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embedTrueTypeFonts="1" saveSubsetFonts="1" autoCompressPictures="0">
  <p:sldMasterIdLst>
    <p:sldMasterId id="2147483648" r:id="rId1"/>
    <p:sldMasterId id="2147483651" r:id="rId2"/>
  </p:sldMasterIdLst>
  <p:notesMasterIdLst>
    <p:notesMasterId r:id="rId2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12192000" cy="6858000"/>
  <p:notesSz cx="6858000" cy="9144000"/>
  <p:embeddedFontLst>
    <p:embeddedFont>
      <p:font typeface="Barlow" pitchFamily="2" charset="77"/>
      <p:regular r:id="rId21"/>
      <p:bold r:id="rId22"/>
      <p:italic r:id="rId23"/>
      <p:boldItalic r:id="rId24"/>
    </p:embeddedFont>
    <p:embeddedFont>
      <p:font typeface="Barlow Medium" pitchFamily="2" charset="77"/>
      <p:regular r:id="rId25"/>
      <p:italic r:id="rId26"/>
    </p:embeddedFont>
    <p:embeddedFont>
      <p:font typeface="Calibri" panose="020F0502020204030204" pitchFamily="34" charset="0"/>
      <p:regular r:id="rId27"/>
      <p:bold r:id="rId28"/>
      <p:italic r:id="rId29"/>
      <p:boldItalic r:id="rId30"/>
    </p:embeddedFont>
    <p:embeddedFont>
      <p:font typeface="Montserrat" pitchFamily="2" charset="77"/>
      <p:regular r:id="rId31"/>
      <p:bold r:id="rId32"/>
      <p:italic r:id="rId33"/>
    </p:embeddedFont>
    <p:embeddedFont>
      <p:font typeface="Roboto" panose="02000000000000000000"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936">
          <p15:clr>
            <a:srgbClr val="747775"/>
          </p15:clr>
        </p15:guide>
        <p15:guide id="2" pos="360">
          <p15:clr>
            <a:srgbClr val="747775"/>
          </p15:clr>
        </p15:guide>
        <p15:guide id="3" orient="horz" pos="1850">
          <p15:clr>
            <a:srgbClr val="747775"/>
          </p15:clr>
        </p15:guide>
        <p15:guide id="4" pos="3936">
          <p15:clr>
            <a:srgbClr val="747775"/>
          </p15:clr>
        </p15:guide>
        <p15:guide id="5" orient="horz" pos="4176">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3" roundtripDataSignature="AMtx7mgcycxcx5vQgH55Ui1Yrxgrmub0S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sa Jone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382"/>
    <p:restoredTop sz="94509"/>
  </p:normalViewPr>
  <p:slideViewPr>
    <p:cSldViewPr snapToGrid="0">
      <p:cViewPr varScale="1">
        <p:scale>
          <a:sx n="136" d="100"/>
          <a:sy n="136" d="100"/>
        </p:scale>
        <p:origin x="216" y="568"/>
      </p:cViewPr>
      <p:guideLst>
        <p:guide orient="horz" pos="936"/>
        <p:guide pos="360"/>
        <p:guide orient="horz" pos="1850"/>
        <p:guide pos="3936"/>
        <p:guide orient="horz" pos="4176"/>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21" Type="http://schemas.openxmlformats.org/officeDocument/2006/relationships/font" Target="fonts/font1.fntdata"/><Relationship Id="rId34" Type="http://schemas.openxmlformats.org/officeDocument/2006/relationships/font" Target="fonts/font14.fntdata"/><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1.fntdata"/><Relationship Id="rId44"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customschemas.google.com/relationships/presentationmetadata" Target="metadata"/><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46"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39090" marR="113029" lvl="0" indent="-304800" algn="l" rtl="0">
              <a:lnSpc>
                <a:spcPct val="100000"/>
              </a:lnSpc>
              <a:spcBef>
                <a:spcPts val="295"/>
              </a:spcBef>
              <a:spcAft>
                <a:spcPts val="0"/>
              </a:spcAft>
              <a:buSzPts val="1200"/>
              <a:buFont typeface="Calibri"/>
              <a:buChar char="▪"/>
            </a:pPr>
            <a:r>
              <a:rPr lang="en-US">
                <a:solidFill>
                  <a:srgbClr val="000000"/>
                </a:solidFill>
              </a:rPr>
              <a:t>Call participants to order</a:t>
            </a:r>
            <a:endParaRPr>
              <a:solidFill>
                <a:srgbClr val="000000"/>
              </a:solidFill>
            </a:endParaRPr>
          </a:p>
          <a:p>
            <a:pPr marL="339090" marR="113029" lvl="0" indent="-304800" algn="l" rtl="0">
              <a:lnSpc>
                <a:spcPct val="100000"/>
              </a:lnSpc>
              <a:spcBef>
                <a:spcPts val="0"/>
              </a:spcBef>
              <a:spcAft>
                <a:spcPts val="0"/>
              </a:spcAft>
              <a:buSzPts val="1200"/>
              <a:buFont typeface="Calibri"/>
              <a:buChar char="▪"/>
            </a:pPr>
            <a:r>
              <a:rPr lang="en-US">
                <a:solidFill>
                  <a:srgbClr val="000000"/>
                </a:solidFill>
              </a:rPr>
              <a:t>Confirm the topic of exercise: Discussion-based Disaster CAMH Surveillance TTX</a:t>
            </a:r>
            <a:endParaRPr>
              <a:solidFill>
                <a:srgbClr val="000000"/>
              </a:solidFill>
            </a:endParaRPr>
          </a:p>
          <a:p>
            <a:pPr marL="0" lvl="0" indent="0" algn="l" rtl="0">
              <a:lnSpc>
                <a:spcPct val="100000"/>
              </a:lnSpc>
              <a:spcBef>
                <a:spcPts val="0"/>
              </a:spcBef>
              <a:spcAft>
                <a:spcPts val="0"/>
              </a:spcAft>
              <a:buSzPts val="1400"/>
              <a:buNone/>
            </a:pPr>
            <a:endParaRPr/>
          </a:p>
        </p:txBody>
      </p:sp>
      <p:sp>
        <p:nvSpPr>
          <p:cNvPr id="76" name="Google Shape;7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8f2452fac7_0_2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g38f2452fac7_0_2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7500" algn="l" rtl="0">
              <a:lnSpc>
                <a:spcPct val="100000"/>
              </a:lnSpc>
              <a:spcBef>
                <a:spcPts val="0"/>
              </a:spcBef>
              <a:spcAft>
                <a:spcPts val="0"/>
              </a:spcAft>
              <a:buSzPts val="1400"/>
              <a:buChar char="●"/>
            </a:pPr>
            <a:r>
              <a:rPr lang="en-US" dirty="0"/>
              <a:t>The Public Health Informatics Institute (PHII) in collaboration with the Centers for Disease Control and Prevention (CDC) developed two resources to support state, tribal, local, and territorial (STLT) public health agencies in collecting, leveraging, and strategically using surveillance data to identify and monitor CAMH before, during, and after disasters and inform public health decision-making, preparedness efforts, and response strategies. </a:t>
            </a:r>
            <a:endParaRPr dirty="0"/>
          </a:p>
          <a:p>
            <a:pPr marL="457200" lvl="0" indent="-317500" algn="l" rtl="0">
              <a:lnSpc>
                <a:spcPct val="100000"/>
              </a:lnSpc>
              <a:spcBef>
                <a:spcPts val="0"/>
              </a:spcBef>
              <a:spcAft>
                <a:spcPts val="0"/>
              </a:spcAft>
              <a:buSzPts val="1400"/>
              <a:buChar char="●"/>
            </a:pPr>
            <a:r>
              <a:rPr lang="en-US" dirty="0"/>
              <a:t>The two resources are: 1) the CAMH Disaster Surveillance Framework, which we will refer to as simply “the Framework”; and 2) the CAMH Disaster Surveillance Situation Manual – also known as the SITMAN.</a:t>
            </a:r>
            <a:endParaRPr dirty="0"/>
          </a:p>
          <a:p>
            <a:pPr marL="0" lvl="0" indent="0" algn="l" rtl="0">
              <a:lnSpc>
                <a:spcPct val="100000"/>
              </a:lnSpc>
              <a:spcBef>
                <a:spcPts val="0"/>
              </a:spcBef>
              <a:spcAft>
                <a:spcPts val="0"/>
              </a:spcAft>
              <a:buSzPts val="1400"/>
              <a:buNone/>
            </a:pPr>
            <a:endParaRPr dirty="0"/>
          </a:p>
        </p:txBody>
      </p:sp>
      <p:sp>
        <p:nvSpPr>
          <p:cNvPr id="152" name="Google Shape;152;g38f2452fac7_0_29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ad8b8c4cff_0_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g3ad8b8c4cff_0_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b="1"/>
          </a:p>
        </p:txBody>
      </p:sp>
      <p:sp>
        <p:nvSpPr>
          <p:cNvPr id="160" name="Google Shape;160;g3ad8b8c4cff_0_9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9cbfcda3c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g39cbfcda3c2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On this slide, you can see the alignment. For example, objective 1 is aligned with the capabilities of community preparedness and emergency operations…… (</a:t>
            </a:r>
            <a:r>
              <a:rPr lang="en-US" i="1"/>
              <a:t>and so forth</a:t>
            </a:r>
            <a:r>
              <a:rPr lang="en-US"/>
              <a: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a:t>
            </a:r>
            <a:r>
              <a:rPr lang="en-US" b="1"/>
              <a:t> include comment about PHEP discussions related to requirements </a:t>
            </a:r>
            <a:endParaRPr b="1"/>
          </a:p>
        </p:txBody>
      </p:sp>
      <p:sp>
        <p:nvSpPr>
          <p:cNvPr id="168" name="Google Shape;168;g39cbfcda3c2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b2c064d53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g3b2c064d53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also wanted to share that the child and adolescent disaster mental health surveillance tabletop exercises align with the 5 central Response Readiness Framework (RRF) program priorities outlined by Public Health Emergency Preparedness (PHEP) for inclusion in a natural disaster discussion-based exercise:</a:t>
            </a:r>
            <a:endParaRPr sz="1100">
              <a:latin typeface="Arial"/>
              <a:ea typeface="Arial"/>
              <a:cs typeface="Arial"/>
              <a:sym typeface="Arial"/>
            </a:endParaRPr>
          </a:p>
          <a:p>
            <a:pPr marL="596900" lvl="0" indent="-298450" algn="l" rtl="0">
              <a:lnSpc>
                <a:spcPct val="115000"/>
              </a:lnSpc>
              <a:spcBef>
                <a:spcPts val="0"/>
              </a:spcBef>
              <a:spcAft>
                <a:spcPts val="0"/>
              </a:spcAft>
              <a:buClr>
                <a:srgbClr val="222222"/>
              </a:buClr>
              <a:buSzPts val="1100"/>
              <a:buChar char="●"/>
            </a:pPr>
            <a:r>
              <a:rPr lang="en-US" sz="1100">
                <a:highlight>
                  <a:srgbClr val="FFFFFF"/>
                </a:highlight>
                <a:latin typeface="Arial"/>
                <a:ea typeface="Arial"/>
                <a:cs typeface="Arial"/>
                <a:sym typeface="Arial"/>
              </a:rPr>
              <a:t>Partnerships</a:t>
            </a:r>
            <a:endParaRPr sz="1100">
              <a:highlight>
                <a:srgbClr val="FFFFFF"/>
              </a:highlight>
              <a:latin typeface="Arial"/>
              <a:ea typeface="Arial"/>
              <a:cs typeface="Arial"/>
              <a:sym typeface="Arial"/>
            </a:endParaRPr>
          </a:p>
          <a:p>
            <a:pPr marL="596900" lvl="0" indent="-298450" algn="l" rtl="0">
              <a:lnSpc>
                <a:spcPct val="115000"/>
              </a:lnSpc>
              <a:spcBef>
                <a:spcPts val="0"/>
              </a:spcBef>
              <a:spcAft>
                <a:spcPts val="0"/>
              </a:spcAft>
              <a:buClr>
                <a:srgbClr val="222222"/>
              </a:buClr>
              <a:buSzPts val="1100"/>
              <a:buChar char="●"/>
            </a:pPr>
            <a:r>
              <a:rPr lang="en-US" sz="1100">
                <a:highlight>
                  <a:srgbClr val="FFFFFF"/>
                </a:highlight>
                <a:latin typeface="Arial"/>
                <a:ea typeface="Arial"/>
                <a:cs typeface="Arial"/>
                <a:sym typeface="Arial"/>
              </a:rPr>
              <a:t>Addressing disproportionately affected populations (i.e., children)</a:t>
            </a:r>
            <a:endParaRPr sz="1100">
              <a:highlight>
                <a:srgbClr val="FFFFFF"/>
              </a:highlight>
              <a:latin typeface="Arial"/>
              <a:ea typeface="Arial"/>
              <a:cs typeface="Arial"/>
              <a:sym typeface="Arial"/>
            </a:endParaRPr>
          </a:p>
          <a:p>
            <a:pPr marL="596900" lvl="0" indent="-298450" algn="l" rtl="0">
              <a:lnSpc>
                <a:spcPct val="115000"/>
              </a:lnSpc>
              <a:spcBef>
                <a:spcPts val="0"/>
              </a:spcBef>
              <a:spcAft>
                <a:spcPts val="0"/>
              </a:spcAft>
              <a:buClr>
                <a:srgbClr val="222222"/>
              </a:buClr>
              <a:buSzPts val="1100"/>
              <a:buChar char="●"/>
            </a:pPr>
            <a:r>
              <a:rPr lang="en-US" sz="1100">
                <a:highlight>
                  <a:srgbClr val="FFFFFF"/>
                </a:highlight>
                <a:latin typeface="Arial"/>
                <a:ea typeface="Arial"/>
                <a:cs typeface="Arial"/>
                <a:sym typeface="Arial"/>
              </a:rPr>
              <a:t>Risk communication</a:t>
            </a:r>
            <a:endParaRPr sz="1100">
              <a:highlight>
                <a:srgbClr val="FFFFFF"/>
              </a:highlight>
              <a:latin typeface="Arial"/>
              <a:ea typeface="Arial"/>
              <a:cs typeface="Arial"/>
              <a:sym typeface="Arial"/>
            </a:endParaRPr>
          </a:p>
          <a:p>
            <a:pPr marL="596900" lvl="0" indent="-298450" algn="l" rtl="0">
              <a:lnSpc>
                <a:spcPct val="115000"/>
              </a:lnSpc>
              <a:spcBef>
                <a:spcPts val="0"/>
              </a:spcBef>
              <a:spcAft>
                <a:spcPts val="0"/>
              </a:spcAft>
              <a:buClr>
                <a:srgbClr val="222222"/>
              </a:buClr>
              <a:buSzPts val="1100"/>
              <a:buChar char="●"/>
            </a:pPr>
            <a:r>
              <a:rPr lang="en-US" sz="1100">
                <a:highlight>
                  <a:srgbClr val="FFFFFF"/>
                </a:highlight>
                <a:latin typeface="Arial"/>
                <a:ea typeface="Arial"/>
                <a:cs typeface="Arial"/>
                <a:sym typeface="Arial"/>
              </a:rPr>
              <a:t>Data modernization</a:t>
            </a:r>
            <a:endParaRPr sz="1100">
              <a:highlight>
                <a:srgbClr val="FFFFFF"/>
              </a:highlight>
              <a:latin typeface="Arial"/>
              <a:ea typeface="Arial"/>
              <a:cs typeface="Arial"/>
              <a:sym typeface="Arial"/>
            </a:endParaRPr>
          </a:p>
          <a:p>
            <a:pPr marL="596900" lvl="0" indent="-298450" algn="l" rtl="0">
              <a:lnSpc>
                <a:spcPct val="115000"/>
              </a:lnSpc>
              <a:spcBef>
                <a:spcPts val="0"/>
              </a:spcBef>
              <a:spcAft>
                <a:spcPts val="0"/>
              </a:spcAft>
              <a:buClr>
                <a:srgbClr val="222222"/>
              </a:buClr>
              <a:buSzPts val="1100"/>
              <a:buChar char="●"/>
            </a:pPr>
            <a:r>
              <a:rPr lang="en-US" sz="1100">
                <a:highlight>
                  <a:srgbClr val="FFFFFF"/>
                </a:highlight>
                <a:latin typeface="Arial"/>
                <a:ea typeface="Arial"/>
                <a:cs typeface="Arial"/>
                <a:sym typeface="Arial"/>
              </a:rPr>
              <a:t>Recovery – including behavioral health needs for the community</a:t>
            </a:r>
            <a:endParaRPr sz="1100">
              <a:highlight>
                <a:srgbClr val="FFFFFF"/>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100">
                <a:highlight>
                  <a:srgbClr val="FFFFFF"/>
                </a:highlight>
                <a:latin typeface="Arial"/>
                <a:ea typeface="Arial"/>
                <a:cs typeface="Arial"/>
                <a:sym typeface="Arial"/>
              </a:rPr>
              <a:t>Participating as a pilot site can help jurisdictions meet the 2024-2028 PHEP requirements for a natural disaster exercise.</a:t>
            </a:r>
            <a:endParaRPr sz="1100">
              <a:highlight>
                <a:srgbClr val="FFFFFF"/>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208" name="Google Shape;208;g3b2c064d530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12</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8f2452fac7_0_2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g38f2452fac7_0_2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530225" marR="113029" lvl="0" indent="-304800" algn="l" rtl="0">
              <a:lnSpc>
                <a:spcPct val="100000"/>
              </a:lnSpc>
              <a:spcBef>
                <a:spcPts val="295"/>
              </a:spcBef>
              <a:spcAft>
                <a:spcPts val="0"/>
              </a:spcAft>
              <a:buClr>
                <a:schemeClr val="dk1"/>
              </a:buClr>
              <a:buSzPts val="1200"/>
              <a:buFont typeface="Calibri"/>
              <a:buChar char="▪"/>
            </a:pPr>
            <a:r>
              <a:rPr lang="en-US"/>
              <a:t>The TTX is a discussion-based, facilitated exercise incorporating a scenario with three phases to examine the operational response of </a:t>
            </a:r>
            <a:r>
              <a:rPr lang="en-US">
                <a:solidFill>
                  <a:srgbClr val="006FC9"/>
                </a:solidFill>
              </a:rPr>
              <a:t>[insert organizations] </a:t>
            </a:r>
            <a:r>
              <a:rPr lang="en-US"/>
              <a:t>to a natural disaster in your area.</a:t>
            </a:r>
            <a:endParaRPr/>
          </a:p>
          <a:p>
            <a:pPr marL="530225" marR="113029" lvl="0" indent="-304800" algn="l" rtl="0">
              <a:lnSpc>
                <a:spcPct val="100000"/>
              </a:lnSpc>
              <a:spcBef>
                <a:spcPts val="295"/>
              </a:spcBef>
              <a:spcAft>
                <a:spcPts val="0"/>
              </a:spcAft>
              <a:buClr>
                <a:schemeClr val="dk1"/>
              </a:buClr>
              <a:buSzPts val="1200"/>
              <a:buFont typeface="Calibri"/>
              <a:buChar char="▪"/>
            </a:pPr>
            <a:r>
              <a:rPr lang="en-US"/>
              <a:t>We will consider and discuss CAMH surveillance issues related to the period of time before, during and after a natural disaster.</a:t>
            </a:r>
            <a:endParaRPr/>
          </a:p>
          <a:p>
            <a:pPr marL="530225" marR="113029" lvl="0" indent="-304800" algn="l" rtl="0">
              <a:lnSpc>
                <a:spcPct val="100000"/>
              </a:lnSpc>
              <a:spcBef>
                <a:spcPts val="295"/>
              </a:spcBef>
              <a:spcAft>
                <a:spcPts val="0"/>
              </a:spcAft>
              <a:buClr>
                <a:schemeClr val="dk1"/>
              </a:buClr>
              <a:buSzPts val="1200"/>
              <a:buFont typeface="Calibri"/>
              <a:buChar char="▪"/>
            </a:pPr>
            <a:r>
              <a:rPr lang="en-US"/>
              <a:t>Each phase will consist of two main activities: a scenario inject and a facilitated discussion session.</a:t>
            </a:r>
            <a:endParaRPr/>
          </a:p>
          <a:p>
            <a:pPr marL="530225" marR="113029" lvl="0" indent="-304800" algn="l" rtl="0">
              <a:lnSpc>
                <a:spcPct val="100000"/>
              </a:lnSpc>
              <a:spcBef>
                <a:spcPts val="295"/>
              </a:spcBef>
              <a:spcAft>
                <a:spcPts val="0"/>
              </a:spcAft>
              <a:buClr>
                <a:schemeClr val="dk1"/>
              </a:buClr>
              <a:buSzPts val="1200"/>
              <a:buFont typeface="Calibri"/>
              <a:buChar char="▪"/>
            </a:pPr>
            <a:r>
              <a:rPr lang="en-US"/>
              <a:t>The scenario inject will include specific considerations related to CAMH disaster surveillance.</a:t>
            </a:r>
            <a:endParaRPr/>
          </a:p>
          <a:p>
            <a:pPr marL="530225" marR="113029" lvl="0" indent="-304800" algn="l" rtl="0">
              <a:lnSpc>
                <a:spcPct val="100000"/>
              </a:lnSpc>
              <a:spcBef>
                <a:spcPts val="295"/>
              </a:spcBef>
              <a:spcAft>
                <a:spcPts val="0"/>
              </a:spcAft>
              <a:buClr>
                <a:schemeClr val="dk1"/>
              </a:buClr>
              <a:buSzPts val="1200"/>
              <a:buFont typeface="Calibri"/>
              <a:buChar char="▪"/>
            </a:pPr>
            <a:r>
              <a:rPr lang="en-US"/>
              <a:t>The discussion will occur among all players based on a set of questions posed by the facilitators.</a:t>
            </a:r>
            <a:endParaRPr/>
          </a:p>
        </p:txBody>
      </p:sp>
      <p:sp>
        <p:nvSpPr>
          <p:cNvPr id="216" name="Google Shape;216;g38f2452fac7_0_2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8f2452fac7_0_3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g38f2452fac7_0_3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During the TTX, everyone has a role. For example:</a:t>
            </a:r>
            <a:endParaRPr/>
          </a:p>
          <a:p>
            <a:pPr marL="457200" lvl="0" indent="-317500" algn="l" rtl="0">
              <a:lnSpc>
                <a:spcPct val="100000"/>
              </a:lnSpc>
              <a:spcBef>
                <a:spcPts val="0"/>
              </a:spcBef>
              <a:spcAft>
                <a:spcPts val="0"/>
              </a:spcAft>
              <a:buSzPts val="1400"/>
              <a:buChar char="●"/>
            </a:pPr>
            <a:r>
              <a:rPr lang="en-US"/>
              <a:t>Players engage in discussion and ask questions based on their direct role in disaster response</a:t>
            </a:r>
            <a:endParaRPr/>
          </a:p>
          <a:p>
            <a:pPr marL="457200" lvl="0" indent="-317500" algn="l" rtl="0">
              <a:lnSpc>
                <a:spcPct val="100000"/>
              </a:lnSpc>
              <a:spcBef>
                <a:spcPts val="0"/>
              </a:spcBef>
              <a:spcAft>
                <a:spcPts val="0"/>
              </a:spcAft>
              <a:buSzPts val="1400"/>
              <a:buChar char="●"/>
            </a:pPr>
            <a:r>
              <a:rPr lang="en-US"/>
              <a:t>Observers support the group by providing perspective from outside the direct line of response</a:t>
            </a:r>
            <a:endParaRPr/>
          </a:p>
          <a:p>
            <a:pPr marL="457200" lvl="0" indent="-317500" algn="l" rtl="0">
              <a:lnSpc>
                <a:spcPct val="100000"/>
              </a:lnSpc>
              <a:spcBef>
                <a:spcPts val="0"/>
              </a:spcBef>
              <a:spcAft>
                <a:spcPts val="0"/>
              </a:spcAft>
              <a:buSzPts val="1400"/>
              <a:buChar char="●"/>
            </a:pPr>
            <a:r>
              <a:rPr lang="en-US"/>
              <a:t>Subject matter experts provide technical and scientific information, as needed</a:t>
            </a:r>
            <a:endParaRPr/>
          </a:p>
          <a:p>
            <a:pPr marL="457200" lvl="0" indent="-317500" algn="l" rtl="0">
              <a:lnSpc>
                <a:spcPct val="100000"/>
              </a:lnSpc>
              <a:spcBef>
                <a:spcPts val="0"/>
              </a:spcBef>
              <a:spcAft>
                <a:spcPts val="0"/>
              </a:spcAft>
              <a:buSzPts val="1400"/>
              <a:buChar char="●"/>
            </a:pPr>
            <a:r>
              <a:rPr lang="en-US"/>
              <a:t>Evaluators or notetakers document the discussion without interrupting the flow of the exercise</a:t>
            </a:r>
            <a:endParaRPr/>
          </a:p>
          <a:p>
            <a:pPr marL="0" lvl="0" indent="0" algn="l" rtl="0">
              <a:lnSpc>
                <a:spcPct val="100000"/>
              </a:lnSpc>
              <a:spcBef>
                <a:spcPts val="0"/>
              </a:spcBef>
              <a:spcAft>
                <a:spcPts val="0"/>
              </a:spcAft>
              <a:buSzPts val="1400"/>
              <a:buNone/>
            </a:pPr>
            <a:endParaRPr/>
          </a:p>
        </p:txBody>
      </p:sp>
      <p:sp>
        <p:nvSpPr>
          <p:cNvPr id="236" name="Google Shape;236;g38f2452fac7_0_3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ea94bd62d2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g3ea94bd62d2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The resources for this exercise were developed by the Public Health Informatics Institute, through funding from the Centers for Disease Control and Prevention (CDC) of the U.S. Department of Health and Human Services (HHS) under grant number 5 NU38PW000002. Any information, content and expressed conclusions are those of the author and should not be construed as the official position or policy of, nor should any endorsements be inferred by CDC, HHS or the U.S. Government.</a:t>
            </a:r>
            <a:endParaRPr/>
          </a:p>
          <a:p>
            <a:pPr marL="0" lvl="0" indent="0" algn="l" rtl="0">
              <a:lnSpc>
                <a:spcPct val="100000"/>
              </a:lnSpc>
              <a:spcBef>
                <a:spcPts val="0"/>
              </a:spcBef>
              <a:spcAft>
                <a:spcPts val="0"/>
              </a:spcAft>
              <a:buSzPts val="1400"/>
              <a:buNone/>
            </a:pPr>
            <a:endParaRPr/>
          </a:p>
        </p:txBody>
      </p:sp>
      <p:sp>
        <p:nvSpPr>
          <p:cNvPr id="256" name="Google Shape;256;g3ea94bd62d2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15</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9ead47de67_0_2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g39ead47de67_0_2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g39ead47de67_0_2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 name="Google Shape;8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89b57e9468_0_7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g389b57e9468_0_7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 name="Google Shape;91;g389b57e9468_0_7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e9d6b06f4b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e9d6b06f4b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 name="Google Shape;98;g3e9d6b06f4b_0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e50c92d6e4_0_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g3e50c92d6e4_0_1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CDC and PHII collaboratively developed a number of resources to build public health capacity to support CAMH vetted by community partners through meetings and workshops. These resources include:</a:t>
            </a:r>
            <a:endParaRPr/>
          </a:p>
          <a:p>
            <a:pPr marL="0" lvl="0" indent="0" algn="l" rtl="0">
              <a:lnSpc>
                <a:spcPct val="100000"/>
              </a:lnSpc>
              <a:spcBef>
                <a:spcPts val="0"/>
              </a:spcBef>
              <a:spcAft>
                <a:spcPts val="0"/>
              </a:spcAft>
              <a:buSzPts val="1400"/>
              <a:buNone/>
            </a:pPr>
            <a:r>
              <a:rPr lang="en-US"/>
              <a:t>Playbook</a:t>
            </a:r>
            <a:endParaRPr/>
          </a:p>
          <a:p>
            <a:pPr marL="0" lvl="0" indent="0" algn="l" rtl="0">
              <a:lnSpc>
                <a:spcPct val="100000"/>
              </a:lnSpc>
              <a:spcBef>
                <a:spcPts val="0"/>
              </a:spcBef>
              <a:spcAft>
                <a:spcPts val="0"/>
              </a:spcAft>
              <a:buSzPts val="1400"/>
              <a:buNone/>
            </a:pPr>
            <a:r>
              <a:rPr lang="en-US"/>
              <a:t>User Stories</a:t>
            </a:r>
            <a:endParaRPr/>
          </a:p>
          <a:p>
            <a:pPr marL="0" lvl="0" indent="0" algn="l" rtl="0">
              <a:lnSpc>
                <a:spcPct val="100000"/>
              </a:lnSpc>
              <a:spcBef>
                <a:spcPts val="0"/>
              </a:spcBef>
              <a:spcAft>
                <a:spcPts val="0"/>
              </a:spcAft>
              <a:buSzPts val="1400"/>
              <a:buNone/>
            </a:pPr>
            <a:r>
              <a:rPr lang="en-US"/>
              <a:t>Summary of laws and legal considerations related to data sharing</a:t>
            </a:r>
            <a:endParaRPr/>
          </a:p>
          <a:p>
            <a:pPr marL="0" lvl="0" indent="0" algn="l" rtl="0">
              <a:lnSpc>
                <a:spcPct val="100000"/>
              </a:lnSpc>
              <a:spcBef>
                <a:spcPts val="0"/>
              </a:spcBef>
              <a:spcAft>
                <a:spcPts val="0"/>
              </a:spcAft>
              <a:buSzPts val="1400"/>
              <a:buNone/>
            </a:pPr>
            <a:r>
              <a:rPr lang="en-US"/>
              <a:t>CEU accredited training</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Visit their website to learn more.</a:t>
            </a:r>
            <a:endParaRPr/>
          </a:p>
        </p:txBody>
      </p:sp>
      <p:sp>
        <p:nvSpPr>
          <p:cNvPr id="107" name="Google Shape;107;g3e50c92d6e4_0_1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8f2452fac7_0_3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g38f2452fac7_0_3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In particular, the Playbook highlights three possible indicators of mental well-being for school-aged children that schools generally have available and could potentially be made available to public health partners.</a:t>
            </a:r>
            <a:endParaRPr/>
          </a:p>
          <a:p>
            <a:pPr marL="457200" lvl="0" indent="-317500" algn="l" rtl="0">
              <a:spcBef>
                <a:spcPts val="0"/>
              </a:spcBef>
              <a:spcAft>
                <a:spcPts val="0"/>
              </a:spcAft>
              <a:buClr>
                <a:schemeClr val="dk1"/>
              </a:buClr>
              <a:buSzPts val="1400"/>
              <a:buChar char="●"/>
            </a:pPr>
            <a:r>
              <a:rPr lang="en-US"/>
              <a:t>school attendance, </a:t>
            </a:r>
            <a:endParaRPr/>
          </a:p>
          <a:p>
            <a:pPr marL="457200" lvl="0" indent="-317500" algn="l" rtl="0">
              <a:spcBef>
                <a:spcPts val="0"/>
              </a:spcBef>
              <a:spcAft>
                <a:spcPts val="0"/>
              </a:spcAft>
              <a:buClr>
                <a:schemeClr val="dk1"/>
              </a:buClr>
              <a:buSzPts val="1400"/>
              <a:buChar char="●"/>
            </a:pPr>
            <a:r>
              <a:rPr lang="en-US"/>
              <a:t>disciplinary actions, and </a:t>
            </a:r>
            <a:endParaRPr/>
          </a:p>
          <a:p>
            <a:pPr marL="457200" lvl="0" indent="-317500" algn="l" rtl="0">
              <a:spcBef>
                <a:spcPts val="0"/>
              </a:spcBef>
              <a:spcAft>
                <a:spcPts val="0"/>
              </a:spcAft>
              <a:buClr>
                <a:schemeClr val="dk1"/>
              </a:buClr>
              <a:buSzPts val="1400"/>
              <a:buChar char="●"/>
            </a:pPr>
            <a:r>
              <a:rPr lang="en-US"/>
              <a:t>school readiness</a:t>
            </a:r>
            <a:endParaRPr/>
          </a:p>
          <a:p>
            <a:pPr marL="0" lvl="0" indent="0" algn="l" rtl="0">
              <a:spcBef>
                <a:spcPts val="0"/>
              </a:spcBef>
              <a:spcAft>
                <a:spcPts val="0"/>
              </a:spcAft>
              <a:buNone/>
            </a:pPr>
            <a:endParaRPr/>
          </a:p>
          <a:p>
            <a:pPr marL="0" lvl="0" indent="0" algn="l" rtl="0">
              <a:spcBef>
                <a:spcPts val="0"/>
              </a:spcBef>
              <a:spcAft>
                <a:spcPts val="0"/>
              </a:spcAft>
              <a:buNone/>
            </a:pPr>
            <a:r>
              <a:rPr lang="en-US"/>
              <a:t>take a moment for the group to discuss these findings and the viability of these indicators </a:t>
            </a:r>
            <a:endParaRPr/>
          </a:p>
          <a:p>
            <a:pPr marL="457200" lvl="0" indent="0" algn="l" rtl="0">
              <a:lnSpc>
                <a:spcPct val="100000"/>
              </a:lnSpc>
              <a:spcBef>
                <a:spcPts val="0"/>
              </a:spcBef>
              <a:spcAft>
                <a:spcPts val="0"/>
              </a:spcAft>
              <a:buNone/>
            </a:pPr>
            <a:endParaRPr/>
          </a:p>
          <a:p>
            <a:pPr marL="0" lvl="0" indent="0" algn="l" rtl="0">
              <a:lnSpc>
                <a:spcPct val="100000"/>
              </a:lnSpc>
              <a:spcBef>
                <a:spcPts val="0"/>
              </a:spcBef>
              <a:spcAft>
                <a:spcPts val="0"/>
              </a:spcAft>
              <a:buSzPts val="1400"/>
              <a:buNone/>
            </a:pPr>
            <a:endParaRPr/>
          </a:p>
        </p:txBody>
      </p:sp>
      <p:sp>
        <p:nvSpPr>
          <p:cNvPr id="116" name="Google Shape;116;g38f2452fac7_0_30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50c92d6e4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50c92d6e4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US" dirty="0"/>
              <a:t>The playbook also emphasizes three key truths: the importance of data and the acknowledgement that data flows at the speed of trust and the recognition that the use of data to make informed decisions can lead to improved outcomes for CAMH. We hope that today’s activity can help to increase understanding around the value of data and the importance of trust among partners. </a:t>
            </a:r>
            <a:endParaRPr dirty="0"/>
          </a:p>
          <a:p>
            <a:pPr marL="0" lvl="0" indent="0" algn="l" rtl="0">
              <a:lnSpc>
                <a:spcPct val="100000"/>
              </a:lnSpc>
              <a:spcBef>
                <a:spcPts val="0"/>
              </a:spcBef>
              <a:spcAft>
                <a:spcPts val="0"/>
              </a:spcAft>
              <a:buSzPts val="1400"/>
              <a:buNone/>
            </a:pPr>
            <a:endParaRPr dirty="0"/>
          </a:p>
        </p:txBody>
      </p:sp>
      <p:sp>
        <p:nvSpPr>
          <p:cNvPr id="130" name="Google Shape;130;g3e50c92d6e4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e50c92d6e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g3e50c92d6e4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Review the bullets on the slide:</a:t>
            </a:r>
            <a:endParaRPr/>
          </a:p>
          <a:p>
            <a:pPr marL="457200" lvl="0" indent="-317500" algn="l" rtl="0">
              <a:lnSpc>
                <a:spcPct val="100000"/>
              </a:lnSpc>
              <a:spcBef>
                <a:spcPts val="0"/>
              </a:spcBef>
              <a:spcAft>
                <a:spcPts val="0"/>
              </a:spcAft>
              <a:buSzPts val="1400"/>
              <a:buChar char="●"/>
            </a:pPr>
            <a:r>
              <a:rPr lang="en-US"/>
              <a:t>The mental well-being of school age children from 5 to 17 years of age is a growing critical public health issue  </a:t>
            </a:r>
            <a:endParaRPr/>
          </a:p>
          <a:p>
            <a:pPr marL="457200" lvl="0" indent="-317500" algn="l" rtl="0">
              <a:lnSpc>
                <a:spcPct val="100000"/>
              </a:lnSpc>
              <a:spcBef>
                <a:spcPts val="0"/>
              </a:spcBef>
              <a:spcAft>
                <a:spcPts val="0"/>
              </a:spcAft>
              <a:buSzPts val="1400"/>
              <a:buChar char="●"/>
            </a:pPr>
            <a:r>
              <a:rPr lang="en-US"/>
              <a:t>Natural disasters can lead to significant psychological distress, interrupt access to mental health services, and exacerbate existing conditions </a:t>
            </a:r>
            <a:endParaRPr/>
          </a:p>
          <a:p>
            <a:pPr marL="457200" lvl="0" indent="-317500" algn="l" rtl="0">
              <a:lnSpc>
                <a:spcPct val="100000"/>
              </a:lnSpc>
              <a:spcBef>
                <a:spcPts val="0"/>
              </a:spcBef>
              <a:spcAft>
                <a:spcPts val="0"/>
              </a:spcAft>
              <a:buSzPts val="1400"/>
              <a:buChar char="●"/>
            </a:pPr>
            <a:r>
              <a:rPr lang="en-US"/>
              <a:t>Surveillance of CAMH is critical to inform targeted, effective interventions</a:t>
            </a:r>
            <a:endParaRPr/>
          </a:p>
          <a:p>
            <a:pPr marL="0" lvl="0" indent="0" algn="l" rtl="0">
              <a:lnSpc>
                <a:spcPct val="100000"/>
              </a:lnSpc>
              <a:spcBef>
                <a:spcPts val="0"/>
              </a:spcBef>
              <a:spcAft>
                <a:spcPts val="0"/>
              </a:spcAft>
              <a:buSzPts val="1400"/>
              <a:buNone/>
            </a:pPr>
            <a:endParaRPr/>
          </a:p>
        </p:txBody>
      </p:sp>
      <p:sp>
        <p:nvSpPr>
          <p:cNvPr id="137" name="Google Shape;137;g3e50c92d6e4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a0ebc6a1a3_0_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g3a0ebc6a1a3_0_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We are now going to start with inject #1, which will focus on the period of time about 7 to 10 days prior to a natural disaster.</a:t>
            </a:r>
            <a:endParaRPr/>
          </a:p>
        </p:txBody>
      </p:sp>
      <p:sp>
        <p:nvSpPr>
          <p:cNvPr id="145" name="Google Shape;145;g3a0ebc6a1a3_0_9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8"/>
          <p:cNvSpPr txBox="1">
            <a:spLocks noGrp="1"/>
          </p:cNvSpPr>
          <p:nvPr>
            <p:ph type="ctrTitle"/>
          </p:nvPr>
        </p:nvSpPr>
        <p:spPr>
          <a:xfrm>
            <a:off x="659328" y="1938375"/>
            <a:ext cx="10681772" cy="1490625"/>
          </a:xfrm>
          <a:prstGeom prst="rect">
            <a:avLst/>
          </a:prstGeom>
          <a:noFill/>
          <a:ln>
            <a:noFill/>
          </a:ln>
        </p:spPr>
        <p:txBody>
          <a:bodyPr spcFirstLastPara="1" wrap="square" lIns="91425" tIns="45700" rIns="91425" bIns="45700" anchor="ctr" anchorCtr="0">
            <a:noAutofit/>
          </a:bodyPr>
          <a:lstStyle>
            <a:lvl1pPr marR="0" lvl="0" algn="l" rtl="0">
              <a:lnSpc>
                <a:spcPct val="70000"/>
              </a:lnSpc>
              <a:spcBef>
                <a:spcPts val="0"/>
              </a:spcBef>
              <a:spcAft>
                <a:spcPts val="0"/>
              </a:spcAft>
              <a:buClr>
                <a:srgbClr val="7473B6"/>
              </a:buClr>
              <a:buSzPts val="4800"/>
              <a:buFont typeface="Calibri"/>
              <a:buNone/>
              <a:defRPr sz="4800" b="0" i="0" u="none" strike="noStrike" cap="none">
                <a:solidFill>
                  <a:srgbClr val="7473B6"/>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 name="Google Shape;14;p8"/>
          <p:cNvSpPr txBox="1">
            <a:spLocks noGrp="1"/>
          </p:cNvSpPr>
          <p:nvPr>
            <p:ph type="subTitle" idx="1"/>
          </p:nvPr>
        </p:nvSpPr>
        <p:spPr>
          <a:xfrm>
            <a:off x="659994" y="3445933"/>
            <a:ext cx="10681105" cy="68410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008D97"/>
              </a:buClr>
              <a:buSzPts val="2800"/>
              <a:buFont typeface="Calibri"/>
              <a:buNone/>
              <a:defRPr sz="2800" b="1" i="0" u="none" strike="noStrike" cap="none">
                <a:solidFill>
                  <a:srgbClr val="008D97"/>
                </a:solidFill>
                <a:latin typeface="Calibri"/>
                <a:ea typeface="Calibri"/>
                <a:cs typeface="Calibri"/>
                <a:sym typeface="Calibri"/>
              </a:defRPr>
            </a:lvl1pPr>
            <a:lvl2pPr marR="0" lvl="1" algn="ctr" rtl="0">
              <a:lnSpc>
                <a:spcPct val="90000"/>
              </a:lnSpc>
              <a:spcBef>
                <a:spcPts val="500"/>
              </a:spcBef>
              <a:spcAft>
                <a:spcPts val="0"/>
              </a:spcAft>
              <a:buClr>
                <a:srgbClr val="970527"/>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rgbClr val="970527"/>
              </a:buClr>
              <a:buSzPts val="1800"/>
              <a:buFont typeface="NTR"/>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rgbClr val="970527"/>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rgbClr val="970527"/>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5"/>
        <p:cNvGrpSpPr/>
        <p:nvPr/>
      </p:nvGrpSpPr>
      <p:grpSpPr>
        <a:xfrm>
          <a:off x="0" y="0"/>
          <a:ext cx="0" cy="0"/>
          <a:chOff x="0" y="0"/>
          <a:chExt cx="0" cy="0"/>
        </a:xfrm>
      </p:grpSpPr>
      <p:sp>
        <p:nvSpPr>
          <p:cNvPr id="16" name="Google Shape;16;p13"/>
          <p:cNvSpPr txBox="1">
            <a:spLocks noGrp="1"/>
          </p:cNvSpPr>
          <p:nvPr>
            <p:ph type="ctrTitle"/>
          </p:nvPr>
        </p:nvSpPr>
        <p:spPr>
          <a:xfrm>
            <a:off x="659328" y="2927527"/>
            <a:ext cx="10681772" cy="1490625"/>
          </a:xfrm>
          <a:prstGeom prst="rect">
            <a:avLst/>
          </a:prstGeom>
          <a:noFill/>
          <a:ln>
            <a:noFill/>
          </a:ln>
        </p:spPr>
        <p:txBody>
          <a:bodyPr spcFirstLastPara="1" wrap="square" lIns="91425" tIns="45700" rIns="91425" bIns="45700" anchor="ctr" anchorCtr="0">
            <a:noAutofit/>
          </a:bodyPr>
          <a:lstStyle>
            <a:lvl1pPr marR="0" lvl="0" algn="ctr" rtl="0">
              <a:lnSpc>
                <a:spcPct val="70000"/>
              </a:lnSpc>
              <a:spcBef>
                <a:spcPts val="0"/>
              </a:spcBef>
              <a:spcAft>
                <a:spcPts val="0"/>
              </a:spcAft>
              <a:buClr>
                <a:srgbClr val="008D97"/>
              </a:buClr>
              <a:buSzPts val="4800"/>
              <a:buFont typeface="Calibri"/>
              <a:buNone/>
              <a:defRPr sz="4800" b="0" i="0" u="none" strike="noStrike" cap="none">
                <a:solidFill>
                  <a:srgbClr val="008D97"/>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1"/>
        <p:cNvGrpSpPr/>
        <p:nvPr/>
      </p:nvGrpSpPr>
      <p:grpSpPr>
        <a:xfrm>
          <a:off x="0" y="0"/>
          <a:ext cx="0" cy="0"/>
          <a:chOff x="0" y="0"/>
          <a:chExt cx="0" cy="0"/>
        </a:xfrm>
      </p:grpSpPr>
      <p:sp>
        <p:nvSpPr>
          <p:cNvPr id="22" name="Google Shape;22;p10"/>
          <p:cNvSpPr txBox="1">
            <a:spLocks noGrp="1"/>
          </p:cNvSpPr>
          <p:nvPr>
            <p:ph type="sldNum" idx="12"/>
          </p:nvPr>
        </p:nvSpPr>
        <p:spPr>
          <a:xfrm>
            <a:off x="529662" y="6356350"/>
            <a:ext cx="419462"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23" name="Google Shape;23;p10"/>
          <p:cNvSpPr txBox="1">
            <a:spLocks noGrp="1"/>
          </p:cNvSpPr>
          <p:nvPr>
            <p:ph type="title"/>
          </p:nvPr>
        </p:nvSpPr>
        <p:spPr>
          <a:xfrm>
            <a:off x="529662" y="868362"/>
            <a:ext cx="11132676" cy="1325563"/>
          </a:xfrm>
          <a:prstGeom prst="rect">
            <a:avLst/>
          </a:prstGeom>
          <a:noFill/>
          <a:ln>
            <a:noFill/>
          </a:ln>
        </p:spPr>
        <p:txBody>
          <a:bodyPr spcFirstLastPara="1" wrap="square" lIns="91425" tIns="45700" rIns="91425" bIns="45700" anchor="ctr" anchorCtr="0">
            <a:noAutofit/>
          </a:bodyPr>
          <a:lstStyle>
            <a:lvl1pPr marR="0" lvl="0" algn="l" rtl="0">
              <a:lnSpc>
                <a:spcPct val="70000"/>
              </a:lnSpc>
              <a:spcBef>
                <a:spcPts val="0"/>
              </a:spcBef>
              <a:spcAft>
                <a:spcPts val="0"/>
              </a:spcAft>
              <a:buClr>
                <a:srgbClr val="7473B6"/>
              </a:buClr>
              <a:buSzPts val="3600"/>
              <a:buFont typeface="Calibri"/>
              <a:buNone/>
              <a:defRPr sz="3600" b="0" i="0" u="none" strike="noStrike" cap="none">
                <a:solidFill>
                  <a:srgbClr val="7473B6"/>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4" name="Google Shape;24;p10"/>
          <p:cNvSpPr txBox="1">
            <a:spLocks noGrp="1"/>
          </p:cNvSpPr>
          <p:nvPr>
            <p:ph type="body" idx="1"/>
          </p:nvPr>
        </p:nvSpPr>
        <p:spPr>
          <a:xfrm>
            <a:off x="529662" y="2193925"/>
            <a:ext cx="11132676" cy="39655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rgbClr val="7FBE4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rgbClr val="7FBE41"/>
              </a:buClr>
              <a:buSzPts val="2000"/>
              <a:buFont typeface="NTR"/>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rgbClr val="7FBE4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rgbClr val="7FBE4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g39ea17b4618_0_80"/>
          <p:cNvSpPr txBox="1">
            <a:spLocks noGrp="1"/>
          </p:cNvSpPr>
          <p:nvPr>
            <p:ph type="title"/>
          </p:nvPr>
        </p:nvSpPr>
        <p:spPr>
          <a:xfrm>
            <a:off x="493143" y="1184681"/>
            <a:ext cx="11290500" cy="10740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rgbClr val="2E5F7D"/>
              </a:buClr>
              <a:buSzPts val="4400"/>
              <a:buFont typeface="Calibri"/>
              <a:buNone/>
              <a:defRPr sz="1400" b="0" i="0" u="none" strike="noStrike" cap="none">
                <a:solidFill>
                  <a:srgbClr val="2E5F7D"/>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7" name="Google Shape;27;g39ea17b4618_0_80"/>
          <p:cNvSpPr txBox="1">
            <a:spLocks noGrp="1"/>
          </p:cNvSpPr>
          <p:nvPr>
            <p:ph type="body" idx="1"/>
          </p:nvPr>
        </p:nvSpPr>
        <p:spPr>
          <a:xfrm>
            <a:off x="493143" y="2453866"/>
            <a:ext cx="11290500" cy="32718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55AF89"/>
              </a:buClr>
              <a:buSzPts val="2800"/>
              <a:buFont typeface="Arial"/>
              <a:buChar char="•"/>
              <a:defRPr sz="1400" b="0" i="0" u="none" strike="noStrike" cap="none">
                <a:solidFill>
                  <a:srgbClr val="000000"/>
                </a:solidFill>
                <a:latin typeface="Arial"/>
                <a:ea typeface="Arial"/>
                <a:cs typeface="Arial"/>
                <a:sym typeface="Arial"/>
              </a:defRPr>
            </a:lvl1pPr>
            <a:lvl2pPr marL="914400" marR="0" lvl="1" indent="-381000" algn="l" rtl="0">
              <a:lnSpc>
                <a:spcPct val="90000"/>
              </a:lnSpc>
              <a:spcBef>
                <a:spcPts val="500"/>
              </a:spcBef>
              <a:spcAft>
                <a:spcPts val="0"/>
              </a:spcAft>
              <a:buClr>
                <a:srgbClr val="55AF89"/>
              </a:buClr>
              <a:buSzPts val="2400"/>
              <a:buFont typeface="Arial"/>
              <a:buChar char="•"/>
              <a:defRPr sz="1400" b="0" i="0" u="none" strike="noStrike" cap="none">
                <a:solidFill>
                  <a:srgbClr val="000000"/>
                </a:solidFill>
                <a:latin typeface="Arial"/>
                <a:ea typeface="Arial"/>
                <a:cs typeface="Arial"/>
                <a:sym typeface="Arial"/>
              </a:defRPr>
            </a:lvl2pPr>
            <a:lvl3pPr marL="1371600" marR="0" lvl="2" indent="-355600" algn="l" rtl="0">
              <a:lnSpc>
                <a:spcPct val="90000"/>
              </a:lnSpc>
              <a:spcBef>
                <a:spcPts val="500"/>
              </a:spcBef>
              <a:spcAft>
                <a:spcPts val="0"/>
              </a:spcAft>
              <a:buClr>
                <a:srgbClr val="55AF89"/>
              </a:buClr>
              <a:buSzPts val="2000"/>
              <a:buFont typeface="NTR"/>
              <a:buChar char="–"/>
              <a:defRPr sz="14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C46E25"/>
              </a:buClr>
              <a:buSzPts val="1800"/>
              <a:buFont typeface="Arial"/>
              <a:buChar char="•"/>
              <a:defRPr sz="14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C46E25"/>
              </a:buClr>
              <a:buSzPts val="1800"/>
              <a:buFont typeface="Arial"/>
              <a:buChar char="•"/>
              <a:defRPr sz="14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28"/>
        <p:cNvGrpSpPr/>
        <p:nvPr/>
      </p:nvGrpSpPr>
      <p:grpSpPr>
        <a:xfrm>
          <a:off x="0" y="0"/>
          <a:ext cx="0" cy="0"/>
          <a:chOff x="0" y="0"/>
          <a:chExt cx="0" cy="0"/>
        </a:xfrm>
      </p:grpSpPr>
      <p:sp>
        <p:nvSpPr>
          <p:cNvPr id="29" name="Google Shape;29;p11"/>
          <p:cNvSpPr txBox="1">
            <a:spLocks noGrp="1"/>
          </p:cNvSpPr>
          <p:nvPr>
            <p:ph type="sldNum" idx="12"/>
          </p:nvPr>
        </p:nvSpPr>
        <p:spPr>
          <a:xfrm>
            <a:off x="529662" y="6356350"/>
            <a:ext cx="419462"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30" name="Google Shape;30;p11"/>
          <p:cNvSpPr txBox="1">
            <a:spLocks noGrp="1"/>
          </p:cNvSpPr>
          <p:nvPr>
            <p:ph type="ctrTitle"/>
          </p:nvPr>
        </p:nvSpPr>
        <p:spPr>
          <a:xfrm>
            <a:off x="659328" y="2927527"/>
            <a:ext cx="10681772" cy="1490625"/>
          </a:xfrm>
          <a:prstGeom prst="rect">
            <a:avLst/>
          </a:prstGeom>
          <a:noFill/>
          <a:ln>
            <a:noFill/>
          </a:ln>
        </p:spPr>
        <p:txBody>
          <a:bodyPr spcFirstLastPara="1" wrap="square" lIns="91425" tIns="45700" rIns="91425" bIns="45700" anchor="ctr" anchorCtr="0">
            <a:noAutofit/>
          </a:bodyPr>
          <a:lstStyle>
            <a:lvl1pPr marR="0" lvl="0" algn="ctr" rtl="0">
              <a:lnSpc>
                <a:spcPct val="70000"/>
              </a:lnSpc>
              <a:spcBef>
                <a:spcPts val="0"/>
              </a:spcBef>
              <a:spcAft>
                <a:spcPts val="0"/>
              </a:spcAft>
              <a:buClr>
                <a:srgbClr val="008D97"/>
              </a:buClr>
              <a:buSzPts val="4800"/>
              <a:buFont typeface="Calibri"/>
              <a:buNone/>
              <a:defRPr sz="4800" b="0" i="0" u="none" strike="noStrike" cap="none">
                <a:solidFill>
                  <a:srgbClr val="008D97"/>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
        <p:cNvGrpSpPr/>
        <p:nvPr/>
      </p:nvGrpSpPr>
      <p:grpSpPr>
        <a:xfrm>
          <a:off x="0" y="0"/>
          <a:ext cx="0" cy="0"/>
          <a:chOff x="0" y="0"/>
          <a:chExt cx="0" cy="0"/>
        </a:xfrm>
      </p:grpSpPr>
      <p:sp>
        <p:nvSpPr>
          <p:cNvPr id="32" name="Google Shape;32;g3ad8b8c4cff_0_137"/>
          <p:cNvSpPr txBox="1">
            <a:spLocks noGrp="1"/>
          </p:cNvSpPr>
          <p:nvPr>
            <p:ph type="sldNum" idx="12"/>
          </p:nvPr>
        </p:nvSpPr>
        <p:spPr>
          <a:xfrm>
            <a:off x="8737600" y="6473635"/>
            <a:ext cx="2844900" cy="2478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33"/>
        <p:cNvGrpSpPr/>
        <p:nvPr/>
      </p:nvGrpSpPr>
      <p:grpSpPr>
        <a:xfrm>
          <a:off x="0" y="0"/>
          <a:ext cx="0" cy="0"/>
          <a:chOff x="0" y="0"/>
          <a:chExt cx="0" cy="0"/>
        </a:xfrm>
      </p:grpSpPr>
      <p:sp>
        <p:nvSpPr>
          <p:cNvPr id="34" name="Google Shape;34;p12"/>
          <p:cNvSpPr txBox="1">
            <a:spLocks noGrp="1"/>
          </p:cNvSpPr>
          <p:nvPr>
            <p:ph type="sldNum" idx="12"/>
          </p:nvPr>
        </p:nvSpPr>
        <p:spPr>
          <a:xfrm>
            <a:off x="529662" y="6356350"/>
            <a:ext cx="419462"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35" name="Google Shape;35;p12"/>
          <p:cNvSpPr txBox="1"/>
          <p:nvPr/>
        </p:nvSpPr>
        <p:spPr>
          <a:xfrm>
            <a:off x="529662" y="868362"/>
            <a:ext cx="6468038"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70000"/>
              </a:lnSpc>
              <a:spcBef>
                <a:spcPts val="0"/>
              </a:spcBef>
              <a:spcAft>
                <a:spcPts val="0"/>
              </a:spcAft>
              <a:buClr>
                <a:srgbClr val="7473B6"/>
              </a:buClr>
              <a:buSzPts val="3600"/>
              <a:buFont typeface="Calibri"/>
              <a:buNone/>
            </a:pPr>
            <a:r>
              <a:rPr lang="en-US" sz="3600" b="0" i="0" u="none" strike="noStrike" cap="none">
                <a:solidFill>
                  <a:srgbClr val="7473B6"/>
                </a:solidFill>
                <a:latin typeface="Calibri"/>
                <a:ea typeface="Calibri"/>
                <a:cs typeface="Calibri"/>
                <a:sym typeface="Calibri"/>
              </a:rPr>
              <a:t>Click to edit Master title style</a:t>
            </a:r>
            <a:endParaRPr sz="1400" b="0" i="0" u="none" strike="noStrike" cap="none">
              <a:solidFill>
                <a:srgbClr val="000000"/>
              </a:solidFill>
              <a:latin typeface="Arial"/>
              <a:ea typeface="Arial"/>
              <a:cs typeface="Arial"/>
              <a:sym typeface="Arial"/>
            </a:endParaRPr>
          </a:p>
        </p:txBody>
      </p:sp>
      <p:sp>
        <p:nvSpPr>
          <p:cNvPr id="36" name="Google Shape;36;p12"/>
          <p:cNvSpPr txBox="1">
            <a:spLocks noGrp="1"/>
          </p:cNvSpPr>
          <p:nvPr>
            <p:ph type="body" idx="1"/>
          </p:nvPr>
        </p:nvSpPr>
        <p:spPr>
          <a:xfrm>
            <a:off x="529662" y="2193925"/>
            <a:ext cx="6468038" cy="38893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rgbClr val="7FBE4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rgbClr val="7FBE41"/>
              </a:buClr>
              <a:buSzPts val="2000"/>
              <a:buFont typeface="NTR"/>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rgbClr val="7FBE4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rgbClr val="7FBE4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White Background Template">
  <p:cSld name="White Background Template">
    <p:spTree>
      <p:nvGrpSpPr>
        <p:cNvPr id="1" name="Shape 37"/>
        <p:cNvGrpSpPr/>
        <p:nvPr/>
      </p:nvGrpSpPr>
      <p:grpSpPr>
        <a:xfrm>
          <a:off x="0" y="0"/>
          <a:ext cx="0" cy="0"/>
          <a:chOff x="0" y="0"/>
          <a:chExt cx="0" cy="0"/>
        </a:xfrm>
      </p:grpSpPr>
      <p:sp>
        <p:nvSpPr>
          <p:cNvPr id="38" name="Google Shape;38;g38f2452fac7_0_113"/>
          <p:cNvSpPr>
            <a:spLocks noGrp="1"/>
          </p:cNvSpPr>
          <p:nvPr>
            <p:ph type="pic" idx="2"/>
          </p:nvPr>
        </p:nvSpPr>
        <p:spPr>
          <a:xfrm>
            <a:off x="7081838" y="0"/>
            <a:ext cx="5110200" cy="6858000"/>
          </a:xfrm>
          <a:prstGeom prst="rect">
            <a:avLst/>
          </a:prstGeom>
          <a:noFill/>
          <a:ln>
            <a:noFill/>
          </a:ln>
        </p:spPr>
      </p:sp>
      <p:sp>
        <p:nvSpPr>
          <p:cNvPr id="39" name="Google Shape;39;g38f2452fac7_0_113"/>
          <p:cNvSpPr txBox="1">
            <a:spLocks noGrp="1"/>
          </p:cNvSpPr>
          <p:nvPr>
            <p:ph type="title"/>
          </p:nvPr>
        </p:nvSpPr>
        <p:spPr>
          <a:xfrm>
            <a:off x="608249" y="202224"/>
            <a:ext cx="6028200" cy="991800"/>
          </a:xfrm>
          <a:prstGeom prst="rect">
            <a:avLst/>
          </a:prstGeom>
          <a:noFill/>
          <a:ln>
            <a:noFill/>
          </a:ln>
        </p:spPr>
        <p:txBody>
          <a:bodyPr spcFirstLastPara="1" wrap="square" lIns="91425" tIns="45700" rIns="91425" bIns="45700" anchor="b" anchorCtr="0">
            <a:normAutofit/>
          </a:bodyPr>
          <a:lstStyle>
            <a:lvl1pPr marR="0" lvl="0" algn="l" rtl="0">
              <a:lnSpc>
                <a:spcPct val="222222"/>
              </a:lnSpc>
              <a:spcBef>
                <a:spcPts val="0"/>
              </a:spcBef>
              <a:spcAft>
                <a:spcPts val="0"/>
              </a:spcAft>
              <a:buClr>
                <a:srgbClr val="0075C9"/>
              </a:buClr>
              <a:buSzPts val="18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0" name="Google Shape;40;g38f2452fac7_0_113"/>
          <p:cNvSpPr txBox="1">
            <a:spLocks noGrp="1"/>
          </p:cNvSpPr>
          <p:nvPr>
            <p:ph type="body" idx="1"/>
          </p:nvPr>
        </p:nvSpPr>
        <p:spPr>
          <a:xfrm>
            <a:off x="608249" y="1388962"/>
            <a:ext cx="6650400" cy="478830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14285"/>
              </a:lnSpc>
              <a:spcBef>
                <a:spcPts val="600"/>
              </a:spcBef>
              <a:spcAft>
                <a:spcPts val="0"/>
              </a:spcAft>
              <a:buClr>
                <a:schemeClr val="dk1"/>
              </a:buClr>
              <a:buSzPts val="2800"/>
              <a:buFont typeface="Arial"/>
              <a:buNone/>
              <a:defRPr sz="1400" b="0" i="0" u="none" strike="noStrike" cap="none">
                <a:solidFill>
                  <a:srgbClr val="000000"/>
                </a:solidFill>
                <a:latin typeface="Arial"/>
                <a:ea typeface="Arial"/>
                <a:cs typeface="Arial"/>
                <a:sym typeface="Arial"/>
              </a:defRPr>
            </a:lvl1pPr>
            <a:lvl2pPr marL="914400" marR="0" lvl="1" indent="-342900" algn="l" rtl="0">
              <a:lnSpc>
                <a:spcPct val="177777"/>
              </a:lnSpc>
              <a:spcBef>
                <a:spcPts val="6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2pPr>
            <a:lvl3pPr marL="1371600" marR="0" lvl="2" indent="-342900" algn="l" rtl="0">
              <a:lnSpc>
                <a:spcPct val="155555"/>
              </a:lnSpc>
              <a:spcBef>
                <a:spcPts val="6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3pPr>
            <a:lvl4pPr marL="1828800" marR="0" lvl="3" indent="-342900" algn="l" rtl="0">
              <a:lnSpc>
                <a:spcPct val="116666"/>
              </a:lnSpc>
              <a:spcBef>
                <a:spcPts val="6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4pPr>
            <a:lvl5pPr marL="2286000" marR="0" lvl="4" indent="-342900" algn="l" rtl="0">
              <a:lnSpc>
                <a:spcPct val="116666"/>
              </a:lnSpc>
              <a:spcBef>
                <a:spcPts val="6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5pPr>
            <a:lvl6pPr marL="2743200" marR="0" lvl="5" indent="-342900" algn="l" rtl="0">
              <a:lnSpc>
                <a:spcPct val="90000"/>
              </a:lnSpc>
              <a:spcBef>
                <a:spcPts val="606"/>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606"/>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606"/>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606"/>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pic>
        <p:nvPicPr>
          <p:cNvPr id="41" name="Google Shape;41;g38f2452fac7_0_113"/>
          <p:cNvPicPr preferRelativeResize="0"/>
          <p:nvPr/>
        </p:nvPicPr>
        <p:blipFill rotWithShape="1">
          <a:blip r:embed="rId2">
            <a:alphaModFix/>
          </a:blip>
          <a:srcRect/>
          <a:stretch/>
        </p:blipFill>
        <p:spPr>
          <a:xfrm>
            <a:off x="11143872" y="202224"/>
            <a:ext cx="789329" cy="77639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ue Background template">
  <p:cSld name="Blue Background template">
    <p:spTree>
      <p:nvGrpSpPr>
        <p:cNvPr id="1" name="Shape 42"/>
        <p:cNvGrpSpPr/>
        <p:nvPr/>
      </p:nvGrpSpPr>
      <p:grpSpPr>
        <a:xfrm>
          <a:off x="0" y="0"/>
          <a:ext cx="0" cy="0"/>
          <a:chOff x="0" y="0"/>
          <a:chExt cx="0" cy="0"/>
        </a:xfrm>
      </p:grpSpPr>
      <p:sp>
        <p:nvSpPr>
          <p:cNvPr id="43" name="Google Shape;43;g39ead47de67_0_246"/>
          <p:cNvSpPr>
            <a:spLocks noGrp="1"/>
          </p:cNvSpPr>
          <p:nvPr>
            <p:ph type="pic" idx="2"/>
          </p:nvPr>
        </p:nvSpPr>
        <p:spPr>
          <a:xfrm>
            <a:off x="7081838" y="0"/>
            <a:ext cx="5110200" cy="6858000"/>
          </a:xfrm>
          <a:prstGeom prst="rect">
            <a:avLst/>
          </a:prstGeom>
          <a:noFill/>
          <a:ln>
            <a:noFill/>
          </a:ln>
        </p:spPr>
      </p:sp>
      <p:sp>
        <p:nvSpPr>
          <p:cNvPr id="44" name="Google Shape;44;g39ead47de67_0_246"/>
          <p:cNvSpPr txBox="1">
            <a:spLocks noGrp="1"/>
          </p:cNvSpPr>
          <p:nvPr>
            <p:ph type="title"/>
          </p:nvPr>
        </p:nvSpPr>
        <p:spPr>
          <a:xfrm>
            <a:off x="608249" y="202224"/>
            <a:ext cx="6028200" cy="991800"/>
          </a:xfrm>
          <a:prstGeom prst="rect">
            <a:avLst/>
          </a:prstGeom>
          <a:noFill/>
          <a:ln>
            <a:noFill/>
          </a:ln>
        </p:spPr>
        <p:txBody>
          <a:bodyPr spcFirstLastPara="1" wrap="square" lIns="91425" tIns="45700" rIns="91425" bIns="45700" anchor="b" anchorCtr="0">
            <a:normAutofit/>
          </a:bodyPr>
          <a:lstStyle>
            <a:lvl1pPr marR="0" lvl="0" algn="l" rtl="0">
              <a:lnSpc>
                <a:spcPct val="102564"/>
              </a:lnSpc>
              <a:spcBef>
                <a:spcPts val="0"/>
              </a:spcBef>
              <a:spcAft>
                <a:spcPts val="0"/>
              </a:spcAft>
              <a:buClr>
                <a:schemeClr val="lt1"/>
              </a:buClr>
              <a:buSzPts val="3900"/>
              <a:buFont typeface="Barlow Medium"/>
              <a:buNone/>
              <a:defRPr sz="1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5" name="Google Shape;45;g39ead47de67_0_246"/>
          <p:cNvSpPr txBox="1">
            <a:spLocks noGrp="1"/>
          </p:cNvSpPr>
          <p:nvPr>
            <p:ph type="body" idx="1"/>
          </p:nvPr>
        </p:nvSpPr>
        <p:spPr>
          <a:xfrm>
            <a:off x="608249" y="1388962"/>
            <a:ext cx="6650400" cy="478830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14285"/>
              </a:lnSpc>
              <a:spcBef>
                <a:spcPts val="600"/>
              </a:spcBef>
              <a:spcAft>
                <a:spcPts val="0"/>
              </a:spcAft>
              <a:buClr>
                <a:schemeClr val="dk1"/>
              </a:buClr>
              <a:buSzPts val="2800"/>
              <a:buFont typeface="Arial"/>
              <a:buNone/>
              <a:defRPr sz="1400" b="0" i="0" u="none" strike="noStrike" cap="none">
                <a:solidFill>
                  <a:srgbClr val="000000"/>
                </a:solidFill>
                <a:latin typeface="Arial"/>
                <a:ea typeface="Arial"/>
                <a:cs typeface="Arial"/>
                <a:sym typeface="Arial"/>
              </a:defRPr>
            </a:lvl1pPr>
            <a:lvl2pPr marL="914400" marR="0" lvl="1" indent="-406400" algn="l" rtl="0">
              <a:lnSpc>
                <a:spcPct val="114285"/>
              </a:lnSpc>
              <a:spcBef>
                <a:spcPts val="600"/>
              </a:spcBef>
              <a:spcAft>
                <a:spcPts val="0"/>
              </a:spcAft>
              <a:buClr>
                <a:schemeClr val="lt1"/>
              </a:buClr>
              <a:buSzPts val="2800"/>
              <a:buFont typeface="Arial"/>
              <a:buChar char="•"/>
              <a:defRPr sz="1400" b="0" i="0" u="none" strike="noStrike" cap="none">
                <a:solidFill>
                  <a:schemeClr val="lt1"/>
                </a:solidFill>
                <a:latin typeface="Arial"/>
                <a:ea typeface="Arial"/>
                <a:cs typeface="Arial"/>
                <a:sym typeface="Arial"/>
              </a:defRPr>
            </a:lvl2pPr>
            <a:lvl3pPr marL="1371600" marR="0" lvl="2" indent="-342900" algn="l" rtl="0">
              <a:lnSpc>
                <a:spcPct val="155555"/>
              </a:lnSpc>
              <a:spcBef>
                <a:spcPts val="6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3pPr>
            <a:lvl4pPr marL="1828800" marR="0" lvl="3" indent="-342900" algn="l" rtl="0">
              <a:lnSpc>
                <a:spcPct val="116666"/>
              </a:lnSpc>
              <a:spcBef>
                <a:spcPts val="6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4pPr>
            <a:lvl5pPr marL="2286000" marR="0" lvl="4" indent="-342900" algn="l" rtl="0">
              <a:lnSpc>
                <a:spcPct val="116666"/>
              </a:lnSpc>
              <a:spcBef>
                <a:spcPts val="6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5pPr>
            <a:lvl6pPr marL="2743200" marR="0" lvl="5" indent="-342900" algn="l" rtl="0">
              <a:lnSpc>
                <a:spcPct val="90000"/>
              </a:lnSpc>
              <a:spcBef>
                <a:spcPts val="606"/>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606"/>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606"/>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606"/>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pic>
        <p:nvPicPr>
          <p:cNvPr id="46" name="Google Shape;46;g39ead47de67_0_246"/>
          <p:cNvPicPr preferRelativeResize="0"/>
          <p:nvPr/>
        </p:nvPicPr>
        <p:blipFill rotWithShape="1">
          <a:blip r:embed="rId2">
            <a:alphaModFix/>
          </a:blip>
          <a:srcRect/>
          <a:stretch/>
        </p:blipFill>
        <p:spPr>
          <a:xfrm>
            <a:off x="11143872" y="202224"/>
            <a:ext cx="789329" cy="77639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image" Target="../media/image6.png"/><Relationship Id="rId5" Type="http://schemas.openxmlformats.org/officeDocument/2006/relationships/slideLayout" Target="../slideLayouts/slideLayout7.xml"/><Relationship Id="rId10" Type="http://schemas.openxmlformats.org/officeDocument/2006/relationships/image" Target="../media/image5.png"/><Relationship Id="rId4" Type="http://schemas.openxmlformats.org/officeDocument/2006/relationships/slideLayout" Target="../slideLayouts/slideLayout6.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7">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0" y="0"/>
            <a:ext cx="12192000" cy="1435100"/>
          </a:xfrm>
          <a:prstGeom prst="rect">
            <a:avLst/>
          </a:prstGeom>
          <a:noFill/>
          <a:ln>
            <a:noFill/>
          </a:ln>
        </p:spPr>
      </p:pic>
      <p:pic>
        <p:nvPicPr>
          <p:cNvPr id="2" name="Picture 1" descr="Logo featuring three solid squares in green, teal, and purple aligned horizontally at the top. Reads 'Disaster-related Child &amp; Adolescent Mental Health Surveillance' ">
            <a:extLst>
              <a:ext uri="{FF2B5EF4-FFF2-40B4-BE49-F238E27FC236}">
                <a16:creationId xmlns:a16="http://schemas.microsoft.com/office/drawing/2014/main" id="{A9F8C3EF-5323-8AB3-EFD8-FA88A3E725F6}"/>
              </a:ext>
            </a:extLst>
          </p:cNvPr>
          <p:cNvPicPr>
            <a:picLocks noChangeAspect="1"/>
          </p:cNvPicPr>
          <p:nvPr userDrawn="1"/>
        </p:nvPicPr>
        <p:blipFill>
          <a:blip r:embed="rId5"/>
          <a:stretch>
            <a:fillRect/>
          </a:stretch>
        </p:blipFill>
        <p:spPr>
          <a:xfrm>
            <a:off x="702735" y="5491879"/>
            <a:ext cx="3838786" cy="1118587"/>
          </a:xfrm>
          <a:prstGeom prst="rect">
            <a:avLst/>
          </a:prstGeom>
        </p:spPr>
      </p:pic>
      <p:pic>
        <p:nvPicPr>
          <p:cNvPr id="3" name="Google Shape;75;p1" descr="PHII logo alongside The Task Force for Global Health logo. The PHII logo includes a blue square containing “PHII” and the words “Public Health Informatics Institute.” To the right is The Task Force for Global Health logo in blue text.">
            <a:extLst>
              <a:ext uri="{FF2B5EF4-FFF2-40B4-BE49-F238E27FC236}">
                <a16:creationId xmlns:a16="http://schemas.microsoft.com/office/drawing/2014/main" id="{785B12E4-938D-E463-A3B8-BD0CD2BA3FB8}"/>
              </a:ext>
            </a:extLst>
          </p:cNvPr>
          <p:cNvPicPr preferRelativeResize="0"/>
          <p:nvPr userDrawn="1"/>
        </p:nvPicPr>
        <p:blipFill>
          <a:blip r:embed="rId6">
            <a:alphaModFix/>
          </a:blip>
          <a:stretch>
            <a:fillRect/>
          </a:stretch>
        </p:blipFill>
        <p:spPr>
          <a:xfrm>
            <a:off x="9131725" y="5981882"/>
            <a:ext cx="2606750" cy="4649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
        <p:cNvGrpSpPr/>
        <p:nvPr/>
      </p:nvGrpSpPr>
      <p:grpSpPr>
        <a:xfrm>
          <a:off x="0" y="0"/>
          <a:ext cx="0" cy="0"/>
          <a:chOff x="0" y="0"/>
          <a:chExt cx="0" cy="0"/>
        </a:xfrm>
      </p:grpSpPr>
      <p:pic>
        <p:nvPicPr>
          <p:cNvPr id="18" name="Google Shape;18;p9">
            <a:extLst>
              <a:ext uri="{C183D7F6-B498-43B3-948B-1728B52AA6E4}">
                <adec:decorative xmlns:adec="http://schemas.microsoft.com/office/drawing/2017/decorative" val="1"/>
              </a:ext>
            </a:extLst>
          </p:cNvPr>
          <p:cNvPicPr preferRelativeResize="0"/>
          <p:nvPr/>
        </p:nvPicPr>
        <p:blipFill rotWithShape="1">
          <a:blip r:embed="rId9">
            <a:alphaModFix/>
          </a:blip>
          <a:srcRect/>
          <a:stretch/>
        </p:blipFill>
        <p:spPr>
          <a:xfrm>
            <a:off x="0" y="0"/>
            <a:ext cx="12192000" cy="736600"/>
          </a:xfrm>
          <a:prstGeom prst="rect">
            <a:avLst/>
          </a:prstGeom>
          <a:noFill/>
          <a:ln>
            <a:noFill/>
          </a:ln>
        </p:spPr>
      </p:pic>
      <p:sp>
        <p:nvSpPr>
          <p:cNvPr id="19" name="Google Shape;19;p9"/>
          <p:cNvSpPr txBox="1">
            <a:spLocks noGrp="1"/>
          </p:cNvSpPr>
          <p:nvPr>
            <p:ph type="sldNum" idx="12"/>
          </p:nvPr>
        </p:nvSpPr>
        <p:spPr>
          <a:xfrm>
            <a:off x="529662" y="6356350"/>
            <a:ext cx="419462"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5A677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grpSp>
        <p:nvGrpSpPr>
          <p:cNvPr id="2" name="Group 1" descr="CAMH and PHII logos displayed side by side. The CAMH logo features a lime green, teal and green colored square above the acronym “CAMH.” The PHII logo appears in a blue square with the white letters “PHII.”">
            <a:extLst>
              <a:ext uri="{FF2B5EF4-FFF2-40B4-BE49-F238E27FC236}">
                <a16:creationId xmlns:a16="http://schemas.microsoft.com/office/drawing/2014/main" id="{837B7D2E-C8AA-724D-56AF-1BF0FAEA235D}"/>
              </a:ext>
            </a:extLst>
          </p:cNvPr>
          <p:cNvGrpSpPr/>
          <p:nvPr userDrawn="1"/>
        </p:nvGrpSpPr>
        <p:grpSpPr>
          <a:xfrm>
            <a:off x="10304219" y="6187027"/>
            <a:ext cx="1599521" cy="626523"/>
            <a:chOff x="9633650" y="5864950"/>
            <a:chExt cx="2028688" cy="794625"/>
          </a:xfrm>
        </p:grpSpPr>
        <p:pic>
          <p:nvPicPr>
            <p:cNvPr id="3" name="Google Shape;84;g39ea17b4618_0_342">
              <a:extLst>
                <a:ext uri="{FF2B5EF4-FFF2-40B4-BE49-F238E27FC236}">
                  <a16:creationId xmlns:a16="http://schemas.microsoft.com/office/drawing/2014/main" id="{83716015-26C4-B726-A8A5-53F4CDFD5323}"/>
                </a:ext>
              </a:extLst>
            </p:cNvPr>
            <p:cNvPicPr preferRelativeResize="0"/>
            <p:nvPr userDrawn="1"/>
          </p:nvPicPr>
          <p:blipFill rotWithShape="1">
            <a:blip r:embed="rId10">
              <a:alphaModFix/>
            </a:blip>
            <a:srcRect/>
            <a:stretch/>
          </p:blipFill>
          <p:spPr>
            <a:xfrm>
              <a:off x="10854438" y="5864950"/>
              <a:ext cx="807900" cy="794625"/>
            </a:xfrm>
            <a:prstGeom prst="rect">
              <a:avLst/>
            </a:prstGeom>
            <a:noFill/>
            <a:ln>
              <a:noFill/>
            </a:ln>
          </p:spPr>
        </p:pic>
        <p:pic>
          <p:nvPicPr>
            <p:cNvPr id="4" name="Google Shape;20;p9" title="CAMH logo letters with squares.png">
              <a:extLst>
                <a:ext uri="{FF2B5EF4-FFF2-40B4-BE49-F238E27FC236}">
                  <a16:creationId xmlns:a16="http://schemas.microsoft.com/office/drawing/2014/main" id="{F3962891-7E89-1544-5070-05B09341F214}"/>
                </a:ext>
              </a:extLst>
            </p:cNvPr>
            <p:cNvPicPr preferRelativeResize="0"/>
            <p:nvPr userDrawn="1"/>
          </p:nvPicPr>
          <p:blipFill>
            <a:blip r:embed="rId11">
              <a:alphaModFix/>
            </a:blip>
            <a:stretch>
              <a:fillRect/>
            </a:stretch>
          </p:blipFill>
          <p:spPr>
            <a:xfrm>
              <a:off x="9633650" y="6031881"/>
              <a:ext cx="952433" cy="477214"/>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hyperlink" Target="https://phii.org/camh-resources/"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659328" y="1938375"/>
            <a:ext cx="10681772" cy="14906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473B6"/>
              </a:buClr>
              <a:buSzPts val="4800"/>
              <a:buFont typeface="Calibri"/>
              <a:buNone/>
            </a:pPr>
            <a:r>
              <a:rPr lang="en-US" dirty="0"/>
              <a:t>Disaster-related Child and Adolescent Mental Health (CAMH) Surveillance </a:t>
            </a:r>
            <a:endParaRPr dirty="0"/>
          </a:p>
        </p:txBody>
      </p:sp>
      <p:sp>
        <p:nvSpPr>
          <p:cNvPr id="79" name="Google Shape;79;p1"/>
          <p:cNvSpPr txBox="1">
            <a:spLocks noGrp="1"/>
          </p:cNvSpPr>
          <p:nvPr>
            <p:ph type="subTitle" idx="1"/>
          </p:nvPr>
        </p:nvSpPr>
        <p:spPr>
          <a:xfrm>
            <a:off x="659994" y="3445933"/>
            <a:ext cx="10681105" cy="68410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8D97"/>
              </a:buClr>
              <a:buSzPts val="2800"/>
              <a:buFont typeface="Calibri"/>
              <a:buNone/>
            </a:pPr>
            <a:r>
              <a:rPr lang="en-US" dirty="0"/>
              <a:t>Tabletop Exercise (</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TTX</a:t>
            </a:r>
            <a:r>
              <a:rPr lang="en-US" dirty="0"/>
              <a:t>) Introductory Overview</a:t>
            </a:r>
            <a:endParaRPr dirty="0"/>
          </a:p>
        </p:txBody>
      </p:sp>
      <p:sp>
        <p:nvSpPr>
          <p:cNvPr id="80" name="Google Shape;80;p1"/>
          <p:cNvSpPr txBox="1"/>
          <p:nvPr/>
        </p:nvSpPr>
        <p:spPr>
          <a:xfrm>
            <a:off x="711050" y="4130050"/>
            <a:ext cx="6891900" cy="9690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5A6771"/>
              </a:buClr>
              <a:buSzPts val="1600"/>
              <a:buFont typeface="Arial"/>
              <a:buNone/>
            </a:pPr>
            <a:r>
              <a:rPr lang="en-US" sz="1600">
                <a:solidFill>
                  <a:srgbClr val="5A6771"/>
                </a:solidFill>
                <a:latin typeface="Calibri"/>
                <a:ea typeface="Calibri"/>
                <a:cs typeface="Calibri"/>
                <a:sym typeface="Calibri"/>
              </a:rPr>
              <a:t>Slides developed May 2026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38f2452fac7_0_295"/>
          <p:cNvSpPr txBox="1">
            <a:spLocks noGrp="1"/>
          </p:cNvSpPr>
          <p:nvPr>
            <p:ph type="sldNum" idx="12"/>
          </p:nvPr>
        </p:nvSpPr>
        <p:spPr>
          <a:xfrm>
            <a:off x="529662" y="6356350"/>
            <a:ext cx="4194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1000"/>
              <a:buFont typeface="Arial"/>
              <a:buNone/>
            </a:pPr>
            <a:fld id="{00000000-1234-1234-1234-123412341234}" type="slidenum">
              <a:rPr lang="en-US"/>
              <a:t>9</a:t>
            </a:fld>
            <a:endParaRPr/>
          </a:p>
        </p:txBody>
      </p:sp>
      <p:sp>
        <p:nvSpPr>
          <p:cNvPr id="155" name="Google Shape;155;g38f2452fac7_0_295"/>
          <p:cNvSpPr txBox="1">
            <a:spLocks noGrp="1"/>
          </p:cNvSpPr>
          <p:nvPr>
            <p:ph type="title"/>
          </p:nvPr>
        </p:nvSpPr>
        <p:spPr>
          <a:xfrm>
            <a:off x="441286" y="868362"/>
            <a:ext cx="11132700" cy="1325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SzPts val="3600"/>
              <a:buNone/>
            </a:pPr>
            <a:r>
              <a:rPr lang="en-US" sz="3800" dirty="0"/>
              <a:t>Disaster-related CAMH Surveillance Framework and Situation Manual overview</a:t>
            </a:r>
            <a:endParaRPr sz="3800" dirty="0"/>
          </a:p>
        </p:txBody>
      </p:sp>
      <p:sp>
        <p:nvSpPr>
          <p:cNvPr id="156" name="Google Shape;156;g38f2452fac7_0_295"/>
          <p:cNvSpPr txBox="1">
            <a:spLocks noGrp="1"/>
          </p:cNvSpPr>
          <p:nvPr>
            <p:ph type="body" idx="1"/>
          </p:nvPr>
        </p:nvSpPr>
        <p:spPr>
          <a:xfrm>
            <a:off x="529662" y="2289707"/>
            <a:ext cx="11486630" cy="39657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000"/>
              </a:spcBef>
              <a:spcAft>
                <a:spcPts val="0"/>
              </a:spcAft>
              <a:buSzPts val="2800"/>
              <a:buNone/>
            </a:pPr>
            <a:r>
              <a:rPr lang="en-US" dirty="0"/>
              <a:t>In 2025, PHII in collaboration with CDC, developed 2 additional resources in support of disaster-related CAMH Surveillance that were pilot tested with local health departments:</a:t>
            </a:r>
            <a:endParaRPr dirty="0"/>
          </a:p>
          <a:p>
            <a:pPr marL="457200" lvl="0" indent="-381000" algn="l" rtl="0">
              <a:lnSpc>
                <a:spcPct val="115000"/>
              </a:lnSpc>
              <a:spcBef>
                <a:spcPts val="1200"/>
              </a:spcBef>
              <a:spcAft>
                <a:spcPts val="0"/>
              </a:spcAft>
              <a:buClr>
                <a:srgbClr val="008D97"/>
              </a:buClr>
              <a:buSzPts val="2400"/>
              <a:buAutoNum type="arabicPeriod"/>
            </a:pPr>
            <a:r>
              <a:rPr lang="en-US" sz="2000" dirty="0"/>
              <a:t>A CAMH Disaster-related Surveillance Framework (aka, Framework) with information on key indicators, relevant datasets, situational awareness, and resource allocation.  </a:t>
            </a:r>
            <a:endParaRPr sz="2000" dirty="0"/>
          </a:p>
          <a:p>
            <a:pPr marL="457200" lvl="0" indent="-381000" algn="l" rtl="0">
              <a:lnSpc>
                <a:spcPct val="115000"/>
              </a:lnSpc>
              <a:spcBef>
                <a:spcPts val="1200"/>
              </a:spcBef>
              <a:spcAft>
                <a:spcPts val="1200"/>
              </a:spcAft>
              <a:buClr>
                <a:srgbClr val="008D97"/>
              </a:buClr>
              <a:buSzPts val="2400"/>
              <a:buAutoNum type="arabicPeriod"/>
            </a:pPr>
            <a:r>
              <a:rPr lang="en-US" sz="2000" dirty="0"/>
              <a:t>A CAMH Disaster-related Surveillance Situation Manual (aka, SITMAN) with 3 tabletop exercise (TTX) injects focused on CAMH surveillance before, during, and after a natural disaster at the community level.  </a:t>
            </a:r>
            <a:endParaRPr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g3ad8b8c4cff_0_95"/>
          <p:cNvSpPr txBox="1">
            <a:spLocks noGrp="1"/>
          </p:cNvSpPr>
          <p:nvPr>
            <p:ph type="sldNum" idx="12"/>
          </p:nvPr>
        </p:nvSpPr>
        <p:spPr>
          <a:xfrm>
            <a:off x="492853" y="6413069"/>
            <a:ext cx="2844900" cy="247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1000"/>
              <a:buFont typeface="Arial"/>
              <a:buNone/>
            </a:pPr>
            <a:fld id="{00000000-1234-1234-1234-123412341234}" type="slidenum">
              <a:rPr lang="en-US">
                <a:solidFill>
                  <a:srgbClr val="888888"/>
                </a:solidFill>
              </a:rPr>
              <a:t>10</a:t>
            </a:fld>
            <a:endParaRPr>
              <a:solidFill>
                <a:srgbClr val="888888"/>
              </a:solidFill>
            </a:endParaRPr>
          </a:p>
        </p:txBody>
      </p:sp>
      <p:pic>
        <p:nvPicPr>
          <p:cNvPr id="163" name="Google Shape;163;g3ad8b8c4cff_0_95" descr="Four scenes showing examples of natural disasters: roadway damage from an earthquake, a volcanic eruption, a hurricane viewed from above, and a tornado."/>
          <p:cNvPicPr preferRelativeResize="0"/>
          <p:nvPr/>
        </p:nvPicPr>
        <p:blipFill rotWithShape="1">
          <a:blip r:embed="rId3">
            <a:alphaModFix/>
          </a:blip>
          <a:srcRect/>
          <a:stretch/>
        </p:blipFill>
        <p:spPr>
          <a:xfrm>
            <a:off x="1800250" y="2095128"/>
            <a:ext cx="8591490" cy="3529126"/>
          </a:xfrm>
          <a:prstGeom prst="rect">
            <a:avLst/>
          </a:prstGeom>
          <a:noFill/>
          <a:ln>
            <a:noFill/>
          </a:ln>
        </p:spPr>
      </p:pic>
      <p:sp>
        <p:nvSpPr>
          <p:cNvPr id="2" name="Title 1">
            <a:extLst>
              <a:ext uri="{FF2B5EF4-FFF2-40B4-BE49-F238E27FC236}">
                <a16:creationId xmlns:a16="http://schemas.microsoft.com/office/drawing/2014/main" id="{2AA752DD-97BA-251C-0164-D614DB43222E}"/>
              </a:ext>
            </a:extLst>
          </p:cNvPr>
          <p:cNvSpPr>
            <a:spLocks noGrp="1"/>
          </p:cNvSpPr>
          <p:nvPr>
            <p:ph type="title"/>
          </p:nvPr>
        </p:nvSpPr>
        <p:spPr>
          <a:xfrm>
            <a:off x="492853" y="900619"/>
            <a:ext cx="10515600" cy="909328"/>
          </a:xfrm>
          <a:prstGeom prst="rect">
            <a:avLst/>
          </a:prstGeom>
        </p:spPr>
        <p:txBody>
          <a:bodyPr/>
          <a:lstStyle/>
          <a:p>
            <a:r>
              <a:rPr lang="en-US" sz="4200" i="0" u="none" strike="noStrike" cap="none" dirty="0">
                <a:solidFill>
                  <a:srgbClr val="7473B6"/>
                </a:solidFill>
                <a:latin typeface="Calibri"/>
                <a:ea typeface="Calibri"/>
                <a:cs typeface="Calibri"/>
                <a:sym typeface="Calibri"/>
              </a:rPr>
              <a:t>How do we define a natural disaster?</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39cbfcda3c2_0_0"/>
          <p:cNvSpPr txBox="1">
            <a:spLocks noGrp="1"/>
          </p:cNvSpPr>
          <p:nvPr>
            <p:ph type="sldNum" idx="12"/>
          </p:nvPr>
        </p:nvSpPr>
        <p:spPr>
          <a:xfrm>
            <a:off x="494311" y="6356350"/>
            <a:ext cx="4194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1000"/>
              <a:buFont typeface="Arial"/>
              <a:buNone/>
            </a:pPr>
            <a:fld id="{00000000-1234-1234-1234-123412341234}" type="slidenum">
              <a:rPr lang="en-US"/>
              <a:t>11</a:t>
            </a:fld>
            <a:endParaRPr/>
          </a:p>
        </p:txBody>
      </p:sp>
      <p:sp>
        <p:nvSpPr>
          <p:cNvPr id="171" name="Google Shape;171;g39cbfcda3c2_0_0"/>
          <p:cNvSpPr txBox="1">
            <a:spLocks noGrp="1"/>
          </p:cNvSpPr>
          <p:nvPr>
            <p:ph type="title"/>
          </p:nvPr>
        </p:nvSpPr>
        <p:spPr>
          <a:xfrm>
            <a:off x="458961" y="534653"/>
            <a:ext cx="11132700" cy="1325700"/>
          </a:xfrm>
          <a:prstGeom prst="rect">
            <a:avLst/>
          </a:prstGeom>
          <a:noFill/>
          <a:ln>
            <a:noFill/>
          </a:ln>
        </p:spPr>
        <p:txBody>
          <a:bodyPr spcFirstLastPara="1" wrap="square" lIns="91425" tIns="45700" rIns="91425" bIns="45700" anchor="ctr" anchorCtr="0">
            <a:noAutofit/>
          </a:bodyPr>
          <a:lstStyle/>
          <a:p>
            <a:pPr marL="0" lvl="0" indent="0" algn="l" rtl="0">
              <a:lnSpc>
                <a:spcPct val="70000"/>
              </a:lnSpc>
              <a:spcBef>
                <a:spcPts val="0"/>
              </a:spcBef>
              <a:spcAft>
                <a:spcPts val="0"/>
              </a:spcAft>
              <a:buSzPts val="3600"/>
              <a:buNone/>
            </a:pPr>
            <a:r>
              <a:rPr lang="en-US" sz="3800" dirty="0"/>
              <a:t>Objectives aligned with core capabilities	</a:t>
            </a:r>
            <a:endParaRPr sz="3800" dirty="0"/>
          </a:p>
        </p:txBody>
      </p:sp>
      <p:grpSp>
        <p:nvGrpSpPr>
          <p:cNvPr id="2" name="Group 1" descr="Table showing four tabletop exercise objectives aligned with public health capabilities, including community preparedness, community recovery, emergency operations coordination, public health surveillance and epidemiological investigation, and information sharing.">
            <a:extLst>
              <a:ext uri="{FF2B5EF4-FFF2-40B4-BE49-F238E27FC236}">
                <a16:creationId xmlns:a16="http://schemas.microsoft.com/office/drawing/2014/main" id="{8D313CE4-1ED8-6276-D77E-21561456AF0E}"/>
              </a:ext>
            </a:extLst>
          </p:cNvPr>
          <p:cNvGrpSpPr/>
          <p:nvPr/>
        </p:nvGrpSpPr>
        <p:grpSpPr>
          <a:xfrm>
            <a:off x="583849" y="1669951"/>
            <a:ext cx="11132702" cy="4518288"/>
            <a:chOff x="583849" y="1669951"/>
            <a:chExt cx="11132702" cy="4518288"/>
          </a:xfrm>
        </p:grpSpPr>
        <p:grpSp>
          <p:nvGrpSpPr>
            <p:cNvPr id="172" name="Google Shape;172;g39cbfcda3c2_0_0"/>
            <p:cNvGrpSpPr/>
            <p:nvPr/>
          </p:nvGrpSpPr>
          <p:grpSpPr>
            <a:xfrm>
              <a:off x="583851" y="3932759"/>
              <a:ext cx="11132200" cy="1131151"/>
              <a:chOff x="1593000" y="2322564"/>
              <a:chExt cx="5958243" cy="643504"/>
            </a:xfrm>
          </p:grpSpPr>
          <p:sp>
            <p:nvSpPr>
              <p:cNvPr id="173" name="Google Shape;173;g39cbfcda3c2_0_0"/>
              <p:cNvSpPr/>
              <p:nvPr/>
            </p:nvSpPr>
            <p:spPr>
              <a:xfrm>
                <a:off x="3728375" y="2322568"/>
                <a:ext cx="3822600" cy="643500"/>
              </a:xfrm>
              <a:prstGeom prst="rect">
                <a:avLst/>
              </a:prstGeom>
              <a:solidFill>
                <a:schemeClr val="lt1"/>
              </a:solidFill>
              <a:ln w="19050" cap="flat" cmpd="sng">
                <a:solidFill>
                  <a:srgbClr val="1B786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g39cbfcda3c2_0_0"/>
              <p:cNvSpPr/>
              <p:nvPr/>
            </p:nvSpPr>
            <p:spPr>
              <a:xfrm flipH="1">
                <a:off x="2283025" y="2322575"/>
                <a:ext cx="1844400" cy="642600"/>
              </a:xfrm>
              <a:prstGeom prst="rect">
                <a:avLst/>
              </a:prstGeom>
              <a:solidFill>
                <a:srgbClr val="1B786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g39cbfcda3c2_0_0"/>
              <p:cNvSpPr/>
              <p:nvPr/>
            </p:nvSpPr>
            <p:spPr>
              <a:xfrm rot="-5400000">
                <a:off x="3629217" y="1807023"/>
                <a:ext cx="643361" cy="1674443"/>
              </a:xfrm>
              <a:prstGeom prst="flowChartOffpageConnector">
                <a:avLst/>
              </a:prstGeom>
              <a:solidFill>
                <a:srgbClr val="1B786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g39cbfcda3c2_0_0"/>
              <p:cNvSpPr/>
              <p:nvPr/>
            </p:nvSpPr>
            <p:spPr>
              <a:xfrm>
                <a:off x="2342620" y="2411425"/>
                <a:ext cx="2156400" cy="495900"/>
              </a:xfrm>
              <a:prstGeom prst="rect">
                <a:avLst/>
              </a:prstGeom>
              <a:noFill/>
              <a:ln>
                <a:noFill/>
              </a:ln>
            </p:spPr>
            <p:txBody>
              <a:bodyPr spcFirstLastPara="1" wrap="square" lIns="121900" tIns="121900" rIns="121900" bIns="121900" anchor="ctr" anchorCtr="0">
                <a:noAutofit/>
              </a:bodyPr>
              <a:lstStyle/>
              <a:p>
                <a:pPr marL="0" marR="0" lvl="0" indent="0" algn="l" rtl="0">
                  <a:lnSpc>
                    <a:spcPct val="115000"/>
                  </a:lnSpc>
                  <a:spcBef>
                    <a:spcPts val="0"/>
                  </a:spcBef>
                  <a:spcAft>
                    <a:spcPts val="0"/>
                  </a:spcAft>
                  <a:buClr>
                    <a:srgbClr val="000000"/>
                  </a:buClr>
                  <a:buSzPts val="1500"/>
                  <a:buFont typeface="Arial"/>
                  <a:buNone/>
                </a:pPr>
                <a:r>
                  <a:rPr lang="en-US" sz="1500" b="0" i="0" u="none" strike="noStrike" cap="none">
                    <a:solidFill>
                      <a:srgbClr val="FFFFFF"/>
                    </a:solidFill>
                    <a:latin typeface="Roboto Lt"/>
                    <a:ea typeface="Roboto Lt"/>
                    <a:cs typeface="Roboto Lt"/>
                    <a:sym typeface="Roboto Medium"/>
                  </a:rPr>
                  <a:t>Identify gaps and issues in STLT (state, tribal, local, and territorial) CAMH surveillance plans</a:t>
                </a:r>
                <a:endParaRPr sz="1500" b="0" i="0" u="none" strike="noStrike" cap="none">
                  <a:solidFill>
                    <a:srgbClr val="FFFFFF"/>
                  </a:solidFill>
                  <a:latin typeface="Roboto"/>
                  <a:ea typeface="Roboto"/>
                  <a:cs typeface="Roboto"/>
                  <a:sym typeface="Roboto"/>
                </a:endParaRPr>
              </a:p>
            </p:txBody>
          </p:sp>
          <p:sp>
            <p:nvSpPr>
              <p:cNvPr id="177" name="Google Shape;177;g39cbfcda3c2_0_0"/>
              <p:cNvSpPr/>
              <p:nvPr/>
            </p:nvSpPr>
            <p:spPr>
              <a:xfrm>
                <a:off x="1593000" y="2322568"/>
                <a:ext cx="690000" cy="642300"/>
              </a:xfrm>
              <a:prstGeom prst="rect">
                <a:avLst/>
              </a:prstGeom>
              <a:solidFill>
                <a:srgbClr val="B02B20"/>
              </a:solidFill>
              <a:ln>
                <a:noFill/>
              </a:ln>
              <a:effectLst>
                <a:outerShdw blurRad="95250" dist="38100" dir="2700000" algn="bl" rotWithShape="0">
                  <a:srgbClr val="000000">
                    <a:alpha val="16470"/>
                  </a:srgbClr>
                </a:outerShdw>
              </a:effectLst>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g39cbfcda3c2_0_0"/>
              <p:cNvSpPr/>
              <p:nvPr/>
            </p:nvSpPr>
            <p:spPr>
              <a:xfrm>
                <a:off x="1593000" y="2322575"/>
                <a:ext cx="690000" cy="642600"/>
              </a:xfrm>
              <a:prstGeom prst="rect">
                <a:avLst/>
              </a:prstGeom>
              <a:solidFill>
                <a:schemeClr val="accent6"/>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0" i="0" u="none" strike="noStrike" cap="none">
                    <a:solidFill>
                      <a:srgbClr val="FFFFFF"/>
                    </a:solidFill>
                    <a:latin typeface="Roboto Th"/>
                    <a:ea typeface="Roboto Th"/>
                    <a:cs typeface="Roboto Th"/>
                    <a:sym typeface="Roboto Thin"/>
                  </a:rPr>
                  <a:t>03</a:t>
                </a:r>
                <a:endParaRPr sz="3500" b="0" i="0" u="none" strike="noStrike" cap="none">
                  <a:solidFill>
                    <a:srgbClr val="FFFFFF"/>
                  </a:solidFill>
                  <a:latin typeface="Roboto Th"/>
                  <a:ea typeface="Roboto Th"/>
                  <a:cs typeface="Roboto Th"/>
                  <a:sym typeface="Roboto Thin"/>
                </a:endParaRPr>
              </a:p>
            </p:txBody>
          </p:sp>
          <p:sp>
            <p:nvSpPr>
              <p:cNvPr id="179" name="Google Shape;179;g39cbfcda3c2_0_0"/>
              <p:cNvSpPr/>
              <p:nvPr/>
            </p:nvSpPr>
            <p:spPr>
              <a:xfrm>
                <a:off x="4745943" y="2323745"/>
                <a:ext cx="2805300" cy="642300"/>
              </a:xfrm>
              <a:prstGeom prst="rect">
                <a:avLst/>
              </a:prstGeom>
              <a:noFill/>
              <a:ln>
                <a:noFill/>
              </a:ln>
            </p:spPr>
            <p:txBody>
              <a:bodyPr spcFirstLastPara="1" wrap="square" lIns="121900" tIns="121900" rIns="121900" bIns="121900" anchor="ctr" anchorCtr="0">
                <a:noAutofit/>
              </a:bodyPr>
              <a:lstStyle/>
              <a:p>
                <a:pPr marL="609600" marR="0" lvl="0" indent="-387350" algn="l" rtl="0">
                  <a:lnSpc>
                    <a:spcPct val="115000"/>
                  </a:lnSpc>
                  <a:spcBef>
                    <a:spcPts val="0"/>
                  </a:spcBef>
                  <a:spcAft>
                    <a:spcPts val="0"/>
                  </a:spcAft>
                  <a:buClr>
                    <a:srgbClr val="1B786F"/>
                  </a:buClr>
                  <a:buSzPts val="1300"/>
                  <a:buFont typeface="Roboto"/>
                  <a:buChar char="●"/>
                </a:pPr>
                <a:r>
                  <a:rPr lang="en-US" sz="1500" b="0" i="0" u="none" strike="noStrike" cap="none">
                    <a:solidFill>
                      <a:srgbClr val="1B786F"/>
                    </a:solidFill>
                    <a:latin typeface="Roboto"/>
                    <a:ea typeface="Roboto"/>
                    <a:cs typeface="Roboto"/>
                    <a:sym typeface="Roboto"/>
                  </a:rPr>
                  <a:t>Public Health Surveillance and Epidemiological Investigation</a:t>
                </a:r>
                <a:endParaRPr sz="1500" b="0" i="0" u="none" strike="noStrike" cap="none">
                  <a:solidFill>
                    <a:srgbClr val="1B786F"/>
                  </a:solidFill>
                  <a:latin typeface="Roboto"/>
                  <a:ea typeface="Roboto"/>
                  <a:cs typeface="Roboto"/>
                  <a:sym typeface="Roboto"/>
                </a:endParaRPr>
              </a:p>
            </p:txBody>
          </p:sp>
        </p:grpSp>
        <p:grpSp>
          <p:nvGrpSpPr>
            <p:cNvPr id="180" name="Google Shape;180;g39cbfcda3c2_0_0"/>
            <p:cNvGrpSpPr/>
            <p:nvPr/>
          </p:nvGrpSpPr>
          <p:grpSpPr>
            <a:xfrm>
              <a:off x="583851" y="2801368"/>
              <a:ext cx="11132700" cy="1131144"/>
              <a:chOff x="1593000" y="2322568"/>
              <a:chExt cx="5958243" cy="643500"/>
            </a:xfrm>
          </p:grpSpPr>
          <p:sp>
            <p:nvSpPr>
              <p:cNvPr id="181" name="Google Shape;181;g39cbfcda3c2_0_0"/>
              <p:cNvSpPr/>
              <p:nvPr/>
            </p:nvSpPr>
            <p:spPr>
              <a:xfrm>
                <a:off x="3728375" y="2322568"/>
                <a:ext cx="3822600" cy="643500"/>
              </a:xfrm>
              <a:prstGeom prst="rect">
                <a:avLst/>
              </a:prstGeom>
              <a:solidFill>
                <a:schemeClr val="lt1"/>
              </a:solidFill>
              <a:ln w="19050" cap="flat" cmpd="sng">
                <a:solidFill>
                  <a:srgbClr val="1B786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g39cbfcda3c2_0_0"/>
              <p:cNvSpPr/>
              <p:nvPr/>
            </p:nvSpPr>
            <p:spPr>
              <a:xfrm flipH="1">
                <a:off x="2283025" y="2322575"/>
                <a:ext cx="1844400" cy="642600"/>
              </a:xfrm>
              <a:prstGeom prst="rect">
                <a:avLst/>
              </a:prstGeom>
              <a:solidFill>
                <a:srgbClr val="1B786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g39cbfcda3c2_0_0"/>
              <p:cNvSpPr/>
              <p:nvPr/>
            </p:nvSpPr>
            <p:spPr>
              <a:xfrm rot="-5400000">
                <a:off x="3639771" y="1796479"/>
                <a:ext cx="643347" cy="1695538"/>
              </a:xfrm>
              <a:prstGeom prst="flowChartOffpageConnector">
                <a:avLst/>
              </a:prstGeom>
              <a:solidFill>
                <a:srgbClr val="1B786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g39cbfcda3c2_0_0"/>
              <p:cNvSpPr/>
              <p:nvPr/>
            </p:nvSpPr>
            <p:spPr>
              <a:xfrm>
                <a:off x="2342620" y="2399958"/>
                <a:ext cx="2156400" cy="495900"/>
              </a:xfrm>
              <a:prstGeom prst="rect">
                <a:avLst/>
              </a:prstGeom>
              <a:noFill/>
              <a:ln>
                <a:noFill/>
              </a:ln>
            </p:spPr>
            <p:txBody>
              <a:bodyPr spcFirstLastPara="1" wrap="square" lIns="121900" tIns="121900" rIns="121900" bIns="121900" anchor="ctr" anchorCtr="0">
                <a:noAutofit/>
              </a:bodyPr>
              <a:lstStyle/>
              <a:p>
                <a:pPr marL="0" marR="0" lvl="0" indent="0" algn="l" rtl="0">
                  <a:lnSpc>
                    <a:spcPct val="115000"/>
                  </a:lnSpc>
                  <a:spcBef>
                    <a:spcPts val="0"/>
                  </a:spcBef>
                  <a:spcAft>
                    <a:spcPts val="0"/>
                  </a:spcAft>
                  <a:buClr>
                    <a:srgbClr val="000000"/>
                  </a:buClr>
                  <a:buSzPts val="1500"/>
                  <a:buFont typeface="Arial"/>
                  <a:buNone/>
                </a:pPr>
                <a:r>
                  <a:rPr lang="en-US" sz="1500" b="0" i="0" u="none" strike="noStrike" cap="none">
                    <a:solidFill>
                      <a:srgbClr val="FFFFFF"/>
                    </a:solidFill>
                    <a:latin typeface="Roboto Lt"/>
                    <a:ea typeface="Roboto Lt"/>
                    <a:cs typeface="Roboto Lt"/>
                    <a:sym typeface="Roboto Medium"/>
                  </a:rPr>
                  <a:t>Assess how jurisdictions coordinate CAMH disaster surveillance with internal and external partners</a:t>
                </a:r>
                <a:endParaRPr sz="1500" b="0" i="0" u="none" strike="noStrike" cap="none">
                  <a:solidFill>
                    <a:srgbClr val="FFFFFF"/>
                  </a:solidFill>
                  <a:latin typeface="Roboto"/>
                  <a:ea typeface="Roboto"/>
                  <a:cs typeface="Roboto"/>
                  <a:sym typeface="Roboto"/>
                </a:endParaRPr>
              </a:p>
            </p:txBody>
          </p:sp>
          <p:sp>
            <p:nvSpPr>
              <p:cNvPr id="185" name="Google Shape;185;g39cbfcda3c2_0_0"/>
              <p:cNvSpPr/>
              <p:nvPr/>
            </p:nvSpPr>
            <p:spPr>
              <a:xfrm>
                <a:off x="1593000" y="2322568"/>
                <a:ext cx="690000" cy="642300"/>
              </a:xfrm>
              <a:prstGeom prst="rect">
                <a:avLst/>
              </a:prstGeom>
              <a:solidFill>
                <a:srgbClr val="B02B20"/>
              </a:solidFill>
              <a:ln>
                <a:noFill/>
              </a:ln>
              <a:effectLst>
                <a:outerShdw blurRad="95250" dist="38100" dir="2700000" algn="bl" rotWithShape="0">
                  <a:srgbClr val="000000">
                    <a:alpha val="16470"/>
                  </a:srgbClr>
                </a:outerShdw>
              </a:effectLst>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g39cbfcda3c2_0_0"/>
              <p:cNvSpPr/>
              <p:nvPr/>
            </p:nvSpPr>
            <p:spPr>
              <a:xfrm>
                <a:off x="1593000" y="2322575"/>
                <a:ext cx="690000" cy="642600"/>
              </a:xfrm>
              <a:prstGeom prst="rect">
                <a:avLst/>
              </a:prstGeom>
              <a:solidFill>
                <a:schemeClr val="accent6"/>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0" i="0" u="none" strike="noStrike" cap="none">
                    <a:solidFill>
                      <a:srgbClr val="FFFFFF"/>
                    </a:solidFill>
                    <a:latin typeface="Roboto Th"/>
                    <a:ea typeface="Roboto Th"/>
                    <a:cs typeface="Roboto Th"/>
                    <a:sym typeface="Roboto Thin"/>
                  </a:rPr>
                  <a:t>02</a:t>
                </a:r>
                <a:endParaRPr sz="3500" b="0" i="0" u="none" strike="noStrike" cap="none">
                  <a:solidFill>
                    <a:srgbClr val="FFFFFF"/>
                  </a:solidFill>
                  <a:latin typeface="Roboto Th"/>
                  <a:ea typeface="Roboto Th"/>
                  <a:cs typeface="Roboto Th"/>
                  <a:sym typeface="Roboto Thin"/>
                </a:endParaRPr>
              </a:p>
            </p:txBody>
          </p:sp>
          <p:sp>
            <p:nvSpPr>
              <p:cNvPr id="187" name="Google Shape;187;g39cbfcda3c2_0_0"/>
              <p:cNvSpPr/>
              <p:nvPr/>
            </p:nvSpPr>
            <p:spPr>
              <a:xfrm>
                <a:off x="4745943" y="2323740"/>
                <a:ext cx="2805300" cy="642300"/>
              </a:xfrm>
              <a:prstGeom prst="rect">
                <a:avLst/>
              </a:prstGeom>
              <a:noFill/>
              <a:ln>
                <a:noFill/>
              </a:ln>
            </p:spPr>
            <p:txBody>
              <a:bodyPr spcFirstLastPara="1" wrap="square" lIns="121900" tIns="121900" rIns="121900" bIns="121900" anchor="ctr" anchorCtr="0">
                <a:noAutofit/>
              </a:bodyPr>
              <a:lstStyle/>
              <a:p>
                <a:pPr marL="609600" marR="0" lvl="0" indent="-400050" algn="l" rtl="0">
                  <a:lnSpc>
                    <a:spcPct val="115000"/>
                  </a:lnSpc>
                  <a:spcBef>
                    <a:spcPts val="0"/>
                  </a:spcBef>
                  <a:spcAft>
                    <a:spcPts val="0"/>
                  </a:spcAft>
                  <a:buClr>
                    <a:srgbClr val="1B786F"/>
                  </a:buClr>
                  <a:buSzPts val="1500"/>
                  <a:buFont typeface="Roboto"/>
                  <a:buChar char="●"/>
                </a:pPr>
                <a:r>
                  <a:rPr lang="en-US" sz="1500" b="0" i="0" u="none" strike="noStrike" cap="none">
                    <a:solidFill>
                      <a:srgbClr val="1B786F"/>
                    </a:solidFill>
                    <a:latin typeface="Roboto"/>
                    <a:ea typeface="Roboto"/>
                    <a:cs typeface="Roboto"/>
                    <a:sym typeface="Roboto"/>
                  </a:rPr>
                  <a:t>Emergency Operations Coordination</a:t>
                </a:r>
                <a:endParaRPr sz="1500" b="0" i="0" u="none" strike="noStrike" cap="none">
                  <a:solidFill>
                    <a:srgbClr val="1B786F"/>
                  </a:solidFill>
                  <a:latin typeface="Roboto"/>
                  <a:ea typeface="Roboto"/>
                  <a:cs typeface="Roboto"/>
                  <a:sym typeface="Roboto"/>
                </a:endParaRPr>
              </a:p>
            </p:txBody>
          </p:sp>
        </p:grpSp>
        <p:grpSp>
          <p:nvGrpSpPr>
            <p:cNvPr id="188" name="Google Shape;188;g39cbfcda3c2_0_0"/>
            <p:cNvGrpSpPr/>
            <p:nvPr/>
          </p:nvGrpSpPr>
          <p:grpSpPr>
            <a:xfrm>
              <a:off x="583849" y="1669951"/>
              <a:ext cx="11132701" cy="1131150"/>
              <a:chOff x="1593000" y="2322565"/>
              <a:chExt cx="5957975" cy="643503"/>
            </a:xfrm>
          </p:grpSpPr>
          <p:sp>
            <p:nvSpPr>
              <p:cNvPr id="189" name="Google Shape;189;g39cbfcda3c2_0_0"/>
              <p:cNvSpPr/>
              <p:nvPr/>
            </p:nvSpPr>
            <p:spPr>
              <a:xfrm>
                <a:off x="3728375" y="2322568"/>
                <a:ext cx="3822600" cy="643500"/>
              </a:xfrm>
              <a:prstGeom prst="rect">
                <a:avLst/>
              </a:prstGeom>
              <a:solidFill>
                <a:schemeClr val="lt1"/>
              </a:solidFill>
              <a:ln w="28575" cap="flat" cmpd="sng">
                <a:solidFill>
                  <a:srgbClr val="1B786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g39cbfcda3c2_0_0"/>
              <p:cNvSpPr/>
              <p:nvPr/>
            </p:nvSpPr>
            <p:spPr>
              <a:xfrm flipH="1">
                <a:off x="2283025" y="2322575"/>
                <a:ext cx="1844400" cy="642600"/>
              </a:xfrm>
              <a:prstGeom prst="rect">
                <a:avLst/>
              </a:prstGeom>
              <a:solidFill>
                <a:srgbClr val="1B786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g39cbfcda3c2_0_0"/>
              <p:cNvSpPr/>
              <p:nvPr/>
            </p:nvSpPr>
            <p:spPr>
              <a:xfrm rot="-5400000">
                <a:off x="3634490" y="1801750"/>
                <a:ext cx="643361" cy="1684991"/>
              </a:xfrm>
              <a:prstGeom prst="flowChartOffpageConnector">
                <a:avLst/>
              </a:prstGeom>
              <a:solidFill>
                <a:srgbClr val="1B786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g39cbfcda3c2_0_0"/>
              <p:cNvSpPr/>
              <p:nvPr/>
            </p:nvSpPr>
            <p:spPr>
              <a:xfrm>
                <a:off x="2342620" y="2399949"/>
                <a:ext cx="2156400" cy="495900"/>
              </a:xfrm>
              <a:prstGeom prst="rect">
                <a:avLst/>
              </a:prstGeom>
              <a:noFill/>
              <a:ln>
                <a:noFill/>
              </a:ln>
            </p:spPr>
            <p:txBody>
              <a:bodyPr spcFirstLastPara="1" wrap="square" lIns="121900" tIns="121900" rIns="121900" bIns="121900" anchor="ctr" anchorCtr="0">
                <a:noAutofit/>
              </a:bodyPr>
              <a:lstStyle/>
              <a:p>
                <a:pPr marL="0" marR="0" lvl="0" indent="0" algn="l" rtl="0">
                  <a:lnSpc>
                    <a:spcPct val="115000"/>
                  </a:lnSpc>
                  <a:spcBef>
                    <a:spcPts val="0"/>
                  </a:spcBef>
                  <a:spcAft>
                    <a:spcPts val="0"/>
                  </a:spcAft>
                  <a:buClr>
                    <a:srgbClr val="000000"/>
                  </a:buClr>
                  <a:buSzPts val="1500"/>
                  <a:buFont typeface="Arial"/>
                  <a:buNone/>
                </a:pPr>
                <a:r>
                  <a:rPr lang="en-US" sz="1500" b="0" i="0" u="none" strike="noStrike" cap="none">
                    <a:solidFill>
                      <a:srgbClr val="FFFFFF"/>
                    </a:solidFill>
                    <a:latin typeface="Roboto Lt"/>
                    <a:ea typeface="Roboto Lt"/>
                    <a:cs typeface="Roboto Lt"/>
                    <a:sym typeface="Roboto Medium"/>
                  </a:rPr>
                  <a:t>Gain experiential learning in using discussion-based exercises to explore disaster-related CAMH surveillance</a:t>
                </a:r>
                <a:endParaRPr sz="1500" b="0" i="0" u="none" strike="noStrike" cap="none">
                  <a:solidFill>
                    <a:srgbClr val="FFFFFF"/>
                  </a:solidFill>
                  <a:latin typeface="Roboto"/>
                  <a:ea typeface="Roboto"/>
                  <a:cs typeface="Roboto"/>
                  <a:sym typeface="Roboto"/>
                </a:endParaRPr>
              </a:p>
            </p:txBody>
          </p:sp>
          <p:sp>
            <p:nvSpPr>
              <p:cNvPr id="193" name="Google Shape;193;g39cbfcda3c2_0_0"/>
              <p:cNvSpPr/>
              <p:nvPr/>
            </p:nvSpPr>
            <p:spPr>
              <a:xfrm>
                <a:off x="1593000" y="2322568"/>
                <a:ext cx="690000" cy="642300"/>
              </a:xfrm>
              <a:prstGeom prst="rect">
                <a:avLst/>
              </a:prstGeom>
              <a:solidFill>
                <a:srgbClr val="B02B20"/>
              </a:solidFill>
              <a:ln>
                <a:noFill/>
              </a:ln>
              <a:effectLst>
                <a:outerShdw blurRad="95250" dist="38100" dir="2700000" algn="bl" rotWithShape="0">
                  <a:srgbClr val="000000">
                    <a:alpha val="16470"/>
                  </a:srgbClr>
                </a:outerShdw>
              </a:effectLst>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g39cbfcda3c2_0_0"/>
              <p:cNvSpPr/>
              <p:nvPr/>
            </p:nvSpPr>
            <p:spPr>
              <a:xfrm>
                <a:off x="1593000" y="2322575"/>
                <a:ext cx="690000" cy="642600"/>
              </a:xfrm>
              <a:prstGeom prst="rect">
                <a:avLst/>
              </a:prstGeom>
              <a:solidFill>
                <a:schemeClr val="accent6"/>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0" i="0" u="none" strike="noStrike" cap="none">
                    <a:solidFill>
                      <a:srgbClr val="FFFFFF"/>
                    </a:solidFill>
                    <a:latin typeface="Roboto Th"/>
                    <a:ea typeface="Roboto Th"/>
                    <a:cs typeface="Roboto Th"/>
                    <a:sym typeface="Roboto Thin"/>
                  </a:rPr>
                  <a:t>01</a:t>
                </a:r>
                <a:endParaRPr sz="3500" b="0" i="0" u="none" strike="noStrike" cap="none">
                  <a:solidFill>
                    <a:srgbClr val="FFFFFF"/>
                  </a:solidFill>
                  <a:latin typeface="Roboto Th"/>
                  <a:ea typeface="Roboto Th"/>
                  <a:cs typeface="Roboto Th"/>
                  <a:sym typeface="Roboto Thin"/>
                </a:endParaRPr>
              </a:p>
            </p:txBody>
          </p:sp>
          <p:sp>
            <p:nvSpPr>
              <p:cNvPr id="195" name="Google Shape;195;g39cbfcda3c2_0_0"/>
              <p:cNvSpPr/>
              <p:nvPr/>
            </p:nvSpPr>
            <p:spPr>
              <a:xfrm>
                <a:off x="4756477" y="2323745"/>
                <a:ext cx="2602500" cy="642300"/>
              </a:xfrm>
              <a:prstGeom prst="rect">
                <a:avLst/>
              </a:prstGeom>
              <a:noFill/>
              <a:ln>
                <a:noFill/>
              </a:ln>
            </p:spPr>
            <p:txBody>
              <a:bodyPr spcFirstLastPara="1" wrap="square" lIns="121900" tIns="121900" rIns="121900" bIns="121900" anchor="ctr" anchorCtr="0">
                <a:noAutofit/>
              </a:bodyPr>
              <a:lstStyle/>
              <a:p>
                <a:pPr marL="609600" marR="0" lvl="0" indent="-400050" algn="l" rtl="0">
                  <a:lnSpc>
                    <a:spcPct val="115000"/>
                  </a:lnSpc>
                  <a:spcBef>
                    <a:spcPts val="0"/>
                  </a:spcBef>
                  <a:spcAft>
                    <a:spcPts val="0"/>
                  </a:spcAft>
                  <a:buClr>
                    <a:srgbClr val="1B786F"/>
                  </a:buClr>
                  <a:buSzPts val="1500"/>
                  <a:buFont typeface="Roboto"/>
                  <a:buChar char="●"/>
                </a:pPr>
                <a:r>
                  <a:rPr lang="en-US" sz="1500" b="0" i="0" u="none" strike="noStrike" cap="none">
                    <a:solidFill>
                      <a:srgbClr val="1B786F"/>
                    </a:solidFill>
                    <a:latin typeface="Roboto"/>
                    <a:ea typeface="Roboto"/>
                    <a:cs typeface="Roboto"/>
                    <a:sym typeface="Roboto"/>
                  </a:rPr>
                  <a:t>Community Preparedness </a:t>
                </a:r>
                <a:endParaRPr sz="1500" b="0" i="0" u="none" strike="noStrike" cap="none">
                  <a:solidFill>
                    <a:srgbClr val="1B786F"/>
                  </a:solidFill>
                  <a:latin typeface="Roboto"/>
                  <a:ea typeface="Roboto"/>
                  <a:cs typeface="Roboto"/>
                  <a:sym typeface="Roboto"/>
                </a:endParaRPr>
              </a:p>
              <a:p>
                <a:pPr marL="609600" marR="0" lvl="0" indent="-400050" algn="l" rtl="0">
                  <a:lnSpc>
                    <a:spcPct val="115000"/>
                  </a:lnSpc>
                  <a:spcBef>
                    <a:spcPts val="0"/>
                  </a:spcBef>
                  <a:spcAft>
                    <a:spcPts val="0"/>
                  </a:spcAft>
                  <a:buClr>
                    <a:srgbClr val="1B786F"/>
                  </a:buClr>
                  <a:buSzPts val="1500"/>
                  <a:buFont typeface="Roboto"/>
                  <a:buChar char="●"/>
                </a:pPr>
                <a:r>
                  <a:rPr lang="en-US" sz="1500">
                    <a:solidFill>
                      <a:srgbClr val="1B786F"/>
                    </a:solidFill>
                    <a:latin typeface="Roboto"/>
                    <a:ea typeface="Roboto"/>
                    <a:cs typeface="Roboto"/>
                    <a:sym typeface="Roboto"/>
                  </a:rPr>
                  <a:t>Community Recovery</a:t>
                </a:r>
                <a:endParaRPr sz="1500" b="0" i="0" u="none" strike="noStrike" cap="none">
                  <a:solidFill>
                    <a:srgbClr val="1B786F"/>
                  </a:solidFill>
                  <a:latin typeface="Roboto"/>
                  <a:ea typeface="Roboto"/>
                  <a:cs typeface="Roboto"/>
                  <a:sym typeface="Roboto"/>
                </a:endParaRPr>
              </a:p>
            </p:txBody>
          </p:sp>
        </p:grpSp>
        <p:grpSp>
          <p:nvGrpSpPr>
            <p:cNvPr id="197" name="Google Shape;197;g39cbfcda3c2_0_0"/>
            <p:cNvGrpSpPr/>
            <p:nvPr/>
          </p:nvGrpSpPr>
          <p:grpSpPr>
            <a:xfrm>
              <a:off x="584064" y="5057086"/>
              <a:ext cx="11131487" cy="1131153"/>
              <a:chOff x="1593000" y="2322563"/>
              <a:chExt cx="5957975" cy="643505"/>
            </a:xfrm>
          </p:grpSpPr>
          <p:sp>
            <p:nvSpPr>
              <p:cNvPr id="198" name="Google Shape;198;g39cbfcda3c2_0_0"/>
              <p:cNvSpPr/>
              <p:nvPr/>
            </p:nvSpPr>
            <p:spPr>
              <a:xfrm>
                <a:off x="3728375" y="2322568"/>
                <a:ext cx="3822600" cy="643500"/>
              </a:xfrm>
              <a:prstGeom prst="rect">
                <a:avLst/>
              </a:prstGeom>
              <a:solidFill>
                <a:schemeClr val="lt1"/>
              </a:solidFill>
              <a:ln w="19050" cap="flat" cmpd="sng">
                <a:solidFill>
                  <a:srgbClr val="1B786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g39cbfcda3c2_0_0"/>
              <p:cNvSpPr/>
              <p:nvPr/>
            </p:nvSpPr>
            <p:spPr>
              <a:xfrm flipH="1">
                <a:off x="2283025" y="2322575"/>
                <a:ext cx="1844400" cy="642600"/>
              </a:xfrm>
              <a:prstGeom prst="rect">
                <a:avLst/>
              </a:prstGeom>
              <a:solidFill>
                <a:srgbClr val="1B786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g39cbfcda3c2_0_0"/>
              <p:cNvSpPr/>
              <p:nvPr/>
            </p:nvSpPr>
            <p:spPr>
              <a:xfrm rot="-5400000">
                <a:off x="3613343" y="1822902"/>
                <a:ext cx="643361" cy="1642683"/>
              </a:xfrm>
              <a:prstGeom prst="flowChartOffpageConnector">
                <a:avLst/>
              </a:prstGeom>
              <a:solidFill>
                <a:srgbClr val="1B786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g39cbfcda3c2_0_0"/>
              <p:cNvSpPr/>
              <p:nvPr/>
            </p:nvSpPr>
            <p:spPr>
              <a:xfrm>
                <a:off x="2342625" y="2399947"/>
                <a:ext cx="2156100" cy="495900"/>
              </a:xfrm>
              <a:prstGeom prst="rect">
                <a:avLst/>
              </a:prstGeom>
              <a:noFill/>
              <a:ln>
                <a:noFill/>
              </a:ln>
            </p:spPr>
            <p:txBody>
              <a:bodyPr spcFirstLastPara="1" wrap="square" lIns="121900" tIns="121900" rIns="121900" bIns="121900" anchor="ctr" anchorCtr="0">
                <a:noAutofit/>
              </a:bodyPr>
              <a:lstStyle/>
              <a:p>
                <a:pPr marL="0" marR="0" lvl="0" indent="0" algn="l" rtl="0">
                  <a:lnSpc>
                    <a:spcPct val="115000"/>
                  </a:lnSpc>
                  <a:spcBef>
                    <a:spcPts val="0"/>
                  </a:spcBef>
                  <a:spcAft>
                    <a:spcPts val="0"/>
                  </a:spcAft>
                  <a:buClr>
                    <a:srgbClr val="000000"/>
                  </a:buClr>
                  <a:buSzPts val="1500"/>
                  <a:buFont typeface="Arial"/>
                  <a:buNone/>
                </a:pPr>
                <a:r>
                  <a:rPr lang="en-US" sz="1500" b="0" i="0" u="none" strike="noStrike" cap="none">
                    <a:solidFill>
                      <a:srgbClr val="FFFFFF"/>
                    </a:solidFill>
                    <a:latin typeface="Roboto Lt"/>
                    <a:ea typeface="Roboto Lt"/>
                    <a:cs typeface="Roboto Lt"/>
                    <a:sym typeface="Roboto Medium"/>
                  </a:rPr>
                  <a:t>Discuss the ability to deliver coordinated, reliable, and actionable CAMH information to communities</a:t>
                </a:r>
                <a:endParaRPr sz="1500" b="0" i="0" u="none" strike="noStrike" cap="none">
                  <a:solidFill>
                    <a:srgbClr val="FFFFFF"/>
                  </a:solidFill>
                  <a:latin typeface="Roboto"/>
                  <a:ea typeface="Roboto"/>
                  <a:cs typeface="Roboto"/>
                  <a:sym typeface="Roboto"/>
                </a:endParaRPr>
              </a:p>
            </p:txBody>
          </p:sp>
          <p:sp>
            <p:nvSpPr>
              <p:cNvPr id="202" name="Google Shape;202;g39cbfcda3c2_0_0"/>
              <p:cNvSpPr/>
              <p:nvPr/>
            </p:nvSpPr>
            <p:spPr>
              <a:xfrm>
                <a:off x="1593000" y="2322568"/>
                <a:ext cx="690000" cy="642300"/>
              </a:xfrm>
              <a:prstGeom prst="rect">
                <a:avLst/>
              </a:prstGeom>
              <a:solidFill>
                <a:srgbClr val="B02B20"/>
              </a:solidFill>
              <a:ln>
                <a:noFill/>
              </a:ln>
              <a:effectLst>
                <a:outerShdw blurRad="95250" dist="38100" dir="2700000" algn="bl" rotWithShape="0">
                  <a:srgbClr val="000000">
                    <a:alpha val="16470"/>
                  </a:srgbClr>
                </a:outerShdw>
              </a:effectLst>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g39cbfcda3c2_0_0"/>
              <p:cNvSpPr/>
              <p:nvPr/>
            </p:nvSpPr>
            <p:spPr>
              <a:xfrm>
                <a:off x="1593000" y="2322575"/>
                <a:ext cx="690000" cy="642600"/>
              </a:xfrm>
              <a:prstGeom prst="rect">
                <a:avLst/>
              </a:prstGeom>
              <a:solidFill>
                <a:schemeClr val="accent6"/>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0" i="0" u="none" strike="noStrike" cap="none">
                    <a:solidFill>
                      <a:srgbClr val="FFFFFF"/>
                    </a:solidFill>
                    <a:latin typeface="Roboto Th"/>
                    <a:ea typeface="Roboto Th"/>
                    <a:cs typeface="Roboto Th"/>
                    <a:sym typeface="Roboto Thin"/>
                  </a:rPr>
                  <a:t>04</a:t>
                </a:r>
                <a:endParaRPr sz="3500" b="0" i="0" u="none" strike="noStrike" cap="none">
                  <a:solidFill>
                    <a:srgbClr val="FFFFFF"/>
                  </a:solidFill>
                  <a:latin typeface="Roboto Th"/>
                  <a:ea typeface="Roboto Th"/>
                  <a:cs typeface="Roboto Th"/>
                  <a:sym typeface="Roboto Thin"/>
                </a:endParaRPr>
              </a:p>
            </p:txBody>
          </p:sp>
          <p:sp>
            <p:nvSpPr>
              <p:cNvPr id="204" name="Google Shape;204;g39cbfcda3c2_0_0"/>
              <p:cNvSpPr/>
              <p:nvPr/>
            </p:nvSpPr>
            <p:spPr>
              <a:xfrm>
                <a:off x="4745830" y="2323744"/>
                <a:ext cx="2613300" cy="642300"/>
              </a:xfrm>
              <a:prstGeom prst="rect">
                <a:avLst/>
              </a:prstGeom>
              <a:noFill/>
              <a:ln>
                <a:noFill/>
              </a:ln>
            </p:spPr>
            <p:txBody>
              <a:bodyPr spcFirstLastPara="1" wrap="square" lIns="121900" tIns="121900" rIns="121900" bIns="121900" anchor="ctr" anchorCtr="0">
                <a:noAutofit/>
              </a:bodyPr>
              <a:lstStyle/>
              <a:p>
                <a:pPr marL="609600" marR="0" lvl="0" indent="-400050" algn="l" rtl="0">
                  <a:lnSpc>
                    <a:spcPct val="115000"/>
                  </a:lnSpc>
                  <a:spcBef>
                    <a:spcPts val="0"/>
                  </a:spcBef>
                  <a:spcAft>
                    <a:spcPts val="0"/>
                  </a:spcAft>
                  <a:buClr>
                    <a:srgbClr val="1B786F"/>
                  </a:buClr>
                  <a:buSzPts val="1500"/>
                  <a:buFont typeface="Roboto"/>
                  <a:buChar char="●"/>
                </a:pPr>
                <a:r>
                  <a:rPr lang="en-US" sz="1500" b="0" i="0" u="none" strike="noStrike" cap="none">
                    <a:solidFill>
                      <a:srgbClr val="1B786F"/>
                    </a:solidFill>
                    <a:latin typeface="Roboto"/>
                    <a:ea typeface="Roboto"/>
                    <a:cs typeface="Roboto"/>
                    <a:sym typeface="Roboto"/>
                  </a:rPr>
                  <a:t>Information Sharing </a:t>
                </a:r>
                <a:endParaRPr sz="1500" b="0" i="0" u="none" strike="noStrike" cap="none">
                  <a:solidFill>
                    <a:srgbClr val="1B786F"/>
                  </a:solidFill>
                  <a:latin typeface="Roboto"/>
                  <a:ea typeface="Roboto"/>
                  <a:cs typeface="Roboto"/>
                  <a:sym typeface="Roboto"/>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g3b2c064d530_0_0"/>
          <p:cNvSpPr txBox="1">
            <a:spLocks noGrp="1"/>
          </p:cNvSpPr>
          <p:nvPr>
            <p:ph type="sldNum" idx="12"/>
          </p:nvPr>
        </p:nvSpPr>
        <p:spPr>
          <a:xfrm>
            <a:off x="529662" y="6356350"/>
            <a:ext cx="4194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1000"/>
              <a:buFont typeface="Arial"/>
              <a:buNone/>
            </a:pPr>
            <a:fld id="{00000000-1234-1234-1234-123412341234}" type="slidenum">
              <a:rPr lang="en-US"/>
              <a:t>12</a:t>
            </a:fld>
            <a:endParaRPr/>
          </a:p>
        </p:txBody>
      </p:sp>
      <p:sp>
        <p:nvSpPr>
          <p:cNvPr id="211" name="Google Shape;211;g3b2c064d530_0_0"/>
          <p:cNvSpPr txBox="1">
            <a:spLocks noGrp="1"/>
          </p:cNvSpPr>
          <p:nvPr>
            <p:ph type="title"/>
          </p:nvPr>
        </p:nvSpPr>
        <p:spPr>
          <a:xfrm>
            <a:off x="476636" y="868362"/>
            <a:ext cx="11132700" cy="13257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600"/>
              <a:buNone/>
            </a:pPr>
            <a:r>
              <a:rPr lang="en-US" sz="3800" dirty="0"/>
              <a:t>Tabletop Exercise aligned with Response Readiness Framework outlined by PHEP</a:t>
            </a:r>
            <a:endParaRPr sz="3800" dirty="0"/>
          </a:p>
        </p:txBody>
      </p:sp>
      <p:sp>
        <p:nvSpPr>
          <p:cNvPr id="212" name="Google Shape;212;g3b2c064d530_0_0"/>
          <p:cNvSpPr txBox="1">
            <a:spLocks noGrp="1"/>
          </p:cNvSpPr>
          <p:nvPr>
            <p:ph type="body" idx="1"/>
          </p:nvPr>
        </p:nvSpPr>
        <p:spPr>
          <a:xfrm>
            <a:off x="441286" y="2317652"/>
            <a:ext cx="11132700" cy="3965700"/>
          </a:xfrm>
          <a:prstGeom prst="rect">
            <a:avLst/>
          </a:prstGeom>
          <a:noFill/>
          <a:ln>
            <a:noFill/>
          </a:ln>
        </p:spPr>
        <p:txBody>
          <a:bodyPr spcFirstLastPara="1" wrap="square" lIns="91425" tIns="45700" rIns="91425" bIns="45700" anchor="t" anchorCtr="0">
            <a:noAutofit/>
          </a:bodyPr>
          <a:lstStyle/>
          <a:p>
            <a:pPr marL="457200" lvl="0" indent="-355600" algn="l" rtl="0">
              <a:lnSpc>
                <a:spcPct val="115000"/>
              </a:lnSpc>
              <a:spcBef>
                <a:spcPts val="0"/>
              </a:spcBef>
              <a:spcAft>
                <a:spcPts val="0"/>
              </a:spcAft>
              <a:buClr>
                <a:srgbClr val="008D97"/>
              </a:buClr>
              <a:buSzPts val="2000"/>
              <a:buFont typeface="Arial"/>
              <a:buChar char="●"/>
            </a:pPr>
            <a:r>
              <a:rPr lang="en-US" sz="29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Partnerships</a:t>
            </a:r>
            <a:endParaRPr sz="2900" dirty="0"/>
          </a:p>
          <a:p>
            <a:pPr marL="457200" lvl="0" indent="-355600" algn="l" rtl="0">
              <a:lnSpc>
                <a:spcPct val="115000"/>
              </a:lnSpc>
              <a:spcBef>
                <a:spcPts val="0"/>
              </a:spcBef>
              <a:spcAft>
                <a:spcPts val="0"/>
              </a:spcAft>
              <a:buClr>
                <a:srgbClr val="008D97"/>
              </a:buClr>
              <a:buSzPts val="2000"/>
              <a:buFont typeface="Arial"/>
              <a:buChar char="●"/>
            </a:pPr>
            <a:r>
              <a:rPr lang="en-US" sz="2900" dirty="0"/>
              <a:t>Addressing disproportionately affected populations (i.e., children)</a:t>
            </a:r>
            <a:endParaRPr sz="2900" dirty="0"/>
          </a:p>
          <a:p>
            <a:pPr marL="457200" lvl="0" indent="-355600" algn="l" rtl="0">
              <a:lnSpc>
                <a:spcPct val="115000"/>
              </a:lnSpc>
              <a:spcBef>
                <a:spcPts val="0"/>
              </a:spcBef>
              <a:spcAft>
                <a:spcPts val="0"/>
              </a:spcAft>
              <a:buClr>
                <a:srgbClr val="008D97"/>
              </a:buClr>
              <a:buSzPts val="2000"/>
              <a:buFont typeface="Arial"/>
              <a:buChar char="●"/>
            </a:pPr>
            <a:r>
              <a:rPr lang="en-US" sz="2900" dirty="0"/>
              <a:t>Risk communication</a:t>
            </a:r>
            <a:endParaRPr sz="2900" dirty="0"/>
          </a:p>
          <a:p>
            <a:pPr marL="457200" lvl="0" indent="-355600" algn="l" rtl="0">
              <a:lnSpc>
                <a:spcPct val="115000"/>
              </a:lnSpc>
              <a:spcBef>
                <a:spcPts val="0"/>
              </a:spcBef>
              <a:spcAft>
                <a:spcPts val="0"/>
              </a:spcAft>
              <a:buClr>
                <a:srgbClr val="008D97"/>
              </a:buClr>
              <a:buSzPts val="2000"/>
              <a:buFont typeface="Arial"/>
              <a:buChar char="●"/>
            </a:pPr>
            <a:r>
              <a:rPr lang="en-US" sz="2900" dirty="0"/>
              <a:t>Data modernization</a:t>
            </a:r>
            <a:endParaRPr sz="2900" dirty="0"/>
          </a:p>
          <a:p>
            <a:pPr marL="457200" lvl="0" indent="-355600" algn="l" rtl="0">
              <a:lnSpc>
                <a:spcPct val="115000"/>
              </a:lnSpc>
              <a:spcBef>
                <a:spcPts val="0"/>
              </a:spcBef>
              <a:spcAft>
                <a:spcPts val="0"/>
              </a:spcAft>
              <a:buClr>
                <a:srgbClr val="008D97"/>
              </a:buClr>
              <a:buSzPts val="2000"/>
              <a:buFont typeface="Arial"/>
              <a:buChar char="●"/>
            </a:pPr>
            <a:r>
              <a:rPr lang="en-US" sz="2900" dirty="0"/>
              <a:t>Recovery–including behavioral health needs for the community</a:t>
            </a:r>
            <a:endParaRPr sz="2900" dirty="0"/>
          </a:p>
          <a:p>
            <a:pPr marL="457200" lvl="0" indent="0" algn="l" rtl="0">
              <a:lnSpc>
                <a:spcPct val="115000"/>
              </a:lnSpc>
              <a:spcBef>
                <a:spcPts val="0"/>
              </a:spcBef>
              <a:spcAft>
                <a:spcPts val="0"/>
              </a:spcAft>
              <a:buSzPts val="2800"/>
              <a:buNone/>
            </a:pPr>
            <a:endParaRPr sz="1800" dirty="0"/>
          </a:p>
          <a:p>
            <a:pPr marL="0" lvl="0" indent="0" algn="l" rtl="0">
              <a:lnSpc>
                <a:spcPct val="115000"/>
              </a:lnSpc>
              <a:spcBef>
                <a:spcPts val="0"/>
              </a:spcBef>
              <a:spcAft>
                <a:spcPts val="0"/>
              </a:spcAft>
              <a:buSzPts val="2800"/>
              <a:buNone/>
            </a:pPr>
            <a:r>
              <a:rPr lang="en-US" sz="2900" b="1" dirty="0"/>
              <a:t>Using the SITMAN to execute a tabletop exercise (TTX) can help jurisdictions meet the 2024-2028 PHEP requirements.</a:t>
            </a:r>
            <a:endParaRPr sz="2900" b="1" dirty="0"/>
          </a:p>
          <a:p>
            <a:pPr marL="457200" lvl="0" indent="0" algn="l" rtl="0">
              <a:lnSpc>
                <a:spcPct val="90000"/>
              </a:lnSpc>
              <a:spcBef>
                <a:spcPts val="1000"/>
              </a:spcBef>
              <a:spcAft>
                <a:spcPts val="0"/>
              </a:spcAft>
              <a:buSzPts val="2800"/>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38f2452fac7_0_288"/>
          <p:cNvSpPr txBox="1">
            <a:spLocks noGrp="1"/>
          </p:cNvSpPr>
          <p:nvPr>
            <p:ph type="sldNum" idx="12"/>
          </p:nvPr>
        </p:nvSpPr>
        <p:spPr>
          <a:xfrm>
            <a:off x="529662" y="6356350"/>
            <a:ext cx="4194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1000"/>
              <a:buFont typeface="Arial"/>
              <a:buNone/>
            </a:pPr>
            <a:fld id="{00000000-1234-1234-1234-123412341234}" type="slidenum">
              <a:rPr lang="en-US"/>
              <a:t>13</a:t>
            </a:fld>
            <a:endParaRPr/>
          </a:p>
        </p:txBody>
      </p:sp>
      <p:sp>
        <p:nvSpPr>
          <p:cNvPr id="219" name="Google Shape;219;g38f2452fac7_0_288"/>
          <p:cNvSpPr txBox="1">
            <a:spLocks noGrp="1"/>
          </p:cNvSpPr>
          <p:nvPr>
            <p:ph type="title"/>
          </p:nvPr>
        </p:nvSpPr>
        <p:spPr>
          <a:xfrm>
            <a:off x="476636" y="691609"/>
            <a:ext cx="11132700" cy="1325700"/>
          </a:xfrm>
          <a:prstGeom prst="rect">
            <a:avLst/>
          </a:prstGeom>
          <a:noFill/>
          <a:ln>
            <a:noFill/>
          </a:ln>
        </p:spPr>
        <p:txBody>
          <a:bodyPr spcFirstLastPara="1" wrap="square" lIns="91425" tIns="45700" rIns="91425" bIns="45700" anchor="ctr" anchorCtr="0">
            <a:noAutofit/>
          </a:bodyPr>
          <a:lstStyle/>
          <a:p>
            <a:pPr marL="0" lvl="0" indent="0" algn="l" rtl="0">
              <a:lnSpc>
                <a:spcPct val="70000"/>
              </a:lnSpc>
              <a:spcBef>
                <a:spcPts val="0"/>
              </a:spcBef>
              <a:spcAft>
                <a:spcPts val="0"/>
              </a:spcAft>
              <a:buSzPts val="3600"/>
              <a:buNone/>
            </a:pPr>
            <a:r>
              <a:rPr lang="en-US" sz="3800" dirty="0"/>
              <a:t>Exercise structure</a:t>
            </a:r>
            <a:endParaRPr sz="3800" dirty="0"/>
          </a:p>
        </p:txBody>
      </p:sp>
      <p:sp>
        <p:nvSpPr>
          <p:cNvPr id="220" name="Google Shape;220;g38f2452fac7_0_288"/>
          <p:cNvSpPr txBox="1">
            <a:spLocks noGrp="1"/>
          </p:cNvSpPr>
          <p:nvPr>
            <p:ph type="body" idx="1"/>
          </p:nvPr>
        </p:nvSpPr>
        <p:spPr>
          <a:xfrm>
            <a:off x="476624" y="1872431"/>
            <a:ext cx="6051547" cy="3965700"/>
          </a:xfrm>
          <a:prstGeom prst="rect">
            <a:avLst/>
          </a:prstGeom>
          <a:noFill/>
          <a:ln>
            <a:noFill/>
          </a:ln>
        </p:spPr>
        <p:txBody>
          <a:bodyPr spcFirstLastPara="1" wrap="square" lIns="91425" tIns="45700" rIns="91425" bIns="45700" anchor="t" anchorCtr="0">
            <a:noAutofit/>
          </a:bodyPr>
          <a:lstStyle/>
          <a:p>
            <a:pPr marL="457200" lvl="0" indent="-355600" algn="l" rtl="0">
              <a:lnSpc>
                <a:spcPct val="115000"/>
              </a:lnSpc>
              <a:spcBef>
                <a:spcPts val="0"/>
              </a:spcBef>
              <a:spcAft>
                <a:spcPts val="0"/>
              </a:spcAft>
              <a:buClr>
                <a:srgbClr val="008D97"/>
              </a:buClr>
              <a:buSzPts val="2000"/>
              <a:buFont typeface="Arial"/>
              <a:buChar char="●"/>
            </a:pPr>
            <a:r>
              <a:rPr lang="en-US" dirty="0"/>
              <a:t>Discussion-based, facilitated exercise </a:t>
            </a:r>
            <a:endParaRPr dirty="0"/>
          </a:p>
          <a:p>
            <a:pPr marL="457200" lvl="0" indent="-355600" algn="l" rtl="0">
              <a:lnSpc>
                <a:spcPct val="115000"/>
              </a:lnSpc>
              <a:spcBef>
                <a:spcPts val="0"/>
              </a:spcBef>
              <a:spcAft>
                <a:spcPts val="0"/>
              </a:spcAft>
              <a:buClr>
                <a:srgbClr val="008D97"/>
              </a:buClr>
              <a:buSzPts val="2000"/>
              <a:buFont typeface="Arial"/>
              <a:buChar char="●"/>
            </a:pPr>
            <a:r>
              <a:rPr lang="en-US" dirty="0"/>
              <a:t>Three injects that can be used together or inserted into a larger scale TTX</a:t>
            </a:r>
            <a:endParaRPr dirty="0"/>
          </a:p>
          <a:p>
            <a:pPr marL="914400" lvl="1" indent="-355600" algn="l" rtl="0">
              <a:lnSpc>
                <a:spcPct val="115000"/>
              </a:lnSpc>
              <a:spcBef>
                <a:spcPts val="0"/>
              </a:spcBef>
              <a:spcAft>
                <a:spcPts val="0"/>
              </a:spcAft>
              <a:buSzPts val="2000"/>
              <a:buChar char="○"/>
            </a:pPr>
            <a:r>
              <a:rPr lang="en-US" dirty="0"/>
              <a:t>Each inject has two main activities: </a:t>
            </a:r>
            <a:br>
              <a:rPr lang="en-US" dirty="0"/>
            </a:br>
            <a:r>
              <a:rPr lang="en-US" dirty="0"/>
              <a:t>(1) scenario overview and (2) facilitated discussion based on a set of questions</a:t>
            </a:r>
            <a:endParaRPr dirty="0"/>
          </a:p>
          <a:p>
            <a:pPr marL="914400" lvl="1" indent="-355600" algn="l" rtl="0">
              <a:lnSpc>
                <a:spcPct val="115000"/>
              </a:lnSpc>
              <a:spcBef>
                <a:spcPts val="0"/>
              </a:spcBef>
              <a:spcAft>
                <a:spcPts val="0"/>
              </a:spcAft>
              <a:buSzPts val="2000"/>
              <a:buChar char="○"/>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Each inject is approximately 45 to 60 minutes long</a:t>
            </a:r>
            <a:endParaRPr dirty="0"/>
          </a:p>
        </p:txBody>
      </p:sp>
      <p:grpSp>
        <p:nvGrpSpPr>
          <p:cNvPr id="2" name="Group 1">
            <a:extLst>
              <a:ext uri="{FF2B5EF4-FFF2-40B4-BE49-F238E27FC236}">
                <a16:creationId xmlns:a16="http://schemas.microsoft.com/office/drawing/2014/main" id="{F491B787-B201-E08B-D1F2-5568EAAB7BDA}"/>
              </a:ext>
            </a:extLst>
          </p:cNvPr>
          <p:cNvGrpSpPr/>
          <p:nvPr/>
        </p:nvGrpSpPr>
        <p:grpSpPr>
          <a:xfrm>
            <a:off x="6671568" y="1190781"/>
            <a:ext cx="5329067" cy="4476421"/>
            <a:chOff x="6671568" y="1190781"/>
            <a:chExt cx="5329067" cy="4476421"/>
          </a:xfrm>
        </p:grpSpPr>
        <p:grpSp>
          <p:nvGrpSpPr>
            <p:cNvPr id="221" name="Google Shape;221;g38f2452fac7_0_288"/>
            <p:cNvGrpSpPr/>
            <p:nvPr/>
          </p:nvGrpSpPr>
          <p:grpSpPr>
            <a:xfrm>
              <a:off x="7144156" y="1433708"/>
              <a:ext cx="4233494" cy="4233494"/>
              <a:chOff x="2820225" y="891450"/>
              <a:chExt cx="3175200" cy="3175200"/>
            </a:xfrm>
          </p:grpSpPr>
          <p:sp>
            <p:nvSpPr>
              <p:cNvPr id="222" name="Google Shape;222;g38f2452fac7_0_288" descr="Circular timeline illustrating three exercise phases: Before (7–10 days prior to a natural disaster), During (96 hours after disaster), and After (90 days after disaster)."/>
              <p:cNvSpPr/>
              <p:nvPr/>
            </p:nvSpPr>
            <p:spPr>
              <a:xfrm rot="10800000">
                <a:off x="2820225" y="891450"/>
                <a:ext cx="3175200" cy="3175200"/>
              </a:xfrm>
              <a:prstGeom prst="blockArc">
                <a:avLst>
                  <a:gd name="adj1" fmla="val 5399801"/>
                  <a:gd name="adj2" fmla="val 3012680"/>
                  <a:gd name="adj3" fmla="val 6939"/>
                </a:avLst>
              </a:prstGeom>
              <a:solidFill>
                <a:srgbClr val="008D97"/>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g38f2452fac7_0_288"/>
              <p:cNvSpPr/>
              <p:nvPr/>
            </p:nvSpPr>
            <p:spPr>
              <a:xfrm rot="10800000">
                <a:off x="3223274" y="1121998"/>
                <a:ext cx="450600" cy="450600"/>
              </a:xfrm>
              <a:prstGeom prst="rtTriangle">
                <a:avLst/>
              </a:prstGeom>
              <a:solidFill>
                <a:srgbClr val="008D97"/>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4" name="Google Shape;224;g38f2452fac7_0_288"/>
            <p:cNvGrpSpPr/>
            <p:nvPr/>
          </p:nvGrpSpPr>
          <p:grpSpPr>
            <a:xfrm>
              <a:off x="10224279" y="3475290"/>
              <a:ext cx="1776356" cy="1219570"/>
              <a:chOff x="5130375" y="2422675"/>
              <a:chExt cx="1332300" cy="914700"/>
            </a:xfrm>
          </p:grpSpPr>
          <p:sp>
            <p:nvSpPr>
              <p:cNvPr id="225" name="Google Shape;225;g38f2452fac7_0_288"/>
              <p:cNvSpPr/>
              <p:nvPr/>
            </p:nvSpPr>
            <p:spPr>
              <a:xfrm>
                <a:off x="5130375" y="2707675"/>
                <a:ext cx="1332300" cy="629700"/>
              </a:xfrm>
              <a:prstGeom prst="rect">
                <a:avLst/>
              </a:prstGeom>
              <a:solidFill>
                <a:srgbClr val="4F81BD"/>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FFFFFF"/>
                    </a:solidFill>
                    <a:latin typeface="Calibri"/>
                    <a:ea typeface="Calibri"/>
                    <a:cs typeface="Calibri"/>
                    <a:sym typeface="Calibri"/>
                  </a:rPr>
                  <a:t>96 hours after disaster </a:t>
                </a:r>
                <a:endParaRPr sz="1800" b="0" i="0" u="none" strike="noStrike" cap="none">
                  <a:solidFill>
                    <a:srgbClr val="FFFFFF"/>
                  </a:solidFill>
                  <a:latin typeface="Calibri"/>
                  <a:ea typeface="Calibri"/>
                  <a:cs typeface="Calibri"/>
                  <a:sym typeface="Calibri"/>
                </a:endParaRPr>
              </a:p>
            </p:txBody>
          </p:sp>
          <p:sp>
            <p:nvSpPr>
              <p:cNvPr id="226" name="Google Shape;226;g38f2452fac7_0_288"/>
              <p:cNvSpPr/>
              <p:nvPr/>
            </p:nvSpPr>
            <p:spPr>
              <a:xfrm>
                <a:off x="5130375" y="2422675"/>
                <a:ext cx="1332300" cy="285000"/>
              </a:xfrm>
              <a:prstGeom prst="round1Rect">
                <a:avLst>
                  <a:gd name="adj" fmla="val 50000"/>
                </a:avLst>
              </a:prstGeom>
              <a:solidFill>
                <a:srgbClr val="7473B6"/>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FFFF"/>
                    </a:solidFill>
                    <a:latin typeface="Calibri"/>
                    <a:ea typeface="Calibri"/>
                    <a:cs typeface="Calibri"/>
                    <a:sym typeface="Calibri"/>
                  </a:rPr>
                  <a:t>2. During</a:t>
                </a:r>
                <a:endParaRPr sz="2400" b="1" i="0" u="none" strike="noStrike" cap="none">
                  <a:solidFill>
                    <a:srgbClr val="FFFFFF"/>
                  </a:solidFill>
                  <a:latin typeface="Calibri"/>
                  <a:ea typeface="Calibri"/>
                  <a:cs typeface="Calibri"/>
                  <a:sym typeface="Calibri"/>
                </a:endParaRPr>
              </a:p>
            </p:txBody>
          </p:sp>
        </p:grpSp>
        <p:grpSp>
          <p:nvGrpSpPr>
            <p:cNvPr id="227" name="Google Shape;227;g38f2452fac7_0_288"/>
            <p:cNvGrpSpPr/>
            <p:nvPr/>
          </p:nvGrpSpPr>
          <p:grpSpPr>
            <a:xfrm>
              <a:off x="8447923" y="1190781"/>
              <a:ext cx="1776357" cy="1401970"/>
              <a:chOff x="3798075" y="709250"/>
              <a:chExt cx="1332301" cy="1051504"/>
            </a:xfrm>
          </p:grpSpPr>
          <p:sp>
            <p:nvSpPr>
              <p:cNvPr id="228" name="Google Shape;228;g38f2452fac7_0_288"/>
              <p:cNvSpPr/>
              <p:nvPr/>
            </p:nvSpPr>
            <p:spPr>
              <a:xfrm>
                <a:off x="3798076" y="994254"/>
                <a:ext cx="1332300" cy="766500"/>
              </a:xfrm>
              <a:prstGeom prst="rect">
                <a:avLst/>
              </a:prstGeom>
              <a:solidFill>
                <a:srgbClr val="4F81BD"/>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FFFFFF"/>
                    </a:solidFill>
                    <a:latin typeface="Calibri"/>
                    <a:ea typeface="Calibri"/>
                    <a:cs typeface="Calibri"/>
                    <a:sym typeface="Calibri"/>
                  </a:rPr>
                  <a:t>7-10 days prior to a natural disaster</a:t>
                </a:r>
                <a:endParaRPr sz="2600" b="0" i="0" u="none" strike="noStrike" cap="none" dirty="0">
                  <a:solidFill>
                    <a:srgbClr val="FFFFFF"/>
                  </a:solidFill>
                  <a:latin typeface="Calibri"/>
                  <a:ea typeface="Calibri"/>
                  <a:cs typeface="Calibri"/>
                  <a:sym typeface="Calibri"/>
                </a:endParaRPr>
              </a:p>
            </p:txBody>
          </p:sp>
          <p:sp>
            <p:nvSpPr>
              <p:cNvPr id="229" name="Google Shape;229;g38f2452fac7_0_288"/>
              <p:cNvSpPr/>
              <p:nvPr/>
            </p:nvSpPr>
            <p:spPr>
              <a:xfrm>
                <a:off x="3798075" y="709250"/>
                <a:ext cx="1332300" cy="285000"/>
              </a:xfrm>
              <a:prstGeom prst="round1Rect">
                <a:avLst>
                  <a:gd name="adj" fmla="val 50000"/>
                </a:avLst>
              </a:prstGeom>
              <a:solidFill>
                <a:srgbClr val="7473B6"/>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FFFF"/>
                    </a:solidFill>
                    <a:latin typeface="Calibri"/>
                    <a:ea typeface="Calibri"/>
                    <a:cs typeface="Calibri"/>
                    <a:sym typeface="Calibri"/>
                  </a:rPr>
                  <a:t>1. Before</a:t>
                </a:r>
                <a:endParaRPr sz="2400" b="1" i="0" u="none" strike="noStrike" cap="none">
                  <a:solidFill>
                    <a:srgbClr val="FFFFFF"/>
                  </a:solidFill>
                  <a:latin typeface="Calibri"/>
                  <a:ea typeface="Calibri"/>
                  <a:cs typeface="Calibri"/>
                  <a:sym typeface="Calibri"/>
                </a:endParaRPr>
              </a:p>
            </p:txBody>
          </p:sp>
        </p:grpSp>
        <p:grpSp>
          <p:nvGrpSpPr>
            <p:cNvPr id="230" name="Google Shape;230;g38f2452fac7_0_288"/>
            <p:cNvGrpSpPr/>
            <p:nvPr/>
          </p:nvGrpSpPr>
          <p:grpSpPr>
            <a:xfrm>
              <a:off x="6671568" y="3475290"/>
              <a:ext cx="1776356" cy="1219570"/>
              <a:chOff x="2465775" y="2422675"/>
              <a:chExt cx="1332300" cy="914700"/>
            </a:xfrm>
          </p:grpSpPr>
          <p:sp>
            <p:nvSpPr>
              <p:cNvPr id="231" name="Google Shape;231;g38f2452fac7_0_288"/>
              <p:cNvSpPr/>
              <p:nvPr/>
            </p:nvSpPr>
            <p:spPr>
              <a:xfrm>
                <a:off x="2465775" y="2707675"/>
                <a:ext cx="1332300" cy="629700"/>
              </a:xfrm>
              <a:prstGeom prst="rect">
                <a:avLst/>
              </a:prstGeom>
              <a:solidFill>
                <a:srgbClr val="4F81BD"/>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FFFFFF"/>
                    </a:solidFill>
                    <a:latin typeface="Calibri"/>
                    <a:ea typeface="Calibri"/>
                    <a:cs typeface="Calibri"/>
                    <a:sym typeface="Calibri"/>
                  </a:rPr>
                  <a:t>90 days after disaster </a:t>
                </a:r>
                <a:endParaRPr sz="1800" b="0" i="0" u="none" strike="noStrike" cap="none">
                  <a:solidFill>
                    <a:srgbClr val="FFFFFF"/>
                  </a:solidFill>
                  <a:latin typeface="Calibri"/>
                  <a:ea typeface="Calibri"/>
                  <a:cs typeface="Calibri"/>
                  <a:sym typeface="Calibri"/>
                </a:endParaRPr>
              </a:p>
            </p:txBody>
          </p:sp>
          <p:sp>
            <p:nvSpPr>
              <p:cNvPr id="232" name="Google Shape;232;g38f2452fac7_0_288"/>
              <p:cNvSpPr/>
              <p:nvPr/>
            </p:nvSpPr>
            <p:spPr>
              <a:xfrm>
                <a:off x="2465775" y="2422675"/>
                <a:ext cx="1332300" cy="285000"/>
              </a:xfrm>
              <a:prstGeom prst="round1Rect">
                <a:avLst>
                  <a:gd name="adj" fmla="val 50000"/>
                </a:avLst>
              </a:prstGeom>
              <a:solidFill>
                <a:srgbClr val="7473B6"/>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FFFF"/>
                    </a:solidFill>
                    <a:latin typeface="Calibri"/>
                    <a:ea typeface="Calibri"/>
                    <a:cs typeface="Calibri"/>
                    <a:sym typeface="Calibri"/>
                  </a:rPr>
                  <a:t>3. After</a:t>
                </a:r>
                <a:endParaRPr sz="1800" b="0" i="0" u="none" strike="noStrike" cap="none">
                  <a:solidFill>
                    <a:srgbClr val="FFFFFF"/>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38f2452fac7_0_342"/>
          <p:cNvSpPr txBox="1">
            <a:spLocks noGrp="1"/>
          </p:cNvSpPr>
          <p:nvPr>
            <p:ph type="sldNum" idx="12"/>
          </p:nvPr>
        </p:nvSpPr>
        <p:spPr>
          <a:xfrm>
            <a:off x="529662" y="6356350"/>
            <a:ext cx="4194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1000"/>
              <a:buFont typeface="Arial"/>
              <a:buNone/>
            </a:pPr>
            <a:fld id="{00000000-1234-1234-1234-123412341234}" type="slidenum">
              <a:rPr lang="en-US"/>
              <a:t>14</a:t>
            </a:fld>
            <a:endParaRPr/>
          </a:p>
        </p:txBody>
      </p:sp>
      <p:sp>
        <p:nvSpPr>
          <p:cNvPr id="239" name="Google Shape;239;g38f2452fac7_0_342"/>
          <p:cNvSpPr txBox="1">
            <a:spLocks noGrp="1"/>
          </p:cNvSpPr>
          <p:nvPr>
            <p:ph type="title"/>
          </p:nvPr>
        </p:nvSpPr>
        <p:spPr>
          <a:xfrm>
            <a:off x="476636" y="709285"/>
            <a:ext cx="11132700" cy="1325700"/>
          </a:xfrm>
          <a:prstGeom prst="rect">
            <a:avLst/>
          </a:prstGeom>
          <a:noFill/>
          <a:ln>
            <a:noFill/>
          </a:ln>
        </p:spPr>
        <p:txBody>
          <a:bodyPr spcFirstLastPara="1" wrap="square" lIns="91425" tIns="45700" rIns="91425" bIns="45700" anchor="ctr" anchorCtr="0">
            <a:noAutofit/>
          </a:bodyPr>
          <a:lstStyle/>
          <a:p>
            <a:pPr marL="0" lvl="0" indent="0" algn="l" rtl="0">
              <a:lnSpc>
                <a:spcPct val="70000"/>
              </a:lnSpc>
              <a:spcBef>
                <a:spcPts val="0"/>
              </a:spcBef>
              <a:spcAft>
                <a:spcPts val="0"/>
              </a:spcAft>
              <a:buSzPts val="3600"/>
              <a:buNone/>
            </a:pPr>
            <a:r>
              <a:rPr lang="en-US" sz="3900"/>
              <a:t>Exercise roles</a:t>
            </a:r>
            <a:endParaRPr sz="3900"/>
          </a:p>
        </p:txBody>
      </p:sp>
      <p:grpSp>
        <p:nvGrpSpPr>
          <p:cNvPr id="240" name="Google Shape;240;g38f2452fac7_0_342" descr="Four icons representing exercise roles: Players, Observers, Subject Matter Experts, and Evaluator/Notetaker."/>
          <p:cNvGrpSpPr/>
          <p:nvPr/>
        </p:nvGrpSpPr>
        <p:grpSpPr>
          <a:xfrm>
            <a:off x="338296" y="2279724"/>
            <a:ext cx="11499004" cy="2714546"/>
            <a:chOff x="338296" y="2279724"/>
            <a:chExt cx="11499004" cy="2714546"/>
          </a:xfrm>
        </p:grpSpPr>
        <p:pic>
          <p:nvPicPr>
            <p:cNvPr id="241" name="Google Shape;241;g38f2452fac7_0_34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217680" y="2279724"/>
              <a:ext cx="885604" cy="923694"/>
            </a:xfrm>
            <a:prstGeom prst="rect">
              <a:avLst/>
            </a:prstGeom>
            <a:noFill/>
            <a:ln>
              <a:noFill/>
            </a:ln>
          </p:spPr>
        </p:pic>
        <p:sp>
          <p:nvSpPr>
            <p:cNvPr id="242" name="Google Shape;242;g38f2452fac7_0_342"/>
            <p:cNvSpPr/>
            <p:nvPr/>
          </p:nvSpPr>
          <p:spPr>
            <a:xfrm>
              <a:off x="338296" y="3539383"/>
              <a:ext cx="2629200" cy="230400"/>
            </a:xfrm>
            <a:prstGeom prst="rect">
              <a:avLst/>
            </a:prstGeom>
            <a:noFill/>
            <a:ln>
              <a:noFill/>
            </a:ln>
          </p:spPr>
          <p:txBody>
            <a:bodyPr spcFirstLastPara="1" wrap="square" lIns="0" tIns="0" rIns="0" bIns="0" anchor="t" anchorCtr="0">
              <a:noAutofit/>
            </a:bodyPr>
            <a:lstStyle/>
            <a:p>
              <a:pPr marL="0" marR="0" lvl="0" indent="0" algn="ctr" rtl="0">
                <a:lnSpc>
                  <a:spcPct val="125972"/>
                </a:lnSpc>
                <a:spcBef>
                  <a:spcPts val="0"/>
                </a:spcBef>
                <a:spcAft>
                  <a:spcPts val="0"/>
                </a:spcAft>
                <a:buClr>
                  <a:srgbClr val="2A2921"/>
                </a:buClr>
                <a:buSzPts val="1440"/>
                <a:buFont typeface="Montserrat"/>
                <a:buNone/>
              </a:pPr>
              <a:r>
                <a:rPr lang="en-US" sz="2400" b="1" i="0" u="none" strike="noStrike" cap="none" dirty="0">
                  <a:solidFill>
                    <a:srgbClr val="2A2921"/>
                  </a:solidFill>
                  <a:latin typeface="Calibri"/>
                  <a:ea typeface="Calibri"/>
                  <a:cs typeface="Calibri"/>
                  <a:sym typeface="Calibri"/>
                </a:rPr>
                <a:t>Players</a:t>
              </a:r>
              <a:endParaRPr sz="2400" b="1" i="0" u="none" strike="noStrike" cap="none" dirty="0">
                <a:solidFill>
                  <a:srgbClr val="000000"/>
                </a:solidFill>
                <a:latin typeface="Calibri"/>
                <a:ea typeface="Calibri"/>
                <a:cs typeface="Calibri"/>
                <a:sym typeface="Calibri"/>
              </a:endParaRPr>
            </a:p>
          </p:txBody>
        </p:sp>
        <p:sp>
          <p:nvSpPr>
            <p:cNvPr id="243" name="Google Shape;243;g38f2452fac7_0_342"/>
            <p:cNvSpPr/>
            <p:nvPr/>
          </p:nvSpPr>
          <p:spPr>
            <a:xfrm>
              <a:off x="338296" y="4141070"/>
              <a:ext cx="2629200" cy="853200"/>
            </a:xfrm>
            <a:prstGeom prst="rect">
              <a:avLst/>
            </a:prstGeom>
            <a:noFill/>
            <a:ln>
              <a:noFill/>
            </a:ln>
          </p:spPr>
          <p:txBody>
            <a:bodyPr spcFirstLastPara="1" wrap="square" lIns="0" tIns="0" rIns="0" bIns="0" anchor="t" anchorCtr="0">
              <a:noAutofit/>
            </a:bodyPr>
            <a:lstStyle/>
            <a:p>
              <a:pPr marL="0" marR="0" lvl="0" indent="0" algn="ctr" rtl="0">
                <a:lnSpc>
                  <a:spcPct val="140000"/>
                </a:lnSpc>
                <a:spcBef>
                  <a:spcPts val="0"/>
                </a:spcBef>
                <a:spcAft>
                  <a:spcPts val="0"/>
                </a:spcAft>
                <a:buClr>
                  <a:srgbClr val="5A5A4C"/>
                </a:buClr>
                <a:buSzPts val="1200"/>
                <a:buFont typeface="Montserrat"/>
                <a:buNone/>
              </a:pPr>
              <a:r>
                <a:rPr lang="en-US" sz="2000" b="0" i="0" u="none" strike="noStrike" cap="none" dirty="0">
                  <a:solidFill>
                    <a:srgbClr val="5A5A4C"/>
                  </a:solidFill>
                  <a:latin typeface="Calibri"/>
                  <a:ea typeface="Calibri"/>
                  <a:cs typeface="Calibri"/>
                  <a:sym typeface="Calibri"/>
                </a:rPr>
                <a:t>Engage in discussion and ask questions based on their direct role in disaster response</a:t>
              </a:r>
              <a:endParaRPr sz="2000" b="0" i="0" u="none" strike="noStrike" cap="none" dirty="0">
                <a:solidFill>
                  <a:srgbClr val="000000"/>
                </a:solidFill>
                <a:latin typeface="Calibri"/>
                <a:ea typeface="Calibri"/>
                <a:cs typeface="Calibri"/>
                <a:sym typeface="Calibri"/>
              </a:endParaRPr>
            </a:p>
          </p:txBody>
        </p:sp>
        <p:pic>
          <p:nvPicPr>
            <p:cNvPr id="244" name="Google Shape;244;g38f2452fac7_0_342">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0032783" y="2330748"/>
              <a:ext cx="809423" cy="809423"/>
            </a:xfrm>
            <a:prstGeom prst="rect">
              <a:avLst/>
            </a:prstGeom>
            <a:noFill/>
            <a:ln>
              <a:noFill/>
            </a:ln>
          </p:spPr>
        </p:pic>
        <p:sp>
          <p:nvSpPr>
            <p:cNvPr id="245" name="Google Shape;245;g38f2452fac7_0_342"/>
            <p:cNvSpPr/>
            <p:nvPr/>
          </p:nvSpPr>
          <p:spPr>
            <a:xfrm>
              <a:off x="3282213" y="3539383"/>
              <a:ext cx="2597700" cy="230400"/>
            </a:xfrm>
            <a:prstGeom prst="rect">
              <a:avLst/>
            </a:prstGeom>
            <a:noFill/>
            <a:ln>
              <a:noFill/>
            </a:ln>
          </p:spPr>
          <p:txBody>
            <a:bodyPr spcFirstLastPara="1" wrap="square" lIns="0" tIns="0" rIns="0" bIns="0" anchor="t" anchorCtr="0">
              <a:noAutofit/>
            </a:bodyPr>
            <a:lstStyle/>
            <a:p>
              <a:pPr marL="0" marR="0" lvl="0" indent="0" algn="ctr" rtl="0">
                <a:lnSpc>
                  <a:spcPct val="125972"/>
                </a:lnSpc>
                <a:spcBef>
                  <a:spcPts val="0"/>
                </a:spcBef>
                <a:spcAft>
                  <a:spcPts val="0"/>
                </a:spcAft>
                <a:buClr>
                  <a:srgbClr val="2A2921"/>
                </a:buClr>
                <a:buSzPts val="1440"/>
                <a:buFont typeface="Montserrat"/>
                <a:buNone/>
              </a:pPr>
              <a:r>
                <a:rPr lang="en-US" sz="2400" b="1" i="0" u="none" strike="noStrike" cap="none">
                  <a:solidFill>
                    <a:srgbClr val="2A2921"/>
                  </a:solidFill>
                  <a:latin typeface="Calibri"/>
                  <a:ea typeface="Calibri"/>
                  <a:cs typeface="Calibri"/>
                  <a:sym typeface="Calibri"/>
                </a:rPr>
                <a:t>Observers</a:t>
              </a:r>
              <a:endParaRPr sz="2400" b="1" i="0" u="none" strike="noStrike" cap="none">
                <a:solidFill>
                  <a:srgbClr val="000000"/>
                </a:solidFill>
                <a:latin typeface="Calibri"/>
                <a:ea typeface="Calibri"/>
                <a:cs typeface="Calibri"/>
                <a:sym typeface="Calibri"/>
              </a:endParaRPr>
            </a:p>
          </p:txBody>
        </p:sp>
        <p:sp>
          <p:nvSpPr>
            <p:cNvPr id="246" name="Google Shape;246;g38f2452fac7_0_342"/>
            <p:cNvSpPr/>
            <p:nvPr/>
          </p:nvSpPr>
          <p:spPr>
            <a:xfrm>
              <a:off x="3282213" y="4141070"/>
              <a:ext cx="2597700" cy="639900"/>
            </a:xfrm>
            <a:prstGeom prst="rect">
              <a:avLst/>
            </a:prstGeom>
            <a:noFill/>
            <a:ln>
              <a:noFill/>
            </a:ln>
          </p:spPr>
          <p:txBody>
            <a:bodyPr spcFirstLastPara="1" wrap="square" lIns="0" tIns="0" rIns="0" bIns="0" anchor="t" anchorCtr="0">
              <a:noAutofit/>
            </a:bodyPr>
            <a:lstStyle/>
            <a:p>
              <a:pPr marL="0" marR="0" lvl="0" indent="0" algn="ctr" rtl="0">
                <a:lnSpc>
                  <a:spcPct val="140000"/>
                </a:lnSpc>
                <a:spcBef>
                  <a:spcPts val="0"/>
                </a:spcBef>
                <a:spcAft>
                  <a:spcPts val="0"/>
                </a:spcAft>
                <a:buClr>
                  <a:srgbClr val="5A5A4C"/>
                </a:buClr>
                <a:buSzPts val="1200"/>
                <a:buFont typeface="Montserrat"/>
                <a:buNone/>
              </a:pPr>
              <a:r>
                <a:rPr lang="en-US" sz="2000" b="0" i="0" u="none" strike="noStrike" cap="none">
                  <a:solidFill>
                    <a:srgbClr val="5A5A4C"/>
                  </a:solidFill>
                  <a:latin typeface="Calibri"/>
                  <a:ea typeface="Calibri"/>
                  <a:cs typeface="Calibri"/>
                  <a:sym typeface="Calibri"/>
                </a:rPr>
                <a:t>Support the group by providing perspective from outside the direct line of response</a:t>
              </a:r>
              <a:endParaRPr sz="2000" b="0" i="0" u="none" strike="noStrike" cap="none">
                <a:solidFill>
                  <a:srgbClr val="000000"/>
                </a:solidFill>
                <a:latin typeface="Calibri"/>
                <a:ea typeface="Calibri"/>
                <a:cs typeface="Calibri"/>
                <a:sym typeface="Calibri"/>
              </a:endParaRPr>
            </a:p>
          </p:txBody>
        </p:sp>
        <p:pic>
          <p:nvPicPr>
            <p:cNvPr id="247" name="Google Shape;247;g38f2452fac7_0_342">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7140863" y="2313156"/>
              <a:ext cx="723719" cy="866558"/>
            </a:xfrm>
            <a:prstGeom prst="rect">
              <a:avLst/>
            </a:prstGeom>
            <a:noFill/>
            <a:ln>
              <a:noFill/>
            </a:ln>
          </p:spPr>
        </p:pic>
        <p:sp>
          <p:nvSpPr>
            <p:cNvPr id="248" name="Google Shape;248;g38f2452fac7_0_342"/>
            <p:cNvSpPr/>
            <p:nvPr/>
          </p:nvSpPr>
          <p:spPr>
            <a:xfrm>
              <a:off x="5879913" y="3539383"/>
              <a:ext cx="3243000" cy="410100"/>
            </a:xfrm>
            <a:prstGeom prst="rect">
              <a:avLst/>
            </a:prstGeom>
            <a:noFill/>
            <a:ln>
              <a:noFill/>
            </a:ln>
          </p:spPr>
          <p:txBody>
            <a:bodyPr spcFirstLastPara="1" wrap="square" lIns="0" tIns="0" rIns="0" bIns="0" anchor="t" anchorCtr="0">
              <a:noAutofit/>
            </a:bodyPr>
            <a:lstStyle/>
            <a:p>
              <a:pPr marL="0" marR="0" lvl="0" indent="0" algn="ctr" rtl="0">
                <a:lnSpc>
                  <a:spcPct val="125972"/>
                </a:lnSpc>
                <a:spcBef>
                  <a:spcPts val="0"/>
                </a:spcBef>
                <a:spcAft>
                  <a:spcPts val="0"/>
                </a:spcAft>
                <a:buClr>
                  <a:srgbClr val="2A2921"/>
                </a:buClr>
                <a:buSzPts val="1440"/>
                <a:buFont typeface="Montserrat"/>
                <a:buNone/>
              </a:pPr>
              <a:r>
                <a:rPr lang="en-US" sz="2400" b="1" i="0" u="none" strike="noStrike" cap="none">
                  <a:solidFill>
                    <a:srgbClr val="2A2921"/>
                  </a:solidFill>
                  <a:latin typeface="Calibri"/>
                  <a:ea typeface="Calibri"/>
                  <a:cs typeface="Calibri"/>
                  <a:sym typeface="Calibri"/>
                </a:rPr>
                <a:t>Subject matter </a:t>
              </a:r>
              <a:r>
                <a:rPr lang="en-US" sz="2400" b="1" i="0" u="none" strike="noStrike" cap="none">
                  <a:solidFill>
                    <a:srgbClr val="2A292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expert</a:t>
              </a:r>
              <a:r>
                <a:rPr lang="en-US" sz="2400" b="1" i="0" u="none" strike="noStrike" cap="none">
                  <a:solidFill>
                    <a:srgbClr val="2A2921"/>
                  </a:solidFill>
                  <a:latin typeface="Calibri"/>
                  <a:ea typeface="Calibri"/>
                  <a:cs typeface="Calibri"/>
                  <a:sym typeface="Calibri"/>
                </a:rPr>
                <a:t>s</a:t>
              </a:r>
              <a:endParaRPr sz="2400" b="1" i="0" u="none" strike="noStrike" cap="none">
                <a:solidFill>
                  <a:srgbClr val="000000"/>
                </a:solidFill>
                <a:latin typeface="Calibri"/>
                <a:ea typeface="Calibri"/>
                <a:cs typeface="Calibri"/>
                <a:sym typeface="Calibri"/>
              </a:endParaRPr>
            </a:p>
          </p:txBody>
        </p:sp>
        <p:sp>
          <p:nvSpPr>
            <p:cNvPr id="249" name="Google Shape;249;g38f2452fac7_0_342"/>
            <p:cNvSpPr/>
            <p:nvPr/>
          </p:nvSpPr>
          <p:spPr>
            <a:xfrm>
              <a:off x="6283743" y="4141070"/>
              <a:ext cx="2451000" cy="639900"/>
            </a:xfrm>
            <a:prstGeom prst="rect">
              <a:avLst/>
            </a:prstGeom>
            <a:noFill/>
            <a:ln>
              <a:noFill/>
            </a:ln>
          </p:spPr>
          <p:txBody>
            <a:bodyPr spcFirstLastPara="1" wrap="square" lIns="0" tIns="0" rIns="0" bIns="0" anchor="t" anchorCtr="0">
              <a:noAutofit/>
            </a:bodyPr>
            <a:lstStyle/>
            <a:p>
              <a:pPr marL="0" marR="0" lvl="0" indent="0" algn="ctr" rtl="0">
                <a:lnSpc>
                  <a:spcPct val="140000"/>
                </a:lnSpc>
                <a:spcBef>
                  <a:spcPts val="0"/>
                </a:spcBef>
                <a:spcAft>
                  <a:spcPts val="0"/>
                </a:spcAft>
                <a:buClr>
                  <a:srgbClr val="5A5A4C"/>
                </a:buClr>
                <a:buSzPts val="1200"/>
                <a:buFont typeface="Montserrat"/>
                <a:buNone/>
              </a:pPr>
              <a:r>
                <a:rPr lang="en-US" sz="2000" b="0" i="0" u="none" strike="noStrike" cap="none">
                  <a:solidFill>
                    <a:srgbClr val="5A5A4C"/>
                  </a:solidFill>
                  <a:latin typeface="Calibri"/>
                  <a:ea typeface="Calibri"/>
                  <a:cs typeface="Calibri"/>
                  <a:sym typeface="Calibri"/>
                </a:rPr>
                <a:t>Provide technical and scientific information, as needed</a:t>
              </a:r>
              <a:endParaRPr sz="2000" b="0" i="0" u="none" strike="noStrike" cap="none">
                <a:solidFill>
                  <a:srgbClr val="000000"/>
                </a:solidFill>
                <a:latin typeface="Calibri"/>
                <a:ea typeface="Calibri"/>
                <a:cs typeface="Calibri"/>
                <a:sym typeface="Calibri"/>
              </a:endParaRPr>
            </a:p>
          </p:txBody>
        </p:sp>
        <p:pic>
          <p:nvPicPr>
            <p:cNvPr id="250" name="Google Shape;250;g38f2452fac7_0_342">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4141184" y="2287898"/>
              <a:ext cx="961784" cy="895126"/>
            </a:xfrm>
            <a:prstGeom prst="rect">
              <a:avLst/>
            </a:prstGeom>
            <a:noFill/>
            <a:ln>
              <a:noFill/>
            </a:ln>
          </p:spPr>
        </p:pic>
        <p:sp>
          <p:nvSpPr>
            <p:cNvPr id="251" name="Google Shape;251;g38f2452fac7_0_342"/>
            <p:cNvSpPr/>
            <p:nvPr/>
          </p:nvSpPr>
          <p:spPr>
            <a:xfrm>
              <a:off x="9122900" y="3539370"/>
              <a:ext cx="2714400" cy="365100"/>
            </a:xfrm>
            <a:prstGeom prst="rect">
              <a:avLst/>
            </a:prstGeom>
            <a:noFill/>
            <a:ln>
              <a:noFill/>
            </a:ln>
          </p:spPr>
          <p:txBody>
            <a:bodyPr spcFirstLastPara="1" wrap="square" lIns="0" tIns="0" rIns="0" bIns="0" anchor="t" anchorCtr="0">
              <a:noAutofit/>
            </a:bodyPr>
            <a:lstStyle/>
            <a:p>
              <a:pPr marL="0" marR="0" lvl="0" indent="0" algn="ctr" rtl="0">
                <a:lnSpc>
                  <a:spcPct val="125972"/>
                </a:lnSpc>
                <a:spcBef>
                  <a:spcPts val="0"/>
                </a:spcBef>
                <a:spcAft>
                  <a:spcPts val="0"/>
                </a:spcAft>
                <a:buClr>
                  <a:srgbClr val="2A2921"/>
                </a:buClr>
                <a:buSzPts val="1440"/>
                <a:buFont typeface="Montserrat"/>
                <a:buNone/>
              </a:pPr>
              <a:r>
                <a:rPr lang="en-US" sz="2400" b="1" i="0" u="none" strike="noStrike" cap="none">
                  <a:solidFill>
                    <a:srgbClr val="2A2921"/>
                  </a:solidFill>
                  <a:latin typeface="Calibri"/>
                  <a:ea typeface="Calibri"/>
                  <a:cs typeface="Calibri"/>
                  <a:sym typeface="Calibri"/>
                </a:rPr>
                <a:t>Evaluator/Notetaker</a:t>
              </a:r>
              <a:endParaRPr sz="2400" b="1" i="0" u="none" strike="noStrike" cap="none">
                <a:solidFill>
                  <a:srgbClr val="000000"/>
                </a:solidFill>
                <a:latin typeface="Calibri"/>
                <a:ea typeface="Calibri"/>
                <a:cs typeface="Calibri"/>
                <a:sym typeface="Calibri"/>
              </a:endParaRPr>
            </a:p>
          </p:txBody>
        </p:sp>
        <p:sp>
          <p:nvSpPr>
            <p:cNvPr id="252" name="Google Shape;252;g38f2452fac7_0_342"/>
            <p:cNvSpPr/>
            <p:nvPr/>
          </p:nvSpPr>
          <p:spPr>
            <a:xfrm>
              <a:off x="9122911" y="4141070"/>
              <a:ext cx="2629200" cy="426600"/>
            </a:xfrm>
            <a:prstGeom prst="rect">
              <a:avLst/>
            </a:prstGeom>
            <a:noFill/>
            <a:ln>
              <a:noFill/>
            </a:ln>
          </p:spPr>
          <p:txBody>
            <a:bodyPr spcFirstLastPara="1" wrap="square" lIns="0" tIns="0" rIns="0" bIns="0" anchor="t" anchorCtr="0">
              <a:noAutofit/>
            </a:bodyPr>
            <a:lstStyle/>
            <a:p>
              <a:pPr marL="0" marR="0" lvl="0" indent="0" algn="ctr" rtl="0">
                <a:lnSpc>
                  <a:spcPct val="140000"/>
                </a:lnSpc>
                <a:spcBef>
                  <a:spcPts val="0"/>
                </a:spcBef>
                <a:spcAft>
                  <a:spcPts val="0"/>
                </a:spcAft>
                <a:buClr>
                  <a:srgbClr val="5A5A4C"/>
                </a:buClr>
                <a:buSzPts val="1200"/>
                <a:buFont typeface="Montserrat"/>
                <a:buNone/>
              </a:pPr>
              <a:r>
                <a:rPr lang="en-US" sz="2000" b="0" i="0" u="none" strike="noStrike" cap="none">
                  <a:solidFill>
                    <a:srgbClr val="5A5A4C"/>
                  </a:solidFill>
                  <a:latin typeface="Calibri"/>
                  <a:ea typeface="Calibri"/>
                  <a:cs typeface="Calibri"/>
                  <a:sym typeface="Calibri"/>
                </a:rPr>
                <a:t>Document the discussion without interrupting the flow of the exercise </a:t>
              </a:r>
              <a:endParaRPr sz="2000" b="0" i="0" u="none" strike="noStrike" cap="none">
                <a:solidFill>
                  <a:srgbClr val="000000"/>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g3ea94bd62d2_0_1"/>
          <p:cNvSpPr txBox="1">
            <a:spLocks noGrp="1"/>
          </p:cNvSpPr>
          <p:nvPr>
            <p:ph type="sldNum" idx="12"/>
          </p:nvPr>
        </p:nvSpPr>
        <p:spPr>
          <a:xfrm>
            <a:off x="529662" y="6356350"/>
            <a:ext cx="4194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1000"/>
              <a:buFont typeface="Arial"/>
              <a:buNone/>
            </a:pPr>
            <a:fld id="{00000000-1234-1234-1234-123412341234}" type="slidenum">
              <a:rPr lang="en-US"/>
              <a:t>15</a:t>
            </a:fld>
            <a:endParaRPr/>
          </a:p>
        </p:txBody>
      </p:sp>
      <p:sp>
        <p:nvSpPr>
          <p:cNvPr id="259" name="Google Shape;259;g3ea94bd62d2_0_1"/>
          <p:cNvSpPr txBox="1">
            <a:spLocks noGrp="1"/>
          </p:cNvSpPr>
          <p:nvPr>
            <p:ph type="title"/>
          </p:nvPr>
        </p:nvSpPr>
        <p:spPr>
          <a:xfrm>
            <a:off x="487214" y="726835"/>
            <a:ext cx="11132700" cy="1325700"/>
          </a:xfrm>
          <a:prstGeom prst="rect">
            <a:avLst/>
          </a:prstGeom>
          <a:noFill/>
          <a:ln>
            <a:noFill/>
          </a:ln>
        </p:spPr>
        <p:txBody>
          <a:bodyPr spcFirstLastPara="1" wrap="square" lIns="91425" tIns="45700" rIns="91425" bIns="45700" anchor="ctr" anchorCtr="0">
            <a:noAutofit/>
          </a:bodyPr>
          <a:lstStyle/>
          <a:p>
            <a:pPr marL="0" lvl="0" indent="0" algn="l" rtl="0">
              <a:lnSpc>
                <a:spcPct val="70000"/>
              </a:lnSpc>
              <a:spcBef>
                <a:spcPts val="0"/>
              </a:spcBef>
              <a:spcAft>
                <a:spcPts val="0"/>
              </a:spcAft>
              <a:buSzPts val="3600"/>
              <a:buNone/>
            </a:pPr>
            <a:r>
              <a:rPr lang="en-US" sz="3900"/>
              <a:t>Funding statement and additional resources</a:t>
            </a:r>
            <a:endParaRPr sz="3900"/>
          </a:p>
        </p:txBody>
      </p:sp>
      <p:sp>
        <p:nvSpPr>
          <p:cNvPr id="260" name="Google Shape;260;g3ea94bd62d2_0_1"/>
          <p:cNvSpPr txBox="1">
            <a:spLocks noGrp="1"/>
          </p:cNvSpPr>
          <p:nvPr>
            <p:ph type="body" idx="1"/>
          </p:nvPr>
        </p:nvSpPr>
        <p:spPr>
          <a:xfrm>
            <a:off x="337550" y="2193925"/>
            <a:ext cx="11324700" cy="3965700"/>
          </a:xfrm>
          <a:prstGeom prst="rect">
            <a:avLst/>
          </a:prstGeom>
          <a:noFill/>
          <a:ln>
            <a:noFill/>
          </a:ln>
        </p:spPr>
        <p:txBody>
          <a:bodyPr spcFirstLastPara="1" wrap="square" lIns="91425" tIns="45700" rIns="91425" bIns="45700" anchor="t" anchorCtr="0">
            <a:noAutofit/>
          </a:bodyPr>
          <a:lstStyle/>
          <a:p>
            <a:pPr marL="162560" lvl="0" indent="0" algn="l" rtl="0">
              <a:lnSpc>
                <a:spcPct val="100000"/>
              </a:lnSpc>
              <a:spcBef>
                <a:spcPts val="0"/>
              </a:spcBef>
              <a:spcAft>
                <a:spcPts val="0"/>
              </a:spcAft>
              <a:buClr>
                <a:schemeClr val="dk1"/>
              </a:buClr>
              <a:buSzPts val="3100"/>
              <a:buFont typeface="Arial"/>
              <a:buNone/>
            </a:pPr>
            <a:r>
              <a:rPr lang="en-US" dirty="0"/>
              <a:t>The resources for this exercise were developed by the Public Health Informatics Institute (PHII), through funding from the Centers for Disease Control and Prevention (CDC) of the U.S. Department of Health and Human Services (HHS) under grant number 5 NU38PW000002.</a:t>
            </a:r>
            <a:endParaRPr dirty="0"/>
          </a:p>
          <a:p>
            <a:pPr marL="162560" lvl="0" indent="0" algn="l" rtl="0">
              <a:lnSpc>
                <a:spcPct val="100000"/>
              </a:lnSpc>
              <a:spcBef>
                <a:spcPts val="0"/>
              </a:spcBef>
              <a:spcAft>
                <a:spcPts val="0"/>
              </a:spcAft>
              <a:buClr>
                <a:schemeClr val="dk1"/>
              </a:buClr>
              <a:buSzPts val="3100"/>
              <a:buFont typeface="Arial"/>
              <a:buNone/>
            </a:pPr>
            <a:endParaRPr dirty="0"/>
          </a:p>
          <a:p>
            <a:pPr marL="162560" lvl="0" indent="0" algn="l" rtl="0">
              <a:lnSpc>
                <a:spcPct val="100000"/>
              </a:lnSpc>
              <a:spcBef>
                <a:spcPts val="0"/>
              </a:spcBef>
              <a:spcAft>
                <a:spcPts val="0"/>
              </a:spcAft>
              <a:buClr>
                <a:schemeClr val="dk1"/>
              </a:buClr>
              <a:buSzPts val="3100"/>
              <a:buFont typeface="Arial"/>
              <a:buNone/>
            </a:pPr>
            <a:r>
              <a:rPr lang="en-US" dirty="0"/>
              <a:t>Additional resources related to this work can be found at </a:t>
            </a:r>
            <a:br>
              <a:rPr lang="en-US" dirty="0"/>
            </a:br>
            <a:r>
              <a:rPr lang="en-US" u="sng" dirty="0">
                <a:solidFill>
                  <a:schemeClr val="hlink"/>
                </a:solidFill>
                <a:hlinkClick r:id="rId3"/>
              </a:rPr>
              <a:t>phii.org/camh-</a:t>
            </a:r>
            <a:r>
              <a:rPr lang="en-US" u="sng" dirty="0">
                <a:solidFill>
                  <a:schemeClr val="hlink"/>
                </a:solidFill>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resources</a:t>
            </a:r>
            <a:r>
              <a:rPr lang="en-US" u="sng" dirty="0">
                <a:solidFill>
                  <a:schemeClr val="hlink"/>
                </a:solidFill>
                <a:hlinkClick r:id="rId3"/>
              </a:rPr>
              <a:t>/</a:t>
            </a:r>
            <a:endParaRPr dirty="0"/>
          </a:p>
          <a:p>
            <a:pPr marL="162560" lvl="0" indent="0" algn="l" rtl="0">
              <a:lnSpc>
                <a:spcPct val="100000"/>
              </a:lnSpc>
              <a:spcBef>
                <a:spcPts val="0"/>
              </a:spcBef>
              <a:spcAft>
                <a:spcPts val="0"/>
              </a:spcAft>
              <a:buClr>
                <a:srgbClr val="000000"/>
              </a:buClr>
              <a:buSzPts val="3100"/>
              <a:buFont typeface="Arial"/>
              <a:buNone/>
            </a:pPr>
            <a:endParaRPr sz="3100" dirty="0">
              <a:latin typeface="Barlow"/>
              <a:ea typeface="Barlow"/>
              <a:cs typeface="Barlow"/>
              <a:sym typeface="Barlow"/>
            </a:endParaRPr>
          </a:p>
          <a:p>
            <a:pPr marL="0" lvl="0" indent="0" algn="l" rtl="0">
              <a:lnSpc>
                <a:spcPct val="90000"/>
              </a:lnSpc>
              <a:spcBef>
                <a:spcPts val="1000"/>
              </a:spcBef>
              <a:spcAft>
                <a:spcPts val="0"/>
              </a:spcAft>
              <a:buSzPts val="2800"/>
              <a:buNone/>
            </a:pP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39ead47de67_0_251"/>
          <p:cNvSpPr txBox="1">
            <a:spLocks noGrp="1"/>
          </p:cNvSpPr>
          <p:nvPr>
            <p:ph type="sldNum" idx="12"/>
          </p:nvPr>
        </p:nvSpPr>
        <p:spPr>
          <a:xfrm>
            <a:off x="529662" y="6356350"/>
            <a:ext cx="4194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1000"/>
              <a:buFont typeface="Arial"/>
              <a:buNone/>
            </a:pPr>
            <a:fld id="{00000000-1234-1234-1234-123412341234}" type="slidenum">
              <a:rPr lang="en-US"/>
              <a:t>16</a:t>
            </a:fld>
            <a:endParaRPr/>
          </a:p>
        </p:txBody>
      </p:sp>
      <p:pic>
        <p:nvPicPr>
          <p:cNvPr id="267" name="Google Shape;267;g39ead47de67_0_251" descr="Colorful graphic displaying the words &quot;Questions&quot; and &quot;Answers&quot; with multiple question mark symbols."/>
          <p:cNvPicPr preferRelativeResize="0"/>
          <p:nvPr/>
        </p:nvPicPr>
        <p:blipFill rotWithShape="1">
          <a:blip r:embed="rId3">
            <a:alphaModFix/>
          </a:blip>
          <a:srcRect/>
          <a:stretch/>
        </p:blipFill>
        <p:spPr>
          <a:xfrm>
            <a:off x="1958038" y="928824"/>
            <a:ext cx="8275924" cy="5172475"/>
          </a:xfrm>
          <a:prstGeom prst="rect">
            <a:avLst/>
          </a:prstGeom>
          <a:noFill/>
          <a:ln>
            <a:noFill/>
          </a:ln>
        </p:spPr>
      </p:pic>
      <p:sp>
        <p:nvSpPr>
          <p:cNvPr id="300" name="Title 1"/>
          <p:cNvSpPr txBox="1">
            <a:spLocks noGrp="1"/>
          </p:cNvSpPr>
          <p:nvPr>
            <p:ph type="title"/>
          </p:nvPr>
        </p:nvSpPr>
        <p:spPr>
          <a:xfrm>
            <a:off x="-11430000" y="0"/>
            <a:ext cx="11132676" cy="1325563"/>
          </a:xfrm>
          <a:prstGeom prst="rect">
            <a:avLst/>
          </a:prstGeom>
        </p:spPr>
        <p:txBody>
          <a:bodyPr/>
          <a:lstStyle/>
          <a:p>
            <a:r>
              <a:rPr lang="en-US" dirty="0"/>
              <a:t>Questions and Answers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2"/>
          <p:cNvSpPr txBox="1">
            <a:spLocks noGrp="1"/>
          </p:cNvSpPr>
          <p:nvPr>
            <p:ph type="sldNum" idx="12"/>
          </p:nvPr>
        </p:nvSpPr>
        <p:spPr>
          <a:xfrm>
            <a:off x="529662" y="6356350"/>
            <a:ext cx="419462"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000"/>
              <a:buNone/>
            </a:pPr>
            <a:fld id="{00000000-1234-1234-1234-123412341234}" type="slidenum">
              <a:rPr lang="en-US"/>
              <a:t>1</a:t>
            </a:fld>
            <a:endParaRPr/>
          </a:p>
        </p:txBody>
      </p:sp>
      <p:sp>
        <p:nvSpPr>
          <p:cNvPr id="86" name="Google Shape;86;p2"/>
          <p:cNvSpPr txBox="1">
            <a:spLocks noGrp="1"/>
          </p:cNvSpPr>
          <p:nvPr>
            <p:ph type="title"/>
          </p:nvPr>
        </p:nvSpPr>
        <p:spPr>
          <a:xfrm>
            <a:off x="529650" y="906025"/>
            <a:ext cx="11132700" cy="839100"/>
          </a:xfrm>
          <a:prstGeom prst="rect">
            <a:avLst/>
          </a:prstGeom>
          <a:noFill/>
          <a:ln>
            <a:noFill/>
          </a:ln>
        </p:spPr>
        <p:txBody>
          <a:bodyPr spcFirstLastPara="1" wrap="square" lIns="91425" tIns="45700" rIns="91425" bIns="45700" anchor="ctr" anchorCtr="0">
            <a:noAutofit/>
          </a:bodyPr>
          <a:lstStyle/>
          <a:p>
            <a:pPr marL="0" lvl="0" indent="0" algn="l" rtl="0">
              <a:lnSpc>
                <a:spcPct val="70000"/>
              </a:lnSpc>
              <a:spcBef>
                <a:spcPts val="0"/>
              </a:spcBef>
              <a:spcAft>
                <a:spcPts val="0"/>
              </a:spcAft>
              <a:buClr>
                <a:srgbClr val="7473B6"/>
              </a:buClr>
              <a:buSzPts val="3600"/>
              <a:buFont typeface="Calibri"/>
              <a:buNone/>
            </a:pPr>
            <a:r>
              <a:rPr lang="en-US"/>
              <a:t>Agenda</a:t>
            </a:r>
            <a:endParaRPr/>
          </a:p>
        </p:txBody>
      </p:sp>
      <p:sp>
        <p:nvSpPr>
          <p:cNvPr id="87" name="Google Shape;87;p2"/>
          <p:cNvSpPr txBox="1">
            <a:spLocks noGrp="1"/>
          </p:cNvSpPr>
          <p:nvPr>
            <p:ph type="body" idx="1"/>
          </p:nvPr>
        </p:nvSpPr>
        <p:spPr>
          <a:xfrm>
            <a:off x="529650" y="2067888"/>
            <a:ext cx="7139100" cy="3965700"/>
          </a:xfrm>
          <a:prstGeom prst="rect">
            <a:avLst/>
          </a:prstGeom>
          <a:noFill/>
          <a:ln>
            <a:noFill/>
          </a:ln>
        </p:spPr>
        <p:txBody>
          <a:bodyPr spcFirstLastPara="1" wrap="square" lIns="91425" tIns="45700" rIns="91425" bIns="45700" anchor="t" anchorCtr="0">
            <a:noAutofit/>
          </a:bodyPr>
          <a:lstStyle/>
          <a:p>
            <a:pPr marL="457200" lvl="0" indent="-355600" algn="l" rtl="0">
              <a:lnSpc>
                <a:spcPct val="115000"/>
              </a:lnSpc>
              <a:spcBef>
                <a:spcPts val="0"/>
              </a:spcBef>
              <a:spcAft>
                <a:spcPts val="0"/>
              </a:spcAft>
              <a:buClr>
                <a:srgbClr val="008D97"/>
              </a:buClr>
              <a:buSzPts val="2000"/>
              <a:buFont typeface="Arial"/>
              <a:buChar char="●"/>
            </a:pPr>
            <a:r>
              <a:rPr lang="en-US" dirty="0"/>
              <a:t>Introductions</a:t>
            </a:r>
            <a:endParaRPr dirty="0"/>
          </a:p>
          <a:p>
            <a:pPr marL="457200" lvl="0" indent="-355600" algn="l" rtl="0">
              <a:lnSpc>
                <a:spcPct val="115000"/>
              </a:lnSpc>
              <a:spcBef>
                <a:spcPts val="0"/>
              </a:spcBef>
              <a:spcAft>
                <a:spcPts val="0"/>
              </a:spcAft>
              <a:buClr>
                <a:srgbClr val="008D97"/>
              </a:buClr>
              <a:buSzPts val="2000"/>
              <a:buFont typeface="Arial"/>
              <a:buChar char="●"/>
            </a:pPr>
            <a:r>
              <a:rPr lang="en-US" dirty="0"/>
              <a:t>Project overview</a:t>
            </a:r>
            <a:endParaRPr dirty="0"/>
          </a:p>
          <a:p>
            <a:pPr marL="685800" lvl="1" indent="-228600" algn="l" rtl="0">
              <a:lnSpc>
                <a:spcPct val="115000"/>
              </a:lnSpc>
              <a:spcBef>
                <a:spcPts val="0"/>
              </a:spcBef>
              <a:spcAft>
                <a:spcPts val="0"/>
              </a:spcAft>
              <a:buSzPts val="2400"/>
              <a:buChar char="•"/>
            </a:pPr>
            <a:r>
              <a:rPr lang="en-US" dirty="0"/>
              <a:t>Background</a:t>
            </a:r>
            <a:endParaRPr dirty="0"/>
          </a:p>
          <a:p>
            <a:pPr marL="685800" lvl="1" indent="-228600" algn="l" rtl="0">
              <a:lnSpc>
                <a:spcPct val="115000"/>
              </a:lnSpc>
              <a:spcBef>
                <a:spcPts val="0"/>
              </a:spcBef>
              <a:spcAft>
                <a:spcPts val="0"/>
              </a:spcAft>
              <a:buSzPts val="2400"/>
              <a:buChar char="•"/>
            </a:pPr>
            <a:r>
              <a:rPr lang="en-US" dirty="0"/>
              <a:t>Objectives</a:t>
            </a:r>
            <a:endParaRPr dirty="0"/>
          </a:p>
          <a:p>
            <a:pPr marL="685800" lvl="1" indent="-228600" algn="l" rtl="0">
              <a:lnSpc>
                <a:spcPct val="115000"/>
              </a:lnSpc>
              <a:spcBef>
                <a:spcPts val="0"/>
              </a:spcBef>
              <a:spcAft>
                <a:spcPts val="0"/>
              </a:spcAft>
              <a:buSzPts val="2400"/>
              <a:buChar char="•"/>
            </a:pPr>
            <a:r>
              <a:rPr lang="en-US" dirty="0"/>
              <a:t>Scope </a:t>
            </a:r>
            <a:endParaRPr dirty="0"/>
          </a:p>
          <a:p>
            <a:pPr marL="457200" lvl="0" indent="-355600" algn="l" rtl="0">
              <a:lnSpc>
                <a:spcPct val="115000"/>
              </a:lnSpc>
              <a:spcBef>
                <a:spcPts val="0"/>
              </a:spcBef>
              <a:spcAft>
                <a:spcPts val="0"/>
              </a:spcAft>
              <a:buClr>
                <a:srgbClr val="008D97"/>
              </a:buClr>
              <a:buSzPts val="2000"/>
              <a:buFont typeface="Arial"/>
              <a:buChar char="●"/>
            </a:pPr>
            <a:r>
              <a:rPr lang="en-US" dirty="0"/>
              <a:t>Discussion</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g389b57e9468_0_737"/>
          <p:cNvSpPr txBox="1">
            <a:spLocks noGrp="1"/>
          </p:cNvSpPr>
          <p:nvPr>
            <p:ph type="sldNum" idx="12"/>
          </p:nvPr>
        </p:nvSpPr>
        <p:spPr>
          <a:xfrm>
            <a:off x="529662" y="6356350"/>
            <a:ext cx="4194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000"/>
              <a:buNone/>
            </a:pPr>
            <a:fld id="{00000000-1234-1234-1234-123412341234}" type="slidenum">
              <a:rPr lang="en-US"/>
              <a:t>2</a:t>
            </a:fld>
            <a:endParaRPr/>
          </a:p>
        </p:txBody>
      </p:sp>
      <p:sp>
        <p:nvSpPr>
          <p:cNvPr id="94" name="Google Shape;94;g389b57e9468_0_737"/>
          <p:cNvSpPr txBox="1">
            <a:spLocks noGrp="1"/>
          </p:cNvSpPr>
          <p:nvPr>
            <p:ph type="ctrTitle"/>
          </p:nvPr>
        </p:nvSpPr>
        <p:spPr>
          <a:xfrm>
            <a:off x="223949" y="2748843"/>
            <a:ext cx="11777400" cy="1490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800"/>
              <a:buNone/>
            </a:pPr>
            <a:r>
              <a:rPr lang="en-US" dirty="0"/>
              <a:t>Child and Adolescent Mental Health (CAMH) background</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g3e9d6b06f4b_0_7"/>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SzPts val="1000"/>
              <a:buFont typeface="Arial"/>
              <a:buNone/>
            </a:pPr>
            <a:fld id="{00000000-1234-1234-1234-123412341234}" type="slidenum">
              <a:rPr lang="en-US"/>
              <a:t>3</a:t>
            </a:fld>
            <a:endParaRPr/>
          </a:p>
        </p:txBody>
      </p:sp>
      <p:sp>
        <p:nvSpPr>
          <p:cNvPr id="101" name="Google Shape;101;g3e9d6b06f4b_0_7"/>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What is Child and Adolescent Mental Health?</a:t>
            </a:r>
            <a:endParaRPr dirty="0"/>
          </a:p>
        </p:txBody>
      </p:sp>
      <p:sp>
        <p:nvSpPr>
          <p:cNvPr id="102" name="Google Shape;102;g3e9d6b06f4b_0_7"/>
          <p:cNvSpPr txBox="1">
            <a:spLocks noGrp="1"/>
          </p:cNvSpPr>
          <p:nvPr>
            <p:ph type="body" idx="1"/>
          </p:nvPr>
        </p:nvSpPr>
        <p:spPr>
          <a:xfrm>
            <a:off x="529662" y="2861838"/>
            <a:ext cx="11132676" cy="3965575"/>
          </a:xfrm>
          <a:prstGeom prst="rect">
            <a:avLst/>
          </a:prstGeom>
        </p:spPr>
        <p:txBody>
          <a:bodyPr spcFirstLastPara="1" wrap="square" lIns="91425" tIns="45700" rIns="91425" bIns="45700" anchor="t" anchorCtr="0">
            <a:noAutofit/>
          </a:bodyPr>
          <a:lstStyle/>
          <a:p>
            <a:pPr marL="457200" marR="0" lvl="0" indent="-355600" algn="l" rtl="0">
              <a:lnSpc>
                <a:spcPct val="115000"/>
              </a:lnSpc>
              <a:spcBef>
                <a:spcPts val="0"/>
              </a:spcBef>
              <a:spcAft>
                <a:spcPts val="0"/>
              </a:spcAft>
              <a:buClr>
                <a:srgbClr val="008D97"/>
              </a:buClr>
              <a:buSzPts val="2000"/>
              <a:buFont typeface="Calibri"/>
              <a:buChar char="●"/>
            </a:pPr>
            <a:r>
              <a:rPr lang="en-US" dirty="0"/>
              <a:t>All children and adolescents have mental health—and their mental health can be built, nurtured, promoted, and protected.</a:t>
            </a:r>
            <a:endParaRPr dirty="0"/>
          </a:p>
          <a:p>
            <a:pPr marL="914400" marR="0" lvl="1" indent="-355600" algn="l" rtl="0">
              <a:lnSpc>
                <a:spcPct val="115000"/>
              </a:lnSpc>
              <a:spcBef>
                <a:spcPts val="0"/>
              </a:spcBef>
              <a:spcAft>
                <a:spcPts val="0"/>
              </a:spcAft>
              <a:buClr>
                <a:srgbClr val="008D97"/>
              </a:buClr>
              <a:buSzPts val="2000"/>
              <a:buFont typeface="Calibri"/>
              <a:buChar char="○"/>
            </a:pPr>
            <a:r>
              <a:rPr lang="en-US" dirty="0"/>
              <a:t>Being mentally healthy during childhood means reaching developmental and emotional milestones, acquiring healthy social skills, and learning how to cope when there are problems. </a:t>
            </a:r>
            <a:endParaRPr dirty="0"/>
          </a:p>
          <a:p>
            <a:pPr marL="914400" marR="0" lvl="1" indent="-355600" algn="l" rtl="0">
              <a:lnSpc>
                <a:spcPct val="115000"/>
              </a:lnSpc>
              <a:spcBef>
                <a:spcPts val="0"/>
              </a:spcBef>
              <a:spcAft>
                <a:spcPts val="0"/>
              </a:spcAft>
              <a:buClr>
                <a:srgbClr val="008D97"/>
              </a:buClr>
              <a:buSzPts val="2000"/>
              <a:buFont typeface="Calibri"/>
              <a:buChar char="○"/>
            </a:pPr>
            <a:r>
              <a:rPr lang="en-US" dirty="0"/>
              <a:t>Mentally healthy children and adolescents have a positive quality of life and can function well at home, in school, and in their communities.</a:t>
            </a:r>
            <a:endParaRPr sz="1200" dirty="0">
              <a:highlight>
                <a:srgbClr val="FFFFFF"/>
              </a:highlight>
              <a:latin typeface="Arial"/>
              <a:ea typeface="Arial"/>
              <a:cs typeface="Arial"/>
              <a:sym typeface="Arial"/>
            </a:endParaRPr>
          </a:p>
          <a:p>
            <a:pPr marL="0" lvl="0" indent="0" algn="l" rtl="0">
              <a:spcBef>
                <a:spcPts val="1000"/>
              </a:spcBef>
              <a:spcAft>
                <a:spcPts val="0"/>
              </a:spcAft>
              <a:buNone/>
            </a:pPr>
            <a:endParaRPr dirty="0"/>
          </a:p>
        </p:txBody>
      </p:sp>
      <p:pic>
        <p:nvPicPr>
          <p:cNvPr id="103" name="Google Shape;103;g3e9d6b06f4b_0_7" descr="Graphic titled “Mental Health is...” showing a continuum represented by a horizontal arrow that transitions from green to orange. The continuum moves from “Emotional Wellbeing” on the left, through “Mental Distress” in the center, to “Mental Disorder” on the right."/>
          <p:cNvPicPr preferRelativeResize="0"/>
          <p:nvPr/>
        </p:nvPicPr>
        <p:blipFill>
          <a:blip r:embed="rId3">
            <a:alphaModFix/>
          </a:blip>
          <a:stretch>
            <a:fillRect/>
          </a:stretch>
        </p:blipFill>
        <p:spPr>
          <a:xfrm>
            <a:off x="376238" y="868338"/>
            <a:ext cx="11439525" cy="20669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g3e50c92d6e4_0_11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4</a:t>
            </a:fld>
            <a:endParaRPr/>
          </a:p>
        </p:txBody>
      </p:sp>
      <p:sp>
        <p:nvSpPr>
          <p:cNvPr id="110" name="Google Shape;110;g3e50c92d6e4_0_116"/>
          <p:cNvSpPr txBox="1">
            <a:spLocks noGrp="1"/>
          </p:cNvSpPr>
          <p:nvPr>
            <p:ph type="title"/>
          </p:nvPr>
        </p:nvSpPr>
        <p:spPr>
          <a:xfrm>
            <a:off x="465447" y="1028575"/>
            <a:ext cx="11324933" cy="5169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600"/>
              <a:buFont typeface="Calibri"/>
              <a:buNone/>
            </a:pPr>
            <a:r>
              <a:rPr lang="en-US" sz="3900" dirty="0">
                <a:solidFill>
                  <a:srgbClr val="7473B6"/>
                </a:solidFill>
                <a:latin typeface="Calibri"/>
                <a:ea typeface="Calibri"/>
                <a:cs typeface="Calibri"/>
                <a:sym typeface="Calibri"/>
              </a:rPr>
              <a:t>Child and Adolescent Mental Health (CAMH) resources</a:t>
            </a:r>
            <a:endParaRPr sz="3900" b="0" i="0" u="none" strike="noStrike" cap="none" dirty="0">
              <a:solidFill>
                <a:srgbClr val="7473B6"/>
              </a:solidFill>
              <a:latin typeface="Calibri"/>
              <a:ea typeface="Calibri"/>
              <a:cs typeface="Calibri"/>
              <a:sym typeface="Calibri"/>
            </a:endParaRPr>
          </a:p>
        </p:txBody>
      </p:sp>
      <p:sp>
        <p:nvSpPr>
          <p:cNvPr id="111" name="Google Shape;111;g3e50c92d6e4_0_116"/>
          <p:cNvSpPr txBox="1"/>
          <p:nvPr/>
        </p:nvSpPr>
        <p:spPr>
          <a:xfrm>
            <a:off x="465450" y="1758583"/>
            <a:ext cx="8689500" cy="4962867"/>
          </a:xfrm>
          <a:prstGeom prst="rect">
            <a:avLst/>
          </a:prstGeom>
          <a:noFill/>
          <a:ln>
            <a:noFill/>
          </a:ln>
        </p:spPr>
        <p:txBody>
          <a:bodyPr spcFirstLastPara="1" wrap="square" lIns="91425" tIns="91425" rIns="91425" bIns="91425" anchor="t" anchorCtr="0">
            <a:spAutoFit/>
          </a:bodyPr>
          <a:lstStyle/>
          <a:p>
            <a:pPr marL="457200" marR="0" lvl="0" indent="-355600" algn="l" rtl="0">
              <a:lnSpc>
                <a:spcPct val="115000"/>
              </a:lnSpc>
              <a:spcBef>
                <a:spcPts val="0"/>
              </a:spcBef>
              <a:spcAft>
                <a:spcPts val="0"/>
              </a:spcAft>
              <a:buClr>
                <a:srgbClr val="008D97"/>
              </a:buClr>
              <a:buSzPts val="2000"/>
              <a:buFont typeface="Calibri"/>
              <a:buChar char="●"/>
            </a:pPr>
            <a:r>
              <a:rPr lang="en-US" sz="2700" dirty="0">
                <a:solidFill>
                  <a:schemeClr val="dk1"/>
                </a:solidFill>
                <a:latin typeface="Calibri"/>
                <a:ea typeface="Calibri"/>
                <a:cs typeface="Calibri"/>
                <a:sym typeface="Calibri"/>
              </a:rPr>
              <a:t>CDC and PHII collaboratively developed resources to build public health capacity to support CAMH surveillance. Community partners vetted the following resources through meetings and workshops:</a:t>
            </a:r>
            <a:endParaRPr sz="2700" dirty="0">
              <a:solidFill>
                <a:schemeClr val="dk1"/>
              </a:solidFill>
              <a:latin typeface="Calibri"/>
              <a:ea typeface="Calibri"/>
              <a:cs typeface="Calibri"/>
              <a:sym typeface="Calibri"/>
            </a:endParaRPr>
          </a:p>
          <a:p>
            <a:pPr marL="914400" marR="0" lvl="1" indent="-355600" algn="l" rtl="0">
              <a:lnSpc>
                <a:spcPct val="115000"/>
              </a:lnSpc>
              <a:spcBef>
                <a:spcPts val="0"/>
              </a:spcBef>
              <a:spcAft>
                <a:spcPts val="0"/>
              </a:spcAft>
              <a:buClr>
                <a:srgbClr val="008D97"/>
              </a:buClr>
              <a:buSzPts val="2000"/>
              <a:buFont typeface="Calibri"/>
              <a:buChar char="○"/>
            </a:pPr>
            <a:r>
              <a:rPr lang="en-US" sz="2700" dirty="0">
                <a:solidFill>
                  <a:schemeClr val="dk1"/>
                </a:solidFill>
                <a:latin typeface="Calibri"/>
                <a:ea typeface="Calibri"/>
                <a:cs typeface="Calibri"/>
                <a:sym typeface="Calibri"/>
              </a:rPr>
              <a:t>Using Data to Improve CAMH: The Opening Playbook</a:t>
            </a:r>
            <a:endParaRPr sz="2700" dirty="0">
              <a:solidFill>
                <a:schemeClr val="dk1"/>
              </a:solidFill>
              <a:latin typeface="Calibri"/>
              <a:ea typeface="Calibri"/>
              <a:cs typeface="Calibri"/>
              <a:sym typeface="Calibri"/>
            </a:endParaRPr>
          </a:p>
          <a:p>
            <a:pPr marL="914400" marR="0" lvl="1" indent="-355600" algn="l" rtl="0">
              <a:lnSpc>
                <a:spcPct val="115000"/>
              </a:lnSpc>
              <a:spcBef>
                <a:spcPts val="0"/>
              </a:spcBef>
              <a:spcAft>
                <a:spcPts val="0"/>
              </a:spcAft>
              <a:buClr>
                <a:srgbClr val="008D97"/>
              </a:buClr>
              <a:buSzPts val="2000"/>
              <a:buFont typeface="Calibri"/>
              <a:buChar char="○"/>
            </a:pPr>
            <a:r>
              <a:rPr lang="en-US" sz="2700" dirty="0">
                <a:solidFill>
                  <a:schemeClr val="dk1"/>
                </a:solidFill>
                <a:latin typeface="Calibri"/>
                <a:ea typeface="Calibri"/>
                <a:cs typeface="Calibri"/>
                <a:sym typeface="Calibri"/>
              </a:rPr>
              <a:t>CAMH User Stories</a:t>
            </a:r>
            <a:endParaRPr sz="2700" dirty="0">
              <a:solidFill>
                <a:schemeClr val="dk1"/>
              </a:solidFill>
              <a:latin typeface="Calibri"/>
              <a:ea typeface="Calibri"/>
              <a:cs typeface="Calibri"/>
              <a:sym typeface="Calibri"/>
            </a:endParaRPr>
          </a:p>
          <a:p>
            <a:pPr marL="914400" marR="0" lvl="1" indent="-355600" algn="l" rtl="0">
              <a:lnSpc>
                <a:spcPct val="115000"/>
              </a:lnSpc>
              <a:spcBef>
                <a:spcPts val="0"/>
              </a:spcBef>
              <a:spcAft>
                <a:spcPts val="0"/>
              </a:spcAft>
              <a:buClr>
                <a:srgbClr val="008D97"/>
              </a:buClr>
              <a:buSzPts val="2000"/>
              <a:buFont typeface="Calibri"/>
              <a:buChar char="○"/>
            </a:pPr>
            <a:r>
              <a:rPr lang="en-US" sz="2700" dirty="0">
                <a:solidFill>
                  <a:schemeClr val="dk1"/>
                </a:solidFill>
                <a:latin typeface="Calibri"/>
                <a:ea typeface="Calibri"/>
                <a:cs typeface="Calibri"/>
                <a:sym typeface="Calibri"/>
              </a:rPr>
              <a:t>Summary of laws and legal considerations related to CAMH data sharing</a:t>
            </a:r>
            <a:endParaRPr sz="2700" dirty="0">
              <a:solidFill>
                <a:schemeClr val="dk1"/>
              </a:solidFill>
              <a:latin typeface="Calibri"/>
              <a:ea typeface="Calibri"/>
              <a:cs typeface="Calibri"/>
              <a:sym typeface="Calibri"/>
            </a:endParaRPr>
          </a:p>
          <a:p>
            <a:pPr marL="914400" marR="0" lvl="1" indent="-355600" algn="l" rtl="0">
              <a:lnSpc>
                <a:spcPct val="115000"/>
              </a:lnSpc>
              <a:spcBef>
                <a:spcPts val="0"/>
              </a:spcBef>
              <a:spcAft>
                <a:spcPts val="0"/>
              </a:spcAft>
              <a:buClr>
                <a:srgbClr val="008D97"/>
              </a:buClr>
              <a:buSzPts val="2000"/>
              <a:buFont typeface="Calibri"/>
              <a:buChar char="○"/>
            </a:pPr>
            <a:r>
              <a:rPr lang="en-US" sz="2700" dirty="0">
                <a:solidFill>
                  <a:schemeClr val="dk1"/>
                </a:solidFill>
                <a:latin typeface="Calibri"/>
                <a:ea typeface="Calibri"/>
                <a:cs typeface="Calibri"/>
                <a:sym typeface="Calibri"/>
              </a:rPr>
              <a:t>CEU-accredited course on using data to improve CAMH surveillance</a:t>
            </a:r>
            <a:endParaRPr sz="2700" dirty="0">
              <a:solidFill>
                <a:schemeClr val="dk1"/>
              </a:solidFill>
              <a:latin typeface="Calibri"/>
              <a:ea typeface="Calibri"/>
              <a:cs typeface="Calibri"/>
              <a:sym typeface="Calibri"/>
            </a:endParaRPr>
          </a:p>
        </p:txBody>
      </p:sp>
      <p:pic>
        <p:nvPicPr>
          <p:cNvPr id="112" name="Google Shape;112;g3e50c92d6e4_0_116" descr="QR code with link to phiii.org/camh-resources">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9467694" y="1914189"/>
            <a:ext cx="2442658" cy="244265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38f2452fac7_0_302"/>
          <p:cNvSpPr txBox="1">
            <a:spLocks noGrp="1"/>
          </p:cNvSpPr>
          <p:nvPr>
            <p:ph type="sldNum" idx="12"/>
          </p:nvPr>
        </p:nvSpPr>
        <p:spPr>
          <a:xfrm>
            <a:off x="529662" y="6356350"/>
            <a:ext cx="4194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1000"/>
              <a:buFont typeface="Arial"/>
              <a:buNone/>
            </a:pPr>
            <a:fld id="{00000000-1234-1234-1234-123412341234}" type="slidenum">
              <a:rPr lang="en-US"/>
              <a:t>5</a:t>
            </a:fld>
            <a:endParaRPr/>
          </a:p>
        </p:txBody>
      </p:sp>
      <p:sp>
        <p:nvSpPr>
          <p:cNvPr id="119" name="Google Shape;119;g38f2452fac7_0_302"/>
          <p:cNvSpPr txBox="1">
            <a:spLocks noGrp="1"/>
          </p:cNvSpPr>
          <p:nvPr>
            <p:ph type="title"/>
          </p:nvPr>
        </p:nvSpPr>
        <p:spPr>
          <a:xfrm>
            <a:off x="529662" y="868362"/>
            <a:ext cx="11132700" cy="13257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600"/>
              <a:buNone/>
            </a:pPr>
            <a:r>
              <a:rPr lang="en-US" sz="3900" dirty="0"/>
              <a:t>Using Data to Improve CAMH: The Indicators</a:t>
            </a:r>
            <a:endParaRPr sz="3900" dirty="0">
              <a:solidFill>
                <a:schemeClr val="dk1"/>
              </a:solidFill>
            </a:endParaRPr>
          </a:p>
          <a:p>
            <a:pPr marL="0" lvl="0" indent="0" algn="l" rtl="0">
              <a:lnSpc>
                <a:spcPct val="100000"/>
              </a:lnSpc>
              <a:spcBef>
                <a:spcPts val="0"/>
              </a:spcBef>
              <a:spcAft>
                <a:spcPts val="0"/>
              </a:spcAft>
              <a:buSzPts val="3600"/>
              <a:buNone/>
            </a:pPr>
            <a:endParaRPr dirty="0"/>
          </a:p>
        </p:txBody>
      </p:sp>
      <p:sp>
        <p:nvSpPr>
          <p:cNvPr id="120" name="Google Shape;120;g38f2452fac7_0_302"/>
          <p:cNvSpPr txBox="1">
            <a:spLocks noGrp="1"/>
          </p:cNvSpPr>
          <p:nvPr>
            <p:ph type="body" idx="1"/>
          </p:nvPr>
        </p:nvSpPr>
        <p:spPr>
          <a:xfrm>
            <a:off x="498675" y="2027422"/>
            <a:ext cx="11132700" cy="3205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dirty="0"/>
              <a:t>The CAMH Playbook highlights three indicators that are available and could potentially be shared with public health partners.</a:t>
            </a:r>
            <a:endParaRPr dirty="0"/>
          </a:p>
          <a:p>
            <a:pPr marL="0" lvl="0" indent="0" algn="l" rtl="0">
              <a:lnSpc>
                <a:spcPct val="115000"/>
              </a:lnSpc>
              <a:spcBef>
                <a:spcPts val="0"/>
              </a:spcBef>
              <a:spcAft>
                <a:spcPts val="0"/>
              </a:spcAft>
              <a:buNone/>
            </a:pPr>
            <a:endParaRPr dirty="0"/>
          </a:p>
          <a:p>
            <a:pPr marL="0" lvl="0" indent="0" algn="l" rtl="0">
              <a:lnSpc>
                <a:spcPct val="115000"/>
              </a:lnSpc>
              <a:spcBef>
                <a:spcPts val="1000"/>
              </a:spcBef>
              <a:spcAft>
                <a:spcPts val="0"/>
              </a:spcAft>
              <a:buSzPts val="2800"/>
              <a:buNone/>
            </a:pPr>
            <a:endParaRPr dirty="0"/>
          </a:p>
        </p:txBody>
      </p:sp>
      <p:grpSp>
        <p:nvGrpSpPr>
          <p:cNvPr id="2" name="Group 1" descr="Icon of three hands raised above a purple box with writing that reads School Attendance">
            <a:extLst>
              <a:ext uri="{FF2B5EF4-FFF2-40B4-BE49-F238E27FC236}">
                <a16:creationId xmlns:a16="http://schemas.microsoft.com/office/drawing/2014/main" id="{94454056-8EFD-88DB-6A25-9AE786EC4FB7}"/>
              </a:ext>
            </a:extLst>
          </p:cNvPr>
          <p:cNvGrpSpPr/>
          <p:nvPr/>
        </p:nvGrpSpPr>
        <p:grpSpPr>
          <a:xfrm>
            <a:off x="230100" y="3216194"/>
            <a:ext cx="3456600" cy="2422331"/>
            <a:chOff x="230100" y="3216194"/>
            <a:chExt cx="3456600" cy="2422331"/>
          </a:xfrm>
        </p:grpSpPr>
        <p:pic>
          <p:nvPicPr>
            <p:cNvPr id="121" name="Google Shape;121;g38f2452fac7_0_30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959112" y="3216194"/>
              <a:ext cx="1998575" cy="1678806"/>
            </a:xfrm>
            <a:prstGeom prst="rect">
              <a:avLst/>
            </a:prstGeom>
            <a:noFill/>
            <a:ln>
              <a:noFill/>
            </a:ln>
          </p:spPr>
        </p:pic>
        <p:sp>
          <p:nvSpPr>
            <p:cNvPr id="124" name="Google Shape;124;g38f2452fac7_0_302"/>
            <p:cNvSpPr txBox="1"/>
            <p:nvPr/>
          </p:nvSpPr>
          <p:spPr>
            <a:xfrm>
              <a:off x="230100" y="5129125"/>
              <a:ext cx="3456600" cy="509400"/>
            </a:xfrm>
            <a:prstGeom prst="rect">
              <a:avLst/>
            </a:prstGeom>
            <a:solidFill>
              <a:srgbClr val="8E7CC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a:solidFill>
                    <a:schemeClr val="lt1"/>
                  </a:solidFill>
                  <a:latin typeface="Calibri"/>
                  <a:ea typeface="Calibri"/>
                  <a:cs typeface="Calibri"/>
                  <a:sym typeface="Calibri"/>
                </a:rPr>
                <a:t>School Attendance</a:t>
              </a:r>
              <a:endParaRPr b="1">
                <a:solidFill>
                  <a:schemeClr val="lt1"/>
                </a:solidFill>
              </a:endParaRPr>
            </a:p>
          </p:txBody>
        </p:sp>
      </p:grpSp>
      <p:grpSp>
        <p:nvGrpSpPr>
          <p:cNvPr id="3" name="Group 2" descr="Icon of a balanced scale in blue and purple above a purple box with heading School Disciplinary Action. ">
            <a:extLst>
              <a:ext uri="{FF2B5EF4-FFF2-40B4-BE49-F238E27FC236}">
                <a16:creationId xmlns:a16="http://schemas.microsoft.com/office/drawing/2014/main" id="{E4F8CD02-310D-ACEF-3253-E9DBEA8613B4}"/>
              </a:ext>
            </a:extLst>
          </p:cNvPr>
          <p:cNvGrpSpPr/>
          <p:nvPr/>
        </p:nvGrpSpPr>
        <p:grpSpPr>
          <a:xfrm>
            <a:off x="4018720" y="3368013"/>
            <a:ext cx="4255500" cy="2270512"/>
            <a:chOff x="3902338" y="3368013"/>
            <a:chExt cx="4255500" cy="2270512"/>
          </a:xfrm>
        </p:grpSpPr>
        <p:pic>
          <p:nvPicPr>
            <p:cNvPr id="122" name="Google Shape;122;g38f2452fac7_0_30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4966037" y="3368013"/>
              <a:ext cx="1998575" cy="1618850"/>
            </a:xfrm>
            <a:prstGeom prst="rect">
              <a:avLst/>
            </a:prstGeom>
            <a:noFill/>
            <a:ln>
              <a:noFill/>
            </a:ln>
          </p:spPr>
        </p:pic>
        <p:sp>
          <p:nvSpPr>
            <p:cNvPr id="125" name="Google Shape;125;g38f2452fac7_0_302"/>
            <p:cNvSpPr txBox="1"/>
            <p:nvPr/>
          </p:nvSpPr>
          <p:spPr>
            <a:xfrm>
              <a:off x="3902338" y="5129125"/>
              <a:ext cx="4255500" cy="509400"/>
            </a:xfrm>
            <a:prstGeom prst="rect">
              <a:avLst/>
            </a:prstGeom>
            <a:solidFill>
              <a:srgbClr val="8E7CC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a:solidFill>
                    <a:schemeClr val="lt1"/>
                  </a:solidFill>
                  <a:latin typeface="Calibri"/>
                  <a:ea typeface="Calibri"/>
                  <a:cs typeface="Calibri"/>
                  <a:sym typeface="Calibri"/>
                </a:rPr>
                <a:t>School Disciplinary Action</a:t>
              </a:r>
              <a:endParaRPr b="1" dirty="0">
                <a:solidFill>
                  <a:schemeClr val="lt1"/>
                </a:solidFill>
              </a:endParaRPr>
            </a:p>
          </p:txBody>
        </p:sp>
      </p:grpSp>
      <p:grpSp>
        <p:nvGrpSpPr>
          <p:cNvPr id="4" name="Group 3" descr="Icon of a clock in blue and purple above a purple box with heading School Readiness">
            <a:extLst>
              <a:ext uri="{FF2B5EF4-FFF2-40B4-BE49-F238E27FC236}">
                <a16:creationId xmlns:a16="http://schemas.microsoft.com/office/drawing/2014/main" id="{DCA78BA9-1E56-AB69-C300-70BAD2AB6016}"/>
              </a:ext>
            </a:extLst>
          </p:cNvPr>
          <p:cNvGrpSpPr/>
          <p:nvPr/>
        </p:nvGrpSpPr>
        <p:grpSpPr>
          <a:xfrm>
            <a:off x="8576275" y="3346454"/>
            <a:ext cx="3456600" cy="2280496"/>
            <a:chOff x="8576275" y="3358029"/>
            <a:chExt cx="3456600" cy="2280496"/>
          </a:xfrm>
        </p:grpSpPr>
        <p:pic>
          <p:nvPicPr>
            <p:cNvPr id="123" name="Google Shape;123;g38f2452fac7_0_302">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9305313" y="3358029"/>
              <a:ext cx="1998575" cy="1638834"/>
            </a:xfrm>
            <a:prstGeom prst="rect">
              <a:avLst/>
            </a:prstGeom>
            <a:noFill/>
            <a:ln>
              <a:noFill/>
            </a:ln>
          </p:spPr>
        </p:pic>
        <p:sp>
          <p:nvSpPr>
            <p:cNvPr id="126" name="Google Shape;126;g38f2452fac7_0_302"/>
            <p:cNvSpPr txBox="1"/>
            <p:nvPr/>
          </p:nvSpPr>
          <p:spPr>
            <a:xfrm>
              <a:off x="8576275" y="5129125"/>
              <a:ext cx="3456600" cy="509400"/>
            </a:xfrm>
            <a:prstGeom prst="rect">
              <a:avLst/>
            </a:prstGeom>
            <a:solidFill>
              <a:srgbClr val="8E7CC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a:solidFill>
                    <a:schemeClr val="lt1"/>
                  </a:solidFill>
                  <a:latin typeface="Calibri"/>
                  <a:ea typeface="Calibri"/>
                  <a:cs typeface="Calibri"/>
                  <a:sym typeface="Calibri"/>
                </a:rPr>
                <a:t>School Readiness</a:t>
              </a:r>
              <a:endParaRPr b="1">
                <a:solidFill>
                  <a:schemeClr val="lt1"/>
                </a:solidFil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g3e50c92d6e4_0_14"/>
          <p:cNvSpPr txBox="1">
            <a:spLocks noGrp="1"/>
          </p:cNvSpPr>
          <p:nvPr>
            <p:ph type="sldNum" idx="12"/>
          </p:nvPr>
        </p:nvSpPr>
        <p:spPr>
          <a:xfrm>
            <a:off x="529662" y="6356350"/>
            <a:ext cx="4194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1000"/>
              <a:buFont typeface="Arial"/>
              <a:buNone/>
            </a:pPr>
            <a:fld id="{00000000-1234-1234-1234-123412341234}" type="slidenum">
              <a:rPr lang="en-US"/>
              <a:t>6</a:t>
            </a:fld>
            <a:endParaRPr/>
          </a:p>
        </p:txBody>
      </p:sp>
      <p:pic>
        <p:nvPicPr>
          <p:cNvPr id="133" name="Google Shape;133;g3e50c92d6e4_0_14" descr="Three illustrated principles: &quot;If you can't measure it, you can't improve it&quot;; &quot;Health information sharing happens at the speed of trust&quot;; and &quot;Insightful data build capacity to improve CAMH.&quot;"/>
          <p:cNvPicPr preferRelativeResize="0"/>
          <p:nvPr/>
        </p:nvPicPr>
        <p:blipFill>
          <a:blip r:embed="rId3">
            <a:alphaModFix/>
          </a:blip>
          <a:stretch>
            <a:fillRect/>
          </a:stretch>
        </p:blipFill>
        <p:spPr>
          <a:xfrm>
            <a:off x="739787" y="971900"/>
            <a:ext cx="10712424" cy="4914200"/>
          </a:xfrm>
          <a:prstGeom prst="rect">
            <a:avLst/>
          </a:prstGeom>
          <a:noFill/>
          <a:ln>
            <a:noFill/>
          </a:ln>
        </p:spPr>
      </p:pic>
      <p:sp>
        <p:nvSpPr>
          <p:cNvPr id="200" name="Title 1"/>
          <p:cNvSpPr txBox="1">
            <a:spLocks noGrp="1"/>
          </p:cNvSpPr>
          <p:nvPr>
            <p:ph type="title"/>
          </p:nvPr>
        </p:nvSpPr>
        <p:spPr>
          <a:xfrm>
            <a:off x="-11430000" y="0"/>
            <a:ext cx="11132676" cy="1325563"/>
          </a:xfrm>
          <a:prstGeom prst="rect">
            <a:avLst/>
          </a:prstGeom>
        </p:spPr>
        <p:txBody>
          <a:bodyPr/>
          <a:lstStyle/>
          <a:p>
            <a:r>
              <a:rPr lang="en-US" dirty="0"/>
              <a:t>Three Key Truths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3e50c92d6e4_0_0"/>
          <p:cNvSpPr txBox="1">
            <a:spLocks noGrp="1"/>
          </p:cNvSpPr>
          <p:nvPr>
            <p:ph type="sldNum" idx="12"/>
          </p:nvPr>
        </p:nvSpPr>
        <p:spPr>
          <a:xfrm>
            <a:off x="529662" y="6356350"/>
            <a:ext cx="4194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1000"/>
              <a:buFont typeface="Arial"/>
              <a:buNone/>
            </a:pPr>
            <a:fld id="{00000000-1234-1234-1234-123412341234}" type="slidenum">
              <a:rPr lang="en-US"/>
              <a:t>7</a:t>
            </a:fld>
            <a:endParaRPr/>
          </a:p>
        </p:txBody>
      </p:sp>
      <p:sp>
        <p:nvSpPr>
          <p:cNvPr id="140" name="Google Shape;140;g3e50c92d6e4_0_0"/>
          <p:cNvSpPr txBox="1">
            <a:spLocks noGrp="1"/>
          </p:cNvSpPr>
          <p:nvPr>
            <p:ph type="title"/>
          </p:nvPr>
        </p:nvSpPr>
        <p:spPr>
          <a:xfrm>
            <a:off x="494311" y="868362"/>
            <a:ext cx="11132700" cy="13257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600"/>
              <a:buNone/>
            </a:pPr>
            <a:r>
              <a:rPr lang="en-US" sz="3900" dirty="0"/>
              <a:t>Why Disaster-related CAMH Surveillance?</a:t>
            </a:r>
            <a:endParaRPr sz="3900" dirty="0"/>
          </a:p>
        </p:txBody>
      </p:sp>
      <p:sp>
        <p:nvSpPr>
          <p:cNvPr id="141" name="Google Shape;141;g3e50c92d6e4_0_0"/>
          <p:cNvSpPr txBox="1">
            <a:spLocks noGrp="1"/>
          </p:cNvSpPr>
          <p:nvPr>
            <p:ph type="body" idx="1"/>
          </p:nvPr>
        </p:nvSpPr>
        <p:spPr>
          <a:xfrm>
            <a:off x="476625" y="2144550"/>
            <a:ext cx="11132700" cy="4009800"/>
          </a:xfrm>
          <a:prstGeom prst="rect">
            <a:avLst/>
          </a:prstGeom>
          <a:noFill/>
          <a:ln>
            <a:noFill/>
          </a:ln>
        </p:spPr>
        <p:txBody>
          <a:bodyPr spcFirstLastPara="1" wrap="square" lIns="91425" tIns="45700" rIns="91425" bIns="45700" anchor="t" anchorCtr="0">
            <a:noAutofit/>
          </a:bodyPr>
          <a:lstStyle/>
          <a:p>
            <a:pPr marL="457200" lvl="0" indent="-355600" algn="l" rtl="0">
              <a:lnSpc>
                <a:spcPct val="115000"/>
              </a:lnSpc>
              <a:spcBef>
                <a:spcPts val="0"/>
              </a:spcBef>
              <a:spcAft>
                <a:spcPts val="0"/>
              </a:spcAft>
              <a:buClr>
                <a:srgbClr val="008D97"/>
              </a:buClr>
              <a:buSzPts val="2000"/>
              <a:buFont typeface="Arial"/>
              <a:buChar char="●"/>
            </a:pPr>
            <a:r>
              <a:rPr lang="en-US" dirty="0"/>
              <a:t>The mental health of children and adolescents can vary over time, in different conditions, and at different ages.</a:t>
            </a:r>
            <a:endParaRPr dirty="0"/>
          </a:p>
          <a:p>
            <a:pPr marL="457200" lvl="0" indent="-330200" algn="l" rtl="0">
              <a:lnSpc>
                <a:spcPct val="115000"/>
              </a:lnSpc>
              <a:spcBef>
                <a:spcPts val="0"/>
              </a:spcBef>
              <a:spcAft>
                <a:spcPts val="0"/>
              </a:spcAft>
              <a:buClr>
                <a:srgbClr val="008D97"/>
              </a:buClr>
              <a:buSzPts val="1600"/>
              <a:buFont typeface="Arial"/>
              <a:buChar char="●"/>
            </a:pPr>
            <a:r>
              <a:rPr lang="en-US" dirty="0"/>
              <a:t>Natural disasters can lead to significant psychological distress, interrupt access to mental health services, and exacerbate existing conditions </a:t>
            </a:r>
            <a:endParaRPr dirty="0"/>
          </a:p>
          <a:p>
            <a:pPr marL="457200" lvl="0" indent="-330200" algn="l" rtl="0">
              <a:lnSpc>
                <a:spcPct val="115000"/>
              </a:lnSpc>
              <a:spcBef>
                <a:spcPts val="0"/>
              </a:spcBef>
              <a:spcAft>
                <a:spcPts val="0"/>
              </a:spcAft>
              <a:buClr>
                <a:srgbClr val="008D97"/>
              </a:buClr>
              <a:buSzPts val="1600"/>
              <a:buFont typeface="Arial"/>
              <a:buChar char="●"/>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Surveillance of CAMH is critical to inform targeted interventions and effectively allocate resources</a:t>
            </a:r>
            <a:endParaRPr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endParaRPr>
          </a:p>
          <a:p>
            <a:pPr marL="457200" lvl="0" indent="-330200" algn="l" rtl="0">
              <a:lnSpc>
                <a:spcPct val="115000"/>
              </a:lnSpc>
              <a:spcBef>
                <a:spcPts val="0"/>
              </a:spcBef>
              <a:spcAft>
                <a:spcPts val="0"/>
              </a:spcAft>
              <a:buClr>
                <a:srgbClr val="008D97"/>
              </a:buClr>
              <a:buSzPts val="1600"/>
              <a:buFont typeface="Arial"/>
              <a:buChar char="●"/>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Establishing plans and partnerships in advance aids in execution of CAMH surveillance activities</a:t>
            </a:r>
            <a:endParaRPr dirty="0"/>
          </a:p>
          <a:p>
            <a:pPr marL="457200" lvl="0" indent="0" algn="l" rtl="0">
              <a:lnSpc>
                <a:spcPct val="115000"/>
              </a:lnSpc>
              <a:spcBef>
                <a:spcPts val="0"/>
              </a:spcBef>
              <a:spcAft>
                <a:spcPts val="0"/>
              </a:spcAft>
              <a:buNone/>
            </a:pPr>
            <a:endParaRPr dirty="0"/>
          </a:p>
          <a:p>
            <a:pPr marL="0" lvl="0" indent="0" algn="l" rtl="0">
              <a:lnSpc>
                <a:spcPct val="115000"/>
              </a:lnSpc>
              <a:spcBef>
                <a:spcPts val="1000"/>
              </a:spcBef>
              <a:spcAft>
                <a:spcPts val="0"/>
              </a:spcAft>
              <a:buSzPts val="28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g3a0ebc6a1a3_0_97"/>
          <p:cNvSpPr txBox="1">
            <a:spLocks noGrp="1"/>
          </p:cNvSpPr>
          <p:nvPr>
            <p:ph type="sldNum" idx="12"/>
          </p:nvPr>
        </p:nvSpPr>
        <p:spPr>
          <a:xfrm>
            <a:off x="529662" y="6356350"/>
            <a:ext cx="4194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000"/>
              <a:buNone/>
            </a:pPr>
            <a:fld id="{00000000-1234-1234-1234-123412341234}" type="slidenum">
              <a:rPr lang="en-US"/>
              <a:t>8</a:t>
            </a:fld>
            <a:endParaRPr/>
          </a:p>
        </p:txBody>
      </p:sp>
      <p:sp>
        <p:nvSpPr>
          <p:cNvPr id="148" name="Google Shape;148;g3a0ebc6a1a3_0_97"/>
          <p:cNvSpPr txBox="1">
            <a:spLocks noGrp="1"/>
          </p:cNvSpPr>
          <p:nvPr>
            <p:ph type="ctrTitle"/>
          </p:nvPr>
        </p:nvSpPr>
        <p:spPr>
          <a:xfrm>
            <a:off x="907503" y="2733143"/>
            <a:ext cx="10681800" cy="1490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800"/>
              <a:buNone/>
            </a:pPr>
            <a:r>
              <a:rPr lang="en-US" dirty="0"/>
              <a:t>Conducting a Disaster-related CAMH Surveillance Tabletop Exercise (TTX)</a:t>
            </a:r>
            <a:endParaRPr dirty="0"/>
          </a:p>
        </p:txBody>
      </p:sp>
    </p:spTree>
  </p:cSld>
  <p:clrMapOvr>
    <a:masterClrMapping/>
  </p:clrMapOvr>
</p:sld>
</file>

<file path=ppt/theme/theme1.xml><?xml version="1.0" encoding="utf-8"?>
<a:theme xmlns:a="http://schemas.openxmlformats.org/drawingml/2006/main" name="Titl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1578</Words>
  <Application>Microsoft Macintosh PowerPoint</Application>
  <PresentationFormat>Widescreen</PresentationFormat>
  <Paragraphs>160</Paragraphs>
  <Slides>17</Slides>
  <Notes>17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17</vt:i4>
      </vt:variant>
    </vt:vector>
  </HeadingPairs>
  <TitlesOfParts>
    <vt:vector size="28" baseType="lpstr">
      <vt:lpstr>Roboto Lt</vt:lpstr>
      <vt:lpstr>NTR</vt:lpstr>
      <vt:lpstr>Barlow</vt:lpstr>
      <vt:lpstr>Arial</vt:lpstr>
      <vt:lpstr>Montserrat</vt:lpstr>
      <vt:lpstr>Roboto</vt:lpstr>
      <vt:lpstr>Calibri</vt:lpstr>
      <vt:lpstr>Barlow Medium</vt:lpstr>
      <vt:lpstr>Roboto Th</vt:lpstr>
      <vt:lpstr>Title</vt:lpstr>
      <vt:lpstr>Content</vt:lpstr>
      <vt:lpstr>Disaster-related Child and Adolescent Mental Health (CAMH) Surveillance </vt:lpstr>
      <vt:lpstr>Agenda</vt:lpstr>
      <vt:lpstr>Child and Adolescent Mental Health (CAMH) background</vt:lpstr>
      <vt:lpstr>What is Child and Adolescent Mental Health?</vt:lpstr>
      <vt:lpstr>Child and Adolescent Mental Health (CAMH) resources</vt:lpstr>
      <vt:lpstr>Using Data to Improve CAMH: The Indicators </vt:lpstr>
      <vt:lpstr>Three Key Truths</vt:lpstr>
      <vt:lpstr>Why Disaster-related CAMH Surveillance?</vt:lpstr>
      <vt:lpstr>Conducting a Disaster-related CAMH Surveillance Tabletop Exercise (TTX)</vt:lpstr>
      <vt:lpstr>Disaster-related CAMH Surveillance Framework and Situation Manual overview</vt:lpstr>
      <vt:lpstr>How do we define a natural disaster?</vt:lpstr>
      <vt:lpstr>Objectives aligned with core capabilities </vt:lpstr>
      <vt:lpstr>Tabletop Exercise aligned with Response Readiness Framework outlined by PHEP</vt:lpstr>
      <vt:lpstr>Exercise structure</vt:lpstr>
      <vt:lpstr>Exercise roles</vt:lpstr>
      <vt:lpstr>Funding statement and additional resources</vt:lpstr>
      <vt:lpstr>Questions and Answers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Disaster-related Child and Adolescent Mental Health (CAMH) Surveillance </dc:title>
  <dc:creator>julie wimberly</dc:creator>
  <cp:lastModifiedBy>Lisa Jones</cp:lastModifiedBy>
  <cp:revision>8</cp:revision>
  <dcterms:created xsi:type="dcterms:W3CDTF">2021-04-26T17:49:15Z</dcterms:created>
  <dcterms:modified xsi:type="dcterms:W3CDTF">2026-07-24T03:57:26Z</dcterms:modified>
</cp:coreProperties>
</file>