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15544800" cy="10058400"/>
  <p:notesSz cx="155448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67"/>
    <p:restoredTop sz="94433"/>
  </p:normalViewPr>
  <p:slideViewPr>
    <p:cSldViewPr>
      <p:cViewPr varScale="1">
        <p:scale>
          <a:sx n="111" d="100"/>
          <a:sy n="111" d="100"/>
        </p:scale>
        <p:origin x="936" y="2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735763" cy="5048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8805863" y="0"/>
            <a:ext cx="6735762" cy="504825"/>
          </a:xfrm>
          <a:prstGeom prst="rect">
            <a:avLst/>
          </a:prstGeom>
        </p:spPr>
        <p:txBody>
          <a:bodyPr vert="horz" lIns="91440" tIns="45720" rIns="91440" bIns="45720" rtlCol="0"/>
          <a:lstStyle>
            <a:lvl1pPr algn="r">
              <a:defRPr sz="1200"/>
            </a:lvl1pPr>
          </a:lstStyle>
          <a:p>
            <a:fld id="{70CB02E2-B653-8741-A40D-F4696D9307C1}" type="datetimeFigureOut">
              <a:rPr lang="en-US" smtClean="0"/>
              <a:t>7/22/26</a:t>
            </a:fld>
            <a:endParaRPr lang="en-US" dirty="0"/>
          </a:p>
        </p:txBody>
      </p:sp>
      <p:sp>
        <p:nvSpPr>
          <p:cNvPr id="4" name="Slide Image Placeholder 3"/>
          <p:cNvSpPr>
            <a:spLocks noGrp="1" noRot="1" noChangeAspect="1"/>
          </p:cNvSpPr>
          <p:nvPr>
            <p:ph type="sldImg" idx="2"/>
          </p:nvPr>
        </p:nvSpPr>
        <p:spPr>
          <a:xfrm>
            <a:off x="5149850" y="1257300"/>
            <a:ext cx="5245100" cy="33940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554163" y="4840288"/>
            <a:ext cx="12436475"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6735763" cy="5048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8805863" y="9553575"/>
            <a:ext cx="6735762" cy="504825"/>
          </a:xfrm>
          <a:prstGeom prst="rect">
            <a:avLst/>
          </a:prstGeom>
        </p:spPr>
        <p:txBody>
          <a:bodyPr vert="horz" lIns="91440" tIns="45720" rIns="91440" bIns="45720" rtlCol="0" anchor="b"/>
          <a:lstStyle>
            <a:lvl1pPr algn="r">
              <a:defRPr sz="1200"/>
            </a:lvl1pPr>
          </a:lstStyle>
          <a:p>
            <a:fld id="{E7621D15-BCEB-EB4E-AAE4-6EB69DF7F4B4}" type="slidenum">
              <a:rPr lang="en-US" smtClean="0"/>
              <a:t>‹#›</a:t>
            </a:fld>
            <a:endParaRPr lang="en-US" dirty="0"/>
          </a:p>
        </p:txBody>
      </p:sp>
    </p:spTree>
    <p:extLst>
      <p:ext uri="{BB962C8B-B14F-4D97-AF65-F5344CB8AC3E}">
        <p14:creationId xmlns:p14="http://schemas.microsoft.com/office/powerpoint/2010/main" val="3592657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621D15-BCEB-EB4E-AAE4-6EB69DF7F4B4}" type="slidenum">
              <a:rPr lang="en-US" smtClean="0"/>
              <a:t>1</a:t>
            </a:fld>
            <a:endParaRPr lang="en-US" dirty="0"/>
          </a:p>
        </p:txBody>
      </p:sp>
    </p:spTree>
    <p:extLst>
      <p:ext uri="{BB962C8B-B14F-4D97-AF65-F5344CB8AC3E}">
        <p14:creationId xmlns:p14="http://schemas.microsoft.com/office/powerpoint/2010/main" val="2111766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621D15-BCEB-EB4E-AAE4-6EB69DF7F4B4}" type="slidenum">
              <a:rPr lang="en-US" smtClean="0"/>
              <a:t>2</a:t>
            </a:fld>
            <a:endParaRPr lang="en-US" dirty="0"/>
          </a:p>
        </p:txBody>
      </p:sp>
    </p:spTree>
    <p:extLst>
      <p:ext uri="{BB962C8B-B14F-4D97-AF65-F5344CB8AC3E}">
        <p14:creationId xmlns:p14="http://schemas.microsoft.com/office/powerpoint/2010/main" val="3710330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65860" y="3118104"/>
            <a:ext cx="1321308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331720" y="5632704"/>
            <a:ext cx="1088136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1F4E79"/>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1F4E79"/>
                </a:solidFill>
                <a:latin typeface="Verdana"/>
                <a:cs typeface="Verdana"/>
              </a:defRPr>
            </a:lvl1pPr>
          </a:lstStyle>
          <a:p>
            <a:endParaRPr/>
          </a:p>
        </p:txBody>
      </p:sp>
      <p:sp>
        <p:nvSpPr>
          <p:cNvPr id="3" name="Holder 3"/>
          <p:cNvSpPr>
            <a:spLocks noGrp="1"/>
          </p:cNvSpPr>
          <p:nvPr>
            <p:ph sz="half" idx="2"/>
          </p:nvPr>
        </p:nvSpPr>
        <p:spPr>
          <a:xfrm>
            <a:off x="777240" y="2313432"/>
            <a:ext cx="6761988"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005572" y="2313432"/>
            <a:ext cx="6761988"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1" i="0">
                <a:solidFill>
                  <a:srgbClr val="1F4E79"/>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63572" y="1032764"/>
            <a:ext cx="11217655" cy="360680"/>
          </a:xfrm>
          <a:prstGeom prst="rect">
            <a:avLst/>
          </a:prstGeom>
        </p:spPr>
        <p:txBody>
          <a:bodyPr wrap="square" lIns="0" tIns="0" rIns="0" bIns="0">
            <a:spAutoFit/>
          </a:bodyPr>
          <a:lstStyle>
            <a:lvl1pPr>
              <a:defRPr sz="2200" b="1" i="0">
                <a:solidFill>
                  <a:srgbClr val="1F4E79"/>
                </a:solidFill>
                <a:latin typeface="Verdana"/>
                <a:cs typeface="Verdana"/>
              </a:defRPr>
            </a:lvl1pPr>
          </a:lstStyle>
          <a:p>
            <a:endParaRPr dirty="0"/>
          </a:p>
        </p:txBody>
      </p:sp>
      <p:sp>
        <p:nvSpPr>
          <p:cNvPr id="3" name="Holder 3"/>
          <p:cNvSpPr>
            <a:spLocks noGrp="1"/>
          </p:cNvSpPr>
          <p:nvPr>
            <p:ph type="body" idx="1"/>
          </p:nvPr>
        </p:nvSpPr>
        <p:spPr>
          <a:xfrm>
            <a:off x="1239138" y="2353234"/>
            <a:ext cx="13066522" cy="41783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5285232" y="9354312"/>
            <a:ext cx="4974336" cy="50292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777240" y="9354312"/>
            <a:ext cx="3575304"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7/22/26</a:t>
            </a:fld>
            <a:endParaRPr lang="en-US" dirty="0"/>
          </a:p>
        </p:txBody>
      </p:sp>
      <p:sp>
        <p:nvSpPr>
          <p:cNvPr id="6" name="Holder 6"/>
          <p:cNvSpPr>
            <a:spLocks noGrp="1"/>
          </p:cNvSpPr>
          <p:nvPr>
            <p:ph type="sldNum" sz="quarter" idx="7"/>
          </p:nvPr>
        </p:nvSpPr>
        <p:spPr>
          <a:xfrm>
            <a:off x="11192256" y="9354312"/>
            <a:ext cx="3575304"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dirty="0"/>
          </a:p>
        </p:txBody>
      </p:sp>
      <p:pic>
        <p:nvPicPr>
          <p:cNvPr id="1026" name="Picture 2">
            <a:extLst>
              <a:ext uri="{FF2B5EF4-FFF2-40B4-BE49-F238E27FC236}">
                <a16:creationId xmlns:a16="http://schemas.microsoft.com/office/drawing/2014/main" id="{ADE548B9-F93C-9967-F56B-663DE1EAFE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4540" y="0"/>
            <a:ext cx="15569339" cy="101191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91168" y="740635"/>
            <a:ext cx="10562463" cy="874598"/>
          </a:xfrm>
          <a:prstGeom prst="rect">
            <a:avLst/>
          </a:prstGeom>
        </p:spPr>
        <p:txBody>
          <a:bodyPr vert="horz" wrap="square" lIns="0" tIns="12700" rIns="0" bIns="0" rtlCol="0">
            <a:spAutoFit/>
          </a:bodyPr>
          <a:lstStyle/>
          <a:p>
            <a:pPr marL="12700" algn="ctr">
              <a:lnSpc>
                <a:spcPct val="100000"/>
              </a:lnSpc>
              <a:spcBef>
                <a:spcPts val="100"/>
              </a:spcBef>
            </a:pPr>
            <a:r>
              <a:rPr sz="2800" b="1" spc="-5" dirty="0">
                <a:solidFill>
                  <a:schemeClr val="tx2"/>
                </a:solidFill>
                <a:latin typeface="Calibri" panose="020F0502020204030204" pitchFamily="34" charset="0"/>
                <a:cs typeface="Calibri" panose="020F0502020204030204" pitchFamily="34" charset="0"/>
              </a:rPr>
              <a:t>CHILD </a:t>
            </a:r>
            <a:r>
              <a:rPr lang="en-US" sz="2800" b="1" spc="-5" dirty="0">
                <a:solidFill>
                  <a:schemeClr val="tx2"/>
                </a:solidFill>
                <a:latin typeface="Calibri" panose="020F0502020204030204" pitchFamily="34" charset="0"/>
                <a:cs typeface="Calibri" panose="020F0502020204030204" pitchFamily="34" charset="0"/>
              </a:rPr>
              <a:t>&amp; </a:t>
            </a:r>
            <a:r>
              <a:rPr sz="2800" b="1" spc="-5" dirty="0">
                <a:solidFill>
                  <a:schemeClr val="tx2"/>
                </a:solidFill>
                <a:latin typeface="Calibri" panose="020F0502020204030204" pitchFamily="34" charset="0"/>
                <a:cs typeface="Calibri" panose="020F0502020204030204" pitchFamily="34" charset="0"/>
              </a:rPr>
              <a:t>ADOLESCENT MENTAL HEALTH </a:t>
            </a:r>
            <a:r>
              <a:rPr lang="en-US" sz="2800" b="1" spc="-5" dirty="0">
                <a:solidFill>
                  <a:schemeClr val="tx2"/>
                </a:solidFill>
                <a:latin typeface="Calibri" panose="020F0502020204030204" pitchFamily="34" charset="0"/>
                <a:cs typeface="Calibri" panose="020F0502020204030204" pitchFamily="34" charset="0"/>
              </a:rPr>
              <a:t>(CAMH) </a:t>
            </a:r>
            <a:r>
              <a:rPr sz="2800" b="1" spc="-5" dirty="0">
                <a:solidFill>
                  <a:schemeClr val="tx2"/>
                </a:solidFill>
                <a:latin typeface="Calibri" panose="020F0502020204030204" pitchFamily="34" charset="0"/>
                <a:cs typeface="Calibri" panose="020F0502020204030204" pitchFamily="34" charset="0"/>
              </a:rPr>
              <a:t>TABLETOP</a:t>
            </a:r>
            <a:r>
              <a:rPr sz="2800" b="1" spc="20" dirty="0">
                <a:solidFill>
                  <a:schemeClr val="tx2"/>
                </a:solidFill>
                <a:latin typeface="Calibri" panose="020F0502020204030204" pitchFamily="34" charset="0"/>
                <a:cs typeface="Calibri" panose="020F0502020204030204" pitchFamily="34" charset="0"/>
              </a:rPr>
              <a:t> </a:t>
            </a:r>
            <a:r>
              <a:rPr sz="2800" b="1" spc="-5" dirty="0">
                <a:solidFill>
                  <a:schemeClr val="tx2"/>
                </a:solidFill>
                <a:latin typeface="Calibri" panose="020F0502020204030204" pitchFamily="34" charset="0"/>
                <a:cs typeface="Calibri" panose="020F0502020204030204" pitchFamily="34" charset="0"/>
              </a:rPr>
              <a:t>EXERCISE</a:t>
            </a:r>
            <a:r>
              <a:rPr lang="en-US" sz="2800" b="1" spc="-5" dirty="0">
                <a:solidFill>
                  <a:schemeClr val="tx2"/>
                </a:solidFill>
                <a:latin typeface="Calibri" panose="020F0502020204030204" pitchFamily="34" charset="0"/>
                <a:cs typeface="Calibri" panose="020F0502020204030204" pitchFamily="34" charset="0"/>
              </a:rPr>
              <a:t> (TTX)</a:t>
            </a:r>
            <a:endParaRPr sz="2800" dirty="0">
              <a:solidFill>
                <a:schemeClr val="tx2"/>
              </a:solidFill>
              <a:latin typeface="Calibri" panose="020F0502020204030204" pitchFamily="34" charset="0"/>
              <a:cs typeface="Calibri" panose="020F0502020204030204" pitchFamily="34" charset="0"/>
            </a:endParaRPr>
          </a:p>
        </p:txBody>
      </p:sp>
      <p:sp>
        <p:nvSpPr>
          <p:cNvPr id="3" name="object 3"/>
          <p:cNvSpPr txBox="1"/>
          <p:nvPr/>
        </p:nvSpPr>
        <p:spPr>
          <a:xfrm>
            <a:off x="7283195" y="9387036"/>
            <a:ext cx="1863725" cy="170815"/>
          </a:xfrm>
          <a:prstGeom prst="rect">
            <a:avLst/>
          </a:prstGeom>
        </p:spPr>
        <p:txBody>
          <a:bodyPr vert="horz" wrap="square" lIns="0" tIns="0" rIns="0" bIns="0" rtlCol="0">
            <a:spAutoFit/>
          </a:bodyPr>
          <a:lstStyle/>
          <a:p>
            <a:pPr>
              <a:lnSpc>
                <a:spcPts val="1325"/>
              </a:lnSpc>
            </a:pPr>
            <a:r>
              <a:rPr sz="1200" spc="-5" dirty="0">
                <a:latin typeface="Arial"/>
                <a:cs typeface="Arial"/>
              </a:rPr>
              <a:t>FOR OFFICIAL USE</a:t>
            </a:r>
            <a:r>
              <a:rPr sz="1200" spc="-45" dirty="0">
                <a:latin typeface="Arial"/>
                <a:cs typeface="Arial"/>
              </a:rPr>
              <a:t> </a:t>
            </a:r>
            <a:r>
              <a:rPr sz="1200" spc="-5" dirty="0">
                <a:latin typeface="Arial"/>
                <a:cs typeface="Arial"/>
              </a:rPr>
              <a:t>ONLY</a:t>
            </a:r>
            <a:endParaRPr sz="1200" dirty="0">
              <a:latin typeface="Arial"/>
              <a:cs typeface="Arial"/>
            </a:endParaRPr>
          </a:p>
        </p:txBody>
      </p:sp>
      <p:sp>
        <p:nvSpPr>
          <p:cNvPr id="5" name="object 5"/>
          <p:cNvSpPr/>
          <p:nvPr/>
        </p:nvSpPr>
        <p:spPr>
          <a:xfrm>
            <a:off x="-9698" y="1163203"/>
            <a:ext cx="15544800" cy="8911590"/>
          </a:xfrm>
          <a:custGeom>
            <a:avLst/>
            <a:gdLst/>
            <a:ahLst/>
            <a:cxnLst/>
            <a:rect l="l" t="t" r="r" b="b"/>
            <a:pathLst>
              <a:path w="15544800" h="8911590">
                <a:moveTo>
                  <a:pt x="0" y="8911475"/>
                </a:moveTo>
                <a:lnTo>
                  <a:pt x="15544800" y="8911475"/>
                </a:lnTo>
                <a:lnTo>
                  <a:pt x="15544800" y="0"/>
                </a:lnTo>
                <a:lnTo>
                  <a:pt x="0" y="0"/>
                </a:lnTo>
                <a:lnTo>
                  <a:pt x="0" y="8911475"/>
                </a:lnTo>
                <a:close/>
              </a:path>
            </a:pathLst>
          </a:custGeom>
          <a:solidFill>
            <a:srgbClr val="F1F1F1"/>
          </a:solidFill>
        </p:spPr>
        <p:txBody>
          <a:bodyPr wrap="square" lIns="0" tIns="0" rIns="0" bIns="0" rtlCol="0"/>
          <a:lstStyle/>
          <a:p>
            <a:endParaRPr dirty="0"/>
          </a:p>
        </p:txBody>
      </p:sp>
      <p:sp>
        <p:nvSpPr>
          <p:cNvPr id="6" name="object 6"/>
          <p:cNvSpPr txBox="1"/>
          <p:nvPr/>
        </p:nvSpPr>
        <p:spPr>
          <a:xfrm>
            <a:off x="7237476" y="5481854"/>
            <a:ext cx="833755" cy="339090"/>
          </a:xfrm>
          <a:prstGeom prst="rect">
            <a:avLst/>
          </a:prstGeom>
        </p:spPr>
        <p:txBody>
          <a:bodyPr vert="horz" wrap="square" lIns="0" tIns="635" rIns="0" bIns="0" rtlCol="0">
            <a:spAutoFit/>
          </a:bodyPr>
          <a:lstStyle/>
          <a:p>
            <a:pPr>
              <a:lnSpc>
                <a:spcPct val="100000"/>
              </a:lnSpc>
              <a:spcBef>
                <a:spcPts val="5"/>
              </a:spcBef>
            </a:pPr>
            <a:r>
              <a:rPr sz="2200" b="1" spc="-15" dirty="0">
                <a:solidFill>
                  <a:srgbClr val="1F4E79"/>
                </a:solidFill>
                <a:latin typeface="Verdana"/>
                <a:cs typeface="Verdana"/>
              </a:rPr>
              <a:t>C</a:t>
            </a:r>
            <a:r>
              <a:rPr sz="2200" b="1" dirty="0">
                <a:solidFill>
                  <a:srgbClr val="1F4E79"/>
                </a:solidFill>
                <a:latin typeface="Verdana"/>
                <a:cs typeface="Verdana"/>
              </a:rPr>
              <a:t>O</a:t>
            </a:r>
            <a:r>
              <a:rPr sz="2200" b="1" spc="-10" dirty="0">
                <a:solidFill>
                  <a:srgbClr val="1F4E79"/>
                </a:solidFill>
                <a:latin typeface="Verdana"/>
                <a:cs typeface="Verdana"/>
              </a:rPr>
              <a:t>P</a:t>
            </a:r>
            <a:r>
              <a:rPr sz="2200" b="1" spc="-5" dirty="0">
                <a:solidFill>
                  <a:srgbClr val="1F4E79"/>
                </a:solidFill>
                <a:latin typeface="Verdana"/>
                <a:cs typeface="Verdana"/>
              </a:rPr>
              <a:t>E</a:t>
            </a:r>
            <a:endParaRPr sz="2200" dirty="0">
              <a:latin typeface="Verdana"/>
              <a:cs typeface="Verdana"/>
            </a:endParaRPr>
          </a:p>
        </p:txBody>
      </p:sp>
      <p:sp>
        <p:nvSpPr>
          <p:cNvPr id="9" name="object 9"/>
          <p:cNvSpPr/>
          <p:nvPr/>
        </p:nvSpPr>
        <p:spPr>
          <a:xfrm>
            <a:off x="354965" y="1310005"/>
            <a:ext cx="6772211" cy="2702255"/>
          </a:xfrm>
          <a:prstGeom prst="rect">
            <a:avLst/>
          </a:prstGeom>
          <a:blipFill>
            <a:blip r:embed="rId3" cstate="print"/>
            <a:stretch>
              <a:fillRect/>
            </a:stretch>
          </a:blipFill>
        </p:spPr>
        <p:txBody>
          <a:bodyPr wrap="square" lIns="0" tIns="0" rIns="0" bIns="0" rtlCol="0"/>
          <a:lstStyle/>
          <a:p>
            <a:endParaRPr dirty="0"/>
          </a:p>
        </p:txBody>
      </p:sp>
      <p:sp>
        <p:nvSpPr>
          <p:cNvPr id="15" name="object 15"/>
          <p:cNvSpPr/>
          <p:nvPr/>
        </p:nvSpPr>
        <p:spPr>
          <a:xfrm>
            <a:off x="5141358" y="4310646"/>
            <a:ext cx="4618914" cy="5695683"/>
          </a:xfrm>
          <a:prstGeom prst="rect">
            <a:avLst/>
          </a:prstGeom>
          <a:blipFill>
            <a:blip r:embed="rId4" cstate="print"/>
            <a:stretch>
              <a:fillRect/>
            </a:stretch>
          </a:blipFill>
        </p:spPr>
        <p:txBody>
          <a:bodyPr wrap="square" lIns="0" tIns="0" rIns="0" bIns="0" rtlCol="0"/>
          <a:lstStyle/>
          <a:p>
            <a:endParaRPr dirty="0"/>
          </a:p>
        </p:txBody>
      </p:sp>
      <p:sp>
        <p:nvSpPr>
          <p:cNvPr id="16" name="object 16"/>
          <p:cNvSpPr txBox="1"/>
          <p:nvPr/>
        </p:nvSpPr>
        <p:spPr>
          <a:xfrm>
            <a:off x="5241428" y="5407034"/>
            <a:ext cx="4476027" cy="3936847"/>
          </a:xfrm>
          <a:prstGeom prst="rect">
            <a:avLst/>
          </a:prstGeom>
        </p:spPr>
        <p:txBody>
          <a:bodyPr vert="horz" wrap="square" lIns="0" tIns="7620" rIns="0" bIns="0" rtlCol="0">
            <a:spAutoFit/>
          </a:bodyPr>
          <a:lstStyle/>
          <a:p>
            <a:pPr marL="460375" marR="759460" indent="-328613">
              <a:lnSpc>
                <a:spcPct val="112500"/>
              </a:lnSpc>
              <a:spcBef>
                <a:spcPts val="600"/>
              </a:spcBef>
              <a:buFont typeface="+mj-lt"/>
              <a:buAutoNum type="arabicPeriod"/>
              <a:tabLst>
                <a:tab pos="1027113" algn="l"/>
              </a:tabLst>
            </a:pPr>
            <a:r>
              <a:rPr spc="30" dirty="0">
                <a:cs typeface="Times New Roman"/>
              </a:rPr>
              <a:t>Gain experiential learning in using discussion-based exercises to explore disaster-related CAMH</a:t>
            </a:r>
            <a:r>
              <a:rPr lang="en-US" spc="30" dirty="0">
                <a:cs typeface="Times New Roman"/>
              </a:rPr>
              <a:t> </a:t>
            </a:r>
            <a:r>
              <a:rPr spc="30" dirty="0">
                <a:cs typeface="Times New Roman"/>
              </a:rPr>
              <a:t> surveillance.</a:t>
            </a:r>
          </a:p>
          <a:p>
            <a:pPr marL="460375" marR="15240" indent="-328613">
              <a:lnSpc>
                <a:spcPts val="2420"/>
              </a:lnSpc>
              <a:spcBef>
                <a:spcPts val="600"/>
              </a:spcBef>
              <a:buFont typeface="+mj-lt"/>
              <a:buAutoNum type="arabicPeriod"/>
              <a:tabLst>
                <a:tab pos="1027113" algn="l"/>
              </a:tabLst>
            </a:pPr>
            <a:r>
              <a:rPr spc="30" dirty="0">
                <a:cs typeface="Times New Roman"/>
              </a:rPr>
              <a:t>Assess how jurisdictions coordinate disaster-related CAMH surveillance with internal and</a:t>
            </a:r>
            <a:r>
              <a:rPr lang="en-US" spc="30" dirty="0">
                <a:cs typeface="Times New Roman"/>
              </a:rPr>
              <a:t> </a:t>
            </a:r>
            <a:r>
              <a:rPr spc="30" dirty="0">
                <a:cs typeface="Times New Roman"/>
              </a:rPr>
              <a:t>external partners.</a:t>
            </a:r>
          </a:p>
          <a:p>
            <a:pPr marL="460375" marR="5080" indent="-328613">
              <a:lnSpc>
                <a:spcPts val="2420"/>
              </a:lnSpc>
              <a:spcBef>
                <a:spcPts val="600"/>
              </a:spcBef>
              <a:buFont typeface="+mj-lt"/>
              <a:buAutoNum type="arabicPeriod"/>
              <a:tabLst>
                <a:tab pos="1027113" algn="l"/>
              </a:tabLst>
            </a:pPr>
            <a:r>
              <a:rPr spc="30" dirty="0">
                <a:cs typeface="Times New Roman"/>
              </a:rPr>
              <a:t>Identify gaps and issues in STLT</a:t>
            </a:r>
            <a:r>
              <a:rPr lang="en-US" spc="30" dirty="0">
                <a:cs typeface="Times New Roman"/>
              </a:rPr>
              <a:t> </a:t>
            </a:r>
            <a:r>
              <a:rPr spc="30" dirty="0">
                <a:cs typeface="Times New Roman"/>
              </a:rPr>
              <a:t>agency disaster-related CAMH surveillance plans.</a:t>
            </a:r>
          </a:p>
          <a:p>
            <a:pPr marL="460375" marR="25400" indent="-328613">
              <a:lnSpc>
                <a:spcPts val="2420"/>
              </a:lnSpc>
              <a:spcBef>
                <a:spcPts val="600"/>
              </a:spcBef>
              <a:buFont typeface="+mj-lt"/>
              <a:buAutoNum type="arabicPeriod"/>
              <a:tabLst>
                <a:tab pos="1027113" algn="l"/>
              </a:tabLst>
            </a:pPr>
            <a:r>
              <a:rPr spc="30" dirty="0">
                <a:cs typeface="Times New Roman"/>
              </a:rPr>
              <a:t>Discuss the ability to deliver coordinated, reliable, and actionable CAMH</a:t>
            </a:r>
            <a:r>
              <a:rPr lang="en-US" spc="30" dirty="0">
                <a:cs typeface="Times New Roman"/>
              </a:rPr>
              <a:t> </a:t>
            </a:r>
            <a:r>
              <a:rPr spc="30" dirty="0">
                <a:cs typeface="Times New Roman"/>
              </a:rPr>
              <a:t>information to communities</a:t>
            </a:r>
            <a:r>
              <a:rPr lang="en-US" spc="30" dirty="0">
                <a:cs typeface="Times New Roman"/>
              </a:rPr>
              <a:t>.</a:t>
            </a:r>
            <a:endParaRPr spc="30" dirty="0">
              <a:cs typeface="Times New Roman"/>
            </a:endParaRPr>
          </a:p>
        </p:txBody>
      </p:sp>
      <p:sp>
        <p:nvSpPr>
          <p:cNvPr id="17" name="object 17"/>
          <p:cNvSpPr/>
          <p:nvPr/>
        </p:nvSpPr>
        <p:spPr>
          <a:xfrm>
            <a:off x="10043435" y="4310634"/>
            <a:ext cx="5306419" cy="5683846"/>
          </a:xfrm>
          <a:prstGeom prst="rect">
            <a:avLst/>
          </a:prstGeom>
          <a:blipFill>
            <a:blip r:embed="rId5" cstate="print"/>
            <a:stretch>
              <a:fillRect/>
            </a:stretch>
          </a:blipFill>
        </p:spPr>
        <p:txBody>
          <a:bodyPr wrap="square" lIns="0" tIns="0" rIns="0" bIns="0" rtlCol="0"/>
          <a:lstStyle/>
          <a:p>
            <a:endParaRPr dirty="0"/>
          </a:p>
        </p:txBody>
      </p:sp>
      <p:sp>
        <p:nvSpPr>
          <p:cNvPr id="18" name="object 18"/>
          <p:cNvSpPr txBox="1"/>
          <p:nvPr/>
        </p:nvSpPr>
        <p:spPr>
          <a:xfrm>
            <a:off x="11115611" y="4591603"/>
            <a:ext cx="3331845" cy="350737"/>
          </a:xfrm>
          <a:prstGeom prst="rect">
            <a:avLst/>
          </a:prstGeom>
        </p:spPr>
        <p:txBody>
          <a:bodyPr vert="horz" wrap="square" lIns="0" tIns="12065" rIns="0" bIns="0" rtlCol="0">
            <a:spAutoFit/>
          </a:bodyPr>
          <a:lstStyle/>
          <a:p>
            <a:pPr marL="12700">
              <a:spcBef>
                <a:spcPts val="95"/>
              </a:spcBef>
            </a:pPr>
            <a:r>
              <a:rPr sz="2200" b="1" spc="-5" dirty="0">
                <a:solidFill>
                  <a:schemeClr val="tx2"/>
                </a:solidFill>
                <a:latin typeface="Verdana"/>
                <a:cs typeface="Verdana"/>
              </a:rPr>
              <a:t>EXERCISE</a:t>
            </a:r>
            <a:r>
              <a:rPr sz="2200" b="1" spc="-60" dirty="0">
                <a:solidFill>
                  <a:schemeClr val="tx2"/>
                </a:solidFill>
                <a:latin typeface="Verdana"/>
                <a:cs typeface="Verdana"/>
              </a:rPr>
              <a:t> </a:t>
            </a:r>
            <a:r>
              <a:rPr sz="2200" b="1" spc="-5" dirty="0">
                <a:solidFill>
                  <a:schemeClr val="tx2"/>
                </a:solidFill>
                <a:latin typeface="Verdana"/>
                <a:cs typeface="Verdana"/>
              </a:rPr>
              <a:t>SCENARIO</a:t>
            </a:r>
            <a:endParaRPr sz="2200" dirty="0">
              <a:solidFill>
                <a:schemeClr val="tx2"/>
              </a:solidFill>
              <a:latin typeface="Verdana"/>
              <a:cs typeface="Verdana"/>
            </a:endParaRPr>
          </a:p>
        </p:txBody>
      </p:sp>
      <p:sp>
        <p:nvSpPr>
          <p:cNvPr id="19" name="object 19"/>
          <p:cNvSpPr txBox="1"/>
          <p:nvPr/>
        </p:nvSpPr>
        <p:spPr>
          <a:xfrm>
            <a:off x="10028810" y="5338064"/>
            <a:ext cx="5227953" cy="324704"/>
          </a:xfrm>
          <a:prstGeom prst="rect">
            <a:avLst/>
          </a:prstGeom>
        </p:spPr>
        <p:txBody>
          <a:bodyPr vert="horz" wrap="square" lIns="0" tIns="26670" rIns="0" bIns="0" rtlCol="0">
            <a:spAutoFit/>
          </a:bodyPr>
          <a:lstStyle/>
          <a:p>
            <a:pPr marL="241300" marR="97790">
              <a:lnSpc>
                <a:spcPct val="114000"/>
              </a:lnSpc>
              <a:spcBef>
                <a:spcPts val="2000"/>
              </a:spcBef>
            </a:pPr>
            <a:r>
              <a:rPr lang="en-US" spc="35" dirty="0">
                <a:highlight>
                  <a:srgbClr val="FFFF00"/>
                </a:highlight>
                <a:cs typeface="Times New Roman"/>
              </a:rPr>
              <a:t>Insert Scenario overview here</a:t>
            </a:r>
          </a:p>
        </p:txBody>
      </p:sp>
      <p:sp>
        <p:nvSpPr>
          <p:cNvPr id="22" name="object 9">
            <a:extLst>
              <a:ext uri="{FF2B5EF4-FFF2-40B4-BE49-F238E27FC236}">
                <a16:creationId xmlns:a16="http://schemas.microsoft.com/office/drawing/2014/main" id="{5C20D83A-5560-0D7B-DE40-96FAD712B05D}"/>
              </a:ext>
            </a:extLst>
          </p:cNvPr>
          <p:cNvSpPr/>
          <p:nvPr/>
        </p:nvSpPr>
        <p:spPr>
          <a:xfrm>
            <a:off x="7559960" y="1295400"/>
            <a:ext cx="7547613" cy="2702255"/>
          </a:xfrm>
          <a:prstGeom prst="rect">
            <a:avLst/>
          </a:prstGeom>
          <a:blipFill>
            <a:blip r:embed="rId3" cstate="print"/>
            <a:stretch>
              <a:fillRect/>
            </a:stretch>
          </a:blipFill>
        </p:spPr>
        <p:txBody>
          <a:bodyPr wrap="square" lIns="0" tIns="0" rIns="0" bIns="0" rtlCol="0"/>
          <a:lstStyle/>
          <a:p>
            <a:pPr marL="79375">
              <a:lnSpc>
                <a:spcPct val="100000"/>
              </a:lnSpc>
              <a:spcBef>
                <a:spcPts val="1235"/>
              </a:spcBef>
              <a:tabLst>
                <a:tab pos="2222500" algn="l"/>
                <a:tab pos="6692265" algn="l"/>
              </a:tabLst>
            </a:pPr>
            <a:endParaRPr lang="en-US" spc="35" dirty="0">
              <a:latin typeface="Times New Roman"/>
              <a:cs typeface="Times New Roman"/>
            </a:endParaRPr>
          </a:p>
          <a:p>
            <a:pPr marL="79375">
              <a:lnSpc>
                <a:spcPct val="100000"/>
              </a:lnSpc>
              <a:spcBef>
                <a:spcPts val="1235"/>
              </a:spcBef>
              <a:tabLst>
                <a:tab pos="2222500" algn="l"/>
                <a:tab pos="6692265" algn="l"/>
              </a:tabLst>
            </a:pPr>
            <a:endParaRPr lang="en-US" spc="35" dirty="0">
              <a:latin typeface="Times New Roman"/>
              <a:cs typeface="Times New Roman"/>
            </a:endParaRPr>
          </a:p>
        </p:txBody>
      </p:sp>
      <p:sp>
        <p:nvSpPr>
          <p:cNvPr id="21" name="object 21"/>
          <p:cNvSpPr txBox="1"/>
          <p:nvPr/>
        </p:nvSpPr>
        <p:spPr>
          <a:xfrm>
            <a:off x="480731" y="1508106"/>
            <a:ext cx="6520678" cy="2161297"/>
          </a:xfrm>
          <a:prstGeom prst="rect">
            <a:avLst/>
          </a:prstGeom>
        </p:spPr>
        <p:txBody>
          <a:bodyPr vert="horz" wrap="square" lIns="0" tIns="12065" rIns="0" bIns="0" rtlCol="0">
            <a:spAutoFit/>
          </a:bodyPr>
          <a:lstStyle/>
          <a:p>
            <a:pPr marL="41275">
              <a:lnSpc>
                <a:spcPct val="100000"/>
              </a:lnSpc>
              <a:spcBef>
                <a:spcPts val="95"/>
              </a:spcBef>
            </a:pPr>
            <a:r>
              <a:rPr sz="2200" b="1" spc="-10" dirty="0">
                <a:solidFill>
                  <a:schemeClr val="tx2"/>
                </a:solidFill>
                <a:latin typeface="Verdana"/>
                <a:cs typeface="Verdana"/>
              </a:rPr>
              <a:t>CHILD </a:t>
            </a:r>
            <a:r>
              <a:rPr sz="2200" b="1" spc="-5" dirty="0">
                <a:solidFill>
                  <a:schemeClr val="tx2"/>
                </a:solidFill>
                <a:latin typeface="Verdana"/>
                <a:cs typeface="Verdana"/>
              </a:rPr>
              <a:t>&amp; ADOLESCENT MENTAL</a:t>
            </a:r>
            <a:r>
              <a:rPr sz="2200" b="1" spc="-10" dirty="0">
                <a:solidFill>
                  <a:schemeClr val="tx2"/>
                </a:solidFill>
                <a:latin typeface="Verdana"/>
                <a:cs typeface="Verdana"/>
              </a:rPr>
              <a:t> </a:t>
            </a:r>
            <a:r>
              <a:rPr sz="2200" b="1" spc="-5" dirty="0">
                <a:solidFill>
                  <a:schemeClr val="tx2"/>
                </a:solidFill>
                <a:latin typeface="Verdana"/>
                <a:cs typeface="Verdana"/>
              </a:rPr>
              <a:t>HEALTH</a:t>
            </a:r>
            <a:endParaRPr sz="2200" dirty="0">
              <a:solidFill>
                <a:schemeClr val="tx2"/>
              </a:solidFill>
              <a:latin typeface="Verdana"/>
              <a:cs typeface="Verdana"/>
            </a:endParaRPr>
          </a:p>
          <a:p>
            <a:pPr marL="226060" marR="296545">
              <a:lnSpc>
                <a:spcPct val="114000"/>
              </a:lnSpc>
              <a:spcBef>
                <a:spcPts val="2000"/>
              </a:spcBef>
            </a:pPr>
            <a:r>
              <a:rPr lang="en-US" spc="35" dirty="0">
                <a:cs typeface="Times New Roman"/>
              </a:rPr>
              <a:t>The Public Health Informatics Institute (PHII)</a:t>
            </a:r>
            <a:r>
              <a:rPr spc="35" dirty="0">
                <a:cs typeface="Times New Roman"/>
              </a:rPr>
              <a:t> developed a framework to support state, tribal, local, and territorial (STLT) public health agencies in leveraging and strategically using surveillance data to identify and monitor CAMH needs before, during, and after </a:t>
            </a:r>
            <a:r>
              <a:rPr lang="en-US" spc="35" dirty="0">
                <a:cs typeface="Times New Roman"/>
              </a:rPr>
              <a:t>natural </a:t>
            </a:r>
            <a:r>
              <a:rPr spc="35" dirty="0">
                <a:cs typeface="Times New Roman"/>
              </a:rPr>
              <a:t>disasters</a:t>
            </a:r>
            <a:r>
              <a:rPr lang="en-US" spc="35" dirty="0">
                <a:cs typeface="Times New Roman"/>
              </a:rPr>
              <a:t>.</a:t>
            </a:r>
            <a:endParaRPr spc="35" dirty="0">
              <a:cs typeface="Times New Roman"/>
            </a:endParaRPr>
          </a:p>
        </p:txBody>
      </p:sp>
      <p:sp>
        <p:nvSpPr>
          <p:cNvPr id="23" name="object 21">
            <a:extLst>
              <a:ext uri="{FF2B5EF4-FFF2-40B4-BE49-F238E27FC236}">
                <a16:creationId xmlns:a16="http://schemas.microsoft.com/office/drawing/2014/main" id="{2D74F772-C706-6181-3505-5FE7ACE44B02}"/>
              </a:ext>
            </a:extLst>
          </p:cNvPr>
          <p:cNvSpPr txBox="1"/>
          <p:nvPr/>
        </p:nvSpPr>
        <p:spPr>
          <a:xfrm>
            <a:off x="7742515" y="1483267"/>
            <a:ext cx="7116485" cy="2477088"/>
          </a:xfrm>
          <a:prstGeom prst="rect">
            <a:avLst/>
          </a:prstGeom>
        </p:spPr>
        <p:txBody>
          <a:bodyPr vert="horz" wrap="square" lIns="0" tIns="12065" rIns="0" bIns="0" rtlCol="0">
            <a:spAutoFit/>
          </a:bodyPr>
          <a:lstStyle/>
          <a:p>
            <a:pPr marL="131762" algn="ctr">
              <a:lnSpc>
                <a:spcPct val="100000"/>
              </a:lnSpc>
              <a:spcBef>
                <a:spcPts val="95"/>
              </a:spcBef>
              <a:tabLst>
                <a:tab pos="1027113" algn="l"/>
              </a:tabLst>
            </a:pPr>
            <a:r>
              <a:rPr lang="en-US" sz="2200" b="1" spc="-5" dirty="0">
                <a:solidFill>
                  <a:schemeClr val="tx2"/>
                </a:solidFill>
                <a:latin typeface="Verdana"/>
                <a:cs typeface="Verdana"/>
              </a:rPr>
              <a:t>SCOPE &amp; GOAL </a:t>
            </a:r>
          </a:p>
          <a:p>
            <a:pPr marL="131762">
              <a:lnSpc>
                <a:spcPct val="114000"/>
              </a:lnSpc>
              <a:spcBef>
                <a:spcPts val="2000"/>
              </a:spcBef>
              <a:tabLst>
                <a:tab pos="1027113" algn="l"/>
              </a:tabLst>
            </a:pPr>
            <a:r>
              <a:rPr lang="en-US" spc="35" dirty="0">
                <a:cs typeface="Times New Roman"/>
              </a:rPr>
              <a:t>This is a discussion-based set of injects for use in a natural disaster-focused TTX, developed by PHII and the Centers for Disease Control and Prevention (CDC). The purpose of these injects is to discuss emergency response plans, policies, and procedures for conducting disaster-related CAMH surveillance in preparation for, response to, and recovery from a natural disaster.</a:t>
            </a:r>
            <a:endParaRPr spc="35" dirty="0">
              <a:cs typeface="Times New Roman"/>
            </a:endParaRPr>
          </a:p>
        </p:txBody>
      </p:sp>
      <p:sp>
        <p:nvSpPr>
          <p:cNvPr id="7" name="object 15">
            <a:extLst>
              <a:ext uri="{FF2B5EF4-FFF2-40B4-BE49-F238E27FC236}">
                <a16:creationId xmlns:a16="http://schemas.microsoft.com/office/drawing/2014/main" id="{ABCE077F-2E99-E56A-E834-3C7EAAE6DE3B}"/>
              </a:ext>
            </a:extLst>
          </p:cNvPr>
          <p:cNvSpPr/>
          <p:nvPr/>
        </p:nvSpPr>
        <p:spPr>
          <a:xfrm>
            <a:off x="459880" y="4298797"/>
            <a:ext cx="4400838" cy="5695683"/>
          </a:xfrm>
          <a:prstGeom prst="rect">
            <a:avLst/>
          </a:prstGeom>
          <a:blipFill>
            <a:blip r:embed="rId4" cstate="print"/>
            <a:stretch>
              <a:fillRect/>
            </a:stretch>
          </a:blipFill>
        </p:spPr>
        <p:txBody>
          <a:bodyPr wrap="square" lIns="0" tIns="0" rIns="0" bIns="0" rtlCol="0"/>
          <a:lstStyle/>
          <a:p>
            <a:endParaRPr dirty="0"/>
          </a:p>
        </p:txBody>
      </p:sp>
      <p:pic>
        <p:nvPicPr>
          <p:cNvPr id="29" name="Picture 28" descr="Public Health Informatics Institute (PHII) logo displayed in a horizontal format with the organization name and PHII abbreviation. PHII is in a white box with reversed text">
            <a:extLst>
              <a:ext uri="{FF2B5EF4-FFF2-40B4-BE49-F238E27FC236}">
                <a16:creationId xmlns:a16="http://schemas.microsoft.com/office/drawing/2014/main" id="{B52448E2-8CB6-20F8-6E9C-2F64F290D7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195782"/>
            <a:ext cx="2010437" cy="508321"/>
          </a:xfrm>
          <a:prstGeom prst="rect">
            <a:avLst/>
          </a:prstGeom>
        </p:spPr>
      </p:pic>
      <p:sp>
        <p:nvSpPr>
          <p:cNvPr id="4" name="object 18">
            <a:extLst>
              <a:ext uri="{FF2B5EF4-FFF2-40B4-BE49-F238E27FC236}">
                <a16:creationId xmlns:a16="http://schemas.microsoft.com/office/drawing/2014/main" id="{7D765A16-00D0-BA87-3939-C67EEFCA7F53}"/>
              </a:ext>
            </a:extLst>
          </p:cNvPr>
          <p:cNvSpPr txBox="1"/>
          <p:nvPr/>
        </p:nvSpPr>
        <p:spPr>
          <a:xfrm>
            <a:off x="5183987" y="4404752"/>
            <a:ext cx="4590910" cy="689291"/>
          </a:xfrm>
          <a:prstGeom prst="rect">
            <a:avLst/>
          </a:prstGeom>
        </p:spPr>
        <p:txBody>
          <a:bodyPr vert="horz" wrap="square" lIns="0" tIns="12065" rIns="0" bIns="0" rtlCol="0">
            <a:spAutoFit/>
          </a:bodyPr>
          <a:lstStyle/>
          <a:p>
            <a:pPr marL="12700" algn="ctr">
              <a:spcBef>
                <a:spcPts val="95"/>
              </a:spcBef>
            </a:pPr>
            <a:r>
              <a:rPr lang="en-US" sz="2200" b="1" spc="-10" dirty="0">
                <a:solidFill>
                  <a:schemeClr val="tx2"/>
                </a:solidFill>
                <a:latin typeface="Verdana"/>
                <a:cs typeface="Verdana"/>
              </a:rPr>
              <a:t>E</a:t>
            </a:r>
            <a:r>
              <a:rPr lang="en-US" sz="2200" b="1" spc="-5" dirty="0">
                <a:solidFill>
                  <a:schemeClr val="tx2"/>
                </a:solidFill>
                <a:latin typeface="Verdana"/>
                <a:cs typeface="Verdana"/>
              </a:rPr>
              <a:t>X</a:t>
            </a:r>
            <a:r>
              <a:rPr lang="en-US" sz="2200" b="1" spc="-10" dirty="0">
                <a:solidFill>
                  <a:schemeClr val="tx2"/>
                </a:solidFill>
                <a:latin typeface="Verdana"/>
                <a:cs typeface="Verdana"/>
              </a:rPr>
              <a:t>E</a:t>
            </a:r>
            <a:r>
              <a:rPr lang="en-US" sz="2200" b="1" spc="5" dirty="0">
                <a:solidFill>
                  <a:schemeClr val="tx2"/>
                </a:solidFill>
                <a:latin typeface="Verdana"/>
                <a:cs typeface="Verdana"/>
              </a:rPr>
              <a:t>R</a:t>
            </a:r>
            <a:r>
              <a:rPr lang="en-US" sz="2200" b="1" spc="-15" dirty="0">
                <a:solidFill>
                  <a:schemeClr val="tx2"/>
                </a:solidFill>
                <a:latin typeface="Verdana"/>
                <a:cs typeface="Verdana"/>
              </a:rPr>
              <a:t>C</a:t>
            </a:r>
            <a:r>
              <a:rPr lang="en-US" sz="2200" b="1" spc="-5" dirty="0">
                <a:solidFill>
                  <a:schemeClr val="tx2"/>
                </a:solidFill>
                <a:latin typeface="Verdana"/>
                <a:cs typeface="Verdana"/>
              </a:rPr>
              <a:t>IS</a:t>
            </a:r>
            <a:r>
              <a:rPr lang="en-US" sz="2200" b="1" spc="10" dirty="0">
                <a:solidFill>
                  <a:schemeClr val="tx2"/>
                </a:solidFill>
                <a:latin typeface="Verdana"/>
                <a:cs typeface="Verdana"/>
              </a:rPr>
              <a:t>E</a:t>
            </a:r>
            <a:r>
              <a:rPr lang="en-US" sz="2200" b="1" spc="-5" dirty="0">
                <a:solidFill>
                  <a:schemeClr val="tx2"/>
                </a:solidFill>
                <a:latin typeface="Verdana"/>
                <a:cs typeface="Verdana"/>
              </a:rPr>
              <a:t>-</a:t>
            </a:r>
            <a:r>
              <a:rPr lang="en-US" sz="2200" b="1" spc="-10" dirty="0">
                <a:solidFill>
                  <a:schemeClr val="tx2"/>
                </a:solidFill>
                <a:latin typeface="Verdana"/>
                <a:cs typeface="Verdana"/>
              </a:rPr>
              <a:t>SP</a:t>
            </a:r>
            <a:r>
              <a:rPr lang="en-US" sz="2200" b="1" spc="5" dirty="0">
                <a:solidFill>
                  <a:schemeClr val="tx2"/>
                </a:solidFill>
                <a:latin typeface="Verdana"/>
                <a:cs typeface="Verdana"/>
              </a:rPr>
              <a:t>E</a:t>
            </a:r>
            <a:r>
              <a:rPr lang="en-US" sz="2200" b="1" spc="-10" dirty="0">
                <a:solidFill>
                  <a:schemeClr val="tx2"/>
                </a:solidFill>
                <a:latin typeface="Verdana"/>
                <a:cs typeface="Verdana"/>
              </a:rPr>
              <a:t>C</a:t>
            </a:r>
            <a:r>
              <a:rPr lang="en-US" sz="2200" b="1" spc="-5" dirty="0">
                <a:solidFill>
                  <a:schemeClr val="tx2"/>
                </a:solidFill>
                <a:latin typeface="Verdana"/>
                <a:cs typeface="Verdana"/>
              </a:rPr>
              <a:t>I</a:t>
            </a:r>
            <a:r>
              <a:rPr lang="en-US" sz="2200" b="1" spc="-10" dirty="0">
                <a:solidFill>
                  <a:schemeClr val="tx2"/>
                </a:solidFill>
                <a:latin typeface="Verdana"/>
                <a:cs typeface="Verdana"/>
              </a:rPr>
              <a:t>F</a:t>
            </a:r>
            <a:r>
              <a:rPr lang="en-US" sz="2200" b="1" spc="5" dirty="0">
                <a:solidFill>
                  <a:schemeClr val="tx2"/>
                </a:solidFill>
                <a:latin typeface="Verdana"/>
                <a:cs typeface="Verdana"/>
              </a:rPr>
              <a:t>I</a:t>
            </a:r>
            <a:r>
              <a:rPr lang="en-US" sz="2200" b="1" spc="-5" dirty="0">
                <a:solidFill>
                  <a:schemeClr val="tx2"/>
                </a:solidFill>
                <a:latin typeface="Verdana"/>
                <a:cs typeface="Verdana"/>
              </a:rPr>
              <a:t>C OBJECTIVES</a:t>
            </a:r>
            <a:endParaRPr lang="en-US" sz="2400" spc="30" dirty="0">
              <a:solidFill>
                <a:schemeClr val="tx2"/>
              </a:solidFill>
              <a:latin typeface="Times New Roman"/>
              <a:cs typeface="Times New Roman"/>
            </a:endParaRPr>
          </a:p>
        </p:txBody>
      </p:sp>
      <p:sp>
        <p:nvSpPr>
          <p:cNvPr id="14" name="object 14"/>
          <p:cNvSpPr txBox="1"/>
          <p:nvPr/>
        </p:nvSpPr>
        <p:spPr>
          <a:xfrm>
            <a:off x="591576" y="5338064"/>
            <a:ext cx="4137445" cy="4166525"/>
          </a:xfrm>
          <a:prstGeom prst="rect">
            <a:avLst/>
          </a:prstGeom>
        </p:spPr>
        <p:txBody>
          <a:bodyPr vert="horz" wrap="square" lIns="0" tIns="82550" rIns="0" bIns="0" rtlCol="0">
            <a:spAutoFit/>
          </a:bodyPr>
          <a:lstStyle/>
          <a:p>
            <a:pPr marL="131762">
              <a:lnSpc>
                <a:spcPct val="100000"/>
              </a:lnSpc>
              <a:spcBef>
                <a:spcPts val="650"/>
              </a:spcBef>
              <a:tabLst>
                <a:tab pos="1027113" algn="l"/>
              </a:tabLst>
            </a:pPr>
            <a:r>
              <a:rPr lang="en-US" sz="1800" b="1" spc="30" dirty="0">
                <a:solidFill>
                  <a:schemeClr val="accent1"/>
                </a:solidFill>
                <a:cs typeface="Times New Roman"/>
              </a:rPr>
              <a:t>Location: </a:t>
            </a:r>
            <a:r>
              <a:rPr lang="en-US" sz="1800" spc="30" dirty="0">
                <a:highlight>
                  <a:srgbClr val="FFFF00"/>
                </a:highlight>
                <a:cs typeface="Times New Roman"/>
              </a:rPr>
              <a:t>&lt;&lt;insert location&gt;&gt;</a:t>
            </a:r>
          </a:p>
          <a:p>
            <a:pPr marL="692150" indent="-560388">
              <a:lnSpc>
                <a:spcPct val="100000"/>
              </a:lnSpc>
              <a:spcBef>
                <a:spcPts val="650"/>
              </a:spcBef>
              <a:buFont typeface="+mj-lt"/>
              <a:buAutoNum type="romanUcPeriod"/>
              <a:tabLst>
                <a:tab pos="1027113" algn="l"/>
              </a:tabLst>
            </a:pPr>
            <a:r>
              <a:rPr sz="1800" spc="30" dirty="0">
                <a:cs typeface="Times New Roman"/>
              </a:rPr>
              <a:t>Welcome </a:t>
            </a:r>
            <a:r>
              <a:rPr sz="1800" spc="90" dirty="0">
                <a:cs typeface="Times New Roman"/>
              </a:rPr>
              <a:t>and</a:t>
            </a:r>
            <a:r>
              <a:rPr sz="1800" spc="35" dirty="0">
                <a:cs typeface="Times New Roman"/>
              </a:rPr>
              <a:t> </a:t>
            </a:r>
            <a:r>
              <a:rPr sz="1800" spc="65" dirty="0">
                <a:cs typeface="Times New Roman"/>
              </a:rPr>
              <a:t>Introductions</a:t>
            </a:r>
            <a:endParaRPr sz="1800" dirty="0">
              <a:cs typeface="Times New Roman"/>
            </a:endParaRPr>
          </a:p>
          <a:p>
            <a:pPr marL="692150" marR="329565" indent="-560388">
              <a:lnSpc>
                <a:spcPts val="2110"/>
              </a:lnSpc>
              <a:spcBef>
                <a:spcPts val="665"/>
              </a:spcBef>
              <a:buFont typeface="+mj-lt"/>
              <a:buAutoNum type="romanUcPeriod"/>
              <a:tabLst>
                <a:tab pos="1027113" algn="l"/>
              </a:tabLst>
            </a:pPr>
            <a:r>
              <a:rPr sz="1800" spc="20" dirty="0">
                <a:cs typeface="Times New Roman"/>
              </a:rPr>
              <a:t>Overall </a:t>
            </a:r>
            <a:r>
              <a:rPr sz="1800" spc="40" dirty="0">
                <a:cs typeface="Times New Roman"/>
              </a:rPr>
              <a:t>Scenario </a:t>
            </a:r>
            <a:r>
              <a:rPr sz="1800" spc="90" dirty="0">
                <a:cs typeface="Times New Roman"/>
              </a:rPr>
              <a:t>and</a:t>
            </a:r>
            <a:r>
              <a:rPr sz="1800" spc="-95" dirty="0">
                <a:cs typeface="Times New Roman"/>
              </a:rPr>
              <a:t> </a:t>
            </a:r>
            <a:r>
              <a:rPr sz="1800" spc="40" dirty="0">
                <a:cs typeface="Times New Roman"/>
              </a:rPr>
              <a:t>Situational </a:t>
            </a:r>
            <a:r>
              <a:rPr sz="1800" spc="55" dirty="0">
                <a:cs typeface="Times New Roman"/>
              </a:rPr>
              <a:t>Awareness</a:t>
            </a:r>
            <a:r>
              <a:rPr sz="1800" spc="-65" dirty="0">
                <a:cs typeface="Times New Roman"/>
              </a:rPr>
              <a:t> </a:t>
            </a:r>
            <a:r>
              <a:rPr sz="1800" spc="15" dirty="0">
                <a:cs typeface="Times New Roman"/>
              </a:rPr>
              <a:t>Briefing</a:t>
            </a:r>
            <a:endParaRPr lang="en-US" dirty="0">
              <a:cs typeface="Times New Roman"/>
            </a:endParaRPr>
          </a:p>
          <a:p>
            <a:pPr marL="692150" marR="329565" indent="-560388">
              <a:lnSpc>
                <a:spcPts val="2110"/>
              </a:lnSpc>
              <a:spcBef>
                <a:spcPts val="665"/>
              </a:spcBef>
              <a:buFont typeface="+mj-lt"/>
              <a:buAutoNum type="romanUcPeriod"/>
              <a:tabLst>
                <a:tab pos="1027113" algn="l"/>
              </a:tabLst>
            </a:pPr>
            <a:r>
              <a:rPr sz="1800" spc="40" dirty="0">
                <a:cs typeface="Times New Roman"/>
              </a:rPr>
              <a:t>Inject</a:t>
            </a:r>
            <a:r>
              <a:rPr sz="1800" spc="-70" dirty="0">
                <a:cs typeface="Times New Roman"/>
              </a:rPr>
              <a:t> </a:t>
            </a:r>
            <a:r>
              <a:rPr sz="1800" spc="95" dirty="0">
                <a:cs typeface="Times New Roman"/>
              </a:rPr>
              <a:t>1</a:t>
            </a:r>
            <a:r>
              <a:rPr sz="1800" spc="-70" dirty="0">
                <a:cs typeface="Times New Roman"/>
              </a:rPr>
              <a:t> </a:t>
            </a:r>
            <a:r>
              <a:rPr sz="1800" dirty="0">
                <a:cs typeface="Times New Roman"/>
              </a:rPr>
              <a:t>–</a:t>
            </a:r>
            <a:r>
              <a:rPr sz="1800" spc="-70" dirty="0">
                <a:cs typeface="Times New Roman"/>
              </a:rPr>
              <a:t> </a:t>
            </a:r>
            <a:r>
              <a:rPr sz="1800" spc="85" dirty="0">
                <a:cs typeface="Times New Roman"/>
              </a:rPr>
              <a:t>Preparedness</a:t>
            </a:r>
            <a:r>
              <a:rPr sz="1800" spc="-75" dirty="0">
                <a:cs typeface="Times New Roman"/>
              </a:rPr>
              <a:t> </a:t>
            </a:r>
            <a:r>
              <a:rPr sz="1800" spc="80" dirty="0">
                <a:cs typeface="Times New Roman"/>
              </a:rPr>
              <a:t>to</a:t>
            </a:r>
            <a:r>
              <a:rPr sz="1800" spc="-65" dirty="0">
                <a:cs typeface="Times New Roman"/>
              </a:rPr>
              <a:t> </a:t>
            </a:r>
            <a:r>
              <a:rPr sz="1800" spc="35" dirty="0">
                <a:cs typeface="Times New Roman"/>
              </a:rPr>
              <a:t>Conduct </a:t>
            </a:r>
            <a:r>
              <a:rPr sz="1800" spc="-150" dirty="0">
                <a:cs typeface="Times New Roman"/>
              </a:rPr>
              <a:t>CAMH</a:t>
            </a:r>
            <a:r>
              <a:rPr sz="1800" spc="-50" dirty="0">
                <a:cs typeface="Times New Roman"/>
              </a:rPr>
              <a:t> </a:t>
            </a:r>
            <a:r>
              <a:rPr sz="1800" spc="35" dirty="0">
                <a:cs typeface="Times New Roman"/>
              </a:rPr>
              <a:t>Surveillance</a:t>
            </a:r>
            <a:endParaRPr sz="1800" dirty="0">
              <a:cs typeface="Times New Roman"/>
            </a:endParaRPr>
          </a:p>
          <a:p>
            <a:pPr marL="692150" marR="669925" indent="-560388">
              <a:lnSpc>
                <a:spcPts val="2110"/>
              </a:lnSpc>
              <a:spcBef>
                <a:spcPts val="605"/>
              </a:spcBef>
              <a:buClr>
                <a:srgbClr val="585858"/>
              </a:buClr>
              <a:buFont typeface="+mj-lt"/>
              <a:buAutoNum type="romanUcPeriod"/>
              <a:tabLst>
                <a:tab pos="1027113" algn="l"/>
              </a:tabLst>
            </a:pPr>
            <a:r>
              <a:rPr sz="1800" spc="40" dirty="0">
                <a:cs typeface="Times New Roman"/>
              </a:rPr>
              <a:t>Inject </a:t>
            </a:r>
            <a:r>
              <a:rPr sz="1800" spc="95" dirty="0">
                <a:cs typeface="Times New Roman"/>
              </a:rPr>
              <a:t>2 </a:t>
            </a:r>
            <a:r>
              <a:rPr sz="1800" dirty="0">
                <a:cs typeface="Times New Roman"/>
              </a:rPr>
              <a:t>– </a:t>
            </a:r>
            <a:r>
              <a:rPr sz="1800" spc="30" dirty="0">
                <a:cs typeface="Times New Roman"/>
              </a:rPr>
              <a:t>Conducting </a:t>
            </a:r>
            <a:r>
              <a:rPr sz="1800" spc="-150" dirty="0">
                <a:cs typeface="Times New Roman"/>
              </a:rPr>
              <a:t>CAMH  </a:t>
            </a:r>
            <a:r>
              <a:rPr sz="1800" spc="35" dirty="0">
                <a:cs typeface="Times New Roman"/>
              </a:rPr>
              <a:t>Surveillance During</a:t>
            </a:r>
            <a:r>
              <a:rPr sz="1800" spc="-215" dirty="0">
                <a:cs typeface="Times New Roman"/>
              </a:rPr>
              <a:t> </a:t>
            </a:r>
            <a:r>
              <a:rPr sz="1800" spc="50" dirty="0">
                <a:cs typeface="Times New Roman"/>
              </a:rPr>
              <a:t>Disaster  </a:t>
            </a:r>
            <a:r>
              <a:rPr sz="1800" spc="55" dirty="0">
                <a:cs typeface="Times New Roman"/>
              </a:rPr>
              <a:t>Response</a:t>
            </a:r>
            <a:endParaRPr sz="1800" dirty="0">
              <a:cs typeface="Times New Roman"/>
            </a:endParaRPr>
          </a:p>
          <a:p>
            <a:pPr marL="692150" marR="5080" indent="-560388">
              <a:lnSpc>
                <a:spcPts val="2110"/>
              </a:lnSpc>
              <a:spcBef>
                <a:spcPts val="605"/>
              </a:spcBef>
              <a:buClr>
                <a:srgbClr val="585858"/>
              </a:buClr>
              <a:buFont typeface="+mj-lt"/>
              <a:buAutoNum type="romanUcPeriod"/>
              <a:tabLst>
                <a:tab pos="1027113" algn="l"/>
              </a:tabLst>
            </a:pPr>
            <a:r>
              <a:rPr sz="1800" spc="40" dirty="0">
                <a:cs typeface="Times New Roman"/>
              </a:rPr>
              <a:t>Inject </a:t>
            </a:r>
            <a:r>
              <a:rPr sz="1800" spc="45" dirty="0">
                <a:cs typeface="Times New Roman"/>
              </a:rPr>
              <a:t>3</a:t>
            </a:r>
            <a:r>
              <a:rPr lang="en-US" sz="1800" spc="45" dirty="0">
                <a:cs typeface="Times New Roman"/>
              </a:rPr>
              <a:t> </a:t>
            </a:r>
            <a:r>
              <a:rPr lang="en-IE" sz="1800" dirty="0">
                <a:cs typeface="Times New Roman"/>
              </a:rPr>
              <a:t>–</a:t>
            </a:r>
            <a:r>
              <a:rPr sz="1800" spc="45" dirty="0">
                <a:cs typeface="Times New Roman"/>
              </a:rPr>
              <a:t> </a:t>
            </a:r>
            <a:r>
              <a:rPr sz="1800" spc="-150" dirty="0">
                <a:cs typeface="Times New Roman"/>
              </a:rPr>
              <a:t>CAMH </a:t>
            </a:r>
            <a:r>
              <a:rPr lang="en-US" sz="1800" spc="-150" dirty="0">
                <a:cs typeface="Times New Roman"/>
              </a:rPr>
              <a:t> </a:t>
            </a:r>
            <a:r>
              <a:rPr sz="1800" spc="35" dirty="0">
                <a:cs typeface="Times New Roman"/>
              </a:rPr>
              <a:t>Surveillance</a:t>
            </a:r>
            <a:r>
              <a:rPr sz="1800" spc="-225" dirty="0">
                <a:cs typeface="Times New Roman"/>
              </a:rPr>
              <a:t> </a:t>
            </a:r>
            <a:r>
              <a:rPr sz="1800" spc="35" dirty="0">
                <a:cs typeface="Times New Roman"/>
              </a:rPr>
              <a:t>During </a:t>
            </a:r>
            <a:r>
              <a:rPr sz="1800" spc="55" dirty="0">
                <a:cs typeface="Times New Roman"/>
              </a:rPr>
              <a:t>Extended Response </a:t>
            </a:r>
            <a:r>
              <a:rPr sz="1800" spc="90" dirty="0">
                <a:cs typeface="Times New Roman"/>
              </a:rPr>
              <a:t>and</a:t>
            </a:r>
            <a:r>
              <a:rPr sz="1800" spc="-310" dirty="0">
                <a:cs typeface="Times New Roman"/>
              </a:rPr>
              <a:t> </a:t>
            </a:r>
            <a:r>
              <a:rPr sz="1800" spc="30" dirty="0">
                <a:cs typeface="Times New Roman"/>
              </a:rPr>
              <a:t>Recovery</a:t>
            </a:r>
            <a:endParaRPr sz="1800" dirty="0">
              <a:cs typeface="Times New Roman"/>
            </a:endParaRPr>
          </a:p>
          <a:p>
            <a:pPr marL="692150" indent="-560388">
              <a:lnSpc>
                <a:spcPct val="100000"/>
              </a:lnSpc>
              <a:spcBef>
                <a:spcPts val="495"/>
              </a:spcBef>
              <a:buClr>
                <a:srgbClr val="585858"/>
              </a:buClr>
              <a:buFont typeface="+mj-lt"/>
              <a:buAutoNum type="romanUcPeriod"/>
              <a:tabLst>
                <a:tab pos="1027113" algn="l"/>
              </a:tabLst>
            </a:pPr>
            <a:r>
              <a:rPr sz="1800" spc="60" dirty="0">
                <a:cs typeface="Times New Roman"/>
              </a:rPr>
              <a:t>Hot</a:t>
            </a:r>
            <a:r>
              <a:rPr lang="en-US" sz="1800" spc="60" dirty="0">
                <a:cs typeface="Times New Roman"/>
              </a:rPr>
              <a:t> </a:t>
            </a:r>
            <a:r>
              <a:rPr sz="1800" spc="60" dirty="0">
                <a:cs typeface="Times New Roman"/>
              </a:rPr>
              <a:t>wash </a:t>
            </a:r>
            <a:r>
              <a:rPr sz="1800" spc="90" dirty="0">
                <a:cs typeface="Times New Roman"/>
              </a:rPr>
              <a:t>and</a:t>
            </a:r>
            <a:r>
              <a:rPr sz="1800" spc="-180" dirty="0">
                <a:cs typeface="Times New Roman"/>
              </a:rPr>
              <a:t> </a:t>
            </a:r>
            <a:r>
              <a:rPr sz="1800" spc="40" dirty="0">
                <a:cs typeface="Times New Roman"/>
              </a:rPr>
              <a:t>Evaluation</a:t>
            </a:r>
            <a:endParaRPr sz="1800" dirty="0">
              <a:cs typeface="Times New Roman"/>
            </a:endParaRPr>
          </a:p>
          <a:p>
            <a:pPr marL="692150" indent="-560388">
              <a:lnSpc>
                <a:spcPct val="100000"/>
              </a:lnSpc>
              <a:spcBef>
                <a:spcPts val="540"/>
              </a:spcBef>
              <a:buClr>
                <a:srgbClr val="585858"/>
              </a:buClr>
              <a:buFont typeface="+mj-lt"/>
              <a:buAutoNum type="romanUcPeriod"/>
              <a:tabLst>
                <a:tab pos="1027113" algn="l"/>
              </a:tabLst>
            </a:pPr>
            <a:r>
              <a:rPr sz="1800" dirty="0">
                <a:cs typeface="Times New Roman"/>
              </a:rPr>
              <a:t>Closing</a:t>
            </a:r>
            <a:r>
              <a:rPr sz="1800" spc="-60" dirty="0">
                <a:cs typeface="Times New Roman"/>
              </a:rPr>
              <a:t> </a:t>
            </a:r>
            <a:r>
              <a:rPr sz="1800" spc="55" dirty="0">
                <a:cs typeface="Times New Roman"/>
              </a:rPr>
              <a:t>Remarks</a:t>
            </a:r>
            <a:endParaRPr sz="1800" dirty="0">
              <a:cs typeface="Times New Roman"/>
            </a:endParaRPr>
          </a:p>
        </p:txBody>
      </p:sp>
      <p:sp>
        <p:nvSpPr>
          <p:cNvPr id="11" name="object 11"/>
          <p:cNvSpPr txBox="1"/>
          <p:nvPr/>
        </p:nvSpPr>
        <p:spPr>
          <a:xfrm>
            <a:off x="459880" y="4422140"/>
            <a:ext cx="4412940" cy="677430"/>
          </a:xfrm>
          <a:prstGeom prst="rect">
            <a:avLst/>
          </a:prstGeom>
        </p:spPr>
        <p:txBody>
          <a:bodyPr vert="horz" wrap="square" lIns="0" tIns="7620" rIns="0" bIns="0" rtlCol="0">
            <a:spAutoFit/>
          </a:bodyPr>
          <a:lstStyle/>
          <a:p>
            <a:pPr marL="12700" marR="5080" algn="ctr">
              <a:lnSpc>
                <a:spcPct val="101400"/>
              </a:lnSpc>
              <a:spcBef>
                <a:spcPts val="60"/>
              </a:spcBef>
            </a:pPr>
            <a:r>
              <a:rPr sz="2200" b="1" spc="-5" dirty="0">
                <a:solidFill>
                  <a:schemeClr val="tx2"/>
                </a:solidFill>
                <a:latin typeface="Verdana"/>
                <a:cs typeface="Verdana"/>
              </a:rPr>
              <a:t>EXERCISE</a:t>
            </a:r>
            <a:r>
              <a:rPr sz="2200" b="1" spc="-50" dirty="0">
                <a:solidFill>
                  <a:schemeClr val="tx2"/>
                </a:solidFill>
                <a:latin typeface="Verdana"/>
                <a:cs typeface="Verdana"/>
              </a:rPr>
              <a:t> </a:t>
            </a:r>
            <a:r>
              <a:rPr sz="2200" b="1" spc="-10" dirty="0">
                <a:solidFill>
                  <a:schemeClr val="tx2"/>
                </a:solidFill>
                <a:latin typeface="Verdana"/>
                <a:cs typeface="Verdana"/>
              </a:rPr>
              <a:t>AGENDA </a:t>
            </a:r>
            <a:endParaRPr lang="en-US" sz="2200" b="1" spc="-10" dirty="0">
              <a:solidFill>
                <a:schemeClr val="tx2"/>
              </a:solidFill>
              <a:latin typeface="Verdana"/>
              <a:cs typeface="Verdana"/>
            </a:endParaRPr>
          </a:p>
          <a:p>
            <a:pPr marL="12700" marR="5080" algn="ctr">
              <a:lnSpc>
                <a:spcPct val="101400"/>
              </a:lnSpc>
              <a:spcBef>
                <a:spcPts val="60"/>
              </a:spcBef>
            </a:pPr>
            <a:r>
              <a:rPr lang="en-US" sz="2200" b="1" spc="-10" dirty="0">
                <a:solidFill>
                  <a:schemeClr val="tx2"/>
                </a:solidFill>
                <a:highlight>
                  <a:srgbClr val="FFFF00"/>
                </a:highlight>
                <a:latin typeface="Verdana"/>
                <a:cs typeface="Verdana"/>
              </a:rPr>
              <a:t>Insert Day, MM/DD/YYYY</a:t>
            </a:r>
            <a:endParaRPr sz="2200" dirty="0">
              <a:solidFill>
                <a:schemeClr val="tx2"/>
              </a:solidFill>
              <a:highlight>
                <a:srgbClr val="FFFF00"/>
              </a:highlight>
              <a:latin typeface="Verdana"/>
              <a:cs typeface="Verdana"/>
            </a:endParaRPr>
          </a:p>
        </p:txBody>
      </p:sp>
      <p:sp>
        <p:nvSpPr>
          <p:cNvPr id="12" name="object 3">
            <a:extLst>
              <a:ext uri="{FF2B5EF4-FFF2-40B4-BE49-F238E27FC236}">
                <a16:creationId xmlns:a16="http://schemas.microsoft.com/office/drawing/2014/main" id="{1911B9E0-A60A-614D-B387-22EFA7008B5C}"/>
              </a:ext>
            </a:extLst>
          </p:cNvPr>
          <p:cNvSpPr txBox="1"/>
          <p:nvPr/>
        </p:nvSpPr>
        <p:spPr>
          <a:xfrm>
            <a:off x="5154460" y="9766447"/>
            <a:ext cx="4618914" cy="197490"/>
          </a:xfrm>
          <a:prstGeom prst="rect">
            <a:avLst/>
          </a:prstGeom>
        </p:spPr>
        <p:txBody>
          <a:bodyPr vert="horz" wrap="square" lIns="0" tIns="12700" rIns="0" bIns="0" rtlCol="0">
            <a:spAutoFit/>
          </a:bodyPr>
          <a:lstStyle/>
          <a:p>
            <a:pPr marL="12700" algn="ctr">
              <a:lnSpc>
                <a:spcPct val="100000"/>
              </a:lnSpc>
              <a:spcBef>
                <a:spcPts val="100"/>
              </a:spcBef>
            </a:pPr>
            <a:r>
              <a:rPr lang="en-US" sz="1200" spc="-5" dirty="0">
                <a:latin typeface="Arial"/>
                <a:cs typeface="Arial"/>
              </a:rPr>
              <a:t>Adapted from a template provided by Kane County Public Health</a:t>
            </a:r>
            <a:endParaRPr sz="12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636034" y="9778476"/>
            <a:ext cx="4842383" cy="197490"/>
          </a:xfrm>
          <a:prstGeom prst="rect">
            <a:avLst/>
          </a:prstGeom>
        </p:spPr>
        <p:txBody>
          <a:bodyPr vert="horz" wrap="square" lIns="0" tIns="12700" rIns="0" bIns="0" rtlCol="0">
            <a:spAutoFit/>
          </a:bodyPr>
          <a:lstStyle/>
          <a:p>
            <a:pPr marL="12700">
              <a:lnSpc>
                <a:spcPct val="100000"/>
              </a:lnSpc>
              <a:spcBef>
                <a:spcPts val="100"/>
              </a:spcBef>
            </a:pPr>
            <a:r>
              <a:rPr lang="en-US" sz="1200" spc="-5" dirty="0">
                <a:latin typeface="Arial"/>
                <a:cs typeface="Arial"/>
              </a:rPr>
              <a:t>Adapted from a template provided by Kane County Public Health</a:t>
            </a:r>
            <a:endParaRPr sz="1200" dirty="0">
              <a:latin typeface="Arial"/>
              <a:cs typeface="Arial"/>
            </a:endParaRPr>
          </a:p>
        </p:txBody>
      </p:sp>
      <p:sp>
        <p:nvSpPr>
          <p:cNvPr id="6" name="object 6"/>
          <p:cNvSpPr/>
          <p:nvPr/>
        </p:nvSpPr>
        <p:spPr>
          <a:xfrm>
            <a:off x="440920" y="1072572"/>
            <a:ext cx="7119943" cy="8653779"/>
          </a:xfrm>
          <a:custGeom>
            <a:avLst/>
            <a:gdLst/>
            <a:ahLst/>
            <a:cxnLst/>
            <a:rect l="l" t="t" r="r" b="b"/>
            <a:pathLst>
              <a:path w="6793865" h="8302625">
                <a:moveTo>
                  <a:pt x="0" y="0"/>
                </a:moveTo>
                <a:lnTo>
                  <a:pt x="6793865" y="0"/>
                </a:lnTo>
                <a:lnTo>
                  <a:pt x="6793865" y="8302625"/>
                </a:lnTo>
                <a:lnTo>
                  <a:pt x="0" y="8302625"/>
                </a:lnTo>
                <a:lnTo>
                  <a:pt x="0" y="0"/>
                </a:lnTo>
                <a:close/>
              </a:path>
            </a:pathLst>
          </a:custGeom>
          <a:ln w="12700">
            <a:solidFill>
              <a:srgbClr val="1F4E79"/>
            </a:solidFill>
          </a:ln>
        </p:spPr>
        <p:txBody>
          <a:bodyPr wrap="square" lIns="0" tIns="0" rIns="0" bIns="0" rtlCol="0"/>
          <a:lstStyle/>
          <a:p>
            <a:endParaRPr dirty="0"/>
          </a:p>
        </p:txBody>
      </p:sp>
      <p:sp>
        <p:nvSpPr>
          <p:cNvPr id="7" name="object 7"/>
          <p:cNvSpPr/>
          <p:nvPr/>
        </p:nvSpPr>
        <p:spPr>
          <a:xfrm>
            <a:off x="1042416" y="1502663"/>
            <a:ext cx="6269990" cy="0"/>
          </a:xfrm>
          <a:custGeom>
            <a:avLst/>
            <a:gdLst/>
            <a:ahLst/>
            <a:cxnLst/>
            <a:rect l="l" t="t" r="r" b="b"/>
            <a:pathLst>
              <a:path w="6269990">
                <a:moveTo>
                  <a:pt x="0" y="0"/>
                </a:moveTo>
                <a:lnTo>
                  <a:pt x="6269736" y="0"/>
                </a:lnTo>
              </a:path>
            </a:pathLst>
          </a:custGeom>
          <a:ln w="12192">
            <a:solidFill>
              <a:srgbClr val="005287"/>
            </a:solidFill>
            <a:prstDash val="dot"/>
          </a:ln>
        </p:spPr>
        <p:txBody>
          <a:bodyPr wrap="square" lIns="0" tIns="0" rIns="0" bIns="0" rtlCol="0"/>
          <a:lstStyle/>
          <a:p>
            <a:endParaRPr dirty="0"/>
          </a:p>
        </p:txBody>
      </p:sp>
      <p:sp>
        <p:nvSpPr>
          <p:cNvPr id="8" name="object 8"/>
          <p:cNvSpPr txBox="1"/>
          <p:nvPr/>
        </p:nvSpPr>
        <p:spPr>
          <a:xfrm>
            <a:off x="679173" y="1835920"/>
            <a:ext cx="6078855" cy="319959"/>
          </a:xfrm>
          <a:prstGeom prst="rect">
            <a:avLst/>
          </a:prstGeom>
        </p:spPr>
        <p:txBody>
          <a:bodyPr vert="horz" wrap="square" lIns="0" tIns="12065" rIns="0" bIns="0" rtlCol="0">
            <a:spAutoFit/>
          </a:bodyPr>
          <a:lstStyle/>
          <a:p>
            <a:pPr marL="12700">
              <a:lnSpc>
                <a:spcPct val="100000"/>
              </a:lnSpc>
              <a:spcBef>
                <a:spcPts val="95"/>
              </a:spcBef>
            </a:pPr>
            <a:r>
              <a:rPr sz="2000" b="1" spc="-5" dirty="0">
                <a:latin typeface="Verdana"/>
                <a:cs typeface="Verdana"/>
              </a:rPr>
              <a:t>Inject 1: CAMH Surveillance</a:t>
            </a:r>
            <a:r>
              <a:rPr sz="2000" b="1" spc="-30" dirty="0">
                <a:latin typeface="Verdana"/>
                <a:cs typeface="Verdana"/>
              </a:rPr>
              <a:t> </a:t>
            </a:r>
            <a:r>
              <a:rPr sz="2000" b="1" dirty="0">
                <a:latin typeface="Verdana"/>
                <a:cs typeface="Verdana"/>
              </a:rPr>
              <a:t>Preparedness</a:t>
            </a:r>
            <a:endParaRPr sz="2000" dirty="0">
              <a:latin typeface="Verdana"/>
              <a:cs typeface="Verdana"/>
            </a:endParaRPr>
          </a:p>
        </p:txBody>
      </p:sp>
      <p:sp>
        <p:nvSpPr>
          <p:cNvPr id="9" name="object 9"/>
          <p:cNvSpPr txBox="1"/>
          <p:nvPr/>
        </p:nvSpPr>
        <p:spPr>
          <a:xfrm>
            <a:off x="661162" y="2345914"/>
            <a:ext cx="6651243" cy="2748188"/>
          </a:xfrm>
          <a:prstGeom prst="rect">
            <a:avLst/>
          </a:prstGeom>
        </p:spPr>
        <p:txBody>
          <a:bodyPr vert="horz" wrap="square" lIns="0" tIns="24130" rIns="0" bIns="0" rtlCol="0">
            <a:spAutoFit/>
          </a:bodyPr>
          <a:lstStyle/>
          <a:p>
            <a:pPr marL="230188" marR="156845" indent="-217488">
              <a:lnSpc>
                <a:spcPts val="1639"/>
              </a:lnSpc>
              <a:spcBef>
                <a:spcPts val="600"/>
              </a:spcBef>
              <a:buSzPct val="100000"/>
              <a:buAutoNum type="arabicPeriod"/>
              <a:tabLst>
                <a:tab pos="444500" algn="l"/>
              </a:tabLst>
            </a:pPr>
            <a:r>
              <a:rPr sz="1550" spc="15" dirty="0">
                <a:cs typeface="Times New Roman"/>
              </a:rPr>
              <a:t>Does </a:t>
            </a:r>
            <a:r>
              <a:rPr sz="1550" spc="60" dirty="0">
                <a:cs typeface="Times New Roman"/>
              </a:rPr>
              <a:t>your </a:t>
            </a:r>
            <a:r>
              <a:rPr sz="1550" spc="30" dirty="0">
                <a:cs typeface="Times New Roman"/>
              </a:rPr>
              <a:t>public </a:t>
            </a:r>
            <a:r>
              <a:rPr sz="1550" spc="55" dirty="0">
                <a:cs typeface="Times New Roman"/>
              </a:rPr>
              <a:t>health </a:t>
            </a:r>
            <a:r>
              <a:rPr sz="1550" spc="30" dirty="0">
                <a:cs typeface="Times New Roman"/>
              </a:rPr>
              <a:t>agency </a:t>
            </a:r>
            <a:r>
              <a:rPr sz="1550" spc="50" dirty="0">
                <a:cs typeface="Times New Roman"/>
              </a:rPr>
              <a:t>have </a:t>
            </a:r>
            <a:r>
              <a:rPr sz="1550" spc="60" dirty="0">
                <a:cs typeface="Times New Roman"/>
              </a:rPr>
              <a:t>a </a:t>
            </a:r>
            <a:r>
              <a:rPr sz="1550" spc="50" dirty="0">
                <a:cs typeface="Times New Roman"/>
              </a:rPr>
              <a:t>plan </a:t>
            </a:r>
            <a:r>
              <a:rPr sz="1550" spc="30" dirty="0">
                <a:cs typeface="Times New Roman"/>
              </a:rPr>
              <a:t>for </a:t>
            </a:r>
            <a:r>
              <a:rPr sz="1550" spc="55" dirty="0">
                <a:cs typeface="Times New Roman"/>
              </a:rPr>
              <a:t>disaster-related </a:t>
            </a:r>
            <a:r>
              <a:rPr sz="1550" spc="-114" dirty="0">
                <a:cs typeface="Times New Roman"/>
              </a:rPr>
              <a:t>CAMH  </a:t>
            </a:r>
            <a:r>
              <a:rPr sz="1550" spc="40" dirty="0">
                <a:cs typeface="Times New Roman"/>
              </a:rPr>
              <a:t>surveillance</a:t>
            </a:r>
            <a:r>
              <a:rPr sz="1550" spc="-50" dirty="0">
                <a:cs typeface="Times New Roman"/>
              </a:rPr>
              <a:t> </a:t>
            </a:r>
            <a:r>
              <a:rPr sz="1550" spc="-15" dirty="0">
                <a:cs typeface="Times New Roman"/>
              </a:rPr>
              <a:t>(i.e.,</a:t>
            </a:r>
            <a:r>
              <a:rPr sz="1550" spc="-30" dirty="0">
                <a:cs typeface="Times New Roman"/>
              </a:rPr>
              <a:t> </a:t>
            </a:r>
            <a:r>
              <a:rPr sz="1550" spc="70" dirty="0">
                <a:cs typeface="Times New Roman"/>
              </a:rPr>
              <a:t>an</a:t>
            </a:r>
            <a:r>
              <a:rPr sz="1550" spc="-50" dirty="0">
                <a:cs typeface="Times New Roman"/>
              </a:rPr>
              <a:t> </a:t>
            </a:r>
            <a:r>
              <a:rPr sz="1550" spc="45" dirty="0">
                <a:cs typeface="Times New Roman"/>
              </a:rPr>
              <a:t>emergency</a:t>
            </a:r>
            <a:r>
              <a:rPr sz="1550" spc="-30" dirty="0">
                <a:cs typeface="Times New Roman"/>
              </a:rPr>
              <a:t> </a:t>
            </a:r>
            <a:r>
              <a:rPr sz="1550" spc="60" dirty="0">
                <a:cs typeface="Times New Roman"/>
              </a:rPr>
              <a:t>response</a:t>
            </a:r>
            <a:r>
              <a:rPr sz="1550" spc="-35" dirty="0">
                <a:cs typeface="Times New Roman"/>
              </a:rPr>
              <a:t> </a:t>
            </a:r>
            <a:r>
              <a:rPr sz="1550" spc="50" dirty="0">
                <a:cs typeface="Times New Roman"/>
              </a:rPr>
              <a:t>plan</a:t>
            </a:r>
            <a:r>
              <a:rPr sz="1550" spc="-45" dirty="0">
                <a:cs typeface="Times New Roman"/>
              </a:rPr>
              <a:t> </a:t>
            </a:r>
            <a:r>
              <a:rPr sz="1550" spc="75" dirty="0">
                <a:cs typeface="Times New Roman"/>
              </a:rPr>
              <a:t>that</a:t>
            </a:r>
            <a:r>
              <a:rPr sz="1550" spc="-40" dirty="0">
                <a:cs typeface="Times New Roman"/>
              </a:rPr>
              <a:t> </a:t>
            </a:r>
            <a:r>
              <a:rPr sz="1550" spc="40" dirty="0">
                <a:cs typeface="Times New Roman"/>
              </a:rPr>
              <a:t>includes</a:t>
            </a:r>
            <a:r>
              <a:rPr sz="1550" spc="-45" dirty="0">
                <a:cs typeface="Times New Roman"/>
              </a:rPr>
              <a:t> </a:t>
            </a:r>
            <a:r>
              <a:rPr sz="1550" spc="70" dirty="0">
                <a:cs typeface="Times New Roman"/>
              </a:rPr>
              <a:t>an</a:t>
            </a:r>
            <a:r>
              <a:rPr sz="1550" spc="-40" dirty="0">
                <a:cs typeface="Times New Roman"/>
              </a:rPr>
              <a:t> </a:t>
            </a:r>
            <a:r>
              <a:rPr sz="1550" spc="60" dirty="0">
                <a:cs typeface="Times New Roman"/>
              </a:rPr>
              <a:t>approach</a:t>
            </a:r>
            <a:r>
              <a:rPr sz="1550" spc="-35" dirty="0">
                <a:cs typeface="Times New Roman"/>
              </a:rPr>
              <a:t> </a:t>
            </a:r>
            <a:r>
              <a:rPr sz="1550" spc="30" dirty="0">
                <a:cs typeface="Times New Roman"/>
              </a:rPr>
              <a:t>for </a:t>
            </a:r>
            <a:r>
              <a:rPr sz="1550" spc="20" dirty="0">
                <a:cs typeface="Times New Roman"/>
              </a:rPr>
              <a:t>collecting</a:t>
            </a:r>
            <a:r>
              <a:rPr sz="1550" spc="-50" dirty="0">
                <a:cs typeface="Times New Roman"/>
              </a:rPr>
              <a:t> </a:t>
            </a:r>
            <a:r>
              <a:rPr sz="1550" spc="-110" dirty="0">
                <a:cs typeface="Times New Roman"/>
              </a:rPr>
              <a:t>CAMH</a:t>
            </a:r>
            <a:r>
              <a:rPr sz="1550" spc="-55" dirty="0">
                <a:cs typeface="Times New Roman"/>
              </a:rPr>
              <a:t> </a:t>
            </a:r>
            <a:r>
              <a:rPr sz="1550" spc="65" dirty="0">
                <a:cs typeface="Times New Roman"/>
              </a:rPr>
              <a:t>data</a:t>
            </a:r>
            <a:r>
              <a:rPr sz="1550" spc="-45" dirty="0">
                <a:cs typeface="Times New Roman"/>
              </a:rPr>
              <a:t> </a:t>
            </a:r>
            <a:r>
              <a:rPr sz="1550" spc="50" dirty="0">
                <a:cs typeface="Times New Roman"/>
              </a:rPr>
              <a:t>during</a:t>
            </a:r>
            <a:r>
              <a:rPr sz="1550" spc="-40" dirty="0">
                <a:cs typeface="Times New Roman"/>
              </a:rPr>
              <a:t> </a:t>
            </a:r>
            <a:r>
              <a:rPr sz="1550" spc="60" dirty="0">
                <a:cs typeface="Times New Roman"/>
              </a:rPr>
              <a:t>a</a:t>
            </a:r>
            <a:r>
              <a:rPr sz="1550" spc="-55" dirty="0">
                <a:cs typeface="Times New Roman"/>
              </a:rPr>
              <a:t> </a:t>
            </a:r>
            <a:r>
              <a:rPr sz="1550" spc="50" dirty="0">
                <a:cs typeface="Times New Roman"/>
              </a:rPr>
              <a:t>disaster)?</a:t>
            </a:r>
            <a:endParaRPr sz="1550" dirty="0">
              <a:cs typeface="Times New Roman"/>
            </a:endParaRPr>
          </a:p>
          <a:p>
            <a:pPr marL="230188" marR="17780" indent="-217488">
              <a:lnSpc>
                <a:spcPts val="1639"/>
              </a:lnSpc>
              <a:spcBef>
                <a:spcPts val="600"/>
              </a:spcBef>
              <a:buSzPct val="100000"/>
              <a:buAutoNum type="arabicPeriod"/>
              <a:tabLst>
                <a:tab pos="444500" algn="l"/>
              </a:tabLst>
            </a:pPr>
            <a:r>
              <a:rPr sz="1550" spc="45" dirty="0">
                <a:cs typeface="Times New Roman"/>
              </a:rPr>
              <a:t>What</a:t>
            </a:r>
            <a:r>
              <a:rPr sz="1550" spc="-35" dirty="0">
                <a:cs typeface="Times New Roman"/>
              </a:rPr>
              <a:t> </a:t>
            </a:r>
            <a:r>
              <a:rPr sz="1550" spc="-114" dirty="0">
                <a:cs typeface="Times New Roman"/>
              </a:rPr>
              <a:t>CAMH</a:t>
            </a:r>
            <a:r>
              <a:rPr sz="1550" spc="-40" dirty="0">
                <a:cs typeface="Times New Roman"/>
              </a:rPr>
              <a:t> </a:t>
            </a:r>
            <a:r>
              <a:rPr sz="1550" spc="70" dirty="0">
                <a:cs typeface="Times New Roman"/>
              </a:rPr>
              <a:t>indicators/data</a:t>
            </a:r>
            <a:r>
              <a:rPr sz="1550" spc="-35" dirty="0">
                <a:cs typeface="Times New Roman"/>
              </a:rPr>
              <a:t> </a:t>
            </a:r>
            <a:r>
              <a:rPr sz="1550" spc="55" dirty="0">
                <a:cs typeface="Times New Roman"/>
              </a:rPr>
              <a:t>elements</a:t>
            </a:r>
            <a:r>
              <a:rPr sz="1550" spc="-40" dirty="0">
                <a:cs typeface="Times New Roman"/>
              </a:rPr>
              <a:t> </a:t>
            </a:r>
            <a:r>
              <a:rPr sz="1550" spc="70" dirty="0">
                <a:cs typeface="Times New Roman"/>
              </a:rPr>
              <a:t>are</a:t>
            </a:r>
            <a:r>
              <a:rPr sz="1550" spc="-35" dirty="0">
                <a:cs typeface="Times New Roman"/>
              </a:rPr>
              <a:t> </a:t>
            </a:r>
            <a:r>
              <a:rPr lang="en-IE" sz="1550" spc="25" dirty="0">
                <a:cs typeface="Times New Roman"/>
              </a:rPr>
              <a:t>available</a:t>
            </a:r>
            <a:r>
              <a:rPr sz="1550" spc="-55" dirty="0">
                <a:cs typeface="Times New Roman"/>
              </a:rPr>
              <a:t> </a:t>
            </a:r>
            <a:r>
              <a:rPr sz="1550" spc="65" dirty="0">
                <a:cs typeface="Times New Roman"/>
              </a:rPr>
              <a:t>to</a:t>
            </a:r>
            <a:r>
              <a:rPr sz="1550" spc="-50" dirty="0">
                <a:cs typeface="Times New Roman"/>
              </a:rPr>
              <a:t> </a:t>
            </a:r>
            <a:r>
              <a:rPr sz="1550" spc="55" dirty="0">
                <a:cs typeface="Times New Roman"/>
              </a:rPr>
              <a:t>track</a:t>
            </a:r>
            <a:r>
              <a:rPr sz="1550" spc="-50" dirty="0">
                <a:cs typeface="Times New Roman"/>
              </a:rPr>
              <a:t> </a:t>
            </a:r>
            <a:r>
              <a:rPr sz="1550" spc="70" dirty="0">
                <a:cs typeface="Times New Roman"/>
              </a:rPr>
              <a:t>the</a:t>
            </a:r>
            <a:r>
              <a:rPr sz="1550" spc="-35" dirty="0">
                <a:cs typeface="Times New Roman"/>
              </a:rPr>
              <a:t> </a:t>
            </a:r>
            <a:r>
              <a:rPr sz="1550" spc="30" dirty="0">
                <a:cs typeface="Times New Roman"/>
              </a:rPr>
              <a:t>ongoing</a:t>
            </a:r>
            <a:r>
              <a:rPr sz="1550" spc="-50" dirty="0">
                <a:cs typeface="Times New Roman"/>
              </a:rPr>
              <a:t> </a:t>
            </a:r>
            <a:r>
              <a:rPr sz="1550" spc="-110" dirty="0">
                <a:cs typeface="Times New Roman"/>
              </a:rPr>
              <a:t>CAMH  </a:t>
            </a:r>
            <a:r>
              <a:rPr sz="1550" spc="65" dirty="0">
                <a:cs typeface="Times New Roman"/>
              </a:rPr>
              <a:t>needs </a:t>
            </a:r>
            <a:r>
              <a:rPr sz="1550" spc="-5" dirty="0">
                <a:cs typeface="Times New Roman"/>
              </a:rPr>
              <a:t>of </a:t>
            </a:r>
            <a:r>
              <a:rPr sz="1550" spc="70" dirty="0">
                <a:cs typeface="Times New Roman"/>
              </a:rPr>
              <a:t>the</a:t>
            </a:r>
            <a:r>
              <a:rPr sz="1550" spc="-254" dirty="0">
                <a:cs typeface="Times New Roman"/>
              </a:rPr>
              <a:t> </a:t>
            </a:r>
            <a:r>
              <a:rPr sz="1550" spc="10" dirty="0">
                <a:cs typeface="Times New Roman"/>
              </a:rPr>
              <a:t>local </a:t>
            </a:r>
            <a:r>
              <a:rPr sz="1550" spc="40" dirty="0">
                <a:cs typeface="Times New Roman"/>
              </a:rPr>
              <a:t>population?</a:t>
            </a:r>
            <a:endParaRPr sz="1550" dirty="0">
              <a:cs typeface="Times New Roman"/>
            </a:endParaRPr>
          </a:p>
          <a:p>
            <a:pPr marL="230188" indent="-217488">
              <a:lnSpc>
                <a:spcPct val="100000"/>
              </a:lnSpc>
              <a:spcBef>
                <a:spcPts val="600"/>
              </a:spcBef>
              <a:buSzPct val="100000"/>
              <a:buAutoNum type="arabicPeriod"/>
              <a:tabLst>
                <a:tab pos="444500" algn="l"/>
              </a:tabLst>
            </a:pPr>
            <a:r>
              <a:rPr sz="1550" spc="30" dirty="0">
                <a:cs typeface="Times New Roman"/>
              </a:rPr>
              <a:t>Who</a:t>
            </a:r>
            <a:r>
              <a:rPr sz="1550" spc="-55" dirty="0">
                <a:cs typeface="Times New Roman"/>
              </a:rPr>
              <a:t> </a:t>
            </a:r>
            <a:r>
              <a:rPr sz="1550" spc="75" dirty="0">
                <a:cs typeface="Times New Roman"/>
              </a:rPr>
              <a:t>are</a:t>
            </a:r>
            <a:r>
              <a:rPr sz="1550" spc="-40" dirty="0">
                <a:cs typeface="Times New Roman"/>
              </a:rPr>
              <a:t> </a:t>
            </a:r>
            <a:r>
              <a:rPr sz="1550" spc="70" dirty="0">
                <a:cs typeface="Times New Roman"/>
              </a:rPr>
              <a:t>the</a:t>
            </a:r>
            <a:r>
              <a:rPr sz="1550" spc="-40" dirty="0">
                <a:cs typeface="Times New Roman"/>
              </a:rPr>
              <a:t> </a:t>
            </a:r>
            <a:r>
              <a:rPr sz="1550" spc="50" dirty="0">
                <a:cs typeface="Times New Roman"/>
              </a:rPr>
              <a:t>major</a:t>
            </a:r>
            <a:r>
              <a:rPr sz="1550" spc="-40" dirty="0">
                <a:cs typeface="Times New Roman"/>
              </a:rPr>
              <a:t> </a:t>
            </a:r>
            <a:r>
              <a:rPr sz="1550" spc="75" dirty="0">
                <a:cs typeface="Times New Roman"/>
              </a:rPr>
              <a:t>partners</a:t>
            </a:r>
            <a:r>
              <a:rPr sz="1550" spc="-45" dirty="0">
                <a:cs typeface="Times New Roman"/>
              </a:rPr>
              <a:t> </a:t>
            </a:r>
            <a:r>
              <a:rPr sz="1550" spc="50" dirty="0">
                <a:cs typeface="Times New Roman"/>
              </a:rPr>
              <a:t>within</a:t>
            </a:r>
            <a:r>
              <a:rPr sz="1550" spc="-55" dirty="0">
                <a:cs typeface="Times New Roman"/>
              </a:rPr>
              <a:t> </a:t>
            </a:r>
            <a:r>
              <a:rPr sz="1550" spc="60" dirty="0">
                <a:cs typeface="Times New Roman"/>
              </a:rPr>
              <a:t>your</a:t>
            </a:r>
            <a:r>
              <a:rPr sz="1550" spc="-50" dirty="0">
                <a:cs typeface="Times New Roman"/>
              </a:rPr>
              <a:t> </a:t>
            </a:r>
            <a:r>
              <a:rPr sz="1550" spc="70" dirty="0">
                <a:cs typeface="Times New Roman"/>
              </a:rPr>
              <a:t>area</a:t>
            </a:r>
            <a:r>
              <a:rPr sz="1550" spc="-40" dirty="0">
                <a:cs typeface="Times New Roman"/>
              </a:rPr>
              <a:t> </a:t>
            </a:r>
            <a:r>
              <a:rPr sz="1550" spc="75" dirty="0">
                <a:cs typeface="Times New Roman"/>
              </a:rPr>
              <a:t>that</a:t>
            </a:r>
            <a:r>
              <a:rPr sz="1550" spc="-45" dirty="0">
                <a:cs typeface="Times New Roman"/>
              </a:rPr>
              <a:t> </a:t>
            </a:r>
            <a:r>
              <a:rPr sz="1550" spc="50" dirty="0">
                <a:cs typeface="Times New Roman"/>
              </a:rPr>
              <a:t>have</a:t>
            </a:r>
            <a:r>
              <a:rPr sz="1550" spc="-35" dirty="0">
                <a:cs typeface="Times New Roman"/>
              </a:rPr>
              <a:t> </a:t>
            </a:r>
            <a:r>
              <a:rPr sz="1550" spc="30" dirty="0">
                <a:cs typeface="Times New Roman"/>
              </a:rPr>
              <a:t>access</a:t>
            </a:r>
            <a:r>
              <a:rPr sz="1550" spc="-45" dirty="0">
                <a:cs typeface="Times New Roman"/>
              </a:rPr>
              <a:t> </a:t>
            </a:r>
            <a:r>
              <a:rPr sz="1550" spc="65" dirty="0">
                <a:cs typeface="Times New Roman"/>
              </a:rPr>
              <a:t>to</a:t>
            </a:r>
            <a:r>
              <a:rPr sz="1550" spc="-55" dirty="0">
                <a:cs typeface="Times New Roman"/>
              </a:rPr>
              <a:t> </a:t>
            </a:r>
            <a:r>
              <a:rPr sz="1550" spc="50" dirty="0">
                <a:cs typeface="Times New Roman"/>
              </a:rPr>
              <a:t>this</a:t>
            </a:r>
            <a:r>
              <a:rPr sz="1550" spc="-45" dirty="0">
                <a:cs typeface="Times New Roman"/>
              </a:rPr>
              <a:t> </a:t>
            </a:r>
            <a:r>
              <a:rPr sz="1550" spc="45" dirty="0">
                <a:cs typeface="Times New Roman"/>
              </a:rPr>
              <a:t>data?</a:t>
            </a:r>
            <a:endParaRPr sz="1550" dirty="0">
              <a:cs typeface="Times New Roman"/>
            </a:endParaRPr>
          </a:p>
          <a:p>
            <a:pPr marL="230188" marR="5080" indent="-217488">
              <a:lnSpc>
                <a:spcPts val="1639"/>
              </a:lnSpc>
              <a:spcBef>
                <a:spcPts val="600"/>
              </a:spcBef>
              <a:buSzPct val="100000"/>
              <a:buAutoNum type="arabicPeriod"/>
              <a:tabLst>
                <a:tab pos="444500" algn="l"/>
              </a:tabLst>
            </a:pPr>
            <a:r>
              <a:rPr sz="1550" spc="10" dirty="0">
                <a:cs typeface="Times New Roman"/>
              </a:rPr>
              <a:t>Are</a:t>
            </a:r>
            <a:r>
              <a:rPr sz="1550" spc="-40" dirty="0">
                <a:cs typeface="Times New Roman"/>
              </a:rPr>
              <a:t> </a:t>
            </a:r>
            <a:r>
              <a:rPr sz="1550" spc="75" dirty="0">
                <a:cs typeface="Times New Roman"/>
              </a:rPr>
              <a:t>there</a:t>
            </a:r>
            <a:r>
              <a:rPr sz="1550" spc="-40" dirty="0">
                <a:cs typeface="Times New Roman"/>
              </a:rPr>
              <a:t> </a:t>
            </a:r>
            <a:r>
              <a:rPr sz="1550" spc="70" dirty="0">
                <a:cs typeface="Times New Roman"/>
              </a:rPr>
              <a:t>other</a:t>
            </a:r>
            <a:r>
              <a:rPr sz="1550" spc="-50" dirty="0">
                <a:cs typeface="Times New Roman"/>
              </a:rPr>
              <a:t> </a:t>
            </a:r>
            <a:r>
              <a:rPr sz="1550" spc="-114" dirty="0">
                <a:cs typeface="Times New Roman"/>
              </a:rPr>
              <a:t>CAMH</a:t>
            </a:r>
            <a:r>
              <a:rPr sz="1550" spc="-45" dirty="0">
                <a:cs typeface="Times New Roman"/>
              </a:rPr>
              <a:t> </a:t>
            </a:r>
            <a:r>
              <a:rPr sz="1550" spc="70" dirty="0">
                <a:cs typeface="Times New Roman"/>
              </a:rPr>
              <a:t>indicators/data</a:t>
            </a:r>
            <a:r>
              <a:rPr sz="1550" spc="-50" dirty="0">
                <a:cs typeface="Times New Roman"/>
              </a:rPr>
              <a:t> </a:t>
            </a:r>
            <a:r>
              <a:rPr sz="1550" spc="55" dirty="0">
                <a:cs typeface="Times New Roman"/>
              </a:rPr>
              <a:t>elements</a:t>
            </a:r>
            <a:r>
              <a:rPr sz="1550" spc="-45" dirty="0">
                <a:cs typeface="Times New Roman"/>
              </a:rPr>
              <a:t> </a:t>
            </a:r>
            <a:r>
              <a:rPr sz="1550" spc="75" dirty="0">
                <a:cs typeface="Times New Roman"/>
              </a:rPr>
              <a:t>or</a:t>
            </a:r>
            <a:r>
              <a:rPr sz="1550" spc="-40" dirty="0">
                <a:cs typeface="Times New Roman"/>
              </a:rPr>
              <a:t> </a:t>
            </a:r>
            <a:r>
              <a:rPr sz="1550" spc="55" dirty="0">
                <a:cs typeface="Times New Roman"/>
              </a:rPr>
              <a:t>sources</a:t>
            </a:r>
            <a:r>
              <a:rPr sz="1550" spc="-55" dirty="0">
                <a:cs typeface="Times New Roman"/>
              </a:rPr>
              <a:t> </a:t>
            </a:r>
            <a:r>
              <a:rPr sz="1550" spc="75" dirty="0">
                <a:cs typeface="Times New Roman"/>
              </a:rPr>
              <a:t>that</a:t>
            </a:r>
            <a:r>
              <a:rPr sz="1550" spc="-30" dirty="0">
                <a:cs typeface="Times New Roman"/>
              </a:rPr>
              <a:t> </a:t>
            </a:r>
            <a:r>
              <a:rPr sz="1550" spc="75" dirty="0">
                <a:cs typeface="Times New Roman"/>
              </a:rPr>
              <a:t>are</a:t>
            </a:r>
            <a:r>
              <a:rPr sz="1550" spc="-40" dirty="0">
                <a:cs typeface="Times New Roman"/>
              </a:rPr>
              <a:t> </a:t>
            </a:r>
            <a:r>
              <a:rPr sz="1550" spc="65" dirty="0">
                <a:cs typeface="Times New Roman"/>
              </a:rPr>
              <a:t>needed</a:t>
            </a:r>
            <a:r>
              <a:rPr sz="1550" spc="-45" dirty="0">
                <a:cs typeface="Times New Roman"/>
              </a:rPr>
              <a:t> </a:t>
            </a:r>
            <a:r>
              <a:rPr sz="1550" spc="65" dirty="0">
                <a:cs typeface="Times New Roman"/>
              </a:rPr>
              <a:t>to </a:t>
            </a:r>
            <a:r>
              <a:rPr sz="1550" spc="75" dirty="0">
                <a:cs typeface="Times New Roman"/>
              </a:rPr>
              <a:t>understand</a:t>
            </a:r>
            <a:r>
              <a:rPr sz="1550" spc="-50" dirty="0">
                <a:cs typeface="Times New Roman"/>
              </a:rPr>
              <a:t> </a:t>
            </a:r>
            <a:r>
              <a:rPr sz="1550" spc="70" dirty="0">
                <a:cs typeface="Times New Roman"/>
              </a:rPr>
              <a:t>the</a:t>
            </a:r>
            <a:r>
              <a:rPr sz="1550" spc="-40" dirty="0">
                <a:cs typeface="Times New Roman"/>
              </a:rPr>
              <a:t> </a:t>
            </a:r>
            <a:r>
              <a:rPr sz="1550" spc="50" dirty="0">
                <a:cs typeface="Times New Roman"/>
              </a:rPr>
              <a:t>potential</a:t>
            </a:r>
            <a:r>
              <a:rPr sz="1550" spc="-50" dirty="0">
                <a:cs typeface="Times New Roman"/>
              </a:rPr>
              <a:t> </a:t>
            </a:r>
            <a:r>
              <a:rPr sz="1550" spc="45" dirty="0">
                <a:cs typeface="Times New Roman"/>
              </a:rPr>
              <a:t>impact</a:t>
            </a:r>
            <a:r>
              <a:rPr sz="1550" spc="-50" dirty="0">
                <a:cs typeface="Times New Roman"/>
              </a:rPr>
              <a:t> </a:t>
            </a:r>
            <a:r>
              <a:rPr sz="1550" spc="-5" dirty="0">
                <a:cs typeface="Times New Roman"/>
              </a:rPr>
              <a:t>of</a:t>
            </a:r>
            <a:r>
              <a:rPr sz="1550" spc="-45" dirty="0">
                <a:cs typeface="Times New Roman"/>
              </a:rPr>
              <a:t> </a:t>
            </a:r>
            <a:r>
              <a:rPr sz="1550" spc="60" dirty="0">
                <a:cs typeface="Times New Roman"/>
              </a:rPr>
              <a:t>a</a:t>
            </a:r>
            <a:r>
              <a:rPr sz="1550" spc="-55" dirty="0">
                <a:cs typeface="Times New Roman"/>
              </a:rPr>
              <a:t> </a:t>
            </a:r>
            <a:r>
              <a:rPr sz="1550" spc="70" dirty="0">
                <a:cs typeface="Times New Roman"/>
              </a:rPr>
              <a:t>tornado</a:t>
            </a:r>
            <a:r>
              <a:rPr sz="1550" spc="-40" dirty="0">
                <a:cs typeface="Times New Roman"/>
              </a:rPr>
              <a:t> </a:t>
            </a:r>
            <a:r>
              <a:rPr sz="1550" spc="60" dirty="0">
                <a:cs typeface="Times New Roman"/>
              </a:rPr>
              <a:t>on</a:t>
            </a:r>
            <a:r>
              <a:rPr sz="1550" spc="-45" dirty="0">
                <a:cs typeface="Times New Roman"/>
              </a:rPr>
              <a:t> </a:t>
            </a:r>
            <a:r>
              <a:rPr sz="1550" spc="-100" dirty="0">
                <a:cs typeface="Times New Roman"/>
              </a:rPr>
              <a:t>CAMH?</a:t>
            </a:r>
            <a:endParaRPr sz="1550" dirty="0">
              <a:cs typeface="Times New Roman"/>
            </a:endParaRPr>
          </a:p>
          <a:p>
            <a:pPr marL="230188" marR="31750" indent="-217488">
              <a:lnSpc>
                <a:spcPts val="1639"/>
              </a:lnSpc>
              <a:spcBef>
                <a:spcPts val="600"/>
              </a:spcBef>
              <a:buSzPct val="100000"/>
              <a:buAutoNum type="arabicPeriod"/>
              <a:tabLst>
                <a:tab pos="444500" algn="l"/>
              </a:tabLst>
            </a:pPr>
            <a:r>
              <a:rPr sz="1550" spc="60" dirty="0">
                <a:cs typeface="Times New Roman"/>
              </a:rPr>
              <a:t>Who/which</a:t>
            </a:r>
            <a:r>
              <a:rPr sz="1550" spc="-30" dirty="0">
                <a:cs typeface="Times New Roman"/>
              </a:rPr>
              <a:t> </a:t>
            </a:r>
            <a:r>
              <a:rPr sz="1550" spc="30" dirty="0">
                <a:cs typeface="Times New Roman"/>
              </a:rPr>
              <a:t>agency</a:t>
            </a:r>
            <a:r>
              <a:rPr sz="1550" spc="-60" dirty="0">
                <a:cs typeface="Times New Roman"/>
              </a:rPr>
              <a:t> </a:t>
            </a:r>
            <a:r>
              <a:rPr sz="1550" spc="75" dirty="0">
                <a:cs typeface="Times New Roman"/>
              </a:rPr>
              <a:t>or</a:t>
            </a:r>
            <a:r>
              <a:rPr sz="1550" spc="-35" dirty="0">
                <a:cs typeface="Times New Roman"/>
              </a:rPr>
              <a:t> </a:t>
            </a:r>
            <a:r>
              <a:rPr sz="1550" spc="45" dirty="0">
                <a:cs typeface="Times New Roman"/>
              </a:rPr>
              <a:t>organization</a:t>
            </a:r>
            <a:r>
              <a:rPr sz="1550" spc="-50" dirty="0">
                <a:cs typeface="Times New Roman"/>
              </a:rPr>
              <a:t> </a:t>
            </a:r>
            <a:r>
              <a:rPr sz="1550" spc="45" dirty="0">
                <a:cs typeface="Times New Roman"/>
              </a:rPr>
              <a:t>can</a:t>
            </a:r>
            <a:r>
              <a:rPr sz="1550" spc="-45" dirty="0">
                <a:cs typeface="Times New Roman"/>
              </a:rPr>
              <a:t> </a:t>
            </a:r>
            <a:r>
              <a:rPr sz="1550" spc="50" dirty="0">
                <a:cs typeface="Times New Roman"/>
              </a:rPr>
              <a:t>conduct</a:t>
            </a:r>
            <a:r>
              <a:rPr sz="1550" spc="-45" dirty="0">
                <a:cs typeface="Times New Roman"/>
              </a:rPr>
              <a:t> </a:t>
            </a:r>
            <a:r>
              <a:rPr sz="1550" spc="65" dirty="0">
                <a:cs typeface="Times New Roman"/>
              </a:rPr>
              <a:t>data</a:t>
            </a:r>
            <a:r>
              <a:rPr sz="1550" spc="-35" dirty="0">
                <a:cs typeface="Times New Roman"/>
              </a:rPr>
              <a:t> </a:t>
            </a:r>
            <a:r>
              <a:rPr sz="1550" spc="40" dirty="0">
                <a:cs typeface="Times New Roman"/>
              </a:rPr>
              <a:t>analyses</a:t>
            </a:r>
            <a:r>
              <a:rPr sz="1550" spc="-40" dirty="0">
                <a:cs typeface="Times New Roman"/>
              </a:rPr>
              <a:t> </a:t>
            </a:r>
            <a:r>
              <a:rPr sz="1550" spc="70" dirty="0">
                <a:cs typeface="Times New Roman"/>
              </a:rPr>
              <a:t>and</a:t>
            </a:r>
            <a:r>
              <a:rPr sz="1550" spc="-35" dirty="0">
                <a:cs typeface="Times New Roman"/>
              </a:rPr>
              <a:t> </a:t>
            </a:r>
            <a:r>
              <a:rPr sz="1550" spc="50" dirty="0">
                <a:cs typeface="Times New Roman"/>
              </a:rPr>
              <a:t>assist</a:t>
            </a:r>
            <a:r>
              <a:rPr sz="1550" spc="-40" dirty="0">
                <a:cs typeface="Times New Roman"/>
              </a:rPr>
              <a:t> </a:t>
            </a:r>
            <a:r>
              <a:rPr sz="1550" spc="50" dirty="0">
                <a:cs typeface="Times New Roman"/>
              </a:rPr>
              <a:t>with </a:t>
            </a:r>
            <a:r>
              <a:rPr sz="1550" spc="60" dirty="0">
                <a:cs typeface="Times New Roman"/>
              </a:rPr>
              <a:t>interpreting</a:t>
            </a:r>
            <a:r>
              <a:rPr sz="1550" spc="-45" dirty="0">
                <a:cs typeface="Times New Roman"/>
              </a:rPr>
              <a:t> </a:t>
            </a:r>
            <a:r>
              <a:rPr sz="1550" spc="25" dirty="0">
                <a:cs typeface="Times New Roman"/>
              </a:rPr>
              <a:t>findings</a:t>
            </a:r>
            <a:r>
              <a:rPr sz="1550" spc="-45" dirty="0">
                <a:cs typeface="Times New Roman"/>
              </a:rPr>
              <a:t> </a:t>
            </a:r>
            <a:r>
              <a:rPr sz="1550" spc="65" dirty="0">
                <a:cs typeface="Times New Roman"/>
              </a:rPr>
              <a:t>to</a:t>
            </a:r>
            <a:r>
              <a:rPr sz="1550" spc="-55" dirty="0">
                <a:cs typeface="Times New Roman"/>
              </a:rPr>
              <a:t> </a:t>
            </a:r>
            <a:r>
              <a:rPr sz="1550" spc="40" dirty="0">
                <a:cs typeface="Times New Roman"/>
              </a:rPr>
              <a:t>inform</a:t>
            </a:r>
            <a:r>
              <a:rPr sz="1550" spc="-45" dirty="0">
                <a:cs typeface="Times New Roman"/>
              </a:rPr>
              <a:t> </a:t>
            </a:r>
            <a:r>
              <a:rPr sz="1550" spc="30" dirty="0">
                <a:cs typeface="Times New Roman"/>
              </a:rPr>
              <a:t>public</a:t>
            </a:r>
            <a:r>
              <a:rPr sz="1550" spc="-35" dirty="0">
                <a:cs typeface="Times New Roman"/>
              </a:rPr>
              <a:t> </a:t>
            </a:r>
            <a:r>
              <a:rPr sz="1550" spc="50" dirty="0">
                <a:cs typeface="Times New Roman"/>
              </a:rPr>
              <a:t>health</a:t>
            </a:r>
            <a:r>
              <a:rPr sz="1550" spc="-35" dirty="0">
                <a:cs typeface="Times New Roman"/>
              </a:rPr>
              <a:t> </a:t>
            </a:r>
            <a:r>
              <a:rPr sz="1550" spc="30" dirty="0">
                <a:cs typeface="Times New Roman"/>
              </a:rPr>
              <a:t>action?</a:t>
            </a:r>
            <a:endParaRPr sz="1550" dirty="0">
              <a:cs typeface="Times New Roman"/>
            </a:endParaRPr>
          </a:p>
          <a:p>
            <a:pPr marL="230188" indent="-217488">
              <a:lnSpc>
                <a:spcPct val="100000"/>
              </a:lnSpc>
              <a:spcBef>
                <a:spcPts val="600"/>
              </a:spcBef>
              <a:buSzPct val="100000"/>
              <a:buAutoNum type="arabicPeriod"/>
              <a:tabLst>
                <a:tab pos="444500" algn="l"/>
              </a:tabLst>
            </a:pPr>
            <a:r>
              <a:rPr sz="1550" spc="20" dirty="0">
                <a:cs typeface="Times New Roman"/>
              </a:rPr>
              <a:t>How</a:t>
            </a:r>
            <a:r>
              <a:rPr sz="1550" spc="-45" dirty="0">
                <a:cs typeface="Times New Roman"/>
              </a:rPr>
              <a:t> </a:t>
            </a:r>
            <a:r>
              <a:rPr sz="1550" spc="10" dirty="0">
                <a:cs typeface="Times New Roman"/>
              </a:rPr>
              <a:t>will</a:t>
            </a:r>
            <a:r>
              <a:rPr sz="1550" spc="-40" dirty="0">
                <a:cs typeface="Times New Roman"/>
              </a:rPr>
              <a:t> </a:t>
            </a:r>
            <a:r>
              <a:rPr sz="1550" spc="35" dirty="0">
                <a:cs typeface="Times New Roman"/>
              </a:rPr>
              <a:t>you</a:t>
            </a:r>
            <a:r>
              <a:rPr sz="1550" spc="-35" dirty="0">
                <a:cs typeface="Times New Roman"/>
              </a:rPr>
              <a:t> </a:t>
            </a:r>
            <a:r>
              <a:rPr sz="1550" spc="70" dirty="0">
                <a:cs typeface="Times New Roman"/>
              </a:rPr>
              <a:t>share</a:t>
            </a:r>
            <a:r>
              <a:rPr sz="1550" spc="-40" dirty="0">
                <a:cs typeface="Times New Roman"/>
              </a:rPr>
              <a:t> </a:t>
            </a:r>
            <a:r>
              <a:rPr sz="1550" spc="70" dirty="0">
                <a:cs typeface="Times New Roman"/>
              </a:rPr>
              <a:t>the</a:t>
            </a:r>
            <a:r>
              <a:rPr sz="1550" spc="-50" dirty="0">
                <a:cs typeface="Times New Roman"/>
              </a:rPr>
              <a:t> </a:t>
            </a:r>
            <a:r>
              <a:rPr sz="1550" spc="45" dirty="0">
                <a:cs typeface="Times New Roman"/>
              </a:rPr>
              <a:t>information</a:t>
            </a:r>
            <a:r>
              <a:rPr sz="1550" spc="-55" dirty="0">
                <a:cs typeface="Times New Roman"/>
              </a:rPr>
              <a:t> </a:t>
            </a:r>
            <a:r>
              <a:rPr sz="1550" spc="55" dirty="0">
                <a:cs typeface="Times New Roman"/>
              </a:rPr>
              <a:t>with</a:t>
            </a:r>
            <a:r>
              <a:rPr sz="1550" spc="-45" dirty="0">
                <a:cs typeface="Times New Roman"/>
              </a:rPr>
              <a:t> </a:t>
            </a:r>
            <a:r>
              <a:rPr sz="1550" spc="55" dirty="0">
                <a:cs typeface="Times New Roman"/>
              </a:rPr>
              <a:t>your</a:t>
            </a:r>
            <a:r>
              <a:rPr sz="1550" spc="-45" dirty="0">
                <a:cs typeface="Times New Roman"/>
              </a:rPr>
              <a:t> </a:t>
            </a:r>
            <a:r>
              <a:rPr sz="1550" spc="50" dirty="0">
                <a:cs typeface="Times New Roman"/>
              </a:rPr>
              <a:t>communities/jurisdictions?</a:t>
            </a:r>
            <a:endParaRPr sz="1550" dirty="0">
              <a:cs typeface="Times New Roman"/>
            </a:endParaRPr>
          </a:p>
        </p:txBody>
      </p:sp>
      <p:sp>
        <p:nvSpPr>
          <p:cNvPr id="10" name="object 10"/>
          <p:cNvSpPr txBox="1"/>
          <p:nvPr/>
        </p:nvSpPr>
        <p:spPr>
          <a:xfrm>
            <a:off x="661162" y="5382425"/>
            <a:ext cx="6850633" cy="319959"/>
          </a:xfrm>
          <a:prstGeom prst="rect">
            <a:avLst/>
          </a:prstGeom>
        </p:spPr>
        <p:txBody>
          <a:bodyPr vert="horz" wrap="square" lIns="0" tIns="12065" rIns="0" bIns="0" rtlCol="0">
            <a:spAutoFit/>
          </a:bodyPr>
          <a:lstStyle/>
          <a:p>
            <a:pPr marL="12700">
              <a:lnSpc>
                <a:spcPct val="100000"/>
              </a:lnSpc>
              <a:spcBef>
                <a:spcPts val="95"/>
              </a:spcBef>
            </a:pPr>
            <a:r>
              <a:rPr sz="2000" b="1" spc="-5" dirty="0">
                <a:latin typeface="Verdana"/>
                <a:cs typeface="Verdana"/>
              </a:rPr>
              <a:t>Inject 2: CAMH Surveillance During Response</a:t>
            </a:r>
          </a:p>
        </p:txBody>
      </p:sp>
      <p:sp>
        <p:nvSpPr>
          <p:cNvPr id="11" name="object 11"/>
          <p:cNvSpPr txBox="1"/>
          <p:nvPr/>
        </p:nvSpPr>
        <p:spPr>
          <a:xfrm>
            <a:off x="669311" y="5845259"/>
            <a:ext cx="6670803" cy="3743332"/>
          </a:xfrm>
          <a:prstGeom prst="rect">
            <a:avLst/>
          </a:prstGeom>
        </p:spPr>
        <p:txBody>
          <a:bodyPr vert="horz" wrap="square" lIns="0" tIns="24130" rIns="0" bIns="0" rtlCol="0">
            <a:spAutoFit/>
          </a:bodyPr>
          <a:lstStyle/>
          <a:p>
            <a:pPr marL="241300" marR="288925" indent="-228600">
              <a:lnSpc>
                <a:spcPts val="1639"/>
              </a:lnSpc>
              <a:spcBef>
                <a:spcPts val="190"/>
              </a:spcBef>
              <a:buSzPct val="100000"/>
              <a:buAutoNum type="arabicPeriod"/>
              <a:tabLst>
                <a:tab pos="241300" algn="l"/>
              </a:tabLst>
            </a:pPr>
            <a:r>
              <a:rPr sz="1550" spc="10" dirty="0">
                <a:cs typeface="Times New Roman"/>
              </a:rPr>
              <a:t>Which CAMH indicators/data elements should be prioritized to track and  determine the immediate impact of the tornado event?</a:t>
            </a:r>
          </a:p>
          <a:p>
            <a:pPr marL="241300" marR="59690" indent="-228600">
              <a:lnSpc>
                <a:spcPts val="1639"/>
              </a:lnSpc>
              <a:spcBef>
                <a:spcPts val="1005"/>
              </a:spcBef>
              <a:buSzPct val="100000"/>
              <a:buAutoNum type="arabicPeriod"/>
              <a:tabLst>
                <a:tab pos="241300" algn="l"/>
              </a:tabLst>
            </a:pPr>
            <a:r>
              <a:rPr sz="1550" spc="10" dirty="0">
                <a:cs typeface="Times New Roman"/>
              </a:rPr>
              <a:t>Does your agency have the data you need to monitor possible changes in the  mental health and well-being of displaced children and a</a:t>
            </a:r>
            <a:r>
              <a:rPr lang="en-US" sz="1550" spc="10" dirty="0">
                <a:cs typeface="Times New Roman"/>
              </a:rPr>
              <a:t>d</a:t>
            </a:r>
            <a:r>
              <a:rPr sz="1550" spc="10" dirty="0">
                <a:cs typeface="Times New Roman"/>
              </a:rPr>
              <a:t>olescents?</a:t>
            </a:r>
          </a:p>
          <a:p>
            <a:pPr marL="241300" marR="209550" indent="-228600">
              <a:lnSpc>
                <a:spcPts val="1639"/>
              </a:lnSpc>
              <a:spcBef>
                <a:spcPts val="1005"/>
              </a:spcBef>
              <a:buSzPct val="100000"/>
              <a:buAutoNum type="arabicPeriod"/>
              <a:tabLst>
                <a:tab pos="241300" algn="l"/>
              </a:tabLst>
            </a:pPr>
            <a:r>
              <a:rPr sz="1550" spc="10" dirty="0">
                <a:cs typeface="Times New Roman"/>
              </a:rPr>
              <a:t>Who/which agency(ies) or organization(s) has the cap</a:t>
            </a:r>
            <a:r>
              <a:rPr lang="en-US" sz="1550" spc="10" dirty="0">
                <a:cs typeface="Times New Roman"/>
              </a:rPr>
              <a:t>a</a:t>
            </a:r>
            <a:r>
              <a:rPr sz="1550" spc="10" dirty="0">
                <a:cs typeface="Times New Roman"/>
              </a:rPr>
              <a:t>city to conduct data  analyses and interpret findings?</a:t>
            </a:r>
            <a:endParaRPr lang="en-US" sz="1550" spc="10" dirty="0">
              <a:cs typeface="Times New Roman"/>
            </a:endParaRPr>
          </a:p>
          <a:p>
            <a:pPr marL="241300" marR="209550" indent="-228600">
              <a:lnSpc>
                <a:spcPts val="1639"/>
              </a:lnSpc>
              <a:spcBef>
                <a:spcPts val="1005"/>
              </a:spcBef>
              <a:buSzPct val="100000"/>
              <a:buAutoNum type="arabicPeriod"/>
              <a:tabLst>
                <a:tab pos="241300" algn="l"/>
              </a:tabLst>
            </a:pPr>
            <a:r>
              <a:rPr sz="1550" spc="10" dirty="0">
                <a:cs typeface="Times New Roman"/>
              </a:rPr>
              <a:t>How will you</a:t>
            </a:r>
            <a:r>
              <a:rPr lang="en-US" sz="1550" spc="10" dirty="0">
                <a:cs typeface="Times New Roman"/>
              </a:rPr>
              <a:t>r</a:t>
            </a:r>
            <a:r>
              <a:rPr sz="1550" spc="10" dirty="0">
                <a:cs typeface="Times New Roman"/>
              </a:rPr>
              <a:t> channels of communication be maintained between partners in</a:t>
            </a:r>
            <a:r>
              <a:rPr lang="en-US" sz="1550" spc="10" dirty="0">
                <a:cs typeface="Times New Roman"/>
              </a:rPr>
              <a:t> order to inform public health action given infrastructure challenges resulting from the tornado event?</a:t>
            </a:r>
          </a:p>
          <a:p>
            <a:pPr marL="241300" marR="5080" indent="-228600">
              <a:lnSpc>
                <a:spcPts val="1639"/>
              </a:lnSpc>
              <a:spcBef>
                <a:spcPts val="990"/>
              </a:spcBef>
              <a:buSzPct val="100000"/>
              <a:buAutoNum type="arabicPeriod" startAt="5"/>
              <a:tabLst>
                <a:tab pos="241300" algn="l"/>
              </a:tabLst>
            </a:pPr>
            <a:r>
              <a:rPr lang="en-US" sz="1550" spc="10" dirty="0">
                <a:cs typeface="Times New Roman"/>
              </a:rPr>
              <a:t>How can you ensure that the messaging is accessible and reaches all segments  of the community, including those with infrastructure challenges and/or  limited access to technology?</a:t>
            </a:r>
          </a:p>
          <a:p>
            <a:pPr marL="241300" marR="490220" indent="-228600">
              <a:lnSpc>
                <a:spcPts val="1639"/>
              </a:lnSpc>
              <a:spcBef>
                <a:spcPts val="1010"/>
              </a:spcBef>
              <a:buSzPct val="100000"/>
              <a:buAutoNum type="arabicPeriod" startAt="5"/>
              <a:tabLst>
                <a:tab pos="241300" algn="l"/>
              </a:tabLst>
            </a:pPr>
            <a:r>
              <a:rPr lang="en-US" sz="1550" spc="10" dirty="0">
                <a:cs typeface="Times New Roman"/>
              </a:rPr>
              <a:t>What role can social media and other digital platforms play, if any, in  disseminating and sharing information during the response to a natural  disaster?</a:t>
            </a:r>
          </a:p>
        </p:txBody>
      </p:sp>
      <p:sp>
        <p:nvSpPr>
          <p:cNvPr id="14" name="object 14"/>
          <p:cNvSpPr/>
          <p:nvPr/>
        </p:nvSpPr>
        <p:spPr>
          <a:xfrm>
            <a:off x="7810500" y="1099821"/>
            <a:ext cx="7505700" cy="8653779"/>
          </a:xfrm>
          <a:custGeom>
            <a:avLst/>
            <a:gdLst/>
            <a:ahLst/>
            <a:cxnLst/>
            <a:rect l="l" t="t" r="r" b="b"/>
            <a:pathLst>
              <a:path w="6793865" h="8302625">
                <a:moveTo>
                  <a:pt x="0" y="0"/>
                </a:moveTo>
                <a:lnTo>
                  <a:pt x="6793865" y="0"/>
                </a:lnTo>
                <a:lnTo>
                  <a:pt x="6793865" y="8302625"/>
                </a:lnTo>
                <a:lnTo>
                  <a:pt x="0" y="8302625"/>
                </a:lnTo>
                <a:lnTo>
                  <a:pt x="0" y="0"/>
                </a:lnTo>
                <a:close/>
              </a:path>
            </a:pathLst>
          </a:custGeom>
          <a:ln w="12700">
            <a:solidFill>
              <a:srgbClr val="1F4E79"/>
            </a:solidFill>
          </a:ln>
        </p:spPr>
        <p:txBody>
          <a:bodyPr wrap="square" lIns="0" tIns="0" rIns="0" bIns="0" rtlCol="0"/>
          <a:lstStyle/>
          <a:p>
            <a:endParaRPr dirty="0"/>
          </a:p>
        </p:txBody>
      </p:sp>
      <p:sp>
        <p:nvSpPr>
          <p:cNvPr id="15" name="object 15"/>
          <p:cNvSpPr txBox="1">
            <a:spLocks noGrp="1"/>
          </p:cNvSpPr>
          <p:nvPr>
            <p:ph type="title"/>
          </p:nvPr>
        </p:nvSpPr>
        <p:spPr>
          <a:xfrm>
            <a:off x="2163572" y="1248754"/>
            <a:ext cx="11476228" cy="350737"/>
          </a:xfrm>
          <a:prstGeom prst="rect">
            <a:avLst/>
          </a:prstGeom>
        </p:spPr>
        <p:txBody>
          <a:bodyPr vert="horz" wrap="square" lIns="0" tIns="12065" rIns="0" bIns="0" rtlCol="0">
            <a:spAutoFit/>
          </a:bodyPr>
          <a:lstStyle/>
          <a:p>
            <a:pPr marL="12700">
              <a:lnSpc>
                <a:spcPct val="100000"/>
              </a:lnSpc>
              <a:spcBef>
                <a:spcPts val="95"/>
              </a:spcBef>
              <a:tabLst>
                <a:tab pos="7042784" algn="l"/>
              </a:tabLst>
            </a:pPr>
            <a:r>
              <a:rPr spc="-5" dirty="0">
                <a:solidFill>
                  <a:schemeClr val="tx2"/>
                </a:solidFill>
              </a:rPr>
              <a:t>DISCUSSION</a:t>
            </a:r>
            <a:r>
              <a:rPr spc="25" dirty="0">
                <a:solidFill>
                  <a:schemeClr val="tx2"/>
                </a:solidFill>
              </a:rPr>
              <a:t> </a:t>
            </a:r>
            <a:r>
              <a:rPr spc="-5" dirty="0">
                <a:solidFill>
                  <a:schemeClr val="tx2"/>
                </a:solidFill>
              </a:rPr>
              <a:t>QUESTIONS	</a:t>
            </a:r>
            <a:r>
              <a:rPr lang="en-US" spc="-5" dirty="0">
                <a:solidFill>
                  <a:schemeClr val="tx2"/>
                </a:solidFill>
              </a:rPr>
              <a:t>   </a:t>
            </a:r>
            <a:r>
              <a:rPr spc="-5" dirty="0">
                <a:solidFill>
                  <a:schemeClr val="tx2"/>
                </a:solidFill>
              </a:rPr>
              <a:t>DISCUSSION</a:t>
            </a:r>
            <a:r>
              <a:rPr spc="-30" dirty="0">
                <a:solidFill>
                  <a:schemeClr val="tx2"/>
                </a:solidFill>
              </a:rPr>
              <a:t> </a:t>
            </a:r>
            <a:r>
              <a:rPr spc="-5" dirty="0">
                <a:solidFill>
                  <a:schemeClr val="tx2"/>
                </a:solidFill>
              </a:rPr>
              <a:t>QUESTIONS</a:t>
            </a:r>
          </a:p>
        </p:txBody>
      </p:sp>
      <p:sp>
        <p:nvSpPr>
          <p:cNvPr id="16" name="object 16"/>
          <p:cNvSpPr/>
          <p:nvPr/>
        </p:nvSpPr>
        <p:spPr>
          <a:xfrm>
            <a:off x="8072628" y="1502663"/>
            <a:ext cx="6269990" cy="0"/>
          </a:xfrm>
          <a:custGeom>
            <a:avLst/>
            <a:gdLst/>
            <a:ahLst/>
            <a:cxnLst/>
            <a:rect l="l" t="t" r="r" b="b"/>
            <a:pathLst>
              <a:path w="6269990">
                <a:moveTo>
                  <a:pt x="0" y="0"/>
                </a:moveTo>
                <a:lnTo>
                  <a:pt x="6269736" y="0"/>
                </a:lnTo>
              </a:path>
            </a:pathLst>
          </a:custGeom>
          <a:ln w="12192">
            <a:solidFill>
              <a:srgbClr val="005287"/>
            </a:solidFill>
            <a:prstDash val="dot"/>
          </a:ln>
        </p:spPr>
        <p:txBody>
          <a:bodyPr wrap="square" lIns="0" tIns="0" rIns="0" bIns="0" rtlCol="0"/>
          <a:lstStyle/>
          <a:p>
            <a:endParaRPr dirty="0"/>
          </a:p>
        </p:txBody>
      </p:sp>
      <p:sp>
        <p:nvSpPr>
          <p:cNvPr id="17" name="object 17"/>
          <p:cNvSpPr txBox="1"/>
          <p:nvPr/>
        </p:nvSpPr>
        <p:spPr>
          <a:xfrm>
            <a:off x="8057226" y="1852815"/>
            <a:ext cx="7012247" cy="606128"/>
          </a:xfrm>
          <a:prstGeom prst="rect">
            <a:avLst/>
          </a:prstGeom>
        </p:spPr>
        <p:txBody>
          <a:bodyPr vert="horz" wrap="square" lIns="0" tIns="8890" rIns="0" bIns="0" rtlCol="0">
            <a:spAutoFit/>
          </a:bodyPr>
          <a:lstStyle/>
          <a:p>
            <a:pPr marL="12700" marR="5080">
              <a:lnSpc>
                <a:spcPct val="101200"/>
              </a:lnSpc>
              <a:spcBef>
                <a:spcPts val="70"/>
              </a:spcBef>
            </a:pPr>
            <a:r>
              <a:rPr sz="2000" b="1" spc="-5" dirty="0">
                <a:latin typeface="Verdana"/>
                <a:cs typeface="Verdana"/>
              </a:rPr>
              <a:t>Inject 3: CAMH Surveillance During Extended  Response/Recovery</a:t>
            </a:r>
          </a:p>
        </p:txBody>
      </p:sp>
      <p:sp>
        <p:nvSpPr>
          <p:cNvPr id="18" name="object 18"/>
          <p:cNvSpPr txBox="1"/>
          <p:nvPr/>
        </p:nvSpPr>
        <p:spPr>
          <a:xfrm>
            <a:off x="7941730" y="2592037"/>
            <a:ext cx="7345678" cy="6724854"/>
          </a:xfrm>
          <a:prstGeom prst="rect">
            <a:avLst/>
          </a:prstGeom>
        </p:spPr>
        <p:txBody>
          <a:bodyPr vert="horz" wrap="square" lIns="0" tIns="13335" rIns="0" bIns="0" rtlCol="0">
            <a:spAutoFit/>
          </a:bodyPr>
          <a:lstStyle/>
          <a:p>
            <a:pPr marL="346075" marR="260985" indent="-214313">
              <a:lnSpc>
                <a:spcPts val="1860"/>
              </a:lnSpc>
              <a:spcAft>
                <a:spcPts val="300"/>
              </a:spcAft>
              <a:buSzPct val="85714"/>
              <a:buAutoNum type="arabicPeriod"/>
              <a:tabLst>
                <a:tab pos="279400" algn="l"/>
              </a:tabLst>
            </a:pPr>
            <a:r>
              <a:rPr sz="1550" spc="-5" dirty="0">
                <a:cs typeface="Times New Roman"/>
              </a:rPr>
              <a:t>Did </a:t>
            </a:r>
            <a:r>
              <a:rPr sz="1550" spc="55" dirty="0">
                <a:cs typeface="Times New Roman"/>
              </a:rPr>
              <a:t>your </a:t>
            </a:r>
            <a:r>
              <a:rPr sz="1550" spc="30" dirty="0">
                <a:cs typeface="Times New Roman"/>
              </a:rPr>
              <a:t>agency </a:t>
            </a:r>
            <a:r>
              <a:rPr sz="1550" spc="45" dirty="0">
                <a:cs typeface="Times New Roman"/>
              </a:rPr>
              <a:t>have </a:t>
            </a:r>
            <a:r>
              <a:rPr sz="1550" spc="70" dirty="0">
                <a:cs typeface="Times New Roman"/>
              </a:rPr>
              <a:t>the </a:t>
            </a:r>
            <a:r>
              <a:rPr sz="1550" spc="65" dirty="0">
                <a:cs typeface="Times New Roman"/>
              </a:rPr>
              <a:t>data needed to </a:t>
            </a:r>
            <a:r>
              <a:rPr sz="1550" spc="60" dirty="0">
                <a:cs typeface="Times New Roman"/>
              </a:rPr>
              <a:t>monitor </a:t>
            </a:r>
            <a:r>
              <a:rPr sz="1550" spc="40" dirty="0">
                <a:cs typeface="Times New Roman"/>
              </a:rPr>
              <a:t>possible changes in </a:t>
            </a:r>
            <a:r>
              <a:rPr sz="1550" spc="70" dirty="0">
                <a:cs typeface="Times New Roman"/>
              </a:rPr>
              <a:t>the  </a:t>
            </a:r>
            <a:r>
              <a:rPr sz="1550" spc="55" dirty="0">
                <a:cs typeface="Times New Roman"/>
              </a:rPr>
              <a:t>mental</a:t>
            </a:r>
            <a:r>
              <a:rPr sz="1550" spc="-45" dirty="0">
                <a:cs typeface="Times New Roman"/>
              </a:rPr>
              <a:t> </a:t>
            </a:r>
            <a:r>
              <a:rPr sz="1550" spc="55" dirty="0">
                <a:cs typeface="Times New Roman"/>
              </a:rPr>
              <a:t>health</a:t>
            </a:r>
            <a:r>
              <a:rPr sz="1550" spc="-35" dirty="0">
                <a:cs typeface="Times New Roman"/>
              </a:rPr>
              <a:t> </a:t>
            </a:r>
            <a:r>
              <a:rPr sz="1550" spc="70" dirty="0">
                <a:cs typeface="Times New Roman"/>
              </a:rPr>
              <a:t>and</a:t>
            </a:r>
            <a:r>
              <a:rPr sz="1550" spc="-45" dirty="0">
                <a:cs typeface="Times New Roman"/>
              </a:rPr>
              <a:t> </a:t>
            </a:r>
            <a:r>
              <a:rPr sz="1550" spc="25" dirty="0">
                <a:cs typeface="Times New Roman"/>
              </a:rPr>
              <a:t>well-being</a:t>
            </a:r>
            <a:r>
              <a:rPr sz="1550" spc="-30" dirty="0">
                <a:cs typeface="Times New Roman"/>
              </a:rPr>
              <a:t> </a:t>
            </a:r>
            <a:r>
              <a:rPr sz="1550" spc="-5" dirty="0">
                <a:cs typeface="Times New Roman"/>
              </a:rPr>
              <a:t>of</a:t>
            </a:r>
            <a:r>
              <a:rPr sz="1550" spc="-55" dirty="0">
                <a:cs typeface="Times New Roman"/>
              </a:rPr>
              <a:t> </a:t>
            </a:r>
            <a:r>
              <a:rPr sz="1550" spc="40" dirty="0">
                <a:cs typeface="Times New Roman"/>
              </a:rPr>
              <a:t>displaced</a:t>
            </a:r>
            <a:r>
              <a:rPr sz="1550" spc="-30" dirty="0">
                <a:cs typeface="Times New Roman"/>
              </a:rPr>
              <a:t> </a:t>
            </a:r>
            <a:r>
              <a:rPr sz="1550" spc="45" dirty="0">
                <a:cs typeface="Times New Roman"/>
              </a:rPr>
              <a:t>children</a:t>
            </a:r>
            <a:r>
              <a:rPr sz="1550" spc="-40" dirty="0">
                <a:cs typeface="Times New Roman"/>
              </a:rPr>
              <a:t> </a:t>
            </a:r>
            <a:r>
              <a:rPr sz="1550" spc="70" dirty="0">
                <a:cs typeface="Times New Roman"/>
              </a:rPr>
              <a:t>and</a:t>
            </a:r>
            <a:r>
              <a:rPr sz="1550" spc="-40" dirty="0">
                <a:cs typeface="Times New Roman"/>
              </a:rPr>
              <a:t> </a:t>
            </a:r>
            <a:r>
              <a:rPr sz="1550" spc="50" dirty="0">
                <a:cs typeface="Times New Roman"/>
              </a:rPr>
              <a:t>adolescents</a:t>
            </a:r>
            <a:r>
              <a:rPr sz="1550" spc="-50" dirty="0">
                <a:cs typeface="Times New Roman"/>
              </a:rPr>
              <a:t> </a:t>
            </a:r>
            <a:r>
              <a:rPr sz="1550" spc="65" dirty="0">
                <a:cs typeface="Times New Roman"/>
              </a:rPr>
              <a:t>to</a:t>
            </a:r>
            <a:r>
              <a:rPr sz="1550" spc="-35" dirty="0">
                <a:cs typeface="Times New Roman"/>
              </a:rPr>
              <a:t> </a:t>
            </a:r>
            <a:r>
              <a:rPr sz="1550" spc="60" dirty="0">
                <a:cs typeface="Times New Roman"/>
              </a:rPr>
              <a:t>trac</a:t>
            </a:r>
            <a:r>
              <a:rPr lang="en-US" sz="1550" spc="60" dirty="0">
                <a:cs typeface="Times New Roman"/>
              </a:rPr>
              <a:t>k</a:t>
            </a:r>
            <a:r>
              <a:rPr sz="1550" spc="60" dirty="0">
                <a:cs typeface="Times New Roman"/>
              </a:rPr>
              <a:t> </a:t>
            </a:r>
            <a:r>
              <a:rPr sz="1550" spc="70" dirty="0">
                <a:cs typeface="Times New Roman"/>
              </a:rPr>
              <a:t>and</a:t>
            </a:r>
            <a:r>
              <a:rPr sz="1550" spc="-45" dirty="0">
                <a:cs typeface="Times New Roman"/>
              </a:rPr>
              <a:t> </a:t>
            </a:r>
            <a:r>
              <a:rPr sz="1550" spc="65" dirty="0">
                <a:cs typeface="Times New Roman"/>
              </a:rPr>
              <a:t>determine</a:t>
            </a:r>
            <a:r>
              <a:rPr sz="1550" spc="-55" dirty="0">
                <a:cs typeface="Times New Roman"/>
              </a:rPr>
              <a:t> </a:t>
            </a:r>
            <a:r>
              <a:rPr sz="1550" spc="55" dirty="0">
                <a:cs typeface="Times New Roman"/>
              </a:rPr>
              <a:t>immediate</a:t>
            </a:r>
            <a:r>
              <a:rPr sz="1550" spc="-40" dirty="0">
                <a:cs typeface="Times New Roman"/>
              </a:rPr>
              <a:t> </a:t>
            </a:r>
            <a:r>
              <a:rPr sz="1550" spc="45" dirty="0">
                <a:cs typeface="Times New Roman"/>
              </a:rPr>
              <a:t>impacts</a:t>
            </a:r>
            <a:r>
              <a:rPr sz="1550" spc="-45" dirty="0">
                <a:cs typeface="Times New Roman"/>
              </a:rPr>
              <a:t> </a:t>
            </a:r>
            <a:r>
              <a:rPr sz="1550" spc="-5" dirty="0">
                <a:cs typeface="Times New Roman"/>
              </a:rPr>
              <a:t>of</a:t>
            </a:r>
            <a:r>
              <a:rPr sz="1550" spc="-45" dirty="0">
                <a:cs typeface="Times New Roman"/>
              </a:rPr>
              <a:t> </a:t>
            </a:r>
            <a:r>
              <a:rPr sz="1550" spc="65" dirty="0">
                <a:cs typeface="Times New Roman"/>
              </a:rPr>
              <a:t>the</a:t>
            </a:r>
            <a:r>
              <a:rPr sz="1550" spc="-40" dirty="0">
                <a:cs typeface="Times New Roman"/>
              </a:rPr>
              <a:t> </a:t>
            </a:r>
            <a:r>
              <a:rPr sz="1550" spc="70" dirty="0">
                <a:cs typeface="Times New Roman"/>
              </a:rPr>
              <a:t>tornado</a:t>
            </a:r>
            <a:r>
              <a:rPr sz="1550" spc="-40" dirty="0">
                <a:cs typeface="Times New Roman"/>
              </a:rPr>
              <a:t> </a:t>
            </a:r>
            <a:r>
              <a:rPr sz="1550" spc="40" dirty="0">
                <a:cs typeface="Times New Roman"/>
              </a:rPr>
              <a:t>event?</a:t>
            </a:r>
            <a:endParaRPr sz="1550" dirty="0">
              <a:cs typeface="Times New Roman"/>
            </a:endParaRPr>
          </a:p>
          <a:p>
            <a:pPr marL="346075" marR="363220" indent="-214313">
              <a:lnSpc>
                <a:spcPts val="1860"/>
              </a:lnSpc>
              <a:spcAft>
                <a:spcPts val="300"/>
              </a:spcAft>
              <a:buSzPct val="85714"/>
              <a:buAutoNum type="arabicPeriod"/>
              <a:tabLst>
                <a:tab pos="279400" algn="l"/>
              </a:tabLst>
            </a:pPr>
            <a:r>
              <a:rPr sz="1550" spc="45" dirty="0">
                <a:cs typeface="Times New Roman"/>
              </a:rPr>
              <a:t>What</a:t>
            </a:r>
            <a:r>
              <a:rPr sz="1550" spc="-35" dirty="0">
                <a:cs typeface="Times New Roman"/>
              </a:rPr>
              <a:t> </a:t>
            </a:r>
            <a:r>
              <a:rPr sz="1550" spc="65" dirty="0">
                <a:cs typeface="Times New Roman"/>
              </a:rPr>
              <a:t>data</a:t>
            </a:r>
            <a:r>
              <a:rPr sz="1550" spc="-35" dirty="0">
                <a:cs typeface="Times New Roman"/>
              </a:rPr>
              <a:t> </a:t>
            </a:r>
            <a:r>
              <a:rPr sz="1550" spc="65" dirty="0">
                <a:cs typeface="Times New Roman"/>
              </a:rPr>
              <a:t>elements/indicators</a:t>
            </a:r>
            <a:r>
              <a:rPr sz="1550" spc="-50" dirty="0">
                <a:cs typeface="Times New Roman"/>
              </a:rPr>
              <a:t> </a:t>
            </a:r>
            <a:r>
              <a:rPr sz="1550" spc="10" dirty="0">
                <a:cs typeface="Times New Roman"/>
              </a:rPr>
              <a:t>will</a:t>
            </a:r>
            <a:r>
              <a:rPr sz="1550" spc="-50" dirty="0">
                <a:cs typeface="Times New Roman"/>
              </a:rPr>
              <a:t> </a:t>
            </a:r>
            <a:r>
              <a:rPr sz="1550" spc="40" dirty="0">
                <a:cs typeface="Times New Roman"/>
              </a:rPr>
              <a:t>you</a:t>
            </a:r>
            <a:r>
              <a:rPr sz="1550" spc="-55" dirty="0">
                <a:cs typeface="Times New Roman"/>
              </a:rPr>
              <a:t> </a:t>
            </a:r>
            <a:r>
              <a:rPr sz="1550" spc="60" dirty="0">
                <a:cs typeface="Times New Roman"/>
              </a:rPr>
              <a:t>use</a:t>
            </a:r>
            <a:r>
              <a:rPr sz="1550" spc="-35" dirty="0">
                <a:cs typeface="Times New Roman"/>
              </a:rPr>
              <a:t> </a:t>
            </a:r>
            <a:r>
              <a:rPr sz="1550" spc="65" dirty="0">
                <a:cs typeface="Times New Roman"/>
              </a:rPr>
              <a:t>to</a:t>
            </a:r>
            <a:r>
              <a:rPr sz="1550" spc="-55" dirty="0">
                <a:cs typeface="Times New Roman"/>
              </a:rPr>
              <a:t> </a:t>
            </a:r>
            <a:r>
              <a:rPr sz="1550" spc="70" dirty="0">
                <a:cs typeface="Times New Roman"/>
              </a:rPr>
              <a:t>understand</a:t>
            </a:r>
            <a:r>
              <a:rPr sz="1550" spc="-45" dirty="0">
                <a:cs typeface="Times New Roman"/>
              </a:rPr>
              <a:t> </a:t>
            </a:r>
            <a:r>
              <a:rPr sz="1550" spc="75" dirty="0">
                <a:cs typeface="Times New Roman"/>
              </a:rPr>
              <a:t>trends</a:t>
            </a:r>
            <a:r>
              <a:rPr sz="1550" spc="-35" dirty="0">
                <a:cs typeface="Times New Roman"/>
              </a:rPr>
              <a:t> </a:t>
            </a:r>
            <a:r>
              <a:rPr sz="1550" spc="40" dirty="0">
                <a:cs typeface="Times New Roman"/>
              </a:rPr>
              <a:t>in</a:t>
            </a:r>
            <a:r>
              <a:rPr sz="1550" spc="-55" dirty="0">
                <a:cs typeface="Times New Roman"/>
              </a:rPr>
              <a:t> </a:t>
            </a:r>
            <a:r>
              <a:rPr sz="1550" spc="-85" dirty="0">
                <a:cs typeface="Times New Roman"/>
              </a:rPr>
              <a:t>CA</a:t>
            </a:r>
            <a:r>
              <a:rPr lang="en-US" sz="1550" spc="-85" dirty="0">
                <a:cs typeface="Times New Roman"/>
              </a:rPr>
              <a:t>M</a:t>
            </a:r>
            <a:r>
              <a:rPr sz="1550" spc="-85" dirty="0">
                <a:cs typeface="Times New Roman"/>
              </a:rPr>
              <a:t>H  </a:t>
            </a:r>
            <a:r>
              <a:rPr sz="1550" spc="55" dirty="0">
                <a:cs typeface="Times New Roman"/>
              </a:rPr>
              <a:t>during</a:t>
            </a:r>
            <a:r>
              <a:rPr sz="1550" spc="-55" dirty="0">
                <a:cs typeface="Times New Roman"/>
              </a:rPr>
              <a:t> </a:t>
            </a:r>
            <a:r>
              <a:rPr sz="1550" spc="70" dirty="0">
                <a:cs typeface="Times New Roman"/>
              </a:rPr>
              <a:t>and</a:t>
            </a:r>
            <a:r>
              <a:rPr sz="1550" spc="-40" dirty="0">
                <a:cs typeface="Times New Roman"/>
              </a:rPr>
              <a:t> </a:t>
            </a:r>
            <a:r>
              <a:rPr sz="1550" spc="50" dirty="0">
                <a:cs typeface="Times New Roman"/>
              </a:rPr>
              <a:t>after</a:t>
            </a:r>
            <a:r>
              <a:rPr sz="1550" spc="-45" dirty="0">
                <a:cs typeface="Times New Roman"/>
              </a:rPr>
              <a:t> </a:t>
            </a:r>
            <a:r>
              <a:rPr lang="en-US" sz="1550" spc="-45" dirty="0">
                <a:cs typeface="Times New Roman"/>
              </a:rPr>
              <a:t>the </a:t>
            </a:r>
            <a:r>
              <a:rPr sz="1550" spc="65" dirty="0">
                <a:cs typeface="Times New Roman"/>
              </a:rPr>
              <a:t>tornado</a:t>
            </a:r>
            <a:r>
              <a:rPr sz="1550" spc="-40" dirty="0">
                <a:cs typeface="Times New Roman"/>
              </a:rPr>
              <a:t> </a:t>
            </a:r>
            <a:r>
              <a:rPr sz="1550" spc="40" dirty="0">
                <a:cs typeface="Times New Roman"/>
              </a:rPr>
              <a:t>event?</a:t>
            </a:r>
            <a:endParaRPr sz="1550" dirty="0">
              <a:cs typeface="Times New Roman"/>
            </a:endParaRPr>
          </a:p>
          <a:p>
            <a:pPr marL="346075" indent="-214313">
              <a:lnSpc>
                <a:spcPts val="1860"/>
              </a:lnSpc>
              <a:spcAft>
                <a:spcPts val="300"/>
              </a:spcAft>
              <a:buSzPct val="85714"/>
              <a:buAutoNum type="arabicPeriod"/>
              <a:tabLst>
                <a:tab pos="279400" algn="l"/>
              </a:tabLst>
            </a:pPr>
            <a:r>
              <a:rPr sz="1550" spc="45" dirty="0">
                <a:cs typeface="Times New Roman"/>
              </a:rPr>
              <a:t>What</a:t>
            </a:r>
            <a:r>
              <a:rPr sz="1550" spc="-30" dirty="0">
                <a:cs typeface="Times New Roman"/>
              </a:rPr>
              <a:t> </a:t>
            </a:r>
            <a:r>
              <a:rPr sz="1550" spc="45" dirty="0">
                <a:cs typeface="Times New Roman"/>
              </a:rPr>
              <a:t>long-term</a:t>
            </a:r>
            <a:r>
              <a:rPr sz="1550" spc="-40" dirty="0">
                <a:cs typeface="Times New Roman"/>
              </a:rPr>
              <a:t> </a:t>
            </a:r>
            <a:r>
              <a:rPr sz="1550" spc="50" dirty="0">
                <a:cs typeface="Times New Roman"/>
              </a:rPr>
              <a:t>strategies</a:t>
            </a:r>
            <a:r>
              <a:rPr sz="1550" spc="-35" dirty="0">
                <a:cs typeface="Times New Roman"/>
              </a:rPr>
              <a:t> </a:t>
            </a:r>
            <a:r>
              <a:rPr sz="1550" spc="45" dirty="0">
                <a:cs typeface="Times New Roman"/>
              </a:rPr>
              <a:t>can</a:t>
            </a:r>
            <a:r>
              <a:rPr sz="1550" spc="-50" dirty="0">
                <a:cs typeface="Times New Roman"/>
              </a:rPr>
              <a:t> </a:t>
            </a:r>
            <a:r>
              <a:rPr sz="1550" spc="60" dirty="0">
                <a:cs typeface="Times New Roman"/>
              </a:rPr>
              <a:t>be</a:t>
            </a:r>
            <a:r>
              <a:rPr sz="1550" spc="-50" dirty="0">
                <a:cs typeface="Times New Roman"/>
              </a:rPr>
              <a:t> </a:t>
            </a:r>
            <a:r>
              <a:rPr sz="1550" spc="55" dirty="0">
                <a:cs typeface="Times New Roman"/>
              </a:rPr>
              <a:t>implemented</a:t>
            </a:r>
            <a:r>
              <a:rPr sz="1550" spc="-40" dirty="0">
                <a:cs typeface="Times New Roman"/>
              </a:rPr>
              <a:t> </a:t>
            </a:r>
            <a:r>
              <a:rPr sz="1550" spc="65" dirty="0">
                <a:cs typeface="Times New Roman"/>
              </a:rPr>
              <a:t>to</a:t>
            </a:r>
            <a:r>
              <a:rPr sz="1550" spc="-50" dirty="0">
                <a:cs typeface="Times New Roman"/>
              </a:rPr>
              <a:t> </a:t>
            </a:r>
            <a:r>
              <a:rPr sz="1550" spc="50" dirty="0">
                <a:cs typeface="Times New Roman"/>
              </a:rPr>
              <a:t>increase</a:t>
            </a:r>
            <a:r>
              <a:rPr sz="1550" spc="-50" dirty="0">
                <a:cs typeface="Times New Roman"/>
              </a:rPr>
              <a:t> </a:t>
            </a:r>
            <a:r>
              <a:rPr sz="1550" spc="30" dirty="0">
                <a:cs typeface="Times New Roman"/>
              </a:rPr>
              <a:t>capacity</a:t>
            </a:r>
            <a:r>
              <a:rPr sz="1550" spc="-30" dirty="0">
                <a:cs typeface="Times New Roman"/>
              </a:rPr>
              <a:t> </a:t>
            </a:r>
            <a:r>
              <a:rPr sz="1550" spc="65" dirty="0">
                <a:cs typeface="Times New Roman"/>
              </a:rPr>
              <a:t>to</a:t>
            </a:r>
            <a:r>
              <a:rPr sz="1550" spc="-50" dirty="0">
                <a:cs typeface="Times New Roman"/>
              </a:rPr>
              <a:t> </a:t>
            </a:r>
            <a:r>
              <a:rPr sz="1550" spc="35" dirty="0">
                <a:cs typeface="Times New Roman"/>
              </a:rPr>
              <a:t>build</a:t>
            </a:r>
            <a:r>
              <a:rPr sz="1550" spc="-30" dirty="0">
                <a:cs typeface="Times New Roman"/>
              </a:rPr>
              <a:t> </a:t>
            </a:r>
            <a:r>
              <a:rPr sz="1550" spc="65" dirty="0">
                <a:cs typeface="Times New Roman"/>
              </a:rPr>
              <a:t>an</a:t>
            </a:r>
            <a:r>
              <a:rPr lang="en-US" sz="1550" dirty="0">
                <a:cs typeface="Times New Roman"/>
              </a:rPr>
              <a:t> </a:t>
            </a:r>
            <a:r>
              <a:rPr sz="1550" spc="20" dirty="0">
                <a:cs typeface="Times New Roman"/>
              </a:rPr>
              <a:t>ongoing,</a:t>
            </a:r>
            <a:r>
              <a:rPr sz="1550" spc="-50" dirty="0">
                <a:cs typeface="Times New Roman"/>
              </a:rPr>
              <a:t> </a:t>
            </a:r>
            <a:r>
              <a:rPr sz="1550" spc="50" dirty="0">
                <a:cs typeface="Times New Roman"/>
              </a:rPr>
              <a:t>sustainable</a:t>
            </a:r>
            <a:r>
              <a:rPr sz="1550" spc="-45" dirty="0">
                <a:cs typeface="Times New Roman"/>
              </a:rPr>
              <a:t> </a:t>
            </a:r>
            <a:r>
              <a:rPr sz="1550" spc="35" dirty="0">
                <a:cs typeface="Times New Roman"/>
              </a:rPr>
              <a:t>surveillance</a:t>
            </a:r>
            <a:r>
              <a:rPr sz="1550" spc="-30" dirty="0">
                <a:cs typeface="Times New Roman"/>
              </a:rPr>
              <a:t> </a:t>
            </a:r>
            <a:r>
              <a:rPr sz="1550" spc="55" dirty="0">
                <a:cs typeface="Times New Roman"/>
              </a:rPr>
              <a:t>system</a:t>
            </a:r>
            <a:r>
              <a:rPr sz="1550" spc="-50" dirty="0">
                <a:cs typeface="Times New Roman"/>
              </a:rPr>
              <a:t> </a:t>
            </a:r>
            <a:r>
              <a:rPr sz="1550" spc="65" dirty="0">
                <a:cs typeface="Times New Roman"/>
              </a:rPr>
              <a:t>to</a:t>
            </a:r>
            <a:r>
              <a:rPr sz="1550" spc="-45" dirty="0">
                <a:cs typeface="Times New Roman"/>
              </a:rPr>
              <a:t> </a:t>
            </a:r>
            <a:r>
              <a:rPr sz="1550" spc="20" dirty="0">
                <a:cs typeface="Times New Roman"/>
              </a:rPr>
              <a:t>collect</a:t>
            </a:r>
            <a:r>
              <a:rPr sz="1550" spc="-25" dirty="0">
                <a:cs typeface="Times New Roman"/>
              </a:rPr>
              <a:t> </a:t>
            </a:r>
            <a:r>
              <a:rPr sz="1550" spc="-114" dirty="0">
                <a:cs typeface="Times New Roman"/>
              </a:rPr>
              <a:t>CAMH</a:t>
            </a:r>
            <a:r>
              <a:rPr sz="1550" spc="-40" dirty="0">
                <a:cs typeface="Times New Roman"/>
              </a:rPr>
              <a:t> </a:t>
            </a:r>
            <a:r>
              <a:rPr sz="1550" spc="65" dirty="0">
                <a:cs typeface="Times New Roman"/>
              </a:rPr>
              <a:t>data</a:t>
            </a:r>
            <a:r>
              <a:rPr sz="1550" spc="-35" dirty="0">
                <a:cs typeface="Times New Roman"/>
              </a:rPr>
              <a:t> </a:t>
            </a:r>
            <a:r>
              <a:rPr sz="1550" spc="50" dirty="0">
                <a:cs typeface="Times New Roman"/>
              </a:rPr>
              <a:t>during</a:t>
            </a:r>
            <a:r>
              <a:rPr sz="1550" spc="-30" dirty="0">
                <a:cs typeface="Times New Roman"/>
              </a:rPr>
              <a:t> </a:t>
            </a:r>
            <a:r>
              <a:rPr sz="1550" spc="60" dirty="0">
                <a:cs typeface="Times New Roman"/>
              </a:rPr>
              <a:t>a</a:t>
            </a:r>
            <a:r>
              <a:rPr sz="1550" spc="-40" dirty="0">
                <a:cs typeface="Times New Roman"/>
              </a:rPr>
              <a:t> </a:t>
            </a:r>
            <a:r>
              <a:rPr sz="1550" spc="60" dirty="0">
                <a:cs typeface="Times New Roman"/>
              </a:rPr>
              <a:t>natural  </a:t>
            </a:r>
            <a:r>
              <a:rPr sz="1550" spc="50" dirty="0">
                <a:cs typeface="Times New Roman"/>
              </a:rPr>
              <a:t>disaster?</a:t>
            </a:r>
            <a:endParaRPr sz="1550" dirty="0">
              <a:cs typeface="Times New Roman"/>
            </a:endParaRPr>
          </a:p>
          <a:p>
            <a:pPr marL="346075" marR="384810" indent="-214313">
              <a:lnSpc>
                <a:spcPts val="1860"/>
              </a:lnSpc>
              <a:spcAft>
                <a:spcPts val="300"/>
              </a:spcAft>
              <a:buSzPct val="85714"/>
              <a:buAutoNum type="arabicPeriod" startAt="4"/>
              <a:tabLst>
                <a:tab pos="279400" algn="l"/>
              </a:tabLst>
            </a:pPr>
            <a:r>
              <a:rPr sz="1550" spc="45" dirty="0">
                <a:cs typeface="Times New Roman"/>
              </a:rPr>
              <a:t>What</a:t>
            </a:r>
            <a:r>
              <a:rPr sz="1550" spc="-35" dirty="0">
                <a:cs typeface="Times New Roman"/>
              </a:rPr>
              <a:t> </a:t>
            </a:r>
            <a:r>
              <a:rPr sz="1550" spc="35" dirty="0">
                <a:cs typeface="Times New Roman"/>
              </a:rPr>
              <a:t>feedback</a:t>
            </a:r>
            <a:r>
              <a:rPr sz="1550" spc="-40" dirty="0">
                <a:cs typeface="Times New Roman"/>
              </a:rPr>
              <a:t> </a:t>
            </a:r>
            <a:r>
              <a:rPr sz="1550" spc="50" dirty="0">
                <a:cs typeface="Times New Roman"/>
              </a:rPr>
              <a:t>mechanisms</a:t>
            </a:r>
            <a:r>
              <a:rPr sz="1550" spc="-50" dirty="0">
                <a:cs typeface="Times New Roman"/>
              </a:rPr>
              <a:t> </a:t>
            </a:r>
            <a:r>
              <a:rPr sz="1550" spc="45" dirty="0">
                <a:cs typeface="Times New Roman"/>
              </a:rPr>
              <a:t>can</a:t>
            </a:r>
            <a:r>
              <a:rPr sz="1550" spc="-45" dirty="0">
                <a:cs typeface="Times New Roman"/>
              </a:rPr>
              <a:t> </a:t>
            </a:r>
            <a:r>
              <a:rPr sz="1550" spc="60" dirty="0">
                <a:cs typeface="Times New Roman"/>
              </a:rPr>
              <a:t>be</a:t>
            </a:r>
            <a:r>
              <a:rPr sz="1550" spc="-50" dirty="0">
                <a:cs typeface="Times New Roman"/>
              </a:rPr>
              <a:t> </a:t>
            </a:r>
            <a:r>
              <a:rPr sz="1550" spc="55" dirty="0">
                <a:cs typeface="Times New Roman"/>
              </a:rPr>
              <a:t>implemented</a:t>
            </a:r>
            <a:r>
              <a:rPr sz="1550" spc="-45" dirty="0">
                <a:cs typeface="Times New Roman"/>
              </a:rPr>
              <a:t> </a:t>
            </a:r>
            <a:r>
              <a:rPr sz="1550" spc="40" dirty="0">
                <a:cs typeface="Times New Roman"/>
              </a:rPr>
              <a:t>continuously</a:t>
            </a:r>
            <a:r>
              <a:rPr sz="1550" spc="-35" dirty="0">
                <a:cs typeface="Times New Roman"/>
              </a:rPr>
              <a:t> </a:t>
            </a:r>
            <a:r>
              <a:rPr sz="1550" spc="65" dirty="0">
                <a:cs typeface="Times New Roman"/>
              </a:rPr>
              <a:t>to</a:t>
            </a:r>
            <a:r>
              <a:rPr sz="1550" spc="-55" dirty="0">
                <a:cs typeface="Times New Roman"/>
              </a:rPr>
              <a:t> </a:t>
            </a:r>
            <a:r>
              <a:rPr sz="1550" spc="50" dirty="0">
                <a:cs typeface="Times New Roman"/>
              </a:rPr>
              <a:t>improve  </a:t>
            </a:r>
            <a:r>
              <a:rPr sz="1550" spc="-110" dirty="0">
                <a:cs typeface="Times New Roman"/>
              </a:rPr>
              <a:t>CAMH </a:t>
            </a:r>
            <a:r>
              <a:rPr sz="1550" spc="45" dirty="0">
                <a:cs typeface="Times New Roman"/>
              </a:rPr>
              <a:t>monitoring </a:t>
            </a:r>
            <a:r>
              <a:rPr sz="1550" spc="65" dirty="0">
                <a:cs typeface="Times New Roman"/>
              </a:rPr>
              <a:t>and </a:t>
            </a:r>
            <a:r>
              <a:rPr sz="1550" spc="45" dirty="0">
                <a:cs typeface="Times New Roman"/>
              </a:rPr>
              <a:t>recovery</a:t>
            </a:r>
            <a:r>
              <a:rPr sz="1550" spc="-185" dirty="0">
                <a:cs typeface="Times New Roman"/>
              </a:rPr>
              <a:t> </a:t>
            </a:r>
            <a:r>
              <a:rPr sz="1550" spc="25" dirty="0">
                <a:cs typeface="Times New Roman"/>
              </a:rPr>
              <a:t>efforts?</a:t>
            </a:r>
            <a:endParaRPr sz="1550" dirty="0">
              <a:cs typeface="Times New Roman"/>
            </a:endParaRPr>
          </a:p>
          <a:p>
            <a:pPr marL="346075" marR="146050" indent="-214313">
              <a:lnSpc>
                <a:spcPts val="1860"/>
              </a:lnSpc>
              <a:spcAft>
                <a:spcPts val="300"/>
              </a:spcAft>
              <a:buSzPct val="85714"/>
              <a:buAutoNum type="arabicPeriod" startAt="4"/>
              <a:tabLst>
                <a:tab pos="279400" algn="l"/>
              </a:tabLst>
            </a:pPr>
            <a:r>
              <a:rPr sz="1550" spc="20" dirty="0">
                <a:cs typeface="Times New Roman"/>
              </a:rPr>
              <a:t>How</a:t>
            </a:r>
            <a:r>
              <a:rPr sz="1550" spc="-30" dirty="0">
                <a:cs typeface="Times New Roman"/>
              </a:rPr>
              <a:t> </a:t>
            </a:r>
            <a:r>
              <a:rPr sz="1550" spc="40" dirty="0">
                <a:cs typeface="Times New Roman"/>
              </a:rPr>
              <a:t>can</a:t>
            </a:r>
            <a:r>
              <a:rPr sz="1550" spc="-40" dirty="0">
                <a:cs typeface="Times New Roman"/>
              </a:rPr>
              <a:t> </a:t>
            </a:r>
            <a:r>
              <a:rPr sz="1550" spc="25" dirty="0">
                <a:cs typeface="Times New Roman"/>
              </a:rPr>
              <a:t>agencies,</a:t>
            </a:r>
            <a:r>
              <a:rPr sz="1550" spc="-50" dirty="0">
                <a:cs typeface="Times New Roman"/>
              </a:rPr>
              <a:t> </a:t>
            </a:r>
            <a:r>
              <a:rPr sz="1550" spc="35" dirty="0">
                <a:cs typeface="Times New Roman"/>
              </a:rPr>
              <a:t>organizations,</a:t>
            </a:r>
            <a:r>
              <a:rPr sz="1550" spc="-35" dirty="0">
                <a:cs typeface="Times New Roman"/>
              </a:rPr>
              <a:t> </a:t>
            </a:r>
            <a:r>
              <a:rPr sz="1550" spc="75" dirty="0">
                <a:cs typeface="Times New Roman"/>
              </a:rPr>
              <a:t>or</a:t>
            </a:r>
            <a:r>
              <a:rPr sz="1550" spc="-40" dirty="0">
                <a:cs typeface="Times New Roman"/>
              </a:rPr>
              <a:t> </a:t>
            </a:r>
            <a:r>
              <a:rPr sz="1550" spc="20" dirty="0">
                <a:cs typeface="Times New Roman"/>
              </a:rPr>
              <a:t>staff</a:t>
            </a:r>
            <a:r>
              <a:rPr sz="1550" spc="-55" dirty="0">
                <a:cs typeface="Times New Roman"/>
              </a:rPr>
              <a:t> </a:t>
            </a:r>
            <a:r>
              <a:rPr sz="1550" spc="50" dirty="0">
                <a:cs typeface="Times New Roman"/>
              </a:rPr>
              <a:t>improve</a:t>
            </a:r>
            <a:r>
              <a:rPr sz="1550" spc="-45" dirty="0">
                <a:cs typeface="Times New Roman"/>
              </a:rPr>
              <a:t> </a:t>
            </a:r>
            <a:r>
              <a:rPr sz="1550" spc="40" dirty="0">
                <a:cs typeface="Times New Roman"/>
              </a:rPr>
              <a:t>collaboration</a:t>
            </a:r>
            <a:r>
              <a:rPr sz="1550" spc="-40" dirty="0">
                <a:cs typeface="Times New Roman"/>
              </a:rPr>
              <a:t> </a:t>
            </a:r>
            <a:r>
              <a:rPr sz="1550" spc="65" dirty="0">
                <a:cs typeface="Times New Roman"/>
              </a:rPr>
              <a:t>to</a:t>
            </a:r>
            <a:r>
              <a:rPr sz="1550" spc="-35" dirty="0">
                <a:cs typeface="Times New Roman"/>
              </a:rPr>
              <a:t> </a:t>
            </a:r>
            <a:r>
              <a:rPr sz="1550" spc="65" dirty="0">
                <a:cs typeface="Times New Roman"/>
              </a:rPr>
              <a:t>share</a:t>
            </a:r>
            <a:r>
              <a:rPr sz="1550" spc="-35" dirty="0">
                <a:cs typeface="Times New Roman"/>
              </a:rPr>
              <a:t> </a:t>
            </a:r>
            <a:r>
              <a:rPr sz="1550" spc="65" dirty="0">
                <a:cs typeface="Times New Roman"/>
              </a:rPr>
              <a:t>data </a:t>
            </a:r>
            <a:r>
              <a:rPr sz="1550" spc="70" dirty="0">
                <a:cs typeface="Times New Roman"/>
              </a:rPr>
              <a:t>and</a:t>
            </a:r>
            <a:r>
              <a:rPr sz="1550" spc="-40" dirty="0">
                <a:cs typeface="Times New Roman"/>
              </a:rPr>
              <a:t> </a:t>
            </a:r>
            <a:r>
              <a:rPr sz="1550" spc="45" dirty="0">
                <a:cs typeface="Times New Roman"/>
              </a:rPr>
              <a:t>information</a:t>
            </a:r>
            <a:r>
              <a:rPr sz="1550" spc="-45" dirty="0">
                <a:cs typeface="Times New Roman"/>
              </a:rPr>
              <a:t> </a:t>
            </a:r>
            <a:r>
              <a:rPr sz="1550" spc="15" dirty="0">
                <a:cs typeface="Times New Roman"/>
              </a:rPr>
              <a:t>effectively</a:t>
            </a:r>
            <a:r>
              <a:rPr sz="1550" spc="-50" dirty="0">
                <a:cs typeface="Times New Roman"/>
              </a:rPr>
              <a:t> </a:t>
            </a:r>
            <a:r>
              <a:rPr sz="1550" spc="50" dirty="0">
                <a:cs typeface="Times New Roman"/>
              </a:rPr>
              <a:t>during</a:t>
            </a:r>
            <a:r>
              <a:rPr sz="1550" spc="-45" dirty="0">
                <a:cs typeface="Times New Roman"/>
              </a:rPr>
              <a:t> </a:t>
            </a:r>
            <a:r>
              <a:rPr sz="1550" spc="70" dirty="0">
                <a:cs typeface="Times New Roman"/>
              </a:rPr>
              <a:t>and</a:t>
            </a:r>
            <a:r>
              <a:rPr sz="1550" spc="-40" dirty="0">
                <a:cs typeface="Times New Roman"/>
              </a:rPr>
              <a:t> </a:t>
            </a:r>
            <a:r>
              <a:rPr sz="1550" spc="50" dirty="0">
                <a:cs typeface="Times New Roman"/>
              </a:rPr>
              <a:t>after</a:t>
            </a:r>
            <a:r>
              <a:rPr sz="1550" spc="-45" dirty="0">
                <a:cs typeface="Times New Roman"/>
              </a:rPr>
              <a:t> </a:t>
            </a:r>
            <a:r>
              <a:rPr sz="1550" spc="70" dirty="0">
                <a:cs typeface="Times New Roman"/>
              </a:rPr>
              <a:t>the</a:t>
            </a:r>
            <a:r>
              <a:rPr sz="1550" spc="-40" dirty="0">
                <a:cs typeface="Times New Roman"/>
              </a:rPr>
              <a:t> </a:t>
            </a:r>
            <a:r>
              <a:rPr sz="1550" spc="60" dirty="0">
                <a:cs typeface="Times New Roman"/>
              </a:rPr>
              <a:t>disaster</a:t>
            </a:r>
            <a:r>
              <a:rPr sz="1550" spc="-40" dirty="0">
                <a:cs typeface="Times New Roman"/>
              </a:rPr>
              <a:t> </a:t>
            </a:r>
            <a:r>
              <a:rPr sz="1550" spc="50" dirty="0">
                <a:cs typeface="Times New Roman"/>
              </a:rPr>
              <a:t>response?</a:t>
            </a:r>
            <a:endParaRPr sz="1550" dirty="0">
              <a:cs typeface="Times New Roman"/>
            </a:endParaRPr>
          </a:p>
          <a:p>
            <a:pPr marL="346075" marR="210185" indent="-214313">
              <a:lnSpc>
                <a:spcPts val="1860"/>
              </a:lnSpc>
              <a:spcAft>
                <a:spcPts val="300"/>
              </a:spcAft>
              <a:buSzPct val="85714"/>
              <a:buAutoNum type="arabicPeriod" startAt="4"/>
              <a:tabLst>
                <a:tab pos="279400" algn="l"/>
              </a:tabLst>
            </a:pPr>
            <a:r>
              <a:rPr sz="1550" spc="45" dirty="0">
                <a:cs typeface="Times New Roman"/>
              </a:rPr>
              <a:t>What</a:t>
            </a:r>
            <a:r>
              <a:rPr sz="1550" spc="-30" dirty="0">
                <a:cs typeface="Times New Roman"/>
              </a:rPr>
              <a:t> </a:t>
            </a:r>
            <a:r>
              <a:rPr sz="1550" spc="50" dirty="0">
                <a:cs typeface="Times New Roman"/>
              </a:rPr>
              <a:t>role</a:t>
            </a:r>
            <a:r>
              <a:rPr sz="1550" spc="-50" dirty="0">
                <a:cs typeface="Times New Roman"/>
              </a:rPr>
              <a:t> </a:t>
            </a:r>
            <a:r>
              <a:rPr sz="1550" spc="45" dirty="0">
                <a:cs typeface="Times New Roman"/>
              </a:rPr>
              <a:t>can</a:t>
            </a:r>
            <a:r>
              <a:rPr sz="1550" spc="-40" dirty="0">
                <a:cs typeface="Times New Roman"/>
              </a:rPr>
              <a:t> </a:t>
            </a:r>
            <a:r>
              <a:rPr sz="1550" spc="20" dirty="0">
                <a:cs typeface="Times New Roman"/>
              </a:rPr>
              <a:t>social</a:t>
            </a:r>
            <a:r>
              <a:rPr sz="1550" spc="-45" dirty="0">
                <a:cs typeface="Times New Roman"/>
              </a:rPr>
              <a:t> </a:t>
            </a:r>
            <a:r>
              <a:rPr sz="1550" spc="55" dirty="0">
                <a:cs typeface="Times New Roman"/>
              </a:rPr>
              <a:t>media</a:t>
            </a:r>
            <a:r>
              <a:rPr sz="1550" spc="-50" dirty="0">
                <a:cs typeface="Times New Roman"/>
              </a:rPr>
              <a:t> </a:t>
            </a:r>
            <a:r>
              <a:rPr sz="1550" spc="70" dirty="0">
                <a:cs typeface="Times New Roman"/>
              </a:rPr>
              <a:t>and</a:t>
            </a:r>
            <a:r>
              <a:rPr sz="1550" spc="-35" dirty="0">
                <a:cs typeface="Times New Roman"/>
              </a:rPr>
              <a:t> </a:t>
            </a:r>
            <a:r>
              <a:rPr sz="1550" spc="70" dirty="0">
                <a:cs typeface="Times New Roman"/>
              </a:rPr>
              <a:t>other</a:t>
            </a:r>
            <a:r>
              <a:rPr sz="1550" spc="-50" dirty="0">
                <a:cs typeface="Times New Roman"/>
              </a:rPr>
              <a:t> </a:t>
            </a:r>
            <a:r>
              <a:rPr sz="1550" spc="25" dirty="0">
                <a:cs typeface="Times New Roman"/>
              </a:rPr>
              <a:t>digital</a:t>
            </a:r>
            <a:r>
              <a:rPr sz="1550" spc="-45" dirty="0">
                <a:cs typeface="Times New Roman"/>
              </a:rPr>
              <a:t> </a:t>
            </a:r>
            <a:r>
              <a:rPr sz="1550" spc="45" dirty="0">
                <a:cs typeface="Times New Roman"/>
              </a:rPr>
              <a:t>platforms</a:t>
            </a:r>
            <a:r>
              <a:rPr sz="1550" spc="-40" dirty="0">
                <a:cs typeface="Times New Roman"/>
              </a:rPr>
              <a:t> </a:t>
            </a:r>
            <a:r>
              <a:rPr sz="1550" spc="30" dirty="0">
                <a:cs typeface="Times New Roman"/>
              </a:rPr>
              <a:t>play</a:t>
            </a:r>
            <a:r>
              <a:rPr sz="1550" spc="-45" dirty="0">
                <a:cs typeface="Times New Roman"/>
              </a:rPr>
              <a:t> </a:t>
            </a:r>
            <a:r>
              <a:rPr sz="1550" spc="35" dirty="0">
                <a:cs typeface="Times New Roman"/>
              </a:rPr>
              <a:t>in</a:t>
            </a:r>
            <a:r>
              <a:rPr sz="1550" spc="-40" dirty="0">
                <a:cs typeface="Times New Roman"/>
              </a:rPr>
              <a:t> </a:t>
            </a:r>
            <a:r>
              <a:rPr sz="1550" spc="45" dirty="0">
                <a:cs typeface="Times New Roman"/>
              </a:rPr>
              <a:t>disseminating</a:t>
            </a:r>
            <a:r>
              <a:rPr lang="en-US" sz="1550" spc="45" dirty="0">
                <a:cs typeface="Times New Roman"/>
              </a:rPr>
              <a:t> </a:t>
            </a:r>
            <a:r>
              <a:rPr sz="1550" spc="45" dirty="0">
                <a:cs typeface="Times New Roman"/>
              </a:rPr>
              <a:t>information</a:t>
            </a:r>
            <a:r>
              <a:rPr sz="1550" spc="-45" dirty="0">
                <a:cs typeface="Times New Roman"/>
              </a:rPr>
              <a:t> </a:t>
            </a:r>
            <a:r>
              <a:rPr sz="1550" spc="70" dirty="0">
                <a:cs typeface="Times New Roman"/>
              </a:rPr>
              <a:t>and</a:t>
            </a:r>
            <a:r>
              <a:rPr sz="1550" spc="-50" dirty="0">
                <a:cs typeface="Times New Roman"/>
              </a:rPr>
              <a:t> </a:t>
            </a:r>
            <a:r>
              <a:rPr sz="1550" spc="40" dirty="0">
                <a:cs typeface="Times New Roman"/>
              </a:rPr>
              <a:t>providing</a:t>
            </a:r>
            <a:r>
              <a:rPr sz="1550" spc="-35" dirty="0">
                <a:cs typeface="Times New Roman"/>
              </a:rPr>
              <a:t> </a:t>
            </a:r>
            <a:r>
              <a:rPr sz="1550" spc="70" dirty="0">
                <a:cs typeface="Times New Roman"/>
              </a:rPr>
              <a:t>support</a:t>
            </a:r>
            <a:r>
              <a:rPr sz="1550" spc="-50" dirty="0">
                <a:cs typeface="Times New Roman"/>
              </a:rPr>
              <a:t> </a:t>
            </a:r>
            <a:r>
              <a:rPr sz="1550" spc="50" dirty="0">
                <a:cs typeface="Times New Roman"/>
              </a:rPr>
              <a:t>during</a:t>
            </a:r>
            <a:r>
              <a:rPr sz="1550" spc="-35" dirty="0">
                <a:cs typeface="Times New Roman"/>
              </a:rPr>
              <a:t> </a:t>
            </a:r>
            <a:r>
              <a:rPr sz="1550" spc="70" dirty="0">
                <a:cs typeface="Times New Roman"/>
              </a:rPr>
              <a:t>the</a:t>
            </a:r>
            <a:r>
              <a:rPr sz="1550" spc="-40" dirty="0">
                <a:cs typeface="Times New Roman"/>
              </a:rPr>
              <a:t> </a:t>
            </a:r>
            <a:r>
              <a:rPr sz="1550" spc="55" dirty="0">
                <a:cs typeface="Times New Roman"/>
              </a:rPr>
              <a:t>extended</a:t>
            </a:r>
            <a:r>
              <a:rPr sz="1550" spc="-35" dirty="0">
                <a:cs typeface="Times New Roman"/>
              </a:rPr>
              <a:t> </a:t>
            </a:r>
            <a:r>
              <a:rPr sz="1550" spc="70" dirty="0">
                <a:cs typeface="Times New Roman"/>
              </a:rPr>
              <a:t>response/recovery  </a:t>
            </a:r>
            <a:r>
              <a:rPr sz="1550" spc="45" dirty="0">
                <a:cs typeface="Times New Roman"/>
              </a:rPr>
              <a:t>period?</a:t>
            </a:r>
            <a:endParaRPr sz="1550" dirty="0">
              <a:cs typeface="Times New Roman"/>
            </a:endParaRPr>
          </a:p>
          <a:p>
            <a:pPr marL="346075" marR="285750" indent="-214313" algn="just">
              <a:lnSpc>
                <a:spcPts val="1860"/>
              </a:lnSpc>
              <a:spcAft>
                <a:spcPts val="300"/>
              </a:spcAft>
              <a:buSzPct val="85714"/>
              <a:buAutoNum type="arabicPeriod" startAt="4"/>
              <a:tabLst>
                <a:tab pos="279400" algn="l"/>
              </a:tabLst>
            </a:pPr>
            <a:r>
              <a:rPr sz="1550" spc="20" dirty="0">
                <a:cs typeface="Times New Roman"/>
              </a:rPr>
              <a:t>How</a:t>
            </a:r>
            <a:r>
              <a:rPr sz="1550" spc="-50" dirty="0">
                <a:cs typeface="Times New Roman"/>
              </a:rPr>
              <a:t> </a:t>
            </a:r>
            <a:r>
              <a:rPr sz="1550" spc="15" dirty="0">
                <a:cs typeface="Times New Roman"/>
              </a:rPr>
              <a:t>will</a:t>
            </a:r>
            <a:r>
              <a:rPr sz="1550" spc="-35" dirty="0">
                <a:cs typeface="Times New Roman"/>
              </a:rPr>
              <a:t> </a:t>
            </a:r>
            <a:r>
              <a:rPr sz="1550" spc="55" dirty="0">
                <a:cs typeface="Times New Roman"/>
              </a:rPr>
              <a:t>your</a:t>
            </a:r>
            <a:r>
              <a:rPr sz="1550" spc="-60" dirty="0">
                <a:cs typeface="Times New Roman"/>
              </a:rPr>
              <a:t> </a:t>
            </a:r>
            <a:r>
              <a:rPr sz="1550" spc="70" dirty="0">
                <a:cs typeface="Times New Roman"/>
              </a:rPr>
              <a:t>team</a:t>
            </a:r>
            <a:r>
              <a:rPr sz="1550" spc="-50" dirty="0">
                <a:cs typeface="Times New Roman"/>
              </a:rPr>
              <a:t> </a:t>
            </a:r>
            <a:r>
              <a:rPr sz="1550" spc="30" dirty="0">
                <a:cs typeface="Times New Roman"/>
              </a:rPr>
              <a:t>facilitate</a:t>
            </a:r>
            <a:r>
              <a:rPr sz="1550" spc="-50" dirty="0">
                <a:cs typeface="Times New Roman"/>
              </a:rPr>
              <a:t> </a:t>
            </a:r>
            <a:r>
              <a:rPr sz="1550" spc="75" dirty="0">
                <a:cs typeface="Times New Roman"/>
              </a:rPr>
              <a:t>the</a:t>
            </a:r>
            <a:r>
              <a:rPr sz="1550" spc="-55" dirty="0">
                <a:cs typeface="Times New Roman"/>
              </a:rPr>
              <a:t> </a:t>
            </a:r>
            <a:r>
              <a:rPr sz="1550" spc="50" dirty="0">
                <a:cs typeface="Times New Roman"/>
              </a:rPr>
              <a:t>sharing</a:t>
            </a:r>
            <a:r>
              <a:rPr sz="1550" spc="-45" dirty="0">
                <a:cs typeface="Times New Roman"/>
              </a:rPr>
              <a:t> </a:t>
            </a:r>
            <a:r>
              <a:rPr sz="1550" spc="-5" dirty="0">
                <a:cs typeface="Times New Roman"/>
              </a:rPr>
              <a:t>of</a:t>
            </a:r>
            <a:r>
              <a:rPr sz="1550" spc="-40" dirty="0">
                <a:cs typeface="Times New Roman"/>
              </a:rPr>
              <a:t> </a:t>
            </a:r>
            <a:r>
              <a:rPr sz="1550" spc="70" dirty="0">
                <a:cs typeface="Times New Roman"/>
              </a:rPr>
              <a:t>data</a:t>
            </a:r>
            <a:r>
              <a:rPr sz="1550" spc="-55" dirty="0">
                <a:cs typeface="Times New Roman"/>
              </a:rPr>
              <a:t> </a:t>
            </a:r>
            <a:r>
              <a:rPr sz="1550" spc="70" dirty="0">
                <a:cs typeface="Times New Roman"/>
              </a:rPr>
              <a:t>and</a:t>
            </a:r>
            <a:r>
              <a:rPr sz="1550" spc="-45" dirty="0">
                <a:cs typeface="Times New Roman"/>
              </a:rPr>
              <a:t> </a:t>
            </a:r>
            <a:r>
              <a:rPr sz="1550" spc="45" dirty="0">
                <a:cs typeface="Times New Roman"/>
              </a:rPr>
              <a:t>information</a:t>
            </a:r>
            <a:r>
              <a:rPr sz="1550" spc="-40" dirty="0">
                <a:cs typeface="Times New Roman"/>
              </a:rPr>
              <a:t> </a:t>
            </a:r>
            <a:r>
              <a:rPr sz="1550" spc="60" dirty="0">
                <a:cs typeface="Times New Roman"/>
              </a:rPr>
              <a:t>related</a:t>
            </a:r>
            <a:r>
              <a:rPr sz="1550" spc="-50" dirty="0">
                <a:cs typeface="Times New Roman"/>
              </a:rPr>
              <a:t> </a:t>
            </a:r>
            <a:r>
              <a:rPr sz="1550" spc="70" dirty="0">
                <a:cs typeface="Times New Roman"/>
              </a:rPr>
              <a:t>to  </a:t>
            </a:r>
            <a:r>
              <a:rPr sz="1550" spc="-110" dirty="0">
                <a:cs typeface="Times New Roman"/>
              </a:rPr>
              <a:t>CAMH</a:t>
            </a:r>
            <a:r>
              <a:rPr lang="en-US" sz="1550" spc="-110" dirty="0">
                <a:cs typeface="Times New Roman"/>
              </a:rPr>
              <a:t> </a:t>
            </a:r>
            <a:r>
              <a:rPr sz="1550" spc="-110" dirty="0">
                <a:cs typeface="Times New Roman"/>
              </a:rPr>
              <a:t> </a:t>
            </a:r>
            <a:r>
              <a:rPr sz="1550" spc="50" dirty="0">
                <a:cs typeface="Times New Roman"/>
              </a:rPr>
              <a:t>after </a:t>
            </a:r>
            <a:r>
              <a:rPr sz="1550" spc="60" dirty="0">
                <a:cs typeface="Times New Roman"/>
              </a:rPr>
              <a:t>a natural</a:t>
            </a:r>
            <a:r>
              <a:rPr sz="1550" spc="-175" dirty="0">
                <a:cs typeface="Times New Roman"/>
              </a:rPr>
              <a:t> </a:t>
            </a:r>
            <a:r>
              <a:rPr sz="1550" spc="50" dirty="0">
                <a:cs typeface="Times New Roman"/>
              </a:rPr>
              <a:t>disaster?</a:t>
            </a:r>
            <a:endParaRPr lang="en-US" sz="1550" spc="50" dirty="0">
              <a:cs typeface="Times New Roman"/>
            </a:endParaRPr>
          </a:p>
          <a:p>
            <a:pPr marL="346075" marR="278765" indent="-214313">
              <a:lnSpc>
                <a:spcPts val="1860"/>
              </a:lnSpc>
              <a:spcAft>
                <a:spcPts val="300"/>
              </a:spcAft>
              <a:buSzPct val="85714"/>
              <a:buAutoNum type="arabicPeriod" startAt="8"/>
              <a:tabLst>
                <a:tab pos="279400" algn="l"/>
              </a:tabLst>
            </a:pPr>
            <a:r>
              <a:rPr lang="en-US" sz="1550" spc="20" dirty="0">
                <a:cs typeface="Times New Roman"/>
              </a:rPr>
              <a:t>How</a:t>
            </a:r>
            <a:r>
              <a:rPr lang="en-US" sz="1550" spc="-35" dirty="0">
                <a:cs typeface="Times New Roman"/>
              </a:rPr>
              <a:t> </a:t>
            </a:r>
            <a:r>
              <a:rPr lang="en-US" sz="1550" spc="40" dirty="0">
                <a:cs typeface="Times New Roman"/>
              </a:rPr>
              <a:t>can</a:t>
            </a:r>
            <a:r>
              <a:rPr lang="en-US" sz="1550" spc="-45" dirty="0">
                <a:cs typeface="Times New Roman"/>
              </a:rPr>
              <a:t> </a:t>
            </a:r>
            <a:r>
              <a:rPr lang="en-US" sz="1550" spc="45" dirty="0">
                <a:cs typeface="Times New Roman"/>
              </a:rPr>
              <a:t>lessons</a:t>
            </a:r>
            <a:r>
              <a:rPr lang="en-US" sz="1550" spc="-45" dirty="0">
                <a:cs typeface="Times New Roman"/>
              </a:rPr>
              <a:t> </a:t>
            </a:r>
            <a:r>
              <a:rPr lang="en-US" sz="1550" spc="60" dirty="0">
                <a:cs typeface="Times New Roman"/>
              </a:rPr>
              <a:t>learned</a:t>
            </a:r>
            <a:r>
              <a:rPr lang="en-US" sz="1550" spc="-40" dirty="0">
                <a:cs typeface="Times New Roman"/>
              </a:rPr>
              <a:t> </a:t>
            </a:r>
            <a:r>
              <a:rPr lang="en-US" sz="1550" spc="40" dirty="0">
                <a:cs typeface="Times New Roman"/>
              </a:rPr>
              <a:t>from</a:t>
            </a:r>
            <a:r>
              <a:rPr lang="en-US" sz="1550" spc="-45" dirty="0">
                <a:cs typeface="Times New Roman"/>
              </a:rPr>
              <a:t> </a:t>
            </a:r>
            <a:r>
              <a:rPr lang="en-US" sz="1550" spc="50" dirty="0">
                <a:cs typeface="Times New Roman"/>
              </a:rPr>
              <a:t>this</a:t>
            </a:r>
            <a:r>
              <a:rPr lang="en-US" sz="1550" spc="-55" dirty="0">
                <a:cs typeface="Times New Roman"/>
              </a:rPr>
              <a:t> </a:t>
            </a:r>
            <a:r>
              <a:rPr lang="en-US" sz="1550" spc="45" dirty="0">
                <a:cs typeface="Times New Roman"/>
              </a:rPr>
              <a:t>incident</a:t>
            </a:r>
            <a:r>
              <a:rPr lang="en-US" sz="1550" spc="-35" dirty="0">
                <a:cs typeface="Times New Roman"/>
              </a:rPr>
              <a:t> </a:t>
            </a:r>
            <a:r>
              <a:rPr lang="en-US" sz="1550" spc="60" dirty="0">
                <a:cs typeface="Times New Roman"/>
              </a:rPr>
              <a:t>be</a:t>
            </a:r>
            <a:r>
              <a:rPr lang="en-US" sz="1550" spc="-55" dirty="0">
                <a:cs typeface="Times New Roman"/>
              </a:rPr>
              <a:t> </a:t>
            </a:r>
            <a:r>
              <a:rPr lang="en-US" sz="1550" spc="60" dirty="0">
                <a:cs typeface="Times New Roman"/>
              </a:rPr>
              <a:t>documented</a:t>
            </a:r>
            <a:r>
              <a:rPr lang="en-US" sz="1550" spc="-50" dirty="0">
                <a:cs typeface="Times New Roman"/>
              </a:rPr>
              <a:t> </a:t>
            </a:r>
            <a:r>
              <a:rPr lang="en-US" sz="1550" spc="70" dirty="0">
                <a:cs typeface="Times New Roman"/>
              </a:rPr>
              <a:t>and</a:t>
            </a:r>
            <a:r>
              <a:rPr lang="en-US" sz="1550" spc="-40" dirty="0">
                <a:cs typeface="Times New Roman"/>
              </a:rPr>
              <a:t> </a:t>
            </a:r>
            <a:r>
              <a:rPr lang="en-US" sz="1550" spc="65" dirty="0">
                <a:cs typeface="Times New Roman"/>
              </a:rPr>
              <a:t>used</a:t>
            </a:r>
            <a:r>
              <a:rPr lang="en-US" sz="1550" spc="-45" dirty="0">
                <a:cs typeface="Times New Roman"/>
              </a:rPr>
              <a:t> </a:t>
            </a:r>
            <a:r>
              <a:rPr lang="en-US" sz="1550" spc="65" dirty="0">
                <a:cs typeface="Times New Roman"/>
              </a:rPr>
              <a:t>to  </a:t>
            </a:r>
            <a:r>
              <a:rPr lang="en-US" sz="1550" spc="50" dirty="0">
                <a:cs typeface="Times New Roman"/>
              </a:rPr>
              <a:t>improve</a:t>
            </a:r>
            <a:r>
              <a:rPr lang="en-US" sz="1550" spc="-40" dirty="0">
                <a:cs typeface="Times New Roman"/>
              </a:rPr>
              <a:t> </a:t>
            </a:r>
            <a:r>
              <a:rPr lang="en-US" sz="1550" spc="55" dirty="0">
                <a:cs typeface="Times New Roman"/>
              </a:rPr>
              <a:t>future</a:t>
            </a:r>
            <a:r>
              <a:rPr lang="en-US" sz="1550" spc="-50" dirty="0">
                <a:cs typeface="Times New Roman"/>
              </a:rPr>
              <a:t> </a:t>
            </a:r>
            <a:r>
              <a:rPr lang="en-US" sz="1550" spc="60" dirty="0">
                <a:cs typeface="Times New Roman"/>
              </a:rPr>
              <a:t>disaster</a:t>
            </a:r>
            <a:r>
              <a:rPr lang="en-US" sz="1550" spc="-40" dirty="0">
                <a:cs typeface="Times New Roman"/>
              </a:rPr>
              <a:t> </a:t>
            </a:r>
            <a:r>
              <a:rPr lang="en-US" sz="1550" spc="70" dirty="0">
                <a:cs typeface="Times New Roman"/>
              </a:rPr>
              <a:t>preparedness</a:t>
            </a:r>
            <a:r>
              <a:rPr lang="en-US" sz="1550" spc="-40" dirty="0">
                <a:cs typeface="Times New Roman"/>
              </a:rPr>
              <a:t> </a:t>
            </a:r>
            <a:r>
              <a:rPr lang="en-US" sz="1550" spc="65" dirty="0">
                <a:cs typeface="Times New Roman"/>
              </a:rPr>
              <a:t>and</a:t>
            </a:r>
            <a:r>
              <a:rPr lang="en-US" sz="1550" spc="-35" dirty="0">
                <a:cs typeface="Times New Roman"/>
              </a:rPr>
              <a:t> </a:t>
            </a:r>
            <a:r>
              <a:rPr lang="en-US" sz="1550" spc="65" dirty="0">
                <a:cs typeface="Times New Roman"/>
              </a:rPr>
              <a:t>response</a:t>
            </a:r>
            <a:r>
              <a:rPr lang="en-US" sz="1550" spc="-35" dirty="0">
                <a:cs typeface="Times New Roman"/>
              </a:rPr>
              <a:t> </a:t>
            </a:r>
            <a:r>
              <a:rPr lang="en-US" sz="1550" spc="50" dirty="0">
                <a:cs typeface="Times New Roman"/>
              </a:rPr>
              <a:t>plans</a:t>
            </a:r>
            <a:r>
              <a:rPr lang="en-US" sz="1550" spc="-40" dirty="0">
                <a:cs typeface="Times New Roman"/>
              </a:rPr>
              <a:t> </a:t>
            </a:r>
            <a:r>
              <a:rPr lang="en-US" sz="1550" spc="30" dirty="0">
                <a:cs typeface="Times New Roman"/>
              </a:rPr>
              <a:t>for</a:t>
            </a:r>
            <a:r>
              <a:rPr lang="en-US" sz="1550" spc="-40" dirty="0">
                <a:cs typeface="Times New Roman"/>
              </a:rPr>
              <a:t> </a:t>
            </a:r>
            <a:r>
              <a:rPr lang="en-US" sz="1550" spc="-95" dirty="0">
                <a:cs typeface="Times New Roman"/>
              </a:rPr>
              <a:t>CAMH?</a:t>
            </a:r>
            <a:endParaRPr lang="en-US" sz="1550" dirty="0">
              <a:cs typeface="Times New Roman"/>
            </a:endParaRPr>
          </a:p>
          <a:p>
            <a:pPr marL="346075" marR="5080" indent="-214313">
              <a:lnSpc>
                <a:spcPts val="1860"/>
              </a:lnSpc>
              <a:spcAft>
                <a:spcPts val="300"/>
              </a:spcAft>
              <a:buSzPct val="85714"/>
              <a:buAutoNum type="arabicPeriod" startAt="8"/>
              <a:tabLst>
                <a:tab pos="279400" algn="l"/>
              </a:tabLst>
            </a:pPr>
            <a:r>
              <a:rPr lang="en-US" sz="1550" spc="20" dirty="0">
                <a:cs typeface="Times New Roman"/>
              </a:rPr>
              <a:t>How</a:t>
            </a:r>
            <a:r>
              <a:rPr lang="en-US" sz="1550" spc="-40" dirty="0">
                <a:cs typeface="Times New Roman"/>
              </a:rPr>
              <a:t> </a:t>
            </a:r>
            <a:r>
              <a:rPr lang="en-US" sz="1550" spc="40" dirty="0">
                <a:cs typeface="Times New Roman"/>
              </a:rPr>
              <a:t>can</a:t>
            </a:r>
            <a:r>
              <a:rPr lang="en-US" sz="1550" spc="-45" dirty="0">
                <a:cs typeface="Times New Roman"/>
              </a:rPr>
              <a:t> </a:t>
            </a:r>
            <a:r>
              <a:rPr lang="en-US" sz="1550" spc="55" dirty="0">
                <a:cs typeface="Times New Roman"/>
              </a:rPr>
              <a:t>your</a:t>
            </a:r>
            <a:r>
              <a:rPr lang="en-US" sz="1550" spc="-45" dirty="0">
                <a:cs typeface="Times New Roman"/>
              </a:rPr>
              <a:t> </a:t>
            </a:r>
            <a:r>
              <a:rPr lang="en-US" sz="1550" spc="45" dirty="0">
                <a:cs typeface="Times New Roman"/>
              </a:rPr>
              <a:t>organization</a:t>
            </a:r>
            <a:r>
              <a:rPr lang="en-US" sz="1550" spc="-55" dirty="0">
                <a:cs typeface="Times New Roman"/>
              </a:rPr>
              <a:t> </a:t>
            </a:r>
            <a:r>
              <a:rPr lang="en-US" sz="1550" spc="65" dirty="0">
                <a:cs typeface="Times New Roman"/>
              </a:rPr>
              <a:t>work</a:t>
            </a:r>
            <a:r>
              <a:rPr lang="en-US" sz="1550" spc="-45" dirty="0">
                <a:cs typeface="Times New Roman"/>
              </a:rPr>
              <a:t> </a:t>
            </a:r>
            <a:r>
              <a:rPr lang="en-US" sz="1550" spc="55" dirty="0">
                <a:cs typeface="Times New Roman"/>
              </a:rPr>
              <a:t>with</a:t>
            </a:r>
            <a:r>
              <a:rPr lang="en-US" sz="1550" spc="-35" dirty="0">
                <a:cs typeface="Times New Roman"/>
              </a:rPr>
              <a:t> </a:t>
            </a:r>
            <a:r>
              <a:rPr lang="en-US" sz="1550" spc="-65" dirty="0">
                <a:cs typeface="Times New Roman"/>
              </a:rPr>
              <a:t>STLT</a:t>
            </a:r>
            <a:r>
              <a:rPr lang="en-US" sz="1550" spc="-45" dirty="0">
                <a:cs typeface="Times New Roman"/>
              </a:rPr>
              <a:t> </a:t>
            </a:r>
            <a:r>
              <a:rPr lang="en-US" sz="1550" spc="35" dirty="0">
                <a:cs typeface="Times New Roman"/>
              </a:rPr>
              <a:t>agencies</a:t>
            </a:r>
            <a:r>
              <a:rPr lang="en-US" sz="1550" spc="-55" dirty="0">
                <a:cs typeface="Times New Roman"/>
              </a:rPr>
              <a:t> </a:t>
            </a:r>
            <a:r>
              <a:rPr lang="en-US" sz="1550" spc="65" dirty="0">
                <a:cs typeface="Times New Roman"/>
              </a:rPr>
              <a:t>to</a:t>
            </a:r>
            <a:r>
              <a:rPr lang="en-US" sz="1550" spc="-40" dirty="0">
                <a:cs typeface="Times New Roman"/>
              </a:rPr>
              <a:t> </a:t>
            </a:r>
            <a:r>
              <a:rPr lang="en-US" sz="1550" spc="50" dirty="0">
                <a:cs typeface="Times New Roman"/>
              </a:rPr>
              <a:t>obtain</a:t>
            </a:r>
            <a:r>
              <a:rPr lang="en-US" sz="1550" spc="-45" dirty="0">
                <a:cs typeface="Times New Roman"/>
              </a:rPr>
              <a:t> </a:t>
            </a:r>
            <a:r>
              <a:rPr lang="en-US" sz="1550" spc="35" dirty="0">
                <a:cs typeface="Times New Roman"/>
              </a:rPr>
              <a:t>funding</a:t>
            </a:r>
            <a:r>
              <a:rPr lang="en-US" sz="1550" spc="-45" dirty="0">
                <a:cs typeface="Times New Roman"/>
              </a:rPr>
              <a:t> </a:t>
            </a:r>
            <a:r>
              <a:rPr lang="en-US" sz="1550" spc="65" dirty="0">
                <a:cs typeface="Times New Roman"/>
              </a:rPr>
              <a:t>and  </a:t>
            </a:r>
            <a:r>
              <a:rPr lang="en-US" sz="1550" spc="60" dirty="0">
                <a:cs typeface="Times New Roman"/>
              </a:rPr>
              <a:t>resources </a:t>
            </a:r>
            <a:r>
              <a:rPr lang="en-US" sz="1550" spc="30" dirty="0">
                <a:cs typeface="Times New Roman"/>
              </a:rPr>
              <a:t>for </a:t>
            </a:r>
            <a:r>
              <a:rPr lang="en-US" sz="1550" spc="65" dirty="0">
                <a:cs typeface="Times New Roman"/>
              </a:rPr>
              <a:t>these</a:t>
            </a:r>
            <a:r>
              <a:rPr lang="en-US" sz="1550" spc="-240" dirty="0">
                <a:cs typeface="Times New Roman"/>
              </a:rPr>
              <a:t> </a:t>
            </a:r>
            <a:r>
              <a:rPr lang="en-US" sz="1550" spc="30" dirty="0">
                <a:cs typeface="Times New Roman"/>
              </a:rPr>
              <a:t>initiatives?</a:t>
            </a:r>
            <a:endParaRPr lang="en-US" sz="1550" dirty="0">
              <a:cs typeface="Times New Roman"/>
            </a:endParaRPr>
          </a:p>
          <a:p>
            <a:pPr marL="346075" marR="5080" indent="-214313">
              <a:lnSpc>
                <a:spcPts val="1860"/>
              </a:lnSpc>
              <a:spcAft>
                <a:spcPts val="300"/>
              </a:spcAft>
              <a:buSzPct val="85714"/>
              <a:buAutoNum type="arabicPeriod" startAt="8"/>
              <a:tabLst>
                <a:tab pos="279400" algn="l"/>
              </a:tabLst>
            </a:pPr>
            <a:r>
              <a:rPr lang="en-US" sz="1550" spc="20" dirty="0">
                <a:cs typeface="Times New Roman"/>
              </a:rPr>
              <a:t>How</a:t>
            </a:r>
            <a:r>
              <a:rPr lang="en-US" sz="1550" spc="-45" dirty="0">
                <a:cs typeface="Times New Roman"/>
              </a:rPr>
              <a:t> </a:t>
            </a:r>
            <a:r>
              <a:rPr lang="en-US" sz="1550" spc="10" dirty="0">
                <a:cs typeface="Times New Roman"/>
              </a:rPr>
              <a:t>will</a:t>
            </a:r>
            <a:r>
              <a:rPr lang="en-US" sz="1550" spc="-35" dirty="0">
                <a:cs typeface="Times New Roman"/>
              </a:rPr>
              <a:t> </a:t>
            </a:r>
            <a:r>
              <a:rPr lang="en-US" sz="1550" spc="35" dirty="0">
                <a:cs typeface="Times New Roman"/>
              </a:rPr>
              <a:t>you</a:t>
            </a:r>
            <a:r>
              <a:rPr lang="en-US" sz="1550" spc="-25" dirty="0">
                <a:cs typeface="Times New Roman"/>
              </a:rPr>
              <a:t> </a:t>
            </a:r>
            <a:r>
              <a:rPr lang="en-US" sz="1550" spc="45" dirty="0">
                <a:cs typeface="Times New Roman"/>
              </a:rPr>
              <a:t>evaluate</a:t>
            </a:r>
            <a:r>
              <a:rPr lang="en-US" sz="1550" spc="-35" dirty="0">
                <a:cs typeface="Times New Roman"/>
              </a:rPr>
              <a:t> </a:t>
            </a:r>
            <a:r>
              <a:rPr lang="en-US" sz="1550" spc="70" dirty="0">
                <a:cs typeface="Times New Roman"/>
              </a:rPr>
              <a:t>the</a:t>
            </a:r>
            <a:r>
              <a:rPr lang="en-US" sz="1550" spc="-55" dirty="0">
                <a:cs typeface="Times New Roman"/>
              </a:rPr>
              <a:t> </a:t>
            </a:r>
            <a:r>
              <a:rPr lang="en-US" sz="1550" spc="30" dirty="0">
                <a:cs typeface="Times New Roman"/>
              </a:rPr>
              <a:t>effectiveness</a:t>
            </a:r>
            <a:r>
              <a:rPr lang="en-US" sz="1550" spc="-50" dirty="0">
                <a:cs typeface="Times New Roman"/>
              </a:rPr>
              <a:t> </a:t>
            </a:r>
            <a:r>
              <a:rPr lang="en-US" sz="1550" spc="-5" dirty="0">
                <a:cs typeface="Times New Roman"/>
              </a:rPr>
              <a:t>of</a:t>
            </a:r>
            <a:r>
              <a:rPr lang="en-US" sz="1550" spc="-40" dirty="0">
                <a:cs typeface="Times New Roman"/>
              </a:rPr>
              <a:t> </a:t>
            </a:r>
            <a:r>
              <a:rPr lang="en-US" sz="1550" spc="75" dirty="0">
                <a:cs typeface="Times New Roman"/>
              </a:rPr>
              <a:t>the</a:t>
            </a:r>
            <a:r>
              <a:rPr lang="en-US" sz="1550" spc="-50" dirty="0">
                <a:cs typeface="Times New Roman"/>
              </a:rPr>
              <a:t> </a:t>
            </a:r>
            <a:r>
              <a:rPr lang="en-US" sz="1550" spc="70" dirty="0">
                <a:cs typeface="Times New Roman"/>
              </a:rPr>
              <a:t>data</a:t>
            </a:r>
            <a:r>
              <a:rPr lang="en-US" sz="1550" spc="-50" dirty="0">
                <a:cs typeface="Times New Roman"/>
              </a:rPr>
              <a:t> </a:t>
            </a:r>
            <a:r>
              <a:rPr lang="en-US" sz="1550" spc="40" dirty="0">
                <a:cs typeface="Times New Roman"/>
              </a:rPr>
              <a:t>in</a:t>
            </a:r>
            <a:r>
              <a:rPr lang="en-US" sz="1550" spc="-50" dirty="0">
                <a:cs typeface="Times New Roman"/>
              </a:rPr>
              <a:t> </a:t>
            </a:r>
            <a:r>
              <a:rPr lang="en-US" sz="1550" spc="45" dirty="0">
                <a:cs typeface="Times New Roman"/>
              </a:rPr>
              <a:t>monitoring</a:t>
            </a:r>
            <a:r>
              <a:rPr lang="en-US" sz="1550" spc="-35" dirty="0">
                <a:cs typeface="Times New Roman"/>
              </a:rPr>
              <a:t> </a:t>
            </a:r>
            <a:r>
              <a:rPr lang="en-US" sz="1550" spc="-114" dirty="0">
                <a:cs typeface="Times New Roman"/>
              </a:rPr>
              <a:t>CAMH  </a:t>
            </a:r>
            <a:r>
              <a:rPr lang="en-US" sz="1550" spc="55" dirty="0">
                <a:cs typeface="Times New Roman"/>
              </a:rPr>
              <a:t>during this</a:t>
            </a:r>
            <a:r>
              <a:rPr lang="en-US" sz="1550" spc="-165" dirty="0">
                <a:cs typeface="Times New Roman"/>
              </a:rPr>
              <a:t> </a:t>
            </a:r>
            <a:r>
              <a:rPr lang="en-US" sz="1550" spc="35" dirty="0">
                <a:cs typeface="Times New Roman"/>
              </a:rPr>
              <a:t>incident?</a:t>
            </a:r>
            <a:endParaRPr lang="en-US" sz="1550" dirty="0">
              <a:cs typeface="Times New Roman"/>
            </a:endParaRPr>
          </a:p>
          <a:p>
            <a:pPr marL="346075" marR="163195" indent="-214313">
              <a:lnSpc>
                <a:spcPts val="1860"/>
              </a:lnSpc>
              <a:spcAft>
                <a:spcPts val="300"/>
              </a:spcAft>
              <a:buSzPct val="85714"/>
              <a:buAutoNum type="arabicPeriod" startAt="8"/>
              <a:tabLst>
                <a:tab pos="279400" algn="l"/>
              </a:tabLst>
            </a:pPr>
            <a:r>
              <a:rPr lang="en-US" sz="1550" spc="30" dirty="0">
                <a:cs typeface="Times New Roman"/>
              </a:rPr>
              <a:t>Considering </a:t>
            </a:r>
            <a:r>
              <a:rPr lang="en-US" sz="1550" spc="75" dirty="0">
                <a:cs typeface="Times New Roman"/>
              </a:rPr>
              <a:t>the </a:t>
            </a:r>
            <a:r>
              <a:rPr lang="en-US" sz="1550" spc="60" dirty="0">
                <a:cs typeface="Times New Roman"/>
              </a:rPr>
              <a:t>preparedness, </a:t>
            </a:r>
            <a:r>
              <a:rPr lang="en-US" sz="1550" spc="25" dirty="0">
                <a:cs typeface="Times New Roman"/>
              </a:rPr>
              <a:t>initial </a:t>
            </a:r>
            <a:r>
              <a:rPr lang="en-US" sz="1550" spc="50" dirty="0">
                <a:cs typeface="Times New Roman"/>
              </a:rPr>
              <a:t>response, </a:t>
            </a:r>
            <a:r>
              <a:rPr lang="en-US" sz="1550" spc="70" dirty="0">
                <a:cs typeface="Times New Roman"/>
              </a:rPr>
              <a:t>and </a:t>
            </a:r>
            <a:r>
              <a:rPr lang="en-US" sz="1550" spc="45" dirty="0">
                <a:cs typeface="Times New Roman"/>
              </a:rPr>
              <a:t>recovery </a:t>
            </a:r>
            <a:r>
              <a:rPr lang="en-US" sz="1550" spc="60" dirty="0">
                <a:cs typeface="Times New Roman"/>
              </a:rPr>
              <a:t>phases </a:t>
            </a:r>
            <a:r>
              <a:rPr lang="en-US" sz="1550" spc="45" dirty="0">
                <a:cs typeface="Times New Roman"/>
              </a:rPr>
              <a:t>discussed </a:t>
            </a:r>
            <a:r>
              <a:rPr lang="en-US" sz="1550" spc="55" dirty="0">
                <a:cs typeface="Times New Roman"/>
              </a:rPr>
              <a:t>as </a:t>
            </a:r>
            <a:r>
              <a:rPr lang="en-US" sz="1550" spc="80" dirty="0">
                <a:cs typeface="Times New Roman"/>
              </a:rPr>
              <a:t>part </a:t>
            </a:r>
            <a:r>
              <a:rPr lang="en-US" sz="1550" spc="-5" dirty="0">
                <a:cs typeface="Times New Roman"/>
              </a:rPr>
              <a:t>of </a:t>
            </a:r>
            <a:r>
              <a:rPr lang="en-US" sz="1550" spc="65" dirty="0">
                <a:cs typeface="Times New Roman"/>
              </a:rPr>
              <a:t>these </a:t>
            </a:r>
            <a:r>
              <a:rPr lang="en-US" sz="1550" spc="20" dirty="0">
                <a:cs typeface="Times New Roman"/>
              </a:rPr>
              <a:t>injects, </a:t>
            </a:r>
            <a:r>
              <a:rPr lang="en-US" sz="1550" spc="75" dirty="0">
                <a:cs typeface="Times New Roman"/>
              </a:rPr>
              <a:t>are there </a:t>
            </a:r>
            <a:r>
              <a:rPr lang="en-US" sz="1550" spc="45" dirty="0">
                <a:cs typeface="Times New Roman"/>
              </a:rPr>
              <a:t>any </a:t>
            </a:r>
            <a:r>
              <a:rPr lang="en-US" sz="1550" spc="55" dirty="0">
                <a:cs typeface="Times New Roman"/>
              </a:rPr>
              <a:t>elements </a:t>
            </a:r>
            <a:r>
              <a:rPr lang="en-US" sz="1550" spc="-5" dirty="0">
                <a:cs typeface="Times New Roman"/>
              </a:rPr>
              <a:t>of </a:t>
            </a:r>
            <a:r>
              <a:rPr lang="en-US" sz="1550" spc="55" dirty="0">
                <a:cs typeface="Times New Roman"/>
              </a:rPr>
              <a:t>your </a:t>
            </a:r>
            <a:r>
              <a:rPr lang="en-US" sz="1550" spc="30" dirty="0">
                <a:cs typeface="Times New Roman"/>
              </a:rPr>
              <a:t>organization’s</a:t>
            </a:r>
            <a:r>
              <a:rPr lang="en-US" sz="1550" spc="-45" dirty="0">
                <a:cs typeface="Times New Roman"/>
              </a:rPr>
              <a:t> </a:t>
            </a:r>
            <a:r>
              <a:rPr lang="en-US" sz="1550" spc="60" dirty="0">
                <a:cs typeface="Times New Roman"/>
              </a:rPr>
              <a:t>operations</a:t>
            </a:r>
            <a:r>
              <a:rPr lang="en-US" sz="1550" spc="-50" dirty="0">
                <a:cs typeface="Times New Roman"/>
              </a:rPr>
              <a:t> </a:t>
            </a:r>
            <a:r>
              <a:rPr lang="en-US" sz="1550" spc="75" dirty="0">
                <a:cs typeface="Times New Roman"/>
              </a:rPr>
              <a:t>that</a:t>
            </a:r>
            <a:r>
              <a:rPr lang="en-US" sz="1550" spc="-40" dirty="0">
                <a:cs typeface="Times New Roman"/>
              </a:rPr>
              <a:t> </a:t>
            </a:r>
            <a:r>
              <a:rPr lang="en-US" sz="1550" spc="30" dirty="0">
                <a:cs typeface="Times New Roman"/>
              </a:rPr>
              <a:t>could</a:t>
            </a:r>
            <a:r>
              <a:rPr lang="en-US" sz="1550" spc="-40" dirty="0">
                <a:cs typeface="Times New Roman"/>
              </a:rPr>
              <a:t> </a:t>
            </a:r>
            <a:r>
              <a:rPr lang="en-US" sz="1550" spc="55" dirty="0">
                <a:cs typeface="Times New Roman"/>
              </a:rPr>
              <a:t>be</a:t>
            </a:r>
            <a:r>
              <a:rPr lang="en-US" sz="1550" spc="-35" dirty="0">
                <a:cs typeface="Times New Roman"/>
              </a:rPr>
              <a:t> </a:t>
            </a:r>
            <a:r>
              <a:rPr lang="en-US" sz="1550" spc="55" dirty="0">
                <a:cs typeface="Times New Roman"/>
              </a:rPr>
              <a:t>considered</a:t>
            </a:r>
            <a:r>
              <a:rPr lang="en-US" sz="1550" spc="-35" dirty="0">
                <a:cs typeface="Times New Roman"/>
              </a:rPr>
              <a:t> </a:t>
            </a:r>
            <a:r>
              <a:rPr lang="en-US" sz="1550" spc="60" dirty="0">
                <a:cs typeface="Times New Roman"/>
              </a:rPr>
              <a:t>a</a:t>
            </a:r>
            <a:r>
              <a:rPr lang="en-US" sz="1550" spc="-50" dirty="0">
                <a:cs typeface="Times New Roman"/>
              </a:rPr>
              <a:t> </a:t>
            </a:r>
            <a:r>
              <a:rPr lang="en-US" sz="1550" spc="65" dirty="0">
                <a:cs typeface="Times New Roman"/>
              </a:rPr>
              <a:t>best</a:t>
            </a:r>
            <a:r>
              <a:rPr lang="en-US" sz="1550" spc="-50" dirty="0">
                <a:cs typeface="Times New Roman"/>
              </a:rPr>
              <a:t> </a:t>
            </a:r>
            <a:r>
              <a:rPr lang="en-US" sz="1550" spc="35" dirty="0">
                <a:cs typeface="Times New Roman"/>
              </a:rPr>
              <a:t>practice?</a:t>
            </a:r>
            <a:r>
              <a:rPr lang="en-US" sz="1550" spc="-40" dirty="0">
                <a:cs typeface="Times New Roman"/>
              </a:rPr>
              <a:t> </a:t>
            </a:r>
            <a:r>
              <a:rPr lang="en-US" sz="1550" spc="-30" dirty="0">
                <a:cs typeface="Times New Roman"/>
              </a:rPr>
              <a:t>If</a:t>
            </a:r>
            <a:r>
              <a:rPr lang="en-US" sz="1550" spc="-40" dirty="0">
                <a:cs typeface="Times New Roman"/>
              </a:rPr>
              <a:t> </a:t>
            </a:r>
            <a:r>
              <a:rPr lang="en-US" sz="1550" spc="5" dirty="0">
                <a:cs typeface="Times New Roman"/>
              </a:rPr>
              <a:t>so, </a:t>
            </a:r>
            <a:r>
              <a:rPr lang="en-US" sz="1550" spc="35" dirty="0">
                <a:cs typeface="Times New Roman"/>
              </a:rPr>
              <a:t>describe.</a:t>
            </a:r>
            <a:endParaRPr lang="en-US" sz="1550" dirty="0">
              <a:cs typeface="Times New Roman"/>
            </a:endParaRPr>
          </a:p>
        </p:txBody>
      </p:sp>
      <p:pic>
        <p:nvPicPr>
          <p:cNvPr id="2" name="Picture 1" descr="Public Health Informatics Institute (PHII) logo displayed in a horizontal format with the organization name and PHII abbreviation. PHII is in a white box with reversed text">
            <a:extLst>
              <a:ext uri="{FF2B5EF4-FFF2-40B4-BE49-F238E27FC236}">
                <a16:creationId xmlns:a16="http://schemas.microsoft.com/office/drawing/2014/main" id="{63223EC9-7EE5-ABDA-4D47-389368D06B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95782"/>
            <a:ext cx="2010437" cy="50832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175C9"/>
      </a:dk2>
      <a:lt2>
        <a:srgbClr val="EEECE1"/>
      </a:lt2>
      <a:accent1>
        <a:srgbClr val="7472B5"/>
      </a:accent1>
      <a:accent2>
        <a:srgbClr val="008C96"/>
      </a:accent2>
      <a:accent3>
        <a:srgbClr val="7FBD40"/>
      </a:accent3>
      <a:accent4>
        <a:srgbClr val="8064A2"/>
      </a:accent4>
      <a:accent5>
        <a:srgbClr val="4BACC6"/>
      </a:accent5>
      <a:accent6>
        <a:srgbClr val="F79646"/>
      </a:accent6>
      <a:hlink>
        <a:srgbClr val="008B95"/>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191</TotalTime>
  <Words>846</Words>
  <Application>Microsoft Macintosh PowerPoint</Application>
  <PresentationFormat>Custom</PresentationFormat>
  <Paragraphs>55</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Calibri</vt:lpstr>
      <vt:lpstr>Times New Roman</vt:lpstr>
      <vt:lpstr>Verdana</vt:lpstr>
      <vt:lpstr>Office Theme</vt:lpstr>
      <vt:lpstr>PowerPoint Presentation</vt:lpstr>
      <vt:lpstr>DISCUSSION QUESTIONS    DISCUSSION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Discussion-Based Player Placement Template</dc:title>
  <dc:subject>Discussion-Based Player Placement Template</dc:subject>
  <dc:creator>DHS FEMA</dc:creator>
  <cp:keywords>FEMA; EEG; Agenda; Objectives; Scenario; Groups; Locations</cp:keywords>
  <cp:lastModifiedBy>Lisa Jones</cp:lastModifiedBy>
  <cp:revision>14</cp:revision>
  <dcterms:created xsi:type="dcterms:W3CDTF">2026-04-21T21:31:31Z</dcterms:created>
  <dcterms:modified xsi:type="dcterms:W3CDTF">2026-07-22T23:24:16Z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2026-03-19T00:00:00Z</vt:filetime>
  </property>
  <property fmtid="{D5CDD505-2E9C-101B-9397-08002B2CF9AE}" pid="3" name="Creator">
    <vt:lpwstr>Acrobat PDFMaker 25 for Word</vt:lpwstr>
  </property>
  <property fmtid="{D5CDD505-2E9C-101B-9397-08002B2CF9AE}" pid="4" name="LastSaved">
    <vt:filetime>2026-04-21T00:00:00Z</vt:filetime>
  </property>
</Properties>
</file>