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 id="2147483655" r:id="rId3"/>
  </p:sldMasterIdLst>
  <p:notesMasterIdLst>
    <p:notesMasterId r:id="rId2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12192000" cy="6858000"/>
  <p:notesSz cx="7315200" cy="9601200"/>
  <p:embeddedFontLst>
    <p:embeddedFont>
      <p:font typeface="Barlow" pitchFamily="2" charset="77"/>
      <p:regular r:id="rId28"/>
      <p:bold r:id="rId29"/>
      <p:italic r:id="rId30"/>
      <p:boldItalic r:id="rId31"/>
    </p:embeddedFont>
    <p:embeddedFont>
      <p:font typeface="Barlow Light" pitchFamily="2" charset="77"/>
      <p:regular r:id="rId32"/>
      <p:bold r:id="rId33"/>
      <p:italic r:id="rId34"/>
      <p:boldItalic r:id="rId35"/>
    </p:embeddedFont>
    <p:embeddedFont>
      <p:font typeface="Barlow Medium" pitchFamily="2" charset="77"/>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Helvetica Neue" panose="02000503000000020004"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30">
          <p15:clr>
            <a:srgbClr val="A4A3A4"/>
          </p15:clr>
        </p15:guide>
        <p15:guide id="2" pos="2880">
          <p15:clr>
            <a:srgbClr val="A4A3A4"/>
          </p15:clr>
        </p15:guide>
        <p15:guide id="3" orient="horz" pos="1152">
          <p15:clr>
            <a:srgbClr val="A4A3A4"/>
          </p15:clr>
        </p15:guide>
        <p15:guide id="4" pos="360">
          <p15:clr>
            <a:srgbClr val="A4A3A4"/>
          </p15:clr>
        </p15:guide>
        <p15:guide id="5" pos="4861">
          <p15:clr>
            <a:srgbClr val="A4A3A4"/>
          </p15:clr>
        </p15:guide>
        <p15:guide id="6" orient="horz" pos="777">
          <p15:clr>
            <a:srgbClr val="A4A3A4"/>
          </p15:clr>
        </p15:guide>
        <p15:guide id="7" pos="733">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g+rHBRKY28EOJcmv2rnQLVeX3n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48B7577-A6FD-4820-A0E8-060D3EF48447}">
  <a:tblStyle styleId="{048B7577-A6FD-4820-A0E8-060D3EF4844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1"/>
    <p:restoredTop sz="94744"/>
  </p:normalViewPr>
  <p:slideViewPr>
    <p:cSldViewPr snapToGrid="0">
      <p:cViewPr varScale="1">
        <p:scale>
          <a:sx n="118" d="100"/>
          <a:sy n="118" d="100"/>
        </p:scale>
        <p:origin x="520" y="192"/>
      </p:cViewPr>
      <p:guideLst>
        <p:guide orient="horz" pos="530"/>
        <p:guide pos="2880"/>
        <p:guide orient="horz" pos="1152"/>
        <p:guide pos="360"/>
        <p:guide pos="4861"/>
        <p:guide orient="horz" pos="777"/>
        <p:guide pos="733"/>
      </p:guideLst>
    </p:cSldViewPr>
  </p:slideViewPr>
  <p:outlineViewPr>
    <p:cViewPr>
      <p:scale>
        <a:sx n="33" d="100"/>
        <a:sy n="33" d="100"/>
      </p:scale>
      <p:origin x="0" y="0"/>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customschemas.google.com/relationships/presentationmetadata" Target="metadata"/><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7.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3.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Barlow Light"/>
                <a:ea typeface="Barlow Light"/>
                <a:cs typeface="Barlow Light"/>
                <a:sym typeface="Barlow Light"/>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Barlow Light"/>
                <a:ea typeface="Barlow Light"/>
                <a:cs typeface="Barlow Light"/>
                <a:sym typeface="Barlow Light"/>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arlow Light"/>
                <a:ea typeface="Barlow Light"/>
                <a:cs typeface="Barlow Light"/>
                <a:sym typeface="Barlow Light"/>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arlow Light"/>
                <a:ea typeface="Barlow Light"/>
                <a:cs typeface="Barlow Light"/>
                <a:sym typeface="Barlow Light"/>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arlow Light"/>
                <a:ea typeface="Barlow Light"/>
                <a:cs typeface="Barlow Light"/>
                <a:sym typeface="Barlow Light"/>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arlow Light"/>
                <a:ea typeface="Barlow Light"/>
                <a:cs typeface="Barlow Light"/>
                <a:sym typeface="Barlow Light"/>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arlow Light"/>
                <a:ea typeface="Barlow Light"/>
                <a:cs typeface="Barlow Light"/>
                <a:sym typeface="Barlow Light"/>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Barlow Light"/>
                <a:ea typeface="Barlow Light"/>
                <a:cs typeface="Barlow Light"/>
                <a:sym typeface="Barlow Light"/>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Barlow Light"/>
                <a:ea typeface="Barlow Light"/>
                <a:cs typeface="Barlow Light"/>
                <a:sym typeface="Barlow Light"/>
              </a:rPr>
              <a:t>‹#›</a:t>
            </a:fld>
            <a:endParaRPr sz="1300" b="0" i="0" u="none" strike="noStrike" cap="none">
              <a:solidFill>
                <a:schemeClr val="dk1"/>
              </a:solidFill>
              <a:latin typeface="Barlow Light"/>
              <a:ea typeface="Barlow Light"/>
              <a:cs typeface="Barlow Light"/>
              <a:sym typeface="Barlow Light"/>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48" name="Google Shape;48;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marR="114300" lvl="0" indent="0" algn="l" rtl="0">
              <a:lnSpc>
                <a:spcPct val="100000"/>
              </a:lnSpc>
              <a:spcBef>
                <a:spcPts val="0"/>
              </a:spcBef>
              <a:spcAft>
                <a:spcPts val="0"/>
              </a:spcAft>
              <a:buSzPts val="1400"/>
              <a:buNone/>
            </a:pPr>
            <a:br>
              <a:rPr lang="en-US" dirty="0"/>
            </a:br>
            <a:r>
              <a:rPr lang="en-US" sz="1200" b="0" i="0" u="none" strike="noStrike" cap="none" dirty="0">
                <a:solidFill>
                  <a:schemeClr val="dk1"/>
                </a:solidFill>
                <a:latin typeface="Barlow Light"/>
                <a:ea typeface="Barlow Light"/>
                <a:cs typeface="Barlow Light"/>
                <a:sym typeface="Barlow Light"/>
              </a:rPr>
              <a:t>The primary objective is to ease the reporting burden on audiologists and reduce the LTF and LTD rates for infants and children who are DHH. This is achieved using generative AI, a trained LLM, to interpret clinical audiology notes and test results from the electronic health record, generating the categorical values needed for reporting to jurisdictional EHDI programs. The verified results are formatted to meet the state-specific reporting requirements and sent to the EHDI information system. This saves the audiologist from duplicative data entry processes that are currently in place in most jurisdictions</a:t>
            </a:r>
            <a:endParaRPr dirty="0"/>
          </a:p>
        </p:txBody>
      </p:sp>
      <p:sp>
        <p:nvSpPr>
          <p:cNvPr id="134" name="Google Shape;134;p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db475f9abd_0_7: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marR="114300" lvl="0" indent="0" algn="l" rtl="0">
              <a:lnSpc>
                <a:spcPct val="100000"/>
              </a:lnSpc>
              <a:spcBef>
                <a:spcPts val="0"/>
              </a:spcBef>
              <a:spcAft>
                <a:spcPts val="0"/>
              </a:spcAft>
              <a:buClr>
                <a:srgbClr val="000000"/>
              </a:buClr>
              <a:buSzPts val="1400"/>
              <a:buFont typeface="Arial"/>
              <a:buNone/>
            </a:pPr>
            <a:r>
              <a:rPr lang="en-US" sz="1200" dirty="0">
                <a:solidFill>
                  <a:srgbClr val="303030"/>
                </a:solidFill>
                <a:highlight>
                  <a:srgbClr val="FFFFFF"/>
                </a:highlight>
              </a:rPr>
              <a:t>The project partners developed and tested an open-source solution leveraging generative AI, paired with reasoning logic and human-in-the-loop validation, to streamline workflows while maintaining the scientific rigor required for audiology reporting</a:t>
            </a:r>
            <a:endParaRPr sz="1200" dirty="0"/>
          </a:p>
          <a:p>
            <a:pPr marL="0" marR="114300" lvl="0" indent="0" algn="l" rtl="0">
              <a:lnSpc>
                <a:spcPct val="100000"/>
              </a:lnSpc>
              <a:spcBef>
                <a:spcPts val="0"/>
              </a:spcBef>
              <a:spcAft>
                <a:spcPts val="0"/>
              </a:spcAft>
              <a:buSzPts val="1400"/>
              <a:buNone/>
            </a:pPr>
            <a:endParaRPr dirty="0"/>
          </a:p>
        </p:txBody>
      </p:sp>
      <p:sp>
        <p:nvSpPr>
          <p:cNvPr id="153" name="Google Shape;153;g3db475f9abd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b475f9abd_0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3db475f9abd_0_23: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The solution takes audiology data in the EHR and runs it through a configurable logic engine in a trained LLM to generate an outputs that reflect clinical rules and public health requirements specific to the jurisdiction. The solution provides documented reasoning for validation of solution outputs.  Once validated, the solution delivers the results to public health.</a:t>
            </a:r>
            <a:endParaRPr dirty="0"/>
          </a:p>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The logic engine would be need to be configured and the overall solution tested for each specific implementation, given the differences in clinical data and public health reporting requirements.</a:t>
            </a:r>
            <a:endParaRPr b="0" dirty="0"/>
          </a:p>
          <a:p>
            <a:pPr marL="457200" marR="0" lvl="0" indent="-228600" algn="l" rtl="0">
              <a:lnSpc>
                <a:spcPct val="100000"/>
              </a:lnSpc>
              <a:spcBef>
                <a:spcPts val="0"/>
              </a:spcBef>
              <a:spcAft>
                <a:spcPts val="0"/>
              </a:spcAft>
              <a:buClr>
                <a:srgbClr val="000000"/>
              </a:buClr>
              <a:buSzPts val="1400"/>
              <a:buFont typeface="Arial"/>
              <a:buNone/>
            </a:pPr>
            <a:br>
              <a:rPr lang="en-US" dirty="0"/>
            </a:br>
            <a:endParaRPr dirty="0"/>
          </a:p>
        </p:txBody>
      </p:sp>
      <p:sp>
        <p:nvSpPr>
          <p:cNvPr id="163" name="Google Shape;163;g3db475f9abd_0_23: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5: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dirty="0"/>
              <a:t>This project requires coordination across partners. The Public Health Informatics Institute provides documented resources to support this project. Your jurisdictions EHDI program will provide the public health reporting requirements to configure the solution. The clinical partner provides the raw audiological data and the expertise for output validation. </a:t>
            </a:r>
            <a:endParaRPr dirty="0"/>
          </a:p>
          <a:p>
            <a:pPr marL="0" lvl="0" indent="0" algn="l" rtl="0">
              <a:lnSpc>
                <a:spcPct val="100000"/>
              </a:lnSpc>
              <a:spcBef>
                <a:spcPts val="0"/>
              </a:spcBef>
              <a:spcAft>
                <a:spcPts val="0"/>
              </a:spcAft>
              <a:buSzPts val="1400"/>
              <a:buNone/>
            </a:pPr>
            <a:endParaRPr dirty="0"/>
          </a:p>
          <a:p>
            <a:pPr marL="457200" lvl="0" indent="-228600" algn="l" rtl="0">
              <a:lnSpc>
                <a:spcPct val="100000"/>
              </a:lnSpc>
              <a:spcBef>
                <a:spcPts val="0"/>
              </a:spcBef>
              <a:spcAft>
                <a:spcPts val="0"/>
              </a:spcAft>
              <a:buSzPts val="1400"/>
              <a:buNone/>
            </a:pPr>
            <a:r>
              <a:rPr lang="en-US" dirty="0"/>
              <a:t>There are two options for implementation of the solution. </a:t>
            </a:r>
            <a:r>
              <a:rPr lang="en-US" sz="1200" b="0" i="0" u="none" strike="noStrike" cap="none" dirty="0">
                <a:solidFill>
                  <a:schemeClr val="dk1"/>
                </a:solidFill>
                <a:latin typeface="Barlow Light"/>
                <a:ea typeface="Barlow Light"/>
                <a:cs typeface="Barlow Light"/>
                <a:sym typeface="Barlow Light"/>
              </a:rPr>
              <a:t>The solution is open-source and the code is publicly available via the California Polytechnic State University’s GitHub page. To offer a scalable option for the solution, the Association of Public Health Laboratories is exploring the possibility of </a:t>
            </a:r>
            <a:r>
              <a:rPr lang="en-US" sz="1200" b="0" i="0" u="none" strike="noStrike" cap="none" dirty="0" err="1">
                <a:solidFill>
                  <a:schemeClr val="dk1"/>
                </a:solidFill>
                <a:latin typeface="Barlow Light"/>
                <a:ea typeface="Barlow Light"/>
                <a:cs typeface="Barlow Light"/>
                <a:sym typeface="Barlow Light"/>
              </a:rPr>
              <a:t>hostingthe</a:t>
            </a:r>
            <a:r>
              <a:rPr lang="en-US" sz="1200" b="0" i="0" u="none" strike="noStrike" cap="none" dirty="0">
                <a:solidFill>
                  <a:schemeClr val="dk1"/>
                </a:solidFill>
                <a:latin typeface="Barlow Light"/>
                <a:ea typeface="Barlow Light"/>
                <a:cs typeface="Barlow Light"/>
                <a:sym typeface="Barlow Light"/>
              </a:rPr>
              <a:t> solution on a shared service called the APHL Informatics Messaging Services (AIMS) platform. This platform has established connections to healthcare and public health through its existing work with electronic case reporting and electronic lab reporting. Hosting the solution on the AIMS platform would eliminate the need for each clinical partner to install the solution and allow implementation time to be spent validating the clinically specific data inputs and confirming alignment with public health reporting requirements.</a:t>
            </a:r>
            <a:endParaRPr b="0" dirty="0"/>
          </a:p>
          <a:p>
            <a:pPr marL="457200" marR="0" lvl="0" indent="-228600" algn="l" rtl="0">
              <a:lnSpc>
                <a:spcPct val="100000"/>
              </a:lnSpc>
              <a:spcBef>
                <a:spcPts val="0"/>
              </a:spcBef>
              <a:spcAft>
                <a:spcPts val="0"/>
              </a:spcAft>
              <a:buClr>
                <a:srgbClr val="000000"/>
              </a:buClr>
              <a:buSzPts val="1400"/>
              <a:buFont typeface="Arial"/>
              <a:buNone/>
            </a:pPr>
            <a:br>
              <a:rPr lang="en-US" dirty="0"/>
            </a:br>
            <a:endParaRPr dirty="0"/>
          </a:p>
        </p:txBody>
      </p:sp>
      <p:sp>
        <p:nvSpPr>
          <p:cNvPr id="170" name="Google Shape;170;p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db475f9abd_0_7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db475f9abd_0_71: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What are the roles and responsibilities for the technical implementation when a third party hosts the solution?</a:t>
            </a:r>
            <a:endParaRPr b="0"/>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A a.</a:t>
            </a:r>
            <a:endParaRPr b="0"/>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Clinical partner:</a:t>
            </a:r>
            <a:r>
              <a:rPr lang="en-US" sz="1200" b="0" i="0" u="none" strike="noStrike" cap="none">
                <a:solidFill>
                  <a:schemeClr val="dk1"/>
                </a:solidFill>
                <a:latin typeface="Barlow Light"/>
                <a:ea typeface="Barlow Light"/>
                <a:cs typeface="Barlow Light"/>
                <a:sym typeface="Barlow Light"/>
              </a:rPr>
              <a:t> Provides subject matter expertise on audiologist reporting workflows and key sources of data input. Verifies connectivity with the trusted third party. Generates test data and validates the solution accuracy. Receives necessary approvals to input data into the solution. </a:t>
            </a:r>
            <a:endParaRPr/>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Public health partner:</a:t>
            </a:r>
            <a:r>
              <a:rPr lang="en-US" sz="1200" b="0" i="0" u="none" strike="noStrike" cap="none">
                <a:solidFill>
                  <a:schemeClr val="dk1"/>
                </a:solidFill>
                <a:latin typeface="Barlow Light"/>
                <a:ea typeface="Barlow Light"/>
                <a:cs typeface="Barlow Light"/>
                <a:sym typeface="Barlow Light"/>
              </a:rPr>
              <a:t> Provides subject matter expertise on state EHDI program reporting workflows and required data elements. Verifies connectivity with the trusted third party. Participates in testing to review extract data files and provide feedback on implementation plausibility. Works to consume the solution outputs electronically into the EHDI information system. </a:t>
            </a:r>
            <a:endParaRPr/>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Trusted third party: </a:t>
            </a:r>
            <a:r>
              <a:rPr lang="en-US" sz="1200" b="0" i="0" u="none" strike="noStrike" cap="none">
                <a:solidFill>
                  <a:schemeClr val="dk1"/>
                </a:solidFill>
                <a:latin typeface="Barlow Light"/>
                <a:ea typeface="Barlow Light"/>
                <a:cs typeface="Barlow Light"/>
                <a:sym typeface="Barlow Light"/>
              </a:rPr>
              <a:t>Hosts the open-source solution on a common platform. Verifies connectivity with clinical and public health partners. Conducts testing and validation.</a:t>
            </a:r>
            <a:endParaRPr/>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Leadership, IT, and legal at all partner sites:</a:t>
            </a:r>
            <a:r>
              <a:rPr lang="en-US" sz="1200" b="0" i="0" u="none" strike="noStrike" cap="none">
                <a:solidFill>
                  <a:schemeClr val="dk1"/>
                </a:solidFill>
                <a:latin typeface="Barlow Light"/>
                <a:ea typeface="Barlow Light"/>
                <a:cs typeface="Barlow Light"/>
                <a:sym typeface="Barlow Light"/>
              </a:rPr>
              <a:t> Secures approval to dedicate staff time, implement the solution, and share data.</a:t>
            </a:r>
            <a:endParaRPr/>
          </a:p>
          <a:p>
            <a:pPr marL="457200" lvl="0" indent="-228600" algn="l" rtl="0">
              <a:lnSpc>
                <a:spcPct val="100000"/>
              </a:lnSpc>
              <a:spcBef>
                <a:spcPts val="0"/>
              </a:spcBef>
              <a:spcAft>
                <a:spcPts val="0"/>
              </a:spcAft>
              <a:buSzPts val="1400"/>
              <a:buNone/>
            </a:pPr>
            <a:br>
              <a:rPr lang="en-US" b="0"/>
            </a:br>
            <a:endParaRPr b="0"/>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Q b. What are the roles and responsibilities for the technical implementation when the clinical partner hosts the solution?</a:t>
            </a:r>
            <a:endParaRPr b="0"/>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Clinical partner:</a:t>
            </a:r>
            <a:r>
              <a:rPr lang="en-US" sz="1200" b="0" i="0" u="none" strike="noStrike" cap="none">
                <a:solidFill>
                  <a:schemeClr val="dk1"/>
                </a:solidFill>
                <a:latin typeface="Barlow Light"/>
                <a:ea typeface="Barlow Light"/>
                <a:cs typeface="Barlow Light"/>
                <a:sym typeface="Barlow Light"/>
              </a:rPr>
              <a:t> Provides subject matter expertise on audiologist reporting workflows and key sources of data input. Hosts the open-source solution on a common platform. Verifies connectivity with the public health partner. Generates test data and validates the solution accuracy. Receives necessary approvals to input data into the solution. </a:t>
            </a:r>
            <a:endParaRPr/>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Public health partner:</a:t>
            </a:r>
            <a:r>
              <a:rPr lang="en-US" sz="1200" b="0" i="0" u="none" strike="noStrike" cap="none">
                <a:solidFill>
                  <a:schemeClr val="dk1"/>
                </a:solidFill>
                <a:latin typeface="Barlow Light"/>
                <a:ea typeface="Barlow Light"/>
                <a:cs typeface="Barlow Light"/>
                <a:sym typeface="Barlow Light"/>
              </a:rPr>
              <a:t> Provides subject matter expertise on state EHDI program reporting workflows and required data elements. Verifies connectivity with the trusted third party. Participates in testing to review extract data files and provide feedback on implementation plausibility. Works to consume the solution outputs electronically into the EHDI information system. </a:t>
            </a:r>
            <a:endParaRPr/>
          </a:p>
          <a:p>
            <a:pPr marL="457200" lvl="0" indent="-228600" algn="l" rtl="0">
              <a:lnSpc>
                <a:spcPct val="100000"/>
              </a:lnSpc>
              <a:spcBef>
                <a:spcPts val="0"/>
              </a:spcBef>
              <a:spcAft>
                <a:spcPts val="0"/>
              </a:spcAft>
              <a:buSzPts val="1400"/>
              <a:buNone/>
            </a:pPr>
            <a:r>
              <a:rPr lang="en-US" sz="1200" b="1" i="0" u="none" strike="noStrike" cap="none">
                <a:solidFill>
                  <a:schemeClr val="dk1"/>
                </a:solidFill>
                <a:latin typeface="Barlow Light"/>
                <a:ea typeface="Barlow Light"/>
                <a:cs typeface="Barlow Light"/>
                <a:sym typeface="Barlow Light"/>
              </a:rPr>
              <a:t>Leadership, IT, and legal at all partner sites:</a:t>
            </a:r>
            <a:r>
              <a:rPr lang="en-US" sz="1200" b="0" i="0" u="none" strike="noStrike" cap="none">
                <a:solidFill>
                  <a:schemeClr val="dk1"/>
                </a:solidFill>
                <a:latin typeface="Barlow Light"/>
                <a:ea typeface="Barlow Light"/>
                <a:cs typeface="Barlow Light"/>
                <a:sym typeface="Barlow Light"/>
              </a:rPr>
              <a:t> Secures approval to dedicate staff time, implement the solution, and share data.</a:t>
            </a:r>
            <a:endParaRPr/>
          </a:p>
          <a:p>
            <a:pPr marL="0" lvl="0" indent="0" algn="l" rtl="0">
              <a:lnSpc>
                <a:spcPct val="100000"/>
              </a:lnSpc>
              <a:spcBef>
                <a:spcPts val="0"/>
              </a:spcBef>
              <a:spcAft>
                <a:spcPts val="0"/>
              </a:spcAft>
              <a:buSzPts val="1400"/>
              <a:buNone/>
            </a:pPr>
            <a:endParaRPr/>
          </a:p>
        </p:txBody>
      </p:sp>
      <p:sp>
        <p:nvSpPr>
          <p:cNvPr id="183" name="Google Shape;183;g3db475f9abd_0_71: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85b7a48f11_0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g385b7a48f11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93000"/>
              </a:lnSpc>
              <a:spcBef>
                <a:spcPts val="1800"/>
              </a:spcBef>
              <a:spcAft>
                <a:spcPts val="0"/>
              </a:spcAft>
              <a:buSzPts val="1400"/>
              <a:buNone/>
            </a:pPr>
            <a:r>
              <a:rPr lang="en-US" dirty="0"/>
              <a:t>Close out the presentation bringing people back to the why behind this work. The use of generative AI and trained large language models has the potential to:</a:t>
            </a:r>
            <a:endParaRPr dirty="0"/>
          </a:p>
          <a:p>
            <a:pPr marL="457200" lvl="0" indent="-457200" algn="l" rtl="0">
              <a:lnSpc>
                <a:spcPct val="93000"/>
              </a:lnSpc>
              <a:spcBef>
                <a:spcPts val="1800"/>
              </a:spcBef>
              <a:spcAft>
                <a:spcPts val="0"/>
              </a:spcAft>
              <a:buSzPts val="1400"/>
              <a:buFont typeface="Arial"/>
              <a:buChar char="•"/>
            </a:pPr>
            <a:r>
              <a:rPr lang="en-US" dirty="0"/>
              <a:t>reduce documentation burden for audiologists </a:t>
            </a:r>
            <a:endParaRPr dirty="0"/>
          </a:p>
          <a:p>
            <a:pPr marL="457200" lvl="0" indent="-457200" algn="l" rtl="0">
              <a:lnSpc>
                <a:spcPct val="93000"/>
              </a:lnSpc>
              <a:spcBef>
                <a:spcPts val="1800"/>
              </a:spcBef>
              <a:spcAft>
                <a:spcPts val="0"/>
              </a:spcAft>
              <a:buSzPts val="1400"/>
              <a:buFont typeface="Arial"/>
              <a:buChar char="•"/>
            </a:pPr>
            <a:r>
              <a:rPr lang="en-US" dirty="0"/>
              <a:t>improve timeliness of reporting to EHDI programs</a:t>
            </a:r>
            <a:endParaRPr dirty="0"/>
          </a:p>
          <a:p>
            <a:pPr marL="457200" lvl="0" indent="-457200" algn="l" rtl="0">
              <a:lnSpc>
                <a:spcPct val="93000"/>
              </a:lnSpc>
              <a:spcBef>
                <a:spcPts val="1800"/>
              </a:spcBef>
              <a:spcAft>
                <a:spcPts val="0"/>
              </a:spcAft>
              <a:buSzPts val="1400"/>
              <a:buFont typeface="Arial"/>
              <a:buChar char="•"/>
            </a:pPr>
            <a:r>
              <a:rPr lang="en-US" dirty="0"/>
              <a:t>support newborns who are deaf and hard of hearing to achieve speech and language milestones</a:t>
            </a:r>
            <a:endParaRPr dirty="0"/>
          </a:p>
          <a:p>
            <a:pPr marL="0" marR="114300" lvl="0" indent="0" algn="l" rtl="0">
              <a:lnSpc>
                <a:spcPct val="100000"/>
              </a:lnSpc>
              <a:spcBef>
                <a:spcPts val="0"/>
              </a:spcBef>
              <a:spcAft>
                <a:spcPts val="0"/>
              </a:spcAft>
              <a:buSzPts val="1400"/>
              <a:buNone/>
            </a:pPr>
            <a:endParaRPr dirty="0"/>
          </a:p>
        </p:txBody>
      </p:sp>
      <p:sp>
        <p:nvSpPr>
          <p:cNvPr id="200" name="Google Shape;200;p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ee4db20ff2_0_23: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93000"/>
              </a:lnSpc>
              <a:spcBef>
                <a:spcPts val="1800"/>
              </a:spcBef>
              <a:spcAft>
                <a:spcPts val="0"/>
              </a:spcAft>
              <a:buSzPts val="1400"/>
              <a:buNone/>
            </a:pPr>
            <a:r>
              <a:rPr lang="en-US"/>
              <a:t>Close out the presentation bringing people back </a:t>
            </a:r>
            <a:endParaRPr/>
          </a:p>
          <a:p>
            <a:pPr marL="0" marR="114300" lvl="0" indent="0" algn="l" rtl="0">
              <a:lnSpc>
                <a:spcPct val="100000"/>
              </a:lnSpc>
              <a:spcBef>
                <a:spcPts val="0"/>
              </a:spcBef>
              <a:spcAft>
                <a:spcPts val="0"/>
              </a:spcAft>
              <a:buSzPts val="1400"/>
              <a:buNone/>
            </a:pPr>
            <a:endParaRPr/>
          </a:p>
        </p:txBody>
      </p:sp>
      <p:sp>
        <p:nvSpPr>
          <p:cNvPr id="209" name="Google Shape;209;g3ee4db20ff2_0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50c6cf65d8_0_0: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you haven’t done so already, a good next step is to build a business case for this work by  conducting a current state review of your workflows and needs assessment to better understand the program you are trying to solve.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There are additional resources to support this project</a:t>
            </a:r>
            <a:endParaRPr/>
          </a:p>
        </p:txBody>
      </p:sp>
      <p:sp>
        <p:nvSpPr>
          <p:cNvPr id="218" name="Google Shape;218;g350c6cf65d8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be3c7de0b9_0_59: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The proposed solution was made possible through the support of multiple organizations. The Public Health Informatics Institute coordinated efforts in partnership with the CDC through a cooperative agreement. </a:t>
            </a:r>
            <a:r>
              <a:rPr lang="en-US" sz="1200">
                <a:latin typeface="Barlow"/>
                <a:ea typeface="Barlow"/>
                <a:cs typeface="Barlow"/>
                <a:sym typeface="Barlow"/>
              </a:rPr>
              <a:t>PHII undertook this work under the guidance of the CDC’s Early Hearing Detection and Intervention (EHDI) program. </a:t>
            </a:r>
            <a:r>
              <a:rPr lang="en-US"/>
              <a:t>The solution development and testing phases engaged partners from Amazon Web Services, Boston Children’s Hospital, California Polytechnic Institute Cloud Innovation Center, Mass Eye and Ear, and the Massachusetts Universal newborn hearing screening program. </a:t>
            </a:r>
            <a:endParaRPr/>
          </a:p>
        </p:txBody>
      </p:sp>
      <p:sp>
        <p:nvSpPr>
          <p:cNvPr id="58" name="Google Shape;58;g3be3c7de0b9_0_5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7: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spcBef>
                <a:spcPts val="0"/>
              </a:spcBef>
              <a:spcAft>
                <a:spcPts val="0"/>
              </a:spcAft>
              <a:buClr>
                <a:schemeClr val="dk1"/>
              </a:buClr>
              <a:buSzPts val="1400"/>
              <a:buFont typeface="Arial"/>
              <a:buNone/>
            </a:pPr>
            <a:r>
              <a:rPr lang="en-US"/>
              <a:t>It is important to get decision makers involved early. A good next step is to discuss this internally with these suggested teams. </a:t>
            </a:r>
            <a:endParaRPr/>
          </a:p>
          <a:p>
            <a:pPr marL="0" lvl="0" indent="0" algn="l" rtl="0">
              <a:lnSpc>
                <a:spcPct val="100000"/>
              </a:lnSpc>
              <a:spcBef>
                <a:spcPts val="0"/>
              </a:spcBef>
              <a:spcAft>
                <a:spcPts val="0"/>
              </a:spcAft>
              <a:buSzPts val="1400"/>
              <a:buNone/>
            </a:pPr>
            <a:endParaRPr/>
          </a:p>
        </p:txBody>
      </p:sp>
      <p:sp>
        <p:nvSpPr>
          <p:cNvPr id="227" name="Google Shape;227;p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ee4db20ff2_0_31: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you haven’t done so already, a good next step is to build a business case for this work by  conducting a current state review of your workflows and needs assessment to better understand the program you are trying to solve.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There are additional resources to support this project</a:t>
            </a:r>
            <a:endParaRPr/>
          </a:p>
        </p:txBody>
      </p:sp>
      <p:sp>
        <p:nvSpPr>
          <p:cNvPr id="236" name="Google Shape;236;g3ee4db20ff2_0_3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ee7824a3c6_0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ee7824a3c6_0_1:notes"/>
          <p:cNvSpPr txBox="1">
            <a:spLocks noGrp="1"/>
          </p:cNvSpPr>
          <p:nvPr>
            <p:ph type="body" idx="1"/>
          </p:nvPr>
        </p:nvSpPr>
        <p:spPr>
          <a:xfrm>
            <a:off x="731520" y="4620577"/>
            <a:ext cx="5852100" cy="3780600"/>
          </a:xfrm>
          <a:prstGeom prst="rect">
            <a:avLst/>
          </a:prstGeom>
        </p:spPr>
        <p:txBody>
          <a:bodyPr spcFirstLastPara="1" wrap="square" lIns="96625" tIns="48300" rIns="96625" bIns="48300" anchor="t" anchorCtr="0">
            <a:noAutofit/>
          </a:bodyPr>
          <a:lstStyle/>
          <a:p>
            <a:pPr marL="0" lvl="0" indent="0" algn="l" rtl="0">
              <a:spcBef>
                <a:spcPts val="0"/>
              </a:spcBef>
              <a:spcAft>
                <a:spcPts val="0"/>
              </a:spcAft>
              <a:buNone/>
            </a:pPr>
            <a:endParaRPr dirty="0"/>
          </a:p>
        </p:txBody>
      </p:sp>
      <p:sp>
        <p:nvSpPr>
          <p:cNvPr id="255" name="Google Shape;255;g3ee7824a3c6_0_1:notes"/>
          <p:cNvSpPr txBox="1">
            <a:spLocks noGrp="1"/>
          </p:cNvSpPr>
          <p:nvPr>
            <p:ph type="sldNum" idx="12"/>
          </p:nvPr>
        </p:nvSpPr>
        <p:spPr>
          <a:xfrm>
            <a:off x="4143587" y="9119474"/>
            <a:ext cx="3169800" cy="481800"/>
          </a:xfrm>
          <a:prstGeom prst="rect">
            <a:avLst/>
          </a:prstGeom>
        </p:spPr>
        <p:txBody>
          <a:bodyPr spcFirstLastPara="1" wrap="square" lIns="96625" tIns="48300" rIns="96625"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9" name="Google Shape;69;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ee4db20ff2_0_39: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Use this time to introduce yourself and provide an overview of why this project is important to you.  This could be clinical reasons or to benefit the hospital (see later slides)</a:t>
            </a:r>
            <a:endParaRPr/>
          </a:p>
        </p:txBody>
      </p:sp>
      <p:sp>
        <p:nvSpPr>
          <p:cNvPr id="77" name="Google Shape;77;g3ee4db20ff2_0_3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To provide some background on the topic at hand, EHDI stands for Early Hearing Detection and Intervention.  It is a national program with the goal of identifying infants with hearing loss as early as possible to provide appropriate intervention services.</a:t>
            </a:r>
            <a:endParaRPr b="0" dirty="0"/>
          </a:p>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Hearing loss can affect a child’s ability to develop speech, language, and social skills. Early identification and intervention increases likelihood of reaching their full potential.</a:t>
            </a:r>
            <a:endParaRPr dirty="0"/>
          </a:p>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Recommended Early Hearing Detection and Intervention (EHDI) benchmarks include screening for hearing loss before 1 month of age, diagnostic evaluation before 3 months of age, and enrollment in early intervention before 6 months of age, These are known as the 1-3-6 benchmarks.  The data from these steps are shared with state EHDI program offices.  State EHDI programs rely on hospitals and audiology providers to report data to achieve these benchmarks. </a:t>
            </a:r>
            <a:endParaRPr dirty="0"/>
          </a:p>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The proposed solution was developed to support audiology providers in reporting diagnostic data. </a:t>
            </a:r>
            <a:endParaRPr b="0" dirty="0"/>
          </a:p>
          <a:p>
            <a:pPr marL="457200" marR="0" lvl="0" indent="-228600" algn="l" rtl="0">
              <a:lnSpc>
                <a:spcPct val="100000"/>
              </a:lnSpc>
              <a:spcBef>
                <a:spcPts val="0"/>
              </a:spcBef>
              <a:spcAft>
                <a:spcPts val="0"/>
              </a:spcAft>
              <a:buClr>
                <a:srgbClr val="000000"/>
              </a:buClr>
              <a:buSzPts val="1400"/>
              <a:buFont typeface="Arial"/>
              <a:buNone/>
            </a:pPr>
            <a:br>
              <a:rPr lang="en-US" dirty="0"/>
            </a:br>
            <a:endParaRPr dirty="0"/>
          </a:p>
        </p:txBody>
      </p:sp>
      <p:sp>
        <p:nvSpPr>
          <p:cNvPr id="96" name="Google Shape;96;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txBox="1">
            <a:spLocks noGrp="1"/>
          </p:cNvSpPr>
          <p:nvPr>
            <p:ph type="body" idx="1"/>
          </p:nvPr>
        </p:nvSpPr>
        <p:spPr>
          <a:xfrm>
            <a:off x="731520" y="4620577"/>
            <a:ext cx="5852160" cy="3780473"/>
          </a:xfrm>
          <a:prstGeom prst="rect">
            <a:avLst/>
          </a:prstGeom>
          <a:noFill/>
          <a:ln>
            <a:noFill/>
          </a:ln>
        </p:spPr>
        <p:txBody>
          <a:bodyPr spcFirstLastPara="1" wrap="square" lIns="96625" tIns="48300" rIns="96625" bIns="48300" anchor="t" anchorCtr="0">
            <a:noAutofit/>
          </a:bodyPr>
          <a:lstStyle/>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Early Hearing Detection and Intervention (EHDI) programs rely on reporting from audiology providers to track and ensure that infants who are deaf or hard-of-hearing are identified and connected to early intervention services. However, in many jurisdictions, there is often under-reporting of diagnostic audiology reports due in part to manual interpretation and time-consuming data entry requirements. Audiologists have to translate information from multiple visits, tests and narrative reports into specific categorical values required for public health reporting. These values traditionally do not exist in the audiologist’s electronic health record systems. </a:t>
            </a:r>
            <a:endParaRPr dirty="0"/>
          </a:p>
          <a:p>
            <a:pPr marL="457200" lvl="0" indent="-228600" algn="l" rtl="0">
              <a:lnSpc>
                <a:spcPct val="100000"/>
              </a:lnSpc>
              <a:spcBef>
                <a:spcPts val="0"/>
              </a:spcBef>
              <a:spcAft>
                <a:spcPts val="0"/>
              </a:spcAft>
              <a:buSzPts val="1400"/>
              <a:buNone/>
            </a:pPr>
            <a:r>
              <a:rPr lang="en-US" sz="1200" b="0" i="0" u="none" strike="noStrike" cap="none" dirty="0">
                <a:solidFill>
                  <a:schemeClr val="dk1"/>
                </a:solidFill>
                <a:latin typeface="Barlow Light"/>
                <a:ea typeface="Barlow Light"/>
                <a:cs typeface="Barlow Light"/>
                <a:sym typeface="Barlow Light"/>
              </a:rPr>
              <a:t>In 2022, 34% (22,146) of infants who did not pass their hearing screen were either lost to follow-up (meaning they did not receive services) or lost-to documentation (meaning they received services but public health reporting did not occur). </a:t>
            </a:r>
            <a:endParaRPr dirty="0"/>
          </a:p>
          <a:p>
            <a:pPr marL="457200" lvl="0" indent="-228600" algn="l" rtl="0">
              <a:lnSpc>
                <a:spcPct val="100000"/>
              </a:lnSpc>
              <a:spcBef>
                <a:spcPts val="0"/>
              </a:spcBef>
              <a:spcAft>
                <a:spcPts val="0"/>
              </a:spcAft>
              <a:buSzPts val="1400"/>
              <a:buNone/>
            </a:pPr>
            <a:br>
              <a:rPr lang="en-US" sz="1200" b="0" i="0" u="none" strike="noStrike" cap="none" dirty="0">
                <a:solidFill>
                  <a:schemeClr val="dk1"/>
                </a:solidFill>
                <a:latin typeface="Barlow Light"/>
                <a:ea typeface="Barlow Light"/>
                <a:cs typeface="Barlow Light"/>
                <a:sym typeface="Barlow Light"/>
              </a:rPr>
            </a:br>
            <a:br>
              <a:rPr lang="en-US" sz="1200" b="0" i="0" u="none" strike="noStrike" cap="none" dirty="0">
                <a:solidFill>
                  <a:schemeClr val="dk1"/>
                </a:solidFill>
                <a:latin typeface="Barlow Light"/>
                <a:ea typeface="Barlow Light"/>
                <a:cs typeface="Barlow Light"/>
                <a:sym typeface="Barlow Light"/>
              </a:rPr>
            </a:br>
            <a:endParaRPr b="0" dirty="0"/>
          </a:p>
          <a:p>
            <a:pPr marL="457200" marR="0" lvl="0" indent="-228600" algn="l" rtl="0">
              <a:lnSpc>
                <a:spcPct val="100000"/>
              </a:lnSpc>
              <a:spcBef>
                <a:spcPts val="0"/>
              </a:spcBef>
              <a:spcAft>
                <a:spcPts val="0"/>
              </a:spcAft>
              <a:buClr>
                <a:srgbClr val="000000"/>
              </a:buClr>
              <a:buSzPts val="1400"/>
              <a:buFont typeface="Arial"/>
              <a:buNone/>
            </a:pPr>
            <a:br>
              <a:rPr lang="en-US" dirty="0"/>
            </a:br>
            <a:endParaRPr dirty="0"/>
          </a:p>
        </p:txBody>
      </p:sp>
      <p:sp>
        <p:nvSpPr>
          <p:cNvPr id="107" name="Google Shape;107;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Open forum to discuss what the current state of reporting looks like for your specific area. </a:t>
            </a:r>
            <a:endParaRPr/>
          </a:p>
        </p:txBody>
      </p:sp>
      <p:sp>
        <p:nvSpPr>
          <p:cNvPr id="115" name="Google Shape;11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ee4db20ff2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The goal of the AACE solution is to </a:t>
            </a:r>
            <a:endParaRPr/>
          </a:p>
          <a:p>
            <a:pPr marL="457200" lvl="0" indent="-228600" algn="l" rtl="0">
              <a:lnSpc>
                <a:spcPct val="100000"/>
              </a:lnSpc>
              <a:spcBef>
                <a:spcPts val="0"/>
              </a:spcBef>
              <a:spcAft>
                <a:spcPts val="0"/>
              </a:spcAft>
              <a:buSzPts val="1400"/>
              <a:buNone/>
            </a:pPr>
            <a:r>
              <a:rPr lang="en-US"/>
              <a:t>Reduce rates of lost to follow-up, where newborns are not receiving recommended follow-up services and lost to documentation, where a newborn does in fact receive the recommended services but the required reporting is not getting to public health </a:t>
            </a:r>
            <a:endParaRPr/>
          </a:p>
          <a:p>
            <a:pPr marL="457200" lvl="0" indent="-228600" algn="l" rtl="0">
              <a:lnSpc>
                <a:spcPct val="100000"/>
              </a:lnSpc>
              <a:spcBef>
                <a:spcPts val="0"/>
              </a:spcBef>
              <a:spcAft>
                <a:spcPts val="0"/>
              </a:spcAft>
              <a:buSzPts val="1400"/>
              <a:buNone/>
            </a:pPr>
            <a:r>
              <a:rPr lang="en-US"/>
              <a:t>Reduce burden of reporting for audiologists</a:t>
            </a:r>
            <a:endParaRPr/>
          </a:p>
          <a:p>
            <a:pPr marL="457200" lvl="0" indent="-228600" algn="l" rtl="0">
              <a:lnSpc>
                <a:spcPct val="100000"/>
              </a:lnSpc>
              <a:spcBef>
                <a:spcPts val="0"/>
              </a:spcBef>
              <a:spcAft>
                <a:spcPts val="0"/>
              </a:spcAft>
              <a:buSzPts val="1400"/>
              <a:buNone/>
            </a:pPr>
            <a:r>
              <a:rPr lang="en-US"/>
              <a:t>Aligns with strategic priorities around data quality and digital transformation</a:t>
            </a:r>
            <a:endParaRPr/>
          </a:p>
          <a:p>
            <a:pPr marL="457200" lvl="0" indent="-228600" algn="l" rtl="0">
              <a:lnSpc>
                <a:spcPct val="100000"/>
              </a:lnSpc>
              <a:spcBef>
                <a:spcPts val="0"/>
              </a:spcBef>
              <a:spcAft>
                <a:spcPts val="0"/>
              </a:spcAft>
              <a:buSzPts val="1400"/>
              <a:buNone/>
            </a:pPr>
            <a:r>
              <a:rPr lang="en-US"/>
              <a:t>Align with the clinical priorities of giving providers back time to focus on clinical care, rather than do data entry</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endParaRPr/>
          </a:p>
        </p:txBody>
      </p:sp>
      <p:sp>
        <p:nvSpPr>
          <p:cNvPr id="125" name="Google Shape;125;g3ee4db20ff2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1"/>
        <p:cNvGrpSpPr/>
        <p:nvPr/>
      </p:nvGrpSpPr>
      <p:grpSpPr>
        <a:xfrm>
          <a:off x="0" y="0"/>
          <a:ext cx="0" cy="0"/>
          <a:chOff x="0" y="0"/>
          <a:chExt cx="0" cy="0"/>
        </a:xfrm>
      </p:grpSpPr>
      <p:sp>
        <p:nvSpPr>
          <p:cNvPr id="12" name="Google Shape;12;p10"/>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lvl1pPr marR="0" lvl="0" algn="l" rtl="0">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0"/>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lvl1pPr marR="0" lvl="0" algn="l" rtl="0">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
        <p:cNvGrpSpPr/>
        <p:nvPr/>
      </p:nvGrpSpPr>
      <p:grpSpPr>
        <a:xfrm>
          <a:off x="0" y="0"/>
          <a:ext cx="0" cy="0"/>
          <a:chOff x="0" y="0"/>
          <a:chExt cx="0" cy="0"/>
        </a:xfrm>
      </p:grpSpPr>
      <p:sp>
        <p:nvSpPr>
          <p:cNvPr id="15" name="Google Shape;15;g385b7a48f11_0_61"/>
          <p:cNvSpPr txBox="1">
            <a:spLocks noGrp="1"/>
          </p:cNvSpPr>
          <p:nvPr>
            <p:ph type="title"/>
          </p:nvPr>
        </p:nvSpPr>
        <p:spPr>
          <a:xfrm>
            <a:off x="493143" y="1184681"/>
            <a:ext cx="11290500" cy="10740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2E5F7D"/>
              </a:buClr>
              <a:buSzPts val="4400"/>
              <a:buFont typeface="Calibri"/>
              <a:buNone/>
              <a:defRPr sz="1400" b="0" i="0" u="none" strike="noStrike" cap="none">
                <a:solidFill>
                  <a:srgbClr val="2E5F7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g385b7a48f11_0_61"/>
          <p:cNvSpPr txBox="1">
            <a:spLocks noGrp="1"/>
          </p:cNvSpPr>
          <p:nvPr>
            <p:ph type="body" idx="1"/>
          </p:nvPr>
        </p:nvSpPr>
        <p:spPr>
          <a:xfrm>
            <a:off x="493143" y="2453866"/>
            <a:ext cx="11290500" cy="32718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55AF89"/>
              </a:buClr>
              <a:buSzPts val="2800"/>
              <a:buFont typeface="Arial"/>
              <a:buChar char="•"/>
              <a:defRPr sz="14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55AF89"/>
              </a:buClr>
              <a:buSzPts val="2400"/>
              <a:buFont typeface="Arial"/>
              <a:buChar char="•"/>
              <a:defRPr sz="1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55AF89"/>
              </a:buClr>
              <a:buSzPts val="2000"/>
              <a:buFont typeface="NTR"/>
              <a:buChar char="–"/>
              <a:defRPr sz="14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C46E25"/>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C46E25"/>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pic>
        <p:nvPicPr>
          <p:cNvPr id="17" name="Google Shape;17;g385b7a48f11_0_61"/>
          <p:cNvPicPr preferRelativeResize="0"/>
          <p:nvPr/>
        </p:nvPicPr>
        <p:blipFill rotWithShape="1">
          <a:blip r:embed="rId2">
            <a:alphaModFix/>
          </a:blip>
          <a:srcRect/>
          <a:stretch/>
        </p:blipFill>
        <p:spPr>
          <a:xfrm>
            <a:off x="3048" y="0"/>
            <a:ext cx="12188952" cy="559242"/>
          </a:xfrm>
          <a:prstGeom prst="rect">
            <a:avLst/>
          </a:prstGeom>
          <a:noFill/>
          <a:ln>
            <a:noFill/>
          </a:ln>
        </p:spPr>
      </p:pic>
      <p:sp>
        <p:nvSpPr>
          <p:cNvPr id="18" name="Google Shape;18;g385b7a48f11_0_61"/>
          <p:cNvSpPr txBox="1"/>
          <p:nvPr/>
        </p:nvSpPr>
        <p:spPr>
          <a:xfrm>
            <a:off x="475890" y="6364856"/>
            <a:ext cx="531300" cy="2745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7F7F7F"/>
                </a:solidFill>
                <a:latin typeface="Calibri"/>
                <a:ea typeface="Calibri"/>
                <a:cs typeface="Calibri"/>
                <a:sym typeface="Calibri"/>
              </a:rPr>
              <a:t>‹#›</a:t>
            </a:fld>
            <a:endParaRPr sz="1200" b="0" i="0" u="none" strike="noStrike" cap="none">
              <a:solidFill>
                <a:srgbClr val="7F7F7F"/>
              </a:solidFill>
              <a:latin typeface="Calibri"/>
              <a:ea typeface="Calibri"/>
              <a:cs typeface="Calibri"/>
              <a:sym typeface="Calibri"/>
            </a:endParaRPr>
          </a:p>
        </p:txBody>
      </p:sp>
      <p:pic>
        <p:nvPicPr>
          <p:cNvPr id="19" name="Google Shape;19;g385b7a48f11_0_61"/>
          <p:cNvPicPr preferRelativeResize="0"/>
          <p:nvPr/>
        </p:nvPicPr>
        <p:blipFill rotWithShape="1">
          <a:blip r:embed="rId3">
            <a:alphaModFix/>
          </a:blip>
          <a:srcRect l="16646" t="19946" r="16283" b="20879"/>
          <a:stretch/>
        </p:blipFill>
        <p:spPr>
          <a:xfrm>
            <a:off x="10899332" y="6067425"/>
            <a:ext cx="660608" cy="57191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23"/>
        <p:cNvGrpSpPr/>
        <p:nvPr/>
      </p:nvGrpSpPr>
      <p:grpSpPr>
        <a:xfrm>
          <a:off x="0" y="0"/>
          <a:ext cx="0" cy="0"/>
          <a:chOff x="0" y="0"/>
          <a:chExt cx="0" cy="0"/>
        </a:xfrm>
      </p:grpSpPr>
      <p:sp>
        <p:nvSpPr>
          <p:cNvPr id="24" name="Google Shape;24;p12"/>
          <p:cNvSpPr>
            <a:spLocks noGrp="1"/>
          </p:cNvSpPr>
          <p:nvPr>
            <p:ph type="pic" idx="2"/>
          </p:nvPr>
        </p:nvSpPr>
        <p:spPr>
          <a:xfrm>
            <a:off x="7081838" y="0"/>
            <a:ext cx="5110162" cy="6858000"/>
          </a:xfrm>
          <a:prstGeom prst="rect">
            <a:avLst/>
          </a:prstGeom>
          <a:noFill/>
          <a:ln>
            <a:noFill/>
          </a:ln>
        </p:spPr>
      </p:sp>
      <p:sp>
        <p:nvSpPr>
          <p:cNvPr id="25" name="Google Shape;25;p12"/>
          <p:cNvSpPr txBox="1">
            <a:spLocks noGrp="1"/>
          </p:cNvSpPr>
          <p:nvPr>
            <p:ph type="title"/>
          </p:nvPr>
        </p:nvSpPr>
        <p:spPr>
          <a:xfrm>
            <a:off x="608249" y="202224"/>
            <a:ext cx="602822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2"/>
          <p:cNvSpPr txBox="1">
            <a:spLocks noGrp="1"/>
          </p:cNvSpPr>
          <p:nvPr>
            <p:ph type="body" idx="1"/>
          </p:nvPr>
        </p:nvSpPr>
        <p:spPr>
          <a:xfrm>
            <a:off x="608249" y="1388962"/>
            <a:ext cx="6650390"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 name="Google Shape;27;p12"/>
          <p:cNvPicPr preferRelativeResize="0"/>
          <p:nvPr/>
        </p:nvPicPr>
        <p:blipFill rotWithShape="1">
          <a:blip r:embed="rId2">
            <a:alphaModFix/>
          </a:blip>
          <a:srcRect/>
          <a:stretch/>
        </p:blipFill>
        <p:spPr>
          <a:xfrm>
            <a:off x="11143872" y="202224"/>
            <a:ext cx="789329" cy="77639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in color only" type="obj">
  <p:cSld name="OBJECT">
    <p:spTree>
      <p:nvGrpSpPr>
        <p:cNvPr id="1" name="Shape 28"/>
        <p:cNvGrpSpPr/>
        <p:nvPr/>
      </p:nvGrpSpPr>
      <p:grpSpPr>
        <a:xfrm>
          <a:off x="0" y="0"/>
          <a:ext cx="0" cy="0"/>
          <a:chOff x="0" y="0"/>
          <a:chExt cx="0" cy="0"/>
        </a:xfrm>
      </p:grpSpPr>
      <p:sp>
        <p:nvSpPr>
          <p:cNvPr id="29" name="Google Shape;29;p33"/>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3"/>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
        <p:nvSpPr>
          <p:cNvPr id="32" name="Google Shape;32;p1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3" name="Google Shape;33;p1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4" name="Google Shape;34;p1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38"/>
        <p:cNvGrpSpPr/>
        <p:nvPr/>
      </p:nvGrpSpPr>
      <p:grpSpPr>
        <a:xfrm>
          <a:off x="0" y="0"/>
          <a:ext cx="0" cy="0"/>
          <a:chOff x="0" y="0"/>
          <a:chExt cx="0" cy="0"/>
        </a:xfrm>
      </p:grpSpPr>
      <p:sp>
        <p:nvSpPr>
          <p:cNvPr id="39" name="Google Shape;39;p23"/>
          <p:cNvSpPr>
            <a:spLocks noGrp="1"/>
          </p:cNvSpPr>
          <p:nvPr>
            <p:ph type="pic" idx="2"/>
          </p:nvPr>
        </p:nvSpPr>
        <p:spPr>
          <a:xfrm>
            <a:off x="7081838" y="0"/>
            <a:ext cx="5110162" cy="6858000"/>
          </a:xfrm>
          <a:prstGeom prst="rect">
            <a:avLst/>
          </a:prstGeom>
          <a:noFill/>
          <a:ln>
            <a:noFill/>
          </a:ln>
        </p:spPr>
      </p:sp>
      <p:sp>
        <p:nvSpPr>
          <p:cNvPr id="40" name="Google Shape;40;p23"/>
          <p:cNvSpPr txBox="1">
            <a:spLocks noGrp="1"/>
          </p:cNvSpPr>
          <p:nvPr>
            <p:ph type="title"/>
          </p:nvPr>
        </p:nvSpPr>
        <p:spPr>
          <a:xfrm>
            <a:off x="608249" y="202224"/>
            <a:ext cx="602822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3"/>
          <p:cNvSpPr txBox="1">
            <a:spLocks noGrp="1"/>
          </p:cNvSpPr>
          <p:nvPr>
            <p:ph type="body" idx="1"/>
          </p:nvPr>
        </p:nvSpPr>
        <p:spPr>
          <a:xfrm>
            <a:off x="608249" y="1388962"/>
            <a:ext cx="6650390"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42" name="Google Shape;42;p23"/>
          <p:cNvPicPr preferRelativeResize="0"/>
          <p:nvPr/>
        </p:nvPicPr>
        <p:blipFill rotWithShape="1">
          <a:blip r:embed="rId2">
            <a:alphaModFix/>
          </a:blip>
          <a:srcRect/>
          <a:stretch/>
        </p:blipFill>
        <p:spPr>
          <a:xfrm>
            <a:off x="11143872" y="202224"/>
            <a:ext cx="789329" cy="77639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in color only" type="obj">
  <p:cSld name="OBJECT">
    <p:spTree>
      <p:nvGrpSpPr>
        <p:cNvPr id="1" name="Shape 43"/>
        <p:cNvGrpSpPr/>
        <p:nvPr/>
      </p:nvGrpSpPr>
      <p:grpSpPr>
        <a:xfrm>
          <a:off x="0" y="0"/>
          <a:ext cx="0" cy="0"/>
          <a:chOff x="0" y="0"/>
          <a:chExt cx="0" cy="0"/>
        </a:xfrm>
      </p:grpSpPr>
      <p:sp>
        <p:nvSpPr>
          <p:cNvPr id="44" name="Google Shape;44;p14"/>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4"/>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p>
            <a:pPr marL="0" marR="0" lvl="0" indent="0" algn="l" rtl="0">
              <a:lnSpc>
                <a:spcPct val="102083"/>
              </a:lnSpc>
              <a:spcBef>
                <a:spcPts val="0"/>
              </a:spcBef>
              <a:spcAft>
                <a:spcPts val="0"/>
              </a:spcAft>
              <a:buClr>
                <a:schemeClr val="lt1"/>
              </a:buClr>
              <a:buSzPts val="4800"/>
              <a:buFont typeface="Barlow Medium"/>
              <a:buNone/>
            </a:pPr>
            <a:r>
              <a:rPr lang="en-US" sz="4800" b="0" i="0" u="none" strike="noStrike" cap="none">
                <a:solidFill>
                  <a:schemeClr val="lt1"/>
                </a:solidFill>
                <a:latin typeface="Barlow Medium"/>
                <a:ea typeface="Barlow Medium"/>
                <a:cs typeface="Barlow Medium"/>
                <a:sym typeface="Barlow Medium"/>
              </a:rPr>
              <a:t>Click to edit Master title style</a:t>
            </a:r>
            <a:endParaRPr sz="4800" b="0" i="0" u="none" strike="noStrike" cap="none">
              <a:solidFill>
                <a:schemeClr val="lt1"/>
              </a:solidFill>
              <a:latin typeface="Barlow Medium"/>
              <a:ea typeface="Barlow Medium"/>
              <a:cs typeface="Barlow Medium"/>
              <a:sym typeface="Barlow Medium"/>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p11"/>
          <p:cNvSpPr txBox="1">
            <a:spLocks noGrp="1"/>
          </p:cNvSpPr>
          <p:nvPr>
            <p:ph type="title"/>
          </p:nvPr>
        </p:nvSpPr>
        <p:spPr>
          <a:xfrm>
            <a:off x="494610" y="114300"/>
            <a:ext cx="7423905" cy="1202949"/>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1"/>
          <p:cNvSpPr txBox="1">
            <a:spLocks noGrp="1"/>
          </p:cNvSpPr>
          <p:nvPr>
            <p:ph type="body" idx="1"/>
          </p:nvPr>
        </p:nvSpPr>
        <p:spPr>
          <a:xfrm>
            <a:off x="494607" y="1596767"/>
            <a:ext cx="7423905"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sp>
        <p:nvSpPr>
          <p:cNvPr id="36" name="Google Shape;36;p13"/>
          <p:cNvSpPr txBox="1">
            <a:spLocks noGrp="1"/>
          </p:cNvSpPr>
          <p:nvPr>
            <p:ph type="title"/>
          </p:nvPr>
        </p:nvSpPr>
        <p:spPr>
          <a:xfrm>
            <a:off x="494610" y="114300"/>
            <a:ext cx="10610168" cy="1202949"/>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7" name="Google Shape;37;p13"/>
          <p:cNvSpPr txBox="1">
            <a:spLocks noGrp="1"/>
          </p:cNvSpPr>
          <p:nvPr>
            <p:ph type="body" idx="1"/>
          </p:nvPr>
        </p:nvSpPr>
        <p:spPr>
          <a:xfrm>
            <a:off x="494607" y="1596767"/>
            <a:ext cx="10610168"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dxhub.calpoly.edu/wp-content/uploads/share/AudiologyClassificationTechnicalOverview.mp4" TargetMode="External"/><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github.com/cal-poly-dxhub/audiology-api/tree/main" TargetMode="External"/><Relationship Id="rId5" Type="http://schemas.openxmlformats.org/officeDocument/2006/relationships/hyperlink" Target="https://phii.org/ehdi-resources" TargetMode="External"/><Relationship Id="rId4" Type="http://schemas.openxmlformats.org/officeDocument/2006/relationships/hyperlink" Target="https://dxhub.calpoly.edu/wp-content/uploads/share/AudiologyClassificationOverview.mp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50" name="Google Shape;50;p1">
            <a:extLst>
              <a:ext uri="{C183D7F6-B498-43B3-948B-1728B52AA6E4}">
                <adec:decorative xmlns:adec="http://schemas.microsoft.com/office/drawing/2017/decorative" val="1"/>
              </a:ext>
            </a:extLst>
          </p:cNvPr>
          <p:cNvPicPr preferRelativeResize="0"/>
          <p:nvPr/>
        </p:nvPicPr>
        <p:blipFill rotWithShape="1">
          <a:blip r:embed="rId3">
            <a:alphaModFix/>
          </a:blip>
          <a:srcRect t="39" b="49"/>
          <a:stretch/>
        </p:blipFill>
        <p:spPr>
          <a:xfrm>
            <a:off x="0" y="3048"/>
            <a:ext cx="12197425" cy="6854951"/>
          </a:xfrm>
          <a:prstGeom prst="rect">
            <a:avLst/>
          </a:prstGeom>
          <a:noFill/>
          <a:ln>
            <a:noFill/>
          </a:ln>
        </p:spPr>
      </p:pic>
      <p:sp>
        <p:nvSpPr>
          <p:cNvPr id="55" name="Google Shape;55;p1"/>
          <p:cNvSpPr txBox="1">
            <a:spLocks noGrp="1"/>
          </p:cNvSpPr>
          <p:nvPr>
            <p:ph type="ctrTitle"/>
          </p:nvPr>
        </p:nvSpPr>
        <p:spPr>
          <a:xfrm>
            <a:off x="865847" y="928155"/>
            <a:ext cx="10688843" cy="2387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15000"/>
              </a:lnSpc>
              <a:spcBef>
                <a:spcPts val="0"/>
              </a:spcBef>
              <a:spcAft>
                <a:spcPts val="0"/>
              </a:spcAft>
              <a:buClr>
                <a:schemeClr val="dk1"/>
              </a:buClr>
              <a:buSzPts val="990"/>
              <a:buFont typeface="Arial"/>
              <a:buNone/>
            </a:pPr>
            <a:r>
              <a:rPr lang="en-US" dirty="0">
                <a:solidFill>
                  <a:srgbClr val="0075C9"/>
                </a:solidFill>
              </a:rPr>
              <a:t>Implementing Automated Audiology Concept Extraction Application to Support Public Health Reporting </a:t>
            </a:r>
            <a:endParaRPr dirty="0">
              <a:solidFill>
                <a:srgbClr val="0075C9"/>
              </a:solidFill>
            </a:endParaRPr>
          </a:p>
        </p:txBody>
      </p:sp>
      <p:sp>
        <p:nvSpPr>
          <p:cNvPr id="51" name="Google Shape;51;p1">
            <a:extLst>
              <a:ext uri="{C183D7F6-B498-43B3-948B-1728B52AA6E4}">
                <adec:decorative xmlns:adec="http://schemas.microsoft.com/office/drawing/2017/decorative" val="1"/>
              </a:ext>
            </a:extLst>
          </p:cNvPr>
          <p:cNvSpPr/>
          <p:nvPr/>
        </p:nvSpPr>
        <p:spPr>
          <a:xfrm rot="10800000" flipH="1">
            <a:off x="838200" y="3481332"/>
            <a:ext cx="9066451" cy="756625"/>
          </a:xfrm>
          <a:prstGeom prst="round1Rect">
            <a:avLst>
              <a:gd name="adj" fmla="val 50000"/>
            </a:avLst>
          </a:prstGeom>
          <a:solidFill>
            <a:srgbClr val="005E8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 name="Google Shape;53;p1"/>
          <p:cNvSpPr txBox="1">
            <a:spLocks noGrp="1"/>
          </p:cNvSpPr>
          <p:nvPr>
            <p:ph type="subTitle" idx="1"/>
          </p:nvPr>
        </p:nvSpPr>
        <p:spPr>
          <a:xfrm>
            <a:off x="890124" y="3481332"/>
            <a:ext cx="9209840" cy="7566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853"/>
              <a:buFont typeface="Arial"/>
              <a:buNone/>
            </a:pPr>
            <a:r>
              <a:rPr lang="en-US" sz="3600" b="0" dirty="0">
                <a:solidFill>
                  <a:schemeClr val="lt1"/>
                </a:solidFill>
                <a:latin typeface="Barlow Medium"/>
                <a:ea typeface="Barlow Medium"/>
                <a:cs typeface="Barlow Medium"/>
                <a:sym typeface="Barlow Medium"/>
              </a:rPr>
              <a:t>Project Champion Talking Points</a:t>
            </a:r>
            <a:endParaRPr sz="3600" dirty="0">
              <a:solidFill>
                <a:srgbClr val="D3D655"/>
              </a:solidFill>
            </a:endParaRPr>
          </a:p>
        </p:txBody>
      </p:sp>
      <p:pic>
        <p:nvPicPr>
          <p:cNvPr id="52" name="Google Shape;52;p1" descr="PHII logo alongside The Task Force for Global Health logo. The PHII logo includes a blue square containing “PHII” and the words “Public Health Informatics Institute.” To the right is The Task Force for Global Health logo in blue text."/>
          <p:cNvPicPr preferRelativeResize="0"/>
          <p:nvPr/>
        </p:nvPicPr>
        <p:blipFill rotWithShape="1">
          <a:blip r:embed="rId4">
            <a:alphaModFix/>
          </a:blip>
          <a:srcRect/>
          <a:stretch/>
        </p:blipFill>
        <p:spPr>
          <a:xfrm>
            <a:off x="7223758" y="5081532"/>
            <a:ext cx="5076616" cy="1776075"/>
          </a:xfrm>
          <a:prstGeom prst="rect">
            <a:avLst/>
          </a:prstGeom>
          <a:noFill/>
          <a:ln>
            <a:noFill/>
          </a:ln>
        </p:spPr>
      </p:pic>
      <p:sp>
        <p:nvSpPr>
          <p:cNvPr id="54" name="Google Shape;54;p1"/>
          <p:cNvSpPr txBox="1"/>
          <p:nvPr/>
        </p:nvSpPr>
        <p:spPr>
          <a:xfrm>
            <a:off x="890124" y="5986407"/>
            <a:ext cx="1909638"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000" b="0" i="0" u="none" strike="noStrike" cap="none">
                <a:solidFill>
                  <a:schemeClr val="dk1"/>
                </a:solidFill>
                <a:latin typeface="Barlow Medium"/>
                <a:ea typeface="Barlow Medium"/>
                <a:cs typeface="Barlow Medium"/>
                <a:sym typeface="Barlow Medium"/>
              </a:rPr>
              <a:t>2026</a:t>
            </a:r>
            <a:endParaRPr sz="2000" b="0" i="0" u="none" strike="noStrike" cap="none">
              <a:solidFill>
                <a:schemeClr val="dk1"/>
              </a:solidFill>
              <a:latin typeface="Barlow Medium"/>
              <a:ea typeface="Barlow Medium"/>
              <a:cs typeface="Barlow Medium"/>
              <a:sym typeface="Barlow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8" name="Google Shape;138;p8"/>
          <p:cNvSpPr txBox="1">
            <a:spLocks noGrp="1"/>
          </p:cNvSpPr>
          <p:nvPr>
            <p:ph type="title"/>
          </p:nvPr>
        </p:nvSpPr>
        <p:spPr>
          <a:xfrm>
            <a:off x="4468108" y="210692"/>
            <a:ext cx="7825200" cy="1284000"/>
          </a:xfrm>
          <a:prstGeom prst="rect">
            <a:avLst/>
          </a:prstGeom>
          <a:noFill/>
          <a:ln>
            <a:noFill/>
          </a:ln>
        </p:spPr>
        <p:txBody>
          <a:bodyPr spcFirstLastPara="1" wrap="square" lIns="91425" tIns="45700" rIns="91425" bIns="45700" anchor="b" anchorCtr="0">
            <a:noAutofit/>
          </a:bodyPr>
          <a:lstStyle/>
          <a:p>
            <a:pPr marL="0" lvl="0" indent="0" algn="l" rtl="0">
              <a:lnSpc>
                <a:spcPct val="102564"/>
              </a:lnSpc>
              <a:spcBef>
                <a:spcPts val="0"/>
              </a:spcBef>
              <a:spcAft>
                <a:spcPts val="0"/>
              </a:spcAft>
              <a:buClr>
                <a:srgbClr val="0075C9"/>
              </a:buClr>
              <a:buSzPts val="4333"/>
              <a:buFont typeface="Barlow Medium"/>
              <a:buNone/>
            </a:pPr>
            <a:r>
              <a:rPr lang="en-US" sz="3300" dirty="0"/>
              <a:t>Why use generative artificial intelligence (</a:t>
            </a:r>
            <a:r>
              <a:rPr lang="en-US" sz="3300" dirty="0" err="1"/>
              <a:t>GenAI</a:t>
            </a:r>
            <a:r>
              <a:rPr lang="en-US" sz="3300" dirty="0"/>
              <a:t>)  for audiology reporting?</a:t>
            </a:r>
            <a:endParaRPr sz="3300" dirty="0"/>
          </a:p>
        </p:txBody>
      </p:sp>
      <p:sp>
        <p:nvSpPr>
          <p:cNvPr id="139" name="Google Shape;139;p8"/>
          <p:cNvSpPr txBox="1">
            <a:spLocks noGrp="1"/>
          </p:cNvSpPr>
          <p:nvPr>
            <p:ph type="body" idx="1"/>
          </p:nvPr>
        </p:nvSpPr>
        <p:spPr>
          <a:xfrm>
            <a:off x="4323592" y="1828795"/>
            <a:ext cx="7176600" cy="4236900"/>
          </a:xfrm>
          <a:prstGeom prst="rect">
            <a:avLst/>
          </a:prstGeom>
          <a:noFill/>
          <a:ln>
            <a:noFill/>
          </a:ln>
        </p:spPr>
        <p:txBody>
          <a:bodyPr spcFirstLastPara="1" wrap="square" lIns="91425" tIns="45700" rIns="91425" bIns="45700" anchor="t" anchorCtr="0">
            <a:noAutofit/>
          </a:bodyPr>
          <a:lstStyle/>
          <a:p>
            <a:pPr marL="635000" lvl="0" indent="-476250" algn="l" rtl="0">
              <a:lnSpc>
                <a:spcPct val="115000"/>
              </a:lnSpc>
              <a:spcBef>
                <a:spcPts val="0"/>
              </a:spcBef>
              <a:spcAft>
                <a:spcPts val="0"/>
              </a:spcAft>
              <a:buSzPts val="2800"/>
              <a:buFont typeface="Arial"/>
              <a:buChar char="•"/>
            </a:pPr>
            <a:r>
              <a:rPr lang="en-US" dirty="0">
                <a:solidFill>
                  <a:srgbClr val="1D1D1D"/>
                </a:solidFill>
                <a:highlight>
                  <a:srgbClr val="FFFFFF"/>
                </a:highlight>
                <a:latin typeface="Barlow"/>
                <a:ea typeface="Barlow"/>
                <a:cs typeface="Barlow"/>
                <a:sym typeface="Barlow"/>
              </a:rPr>
              <a:t>Reduce manual efforts and processes </a:t>
            </a:r>
            <a:endParaRPr dirty="0">
              <a:solidFill>
                <a:srgbClr val="003BC0"/>
              </a:solidFill>
              <a:highlight>
                <a:srgbClr val="FFFFFF"/>
              </a:highlight>
              <a:latin typeface="Barlow"/>
              <a:ea typeface="Barlow"/>
              <a:cs typeface="Barlow"/>
              <a:sym typeface="Barlow"/>
            </a:endParaRPr>
          </a:p>
          <a:p>
            <a:pPr marL="635000" lvl="0" indent="-476250" algn="l" rtl="0">
              <a:lnSpc>
                <a:spcPct val="115000"/>
              </a:lnSpc>
              <a:spcBef>
                <a:spcPts val="0"/>
              </a:spcBef>
              <a:spcAft>
                <a:spcPts val="0"/>
              </a:spcAft>
              <a:buSzPts val="2800"/>
              <a:buFont typeface="Arial"/>
              <a:buChar char="•"/>
            </a:pPr>
            <a:r>
              <a:rPr lang="en-US" dirty="0">
                <a:solidFill>
                  <a:srgbClr val="1D1D1D"/>
                </a:solidFill>
                <a:highlight>
                  <a:srgbClr val="FFFFFF"/>
                </a:highlight>
                <a:latin typeface="Barlow"/>
                <a:ea typeface="Barlow"/>
                <a:cs typeface="Barlow"/>
                <a:sym typeface="Barlow"/>
              </a:rPr>
              <a:t>Automate data collection and streamline data entry</a:t>
            </a:r>
            <a:endParaRPr dirty="0">
              <a:solidFill>
                <a:srgbClr val="003BC0"/>
              </a:solidFill>
              <a:highlight>
                <a:srgbClr val="FFFFFF"/>
              </a:highlight>
              <a:latin typeface="Barlow"/>
              <a:ea typeface="Barlow"/>
              <a:cs typeface="Barlow"/>
              <a:sym typeface="Barlow"/>
            </a:endParaRPr>
          </a:p>
          <a:p>
            <a:pPr marL="635000" lvl="0" indent="-476250" algn="l" rtl="0">
              <a:lnSpc>
                <a:spcPct val="115000"/>
              </a:lnSpc>
              <a:spcBef>
                <a:spcPts val="0"/>
              </a:spcBef>
              <a:spcAft>
                <a:spcPts val="0"/>
              </a:spcAft>
              <a:buSzPts val="2800"/>
              <a:buFont typeface="Arial"/>
              <a:buChar char="•"/>
            </a:pPr>
            <a:r>
              <a:rPr lang="en-US" dirty="0">
                <a:solidFill>
                  <a:srgbClr val="1D1D1D"/>
                </a:solidFill>
                <a:highlight>
                  <a:srgbClr val="FFFFFF"/>
                </a:highlight>
                <a:latin typeface="Barlow"/>
                <a:ea typeface="Barlow"/>
                <a:cs typeface="Barlow"/>
                <a:sym typeface="Barlow"/>
              </a:rPr>
              <a:t>Take clinical notes and translate them into the data elements needed for public health reporting </a:t>
            </a:r>
            <a:endParaRPr dirty="0">
              <a:solidFill>
                <a:srgbClr val="003BC0"/>
              </a:solidFill>
              <a:highlight>
                <a:srgbClr val="FFFFFF"/>
              </a:highlight>
              <a:latin typeface="Barlow"/>
              <a:ea typeface="Barlow"/>
              <a:cs typeface="Barlow"/>
              <a:sym typeface="Barlow"/>
            </a:endParaRPr>
          </a:p>
          <a:p>
            <a:pPr marL="635000" lvl="0" indent="-476250" algn="l" rtl="0">
              <a:lnSpc>
                <a:spcPct val="115000"/>
              </a:lnSpc>
              <a:spcBef>
                <a:spcPts val="0"/>
              </a:spcBef>
              <a:spcAft>
                <a:spcPts val="0"/>
              </a:spcAft>
              <a:buSzPts val="2800"/>
              <a:buFont typeface="Arial"/>
              <a:buChar char="•"/>
            </a:pPr>
            <a:r>
              <a:rPr lang="en-US" dirty="0">
                <a:solidFill>
                  <a:srgbClr val="1D1D1D"/>
                </a:solidFill>
                <a:highlight>
                  <a:srgbClr val="FFFFFF"/>
                </a:highlight>
                <a:latin typeface="Barlow"/>
                <a:ea typeface="Barlow"/>
                <a:cs typeface="Barlow"/>
                <a:sym typeface="Barlow"/>
              </a:rPr>
              <a:t>Ensure standardized reporting from clinical records to public health</a:t>
            </a:r>
            <a:endParaRPr dirty="0">
              <a:solidFill>
                <a:srgbClr val="003BC0"/>
              </a:solidFill>
              <a:highlight>
                <a:srgbClr val="FFFFFF"/>
              </a:highlight>
              <a:latin typeface="Barlow"/>
              <a:ea typeface="Barlow"/>
              <a:cs typeface="Barlow"/>
              <a:sym typeface="Barlow"/>
            </a:endParaRPr>
          </a:p>
          <a:p>
            <a:pPr marL="0" lvl="0" indent="0" algn="l" rtl="0">
              <a:lnSpc>
                <a:spcPct val="115000"/>
              </a:lnSpc>
              <a:spcBef>
                <a:spcPts val="0"/>
              </a:spcBef>
              <a:spcAft>
                <a:spcPts val="0"/>
              </a:spcAft>
              <a:buSzPts val="2800"/>
              <a:buFont typeface="Arial"/>
              <a:buNone/>
            </a:pPr>
            <a:endParaRPr dirty="0">
              <a:solidFill>
                <a:srgbClr val="000000"/>
              </a:solidFill>
              <a:latin typeface="Barlow"/>
              <a:ea typeface="Barlow"/>
              <a:cs typeface="Barlow"/>
              <a:sym typeface="Barlow"/>
            </a:endParaRPr>
          </a:p>
          <a:p>
            <a:pPr marL="671513" lvl="0" indent="-266696" algn="l" rtl="0">
              <a:lnSpc>
                <a:spcPct val="115000"/>
              </a:lnSpc>
              <a:spcBef>
                <a:spcPts val="0"/>
              </a:spcBef>
              <a:spcAft>
                <a:spcPts val="0"/>
              </a:spcAft>
              <a:buSzPts val="2800"/>
              <a:buFont typeface="Arial"/>
              <a:buNone/>
            </a:pPr>
            <a:endParaRPr dirty="0">
              <a:solidFill>
                <a:srgbClr val="000000"/>
              </a:solidFill>
              <a:latin typeface="Barlow"/>
              <a:ea typeface="Barlow"/>
              <a:cs typeface="Barlow"/>
              <a:sym typeface="Barlow"/>
            </a:endParaRPr>
          </a:p>
          <a:p>
            <a:pPr marL="0" lvl="0" indent="0" algn="l" rtl="0">
              <a:lnSpc>
                <a:spcPct val="115000"/>
              </a:lnSpc>
              <a:spcBef>
                <a:spcPts val="0"/>
              </a:spcBef>
              <a:spcAft>
                <a:spcPts val="0"/>
              </a:spcAft>
              <a:buSzPts val="1356"/>
              <a:buNone/>
            </a:pPr>
            <a:endParaRPr dirty="0"/>
          </a:p>
          <a:p>
            <a:pPr marL="0" lvl="0" indent="0" algn="l" rtl="0">
              <a:lnSpc>
                <a:spcPct val="115000"/>
              </a:lnSpc>
              <a:spcBef>
                <a:spcPts val="0"/>
              </a:spcBef>
              <a:spcAft>
                <a:spcPts val="0"/>
              </a:spcAft>
              <a:buSzPts val="1356"/>
              <a:buNone/>
            </a:pPr>
            <a:endParaRPr dirty="0"/>
          </a:p>
          <a:p>
            <a:pPr marL="277086" lvl="1" indent="-5076" algn="l" rtl="0">
              <a:lnSpc>
                <a:spcPct val="115000"/>
              </a:lnSpc>
              <a:spcBef>
                <a:spcPts val="0"/>
              </a:spcBef>
              <a:spcAft>
                <a:spcPts val="0"/>
              </a:spcAft>
              <a:buClr>
                <a:schemeClr val="dk1"/>
              </a:buClr>
              <a:buSzPts val="3027"/>
              <a:buNone/>
            </a:pPr>
            <a:endParaRPr dirty="0"/>
          </a:p>
          <a:p>
            <a:pPr marL="94206" lvl="1" indent="0" algn="l" rtl="0">
              <a:lnSpc>
                <a:spcPct val="115000"/>
              </a:lnSpc>
              <a:spcBef>
                <a:spcPts val="0"/>
              </a:spcBef>
              <a:spcAft>
                <a:spcPts val="0"/>
              </a:spcAft>
              <a:buClr>
                <a:schemeClr val="dk1"/>
              </a:buClr>
              <a:buSzPts val="3027"/>
              <a:buNone/>
            </a:pPr>
            <a:endParaRPr dirty="0"/>
          </a:p>
        </p:txBody>
      </p:sp>
      <p:pic>
        <p:nvPicPr>
          <p:cNvPr id="136" name="Google Shape;136;p8" descr="A healthcare professional wearing scrubs and a stethoscope uses a tablet device in a clinical setting. "/>
          <p:cNvPicPr preferRelativeResize="0">
            <a:picLocks noGrp="1"/>
          </p:cNvPicPr>
          <p:nvPr>
            <p:ph type="pic" idx="2"/>
          </p:nvPr>
        </p:nvPicPr>
        <p:blipFill rotWithShape="1">
          <a:blip r:embed="rId3">
            <a:alphaModFix/>
          </a:blip>
          <a:srcRect l="29151" r="25027"/>
          <a:stretch/>
        </p:blipFill>
        <p:spPr>
          <a:xfrm>
            <a:off x="-441858" y="0"/>
            <a:ext cx="4765450" cy="7011149"/>
          </a:xfrm>
          <a:prstGeom prst="rect">
            <a:avLst/>
          </a:prstGeom>
          <a:noFill/>
          <a:ln>
            <a:noFill/>
          </a:ln>
        </p:spPr>
      </p:pic>
      <p:pic>
        <p:nvPicPr>
          <p:cNvPr id="137" name="Google Shape;137;p8">
            <a:extLst>
              <a:ext uri="{C183D7F6-B498-43B3-948B-1728B52AA6E4}">
                <adec:decorative xmlns:adec="http://schemas.microsoft.com/office/drawing/2017/decorative" val="1"/>
              </a:ext>
            </a:extLst>
          </p:cNvPr>
          <p:cNvPicPr preferRelativeResize="0"/>
          <p:nvPr/>
        </p:nvPicPr>
        <p:blipFill rotWithShape="1">
          <a:blip r:embed="rId4">
            <a:alphaModFix/>
          </a:blip>
          <a:srcRect t="81275"/>
          <a:stretch/>
        </p:blipFill>
        <p:spPr>
          <a:xfrm>
            <a:off x="0" y="5573948"/>
            <a:ext cx="12192000" cy="1284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425" y="0"/>
            <a:ext cx="12197425" cy="6854951"/>
          </a:xfrm>
          <a:prstGeom prst="rect">
            <a:avLst/>
          </a:prstGeom>
          <a:noFill/>
          <a:ln>
            <a:noFill/>
          </a:ln>
        </p:spPr>
      </p:pic>
      <p:pic>
        <p:nvPicPr>
          <p:cNvPr id="145" name="Google Shape;145;p2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sp>
        <p:nvSpPr>
          <p:cNvPr id="146" name="Google Shape;146;p22"/>
          <p:cNvSpPr txBox="1">
            <a:spLocks noGrp="1"/>
          </p:cNvSpPr>
          <p:nvPr>
            <p:ph type="title"/>
          </p:nvPr>
        </p:nvSpPr>
        <p:spPr>
          <a:xfrm>
            <a:off x="32551" y="2443550"/>
            <a:ext cx="12126900" cy="1144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7692"/>
              </a:lnSpc>
              <a:spcBef>
                <a:spcPts val="0"/>
              </a:spcBef>
              <a:spcAft>
                <a:spcPts val="0"/>
              </a:spcAft>
              <a:buClr>
                <a:srgbClr val="0075C9"/>
              </a:buClr>
              <a:buSzPct val="100000"/>
              <a:buFont typeface="Barlow Medium"/>
              <a:buNone/>
            </a:pPr>
            <a:r>
              <a:rPr lang="en-US"/>
              <a:t>Automated Audiology Concept Extraction (AACE) solution</a:t>
            </a:r>
            <a:endParaRPr/>
          </a:p>
        </p:txBody>
      </p:sp>
      <p:sp>
        <p:nvSpPr>
          <p:cNvPr id="148" name="Google Shape;148;p22" descr="Lura Daussat"/>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2" descr="Lura Daussat"/>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2" descr="profile image"/>
          <p:cNvSpPr/>
          <p:nvPr/>
        </p:nvSpPr>
        <p:spPr>
          <a:xfrm>
            <a:off x="6248400" y="35814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pic>
        <p:nvPicPr>
          <p:cNvPr id="155" name="Google Shape;155;g3db475f9abd_0_7" descr="Illustration of interconnected gears representing collaboration and partnership. A handshake icon appears inside a large gear, while a smaller gear contains an icon of two people. A hand is shown interacting with the graphic."/>
          <p:cNvPicPr preferRelativeResize="0">
            <a:picLocks noGrp="1"/>
          </p:cNvPicPr>
          <p:nvPr>
            <p:ph type="pic" idx="2"/>
          </p:nvPr>
        </p:nvPicPr>
        <p:blipFill rotWithShape="1">
          <a:blip r:embed="rId3">
            <a:alphaModFix/>
          </a:blip>
          <a:srcRect l="50267" t="-1290" r="15254" b="1290"/>
          <a:stretch/>
        </p:blipFill>
        <p:spPr>
          <a:xfrm>
            <a:off x="7357400" y="-153150"/>
            <a:ext cx="4834601" cy="7011151"/>
          </a:xfrm>
          <a:prstGeom prst="rect">
            <a:avLst/>
          </a:prstGeom>
          <a:noFill/>
          <a:ln>
            <a:noFill/>
          </a:ln>
        </p:spPr>
      </p:pic>
      <p:pic>
        <p:nvPicPr>
          <p:cNvPr id="156" name="Google Shape;156;g3db475f9abd_0_7">
            <a:extLst>
              <a:ext uri="{C183D7F6-B498-43B3-948B-1728B52AA6E4}">
                <adec:decorative xmlns:adec="http://schemas.microsoft.com/office/drawing/2017/decorative" val="1"/>
              </a:ext>
            </a:extLst>
          </p:cNvPr>
          <p:cNvPicPr preferRelativeResize="0"/>
          <p:nvPr/>
        </p:nvPicPr>
        <p:blipFill rotWithShape="1">
          <a:blip r:embed="rId4">
            <a:alphaModFix/>
          </a:blip>
          <a:srcRect t="81275"/>
          <a:stretch/>
        </p:blipFill>
        <p:spPr>
          <a:xfrm>
            <a:off x="0" y="5573948"/>
            <a:ext cx="12192000" cy="1284050"/>
          </a:xfrm>
          <a:prstGeom prst="rect">
            <a:avLst/>
          </a:prstGeom>
          <a:noFill/>
          <a:ln>
            <a:noFill/>
          </a:ln>
        </p:spPr>
      </p:pic>
      <p:sp>
        <p:nvSpPr>
          <p:cNvPr id="157" name="Google Shape;157;g3db475f9abd_0_7"/>
          <p:cNvSpPr txBox="1">
            <a:spLocks noGrp="1"/>
          </p:cNvSpPr>
          <p:nvPr>
            <p:ph type="title"/>
          </p:nvPr>
        </p:nvSpPr>
        <p:spPr>
          <a:xfrm>
            <a:off x="465321" y="365236"/>
            <a:ext cx="6990000" cy="991800"/>
          </a:xfrm>
          <a:prstGeom prst="rect">
            <a:avLst/>
          </a:prstGeom>
          <a:noFill/>
          <a:ln>
            <a:noFill/>
          </a:ln>
        </p:spPr>
        <p:txBody>
          <a:bodyPr spcFirstLastPara="1" wrap="square" lIns="91425" tIns="45700" rIns="91425" bIns="45700" anchor="b" anchorCtr="0">
            <a:noAutofit/>
          </a:bodyPr>
          <a:lstStyle/>
          <a:p>
            <a:pPr marL="0" lvl="0" indent="0" algn="l" rtl="0">
              <a:lnSpc>
                <a:spcPct val="102564"/>
              </a:lnSpc>
              <a:spcBef>
                <a:spcPts val="0"/>
              </a:spcBef>
              <a:spcAft>
                <a:spcPts val="0"/>
              </a:spcAft>
              <a:buClr>
                <a:srgbClr val="0075C9"/>
              </a:buClr>
              <a:buSzPts val="4333"/>
              <a:buFont typeface="Barlow Medium"/>
              <a:buNone/>
            </a:pPr>
            <a:r>
              <a:rPr lang="en-US" sz="3600"/>
              <a:t>AACE solution approach</a:t>
            </a:r>
            <a:endParaRPr sz="3600"/>
          </a:p>
        </p:txBody>
      </p:sp>
      <p:sp>
        <p:nvSpPr>
          <p:cNvPr id="158" name="Google Shape;158;g3db475f9abd_0_7"/>
          <p:cNvSpPr txBox="1">
            <a:spLocks noGrp="1"/>
          </p:cNvSpPr>
          <p:nvPr>
            <p:ph type="body" idx="1"/>
          </p:nvPr>
        </p:nvSpPr>
        <p:spPr>
          <a:xfrm>
            <a:off x="480514" y="1839686"/>
            <a:ext cx="6159300" cy="423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en-US" dirty="0">
                <a:solidFill>
                  <a:srgbClr val="303030"/>
                </a:solidFill>
                <a:highlight>
                  <a:srgbClr val="FFFFFF"/>
                </a:highlight>
              </a:rPr>
              <a:t>Project partners developed and tested </a:t>
            </a:r>
            <a:br>
              <a:rPr lang="en-US" dirty="0">
                <a:solidFill>
                  <a:srgbClr val="303030"/>
                </a:solidFill>
                <a:highlight>
                  <a:srgbClr val="FFFFFF"/>
                </a:highlight>
              </a:rPr>
            </a:br>
            <a:r>
              <a:rPr lang="en-US" dirty="0">
                <a:solidFill>
                  <a:srgbClr val="303030"/>
                </a:solidFill>
                <a:highlight>
                  <a:srgbClr val="FFFFFF"/>
                </a:highlight>
              </a:rPr>
              <a:t>an open-source solution leveraging </a:t>
            </a:r>
            <a:r>
              <a:rPr lang="en-US" dirty="0" err="1">
                <a:solidFill>
                  <a:srgbClr val="303030"/>
                </a:solidFill>
                <a:highlight>
                  <a:srgbClr val="FFFFFF"/>
                </a:highlight>
              </a:rPr>
              <a:t>GenAI</a:t>
            </a:r>
            <a:r>
              <a:rPr lang="en-US" dirty="0">
                <a:solidFill>
                  <a:srgbClr val="303030"/>
                </a:solidFill>
                <a:highlight>
                  <a:srgbClr val="FFFFFF"/>
                </a:highlight>
              </a:rPr>
              <a:t>—paired with reasoning logic </a:t>
            </a:r>
            <a:br>
              <a:rPr lang="en-US" dirty="0">
                <a:solidFill>
                  <a:srgbClr val="303030"/>
                </a:solidFill>
                <a:highlight>
                  <a:srgbClr val="FFFFFF"/>
                </a:highlight>
              </a:rPr>
            </a:br>
            <a:r>
              <a:rPr lang="en-US" dirty="0">
                <a:solidFill>
                  <a:srgbClr val="303030"/>
                </a:solidFill>
                <a:highlight>
                  <a:srgbClr val="FFFFFF"/>
                </a:highlight>
              </a:rPr>
              <a:t>and human-in-the-loop validation, to streamline workflows while maintaining the scientific rigor required for audiology reporting</a:t>
            </a:r>
            <a:endParaRPr dirty="0"/>
          </a:p>
          <a:p>
            <a:pPr marL="0" lvl="0" indent="0" algn="l" rtl="0">
              <a:lnSpc>
                <a:spcPct val="115000"/>
              </a:lnSpc>
              <a:spcBef>
                <a:spcPts val="1800"/>
              </a:spcBef>
              <a:spcAft>
                <a:spcPts val="0"/>
              </a:spcAft>
              <a:buSzPts val="2800"/>
              <a:buFont typeface="Arial"/>
              <a:buNone/>
            </a:pPr>
            <a:endParaRPr dirty="0">
              <a:solidFill>
                <a:srgbClr val="000000"/>
              </a:solidFill>
              <a:latin typeface="Barlow"/>
              <a:ea typeface="Barlow"/>
              <a:cs typeface="Barlow"/>
              <a:sym typeface="Barlow"/>
            </a:endParaRPr>
          </a:p>
          <a:p>
            <a:pPr marL="671513" lvl="0" indent="-266697" algn="l" rtl="0">
              <a:lnSpc>
                <a:spcPct val="115000"/>
              </a:lnSpc>
              <a:spcBef>
                <a:spcPts val="1800"/>
              </a:spcBef>
              <a:spcAft>
                <a:spcPts val="0"/>
              </a:spcAft>
              <a:buSzPts val="2800"/>
              <a:buFont typeface="Arial"/>
              <a:buNone/>
            </a:pPr>
            <a:endParaRPr dirty="0">
              <a:solidFill>
                <a:srgbClr val="000000"/>
              </a:solidFill>
              <a:latin typeface="Barlow"/>
              <a:ea typeface="Barlow"/>
              <a:cs typeface="Barlow"/>
              <a:sym typeface="Barlow"/>
            </a:endParaRPr>
          </a:p>
          <a:p>
            <a:pPr marL="0" lvl="0" indent="0" algn="l" rtl="0">
              <a:lnSpc>
                <a:spcPct val="115000"/>
              </a:lnSpc>
              <a:spcBef>
                <a:spcPts val="1800"/>
              </a:spcBef>
              <a:spcAft>
                <a:spcPts val="0"/>
              </a:spcAft>
              <a:buSzPts val="1356"/>
              <a:buNone/>
            </a:pPr>
            <a:endParaRPr dirty="0"/>
          </a:p>
          <a:p>
            <a:pPr marL="0" lvl="0" indent="0" algn="l" rtl="0">
              <a:lnSpc>
                <a:spcPct val="115000"/>
              </a:lnSpc>
              <a:spcBef>
                <a:spcPts val="1800"/>
              </a:spcBef>
              <a:spcAft>
                <a:spcPts val="0"/>
              </a:spcAft>
              <a:buSzPts val="1356"/>
              <a:buNone/>
            </a:pPr>
            <a:endParaRPr dirty="0"/>
          </a:p>
          <a:p>
            <a:pPr marL="277086" lvl="1" indent="-5076" algn="l" rtl="0">
              <a:lnSpc>
                <a:spcPct val="115000"/>
              </a:lnSpc>
              <a:spcBef>
                <a:spcPts val="1800"/>
              </a:spcBef>
              <a:spcAft>
                <a:spcPts val="0"/>
              </a:spcAft>
              <a:buClr>
                <a:schemeClr val="dk1"/>
              </a:buClr>
              <a:buSzPts val="3027"/>
              <a:buNone/>
            </a:pPr>
            <a:endParaRPr dirty="0"/>
          </a:p>
          <a:p>
            <a:pPr marL="94206" lvl="1" indent="0" algn="l" rtl="0">
              <a:lnSpc>
                <a:spcPct val="115000"/>
              </a:lnSpc>
              <a:spcBef>
                <a:spcPts val="1800"/>
              </a:spcBef>
              <a:spcAft>
                <a:spcPts val="1800"/>
              </a:spcAft>
              <a:buClr>
                <a:schemeClr val="dk1"/>
              </a:buClr>
              <a:buSzPts val="3027"/>
              <a:buNone/>
            </a:pPr>
            <a:endParaRPr dirty="0"/>
          </a:p>
        </p:txBody>
      </p:sp>
      <p:pic>
        <p:nvPicPr>
          <p:cNvPr id="159" name="Google Shape;159;g3db475f9abd_0_7">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11143872" y="202224"/>
            <a:ext cx="789330" cy="77639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db475f9abd_0_23"/>
          <p:cNvSpPr txBox="1">
            <a:spLocks noGrp="1"/>
          </p:cNvSpPr>
          <p:nvPr>
            <p:ph type="title"/>
          </p:nvPr>
        </p:nvSpPr>
        <p:spPr>
          <a:xfrm>
            <a:off x="448408" y="130212"/>
            <a:ext cx="9475500" cy="991800"/>
          </a:xfrm>
          <a:prstGeom prst="rect">
            <a:avLst/>
          </a:prstGeom>
          <a:noFill/>
          <a:ln>
            <a:noFill/>
          </a:ln>
        </p:spPr>
        <p:txBody>
          <a:bodyPr spcFirstLastPara="1" wrap="square" lIns="91425" tIns="45700" rIns="91425" bIns="45700" anchor="b" anchorCtr="0">
            <a:noAutofit/>
          </a:bodyPr>
          <a:lstStyle/>
          <a:p>
            <a:pPr marL="0" lvl="0" indent="0" algn="l" rtl="0">
              <a:lnSpc>
                <a:spcPct val="222222"/>
              </a:lnSpc>
              <a:spcBef>
                <a:spcPts val="0"/>
              </a:spcBef>
              <a:spcAft>
                <a:spcPts val="0"/>
              </a:spcAft>
              <a:buSzPts val="1800"/>
              <a:buNone/>
            </a:pPr>
            <a:r>
              <a:rPr lang="en-US" sz="3600" dirty="0"/>
              <a:t>How does the </a:t>
            </a:r>
            <a:r>
              <a:rPr lang="en-US" sz="3600" dirty="0" err="1"/>
              <a:t>GenAI</a:t>
            </a:r>
            <a:r>
              <a:rPr lang="en-US" sz="3600" dirty="0"/>
              <a:t> solution  work?</a:t>
            </a:r>
            <a:endParaRPr sz="3600" dirty="0"/>
          </a:p>
        </p:txBody>
      </p:sp>
      <p:pic>
        <p:nvPicPr>
          <p:cNvPr id="166" name="Google Shape;166;g3db475f9abd_0_2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67" name="Google Shape;167;g3db475f9abd_0_23" descr="This is a swimlane flowchart with three lanes: Clinical partner, Generative artificial intelligence solution (on premise or third party hosted), and Public health agency.&#10;&#10;Clinical partner lane: A Start circle leads to &quot;Audiologist performs diagnostic tests on an infant,&quot; then to &quot;Audiologist enters test results and notes in EHR.&quot; From there, an arrow goes down to the AI lane. Later in this lane, &quot;Audiologist validates categorical values for public health reporting&quot; feeds into a decision diamond, &quot;Accurate categorization?&quot; If Yes, the flow moves to the AI lane's &quot;Package data in format required by public health.&quot; If No, it moves down to the AI lane's &quot;Consume feedback from clinical providers.&quot;&#10;&#10;Generative artificial intelligence solution lane: &quot;Trained large language model processes audiology data and translates to values required for public health reporting&quot; receives input from &quot;Audiologist enters test results and notes in EHR&quot; (above) and from &quot;Provide data elements needed for submission to public health agencies&quot; (below, from the Public health agency lane). Its output flows up to &quot;Audiologist validates categorical values for public health reporting.&quot; Separately, &quot;Consume feedback from clinical providers&quot; receives input from the &quot;Accurate categorization?&quot; No branch and feeds back into &quot;Trained large language model processes audiology data and translates to values required for public health reporting.&quot; Also in this lane, &quot;Package data in format required by public health&quot; receives the Yes branch from &quot;Accurate categorization?&quot; and flows down to the Public health agency lane.&#10;&#10;Public health agency lane: &quot;Provide data elements needed for submission to public health agencies&quot; feeds up into the AI lane's &quot;Trained large language model&quot; box. &quot;Package data in format required by public health&quot; (from the AI lane) flows into a cylinder labeled &quot;Data shared with public health agency and consumed into database,&quot; which then leads to an End circle."/>
          <p:cNvPicPr preferRelativeResize="0"/>
          <p:nvPr/>
        </p:nvPicPr>
        <p:blipFill>
          <a:blip r:embed="rId4">
            <a:alphaModFix/>
          </a:blip>
          <a:stretch>
            <a:fillRect/>
          </a:stretch>
        </p:blipFill>
        <p:spPr>
          <a:xfrm>
            <a:off x="312038" y="1100240"/>
            <a:ext cx="9748225" cy="56053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1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1320614" y="42196"/>
            <a:ext cx="789330" cy="776390"/>
          </a:xfrm>
          <a:prstGeom prst="rect">
            <a:avLst/>
          </a:prstGeom>
          <a:noFill/>
          <a:ln>
            <a:noFill/>
          </a:ln>
        </p:spPr>
      </p:pic>
      <p:sp>
        <p:nvSpPr>
          <p:cNvPr id="173" name="Google Shape;173;p15"/>
          <p:cNvSpPr txBox="1">
            <a:spLocks noGrp="1"/>
          </p:cNvSpPr>
          <p:nvPr>
            <p:ph type="title" idx="4294967295"/>
          </p:nvPr>
        </p:nvSpPr>
        <p:spPr>
          <a:xfrm>
            <a:off x="446987" y="338978"/>
            <a:ext cx="10803300" cy="6465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3900"/>
              <a:buFont typeface="Arial"/>
              <a:buNone/>
              <a:tabLst/>
              <a:defRPr/>
            </a:pPr>
            <a:r>
              <a:rPr kumimoji="0" lang="en-US" sz="3600" b="0" i="0" u="none" strike="noStrike" kern="0" cap="none" spc="0" normalizeH="0" baseline="0" noProof="0" dirty="0">
                <a:ln>
                  <a:noFill/>
                </a:ln>
                <a:solidFill>
                  <a:srgbClr val="0075C9"/>
                </a:solidFill>
                <a:effectLst/>
                <a:uLnTx/>
                <a:uFillTx/>
                <a:latin typeface="Barlow Medium"/>
                <a:ea typeface="Barlow Medium"/>
                <a:cs typeface="Barlow Medium"/>
                <a:sym typeface="Barlow Medium"/>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Scalability option</a:t>
            </a:r>
            <a:r>
              <a:rPr kumimoji="0" lang="en-US" sz="3600" b="0" i="0" u="none" strike="noStrike" kern="0" cap="none" spc="0" normalizeH="0" baseline="0" noProof="0" dirty="0">
                <a:ln>
                  <a:noFill/>
                </a:ln>
                <a:solidFill>
                  <a:srgbClr val="0075C9"/>
                </a:solidFill>
                <a:effectLst/>
                <a:uLnTx/>
                <a:uFillTx/>
                <a:latin typeface="Barlow Medium"/>
                <a:ea typeface="Barlow Medium"/>
                <a:cs typeface="Barlow Medium"/>
                <a:sym typeface="Barlow Medium"/>
              </a:rPr>
              <a:t>—on premise or externally hosted</a:t>
            </a:r>
            <a:endParaRPr kumimoji="0" lang="en-US" sz="3600" b="0" i="0" u="none" strike="noStrike" kern="0" cap="none" spc="0" normalizeH="0" baseline="0" noProof="0" dirty="0">
              <a:ln>
                <a:noFill/>
              </a:ln>
              <a:solidFill>
                <a:srgbClr val="0075C9"/>
              </a:solidFill>
              <a:effectLst/>
              <a:uLnTx/>
              <a:uFillTx/>
              <a:latin typeface="Arial"/>
              <a:ea typeface="Arial"/>
              <a:cs typeface="Arial"/>
              <a:sym typeface="Arial"/>
            </a:endParaRPr>
          </a:p>
        </p:txBody>
      </p:sp>
      <p:sp>
        <p:nvSpPr>
          <p:cNvPr id="174" name="Google Shape;174;p15">
            <a:extLst>
              <a:ext uri="{C183D7F6-B498-43B3-948B-1728B52AA6E4}">
                <adec:decorative xmlns:adec="http://schemas.microsoft.com/office/drawing/2017/decorative" val="1"/>
              </a:ext>
            </a:extLst>
          </p:cNvPr>
          <p:cNvSpPr/>
          <p:nvPr/>
        </p:nvSpPr>
        <p:spPr>
          <a:xfrm>
            <a:off x="11176000" y="6580846"/>
            <a:ext cx="1016000" cy="24857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5" name="Google Shape;175;p15"/>
          <p:cNvSpPr txBox="1"/>
          <p:nvPr/>
        </p:nvSpPr>
        <p:spPr>
          <a:xfrm>
            <a:off x="827363" y="1330693"/>
            <a:ext cx="4597500" cy="1492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600">
                <a:solidFill>
                  <a:schemeClr val="dk1"/>
                </a:solidFill>
                <a:latin typeface="Barlow"/>
                <a:ea typeface="Barlow"/>
                <a:cs typeface="Barlow"/>
                <a:sym typeface="Barlow"/>
              </a:rPr>
              <a:t>Host in our internal Amazon Web Services (AWS) environment</a:t>
            </a:r>
            <a:endParaRPr sz="2600">
              <a:solidFill>
                <a:schemeClr val="dk1"/>
              </a:solidFill>
              <a:latin typeface="Barlow"/>
              <a:ea typeface="Barlow"/>
              <a:cs typeface="Barlow"/>
              <a:sym typeface="Barlow"/>
            </a:endParaRPr>
          </a:p>
        </p:txBody>
      </p:sp>
      <p:sp>
        <p:nvSpPr>
          <p:cNvPr id="176" name="Google Shape;176;p15"/>
          <p:cNvSpPr txBox="1"/>
          <p:nvPr/>
        </p:nvSpPr>
        <p:spPr>
          <a:xfrm>
            <a:off x="6095988" y="1330693"/>
            <a:ext cx="5437500" cy="1977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600" dirty="0">
                <a:solidFill>
                  <a:schemeClr val="dk1"/>
                </a:solidFill>
                <a:latin typeface="Barlow"/>
                <a:ea typeface="Barlow"/>
                <a:cs typeface="Barlow"/>
                <a:sym typeface="Barlow"/>
              </a:rPr>
              <a:t>Connect with trusted third party instance, AIMS currently used by </a:t>
            </a:r>
            <a:r>
              <a:rPr lang="en-US" sz="2600" dirty="0" err="1">
                <a:solidFill>
                  <a:schemeClr val="dk1"/>
                </a:solidFill>
                <a:latin typeface="Barlow"/>
                <a:ea typeface="Barlow"/>
                <a:cs typeface="Barlow"/>
                <a:sym typeface="Barlow"/>
              </a:rPr>
              <a:t>eHealthExchange</a:t>
            </a:r>
            <a:r>
              <a:rPr lang="en-US" sz="2600" dirty="0">
                <a:solidFill>
                  <a:schemeClr val="dk1"/>
                </a:solidFill>
                <a:latin typeface="Barlow"/>
                <a:ea typeface="Barlow"/>
                <a:cs typeface="Barlow"/>
                <a:sym typeface="Barlow"/>
              </a:rPr>
              <a:t> for electronic case reporting (</a:t>
            </a:r>
            <a:r>
              <a:rPr lang="en-US" sz="2600" dirty="0" err="1">
                <a:solidFill>
                  <a:schemeClr val="dk1"/>
                </a:solidFill>
                <a:latin typeface="Barlow"/>
                <a:ea typeface="Barlow"/>
                <a:cs typeface="Barlow"/>
                <a:sym typeface="Barlow"/>
              </a:rPr>
              <a:t>eCR</a:t>
            </a:r>
            <a:r>
              <a:rPr lang="en-US" sz="2600" dirty="0">
                <a:solidFill>
                  <a:schemeClr val="dk1"/>
                </a:solidFill>
                <a:latin typeface="Barlow"/>
                <a:ea typeface="Barlow"/>
                <a:cs typeface="Barlow"/>
                <a:sym typeface="Barlow"/>
              </a:rPr>
              <a:t>) to public health</a:t>
            </a:r>
            <a:endParaRPr sz="2600" dirty="0">
              <a:solidFill>
                <a:schemeClr val="dk1"/>
              </a:solidFill>
              <a:latin typeface="Barlow"/>
              <a:ea typeface="Barlow"/>
              <a:cs typeface="Barlow"/>
              <a:sym typeface="Barlow"/>
            </a:endParaRPr>
          </a:p>
        </p:txBody>
      </p:sp>
      <p:pic>
        <p:nvPicPr>
          <p:cNvPr id="177" name="Google Shape;177;p15" descr="Exterior view of a large multi-story healthcare facility with a covered entrance for patient drop-off and pickup. The building features a brick and glass façade, a driveway leading to the main entrance, and landscaped sidewalks along the roadway."/>
          <p:cNvPicPr preferRelativeResize="0"/>
          <p:nvPr/>
        </p:nvPicPr>
        <p:blipFill>
          <a:blip r:embed="rId4">
            <a:alphaModFix/>
          </a:blip>
          <a:stretch>
            <a:fillRect/>
          </a:stretch>
        </p:blipFill>
        <p:spPr>
          <a:xfrm>
            <a:off x="1152738" y="3071643"/>
            <a:ext cx="3946772" cy="2624751"/>
          </a:xfrm>
          <a:prstGeom prst="rect">
            <a:avLst/>
          </a:prstGeom>
          <a:noFill/>
          <a:ln>
            <a:noFill/>
          </a:ln>
        </p:spPr>
      </p:pic>
      <p:pic>
        <p:nvPicPr>
          <p:cNvPr id="178" name="Google Shape;178;p15" descr="AIMS logo"/>
          <p:cNvPicPr preferRelativeResize="0"/>
          <p:nvPr/>
        </p:nvPicPr>
        <p:blipFill>
          <a:blip r:embed="rId5">
            <a:alphaModFix/>
          </a:blip>
          <a:stretch>
            <a:fillRect/>
          </a:stretch>
        </p:blipFill>
        <p:spPr>
          <a:xfrm>
            <a:off x="7502364" y="3384531"/>
            <a:ext cx="2624774" cy="2624750"/>
          </a:xfrm>
          <a:prstGeom prst="rect">
            <a:avLst/>
          </a:prstGeom>
          <a:noFill/>
          <a:ln>
            <a:noFill/>
          </a:ln>
        </p:spPr>
      </p:pic>
      <p:sp>
        <p:nvSpPr>
          <p:cNvPr id="179" name="Google Shape;179;p15"/>
          <p:cNvSpPr txBox="1"/>
          <p:nvPr/>
        </p:nvSpPr>
        <p:spPr>
          <a:xfrm>
            <a:off x="571500" y="6197913"/>
            <a:ext cx="112119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chemeClr val="dk1"/>
                </a:solidFill>
                <a:latin typeface="Barlow"/>
                <a:ea typeface="Barlow"/>
                <a:cs typeface="Barlow"/>
                <a:sym typeface="Barlow"/>
              </a:rPr>
              <a:t>AIMS - Association for Public Health Laboratories (APHL) Informatics Messaging Service</a:t>
            </a:r>
            <a:endParaRPr sz="1800" dirty="0">
              <a:solidFill>
                <a:schemeClr val="dk1"/>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db475f9abd_0_71"/>
          <p:cNvSpPr txBox="1">
            <a:spLocks noGrp="1"/>
          </p:cNvSpPr>
          <p:nvPr>
            <p:ph type="title"/>
          </p:nvPr>
        </p:nvSpPr>
        <p:spPr>
          <a:xfrm>
            <a:off x="436018" y="170805"/>
            <a:ext cx="10631100" cy="991800"/>
          </a:xfrm>
          <a:prstGeom prst="rect">
            <a:avLst/>
          </a:prstGeom>
          <a:noFill/>
          <a:ln>
            <a:noFill/>
          </a:ln>
        </p:spPr>
        <p:txBody>
          <a:bodyPr spcFirstLastPara="1" wrap="square" lIns="91425" tIns="45700" rIns="91425" bIns="45700" anchor="b" anchorCtr="0">
            <a:noAutofit/>
          </a:bodyPr>
          <a:lstStyle/>
          <a:p>
            <a:pPr marL="0" lvl="0" indent="0" algn="l" rtl="0">
              <a:lnSpc>
                <a:spcPct val="222222"/>
              </a:lnSpc>
              <a:spcBef>
                <a:spcPts val="0"/>
              </a:spcBef>
              <a:spcAft>
                <a:spcPts val="0"/>
              </a:spcAft>
              <a:buSzPts val="1800"/>
              <a:buNone/>
            </a:pPr>
            <a:r>
              <a:rPr lang="en-US" sz="3600" dirty="0"/>
              <a:t>Project steps for the Audiology Reporting project</a:t>
            </a:r>
            <a:endParaRPr sz="3600" dirty="0"/>
          </a:p>
        </p:txBody>
      </p:sp>
      <p:graphicFrame>
        <p:nvGraphicFramePr>
          <p:cNvPr id="186" name="Google Shape;186;g3db475f9abd_0_71"/>
          <p:cNvGraphicFramePr/>
          <p:nvPr>
            <p:extLst>
              <p:ext uri="{D42A27DB-BD31-4B8C-83A1-F6EECF244321}">
                <p14:modId xmlns:p14="http://schemas.microsoft.com/office/powerpoint/2010/main" val="4001294639"/>
              </p:ext>
            </p:extLst>
          </p:nvPr>
        </p:nvGraphicFramePr>
        <p:xfrm>
          <a:off x="952535" y="1431083"/>
          <a:ext cx="10286950" cy="4998450"/>
        </p:xfrm>
        <a:graphic>
          <a:graphicData uri="http://schemas.openxmlformats.org/drawingml/2006/table">
            <a:tbl>
              <a:tblPr firstRow="1">
                <a:noFill/>
                <a:tableStyleId>{048B7577-A6FD-4820-A0E8-060D3EF48447}</a:tableStyleId>
              </a:tblPr>
              <a:tblGrid>
                <a:gridCol w="3840250">
                  <a:extLst>
                    <a:ext uri="{9D8B030D-6E8A-4147-A177-3AD203B41FA5}">
                      <a16:colId xmlns:a16="http://schemas.microsoft.com/office/drawing/2014/main" val="20000"/>
                    </a:ext>
                  </a:extLst>
                </a:gridCol>
                <a:gridCol w="3223350">
                  <a:extLst>
                    <a:ext uri="{9D8B030D-6E8A-4147-A177-3AD203B41FA5}">
                      <a16:colId xmlns:a16="http://schemas.microsoft.com/office/drawing/2014/main" val="20001"/>
                    </a:ext>
                  </a:extLst>
                </a:gridCol>
                <a:gridCol w="3223350">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solidFill>
                            <a:schemeClr val="tx1"/>
                          </a:solidFill>
                          <a:latin typeface="Barlow"/>
                          <a:ea typeface="Barlow"/>
                          <a:cs typeface="Barlow"/>
                          <a:sym typeface="Barlow"/>
                        </a:rPr>
                        <a:t>Milestone</a:t>
                      </a:r>
                      <a:endParaRPr sz="2000" b="1" u="none" strike="noStrike" cap="none" dirty="0">
                        <a:solidFill>
                          <a:schemeClr val="tx1"/>
                        </a:solidFill>
                        <a:latin typeface="Barlow"/>
                        <a:ea typeface="Barlow"/>
                        <a:cs typeface="Barlow"/>
                        <a:sym typeface="Barlow"/>
                      </a:endParaRPr>
                    </a:p>
                  </a:txBody>
                  <a:tcPr marL="91425" marR="91425" marT="91425" marB="91425">
                    <a:solidFill>
                      <a:schemeClr val="accent4"/>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solidFill>
                            <a:schemeClr val="tx1"/>
                          </a:solidFill>
                          <a:latin typeface="Barlow"/>
                          <a:ea typeface="Barlow"/>
                          <a:cs typeface="Barlow"/>
                          <a:sym typeface="Barlow"/>
                        </a:rPr>
                        <a:t>On premise</a:t>
                      </a:r>
                      <a:endParaRPr sz="2000" b="1" u="none" strike="noStrike" cap="none" dirty="0">
                        <a:solidFill>
                          <a:schemeClr val="tx1"/>
                        </a:solidFill>
                        <a:latin typeface="Barlow"/>
                        <a:ea typeface="Barlow"/>
                        <a:cs typeface="Barlow"/>
                        <a:sym typeface="Barlow"/>
                      </a:endParaRPr>
                    </a:p>
                  </a:txBody>
                  <a:tcPr marL="91425" marR="91425" marT="91425" marB="91425">
                    <a:solidFill>
                      <a:schemeClr val="accent4"/>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solidFill>
                            <a:schemeClr val="tx1"/>
                          </a:solidFill>
                          <a:latin typeface="Barlow"/>
                          <a:ea typeface="Barlow"/>
                          <a:cs typeface="Barlow"/>
                          <a:sym typeface="Barlow"/>
                        </a:rPr>
                        <a:t>Third party (APHL)  hosted</a:t>
                      </a:r>
                      <a:endParaRPr sz="2000" b="1" u="none" strike="noStrike" cap="none" dirty="0">
                        <a:solidFill>
                          <a:schemeClr val="tx1"/>
                        </a:solidFill>
                        <a:latin typeface="Barlow"/>
                        <a:ea typeface="Barlow"/>
                        <a:cs typeface="Barlow"/>
                        <a:sym typeface="Barlow"/>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latin typeface="Barlow"/>
                          <a:ea typeface="Barlow"/>
                          <a:cs typeface="Barlow"/>
                          <a:sym typeface="Barlow"/>
                        </a:rPr>
                        <a:t>Execute data sharing agreement</a:t>
                      </a:r>
                      <a:endParaRPr sz="2000" u="none" strike="noStrike" cap="none" dirty="0">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dirty="0">
                          <a:solidFill>
                            <a:schemeClr val="dk1"/>
                          </a:solidFill>
                          <a:latin typeface="Barlow"/>
                          <a:ea typeface="Barlow"/>
                          <a:cs typeface="Barlow"/>
                          <a:sym typeface="Barlow"/>
                        </a:rPr>
                        <a:t>Clinical partner/APHL</a:t>
                      </a:r>
                      <a:endParaRPr sz="2000" u="none" strike="noStrike" cap="none" dirty="0">
                        <a:latin typeface="Barlow"/>
                        <a:ea typeface="Barlow"/>
                        <a:cs typeface="Barlow"/>
                        <a:sym typeface="Barlow"/>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latin typeface="Barlow"/>
                          <a:ea typeface="Barlow"/>
                          <a:cs typeface="Barlow"/>
                          <a:sym typeface="Barlow"/>
                        </a:rPr>
                        <a:t>Install, configure, and maintain solution</a:t>
                      </a:r>
                      <a:endParaRPr sz="2000" u="none" strike="noStrike" cap="none" dirty="0">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APHL</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Connect to third party</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partner/APHL</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Package EHR data</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Validate and test solution</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Refine large langu</a:t>
                      </a:r>
                      <a:r>
                        <a:rPr lang="en-US" sz="2000">
                          <a:latin typeface="Barlow"/>
                          <a:ea typeface="Barlow"/>
                          <a:cs typeface="Barlow"/>
                          <a:sym typeface="Barlow"/>
                        </a:rPr>
                        <a:t>age model (</a:t>
                      </a:r>
                      <a:r>
                        <a:rPr lang="en-US" sz="2000" u="none" strike="noStrike" cap="none">
                          <a:latin typeface="Barlow"/>
                          <a:ea typeface="Barlow"/>
                          <a:cs typeface="Barlow"/>
                          <a:sym typeface="Barlow"/>
                        </a:rPr>
                        <a:t>LLM) configuration</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partner/APHL</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6"/>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Package results</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APHL</a:t>
                      </a:r>
                      <a:endParaRPr sz="2000" u="none" strike="noStrike" cap="none">
                        <a:latin typeface="Barlow"/>
                        <a:ea typeface="Barlow"/>
                        <a:cs typeface="Barlow"/>
                        <a:sym typeface="Barlow"/>
                      </a:endParaRPr>
                    </a:p>
                  </a:txBody>
                  <a:tcPr marL="91425" marR="91425" marT="91425" marB="91425"/>
                </a:tc>
                <a:extLst>
                  <a:ext uri="{0D108BD9-81ED-4DB2-BD59-A6C34878D82A}">
                    <a16:rowId xmlns:a16="http://schemas.microsoft.com/office/drawing/2014/main" val="10007"/>
                  </a:ext>
                </a:extLst>
              </a:tr>
              <a:tr h="381000">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Barlow"/>
                          <a:ea typeface="Barlow"/>
                          <a:cs typeface="Barlow"/>
                          <a:sym typeface="Barlow"/>
                        </a:rPr>
                        <a:t>Connect to public health</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2000" u="none" strike="noStrike" cap="none">
                          <a:solidFill>
                            <a:schemeClr val="dk1"/>
                          </a:solidFill>
                          <a:latin typeface="Barlow"/>
                          <a:ea typeface="Barlow"/>
                          <a:cs typeface="Barlow"/>
                          <a:sym typeface="Barlow"/>
                        </a:rPr>
                        <a:t>Clinical partner</a:t>
                      </a:r>
                      <a:endParaRPr sz="2000" u="none" strike="noStrike" cap="none">
                        <a:latin typeface="Barlow"/>
                        <a:ea typeface="Barlow"/>
                        <a:cs typeface="Barlow"/>
                        <a:sym typeface="Barlow"/>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latin typeface="Barlow"/>
                          <a:ea typeface="Barlow"/>
                          <a:cs typeface="Barlow"/>
                          <a:sym typeface="Barlow"/>
                        </a:rPr>
                        <a:t>APHL</a:t>
                      </a:r>
                      <a:endParaRPr sz="2000" u="none" strike="noStrike" cap="none" dirty="0">
                        <a:latin typeface="Barlow"/>
                        <a:ea typeface="Barlow"/>
                        <a:cs typeface="Barlow"/>
                        <a:sym typeface="Barlow"/>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g385b7a48f11_0_14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425" y="0"/>
            <a:ext cx="12197425" cy="6854951"/>
          </a:xfrm>
          <a:prstGeom prst="rect">
            <a:avLst/>
          </a:prstGeom>
          <a:noFill/>
          <a:ln>
            <a:noFill/>
          </a:ln>
        </p:spPr>
      </p:pic>
      <p:pic>
        <p:nvPicPr>
          <p:cNvPr id="192" name="Google Shape;192;g385b7a48f11_0_14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sp>
        <p:nvSpPr>
          <p:cNvPr id="193" name="Google Shape;193;g385b7a48f11_0_149"/>
          <p:cNvSpPr txBox="1">
            <a:spLocks noGrp="1"/>
          </p:cNvSpPr>
          <p:nvPr>
            <p:ph type="title"/>
          </p:nvPr>
        </p:nvSpPr>
        <p:spPr>
          <a:xfrm>
            <a:off x="0" y="2261836"/>
            <a:ext cx="12192000" cy="1296600"/>
          </a:xfrm>
          <a:prstGeom prst="rect">
            <a:avLst/>
          </a:prstGeom>
          <a:noFill/>
          <a:ln>
            <a:noFill/>
          </a:ln>
        </p:spPr>
        <p:txBody>
          <a:bodyPr spcFirstLastPara="1" wrap="square" lIns="91425" tIns="45700" rIns="91425" bIns="45700" anchor="b" anchorCtr="0">
            <a:normAutofit/>
          </a:bodyPr>
          <a:lstStyle/>
          <a:p>
            <a:pPr marL="0" lvl="0" indent="0" algn="ctr" rtl="0">
              <a:lnSpc>
                <a:spcPct val="107692"/>
              </a:lnSpc>
              <a:spcBef>
                <a:spcPts val="0"/>
              </a:spcBef>
              <a:spcAft>
                <a:spcPts val="0"/>
              </a:spcAft>
              <a:buClr>
                <a:srgbClr val="0075C9"/>
              </a:buClr>
              <a:buSzPts val="3900"/>
              <a:buFont typeface="Barlow Medium"/>
              <a:buNone/>
            </a:pPr>
            <a:r>
              <a:rPr lang="en-US" dirty="0"/>
              <a:t>Why should we do this project? </a:t>
            </a:r>
            <a:endParaRPr dirty="0"/>
          </a:p>
        </p:txBody>
      </p:sp>
      <p:sp>
        <p:nvSpPr>
          <p:cNvPr id="195" name="Google Shape;195;g385b7a48f11_0_149" descr="Lura Daussat"/>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g385b7a48f11_0_149" descr="Lura Daussat"/>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g385b7a48f11_0_149" descr="profile image"/>
          <p:cNvSpPr/>
          <p:nvPr/>
        </p:nvSpPr>
        <p:spPr>
          <a:xfrm>
            <a:off x="6248400" y="35814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16"/>
          <p:cNvSpPr txBox="1">
            <a:spLocks noGrp="1"/>
          </p:cNvSpPr>
          <p:nvPr>
            <p:ph type="title"/>
          </p:nvPr>
        </p:nvSpPr>
        <p:spPr>
          <a:xfrm>
            <a:off x="447737" y="394755"/>
            <a:ext cx="6990000" cy="991800"/>
          </a:xfrm>
          <a:prstGeom prst="rect">
            <a:avLst/>
          </a:prstGeom>
          <a:noFill/>
          <a:ln>
            <a:noFill/>
          </a:ln>
        </p:spPr>
        <p:txBody>
          <a:bodyPr spcFirstLastPara="1" wrap="square" lIns="91425" tIns="45700" rIns="91425" bIns="45700" anchor="b" anchorCtr="0">
            <a:noAutofit/>
          </a:bodyPr>
          <a:lstStyle/>
          <a:p>
            <a:pPr marL="0" lvl="0" indent="0" algn="l" rtl="0">
              <a:lnSpc>
                <a:spcPct val="102564"/>
              </a:lnSpc>
              <a:spcBef>
                <a:spcPts val="0"/>
              </a:spcBef>
              <a:spcAft>
                <a:spcPts val="0"/>
              </a:spcAft>
              <a:buClr>
                <a:srgbClr val="0075C9"/>
              </a:buClr>
              <a:buSzPts val="4333"/>
              <a:buFont typeface="Barlow Medium"/>
              <a:buNone/>
            </a:pPr>
            <a:r>
              <a:rPr lang="en-US" dirty="0"/>
              <a:t>Public health impact</a:t>
            </a:r>
            <a:endParaRPr dirty="0"/>
          </a:p>
        </p:txBody>
      </p:sp>
      <p:sp>
        <p:nvSpPr>
          <p:cNvPr id="204" name="Google Shape;204;p16"/>
          <p:cNvSpPr txBox="1">
            <a:spLocks noGrp="1"/>
          </p:cNvSpPr>
          <p:nvPr>
            <p:ph type="body" idx="1"/>
          </p:nvPr>
        </p:nvSpPr>
        <p:spPr>
          <a:xfrm>
            <a:off x="472550" y="1758750"/>
            <a:ext cx="6990000" cy="423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en-US" dirty="0"/>
              <a:t>The use of </a:t>
            </a:r>
            <a:r>
              <a:rPr lang="en-US" dirty="0" err="1"/>
              <a:t>GenAI</a:t>
            </a:r>
            <a:r>
              <a:rPr lang="en-US" dirty="0"/>
              <a:t> and trained LLMs has the potential to:</a:t>
            </a:r>
            <a:endParaRPr dirty="0"/>
          </a:p>
          <a:p>
            <a:pPr marL="457200" lvl="0" indent="-406400" algn="l" rtl="0">
              <a:lnSpc>
                <a:spcPct val="115000"/>
              </a:lnSpc>
              <a:spcBef>
                <a:spcPts val="0"/>
              </a:spcBef>
              <a:spcAft>
                <a:spcPts val="0"/>
              </a:spcAft>
              <a:buSzPts val="2800"/>
              <a:buChar char="•"/>
            </a:pPr>
            <a:r>
              <a:rPr lang="en-US" dirty="0"/>
              <a:t>improve timeliness of reporting to EHDI programs</a:t>
            </a:r>
            <a:endParaRPr dirty="0"/>
          </a:p>
          <a:p>
            <a:pPr marL="457200" lvl="0" indent="-457200" algn="l" rtl="0">
              <a:lnSpc>
                <a:spcPct val="115000"/>
              </a:lnSpc>
              <a:spcBef>
                <a:spcPts val="0"/>
              </a:spcBef>
              <a:spcAft>
                <a:spcPts val="0"/>
              </a:spcAft>
              <a:buSzPts val="2800"/>
              <a:buFont typeface="Arial"/>
              <a:buChar char="•"/>
            </a:pPr>
            <a:r>
              <a:rPr lang="en-US" dirty="0"/>
              <a:t>support newborns who are deaf or hard of hearing (DHH) to achieve speech and language milestones</a:t>
            </a:r>
            <a:endParaRPr dirty="0"/>
          </a:p>
          <a:p>
            <a:pPr marL="0" lvl="0" indent="0" algn="l" rtl="0">
              <a:lnSpc>
                <a:spcPct val="115000"/>
              </a:lnSpc>
              <a:spcBef>
                <a:spcPts val="0"/>
              </a:spcBef>
              <a:spcAft>
                <a:spcPts val="0"/>
              </a:spcAft>
              <a:buSzPts val="2800"/>
              <a:buNone/>
            </a:pPr>
            <a:endParaRPr dirty="0"/>
          </a:p>
          <a:p>
            <a:pPr marL="0" lvl="0" indent="0" algn="l" rtl="0">
              <a:lnSpc>
                <a:spcPct val="115000"/>
              </a:lnSpc>
              <a:spcBef>
                <a:spcPts val="0"/>
              </a:spcBef>
              <a:spcAft>
                <a:spcPts val="0"/>
              </a:spcAft>
              <a:buSzPts val="2800"/>
              <a:buNone/>
            </a:pPr>
            <a:endParaRPr dirty="0"/>
          </a:p>
          <a:p>
            <a:pPr marL="0" lvl="0" indent="0" algn="l" rtl="0">
              <a:lnSpc>
                <a:spcPct val="115000"/>
              </a:lnSpc>
              <a:spcBef>
                <a:spcPts val="0"/>
              </a:spcBef>
              <a:spcAft>
                <a:spcPts val="0"/>
              </a:spcAft>
              <a:buSzPts val="2800"/>
              <a:buFont typeface="Arial"/>
              <a:buNone/>
            </a:pPr>
            <a:endParaRPr dirty="0">
              <a:solidFill>
                <a:srgbClr val="000000"/>
              </a:solidFill>
              <a:latin typeface="Barlow"/>
              <a:ea typeface="Barlow"/>
              <a:cs typeface="Barlow"/>
              <a:sym typeface="Barlow"/>
            </a:endParaRPr>
          </a:p>
          <a:p>
            <a:pPr marL="671513" lvl="0" indent="-266697" algn="l" rtl="0">
              <a:lnSpc>
                <a:spcPct val="115000"/>
              </a:lnSpc>
              <a:spcBef>
                <a:spcPts val="0"/>
              </a:spcBef>
              <a:spcAft>
                <a:spcPts val="0"/>
              </a:spcAft>
              <a:buSzPts val="2800"/>
              <a:buFont typeface="Arial"/>
              <a:buNone/>
            </a:pPr>
            <a:endParaRPr dirty="0">
              <a:solidFill>
                <a:srgbClr val="000000"/>
              </a:solidFill>
              <a:latin typeface="Barlow"/>
              <a:ea typeface="Barlow"/>
              <a:cs typeface="Barlow"/>
              <a:sym typeface="Barlow"/>
            </a:endParaRPr>
          </a:p>
          <a:p>
            <a:pPr marL="0" lvl="0" indent="0" algn="l" rtl="0">
              <a:lnSpc>
                <a:spcPct val="115000"/>
              </a:lnSpc>
              <a:spcBef>
                <a:spcPts val="0"/>
              </a:spcBef>
              <a:spcAft>
                <a:spcPts val="0"/>
              </a:spcAft>
              <a:buSzPts val="1356"/>
              <a:buNone/>
            </a:pPr>
            <a:endParaRPr dirty="0"/>
          </a:p>
          <a:p>
            <a:pPr marL="0" lvl="0" indent="0" algn="l" rtl="0">
              <a:lnSpc>
                <a:spcPct val="115000"/>
              </a:lnSpc>
              <a:spcBef>
                <a:spcPts val="0"/>
              </a:spcBef>
              <a:spcAft>
                <a:spcPts val="0"/>
              </a:spcAft>
              <a:buSzPts val="1356"/>
              <a:buNone/>
            </a:pPr>
            <a:endParaRPr dirty="0"/>
          </a:p>
          <a:p>
            <a:pPr marL="277086" lvl="1" indent="-5076" algn="l" rtl="0">
              <a:lnSpc>
                <a:spcPct val="115000"/>
              </a:lnSpc>
              <a:spcBef>
                <a:spcPts val="0"/>
              </a:spcBef>
              <a:spcAft>
                <a:spcPts val="0"/>
              </a:spcAft>
              <a:buClr>
                <a:schemeClr val="dk1"/>
              </a:buClr>
              <a:buSzPts val="3027"/>
              <a:buNone/>
            </a:pPr>
            <a:endParaRPr dirty="0"/>
          </a:p>
          <a:p>
            <a:pPr marL="94206" lvl="1" indent="0" algn="l" rtl="0">
              <a:lnSpc>
                <a:spcPct val="115000"/>
              </a:lnSpc>
              <a:spcBef>
                <a:spcPts val="0"/>
              </a:spcBef>
              <a:spcAft>
                <a:spcPts val="0"/>
              </a:spcAft>
              <a:buClr>
                <a:schemeClr val="dk1"/>
              </a:buClr>
              <a:buSzPts val="3027"/>
              <a:buNone/>
            </a:pPr>
            <a:endParaRPr dirty="0"/>
          </a:p>
        </p:txBody>
      </p:sp>
      <p:pic>
        <p:nvPicPr>
          <p:cNvPr id="206" name="Google Shape;206;p16" descr="Close-up of an infant resting against an adult's shoulder. The infant is wearing a light-colored long-sleeve outfit and has one hand near the face. An adult's hand supports the infant's back."/>
          <p:cNvPicPr preferRelativeResize="0">
            <a:picLocks noGrp="1"/>
          </p:cNvPicPr>
          <p:nvPr>
            <p:ph type="pic" idx="2"/>
          </p:nvPr>
        </p:nvPicPr>
        <p:blipFill rotWithShape="1">
          <a:blip r:embed="rId3">
            <a:alphaModFix/>
          </a:blip>
          <a:srcRect l="29190" r="29190"/>
          <a:stretch/>
        </p:blipFill>
        <p:spPr>
          <a:xfrm>
            <a:off x="7816244" y="-76582"/>
            <a:ext cx="4375756" cy="7011163"/>
          </a:xfrm>
          <a:prstGeom prst="rect">
            <a:avLst/>
          </a:prstGeom>
          <a:noFill/>
          <a:ln>
            <a:noFill/>
          </a:ln>
        </p:spPr>
      </p:pic>
      <p:pic>
        <p:nvPicPr>
          <p:cNvPr id="205" name="Google Shape;205;p1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pic>
        <p:nvPicPr>
          <p:cNvPr id="202" name="Google Shape;202;p16">
            <a:extLst>
              <a:ext uri="{C183D7F6-B498-43B3-948B-1728B52AA6E4}">
                <adec:decorative xmlns:adec="http://schemas.microsoft.com/office/drawing/2017/decorative" val="1"/>
              </a:ext>
            </a:extLst>
          </p:cNvPr>
          <p:cNvPicPr preferRelativeResize="0"/>
          <p:nvPr/>
        </p:nvPicPr>
        <p:blipFill rotWithShape="1">
          <a:blip r:embed="rId5">
            <a:alphaModFix/>
          </a:blip>
          <a:srcRect t="81275"/>
          <a:stretch/>
        </p:blipFill>
        <p:spPr>
          <a:xfrm>
            <a:off x="0" y="5573948"/>
            <a:ext cx="12192000" cy="1284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3ee4db20ff2_0_23">
            <a:extLst>
              <a:ext uri="{C183D7F6-B498-43B3-948B-1728B52AA6E4}">
                <adec:decorative xmlns:adec="http://schemas.microsoft.com/office/drawing/2017/decorative" val="1"/>
              </a:ext>
            </a:extLst>
          </p:cNvPr>
          <p:cNvPicPr preferRelativeResize="0"/>
          <p:nvPr/>
        </p:nvPicPr>
        <p:blipFill rotWithShape="1">
          <a:blip r:embed="rId3">
            <a:alphaModFix/>
          </a:blip>
          <a:srcRect t="81275"/>
          <a:stretch/>
        </p:blipFill>
        <p:spPr>
          <a:xfrm>
            <a:off x="0" y="5573950"/>
            <a:ext cx="12192000" cy="1284050"/>
          </a:xfrm>
          <a:prstGeom prst="rect">
            <a:avLst/>
          </a:prstGeom>
          <a:noFill/>
          <a:ln>
            <a:noFill/>
          </a:ln>
        </p:spPr>
      </p:pic>
      <p:sp>
        <p:nvSpPr>
          <p:cNvPr id="212" name="Google Shape;212;g3ee4db20ff2_0_23"/>
          <p:cNvSpPr txBox="1">
            <a:spLocks noGrp="1"/>
          </p:cNvSpPr>
          <p:nvPr>
            <p:ph type="title"/>
          </p:nvPr>
        </p:nvSpPr>
        <p:spPr>
          <a:xfrm>
            <a:off x="447864" y="408769"/>
            <a:ext cx="10798500" cy="991800"/>
          </a:xfrm>
          <a:prstGeom prst="rect">
            <a:avLst/>
          </a:prstGeom>
          <a:noFill/>
          <a:ln>
            <a:noFill/>
          </a:ln>
        </p:spPr>
        <p:txBody>
          <a:bodyPr spcFirstLastPara="1" wrap="square" lIns="91425" tIns="45700" rIns="91425" bIns="45700" anchor="b" anchorCtr="0">
            <a:noAutofit/>
          </a:bodyPr>
          <a:lstStyle/>
          <a:p>
            <a:pPr marL="0" lvl="0" indent="0" algn="l" rtl="0">
              <a:lnSpc>
                <a:spcPct val="102564"/>
              </a:lnSpc>
              <a:spcBef>
                <a:spcPts val="0"/>
              </a:spcBef>
              <a:spcAft>
                <a:spcPts val="0"/>
              </a:spcAft>
              <a:buClr>
                <a:srgbClr val="0075C9"/>
              </a:buClr>
              <a:buSzPts val="4333"/>
              <a:buFont typeface="Barlow Medium"/>
              <a:buNone/>
            </a:pPr>
            <a:r>
              <a:rPr lang="en-US" dirty="0"/>
              <a:t>Hospital impact </a:t>
            </a:r>
            <a:endParaRPr dirty="0"/>
          </a:p>
        </p:txBody>
      </p:sp>
      <p:sp>
        <p:nvSpPr>
          <p:cNvPr id="213" name="Google Shape;213;g3ee4db20ff2_0_23"/>
          <p:cNvSpPr txBox="1">
            <a:spLocks noGrp="1"/>
          </p:cNvSpPr>
          <p:nvPr>
            <p:ph type="body" idx="1"/>
          </p:nvPr>
        </p:nvSpPr>
        <p:spPr>
          <a:xfrm>
            <a:off x="437300" y="1759425"/>
            <a:ext cx="10951500" cy="4450200"/>
          </a:xfrm>
          <a:prstGeom prst="rect">
            <a:avLst/>
          </a:prstGeom>
          <a:noFill/>
          <a:ln>
            <a:noFill/>
          </a:ln>
        </p:spPr>
        <p:txBody>
          <a:bodyPr spcFirstLastPara="1" wrap="square" lIns="91425" tIns="45700" rIns="91425" bIns="45700" anchor="t" anchorCtr="0">
            <a:noAutofit/>
          </a:bodyPr>
          <a:lstStyle/>
          <a:p>
            <a:pPr marL="457200" lvl="0" indent="-450850" algn="l" rtl="0">
              <a:lnSpc>
                <a:spcPct val="115000"/>
              </a:lnSpc>
              <a:spcBef>
                <a:spcPts val="0"/>
              </a:spcBef>
              <a:spcAft>
                <a:spcPts val="0"/>
              </a:spcAft>
              <a:buSzPts val="2700"/>
              <a:buFont typeface="Arial"/>
              <a:buChar char="•"/>
            </a:pPr>
            <a:r>
              <a:rPr lang="en-US" sz="2700" dirty="0"/>
              <a:t>Accelerates progress towards hospital priorities including:</a:t>
            </a:r>
            <a:endParaRPr sz="2700" dirty="0"/>
          </a:p>
          <a:p>
            <a:pPr marL="914400" lvl="1" indent="-400050" algn="l" rtl="0">
              <a:lnSpc>
                <a:spcPct val="115000"/>
              </a:lnSpc>
              <a:spcBef>
                <a:spcPts val="0"/>
              </a:spcBef>
              <a:spcAft>
                <a:spcPts val="0"/>
              </a:spcAft>
              <a:buSzPts val="2700"/>
              <a:buFont typeface="Arial"/>
              <a:buChar char="•"/>
            </a:pPr>
            <a:r>
              <a:rPr lang="en-US" sz="2700" dirty="0"/>
              <a:t>quality improvement</a:t>
            </a:r>
            <a:endParaRPr sz="2700" dirty="0"/>
          </a:p>
          <a:p>
            <a:pPr marL="914400" lvl="1" indent="-400050" algn="l" rtl="0">
              <a:lnSpc>
                <a:spcPct val="115000"/>
              </a:lnSpc>
              <a:spcBef>
                <a:spcPts val="0"/>
              </a:spcBef>
              <a:spcAft>
                <a:spcPts val="0"/>
              </a:spcAft>
              <a:buSzPts val="2700"/>
              <a:buFont typeface="Arial"/>
              <a:buChar char="•"/>
            </a:pPr>
            <a:r>
              <a:rPr lang="en-US" sz="2700" dirty="0"/>
              <a:t>patient-centered care</a:t>
            </a:r>
            <a:endParaRPr sz="2700" dirty="0"/>
          </a:p>
          <a:p>
            <a:pPr marL="914400" lvl="1" indent="-400050" algn="l" rtl="0">
              <a:lnSpc>
                <a:spcPct val="115000"/>
              </a:lnSpc>
              <a:spcBef>
                <a:spcPts val="0"/>
              </a:spcBef>
              <a:spcAft>
                <a:spcPts val="0"/>
              </a:spcAft>
              <a:buSzPts val="2700"/>
              <a:buFont typeface="Arial"/>
              <a:buChar char="•"/>
            </a:pPr>
            <a:r>
              <a:rPr lang="en-US" sz="2700" dirty="0"/>
              <a:t>digital transformation goals</a:t>
            </a:r>
            <a:endParaRPr sz="2700" dirty="0"/>
          </a:p>
          <a:p>
            <a:pPr marL="457200" marR="3797483" lvl="0" indent="-400050" algn="l" rtl="0">
              <a:lnSpc>
                <a:spcPct val="115000"/>
              </a:lnSpc>
              <a:spcBef>
                <a:spcPts val="0"/>
              </a:spcBef>
              <a:spcAft>
                <a:spcPts val="0"/>
              </a:spcAft>
              <a:buSzPts val="2700"/>
              <a:buChar char="•"/>
            </a:pPr>
            <a:r>
              <a:rPr lang="en-US" sz="2700" dirty="0"/>
              <a:t>R</a:t>
            </a:r>
            <a:r>
              <a:rPr lang="en-US"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educes clinical documentation burden </a:t>
            </a:r>
            <a:endParaRPr sz="2700" dirty="0"/>
          </a:p>
          <a:p>
            <a:pPr marL="457200" marR="3797483" lvl="0" indent="-400050" algn="l" rtl="0">
              <a:lnSpc>
                <a:spcPct val="115000"/>
              </a:lnSpc>
              <a:spcBef>
                <a:spcPts val="0"/>
              </a:spcBef>
              <a:spcAft>
                <a:spcPts val="0"/>
              </a:spcAft>
              <a:buSzPts val="2700"/>
              <a:buChar char="•"/>
            </a:pPr>
            <a:r>
              <a:rPr lang="en-US" sz="2700" dirty="0"/>
              <a:t>Supports clinician well-being, which leads to improved staff retention and reduced burnout </a:t>
            </a:r>
            <a:endParaRPr sz="2700" dirty="0"/>
          </a:p>
          <a:p>
            <a:pPr marL="0" lvl="0" indent="0" algn="l" rtl="0">
              <a:lnSpc>
                <a:spcPct val="115000"/>
              </a:lnSpc>
              <a:spcBef>
                <a:spcPts val="0"/>
              </a:spcBef>
              <a:spcAft>
                <a:spcPts val="0"/>
              </a:spcAft>
              <a:buSzPts val="2800"/>
              <a:buNone/>
            </a:pPr>
            <a:endParaRPr sz="2700" dirty="0"/>
          </a:p>
          <a:p>
            <a:pPr marL="0" lvl="0" indent="0" algn="l" rtl="0">
              <a:lnSpc>
                <a:spcPct val="115000"/>
              </a:lnSpc>
              <a:spcBef>
                <a:spcPts val="0"/>
              </a:spcBef>
              <a:spcAft>
                <a:spcPts val="0"/>
              </a:spcAft>
              <a:buSzPts val="2800"/>
              <a:buNone/>
            </a:pPr>
            <a:endParaRPr sz="2700" dirty="0"/>
          </a:p>
          <a:p>
            <a:pPr marL="0" lvl="0" indent="0" algn="l" rtl="0">
              <a:lnSpc>
                <a:spcPct val="115000"/>
              </a:lnSpc>
              <a:spcBef>
                <a:spcPts val="0"/>
              </a:spcBef>
              <a:spcAft>
                <a:spcPts val="0"/>
              </a:spcAft>
              <a:buSzPts val="2800"/>
              <a:buFont typeface="Arial"/>
              <a:buNone/>
            </a:pPr>
            <a:endParaRPr sz="2700" dirty="0">
              <a:solidFill>
                <a:srgbClr val="000000"/>
              </a:solidFill>
              <a:latin typeface="Barlow"/>
              <a:ea typeface="Barlow"/>
              <a:cs typeface="Barlow"/>
              <a:sym typeface="Barlow"/>
            </a:endParaRPr>
          </a:p>
          <a:p>
            <a:pPr marL="671513" lvl="0" indent="-266696" algn="l" rtl="0">
              <a:lnSpc>
                <a:spcPct val="115000"/>
              </a:lnSpc>
              <a:spcBef>
                <a:spcPts val="0"/>
              </a:spcBef>
              <a:spcAft>
                <a:spcPts val="0"/>
              </a:spcAft>
              <a:buSzPts val="2800"/>
              <a:buFont typeface="Arial"/>
              <a:buNone/>
            </a:pPr>
            <a:endParaRPr sz="2700" dirty="0">
              <a:solidFill>
                <a:srgbClr val="000000"/>
              </a:solidFill>
              <a:latin typeface="Barlow"/>
              <a:ea typeface="Barlow"/>
              <a:cs typeface="Barlow"/>
              <a:sym typeface="Barlow"/>
            </a:endParaRPr>
          </a:p>
          <a:p>
            <a:pPr marL="0" lvl="0" indent="0" algn="l" rtl="0">
              <a:lnSpc>
                <a:spcPct val="115000"/>
              </a:lnSpc>
              <a:spcBef>
                <a:spcPts val="0"/>
              </a:spcBef>
              <a:spcAft>
                <a:spcPts val="0"/>
              </a:spcAft>
              <a:buSzPts val="1356"/>
              <a:buNone/>
            </a:pPr>
            <a:endParaRPr sz="2700" dirty="0"/>
          </a:p>
          <a:p>
            <a:pPr marL="0" lvl="0" indent="0" algn="l" rtl="0">
              <a:lnSpc>
                <a:spcPct val="115000"/>
              </a:lnSpc>
              <a:spcBef>
                <a:spcPts val="0"/>
              </a:spcBef>
              <a:spcAft>
                <a:spcPts val="0"/>
              </a:spcAft>
              <a:buSzPts val="1356"/>
              <a:buNone/>
            </a:pPr>
            <a:endParaRPr sz="2700" dirty="0"/>
          </a:p>
          <a:p>
            <a:pPr marL="277086" lvl="1" indent="-5076" algn="l" rtl="0">
              <a:lnSpc>
                <a:spcPct val="115000"/>
              </a:lnSpc>
              <a:spcBef>
                <a:spcPts val="0"/>
              </a:spcBef>
              <a:spcAft>
                <a:spcPts val="0"/>
              </a:spcAft>
              <a:buClr>
                <a:schemeClr val="dk1"/>
              </a:buClr>
              <a:buSzPts val="3027"/>
              <a:buNone/>
            </a:pPr>
            <a:endParaRPr sz="2700" dirty="0"/>
          </a:p>
          <a:p>
            <a:pPr marL="94206" lvl="1" indent="0" algn="l" rtl="0">
              <a:lnSpc>
                <a:spcPct val="115000"/>
              </a:lnSpc>
              <a:spcBef>
                <a:spcPts val="0"/>
              </a:spcBef>
              <a:spcAft>
                <a:spcPts val="0"/>
              </a:spcAft>
              <a:buClr>
                <a:schemeClr val="dk1"/>
              </a:buClr>
              <a:buSzPts val="3027"/>
              <a:buNone/>
            </a:pPr>
            <a:endParaRPr sz="2700" dirty="0"/>
          </a:p>
        </p:txBody>
      </p:sp>
      <p:pic>
        <p:nvPicPr>
          <p:cNvPr id="214" name="Google Shape;214;g3ee4db20ff2_0_2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pic>
        <p:nvPicPr>
          <p:cNvPr id="215" name="Google Shape;215;g3ee4db20ff2_0_23" descr="Pull quote that reads: &quot;We are lucky to be able to do this project, so I really can't wait for it to be live.&quot; by Clinical Audiologist"/>
          <p:cNvPicPr preferRelativeResize="0"/>
          <p:nvPr/>
        </p:nvPicPr>
        <p:blipFill>
          <a:blip r:embed="rId5">
            <a:alphaModFix/>
          </a:blip>
          <a:stretch>
            <a:fillRect/>
          </a:stretch>
        </p:blipFill>
        <p:spPr>
          <a:xfrm>
            <a:off x="7361274" y="2413162"/>
            <a:ext cx="4718304" cy="314272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50c6cf65d8_0_0"/>
          <p:cNvSpPr txBox="1">
            <a:spLocks noGrp="1"/>
          </p:cNvSpPr>
          <p:nvPr>
            <p:ph type="title"/>
          </p:nvPr>
        </p:nvSpPr>
        <p:spPr>
          <a:xfrm>
            <a:off x="451529" y="194575"/>
            <a:ext cx="11212800" cy="991800"/>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0075C9"/>
              </a:buClr>
              <a:buSzPts val="4814"/>
              <a:buFont typeface="Barlow Medium"/>
              <a:buNone/>
            </a:pPr>
            <a:r>
              <a:rPr lang="en-US" dirty="0"/>
              <a:t>Build the case</a:t>
            </a:r>
            <a:endParaRPr dirty="0"/>
          </a:p>
        </p:txBody>
      </p:sp>
      <p:sp>
        <p:nvSpPr>
          <p:cNvPr id="222" name="Google Shape;222;g350c6cf65d8_0_0"/>
          <p:cNvSpPr txBox="1">
            <a:spLocks noGrp="1"/>
          </p:cNvSpPr>
          <p:nvPr>
            <p:ph type="body" idx="1"/>
          </p:nvPr>
        </p:nvSpPr>
        <p:spPr>
          <a:xfrm>
            <a:off x="383500" y="1415100"/>
            <a:ext cx="7072200" cy="4522500"/>
          </a:xfrm>
          <a:prstGeom prst="rect">
            <a:avLst/>
          </a:prstGeom>
          <a:noFill/>
          <a:ln>
            <a:noFill/>
          </a:ln>
        </p:spPr>
        <p:txBody>
          <a:bodyPr spcFirstLastPara="1" wrap="square" lIns="91425" tIns="45700" rIns="91425" bIns="45700" anchor="t" anchorCtr="0">
            <a:noAutofit/>
          </a:bodyPr>
          <a:lstStyle/>
          <a:p>
            <a:pPr marL="457200" marR="0" lvl="0" indent="-450850" algn="l" rtl="0">
              <a:lnSpc>
                <a:spcPct val="108000"/>
              </a:lnSpc>
              <a:spcBef>
                <a:spcPts val="0"/>
              </a:spcBef>
              <a:spcAft>
                <a:spcPts val="0"/>
              </a:spcAft>
              <a:buSzPts val="2700"/>
              <a:buChar char="•"/>
            </a:pPr>
            <a:r>
              <a:rPr lang="en-US" sz="2700" dirty="0"/>
              <a:t>Determine if this solution is right for you </a:t>
            </a:r>
            <a:br>
              <a:rPr lang="en-US" sz="2700" dirty="0"/>
            </a:br>
            <a:r>
              <a:rPr lang="en-US" sz="2700" dirty="0"/>
              <a:t>by doing the following:</a:t>
            </a:r>
            <a:endParaRPr sz="2700" dirty="0"/>
          </a:p>
          <a:p>
            <a:pPr marL="914400" marR="0" lvl="1" indent="-400050" algn="l" rtl="0">
              <a:lnSpc>
                <a:spcPct val="108000"/>
              </a:lnSpc>
              <a:spcBef>
                <a:spcPts val="0"/>
              </a:spcBef>
              <a:spcAft>
                <a:spcPts val="0"/>
              </a:spcAft>
              <a:buSzPts val="2700"/>
              <a:buChar char="•"/>
            </a:pPr>
            <a:r>
              <a:rPr lang="en-US" sz="2700" dirty="0"/>
              <a:t>Clarify the problem you are trying to solve (e.g., duplicative data entry, reduced rate of lost to documentation)</a:t>
            </a:r>
            <a:endParaRPr sz="2700" dirty="0"/>
          </a:p>
          <a:p>
            <a:pPr marL="914400" marR="0" lvl="1" indent="-400050" algn="l" rtl="0">
              <a:lnSpc>
                <a:spcPct val="108000"/>
              </a:lnSpc>
              <a:spcBef>
                <a:spcPts val="0"/>
              </a:spcBef>
              <a:spcAft>
                <a:spcPts val="0"/>
              </a:spcAft>
              <a:buSzPts val="2700"/>
              <a:buChar char="•"/>
            </a:pPr>
            <a:r>
              <a:rPr lang="en-US" sz="2700" dirty="0"/>
              <a:t>Document the current workflow to </a:t>
            </a:r>
            <a:br>
              <a:rPr lang="en-US" sz="2700" dirty="0"/>
            </a:br>
            <a:r>
              <a:rPr lang="en-US" sz="2700" dirty="0"/>
              <a:t>enter diagnostic test results into the electronic health record </a:t>
            </a:r>
            <a:endParaRPr sz="2700" dirty="0"/>
          </a:p>
          <a:p>
            <a:pPr marL="914400" marR="0" lvl="1" indent="-400050" algn="l" rtl="0">
              <a:lnSpc>
                <a:spcPct val="108000"/>
              </a:lnSpc>
              <a:spcBef>
                <a:spcPts val="0"/>
              </a:spcBef>
              <a:spcAft>
                <a:spcPts val="0"/>
              </a:spcAft>
              <a:buSzPts val="2700"/>
              <a:buChar char="•"/>
            </a:pPr>
            <a:r>
              <a:rPr lang="en-US" sz="2700" dirty="0"/>
              <a:t>Document the workflow for reporting </a:t>
            </a:r>
            <a:br>
              <a:rPr lang="en-US" sz="2700" dirty="0"/>
            </a:br>
            <a:r>
              <a:rPr lang="en-US" sz="2700" dirty="0"/>
              <a:t>to public health </a:t>
            </a:r>
            <a:endParaRPr sz="2700" dirty="0"/>
          </a:p>
        </p:txBody>
      </p:sp>
      <p:pic>
        <p:nvPicPr>
          <p:cNvPr id="223" name="Google Shape;223;g350c6cf65d8_0_0" descr="A healthcare professional wearing scrubs and a stethoscope reviews documents while working at a computer workstation in a clinical setting. Paperwork, a keyboard, and a monitor are visible on the desk."/>
          <p:cNvPicPr preferRelativeResize="0"/>
          <p:nvPr/>
        </p:nvPicPr>
        <p:blipFill rotWithShape="1">
          <a:blip r:embed="rId3">
            <a:alphaModFix/>
          </a:blip>
          <a:srcRect l="31492" r="25575"/>
          <a:stretch/>
        </p:blipFill>
        <p:spPr>
          <a:xfrm>
            <a:off x="7455700" y="-500403"/>
            <a:ext cx="4736299" cy="7344678"/>
          </a:xfrm>
          <a:prstGeom prst="rect">
            <a:avLst/>
          </a:prstGeom>
          <a:noFill/>
          <a:ln>
            <a:noFill/>
          </a:ln>
        </p:spPr>
      </p:pic>
      <p:pic>
        <p:nvPicPr>
          <p:cNvPr id="224" name="Google Shape;224;g350c6cf65d8_0_0">
            <a:extLst>
              <a:ext uri="{C183D7F6-B498-43B3-948B-1728B52AA6E4}">
                <adec:decorative xmlns:adec="http://schemas.microsoft.com/office/drawing/2017/decorative" val="1"/>
              </a:ext>
            </a:extLst>
          </p:cNvPr>
          <p:cNvPicPr preferRelativeResize="0"/>
          <p:nvPr/>
        </p:nvPicPr>
        <p:blipFill rotWithShape="1">
          <a:blip r:embed="rId4">
            <a:alphaModFix/>
          </a:blip>
          <a:srcRect t="81275"/>
          <a:stretch/>
        </p:blipFill>
        <p:spPr>
          <a:xfrm>
            <a:off x="0" y="5573948"/>
            <a:ext cx="12192000" cy="1284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pic>
        <p:nvPicPr>
          <p:cNvPr id="60" name="Google Shape;60;g3be3c7de0b9_0_59">
            <a:extLst>
              <a:ext uri="{C183D7F6-B498-43B3-948B-1728B52AA6E4}">
                <adec:decorative xmlns:adec="http://schemas.microsoft.com/office/drawing/2017/decorative" val="1"/>
              </a:ext>
            </a:extLst>
          </p:cNvPr>
          <p:cNvPicPr preferRelativeResize="0"/>
          <p:nvPr/>
        </p:nvPicPr>
        <p:blipFill rotWithShape="1">
          <a:blip r:embed="rId3">
            <a:alphaModFix/>
          </a:blip>
          <a:srcRect t="81275"/>
          <a:stretch/>
        </p:blipFill>
        <p:spPr>
          <a:xfrm>
            <a:off x="-6958" y="5573948"/>
            <a:ext cx="12192000" cy="1284050"/>
          </a:xfrm>
          <a:prstGeom prst="rect">
            <a:avLst/>
          </a:prstGeom>
          <a:noFill/>
          <a:ln>
            <a:noFill/>
          </a:ln>
        </p:spPr>
      </p:pic>
      <p:sp>
        <p:nvSpPr>
          <p:cNvPr id="61" name="Google Shape;61;g3be3c7de0b9_0_59"/>
          <p:cNvSpPr txBox="1">
            <a:spLocks noGrp="1"/>
          </p:cNvSpPr>
          <p:nvPr>
            <p:ph type="title"/>
          </p:nvPr>
        </p:nvSpPr>
        <p:spPr>
          <a:xfrm>
            <a:off x="469411" y="3"/>
            <a:ext cx="6028200" cy="991800"/>
          </a:xfrm>
          <a:prstGeom prst="rect">
            <a:avLst/>
          </a:prstGeom>
          <a:noFill/>
          <a:ln>
            <a:noFill/>
          </a:ln>
        </p:spPr>
        <p:txBody>
          <a:bodyPr spcFirstLastPara="1" wrap="square" lIns="91425" tIns="45700" rIns="91425" bIns="45700" anchor="b" anchorCtr="0">
            <a:normAutofit/>
          </a:bodyPr>
          <a:lstStyle/>
          <a:p>
            <a:pPr marL="0" marR="0" lvl="0" indent="0" algn="l" rtl="0">
              <a:lnSpc>
                <a:spcPct val="102564"/>
              </a:lnSpc>
              <a:spcBef>
                <a:spcPts val="0"/>
              </a:spcBef>
              <a:spcAft>
                <a:spcPts val="0"/>
              </a:spcAft>
              <a:buClr>
                <a:srgbClr val="0075C9"/>
              </a:buClr>
              <a:buSzPts val="4333"/>
              <a:buFont typeface="Barlow Medium"/>
              <a:buNone/>
            </a:pPr>
            <a:r>
              <a:rPr lang="en-US" sz="3900">
                <a:solidFill>
                  <a:srgbClr val="0075C9"/>
                </a:solidFill>
                <a:latin typeface="Barlow Medium"/>
                <a:ea typeface="Barlow Medium"/>
                <a:cs typeface="Barlow Medium"/>
                <a:sym typeface="Barlow Medium"/>
              </a:rPr>
              <a:t>Acknowledgements</a:t>
            </a:r>
            <a:endParaRPr sz="3900">
              <a:solidFill>
                <a:srgbClr val="0075C9"/>
              </a:solidFill>
              <a:latin typeface="Barlow Medium"/>
              <a:ea typeface="Barlow Medium"/>
              <a:cs typeface="Barlow Medium"/>
              <a:sym typeface="Barlow Medium"/>
            </a:endParaRPr>
          </a:p>
        </p:txBody>
      </p:sp>
      <p:sp>
        <p:nvSpPr>
          <p:cNvPr id="62" name="Google Shape;62;g3be3c7de0b9_0_59"/>
          <p:cNvSpPr txBox="1">
            <a:spLocks noGrp="1"/>
          </p:cNvSpPr>
          <p:nvPr>
            <p:ph type="body" idx="1"/>
          </p:nvPr>
        </p:nvSpPr>
        <p:spPr>
          <a:xfrm>
            <a:off x="473997" y="1135513"/>
            <a:ext cx="11238000" cy="3205200"/>
          </a:xfrm>
          <a:prstGeom prst="rect">
            <a:avLst/>
          </a:prstGeom>
          <a:noFill/>
          <a:ln>
            <a:noFill/>
          </a:ln>
        </p:spPr>
        <p:txBody>
          <a:bodyPr spcFirstLastPara="1" wrap="square" lIns="91425" tIns="45700" rIns="91425" bIns="45700" anchor="t" anchorCtr="0">
            <a:noAutofit/>
          </a:bodyPr>
          <a:lstStyle/>
          <a:p>
            <a:pPr marL="0" marR="254000" lvl="0" indent="0" algn="l" rtl="0">
              <a:lnSpc>
                <a:spcPct val="115000"/>
              </a:lnSpc>
              <a:spcBef>
                <a:spcPts val="0"/>
              </a:spcBef>
              <a:spcAft>
                <a:spcPts val="0"/>
              </a:spcAft>
              <a:buSzPts val="2800"/>
              <a:buNone/>
            </a:pPr>
            <a:r>
              <a:rPr lang="en-US" sz="1800">
                <a:latin typeface="Barlow"/>
                <a:ea typeface="Barlow"/>
                <a:cs typeface="Barlow"/>
                <a:sym typeface="Barlow"/>
              </a:rPr>
              <a:t>The proposed solution was made possible through coordination by the Public Health Informatics Institute (PHII) and supported by cooperative agreement number NU38PW000002, funded by the Centers for Disease Control and Prevention (CDC). </a:t>
            </a:r>
            <a:r>
              <a:rPr lang="en-US" sz="1800"/>
              <a:t>PHII undertook this work under the guidance of the CDC’s Early Hearing Detection and Intervention (EHDI) program. Some of the slides in this presentation were created using generative artificial intelligence. Human in-the-loop verification was used to ensure accuracy. </a:t>
            </a:r>
            <a:endParaRPr/>
          </a:p>
          <a:p>
            <a:pPr marL="0" marR="254000" lvl="0" indent="0" algn="l" rtl="0">
              <a:lnSpc>
                <a:spcPct val="115000"/>
              </a:lnSpc>
              <a:spcBef>
                <a:spcPts val="0"/>
              </a:spcBef>
              <a:spcAft>
                <a:spcPts val="0"/>
              </a:spcAft>
              <a:buSzPts val="2800"/>
              <a:buNone/>
            </a:pPr>
            <a:endParaRPr sz="1800"/>
          </a:p>
          <a:p>
            <a:pPr marL="0" marR="254000" lvl="0" indent="0" algn="l" rtl="0">
              <a:lnSpc>
                <a:spcPct val="115000"/>
              </a:lnSpc>
              <a:spcBef>
                <a:spcPts val="0"/>
              </a:spcBef>
              <a:spcAft>
                <a:spcPts val="0"/>
              </a:spcAft>
              <a:buSzPts val="2800"/>
              <a:buNone/>
            </a:pPr>
            <a:r>
              <a:rPr lang="en-US" sz="1800"/>
              <a:t>The </a:t>
            </a:r>
            <a:r>
              <a:rPr lang="en-US" sz="1800">
                <a:latin typeface="Barlow"/>
                <a:ea typeface="Barlow"/>
                <a:cs typeface="Barlow"/>
                <a:sym typeface="Barlow"/>
              </a:rPr>
              <a:t>project engaged technical experts and clinical healthcare professionals who generously contributed their time and expertise through meetings, phone calls, testing sessions, and development. Contributors to this project include:</a:t>
            </a:r>
            <a:endParaRPr/>
          </a:p>
        </p:txBody>
      </p:sp>
      <p:pic>
        <p:nvPicPr>
          <p:cNvPr id="63" name="Google Shape;63;g3be3c7de0b9_0_5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sp>
        <p:nvSpPr>
          <p:cNvPr id="64" name="Google Shape;64;g3be3c7de0b9_0_59"/>
          <p:cNvSpPr txBox="1"/>
          <p:nvPr/>
        </p:nvSpPr>
        <p:spPr>
          <a:xfrm>
            <a:off x="480005" y="4308477"/>
            <a:ext cx="3657600" cy="1569000"/>
          </a:xfrm>
          <a:prstGeom prst="rect">
            <a:avLst/>
          </a:prstGeom>
          <a:noFill/>
          <a:ln>
            <a:noFill/>
          </a:ln>
        </p:spPr>
        <p:txBody>
          <a:bodyPr spcFirstLastPara="1" wrap="square" lIns="91425" tIns="45700" rIns="91425" bIns="45700" anchor="t" anchorCtr="0">
            <a:spAutoFit/>
          </a:bodyPr>
          <a:lstStyle/>
          <a:p>
            <a:pPr marL="0" marR="254000" lvl="0" indent="0" algn="l" rtl="0">
              <a:lnSpc>
                <a:spcPct val="108750"/>
              </a:lnSpc>
              <a:spcBef>
                <a:spcPts val="0"/>
              </a:spcBef>
              <a:spcAft>
                <a:spcPts val="0"/>
              </a:spcAft>
              <a:buNone/>
            </a:pPr>
            <a:r>
              <a:rPr lang="en-US" sz="1600" b="0" i="0" u="none" strike="noStrike" cap="none">
                <a:solidFill>
                  <a:srgbClr val="000000"/>
                </a:solidFill>
                <a:latin typeface="Barlow"/>
                <a:ea typeface="Barlow"/>
                <a:cs typeface="Barlow"/>
                <a:sym typeface="Barlow"/>
              </a:rPr>
              <a:t>Amazon Web Services (AWS)</a:t>
            </a:r>
            <a:endParaRPr/>
          </a:p>
          <a:p>
            <a:pPr marL="0" marR="254000" lvl="0" indent="0" algn="l" rtl="0">
              <a:lnSpc>
                <a:spcPct val="108750"/>
              </a:lnSpc>
              <a:spcBef>
                <a:spcPts val="620"/>
              </a:spcBef>
              <a:spcAft>
                <a:spcPts val="0"/>
              </a:spcAft>
              <a:buNone/>
            </a:pPr>
            <a:r>
              <a:rPr lang="en-US" sz="1600" b="0" i="0" u="none" strike="noStrike" cap="none">
                <a:solidFill>
                  <a:srgbClr val="000000"/>
                </a:solidFill>
                <a:latin typeface="Barlow"/>
                <a:ea typeface="Barlow"/>
                <a:cs typeface="Barlow"/>
                <a:sym typeface="Barlow"/>
              </a:rPr>
              <a:t>Association of Public Health Laboratories (APHL)</a:t>
            </a:r>
            <a:endParaRPr/>
          </a:p>
          <a:p>
            <a:pPr marL="0" marR="254000" lvl="0" indent="0" algn="l" rtl="0">
              <a:lnSpc>
                <a:spcPct val="108750"/>
              </a:lnSpc>
              <a:spcBef>
                <a:spcPts val="620"/>
              </a:spcBef>
              <a:spcAft>
                <a:spcPts val="0"/>
              </a:spcAft>
              <a:buNone/>
            </a:pPr>
            <a:r>
              <a:rPr lang="en-US" sz="1600" b="0" i="0" u="none" strike="noStrike" cap="none">
                <a:solidFill>
                  <a:srgbClr val="000000"/>
                </a:solidFill>
                <a:latin typeface="Barlow"/>
                <a:ea typeface="Barlow"/>
                <a:cs typeface="Barlow"/>
                <a:sym typeface="Barlow"/>
              </a:rPr>
              <a:t>Boston Children’s Hospital (BCH)</a:t>
            </a:r>
            <a:endParaRPr/>
          </a:p>
          <a:p>
            <a:pPr marL="0" marR="0" lvl="0" indent="0" algn="l" rtl="0">
              <a:lnSpc>
                <a:spcPct val="100000"/>
              </a:lnSpc>
              <a:spcBef>
                <a:spcPts val="0"/>
              </a:spcBef>
              <a:spcAft>
                <a:spcPts val="0"/>
              </a:spcAft>
              <a:buNone/>
            </a:pPr>
            <a:endParaRPr sz="1600" b="0" i="0" u="none" strike="noStrike" cap="none">
              <a:solidFill>
                <a:srgbClr val="000000"/>
              </a:solidFill>
              <a:latin typeface="Barlow"/>
              <a:ea typeface="Barlow"/>
              <a:cs typeface="Barlow"/>
              <a:sym typeface="Barlow"/>
            </a:endParaRPr>
          </a:p>
        </p:txBody>
      </p:sp>
      <p:sp>
        <p:nvSpPr>
          <p:cNvPr id="65" name="Google Shape;65;g3be3c7de0b9_0_59"/>
          <p:cNvSpPr txBox="1"/>
          <p:nvPr/>
        </p:nvSpPr>
        <p:spPr>
          <a:xfrm>
            <a:off x="4267202" y="4271371"/>
            <a:ext cx="3657600" cy="1221600"/>
          </a:xfrm>
          <a:prstGeom prst="rect">
            <a:avLst/>
          </a:prstGeom>
          <a:noFill/>
          <a:ln>
            <a:noFill/>
          </a:ln>
        </p:spPr>
        <p:txBody>
          <a:bodyPr spcFirstLastPara="1" wrap="square" lIns="91425" tIns="45700" rIns="91425" bIns="45700" anchor="t" anchorCtr="0">
            <a:spAutoFit/>
          </a:bodyPr>
          <a:lstStyle/>
          <a:p>
            <a:pPr marL="0" marR="254000" lvl="0" indent="0" algn="l" rtl="0">
              <a:lnSpc>
                <a:spcPct val="108750"/>
              </a:lnSpc>
              <a:spcBef>
                <a:spcPts val="0"/>
              </a:spcBef>
              <a:spcAft>
                <a:spcPts val="0"/>
              </a:spcAft>
              <a:buNone/>
            </a:pPr>
            <a:r>
              <a:rPr lang="en-US" sz="1600" b="0" i="0" u="none" strike="noStrike" cap="none">
                <a:solidFill>
                  <a:srgbClr val="000000"/>
                </a:solidFill>
                <a:latin typeface="Barlow"/>
                <a:ea typeface="Barlow"/>
                <a:cs typeface="Barlow"/>
                <a:sym typeface="Barlow"/>
              </a:rPr>
              <a:t>California Polytechnic Institute Digital Transformation Hub </a:t>
            </a:r>
            <a:r>
              <a:rPr lang="en-US" sz="1600">
                <a:latin typeface="Barlow"/>
                <a:ea typeface="Barlow"/>
                <a:cs typeface="Barlow"/>
                <a:sym typeface="Barlow"/>
              </a:rPr>
              <a:t>(CalPoly)</a:t>
            </a:r>
            <a:endParaRPr/>
          </a:p>
          <a:p>
            <a:pPr marL="0" marR="254000" lvl="0" indent="0" algn="l" rtl="0">
              <a:lnSpc>
                <a:spcPct val="108750"/>
              </a:lnSpc>
              <a:spcBef>
                <a:spcPts val="620"/>
              </a:spcBef>
              <a:spcAft>
                <a:spcPts val="0"/>
              </a:spcAft>
              <a:buNone/>
            </a:pPr>
            <a:r>
              <a:rPr lang="en-US" sz="1600" b="0" i="0" u="none" strike="noStrike" cap="none">
                <a:solidFill>
                  <a:srgbClr val="000000"/>
                </a:solidFill>
                <a:latin typeface="Barlow"/>
                <a:ea typeface="Barlow"/>
                <a:cs typeface="Barlow"/>
                <a:sym typeface="Barlow"/>
              </a:rPr>
              <a:t>Centers for Disease Control and Prevention (CDC)</a:t>
            </a:r>
            <a:endParaRPr/>
          </a:p>
        </p:txBody>
      </p:sp>
      <p:sp>
        <p:nvSpPr>
          <p:cNvPr id="66" name="Google Shape;66;g3be3c7de0b9_0_59"/>
          <p:cNvSpPr txBox="1"/>
          <p:nvPr/>
        </p:nvSpPr>
        <p:spPr>
          <a:xfrm>
            <a:off x="8054400" y="4236075"/>
            <a:ext cx="4034700" cy="1301100"/>
          </a:xfrm>
          <a:prstGeom prst="rect">
            <a:avLst/>
          </a:prstGeom>
          <a:noFill/>
          <a:ln>
            <a:noFill/>
          </a:ln>
        </p:spPr>
        <p:txBody>
          <a:bodyPr spcFirstLastPara="1" wrap="square" lIns="91425" tIns="45700" rIns="91425" bIns="45700" anchor="t" anchorCtr="0">
            <a:spAutoFit/>
          </a:bodyPr>
          <a:lstStyle/>
          <a:p>
            <a:pPr marL="0" marR="254000" lvl="0" indent="0" algn="l" rtl="0">
              <a:lnSpc>
                <a:spcPct val="108750"/>
              </a:lnSpc>
              <a:spcBef>
                <a:spcPts val="0"/>
              </a:spcBef>
              <a:spcAft>
                <a:spcPts val="0"/>
              </a:spcAft>
              <a:buNone/>
            </a:pPr>
            <a:r>
              <a:rPr lang="en-US" sz="1600" b="0" i="0" u="none" strike="noStrike" cap="none">
                <a:solidFill>
                  <a:srgbClr val="000000"/>
                </a:solidFill>
                <a:latin typeface="Barlow"/>
                <a:ea typeface="Barlow"/>
                <a:cs typeface="Barlow"/>
                <a:sym typeface="Barlow"/>
              </a:rPr>
              <a:t>Mass Eye and Ear (MEE)</a:t>
            </a:r>
            <a:endParaRPr/>
          </a:p>
          <a:p>
            <a:pPr marL="0" marR="254000" lvl="0" indent="0" algn="l" rtl="0">
              <a:lnSpc>
                <a:spcPct val="108750"/>
              </a:lnSpc>
              <a:spcBef>
                <a:spcPts val="620"/>
              </a:spcBef>
              <a:spcAft>
                <a:spcPts val="0"/>
              </a:spcAft>
              <a:buNone/>
            </a:pPr>
            <a:r>
              <a:rPr lang="en-US" sz="1600" b="0" i="0" u="none" strike="noStrike" cap="none">
                <a:solidFill>
                  <a:srgbClr val="000000"/>
                </a:solidFill>
                <a:latin typeface="Barlow"/>
                <a:ea typeface="Barlow"/>
                <a:cs typeface="Barlow"/>
                <a:sym typeface="Barlow"/>
              </a:rPr>
              <a:t>Massachusetts Universal Newborn Hearing Screening Program</a:t>
            </a:r>
            <a:endParaRPr/>
          </a:p>
          <a:p>
            <a:pPr marL="0" marR="254000" lvl="0" indent="0" algn="l" rtl="0">
              <a:lnSpc>
                <a:spcPct val="108750"/>
              </a:lnSpc>
              <a:spcBef>
                <a:spcPts val="620"/>
              </a:spcBef>
              <a:spcAft>
                <a:spcPts val="0"/>
              </a:spcAft>
              <a:buNone/>
            </a:pPr>
            <a:r>
              <a:rPr lang="en-US" sz="1600" b="0" i="0" u="none" strike="noStrike" cap="none">
                <a:solidFill>
                  <a:srgbClr val="000000"/>
                </a:solidFill>
                <a:latin typeface="Barlow"/>
                <a:ea typeface="Barlow"/>
                <a:cs typeface="Barlow"/>
                <a:sym typeface="Barlow"/>
              </a:rPr>
              <a:t>Public Health Informatics Institute (PHII)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2" name="Google Shape;232;p17"/>
          <p:cNvSpPr txBox="1">
            <a:spLocks noGrp="1"/>
          </p:cNvSpPr>
          <p:nvPr>
            <p:ph type="title" idx="4294967295"/>
          </p:nvPr>
        </p:nvSpPr>
        <p:spPr>
          <a:xfrm>
            <a:off x="475120" y="691082"/>
            <a:ext cx="10390500" cy="692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3900"/>
              <a:buFont typeface="Arial"/>
              <a:buNone/>
              <a:tabLst/>
              <a:defRPr/>
            </a:pPr>
            <a:r>
              <a:rPr kumimoji="0" lang="en-US" sz="3900" b="0" i="0" u="none" strike="noStrike" kern="0" cap="none" spc="0" normalizeH="0" baseline="0" noProof="0" dirty="0">
                <a:ln>
                  <a:noFill/>
                </a:ln>
                <a:solidFill>
                  <a:srgbClr val="0075C9"/>
                </a:solidFill>
                <a:effectLst/>
                <a:uLnTx/>
                <a:uFillTx/>
                <a:latin typeface="Barlow Medium"/>
                <a:ea typeface="Barlow Medium"/>
                <a:cs typeface="Barlow Medium"/>
                <a:sym typeface="Barlow Medium"/>
              </a:rPr>
              <a:t>Who should you involve in this process? </a:t>
            </a:r>
            <a:endParaRPr kumimoji="0" lang="en-US" sz="3900" b="0" i="0" u="none" strike="noStrike" kern="0" cap="none" spc="0" normalizeH="0" baseline="0" noProof="0" dirty="0">
              <a:ln>
                <a:noFill/>
              </a:ln>
              <a:solidFill>
                <a:srgbClr val="0075C9"/>
              </a:solidFill>
              <a:effectLst/>
              <a:uLnTx/>
              <a:uFillTx/>
              <a:latin typeface="Arial"/>
              <a:ea typeface="Arial"/>
              <a:cs typeface="Arial"/>
              <a:sym typeface="Arial"/>
            </a:endParaRPr>
          </a:p>
        </p:txBody>
      </p:sp>
      <p:sp>
        <p:nvSpPr>
          <p:cNvPr id="229" name="Google Shape;229;p17"/>
          <p:cNvSpPr txBox="1">
            <a:spLocks noGrp="1"/>
          </p:cNvSpPr>
          <p:nvPr>
            <p:ph type="body" idx="1"/>
          </p:nvPr>
        </p:nvSpPr>
        <p:spPr>
          <a:xfrm>
            <a:off x="422225" y="1705391"/>
            <a:ext cx="9677700" cy="44355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15000"/>
              </a:lnSpc>
              <a:spcBef>
                <a:spcPts val="0"/>
              </a:spcBef>
              <a:spcAft>
                <a:spcPts val="0"/>
              </a:spcAft>
              <a:buSzPts val="2800"/>
              <a:buChar char="•"/>
            </a:pPr>
            <a:r>
              <a:rPr lang="en-US"/>
              <a:t>Key team members include</a:t>
            </a:r>
            <a:endParaRPr/>
          </a:p>
          <a:p>
            <a:pPr marL="914400" marR="0" lvl="1" indent="-406400" algn="l" rtl="0">
              <a:lnSpc>
                <a:spcPct val="115000"/>
              </a:lnSpc>
              <a:spcBef>
                <a:spcPts val="0"/>
              </a:spcBef>
              <a:spcAft>
                <a:spcPts val="0"/>
              </a:spcAft>
              <a:buSzPts val="2800"/>
              <a:buChar char="•"/>
            </a:pPr>
            <a:r>
              <a:rPr lang="en-US"/>
              <a:t>Leadership</a:t>
            </a:r>
            <a:endParaRPr/>
          </a:p>
          <a:p>
            <a:pPr marL="914400" marR="0" lvl="1" indent="-406400" algn="l" rtl="0">
              <a:lnSpc>
                <a:spcPct val="115000"/>
              </a:lnSpc>
              <a:spcBef>
                <a:spcPts val="0"/>
              </a:spcBef>
              <a:spcAft>
                <a:spcPts val="0"/>
              </a:spcAft>
              <a:buSzPts val="2800"/>
              <a:buChar char="•"/>
            </a:pPr>
            <a:r>
              <a:rPr lang="en-US"/>
              <a:t>Audiology</a:t>
            </a:r>
            <a:endParaRPr/>
          </a:p>
          <a:p>
            <a:pPr marL="914400" marR="0" lvl="1" indent="-406400" algn="l" rtl="0">
              <a:lnSpc>
                <a:spcPct val="115000"/>
              </a:lnSpc>
              <a:spcBef>
                <a:spcPts val="0"/>
              </a:spcBef>
              <a:spcAft>
                <a:spcPts val="0"/>
              </a:spcAft>
              <a:buSzPts val="2800"/>
              <a:buChar char="•"/>
            </a:pPr>
            <a:r>
              <a:rPr lang="en-US"/>
              <a:t>IT groups (EHR, Cloud, Clinical </a:t>
            </a:r>
            <a:br>
              <a:rPr lang="en-US"/>
            </a:br>
            <a:r>
              <a:rPr lang="en-US"/>
              <a:t>informatics, Data Science)</a:t>
            </a:r>
            <a:endParaRPr/>
          </a:p>
          <a:p>
            <a:pPr marL="914400" marR="0" lvl="1" indent="-406400" algn="l" rtl="0">
              <a:lnSpc>
                <a:spcPct val="115000"/>
              </a:lnSpc>
              <a:spcBef>
                <a:spcPts val="0"/>
              </a:spcBef>
              <a:spcAft>
                <a:spcPts val="0"/>
              </a:spcAft>
              <a:buSzPts val="2800"/>
              <a:buChar char="•"/>
            </a:pPr>
            <a:r>
              <a:rPr lang="en-US"/>
              <a:t>Cybersecurity</a:t>
            </a:r>
            <a:endParaRPr/>
          </a:p>
          <a:p>
            <a:pPr marL="914400" marR="0" lvl="1" indent="-406400" algn="l" rtl="0">
              <a:lnSpc>
                <a:spcPct val="115000"/>
              </a:lnSpc>
              <a:spcBef>
                <a:spcPts val="0"/>
              </a:spcBef>
              <a:spcAft>
                <a:spcPts val="0"/>
              </a:spcAft>
              <a:buSzPts val="2800"/>
              <a:buChar char="•"/>
            </a:pPr>
            <a:r>
              <a:rPr lang="en-US"/>
              <a:t>Legal</a:t>
            </a:r>
            <a:endParaRPr/>
          </a:p>
          <a:p>
            <a:pPr marL="914400" marR="0" lvl="1" indent="-406400" algn="l" rtl="0">
              <a:lnSpc>
                <a:spcPct val="115000"/>
              </a:lnSpc>
              <a:spcBef>
                <a:spcPts val="0"/>
              </a:spcBef>
              <a:spcAft>
                <a:spcPts val="0"/>
              </a:spcAft>
              <a:buSzPts val="2800"/>
              <a:buChar char="•"/>
            </a:pPr>
            <a:r>
              <a:rPr lang="en-US"/>
              <a:t>Public Health</a:t>
            </a:r>
            <a:endParaRPr/>
          </a:p>
        </p:txBody>
      </p:sp>
      <p:pic>
        <p:nvPicPr>
          <p:cNvPr id="233" name="Google Shape;233;p17" descr="Pull quote with text: &quot;Have the right people in place who are willing to take a risk on a new innovation and then go with it&quot; by EHDI Coordinator"/>
          <p:cNvPicPr preferRelativeResize="0"/>
          <p:nvPr/>
        </p:nvPicPr>
        <p:blipFill>
          <a:blip r:embed="rId3">
            <a:alphaModFix/>
          </a:blip>
          <a:stretch>
            <a:fillRect/>
          </a:stretch>
        </p:blipFill>
        <p:spPr>
          <a:xfrm>
            <a:off x="6908068" y="2351550"/>
            <a:ext cx="4714852" cy="3143224"/>
          </a:xfrm>
          <a:prstGeom prst="rect">
            <a:avLst/>
          </a:prstGeom>
          <a:noFill/>
          <a:ln>
            <a:noFill/>
          </a:ln>
        </p:spPr>
      </p:pic>
      <p:pic>
        <p:nvPicPr>
          <p:cNvPr id="230" name="Google Shape;230;p1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pic>
        <p:nvPicPr>
          <p:cNvPr id="231" name="Google Shape;231;p17">
            <a:extLst>
              <a:ext uri="{C183D7F6-B498-43B3-948B-1728B52AA6E4}">
                <adec:decorative xmlns:adec="http://schemas.microsoft.com/office/drawing/2017/decorative" val="1"/>
              </a:ext>
            </a:extLst>
          </p:cNvPr>
          <p:cNvPicPr preferRelativeResize="0"/>
          <p:nvPr/>
        </p:nvPicPr>
        <p:blipFill rotWithShape="1">
          <a:blip r:embed="rId5">
            <a:alphaModFix/>
          </a:blip>
          <a:srcRect t="81276"/>
          <a:stretch/>
        </p:blipFill>
        <p:spPr>
          <a:xfrm>
            <a:off x="-6958" y="5573948"/>
            <a:ext cx="12192000" cy="12840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g3ee4db20ff2_0_31">
            <a:extLst>
              <a:ext uri="{C183D7F6-B498-43B3-948B-1728B52AA6E4}">
                <adec:decorative xmlns:adec="http://schemas.microsoft.com/office/drawing/2017/decorative" val="1"/>
              </a:ext>
            </a:extLst>
          </p:cNvPr>
          <p:cNvPicPr preferRelativeResize="0"/>
          <p:nvPr/>
        </p:nvPicPr>
        <p:blipFill rotWithShape="1">
          <a:blip r:embed="rId3">
            <a:alphaModFix/>
          </a:blip>
          <a:srcRect t="81275"/>
          <a:stretch/>
        </p:blipFill>
        <p:spPr>
          <a:xfrm>
            <a:off x="0" y="5573948"/>
            <a:ext cx="12192000" cy="1284050"/>
          </a:xfrm>
          <a:prstGeom prst="rect">
            <a:avLst/>
          </a:prstGeom>
          <a:noFill/>
          <a:ln>
            <a:noFill/>
          </a:ln>
        </p:spPr>
      </p:pic>
      <p:sp>
        <p:nvSpPr>
          <p:cNvPr id="239" name="Google Shape;239;g3ee4db20ff2_0_31"/>
          <p:cNvSpPr txBox="1">
            <a:spLocks noGrp="1"/>
          </p:cNvSpPr>
          <p:nvPr>
            <p:ph type="title"/>
          </p:nvPr>
        </p:nvSpPr>
        <p:spPr>
          <a:xfrm>
            <a:off x="465625" y="381061"/>
            <a:ext cx="11212800" cy="991800"/>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0075C9"/>
              </a:buClr>
              <a:buSzPts val="4814"/>
              <a:buFont typeface="Barlow Medium"/>
              <a:buNone/>
            </a:pPr>
            <a:r>
              <a:rPr lang="en-US" dirty="0"/>
              <a:t>Next steps</a:t>
            </a:r>
            <a:endParaRPr dirty="0"/>
          </a:p>
        </p:txBody>
      </p:sp>
      <p:sp>
        <p:nvSpPr>
          <p:cNvPr id="241" name="Google Shape;241;g3ee4db20ff2_0_31"/>
          <p:cNvSpPr txBox="1">
            <a:spLocks noGrp="1"/>
          </p:cNvSpPr>
          <p:nvPr>
            <p:ph type="body" idx="1"/>
          </p:nvPr>
        </p:nvSpPr>
        <p:spPr>
          <a:xfrm>
            <a:off x="383500" y="1802956"/>
            <a:ext cx="7052400" cy="45225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15000"/>
              </a:lnSpc>
              <a:spcBef>
                <a:spcPts val="0"/>
              </a:spcBef>
              <a:spcAft>
                <a:spcPts val="0"/>
              </a:spcAft>
              <a:buSzPts val="2800"/>
              <a:buChar char="•"/>
            </a:pPr>
            <a:r>
              <a:rPr lang="en-US"/>
              <a:t>Establish a project team</a:t>
            </a:r>
            <a:endParaRPr/>
          </a:p>
          <a:p>
            <a:pPr marL="457200" marR="0" lvl="0" indent="-457200" algn="l" rtl="0">
              <a:lnSpc>
                <a:spcPct val="115000"/>
              </a:lnSpc>
              <a:spcBef>
                <a:spcPts val="0"/>
              </a:spcBef>
              <a:spcAft>
                <a:spcPts val="0"/>
              </a:spcAft>
              <a:buSzPts val="2800"/>
              <a:buChar char="•"/>
            </a:pPr>
            <a:r>
              <a:rPr lang="en-US"/>
              <a:t>Decide on internal or external hosting</a:t>
            </a:r>
            <a:endParaRPr/>
          </a:p>
          <a:p>
            <a:pPr marL="457200" marR="0" lvl="0" indent="-457200" algn="l" rtl="0">
              <a:lnSpc>
                <a:spcPct val="115000"/>
              </a:lnSpc>
              <a:spcBef>
                <a:spcPts val="0"/>
              </a:spcBef>
              <a:spcAft>
                <a:spcPts val="0"/>
              </a:spcAft>
              <a:buSzPts val="2800"/>
              <a:buChar char="•"/>
            </a:pPr>
            <a:r>
              <a:rPr lang="en-US"/>
              <a:t>Visit the GitHub site </a:t>
            </a:r>
            <a:endParaRPr/>
          </a:p>
          <a:p>
            <a:pPr marL="457200" marR="0" lvl="0" indent="-457200" algn="l" rtl="0">
              <a:lnSpc>
                <a:spcPct val="115000"/>
              </a:lnSpc>
              <a:spcBef>
                <a:spcPts val="0"/>
              </a:spcBef>
              <a:spcAft>
                <a:spcPts val="0"/>
              </a:spcAft>
              <a:buSzPts val="2800"/>
              <a:buChar char="•"/>
            </a:pPr>
            <a:r>
              <a:rPr lang="en-US"/>
              <a:t>Establish a project kickoff date and prepare for that! </a:t>
            </a:r>
            <a:endParaRPr/>
          </a:p>
          <a:p>
            <a:pPr marL="457200" marR="0" lvl="0" indent="-457200" algn="l" rtl="0">
              <a:lnSpc>
                <a:spcPct val="115000"/>
              </a:lnSpc>
              <a:spcBef>
                <a:spcPts val="0"/>
              </a:spcBef>
              <a:spcAft>
                <a:spcPts val="0"/>
              </a:spcAft>
              <a:buSzPts val="2800"/>
              <a:buChar char="•"/>
            </a:pPr>
            <a:r>
              <a:rPr lang="en-US"/>
              <a:t>Contact PHII with any questions </a:t>
            </a:r>
            <a:endParaRPr/>
          </a:p>
          <a:p>
            <a:pPr marL="914400" marR="0" lvl="1" indent="-406400" algn="l" rtl="0">
              <a:lnSpc>
                <a:spcPct val="115000"/>
              </a:lnSpc>
              <a:spcBef>
                <a:spcPts val="0"/>
              </a:spcBef>
              <a:spcAft>
                <a:spcPts val="0"/>
              </a:spcAft>
              <a:buSzPts val="2800"/>
              <a:buChar char="•"/>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info@phii.org</a:t>
            </a:r>
            <a:endParaRPr/>
          </a:p>
          <a:p>
            <a:pPr marL="457200" lvl="0" indent="0" algn="l" rtl="0">
              <a:lnSpc>
                <a:spcPct val="115000"/>
              </a:lnSpc>
              <a:spcBef>
                <a:spcPts val="0"/>
              </a:spcBef>
              <a:spcAft>
                <a:spcPts val="0"/>
              </a:spcAft>
              <a:buNone/>
            </a:pPr>
            <a:endParaRPr/>
          </a:p>
        </p:txBody>
      </p:sp>
      <p:pic>
        <p:nvPicPr>
          <p:cNvPr id="242" name="Google Shape;242;g3ee4db20ff2_0_31" descr="Close-up view of a person walking up a blue metal staircase. Bright red athletic shoes are visible on the steps, with one foot raised mid-step."/>
          <p:cNvPicPr preferRelativeResize="0"/>
          <p:nvPr/>
        </p:nvPicPr>
        <p:blipFill rotWithShape="1">
          <a:blip r:embed="rId4">
            <a:alphaModFix/>
          </a:blip>
          <a:srcRect l="24146" r="30449"/>
          <a:stretch/>
        </p:blipFill>
        <p:spPr>
          <a:xfrm>
            <a:off x="7752364" y="0"/>
            <a:ext cx="4670440" cy="68580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 y="3050"/>
            <a:ext cx="12197419" cy="6854950"/>
          </a:xfrm>
          <a:prstGeom prst="rect">
            <a:avLst/>
          </a:prstGeom>
          <a:noFill/>
          <a:ln>
            <a:noFill/>
          </a:ln>
        </p:spPr>
      </p:pic>
      <p:pic>
        <p:nvPicPr>
          <p:cNvPr id="248" name="Google Shape;248;p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29" cy="776390"/>
          </a:xfrm>
          <a:prstGeom prst="rect">
            <a:avLst/>
          </a:prstGeom>
          <a:noFill/>
          <a:ln>
            <a:noFill/>
          </a:ln>
        </p:spPr>
      </p:pic>
      <p:sp>
        <p:nvSpPr>
          <p:cNvPr id="249" name="Google Shape;249;p7"/>
          <p:cNvSpPr txBox="1">
            <a:spLocks noGrp="1"/>
          </p:cNvSpPr>
          <p:nvPr>
            <p:ph type="title"/>
          </p:nvPr>
        </p:nvSpPr>
        <p:spPr>
          <a:xfrm>
            <a:off x="468731" y="366534"/>
            <a:ext cx="9421800" cy="991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2564"/>
              </a:lnSpc>
              <a:spcBef>
                <a:spcPts val="0"/>
              </a:spcBef>
              <a:spcAft>
                <a:spcPts val="0"/>
              </a:spcAft>
              <a:buClr>
                <a:srgbClr val="0075C9"/>
              </a:buClr>
              <a:buSzPct val="100000"/>
              <a:buFont typeface="Barlow Medium"/>
              <a:buNone/>
            </a:pPr>
            <a:endParaRPr dirty="0"/>
          </a:p>
          <a:p>
            <a:pPr marL="0" lvl="0" indent="0" algn="l" rtl="0">
              <a:lnSpc>
                <a:spcPct val="102564"/>
              </a:lnSpc>
              <a:spcBef>
                <a:spcPts val="0"/>
              </a:spcBef>
              <a:spcAft>
                <a:spcPts val="0"/>
              </a:spcAft>
              <a:buClr>
                <a:srgbClr val="0075C9"/>
              </a:buClr>
              <a:buSzPct val="100000"/>
              <a:buFont typeface="Barlow Medium"/>
              <a:buNone/>
            </a:pPr>
            <a:endParaRPr dirty="0"/>
          </a:p>
          <a:p>
            <a:pPr marL="0" lvl="0" indent="0" algn="l" rtl="0">
              <a:lnSpc>
                <a:spcPct val="102564"/>
              </a:lnSpc>
              <a:spcBef>
                <a:spcPts val="0"/>
              </a:spcBef>
              <a:spcAft>
                <a:spcPts val="0"/>
              </a:spcAft>
              <a:buClr>
                <a:srgbClr val="0075C9"/>
              </a:buClr>
              <a:buSzPct val="100000"/>
              <a:buFont typeface="Barlow Medium"/>
              <a:buNone/>
            </a:pPr>
            <a:r>
              <a:rPr lang="en-US" dirty="0"/>
              <a:t>Questions</a:t>
            </a:r>
            <a:endParaRPr dirty="0"/>
          </a:p>
        </p:txBody>
      </p:sp>
      <p:pic>
        <p:nvPicPr>
          <p:cNvPr id="251" name="Google Shape;251;p7">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2342625" y="1695539"/>
            <a:ext cx="7274102" cy="4105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ee7824a3c6_0_1"/>
          <p:cNvSpPr txBox="1">
            <a:spLocks noGrp="1"/>
          </p:cNvSpPr>
          <p:nvPr>
            <p:ph type="title"/>
          </p:nvPr>
        </p:nvSpPr>
        <p:spPr>
          <a:xfrm>
            <a:off x="484840" y="487379"/>
            <a:ext cx="9421800" cy="9918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Learn more about this project</a:t>
            </a:r>
            <a:endParaRPr dirty="0"/>
          </a:p>
        </p:txBody>
      </p:sp>
      <p:sp>
        <p:nvSpPr>
          <p:cNvPr id="258" name="Google Shape;258;g3ee7824a3c6_0_1"/>
          <p:cNvSpPr txBox="1">
            <a:spLocks noGrp="1"/>
          </p:cNvSpPr>
          <p:nvPr>
            <p:ph type="body" idx="1"/>
          </p:nvPr>
        </p:nvSpPr>
        <p:spPr>
          <a:xfrm>
            <a:off x="608250" y="1794436"/>
            <a:ext cx="10743600" cy="3999600"/>
          </a:xfrm>
          <a:prstGeom prst="rect">
            <a:avLst/>
          </a:prstGeom>
        </p:spPr>
        <p:txBody>
          <a:bodyPr spcFirstLastPara="1" wrap="square" lIns="91425" tIns="45700" rIns="91425" bIns="45700" anchor="t" anchorCtr="0">
            <a:noAutofit/>
          </a:bodyPr>
          <a:lstStyle/>
          <a:p>
            <a:pPr marL="457200" lvl="0" indent="-406400" algn="l" rtl="0">
              <a:lnSpc>
                <a:spcPct val="115000"/>
              </a:lnSpc>
              <a:spcBef>
                <a:spcPts val="0"/>
              </a:spcBef>
              <a:spcAft>
                <a:spcPts val="0"/>
              </a:spcAft>
              <a:buSzPts val="2800"/>
              <a:buFont typeface="Barlow"/>
              <a:buChar char="•"/>
            </a:pPr>
            <a:r>
              <a:rPr lang="en-US" dirty="0"/>
              <a:t>Technical </a:t>
            </a:r>
            <a:r>
              <a:rPr lang="en-US"/>
              <a:t>Overview </a:t>
            </a:r>
            <a:br>
              <a:rPr lang="en-US"/>
            </a:br>
            <a:r>
              <a:rPr lang="en-US" sz="1800" u="sng">
                <a:solidFill>
                  <a:schemeClr val="hlink"/>
                </a:solidFill>
                <a:hlinkClick r:id="rId3"/>
              </a:rPr>
              <a:t>Watch </a:t>
            </a:r>
            <a:r>
              <a:rPr lang="en-US" sz="1800" u="sng" dirty="0">
                <a:solidFill>
                  <a:schemeClr val="hlink"/>
                </a:solidFill>
                <a:hlinkClick r:id="rId3"/>
              </a:rPr>
              <a:t>the Technical Overview video (MP4)</a:t>
            </a:r>
            <a:r>
              <a:rPr lang="en-US" sz="1800" dirty="0">
                <a:latin typeface="Arial"/>
                <a:ea typeface="Arial"/>
                <a:cs typeface="Arial"/>
                <a:sym typeface="Arial"/>
              </a:rPr>
              <a:t>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endParaRPr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endParaRPr>
          </a:p>
          <a:p>
            <a:pPr marL="457200" lvl="0" indent="-406400" algn="l" rtl="0">
              <a:lnSpc>
                <a:spcPct val="115000"/>
              </a:lnSpc>
              <a:spcBef>
                <a:spcPts val="0"/>
              </a:spcBef>
              <a:spcAft>
                <a:spcPts val="0"/>
              </a:spcAft>
              <a:buSzPts val="2800"/>
              <a:buFont typeface="Barlow"/>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Audiology Classification Overview </a:t>
            </a:r>
            <a:b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br>
            <a:r>
              <a:rPr lang="en-US" sz="1800" u="sng" dirty="0">
                <a:solidFill>
                  <a:schemeClr val="hlink"/>
                </a:solidFill>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Watch the Audiology Classification Overview video (MP4)</a:t>
            </a:r>
            <a:endParaRPr dirty="0"/>
          </a:p>
          <a:p>
            <a:pPr marL="457200" lvl="0" indent="-406400" algn="l" rtl="0">
              <a:lnSpc>
                <a:spcPct val="115000"/>
              </a:lnSpc>
              <a:spcBef>
                <a:spcPts val="0"/>
              </a:spcBef>
              <a:spcAft>
                <a:spcPts val="0"/>
              </a:spcAft>
              <a:buSzPts val="2800"/>
              <a:buFont typeface="Barlow"/>
              <a:buChar char="•"/>
            </a:pPr>
            <a:r>
              <a:rPr lang="en-US" dirty="0">
                <a:highlight>
                  <a:schemeClr val="lt1"/>
                </a:highlight>
              </a:rPr>
              <a:t>PHII </a:t>
            </a:r>
            <a:r>
              <a:rPr lang="en-US" dirty="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resources</a:t>
            </a:r>
            <a:endParaRPr dirty="0">
              <a:highlight>
                <a:schemeClr val="lt1"/>
              </a:highlight>
            </a:endParaRPr>
          </a:p>
          <a:p>
            <a:pPr marL="457200" lvl="0" indent="0" algn="l" rtl="0">
              <a:lnSpc>
                <a:spcPct val="115000"/>
              </a:lnSpc>
              <a:spcBef>
                <a:spcPts val="0"/>
              </a:spcBef>
              <a:spcAft>
                <a:spcPts val="0"/>
              </a:spcAft>
              <a:buNone/>
            </a:pPr>
            <a:r>
              <a:rPr lang="en-US" sz="1800" u="sng" dirty="0">
                <a:solidFill>
                  <a:schemeClr val="hlink"/>
                </a:solidFill>
                <a:highlight>
                  <a:schemeClr val="lt1"/>
                </a:highlight>
                <a:hlinkClick r:id="rId5"/>
              </a:rPr>
              <a:t>Visit the PHII EHDI resources page</a:t>
            </a:r>
            <a:endParaRPr sz="1800" u="sng" dirty="0">
              <a:solidFill>
                <a:srgbClr val="1155CC"/>
              </a:solidFill>
              <a:highlight>
                <a:schemeClr val="lt1"/>
              </a:highlight>
            </a:endParaRPr>
          </a:p>
          <a:p>
            <a:pPr marL="457200" lvl="0" indent="-406400" algn="l" rtl="0">
              <a:lnSpc>
                <a:spcPct val="115000"/>
              </a:lnSpc>
              <a:spcBef>
                <a:spcPts val="0"/>
              </a:spcBef>
              <a:spcAft>
                <a:spcPts val="0"/>
              </a:spcAft>
              <a:buSzPts val="2800"/>
              <a:buFont typeface="Barlow"/>
              <a:buChar char="•"/>
            </a:pPr>
            <a:r>
              <a:rPr lang="en-US" dirty="0">
                <a:highlight>
                  <a:schemeClr val="lt1"/>
                </a:highlight>
              </a:rPr>
              <a:t>GitHub Resource of the Cal Poly </a:t>
            </a:r>
            <a:r>
              <a:rPr lang="en-US" dirty="0" err="1">
                <a:highlight>
                  <a:schemeClr val="lt1"/>
                </a:highlight>
              </a:rPr>
              <a:t>DxHub</a:t>
            </a:r>
            <a:r>
              <a:rPr lang="en-US" dirty="0">
                <a:highlight>
                  <a:schemeClr val="lt1"/>
                </a:highlight>
              </a:rPr>
              <a:t> Audiology API</a:t>
            </a:r>
            <a:endParaRPr dirty="0">
              <a:highlight>
                <a:schemeClr val="lt1"/>
              </a:highlight>
            </a:endParaRPr>
          </a:p>
          <a:p>
            <a:pPr marL="457200" lvl="0" indent="0" algn="l" rtl="0">
              <a:lnSpc>
                <a:spcPct val="115000"/>
              </a:lnSpc>
              <a:spcBef>
                <a:spcPts val="0"/>
              </a:spcBef>
              <a:spcAft>
                <a:spcPts val="0"/>
              </a:spcAft>
              <a:buClr>
                <a:schemeClr val="dk1"/>
              </a:buClr>
              <a:buSzPts val="2000"/>
              <a:buFont typeface="Arial"/>
              <a:buNone/>
            </a:pPr>
            <a:r>
              <a:rPr lang="en-US" sz="1800" u="sng" dirty="0">
                <a:solidFill>
                  <a:schemeClr val="hlink"/>
                </a:solidFill>
                <a:highlight>
                  <a:schemeClr val="lt1"/>
                </a:highlight>
                <a:hlinkClick r:id="rId6"/>
              </a:rPr>
              <a:t>View the GitHub repository</a:t>
            </a:r>
            <a:endParaRPr dirty="0"/>
          </a:p>
        </p:txBody>
      </p:sp>
      <p:pic>
        <p:nvPicPr>
          <p:cNvPr id="259" name="Google Shape;259;g3ee7824a3c6_0_1">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11143872" y="209481"/>
            <a:ext cx="789330" cy="776390"/>
          </a:xfrm>
          <a:prstGeom prst="rect">
            <a:avLst/>
          </a:prstGeom>
          <a:noFill/>
          <a:ln>
            <a:noFill/>
          </a:ln>
        </p:spPr>
      </p:pic>
      <p:pic>
        <p:nvPicPr>
          <p:cNvPr id="260" name="Google Shape;260;g3ee7824a3c6_0_1">
            <a:extLst>
              <a:ext uri="{C183D7F6-B498-43B3-948B-1728B52AA6E4}">
                <adec:decorative xmlns:adec="http://schemas.microsoft.com/office/drawing/2017/decorative" val="1"/>
              </a:ext>
            </a:extLst>
          </p:cNvPr>
          <p:cNvPicPr preferRelativeResize="0"/>
          <p:nvPr/>
        </p:nvPicPr>
        <p:blipFill rotWithShape="1">
          <a:blip r:embed="rId8">
            <a:alphaModFix/>
          </a:blip>
          <a:srcRect t="81275"/>
          <a:stretch/>
        </p:blipFill>
        <p:spPr>
          <a:xfrm>
            <a:off x="0" y="5573948"/>
            <a:ext cx="12192000" cy="1284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
        <p:cNvGrpSpPr/>
        <p:nvPr/>
      </p:nvGrpSpPr>
      <p:grpSpPr>
        <a:xfrm>
          <a:off x="0" y="0"/>
          <a:ext cx="0" cy="0"/>
          <a:chOff x="0" y="0"/>
          <a:chExt cx="0" cy="0"/>
        </a:xfrm>
      </p:grpSpPr>
      <p:sp>
        <p:nvSpPr>
          <p:cNvPr id="73" name="Google Shape;73;p2"/>
          <p:cNvSpPr txBox="1">
            <a:spLocks noGrp="1"/>
          </p:cNvSpPr>
          <p:nvPr>
            <p:ph type="title"/>
          </p:nvPr>
        </p:nvSpPr>
        <p:spPr>
          <a:xfrm>
            <a:off x="474646" y="398975"/>
            <a:ext cx="4519500" cy="991800"/>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0075C9"/>
              </a:buClr>
              <a:buSzPts val="4333"/>
              <a:buFont typeface="Barlow Medium"/>
              <a:buNone/>
            </a:pPr>
            <a:r>
              <a:rPr lang="en-US"/>
              <a:t>Agenda</a:t>
            </a:r>
            <a:endParaRPr/>
          </a:p>
        </p:txBody>
      </p:sp>
      <p:sp>
        <p:nvSpPr>
          <p:cNvPr id="74" name="Google Shape;74;p2"/>
          <p:cNvSpPr txBox="1">
            <a:spLocks noGrp="1"/>
          </p:cNvSpPr>
          <p:nvPr>
            <p:ph type="body" idx="1"/>
          </p:nvPr>
        </p:nvSpPr>
        <p:spPr>
          <a:xfrm>
            <a:off x="0" y="1638175"/>
            <a:ext cx="7019100" cy="2684700"/>
          </a:xfrm>
          <a:prstGeom prst="rect">
            <a:avLst/>
          </a:prstGeom>
          <a:noFill/>
          <a:ln>
            <a:noFill/>
          </a:ln>
        </p:spPr>
        <p:txBody>
          <a:bodyPr spcFirstLastPara="1" wrap="square" lIns="91425" tIns="45700" rIns="91425" bIns="45700" anchor="t" anchorCtr="0">
            <a:noAutofit/>
          </a:bodyPr>
          <a:lstStyle/>
          <a:p>
            <a:pPr marL="914400" lvl="0" indent="-406400" algn="l" rtl="0">
              <a:lnSpc>
                <a:spcPct val="115000"/>
              </a:lnSpc>
              <a:spcBef>
                <a:spcPts val="400"/>
              </a:spcBef>
              <a:spcAft>
                <a:spcPts val="0"/>
              </a:spcAft>
              <a:buSzPts val="2800"/>
              <a:buFont typeface="Arial"/>
              <a:buChar char="•"/>
            </a:pPr>
            <a:r>
              <a:rPr lang="en-US" dirty="0"/>
              <a:t>Introduction</a:t>
            </a:r>
            <a:endParaRPr dirty="0"/>
          </a:p>
          <a:p>
            <a:pPr marL="914400" lvl="0" indent="-406400" algn="l" rtl="0">
              <a:lnSpc>
                <a:spcPct val="115000"/>
              </a:lnSpc>
              <a:spcBef>
                <a:spcPts val="400"/>
              </a:spcBef>
              <a:spcAft>
                <a:spcPts val="0"/>
              </a:spcAft>
              <a:buSzPts val="2800"/>
              <a:buFont typeface="Arial"/>
              <a:buChar char="•"/>
            </a:pPr>
            <a:r>
              <a:rPr lang="en-US" sz="2800" dirty="0"/>
              <a:t>Background </a:t>
            </a:r>
            <a:endParaRPr dirty="0"/>
          </a:p>
          <a:p>
            <a:pPr marL="914400" lvl="0" indent="-406400" algn="l" rtl="0">
              <a:lnSpc>
                <a:spcPct val="115000"/>
              </a:lnSpc>
              <a:spcBef>
                <a:spcPts val="400"/>
              </a:spcBef>
              <a:spcAft>
                <a:spcPts val="0"/>
              </a:spcAft>
              <a:buSzPts val="2800"/>
              <a:buFont typeface="Arial"/>
              <a:buChar char="•"/>
            </a:pPr>
            <a:r>
              <a:rPr lang="en-US" dirty="0"/>
              <a:t>V</a:t>
            </a:r>
            <a:r>
              <a:rPr lang="en-US" sz="2800" dirty="0"/>
              <a:t>alue proposition</a:t>
            </a:r>
            <a:endParaRPr dirty="0"/>
          </a:p>
          <a:p>
            <a:pPr marL="914400" lvl="0" indent="-406400" algn="l" rtl="0">
              <a:lnSpc>
                <a:spcPct val="115000"/>
              </a:lnSpc>
              <a:spcBef>
                <a:spcPts val="400"/>
              </a:spcBef>
              <a:spcAft>
                <a:spcPts val="0"/>
              </a:spcAft>
              <a:buSzPts val="2800"/>
              <a:buFont typeface="Arial"/>
              <a:buChar char="•"/>
            </a:pPr>
            <a:r>
              <a:rPr lang="en-US" dirty="0"/>
              <a:t>Automated Audiology Concept Extraction (AACE) solution</a:t>
            </a:r>
            <a:endParaRPr dirty="0"/>
          </a:p>
          <a:p>
            <a:pPr marL="914400" lvl="0" indent="-406400" algn="l" rtl="0">
              <a:lnSpc>
                <a:spcPct val="115000"/>
              </a:lnSpc>
              <a:spcBef>
                <a:spcPts val="400"/>
              </a:spcBef>
              <a:spcAft>
                <a:spcPts val="0"/>
              </a:spcAft>
              <a:buSzPts val="2800"/>
              <a:buFont typeface="Arial"/>
              <a:buChar char="•"/>
            </a:pPr>
            <a:r>
              <a:rPr lang="en-US" dirty="0"/>
              <a:t>Summary </a:t>
            </a:r>
            <a:endParaRPr dirty="0"/>
          </a:p>
          <a:p>
            <a:pPr marL="914400" lvl="0" indent="-406400" algn="l" rtl="0">
              <a:lnSpc>
                <a:spcPct val="115000"/>
              </a:lnSpc>
              <a:spcBef>
                <a:spcPts val="400"/>
              </a:spcBef>
              <a:spcAft>
                <a:spcPts val="0"/>
              </a:spcAft>
              <a:buSzPts val="2800"/>
              <a:buFont typeface="Arial"/>
              <a:buChar char="•"/>
            </a:pPr>
            <a:r>
              <a:rPr lang="en-US" dirty="0"/>
              <a:t>Next steps</a:t>
            </a:r>
            <a:endParaRPr dirty="0"/>
          </a:p>
          <a:p>
            <a:pPr marL="457200" lvl="0" indent="-228600" algn="l" rtl="0">
              <a:lnSpc>
                <a:spcPct val="115000"/>
              </a:lnSpc>
              <a:spcBef>
                <a:spcPts val="600"/>
              </a:spcBef>
              <a:spcAft>
                <a:spcPts val="0"/>
              </a:spcAft>
              <a:buClr>
                <a:schemeClr val="dk1"/>
              </a:buClr>
              <a:buSzPts val="2800"/>
              <a:buNone/>
            </a:pPr>
            <a:br>
              <a:rPr lang="en-US" b="0" dirty="0"/>
            </a:br>
            <a:endParaRPr dirty="0"/>
          </a:p>
        </p:txBody>
      </p:sp>
      <p:pic>
        <p:nvPicPr>
          <p:cNvPr id="71" name="Google Shape;71;p2" descr="A baby lies on an examination surface wearing a blue-and-white striped short-sleeve outfit while a healthcare professional positions an ear probe connected to a hearing screening device. The screening device is visible on the right side of the image. The image illustrates infant hearing screening or audiology testing."/>
          <p:cNvPicPr preferRelativeResize="0"/>
          <p:nvPr/>
        </p:nvPicPr>
        <p:blipFill rotWithShape="1">
          <a:blip r:embed="rId3">
            <a:alphaModFix/>
          </a:blip>
          <a:srcRect l="32631" t="-400" r="26182"/>
          <a:stretch/>
        </p:blipFill>
        <p:spPr>
          <a:xfrm>
            <a:off x="7092450" y="0"/>
            <a:ext cx="5099549" cy="6858000"/>
          </a:xfrm>
          <a:prstGeom prst="rect">
            <a:avLst/>
          </a:prstGeom>
          <a:noFill/>
          <a:ln>
            <a:noFill/>
          </a:ln>
        </p:spPr>
      </p:pic>
      <p:pic>
        <p:nvPicPr>
          <p:cNvPr id="72" name="Google Shape;72;p2">
            <a:extLst>
              <a:ext uri="{C183D7F6-B498-43B3-948B-1728B52AA6E4}">
                <adec:decorative xmlns:adec="http://schemas.microsoft.com/office/drawing/2017/decorative" val="1"/>
              </a:ext>
            </a:extLst>
          </p:cNvPr>
          <p:cNvPicPr preferRelativeResize="0"/>
          <p:nvPr/>
        </p:nvPicPr>
        <p:blipFill rotWithShape="1">
          <a:blip r:embed="rId4">
            <a:alphaModFix/>
          </a:blip>
          <a:srcRect t="81276"/>
          <a:stretch/>
        </p:blipFill>
        <p:spPr>
          <a:xfrm>
            <a:off x="0" y="5573948"/>
            <a:ext cx="12192000" cy="12840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
        <p:cNvGrpSpPr/>
        <p:nvPr/>
      </p:nvGrpSpPr>
      <p:grpSpPr>
        <a:xfrm>
          <a:off x="0" y="0"/>
          <a:ext cx="0" cy="0"/>
          <a:chOff x="0" y="0"/>
          <a:chExt cx="0" cy="0"/>
        </a:xfrm>
      </p:grpSpPr>
      <p:pic>
        <p:nvPicPr>
          <p:cNvPr id="79" name="Google Shape;79;g3ee4db20ff2_0_39">
            <a:extLst>
              <a:ext uri="{C183D7F6-B498-43B3-948B-1728B52AA6E4}">
                <adec:decorative xmlns:adec="http://schemas.microsoft.com/office/drawing/2017/decorative" val="1"/>
              </a:ext>
            </a:extLst>
          </p:cNvPr>
          <p:cNvPicPr preferRelativeResize="0"/>
          <p:nvPr/>
        </p:nvPicPr>
        <p:blipFill rotWithShape="1">
          <a:blip r:embed="rId3">
            <a:alphaModFix/>
          </a:blip>
          <a:srcRect t="81276"/>
          <a:stretch/>
        </p:blipFill>
        <p:spPr>
          <a:xfrm>
            <a:off x="0" y="5573948"/>
            <a:ext cx="12192000" cy="1284050"/>
          </a:xfrm>
          <a:prstGeom prst="rect">
            <a:avLst/>
          </a:prstGeom>
          <a:noFill/>
          <a:ln>
            <a:noFill/>
          </a:ln>
        </p:spPr>
      </p:pic>
      <p:sp>
        <p:nvSpPr>
          <p:cNvPr id="80" name="Google Shape;80;g3ee4db20ff2_0_39"/>
          <p:cNvSpPr txBox="1">
            <a:spLocks noGrp="1"/>
          </p:cNvSpPr>
          <p:nvPr>
            <p:ph type="title"/>
          </p:nvPr>
        </p:nvSpPr>
        <p:spPr>
          <a:xfrm>
            <a:off x="466158" y="398975"/>
            <a:ext cx="4519500" cy="991800"/>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0075C9"/>
              </a:buClr>
              <a:buSzPts val="4333"/>
              <a:buFont typeface="Barlow Medium"/>
              <a:buNone/>
            </a:pPr>
            <a:r>
              <a:rPr lang="en-US"/>
              <a:t>Introduction</a:t>
            </a:r>
            <a:endParaRPr/>
          </a:p>
        </p:txBody>
      </p:sp>
      <p:sp>
        <p:nvSpPr>
          <p:cNvPr id="81" name="Google Shape;81;g3ee4db20ff2_0_39"/>
          <p:cNvSpPr txBox="1">
            <a:spLocks noGrp="1"/>
          </p:cNvSpPr>
          <p:nvPr>
            <p:ph type="body" idx="1"/>
          </p:nvPr>
        </p:nvSpPr>
        <p:spPr>
          <a:xfrm>
            <a:off x="0" y="1638175"/>
            <a:ext cx="7019100" cy="2684700"/>
          </a:xfrm>
          <a:prstGeom prst="rect">
            <a:avLst/>
          </a:prstGeom>
          <a:noFill/>
          <a:ln>
            <a:noFill/>
          </a:ln>
        </p:spPr>
        <p:txBody>
          <a:bodyPr spcFirstLastPara="1" wrap="square" lIns="91425" tIns="45700" rIns="91425" bIns="45700" anchor="t" anchorCtr="0">
            <a:noAutofit/>
          </a:bodyPr>
          <a:lstStyle/>
          <a:p>
            <a:pPr marL="914400" lvl="0" indent="-406400" algn="l" rtl="0">
              <a:lnSpc>
                <a:spcPct val="115000"/>
              </a:lnSpc>
              <a:spcBef>
                <a:spcPts val="0"/>
              </a:spcBef>
              <a:spcAft>
                <a:spcPts val="0"/>
              </a:spcAft>
              <a:buSzPts val="2800"/>
              <a:buFont typeface="Arial"/>
              <a:buChar char="•"/>
            </a:pPr>
            <a:r>
              <a:rPr lang="en-US"/>
              <a:t>&lt;&lt;Update this slide&gt;&gt; Project Champion Name</a:t>
            </a:r>
            <a:endParaRPr/>
          </a:p>
          <a:p>
            <a:pPr marL="914400" lvl="0" indent="-406400" algn="l" rtl="0">
              <a:lnSpc>
                <a:spcPct val="115000"/>
              </a:lnSpc>
              <a:spcBef>
                <a:spcPts val="0"/>
              </a:spcBef>
              <a:spcAft>
                <a:spcPts val="0"/>
              </a:spcAft>
              <a:buSzPts val="2800"/>
              <a:buChar char="•"/>
            </a:pPr>
            <a:r>
              <a:rPr lang="en-US"/>
              <a:t>Why this project is important to me</a:t>
            </a:r>
            <a:endParaRPr/>
          </a:p>
          <a:p>
            <a:pPr marL="914400" lvl="0" indent="-406400" algn="l" rtl="0">
              <a:lnSpc>
                <a:spcPct val="115000"/>
              </a:lnSpc>
              <a:spcBef>
                <a:spcPts val="0"/>
              </a:spcBef>
              <a:spcAft>
                <a:spcPts val="0"/>
              </a:spcAft>
              <a:buSzPts val="2800"/>
              <a:buChar char="•"/>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How does it align with broader goals within the organization</a:t>
            </a:r>
            <a:endParaRPr/>
          </a:p>
          <a:p>
            <a:pPr marL="457200" lvl="0" indent="0" algn="l" rtl="0">
              <a:lnSpc>
                <a:spcPct val="115000"/>
              </a:lnSpc>
              <a:spcBef>
                <a:spcPts val="0"/>
              </a:spcBef>
              <a:spcAft>
                <a:spcPts val="0"/>
              </a:spcAft>
              <a:buNone/>
            </a:pPr>
            <a:endParaRPr/>
          </a:p>
          <a:p>
            <a:pPr marL="457200" lvl="0" indent="0" algn="l" rtl="0">
              <a:lnSpc>
                <a:spcPct val="115000"/>
              </a:lnSpc>
              <a:spcBef>
                <a:spcPts val="0"/>
              </a:spcBef>
              <a:spcAft>
                <a:spcPts val="0"/>
              </a:spcAft>
              <a:buSzPts val="2800"/>
              <a:buNone/>
            </a:pPr>
            <a:endParaRPr/>
          </a:p>
          <a:p>
            <a:pPr marL="457200" lvl="0" indent="-228600" algn="l" rtl="0">
              <a:lnSpc>
                <a:spcPct val="115000"/>
              </a:lnSpc>
              <a:spcBef>
                <a:spcPts val="0"/>
              </a:spcBef>
              <a:spcAft>
                <a:spcPts val="0"/>
              </a:spcAft>
              <a:buClr>
                <a:schemeClr val="dk1"/>
              </a:buClr>
              <a:buSzPts val="2800"/>
              <a:buNone/>
            </a:pPr>
            <a:br>
              <a:rPr lang="en-US" b="0"/>
            </a:br>
            <a:endParaRPr/>
          </a:p>
        </p:txBody>
      </p:sp>
      <p:pic>
        <p:nvPicPr>
          <p:cNvPr id="82" name="Google Shape;82;g3ee4db20ff2_0_39" descr="A young child is being held by an adult indoors. The child is facing the camera, while the adult is seated in the background holding the child securely."/>
          <p:cNvPicPr preferRelativeResize="0"/>
          <p:nvPr/>
        </p:nvPicPr>
        <p:blipFill rotWithShape="1">
          <a:blip r:embed="rId4">
            <a:alphaModFix/>
          </a:blip>
          <a:srcRect l="13255" r="5523"/>
          <a:stretch/>
        </p:blipFill>
        <p:spPr>
          <a:xfrm>
            <a:off x="7019100" y="2612400"/>
            <a:ext cx="5172901" cy="4245600"/>
          </a:xfrm>
          <a:prstGeom prst="rect">
            <a:avLst/>
          </a:prstGeom>
          <a:noFill/>
          <a:ln>
            <a:noFill/>
          </a:ln>
        </p:spPr>
      </p:pic>
      <p:pic>
        <p:nvPicPr>
          <p:cNvPr id="2" name="Google Shape;88;p4">
            <a:extLst>
              <a:ext uri="{FF2B5EF4-FFF2-40B4-BE49-F238E27FC236}">
                <a16:creationId xmlns:a16="http://schemas.microsoft.com/office/drawing/2014/main" id="{17B5F013-FE93-592E-88BC-1FD5FE196476}"/>
              </a:ex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11143872" y="202224"/>
            <a:ext cx="789330" cy="77639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425" y="3049"/>
            <a:ext cx="12197425" cy="6854951"/>
          </a:xfrm>
          <a:prstGeom prst="rect">
            <a:avLst/>
          </a:prstGeom>
          <a:noFill/>
          <a:ln>
            <a:noFill/>
          </a:ln>
        </p:spPr>
      </p:pic>
      <p:pic>
        <p:nvPicPr>
          <p:cNvPr id="88" name="Google Shape;88;p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sp>
        <p:nvSpPr>
          <p:cNvPr id="89" name="Google Shape;89;p4"/>
          <p:cNvSpPr txBox="1">
            <a:spLocks noGrp="1"/>
          </p:cNvSpPr>
          <p:nvPr>
            <p:ph type="title"/>
          </p:nvPr>
        </p:nvSpPr>
        <p:spPr>
          <a:xfrm>
            <a:off x="1" y="2574486"/>
            <a:ext cx="12192000" cy="991800"/>
          </a:xfrm>
          <a:prstGeom prst="rect">
            <a:avLst/>
          </a:prstGeom>
          <a:noFill/>
          <a:ln>
            <a:noFill/>
          </a:ln>
        </p:spPr>
        <p:txBody>
          <a:bodyPr spcFirstLastPara="1" wrap="square" lIns="91425" tIns="45700" rIns="91425" bIns="45700" anchor="b" anchorCtr="0">
            <a:normAutofit/>
          </a:bodyPr>
          <a:lstStyle/>
          <a:p>
            <a:pPr marL="0" lvl="0" indent="0" algn="ctr" rtl="0">
              <a:lnSpc>
                <a:spcPct val="107692"/>
              </a:lnSpc>
              <a:spcBef>
                <a:spcPts val="0"/>
              </a:spcBef>
              <a:spcAft>
                <a:spcPts val="0"/>
              </a:spcAft>
              <a:buClr>
                <a:srgbClr val="0075C9"/>
              </a:buClr>
              <a:buSzPts val="3900"/>
              <a:buFont typeface="Barlow Medium"/>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Background</a:t>
            </a:r>
            <a:endParaRPr/>
          </a:p>
        </p:txBody>
      </p:sp>
      <p:sp>
        <p:nvSpPr>
          <p:cNvPr id="91" name="Google Shape;91;p4" descr="Lura Daussat"/>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4" descr="Lura Daussat"/>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4" descr="profile image"/>
          <p:cNvSpPr/>
          <p:nvPr/>
        </p:nvSpPr>
        <p:spPr>
          <a:xfrm>
            <a:off x="6248400" y="35814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3">
            <a:extLst>
              <a:ext uri="{C183D7F6-B498-43B3-948B-1728B52AA6E4}">
                <adec:decorative xmlns:adec="http://schemas.microsoft.com/office/drawing/2017/decorative" val="1"/>
              </a:ext>
            </a:extLst>
          </p:cNvPr>
          <p:cNvPicPr preferRelativeResize="0"/>
          <p:nvPr/>
        </p:nvPicPr>
        <p:blipFill rotWithShape="1">
          <a:blip r:embed="rId3">
            <a:alphaModFix/>
          </a:blip>
          <a:srcRect t="81276"/>
          <a:stretch/>
        </p:blipFill>
        <p:spPr>
          <a:xfrm>
            <a:off x="-6958" y="5573948"/>
            <a:ext cx="12192000" cy="1284050"/>
          </a:xfrm>
          <a:prstGeom prst="rect">
            <a:avLst/>
          </a:prstGeom>
          <a:noFill/>
          <a:ln>
            <a:noFill/>
          </a:ln>
        </p:spPr>
      </p:pic>
      <p:sp>
        <p:nvSpPr>
          <p:cNvPr id="99" name="Google Shape;99;p3"/>
          <p:cNvSpPr txBox="1">
            <a:spLocks noGrp="1"/>
          </p:cNvSpPr>
          <p:nvPr>
            <p:ph type="title"/>
          </p:nvPr>
        </p:nvSpPr>
        <p:spPr>
          <a:xfrm>
            <a:off x="473996" y="370115"/>
            <a:ext cx="10669875" cy="991800"/>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0075C9"/>
              </a:buClr>
              <a:buSzPts val="4333"/>
              <a:buFont typeface="Barlow Medium"/>
              <a:buNone/>
            </a:pPr>
            <a:r>
              <a:rPr lang="en-US" dirty="0">
                <a:solidFill>
                  <a:srgbClr val="0075C9"/>
                </a:solidFill>
              </a:rPr>
              <a:t>Early Hearing Detection and Intervention (EHDI)</a:t>
            </a:r>
            <a:endParaRPr dirty="0">
              <a:solidFill>
                <a:srgbClr val="0075C9"/>
              </a:solidFill>
            </a:endParaRPr>
          </a:p>
        </p:txBody>
      </p:sp>
      <p:pic>
        <p:nvPicPr>
          <p:cNvPr id="100" name="Google Shape;100;p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143872" y="202224"/>
            <a:ext cx="789330" cy="776390"/>
          </a:xfrm>
          <a:prstGeom prst="rect">
            <a:avLst/>
          </a:prstGeom>
          <a:noFill/>
          <a:ln>
            <a:noFill/>
          </a:ln>
        </p:spPr>
      </p:pic>
      <p:pic>
        <p:nvPicPr>
          <p:cNvPr id="101" name="Google Shape;101;p3" descr="Recommended Early Hearing Detection and Intervention (EHDI) benchmarks include screening for hearing loss before 1 month of age, diagnostic evaluation before 3 months of age, and enrollment in early intervention before 6 months of age, These are known as the 1-3-6 benchmarks. "/>
          <p:cNvPicPr preferRelativeResize="0"/>
          <p:nvPr/>
        </p:nvPicPr>
        <p:blipFill rotWithShape="1">
          <a:blip r:embed="rId5">
            <a:alphaModFix/>
          </a:blip>
          <a:srcRect l="24665" r="15800"/>
          <a:stretch/>
        </p:blipFill>
        <p:spPr>
          <a:xfrm>
            <a:off x="452978" y="1675715"/>
            <a:ext cx="4571082" cy="4318999"/>
          </a:xfrm>
          <a:prstGeom prst="rect">
            <a:avLst/>
          </a:prstGeom>
          <a:noFill/>
          <a:ln>
            <a:noFill/>
          </a:ln>
        </p:spPr>
      </p:pic>
      <p:sp>
        <p:nvSpPr>
          <p:cNvPr id="102" name="Google Shape;102;p3">
            <a:extLst>
              <a:ext uri="{C183D7F6-B498-43B3-948B-1728B52AA6E4}">
                <adec:decorative xmlns:adec="http://schemas.microsoft.com/office/drawing/2017/decorative" val="1"/>
              </a:ext>
            </a:extLst>
          </p:cNvPr>
          <p:cNvSpPr/>
          <p:nvPr/>
        </p:nvSpPr>
        <p:spPr>
          <a:xfrm>
            <a:off x="536050" y="3116575"/>
            <a:ext cx="4400700" cy="1521000"/>
          </a:xfrm>
          <a:prstGeom prst="roundRect">
            <a:avLst>
              <a:gd name="adj" fmla="val 16667"/>
            </a:avLst>
          </a:prstGeom>
          <a:noFill/>
          <a:ln w="38100" cap="flat" cmpd="sng">
            <a:solidFill>
              <a:srgbClr val="E95E14"/>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Helvetica Neue"/>
              <a:ea typeface="Helvetica Neue"/>
              <a:cs typeface="Helvetica Neue"/>
              <a:sym typeface="Helvetica Neue"/>
            </a:endParaRPr>
          </a:p>
        </p:txBody>
      </p:sp>
      <p:pic>
        <p:nvPicPr>
          <p:cNvPr id="103" name="Google Shape;103;p3" descr="Diagram showing three sources of data feeding into an Early Hearing Detection and Intervention (EHDI) Program Office. The sources are: screening data from hospitals, diagnosis data from audiology offices, and early intervention enrollment data from early intervention providers. Arrows from each data source point to the Early Hearing Detection and Intervention Program Office, illustrating the flow of information into the program.&#10;Source: GAO presentation of Department of Health and Human Services information (text); prestige/stock.adobe.com (icons). | GAO-25-106978&#10;"/>
          <p:cNvPicPr preferRelativeResize="0"/>
          <p:nvPr/>
        </p:nvPicPr>
        <p:blipFill rotWithShape="1">
          <a:blip r:embed="rId6">
            <a:alphaModFix/>
          </a:blip>
          <a:srcRect/>
          <a:stretch/>
        </p:blipFill>
        <p:spPr>
          <a:xfrm>
            <a:off x="5205605" y="2160595"/>
            <a:ext cx="6652675" cy="3431825"/>
          </a:xfrm>
          <a:prstGeom prst="rect">
            <a:avLst/>
          </a:prstGeom>
          <a:noFill/>
          <a:ln>
            <a:noFill/>
          </a:ln>
        </p:spPr>
      </p:pic>
      <p:sp>
        <p:nvSpPr>
          <p:cNvPr id="104" name="Google Shape;104;p3">
            <a:extLst>
              <a:ext uri="{C183D7F6-B498-43B3-948B-1728B52AA6E4}">
                <adec:decorative xmlns:adec="http://schemas.microsoft.com/office/drawing/2017/decorative" val="1"/>
              </a:ext>
            </a:extLst>
          </p:cNvPr>
          <p:cNvSpPr/>
          <p:nvPr/>
        </p:nvSpPr>
        <p:spPr>
          <a:xfrm>
            <a:off x="7492225" y="2221825"/>
            <a:ext cx="2047200" cy="2128800"/>
          </a:xfrm>
          <a:prstGeom prst="roundRect">
            <a:avLst>
              <a:gd name="adj" fmla="val 16667"/>
            </a:avLst>
          </a:prstGeom>
          <a:noFill/>
          <a:ln w="38100" cap="flat" cmpd="sng">
            <a:solidFill>
              <a:srgbClr val="E95E14"/>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6"/>
          <p:cNvSpPr txBox="1">
            <a:spLocks noGrp="1"/>
          </p:cNvSpPr>
          <p:nvPr>
            <p:ph type="title" idx="4294967295"/>
          </p:nvPr>
        </p:nvSpPr>
        <p:spPr>
          <a:xfrm>
            <a:off x="494675" y="277153"/>
            <a:ext cx="10803300" cy="692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3900"/>
              <a:buFont typeface="Arial"/>
              <a:buNone/>
              <a:tabLst/>
              <a:defRPr/>
            </a:pPr>
            <a:r>
              <a:rPr kumimoji="0" lang="en-US" sz="3900" b="0" i="0" u="none" strike="noStrike" kern="0" cap="none" spc="0" normalizeH="0" baseline="0" noProof="0" dirty="0">
                <a:ln>
                  <a:noFill/>
                </a:ln>
                <a:solidFill>
                  <a:srgbClr val="0075C9"/>
                </a:solidFill>
                <a:effectLst/>
                <a:uLnTx/>
                <a:uFillTx/>
                <a:latin typeface="Barlow Medium"/>
                <a:ea typeface="Barlow Medium"/>
                <a:cs typeface="Barlow Medium"/>
                <a:sym typeface="Barlow Medium"/>
              </a:rPr>
              <a:t>Reporting challenge for EHDI Programs</a:t>
            </a:r>
            <a:endParaRPr kumimoji="0" lang="en-US" sz="1400" b="0" i="0" u="none" strike="noStrike" kern="0" cap="none" spc="0" normalizeH="0" baseline="0" noProof="0" dirty="0">
              <a:ln>
                <a:noFill/>
              </a:ln>
              <a:solidFill>
                <a:srgbClr val="0075C9"/>
              </a:solidFill>
              <a:effectLst/>
              <a:uLnTx/>
              <a:uFillTx/>
              <a:latin typeface="Arial"/>
              <a:ea typeface="Arial"/>
              <a:cs typeface="Arial"/>
              <a:sym typeface="Arial"/>
            </a:endParaRPr>
          </a:p>
        </p:txBody>
      </p:sp>
      <p:pic>
        <p:nvPicPr>
          <p:cNvPr id="109" name="Google Shape;109;p6" descr="Early Hearing Detection and Intervention (EHDI) programs rely on reporting from audiology providers to track and ensure that infants who are deaf or hard-of-hearing are identified and connected to early intervention services. &#10;The Clinical Burden: Audiologists must manually interpret and transform results from multiple diagnostic tests to report the type and degree of hearing loss for each ear.&#10;The Public Health Reality: Data entry is duplicative, manual, and time-consuming, directly leading to infants being lost to follow-up or lost to documentation.&#10;In 2022, 34% (22,146) of eligible infants were not documented as receiving a diagnosis."/>
          <p:cNvPicPr preferRelativeResize="0"/>
          <p:nvPr/>
        </p:nvPicPr>
        <p:blipFill rotWithShape="1">
          <a:blip r:embed="rId3">
            <a:alphaModFix/>
          </a:blip>
          <a:srcRect t="16259"/>
          <a:stretch/>
        </p:blipFill>
        <p:spPr>
          <a:xfrm>
            <a:off x="0" y="1134335"/>
            <a:ext cx="12192000" cy="5695089"/>
          </a:xfrm>
          <a:prstGeom prst="rect">
            <a:avLst/>
          </a:prstGeom>
          <a:noFill/>
          <a:ln>
            <a:noFill/>
          </a:ln>
        </p:spPr>
      </p:pic>
      <p:pic>
        <p:nvPicPr>
          <p:cNvPr id="110" name="Google Shape;110;p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298108" y="28576"/>
            <a:ext cx="789330" cy="776390"/>
          </a:xfrm>
          <a:prstGeom prst="rect">
            <a:avLst/>
          </a:prstGeom>
          <a:noFill/>
          <a:ln>
            <a:noFill/>
          </a:ln>
        </p:spPr>
      </p:pic>
      <p:sp>
        <p:nvSpPr>
          <p:cNvPr id="112" name="Google Shape;112;p6">
            <a:extLst>
              <a:ext uri="{C183D7F6-B498-43B3-948B-1728B52AA6E4}">
                <adec:decorative xmlns:adec="http://schemas.microsoft.com/office/drawing/2017/decorative" val="1"/>
              </a:ext>
            </a:extLst>
          </p:cNvPr>
          <p:cNvSpPr/>
          <p:nvPr/>
        </p:nvSpPr>
        <p:spPr>
          <a:xfrm>
            <a:off x="11176000" y="6558844"/>
            <a:ext cx="1016000" cy="27058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20" name="Google Shape;120;p20"/>
          <p:cNvSpPr txBox="1">
            <a:spLocks noGrp="1"/>
          </p:cNvSpPr>
          <p:nvPr>
            <p:ph type="title"/>
          </p:nvPr>
        </p:nvSpPr>
        <p:spPr>
          <a:xfrm>
            <a:off x="1487100" y="202225"/>
            <a:ext cx="9717300" cy="991800"/>
          </a:xfrm>
          <a:prstGeom prst="rect">
            <a:avLst/>
          </a:prstGeom>
          <a:noFill/>
          <a:ln>
            <a:noFill/>
          </a:ln>
        </p:spPr>
        <p:txBody>
          <a:bodyPr spcFirstLastPara="1" wrap="square" lIns="91425" tIns="45700" rIns="91425" bIns="45700" anchor="b" anchorCtr="0">
            <a:noAutofit/>
          </a:bodyPr>
          <a:lstStyle/>
          <a:p>
            <a:pPr marL="0" lvl="0" indent="0" algn="l" rtl="0">
              <a:lnSpc>
                <a:spcPct val="107692"/>
              </a:lnSpc>
              <a:spcBef>
                <a:spcPts val="0"/>
              </a:spcBef>
              <a:spcAft>
                <a:spcPts val="0"/>
              </a:spcAft>
              <a:buClr>
                <a:schemeClr val="accent1"/>
              </a:buClr>
              <a:buSzPts val="3457"/>
              <a:buFont typeface="Barlow Medium"/>
              <a:buNone/>
            </a:pPr>
            <a:r>
              <a:rPr lang="en-US" dirty="0">
                <a:solidFill>
                  <a:schemeClr val="accent1"/>
                </a:solidFill>
              </a:rPr>
              <a:t>Discussion: current workflow of reporting</a:t>
            </a:r>
            <a:endParaRPr dirty="0"/>
          </a:p>
        </p:txBody>
      </p:sp>
      <p:sp>
        <p:nvSpPr>
          <p:cNvPr id="121" name="Google Shape;121;p20"/>
          <p:cNvSpPr txBox="1"/>
          <p:nvPr/>
        </p:nvSpPr>
        <p:spPr>
          <a:xfrm>
            <a:off x="494000" y="1875000"/>
            <a:ext cx="5602500" cy="2924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800"/>
              <a:buFont typeface="Arial"/>
              <a:buNone/>
            </a:pPr>
            <a:r>
              <a:rPr lang="en-US" sz="2800">
                <a:solidFill>
                  <a:schemeClr val="dk1"/>
                </a:solidFill>
                <a:latin typeface="Barlow"/>
                <a:ea typeface="Barlow"/>
                <a:cs typeface="Barlow"/>
                <a:sym typeface="Barlow"/>
              </a:rPr>
              <a:t>In your hospital, what is the </a:t>
            </a:r>
            <a:br>
              <a:rPr lang="en-US" sz="2800">
                <a:solidFill>
                  <a:schemeClr val="dk1"/>
                </a:solidFill>
                <a:latin typeface="Barlow"/>
                <a:ea typeface="Barlow"/>
                <a:cs typeface="Barlow"/>
                <a:sym typeface="Barlow"/>
              </a:rPr>
            </a:br>
            <a:r>
              <a:rPr lang="en-US" sz="2800">
                <a:solidFill>
                  <a:schemeClr val="dk1"/>
                </a:solidFill>
                <a:latin typeface="Barlow"/>
                <a:ea typeface="Barlow"/>
                <a:cs typeface="Barlow"/>
                <a:sym typeface="Barlow"/>
              </a:rPr>
              <a:t>current workflow for public health reporting on diagnostic exams for infants</a:t>
            </a:r>
            <a:r>
              <a:rPr lang="en-US" sz="2800" b="0" i="0" u="none" strike="noStrike" cap="none">
                <a:solidFill>
                  <a:schemeClr val="dk1"/>
                </a:solidFill>
                <a:latin typeface="Barlow"/>
                <a:ea typeface="Barlow"/>
                <a:cs typeface="Barlow"/>
                <a:sym typeface="Barlow"/>
              </a:rPr>
              <a:t> who </a:t>
            </a:r>
            <a:r>
              <a:rPr lang="en-US" sz="2800">
                <a:solidFill>
                  <a:schemeClr val="dk1"/>
                </a:solidFill>
                <a:latin typeface="Barlow"/>
                <a:ea typeface="Barlow"/>
                <a:cs typeface="Barlow"/>
                <a:sym typeface="Barlow"/>
              </a:rPr>
              <a:t>did not pass</a:t>
            </a:r>
            <a:r>
              <a:rPr lang="en-US" sz="2800" b="0" i="0" u="none" strike="noStrike" cap="none">
                <a:solidFill>
                  <a:schemeClr val="dk1"/>
                </a:solidFill>
                <a:latin typeface="Barlow"/>
                <a:ea typeface="Barlow"/>
                <a:cs typeface="Barlow"/>
                <a:sym typeface="Barlow"/>
              </a:rPr>
              <a:t> the newborn hearing screen? </a:t>
            </a:r>
            <a:endParaRPr sz="2800" b="0" i="0" u="none" strike="noStrike" cap="none">
              <a:solidFill>
                <a:schemeClr val="dk1"/>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2800"/>
              <a:buFont typeface="Arial"/>
              <a:buNone/>
            </a:pPr>
            <a:endParaRPr sz="2800" b="0" i="0" u="none" strike="noStrike" cap="none">
              <a:solidFill>
                <a:schemeClr val="dk1"/>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2800"/>
              <a:buFont typeface="Arial"/>
              <a:buNone/>
            </a:pPr>
            <a:endParaRPr sz="2800" b="0" i="0" u="none" strike="noStrike" cap="none">
              <a:solidFill>
                <a:schemeClr val="dk1"/>
              </a:solidFill>
              <a:latin typeface="Barlow"/>
              <a:ea typeface="Barlow"/>
              <a:cs typeface="Barlow"/>
              <a:sym typeface="Barlow"/>
            </a:endParaRPr>
          </a:p>
        </p:txBody>
      </p:sp>
      <p:pic>
        <p:nvPicPr>
          <p:cNvPr id="118" name="Google Shape;118;p20" descr="Sample audiology report"/>
          <p:cNvPicPr preferRelativeResize="0"/>
          <p:nvPr/>
        </p:nvPicPr>
        <p:blipFill rotWithShape="1">
          <a:blip r:embed="rId3">
            <a:alphaModFix/>
          </a:blip>
          <a:srcRect/>
          <a:stretch/>
        </p:blipFill>
        <p:spPr>
          <a:xfrm>
            <a:off x="5999635" y="1875000"/>
            <a:ext cx="5968037" cy="3726869"/>
          </a:xfrm>
          <a:prstGeom prst="rect">
            <a:avLst/>
          </a:prstGeom>
          <a:noFill/>
          <a:ln w="9525" cap="flat" cmpd="sng">
            <a:solidFill>
              <a:schemeClr val="accent1"/>
            </a:solidFill>
            <a:prstDash val="solid"/>
            <a:round/>
            <a:headEnd type="none" w="sm" len="sm"/>
            <a:tailEnd type="none" w="sm" len="sm"/>
          </a:ln>
          <a:effectLst>
            <a:outerShdw blurRad="57150" dist="19050" dir="5400000" algn="bl" rotWithShape="0">
              <a:srgbClr val="000000">
                <a:alpha val="46666"/>
              </a:srgbClr>
            </a:outerShdw>
          </a:effectLst>
        </p:spPr>
      </p:pic>
      <p:pic>
        <p:nvPicPr>
          <p:cNvPr id="122" name="Google Shape;122;p20">
            <a:extLst>
              <a:ext uri="{C183D7F6-B498-43B3-948B-1728B52AA6E4}">
                <adec:decorative xmlns:adec="http://schemas.microsoft.com/office/drawing/2017/decorative" val="1"/>
              </a:ext>
            </a:extLst>
          </p:cNvPr>
          <p:cNvPicPr preferRelativeResize="0"/>
          <p:nvPr/>
        </p:nvPicPr>
        <p:blipFill rotWithShape="1">
          <a:blip r:embed="rId4">
            <a:alphaModFix/>
          </a:blip>
          <a:srcRect r="15462"/>
          <a:stretch/>
        </p:blipFill>
        <p:spPr>
          <a:xfrm>
            <a:off x="61450" y="0"/>
            <a:ext cx="1525898" cy="1804923"/>
          </a:xfrm>
          <a:prstGeom prst="rect">
            <a:avLst/>
          </a:prstGeom>
          <a:noFill/>
          <a:ln>
            <a:noFill/>
          </a:ln>
        </p:spPr>
      </p:pic>
      <p:pic>
        <p:nvPicPr>
          <p:cNvPr id="117" name="Google Shape;117;p2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11143872" y="202224"/>
            <a:ext cx="789330" cy="776390"/>
          </a:xfrm>
          <a:prstGeom prst="rect">
            <a:avLst/>
          </a:prstGeom>
          <a:noFill/>
          <a:ln>
            <a:noFill/>
          </a:ln>
        </p:spPr>
      </p:pic>
      <p:pic>
        <p:nvPicPr>
          <p:cNvPr id="119" name="Google Shape;119;p20">
            <a:extLst>
              <a:ext uri="{C183D7F6-B498-43B3-948B-1728B52AA6E4}">
                <adec:decorative xmlns:adec="http://schemas.microsoft.com/office/drawing/2017/decorative" val="1"/>
              </a:ext>
            </a:extLst>
          </p:cNvPr>
          <p:cNvPicPr preferRelativeResize="0"/>
          <p:nvPr/>
        </p:nvPicPr>
        <p:blipFill rotWithShape="1">
          <a:blip r:embed="rId6">
            <a:alphaModFix/>
          </a:blip>
          <a:srcRect t="81276"/>
          <a:stretch/>
        </p:blipFill>
        <p:spPr>
          <a:xfrm>
            <a:off x="0" y="5573948"/>
            <a:ext cx="12192000" cy="12840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g3ee4db20ff2_0_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28" name="Google Shape;128;g3ee4db20ff2_0_14">
            <a:extLst>
              <a:ext uri="{C183D7F6-B498-43B3-948B-1728B52AA6E4}">
                <adec:decorative xmlns:adec="http://schemas.microsoft.com/office/drawing/2017/decorative" val="1"/>
              </a:ext>
            </a:extLst>
          </p:cNvPr>
          <p:cNvPicPr preferRelativeResize="0"/>
          <p:nvPr/>
        </p:nvPicPr>
        <p:blipFill rotWithShape="1">
          <a:blip r:embed="rId4">
            <a:alphaModFix/>
          </a:blip>
          <a:srcRect t="81276"/>
          <a:stretch/>
        </p:blipFill>
        <p:spPr>
          <a:xfrm>
            <a:off x="0" y="5573948"/>
            <a:ext cx="12192000" cy="1284050"/>
          </a:xfrm>
          <a:prstGeom prst="rect">
            <a:avLst/>
          </a:prstGeom>
          <a:noFill/>
          <a:ln>
            <a:noFill/>
          </a:ln>
        </p:spPr>
      </p:pic>
      <p:sp>
        <p:nvSpPr>
          <p:cNvPr id="129" name="Google Shape;129;g3ee4db20ff2_0_14"/>
          <p:cNvSpPr txBox="1">
            <a:spLocks noGrp="1"/>
          </p:cNvSpPr>
          <p:nvPr>
            <p:ph type="title"/>
          </p:nvPr>
        </p:nvSpPr>
        <p:spPr>
          <a:xfrm>
            <a:off x="464650" y="279733"/>
            <a:ext cx="9934200" cy="1412700"/>
          </a:xfrm>
          <a:prstGeom prst="rect">
            <a:avLst/>
          </a:prstGeom>
          <a:noFill/>
          <a:ln>
            <a:noFill/>
          </a:ln>
        </p:spPr>
        <p:txBody>
          <a:bodyPr spcFirstLastPara="1" wrap="square" lIns="91425" tIns="45700" rIns="91425" bIns="45700" anchor="b" anchorCtr="0">
            <a:noAutofit/>
          </a:bodyPr>
          <a:lstStyle/>
          <a:p>
            <a:pPr marL="0" lvl="0" indent="0" algn="l" rtl="0">
              <a:lnSpc>
                <a:spcPct val="107692"/>
              </a:lnSpc>
              <a:spcBef>
                <a:spcPts val="0"/>
              </a:spcBef>
              <a:spcAft>
                <a:spcPts val="0"/>
              </a:spcAft>
              <a:buClr>
                <a:schemeClr val="accent1"/>
              </a:buClr>
              <a:buSzPts val="3457"/>
              <a:buFont typeface="Barlow Medium"/>
              <a:buNone/>
            </a:pPr>
            <a:r>
              <a:rPr lang="en-US" dirty="0">
                <a:solidFill>
                  <a:schemeClr val="accent1"/>
                </a:solidFill>
              </a:rPr>
              <a:t>Automated Audiology Concept Extraction solution goal</a:t>
            </a:r>
            <a:endParaRPr dirty="0"/>
          </a:p>
        </p:txBody>
      </p:sp>
      <p:sp>
        <p:nvSpPr>
          <p:cNvPr id="130" name="Google Shape;130;g3ee4db20ff2_0_14"/>
          <p:cNvSpPr txBox="1"/>
          <p:nvPr/>
        </p:nvSpPr>
        <p:spPr>
          <a:xfrm>
            <a:off x="252450" y="2026527"/>
            <a:ext cx="6833700" cy="3861000"/>
          </a:xfrm>
          <a:prstGeom prst="rect">
            <a:avLst/>
          </a:prstGeom>
          <a:noFill/>
          <a:ln>
            <a:noFill/>
          </a:ln>
        </p:spPr>
        <p:txBody>
          <a:bodyPr spcFirstLastPara="1" wrap="square" lIns="91425" tIns="91425" rIns="91425" bIns="91425" anchor="t" anchorCtr="0">
            <a:noAutofit/>
          </a:bodyPr>
          <a:lstStyle/>
          <a:p>
            <a:pPr marL="635000" marR="0" lvl="0" indent="-476250" algn="l" rtl="0">
              <a:lnSpc>
                <a:spcPct val="115000"/>
              </a:lnSpc>
              <a:spcBef>
                <a:spcPts val="0"/>
              </a:spcBef>
              <a:spcAft>
                <a:spcPts val="0"/>
              </a:spcAft>
              <a:buClr>
                <a:schemeClr val="dk1"/>
              </a:buClr>
              <a:buSzPts val="2800"/>
              <a:buChar char="•"/>
            </a:pPr>
            <a:r>
              <a:rPr lang="en-US" sz="2800" dirty="0">
                <a:solidFill>
                  <a:srgbClr val="1D1D1D"/>
                </a:solidFill>
                <a:highlight>
                  <a:srgbClr val="FFFFFF"/>
                </a:highlight>
                <a:latin typeface="Barlow"/>
                <a:ea typeface="Barlow"/>
                <a:cs typeface="Barlow"/>
                <a:sym typeface="Barlow"/>
              </a:rPr>
              <a:t>Reduce rates of lost to follow-up (LFU) and lost to documentation (LTD)</a:t>
            </a:r>
            <a:endParaRPr sz="2800" dirty="0">
              <a:solidFill>
                <a:srgbClr val="1D1D1D"/>
              </a:solidFill>
              <a:highlight>
                <a:srgbClr val="FFFFFF"/>
              </a:highlight>
              <a:latin typeface="Barlow"/>
              <a:ea typeface="Barlow"/>
              <a:cs typeface="Barlow"/>
              <a:sym typeface="Barlow"/>
            </a:endParaRPr>
          </a:p>
          <a:p>
            <a:pPr marL="635000" marR="0" lvl="0" indent="-476250" algn="l" rtl="0">
              <a:lnSpc>
                <a:spcPct val="115000"/>
              </a:lnSpc>
              <a:spcBef>
                <a:spcPts val="0"/>
              </a:spcBef>
              <a:spcAft>
                <a:spcPts val="0"/>
              </a:spcAft>
              <a:buClr>
                <a:schemeClr val="dk1"/>
              </a:buClr>
              <a:buSzPts val="2800"/>
              <a:buChar char="•"/>
            </a:pPr>
            <a:r>
              <a:rPr lang="en-US" sz="2800" dirty="0">
                <a:solidFill>
                  <a:srgbClr val="1D1D1D"/>
                </a:solidFill>
                <a:highlight>
                  <a:srgbClr val="FFFFFF"/>
                </a:highlight>
                <a:latin typeface="Barlow"/>
                <a:ea typeface="Barlow"/>
                <a:cs typeface="Barlow"/>
                <a:sym typeface="Barlow"/>
              </a:rPr>
              <a:t>Reduce burden of reporting for audiologists</a:t>
            </a:r>
            <a:endParaRPr sz="2800" dirty="0">
              <a:solidFill>
                <a:srgbClr val="1D1D1D"/>
              </a:solidFill>
              <a:highlight>
                <a:srgbClr val="FFFFFF"/>
              </a:highlight>
              <a:latin typeface="Barlow"/>
              <a:ea typeface="Barlow"/>
              <a:cs typeface="Barlow"/>
              <a:sym typeface="Barlow"/>
            </a:endParaRPr>
          </a:p>
          <a:p>
            <a:pPr marL="635000" marR="0" lvl="0" indent="-476250" algn="l" rtl="0">
              <a:lnSpc>
                <a:spcPct val="115000"/>
              </a:lnSpc>
              <a:spcBef>
                <a:spcPts val="0"/>
              </a:spcBef>
              <a:spcAft>
                <a:spcPts val="0"/>
              </a:spcAft>
              <a:buClr>
                <a:schemeClr val="dk1"/>
              </a:buClr>
              <a:buSzPts val="2800"/>
              <a:buChar char="•"/>
            </a:pPr>
            <a:r>
              <a:rPr lang="en-US" sz="2800" dirty="0">
                <a:solidFill>
                  <a:srgbClr val="1D1D1D"/>
                </a:solidFill>
                <a:highlight>
                  <a:srgbClr val="FFFFFF"/>
                </a:highlight>
                <a:latin typeface="Barlow"/>
                <a:ea typeface="Barlow"/>
                <a:cs typeface="Barlow"/>
                <a:sym typeface="Barlow"/>
              </a:rPr>
              <a:t>Aligns with strategic priorities around data quality and digital transformation</a:t>
            </a:r>
            <a:endParaRPr sz="2800" dirty="0">
              <a:solidFill>
                <a:srgbClr val="1D1D1D"/>
              </a:solidFill>
              <a:highlight>
                <a:srgbClr val="FFFFFF"/>
              </a:highlight>
              <a:latin typeface="Barlow"/>
              <a:ea typeface="Barlow"/>
              <a:cs typeface="Barlow"/>
              <a:sym typeface="Barlow"/>
            </a:endParaRPr>
          </a:p>
          <a:p>
            <a:pPr marL="635000" marR="0" lvl="0" indent="-476250" algn="l" rtl="0">
              <a:lnSpc>
                <a:spcPct val="115000"/>
              </a:lnSpc>
              <a:spcBef>
                <a:spcPts val="0"/>
              </a:spcBef>
              <a:spcAft>
                <a:spcPts val="0"/>
              </a:spcAft>
              <a:buClr>
                <a:schemeClr val="dk1"/>
              </a:buClr>
              <a:buSzPts val="2800"/>
              <a:buChar char="•"/>
            </a:pPr>
            <a:r>
              <a:rPr lang="en-US" sz="2800" dirty="0">
                <a:solidFill>
                  <a:srgbClr val="1D1D1D"/>
                </a:solidFill>
                <a:highlight>
                  <a:srgbClr val="FFFFFF"/>
                </a:highlight>
                <a:latin typeface="Barlow"/>
                <a:ea typeface="Barlow"/>
                <a:cs typeface="Barlow"/>
                <a:sym typeface="Barlow"/>
              </a:rPr>
              <a:t>Shift focus to patient-centered care, rather than data entr</a:t>
            </a:r>
            <a:r>
              <a:rPr lang="en-US" sz="2800" dirty="0">
                <a:solidFill>
                  <a:schemeClr val="dk1"/>
                </a:solidFill>
                <a:latin typeface="Barlow"/>
                <a:ea typeface="Barlow"/>
                <a:cs typeface="Barlow"/>
                <a:sym typeface="Barlow"/>
              </a:rPr>
              <a:t>y</a:t>
            </a:r>
            <a:endParaRPr sz="2800" dirty="0">
              <a:solidFill>
                <a:schemeClr val="dk1"/>
              </a:solidFill>
              <a:latin typeface="Barlow"/>
              <a:ea typeface="Barlow"/>
              <a:cs typeface="Barlow"/>
              <a:sym typeface="Barlow"/>
            </a:endParaRPr>
          </a:p>
          <a:p>
            <a:pPr marL="0" marR="0" lvl="0" indent="0" algn="l" rtl="0">
              <a:lnSpc>
                <a:spcPct val="115000"/>
              </a:lnSpc>
              <a:spcBef>
                <a:spcPts val="0"/>
              </a:spcBef>
              <a:spcAft>
                <a:spcPts val="0"/>
              </a:spcAft>
              <a:buNone/>
            </a:pPr>
            <a:endParaRPr sz="2800" dirty="0">
              <a:solidFill>
                <a:schemeClr val="dk1"/>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2800"/>
              <a:buFont typeface="Arial"/>
              <a:buNone/>
            </a:pPr>
            <a:endParaRPr sz="2800" b="0" i="0" u="none" strike="noStrike" cap="none" dirty="0">
              <a:solidFill>
                <a:schemeClr val="dk1"/>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2800"/>
              <a:buFont typeface="Arial"/>
              <a:buNone/>
            </a:pPr>
            <a:endParaRPr sz="2800" b="0" i="0" u="none" strike="noStrike" cap="none" dirty="0">
              <a:solidFill>
                <a:schemeClr val="dk1"/>
              </a:solidFill>
              <a:latin typeface="Barlow"/>
              <a:ea typeface="Barlow"/>
              <a:cs typeface="Barlow"/>
              <a:sym typeface="Barlow"/>
            </a:endParaRPr>
          </a:p>
        </p:txBody>
      </p:sp>
      <p:pic>
        <p:nvPicPr>
          <p:cNvPr id="131" name="Google Shape;131;g3ee4db20ff2_0_14" descr="A healthcare provider administers an injection to a young child sitting on an adult's lap during a medical visit. The adult supports the child while the provider holds a syringe and prepares the injection. "/>
          <p:cNvPicPr preferRelativeResize="0"/>
          <p:nvPr/>
        </p:nvPicPr>
        <p:blipFill>
          <a:blip r:embed="rId5">
            <a:alphaModFix/>
          </a:blip>
          <a:stretch>
            <a:fillRect/>
          </a:stretch>
        </p:blipFill>
        <p:spPr>
          <a:xfrm>
            <a:off x="7086144" y="2327300"/>
            <a:ext cx="5134131" cy="3400151"/>
          </a:xfrm>
          <a:prstGeom prst="rect">
            <a:avLst/>
          </a:prstGeom>
          <a:noFill/>
          <a:ln>
            <a:noFill/>
          </a:ln>
        </p:spPr>
      </p:pic>
    </p:spTree>
  </p:cSld>
  <p:clrMapOvr>
    <a:masterClrMapping/>
  </p:clrMapOvr>
</p:sld>
</file>

<file path=ppt/theme/theme1.xml><?xml version="1.0" encoding="utf-8"?>
<a:theme xmlns:a="http://schemas.openxmlformats.org/drawingml/2006/main" name="Title_Full Imag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_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2295</Words>
  <Application>Microsoft Macintosh PowerPoint</Application>
  <PresentationFormat>Widescreen</PresentationFormat>
  <Paragraphs>194</Paragraphs>
  <Slides>23</Slides>
  <Notes>23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NTR</vt:lpstr>
      <vt:lpstr>Barlow Medium</vt:lpstr>
      <vt:lpstr>Barlow</vt:lpstr>
      <vt:lpstr>Calibri</vt:lpstr>
      <vt:lpstr>Barlow Light</vt:lpstr>
      <vt:lpstr>Arial</vt:lpstr>
      <vt:lpstr>Helvetica Neue</vt:lpstr>
      <vt:lpstr>Title_Full Image</vt:lpstr>
      <vt:lpstr>Content_Slider</vt:lpstr>
      <vt:lpstr>Content_Solid Color Slider</vt:lpstr>
      <vt:lpstr>Implementing Automated Audiology Concept Extraction Application to Support Public Health Reporting </vt:lpstr>
      <vt:lpstr>Acknowledgements</vt:lpstr>
      <vt:lpstr>Agenda</vt:lpstr>
      <vt:lpstr>Introduction</vt:lpstr>
      <vt:lpstr>Background</vt:lpstr>
      <vt:lpstr>Early Hearing Detection and Intervention (EHDI)</vt:lpstr>
      <vt:lpstr>Reporting challenge for EHDI Programs</vt:lpstr>
      <vt:lpstr>Discussion: current workflow of reporting</vt:lpstr>
      <vt:lpstr>Automated Audiology Concept Extraction solution goal</vt:lpstr>
      <vt:lpstr>Why use generative artificial intelligence (GenAI)  for audiology reporting?</vt:lpstr>
      <vt:lpstr>Automated Audiology Concept Extraction (AACE) solution</vt:lpstr>
      <vt:lpstr>AACE solution approach</vt:lpstr>
      <vt:lpstr>How does the GenAI solution  work?</vt:lpstr>
      <vt:lpstr>Scalability option—on premise or externally hosted</vt:lpstr>
      <vt:lpstr>Project steps for the Audiology Reporting project</vt:lpstr>
      <vt:lpstr>Why should we do this project? </vt:lpstr>
      <vt:lpstr>Public health impact</vt:lpstr>
      <vt:lpstr>Hospital impact </vt:lpstr>
      <vt:lpstr>Build the case</vt:lpstr>
      <vt:lpstr>Who should you involve in this process? </vt:lpstr>
      <vt:lpstr>Next steps</vt:lpstr>
      <vt:lpstr>  Questions</vt:lpstr>
      <vt:lpstr>Learn more about this project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Automated Audiology Concept Extraction Application to Support Public Health Reporting </dc:title>
  <cp:lastModifiedBy>Lisa Jones</cp:lastModifiedBy>
  <cp:revision>9</cp:revision>
  <dcterms:modified xsi:type="dcterms:W3CDTF">2026-07-29T22:49:16Z</dcterms:modified>
</cp:coreProperties>
</file>