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2147482124" r:id="rId2"/>
    <p:sldId id="2147482125" r:id="rId3"/>
    <p:sldId id="2147482126" r:id="rId4"/>
    <p:sldId id="2147482127" r:id="rId5"/>
    <p:sldId id="2147482128" r:id="rId6"/>
    <p:sldId id="2147482129" r:id="rId7"/>
    <p:sldId id="2147482130" r:id="rId8"/>
    <p:sldId id="2147482131" r:id="rId9"/>
    <p:sldId id="2147482132" r:id="rId10"/>
    <p:sldId id="2147482133" r:id="rId11"/>
    <p:sldId id="2147482134" r:id="rId12"/>
    <p:sldId id="2147482135" r:id="rId13"/>
    <p:sldId id="2147482136" r:id="rId14"/>
    <p:sldId id="2147482137" r:id="rId15"/>
    <p:sldId id="2147482138" r:id="rId16"/>
    <p:sldId id="2147482139" r:id="rId17"/>
    <p:sldId id="2147482140" r:id="rId18"/>
    <p:sldId id="2147482141" r:id="rId19"/>
    <p:sldId id="2147482142" r:id="rId20"/>
    <p:sldId id="2147482143" r:id="rId21"/>
    <p:sldId id="2147482144" r:id="rId22"/>
    <p:sldId id="2147482145" r:id="rId23"/>
    <p:sldId id="2147482146" r:id="rId24"/>
    <p:sldId id="2147482147" r:id="rId25"/>
    <p:sldId id="2147482148" r:id="rId26"/>
    <p:sldId id="2147482149" r:id="rId27"/>
    <p:sldId id="2147482150" r:id="rId28"/>
    <p:sldId id="2147482151" r:id="rId29"/>
    <p:sldId id="2147482152" r:id="rId30"/>
    <p:sldId id="2147482153" r:id="rId31"/>
    <p:sldId id="2147482154" r:id="rId32"/>
    <p:sldId id="2147482155" r:id="rId33"/>
    <p:sldId id="2147482156" r:id="rId34"/>
    <p:sldId id="2147482157" r:id="rId35"/>
    <p:sldId id="2147482158" r:id="rId36"/>
    <p:sldId id="2147482159" r:id="rId37"/>
    <p:sldId id="2147482160" r:id="rId38"/>
    <p:sldId id="2147482161" r:id="rId39"/>
    <p:sldId id="2147482162" r:id="rId40"/>
    <p:sldId id="2147482163" r:id="rId41"/>
    <p:sldId id="214748216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56" d="100"/>
          <a:sy n="56" d="100"/>
        </p:scale>
        <p:origin x="1000"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BF35A5-DA1B-4C8B-B1FF-AEB2B24CF493}"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57ACF763-46C9-4FDA-B7B1-5866550DFA14}">
      <dgm:prSet phldrT="[Text]"/>
      <dgm:spPr/>
      <dgm:t>
        <a:bodyPr/>
        <a:lstStyle/>
        <a:p>
          <a:pPr algn="ctr">
            <a:buClr>
              <a:srgbClr val="000000"/>
            </a:buClr>
            <a:buSzPts val="1700"/>
          </a:pPr>
          <a:r>
            <a:rPr lang="en-US" dirty="0">
              <a:solidFill>
                <a:srgbClr val="FFFFFF"/>
              </a:solidFill>
              <a:latin typeface="+mn-lt"/>
              <a:ea typeface="Calibri"/>
              <a:cs typeface="Calibri"/>
              <a:sym typeface="Calibri"/>
            </a:rPr>
            <a:t>There are no easy answers to the questions of strategic sustainability.</a:t>
          </a:r>
          <a:endParaRPr lang="en-US" dirty="0">
            <a:latin typeface="+mn-lt"/>
          </a:endParaRPr>
        </a:p>
      </dgm:t>
    </dgm:pt>
    <dgm:pt modelId="{D76018CD-8F6D-4CDF-B63F-0A9FC3FBBC2A}" type="parTrans" cxnId="{A03AA2EE-C46A-4690-ACE1-B5E262439450}">
      <dgm:prSet/>
      <dgm:spPr/>
      <dgm:t>
        <a:bodyPr/>
        <a:lstStyle/>
        <a:p>
          <a:endParaRPr lang="en-US">
            <a:latin typeface="+mn-lt"/>
          </a:endParaRPr>
        </a:p>
      </dgm:t>
    </dgm:pt>
    <dgm:pt modelId="{37EEB799-3E0D-4F36-B82F-AEA96376A392}" type="sibTrans" cxnId="{A03AA2EE-C46A-4690-ACE1-B5E262439450}">
      <dgm:prSet/>
      <dgm:spPr/>
      <dgm:t>
        <a:bodyPr/>
        <a:lstStyle/>
        <a:p>
          <a:endParaRPr lang="en-US">
            <a:latin typeface="+mn-lt"/>
          </a:endParaRPr>
        </a:p>
      </dgm:t>
    </dgm:pt>
    <dgm:pt modelId="{A7249F16-BC1C-45D6-89CC-E0A24B165CF8}">
      <dgm:prSet phldrT="[Text]"/>
      <dgm:spPr/>
      <dgm:t>
        <a:bodyPr/>
        <a:lstStyle/>
        <a:p>
          <a:pPr algn="ctr">
            <a:buClr>
              <a:srgbClr val="000000"/>
            </a:buClr>
            <a:buSzPts val="1700"/>
          </a:pPr>
          <a:r>
            <a:rPr lang="en-US" dirty="0">
              <a:solidFill>
                <a:srgbClr val="FFFFFF"/>
              </a:solidFill>
              <a:latin typeface="+mn-lt"/>
              <a:ea typeface="Calibri"/>
              <a:cs typeface="Calibri"/>
              <a:sym typeface="Calibri"/>
            </a:rPr>
            <a:t>However, it is critical that all of us continue to work toward providing stable, cost-effective, long-term services.</a:t>
          </a:r>
          <a:endParaRPr lang="en-US" dirty="0">
            <a:latin typeface="+mn-lt"/>
          </a:endParaRPr>
        </a:p>
      </dgm:t>
    </dgm:pt>
    <dgm:pt modelId="{9CA1E219-830E-4615-909A-88347124E82E}" type="parTrans" cxnId="{97093602-73D2-4A96-9288-3DE5FB12C479}">
      <dgm:prSet/>
      <dgm:spPr/>
      <dgm:t>
        <a:bodyPr/>
        <a:lstStyle/>
        <a:p>
          <a:endParaRPr lang="en-US">
            <a:latin typeface="+mn-lt"/>
          </a:endParaRPr>
        </a:p>
      </dgm:t>
    </dgm:pt>
    <dgm:pt modelId="{199DFE72-5B6A-436A-9D6E-05AAE430CA74}" type="sibTrans" cxnId="{97093602-73D2-4A96-9288-3DE5FB12C479}">
      <dgm:prSet/>
      <dgm:spPr/>
      <dgm:t>
        <a:bodyPr/>
        <a:lstStyle/>
        <a:p>
          <a:endParaRPr lang="en-US">
            <a:latin typeface="+mn-lt"/>
          </a:endParaRPr>
        </a:p>
      </dgm:t>
    </dgm:pt>
    <dgm:pt modelId="{DDB74B07-1EC8-45BF-ACCF-BC11F5DBEA20}">
      <dgm:prSet phldrT="[Text]"/>
      <dgm:spPr/>
      <dgm:t>
        <a:bodyPr/>
        <a:lstStyle/>
        <a:p>
          <a:pPr algn="ctr">
            <a:buClr>
              <a:srgbClr val="000000"/>
            </a:buClr>
            <a:buSzPts val="1700"/>
          </a:pPr>
          <a:r>
            <a:rPr lang="en-US" dirty="0">
              <a:solidFill>
                <a:srgbClr val="FFFFFF"/>
              </a:solidFill>
              <a:latin typeface="+mn-lt"/>
              <a:ea typeface="Calibri"/>
              <a:cs typeface="Calibri"/>
              <a:sym typeface="Calibri"/>
            </a:rPr>
            <a:t>Diversifying funds, reducing costs, and developing wisely can help stabilize and sustain your IIS.</a:t>
          </a:r>
          <a:endParaRPr lang="en-US" dirty="0">
            <a:latin typeface="+mn-lt"/>
          </a:endParaRPr>
        </a:p>
      </dgm:t>
    </dgm:pt>
    <dgm:pt modelId="{D52B8F45-95DD-4416-995D-88823E9E8DA2}" type="parTrans" cxnId="{E510BD4E-FB83-41B1-9DF1-F969FCD16812}">
      <dgm:prSet/>
      <dgm:spPr/>
      <dgm:t>
        <a:bodyPr/>
        <a:lstStyle/>
        <a:p>
          <a:endParaRPr lang="en-US">
            <a:latin typeface="+mn-lt"/>
          </a:endParaRPr>
        </a:p>
      </dgm:t>
    </dgm:pt>
    <dgm:pt modelId="{CB39529D-4DEF-43D9-852D-755743BDC730}" type="sibTrans" cxnId="{E510BD4E-FB83-41B1-9DF1-F969FCD16812}">
      <dgm:prSet/>
      <dgm:spPr/>
      <dgm:t>
        <a:bodyPr/>
        <a:lstStyle/>
        <a:p>
          <a:endParaRPr lang="en-US">
            <a:latin typeface="+mn-lt"/>
          </a:endParaRPr>
        </a:p>
      </dgm:t>
    </dgm:pt>
    <dgm:pt modelId="{79FA1703-DD72-4BB7-ACB2-2DA3EB25FE2E}">
      <dgm:prSet/>
      <dgm:spPr/>
      <dgm:t>
        <a:bodyPr/>
        <a:lstStyle/>
        <a:p>
          <a:pPr algn="ctr">
            <a:buClr>
              <a:srgbClr val="000000"/>
            </a:buClr>
            <a:buSzPts val="1700"/>
          </a:pPr>
          <a:r>
            <a:rPr lang="en-US" dirty="0">
              <a:solidFill>
                <a:srgbClr val="FFFFFF"/>
              </a:solidFill>
              <a:latin typeface="+mn-lt"/>
              <a:ea typeface="Calibri"/>
              <a:cs typeface="Calibri"/>
              <a:sym typeface="Calibri"/>
            </a:rPr>
            <a:t>Defining and refining your budget for CDC gives them better information for future funding considerations.</a:t>
          </a:r>
          <a:endParaRPr lang="en-US" dirty="0">
            <a:latin typeface="+mn-lt"/>
          </a:endParaRPr>
        </a:p>
      </dgm:t>
    </dgm:pt>
    <dgm:pt modelId="{A3A37136-F31B-4560-8C01-3C2CEB11DFFF}" type="parTrans" cxnId="{4A6E5310-AFFE-461F-AE15-61C954817C08}">
      <dgm:prSet/>
      <dgm:spPr/>
      <dgm:t>
        <a:bodyPr/>
        <a:lstStyle/>
        <a:p>
          <a:endParaRPr lang="en-US">
            <a:latin typeface="+mn-lt"/>
          </a:endParaRPr>
        </a:p>
      </dgm:t>
    </dgm:pt>
    <dgm:pt modelId="{87E1CC56-FD20-4093-8238-C9AA347EA54C}" type="sibTrans" cxnId="{4A6E5310-AFFE-461F-AE15-61C954817C08}">
      <dgm:prSet/>
      <dgm:spPr/>
      <dgm:t>
        <a:bodyPr/>
        <a:lstStyle/>
        <a:p>
          <a:endParaRPr lang="en-US">
            <a:latin typeface="+mn-lt"/>
          </a:endParaRPr>
        </a:p>
      </dgm:t>
    </dgm:pt>
    <dgm:pt modelId="{BCDBDDB1-E1E8-43E5-B030-49FD20480B72}" type="pres">
      <dgm:prSet presAssocID="{CCBF35A5-DA1B-4C8B-B1FF-AEB2B24CF493}" presName="outerComposite" presStyleCnt="0">
        <dgm:presLayoutVars>
          <dgm:chMax val="5"/>
          <dgm:dir/>
          <dgm:resizeHandles val="exact"/>
        </dgm:presLayoutVars>
      </dgm:prSet>
      <dgm:spPr/>
    </dgm:pt>
    <dgm:pt modelId="{CA5F0381-1406-4750-A1CD-0F85E8894231}" type="pres">
      <dgm:prSet presAssocID="{CCBF35A5-DA1B-4C8B-B1FF-AEB2B24CF493}" presName="dummyMaxCanvas" presStyleCnt="0">
        <dgm:presLayoutVars/>
      </dgm:prSet>
      <dgm:spPr/>
    </dgm:pt>
    <dgm:pt modelId="{76161A82-5C4F-45E0-9BD7-E5EFBBDEE170}" type="pres">
      <dgm:prSet presAssocID="{CCBF35A5-DA1B-4C8B-B1FF-AEB2B24CF493}" presName="FourNodes_1" presStyleLbl="node1" presStyleIdx="0" presStyleCnt="4">
        <dgm:presLayoutVars>
          <dgm:bulletEnabled val="1"/>
        </dgm:presLayoutVars>
      </dgm:prSet>
      <dgm:spPr/>
    </dgm:pt>
    <dgm:pt modelId="{9A217BBB-251C-4D26-B1E3-9C8EE74EC592}" type="pres">
      <dgm:prSet presAssocID="{CCBF35A5-DA1B-4C8B-B1FF-AEB2B24CF493}" presName="FourNodes_2" presStyleLbl="node1" presStyleIdx="1" presStyleCnt="4">
        <dgm:presLayoutVars>
          <dgm:bulletEnabled val="1"/>
        </dgm:presLayoutVars>
      </dgm:prSet>
      <dgm:spPr/>
    </dgm:pt>
    <dgm:pt modelId="{45675381-68E8-460B-B3EF-22496821349E}" type="pres">
      <dgm:prSet presAssocID="{CCBF35A5-DA1B-4C8B-B1FF-AEB2B24CF493}" presName="FourNodes_3" presStyleLbl="node1" presStyleIdx="2" presStyleCnt="4">
        <dgm:presLayoutVars>
          <dgm:bulletEnabled val="1"/>
        </dgm:presLayoutVars>
      </dgm:prSet>
      <dgm:spPr/>
    </dgm:pt>
    <dgm:pt modelId="{EE77AC24-8564-418F-A7D3-D887BB314890}" type="pres">
      <dgm:prSet presAssocID="{CCBF35A5-DA1B-4C8B-B1FF-AEB2B24CF493}" presName="FourNodes_4" presStyleLbl="node1" presStyleIdx="3" presStyleCnt="4">
        <dgm:presLayoutVars>
          <dgm:bulletEnabled val="1"/>
        </dgm:presLayoutVars>
      </dgm:prSet>
      <dgm:spPr/>
    </dgm:pt>
    <dgm:pt modelId="{1A426E85-DB22-45C7-96A6-DE4DFBA234D4}" type="pres">
      <dgm:prSet presAssocID="{CCBF35A5-DA1B-4C8B-B1FF-AEB2B24CF493}" presName="FourConn_1-2" presStyleLbl="fgAccFollowNode1" presStyleIdx="0" presStyleCnt="3">
        <dgm:presLayoutVars>
          <dgm:bulletEnabled val="1"/>
        </dgm:presLayoutVars>
      </dgm:prSet>
      <dgm:spPr/>
    </dgm:pt>
    <dgm:pt modelId="{49702ED2-E77B-4A9D-B720-0E6818DF6E50}" type="pres">
      <dgm:prSet presAssocID="{CCBF35A5-DA1B-4C8B-B1FF-AEB2B24CF493}" presName="FourConn_2-3" presStyleLbl="fgAccFollowNode1" presStyleIdx="1" presStyleCnt="3">
        <dgm:presLayoutVars>
          <dgm:bulletEnabled val="1"/>
        </dgm:presLayoutVars>
      </dgm:prSet>
      <dgm:spPr/>
    </dgm:pt>
    <dgm:pt modelId="{667F7A37-8B9A-482E-B762-15FA118C2887}" type="pres">
      <dgm:prSet presAssocID="{CCBF35A5-DA1B-4C8B-B1FF-AEB2B24CF493}" presName="FourConn_3-4" presStyleLbl="fgAccFollowNode1" presStyleIdx="2" presStyleCnt="3">
        <dgm:presLayoutVars>
          <dgm:bulletEnabled val="1"/>
        </dgm:presLayoutVars>
      </dgm:prSet>
      <dgm:spPr/>
    </dgm:pt>
    <dgm:pt modelId="{996D27CE-038F-499B-8523-82E0147208C6}" type="pres">
      <dgm:prSet presAssocID="{CCBF35A5-DA1B-4C8B-B1FF-AEB2B24CF493}" presName="FourNodes_1_text" presStyleLbl="node1" presStyleIdx="3" presStyleCnt="4">
        <dgm:presLayoutVars>
          <dgm:bulletEnabled val="1"/>
        </dgm:presLayoutVars>
      </dgm:prSet>
      <dgm:spPr/>
    </dgm:pt>
    <dgm:pt modelId="{334C88EB-5516-48C4-B9C1-7A6AD379753B}" type="pres">
      <dgm:prSet presAssocID="{CCBF35A5-DA1B-4C8B-B1FF-AEB2B24CF493}" presName="FourNodes_2_text" presStyleLbl="node1" presStyleIdx="3" presStyleCnt="4">
        <dgm:presLayoutVars>
          <dgm:bulletEnabled val="1"/>
        </dgm:presLayoutVars>
      </dgm:prSet>
      <dgm:spPr/>
    </dgm:pt>
    <dgm:pt modelId="{51A12F25-857B-40F1-9277-207149DC2DB4}" type="pres">
      <dgm:prSet presAssocID="{CCBF35A5-DA1B-4C8B-B1FF-AEB2B24CF493}" presName="FourNodes_3_text" presStyleLbl="node1" presStyleIdx="3" presStyleCnt="4">
        <dgm:presLayoutVars>
          <dgm:bulletEnabled val="1"/>
        </dgm:presLayoutVars>
      </dgm:prSet>
      <dgm:spPr/>
    </dgm:pt>
    <dgm:pt modelId="{E08D1D62-E04E-4DEB-9743-80F30B3A6AD6}" type="pres">
      <dgm:prSet presAssocID="{CCBF35A5-DA1B-4C8B-B1FF-AEB2B24CF493}" presName="FourNodes_4_text" presStyleLbl="node1" presStyleIdx="3" presStyleCnt="4">
        <dgm:presLayoutVars>
          <dgm:bulletEnabled val="1"/>
        </dgm:presLayoutVars>
      </dgm:prSet>
      <dgm:spPr/>
    </dgm:pt>
  </dgm:ptLst>
  <dgm:cxnLst>
    <dgm:cxn modelId="{97093602-73D2-4A96-9288-3DE5FB12C479}" srcId="{CCBF35A5-DA1B-4C8B-B1FF-AEB2B24CF493}" destId="{A7249F16-BC1C-45D6-89CC-E0A24B165CF8}" srcOrd="1" destOrd="0" parTransId="{9CA1E219-830E-4615-909A-88347124E82E}" sibTransId="{199DFE72-5B6A-436A-9D6E-05AAE430CA74}"/>
    <dgm:cxn modelId="{49BBC409-CEAE-4EE1-8ADE-303433BB037E}" type="presOf" srcId="{CCBF35A5-DA1B-4C8B-B1FF-AEB2B24CF493}" destId="{BCDBDDB1-E1E8-43E5-B030-49FD20480B72}" srcOrd="0" destOrd="0" presId="urn:microsoft.com/office/officeart/2005/8/layout/vProcess5"/>
    <dgm:cxn modelId="{3909360E-BD49-4250-90E8-940B08199A98}" type="presOf" srcId="{A7249F16-BC1C-45D6-89CC-E0A24B165CF8}" destId="{9A217BBB-251C-4D26-B1E3-9C8EE74EC592}" srcOrd="0" destOrd="0" presId="urn:microsoft.com/office/officeart/2005/8/layout/vProcess5"/>
    <dgm:cxn modelId="{F13FC00F-CCE5-4E39-8D7A-C42015A0FEE3}" type="presOf" srcId="{199DFE72-5B6A-436A-9D6E-05AAE430CA74}" destId="{49702ED2-E77B-4A9D-B720-0E6818DF6E50}" srcOrd="0" destOrd="0" presId="urn:microsoft.com/office/officeart/2005/8/layout/vProcess5"/>
    <dgm:cxn modelId="{4A6E5310-AFFE-461F-AE15-61C954817C08}" srcId="{CCBF35A5-DA1B-4C8B-B1FF-AEB2B24CF493}" destId="{79FA1703-DD72-4BB7-ACB2-2DA3EB25FE2E}" srcOrd="3" destOrd="0" parTransId="{A3A37136-F31B-4560-8C01-3C2CEB11DFFF}" sibTransId="{87E1CC56-FD20-4093-8238-C9AA347EA54C}"/>
    <dgm:cxn modelId="{F0A10416-1B7B-4A7D-81E4-5DD79563B0EC}" type="presOf" srcId="{37EEB799-3E0D-4F36-B82F-AEA96376A392}" destId="{1A426E85-DB22-45C7-96A6-DE4DFBA234D4}" srcOrd="0" destOrd="0" presId="urn:microsoft.com/office/officeart/2005/8/layout/vProcess5"/>
    <dgm:cxn modelId="{A0995C23-5481-49CC-AD22-DDB24CD08011}" type="presOf" srcId="{57ACF763-46C9-4FDA-B7B1-5866550DFA14}" destId="{996D27CE-038F-499B-8523-82E0147208C6}" srcOrd="1" destOrd="0" presId="urn:microsoft.com/office/officeart/2005/8/layout/vProcess5"/>
    <dgm:cxn modelId="{DC22A63A-2D8B-4808-87A2-61EE3022B652}" type="presOf" srcId="{57ACF763-46C9-4FDA-B7B1-5866550DFA14}" destId="{76161A82-5C4F-45E0-9BD7-E5EFBBDEE170}" srcOrd="0" destOrd="0" presId="urn:microsoft.com/office/officeart/2005/8/layout/vProcess5"/>
    <dgm:cxn modelId="{E510BD4E-FB83-41B1-9DF1-F969FCD16812}" srcId="{CCBF35A5-DA1B-4C8B-B1FF-AEB2B24CF493}" destId="{DDB74B07-1EC8-45BF-ACCF-BC11F5DBEA20}" srcOrd="2" destOrd="0" parTransId="{D52B8F45-95DD-4416-995D-88823E9E8DA2}" sibTransId="{CB39529D-4DEF-43D9-852D-755743BDC730}"/>
    <dgm:cxn modelId="{49924550-FD02-4420-864B-F126F49AFB6A}" type="presOf" srcId="{79FA1703-DD72-4BB7-ACB2-2DA3EB25FE2E}" destId="{EE77AC24-8564-418F-A7D3-D887BB314890}" srcOrd="0" destOrd="0" presId="urn:microsoft.com/office/officeart/2005/8/layout/vProcess5"/>
    <dgm:cxn modelId="{FDB6D756-FBC4-4E14-8602-01B56193CE2B}" type="presOf" srcId="{79FA1703-DD72-4BB7-ACB2-2DA3EB25FE2E}" destId="{E08D1D62-E04E-4DEB-9743-80F30B3A6AD6}" srcOrd="1" destOrd="0" presId="urn:microsoft.com/office/officeart/2005/8/layout/vProcess5"/>
    <dgm:cxn modelId="{5A264157-80EC-4721-AE08-3A49E9BFF298}" type="presOf" srcId="{A7249F16-BC1C-45D6-89CC-E0A24B165CF8}" destId="{334C88EB-5516-48C4-B9C1-7A6AD379753B}" srcOrd="1" destOrd="0" presId="urn:microsoft.com/office/officeart/2005/8/layout/vProcess5"/>
    <dgm:cxn modelId="{FA8BF578-789D-4449-B8D2-A040ADF66B2D}" type="presOf" srcId="{DDB74B07-1EC8-45BF-ACCF-BC11F5DBEA20}" destId="{51A12F25-857B-40F1-9277-207149DC2DB4}" srcOrd="1" destOrd="0" presId="urn:microsoft.com/office/officeart/2005/8/layout/vProcess5"/>
    <dgm:cxn modelId="{64C7EDAD-DE6D-47D7-BE9A-4B154768413A}" type="presOf" srcId="{CB39529D-4DEF-43D9-852D-755743BDC730}" destId="{667F7A37-8B9A-482E-B762-15FA118C2887}" srcOrd="0" destOrd="0" presId="urn:microsoft.com/office/officeart/2005/8/layout/vProcess5"/>
    <dgm:cxn modelId="{C93028CF-175C-4E8C-B1F1-EA4A79291136}" type="presOf" srcId="{DDB74B07-1EC8-45BF-ACCF-BC11F5DBEA20}" destId="{45675381-68E8-460B-B3EF-22496821349E}" srcOrd="0" destOrd="0" presId="urn:microsoft.com/office/officeart/2005/8/layout/vProcess5"/>
    <dgm:cxn modelId="{A03AA2EE-C46A-4690-ACE1-B5E262439450}" srcId="{CCBF35A5-DA1B-4C8B-B1FF-AEB2B24CF493}" destId="{57ACF763-46C9-4FDA-B7B1-5866550DFA14}" srcOrd="0" destOrd="0" parTransId="{D76018CD-8F6D-4CDF-B63F-0A9FC3FBBC2A}" sibTransId="{37EEB799-3E0D-4F36-B82F-AEA96376A392}"/>
    <dgm:cxn modelId="{4A4DBDED-7250-4FD1-92AE-393EBFEB8E73}" type="presParOf" srcId="{BCDBDDB1-E1E8-43E5-B030-49FD20480B72}" destId="{CA5F0381-1406-4750-A1CD-0F85E8894231}" srcOrd="0" destOrd="0" presId="urn:microsoft.com/office/officeart/2005/8/layout/vProcess5"/>
    <dgm:cxn modelId="{607847D6-3B80-4D8E-A124-09683DF08938}" type="presParOf" srcId="{BCDBDDB1-E1E8-43E5-B030-49FD20480B72}" destId="{76161A82-5C4F-45E0-9BD7-E5EFBBDEE170}" srcOrd="1" destOrd="0" presId="urn:microsoft.com/office/officeart/2005/8/layout/vProcess5"/>
    <dgm:cxn modelId="{4C45313A-1DBE-4170-BE20-E0E3B9B14912}" type="presParOf" srcId="{BCDBDDB1-E1E8-43E5-B030-49FD20480B72}" destId="{9A217BBB-251C-4D26-B1E3-9C8EE74EC592}" srcOrd="2" destOrd="0" presId="urn:microsoft.com/office/officeart/2005/8/layout/vProcess5"/>
    <dgm:cxn modelId="{28611220-F095-42FB-9A7D-B411FD4F2119}" type="presParOf" srcId="{BCDBDDB1-E1E8-43E5-B030-49FD20480B72}" destId="{45675381-68E8-460B-B3EF-22496821349E}" srcOrd="3" destOrd="0" presId="urn:microsoft.com/office/officeart/2005/8/layout/vProcess5"/>
    <dgm:cxn modelId="{574525D2-F0AF-4FA4-9491-8D07E2E04C07}" type="presParOf" srcId="{BCDBDDB1-E1E8-43E5-B030-49FD20480B72}" destId="{EE77AC24-8564-418F-A7D3-D887BB314890}" srcOrd="4" destOrd="0" presId="urn:microsoft.com/office/officeart/2005/8/layout/vProcess5"/>
    <dgm:cxn modelId="{03FA3A82-1390-448B-8899-123046FB6CBE}" type="presParOf" srcId="{BCDBDDB1-E1E8-43E5-B030-49FD20480B72}" destId="{1A426E85-DB22-45C7-96A6-DE4DFBA234D4}" srcOrd="5" destOrd="0" presId="urn:microsoft.com/office/officeart/2005/8/layout/vProcess5"/>
    <dgm:cxn modelId="{E32D83ED-3178-4B22-B33A-C51317373EFA}" type="presParOf" srcId="{BCDBDDB1-E1E8-43E5-B030-49FD20480B72}" destId="{49702ED2-E77B-4A9D-B720-0E6818DF6E50}" srcOrd="6" destOrd="0" presId="urn:microsoft.com/office/officeart/2005/8/layout/vProcess5"/>
    <dgm:cxn modelId="{A1C47C41-E542-4370-80A5-67E19E675475}" type="presParOf" srcId="{BCDBDDB1-E1E8-43E5-B030-49FD20480B72}" destId="{667F7A37-8B9A-482E-B762-15FA118C2887}" srcOrd="7" destOrd="0" presId="urn:microsoft.com/office/officeart/2005/8/layout/vProcess5"/>
    <dgm:cxn modelId="{D03C3D27-2FD2-4A88-8671-083BB1EFAA06}" type="presParOf" srcId="{BCDBDDB1-E1E8-43E5-B030-49FD20480B72}" destId="{996D27CE-038F-499B-8523-82E0147208C6}" srcOrd="8" destOrd="0" presId="urn:microsoft.com/office/officeart/2005/8/layout/vProcess5"/>
    <dgm:cxn modelId="{BC7304D8-6562-43F0-AA52-D8105CCBD206}" type="presParOf" srcId="{BCDBDDB1-E1E8-43E5-B030-49FD20480B72}" destId="{334C88EB-5516-48C4-B9C1-7A6AD379753B}" srcOrd="9" destOrd="0" presId="urn:microsoft.com/office/officeart/2005/8/layout/vProcess5"/>
    <dgm:cxn modelId="{8F98A074-BCF6-4DA1-9D63-718EF3645EC2}" type="presParOf" srcId="{BCDBDDB1-E1E8-43E5-B030-49FD20480B72}" destId="{51A12F25-857B-40F1-9277-207149DC2DB4}" srcOrd="10" destOrd="0" presId="urn:microsoft.com/office/officeart/2005/8/layout/vProcess5"/>
    <dgm:cxn modelId="{853E53AD-44CA-408F-A507-3E846ABBD2BC}" type="presParOf" srcId="{BCDBDDB1-E1E8-43E5-B030-49FD20480B72}" destId="{E08D1D62-E04E-4DEB-9743-80F30B3A6AD6}"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161A82-5C4F-45E0-9BD7-E5EFBBDEE170}">
      <dsp:nvSpPr>
        <dsp:cNvPr id="0" name=""/>
        <dsp:cNvSpPr/>
      </dsp:nvSpPr>
      <dsp:spPr>
        <a:xfrm>
          <a:off x="0" y="0"/>
          <a:ext cx="6057500" cy="120220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Clr>
              <a:srgbClr val="000000"/>
            </a:buClr>
            <a:buSzPts val="1700"/>
            <a:buNone/>
          </a:pPr>
          <a:r>
            <a:rPr lang="en-US" sz="1900" kern="1200" dirty="0">
              <a:solidFill>
                <a:srgbClr val="FFFFFF"/>
              </a:solidFill>
              <a:latin typeface="+mn-lt"/>
              <a:ea typeface="Calibri"/>
              <a:cs typeface="Calibri"/>
              <a:sym typeface="Calibri"/>
            </a:rPr>
            <a:t>There are no easy answers to the questions of strategic sustainability.</a:t>
          </a:r>
          <a:endParaRPr lang="en-US" sz="1900" kern="1200" dirty="0">
            <a:latin typeface="+mn-lt"/>
          </a:endParaRPr>
        </a:p>
      </dsp:txBody>
      <dsp:txXfrm>
        <a:off x="35211" y="35211"/>
        <a:ext cx="4658642" cy="1131782"/>
      </dsp:txXfrm>
    </dsp:sp>
    <dsp:sp modelId="{9A217BBB-251C-4D26-B1E3-9C8EE74EC592}">
      <dsp:nvSpPr>
        <dsp:cNvPr id="0" name=""/>
        <dsp:cNvSpPr/>
      </dsp:nvSpPr>
      <dsp:spPr>
        <a:xfrm>
          <a:off x="507315" y="1420786"/>
          <a:ext cx="6057500" cy="1202204"/>
        </a:xfrm>
        <a:prstGeom prst="roundRect">
          <a:avLst>
            <a:gd name="adj" fmla="val 10000"/>
          </a:avLst>
        </a:prstGeom>
        <a:solidFill>
          <a:schemeClr val="accent2">
            <a:hueOff val="2468073"/>
            <a:satOff val="-14711"/>
            <a:lumOff val="-39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Clr>
              <a:srgbClr val="000000"/>
            </a:buClr>
            <a:buSzPts val="1700"/>
            <a:buNone/>
          </a:pPr>
          <a:r>
            <a:rPr lang="en-US" sz="1900" kern="1200" dirty="0">
              <a:solidFill>
                <a:srgbClr val="FFFFFF"/>
              </a:solidFill>
              <a:latin typeface="+mn-lt"/>
              <a:ea typeface="Calibri"/>
              <a:cs typeface="Calibri"/>
              <a:sym typeface="Calibri"/>
            </a:rPr>
            <a:t>However, it is critical that all of us continue to work toward providing stable, cost-effective, long-term services.</a:t>
          </a:r>
          <a:endParaRPr lang="en-US" sz="1900" kern="1200" dirty="0">
            <a:latin typeface="+mn-lt"/>
          </a:endParaRPr>
        </a:p>
      </dsp:txBody>
      <dsp:txXfrm>
        <a:off x="542526" y="1455997"/>
        <a:ext cx="4698329" cy="1131782"/>
      </dsp:txXfrm>
    </dsp:sp>
    <dsp:sp modelId="{45675381-68E8-460B-B3EF-22496821349E}">
      <dsp:nvSpPr>
        <dsp:cNvPr id="0" name=""/>
        <dsp:cNvSpPr/>
      </dsp:nvSpPr>
      <dsp:spPr>
        <a:xfrm>
          <a:off x="1007059" y="2841573"/>
          <a:ext cx="6057500" cy="1202204"/>
        </a:xfrm>
        <a:prstGeom prst="roundRect">
          <a:avLst>
            <a:gd name="adj" fmla="val 10000"/>
          </a:avLst>
        </a:prstGeom>
        <a:solidFill>
          <a:schemeClr val="accent2">
            <a:hueOff val="4936146"/>
            <a:satOff val="-29422"/>
            <a:lumOff val="-79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Clr>
              <a:srgbClr val="000000"/>
            </a:buClr>
            <a:buSzPts val="1700"/>
            <a:buNone/>
          </a:pPr>
          <a:r>
            <a:rPr lang="en-US" sz="1900" kern="1200" dirty="0">
              <a:solidFill>
                <a:srgbClr val="FFFFFF"/>
              </a:solidFill>
              <a:latin typeface="+mn-lt"/>
              <a:ea typeface="Calibri"/>
              <a:cs typeface="Calibri"/>
              <a:sym typeface="Calibri"/>
            </a:rPr>
            <a:t>Diversifying funds, reducing costs, and developing wisely can help stabilize and sustain your IIS.</a:t>
          </a:r>
          <a:endParaRPr lang="en-US" sz="1900" kern="1200" dirty="0">
            <a:latin typeface="+mn-lt"/>
          </a:endParaRPr>
        </a:p>
      </dsp:txBody>
      <dsp:txXfrm>
        <a:off x="1042270" y="2876784"/>
        <a:ext cx="4705901" cy="1131782"/>
      </dsp:txXfrm>
    </dsp:sp>
    <dsp:sp modelId="{EE77AC24-8564-418F-A7D3-D887BB314890}">
      <dsp:nvSpPr>
        <dsp:cNvPr id="0" name=""/>
        <dsp:cNvSpPr/>
      </dsp:nvSpPr>
      <dsp:spPr>
        <a:xfrm>
          <a:off x="1514374" y="4262360"/>
          <a:ext cx="6057500" cy="1202204"/>
        </a:xfrm>
        <a:prstGeom prst="roundRect">
          <a:avLst>
            <a:gd name="adj" fmla="val 10000"/>
          </a:avLst>
        </a:prstGeom>
        <a:solidFill>
          <a:schemeClr val="accent2">
            <a:hueOff val="7404218"/>
            <a:satOff val="-44133"/>
            <a:lumOff val="-119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Clr>
              <a:srgbClr val="000000"/>
            </a:buClr>
            <a:buSzPts val="1700"/>
            <a:buNone/>
          </a:pPr>
          <a:r>
            <a:rPr lang="en-US" sz="1900" kern="1200" dirty="0">
              <a:solidFill>
                <a:srgbClr val="FFFFFF"/>
              </a:solidFill>
              <a:latin typeface="+mn-lt"/>
              <a:ea typeface="Calibri"/>
              <a:cs typeface="Calibri"/>
              <a:sym typeface="Calibri"/>
            </a:rPr>
            <a:t>Defining and refining your budget for CDC gives them better information for future funding considerations.</a:t>
          </a:r>
          <a:endParaRPr lang="en-US" sz="1900" kern="1200" dirty="0">
            <a:latin typeface="+mn-lt"/>
          </a:endParaRPr>
        </a:p>
      </dsp:txBody>
      <dsp:txXfrm>
        <a:off x="1549585" y="4297571"/>
        <a:ext cx="4698329" cy="1131782"/>
      </dsp:txXfrm>
    </dsp:sp>
    <dsp:sp modelId="{1A426E85-DB22-45C7-96A6-DE4DFBA234D4}">
      <dsp:nvSpPr>
        <dsp:cNvPr id="0" name=""/>
        <dsp:cNvSpPr/>
      </dsp:nvSpPr>
      <dsp:spPr>
        <a:xfrm>
          <a:off x="5276067" y="920779"/>
          <a:ext cx="781432" cy="781432"/>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latin typeface="+mn-lt"/>
          </a:endParaRPr>
        </a:p>
      </dsp:txBody>
      <dsp:txXfrm>
        <a:off x="5451889" y="920779"/>
        <a:ext cx="429788" cy="588028"/>
      </dsp:txXfrm>
    </dsp:sp>
    <dsp:sp modelId="{49702ED2-E77B-4A9D-B720-0E6818DF6E50}">
      <dsp:nvSpPr>
        <dsp:cNvPr id="0" name=""/>
        <dsp:cNvSpPr/>
      </dsp:nvSpPr>
      <dsp:spPr>
        <a:xfrm>
          <a:off x="5783382" y="2341566"/>
          <a:ext cx="781432" cy="781432"/>
        </a:xfrm>
        <a:prstGeom prst="downArrow">
          <a:avLst>
            <a:gd name="adj1" fmla="val 55000"/>
            <a:gd name="adj2" fmla="val 45000"/>
          </a:avLst>
        </a:prstGeom>
        <a:solidFill>
          <a:schemeClr val="accent2">
            <a:tint val="40000"/>
            <a:alpha val="90000"/>
            <a:hueOff val="3651804"/>
            <a:satOff val="-19378"/>
            <a:lumOff val="-2259"/>
            <a:alphaOff val="0"/>
          </a:schemeClr>
        </a:solidFill>
        <a:ln w="12700" cap="flat" cmpd="sng" algn="ctr">
          <a:solidFill>
            <a:schemeClr val="accent2">
              <a:tint val="40000"/>
              <a:alpha val="90000"/>
              <a:hueOff val="3651804"/>
              <a:satOff val="-19378"/>
              <a:lumOff val="-22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latin typeface="+mn-lt"/>
          </a:endParaRPr>
        </a:p>
      </dsp:txBody>
      <dsp:txXfrm>
        <a:off x="5959204" y="2341566"/>
        <a:ext cx="429788" cy="588028"/>
      </dsp:txXfrm>
    </dsp:sp>
    <dsp:sp modelId="{667F7A37-8B9A-482E-B762-15FA118C2887}">
      <dsp:nvSpPr>
        <dsp:cNvPr id="0" name=""/>
        <dsp:cNvSpPr/>
      </dsp:nvSpPr>
      <dsp:spPr>
        <a:xfrm>
          <a:off x="6283126" y="3762353"/>
          <a:ext cx="781432" cy="781432"/>
        </a:xfrm>
        <a:prstGeom prst="downArrow">
          <a:avLst>
            <a:gd name="adj1" fmla="val 55000"/>
            <a:gd name="adj2" fmla="val 45000"/>
          </a:avLst>
        </a:prstGeom>
        <a:solidFill>
          <a:schemeClr val="accent2">
            <a:tint val="40000"/>
            <a:alpha val="90000"/>
            <a:hueOff val="7303607"/>
            <a:satOff val="-38757"/>
            <a:lumOff val="-4517"/>
            <a:alphaOff val="0"/>
          </a:schemeClr>
        </a:solidFill>
        <a:ln w="12700" cap="flat" cmpd="sng" algn="ctr">
          <a:solidFill>
            <a:schemeClr val="accent2">
              <a:tint val="40000"/>
              <a:alpha val="90000"/>
              <a:hueOff val="7303607"/>
              <a:satOff val="-38757"/>
              <a:lumOff val="-451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latin typeface="+mn-lt"/>
          </a:endParaRPr>
        </a:p>
      </dsp:txBody>
      <dsp:txXfrm>
        <a:off x="6458948" y="3762353"/>
        <a:ext cx="429788" cy="58802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7B07D-6AD9-4281-8CF7-03FD84F6AE47}"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EE0A83-DD57-4649-A97C-FB1B180F934A}" type="slidenum">
              <a:rPr lang="en-US" smtClean="0"/>
              <a:t>‹#›</a:t>
            </a:fld>
            <a:endParaRPr lang="en-US"/>
          </a:p>
        </p:txBody>
      </p:sp>
    </p:spTree>
    <p:extLst>
      <p:ext uri="{BB962C8B-B14F-4D97-AF65-F5344CB8AC3E}">
        <p14:creationId xmlns:p14="http://schemas.microsoft.com/office/powerpoint/2010/main" val="3178044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83A64-D913-4757-A09B-C7A253B77D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2941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3CB038-FDF1-4F7A-BFC7-B4F0AAF54F0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35340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hyperlink" Target="https://www.cdc.gov/"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hyperlink" Target="https://www.cdc.gov/" TargetMode="External"/><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2">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5478541" cy="2263779"/>
          </a:xfrm>
        </p:spPr>
        <p:txBody>
          <a:bodyPr>
            <a:normAutofit/>
          </a:bodyPr>
          <a:lstStyle>
            <a:lvl1pPr>
              <a:lnSpc>
                <a:spcPct val="80000"/>
              </a:lnSpc>
              <a:defRPr sz="6100">
                <a:solidFill>
                  <a:schemeClr val="tx2"/>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81630437-5014-D771-53BC-AC3D66E3FE9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8" y="665609"/>
            <a:ext cx="1445079" cy="914400"/>
          </a:xfrm>
          <a:prstGeom prst="rect">
            <a:avLst/>
          </a:prstGeom>
        </p:spPr>
      </p:pic>
      <p:pic>
        <p:nvPicPr>
          <p:cNvPr id="5" name="Picture 4" descr="U.S. Centers for Disease Control and Prevention">
            <a:extLst>
              <a:ext uri="{FF2B5EF4-FFF2-40B4-BE49-F238E27FC236}">
                <a16:creationId xmlns:a16="http://schemas.microsoft.com/office/drawing/2014/main" id="{60DBAF97-C74B-8C2C-937D-C2942AA613D0}"/>
              </a:ext>
            </a:extLst>
          </p:cNvPr>
          <p:cNvPicPr>
            <a:picLocks noChangeAspect="1"/>
          </p:cNvPicPr>
          <p:nvPr userDrawn="1"/>
        </p:nvPicPr>
        <p:blipFill>
          <a:blip r:embed="rId2"/>
          <a:stretch>
            <a:fillRect/>
          </a:stretch>
        </p:blipFill>
        <p:spPr>
          <a:xfrm>
            <a:off x="617458"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5478541" cy="277780"/>
          </a:xfrm>
          <a:prstGeom prst="rect">
            <a:avLst/>
          </a:prstGeo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2B688248-B5A8-1409-E546-B3E021EFEF58}"/>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lvl1pPr>
          </a:lstStyle>
          <a:p>
            <a:r>
              <a:rPr lang="en-US">
                <a:latin typeface="+mj-lt"/>
              </a:rPr>
              <a:t>Name of Presenter</a:t>
            </a:r>
          </a:p>
        </p:txBody>
      </p:sp>
      <p:sp>
        <p:nvSpPr>
          <p:cNvPr id="19" name="Text Placeholder 49">
            <a:extLst>
              <a:ext uri="{FF2B5EF4-FFF2-40B4-BE49-F238E27FC236}">
                <a16:creationId xmlns:a16="http://schemas.microsoft.com/office/drawing/2014/main" id="{CF2B82EB-1B8A-9AB1-DC59-99649350EBF8}"/>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21" name="Picture Placeholder 7" descr="Profile picture of presenter">
            <a:extLst>
              <a:ext uri="{FF2B5EF4-FFF2-40B4-BE49-F238E27FC236}">
                <a16:creationId xmlns:a16="http://schemas.microsoft.com/office/drawing/2014/main" id="{AD5D8931-20DF-B271-1548-678C615D73BD}"/>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5" cy="5958479"/>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Rectangle 2">
            <a:extLst>
              <a:ext uri="{FF2B5EF4-FFF2-40B4-BE49-F238E27FC236}">
                <a16:creationId xmlns:a16="http://schemas.microsoft.com/office/drawing/2014/main" id="{DB008774-EA65-7D99-CC86-EA00A32DBD6F}"/>
              </a:ext>
              <a:ext uri="{C183D7F6-B498-43B3-948B-1728B52AA6E4}">
                <adec:decorative xmlns:adec="http://schemas.microsoft.com/office/drawing/2017/decorative" val="1"/>
              </a:ext>
            </a:extLst>
          </p:cNvPr>
          <p:cNvSpPr/>
          <p:nvPr userDrawn="1"/>
        </p:nvSpPr>
        <p:spPr>
          <a:xfrm>
            <a:off x="0" y="2"/>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Rectangle 14">
            <a:extLst>
              <a:ext uri="{FF2B5EF4-FFF2-40B4-BE49-F238E27FC236}">
                <a16:creationId xmlns:a16="http://schemas.microsoft.com/office/drawing/2014/main" id="{5E998D9A-B02E-C4D4-F4FA-AA1D9573FF36}"/>
              </a:ext>
              <a:ext uri="{C183D7F6-B498-43B3-948B-1728B52AA6E4}">
                <adec:decorative xmlns:adec="http://schemas.microsoft.com/office/drawing/2017/decorative" val="1"/>
              </a:ext>
            </a:extLst>
          </p:cNvPr>
          <p:cNvSpPr/>
          <p:nvPr/>
        </p:nvSpPr>
        <p:spPr>
          <a:xfrm>
            <a:off x="0" y="2"/>
            <a:ext cx="12192000" cy="198783"/>
          </a:xfrm>
          <a:prstGeom prst="rect">
            <a:avLst/>
          </a:prstGeom>
          <a:gradFill flip="none" rotWithShape="1">
            <a:gsLst>
              <a:gs pos="100000">
                <a:schemeClr val="accent5"/>
              </a:gs>
              <a:gs pos="0">
                <a:schemeClr val="accent6"/>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0274167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_Long_Blue">
    <p:spTree>
      <p:nvGrpSpPr>
        <p:cNvPr id="1" name=""/>
        <p:cNvGrpSpPr/>
        <p:nvPr/>
      </p:nvGrpSpPr>
      <p:grpSpPr>
        <a:xfrm>
          <a:off x="0" y="0"/>
          <a:ext cx="0" cy="0"/>
          <a:chOff x="0" y="0"/>
          <a:chExt cx="0" cy="0"/>
        </a:xfrm>
      </p:grpSpPr>
      <p:sp>
        <p:nvSpPr>
          <p:cNvPr id="7" name="Rectangle: Top Corners Rounded 28">
            <a:extLst>
              <a:ext uri="{FF2B5EF4-FFF2-40B4-BE49-F238E27FC236}">
                <a16:creationId xmlns:a16="http://schemas.microsoft.com/office/drawing/2014/main" id="{42E4DBEB-D5CB-EB9E-EDF2-6132C816DF84}"/>
              </a:ext>
              <a:ext uri="{C183D7F6-B498-43B3-948B-1728B52AA6E4}">
                <adec:decorative xmlns:adec="http://schemas.microsoft.com/office/drawing/2017/decorative" val="1"/>
              </a:ext>
            </a:extLst>
          </p:cNvPr>
          <p:cNvSpPr/>
          <p:nvPr userDrawn="1"/>
        </p:nvSpPr>
        <p:spPr>
          <a:xfrm rot="5400000">
            <a:off x="2666999" y="-2667005"/>
            <a:ext cx="6858003" cy="12191999"/>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6" name="Round Same Side Corner Rectangle 1">
            <a:extLst>
              <a:ext uri="{FF2B5EF4-FFF2-40B4-BE49-F238E27FC236}">
                <a16:creationId xmlns:a16="http://schemas.microsoft.com/office/drawing/2014/main" id="{3FEAA28D-5508-5029-88D1-B4A066F7D0A5}"/>
              </a:ext>
              <a:ext uri="{C183D7F6-B498-43B3-948B-1728B52AA6E4}">
                <adec:decorative xmlns:adec="http://schemas.microsoft.com/office/drawing/2017/decorative" val="1"/>
              </a:ext>
            </a:extLst>
          </p:cNvPr>
          <p:cNvSpPr>
            <a:spLocks/>
          </p:cNvSpPr>
          <p:nvPr userDrawn="1"/>
        </p:nvSpPr>
        <p:spPr>
          <a:xfrm rot="16200000">
            <a:off x="5153643" y="-555263"/>
            <a:ext cx="6099048" cy="7977667"/>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637243" y="1467932"/>
            <a:ext cx="3004947" cy="994143"/>
          </a:xfrm>
        </p:spPr>
        <p:txBody>
          <a:bodyPr/>
          <a:lstStyle>
            <a:lvl1pPr>
              <a:lnSpc>
                <a:spcPct val="100000"/>
              </a:lnSpc>
              <a:defRPr sz="2600">
                <a:solidFill>
                  <a:schemeClr val="bg1"/>
                </a:solidFill>
              </a:defRPr>
            </a:lvl1pPr>
          </a:lstStyle>
          <a:p>
            <a:r>
              <a:rPr lang="en-US"/>
              <a:t>Title Goes Here (can be long or short)</a:t>
            </a:r>
          </a:p>
        </p:txBody>
      </p:sp>
      <p:sp>
        <p:nvSpPr>
          <p:cNvPr id="8" name="Text Placeholder 9">
            <a:extLst>
              <a:ext uri="{FF2B5EF4-FFF2-40B4-BE49-F238E27FC236}">
                <a16:creationId xmlns:a16="http://schemas.microsoft.com/office/drawing/2014/main" id="{6BB03476-E897-B37B-5022-8B31C79BFF0A}"/>
              </a:ext>
            </a:extLst>
          </p:cNvPr>
          <p:cNvSpPr>
            <a:spLocks noGrp="1"/>
          </p:cNvSpPr>
          <p:nvPr>
            <p:ph type="body" sz="quarter" idx="11" hasCustomPrompt="1"/>
          </p:nvPr>
        </p:nvSpPr>
        <p:spPr>
          <a:xfrm>
            <a:off x="637243" y="1095161"/>
            <a:ext cx="3439931" cy="198987"/>
          </a:xfrm>
          <a:prstGeom prst="rect">
            <a:avLst/>
          </a:prstGeom>
        </p:spPr>
        <p:txBody>
          <a:bodyPr/>
          <a:lstStyle>
            <a:lvl1pPr marL="0" indent="0">
              <a:lnSpc>
                <a:spcPct val="100000"/>
              </a:lnSpc>
              <a:buNone/>
              <a:defRPr sz="1400" b="1"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3">
            <a:extLst>
              <a:ext uri="{FF2B5EF4-FFF2-40B4-BE49-F238E27FC236}">
                <a16:creationId xmlns:a16="http://schemas.microsoft.com/office/drawing/2014/main" id="{AEDA890B-A314-B6B7-FC6B-7D8A5057DCBF}"/>
              </a:ext>
            </a:extLst>
          </p:cNvPr>
          <p:cNvSpPr>
            <a:spLocks noGrp="1"/>
          </p:cNvSpPr>
          <p:nvPr>
            <p:ph type="body" sz="quarter" idx="14" hasCustomPrompt="1"/>
          </p:nvPr>
        </p:nvSpPr>
        <p:spPr>
          <a:xfrm>
            <a:off x="4802123" y="1095160"/>
            <a:ext cx="6918823" cy="4711280"/>
          </a:xfrm>
          <a:prstGeom prst="rect">
            <a:avLst/>
          </a:prstGeom>
        </p:spPr>
        <p:txBody>
          <a:bodyPr numCol="1"/>
          <a:lstStyle>
            <a:lvl1pPr marL="285744" indent="-285744">
              <a:lnSpc>
                <a:spcPts val="2400"/>
              </a:lnSpc>
              <a:spcBef>
                <a:spcPts val="1200"/>
              </a:spcBef>
              <a:buFont typeface="Arial" panose="020B0604020202020204" pitchFamily="34" charset="0"/>
              <a:buChar char="•"/>
              <a:defRPr sz="180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box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Tree>
    <p:extLst>
      <p:ext uri="{BB962C8B-B14F-4D97-AF65-F5344CB8AC3E}">
        <p14:creationId xmlns:p14="http://schemas.microsoft.com/office/powerpoint/2010/main" val="1200046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301"/>
            <a:ext cx="6858003" cy="3003391"/>
          </a:xfrm>
          <a:prstGeom prst="round2SameRect">
            <a:avLst>
              <a:gd name="adj1" fmla="val 0"/>
              <a:gd name="adj2" fmla="val 0"/>
            </a:avLst>
          </a:prstGeom>
          <a:solidFill>
            <a:srgbClr val="0057B7"/>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2"/>
            <a:ext cx="5304003"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3"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3" cy="3932371"/>
          </a:xfrm>
          <a:prstGeom prst="rect">
            <a:avLst/>
          </a:prstGeom>
        </p:spPr>
        <p:txBody>
          <a:bodyPr/>
          <a:lstStyle>
            <a:lvl1pPr marL="342891" indent="-285744">
              <a:lnSpc>
                <a:spcPts val="2400"/>
              </a:lnSpc>
              <a:spcBef>
                <a:spcPts val="1200"/>
              </a:spcBef>
              <a:buFont typeface="Arial" panose="020B0604020202020204" pitchFamily="34" charset="0"/>
              <a:buChar char="•"/>
              <a:defRPr sz="1800" b="0">
                <a:solidFill>
                  <a:schemeClr val="tx1"/>
                </a:solidFill>
              </a:defRPr>
            </a:lvl1pPr>
            <a:lvl2pPr marL="685783" marR="0"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2334725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urple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1927306" y="1927301"/>
            <a:ext cx="6858003" cy="3003391"/>
          </a:xfrm>
          <a:prstGeom prst="round2SameRect">
            <a:avLst>
              <a:gd name="adj1" fmla="val 0"/>
              <a:gd name="adj2" fmla="val 0"/>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2"/>
            <a:ext cx="5304003"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3"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3" cy="3932371"/>
          </a:xfrm>
          <a:prstGeom prst="rect">
            <a:avLst/>
          </a:prstGeom>
        </p:spPr>
        <p:txBody>
          <a:bodyPr/>
          <a:lstStyle>
            <a:lvl1pPr marL="342891" indent="-285744">
              <a:lnSpc>
                <a:spcPts val="2400"/>
              </a:lnSpc>
              <a:spcBef>
                <a:spcPts val="1200"/>
              </a:spcBef>
              <a:buFont typeface="Arial" panose="020B0604020202020204" pitchFamily="34" charset="0"/>
              <a:buChar char="•"/>
              <a:defRPr sz="1800" b="0">
                <a:solidFill>
                  <a:schemeClr val="tx1"/>
                </a:solidFill>
              </a:defRPr>
            </a:lvl1pPr>
            <a:lvl2pPr marL="685783" marR="0"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3520987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301"/>
            <a:ext cx="6858003" cy="3003391"/>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1741133"/>
            <a:ext cx="5418111"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1368360"/>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2652254"/>
            <a:ext cx="5418111" cy="2800695"/>
          </a:xfrm>
          <a:prstGeom prst="rect">
            <a:avLst/>
          </a:prstGeom>
        </p:spPr>
        <p:txBody>
          <a:bodyPr/>
          <a:lstStyle>
            <a:lvl1pPr marL="171446" indent="-171446">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560210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G_Photo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7261301" y="1927301"/>
            <a:ext cx="6858003" cy="3003391"/>
          </a:xfrm>
          <a:prstGeom prst="round2SameRect">
            <a:avLst>
              <a:gd name="adj1" fmla="val 0"/>
              <a:gd name="adj2" fmla="val 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1741133"/>
            <a:ext cx="5418111"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1368360"/>
            <a:ext cx="541811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2652254"/>
            <a:ext cx="5418111" cy="2800695"/>
          </a:xfrm>
          <a:prstGeom prst="rect">
            <a:avLst/>
          </a:prstGeom>
        </p:spPr>
        <p:txBody>
          <a:bodyPr/>
          <a:lstStyle>
            <a:lvl1pPr marL="171446" indent="-171446">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7081024"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1728234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hoto_Left">
    <p:spTree>
      <p:nvGrpSpPr>
        <p:cNvPr id="1" name=""/>
        <p:cNvGrpSpPr/>
        <p:nvPr/>
      </p:nvGrpSpPr>
      <p:grpSpPr>
        <a:xfrm>
          <a:off x="0" y="0"/>
          <a:ext cx="0" cy="0"/>
          <a:chOff x="0" y="0"/>
          <a:chExt cx="0" cy="0"/>
        </a:xfrm>
      </p:grpSpPr>
      <p:sp>
        <p:nvSpPr>
          <p:cNvPr id="4" name="Rectangle: Top Corners Rounded 8">
            <a:extLst>
              <a:ext uri="{FF2B5EF4-FFF2-40B4-BE49-F238E27FC236}">
                <a16:creationId xmlns:a16="http://schemas.microsoft.com/office/drawing/2014/main" id="{BBABB99C-A34B-E14D-B267-4494C4279A4B}"/>
              </a:ext>
              <a:ext uri="{C183D7F6-B498-43B3-948B-1728B52AA6E4}">
                <adec:decorative xmlns:adec="http://schemas.microsoft.com/office/drawing/2017/decorative" val="1"/>
              </a:ext>
            </a:extLst>
          </p:cNvPr>
          <p:cNvSpPr/>
          <p:nvPr/>
        </p:nvSpPr>
        <p:spPr>
          <a:xfrm rot="16200000">
            <a:off x="7536330" y="969878"/>
            <a:ext cx="4373004" cy="4938343"/>
          </a:xfrm>
          <a:prstGeom prst="round2SameRect">
            <a:avLst>
              <a:gd name="adj1" fmla="val 4732"/>
              <a:gd name="adj2" fmla="val 0"/>
            </a:avLst>
          </a:prstGeom>
          <a:gradFill>
            <a:gsLst>
              <a:gs pos="100000">
                <a:schemeClr val="tx1"/>
              </a:gs>
              <a:gs pos="0">
                <a:schemeClr val="tx2"/>
              </a:gs>
            </a:gsLst>
            <a:lin ang="2700000" scaled="1"/>
          </a:gra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3" name="Title 7">
            <a:extLst>
              <a:ext uri="{FF2B5EF4-FFF2-40B4-BE49-F238E27FC236}">
                <a16:creationId xmlns:a16="http://schemas.microsoft.com/office/drawing/2014/main" id="{DF05E8BB-A40D-77FC-456F-B4C6FEBF8834}"/>
              </a:ext>
            </a:extLst>
          </p:cNvPr>
          <p:cNvSpPr>
            <a:spLocks noGrp="1"/>
          </p:cNvSpPr>
          <p:nvPr>
            <p:ph type="title" hasCustomPrompt="1"/>
          </p:nvPr>
        </p:nvSpPr>
        <p:spPr>
          <a:xfrm>
            <a:off x="8078971" y="2178826"/>
            <a:ext cx="343993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Title Goes Here (Can Be Short or Long)</a:t>
            </a:r>
            <a:endParaRPr lang="en-US"/>
          </a:p>
        </p:txBody>
      </p:sp>
      <p:sp>
        <p:nvSpPr>
          <p:cNvPr id="14" name="Text Placeholder 9">
            <a:extLst>
              <a:ext uri="{FF2B5EF4-FFF2-40B4-BE49-F238E27FC236}">
                <a16:creationId xmlns:a16="http://schemas.microsoft.com/office/drawing/2014/main" id="{B1FD5C84-763A-903D-6385-7D41770F43C9}"/>
              </a:ext>
            </a:extLst>
          </p:cNvPr>
          <p:cNvSpPr>
            <a:spLocks noGrp="1"/>
          </p:cNvSpPr>
          <p:nvPr>
            <p:ph type="body" sz="quarter" idx="11" hasCustomPrompt="1"/>
          </p:nvPr>
        </p:nvSpPr>
        <p:spPr>
          <a:xfrm>
            <a:off x="8078971" y="1787765"/>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1CDA09B4-789A-2063-5EDF-2E4BCE5871F2}"/>
              </a:ext>
            </a:extLst>
          </p:cNvPr>
          <p:cNvSpPr>
            <a:spLocks noGrp="1"/>
          </p:cNvSpPr>
          <p:nvPr>
            <p:ph type="body" sz="quarter" idx="12" hasCustomPrompt="1"/>
          </p:nvPr>
        </p:nvSpPr>
        <p:spPr>
          <a:xfrm>
            <a:off x="8078969" y="3435635"/>
            <a:ext cx="3749040" cy="1929815"/>
          </a:xfrm>
          <a:prstGeom prst="rect">
            <a:avLst/>
          </a:prstGeom>
        </p:spPr>
        <p:txBody>
          <a:bodyPr wrap="square"/>
          <a:lstStyle>
            <a:lvl1pPr marL="285744" indent="-285744">
              <a:lnSpc>
                <a:spcPct val="150000"/>
              </a:lnSpc>
              <a:spcBef>
                <a:spcPts val="1200"/>
              </a:spcBef>
              <a:buFont typeface="Arial" panose="020B0604020202020204" pitchFamily="34" charset="0"/>
              <a:buChar char="•"/>
              <a:defRPr sz="1800">
                <a:solidFill>
                  <a:schemeClr val="bg1"/>
                </a:solidFill>
              </a:defRPr>
            </a:lvl1pPr>
            <a:lvl2pPr>
              <a:defRPr>
                <a:solidFill>
                  <a:schemeClr val="bg1"/>
                </a:solidFill>
              </a:defRPr>
            </a:lvl2pPr>
            <a:lvl3pPr>
              <a:defRPr>
                <a:solidFill>
                  <a:schemeClr val="bg1"/>
                </a:solidFill>
              </a:defRPr>
            </a:lvl3pPr>
            <a:lvl4pPr marL="1371566" indent="0">
              <a:buNone/>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7" name="Picture Placeholder 6">
            <a:extLst>
              <a:ext uri="{FF2B5EF4-FFF2-40B4-BE49-F238E27FC236}">
                <a16:creationId xmlns:a16="http://schemas.microsoft.com/office/drawing/2014/main" id="{503DECFC-0B81-46D0-8169-5E3D4D631169}"/>
              </a:ext>
            </a:extLst>
          </p:cNvPr>
          <p:cNvSpPr>
            <a:spLocks noGrp="1"/>
          </p:cNvSpPr>
          <p:nvPr>
            <p:ph type="pic" sz="quarter" idx="10"/>
          </p:nvPr>
        </p:nvSpPr>
        <p:spPr>
          <a:xfrm>
            <a:off x="0" y="0"/>
            <a:ext cx="65024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518167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_Right">
    <p:spTree>
      <p:nvGrpSpPr>
        <p:cNvPr id="1" name=""/>
        <p:cNvGrpSpPr/>
        <p:nvPr/>
      </p:nvGrpSpPr>
      <p:grpSpPr>
        <a:xfrm>
          <a:off x="0" y="0"/>
          <a:ext cx="0" cy="0"/>
          <a:chOff x="0" y="0"/>
          <a:chExt cx="0" cy="0"/>
        </a:xfrm>
      </p:grpSpPr>
      <p:sp>
        <p:nvSpPr>
          <p:cNvPr id="14" name="Rectangle: Top Corners Rounded 11">
            <a:extLst>
              <a:ext uri="{FF2B5EF4-FFF2-40B4-BE49-F238E27FC236}">
                <a16:creationId xmlns:a16="http://schemas.microsoft.com/office/drawing/2014/main" id="{78A87D95-B79D-7A49-A2E2-D373F4AB039E}"/>
              </a:ext>
              <a:ext uri="{C183D7F6-B498-43B3-948B-1728B52AA6E4}">
                <adec:decorative xmlns:adec="http://schemas.microsoft.com/office/drawing/2017/decorative" val="1"/>
              </a:ext>
            </a:extLst>
          </p:cNvPr>
          <p:cNvSpPr/>
          <p:nvPr/>
        </p:nvSpPr>
        <p:spPr>
          <a:xfrm rot="5400000" flipH="1">
            <a:off x="501130" y="784874"/>
            <a:ext cx="3936087" cy="4938343"/>
          </a:xfrm>
          <a:prstGeom prst="round2SameRect">
            <a:avLst>
              <a:gd name="adj1" fmla="val 5471"/>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3" name="Picture Placeholder 12">
            <a:extLst>
              <a:ext uri="{FF2B5EF4-FFF2-40B4-BE49-F238E27FC236}">
                <a16:creationId xmlns:a16="http://schemas.microsoft.com/office/drawing/2014/main" id="{C1002F5A-98A3-66C7-820A-95F243098443}"/>
              </a:ext>
            </a:extLst>
          </p:cNvPr>
          <p:cNvSpPr>
            <a:spLocks noGrp="1"/>
          </p:cNvSpPr>
          <p:nvPr>
            <p:ph type="pic" sz="quarter" idx="10"/>
          </p:nvPr>
        </p:nvSpPr>
        <p:spPr>
          <a:xfrm>
            <a:off x="7243610" y="514339"/>
            <a:ext cx="4938343" cy="5829320"/>
          </a:xfrm>
          <a:custGeom>
            <a:avLst/>
            <a:gdLst>
              <a:gd name="connsiteX0" fmla="*/ 233682 w 4938342"/>
              <a:gd name="connsiteY0" fmla="*/ 0 h 5829320"/>
              <a:gd name="connsiteX1" fmla="*/ 4938342 w 4938342"/>
              <a:gd name="connsiteY1" fmla="*/ 0 h 5829320"/>
              <a:gd name="connsiteX2" fmla="*/ 4938342 w 4938342"/>
              <a:gd name="connsiteY2" fmla="*/ 5829320 h 5829320"/>
              <a:gd name="connsiteX3" fmla="*/ 233682 w 4938342"/>
              <a:gd name="connsiteY3" fmla="*/ 5829320 h 5829320"/>
              <a:gd name="connsiteX4" fmla="*/ 0 w 4938342"/>
              <a:gd name="connsiteY4" fmla="*/ 5595638 h 5829320"/>
              <a:gd name="connsiteX5" fmla="*/ 0 w 4938342"/>
              <a:gd name="connsiteY5" fmla="*/ 233682 h 5829320"/>
              <a:gd name="connsiteX6" fmla="*/ 233682 w 4938342"/>
              <a:gd name="connsiteY6" fmla="*/ 0 h 582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2" h="5829320">
                <a:moveTo>
                  <a:pt x="233682" y="0"/>
                </a:moveTo>
                <a:lnTo>
                  <a:pt x="4938342" y="0"/>
                </a:lnTo>
                <a:lnTo>
                  <a:pt x="4938342" y="5829320"/>
                </a:lnTo>
                <a:lnTo>
                  <a:pt x="233682" y="5829320"/>
                </a:lnTo>
                <a:cubicBezTo>
                  <a:pt x="104623" y="5829320"/>
                  <a:pt x="0" y="5724697"/>
                  <a:pt x="0" y="5595638"/>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Rounded Corners 1">
            <a:extLst>
              <a:ext uri="{FF2B5EF4-FFF2-40B4-BE49-F238E27FC236}">
                <a16:creationId xmlns:a16="http://schemas.microsoft.com/office/drawing/2014/main" id="{F09D7E66-42AE-07A2-0EA3-84DDB3B6FCB8}"/>
              </a:ext>
              <a:ext uri="{C183D7F6-B498-43B3-948B-1728B52AA6E4}">
                <adec:decorative xmlns:adec="http://schemas.microsoft.com/office/drawing/2017/decorative" val="1"/>
              </a:ext>
            </a:extLst>
          </p:cNvPr>
          <p:cNvSpPr/>
          <p:nvPr userDrawn="1"/>
        </p:nvSpPr>
        <p:spPr>
          <a:xfrm>
            <a:off x="5723513" y="783772"/>
            <a:ext cx="3568535" cy="5094515"/>
          </a:xfrm>
          <a:prstGeom prst="roundRect">
            <a:avLst>
              <a:gd name="adj" fmla="val 5605"/>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4" name="Title 7">
            <a:extLst>
              <a:ext uri="{FF2B5EF4-FFF2-40B4-BE49-F238E27FC236}">
                <a16:creationId xmlns:a16="http://schemas.microsoft.com/office/drawing/2014/main" id="{EC0D6279-0549-E46F-0C9A-472C5B169E54}"/>
              </a:ext>
            </a:extLst>
          </p:cNvPr>
          <p:cNvSpPr>
            <a:spLocks noGrp="1"/>
          </p:cNvSpPr>
          <p:nvPr>
            <p:ph type="title" hasCustomPrompt="1"/>
          </p:nvPr>
        </p:nvSpPr>
        <p:spPr>
          <a:xfrm>
            <a:off x="774403" y="2008686"/>
            <a:ext cx="343993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Title Goes Here (Can Be Short or Long)</a:t>
            </a:r>
            <a:endParaRPr lang="en-US"/>
          </a:p>
        </p:txBody>
      </p:sp>
      <p:sp>
        <p:nvSpPr>
          <p:cNvPr id="3" name="Text Placeholder 9">
            <a:extLst>
              <a:ext uri="{FF2B5EF4-FFF2-40B4-BE49-F238E27FC236}">
                <a16:creationId xmlns:a16="http://schemas.microsoft.com/office/drawing/2014/main" id="{41E25785-A805-5C54-061C-E47C081BA746}"/>
              </a:ext>
            </a:extLst>
          </p:cNvPr>
          <p:cNvSpPr>
            <a:spLocks noGrp="1"/>
          </p:cNvSpPr>
          <p:nvPr>
            <p:ph type="body" sz="quarter" idx="11" hasCustomPrompt="1"/>
          </p:nvPr>
        </p:nvSpPr>
        <p:spPr>
          <a:xfrm>
            <a:off x="774403" y="1626769"/>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62D71CB5-9E7A-7F92-D480-CB48F14D38B5}"/>
              </a:ext>
            </a:extLst>
          </p:cNvPr>
          <p:cNvSpPr>
            <a:spLocks noGrp="1"/>
          </p:cNvSpPr>
          <p:nvPr>
            <p:ph type="body" sz="quarter" idx="12" hasCustomPrompt="1"/>
          </p:nvPr>
        </p:nvSpPr>
        <p:spPr>
          <a:xfrm>
            <a:off x="774403" y="3265494"/>
            <a:ext cx="3852463" cy="1757609"/>
          </a:xfrm>
          <a:prstGeom prst="rect">
            <a:avLst/>
          </a:prstGeom>
        </p:spPr>
        <p:txBody>
          <a:bodyPr/>
          <a:lstStyle>
            <a:lvl1pPr marL="285744" indent="-285744">
              <a:lnSpc>
                <a:spcPts val="2400"/>
              </a:lnSpc>
              <a:spcBef>
                <a:spcPts val="1200"/>
              </a:spcBef>
              <a:buFont typeface="Arial" panose="020B0604020202020204" pitchFamily="34" charset="0"/>
              <a:buChar char="•"/>
              <a:defRPr lang="en-US" sz="1800" kern="1200" dirty="0" smtClean="0">
                <a:solidFill>
                  <a:schemeClr val="bg1"/>
                </a:solidFill>
                <a:latin typeface="Nunito Sans Normal" pitchFamily="2" charset="77"/>
                <a:ea typeface="+mn-ea"/>
                <a:cs typeface="Arial" panose="020B0604020202020204" pitchFamily="34" charset="0"/>
              </a:defRPr>
            </a:lvl1pPr>
            <a:lvl2pPr>
              <a:defRPr lang="en-US" sz="1800" kern="1200" dirty="0" smtClean="0">
                <a:solidFill>
                  <a:schemeClr val="bg1"/>
                </a:solidFill>
                <a:latin typeface="Nunito Sans Normal" pitchFamily="2" charset="77"/>
                <a:ea typeface="+mn-ea"/>
                <a:cs typeface="Arial" panose="020B0604020202020204" pitchFamily="34" charset="0"/>
              </a:defRPr>
            </a:lvl2pPr>
            <a:lvl3pPr>
              <a:defRPr lang="en-US" sz="1800" kern="1200" dirty="0">
                <a:solidFill>
                  <a:schemeClr val="bg1"/>
                </a:solidFill>
                <a:latin typeface="Nunito Sans Normal" pitchFamily="2" charset="77"/>
                <a:ea typeface="+mn-ea"/>
                <a:cs typeface="Arial" panose="020B0604020202020204" pitchFamily="34" charset="0"/>
              </a:defRPr>
            </a:lvl3pPr>
            <a:lvl4pPr>
              <a:defRPr>
                <a:solidFill>
                  <a:schemeClr val="bg1"/>
                </a:solidFill>
              </a:defRPr>
            </a:lvl4pPr>
          </a:lstStyle>
          <a:p>
            <a:pPr lvl="0"/>
            <a:r>
              <a:rPr lang="en-US"/>
              <a:t>Place in your content here.</a:t>
            </a:r>
          </a:p>
          <a:p>
            <a:pPr lvl="0"/>
            <a:r>
              <a:rPr lang="en-US"/>
              <a:t>First level bullets</a:t>
            </a:r>
          </a:p>
          <a:p>
            <a:pPr lvl="1"/>
            <a:r>
              <a:rPr lang="en-US"/>
              <a:t>Second level bullets</a:t>
            </a:r>
          </a:p>
          <a:p>
            <a:pPr lvl="2"/>
            <a:r>
              <a:rPr lang="en-US"/>
              <a:t>Third level bullets</a:t>
            </a:r>
          </a:p>
        </p:txBody>
      </p:sp>
    </p:spTree>
    <p:extLst>
      <p:ext uri="{BB962C8B-B14F-4D97-AF65-F5344CB8AC3E}">
        <p14:creationId xmlns:p14="http://schemas.microsoft.com/office/powerpoint/2010/main" val="4250123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_Blue">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userDrawn="1"/>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3" y="2190310"/>
            <a:ext cx="3439931" cy="994143"/>
          </a:xfrm>
        </p:spPr>
        <p:txBody>
          <a:bodyPr/>
          <a:lstStyle>
            <a:lvl1pPr>
              <a:lnSpc>
                <a:spcPct val="100000"/>
              </a:lnSpc>
              <a:defRPr sz="2600">
                <a:solidFill>
                  <a:schemeClr val="bg1"/>
                </a:solidFill>
              </a:defRPr>
            </a:lvl1pPr>
          </a:lstStyle>
          <a:p>
            <a:r>
              <a:rPr lang="en-US"/>
              <a:t>Title Goes Here (Can Be Short or Long), Even Three Lines</a:t>
            </a:r>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3" y="1817537"/>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3" y="3447117"/>
            <a:ext cx="3439931" cy="2682011"/>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 </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50"/>
            <a:ext cx="7004307"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251349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hotos">
    <p:spTree>
      <p:nvGrpSpPr>
        <p:cNvPr id="1" name=""/>
        <p:cNvGrpSpPr/>
        <p:nvPr/>
      </p:nvGrpSpPr>
      <p:grpSpPr>
        <a:xfrm>
          <a:off x="0" y="0"/>
          <a:ext cx="0" cy="0"/>
          <a:chOff x="0" y="0"/>
          <a:chExt cx="0" cy="0"/>
        </a:xfrm>
      </p:grpSpPr>
      <p:sp>
        <p:nvSpPr>
          <p:cNvPr id="17" name="Title 7">
            <a:extLst>
              <a:ext uri="{FF2B5EF4-FFF2-40B4-BE49-F238E27FC236}">
                <a16:creationId xmlns:a16="http://schemas.microsoft.com/office/drawing/2014/main" id="{3860145F-5C17-4921-25BC-451CAC3FD8A2}"/>
              </a:ext>
            </a:extLst>
          </p:cNvPr>
          <p:cNvSpPr>
            <a:spLocks noGrp="1"/>
          </p:cNvSpPr>
          <p:nvPr>
            <p:ph type="title" hasCustomPrompt="1"/>
          </p:nvPr>
        </p:nvSpPr>
        <p:spPr>
          <a:xfrm>
            <a:off x="894521" y="1334346"/>
            <a:ext cx="3439931" cy="994143"/>
          </a:xfrm>
        </p:spPr>
        <p:txBody>
          <a:bodyPr/>
          <a:lstStyle>
            <a:lvl1pPr>
              <a:lnSpc>
                <a:spcPct val="100000"/>
              </a:lnSpc>
              <a:defRPr sz="2600">
                <a:solidFill>
                  <a:schemeClr val="accent3"/>
                </a:solidFill>
              </a:defRPr>
            </a:lvl1pPr>
          </a:lstStyle>
          <a:p>
            <a:r>
              <a:rPr lang="en-US"/>
              <a:t>Title Goes Here (Can Be Short or Long)</a:t>
            </a:r>
          </a:p>
        </p:txBody>
      </p:sp>
      <p:sp>
        <p:nvSpPr>
          <p:cNvPr id="16" name="Text Placeholder 9">
            <a:extLst>
              <a:ext uri="{FF2B5EF4-FFF2-40B4-BE49-F238E27FC236}">
                <a16:creationId xmlns:a16="http://schemas.microsoft.com/office/drawing/2014/main" id="{044F03DB-4CC3-A2DB-CDEC-B6B55FF072F1}"/>
              </a:ext>
            </a:extLst>
          </p:cNvPr>
          <p:cNvSpPr>
            <a:spLocks noGrp="1"/>
          </p:cNvSpPr>
          <p:nvPr>
            <p:ph type="body" sz="quarter" idx="11" hasCustomPrompt="1"/>
          </p:nvPr>
        </p:nvSpPr>
        <p:spPr>
          <a:xfrm>
            <a:off x="894521" y="961573"/>
            <a:ext cx="343993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8" name="Text Placeholder 11">
            <a:extLst>
              <a:ext uri="{FF2B5EF4-FFF2-40B4-BE49-F238E27FC236}">
                <a16:creationId xmlns:a16="http://schemas.microsoft.com/office/drawing/2014/main" id="{14175354-1660-D71F-02B4-D1B49FFA58B1}"/>
              </a:ext>
            </a:extLst>
          </p:cNvPr>
          <p:cNvSpPr>
            <a:spLocks noGrp="1"/>
          </p:cNvSpPr>
          <p:nvPr>
            <p:ph type="body" sz="quarter" idx="15" hasCustomPrompt="1"/>
          </p:nvPr>
        </p:nvSpPr>
        <p:spPr>
          <a:xfrm>
            <a:off x="894521" y="2591153"/>
            <a:ext cx="3439931" cy="349123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5" name="Picture Placeholder 9">
            <a:extLst>
              <a:ext uri="{FF2B5EF4-FFF2-40B4-BE49-F238E27FC236}">
                <a16:creationId xmlns:a16="http://schemas.microsoft.com/office/drawing/2014/main" id="{40FC37D8-A053-4A64-1486-2B23DA0E901C}"/>
              </a:ext>
            </a:extLst>
          </p:cNvPr>
          <p:cNvSpPr>
            <a:spLocks noGrp="1"/>
          </p:cNvSpPr>
          <p:nvPr>
            <p:ph type="pic" sz="quarter" idx="13"/>
          </p:nvPr>
        </p:nvSpPr>
        <p:spPr>
          <a:xfrm>
            <a:off x="5211765" y="961572"/>
            <a:ext cx="2965449" cy="5120816"/>
          </a:xfrm>
          <a:prstGeom prst="roundRect">
            <a:avLst>
              <a:gd name="adj" fmla="val 5903"/>
            </a:avLst>
          </a:prstGeom>
          <a:pattFill prst="pct5">
            <a:fgClr>
              <a:schemeClr val="bg1">
                <a:lumMod val="65000"/>
              </a:schemeClr>
            </a:fgClr>
            <a:bgClr>
              <a:schemeClr val="bg1"/>
            </a:bgClr>
          </a:pattFill>
        </p:spPr>
        <p:txBody>
          <a:bodyPr wrap="square">
            <a:noAutofit/>
          </a:bodyPr>
          <a:lstStyle/>
          <a:p>
            <a:r>
              <a:rPr lang="en-US"/>
              <a:t>Click icon to add picture</a:t>
            </a:r>
          </a:p>
        </p:txBody>
      </p:sp>
      <p:sp>
        <p:nvSpPr>
          <p:cNvPr id="6" name="Picture Placeholder 12">
            <a:extLst>
              <a:ext uri="{FF2B5EF4-FFF2-40B4-BE49-F238E27FC236}">
                <a16:creationId xmlns:a16="http://schemas.microsoft.com/office/drawing/2014/main" id="{AA6F99CD-D6F3-6859-B254-0EBF06762492}"/>
              </a:ext>
            </a:extLst>
          </p:cNvPr>
          <p:cNvSpPr>
            <a:spLocks noGrp="1"/>
          </p:cNvSpPr>
          <p:nvPr>
            <p:ph type="pic" sz="quarter" idx="14"/>
          </p:nvPr>
        </p:nvSpPr>
        <p:spPr>
          <a:xfrm>
            <a:off x="8408989" y="961572"/>
            <a:ext cx="2965449" cy="5120816"/>
          </a:xfrm>
          <a:prstGeom prst="roundRect">
            <a:avLst>
              <a:gd name="adj" fmla="val 5958"/>
            </a:avLst>
          </a:prstGeom>
          <a:pattFill prst="pct5">
            <a:fgClr>
              <a:schemeClr val="bg1">
                <a:lumMod val="65000"/>
              </a:schemeClr>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765974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Photos_Righ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5334559" y="558"/>
            <a:ext cx="6858003" cy="6856879"/>
          </a:xfrm>
          <a:prstGeom prst="round2SameRect">
            <a:avLst>
              <a:gd name="adj1" fmla="val 0"/>
              <a:gd name="adj2" fmla="val 0"/>
            </a:avLst>
          </a:prstGeom>
          <a:solidFill>
            <a:srgbClr val="0057B7"/>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3" y="2399054"/>
            <a:ext cx="3439931" cy="994143"/>
          </a:xfrm>
        </p:spPr>
        <p:txBody>
          <a:bodyPr/>
          <a:lstStyle>
            <a:lvl1pPr>
              <a:lnSpc>
                <a:spcPct val="100000"/>
              </a:lnSpc>
              <a:defRPr sz="2600">
                <a:solidFill>
                  <a:schemeClr val="tx1"/>
                </a:solidFill>
              </a:defRPr>
            </a:lvl1pPr>
          </a:lstStyle>
          <a:p>
            <a:r>
              <a:rPr lang="en-US"/>
              <a:t>Click to Edit Using Your Own Title (Can </a:t>
            </a:r>
            <a:br>
              <a:rPr lang="en-US"/>
            </a:br>
            <a:r>
              <a:rPr lang="en-US"/>
              <a:t>Be Long or Short)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3" y="2026281"/>
            <a:ext cx="343993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3655864"/>
            <a:ext cx="3439931" cy="2552913"/>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Place in your content here. When pasting in content, please use the “Use Destination Theme” or “Keep Text Only” options to ensure the text matches this template’s styles.</a:t>
            </a:r>
          </a:p>
        </p:txBody>
      </p:sp>
      <p:sp>
        <p:nvSpPr>
          <p:cNvPr id="34" name="Picture Placeholder 33" descr="Image Placeholder.">
            <a:extLst>
              <a:ext uri="{FF2B5EF4-FFF2-40B4-BE49-F238E27FC236}">
                <a16:creationId xmlns:a16="http://schemas.microsoft.com/office/drawing/2014/main" id="{EAF5933E-2D46-554F-0C89-A6E836B3A5A7}"/>
              </a:ext>
            </a:extLst>
          </p:cNvPr>
          <p:cNvSpPr>
            <a:spLocks noGrp="1"/>
          </p:cNvSpPr>
          <p:nvPr>
            <p:ph type="pic" sz="quarter" idx="12"/>
          </p:nvPr>
        </p:nvSpPr>
        <p:spPr>
          <a:xfrm>
            <a:off x="6241869" y="1106094"/>
            <a:ext cx="2248971"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2" name="Text Placeholder 9">
            <a:extLst>
              <a:ext uri="{FF2B5EF4-FFF2-40B4-BE49-F238E27FC236}">
                <a16:creationId xmlns:a16="http://schemas.microsoft.com/office/drawing/2014/main" id="{31195609-F159-6F02-E5A9-15C6AE14F451}"/>
              </a:ext>
            </a:extLst>
          </p:cNvPr>
          <p:cNvSpPr>
            <a:spLocks noGrp="1"/>
          </p:cNvSpPr>
          <p:nvPr>
            <p:ph type="body" sz="quarter" idx="15" hasCustomPrompt="1"/>
          </p:nvPr>
        </p:nvSpPr>
        <p:spPr>
          <a:xfrm>
            <a:off x="6360405" y="4416995"/>
            <a:ext cx="2022435"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3" name="Text Placeholder 11">
            <a:extLst>
              <a:ext uri="{FF2B5EF4-FFF2-40B4-BE49-F238E27FC236}">
                <a16:creationId xmlns:a16="http://schemas.microsoft.com/office/drawing/2014/main" id="{D5AB197C-0250-FAE6-E33A-1975AAB2A3AC}"/>
              </a:ext>
            </a:extLst>
          </p:cNvPr>
          <p:cNvSpPr>
            <a:spLocks noGrp="1"/>
          </p:cNvSpPr>
          <p:nvPr>
            <p:ph type="body" sz="quarter" idx="16" hasCustomPrompt="1"/>
          </p:nvPr>
        </p:nvSpPr>
        <p:spPr>
          <a:xfrm>
            <a:off x="6360405" y="4697671"/>
            <a:ext cx="2022435"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9112391" y="1106094"/>
            <a:ext cx="2248971" cy="290903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
        <p:nvSpPr>
          <p:cNvPr id="26" name="Text Placeholder 9">
            <a:extLst>
              <a:ext uri="{FF2B5EF4-FFF2-40B4-BE49-F238E27FC236}">
                <a16:creationId xmlns:a16="http://schemas.microsoft.com/office/drawing/2014/main" id="{F20D5781-0C27-71D1-0128-624F17C52EF2}"/>
              </a:ext>
            </a:extLst>
          </p:cNvPr>
          <p:cNvSpPr>
            <a:spLocks noGrp="1"/>
          </p:cNvSpPr>
          <p:nvPr>
            <p:ph type="body" sz="quarter" idx="17" hasCustomPrompt="1"/>
          </p:nvPr>
        </p:nvSpPr>
        <p:spPr>
          <a:xfrm>
            <a:off x="9231197" y="4416995"/>
            <a:ext cx="2022435" cy="198987"/>
          </a:xfrm>
          <a:prstGeom prst="rect">
            <a:avLst/>
          </a:prstGeom>
        </p:spPr>
        <p:txBody>
          <a:bodyPr/>
          <a:lstStyle>
            <a:lvl1pPr marL="0" indent="0">
              <a:lnSpc>
                <a:spcPct val="100000"/>
              </a:lnSpc>
              <a:buNone/>
              <a:defRPr sz="12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Image Caption</a:t>
            </a:r>
          </a:p>
        </p:txBody>
      </p:sp>
      <p:sp>
        <p:nvSpPr>
          <p:cNvPr id="27" name="Text Placeholder 11">
            <a:extLst>
              <a:ext uri="{FF2B5EF4-FFF2-40B4-BE49-F238E27FC236}">
                <a16:creationId xmlns:a16="http://schemas.microsoft.com/office/drawing/2014/main" id="{88A40D10-BCFD-8ECA-A55D-C44BE3ECE6A3}"/>
              </a:ext>
            </a:extLst>
          </p:cNvPr>
          <p:cNvSpPr>
            <a:spLocks noGrp="1"/>
          </p:cNvSpPr>
          <p:nvPr>
            <p:ph type="body" sz="quarter" idx="18" hasCustomPrompt="1"/>
          </p:nvPr>
        </p:nvSpPr>
        <p:spPr>
          <a:xfrm>
            <a:off x="9231197" y="4697671"/>
            <a:ext cx="2022435" cy="1360488"/>
          </a:xfrm>
          <a:prstGeom prst="rect">
            <a:avLst/>
          </a:prstGeom>
        </p:spPr>
        <p:txBody>
          <a:bodyPr/>
          <a:lstStyle>
            <a:lvl1pPr marL="0" indent="0">
              <a:lnSpc>
                <a:spcPts val="2000"/>
              </a:lnSpc>
              <a:buNone/>
              <a:defRPr sz="1200" b="1">
                <a:solidFill>
                  <a:schemeClr val="bg1"/>
                </a:solidFill>
              </a:defRPr>
            </a:lvl1pPr>
          </a:lstStyle>
          <a:p>
            <a:r>
              <a:rPr lang="en-US">
                <a:ea typeface="Roboto" panose="02000000000000000000" pitchFamily="2" charset="0"/>
                <a:cs typeface="Open Sans Light" panose="020B0606030504020204" pitchFamily="34" charset="0"/>
              </a:rPr>
              <a:t>To replace an image, right click on the image, select “Change Picture”, then choose from a file on your device, or “From Clipboard” to paste in a copied image.</a:t>
            </a:r>
            <a:endParaRPr lang="en-US" b="1">
              <a:ea typeface="Roboto" panose="02000000000000000000" pitchFamily="2" charset="0"/>
              <a:cs typeface="Poppins SemiBold" panose="00000700000000000000" pitchFamily="2" charset="0"/>
            </a:endParaRPr>
          </a:p>
        </p:txBody>
      </p:sp>
    </p:spTree>
    <p:extLst>
      <p:ext uri="{BB962C8B-B14F-4D97-AF65-F5344CB8AC3E}">
        <p14:creationId xmlns:p14="http://schemas.microsoft.com/office/powerpoint/2010/main" val="3654097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3">
    <p:bg>
      <p:bgPr>
        <a:solidFill>
          <a:schemeClr val="accent3"/>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AEFBEE3F-C344-F002-0143-ADCC4F15095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9" y="665609"/>
            <a:ext cx="1445079" cy="914400"/>
          </a:xfrm>
          <a:prstGeom prst="rect">
            <a:avLst/>
          </a:prstGeom>
        </p:spPr>
      </p:pic>
      <p:pic>
        <p:nvPicPr>
          <p:cNvPr id="3" name="Picture 2" descr="U.S. Centers for Disease Control and Prevention">
            <a:extLst>
              <a:ext uri="{FF2B5EF4-FFF2-40B4-BE49-F238E27FC236}">
                <a16:creationId xmlns:a16="http://schemas.microsoft.com/office/drawing/2014/main" id="{1EE03C7F-7F6B-8E0F-0E2B-8D12E7D1C041}"/>
              </a:ext>
            </a:extLst>
          </p:cNvPr>
          <p:cNvPicPr>
            <a:picLocks noChangeAspect="1"/>
          </p:cNvPicPr>
          <p:nvPr/>
        </p:nvPicPr>
        <p:blipFill>
          <a:blip r:embed="rId2"/>
          <a:stretch>
            <a:fillRect/>
          </a:stretch>
        </p:blipFill>
        <p:spPr>
          <a:xfrm>
            <a:off x="617459"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60" y="2220699"/>
            <a:ext cx="4936385" cy="277780"/>
          </a:xfrm>
          <a:prstGeom prst="rect">
            <a:avLst/>
          </a:prstGeom>
        </p:spPr>
        <p:txBody>
          <a:bodyPr>
            <a:noAutofit/>
          </a:bodyPr>
          <a:lstStyle>
            <a:lvl1pPr marL="0" indent="0">
              <a:lnSpc>
                <a:spcPct val="100000"/>
              </a:lnSpc>
              <a:buNone/>
              <a:defRPr sz="2000" b="0" i="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7D6C9154-3514-A463-7E35-13CB52487EDA}"/>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B085F1F1-4F50-E8DB-6576-4CC06C462750}"/>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87B10384-A48D-B058-BCF0-76B6BCA5DAC4}"/>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05017E84-86B9-3093-BD73-5B04004C69F7}"/>
              </a:ext>
            </a:extLst>
          </p:cNvPr>
          <p:cNvSpPr>
            <a:spLocks noGrp="1"/>
          </p:cNvSpPr>
          <p:nvPr>
            <p:ph type="pic" sz="quarter" idx="11"/>
          </p:nvPr>
        </p:nvSpPr>
        <p:spPr>
          <a:xfrm>
            <a:off x="6367349" y="2"/>
            <a:ext cx="5824652" cy="6157257"/>
          </a:xfrm>
          <a:custGeom>
            <a:avLst/>
            <a:gdLst>
              <a:gd name="connsiteX0" fmla="*/ 0 w 5824652"/>
              <a:gd name="connsiteY0" fmla="*/ 0 h 6157257"/>
              <a:gd name="connsiteX1" fmla="*/ 5824652 w 5824652"/>
              <a:gd name="connsiteY1" fmla="*/ 0 h 6157257"/>
              <a:gd name="connsiteX2" fmla="*/ 5824652 w 5824652"/>
              <a:gd name="connsiteY2" fmla="*/ 6157257 h 6157257"/>
              <a:gd name="connsiteX3" fmla="*/ 282561 w 5824652"/>
              <a:gd name="connsiteY3" fmla="*/ 6157257 h 6157257"/>
              <a:gd name="connsiteX4" fmla="*/ 0 w 5824652"/>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2" h="6157257">
                <a:moveTo>
                  <a:pt x="0" y="0"/>
                </a:moveTo>
                <a:lnTo>
                  <a:pt x="5824652" y="0"/>
                </a:lnTo>
                <a:lnTo>
                  <a:pt x="5824652"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7065951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Photo_Left">
    <p:spTree>
      <p:nvGrpSpPr>
        <p:cNvPr id="1" name=""/>
        <p:cNvGrpSpPr/>
        <p:nvPr/>
      </p:nvGrpSpPr>
      <p:grpSpPr>
        <a:xfrm>
          <a:off x="0" y="0"/>
          <a:ext cx="0" cy="0"/>
          <a:chOff x="0" y="0"/>
          <a:chExt cx="0" cy="0"/>
        </a:xfrm>
      </p:grpSpPr>
      <p:sp>
        <p:nvSpPr>
          <p:cNvPr id="4" name="Title 17">
            <a:extLst>
              <a:ext uri="{FF2B5EF4-FFF2-40B4-BE49-F238E27FC236}">
                <a16:creationId xmlns:a16="http://schemas.microsoft.com/office/drawing/2014/main" id="{C504D4E3-2709-06FD-AC46-B1CC6E3DFA33}"/>
              </a:ext>
            </a:extLst>
          </p:cNvPr>
          <p:cNvSpPr>
            <a:spLocks noGrp="1"/>
          </p:cNvSpPr>
          <p:nvPr>
            <p:ph type="title" hasCustomPrompt="1"/>
          </p:nvPr>
        </p:nvSpPr>
        <p:spPr>
          <a:xfrm>
            <a:off x="6825473" y="1040398"/>
            <a:ext cx="4471419" cy="418013"/>
          </a:xfrm>
        </p:spPr>
        <p:txBody>
          <a:bodyPr/>
          <a:lstStyle>
            <a:lvl1pPr marL="0" algn="l"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8" name="Text Placeholder 7">
            <a:extLst>
              <a:ext uri="{FF2B5EF4-FFF2-40B4-BE49-F238E27FC236}">
                <a16:creationId xmlns:a16="http://schemas.microsoft.com/office/drawing/2014/main" id="{3C2775EE-EB0D-EB94-EEEA-DBBF396EDDD6}"/>
              </a:ext>
            </a:extLst>
          </p:cNvPr>
          <p:cNvSpPr>
            <a:spLocks noGrp="1"/>
          </p:cNvSpPr>
          <p:nvPr>
            <p:ph type="body" sz="quarter" idx="12" hasCustomPrompt="1"/>
          </p:nvPr>
        </p:nvSpPr>
        <p:spPr>
          <a:xfrm>
            <a:off x="6825007" y="1663700"/>
            <a:ext cx="4471644" cy="4689475"/>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p:txBody>
      </p:sp>
      <p:sp>
        <p:nvSpPr>
          <p:cNvPr id="7" name="Picture Placeholder 6">
            <a:extLst>
              <a:ext uri="{FF2B5EF4-FFF2-40B4-BE49-F238E27FC236}">
                <a16:creationId xmlns:a16="http://schemas.microsoft.com/office/drawing/2014/main" id="{D63F6F8C-286A-4911-83E6-37EB5FF9C0E8}"/>
              </a:ext>
            </a:extLst>
          </p:cNvPr>
          <p:cNvSpPr>
            <a:spLocks noGrp="1"/>
          </p:cNvSpPr>
          <p:nvPr>
            <p:ph type="pic" sz="quarter" idx="10"/>
          </p:nvPr>
        </p:nvSpPr>
        <p:spPr>
          <a:xfrm>
            <a:off x="0" y="0"/>
            <a:ext cx="3658699"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Picture Placeholder 2">
            <a:extLst>
              <a:ext uri="{FF2B5EF4-FFF2-40B4-BE49-F238E27FC236}">
                <a16:creationId xmlns:a16="http://schemas.microsoft.com/office/drawing/2014/main" id="{35125E1B-AC6E-B228-D46E-FEBD3CED691E}"/>
              </a:ext>
            </a:extLst>
          </p:cNvPr>
          <p:cNvSpPr>
            <a:spLocks noGrp="1"/>
          </p:cNvSpPr>
          <p:nvPr>
            <p:ph type="pic" sz="quarter" idx="11"/>
          </p:nvPr>
        </p:nvSpPr>
        <p:spPr>
          <a:xfrm>
            <a:off x="1543434" y="763362"/>
            <a:ext cx="4186651" cy="6094639"/>
          </a:xfrm>
          <a:custGeom>
            <a:avLst/>
            <a:gdLst>
              <a:gd name="connsiteX0" fmla="*/ 202215 w 4186651"/>
              <a:gd name="connsiteY0" fmla="*/ 0 h 6094638"/>
              <a:gd name="connsiteX1" fmla="*/ 3984436 w 4186651"/>
              <a:gd name="connsiteY1" fmla="*/ 0 h 6094638"/>
              <a:gd name="connsiteX2" fmla="*/ 4186651 w 4186651"/>
              <a:gd name="connsiteY2" fmla="*/ 202215 h 6094638"/>
              <a:gd name="connsiteX3" fmla="*/ 4186651 w 4186651"/>
              <a:gd name="connsiteY3" fmla="*/ 6094638 h 6094638"/>
              <a:gd name="connsiteX4" fmla="*/ 0 w 4186651"/>
              <a:gd name="connsiteY4" fmla="*/ 6094638 h 6094638"/>
              <a:gd name="connsiteX5" fmla="*/ 0 w 4186651"/>
              <a:gd name="connsiteY5" fmla="*/ 202215 h 6094638"/>
              <a:gd name="connsiteX6" fmla="*/ 202215 w 4186651"/>
              <a:gd name="connsiteY6" fmla="*/ 0 h 6094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6651" h="6094638">
                <a:moveTo>
                  <a:pt x="202215" y="0"/>
                </a:moveTo>
                <a:lnTo>
                  <a:pt x="3984436" y="0"/>
                </a:lnTo>
                <a:cubicBezTo>
                  <a:pt x="4096116" y="0"/>
                  <a:pt x="4186651" y="90535"/>
                  <a:pt x="4186651" y="202215"/>
                </a:cubicBezTo>
                <a:lnTo>
                  <a:pt x="4186651" y="6094638"/>
                </a:lnTo>
                <a:lnTo>
                  <a:pt x="0" y="6094638"/>
                </a:lnTo>
                <a:lnTo>
                  <a:pt x="0" y="202215"/>
                </a:lnTo>
                <a:cubicBezTo>
                  <a:pt x="0" y="90535"/>
                  <a:pt x="90535" y="0"/>
                  <a:pt x="20221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1849073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Photos_Offset">
    <p:bg>
      <p:bgPr>
        <a:solidFill>
          <a:srgbClr val="0057B7"/>
        </a:solidFill>
        <a:effectLst/>
      </p:bgPr>
    </p:bg>
    <p:spTree>
      <p:nvGrpSpPr>
        <p:cNvPr id="1" name=""/>
        <p:cNvGrpSpPr/>
        <p:nvPr/>
      </p:nvGrpSpPr>
      <p:grpSpPr>
        <a:xfrm>
          <a:off x="0" y="0"/>
          <a:ext cx="0" cy="0"/>
          <a:chOff x="0" y="0"/>
          <a:chExt cx="0" cy="0"/>
        </a:xfrm>
      </p:grpSpPr>
      <p:sp>
        <p:nvSpPr>
          <p:cNvPr id="13" name="Title 7">
            <a:extLst>
              <a:ext uri="{FF2B5EF4-FFF2-40B4-BE49-F238E27FC236}">
                <a16:creationId xmlns:a16="http://schemas.microsoft.com/office/drawing/2014/main" id="{FF566993-1C71-214C-8F87-B3A8BD9C03D2}"/>
              </a:ext>
            </a:extLst>
          </p:cNvPr>
          <p:cNvSpPr>
            <a:spLocks noGrp="1"/>
          </p:cNvSpPr>
          <p:nvPr>
            <p:ph type="title" hasCustomPrompt="1"/>
          </p:nvPr>
        </p:nvSpPr>
        <p:spPr>
          <a:xfrm>
            <a:off x="881808" y="1159231"/>
            <a:ext cx="5451757" cy="299435"/>
          </a:xfrm>
        </p:spPr>
        <p:txBody>
          <a:bodyPr/>
          <a:lstStyle>
            <a:lvl1pPr>
              <a:lnSpc>
                <a:spcPct val="100000"/>
              </a:lnSpc>
              <a:defRPr sz="2600">
                <a:solidFill>
                  <a:schemeClr val="bg1"/>
                </a:solidFill>
              </a:defRPr>
            </a:lvl1pPr>
          </a:lstStyle>
          <a:p>
            <a:r>
              <a:rPr lang="en-US"/>
              <a:t>Title Goes Here</a:t>
            </a:r>
          </a:p>
        </p:txBody>
      </p:sp>
      <p:sp>
        <p:nvSpPr>
          <p:cNvPr id="12" name="Text Placeholder 9">
            <a:extLst>
              <a:ext uri="{FF2B5EF4-FFF2-40B4-BE49-F238E27FC236}">
                <a16:creationId xmlns:a16="http://schemas.microsoft.com/office/drawing/2014/main" id="{66E66C2F-6C61-8CBA-C4F0-6306315F3098}"/>
              </a:ext>
            </a:extLst>
          </p:cNvPr>
          <p:cNvSpPr>
            <a:spLocks noGrp="1"/>
          </p:cNvSpPr>
          <p:nvPr>
            <p:ph type="body" sz="quarter" idx="12" hasCustomPrompt="1"/>
          </p:nvPr>
        </p:nvSpPr>
        <p:spPr>
          <a:xfrm>
            <a:off x="881808" y="786459"/>
            <a:ext cx="5451757" cy="198987"/>
          </a:xfrm>
          <a:prstGeom prst="rect">
            <a:avLst/>
          </a:prstGeom>
        </p:spPr>
        <p:txBody>
          <a:bodyPr/>
          <a:lstStyle>
            <a:lvl1pPr marL="0" indent="0">
              <a:lnSpc>
                <a:spcPct val="100000"/>
              </a:lnSpc>
              <a:buNone/>
              <a:defRPr sz="1400" b="0" i="0" cap="all" spc="200" baseline="0">
                <a:solidFill>
                  <a:schemeClr val="accent6"/>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4" name="Text Placeholder 11">
            <a:extLst>
              <a:ext uri="{FF2B5EF4-FFF2-40B4-BE49-F238E27FC236}">
                <a16:creationId xmlns:a16="http://schemas.microsoft.com/office/drawing/2014/main" id="{5FD6E69D-34C0-CF07-17D3-849320BD9AB6}"/>
              </a:ext>
            </a:extLst>
          </p:cNvPr>
          <p:cNvSpPr>
            <a:spLocks noGrp="1"/>
          </p:cNvSpPr>
          <p:nvPr>
            <p:ph type="body" sz="quarter" idx="13" hasCustomPrompt="1"/>
          </p:nvPr>
        </p:nvSpPr>
        <p:spPr>
          <a:xfrm>
            <a:off x="881808" y="1704009"/>
            <a:ext cx="5451757" cy="1360488"/>
          </a:xfrm>
          <a:prstGeom prst="rect">
            <a:avLst/>
          </a:prstGeom>
        </p:spPr>
        <p:txBody>
          <a:bodyPr/>
          <a:lstStyle>
            <a:lvl1pPr marL="0" indent="0">
              <a:lnSpc>
                <a:spcPts val="2400"/>
              </a:lnSpc>
              <a:spcBef>
                <a:spcPts val="1200"/>
              </a:spcBef>
              <a:buNone/>
              <a:defRPr sz="1800">
                <a:solidFill>
                  <a:schemeClr val="bg1"/>
                </a:solidFill>
              </a:defRPr>
            </a:lvl1pPr>
          </a:lstStyle>
          <a:p>
            <a:pPr lvl="0"/>
            <a:r>
              <a:rPr lang="en-US"/>
              <a:t>Place in your content here. When pasting in content, please use the “Use Destination Theme” or “Keep Text Only” options to ensure the text matches this template’s styles.</a:t>
            </a:r>
          </a:p>
        </p:txBody>
      </p:sp>
      <p:sp>
        <p:nvSpPr>
          <p:cNvPr id="23" name="Picture Placeholder 22">
            <a:extLst>
              <a:ext uri="{FF2B5EF4-FFF2-40B4-BE49-F238E27FC236}">
                <a16:creationId xmlns:a16="http://schemas.microsoft.com/office/drawing/2014/main" id="{048ECADB-32C8-32F0-1B0C-92BDBD79498E}"/>
              </a:ext>
            </a:extLst>
          </p:cNvPr>
          <p:cNvSpPr>
            <a:spLocks noGrp="1"/>
          </p:cNvSpPr>
          <p:nvPr>
            <p:ph type="pic" sz="quarter" idx="11"/>
          </p:nvPr>
        </p:nvSpPr>
        <p:spPr>
          <a:xfrm>
            <a:off x="0" y="3428999"/>
            <a:ext cx="6333565" cy="3429003"/>
          </a:xfrm>
          <a:custGeom>
            <a:avLst/>
            <a:gdLst>
              <a:gd name="connsiteX0" fmla="*/ 2 w 6333565"/>
              <a:gd name="connsiteY0" fmla="*/ 0 h 3429002"/>
              <a:gd name="connsiteX1" fmla="*/ 6171305 w 6333565"/>
              <a:gd name="connsiteY1" fmla="*/ 0 h 3429002"/>
              <a:gd name="connsiteX2" fmla="*/ 6333565 w 6333565"/>
              <a:gd name="connsiteY2" fmla="*/ 162260 h 3429002"/>
              <a:gd name="connsiteX3" fmla="*/ 6333565 w 6333565"/>
              <a:gd name="connsiteY3" fmla="*/ 3429002 h 3429002"/>
              <a:gd name="connsiteX4" fmla="*/ 542025 w 6333565"/>
              <a:gd name="connsiteY4" fmla="*/ 3429002 h 3429002"/>
              <a:gd name="connsiteX5" fmla="*/ 0 w 6333565"/>
              <a:gd name="connsiteY5" fmla="*/ 3429002 h 3429002"/>
              <a:gd name="connsiteX6" fmla="*/ 0 w 6333565"/>
              <a:gd name="connsiteY6" fmla="*/ 319538 h 3429002"/>
              <a:gd name="connsiteX7" fmla="*/ 2 w 6333565"/>
              <a:gd name="connsiteY7" fmla="*/ 319538 h 342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3565" h="3429002">
                <a:moveTo>
                  <a:pt x="2" y="0"/>
                </a:moveTo>
                <a:lnTo>
                  <a:pt x="6171305" y="0"/>
                </a:lnTo>
                <a:cubicBezTo>
                  <a:pt x="6260919" y="0"/>
                  <a:pt x="6333565" y="72646"/>
                  <a:pt x="6333565" y="162260"/>
                </a:cubicBezTo>
                <a:lnTo>
                  <a:pt x="6333565" y="3429002"/>
                </a:lnTo>
                <a:lnTo>
                  <a:pt x="542025" y="3429002"/>
                </a:lnTo>
                <a:lnTo>
                  <a:pt x="0" y="3429002"/>
                </a:lnTo>
                <a:lnTo>
                  <a:pt x="0" y="319538"/>
                </a:lnTo>
                <a:lnTo>
                  <a:pt x="2" y="319538"/>
                </a:ln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21" name="Picture Placeholder 20">
            <a:extLst>
              <a:ext uri="{FF2B5EF4-FFF2-40B4-BE49-F238E27FC236}">
                <a16:creationId xmlns:a16="http://schemas.microsoft.com/office/drawing/2014/main" id="{135CEADD-8528-53ED-C41D-D880C0CE39C2}"/>
              </a:ext>
            </a:extLst>
          </p:cNvPr>
          <p:cNvSpPr>
            <a:spLocks noGrp="1"/>
          </p:cNvSpPr>
          <p:nvPr>
            <p:ph type="pic" sz="quarter" idx="14"/>
          </p:nvPr>
        </p:nvSpPr>
        <p:spPr>
          <a:xfrm>
            <a:off x="7253661" y="514340"/>
            <a:ext cx="4938343" cy="5829321"/>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274700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_Top">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F8C038A1-773E-DBC1-A6C7-A8AEE9E20B22}"/>
              </a:ext>
            </a:extLst>
          </p:cNvPr>
          <p:cNvSpPr>
            <a:spLocks noGrp="1"/>
          </p:cNvSpPr>
          <p:nvPr>
            <p:ph type="title" hasCustomPrompt="1"/>
          </p:nvPr>
        </p:nvSpPr>
        <p:spPr>
          <a:xfrm>
            <a:off x="1133476" y="3731783"/>
            <a:ext cx="10163417" cy="418013"/>
          </a:xfrm>
        </p:spPr>
        <p:txBody>
          <a:bodyPr/>
          <a:lstStyle>
            <a:lvl1pPr marL="0" algn="l"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3" name="Text Placeholder 7">
            <a:extLst>
              <a:ext uri="{FF2B5EF4-FFF2-40B4-BE49-F238E27FC236}">
                <a16:creationId xmlns:a16="http://schemas.microsoft.com/office/drawing/2014/main" id="{BB7EE1A2-6CDD-367F-D910-035F5525B07E}"/>
              </a:ext>
            </a:extLst>
          </p:cNvPr>
          <p:cNvSpPr>
            <a:spLocks noGrp="1"/>
          </p:cNvSpPr>
          <p:nvPr>
            <p:ph type="body" sz="quarter" idx="12" hasCustomPrompt="1"/>
          </p:nvPr>
        </p:nvSpPr>
        <p:spPr>
          <a:xfrm>
            <a:off x="1132205" y="4443307"/>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6" name="Picture Placeholder 5">
            <a:extLst>
              <a:ext uri="{FF2B5EF4-FFF2-40B4-BE49-F238E27FC236}">
                <a16:creationId xmlns:a16="http://schemas.microsoft.com/office/drawing/2014/main" id="{CD80A71C-26B3-450F-AECC-072AE2639043}"/>
              </a:ext>
            </a:extLst>
          </p:cNvPr>
          <p:cNvSpPr>
            <a:spLocks noGrp="1"/>
          </p:cNvSpPr>
          <p:nvPr>
            <p:ph type="pic" sz="quarter" idx="10"/>
          </p:nvPr>
        </p:nvSpPr>
        <p:spPr>
          <a:xfrm>
            <a:off x="0" y="2"/>
            <a:ext cx="12192000" cy="3428999"/>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28094147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_Top_Rounded">
    <p:spTree>
      <p:nvGrpSpPr>
        <p:cNvPr id="1" name=""/>
        <p:cNvGrpSpPr/>
        <p:nvPr/>
      </p:nvGrpSpPr>
      <p:grpSpPr>
        <a:xfrm>
          <a:off x="0" y="0"/>
          <a:ext cx="0" cy="0"/>
          <a:chOff x="0" y="0"/>
          <a:chExt cx="0" cy="0"/>
        </a:xfrm>
      </p:grpSpPr>
      <p:sp>
        <p:nvSpPr>
          <p:cNvPr id="2" name="Title 17">
            <a:extLst>
              <a:ext uri="{FF2B5EF4-FFF2-40B4-BE49-F238E27FC236}">
                <a16:creationId xmlns:a16="http://schemas.microsoft.com/office/drawing/2014/main" id="{C4126798-40CE-0964-E5C4-E7EFDC226E43}"/>
              </a:ext>
            </a:extLst>
          </p:cNvPr>
          <p:cNvSpPr>
            <a:spLocks noGrp="1"/>
          </p:cNvSpPr>
          <p:nvPr>
            <p:ph type="title" hasCustomPrompt="1"/>
          </p:nvPr>
        </p:nvSpPr>
        <p:spPr>
          <a:xfrm>
            <a:off x="1133476" y="3441112"/>
            <a:ext cx="10163417" cy="418013"/>
          </a:xfrm>
        </p:spPr>
        <p:txBody>
          <a:bodyPr/>
          <a:lstStyle>
            <a:lvl1pPr marL="0" algn="l"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Title Goes Here</a:t>
            </a:r>
          </a:p>
        </p:txBody>
      </p:sp>
      <p:sp>
        <p:nvSpPr>
          <p:cNvPr id="3" name="Text Placeholder 7">
            <a:extLst>
              <a:ext uri="{FF2B5EF4-FFF2-40B4-BE49-F238E27FC236}">
                <a16:creationId xmlns:a16="http://schemas.microsoft.com/office/drawing/2014/main" id="{AFB5368E-DFF0-727E-16DA-5E5D27E71042}"/>
              </a:ext>
            </a:extLst>
          </p:cNvPr>
          <p:cNvSpPr>
            <a:spLocks noGrp="1"/>
          </p:cNvSpPr>
          <p:nvPr>
            <p:ph type="body" sz="quarter" idx="12" hasCustomPrompt="1"/>
          </p:nvPr>
        </p:nvSpPr>
        <p:spPr>
          <a:xfrm>
            <a:off x="1132205" y="4152635"/>
            <a:ext cx="10163931" cy="2145220"/>
          </a:xfrm>
        </p:spPr>
        <p:txBody>
          <a:body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p:txBody>
      </p:sp>
      <p:sp>
        <p:nvSpPr>
          <p:cNvPr id="5" name="Picture Placeholder 4">
            <a:extLst>
              <a:ext uri="{FF2B5EF4-FFF2-40B4-BE49-F238E27FC236}">
                <a16:creationId xmlns:a16="http://schemas.microsoft.com/office/drawing/2014/main" id="{24DCA15B-C178-71F2-D6D4-F6D5631D313F}"/>
              </a:ext>
            </a:extLst>
          </p:cNvPr>
          <p:cNvSpPr>
            <a:spLocks noGrp="1"/>
          </p:cNvSpPr>
          <p:nvPr>
            <p:ph type="pic" sz="quarter" idx="10"/>
          </p:nvPr>
        </p:nvSpPr>
        <p:spPr>
          <a:xfrm>
            <a:off x="1133475" y="1"/>
            <a:ext cx="9925048" cy="3161027"/>
          </a:xfrm>
          <a:custGeom>
            <a:avLst/>
            <a:gdLst>
              <a:gd name="connsiteX0" fmla="*/ 0 w 9925048"/>
              <a:gd name="connsiteY0" fmla="*/ 0 h 3161026"/>
              <a:gd name="connsiteX1" fmla="*/ 9925048 w 9925048"/>
              <a:gd name="connsiteY1" fmla="*/ 0 h 3161026"/>
              <a:gd name="connsiteX2" fmla="*/ 9925048 w 9925048"/>
              <a:gd name="connsiteY2" fmla="*/ 2855671 h 3161026"/>
              <a:gd name="connsiteX3" fmla="*/ 9619693 w 9925048"/>
              <a:gd name="connsiteY3" fmla="*/ 3161026 h 3161026"/>
              <a:gd name="connsiteX4" fmla="*/ 305355 w 9925048"/>
              <a:gd name="connsiteY4" fmla="*/ 3161026 h 3161026"/>
              <a:gd name="connsiteX5" fmla="*/ 0 w 9925048"/>
              <a:gd name="connsiteY5" fmla="*/ 2855671 h 31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25048" h="3161026">
                <a:moveTo>
                  <a:pt x="0" y="0"/>
                </a:moveTo>
                <a:lnTo>
                  <a:pt x="9925048" y="0"/>
                </a:lnTo>
                <a:lnTo>
                  <a:pt x="9925048" y="2855671"/>
                </a:lnTo>
                <a:cubicBezTo>
                  <a:pt x="9925048" y="3024314"/>
                  <a:pt x="9788336" y="3161026"/>
                  <a:pt x="9619693" y="3161026"/>
                </a:cubicBezTo>
                <a:lnTo>
                  <a:pt x="305355" y="3161026"/>
                </a:lnTo>
                <a:cubicBezTo>
                  <a:pt x="136712" y="3161026"/>
                  <a:pt x="0" y="3024314"/>
                  <a:pt x="0" y="2855671"/>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40188751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ation">
    <p:bg>
      <p:bgPr>
        <a:solidFill>
          <a:srgbClr val="0057B7"/>
        </a:solidFill>
        <a:effectLst/>
      </p:bgPr>
    </p:bg>
    <p:spTree>
      <p:nvGrpSpPr>
        <p:cNvPr id="1" name=""/>
        <p:cNvGrpSpPr/>
        <p:nvPr/>
      </p:nvGrpSpPr>
      <p:grpSpPr>
        <a:xfrm>
          <a:off x="0" y="0"/>
          <a:ext cx="0" cy="0"/>
          <a:chOff x="0" y="0"/>
          <a:chExt cx="0" cy="0"/>
        </a:xfrm>
      </p:grpSpPr>
      <p:sp>
        <p:nvSpPr>
          <p:cNvPr id="11" name="Title 8">
            <a:extLst>
              <a:ext uri="{FF2B5EF4-FFF2-40B4-BE49-F238E27FC236}">
                <a16:creationId xmlns:a16="http://schemas.microsoft.com/office/drawing/2014/main" id="{C36BFBF5-5176-41DC-FE58-6364A24A297A}"/>
              </a:ext>
            </a:extLst>
          </p:cNvPr>
          <p:cNvSpPr>
            <a:spLocks noGrp="1"/>
          </p:cNvSpPr>
          <p:nvPr>
            <p:ph type="title" hasCustomPrompt="1"/>
          </p:nvPr>
        </p:nvSpPr>
        <p:spPr>
          <a:xfrm>
            <a:off x="6202594" y="2319639"/>
            <a:ext cx="5151207" cy="225410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Use this space for a relevant quote to support your communication message. You can use </a:t>
            </a:r>
            <a:r>
              <a:rPr lang="en-US" sz="2600" b="1">
                <a:solidFill>
                  <a:schemeClr val="accent5"/>
                </a:solidFill>
                <a:latin typeface="Roboto" panose="02000000000000000000" pitchFamily="2" charset="0"/>
                <a:ea typeface="Roboto" panose="02000000000000000000" pitchFamily="2" charset="0"/>
                <a:cs typeface="Poppins SemiBold" panose="00000700000000000000" pitchFamily="2" charset="0"/>
              </a:rPr>
              <a:t>color to highlight key facts. </a:t>
            </a:r>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Be sure to include the source in the text below.</a:t>
            </a:r>
          </a:p>
        </p:txBody>
      </p:sp>
      <p:sp>
        <p:nvSpPr>
          <p:cNvPr id="7" name="Text Placeholder 9">
            <a:extLst>
              <a:ext uri="{FF2B5EF4-FFF2-40B4-BE49-F238E27FC236}">
                <a16:creationId xmlns:a16="http://schemas.microsoft.com/office/drawing/2014/main" id="{ED07DE40-80FF-B69C-24B0-E6BA3C38FB79}"/>
              </a:ext>
            </a:extLst>
          </p:cNvPr>
          <p:cNvSpPr>
            <a:spLocks noGrp="1"/>
          </p:cNvSpPr>
          <p:nvPr>
            <p:ph type="body" sz="quarter" idx="11" hasCustomPrompt="1"/>
          </p:nvPr>
        </p:nvSpPr>
        <p:spPr>
          <a:xfrm>
            <a:off x="6202593" y="4859073"/>
            <a:ext cx="3439931" cy="198987"/>
          </a:xfrm>
          <a:prstGeom prst="rect">
            <a:avLst/>
          </a:prstGeom>
        </p:spPr>
        <p:txBody>
          <a:bodyPr/>
          <a:lstStyle>
            <a:lvl1pPr marL="0" indent="0">
              <a:lnSpc>
                <a:spcPct val="100000"/>
              </a:lnSpc>
              <a:buNone/>
              <a:defRPr sz="1400" b="0" i="0" cap="all" spc="200" baseline="0">
                <a:solidFill>
                  <a:schemeClr val="bg1"/>
                </a:solidFill>
                <a:latin typeface="Roboto Medium" panose="02000000000000000000" pitchFamily="2" charset="0"/>
                <a:ea typeface="Roboto Medium" panose="02000000000000000000" pitchFamily="2" charset="0"/>
              </a:defRPr>
            </a:lvl1pPr>
          </a:lstStyle>
          <a:p>
            <a:pPr lvl="0"/>
            <a:r>
              <a:rPr lang="en-US"/>
              <a:t>Quotation Source Goes Here</a:t>
            </a:r>
          </a:p>
        </p:txBody>
      </p:sp>
      <p:sp>
        <p:nvSpPr>
          <p:cNvPr id="14" name="Picture Placeholder 13">
            <a:extLst>
              <a:ext uri="{FF2B5EF4-FFF2-40B4-BE49-F238E27FC236}">
                <a16:creationId xmlns:a16="http://schemas.microsoft.com/office/drawing/2014/main" id="{B37B7C14-CC4C-6EDC-65DC-FB85B3952E62}"/>
              </a:ext>
            </a:extLst>
          </p:cNvPr>
          <p:cNvSpPr>
            <a:spLocks noGrp="1"/>
          </p:cNvSpPr>
          <p:nvPr>
            <p:ph type="pic" sz="quarter" idx="13"/>
          </p:nvPr>
        </p:nvSpPr>
        <p:spPr>
          <a:xfrm>
            <a:off x="-2" y="734574"/>
            <a:ext cx="5163673" cy="5388839"/>
          </a:xfrm>
          <a:custGeom>
            <a:avLst/>
            <a:gdLst>
              <a:gd name="connsiteX0" fmla="*/ 0 w 5163673"/>
              <a:gd name="connsiteY0" fmla="*/ 0 h 5388838"/>
              <a:gd name="connsiteX1" fmla="*/ 4903392 w 5163673"/>
              <a:gd name="connsiteY1" fmla="*/ 0 h 5388838"/>
              <a:gd name="connsiteX2" fmla="*/ 5163673 w 5163673"/>
              <a:gd name="connsiteY2" fmla="*/ 260281 h 5388838"/>
              <a:gd name="connsiteX3" fmla="*/ 5163673 w 5163673"/>
              <a:gd name="connsiteY3" fmla="*/ 5128557 h 5388838"/>
              <a:gd name="connsiteX4" fmla="*/ 4903392 w 5163673"/>
              <a:gd name="connsiteY4" fmla="*/ 5388838 h 5388838"/>
              <a:gd name="connsiteX5" fmla="*/ 0 w 5163673"/>
              <a:gd name="connsiteY5" fmla="*/ 5388838 h 538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3673" h="5388838">
                <a:moveTo>
                  <a:pt x="0" y="0"/>
                </a:moveTo>
                <a:lnTo>
                  <a:pt x="4903392" y="0"/>
                </a:lnTo>
                <a:cubicBezTo>
                  <a:pt x="5047141" y="0"/>
                  <a:pt x="5163673" y="116532"/>
                  <a:pt x="5163673" y="260281"/>
                </a:cubicBezTo>
                <a:lnTo>
                  <a:pt x="5163673" y="5128557"/>
                </a:lnTo>
                <a:cubicBezTo>
                  <a:pt x="5163673" y="5272306"/>
                  <a:pt x="5047141" y="5388838"/>
                  <a:pt x="4903392" y="5388838"/>
                </a:cubicBezTo>
                <a:lnTo>
                  <a:pt x="0" y="5388838"/>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820848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_Bac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67692A-377B-43B7-AEA9-045CE336063E}"/>
              </a:ext>
            </a:extLst>
          </p:cNvPr>
          <p:cNvSpPr>
            <a:spLocks noGrp="1"/>
          </p:cNvSpPr>
          <p:nvPr>
            <p:ph type="pic" sz="quarter" idx="10"/>
          </p:nvPr>
        </p:nvSpPr>
        <p:spPr>
          <a:xfrm>
            <a:off x="0" y="0"/>
            <a:ext cx="12192000" cy="6858000"/>
          </a:xfrm>
          <a:custGeom>
            <a:avLst/>
            <a:gdLst>
              <a:gd name="connsiteX0" fmla="*/ 0 w 4381500"/>
              <a:gd name="connsiteY0" fmla="*/ 0 h 2619375"/>
              <a:gd name="connsiteX1" fmla="*/ 4381500 w 4381500"/>
              <a:gd name="connsiteY1" fmla="*/ 0 h 2619375"/>
              <a:gd name="connsiteX2" fmla="*/ 4381500 w 4381500"/>
              <a:gd name="connsiteY2" fmla="*/ 2619375 h 2619375"/>
              <a:gd name="connsiteX3" fmla="*/ 0 w 4381500"/>
              <a:gd name="connsiteY3" fmla="*/ 2619375 h 2619375"/>
            </a:gdLst>
            <a:ahLst/>
            <a:cxnLst>
              <a:cxn ang="0">
                <a:pos x="connsiteX0" y="connsiteY0"/>
              </a:cxn>
              <a:cxn ang="0">
                <a:pos x="connsiteX1" y="connsiteY1"/>
              </a:cxn>
              <a:cxn ang="0">
                <a:pos x="connsiteX2" y="connsiteY2"/>
              </a:cxn>
              <a:cxn ang="0">
                <a:pos x="connsiteX3" y="connsiteY3"/>
              </a:cxn>
            </a:cxnLst>
            <a:rect l="l" t="t" r="r" b="b"/>
            <a:pathLst>
              <a:path w="4381500" h="2619375">
                <a:moveTo>
                  <a:pt x="0" y="0"/>
                </a:moveTo>
                <a:lnTo>
                  <a:pt x="4381500" y="0"/>
                </a:lnTo>
                <a:lnTo>
                  <a:pt x="4381500" y="2619375"/>
                </a:lnTo>
                <a:lnTo>
                  <a:pt x="0" y="2619375"/>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 name="Rectangle: Single Corner Rounded 1">
            <a:extLst>
              <a:ext uri="{FF2B5EF4-FFF2-40B4-BE49-F238E27FC236}">
                <a16:creationId xmlns:a16="http://schemas.microsoft.com/office/drawing/2014/main" id="{19D7C2E2-B683-C394-BFFA-32B32F0FCE74}"/>
              </a:ext>
              <a:ext uri="{C183D7F6-B498-43B3-948B-1728B52AA6E4}">
                <adec:decorative xmlns:adec="http://schemas.microsoft.com/office/drawing/2017/decorative" val="1"/>
              </a:ext>
            </a:extLst>
          </p:cNvPr>
          <p:cNvSpPr/>
          <p:nvPr userDrawn="1"/>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Title 7">
            <a:extLst>
              <a:ext uri="{FF2B5EF4-FFF2-40B4-BE49-F238E27FC236}">
                <a16:creationId xmlns:a16="http://schemas.microsoft.com/office/drawing/2014/main" id="{DECE3A18-15D1-A1C4-B4B1-BFDBA5D3A9A7}"/>
              </a:ext>
            </a:extLst>
          </p:cNvPr>
          <p:cNvSpPr>
            <a:spLocks noGrp="1"/>
          </p:cNvSpPr>
          <p:nvPr>
            <p:ph type="title" hasCustomPrompt="1"/>
          </p:nvPr>
        </p:nvSpPr>
        <p:spPr>
          <a:xfrm>
            <a:off x="774404" y="2501394"/>
            <a:ext cx="7063985" cy="994143"/>
          </a:xfrm>
        </p:spPr>
        <p:txBody>
          <a:bodyPr/>
          <a:lstStyle>
            <a:lvl1pPr>
              <a:lnSpc>
                <a:spcPct val="100000"/>
              </a:lnSpc>
              <a:defRPr sz="2600">
                <a:solidFill>
                  <a:schemeClr val="bg1"/>
                </a:solidFill>
              </a:defRPr>
            </a:lvl1pPr>
          </a:lstStyle>
          <a:p>
            <a:r>
              <a:rPr lang="en-US"/>
              <a:t>Title Goes Here (can be long or short, even three lines</a:t>
            </a:r>
          </a:p>
        </p:txBody>
      </p:sp>
      <p:sp>
        <p:nvSpPr>
          <p:cNvPr id="3" name="Text Placeholder 9">
            <a:extLst>
              <a:ext uri="{FF2B5EF4-FFF2-40B4-BE49-F238E27FC236}">
                <a16:creationId xmlns:a16="http://schemas.microsoft.com/office/drawing/2014/main" id="{48C76771-10B9-6AE0-9F24-5465CAEBC9B3}"/>
              </a:ext>
            </a:extLst>
          </p:cNvPr>
          <p:cNvSpPr>
            <a:spLocks noGrp="1"/>
          </p:cNvSpPr>
          <p:nvPr>
            <p:ph type="body" sz="quarter" idx="11" hasCustomPrompt="1"/>
          </p:nvPr>
        </p:nvSpPr>
        <p:spPr>
          <a:xfrm>
            <a:off x="774403" y="2128621"/>
            <a:ext cx="343993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11">
            <a:extLst>
              <a:ext uri="{FF2B5EF4-FFF2-40B4-BE49-F238E27FC236}">
                <a16:creationId xmlns:a16="http://schemas.microsoft.com/office/drawing/2014/main" id="{A54B0A3B-3B62-7B02-F964-BE0256A75A6D}"/>
              </a:ext>
            </a:extLst>
          </p:cNvPr>
          <p:cNvSpPr>
            <a:spLocks noGrp="1"/>
          </p:cNvSpPr>
          <p:nvPr>
            <p:ph type="body" sz="quarter" idx="12" hasCustomPrompt="1"/>
          </p:nvPr>
        </p:nvSpPr>
        <p:spPr>
          <a:xfrm>
            <a:off x="774403" y="3758201"/>
            <a:ext cx="7063984" cy="2682011"/>
          </a:xfrm>
          <a:prstGeom prst="rect">
            <a:avLst/>
          </a:prstGeom>
        </p:spPr>
        <p:txBody>
          <a:bodyPr/>
          <a:lstStyle>
            <a:lvl1pPr marL="0" indent="0">
              <a:lnSpc>
                <a:spcPts val="2400"/>
              </a:lnSpc>
              <a:spcBef>
                <a:spcPts val="1200"/>
              </a:spcBef>
              <a:buNone/>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p:txBody>
      </p:sp>
    </p:spTree>
    <p:extLst>
      <p:ext uri="{BB962C8B-B14F-4D97-AF65-F5344CB8AC3E}">
        <p14:creationId xmlns:p14="http://schemas.microsoft.com/office/powerpoint/2010/main" val="37820122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hotos_Blocks">
    <p:spTree>
      <p:nvGrpSpPr>
        <p:cNvPr id="1" name=""/>
        <p:cNvGrpSpPr/>
        <p:nvPr/>
      </p:nvGrpSpPr>
      <p:grpSpPr>
        <a:xfrm>
          <a:off x="0" y="0"/>
          <a:ext cx="0" cy="0"/>
          <a:chOff x="0" y="0"/>
          <a:chExt cx="0" cy="0"/>
        </a:xfrm>
      </p:grpSpPr>
      <p:sp>
        <p:nvSpPr>
          <p:cNvPr id="14" name="Title 7">
            <a:extLst>
              <a:ext uri="{FF2B5EF4-FFF2-40B4-BE49-F238E27FC236}">
                <a16:creationId xmlns:a16="http://schemas.microsoft.com/office/drawing/2014/main" id="{4681A8D3-C2D6-B52A-2906-F393D40AFF93}"/>
              </a:ext>
            </a:extLst>
          </p:cNvPr>
          <p:cNvSpPr>
            <a:spLocks noGrp="1"/>
          </p:cNvSpPr>
          <p:nvPr>
            <p:ph type="title" hasCustomPrompt="1"/>
          </p:nvPr>
        </p:nvSpPr>
        <p:spPr>
          <a:xfrm>
            <a:off x="7192564" y="2434858"/>
            <a:ext cx="3439931" cy="994143"/>
          </a:xfrm>
        </p:spPr>
        <p:txBody>
          <a:bodyPr/>
          <a:lstStyle>
            <a:lvl1pPr>
              <a:lnSpc>
                <a:spcPct val="100000"/>
              </a:lnSpc>
              <a:defRPr sz="2600">
                <a:solidFill>
                  <a:schemeClr val="tx1"/>
                </a:solidFill>
              </a:defRPr>
            </a:lvl1pPr>
          </a:lstStyle>
          <a:p>
            <a:r>
              <a:rPr lang="en-US"/>
              <a:t>Title Goes Here (can be short or long, even three lines)</a:t>
            </a:r>
          </a:p>
        </p:txBody>
      </p:sp>
      <p:sp>
        <p:nvSpPr>
          <p:cNvPr id="13" name="Text Placeholder 9">
            <a:extLst>
              <a:ext uri="{FF2B5EF4-FFF2-40B4-BE49-F238E27FC236}">
                <a16:creationId xmlns:a16="http://schemas.microsoft.com/office/drawing/2014/main" id="{0BADCE4A-ED67-825E-DAAA-7AD76AE30E4D}"/>
              </a:ext>
            </a:extLst>
          </p:cNvPr>
          <p:cNvSpPr>
            <a:spLocks noGrp="1"/>
          </p:cNvSpPr>
          <p:nvPr>
            <p:ph type="body" sz="quarter" idx="12" hasCustomPrompt="1"/>
          </p:nvPr>
        </p:nvSpPr>
        <p:spPr>
          <a:xfrm>
            <a:off x="7192564" y="2062085"/>
            <a:ext cx="3439931"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5" name="Text Placeholder 11">
            <a:extLst>
              <a:ext uri="{FF2B5EF4-FFF2-40B4-BE49-F238E27FC236}">
                <a16:creationId xmlns:a16="http://schemas.microsoft.com/office/drawing/2014/main" id="{46FD16CE-DA71-2332-DF01-27884E2C8E5B}"/>
              </a:ext>
            </a:extLst>
          </p:cNvPr>
          <p:cNvSpPr>
            <a:spLocks noGrp="1"/>
          </p:cNvSpPr>
          <p:nvPr>
            <p:ph type="body" sz="quarter" idx="14" hasCustomPrompt="1"/>
          </p:nvPr>
        </p:nvSpPr>
        <p:spPr>
          <a:xfrm>
            <a:off x="7192564" y="3691668"/>
            <a:ext cx="3439931" cy="2599405"/>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9" name="Picture Placeholder 8">
            <a:extLst>
              <a:ext uri="{FF2B5EF4-FFF2-40B4-BE49-F238E27FC236}">
                <a16:creationId xmlns:a16="http://schemas.microsoft.com/office/drawing/2014/main" id="{C1CFA61D-D329-4095-A959-9F79D942C5A2}"/>
              </a:ext>
            </a:extLst>
          </p:cNvPr>
          <p:cNvSpPr>
            <a:spLocks noGrp="1"/>
          </p:cNvSpPr>
          <p:nvPr>
            <p:ph type="pic" sz="quarter" idx="10"/>
          </p:nvPr>
        </p:nvSpPr>
        <p:spPr>
          <a:xfrm>
            <a:off x="3073401" y="1"/>
            <a:ext cx="2825043" cy="2959099"/>
          </a:xfrm>
          <a:custGeom>
            <a:avLst/>
            <a:gdLst>
              <a:gd name="connsiteX0" fmla="*/ 0 w 2825043"/>
              <a:gd name="connsiteY0" fmla="*/ 0 h 2959098"/>
              <a:gd name="connsiteX1" fmla="*/ 2825043 w 2825043"/>
              <a:gd name="connsiteY1" fmla="*/ 0 h 2959098"/>
              <a:gd name="connsiteX2" fmla="*/ 2825043 w 2825043"/>
              <a:gd name="connsiteY2" fmla="*/ 2959098 h 2959098"/>
              <a:gd name="connsiteX3" fmla="*/ 0 w 2825043"/>
              <a:gd name="connsiteY3" fmla="*/ 2959098 h 2959098"/>
            </a:gdLst>
            <a:ahLst/>
            <a:cxnLst>
              <a:cxn ang="0">
                <a:pos x="connsiteX0" y="connsiteY0"/>
              </a:cxn>
              <a:cxn ang="0">
                <a:pos x="connsiteX1" y="connsiteY1"/>
              </a:cxn>
              <a:cxn ang="0">
                <a:pos x="connsiteX2" y="connsiteY2"/>
              </a:cxn>
              <a:cxn ang="0">
                <a:pos x="connsiteX3" y="connsiteY3"/>
              </a:cxn>
            </a:cxnLst>
            <a:rect l="l" t="t" r="r" b="b"/>
            <a:pathLst>
              <a:path w="2825043" h="2959098">
                <a:moveTo>
                  <a:pt x="0" y="0"/>
                </a:moveTo>
                <a:lnTo>
                  <a:pt x="2825043" y="0"/>
                </a:lnTo>
                <a:lnTo>
                  <a:pt x="2825043" y="2959098"/>
                </a:lnTo>
                <a:lnTo>
                  <a:pt x="0" y="2959098"/>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11" name="Picture Placeholder 10">
            <a:extLst>
              <a:ext uri="{FF2B5EF4-FFF2-40B4-BE49-F238E27FC236}">
                <a16:creationId xmlns:a16="http://schemas.microsoft.com/office/drawing/2014/main" id="{15AA0D04-32DF-4390-AE23-741419059C43}"/>
              </a:ext>
            </a:extLst>
          </p:cNvPr>
          <p:cNvSpPr>
            <a:spLocks noGrp="1"/>
          </p:cNvSpPr>
          <p:nvPr>
            <p:ph type="pic" sz="quarter" idx="11"/>
          </p:nvPr>
        </p:nvSpPr>
        <p:spPr>
          <a:xfrm>
            <a:off x="0" y="2959101"/>
            <a:ext cx="3073400" cy="3898900"/>
          </a:xfrm>
          <a:custGeom>
            <a:avLst/>
            <a:gdLst>
              <a:gd name="connsiteX0" fmla="*/ 0 w 3073400"/>
              <a:gd name="connsiteY0" fmla="*/ 0 h 3898900"/>
              <a:gd name="connsiteX1" fmla="*/ 3073400 w 3073400"/>
              <a:gd name="connsiteY1" fmla="*/ 0 h 3898900"/>
              <a:gd name="connsiteX2" fmla="*/ 3073400 w 3073400"/>
              <a:gd name="connsiteY2" fmla="*/ 3898900 h 3898900"/>
              <a:gd name="connsiteX3" fmla="*/ 0 w 3073400"/>
              <a:gd name="connsiteY3" fmla="*/ 3898900 h 3898900"/>
            </a:gdLst>
            <a:ahLst/>
            <a:cxnLst>
              <a:cxn ang="0">
                <a:pos x="connsiteX0" y="connsiteY0"/>
              </a:cxn>
              <a:cxn ang="0">
                <a:pos x="connsiteX1" y="connsiteY1"/>
              </a:cxn>
              <a:cxn ang="0">
                <a:pos x="connsiteX2" y="connsiteY2"/>
              </a:cxn>
              <a:cxn ang="0">
                <a:pos x="connsiteX3" y="connsiteY3"/>
              </a:cxn>
            </a:cxnLst>
            <a:rect l="l" t="t" r="r" b="b"/>
            <a:pathLst>
              <a:path w="3073400" h="3898900">
                <a:moveTo>
                  <a:pt x="0" y="0"/>
                </a:moveTo>
                <a:lnTo>
                  <a:pt x="3073400" y="0"/>
                </a:lnTo>
                <a:lnTo>
                  <a:pt x="3073400" y="3898900"/>
                </a:lnTo>
                <a:lnTo>
                  <a:pt x="0" y="38989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3" name="Rectangle 2">
            <a:extLst>
              <a:ext uri="{FF2B5EF4-FFF2-40B4-BE49-F238E27FC236}">
                <a16:creationId xmlns:a16="http://schemas.microsoft.com/office/drawing/2014/main" id="{7092EE61-2522-6D29-93AF-9DFE5CF51E8F}"/>
              </a:ext>
              <a:ext uri="{C183D7F6-B498-43B3-948B-1728B52AA6E4}">
                <adec:decorative xmlns:adec="http://schemas.microsoft.com/office/drawing/2017/decorative" val="1"/>
              </a:ext>
            </a:extLst>
          </p:cNvPr>
          <p:cNvSpPr/>
          <p:nvPr/>
        </p:nvSpPr>
        <p:spPr>
          <a:xfrm>
            <a:off x="0" y="1"/>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Rectangle 1">
            <a:extLst>
              <a:ext uri="{FF2B5EF4-FFF2-40B4-BE49-F238E27FC236}">
                <a16:creationId xmlns:a16="http://schemas.microsoft.com/office/drawing/2014/main" id="{22C78B0D-4926-DD9B-4ED5-81365A939A07}"/>
              </a:ext>
              <a:ext uri="{C183D7F6-B498-43B3-948B-1728B52AA6E4}">
                <adec:decorative xmlns:adec="http://schemas.microsoft.com/office/drawing/2017/decorative" val="1"/>
              </a:ext>
            </a:extLst>
          </p:cNvPr>
          <p:cNvSpPr/>
          <p:nvPr/>
        </p:nvSpPr>
        <p:spPr>
          <a:xfrm>
            <a:off x="3073401" y="2959101"/>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3">
            <a:extLst>
              <a:ext uri="{FF2B5EF4-FFF2-40B4-BE49-F238E27FC236}">
                <a16:creationId xmlns:a16="http://schemas.microsoft.com/office/drawing/2014/main" id="{ED7CC2D6-3FC0-B1EA-6936-5E25EE96DBA2}"/>
              </a:ext>
              <a:ext uri="{C183D7F6-B498-43B3-948B-1728B52AA6E4}">
                <adec:decorative xmlns:adec="http://schemas.microsoft.com/office/drawing/2017/decorative" val="1"/>
              </a:ext>
            </a:extLst>
          </p:cNvPr>
          <p:cNvSpPr/>
          <p:nvPr userDrawn="1"/>
        </p:nvSpPr>
        <p:spPr>
          <a:xfrm>
            <a:off x="0" y="1"/>
            <a:ext cx="3073400" cy="2959100"/>
          </a:xfrm>
          <a:prstGeom prst="rect">
            <a:avLst/>
          </a:prstGeom>
          <a:solidFill>
            <a:schemeClr val="accent2">
              <a:lumMod val="20000"/>
              <a:lumOff val="8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F3D2AAED-E322-2C91-E853-D1B33E48DF39}"/>
              </a:ext>
              <a:ext uri="{C183D7F6-B498-43B3-948B-1728B52AA6E4}">
                <adec:decorative xmlns:adec="http://schemas.microsoft.com/office/drawing/2017/decorative" val="1"/>
              </a:ext>
            </a:extLst>
          </p:cNvPr>
          <p:cNvSpPr/>
          <p:nvPr userDrawn="1"/>
        </p:nvSpPr>
        <p:spPr>
          <a:xfrm>
            <a:off x="3073401" y="2959101"/>
            <a:ext cx="2825043" cy="3898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846231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Photos_TopBottom">
    <p:spTree>
      <p:nvGrpSpPr>
        <p:cNvPr id="1" name=""/>
        <p:cNvGrpSpPr/>
        <p:nvPr/>
      </p:nvGrpSpPr>
      <p:grpSpPr>
        <a:xfrm>
          <a:off x="0" y="0"/>
          <a:ext cx="0" cy="0"/>
          <a:chOff x="0" y="0"/>
          <a:chExt cx="0" cy="0"/>
        </a:xfrm>
      </p:grpSpPr>
      <p:sp>
        <p:nvSpPr>
          <p:cNvPr id="10" name="Title 7">
            <a:extLst>
              <a:ext uri="{FF2B5EF4-FFF2-40B4-BE49-F238E27FC236}">
                <a16:creationId xmlns:a16="http://schemas.microsoft.com/office/drawing/2014/main" id="{F9CD9484-699A-3878-4635-5F00F1696BE7}"/>
              </a:ext>
            </a:extLst>
          </p:cNvPr>
          <p:cNvSpPr>
            <a:spLocks noGrp="1"/>
          </p:cNvSpPr>
          <p:nvPr>
            <p:ph type="title" hasCustomPrompt="1"/>
          </p:nvPr>
        </p:nvSpPr>
        <p:spPr>
          <a:xfrm>
            <a:off x="2086777" y="3023896"/>
            <a:ext cx="2791747" cy="1138561"/>
          </a:xfrm>
        </p:spPr>
        <p:txBody>
          <a:bodyPr anchor="t"/>
          <a:lstStyle>
            <a:lvl1pPr>
              <a:lnSpc>
                <a:spcPct val="100000"/>
              </a:lnSpc>
              <a:defRPr sz="2800">
                <a:solidFill>
                  <a:schemeClr val="tx1"/>
                </a:solidFill>
              </a:defRPr>
            </a:lvl1pPr>
          </a:lstStyle>
          <a:p>
            <a:r>
              <a:rPr lang="en-US"/>
              <a:t>Title Goes Here (can be long)</a:t>
            </a:r>
          </a:p>
        </p:txBody>
      </p:sp>
      <p:sp>
        <p:nvSpPr>
          <p:cNvPr id="9" name="Text Placeholder 9">
            <a:extLst>
              <a:ext uri="{FF2B5EF4-FFF2-40B4-BE49-F238E27FC236}">
                <a16:creationId xmlns:a16="http://schemas.microsoft.com/office/drawing/2014/main" id="{078D2D89-0464-310F-254F-3E074AA3F57C}"/>
              </a:ext>
            </a:extLst>
          </p:cNvPr>
          <p:cNvSpPr>
            <a:spLocks noGrp="1"/>
          </p:cNvSpPr>
          <p:nvPr>
            <p:ph type="body" sz="quarter" idx="13" hasCustomPrompt="1"/>
          </p:nvPr>
        </p:nvSpPr>
        <p:spPr>
          <a:xfrm>
            <a:off x="2086777" y="2696051"/>
            <a:ext cx="2791747" cy="247311"/>
          </a:xfrm>
          <a:prstGeom prst="rect">
            <a:avLst/>
          </a:prstGeom>
        </p:spPr>
        <p:txBody>
          <a:bodyPr anchor="b"/>
          <a:lstStyle>
            <a:lvl1pPr marL="0" indent="0">
              <a:lnSpc>
                <a:spcPct val="100000"/>
              </a:lnSpc>
              <a:buNone/>
              <a:defRPr sz="18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4BBFE934-9A2B-9BF5-44A4-11DCF2AADB13}"/>
              </a:ext>
            </a:extLst>
          </p:cNvPr>
          <p:cNvSpPr>
            <a:spLocks noGrp="1"/>
          </p:cNvSpPr>
          <p:nvPr>
            <p:ph type="body" sz="quarter" idx="15" hasCustomPrompt="1"/>
          </p:nvPr>
        </p:nvSpPr>
        <p:spPr>
          <a:xfrm>
            <a:off x="5241197" y="2620026"/>
            <a:ext cx="4412203" cy="325897"/>
          </a:xfrm>
          <a:prstGeom prst="rect">
            <a:avLst/>
          </a:prstGeom>
        </p:spPr>
        <p:txBody>
          <a:bodyPr anchor="b"/>
          <a:lstStyle>
            <a:lvl1pPr marL="0" indent="0" algn="just" defTabSz="914377" rtl="0" eaLnBrk="1" latinLnBrk="0" hangingPunct="1">
              <a:lnSpc>
                <a:spcPct val="130000"/>
              </a:lnSpc>
              <a:spcBef>
                <a:spcPts val="1200"/>
              </a:spcBef>
              <a:buNone/>
              <a:defRPr lang="en-US" sz="1800" b="1" kern="1200" dirty="0">
                <a:solidFill>
                  <a:schemeClr val="tx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3" name="Text Placeholder 11">
            <a:extLst>
              <a:ext uri="{FF2B5EF4-FFF2-40B4-BE49-F238E27FC236}">
                <a16:creationId xmlns:a16="http://schemas.microsoft.com/office/drawing/2014/main" id="{341218EB-3CFB-B361-9B0F-23BCE845E62C}"/>
              </a:ext>
            </a:extLst>
          </p:cNvPr>
          <p:cNvSpPr>
            <a:spLocks noGrp="1"/>
          </p:cNvSpPr>
          <p:nvPr>
            <p:ph type="body" sz="quarter" idx="14" hasCustomPrompt="1"/>
          </p:nvPr>
        </p:nvSpPr>
        <p:spPr>
          <a:xfrm>
            <a:off x="5241198" y="3023894"/>
            <a:ext cx="4993628" cy="1808959"/>
          </a:xfrm>
          <a:prstGeom prst="rect">
            <a:avLst/>
          </a:prstGeom>
        </p:spPr>
        <p:txBody>
          <a:bodyPr/>
          <a:lstStyle>
            <a:lvl1pPr marL="0" indent="0">
              <a:lnSpc>
                <a:spcPts val="2400"/>
              </a:lnSpc>
              <a:spcBef>
                <a:spcPts val="1200"/>
              </a:spcBef>
              <a:buNone/>
              <a:defRPr sz="1800">
                <a:solidFill>
                  <a:srgbClr val="191919"/>
                </a:solidFill>
              </a:defRPr>
            </a:lvl1pPr>
          </a:lstStyle>
          <a:p>
            <a:pPr lvl="0"/>
            <a:r>
              <a:rPr lang="en-US"/>
              <a:t>To replace an image, right click on the image, select “Change Picture”, then choose from a file on your device, or “From Clipboard” to paste in a copied image.</a:t>
            </a:r>
          </a:p>
        </p:txBody>
      </p:sp>
      <p:sp>
        <p:nvSpPr>
          <p:cNvPr id="6" name="Picture Placeholder 5">
            <a:extLst>
              <a:ext uri="{FF2B5EF4-FFF2-40B4-BE49-F238E27FC236}">
                <a16:creationId xmlns:a16="http://schemas.microsoft.com/office/drawing/2014/main" id="{960DCEAC-4405-E214-33D5-46A53032D082}"/>
              </a:ext>
            </a:extLst>
          </p:cNvPr>
          <p:cNvSpPr>
            <a:spLocks noGrp="1"/>
          </p:cNvSpPr>
          <p:nvPr>
            <p:ph type="pic" sz="quarter" idx="12"/>
          </p:nvPr>
        </p:nvSpPr>
        <p:spPr>
          <a:xfrm>
            <a:off x="2006600" y="-3"/>
            <a:ext cx="8178800" cy="1892808"/>
          </a:xfrm>
          <a:custGeom>
            <a:avLst/>
            <a:gdLst>
              <a:gd name="connsiteX0" fmla="*/ 0 w 8178800"/>
              <a:gd name="connsiteY0" fmla="*/ 0 h 1892808"/>
              <a:gd name="connsiteX1" fmla="*/ 8178800 w 8178800"/>
              <a:gd name="connsiteY1" fmla="*/ 0 h 1892808"/>
              <a:gd name="connsiteX2" fmla="*/ 8178800 w 8178800"/>
              <a:gd name="connsiteY2" fmla="*/ 110200 h 1892808"/>
              <a:gd name="connsiteX3" fmla="*/ 8178800 w 8178800"/>
              <a:gd name="connsiteY3" fmla="*/ 942393 h 1892808"/>
              <a:gd name="connsiteX4" fmla="*/ 8178800 w 8178800"/>
              <a:gd name="connsiteY4" fmla="*/ 1587453 h 1892808"/>
              <a:gd name="connsiteX5" fmla="*/ 7873445 w 8178800"/>
              <a:gd name="connsiteY5" fmla="*/ 1892808 h 1892808"/>
              <a:gd name="connsiteX6" fmla="*/ 305355 w 8178800"/>
              <a:gd name="connsiteY6" fmla="*/ 1892808 h 1892808"/>
              <a:gd name="connsiteX7" fmla="*/ 0 w 8178800"/>
              <a:gd name="connsiteY7" fmla="*/ 1587453 h 1892808"/>
              <a:gd name="connsiteX8" fmla="*/ 0 w 8178800"/>
              <a:gd name="connsiteY8" fmla="*/ 942393 h 1892808"/>
              <a:gd name="connsiteX9" fmla="*/ 0 w 8178800"/>
              <a:gd name="connsiteY9" fmla="*/ 110200 h 18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78800" h="1892808">
                <a:moveTo>
                  <a:pt x="0" y="0"/>
                </a:moveTo>
                <a:lnTo>
                  <a:pt x="8178800" y="0"/>
                </a:lnTo>
                <a:lnTo>
                  <a:pt x="8178800" y="110200"/>
                </a:lnTo>
                <a:lnTo>
                  <a:pt x="8178800" y="942393"/>
                </a:lnTo>
                <a:lnTo>
                  <a:pt x="8178800" y="1587453"/>
                </a:lnTo>
                <a:cubicBezTo>
                  <a:pt x="8178800" y="1756096"/>
                  <a:pt x="8042088" y="1892808"/>
                  <a:pt x="7873445" y="1892808"/>
                </a:cubicBezTo>
                <a:lnTo>
                  <a:pt x="305355" y="1892808"/>
                </a:lnTo>
                <a:cubicBezTo>
                  <a:pt x="136712" y="1892808"/>
                  <a:pt x="0" y="1756096"/>
                  <a:pt x="0" y="1587453"/>
                </a:cubicBezTo>
                <a:lnTo>
                  <a:pt x="0" y="942393"/>
                </a:lnTo>
                <a:lnTo>
                  <a:pt x="0" y="110200"/>
                </a:ln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8" name="Picture Placeholder 7">
            <a:extLst>
              <a:ext uri="{FF2B5EF4-FFF2-40B4-BE49-F238E27FC236}">
                <a16:creationId xmlns:a16="http://schemas.microsoft.com/office/drawing/2014/main" id="{8DFD71C9-058E-3926-4F69-A13B916DA395}"/>
              </a:ext>
            </a:extLst>
          </p:cNvPr>
          <p:cNvSpPr>
            <a:spLocks noGrp="1"/>
          </p:cNvSpPr>
          <p:nvPr>
            <p:ph type="pic" sz="quarter" idx="11"/>
          </p:nvPr>
        </p:nvSpPr>
        <p:spPr>
          <a:xfrm>
            <a:off x="2006600" y="4965701"/>
            <a:ext cx="8178800" cy="1892300"/>
          </a:xfrm>
          <a:custGeom>
            <a:avLst/>
            <a:gdLst>
              <a:gd name="connsiteX0" fmla="*/ 300345 w 8178800"/>
              <a:gd name="connsiteY0" fmla="*/ 0 h 1892300"/>
              <a:gd name="connsiteX1" fmla="*/ 7878455 w 8178800"/>
              <a:gd name="connsiteY1" fmla="*/ 0 h 1892300"/>
              <a:gd name="connsiteX2" fmla="*/ 7934985 w 8178800"/>
              <a:gd name="connsiteY2" fmla="*/ 5699 h 1892300"/>
              <a:gd name="connsiteX3" fmla="*/ 8178800 w 8178800"/>
              <a:gd name="connsiteY3" fmla="*/ 304850 h 1892300"/>
              <a:gd name="connsiteX4" fmla="*/ 8178800 w 8178800"/>
              <a:gd name="connsiteY4" fmla="*/ 1892300 h 1892300"/>
              <a:gd name="connsiteX5" fmla="*/ 0 w 8178800"/>
              <a:gd name="connsiteY5" fmla="*/ 1892300 h 1892300"/>
              <a:gd name="connsiteX6" fmla="*/ 0 w 8178800"/>
              <a:gd name="connsiteY6" fmla="*/ 304850 h 1892300"/>
              <a:gd name="connsiteX7" fmla="*/ 243815 w 8178800"/>
              <a:gd name="connsiteY7" fmla="*/ 5699 h 18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78800" h="1892300">
                <a:moveTo>
                  <a:pt x="300345" y="0"/>
                </a:moveTo>
                <a:lnTo>
                  <a:pt x="7878455" y="0"/>
                </a:lnTo>
                <a:lnTo>
                  <a:pt x="7934985" y="5699"/>
                </a:lnTo>
                <a:cubicBezTo>
                  <a:pt x="8074130" y="34172"/>
                  <a:pt x="8178800" y="157288"/>
                  <a:pt x="8178800" y="304850"/>
                </a:cubicBezTo>
                <a:lnTo>
                  <a:pt x="8178800" y="1892300"/>
                </a:lnTo>
                <a:lnTo>
                  <a:pt x="0" y="1892300"/>
                </a:lnTo>
                <a:lnTo>
                  <a:pt x="0" y="304850"/>
                </a:lnTo>
                <a:cubicBezTo>
                  <a:pt x="0" y="157288"/>
                  <a:pt x="104670" y="34172"/>
                  <a:pt x="243815" y="5699"/>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27675559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enters_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B047849-E12B-FE34-4C1F-F47EA0BC7317}"/>
              </a:ext>
              <a:ext uri="{C183D7F6-B498-43B3-948B-1728B52AA6E4}">
                <adec:decorative xmlns:adec="http://schemas.microsoft.com/office/drawing/2017/decorative" val="1"/>
              </a:ext>
            </a:extLst>
          </p:cNvPr>
          <p:cNvSpPr/>
          <p:nvPr userDrawn="1"/>
        </p:nvSpPr>
        <p:spPr>
          <a:xfrm>
            <a:off x="0" y="4153989"/>
            <a:ext cx="12192000" cy="2704011"/>
          </a:xfrm>
          <a:prstGeom prst="rect">
            <a:avLst/>
          </a:prstGeom>
          <a:gradFill flip="none" rotWithShape="1">
            <a:gsLst>
              <a:gs pos="71000">
                <a:schemeClr val="tx1"/>
              </a:gs>
              <a:gs pos="0">
                <a:schemeClr val="tx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Title 17">
            <a:extLst>
              <a:ext uri="{FF2B5EF4-FFF2-40B4-BE49-F238E27FC236}">
                <a16:creationId xmlns:a16="http://schemas.microsoft.com/office/drawing/2014/main" id="{6913D93F-308C-31FC-2639-82A3393F6785}"/>
              </a:ext>
            </a:extLst>
          </p:cNvPr>
          <p:cNvSpPr>
            <a:spLocks noGrp="1"/>
          </p:cNvSpPr>
          <p:nvPr>
            <p:ph type="title" hasCustomPrompt="1"/>
          </p:nvPr>
        </p:nvSpPr>
        <p:spPr>
          <a:xfrm>
            <a:off x="838200" y="857222"/>
            <a:ext cx="10515600" cy="329303"/>
          </a:xfrm>
        </p:spPr>
        <p:txBody>
          <a:bodyPr/>
          <a:lstStyle>
            <a:lvl1pPr marL="0" algn="ctr"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a:t>
            </a:r>
          </a:p>
        </p:txBody>
      </p:sp>
      <p:sp>
        <p:nvSpPr>
          <p:cNvPr id="20" name="Text Placeholder 19">
            <a:extLst>
              <a:ext uri="{FF2B5EF4-FFF2-40B4-BE49-F238E27FC236}">
                <a16:creationId xmlns:a16="http://schemas.microsoft.com/office/drawing/2014/main" id="{7A80DE5E-9764-F59A-6089-C49594AEFD0C}"/>
              </a:ext>
            </a:extLst>
          </p:cNvPr>
          <p:cNvSpPr>
            <a:spLocks noGrp="1"/>
          </p:cNvSpPr>
          <p:nvPr>
            <p:ph type="body" sz="quarter" idx="13" hasCustomPrompt="1"/>
          </p:nvPr>
        </p:nvSpPr>
        <p:spPr>
          <a:xfrm>
            <a:off x="838200" y="1273272"/>
            <a:ext cx="10515600" cy="397291"/>
          </a:xfrm>
          <a:prstGeom prst="rect">
            <a:avLst/>
          </a:prstGeom>
        </p:spPr>
        <p:txBody>
          <a:bodyPr/>
          <a:lstStyle>
            <a:lvl1pPr marL="0" indent="0" algn="ctr" defTabSz="914377" rtl="0" eaLnBrk="1" latinLnBrk="0" hangingPunct="1">
              <a:lnSpc>
                <a:spcPct val="150000"/>
              </a:lnSpc>
              <a:buNone/>
              <a:defRPr lang="en-US" sz="1400" b="1" kern="1200" dirty="0">
                <a:solidFill>
                  <a:schemeClr val="tx2"/>
                </a:solidFill>
                <a:latin typeface="Nunito Sans Normal" pitchFamily="2" charset="77"/>
                <a:ea typeface="Roboto" panose="02000000000000000000" pitchFamily="2" charset="0"/>
                <a:cs typeface="Open Sans ExtraBold" panose="020B0606030504020204" pitchFamily="34" charset="0"/>
              </a:defRPr>
            </a:lvl1pPr>
          </a:lstStyle>
          <a:p>
            <a:pPr lvl="0"/>
            <a:r>
              <a:rPr lang="en-US"/>
              <a:t>MEETING TITLE</a:t>
            </a:r>
          </a:p>
        </p:txBody>
      </p:sp>
      <p:sp>
        <p:nvSpPr>
          <p:cNvPr id="10" name="Picture Placeholder 9">
            <a:extLst>
              <a:ext uri="{FF2B5EF4-FFF2-40B4-BE49-F238E27FC236}">
                <a16:creationId xmlns:a16="http://schemas.microsoft.com/office/drawing/2014/main" id="{D5673460-C3B9-4F0F-B9E9-5A1F484FFA39}"/>
              </a:ext>
            </a:extLst>
          </p:cNvPr>
          <p:cNvSpPr>
            <a:spLocks noGrp="1"/>
          </p:cNvSpPr>
          <p:nvPr>
            <p:ph type="pic" sz="quarter" idx="10"/>
          </p:nvPr>
        </p:nvSpPr>
        <p:spPr>
          <a:xfrm>
            <a:off x="1243611"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1" name="Text Placeholder 19">
            <a:extLst>
              <a:ext uri="{FF2B5EF4-FFF2-40B4-BE49-F238E27FC236}">
                <a16:creationId xmlns:a16="http://schemas.microsoft.com/office/drawing/2014/main" id="{725BC3F7-B85E-A2DF-084E-B8D14D9D7C21}"/>
              </a:ext>
            </a:extLst>
          </p:cNvPr>
          <p:cNvSpPr>
            <a:spLocks noGrp="1"/>
          </p:cNvSpPr>
          <p:nvPr>
            <p:ph type="body" sz="quarter" idx="14" hasCustomPrompt="1"/>
          </p:nvPr>
        </p:nvSpPr>
        <p:spPr>
          <a:xfrm>
            <a:off x="1243611" y="4533294"/>
            <a:ext cx="2324100" cy="402071"/>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2" name="Text Placeholder 19">
            <a:extLst>
              <a:ext uri="{FF2B5EF4-FFF2-40B4-BE49-F238E27FC236}">
                <a16:creationId xmlns:a16="http://schemas.microsoft.com/office/drawing/2014/main" id="{A4D89D93-F2F9-F4C9-446D-75A62D6F36E9}"/>
              </a:ext>
            </a:extLst>
          </p:cNvPr>
          <p:cNvSpPr>
            <a:spLocks noGrp="1"/>
          </p:cNvSpPr>
          <p:nvPr>
            <p:ph type="body" sz="quarter" idx="15" hasCustomPrompt="1"/>
          </p:nvPr>
        </p:nvSpPr>
        <p:spPr>
          <a:xfrm>
            <a:off x="1243611" y="4937519"/>
            <a:ext cx="2324100" cy="276999"/>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3" name="Text Placeholder 19">
            <a:extLst>
              <a:ext uri="{FF2B5EF4-FFF2-40B4-BE49-F238E27FC236}">
                <a16:creationId xmlns:a16="http://schemas.microsoft.com/office/drawing/2014/main" id="{A261302B-2559-E40D-E24F-9861B5A4F610}"/>
              </a:ext>
            </a:extLst>
          </p:cNvPr>
          <p:cNvSpPr>
            <a:spLocks noGrp="1"/>
          </p:cNvSpPr>
          <p:nvPr>
            <p:ph type="body" sz="quarter" idx="16" hasCustomPrompt="1"/>
          </p:nvPr>
        </p:nvSpPr>
        <p:spPr>
          <a:xfrm>
            <a:off x="1052120" y="5419403"/>
            <a:ext cx="2707080" cy="959783"/>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D1D74894-97CA-4FEF-BC61-374B9AA4F8B2}"/>
              </a:ext>
            </a:extLst>
          </p:cNvPr>
          <p:cNvSpPr>
            <a:spLocks noGrp="1"/>
          </p:cNvSpPr>
          <p:nvPr>
            <p:ph type="pic" sz="quarter" idx="11"/>
          </p:nvPr>
        </p:nvSpPr>
        <p:spPr>
          <a:xfrm>
            <a:off x="4933951"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4" name="Text Placeholder 19">
            <a:extLst>
              <a:ext uri="{FF2B5EF4-FFF2-40B4-BE49-F238E27FC236}">
                <a16:creationId xmlns:a16="http://schemas.microsoft.com/office/drawing/2014/main" id="{E044CF46-91DA-0E58-AAB1-5E1035E23CB8}"/>
              </a:ext>
            </a:extLst>
          </p:cNvPr>
          <p:cNvSpPr>
            <a:spLocks noGrp="1"/>
          </p:cNvSpPr>
          <p:nvPr>
            <p:ph type="body" sz="quarter" idx="17" hasCustomPrompt="1"/>
          </p:nvPr>
        </p:nvSpPr>
        <p:spPr>
          <a:xfrm>
            <a:off x="4935935" y="4533294"/>
            <a:ext cx="2324100" cy="402071"/>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5" name="Text Placeholder 19">
            <a:extLst>
              <a:ext uri="{FF2B5EF4-FFF2-40B4-BE49-F238E27FC236}">
                <a16:creationId xmlns:a16="http://schemas.microsoft.com/office/drawing/2014/main" id="{5B6B0DA9-2396-06ED-B0EF-F40FE8384B48}"/>
              </a:ext>
            </a:extLst>
          </p:cNvPr>
          <p:cNvSpPr>
            <a:spLocks noGrp="1"/>
          </p:cNvSpPr>
          <p:nvPr>
            <p:ph type="body" sz="quarter" idx="18" hasCustomPrompt="1"/>
          </p:nvPr>
        </p:nvSpPr>
        <p:spPr>
          <a:xfrm>
            <a:off x="4935935" y="4937519"/>
            <a:ext cx="2324100" cy="276999"/>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6" name="Text Placeholder 19">
            <a:extLst>
              <a:ext uri="{FF2B5EF4-FFF2-40B4-BE49-F238E27FC236}">
                <a16:creationId xmlns:a16="http://schemas.microsoft.com/office/drawing/2014/main" id="{2FFB9FF7-0AB0-B604-0790-45E05B51B894}"/>
              </a:ext>
            </a:extLst>
          </p:cNvPr>
          <p:cNvSpPr>
            <a:spLocks noGrp="1"/>
          </p:cNvSpPr>
          <p:nvPr>
            <p:ph type="body" sz="quarter" idx="19" hasCustomPrompt="1"/>
          </p:nvPr>
        </p:nvSpPr>
        <p:spPr>
          <a:xfrm>
            <a:off x="4793683" y="5419403"/>
            <a:ext cx="2608604" cy="959783"/>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2" name="Picture Placeholder 11">
            <a:extLst>
              <a:ext uri="{FF2B5EF4-FFF2-40B4-BE49-F238E27FC236}">
                <a16:creationId xmlns:a16="http://schemas.microsoft.com/office/drawing/2014/main" id="{9928B37A-37C4-47F6-9A99-DE325C5469EC}"/>
              </a:ext>
            </a:extLst>
          </p:cNvPr>
          <p:cNvSpPr>
            <a:spLocks noGrp="1"/>
          </p:cNvSpPr>
          <p:nvPr>
            <p:ph type="pic" sz="quarter" idx="12"/>
          </p:nvPr>
        </p:nvSpPr>
        <p:spPr>
          <a:xfrm>
            <a:off x="8624291" y="2092031"/>
            <a:ext cx="2324100" cy="1765776"/>
          </a:xfrm>
          <a:custGeom>
            <a:avLst/>
            <a:gdLst>
              <a:gd name="connsiteX0" fmla="*/ 89507 w 2324100"/>
              <a:gd name="connsiteY0" fmla="*/ 0 h 1765776"/>
              <a:gd name="connsiteX1" fmla="*/ 2234593 w 2324100"/>
              <a:gd name="connsiteY1" fmla="*/ 0 h 1765776"/>
              <a:gd name="connsiteX2" fmla="*/ 2324100 w 2324100"/>
              <a:gd name="connsiteY2" fmla="*/ 89507 h 1765776"/>
              <a:gd name="connsiteX3" fmla="*/ 2324100 w 2324100"/>
              <a:gd name="connsiteY3" fmla="*/ 1676269 h 1765776"/>
              <a:gd name="connsiteX4" fmla="*/ 2234593 w 2324100"/>
              <a:gd name="connsiteY4" fmla="*/ 1765776 h 1765776"/>
              <a:gd name="connsiteX5" fmla="*/ 89507 w 2324100"/>
              <a:gd name="connsiteY5" fmla="*/ 1765776 h 1765776"/>
              <a:gd name="connsiteX6" fmla="*/ 0 w 2324100"/>
              <a:gd name="connsiteY6" fmla="*/ 1676269 h 1765776"/>
              <a:gd name="connsiteX7" fmla="*/ 0 w 2324100"/>
              <a:gd name="connsiteY7" fmla="*/ 89507 h 1765776"/>
              <a:gd name="connsiteX8" fmla="*/ 89507 w 2324100"/>
              <a:gd name="connsiteY8" fmla="*/ 0 h 1765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4100" h="1765776">
                <a:moveTo>
                  <a:pt x="89507" y="0"/>
                </a:moveTo>
                <a:lnTo>
                  <a:pt x="2234593" y="0"/>
                </a:lnTo>
                <a:cubicBezTo>
                  <a:pt x="2284026" y="0"/>
                  <a:pt x="2324100" y="40074"/>
                  <a:pt x="2324100" y="89507"/>
                </a:cubicBezTo>
                <a:lnTo>
                  <a:pt x="2324100" y="1676269"/>
                </a:lnTo>
                <a:cubicBezTo>
                  <a:pt x="2324100" y="1725702"/>
                  <a:pt x="2284026" y="1765776"/>
                  <a:pt x="2234593" y="1765776"/>
                </a:cubicBezTo>
                <a:lnTo>
                  <a:pt x="89507" y="1765776"/>
                </a:lnTo>
                <a:cubicBezTo>
                  <a:pt x="40074" y="1765776"/>
                  <a:pt x="0" y="1725702"/>
                  <a:pt x="0" y="1676269"/>
                </a:cubicBezTo>
                <a:lnTo>
                  <a:pt x="0" y="89507"/>
                </a:lnTo>
                <a:cubicBezTo>
                  <a:pt x="0" y="40074"/>
                  <a:pt x="40074" y="0"/>
                  <a:pt x="89507"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27" name="Text Placeholder 19">
            <a:extLst>
              <a:ext uri="{FF2B5EF4-FFF2-40B4-BE49-F238E27FC236}">
                <a16:creationId xmlns:a16="http://schemas.microsoft.com/office/drawing/2014/main" id="{09AE936E-EF8D-DEC9-0425-30F657D1A198}"/>
              </a:ext>
            </a:extLst>
          </p:cNvPr>
          <p:cNvSpPr>
            <a:spLocks noGrp="1"/>
          </p:cNvSpPr>
          <p:nvPr>
            <p:ph type="body" sz="quarter" idx="20" hasCustomPrompt="1"/>
          </p:nvPr>
        </p:nvSpPr>
        <p:spPr>
          <a:xfrm>
            <a:off x="8628259" y="4533294"/>
            <a:ext cx="2324100" cy="402071"/>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28" name="Text Placeholder 19">
            <a:extLst>
              <a:ext uri="{FF2B5EF4-FFF2-40B4-BE49-F238E27FC236}">
                <a16:creationId xmlns:a16="http://schemas.microsoft.com/office/drawing/2014/main" id="{D3349256-16E5-B432-23B0-16AB92F8520B}"/>
              </a:ext>
            </a:extLst>
          </p:cNvPr>
          <p:cNvSpPr>
            <a:spLocks noGrp="1"/>
          </p:cNvSpPr>
          <p:nvPr>
            <p:ph type="body" sz="quarter" idx="21" hasCustomPrompt="1"/>
          </p:nvPr>
        </p:nvSpPr>
        <p:spPr>
          <a:xfrm>
            <a:off x="8628259" y="4937519"/>
            <a:ext cx="2324100" cy="276999"/>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29" name="Text Placeholder 19">
            <a:extLst>
              <a:ext uri="{FF2B5EF4-FFF2-40B4-BE49-F238E27FC236}">
                <a16:creationId xmlns:a16="http://schemas.microsoft.com/office/drawing/2014/main" id="{2900DB38-9256-C1EF-6446-4E41EB9192B7}"/>
              </a:ext>
            </a:extLst>
          </p:cNvPr>
          <p:cNvSpPr>
            <a:spLocks noGrp="1"/>
          </p:cNvSpPr>
          <p:nvPr>
            <p:ph type="body" sz="quarter" idx="22" hasCustomPrompt="1"/>
          </p:nvPr>
        </p:nvSpPr>
        <p:spPr>
          <a:xfrm>
            <a:off x="8462674" y="5419403"/>
            <a:ext cx="2655271" cy="959783"/>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Tree>
    <p:extLst>
      <p:ext uri="{BB962C8B-B14F-4D97-AF65-F5344CB8AC3E}">
        <p14:creationId xmlns:p14="http://schemas.microsoft.com/office/powerpoint/2010/main" val="23982563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esenters_2">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B49723B-9A03-4CE4-9E45-27FDD01A9577}"/>
              </a:ext>
              <a:ext uri="{C183D7F6-B498-43B3-948B-1728B52AA6E4}">
                <adec:decorative xmlns:adec="http://schemas.microsoft.com/office/drawing/2017/decorative" val="1"/>
              </a:ext>
            </a:extLst>
          </p:cNvPr>
          <p:cNvSpPr/>
          <p:nvPr/>
        </p:nvSpPr>
        <p:spPr>
          <a:xfrm>
            <a:off x="266700" y="267974"/>
            <a:ext cx="11658600" cy="6322055"/>
          </a:xfrm>
          <a:prstGeom prst="roundRect">
            <a:avLst>
              <a:gd name="adj" fmla="val 4726"/>
            </a:avLst>
          </a:prstGeom>
          <a:solidFill>
            <a:srgbClr val="D9E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Top Corners Rounded 72">
            <a:extLst>
              <a:ext uri="{FF2B5EF4-FFF2-40B4-BE49-F238E27FC236}">
                <a16:creationId xmlns:a16="http://schemas.microsoft.com/office/drawing/2014/main" id="{4B08A422-9B10-5D1D-4944-071043A3DFEB}"/>
              </a:ext>
              <a:ext uri="{C183D7F6-B498-43B3-948B-1728B52AA6E4}">
                <adec:decorative xmlns:adec="http://schemas.microsoft.com/office/drawing/2017/decorative" val="1"/>
              </a:ext>
            </a:extLst>
          </p:cNvPr>
          <p:cNvSpPr/>
          <p:nvPr/>
        </p:nvSpPr>
        <p:spPr>
          <a:xfrm flipH="1" flipV="1">
            <a:off x="4410075" y="1"/>
            <a:ext cx="3371851" cy="666751"/>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b="1">
              <a:latin typeface="Roboto" panose="02000000000000000000" pitchFamily="2" charset="0"/>
              <a:ea typeface="Roboto" panose="02000000000000000000" pitchFamily="2" charset="0"/>
            </a:endParaRPr>
          </a:p>
        </p:txBody>
      </p:sp>
      <p:sp>
        <p:nvSpPr>
          <p:cNvPr id="7" name="Rectangle: Rounded Corners 8">
            <a:extLst>
              <a:ext uri="{FF2B5EF4-FFF2-40B4-BE49-F238E27FC236}">
                <a16:creationId xmlns:a16="http://schemas.microsoft.com/office/drawing/2014/main" id="{FCAE5466-F2DF-2CB2-7015-FA258D19FCBC}"/>
              </a:ext>
              <a:ext uri="{C183D7F6-B498-43B3-948B-1728B52AA6E4}">
                <adec:decorative xmlns:adec="http://schemas.microsoft.com/office/drawing/2017/decorative" val="1"/>
              </a:ext>
            </a:extLst>
          </p:cNvPr>
          <p:cNvSpPr/>
          <p:nvPr userDrawn="1"/>
        </p:nvSpPr>
        <p:spPr>
          <a:xfrm>
            <a:off x="1510573" y="1742048"/>
            <a:ext cx="2568579" cy="3467101"/>
          </a:xfrm>
          <a:prstGeom prst="roundRect">
            <a:avLst>
              <a:gd name="adj" fmla="val 728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2" name="Rectangle: Rounded Corners 96">
            <a:extLst>
              <a:ext uri="{FF2B5EF4-FFF2-40B4-BE49-F238E27FC236}">
                <a16:creationId xmlns:a16="http://schemas.microsoft.com/office/drawing/2014/main" id="{E1971D1C-8502-966D-5ABE-1FA16710DFDA}"/>
              </a:ext>
              <a:ext uri="{C183D7F6-B498-43B3-948B-1728B52AA6E4}">
                <adec:decorative xmlns:adec="http://schemas.microsoft.com/office/drawing/2017/decorative" val="1"/>
              </a:ext>
            </a:extLst>
          </p:cNvPr>
          <p:cNvSpPr/>
          <p:nvPr userDrawn="1"/>
        </p:nvSpPr>
        <p:spPr>
          <a:xfrm>
            <a:off x="4811711" y="1742048"/>
            <a:ext cx="2568579"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35" name="Rectangle: Rounded Corners 96">
            <a:extLst>
              <a:ext uri="{FF2B5EF4-FFF2-40B4-BE49-F238E27FC236}">
                <a16:creationId xmlns:a16="http://schemas.microsoft.com/office/drawing/2014/main" id="{2BDD9DFE-9B95-2580-5F6C-5990B54B2DFA}"/>
              </a:ext>
              <a:ext uri="{C183D7F6-B498-43B3-948B-1728B52AA6E4}">
                <adec:decorative xmlns:adec="http://schemas.microsoft.com/office/drawing/2017/decorative" val="1"/>
              </a:ext>
            </a:extLst>
          </p:cNvPr>
          <p:cNvSpPr/>
          <p:nvPr userDrawn="1"/>
        </p:nvSpPr>
        <p:spPr>
          <a:xfrm>
            <a:off x="8110496" y="1742048"/>
            <a:ext cx="2568579"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41" name="Title 17">
            <a:extLst>
              <a:ext uri="{FF2B5EF4-FFF2-40B4-BE49-F238E27FC236}">
                <a16:creationId xmlns:a16="http://schemas.microsoft.com/office/drawing/2014/main" id="{8FF5CD97-11EE-BD43-8138-6E8E8E334A92}"/>
              </a:ext>
            </a:extLst>
          </p:cNvPr>
          <p:cNvSpPr>
            <a:spLocks noGrp="1"/>
          </p:cNvSpPr>
          <p:nvPr>
            <p:ph type="title" hasCustomPrompt="1"/>
          </p:nvPr>
        </p:nvSpPr>
        <p:spPr>
          <a:xfrm>
            <a:off x="838200" y="1040398"/>
            <a:ext cx="10515600" cy="329303"/>
          </a:xfrm>
        </p:spPr>
        <p:txBody>
          <a:bodyPr/>
          <a:lstStyle>
            <a:lvl1pPr marL="0" algn="ctr" defTabSz="914377"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a:t>
            </a:r>
          </a:p>
        </p:txBody>
      </p:sp>
      <p:sp>
        <p:nvSpPr>
          <p:cNvPr id="40" name="Text Placeholder 19">
            <a:extLst>
              <a:ext uri="{FF2B5EF4-FFF2-40B4-BE49-F238E27FC236}">
                <a16:creationId xmlns:a16="http://schemas.microsoft.com/office/drawing/2014/main" id="{15715BC9-D7F8-30F8-1F64-D9296FA63982}"/>
              </a:ext>
            </a:extLst>
          </p:cNvPr>
          <p:cNvSpPr>
            <a:spLocks noGrp="1"/>
          </p:cNvSpPr>
          <p:nvPr>
            <p:ph type="body" sz="quarter" idx="26" hasCustomPrompt="1"/>
          </p:nvPr>
        </p:nvSpPr>
        <p:spPr>
          <a:xfrm>
            <a:off x="4689027" y="194877"/>
            <a:ext cx="2813947" cy="279687"/>
          </a:xfrm>
          <a:prstGeom prst="rect">
            <a:avLst/>
          </a:prstGeom>
        </p:spPr>
        <p:txBody>
          <a:bodyPr/>
          <a:lstStyle>
            <a:lvl1pPr marL="0" indent="0" algn="ctr" defTabSz="914377"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4" name="Picture Placeholder 13">
            <a:extLst>
              <a:ext uri="{FF2B5EF4-FFF2-40B4-BE49-F238E27FC236}">
                <a16:creationId xmlns:a16="http://schemas.microsoft.com/office/drawing/2014/main" id="{CCA15874-44ED-4094-9E7E-7C771A411806}"/>
              </a:ext>
            </a:extLst>
          </p:cNvPr>
          <p:cNvSpPr>
            <a:spLocks noGrp="1"/>
          </p:cNvSpPr>
          <p:nvPr>
            <p:ph type="pic" sz="quarter" idx="11"/>
          </p:nvPr>
        </p:nvSpPr>
        <p:spPr>
          <a:xfrm>
            <a:off x="2320227" y="1905315"/>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9" name="Text Placeholder 19">
            <a:extLst>
              <a:ext uri="{FF2B5EF4-FFF2-40B4-BE49-F238E27FC236}">
                <a16:creationId xmlns:a16="http://schemas.microsoft.com/office/drawing/2014/main" id="{1F39F3B5-387A-785C-C3C6-9022293C01E0}"/>
              </a:ext>
            </a:extLst>
          </p:cNvPr>
          <p:cNvSpPr>
            <a:spLocks noGrp="1"/>
          </p:cNvSpPr>
          <p:nvPr>
            <p:ph type="body" sz="quarter" idx="16" hasCustomPrompt="1"/>
          </p:nvPr>
        </p:nvSpPr>
        <p:spPr>
          <a:xfrm>
            <a:off x="1672470" y="2923526"/>
            <a:ext cx="2230743" cy="459447"/>
          </a:xfrm>
          <a:prstGeom prst="rect">
            <a:avLst/>
          </a:prstGeom>
        </p:spPr>
        <p:txBody>
          <a:bodyPr/>
          <a:lstStyle>
            <a:lvl1pPr marL="0" indent="0" algn="ctr" defTabSz="914377" rtl="0" eaLnBrk="1" latinLnBrk="0" hangingPunct="1">
              <a:lnSpc>
                <a:spcPct val="150000"/>
              </a:lnSpc>
              <a:buNone/>
              <a:defRPr lang="en-US" sz="2000" b="1" kern="1200" dirty="0">
                <a:solidFill>
                  <a:schemeClr val="bg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0" name="Text Placeholder 19">
            <a:extLst>
              <a:ext uri="{FF2B5EF4-FFF2-40B4-BE49-F238E27FC236}">
                <a16:creationId xmlns:a16="http://schemas.microsoft.com/office/drawing/2014/main" id="{531672E5-DCB7-981B-5BB6-B7E9BBB5FD7B}"/>
              </a:ext>
            </a:extLst>
          </p:cNvPr>
          <p:cNvSpPr>
            <a:spLocks noGrp="1"/>
          </p:cNvSpPr>
          <p:nvPr>
            <p:ph type="body" sz="quarter" idx="17" hasCustomPrompt="1"/>
          </p:nvPr>
        </p:nvSpPr>
        <p:spPr>
          <a:xfrm>
            <a:off x="1672471" y="3382972"/>
            <a:ext cx="2230740" cy="575275"/>
          </a:xfrm>
          <a:prstGeom prst="rect">
            <a:avLst/>
          </a:prstGeom>
        </p:spPr>
        <p:txBody>
          <a:bodyPr/>
          <a:lstStyle>
            <a:lvl1pPr marL="0" indent="0" algn="ctr" defTabSz="914377" rtl="0" eaLnBrk="1" latinLnBrk="0" hangingPunct="1">
              <a:lnSpc>
                <a:spcPct val="150000"/>
              </a:lnSpc>
              <a:buNone/>
              <a:defRPr lang="en-US" sz="1800" kern="1200" dirty="0">
                <a:solidFill>
                  <a:schemeClr val="bg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31" name="Text Placeholder 19">
            <a:extLst>
              <a:ext uri="{FF2B5EF4-FFF2-40B4-BE49-F238E27FC236}">
                <a16:creationId xmlns:a16="http://schemas.microsoft.com/office/drawing/2014/main" id="{129BC4BD-E9C6-2C40-2FF8-52DF98E71183}"/>
              </a:ext>
            </a:extLst>
          </p:cNvPr>
          <p:cNvSpPr>
            <a:spLocks noGrp="1"/>
          </p:cNvSpPr>
          <p:nvPr>
            <p:ph type="body" sz="quarter" idx="18" hasCustomPrompt="1"/>
          </p:nvPr>
        </p:nvSpPr>
        <p:spPr>
          <a:xfrm>
            <a:off x="1672470" y="3958247"/>
            <a:ext cx="2230743" cy="920299"/>
          </a:xfrm>
          <a:prstGeom prst="rect">
            <a:avLst/>
          </a:prstGeom>
        </p:spPr>
        <p:txBody>
          <a:bodyPr/>
          <a:lstStyle>
            <a:lvl1pPr marL="0" indent="0" algn="ctr" defTabSz="914377" rtl="0" eaLnBrk="1" latinLnBrk="0" hangingPunct="1">
              <a:lnSpc>
                <a:spcPts val="2000"/>
              </a:lnSpc>
              <a:buNone/>
              <a:defRPr lang="en-US" sz="1800" kern="1200" dirty="0">
                <a:solidFill>
                  <a:schemeClr val="bg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1" name="Picture Placeholder 10">
            <a:extLst>
              <a:ext uri="{FF2B5EF4-FFF2-40B4-BE49-F238E27FC236}">
                <a16:creationId xmlns:a16="http://schemas.microsoft.com/office/drawing/2014/main" id="{977210A4-3AF5-4822-938A-8EA1587CBA95}"/>
              </a:ext>
            </a:extLst>
          </p:cNvPr>
          <p:cNvSpPr>
            <a:spLocks noGrp="1"/>
          </p:cNvSpPr>
          <p:nvPr>
            <p:ph type="pic" sz="quarter" idx="10"/>
          </p:nvPr>
        </p:nvSpPr>
        <p:spPr>
          <a:xfrm>
            <a:off x="5628387" y="1905315"/>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 name="Text Placeholder 19">
            <a:extLst>
              <a:ext uri="{FF2B5EF4-FFF2-40B4-BE49-F238E27FC236}">
                <a16:creationId xmlns:a16="http://schemas.microsoft.com/office/drawing/2014/main" id="{95B0A952-1F0F-3591-F84E-8ABD61D14EF2}"/>
              </a:ext>
            </a:extLst>
          </p:cNvPr>
          <p:cNvSpPr>
            <a:spLocks noGrp="1"/>
          </p:cNvSpPr>
          <p:nvPr>
            <p:ph type="body" sz="quarter" idx="27" hasCustomPrompt="1"/>
          </p:nvPr>
        </p:nvSpPr>
        <p:spPr>
          <a:xfrm>
            <a:off x="4980630" y="2923526"/>
            <a:ext cx="2230743" cy="459447"/>
          </a:xfrm>
          <a:prstGeom prst="rect">
            <a:avLst/>
          </a:prstGeom>
        </p:spPr>
        <p:txBody>
          <a:bodyPr/>
          <a:lstStyle>
            <a:lvl1pPr marL="0" indent="0" algn="ctr" defTabSz="914377"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3" name="Text Placeholder 19">
            <a:extLst>
              <a:ext uri="{FF2B5EF4-FFF2-40B4-BE49-F238E27FC236}">
                <a16:creationId xmlns:a16="http://schemas.microsoft.com/office/drawing/2014/main" id="{C0BABFB5-C9DF-40E3-50B3-E928821E7B5F}"/>
              </a:ext>
            </a:extLst>
          </p:cNvPr>
          <p:cNvSpPr>
            <a:spLocks noGrp="1"/>
          </p:cNvSpPr>
          <p:nvPr>
            <p:ph type="body" sz="quarter" idx="28" hasCustomPrompt="1"/>
          </p:nvPr>
        </p:nvSpPr>
        <p:spPr>
          <a:xfrm>
            <a:off x="4980631" y="3382972"/>
            <a:ext cx="2230740" cy="575275"/>
          </a:xfrm>
          <a:prstGeom prst="rect">
            <a:avLst/>
          </a:prstGeom>
        </p:spPr>
        <p:txBody>
          <a:bodyPr/>
          <a:lstStyle>
            <a:lvl1pPr marL="0" indent="0" algn="ctr" defTabSz="914377"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5" name="Text Placeholder 19">
            <a:extLst>
              <a:ext uri="{FF2B5EF4-FFF2-40B4-BE49-F238E27FC236}">
                <a16:creationId xmlns:a16="http://schemas.microsoft.com/office/drawing/2014/main" id="{34BBEB54-A56D-EB2B-6EE9-CCF32F29DD8D}"/>
              </a:ext>
            </a:extLst>
          </p:cNvPr>
          <p:cNvSpPr>
            <a:spLocks noGrp="1"/>
          </p:cNvSpPr>
          <p:nvPr>
            <p:ph type="body" sz="quarter" idx="29" hasCustomPrompt="1"/>
          </p:nvPr>
        </p:nvSpPr>
        <p:spPr>
          <a:xfrm>
            <a:off x="4980630" y="3958247"/>
            <a:ext cx="2230743" cy="920299"/>
          </a:xfrm>
          <a:prstGeom prst="rect">
            <a:avLst/>
          </a:prstGeom>
        </p:spPr>
        <p:txBody>
          <a:bodyPr/>
          <a:lstStyle>
            <a:lvl1pPr marL="0" indent="0" algn="ctr" defTabSz="914377"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15" name="Picture Placeholder 14">
            <a:extLst>
              <a:ext uri="{FF2B5EF4-FFF2-40B4-BE49-F238E27FC236}">
                <a16:creationId xmlns:a16="http://schemas.microsoft.com/office/drawing/2014/main" id="{FDCA45A9-0D77-430B-B875-B6C51020318B}"/>
              </a:ext>
            </a:extLst>
          </p:cNvPr>
          <p:cNvSpPr>
            <a:spLocks noGrp="1"/>
          </p:cNvSpPr>
          <p:nvPr>
            <p:ph type="pic" sz="quarter" idx="12"/>
          </p:nvPr>
        </p:nvSpPr>
        <p:spPr>
          <a:xfrm>
            <a:off x="8927171" y="1905315"/>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8" name="Text Placeholder 19">
            <a:extLst>
              <a:ext uri="{FF2B5EF4-FFF2-40B4-BE49-F238E27FC236}">
                <a16:creationId xmlns:a16="http://schemas.microsoft.com/office/drawing/2014/main" id="{AA1E51A0-B740-E011-DAAD-7DDAD5BA9449}"/>
              </a:ext>
            </a:extLst>
          </p:cNvPr>
          <p:cNvSpPr>
            <a:spLocks noGrp="1"/>
          </p:cNvSpPr>
          <p:nvPr>
            <p:ph type="body" sz="quarter" idx="30" hasCustomPrompt="1"/>
          </p:nvPr>
        </p:nvSpPr>
        <p:spPr>
          <a:xfrm>
            <a:off x="8288787" y="2913456"/>
            <a:ext cx="2230743" cy="469517"/>
          </a:xfrm>
          <a:prstGeom prst="rect">
            <a:avLst/>
          </a:prstGeom>
        </p:spPr>
        <p:txBody>
          <a:bodyPr/>
          <a:lstStyle>
            <a:lvl1pPr marL="0" indent="0" algn="ctr" defTabSz="914377"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 Goes Here</a:t>
            </a:r>
          </a:p>
        </p:txBody>
      </p:sp>
      <p:sp>
        <p:nvSpPr>
          <p:cNvPr id="9" name="Text Placeholder 19">
            <a:extLst>
              <a:ext uri="{FF2B5EF4-FFF2-40B4-BE49-F238E27FC236}">
                <a16:creationId xmlns:a16="http://schemas.microsoft.com/office/drawing/2014/main" id="{264DEE2D-1D20-590E-BE04-D95DB6EC6279}"/>
              </a:ext>
            </a:extLst>
          </p:cNvPr>
          <p:cNvSpPr>
            <a:spLocks noGrp="1"/>
          </p:cNvSpPr>
          <p:nvPr>
            <p:ph type="body" sz="quarter" idx="31" hasCustomPrompt="1"/>
          </p:nvPr>
        </p:nvSpPr>
        <p:spPr>
          <a:xfrm>
            <a:off x="8288789" y="3382973"/>
            <a:ext cx="2230740" cy="565204"/>
          </a:xfrm>
          <a:prstGeom prst="rect">
            <a:avLst/>
          </a:prstGeom>
        </p:spPr>
        <p:txBody>
          <a:bodyPr/>
          <a:lstStyle>
            <a:lvl1pPr marL="0" indent="0" algn="ctr" defTabSz="914377"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 Goes Here</a:t>
            </a:r>
          </a:p>
        </p:txBody>
      </p:sp>
      <p:sp>
        <p:nvSpPr>
          <p:cNvPr id="10" name="Text Placeholder 19">
            <a:extLst>
              <a:ext uri="{FF2B5EF4-FFF2-40B4-BE49-F238E27FC236}">
                <a16:creationId xmlns:a16="http://schemas.microsoft.com/office/drawing/2014/main" id="{8E0F5BC6-A08D-0F0C-F438-EFBC2B24B756}"/>
              </a:ext>
            </a:extLst>
          </p:cNvPr>
          <p:cNvSpPr>
            <a:spLocks noGrp="1"/>
          </p:cNvSpPr>
          <p:nvPr>
            <p:ph type="body" sz="quarter" idx="32" hasCustomPrompt="1"/>
          </p:nvPr>
        </p:nvSpPr>
        <p:spPr>
          <a:xfrm>
            <a:off x="8288787" y="3948177"/>
            <a:ext cx="2230743" cy="920299"/>
          </a:xfrm>
          <a:prstGeom prst="rect">
            <a:avLst/>
          </a:prstGeom>
        </p:spPr>
        <p:txBody>
          <a:bodyPr/>
          <a:lstStyle>
            <a:lvl1pPr marL="0" indent="0" algn="ctr" defTabSz="914377"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team member can go here.</a:t>
            </a:r>
          </a:p>
        </p:txBody>
      </p:sp>
      <p:sp>
        <p:nvSpPr>
          <p:cNvPr id="39" name="Text Placeholder 19">
            <a:extLst>
              <a:ext uri="{FF2B5EF4-FFF2-40B4-BE49-F238E27FC236}">
                <a16:creationId xmlns:a16="http://schemas.microsoft.com/office/drawing/2014/main" id="{B89FC89A-B82D-8814-2C20-3D1838F34DB5}"/>
              </a:ext>
            </a:extLst>
          </p:cNvPr>
          <p:cNvSpPr>
            <a:spLocks noGrp="1"/>
          </p:cNvSpPr>
          <p:nvPr>
            <p:ph type="body" sz="quarter" idx="25" hasCustomPrompt="1"/>
          </p:nvPr>
        </p:nvSpPr>
        <p:spPr>
          <a:xfrm>
            <a:off x="1469782" y="5658526"/>
            <a:ext cx="9252439" cy="464484"/>
          </a:xfrm>
          <a:prstGeom prst="rect">
            <a:avLst/>
          </a:prstGeom>
        </p:spPr>
        <p:txBody>
          <a:bodyPr/>
          <a:lstStyle>
            <a:lvl1pPr marL="0" indent="0" algn="ctr" defTabSz="914377"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Additional text of your choice can go here. This could be an overview of what the team does, or a summary of meeting objectives.</a:t>
            </a:r>
          </a:p>
        </p:txBody>
      </p:sp>
    </p:spTree>
    <p:extLst>
      <p:ext uri="{BB962C8B-B14F-4D97-AF65-F5344CB8AC3E}">
        <p14:creationId xmlns:p14="http://schemas.microsoft.com/office/powerpoint/2010/main" val="2707596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4">
    <p:bg>
      <p:bgPr>
        <a:solidFill>
          <a:schemeClr val="tx1"/>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48FFA876-C0CC-AAF2-48A5-F29DDDCADA5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9" y="665609"/>
            <a:ext cx="1445079" cy="914400"/>
          </a:xfrm>
          <a:prstGeom prst="rect">
            <a:avLst/>
          </a:prstGeom>
        </p:spPr>
      </p:pic>
      <p:pic>
        <p:nvPicPr>
          <p:cNvPr id="3" name="Picture 2" descr="U.S. Centers for Disease Control and Prevention">
            <a:extLst>
              <a:ext uri="{FF2B5EF4-FFF2-40B4-BE49-F238E27FC236}">
                <a16:creationId xmlns:a16="http://schemas.microsoft.com/office/drawing/2014/main" id="{1EE03C7F-7F6B-8E0F-0E2B-8D12E7D1C041}"/>
              </a:ext>
            </a:extLst>
          </p:cNvPr>
          <p:cNvPicPr>
            <a:picLocks noChangeAspect="1"/>
          </p:cNvPicPr>
          <p:nvPr/>
        </p:nvPicPr>
        <p:blipFill>
          <a:blip r:embed="rId2"/>
          <a:stretch>
            <a:fillRect/>
          </a:stretch>
        </p:blipFill>
        <p:spPr>
          <a:xfrm>
            <a:off x="617459"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4904968" cy="277780"/>
          </a:xfrm>
          <a:prstGeom prst="rect">
            <a:avLst/>
          </a:prstGeom>
        </p:spPr>
        <p:txBody>
          <a:bodyPr>
            <a:noAutofit/>
          </a:bodyPr>
          <a:lstStyle>
            <a:lvl1pPr marL="0" indent="0">
              <a:lnSpc>
                <a:spcPct val="100000"/>
              </a:lnSpc>
              <a:buNone/>
              <a:defRPr sz="2000" b="0" i="0">
                <a:solidFill>
                  <a:schemeClr val="accent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0" name="Text Placeholder 9">
            <a:extLst>
              <a:ext uri="{FF2B5EF4-FFF2-40B4-BE49-F238E27FC236}">
                <a16:creationId xmlns:a16="http://schemas.microsoft.com/office/drawing/2014/main" id="{A9758610-2193-09A2-CC8C-5656859B24B4}"/>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11" name="Text Placeholder 49">
            <a:extLst>
              <a:ext uri="{FF2B5EF4-FFF2-40B4-BE49-F238E27FC236}">
                <a16:creationId xmlns:a16="http://schemas.microsoft.com/office/drawing/2014/main" id="{968A452D-9DB4-C5F3-ADCD-FE6672BB187A}"/>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9" name="Picture Placeholder 7" descr="Profile picture of presenter">
            <a:extLst>
              <a:ext uri="{FF2B5EF4-FFF2-40B4-BE49-F238E27FC236}">
                <a16:creationId xmlns:a16="http://schemas.microsoft.com/office/drawing/2014/main" id="{065EEC1E-C1BA-ABA0-527C-D8C5A94DD987}"/>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6" name="Picture Placeholder 5">
            <a:extLst>
              <a:ext uri="{FF2B5EF4-FFF2-40B4-BE49-F238E27FC236}">
                <a16:creationId xmlns:a16="http://schemas.microsoft.com/office/drawing/2014/main" id="{6B6C18DC-2C90-52D8-63EA-B4A8A2297540}"/>
              </a:ext>
            </a:extLst>
          </p:cNvPr>
          <p:cNvSpPr>
            <a:spLocks noGrp="1"/>
          </p:cNvSpPr>
          <p:nvPr>
            <p:ph type="pic" sz="quarter" idx="11"/>
          </p:nvPr>
        </p:nvSpPr>
        <p:spPr>
          <a:xfrm>
            <a:off x="6367350" y="2"/>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40358079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lank_LightBlue">
    <p:bg>
      <p:bgPr>
        <a:solidFill>
          <a:schemeClr val="tx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54051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losing_ContactInfo">
    <p:bg>
      <p:bgPr>
        <a:solidFill>
          <a:srgbClr val="0057B7"/>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5"/>
            <a:ext cx="3004947" cy="994143"/>
          </a:xfrm>
        </p:spPr>
        <p:txBody>
          <a:bodyPr/>
          <a:lstStyle>
            <a:lvl1pPr>
              <a:lnSpc>
                <a:spcPct val="100000"/>
              </a:lnSpc>
              <a:defRPr sz="4000">
                <a:solidFill>
                  <a:schemeClr val="tx1"/>
                </a:solidFill>
              </a:defRPr>
            </a:lvl1pPr>
          </a:lstStyle>
          <a:p>
            <a:r>
              <a:rPr lang="en-US"/>
              <a:t>Contact Info:</a:t>
            </a:r>
          </a:p>
        </p:txBody>
      </p:sp>
      <p:pic>
        <p:nvPicPr>
          <p:cNvPr id="3" name="Picture 2" descr="U.S. Centers for Disease Control and Prevention">
            <a:extLst>
              <a:ext uri="{FF2B5EF4-FFF2-40B4-BE49-F238E27FC236}">
                <a16:creationId xmlns:a16="http://schemas.microsoft.com/office/drawing/2014/main" id="{0E41121D-4275-A02E-455A-92E21792920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65978" y="5496168"/>
            <a:ext cx="1445079" cy="914400"/>
          </a:xfrm>
          <a:prstGeom prst="rect">
            <a:avLst/>
          </a:prstGeom>
        </p:spPr>
      </p:pic>
      <p:sp>
        <p:nvSpPr>
          <p:cNvPr id="13" name="Picture Placeholder 7" descr="Profile picture of presenter">
            <a:extLst>
              <a:ext uri="{FF2B5EF4-FFF2-40B4-BE49-F238E27FC236}">
                <a16:creationId xmlns:a16="http://schemas.microsoft.com/office/drawing/2014/main" id="{032E9D81-53DC-E9E9-97C6-B1AEB4C2E061}"/>
              </a:ext>
            </a:extLst>
          </p:cNvPr>
          <p:cNvSpPr>
            <a:spLocks noGrp="1"/>
          </p:cNvSpPr>
          <p:nvPr>
            <p:ph type="pic" sz="quarter" idx="10"/>
          </p:nvPr>
        </p:nvSpPr>
        <p:spPr>
          <a:xfrm>
            <a:off x="469127" y="2673273"/>
            <a:ext cx="1595344" cy="1595344"/>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solidFill>
                  <a:schemeClr val="tx1"/>
                </a:solidFill>
              </a:defRPr>
            </a:lvl1pPr>
          </a:lstStyle>
          <a:p>
            <a:r>
              <a:rPr lang="en-US"/>
              <a:t>Click icon to add picture</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2220778" y="2631348"/>
            <a:ext cx="3875223" cy="1876509"/>
          </a:xfrm>
          <a:prstGeom prst="rect">
            <a:avLst/>
          </a:prstGeom>
        </p:spPr>
        <p:txBody>
          <a:bodyPr>
            <a:no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1800" b="1" i="0">
                <a:solidFill>
                  <a:schemeClr val="tx1"/>
                </a:solidFill>
                <a:latin typeface="Nunito Sans Normal" pitchFamily="2" charset="77"/>
                <a:ea typeface="Roboto Medium" panose="02000000000000000000" pitchFamily="2" charset="0"/>
              </a:defRPr>
            </a:lvl1pPr>
          </a:lstStyle>
          <a:p>
            <a:pPr lvl="0"/>
            <a:r>
              <a:rPr lang="en-US"/>
              <a:t>Name</a:t>
            </a:r>
          </a:p>
          <a:p>
            <a:pPr lvl="0"/>
            <a:r>
              <a:rPr lang="en-US"/>
              <a:t>Job Title</a:t>
            </a:r>
          </a:p>
          <a:p>
            <a:pPr lvl="0"/>
            <a:r>
              <a:rPr lang="en-US"/>
              <a:t>Division</a:t>
            </a:r>
          </a:p>
          <a:p>
            <a:pPr lvl="0"/>
            <a:r>
              <a:rPr lang="en-US"/>
              <a:t>Center/Institute/Office</a:t>
            </a:r>
          </a:p>
          <a:p>
            <a:pPr lvl="0"/>
            <a:r>
              <a:rPr lang="en-US"/>
              <a:t>Email | Phone</a:t>
            </a:r>
          </a:p>
        </p:txBody>
      </p:sp>
    </p:spTree>
    <p:extLst>
      <p:ext uri="{BB962C8B-B14F-4D97-AF65-F5344CB8AC3E}">
        <p14:creationId xmlns:p14="http://schemas.microsoft.com/office/powerpoint/2010/main" val="2639595704"/>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5"/>
            <a:ext cx="3004947" cy="994143"/>
          </a:xfrm>
        </p:spPr>
        <p:txBody>
          <a:bodyPr/>
          <a:lstStyle>
            <a:lvl1pPr>
              <a:lnSpc>
                <a:spcPct val="100000"/>
              </a:lnSpc>
              <a:defRPr sz="4000">
                <a:solidFill>
                  <a:schemeClr val="bg2"/>
                </a:solidFill>
              </a:defRPr>
            </a:lvl1pPr>
          </a:lstStyle>
          <a:p>
            <a:r>
              <a:rPr lang="en-US"/>
              <a:t>Thank you.</a:t>
            </a:r>
          </a:p>
        </p:txBody>
      </p:sp>
      <p:pic>
        <p:nvPicPr>
          <p:cNvPr id="2" name="Picture 1" descr="U.S. Centers for Disease Control and Prevention">
            <a:extLst>
              <a:ext uri="{FF2B5EF4-FFF2-40B4-BE49-F238E27FC236}">
                <a16:creationId xmlns:a16="http://schemas.microsoft.com/office/drawing/2014/main" id="{3F308D8A-98FB-A14F-869C-C7DA2E29229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65978" y="5496168"/>
            <a:ext cx="1445079" cy="914400"/>
          </a:xfrm>
          <a:prstGeom prst="rect">
            <a:avLst/>
          </a:prstGeom>
        </p:spPr>
      </p:pic>
      <p:sp>
        <p:nvSpPr>
          <p:cNvPr id="4" name="TextBox 3">
            <a:extLst>
              <a:ext uri="{FF2B5EF4-FFF2-40B4-BE49-F238E27FC236}">
                <a16:creationId xmlns:a16="http://schemas.microsoft.com/office/drawing/2014/main" id="{FDCC61B5-4E74-61A5-4872-A535DC2C13E8}"/>
              </a:ext>
            </a:extLst>
          </p:cNvPr>
          <p:cNvSpPr txBox="1">
            <a:spLocks noGrp="1" noRot="1" noMove="1" noResize="1" noEditPoints="1" noAdjustHandles="1" noChangeArrowheads="1" noChangeShapeType="1"/>
          </p:cNvSpPr>
          <p:nvPr userDrawn="1"/>
        </p:nvSpPr>
        <p:spPr>
          <a:xfrm>
            <a:off x="525969" y="4240745"/>
            <a:ext cx="7520753" cy="2369880"/>
          </a:xfrm>
          <a:prstGeom prst="rect">
            <a:avLst/>
          </a:prstGeom>
          <a:noFill/>
        </p:spPr>
        <p:txBody>
          <a:bodyPr wrap="square" rtlCol="0">
            <a:spAutoFit/>
          </a:bodyPr>
          <a:lstStyle/>
          <a:p>
            <a:pPr algn="l"/>
            <a:r>
              <a:rPr lang="en-US" sz="2400">
                <a:solidFill>
                  <a:schemeClr val="bg2"/>
                </a:solidFill>
                <a:latin typeface="+mn-lt"/>
              </a:rPr>
              <a:t>For more information, contact CDC</a:t>
            </a:r>
          </a:p>
          <a:p>
            <a:pPr algn="l"/>
            <a:r>
              <a:rPr lang="en-US" sz="2400">
                <a:solidFill>
                  <a:schemeClr val="bg2"/>
                </a:solidFill>
                <a:latin typeface="+mn-lt"/>
              </a:rPr>
              <a:t>1-800-CDC-INFO (232-4636)</a:t>
            </a:r>
          </a:p>
          <a:p>
            <a:pPr algn="l"/>
            <a:r>
              <a:rPr lang="en-US" sz="2400">
                <a:solidFill>
                  <a:schemeClr val="bg2"/>
                </a:solidFill>
                <a:latin typeface="+mn-lt"/>
              </a:rPr>
              <a:t>TTY:  1-888-232-6348  </a:t>
            </a:r>
            <a:r>
              <a:rPr lang="en-US" sz="2400" u="sng">
                <a:solidFill>
                  <a:schemeClr val="bg2"/>
                </a:solidFill>
                <a:latin typeface="+mn-lt"/>
                <a:hlinkClick r:id="rId3">
                  <a:extLst>
                    <a:ext uri="{A12FA001-AC4F-418D-AE19-62706E023703}">
                      <ahyp:hlinkClr xmlns:ahyp="http://schemas.microsoft.com/office/drawing/2018/hyperlinkcolor" val="tx"/>
                    </a:ext>
                  </a:extLst>
                </a:hlinkClick>
              </a:rPr>
              <a:t>https://www.cdc.gov/</a:t>
            </a:r>
            <a:endParaRPr lang="en-US" sz="2400" u="sng">
              <a:solidFill>
                <a:schemeClr val="bg2"/>
              </a:solidFill>
              <a:latin typeface="+mn-lt"/>
            </a:endParaRPr>
          </a:p>
          <a:p>
            <a:pPr algn="l"/>
            <a:r>
              <a:rPr lang="en-US" sz="2400">
                <a:solidFill>
                  <a:schemeClr val="bg2"/>
                </a:solidFill>
                <a:latin typeface="+mn-lt"/>
              </a:rPr>
              <a:t>Follow us on social </a:t>
            </a:r>
            <a:r>
              <a:rPr lang="en-US" sz="2400" b="1">
                <a:solidFill>
                  <a:schemeClr val="bg2"/>
                </a:solidFill>
                <a:latin typeface="+mn-lt"/>
              </a:rPr>
              <a:t>@CDCgov</a:t>
            </a:r>
          </a:p>
          <a:p>
            <a:pPr algn="l"/>
            <a:endParaRPr lang="en-US" sz="2400">
              <a:solidFill>
                <a:schemeClr val="bg2"/>
              </a:solidFill>
              <a:latin typeface="+mn-lt"/>
            </a:endParaRPr>
          </a:p>
          <a:p>
            <a:pPr algn="l"/>
            <a:r>
              <a:rPr lang="en-US" sz="1400">
                <a:solidFill>
                  <a:schemeClr val="bg2"/>
                </a:solidFill>
                <a:latin typeface="+mn-lt"/>
              </a:rPr>
              <a:t>The findings and conclusions in this report are those of the authors and do not necessarily represent the official position of the U. S. Centers for Disease Control and Prevention.</a:t>
            </a:r>
          </a:p>
        </p:txBody>
      </p:sp>
    </p:spTree>
    <p:extLst>
      <p:ext uri="{BB962C8B-B14F-4D97-AF65-F5344CB8AC3E}">
        <p14:creationId xmlns:p14="http://schemas.microsoft.com/office/powerpoint/2010/main" val="3114533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A9B69B-386A-9EA1-4BA7-B36E1A69B259}"/>
              </a:ext>
              <a:ext uri="{C183D7F6-B498-43B3-948B-1728B52AA6E4}">
                <adec:decorative xmlns:adec="http://schemas.microsoft.com/office/drawing/2017/decorative" val="1"/>
              </a:ext>
            </a:extLst>
          </p:cNvPr>
          <p:cNvSpPr/>
          <p:nvPr userDrawn="1"/>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tx2"/>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81630437-5014-D771-53BC-AC3D66E3FE92}"/>
              </a:ext>
            </a:extLst>
          </p:cNvPr>
          <p:cNvPicPr>
            <a:picLocks noChangeAspect="1"/>
          </p:cNvPicPr>
          <p:nvPr userDrawn="1"/>
        </p:nvPicPr>
        <p:blipFill>
          <a:blip r:embed="rId2"/>
          <a:stretch>
            <a:fillRect/>
          </a:stretch>
        </p:blipFill>
        <p:spPr>
          <a:xfrm>
            <a:off x="617458"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4934517" cy="277780"/>
          </a:xfr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9" name="Picture Placeholder 8">
            <a:extLst>
              <a:ext uri="{FF2B5EF4-FFF2-40B4-BE49-F238E27FC236}">
                <a16:creationId xmlns:a16="http://schemas.microsoft.com/office/drawing/2014/main" id="{B5204AFC-4231-6F7E-F83D-545A11CB33CD}"/>
              </a:ext>
            </a:extLst>
          </p:cNvPr>
          <p:cNvSpPr>
            <a:spLocks noGrp="1"/>
          </p:cNvSpPr>
          <p:nvPr>
            <p:ph type="pic" sz="quarter" idx="11"/>
          </p:nvPr>
        </p:nvSpPr>
        <p:spPr>
          <a:xfrm>
            <a:off x="6367346" y="198782"/>
            <a:ext cx="5824655" cy="5958479"/>
          </a:xfrm>
          <a:custGeom>
            <a:avLst/>
            <a:gdLst>
              <a:gd name="connsiteX0" fmla="*/ 0 w 5824654"/>
              <a:gd name="connsiteY0" fmla="*/ 0 h 5958478"/>
              <a:gd name="connsiteX1" fmla="*/ 5824654 w 5824654"/>
              <a:gd name="connsiteY1" fmla="*/ 0 h 5958478"/>
              <a:gd name="connsiteX2" fmla="*/ 5824654 w 5824654"/>
              <a:gd name="connsiteY2" fmla="*/ 5958478 h 5958478"/>
              <a:gd name="connsiteX3" fmla="*/ 275623 w 5824654"/>
              <a:gd name="connsiteY3" fmla="*/ 5958478 h 5958478"/>
              <a:gd name="connsiteX4" fmla="*/ 0 w 5824654"/>
              <a:gd name="connsiteY4" fmla="*/ 5682855 h 5958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4" h="5958478">
                <a:moveTo>
                  <a:pt x="0" y="0"/>
                </a:moveTo>
                <a:lnTo>
                  <a:pt x="5824654" y="0"/>
                </a:lnTo>
                <a:lnTo>
                  <a:pt x="5824654" y="5958478"/>
                </a:lnTo>
                <a:lnTo>
                  <a:pt x="275623" y="5958478"/>
                </a:lnTo>
                <a:cubicBezTo>
                  <a:pt x="123401" y="5958478"/>
                  <a:pt x="0" y="5835077"/>
                  <a:pt x="0" y="5682855"/>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Text Placeholder 9">
            <a:extLst>
              <a:ext uri="{FF2B5EF4-FFF2-40B4-BE49-F238E27FC236}">
                <a16:creationId xmlns:a16="http://schemas.microsoft.com/office/drawing/2014/main" id="{4F6F9023-78E8-330D-F82C-34050378359F}"/>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lvl1pPr>
          </a:lstStyle>
          <a:p>
            <a:r>
              <a:rPr lang="en-US">
                <a:latin typeface="+mj-lt"/>
              </a:rPr>
              <a:t>Name of Presenter</a:t>
            </a:r>
          </a:p>
        </p:txBody>
      </p:sp>
      <p:sp>
        <p:nvSpPr>
          <p:cNvPr id="5" name="Text Placeholder 49">
            <a:extLst>
              <a:ext uri="{FF2B5EF4-FFF2-40B4-BE49-F238E27FC236}">
                <a16:creationId xmlns:a16="http://schemas.microsoft.com/office/drawing/2014/main" id="{EE1B9B0B-9B4D-7FC1-7BD7-8A83499EE869}"/>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4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6" name="Picture Placeholder 7" descr="Profile picture of presenter">
            <a:extLst>
              <a:ext uri="{FF2B5EF4-FFF2-40B4-BE49-F238E27FC236}">
                <a16:creationId xmlns:a16="http://schemas.microsoft.com/office/drawing/2014/main" id="{60C2E521-767B-5C37-66FE-5313045825A8}"/>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Tree>
    <p:extLst>
      <p:ext uri="{BB962C8B-B14F-4D97-AF65-F5344CB8AC3E}">
        <p14:creationId xmlns:p14="http://schemas.microsoft.com/office/powerpoint/2010/main" val="6207230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eal_Photo_Left">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2521474" y="2521470"/>
            <a:ext cx="6858003" cy="1815052"/>
          </a:xfrm>
          <a:prstGeom prst="round2SameRect">
            <a:avLst>
              <a:gd name="adj1" fmla="val 0"/>
              <a:gd name="adj2" fmla="val 0"/>
            </a:avLst>
          </a:prstGeom>
          <a:solidFill>
            <a:srgbClr val="0057B7"/>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5999487" y="1316382"/>
            <a:ext cx="5304003" cy="645231"/>
          </a:xfrm>
        </p:spPr>
        <p:txBody>
          <a:bodyPr/>
          <a:lstStyle>
            <a:lvl1pPr>
              <a:lnSpc>
                <a:spcPct val="100000"/>
              </a:lnSpc>
              <a:defRPr sz="2600">
                <a:solidFill>
                  <a:schemeClr val="tx1"/>
                </a:solidFill>
              </a:defRPr>
            </a:lvl1pPr>
          </a:lstStyle>
          <a:p>
            <a:r>
              <a:rPr lang="en-US"/>
              <a:t>Title Goes Here (can be short or long)</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5999487" y="943609"/>
            <a:ext cx="5304003" cy="198987"/>
          </a:xfrm>
          <a:prstGeom prst="rect">
            <a:avLst/>
          </a:prstGeom>
        </p:spPr>
        <p:txBody>
          <a:bodyPr/>
          <a:lstStyle>
            <a:lvl1pPr marL="0" indent="0">
              <a:lnSpc>
                <a:spcPct val="100000"/>
              </a:lnSpc>
              <a:buNone/>
              <a:defRPr sz="1400" b="1"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5999487" y="2227503"/>
            <a:ext cx="5304003" cy="3932371"/>
          </a:xfrm>
          <a:prstGeom prst="rect">
            <a:avLst/>
          </a:prstGeom>
        </p:spPr>
        <p:txBody>
          <a:bodyPr/>
          <a:lstStyle>
            <a:lvl1pPr marL="342891" indent="-285744">
              <a:lnSpc>
                <a:spcPts val="2400"/>
              </a:lnSpc>
              <a:spcBef>
                <a:spcPts val="1200"/>
              </a:spcBef>
              <a:buFont typeface="Arial" panose="020B0604020202020204" pitchFamily="34" charset="0"/>
              <a:buChar char="•"/>
              <a:defRPr sz="1800" b="0">
                <a:solidFill>
                  <a:schemeClr val="tx1"/>
                </a:solidFill>
              </a:defRPr>
            </a:lvl1pPr>
            <a:lvl2pPr marL="685783" marR="0"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sz="1800">
                <a:solidFill>
                  <a:schemeClr val="tx1"/>
                </a:solidFill>
              </a:defRPr>
            </a:lvl2pPr>
            <a:lvl3pPr>
              <a:defRPr sz="1800"/>
            </a:lvl3pPr>
            <a:lvl4pPr>
              <a:defRPr sz="1800"/>
            </a:lvl4pPr>
          </a:lstStyle>
          <a:p>
            <a:pPr lvl="0"/>
            <a:r>
              <a:rPr lang="en-US"/>
              <a:t>Place in your content here. When pasting in content, please use the “Use Destination Theme” or “Keep Text Only” options to ensure the text matches this template’s styles. </a:t>
            </a:r>
          </a:p>
          <a:p>
            <a:pPr lvl="0"/>
            <a:r>
              <a:rPr lang="en-US"/>
              <a:t>To replace an image, right click on the image, select “Change Picture”, then choose from a file on your device, or “From Clipboard” to paste in a copied image.</a:t>
            </a:r>
          </a:p>
          <a:p>
            <a:pPr lvl="0"/>
            <a:r>
              <a:rPr lang="en-US"/>
              <a:t>First level bullets</a:t>
            </a:r>
          </a:p>
          <a:p>
            <a:pPr lvl="1"/>
            <a:r>
              <a:rPr lang="en-US"/>
              <a:t>Second level bullets</a:t>
            </a:r>
          </a:p>
          <a:p>
            <a:pPr lvl="2"/>
            <a:r>
              <a:rPr lang="en-US"/>
              <a:t>Third level bullets</a:t>
            </a:r>
          </a:p>
          <a:p>
            <a:pPr lvl="3"/>
            <a:r>
              <a:rPr lang="en-US"/>
              <a:t>Fourth level bullets</a:t>
            </a:r>
          </a:p>
          <a:p>
            <a:pPr lvl="1"/>
            <a:endParaRPr lang="en-US"/>
          </a:p>
          <a:p>
            <a:pPr lvl="0"/>
            <a:endParaRPr lang="en-US"/>
          </a:p>
        </p:txBody>
      </p:sp>
      <p:sp>
        <p:nvSpPr>
          <p:cNvPr id="36" name="Picture Placeholder 35" descr="Image Placeholder.">
            <a:extLst>
              <a:ext uri="{FF2B5EF4-FFF2-40B4-BE49-F238E27FC236}">
                <a16:creationId xmlns:a16="http://schemas.microsoft.com/office/drawing/2014/main" id="{01421E0B-AB14-7E9D-A4A3-B6D488BD6273}"/>
              </a:ext>
            </a:extLst>
          </p:cNvPr>
          <p:cNvSpPr>
            <a:spLocks noGrp="1"/>
          </p:cNvSpPr>
          <p:nvPr>
            <p:ph type="pic" sz="quarter" idx="13"/>
          </p:nvPr>
        </p:nvSpPr>
        <p:spPr>
          <a:xfrm>
            <a:off x="888511" y="698127"/>
            <a:ext cx="4222464" cy="5461747"/>
          </a:xfrm>
          <a:custGeom>
            <a:avLst/>
            <a:gdLst>
              <a:gd name="connsiteX0" fmla="*/ 108625 w 2248970"/>
              <a:gd name="connsiteY0" fmla="*/ 0 h 2909037"/>
              <a:gd name="connsiteX1" fmla="*/ 2140345 w 2248970"/>
              <a:gd name="connsiteY1" fmla="*/ 0 h 2909037"/>
              <a:gd name="connsiteX2" fmla="*/ 2248970 w 2248970"/>
              <a:gd name="connsiteY2" fmla="*/ 108625 h 2909037"/>
              <a:gd name="connsiteX3" fmla="*/ 2248970 w 2248970"/>
              <a:gd name="connsiteY3" fmla="*/ 2800412 h 2909037"/>
              <a:gd name="connsiteX4" fmla="*/ 2140345 w 2248970"/>
              <a:gd name="connsiteY4" fmla="*/ 2909037 h 2909037"/>
              <a:gd name="connsiteX5" fmla="*/ 108625 w 2248970"/>
              <a:gd name="connsiteY5" fmla="*/ 2909037 h 2909037"/>
              <a:gd name="connsiteX6" fmla="*/ 0 w 2248970"/>
              <a:gd name="connsiteY6" fmla="*/ 2800412 h 2909037"/>
              <a:gd name="connsiteX7" fmla="*/ 0 w 2248970"/>
              <a:gd name="connsiteY7" fmla="*/ 108625 h 2909037"/>
              <a:gd name="connsiteX8" fmla="*/ 108625 w 2248970"/>
              <a:gd name="connsiteY8" fmla="*/ 0 h 2909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970" h="2909037">
                <a:moveTo>
                  <a:pt x="108625" y="0"/>
                </a:moveTo>
                <a:lnTo>
                  <a:pt x="2140345" y="0"/>
                </a:lnTo>
                <a:cubicBezTo>
                  <a:pt x="2200337" y="0"/>
                  <a:pt x="2248970" y="48633"/>
                  <a:pt x="2248970" y="108625"/>
                </a:cubicBezTo>
                <a:lnTo>
                  <a:pt x="2248970" y="2800412"/>
                </a:lnTo>
                <a:cubicBezTo>
                  <a:pt x="2248970" y="2860404"/>
                  <a:pt x="2200337" y="2909037"/>
                  <a:pt x="2140345" y="2909037"/>
                </a:cubicBezTo>
                <a:lnTo>
                  <a:pt x="108625" y="2909037"/>
                </a:lnTo>
                <a:cubicBezTo>
                  <a:pt x="48633" y="2909037"/>
                  <a:pt x="0" y="2860404"/>
                  <a:pt x="0" y="2800412"/>
                </a:cubicBezTo>
                <a:lnTo>
                  <a:pt x="0" y="108625"/>
                </a:lnTo>
                <a:cubicBezTo>
                  <a:pt x="0" y="48633"/>
                  <a:pt x="48633" y="0"/>
                  <a:pt x="108625" y="0"/>
                </a:cubicBezTo>
                <a:close/>
              </a:path>
            </a:pathLst>
          </a:custGeom>
          <a:pattFill prst="pct5">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32584199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losing_Thankyou">
    <p:bg>
      <p:bgPr>
        <a:solidFill>
          <a:schemeClr val="tx2"/>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5"/>
            <a:ext cx="3004947" cy="994143"/>
          </a:xfrm>
        </p:spPr>
        <p:txBody>
          <a:bodyPr/>
          <a:lstStyle>
            <a:lvl1pPr>
              <a:lnSpc>
                <a:spcPct val="100000"/>
              </a:lnSpc>
              <a:defRPr sz="4000">
                <a:solidFill>
                  <a:schemeClr val="bg2"/>
                </a:solidFill>
              </a:defRPr>
            </a:lvl1pPr>
          </a:lstStyle>
          <a:p>
            <a:r>
              <a:rPr lang="en-US"/>
              <a:t>Thank you.</a:t>
            </a:r>
          </a:p>
        </p:txBody>
      </p:sp>
      <p:pic>
        <p:nvPicPr>
          <p:cNvPr id="2" name="Picture 1" descr="U.S. Centers for Disease Control and Prevention">
            <a:extLst>
              <a:ext uri="{FF2B5EF4-FFF2-40B4-BE49-F238E27FC236}">
                <a16:creationId xmlns:a16="http://schemas.microsoft.com/office/drawing/2014/main" id="{3F308D8A-98FB-A14F-869C-C7DA2E292297}"/>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65978" y="5496168"/>
            <a:ext cx="1445079" cy="914400"/>
          </a:xfrm>
          <a:prstGeom prst="rect">
            <a:avLst/>
          </a:prstGeom>
        </p:spPr>
      </p:pic>
      <p:sp>
        <p:nvSpPr>
          <p:cNvPr id="4" name="TextBox 3">
            <a:extLst>
              <a:ext uri="{FF2B5EF4-FFF2-40B4-BE49-F238E27FC236}">
                <a16:creationId xmlns:a16="http://schemas.microsoft.com/office/drawing/2014/main" id="{FDCC61B5-4E74-61A5-4872-A535DC2C13E8}"/>
              </a:ext>
            </a:extLst>
          </p:cNvPr>
          <p:cNvSpPr txBox="1">
            <a:spLocks/>
          </p:cNvSpPr>
          <p:nvPr userDrawn="1"/>
        </p:nvSpPr>
        <p:spPr>
          <a:xfrm>
            <a:off x="525969" y="4240744"/>
            <a:ext cx="9264577" cy="2431435"/>
          </a:xfrm>
          <a:prstGeom prst="rect">
            <a:avLst/>
          </a:prstGeom>
          <a:noFill/>
        </p:spPr>
        <p:txBody>
          <a:bodyPr wrap="square" rtlCol="0">
            <a:spAutoFit/>
          </a:bodyPr>
          <a:lstStyle/>
          <a:p>
            <a:pPr algn="l"/>
            <a:r>
              <a:rPr lang="en-US" sz="2400">
                <a:solidFill>
                  <a:schemeClr val="bg2"/>
                </a:solidFill>
                <a:latin typeface="+mn-lt"/>
              </a:rPr>
              <a:t>For more information, contact CDC</a:t>
            </a:r>
          </a:p>
          <a:p>
            <a:pPr algn="l"/>
            <a:r>
              <a:rPr lang="en-US" sz="2400">
                <a:solidFill>
                  <a:schemeClr val="bg2"/>
                </a:solidFill>
                <a:latin typeface="+mn-lt"/>
              </a:rPr>
              <a:t>1-800-CDC-INFO (232-4636)</a:t>
            </a:r>
          </a:p>
          <a:p>
            <a:pPr algn="l"/>
            <a:r>
              <a:rPr lang="en-US" sz="2400">
                <a:solidFill>
                  <a:schemeClr val="bg2"/>
                </a:solidFill>
                <a:latin typeface="+mn-lt"/>
              </a:rPr>
              <a:t>TTY:  1-888-232-6348  </a:t>
            </a:r>
            <a:r>
              <a:rPr lang="en-US" sz="2400" u="sng">
                <a:solidFill>
                  <a:schemeClr val="bg2"/>
                </a:solidFill>
                <a:latin typeface="+mn-lt"/>
                <a:hlinkClick r:id="rId3">
                  <a:extLst>
                    <a:ext uri="{A12FA001-AC4F-418D-AE19-62706E023703}">
                      <ahyp:hlinkClr xmlns:ahyp="http://schemas.microsoft.com/office/drawing/2018/hyperlinkcolor" val="tx"/>
                    </a:ext>
                  </a:extLst>
                </a:hlinkClick>
              </a:rPr>
              <a:t>https://www.cdc.gov/</a:t>
            </a:r>
            <a:endParaRPr lang="en-US" sz="2400" u="sng">
              <a:solidFill>
                <a:schemeClr val="bg2"/>
              </a:solidFill>
              <a:latin typeface="+mn-lt"/>
            </a:endParaRPr>
          </a:p>
          <a:p>
            <a:pPr algn="l"/>
            <a:r>
              <a:rPr lang="en-US" sz="2400">
                <a:solidFill>
                  <a:schemeClr val="bg2"/>
                </a:solidFill>
                <a:latin typeface="+mn-lt"/>
              </a:rPr>
              <a:t>Follow us on social </a:t>
            </a:r>
            <a:r>
              <a:rPr lang="en-US" sz="2400" b="1">
                <a:solidFill>
                  <a:schemeClr val="bg2"/>
                </a:solidFill>
                <a:latin typeface="+mn-lt"/>
              </a:rPr>
              <a:t>@CDCgov</a:t>
            </a:r>
          </a:p>
          <a:p>
            <a:pPr algn="l"/>
            <a:endParaRPr lang="en-US" sz="2400">
              <a:solidFill>
                <a:schemeClr val="bg2"/>
              </a:solidFill>
              <a:latin typeface="+mn-lt"/>
            </a:endParaRPr>
          </a:p>
          <a:p>
            <a:pPr algn="l"/>
            <a:r>
              <a:rPr lang="en-US" sz="1600">
                <a:solidFill>
                  <a:schemeClr val="bg2"/>
                </a:solidFill>
                <a:latin typeface="+mn-lt"/>
              </a:rPr>
              <a:t>The findings and conclusions in this report are those of the authors and do not necessarily represent the official position of the U. S. Centers for Disease Control and Prevention.</a:t>
            </a:r>
          </a:p>
        </p:txBody>
      </p:sp>
    </p:spTree>
    <p:extLst>
      <p:ext uri="{BB962C8B-B14F-4D97-AF65-F5344CB8AC3E}">
        <p14:creationId xmlns:p14="http://schemas.microsoft.com/office/powerpoint/2010/main" val="12594316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EBA88-869C-58F8-C7FB-190B90612D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54D9E8-3006-FC04-F857-F0860B053DB5}"/>
              </a:ext>
            </a:extLst>
          </p:cNvPr>
          <p:cNvSpPr>
            <a:spLocks noGrp="1"/>
          </p:cNvSpPr>
          <p:nvPr>
            <p:ph type="dt" sz="half" idx="10"/>
          </p:nvPr>
        </p:nvSpPr>
        <p:spPr/>
        <p:txBody>
          <a:bodyPr/>
          <a:lstStyle/>
          <a:p>
            <a:fld id="{6A96C1D9-153B-45BB-B5DE-7579A53756C5}" type="datetimeFigureOut">
              <a:rPr lang="en-US" smtClean="0"/>
              <a:pPr/>
              <a:t>6/22/2026</a:t>
            </a:fld>
            <a:endParaRPr lang="en-US"/>
          </a:p>
        </p:txBody>
      </p:sp>
      <p:sp>
        <p:nvSpPr>
          <p:cNvPr id="4" name="Footer Placeholder 3">
            <a:extLst>
              <a:ext uri="{FF2B5EF4-FFF2-40B4-BE49-F238E27FC236}">
                <a16:creationId xmlns:a16="http://schemas.microsoft.com/office/drawing/2014/main" id="{4BEDD360-F48D-6F5A-BE52-0B9406A371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890CBF-A537-E761-BC02-914FCB4664A6}"/>
              </a:ext>
            </a:extLst>
          </p:cNvPr>
          <p:cNvSpPr>
            <a:spLocks noGrp="1"/>
          </p:cNvSpPr>
          <p:nvPr>
            <p:ph type="sldNum" sz="quarter" idx="12"/>
          </p:nvPr>
        </p:nvSpPr>
        <p:spPr/>
        <p:txBody>
          <a:bodyPr/>
          <a:lstStyle/>
          <a:p>
            <a:fld id="{7FC2952A-0647-46EA-8310-EDCEE27AFBD9}" type="slidenum">
              <a:rPr lang="en-US" smtClean="0"/>
              <a:pPr/>
              <a:t>‹#›</a:t>
            </a:fld>
            <a:endParaRPr lang="en-US"/>
          </a:p>
        </p:txBody>
      </p:sp>
    </p:spTree>
    <p:extLst>
      <p:ext uri="{BB962C8B-B14F-4D97-AF65-F5344CB8AC3E}">
        <p14:creationId xmlns:p14="http://schemas.microsoft.com/office/powerpoint/2010/main" val="17245457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4" name="Content Placeholder 3"/>
          <p:cNvSpPr>
            <a:spLocks noGrp="1"/>
          </p:cNvSpPr>
          <p:nvPr>
            <p:ph sz="quarter" idx="14"/>
          </p:nvPr>
        </p:nvSpPr>
        <p:spPr>
          <a:xfrm>
            <a:off x="609600" y="1554163"/>
            <a:ext cx="10972800" cy="462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3" hasCustomPrompt="1"/>
          </p:nvPr>
        </p:nvSpPr>
        <p:spPr>
          <a:xfrm>
            <a:off x="609600" y="6175378"/>
            <a:ext cx="10972800" cy="550863"/>
          </a:xfrm>
        </p:spPr>
        <p:txBody>
          <a:bodyPr anchor="b" anchorCtr="0"/>
          <a:lstStyle>
            <a:lvl1pPr marL="0" indent="0">
              <a:spcBef>
                <a:spcPts val="200"/>
              </a:spcBef>
              <a:buNone/>
              <a:defRPr sz="1200">
                <a:solidFill>
                  <a:schemeClr val="tx2"/>
                </a:solidFill>
              </a:defRPr>
            </a:lvl1pPr>
          </a:lstStyle>
          <a:p>
            <a:pPr lvl="0"/>
            <a:r>
              <a:rPr lang="en-US"/>
              <a:t>*Citations and references</a:t>
            </a:r>
          </a:p>
        </p:txBody>
      </p:sp>
      <p:sp>
        <p:nvSpPr>
          <p:cNvPr id="6" name="Slide Number Placeholder 4"/>
          <p:cNvSpPr>
            <a:spLocks noGrp="1"/>
          </p:cNvSpPr>
          <p:nvPr>
            <p:ph type="sldNum" sz="quarter" idx="10"/>
          </p:nvPr>
        </p:nvSpPr>
        <p:spPr>
          <a:xfrm>
            <a:off x="9042400" y="6248403"/>
            <a:ext cx="2743200" cy="365125"/>
          </a:xfrm>
          <a:prstGeom prst="rect">
            <a:avLst/>
          </a:prstGeom>
        </p:spPr>
        <p:txBody>
          <a:bodyPr/>
          <a:lstStyle>
            <a:lvl1pPr algn="r">
              <a:defRPr sz="1200">
                <a:solidFill>
                  <a:schemeClr val="bg2">
                    <a:lumMod val="20000"/>
                    <a:lumOff val="80000"/>
                  </a:schemeClr>
                </a:solidFill>
              </a:defRPr>
            </a:lvl1pPr>
          </a:lstStyle>
          <a:p>
            <a:fld id="{433B6ACE-55BC-4436-AB47-656F3C10DA07}" type="slidenum">
              <a:rPr lang="en-US" smtClean="0"/>
              <a:pPr/>
              <a:t>‹#›</a:t>
            </a:fld>
            <a:endParaRPr lang="en-US"/>
          </a:p>
        </p:txBody>
      </p:sp>
    </p:spTree>
    <p:extLst>
      <p:ext uri="{BB962C8B-B14F-4D97-AF65-F5344CB8AC3E}">
        <p14:creationId xmlns:p14="http://schemas.microsoft.com/office/powerpoint/2010/main" val="40264023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ext_Long_White">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887507" y="943328"/>
            <a:ext cx="10416988" cy="811369"/>
          </a:xfrm>
        </p:spPr>
        <p:txBody>
          <a:bodyPr/>
          <a:lstStyle>
            <a:lvl1pPr algn="ctr">
              <a:lnSpc>
                <a:spcPct val="100000"/>
              </a:lnSpc>
              <a:defRPr sz="2600">
                <a:solidFill>
                  <a:schemeClr val="tx2"/>
                </a:solidFill>
              </a:defRPr>
            </a:lvl1pPr>
          </a:lstStyle>
          <a:p>
            <a:r>
              <a:rPr lang="en-US"/>
              <a:t>Title Goes Here (can be short or long)</a:t>
            </a:r>
          </a:p>
        </p:txBody>
      </p:sp>
      <p:sp>
        <p:nvSpPr>
          <p:cNvPr id="5" name="Text Placeholder 9">
            <a:extLst>
              <a:ext uri="{FF2B5EF4-FFF2-40B4-BE49-F238E27FC236}">
                <a16:creationId xmlns:a16="http://schemas.microsoft.com/office/drawing/2014/main" id="{2191A1F6-FE9B-1DCF-03A4-036453A07309}"/>
              </a:ext>
            </a:extLst>
          </p:cNvPr>
          <p:cNvSpPr>
            <a:spLocks noGrp="1"/>
          </p:cNvSpPr>
          <p:nvPr>
            <p:ph type="body" sz="quarter" idx="11" hasCustomPrompt="1"/>
          </p:nvPr>
        </p:nvSpPr>
        <p:spPr>
          <a:xfrm>
            <a:off x="774402" y="530401"/>
            <a:ext cx="10655599"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4" name="Text Placeholder 5">
            <a:extLst>
              <a:ext uri="{FF2B5EF4-FFF2-40B4-BE49-F238E27FC236}">
                <a16:creationId xmlns:a16="http://schemas.microsoft.com/office/drawing/2014/main" id="{CE98DAEF-7BD3-CAAB-1864-ABC524AA882E}"/>
              </a:ext>
            </a:extLst>
          </p:cNvPr>
          <p:cNvSpPr>
            <a:spLocks noGrp="1"/>
          </p:cNvSpPr>
          <p:nvPr>
            <p:ph type="body" sz="quarter" idx="10" hasCustomPrompt="1"/>
          </p:nvPr>
        </p:nvSpPr>
        <p:spPr>
          <a:xfrm>
            <a:off x="887507" y="1983587"/>
            <a:ext cx="10416988" cy="4285188"/>
          </a:xfrm>
        </p:spPr>
        <p:txBody>
          <a:bodyPr/>
          <a:lstStyle>
            <a:lvl1pPr marL="342891" indent="-342891">
              <a:buFont typeface="Arial" panose="020B0604020202020204" pitchFamily="34" charset="0"/>
              <a:buChar char="•"/>
              <a:defRPr>
                <a:solidFill>
                  <a:schemeClr val="tx1"/>
                </a:solidFill>
              </a:defRPr>
            </a:lvl1pPr>
            <a:lvl2pPr marL="800080" indent="-342891">
              <a:buFont typeface="Courier New" panose="02070309020205020404" pitchFamily="49" charset="0"/>
              <a:buChar char="o"/>
              <a:defRPr>
                <a:solidFill>
                  <a:schemeClr val="tx1"/>
                </a:solidFill>
              </a:defRPr>
            </a:lvl2pPr>
            <a:lvl3pPr marL="1257269" indent="-342891">
              <a:buFont typeface="Wingdings" panose="05000000000000000000" pitchFamily="2" charset="2"/>
              <a:buChar char="§"/>
              <a:defRPr>
                <a:solidFill>
                  <a:schemeClr val="tx1"/>
                </a:solidFill>
              </a:defRPr>
            </a:lvl3pPr>
            <a:lvl4pPr marL="1714457" indent="-342891">
              <a:buFontTx/>
              <a:buChar char="›"/>
              <a:defRPr>
                <a:solidFill>
                  <a:schemeClr val="tx1"/>
                </a:solidFill>
              </a:defRPr>
            </a:lvl4pPr>
            <a:lvl5pPr>
              <a:defRPr>
                <a:solidFill>
                  <a:schemeClr val="bg1"/>
                </a:solidFill>
              </a:defRPr>
            </a:lvl5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pPr lvl="3"/>
            <a:r>
              <a:rPr lang="en-US"/>
              <a:t>Fourth level bullet</a:t>
            </a:r>
          </a:p>
          <a:p>
            <a:r>
              <a:rPr lang="en-US"/>
              <a:t>Either way, you have plenty of room here to add in both long and short text.</a:t>
            </a:r>
          </a:p>
          <a:p>
            <a:pPr lvl="0"/>
            <a:r>
              <a:rPr lang="en-US"/>
              <a:t>To change the background color, right click “Format Background” and choose a solid fill color from the palette. Be sure to change the text color as needed for 508 color contrast compliance.</a:t>
            </a:r>
          </a:p>
        </p:txBody>
      </p:sp>
    </p:spTree>
    <p:extLst>
      <p:ext uri="{BB962C8B-B14F-4D97-AF65-F5344CB8AC3E}">
        <p14:creationId xmlns:p14="http://schemas.microsoft.com/office/powerpoint/2010/main" val="4225875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5">
    <p:bg>
      <p:bgPr>
        <a:solidFill>
          <a:schemeClr val="tx2"/>
        </a:solidFill>
        <a:effectLst/>
      </p:bgPr>
    </p:bg>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9" y="2747815"/>
            <a:ext cx="4904968" cy="2263779"/>
          </a:xfrm>
        </p:spPr>
        <p:txBody>
          <a:bodyPr>
            <a:normAutofit/>
          </a:bodyPr>
          <a:lstStyle>
            <a:lvl1pPr>
              <a:lnSpc>
                <a:spcPct val="80000"/>
              </a:lnSpc>
              <a:defRPr sz="6100">
                <a:solidFill>
                  <a:schemeClr val="bg1"/>
                </a:solidFill>
              </a:defRPr>
            </a:lvl1pPr>
          </a:lstStyle>
          <a:p>
            <a:r>
              <a:rPr lang="en-US"/>
              <a:t>Presentation Title (can be long or short)</a:t>
            </a:r>
          </a:p>
        </p:txBody>
      </p:sp>
      <p:pic>
        <p:nvPicPr>
          <p:cNvPr id="2" name="Picture 1" descr="U.S. Centers for Disease Control and Prevention">
            <a:extLst>
              <a:ext uri="{FF2B5EF4-FFF2-40B4-BE49-F238E27FC236}">
                <a16:creationId xmlns:a16="http://schemas.microsoft.com/office/drawing/2014/main" id="{BBAB3215-717B-42CA-9E19-684398DFE9A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9" y="665609"/>
            <a:ext cx="1445079" cy="914400"/>
          </a:xfrm>
          <a:prstGeom prst="rect">
            <a:avLst/>
          </a:prstGeom>
        </p:spPr>
      </p:pic>
      <p:pic>
        <p:nvPicPr>
          <p:cNvPr id="3" name="Picture 2" descr="U.S. Centers for Disease Control and Prevention">
            <a:extLst>
              <a:ext uri="{FF2B5EF4-FFF2-40B4-BE49-F238E27FC236}">
                <a16:creationId xmlns:a16="http://schemas.microsoft.com/office/drawing/2014/main" id="{1EE03C7F-7F6B-8E0F-0E2B-8D12E7D1C041}"/>
              </a:ext>
            </a:extLst>
          </p:cNvPr>
          <p:cNvPicPr>
            <a:picLocks noChangeAspect="1"/>
          </p:cNvPicPr>
          <p:nvPr/>
        </p:nvPicPr>
        <p:blipFill>
          <a:blip r:embed="rId2"/>
          <a:stretch>
            <a:fillRect/>
          </a:stretch>
        </p:blipFill>
        <p:spPr>
          <a:xfrm>
            <a:off x="617459" y="665609"/>
            <a:ext cx="1445079" cy="914400"/>
          </a:xfrm>
          <a:prstGeom prst="rect">
            <a:avLst/>
          </a:prstGeom>
        </p:spPr>
      </p:pic>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9" y="2220699"/>
            <a:ext cx="4904968" cy="277780"/>
          </a:xfrm>
          <a:prstGeom prst="rect">
            <a:avLst/>
          </a:prstGeom>
        </p:spPr>
        <p:txBody>
          <a:bodyPr>
            <a:noAutofit/>
          </a:bodyPr>
          <a:lstStyle>
            <a:lvl1pPr marL="0" indent="0">
              <a:lnSpc>
                <a:spcPct val="100000"/>
              </a:lnSpc>
              <a:buNone/>
              <a:defRPr sz="2000" b="0" i="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C8805A6E-F780-87DD-C44E-50EB8C791A9F}"/>
              </a:ext>
            </a:extLst>
          </p:cNvPr>
          <p:cNvSpPr>
            <a:spLocks noGrp="1"/>
          </p:cNvSpPr>
          <p:nvPr>
            <p:ph type="body" sz="quarter" idx="13" hasCustomPrompt="1"/>
          </p:nvPr>
        </p:nvSpPr>
        <p:spPr>
          <a:xfrm>
            <a:off x="1793971" y="5199064"/>
            <a:ext cx="4033464" cy="273197"/>
          </a:xfrm>
        </p:spPr>
        <p:txBody>
          <a:bodyPr/>
          <a:lstStyle>
            <a:lvl1pPr marL="0" indent="0">
              <a:buNone/>
              <a:defRPr lang="en-US" sz="2000" dirty="0">
                <a:solidFill>
                  <a:schemeClr val="bg1"/>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F6179D83-25DC-CA18-9F56-4494FF95A6DB}"/>
              </a:ext>
            </a:extLst>
          </p:cNvPr>
          <p:cNvSpPr>
            <a:spLocks noGrp="1"/>
          </p:cNvSpPr>
          <p:nvPr>
            <p:ph type="body" sz="quarter" idx="14" hasCustomPrompt="1"/>
          </p:nvPr>
        </p:nvSpPr>
        <p:spPr>
          <a:xfrm>
            <a:off x="1813805" y="5496293"/>
            <a:ext cx="4013631" cy="937504"/>
          </a:xfrm>
          <a:prstGeom prst="rect">
            <a:avLst/>
          </a:prstGeom>
        </p:spPr>
        <p:txBody>
          <a:bodyPr>
            <a:noAutofit/>
          </a:bodyPr>
          <a:lstStyle>
            <a:lvl1pPr marL="0" indent="0">
              <a:lnSpc>
                <a:spcPct val="100000"/>
              </a:lnSpc>
              <a:spcBef>
                <a:spcPts val="0"/>
              </a:spcBef>
              <a:buNone/>
              <a:defRPr sz="1600" b="0" i="1">
                <a:solidFill>
                  <a:schemeClr val="bg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4" name="Picture Placeholder 7" descr="Profile picture of presenter">
            <a:extLst>
              <a:ext uri="{FF2B5EF4-FFF2-40B4-BE49-F238E27FC236}">
                <a16:creationId xmlns:a16="http://schemas.microsoft.com/office/drawing/2014/main" id="{EC562CDF-C46A-5583-A88D-65D7D5E8D4FF}"/>
              </a:ext>
            </a:extLst>
          </p:cNvPr>
          <p:cNvSpPr>
            <a:spLocks noGrp="1"/>
          </p:cNvSpPr>
          <p:nvPr>
            <p:ph type="pic" sz="quarter" idx="10"/>
          </p:nvPr>
        </p:nvSpPr>
        <p:spPr>
          <a:xfrm>
            <a:off x="619957" y="5172456"/>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sp>
        <p:nvSpPr>
          <p:cNvPr id="5" name="Picture Placeholder 4">
            <a:extLst>
              <a:ext uri="{FF2B5EF4-FFF2-40B4-BE49-F238E27FC236}">
                <a16:creationId xmlns:a16="http://schemas.microsoft.com/office/drawing/2014/main" id="{B8C8EC6E-9D7D-3B8B-CB18-03194606BDCA}"/>
              </a:ext>
            </a:extLst>
          </p:cNvPr>
          <p:cNvSpPr>
            <a:spLocks noGrp="1"/>
          </p:cNvSpPr>
          <p:nvPr>
            <p:ph type="pic" sz="quarter" idx="11"/>
          </p:nvPr>
        </p:nvSpPr>
        <p:spPr>
          <a:xfrm>
            <a:off x="6367350" y="1"/>
            <a:ext cx="5824653" cy="6157257"/>
          </a:xfrm>
          <a:custGeom>
            <a:avLst/>
            <a:gdLst>
              <a:gd name="connsiteX0" fmla="*/ 0 w 5824653"/>
              <a:gd name="connsiteY0" fmla="*/ 0 h 6157257"/>
              <a:gd name="connsiteX1" fmla="*/ 5824653 w 5824653"/>
              <a:gd name="connsiteY1" fmla="*/ 0 h 6157257"/>
              <a:gd name="connsiteX2" fmla="*/ 5824653 w 5824653"/>
              <a:gd name="connsiteY2" fmla="*/ 6157257 h 6157257"/>
              <a:gd name="connsiteX3" fmla="*/ 282561 w 5824653"/>
              <a:gd name="connsiteY3" fmla="*/ 6157257 h 6157257"/>
              <a:gd name="connsiteX4" fmla="*/ 0 w 5824653"/>
              <a:gd name="connsiteY4" fmla="*/ 5864407 h 6157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4653" h="6157257">
                <a:moveTo>
                  <a:pt x="0" y="0"/>
                </a:moveTo>
                <a:lnTo>
                  <a:pt x="5824653" y="0"/>
                </a:lnTo>
                <a:lnTo>
                  <a:pt x="5824653" y="6157257"/>
                </a:lnTo>
                <a:lnTo>
                  <a:pt x="282561" y="6157257"/>
                </a:lnTo>
                <a:cubicBezTo>
                  <a:pt x="126507" y="6157257"/>
                  <a:pt x="0" y="6026143"/>
                  <a:pt x="0" y="5864407"/>
                </a:cubicBez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832927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6736466" y="2821201"/>
            <a:ext cx="4222397" cy="699747"/>
          </a:xfrm>
        </p:spPr>
        <p:txBody>
          <a:bodyPr/>
          <a:lstStyle>
            <a:lvl1pPr marL="0" algn="l" defTabSz="914377" rtl="0" eaLnBrk="1" latinLnBrk="0" hangingPunct="1">
              <a:defRPr lang="en-US" sz="5800" b="1" kern="1200" dirty="0">
                <a:solidFill>
                  <a:schemeClr val="tx1"/>
                </a:solidFill>
                <a:latin typeface="Roboto" panose="02000000000000000000" pitchFamily="2" charset="0"/>
                <a:ea typeface="Roboto" panose="02000000000000000000" pitchFamily="2" charset="0"/>
                <a:cs typeface="Poppins" pitchFamily="2" charset="77"/>
              </a:defRPr>
            </a:lvl1pPr>
          </a:lstStyle>
          <a:p>
            <a:r>
              <a:rPr lang="en-US"/>
              <a:t>Section Title</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6736466" y="3639861"/>
            <a:ext cx="4510655" cy="438364"/>
          </a:xfrm>
          <a:prstGeom prst="rect">
            <a:avLst/>
          </a:prstGeom>
        </p:spPr>
        <p:txBody>
          <a:bodyPr/>
          <a:lstStyle>
            <a:lvl1pPr marL="0" indent="0" algn="l" defTabSz="914377"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pPr lvl="0"/>
            <a:r>
              <a:rPr lang="en-US"/>
              <a:t>Subhead Can Go Here for Added Emphasis</a:t>
            </a:r>
          </a:p>
        </p:txBody>
      </p:sp>
      <p:sp>
        <p:nvSpPr>
          <p:cNvPr id="5" name="Picture Placeholder 4">
            <a:extLst>
              <a:ext uri="{FF2B5EF4-FFF2-40B4-BE49-F238E27FC236}">
                <a16:creationId xmlns:a16="http://schemas.microsoft.com/office/drawing/2014/main" id="{BC54F89C-6C12-FE51-B615-67D3FEB12204}"/>
              </a:ext>
            </a:extLst>
          </p:cNvPr>
          <p:cNvSpPr>
            <a:spLocks noGrp="1"/>
          </p:cNvSpPr>
          <p:nvPr>
            <p:ph type="pic" sz="quarter" idx="11"/>
          </p:nvPr>
        </p:nvSpPr>
        <p:spPr>
          <a:xfrm>
            <a:off x="0" y="1328184"/>
            <a:ext cx="5586413" cy="5529816"/>
          </a:xfrm>
          <a:custGeom>
            <a:avLst/>
            <a:gdLst>
              <a:gd name="connsiteX0" fmla="*/ 3 w 5586413"/>
              <a:gd name="connsiteY0" fmla="*/ 0 h 5529816"/>
              <a:gd name="connsiteX1" fmla="*/ 5303852 w 5586413"/>
              <a:gd name="connsiteY1" fmla="*/ 0 h 5529816"/>
              <a:gd name="connsiteX2" fmla="*/ 5586413 w 5586413"/>
              <a:gd name="connsiteY2" fmla="*/ 292849 h 5529816"/>
              <a:gd name="connsiteX3" fmla="*/ 5586413 w 5586413"/>
              <a:gd name="connsiteY3" fmla="*/ 5529816 h 5529816"/>
              <a:gd name="connsiteX4" fmla="*/ 0 w 5586413"/>
              <a:gd name="connsiteY4" fmla="*/ 5529816 h 5529816"/>
              <a:gd name="connsiteX5" fmla="*/ 0 w 5586413"/>
              <a:gd name="connsiteY5" fmla="*/ 240422 h 5529816"/>
              <a:gd name="connsiteX6" fmla="*/ 3 w 5586413"/>
              <a:gd name="connsiteY6" fmla="*/ 240422 h 552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6413" h="5529816">
                <a:moveTo>
                  <a:pt x="3" y="0"/>
                </a:moveTo>
                <a:lnTo>
                  <a:pt x="5303852" y="0"/>
                </a:lnTo>
                <a:cubicBezTo>
                  <a:pt x="5459906" y="0"/>
                  <a:pt x="5586413" y="131113"/>
                  <a:pt x="5586413" y="292849"/>
                </a:cubicBezTo>
                <a:lnTo>
                  <a:pt x="5586413" y="5529816"/>
                </a:lnTo>
                <a:lnTo>
                  <a:pt x="0" y="5529816"/>
                </a:lnTo>
                <a:lnTo>
                  <a:pt x="0" y="240422"/>
                </a:lnTo>
                <a:lnTo>
                  <a:pt x="3" y="240422"/>
                </a:lnTo>
                <a:close/>
              </a:path>
            </a:pathLst>
          </a:custGeom>
          <a:pattFill prst="pct5">
            <a:fgClr>
              <a:schemeClr val="accent1"/>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3215336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eting 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1"/>
            <a:ext cx="8028432" cy="666751"/>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5"/>
            <a:ext cx="10655599" cy="645231"/>
          </a:xfrm>
        </p:spPr>
        <p:txBody>
          <a:bodyPr/>
          <a:lstStyle>
            <a:lvl1pPr algn="ctr">
              <a:lnSpc>
                <a:spcPct val="100000"/>
              </a:lnSpc>
              <a:defRPr sz="2600">
                <a:solidFill>
                  <a:schemeClr val="accent3"/>
                </a:solidFill>
              </a:defRPr>
            </a:lvl1pPr>
          </a:lstStyle>
          <a:p>
            <a:r>
              <a:rPr lang="en-US"/>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7"/>
            <a:ext cx="2813947" cy="279687"/>
          </a:xfrm>
          <a:prstGeom prst="rect">
            <a:avLst/>
          </a:prstGeom>
        </p:spPr>
        <p:txBody>
          <a:bodyPr/>
          <a:lstStyle>
            <a:lvl1pPr marL="0" indent="0" algn="ctr" defTabSz="914377"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Name/Date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1840893"/>
            <a:ext cx="5146895" cy="4543447"/>
          </a:xfrm>
          <a:prstGeom prst="rect">
            <a:avLst/>
          </a:prstGeom>
        </p:spPr>
        <p:txBody>
          <a:bodyPr/>
          <a:lstStyle>
            <a:lvl1pPr marL="230182" indent="-230182">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71" indent="-230182">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566" indent="-169858">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5" y="1847927"/>
            <a:ext cx="5146895" cy="4543447"/>
          </a:xfrm>
          <a:prstGeom prst="rect">
            <a:avLst/>
          </a:prstGeom>
        </p:spPr>
        <p:txBody>
          <a:bodyPr/>
          <a:lstStyle>
            <a:lvl1pPr marL="171446" indent="-171446">
              <a:lnSpc>
                <a:spcPts val="2400"/>
              </a:lnSpc>
              <a:spcBef>
                <a:spcPts val="1200"/>
              </a:spcBef>
              <a:buFont typeface="Arial" panose="020B0604020202020204" pitchFamily="34" charset="0"/>
              <a:buChar char="•"/>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include bulleted lists, including the meeting objectives, topics for discussion, or the presenters or team members. </a:t>
            </a:r>
          </a:p>
          <a:p>
            <a:pPr lvl="0"/>
            <a:r>
              <a:rPr lang="en-US"/>
              <a:t>First level</a:t>
            </a:r>
          </a:p>
          <a:p>
            <a:pPr lvl="1"/>
            <a:r>
              <a:rPr lang="en-US"/>
              <a:t>Second level</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1399804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_2Column">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1"/>
            <a:ext cx="8028432" cy="666751"/>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21907"/>
            <a:ext cx="10655599" cy="645231"/>
          </a:xfrm>
        </p:spPr>
        <p:txBody>
          <a:bodyPr/>
          <a:lstStyle>
            <a:lvl1pPr algn="ctr">
              <a:lnSpc>
                <a:spcPct val="100000"/>
              </a:lnSpc>
              <a:defRPr sz="2600">
                <a:solidFill>
                  <a:schemeClr val="accent3"/>
                </a:solidFill>
              </a:defRPr>
            </a:lvl1pPr>
          </a:lstStyle>
          <a:p>
            <a:r>
              <a:rPr lang="en-US"/>
              <a:t>Title Goes Here (can be long or short)</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7"/>
            <a:ext cx="2813947" cy="279687"/>
          </a:xfrm>
          <a:prstGeom prst="rect">
            <a:avLst/>
          </a:prstGeom>
        </p:spPr>
        <p:txBody>
          <a:bodyPr/>
          <a:lstStyle>
            <a:lvl1pPr marL="0" indent="0" algn="ctr" defTabSz="914377"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SUBTITLE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3" y="2233028"/>
            <a:ext cx="5146895" cy="3694808"/>
          </a:xfrm>
          <a:prstGeom prst="rect">
            <a:avLst/>
          </a:prstGeom>
        </p:spPr>
        <p:txBody>
          <a:bodyPr/>
          <a:lstStyle>
            <a:lvl1pPr marL="171446" marR="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46" marR="0" lvl="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
        <p:nvSpPr>
          <p:cNvPr id="3" name="Text Placeholder 11">
            <a:extLst>
              <a:ext uri="{FF2B5EF4-FFF2-40B4-BE49-F238E27FC236}">
                <a16:creationId xmlns:a16="http://schemas.microsoft.com/office/drawing/2014/main" id="{115CD9F2-68CA-396F-8E68-25C753DC9FC2}"/>
              </a:ext>
            </a:extLst>
          </p:cNvPr>
          <p:cNvSpPr>
            <a:spLocks noGrp="1"/>
          </p:cNvSpPr>
          <p:nvPr>
            <p:ph type="body" sz="quarter" idx="16" hasCustomPrompt="1"/>
          </p:nvPr>
        </p:nvSpPr>
        <p:spPr>
          <a:xfrm>
            <a:off x="6270705" y="2240063"/>
            <a:ext cx="5146895" cy="3694808"/>
          </a:xfrm>
          <a:prstGeom prst="rect">
            <a:avLst/>
          </a:prstGeom>
        </p:spPr>
        <p:txBody>
          <a:bodyPr/>
          <a:lstStyle>
            <a:lvl1pPr marL="171446" marR="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sz="1800" b="0">
                <a:solidFill>
                  <a:schemeClr val="tx1"/>
                </a:solidFill>
              </a:defRPr>
            </a:lvl1pPr>
          </a:lstStyle>
          <a:p>
            <a:pPr lvl="0"/>
            <a:r>
              <a:rPr lang="en-US"/>
              <a:t>Place in your content here. When pasting in content, please use the “Use Destination Theme” or “Keep Text Only” options to ensure the text matches this template’s styles.</a:t>
            </a:r>
          </a:p>
          <a:p>
            <a:pPr lvl="0"/>
            <a:r>
              <a:rPr lang="en-US"/>
              <a:t>You can even include bulleted lists like this one</a:t>
            </a:r>
          </a:p>
          <a:p>
            <a:pPr lvl="1"/>
            <a:r>
              <a:rPr lang="en-US"/>
              <a:t>Second level</a:t>
            </a:r>
          </a:p>
          <a:p>
            <a:pPr lvl="2"/>
            <a:r>
              <a:rPr lang="en-US"/>
              <a:t>Third level </a:t>
            </a:r>
          </a:p>
          <a:p>
            <a:pPr lvl="3"/>
            <a:r>
              <a:rPr lang="en-US"/>
              <a:t>Fourth level</a:t>
            </a:r>
          </a:p>
          <a:p>
            <a:pPr marL="171446" marR="0" lvl="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a:pPr>
            <a:r>
              <a:rPr lang="en-US"/>
              <a:t>If you have just a few, make sure to center everything vertically in this space for best aesthetics.</a:t>
            </a:r>
          </a:p>
        </p:txBody>
      </p:sp>
    </p:spTree>
    <p:extLst>
      <p:ext uri="{BB962C8B-B14F-4D97-AF65-F5344CB8AC3E}">
        <p14:creationId xmlns:p14="http://schemas.microsoft.com/office/powerpoint/2010/main" val="1203903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_Short">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3"/>
            <a:ext cx="8494776" cy="460827"/>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303982"/>
            <a:ext cx="10655599" cy="645231"/>
          </a:xfrm>
        </p:spPr>
        <p:txBody>
          <a:bodyPr/>
          <a:lstStyle>
            <a:lvl1pPr algn="ctr">
              <a:lnSpc>
                <a:spcPct val="100000"/>
              </a:lnSpc>
              <a:defRPr sz="2600">
                <a:solidFill>
                  <a:schemeClr val="tx1"/>
                </a:solidFill>
              </a:defRPr>
            </a:lvl1pPr>
          </a:lstStyle>
          <a:p>
            <a:r>
              <a:rPr lang="en-US"/>
              <a:t>Title Goes Here (can be long or short)</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931209"/>
            <a:ext cx="10655599" cy="198987"/>
          </a:xfrm>
          <a:prstGeom prst="rect">
            <a:avLst/>
          </a:prstGeom>
        </p:spPr>
        <p:txBody>
          <a:bodyPr/>
          <a:lstStyle>
            <a:lvl1pPr marL="0" indent="0" algn="ctr">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1848611" y="2122998"/>
            <a:ext cx="8494776" cy="3610943"/>
          </a:xfrm>
          <a:prstGeom prst="rect">
            <a:avLst/>
          </a:prstGeom>
        </p:spPr>
        <p:txBody>
          <a:bodyPr numCol="1"/>
          <a:lstStyle>
            <a:lvl1pPr marL="342891" indent="-342891">
              <a:lnSpc>
                <a:spcPts val="2400"/>
              </a:lnSpc>
              <a:spcBef>
                <a:spcPts val="1200"/>
              </a:spcBef>
              <a:buFont typeface="Arial" panose="020B0604020202020204" pitchFamily="34" charset="0"/>
              <a:buChar char="•"/>
              <a:defRPr sz="1800"/>
            </a:lvl1pPr>
            <a:lvl2pPr marL="800080" indent="-342891">
              <a:buFont typeface="Courier New" panose="02070309020205020404" pitchFamily="49" charset="0"/>
              <a:buChar char="o"/>
              <a:defRPr/>
            </a:lvl2pPr>
            <a:lvl3pPr marL="1257269" indent="-342891">
              <a:buFont typeface="Wingdings" panose="05000000000000000000" pitchFamily="2" charset="2"/>
              <a:buChar char="§"/>
              <a:defRPr/>
            </a:lvl3pPr>
            <a:lvl4pPr marL="1714457" indent="-342891">
              <a:buFont typeface="+mj-lt"/>
              <a:buAutoNum type="arabicPeriod"/>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 </a:t>
            </a:r>
          </a:p>
          <a:p>
            <a:pPr lvl="0"/>
            <a:r>
              <a:rPr lang="en-US"/>
              <a:t>You can include bulleted or numbered lists like this one.</a:t>
            </a:r>
          </a:p>
          <a:p>
            <a:pPr lvl="1"/>
            <a:r>
              <a:rPr lang="en-US"/>
              <a:t>Second level</a:t>
            </a:r>
          </a:p>
          <a:p>
            <a:pPr lvl="2"/>
            <a:r>
              <a:rPr lang="en-US"/>
              <a:t>Third level</a:t>
            </a:r>
          </a:p>
        </p:txBody>
      </p:sp>
    </p:spTree>
    <p:extLst>
      <p:ext uri="{BB962C8B-B14F-4D97-AF65-F5344CB8AC3E}">
        <p14:creationId xmlns:p14="http://schemas.microsoft.com/office/powerpoint/2010/main" val="2832760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_Long_Teal">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5203A29-8D7D-4E72-9832-FFC13B58DED9}"/>
              </a:ext>
              <a:ext uri="{C183D7F6-B498-43B3-948B-1728B52AA6E4}">
                <adec:decorative xmlns:adec="http://schemas.microsoft.com/office/drawing/2017/decorative" val="1"/>
              </a:ext>
            </a:extLst>
          </p:cNvPr>
          <p:cNvSpPr/>
          <p:nvPr userDrawn="1"/>
        </p:nvSpPr>
        <p:spPr>
          <a:xfrm>
            <a:off x="266700" y="267974"/>
            <a:ext cx="11658600" cy="6322055"/>
          </a:xfrm>
          <a:prstGeom prst="roundRect">
            <a:avLst>
              <a:gd name="adj" fmla="val 4726"/>
            </a:avLst>
          </a:prstGeom>
          <a:solidFill>
            <a:srgbClr val="EA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Freeform: Shape 10">
            <a:extLst>
              <a:ext uri="{FF2B5EF4-FFF2-40B4-BE49-F238E27FC236}">
                <a16:creationId xmlns:a16="http://schemas.microsoft.com/office/drawing/2014/main" id="{294AB138-D39F-BCDE-1614-8CCB97C9B146}"/>
              </a:ext>
              <a:ext uri="{C183D7F6-B498-43B3-948B-1728B52AA6E4}">
                <adec:decorative xmlns:adec="http://schemas.microsoft.com/office/drawing/2017/decorative" val="1"/>
              </a:ext>
            </a:extLst>
          </p:cNvPr>
          <p:cNvSpPr/>
          <p:nvPr userDrawn="1"/>
        </p:nvSpPr>
        <p:spPr>
          <a:xfrm>
            <a:off x="1848611" y="6397173"/>
            <a:ext cx="8494776" cy="460827"/>
          </a:xfrm>
          <a:custGeom>
            <a:avLst/>
            <a:gdLst>
              <a:gd name="connsiteX0" fmla="*/ 213137 w 8396613"/>
              <a:gd name="connsiteY0" fmla="*/ 0 h 460826"/>
              <a:gd name="connsiteX1" fmla="*/ 8183476 w 8396613"/>
              <a:gd name="connsiteY1" fmla="*/ 0 h 460826"/>
              <a:gd name="connsiteX2" fmla="*/ 8396613 w 8396613"/>
              <a:gd name="connsiteY2" fmla="*/ 213137 h 460826"/>
              <a:gd name="connsiteX3" fmla="*/ 8396613 w 8396613"/>
              <a:gd name="connsiteY3" fmla="*/ 460826 h 460826"/>
              <a:gd name="connsiteX4" fmla="*/ 0 w 8396613"/>
              <a:gd name="connsiteY4" fmla="*/ 460826 h 460826"/>
              <a:gd name="connsiteX5" fmla="*/ 0 w 8396613"/>
              <a:gd name="connsiteY5" fmla="*/ 213137 h 460826"/>
              <a:gd name="connsiteX6" fmla="*/ 213137 w 8396613"/>
              <a:gd name="connsiteY6" fmla="*/ 0 h 4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613" h="460826">
                <a:moveTo>
                  <a:pt x="213137" y="0"/>
                </a:moveTo>
                <a:lnTo>
                  <a:pt x="8183476" y="0"/>
                </a:lnTo>
                <a:cubicBezTo>
                  <a:pt x="8301188" y="0"/>
                  <a:pt x="8396613" y="95425"/>
                  <a:pt x="8396613" y="213137"/>
                </a:cubicBezTo>
                <a:lnTo>
                  <a:pt x="8396613" y="460826"/>
                </a:lnTo>
                <a:lnTo>
                  <a:pt x="0" y="460826"/>
                </a:lnTo>
                <a:lnTo>
                  <a:pt x="0" y="213137"/>
                </a:lnTo>
                <a:cubicBezTo>
                  <a:pt x="0" y="95425"/>
                  <a:pt x="95425" y="0"/>
                  <a:pt x="21313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818539"/>
            <a:ext cx="10655599" cy="645231"/>
          </a:xfrm>
        </p:spPr>
        <p:txBody>
          <a:bodyPr/>
          <a:lstStyle>
            <a:lvl1pPr algn="ctr">
              <a:lnSpc>
                <a:spcPct val="100000"/>
              </a:lnSpc>
              <a:defRPr sz="2600">
                <a:solidFill>
                  <a:schemeClr val="tx1"/>
                </a:solidFill>
              </a:defRPr>
            </a:lvl1pPr>
          </a:lstStyle>
          <a:p>
            <a:r>
              <a:rPr lang="en-US"/>
              <a:t>Title Goes Here (can be long or short)</a:t>
            </a:r>
          </a:p>
        </p:txBody>
      </p:sp>
      <p:sp>
        <p:nvSpPr>
          <p:cNvPr id="5" name="Text Placeholder 3">
            <a:extLst>
              <a:ext uri="{FF2B5EF4-FFF2-40B4-BE49-F238E27FC236}">
                <a16:creationId xmlns:a16="http://schemas.microsoft.com/office/drawing/2014/main" id="{0B64BE30-6AE1-887F-2DB8-28DC7C35E4A6}"/>
              </a:ext>
            </a:extLst>
          </p:cNvPr>
          <p:cNvSpPr>
            <a:spLocks noGrp="1"/>
          </p:cNvSpPr>
          <p:nvPr>
            <p:ph type="body" sz="quarter" idx="14" hasCustomPrompt="1"/>
          </p:nvPr>
        </p:nvSpPr>
        <p:spPr>
          <a:xfrm>
            <a:off x="774401" y="1738993"/>
            <a:ext cx="10643195" cy="4206715"/>
          </a:xfrm>
          <a:prstGeom prst="rect">
            <a:avLst/>
          </a:prstGeom>
        </p:spPr>
        <p:txBody>
          <a:bodyPr numCol="1"/>
          <a:lstStyle>
            <a:lvl1pPr marL="342891" indent="-342891">
              <a:lnSpc>
                <a:spcPts val="2400"/>
              </a:lnSpc>
              <a:spcBef>
                <a:spcPts val="1200"/>
              </a:spcBef>
              <a:buFont typeface="+mj-lt"/>
              <a:buAutoNum type="arabicPeriod"/>
              <a:defRPr sz="1800"/>
            </a:lvl1pPr>
            <a:lvl2pPr marL="800080" indent="-342891">
              <a:buFont typeface="+mj-lt"/>
              <a:buAutoNum type="alphaLcParenR"/>
              <a:defRPr sz="1800"/>
            </a:lvl2pPr>
            <a:lvl3pPr marL="1257269" indent="-342891">
              <a:buFont typeface="+mj-lt"/>
              <a:buAutoNum type="romanLcPeriod"/>
              <a:defRPr sz="1800"/>
            </a:lvl3pPr>
            <a:lvl4pPr marL="1600160" indent="-228594">
              <a:buFontTx/>
              <a:buChar char="›"/>
              <a:defRPr lang="en-US" sz="1800" kern="1200" dirty="0" smtClean="0">
                <a:solidFill>
                  <a:schemeClr val="tx1"/>
                </a:solidFill>
                <a:latin typeface="Nunito Sans Normal" pitchFamily="2" charset="77"/>
                <a:ea typeface="+mn-ea"/>
                <a:cs typeface="Arial" panose="020B0604020202020204" pitchFamily="34" charset="0"/>
              </a:defRPr>
            </a:lvl4pPr>
          </a:lstStyle>
          <a:p>
            <a:pPr lvl="0"/>
            <a:r>
              <a:rPr lang="en-US"/>
              <a:t>Place in your content here. When pasting in content, please use the “Use Destination Theme” or “Keep Text Only” options to ensure the text matches this template’s styles.</a:t>
            </a:r>
          </a:p>
          <a:p>
            <a:r>
              <a:rPr lang="en-US"/>
              <a:t>You can edit the location and size of text boxes as needed to best fit the length of your content. Be sure to center the content in this space for the best aesthetics. </a:t>
            </a:r>
          </a:p>
          <a:p>
            <a:pPr lvl="0"/>
            <a:r>
              <a:rPr lang="en-US"/>
              <a:t>Keep content text to </a:t>
            </a:r>
            <a:r>
              <a:rPr lang="en-US" b="1"/>
              <a:t>no smaller than 18pt</a:t>
            </a:r>
            <a:r>
              <a:rPr lang="en-US"/>
              <a:t>. </a:t>
            </a:r>
          </a:p>
          <a:p>
            <a:pPr lvl="0"/>
            <a:r>
              <a:rPr lang="en-US"/>
              <a:t>Keep supporting text (captions) </a:t>
            </a:r>
            <a:r>
              <a:rPr lang="en-US" b="1"/>
              <a:t>no smaller than 14pt</a:t>
            </a:r>
            <a:r>
              <a:rPr lang="en-US"/>
              <a:t>.</a:t>
            </a:r>
          </a:p>
          <a:p>
            <a:r>
              <a:rPr lang="en-US"/>
              <a:t>You can also include bulleted or numbered lists.</a:t>
            </a:r>
          </a:p>
          <a:p>
            <a:pPr lvl="1"/>
            <a:r>
              <a:rPr lang="en-US"/>
              <a:t>Second level bullet</a:t>
            </a:r>
          </a:p>
          <a:p>
            <a:pPr lvl="2"/>
            <a:r>
              <a:rPr lang="en-US"/>
              <a:t>Third level bullet</a:t>
            </a:r>
          </a:p>
          <a:p>
            <a:r>
              <a:rPr lang="en-US"/>
              <a:t>Either way, you have plenty of room here to add in both long and short text.</a:t>
            </a:r>
          </a:p>
        </p:txBody>
      </p:sp>
    </p:spTree>
    <p:extLst>
      <p:ext uri="{BB962C8B-B14F-4D97-AF65-F5344CB8AC3E}">
        <p14:creationId xmlns:p14="http://schemas.microsoft.com/office/powerpoint/2010/main" val="3297069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a:t>Click to edit Master title style</a:t>
            </a:r>
          </a:p>
        </p:txBody>
      </p:sp>
      <p:sp>
        <p:nvSpPr>
          <p:cNvPr id="4" name="Date Placeholder 3">
            <a:extLst>
              <a:ext uri="{FF2B5EF4-FFF2-40B4-BE49-F238E27FC236}">
                <a16:creationId xmlns:a16="http://schemas.microsoft.com/office/drawing/2014/main" id="{AD19CEB7-33F4-4645-8E3E-8D3CC653622F}"/>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6A96C1D9-153B-45BB-B5DE-7579A53756C5}" type="datetimeFigureOut">
              <a:rPr lang="en-US" smtClean="0"/>
              <a:pPr/>
              <a:t>6/22/2026</a:t>
            </a:fld>
            <a:endParaRPr lang="en-US"/>
          </a:p>
        </p:txBody>
      </p:sp>
      <p:sp>
        <p:nvSpPr>
          <p:cNvPr id="5" name="Footer Placeholder 4">
            <a:extLst>
              <a:ext uri="{FF2B5EF4-FFF2-40B4-BE49-F238E27FC236}">
                <a16:creationId xmlns:a16="http://schemas.microsoft.com/office/drawing/2014/main" id="{D86E5BBB-F0DC-4236-B557-BBC972B565AF}"/>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02BC573-5124-4BE4-9F53-54FD46317255}"/>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9"/>
          </a:xfrm>
          <a:prstGeom prst="rect">
            <a:avLst/>
          </a:prstGeom>
        </p:spPr>
        <p:txBody>
          <a:bodyPr vert="horz" lIns="0" tIns="0" rIns="0" bIns="0" rtlCol="0">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40910071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Lst>
  <p:txStyles>
    <p:titleStyle>
      <a:lvl1pPr algn="l" defTabSz="914377"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44" indent="-285744" algn="l" defTabSz="914377"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783" indent="-228594" algn="l" defTabSz="914377"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160" indent="-228594" algn="l" defTabSz="914377"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2.svg"/><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s://www.medicaid.gov/medicaid/data-systems/medicaid-management-information-system/index.html"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8.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38.xml"/><Relationship Id="rId6" Type="http://schemas.openxmlformats.org/officeDocument/2006/relationships/image" Target="../media/image6.png"/><Relationship Id="rId11" Type="http://schemas.openxmlformats.org/officeDocument/2006/relationships/image" Target="../media/image16.png"/><Relationship Id="rId5" Type="http://schemas.openxmlformats.org/officeDocument/2006/relationships/image" Target="../media/image11.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14.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sv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901946-0DFD-4241-187A-69163E8F5AB1}"/>
              </a:ext>
            </a:extLst>
          </p:cNvPr>
          <p:cNvSpPr>
            <a:spLocks noGrp="1"/>
          </p:cNvSpPr>
          <p:nvPr>
            <p:ph type="title"/>
          </p:nvPr>
        </p:nvSpPr>
        <p:spPr/>
        <p:txBody>
          <a:bodyPr>
            <a:normAutofit fontScale="90000"/>
          </a:bodyPr>
          <a:lstStyle/>
          <a:p>
            <a:r>
              <a:rPr lang="en-US" dirty="0"/>
              <a:t>Strategic Sustainability and IIS Budget</a:t>
            </a:r>
          </a:p>
        </p:txBody>
      </p:sp>
      <p:sp>
        <p:nvSpPr>
          <p:cNvPr id="34" name="Text Placeholder 33">
            <a:extLst>
              <a:ext uri="{FF2B5EF4-FFF2-40B4-BE49-F238E27FC236}">
                <a16:creationId xmlns:a16="http://schemas.microsoft.com/office/drawing/2014/main" id="{9D6E9092-F701-61F5-C2A7-9E4AA96F7F65}"/>
              </a:ext>
            </a:extLst>
          </p:cNvPr>
          <p:cNvSpPr>
            <a:spLocks noGrp="1"/>
          </p:cNvSpPr>
          <p:nvPr>
            <p:ph type="body" sz="quarter" idx="12"/>
          </p:nvPr>
        </p:nvSpPr>
        <p:spPr>
          <a:xfrm>
            <a:off x="617459" y="2060279"/>
            <a:ext cx="4934517" cy="277780"/>
          </a:xfrm>
        </p:spPr>
        <p:txBody>
          <a:bodyPr vert="horz" lIns="0" tIns="0" rIns="0" bIns="0" rtlCol="0" anchor="t">
            <a:noAutofit/>
          </a:bodyPr>
          <a:lstStyle/>
          <a:p>
            <a:r>
              <a:rPr lang="en-US" dirty="0">
                <a:latin typeface="Roboto Medium"/>
                <a:ea typeface="Roboto Medium"/>
                <a:cs typeface="Arial"/>
              </a:rPr>
              <a:t>Public Health Informatics Institute (PHII) IIS Leadership Workshop</a:t>
            </a:r>
          </a:p>
        </p:txBody>
      </p:sp>
      <p:pic>
        <p:nvPicPr>
          <p:cNvPr id="12" name="Picture Placeholder 11" descr="Close-up of calculator and data">
            <a:extLst>
              <a:ext uri="{FF2B5EF4-FFF2-40B4-BE49-F238E27FC236}">
                <a16:creationId xmlns:a16="http://schemas.microsoft.com/office/drawing/2014/main" id="{9C287193-6AD3-C9AD-BB23-7E3FDD226C1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3287" r="13287"/>
          <a:stretch/>
        </p:blipFill>
        <p:spPr/>
      </p:pic>
      <p:sp>
        <p:nvSpPr>
          <p:cNvPr id="31" name="Text Placeholder 30">
            <a:extLst>
              <a:ext uri="{FF2B5EF4-FFF2-40B4-BE49-F238E27FC236}">
                <a16:creationId xmlns:a16="http://schemas.microsoft.com/office/drawing/2014/main" id="{72BAAB22-A70F-20E1-67E1-3476D4F05793}"/>
              </a:ext>
            </a:extLst>
          </p:cNvPr>
          <p:cNvSpPr>
            <a:spLocks noGrp="1"/>
          </p:cNvSpPr>
          <p:nvPr>
            <p:ph type="body" sz="quarter" idx="13"/>
          </p:nvPr>
        </p:nvSpPr>
        <p:spPr>
          <a:xfrm>
            <a:off x="646351" y="5199064"/>
            <a:ext cx="4033464" cy="273197"/>
          </a:xfrm>
        </p:spPr>
        <p:txBody>
          <a:bodyPr/>
          <a:lstStyle/>
          <a:p>
            <a:r>
              <a:rPr lang="en-US" b="1" dirty="0"/>
              <a:t>Jennifer Ratliff</a:t>
            </a:r>
          </a:p>
        </p:txBody>
      </p:sp>
      <p:sp>
        <p:nvSpPr>
          <p:cNvPr id="32" name="Text Placeholder 31">
            <a:extLst>
              <a:ext uri="{FF2B5EF4-FFF2-40B4-BE49-F238E27FC236}">
                <a16:creationId xmlns:a16="http://schemas.microsoft.com/office/drawing/2014/main" id="{4B4B09CF-48E6-7000-8C18-9B15B85A0894}"/>
              </a:ext>
            </a:extLst>
          </p:cNvPr>
          <p:cNvSpPr>
            <a:spLocks noGrp="1"/>
          </p:cNvSpPr>
          <p:nvPr>
            <p:ph type="body" sz="quarter" idx="14"/>
          </p:nvPr>
        </p:nvSpPr>
        <p:spPr>
          <a:xfrm>
            <a:off x="666185" y="5483378"/>
            <a:ext cx="4732468" cy="937504"/>
          </a:xfrm>
        </p:spPr>
        <p:txBody>
          <a:bodyPr vert="horz" lIns="0" tIns="0" rIns="0" bIns="0" rtlCol="0" anchor="t">
            <a:noAutofit/>
          </a:bodyPr>
          <a:lstStyle/>
          <a:p>
            <a:r>
              <a:rPr lang="en-US" sz="1200" dirty="0">
                <a:latin typeface="Nunito Sans Normal"/>
                <a:ea typeface="Roboto Medium"/>
                <a:cs typeface="Arial"/>
              </a:rPr>
              <a:t>Public Health Analyst (PHA)I</a:t>
            </a:r>
            <a:endParaRPr lang="en-US" dirty="0">
              <a:latin typeface="Nunito Sans Normal"/>
              <a:ea typeface="Roboto Medium"/>
              <a:cs typeface="Arial"/>
            </a:endParaRPr>
          </a:p>
          <a:p>
            <a:r>
              <a:rPr lang="en-US" sz="1200" dirty="0">
                <a:latin typeface="Nunito Sans Normal"/>
                <a:ea typeface="Roboto Medium"/>
                <a:cs typeface="Arial"/>
              </a:rPr>
              <a:t>Informatics and Data Analytics Branch (IDAB)</a:t>
            </a:r>
            <a:endParaRPr lang="en-US" dirty="0">
              <a:latin typeface="Nunito Sans Normal"/>
              <a:ea typeface="Roboto Medium"/>
              <a:cs typeface="Arial"/>
            </a:endParaRPr>
          </a:p>
          <a:p>
            <a:r>
              <a:rPr lang="en-US" sz="1200" dirty="0">
                <a:latin typeface="Nunito Sans Normal"/>
                <a:ea typeface="Roboto Medium"/>
                <a:cs typeface="Arial"/>
              </a:rPr>
              <a:t>Immunization Services Division (ISD)</a:t>
            </a:r>
            <a:br>
              <a:rPr lang="en-US" sz="1200" dirty="0"/>
            </a:br>
            <a:r>
              <a:rPr lang="en-US" sz="1200" dirty="0">
                <a:latin typeface="Nunito Sans Normal"/>
                <a:ea typeface="Roboto Medium"/>
                <a:cs typeface="Arial"/>
              </a:rPr>
              <a:t>National Center for Immunization and Respiratory Diseases (NCIRD)</a:t>
            </a:r>
            <a:br>
              <a:rPr lang="en-US" sz="1200" dirty="0"/>
            </a:br>
            <a:r>
              <a:rPr lang="en-US" sz="1200" dirty="0">
                <a:latin typeface="Nunito Sans Normal"/>
                <a:ea typeface="Roboto Medium"/>
                <a:cs typeface="Arial"/>
              </a:rPr>
              <a:t>Centers for Disease Control and Prevention (CDC)</a:t>
            </a:r>
            <a:endParaRPr lang="en-US" dirty="0">
              <a:latin typeface="Nunito Sans Normal"/>
              <a:ea typeface="Roboto Medium"/>
              <a:cs typeface="Arial"/>
            </a:endParaRPr>
          </a:p>
          <a:p>
            <a:r>
              <a:rPr lang="en-US" sz="1200" i="0" dirty="0"/>
              <a:t>June 9, 2026</a:t>
            </a:r>
          </a:p>
        </p:txBody>
      </p:sp>
    </p:spTree>
    <p:extLst>
      <p:ext uri="{BB962C8B-B14F-4D97-AF65-F5344CB8AC3E}">
        <p14:creationId xmlns:p14="http://schemas.microsoft.com/office/powerpoint/2010/main" val="106058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AD03477D-8A09-1E99-B61D-33446E46ED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D015C-68F4-EB4C-45B0-3635D0C2E632}"/>
              </a:ext>
            </a:extLst>
          </p:cNvPr>
          <p:cNvSpPr>
            <a:spLocks noGrp="1"/>
          </p:cNvSpPr>
          <p:nvPr>
            <p:ph type="title"/>
          </p:nvPr>
        </p:nvSpPr>
        <p:spPr>
          <a:xfrm>
            <a:off x="6736466" y="2821201"/>
            <a:ext cx="4510655" cy="699747"/>
          </a:xfrm>
        </p:spPr>
        <p:txBody>
          <a:bodyPr/>
          <a:lstStyle/>
          <a:p>
            <a:r>
              <a:rPr lang="en-US" sz="5400" dirty="0">
                <a:solidFill>
                  <a:schemeClr val="bg1"/>
                </a:solidFill>
              </a:rPr>
              <a:t>IIS Funding</a:t>
            </a:r>
          </a:p>
        </p:txBody>
      </p:sp>
      <p:pic>
        <p:nvPicPr>
          <p:cNvPr id="3" name="Picture Placeholder 2" descr="Documents and graphs on table">
            <a:extLst>
              <a:ext uri="{FF2B5EF4-FFF2-40B4-BE49-F238E27FC236}">
                <a16:creationId xmlns:a16="http://schemas.microsoft.com/office/drawing/2014/main" id="{8FBAB917-AC8C-EE48-1356-C03C9469F03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330" r="16330"/>
          <a:stretch/>
        </p:blipFill>
        <p:spPr>
          <a:xfrm>
            <a:off x="0" y="1328184"/>
            <a:ext cx="5586413" cy="5529816"/>
          </a:xfrm>
        </p:spPr>
      </p:pic>
      <p:sp>
        <p:nvSpPr>
          <p:cNvPr id="4" name="Text Placeholder 3">
            <a:extLst>
              <a:ext uri="{FF2B5EF4-FFF2-40B4-BE49-F238E27FC236}">
                <a16:creationId xmlns:a16="http://schemas.microsoft.com/office/drawing/2014/main" id="{A4B22B19-1853-30BA-9207-E37FA8D7E1A6}"/>
              </a:ext>
            </a:extLst>
          </p:cNvPr>
          <p:cNvSpPr>
            <a:spLocks noGrp="1"/>
          </p:cNvSpPr>
          <p:nvPr>
            <p:ph type="body" sz="quarter" idx="12"/>
          </p:nvPr>
        </p:nvSpPr>
        <p:spPr>
          <a:xfrm>
            <a:off x="6736466" y="5051566"/>
            <a:ext cx="4510655" cy="438364"/>
          </a:xfrm>
        </p:spPr>
        <p:txBody>
          <a:bodyPr/>
          <a:lstStyle/>
          <a:p>
            <a:r>
              <a:rPr lang="en-US">
                <a:solidFill>
                  <a:srgbClr val="FCCF85"/>
                </a:solidFill>
              </a:rPr>
              <a:t>Strategic Sustainability and IIS Budget</a:t>
            </a:r>
            <a:endParaRPr lang="en-US" dirty="0">
              <a:solidFill>
                <a:srgbClr val="FCCF85"/>
              </a:solidFill>
            </a:endParaRPr>
          </a:p>
        </p:txBody>
      </p:sp>
    </p:spTree>
    <p:extLst>
      <p:ext uri="{BB962C8B-B14F-4D97-AF65-F5344CB8AC3E}">
        <p14:creationId xmlns:p14="http://schemas.microsoft.com/office/powerpoint/2010/main" val="419620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8079F6-0B58-3881-E2E9-6E56E2D28D2A}"/>
              </a:ext>
            </a:extLst>
          </p:cNvPr>
          <p:cNvSpPr>
            <a:spLocks noGrp="1"/>
          </p:cNvSpPr>
          <p:nvPr>
            <p:ph type="title"/>
          </p:nvPr>
        </p:nvSpPr>
        <p:spPr/>
        <p:txBody>
          <a:bodyPr/>
          <a:lstStyle/>
          <a:p>
            <a:r>
              <a:rPr lang="en-US" dirty="0"/>
              <a:t>CDC Supported IIS Funding</a:t>
            </a:r>
          </a:p>
        </p:txBody>
      </p:sp>
      <p:pic>
        <p:nvPicPr>
          <p:cNvPr id="7" name="Picture Placeholder 6" descr="People greeting customers">
            <a:extLst>
              <a:ext uri="{FF2B5EF4-FFF2-40B4-BE49-F238E27FC236}">
                <a16:creationId xmlns:a16="http://schemas.microsoft.com/office/drawing/2014/main" id="{26CB9973-B638-B8CF-908C-A6F3DB67E85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756" r="24756"/>
          <a:stretch/>
        </p:blipFill>
        <p:spPr/>
      </p:pic>
      <p:sp>
        <p:nvSpPr>
          <p:cNvPr id="2" name="Text Placeholder 1">
            <a:extLst>
              <a:ext uri="{FF2B5EF4-FFF2-40B4-BE49-F238E27FC236}">
                <a16:creationId xmlns:a16="http://schemas.microsoft.com/office/drawing/2014/main" id="{631437F3-DFE6-4DA4-81A3-92B630DECBB2}"/>
              </a:ext>
            </a:extLst>
          </p:cNvPr>
          <p:cNvSpPr>
            <a:spLocks noGrp="1"/>
          </p:cNvSpPr>
          <p:nvPr>
            <p:ph type="body" sz="quarter" idx="11"/>
          </p:nvPr>
        </p:nvSpPr>
        <p:spPr/>
        <p:txBody>
          <a:bodyPr/>
          <a:lstStyle/>
          <a:p>
            <a:r>
              <a:rPr lang="en-US" b="0" dirty="0" err="1"/>
              <a:t>Iis</a:t>
            </a:r>
            <a:r>
              <a:rPr lang="en-US" b="0" dirty="0"/>
              <a:t> funding</a:t>
            </a:r>
          </a:p>
          <a:p>
            <a:endParaRPr lang="en-US" dirty="0"/>
          </a:p>
        </p:txBody>
      </p:sp>
      <p:sp>
        <p:nvSpPr>
          <p:cNvPr id="4" name="Text Placeholder 3">
            <a:extLst>
              <a:ext uri="{FF2B5EF4-FFF2-40B4-BE49-F238E27FC236}">
                <a16:creationId xmlns:a16="http://schemas.microsoft.com/office/drawing/2014/main" id="{74566DFF-C146-04F6-5152-E3EAD8240CF2}"/>
              </a:ext>
            </a:extLst>
          </p:cNvPr>
          <p:cNvSpPr>
            <a:spLocks noGrp="1"/>
          </p:cNvSpPr>
          <p:nvPr>
            <p:ph type="body" sz="quarter" idx="14"/>
          </p:nvPr>
        </p:nvSpPr>
        <p:spPr/>
        <p:txBody>
          <a:bodyPr/>
          <a:lstStyle/>
          <a:p>
            <a:pPr lvl="0"/>
            <a:r>
              <a:rPr lang="en-US" sz="1600" dirty="0">
                <a:solidFill>
                  <a:srgbClr val="000000"/>
                </a:solidFill>
              </a:rPr>
              <a:t>Strengthening Vaccine Preventable Disease Prevention and Response Immunization CoAg</a:t>
            </a:r>
          </a:p>
          <a:p>
            <a:pPr lvl="0"/>
            <a:r>
              <a:rPr lang="en-US" sz="1600" dirty="0">
                <a:solidFill>
                  <a:srgbClr val="000000"/>
                </a:solidFill>
              </a:rPr>
              <a:t>IIS supports all aspects of the immunization program, most fund types (Discretionary (e.g., PPHF &amp; 317), VFC, and Pan-Flu can be used for IIS)</a:t>
            </a:r>
          </a:p>
          <a:p>
            <a:pPr lvl="0"/>
            <a:r>
              <a:rPr lang="en-US" sz="1600" dirty="0">
                <a:solidFill>
                  <a:srgbClr val="000000"/>
                </a:solidFill>
              </a:rPr>
              <a:t>Competitive component awards vary, current components are Outbreak Response and Larger Response</a:t>
            </a:r>
          </a:p>
          <a:p>
            <a:pPr lvl="0"/>
            <a:r>
              <a:rPr lang="en-US" sz="1600" b="1" dirty="0">
                <a:solidFill>
                  <a:srgbClr val="000000"/>
                </a:solidFill>
              </a:rPr>
              <a:t>Other CDC opportunities: </a:t>
            </a:r>
            <a:r>
              <a:rPr lang="en-US" sz="1600" dirty="0">
                <a:solidFill>
                  <a:srgbClr val="000000"/>
                </a:solidFill>
              </a:rPr>
              <a:t>Public Health Infrastructure Grant (PHIG), preparedness response, surveillance, etc.</a:t>
            </a:r>
          </a:p>
        </p:txBody>
      </p:sp>
    </p:spTree>
    <p:extLst>
      <p:ext uri="{BB962C8B-B14F-4D97-AF65-F5344CB8AC3E}">
        <p14:creationId xmlns:p14="http://schemas.microsoft.com/office/powerpoint/2010/main" val="98704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1EDDC4-3E84-CC2A-9004-6DF1EFA089E7}"/>
              </a:ext>
              <a:ext uri="{C183D7F6-B498-43B3-948B-1728B52AA6E4}">
                <adec:decorative xmlns:adec="http://schemas.microsoft.com/office/drawing/2017/decorative" val="1"/>
              </a:ext>
            </a:extLst>
          </p:cNvPr>
          <p:cNvPicPr>
            <a:picLocks noChangeAspect="1"/>
          </p:cNvPicPr>
          <p:nvPr/>
        </p:nvPicPr>
        <p:blipFill>
          <a:blip r:embed="rId2"/>
          <a:srcRect l="1241" r="1919"/>
          <a:stretch/>
        </p:blipFill>
        <p:spPr>
          <a:xfrm>
            <a:off x="0" y="1"/>
            <a:ext cx="12192000" cy="3480148"/>
          </a:xfrm>
          <a:prstGeom prst="rect">
            <a:avLst/>
          </a:prstGeom>
        </p:spPr>
      </p:pic>
      <p:sp>
        <p:nvSpPr>
          <p:cNvPr id="5" name="Title 22">
            <a:extLst>
              <a:ext uri="{FF2B5EF4-FFF2-40B4-BE49-F238E27FC236}">
                <a16:creationId xmlns:a16="http://schemas.microsoft.com/office/drawing/2014/main" id="{B8EE35BB-85A7-D10A-07BF-6AAC0E3D4DC1}"/>
              </a:ext>
            </a:extLst>
          </p:cNvPr>
          <p:cNvSpPr txBox="1">
            <a:spLocks noGrp="1"/>
          </p:cNvSpPr>
          <p:nvPr>
            <p:ph type="title"/>
          </p:nvPr>
        </p:nvSpPr>
        <p:spPr>
          <a:xfrm>
            <a:off x="838200" y="766109"/>
            <a:ext cx="10515600" cy="3293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pPr algn="ctr" defTabSz="914377">
              <a:defRPr/>
            </a:pPr>
            <a:r>
              <a:rPr lang="en-US" sz="2800" dirty="0">
                <a:solidFill>
                  <a:schemeClr val="bg1"/>
                </a:solidFill>
                <a:cs typeface="Poppins SemiBold" panose="00000700000000000000" pitchFamily="2" charset="0"/>
              </a:rPr>
              <a:t>Data Modernization Funding Timeline and Progression</a:t>
            </a:r>
          </a:p>
        </p:txBody>
      </p:sp>
      <p:sp>
        <p:nvSpPr>
          <p:cNvPr id="88" name="TextBox 87">
            <a:extLst>
              <a:ext uri="{FF2B5EF4-FFF2-40B4-BE49-F238E27FC236}">
                <a16:creationId xmlns:a16="http://schemas.microsoft.com/office/drawing/2014/main" id="{8FAF153B-F88A-4500-A90E-4E3764002462}"/>
              </a:ext>
            </a:extLst>
          </p:cNvPr>
          <p:cNvSpPr txBox="1"/>
          <p:nvPr/>
        </p:nvSpPr>
        <p:spPr>
          <a:xfrm>
            <a:off x="4641983" y="452186"/>
            <a:ext cx="2908035" cy="30777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all" spc="200" normalizeH="0" baseline="0" noProof="0" dirty="0" err="1">
                <a:ln>
                  <a:noFill/>
                </a:ln>
                <a:solidFill>
                  <a:srgbClr val="FCCF85"/>
                </a:solidFill>
                <a:effectLst/>
                <a:uLnTx/>
                <a:uFillTx/>
                <a:latin typeface="Roboto Medium" panose="02000000000000000000" pitchFamily="2" charset="0"/>
                <a:ea typeface="Roboto Medium" panose="02000000000000000000" pitchFamily="2" charset="0"/>
                <a:cs typeface="Poppins Medium" panose="00000600000000000000" pitchFamily="2" charset="0"/>
              </a:rPr>
              <a:t>Iis</a:t>
            </a:r>
            <a:r>
              <a:rPr kumimoji="0" lang="en-US" sz="1400" b="0" i="0" u="none" strike="noStrike" kern="1200" cap="all" spc="200" normalizeH="0" baseline="0" noProof="0" dirty="0">
                <a:ln>
                  <a:noFill/>
                </a:ln>
                <a:solidFill>
                  <a:srgbClr val="FCCF85"/>
                </a:solidFill>
                <a:effectLst/>
                <a:uLnTx/>
                <a:uFillTx/>
                <a:latin typeface="Roboto Medium" panose="02000000000000000000" pitchFamily="2" charset="0"/>
                <a:ea typeface="Roboto Medium" panose="02000000000000000000" pitchFamily="2" charset="0"/>
                <a:cs typeface="Poppins Medium" panose="00000600000000000000" pitchFamily="2" charset="0"/>
              </a:rPr>
              <a:t> funding</a:t>
            </a:r>
          </a:p>
        </p:txBody>
      </p:sp>
      <p:sp>
        <p:nvSpPr>
          <p:cNvPr id="178" name="Rectangle: Rounded Corners 177">
            <a:extLst>
              <a:ext uri="{FF2B5EF4-FFF2-40B4-BE49-F238E27FC236}">
                <a16:creationId xmlns:a16="http://schemas.microsoft.com/office/drawing/2014/main" id="{D01DA0B1-2A8B-4081-8FD9-919F83D37D9A}"/>
              </a:ext>
              <a:ext uri="{C183D7F6-B498-43B3-948B-1728B52AA6E4}">
                <adec:decorative xmlns:adec="http://schemas.microsoft.com/office/drawing/2017/decorative" val="1"/>
              </a:ext>
            </a:extLst>
          </p:cNvPr>
          <p:cNvSpPr/>
          <p:nvPr/>
        </p:nvSpPr>
        <p:spPr>
          <a:xfrm>
            <a:off x="548230" y="1339908"/>
            <a:ext cx="11095543" cy="5543023"/>
          </a:xfrm>
          <a:prstGeom prst="roundRect">
            <a:avLst>
              <a:gd name="adj" fmla="val 5629"/>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124" name="Rectangle: Rounded Corners 123">
            <a:extLst>
              <a:ext uri="{FF2B5EF4-FFF2-40B4-BE49-F238E27FC236}">
                <a16:creationId xmlns:a16="http://schemas.microsoft.com/office/drawing/2014/main" id="{831B7669-C92A-46B6-8F14-9F3B4F3B9207}"/>
              </a:ext>
              <a:ext uri="{C183D7F6-B498-43B3-948B-1728B52AA6E4}">
                <adec:decorative xmlns:adec="http://schemas.microsoft.com/office/drawing/2017/decorative" val="1"/>
              </a:ext>
            </a:extLst>
          </p:cNvPr>
          <p:cNvSpPr/>
          <p:nvPr/>
        </p:nvSpPr>
        <p:spPr>
          <a:xfrm flipV="1">
            <a:off x="1879591" y="2958032"/>
            <a:ext cx="8364823" cy="160493"/>
          </a:xfrm>
          <a:prstGeom prst="roundRect">
            <a:avLst>
              <a:gd name="adj" fmla="val 50000"/>
            </a:avLst>
          </a:prstGeom>
          <a:gradFill>
            <a:gsLst>
              <a:gs pos="1000">
                <a:schemeClr val="accent3"/>
              </a:gs>
              <a:gs pos="99000">
                <a:srgbClr val="8F4A8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Normal" pitchFamily="2" charset="77"/>
              <a:ea typeface="+mn-ea"/>
              <a:cs typeface="+mn-cs"/>
            </a:endParaRPr>
          </a:p>
        </p:txBody>
      </p:sp>
      <p:grpSp>
        <p:nvGrpSpPr>
          <p:cNvPr id="141" name="Group 140">
            <a:extLst>
              <a:ext uri="{FF2B5EF4-FFF2-40B4-BE49-F238E27FC236}">
                <a16:creationId xmlns:a16="http://schemas.microsoft.com/office/drawing/2014/main" id="{B771F61E-BFC1-4BA0-886A-190196C45E6D}"/>
              </a:ext>
              <a:ext uri="{C183D7F6-B498-43B3-948B-1728B52AA6E4}">
                <adec:decorative xmlns:adec="http://schemas.microsoft.com/office/drawing/2017/decorative" val="1"/>
              </a:ext>
            </a:extLst>
          </p:cNvPr>
          <p:cNvGrpSpPr/>
          <p:nvPr/>
        </p:nvGrpSpPr>
        <p:grpSpPr>
          <a:xfrm>
            <a:off x="1408651" y="1744838"/>
            <a:ext cx="954072" cy="1402385"/>
            <a:chOff x="1408649" y="2675016"/>
            <a:chExt cx="1102767" cy="1620950"/>
          </a:xfrm>
        </p:grpSpPr>
        <p:sp>
          <p:nvSpPr>
            <p:cNvPr id="140" name="Freeform: Shape 139">
              <a:extLst>
                <a:ext uri="{FF2B5EF4-FFF2-40B4-BE49-F238E27FC236}">
                  <a16:creationId xmlns:a16="http://schemas.microsoft.com/office/drawing/2014/main" id="{5D091F72-64DC-446D-B2D7-55FCAC415251}"/>
                </a:ext>
              </a:extLst>
            </p:cNvPr>
            <p:cNvSpPr/>
            <p:nvPr/>
          </p:nvSpPr>
          <p:spPr>
            <a:xfrm rot="10800000">
              <a:off x="1806276" y="3988452"/>
              <a:ext cx="307512" cy="307514"/>
            </a:xfrm>
            <a:custGeom>
              <a:avLst/>
              <a:gdLst>
                <a:gd name="connsiteX0" fmla="*/ 123825 w 123825"/>
                <a:gd name="connsiteY0" fmla="*/ 61913 h 123825"/>
                <a:gd name="connsiteX1" fmla="*/ 61913 w 123825"/>
                <a:gd name="connsiteY1" fmla="*/ 123825 h 123825"/>
                <a:gd name="connsiteX2" fmla="*/ 0 w 123825"/>
                <a:gd name="connsiteY2" fmla="*/ 61913 h 123825"/>
                <a:gd name="connsiteX3" fmla="*/ 61913 w 123825"/>
                <a:gd name="connsiteY3" fmla="*/ 0 h 123825"/>
                <a:gd name="connsiteX4" fmla="*/ 123825 w 123825"/>
                <a:gd name="connsiteY4" fmla="*/ 61913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chemeClr val="bg1"/>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78" name="Freeform: Shape 77">
              <a:extLst>
                <a:ext uri="{FF2B5EF4-FFF2-40B4-BE49-F238E27FC236}">
                  <a16:creationId xmlns:a16="http://schemas.microsoft.com/office/drawing/2014/main" id="{7EC3B6FE-04E4-4BAA-AE71-FF7F2CDDEF6B}"/>
                </a:ext>
              </a:extLst>
            </p:cNvPr>
            <p:cNvSpPr/>
            <p:nvPr/>
          </p:nvSpPr>
          <p:spPr>
            <a:xfrm>
              <a:off x="1935325" y="3436562"/>
              <a:ext cx="49415" cy="706134"/>
            </a:xfrm>
            <a:custGeom>
              <a:avLst/>
              <a:gdLst>
                <a:gd name="connsiteX0" fmla="*/ 0 w 36194"/>
                <a:gd name="connsiteY0" fmla="*/ 0 h 517207"/>
                <a:gd name="connsiteX1" fmla="*/ 36195 w 36194"/>
                <a:gd name="connsiteY1" fmla="*/ 0 h 517207"/>
                <a:gd name="connsiteX2" fmla="*/ 36195 w 36194"/>
                <a:gd name="connsiteY2" fmla="*/ 517208 h 517207"/>
                <a:gd name="connsiteX3" fmla="*/ 0 w 36194"/>
                <a:gd name="connsiteY3" fmla="*/ 517208 h 517207"/>
              </a:gdLst>
              <a:ahLst/>
              <a:cxnLst>
                <a:cxn ang="0">
                  <a:pos x="connsiteX0" y="connsiteY0"/>
                </a:cxn>
                <a:cxn ang="0">
                  <a:pos x="connsiteX1" y="connsiteY1"/>
                </a:cxn>
                <a:cxn ang="0">
                  <a:pos x="connsiteX2" y="connsiteY2"/>
                </a:cxn>
                <a:cxn ang="0">
                  <a:pos x="connsiteX3" y="connsiteY3"/>
                </a:cxn>
              </a:cxnLst>
              <a:rect l="l" t="t" r="r" b="b"/>
              <a:pathLst>
                <a:path w="36194" h="517207">
                  <a:moveTo>
                    <a:pt x="0" y="0"/>
                  </a:moveTo>
                  <a:lnTo>
                    <a:pt x="36195" y="0"/>
                  </a:lnTo>
                  <a:lnTo>
                    <a:pt x="36195" y="517208"/>
                  </a:lnTo>
                  <a:lnTo>
                    <a:pt x="0" y="517208"/>
                  </a:lnTo>
                  <a:close/>
                </a:path>
              </a:pathLst>
            </a:custGeom>
            <a:solidFill>
              <a:schemeClr val="accent3"/>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76" name="Freeform: Shape 75">
              <a:extLst>
                <a:ext uri="{FF2B5EF4-FFF2-40B4-BE49-F238E27FC236}">
                  <a16:creationId xmlns:a16="http://schemas.microsoft.com/office/drawing/2014/main" id="{903D4E4B-1E56-4618-8F5C-4C7A16E7D911}"/>
                </a:ext>
              </a:extLst>
            </p:cNvPr>
            <p:cNvSpPr/>
            <p:nvPr/>
          </p:nvSpPr>
          <p:spPr>
            <a:xfrm rot="10800000">
              <a:off x="1408649" y="2675016"/>
              <a:ext cx="1102767" cy="1102766"/>
            </a:xfrm>
            <a:custGeom>
              <a:avLst/>
              <a:gdLst>
                <a:gd name="connsiteX0" fmla="*/ 807720 w 807720"/>
                <a:gd name="connsiteY0" fmla="*/ 403860 h 807719"/>
                <a:gd name="connsiteX1" fmla="*/ 403860 w 807720"/>
                <a:gd name="connsiteY1" fmla="*/ 807720 h 807719"/>
                <a:gd name="connsiteX2" fmla="*/ 0 w 807720"/>
                <a:gd name="connsiteY2" fmla="*/ 403860 h 807719"/>
                <a:gd name="connsiteX3" fmla="*/ 403860 w 807720"/>
                <a:gd name="connsiteY3" fmla="*/ 0 h 807719"/>
                <a:gd name="connsiteX4" fmla="*/ 807720 w 807720"/>
                <a:gd name="connsiteY4" fmla="*/ 403860 h 807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720" h="807719">
                  <a:moveTo>
                    <a:pt x="807720" y="403860"/>
                  </a:moveTo>
                  <a:cubicBezTo>
                    <a:pt x="807720" y="626906"/>
                    <a:pt x="626906" y="807720"/>
                    <a:pt x="403860" y="807720"/>
                  </a:cubicBezTo>
                  <a:cubicBezTo>
                    <a:pt x="180814" y="807720"/>
                    <a:pt x="0" y="626906"/>
                    <a:pt x="0" y="403860"/>
                  </a:cubicBezTo>
                  <a:cubicBezTo>
                    <a:pt x="0" y="180814"/>
                    <a:pt x="180814" y="0"/>
                    <a:pt x="403860" y="0"/>
                  </a:cubicBezTo>
                  <a:cubicBezTo>
                    <a:pt x="626906" y="0"/>
                    <a:pt x="807720" y="180814"/>
                    <a:pt x="807720" y="403860"/>
                  </a:cubicBezTo>
                  <a:close/>
                </a:path>
              </a:pathLst>
            </a:custGeom>
            <a:solidFill>
              <a:schemeClr val="accent3"/>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77" name="Freeform: Shape 76">
              <a:extLst>
                <a:ext uri="{FF2B5EF4-FFF2-40B4-BE49-F238E27FC236}">
                  <a16:creationId xmlns:a16="http://schemas.microsoft.com/office/drawing/2014/main" id="{D6B75D96-6B0C-43ED-A092-2A991791AFD6}"/>
                </a:ext>
              </a:extLst>
            </p:cNvPr>
            <p:cNvSpPr/>
            <p:nvPr/>
          </p:nvSpPr>
          <p:spPr>
            <a:xfrm rot="10800000">
              <a:off x="1753265" y="3020931"/>
              <a:ext cx="756852" cy="756851"/>
            </a:xfrm>
            <a:custGeom>
              <a:avLst/>
              <a:gdLst>
                <a:gd name="connsiteX0" fmla="*/ 0 w 554355"/>
                <a:gd name="connsiteY0" fmla="*/ 403860 h 554354"/>
                <a:gd name="connsiteX1" fmla="*/ 20955 w 554355"/>
                <a:gd name="connsiteY1" fmla="*/ 533400 h 554354"/>
                <a:gd name="connsiteX2" fmla="*/ 150495 w 554355"/>
                <a:gd name="connsiteY2" fmla="*/ 554355 h 554354"/>
                <a:gd name="connsiteX3" fmla="*/ 554355 w 554355"/>
                <a:gd name="connsiteY3" fmla="*/ 150495 h 554354"/>
                <a:gd name="connsiteX4" fmla="*/ 533400 w 554355"/>
                <a:gd name="connsiteY4" fmla="*/ 20955 h 554354"/>
                <a:gd name="connsiteX5" fmla="*/ 403860 w 554355"/>
                <a:gd name="connsiteY5" fmla="*/ 0 h 554354"/>
                <a:gd name="connsiteX6" fmla="*/ 0 w 554355"/>
                <a:gd name="connsiteY6" fmla="*/ 403860 h 5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355" h="554354">
                  <a:moveTo>
                    <a:pt x="0" y="403860"/>
                  </a:moveTo>
                  <a:cubicBezTo>
                    <a:pt x="0" y="449580"/>
                    <a:pt x="7620" y="492442"/>
                    <a:pt x="20955" y="533400"/>
                  </a:cubicBezTo>
                  <a:cubicBezTo>
                    <a:pt x="61913" y="546735"/>
                    <a:pt x="104775" y="554355"/>
                    <a:pt x="150495" y="554355"/>
                  </a:cubicBezTo>
                  <a:cubicBezTo>
                    <a:pt x="373380" y="554355"/>
                    <a:pt x="554355" y="373380"/>
                    <a:pt x="554355" y="150495"/>
                  </a:cubicBezTo>
                  <a:cubicBezTo>
                    <a:pt x="554355" y="104775"/>
                    <a:pt x="546735" y="61913"/>
                    <a:pt x="533400" y="20955"/>
                  </a:cubicBezTo>
                  <a:cubicBezTo>
                    <a:pt x="492443" y="7620"/>
                    <a:pt x="449580" y="0"/>
                    <a:pt x="403860" y="0"/>
                  </a:cubicBezTo>
                  <a:cubicBezTo>
                    <a:pt x="180023" y="0"/>
                    <a:pt x="0" y="180975"/>
                    <a:pt x="0" y="403860"/>
                  </a:cubicBezTo>
                  <a:close/>
                </a:path>
              </a:pathLst>
            </a:custGeom>
            <a:solidFill>
              <a:schemeClr val="accent3">
                <a:lumMod val="50000"/>
                <a:alpha val="30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79" name="Freeform: Shape 78">
              <a:extLst>
                <a:ext uri="{FF2B5EF4-FFF2-40B4-BE49-F238E27FC236}">
                  <a16:creationId xmlns:a16="http://schemas.microsoft.com/office/drawing/2014/main" id="{56BAEBE5-87D0-4011-BB6B-9E07DE1445BE}"/>
                </a:ext>
              </a:extLst>
            </p:cNvPr>
            <p:cNvSpPr/>
            <p:nvPr/>
          </p:nvSpPr>
          <p:spPr>
            <a:xfrm rot="10800000">
              <a:off x="1875504" y="4057681"/>
              <a:ext cx="169056" cy="169056"/>
            </a:xfrm>
            <a:custGeom>
              <a:avLst/>
              <a:gdLst>
                <a:gd name="connsiteX0" fmla="*/ 123825 w 123825"/>
                <a:gd name="connsiteY0" fmla="*/ 61913 h 123825"/>
                <a:gd name="connsiteX1" fmla="*/ 61913 w 123825"/>
                <a:gd name="connsiteY1" fmla="*/ 123825 h 123825"/>
                <a:gd name="connsiteX2" fmla="*/ 0 w 123825"/>
                <a:gd name="connsiteY2" fmla="*/ 61913 h 123825"/>
                <a:gd name="connsiteX3" fmla="*/ 61913 w 123825"/>
                <a:gd name="connsiteY3" fmla="*/ 0 h 123825"/>
                <a:gd name="connsiteX4" fmla="*/ 123825 w 123825"/>
                <a:gd name="connsiteY4" fmla="*/ 61913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chemeClr val="accent3">
                <a:lumMod val="75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80" name="Freeform: Shape 79">
              <a:extLst>
                <a:ext uri="{FF2B5EF4-FFF2-40B4-BE49-F238E27FC236}">
                  <a16:creationId xmlns:a16="http://schemas.microsoft.com/office/drawing/2014/main" id="{2EE1570E-44A2-4DDE-ACDE-13EA4BF8C4A4}"/>
                </a:ext>
              </a:extLst>
            </p:cNvPr>
            <p:cNvSpPr/>
            <p:nvPr/>
          </p:nvSpPr>
          <p:spPr>
            <a:xfrm rot="10800000">
              <a:off x="1543894" y="2810260"/>
              <a:ext cx="876492" cy="876490"/>
            </a:xfrm>
            <a:custGeom>
              <a:avLst/>
              <a:gdLst>
                <a:gd name="connsiteX0" fmla="*/ 641985 w 641985"/>
                <a:gd name="connsiteY0" fmla="*/ 320992 h 641984"/>
                <a:gd name="connsiteX1" fmla="*/ 320993 w 641985"/>
                <a:gd name="connsiteY1" fmla="*/ 641985 h 641984"/>
                <a:gd name="connsiteX2" fmla="*/ 0 w 641985"/>
                <a:gd name="connsiteY2" fmla="*/ 320992 h 641984"/>
                <a:gd name="connsiteX3" fmla="*/ 320993 w 641985"/>
                <a:gd name="connsiteY3" fmla="*/ 0 h 641984"/>
                <a:gd name="connsiteX4" fmla="*/ 641985 w 641985"/>
                <a:gd name="connsiteY4" fmla="*/ 320992 h 641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985" h="641984">
                  <a:moveTo>
                    <a:pt x="641985" y="320992"/>
                  </a:moveTo>
                  <a:cubicBezTo>
                    <a:pt x="641985" y="498272"/>
                    <a:pt x="498272" y="641985"/>
                    <a:pt x="320993" y="641985"/>
                  </a:cubicBezTo>
                  <a:cubicBezTo>
                    <a:pt x="143713" y="641985"/>
                    <a:pt x="0" y="498272"/>
                    <a:pt x="0" y="320992"/>
                  </a:cubicBezTo>
                  <a:cubicBezTo>
                    <a:pt x="0" y="143713"/>
                    <a:pt x="143713" y="0"/>
                    <a:pt x="320993" y="0"/>
                  </a:cubicBezTo>
                  <a:cubicBezTo>
                    <a:pt x="498272" y="0"/>
                    <a:pt x="641985" y="143713"/>
                    <a:pt x="641985" y="320992"/>
                  </a:cubicBezTo>
                  <a:close/>
                </a:path>
              </a:pathLst>
            </a:custGeom>
            <a:solidFill>
              <a:srgbClr val="8F4A8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81" name="Freeform: Shape 80">
              <a:extLst>
                <a:ext uri="{FF2B5EF4-FFF2-40B4-BE49-F238E27FC236}">
                  <a16:creationId xmlns:a16="http://schemas.microsoft.com/office/drawing/2014/main" id="{485FB604-FE10-4832-9616-4D790D1C2B9D}"/>
                </a:ext>
              </a:extLst>
            </p:cNvPr>
            <p:cNvSpPr/>
            <p:nvPr/>
          </p:nvSpPr>
          <p:spPr>
            <a:xfrm rot="10800000">
              <a:off x="1540698" y="2810260"/>
              <a:ext cx="832277" cy="832277"/>
            </a:xfrm>
            <a:custGeom>
              <a:avLst/>
              <a:gdLst>
                <a:gd name="connsiteX0" fmla="*/ 609600 w 609600"/>
                <a:gd name="connsiteY0" fmla="*/ 304800 h 609600"/>
                <a:gd name="connsiteX1" fmla="*/ 304800 w 609600"/>
                <a:gd name="connsiteY1" fmla="*/ 609600 h 609600"/>
                <a:gd name="connsiteX2" fmla="*/ 0 w 609600"/>
                <a:gd name="connsiteY2" fmla="*/ 304800 h 609600"/>
                <a:gd name="connsiteX3" fmla="*/ 304800 w 609600"/>
                <a:gd name="connsiteY3" fmla="*/ 0 h 609600"/>
                <a:gd name="connsiteX4" fmla="*/ 609600 w 609600"/>
                <a:gd name="connsiteY4" fmla="*/ 304800 h 60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 h="609600">
                  <a:moveTo>
                    <a:pt x="609600" y="304800"/>
                  </a:moveTo>
                  <a:cubicBezTo>
                    <a:pt x="609600" y="473137"/>
                    <a:pt x="473136" y="609600"/>
                    <a:pt x="304800" y="609600"/>
                  </a:cubicBezTo>
                  <a:cubicBezTo>
                    <a:pt x="136464" y="609600"/>
                    <a:pt x="0" y="473137"/>
                    <a:pt x="0" y="304800"/>
                  </a:cubicBezTo>
                  <a:cubicBezTo>
                    <a:pt x="0" y="136464"/>
                    <a:pt x="136464" y="0"/>
                    <a:pt x="304800" y="0"/>
                  </a:cubicBezTo>
                  <a:cubicBezTo>
                    <a:pt x="473136" y="0"/>
                    <a:pt x="609600" y="136464"/>
                    <a:pt x="609600" y="304800"/>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91" name="TextBox 90">
              <a:extLst>
                <a:ext uri="{FF2B5EF4-FFF2-40B4-BE49-F238E27FC236}">
                  <a16:creationId xmlns:a16="http://schemas.microsoft.com/office/drawing/2014/main" id="{7BB640F6-34E0-451E-8EE7-EA2B8E6AB5AC}"/>
                </a:ext>
              </a:extLst>
            </p:cNvPr>
            <p:cNvSpPr txBox="1"/>
            <p:nvPr/>
          </p:nvSpPr>
          <p:spPr>
            <a:xfrm>
              <a:off x="1562805" y="3075903"/>
              <a:ext cx="794454" cy="302383"/>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2659"/>
                  </a:solidFill>
                  <a:effectLst/>
                  <a:uLnTx/>
                  <a:uFillTx/>
                  <a:latin typeface="Nunito Sans Normal" pitchFamily="2" charset="77"/>
                  <a:ea typeface="Roboto" panose="02000000000000000000" pitchFamily="2" charset="0"/>
                  <a:cs typeface="Poppins SemiBold" panose="00000700000000000000" pitchFamily="2" charset="0"/>
                </a:rPr>
                <a:t>FY2020</a:t>
              </a:r>
            </a:p>
          </p:txBody>
        </p:sp>
      </p:grpSp>
      <p:sp>
        <p:nvSpPr>
          <p:cNvPr id="92" name="TextBox 91">
            <a:extLst>
              <a:ext uri="{FF2B5EF4-FFF2-40B4-BE49-F238E27FC236}">
                <a16:creationId xmlns:a16="http://schemas.microsoft.com/office/drawing/2014/main" id="{93DE716B-0624-44FB-A2FA-1AE64B592D6B}"/>
              </a:ext>
            </a:extLst>
          </p:cNvPr>
          <p:cNvSpPr txBox="1"/>
          <p:nvPr/>
        </p:nvSpPr>
        <p:spPr>
          <a:xfrm>
            <a:off x="867627" y="3318249"/>
            <a:ext cx="2184811"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32659"/>
                </a:solidFill>
                <a:effectLst/>
                <a:uLnTx/>
                <a:uFillTx/>
                <a:latin typeface="Nunito Sans Normal" pitchFamily="2" charset="77"/>
                <a:ea typeface="Roboto" panose="02000000000000000000" pitchFamily="2" charset="0"/>
                <a:cs typeface="Poppins SemiBold" panose="00000700000000000000" pitchFamily="2" charset="0"/>
              </a:rPr>
              <a:t>Initial DMI funding to 64 STLTs through ELC</a:t>
            </a:r>
          </a:p>
        </p:txBody>
      </p:sp>
      <p:sp>
        <p:nvSpPr>
          <p:cNvPr id="89" name="TextBox 88">
            <a:extLst>
              <a:ext uri="{FF2B5EF4-FFF2-40B4-BE49-F238E27FC236}">
                <a16:creationId xmlns:a16="http://schemas.microsoft.com/office/drawing/2014/main" id="{708360E4-5329-44B1-BE36-CC1142A77AA5}"/>
              </a:ext>
            </a:extLst>
          </p:cNvPr>
          <p:cNvSpPr txBox="1"/>
          <p:nvPr/>
        </p:nvSpPr>
        <p:spPr>
          <a:xfrm>
            <a:off x="694223" y="3989833"/>
            <a:ext cx="2525228" cy="138499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91919"/>
                </a:solidFill>
                <a:effectLst/>
                <a:uLnTx/>
                <a:uFillTx/>
                <a:latin typeface="Nunito Sans"/>
                <a:ea typeface="Roboto" panose="02000000000000000000" pitchFamily="2" charset="0"/>
                <a:cs typeface="Open Sans Light" panose="020B0606030504020204" pitchFamily="34" charset="0"/>
              </a:rPr>
              <a:t>C1 – Health Information Systems </a:t>
            </a:r>
          </a:p>
          <a:p>
            <a:pPr marL="457200" marR="0" lvl="0" indent="-28575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191919"/>
                </a:solidFill>
                <a:effectLst/>
                <a:uLnTx/>
                <a:uFillTx/>
                <a:latin typeface="Nunito Sans"/>
                <a:ea typeface="Roboto" panose="02000000000000000000" pitchFamily="2" charset="0"/>
                <a:cs typeface="Open Sans Light" panose="020B0606030504020204" pitchFamily="34" charset="0"/>
              </a:rPr>
              <a:t>Funded annually, non-Data Modernization Initiative (DMI) funds</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91919"/>
                </a:solidFill>
                <a:effectLst/>
                <a:uLnTx/>
                <a:uFillTx/>
                <a:latin typeface="Nunito Sans"/>
                <a:ea typeface="Roboto" panose="02000000000000000000" pitchFamily="2" charset="0"/>
                <a:cs typeface="Open Sans Light" panose="020B0606030504020204" pitchFamily="34" charset="0"/>
              </a:rPr>
              <a:t>C2 – Data Modernization</a:t>
            </a:r>
          </a:p>
        </p:txBody>
      </p:sp>
      <p:grpSp>
        <p:nvGrpSpPr>
          <p:cNvPr id="142" name="Group 141">
            <a:extLst>
              <a:ext uri="{FF2B5EF4-FFF2-40B4-BE49-F238E27FC236}">
                <a16:creationId xmlns:a16="http://schemas.microsoft.com/office/drawing/2014/main" id="{D3C00FFD-CBEE-4F61-AB06-EDD5DE7C4459}"/>
              </a:ext>
              <a:ext uri="{C183D7F6-B498-43B3-948B-1728B52AA6E4}">
                <adec:decorative xmlns:adec="http://schemas.microsoft.com/office/drawing/2017/decorative" val="1"/>
              </a:ext>
            </a:extLst>
          </p:cNvPr>
          <p:cNvGrpSpPr/>
          <p:nvPr/>
        </p:nvGrpSpPr>
        <p:grpSpPr>
          <a:xfrm>
            <a:off x="4171070" y="1744838"/>
            <a:ext cx="954072" cy="1402385"/>
            <a:chOff x="1408649" y="2675016"/>
            <a:chExt cx="1102767" cy="1620950"/>
          </a:xfrm>
        </p:grpSpPr>
        <p:sp>
          <p:nvSpPr>
            <p:cNvPr id="143" name="Freeform: Shape 142">
              <a:extLst>
                <a:ext uri="{FF2B5EF4-FFF2-40B4-BE49-F238E27FC236}">
                  <a16:creationId xmlns:a16="http://schemas.microsoft.com/office/drawing/2014/main" id="{A8AE1AA8-8047-49E5-AEDC-DA07507CF483}"/>
                </a:ext>
              </a:extLst>
            </p:cNvPr>
            <p:cNvSpPr/>
            <p:nvPr/>
          </p:nvSpPr>
          <p:spPr>
            <a:xfrm rot="10800000">
              <a:off x="1806276" y="3988452"/>
              <a:ext cx="307512" cy="307514"/>
            </a:xfrm>
            <a:custGeom>
              <a:avLst/>
              <a:gdLst>
                <a:gd name="connsiteX0" fmla="*/ 123825 w 123825"/>
                <a:gd name="connsiteY0" fmla="*/ 61913 h 123825"/>
                <a:gd name="connsiteX1" fmla="*/ 61913 w 123825"/>
                <a:gd name="connsiteY1" fmla="*/ 123825 h 123825"/>
                <a:gd name="connsiteX2" fmla="*/ 0 w 123825"/>
                <a:gd name="connsiteY2" fmla="*/ 61913 h 123825"/>
                <a:gd name="connsiteX3" fmla="*/ 61913 w 123825"/>
                <a:gd name="connsiteY3" fmla="*/ 0 h 123825"/>
                <a:gd name="connsiteX4" fmla="*/ 123825 w 123825"/>
                <a:gd name="connsiteY4" fmla="*/ 61913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chemeClr val="bg1"/>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44" name="Freeform: Shape 143">
              <a:extLst>
                <a:ext uri="{FF2B5EF4-FFF2-40B4-BE49-F238E27FC236}">
                  <a16:creationId xmlns:a16="http://schemas.microsoft.com/office/drawing/2014/main" id="{953AEFB9-CF5D-446C-B20C-79448198CF5A}"/>
                </a:ext>
              </a:extLst>
            </p:cNvPr>
            <p:cNvSpPr/>
            <p:nvPr/>
          </p:nvSpPr>
          <p:spPr>
            <a:xfrm>
              <a:off x="1935325" y="3436562"/>
              <a:ext cx="49415" cy="706134"/>
            </a:xfrm>
            <a:custGeom>
              <a:avLst/>
              <a:gdLst>
                <a:gd name="connsiteX0" fmla="*/ 0 w 36194"/>
                <a:gd name="connsiteY0" fmla="*/ 0 h 517207"/>
                <a:gd name="connsiteX1" fmla="*/ 36195 w 36194"/>
                <a:gd name="connsiteY1" fmla="*/ 0 h 517207"/>
                <a:gd name="connsiteX2" fmla="*/ 36195 w 36194"/>
                <a:gd name="connsiteY2" fmla="*/ 517208 h 517207"/>
                <a:gd name="connsiteX3" fmla="*/ 0 w 36194"/>
                <a:gd name="connsiteY3" fmla="*/ 517208 h 517207"/>
              </a:gdLst>
              <a:ahLst/>
              <a:cxnLst>
                <a:cxn ang="0">
                  <a:pos x="connsiteX0" y="connsiteY0"/>
                </a:cxn>
                <a:cxn ang="0">
                  <a:pos x="connsiteX1" y="connsiteY1"/>
                </a:cxn>
                <a:cxn ang="0">
                  <a:pos x="connsiteX2" y="connsiteY2"/>
                </a:cxn>
                <a:cxn ang="0">
                  <a:pos x="connsiteX3" y="connsiteY3"/>
                </a:cxn>
              </a:cxnLst>
              <a:rect l="l" t="t" r="r" b="b"/>
              <a:pathLst>
                <a:path w="36194" h="517207">
                  <a:moveTo>
                    <a:pt x="0" y="0"/>
                  </a:moveTo>
                  <a:lnTo>
                    <a:pt x="36195" y="0"/>
                  </a:lnTo>
                  <a:lnTo>
                    <a:pt x="36195" y="517208"/>
                  </a:lnTo>
                  <a:lnTo>
                    <a:pt x="0" y="517208"/>
                  </a:lnTo>
                  <a:close/>
                </a:path>
              </a:pathLst>
            </a:custGeom>
            <a:solidFill>
              <a:schemeClr val="accent3"/>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45" name="Freeform: Shape 144">
              <a:extLst>
                <a:ext uri="{FF2B5EF4-FFF2-40B4-BE49-F238E27FC236}">
                  <a16:creationId xmlns:a16="http://schemas.microsoft.com/office/drawing/2014/main" id="{C0E309BD-278E-4B72-A502-29EC8969EF04}"/>
                </a:ext>
              </a:extLst>
            </p:cNvPr>
            <p:cNvSpPr/>
            <p:nvPr/>
          </p:nvSpPr>
          <p:spPr>
            <a:xfrm rot="10800000">
              <a:off x="1408649" y="2675016"/>
              <a:ext cx="1102767" cy="1102766"/>
            </a:xfrm>
            <a:custGeom>
              <a:avLst/>
              <a:gdLst>
                <a:gd name="connsiteX0" fmla="*/ 807720 w 807720"/>
                <a:gd name="connsiteY0" fmla="*/ 403860 h 807719"/>
                <a:gd name="connsiteX1" fmla="*/ 403860 w 807720"/>
                <a:gd name="connsiteY1" fmla="*/ 807720 h 807719"/>
                <a:gd name="connsiteX2" fmla="*/ 0 w 807720"/>
                <a:gd name="connsiteY2" fmla="*/ 403860 h 807719"/>
                <a:gd name="connsiteX3" fmla="*/ 403860 w 807720"/>
                <a:gd name="connsiteY3" fmla="*/ 0 h 807719"/>
                <a:gd name="connsiteX4" fmla="*/ 807720 w 807720"/>
                <a:gd name="connsiteY4" fmla="*/ 403860 h 807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720" h="807719">
                  <a:moveTo>
                    <a:pt x="807720" y="403860"/>
                  </a:moveTo>
                  <a:cubicBezTo>
                    <a:pt x="807720" y="626906"/>
                    <a:pt x="626906" y="807720"/>
                    <a:pt x="403860" y="807720"/>
                  </a:cubicBezTo>
                  <a:cubicBezTo>
                    <a:pt x="180814" y="807720"/>
                    <a:pt x="0" y="626906"/>
                    <a:pt x="0" y="403860"/>
                  </a:cubicBezTo>
                  <a:cubicBezTo>
                    <a:pt x="0" y="180814"/>
                    <a:pt x="180814" y="0"/>
                    <a:pt x="403860" y="0"/>
                  </a:cubicBezTo>
                  <a:cubicBezTo>
                    <a:pt x="626906" y="0"/>
                    <a:pt x="807720" y="180814"/>
                    <a:pt x="807720" y="403860"/>
                  </a:cubicBezTo>
                  <a:close/>
                </a:path>
              </a:pathLst>
            </a:custGeom>
            <a:solidFill>
              <a:schemeClr val="accent5"/>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46" name="Freeform: Shape 145">
              <a:extLst>
                <a:ext uri="{FF2B5EF4-FFF2-40B4-BE49-F238E27FC236}">
                  <a16:creationId xmlns:a16="http://schemas.microsoft.com/office/drawing/2014/main" id="{BA687F26-AD70-4946-B5A6-8457EEF2A32A}"/>
                </a:ext>
              </a:extLst>
            </p:cNvPr>
            <p:cNvSpPr/>
            <p:nvPr/>
          </p:nvSpPr>
          <p:spPr>
            <a:xfrm rot="10800000">
              <a:off x="1753265" y="3020931"/>
              <a:ext cx="756852" cy="756851"/>
            </a:xfrm>
            <a:custGeom>
              <a:avLst/>
              <a:gdLst>
                <a:gd name="connsiteX0" fmla="*/ 0 w 554355"/>
                <a:gd name="connsiteY0" fmla="*/ 403860 h 554354"/>
                <a:gd name="connsiteX1" fmla="*/ 20955 w 554355"/>
                <a:gd name="connsiteY1" fmla="*/ 533400 h 554354"/>
                <a:gd name="connsiteX2" fmla="*/ 150495 w 554355"/>
                <a:gd name="connsiteY2" fmla="*/ 554355 h 554354"/>
                <a:gd name="connsiteX3" fmla="*/ 554355 w 554355"/>
                <a:gd name="connsiteY3" fmla="*/ 150495 h 554354"/>
                <a:gd name="connsiteX4" fmla="*/ 533400 w 554355"/>
                <a:gd name="connsiteY4" fmla="*/ 20955 h 554354"/>
                <a:gd name="connsiteX5" fmla="*/ 403860 w 554355"/>
                <a:gd name="connsiteY5" fmla="*/ 0 h 554354"/>
                <a:gd name="connsiteX6" fmla="*/ 0 w 554355"/>
                <a:gd name="connsiteY6" fmla="*/ 403860 h 5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355" h="554354">
                  <a:moveTo>
                    <a:pt x="0" y="403860"/>
                  </a:moveTo>
                  <a:cubicBezTo>
                    <a:pt x="0" y="449580"/>
                    <a:pt x="7620" y="492442"/>
                    <a:pt x="20955" y="533400"/>
                  </a:cubicBezTo>
                  <a:cubicBezTo>
                    <a:pt x="61913" y="546735"/>
                    <a:pt x="104775" y="554355"/>
                    <a:pt x="150495" y="554355"/>
                  </a:cubicBezTo>
                  <a:cubicBezTo>
                    <a:pt x="373380" y="554355"/>
                    <a:pt x="554355" y="373380"/>
                    <a:pt x="554355" y="150495"/>
                  </a:cubicBezTo>
                  <a:cubicBezTo>
                    <a:pt x="554355" y="104775"/>
                    <a:pt x="546735" y="61913"/>
                    <a:pt x="533400" y="20955"/>
                  </a:cubicBezTo>
                  <a:cubicBezTo>
                    <a:pt x="492443" y="7620"/>
                    <a:pt x="449580" y="0"/>
                    <a:pt x="403860" y="0"/>
                  </a:cubicBezTo>
                  <a:cubicBezTo>
                    <a:pt x="180023" y="0"/>
                    <a:pt x="0" y="180975"/>
                    <a:pt x="0" y="403860"/>
                  </a:cubicBezTo>
                  <a:close/>
                </a:path>
              </a:pathLst>
            </a:custGeom>
            <a:solidFill>
              <a:schemeClr val="accent3">
                <a:alpha val="30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47" name="Freeform: Shape 146">
              <a:extLst>
                <a:ext uri="{FF2B5EF4-FFF2-40B4-BE49-F238E27FC236}">
                  <a16:creationId xmlns:a16="http://schemas.microsoft.com/office/drawing/2014/main" id="{2D5A08E4-88E6-4581-BB42-C0D6215DDAD6}"/>
                </a:ext>
              </a:extLst>
            </p:cNvPr>
            <p:cNvSpPr/>
            <p:nvPr/>
          </p:nvSpPr>
          <p:spPr>
            <a:xfrm rot="10800000">
              <a:off x="1875504" y="4057681"/>
              <a:ext cx="169056" cy="169056"/>
            </a:xfrm>
            <a:custGeom>
              <a:avLst/>
              <a:gdLst>
                <a:gd name="connsiteX0" fmla="*/ 123825 w 123825"/>
                <a:gd name="connsiteY0" fmla="*/ 61913 h 123825"/>
                <a:gd name="connsiteX1" fmla="*/ 61913 w 123825"/>
                <a:gd name="connsiteY1" fmla="*/ 123825 h 123825"/>
                <a:gd name="connsiteX2" fmla="*/ 0 w 123825"/>
                <a:gd name="connsiteY2" fmla="*/ 61913 h 123825"/>
                <a:gd name="connsiteX3" fmla="*/ 61913 w 123825"/>
                <a:gd name="connsiteY3" fmla="*/ 0 h 123825"/>
                <a:gd name="connsiteX4" fmla="*/ 123825 w 123825"/>
                <a:gd name="connsiteY4" fmla="*/ 61913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chemeClr val="accent3">
                <a:lumMod val="75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48" name="Freeform: Shape 147">
              <a:extLst>
                <a:ext uri="{FF2B5EF4-FFF2-40B4-BE49-F238E27FC236}">
                  <a16:creationId xmlns:a16="http://schemas.microsoft.com/office/drawing/2014/main" id="{7B8E6691-59DD-4068-8E63-60860450F656}"/>
                </a:ext>
              </a:extLst>
            </p:cNvPr>
            <p:cNvSpPr/>
            <p:nvPr/>
          </p:nvSpPr>
          <p:spPr>
            <a:xfrm rot="10800000">
              <a:off x="1543894" y="2810260"/>
              <a:ext cx="876492" cy="876490"/>
            </a:xfrm>
            <a:custGeom>
              <a:avLst/>
              <a:gdLst>
                <a:gd name="connsiteX0" fmla="*/ 641985 w 641985"/>
                <a:gd name="connsiteY0" fmla="*/ 320992 h 641984"/>
                <a:gd name="connsiteX1" fmla="*/ 320993 w 641985"/>
                <a:gd name="connsiteY1" fmla="*/ 641985 h 641984"/>
                <a:gd name="connsiteX2" fmla="*/ 0 w 641985"/>
                <a:gd name="connsiteY2" fmla="*/ 320992 h 641984"/>
                <a:gd name="connsiteX3" fmla="*/ 320993 w 641985"/>
                <a:gd name="connsiteY3" fmla="*/ 0 h 641984"/>
                <a:gd name="connsiteX4" fmla="*/ 641985 w 641985"/>
                <a:gd name="connsiteY4" fmla="*/ 320992 h 641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985" h="641984">
                  <a:moveTo>
                    <a:pt x="641985" y="320992"/>
                  </a:moveTo>
                  <a:cubicBezTo>
                    <a:pt x="641985" y="498272"/>
                    <a:pt x="498272" y="641985"/>
                    <a:pt x="320993" y="641985"/>
                  </a:cubicBezTo>
                  <a:cubicBezTo>
                    <a:pt x="143713" y="641985"/>
                    <a:pt x="0" y="498272"/>
                    <a:pt x="0" y="320992"/>
                  </a:cubicBezTo>
                  <a:cubicBezTo>
                    <a:pt x="0" y="143713"/>
                    <a:pt x="143713" y="0"/>
                    <a:pt x="320993" y="0"/>
                  </a:cubicBezTo>
                  <a:cubicBezTo>
                    <a:pt x="498272" y="0"/>
                    <a:pt x="641985" y="143713"/>
                    <a:pt x="641985" y="320992"/>
                  </a:cubicBezTo>
                  <a:close/>
                </a:path>
              </a:pathLst>
            </a:custGeom>
            <a:solidFill>
              <a:schemeClr val="accent4"/>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49" name="Freeform: Shape 148">
              <a:extLst>
                <a:ext uri="{FF2B5EF4-FFF2-40B4-BE49-F238E27FC236}">
                  <a16:creationId xmlns:a16="http://schemas.microsoft.com/office/drawing/2014/main" id="{E8539D4A-5E09-45EE-88E0-19F14CCD1189}"/>
                </a:ext>
              </a:extLst>
            </p:cNvPr>
            <p:cNvSpPr/>
            <p:nvPr/>
          </p:nvSpPr>
          <p:spPr>
            <a:xfrm rot="10800000">
              <a:off x="1540698" y="2810260"/>
              <a:ext cx="832277" cy="832277"/>
            </a:xfrm>
            <a:custGeom>
              <a:avLst/>
              <a:gdLst>
                <a:gd name="connsiteX0" fmla="*/ 609600 w 609600"/>
                <a:gd name="connsiteY0" fmla="*/ 304800 h 609600"/>
                <a:gd name="connsiteX1" fmla="*/ 304800 w 609600"/>
                <a:gd name="connsiteY1" fmla="*/ 609600 h 609600"/>
                <a:gd name="connsiteX2" fmla="*/ 0 w 609600"/>
                <a:gd name="connsiteY2" fmla="*/ 304800 h 609600"/>
                <a:gd name="connsiteX3" fmla="*/ 304800 w 609600"/>
                <a:gd name="connsiteY3" fmla="*/ 0 h 609600"/>
                <a:gd name="connsiteX4" fmla="*/ 609600 w 609600"/>
                <a:gd name="connsiteY4" fmla="*/ 304800 h 60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 h="609600">
                  <a:moveTo>
                    <a:pt x="609600" y="304800"/>
                  </a:moveTo>
                  <a:cubicBezTo>
                    <a:pt x="609600" y="473137"/>
                    <a:pt x="473136" y="609600"/>
                    <a:pt x="304800" y="609600"/>
                  </a:cubicBezTo>
                  <a:cubicBezTo>
                    <a:pt x="136464" y="609600"/>
                    <a:pt x="0" y="473137"/>
                    <a:pt x="0" y="304800"/>
                  </a:cubicBezTo>
                  <a:cubicBezTo>
                    <a:pt x="0" y="136464"/>
                    <a:pt x="136464" y="0"/>
                    <a:pt x="304800" y="0"/>
                  </a:cubicBezTo>
                  <a:cubicBezTo>
                    <a:pt x="473136" y="0"/>
                    <a:pt x="609600" y="136464"/>
                    <a:pt x="609600" y="304800"/>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50" name="TextBox 149">
              <a:extLst>
                <a:ext uri="{FF2B5EF4-FFF2-40B4-BE49-F238E27FC236}">
                  <a16:creationId xmlns:a16="http://schemas.microsoft.com/office/drawing/2014/main" id="{DC30D958-873B-4694-B09A-3EF3010DEB10}"/>
                </a:ext>
              </a:extLst>
            </p:cNvPr>
            <p:cNvSpPr txBox="1"/>
            <p:nvPr/>
          </p:nvSpPr>
          <p:spPr>
            <a:xfrm>
              <a:off x="1562805" y="3075903"/>
              <a:ext cx="794454" cy="302383"/>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2659"/>
                  </a:solidFill>
                  <a:effectLst/>
                  <a:uLnTx/>
                  <a:uFillTx/>
                  <a:latin typeface="Nunito Sans Normal" pitchFamily="2" charset="77"/>
                  <a:ea typeface="Roboto" panose="02000000000000000000" pitchFamily="2" charset="0"/>
                  <a:cs typeface="Poppins SemiBold" panose="00000700000000000000" pitchFamily="2" charset="0"/>
                </a:rPr>
                <a:t>FY2021</a:t>
              </a:r>
            </a:p>
          </p:txBody>
        </p:sp>
      </p:grpSp>
      <p:sp>
        <p:nvSpPr>
          <p:cNvPr id="104" name="TextBox 103">
            <a:extLst>
              <a:ext uri="{FF2B5EF4-FFF2-40B4-BE49-F238E27FC236}">
                <a16:creationId xmlns:a16="http://schemas.microsoft.com/office/drawing/2014/main" id="{D1FBCA08-38CB-4233-A4FA-EFAB3128A222}"/>
              </a:ext>
            </a:extLst>
          </p:cNvPr>
          <p:cNvSpPr txBox="1"/>
          <p:nvPr/>
        </p:nvSpPr>
        <p:spPr>
          <a:xfrm>
            <a:off x="3411908" y="3318248"/>
            <a:ext cx="2310631" cy="646331"/>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32659"/>
                </a:solidFill>
                <a:effectLst/>
                <a:uLnTx/>
                <a:uFillTx/>
                <a:latin typeface="Nunito Sans Normal" pitchFamily="2" charset="77"/>
                <a:ea typeface="Roboto" panose="02000000000000000000" pitchFamily="2" charset="0"/>
                <a:cs typeface="Poppins SemiBold" panose="00000700000000000000" pitchFamily="2" charset="0"/>
              </a:rPr>
              <a:t>Advancing Data Modernization in Jurisdictions through ELC</a:t>
            </a:r>
          </a:p>
        </p:txBody>
      </p:sp>
      <p:sp>
        <p:nvSpPr>
          <p:cNvPr id="103" name="TextBox 102">
            <a:extLst>
              <a:ext uri="{FF2B5EF4-FFF2-40B4-BE49-F238E27FC236}">
                <a16:creationId xmlns:a16="http://schemas.microsoft.com/office/drawing/2014/main" id="{DAC920BA-81C2-4792-8DCA-B5B80EAD99C4}"/>
              </a:ext>
            </a:extLst>
          </p:cNvPr>
          <p:cNvSpPr txBox="1"/>
          <p:nvPr/>
        </p:nvSpPr>
        <p:spPr>
          <a:xfrm>
            <a:off x="3061338" y="3989832"/>
            <a:ext cx="3011771" cy="2677656"/>
          </a:xfrm>
          <a:prstGeom prst="rect">
            <a:avLst/>
          </a:prstGeom>
          <a:noFill/>
        </p:spPr>
        <p:txBody>
          <a:bodyPr wrap="square" rtlCol="0">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Nunito Sans"/>
                <a:ea typeface="+mn-ea"/>
                <a:cs typeface="Calibri"/>
              </a:rPr>
              <a:t>$200M for 36 months across 3 funding tiers​</a:t>
            </a:r>
          </a:p>
          <a:p>
            <a:pPr marL="380990" marR="0" lvl="0" indent="-380990" algn="l" defTabSz="121917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Nunito Sans"/>
                <a:ea typeface="+mn-ea"/>
                <a:cs typeface="Calibri"/>
              </a:rPr>
              <a:t>C2 – Data Modernization​</a:t>
            </a:r>
          </a:p>
          <a:p>
            <a:pPr marL="380990" marR="0" lvl="0" indent="-380990" algn="l" defTabSz="121917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Nunito Sans"/>
                <a:ea typeface="+mn-ea"/>
                <a:cs typeface="Calibri"/>
              </a:rPr>
              <a:t>Electronic Case Reporting Expansion</a:t>
            </a:r>
          </a:p>
          <a:p>
            <a:pPr marL="380990" marR="0" lvl="0" indent="-380990" algn="l" defTabSz="121917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Nunito Sans"/>
                <a:ea typeface="+mn-ea"/>
                <a:cs typeface="Calibri"/>
              </a:rPr>
              <a:t>National Vital Statistics System Modernization​</a:t>
            </a:r>
          </a:p>
          <a:p>
            <a:pPr marL="380990" marR="0" lvl="0" indent="-380990" algn="l" defTabSz="121917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Nunito Sans"/>
              <a:ea typeface="+mn-ea"/>
              <a:cs typeface="Calibri"/>
            </a:endParaRPr>
          </a:p>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Nunito Sans"/>
                <a:ea typeface="+mn-ea"/>
                <a:cs typeface="Calibri"/>
              </a:rPr>
              <a:t>Project extended for additional 36 months as part of DMI Acceleration in May 2023 (Data Modernization 2 Supplemental Award)</a:t>
            </a:r>
          </a:p>
        </p:txBody>
      </p:sp>
      <p:grpSp>
        <p:nvGrpSpPr>
          <p:cNvPr id="151" name="Group 150">
            <a:extLst>
              <a:ext uri="{FF2B5EF4-FFF2-40B4-BE49-F238E27FC236}">
                <a16:creationId xmlns:a16="http://schemas.microsoft.com/office/drawing/2014/main" id="{D2916024-F372-4CE0-9AE2-1B19D7A74C83}"/>
              </a:ext>
              <a:ext uri="{C183D7F6-B498-43B3-948B-1728B52AA6E4}">
                <adec:decorative xmlns:adec="http://schemas.microsoft.com/office/drawing/2017/decorative" val="1"/>
              </a:ext>
            </a:extLst>
          </p:cNvPr>
          <p:cNvGrpSpPr/>
          <p:nvPr/>
        </p:nvGrpSpPr>
        <p:grpSpPr>
          <a:xfrm>
            <a:off x="6933489" y="1744838"/>
            <a:ext cx="954072" cy="1402385"/>
            <a:chOff x="1408649" y="2675016"/>
            <a:chExt cx="1102767" cy="1620950"/>
          </a:xfrm>
        </p:grpSpPr>
        <p:sp>
          <p:nvSpPr>
            <p:cNvPr id="152" name="Freeform: Shape 151">
              <a:extLst>
                <a:ext uri="{FF2B5EF4-FFF2-40B4-BE49-F238E27FC236}">
                  <a16:creationId xmlns:a16="http://schemas.microsoft.com/office/drawing/2014/main" id="{F06C4F27-14ED-4295-90DA-D1F889C2A3A5}"/>
                </a:ext>
              </a:extLst>
            </p:cNvPr>
            <p:cNvSpPr/>
            <p:nvPr/>
          </p:nvSpPr>
          <p:spPr>
            <a:xfrm rot="10800000">
              <a:off x="1806276" y="3988452"/>
              <a:ext cx="307512" cy="307514"/>
            </a:xfrm>
            <a:custGeom>
              <a:avLst/>
              <a:gdLst>
                <a:gd name="connsiteX0" fmla="*/ 123825 w 123825"/>
                <a:gd name="connsiteY0" fmla="*/ 61913 h 123825"/>
                <a:gd name="connsiteX1" fmla="*/ 61913 w 123825"/>
                <a:gd name="connsiteY1" fmla="*/ 123825 h 123825"/>
                <a:gd name="connsiteX2" fmla="*/ 0 w 123825"/>
                <a:gd name="connsiteY2" fmla="*/ 61913 h 123825"/>
                <a:gd name="connsiteX3" fmla="*/ 61913 w 123825"/>
                <a:gd name="connsiteY3" fmla="*/ 0 h 123825"/>
                <a:gd name="connsiteX4" fmla="*/ 123825 w 123825"/>
                <a:gd name="connsiteY4" fmla="*/ 61913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chemeClr val="bg1"/>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53" name="Freeform: Shape 152">
              <a:extLst>
                <a:ext uri="{FF2B5EF4-FFF2-40B4-BE49-F238E27FC236}">
                  <a16:creationId xmlns:a16="http://schemas.microsoft.com/office/drawing/2014/main" id="{F4C7B60F-79C5-438A-BE0E-38CA3E260D63}"/>
                </a:ext>
              </a:extLst>
            </p:cNvPr>
            <p:cNvSpPr/>
            <p:nvPr/>
          </p:nvSpPr>
          <p:spPr>
            <a:xfrm>
              <a:off x="1935325" y="3436562"/>
              <a:ext cx="49415" cy="706134"/>
            </a:xfrm>
            <a:custGeom>
              <a:avLst/>
              <a:gdLst>
                <a:gd name="connsiteX0" fmla="*/ 0 w 36194"/>
                <a:gd name="connsiteY0" fmla="*/ 0 h 517207"/>
                <a:gd name="connsiteX1" fmla="*/ 36195 w 36194"/>
                <a:gd name="connsiteY1" fmla="*/ 0 h 517207"/>
                <a:gd name="connsiteX2" fmla="*/ 36195 w 36194"/>
                <a:gd name="connsiteY2" fmla="*/ 517208 h 517207"/>
                <a:gd name="connsiteX3" fmla="*/ 0 w 36194"/>
                <a:gd name="connsiteY3" fmla="*/ 517208 h 517207"/>
              </a:gdLst>
              <a:ahLst/>
              <a:cxnLst>
                <a:cxn ang="0">
                  <a:pos x="connsiteX0" y="connsiteY0"/>
                </a:cxn>
                <a:cxn ang="0">
                  <a:pos x="connsiteX1" y="connsiteY1"/>
                </a:cxn>
                <a:cxn ang="0">
                  <a:pos x="connsiteX2" y="connsiteY2"/>
                </a:cxn>
                <a:cxn ang="0">
                  <a:pos x="connsiteX3" y="connsiteY3"/>
                </a:cxn>
              </a:cxnLst>
              <a:rect l="l" t="t" r="r" b="b"/>
              <a:pathLst>
                <a:path w="36194" h="517207">
                  <a:moveTo>
                    <a:pt x="0" y="0"/>
                  </a:moveTo>
                  <a:lnTo>
                    <a:pt x="36195" y="0"/>
                  </a:lnTo>
                  <a:lnTo>
                    <a:pt x="36195" y="517208"/>
                  </a:lnTo>
                  <a:lnTo>
                    <a:pt x="0" y="517208"/>
                  </a:lnTo>
                  <a:close/>
                </a:path>
              </a:pathLst>
            </a:custGeom>
            <a:solidFill>
              <a:schemeClr val="accent3"/>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54" name="Freeform: Shape 153">
              <a:extLst>
                <a:ext uri="{FF2B5EF4-FFF2-40B4-BE49-F238E27FC236}">
                  <a16:creationId xmlns:a16="http://schemas.microsoft.com/office/drawing/2014/main" id="{35E6546D-8928-49D5-B1FD-55EBE1971C05}"/>
                </a:ext>
              </a:extLst>
            </p:cNvPr>
            <p:cNvSpPr/>
            <p:nvPr/>
          </p:nvSpPr>
          <p:spPr>
            <a:xfrm rot="10800000">
              <a:off x="1408649" y="2675016"/>
              <a:ext cx="1102767" cy="1102766"/>
            </a:xfrm>
            <a:custGeom>
              <a:avLst/>
              <a:gdLst>
                <a:gd name="connsiteX0" fmla="*/ 807720 w 807720"/>
                <a:gd name="connsiteY0" fmla="*/ 403860 h 807719"/>
                <a:gd name="connsiteX1" fmla="*/ 403860 w 807720"/>
                <a:gd name="connsiteY1" fmla="*/ 807720 h 807719"/>
                <a:gd name="connsiteX2" fmla="*/ 0 w 807720"/>
                <a:gd name="connsiteY2" fmla="*/ 403860 h 807719"/>
                <a:gd name="connsiteX3" fmla="*/ 403860 w 807720"/>
                <a:gd name="connsiteY3" fmla="*/ 0 h 807719"/>
                <a:gd name="connsiteX4" fmla="*/ 807720 w 807720"/>
                <a:gd name="connsiteY4" fmla="*/ 403860 h 807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720" h="807719">
                  <a:moveTo>
                    <a:pt x="807720" y="403860"/>
                  </a:moveTo>
                  <a:cubicBezTo>
                    <a:pt x="807720" y="626906"/>
                    <a:pt x="626906" y="807720"/>
                    <a:pt x="403860" y="807720"/>
                  </a:cubicBezTo>
                  <a:cubicBezTo>
                    <a:pt x="180814" y="807720"/>
                    <a:pt x="0" y="626906"/>
                    <a:pt x="0" y="403860"/>
                  </a:cubicBezTo>
                  <a:cubicBezTo>
                    <a:pt x="0" y="180814"/>
                    <a:pt x="180814" y="0"/>
                    <a:pt x="403860" y="0"/>
                  </a:cubicBezTo>
                  <a:cubicBezTo>
                    <a:pt x="626906" y="0"/>
                    <a:pt x="807720" y="180814"/>
                    <a:pt x="807720" y="403860"/>
                  </a:cubicBezTo>
                  <a:close/>
                </a:path>
              </a:pathLst>
            </a:custGeom>
            <a:solidFill>
              <a:schemeClr val="accent3"/>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55" name="Freeform: Shape 154">
              <a:extLst>
                <a:ext uri="{FF2B5EF4-FFF2-40B4-BE49-F238E27FC236}">
                  <a16:creationId xmlns:a16="http://schemas.microsoft.com/office/drawing/2014/main" id="{D0B15FF0-CA86-4076-AD19-4ED25E1718F2}"/>
                </a:ext>
              </a:extLst>
            </p:cNvPr>
            <p:cNvSpPr/>
            <p:nvPr/>
          </p:nvSpPr>
          <p:spPr>
            <a:xfrm rot="10800000">
              <a:off x="1753265" y="3020931"/>
              <a:ext cx="756852" cy="756851"/>
            </a:xfrm>
            <a:custGeom>
              <a:avLst/>
              <a:gdLst>
                <a:gd name="connsiteX0" fmla="*/ 0 w 554355"/>
                <a:gd name="connsiteY0" fmla="*/ 403860 h 554354"/>
                <a:gd name="connsiteX1" fmla="*/ 20955 w 554355"/>
                <a:gd name="connsiteY1" fmla="*/ 533400 h 554354"/>
                <a:gd name="connsiteX2" fmla="*/ 150495 w 554355"/>
                <a:gd name="connsiteY2" fmla="*/ 554355 h 554354"/>
                <a:gd name="connsiteX3" fmla="*/ 554355 w 554355"/>
                <a:gd name="connsiteY3" fmla="*/ 150495 h 554354"/>
                <a:gd name="connsiteX4" fmla="*/ 533400 w 554355"/>
                <a:gd name="connsiteY4" fmla="*/ 20955 h 554354"/>
                <a:gd name="connsiteX5" fmla="*/ 403860 w 554355"/>
                <a:gd name="connsiteY5" fmla="*/ 0 h 554354"/>
                <a:gd name="connsiteX6" fmla="*/ 0 w 554355"/>
                <a:gd name="connsiteY6" fmla="*/ 403860 h 5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355" h="554354">
                  <a:moveTo>
                    <a:pt x="0" y="403860"/>
                  </a:moveTo>
                  <a:cubicBezTo>
                    <a:pt x="0" y="449580"/>
                    <a:pt x="7620" y="492442"/>
                    <a:pt x="20955" y="533400"/>
                  </a:cubicBezTo>
                  <a:cubicBezTo>
                    <a:pt x="61913" y="546735"/>
                    <a:pt x="104775" y="554355"/>
                    <a:pt x="150495" y="554355"/>
                  </a:cubicBezTo>
                  <a:cubicBezTo>
                    <a:pt x="373380" y="554355"/>
                    <a:pt x="554355" y="373380"/>
                    <a:pt x="554355" y="150495"/>
                  </a:cubicBezTo>
                  <a:cubicBezTo>
                    <a:pt x="554355" y="104775"/>
                    <a:pt x="546735" y="61913"/>
                    <a:pt x="533400" y="20955"/>
                  </a:cubicBezTo>
                  <a:cubicBezTo>
                    <a:pt x="492443" y="7620"/>
                    <a:pt x="449580" y="0"/>
                    <a:pt x="403860" y="0"/>
                  </a:cubicBezTo>
                  <a:cubicBezTo>
                    <a:pt x="180023" y="0"/>
                    <a:pt x="0" y="180975"/>
                    <a:pt x="0" y="403860"/>
                  </a:cubicBezTo>
                  <a:close/>
                </a:path>
              </a:pathLst>
            </a:custGeom>
            <a:solidFill>
              <a:schemeClr val="accent3">
                <a:lumMod val="50000"/>
                <a:alpha val="30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56" name="Freeform: Shape 155">
              <a:extLst>
                <a:ext uri="{FF2B5EF4-FFF2-40B4-BE49-F238E27FC236}">
                  <a16:creationId xmlns:a16="http://schemas.microsoft.com/office/drawing/2014/main" id="{78384D6B-8783-4559-A5C0-17622E7EC719}"/>
                </a:ext>
              </a:extLst>
            </p:cNvPr>
            <p:cNvSpPr/>
            <p:nvPr/>
          </p:nvSpPr>
          <p:spPr>
            <a:xfrm rot="10800000">
              <a:off x="1875504" y="4057681"/>
              <a:ext cx="169056" cy="169056"/>
            </a:xfrm>
            <a:custGeom>
              <a:avLst/>
              <a:gdLst>
                <a:gd name="connsiteX0" fmla="*/ 123825 w 123825"/>
                <a:gd name="connsiteY0" fmla="*/ 61913 h 123825"/>
                <a:gd name="connsiteX1" fmla="*/ 61913 w 123825"/>
                <a:gd name="connsiteY1" fmla="*/ 123825 h 123825"/>
                <a:gd name="connsiteX2" fmla="*/ 0 w 123825"/>
                <a:gd name="connsiteY2" fmla="*/ 61913 h 123825"/>
                <a:gd name="connsiteX3" fmla="*/ 61913 w 123825"/>
                <a:gd name="connsiteY3" fmla="*/ 0 h 123825"/>
                <a:gd name="connsiteX4" fmla="*/ 123825 w 123825"/>
                <a:gd name="connsiteY4" fmla="*/ 61913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chemeClr val="accent3">
                <a:lumMod val="75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57" name="Freeform: Shape 156">
              <a:extLst>
                <a:ext uri="{FF2B5EF4-FFF2-40B4-BE49-F238E27FC236}">
                  <a16:creationId xmlns:a16="http://schemas.microsoft.com/office/drawing/2014/main" id="{3051709E-C951-49CC-AC12-EEF810AF703A}"/>
                </a:ext>
              </a:extLst>
            </p:cNvPr>
            <p:cNvSpPr/>
            <p:nvPr/>
          </p:nvSpPr>
          <p:spPr>
            <a:xfrm rot="10800000">
              <a:off x="1543894" y="2810260"/>
              <a:ext cx="876492" cy="876490"/>
            </a:xfrm>
            <a:custGeom>
              <a:avLst/>
              <a:gdLst>
                <a:gd name="connsiteX0" fmla="*/ 641985 w 641985"/>
                <a:gd name="connsiteY0" fmla="*/ 320992 h 641984"/>
                <a:gd name="connsiteX1" fmla="*/ 320993 w 641985"/>
                <a:gd name="connsiteY1" fmla="*/ 641985 h 641984"/>
                <a:gd name="connsiteX2" fmla="*/ 0 w 641985"/>
                <a:gd name="connsiteY2" fmla="*/ 320992 h 641984"/>
                <a:gd name="connsiteX3" fmla="*/ 320993 w 641985"/>
                <a:gd name="connsiteY3" fmla="*/ 0 h 641984"/>
                <a:gd name="connsiteX4" fmla="*/ 641985 w 641985"/>
                <a:gd name="connsiteY4" fmla="*/ 320992 h 641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985" h="641984">
                  <a:moveTo>
                    <a:pt x="641985" y="320992"/>
                  </a:moveTo>
                  <a:cubicBezTo>
                    <a:pt x="641985" y="498272"/>
                    <a:pt x="498272" y="641985"/>
                    <a:pt x="320993" y="641985"/>
                  </a:cubicBezTo>
                  <a:cubicBezTo>
                    <a:pt x="143713" y="641985"/>
                    <a:pt x="0" y="498272"/>
                    <a:pt x="0" y="320992"/>
                  </a:cubicBezTo>
                  <a:cubicBezTo>
                    <a:pt x="0" y="143713"/>
                    <a:pt x="143713" y="0"/>
                    <a:pt x="320993" y="0"/>
                  </a:cubicBezTo>
                  <a:cubicBezTo>
                    <a:pt x="498272" y="0"/>
                    <a:pt x="641985" y="143713"/>
                    <a:pt x="641985" y="320992"/>
                  </a:cubicBezTo>
                  <a:close/>
                </a:path>
              </a:pathLst>
            </a:custGeom>
            <a:solidFill>
              <a:srgbClr val="8F4A8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58" name="Freeform: Shape 157">
              <a:extLst>
                <a:ext uri="{FF2B5EF4-FFF2-40B4-BE49-F238E27FC236}">
                  <a16:creationId xmlns:a16="http://schemas.microsoft.com/office/drawing/2014/main" id="{B0DDC621-A990-4ABE-9C9A-7915ACB8CD7A}"/>
                </a:ext>
              </a:extLst>
            </p:cNvPr>
            <p:cNvSpPr/>
            <p:nvPr/>
          </p:nvSpPr>
          <p:spPr>
            <a:xfrm rot="10800000">
              <a:off x="1540698" y="2810260"/>
              <a:ext cx="832277" cy="832277"/>
            </a:xfrm>
            <a:custGeom>
              <a:avLst/>
              <a:gdLst>
                <a:gd name="connsiteX0" fmla="*/ 609600 w 609600"/>
                <a:gd name="connsiteY0" fmla="*/ 304800 h 609600"/>
                <a:gd name="connsiteX1" fmla="*/ 304800 w 609600"/>
                <a:gd name="connsiteY1" fmla="*/ 609600 h 609600"/>
                <a:gd name="connsiteX2" fmla="*/ 0 w 609600"/>
                <a:gd name="connsiteY2" fmla="*/ 304800 h 609600"/>
                <a:gd name="connsiteX3" fmla="*/ 304800 w 609600"/>
                <a:gd name="connsiteY3" fmla="*/ 0 h 609600"/>
                <a:gd name="connsiteX4" fmla="*/ 609600 w 609600"/>
                <a:gd name="connsiteY4" fmla="*/ 304800 h 60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 h="609600">
                  <a:moveTo>
                    <a:pt x="609600" y="304800"/>
                  </a:moveTo>
                  <a:cubicBezTo>
                    <a:pt x="609600" y="473137"/>
                    <a:pt x="473136" y="609600"/>
                    <a:pt x="304800" y="609600"/>
                  </a:cubicBezTo>
                  <a:cubicBezTo>
                    <a:pt x="136464" y="609600"/>
                    <a:pt x="0" y="473137"/>
                    <a:pt x="0" y="304800"/>
                  </a:cubicBezTo>
                  <a:cubicBezTo>
                    <a:pt x="0" y="136464"/>
                    <a:pt x="136464" y="0"/>
                    <a:pt x="304800" y="0"/>
                  </a:cubicBezTo>
                  <a:cubicBezTo>
                    <a:pt x="473136" y="0"/>
                    <a:pt x="609600" y="136464"/>
                    <a:pt x="609600" y="304800"/>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59" name="TextBox 158">
              <a:extLst>
                <a:ext uri="{FF2B5EF4-FFF2-40B4-BE49-F238E27FC236}">
                  <a16:creationId xmlns:a16="http://schemas.microsoft.com/office/drawing/2014/main" id="{10191742-B60C-452E-BEAB-790350E1965B}"/>
                </a:ext>
              </a:extLst>
            </p:cNvPr>
            <p:cNvSpPr txBox="1"/>
            <p:nvPr/>
          </p:nvSpPr>
          <p:spPr>
            <a:xfrm>
              <a:off x="1562805" y="3075903"/>
              <a:ext cx="794454" cy="302383"/>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2659"/>
                  </a:solidFill>
                  <a:effectLst/>
                  <a:uLnTx/>
                  <a:uFillTx/>
                  <a:latin typeface="Nunito Sans Normal" pitchFamily="2" charset="77"/>
                  <a:ea typeface="Roboto" panose="02000000000000000000" pitchFamily="2" charset="0"/>
                  <a:cs typeface="Poppins SemiBold" panose="00000700000000000000" pitchFamily="2" charset="0"/>
                </a:rPr>
                <a:t>FY2023</a:t>
              </a:r>
            </a:p>
          </p:txBody>
        </p:sp>
      </p:grpSp>
      <p:sp>
        <p:nvSpPr>
          <p:cNvPr id="114" name="TextBox 113">
            <a:extLst>
              <a:ext uri="{FF2B5EF4-FFF2-40B4-BE49-F238E27FC236}">
                <a16:creationId xmlns:a16="http://schemas.microsoft.com/office/drawing/2014/main" id="{B0860449-95DA-4446-8C7E-8CC80A7635B2}"/>
              </a:ext>
            </a:extLst>
          </p:cNvPr>
          <p:cNvSpPr txBox="1"/>
          <p:nvPr/>
        </p:nvSpPr>
        <p:spPr>
          <a:xfrm>
            <a:off x="6340312" y="3318249"/>
            <a:ext cx="2184811"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32659"/>
                </a:solidFill>
                <a:effectLst/>
                <a:uLnTx/>
                <a:uFillTx/>
                <a:latin typeface="Nunito Sans Normal" pitchFamily="2" charset="77"/>
                <a:ea typeface="Roboto" panose="02000000000000000000" pitchFamily="2" charset="0"/>
                <a:cs typeface="Poppins SemiBold" panose="00000700000000000000" pitchFamily="2" charset="0"/>
              </a:rPr>
              <a:t>Public Health Infrastructure Grant (PHIG)</a:t>
            </a:r>
          </a:p>
        </p:txBody>
      </p:sp>
      <p:sp>
        <p:nvSpPr>
          <p:cNvPr id="112" name="TextBox 111">
            <a:extLst>
              <a:ext uri="{FF2B5EF4-FFF2-40B4-BE49-F238E27FC236}">
                <a16:creationId xmlns:a16="http://schemas.microsoft.com/office/drawing/2014/main" id="{B3763485-E1D1-4F5C-A679-F1B4A6421953}"/>
              </a:ext>
            </a:extLst>
          </p:cNvPr>
          <p:cNvSpPr txBox="1"/>
          <p:nvPr/>
        </p:nvSpPr>
        <p:spPr>
          <a:xfrm>
            <a:off x="6170382" y="3989831"/>
            <a:ext cx="2353196" cy="1600438"/>
          </a:xfrm>
          <a:prstGeom prst="rect">
            <a:avLst/>
          </a:prstGeom>
          <a:noFill/>
        </p:spPr>
        <p:txBody>
          <a:bodyPr wrap="square" rtlCol="0">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Nunito Sans"/>
                <a:ea typeface="+mn-ea"/>
                <a:cs typeface="Calibri"/>
              </a:rPr>
              <a:t>Data Modernization funded under Strategy A3​ - Core, LDX, and DMI Acceleration (May 2023)</a:t>
            </a:r>
          </a:p>
          <a:p>
            <a:pPr marL="0" marR="0" lvl="0" indent="0" algn="l" defTabSz="121917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Nunito Sans"/>
              <a:ea typeface="+mn-ea"/>
              <a:cs typeface="Calibri"/>
            </a:endParaRPr>
          </a:p>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Nunito Sans"/>
                <a:ea typeface="+mn-ea"/>
                <a:cs typeface="Calibri"/>
              </a:rPr>
              <a:t>Additional Supplemental funding – December 2023</a:t>
            </a:r>
          </a:p>
        </p:txBody>
      </p:sp>
      <p:grpSp>
        <p:nvGrpSpPr>
          <p:cNvPr id="160" name="Group 159">
            <a:extLst>
              <a:ext uri="{FF2B5EF4-FFF2-40B4-BE49-F238E27FC236}">
                <a16:creationId xmlns:a16="http://schemas.microsoft.com/office/drawing/2014/main" id="{50A1076E-A256-47F9-89FF-6E1BFF919755}"/>
              </a:ext>
              <a:ext uri="{C183D7F6-B498-43B3-948B-1728B52AA6E4}">
                <adec:decorative xmlns:adec="http://schemas.microsoft.com/office/drawing/2017/decorative" val="1"/>
              </a:ext>
            </a:extLst>
          </p:cNvPr>
          <p:cNvGrpSpPr/>
          <p:nvPr/>
        </p:nvGrpSpPr>
        <p:grpSpPr>
          <a:xfrm>
            <a:off x="9695907" y="1744838"/>
            <a:ext cx="954072" cy="1402385"/>
            <a:chOff x="1408649" y="2675016"/>
            <a:chExt cx="1102767" cy="1620950"/>
          </a:xfrm>
        </p:grpSpPr>
        <p:sp>
          <p:nvSpPr>
            <p:cNvPr id="161" name="Freeform: Shape 160">
              <a:extLst>
                <a:ext uri="{FF2B5EF4-FFF2-40B4-BE49-F238E27FC236}">
                  <a16:creationId xmlns:a16="http://schemas.microsoft.com/office/drawing/2014/main" id="{E8F1C3A2-6311-4202-87C3-97FA8733A318}"/>
                </a:ext>
              </a:extLst>
            </p:cNvPr>
            <p:cNvSpPr/>
            <p:nvPr/>
          </p:nvSpPr>
          <p:spPr>
            <a:xfrm rot="10800000">
              <a:off x="1806276" y="3988452"/>
              <a:ext cx="307512" cy="307514"/>
            </a:xfrm>
            <a:custGeom>
              <a:avLst/>
              <a:gdLst>
                <a:gd name="connsiteX0" fmla="*/ 123825 w 123825"/>
                <a:gd name="connsiteY0" fmla="*/ 61913 h 123825"/>
                <a:gd name="connsiteX1" fmla="*/ 61913 w 123825"/>
                <a:gd name="connsiteY1" fmla="*/ 123825 h 123825"/>
                <a:gd name="connsiteX2" fmla="*/ 0 w 123825"/>
                <a:gd name="connsiteY2" fmla="*/ 61913 h 123825"/>
                <a:gd name="connsiteX3" fmla="*/ 61913 w 123825"/>
                <a:gd name="connsiteY3" fmla="*/ 0 h 123825"/>
                <a:gd name="connsiteX4" fmla="*/ 123825 w 123825"/>
                <a:gd name="connsiteY4" fmla="*/ 61913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chemeClr val="bg1"/>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62" name="Freeform: Shape 161">
              <a:extLst>
                <a:ext uri="{FF2B5EF4-FFF2-40B4-BE49-F238E27FC236}">
                  <a16:creationId xmlns:a16="http://schemas.microsoft.com/office/drawing/2014/main" id="{1BE1AA4D-27C5-42D0-8AE1-482567339B06}"/>
                </a:ext>
              </a:extLst>
            </p:cNvPr>
            <p:cNvSpPr/>
            <p:nvPr/>
          </p:nvSpPr>
          <p:spPr>
            <a:xfrm>
              <a:off x="1935325" y="3436562"/>
              <a:ext cx="49415" cy="706134"/>
            </a:xfrm>
            <a:custGeom>
              <a:avLst/>
              <a:gdLst>
                <a:gd name="connsiteX0" fmla="*/ 0 w 36194"/>
                <a:gd name="connsiteY0" fmla="*/ 0 h 517207"/>
                <a:gd name="connsiteX1" fmla="*/ 36195 w 36194"/>
                <a:gd name="connsiteY1" fmla="*/ 0 h 517207"/>
                <a:gd name="connsiteX2" fmla="*/ 36195 w 36194"/>
                <a:gd name="connsiteY2" fmla="*/ 517208 h 517207"/>
                <a:gd name="connsiteX3" fmla="*/ 0 w 36194"/>
                <a:gd name="connsiteY3" fmla="*/ 517208 h 517207"/>
              </a:gdLst>
              <a:ahLst/>
              <a:cxnLst>
                <a:cxn ang="0">
                  <a:pos x="connsiteX0" y="connsiteY0"/>
                </a:cxn>
                <a:cxn ang="0">
                  <a:pos x="connsiteX1" y="connsiteY1"/>
                </a:cxn>
                <a:cxn ang="0">
                  <a:pos x="connsiteX2" y="connsiteY2"/>
                </a:cxn>
                <a:cxn ang="0">
                  <a:pos x="connsiteX3" y="connsiteY3"/>
                </a:cxn>
              </a:cxnLst>
              <a:rect l="l" t="t" r="r" b="b"/>
              <a:pathLst>
                <a:path w="36194" h="517207">
                  <a:moveTo>
                    <a:pt x="0" y="0"/>
                  </a:moveTo>
                  <a:lnTo>
                    <a:pt x="36195" y="0"/>
                  </a:lnTo>
                  <a:lnTo>
                    <a:pt x="36195" y="517208"/>
                  </a:lnTo>
                  <a:lnTo>
                    <a:pt x="0" y="517208"/>
                  </a:lnTo>
                  <a:close/>
                </a:path>
              </a:pathLst>
            </a:custGeom>
            <a:solidFill>
              <a:schemeClr val="accent3"/>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63" name="Freeform: Shape 162">
              <a:extLst>
                <a:ext uri="{FF2B5EF4-FFF2-40B4-BE49-F238E27FC236}">
                  <a16:creationId xmlns:a16="http://schemas.microsoft.com/office/drawing/2014/main" id="{4C0D526D-33D4-4729-9A3B-2BA3712B2BC6}"/>
                </a:ext>
              </a:extLst>
            </p:cNvPr>
            <p:cNvSpPr/>
            <p:nvPr/>
          </p:nvSpPr>
          <p:spPr>
            <a:xfrm rot="10800000">
              <a:off x="1408649" y="2675016"/>
              <a:ext cx="1102767" cy="1102766"/>
            </a:xfrm>
            <a:custGeom>
              <a:avLst/>
              <a:gdLst>
                <a:gd name="connsiteX0" fmla="*/ 807720 w 807720"/>
                <a:gd name="connsiteY0" fmla="*/ 403860 h 807719"/>
                <a:gd name="connsiteX1" fmla="*/ 403860 w 807720"/>
                <a:gd name="connsiteY1" fmla="*/ 807720 h 807719"/>
                <a:gd name="connsiteX2" fmla="*/ 0 w 807720"/>
                <a:gd name="connsiteY2" fmla="*/ 403860 h 807719"/>
                <a:gd name="connsiteX3" fmla="*/ 403860 w 807720"/>
                <a:gd name="connsiteY3" fmla="*/ 0 h 807719"/>
                <a:gd name="connsiteX4" fmla="*/ 807720 w 807720"/>
                <a:gd name="connsiteY4" fmla="*/ 403860 h 807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720" h="807719">
                  <a:moveTo>
                    <a:pt x="807720" y="403860"/>
                  </a:moveTo>
                  <a:cubicBezTo>
                    <a:pt x="807720" y="626906"/>
                    <a:pt x="626906" y="807720"/>
                    <a:pt x="403860" y="807720"/>
                  </a:cubicBezTo>
                  <a:cubicBezTo>
                    <a:pt x="180814" y="807720"/>
                    <a:pt x="0" y="626906"/>
                    <a:pt x="0" y="403860"/>
                  </a:cubicBezTo>
                  <a:cubicBezTo>
                    <a:pt x="0" y="180814"/>
                    <a:pt x="180814" y="0"/>
                    <a:pt x="403860" y="0"/>
                  </a:cubicBezTo>
                  <a:cubicBezTo>
                    <a:pt x="626906" y="0"/>
                    <a:pt x="807720" y="180814"/>
                    <a:pt x="807720" y="403860"/>
                  </a:cubicBezTo>
                  <a:close/>
                </a:path>
              </a:pathLst>
            </a:custGeom>
            <a:solidFill>
              <a:schemeClr val="accent5"/>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64" name="Freeform: Shape 163">
              <a:extLst>
                <a:ext uri="{FF2B5EF4-FFF2-40B4-BE49-F238E27FC236}">
                  <a16:creationId xmlns:a16="http://schemas.microsoft.com/office/drawing/2014/main" id="{63D1F9B3-40C6-4F31-B4C8-53B9257AA6C8}"/>
                </a:ext>
              </a:extLst>
            </p:cNvPr>
            <p:cNvSpPr/>
            <p:nvPr/>
          </p:nvSpPr>
          <p:spPr>
            <a:xfrm rot="10800000">
              <a:off x="1753265" y="3020931"/>
              <a:ext cx="756852" cy="756851"/>
            </a:xfrm>
            <a:custGeom>
              <a:avLst/>
              <a:gdLst>
                <a:gd name="connsiteX0" fmla="*/ 0 w 554355"/>
                <a:gd name="connsiteY0" fmla="*/ 403860 h 554354"/>
                <a:gd name="connsiteX1" fmla="*/ 20955 w 554355"/>
                <a:gd name="connsiteY1" fmla="*/ 533400 h 554354"/>
                <a:gd name="connsiteX2" fmla="*/ 150495 w 554355"/>
                <a:gd name="connsiteY2" fmla="*/ 554355 h 554354"/>
                <a:gd name="connsiteX3" fmla="*/ 554355 w 554355"/>
                <a:gd name="connsiteY3" fmla="*/ 150495 h 554354"/>
                <a:gd name="connsiteX4" fmla="*/ 533400 w 554355"/>
                <a:gd name="connsiteY4" fmla="*/ 20955 h 554354"/>
                <a:gd name="connsiteX5" fmla="*/ 403860 w 554355"/>
                <a:gd name="connsiteY5" fmla="*/ 0 h 554354"/>
                <a:gd name="connsiteX6" fmla="*/ 0 w 554355"/>
                <a:gd name="connsiteY6" fmla="*/ 403860 h 5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355" h="554354">
                  <a:moveTo>
                    <a:pt x="0" y="403860"/>
                  </a:moveTo>
                  <a:cubicBezTo>
                    <a:pt x="0" y="449580"/>
                    <a:pt x="7620" y="492442"/>
                    <a:pt x="20955" y="533400"/>
                  </a:cubicBezTo>
                  <a:cubicBezTo>
                    <a:pt x="61913" y="546735"/>
                    <a:pt x="104775" y="554355"/>
                    <a:pt x="150495" y="554355"/>
                  </a:cubicBezTo>
                  <a:cubicBezTo>
                    <a:pt x="373380" y="554355"/>
                    <a:pt x="554355" y="373380"/>
                    <a:pt x="554355" y="150495"/>
                  </a:cubicBezTo>
                  <a:cubicBezTo>
                    <a:pt x="554355" y="104775"/>
                    <a:pt x="546735" y="61913"/>
                    <a:pt x="533400" y="20955"/>
                  </a:cubicBezTo>
                  <a:cubicBezTo>
                    <a:pt x="492443" y="7620"/>
                    <a:pt x="449580" y="0"/>
                    <a:pt x="403860" y="0"/>
                  </a:cubicBezTo>
                  <a:cubicBezTo>
                    <a:pt x="180023" y="0"/>
                    <a:pt x="0" y="180975"/>
                    <a:pt x="0" y="403860"/>
                  </a:cubicBezTo>
                  <a:close/>
                </a:path>
              </a:pathLst>
            </a:custGeom>
            <a:solidFill>
              <a:schemeClr val="accent3">
                <a:alpha val="30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65" name="Freeform: Shape 164">
              <a:extLst>
                <a:ext uri="{FF2B5EF4-FFF2-40B4-BE49-F238E27FC236}">
                  <a16:creationId xmlns:a16="http://schemas.microsoft.com/office/drawing/2014/main" id="{B4CA2A33-DD80-462F-97AA-70F16C088E5C}"/>
                </a:ext>
              </a:extLst>
            </p:cNvPr>
            <p:cNvSpPr/>
            <p:nvPr/>
          </p:nvSpPr>
          <p:spPr>
            <a:xfrm rot="10800000">
              <a:off x="1875504" y="4057681"/>
              <a:ext cx="169056" cy="169056"/>
            </a:xfrm>
            <a:custGeom>
              <a:avLst/>
              <a:gdLst>
                <a:gd name="connsiteX0" fmla="*/ 123825 w 123825"/>
                <a:gd name="connsiteY0" fmla="*/ 61913 h 123825"/>
                <a:gd name="connsiteX1" fmla="*/ 61913 w 123825"/>
                <a:gd name="connsiteY1" fmla="*/ 123825 h 123825"/>
                <a:gd name="connsiteX2" fmla="*/ 0 w 123825"/>
                <a:gd name="connsiteY2" fmla="*/ 61913 h 123825"/>
                <a:gd name="connsiteX3" fmla="*/ 61913 w 123825"/>
                <a:gd name="connsiteY3" fmla="*/ 0 h 123825"/>
                <a:gd name="connsiteX4" fmla="*/ 123825 w 123825"/>
                <a:gd name="connsiteY4" fmla="*/ 61913 h 123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chemeClr val="accent3">
                <a:lumMod val="75000"/>
              </a:schemeClr>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66" name="Freeform: Shape 165">
              <a:extLst>
                <a:ext uri="{FF2B5EF4-FFF2-40B4-BE49-F238E27FC236}">
                  <a16:creationId xmlns:a16="http://schemas.microsoft.com/office/drawing/2014/main" id="{3E50F1FE-1085-406F-AF36-DA52A10114E1}"/>
                </a:ext>
              </a:extLst>
            </p:cNvPr>
            <p:cNvSpPr/>
            <p:nvPr/>
          </p:nvSpPr>
          <p:spPr>
            <a:xfrm rot="10800000">
              <a:off x="1543894" y="2810260"/>
              <a:ext cx="876492" cy="876490"/>
            </a:xfrm>
            <a:custGeom>
              <a:avLst/>
              <a:gdLst>
                <a:gd name="connsiteX0" fmla="*/ 641985 w 641985"/>
                <a:gd name="connsiteY0" fmla="*/ 320992 h 641984"/>
                <a:gd name="connsiteX1" fmla="*/ 320993 w 641985"/>
                <a:gd name="connsiteY1" fmla="*/ 641985 h 641984"/>
                <a:gd name="connsiteX2" fmla="*/ 0 w 641985"/>
                <a:gd name="connsiteY2" fmla="*/ 320992 h 641984"/>
                <a:gd name="connsiteX3" fmla="*/ 320993 w 641985"/>
                <a:gd name="connsiteY3" fmla="*/ 0 h 641984"/>
                <a:gd name="connsiteX4" fmla="*/ 641985 w 641985"/>
                <a:gd name="connsiteY4" fmla="*/ 320992 h 641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985" h="641984">
                  <a:moveTo>
                    <a:pt x="641985" y="320992"/>
                  </a:moveTo>
                  <a:cubicBezTo>
                    <a:pt x="641985" y="498272"/>
                    <a:pt x="498272" y="641985"/>
                    <a:pt x="320993" y="641985"/>
                  </a:cubicBezTo>
                  <a:cubicBezTo>
                    <a:pt x="143713" y="641985"/>
                    <a:pt x="0" y="498272"/>
                    <a:pt x="0" y="320992"/>
                  </a:cubicBezTo>
                  <a:cubicBezTo>
                    <a:pt x="0" y="143713"/>
                    <a:pt x="143713" y="0"/>
                    <a:pt x="320993" y="0"/>
                  </a:cubicBezTo>
                  <a:cubicBezTo>
                    <a:pt x="498272" y="0"/>
                    <a:pt x="641985" y="143713"/>
                    <a:pt x="641985" y="320992"/>
                  </a:cubicBezTo>
                  <a:close/>
                </a:path>
              </a:pathLst>
            </a:custGeom>
            <a:solidFill>
              <a:schemeClr val="accent4"/>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67" name="Freeform: Shape 166">
              <a:extLst>
                <a:ext uri="{FF2B5EF4-FFF2-40B4-BE49-F238E27FC236}">
                  <a16:creationId xmlns:a16="http://schemas.microsoft.com/office/drawing/2014/main" id="{10E6AA2A-D6B6-4C18-BCCB-FE947A4B5812}"/>
                </a:ext>
              </a:extLst>
            </p:cNvPr>
            <p:cNvSpPr/>
            <p:nvPr/>
          </p:nvSpPr>
          <p:spPr>
            <a:xfrm rot="10800000">
              <a:off x="1540698" y="2810260"/>
              <a:ext cx="832277" cy="832277"/>
            </a:xfrm>
            <a:custGeom>
              <a:avLst/>
              <a:gdLst>
                <a:gd name="connsiteX0" fmla="*/ 609600 w 609600"/>
                <a:gd name="connsiteY0" fmla="*/ 304800 h 609600"/>
                <a:gd name="connsiteX1" fmla="*/ 304800 w 609600"/>
                <a:gd name="connsiteY1" fmla="*/ 609600 h 609600"/>
                <a:gd name="connsiteX2" fmla="*/ 0 w 609600"/>
                <a:gd name="connsiteY2" fmla="*/ 304800 h 609600"/>
                <a:gd name="connsiteX3" fmla="*/ 304800 w 609600"/>
                <a:gd name="connsiteY3" fmla="*/ 0 h 609600"/>
                <a:gd name="connsiteX4" fmla="*/ 609600 w 609600"/>
                <a:gd name="connsiteY4" fmla="*/ 304800 h 60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 h="609600">
                  <a:moveTo>
                    <a:pt x="609600" y="304800"/>
                  </a:moveTo>
                  <a:cubicBezTo>
                    <a:pt x="609600" y="473137"/>
                    <a:pt x="473136" y="609600"/>
                    <a:pt x="304800" y="609600"/>
                  </a:cubicBezTo>
                  <a:cubicBezTo>
                    <a:pt x="136464" y="609600"/>
                    <a:pt x="0" y="473137"/>
                    <a:pt x="0" y="304800"/>
                  </a:cubicBezTo>
                  <a:cubicBezTo>
                    <a:pt x="0" y="136464"/>
                    <a:pt x="136464" y="0"/>
                    <a:pt x="304800" y="0"/>
                  </a:cubicBezTo>
                  <a:cubicBezTo>
                    <a:pt x="473136" y="0"/>
                    <a:pt x="609600" y="136464"/>
                    <a:pt x="609600" y="304800"/>
                  </a:cubicBezTo>
                  <a:close/>
                </a:path>
              </a:pathLst>
            </a:custGeom>
            <a:solidFill>
              <a:srgbClr val="FFFFFF"/>
            </a:solidFill>
            <a:ln w="9525"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mn-cs"/>
              </a:endParaRPr>
            </a:p>
          </p:txBody>
        </p:sp>
        <p:sp>
          <p:nvSpPr>
            <p:cNvPr id="168" name="TextBox 167">
              <a:extLst>
                <a:ext uri="{FF2B5EF4-FFF2-40B4-BE49-F238E27FC236}">
                  <a16:creationId xmlns:a16="http://schemas.microsoft.com/office/drawing/2014/main" id="{542D23AF-2D2B-4709-AB9C-99F34F0CB10A}"/>
                </a:ext>
              </a:extLst>
            </p:cNvPr>
            <p:cNvSpPr txBox="1"/>
            <p:nvPr/>
          </p:nvSpPr>
          <p:spPr>
            <a:xfrm>
              <a:off x="1562805" y="3075903"/>
              <a:ext cx="794454" cy="302383"/>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2659"/>
                  </a:solidFill>
                  <a:effectLst/>
                  <a:uLnTx/>
                  <a:uFillTx/>
                  <a:latin typeface="Nunito Sans Normal" pitchFamily="2" charset="77"/>
                  <a:ea typeface="Roboto" panose="02000000000000000000" pitchFamily="2" charset="0"/>
                  <a:cs typeface="Poppins SemiBold" panose="00000700000000000000" pitchFamily="2" charset="0"/>
                </a:rPr>
                <a:t>FY2024</a:t>
              </a:r>
            </a:p>
          </p:txBody>
        </p:sp>
      </p:grpSp>
      <p:sp>
        <p:nvSpPr>
          <p:cNvPr id="123" name="TextBox 122">
            <a:extLst>
              <a:ext uri="{FF2B5EF4-FFF2-40B4-BE49-F238E27FC236}">
                <a16:creationId xmlns:a16="http://schemas.microsoft.com/office/drawing/2014/main" id="{5944CCEE-FD9F-43CA-93E7-F3F5594C14B6}"/>
              </a:ext>
            </a:extLst>
          </p:cNvPr>
          <p:cNvSpPr txBox="1"/>
          <p:nvPr/>
        </p:nvSpPr>
        <p:spPr>
          <a:xfrm>
            <a:off x="9013745" y="3318248"/>
            <a:ext cx="2310631"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32659"/>
                </a:solidFill>
                <a:effectLst/>
                <a:uLnTx/>
                <a:uFillTx/>
                <a:latin typeface="Nunito Sans Normal" pitchFamily="2" charset="77"/>
                <a:ea typeface="Roboto" panose="02000000000000000000" pitchFamily="2" charset="0"/>
                <a:cs typeface="Poppins SemiBold" panose="00000700000000000000" pitchFamily="2" charset="0"/>
              </a:rPr>
              <a:t>PHIG A3 Modernizing IIS Supplement</a:t>
            </a:r>
          </a:p>
        </p:txBody>
      </p:sp>
      <p:sp>
        <p:nvSpPr>
          <p:cNvPr id="122" name="TextBox 121">
            <a:extLst>
              <a:ext uri="{FF2B5EF4-FFF2-40B4-BE49-F238E27FC236}">
                <a16:creationId xmlns:a16="http://schemas.microsoft.com/office/drawing/2014/main" id="{7C85384A-D44E-4BBE-BAEB-4F0A76F7F891}"/>
              </a:ext>
            </a:extLst>
          </p:cNvPr>
          <p:cNvSpPr txBox="1"/>
          <p:nvPr/>
        </p:nvSpPr>
        <p:spPr>
          <a:xfrm>
            <a:off x="8903248" y="3989833"/>
            <a:ext cx="2525227" cy="1169551"/>
          </a:xfrm>
          <a:prstGeom prst="rect">
            <a:avLst/>
          </a:prstGeom>
          <a:noFill/>
        </p:spPr>
        <p:txBody>
          <a:bodyPr wrap="square" rtlCol="0">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Nunito Sans"/>
                <a:ea typeface="+mn-ea"/>
                <a:cs typeface="Calibri"/>
              </a:rPr>
              <a:t>IIS Data Modernization funded under Strategy A3​ - September 2024</a:t>
            </a:r>
          </a:p>
          <a:p>
            <a:pPr marL="0" marR="0" lvl="0" indent="0" algn="l" defTabSz="121917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Nunito Sans"/>
              <a:ea typeface="+mn-ea"/>
              <a:cs typeface="Calibri"/>
            </a:endParaRPr>
          </a:p>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Nunito Sans"/>
                <a:ea typeface="+mn-ea"/>
                <a:cs typeface="Calibri"/>
              </a:rPr>
              <a:t>End date November 2027</a:t>
            </a:r>
          </a:p>
        </p:txBody>
      </p:sp>
      <p:sp>
        <p:nvSpPr>
          <p:cNvPr id="2" name="Arrow: Chevron 1">
            <a:extLst>
              <a:ext uri="{FF2B5EF4-FFF2-40B4-BE49-F238E27FC236}">
                <a16:creationId xmlns:a16="http://schemas.microsoft.com/office/drawing/2014/main" id="{DA316336-DE58-473C-C6FF-445DADCBD9BD}"/>
              </a:ext>
            </a:extLst>
          </p:cNvPr>
          <p:cNvSpPr/>
          <p:nvPr/>
        </p:nvSpPr>
        <p:spPr>
          <a:xfrm>
            <a:off x="5906510" y="2960265"/>
            <a:ext cx="155448" cy="155448"/>
          </a:xfrm>
          <a:prstGeom prst="chevron">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32659"/>
              </a:solidFill>
              <a:effectLst/>
              <a:uLnTx/>
              <a:uFillTx/>
              <a:latin typeface="Nunito Sans"/>
              <a:ea typeface="+mn-ea"/>
              <a:cs typeface="+mn-cs"/>
            </a:endParaRPr>
          </a:p>
        </p:txBody>
      </p:sp>
    </p:spTree>
    <p:extLst>
      <p:ext uri="{BB962C8B-B14F-4D97-AF65-F5344CB8AC3E}">
        <p14:creationId xmlns:p14="http://schemas.microsoft.com/office/powerpoint/2010/main" val="2041766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57302-522C-DFEF-8939-1D1AAB9095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8E32B-EF52-E126-159E-110F36291848}"/>
              </a:ext>
            </a:extLst>
          </p:cNvPr>
          <p:cNvSpPr>
            <a:spLocks noGrp="1"/>
          </p:cNvSpPr>
          <p:nvPr>
            <p:ph type="title"/>
          </p:nvPr>
        </p:nvSpPr>
        <p:spPr/>
        <p:txBody>
          <a:bodyPr/>
          <a:lstStyle/>
          <a:p>
            <a:r>
              <a:rPr lang="en-US" dirty="0"/>
              <a:t>Public Health Infrastructure Grant (PHIG) Context</a:t>
            </a:r>
          </a:p>
        </p:txBody>
      </p:sp>
      <p:sp>
        <p:nvSpPr>
          <p:cNvPr id="6" name="Text Placeholder 5">
            <a:extLst>
              <a:ext uri="{FF2B5EF4-FFF2-40B4-BE49-F238E27FC236}">
                <a16:creationId xmlns:a16="http://schemas.microsoft.com/office/drawing/2014/main" id="{2B817630-E249-32B4-E1D5-830F8C3F4913}"/>
              </a:ext>
            </a:extLst>
          </p:cNvPr>
          <p:cNvSpPr>
            <a:spLocks noGrp="1"/>
          </p:cNvSpPr>
          <p:nvPr>
            <p:ph type="body" sz="quarter" idx="26"/>
          </p:nvPr>
        </p:nvSpPr>
        <p:spPr/>
        <p:txBody>
          <a:bodyPr/>
          <a:lstStyle/>
          <a:p>
            <a:r>
              <a:rPr lang="en-US" dirty="0" err="1"/>
              <a:t>Iis</a:t>
            </a:r>
            <a:r>
              <a:rPr lang="en-US" dirty="0"/>
              <a:t> funding</a:t>
            </a:r>
          </a:p>
        </p:txBody>
      </p:sp>
      <p:sp>
        <p:nvSpPr>
          <p:cNvPr id="3" name="Text Placeholder 2">
            <a:extLst>
              <a:ext uri="{FF2B5EF4-FFF2-40B4-BE49-F238E27FC236}">
                <a16:creationId xmlns:a16="http://schemas.microsoft.com/office/drawing/2014/main" id="{30B94D01-1F9C-4B86-8BC0-0CAC3688FAAB}"/>
              </a:ext>
            </a:extLst>
          </p:cNvPr>
          <p:cNvSpPr>
            <a:spLocks noGrp="1"/>
          </p:cNvSpPr>
          <p:nvPr>
            <p:ph type="body" sz="quarter" idx="14"/>
          </p:nvPr>
        </p:nvSpPr>
        <p:spPr>
          <a:xfrm>
            <a:off x="774403" y="2233028"/>
            <a:ext cx="10643197" cy="3694808"/>
          </a:xfrm>
        </p:spPr>
        <p:txBody>
          <a:bodyPr/>
          <a:lstStyle/>
          <a:p>
            <a:r>
              <a:rPr lang="en-US" dirty="0">
                <a:solidFill>
                  <a:srgbClr val="000000"/>
                </a:solidFill>
              </a:rPr>
              <a:t>PHIG funding previously allowed IIS related modernization efforts while also focusing on other modernization needs.</a:t>
            </a:r>
          </a:p>
          <a:p>
            <a:r>
              <a:rPr lang="en-US" dirty="0">
                <a:solidFill>
                  <a:srgbClr val="000000"/>
                </a:solidFill>
              </a:rPr>
              <a:t>PHIG A3 Modernizing IIS (MIIS) is solely focused on IIS modernization efforts.</a:t>
            </a:r>
          </a:p>
          <a:p>
            <a:r>
              <a:rPr lang="en-US" dirty="0">
                <a:solidFill>
                  <a:srgbClr val="000000"/>
                </a:solidFill>
              </a:rPr>
              <a:t>PHIG jurisdictional leadership operates at the state level and has been established since the inception of PHIG.</a:t>
            </a:r>
          </a:p>
          <a:p>
            <a:r>
              <a:rPr lang="en-US" dirty="0">
                <a:solidFill>
                  <a:srgbClr val="000000"/>
                </a:solidFill>
              </a:rPr>
              <a:t>The degree of collaboration between Immunization Programs and state PHIG programs has varied.</a:t>
            </a:r>
          </a:p>
          <a:p>
            <a:r>
              <a:rPr lang="en-US" dirty="0">
                <a:solidFill>
                  <a:srgbClr val="000000"/>
                </a:solidFill>
              </a:rPr>
              <a:t>Successful IIS modernization efforts will require close collaboration, strong communication, and coordination.</a:t>
            </a:r>
          </a:p>
        </p:txBody>
      </p:sp>
    </p:spTree>
    <p:extLst>
      <p:ext uri="{BB962C8B-B14F-4D97-AF65-F5344CB8AC3E}">
        <p14:creationId xmlns:p14="http://schemas.microsoft.com/office/powerpoint/2010/main" val="1175017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8CC43-4D87-B439-CB1C-7A4A22779BB2}"/>
              </a:ext>
            </a:extLst>
          </p:cNvPr>
          <p:cNvSpPr>
            <a:spLocks noGrp="1"/>
          </p:cNvSpPr>
          <p:nvPr>
            <p:ph type="title"/>
          </p:nvPr>
        </p:nvSpPr>
        <p:spPr/>
        <p:txBody>
          <a:bodyPr/>
          <a:lstStyle/>
          <a:p>
            <a:r>
              <a:rPr lang="en-US" dirty="0"/>
              <a:t>PHIG Data Modernization – </a:t>
            </a:r>
            <a:br>
              <a:rPr lang="en-US" dirty="0"/>
            </a:br>
            <a:r>
              <a:rPr lang="en-US" dirty="0"/>
              <a:t>General and A3 IIS Modernization</a:t>
            </a:r>
          </a:p>
        </p:txBody>
      </p:sp>
      <p:sp>
        <p:nvSpPr>
          <p:cNvPr id="5" name="Text Placeholder 4">
            <a:extLst>
              <a:ext uri="{FF2B5EF4-FFF2-40B4-BE49-F238E27FC236}">
                <a16:creationId xmlns:a16="http://schemas.microsoft.com/office/drawing/2014/main" id="{18C9FB83-0BF5-E790-3350-98CF84BCC03F}"/>
              </a:ext>
            </a:extLst>
          </p:cNvPr>
          <p:cNvSpPr>
            <a:spLocks noGrp="1"/>
          </p:cNvSpPr>
          <p:nvPr>
            <p:ph type="body" sz="quarter" idx="26"/>
          </p:nvPr>
        </p:nvSpPr>
        <p:spPr/>
        <p:txBody>
          <a:bodyPr/>
          <a:lstStyle/>
          <a:p>
            <a:r>
              <a:rPr lang="en-US" dirty="0" err="1"/>
              <a:t>Iis</a:t>
            </a:r>
            <a:r>
              <a:rPr lang="en-US" dirty="0"/>
              <a:t> funding</a:t>
            </a:r>
          </a:p>
        </p:txBody>
      </p:sp>
      <p:sp>
        <p:nvSpPr>
          <p:cNvPr id="4" name="Text Placeholder 3">
            <a:extLst>
              <a:ext uri="{FF2B5EF4-FFF2-40B4-BE49-F238E27FC236}">
                <a16:creationId xmlns:a16="http://schemas.microsoft.com/office/drawing/2014/main" id="{462B30E5-AFF6-B4C3-33A7-045D096774CF}"/>
              </a:ext>
            </a:extLst>
          </p:cNvPr>
          <p:cNvSpPr>
            <a:spLocks noGrp="1"/>
          </p:cNvSpPr>
          <p:nvPr>
            <p:ph type="body" sz="quarter" idx="16"/>
          </p:nvPr>
        </p:nvSpPr>
        <p:spPr>
          <a:xfrm>
            <a:off x="762003" y="2240063"/>
            <a:ext cx="10655598" cy="3694808"/>
          </a:xfrm>
        </p:spPr>
        <p:txBody>
          <a:bodyPr/>
          <a:lstStyle/>
          <a:p>
            <a:pPr marL="0" indent="0" algn="ctr">
              <a:buNone/>
            </a:pPr>
            <a:r>
              <a:rPr lang="en-US" dirty="0">
                <a:solidFill>
                  <a:srgbClr val="000000"/>
                </a:solidFill>
              </a:rPr>
              <a:t>Maintain, improve and modernize the approach to acquire, manage, share and use data for public health action to more effectively detect, respond, prevent and control diseases and conditions to protect public health and safety through five strategies:</a:t>
            </a:r>
          </a:p>
        </p:txBody>
      </p:sp>
      <p:sp>
        <p:nvSpPr>
          <p:cNvPr id="8" name="Oval 7">
            <a:extLst>
              <a:ext uri="{FF2B5EF4-FFF2-40B4-BE49-F238E27FC236}">
                <a16:creationId xmlns:a16="http://schemas.microsoft.com/office/drawing/2014/main" id="{E88578C7-3196-ABAC-44FD-3A3F9C5ABB45}"/>
              </a:ext>
            </a:extLst>
          </p:cNvPr>
          <p:cNvSpPr/>
          <p:nvPr/>
        </p:nvSpPr>
        <p:spPr>
          <a:xfrm>
            <a:off x="1235242" y="3675987"/>
            <a:ext cx="822960" cy="822960"/>
          </a:xfrm>
          <a:prstGeom prst="ellipse">
            <a:avLst/>
          </a:prstGeom>
          <a:solidFill>
            <a:srgbClr val="032659"/>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9" name="Oval 8">
            <a:extLst>
              <a:ext uri="{FF2B5EF4-FFF2-40B4-BE49-F238E27FC236}">
                <a16:creationId xmlns:a16="http://schemas.microsoft.com/office/drawing/2014/main" id="{2AE73E07-1258-FC61-22D3-322E933007E0}"/>
              </a:ext>
            </a:extLst>
          </p:cNvPr>
          <p:cNvSpPr/>
          <p:nvPr/>
        </p:nvSpPr>
        <p:spPr>
          <a:xfrm>
            <a:off x="3436420" y="3675987"/>
            <a:ext cx="822960" cy="822960"/>
          </a:xfrm>
          <a:prstGeom prst="ellipse">
            <a:avLst/>
          </a:prstGeom>
          <a:solidFill>
            <a:srgbClr val="7030A0"/>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10" name="Oval 9">
            <a:extLst>
              <a:ext uri="{FF2B5EF4-FFF2-40B4-BE49-F238E27FC236}">
                <a16:creationId xmlns:a16="http://schemas.microsoft.com/office/drawing/2014/main" id="{A6BFD70A-3EAB-0C48-38D5-61DF4E0D675B}"/>
              </a:ext>
            </a:extLst>
          </p:cNvPr>
          <p:cNvSpPr/>
          <p:nvPr/>
        </p:nvSpPr>
        <p:spPr>
          <a:xfrm>
            <a:off x="5637598" y="3675987"/>
            <a:ext cx="822960" cy="822960"/>
          </a:xfrm>
          <a:prstGeom prst="ellipse">
            <a:avLst/>
          </a:prstGeom>
          <a:solidFill>
            <a:srgbClr val="00B1CE"/>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11" name="Oval 10">
            <a:extLst>
              <a:ext uri="{FF2B5EF4-FFF2-40B4-BE49-F238E27FC236}">
                <a16:creationId xmlns:a16="http://schemas.microsoft.com/office/drawing/2014/main" id="{9F3460A4-06A9-B774-C8D5-486BECF3C725}"/>
              </a:ext>
            </a:extLst>
          </p:cNvPr>
          <p:cNvSpPr/>
          <p:nvPr/>
        </p:nvSpPr>
        <p:spPr>
          <a:xfrm>
            <a:off x="7838776" y="3675987"/>
            <a:ext cx="822960" cy="822960"/>
          </a:xfrm>
          <a:prstGeom prst="ellipse">
            <a:avLst/>
          </a:prstGeom>
          <a:solidFill>
            <a:srgbClr val="712061"/>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12" name="Oval 11">
            <a:extLst>
              <a:ext uri="{FF2B5EF4-FFF2-40B4-BE49-F238E27FC236}">
                <a16:creationId xmlns:a16="http://schemas.microsoft.com/office/drawing/2014/main" id="{92F62385-BE13-4D75-EEC5-41BDC0E0C9A8}"/>
              </a:ext>
            </a:extLst>
          </p:cNvPr>
          <p:cNvSpPr/>
          <p:nvPr/>
        </p:nvSpPr>
        <p:spPr>
          <a:xfrm>
            <a:off x="10039952" y="3675987"/>
            <a:ext cx="822960" cy="822960"/>
          </a:xfrm>
          <a:prstGeom prst="ellipse">
            <a:avLst/>
          </a:prstGeom>
          <a:solidFill>
            <a:srgbClr val="FFB24D"/>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pic>
        <p:nvPicPr>
          <p:cNvPr id="14" name="Graphic 13" descr="Online meeting with solid fill">
            <a:extLst>
              <a:ext uri="{FF2B5EF4-FFF2-40B4-BE49-F238E27FC236}">
                <a16:creationId xmlns:a16="http://schemas.microsoft.com/office/drawing/2014/main" id="{82EEE5D1-D8E4-EF19-DEAD-AEEA4737664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930216" y="3767427"/>
            <a:ext cx="640080" cy="640080"/>
          </a:xfrm>
          <a:prstGeom prst="rect">
            <a:avLst/>
          </a:prstGeom>
        </p:spPr>
      </p:pic>
      <p:pic>
        <p:nvPicPr>
          <p:cNvPr id="16" name="Graphic 15" descr="Cloud Computing with solid fill">
            <a:extLst>
              <a:ext uri="{FF2B5EF4-FFF2-40B4-BE49-F238E27FC236}">
                <a16:creationId xmlns:a16="http://schemas.microsoft.com/office/drawing/2014/main" id="{2E2C843E-ED78-8BB6-1F94-148A8AB65F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31392" y="3767427"/>
            <a:ext cx="640080" cy="640080"/>
          </a:xfrm>
          <a:prstGeom prst="rect">
            <a:avLst/>
          </a:prstGeom>
        </p:spPr>
      </p:pic>
      <p:pic>
        <p:nvPicPr>
          <p:cNvPr id="18" name="Graphic 17" descr="Scientific Thought with solid fill">
            <a:extLst>
              <a:ext uri="{FF2B5EF4-FFF2-40B4-BE49-F238E27FC236}">
                <a16:creationId xmlns:a16="http://schemas.microsoft.com/office/drawing/2014/main" id="{715911A4-31A2-5DF2-B85B-C8A79ABF54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29038" y="3767427"/>
            <a:ext cx="640080" cy="640080"/>
          </a:xfrm>
          <a:prstGeom prst="rect">
            <a:avLst/>
          </a:prstGeom>
        </p:spPr>
      </p:pic>
      <p:pic>
        <p:nvPicPr>
          <p:cNvPr id="22" name="Graphic 21" descr="Blueprint with solid fill">
            <a:extLst>
              <a:ext uri="{FF2B5EF4-FFF2-40B4-BE49-F238E27FC236}">
                <a16:creationId xmlns:a16="http://schemas.microsoft.com/office/drawing/2014/main" id="{E8030320-6A22-1630-D177-8544116233C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29088" y="3767427"/>
            <a:ext cx="640080" cy="640080"/>
          </a:xfrm>
          <a:prstGeom prst="rect">
            <a:avLst/>
          </a:prstGeom>
        </p:spPr>
      </p:pic>
      <p:pic>
        <p:nvPicPr>
          <p:cNvPr id="24" name="Graphic 23" descr="Clipboard Checked with solid fill">
            <a:extLst>
              <a:ext uri="{FF2B5EF4-FFF2-40B4-BE49-F238E27FC236}">
                <a16:creationId xmlns:a16="http://schemas.microsoft.com/office/drawing/2014/main" id="{5B250442-BFCC-25B3-EE78-FD8276FBCB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33127" y="3767427"/>
            <a:ext cx="640080" cy="640080"/>
          </a:xfrm>
          <a:prstGeom prst="rect">
            <a:avLst/>
          </a:prstGeom>
        </p:spPr>
      </p:pic>
      <p:sp>
        <p:nvSpPr>
          <p:cNvPr id="25" name="Google Shape;450;g2e186f19e7f_0_149">
            <a:extLst>
              <a:ext uri="{FF2B5EF4-FFF2-40B4-BE49-F238E27FC236}">
                <a16:creationId xmlns:a16="http://schemas.microsoft.com/office/drawing/2014/main" id="{B571CA37-C7F2-CCD2-E915-7BA4DCA6F7B5}"/>
              </a:ext>
            </a:extLst>
          </p:cNvPr>
          <p:cNvSpPr/>
          <p:nvPr/>
        </p:nvSpPr>
        <p:spPr>
          <a:xfrm>
            <a:off x="618022" y="4713014"/>
            <a:ext cx="2057400" cy="1318117"/>
          </a:xfrm>
          <a:prstGeom prst="roundRect">
            <a:avLst/>
          </a:prstGeom>
          <a:solidFill>
            <a:schemeClr val="dk1"/>
          </a:solidFill>
          <a:ln w="25400" cap="flat" cmpd="sng">
            <a:solidFill>
              <a:schemeClr val="bg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86333" tIns="86333" rIns="86333" bIns="86333" anchor="ctr" anchorCtr="0">
            <a:noAutofit/>
          </a:bodyPr>
          <a:lstStyle/>
          <a:p>
            <a:pPr marL="0" marR="0" lvl="0" indent="0" algn="ctr" defTabSz="1219170" rtl="0" eaLnBrk="0" fontAlgn="base" latinLnBrk="0" hangingPunct="0">
              <a:lnSpc>
                <a:spcPct val="90000"/>
              </a:lnSpc>
              <a:spcBef>
                <a:spcPts val="0"/>
              </a:spcBef>
              <a:spcAft>
                <a:spcPts val="0"/>
              </a:spcAft>
              <a:buClr>
                <a:srgbClr val="000000"/>
              </a:buClr>
              <a:buSzPts val="1700"/>
              <a:buFontTx/>
              <a:buNone/>
              <a:tabLst/>
              <a:defRPr/>
            </a:pPr>
            <a:r>
              <a:rPr kumimoji="0" lang="en-US" sz="1800" b="1" i="0" u="none" strike="noStrike" kern="1200" cap="none" spc="0" normalizeH="0" baseline="0" noProof="0">
                <a:ln>
                  <a:noFill/>
                </a:ln>
                <a:solidFill>
                  <a:srgbClr val="FFFFFF"/>
                </a:solidFill>
                <a:effectLst/>
                <a:uLnTx/>
                <a:uFillTx/>
                <a:latin typeface="Nunito Sans"/>
                <a:ea typeface="Arial"/>
                <a:cs typeface="Arial"/>
                <a:sym typeface="Arial"/>
              </a:rPr>
              <a:t>Modernize IIS Technology</a:t>
            </a:r>
            <a:endParaRPr kumimoji="0" sz="1600" b="1" i="0" u="none" strike="noStrike" kern="1200" cap="none" spc="0" normalizeH="0" baseline="0" noProof="0">
              <a:ln>
                <a:noFill/>
              </a:ln>
              <a:solidFill>
                <a:srgbClr val="000000"/>
              </a:solidFill>
              <a:effectLst/>
              <a:uLnTx/>
              <a:uFillTx/>
              <a:latin typeface="Nunito Sans"/>
              <a:ea typeface="Arial"/>
              <a:cs typeface="Arial"/>
              <a:sym typeface="Arial"/>
            </a:endParaRPr>
          </a:p>
        </p:txBody>
      </p:sp>
      <p:sp>
        <p:nvSpPr>
          <p:cNvPr id="26" name="Google Shape;451;g2e186f19e7f_0_149">
            <a:extLst>
              <a:ext uri="{FF2B5EF4-FFF2-40B4-BE49-F238E27FC236}">
                <a16:creationId xmlns:a16="http://schemas.microsoft.com/office/drawing/2014/main" id="{BCEBCBE0-9A3F-D92E-B2CB-F4A5E5C50A2E}"/>
              </a:ext>
            </a:extLst>
          </p:cNvPr>
          <p:cNvSpPr/>
          <p:nvPr/>
        </p:nvSpPr>
        <p:spPr>
          <a:xfrm>
            <a:off x="2819199" y="4713014"/>
            <a:ext cx="2057400" cy="1318109"/>
          </a:xfrm>
          <a:prstGeom prst="roundRect">
            <a:avLst/>
          </a:prstGeom>
          <a:solidFill>
            <a:srgbClr val="7030A0"/>
          </a:solidFill>
          <a:ln w="25400" cap="flat" cmpd="sng">
            <a:solidFill>
              <a:schemeClr val="bg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86333" tIns="86333" rIns="86333" bIns="86333" anchor="ctr" anchorCtr="0">
            <a:noAutofit/>
          </a:bodyPr>
          <a:lstStyle/>
          <a:p>
            <a:pPr marL="0" marR="0" lvl="0" indent="0" algn="ctr" defTabSz="1219170" rtl="0" eaLnBrk="0" fontAlgn="base" latinLnBrk="0" hangingPunct="0">
              <a:lnSpc>
                <a:spcPct val="90000"/>
              </a:lnSpc>
              <a:spcBef>
                <a:spcPts val="0"/>
              </a:spcBef>
              <a:spcAft>
                <a:spcPts val="0"/>
              </a:spcAft>
              <a:buClr>
                <a:srgbClr val="000000"/>
              </a:buClr>
              <a:buSzPts val="1700"/>
              <a:buFontTx/>
              <a:buNone/>
              <a:tabLst/>
              <a:defRPr/>
            </a:pPr>
            <a:r>
              <a:rPr kumimoji="0" lang="en-US" sz="1800" b="1" i="0" u="none" strike="noStrike" kern="1200" cap="none" spc="0" normalizeH="0" baseline="0" noProof="0" dirty="0">
                <a:ln>
                  <a:noFill/>
                </a:ln>
                <a:solidFill>
                  <a:srgbClr val="FFFFFF"/>
                </a:solidFill>
                <a:effectLst/>
                <a:uLnTx/>
                <a:uFillTx/>
                <a:latin typeface="Nunito Sans"/>
                <a:ea typeface="Arial"/>
                <a:cs typeface="Arial"/>
                <a:sym typeface="Arial"/>
              </a:rPr>
              <a:t>Data Quality and Management and Linkage</a:t>
            </a:r>
            <a:endParaRPr kumimoji="0" sz="1600" b="1" i="0" u="none" strike="noStrike" kern="1200" cap="none" spc="0" normalizeH="0" baseline="0" noProof="0" dirty="0">
              <a:ln>
                <a:noFill/>
              </a:ln>
              <a:solidFill>
                <a:srgbClr val="000000"/>
              </a:solidFill>
              <a:effectLst/>
              <a:uLnTx/>
              <a:uFillTx/>
              <a:latin typeface="Nunito Sans"/>
              <a:ea typeface="Arial"/>
              <a:cs typeface="Arial"/>
              <a:sym typeface="Arial"/>
            </a:endParaRPr>
          </a:p>
        </p:txBody>
      </p:sp>
      <p:sp>
        <p:nvSpPr>
          <p:cNvPr id="27" name="Google Shape;452;g2e186f19e7f_0_149">
            <a:extLst>
              <a:ext uri="{FF2B5EF4-FFF2-40B4-BE49-F238E27FC236}">
                <a16:creationId xmlns:a16="http://schemas.microsoft.com/office/drawing/2014/main" id="{368D498B-6E84-1EBB-D032-FDEC5371C9C8}"/>
              </a:ext>
            </a:extLst>
          </p:cNvPr>
          <p:cNvSpPr/>
          <p:nvPr/>
        </p:nvSpPr>
        <p:spPr>
          <a:xfrm>
            <a:off x="5020377" y="4713014"/>
            <a:ext cx="2057400" cy="1318117"/>
          </a:xfrm>
          <a:prstGeom prst="roundRect">
            <a:avLst/>
          </a:prstGeom>
          <a:solidFill>
            <a:schemeClr val="accent2"/>
          </a:solidFill>
          <a:ln w="25400" cap="flat" cmpd="sng">
            <a:solidFill>
              <a:schemeClr val="bg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86333" tIns="86333" rIns="86333" bIns="86333" anchor="ctr" anchorCtr="0">
            <a:noAutofit/>
          </a:bodyPr>
          <a:lstStyle/>
          <a:p>
            <a:pPr marL="0" marR="0" lvl="0" indent="0" algn="ctr" defTabSz="1219170" rtl="0" eaLnBrk="0" fontAlgn="base" latinLnBrk="0" hangingPunct="0">
              <a:lnSpc>
                <a:spcPct val="90000"/>
              </a:lnSpc>
              <a:spcBef>
                <a:spcPts val="0"/>
              </a:spcBef>
              <a:spcAft>
                <a:spcPts val="0"/>
              </a:spcAft>
              <a:buClr>
                <a:srgbClr val="000000"/>
              </a:buClr>
              <a:buSzPts val="1700"/>
              <a:buFontTx/>
              <a:buNone/>
              <a:tabLst/>
              <a:defRPr/>
            </a:pPr>
            <a:r>
              <a:rPr kumimoji="0" lang="en-US" sz="1800" b="1" i="0" u="none" strike="noStrike" kern="1200" cap="none" spc="0" normalizeH="0" baseline="0" noProof="0">
                <a:ln>
                  <a:noFill/>
                </a:ln>
                <a:solidFill>
                  <a:srgbClr val="FFFFFF"/>
                </a:solidFill>
                <a:effectLst/>
                <a:uLnTx/>
                <a:uFillTx/>
                <a:latin typeface="Nunito Sans"/>
                <a:ea typeface="Arial"/>
                <a:cs typeface="Arial"/>
                <a:sym typeface="Arial"/>
              </a:rPr>
              <a:t>Workforce Development</a:t>
            </a:r>
            <a:endParaRPr kumimoji="0" sz="1600" b="1" i="0" u="none" strike="noStrike" kern="1200" cap="none" spc="0" normalizeH="0" baseline="0" noProof="0">
              <a:ln>
                <a:noFill/>
              </a:ln>
              <a:solidFill>
                <a:srgbClr val="000000"/>
              </a:solidFill>
              <a:effectLst/>
              <a:uLnTx/>
              <a:uFillTx/>
              <a:latin typeface="Nunito Sans"/>
              <a:ea typeface="Arial"/>
              <a:cs typeface="Arial"/>
              <a:sym typeface="Arial"/>
            </a:endParaRPr>
          </a:p>
        </p:txBody>
      </p:sp>
      <p:sp>
        <p:nvSpPr>
          <p:cNvPr id="28" name="Google Shape;453;g2e186f19e7f_0_149">
            <a:extLst>
              <a:ext uri="{FF2B5EF4-FFF2-40B4-BE49-F238E27FC236}">
                <a16:creationId xmlns:a16="http://schemas.microsoft.com/office/drawing/2014/main" id="{5A72FBCF-959E-2A1B-37AD-98E83B49A5C6}"/>
              </a:ext>
            </a:extLst>
          </p:cNvPr>
          <p:cNvSpPr/>
          <p:nvPr/>
        </p:nvSpPr>
        <p:spPr>
          <a:xfrm>
            <a:off x="7221555" y="4713014"/>
            <a:ext cx="2057400" cy="1318117"/>
          </a:xfrm>
          <a:prstGeom prst="roundRect">
            <a:avLst/>
          </a:prstGeom>
          <a:solidFill>
            <a:schemeClr val="accent3"/>
          </a:solidFill>
          <a:ln w="25400" cap="flat" cmpd="sng">
            <a:solidFill>
              <a:schemeClr val="bg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86333" tIns="86333" rIns="86333" bIns="86333" anchor="ctr" anchorCtr="0">
            <a:noAutofit/>
          </a:bodyPr>
          <a:lstStyle/>
          <a:p>
            <a:pPr marL="0" marR="0" lvl="0" indent="0" algn="ctr" defTabSz="1219170" rtl="0" eaLnBrk="0" fontAlgn="base" latinLnBrk="0" hangingPunct="0">
              <a:lnSpc>
                <a:spcPct val="90000"/>
              </a:lnSpc>
              <a:spcBef>
                <a:spcPts val="0"/>
              </a:spcBef>
              <a:spcAft>
                <a:spcPts val="0"/>
              </a:spcAft>
              <a:buClr>
                <a:srgbClr val="000000"/>
              </a:buClr>
              <a:buSzPts val="1700"/>
              <a:buFontTx/>
              <a:buNone/>
              <a:tabLst/>
              <a:defRPr/>
            </a:pPr>
            <a:r>
              <a:rPr kumimoji="0" lang="en-US" sz="1800" b="1" i="0" u="none" strike="noStrike" kern="1200" cap="none" spc="0" normalizeH="0" baseline="0" noProof="0" dirty="0">
                <a:ln>
                  <a:noFill/>
                </a:ln>
                <a:solidFill>
                  <a:srgbClr val="FFFFFF"/>
                </a:solidFill>
                <a:effectLst/>
                <a:uLnTx/>
                <a:uFillTx/>
                <a:latin typeface="Nunito Sans"/>
                <a:ea typeface="Arial"/>
                <a:cs typeface="Arial"/>
                <a:sym typeface="Arial"/>
              </a:rPr>
              <a:t>Data Exchange and Interoperability</a:t>
            </a:r>
            <a:endParaRPr kumimoji="0" sz="1600" b="1" i="0" u="none" strike="noStrike" kern="1200" cap="none" spc="0" normalizeH="0" baseline="0" noProof="0" dirty="0">
              <a:ln>
                <a:noFill/>
              </a:ln>
              <a:solidFill>
                <a:srgbClr val="000000"/>
              </a:solidFill>
              <a:effectLst/>
              <a:uLnTx/>
              <a:uFillTx/>
              <a:latin typeface="Nunito Sans"/>
              <a:ea typeface="Arial"/>
              <a:cs typeface="Arial"/>
              <a:sym typeface="Arial"/>
            </a:endParaRPr>
          </a:p>
        </p:txBody>
      </p:sp>
      <p:sp>
        <p:nvSpPr>
          <p:cNvPr id="29" name="Google Shape;454;g2e186f19e7f_0_149">
            <a:extLst>
              <a:ext uri="{FF2B5EF4-FFF2-40B4-BE49-F238E27FC236}">
                <a16:creationId xmlns:a16="http://schemas.microsoft.com/office/drawing/2014/main" id="{E9BE3868-3B43-F6A9-0BD3-EA744C68BF07}"/>
              </a:ext>
            </a:extLst>
          </p:cNvPr>
          <p:cNvSpPr/>
          <p:nvPr/>
        </p:nvSpPr>
        <p:spPr>
          <a:xfrm>
            <a:off x="9422732" y="4713014"/>
            <a:ext cx="2057400" cy="1318117"/>
          </a:xfrm>
          <a:prstGeom prst="roundRect">
            <a:avLst/>
          </a:prstGeom>
          <a:solidFill>
            <a:schemeClr val="accent6"/>
          </a:solidFill>
          <a:ln w="25400" cap="flat" cmpd="sng">
            <a:solidFill>
              <a:schemeClr val="bg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86333" tIns="86333" rIns="86333" bIns="86333" anchor="ctr" anchorCtr="0">
            <a:noAutofit/>
          </a:bodyPr>
          <a:lstStyle/>
          <a:p>
            <a:pPr marL="0" marR="0" lvl="0" indent="0" algn="ctr" defTabSz="1219170" rtl="0" eaLnBrk="0" fontAlgn="base" latinLnBrk="0" hangingPunct="0">
              <a:lnSpc>
                <a:spcPct val="90000"/>
              </a:lnSpc>
              <a:spcBef>
                <a:spcPts val="0"/>
              </a:spcBef>
              <a:spcAft>
                <a:spcPts val="0"/>
              </a:spcAft>
              <a:buClr>
                <a:srgbClr val="000000"/>
              </a:buClr>
              <a:buSzPts val="1700"/>
              <a:buFontTx/>
              <a:buNone/>
              <a:tabLst/>
              <a:defRPr/>
            </a:pPr>
            <a:r>
              <a:rPr kumimoji="0" lang="en-US" sz="1800" b="1" i="0" u="none" strike="noStrike" kern="1200" cap="none" spc="0" normalizeH="0" baseline="0" noProof="0">
                <a:ln>
                  <a:noFill/>
                </a:ln>
                <a:solidFill>
                  <a:srgbClr val="FFFFFF"/>
                </a:solidFill>
                <a:effectLst/>
                <a:uLnTx/>
                <a:uFillTx/>
                <a:latin typeface="Nunito Sans"/>
                <a:ea typeface="Arial"/>
                <a:cs typeface="Arial"/>
                <a:sym typeface="Arial"/>
              </a:rPr>
              <a:t>IIS Data Quality and Technical Certification</a:t>
            </a:r>
            <a:endParaRPr kumimoji="0" sz="1600" b="1" i="0" u="none" strike="noStrike" kern="1200" cap="none" spc="0" normalizeH="0" baseline="0" noProof="0">
              <a:ln>
                <a:noFill/>
              </a:ln>
              <a:solidFill>
                <a:srgbClr val="000000"/>
              </a:solidFill>
              <a:effectLst/>
              <a:uLnTx/>
              <a:uFillTx/>
              <a:latin typeface="Nunito Sans"/>
              <a:ea typeface="Arial"/>
              <a:cs typeface="Arial"/>
              <a:sym typeface="Arial"/>
            </a:endParaRPr>
          </a:p>
        </p:txBody>
      </p:sp>
    </p:spTree>
    <p:extLst>
      <p:ext uri="{BB962C8B-B14F-4D97-AF65-F5344CB8AC3E}">
        <p14:creationId xmlns:p14="http://schemas.microsoft.com/office/powerpoint/2010/main" val="1252364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D8DDB-9E48-8AE0-9E5F-B38069B6F5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DEB2A4-FABF-6F38-78AD-5810A5A1921C}"/>
              </a:ext>
            </a:extLst>
          </p:cNvPr>
          <p:cNvSpPr>
            <a:spLocks noGrp="1"/>
          </p:cNvSpPr>
          <p:nvPr>
            <p:ph type="title"/>
          </p:nvPr>
        </p:nvSpPr>
        <p:spPr/>
        <p:txBody>
          <a:bodyPr/>
          <a:lstStyle/>
          <a:p>
            <a:r>
              <a:rPr lang="en-US" dirty="0"/>
              <a:t>PHIG – </a:t>
            </a:r>
            <a:br>
              <a:rPr lang="en-US" dirty="0"/>
            </a:br>
            <a:r>
              <a:rPr lang="en-US" dirty="0"/>
              <a:t>IIS Component A Supplemental By the Numbers</a:t>
            </a:r>
          </a:p>
        </p:txBody>
      </p:sp>
      <p:sp>
        <p:nvSpPr>
          <p:cNvPr id="5" name="Text Placeholder 4">
            <a:extLst>
              <a:ext uri="{FF2B5EF4-FFF2-40B4-BE49-F238E27FC236}">
                <a16:creationId xmlns:a16="http://schemas.microsoft.com/office/drawing/2014/main" id="{BC753721-BBA0-941D-34AA-60150EDCF3B4}"/>
              </a:ext>
            </a:extLst>
          </p:cNvPr>
          <p:cNvSpPr>
            <a:spLocks noGrp="1"/>
          </p:cNvSpPr>
          <p:nvPr>
            <p:ph type="body" sz="quarter" idx="26"/>
          </p:nvPr>
        </p:nvSpPr>
        <p:spPr/>
        <p:txBody>
          <a:bodyPr/>
          <a:lstStyle/>
          <a:p>
            <a:r>
              <a:rPr lang="en-US" dirty="0" err="1"/>
              <a:t>Iis</a:t>
            </a:r>
            <a:r>
              <a:rPr lang="en-US" dirty="0"/>
              <a:t> funding</a:t>
            </a:r>
          </a:p>
        </p:txBody>
      </p:sp>
      <p:sp>
        <p:nvSpPr>
          <p:cNvPr id="4" name="Text Placeholder 3">
            <a:extLst>
              <a:ext uri="{FF2B5EF4-FFF2-40B4-BE49-F238E27FC236}">
                <a16:creationId xmlns:a16="http://schemas.microsoft.com/office/drawing/2014/main" id="{5FA83090-FF06-64FA-5ED0-A1618A2CF479}"/>
              </a:ext>
            </a:extLst>
          </p:cNvPr>
          <p:cNvSpPr>
            <a:spLocks noGrp="1"/>
          </p:cNvSpPr>
          <p:nvPr>
            <p:ph type="body" sz="quarter" idx="16"/>
          </p:nvPr>
        </p:nvSpPr>
        <p:spPr>
          <a:xfrm>
            <a:off x="762003" y="2240063"/>
            <a:ext cx="10655598" cy="3694808"/>
          </a:xfrm>
        </p:spPr>
        <p:txBody>
          <a:bodyPr/>
          <a:lstStyle/>
          <a:p>
            <a:pPr marL="0" indent="0" algn="ctr">
              <a:buNone/>
            </a:pPr>
            <a:r>
              <a:rPr lang="en-US" dirty="0">
                <a:solidFill>
                  <a:srgbClr val="000000"/>
                </a:solidFill>
              </a:rPr>
              <a:t>Supplemental funding is intended to accelerate and extend, but not duplicate DMI activities fully funded through other mechanisms.​</a:t>
            </a:r>
          </a:p>
        </p:txBody>
      </p:sp>
      <p:sp>
        <p:nvSpPr>
          <p:cNvPr id="3" name="Oval 2">
            <a:extLst>
              <a:ext uri="{FF2B5EF4-FFF2-40B4-BE49-F238E27FC236}">
                <a16:creationId xmlns:a16="http://schemas.microsoft.com/office/drawing/2014/main" id="{58069472-4A86-33BE-3391-C8BFC4B9A45E}"/>
              </a:ext>
            </a:extLst>
          </p:cNvPr>
          <p:cNvSpPr/>
          <p:nvPr/>
        </p:nvSpPr>
        <p:spPr>
          <a:xfrm>
            <a:off x="1823984" y="3429000"/>
            <a:ext cx="1737360" cy="1737360"/>
          </a:xfrm>
          <a:prstGeom prst="ellipse">
            <a:avLst/>
          </a:prstGeom>
          <a:solidFill>
            <a:schemeClr val="accent2"/>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FFFFFF"/>
              </a:solidFill>
              <a:effectLst/>
              <a:uLnTx/>
              <a:uFillTx/>
              <a:latin typeface="Roboto Bold"/>
              <a:ea typeface="+mn-ea"/>
              <a:cs typeface="+mn-cs"/>
            </a:endParaRPr>
          </a:p>
        </p:txBody>
      </p:sp>
      <p:sp>
        <p:nvSpPr>
          <p:cNvPr id="6" name="Oval 5">
            <a:extLst>
              <a:ext uri="{FF2B5EF4-FFF2-40B4-BE49-F238E27FC236}">
                <a16:creationId xmlns:a16="http://schemas.microsoft.com/office/drawing/2014/main" id="{0AA66618-7991-6063-170E-61CEDB0BB244}"/>
              </a:ext>
            </a:extLst>
          </p:cNvPr>
          <p:cNvSpPr/>
          <p:nvPr/>
        </p:nvSpPr>
        <p:spPr>
          <a:xfrm>
            <a:off x="5227320" y="3429000"/>
            <a:ext cx="1737360" cy="1737360"/>
          </a:xfrm>
          <a:prstGeom prst="ellipse">
            <a:avLst/>
          </a:prstGeom>
          <a:solidFill>
            <a:schemeClr val="accent3"/>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FFFF"/>
                </a:solidFill>
                <a:effectLst/>
                <a:uLnTx/>
                <a:uFillTx/>
                <a:latin typeface="Roboto Bold"/>
                <a:ea typeface="+mn-ea"/>
                <a:cs typeface="+mn-cs"/>
              </a:rPr>
              <a:t>37</a:t>
            </a:r>
          </a:p>
        </p:txBody>
      </p:sp>
      <p:sp>
        <p:nvSpPr>
          <p:cNvPr id="7" name="Oval 6">
            <a:extLst>
              <a:ext uri="{FF2B5EF4-FFF2-40B4-BE49-F238E27FC236}">
                <a16:creationId xmlns:a16="http://schemas.microsoft.com/office/drawing/2014/main" id="{269B9F9A-61B7-0D74-497E-7DFDD7C2AD25}"/>
              </a:ext>
            </a:extLst>
          </p:cNvPr>
          <p:cNvSpPr/>
          <p:nvPr/>
        </p:nvSpPr>
        <p:spPr>
          <a:xfrm>
            <a:off x="8630656" y="3429000"/>
            <a:ext cx="1737360" cy="1737360"/>
          </a:xfrm>
          <a:prstGeom prst="ellipse">
            <a:avLst/>
          </a:prstGeom>
          <a:solidFill>
            <a:schemeClr val="accent6"/>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FFFFFF"/>
                </a:solidFill>
                <a:effectLst/>
                <a:uLnTx/>
                <a:uFillTx/>
                <a:latin typeface="Roboto Bold"/>
                <a:ea typeface="+mn-ea"/>
                <a:cs typeface="+mn-cs"/>
              </a:rPr>
              <a:t>63</a:t>
            </a:r>
          </a:p>
        </p:txBody>
      </p:sp>
      <p:sp>
        <p:nvSpPr>
          <p:cNvPr id="15" name="TextBox 14">
            <a:extLst>
              <a:ext uri="{FF2B5EF4-FFF2-40B4-BE49-F238E27FC236}">
                <a16:creationId xmlns:a16="http://schemas.microsoft.com/office/drawing/2014/main" id="{FA1CC815-7D12-12ED-E7D9-A7E2CC655524}"/>
              </a:ext>
            </a:extLst>
          </p:cNvPr>
          <p:cNvSpPr txBox="1"/>
          <p:nvPr/>
        </p:nvSpPr>
        <p:spPr>
          <a:xfrm>
            <a:off x="1393253" y="5390147"/>
            <a:ext cx="259882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32659"/>
                </a:solidFill>
                <a:effectLst/>
                <a:uLnTx/>
                <a:uFillTx/>
                <a:latin typeface="Roboto Bold"/>
                <a:ea typeface="+mn-ea"/>
                <a:cs typeface="+mn-cs"/>
              </a:rPr>
              <a:t>FOR IIS MODERNIZATION</a:t>
            </a:r>
          </a:p>
        </p:txBody>
      </p:sp>
      <p:sp>
        <p:nvSpPr>
          <p:cNvPr id="17" name="TextBox 16">
            <a:extLst>
              <a:ext uri="{FF2B5EF4-FFF2-40B4-BE49-F238E27FC236}">
                <a16:creationId xmlns:a16="http://schemas.microsoft.com/office/drawing/2014/main" id="{EB574E2C-6719-B4CA-2C7B-1E2ABAA7FAF7}"/>
              </a:ext>
            </a:extLst>
          </p:cNvPr>
          <p:cNvSpPr txBox="1"/>
          <p:nvPr/>
        </p:nvSpPr>
        <p:spPr>
          <a:xfrm>
            <a:off x="4796589" y="5390147"/>
            <a:ext cx="2598821" cy="9694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32659"/>
                </a:solidFill>
                <a:effectLst/>
                <a:uLnTx/>
                <a:uFillTx/>
                <a:latin typeface="Roboto Bold"/>
                <a:ea typeface="+mn-ea"/>
                <a:cs typeface="+mn-cs"/>
              </a:rPr>
              <a:t>MONTHS TO COMPLETE WORK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32659"/>
                </a:solidFill>
                <a:effectLst/>
                <a:uLnTx/>
                <a:uFillTx/>
                <a:latin typeface="Nunito Sans"/>
                <a:ea typeface="+mn-ea"/>
                <a:cs typeface="+mn-cs"/>
              </a:rPr>
              <a:t>End: Nov. 30, 2027</a:t>
            </a:r>
          </a:p>
        </p:txBody>
      </p:sp>
      <p:sp>
        <p:nvSpPr>
          <p:cNvPr id="19" name="TextBox 18">
            <a:extLst>
              <a:ext uri="{FF2B5EF4-FFF2-40B4-BE49-F238E27FC236}">
                <a16:creationId xmlns:a16="http://schemas.microsoft.com/office/drawing/2014/main" id="{08DC0FD9-1BDF-1CD8-5E21-E68C5A3C87AD}"/>
              </a:ext>
            </a:extLst>
          </p:cNvPr>
          <p:cNvSpPr txBox="1"/>
          <p:nvPr/>
        </p:nvSpPr>
        <p:spPr>
          <a:xfrm>
            <a:off x="8199926" y="5390147"/>
            <a:ext cx="259882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32659"/>
                </a:solidFill>
                <a:effectLst/>
                <a:uLnTx/>
                <a:uFillTx/>
                <a:latin typeface="Roboto Bold"/>
                <a:ea typeface="+mn-ea"/>
                <a:cs typeface="+mn-cs"/>
              </a:rPr>
              <a:t>APPLICATIONS</a:t>
            </a:r>
          </a:p>
        </p:txBody>
      </p:sp>
      <p:sp>
        <p:nvSpPr>
          <p:cNvPr id="30" name="TextBox 29">
            <a:extLst>
              <a:ext uri="{FF2B5EF4-FFF2-40B4-BE49-F238E27FC236}">
                <a16:creationId xmlns:a16="http://schemas.microsoft.com/office/drawing/2014/main" id="{1A90D3C2-6390-7FF6-128E-C13CC2F2BC49}"/>
              </a:ext>
            </a:extLst>
          </p:cNvPr>
          <p:cNvSpPr txBox="1"/>
          <p:nvPr/>
        </p:nvSpPr>
        <p:spPr>
          <a:xfrm>
            <a:off x="1629287" y="3847093"/>
            <a:ext cx="2126751"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Roboto Bold"/>
                <a:ea typeface="+mn-ea"/>
                <a:cs typeface="+mn-cs"/>
              </a:rPr>
              <a:t>$188.55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Roboto Bold"/>
                <a:ea typeface="+mn-ea"/>
                <a:cs typeface="+mn-cs"/>
              </a:rPr>
              <a:t>MILLION</a:t>
            </a:r>
          </a:p>
        </p:txBody>
      </p:sp>
    </p:spTree>
    <p:extLst>
      <p:ext uri="{BB962C8B-B14F-4D97-AF65-F5344CB8AC3E}">
        <p14:creationId xmlns:p14="http://schemas.microsoft.com/office/powerpoint/2010/main" val="1435333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A7D71-9E30-7C4A-D73E-6004DC64E8E4}"/>
              </a:ext>
            </a:extLst>
          </p:cNvPr>
          <p:cNvSpPr>
            <a:spLocks noGrp="1"/>
          </p:cNvSpPr>
          <p:nvPr>
            <p:ph type="title"/>
          </p:nvPr>
        </p:nvSpPr>
        <p:spPr/>
        <p:txBody>
          <a:bodyPr/>
          <a:lstStyle/>
          <a:p>
            <a:r>
              <a:rPr lang="en-US" dirty="0"/>
              <a:t>CDC Managed Funding Support</a:t>
            </a:r>
          </a:p>
        </p:txBody>
      </p:sp>
      <p:sp>
        <p:nvSpPr>
          <p:cNvPr id="3" name="Text Placeholder 2">
            <a:extLst>
              <a:ext uri="{FF2B5EF4-FFF2-40B4-BE49-F238E27FC236}">
                <a16:creationId xmlns:a16="http://schemas.microsoft.com/office/drawing/2014/main" id="{11C80D5A-D5CE-BE65-5E70-E76F8447020A}"/>
              </a:ext>
            </a:extLst>
          </p:cNvPr>
          <p:cNvSpPr>
            <a:spLocks noGrp="1"/>
          </p:cNvSpPr>
          <p:nvPr>
            <p:ph type="body" sz="quarter" idx="11"/>
          </p:nvPr>
        </p:nvSpPr>
        <p:spPr/>
        <p:txBody>
          <a:bodyPr/>
          <a:lstStyle/>
          <a:p>
            <a:r>
              <a:rPr lang="en-US" dirty="0" err="1"/>
              <a:t>Iis</a:t>
            </a:r>
            <a:r>
              <a:rPr lang="en-US" dirty="0"/>
              <a:t> funding</a:t>
            </a:r>
          </a:p>
        </p:txBody>
      </p:sp>
      <p:sp>
        <p:nvSpPr>
          <p:cNvPr id="4" name="Text Placeholder 3">
            <a:extLst>
              <a:ext uri="{FF2B5EF4-FFF2-40B4-BE49-F238E27FC236}">
                <a16:creationId xmlns:a16="http://schemas.microsoft.com/office/drawing/2014/main" id="{DBD653F6-1A02-7038-72F5-04EE87BFD5FD}"/>
              </a:ext>
            </a:extLst>
          </p:cNvPr>
          <p:cNvSpPr>
            <a:spLocks noGrp="1"/>
          </p:cNvSpPr>
          <p:nvPr>
            <p:ph type="body" sz="quarter" idx="14"/>
          </p:nvPr>
        </p:nvSpPr>
        <p:spPr/>
        <p:txBody>
          <a:bodyPr/>
          <a:lstStyle/>
          <a:p>
            <a:pPr marL="304165" indent="-304165"/>
            <a:r>
              <a:rPr lang="en-US" b="1" dirty="0">
                <a:solidFill>
                  <a:srgbClr val="000000"/>
                </a:solidFill>
              </a:rPr>
              <a:t>CDC Direct Vendor Contracts (DVC) that support national IIS objectives</a:t>
            </a:r>
          </a:p>
          <a:p>
            <a:pPr marL="818502" lvl="1" indent="-304165"/>
            <a:r>
              <a:rPr lang="en-US" dirty="0">
                <a:solidFill>
                  <a:srgbClr val="000000"/>
                </a:solidFill>
              </a:rPr>
              <a:t>Data Exchange - IZ Gateway use cases</a:t>
            </a:r>
          </a:p>
          <a:p>
            <a:pPr marL="818502" lvl="1" indent="-304165"/>
            <a:r>
              <a:rPr lang="en-US" dirty="0">
                <a:solidFill>
                  <a:srgbClr val="000000"/>
                </a:solidFill>
              </a:rPr>
              <a:t>Data Submission to CDC</a:t>
            </a:r>
          </a:p>
          <a:p>
            <a:pPr marL="818502" lvl="1" indent="-304165"/>
            <a:r>
              <a:rPr lang="en-US" dirty="0">
                <a:solidFill>
                  <a:srgbClr val="000000"/>
                </a:solidFill>
              </a:rPr>
              <a:t>Privacy Preserving Record Linkage (PPRL)</a:t>
            </a:r>
          </a:p>
          <a:p>
            <a:pPr marL="818502" lvl="1" indent="-304165"/>
            <a:r>
              <a:rPr lang="en-US">
                <a:solidFill>
                  <a:srgbClr val="000000"/>
                </a:solidFill>
              </a:rPr>
              <a:t>Vaccine Tracking System (</a:t>
            </a:r>
            <a:r>
              <a:rPr lang="en-US" err="1">
                <a:solidFill>
                  <a:srgbClr val="000000"/>
                </a:solidFill>
              </a:rPr>
              <a:t>VTrckS</a:t>
            </a:r>
            <a:r>
              <a:rPr lang="en-US">
                <a:solidFill>
                  <a:srgbClr val="000000"/>
                </a:solidFill>
              </a:rPr>
              <a:t>)- Application Programming Interface (API)</a:t>
            </a:r>
            <a:r>
              <a:rPr lang="en-US" dirty="0">
                <a:solidFill>
                  <a:srgbClr val="000000"/>
                </a:solidFill>
              </a:rPr>
              <a:t> Adoption</a:t>
            </a:r>
            <a:endParaRPr lang="en-US" sz="2650" dirty="0">
              <a:solidFill>
                <a:srgbClr val="000000"/>
              </a:solidFill>
            </a:endParaRPr>
          </a:p>
          <a:p>
            <a:pPr marL="304165" indent="-304165"/>
            <a:r>
              <a:rPr lang="en-US" b="1" dirty="0">
                <a:solidFill>
                  <a:srgbClr val="000000"/>
                </a:solidFill>
              </a:rPr>
              <a:t>Future CDC-DVC efforts</a:t>
            </a:r>
          </a:p>
          <a:p>
            <a:pPr marL="818502" lvl="1" indent="-304165"/>
            <a:r>
              <a:rPr lang="en-US" dirty="0">
                <a:solidFill>
                  <a:srgbClr val="000000"/>
                </a:solidFill>
              </a:rPr>
              <a:t>Improving Data Quality</a:t>
            </a:r>
          </a:p>
          <a:p>
            <a:pPr marL="818502" lvl="1" indent="-304165"/>
            <a:r>
              <a:rPr lang="en-US" dirty="0">
                <a:solidFill>
                  <a:srgbClr val="000000"/>
                </a:solidFill>
              </a:rPr>
              <a:t>Improving the Interoperability Capabilities</a:t>
            </a:r>
          </a:p>
          <a:p>
            <a:endParaRPr lang="en-US" dirty="0">
              <a:solidFill>
                <a:srgbClr val="000000"/>
              </a:solidFill>
            </a:endParaRPr>
          </a:p>
        </p:txBody>
      </p:sp>
      <p:pic>
        <p:nvPicPr>
          <p:cNvPr id="7" name="Picture Placeholder 6" descr="People connection network">
            <a:extLst>
              <a:ext uri="{FF2B5EF4-FFF2-40B4-BE49-F238E27FC236}">
                <a16:creationId xmlns:a16="http://schemas.microsoft.com/office/drawing/2014/main" id="{5DCC59B1-8F27-767B-871F-AF70777331A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1671" r="21671"/>
          <a:stretch/>
        </p:blipFill>
        <p:spPr/>
      </p:pic>
    </p:spTree>
    <p:extLst>
      <p:ext uri="{BB962C8B-B14F-4D97-AF65-F5344CB8AC3E}">
        <p14:creationId xmlns:p14="http://schemas.microsoft.com/office/powerpoint/2010/main" val="3236445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27009-D5B7-D413-006C-443C9A60F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7FB9A0-CCC2-27B9-C76B-05494D14B961}"/>
              </a:ext>
            </a:extLst>
          </p:cNvPr>
          <p:cNvSpPr>
            <a:spLocks noGrp="1"/>
          </p:cNvSpPr>
          <p:nvPr>
            <p:ph type="title"/>
          </p:nvPr>
        </p:nvSpPr>
        <p:spPr>
          <a:xfrm>
            <a:off x="5422737" y="1316382"/>
            <a:ext cx="5880754" cy="645231"/>
          </a:xfrm>
        </p:spPr>
        <p:txBody>
          <a:bodyPr/>
          <a:lstStyle/>
          <a:p>
            <a:r>
              <a:rPr lang="en-US" dirty="0"/>
              <a:t>Potential Private Partners for Support</a:t>
            </a:r>
          </a:p>
        </p:txBody>
      </p:sp>
      <p:sp>
        <p:nvSpPr>
          <p:cNvPr id="3" name="Text Placeholder 2">
            <a:extLst>
              <a:ext uri="{FF2B5EF4-FFF2-40B4-BE49-F238E27FC236}">
                <a16:creationId xmlns:a16="http://schemas.microsoft.com/office/drawing/2014/main" id="{E982F3CF-BEBB-9DF1-E6D3-5C34D37DC82F}"/>
              </a:ext>
            </a:extLst>
          </p:cNvPr>
          <p:cNvSpPr>
            <a:spLocks noGrp="1"/>
          </p:cNvSpPr>
          <p:nvPr>
            <p:ph type="body" sz="quarter" idx="11"/>
          </p:nvPr>
        </p:nvSpPr>
        <p:spPr>
          <a:xfrm>
            <a:off x="5422737" y="943609"/>
            <a:ext cx="5880754" cy="198987"/>
          </a:xfrm>
        </p:spPr>
        <p:txBody>
          <a:bodyPr/>
          <a:lstStyle/>
          <a:p>
            <a:r>
              <a:rPr lang="en-US" dirty="0" err="1"/>
              <a:t>Iis</a:t>
            </a:r>
            <a:r>
              <a:rPr lang="en-US" dirty="0"/>
              <a:t> funding</a:t>
            </a:r>
          </a:p>
        </p:txBody>
      </p:sp>
      <p:sp>
        <p:nvSpPr>
          <p:cNvPr id="4" name="Text Placeholder 3">
            <a:extLst>
              <a:ext uri="{FF2B5EF4-FFF2-40B4-BE49-F238E27FC236}">
                <a16:creationId xmlns:a16="http://schemas.microsoft.com/office/drawing/2014/main" id="{3A0638C9-6699-643E-D52F-01850D6BD594}"/>
              </a:ext>
            </a:extLst>
          </p:cNvPr>
          <p:cNvSpPr>
            <a:spLocks noGrp="1"/>
          </p:cNvSpPr>
          <p:nvPr>
            <p:ph type="body" sz="quarter" idx="14"/>
          </p:nvPr>
        </p:nvSpPr>
        <p:spPr>
          <a:xfrm>
            <a:off x="5380075" y="2227503"/>
            <a:ext cx="6315739" cy="3932371"/>
          </a:xfrm>
        </p:spPr>
        <p:txBody>
          <a:bodyPr/>
          <a:lstStyle/>
          <a:p>
            <a:r>
              <a:rPr lang="en-US" sz="1600" b="1" dirty="0">
                <a:solidFill>
                  <a:srgbClr val="000000"/>
                </a:solidFill>
              </a:rPr>
              <a:t>Health plans, payers</a:t>
            </a:r>
          </a:p>
          <a:p>
            <a:pPr marL="608965" lvl="1" indent="-227965"/>
            <a:r>
              <a:rPr lang="en-US" sz="1600" dirty="0">
                <a:solidFill>
                  <a:srgbClr val="000000"/>
                </a:solidFill>
              </a:rPr>
              <a:t>Support and charge for Healthcare Effectiveness Data and Information Set (HEDIS) performance measurement</a:t>
            </a:r>
          </a:p>
          <a:p>
            <a:r>
              <a:rPr lang="en-US" sz="1600" b="1" dirty="0">
                <a:solidFill>
                  <a:srgbClr val="000000"/>
                </a:solidFill>
              </a:rPr>
              <a:t>In-kind support </a:t>
            </a:r>
          </a:p>
          <a:p>
            <a:pPr lvl="1"/>
            <a:r>
              <a:rPr lang="en-US" sz="1600" dirty="0">
                <a:solidFill>
                  <a:srgbClr val="000000"/>
                </a:solidFill>
              </a:rPr>
              <a:t>Offer no-cost assistance and/or guidance to promote the IIS</a:t>
            </a:r>
          </a:p>
          <a:p>
            <a:r>
              <a:rPr lang="en-US" sz="1600" b="1" dirty="0">
                <a:solidFill>
                  <a:srgbClr val="000000"/>
                </a:solidFill>
              </a:rPr>
              <a:t>Local philanthropies</a:t>
            </a:r>
          </a:p>
          <a:p>
            <a:pPr lvl="1"/>
            <a:r>
              <a:rPr lang="en-US" sz="1600" dirty="0">
                <a:solidFill>
                  <a:srgbClr val="000000"/>
                </a:solidFill>
              </a:rPr>
              <a:t>Support program initiatives aligned with the philanthropy’s goals and objectives  </a:t>
            </a:r>
          </a:p>
          <a:p>
            <a:pPr lvl="1"/>
            <a:r>
              <a:rPr lang="en-US" sz="1600" dirty="0">
                <a:solidFill>
                  <a:srgbClr val="000000"/>
                </a:solidFill>
              </a:rPr>
              <a:t>Promote public relations image for them</a:t>
            </a:r>
          </a:p>
          <a:p>
            <a:r>
              <a:rPr lang="en-US" sz="1600" b="1" dirty="0">
                <a:solidFill>
                  <a:srgbClr val="000000"/>
                </a:solidFill>
              </a:rPr>
              <a:t>Contributions from local health systems</a:t>
            </a:r>
          </a:p>
          <a:p>
            <a:pPr lvl="1"/>
            <a:r>
              <a:rPr lang="en-US" sz="1600" dirty="0">
                <a:solidFill>
                  <a:srgbClr val="000000"/>
                </a:solidFill>
              </a:rPr>
              <a:t>Cultivating relationships takes time/requires credibility</a:t>
            </a:r>
          </a:p>
          <a:p>
            <a:pPr lvl="1"/>
            <a:r>
              <a:rPr lang="en-US" sz="1600" dirty="0">
                <a:solidFill>
                  <a:srgbClr val="000000"/>
                </a:solidFill>
              </a:rPr>
              <a:t>Engage leadership and partners</a:t>
            </a:r>
          </a:p>
        </p:txBody>
      </p:sp>
      <p:pic>
        <p:nvPicPr>
          <p:cNvPr id="7" name="Picture Placeholder 6" descr="Smiling person with pen and paper">
            <a:extLst>
              <a:ext uri="{FF2B5EF4-FFF2-40B4-BE49-F238E27FC236}">
                <a16:creationId xmlns:a16="http://schemas.microsoft.com/office/drawing/2014/main" id="{6D9734CF-ABB2-05E1-9A16-1A7E45AAA44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6875" b="6875"/>
          <a:stretch/>
        </p:blipFill>
        <p:spPr>
          <a:xfrm>
            <a:off x="888511" y="709278"/>
            <a:ext cx="4222464" cy="5461747"/>
          </a:xfrm>
        </p:spPr>
      </p:pic>
      <p:sp>
        <p:nvSpPr>
          <p:cNvPr id="5" name="Google Shape;474;g2da1dedc366_0_1953">
            <a:extLst>
              <a:ext uri="{FF2B5EF4-FFF2-40B4-BE49-F238E27FC236}">
                <a16:creationId xmlns:a16="http://schemas.microsoft.com/office/drawing/2014/main" id="{D38EFBD0-62FF-B629-56BA-43A71F694E33}"/>
              </a:ext>
            </a:extLst>
          </p:cNvPr>
          <p:cNvSpPr txBox="1"/>
          <p:nvPr/>
        </p:nvSpPr>
        <p:spPr>
          <a:xfrm>
            <a:off x="5876260" y="6451163"/>
            <a:ext cx="6315740" cy="347176"/>
          </a:xfrm>
          <a:prstGeom prst="rect">
            <a:avLst/>
          </a:prstGeom>
          <a:noFill/>
          <a:ln>
            <a:noFill/>
          </a:ln>
        </p:spPr>
        <p:txBody>
          <a:bodyPr spcFirstLastPara="1" wrap="square" lIns="121900" tIns="121900" rIns="121900" bIns="121900" anchor="t" anchorCtr="0">
            <a:noAutofit/>
          </a:bodyPr>
          <a:lstStyle/>
          <a:p>
            <a:pPr marL="0" marR="0" lvl="0" indent="0" algn="ctr" defTabSz="1219170" rtl="0" eaLnBrk="0" fontAlgn="base" latinLnBrk="0" hangingPunct="0">
              <a:lnSpc>
                <a:spcPct val="90000"/>
              </a:lnSpc>
              <a:spcBef>
                <a:spcPts val="0"/>
              </a:spcBef>
              <a:spcAft>
                <a:spcPts val="0"/>
              </a:spcAft>
              <a:buClr>
                <a:srgbClr val="0F56DC"/>
              </a:buClr>
              <a:buSzPts val="1700"/>
              <a:buFontTx/>
              <a:buNone/>
              <a:tabLst/>
              <a:defRPr/>
            </a:pPr>
            <a:r>
              <a:rPr kumimoji="0" lang="en-US" sz="1200" b="0" i="1" u="none" strike="noStrike" kern="1200" cap="none" spc="0" normalizeH="0" baseline="0" noProof="0" dirty="0">
                <a:ln>
                  <a:noFill/>
                </a:ln>
                <a:solidFill>
                  <a:srgbClr val="0F56DC"/>
                </a:solidFill>
                <a:effectLst/>
                <a:uLnTx/>
                <a:uFillTx/>
                <a:latin typeface="Nunito Sans"/>
                <a:ea typeface="Calibri"/>
                <a:cs typeface="Calibri"/>
                <a:sym typeface="Calibri"/>
              </a:rPr>
              <a:t>Note: Determine how data management and sharing policies support these activities</a:t>
            </a:r>
            <a:endParaRPr kumimoji="0" sz="1200" b="0" i="1" u="none" strike="noStrike" kern="1200" cap="none" spc="0" normalizeH="0" baseline="0" noProof="0" dirty="0">
              <a:ln>
                <a:noFill/>
              </a:ln>
              <a:solidFill>
                <a:srgbClr val="0F56DC"/>
              </a:solidFill>
              <a:effectLst/>
              <a:uLnTx/>
              <a:uFillTx/>
              <a:latin typeface="Nunito Sans"/>
              <a:ea typeface="Calibri"/>
              <a:cs typeface="Calibri"/>
              <a:sym typeface="Calibri"/>
            </a:endParaRPr>
          </a:p>
        </p:txBody>
      </p:sp>
    </p:spTree>
    <p:extLst>
      <p:ext uri="{BB962C8B-B14F-4D97-AF65-F5344CB8AC3E}">
        <p14:creationId xmlns:p14="http://schemas.microsoft.com/office/powerpoint/2010/main" val="259177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AF298-4165-320B-C38B-B8B1946E38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04DD5A-D60C-BE28-52F9-7C01E8126736}"/>
              </a:ext>
            </a:extLst>
          </p:cNvPr>
          <p:cNvSpPr>
            <a:spLocks noGrp="1"/>
          </p:cNvSpPr>
          <p:nvPr>
            <p:ph type="title"/>
          </p:nvPr>
        </p:nvSpPr>
        <p:spPr/>
        <p:txBody>
          <a:bodyPr/>
          <a:lstStyle/>
          <a:p>
            <a:r>
              <a:rPr lang="en-US" dirty="0"/>
              <a:t>Potential Additional Sources of Funding</a:t>
            </a:r>
          </a:p>
        </p:txBody>
      </p:sp>
      <p:sp>
        <p:nvSpPr>
          <p:cNvPr id="3" name="Text Placeholder 2">
            <a:extLst>
              <a:ext uri="{FF2B5EF4-FFF2-40B4-BE49-F238E27FC236}">
                <a16:creationId xmlns:a16="http://schemas.microsoft.com/office/drawing/2014/main" id="{A592EBE8-A16A-8D7E-4F03-EEB61511865D}"/>
              </a:ext>
            </a:extLst>
          </p:cNvPr>
          <p:cNvSpPr>
            <a:spLocks noGrp="1"/>
          </p:cNvSpPr>
          <p:nvPr>
            <p:ph type="body" sz="quarter" idx="11"/>
          </p:nvPr>
        </p:nvSpPr>
        <p:spPr/>
        <p:txBody>
          <a:bodyPr/>
          <a:lstStyle/>
          <a:p>
            <a:r>
              <a:rPr lang="en-US" dirty="0" err="1"/>
              <a:t>Iis</a:t>
            </a:r>
            <a:r>
              <a:rPr lang="en-US" dirty="0"/>
              <a:t> funding</a:t>
            </a:r>
          </a:p>
        </p:txBody>
      </p:sp>
      <p:sp>
        <p:nvSpPr>
          <p:cNvPr id="4" name="Text Placeholder 3">
            <a:extLst>
              <a:ext uri="{FF2B5EF4-FFF2-40B4-BE49-F238E27FC236}">
                <a16:creationId xmlns:a16="http://schemas.microsoft.com/office/drawing/2014/main" id="{55AAA4AE-2A3A-ABF4-1C69-BD2FC90B87B9}"/>
              </a:ext>
            </a:extLst>
          </p:cNvPr>
          <p:cNvSpPr>
            <a:spLocks noGrp="1"/>
          </p:cNvSpPr>
          <p:nvPr>
            <p:ph type="body" sz="quarter" idx="14"/>
          </p:nvPr>
        </p:nvSpPr>
        <p:spPr>
          <a:xfrm>
            <a:off x="774403" y="2652254"/>
            <a:ext cx="5807150" cy="2800695"/>
          </a:xfrm>
        </p:spPr>
        <p:txBody>
          <a:bodyPr/>
          <a:lstStyle/>
          <a:p>
            <a:r>
              <a:rPr lang="en-US" b="1" dirty="0">
                <a:solidFill>
                  <a:srgbClr val="000000"/>
                </a:solidFill>
              </a:rPr>
              <a:t>State general funds</a:t>
            </a:r>
          </a:p>
          <a:p>
            <a:pPr lvl="1"/>
            <a:r>
              <a:rPr lang="en-US" dirty="0">
                <a:solidFill>
                  <a:srgbClr val="000000"/>
                </a:solidFill>
              </a:rPr>
              <a:t>State-required population health performance measures</a:t>
            </a:r>
          </a:p>
          <a:p>
            <a:pPr lvl="1"/>
            <a:r>
              <a:rPr lang="en-US" dirty="0">
                <a:solidFill>
                  <a:srgbClr val="000000"/>
                </a:solidFill>
              </a:rPr>
              <a:t>Outbreak and emergency response</a:t>
            </a:r>
          </a:p>
          <a:p>
            <a:pPr lvl="1"/>
            <a:r>
              <a:rPr lang="en-US" dirty="0">
                <a:solidFill>
                  <a:srgbClr val="000000"/>
                </a:solidFill>
              </a:rPr>
              <a:t>Delivery of the VFC and state childhood vaccine programs</a:t>
            </a:r>
          </a:p>
          <a:p>
            <a:r>
              <a:rPr lang="en-US" b="1" dirty="0">
                <a:solidFill>
                  <a:srgbClr val="000000"/>
                </a:solidFill>
              </a:rPr>
              <a:t>Other state agencies</a:t>
            </a:r>
          </a:p>
          <a:p>
            <a:pPr lvl="1"/>
            <a:r>
              <a:rPr lang="en-US" dirty="0">
                <a:solidFill>
                  <a:srgbClr val="000000"/>
                </a:solidFill>
              </a:rPr>
              <a:t>Department of Education</a:t>
            </a:r>
          </a:p>
          <a:p>
            <a:pPr lvl="1"/>
            <a:r>
              <a:rPr lang="en-US" dirty="0">
                <a:solidFill>
                  <a:srgbClr val="000000"/>
                </a:solidFill>
              </a:rPr>
              <a:t>Childcare and school entry requirements and assessments</a:t>
            </a:r>
          </a:p>
          <a:p>
            <a:pPr lvl="1"/>
            <a:r>
              <a:rPr lang="en-US" dirty="0">
                <a:solidFill>
                  <a:srgbClr val="000000"/>
                </a:solidFill>
              </a:rPr>
              <a:t>Medicaid</a:t>
            </a:r>
          </a:p>
          <a:p>
            <a:pPr lvl="1"/>
            <a:r>
              <a:rPr lang="en-US" dirty="0">
                <a:solidFill>
                  <a:srgbClr val="000000"/>
                </a:solidFill>
              </a:rPr>
              <a:t>Medicaid match programs</a:t>
            </a:r>
          </a:p>
        </p:txBody>
      </p:sp>
      <p:pic>
        <p:nvPicPr>
          <p:cNvPr id="7" name="Picture Placeholder 6" descr="Person using calculator">
            <a:extLst>
              <a:ext uri="{FF2B5EF4-FFF2-40B4-BE49-F238E27FC236}">
                <a16:creationId xmlns:a16="http://schemas.microsoft.com/office/drawing/2014/main" id="{3DCF5D4A-D9C2-01EF-29D5-F9D88605C0A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254" r="24254"/>
          <a:stretch/>
        </p:blipFill>
        <p:spPr/>
      </p:pic>
    </p:spTree>
    <p:extLst>
      <p:ext uri="{BB962C8B-B14F-4D97-AF65-F5344CB8AC3E}">
        <p14:creationId xmlns:p14="http://schemas.microsoft.com/office/powerpoint/2010/main" val="1004299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552687-06DD-80D0-B4F0-440FC805416A}"/>
              </a:ext>
            </a:extLst>
          </p:cNvPr>
          <p:cNvSpPr>
            <a:spLocks noGrp="1"/>
          </p:cNvSpPr>
          <p:nvPr>
            <p:ph type="body" sz="quarter" idx="12"/>
          </p:nvPr>
        </p:nvSpPr>
        <p:spPr>
          <a:xfrm>
            <a:off x="7644809" y="1594885"/>
            <a:ext cx="4183200" cy="3770566"/>
          </a:xfrm>
        </p:spPr>
        <p:txBody>
          <a:bodyPr anchor="ctr"/>
          <a:lstStyle/>
          <a:p>
            <a:pPr marL="0" indent="0">
              <a:buNone/>
            </a:pPr>
            <a:r>
              <a:rPr lang="en-US" sz="2000" i="1" dirty="0"/>
              <a:t>“States may receive 90% federal financial participation (FFP) for design, development, or installation, and 75% FFP for operation of state mechanized claims processing and information retrieval systems approved by the secretary”</a:t>
            </a:r>
          </a:p>
        </p:txBody>
      </p:sp>
      <p:sp>
        <p:nvSpPr>
          <p:cNvPr id="15" name="Title 1">
            <a:extLst>
              <a:ext uri="{FF2B5EF4-FFF2-40B4-BE49-F238E27FC236}">
                <a16:creationId xmlns:a16="http://schemas.microsoft.com/office/drawing/2014/main" id="{A7EE4AC3-8209-02CF-59AF-CE0C63D7F533}"/>
              </a:ext>
            </a:extLst>
          </p:cNvPr>
          <p:cNvSpPr txBox="1">
            <a:spLocks/>
          </p:cNvSpPr>
          <p:nvPr/>
        </p:nvSpPr>
        <p:spPr>
          <a:xfrm>
            <a:off x="774403" y="1741133"/>
            <a:ext cx="5418111" cy="645231"/>
          </a:xfrm>
          <a:prstGeom prst="rect">
            <a:avLst/>
          </a:prstGeom>
        </p:spPr>
        <p:txBody>
          <a:bodyPr vert="horz" wrap="square" lIns="0" tIns="0" rIns="0" bIns="0" rtlCol="0" anchor="ctr">
            <a:noAutofit/>
          </a:bodyPr>
          <a:lstStyle>
            <a:lvl1pPr algn="l" defTabSz="914377" rtl="0" eaLnBrk="1" latinLnBrk="0" hangingPunct="1">
              <a:lnSpc>
                <a:spcPct val="100000"/>
              </a:lnSpc>
              <a:spcBef>
                <a:spcPct val="0"/>
              </a:spcBef>
              <a:buNone/>
              <a:defRPr sz="2600" b="1" kern="1200">
                <a:solidFill>
                  <a:schemeClr val="bg1"/>
                </a:solidFill>
                <a:latin typeface="Roboto" panose="02000000000000000000" pitchFamily="2" charset="0"/>
                <a:ea typeface="Roboto" panose="02000000000000000000" pitchFamily="2" charset="0"/>
                <a:cs typeface="Arial" panose="020B0604020202020204" pitchFamily="34" charset="0"/>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2600" b="1" i="0" u="none" strike="noStrike" kern="1200" cap="none" spc="0" normalizeH="0" baseline="0" noProof="0" dirty="0">
                <a:ln>
                  <a:noFill/>
                </a:ln>
                <a:solidFill>
                  <a:srgbClr val="032659"/>
                </a:solidFill>
                <a:effectLst/>
                <a:uLnTx/>
                <a:uFillTx/>
                <a:latin typeface="Roboto" panose="02000000000000000000" pitchFamily="2" charset="0"/>
                <a:ea typeface="Roboto" panose="02000000000000000000" pitchFamily="2" charset="0"/>
                <a:cs typeface="Arial" panose="020B0604020202020204" pitchFamily="34" charset="0"/>
              </a:rPr>
              <a:t>Medicaid Federal Financial Participation (FFP)</a:t>
            </a:r>
          </a:p>
        </p:txBody>
      </p:sp>
      <p:sp>
        <p:nvSpPr>
          <p:cNvPr id="16" name="Text Placeholder 2">
            <a:extLst>
              <a:ext uri="{FF2B5EF4-FFF2-40B4-BE49-F238E27FC236}">
                <a16:creationId xmlns:a16="http://schemas.microsoft.com/office/drawing/2014/main" id="{1AD47FE4-1E7D-4649-D5FD-7C346893C3DB}"/>
              </a:ext>
            </a:extLst>
          </p:cNvPr>
          <p:cNvSpPr txBox="1">
            <a:spLocks/>
          </p:cNvSpPr>
          <p:nvPr/>
        </p:nvSpPr>
        <p:spPr>
          <a:xfrm>
            <a:off x="774403" y="1368360"/>
            <a:ext cx="5418111" cy="198987"/>
          </a:xfrm>
          <a:prstGeom prst="rect">
            <a:avLst/>
          </a:prstGeom>
        </p:spPr>
        <p:txBody>
          <a:bodyPr vert="horz" lIns="0" tIns="0" rIns="0" bIns="0" rtlCol="0">
            <a:noAutofit/>
          </a:bodyPr>
          <a:lstStyle>
            <a:lvl1pPr marL="0" indent="0" algn="l" defTabSz="914377" rtl="0" eaLnBrk="1" latinLnBrk="0" hangingPunct="1">
              <a:lnSpc>
                <a:spcPct val="100000"/>
              </a:lnSpc>
              <a:spcBef>
                <a:spcPts val="1000"/>
              </a:spcBef>
              <a:buFont typeface="Arial" panose="020B0604020202020204" pitchFamily="34" charset="0"/>
              <a:buNone/>
              <a:defRPr sz="1400" b="0" i="0" kern="1200" cap="all" spc="200" baseline="0">
                <a:solidFill>
                  <a:srgbClr val="FCCF85"/>
                </a:solidFill>
                <a:latin typeface="Roboto Medium" panose="02000000000000000000" pitchFamily="2" charset="0"/>
                <a:ea typeface="Roboto Medium" panose="02000000000000000000" pitchFamily="2" charset="0"/>
                <a:cs typeface="Arial" panose="020B0604020202020204" pitchFamily="34" charset="0"/>
              </a:defRPr>
            </a:lvl1pPr>
            <a:lvl2pPr marL="685783" indent="-228594" algn="l" defTabSz="914377"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160" indent="-228594" algn="l" defTabSz="914377"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all" spc="200" normalizeH="0" baseline="0" noProof="0" dirty="0" err="1">
                <a:ln>
                  <a:noFill/>
                </a:ln>
                <a:solidFill>
                  <a:srgbClr val="0056BD"/>
                </a:solidFill>
                <a:effectLst/>
                <a:uLnTx/>
                <a:uFillTx/>
                <a:latin typeface="Roboto Medium" panose="02000000000000000000" pitchFamily="2" charset="0"/>
                <a:ea typeface="Roboto Medium" panose="02000000000000000000" pitchFamily="2" charset="0"/>
                <a:cs typeface="Arial" panose="020B0604020202020204" pitchFamily="34" charset="0"/>
              </a:rPr>
              <a:t>Iis</a:t>
            </a:r>
            <a:r>
              <a:rPr kumimoji="0" lang="en-US" sz="1400" b="0" i="0" u="none" strike="noStrike" kern="1200" cap="all" spc="200" normalizeH="0" baseline="0" noProof="0" dirty="0">
                <a:ln>
                  <a:noFill/>
                </a:ln>
                <a:solidFill>
                  <a:srgbClr val="0056BD"/>
                </a:solidFill>
                <a:effectLst/>
                <a:uLnTx/>
                <a:uFillTx/>
                <a:latin typeface="Roboto Medium" panose="02000000000000000000" pitchFamily="2" charset="0"/>
                <a:ea typeface="Roboto Medium" panose="02000000000000000000" pitchFamily="2" charset="0"/>
                <a:cs typeface="Arial" panose="020B0604020202020204" pitchFamily="34" charset="0"/>
              </a:rPr>
              <a:t> funding</a:t>
            </a:r>
          </a:p>
        </p:txBody>
      </p:sp>
      <p:sp>
        <p:nvSpPr>
          <p:cNvPr id="17" name="Text Placeholder 3">
            <a:extLst>
              <a:ext uri="{FF2B5EF4-FFF2-40B4-BE49-F238E27FC236}">
                <a16:creationId xmlns:a16="http://schemas.microsoft.com/office/drawing/2014/main" id="{6FB6D0A1-1601-4752-62EA-63C442E37894}"/>
              </a:ext>
            </a:extLst>
          </p:cNvPr>
          <p:cNvSpPr txBox="1">
            <a:spLocks/>
          </p:cNvSpPr>
          <p:nvPr/>
        </p:nvSpPr>
        <p:spPr>
          <a:xfrm>
            <a:off x="774403" y="2652254"/>
            <a:ext cx="5807150" cy="2800695"/>
          </a:xfrm>
          <a:prstGeom prst="rect">
            <a:avLst/>
          </a:prstGeom>
        </p:spPr>
        <p:txBody>
          <a:bodyPr/>
          <a:lstStyle>
            <a:lvl1pPr marL="285744" indent="-285744" algn="l" defTabSz="914377"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783" indent="-228594" algn="l" defTabSz="914377"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160" indent="-228594" algn="l" defTabSz="914377"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1D1D1D"/>
                </a:solidFill>
                <a:effectLst/>
                <a:uLnTx/>
                <a:uFillTx/>
                <a:latin typeface="Nunito Sans"/>
                <a:ea typeface="+mn-ea"/>
                <a:cs typeface="Arial" panose="020B0604020202020204" pitchFamily="34" charset="0"/>
              </a:rPr>
              <a:t>Medicaid Management Information System (MMIS) Match</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1D1D1D"/>
                </a:solidFill>
                <a:effectLst/>
                <a:uLnTx/>
                <a:uFillTx/>
                <a:latin typeface="Nunito Sans"/>
                <a:ea typeface="+mn-ea"/>
                <a:cs typeface="Arial" panose="020B0604020202020204" pitchFamily="34" charset="0"/>
              </a:rPr>
              <a:t>90/10</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1D1D1D"/>
                </a:solidFill>
                <a:effectLst/>
                <a:uLnTx/>
                <a:uFillTx/>
                <a:latin typeface="Nunito Sans"/>
                <a:ea typeface="+mn-ea"/>
                <a:cs typeface="Arial" panose="020B0604020202020204" pitchFamily="34" charset="0"/>
              </a:rPr>
              <a:t>75/25</a:t>
            </a:r>
          </a:p>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1D1D1D"/>
                </a:solidFill>
                <a:effectLst/>
                <a:uLnTx/>
                <a:uFillTx/>
                <a:latin typeface="Nunito Sans"/>
                <a:ea typeface="+mn-ea"/>
                <a:cs typeface="Arial" panose="020B0604020202020204" pitchFamily="34" charset="0"/>
              </a:rPr>
              <a:t>Administrative match</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1D1D1D"/>
                </a:solidFill>
                <a:effectLst/>
                <a:uLnTx/>
                <a:uFillTx/>
                <a:latin typeface="Nunito Sans"/>
                <a:ea typeface="+mn-ea"/>
                <a:cs typeface="Arial" panose="020B0604020202020204" pitchFamily="34" charset="0"/>
              </a:rPr>
              <a:t>50/50</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1D1D1D"/>
                </a:solidFill>
                <a:effectLst/>
                <a:uLnTx/>
                <a:uFillTx/>
                <a:latin typeface="Nunito Sans"/>
                <a:ea typeface="+mn-ea"/>
                <a:cs typeface="Arial" panose="020B0604020202020204" pitchFamily="34" charset="0"/>
                <a:hlinkClick r:id="rId2"/>
              </a:rPr>
              <a:t>Medicaid.gov – Medicaid Management Information System</a:t>
            </a:r>
            <a:endParaRPr kumimoji="0" lang="en-US" sz="1800" b="0" i="0" u="none" strike="noStrike" kern="1200" cap="none" spc="0" normalizeH="0" baseline="0" noProof="0" dirty="0">
              <a:ln>
                <a:noFill/>
              </a:ln>
              <a:solidFill>
                <a:srgbClr val="1D1D1D"/>
              </a:solidFill>
              <a:effectLst/>
              <a:uLnTx/>
              <a:uFillTx/>
              <a:latin typeface="Nunito Sans"/>
              <a:ea typeface="+mn-ea"/>
              <a:cs typeface="Arial" panose="020B0604020202020204" pitchFamily="34" charset="0"/>
            </a:endParaRPr>
          </a:p>
        </p:txBody>
      </p:sp>
    </p:spTree>
    <p:extLst>
      <p:ext uri="{BB962C8B-B14F-4D97-AF65-F5344CB8AC3E}">
        <p14:creationId xmlns:p14="http://schemas.microsoft.com/office/powerpoint/2010/main" val="32548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0ABF4-81F9-F872-C7B2-B9D97697B8BF}"/>
              </a:ext>
            </a:extLst>
          </p:cNvPr>
          <p:cNvSpPr>
            <a:spLocks noGrp="1"/>
          </p:cNvSpPr>
          <p:nvPr>
            <p:ph type="title"/>
          </p:nvPr>
        </p:nvSpPr>
        <p:spPr>
          <a:xfrm>
            <a:off x="637243" y="1467932"/>
            <a:ext cx="3004947" cy="1961068"/>
          </a:xfrm>
        </p:spPr>
        <p:txBody>
          <a:bodyPr/>
          <a:lstStyle/>
          <a:p>
            <a:r>
              <a:rPr lang="en-US" dirty="0"/>
              <a:t>Strategic Sustainability and IIS Budget Objectives</a:t>
            </a:r>
          </a:p>
        </p:txBody>
      </p:sp>
      <p:sp>
        <p:nvSpPr>
          <p:cNvPr id="3" name="Text Placeholder 2">
            <a:extLst>
              <a:ext uri="{FF2B5EF4-FFF2-40B4-BE49-F238E27FC236}">
                <a16:creationId xmlns:a16="http://schemas.microsoft.com/office/drawing/2014/main" id="{F4097142-369E-0A90-3CF9-5481B0B1DA5E}"/>
              </a:ext>
            </a:extLst>
          </p:cNvPr>
          <p:cNvSpPr>
            <a:spLocks noGrp="1"/>
          </p:cNvSpPr>
          <p:nvPr>
            <p:ph type="body" sz="quarter" idx="11"/>
          </p:nvPr>
        </p:nvSpPr>
        <p:spPr/>
        <p:txBody>
          <a:bodyPr/>
          <a:lstStyle/>
          <a:p>
            <a:r>
              <a:rPr lang="en-US" dirty="0"/>
              <a:t>objectives</a:t>
            </a:r>
          </a:p>
        </p:txBody>
      </p:sp>
      <p:sp>
        <p:nvSpPr>
          <p:cNvPr id="4" name="Text Placeholder 3">
            <a:extLst>
              <a:ext uri="{FF2B5EF4-FFF2-40B4-BE49-F238E27FC236}">
                <a16:creationId xmlns:a16="http://schemas.microsoft.com/office/drawing/2014/main" id="{A71F648F-26AF-B7A7-745F-1E9CDEE86B6D}"/>
              </a:ext>
            </a:extLst>
          </p:cNvPr>
          <p:cNvSpPr>
            <a:spLocks noGrp="1"/>
          </p:cNvSpPr>
          <p:nvPr>
            <p:ph type="body" sz="quarter" idx="14"/>
          </p:nvPr>
        </p:nvSpPr>
        <p:spPr/>
        <p:txBody>
          <a:bodyPr/>
          <a:lstStyle/>
          <a:p>
            <a:pPr marL="0" marR="0" lvl="0" indent="0" algn="l" defTabSz="914400" rtl="0" eaLnBrk="1" fontAlgn="auto" latinLnBrk="0" hangingPunct="1">
              <a:lnSpc>
                <a:spcPct val="90000"/>
              </a:lnSpc>
              <a:spcBef>
                <a:spcPts val="1000"/>
              </a:spcBef>
              <a:spcAft>
                <a:spcPts val="0"/>
              </a:spcAft>
              <a:buClr>
                <a:srgbClr val="003BC0"/>
              </a:buClr>
              <a:buSzTx/>
              <a:buNone/>
              <a:tabLst/>
              <a:defRPr/>
            </a:pPr>
            <a:r>
              <a:rPr kumimoji="0" lang="en-US" sz="2667" b="1" i="0" u="none" strike="noStrike" kern="1200" cap="none" spc="0" normalizeH="0" baseline="0" noProof="0" dirty="0">
                <a:ln>
                  <a:noFill/>
                </a:ln>
                <a:solidFill>
                  <a:srgbClr val="1D1D1D"/>
                </a:solidFill>
                <a:effectLst/>
                <a:uLnTx/>
                <a:uFillTx/>
                <a:latin typeface="+mn-lt"/>
                <a:cs typeface="+mn-cs"/>
              </a:rPr>
              <a:t>At the end of this segment, you will be able to:</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1D1D1D"/>
                </a:solidFill>
                <a:effectLst/>
                <a:uLnTx/>
                <a:uFillTx/>
                <a:latin typeface="+mn-lt"/>
                <a:cs typeface="+mn-cs"/>
              </a:rPr>
              <a:t>Define strategic sustainability</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1D1D1D"/>
                </a:solidFill>
                <a:effectLst/>
                <a:uLnTx/>
                <a:uFillTx/>
                <a:latin typeface="+mn-lt"/>
                <a:cs typeface="+mn-cs"/>
              </a:rPr>
              <a:t>Understand possible funding opportunities</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1D1D1D"/>
                </a:solidFill>
                <a:effectLst/>
                <a:uLnTx/>
                <a:uFillTx/>
                <a:latin typeface="+mn-lt"/>
                <a:cs typeface="+mn-cs"/>
              </a:rPr>
              <a:t>Explore ways to diversify funding</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1D1D1D"/>
                </a:solidFill>
                <a:effectLst/>
                <a:uLnTx/>
                <a:uFillTx/>
                <a:latin typeface="+mn-lt"/>
                <a:cs typeface="+mn-cs"/>
              </a:rPr>
              <a:t>Consider cost-sharing and cost-lowering approaches </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1D1D1D"/>
                </a:solidFill>
                <a:effectLst/>
                <a:uLnTx/>
                <a:uFillTx/>
                <a:latin typeface="+mn-lt"/>
                <a:cs typeface="+mn-cs"/>
              </a:rPr>
              <a:t>Identify how to best make decisions in the context of long-term sustainability</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1D1D1D"/>
                </a:solidFill>
                <a:effectLst/>
                <a:uLnTx/>
                <a:uFillTx/>
                <a:latin typeface="+mn-lt"/>
                <a:cs typeface="+mn-cs"/>
              </a:rPr>
              <a:t>Understand the components of an IIS budget</a:t>
            </a:r>
          </a:p>
          <a:p>
            <a:pPr marL="608965" marR="0" lvl="1" indent="-227965"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endParaRPr kumimoji="0" lang="en-US" sz="2400" b="0" i="0" u="none" strike="noStrike" kern="1200" cap="none" spc="0" normalizeH="0" baseline="0" noProof="0" dirty="0">
              <a:ln>
                <a:noFill/>
              </a:ln>
              <a:solidFill>
                <a:srgbClr val="1D1D1D"/>
              </a:solidFill>
              <a:effectLst/>
              <a:uLnTx/>
              <a:uFillTx/>
              <a:latin typeface="+mn-lt"/>
              <a:cs typeface="+mn-cs"/>
            </a:endParaRPr>
          </a:p>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endParaRPr kumimoji="0" lang="en-US" sz="2667" b="1" i="0" u="none" strike="noStrike" kern="1200" cap="none" spc="0" normalizeH="0" baseline="0" noProof="0" dirty="0">
              <a:ln>
                <a:noFill/>
              </a:ln>
              <a:solidFill>
                <a:srgbClr val="1D1D1D"/>
              </a:solidFill>
              <a:effectLst/>
              <a:uLnTx/>
              <a:uFillTx/>
              <a:latin typeface="+mn-lt"/>
              <a:cs typeface="+mn-cs"/>
            </a:endParaRPr>
          </a:p>
          <a:p>
            <a:endParaRPr lang="en-US" dirty="0">
              <a:latin typeface="+mn-lt"/>
            </a:endParaRPr>
          </a:p>
        </p:txBody>
      </p:sp>
    </p:spTree>
    <p:extLst>
      <p:ext uri="{BB962C8B-B14F-4D97-AF65-F5344CB8AC3E}">
        <p14:creationId xmlns:p14="http://schemas.microsoft.com/office/powerpoint/2010/main" val="339248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62CCA-91A5-B45E-C014-09CFB1D22C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E52015-F832-8E83-91F2-6ED504CEEAB7}"/>
              </a:ext>
            </a:extLst>
          </p:cNvPr>
          <p:cNvSpPr>
            <a:spLocks noGrp="1"/>
          </p:cNvSpPr>
          <p:nvPr>
            <p:ph type="title"/>
          </p:nvPr>
        </p:nvSpPr>
        <p:spPr/>
        <p:txBody>
          <a:bodyPr/>
          <a:lstStyle/>
          <a:p>
            <a:r>
              <a:rPr lang="en-US" dirty="0"/>
              <a:t>Medicaid Match Formal Application Process</a:t>
            </a:r>
          </a:p>
        </p:txBody>
      </p:sp>
      <p:sp>
        <p:nvSpPr>
          <p:cNvPr id="3" name="Text Placeholder 2">
            <a:extLst>
              <a:ext uri="{FF2B5EF4-FFF2-40B4-BE49-F238E27FC236}">
                <a16:creationId xmlns:a16="http://schemas.microsoft.com/office/drawing/2014/main" id="{DB9ACE9F-B4D2-BFEE-D3B0-751D44F3F52B}"/>
              </a:ext>
            </a:extLst>
          </p:cNvPr>
          <p:cNvSpPr>
            <a:spLocks noGrp="1"/>
          </p:cNvSpPr>
          <p:nvPr>
            <p:ph type="body" sz="quarter" idx="11"/>
          </p:nvPr>
        </p:nvSpPr>
        <p:spPr/>
        <p:txBody>
          <a:bodyPr/>
          <a:lstStyle/>
          <a:p>
            <a:r>
              <a:rPr lang="en-US" dirty="0" err="1"/>
              <a:t>Iis</a:t>
            </a:r>
            <a:r>
              <a:rPr lang="en-US" dirty="0"/>
              <a:t> funding</a:t>
            </a:r>
          </a:p>
        </p:txBody>
      </p:sp>
      <p:sp>
        <p:nvSpPr>
          <p:cNvPr id="4" name="Text Placeholder 3">
            <a:extLst>
              <a:ext uri="{FF2B5EF4-FFF2-40B4-BE49-F238E27FC236}">
                <a16:creationId xmlns:a16="http://schemas.microsoft.com/office/drawing/2014/main" id="{DAF98F06-5CD1-200B-860A-A6797401DDC8}"/>
              </a:ext>
            </a:extLst>
          </p:cNvPr>
          <p:cNvSpPr>
            <a:spLocks noGrp="1"/>
          </p:cNvSpPr>
          <p:nvPr>
            <p:ph type="body" sz="quarter" idx="14"/>
          </p:nvPr>
        </p:nvSpPr>
        <p:spPr>
          <a:xfrm>
            <a:off x="774404" y="2652254"/>
            <a:ext cx="5615764" cy="2800695"/>
          </a:xfrm>
        </p:spPr>
        <p:txBody>
          <a:bodyPr/>
          <a:lstStyle/>
          <a:p>
            <a:r>
              <a:rPr lang="en-US" sz="1600" dirty="0">
                <a:solidFill>
                  <a:srgbClr val="000000"/>
                </a:solidFill>
              </a:rPr>
              <a:t>Implementation Advanced Planning Document (IAPD)</a:t>
            </a:r>
          </a:p>
          <a:p>
            <a:pPr lvl="1"/>
            <a:r>
              <a:rPr lang="en-US" sz="1400" dirty="0">
                <a:solidFill>
                  <a:srgbClr val="000000"/>
                </a:solidFill>
              </a:rPr>
              <a:t>Annual application</a:t>
            </a:r>
          </a:p>
          <a:p>
            <a:pPr lvl="1"/>
            <a:r>
              <a:rPr lang="en-US" sz="1400" dirty="0">
                <a:solidFill>
                  <a:srgbClr val="000000"/>
                </a:solidFill>
              </a:rPr>
              <a:t>Updates can be done throughout the year</a:t>
            </a:r>
          </a:p>
          <a:p>
            <a:r>
              <a:rPr lang="en-US" sz="1600" dirty="0">
                <a:solidFill>
                  <a:srgbClr val="000000"/>
                </a:solidFill>
              </a:rPr>
              <a:t>Process takes time – start early</a:t>
            </a:r>
          </a:p>
          <a:p>
            <a:pPr lvl="1"/>
            <a:r>
              <a:rPr lang="en-US" sz="1400" dirty="0">
                <a:solidFill>
                  <a:srgbClr val="000000"/>
                </a:solidFill>
              </a:rPr>
              <a:t>Applications can include multiple years</a:t>
            </a:r>
          </a:p>
          <a:p>
            <a:r>
              <a:rPr lang="en-US" sz="1600" dirty="0">
                <a:solidFill>
                  <a:srgbClr val="000000"/>
                </a:solidFill>
              </a:rPr>
              <a:t>Updates are possible throughout the year (IAPD-U)</a:t>
            </a:r>
          </a:p>
          <a:p>
            <a:r>
              <a:rPr lang="en-US" sz="1600" dirty="0">
                <a:solidFill>
                  <a:srgbClr val="000000"/>
                </a:solidFill>
              </a:rPr>
              <a:t>Reimbursement model</a:t>
            </a:r>
          </a:p>
          <a:p>
            <a:r>
              <a:rPr lang="en-US" sz="1600" dirty="0">
                <a:solidFill>
                  <a:srgbClr val="000000"/>
                </a:solidFill>
              </a:rPr>
              <a:t>Non-federal funds needed for match</a:t>
            </a:r>
          </a:p>
          <a:p>
            <a:r>
              <a:rPr lang="en-US" sz="1600" dirty="0">
                <a:solidFill>
                  <a:srgbClr val="000000"/>
                </a:solidFill>
              </a:rPr>
              <a:t>Medicaid fair share</a:t>
            </a:r>
          </a:p>
          <a:p>
            <a:pPr lvl="1"/>
            <a:r>
              <a:rPr lang="en-US" sz="1400" dirty="0">
                <a:solidFill>
                  <a:srgbClr val="000000"/>
                </a:solidFill>
              </a:rPr>
              <a:t>Medicaid pays for costs proportional to the size of the Medicaid population (aka: Medicaid Fair Share)</a:t>
            </a:r>
          </a:p>
        </p:txBody>
      </p:sp>
      <p:pic>
        <p:nvPicPr>
          <p:cNvPr id="7" name="Picture Placeholder 6" descr="Pen placed on top of a signature line">
            <a:extLst>
              <a:ext uri="{FF2B5EF4-FFF2-40B4-BE49-F238E27FC236}">
                <a16:creationId xmlns:a16="http://schemas.microsoft.com/office/drawing/2014/main" id="{329883CC-A9F0-6F0D-14FB-874DFDF7E01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294" r="31176"/>
          <a:stretch>
            <a:fillRect/>
          </a:stretch>
        </p:blipFill>
        <p:spPr>
          <a:xfrm>
            <a:off x="7081024" y="698127"/>
            <a:ext cx="4222464" cy="5461747"/>
          </a:xfrm>
        </p:spPr>
      </p:pic>
    </p:spTree>
    <p:extLst>
      <p:ext uri="{BB962C8B-B14F-4D97-AF65-F5344CB8AC3E}">
        <p14:creationId xmlns:p14="http://schemas.microsoft.com/office/powerpoint/2010/main" val="354622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4085C-F963-D3C7-0E23-70769CFD17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A5BCE-B87E-0F4B-A3AE-ACD3ED722A95}"/>
              </a:ext>
            </a:extLst>
          </p:cNvPr>
          <p:cNvSpPr>
            <a:spLocks noGrp="1"/>
          </p:cNvSpPr>
          <p:nvPr>
            <p:ph type="title"/>
          </p:nvPr>
        </p:nvSpPr>
        <p:spPr/>
        <p:txBody>
          <a:bodyPr/>
          <a:lstStyle/>
          <a:p>
            <a:r>
              <a:rPr lang="en-US" dirty="0"/>
              <a:t>Partnering with Other Programs</a:t>
            </a:r>
          </a:p>
        </p:txBody>
      </p:sp>
      <p:sp>
        <p:nvSpPr>
          <p:cNvPr id="3" name="Text Placeholder 2">
            <a:extLst>
              <a:ext uri="{FF2B5EF4-FFF2-40B4-BE49-F238E27FC236}">
                <a16:creationId xmlns:a16="http://schemas.microsoft.com/office/drawing/2014/main" id="{0FC3607F-8E37-E044-9E76-BDEDAAF83AA6}"/>
              </a:ext>
            </a:extLst>
          </p:cNvPr>
          <p:cNvSpPr>
            <a:spLocks noGrp="1"/>
          </p:cNvSpPr>
          <p:nvPr>
            <p:ph type="body" sz="quarter" idx="11"/>
          </p:nvPr>
        </p:nvSpPr>
        <p:spPr/>
        <p:txBody>
          <a:bodyPr/>
          <a:lstStyle/>
          <a:p>
            <a:r>
              <a:rPr lang="en-US" dirty="0" err="1"/>
              <a:t>Iis</a:t>
            </a:r>
            <a:r>
              <a:rPr lang="en-US" dirty="0"/>
              <a:t> funding</a:t>
            </a:r>
          </a:p>
        </p:txBody>
      </p:sp>
      <p:sp>
        <p:nvSpPr>
          <p:cNvPr id="4" name="Text Placeholder 3">
            <a:extLst>
              <a:ext uri="{FF2B5EF4-FFF2-40B4-BE49-F238E27FC236}">
                <a16:creationId xmlns:a16="http://schemas.microsoft.com/office/drawing/2014/main" id="{78B56EDA-709F-54BA-CAF3-59B6CFA8B151}"/>
              </a:ext>
            </a:extLst>
          </p:cNvPr>
          <p:cNvSpPr>
            <a:spLocks noGrp="1"/>
          </p:cNvSpPr>
          <p:nvPr>
            <p:ph type="body" sz="quarter" idx="14"/>
          </p:nvPr>
        </p:nvSpPr>
        <p:spPr>
          <a:xfrm>
            <a:off x="5999487" y="2227503"/>
            <a:ext cx="5696327" cy="3932371"/>
          </a:xfrm>
        </p:spPr>
        <p:txBody>
          <a:bodyPr/>
          <a:lstStyle/>
          <a:p>
            <a:r>
              <a:rPr lang="en-US" b="1" dirty="0">
                <a:solidFill>
                  <a:srgbClr val="000000"/>
                </a:solidFill>
              </a:rPr>
              <a:t>Support other public health or state programs:</a:t>
            </a:r>
          </a:p>
          <a:p>
            <a:pPr lvl="1"/>
            <a:r>
              <a:rPr lang="en-US" dirty="0">
                <a:solidFill>
                  <a:srgbClr val="000000"/>
                </a:solidFill>
              </a:rPr>
              <a:t>Early hearing loss prevention programs</a:t>
            </a:r>
          </a:p>
          <a:p>
            <a:pPr lvl="1"/>
            <a:r>
              <a:rPr lang="en-US" dirty="0">
                <a:solidFill>
                  <a:srgbClr val="000000"/>
                </a:solidFill>
              </a:rPr>
              <a:t>Lead programs</a:t>
            </a:r>
          </a:p>
          <a:p>
            <a:pPr lvl="1"/>
            <a:r>
              <a:rPr lang="en-US" dirty="0">
                <a:solidFill>
                  <a:srgbClr val="000000"/>
                </a:solidFill>
              </a:rPr>
              <a:t>Women Infants and Children (WIC)</a:t>
            </a:r>
          </a:p>
          <a:p>
            <a:pPr lvl="1"/>
            <a:r>
              <a:rPr lang="en-US" dirty="0">
                <a:solidFill>
                  <a:srgbClr val="000000"/>
                </a:solidFill>
              </a:rPr>
              <a:t>Emergency preparedness and response programs</a:t>
            </a:r>
          </a:p>
          <a:p>
            <a:pPr lvl="1"/>
            <a:r>
              <a:rPr lang="en-US" dirty="0">
                <a:solidFill>
                  <a:srgbClr val="000000"/>
                </a:solidFill>
              </a:rPr>
              <a:t>VFC and state childhood vaccine programs</a:t>
            </a:r>
          </a:p>
          <a:p>
            <a:r>
              <a:rPr lang="en-US" b="1" dirty="0">
                <a:solidFill>
                  <a:srgbClr val="000000"/>
                </a:solidFill>
              </a:rPr>
              <a:t>Notes: </a:t>
            </a:r>
          </a:p>
          <a:p>
            <a:pPr lvl="1"/>
            <a:r>
              <a:rPr lang="en-US" dirty="0">
                <a:solidFill>
                  <a:srgbClr val="000000"/>
                </a:solidFill>
              </a:rPr>
              <a:t>Carefully consider shared goals vs. goals of the immunization program</a:t>
            </a:r>
          </a:p>
          <a:p>
            <a:pPr lvl="1"/>
            <a:r>
              <a:rPr lang="en-US" dirty="0">
                <a:solidFill>
                  <a:srgbClr val="000000"/>
                </a:solidFill>
              </a:rPr>
              <a:t>Assure maintenance and long-term support are built into the plan</a:t>
            </a:r>
          </a:p>
        </p:txBody>
      </p:sp>
      <p:pic>
        <p:nvPicPr>
          <p:cNvPr id="7" name="Picture Placeholder 6" descr="People shaking hands">
            <a:extLst>
              <a:ext uri="{FF2B5EF4-FFF2-40B4-BE49-F238E27FC236}">
                <a16:creationId xmlns:a16="http://schemas.microsoft.com/office/drawing/2014/main" id="{15560380-01F8-4609-158E-FF38BFBB04D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6901" b="6901"/>
          <a:stretch/>
        </p:blipFill>
        <p:spPr/>
      </p:pic>
    </p:spTree>
    <p:extLst>
      <p:ext uri="{BB962C8B-B14F-4D97-AF65-F5344CB8AC3E}">
        <p14:creationId xmlns:p14="http://schemas.microsoft.com/office/powerpoint/2010/main" val="342579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B59FB52B-73B1-75EB-4225-E9CE6B9E01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F25E14-9408-EDAC-CD1C-317D657106D6}"/>
              </a:ext>
            </a:extLst>
          </p:cNvPr>
          <p:cNvSpPr>
            <a:spLocks noGrp="1"/>
          </p:cNvSpPr>
          <p:nvPr>
            <p:ph type="title"/>
          </p:nvPr>
        </p:nvSpPr>
        <p:spPr>
          <a:xfrm>
            <a:off x="6736466" y="2821201"/>
            <a:ext cx="4510655" cy="699747"/>
          </a:xfrm>
        </p:spPr>
        <p:txBody>
          <a:bodyPr/>
          <a:lstStyle/>
          <a:p>
            <a:r>
              <a:rPr lang="en-US" sz="5400" dirty="0">
                <a:solidFill>
                  <a:schemeClr val="bg1"/>
                </a:solidFill>
              </a:rPr>
              <a:t>Potential Ways to Lower Costs</a:t>
            </a:r>
          </a:p>
        </p:txBody>
      </p:sp>
      <p:pic>
        <p:nvPicPr>
          <p:cNvPr id="3" name="Picture Placeholder 2" descr="Woman signing contract">
            <a:extLst>
              <a:ext uri="{FF2B5EF4-FFF2-40B4-BE49-F238E27FC236}">
                <a16:creationId xmlns:a16="http://schemas.microsoft.com/office/drawing/2014/main" id="{B7E48FAB-34A8-21AE-663D-F3867C07B2B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334" r="16334"/>
          <a:stretch/>
        </p:blipFill>
        <p:spPr>
          <a:xfrm>
            <a:off x="0" y="1328184"/>
            <a:ext cx="5586413" cy="5529816"/>
          </a:xfrm>
        </p:spPr>
      </p:pic>
      <p:sp>
        <p:nvSpPr>
          <p:cNvPr id="4" name="Text Placeholder 3">
            <a:extLst>
              <a:ext uri="{FF2B5EF4-FFF2-40B4-BE49-F238E27FC236}">
                <a16:creationId xmlns:a16="http://schemas.microsoft.com/office/drawing/2014/main" id="{FCA7E923-3A0C-8C78-8FBA-DFAF6561E49C}"/>
              </a:ext>
            </a:extLst>
          </p:cNvPr>
          <p:cNvSpPr>
            <a:spLocks noGrp="1"/>
          </p:cNvSpPr>
          <p:nvPr>
            <p:ph type="body" sz="quarter" idx="12"/>
          </p:nvPr>
        </p:nvSpPr>
        <p:spPr>
          <a:xfrm>
            <a:off x="6736466" y="5051566"/>
            <a:ext cx="4510655" cy="438364"/>
          </a:xfrm>
        </p:spPr>
        <p:txBody>
          <a:bodyPr/>
          <a:lstStyle/>
          <a:p>
            <a:r>
              <a:rPr lang="en-US">
                <a:solidFill>
                  <a:srgbClr val="FCCF85"/>
                </a:solidFill>
              </a:rPr>
              <a:t>Strategic Sustainability and IIS Budget</a:t>
            </a:r>
            <a:endParaRPr lang="en-US" dirty="0">
              <a:solidFill>
                <a:srgbClr val="FCCF85"/>
              </a:solidFill>
            </a:endParaRPr>
          </a:p>
        </p:txBody>
      </p:sp>
    </p:spTree>
    <p:extLst>
      <p:ext uri="{BB962C8B-B14F-4D97-AF65-F5344CB8AC3E}">
        <p14:creationId xmlns:p14="http://schemas.microsoft.com/office/powerpoint/2010/main" val="1258842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F3130-8317-9A5C-ADA7-4B556FD5A153}"/>
              </a:ext>
            </a:extLst>
          </p:cNvPr>
          <p:cNvSpPr>
            <a:spLocks noGrp="1"/>
          </p:cNvSpPr>
          <p:nvPr>
            <p:ph type="title"/>
          </p:nvPr>
        </p:nvSpPr>
        <p:spPr/>
        <p:txBody>
          <a:bodyPr/>
          <a:lstStyle/>
          <a:p>
            <a:r>
              <a:rPr lang="en-US" dirty="0"/>
              <a:t>Automate and Streamline</a:t>
            </a:r>
          </a:p>
        </p:txBody>
      </p:sp>
      <p:sp>
        <p:nvSpPr>
          <p:cNvPr id="3" name="Text Placeholder 2">
            <a:extLst>
              <a:ext uri="{FF2B5EF4-FFF2-40B4-BE49-F238E27FC236}">
                <a16:creationId xmlns:a16="http://schemas.microsoft.com/office/drawing/2014/main" id="{25813350-ACCC-6118-DDCE-14343437F082}"/>
              </a:ext>
            </a:extLst>
          </p:cNvPr>
          <p:cNvSpPr>
            <a:spLocks noGrp="1"/>
          </p:cNvSpPr>
          <p:nvPr>
            <p:ph type="body" sz="quarter" idx="26"/>
          </p:nvPr>
        </p:nvSpPr>
        <p:spPr>
          <a:xfrm>
            <a:off x="4221480" y="226775"/>
            <a:ext cx="3749040" cy="279687"/>
          </a:xfrm>
        </p:spPr>
        <p:txBody>
          <a:bodyPr/>
          <a:lstStyle/>
          <a:p>
            <a:r>
              <a:rPr lang="en-US" dirty="0"/>
              <a:t>Potential ways to lower costs</a:t>
            </a:r>
          </a:p>
        </p:txBody>
      </p:sp>
      <p:sp>
        <p:nvSpPr>
          <p:cNvPr id="4" name="Text Placeholder 3">
            <a:extLst>
              <a:ext uri="{FF2B5EF4-FFF2-40B4-BE49-F238E27FC236}">
                <a16:creationId xmlns:a16="http://schemas.microsoft.com/office/drawing/2014/main" id="{F92BB8E2-6DC4-D93F-65E7-430A36A14067}"/>
              </a:ext>
            </a:extLst>
          </p:cNvPr>
          <p:cNvSpPr>
            <a:spLocks noGrp="1"/>
          </p:cNvSpPr>
          <p:nvPr>
            <p:ph type="body" sz="quarter" idx="14"/>
          </p:nvPr>
        </p:nvSpPr>
        <p:spPr>
          <a:xfrm>
            <a:off x="774403" y="2233028"/>
            <a:ext cx="10655598" cy="2051893"/>
          </a:xfrm>
        </p:spPr>
        <p:txBody>
          <a:bodyPr/>
          <a:lstStyle/>
          <a:p>
            <a:r>
              <a:rPr lang="en-US" b="1" dirty="0">
                <a:solidFill>
                  <a:srgbClr val="000000"/>
                </a:solidFill>
              </a:rPr>
              <a:t>Leverage shared services</a:t>
            </a:r>
          </a:p>
        </p:txBody>
      </p:sp>
      <p:graphicFrame>
        <p:nvGraphicFramePr>
          <p:cNvPr id="8" name="Table 7">
            <a:extLst>
              <a:ext uri="{FF2B5EF4-FFF2-40B4-BE49-F238E27FC236}">
                <a16:creationId xmlns:a16="http://schemas.microsoft.com/office/drawing/2014/main" id="{32CC71D5-4DAB-91C4-CEB5-27286E9EB3F8}"/>
              </a:ext>
            </a:extLst>
          </p:cNvPr>
          <p:cNvGraphicFramePr>
            <a:graphicFrameLocks noGrp="1"/>
          </p:cNvGraphicFramePr>
          <p:nvPr/>
        </p:nvGraphicFramePr>
        <p:xfrm>
          <a:off x="1141460" y="2595291"/>
          <a:ext cx="9909080" cy="2109893"/>
        </p:xfrm>
        <a:graphic>
          <a:graphicData uri="http://schemas.openxmlformats.org/drawingml/2006/table">
            <a:tbl>
              <a:tblPr firstRow="1" bandRow="1">
                <a:tableStyleId>{5C22544A-7EE6-4342-B048-85BDC9FD1C3A}</a:tableStyleId>
              </a:tblPr>
              <a:tblGrid>
                <a:gridCol w="4667189">
                  <a:extLst>
                    <a:ext uri="{9D8B030D-6E8A-4147-A177-3AD203B41FA5}">
                      <a16:colId xmlns:a16="http://schemas.microsoft.com/office/drawing/2014/main" val="788997878"/>
                    </a:ext>
                  </a:extLst>
                </a:gridCol>
                <a:gridCol w="5241891">
                  <a:extLst>
                    <a:ext uri="{9D8B030D-6E8A-4147-A177-3AD203B41FA5}">
                      <a16:colId xmlns:a16="http://schemas.microsoft.com/office/drawing/2014/main" val="2063865484"/>
                    </a:ext>
                  </a:extLst>
                </a:gridCol>
              </a:tblGrid>
              <a:tr h="504335">
                <a:tc>
                  <a:txBody>
                    <a:bodyPr/>
                    <a:lstStyle/>
                    <a:p>
                      <a:r>
                        <a:rPr lang="en-US" sz="1800" dirty="0">
                          <a:latin typeface="+mn-lt"/>
                          <a:cs typeface="Calibri" panose="020F0502020204030204" pitchFamily="34" charset="0"/>
                        </a:rPr>
                        <a:t>CDC Direct Vendor Contracts </a:t>
                      </a:r>
                    </a:p>
                  </a:txBody>
                  <a:tcPr marL="121920" marR="121920" marT="60960" marB="60960">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mn-lt"/>
                          <a:cs typeface="Calibri" panose="020F0502020204030204" pitchFamily="34" charset="0"/>
                        </a:rPr>
                        <a:t>Commercial Off-the-Shelf (COTS) IIS Platform Consortia</a:t>
                      </a:r>
                    </a:p>
                  </a:txBody>
                  <a:tcPr marL="121920" marR="121920" marT="60960" marB="60960">
                    <a:solidFill>
                      <a:schemeClr val="accent3"/>
                    </a:solidFill>
                  </a:tcPr>
                </a:tc>
                <a:extLst>
                  <a:ext uri="{0D108BD9-81ED-4DB2-BD59-A6C34878D82A}">
                    <a16:rowId xmlns:a16="http://schemas.microsoft.com/office/drawing/2014/main" val="905196549"/>
                  </a:ext>
                </a:extLst>
              </a:tr>
              <a:tr h="853440">
                <a:tc>
                  <a:txBody>
                    <a:bodyPr/>
                    <a:lstStyle/>
                    <a:p>
                      <a:pPr marL="285750" indent="-285750">
                        <a:buFont typeface="Arial" panose="020B0604020202020204" pitchFamily="34" charset="0"/>
                        <a:buChar char="•"/>
                      </a:pPr>
                      <a:r>
                        <a:rPr lang="en-US" sz="1800" dirty="0">
                          <a:latin typeface="+mn-lt"/>
                          <a:cs typeface="Calibri" panose="020F0502020204030204" pitchFamily="34" charset="0"/>
                        </a:rPr>
                        <a:t>CDC Vaccine Administration Management System (VAMS)</a:t>
                      </a:r>
                    </a:p>
                    <a:p>
                      <a:pPr marL="285750" lvl="0" indent="-285750">
                        <a:buFont typeface="Arial" panose="020B0604020202020204" pitchFamily="34" charset="0"/>
                        <a:buChar char="•"/>
                      </a:pPr>
                      <a:r>
                        <a:rPr lang="en-US" sz="1800" dirty="0">
                          <a:latin typeface="+mn-lt"/>
                          <a:cs typeface="Calibri"/>
                        </a:rPr>
                        <a:t>IZ Gateway</a:t>
                      </a:r>
                    </a:p>
                  </a:txBody>
                  <a:tcPr marL="121920" marR="121920" marT="60960" marB="60960">
                    <a:solidFill>
                      <a:schemeClr val="accent6">
                        <a:lumMod val="10000"/>
                        <a:lumOff val="90000"/>
                      </a:schemeClr>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latin typeface="+mn-lt"/>
                          <a:cs typeface="Calibri" panose="020F0502020204030204" pitchFamily="34" charset="0"/>
                        </a:rPr>
                        <a:t>Smarty</a:t>
                      </a:r>
                    </a:p>
                  </a:txBody>
                  <a:tcPr marL="121920" marR="121920" marT="60960" marB="60960">
                    <a:solidFill>
                      <a:schemeClr val="accent6">
                        <a:lumMod val="10000"/>
                        <a:lumOff val="90000"/>
                      </a:schemeClr>
                    </a:solidFill>
                  </a:tcPr>
                </a:tc>
                <a:extLst>
                  <a:ext uri="{0D108BD9-81ED-4DB2-BD59-A6C34878D82A}">
                    <a16:rowId xmlns:a16="http://schemas.microsoft.com/office/drawing/2014/main" val="1238467340"/>
                  </a:ext>
                </a:extLst>
              </a:tr>
              <a:tr h="494453">
                <a:tc>
                  <a:txBody>
                    <a:bodyPr/>
                    <a:lstStyle/>
                    <a:p>
                      <a:pPr marL="0" algn="l" defTabSz="914400" rtl="0" eaLnBrk="1" latinLnBrk="0" hangingPunct="1"/>
                      <a:r>
                        <a:rPr lang="en-US" sz="1800" b="1" kern="1200">
                          <a:solidFill>
                            <a:schemeClr val="lt1"/>
                          </a:solidFill>
                          <a:latin typeface="+mn-lt"/>
                          <a:ea typeface="+mn-ea"/>
                          <a:cs typeface="Calibri" panose="020F0502020204030204" pitchFamily="34" charset="0"/>
                        </a:rPr>
                        <a:t>AIRA’s Onboarding Shared Services</a:t>
                      </a:r>
                    </a:p>
                  </a:txBody>
                  <a:tcPr marL="121920" marR="121920" marT="60960" marB="60960">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latin typeface="+mn-lt"/>
                          <a:ea typeface="+mn-ea"/>
                          <a:cs typeface="Calibri" panose="020F0502020204030204" pitchFamily="34" charset="0"/>
                        </a:rPr>
                        <a:t>AIRA’s EPI Community of Practice</a:t>
                      </a:r>
                    </a:p>
                  </a:txBody>
                  <a:tcPr marL="121920" marR="121920" marT="60960" marB="60960">
                    <a:solidFill>
                      <a:schemeClr val="accent3"/>
                    </a:solidFill>
                  </a:tcPr>
                </a:tc>
                <a:extLst>
                  <a:ext uri="{0D108BD9-81ED-4DB2-BD59-A6C34878D82A}">
                    <a16:rowId xmlns:a16="http://schemas.microsoft.com/office/drawing/2014/main" val="2500890605"/>
                  </a:ext>
                </a:extLst>
              </a:tr>
            </a:tbl>
          </a:graphicData>
        </a:graphic>
      </p:graphicFrame>
      <p:sp>
        <p:nvSpPr>
          <p:cNvPr id="9" name="Text Placeholder 3">
            <a:extLst>
              <a:ext uri="{FF2B5EF4-FFF2-40B4-BE49-F238E27FC236}">
                <a16:creationId xmlns:a16="http://schemas.microsoft.com/office/drawing/2014/main" id="{46864C1D-6F20-0FAA-7250-0220FCD9ED37}"/>
              </a:ext>
            </a:extLst>
          </p:cNvPr>
          <p:cNvSpPr txBox="1">
            <a:spLocks/>
          </p:cNvSpPr>
          <p:nvPr/>
        </p:nvSpPr>
        <p:spPr>
          <a:xfrm>
            <a:off x="774403" y="4806107"/>
            <a:ext cx="10655598" cy="2051893"/>
          </a:xfrm>
          <a:prstGeom prst="rect">
            <a:avLst/>
          </a:prstGeom>
        </p:spPr>
        <p:txBody>
          <a:bodyPr vert="horz" lIns="0" tIns="0" rIns="0" bIns="0" rtlCol="0">
            <a:noAutofit/>
          </a:bodyPr>
          <a:lstStyle>
            <a:lvl1pPr marL="171446" marR="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sz="1800" b="0" kern="1200">
                <a:solidFill>
                  <a:schemeClr val="tx1"/>
                </a:solidFill>
                <a:latin typeface="Nunito Sans Normal" pitchFamily="2" charset="77"/>
                <a:ea typeface="+mn-ea"/>
                <a:cs typeface="Arial" panose="020B0604020202020204" pitchFamily="34" charset="0"/>
              </a:defRPr>
            </a:lvl1pPr>
            <a:lvl2pPr marL="685783" indent="-228594" algn="l" defTabSz="914377"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2971" indent="-228594" algn="l" defTabSz="914377"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160" indent="-228594" algn="l" defTabSz="914377"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6" marR="0" lvl="0" indent="-171446" algn="l" defTabSz="914377" rtl="0" eaLnBrk="1" fontAlgn="auto" latinLnBrk="0" hangingPunct="1">
              <a:lnSpc>
                <a:spcPts val="2400"/>
              </a:lnSpc>
              <a:spcBef>
                <a:spcPts val="120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Nunito Sans Normal" pitchFamily="2" charset="77"/>
                <a:ea typeface="+mn-ea"/>
                <a:cs typeface="Arial" panose="020B0604020202020204" pitchFamily="34" charset="0"/>
              </a:rPr>
              <a:t>Automate manual business processes for providers and IIS program (data quality, password resets, etc.)</a:t>
            </a:r>
          </a:p>
          <a:p>
            <a:pPr marL="685783" marR="0" lvl="1"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Nunito Sans Normal" pitchFamily="2" charset="77"/>
                <a:ea typeface="+mn-ea"/>
                <a:cs typeface="Arial" panose="020B0604020202020204" pitchFamily="34" charset="0"/>
              </a:rPr>
              <a:t>Save staff time, reduce material costs, reduce program costs overall </a:t>
            </a:r>
          </a:p>
          <a:p>
            <a:pPr marL="685783" marR="0" lvl="1" indent="-228594" algn="l" defTabSz="914377"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Nunito Sans Normal" pitchFamily="2" charset="77"/>
                <a:ea typeface="+mn-ea"/>
                <a:cs typeface="Arial" panose="020B0604020202020204" pitchFamily="34" charset="0"/>
              </a:rPr>
              <a:t>Automate data management and submission to the degree data management and sharing policies allow</a:t>
            </a:r>
          </a:p>
        </p:txBody>
      </p:sp>
    </p:spTree>
    <p:extLst>
      <p:ext uri="{BB962C8B-B14F-4D97-AF65-F5344CB8AC3E}">
        <p14:creationId xmlns:p14="http://schemas.microsoft.com/office/powerpoint/2010/main" val="1476705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EEAAD-D961-2404-52D5-DF61BCF596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4720A4-FCBB-9018-9593-6C44135F7E40}"/>
              </a:ext>
            </a:extLst>
          </p:cNvPr>
          <p:cNvSpPr>
            <a:spLocks noGrp="1"/>
          </p:cNvSpPr>
          <p:nvPr>
            <p:ph type="title"/>
          </p:nvPr>
        </p:nvSpPr>
        <p:spPr/>
        <p:txBody>
          <a:bodyPr/>
          <a:lstStyle/>
          <a:p>
            <a:r>
              <a:rPr lang="en-US" dirty="0"/>
              <a:t>Automate and Streamline</a:t>
            </a:r>
          </a:p>
        </p:txBody>
      </p:sp>
      <p:sp>
        <p:nvSpPr>
          <p:cNvPr id="3" name="Text Placeholder 2">
            <a:extLst>
              <a:ext uri="{FF2B5EF4-FFF2-40B4-BE49-F238E27FC236}">
                <a16:creationId xmlns:a16="http://schemas.microsoft.com/office/drawing/2014/main" id="{5996FF1B-C4EF-6414-26EC-3A28760D5F14}"/>
              </a:ext>
            </a:extLst>
          </p:cNvPr>
          <p:cNvSpPr>
            <a:spLocks noGrp="1"/>
          </p:cNvSpPr>
          <p:nvPr>
            <p:ph type="body" sz="quarter" idx="26"/>
          </p:nvPr>
        </p:nvSpPr>
        <p:spPr>
          <a:xfrm>
            <a:off x="4221480" y="226775"/>
            <a:ext cx="3749040" cy="279687"/>
          </a:xfrm>
        </p:spPr>
        <p:txBody>
          <a:bodyPr/>
          <a:lstStyle/>
          <a:p>
            <a:r>
              <a:rPr lang="en-US" dirty="0"/>
              <a:t>Potential ways to lower costs</a:t>
            </a:r>
          </a:p>
        </p:txBody>
      </p:sp>
      <p:sp>
        <p:nvSpPr>
          <p:cNvPr id="4" name="Text Placeholder 3">
            <a:extLst>
              <a:ext uri="{FF2B5EF4-FFF2-40B4-BE49-F238E27FC236}">
                <a16:creationId xmlns:a16="http://schemas.microsoft.com/office/drawing/2014/main" id="{714EA1D6-0429-F4C4-AA83-B13CBA0EDEC9}"/>
              </a:ext>
            </a:extLst>
          </p:cNvPr>
          <p:cNvSpPr>
            <a:spLocks noGrp="1"/>
          </p:cNvSpPr>
          <p:nvPr>
            <p:ph type="body" sz="quarter" idx="14"/>
          </p:nvPr>
        </p:nvSpPr>
        <p:spPr>
          <a:xfrm>
            <a:off x="774403" y="2233028"/>
            <a:ext cx="10655598" cy="2051893"/>
          </a:xfrm>
        </p:spPr>
        <p:txBody>
          <a:bodyPr/>
          <a:lstStyle/>
          <a:p>
            <a:pPr marL="304165" indent="-304165">
              <a:lnSpc>
                <a:spcPct val="100000"/>
              </a:lnSpc>
              <a:spcBef>
                <a:spcPts val="600"/>
              </a:spcBef>
            </a:pPr>
            <a:r>
              <a:rPr lang="en-US" sz="2400" b="1" dirty="0">
                <a:solidFill>
                  <a:srgbClr val="000000"/>
                </a:solidFill>
              </a:rPr>
              <a:t>Document current procedures in SOPs to ensure they are “lean” and repeatable</a:t>
            </a:r>
          </a:p>
          <a:p>
            <a:pPr marL="304165" indent="-304165">
              <a:lnSpc>
                <a:spcPct val="100000"/>
              </a:lnSpc>
              <a:spcBef>
                <a:spcPts val="600"/>
              </a:spcBef>
            </a:pPr>
            <a:r>
              <a:rPr lang="en-US" sz="2400" b="1" dirty="0">
                <a:solidFill>
                  <a:srgbClr val="000000"/>
                </a:solidFill>
              </a:rPr>
              <a:t>Limit hand-offs, simplify processes, eliminate waiting periods</a:t>
            </a:r>
          </a:p>
          <a:p>
            <a:pPr marL="304165" indent="-304165">
              <a:lnSpc>
                <a:spcPct val="100000"/>
              </a:lnSpc>
              <a:spcBef>
                <a:spcPts val="600"/>
              </a:spcBef>
            </a:pPr>
            <a:r>
              <a:rPr lang="en-US" sz="2400" b="1" dirty="0">
                <a:solidFill>
                  <a:srgbClr val="000000"/>
                </a:solidFill>
              </a:rPr>
              <a:t>Take advantage of an existing product to reduce your enhancement and maintenance costs</a:t>
            </a:r>
          </a:p>
          <a:p>
            <a:pPr marL="608965" lvl="1" indent="-227965">
              <a:lnSpc>
                <a:spcPct val="100000"/>
              </a:lnSpc>
              <a:spcBef>
                <a:spcPts val="600"/>
              </a:spcBef>
            </a:pPr>
            <a:r>
              <a:rPr lang="en-US" sz="2400" dirty="0">
                <a:solidFill>
                  <a:srgbClr val="000000"/>
                </a:solidFill>
              </a:rPr>
              <a:t>Minimize local customization</a:t>
            </a:r>
          </a:p>
          <a:p>
            <a:pPr marL="608965" lvl="1" indent="-227965">
              <a:lnSpc>
                <a:spcPct val="100000"/>
              </a:lnSpc>
              <a:spcBef>
                <a:spcPts val="600"/>
              </a:spcBef>
            </a:pPr>
            <a:r>
              <a:rPr lang="en-US" sz="2400" dirty="0">
                <a:solidFill>
                  <a:srgbClr val="000000"/>
                </a:solidFill>
              </a:rPr>
              <a:t>Leverage open source/commercial options</a:t>
            </a:r>
          </a:p>
        </p:txBody>
      </p:sp>
    </p:spTree>
    <p:extLst>
      <p:ext uri="{BB962C8B-B14F-4D97-AF65-F5344CB8AC3E}">
        <p14:creationId xmlns:p14="http://schemas.microsoft.com/office/powerpoint/2010/main" val="125448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A4B58-D1F6-11B8-C974-C3138AFCAE18}"/>
              </a:ext>
            </a:extLst>
          </p:cNvPr>
          <p:cNvSpPr>
            <a:spLocks noGrp="1"/>
          </p:cNvSpPr>
          <p:nvPr>
            <p:ph type="title"/>
          </p:nvPr>
        </p:nvSpPr>
        <p:spPr/>
        <p:txBody>
          <a:bodyPr/>
          <a:lstStyle/>
          <a:p>
            <a:r>
              <a:rPr lang="en-US" dirty="0"/>
              <a:t>Automate and Streamline</a:t>
            </a:r>
          </a:p>
        </p:txBody>
      </p:sp>
      <p:sp>
        <p:nvSpPr>
          <p:cNvPr id="3" name="Text Placeholder 2">
            <a:extLst>
              <a:ext uri="{FF2B5EF4-FFF2-40B4-BE49-F238E27FC236}">
                <a16:creationId xmlns:a16="http://schemas.microsoft.com/office/drawing/2014/main" id="{84FA08AB-7F69-62F9-C3E6-C0F12D8C06A0}"/>
              </a:ext>
            </a:extLst>
          </p:cNvPr>
          <p:cNvSpPr>
            <a:spLocks noGrp="1"/>
          </p:cNvSpPr>
          <p:nvPr>
            <p:ph type="body" sz="quarter" idx="26"/>
          </p:nvPr>
        </p:nvSpPr>
        <p:spPr>
          <a:xfrm>
            <a:off x="4213305" y="194877"/>
            <a:ext cx="4114800" cy="279687"/>
          </a:xfrm>
        </p:spPr>
        <p:txBody>
          <a:bodyPr/>
          <a:lstStyle/>
          <a:p>
            <a:r>
              <a:rPr lang="en-US" dirty="0"/>
              <a:t>Potential ways to lower costs</a:t>
            </a:r>
          </a:p>
        </p:txBody>
      </p:sp>
      <p:sp>
        <p:nvSpPr>
          <p:cNvPr id="4" name="Text Placeholder 3">
            <a:extLst>
              <a:ext uri="{FF2B5EF4-FFF2-40B4-BE49-F238E27FC236}">
                <a16:creationId xmlns:a16="http://schemas.microsoft.com/office/drawing/2014/main" id="{5B9BFD6D-F619-D471-FCB0-E3D61101E086}"/>
              </a:ext>
            </a:extLst>
          </p:cNvPr>
          <p:cNvSpPr>
            <a:spLocks noGrp="1"/>
          </p:cNvSpPr>
          <p:nvPr>
            <p:ph type="body" sz="quarter" idx="14"/>
          </p:nvPr>
        </p:nvSpPr>
        <p:spPr>
          <a:xfrm>
            <a:off x="774403" y="2233028"/>
            <a:ext cx="10655598" cy="3694808"/>
          </a:xfrm>
        </p:spPr>
        <p:txBody>
          <a:bodyPr/>
          <a:lstStyle/>
          <a:p>
            <a:r>
              <a:rPr lang="en-US" sz="2400" b="1" dirty="0">
                <a:solidFill>
                  <a:srgbClr val="000000"/>
                </a:solidFill>
              </a:rPr>
              <a:t>Leverage open source/commercial options</a:t>
            </a:r>
          </a:p>
        </p:txBody>
      </p:sp>
      <p:sp>
        <p:nvSpPr>
          <p:cNvPr id="6" name="Rectangle: Rounded Corners 5">
            <a:extLst>
              <a:ext uri="{FF2B5EF4-FFF2-40B4-BE49-F238E27FC236}">
                <a16:creationId xmlns:a16="http://schemas.microsoft.com/office/drawing/2014/main" id="{81E2D5A9-41FF-22D1-B5BE-A1148F44F811}"/>
              </a:ext>
            </a:extLst>
          </p:cNvPr>
          <p:cNvSpPr/>
          <p:nvPr/>
        </p:nvSpPr>
        <p:spPr>
          <a:xfrm>
            <a:off x="774402" y="3019647"/>
            <a:ext cx="10655598" cy="3174079"/>
          </a:xfrm>
          <a:prstGeom prst="roundRect">
            <a:avLst>
              <a:gd name="adj" fmla="val 8627"/>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grpSp>
        <p:nvGrpSpPr>
          <p:cNvPr id="19" name="Group 18">
            <a:extLst>
              <a:ext uri="{FF2B5EF4-FFF2-40B4-BE49-F238E27FC236}">
                <a16:creationId xmlns:a16="http://schemas.microsoft.com/office/drawing/2014/main" id="{C44D67AA-98B4-EEE2-CE62-E38EC3A7F63A}"/>
              </a:ext>
            </a:extLst>
          </p:cNvPr>
          <p:cNvGrpSpPr/>
          <p:nvPr/>
        </p:nvGrpSpPr>
        <p:grpSpPr>
          <a:xfrm>
            <a:off x="630864" y="3663034"/>
            <a:ext cx="10285205" cy="858551"/>
            <a:chOff x="630864" y="3663034"/>
            <a:chExt cx="10285205" cy="858551"/>
          </a:xfrm>
        </p:grpSpPr>
        <p:sp>
          <p:nvSpPr>
            <p:cNvPr id="8" name="Google Shape;532;g2da1dedc366_0_2001">
              <a:extLst>
                <a:ext uri="{FF2B5EF4-FFF2-40B4-BE49-F238E27FC236}">
                  <a16:creationId xmlns:a16="http://schemas.microsoft.com/office/drawing/2014/main" id="{2504616B-421F-F51C-97ED-244014DE6187}"/>
                </a:ext>
              </a:extLst>
            </p:cNvPr>
            <p:cNvSpPr/>
            <p:nvPr/>
          </p:nvSpPr>
          <p:spPr>
            <a:xfrm>
              <a:off x="630864" y="3663034"/>
              <a:ext cx="2571200" cy="858551"/>
            </a:xfrm>
            <a:prstGeom prst="rect">
              <a:avLst/>
            </a:prstGeom>
            <a:noFill/>
            <a:ln>
              <a:noFill/>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9" name="Google Shape;533;g2da1dedc366_0_2001">
              <a:extLst>
                <a:ext uri="{FF2B5EF4-FFF2-40B4-BE49-F238E27FC236}">
                  <a16:creationId xmlns:a16="http://schemas.microsoft.com/office/drawing/2014/main" id="{9BFECBDF-B1DD-16D1-222C-C99507D77215}"/>
                </a:ext>
              </a:extLst>
            </p:cNvPr>
            <p:cNvSpPr txBox="1"/>
            <p:nvPr/>
          </p:nvSpPr>
          <p:spPr>
            <a:xfrm>
              <a:off x="630864" y="3663034"/>
              <a:ext cx="2571200" cy="858551"/>
            </a:xfrm>
            <a:prstGeom prst="rect">
              <a:avLst/>
            </a:prstGeom>
            <a:noFill/>
            <a:ln>
              <a:noFill/>
            </a:ln>
          </p:spPr>
          <p:txBody>
            <a:bodyPr spcFirstLastPara="1" wrap="square" lIns="218100" tIns="77867" rIns="218100" bIns="77867" anchor="ctr" anchorCtr="0">
              <a:noAutofit/>
            </a:bodyPr>
            <a:lstStyle/>
            <a:p>
              <a:pPr marL="0" marR="0" lvl="0" indent="0" algn="r" defTabSz="1219170" rtl="0" eaLnBrk="0" fontAlgn="base" latinLnBrk="0" hangingPunct="0">
                <a:lnSpc>
                  <a:spcPct val="90000"/>
                </a:lnSpc>
                <a:spcBef>
                  <a:spcPts val="0"/>
                </a:spcBef>
                <a:spcAft>
                  <a:spcPts val="0"/>
                </a:spcAft>
                <a:buClr>
                  <a:srgbClr val="000000"/>
                </a:buClr>
                <a:buSzPts val="2200"/>
                <a:buFontTx/>
                <a:buNone/>
                <a:tabLst/>
                <a:defRPr/>
              </a:pPr>
              <a:r>
                <a:rPr kumimoji="0" lang="en-US" sz="2933" b="0" i="0" u="none" strike="noStrike" kern="1200" cap="none" spc="0" normalizeH="0" baseline="0" noProof="0" dirty="0">
                  <a:ln>
                    <a:noFill/>
                  </a:ln>
                  <a:solidFill>
                    <a:srgbClr val="000000"/>
                  </a:solidFill>
                  <a:effectLst/>
                  <a:uLnTx/>
                  <a:uFillTx/>
                  <a:latin typeface="Nunito Sans"/>
                  <a:ea typeface="Calibri"/>
                  <a:cs typeface="Calibri"/>
                  <a:sym typeface="Calibri"/>
                </a:rPr>
                <a:t>Open Source</a:t>
              </a:r>
              <a:endParaRPr kumimoji="0" sz="1733"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sp>
          <p:nvSpPr>
            <p:cNvPr id="10" name="Google Shape;534;g2da1dedc366_0_2001">
              <a:extLst>
                <a:ext uri="{FF2B5EF4-FFF2-40B4-BE49-F238E27FC236}">
                  <a16:creationId xmlns:a16="http://schemas.microsoft.com/office/drawing/2014/main" id="{DDC8AE7E-F615-75D1-D57F-4197805C2155}"/>
                </a:ext>
              </a:extLst>
            </p:cNvPr>
            <p:cNvSpPr/>
            <p:nvPr/>
          </p:nvSpPr>
          <p:spPr>
            <a:xfrm>
              <a:off x="3202119" y="3663034"/>
              <a:ext cx="514400" cy="858551"/>
            </a:xfrm>
            <a:prstGeom prst="leftBrace">
              <a:avLst>
                <a:gd name="adj1" fmla="val 35000"/>
                <a:gd name="adj2" fmla="val 50000"/>
              </a:avLst>
            </a:prstGeom>
            <a:noFill/>
            <a:ln w="25400" cap="flat" cmpd="sng">
              <a:solidFill>
                <a:srgbClr val="004A6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1" name="Google Shape;535;g2da1dedc366_0_2001">
              <a:extLst>
                <a:ext uri="{FF2B5EF4-FFF2-40B4-BE49-F238E27FC236}">
                  <a16:creationId xmlns:a16="http://schemas.microsoft.com/office/drawing/2014/main" id="{F6C7578C-5315-613A-A41C-B1EE84770116}"/>
                </a:ext>
              </a:extLst>
            </p:cNvPr>
            <p:cNvSpPr/>
            <p:nvPr/>
          </p:nvSpPr>
          <p:spPr>
            <a:xfrm>
              <a:off x="3922069" y="3663034"/>
              <a:ext cx="6994000" cy="858551"/>
            </a:xfrm>
            <a:prstGeom prst="rect">
              <a:avLst/>
            </a:prstGeom>
            <a:solidFill>
              <a:srgbClr val="004A62"/>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2" name="Google Shape;536;g2da1dedc366_0_2001">
              <a:extLst>
                <a:ext uri="{FF2B5EF4-FFF2-40B4-BE49-F238E27FC236}">
                  <a16:creationId xmlns:a16="http://schemas.microsoft.com/office/drawing/2014/main" id="{FEE36525-B6B6-F10A-1885-107D949CBDAA}"/>
                </a:ext>
              </a:extLst>
            </p:cNvPr>
            <p:cNvSpPr txBox="1"/>
            <p:nvPr/>
          </p:nvSpPr>
          <p:spPr>
            <a:xfrm>
              <a:off x="3922069" y="3663034"/>
              <a:ext cx="6994000" cy="858551"/>
            </a:xfrm>
            <a:prstGeom prst="rect">
              <a:avLst/>
            </a:prstGeom>
            <a:solidFill>
              <a:schemeClr val="accent3"/>
            </a:solidFill>
            <a:ln>
              <a:noFill/>
            </a:ln>
          </p:spPr>
          <p:txBody>
            <a:bodyPr spcFirstLastPara="1" wrap="square" lIns="116833" tIns="116833" rIns="116833" bIns="116833" anchor="ctr" anchorCtr="0">
              <a:noAutofit/>
            </a:bodyPr>
            <a:lstStyle/>
            <a:p>
              <a:pPr marL="0" marR="0" lvl="0" indent="0" algn="l" defTabSz="1219170" rtl="0" eaLnBrk="0" fontAlgn="base" latinLnBrk="0" hangingPunct="0">
                <a:lnSpc>
                  <a:spcPct val="90000"/>
                </a:lnSpc>
                <a:spcBef>
                  <a:spcPts val="0"/>
                </a:spcBef>
                <a:spcAft>
                  <a:spcPts val="0"/>
                </a:spcAft>
                <a:buClr>
                  <a:srgbClr val="000000"/>
                </a:buClr>
                <a:buSzPts val="2200"/>
                <a:buFontTx/>
                <a:buNone/>
                <a:tabLst/>
                <a:defRPr/>
              </a:pPr>
              <a:r>
                <a:rPr kumimoji="0" lang="en-US" sz="2400" b="0" i="0" u="none" strike="noStrike" kern="1200" cap="none" spc="0" normalizeH="0" baseline="0" noProof="0" dirty="0">
                  <a:ln>
                    <a:noFill/>
                  </a:ln>
                  <a:solidFill>
                    <a:srgbClr val="FFFFFF"/>
                  </a:solidFill>
                  <a:effectLst/>
                  <a:uLnTx/>
                  <a:uFillTx/>
                  <a:latin typeface="Nunito Sans"/>
                  <a:ea typeface="Calibri"/>
                  <a:cs typeface="Calibri"/>
                  <a:sym typeface="Calibri"/>
                </a:rPr>
                <a:t>HLN’s Immunization Calculation Engine (ICE)</a:t>
              </a:r>
              <a:endParaRPr kumimoji="0" sz="2400"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grpSp>
      <p:grpSp>
        <p:nvGrpSpPr>
          <p:cNvPr id="5" name="Group 4">
            <a:extLst>
              <a:ext uri="{FF2B5EF4-FFF2-40B4-BE49-F238E27FC236}">
                <a16:creationId xmlns:a16="http://schemas.microsoft.com/office/drawing/2014/main" id="{EDA16D9E-DC38-8D92-AF2B-C41CCAFDF730}"/>
              </a:ext>
            </a:extLst>
          </p:cNvPr>
          <p:cNvGrpSpPr/>
          <p:nvPr/>
        </p:nvGrpSpPr>
        <p:grpSpPr>
          <a:xfrm>
            <a:off x="630864" y="4813274"/>
            <a:ext cx="10285205" cy="1172207"/>
            <a:chOff x="630864" y="4813274"/>
            <a:chExt cx="10285205" cy="1172207"/>
          </a:xfrm>
        </p:grpSpPr>
        <p:sp>
          <p:nvSpPr>
            <p:cNvPr id="13" name="Google Shape;537;g2da1dedc366_0_2001">
              <a:extLst>
                <a:ext uri="{FF2B5EF4-FFF2-40B4-BE49-F238E27FC236}">
                  <a16:creationId xmlns:a16="http://schemas.microsoft.com/office/drawing/2014/main" id="{AB753194-FE39-E43C-1A57-BE30F155D962}"/>
                </a:ext>
              </a:extLst>
            </p:cNvPr>
            <p:cNvSpPr/>
            <p:nvPr/>
          </p:nvSpPr>
          <p:spPr>
            <a:xfrm>
              <a:off x="630864" y="4813274"/>
              <a:ext cx="2571200" cy="538768"/>
            </a:xfrm>
            <a:prstGeom prst="rect">
              <a:avLst/>
            </a:prstGeom>
            <a:noFill/>
            <a:ln>
              <a:noFill/>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4" name="Google Shape;538;g2da1dedc366_0_2001">
              <a:extLst>
                <a:ext uri="{FF2B5EF4-FFF2-40B4-BE49-F238E27FC236}">
                  <a16:creationId xmlns:a16="http://schemas.microsoft.com/office/drawing/2014/main" id="{B84B6847-6791-A362-1A51-8BE1F2A2ECF5}"/>
                </a:ext>
              </a:extLst>
            </p:cNvPr>
            <p:cNvSpPr txBox="1"/>
            <p:nvPr/>
          </p:nvSpPr>
          <p:spPr>
            <a:xfrm>
              <a:off x="630864" y="5253115"/>
              <a:ext cx="2571200" cy="538768"/>
            </a:xfrm>
            <a:prstGeom prst="rect">
              <a:avLst/>
            </a:prstGeom>
            <a:noFill/>
            <a:ln>
              <a:noFill/>
            </a:ln>
          </p:spPr>
          <p:txBody>
            <a:bodyPr spcFirstLastPara="1" wrap="square" lIns="218100" tIns="77867" rIns="218100" bIns="77867" anchor="ctr" anchorCtr="0">
              <a:noAutofit/>
            </a:bodyPr>
            <a:lstStyle/>
            <a:p>
              <a:pPr marL="0" marR="0" lvl="0" indent="0" algn="r" defTabSz="1219170" rtl="0" eaLnBrk="0" fontAlgn="base" latinLnBrk="0" hangingPunct="0">
                <a:lnSpc>
                  <a:spcPct val="90000"/>
                </a:lnSpc>
                <a:spcBef>
                  <a:spcPts val="0"/>
                </a:spcBef>
                <a:spcAft>
                  <a:spcPts val="0"/>
                </a:spcAft>
                <a:buClr>
                  <a:srgbClr val="000000"/>
                </a:buClr>
                <a:buSzPts val="2200"/>
                <a:buFontTx/>
                <a:buNone/>
                <a:tabLst/>
                <a:defRPr/>
              </a:pPr>
              <a:r>
                <a:rPr kumimoji="0" lang="en-US" sz="2933" b="0" i="0" u="none" strike="noStrike" kern="1200" cap="none" spc="0" normalizeH="0" baseline="0" noProof="0" dirty="0">
                  <a:ln>
                    <a:noFill/>
                  </a:ln>
                  <a:solidFill>
                    <a:srgbClr val="000000"/>
                  </a:solidFill>
                  <a:effectLst/>
                  <a:uLnTx/>
                  <a:uFillTx/>
                  <a:latin typeface="Nunito Sans"/>
                  <a:ea typeface="Calibri"/>
                  <a:cs typeface="Calibri"/>
                  <a:sym typeface="Calibri"/>
                </a:rPr>
                <a:t>Commercial</a:t>
              </a:r>
              <a:endParaRPr kumimoji="0" sz="1733"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sp>
          <p:nvSpPr>
            <p:cNvPr id="15" name="Google Shape;539;g2da1dedc366_0_2001">
              <a:extLst>
                <a:ext uri="{FF2B5EF4-FFF2-40B4-BE49-F238E27FC236}">
                  <a16:creationId xmlns:a16="http://schemas.microsoft.com/office/drawing/2014/main" id="{532DDA2C-40A8-CF22-9340-067D6878C837}"/>
                </a:ext>
              </a:extLst>
            </p:cNvPr>
            <p:cNvSpPr/>
            <p:nvPr/>
          </p:nvSpPr>
          <p:spPr>
            <a:xfrm>
              <a:off x="3202119" y="5059495"/>
              <a:ext cx="514400" cy="925986"/>
            </a:xfrm>
            <a:prstGeom prst="leftBrace">
              <a:avLst>
                <a:gd name="adj1" fmla="val 35000"/>
                <a:gd name="adj2" fmla="val 50000"/>
              </a:avLst>
            </a:prstGeom>
            <a:noFill/>
            <a:ln w="25400" cap="flat" cmpd="sng">
              <a:solidFill>
                <a:srgbClr val="004A6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541;g2da1dedc366_0_2001">
              <a:extLst>
                <a:ext uri="{FF2B5EF4-FFF2-40B4-BE49-F238E27FC236}">
                  <a16:creationId xmlns:a16="http://schemas.microsoft.com/office/drawing/2014/main" id="{442DF5D6-A54C-60E2-CDE7-88721E670ECF}"/>
                </a:ext>
              </a:extLst>
            </p:cNvPr>
            <p:cNvSpPr txBox="1"/>
            <p:nvPr/>
          </p:nvSpPr>
          <p:spPr>
            <a:xfrm>
              <a:off x="3922069" y="5059495"/>
              <a:ext cx="6994000" cy="925986"/>
            </a:xfrm>
            <a:prstGeom prst="rect">
              <a:avLst/>
            </a:prstGeom>
            <a:solidFill>
              <a:schemeClr val="accent3"/>
            </a:solidFill>
            <a:ln>
              <a:noFill/>
            </a:ln>
          </p:spPr>
          <p:txBody>
            <a:bodyPr spcFirstLastPara="1" wrap="square" lIns="116833" tIns="116833" rIns="116833" bIns="116833" anchor="ctr" anchorCtr="0">
              <a:noAutofit/>
            </a:bodyPr>
            <a:lstStyle/>
            <a:p>
              <a:pPr marL="0" marR="0" lvl="0" indent="0" algn="l" defTabSz="1219170" rtl="0" eaLnBrk="0" fontAlgn="base" latinLnBrk="0" hangingPunct="0">
                <a:lnSpc>
                  <a:spcPct val="90000"/>
                </a:lnSpc>
                <a:spcBef>
                  <a:spcPts val="0"/>
                </a:spcBef>
                <a:spcAft>
                  <a:spcPts val="0"/>
                </a:spcAft>
                <a:buClr>
                  <a:srgbClr val="000000"/>
                </a:buClr>
                <a:buSzPts val="2200"/>
                <a:buFontTx/>
                <a:buNone/>
                <a:tabLst/>
                <a:defRPr/>
              </a:pPr>
              <a:r>
                <a:rPr kumimoji="0" lang="en-US" sz="2400" b="0" i="0" u="none" strike="noStrike" kern="1200" cap="none" spc="0" normalizeH="0" baseline="0" noProof="0" dirty="0">
                  <a:ln>
                    <a:noFill/>
                  </a:ln>
                  <a:solidFill>
                    <a:srgbClr val="FFFFFF"/>
                  </a:solidFill>
                  <a:effectLst/>
                  <a:uLnTx/>
                  <a:uFillTx/>
                  <a:latin typeface="Nunito Sans"/>
                  <a:ea typeface="Calibri"/>
                  <a:cs typeface="Calibri"/>
                  <a:sym typeface="Calibri"/>
                </a:rPr>
                <a:t>A </a:t>
              </a:r>
              <a:r>
                <a:rPr kumimoji="0" lang="en-US" sz="2400" b="0" i="0" u="none" strike="noStrike" kern="1200" cap="none" spc="0" normalizeH="0" baseline="0" noProof="0" dirty="0" err="1">
                  <a:ln>
                    <a:noFill/>
                  </a:ln>
                  <a:solidFill>
                    <a:srgbClr val="FFFFFF"/>
                  </a:solidFill>
                  <a:effectLst/>
                  <a:uLnTx/>
                  <a:uFillTx/>
                  <a:latin typeface="Nunito Sans"/>
                  <a:ea typeface="Calibri"/>
                  <a:cs typeface="Calibri"/>
                  <a:sym typeface="Calibri"/>
                </a:rPr>
                <a:t>Syntropi</a:t>
              </a:r>
              <a:r>
                <a:rPr kumimoji="0" lang="en-US" sz="2400" b="0" i="0" u="none" strike="noStrike" kern="1200" cap="none" spc="0" normalizeH="0" baseline="0" noProof="0" dirty="0">
                  <a:ln>
                    <a:noFill/>
                  </a:ln>
                  <a:solidFill>
                    <a:srgbClr val="FFFFFF"/>
                  </a:solidFill>
                  <a:effectLst/>
                  <a:uLnTx/>
                  <a:uFillTx/>
                  <a:latin typeface="Nunito Sans"/>
                  <a:ea typeface="Calibri"/>
                  <a:cs typeface="Calibri"/>
                  <a:sym typeface="Calibri"/>
                </a:rPr>
                <a:t> onboarding and customer management module</a:t>
              </a:r>
              <a:endParaRPr kumimoji="0" sz="1400"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grpSp>
      <p:sp>
        <p:nvSpPr>
          <p:cNvPr id="18" name="Google Shape;542;g2da1dedc366_0_2001">
            <a:extLst>
              <a:ext uri="{FF2B5EF4-FFF2-40B4-BE49-F238E27FC236}">
                <a16:creationId xmlns:a16="http://schemas.microsoft.com/office/drawing/2014/main" id="{A90F748E-75EE-EAA2-7D99-B7B10A1DE17B}"/>
              </a:ext>
            </a:extLst>
          </p:cNvPr>
          <p:cNvSpPr/>
          <p:nvPr/>
        </p:nvSpPr>
        <p:spPr>
          <a:xfrm>
            <a:off x="630864" y="5643620"/>
            <a:ext cx="2571200" cy="858551"/>
          </a:xfrm>
          <a:prstGeom prst="rect">
            <a:avLst/>
          </a:prstGeom>
          <a:noFill/>
          <a:ln>
            <a:noFill/>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27" name="TextBox 26">
            <a:extLst>
              <a:ext uri="{FF2B5EF4-FFF2-40B4-BE49-F238E27FC236}">
                <a16:creationId xmlns:a16="http://schemas.microsoft.com/office/drawing/2014/main" id="{84E49C8A-141B-42E9-5E14-084157E5EF03}"/>
              </a:ext>
            </a:extLst>
          </p:cNvPr>
          <p:cNvSpPr txBox="1"/>
          <p:nvPr/>
        </p:nvSpPr>
        <p:spPr>
          <a:xfrm>
            <a:off x="1127051" y="6283842"/>
            <a:ext cx="100584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56BD"/>
                </a:solidFill>
                <a:effectLst/>
                <a:uLnTx/>
                <a:uFillTx/>
                <a:latin typeface="Nunito Sans"/>
                <a:ea typeface="+mn-ea"/>
                <a:cs typeface="+mn-cs"/>
              </a:rPr>
              <a:t>* Atlantic Management Center, Incorporated (AMCI)</a:t>
            </a:r>
          </a:p>
        </p:txBody>
      </p:sp>
    </p:spTree>
    <p:extLst>
      <p:ext uri="{BB962C8B-B14F-4D97-AF65-F5344CB8AC3E}">
        <p14:creationId xmlns:p14="http://schemas.microsoft.com/office/powerpoint/2010/main" val="148402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37A789D-25D4-C5DA-4F20-3628A1FE2CAC}"/>
              </a:ext>
            </a:extLst>
          </p:cNvPr>
          <p:cNvSpPr>
            <a:spLocks noGrp="1"/>
          </p:cNvSpPr>
          <p:nvPr>
            <p:ph type="title"/>
          </p:nvPr>
        </p:nvSpPr>
        <p:spPr/>
        <p:txBody>
          <a:bodyPr/>
          <a:lstStyle/>
          <a:p>
            <a:r>
              <a:rPr lang="en-US" dirty="0"/>
              <a:t>Standardize Where Possible</a:t>
            </a:r>
          </a:p>
        </p:txBody>
      </p:sp>
      <p:sp>
        <p:nvSpPr>
          <p:cNvPr id="7" name="Text Placeholder 6">
            <a:extLst>
              <a:ext uri="{FF2B5EF4-FFF2-40B4-BE49-F238E27FC236}">
                <a16:creationId xmlns:a16="http://schemas.microsoft.com/office/drawing/2014/main" id="{10C8C0DF-EFFE-C8E0-43E6-547B76EDEF6D}"/>
              </a:ext>
            </a:extLst>
          </p:cNvPr>
          <p:cNvSpPr>
            <a:spLocks noGrp="1"/>
          </p:cNvSpPr>
          <p:nvPr>
            <p:ph type="body" sz="quarter" idx="11"/>
          </p:nvPr>
        </p:nvSpPr>
        <p:spPr>
          <a:xfrm>
            <a:off x="774403" y="1817537"/>
            <a:ext cx="3797840" cy="210532"/>
          </a:xfrm>
        </p:spPr>
        <p:txBody>
          <a:bodyPr/>
          <a:lstStyle/>
          <a:p>
            <a:r>
              <a:rPr lang="en-US" dirty="0"/>
              <a:t>Potential ways to lower costs</a:t>
            </a:r>
          </a:p>
        </p:txBody>
      </p:sp>
      <p:sp>
        <p:nvSpPr>
          <p:cNvPr id="8" name="Text Placeholder 7">
            <a:extLst>
              <a:ext uri="{FF2B5EF4-FFF2-40B4-BE49-F238E27FC236}">
                <a16:creationId xmlns:a16="http://schemas.microsoft.com/office/drawing/2014/main" id="{33A5E77C-7E38-0388-86B6-6E647B3C0999}"/>
              </a:ext>
            </a:extLst>
          </p:cNvPr>
          <p:cNvSpPr>
            <a:spLocks noGrp="1"/>
          </p:cNvSpPr>
          <p:nvPr>
            <p:ph type="body" sz="quarter" idx="12"/>
          </p:nvPr>
        </p:nvSpPr>
        <p:spPr/>
        <p:txBody>
          <a:bodyPr/>
          <a:lstStyle/>
          <a:p>
            <a:pPr marL="304165" indent="-304165">
              <a:lnSpc>
                <a:spcPct val="100000"/>
              </a:lnSpc>
              <a:spcBef>
                <a:spcPts val="0"/>
              </a:spcBef>
              <a:spcAft>
                <a:spcPts val="600"/>
              </a:spcAft>
              <a:buFont typeface="Arial" panose="020B0604020202020204" pitchFamily="34" charset="0"/>
              <a:buChar char="•"/>
            </a:pPr>
            <a:r>
              <a:rPr lang="en-US" dirty="0"/>
              <a:t>IIS Functional Model</a:t>
            </a:r>
          </a:p>
          <a:p>
            <a:pPr marL="304165" indent="-304165">
              <a:lnSpc>
                <a:spcPct val="100000"/>
              </a:lnSpc>
              <a:spcBef>
                <a:spcPts val="0"/>
              </a:spcBef>
              <a:spcAft>
                <a:spcPts val="600"/>
              </a:spcAft>
              <a:buFont typeface="Arial" panose="020B0604020202020204" pitchFamily="34" charset="0"/>
              <a:buChar char="•"/>
            </a:pPr>
            <a:r>
              <a:rPr lang="en-US" dirty="0"/>
              <a:t>Requirements Traceability Matrix (RTM)</a:t>
            </a:r>
          </a:p>
          <a:p>
            <a:pPr marL="304165" indent="-304165">
              <a:lnSpc>
                <a:spcPct val="100000"/>
              </a:lnSpc>
              <a:spcBef>
                <a:spcPts val="0"/>
              </a:spcBef>
              <a:spcAft>
                <a:spcPts val="600"/>
              </a:spcAft>
              <a:buFont typeface="Arial" panose="020B0604020202020204" pitchFamily="34" charset="0"/>
              <a:buChar char="•"/>
            </a:pPr>
            <a:r>
              <a:rPr lang="en-US" dirty="0"/>
              <a:t>CDC IIS Functional Standards v5 and Operational Guidance Statements</a:t>
            </a:r>
          </a:p>
          <a:p>
            <a:pPr marL="304165" indent="-304165">
              <a:lnSpc>
                <a:spcPct val="100000"/>
              </a:lnSpc>
              <a:spcBef>
                <a:spcPts val="0"/>
              </a:spcBef>
              <a:spcAft>
                <a:spcPts val="600"/>
              </a:spcAft>
              <a:buFont typeface="Arial" panose="020B0604020202020204" pitchFamily="34" charset="0"/>
              <a:buChar char="•"/>
            </a:pPr>
            <a:r>
              <a:rPr lang="en-US" dirty="0"/>
              <a:t>AIRA Guidance Documents</a:t>
            </a:r>
          </a:p>
          <a:p>
            <a:pPr marL="304165" indent="-304165">
              <a:lnSpc>
                <a:spcPct val="100000"/>
              </a:lnSpc>
              <a:spcBef>
                <a:spcPts val="0"/>
              </a:spcBef>
              <a:spcAft>
                <a:spcPts val="600"/>
              </a:spcAft>
              <a:buFont typeface="Arial" panose="020B0604020202020204" pitchFamily="34" charset="0"/>
              <a:buChar char="•"/>
            </a:pPr>
            <a:r>
              <a:rPr lang="en-US" dirty="0"/>
              <a:t>AIRA Measurement and Improvement (M&amp;I) Initiative</a:t>
            </a:r>
          </a:p>
          <a:p>
            <a:pPr>
              <a:lnSpc>
                <a:spcPct val="100000"/>
              </a:lnSpc>
              <a:spcBef>
                <a:spcPts val="0"/>
              </a:spcBef>
              <a:spcAft>
                <a:spcPts val="600"/>
              </a:spcAft>
            </a:pPr>
            <a:endParaRPr lang="en-US" dirty="0"/>
          </a:p>
        </p:txBody>
      </p:sp>
      <p:pic>
        <p:nvPicPr>
          <p:cNvPr id="11" name="Picture Placeholder 10">
            <a:extLst>
              <a:ext uri="{FF2B5EF4-FFF2-40B4-BE49-F238E27FC236}">
                <a16:creationId xmlns:a16="http://schemas.microsoft.com/office/drawing/2014/main" id="{9A62E7B1-668E-8722-5337-4BBEC253F890}"/>
              </a:ext>
            </a:extLst>
          </p:cNvPr>
          <p:cNvPicPr>
            <a:picLocks noGrp="1" noChangeAspect="1"/>
          </p:cNvPicPr>
          <p:nvPr>
            <p:ph type="pic" sz="quarter" idx="14"/>
          </p:nvPr>
        </p:nvPicPr>
        <p:blipFill>
          <a:blip r:embed="rId2"/>
          <a:srcRect l="1638" r="1638"/>
          <a:stretch/>
        </p:blipFill>
        <p:spPr>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rgbClr val="0056BD"/>
            </a:fgClr>
            <a:bgClr>
              <a:srgbClr val="FFFFFF"/>
            </a:bgClr>
          </a:pattFill>
        </p:spPr>
      </p:pic>
    </p:spTree>
    <p:extLst>
      <p:ext uri="{BB962C8B-B14F-4D97-AF65-F5344CB8AC3E}">
        <p14:creationId xmlns:p14="http://schemas.microsoft.com/office/powerpoint/2010/main" val="114606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1EDDC4-3E84-CC2A-9004-6DF1EFA089E7}"/>
              </a:ext>
              <a:ext uri="{C183D7F6-B498-43B3-948B-1728B52AA6E4}">
                <adec:decorative xmlns:adec="http://schemas.microsoft.com/office/drawing/2017/decorative" val="1"/>
              </a:ext>
            </a:extLst>
          </p:cNvPr>
          <p:cNvPicPr>
            <a:picLocks noChangeAspect="1"/>
          </p:cNvPicPr>
          <p:nvPr/>
        </p:nvPicPr>
        <p:blipFill>
          <a:blip r:embed="rId2"/>
          <a:srcRect l="1241" r="1919"/>
          <a:stretch/>
        </p:blipFill>
        <p:spPr>
          <a:xfrm>
            <a:off x="0" y="1"/>
            <a:ext cx="12192000" cy="3480148"/>
          </a:xfrm>
          <a:prstGeom prst="rect">
            <a:avLst/>
          </a:prstGeom>
        </p:spPr>
      </p:pic>
      <p:sp>
        <p:nvSpPr>
          <p:cNvPr id="5" name="Title 22">
            <a:extLst>
              <a:ext uri="{FF2B5EF4-FFF2-40B4-BE49-F238E27FC236}">
                <a16:creationId xmlns:a16="http://schemas.microsoft.com/office/drawing/2014/main" id="{B8EE35BB-85A7-D10A-07BF-6AAC0E3D4DC1}"/>
              </a:ext>
            </a:extLst>
          </p:cNvPr>
          <p:cNvSpPr txBox="1">
            <a:spLocks noGrp="1"/>
          </p:cNvSpPr>
          <p:nvPr>
            <p:ph type="title"/>
          </p:nvPr>
        </p:nvSpPr>
        <p:spPr>
          <a:xfrm>
            <a:off x="838200" y="1167159"/>
            <a:ext cx="10515600" cy="3293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pPr algn="ctr" defTabSz="914377">
              <a:defRPr/>
            </a:pPr>
            <a:r>
              <a:rPr lang="en-US" sz="2800" dirty="0">
                <a:solidFill>
                  <a:schemeClr val="bg1"/>
                </a:solidFill>
                <a:cs typeface="Poppins SemiBold" panose="00000700000000000000" pitchFamily="2" charset="0"/>
              </a:rPr>
              <a:t>Engage with the IIS Vendor and Consortium</a:t>
            </a:r>
          </a:p>
        </p:txBody>
      </p:sp>
      <p:sp>
        <p:nvSpPr>
          <p:cNvPr id="88" name="TextBox 87">
            <a:extLst>
              <a:ext uri="{FF2B5EF4-FFF2-40B4-BE49-F238E27FC236}">
                <a16:creationId xmlns:a16="http://schemas.microsoft.com/office/drawing/2014/main" id="{8FAF153B-F88A-4500-A90E-4E3764002462}"/>
              </a:ext>
            </a:extLst>
          </p:cNvPr>
          <p:cNvSpPr txBox="1"/>
          <p:nvPr/>
        </p:nvSpPr>
        <p:spPr>
          <a:xfrm>
            <a:off x="3829041" y="764650"/>
            <a:ext cx="4533915" cy="30777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all" spc="200" normalizeH="0" baseline="0" noProof="0" dirty="0">
                <a:ln>
                  <a:noFill/>
                </a:ln>
                <a:solidFill>
                  <a:srgbClr val="FCCF85"/>
                </a:solidFill>
                <a:effectLst/>
                <a:uLnTx/>
                <a:uFillTx/>
                <a:latin typeface="Roboto Medium" panose="02000000000000000000" pitchFamily="2" charset="0"/>
                <a:ea typeface="Roboto Medium" panose="02000000000000000000" pitchFamily="2" charset="0"/>
                <a:cs typeface="Poppins Medium" panose="00000600000000000000" pitchFamily="2" charset="0"/>
              </a:rPr>
              <a:t>Potential ways to lower costs</a:t>
            </a:r>
          </a:p>
        </p:txBody>
      </p:sp>
      <p:sp>
        <p:nvSpPr>
          <p:cNvPr id="177" name="TextBox 176">
            <a:extLst>
              <a:ext uri="{FF2B5EF4-FFF2-40B4-BE49-F238E27FC236}">
                <a16:creationId xmlns:a16="http://schemas.microsoft.com/office/drawing/2014/main" id="{2109D1BC-0914-4768-8B43-88B1152D4173}"/>
              </a:ext>
            </a:extLst>
          </p:cNvPr>
          <p:cNvSpPr txBox="1"/>
          <p:nvPr/>
        </p:nvSpPr>
        <p:spPr>
          <a:xfrm>
            <a:off x="2036983" y="1708236"/>
            <a:ext cx="8118033" cy="691856"/>
          </a:xfrm>
          <a:prstGeom prst="rect">
            <a:avLst/>
          </a:prstGeom>
          <a:noFill/>
        </p:spPr>
        <p:txBody>
          <a:bodyPr wrap="square" rtlCol="0">
            <a:spAutoFit/>
          </a:bodyPr>
          <a:lstStyle/>
          <a:p>
            <a:pPr marL="0" marR="0" lvl="0" indent="0" algn="ctr" defTabSz="914377" rtl="0" eaLnBrk="1" fontAlgn="auto" latinLnBrk="0" hangingPunct="1">
              <a:lnSpc>
                <a:spcPts val="2400"/>
              </a:lnSpc>
              <a:spcBef>
                <a:spcPts val="120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Nunito Sans Normal Medium" pitchFamily="2" charset="77"/>
                <a:ea typeface="Roboto" panose="02000000000000000000" pitchFamily="2" charset="0"/>
                <a:cs typeface="Open Sans Light" panose="020B0606030504020204" pitchFamily="34" charset="0"/>
              </a:rPr>
              <a:t>Enhancement requests for a shared IIS platform can be prioritized and coordinated within each of the consortia groups, and costs may be shared</a:t>
            </a:r>
          </a:p>
        </p:txBody>
      </p:sp>
      <p:sp>
        <p:nvSpPr>
          <p:cNvPr id="178" name="Rectangle: Rounded Corners 177">
            <a:extLst>
              <a:ext uri="{FF2B5EF4-FFF2-40B4-BE49-F238E27FC236}">
                <a16:creationId xmlns:a16="http://schemas.microsoft.com/office/drawing/2014/main" id="{D01DA0B1-2A8B-4081-8FD9-919F83D37D9A}"/>
              </a:ext>
              <a:ext uri="{C183D7F6-B498-43B3-948B-1728B52AA6E4}">
                <adec:decorative xmlns:adec="http://schemas.microsoft.com/office/drawing/2017/decorative" val="1"/>
              </a:ext>
            </a:extLst>
          </p:cNvPr>
          <p:cNvSpPr/>
          <p:nvPr/>
        </p:nvSpPr>
        <p:spPr>
          <a:xfrm>
            <a:off x="548230" y="2768079"/>
            <a:ext cx="11095543" cy="3559900"/>
          </a:xfrm>
          <a:prstGeom prst="roundRect">
            <a:avLst>
              <a:gd name="adj" fmla="val 5629"/>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2" name="Google Shape;558;g2e186f19e7f_0_228">
            <a:extLst>
              <a:ext uri="{FF2B5EF4-FFF2-40B4-BE49-F238E27FC236}">
                <a16:creationId xmlns:a16="http://schemas.microsoft.com/office/drawing/2014/main" id="{2123F681-537B-3DB5-7624-A1DC609D1AB9}"/>
              </a:ext>
            </a:extLst>
          </p:cNvPr>
          <p:cNvSpPr txBox="1">
            <a:spLocks/>
          </p:cNvSpPr>
          <p:nvPr/>
        </p:nvSpPr>
        <p:spPr>
          <a:xfrm>
            <a:off x="8071509" y="4894140"/>
            <a:ext cx="548800" cy="393600"/>
          </a:xfrm>
          <a:prstGeom prst="rect">
            <a:avLst/>
          </a:prstGeom>
          <a:noFill/>
          <a:ln>
            <a:noFill/>
          </a:ln>
        </p:spPr>
        <p:txBody>
          <a:bodyPr spcFirstLastPara="1" wrap="square" lIns="91433" tIns="91433" rIns="91433" bIns="91433" anchor="t" anchorCtr="0">
            <a:noAutofit/>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a:lstStyle>
          <a:p>
            <a:pPr marL="0" marR="0" lvl="0" indent="0" algn="r" defTabSz="1219170" rtl="0" eaLnBrk="0" fontAlgn="base" latinLnBrk="0" hangingPunct="0">
              <a:lnSpc>
                <a:spcPct val="100000"/>
              </a:lnSpc>
              <a:spcBef>
                <a:spcPts val="0"/>
              </a:spcBef>
              <a:spcAft>
                <a:spcPts val="0"/>
              </a:spcAft>
              <a:buClr>
                <a:srgbClr val="000000"/>
              </a:buClr>
              <a:buSzPts val="1000"/>
              <a:buFontTx/>
              <a:buNone/>
              <a:tabLst/>
              <a:defRPr/>
            </a:pPr>
            <a:fld id="{00000000-1234-1234-1234-123412341234}" type="slidenum">
              <a:rPr kumimoji="0" lang="en-US" sz="1333" b="0" i="0" u="none" strike="noStrike" kern="1200" cap="none" spc="0" normalizeH="0" baseline="0" noProof="0">
                <a:ln>
                  <a:noFill/>
                </a:ln>
                <a:solidFill>
                  <a:srgbClr val="0F56DC"/>
                </a:solidFill>
                <a:effectLst/>
                <a:uLnTx/>
                <a:uFillTx/>
                <a:latin typeface="Roboto Bold"/>
                <a:ea typeface="Calibri"/>
                <a:cs typeface="Calibri"/>
                <a:sym typeface="Calibri"/>
              </a:rPr>
              <a:pPr marL="0" marR="0" lvl="0" indent="0" algn="r" defTabSz="1219170" rtl="0" eaLnBrk="0" fontAlgn="base" latinLnBrk="0" hangingPunct="0">
                <a:lnSpc>
                  <a:spcPct val="100000"/>
                </a:lnSpc>
                <a:spcBef>
                  <a:spcPts val="0"/>
                </a:spcBef>
                <a:spcAft>
                  <a:spcPts val="0"/>
                </a:spcAft>
                <a:buClr>
                  <a:srgbClr val="000000"/>
                </a:buClr>
                <a:buSzPts val="1000"/>
                <a:buFontTx/>
                <a:buNone/>
                <a:tabLst/>
                <a:defRPr/>
              </a:pPr>
              <a:t>27</a:t>
            </a:fld>
            <a:endParaRPr kumimoji="0" lang="en-US" sz="1333" b="0" i="0" u="none" strike="noStrike" kern="1200" cap="none" spc="0" normalizeH="0" baseline="0" noProof="0">
              <a:ln>
                <a:noFill/>
              </a:ln>
              <a:solidFill>
                <a:srgbClr val="0F56DC"/>
              </a:solidFill>
              <a:effectLst/>
              <a:uLnTx/>
              <a:uFillTx/>
              <a:latin typeface="Roboto Bold"/>
              <a:ea typeface="Calibri"/>
              <a:cs typeface="Calibri"/>
              <a:sym typeface="Calibri"/>
            </a:endParaRPr>
          </a:p>
        </p:txBody>
      </p:sp>
      <p:grpSp>
        <p:nvGrpSpPr>
          <p:cNvPr id="3" name="Google Shape;559;g2e186f19e7f_0_228">
            <a:extLst>
              <a:ext uri="{FF2B5EF4-FFF2-40B4-BE49-F238E27FC236}">
                <a16:creationId xmlns:a16="http://schemas.microsoft.com/office/drawing/2014/main" id="{584393C9-F02E-440C-0074-F1994E2AFF05}"/>
              </a:ext>
            </a:extLst>
          </p:cNvPr>
          <p:cNvGrpSpPr/>
          <p:nvPr/>
        </p:nvGrpSpPr>
        <p:grpSpPr>
          <a:xfrm>
            <a:off x="8151735" y="3251691"/>
            <a:ext cx="2472000" cy="2472000"/>
            <a:chOff x="6077707" y="1644751"/>
            <a:chExt cx="1854000" cy="1854000"/>
          </a:xfrm>
        </p:grpSpPr>
        <p:sp>
          <p:nvSpPr>
            <p:cNvPr id="6" name="Google Shape;560;g2e186f19e7f_0_228">
              <a:extLst>
                <a:ext uri="{FF2B5EF4-FFF2-40B4-BE49-F238E27FC236}">
                  <a16:creationId xmlns:a16="http://schemas.microsoft.com/office/drawing/2014/main" id="{049851A4-0CFD-75DA-FF14-F2B0157650DE}"/>
                </a:ext>
              </a:extLst>
            </p:cNvPr>
            <p:cNvSpPr/>
            <p:nvPr/>
          </p:nvSpPr>
          <p:spPr>
            <a:xfrm>
              <a:off x="6077707" y="1644751"/>
              <a:ext cx="1854000" cy="1854000"/>
            </a:xfrm>
            <a:prstGeom prst="ellipse">
              <a:avLst/>
            </a:prstGeom>
            <a:solidFill>
              <a:srgbClr val="0944A1"/>
            </a:solidFill>
            <a:ln w="28575" cap="flat" cmpd="sng">
              <a:solidFill>
                <a:srgbClr val="A1C3F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900"/>
                <a:buFontTx/>
                <a:buNone/>
                <a:tabLst/>
                <a:defRPr/>
              </a:pPr>
              <a:endParaRPr kumimoji="0" sz="2533" b="0" i="0" u="none" strike="noStrike" kern="1200" cap="none" spc="0" normalizeH="0" baseline="0" noProof="0">
                <a:ln>
                  <a:noFill/>
                </a:ln>
                <a:solidFill>
                  <a:srgbClr val="000000"/>
                </a:solidFill>
                <a:effectLst/>
                <a:uLnTx/>
                <a:uFillTx/>
                <a:latin typeface="Roboto Bold"/>
                <a:ea typeface="Arial"/>
                <a:cs typeface="Arial"/>
                <a:sym typeface="Arial"/>
              </a:endParaRPr>
            </a:p>
          </p:txBody>
        </p:sp>
        <p:sp>
          <p:nvSpPr>
            <p:cNvPr id="7" name="Google Shape;561;g2e186f19e7f_0_228">
              <a:extLst>
                <a:ext uri="{FF2B5EF4-FFF2-40B4-BE49-F238E27FC236}">
                  <a16:creationId xmlns:a16="http://schemas.microsoft.com/office/drawing/2014/main" id="{07C79C9F-1BB8-315D-4EAF-D9C66D477636}"/>
                </a:ext>
              </a:extLst>
            </p:cNvPr>
            <p:cNvSpPr txBox="1"/>
            <p:nvPr/>
          </p:nvSpPr>
          <p:spPr>
            <a:xfrm>
              <a:off x="6386100" y="2311040"/>
              <a:ext cx="1290600" cy="5214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0" fontAlgn="base" latinLnBrk="0" hangingPunct="0">
                <a:lnSpc>
                  <a:spcPct val="115000"/>
                </a:lnSpc>
                <a:spcBef>
                  <a:spcPts val="0"/>
                </a:spcBef>
                <a:spcAft>
                  <a:spcPts val="0"/>
                </a:spcAft>
                <a:buClr>
                  <a:srgbClr val="000000"/>
                </a:buClr>
                <a:buSzPts val="1800"/>
                <a:buFontTx/>
                <a:buNone/>
                <a:tabLst/>
                <a:defRPr/>
              </a:pPr>
              <a:r>
                <a:rPr kumimoji="0" lang="en-US" sz="2400" b="0" i="0" u="none" strike="noStrike" kern="1200" cap="none" spc="0" normalizeH="0" baseline="0" noProof="0">
                  <a:ln>
                    <a:noFill/>
                  </a:ln>
                  <a:solidFill>
                    <a:srgbClr val="FFFFFF"/>
                  </a:solidFill>
                  <a:effectLst/>
                  <a:uLnTx/>
                  <a:uFillTx/>
                  <a:latin typeface="Roboto Bold"/>
                  <a:ea typeface="Calibri"/>
                  <a:cs typeface="Calibri"/>
                  <a:sym typeface="Calibri"/>
                </a:rPr>
                <a:t>Awardee Developed</a:t>
              </a:r>
              <a:endParaRPr kumimoji="0" sz="2400" b="0" i="0" u="none" strike="noStrike" kern="1200" cap="none" spc="0" normalizeH="0" baseline="0" noProof="0">
                <a:ln>
                  <a:noFill/>
                </a:ln>
                <a:solidFill>
                  <a:srgbClr val="FFFFFF"/>
                </a:solidFill>
                <a:effectLst/>
                <a:uLnTx/>
                <a:uFillTx/>
                <a:latin typeface="Roboto Bold"/>
                <a:ea typeface="Calibri"/>
                <a:cs typeface="Calibri"/>
                <a:sym typeface="Calibri"/>
              </a:endParaRPr>
            </a:p>
          </p:txBody>
        </p:sp>
      </p:grpSp>
      <p:grpSp>
        <p:nvGrpSpPr>
          <p:cNvPr id="8" name="Google Shape;562;g2e186f19e7f_0_228">
            <a:extLst>
              <a:ext uri="{FF2B5EF4-FFF2-40B4-BE49-F238E27FC236}">
                <a16:creationId xmlns:a16="http://schemas.microsoft.com/office/drawing/2014/main" id="{629C5293-923F-CB3E-B57E-AE5FB6ADAC1C}"/>
              </a:ext>
            </a:extLst>
          </p:cNvPr>
          <p:cNvGrpSpPr/>
          <p:nvPr/>
        </p:nvGrpSpPr>
        <p:grpSpPr>
          <a:xfrm>
            <a:off x="5989332" y="3251691"/>
            <a:ext cx="2472000" cy="2472000"/>
            <a:chOff x="4455905" y="1644751"/>
            <a:chExt cx="1854000" cy="1854000"/>
          </a:xfrm>
        </p:grpSpPr>
        <p:sp>
          <p:nvSpPr>
            <p:cNvPr id="9" name="Google Shape;563;g2e186f19e7f_0_228">
              <a:extLst>
                <a:ext uri="{FF2B5EF4-FFF2-40B4-BE49-F238E27FC236}">
                  <a16:creationId xmlns:a16="http://schemas.microsoft.com/office/drawing/2014/main" id="{FEF2C8A0-EEDB-5A4C-81B3-EA8D92261299}"/>
                </a:ext>
              </a:extLst>
            </p:cNvPr>
            <p:cNvSpPr/>
            <p:nvPr/>
          </p:nvSpPr>
          <p:spPr>
            <a:xfrm>
              <a:off x="4455905" y="1644751"/>
              <a:ext cx="1854000" cy="1854000"/>
            </a:xfrm>
            <a:prstGeom prst="ellipse">
              <a:avLst/>
            </a:prstGeom>
            <a:solidFill>
              <a:srgbClr val="0C58D3"/>
            </a:solidFill>
            <a:ln w="28575" cap="flat" cmpd="sng">
              <a:solidFill>
                <a:srgbClr val="A1C3F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900"/>
                <a:buFontTx/>
                <a:buNone/>
                <a:tabLst/>
                <a:defRPr/>
              </a:pPr>
              <a:endParaRPr kumimoji="0" sz="2533" b="0" i="0" u="none" strike="noStrike" kern="1200" cap="none" spc="0" normalizeH="0" baseline="0" noProof="0">
                <a:ln>
                  <a:noFill/>
                </a:ln>
                <a:solidFill>
                  <a:srgbClr val="000000"/>
                </a:solidFill>
                <a:effectLst/>
                <a:uLnTx/>
                <a:uFillTx/>
                <a:latin typeface="Roboto Bold"/>
                <a:ea typeface="Arial"/>
                <a:cs typeface="Arial"/>
                <a:sym typeface="Arial"/>
              </a:endParaRPr>
            </a:p>
          </p:txBody>
        </p:sp>
        <p:sp>
          <p:nvSpPr>
            <p:cNvPr id="10" name="Google Shape;564;g2e186f19e7f_0_228">
              <a:extLst>
                <a:ext uri="{FF2B5EF4-FFF2-40B4-BE49-F238E27FC236}">
                  <a16:creationId xmlns:a16="http://schemas.microsoft.com/office/drawing/2014/main" id="{F55F1D91-C9D6-F6FE-4347-77510423B54C}"/>
                </a:ext>
              </a:extLst>
            </p:cNvPr>
            <p:cNvSpPr txBox="1"/>
            <p:nvPr/>
          </p:nvSpPr>
          <p:spPr>
            <a:xfrm>
              <a:off x="4764300" y="2311040"/>
              <a:ext cx="1290600" cy="521400"/>
            </a:xfrm>
            <a:prstGeom prst="rect">
              <a:avLst/>
            </a:prstGeom>
            <a:solidFill>
              <a:srgbClr val="0C58D3"/>
            </a:solidFill>
            <a:ln>
              <a:noFill/>
            </a:ln>
          </p:spPr>
          <p:txBody>
            <a:bodyPr spcFirstLastPara="1" wrap="square" lIns="121900" tIns="121900" rIns="121900" bIns="121900" anchor="ctr" anchorCtr="0">
              <a:noAutofit/>
            </a:bodyPr>
            <a:lstStyle/>
            <a:p>
              <a:pPr marL="0" marR="0" lvl="0" indent="0" algn="ctr" defTabSz="1219170" rtl="0" eaLnBrk="0" fontAlgn="base" latinLnBrk="0" hangingPunct="0">
                <a:lnSpc>
                  <a:spcPct val="115000"/>
                </a:lnSpc>
                <a:spcBef>
                  <a:spcPts val="0"/>
                </a:spcBef>
                <a:spcAft>
                  <a:spcPts val="0"/>
                </a:spcAft>
                <a:buClr>
                  <a:srgbClr val="000000"/>
                </a:buClr>
                <a:buSzPts val="1800"/>
                <a:buFontTx/>
                <a:buNone/>
                <a:tabLst/>
                <a:defRPr/>
              </a:pPr>
              <a:r>
                <a:rPr kumimoji="0" lang="en-US" sz="2400" b="0" i="0" u="none" strike="noStrike" kern="1200" cap="none" spc="0" normalizeH="0" baseline="0" noProof="0">
                  <a:ln>
                    <a:noFill/>
                  </a:ln>
                  <a:solidFill>
                    <a:srgbClr val="FFFFFF"/>
                  </a:solidFill>
                  <a:effectLst/>
                  <a:uLnTx/>
                  <a:uFillTx/>
                  <a:latin typeface="Roboto Bold"/>
                  <a:ea typeface="Calibri"/>
                  <a:cs typeface="Calibri"/>
                  <a:sym typeface="Calibri"/>
                </a:rPr>
                <a:t>Envision</a:t>
              </a:r>
              <a:endParaRPr kumimoji="0" sz="2400" b="0" i="0" u="none" strike="noStrike" kern="1200" cap="none" spc="0" normalizeH="0" baseline="0" noProof="0">
                <a:ln>
                  <a:noFill/>
                </a:ln>
                <a:solidFill>
                  <a:srgbClr val="FFFFFF"/>
                </a:solidFill>
                <a:effectLst/>
                <a:uLnTx/>
                <a:uFillTx/>
                <a:latin typeface="Roboto Bold"/>
                <a:ea typeface="Calibri"/>
                <a:cs typeface="Calibri"/>
                <a:sym typeface="Calibri"/>
              </a:endParaRPr>
            </a:p>
          </p:txBody>
        </p:sp>
      </p:grpSp>
      <p:grpSp>
        <p:nvGrpSpPr>
          <p:cNvPr id="11" name="Google Shape;565;g2e186f19e7f_0_228">
            <a:extLst>
              <a:ext uri="{FF2B5EF4-FFF2-40B4-BE49-F238E27FC236}">
                <a16:creationId xmlns:a16="http://schemas.microsoft.com/office/drawing/2014/main" id="{17326A34-1A82-A6E4-B9B5-3092312B1416}"/>
              </a:ext>
            </a:extLst>
          </p:cNvPr>
          <p:cNvGrpSpPr/>
          <p:nvPr/>
        </p:nvGrpSpPr>
        <p:grpSpPr>
          <a:xfrm>
            <a:off x="3826928" y="3251705"/>
            <a:ext cx="2472000" cy="2472000"/>
            <a:chOff x="2834102" y="1644762"/>
            <a:chExt cx="1854000" cy="1854000"/>
          </a:xfrm>
        </p:grpSpPr>
        <p:sp>
          <p:nvSpPr>
            <p:cNvPr id="12" name="Google Shape;566;g2e186f19e7f_0_228">
              <a:extLst>
                <a:ext uri="{FF2B5EF4-FFF2-40B4-BE49-F238E27FC236}">
                  <a16:creationId xmlns:a16="http://schemas.microsoft.com/office/drawing/2014/main" id="{0F33752B-D636-1A91-B15D-1357AC8571CD}"/>
                </a:ext>
              </a:extLst>
            </p:cNvPr>
            <p:cNvSpPr/>
            <p:nvPr/>
          </p:nvSpPr>
          <p:spPr>
            <a:xfrm>
              <a:off x="2834102" y="1644762"/>
              <a:ext cx="1854000" cy="1854000"/>
            </a:xfrm>
            <a:prstGeom prst="ellipse">
              <a:avLst/>
            </a:prstGeom>
            <a:solidFill>
              <a:srgbClr val="0C58D3"/>
            </a:solidFill>
            <a:ln w="28575" cap="flat" cmpd="sng">
              <a:solidFill>
                <a:srgbClr val="A1C3F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900"/>
                <a:buFontTx/>
                <a:buNone/>
                <a:tabLst/>
                <a:defRPr/>
              </a:pPr>
              <a:endParaRPr kumimoji="0" sz="2533" b="0" i="0" u="none" strike="noStrike" kern="1200" cap="none" spc="0" normalizeH="0" baseline="0" noProof="0">
                <a:ln>
                  <a:noFill/>
                </a:ln>
                <a:solidFill>
                  <a:srgbClr val="000000"/>
                </a:solidFill>
                <a:effectLst/>
                <a:uLnTx/>
                <a:uFillTx/>
                <a:latin typeface="Roboto Bold"/>
                <a:ea typeface="Arial"/>
                <a:cs typeface="Arial"/>
                <a:sym typeface="Arial"/>
              </a:endParaRPr>
            </a:p>
          </p:txBody>
        </p:sp>
        <p:sp>
          <p:nvSpPr>
            <p:cNvPr id="13" name="Google Shape;567;g2e186f19e7f_0_228">
              <a:extLst>
                <a:ext uri="{FF2B5EF4-FFF2-40B4-BE49-F238E27FC236}">
                  <a16:creationId xmlns:a16="http://schemas.microsoft.com/office/drawing/2014/main" id="{9C51D2E3-17AB-FBAA-15DB-C0A7D812CF25}"/>
                </a:ext>
              </a:extLst>
            </p:cNvPr>
            <p:cNvSpPr txBox="1"/>
            <p:nvPr/>
          </p:nvSpPr>
          <p:spPr>
            <a:xfrm>
              <a:off x="3142502" y="2311050"/>
              <a:ext cx="1290600" cy="521400"/>
            </a:xfrm>
            <a:prstGeom prst="rect">
              <a:avLst/>
            </a:prstGeom>
            <a:solidFill>
              <a:srgbClr val="0C58D3"/>
            </a:solidFill>
            <a:ln>
              <a:noFill/>
            </a:ln>
          </p:spPr>
          <p:txBody>
            <a:bodyPr spcFirstLastPara="1" wrap="square" lIns="121900" tIns="121900" rIns="121900" bIns="121900" anchor="ctr" anchorCtr="0">
              <a:noAutofit/>
            </a:bodyPr>
            <a:lstStyle/>
            <a:p>
              <a:pPr marL="0" marR="0" lvl="0" indent="0" algn="ctr" defTabSz="1219170" rtl="0" eaLnBrk="0" fontAlgn="base" latinLnBrk="0" hangingPunct="0">
                <a:lnSpc>
                  <a:spcPct val="115000"/>
                </a:lnSpc>
                <a:spcBef>
                  <a:spcPts val="0"/>
                </a:spcBef>
                <a:spcAft>
                  <a:spcPts val="0"/>
                </a:spcAft>
                <a:buClr>
                  <a:srgbClr val="000000"/>
                </a:buClr>
                <a:buSzPts val="1800"/>
                <a:buFontTx/>
                <a:buNone/>
                <a:tabLst/>
                <a:defRPr/>
              </a:pPr>
              <a:r>
                <a:rPr kumimoji="0" lang="en-US" sz="2400" b="0" i="0" u="none" strike="noStrike" kern="1200" cap="none" spc="0" normalizeH="0" baseline="0" noProof="0">
                  <a:ln>
                    <a:noFill/>
                  </a:ln>
                  <a:solidFill>
                    <a:srgbClr val="FFFFFF"/>
                  </a:solidFill>
                  <a:effectLst/>
                  <a:uLnTx/>
                  <a:uFillTx/>
                  <a:latin typeface="Roboto Bold"/>
                  <a:ea typeface="Calibri"/>
                  <a:cs typeface="Calibri"/>
                  <a:sym typeface="Calibri"/>
                </a:rPr>
                <a:t>STC</a:t>
              </a:r>
              <a:endParaRPr kumimoji="0" sz="2400" b="0" i="0" u="none" strike="noStrike" kern="1200" cap="none" spc="0" normalizeH="0" baseline="0" noProof="0">
                <a:ln>
                  <a:noFill/>
                </a:ln>
                <a:solidFill>
                  <a:srgbClr val="FFFFFF"/>
                </a:solidFill>
                <a:effectLst/>
                <a:uLnTx/>
                <a:uFillTx/>
                <a:latin typeface="Roboto Bold"/>
                <a:ea typeface="Calibri"/>
                <a:cs typeface="Calibri"/>
                <a:sym typeface="Calibri"/>
              </a:endParaRPr>
            </a:p>
          </p:txBody>
        </p:sp>
      </p:grpSp>
      <p:grpSp>
        <p:nvGrpSpPr>
          <p:cNvPr id="14" name="Google Shape;568;g2e186f19e7f_0_228">
            <a:extLst>
              <a:ext uri="{FF2B5EF4-FFF2-40B4-BE49-F238E27FC236}">
                <a16:creationId xmlns:a16="http://schemas.microsoft.com/office/drawing/2014/main" id="{906CE8D8-AE8F-167F-8404-65F7687E8903}"/>
              </a:ext>
            </a:extLst>
          </p:cNvPr>
          <p:cNvGrpSpPr/>
          <p:nvPr/>
        </p:nvGrpSpPr>
        <p:grpSpPr>
          <a:xfrm>
            <a:off x="1664525" y="3251705"/>
            <a:ext cx="2472000" cy="2472000"/>
            <a:chOff x="1212300" y="1644762"/>
            <a:chExt cx="1854000" cy="1854000"/>
          </a:xfrm>
        </p:grpSpPr>
        <p:sp>
          <p:nvSpPr>
            <p:cNvPr id="15" name="Google Shape;569;g2e186f19e7f_0_228">
              <a:extLst>
                <a:ext uri="{FF2B5EF4-FFF2-40B4-BE49-F238E27FC236}">
                  <a16:creationId xmlns:a16="http://schemas.microsoft.com/office/drawing/2014/main" id="{043CAD6F-2DD8-E782-41C3-92BD43C730B7}"/>
                </a:ext>
              </a:extLst>
            </p:cNvPr>
            <p:cNvSpPr/>
            <p:nvPr/>
          </p:nvSpPr>
          <p:spPr>
            <a:xfrm>
              <a:off x="1212300" y="1644762"/>
              <a:ext cx="1854000" cy="1854000"/>
            </a:xfrm>
            <a:prstGeom prst="ellipse">
              <a:avLst/>
            </a:prstGeom>
            <a:solidFill>
              <a:srgbClr val="0C58D3"/>
            </a:solidFill>
            <a:ln w="28575" cap="flat" cmpd="sng">
              <a:solidFill>
                <a:srgbClr val="A1C3F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900"/>
                <a:buFontTx/>
                <a:buNone/>
                <a:tabLst/>
                <a:defRPr/>
              </a:pPr>
              <a:endParaRPr kumimoji="0" sz="2533" b="0" i="0" u="none" strike="noStrike" kern="1200" cap="none" spc="0" normalizeH="0" baseline="0" noProof="0">
                <a:ln>
                  <a:noFill/>
                </a:ln>
                <a:solidFill>
                  <a:srgbClr val="000000"/>
                </a:solidFill>
                <a:effectLst/>
                <a:uLnTx/>
                <a:uFillTx/>
                <a:latin typeface="Roboto Bold"/>
                <a:ea typeface="Arial"/>
                <a:cs typeface="Arial"/>
                <a:sym typeface="Arial"/>
              </a:endParaRPr>
            </a:p>
          </p:txBody>
        </p:sp>
        <p:sp>
          <p:nvSpPr>
            <p:cNvPr id="16" name="Google Shape;570;g2e186f19e7f_0_228">
              <a:extLst>
                <a:ext uri="{FF2B5EF4-FFF2-40B4-BE49-F238E27FC236}">
                  <a16:creationId xmlns:a16="http://schemas.microsoft.com/office/drawing/2014/main" id="{E6D02309-E2F5-5C0C-DECF-25CDCDE3232E}"/>
                </a:ext>
              </a:extLst>
            </p:cNvPr>
            <p:cNvSpPr txBox="1"/>
            <p:nvPr/>
          </p:nvSpPr>
          <p:spPr>
            <a:xfrm>
              <a:off x="1451200" y="2311050"/>
              <a:ext cx="1290600" cy="521400"/>
            </a:xfrm>
            <a:prstGeom prst="rect">
              <a:avLst/>
            </a:prstGeom>
            <a:solidFill>
              <a:srgbClr val="0C58D3"/>
            </a:solidFill>
            <a:ln>
              <a:noFill/>
            </a:ln>
          </p:spPr>
          <p:txBody>
            <a:bodyPr spcFirstLastPara="1" wrap="square" lIns="121900" tIns="121900" rIns="121900" bIns="121900" anchor="ctr" anchorCtr="0">
              <a:noAutofit/>
            </a:bodyPr>
            <a:lstStyle/>
            <a:p>
              <a:pPr marL="0" marR="0" lvl="0" indent="0" algn="ctr" defTabSz="1219170" rtl="0" eaLnBrk="0" fontAlgn="base" latinLnBrk="0" hangingPunct="0">
                <a:lnSpc>
                  <a:spcPct val="115000"/>
                </a:lnSpc>
                <a:spcBef>
                  <a:spcPts val="0"/>
                </a:spcBef>
                <a:spcAft>
                  <a:spcPts val="0"/>
                </a:spcAft>
                <a:buClr>
                  <a:srgbClr val="000000"/>
                </a:buClr>
                <a:buSzPts val="1800"/>
                <a:buFontTx/>
                <a:buNone/>
                <a:tabLst/>
                <a:defRPr/>
              </a:pPr>
              <a:r>
                <a:rPr kumimoji="0" lang="en-US" sz="2400" b="0" i="0" u="none" strike="noStrike" kern="1200" cap="none" spc="0" normalizeH="0" baseline="0" noProof="0" dirty="0">
                  <a:ln>
                    <a:noFill/>
                  </a:ln>
                  <a:solidFill>
                    <a:srgbClr val="FFFFFF"/>
                  </a:solidFill>
                  <a:effectLst/>
                  <a:uLnTx/>
                  <a:uFillTx/>
                  <a:latin typeface="Roboto Bold"/>
                  <a:ea typeface="Calibri"/>
                  <a:cs typeface="Calibri"/>
                  <a:sym typeface="Calibri"/>
                </a:rPr>
                <a:t>WIR</a:t>
              </a:r>
              <a:r>
                <a:rPr kumimoji="0" lang="en-US" sz="2000" b="0" i="0" u="none" strike="noStrike" kern="1200" cap="none" spc="0" normalizeH="0" baseline="0" noProof="0" dirty="0">
                  <a:ln>
                    <a:noFill/>
                  </a:ln>
                  <a:solidFill>
                    <a:srgbClr val="FFFFFF"/>
                  </a:solidFill>
                  <a:effectLst/>
                  <a:uLnTx/>
                  <a:uFillTx/>
                  <a:latin typeface="Roboto Bold"/>
                  <a:ea typeface="Roboto"/>
                  <a:cs typeface="Roboto"/>
                  <a:sym typeface="Roboto"/>
                </a:rPr>
                <a:t> </a:t>
              </a:r>
              <a:endParaRPr kumimoji="0" sz="2000" b="0" i="0" u="none" strike="noStrike" kern="1200" cap="none" spc="0" normalizeH="0" baseline="0" noProof="0" dirty="0">
                <a:ln>
                  <a:noFill/>
                </a:ln>
                <a:solidFill>
                  <a:srgbClr val="FFFFFF"/>
                </a:solidFill>
                <a:effectLst/>
                <a:uLnTx/>
                <a:uFillTx/>
                <a:latin typeface="Roboto Bold"/>
                <a:ea typeface="Roboto"/>
                <a:cs typeface="Roboto"/>
                <a:sym typeface="Roboto"/>
              </a:endParaRPr>
            </a:p>
          </p:txBody>
        </p:sp>
      </p:grpSp>
    </p:spTree>
    <p:extLst>
      <p:ext uri="{BB962C8B-B14F-4D97-AF65-F5344CB8AC3E}">
        <p14:creationId xmlns:p14="http://schemas.microsoft.com/office/powerpoint/2010/main" val="3965751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8689AA0-6F2F-0624-FA0C-C25A062975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223F1D-C6A0-3D06-09AE-3D789EF52A6D}"/>
              </a:ext>
            </a:extLst>
          </p:cNvPr>
          <p:cNvSpPr>
            <a:spLocks noGrp="1"/>
          </p:cNvSpPr>
          <p:nvPr>
            <p:ph type="title"/>
          </p:nvPr>
        </p:nvSpPr>
        <p:spPr>
          <a:xfrm>
            <a:off x="6736466" y="2821201"/>
            <a:ext cx="4510655" cy="699747"/>
          </a:xfrm>
        </p:spPr>
        <p:txBody>
          <a:bodyPr/>
          <a:lstStyle/>
          <a:p>
            <a:r>
              <a:rPr lang="en-US" sz="5400" dirty="0">
                <a:solidFill>
                  <a:schemeClr val="bg1"/>
                </a:solidFill>
              </a:rPr>
              <a:t>Managing the Budget You Have</a:t>
            </a:r>
          </a:p>
        </p:txBody>
      </p:sp>
      <p:pic>
        <p:nvPicPr>
          <p:cNvPr id="3" name="Picture Placeholder 2" descr="Person writing in planner">
            <a:extLst>
              <a:ext uri="{FF2B5EF4-FFF2-40B4-BE49-F238E27FC236}">
                <a16:creationId xmlns:a16="http://schemas.microsoft.com/office/drawing/2014/main" id="{4F887CFA-E7BD-4A1C-7845-8CCF34301E1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366" r="16366"/>
          <a:stretch/>
        </p:blipFill>
        <p:spPr>
          <a:xfrm>
            <a:off x="0" y="1328184"/>
            <a:ext cx="5586413" cy="5529816"/>
          </a:xfrm>
        </p:spPr>
      </p:pic>
      <p:sp>
        <p:nvSpPr>
          <p:cNvPr id="4" name="Text Placeholder 3">
            <a:extLst>
              <a:ext uri="{FF2B5EF4-FFF2-40B4-BE49-F238E27FC236}">
                <a16:creationId xmlns:a16="http://schemas.microsoft.com/office/drawing/2014/main" id="{38242FE9-4CEE-5395-9AC3-94D0EA97BFB6}"/>
              </a:ext>
            </a:extLst>
          </p:cNvPr>
          <p:cNvSpPr>
            <a:spLocks noGrp="1"/>
          </p:cNvSpPr>
          <p:nvPr>
            <p:ph type="body" sz="quarter" idx="12"/>
          </p:nvPr>
        </p:nvSpPr>
        <p:spPr>
          <a:xfrm>
            <a:off x="6736466" y="5051566"/>
            <a:ext cx="4510655" cy="438364"/>
          </a:xfrm>
        </p:spPr>
        <p:txBody>
          <a:bodyPr/>
          <a:lstStyle/>
          <a:p>
            <a:r>
              <a:rPr lang="en-US">
                <a:solidFill>
                  <a:srgbClr val="FCCF85"/>
                </a:solidFill>
              </a:rPr>
              <a:t>Strategic Sustainability and IIS Budget</a:t>
            </a:r>
            <a:endParaRPr lang="en-US" dirty="0">
              <a:solidFill>
                <a:srgbClr val="FCCF85"/>
              </a:solidFill>
            </a:endParaRPr>
          </a:p>
        </p:txBody>
      </p:sp>
    </p:spTree>
    <p:extLst>
      <p:ext uri="{BB962C8B-B14F-4D97-AF65-F5344CB8AC3E}">
        <p14:creationId xmlns:p14="http://schemas.microsoft.com/office/powerpoint/2010/main" val="295119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5E230-A223-A4D1-F0CD-4D2AF6680385}"/>
              </a:ext>
            </a:extLst>
          </p:cNvPr>
          <p:cNvSpPr>
            <a:spLocks noGrp="1"/>
          </p:cNvSpPr>
          <p:nvPr>
            <p:ph type="title"/>
          </p:nvPr>
        </p:nvSpPr>
        <p:spPr/>
        <p:txBody>
          <a:bodyPr/>
          <a:lstStyle/>
          <a:p>
            <a:r>
              <a:rPr lang="en-US" dirty="0"/>
              <a:t>Know and Understand IIS Costs and Budget</a:t>
            </a:r>
          </a:p>
        </p:txBody>
      </p:sp>
      <p:sp>
        <p:nvSpPr>
          <p:cNvPr id="3" name="Text Placeholder 2">
            <a:extLst>
              <a:ext uri="{FF2B5EF4-FFF2-40B4-BE49-F238E27FC236}">
                <a16:creationId xmlns:a16="http://schemas.microsoft.com/office/drawing/2014/main" id="{67430327-AA64-0216-9936-C0FDBFA926A4}"/>
              </a:ext>
            </a:extLst>
          </p:cNvPr>
          <p:cNvSpPr>
            <a:spLocks noGrp="1"/>
          </p:cNvSpPr>
          <p:nvPr>
            <p:ph type="body" sz="quarter" idx="26"/>
          </p:nvPr>
        </p:nvSpPr>
        <p:spPr>
          <a:xfrm>
            <a:off x="4340930" y="248040"/>
            <a:ext cx="3859550" cy="262323"/>
          </a:xfrm>
        </p:spPr>
        <p:txBody>
          <a:bodyPr/>
          <a:lstStyle/>
          <a:p>
            <a:r>
              <a:rPr lang="en-US" dirty="0"/>
              <a:t>Managing the budget you have</a:t>
            </a:r>
          </a:p>
        </p:txBody>
      </p:sp>
      <p:sp>
        <p:nvSpPr>
          <p:cNvPr id="4" name="Text Placeholder 3">
            <a:extLst>
              <a:ext uri="{FF2B5EF4-FFF2-40B4-BE49-F238E27FC236}">
                <a16:creationId xmlns:a16="http://schemas.microsoft.com/office/drawing/2014/main" id="{E67ED250-F772-A89C-E301-B731219EBA3D}"/>
              </a:ext>
            </a:extLst>
          </p:cNvPr>
          <p:cNvSpPr>
            <a:spLocks noGrp="1"/>
          </p:cNvSpPr>
          <p:nvPr>
            <p:ph type="body" sz="quarter" idx="14"/>
          </p:nvPr>
        </p:nvSpPr>
        <p:spPr>
          <a:xfrm>
            <a:off x="774403" y="2233028"/>
            <a:ext cx="10655598" cy="3694808"/>
          </a:xfrm>
        </p:spPr>
        <p:txBody>
          <a:bodyPr/>
          <a:lstStyle/>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Review your program budget costs for:</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Staffing - all sources</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Contracts</a:t>
            </a:r>
          </a:p>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Identify your fund sources and the amount of your budget covered by each source</a:t>
            </a:r>
          </a:p>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Document the contributions your IIS makes to other programs, departments, agencies and stakeholders</a:t>
            </a:r>
          </a:p>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Determine what collaboration is available with your colleagues in other jurisdictions</a:t>
            </a:r>
          </a:p>
        </p:txBody>
      </p:sp>
    </p:spTree>
    <p:extLst>
      <p:ext uri="{BB962C8B-B14F-4D97-AF65-F5344CB8AC3E}">
        <p14:creationId xmlns:p14="http://schemas.microsoft.com/office/powerpoint/2010/main" val="2244108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AAFBD-EAB5-0A4F-9384-8AFFC9F926F5}"/>
              </a:ext>
            </a:extLst>
          </p:cNvPr>
          <p:cNvSpPr>
            <a:spLocks noGrp="1"/>
          </p:cNvSpPr>
          <p:nvPr>
            <p:ph type="title"/>
          </p:nvPr>
        </p:nvSpPr>
        <p:spPr>
          <a:xfrm>
            <a:off x="6736466" y="2821201"/>
            <a:ext cx="4510655" cy="699747"/>
          </a:xfrm>
        </p:spPr>
        <p:txBody>
          <a:bodyPr/>
          <a:lstStyle/>
          <a:p>
            <a:r>
              <a:rPr lang="en-US" sz="5400" dirty="0">
                <a:solidFill>
                  <a:schemeClr val="bg1"/>
                </a:solidFill>
              </a:rPr>
              <a:t>Sustainability Starts with the Value of the IIS</a:t>
            </a:r>
          </a:p>
        </p:txBody>
      </p:sp>
      <p:pic>
        <p:nvPicPr>
          <p:cNvPr id="3" name="Picture Placeholder 2" descr="Data displayed on screen">
            <a:extLst>
              <a:ext uri="{FF2B5EF4-FFF2-40B4-BE49-F238E27FC236}">
                <a16:creationId xmlns:a16="http://schemas.microsoft.com/office/drawing/2014/main" id="{2B1E7CD0-769F-A740-968C-1F6EE589706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335" r="16335"/>
          <a:stretch/>
        </p:blipFill>
        <p:spPr>
          <a:xfrm>
            <a:off x="0" y="1328184"/>
            <a:ext cx="5586413" cy="5529816"/>
          </a:xfrm>
        </p:spPr>
      </p:pic>
      <p:sp>
        <p:nvSpPr>
          <p:cNvPr id="4" name="Text Placeholder 3">
            <a:extLst>
              <a:ext uri="{FF2B5EF4-FFF2-40B4-BE49-F238E27FC236}">
                <a16:creationId xmlns:a16="http://schemas.microsoft.com/office/drawing/2014/main" id="{3B5A0F25-32C5-E479-BA3A-6FC6DE140BA8}"/>
              </a:ext>
            </a:extLst>
          </p:cNvPr>
          <p:cNvSpPr>
            <a:spLocks noGrp="1"/>
          </p:cNvSpPr>
          <p:nvPr>
            <p:ph type="body" sz="quarter" idx="12"/>
          </p:nvPr>
        </p:nvSpPr>
        <p:spPr>
          <a:xfrm>
            <a:off x="6736466" y="5051566"/>
            <a:ext cx="4510655" cy="438364"/>
          </a:xfrm>
        </p:spPr>
        <p:txBody>
          <a:bodyPr/>
          <a:lstStyle/>
          <a:p>
            <a:r>
              <a:rPr lang="en-US" dirty="0">
                <a:solidFill>
                  <a:srgbClr val="FCCF85"/>
                </a:solidFill>
              </a:rPr>
              <a:t>Strategic Sustainability and IIS Budget</a:t>
            </a:r>
          </a:p>
        </p:txBody>
      </p:sp>
    </p:spTree>
    <p:extLst>
      <p:ext uri="{BB962C8B-B14F-4D97-AF65-F5344CB8AC3E}">
        <p14:creationId xmlns:p14="http://schemas.microsoft.com/office/powerpoint/2010/main" val="341454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1EDDC4-3E84-CC2A-9004-6DF1EFA089E7}"/>
              </a:ext>
              <a:ext uri="{C183D7F6-B498-43B3-948B-1728B52AA6E4}">
                <adec:decorative xmlns:adec="http://schemas.microsoft.com/office/drawing/2017/decorative" val="1"/>
              </a:ext>
            </a:extLst>
          </p:cNvPr>
          <p:cNvPicPr>
            <a:picLocks noChangeAspect="1"/>
          </p:cNvPicPr>
          <p:nvPr/>
        </p:nvPicPr>
        <p:blipFill>
          <a:blip r:embed="rId2"/>
          <a:srcRect l="1241" r="1919"/>
          <a:stretch/>
        </p:blipFill>
        <p:spPr>
          <a:xfrm>
            <a:off x="0" y="-42531"/>
            <a:ext cx="12192000" cy="3480148"/>
          </a:xfrm>
          <a:prstGeom prst="rect">
            <a:avLst/>
          </a:prstGeom>
        </p:spPr>
      </p:pic>
      <p:sp>
        <p:nvSpPr>
          <p:cNvPr id="5" name="Title 22">
            <a:extLst>
              <a:ext uri="{FF2B5EF4-FFF2-40B4-BE49-F238E27FC236}">
                <a16:creationId xmlns:a16="http://schemas.microsoft.com/office/drawing/2014/main" id="{B8EE35BB-85A7-D10A-07BF-6AAC0E3D4DC1}"/>
              </a:ext>
            </a:extLst>
          </p:cNvPr>
          <p:cNvSpPr txBox="1">
            <a:spLocks noGrp="1"/>
          </p:cNvSpPr>
          <p:nvPr>
            <p:ph type="title"/>
          </p:nvPr>
        </p:nvSpPr>
        <p:spPr>
          <a:xfrm>
            <a:off x="838200" y="1167159"/>
            <a:ext cx="10515600" cy="3293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pPr algn="ctr" defTabSz="914377">
              <a:defRPr/>
            </a:pPr>
            <a:r>
              <a:rPr lang="en-US" sz="2800" dirty="0">
                <a:solidFill>
                  <a:schemeClr val="bg1"/>
                </a:solidFill>
                <a:cs typeface="Poppins SemiBold" panose="00000700000000000000" pitchFamily="2" charset="0"/>
              </a:rPr>
              <a:t>Plan, Prioritize, Price, Pause, Pick, Proceed </a:t>
            </a:r>
            <a:r>
              <a:rPr lang="en-US" sz="2800" i="1" dirty="0">
                <a:solidFill>
                  <a:schemeClr val="bg1"/>
                </a:solidFill>
                <a:cs typeface="Poppins SemiBold" panose="00000700000000000000" pitchFamily="2" charset="0"/>
              </a:rPr>
              <a:t>OR</a:t>
            </a:r>
            <a:r>
              <a:rPr lang="en-US" sz="2800" dirty="0">
                <a:solidFill>
                  <a:schemeClr val="bg1"/>
                </a:solidFill>
                <a:cs typeface="Poppins SemiBold" panose="00000700000000000000" pitchFamily="2" charset="0"/>
              </a:rPr>
              <a:t> Pass</a:t>
            </a:r>
          </a:p>
        </p:txBody>
      </p:sp>
      <p:sp>
        <p:nvSpPr>
          <p:cNvPr id="88" name="TextBox 87">
            <a:extLst>
              <a:ext uri="{FF2B5EF4-FFF2-40B4-BE49-F238E27FC236}">
                <a16:creationId xmlns:a16="http://schemas.microsoft.com/office/drawing/2014/main" id="{8FAF153B-F88A-4500-A90E-4E3764002462}"/>
              </a:ext>
            </a:extLst>
          </p:cNvPr>
          <p:cNvSpPr txBox="1"/>
          <p:nvPr/>
        </p:nvSpPr>
        <p:spPr>
          <a:xfrm>
            <a:off x="4176764" y="853236"/>
            <a:ext cx="3931920" cy="52322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all" spc="200" normalizeH="0" baseline="0" noProof="0" dirty="0">
                <a:ln>
                  <a:noFill/>
                </a:ln>
                <a:solidFill>
                  <a:srgbClr val="FCCF85"/>
                </a:solidFill>
                <a:effectLst/>
                <a:uLnTx/>
                <a:uFillTx/>
                <a:latin typeface="Roboto Medium" panose="02000000000000000000" pitchFamily="2" charset="0"/>
                <a:ea typeface="Roboto Medium" panose="02000000000000000000" pitchFamily="2" charset="0"/>
                <a:cs typeface="Poppins Medium" panose="00000600000000000000" pitchFamily="2" charset="0"/>
              </a:rPr>
              <a:t>MANAGING THE BUDGET YOU HAVE</a:t>
            </a:r>
          </a:p>
        </p:txBody>
      </p:sp>
      <p:sp>
        <p:nvSpPr>
          <p:cNvPr id="178" name="Rectangle: Rounded Corners 177">
            <a:extLst>
              <a:ext uri="{FF2B5EF4-FFF2-40B4-BE49-F238E27FC236}">
                <a16:creationId xmlns:a16="http://schemas.microsoft.com/office/drawing/2014/main" id="{D01DA0B1-2A8B-4081-8FD9-919F83D37D9A}"/>
              </a:ext>
              <a:ext uri="{C183D7F6-B498-43B3-948B-1728B52AA6E4}">
                <adec:decorative xmlns:adec="http://schemas.microsoft.com/office/drawing/2017/decorative" val="1"/>
              </a:ext>
            </a:extLst>
          </p:cNvPr>
          <p:cNvSpPr/>
          <p:nvPr/>
        </p:nvSpPr>
        <p:spPr>
          <a:xfrm>
            <a:off x="548230" y="2085474"/>
            <a:ext cx="11095543" cy="4242505"/>
          </a:xfrm>
          <a:prstGeom prst="roundRect">
            <a:avLst>
              <a:gd name="adj" fmla="val 5629"/>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18" name="Text Placeholder 2">
            <a:extLst>
              <a:ext uri="{FF2B5EF4-FFF2-40B4-BE49-F238E27FC236}">
                <a16:creationId xmlns:a16="http://schemas.microsoft.com/office/drawing/2014/main" id="{69AF9651-CDC1-7DE7-66F3-000B112DA41D}"/>
              </a:ext>
            </a:extLst>
          </p:cNvPr>
          <p:cNvSpPr txBox="1">
            <a:spLocks/>
          </p:cNvSpPr>
          <p:nvPr/>
        </p:nvSpPr>
        <p:spPr>
          <a:xfrm>
            <a:off x="838200" y="2361857"/>
            <a:ext cx="10515600" cy="3943053"/>
          </a:xfrm>
          <a:prstGeom prst="rect">
            <a:avLst/>
          </a:prstGeom>
        </p:spPr>
        <p:txBody>
          <a:bodyPr vert="horz" lIns="91440" tIns="45720" rIns="91440" bIns="45720" rtlCol="0">
            <a:normAutofit fontScale="92500" lnSpcReduction="10000"/>
          </a:bodyPr>
          <a:lstStyle>
            <a:lvl1pPr marL="304792" indent="-304792" algn="l" defTabSz="914400" rtl="0" eaLnBrk="1" latinLnBrk="0" hangingPunct="1">
              <a:lnSpc>
                <a:spcPct val="90000"/>
              </a:lnSpc>
              <a:spcBef>
                <a:spcPts val="1000"/>
              </a:spcBef>
              <a:buClr>
                <a:srgbClr val="003BC0"/>
              </a:buClr>
              <a:buFont typeface="Arial" panose="020B0604020202020204" pitchFamily="34" charset="0"/>
              <a:buChar char="•"/>
              <a:defRPr sz="2667" b="1" kern="1200">
                <a:solidFill>
                  <a:srgbClr val="1D1D1D"/>
                </a:solidFill>
                <a:latin typeface="+mn-lt"/>
                <a:ea typeface="+mn-ea"/>
                <a:cs typeface="+mn-cs"/>
              </a:defRPr>
            </a:lvl1pPr>
            <a:lvl2pPr marL="609585" indent="-228594" algn="l" defTabSz="914400" rtl="0" eaLnBrk="1" latinLnBrk="0" hangingPunct="1">
              <a:lnSpc>
                <a:spcPct val="90000"/>
              </a:lnSpc>
              <a:spcBef>
                <a:spcPts val="500"/>
              </a:spcBef>
              <a:buClr>
                <a:srgbClr val="005761"/>
              </a:buClr>
              <a:buFont typeface="Arial" panose="020B0604020202020204" pitchFamily="34" charset="0"/>
              <a:buChar char="-"/>
              <a:defRPr sz="2400" kern="1200">
                <a:solidFill>
                  <a:srgbClr val="1D1D1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133" kern="1200">
                <a:solidFill>
                  <a:srgbClr val="1D1D1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67" kern="1200">
                <a:solidFill>
                  <a:srgbClr val="1D1D1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67" kern="1200">
                <a:solidFill>
                  <a:srgbClr val="1D1D1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792" marR="0" lvl="0" indent="-304792" algn="l" defTabSz="914400" rtl="0" eaLnBrk="1" fontAlgn="auto" latinLnBrk="0" hangingPunct="1">
              <a:lnSpc>
                <a:spcPct val="110000"/>
              </a:lnSpc>
              <a:spcBef>
                <a:spcPts val="1000"/>
              </a:spcBef>
              <a:spcAft>
                <a:spcPts val="0"/>
              </a:spcAft>
              <a:buClr>
                <a:srgbClr val="00000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00B1CE"/>
                </a:solidFill>
                <a:effectLst/>
                <a:uLnTx/>
                <a:uFillTx/>
                <a:latin typeface="Nunito Sans"/>
                <a:ea typeface="+mn-ea"/>
                <a:cs typeface="+mn-cs"/>
              </a:rPr>
              <a:t>Plan: </a:t>
            </a:r>
            <a:r>
              <a:rPr kumimoji="0" lang="en-US" sz="2000" b="0" i="0" u="none" strike="noStrike" kern="1200" cap="none" spc="0" normalizeH="0" baseline="0" noProof="0" dirty="0">
                <a:ln>
                  <a:noFill/>
                </a:ln>
                <a:solidFill>
                  <a:srgbClr val="1D1D1D"/>
                </a:solidFill>
                <a:effectLst/>
                <a:uLnTx/>
                <a:uFillTx/>
                <a:latin typeface="Nunito Sans"/>
                <a:ea typeface="+mn-ea"/>
                <a:cs typeface="+mn-cs"/>
              </a:rPr>
              <a:t>Document IIS functionality, gaps and dependencies</a:t>
            </a:r>
          </a:p>
          <a:p>
            <a:pPr marL="609585" marR="0" lvl="1" indent="-304792" algn="l" defTabSz="914400" rtl="0" eaLnBrk="1" fontAlgn="auto" latinLnBrk="0" hangingPunct="1">
              <a:lnSpc>
                <a:spcPct val="110000"/>
              </a:lnSpc>
              <a:spcBef>
                <a:spcPts val="1000"/>
              </a:spcBef>
              <a:spcAft>
                <a:spcPts val="0"/>
              </a:spcAft>
              <a:buClr>
                <a:srgbClr val="000000"/>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1D1D1D"/>
                </a:solidFill>
                <a:effectLst/>
                <a:uLnTx/>
                <a:uFillTx/>
                <a:latin typeface="Nunito Sans"/>
                <a:ea typeface="+mn-ea"/>
                <a:cs typeface="+mn-cs"/>
              </a:rPr>
              <a:t>Map IIS functionality against requirements traceability matrix (this is a </a:t>
            </a:r>
            <a:r>
              <a:rPr kumimoji="0" lang="en-US" sz="1600" b="0" i="0" u="none" strike="noStrike" kern="1200" cap="none" spc="0" normalizeH="0" baseline="0" noProof="0" dirty="0" err="1">
                <a:ln>
                  <a:noFill/>
                </a:ln>
                <a:solidFill>
                  <a:srgbClr val="1D1D1D"/>
                </a:solidFill>
                <a:effectLst/>
                <a:uLnTx/>
                <a:uFillTx/>
                <a:latin typeface="Nunito Sans"/>
                <a:ea typeface="+mn-ea"/>
                <a:cs typeface="+mn-cs"/>
              </a:rPr>
              <a:t>CoAg</a:t>
            </a:r>
            <a:r>
              <a:rPr kumimoji="0" lang="en-US" sz="1600" b="0" i="0" u="none" strike="noStrike" kern="1200" cap="none" spc="0" normalizeH="0" baseline="0" noProof="0" dirty="0">
                <a:ln>
                  <a:noFill/>
                </a:ln>
                <a:solidFill>
                  <a:srgbClr val="1D1D1D"/>
                </a:solidFill>
                <a:effectLst/>
                <a:uLnTx/>
                <a:uFillTx/>
                <a:latin typeface="Nunito Sans"/>
                <a:ea typeface="+mn-ea"/>
                <a:cs typeface="+mn-cs"/>
              </a:rPr>
              <a:t> activity and supports PHIG efforts)</a:t>
            </a:r>
          </a:p>
          <a:p>
            <a:pPr marL="609585" marR="0" lvl="1" indent="-304792" algn="l" defTabSz="914400" rtl="0" eaLnBrk="1" fontAlgn="auto" latinLnBrk="0" hangingPunct="1">
              <a:lnSpc>
                <a:spcPct val="110000"/>
              </a:lnSpc>
              <a:spcBef>
                <a:spcPts val="1000"/>
              </a:spcBef>
              <a:spcAft>
                <a:spcPts val="0"/>
              </a:spcAft>
              <a:buClr>
                <a:srgbClr val="000000"/>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1D1D1D"/>
                </a:solidFill>
                <a:effectLst/>
                <a:uLnTx/>
                <a:uFillTx/>
                <a:latin typeface="Nunito Sans"/>
                <a:ea typeface="+mn-ea"/>
                <a:cs typeface="+mn-cs"/>
              </a:rPr>
              <a:t>Document what works and what doesn’t work</a:t>
            </a:r>
          </a:p>
          <a:p>
            <a:pPr marL="304792" marR="0" lvl="0" indent="-304792" algn="l" defTabSz="914400" rtl="0" eaLnBrk="1" fontAlgn="auto" latinLnBrk="0" hangingPunct="1">
              <a:lnSpc>
                <a:spcPct val="110000"/>
              </a:lnSpc>
              <a:spcBef>
                <a:spcPts val="1000"/>
              </a:spcBef>
              <a:spcAft>
                <a:spcPts val="0"/>
              </a:spcAft>
              <a:buClr>
                <a:srgbClr val="00000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0765BD"/>
                </a:solidFill>
                <a:effectLst/>
                <a:uLnTx/>
                <a:uFillTx/>
                <a:latin typeface="Nunito Sans"/>
                <a:ea typeface="+mn-ea"/>
                <a:cs typeface="+mn-cs"/>
              </a:rPr>
              <a:t>Prioritize: </a:t>
            </a:r>
            <a:r>
              <a:rPr kumimoji="0" lang="en-US" sz="2400" b="0" i="0" u="none" strike="noStrike" kern="1200" cap="none" spc="0" normalizeH="0" baseline="0" noProof="0" dirty="0">
                <a:ln>
                  <a:noFill/>
                </a:ln>
                <a:solidFill>
                  <a:srgbClr val="1D1D1D"/>
                </a:solidFill>
                <a:effectLst/>
                <a:uLnTx/>
                <a:uFillTx/>
                <a:latin typeface="Nunito Sans"/>
                <a:ea typeface="+mn-ea"/>
                <a:cs typeface="+mn-cs"/>
              </a:rPr>
              <a:t>R</a:t>
            </a:r>
            <a:r>
              <a:rPr kumimoji="0" lang="en-US" sz="2400" b="0" i="0" u="none" strike="noStrike" kern="1200" cap="none" spc="0" normalizeH="0" baseline="0" noProof="0" dirty="0" err="1">
                <a:ln>
                  <a:noFill/>
                </a:ln>
                <a:solidFill>
                  <a:srgbClr val="1D1D1D"/>
                </a:solidFill>
                <a:effectLst/>
                <a:uLnTx/>
                <a:uFillTx/>
                <a:latin typeface="Nunito Sans"/>
                <a:ea typeface="+mn-ea"/>
                <a:cs typeface="+mn-cs"/>
              </a:rPr>
              <a:t>eview</a:t>
            </a:r>
            <a:r>
              <a:rPr kumimoji="0" lang="en-US" sz="2400" b="0" i="0" u="none" strike="noStrike" kern="1200" cap="none" spc="0" normalizeH="0" baseline="0" noProof="0" dirty="0">
                <a:ln>
                  <a:noFill/>
                </a:ln>
                <a:solidFill>
                  <a:srgbClr val="1D1D1D"/>
                </a:solidFill>
                <a:effectLst/>
                <a:uLnTx/>
                <a:uFillTx/>
                <a:latin typeface="Nunito Sans"/>
                <a:ea typeface="+mn-ea"/>
                <a:cs typeface="+mn-cs"/>
              </a:rPr>
              <a:t> the list with key stakeholders, adjust and collaboratively prioritize the list</a:t>
            </a:r>
          </a:p>
          <a:p>
            <a:pPr marL="304792" marR="0" lvl="0" indent="-304792" algn="l" defTabSz="914400" rtl="0" eaLnBrk="1" fontAlgn="auto" latinLnBrk="0" hangingPunct="1">
              <a:lnSpc>
                <a:spcPct val="110000"/>
              </a:lnSpc>
              <a:spcBef>
                <a:spcPts val="1000"/>
              </a:spcBef>
              <a:spcAft>
                <a:spcPts val="0"/>
              </a:spcAft>
              <a:buClr>
                <a:srgbClr val="00000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0E29AC"/>
                </a:solidFill>
                <a:effectLst/>
                <a:uLnTx/>
                <a:uFillTx/>
                <a:latin typeface="Nunito Sans"/>
                <a:ea typeface="+mn-ea"/>
                <a:cs typeface="+mn-cs"/>
              </a:rPr>
              <a:t>Price</a:t>
            </a:r>
            <a:r>
              <a:rPr kumimoji="0" lang="en-US" sz="2400" b="1" i="0" u="none" strike="noStrike" kern="1200" cap="none" spc="0" normalizeH="0" baseline="0" noProof="0" dirty="0">
                <a:ln>
                  <a:noFill/>
                </a:ln>
                <a:solidFill>
                  <a:srgbClr val="1D1D1D"/>
                </a:solidFill>
                <a:effectLst/>
                <a:uLnTx/>
                <a:uFillTx/>
                <a:latin typeface="Nunito Sans"/>
                <a:ea typeface="+mn-ea"/>
                <a:cs typeface="+mn-cs"/>
              </a:rPr>
              <a:t> </a:t>
            </a:r>
            <a:r>
              <a:rPr kumimoji="0" lang="en-US" sz="2400" b="0" i="0" u="none" strike="noStrike" kern="1200" cap="none" spc="0" normalizeH="0" baseline="0" noProof="0" dirty="0">
                <a:ln>
                  <a:noFill/>
                </a:ln>
                <a:solidFill>
                  <a:srgbClr val="1D1D1D"/>
                </a:solidFill>
                <a:effectLst/>
                <a:uLnTx/>
                <a:uFillTx/>
                <a:latin typeface="Nunito Sans"/>
                <a:ea typeface="+mn-ea"/>
                <a:cs typeface="+mn-cs"/>
              </a:rPr>
              <a:t>the prioritized functionality (or fixes)</a:t>
            </a:r>
          </a:p>
          <a:p>
            <a:pPr marL="304792" marR="0" lvl="0" indent="-304792" algn="l" defTabSz="914400" rtl="0" eaLnBrk="1" fontAlgn="auto" latinLnBrk="0" hangingPunct="1">
              <a:lnSpc>
                <a:spcPct val="110000"/>
              </a:lnSpc>
              <a:spcBef>
                <a:spcPts val="1000"/>
              </a:spcBef>
              <a:spcAft>
                <a:spcPts val="0"/>
              </a:spcAft>
              <a:buClr>
                <a:srgbClr val="00000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54188D"/>
                </a:solidFill>
                <a:effectLst/>
                <a:uLnTx/>
                <a:uFillTx/>
                <a:latin typeface="Nunito Sans"/>
                <a:ea typeface="+mn-ea"/>
                <a:cs typeface="+mn-cs"/>
              </a:rPr>
              <a:t>Pause: </a:t>
            </a:r>
            <a:r>
              <a:rPr kumimoji="0" lang="en-US" sz="2400" b="0" i="0" u="none" strike="noStrike" kern="1200" cap="none" spc="0" normalizeH="0" baseline="0" noProof="0" dirty="0">
                <a:ln>
                  <a:noFill/>
                </a:ln>
                <a:solidFill>
                  <a:srgbClr val="1D1D1D"/>
                </a:solidFill>
                <a:effectLst/>
                <a:uLnTx/>
                <a:uFillTx/>
                <a:latin typeface="Nunito Sans"/>
                <a:ea typeface="+mn-ea"/>
                <a:cs typeface="+mn-cs"/>
              </a:rPr>
              <a:t>Look for opportunities for funding</a:t>
            </a:r>
          </a:p>
          <a:p>
            <a:pPr marL="304792" marR="0" lvl="0" indent="-304792" algn="l" defTabSz="914400" rtl="0" eaLnBrk="1" fontAlgn="auto" latinLnBrk="0" hangingPunct="1">
              <a:lnSpc>
                <a:spcPct val="110000"/>
              </a:lnSpc>
              <a:spcBef>
                <a:spcPts val="1000"/>
              </a:spcBef>
              <a:spcAft>
                <a:spcPts val="0"/>
              </a:spcAft>
              <a:buClr>
                <a:srgbClr val="00000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701D7F"/>
                </a:solidFill>
                <a:effectLst/>
                <a:uLnTx/>
                <a:uFillTx/>
                <a:latin typeface="Nunito Sans"/>
                <a:ea typeface="+mn-ea"/>
                <a:cs typeface="+mn-cs"/>
              </a:rPr>
              <a:t>Pick</a:t>
            </a:r>
          </a:p>
          <a:p>
            <a:pPr marL="304792" marR="0" lvl="0" indent="-304792" algn="l" defTabSz="914400" rtl="0" eaLnBrk="1" fontAlgn="auto" latinLnBrk="0" hangingPunct="1">
              <a:lnSpc>
                <a:spcPct val="110000"/>
              </a:lnSpc>
              <a:spcBef>
                <a:spcPts val="1000"/>
              </a:spcBef>
              <a:spcAft>
                <a:spcPts val="0"/>
              </a:spcAft>
              <a:buClr>
                <a:srgbClr val="00000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712061"/>
                </a:solidFill>
                <a:effectLst/>
                <a:uLnTx/>
                <a:uFillTx/>
                <a:latin typeface="Nunito Sans"/>
                <a:ea typeface="+mn-ea"/>
                <a:cs typeface="+mn-cs"/>
              </a:rPr>
              <a:t>Proceed </a:t>
            </a:r>
            <a:r>
              <a:rPr kumimoji="0" lang="en-US" sz="2400" b="1" i="1" u="none" strike="noStrike" kern="1200" cap="none" spc="0" normalizeH="0" baseline="0" noProof="0" dirty="0">
                <a:ln>
                  <a:noFill/>
                </a:ln>
                <a:solidFill>
                  <a:srgbClr val="712061"/>
                </a:solidFill>
                <a:effectLst/>
                <a:uLnTx/>
                <a:uFillTx/>
                <a:latin typeface="Nunito Sans"/>
                <a:ea typeface="+mn-ea"/>
                <a:cs typeface="+mn-cs"/>
              </a:rPr>
              <a:t>OR</a:t>
            </a:r>
            <a:r>
              <a:rPr kumimoji="0" lang="en-US" sz="2400" b="1" i="0" u="none" strike="noStrike" kern="1200" cap="none" spc="0" normalizeH="0" baseline="0" noProof="0" dirty="0">
                <a:ln>
                  <a:noFill/>
                </a:ln>
                <a:solidFill>
                  <a:srgbClr val="712061"/>
                </a:solidFill>
                <a:effectLst/>
                <a:uLnTx/>
                <a:uFillTx/>
                <a:latin typeface="Nunito Sans"/>
                <a:ea typeface="+mn-ea"/>
                <a:cs typeface="+mn-cs"/>
              </a:rPr>
              <a:t> Pass</a:t>
            </a:r>
          </a:p>
        </p:txBody>
      </p:sp>
    </p:spTree>
    <p:extLst>
      <p:ext uri="{BB962C8B-B14F-4D97-AF65-F5344CB8AC3E}">
        <p14:creationId xmlns:p14="http://schemas.microsoft.com/office/powerpoint/2010/main" val="1430885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77FE9-E9FD-8AC3-8D34-9C76BBF6F6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44F55D-A9A6-E615-B8D1-BBF13C27F897}"/>
              </a:ext>
            </a:extLst>
          </p:cNvPr>
          <p:cNvSpPr>
            <a:spLocks noGrp="1"/>
          </p:cNvSpPr>
          <p:nvPr>
            <p:ph type="title"/>
          </p:nvPr>
        </p:nvSpPr>
        <p:spPr/>
        <p:txBody>
          <a:bodyPr/>
          <a:lstStyle/>
          <a:p>
            <a:r>
              <a:rPr lang="en-US" dirty="0"/>
              <a:t>Workforce Considerations</a:t>
            </a:r>
          </a:p>
        </p:txBody>
      </p:sp>
      <p:sp>
        <p:nvSpPr>
          <p:cNvPr id="3" name="Text Placeholder 2">
            <a:extLst>
              <a:ext uri="{FF2B5EF4-FFF2-40B4-BE49-F238E27FC236}">
                <a16:creationId xmlns:a16="http://schemas.microsoft.com/office/drawing/2014/main" id="{AB351012-012D-2A2E-E048-63ECA3940EA2}"/>
              </a:ext>
            </a:extLst>
          </p:cNvPr>
          <p:cNvSpPr>
            <a:spLocks noGrp="1"/>
          </p:cNvSpPr>
          <p:nvPr>
            <p:ph type="body" sz="quarter" idx="26"/>
          </p:nvPr>
        </p:nvSpPr>
        <p:spPr>
          <a:xfrm>
            <a:off x="4340930" y="248040"/>
            <a:ext cx="3859550" cy="262323"/>
          </a:xfrm>
        </p:spPr>
        <p:txBody>
          <a:bodyPr/>
          <a:lstStyle/>
          <a:p>
            <a:r>
              <a:rPr lang="en-US" dirty="0"/>
              <a:t>Managing the budget you have</a:t>
            </a:r>
          </a:p>
        </p:txBody>
      </p:sp>
      <p:sp>
        <p:nvSpPr>
          <p:cNvPr id="4" name="Text Placeholder 3">
            <a:extLst>
              <a:ext uri="{FF2B5EF4-FFF2-40B4-BE49-F238E27FC236}">
                <a16:creationId xmlns:a16="http://schemas.microsoft.com/office/drawing/2014/main" id="{37EDE1E1-6C0F-470D-7D3B-93661C813DB8}"/>
              </a:ext>
            </a:extLst>
          </p:cNvPr>
          <p:cNvSpPr>
            <a:spLocks noGrp="1"/>
          </p:cNvSpPr>
          <p:nvPr>
            <p:ph type="body" sz="quarter" idx="14"/>
          </p:nvPr>
        </p:nvSpPr>
        <p:spPr>
          <a:xfrm>
            <a:off x="774403" y="2233028"/>
            <a:ext cx="10655598" cy="3694808"/>
          </a:xfrm>
        </p:spPr>
        <p:txBody>
          <a:bodyPr/>
          <a:lstStyle/>
          <a:p>
            <a:pPr marL="304792" marR="0" lvl="0" indent="-304792" algn="l" defTabSz="914400" rtl="0" eaLnBrk="1" fontAlgn="auto" latinLnBrk="0" hangingPunct="1">
              <a:lnSpc>
                <a:spcPct val="100000"/>
              </a:lnSpc>
              <a:spcBef>
                <a:spcPts val="6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Finding and keeping skilled team members isn’t easy</a:t>
            </a:r>
          </a:p>
          <a:p>
            <a:pPr marL="304792" marR="0" lvl="0" indent="-304792" algn="l" defTabSz="914400" rtl="0" eaLnBrk="1" fontAlgn="auto" latinLnBrk="0" hangingPunct="1">
              <a:lnSpc>
                <a:spcPct val="100000"/>
              </a:lnSpc>
              <a:spcBef>
                <a:spcPts val="6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Consider</a:t>
            </a:r>
            <a:r>
              <a:rPr kumimoji="0" lang="en-US" sz="2400" b="1" i="1" u="none" strike="noStrike" kern="1200" cap="none" spc="0" normalizeH="0" baseline="0" noProof="0" dirty="0">
                <a:ln>
                  <a:noFill/>
                </a:ln>
                <a:solidFill>
                  <a:srgbClr val="1D1D1D"/>
                </a:solidFill>
                <a:effectLst/>
                <a:uLnTx/>
                <a:uFillTx/>
                <a:latin typeface="+mn-lt"/>
                <a:ea typeface="+mn-ea"/>
                <a:cs typeface="+mn-cs"/>
              </a:rPr>
              <a:t>:</a:t>
            </a:r>
          </a:p>
          <a:p>
            <a:pPr marL="609585" marR="0" lvl="1" indent="-228594" algn="l" defTabSz="914400" rtl="0" eaLnBrk="1" fontAlgn="auto" latinLnBrk="0" hangingPunct="1">
              <a:lnSpc>
                <a:spcPct val="100000"/>
              </a:lnSpc>
              <a:spcBef>
                <a:spcPts val="6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Keeping job descriptions updated – roles with tasks that are current and modern may be more attractive and accurate</a:t>
            </a:r>
          </a:p>
          <a:p>
            <a:pPr marL="609585" marR="0" lvl="1" indent="-228594" algn="l" defTabSz="914400" rtl="0" eaLnBrk="1" fontAlgn="auto" latinLnBrk="0" hangingPunct="1">
              <a:lnSpc>
                <a:spcPct val="100000"/>
              </a:lnSpc>
              <a:spcBef>
                <a:spcPts val="6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Developing and updating a workforce model that will support your IIS vision and strategic direction</a:t>
            </a:r>
          </a:p>
          <a:p>
            <a:pPr marL="609585" marR="0" lvl="1" indent="-228594" algn="l" defTabSz="914400" rtl="0" eaLnBrk="1" fontAlgn="auto" latinLnBrk="0" hangingPunct="1">
              <a:lnSpc>
                <a:spcPct val="100000"/>
              </a:lnSpc>
              <a:spcBef>
                <a:spcPts val="6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Leveraging different funding opportunities to fill staffing gaps</a:t>
            </a:r>
          </a:p>
        </p:txBody>
      </p:sp>
    </p:spTree>
    <p:extLst>
      <p:ext uri="{BB962C8B-B14F-4D97-AF65-F5344CB8AC3E}">
        <p14:creationId xmlns:p14="http://schemas.microsoft.com/office/powerpoint/2010/main" val="8384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4A748-6F86-391B-8E13-5482ED7A7B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C6A59-B876-D7DA-6181-ED7F7E411582}"/>
              </a:ext>
            </a:extLst>
          </p:cNvPr>
          <p:cNvSpPr>
            <a:spLocks noGrp="1"/>
          </p:cNvSpPr>
          <p:nvPr>
            <p:ph type="title"/>
          </p:nvPr>
        </p:nvSpPr>
        <p:spPr/>
        <p:txBody>
          <a:bodyPr/>
          <a:lstStyle/>
          <a:p>
            <a:r>
              <a:rPr lang="en-US" dirty="0"/>
              <a:t>Augmenting Your Workforce</a:t>
            </a:r>
          </a:p>
        </p:txBody>
      </p:sp>
      <p:sp>
        <p:nvSpPr>
          <p:cNvPr id="3" name="Text Placeholder 2">
            <a:extLst>
              <a:ext uri="{FF2B5EF4-FFF2-40B4-BE49-F238E27FC236}">
                <a16:creationId xmlns:a16="http://schemas.microsoft.com/office/drawing/2014/main" id="{E050F1DC-3DA5-8DA8-710B-DA87CA472FF1}"/>
              </a:ext>
            </a:extLst>
          </p:cNvPr>
          <p:cNvSpPr>
            <a:spLocks noGrp="1"/>
          </p:cNvSpPr>
          <p:nvPr>
            <p:ph type="body" sz="quarter" idx="26"/>
          </p:nvPr>
        </p:nvSpPr>
        <p:spPr>
          <a:xfrm>
            <a:off x="4340930" y="248040"/>
            <a:ext cx="3859550" cy="262323"/>
          </a:xfrm>
        </p:spPr>
        <p:txBody>
          <a:bodyPr/>
          <a:lstStyle/>
          <a:p>
            <a:r>
              <a:rPr lang="en-US" dirty="0"/>
              <a:t>Managing the budget you have</a:t>
            </a:r>
          </a:p>
        </p:txBody>
      </p:sp>
      <p:sp>
        <p:nvSpPr>
          <p:cNvPr id="4" name="Text Placeholder 3">
            <a:extLst>
              <a:ext uri="{FF2B5EF4-FFF2-40B4-BE49-F238E27FC236}">
                <a16:creationId xmlns:a16="http://schemas.microsoft.com/office/drawing/2014/main" id="{CDC5ADDD-3E9F-92F7-E2C7-36212D196D90}"/>
              </a:ext>
            </a:extLst>
          </p:cNvPr>
          <p:cNvSpPr>
            <a:spLocks noGrp="1"/>
          </p:cNvSpPr>
          <p:nvPr>
            <p:ph type="body" sz="quarter" idx="14"/>
          </p:nvPr>
        </p:nvSpPr>
        <p:spPr>
          <a:xfrm>
            <a:off x="774403" y="2233028"/>
            <a:ext cx="10655598" cy="3694808"/>
          </a:xfrm>
        </p:spPr>
        <p:txBody>
          <a:bodyPr/>
          <a:lstStyle/>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Leveraging staff from within your agency to support activities </a:t>
            </a:r>
          </a:p>
          <a:p>
            <a:pPr marL="608965" marR="0" lvl="1" indent="-227965"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Central IT resources</a:t>
            </a:r>
          </a:p>
          <a:p>
            <a:pPr marL="608965" marR="0" lvl="1" indent="-227965"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Surveillance/research/epidemiology teams or staff to provide or support analytic needs </a:t>
            </a:r>
          </a:p>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Programs outside of Immunizations or the Department of Health (DOH)</a:t>
            </a:r>
          </a:p>
          <a:p>
            <a:pPr marL="608965" marR="0" lvl="1" indent="-227965"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Expertise to improve processes</a:t>
            </a:r>
          </a:p>
          <a:p>
            <a:pPr marL="608965" marR="0" lvl="1" indent="-227965"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Minnesota DOH’s Center for Public Health Practice</a:t>
            </a:r>
          </a:p>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Internships</a:t>
            </a:r>
          </a:p>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CDC Public Health Advisor Program (PHAP) fellows</a:t>
            </a:r>
          </a:p>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mn-lt"/>
                <a:ea typeface="+mn-ea"/>
                <a:cs typeface="+mn-cs"/>
              </a:rPr>
              <a:t>CDC Foundation </a:t>
            </a:r>
          </a:p>
          <a:p>
            <a:pPr marL="608965" marR="0" lvl="1" indent="-227965"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Workforce Acceleration Initiative (WAI)</a:t>
            </a:r>
            <a:endParaRPr kumimoji="0" lang="en-US" sz="2000" b="0" i="0" u="none" strike="noStrike" kern="1200" cap="none" spc="0" normalizeH="0" baseline="0" noProof="0" dirty="0">
              <a:ln>
                <a:noFill/>
              </a:ln>
              <a:solidFill>
                <a:srgbClr val="1D1D1D"/>
              </a:solidFill>
              <a:effectLst/>
              <a:uLnTx/>
              <a:uFillTx/>
              <a:latin typeface="+mn-lt"/>
              <a:ea typeface="+mn-ea"/>
              <a:cs typeface="+mn-cs"/>
            </a:endParaRPr>
          </a:p>
        </p:txBody>
      </p:sp>
    </p:spTree>
    <p:extLst>
      <p:ext uri="{BB962C8B-B14F-4D97-AF65-F5344CB8AC3E}">
        <p14:creationId xmlns:p14="http://schemas.microsoft.com/office/powerpoint/2010/main" val="1498845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C3452-C3EA-09AC-5AAD-726635A345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5E7FC-68C8-FA05-1607-71DA563A3612}"/>
              </a:ext>
            </a:extLst>
          </p:cNvPr>
          <p:cNvSpPr>
            <a:spLocks noGrp="1"/>
          </p:cNvSpPr>
          <p:nvPr>
            <p:ph type="title"/>
          </p:nvPr>
        </p:nvSpPr>
        <p:spPr/>
        <p:txBody>
          <a:bodyPr/>
          <a:lstStyle/>
          <a:p>
            <a:r>
              <a:rPr lang="en-US" dirty="0"/>
              <a:t>Contracting Considerations</a:t>
            </a:r>
          </a:p>
        </p:txBody>
      </p:sp>
      <p:sp>
        <p:nvSpPr>
          <p:cNvPr id="3" name="Text Placeholder 2">
            <a:extLst>
              <a:ext uri="{FF2B5EF4-FFF2-40B4-BE49-F238E27FC236}">
                <a16:creationId xmlns:a16="http://schemas.microsoft.com/office/drawing/2014/main" id="{F00214CA-0D1D-03BB-4E87-D2841D434C78}"/>
              </a:ext>
            </a:extLst>
          </p:cNvPr>
          <p:cNvSpPr>
            <a:spLocks noGrp="1"/>
          </p:cNvSpPr>
          <p:nvPr>
            <p:ph type="body" sz="quarter" idx="26"/>
          </p:nvPr>
        </p:nvSpPr>
        <p:spPr>
          <a:xfrm>
            <a:off x="4340930" y="248040"/>
            <a:ext cx="3859550" cy="262323"/>
          </a:xfrm>
        </p:spPr>
        <p:txBody>
          <a:bodyPr/>
          <a:lstStyle/>
          <a:p>
            <a:r>
              <a:rPr lang="en-US" dirty="0"/>
              <a:t>Managing the budget you have</a:t>
            </a:r>
          </a:p>
        </p:txBody>
      </p:sp>
      <p:sp>
        <p:nvSpPr>
          <p:cNvPr id="4" name="Text Placeholder 3">
            <a:extLst>
              <a:ext uri="{FF2B5EF4-FFF2-40B4-BE49-F238E27FC236}">
                <a16:creationId xmlns:a16="http://schemas.microsoft.com/office/drawing/2014/main" id="{09E69884-00FC-84CA-AF9A-81A1A8585766}"/>
              </a:ext>
            </a:extLst>
          </p:cNvPr>
          <p:cNvSpPr>
            <a:spLocks noGrp="1"/>
          </p:cNvSpPr>
          <p:nvPr>
            <p:ph type="body" sz="quarter" idx="14"/>
          </p:nvPr>
        </p:nvSpPr>
        <p:spPr>
          <a:xfrm>
            <a:off x="774403" y="2233028"/>
            <a:ext cx="10655598" cy="3694808"/>
          </a:xfrm>
        </p:spPr>
        <p:txBody>
          <a:bodyPr/>
          <a:lstStyle/>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Looking for lower costs for some services (like cloud hosting)</a:t>
            </a:r>
          </a:p>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Leveraging the General Services Administration contracting services, or pricing when negotiating with your vendor</a:t>
            </a:r>
          </a:p>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Evaluating the cost of your current IIS and the cost to change platforms. (</a:t>
            </a:r>
            <a:r>
              <a:rPr kumimoji="0" lang="en-US" sz="2400" b="1" i="0" u="none" strike="noStrike" kern="1200" cap="none" spc="0" normalizeH="0" baseline="0" noProof="0">
                <a:ln>
                  <a:noFill/>
                </a:ln>
                <a:solidFill>
                  <a:srgbClr val="1D1D1D"/>
                </a:solidFill>
                <a:effectLst/>
                <a:uLnTx/>
                <a:uFillTx/>
                <a:latin typeface="+mn-lt"/>
                <a:ea typeface="+mn-ea"/>
                <a:cs typeface="+mn-cs"/>
              </a:rPr>
              <a:t>Talk</a:t>
            </a:r>
            <a:r>
              <a:rPr kumimoji="0" lang="en-US" sz="2400" b="1" i="0" u="none" strike="noStrike" kern="1200" cap="none" spc="0" normalizeH="0" baseline="0" noProof="0" dirty="0">
                <a:ln>
                  <a:noFill/>
                </a:ln>
                <a:solidFill>
                  <a:srgbClr val="1D1D1D"/>
                </a:solidFill>
                <a:effectLst/>
                <a:uLnTx/>
                <a:uFillTx/>
                <a:latin typeface="+mn-lt"/>
                <a:ea typeface="+mn-ea"/>
                <a:cs typeface="+mn-cs"/>
              </a:rPr>
              <a:t> with your procurement office first!)</a:t>
            </a:r>
          </a:p>
          <a:p>
            <a:pPr marL="304792" marR="0" lvl="0" indent="-304792"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2400" b="1" i="0" u="none" strike="noStrike" kern="1200" cap="none" spc="0" normalizeH="0" baseline="0" noProof="0" dirty="0">
                <a:ln>
                  <a:noFill/>
                </a:ln>
                <a:solidFill>
                  <a:srgbClr val="1D1D1D"/>
                </a:solidFill>
                <a:effectLst/>
                <a:uLnTx/>
                <a:uFillTx/>
                <a:latin typeface="+mn-lt"/>
                <a:ea typeface="+mn-ea"/>
                <a:cs typeface="+mn-cs"/>
              </a:rPr>
              <a:t>Worth repeating:</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Are there options to leverage open-source software, and manage maintenance costs to lower costs?</a:t>
            </a:r>
          </a:p>
          <a:p>
            <a:pPr marL="609585" marR="0" lvl="1" indent="-228594"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1D1D1D"/>
                </a:solidFill>
                <a:effectLst/>
                <a:uLnTx/>
                <a:uFillTx/>
                <a:latin typeface="+mn-lt"/>
                <a:ea typeface="+mn-ea"/>
                <a:cs typeface="+mn-cs"/>
              </a:rPr>
              <a:t>Are there options for shared services, or cost sharing?</a:t>
            </a:r>
          </a:p>
        </p:txBody>
      </p:sp>
    </p:spTree>
    <p:extLst>
      <p:ext uri="{BB962C8B-B14F-4D97-AF65-F5344CB8AC3E}">
        <p14:creationId xmlns:p14="http://schemas.microsoft.com/office/powerpoint/2010/main" val="5599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44B80-8507-6040-5F06-A196AD1E880C}"/>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78FD823F-FFAF-2D77-4469-690E16932E5B}"/>
              </a:ext>
            </a:extLst>
          </p:cNvPr>
          <p:cNvSpPr>
            <a:spLocks noGrp="1"/>
          </p:cNvSpPr>
          <p:nvPr>
            <p:ph type="title"/>
          </p:nvPr>
        </p:nvSpPr>
        <p:spPr/>
        <p:txBody>
          <a:bodyPr/>
          <a:lstStyle/>
          <a:p>
            <a:r>
              <a:rPr lang="en-US" dirty="0"/>
              <a:t>Instructions</a:t>
            </a:r>
          </a:p>
        </p:txBody>
      </p:sp>
      <p:sp>
        <p:nvSpPr>
          <p:cNvPr id="10" name="Text Placeholder 9">
            <a:extLst>
              <a:ext uri="{FF2B5EF4-FFF2-40B4-BE49-F238E27FC236}">
                <a16:creationId xmlns:a16="http://schemas.microsoft.com/office/drawing/2014/main" id="{A214DA90-80F4-B493-0470-CB160FFF8C52}"/>
              </a:ext>
            </a:extLst>
          </p:cNvPr>
          <p:cNvSpPr>
            <a:spLocks noGrp="1"/>
          </p:cNvSpPr>
          <p:nvPr>
            <p:ph type="body" sz="quarter" idx="11"/>
          </p:nvPr>
        </p:nvSpPr>
        <p:spPr>
          <a:xfrm>
            <a:off x="774403" y="1673159"/>
            <a:ext cx="3439931" cy="198987"/>
          </a:xfrm>
        </p:spPr>
        <p:txBody>
          <a:bodyPr/>
          <a:lstStyle/>
          <a:p>
            <a:r>
              <a:rPr lang="en-US" dirty="0"/>
              <a:t>ACTIVITY | IIS SUSTAINABILITY SWOT</a:t>
            </a:r>
          </a:p>
        </p:txBody>
      </p:sp>
      <p:sp>
        <p:nvSpPr>
          <p:cNvPr id="11" name="Text Placeholder 10">
            <a:extLst>
              <a:ext uri="{FF2B5EF4-FFF2-40B4-BE49-F238E27FC236}">
                <a16:creationId xmlns:a16="http://schemas.microsoft.com/office/drawing/2014/main" id="{2ABF95C9-4076-245F-B579-FD08882801FF}"/>
              </a:ext>
            </a:extLst>
          </p:cNvPr>
          <p:cNvSpPr>
            <a:spLocks noGrp="1"/>
          </p:cNvSpPr>
          <p:nvPr>
            <p:ph type="body" sz="quarter" idx="12"/>
          </p:nvPr>
        </p:nvSpPr>
        <p:spPr/>
        <p:txBody>
          <a:bodyPr/>
          <a:lstStyle/>
          <a:p>
            <a:pPr marL="285750" indent="-285750">
              <a:buFont typeface="Arial" panose="020B0604020202020204" pitchFamily="34" charset="0"/>
              <a:buChar char="•"/>
            </a:pPr>
            <a:r>
              <a:rPr lang="en-US" dirty="0"/>
              <a:t>Identify 1-2 Strengths</a:t>
            </a:r>
          </a:p>
          <a:p>
            <a:pPr marL="285750" indent="-285750">
              <a:buFont typeface="Arial" panose="020B0604020202020204" pitchFamily="34" charset="0"/>
              <a:buChar char="•"/>
            </a:pPr>
            <a:r>
              <a:rPr lang="en-US" dirty="0"/>
              <a:t>Identify 1-2 Opportunities</a:t>
            </a:r>
          </a:p>
          <a:p>
            <a:pPr marL="285750" indent="-285750">
              <a:buFont typeface="Arial" panose="020B0604020202020204" pitchFamily="34" charset="0"/>
              <a:buChar char="•"/>
            </a:pPr>
            <a:r>
              <a:rPr lang="en-US" dirty="0"/>
              <a:t>Identify 1-2 Weaknesses</a:t>
            </a:r>
          </a:p>
          <a:p>
            <a:pPr marL="285750" indent="-285750">
              <a:buFont typeface="Arial" panose="020B0604020202020204" pitchFamily="34" charset="0"/>
              <a:buChar char="•"/>
            </a:pPr>
            <a:r>
              <a:rPr lang="en-US" dirty="0"/>
              <a:t>Identify 1-2 Threats</a:t>
            </a:r>
          </a:p>
        </p:txBody>
      </p:sp>
      <p:sp>
        <p:nvSpPr>
          <p:cNvPr id="14" name="Rectangle: Rounded Corners 13">
            <a:extLst>
              <a:ext uri="{FF2B5EF4-FFF2-40B4-BE49-F238E27FC236}">
                <a16:creationId xmlns:a16="http://schemas.microsoft.com/office/drawing/2014/main" id="{38FFDA7B-59E7-F2A4-1D98-EFCD153165A9}"/>
              </a:ext>
            </a:extLst>
          </p:cNvPr>
          <p:cNvSpPr/>
          <p:nvPr/>
        </p:nvSpPr>
        <p:spPr>
          <a:xfrm>
            <a:off x="5149515" y="97296"/>
            <a:ext cx="7042485" cy="6714048"/>
          </a:xfrm>
          <a:prstGeom prst="roundRect">
            <a:avLst>
              <a:gd name="adj" fmla="val 3100"/>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graphicFrame>
        <p:nvGraphicFramePr>
          <p:cNvPr id="17" name="Google Shape;1160;g34b4957bab9_1_1186">
            <a:extLst>
              <a:ext uri="{FF2B5EF4-FFF2-40B4-BE49-F238E27FC236}">
                <a16:creationId xmlns:a16="http://schemas.microsoft.com/office/drawing/2014/main" id="{9430AD14-2C14-E75B-D397-A0F9E1EB4B91}"/>
              </a:ext>
            </a:extLst>
          </p:cNvPr>
          <p:cNvGraphicFramePr/>
          <p:nvPr/>
        </p:nvGraphicFramePr>
        <p:xfrm>
          <a:off x="5021180" y="1673159"/>
          <a:ext cx="6833936" cy="3368961"/>
        </p:xfrm>
        <a:graphic>
          <a:graphicData uri="http://schemas.openxmlformats.org/drawingml/2006/table">
            <a:tbl>
              <a:tblPr>
                <a:noFill/>
              </a:tblPr>
              <a:tblGrid>
                <a:gridCol w="3395038">
                  <a:extLst>
                    <a:ext uri="{9D8B030D-6E8A-4147-A177-3AD203B41FA5}">
                      <a16:colId xmlns:a16="http://schemas.microsoft.com/office/drawing/2014/main" val="20000"/>
                    </a:ext>
                  </a:extLst>
                </a:gridCol>
                <a:gridCol w="3438898">
                  <a:extLst>
                    <a:ext uri="{9D8B030D-6E8A-4147-A177-3AD203B41FA5}">
                      <a16:colId xmlns:a16="http://schemas.microsoft.com/office/drawing/2014/main" val="20001"/>
                    </a:ext>
                  </a:extLst>
                </a:gridCol>
              </a:tblGrid>
              <a:tr h="457200">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marL="0" marR="0" lvl="0" indent="0" algn="ctr" rtl="0">
                        <a:lnSpc>
                          <a:spcPct val="110000"/>
                        </a:lnSpc>
                        <a:spcBef>
                          <a:spcPts val="0"/>
                        </a:spcBef>
                        <a:spcAft>
                          <a:spcPts val="0"/>
                        </a:spcAft>
                        <a:buClr>
                          <a:srgbClr val="000000"/>
                        </a:buClr>
                        <a:buSzPts val="1500"/>
                        <a:buFont typeface="Arial"/>
                        <a:buNone/>
                      </a:pPr>
                      <a:r>
                        <a:rPr lang="en-US" sz="1900" b="1" u="none" strike="noStrike" cap="none" dirty="0">
                          <a:solidFill>
                            <a:schemeClr val="bg1"/>
                          </a:solidFill>
                          <a:latin typeface="+mn-lt"/>
                          <a:ea typeface="Calibri"/>
                          <a:cs typeface="Calibri"/>
                          <a:sym typeface="Calibri"/>
                        </a:rPr>
                        <a:t>IIS Strengths</a:t>
                      </a:r>
                    </a:p>
                  </a:txBody>
                  <a:tcPr marL="84675" marR="84675" marT="84675" marB="84675">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marL="0" marR="0" lvl="0" indent="0" algn="ctr" rtl="0">
                        <a:lnSpc>
                          <a:spcPct val="110000"/>
                        </a:lnSpc>
                        <a:spcBef>
                          <a:spcPts val="0"/>
                        </a:spcBef>
                        <a:spcAft>
                          <a:spcPts val="0"/>
                        </a:spcAft>
                        <a:buClr>
                          <a:srgbClr val="000000"/>
                        </a:buClr>
                        <a:buSzPts val="1500"/>
                        <a:buFont typeface="Arial"/>
                        <a:buNone/>
                      </a:pPr>
                      <a:r>
                        <a:rPr lang="en-US" sz="1900" b="1" u="none" strike="noStrike" cap="none" dirty="0">
                          <a:solidFill>
                            <a:schemeClr val="bg1"/>
                          </a:solidFill>
                          <a:latin typeface="+mn-lt"/>
                          <a:ea typeface="Calibri"/>
                          <a:cs typeface="Calibri"/>
                          <a:sym typeface="Calibri"/>
                        </a:rPr>
                        <a:t>IIS Weaknesses</a:t>
                      </a:r>
                    </a:p>
                  </a:txBody>
                  <a:tcPr marL="84675" marR="84675" marT="84675" marB="84675">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1315140">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marL="0" marR="0" lvl="0" indent="0" algn="l" rtl="0">
                        <a:lnSpc>
                          <a:spcPct val="100000"/>
                        </a:lnSpc>
                        <a:spcBef>
                          <a:spcPts val="0"/>
                        </a:spcBef>
                        <a:spcAft>
                          <a:spcPts val="0"/>
                        </a:spcAft>
                        <a:buClr>
                          <a:srgbClr val="000000"/>
                        </a:buClr>
                        <a:buSzPts val="2000"/>
                        <a:buFont typeface="Arial"/>
                        <a:buNone/>
                      </a:pPr>
                      <a:endParaRPr lang="en-US" sz="2000" b="1" u="none" strike="noStrike" cap="none" dirty="0">
                        <a:solidFill>
                          <a:schemeClr val="bg1"/>
                        </a:solidFill>
                        <a:latin typeface="+mn-lt"/>
                        <a:ea typeface="Calibri"/>
                        <a:cs typeface="Calibri"/>
                        <a:sym typeface="Calibri"/>
                      </a:endParaRPr>
                    </a:p>
                  </a:txBody>
                  <a:tcPr marL="84675" marR="84675" marT="84675" marB="84675">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marL="0" marR="0" lvl="0" indent="0" algn="l" rtl="0">
                        <a:lnSpc>
                          <a:spcPct val="100000"/>
                        </a:lnSpc>
                        <a:spcBef>
                          <a:spcPts val="0"/>
                        </a:spcBef>
                        <a:spcAft>
                          <a:spcPts val="0"/>
                        </a:spcAft>
                        <a:buClr>
                          <a:srgbClr val="000000"/>
                        </a:buClr>
                        <a:buSzPts val="2000"/>
                        <a:buFont typeface="Arial"/>
                        <a:buNone/>
                      </a:pPr>
                      <a:endParaRPr lang="en-US" sz="2000" b="1" u="none" strike="noStrike" cap="none" dirty="0">
                        <a:solidFill>
                          <a:schemeClr val="bg1"/>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lang="en-US" sz="2000" b="1" u="none" strike="noStrike" cap="none" dirty="0">
                        <a:solidFill>
                          <a:schemeClr val="bg1"/>
                        </a:solidFill>
                        <a:latin typeface="+mn-lt"/>
                        <a:ea typeface="Calibri"/>
                        <a:cs typeface="Calibri"/>
                        <a:sym typeface="Calibri"/>
                      </a:endParaRPr>
                    </a:p>
                  </a:txBody>
                  <a:tcPr marL="84675" marR="84675" marT="84675" marB="84675">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365760">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marL="0" marR="0" lvl="0" indent="0" algn="ctr" rtl="0">
                        <a:lnSpc>
                          <a:spcPct val="100000"/>
                        </a:lnSpc>
                        <a:spcBef>
                          <a:spcPts val="0"/>
                        </a:spcBef>
                        <a:spcAft>
                          <a:spcPts val="0"/>
                        </a:spcAft>
                        <a:buClr>
                          <a:srgbClr val="000000"/>
                        </a:buClr>
                        <a:buSzPts val="1500"/>
                        <a:buFont typeface="Arial"/>
                        <a:buNone/>
                      </a:pPr>
                      <a:r>
                        <a:rPr lang="en-US" sz="1900" b="1" u="none" strike="noStrike" cap="none">
                          <a:solidFill>
                            <a:schemeClr val="bg1"/>
                          </a:solidFill>
                          <a:latin typeface="+mn-lt"/>
                          <a:ea typeface="Calibri"/>
                          <a:cs typeface="Calibri"/>
                          <a:sym typeface="Calibri"/>
                        </a:rPr>
                        <a:t>IIS Opportunities</a:t>
                      </a:r>
                    </a:p>
                  </a:txBody>
                  <a:tcPr marL="84675" marR="84675" marT="84675" marB="84675" anchor="ct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marL="0" marR="0" lvl="0" indent="0" algn="ctr" rtl="0">
                        <a:lnSpc>
                          <a:spcPct val="100000"/>
                        </a:lnSpc>
                        <a:spcBef>
                          <a:spcPts val="0"/>
                        </a:spcBef>
                        <a:spcAft>
                          <a:spcPts val="0"/>
                        </a:spcAft>
                        <a:buClr>
                          <a:srgbClr val="000000"/>
                        </a:buClr>
                        <a:buSzPts val="1500"/>
                        <a:buFont typeface="Arial"/>
                        <a:buNone/>
                      </a:pPr>
                      <a:r>
                        <a:rPr lang="en-US" sz="1900" b="1" u="none" strike="noStrike" cap="none" dirty="0">
                          <a:solidFill>
                            <a:schemeClr val="bg1"/>
                          </a:solidFill>
                          <a:latin typeface="+mn-lt"/>
                          <a:ea typeface="Calibri"/>
                          <a:cs typeface="Calibri"/>
                          <a:sym typeface="Calibri"/>
                        </a:rPr>
                        <a:t>IIS Threats</a:t>
                      </a:r>
                    </a:p>
                  </a:txBody>
                  <a:tcPr marL="84675" marR="84675" marT="84675" marB="84675" anchor="ct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2"/>
                  </a:ext>
                </a:extLst>
              </a:tr>
              <a:tr h="1114284">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marL="0" marR="0" lvl="0" indent="0" algn="l" rtl="0">
                        <a:lnSpc>
                          <a:spcPct val="100000"/>
                        </a:lnSpc>
                        <a:spcBef>
                          <a:spcPts val="0"/>
                        </a:spcBef>
                        <a:spcAft>
                          <a:spcPts val="0"/>
                        </a:spcAft>
                        <a:buClr>
                          <a:srgbClr val="000000"/>
                        </a:buClr>
                        <a:buSzPts val="2000"/>
                        <a:buFont typeface="Arial"/>
                        <a:buNone/>
                      </a:pPr>
                      <a:endParaRPr sz="2000" b="1" u="none" strike="noStrike" cap="none" dirty="0">
                        <a:solidFill>
                          <a:srgbClr val="004987"/>
                        </a:solidFill>
                        <a:latin typeface="Calibri"/>
                        <a:ea typeface="Calibri"/>
                        <a:cs typeface="Calibri"/>
                        <a:sym typeface="Calibri"/>
                      </a:endParaRPr>
                    </a:p>
                  </a:txBody>
                  <a:tcPr marL="84675" marR="84675" marT="84675" marB="84675">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77" rtl="0" eaLnBrk="1" latinLnBrk="0" hangingPunct="1">
                        <a:defRPr sz="1800" kern="1200">
                          <a:solidFill>
                            <a:schemeClr val="tx1"/>
                          </a:solidFill>
                          <a:latin typeface="Aptos" panose="02110004020202020204"/>
                        </a:defRPr>
                      </a:lvl1pPr>
                      <a:lvl2pPr marL="457189" algn="l" defTabSz="914377" rtl="0" eaLnBrk="1" latinLnBrk="0" hangingPunct="1">
                        <a:defRPr sz="1800" kern="1200">
                          <a:solidFill>
                            <a:schemeClr val="tx1"/>
                          </a:solidFill>
                          <a:latin typeface="Aptos" panose="02110004020202020204"/>
                        </a:defRPr>
                      </a:lvl2pPr>
                      <a:lvl3pPr marL="914377" algn="l" defTabSz="914377" rtl="0" eaLnBrk="1" latinLnBrk="0" hangingPunct="1">
                        <a:defRPr sz="1800" kern="1200">
                          <a:solidFill>
                            <a:schemeClr val="tx1"/>
                          </a:solidFill>
                          <a:latin typeface="Aptos" panose="02110004020202020204"/>
                        </a:defRPr>
                      </a:lvl3pPr>
                      <a:lvl4pPr marL="1371566" algn="l" defTabSz="914377" rtl="0" eaLnBrk="1" latinLnBrk="0" hangingPunct="1">
                        <a:defRPr sz="1800" kern="1200">
                          <a:solidFill>
                            <a:schemeClr val="tx1"/>
                          </a:solidFill>
                          <a:latin typeface="Aptos" panose="02110004020202020204"/>
                        </a:defRPr>
                      </a:lvl4pPr>
                      <a:lvl5pPr marL="1828754" algn="l" defTabSz="914377" rtl="0" eaLnBrk="1" latinLnBrk="0" hangingPunct="1">
                        <a:defRPr sz="1800" kern="1200">
                          <a:solidFill>
                            <a:schemeClr val="tx1"/>
                          </a:solidFill>
                          <a:latin typeface="Aptos" panose="02110004020202020204"/>
                        </a:defRPr>
                      </a:lvl5pPr>
                      <a:lvl6pPr marL="2285943" algn="l" defTabSz="914377" rtl="0" eaLnBrk="1" latinLnBrk="0" hangingPunct="1">
                        <a:defRPr sz="1800" kern="1200">
                          <a:solidFill>
                            <a:schemeClr val="tx1"/>
                          </a:solidFill>
                          <a:latin typeface="Aptos" panose="02110004020202020204"/>
                        </a:defRPr>
                      </a:lvl6pPr>
                      <a:lvl7pPr marL="2743131" algn="l" defTabSz="914377" rtl="0" eaLnBrk="1" latinLnBrk="0" hangingPunct="1">
                        <a:defRPr sz="1800" kern="1200">
                          <a:solidFill>
                            <a:schemeClr val="tx1"/>
                          </a:solidFill>
                          <a:latin typeface="Aptos" panose="02110004020202020204"/>
                        </a:defRPr>
                      </a:lvl7pPr>
                      <a:lvl8pPr marL="3200320" algn="l" defTabSz="914377" rtl="0" eaLnBrk="1" latinLnBrk="0" hangingPunct="1">
                        <a:defRPr sz="1800" kern="1200">
                          <a:solidFill>
                            <a:schemeClr val="tx1"/>
                          </a:solidFill>
                          <a:latin typeface="Aptos" panose="02110004020202020204"/>
                        </a:defRPr>
                      </a:lvl8pPr>
                      <a:lvl9pPr marL="3657509" algn="l" defTabSz="914377" rtl="0" eaLnBrk="1" latinLnBrk="0" hangingPunct="1">
                        <a:defRPr sz="1800" kern="1200">
                          <a:solidFill>
                            <a:schemeClr val="tx1"/>
                          </a:solidFill>
                          <a:latin typeface="Aptos" panose="02110004020202020204"/>
                        </a:defRPr>
                      </a:lvl9pPr>
                    </a:lstStyle>
                    <a:p>
                      <a:pPr marL="0" marR="0" lvl="0" indent="0" algn="l" rtl="0">
                        <a:lnSpc>
                          <a:spcPct val="100000"/>
                        </a:lnSpc>
                        <a:spcBef>
                          <a:spcPts val="0"/>
                        </a:spcBef>
                        <a:spcAft>
                          <a:spcPts val="0"/>
                        </a:spcAft>
                        <a:buClr>
                          <a:srgbClr val="000000"/>
                        </a:buClr>
                        <a:buSzPts val="2000"/>
                        <a:buFont typeface="Arial"/>
                        <a:buNone/>
                      </a:pPr>
                      <a:endParaRPr sz="2000" b="1" u="none" strike="noStrike" cap="none" dirty="0">
                        <a:solidFill>
                          <a:srgbClr val="004987"/>
                        </a:solidFill>
                        <a:latin typeface="Calibri"/>
                        <a:ea typeface="Calibri"/>
                        <a:cs typeface="Calibri"/>
                        <a:sym typeface="Calibri"/>
                      </a:endParaRPr>
                    </a:p>
                  </a:txBody>
                  <a:tcPr marL="84675" marR="84675" marT="84675" marB="84675">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58431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B737BF05-1944-B408-D3AE-6412E4837C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D226D-DD1E-4999-865E-502E8B7E7814}"/>
              </a:ext>
            </a:extLst>
          </p:cNvPr>
          <p:cNvSpPr>
            <a:spLocks noGrp="1"/>
          </p:cNvSpPr>
          <p:nvPr>
            <p:ph type="title"/>
          </p:nvPr>
        </p:nvSpPr>
        <p:spPr>
          <a:xfrm>
            <a:off x="6736466" y="2821201"/>
            <a:ext cx="4749681" cy="699747"/>
          </a:xfrm>
        </p:spPr>
        <p:txBody>
          <a:bodyPr/>
          <a:lstStyle/>
          <a:p>
            <a:r>
              <a:rPr lang="en-US" sz="5400" dirty="0">
                <a:solidFill>
                  <a:schemeClr val="bg1"/>
                </a:solidFill>
              </a:rPr>
              <a:t>Understanding IIS Costs</a:t>
            </a:r>
          </a:p>
        </p:txBody>
      </p:sp>
      <p:pic>
        <p:nvPicPr>
          <p:cNvPr id="3" name="Picture Placeholder 2" descr="Man drawing chart on clear screen">
            <a:extLst>
              <a:ext uri="{FF2B5EF4-FFF2-40B4-BE49-F238E27FC236}">
                <a16:creationId xmlns:a16="http://schemas.microsoft.com/office/drawing/2014/main" id="{075ABE02-4D14-3C3D-F0A2-FE4ED327FD0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326" r="16326"/>
          <a:stretch/>
        </p:blipFill>
        <p:spPr>
          <a:xfrm>
            <a:off x="0" y="1328184"/>
            <a:ext cx="5586413" cy="5529816"/>
          </a:xfrm>
        </p:spPr>
      </p:pic>
      <p:sp>
        <p:nvSpPr>
          <p:cNvPr id="4" name="Text Placeholder 3">
            <a:extLst>
              <a:ext uri="{FF2B5EF4-FFF2-40B4-BE49-F238E27FC236}">
                <a16:creationId xmlns:a16="http://schemas.microsoft.com/office/drawing/2014/main" id="{E5EA9881-B16F-6D5B-B829-211423D2A995}"/>
              </a:ext>
            </a:extLst>
          </p:cNvPr>
          <p:cNvSpPr>
            <a:spLocks noGrp="1"/>
          </p:cNvSpPr>
          <p:nvPr>
            <p:ph type="body" sz="quarter" idx="12"/>
          </p:nvPr>
        </p:nvSpPr>
        <p:spPr>
          <a:xfrm>
            <a:off x="6736466" y="5051566"/>
            <a:ext cx="4510655" cy="438364"/>
          </a:xfrm>
        </p:spPr>
        <p:txBody>
          <a:bodyPr/>
          <a:lstStyle/>
          <a:p>
            <a:r>
              <a:rPr lang="en-US">
                <a:solidFill>
                  <a:srgbClr val="FCCF85"/>
                </a:solidFill>
              </a:rPr>
              <a:t>Strategic Sustainability and IIS Budget</a:t>
            </a:r>
            <a:endParaRPr lang="en-US" dirty="0">
              <a:solidFill>
                <a:srgbClr val="FCCF85"/>
              </a:solidFill>
            </a:endParaRPr>
          </a:p>
        </p:txBody>
      </p:sp>
    </p:spTree>
    <p:extLst>
      <p:ext uri="{BB962C8B-B14F-4D97-AF65-F5344CB8AC3E}">
        <p14:creationId xmlns:p14="http://schemas.microsoft.com/office/powerpoint/2010/main" val="1628204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7EBDC6E-C868-A8F2-7A57-077E6A6ACCDD}"/>
              </a:ext>
            </a:extLst>
          </p:cNvPr>
          <p:cNvSpPr>
            <a:spLocks noGrp="1"/>
          </p:cNvSpPr>
          <p:nvPr>
            <p:ph type="title"/>
          </p:nvPr>
        </p:nvSpPr>
        <p:spPr/>
        <p:txBody>
          <a:bodyPr/>
          <a:lstStyle/>
          <a:p>
            <a:r>
              <a:rPr lang="en-US" dirty="0"/>
              <a:t>Understanding the Costs of IIS</a:t>
            </a:r>
          </a:p>
        </p:txBody>
      </p:sp>
      <p:sp>
        <p:nvSpPr>
          <p:cNvPr id="3" name="Text Placeholder 2">
            <a:extLst>
              <a:ext uri="{FF2B5EF4-FFF2-40B4-BE49-F238E27FC236}">
                <a16:creationId xmlns:a16="http://schemas.microsoft.com/office/drawing/2014/main" id="{BD07B994-9102-135D-255F-6A495C00FD92}"/>
              </a:ext>
            </a:extLst>
          </p:cNvPr>
          <p:cNvSpPr>
            <a:spLocks noGrp="1"/>
          </p:cNvSpPr>
          <p:nvPr>
            <p:ph type="body" sz="quarter" idx="26"/>
          </p:nvPr>
        </p:nvSpPr>
        <p:spPr>
          <a:xfrm>
            <a:off x="4454050" y="194877"/>
            <a:ext cx="3283899" cy="301050"/>
          </a:xfrm>
        </p:spPr>
        <p:txBody>
          <a:bodyPr/>
          <a:lstStyle/>
          <a:p>
            <a:r>
              <a:rPr lang="en-US" dirty="0"/>
              <a:t>UNDERSTANDING IIS COSTS</a:t>
            </a:r>
          </a:p>
        </p:txBody>
      </p:sp>
      <p:sp>
        <p:nvSpPr>
          <p:cNvPr id="9" name="TextBox 8">
            <a:extLst>
              <a:ext uri="{FF2B5EF4-FFF2-40B4-BE49-F238E27FC236}">
                <a16:creationId xmlns:a16="http://schemas.microsoft.com/office/drawing/2014/main" id="{E7A6DA11-D79C-15EE-A5D6-0EE09DE3A148}"/>
              </a:ext>
            </a:extLst>
          </p:cNvPr>
          <p:cNvSpPr txBox="1"/>
          <p:nvPr/>
        </p:nvSpPr>
        <p:spPr>
          <a:xfrm>
            <a:off x="513348" y="2146195"/>
            <a:ext cx="11165304" cy="4237827"/>
          </a:xfrm>
          <a:prstGeom prst="rect">
            <a:avLst/>
          </a:prstGeom>
          <a:noFill/>
        </p:spPr>
        <p:txBody>
          <a:bodyPr wrap="square">
            <a:spAutoFit/>
          </a:bodyPr>
          <a:lstStyle/>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ea"/>
                <a:cs typeface="+mn-cs"/>
              </a:rPr>
              <a:t>Costs of IIS vary across the IIS community</a:t>
            </a:r>
          </a:p>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ea"/>
                <a:cs typeface="+mn-cs"/>
              </a:rPr>
              <a:t>CDC needs more IIS cost detail to educate and promote the need for IIS funding</a:t>
            </a:r>
          </a:p>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lt"/>
                <a:cs typeface="+mn-lt"/>
              </a:rPr>
              <a:t>CDC no longer requires jurisdictions to complete a separate workbook to confirm IIS costs</a:t>
            </a:r>
            <a:endParaRPr kumimoji="0" lang="en-US" sz="1800" b="0" i="0" u="none" strike="noStrike" kern="1200" cap="none" spc="0" normalizeH="0" baseline="0" noProof="0" dirty="0">
              <a:ln>
                <a:noFill/>
              </a:ln>
              <a:solidFill>
                <a:prstClr val="black"/>
              </a:solidFill>
              <a:effectLst/>
              <a:uLnTx/>
              <a:uFillTx/>
              <a:latin typeface="Nunito Sans"/>
              <a:ea typeface="+mn-ea"/>
              <a:cs typeface="+mn-cs"/>
            </a:endParaRPr>
          </a:p>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ea"/>
                <a:cs typeface="+mn-cs"/>
              </a:rPr>
              <a:t>The budget data submitted with your CoAg application in VFC CAMP is used to identify IIS costs</a:t>
            </a:r>
          </a:p>
          <a:p>
            <a:pPr marL="608965" marR="0" lvl="1" indent="-227965"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lt"/>
                <a:cs typeface="+mn-lt"/>
              </a:rPr>
              <a:t>Assure that staff, contracts and other costs associated with the IIS are well documented in VFC CAMP</a:t>
            </a:r>
            <a:endParaRPr kumimoji="0" lang="en-US" sz="1800" b="0" i="0" u="none" strike="noStrike" kern="1200" cap="none" spc="0" normalizeH="0" baseline="0" noProof="0" dirty="0">
              <a:ln>
                <a:noFill/>
              </a:ln>
              <a:solidFill>
                <a:prstClr val="black"/>
              </a:solidFill>
              <a:effectLst/>
              <a:uLnTx/>
              <a:uFillTx/>
              <a:latin typeface="Nunito Sans"/>
              <a:ea typeface="+mn-ea"/>
              <a:cs typeface="+mn-cs"/>
            </a:endParaRPr>
          </a:p>
          <a:p>
            <a:pPr marL="608965" marR="0" lvl="1" indent="-227965" algn="l" defTabSz="914400" rtl="0" eaLnBrk="1" fontAlgn="auto" latinLnBrk="0" hangingPunct="1">
              <a:lnSpc>
                <a:spcPct val="90000"/>
              </a:lnSpc>
              <a:spcBef>
                <a:spcPts val="500"/>
              </a:spcBef>
              <a:spcAft>
                <a:spcPts val="0"/>
              </a:spcAft>
              <a:buClr>
                <a:srgbClr val="005761"/>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lt"/>
                <a:cs typeface="+mn-lt"/>
              </a:rPr>
              <a:t>Include the percentage of the costs associated with </a:t>
            </a:r>
            <a:endParaRPr kumimoji="0" lang="en-US" sz="1800" b="0" i="0" u="none" strike="noStrike" kern="1200" cap="none" spc="0" normalizeH="0" baseline="0" noProof="0" dirty="0">
              <a:ln>
                <a:noFill/>
              </a:ln>
              <a:solidFill>
                <a:prstClr val="black"/>
              </a:solidFill>
              <a:effectLst/>
              <a:uLnTx/>
              <a:uFillTx/>
              <a:latin typeface="Nunito Sans"/>
              <a:ea typeface="+mn-ea"/>
              <a:cs typeface="+mn-cs"/>
            </a:endParaRP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ea"/>
                <a:cs typeface="+mn-cs"/>
              </a:rPr>
              <a:t>Operations and maintenance</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ea"/>
                <a:cs typeface="+mn-cs"/>
              </a:rPr>
              <a:t>Modernization and enhancements</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ea"/>
                <a:cs typeface="+mn-cs"/>
              </a:rPr>
              <a:t>Provider management</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ea"/>
                <a:cs typeface="+mn-cs"/>
              </a:rPr>
              <a:t>Data quality and monitoring</a:t>
            </a:r>
          </a:p>
          <a:p>
            <a:pPr marL="304165" marR="0" lvl="0" indent="-304165" algn="l" defTabSz="914400" rtl="0" eaLnBrk="1" fontAlgn="auto" latinLnBrk="0" hangingPunct="1">
              <a:lnSpc>
                <a:spcPct val="90000"/>
              </a:lnSpc>
              <a:spcBef>
                <a:spcPts val="1000"/>
              </a:spcBef>
              <a:spcAft>
                <a:spcPts val="0"/>
              </a:spcAft>
              <a:buClr>
                <a:srgbClr val="003BC0"/>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Nunito Sans"/>
                <a:ea typeface="+mn-ea"/>
                <a:cs typeface="+mn-cs"/>
              </a:rPr>
              <a:t>Working closely with your budget staff and program manager to document IIS costs accurately in your CoAg application assures that CDC has the most accurate information about IIS costs</a:t>
            </a:r>
          </a:p>
        </p:txBody>
      </p:sp>
    </p:spTree>
    <p:extLst>
      <p:ext uri="{BB962C8B-B14F-4D97-AF65-F5344CB8AC3E}">
        <p14:creationId xmlns:p14="http://schemas.microsoft.com/office/powerpoint/2010/main" val="1640004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17EFF256-15B5-1602-8439-E76251504FA6}"/>
              </a:ext>
            </a:extLst>
          </p:cNvPr>
          <p:cNvSpPr>
            <a:spLocks noGrp="1"/>
          </p:cNvSpPr>
          <p:nvPr>
            <p:ph type="body" sz="quarter" idx="26"/>
          </p:nvPr>
        </p:nvSpPr>
        <p:spPr>
          <a:xfrm>
            <a:off x="4212336" y="194878"/>
            <a:ext cx="3767328" cy="270344"/>
          </a:xfrm>
        </p:spPr>
        <p:txBody>
          <a:bodyPr/>
          <a:lstStyle/>
          <a:p>
            <a:r>
              <a:rPr lang="en-US" dirty="0"/>
              <a:t>COST CATEGORIES AND Examples</a:t>
            </a:r>
          </a:p>
        </p:txBody>
      </p:sp>
      <p:sp>
        <p:nvSpPr>
          <p:cNvPr id="12" name="Google Shape;706;g2da1dedc366_0_2161">
            <a:extLst>
              <a:ext uri="{FF2B5EF4-FFF2-40B4-BE49-F238E27FC236}">
                <a16:creationId xmlns:a16="http://schemas.microsoft.com/office/drawing/2014/main" id="{B5B5083A-0CFF-9E61-9DDE-209BD95F531C}"/>
              </a:ext>
            </a:extLst>
          </p:cNvPr>
          <p:cNvSpPr txBox="1"/>
          <p:nvPr/>
        </p:nvSpPr>
        <p:spPr>
          <a:xfrm>
            <a:off x="349559" y="1001667"/>
            <a:ext cx="3767328" cy="5496849"/>
          </a:xfrm>
          <a:prstGeom prst="rect">
            <a:avLst/>
          </a:prstGeom>
          <a:noFill/>
          <a:ln>
            <a:noFill/>
          </a:ln>
        </p:spPr>
        <p:txBody>
          <a:bodyPr spcFirstLastPara="1" wrap="square" lIns="121900" tIns="121900" rIns="121900" bIns="121900" anchor="t" anchorCtr="0">
            <a:spAutoFit/>
          </a:bodyPr>
          <a:lstStyle/>
          <a:p>
            <a:pPr marL="0" marR="0" lvl="0" indent="0" algn="l" defTabSz="1219170" rtl="0" eaLnBrk="0" fontAlgn="base" latinLnBrk="0" hangingPunct="0">
              <a:lnSpc>
                <a:spcPct val="90000"/>
              </a:lnSpc>
              <a:spcBef>
                <a:spcPts val="0"/>
              </a:spcBef>
              <a:spcAft>
                <a:spcPts val="600"/>
              </a:spcAft>
              <a:buClr>
                <a:srgbClr val="000000"/>
              </a:buClr>
              <a:buSzPts val="1400"/>
              <a:buFontTx/>
              <a:buNone/>
              <a:tabLst/>
              <a:defRPr/>
            </a:pPr>
            <a:r>
              <a:rPr kumimoji="0" lang="en-US" sz="1800" b="1" i="0" u="none" strike="noStrike" kern="1200" cap="none" spc="0" normalizeH="0" baseline="0" noProof="0" dirty="0">
                <a:ln>
                  <a:noFill/>
                </a:ln>
                <a:solidFill>
                  <a:srgbClr val="032659"/>
                </a:solidFill>
                <a:effectLst/>
                <a:uLnTx/>
                <a:uFillTx/>
                <a:latin typeface="Roboto Bold"/>
                <a:ea typeface="Roboto Medium" panose="02000000000000000000" pitchFamily="2" charset="0"/>
                <a:cs typeface="Roboto Medium" panose="02000000000000000000" pitchFamily="2" charset="0"/>
                <a:sym typeface="Calibri"/>
              </a:rPr>
              <a:t>Operations and Maintenance</a:t>
            </a:r>
            <a:endParaRPr kumimoji="0" sz="1800" b="1" i="0" u="none" strike="noStrike" kern="1200" cap="none" spc="0" normalizeH="0" baseline="0" noProof="0" dirty="0">
              <a:ln>
                <a:noFill/>
              </a:ln>
              <a:solidFill>
                <a:srgbClr val="032659"/>
              </a:solidFill>
              <a:effectLst/>
              <a:uLnTx/>
              <a:uFillTx/>
              <a:latin typeface="Roboto Bold"/>
              <a:ea typeface="Roboto Medium" panose="02000000000000000000" pitchFamily="2" charset="0"/>
              <a:cs typeface="Roboto Medium" panose="02000000000000000000" pitchFamily="2" charset="0"/>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Servers and Hosting</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Cloud Hosting </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Routine Database Maintenance</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Database Upgrades</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System Capacity Monitoring</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Testing and continued monitoring of CDC-funded solutions (e.g., PPRL)</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Operations and Maintenance Documentation</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Defect Identification and Remediation</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Routine Security Scans</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Domain Costs</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Licensing Costs</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Training Materials and Delivery</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Other Services </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sp>
        <p:nvSpPr>
          <p:cNvPr id="15" name="Google Shape;707;g2da1dedc366_0_2161">
            <a:extLst>
              <a:ext uri="{FF2B5EF4-FFF2-40B4-BE49-F238E27FC236}">
                <a16:creationId xmlns:a16="http://schemas.microsoft.com/office/drawing/2014/main" id="{5853BE93-8644-DC33-5FE3-F32A4FDD99C2}"/>
              </a:ext>
            </a:extLst>
          </p:cNvPr>
          <p:cNvSpPr txBox="1"/>
          <p:nvPr/>
        </p:nvSpPr>
        <p:spPr>
          <a:xfrm>
            <a:off x="4202609" y="1001667"/>
            <a:ext cx="3767328" cy="2419083"/>
          </a:xfrm>
          <a:prstGeom prst="rect">
            <a:avLst/>
          </a:prstGeom>
          <a:noFill/>
          <a:ln>
            <a:noFill/>
          </a:ln>
        </p:spPr>
        <p:txBody>
          <a:bodyPr spcFirstLastPara="1" wrap="square" lIns="121900" tIns="121900" rIns="121900" bIns="121900" anchor="t" anchorCtr="0">
            <a:spAutoFit/>
          </a:bodyPr>
          <a:lstStyle/>
          <a:p>
            <a:pPr marL="0" marR="0" lvl="0" indent="0" algn="l" defTabSz="1219170" rtl="0" eaLnBrk="0" fontAlgn="base" latinLnBrk="0" hangingPunct="0">
              <a:lnSpc>
                <a:spcPct val="90000"/>
              </a:lnSpc>
              <a:spcBef>
                <a:spcPts val="0"/>
              </a:spcBef>
              <a:spcAft>
                <a:spcPts val="600"/>
              </a:spcAft>
              <a:buClr>
                <a:srgbClr val="000000"/>
              </a:buClr>
              <a:buSzPts val="1400"/>
              <a:buFontTx/>
              <a:buNone/>
              <a:tabLst/>
              <a:defRPr/>
            </a:pPr>
            <a:r>
              <a:rPr kumimoji="0" lang="en-US" sz="1800" b="1" i="0" u="none" strike="noStrike" kern="1200" cap="none" spc="0" normalizeH="0" baseline="0" noProof="0" dirty="0">
                <a:ln>
                  <a:noFill/>
                </a:ln>
                <a:solidFill>
                  <a:srgbClr val="032659"/>
                </a:solidFill>
                <a:effectLst/>
                <a:uLnTx/>
                <a:uFillTx/>
                <a:latin typeface="Roboto Bold"/>
                <a:ea typeface="Calibri"/>
                <a:cs typeface="Calibri"/>
                <a:sym typeface="Calibri"/>
              </a:rPr>
              <a:t>Modernization and Enhancements</a:t>
            </a:r>
            <a:endParaRPr kumimoji="0" sz="1800" b="1" i="0" u="none" strike="noStrike" kern="1200" cap="none" spc="0" normalizeH="0" baseline="0" noProof="0" dirty="0">
              <a:ln>
                <a:noFill/>
              </a:ln>
              <a:solidFill>
                <a:srgbClr val="032659"/>
              </a:solidFill>
              <a:effectLst/>
              <a:uLnTx/>
              <a:uFillTx/>
              <a:latin typeface="Roboto Bold"/>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Functionality Upgrades</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New Modules/Capabilities</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Architecture Upgrades</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Interface Upgrades</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Enhancement Documentation</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10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Training Materials and Delivery</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sp>
        <p:nvSpPr>
          <p:cNvPr id="16" name="Google Shape;708;g2da1dedc366_0_2161">
            <a:extLst>
              <a:ext uri="{FF2B5EF4-FFF2-40B4-BE49-F238E27FC236}">
                <a16:creationId xmlns:a16="http://schemas.microsoft.com/office/drawing/2014/main" id="{A17A285E-E0A2-60A8-133D-C53AC5A728CE}"/>
              </a:ext>
            </a:extLst>
          </p:cNvPr>
          <p:cNvSpPr txBox="1"/>
          <p:nvPr/>
        </p:nvSpPr>
        <p:spPr>
          <a:xfrm>
            <a:off x="4202609" y="3474470"/>
            <a:ext cx="3767328" cy="2800726"/>
          </a:xfrm>
          <a:prstGeom prst="rect">
            <a:avLst/>
          </a:prstGeom>
          <a:noFill/>
          <a:ln>
            <a:noFill/>
          </a:ln>
        </p:spPr>
        <p:txBody>
          <a:bodyPr spcFirstLastPara="1" wrap="square" lIns="121900" tIns="121900" rIns="121900" bIns="121900" anchor="t" anchorCtr="0">
            <a:spAutoFit/>
          </a:bodyPr>
          <a:lstStyle/>
          <a:p>
            <a:pPr marL="0" marR="0" lvl="0" indent="0" algn="l" defTabSz="1219170" rtl="0" eaLnBrk="0" fontAlgn="base" latinLnBrk="0" hangingPunct="0">
              <a:lnSpc>
                <a:spcPct val="100000"/>
              </a:lnSpc>
              <a:spcBef>
                <a:spcPts val="0"/>
              </a:spcBef>
              <a:spcAft>
                <a:spcPts val="600"/>
              </a:spcAft>
              <a:buClr>
                <a:srgbClr val="000000"/>
              </a:buClr>
              <a:buSzPts val="1400"/>
              <a:buFontTx/>
              <a:buNone/>
              <a:tabLst/>
              <a:defRPr/>
            </a:pPr>
            <a:r>
              <a:rPr kumimoji="0" lang="en-US" sz="1800" b="1" i="0" u="none" strike="noStrike" kern="1200" cap="none" spc="0" normalizeH="0" baseline="0" noProof="0" dirty="0">
                <a:ln>
                  <a:noFill/>
                </a:ln>
                <a:solidFill>
                  <a:srgbClr val="032659"/>
                </a:solidFill>
                <a:effectLst/>
                <a:uLnTx/>
                <a:uFillTx/>
                <a:latin typeface="Roboto Bold"/>
                <a:ea typeface="Calibri"/>
                <a:cs typeface="Calibri"/>
                <a:sym typeface="Calibri"/>
              </a:rPr>
              <a:t>Provider Management</a:t>
            </a:r>
            <a:endParaRPr kumimoji="0" sz="1800" b="1" i="0" u="none" strike="noStrike" kern="1200" cap="none" spc="0" normalizeH="0" baseline="0" noProof="0" dirty="0">
              <a:ln>
                <a:noFill/>
              </a:ln>
              <a:solidFill>
                <a:srgbClr val="032659"/>
              </a:solidFill>
              <a:effectLst/>
              <a:uLnTx/>
              <a:uFillTx/>
              <a:latin typeface="Roboto Bold"/>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Recruitment</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Provider Onboarding</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Data Usage Agreement Maintenance</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Data Exchange Coordination</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HL7 Onboarding</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Training Materials and Delivery</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Help Desk and User Support</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sp>
        <p:nvSpPr>
          <p:cNvPr id="17" name="Google Shape;709;g2da1dedc366_0_2161">
            <a:extLst>
              <a:ext uri="{FF2B5EF4-FFF2-40B4-BE49-F238E27FC236}">
                <a16:creationId xmlns:a16="http://schemas.microsoft.com/office/drawing/2014/main" id="{6D4CE085-C903-0EF1-2598-E1A8EBB59AF8}"/>
              </a:ext>
            </a:extLst>
          </p:cNvPr>
          <p:cNvSpPr txBox="1"/>
          <p:nvPr/>
        </p:nvSpPr>
        <p:spPr>
          <a:xfrm>
            <a:off x="8055660" y="1001667"/>
            <a:ext cx="3767328" cy="2980776"/>
          </a:xfrm>
          <a:prstGeom prst="rect">
            <a:avLst/>
          </a:prstGeom>
          <a:noFill/>
          <a:ln>
            <a:noFill/>
          </a:ln>
        </p:spPr>
        <p:txBody>
          <a:bodyPr spcFirstLastPara="1" wrap="square" lIns="121900" tIns="121900" rIns="121900" bIns="121900" anchor="t" anchorCtr="0">
            <a:spAutoFit/>
          </a:bodyPr>
          <a:lstStyle/>
          <a:p>
            <a:pPr marL="0" marR="0" lvl="0" indent="0" algn="l" defTabSz="1219170" rtl="0" eaLnBrk="0" fontAlgn="base" latinLnBrk="0" hangingPunct="0">
              <a:lnSpc>
                <a:spcPct val="90000"/>
              </a:lnSpc>
              <a:spcBef>
                <a:spcPts val="0"/>
              </a:spcBef>
              <a:spcAft>
                <a:spcPts val="600"/>
              </a:spcAft>
              <a:buClr>
                <a:srgbClr val="000000"/>
              </a:buClr>
              <a:buSzPts val="1400"/>
              <a:buFontTx/>
              <a:buNone/>
              <a:tabLst/>
              <a:defRPr/>
            </a:pPr>
            <a:r>
              <a:rPr kumimoji="0" lang="en-US" sz="1800" b="1" i="0" u="none" strike="noStrike" kern="1200" cap="none" spc="0" normalizeH="0" baseline="0" noProof="0" dirty="0">
                <a:ln>
                  <a:noFill/>
                </a:ln>
                <a:solidFill>
                  <a:srgbClr val="032659"/>
                </a:solidFill>
                <a:effectLst/>
                <a:uLnTx/>
                <a:uFillTx/>
                <a:latin typeface="Roboto Bold"/>
                <a:ea typeface="Calibri"/>
                <a:cs typeface="Calibri"/>
                <a:sym typeface="Calibri"/>
              </a:rPr>
              <a:t>Data Quality and Monitoring</a:t>
            </a:r>
            <a:endParaRPr kumimoji="0" sz="1800" b="1" i="0" u="none" strike="noStrike" kern="1200" cap="none" spc="0" normalizeH="0" baseline="0" noProof="0" dirty="0">
              <a:ln>
                <a:noFill/>
              </a:ln>
              <a:solidFill>
                <a:srgbClr val="032659"/>
              </a:solidFill>
              <a:effectLst/>
              <a:uLnTx/>
              <a:uFillTx/>
              <a:latin typeface="Roboto Bold"/>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Address Checking</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Vaccine Code Maintenance</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Geocoding</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err="1">
                <a:ln>
                  <a:noFill/>
                </a:ln>
                <a:solidFill>
                  <a:srgbClr val="000000"/>
                </a:solidFill>
                <a:effectLst/>
                <a:uLnTx/>
                <a:uFillTx/>
                <a:latin typeface="Nunito Sans"/>
                <a:ea typeface="Calibri"/>
                <a:cs typeface="Calibri"/>
                <a:sym typeface="Calibri"/>
              </a:rPr>
              <a:t>RunMatch</a:t>
            </a: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 (Deduplication)</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Data Exchange Monitoring and Issue Remediation</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Forecasting (Scheduling, Adding New Vaccines)</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457189" marR="0" lvl="0" indent="-338658" algn="l" defTabSz="1219170" rtl="0" eaLnBrk="0" fontAlgn="base" latinLnBrk="0" hangingPunct="0">
              <a:lnSpc>
                <a:spcPct val="90000"/>
              </a:lnSpc>
              <a:spcBef>
                <a:spcPts val="0"/>
              </a:spcBef>
              <a:spcAft>
                <a:spcPts val="60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Training Materials and Delivery</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sp>
        <p:nvSpPr>
          <p:cNvPr id="18" name="Google Shape;710;g2da1dedc366_0_2161">
            <a:extLst>
              <a:ext uri="{FF2B5EF4-FFF2-40B4-BE49-F238E27FC236}">
                <a16:creationId xmlns:a16="http://schemas.microsoft.com/office/drawing/2014/main" id="{F7DF4804-6829-218D-02A5-00129F89A7EC}"/>
              </a:ext>
            </a:extLst>
          </p:cNvPr>
          <p:cNvSpPr txBox="1"/>
          <p:nvPr/>
        </p:nvSpPr>
        <p:spPr>
          <a:xfrm>
            <a:off x="8055660" y="3981487"/>
            <a:ext cx="3767328" cy="789471"/>
          </a:xfrm>
          <a:prstGeom prst="rect">
            <a:avLst/>
          </a:prstGeom>
          <a:noFill/>
          <a:ln>
            <a:noFill/>
          </a:ln>
        </p:spPr>
        <p:txBody>
          <a:bodyPr spcFirstLastPara="1" wrap="square" lIns="121900" tIns="121900" rIns="121900" bIns="121900" anchor="t" anchorCtr="0">
            <a:spAutoFit/>
          </a:bodyPr>
          <a:lstStyle/>
          <a:p>
            <a:pPr marL="0" marR="0" lvl="0" indent="0" algn="l" defTabSz="1219170" rtl="0" eaLnBrk="0" fontAlgn="base" latinLnBrk="0" hangingPunct="0">
              <a:lnSpc>
                <a:spcPct val="90000"/>
              </a:lnSpc>
              <a:spcBef>
                <a:spcPts val="0"/>
              </a:spcBef>
              <a:spcAft>
                <a:spcPts val="600"/>
              </a:spcAft>
              <a:buClr>
                <a:srgbClr val="000000"/>
              </a:buClr>
              <a:buSzPts val="1400"/>
              <a:buFontTx/>
              <a:buNone/>
              <a:tabLst/>
              <a:defRPr/>
            </a:pPr>
            <a:r>
              <a:rPr kumimoji="0" lang="en-US" sz="1800" b="1" i="0" u="none" strike="noStrike" kern="1200" cap="none" spc="0" normalizeH="0" baseline="0" noProof="0" dirty="0">
                <a:ln>
                  <a:noFill/>
                </a:ln>
                <a:solidFill>
                  <a:srgbClr val="032659"/>
                </a:solidFill>
                <a:effectLst/>
                <a:uLnTx/>
                <a:uFillTx/>
                <a:latin typeface="Roboto Bold"/>
                <a:ea typeface="Calibri"/>
                <a:cs typeface="Calibri"/>
                <a:sym typeface="Calibri"/>
              </a:rPr>
              <a:t>Other</a:t>
            </a:r>
            <a:endParaRPr kumimoji="0" sz="1800" b="1" i="0" u="none" strike="noStrike" kern="1200" cap="none" spc="0" normalizeH="0" baseline="0" noProof="0" dirty="0">
              <a:ln>
                <a:noFill/>
              </a:ln>
              <a:solidFill>
                <a:srgbClr val="032659"/>
              </a:solidFill>
              <a:effectLst/>
              <a:uLnTx/>
              <a:uFillTx/>
              <a:latin typeface="Roboto Bold"/>
              <a:ea typeface="Calibri"/>
              <a:cs typeface="Calibri"/>
              <a:sym typeface="Calibri"/>
            </a:endParaRPr>
          </a:p>
          <a:p>
            <a:pPr marL="457189" marR="0" lvl="0" indent="-338658" algn="l" defTabSz="1219170" rtl="0" eaLnBrk="0" fontAlgn="base" latinLnBrk="0" hangingPunct="0">
              <a:lnSpc>
                <a:spcPct val="90000"/>
              </a:lnSpc>
              <a:spcBef>
                <a:spcPts val="0"/>
              </a:spcBef>
              <a:spcAft>
                <a:spcPts val="0"/>
              </a:spcAft>
              <a:buClr>
                <a:srgbClr val="0056BD"/>
              </a:buClr>
              <a:buSzPts val="1400"/>
              <a:buFont typeface="Arial"/>
              <a:buChar char="•"/>
              <a:tabLst/>
              <a:defRPr/>
            </a:pPr>
            <a:r>
              <a:rPr kumimoji="0" lang="en-US" sz="1500" b="0" i="0" u="none" strike="noStrike" kern="1200" cap="none" spc="0" normalizeH="0" baseline="0" noProof="0" dirty="0">
                <a:ln>
                  <a:noFill/>
                </a:ln>
                <a:solidFill>
                  <a:srgbClr val="000000"/>
                </a:solidFill>
                <a:effectLst/>
                <a:uLnTx/>
                <a:uFillTx/>
                <a:latin typeface="Nunito Sans"/>
                <a:ea typeface="Calibri"/>
                <a:cs typeface="Calibri"/>
                <a:sym typeface="Calibri"/>
              </a:rPr>
              <a:t>Anything not accounted for above</a:t>
            </a:r>
            <a:endParaRPr kumimoji="0" sz="1500"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spTree>
    <p:extLst>
      <p:ext uri="{BB962C8B-B14F-4D97-AF65-F5344CB8AC3E}">
        <p14:creationId xmlns:p14="http://schemas.microsoft.com/office/powerpoint/2010/main" val="78120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0C34D19-D729-58D4-2D0E-4B06707697DF}"/>
              </a:ext>
            </a:extLst>
          </p:cNvPr>
          <p:cNvSpPr>
            <a:spLocks noGrp="1"/>
          </p:cNvSpPr>
          <p:nvPr>
            <p:ph type="title"/>
          </p:nvPr>
        </p:nvSpPr>
        <p:spPr>
          <a:xfrm>
            <a:off x="637243" y="1467932"/>
            <a:ext cx="3004947" cy="1612152"/>
          </a:xfrm>
        </p:spPr>
        <p:txBody>
          <a:bodyPr/>
          <a:lstStyle/>
          <a:p>
            <a:r>
              <a:rPr lang="en-US" dirty="0"/>
              <a:t>Overview of IIS Budgets &amp; Sustainability</a:t>
            </a:r>
          </a:p>
        </p:txBody>
      </p:sp>
      <p:sp>
        <p:nvSpPr>
          <p:cNvPr id="7" name="Text Placeholder 6">
            <a:extLst>
              <a:ext uri="{FF2B5EF4-FFF2-40B4-BE49-F238E27FC236}">
                <a16:creationId xmlns:a16="http://schemas.microsoft.com/office/drawing/2014/main" id="{CD1C90D7-8C0E-E48E-1604-25C369496B65}"/>
              </a:ext>
            </a:extLst>
          </p:cNvPr>
          <p:cNvSpPr>
            <a:spLocks noGrp="1"/>
          </p:cNvSpPr>
          <p:nvPr>
            <p:ph type="body" sz="quarter" idx="11"/>
          </p:nvPr>
        </p:nvSpPr>
        <p:spPr/>
        <p:txBody>
          <a:bodyPr/>
          <a:lstStyle/>
          <a:p>
            <a:r>
              <a:rPr lang="en-US" dirty="0"/>
              <a:t>Understanding </a:t>
            </a:r>
            <a:r>
              <a:rPr lang="en-US" dirty="0" err="1"/>
              <a:t>iis</a:t>
            </a:r>
            <a:r>
              <a:rPr lang="en-US" dirty="0"/>
              <a:t> costs</a:t>
            </a:r>
          </a:p>
        </p:txBody>
      </p:sp>
      <p:graphicFrame>
        <p:nvGraphicFramePr>
          <p:cNvPr id="22" name="Diagram 21">
            <a:extLst>
              <a:ext uri="{FF2B5EF4-FFF2-40B4-BE49-F238E27FC236}">
                <a16:creationId xmlns:a16="http://schemas.microsoft.com/office/drawing/2014/main" id="{4D4C25B9-7E7B-F9D2-344E-167D153B3FE5}"/>
              </a:ext>
            </a:extLst>
          </p:cNvPr>
          <p:cNvGraphicFramePr/>
          <p:nvPr/>
        </p:nvGraphicFramePr>
        <p:xfrm>
          <a:off x="4411578" y="673768"/>
          <a:ext cx="7571875" cy="54645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5955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54096-031F-FB56-FEAE-0763E9946FC5}"/>
            </a:ext>
          </a:extLst>
        </p:cNvPr>
        <p:cNvGrpSpPr/>
        <p:nvPr/>
      </p:nvGrpSpPr>
      <p:grpSpPr>
        <a:xfrm>
          <a:off x="0" y="0"/>
          <a:ext cx="0" cy="0"/>
          <a:chOff x="0" y="0"/>
          <a:chExt cx="0" cy="0"/>
        </a:xfrm>
      </p:grpSpPr>
      <p:pic>
        <p:nvPicPr>
          <p:cNvPr id="28" name="Picture Placeholder 27" descr="Facade of glass office building">
            <a:extLst>
              <a:ext uri="{FF2B5EF4-FFF2-40B4-BE49-F238E27FC236}">
                <a16:creationId xmlns:a16="http://schemas.microsoft.com/office/drawing/2014/main" id="{2055D3BF-C5A6-9801-8C86-6EDEBA40B7C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45" b="7845"/>
          <a:stretch/>
        </p:blipFill>
        <p:spPr>
          <a:xfrm>
            <a:off x="0" y="0"/>
            <a:ext cx="12192000" cy="6858000"/>
          </a:xfrm>
        </p:spPr>
      </p:pic>
      <p:sp>
        <p:nvSpPr>
          <p:cNvPr id="6" name="Rectangle: Single Corner Rounded 5">
            <a:extLst>
              <a:ext uri="{FF2B5EF4-FFF2-40B4-BE49-F238E27FC236}">
                <a16:creationId xmlns:a16="http://schemas.microsoft.com/office/drawing/2014/main" id="{A0E3FD55-CF5B-6E98-52F1-95CAC418106B}"/>
              </a:ext>
              <a:ext uri="{C183D7F6-B498-43B3-948B-1728B52AA6E4}">
                <adec:decorative xmlns:adec="http://schemas.microsoft.com/office/drawing/2017/decorative" val="1"/>
              </a:ext>
            </a:extLst>
          </p:cNvPr>
          <p:cNvSpPr/>
          <p:nvPr/>
        </p:nvSpPr>
        <p:spPr>
          <a:xfrm>
            <a:off x="1" y="1777432"/>
            <a:ext cx="8410575" cy="5080568"/>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Nunito Sans"/>
              <a:ea typeface="+mn-ea"/>
              <a:cs typeface="+mn-cs"/>
            </a:endParaRPr>
          </a:p>
        </p:txBody>
      </p:sp>
      <p:sp>
        <p:nvSpPr>
          <p:cNvPr id="18" name="Title 1">
            <a:extLst>
              <a:ext uri="{FF2B5EF4-FFF2-40B4-BE49-F238E27FC236}">
                <a16:creationId xmlns:a16="http://schemas.microsoft.com/office/drawing/2014/main" id="{AFF51952-CCE4-7836-18DE-8FD430DD6591}"/>
              </a:ext>
            </a:extLst>
          </p:cNvPr>
          <p:cNvSpPr txBox="1">
            <a:spLocks noGrp="1"/>
          </p:cNvSpPr>
          <p:nvPr>
            <p:ph type="title"/>
          </p:nvPr>
        </p:nvSpPr>
        <p:spPr>
          <a:xfrm>
            <a:off x="1226213" y="2891515"/>
            <a:ext cx="5932731" cy="5374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pPr defTabSz="914377">
              <a:defRPr/>
            </a:pPr>
            <a:r>
              <a:rPr lang="en-US" sz="2600" dirty="0">
                <a:solidFill>
                  <a:schemeClr val="bg1"/>
                </a:solidFill>
                <a:cs typeface="Poppins SemiBold" panose="00000700000000000000" pitchFamily="2" charset="0"/>
              </a:rPr>
              <a:t>Discussion Questions</a:t>
            </a:r>
          </a:p>
        </p:txBody>
      </p:sp>
      <p:sp>
        <p:nvSpPr>
          <p:cNvPr id="4" name="TextBox 3">
            <a:extLst>
              <a:ext uri="{FF2B5EF4-FFF2-40B4-BE49-F238E27FC236}">
                <a16:creationId xmlns:a16="http://schemas.microsoft.com/office/drawing/2014/main" id="{95083B99-23C1-D0FF-9871-B6289DAF88F1}"/>
              </a:ext>
            </a:extLst>
          </p:cNvPr>
          <p:cNvSpPr txBox="1"/>
          <p:nvPr/>
        </p:nvSpPr>
        <p:spPr>
          <a:xfrm>
            <a:off x="1226214" y="2467790"/>
            <a:ext cx="5511470"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200" normalizeH="0" baseline="0" noProof="0" dirty="0">
                <a:ln>
                  <a:noFill/>
                </a:ln>
                <a:solidFill>
                  <a:srgbClr val="FCCF85"/>
                </a:solidFill>
                <a:effectLst/>
                <a:uLnTx/>
                <a:uFillTx/>
                <a:latin typeface="Roboto" panose="02000000000000000000" pitchFamily="2" charset="0"/>
                <a:ea typeface="Roboto" panose="02000000000000000000" pitchFamily="2" charset="0"/>
                <a:cs typeface="Poppins Medium" panose="00000600000000000000" pitchFamily="2" charset="0"/>
              </a:rPr>
              <a:t>ACTIVITY | ASSESS YOUR WORKFORCE</a:t>
            </a:r>
          </a:p>
        </p:txBody>
      </p:sp>
      <p:sp>
        <p:nvSpPr>
          <p:cNvPr id="2" name="TextBox 1">
            <a:extLst>
              <a:ext uri="{FF2B5EF4-FFF2-40B4-BE49-F238E27FC236}">
                <a16:creationId xmlns:a16="http://schemas.microsoft.com/office/drawing/2014/main" id="{C64EBE33-B7EA-068B-79D6-40524EFBC22C}"/>
              </a:ext>
            </a:extLst>
          </p:cNvPr>
          <p:cNvSpPr txBox="1"/>
          <p:nvPr/>
        </p:nvSpPr>
        <p:spPr>
          <a:xfrm>
            <a:off x="1363579" y="3529266"/>
            <a:ext cx="6464968" cy="147732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Nunito Sans"/>
                <a:ea typeface="+mn-ea"/>
                <a:cs typeface="+mn-cs"/>
              </a:rPr>
              <a:t>What role has artificial intelligence (AI) played in your jurisdiction towards cost savings?</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Nunito Sans"/>
                <a:ea typeface="+mn-ea"/>
                <a:cs typeface="+mn-cs"/>
              </a:rPr>
              <a:t>Are there any additional cost saving strategies that your jurisdiction has successfully employed?</a:t>
            </a:r>
          </a:p>
        </p:txBody>
      </p:sp>
    </p:spTree>
    <p:extLst>
      <p:ext uri="{BB962C8B-B14F-4D97-AF65-F5344CB8AC3E}">
        <p14:creationId xmlns:p14="http://schemas.microsoft.com/office/powerpoint/2010/main" val="159320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F51E-B05A-EB66-B0CD-07768BF71394}"/>
              </a:ext>
            </a:extLst>
          </p:cNvPr>
          <p:cNvSpPr>
            <a:spLocks noGrp="1"/>
          </p:cNvSpPr>
          <p:nvPr>
            <p:ph type="title"/>
          </p:nvPr>
        </p:nvSpPr>
        <p:spPr/>
        <p:txBody>
          <a:bodyPr/>
          <a:lstStyle/>
          <a:p>
            <a:r>
              <a:rPr lang="en-US"/>
              <a:t>IISs</a:t>
            </a:r>
            <a:r>
              <a:rPr lang="en-US" dirty="0"/>
              <a:t> are Essential to Immunization Programs and Others</a:t>
            </a:r>
          </a:p>
        </p:txBody>
      </p:sp>
      <p:sp>
        <p:nvSpPr>
          <p:cNvPr id="3" name="Text Placeholder 2">
            <a:extLst>
              <a:ext uri="{FF2B5EF4-FFF2-40B4-BE49-F238E27FC236}">
                <a16:creationId xmlns:a16="http://schemas.microsoft.com/office/drawing/2014/main" id="{60D8C412-2EA5-C5F0-7372-FCE0439AA252}"/>
              </a:ext>
            </a:extLst>
          </p:cNvPr>
          <p:cNvSpPr>
            <a:spLocks noGrp="1"/>
          </p:cNvSpPr>
          <p:nvPr>
            <p:ph type="body" sz="quarter" idx="11"/>
          </p:nvPr>
        </p:nvSpPr>
        <p:spPr/>
        <p:txBody>
          <a:bodyPr/>
          <a:lstStyle/>
          <a:p>
            <a:r>
              <a:rPr lang="en-US" dirty="0"/>
              <a:t>The value of </a:t>
            </a:r>
            <a:r>
              <a:rPr lang="en-US" dirty="0" err="1"/>
              <a:t>iis</a:t>
            </a:r>
            <a:endParaRPr lang="en-US" dirty="0"/>
          </a:p>
        </p:txBody>
      </p:sp>
      <p:grpSp>
        <p:nvGrpSpPr>
          <p:cNvPr id="37" name="Google Shape;289;g2e186f19e7f_0_24">
            <a:extLst>
              <a:ext uri="{FF2B5EF4-FFF2-40B4-BE49-F238E27FC236}">
                <a16:creationId xmlns:a16="http://schemas.microsoft.com/office/drawing/2014/main" id="{0CDD19FE-B94D-2A6E-FD6E-D0ADC9B0EF0C}"/>
              </a:ext>
            </a:extLst>
          </p:cNvPr>
          <p:cNvGrpSpPr/>
          <p:nvPr/>
        </p:nvGrpSpPr>
        <p:grpSpPr>
          <a:xfrm>
            <a:off x="6202715" y="4575682"/>
            <a:ext cx="5380800" cy="2194400"/>
            <a:chOff x="4528435" y="3264882"/>
            <a:chExt cx="4035600" cy="1645800"/>
          </a:xfrm>
        </p:grpSpPr>
        <p:sp>
          <p:nvSpPr>
            <p:cNvPr id="38" name="Google Shape;290;g2e186f19e7f_0_24">
              <a:extLst>
                <a:ext uri="{FF2B5EF4-FFF2-40B4-BE49-F238E27FC236}">
                  <a16:creationId xmlns:a16="http://schemas.microsoft.com/office/drawing/2014/main" id="{839F1C4E-5D86-D331-4DC0-2CAC14134090}"/>
                </a:ext>
              </a:extLst>
            </p:cNvPr>
            <p:cNvSpPr/>
            <p:nvPr/>
          </p:nvSpPr>
          <p:spPr>
            <a:xfrm>
              <a:off x="4528435" y="3264882"/>
              <a:ext cx="4035600" cy="1645800"/>
            </a:xfrm>
            <a:prstGeom prst="roundRect">
              <a:avLst>
                <a:gd name="adj" fmla="val 7576"/>
              </a:avLst>
            </a:prstGeom>
            <a:solidFill>
              <a:srgbClr val="EDF3FF"/>
            </a:solidFill>
            <a:ln w="25400" cap="flat" cmpd="sng">
              <a:solidFill>
                <a:sysClr val="window" lastClr="FFFFFF"/>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050"/>
                <a:buFontTx/>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9" name="Google Shape;291;g2e186f19e7f_0_24">
              <a:extLst>
                <a:ext uri="{FF2B5EF4-FFF2-40B4-BE49-F238E27FC236}">
                  <a16:creationId xmlns:a16="http://schemas.microsoft.com/office/drawing/2014/main" id="{893DE6E7-AE50-C2EF-1C1F-950D30D04F60}"/>
                </a:ext>
              </a:extLst>
            </p:cNvPr>
            <p:cNvSpPr txBox="1"/>
            <p:nvPr/>
          </p:nvSpPr>
          <p:spPr>
            <a:xfrm>
              <a:off x="4642509" y="3816421"/>
              <a:ext cx="3797086" cy="577040"/>
            </a:xfrm>
            <a:prstGeom prst="rect">
              <a:avLst/>
            </a:prstGeom>
            <a:noFill/>
            <a:ln>
              <a:noFill/>
            </a:ln>
          </p:spPr>
          <p:txBody>
            <a:bodyPr spcFirstLastPara="1" wrap="square" lIns="121900" tIns="60933" rIns="121900" bIns="60933" anchor="t" anchorCtr="0">
              <a:spAutoFit/>
            </a:bodyPr>
            <a:lstStyle/>
            <a:p>
              <a:pPr marL="231769" marR="0" lvl="0" indent="-171446" algn="l" defTabSz="1219170" rtl="0" eaLnBrk="0" fontAlgn="base" latinLnBrk="0" hangingPunct="0">
                <a:lnSpc>
                  <a:spcPct val="100000"/>
                </a:lnSpc>
                <a:spcBef>
                  <a:spcPts val="0"/>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Securely access complete, electronic records to understand vaccination needs and to provide proof of vaccination</a:t>
              </a:r>
              <a:endParaRPr kumimoji="0" sz="1400" b="0" i="0" u="none" strike="noStrike" kern="0" cap="none" spc="0" normalizeH="0" baseline="0" noProof="0" dirty="0">
                <a:ln>
                  <a:noFill/>
                </a:ln>
                <a:solidFill>
                  <a:srgbClr val="000000"/>
                </a:solidFill>
                <a:effectLst/>
                <a:uLnTx/>
                <a:uFillTx/>
                <a:latin typeface="Nunito Sans"/>
                <a:ea typeface="Arial"/>
                <a:cs typeface="Arial"/>
                <a:sym typeface="Arial"/>
              </a:endParaRPr>
            </a:p>
          </p:txBody>
        </p:sp>
        <p:grpSp>
          <p:nvGrpSpPr>
            <p:cNvPr id="40" name="Google Shape;292;g2e186f19e7f_0_24">
              <a:extLst>
                <a:ext uri="{FF2B5EF4-FFF2-40B4-BE49-F238E27FC236}">
                  <a16:creationId xmlns:a16="http://schemas.microsoft.com/office/drawing/2014/main" id="{4DBABF47-8325-BAE8-6E29-7660F0028943}"/>
                </a:ext>
              </a:extLst>
            </p:cNvPr>
            <p:cNvGrpSpPr/>
            <p:nvPr/>
          </p:nvGrpSpPr>
          <p:grpSpPr>
            <a:xfrm>
              <a:off x="4718119" y="3371325"/>
              <a:ext cx="3110098" cy="370372"/>
              <a:chOff x="4937232" y="3309122"/>
              <a:chExt cx="3110098" cy="370372"/>
            </a:xfrm>
          </p:grpSpPr>
          <p:sp>
            <p:nvSpPr>
              <p:cNvPr id="41" name="Google Shape;293;g2e186f19e7f_0_24">
                <a:extLst>
                  <a:ext uri="{FF2B5EF4-FFF2-40B4-BE49-F238E27FC236}">
                    <a16:creationId xmlns:a16="http://schemas.microsoft.com/office/drawing/2014/main" id="{4DD94F3F-E64F-F970-91D7-F3261A9423CA}"/>
                  </a:ext>
                </a:extLst>
              </p:cNvPr>
              <p:cNvSpPr txBox="1"/>
              <p:nvPr/>
            </p:nvSpPr>
            <p:spPr>
              <a:xfrm>
                <a:off x="5483530" y="3309122"/>
                <a:ext cx="2563800" cy="370372"/>
              </a:xfrm>
              <a:prstGeom prst="rect">
                <a:avLst/>
              </a:prstGeom>
              <a:noFill/>
              <a:ln>
                <a:noFill/>
              </a:ln>
            </p:spPr>
            <p:txBody>
              <a:bodyPr spcFirstLastPara="1" wrap="square" lIns="62333" tIns="31167" rIns="62333" bIns="31167" anchor="t" anchorCtr="0">
                <a:sp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1" i="0" u="none" strike="noStrike" kern="0" cap="none" spc="0" normalizeH="0" baseline="0" noProof="0" dirty="0">
                    <a:ln>
                      <a:noFill/>
                    </a:ln>
                    <a:solidFill>
                      <a:srgbClr val="000000"/>
                    </a:solidFill>
                    <a:effectLst/>
                    <a:uLnTx/>
                    <a:uFillTx/>
                    <a:latin typeface="Roboto Bold"/>
                    <a:ea typeface="Calibri"/>
                    <a:cs typeface="Calibri"/>
                    <a:sym typeface="Calibri"/>
                  </a:rPr>
                  <a:t>EMPOWER</a:t>
                </a:r>
                <a:endParaRPr kumimoji="0" sz="1400" b="0" i="0" u="none" strike="noStrike" kern="0" cap="none" spc="0" normalizeH="0" baseline="0" noProof="0" dirty="0">
                  <a:ln>
                    <a:noFill/>
                  </a:ln>
                  <a:solidFill>
                    <a:srgbClr val="000000"/>
                  </a:solidFill>
                  <a:effectLst/>
                  <a:uLnTx/>
                  <a:uFillTx/>
                  <a:latin typeface="Roboto Bold"/>
                  <a:ea typeface="Arial"/>
                  <a:cs typeface="Arial"/>
                  <a:sym typeface="Arial"/>
                </a:endParaRPr>
              </a:p>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INDIVIDUALS</a:t>
                </a:r>
                <a:endParaRPr kumimoji="0" sz="1867"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cxnSp>
            <p:nvCxnSpPr>
              <p:cNvPr id="42" name="Google Shape;294;g2e186f19e7f_0_24">
                <a:extLst>
                  <a:ext uri="{FF2B5EF4-FFF2-40B4-BE49-F238E27FC236}">
                    <a16:creationId xmlns:a16="http://schemas.microsoft.com/office/drawing/2014/main" id="{FDDA7AE6-C038-306F-D7F0-0667E63126A4}"/>
                  </a:ext>
                </a:extLst>
              </p:cNvPr>
              <p:cNvCxnSpPr/>
              <p:nvPr/>
            </p:nvCxnSpPr>
            <p:spPr>
              <a:xfrm rot="10800000">
                <a:off x="5406495" y="3311493"/>
                <a:ext cx="0" cy="365700"/>
              </a:xfrm>
              <a:prstGeom prst="straightConnector1">
                <a:avLst/>
              </a:prstGeom>
              <a:noFill/>
              <a:ln w="19050" cap="flat" cmpd="sng">
                <a:solidFill>
                  <a:srgbClr val="A02B93"/>
                </a:solidFill>
                <a:prstDash val="solid"/>
                <a:round/>
                <a:headEnd type="none" w="sm" len="sm"/>
                <a:tailEnd type="none" w="sm" len="sm"/>
              </a:ln>
            </p:spPr>
          </p:cxnSp>
          <p:pic>
            <p:nvPicPr>
              <p:cNvPr id="43" name="Google Shape;295;g2e186f19e7f_0_24">
                <a:extLst>
                  <a:ext uri="{FF2B5EF4-FFF2-40B4-BE49-F238E27FC236}">
                    <a16:creationId xmlns:a16="http://schemas.microsoft.com/office/drawing/2014/main" id="{78C66428-F032-D4DB-4B83-2649EFC47447}"/>
                  </a:ext>
                  <a:ext uri="{C183D7F6-B498-43B3-948B-1728B52AA6E4}">
                    <adec:decorative xmlns:adec="http://schemas.microsoft.com/office/drawing/2017/decorative" val="1"/>
                  </a:ext>
                </a:extLst>
              </p:cNvPr>
              <p:cNvPicPr preferRelativeResize="0"/>
              <p:nvPr/>
            </p:nvPicPr>
            <p:blipFill rotWithShape="1">
              <a:blip r:embed="rId2">
                <a:alphaModFix/>
              </a:blip>
              <a:srcRect/>
              <a:stretch/>
            </p:blipFill>
            <p:spPr>
              <a:xfrm>
                <a:off x="4937232" y="3340264"/>
                <a:ext cx="308099" cy="308099"/>
              </a:xfrm>
              <a:prstGeom prst="rect">
                <a:avLst/>
              </a:prstGeom>
              <a:noFill/>
              <a:ln>
                <a:noFill/>
              </a:ln>
            </p:spPr>
          </p:pic>
        </p:grpSp>
      </p:grpSp>
      <p:grpSp>
        <p:nvGrpSpPr>
          <p:cNvPr id="44" name="Google Shape;296;g2e186f19e7f_0_24">
            <a:extLst>
              <a:ext uri="{FF2B5EF4-FFF2-40B4-BE49-F238E27FC236}">
                <a16:creationId xmlns:a16="http://schemas.microsoft.com/office/drawing/2014/main" id="{762D2496-E2EC-81E4-3BEC-D115A05CE9E4}"/>
              </a:ext>
            </a:extLst>
          </p:cNvPr>
          <p:cNvGrpSpPr/>
          <p:nvPr/>
        </p:nvGrpSpPr>
        <p:grpSpPr>
          <a:xfrm>
            <a:off x="774403" y="4575682"/>
            <a:ext cx="5380800" cy="2194400"/>
            <a:chOff x="457200" y="3264882"/>
            <a:chExt cx="4035600" cy="1645800"/>
          </a:xfrm>
        </p:grpSpPr>
        <p:sp>
          <p:nvSpPr>
            <p:cNvPr id="45" name="Google Shape;297;g2e186f19e7f_0_24">
              <a:extLst>
                <a:ext uri="{FF2B5EF4-FFF2-40B4-BE49-F238E27FC236}">
                  <a16:creationId xmlns:a16="http://schemas.microsoft.com/office/drawing/2014/main" id="{F24D8C99-1B5D-EBC8-51BE-C0C39F5502FD}"/>
                </a:ext>
              </a:extLst>
            </p:cNvPr>
            <p:cNvSpPr/>
            <p:nvPr/>
          </p:nvSpPr>
          <p:spPr>
            <a:xfrm>
              <a:off x="457200" y="3264882"/>
              <a:ext cx="4035600" cy="1645800"/>
            </a:xfrm>
            <a:prstGeom prst="roundRect">
              <a:avLst>
                <a:gd name="adj" fmla="val 7576"/>
              </a:avLst>
            </a:prstGeom>
            <a:solidFill>
              <a:srgbClr val="EDF3FF"/>
            </a:solidFill>
            <a:ln w="25400" cap="flat" cmpd="sng">
              <a:solidFill>
                <a:sysClr val="window" lastClr="FFFFFF"/>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050"/>
                <a:buFontTx/>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 name="Google Shape;298;g2e186f19e7f_0_24">
              <a:extLst>
                <a:ext uri="{FF2B5EF4-FFF2-40B4-BE49-F238E27FC236}">
                  <a16:creationId xmlns:a16="http://schemas.microsoft.com/office/drawing/2014/main" id="{1BE9D177-6DED-77ED-0046-ACF63DD0F4A3}"/>
                </a:ext>
              </a:extLst>
            </p:cNvPr>
            <p:cNvSpPr txBox="1"/>
            <p:nvPr/>
          </p:nvSpPr>
          <p:spPr>
            <a:xfrm>
              <a:off x="515275" y="3816421"/>
              <a:ext cx="3810847" cy="1077188"/>
            </a:xfrm>
            <a:prstGeom prst="rect">
              <a:avLst/>
            </a:prstGeom>
            <a:noFill/>
            <a:ln>
              <a:noFill/>
            </a:ln>
          </p:spPr>
          <p:txBody>
            <a:bodyPr spcFirstLastPara="1" wrap="square" lIns="91433" tIns="45700" rIns="91433" bIns="45700" anchor="t" anchorCtr="0">
              <a:spAutoFit/>
            </a:bodyPr>
            <a:lstStyle/>
            <a:p>
              <a:pPr marL="231769" marR="0" lvl="0" indent="-171446" algn="l" defTabSz="1219170" rtl="0" eaLnBrk="0" fontAlgn="base" latinLnBrk="0" hangingPunct="0">
                <a:lnSpc>
                  <a:spcPct val="100000"/>
                </a:lnSpc>
                <a:spcBef>
                  <a:spcPts val="0"/>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Coordinate patient care across multiple providers and give recommendations for safe and effective care</a:t>
              </a:r>
              <a:endParaRPr kumimoji="0" sz="1400" b="0" i="0" u="none" strike="noStrike" kern="0" cap="none" spc="0" normalizeH="0" baseline="0" noProof="0" dirty="0">
                <a:ln>
                  <a:noFill/>
                </a:ln>
                <a:solidFill>
                  <a:srgbClr val="000000"/>
                </a:solidFill>
                <a:effectLst/>
                <a:uLnTx/>
                <a:uFillTx/>
                <a:latin typeface="Nunito Sans"/>
                <a:ea typeface="Arial"/>
                <a:cs typeface="Arial"/>
                <a:sym typeface="Arial"/>
              </a:endParaRPr>
            </a:p>
            <a:p>
              <a:pPr marL="231769" marR="0" lvl="0" indent="-171446" algn="l" defTabSz="1219170" rtl="0" eaLnBrk="0" fontAlgn="base" latinLnBrk="0" hangingPunct="0">
                <a:lnSpc>
                  <a:spcPct val="100000"/>
                </a:lnSpc>
                <a:spcBef>
                  <a:spcPts val="409"/>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Administer the Vaccines for Children (VFC) program including enrolling VFC participants, ordering and managing vaccine inventory, monitoring vaccine administration, and conducting patient outreach</a:t>
              </a:r>
              <a:endParaRPr kumimoji="0" sz="1400" b="0" i="0" u="none" strike="noStrike" kern="0" cap="none" spc="0" normalizeH="0" baseline="0" noProof="0" dirty="0">
                <a:ln>
                  <a:noFill/>
                </a:ln>
                <a:solidFill>
                  <a:srgbClr val="000000"/>
                </a:solidFill>
                <a:effectLst/>
                <a:uLnTx/>
                <a:uFillTx/>
                <a:latin typeface="Nunito Sans"/>
                <a:ea typeface="Arial"/>
                <a:cs typeface="Arial"/>
                <a:sym typeface="Arial"/>
              </a:endParaRPr>
            </a:p>
          </p:txBody>
        </p:sp>
        <p:grpSp>
          <p:nvGrpSpPr>
            <p:cNvPr id="47" name="Google Shape;299;g2e186f19e7f_0_24">
              <a:extLst>
                <a:ext uri="{FF2B5EF4-FFF2-40B4-BE49-F238E27FC236}">
                  <a16:creationId xmlns:a16="http://schemas.microsoft.com/office/drawing/2014/main" id="{891DD6A3-012F-285A-493A-8A01B7BEC36D}"/>
                </a:ext>
              </a:extLst>
            </p:cNvPr>
            <p:cNvGrpSpPr/>
            <p:nvPr/>
          </p:nvGrpSpPr>
          <p:grpSpPr>
            <a:xfrm>
              <a:off x="607860" y="3371325"/>
              <a:ext cx="3070135" cy="370372"/>
              <a:chOff x="493561" y="3292108"/>
              <a:chExt cx="3070135" cy="370372"/>
            </a:xfrm>
          </p:grpSpPr>
          <p:sp>
            <p:nvSpPr>
              <p:cNvPr id="48" name="Google Shape;300;g2e186f19e7f_0_24">
                <a:extLst>
                  <a:ext uri="{FF2B5EF4-FFF2-40B4-BE49-F238E27FC236}">
                    <a16:creationId xmlns:a16="http://schemas.microsoft.com/office/drawing/2014/main" id="{7FCFFA7F-9B8B-1D1B-9FF1-839259F8D71F}"/>
                  </a:ext>
                </a:extLst>
              </p:cNvPr>
              <p:cNvSpPr txBox="1"/>
              <p:nvPr/>
            </p:nvSpPr>
            <p:spPr>
              <a:xfrm>
                <a:off x="999896" y="3292108"/>
                <a:ext cx="2563800" cy="370372"/>
              </a:xfrm>
              <a:prstGeom prst="rect">
                <a:avLst/>
              </a:prstGeom>
              <a:noFill/>
              <a:ln>
                <a:noFill/>
              </a:ln>
            </p:spPr>
            <p:txBody>
              <a:bodyPr spcFirstLastPara="1" wrap="square" lIns="62333" tIns="31167" rIns="62333" bIns="31167" anchor="t" anchorCtr="0">
                <a:sp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1" i="0" u="none" strike="noStrike" kern="0" cap="none" spc="0" normalizeH="0" baseline="0" noProof="0" dirty="0">
                    <a:ln>
                      <a:noFill/>
                    </a:ln>
                    <a:solidFill>
                      <a:srgbClr val="000000"/>
                    </a:solidFill>
                    <a:effectLst/>
                    <a:uLnTx/>
                    <a:uFillTx/>
                    <a:latin typeface="Roboto Bold"/>
                    <a:ea typeface="Calibri"/>
                    <a:cs typeface="Calibri"/>
                    <a:sym typeface="Calibri"/>
                  </a:rPr>
                  <a:t>EQUIP</a:t>
                </a:r>
                <a:endParaRPr kumimoji="0" sz="1400" b="0" i="0" u="none" strike="noStrike" kern="0" cap="none" spc="0" normalizeH="0" baseline="0" noProof="0" dirty="0">
                  <a:ln>
                    <a:noFill/>
                  </a:ln>
                  <a:solidFill>
                    <a:srgbClr val="000000"/>
                  </a:solidFill>
                  <a:effectLst/>
                  <a:uLnTx/>
                  <a:uFillTx/>
                  <a:latin typeface="Roboto Bold"/>
                  <a:ea typeface="Arial"/>
                  <a:cs typeface="Arial"/>
                  <a:sym typeface="Arial"/>
                </a:endParaRPr>
              </a:p>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HEALTH CARE PROVIDERS</a:t>
                </a:r>
                <a:endParaRPr kumimoji="0" sz="14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cxnSp>
            <p:nvCxnSpPr>
              <p:cNvPr id="49" name="Google Shape;301;g2e186f19e7f_0_24">
                <a:extLst>
                  <a:ext uri="{FF2B5EF4-FFF2-40B4-BE49-F238E27FC236}">
                    <a16:creationId xmlns:a16="http://schemas.microsoft.com/office/drawing/2014/main" id="{32FACC96-3E82-6649-CEB8-2CB8A531B25C}"/>
                  </a:ext>
                </a:extLst>
              </p:cNvPr>
              <p:cNvCxnSpPr/>
              <p:nvPr/>
            </p:nvCxnSpPr>
            <p:spPr>
              <a:xfrm rot="10800000">
                <a:off x="962825" y="3294479"/>
                <a:ext cx="0" cy="365700"/>
              </a:xfrm>
              <a:prstGeom prst="straightConnector1">
                <a:avLst/>
              </a:prstGeom>
              <a:noFill/>
              <a:ln w="19050" cap="flat" cmpd="sng">
                <a:solidFill>
                  <a:srgbClr val="A02B93"/>
                </a:solidFill>
                <a:prstDash val="solid"/>
                <a:round/>
                <a:headEnd type="none" w="sm" len="sm"/>
                <a:tailEnd type="none" w="sm" len="sm"/>
              </a:ln>
            </p:spPr>
          </p:cxnSp>
          <p:pic>
            <p:nvPicPr>
              <p:cNvPr id="50" name="Google Shape;302;g2e186f19e7f_0_24">
                <a:extLst>
                  <a:ext uri="{FF2B5EF4-FFF2-40B4-BE49-F238E27FC236}">
                    <a16:creationId xmlns:a16="http://schemas.microsoft.com/office/drawing/2014/main" id="{9057D21A-C842-02AC-1125-A4E61C8F7636}"/>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93561" y="3300592"/>
                <a:ext cx="308099" cy="353415"/>
              </a:xfrm>
              <a:prstGeom prst="rect">
                <a:avLst/>
              </a:prstGeom>
              <a:noFill/>
              <a:ln>
                <a:noFill/>
              </a:ln>
            </p:spPr>
          </p:pic>
        </p:grpSp>
      </p:grpSp>
      <p:sp>
        <p:nvSpPr>
          <p:cNvPr id="52" name="Google Shape;304;g2e186f19e7f_0_24">
            <a:extLst>
              <a:ext uri="{FF2B5EF4-FFF2-40B4-BE49-F238E27FC236}">
                <a16:creationId xmlns:a16="http://schemas.microsoft.com/office/drawing/2014/main" id="{780FDC92-E8DB-3D87-0B02-49B02DACBDA4}"/>
              </a:ext>
            </a:extLst>
          </p:cNvPr>
          <p:cNvSpPr/>
          <p:nvPr/>
        </p:nvSpPr>
        <p:spPr>
          <a:xfrm>
            <a:off x="6202716" y="1623844"/>
            <a:ext cx="5380800" cy="2929073"/>
          </a:xfrm>
          <a:prstGeom prst="roundRect">
            <a:avLst>
              <a:gd name="adj" fmla="val 7576"/>
            </a:avLst>
          </a:prstGeom>
          <a:solidFill>
            <a:srgbClr val="EDF3FF"/>
          </a:solidFill>
          <a:ln w="25400" cap="flat" cmpd="sng">
            <a:solidFill>
              <a:sysClr val="window" lastClr="FFFFFF"/>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050"/>
              <a:buFontTx/>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3" name="Google Shape;305;g2e186f19e7f_0_24">
            <a:extLst>
              <a:ext uri="{FF2B5EF4-FFF2-40B4-BE49-F238E27FC236}">
                <a16:creationId xmlns:a16="http://schemas.microsoft.com/office/drawing/2014/main" id="{43091E08-15A2-7C8E-7AD5-EA139D9353BE}"/>
              </a:ext>
            </a:extLst>
          </p:cNvPr>
          <p:cNvSpPr txBox="1"/>
          <p:nvPr/>
        </p:nvSpPr>
        <p:spPr>
          <a:xfrm>
            <a:off x="6280149" y="2253519"/>
            <a:ext cx="5303600" cy="1487547"/>
          </a:xfrm>
          <a:prstGeom prst="rect">
            <a:avLst/>
          </a:prstGeom>
          <a:noFill/>
          <a:ln>
            <a:noFill/>
          </a:ln>
        </p:spPr>
        <p:txBody>
          <a:bodyPr spcFirstLastPara="1" wrap="square" lIns="91433" tIns="45700" rIns="91433" bIns="45700" anchor="t" anchorCtr="0">
            <a:spAutoFit/>
          </a:bodyPr>
          <a:lstStyle/>
          <a:p>
            <a:pPr marL="231769" marR="0" lvl="0" indent="-171446" algn="l" defTabSz="1219170" rtl="0" eaLnBrk="0" fontAlgn="base" latinLnBrk="0" hangingPunct="0">
              <a:lnSpc>
                <a:spcPct val="100000"/>
              </a:lnSpc>
              <a:spcBef>
                <a:spcPts val="0"/>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Monitor vaccine uptake, vaccination patterns, and areas of low coverage at national level using timely data</a:t>
            </a:r>
            <a:endParaRPr kumimoji="0" sz="1400" b="0" i="0" u="none" strike="noStrike" kern="0" cap="none" spc="0" normalizeH="0" baseline="0" noProof="0" dirty="0">
              <a:ln>
                <a:noFill/>
              </a:ln>
              <a:solidFill>
                <a:srgbClr val="000000"/>
              </a:solidFill>
              <a:effectLst/>
              <a:uLnTx/>
              <a:uFillTx/>
              <a:latin typeface="Nunito Sans"/>
              <a:ea typeface="Arial"/>
              <a:cs typeface="Arial"/>
              <a:sym typeface="Arial"/>
            </a:endParaRPr>
          </a:p>
          <a:p>
            <a:pPr marL="231769" marR="0" lvl="0" indent="-171446" algn="l" defTabSz="1219170" rtl="0" eaLnBrk="0" fontAlgn="base" latinLnBrk="0" hangingPunct="0">
              <a:lnSpc>
                <a:spcPct val="100000"/>
              </a:lnSpc>
              <a:spcBef>
                <a:spcPts val="409"/>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Develop approaches to improve and sustain equitable vaccination coverage</a:t>
            </a:r>
            <a:endParaRPr kumimoji="0" sz="1400" b="0" i="0" u="none" strike="noStrike" kern="0" cap="none" spc="0" normalizeH="0" baseline="0" noProof="0" dirty="0">
              <a:ln>
                <a:noFill/>
              </a:ln>
              <a:solidFill>
                <a:srgbClr val="000000"/>
              </a:solidFill>
              <a:effectLst/>
              <a:uLnTx/>
              <a:uFillTx/>
              <a:latin typeface="Nunito Sans"/>
              <a:ea typeface="Arial"/>
              <a:cs typeface="Arial"/>
              <a:sym typeface="Arial"/>
            </a:endParaRPr>
          </a:p>
          <a:p>
            <a:pPr marL="231769" marR="0" lvl="0" indent="-171446" algn="l" defTabSz="1219170" rtl="0" eaLnBrk="0" fontAlgn="base" latinLnBrk="0" hangingPunct="0">
              <a:lnSpc>
                <a:spcPct val="100000"/>
              </a:lnSpc>
              <a:spcBef>
                <a:spcPts val="409"/>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Link immunization data to other record-level data to assess trends and make informed decisions</a:t>
            </a:r>
            <a:endParaRPr kumimoji="0" sz="1400" b="0" i="0" u="none" strike="noStrike" kern="0" cap="none" spc="0" normalizeH="0" baseline="0" noProof="0" dirty="0">
              <a:ln>
                <a:noFill/>
              </a:ln>
              <a:solidFill>
                <a:srgbClr val="000000"/>
              </a:solidFill>
              <a:effectLst/>
              <a:uLnTx/>
              <a:uFillTx/>
              <a:latin typeface="Nunito Sans"/>
              <a:ea typeface="Arial"/>
              <a:cs typeface="Arial"/>
              <a:sym typeface="Arial"/>
            </a:endParaRPr>
          </a:p>
        </p:txBody>
      </p:sp>
      <p:grpSp>
        <p:nvGrpSpPr>
          <p:cNvPr id="54" name="Google Shape;306;g2e186f19e7f_0_24">
            <a:extLst>
              <a:ext uri="{FF2B5EF4-FFF2-40B4-BE49-F238E27FC236}">
                <a16:creationId xmlns:a16="http://schemas.microsoft.com/office/drawing/2014/main" id="{AEFB4E08-42EF-4F08-A92F-767839E7532E}"/>
              </a:ext>
            </a:extLst>
          </p:cNvPr>
          <p:cNvGrpSpPr/>
          <p:nvPr/>
        </p:nvGrpSpPr>
        <p:grpSpPr>
          <a:xfrm>
            <a:off x="6403596" y="1725177"/>
            <a:ext cx="4093512" cy="493829"/>
            <a:chOff x="493561" y="1299990"/>
            <a:chExt cx="3070134" cy="370372"/>
          </a:xfrm>
        </p:grpSpPr>
        <p:sp>
          <p:nvSpPr>
            <p:cNvPr id="55" name="Google Shape;307;g2e186f19e7f_0_24">
              <a:extLst>
                <a:ext uri="{FF2B5EF4-FFF2-40B4-BE49-F238E27FC236}">
                  <a16:creationId xmlns:a16="http://schemas.microsoft.com/office/drawing/2014/main" id="{5B23C5B9-030A-D1F8-1AD0-93251859B1A6}"/>
                </a:ext>
              </a:extLst>
            </p:cNvPr>
            <p:cNvSpPr txBox="1"/>
            <p:nvPr/>
          </p:nvSpPr>
          <p:spPr>
            <a:xfrm>
              <a:off x="999895" y="1299990"/>
              <a:ext cx="2563800" cy="370372"/>
            </a:xfrm>
            <a:prstGeom prst="rect">
              <a:avLst/>
            </a:prstGeom>
            <a:noFill/>
            <a:ln>
              <a:noFill/>
            </a:ln>
          </p:spPr>
          <p:txBody>
            <a:bodyPr spcFirstLastPara="1" wrap="square" lIns="62333" tIns="31167" rIns="62333" bIns="31167" anchor="t" anchorCtr="0">
              <a:sp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1" i="0" u="none" strike="noStrike" kern="0" cap="none" spc="0" normalizeH="0" baseline="0" noProof="0" dirty="0">
                  <a:ln>
                    <a:noFill/>
                  </a:ln>
                  <a:solidFill>
                    <a:srgbClr val="000000"/>
                  </a:solidFill>
                  <a:effectLst/>
                  <a:uLnTx/>
                  <a:uFillTx/>
                  <a:latin typeface="Roboto Bold"/>
                  <a:ea typeface="Calibri"/>
                  <a:cs typeface="Calibri"/>
                  <a:sym typeface="Calibri"/>
                </a:rPr>
                <a:t>ENABLE</a:t>
              </a:r>
              <a:endParaRPr kumimoji="0" sz="1400" b="0" i="0" u="none" strike="noStrike" kern="0" cap="none" spc="0" normalizeH="0" baseline="0" noProof="0" dirty="0">
                <a:ln>
                  <a:noFill/>
                </a:ln>
                <a:solidFill>
                  <a:srgbClr val="000000"/>
                </a:solidFill>
                <a:effectLst/>
                <a:uLnTx/>
                <a:uFillTx/>
                <a:latin typeface="Roboto Bold"/>
                <a:ea typeface="Arial"/>
                <a:cs typeface="Arial"/>
                <a:sym typeface="Arial"/>
              </a:endParaRPr>
            </a:p>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CDC AND US GOVERNMENT</a:t>
              </a:r>
              <a:endParaRPr kumimoji="0" sz="1867"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cxnSp>
          <p:nvCxnSpPr>
            <p:cNvPr id="56" name="Google Shape;308;g2e186f19e7f_0_24">
              <a:extLst>
                <a:ext uri="{FF2B5EF4-FFF2-40B4-BE49-F238E27FC236}">
                  <a16:creationId xmlns:a16="http://schemas.microsoft.com/office/drawing/2014/main" id="{67FF1744-9BFC-FB25-5CFA-DC7A9FC77EFD}"/>
                </a:ext>
              </a:extLst>
            </p:cNvPr>
            <p:cNvCxnSpPr/>
            <p:nvPr/>
          </p:nvCxnSpPr>
          <p:spPr>
            <a:xfrm rot="10800000">
              <a:off x="962825" y="1302361"/>
              <a:ext cx="0" cy="365700"/>
            </a:xfrm>
            <a:prstGeom prst="straightConnector1">
              <a:avLst/>
            </a:prstGeom>
            <a:noFill/>
            <a:ln w="19050" cap="flat" cmpd="sng">
              <a:solidFill>
                <a:srgbClr val="A02B93"/>
              </a:solidFill>
              <a:prstDash val="solid"/>
              <a:round/>
              <a:headEnd type="none" w="sm" len="sm"/>
              <a:tailEnd type="none" w="sm" len="sm"/>
            </a:ln>
          </p:spPr>
        </p:cxnSp>
        <p:pic>
          <p:nvPicPr>
            <p:cNvPr id="57" name="Google Shape;309;g2e186f19e7f_0_24">
              <a:extLst>
                <a:ext uri="{FF2B5EF4-FFF2-40B4-BE49-F238E27FC236}">
                  <a16:creationId xmlns:a16="http://schemas.microsoft.com/office/drawing/2014/main" id="{8ABEFF0A-DB9F-C68A-EAD3-79D566DF113E}"/>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93561" y="1304507"/>
              <a:ext cx="308099" cy="361348"/>
            </a:xfrm>
            <a:prstGeom prst="rect">
              <a:avLst/>
            </a:prstGeom>
            <a:noFill/>
            <a:ln>
              <a:noFill/>
            </a:ln>
          </p:spPr>
        </p:pic>
      </p:grpSp>
      <p:sp>
        <p:nvSpPr>
          <p:cNvPr id="59" name="Google Shape;311;g2e186f19e7f_0_24">
            <a:extLst>
              <a:ext uri="{FF2B5EF4-FFF2-40B4-BE49-F238E27FC236}">
                <a16:creationId xmlns:a16="http://schemas.microsoft.com/office/drawing/2014/main" id="{DE48C5E1-D150-5E4F-4560-EB88B6007E4C}"/>
              </a:ext>
            </a:extLst>
          </p:cNvPr>
          <p:cNvSpPr/>
          <p:nvPr/>
        </p:nvSpPr>
        <p:spPr>
          <a:xfrm>
            <a:off x="774402" y="1623844"/>
            <a:ext cx="5380800" cy="2929073"/>
          </a:xfrm>
          <a:prstGeom prst="roundRect">
            <a:avLst>
              <a:gd name="adj" fmla="val 7576"/>
            </a:avLst>
          </a:prstGeom>
          <a:solidFill>
            <a:srgbClr val="EDF3FF"/>
          </a:solidFill>
          <a:ln w="25400" cap="flat" cmpd="sng">
            <a:solidFill>
              <a:sysClr val="window" lastClr="FFFFFF"/>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050"/>
              <a:buFontTx/>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0" name="Google Shape;312;g2e186f19e7f_0_24">
            <a:extLst>
              <a:ext uri="{FF2B5EF4-FFF2-40B4-BE49-F238E27FC236}">
                <a16:creationId xmlns:a16="http://schemas.microsoft.com/office/drawing/2014/main" id="{56C1CE4F-0573-D44B-3CBC-716C6154650B}"/>
              </a:ext>
            </a:extLst>
          </p:cNvPr>
          <p:cNvSpPr txBox="1"/>
          <p:nvPr/>
        </p:nvSpPr>
        <p:spPr>
          <a:xfrm>
            <a:off x="903866" y="2253519"/>
            <a:ext cx="5303600" cy="2185174"/>
          </a:xfrm>
          <a:prstGeom prst="rect">
            <a:avLst/>
          </a:prstGeom>
          <a:noFill/>
          <a:ln>
            <a:noFill/>
          </a:ln>
        </p:spPr>
        <p:txBody>
          <a:bodyPr spcFirstLastPara="1" wrap="square" lIns="91433" tIns="45700" rIns="91433" bIns="45700" anchor="t" anchorCtr="0">
            <a:spAutoFit/>
          </a:bodyPr>
          <a:lstStyle/>
          <a:p>
            <a:pPr marL="231769" marR="0" lvl="0" indent="-171446" algn="l" defTabSz="1219170" rtl="0" eaLnBrk="0" fontAlgn="base" latinLnBrk="0" hangingPunct="0">
              <a:lnSpc>
                <a:spcPct val="100000"/>
              </a:lnSpc>
              <a:spcBef>
                <a:spcPts val="0"/>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Manage the Vaccines for Children program—ordering, inventory management, provider assessment, clinical decision support</a:t>
            </a:r>
            <a:endParaRPr kumimoji="0" sz="1400" b="0" i="0" u="none" strike="noStrike" kern="0" cap="none" spc="0" normalizeH="0" baseline="0" noProof="0" dirty="0">
              <a:ln>
                <a:noFill/>
              </a:ln>
              <a:solidFill>
                <a:srgbClr val="000000"/>
              </a:solidFill>
              <a:effectLst/>
              <a:uLnTx/>
              <a:uFillTx/>
              <a:latin typeface="Nunito Sans"/>
              <a:ea typeface="Calibri"/>
              <a:cs typeface="Calibri"/>
              <a:sym typeface="Calibri"/>
            </a:endParaRPr>
          </a:p>
          <a:p>
            <a:pPr marL="231769" marR="0" lvl="0" indent="-171446" algn="l" defTabSz="1219170" rtl="0" eaLnBrk="0" fontAlgn="base" latinLnBrk="0" hangingPunct="0">
              <a:lnSpc>
                <a:spcPct val="100000"/>
              </a:lnSpc>
              <a:spcBef>
                <a:spcPts val="409"/>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Monitor vaccine uptake, vaccination patterns, and areas of low coverage at local and regional levels</a:t>
            </a:r>
            <a:endParaRPr kumimoji="0" sz="1400" b="0" i="0" u="none" strike="noStrike" kern="0" cap="none" spc="0" normalizeH="0" baseline="0" noProof="0" dirty="0">
              <a:ln>
                <a:noFill/>
              </a:ln>
              <a:solidFill>
                <a:srgbClr val="000000"/>
              </a:solidFill>
              <a:effectLst/>
              <a:uLnTx/>
              <a:uFillTx/>
              <a:latin typeface="Nunito Sans"/>
              <a:ea typeface="Arial"/>
              <a:cs typeface="Arial"/>
              <a:sym typeface="Arial"/>
            </a:endParaRPr>
          </a:p>
          <a:p>
            <a:pPr marL="231769" marR="0" lvl="0" indent="-171446" algn="l" defTabSz="1219170" rtl="0" eaLnBrk="0" fontAlgn="base" latinLnBrk="0" hangingPunct="0">
              <a:lnSpc>
                <a:spcPct val="100000"/>
              </a:lnSpc>
              <a:spcBef>
                <a:spcPts val="409"/>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Develop approaches to improve and sustain equitable vaccination coverage</a:t>
            </a:r>
            <a:endParaRPr kumimoji="0" sz="1400" b="0" i="0" u="none" strike="noStrike" kern="0" cap="none" spc="0" normalizeH="0" baseline="0" noProof="0" dirty="0">
              <a:ln>
                <a:noFill/>
              </a:ln>
              <a:solidFill>
                <a:srgbClr val="000000"/>
              </a:solidFill>
              <a:effectLst/>
              <a:uLnTx/>
              <a:uFillTx/>
              <a:latin typeface="Nunito Sans"/>
              <a:ea typeface="Arial"/>
              <a:cs typeface="Arial"/>
              <a:sym typeface="Arial"/>
            </a:endParaRPr>
          </a:p>
          <a:p>
            <a:pPr marL="231769" marR="0" lvl="0" indent="-171446" algn="l" defTabSz="1219170" rtl="0" eaLnBrk="0" fontAlgn="base" latinLnBrk="0" hangingPunct="0">
              <a:lnSpc>
                <a:spcPct val="100000"/>
              </a:lnSpc>
              <a:spcBef>
                <a:spcPts val="409"/>
              </a:spcBef>
              <a:spcAft>
                <a:spcPts val="0"/>
              </a:spcAft>
              <a:buClr>
                <a:srgbClr val="000000"/>
              </a:buClr>
              <a:buSzPts val="1050"/>
              <a:buFont typeface="Arial"/>
              <a:buChar char="•"/>
              <a:tabLst/>
              <a:defRPr/>
            </a:pPr>
            <a:r>
              <a:rPr kumimoji="0" lang="en-US" sz="1400" b="0" i="0" u="none" strike="noStrike" kern="0" cap="none" spc="0" normalizeH="0" baseline="0" noProof="0" dirty="0">
                <a:ln>
                  <a:noFill/>
                </a:ln>
                <a:solidFill>
                  <a:srgbClr val="000000"/>
                </a:solidFill>
                <a:effectLst/>
                <a:uLnTx/>
                <a:uFillTx/>
                <a:latin typeface="Nunito Sans"/>
                <a:ea typeface="Calibri"/>
                <a:cs typeface="Calibri"/>
                <a:sym typeface="Calibri"/>
              </a:rPr>
              <a:t>Create a strong foundation to respond quickly to public health emergencies</a:t>
            </a:r>
            <a:endParaRPr kumimoji="0" sz="1400" b="0" i="0" u="none" strike="noStrike" kern="0" cap="none" spc="0" normalizeH="0" baseline="0" noProof="0" dirty="0">
              <a:ln>
                <a:noFill/>
              </a:ln>
              <a:solidFill>
                <a:srgbClr val="000000"/>
              </a:solidFill>
              <a:effectLst/>
              <a:uLnTx/>
              <a:uFillTx/>
              <a:latin typeface="Nunito Sans"/>
              <a:ea typeface="Arial"/>
              <a:cs typeface="Arial"/>
              <a:sym typeface="Arial"/>
            </a:endParaRPr>
          </a:p>
        </p:txBody>
      </p:sp>
      <p:grpSp>
        <p:nvGrpSpPr>
          <p:cNvPr id="61" name="Google Shape;313;g2e186f19e7f_0_24">
            <a:extLst>
              <a:ext uri="{FF2B5EF4-FFF2-40B4-BE49-F238E27FC236}">
                <a16:creationId xmlns:a16="http://schemas.microsoft.com/office/drawing/2014/main" id="{0D82FCD1-213C-91F4-6A62-6BA234CED44B}"/>
              </a:ext>
            </a:extLst>
          </p:cNvPr>
          <p:cNvGrpSpPr/>
          <p:nvPr/>
        </p:nvGrpSpPr>
        <p:grpSpPr>
          <a:xfrm>
            <a:off x="1027313" y="1743663"/>
            <a:ext cx="4700313" cy="493829"/>
            <a:chOff x="4937231" y="1286982"/>
            <a:chExt cx="3525235" cy="370372"/>
          </a:xfrm>
        </p:grpSpPr>
        <p:sp>
          <p:nvSpPr>
            <p:cNvPr id="62" name="Google Shape;314;g2e186f19e7f_0_24">
              <a:extLst>
                <a:ext uri="{FF2B5EF4-FFF2-40B4-BE49-F238E27FC236}">
                  <a16:creationId xmlns:a16="http://schemas.microsoft.com/office/drawing/2014/main" id="{E55E22E8-DF34-9B37-3CC7-DF1347DE1507}"/>
                </a:ext>
              </a:extLst>
            </p:cNvPr>
            <p:cNvSpPr txBox="1"/>
            <p:nvPr/>
          </p:nvSpPr>
          <p:spPr>
            <a:xfrm>
              <a:off x="5443566" y="1286982"/>
              <a:ext cx="3018900" cy="370372"/>
            </a:xfrm>
            <a:prstGeom prst="rect">
              <a:avLst/>
            </a:prstGeom>
            <a:noFill/>
            <a:ln>
              <a:noFill/>
            </a:ln>
          </p:spPr>
          <p:txBody>
            <a:bodyPr spcFirstLastPara="1" wrap="square" lIns="62333" tIns="31167" rIns="62333" bIns="31167" anchor="t" anchorCtr="0">
              <a:sp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1" i="0" u="none" strike="noStrike" kern="0" cap="none" spc="0" normalizeH="0" baseline="0" noProof="0" dirty="0">
                  <a:ln>
                    <a:noFill/>
                  </a:ln>
                  <a:solidFill>
                    <a:srgbClr val="000000"/>
                  </a:solidFill>
                  <a:effectLst/>
                  <a:uLnTx/>
                  <a:uFillTx/>
                  <a:latin typeface="Roboto Bold"/>
                  <a:ea typeface="Calibri"/>
                  <a:cs typeface="Calibri"/>
                  <a:sym typeface="Calibri"/>
                </a:rPr>
                <a:t>ELEVATE</a:t>
              </a:r>
              <a:endParaRPr kumimoji="0" sz="1400" b="0" i="0" u="none" strike="noStrike" kern="0" cap="none" spc="0" normalizeH="0" baseline="0" noProof="0" dirty="0">
                <a:ln>
                  <a:noFill/>
                </a:ln>
                <a:solidFill>
                  <a:srgbClr val="000000"/>
                </a:solidFill>
                <a:effectLst/>
                <a:uLnTx/>
                <a:uFillTx/>
                <a:latin typeface="Roboto Bold"/>
                <a:ea typeface="Arial"/>
                <a:cs typeface="Arial"/>
                <a:sym typeface="Arial"/>
              </a:endParaRPr>
            </a:p>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0" i="0" u="none" strike="noStrike" kern="0" cap="none" spc="0" normalizeH="0" baseline="0" noProof="0" dirty="0">
                  <a:ln>
                    <a:noFill/>
                  </a:ln>
                  <a:solidFill>
                    <a:srgbClr val="000000"/>
                  </a:solidFill>
                  <a:effectLst/>
                  <a:uLnTx/>
                  <a:uFillTx/>
                  <a:latin typeface="Calibri"/>
                  <a:ea typeface="Calibri"/>
                  <a:cs typeface="Calibri"/>
                  <a:sym typeface="Calibri"/>
                </a:rPr>
                <a:t>JURISDICTION HEALTH DEPARTMENTS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63" name="Google Shape;315;g2e186f19e7f_0_24">
              <a:extLst>
                <a:ext uri="{FF2B5EF4-FFF2-40B4-BE49-F238E27FC236}">
                  <a16:creationId xmlns:a16="http://schemas.microsoft.com/office/drawing/2014/main" id="{F20C1AB1-D748-D00C-CD71-E559692F66BF}"/>
                </a:ext>
              </a:extLst>
            </p:cNvPr>
            <p:cNvCxnSpPr/>
            <p:nvPr/>
          </p:nvCxnSpPr>
          <p:spPr>
            <a:xfrm rot="10800000">
              <a:off x="5406495" y="1289353"/>
              <a:ext cx="0" cy="365700"/>
            </a:xfrm>
            <a:prstGeom prst="straightConnector1">
              <a:avLst/>
            </a:prstGeom>
            <a:noFill/>
            <a:ln w="19050" cap="flat" cmpd="sng">
              <a:solidFill>
                <a:srgbClr val="A02B93"/>
              </a:solidFill>
              <a:prstDash val="solid"/>
              <a:round/>
              <a:headEnd type="none" w="sm" len="sm"/>
              <a:tailEnd type="none" w="sm" len="sm"/>
            </a:ln>
          </p:spPr>
        </p:cxnSp>
        <p:pic>
          <p:nvPicPr>
            <p:cNvPr id="64" name="Google Shape;316;g2e186f19e7f_0_24">
              <a:extLst>
                <a:ext uri="{FF2B5EF4-FFF2-40B4-BE49-F238E27FC236}">
                  <a16:creationId xmlns:a16="http://schemas.microsoft.com/office/drawing/2014/main" id="{A927ED29-3EBD-63BF-076C-F2BF13FB12F2}"/>
                </a:ex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937231" y="1318124"/>
              <a:ext cx="308099" cy="308099"/>
            </a:xfrm>
            <a:prstGeom prst="rect">
              <a:avLst/>
            </a:prstGeom>
            <a:noFill/>
            <a:ln>
              <a:noFill/>
            </a:ln>
          </p:spPr>
        </p:pic>
      </p:grpSp>
    </p:spTree>
    <p:extLst>
      <p:ext uri="{BB962C8B-B14F-4D97-AF65-F5344CB8AC3E}">
        <p14:creationId xmlns:p14="http://schemas.microsoft.com/office/powerpoint/2010/main" val="104898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29160-0A81-9472-8B26-A46708A91667}"/>
              </a:ext>
            </a:extLst>
          </p:cNvPr>
          <p:cNvSpPr>
            <a:spLocks noGrp="1"/>
          </p:cNvSpPr>
          <p:nvPr>
            <p:ph type="title"/>
          </p:nvPr>
        </p:nvSpPr>
        <p:spPr/>
        <p:txBody>
          <a:bodyPr/>
          <a:lstStyle/>
          <a:p>
            <a:r>
              <a:rPr lang="en-US" dirty="0"/>
              <a:t>Questions and Discussion</a:t>
            </a:r>
          </a:p>
        </p:txBody>
      </p:sp>
      <p:sp>
        <p:nvSpPr>
          <p:cNvPr id="3" name="Text Placeholder 2">
            <a:extLst>
              <a:ext uri="{FF2B5EF4-FFF2-40B4-BE49-F238E27FC236}">
                <a16:creationId xmlns:a16="http://schemas.microsoft.com/office/drawing/2014/main" id="{170D5FFD-7664-B272-B568-3211327228C5}"/>
              </a:ext>
            </a:extLst>
          </p:cNvPr>
          <p:cNvSpPr>
            <a:spLocks noGrp="1"/>
          </p:cNvSpPr>
          <p:nvPr>
            <p:ph type="body" sz="quarter" idx="11"/>
          </p:nvPr>
        </p:nvSpPr>
        <p:spPr/>
        <p:txBody>
          <a:bodyPr/>
          <a:lstStyle/>
          <a:p>
            <a:r>
              <a:rPr lang="en-US" dirty="0"/>
              <a:t>Strategic sustainability and </a:t>
            </a:r>
            <a:r>
              <a:rPr lang="en-US" dirty="0" err="1"/>
              <a:t>iis</a:t>
            </a:r>
            <a:r>
              <a:rPr lang="en-US" dirty="0"/>
              <a:t> budget</a:t>
            </a:r>
          </a:p>
        </p:txBody>
      </p:sp>
      <p:pic>
        <p:nvPicPr>
          <p:cNvPr id="6" name="Picture Placeholder 5" descr="Different colored question marks">
            <a:extLst>
              <a:ext uri="{FF2B5EF4-FFF2-40B4-BE49-F238E27FC236}">
                <a16:creationId xmlns:a16="http://schemas.microsoft.com/office/drawing/2014/main" id="{1945B7DD-8888-5B50-A55B-07CD4593A0C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042" r="23042"/>
          <a:stretch>
            <a:fillRect/>
          </a:stretch>
        </p:blipFill>
        <p:spPr/>
      </p:pic>
    </p:spTree>
    <p:extLst>
      <p:ext uri="{BB962C8B-B14F-4D97-AF65-F5344CB8AC3E}">
        <p14:creationId xmlns:p14="http://schemas.microsoft.com/office/powerpoint/2010/main" val="586100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8A7F9-5947-4697-6988-665DA34C84AB}"/>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2063646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6784C-9AD2-8617-B979-741058DA31FE}"/>
              </a:ext>
            </a:extLst>
          </p:cNvPr>
          <p:cNvSpPr>
            <a:spLocks noGrp="1"/>
          </p:cNvSpPr>
          <p:nvPr>
            <p:ph type="title"/>
          </p:nvPr>
        </p:nvSpPr>
        <p:spPr/>
        <p:txBody>
          <a:bodyPr/>
          <a:lstStyle/>
          <a:p>
            <a:r>
              <a:rPr kumimoji="0" lang="en-US" sz="3200" b="1" i="0" u="none" strike="noStrike" kern="1200" cap="none" spc="0" normalizeH="0" baseline="0" noProof="0" dirty="0">
                <a:ln>
                  <a:noFill/>
                </a:ln>
                <a:solidFill>
                  <a:srgbClr val="1E5AAA"/>
                </a:solidFill>
                <a:effectLst/>
                <a:uLnTx/>
                <a:uFillTx/>
                <a:latin typeface="Calibri"/>
                <a:ea typeface="Calibri"/>
                <a:cs typeface="Calibri"/>
              </a:rPr>
              <a:t>IIS</a:t>
            </a:r>
            <a:r>
              <a:rPr kumimoji="0" lang="en-US" sz="3200" b="1" i="0" u="none" strike="noStrike" kern="1200" cap="none" spc="0" normalizeH="0" baseline="0" noProof="0" dirty="0">
                <a:ln>
                  <a:noFill/>
                </a:ln>
                <a:solidFill>
                  <a:schemeClr val="accent1"/>
                </a:solidFill>
                <a:effectLst/>
                <a:uLnTx/>
                <a:uFillTx/>
                <a:latin typeface="Calibri"/>
                <a:ea typeface="Calibri"/>
                <a:cs typeface="Calibri"/>
              </a:rPr>
              <a:t>s</a:t>
            </a:r>
            <a:r>
              <a:rPr kumimoji="0" lang="en-US" sz="3200" b="1" i="0" u="none" strike="noStrike" kern="1200" cap="none" spc="0" normalizeH="0" baseline="0" noProof="0" dirty="0">
                <a:ln>
                  <a:noFill/>
                </a:ln>
                <a:solidFill>
                  <a:srgbClr val="1E5AAA"/>
                </a:solidFill>
                <a:effectLst/>
                <a:uLnTx/>
                <a:uFillTx/>
                <a:latin typeface="Calibri"/>
                <a:ea typeface="Calibri"/>
                <a:cs typeface="Calibri"/>
              </a:rPr>
              <a:t> are Central to a Complex Immunization Data Ecosystem</a:t>
            </a:r>
            <a:endParaRPr lang="en-US" sz="2000" dirty="0"/>
          </a:p>
        </p:txBody>
      </p:sp>
      <p:sp>
        <p:nvSpPr>
          <p:cNvPr id="3" name="Text Placeholder 2">
            <a:extLst>
              <a:ext uri="{FF2B5EF4-FFF2-40B4-BE49-F238E27FC236}">
                <a16:creationId xmlns:a16="http://schemas.microsoft.com/office/drawing/2014/main" id="{1DAF7803-6EFA-EAC6-310F-FFFB827CBDF5}"/>
              </a:ext>
            </a:extLst>
          </p:cNvPr>
          <p:cNvSpPr>
            <a:spLocks noGrp="1"/>
          </p:cNvSpPr>
          <p:nvPr>
            <p:ph type="body" sz="quarter" idx="11"/>
          </p:nvPr>
        </p:nvSpPr>
        <p:spPr/>
        <p:txBody>
          <a:bodyPr/>
          <a:lstStyle/>
          <a:p>
            <a:r>
              <a:rPr lang="en-US" dirty="0"/>
              <a:t>The value of </a:t>
            </a:r>
            <a:r>
              <a:rPr lang="en-US" dirty="0" err="1"/>
              <a:t>iis</a:t>
            </a:r>
            <a:endParaRPr lang="en-US" dirty="0"/>
          </a:p>
        </p:txBody>
      </p:sp>
      <p:sp>
        <p:nvSpPr>
          <p:cNvPr id="5" name="Google Shape;323;g2e186f19e7f_0_59">
            <a:extLst>
              <a:ext uri="{FF2B5EF4-FFF2-40B4-BE49-F238E27FC236}">
                <a16:creationId xmlns:a16="http://schemas.microsoft.com/office/drawing/2014/main" id="{83CC8DA5-3C55-BD9B-B1EE-89D1D3E7C724}"/>
              </a:ext>
            </a:extLst>
          </p:cNvPr>
          <p:cNvSpPr/>
          <p:nvPr/>
        </p:nvSpPr>
        <p:spPr>
          <a:xfrm>
            <a:off x="699416" y="5610292"/>
            <a:ext cx="2262400" cy="548800"/>
          </a:xfrm>
          <a:prstGeom prst="roundRect">
            <a:avLst>
              <a:gd name="adj" fmla="val 16667"/>
            </a:avLst>
          </a:prstGeom>
          <a:solidFill>
            <a:srgbClr val="FFF2CC"/>
          </a:solidFill>
          <a:ln w="12700" cap="flat" cmpd="sng">
            <a:solidFill>
              <a:srgbClr val="1A468D"/>
            </a:solidFill>
            <a:prstDash val="solid"/>
            <a:round/>
            <a:headEnd type="none" w="sm" len="sm"/>
            <a:tailEnd type="none" w="sm" len="sm"/>
          </a:ln>
        </p:spPr>
        <p:txBody>
          <a:bodyPr spcFirstLastPara="1" wrap="square" lIns="548633" tIns="45700" rIns="91433" bIns="457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200" b="1" i="0" u="none" strike="noStrike" kern="1200" cap="none" spc="0" normalizeH="0" baseline="0" noProof="0" dirty="0">
                <a:ln>
                  <a:noFill/>
                </a:ln>
                <a:solidFill>
                  <a:srgbClr val="000000"/>
                </a:solidFill>
                <a:effectLst/>
                <a:uLnTx/>
                <a:uFillTx/>
                <a:latin typeface="Nunito Sans"/>
                <a:ea typeface="Calibri"/>
                <a:cs typeface="Calibri"/>
                <a:sym typeface="Calibri"/>
              </a:rPr>
              <a:t>Federal Agencies* </a:t>
            </a:r>
            <a:endParaRPr kumimoji="0" sz="1200" b="1"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cxnSp>
        <p:nvCxnSpPr>
          <p:cNvPr id="6" name="Google Shape;324;g2e186f19e7f_0_59">
            <a:extLst>
              <a:ext uri="{FF2B5EF4-FFF2-40B4-BE49-F238E27FC236}">
                <a16:creationId xmlns:a16="http://schemas.microsoft.com/office/drawing/2014/main" id="{B3C12D3E-42FA-CEC7-8AE8-E229C77DED5F}"/>
              </a:ext>
            </a:extLst>
          </p:cNvPr>
          <p:cNvCxnSpPr>
            <a:stCxn id="5" idx="3"/>
            <a:endCxn id="29" idx="1"/>
          </p:cNvCxnSpPr>
          <p:nvPr/>
        </p:nvCxnSpPr>
        <p:spPr>
          <a:xfrm flipV="1">
            <a:off x="2961816" y="4302015"/>
            <a:ext cx="1325112" cy="1582677"/>
          </a:xfrm>
          <a:prstGeom prst="straightConnector1">
            <a:avLst/>
          </a:prstGeom>
          <a:noFill/>
          <a:ln w="9525" cap="flat" cmpd="sng">
            <a:solidFill>
              <a:srgbClr val="3E6EC2"/>
            </a:solidFill>
            <a:prstDash val="solid"/>
            <a:round/>
            <a:headEnd type="none" w="sm" len="sm"/>
            <a:tailEnd type="none" w="sm" len="sm"/>
          </a:ln>
        </p:spPr>
      </p:cxnSp>
      <p:cxnSp>
        <p:nvCxnSpPr>
          <p:cNvPr id="7" name="Google Shape;326;g2e186f19e7f_0_59">
            <a:extLst>
              <a:ext uri="{FF2B5EF4-FFF2-40B4-BE49-F238E27FC236}">
                <a16:creationId xmlns:a16="http://schemas.microsoft.com/office/drawing/2014/main" id="{C4B48EF8-F87B-C491-E6F9-6003836089C2}"/>
              </a:ext>
            </a:extLst>
          </p:cNvPr>
          <p:cNvCxnSpPr>
            <a:stCxn id="21" idx="3"/>
            <a:endCxn id="29" idx="1"/>
          </p:cNvCxnSpPr>
          <p:nvPr/>
        </p:nvCxnSpPr>
        <p:spPr>
          <a:xfrm>
            <a:off x="2971777" y="3795710"/>
            <a:ext cx="1315151" cy="506305"/>
          </a:xfrm>
          <a:prstGeom prst="straightConnector1">
            <a:avLst/>
          </a:prstGeom>
          <a:noFill/>
          <a:ln w="9525" cap="flat" cmpd="sng">
            <a:solidFill>
              <a:srgbClr val="3E6EC2"/>
            </a:solidFill>
            <a:prstDash val="solid"/>
            <a:round/>
            <a:headEnd type="none" w="sm" len="sm"/>
            <a:tailEnd type="none" w="sm" len="sm"/>
          </a:ln>
        </p:spPr>
      </p:cxnSp>
      <p:sp>
        <p:nvSpPr>
          <p:cNvPr id="8" name="Google Shape;328;g2e186f19e7f_0_59">
            <a:extLst>
              <a:ext uri="{FF2B5EF4-FFF2-40B4-BE49-F238E27FC236}">
                <a16:creationId xmlns:a16="http://schemas.microsoft.com/office/drawing/2014/main" id="{E7DD73C7-897A-371E-10B5-B47C80B72016}"/>
              </a:ext>
            </a:extLst>
          </p:cNvPr>
          <p:cNvSpPr/>
          <p:nvPr/>
        </p:nvSpPr>
        <p:spPr>
          <a:xfrm>
            <a:off x="7587660" y="5849421"/>
            <a:ext cx="4219600" cy="635200"/>
          </a:xfrm>
          <a:prstGeom prst="roundRect">
            <a:avLst>
              <a:gd name="adj" fmla="val 16667"/>
            </a:avLst>
          </a:prstGeom>
          <a:solidFill>
            <a:srgbClr val="DDEAF6"/>
          </a:solidFill>
          <a:ln w="25400" cap="flat" cmpd="sng">
            <a:solidFill>
              <a:srgbClr val="156082"/>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050"/>
              <a:buFontTx/>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9" name="Google Shape;329;g2e186f19e7f_0_59">
            <a:extLst>
              <a:ext uri="{FF2B5EF4-FFF2-40B4-BE49-F238E27FC236}">
                <a16:creationId xmlns:a16="http://schemas.microsoft.com/office/drawing/2014/main" id="{9495CFF9-186B-A60B-A02B-C1230726259C}"/>
              </a:ext>
            </a:extLst>
          </p:cNvPr>
          <p:cNvSpPr/>
          <p:nvPr/>
        </p:nvSpPr>
        <p:spPr>
          <a:xfrm>
            <a:off x="7587660" y="4707492"/>
            <a:ext cx="4219600" cy="1044800"/>
          </a:xfrm>
          <a:prstGeom prst="roundRect">
            <a:avLst>
              <a:gd name="adj" fmla="val 16667"/>
            </a:avLst>
          </a:prstGeom>
          <a:solidFill>
            <a:srgbClr val="DDEAF6"/>
          </a:solidFill>
          <a:ln w="25400" cap="flat" cmpd="sng">
            <a:solidFill>
              <a:srgbClr val="156082"/>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050"/>
              <a:buFontTx/>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0" name="Google Shape;330;g2e186f19e7f_0_59">
            <a:extLst>
              <a:ext uri="{FF2B5EF4-FFF2-40B4-BE49-F238E27FC236}">
                <a16:creationId xmlns:a16="http://schemas.microsoft.com/office/drawing/2014/main" id="{774A43DA-E92F-26E6-E8C1-967D1EED39E8}"/>
              </a:ext>
            </a:extLst>
          </p:cNvPr>
          <p:cNvSpPr/>
          <p:nvPr/>
        </p:nvSpPr>
        <p:spPr>
          <a:xfrm>
            <a:off x="7587660" y="2718940"/>
            <a:ext cx="4219600" cy="1066400"/>
          </a:xfrm>
          <a:prstGeom prst="roundRect">
            <a:avLst>
              <a:gd name="adj" fmla="val 16667"/>
            </a:avLst>
          </a:prstGeom>
          <a:solidFill>
            <a:srgbClr val="DDEAF6"/>
          </a:solidFill>
          <a:ln w="25400" cap="flat" cmpd="sng">
            <a:solidFill>
              <a:srgbClr val="156082"/>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050"/>
              <a:buFontTx/>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1" name="Google Shape;331;g2e186f19e7f_0_59">
            <a:extLst>
              <a:ext uri="{FF2B5EF4-FFF2-40B4-BE49-F238E27FC236}">
                <a16:creationId xmlns:a16="http://schemas.microsoft.com/office/drawing/2014/main" id="{7D08B857-9DA6-EA35-F9AD-7F23CA07677D}"/>
              </a:ext>
            </a:extLst>
          </p:cNvPr>
          <p:cNvSpPr/>
          <p:nvPr/>
        </p:nvSpPr>
        <p:spPr>
          <a:xfrm>
            <a:off x="7587660" y="3893868"/>
            <a:ext cx="4219600" cy="695200"/>
          </a:xfrm>
          <a:prstGeom prst="roundRect">
            <a:avLst>
              <a:gd name="adj" fmla="val 16667"/>
            </a:avLst>
          </a:prstGeom>
          <a:solidFill>
            <a:srgbClr val="DDEAF6"/>
          </a:solidFill>
          <a:ln w="25400" cap="flat" cmpd="sng">
            <a:solidFill>
              <a:srgbClr val="156082"/>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050"/>
              <a:buFontTx/>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 name="Google Shape;332;g2e186f19e7f_0_59">
            <a:extLst>
              <a:ext uri="{FF2B5EF4-FFF2-40B4-BE49-F238E27FC236}">
                <a16:creationId xmlns:a16="http://schemas.microsoft.com/office/drawing/2014/main" id="{A08D003F-65BD-2719-2A82-336BAB0A9483}"/>
              </a:ext>
            </a:extLst>
          </p:cNvPr>
          <p:cNvSpPr/>
          <p:nvPr/>
        </p:nvSpPr>
        <p:spPr>
          <a:xfrm>
            <a:off x="9287853" y="2752440"/>
            <a:ext cx="2560400" cy="1084400"/>
          </a:xfrm>
          <a:prstGeom prst="roundRect">
            <a:avLst>
              <a:gd name="adj" fmla="val 11672"/>
            </a:avLst>
          </a:prstGeom>
          <a:noFill/>
          <a:ln>
            <a:noFill/>
          </a:ln>
        </p:spPr>
        <p:txBody>
          <a:bodyPr spcFirstLastPara="1" wrap="square" lIns="91433" tIns="45700" rIns="91433" bIns="45700" anchor="t" anchorCtr="0">
            <a:noAutofit/>
          </a:bodyPr>
          <a:lstStyle/>
          <a:p>
            <a:pPr marL="152396" marR="0" lvl="0" indent="-152396"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Emergency response coverage (RVR, COVID reports)</a:t>
            </a:r>
            <a:endParaRPr kumimoji="0" sz="1100" b="0" i="0" u="none" strike="noStrike" kern="1200" cap="none" spc="0" normalizeH="0" baseline="0" noProof="0" dirty="0">
              <a:ln>
                <a:noFill/>
              </a:ln>
              <a:solidFill>
                <a:srgbClr val="000000"/>
              </a:solidFill>
              <a:effectLst/>
              <a:uLnTx/>
              <a:uFillTx/>
              <a:latin typeface="Nunito Sans"/>
              <a:ea typeface="Arial"/>
              <a:cs typeface="Arial"/>
              <a:sym typeface="Arial"/>
            </a:endParaRPr>
          </a:p>
          <a:p>
            <a:pPr marL="152396" marR="0" lvl="0" indent="-152396"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Routine coverage assessments</a:t>
            </a:r>
            <a:endParaRPr kumimoji="0" sz="1100" b="0" i="0" u="none" strike="noStrike" kern="1200" cap="none" spc="0" normalizeH="0" baseline="0" noProof="0" dirty="0">
              <a:ln>
                <a:noFill/>
              </a:ln>
              <a:solidFill>
                <a:srgbClr val="000000"/>
              </a:solidFill>
              <a:effectLst/>
              <a:uLnTx/>
              <a:uFillTx/>
              <a:latin typeface="Nunito Sans"/>
              <a:ea typeface="Arial"/>
              <a:cs typeface="Arial"/>
              <a:sym typeface="Arial"/>
            </a:endParaRPr>
          </a:p>
          <a:p>
            <a:pPr marL="152396" marR="0" lvl="0" indent="-152396"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Identifying communities needing intervention</a:t>
            </a:r>
            <a:endParaRPr kumimoji="0" sz="11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sp>
        <p:nvSpPr>
          <p:cNvPr id="13" name="Google Shape;333;g2e186f19e7f_0_59">
            <a:extLst>
              <a:ext uri="{FF2B5EF4-FFF2-40B4-BE49-F238E27FC236}">
                <a16:creationId xmlns:a16="http://schemas.microsoft.com/office/drawing/2014/main" id="{C6068803-9218-1F2D-0F81-BE513C4DEA6A}"/>
              </a:ext>
            </a:extLst>
          </p:cNvPr>
          <p:cNvSpPr/>
          <p:nvPr/>
        </p:nvSpPr>
        <p:spPr>
          <a:xfrm>
            <a:off x="798876" y="1792329"/>
            <a:ext cx="2823200" cy="640000"/>
          </a:xfrm>
          <a:prstGeom prst="rect">
            <a:avLst/>
          </a:prstGeom>
          <a:noFill/>
          <a:ln>
            <a:noFill/>
          </a:ln>
        </p:spPr>
        <p:txBody>
          <a:bodyPr spcFirstLastPara="1" wrap="square" lIns="121900" tIns="60933" rIns="121900" bIns="60933" anchor="t"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1" i="0" u="none" strike="noStrike" kern="1200" cap="none" spc="0" normalizeH="0" baseline="0" noProof="0" dirty="0">
                <a:ln>
                  <a:noFill/>
                </a:ln>
                <a:solidFill>
                  <a:srgbClr val="000000"/>
                </a:solidFill>
                <a:effectLst/>
                <a:uLnTx/>
                <a:uFillTx/>
                <a:latin typeface="Roboto Bold"/>
                <a:ea typeface="Calibri"/>
                <a:cs typeface="Calibri"/>
                <a:sym typeface="Calibri"/>
              </a:rPr>
              <a:t>Providers collect immunization data using standards-based electronic health systems</a:t>
            </a:r>
            <a:endParaRPr kumimoji="0" sz="1867" b="0" i="0" u="none" strike="noStrike" kern="1200" cap="none" spc="0" normalizeH="0" baseline="0" noProof="0" dirty="0">
              <a:ln>
                <a:noFill/>
              </a:ln>
              <a:solidFill>
                <a:srgbClr val="000000"/>
              </a:solidFill>
              <a:effectLst/>
              <a:uLnTx/>
              <a:uFillTx/>
              <a:latin typeface="Roboto Bold"/>
              <a:ea typeface="Arial"/>
              <a:cs typeface="Arial"/>
              <a:sym typeface="Arial"/>
            </a:endParaRPr>
          </a:p>
        </p:txBody>
      </p:sp>
      <p:sp>
        <p:nvSpPr>
          <p:cNvPr id="14" name="Google Shape;334;g2e186f19e7f_0_59">
            <a:extLst>
              <a:ext uri="{FF2B5EF4-FFF2-40B4-BE49-F238E27FC236}">
                <a16:creationId xmlns:a16="http://schemas.microsoft.com/office/drawing/2014/main" id="{0644FAD9-66FA-34DD-23CF-E43067FC3601}"/>
              </a:ext>
            </a:extLst>
          </p:cNvPr>
          <p:cNvSpPr/>
          <p:nvPr/>
        </p:nvSpPr>
        <p:spPr>
          <a:xfrm>
            <a:off x="4438399" y="1768268"/>
            <a:ext cx="2823200" cy="846400"/>
          </a:xfrm>
          <a:prstGeom prst="rect">
            <a:avLst/>
          </a:prstGeom>
          <a:noFill/>
          <a:ln>
            <a:noFill/>
          </a:ln>
        </p:spPr>
        <p:txBody>
          <a:bodyPr spcFirstLastPara="1" wrap="square" lIns="121900" tIns="60933" rIns="121900" bIns="60933" anchor="t"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1" i="0" u="none" strike="noStrike" kern="1200" cap="none" spc="0" normalizeH="0" baseline="0" noProof="0" dirty="0">
                <a:ln>
                  <a:noFill/>
                </a:ln>
                <a:solidFill>
                  <a:srgbClr val="000000"/>
                </a:solidFill>
                <a:effectLst/>
                <a:uLnTx/>
                <a:uFillTx/>
                <a:latin typeface="Roboto Bold"/>
                <a:ea typeface="Calibri"/>
                <a:cs typeface="Calibri"/>
                <a:sym typeface="Calibri"/>
              </a:rPr>
              <a:t>IIS collect, consolidate, analyze, and report data using best practices, standards, and tools</a:t>
            </a:r>
            <a:endParaRPr kumimoji="0" sz="1867" b="0" i="0" u="none" strike="noStrike" kern="1200" cap="none" spc="0" normalizeH="0" baseline="0" noProof="0" dirty="0">
              <a:ln>
                <a:noFill/>
              </a:ln>
              <a:solidFill>
                <a:srgbClr val="000000"/>
              </a:solidFill>
              <a:effectLst/>
              <a:uLnTx/>
              <a:uFillTx/>
              <a:latin typeface="Roboto Bold"/>
              <a:ea typeface="Arial"/>
              <a:cs typeface="Arial"/>
              <a:sym typeface="Arial"/>
            </a:endParaRPr>
          </a:p>
        </p:txBody>
      </p:sp>
      <p:sp>
        <p:nvSpPr>
          <p:cNvPr id="15" name="Google Shape;335;g2e186f19e7f_0_59">
            <a:extLst>
              <a:ext uri="{FF2B5EF4-FFF2-40B4-BE49-F238E27FC236}">
                <a16:creationId xmlns:a16="http://schemas.microsoft.com/office/drawing/2014/main" id="{DACCB693-ABBC-AF87-A9D2-AE398CAEC4CD}"/>
              </a:ext>
            </a:extLst>
          </p:cNvPr>
          <p:cNvSpPr/>
          <p:nvPr/>
        </p:nvSpPr>
        <p:spPr>
          <a:xfrm>
            <a:off x="8244799" y="1822711"/>
            <a:ext cx="3221200" cy="640000"/>
          </a:xfrm>
          <a:prstGeom prst="rect">
            <a:avLst/>
          </a:prstGeom>
          <a:noFill/>
          <a:ln>
            <a:noFill/>
          </a:ln>
        </p:spPr>
        <p:txBody>
          <a:bodyPr spcFirstLastPara="1" wrap="square" lIns="121900" tIns="60933" rIns="121900" bIns="60933" anchor="t"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400" b="1" i="0" u="none" strike="noStrike" kern="1200" cap="none" spc="0" normalizeH="0" baseline="0" noProof="0" dirty="0">
                <a:ln>
                  <a:noFill/>
                </a:ln>
                <a:solidFill>
                  <a:srgbClr val="000000"/>
                </a:solidFill>
                <a:effectLst/>
                <a:uLnTx/>
                <a:uFillTx/>
                <a:latin typeface="Roboto Bold"/>
                <a:ea typeface="Calibri"/>
                <a:cs typeface="Calibri"/>
                <a:sym typeface="Calibri"/>
              </a:rPr>
              <a:t>Stakeholders use IIS data to make decisions and drive action</a:t>
            </a:r>
            <a:endParaRPr kumimoji="0" sz="1400" b="1" i="0" u="none" strike="noStrike" kern="1200" cap="none" spc="0" normalizeH="0" baseline="0" noProof="0" dirty="0">
              <a:ln>
                <a:noFill/>
              </a:ln>
              <a:solidFill>
                <a:srgbClr val="000000"/>
              </a:solidFill>
              <a:effectLst/>
              <a:uLnTx/>
              <a:uFillTx/>
              <a:latin typeface="Roboto Bold"/>
              <a:ea typeface="Calibri"/>
              <a:cs typeface="Calibri"/>
              <a:sym typeface="Calibri"/>
            </a:endParaRPr>
          </a:p>
        </p:txBody>
      </p:sp>
      <p:pic>
        <p:nvPicPr>
          <p:cNvPr id="16" name="Google Shape;336;g2e186f19e7f_0_59" descr="Lecturer with solid fill">
            <a:extLst>
              <a:ext uri="{FF2B5EF4-FFF2-40B4-BE49-F238E27FC236}">
                <a16:creationId xmlns:a16="http://schemas.microsoft.com/office/drawing/2014/main" id="{53BAAD41-FC20-55B6-B94D-46177CE9628B}"/>
              </a:ext>
            </a:extLst>
          </p:cNvPr>
          <p:cNvPicPr preferRelativeResize="0"/>
          <p:nvPr/>
        </p:nvPicPr>
        <p:blipFill rotWithShape="1">
          <a:blip r:embed="rId2">
            <a:alphaModFix/>
          </a:blip>
          <a:srcRect/>
          <a:stretch/>
        </p:blipFill>
        <p:spPr>
          <a:xfrm>
            <a:off x="7803196" y="1822711"/>
            <a:ext cx="519147" cy="519147"/>
          </a:xfrm>
          <a:prstGeom prst="rect">
            <a:avLst/>
          </a:prstGeom>
          <a:noFill/>
          <a:ln>
            <a:noFill/>
          </a:ln>
        </p:spPr>
      </p:pic>
      <p:pic>
        <p:nvPicPr>
          <p:cNvPr id="17" name="Google Shape;337;g2e186f19e7f_0_59" descr="Stethoscope with solid fill">
            <a:extLst>
              <a:ext uri="{FF2B5EF4-FFF2-40B4-BE49-F238E27FC236}">
                <a16:creationId xmlns:a16="http://schemas.microsoft.com/office/drawing/2014/main" id="{967FF3CE-C186-BDBB-6A08-EF21943D347E}"/>
              </a:ext>
            </a:extLst>
          </p:cNvPr>
          <p:cNvPicPr preferRelativeResize="0"/>
          <p:nvPr/>
        </p:nvPicPr>
        <p:blipFill rotWithShape="1">
          <a:blip r:embed="rId3">
            <a:alphaModFix/>
          </a:blip>
          <a:srcRect/>
          <a:stretch/>
        </p:blipFill>
        <p:spPr>
          <a:xfrm>
            <a:off x="279728" y="1869589"/>
            <a:ext cx="519147" cy="519147"/>
          </a:xfrm>
          <a:prstGeom prst="rect">
            <a:avLst/>
          </a:prstGeom>
          <a:noFill/>
          <a:ln>
            <a:noFill/>
          </a:ln>
        </p:spPr>
      </p:pic>
      <p:sp>
        <p:nvSpPr>
          <p:cNvPr id="18" name="Google Shape;338;g2e186f19e7f_0_59">
            <a:extLst>
              <a:ext uri="{FF2B5EF4-FFF2-40B4-BE49-F238E27FC236}">
                <a16:creationId xmlns:a16="http://schemas.microsoft.com/office/drawing/2014/main" id="{721BB8EC-F679-8C2D-C25D-2AD712B07688}"/>
              </a:ext>
            </a:extLst>
          </p:cNvPr>
          <p:cNvSpPr/>
          <p:nvPr/>
        </p:nvSpPr>
        <p:spPr>
          <a:xfrm>
            <a:off x="731860" y="4843092"/>
            <a:ext cx="2262400" cy="612800"/>
          </a:xfrm>
          <a:prstGeom prst="roundRect">
            <a:avLst>
              <a:gd name="adj" fmla="val 16667"/>
            </a:avLst>
          </a:prstGeom>
          <a:solidFill>
            <a:srgbClr val="FFF2CC"/>
          </a:solidFill>
          <a:ln w="12700" cap="flat" cmpd="sng">
            <a:solidFill>
              <a:srgbClr val="1A468D"/>
            </a:solidFill>
            <a:prstDash val="solid"/>
            <a:round/>
            <a:headEnd type="none" w="sm" len="sm"/>
            <a:tailEnd type="none" w="sm" len="sm"/>
          </a:ln>
        </p:spPr>
        <p:txBody>
          <a:bodyPr spcFirstLastPara="1" wrap="square" lIns="548633" tIns="60933" rIns="121900" bIns="60933"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200" b="1" i="0" u="none" strike="noStrike" kern="1200" cap="none" spc="0" normalizeH="0" baseline="0" noProof="0" dirty="0">
                <a:ln>
                  <a:noFill/>
                </a:ln>
                <a:solidFill>
                  <a:srgbClr val="000000"/>
                </a:solidFill>
                <a:effectLst/>
                <a:uLnTx/>
                <a:uFillTx/>
                <a:latin typeface="Nunito Sans"/>
                <a:ea typeface="Calibri"/>
                <a:cs typeface="Calibri"/>
                <a:sym typeface="Calibri"/>
              </a:rPr>
              <a:t>Public Health Departments</a:t>
            </a:r>
            <a:endParaRPr kumimoji="0" sz="12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pic>
        <p:nvPicPr>
          <p:cNvPr id="19" name="Google Shape;339;g2e186f19e7f_0_59" descr="Court with solid fill">
            <a:extLst>
              <a:ext uri="{FF2B5EF4-FFF2-40B4-BE49-F238E27FC236}">
                <a16:creationId xmlns:a16="http://schemas.microsoft.com/office/drawing/2014/main" id="{F576AF59-7906-6043-7B03-A6A6289A7029}"/>
              </a:ext>
            </a:extLst>
          </p:cNvPr>
          <p:cNvPicPr preferRelativeResize="0"/>
          <p:nvPr/>
        </p:nvPicPr>
        <p:blipFill rotWithShape="1">
          <a:blip r:embed="rId4">
            <a:alphaModFix/>
          </a:blip>
          <a:srcRect/>
          <a:stretch/>
        </p:blipFill>
        <p:spPr>
          <a:xfrm>
            <a:off x="795334" y="5654799"/>
            <a:ext cx="410799" cy="410799"/>
          </a:xfrm>
          <a:prstGeom prst="rect">
            <a:avLst/>
          </a:prstGeom>
          <a:noFill/>
          <a:ln>
            <a:noFill/>
          </a:ln>
        </p:spPr>
      </p:pic>
      <p:sp>
        <p:nvSpPr>
          <p:cNvPr id="21" name="Google Shape;327;g2e186f19e7f_0_59">
            <a:extLst>
              <a:ext uri="{FF2B5EF4-FFF2-40B4-BE49-F238E27FC236}">
                <a16:creationId xmlns:a16="http://schemas.microsoft.com/office/drawing/2014/main" id="{8B306C7D-64E5-1B1F-E0F6-F76FFFFE28BF}"/>
              </a:ext>
            </a:extLst>
          </p:cNvPr>
          <p:cNvSpPr/>
          <p:nvPr/>
        </p:nvSpPr>
        <p:spPr>
          <a:xfrm>
            <a:off x="709477" y="3489385"/>
            <a:ext cx="2262300" cy="612649"/>
          </a:xfrm>
          <a:prstGeom prst="roundRect">
            <a:avLst>
              <a:gd name="adj" fmla="val 16667"/>
            </a:avLst>
          </a:prstGeom>
          <a:solidFill>
            <a:srgbClr val="FFF2CC"/>
          </a:solidFill>
          <a:ln w="12700" cap="flat" cmpd="sng">
            <a:solidFill>
              <a:srgbClr val="1A468D"/>
            </a:solidFill>
            <a:prstDash val="solid"/>
            <a:round/>
            <a:headEnd type="none" w="sm" len="sm"/>
            <a:tailEnd type="none" w="sm" len="sm"/>
          </a:ln>
        </p:spPr>
        <p:txBody>
          <a:bodyPr spcFirstLastPara="1" wrap="square" lIns="548633" tIns="60933" rIns="121900" bIns="60933"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200" b="1" i="0" u="none" strike="noStrike" kern="1200" cap="none" spc="0" normalizeH="0" baseline="0" noProof="0" dirty="0">
                <a:ln>
                  <a:noFill/>
                </a:ln>
                <a:solidFill>
                  <a:srgbClr val="000000"/>
                </a:solidFill>
                <a:effectLst/>
                <a:uLnTx/>
                <a:uFillTx/>
                <a:latin typeface="Nunito Sans"/>
                <a:ea typeface="Calibri"/>
                <a:cs typeface="Calibri"/>
                <a:sym typeface="Calibri"/>
              </a:rPr>
              <a:t>Pharmacies</a:t>
            </a:r>
            <a:endParaRPr kumimoji="0" sz="12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pic>
        <p:nvPicPr>
          <p:cNvPr id="22" name="Google Shape;341;g2e186f19e7f_0_59" descr="Medicine with solid fill">
            <a:extLst>
              <a:ext uri="{FF2B5EF4-FFF2-40B4-BE49-F238E27FC236}">
                <a16:creationId xmlns:a16="http://schemas.microsoft.com/office/drawing/2014/main" id="{1ADB42A7-BFDC-90C8-0996-07E0F465B063}"/>
              </a:ext>
            </a:extLst>
          </p:cNvPr>
          <p:cNvPicPr preferRelativeResize="0"/>
          <p:nvPr/>
        </p:nvPicPr>
        <p:blipFill rotWithShape="1">
          <a:blip r:embed="rId5">
            <a:alphaModFix/>
          </a:blip>
          <a:srcRect/>
          <a:stretch/>
        </p:blipFill>
        <p:spPr>
          <a:xfrm>
            <a:off x="792466" y="3584874"/>
            <a:ext cx="410799" cy="410800"/>
          </a:xfrm>
          <a:prstGeom prst="rect">
            <a:avLst/>
          </a:prstGeom>
          <a:noFill/>
          <a:ln>
            <a:noFill/>
          </a:ln>
        </p:spPr>
      </p:pic>
      <p:grpSp>
        <p:nvGrpSpPr>
          <p:cNvPr id="23" name="Google Shape;342;g2e186f19e7f_0_59">
            <a:extLst>
              <a:ext uri="{FF2B5EF4-FFF2-40B4-BE49-F238E27FC236}">
                <a16:creationId xmlns:a16="http://schemas.microsoft.com/office/drawing/2014/main" id="{AF37996B-785D-A4A6-F3DE-403FE65260DB}"/>
              </a:ext>
            </a:extLst>
          </p:cNvPr>
          <p:cNvGrpSpPr/>
          <p:nvPr/>
        </p:nvGrpSpPr>
        <p:grpSpPr>
          <a:xfrm>
            <a:off x="709477" y="2739127"/>
            <a:ext cx="2262300" cy="612900"/>
            <a:chOff x="195227" y="2712893"/>
            <a:chExt cx="2262300" cy="612900"/>
          </a:xfrm>
        </p:grpSpPr>
        <p:sp>
          <p:nvSpPr>
            <p:cNvPr id="24" name="Google Shape;343;g2e186f19e7f_0_59">
              <a:extLst>
                <a:ext uri="{FF2B5EF4-FFF2-40B4-BE49-F238E27FC236}">
                  <a16:creationId xmlns:a16="http://schemas.microsoft.com/office/drawing/2014/main" id="{AFC42332-D493-E4D1-C88C-42A712749A63}"/>
                </a:ext>
              </a:extLst>
            </p:cNvPr>
            <p:cNvSpPr/>
            <p:nvPr/>
          </p:nvSpPr>
          <p:spPr>
            <a:xfrm>
              <a:off x="195227" y="2712893"/>
              <a:ext cx="2262300" cy="612900"/>
            </a:xfrm>
            <a:prstGeom prst="roundRect">
              <a:avLst>
                <a:gd name="adj" fmla="val 16667"/>
              </a:avLst>
            </a:prstGeom>
            <a:solidFill>
              <a:srgbClr val="FFF2CC"/>
            </a:solidFill>
            <a:ln w="12700" cap="flat" cmpd="sng">
              <a:solidFill>
                <a:srgbClr val="1A468D"/>
              </a:solidFill>
              <a:prstDash val="solid"/>
              <a:round/>
              <a:headEnd type="none" w="sm" len="sm"/>
              <a:tailEnd type="none" w="sm" len="sm"/>
            </a:ln>
          </p:spPr>
          <p:txBody>
            <a:bodyPr spcFirstLastPara="1" wrap="square" lIns="548633" tIns="60933" rIns="121900" bIns="60933"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200" b="1" i="0" u="none" strike="noStrike" kern="1200" cap="none" spc="0" normalizeH="0" baseline="0" noProof="0" dirty="0">
                  <a:ln>
                    <a:noFill/>
                  </a:ln>
                  <a:solidFill>
                    <a:srgbClr val="000000"/>
                  </a:solidFill>
                  <a:effectLst/>
                  <a:uLnTx/>
                  <a:uFillTx/>
                  <a:latin typeface="Nunito Sans"/>
                  <a:ea typeface="Calibri"/>
                  <a:cs typeface="Calibri"/>
                  <a:sym typeface="Calibri"/>
                </a:rPr>
                <a:t>Hospitals, Clinics, &amp; Doctor’s Offices*</a:t>
              </a:r>
              <a:endParaRPr kumimoji="0" sz="18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pic>
          <p:nvPicPr>
            <p:cNvPr id="25" name="Google Shape;344;g2e186f19e7f_0_59" descr="Hospital with solid fill">
              <a:extLst>
                <a:ext uri="{FF2B5EF4-FFF2-40B4-BE49-F238E27FC236}">
                  <a16:creationId xmlns:a16="http://schemas.microsoft.com/office/drawing/2014/main" id="{5C183DC3-7E85-1660-3906-4D3A480ABFD5}"/>
                </a:ext>
              </a:extLst>
            </p:cNvPr>
            <p:cNvPicPr preferRelativeResize="0"/>
            <p:nvPr/>
          </p:nvPicPr>
          <p:blipFill rotWithShape="1">
            <a:blip r:embed="rId6">
              <a:alphaModFix/>
            </a:blip>
            <a:srcRect/>
            <a:stretch/>
          </p:blipFill>
          <p:spPr>
            <a:xfrm>
              <a:off x="278216" y="2829049"/>
              <a:ext cx="410799" cy="410799"/>
            </a:xfrm>
            <a:prstGeom prst="rect">
              <a:avLst/>
            </a:prstGeom>
            <a:noFill/>
            <a:ln>
              <a:noFill/>
            </a:ln>
          </p:spPr>
        </p:pic>
      </p:grpSp>
      <p:sp>
        <p:nvSpPr>
          <p:cNvPr id="26" name="Google Shape;345;g2e186f19e7f_0_59">
            <a:extLst>
              <a:ext uri="{FF2B5EF4-FFF2-40B4-BE49-F238E27FC236}">
                <a16:creationId xmlns:a16="http://schemas.microsoft.com/office/drawing/2014/main" id="{93B6A5B4-B18A-DD1E-733C-A479D3295BE1}"/>
              </a:ext>
            </a:extLst>
          </p:cNvPr>
          <p:cNvSpPr/>
          <p:nvPr/>
        </p:nvSpPr>
        <p:spPr>
          <a:xfrm>
            <a:off x="719683" y="4187979"/>
            <a:ext cx="2262400" cy="548800"/>
          </a:xfrm>
          <a:prstGeom prst="roundRect">
            <a:avLst>
              <a:gd name="adj" fmla="val 16667"/>
            </a:avLst>
          </a:prstGeom>
          <a:solidFill>
            <a:srgbClr val="FFF2CC"/>
          </a:solidFill>
          <a:ln w="12700" cap="flat" cmpd="sng">
            <a:solidFill>
              <a:srgbClr val="1A468D"/>
            </a:solidFill>
            <a:prstDash val="solid"/>
            <a:round/>
            <a:headEnd type="none" w="sm" len="sm"/>
            <a:tailEnd type="none" w="sm" len="sm"/>
          </a:ln>
        </p:spPr>
        <p:txBody>
          <a:bodyPr spcFirstLastPara="1" wrap="square" lIns="548633" tIns="60933" rIns="121900" bIns="60933"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200" b="1" i="0" u="none" strike="noStrike" kern="1200" cap="none" spc="0" normalizeH="0" baseline="0" noProof="0" dirty="0">
                <a:ln>
                  <a:noFill/>
                </a:ln>
                <a:solidFill>
                  <a:srgbClr val="000000"/>
                </a:solidFill>
                <a:effectLst/>
                <a:uLnTx/>
                <a:uFillTx/>
                <a:latin typeface="Nunito Sans"/>
                <a:ea typeface="Calibri"/>
                <a:cs typeface="Calibri"/>
                <a:sym typeface="Calibri"/>
              </a:rPr>
              <a:t>Workplaces*</a:t>
            </a:r>
            <a:endParaRPr kumimoji="0" sz="12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pic>
        <p:nvPicPr>
          <p:cNvPr id="27" name="Google Shape;346;g2e186f19e7f_0_59" descr="Building with solid fill">
            <a:extLst>
              <a:ext uri="{FF2B5EF4-FFF2-40B4-BE49-F238E27FC236}">
                <a16:creationId xmlns:a16="http://schemas.microsoft.com/office/drawing/2014/main" id="{334D44C4-5CE2-4332-8035-D7692713D2DB}"/>
              </a:ext>
            </a:extLst>
          </p:cNvPr>
          <p:cNvPicPr preferRelativeResize="0"/>
          <p:nvPr/>
        </p:nvPicPr>
        <p:blipFill rotWithShape="1">
          <a:blip r:embed="rId7">
            <a:alphaModFix/>
          </a:blip>
          <a:srcRect/>
          <a:stretch/>
        </p:blipFill>
        <p:spPr>
          <a:xfrm>
            <a:off x="812003" y="4223327"/>
            <a:ext cx="344044" cy="457200"/>
          </a:xfrm>
          <a:prstGeom prst="rect">
            <a:avLst/>
          </a:prstGeom>
          <a:noFill/>
          <a:ln>
            <a:noFill/>
          </a:ln>
        </p:spPr>
      </p:pic>
      <p:grpSp>
        <p:nvGrpSpPr>
          <p:cNvPr id="28" name="Google Shape;347;g2e186f19e7f_0_59">
            <a:extLst>
              <a:ext uri="{FF2B5EF4-FFF2-40B4-BE49-F238E27FC236}">
                <a16:creationId xmlns:a16="http://schemas.microsoft.com/office/drawing/2014/main" id="{01282846-1EED-DCBE-87D1-97541D98BDDA}"/>
              </a:ext>
            </a:extLst>
          </p:cNvPr>
          <p:cNvGrpSpPr/>
          <p:nvPr/>
        </p:nvGrpSpPr>
        <p:grpSpPr>
          <a:xfrm>
            <a:off x="4286928" y="3416715"/>
            <a:ext cx="1795200" cy="1770600"/>
            <a:chOff x="4687268" y="1955611"/>
            <a:chExt cx="1795200" cy="1770600"/>
          </a:xfrm>
        </p:grpSpPr>
        <p:sp>
          <p:nvSpPr>
            <p:cNvPr id="29" name="Google Shape;325;g2e186f19e7f_0_59">
              <a:extLst>
                <a:ext uri="{FF2B5EF4-FFF2-40B4-BE49-F238E27FC236}">
                  <a16:creationId xmlns:a16="http://schemas.microsoft.com/office/drawing/2014/main" id="{0F3F7185-33CA-54FC-3016-DCCD077A09F9}"/>
                </a:ext>
              </a:extLst>
            </p:cNvPr>
            <p:cNvSpPr/>
            <p:nvPr/>
          </p:nvSpPr>
          <p:spPr>
            <a:xfrm>
              <a:off x="4687268" y="1955611"/>
              <a:ext cx="1795200" cy="1770600"/>
            </a:xfrm>
            <a:prstGeom prst="roundRect">
              <a:avLst>
                <a:gd name="adj" fmla="val 16667"/>
              </a:avLst>
            </a:prstGeom>
            <a:solidFill>
              <a:srgbClr val="F6F9FF"/>
            </a:solidFill>
            <a:ln w="19050" cap="flat" cmpd="sng">
              <a:solidFill>
                <a:srgbClr val="A5A5A5"/>
              </a:solidFill>
              <a:prstDash val="dash"/>
              <a:round/>
              <a:headEnd type="none" w="sm" len="sm"/>
              <a:tailEnd type="none" w="sm" len="sm"/>
            </a:ln>
          </p:spPr>
          <p:txBody>
            <a:bodyPr spcFirstLastPara="1" wrap="square" lIns="121900" tIns="548633" rIns="121900" bIns="60933" anchor="ctr" anchorCtr="0">
              <a:noAutofit/>
            </a:bodyPr>
            <a:lstStyle/>
            <a:p>
              <a:pPr marL="0" marR="0" lvl="0" indent="0" algn="ctr" defTabSz="1219170" rtl="0" eaLnBrk="0" fontAlgn="base" latinLnBrk="0" hangingPunct="0">
                <a:lnSpc>
                  <a:spcPct val="100000"/>
                </a:lnSpc>
                <a:spcBef>
                  <a:spcPts val="0"/>
                </a:spcBef>
                <a:spcAft>
                  <a:spcPts val="0"/>
                </a:spcAft>
                <a:buClr>
                  <a:srgbClr val="000000"/>
                </a:buClr>
                <a:buSzPts val="1200"/>
                <a:buFontTx/>
                <a:buNone/>
                <a:tabLst/>
                <a:defRPr/>
              </a:pPr>
              <a:r>
                <a:rPr kumimoji="0" lang="en-US" sz="1600" b="1" i="0" u="none" strike="noStrike" kern="1200" cap="none" spc="0" normalizeH="0" baseline="0" noProof="0" dirty="0">
                  <a:ln>
                    <a:noFill/>
                  </a:ln>
                  <a:solidFill>
                    <a:srgbClr val="000000"/>
                  </a:solidFill>
                  <a:effectLst/>
                  <a:uLnTx/>
                  <a:uFillTx/>
                  <a:latin typeface="Roboto Bold"/>
                  <a:ea typeface="Calibri"/>
                  <a:cs typeface="Calibri"/>
                  <a:sym typeface="Calibri"/>
                </a:rPr>
                <a:t>64 Jurisdiction Immunization Information Systems </a:t>
              </a:r>
              <a:endParaRPr kumimoji="0" sz="1867" b="0" i="0" u="none" strike="noStrike" kern="1200" cap="none" spc="0" normalizeH="0" baseline="0" noProof="0" dirty="0">
                <a:ln>
                  <a:noFill/>
                </a:ln>
                <a:solidFill>
                  <a:srgbClr val="000000"/>
                </a:solidFill>
                <a:effectLst/>
                <a:uLnTx/>
                <a:uFillTx/>
                <a:latin typeface="Roboto Bold"/>
                <a:ea typeface="Arial"/>
                <a:cs typeface="Arial"/>
                <a:sym typeface="Arial"/>
              </a:endParaRPr>
            </a:p>
          </p:txBody>
        </p:sp>
        <p:pic>
          <p:nvPicPr>
            <p:cNvPr id="30" name="Google Shape;348;g2e186f19e7f_0_59" descr="Business Growth with solid fill">
              <a:extLst>
                <a:ext uri="{FF2B5EF4-FFF2-40B4-BE49-F238E27FC236}">
                  <a16:creationId xmlns:a16="http://schemas.microsoft.com/office/drawing/2014/main" id="{A2BFC4B9-29E9-DE1C-222D-D5153D057C84}"/>
                </a:ext>
              </a:extLst>
            </p:cNvPr>
            <p:cNvPicPr preferRelativeResize="0"/>
            <p:nvPr/>
          </p:nvPicPr>
          <p:blipFill rotWithShape="1">
            <a:blip r:embed="rId8">
              <a:alphaModFix/>
            </a:blip>
            <a:srcRect/>
            <a:stretch/>
          </p:blipFill>
          <p:spPr>
            <a:xfrm>
              <a:off x="5330076" y="2062542"/>
              <a:ext cx="547202" cy="547202"/>
            </a:xfrm>
            <a:prstGeom prst="rect">
              <a:avLst/>
            </a:prstGeom>
            <a:noFill/>
            <a:ln>
              <a:noFill/>
            </a:ln>
          </p:spPr>
        </p:pic>
      </p:grpSp>
      <p:cxnSp>
        <p:nvCxnSpPr>
          <p:cNvPr id="31" name="Google Shape;349;g2e186f19e7f_0_59">
            <a:extLst>
              <a:ext uri="{FF2B5EF4-FFF2-40B4-BE49-F238E27FC236}">
                <a16:creationId xmlns:a16="http://schemas.microsoft.com/office/drawing/2014/main" id="{347B110C-B427-8737-B58A-BBE442BEE1B0}"/>
              </a:ext>
            </a:extLst>
          </p:cNvPr>
          <p:cNvCxnSpPr>
            <a:cxnSpLocks/>
            <a:stCxn id="24" idx="3"/>
            <a:endCxn id="54" idx="3"/>
          </p:cNvCxnSpPr>
          <p:nvPr/>
        </p:nvCxnSpPr>
        <p:spPr>
          <a:xfrm>
            <a:off x="2971777" y="3045577"/>
            <a:ext cx="1306914" cy="1256488"/>
          </a:xfrm>
          <a:prstGeom prst="straightConnector1">
            <a:avLst/>
          </a:prstGeom>
          <a:noFill/>
          <a:ln w="9525" cap="flat" cmpd="sng">
            <a:solidFill>
              <a:srgbClr val="3E6EC2"/>
            </a:solidFill>
            <a:prstDash val="solid"/>
            <a:round/>
            <a:headEnd type="none" w="sm" len="sm"/>
            <a:tailEnd type="none" w="sm" len="sm"/>
          </a:ln>
        </p:spPr>
      </p:cxnSp>
      <p:pic>
        <p:nvPicPr>
          <p:cNvPr id="32" name="Google Shape;350;g2e186f19e7f_0_59" descr="Gears with solid fill">
            <a:extLst>
              <a:ext uri="{FF2B5EF4-FFF2-40B4-BE49-F238E27FC236}">
                <a16:creationId xmlns:a16="http://schemas.microsoft.com/office/drawing/2014/main" id="{345CDD70-4812-5DCA-B6D2-D5EB773822D8}"/>
              </a:ext>
            </a:extLst>
          </p:cNvPr>
          <p:cNvPicPr preferRelativeResize="0"/>
          <p:nvPr/>
        </p:nvPicPr>
        <p:blipFill rotWithShape="1">
          <a:blip r:embed="rId9">
            <a:alphaModFix/>
          </a:blip>
          <a:srcRect/>
          <a:stretch/>
        </p:blipFill>
        <p:spPr>
          <a:xfrm>
            <a:off x="3924069" y="1860304"/>
            <a:ext cx="519147" cy="519147"/>
          </a:xfrm>
          <a:prstGeom prst="rect">
            <a:avLst/>
          </a:prstGeom>
          <a:noFill/>
          <a:ln>
            <a:noFill/>
          </a:ln>
        </p:spPr>
      </p:pic>
      <p:sp>
        <p:nvSpPr>
          <p:cNvPr id="33" name="Google Shape;351;g2e186f19e7f_0_59">
            <a:extLst>
              <a:ext uri="{FF2B5EF4-FFF2-40B4-BE49-F238E27FC236}">
                <a16:creationId xmlns:a16="http://schemas.microsoft.com/office/drawing/2014/main" id="{E4375164-F411-F298-B00D-F9BFB92B6F6F}"/>
              </a:ext>
            </a:extLst>
          </p:cNvPr>
          <p:cNvSpPr/>
          <p:nvPr/>
        </p:nvSpPr>
        <p:spPr>
          <a:xfrm>
            <a:off x="7637846" y="2839132"/>
            <a:ext cx="1996427" cy="891600"/>
          </a:xfrm>
          <a:prstGeom prst="roundRect">
            <a:avLst>
              <a:gd name="adj" fmla="val 16667"/>
            </a:avLst>
          </a:prstGeom>
          <a:noFill/>
          <a:ln>
            <a:noFill/>
          </a:ln>
        </p:spPr>
        <p:txBody>
          <a:bodyPr spcFirstLastPara="1" wrap="square" lIns="548633" tIns="60933" rIns="121900" bIns="60933"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200" b="1" i="0" u="none" strike="noStrike" kern="1200" cap="none" spc="0" normalizeH="0" baseline="0" noProof="0" dirty="0">
                <a:ln>
                  <a:noFill/>
                </a:ln>
                <a:solidFill>
                  <a:srgbClr val="000000"/>
                </a:solidFill>
                <a:effectLst/>
                <a:uLnTx/>
                <a:uFillTx/>
                <a:latin typeface="Nunito Sans"/>
                <a:ea typeface="Calibri"/>
                <a:cs typeface="Calibri"/>
                <a:sym typeface="Calibri"/>
              </a:rPr>
              <a:t>CDC and US Government*</a:t>
            </a:r>
            <a:endParaRPr kumimoji="0" sz="18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sp>
        <p:nvSpPr>
          <p:cNvPr id="34" name="Google Shape;352;g2e186f19e7f_0_59">
            <a:extLst>
              <a:ext uri="{FF2B5EF4-FFF2-40B4-BE49-F238E27FC236}">
                <a16:creationId xmlns:a16="http://schemas.microsoft.com/office/drawing/2014/main" id="{E2D47931-FE86-5AAB-2D46-A9E7DA31F1A4}"/>
              </a:ext>
            </a:extLst>
          </p:cNvPr>
          <p:cNvSpPr/>
          <p:nvPr/>
        </p:nvSpPr>
        <p:spPr>
          <a:xfrm>
            <a:off x="7616581" y="3935063"/>
            <a:ext cx="2103200" cy="612800"/>
          </a:xfrm>
          <a:prstGeom prst="roundRect">
            <a:avLst>
              <a:gd name="adj" fmla="val 16667"/>
            </a:avLst>
          </a:prstGeom>
          <a:noFill/>
          <a:ln>
            <a:noFill/>
          </a:ln>
        </p:spPr>
        <p:txBody>
          <a:bodyPr spcFirstLastPara="1" wrap="square" lIns="548633" tIns="60933" rIns="121900" bIns="60933"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200" b="1" i="0" u="none" strike="noStrike" kern="1200" cap="none" spc="0" normalizeH="0" baseline="0" noProof="0" dirty="0">
                <a:ln>
                  <a:noFill/>
                </a:ln>
                <a:solidFill>
                  <a:srgbClr val="000000"/>
                </a:solidFill>
                <a:effectLst/>
                <a:uLnTx/>
                <a:uFillTx/>
                <a:latin typeface="Nunito Sans"/>
                <a:ea typeface="Calibri"/>
                <a:cs typeface="Calibri"/>
                <a:sym typeface="Calibri"/>
              </a:rPr>
              <a:t>Health Care Providers*</a:t>
            </a:r>
            <a:endParaRPr kumimoji="0" sz="18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sp>
        <p:nvSpPr>
          <p:cNvPr id="35" name="Google Shape;353;g2e186f19e7f_0_59">
            <a:extLst>
              <a:ext uri="{FF2B5EF4-FFF2-40B4-BE49-F238E27FC236}">
                <a16:creationId xmlns:a16="http://schemas.microsoft.com/office/drawing/2014/main" id="{D4F0EA41-0F6A-9F3C-F99B-89C643B17631}"/>
              </a:ext>
            </a:extLst>
          </p:cNvPr>
          <p:cNvSpPr/>
          <p:nvPr/>
        </p:nvSpPr>
        <p:spPr>
          <a:xfrm>
            <a:off x="7616581" y="5979813"/>
            <a:ext cx="2103200" cy="374400"/>
          </a:xfrm>
          <a:prstGeom prst="roundRect">
            <a:avLst>
              <a:gd name="adj" fmla="val 16667"/>
            </a:avLst>
          </a:prstGeom>
          <a:noFill/>
          <a:ln>
            <a:noFill/>
          </a:ln>
        </p:spPr>
        <p:txBody>
          <a:bodyPr spcFirstLastPara="1" wrap="square" lIns="548633" tIns="60933" rIns="121900" bIns="60933"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200" b="1" i="0" u="none" strike="noStrike" kern="1200" cap="none" spc="0" normalizeH="0" baseline="0" noProof="0" dirty="0">
                <a:ln>
                  <a:noFill/>
                </a:ln>
                <a:solidFill>
                  <a:srgbClr val="000000"/>
                </a:solidFill>
                <a:effectLst/>
                <a:uLnTx/>
                <a:uFillTx/>
                <a:latin typeface="Nunito Sans"/>
                <a:ea typeface="Calibri"/>
                <a:cs typeface="Calibri"/>
                <a:sym typeface="Calibri"/>
              </a:rPr>
              <a:t>Individuals*</a:t>
            </a:r>
            <a:endParaRPr kumimoji="0" sz="18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sp>
        <p:nvSpPr>
          <p:cNvPr id="36" name="Google Shape;354;g2e186f19e7f_0_59">
            <a:extLst>
              <a:ext uri="{FF2B5EF4-FFF2-40B4-BE49-F238E27FC236}">
                <a16:creationId xmlns:a16="http://schemas.microsoft.com/office/drawing/2014/main" id="{323A3668-B1D0-94CD-0B99-D3DE7D3BA18F}"/>
              </a:ext>
            </a:extLst>
          </p:cNvPr>
          <p:cNvSpPr/>
          <p:nvPr/>
        </p:nvSpPr>
        <p:spPr>
          <a:xfrm>
            <a:off x="7584682" y="4830389"/>
            <a:ext cx="1922000" cy="817200"/>
          </a:xfrm>
          <a:prstGeom prst="roundRect">
            <a:avLst>
              <a:gd name="adj" fmla="val 16667"/>
            </a:avLst>
          </a:prstGeom>
          <a:solidFill>
            <a:srgbClr val="DDEAF6"/>
          </a:solidFill>
          <a:ln>
            <a:noFill/>
          </a:ln>
        </p:spPr>
        <p:txBody>
          <a:bodyPr spcFirstLastPara="1" wrap="square" lIns="548633" tIns="45700" rIns="91433" bIns="45700" anchor="ctr" anchorCtr="0">
            <a:noAutofit/>
          </a:bodyPr>
          <a:lstStyle/>
          <a:p>
            <a:pPr marL="0" marR="0" lvl="0" indent="0" algn="l" defTabSz="1219170" rtl="0" eaLnBrk="0" fontAlgn="base" latinLnBrk="0" hangingPunct="0">
              <a:lnSpc>
                <a:spcPct val="100000"/>
              </a:lnSpc>
              <a:spcBef>
                <a:spcPts val="0"/>
              </a:spcBef>
              <a:spcAft>
                <a:spcPts val="0"/>
              </a:spcAft>
              <a:buClr>
                <a:srgbClr val="000000"/>
              </a:buClr>
              <a:buSzPts val="1050"/>
              <a:buFontTx/>
              <a:buNone/>
              <a:tabLst/>
              <a:defRPr/>
            </a:pPr>
            <a:r>
              <a:rPr kumimoji="0" lang="en-US" sz="1200" b="1" i="0" u="none" strike="noStrike" kern="1200" cap="none" spc="0" normalizeH="0" baseline="0" noProof="0" dirty="0">
                <a:ln>
                  <a:noFill/>
                </a:ln>
                <a:solidFill>
                  <a:srgbClr val="000000"/>
                </a:solidFill>
                <a:effectLst/>
                <a:uLnTx/>
                <a:uFillTx/>
                <a:latin typeface="Nunito Sans"/>
                <a:ea typeface="Calibri"/>
                <a:cs typeface="Calibri"/>
                <a:sym typeface="Calibri"/>
              </a:rPr>
              <a:t>Jurisdiction Health Departments*</a:t>
            </a:r>
            <a:endParaRPr kumimoji="0" sz="1200" b="1"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pic>
        <p:nvPicPr>
          <p:cNvPr id="37" name="Google Shape;355;g2e186f19e7f_0_59" descr="Court with solid fill">
            <a:extLst>
              <a:ext uri="{FF2B5EF4-FFF2-40B4-BE49-F238E27FC236}">
                <a16:creationId xmlns:a16="http://schemas.microsoft.com/office/drawing/2014/main" id="{FAC498D0-8A28-0529-4AA0-077D48BF432D}"/>
              </a:ext>
            </a:extLst>
          </p:cNvPr>
          <p:cNvPicPr preferRelativeResize="0"/>
          <p:nvPr/>
        </p:nvPicPr>
        <p:blipFill rotWithShape="1">
          <a:blip r:embed="rId10">
            <a:alphaModFix/>
          </a:blip>
          <a:srcRect/>
          <a:stretch/>
        </p:blipFill>
        <p:spPr>
          <a:xfrm>
            <a:off x="7694365" y="5033614"/>
            <a:ext cx="410799" cy="410799"/>
          </a:xfrm>
          <a:prstGeom prst="rect">
            <a:avLst/>
          </a:prstGeom>
          <a:noFill/>
          <a:ln>
            <a:noFill/>
          </a:ln>
        </p:spPr>
      </p:pic>
      <p:pic>
        <p:nvPicPr>
          <p:cNvPr id="38" name="Google Shape;356;g2e186f19e7f_0_59" descr="Hospital with solid fill">
            <a:extLst>
              <a:ext uri="{FF2B5EF4-FFF2-40B4-BE49-F238E27FC236}">
                <a16:creationId xmlns:a16="http://schemas.microsoft.com/office/drawing/2014/main" id="{AB4CC172-84E8-752B-6E72-0B1D0584829A}"/>
              </a:ext>
            </a:extLst>
          </p:cNvPr>
          <p:cNvPicPr preferRelativeResize="0"/>
          <p:nvPr/>
        </p:nvPicPr>
        <p:blipFill rotWithShape="1">
          <a:blip r:embed="rId11">
            <a:alphaModFix/>
          </a:blip>
          <a:srcRect/>
          <a:stretch/>
        </p:blipFill>
        <p:spPr>
          <a:xfrm>
            <a:off x="7694365" y="4036131"/>
            <a:ext cx="410799" cy="410799"/>
          </a:xfrm>
          <a:prstGeom prst="rect">
            <a:avLst/>
          </a:prstGeom>
          <a:noFill/>
          <a:ln>
            <a:noFill/>
          </a:ln>
        </p:spPr>
      </p:pic>
      <p:pic>
        <p:nvPicPr>
          <p:cNvPr id="39" name="Google Shape;357;g2e186f19e7f_0_59" descr="Family with boy with solid fill">
            <a:extLst>
              <a:ext uri="{FF2B5EF4-FFF2-40B4-BE49-F238E27FC236}">
                <a16:creationId xmlns:a16="http://schemas.microsoft.com/office/drawing/2014/main" id="{5C48A0A1-B20E-BEA4-5E79-26593CF6A0DC}"/>
              </a:ext>
            </a:extLst>
          </p:cNvPr>
          <p:cNvPicPr preferRelativeResize="0"/>
          <p:nvPr/>
        </p:nvPicPr>
        <p:blipFill rotWithShape="1">
          <a:blip r:embed="rId12">
            <a:alphaModFix/>
          </a:blip>
          <a:srcRect/>
          <a:stretch/>
        </p:blipFill>
        <p:spPr>
          <a:xfrm>
            <a:off x="7694365" y="5961702"/>
            <a:ext cx="410799" cy="410799"/>
          </a:xfrm>
          <a:prstGeom prst="rect">
            <a:avLst/>
          </a:prstGeom>
          <a:noFill/>
          <a:ln>
            <a:noFill/>
          </a:ln>
        </p:spPr>
      </p:pic>
      <p:pic>
        <p:nvPicPr>
          <p:cNvPr id="40" name="Google Shape;358;g2e186f19e7f_0_59" descr="Scales of justice with solid fill">
            <a:extLst>
              <a:ext uri="{FF2B5EF4-FFF2-40B4-BE49-F238E27FC236}">
                <a16:creationId xmlns:a16="http://schemas.microsoft.com/office/drawing/2014/main" id="{4DAA13A6-F650-9C97-E03B-67EADFA23F99}"/>
              </a:ext>
            </a:extLst>
          </p:cNvPr>
          <p:cNvPicPr preferRelativeResize="0"/>
          <p:nvPr/>
        </p:nvPicPr>
        <p:blipFill rotWithShape="1">
          <a:blip r:embed="rId13">
            <a:alphaModFix/>
          </a:blip>
          <a:srcRect/>
          <a:stretch/>
        </p:blipFill>
        <p:spPr>
          <a:xfrm>
            <a:off x="7694365" y="3046722"/>
            <a:ext cx="410799" cy="410799"/>
          </a:xfrm>
          <a:prstGeom prst="rect">
            <a:avLst/>
          </a:prstGeom>
          <a:noFill/>
          <a:ln>
            <a:noFill/>
          </a:ln>
        </p:spPr>
      </p:pic>
      <p:cxnSp>
        <p:nvCxnSpPr>
          <p:cNvPr id="41" name="Google Shape;359;g2e186f19e7f_0_59">
            <a:extLst>
              <a:ext uri="{FF2B5EF4-FFF2-40B4-BE49-F238E27FC236}">
                <a16:creationId xmlns:a16="http://schemas.microsoft.com/office/drawing/2014/main" id="{4F5E0041-3698-87D3-8B26-8C6405958452}"/>
              </a:ext>
            </a:extLst>
          </p:cNvPr>
          <p:cNvCxnSpPr>
            <a:cxnSpLocks/>
            <a:stCxn id="26" idx="3"/>
            <a:endCxn id="54" idx="3"/>
          </p:cNvCxnSpPr>
          <p:nvPr/>
        </p:nvCxnSpPr>
        <p:spPr>
          <a:xfrm flipV="1">
            <a:off x="2982083" y="4302065"/>
            <a:ext cx="1296608" cy="160314"/>
          </a:xfrm>
          <a:prstGeom prst="straightConnector1">
            <a:avLst/>
          </a:prstGeom>
          <a:noFill/>
          <a:ln w="9525" cap="flat" cmpd="sng">
            <a:solidFill>
              <a:srgbClr val="3E6EC2"/>
            </a:solidFill>
            <a:prstDash val="solid"/>
            <a:round/>
            <a:headEnd type="none" w="sm" len="sm"/>
            <a:tailEnd type="none" w="sm" len="sm"/>
          </a:ln>
        </p:spPr>
      </p:cxnSp>
      <p:cxnSp>
        <p:nvCxnSpPr>
          <p:cNvPr id="42" name="Google Shape;360;g2e186f19e7f_0_59">
            <a:extLst>
              <a:ext uri="{FF2B5EF4-FFF2-40B4-BE49-F238E27FC236}">
                <a16:creationId xmlns:a16="http://schemas.microsoft.com/office/drawing/2014/main" id="{9DF09CD4-1A7C-F08A-55CC-E11857274956}"/>
              </a:ext>
            </a:extLst>
          </p:cNvPr>
          <p:cNvCxnSpPr>
            <a:cxnSpLocks/>
            <a:stCxn id="18" idx="3"/>
            <a:endCxn id="29" idx="1"/>
          </p:cNvCxnSpPr>
          <p:nvPr/>
        </p:nvCxnSpPr>
        <p:spPr>
          <a:xfrm flipV="1">
            <a:off x="2994260" y="4302015"/>
            <a:ext cx="1292668" cy="847477"/>
          </a:xfrm>
          <a:prstGeom prst="straightConnector1">
            <a:avLst/>
          </a:prstGeom>
          <a:noFill/>
          <a:ln w="9525" cap="flat" cmpd="sng">
            <a:solidFill>
              <a:srgbClr val="3E6EC2"/>
            </a:solidFill>
            <a:prstDash val="solid"/>
            <a:round/>
            <a:headEnd type="none" w="sm" len="sm"/>
            <a:tailEnd type="none" w="sm" len="sm"/>
          </a:ln>
        </p:spPr>
      </p:cxnSp>
      <p:cxnSp>
        <p:nvCxnSpPr>
          <p:cNvPr id="43" name="Google Shape;361;g2e186f19e7f_0_59">
            <a:extLst>
              <a:ext uri="{FF2B5EF4-FFF2-40B4-BE49-F238E27FC236}">
                <a16:creationId xmlns:a16="http://schemas.microsoft.com/office/drawing/2014/main" id="{37CFA035-615A-AB25-FE75-07B4EB0FDD88}"/>
              </a:ext>
            </a:extLst>
          </p:cNvPr>
          <p:cNvCxnSpPr>
            <a:stCxn id="29" idx="3"/>
            <a:endCxn id="10" idx="1"/>
          </p:cNvCxnSpPr>
          <p:nvPr/>
        </p:nvCxnSpPr>
        <p:spPr>
          <a:xfrm flipV="1">
            <a:off x="6082128" y="3252140"/>
            <a:ext cx="1505532" cy="1049875"/>
          </a:xfrm>
          <a:prstGeom prst="straightConnector1">
            <a:avLst/>
          </a:prstGeom>
          <a:noFill/>
          <a:ln w="9525" cap="flat" cmpd="sng">
            <a:solidFill>
              <a:srgbClr val="3E6EC2"/>
            </a:solidFill>
            <a:prstDash val="solid"/>
            <a:round/>
            <a:headEnd type="none" w="sm" len="sm"/>
            <a:tailEnd type="none" w="sm" len="sm"/>
          </a:ln>
        </p:spPr>
      </p:cxnSp>
      <p:cxnSp>
        <p:nvCxnSpPr>
          <p:cNvPr id="44" name="Google Shape;362;g2e186f19e7f_0_59">
            <a:extLst>
              <a:ext uri="{FF2B5EF4-FFF2-40B4-BE49-F238E27FC236}">
                <a16:creationId xmlns:a16="http://schemas.microsoft.com/office/drawing/2014/main" id="{46E15C85-AA69-47CF-ACD2-DA1AA11DD4A8}"/>
              </a:ext>
            </a:extLst>
          </p:cNvPr>
          <p:cNvCxnSpPr>
            <a:stCxn id="29" idx="3"/>
            <a:endCxn id="11" idx="1"/>
          </p:cNvCxnSpPr>
          <p:nvPr/>
        </p:nvCxnSpPr>
        <p:spPr>
          <a:xfrm flipV="1">
            <a:off x="6082128" y="4241468"/>
            <a:ext cx="1505532" cy="60547"/>
          </a:xfrm>
          <a:prstGeom prst="straightConnector1">
            <a:avLst/>
          </a:prstGeom>
          <a:noFill/>
          <a:ln w="9525" cap="flat" cmpd="sng">
            <a:solidFill>
              <a:srgbClr val="3E6EC2"/>
            </a:solidFill>
            <a:prstDash val="solid"/>
            <a:round/>
            <a:headEnd type="none" w="sm" len="sm"/>
            <a:tailEnd type="none" w="sm" len="sm"/>
          </a:ln>
        </p:spPr>
      </p:cxnSp>
      <p:cxnSp>
        <p:nvCxnSpPr>
          <p:cNvPr id="45" name="Google Shape;363;g2e186f19e7f_0_59">
            <a:extLst>
              <a:ext uri="{FF2B5EF4-FFF2-40B4-BE49-F238E27FC236}">
                <a16:creationId xmlns:a16="http://schemas.microsoft.com/office/drawing/2014/main" id="{C47458F0-1CB9-9C88-4D05-6044DF525C87}"/>
              </a:ext>
            </a:extLst>
          </p:cNvPr>
          <p:cNvCxnSpPr>
            <a:stCxn id="29" idx="3"/>
            <a:endCxn id="8" idx="1"/>
          </p:cNvCxnSpPr>
          <p:nvPr/>
        </p:nvCxnSpPr>
        <p:spPr>
          <a:xfrm>
            <a:off x="6082128" y="4302015"/>
            <a:ext cx="1505532" cy="1865006"/>
          </a:xfrm>
          <a:prstGeom prst="straightConnector1">
            <a:avLst/>
          </a:prstGeom>
          <a:noFill/>
          <a:ln w="9525" cap="flat" cmpd="sng">
            <a:solidFill>
              <a:srgbClr val="3E6EC2"/>
            </a:solidFill>
            <a:prstDash val="solid"/>
            <a:round/>
            <a:headEnd type="none" w="sm" len="sm"/>
            <a:tailEnd type="none" w="sm" len="sm"/>
          </a:ln>
        </p:spPr>
      </p:cxnSp>
      <p:cxnSp>
        <p:nvCxnSpPr>
          <p:cNvPr id="46" name="Google Shape;364;g2e186f19e7f_0_59">
            <a:extLst>
              <a:ext uri="{FF2B5EF4-FFF2-40B4-BE49-F238E27FC236}">
                <a16:creationId xmlns:a16="http://schemas.microsoft.com/office/drawing/2014/main" id="{2BEC02F1-64A9-A093-7BD8-AEFB967F99EE}"/>
              </a:ext>
            </a:extLst>
          </p:cNvPr>
          <p:cNvCxnSpPr>
            <a:stCxn id="29" idx="3"/>
            <a:endCxn id="9" idx="1"/>
          </p:cNvCxnSpPr>
          <p:nvPr/>
        </p:nvCxnSpPr>
        <p:spPr>
          <a:xfrm>
            <a:off x="6082128" y="4302015"/>
            <a:ext cx="1505532" cy="927877"/>
          </a:xfrm>
          <a:prstGeom prst="straightConnector1">
            <a:avLst/>
          </a:prstGeom>
          <a:noFill/>
          <a:ln w="9525" cap="flat" cmpd="sng">
            <a:solidFill>
              <a:srgbClr val="3E6EC2"/>
            </a:solidFill>
            <a:prstDash val="solid"/>
            <a:round/>
            <a:headEnd type="none" w="sm" len="sm"/>
            <a:tailEnd type="none" w="sm" len="sm"/>
          </a:ln>
        </p:spPr>
      </p:cxnSp>
      <p:sp>
        <p:nvSpPr>
          <p:cNvPr id="47" name="Google Shape;365;g2e186f19e7f_0_59">
            <a:extLst>
              <a:ext uri="{FF2B5EF4-FFF2-40B4-BE49-F238E27FC236}">
                <a16:creationId xmlns:a16="http://schemas.microsoft.com/office/drawing/2014/main" id="{B461D539-EEBF-7FB9-17DF-BF80554C39CF}"/>
              </a:ext>
            </a:extLst>
          </p:cNvPr>
          <p:cNvSpPr txBox="1"/>
          <p:nvPr/>
        </p:nvSpPr>
        <p:spPr>
          <a:xfrm>
            <a:off x="9287853" y="3950265"/>
            <a:ext cx="2560400" cy="600124"/>
          </a:xfrm>
          <a:prstGeom prst="rect">
            <a:avLst/>
          </a:prstGeom>
          <a:noFill/>
          <a:ln>
            <a:noFill/>
          </a:ln>
        </p:spPr>
        <p:txBody>
          <a:bodyPr spcFirstLastPara="1" wrap="square" lIns="91433" tIns="45700" rIns="91433" bIns="45700" anchor="t" anchorCtr="0">
            <a:spAutoFit/>
          </a:bodyPr>
          <a:lstStyle/>
          <a:p>
            <a:pPr marL="152396" marR="0" lvl="0" indent="-152396"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Patient assessment</a:t>
            </a:r>
            <a:endParaRPr kumimoji="0" sz="11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152396" marR="0" lvl="0" indent="-152396"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Vaccination reminders</a:t>
            </a:r>
            <a:endParaRPr kumimoji="0" sz="1100" b="0" i="0" u="none" strike="noStrike" kern="1200" cap="none" spc="0" normalizeH="0" baseline="0" noProof="0" dirty="0">
              <a:ln>
                <a:noFill/>
              </a:ln>
              <a:solidFill>
                <a:srgbClr val="000000"/>
              </a:solidFill>
              <a:effectLst/>
              <a:uLnTx/>
              <a:uFillTx/>
              <a:latin typeface="Nunito Sans"/>
              <a:ea typeface="Calibri"/>
              <a:cs typeface="Calibri"/>
              <a:sym typeface="Calibri"/>
            </a:endParaRPr>
          </a:p>
          <a:p>
            <a:pPr marL="152396" marR="0" lvl="0" indent="-152396"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Proof of vaccination</a:t>
            </a:r>
            <a:endParaRPr kumimoji="0" sz="11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cxnSp>
        <p:nvCxnSpPr>
          <p:cNvPr id="48" name="Google Shape;366;g2e186f19e7f_0_59">
            <a:extLst>
              <a:ext uri="{FF2B5EF4-FFF2-40B4-BE49-F238E27FC236}">
                <a16:creationId xmlns:a16="http://schemas.microsoft.com/office/drawing/2014/main" id="{3A7088E5-0BC0-41B4-9425-6715C9B8B884}"/>
              </a:ext>
            </a:extLst>
          </p:cNvPr>
          <p:cNvCxnSpPr/>
          <p:nvPr/>
        </p:nvCxnSpPr>
        <p:spPr>
          <a:xfrm>
            <a:off x="9277000" y="3007397"/>
            <a:ext cx="0" cy="489600"/>
          </a:xfrm>
          <a:prstGeom prst="straightConnector1">
            <a:avLst/>
          </a:prstGeom>
          <a:noFill/>
          <a:ln w="9525" cap="flat" cmpd="sng">
            <a:solidFill>
              <a:srgbClr val="3E6EC2"/>
            </a:solidFill>
            <a:prstDash val="solid"/>
            <a:round/>
            <a:headEnd type="none" w="sm" len="sm"/>
            <a:tailEnd type="none" w="sm" len="sm"/>
          </a:ln>
        </p:spPr>
      </p:cxnSp>
      <p:sp>
        <p:nvSpPr>
          <p:cNvPr id="49" name="Google Shape;367;g2e186f19e7f_0_59">
            <a:extLst>
              <a:ext uri="{FF2B5EF4-FFF2-40B4-BE49-F238E27FC236}">
                <a16:creationId xmlns:a16="http://schemas.microsoft.com/office/drawing/2014/main" id="{F38C39BE-0FCE-F076-A4E8-B3BA57BB64E1}"/>
              </a:ext>
            </a:extLst>
          </p:cNvPr>
          <p:cNvSpPr txBox="1"/>
          <p:nvPr/>
        </p:nvSpPr>
        <p:spPr>
          <a:xfrm>
            <a:off x="9287852" y="4773713"/>
            <a:ext cx="2624429" cy="938678"/>
          </a:xfrm>
          <a:prstGeom prst="rect">
            <a:avLst/>
          </a:prstGeom>
          <a:noFill/>
          <a:ln>
            <a:noFill/>
          </a:ln>
        </p:spPr>
        <p:txBody>
          <a:bodyPr spcFirstLastPara="1" wrap="square" lIns="91433" tIns="45700" rIns="91433" bIns="45700" anchor="t" anchorCtr="0">
            <a:spAutoFit/>
          </a:bodyPr>
          <a:lstStyle/>
          <a:p>
            <a:pPr marL="171445" marR="0" lvl="0" indent="-171445"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Population health assessments</a:t>
            </a:r>
            <a:endParaRPr kumimoji="0" sz="1800" b="0" i="0" u="none" strike="noStrike" kern="1200" cap="none" spc="0" normalizeH="0" baseline="0" noProof="0" dirty="0">
              <a:ln>
                <a:noFill/>
              </a:ln>
              <a:solidFill>
                <a:srgbClr val="000000"/>
              </a:solidFill>
              <a:effectLst/>
              <a:uLnTx/>
              <a:uFillTx/>
              <a:latin typeface="Nunito Sans"/>
              <a:ea typeface="Arial"/>
              <a:cs typeface="Arial"/>
              <a:sym typeface="Arial"/>
            </a:endParaRPr>
          </a:p>
          <a:p>
            <a:pPr marL="171445" marR="0" lvl="0" indent="-171445"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Targeting interventions</a:t>
            </a:r>
            <a:endParaRPr kumimoji="0" sz="1800" b="0" i="0" u="none" strike="noStrike" kern="1200" cap="none" spc="0" normalizeH="0" baseline="0" noProof="0" dirty="0">
              <a:ln>
                <a:noFill/>
              </a:ln>
              <a:solidFill>
                <a:srgbClr val="000000"/>
              </a:solidFill>
              <a:effectLst/>
              <a:uLnTx/>
              <a:uFillTx/>
              <a:latin typeface="Nunito Sans"/>
              <a:ea typeface="Arial"/>
              <a:cs typeface="Arial"/>
              <a:sym typeface="Arial"/>
            </a:endParaRPr>
          </a:p>
          <a:p>
            <a:pPr marL="171445" marR="0" lvl="0" indent="-171445"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VFC participation (orders, inventory mgmt., quality improvement, provider assessment) </a:t>
            </a:r>
            <a:endParaRPr kumimoji="0" sz="1100" b="0" i="0" u="none" strike="noStrike" kern="1200" cap="none" spc="0" normalizeH="0" baseline="0" noProof="0" dirty="0">
              <a:ln>
                <a:noFill/>
              </a:ln>
              <a:solidFill>
                <a:srgbClr val="000000"/>
              </a:solidFill>
              <a:effectLst/>
              <a:uLnTx/>
              <a:uFillTx/>
              <a:latin typeface="Nunito Sans"/>
              <a:ea typeface="Calibri"/>
              <a:cs typeface="Calibri"/>
              <a:sym typeface="Calibri"/>
            </a:endParaRPr>
          </a:p>
        </p:txBody>
      </p:sp>
      <p:cxnSp>
        <p:nvCxnSpPr>
          <p:cNvPr id="50" name="Google Shape;368;g2e186f19e7f_0_59">
            <a:extLst>
              <a:ext uri="{FF2B5EF4-FFF2-40B4-BE49-F238E27FC236}">
                <a16:creationId xmlns:a16="http://schemas.microsoft.com/office/drawing/2014/main" id="{CC5B4432-5777-B60F-E293-A5E5BB486235}"/>
              </a:ext>
            </a:extLst>
          </p:cNvPr>
          <p:cNvCxnSpPr/>
          <p:nvPr/>
        </p:nvCxnSpPr>
        <p:spPr>
          <a:xfrm>
            <a:off x="9275979" y="3996805"/>
            <a:ext cx="0" cy="489600"/>
          </a:xfrm>
          <a:prstGeom prst="straightConnector1">
            <a:avLst/>
          </a:prstGeom>
          <a:noFill/>
          <a:ln w="9525" cap="flat" cmpd="sng">
            <a:solidFill>
              <a:srgbClr val="3E6EC2"/>
            </a:solidFill>
            <a:prstDash val="solid"/>
            <a:round/>
            <a:headEnd type="none" w="sm" len="sm"/>
            <a:tailEnd type="none" w="sm" len="sm"/>
          </a:ln>
        </p:spPr>
      </p:cxnSp>
      <p:sp>
        <p:nvSpPr>
          <p:cNvPr id="51" name="Google Shape;369;g2e186f19e7f_0_59">
            <a:extLst>
              <a:ext uri="{FF2B5EF4-FFF2-40B4-BE49-F238E27FC236}">
                <a16:creationId xmlns:a16="http://schemas.microsoft.com/office/drawing/2014/main" id="{CE8D96F3-C570-EF43-313A-C837E5AE7BAE}"/>
              </a:ext>
            </a:extLst>
          </p:cNvPr>
          <p:cNvSpPr txBox="1"/>
          <p:nvPr/>
        </p:nvSpPr>
        <p:spPr>
          <a:xfrm>
            <a:off x="9351897" y="5860200"/>
            <a:ext cx="2560400" cy="600124"/>
          </a:xfrm>
          <a:prstGeom prst="rect">
            <a:avLst/>
          </a:prstGeom>
          <a:noFill/>
          <a:ln>
            <a:noFill/>
          </a:ln>
        </p:spPr>
        <p:txBody>
          <a:bodyPr spcFirstLastPara="1" wrap="square" lIns="91433" tIns="45700" rIns="91433" bIns="45700" anchor="t" anchorCtr="0">
            <a:spAutoFit/>
          </a:bodyPr>
          <a:lstStyle/>
          <a:p>
            <a:pPr marL="152396" marR="0" lvl="0" indent="-152396"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Consolidated vaccination records</a:t>
            </a:r>
            <a:endParaRPr kumimoji="0" sz="1800" b="0" i="0" u="none" strike="noStrike" kern="1200" cap="none" spc="0" normalizeH="0" baseline="0" noProof="0" dirty="0">
              <a:ln>
                <a:noFill/>
              </a:ln>
              <a:solidFill>
                <a:srgbClr val="000000"/>
              </a:solidFill>
              <a:effectLst/>
              <a:uLnTx/>
              <a:uFillTx/>
              <a:latin typeface="Nunito Sans"/>
              <a:ea typeface="Arial"/>
              <a:cs typeface="Arial"/>
              <a:sym typeface="Arial"/>
            </a:endParaRPr>
          </a:p>
          <a:p>
            <a:pPr marL="152396" marR="0" lvl="0" indent="-152396"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Reminders</a:t>
            </a:r>
            <a:endParaRPr kumimoji="0" sz="1800" b="0" i="0" u="none" strike="noStrike" kern="1200" cap="none" spc="0" normalizeH="0" baseline="0" noProof="0" dirty="0">
              <a:ln>
                <a:noFill/>
              </a:ln>
              <a:solidFill>
                <a:srgbClr val="000000"/>
              </a:solidFill>
              <a:effectLst/>
              <a:uLnTx/>
              <a:uFillTx/>
              <a:latin typeface="Nunito Sans"/>
              <a:ea typeface="Arial"/>
              <a:cs typeface="Arial"/>
              <a:sym typeface="Arial"/>
            </a:endParaRPr>
          </a:p>
          <a:p>
            <a:pPr marL="152396" marR="0" lvl="0" indent="-152396" algn="l" defTabSz="1219170" rtl="0" eaLnBrk="0" fontAlgn="base" latinLnBrk="0" hangingPunct="0">
              <a:lnSpc>
                <a:spcPct val="100000"/>
              </a:lnSpc>
              <a:spcBef>
                <a:spcPts val="0"/>
              </a:spcBef>
              <a:spcAft>
                <a:spcPts val="0"/>
              </a:spcAft>
              <a:buClr>
                <a:srgbClr val="000000"/>
              </a:buClr>
              <a:buSzPts val="900"/>
              <a:buFont typeface="Arial"/>
              <a:buChar char="•"/>
              <a:tabLst/>
              <a:defRPr/>
            </a:pPr>
            <a:r>
              <a:rPr kumimoji="0" lang="en-US" sz="1100" b="0" i="0" u="none" strike="noStrike" kern="1200" cap="none" spc="0" normalizeH="0" baseline="0" noProof="0" dirty="0">
                <a:ln>
                  <a:noFill/>
                </a:ln>
                <a:solidFill>
                  <a:srgbClr val="000000"/>
                </a:solidFill>
                <a:effectLst/>
                <a:uLnTx/>
                <a:uFillTx/>
                <a:latin typeface="Nunito Sans"/>
                <a:ea typeface="Calibri"/>
                <a:cs typeface="Calibri"/>
                <a:sym typeface="Calibri"/>
              </a:rPr>
              <a:t>Proof of vaccination</a:t>
            </a:r>
            <a:endParaRPr kumimoji="0" sz="1800" b="0" i="0" u="none" strike="noStrike" kern="1200" cap="none" spc="0" normalizeH="0" baseline="0" noProof="0" dirty="0">
              <a:ln>
                <a:noFill/>
              </a:ln>
              <a:solidFill>
                <a:srgbClr val="000000"/>
              </a:solidFill>
              <a:effectLst/>
              <a:uLnTx/>
              <a:uFillTx/>
              <a:latin typeface="Nunito Sans"/>
              <a:ea typeface="Arial"/>
              <a:cs typeface="Arial"/>
              <a:sym typeface="Arial"/>
            </a:endParaRPr>
          </a:p>
        </p:txBody>
      </p:sp>
      <p:cxnSp>
        <p:nvCxnSpPr>
          <p:cNvPr id="52" name="Google Shape;370;g2e186f19e7f_0_59">
            <a:extLst>
              <a:ext uri="{FF2B5EF4-FFF2-40B4-BE49-F238E27FC236}">
                <a16:creationId xmlns:a16="http://schemas.microsoft.com/office/drawing/2014/main" id="{20DBDFC3-E300-A0E1-ACF7-B82B5046B12D}"/>
              </a:ext>
            </a:extLst>
          </p:cNvPr>
          <p:cNvCxnSpPr/>
          <p:nvPr/>
        </p:nvCxnSpPr>
        <p:spPr>
          <a:xfrm>
            <a:off x="9275979" y="4918971"/>
            <a:ext cx="0" cy="640000"/>
          </a:xfrm>
          <a:prstGeom prst="straightConnector1">
            <a:avLst/>
          </a:prstGeom>
          <a:noFill/>
          <a:ln w="9525" cap="flat" cmpd="sng">
            <a:solidFill>
              <a:srgbClr val="3E6EC2"/>
            </a:solidFill>
            <a:prstDash val="solid"/>
            <a:round/>
            <a:headEnd type="none" w="sm" len="sm"/>
            <a:tailEnd type="none" w="sm" len="sm"/>
          </a:ln>
        </p:spPr>
      </p:cxnSp>
      <p:cxnSp>
        <p:nvCxnSpPr>
          <p:cNvPr id="53" name="Google Shape;371;g2e186f19e7f_0_59">
            <a:extLst>
              <a:ext uri="{FF2B5EF4-FFF2-40B4-BE49-F238E27FC236}">
                <a16:creationId xmlns:a16="http://schemas.microsoft.com/office/drawing/2014/main" id="{B2851EC9-502D-FE77-ED80-947FE50242B5}"/>
              </a:ext>
            </a:extLst>
          </p:cNvPr>
          <p:cNvCxnSpPr/>
          <p:nvPr/>
        </p:nvCxnSpPr>
        <p:spPr>
          <a:xfrm>
            <a:off x="9277000" y="5984220"/>
            <a:ext cx="0" cy="365600"/>
          </a:xfrm>
          <a:prstGeom prst="straightConnector1">
            <a:avLst/>
          </a:prstGeom>
          <a:noFill/>
          <a:ln w="9525" cap="flat" cmpd="sng">
            <a:solidFill>
              <a:srgbClr val="3E6EC2"/>
            </a:solidFill>
            <a:prstDash val="solid"/>
            <a:round/>
            <a:headEnd type="none" w="sm" len="sm"/>
            <a:tailEnd type="none" w="sm" len="sm"/>
          </a:ln>
        </p:spPr>
      </p:cxnSp>
      <p:pic>
        <p:nvPicPr>
          <p:cNvPr id="54" name="Google Shape;372;g2e186f19e7f_0_59" descr="Clipart - Router symbol">
            <a:extLst>
              <a:ext uri="{FF2B5EF4-FFF2-40B4-BE49-F238E27FC236}">
                <a16:creationId xmlns:a16="http://schemas.microsoft.com/office/drawing/2014/main" id="{FE323110-4575-ED33-BCF1-35F382772054}"/>
              </a:ext>
            </a:extLst>
          </p:cNvPr>
          <p:cNvPicPr preferRelativeResize="0"/>
          <p:nvPr/>
        </p:nvPicPr>
        <p:blipFill rotWithShape="1">
          <a:blip r:embed="rId14">
            <a:alphaModFix/>
          </a:blip>
          <a:srcRect/>
          <a:stretch/>
        </p:blipFill>
        <p:spPr>
          <a:xfrm>
            <a:off x="3843723" y="4156128"/>
            <a:ext cx="434968" cy="291873"/>
          </a:xfrm>
          <a:prstGeom prst="rect">
            <a:avLst/>
          </a:prstGeom>
          <a:noFill/>
          <a:ln>
            <a:noFill/>
          </a:ln>
        </p:spPr>
      </p:pic>
      <p:sp>
        <p:nvSpPr>
          <p:cNvPr id="55" name="Google Shape;373;g2e186f19e7f_0_59">
            <a:extLst>
              <a:ext uri="{FF2B5EF4-FFF2-40B4-BE49-F238E27FC236}">
                <a16:creationId xmlns:a16="http://schemas.microsoft.com/office/drawing/2014/main" id="{58AB645E-314C-D095-FF96-8C460A7D20A1}"/>
              </a:ext>
            </a:extLst>
          </p:cNvPr>
          <p:cNvSpPr/>
          <p:nvPr/>
        </p:nvSpPr>
        <p:spPr>
          <a:xfrm>
            <a:off x="3306934" y="3602258"/>
            <a:ext cx="1868000" cy="951757"/>
          </a:xfrm>
          <a:prstGeom prst="rect">
            <a:avLst/>
          </a:prstGeom>
        </p:spPr>
        <p:txBody>
          <a:bodyPr wrap="none">
            <a:prstTxWarp prst="textPlain">
              <a:avLst/>
            </a:prstTxWarp>
          </a:bodyPr>
          <a:lstStyle/>
          <a:p>
            <a:pPr marL="0" marR="0" lvl="0" indent="0" algn="ctr" defTabSz="1219170" rtl="0" eaLnBrk="0" fontAlgn="base" latinLnBrk="0" hangingPunct="0">
              <a:lnSpc>
                <a:spcPct val="100000"/>
              </a:lnSpc>
              <a:spcBef>
                <a:spcPct val="0"/>
              </a:spcBef>
              <a:spcAft>
                <a:spcPct val="0"/>
              </a:spcAft>
              <a:buClrTx/>
              <a:buSzTx/>
              <a:buFontTx/>
              <a:buNone/>
              <a:tabLst/>
              <a:defRPr/>
            </a:pPr>
            <a:endParaRPr kumimoji="0" sz="2400" b="1" i="0" u="none" strike="noStrike" kern="1200" cap="none" spc="0" normalizeH="0" baseline="0" noProof="0" dirty="0">
              <a:ln>
                <a:noFill/>
              </a:ln>
              <a:solidFill>
                <a:srgbClr val="000000"/>
              </a:solidFill>
              <a:effectLst/>
              <a:uLnTx/>
              <a:uFillTx/>
              <a:latin typeface="Arial"/>
              <a:ea typeface="+mn-ea"/>
              <a:cs typeface="+mn-cs"/>
            </a:endParaRPr>
          </a:p>
        </p:txBody>
      </p:sp>
      <p:pic>
        <p:nvPicPr>
          <p:cNvPr id="56" name="Google Shape;374;g2e186f19e7f_0_59" descr="Clipart - Router symbol">
            <a:extLst>
              <a:ext uri="{FF2B5EF4-FFF2-40B4-BE49-F238E27FC236}">
                <a16:creationId xmlns:a16="http://schemas.microsoft.com/office/drawing/2014/main" id="{67E27CE7-A253-FE44-EC17-E1E2CCB4F93E}"/>
              </a:ext>
            </a:extLst>
          </p:cNvPr>
          <p:cNvPicPr preferRelativeResize="0"/>
          <p:nvPr/>
        </p:nvPicPr>
        <p:blipFill rotWithShape="1">
          <a:blip r:embed="rId14">
            <a:alphaModFix/>
          </a:blip>
          <a:srcRect/>
          <a:stretch/>
        </p:blipFill>
        <p:spPr>
          <a:xfrm>
            <a:off x="6077247" y="4156128"/>
            <a:ext cx="434968" cy="291873"/>
          </a:xfrm>
          <a:prstGeom prst="rect">
            <a:avLst/>
          </a:prstGeom>
          <a:noFill/>
          <a:ln>
            <a:noFill/>
          </a:ln>
        </p:spPr>
      </p:pic>
      <p:pic>
        <p:nvPicPr>
          <p:cNvPr id="57" name="Google Shape;376;g2e186f19e7f_0_59" descr="Medical with solid fill">
            <a:extLst>
              <a:ext uri="{FF2B5EF4-FFF2-40B4-BE49-F238E27FC236}">
                <a16:creationId xmlns:a16="http://schemas.microsoft.com/office/drawing/2014/main" id="{3D1FB940-8A4C-BFDB-B46E-B5765B7E3E95}"/>
              </a:ext>
            </a:extLst>
          </p:cNvPr>
          <p:cNvPicPr preferRelativeResize="0"/>
          <p:nvPr/>
        </p:nvPicPr>
        <p:blipFill rotWithShape="1">
          <a:blip r:embed="rId15">
            <a:alphaModFix/>
          </a:blip>
          <a:srcRect/>
          <a:stretch/>
        </p:blipFill>
        <p:spPr>
          <a:xfrm>
            <a:off x="798875" y="4973159"/>
            <a:ext cx="411480" cy="411480"/>
          </a:xfrm>
          <a:prstGeom prst="rect">
            <a:avLst/>
          </a:prstGeom>
          <a:noFill/>
          <a:ln>
            <a:noFill/>
          </a:ln>
        </p:spPr>
      </p:pic>
      <p:sp>
        <p:nvSpPr>
          <p:cNvPr id="58" name="Google Shape;377;g2e186f19e7f_0_59">
            <a:extLst>
              <a:ext uri="{FF2B5EF4-FFF2-40B4-BE49-F238E27FC236}">
                <a16:creationId xmlns:a16="http://schemas.microsoft.com/office/drawing/2014/main" id="{52230977-BE70-7149-1099-6987E1267B5B}"/>
              </a:ext>
            </a:extLst>
          </p:cNvPr>
          <p:cNvSpPr txBox="1"/>
          <p:nvPr/>
        </p:nvSpPr>
        <p:spPr>
          <a:xfrm>
            <a:off x="880832" y="6310613"/>
            <a:ext cx="3973200" cy="184666"/>
          </a:xfrm>
          <a:prstGeom prst="rect">
            <a:avLst/>
          </a:prstGeom>
          <a:noFill/>
          <a:ln>
            <a:noFill/>
          </a:ln>
        </p:spPr>
        <p:txBody>
          <a:bodyPr spcFirstLastPara="1" wrap="square" lIns="0" tIns="0" rIns="0" bIns="0" anchor="ctr" anchorCtr="0">
            <a:spAutoFit/>
          </a:bodyPr>
          <a:lstStyle/>
          <a:p>
            <a:pPr marL="111121" marR="0" lvl="0" indent="-111121" algn="l" defTabSz="1219170" rtl="0" eaLnBrk="0" fontAlgn="base" latinLnBrk="0" hangingPunct="0">
              <a:lnSpc>
                <a:spcPct val="100000"/>
              </a:lnSpc>
              <a:spcBef>
                <a:spcPts val="0"/>
              </a:spcBef>
              <a:spcAft>
                <a:spcPts val="0"/>
              </a:spcAft>
              <a:buClr>
                <a:srgbClr val="000000"/>
              </a:buClr>
              <a:buSzPts val="1200"/>
              <a:buFontTx/>
              <a:buNone/>
              <a:tabLst/>
              <a:defRPr/>
            </a:pPr>
            <a:r>
              <a:rPr kumimoji="0" lang="en-US" sz="1200" b="0" i="0" u="none" strike="noStrike" kern="1200" cap="none" spc="0" normalizeH="0" baseline="0" noProof="0">
                <a:ln>
                  <a:noFill/>
                </a:ln>
                <a:solidFill>
                  <a:srgbClr val="000000"/>
                </a:solidFill>
                <a:effectLst/>
                <a:uLnTx/>
                <a:uFillTx/>
                <a:latin typeface="Nunito Sans"/>
                <a:ea typeface="Calibri"/>
                <a:cs typeface="Calibri"/>
                <a:sym typeface="Calibri"/>
              </a:rPr>
              <a:t>*CDC’s IZ Gateway enables some data flow</a:t>
            </a:r>
            <a:endParaRPr kumimoji="0" sz="1200" b="0" i="0" u="none" strike="noStrike" kern="1200" cap="none" spc="0" normalizeH="0" baseline="0" noProof="0">
              <a:ln>
                <a:noFill/>
              </a:ln>
              <a:solidFill>
                <a:srgbClr val="000000"/>
              </a:solidFill>
              <a:effectLst/>
              <a:uLnTx/>
              <a:uFillTx/>
              <a:latin typeface="Nunito Sans"/>
              <a:ea typeface="Arial"/>
              <a:cs typeface="Arial"/>
              <a:sym typeface="Arial"/>
            </a:endParaRPr>
          </a:p>
        </p:txBody>
      </p:sp>
      <p:sp>
        <p:nvSpPr>
          <p:cNvPr id="62" name="Rectangle 61">
            <a:extLst>
              <a:ext uri="{FF2B5EF4-FFF2-40B4-BE49-F238E27FC236}">
                <a16:creationId xmlns:a16="http://schemas.microsoft.com/office/drawing/2014/main" id="{E070AA22-6672-3176-D31A-28FAE70AB433}"/>
              </a:ext>
            </a:extLst>
          </p:cNvPr>
          <p:cNvSpPr/>
          <p:nvPr/>
        </p:nvSpPr>
        <p:spPr>
          <a:xfrm>
            <a:off x="6170430" y="3893868"/>
            <a:ext cx="1278796" cy="1769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60" name="TextBox 59">
            <a:extLst>
              <a:ext uri="{FF2B5EF4-FFF2-40B4-BE49-F238E27FC236}">
                <a16:creationId xmlns:a16="http://schemas.microsoft.com/office/drawing/2014/main" id="{618C0C43-B84D-3E5B-334E-F2295169C841}"/>
              </a:ext>
            </a:extLst>
          </p:cNvPr>
          <p:cNvSpPr txBox="1"/>
          <p:nvPr/>
        </p:nvSpPr>
        <p:spPr>
          <a:xfrm>
            <a:off x="6014002" y="3785340"/>
            <a:ext cx="1484532"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Calibri"/>
                <a:cs typeface="Calibri"/>
              </a:rPr>
              <a:t>IZ Gateway</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1" name="Rectangle 60">
            <a:extLst>
              <a:ext uri="{FF2B5EF4-FFF2-40B4-BE49-F238E27FC236}">
                <a16:creationId xmlns:a16="http://schemas.microsoft.com/office/drawing/2014/main" id="{DF419300-C23C-3C3F-9105-1FEF55B9764D}"/>
              </a:ext>
            </a:extLst>
          </p:cNvPr>
          <p:cNvSpPr/>
          <p:nvPr/>
        </p:nvSpPr>
        <p:spPr>
          <a:xfrm>
            <a:off x="2994260" y="3893868"/>
            <a:ext cx="1251675" cy="1769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59" name="TextBox 58">
            <a:extLst>
              <a:ext uri="{FF2B5EF4-FFF2-40B4-BE49-F238E27FC236}">
                <a16:creationId xmlns:a16="http://schemas.microsoft.com/office/drawing/2014/main" id="{80BD666B-4139-D6C3-D274-7E2E9560BA59}"/>
              </a:ext>
            </a:extLst>
          </p:cNvPr>
          <p:cNvSpPr txBox="1"/>
          <p:nvPr/>
        </p:nvSpPr>
        <p:spPr>
          <a:xfrm>
            <a:off x="2895105" y="3785340"/>
            <a:ext cx="1484532"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Calibri"/>
                <a:cs typeface="Calibri"/>
              </a:rPr>
              <a:t>IZ Gateway</a:t>
            </a:r>
            <a:endPar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939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D75CA-0AFB-F557-F9FD-553029AFCF48}"/>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34322F20-E47A-4F39-345E-F4C0143A0BC1}"/>
              </a:ext>
            </a:extLst>
          </p:cNvPr>
          <p:cNvSpPr>
            <a:spLocks noGrp="1"/>
          </p:cNvSpPr>
          <p:nvPr>
            <p:ph type="title"/>
          </p:nvPr>
        </p:nvSpPr>
        <p:spPr/>
        <p:txBody>
          <a:bodyPr/>
          <a:lstStyle/>
          <a:p>
            <a:r>
              <a:rPr lang="en-US" dirty="0">
                <a:cs typeface="Poppins SemiBold" panose="00000700000000000000" pitchFamily="2" charset="0"/>
              </a:rPr>
              <a:t>Strategic sustainability is having a long-range view and plan so that you have clear priorities in place when funding opportunities arise and needs or priorities shift. </a:t>
            </a:r>
          </a:p>
        </p:txBody>
      </p:sp>
      <p:pic>
        <p:nvPicPr>
          <p:cNvPr id="18" name="Picture Placeholder 17" descr="Woman with binoculars">
            <a:extLst>
              <a:ext uri="{FF2B5EF4-FFF2-40B4-BE49-F238E27FC236}">
                <a16:creationId xmlns:a16="http://schemas.microsoft.com/office/drawing/2014/main" id="{5BFCA46E-F651-F7D1-F3C6-BFE7315A917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8051" r="18051"/>
          <a:stretch/>
        </p:blipFill>
        <p:spPr/>
      </p:pic>
    </p:spTree>
    <p:extLst>
      <p:ext uri="{BB962C8B-B14F-4D97-AF65-F5344CB8AC3E}">
        <p14:creationId xmlns:p14="http://schemas.microsoft.com/office/powerpoint/2010/main" val="1734681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32F3C0CA-BAA9-5EA9-D307-48AC2687D8B5}"/>
              </a:ext>
            </a:extLst>
          </p:cNvPr>
          <p:cNvSpPr>
            <a:spLocks noGrp="1"/>
          </p:cNvSpPr>
          <p:nvPr>
            <p:ph type="title"/>
          </p:nvPr>
        </p:nvSpPr>
        <p:spPr/>
        <p:txBody>
          <a:bodyPr/>
          <a:lstStyle/>
          <a:p>
            <a:r>
              <a:rPr lang="en-US" dirty="0"/>
              <a:t>Strategic Sustainability Considerations</a:t>
            </a:r>
          </a:p>
        </p:txBody>
      </p:sp>
      <p:sp>
        <p:nvSpPr>
          <p:cNvPr id="26" name="Text Placeholder 25">
            <a:extLst>
              <a:ext uri="{FF2B5EF4-FFF2-40B4-BE49-F238E27FC236}">
                <a16:creationId xmlns:a16="http://schemas.microsoft.com/office/drawing/2014/main" id="{65F661CD-5085-2D24-A3B5-6CF40010DF4F}"/>
              </a:ext>
            </a:extLst>
          </p:cNvPr>
          <p:cNvSpPr>
            <a:spLocks noGrp="1"/>
          </p:cNvSpPr>
          <p:nvPr>
            <p:ph type="body" sz="quarter" idx="11"/>
          </p:nvPr>
        </p:nvSpPr>
        <p:spPr/>
        <p:txBody>
          <a:bodyPr/>
          <a:lstStyle/>
          <a:p>
            <a:r>
              <a:rPr lang="en-US" dirty="0"/>
              <a:t>The value of </a:t>
            </a:r>
            <a:r>
              <a:rPr lang="en-US" dirty="0" err="1"/>
              <a:t>iis</a:t>
            </a:r>
            <a:endParaRPr lang="en-US" dirty="0"/>
          </a:p>
        </p:txBody>
      </p:sp>
      <p:sp>
        <p:nvSpPr>
          <p:cNvPr id="28" name="Text Placeholder 27">
            <a:extLst>
              <a:ext uri="{FF2B5EF4-FFF2-40B4-BE49-F238E27FC236}">
                <a16:creationId xmlns:a16="http://schemas.microsoft.com/office/drawing/2014/main" id="{30EB4E17-8299-64B9-F0B3-8CC758340B46}"/>
              </a:ext>
            </a:extLst>
          </p:cNvPr>
          <p:cNvSpPr>
            <a:spLocks noGrp="1"/>
          </p:cNvSpPr>
          <p:nvPr>
            <p:ph type="body" sz="quarter" idx="14"/>
          </p:nvPr>
        </p:nvSpPr>
        <p:spPr/>
        <p:txBody>
          <a:bodyPr/>
          <a:lstStyle/>
          <a:p>
            <a:r>
              <a:rPr lang="en-US" b="1" dirty="0">
                <a:solidFill>
                  <a:srgbClr val="000000"/>
                </a:solidFill>
              </a:rPr>
              <a:t>Technical Development – </a:t>
            </a:r>
            <a:r>
              <a:rPr lang="en-US" dirty="0">
                <a:solidFill>
                  <a:srgbClr val="000000"/>
                </a:solidFill>
              </a:rPr>
              <a:t>Modernization and enhancements</a:t>
            </a:r>
          </a:p>
          <a:p>
            <a:r>
              <a:rPr lang="en-US" b="1" dirty="0">
                <a:solidFill>
                  <a:srgbClr val="000000"/>
                </a:solidFill>
              </a:rPr>
              <a:t>Workforce Development – </a:t>
            </a:r>
            <a:r>
              <a:rPr lang="en-US" dirty="0">
                <a:solidFill>
                  <a:srgbClr val="000000"/>
                </a:solidFill>
              </a:rPr>
              <a:t>Existing and future staffing</a:t>
            </a:r>
          </a:p>
          <a:p>
            <a:r>
              <a:rPr lang="en-US" b="1" dirty="0">
                <a:solidFill>
                  <a:srgbClr val="000000"/>
                </a:solidFill>
              </a:rPr>
              <a:t>Maintenance – </a:t>
            </a:r>
            <a:r>
              <a:rPr lang="en-US" dirty="0">
                <a:solidFill>
                  <a:srgbClr val="000000"/>
                </a:solidFill>
              </a:rPr>
              <a:t>Technical infrastructure of the IIS, provider management and data quality monitoring</a:t>
            </a:r>
          </a:p>
          <a:p>
            <a:r>
              <a:rPr lang="en-US" b="1" dirty="0">
                <a:solidFill>
                  <a:srgbClr val="000000"/>
                </a:solidFill>
              </a:rPr>
              <a:t>Policy – </a:t>
            </a:r>
            <a:r>
              <a:rPr lang="en-US" dirty="0">
                <a:solidFill>
                  <a:srgbClr val="000000"/>
                </a:solidFill>
              </a:rPr>
              <a:t>Data management and data sharing</a:t>
            </a:r>
          </a:p>
          <a:p>
            <a:r>
              <a:rPr lang="en-US" b="1" dirty="0">
                <a:solidFill>
                  <a:srgbClr val="000000"/>
                </a:solidFill>
              </a:rPr>
              <a:t>Funding – </a:t>
            </a:r>
            <a:r>
              <a:rPr lang="en-US" dirty="0">
                <a:solidFill>
                  <a:srgbClr val="000000"/>
                </a:solidFill>
              </a:rPr>
              <a:t>Identification of existing and prospective sources</a:t>
            </a:r>
          </a:p>
        </p:txBody>
      </p:sp>
      <p:pic>
        <p:nvPicPr>
          <p:cNvPr id="68" name="Picture 67">
            <a:extLst>
              <a:ext uri="{FF2B5EF4-FFF2-40B4-BE49-F238E27FC236}">
                <a16:creationId xmlns:a16="http://schemas.microsoft.com/office/drawing/2014/main" id="{C0325FC5-6D47-9EE6-7122-126A1A6E59DC}"/>
              </a:ext>
            </a:extLst>
          </p:cNvPr>
          <p:cNvPicPr>
            <a:picLocks noChangeAspect="1"/>
          </p:cNvPicPr>
          <p:nvPr/>
        </p:nvPicPr>
        <p:blipFill>
          <a:blip r:embed="rId2"/>
          <a:stretch>
            <a:fillRect/>
          </a:stretch>
        </p:blipFill>
        <p:spPr>
          <a:xfrm>
            <a:off x="6860608" y="1202345"/>
            <a:ext cx="4556989" cy="4453309"/>
          </a:xfrm>
          <a:prstGeom prst="rect">
            <a:avLst/>
          </a:prstGeom>
        </p:spPr>
      </p:pic>
    </p:spTree>
    <p:extLst>
      <p:ext uri="{BB962C8B-B14F-4D97-AF65-F5344CB8AC3E}">
        <p14:creationId xmlns:p14="http://schemas.microsoft.com/office/powerpoint/2010/main" val="187333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0E0E5C-7B78-62D5-F3BC-CBED2B225178}"/>
              </a:ext>
            </a:extLst>
          </p:cNvPr>
          <p:cNvSpPr>
            <a:spLocks noGrp="1"/>
          </p:cNvSpPr>
          <p:nvPr>
            <p:ph type="body" sz="quarter" idx="11"/>
          </p:nvPr>
        </p:nvSpPr>
        <p:spPr>
          <a:xfrm>
            <a:off x="774403" y="933461"/>
            <a:ext cx="5418111" cy="198987"/>
          </a:xfrm>
        </p:spPr>
        <p:txBody>
          <a:bodyPr vert="horz" lIns="0" tIns="0" rIns="0" bIns="0" rtlCol="0" anchor="t">
            <a:noAutofit/>
          </a:bodyPr>
          <a:lstStyle/>
          <a:p>
            <a:r>
              <a:rPr lang="en-US" b="1" dirty="0">
                <a:latin typeface="Roboto Medium"/>
                <a:ea typeface="Roboto Medium"/>
                <a:cs typeface="Arial"/>
              </a:rPr>
              <a:t>THE VALUE OF IIS</a:t>
            </a:r>
          </a:p>
        </p:txBody>
      </p:sp>
      <p:sp>
        <p:nvSpPr>
          <p:cNvPr id="4" name="Text Placeholder 3">
            <a:extLst>
              <a:ext uri="{FF2B5EF4-FFF2-40B4-BE49-F238E27FC236}">
                <a16:creationId xmlns:a16="http://schemas.microsoft.com/office/drawing/2014/main" id="{63BAC711-B1C4-C389-FC55-BDFCCB8161B4}"/>
              </a:ext>
            </a:extLst>
          </p:cNvPr>
          <p:cNvSpPr>
            <a:spLocks noGrp="1"/>
          </p:cNvSpPr>
          <p:nvPr>
            <p:ph type="body" sz="quarter" idx="14"/>
          </p:nvPr>
        </p:nvSpPr>
        <p:spPr>
          <a:xfrm>
            <a:off x="774403" y="2217355"/>
            <a:ext cx="5418111" cy="2800695"/>
          </a:xfrm>
        </p:spPr>
        <p:txBody>
          <a:bodyPr/>
          <a:lstStyle/>
          <a:p>
            <a:pPr marL="304165" indent="-304165"/>
            <a:r>
              <a:rPr lang="en-US" dirty="0">
                <a:solidFill>
                  <a:srgbClr val="000000"/>
                </a:solidFill>
              </a:rPr>
              <a:t>Jurisdictions </a:t>
            </a:r>
            <a:r>
              <a:rPr lang="en-US" b="1" dirty="0">
                <a:solidFill>
                  <a:srgbClr val="000000"/>
                </a:solidFill>
              </a:rPr>
              <a:t>rely heavily on federal cooperative agreement (CoAg) funds</a:t>
            </a:r>
            <a:r>
              <a:rPr lang="en-US" dirty="0">
                <a:solidFill>
                  <a:srgbClr val="000000"/>
                </a:solidFill>
              </a:rPr>
              <a:t> for their IIS, rather than a mix of diverse funding sources</a:t>
            </a:r>
          </a:p>
          <a:p>
            <a:pPr marL="304165" indent="-304165"/>
            <a:r>
              <a:rPr lang="en-US" dirty="0">
                <a:solidFill>
                  <a:srgbClr val="000000"/>
                </a:solidFill>
              </a:rPr>
              <a:t>Funding cycles boom and bust, </a:t>
            </a:r>
            <a:r>
              <a:rPr lang="en-US" b="1" dirty="0">
                <a:solidFill>
                  <a:srgbClr val="000000"/>
                </a:solidFill>
              </a:rPr>
              <a:t>making long-term planning challenging</a:t>
            </a:r>
          </a:p>
          <a:p>
            <a:pPr marL="304165" indent="-304165"/>
            <a:r>
              <a:rPr lang="en-US" dirty="0">
                <a:solidFill>
                  <a:srgbClr val="000000"/>
                </a:solidFill>
              </a:rPr>
              <a:t>COVID-19 set </a:t>
            </a:r>
            <a:r>
              <a:rPr lang="en-US" b="1" dirty="0">
                <a:solidFill>
                  <a:srgbClr val="000000"/>
                </a:solidFill>
              </a:rPr>
              <a:t>unprecedented expectations</a:t>
            </a:r>
            <a:r>
              <a:rPr lang="en-US" dirty="0">
                <a:solidFill>
                  <a:srgbClr val="000000"/>
                </a:solidFill>
              </a:rPr>
              <a:t> for IIS functionality and data</a:t>
            </a:r>
          </a:p>
          <a:p>
            <a:pPr marL="818502" lvl="1" indent="-304165"/>
            <a:r>
              <a:rPr lang="en-US" sz="1600" dirty="0">
                <a:solidFill>
                  <a:srgbClr val="000000"/>
                </a:solidFill>
              </a:rPr>
              <a:t>Funding has decreased post COVID-19, but </a:t>
            </a:r>
            <a:r>
              <a:rPr lang="en-US" sz="1600" b="1" dirty="0">
                <a:solidFill>
                  <a:srgbClr val="000000"/>
                </a:solidFill>
              </a:rPr>
              <a:t>stakeholder expectations remain high</a:t>
            </a:r>
          </a:p>
        </p:txBody>
      </p:sp>
      <p:sp>
        <p:nvSpPr>
          <p:cNvPr id="3" name="Title 2">
            <a:extLst>
              <a:ext uri="{FF2B5EF4-FFF2-40B4-BE49-F238E27FC236}">
                <a16:creationId xmlns:a16="http://schemas.microsoft.com/office/drawing/2014/main" id="{144F4694-61E4-C9F1-F6EA-B2CEF5515F7C}"/>
              </a:ext>
            </a:extLst>
          </p:cNvPr>
          <p:cNvSpPr>
            <a:spLocks noGrp="1"/>
          </p:cNvSpPr>
          <p:nvPr>
            <p:ph type="title"/>
          </p:nvPr>
        </p:nvSpPr>
        <p:spPr>
          <a:xfrm>
            <a:off x="774403" y="1306234"/>
            <a:ext cx="5418111" cy="645231"/>
          </a:xfrm>
        </p:spPr>
        <p:txBody>
          <a:bodyPr/>
          <a:lstStyle/>
          <a:p>
            <a:r>
              <a:rPr lang="en-US" dirty="0"/>
              <a:t>Strategic Sustainability is Critically Important</a:t>
            </a:r>
          </a:p>
        </p:txBody>
      </p:sp>
      <p:sp>
        <p:nvSpPr>
          <p:cNvPr id="8" name="Round Single Corner Rectangle 7">
            <a:extLst>
              <a:ext uri="{FF2B5EF4-FFF2-40B4-BE49-F238E27FC236}">
                <a16:creationId xmlns:a16="http://schemas.microsoft.com/office/drawing/2014/main" id="{03E8FFA4-7303-C2E5-89D0-9169EB029F1B}"/>
              </a:ext>
              <a:ext uri="{C183D7F6-B498-43B3-948B-1728B52AA6E4}">
                <adec:decorative xmlns:adec="http://schemas.microsoft.com/office/drawing/2017/decorative" val="1"/>
              </a:ext>
            </a:extLst>
          </p:cNvPr>
          <p:cNvSpPr/>
          <p:nvPr/>
        </p:nvSpPr>
        <p:spPr>
          <a:xfrm>
            <a:off x="2" y="5441796"/>
            <a:ext cx="6289286" cy="1416205"/>
          </a:xfrm>
          <a:prstGeom prst="round1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14" name="Oval 13">
            <a:extLst>
              <a:ext uri="{FF2B5EF4-FFF2-40B4-BE49-F238E27FC236}">
                <a16:creationId xmlns:a16="http://schemas.microsoft.com/office/drawing/2014/main" id="{758D00D5-0E6D-AA57-38E2-758FEF269D40}"/>
              </a:ext>
              <a:ext uri="{C183D7F6-B498-43B3-948B-1728B52AA6E4}">
                <adec:decorative xmlns:adec="http://schemas.microsoft.com/office/drawing/2017/decorative" val="1"/>
              </a:ext>
            </a:extLst>
          </p:cNvPr>
          <p:cNvSpPr/>
          <p:nvPr/>
        </p:nvSpPr>
        <p:spPr>
          <a:xfrm>
            <a:off x="268203" y="5662151"/>
            <a:ext cx="989900" cy="989900"/>
          </a:xfrm>
          <a:prstGeom prst="ellipse">
            <a:avLst/>
          </a:prstGeom>
          <a:solidFill>
            <a:srgbClr val="FFB24D"/>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B7E38"/>
              </a:solidFill>
              <a:effectLst/>
              <a:uLnTx/>
              <a:uFillTx/>
              <a:latin typeface="Nunito Sans"/>
              <a:ea typeface="+mn-ea"/>
              <a:cs typeface="+mn-cs"/>
            </a:endParaRPr>
          </a:p>
        </p:txBody>
      </p:sp>
      <p:pic>
        <p:nvPicPr>
          <p:cNvPr id="16" name="Graphic 15" descr="Lightbulb and pencil with solid fill">
            <a:extLst>
              <a:ext uri="{FF2B5EF4-FFF2-40B4-BE49-F238E27FC236}">
                <a16:creationId xmlns:a16="http://schemas.microsoft.com/office/drawing/2014/main" id="{396982CC-9A15-E642-2CCF-C8ECCE1762AC}"/>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05412" y="5786895"/>
            <a:ext cx="737456" cy="737456"/>
          </a:xfrm>
          <a:prstGeom prst="rect">
            <a:avLst/>
          </a:prstGeom>
        </p:spPr>
      </p:pic>
      <p:sp>
        <p:nvSpPr>
          <p:cNvPr id="11" name="Text Placeholder 29">
            <a:extLst>
              <a:ext uri="{FF2B5EF4-FFF2-40B4-BE49-F238E27FC236}">
                <a16:creationId xmlns:a16="http://schemas.microsoft.com/office/drawing/2014/main" id="{D5BC1876-2AEB-C94F-F84C-3601876A61C4}"/>
              </a:ext>
            </a:extLst>
          </p:cNvPr>
          <p:cNvSpPr txBox="1">
            <a:spLocks/>
          </p:cNvSpPr>
          <p:nvPr/>
        </p:nvSpPr>
        <p:spPr>
          <a:xfrm>
            <a:off x="1403068" y="5551766"/>
            <a:ext cx="4789446" cy="130623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Poppins SemiBold" panose="00000700000000000000" pitchFamily="2" charset="0"/>
              </a:rPr>
              <a:t>Strategic IT development takes long-term planning and sustainable funding</a:t>
            </a:r>
          </a:p>
        </p:txBody>
      </p:sp>
      <p:pic>
        <p:nvPicPr>
          <p:cNvPr id="13" name="Picture Placeholder 12" descr="A closeup of a key and a keyhole">
            <a:extLst>
              <a:ext uri="{FF2B5EF4-FFF2-40B4-BE49-F238E27FC236}">
                <a16:creationId xmlns:a16="http://schemas.microsoft.com/office/drawing/2014/main" id="{2A167CB8-9CB4-90E0-C4E3-75DBB86D827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9677" t="634" r="20113" b="855"/>
          <a:stretch>
            <a:fillRect/>
          </a:stretch>
        </p:blipFill>
        <p:spPr>
          <a:xfrm>
            <a:off x="7184933" y="778945"/>
            <a:ext cx="4121260" cy="5380400"/>
          </a:xfrm>
        </p:spPr>
      </p:pic>
    </p:spTree>
    <p:extLst>
      <p:ext uri="{BB962C8B-B14F-4D97-AF65-F5344CB8AC3E}">
        <p14:creationId xmlns:p14="http://schemas.microsoft.com/office/powerpoint/2010/main" val="28244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581FC16-CDF6-8C56-E81F-7401B0E6DE38}"/>
              </a:ext>
            </a:extLst>
          </p:cNvPr>
          <p:cNvSpPr/>
          <p:nvPr/>
        </p:nvSpPr>
        <p:spPr>
          <a:xfrm>
            <a:off x="0" y="-29049"/>
            <a:ext cx="6556917" cy="2814247"/>
          </a:xfrm>
          <a:prstGeom prst="rect">
            <a:avLst/>
          </a:prstGeom>
          <a:solidFill>
            <a:srgbClr val="D9AF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pic>
        <p:nvPicPr>
          <p:cNvPr id="28" name="Picture Placeholder 27" descr="Yellow speech bubble on pink background">
            <a:extLst>
              <a:ext uri="{FF2B5EF4-FFF2-40B4-BE49-F238E27FC236}">
                <a16:creationId xmlns:a16="http://schemas.microsoft.com/office/drawing/2014/main" id="{B1BE0062-F190-E1F4-3E3D-0B3AC9C68E3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897" r="14307"/>
          <a:stretch>
            <a:fillRect/>
          </a:stretch>
        </p:blipFill>
        <p:spPr>
          <a:xfrm>
            <a:off x="5330284" y="-27974"/>
            <a:ext cx="6850565" cy="6885974"/>
          </a:xfrm>
        </p:spPr>
      </p:pic>
      <p:sp>
        <p:nvSpPr>
          <p:cNvPr id="6" name="Rectangle: Single Corner Rounded 5">
            <a:extLst>
              <a:ext uri="{FF2B5EF4-FFF2-40B4-BE49-F238E27FC236}">
                <a16:creationId xmlns:a16="http://schemas.microsoft.com/office/drawing/2014/main" id="{A5F0DEBB-583C-46C5-BA82-7C8AA00DA042}"/>
              </a:ext>
              <a:ext uri="{C183D7F6-B498-43B3-948B-1728B52AA6E4}">
                <adec:decorative xmlns:adec="http://schemas.microsoft.com/office/drawing/2017/decorative" val="1"/>
              </a:ext>
            </a:extLst>
          </p:cNvPr>
          <p:cNvSpPr/>
          <p:nvPr/>
        </p:nvSpPr>
        <p:spPr>
          <a:xfrm>
            <a:off x="1" y="1773044"/>
            <a:ext cx="6389331" cy="5084956"/>
          </a:xfrm>
          <a:prstGeom prst="round1Rect">
            <a:avLst>
              <a:gd name="adj" fmla="val 5005"/>
            </a:avLst>
          </a:prstGeom>
          <a:gradFill flip="none" rotWithShape="1">
            <a:gsLst>
              <a:gs pos="0">
                <a:schemeClr val="accent1">
                  <a:lumMod val="67000"/>
                </a:schemeClr>
              </a:gs>
              <a:gs pos="100000">
                <a:schemeClr val="accent1">
                  <a:lumMod val="97000"/>
                  <a:lumOff val="3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unito Sans"/>
              <a:ea typeface="+mn-ea"/>
              <a:cs typeface="+mn-cs"/>
            </a:endParaRPr>
          </a:p>
        </p:txBody>
      </p:sp>
      <p:sp>
        <p:nvSpPr>
          <p:cNvPr id="18" name="Title 1">
            <a:extLst>
              <a:ext uri="{FF2B5EF4-FFF2-40B4-BE49-F238E27FC236}">
                <a16:creationId xmlns:a16="http://schemas.microsoft.com/office/drawing/2014/main" id="{AAE1187B-DDA7-D44F-5C37-1D99B3CFFDE7}"/>
              </a:ext>
            </a:extLst>
          </p:cNvPr>
          <p:cNvSpPr txBox="1">
            <a:spLocks noGrp="1"/>
          </p:cNvSpPr>
          <p:nvPr>
            <p:ph type="title"/>
          </p:nvPr>
        </p:nvSpPr>
        <p:spPr>
          <a:xfrm>
            <a:off x="456601" y="3030278"/>
            <a:ext cx="5932731" cy="5374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Roboto" panose="02000000000000000000" pitchFamily="2" charset="0"/>
                <a:ea typeface="Roboto" panose="02000000000000000000" pitchFamily="2" charset="0"/>
                <a:cs typeface="Arial" panose="020B0604020202020204" pitchFamily="34" charset="0"/>
              </a:defRPr>
            </a:lvl1pPr>
          </a:lstStyle>
          <a:p>
            <a:pPr defTabSz="914377">
              <a:defRPr/>
            </a:pPr>
            <a:r>
              <a:rPr lang="en-US" sz="2600" dirty="0">
                <a:solidFill>
                  <a:schemeClr val="bg1"/>
                </a:solidFill>
                <a:cs typeface="Poppins SemiBold" panose="00000700000000000000" pitchFamily="2" charset="0"/>
              </a:rPr>
              <a:t>Discussion Questions</a:t>
            </a:r>
          </a:p>
        </p:txBody>
      </p:sp>
      <p:sp>
        <p:nvSpPr>
          <p:cNvPr id="4" name="TextBox 3">
            <a:extLst>
              <a:ext uri="{FF2B5EF4-FFF2-40B4-BE49-F238E27FC236}">
                <a16:creationId xmlns:a16="http://schemas.microsoft.com/office/drawing/2014/main" id="{7B7509AD-98F5-48DC-905D-FEAAA7C238B7}"/>
              </a:ext>
            </a:extLst>
          </p:cNvPr>
          <p:cNvSpPr txBox="1"/>
          <p:nvPr/>
        </p:nvSpPr>
        <p:spPr>
          <a:xfrm>
            <a:off x="456602" y="2606553"/>
            <a:ext cx="3062207" cy="369332"/>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200" normalizeH="0" baseline="0" noProof="0" dirty="0">
                <a:ln>
                  <a:noFill/>
                </a:ln>
                <a:solidFill>
                  <a:srgbClr val="FCCF85"/>
                </a:solidFill>
                <a:effectLst/>
                <a:uLnTx/>
                <a:uFillTx/>
                <a:latin typeface="Roboto" panose="02000000000000000000" pitchFamily="2" charset="0"/>
                <a:ea typeface="Roboto" panose="02000000000000000000" pitchFamily="2" charset="0"/>
                <a:cs typeface="Poppins Medium" panose="00000600000000000000" pitchFamily="2" charset="0"/>
              </a:rPr>
              <a:t>ACTIVITY</a:t>
            </a:r>
          </a:p>
        </p:txBody>
      </p:sp>
      <p:sp>
        <p:nvSpPr>
          <p:cNvPr id="2" name="TextBox 1">
            <a:extLst>
              <a:ext uri="{FF2B5EF4-FFF2-40B4-BE49-F238E27FC236}">
                <a16:creationId xmlns:a16="http://schemas.microsoft.com/office/drawing/2014/main" id="{DAC2BA78-E14E-BA68-87FF-BC475825729E}"/>
              </a:ext>
            </a:extLst>
          </p:cNvPr>
          <p:cNvSpPr txBox="1"/>
          <p:nvPr/>
        </p:nvSpPr>
        <p:spPr>
          <a:xfrm>
            <a:off x="92162" y="3882116"/>
            <a:ext cx="5673018" cy="255454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Nunito Sans"/>
                <a:ea typeface="+mn-ea"/>
                <a:cs typeface="+mn-cs"/>
              </a:rPr>
              <a:t>What impacts have recent federal and state budget cuts had on your jurisdiction, and how have you managed those impacts?</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Nunito Sans"/>
                <a:ea typeface="+mn-ea"/>
                <a:cs typeface="+mn-cs"/>
              </a:rPr>
              <a:t>What IIS strategic sustainability topics are you interested in learning more about?​</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Nunito Sans"/>
                <a:ea typeface="+mn-ea"/>
                <a:cs typeface="+mn-cs"/>
              </a:rPr>
              <a:t>What kind of assistance would help you find what you need?</a:t>
            </a:r>
          </a:p>
        </p:txBody>
      </p:sp>
    </p:spTree>
    <p:extLst>
      <p:ext uri="{BB962C8B-B14F-4D97-AF65-F5344CB8AC3E}">
        <p14:creationId xmlns:p14="http://schemas.microsoft.com/office/powerpoint/2010/main" val="264198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2573</Words>
  <Application>Microsoft Office PowerPoint</Application>
  <PresentationFormat>Widescreen</PresentationFormat>
  <Paragraphs>386</Paragraphs>
  <Slides>41</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41</vt:i4>
      </vt:variant>
    </vt:vector>
  </HeadingPairs>
  <TitlesOfParts>
    <vt:vector size="54" baseType="lpstr">
      <vt:lpstr>Aptos</vt:lpstr>
      <vt:lpstr>Arial</vt:lpstr>
      <vt:lpstr>Calibri</vt:lpstr>
      <vt:lpstr>Courier New</vt:lpstr>
      <vt:lpstr>Nunito Sans</vt:lpstr>
      <vt:lpstr>Nunito Sans Normal</vt:lpstr>
      <vt:lpstr>Nunito Sans Normal Medium</vt:lpstr>
      <vt:lpstr>Poppins SemiBold</vt:lpstr>
      <vt:lpstr>Roboto</vt:lpstr>
      <vt:lpstr>Roboto Bold</vt:lpstr>
      <vt:lpstr>Roboto Medium</vt:lpstr>
      <vt:lpstr>Wingdings</vt:lpstr>
      <vt:lpstr>1_CDC New Visual Identity</vt:lpstr>
      <vt:lpstr>Strategic Sustainability and IIS Budget</vt:lpstr>
      <vt:lpstr>Strategic Sustainability and IIS Budget Objectives</vt:lpstr>
      <vt:lpstr>Sustainability Starts with the Value of the IIS</vt:lpstr>
      <vt:lpstr>IISs are Essential to Immunization Programs and Others</vt:lpstr>
      <vt:lpstr>IISs are Central to a Complex Immunization Data Ecosystem</vt:lpstr>
      <vt:lpstr>Strategic sustainability is having a long-range view and plan so that you have clear priorities in place when funding opportunities arise and needs or priorities shift. </vt:lpstr>
      <vt:lpstr>Strategic Sustainability Considerations</vt:lpstr>
      <vt:lpstr>Strategic Sustainability is Critically Important</vt:lpstr>
      <vt:lpstr>Discussion Questions</vt:lpstr>
      <vt:lpstr>IIS Funding</vt:lpstr>
      <vt:lpstr>CDC Supported IIS Funding</vt:lpstr>
      <vt:lpstr>Data Modernization Funding Timeline and Progression</vt:lpstr>
      <vt:lpstr>Public Health Infrastructure Grant (PHIG) Context</vt:lpstr>
      <vt:lpstr>PHIG Data Modernization –  General and A3 IIS Modernization</vt:lpstr>
      <vt:lpstr>PHIG –  IIS Component A Supplemental By the Numbers</vt:lpstr>
      <vt:lpstr>CDC Managed Funding Support</vt:lpstr>
      <vt:lpstr>Potential Private Partners for Support</vt:lpstr>
      <vt:lpstr>Potential Additional Sources of Funding</vt:lpstr>
      <vt:lpstr>PowerPoint Presentation</vt:lpstr>
      <vt:lpstr>Medicaid Match Formal Application Process</vt:lpstr>
      <vt:lpstr>Partnering with Other Programs</vt:lpstr>
      <vt:lpstr>Potential Ways to Lower Costs</vt:lpstr>
      <vt:lpstr>Automate and Streamline</vt:lpstr>
      <vt:lpstr>Automate and Streamline</vt:lpstr>
      <vt:lpstr>Automate and Streamline</vt:lpstr>
      <vt:lpstr>Standardize Where Possible</vt:lpstr>
      <vt:lpstr>Engage with the IIS Vendor and Consortium</vt:lpstr>
      <vt:lpstr>Managing the Budget You Have</vt:lpstr>
      <vt:lpstr>Know and Understand IIS Costs and Budget</vt:lpstr>
      <vt:lpstr>Plan, Prioritize, Price, Pause, Pick, Proceed OR Pass</vt:lpstr>
      <vt:lpstr>Workforce Considerations</vt:lpstr>
      <vt:lpstr>Augmenting Your Workforce</vt:lpstr>
      <vt:lpstr>Contracting Considerations</vt:lpstr>
      <vt:lpstr>Instructions</vt:lpstr>
      <vt:lpstr>Understanding IIS Costs</vt:lpstr>
      <vt:lpstr>Understanding the Costs of IIS</vt:lpstr>
      <vt:lpstr>PowerPoint Presentation</vt:lpstr>
      <vt:lpstr>Overview of IIS Budgets &amp; Sustainability</vt:lpstr>
      <vt:lpstr>Discussion Questions</vt:lpstr>
      <vt:lpstr>Questions and Discussion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Judith Kerr</dc:creator>
  <cp:lastModifiedBy>Judith Kerr</cp:lastModifiedBy>
  <cp:revision>1</cp:revision>
  <dcterms:created xsi:type="dcterms:W3CDTF">2026-06-22T17:49:55Z</dcterms:created>
  <dcterms:modified xsi:type="dcterms:W3CDTF">2026-06-22T17:50:07Z</dcterms:modified>
</cp:coreProperties>
</file>