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1" r:id="rId3"/>
    <p:sldMasterId id="2147483691" r:id="rId4"/>
  </p:sldMasterIdLst>
  <p:notesMasterIdLst>
    <p:notesMasterId r:id="rId32"/>
  </p:notesMasterIdLst>
  <p:sldIdLst>
    <p:sldId id="374" r:id="rId5"/>
    <p:sldId id="375" r:id="rId6"/>
    <p:sldId id="376" r:id="rId7"/>
    <p:sldId id="377" r:id="rId8"/>
    <p:sldId id="378" r:id="rId9"/>
    <p:sldId id="379" r:id="rId10"/>
    <p:sldId id="380" r:id="rId11"/>
    <p:sldId id="381" r:id="rId12"/>
    <p:sldId id="382" r:id="rId13"/>
    <p:sldId id="383" r:id="rId14"/>
    <p:sldId id="384" r:id="rId15"/>
    <p:sldId id="385" r:id="rId16"/>
    <p:sldId id="386" r:id="rId17"/>
    <p:sldId id="387" r:id="rId18"/>
    <p:sldId id="388" r:id="rId19"/>
    <p:sldId id="389" r:id="rId20"/>
    <p:sldId id="390" r:id="rId21"/>
    <p:sldId id="391" r:id="rId22"/>
    <p:sldId id="392" r:id="rId23"/>
    <p:sldId id="393" r:id="rId24"/>
    <p:sldId id="394" r:id="rId25"/>
    <p:sldId id="395" r:id="rId26"/>
    <p:sldId id="396" r:id="rId27"/>
    <p:sldId id="397" r:id="rId28"/>
    <p:sldId id="398" r:id="rId29"/>
    <p:sldId id="399" r:id="rId30"/>
    <p:sldId id="40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56" d="100"/>
          <a:sy n="56" d="100"/>
        </p:scale>
        <p:origin x="100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13D7BD-81BE-416E-B153-29795CF715F5}"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FD2A7E-0223-4090-95A1-F63926D0FD22}" type="slidenum">
              <a:rPr lang="en-US" smtClean="0"/>
              <a:t>‹#›</a:t>
            </a:fld>
            <a:endParaRPr lang="en-US"/>
          </a:p>
        </p:txBody>
      </p:sp>
    </p:spTree>
    <p:extLst>
      <p:ext uri="{BB962C8B-B14F-4D97-AF65-F5344CB8AC3E}">
        <p14:creationId xmlns:p14="http://schemas.microsoft.com/office/powerpoint/2010/main" val="1984635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6"/>
        <p:cNvGrpSpPr/>
        <p:nvPr/>
      </p:nvGrpSpPr>
      <p:grpSpPr>
        <a:xfrm>
          <a:off x="0" y="0"/>
          <a:ext cx="0" cy="0"/>
          <a:chOff x="0" y="0"/>
          <a:chExt cx="0" cy="0"/>
        </a:xfrm>
      </p:grpSpPr>
      <p:sp>
        <p:nvSpPr>
          <p:cNvPr id="3197" name="Google Shape;3197;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Barlow Light"/>
              <a:buNone/>
            </a:pPr>
            <a:r>
              <a:rPr lang="en" sz="1200"/>
              <a:t> I would like to invite </a:t>
            </a:r>
            <a:r>
              <a:rPr lang="en" sz="1200" b="0" i="0" u="none" strike="noStrike" cap="none">
                <a:latin typeface="Calibri"/>
                <a:ea typeface="Calibri"/>
                <a:cs typeface="Calibri"/>
                <a:sym typeface="Calibri"/>
              </a:rPr>
              <a:t>Amy Metroka </a:t>
            </a:r>
            <a:r>
              <a:rPr lang="en" sz="1200"/>
              <a:t>to the stage for our Effective IIS Data Use session.</a:t>
            </a:r>
            <a:endParaRPr/>
          </a:p>
          <a:p>
            <a:pPr marL="0" lvl="0" indent="0" algn="l" rtl="0">
              <a:lnSpc>
                <a:spcPct val="100000"/>
              </a:lnSpc>
              <a:spcBef>
                <a:spcPts val="0"/>
              </a:spcBef>
              <a:spcAft>
                <a:spcPts val="0"/>
              </a:spcAft>
              <a:buClr>
                <a:schemeClr val="dk1"/>
              </a:buClr>
              <a:buSzPts val="1400"/>
              <a:buFont typeface="Barlow Light"/>
              <a:buNone/>
            </a:pPr>
            <a:endParaRPr/>
          </a:p>
        </p:txBody>
      </p:sp>
      <p:sp>
        <p:nvSpPr>
          <p:cNvPr id="3198" name="Google Shape;3198;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0"/>
        <p:cNvGrpSpPr/>
        <p:nvPr/>
      </p:nvGrpSpPr>
      <p:grpSpPr>
        <a:xfrm>
          <a:off x="0" y="0"/>
          <a:ext cx="0" cy="0"/>
          <a:chOff x="0" y="0"/>
          <a:chExt cx="0" cy="0"/>
        </a:xfrm>
      </p:grpSpPr>
      <p:sp>
        <p:nvSpPr>
          <p:cNvPr id="3291" name="Google Shape;3291;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2" name="Google Shape;3292;p1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293" name="Google Shape;3293;p1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9"/>
        <p:cNvGrpSpPr/>
        <p:nvPr/>
      </p:nvGrpSpPr>
      <p:grpSpPr>
        <a:xfrm>
          <a:off x="0" y="0"/>
          <a:ext cx="0" cy="0"/>
          <a:chOff x="0" y="0"/>
          <a:chExt cx="0" cy="0"/>
        </a:xfrm>
      </p:grpSpPr>
      <p:sp>
        <p:nvSpPr>
          <p:cNvPr id="3300" name="Google Shape;3300;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1" name="Google Shape;3301;p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 b="1">
                <a:solidFill>
                  <a:schemeClr val="dk1"/>
                </a:solidFill>
              </a:rPr>
              <a:t>Before we continue with our SIPOC framework analysis, let’s take 15 minutes to think and talk about the IIS data quality and data use challenges you currently face and how you might address them.</a:t>
            </a:r>
            <a:endParaRPr/>
          </a:p>
        </p:txBody>
      </p:sp>
      <p:sp>
        <p:nvSpPr>
          <p:cNvPr id="3302" name="Google Shape;3302;p1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7"/>
        <p:cNvGrpSpPr/>
        <p:nvPr/>
      </p:nvGrpSpPr>
      <p:grpSpPr>
        <a:xfrm>
          <a:off x="0" y="0"/>
          <a:ext cx="0" cy="0"/>
          <a:chOff x="0" y="0"/>
          <a:chExt cx="0" cy="0"/>
        </a:xfrm>
      </p:grpSpPr>
      <p:sp>
        <p:nvSpPr>
          <p:cNvPr id="3308" name="Google Shape;3308;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9" name="Google Shape;3309;p1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Coming back to our SIPOC framework, let’s consider processes.</a:t>
            </a:r>
            <a:endParaRPr/>
          </a:p>
        </p:txBody>
      </p:sp>
      <p:sp>
        <p:nvSpPr>
          <p:cNvPr id="3310" name="Google Shape;3310;p1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6"/>
        <p:cNvGrpSpPr/>
        <p:nvPr/>
      </p:nvGrpSpPr>
      <p:grpSpPr>
        <a:xfrm>
          <a:off x="0" y="0"/>
          <a:ext cx="0" cy="0"/>
          <a:chOff x="0" y="0"/>
          <a:chExt cx="0" cy="0"/>
        </a:xfrm>
      </p:grpSpPr>
      <p:sp>
        <p:nvSpPr>
          <p:cNvPr id="3317" name="Google Shape;3317;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8" name="Google Shape;3318;p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319" name="Google Shape;3319;p1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5"/>
        <p:cNvGrpSpPr/>
        <p:nvPr/>
      </p:nvGrpSpPr>
      <p:grpSpPr>
        <a:xfrm>
          <a:off x="0" y="0"/>
          <a:ext cx="0" cy="0"/>
          <a:chOff x="0" y="0"/>
          <a:chExt cx="0" cy="0"/>
        </a:xfrm>
      </p:grpSpPr>
      <p:sp>
        <p:nvSpPr>
          <p:cNvPr id="3326" name="Google Shape;3326;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7" name="Google Shape;3327;p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328" name="Google Shape;3328;p1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4"/>
        <p:cNvGrpSpPr/>
        <p:nvPr/>
      </p:nvGrpSpPr>
      <p:grpSpPr>
        <a:xfrm>
          <a:off x="0" y="0"/>
          <a:ext cx="0" cy="0"/>
          <a:chOff x="0" y="0"/>
          <a:chExt cx="0" cy="0"/>
        </a:xfrm>
      </p:grpSpPr>
      <p:sp>
        <p:nvSpPr>
          <p:cNvPr id="3335" name="Google Shape;3335;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6" name="Google Shape;3336;p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Source: PHII course: Data Governance for Public Health. See resources for course link. More on data governance in a later module.</a:t>
            </a:r>
            <a:endParaRPr/>
          </a:p>
        </p:txBody>
      </p:sp>
      <p:sp>
        <p:nvSpPr>
          <p:cNvPr id="3337" name="Google Shape;3337;p1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4"/>
        <p:cNvGrpSpPr/>
        <p:nvPr/>
      </p:nvGrpSpPr>
      <p:grpSpPr>
        <a:xfrm>
          <a:off x="0" y="0"/>
          <a:ext cx="0" cy="0"/>
          <a:chOff x="0" y="0"/>
          <a:chExt cx="0" cy="0"/>
        </a:xfrm>
      </p:grpSpPr>
      <p:sp>
        <p:nvSpPr>
          <p:cNvPr id="3345" name="Google Shape;3345;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6" name="Google Shape;3346;p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347" name="Google Shape;3347;p1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3"/>
        <p:cNvGrpSpPr/>
        <p:nvPr/>
      </p:nvGrpSpPr>
      <p:grpSpPr>
        <a:xfrm>
          <a:off x="0" y="0"/>
          <a:ext cx="0" cy="0"/>
          <a:chOff x="0" y="0"/>
          <a:chExt cx="0" cy="0"/>
        </a:xfrm>
      </p:grpSpPr>
      <p:sp>
        <p:nvSpPr>
          <p:cNvPr id="3354" name="Google Shape;3354;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5" name="Google Shape;3355;p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More on data governance later</a:t>
            </a:r>
            <a:endParaRPr/>
          </a:p>
        </p:txBody>
      </p:sp>
      <p:sp>
        <p:nvSpPr>
          <p:cNvPr id="3356" name="Google Shape;3356;p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3"/>
        <p:cNvGrpSpPr/>
        <p:nvPr/>
      </p:nvGrpSpPr>
      <p:grpSpPr>
        <a:xfrm>
          <a:off x="0" y="0"/>
          <a:ext cx="0" cy="0"/>
          <a:chOff x="0" y="0"/>
          <a:chExt cx="0" cy="0"/>
        </a:xfrm>
      </p:grpSpPr>
      <p:sp>
        <p:nvSpPr>
          <p:cNvPr id="3364" name="Google Shape;3364;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5" name="Google Shape;3365;p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a:t>I raise this topic to emphasize the importance of signing the DUA Addendum. I expect that if your jurisdiction has not signed it as yet, getting it signed is on your radar and your immunization program is moving the approval process forward. If you have questions about the DUA Addendum, there will be an opportunity in the next few days to raise them with your CDC SME (if present, or a different CDC SME).</a:t>
            </a:r>
            <a:endParaRPr/>
          </a:p>
        </p:txBody>
      </p:sp>
      <p:sp>
        <p:nvSpPr>
          <p:cNvPr id="3366" name="Google Shape;3366;p1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2"/>
        <p:cNvGrpSpPr/>
        <p:nvPr/>
      </p:nvGrpSpPr>
      <p:grpSpPr>
        <a:xfrm>
          <a:off x="0" y="0"/>
          <a:ext cx="0" cy="0"/>
          <a:chOff x="0" y="0"/>
          <a:chExt cx="0" cy="0"/>
        </a:xfrm>
      </p:grpSpPr>
      <p:sp>
        <p:nvSpPr>
          <p:cNvPr id="3373" name="Google Shape;3373;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4" name="Google Shape;3374;p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Broad definition of consumers</a:t>
            </a:r>
            <a:endParaRPr/>
          </a:p>
          <a:p>
            <a:pPr marL="0" lvl="0" indent="0" algn="l" rtl="0">
              <a:lnSpc>
                <a:spcPct val="100000"/>
              </a:lnSpc>
              <a:spcBef>
                <a:spcPts val="0"/>
              </a:spcBef>
              <a:spcAft>
                <a:spcPts val="0"/>
              </a:spcAft>
              <a:buClr>
                <a:schemeClr val="dk1"/>
              </a:buClr>
              <a:buSzPts val="1400"/>
              <a:buFont typeface="Barlow Light"/>
              <a:buNone/>
            </a:pPr>
            <a:endParaRPr/>
          </a:p>
        </p:txBody>
      </p:sp>
      <p:sp>
        <p:nvSpPr>
          <p:cNvPr id="3375" name="Google Shape;3375;p1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8"/>
        <p:cNvGrpSpPr/>
        <p:nvPr/>
      </p:nvGrpSpPr>
      <p:grpSpPr>
        <a:xfrm>
          <a:off x="0" y="0"/>
          <a:ext cx="0" cy="0"/>
          <a:chOff x="0" y="0"/>
          <a:chExt cx="0" cy="0"/>
        </a:xfrm>
      </p:grpSpPr>
      <p:sp>
        <p:nvSpPr>
          <p:cNvPr id="3209" name="Google Shape;3209;p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210" name="Google Shape;3210;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0"/>
        <p:cNvGrpSpPr/>
        <p:nvPr/>
      </p:nvGrpSpPr>
      <p:grpSpPr>
        <a:xfrm>
          <a:off x="0" y="0"/>
          <a:ext cx="0" cy="0"/>
          <a:chOff x="0" y="0"/>
          <a:chExt cx="0" cy="0"/>
        </a:xfrm>
      </p:grpSpPr>
      <p:sp>
        <p:nvSpPr>
          <p:cNvPr id="3381" name="Google Shape;3381;p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2" name="Google Shape;3382;p1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383" name="Google Shape;3383;p1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9"/>
        <p:cNvGrpSpPr/>
        <p:nvPr/>
      </p:nvGrpSpPr>
      <p:grpSpPr>
        <a:xfrm>
          <a:off x="0" y="0"/>
          <a:ext cx="0" cy="0"/>
          <a:chOff x="0" y="0"/>
          <a:chExt cx="0" cy="0"/>
        </a:xfrm>
      </p:grpSpPr>
      <p:sp>
        <p:nvSpPr>
          <p:cNvPr id="3390" name="Google Shape;3390;p1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1" name="Google Shape;3391;p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5"/>
        <p:cNvGrpSpPr/>
        <p:nvPr/>
      </p:nvGrpSpPr>
      <p:grpSpPr>
        <a:xfrm>
          <a:off x="0" y="0"/>
          <a:ext cx="0" cy="0"/>
          <a:chOff x="0" y="0"/>
          <a:chExt cx="0" cy="0"/>
        </a:xfrm>
      </p:grpSpPr>
      <p:sp>
        <p:nvSpPr>
          <p:cNvPr id="3396" name="Google Shape;3396;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7" name="Google Shape;3397;p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398" name="Google Shape;3398;p1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6"/>
        <p:cNvGrpSpPr/>
        <p:nvPr/>
      </p:nvGrpSpPr>
      <p:grpSpPr>
        <a:xfrm>
          <a:off x="0" y="0"/>
          <a:ext cx="0" cy="0"/>
          <a:chOff x="0" y="0"/>
          <a:chExt cx="0" cy="0"/>
        </a:xfrm>
      </p:grpSpPr>
      <p:sp>
        <p:nvSpPr>
          <p:cNvPr id="3407" name="Google Shape;3407;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8" name="Google Shape;3408;p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409" name="Google Shape;3409;p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4"/>
        <p:cNvGrpSpPr/>
        <p:nvPr/>
      </p:nvGrpSpPr>
      <p:grpSpPr>
        <a:xfrm>
          <a:off x="0" y="0"/>
          <a:ext cx="0" cy="0"/>
          <a:chOff x="0" y="0"/>
          <a:chExt cx="0" cy="0"/>
        </a:xfrm>
      </p:grpSpPr>
      <p:sp>
        <p:nvSpPr>
          <p:cNvPr id="3415" name="Google Shape;3415;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6" name="Google Shape;3416;p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417" name="Google Shape;3417;p1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3"/>
        <p:cNvGrpSpPr/>
        <p:nvPr/>
      </p:nvGrpSpPr>
      <p:grpSpPr>
        <a:xfrm>
          <a:off x="0" y="0"/>
          <a:ext cx="0" cy="0"/>
          <a:chOff x="0" y="0"/>
          <a:chExt cx="0" cy="0"/>
        </a:xfrm>
      </p:grpSpPr>
      <p:sp>
        <p:nvSpPr>
          <p:cNvPr id="3424" name="Google Shape;3424;p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5" name="Google Shape;3425;p1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Barlow Light"/>
              <a:buNone/>
            </a:pPr>
            <a:r>
              <a:rPr lang="en"/>
              <a:t>~10 minute discussion, time permitting. May use prompts - use of IIS data by partners, e.g., providers, child care, schools, colleges, Medicaid. May want to ask about use of dashboards</a:t>
            </a:r>
            <a:endParaRPr/>
          </a:p>
        </p:txBody>
      </p:sp>
      <p:sp>
        <p:nvSpPr>
          <p:cNvPr id="3426" name="Google Shape;3426;p1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1"/>
        <p:cNvGrpSpPr/>
        <p:nvPr/>
      </p:nvGrpSpPr>
      <p:grpSpPr>
        <a:xfrm>
          <a:off x="0" y="0"/>
          <a:ext cx="0" cy="0"/>
          <a:chOff x="0" y="0"/>
          <a:chExt cx="0" cy="0"/>
        </a:xfrm>
      </p:grpSpPr>
      <p:sp>
        <p:nvSpPr>
          <p:cNvPr id="3432" name="Google Shape;3432;p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3" name="Google Shape;3433;p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434" name="Google Shape;3434;p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8"/>
        <p:cNvGrpSpPr/>
        <p:nvPr/>
      </p:nvGrpSpPr>
      <p:grpSpPr>
        <a:xfrm>
          <a:off x="0" y="0"/>
          <a:ext cx="0" cy="0"/>
          <a:chOff x="0" y="0"/>
          <a:chExt cx="0" cy="0"/>
        </a:xfrm>
      </p:grpSpPr>
      <p:sp>
        <p:nvSpPr>
          <p:cNvPr id="3439" name="Google Shape;3439;p1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440" name="Google Shape;3440;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4"/>
        <p:cNvGrpSpPr/>
        <p:nvPr/>
      </p:nvGrpSpPr>
      <p:grpSpPr>
        <a:xfrm>
          <a:off x="0" y="0"/>
          <a:ext cx="0" cy="0"/>
          <a:chOff x="0" y="0"/>
          <a:chExt cx="0" cy="0"/>
        </a:xfrm>
      </p:grpSpPr>
      <p:sp>
        <p:nvSpPr>
          <p:cNvPr id="3215" name="Google Shape;3215;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6" name="Google Shape;3216;p1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The definition of IIS Data Use per the 2021 IIS Core Competency Model is the translation of IIS data into actionable information to support user needs. </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We saw this translation of IIS data in many ways throughput the pandemic in various data visualization and presentation methods that enabled the data to be translated for action. </a:t>
            </a:r>
            <a:endParaRPr/>
          </a:p>
        </p:txBody>
      </p:sp>
      <p:sp>
        <p:nvSpPr>
          <p:cNvPr id="3217" name="Google Shape;3217;p1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1"/>
        <p:cNvGrpSpPr/>
        <p:nvPr/>
      </p:nvGrpSpPr>
      <p:grpSpPr>
        <a:xfrm>
          <a:off x="0" y="0"/>
          <a:ext cx="0" cy="0"/>
          <a:chOff x="0" y="0"/>
          <a:chExt cx="0" cy="0"/>
        </a:xfrm>
      </p:grpSpPr>
      <p:sp>
        <p:nvSpPr>
          <p:cNvPr id="3222" name="Google Shape;3222;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3" name="Google Shape;3223;p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Use of the IIS data fosters sustainability and credibility of the IIS as a key information system.</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And data use helps identify discrepancies in the data to be resolved.   </a:t>
            </a:r>
            <a:endParaRPr/>
          </a:p>
        </p:txBody>
      </p:sp>
      <p:sp>
        <p:nvSpPr>
          <p:cNvPr id="3224" name="Google Shape;3224;p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8"/>
        <p:cNvGrpSpPr/>
        <p:nvPr/>
      </p:nvGrpSpPr>
      <p:grpSpPr>
        <a:xfrm>
          <a:off x="0" y="0"/>
          <a:ext cx="0" cy="0"/>
          <a:chOff x="0" y="0"/>
          <a:chExt cx="0" cy="0"/>
        </a:xfrm>
      </p:grpSpPr>
      <p:sp>
        <p:nvSpPr>
          <p:cNvPr id="3229" name="Google Shape;3229;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0" name="Google Shape;3230;p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231" name="Google Shape;3231;p1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5"/>
        <p:cNvGrpSpPr/>
        <p:nvPr/>
      </p:nvGrpSpPr>
      <p:grpSpPr>
        <a:xfrm>
          <a:off x="0" y="0"/>
          <a:ext cx="0" cy="0"/>
          <a:chOff x="0" y="0"/>
          <a:chExt cx="0" cy="0"/>
        </a:xfrm>
      </p:grpSpPr>
      <p:sp>
        <p:nvSpPr>
          <p:cNvPr id="3236" name="Google Shape;3236;p1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7" name="Google Shape;3237;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1"/>
        <p:cNvGrpSpPr/>
        <p:nvPr/>
      </p:nvGrpSpPr>
      <p:grpSpPr>
        <a:xfrm>
          <a:off x="0" y="0"/>
          <a:ext cx="0" cy="0"/>
          <a:chOff x="0" y="0"/>
          <a:chExt cx="0" cy="0"/>
        </a:xfrm>
      </p:grpSpPr>
      <p:sp>
        <p:nvSpPr>
          <p:cNvPr id="3242" name="Google Shape;3242;p1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Here is a framework for us think about important ingredients for effective IIS data use.</a:t>
            </a:r>
            <a:endParaRPr/>
          </a:p>
        </p:txBody>
      </p:sp>
      <p:sp>
        <p:nvSpPr>
          <p:cNvPr id="3243" name="Google Shape;3243;p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3"/>
        <p:cNvGrpSpPr/>
        <p:nvPr/>
      </p:nvGrpSpPr>
      <p:grpSpPr>
        <a:xfrm>
          <a:off x="0" y="0"/>
          <a:ext cx="0" cy="0"/>
          <a:chOff x="0" y="0"/>
          <a:chExt cx="0" cy="0"/>
        </a:xfrm>
      </p:grpSpPr>
      <p:sp>
        <p:nvSpPr>
          <p:cNvPr id="3274" name="Google Shape;3274;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5" name="Google Shape;3275;p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Stress partnerships with suppliers</a:t>
            </a:r>
            <a:endParaRPr/>
          </a:p>
        </p:txBody>
      </p:sp>
      <p:sp>
        <p:nvSpPr>
          <p:cNvPr id="3276" name="Google Shape;3276;p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2"/>
        <p:cNvGrpSpPr/>
        <p:nvPr/>
      </p:nvGrpSpPr>
      <p:grpSpPr>
        <a:xfrm>
          <a:off x="0" y="0"/>
          <a:ext cx="0" cy="0"/>
          <a:chOff x="0" y="0"/>
          <a:chExt cx="0" cy="0"/>
        </a:xfrm>
      </p:grpSpPr>
      <p:sp>
        <p:nvSpPr>
          <p:cNvPr id="3283" name="Google Shape;3283;p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3284" name="Google Shape;3284;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696"/>
        <p:cNvGrpSpPr/>
        <p:nvPr/>
      </p:nvGrpSpPr>
      <p:grpSpPr>
        <a:xfrm>
          <a:off x="0" y="0"/>
          <a:ext cx="0" cy="0"/>
          <a:chOff x="0" y="0"/>
          <a:chExt cx="0" cy="0"/>
        </a:xfrm>
      </p:grpSpPr>
      <p:sp>
        <p:nvSpPr>
          <p:cNvPr id="1697" name="Google Shape;1697;p240"/>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698" name="Google Shape;1698;p240"/>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2100"/>
              <a:buFont typeface="Arial"/>
              <a:buNone/>
              <a:defRPr sz="2133" b="1" i="0" u="none" strike="noStrike" cap="none">
                <a:solidFill>
                  <a:srgbClr val="005E85"/>
                </a:solidFill>
                <a:latin typeface="Barlow"/>
                <a:ea typeface="Barlow"/>
                <a:cs typeface="Barlow"/>
                <a:sym typeface="Barlow"/>
              </a:defRPr>
            </a:lvl1pPr>
            <a:lvl2pPr marR="0" lvl="1" algn="ctr">
              <a:lnSpc>
                <a:spcPct val="90000"/>
              </a:lnSpc>
              <a:spcBef>
                <a:spcPts val="533"/>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33"/>
              </a:spcBef>
              <a:spcAft>
                <a:spcPts val="0"/>
              </a:spcAft>
              <a:buClr>
                <a:schemeClr val="dk1"/>
              </a:buClr>
              <a:buSzPts val="1800"/>
              <a:buFont typeface="Arial"/>
              <a:buNone/>
              <a:defRPr sz="1867" b="0" i="0" u="none" strike="noStrike" cap="none">
                <a:solidFill>
                  <a:schemeClr val="dk1"/>
                </a:solidFill>
                <a:latin typeface="Barlow"/>
                <a:ea typeface="Barlow"/>
                <a:cs typeface="Barlow"/>
                <a:sym typeface="Barlow"/>
              </a:defRPr>
            </a:lvl3pPr>
            <a:lvl4pPr marR="0" lvl="3"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33"/>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6663441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749"/>
        <p:cNvGrpSpPr/>
        <p:nvPr/>
      </p:nvGrpSpPr>
      <p:grpSpPr>
        <a:xfrm>
          <a:off x="0" y="0"/>
          <a:ext cx="0" cy="0"/>
          <a:chOff x="0" y="0"/>
          <a:chExt cx="0" cy="0"/>
        </a:xfrm>
      </p:grpSpPr>
      <p:sp>
        <p:nvSpPr>
          <p:cNvPr id="1750" name="Google Shape;1750;p27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1" name="Google Shape;1751;p275"/>
          <p:cNvSpPr>
            <a:spLocks noGrp="1"/>
          </p:cNvSpPr>
          <p:nvPr>
            <p:ph type="pic" idx="2"/>
          </p:nvPr>
        </p:nvSpPr>
        <p:spPr>
          <a:xfrm>
            <a:off x="5183188" y="987425"/>
            <a:ext cx="6172200" cy="4873625"/>
          </a:xfrm>
          <a:prstGeom prst="rect">
            <a:avLst/>
          </a:prstGeom>
          <a:noFill/>
          <a:ln>
            <a:noFill/>
          </a:ln>
        </p:spPr>
      </p:sp>
      <p:sp>
        <p:nvSpPr>
          <p:cNvPr id="1752" name="Google Shape;1752;p27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53" name="Google Shape;1753;p2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4" name="Google Shape;1754;p2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5" name="Google Shape;1755;p2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797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56"/>
        <p:cNvGrpSpPr/>
        <p:nvPr/>
      </p:nvGrpSpPr>
      <p:grpSpPr>
        <a:xfrm>
          <a:off x="0" y="0"/>
          <a:ext cx="0" cy="0"/>
          <a:chOff x="0" y="0"/>
          <a:chExt cx="0" cy="0"/>
        </a:xfrm>
      </p:grpSpPr>
      <p:sp>
        <p:nvSpPr>
          <p:cNvPr id="1757" name="Google Shape;1757;p2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8" name="Google Shape;1758;p27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9" name="Google Shape;1759;p2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0" name="Google Shape;1760;p2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1" name="Google Shape;1761;p2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41002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762"/>
        <p:cNvGrpSpPr/>
        <p:nvPr/>
      </p:nvGrpSpPr>
      <p:grpSpPr>
        <a:xfrm>
          <a:off x="0" y="0"/>
          <a:ext cx="0" cy="0"/>
          <a:chOff x="0" y="0"/>
          <a:chExt cx="0" cy="0"/>
        </a:xfrm>
      </p:grpSpPr>
      <p:sp>
        <p:nvSpPr>
          <p:cNvPr id="1763" name="Google Shape;1763;p27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4" name="Google Shape;1764;p27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5" name="Google Shape;1765;p2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6" name="Google Shape;1766;p2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7" name="Google Shape;1767;p2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39988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1768"/>
        <p:cNvGrpSpPr/>
        <p:nvPr/>
      </p:nvGrpSpPr>
      <p:grpSpPr>
        <a:xfrm>
          <a:off x="0" y="0"/>
          <a:ext cx="0" cy="0"/>
          <a:chOff x="0" y="0"/>
          <a:chExt cx="0" cy="0"/>
        </a:xfrm>
      </p:grpSpPr>
      <p:pic>
        <p:nvPicPr>
          <p:cNvPr id="1769" name="Google Shape;1769;p278"/>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770" name="Google Shape;1770;p278"/>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Font typeface="Play"/>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1" name="Google Shape;1771;p278"/>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42900" algn="l">
              <a:lnSpc>
                <a:spcPct val="133333"/>
              </a:lnSpc>
              <a:spcBef>
                <a:spcPts val="667"/>
              </a:spcBef>
              <a:spcAft>
                <a:spcPts val="0"/>
              </a:spcAft>
              <a:buClr>
                <a:schemeClr val="dk1"/>
              </a:buClr>
              <a:buSzPts val="1800"/>
              <a:buChar char="•"/>
              <a:defRPr/>
            </a:lvl2pPr>
            <a:lvl3pPr marL="1371600" lvl="2" indent="-342900" algn="l">
              <a:lnSpc>
                <a:spcPct val="116666"/>
              </a:lnSpc>
              <a:spcBef>
                <a:spcPts val="667"/>
              </a:spcBef>
              <a:spcAft>
                <a:spcPts val="0"/>
              </a:spcAft>
              <a:buClr>
                <a:schemeClr val="dk1"/>
              </a:buClr>
              <a:buSzPts val="1800"/>
              <a:buChar char="•"/>
              <a:defRPr/>
            </a:lvl3pPr>
            <a:lvl4pPr marL="1828800" lvl="3" indent="-342900" algn="l">
              <a:lnSpc>
                <a:spcPct val="87500"/>
              </a:lnSpc>
              <a:spcBef>
                <a:spcPts val="667"/>
              </a:spcBef>
              <a:spcAft>
                <a:spcPts val="0"/>
              </a:spcAft>
              <a:buClr>
                <a:schemeClr val="dk1"/>
              </a:buClr>
              <a:buSzPts val="1800"/>
              <a:buChar char="•"/>
              <a:defRPr/>
            </a:lvl4pPr>
            <a:lvl5pPr marL="2286000" lvl="4" indent="-342900" algn="l">
              <a:lnSpc>
                <a:spcPct val="875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1772" name="Google Shape;1772;p278"/>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175846603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202"/>
        <p:cNvGrpSpPr/>
        <p:nvPr/>
      </p:nvGrpSpPr>
      <p:grpSpPr>
        <a:xfrm>
          <a:off x="0" y="0"/>
          <a:ext cx="0" cy="0"/>
          <a:chOff x="0" y="0"/>
          <a:chExt cx="0" cy="0"/>
        </a:xfrm>
      </p:grpSpPr>
      <p:pic>
        <p:nvPicPr>
          <p:cNvPr id="203" name="Google Shape;203;p198"/>
          <p:cNvPicPr preferRelativeResize="0"/>
          <p:nvPr/>
        </p:nvPicPr>
        <p:blipFill rotWithShape="1">
          <a:blip r:embed="rId2">
            <a:alphaModFix/>
          </a:blip>
          <a:srcRect/>
          <a:stretch/>
        </p:blipFill>
        <p:spPr>
          <a:xfrm>
            <a:off x="0" y="3050"/>
            <a:ext cx="12197421" cy="6854950"/>
          </a:xfrm>
          <a:prstGeom prst="rect">
            <a:avLst/>
          </a:prstGeom>
          <a:noFill/>
          <a:ln>
            <a:noFill/>
          </a:ln>
        </p:spPr>
      </p:pic>
      <p:sp>
        <p:nvSpPr>
          <p:cNvPr id="204" name="Google Shape;204;p19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19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06" name="Google Shape;206;p19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07" name="Google Shape;207;p19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867543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234"/>
        <p:cNvGrpSpPr/>
        <p:nvPr/>
      </p:nvGrpSpPr>
      <p:grpSpPr>
        <a:xfrm>
          <a:off x="0" y="0"/>
          <a:ext cx="0" cy="0"/>
          <a:chOff x="0" y="0"/>
          <a:chExt cx="0" cy="0"/>
        </a:xfrm>
      </p:grpSpPr>
      <p:sp>
        <p:nvSpPr>
          <p:cNvPr id="235" name="Google Shape;235;p248"/>
          <p:cNvSpPr txBox="1">
            <a:spLocks noGrp="1"/>
          </p:cNvSpPr>
          <p:nvPr>
            <p:ph type="title"/>
          </p:nvPr>
        </p:nvSpPr>
        <p:spPr>
          <a:xfrm>
            <a:off x="608249" y="202224"/>
            <a:ext cx="6810600" cy="991800"/>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Font typeface="Barlow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248"/>
          <p:cNvSpPr txBox="1">
            <a:spLocks noGrp="1"/>
          </p:cNvSpPr>
          <p:nvPr>
            <p:ph type="body" idx="1"/>
          </p:nvPr>
        </p:nvSpPr>
        <p:spPr>
          <a:xfrm>
            <a:off x="608249" y="1388962"/>
            <a:ext cx="7517700" cy="47883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8663274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II Dark Blue">
  <p:cSld name="PHII Dark Blue">
    <p:spTree>
      <p:nvGrpSpPr>
        <p:cNvPr id="1" name="Shape 237"/>
        <p:cNvGrpSpPr/>
        <p:nvPr/>
      </p:nvGrpSpPr>
      <p:grpSpPr>
        <a:xfrm>
          <a:off x="0" y="0"/>
          <a:ext cx="0" cy="0"/>
          <a:chOff x="0" y="0"/>
          <a:chExt cx="0" cy="0"/>
        </a:xfrm>
      </p:grpSpPr>
      <p:pic>
        <p:nvPicPr>
          <p:cNvPr id="238" name="Google Shape;238;p257"/>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39" name="Google Shape;239;p257"/>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257"/>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1" name="Google Shape;241;p257"/>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2" name="Google Shape;242;p257"/>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16261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243"/>
        <p:cNvGrpSpPr/>
        <p:nvPr/>
      </p:nvGrpSpPr>
      <p:grpSpPr>
        <a:xfrm>
          <a:off x="0" y="0"/>
          <a:ext cx="0" cy="0"/>
          <a:chOff x="0" y="0"/>
          <a:chExt cx="0" cy="0"/>
        </a:xfrm>
      </p:grpSpPr>
      <p:pic>
        <p:nvPicPr>
          <p:cNvPr id="244" name="Google Shape;244;p258"/>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45" name="Google Shape;245;p25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25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7" name="Google Shape;247;p25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8" name="Google Shape;248;p25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58456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in color only">
  <p:cSld name="Thin color only">
    <p:spTree>
      <p:nvGrpSpPr>
        <p:cNvPr id="1" name="Shape 249"/>
        <p:cNvGrpSpPr/>
        <p:nvPr/>
      </p:nvGrpSpPr>
      <p:grpSpPr>
        <a:xfrm>
          <a:off x="0" y="0"/>
          <a:ext cx="0" cy="0"/>
          <a:chOff x="0" y="0"/>
          <a:chExt cx="0" cy="0"/>
        </a:xfrm>
      </p:grpSpPr>
      <p:sp>
        <p:nvSpPr>
          <p:cNvPr id="250" name="Google Shape;250;p259"/>
          <p:cNvSpPr txBox="1">
            <a:spLocks noGrp="1"/>
          </p:cNvSpPr>
          <p:nvPr>
            <p:ph type="title"/>
          </p:nvPr>
        </p:nvSpPr>
        <p:spPr>
          <a:xfrm>
            <a:off x="608249" y="202224"/>
            <a:ext cx="94220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1" name="Google Shape;251;p259"/>
          <p:cNvSpPr txBox="1">
            <a:spLocks noGrp="1"/>
          </p:cNvSpPr>
          <p:nvPr>
            <p:ph type="body" idx="1"/>
          </p:nvPr>
        </p:nvSpPr>
        <p:spPr>
          <a:xfrm>
            <a:off x="608248" y="1388963"/>
            <a:ext cx="96668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2216213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3 Column Slide">
    <p:spTree>
      <p:nvGrpSpPr>
        <p:cNvPr id="1" name=""/>
        <p:cNvGrpSpPr/>
        <p:nvPr/>
      </p:nvGrpSpPr>
      <p:grpSpPr>
        <a:xfrm>
          <a:off x="0" y="0"/>
          <a:ext cx="0" cy="0"/>
          <a:chOff x="0" y="0"/>
          <a:chExt cx="0" cy="0"/>
        </a:xfrm>
      </p:grpSpPr>
      <p:sp>
        <p:nvSpPr>
          <p:cNvPr id="25" name="Parallelogram 24">
            <a:extLst>
              <a:ext uri="{FF2B5EF4-FFF2-40B4-BE49-F238E27FC236}">
                <a16:creationId xmlns:a16="http://schemas.microsoft.com/office/drawing/2014/main" id="{B92FA1BA-CAF3-B94D-9EFD-AB08C13DE7FF}"/>
              </a:ext>
            </a:extLst>
          </p:cNvPr>
          <p:cNvSpPr/>
          <p:nvPr userDrawn="1"/>
        </p:nvSpPr>
        <p:spPr>
          <a:xfrm>
            <a:off x="-304800" y="6438901"/>
            <a:ext cx="12344400" cy="419099"/>
          </a:xfrm>
          <a:prstGeom prst="parallelogram">
            <a:avLst/>
          </a:prstGeom>
          <a:solidFill>
            <a:schemeClr val="accent3">
              <a:alpha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6" name="Parallelogram 25">
            <a:extLst>
              <a:ext uri="{FF2B5EF4-FFF2-40B4-BE49-F238E27FC236}">
                <a16:creationId xmlns:a16="http://schemas.microsoft.com/office/drawing/2014/main" id="{D9BF52AE-AAEE-6B4B-AE2C-F851F3185E56}"/>
              </a:ext>
            </a:extLst>
          </p:cNvPr>
          <p:cNvSpPr/>
          <p:nvPr userDrawn="1"/>
        </p:nvSpPr>
        <p:spPr>
          <a:xfrm>
            <a:off x="457200" y="6275808"/>
            <a:ext cx="11430000" cy="485515"/>
          </a:xfrm>
          <a:prstGeom prst="parallelogram">
            <a:avLst/>
          </a:prstGeom>
          <a:solidFill>
            <a:schemeClr val="accent4">
              <a:alpha val="7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 </a:t>
            </a:r>
          </a:p>
        </p:txBody>
      </p:sp>
      <p:sp>
        <p:nvSpPr>
          <p:cNvPr id="27" name="Parallelogram 26">
            <a:extLst>
              <a:ext uri="{FF2B5EF4-FFF2-40B4-BE49-F238E27FC236}">
                <a16:creationId xmlns:a16="http://schemas.microsoft.com/office/drawing/2014/main" id="{714BBC91-C511-574C-BB4E-EA28CB018885}"/>
              </a:ext>
            </a:extLst>
          </p:cNvPr>
          <p:cNvSpPr/>
          <p:nvPr userDrawn="1"/>
        </p:nvSpPr>
        <p:spPr>
          <a:xfrm>
            <a:off x="-257332" y="6335184"/>
            <a:ext cx="11534932" cy="522816"/>
          </a:xfrm>
          <a:prstGeom prst="parallelogram">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274639"/>
            <a:ext cx="10972800" cy="822910"/>
          </a:xfrm>
        </p:spPr>
        <p:txBody>
          <a:bodyPr>
            <a:normAutofit/>
          </a:bodyPr>
          <a:lstStyle>
            <a:lvl1pPr algn="l">
              <a:defRPr sz="4800"/>
            </a:lvl1pPr>
          </a:lstStyle>
          <a:p>
            <a:r>
              <a:rPr lang="en-US" dirty="0"/>
              <a:t>CLICK TO EDIT</a:t>
            </a:r>
          </a:p>
        </p:txBody>
      </p:sp>
      <p:sp>
        <p:nvSpPr>
          <p:cNvPr id="14" name="Date Placeholder 13"/>
          <p:cNvSpPr>
            <a:spLocks noGrp="1"/>
          </p:cNvSpPr>
          <p:nvPr>
            <p:ph type="dt" sz="half" idx="10"/>
          </p:nvPr>
        </p:nvSpPr>
        <p:spPr>
          <a:xfrm>
            <a:off x="-3051959" y="6324600"/>
            <a:ext cx="2844800" cy="365125"/>
          </a:xfrm>
        </p:spPr>
        <p:txBody>
          <a:bodyPr/>
          <a:lstStyle>
            <a:lvl1pPr>
              <a:defRPr>
                <a:solidFill>
                  <a:schemeClr val="bg1"/>
                </a:solidFill>
              </a:defRPr>
            </a:lvl1pPr>
          </a:lstStyle>
          <a:p>
            <a:fld id="{BC59D111-8AEE-AE4B-9DD6-FAC32B2F770E}" type="datetime1">
              <a:rPr lang="en-US" smtClean="0"/>
              <a:t>6/22/2026</a:t>
            </a:fld>
            <a:endParaRPr lang="en-US"/>
          </a:p>
        </p:txBody>
      </p:sp>
      <p:sp>
        <p:nvSpPr>
          <p:cNvPr id="15" name="Footer Placeholder 14"/>
          <p:cNvSpPr>
            <a:spLocks noGrp="1"/>
          </p:cNvSpPr>
          <p:nvPr>
            <p:ph type="ftr" sz="quarter" idx="11"/>
          </p:nvPr>
        </p:nvSpPr>
        <p:spPr>
          <a:xfrm>
            <a:off x="609600" y="6376275"/>
            <a:ext cx="3860800" cy="365125"/>
          </a:xfrm>
        </p:spPr>
        <p:txBody>
          <a:bodyPr/>
          <a:lstStyle>
            <a:lvl1pPr algn="l">
              <a:defRPr>
                <a:solidFill>
                  <a:schemeClr val="bg1"/>
                </a:solidFill>
              </a:defRPr>
            </a:lvl1pPr>
          </a:lstStyle>
          <a:p>
            <a:r>
              <a:rPr lang="en-US" dirty="0"/>
              <a:t>Enter Department</a:t>
            </a:r>
          </a:p>
        </p:txBody>
      </p:sp>
      <p:sp>
        <p:nvSpPr>
          <p:cNvPr id="16" name="Slide Number Placeholder 15"/>
          <p:cNvSpPr>
            <a:spLocks noGrp="1"/>
          </p:cNvSpPr>
          <p:nvPr>
            <p:ph type="sldNum" sz="quarter" idx="12"/>
          </p:nvPr>
        </p:nvSpPr>
        <p:spPr>
          <a:xfrm>
            <a:off x="11153932" y="6396198"/>
            <a:ext cx="525929" cy="365125"/>
          </a:xfrm>
        </p:spPr>
        <p:txBody>
          <a:bodyPr/>
          <a:lstStyle>
            <a:lvl1pPr>
              <a:defRPr>
                <a:solidFill>
                  <a:schemeClr val="bg1"/>
                </a:solidFill>
              </a:defRPr>
            </a:lvl1pPr>
          </a:lstStyle>
          <a:p>
            <a:fld id="{DC173454-E1BF-C34D-81F5-7B18A1147FA8}" type="slidenum">
              <a:rPr lang="en-US" smtClean="0"/>
              <a:pPr/>
              <a:t>‹#›</a:t>
            </a:fld>
            <a:endParaRPr lang="en-US" dirty="0"/>
          </a:p>
        </p:txBody>
      </p:sp>
      <p:cxnSp>
        <p:nvCxnSpPr>
          <p:cNvPr id="11" name="Straight Connector 10">
            <a:extLst>
              <a:ext uri="{FF2B5EF4-FFF2-40B4-BE49-F238E27FC236}">
                <a16:creationId xmlns:a16="http://schemas.microsoft.com/office/drawing/2014/main" id="{187DCEC1-8BFE-CB4E-B87F-8BCCA7290D07}"/>
              </a:ext>
            </a:extLst>
          </p:cNvPr>
          <p:cNvCxnSpPr/>
          <p:nvPr/>
        </p:nvCxnSpPr>
        <p:spPr>
          <a:xfrm>
            <a:off x="609600" y="1156924"/>
            <a:ext cx="10972800" cy="0"/>
          </a:xfrm>
          <a:prstGeom prst="line">
            <a:avLst/>
          </a:prstGeom>
          <a:ln cap="rnd">
            <a:solidFill>
              <a:schemeClr val="accent3"/>
            </a:solidFill>
          </a:ln>
        </p:spPr>
        <p:style>
          <a:lnRef idx="1">
            <a:schemeClr val="accent2"/>
          </a:lnRef>
          <a:fillRef idx="0">
            <a:schemeClr val="accent2"/>
          </a:fillRef>
          <a:effectRef idx="0">
            <a:schemeClr val="accent2"/>
          </a:effectRef>
          <a:fontRef idx="minor">
            <a:schemeClr val="tx1"/>
          </a:fontRef>
        </p:style>
      </p:cxnSp>
      <p:sp>
        <p:nvSpPr>
          <p:cNvPr id="19" name="Content Placeholder 2">
            <a:extLst>
              <a:ext uri="{FF2B5EF4-FFF2-40B4-BE49-F238E27FC236}">
                <a16:creationId xmlns:a16="http://schemas.microsoft.com/office/drawing/2014/main" id="{8BC9990D-D93D-B446-97B4-CD2E487E96AE}"/>
              </a:ext>
            </a:extLst>
          </p:cNvPr>
          <p:cNvSpPr>
            <a:spLocks noGrp="1"/>
          </p:cNvSpPr>
          <p:nvPr>
            <p:ph idx="13"/>
          </p:nvPr>
        </p:nvSpPr>
        <p:spPr>
          <a:xfrm>
            <a:off x="43434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0" name="Content Placeholder 2">
            <a:extLst>
              <a:ext uri="{FF2B5EF4-FFF2-40B4-BE49-F238E27FC236}">
                <a16:creationId xmlns:a16="http://schemas.microsoft.com/office/drawing/2014/main" id="{58CF1E55-F2C3-6B4F-A923-1016A218EFA3}"/>
              </a:ext>
            </a:extLst>
          </p:cNvPr>
          <p:cNvSpPr>
            <a:spLocks noGrp="1"/>
          </p:cNvSpPr>
          <p:nvPr>
            <p:ph idx="14"/>
          </p:nvPr>
        </p:nvSpPr>
        <p:spPr>
          <a:xfrm>
            <a:off x="80772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1" name="Content Placeholder 2">
            <a:extLst>
              <a:ext uri="{FF2B5EF4-FFF2-40B4-BE49-F238E27FC236}">
                <a16:creationId xmlns:a16="http://schemas.microsoft.com/office/drawing/2014/main" id="{A0914DB6-869A-044D-9D0B-449142370D59}"/>
              </a:ext>
            </a:extLst>
          </p:cNvPr>
          <p:cNvSpPr>
            <a:spLocks noGrp="1"/>
          </p:cNvSpPr>
          <p:nvPr>
            <p:ph idx="15"/>
          </p:nvPr>
        </p:nvSpPr>
        <p:spPr>
          <a:xfrm>
            <a:off x="6096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6" name="Text Placeholder 5">
            <a:extLst>
              <a:ext uri="{FF2B5EF4-FFF2-40B4-BE49-F238E27FC236}">
                <a16:creationId xmlns:a16="http://schemas.microsoft.com/office/drawing/2014/main" id="{90D2A63B-1C4E-D44C-9F35-19D028A905A2}"/>
              </a:ext>
            </a:extLst>
          </p:cNvPr>
          <p:cNvSpPr>
            <a:spLocks noGrp="1"/>
          </p:cNvSpPr>
          <p:nvPr>
            <p:ph type="body" sz="quarter" idx="16"/>
          </p:nvPr>
        </p:nvSpPr>
        <p:spPr>
          <a:xfrm>
            <a:off x="6096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5">
            <a:extLst>
              <a:ext uri="{FF2B5EF4-FFF2-40B4-BE49-F238E27FC236}">
                <a16:creationId xmlns:a16="http://schemas.microsoft.com/office/drawing/2014/main" id="{F8A1DC45-5684-9B41-AC27-BA96C848C3EA}"/>
              </a:ext>
            </a:extLst>
          </p:cNvPr>
          <p:cNvSpPr>
            <a:spLocks noGrp="1"/>
          </p:cNvSpPr>
          <p:nvPr>
            <p:ph type="body" sz="quarter" idx="17"/>
          </p:nvPr>
        </p:nvSpPr>
        <p:spPr>
          <a:xfrm>
            <a:off x="43434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5">
            <a:extLst>
              <a:ext uri="{FF2B5EF4-FFF2-40B4-BE49-F238E27FC236}">
                <a16:creationId xmlns:a16="http://schemas.microsoft.com/office/drawing/2014/main" id="{6793557D-DD2D-2D43-8D96-0556004A0429}"/>
              </a:ext>
            </a:extLst>
          </p:cNvPr>
          <p:cNvSpPr>
            <a:spLocks noGrp="1"/>
          </p:cNvSpPr>
          <p:nvPr>
            <p:ph type="body" sz="quarter" idx="18"/>
          </p:nvPr>
        </p:nvSpPr>
        <p:spPr>
          <a:xfrm>
            <a:off x="80772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Arrow Connector 7">
            <a:extLst>
              <a:ext uri="{FF2B5EF4-FFF2-40B4-BE49-F238E27FC236}">
                <a16:creationId xmlns:a16="http://schemas.microsoft.com/office/drawing/2014/main" id="{1230F583-9F46-1648-A0DF-CFBB82EF8213}"/>
              </a:ext>
            </a:extLst>
          </p:cNvPr>
          <p:cNvCxnSpPr>
            <a:cxnSpLocks/>
          </p:cNvCxnSpPr>
          <p:nvPr userDrawn="1"/>
        </p:nvCxnSpPr>
        <p:spPr>
          <a:xfrm flipH="1">
            <a:off x="4219575"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cxnSp>
        <p:nvCxnSpPr>
          <p:cNvPr id="24" name="Straight Arrow Connector 23">
            <a:extLst>
              <a:ext uri="{FF2B5EF4-FFF2-40B4-BE49-F238E27FC236}">
                <a16:creationId xmlns:a16="http://schemas.microsoft.com/office/drawing/2014/main" id="{CAAB6CA8-7970-EF41-ABAD-FFEE126EF82A}"/>
              </a:ext>
            </a:extLst>
          </p:cNvPr>
          <p:cNvCxnSpPr>
            <a:cxnSpLocks/>
          </p:cNvCxnSpPr>
          <p:nvPr userDrawn="1"/>
        </p:nvCxnSpPr>
        <p:spPr>
          <a:xfrm flipH="1">
            <a:off x="7952890"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sp>
        <p:nvSpPr>
          <p:cNvPr id="28" name="Text Placeholder 27">
            <a:extLst>
              <a:ext uri="{FF2B5EF4-FFF2-40B4-BE49-F238E27FC236}">
                <a16:creationId xmlns:a16="http://schemas.microsoft.com/office/drawing/2014/main" id="{5F67BFA7-41B9-DC49-B297-7FAF5306DB8B}"/>
              </a:ext>
            </a:extLst>
          </p:cNvPr>
          <p:cNvSpPr>
            <a:spLocks noGrp="1"/>
          </p:cNvSpPr>
          <p:nvPr>
            <p:ph type="body" sz="quarter" idx="19" hasCustomPrompt="1"/>
          </p:nvPr>
        </p:nvSpPr>
        <p:spPr>
          <a:xfrm>
            <a:off x="609599" y="3431277"/>
            <a:ext cx="3504715" cy="503606"/>
          </a:xfrm>
        </p:spPr>
        <p:txBody>
          <a:bodyPr>
            <a:normAutofit/>
          </a:bodyPr>
          <a:lstStyle>
            <a:lvl1pPr marL="0" indent="0">
              <a:buNone/>
              <a:defRPr sz="2400" b="0">
                <a:solidFill>
                  <a:schemeClr val="accent1"/>
                </a:solidFill>
              </a:defRPr>
            </a:lvl1pPr>
          </a:lstStyle>
          <a:p>
            <a:pPr lvl="0"/>
            <a:r>
              <a:rPr lang="en-US" dirty="0"/>
              <a:t>Subtitle 1</a:t>
            </a:r>
          </a:p>
        </p:txBody>
      </p:sp>
      <p:sp>
        <p:nvSpPr>
          <p:cNvPr id="29" name="Text Placeholder 27">
            <a:extLst>
              <a:ext uri="{FF2B5EF4-FFF2-40B4-BE49-F238E27FC236}">
                <a16:creationId xmlns:a16="http://schemas.microsoft.com/office/drawing/2014/main" id="{736CC7A8-3B77-8140-A577-0018D65D60DD}"/>
              </a:ext>
            </a:extLst>
          </p:cNvPr>
          <p:cNvSpPr>
            <a:spLocks noGrp="1"/>
          </p:cNvSpPr>
          <p:nvPr>
            <p:ph type="body" sz="quarter" idx="20" hasCustomPrompt="1"/>
          </p:nvPr>
        </p:nvSpPr>
        <p:spPr>
          <a:xfrm>
            <a:off x="4343642" y="3431277"/>
            <a:ext cx="3504715" cy="503606"/>
          </a:xfrm>
        </p:spPr>
        <p:txBody>
          <a:bodyPr>
            <a:normAutofit/>
          </a:bodyPr>
          <a:lstStyle>
            <a:lvl1pPr marL="0" indent="0">
              <a:buNone/>
              <a:defRPr sz="2400" b="0">
                <a:solidFill>
                  <a:schemeClr val="accent1"/>
                </a:solidFill>
              </a:defRPr>
            </a:lvl1pPr>
          </a:lstStyle>
          <a:p>
            <a:pPr lvl="0"/>
            <a:r>
              <a:rPr lang="en-US" dirty="0"/>
              <a:t>Subtitle 2</a:t>
            </a:r>
          </a:p>
        </p:txBody>
      </p:sp>
      <p:sp>
        <p:nvSpPr>
          <p:cNvPr id="30" name="Text Placeholder 27">
            <a:extLst>
              <a:ext uri="{FF2B5EF4-FFF2-40B4-BE49-F238E27FC236}">
                <a16:creationId xmlns:a16="http://schemas.microsoft.com/office/drawing/2014/main" id="{8CBF893D-77E2-B649-A692-4D689B6728D6}"/>
              </a:ext>
            </a:extLst>
          </p:cNvPr>
          <p:cNvSpPr>
            <a:spLocks noGrp="1"/>
          </p:cNvSpPr>
          <p:nvPr>
            <p:ph type="body" sz="quarter" idx="21" hasCustomPrompt="1"/>
          </p:nvPr>
        </p:nvSpPr>
        <p:spPr>
          <a:xfrm>
            <a:off x="8066584" y="3431277"/>
            <a:ext cx="3504715" cy="503606"/>
          </a:xfrm>
        </p:spPr>
        <p:txBody>
          <a:bodyPr>
            <a:normAutofit/>
          </a:bodyPr>
          <a:lstStyle>
            <a:lvl1pPr marL="0" indent="0">
              <a:buNone/>
              <a:defRPr sz="2400" b="0">
                <a:solidFill>
                  <a:schemeClr val="accent1"/>
                </a:solidFill>
              </a:defRPr>
            </a:lvl1pPr>
          </a:lstStyle>
          <a:p>
            <a:pPr lvl="0"/>
            <a:r>
              <a:rPr lang="en-US" dirty="0"/>
              <a:t>Subtitle 3</a:t>
            </a:r>
          </a:p>
        </p:txBody>
      </p:sp>
      <p:cxnSp>
        <p:nvCxnSpPr>
          <p:cNvPr id="31" name="Straight Arrow Connector 30">
            <a:extLst>
              <a:ext uri="{FF2B5EF4-FFF2-40B4-BE49-F238E27FC236}">
                <a16:creationId xmlns:a16="http://schemas.microsoft.com/office/drawing/2014/main" id="{49D7F9B9-E469-2A42-A977-565818798827}"/>
              </a:ext>
            </a:extLst>
          </p:cNvPr>
          <p:cNvCxnSpPr>
            <a:cxnSpLocks/>
          </p:cNvCxnSpPr>
          <p:nvPr userDrawn="1"/>
        </p:nvCxnSpPr>
        <p:spPr>
          <a:xfrm>
            <a:off x="609599"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6" name="Straight Arrow Connector 35">
            <a:extLst>
              <a:ext uri="{FF2B5EF4-FFF2-40B4-BE49-F238E27FC236}">
                <a16:creationId xmlns:a16="http://schemas.microsoft.com/office/drawing/2014/main" id="{A0FB0EA8-CE2B-6741-B48C-D8A8785A8289}"/>
              </a:ext>
            </a:extLst>
          </p:cNvPr>
          <p:cNvCxnSpPr>
            <a:cxnSpLocks/>
          </p:cNvCxnSpPr>
          <p:nvPr userDrawn="1"/>
        </p:nvCxnSpPr>
        <p:spPr>
          <a:xfrm>
            <a:off x="4334932"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7" name="Straight Arrow Connector 36">
            <a:extLst>
              <a:ext uri="{FF2B5EF4-FFF2-40B4-BE49-F238E27FC236}">
                <a16:creationId xmlns:a16="http://schemas.microsoft.com/office/drawing/2014/main" id="{02AC7DCD-2D8B-2B4B-8F8E-CF22662D8F7A}"/>
              </a:ext>
            </a:extLst>
          </p:cNvPr>
          <p:cNvCxnSpPr>
            <a:cxnSpLocks/>
          </p:cNvCxnSpPr>
          <p:nvPr userDrawn="1"/>
        </p:nvCxnSpPr>
        <p:spPr>
          <a:xfrm>
            <a:off x="8060266"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pic>
        <p:nvPicPr>
          <p:cNvPr id="4" name="Graphic 3">
            <a:extLst>
              <a:ext uri="{FF2B5EF4-FFF2-40B4-BE49-F238E27FC236}">
                <a16:creationId xmlns:a16="http://schemas.microsoft.com/office/drawing/2014/main" id="{1FFB659E-A68B-8ABF-79A9-889F3DA776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3929" y="210992"/>
            <a:ext cx="945932" cy="945932"/>
          </a:xfrm>
          <a:prstGeom prst="rect">
            <a:avLst/>
          </a:prstGeom>
        </p:spPr>
      </p:pic>
    </p:spTree>
    <p:extLst>
      <p:ext uri="{BB962C8B-B14F-4D97-AF65-F5344CB8AC3E}">
        <p14:creationId xmlns:p14="http://schemas.microsoft.com/office/powerpoint/2010/main" val="655989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99"/>
        <p:cNvGrpSpPr/>
        <p:nvPr/>
      </p:nvGrpSpPr>
      <p:grpSpPr>
        <a:xfrm>
          <a:off x="0" y="0"/>
          <a:ext cx="0" cy="0"/>
          <a:chOff x="0" y="0"/>
          <a:chExt cx="0" cy="0"/>
        </a:xfrm>
      </p:grpSpPr>
      <p:sp>
        <p:nvSpPr>
          <p:cNvPr id="1700" name="Google Shape;1700;p26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1" name="Google Shape;1701;p26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02" name="Google Shape;1702;p2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3" name="Google Shape;1703;p2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4" name="Google Shape;1704;p2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963723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aint Texture" type="obj">
  <p:cSld name="Paint Texture">
    <p:spTree>
      <p:nvGrpSpPr>
        <p:cNvPr id="1" name="Shape 255"/>
        <p:cNvGrpSpPr/>
        <p:nvPr/>
      </p:nvGrpSpPr>
      <p:grpSpPr>
        <a:xfrm>
          <a:off x="0" y="0"/>
          <a:ext cx="0" cy="0"/>
          <a:chOff x="0" y="0"/>
          <a:chExt cx="0" cy="0"/>
        </a:xfrm>
      </p:grpSpPr>
      <p:sp>
        <p:nvSpPr>
          <p:cNvPr id="256" name="Google Shape;256;p20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20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58" name="Google Shape;258;p203"/>
          <p:cNvPicPr preferRelativeResize="0"/>
          <p:nvPr/>
        </p:nvPicPr>
        <p:blipFill rotWithShape="1">
          <a:blip r:embed="rId2">
            <a:alphaModFix/>
          </a:blip>
          <a:srcRect/>
          <a:stretch/>
        </p:blipFill>
        <p:spPr>
          <a:xfrm>
            <a:off x="11143872" y="202224"/>
            <a:ext cx="789330" cy="776390"/>
          </a:xfrm>
          <a:prstGeom prst="rect">
            <a:avLst/>
          </a:prstGeom>
          <a:noFill/>
          <a:ln>
            <a:noFill/>
          </a:ln>
        </p:spPr>
      </p:pic>
      <p:pic>
        <p:nvPicPr>
          <p:cNvPr id="259" name="Google Shape;259;p203"/>
          <p:cNvPicPr preferRelativeResize="0"/>
          <p:nvPr/>
        </p:nvPicPr>
        <p:blipFill rotWithShape="1">
          <a:blip r:embed="rId3">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4167573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taff Brainstorm">
  <p:cSld name="Staff Brainstorm">
    <p:spTree>
      <p:nvGrpSpPr>
        <p:cNvPr id="1" name="Shape 260"/>
        <p:cNvGrpSpPr/>
        <p:nvPr/>
      </p:nvGrpSpPr>
      <p:grpSpPr>
        <a:xfrm>
          <a:off x="0" y="0"/>
          <a:ext cx="0" cy="0"/>
          <a:chOff x="0" y="0"/>
          <a:chExt cx="0" cy="0"/>
        </a:xfrm>
      </p:grpSpPr>
      <p:pic>
        <p:nvPicPr>
          <p:cNvPr id="261" name="Google Shape;261;p249"/>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262" name="Google Shape;262;p249"/>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249"/>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64" name="Google Shape;264;p249"/>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65" name="Google Shape;265;p249"/>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4039404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Paint Texture">
  <p:cSld name="2_Paint Texture">
    <p:spTree>
      <p:nvGrpSpPr>
        <p:cNvPr id="1" name="Shape 266"/>
        <p:cNvGrpSpPr/>
        <p:nvPr/>
      </p:nvGrpSpPr>
      <p:grpSpPr>
        <a:xfrm>
          <a:off x="0" y="0"/>
          <a:ext cx="0" cy="0"/>
          <a:chOff x="0" y="0"/>
          <a:chExt cx="0" cy="0"/>
        </a:xfrm>
      </p:grpSpPr>
      <p:pic>
        <p:nvPicPr>
          <p:cNvPr id="267" name="Google Shape;267;p250"/>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268" name="Google Shape;268;p250"/>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250"/>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0" name="Google Shape;270;p250"/>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71" name="Google Shape;271;p250"/>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187110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272"/>
        <p:cNvGrpSpPr/>
        <p:nvPr/>
      </p:nvGrpSpPr>
      <p:grpSpPr>
        <a:xfrm>
          <a:off x="0" y="0"/>
          <a:ext cx="0" cy="0"/>
          <a:chOff x="0" y="0"/>
          <a:chExt cx="0" cy="0"/>
        </a:xfrm>
      </p:grpSpPr>
      <p:pic>
        <p:nvPicPr>
          <p:cNvPr id="273" name="Google Shape;273;p251"/>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274" name="Google Shape;274;p25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251"/>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6" name="Google Shape;276;p251"/>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77" name="Google Shape;277;p251"/>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792588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taff Portrait">
  <p:cSld name="1_Staff Portrait">
    <p:spTree>
      <p:nvGrpSpPr>
        <p:cNvPr id="1" name="Shape 278"/>
        <p:cNvGrpSpPr/>
        <p:nvPr/>
      </p:nvGrpSpPr>
      <p:grpSpPr>
        <a:xfrm>
          <a:off x="0" y="0"/>
          <a:ext cx="0" cy="0"/>
          <a:chOff x="0" y="0"/>
          <a:chExt cx="0" cy="0"/>
        </a:xfrm>
      </p:grpSpPr>
      <p:pic>
        <p:nvPicPr>
          <p:cNvPr id="279" name="Google Shape;279;p252"/>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280" name="Google Shape;280;p252"/>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252"/>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2" name="Google Shape;282;p252"/>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83" name="Google Shape;283;p252"/>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876941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Paint Texture">
  <p:cSld name="1_Paint Texture">
    <p:spTree>
      <p:nvGrpSpPr>
        <p:cNvPr id="1" name="Shape 284"/>
        <p:cNvGrpSpPr/>
        <p:nvPr/>
      </p:nvGrpSpPr>
      <p:grpSpPr>
        <a:xfrm>
          <a:off x="0" y="0"/>
          <a:ext cx="0" cy="0"/>
          <a:chOff x="0" y="0"/>
          <a:chExt cx="0" cy="0"/>
        </a:xfrm>
      </p:grpSpPr>
      <p:pic>
        <p:nvPicPr>
          <p:cNvPr id="285" name="Google Shape;285;p253"/>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286" name="Google Shape;286;p25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25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8" name="Google Shape;288;p253"/>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89" name="Google Shape;289;p253"/>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874973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nections">
  <p:cSld name="Connections">
    <p:spTree>
      <p:nvGrpSpPr>
        <p:cNvPr id="1" name="Shape 290"/>
        <p:cNvGrpSpPr/>
        <p:nvPr/>
      </p:nvGrpSpPr>
      <p:grpSpPr>
        <a:xfrm>
          <a:off x="0" y="0"/>
          <a:ext cx="0" cy="0"/>
          <a:chOff x="0" y="0"/>
          <a:chExt cx="0" cy="0"/>
        </a:xfrm>
      </p:grpSpPr>
      <p:pic>
        <p:nvPicPr>
          <p:cNvPr id="291" name="Google Shape;291;p254"/>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292" name="Google Shape;292;p254"/>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254"/>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94" name="Google Shape;294;p254"/>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95" name="Google Shape;295;p254"/>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351716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eaves">
  <p:cSld name="Leaves">
    <p:spTree>
      <p:nvGrpSpPr>
        <p:cNvPr id="1" name="Shape 296"/>
        <p:cNvGrpSpPr/>
        <p:nvPr/>
      </p:nvGrpSpPr>
      <p:grpSpPr>
        <a:xfrm>
          <a:off x="0" y="0"/>
          <a:ext cx="0" cy="0"/>
          <a:chOff x="0" y="0"/>
          <a:chExt cx="0" cy="0"/>
        </a:xfrm>
      </p:grpSpPr>
      <p:pic>
        <p:nvPicPr>
          <p:cNvPr id="297" name="Google Shape;297;p255"/>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298" name="Google Shape;298;p25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255"/>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0" name="Google Shape;300;p255"/>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301" name="Google Shape;301;p255"/>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618082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302"/>
        <p:cNvGrpSpPr/>
        <p:nvPr/>
      </p:nvGrpSpPr>
      <p:grpSpPr>
        <a:xfrm>
          <a:off x="0" y="0"/>
          <a:ext cx="0" cy="0"/>
          <a:chOff x="0" y="0"/>
          <a:chExt cx="0" cy="0"/>
        </a:xfrm>
      </p:grpSpPr>
      <p:pic>
        <p:nvPicPr>
          <p:cNvPr id="303" name="Google Shape;303;p256"/>
          <p:cNvPicPr preferRelativeResize="0"/>
          <p:nvPr/>
        </p:nvPicPr>
        <p:blipFill rotWithShape="1">
          <a:blip r:embed="rId2">
            <a:alphaModFix/>
          </a:blip>
          <a:srcRect/>
          <a:stretch/>
        </p:blipFill>
        <p:spPr>
          <a:xfrm>
            <a:off x="2" y="3048"/>
            <a:ext cx="12197421" cy="6854950"/>
          </a:xfrm>
          <a:prstGeom prst="rect">
            <a:avLst/>
          </a:prstGeom>
          <a:noFill/>
          <a:ln>
            <a:noFill/>
          </a:ln>
        </p:spPr>
      </p:pic>
      <p:sp>
        <p:nvSpPr>
          <p:cNvPr id="304" name="Google Shape;304;p256"/>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256"/>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6" name="Google Shape;306;p256"/>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307" name="Google Shape;307;p256"/>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7649842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aint Texture" type="obj">
  <p:cSld name="Paint Texture">
    <p:spTree>
      <p:nvGrpSpPr>
        <p:cNvPr id="1" name="Shape 54"/>
        <p:cNvGrpSpPr/>
        <p:nvPr/>
      </p:nvGrpSpPr>
      <p:grpSpPr>
        <a:xfrm>
          <a:off x="0" y="0"/>
          <a:ext cx="0" cy="0"/>
          <a:chOff x="0" y="0"/>
          <a:chExt cx="0" cy="0"/>
        </a:xfrm>
      </p:grpSpPr>
      <p:sp>
        <p:nvSpPr>
          <p:cNvPr id="55" name="Google Shape;55;p19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1"/>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57" name="Google Shape;57;p191"/>
          <p:cNvPicPr preferRelativeResize="0"/>
          <p:nvPr/>
        </p:nvPicPr>
        <p:blipFill rotWithShape="1">
          <a:blip r:embed="rId2">
            <a:alphaModFix/>
          </a:blip>
          <a:srcRect/>
          <a:stretch/>
        </p:blipFill>
        <p:spPr>
          <a:xfrm>
            <a:off x="11143872" y="202224"/>
            <a:ext cx="789330" cy="776390"/>
          </a:xfrm>
          <a:prstGeom prst="rect">
            <a:avLst/>
          </a:prstGeom>
          <a:noFill/>
          <a:ln>
            <a:noFill/>
          </a:ln>
        </p:spPr>
      </p:pic>
      <p:pic>
        <p:nvPicPr>
          <p:cNvPr id="58" name="Google Shape;58;p191"/>
          <p:cNvPicPr preferRelativeResize="0"/>
          <p:nvPr/>
        </p:nvPicPr>
        <p:blipFill rotWithShape="1">
          <a:blip r:embed="rId3">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05184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05"/>
        <p:cNvGrpSpPr/>
        <p:nvPr/>
      </p:nvGrpSpPr>
      <p:grpSpPr>
        <a:xfrm>
          <a:off x="0" y="0"/>
          <a:ext cx="0" cy="0"/>
          <a:chOff x="0" y="0"/>
          <a:chExt cx="0" cy="0"/>
        </a:xfrm>
      </p:grpSpPr>
      <p:sp>
        <p:nvSpPr>
          <p:cNvPr id="1706" name="Google Shape;1706;p2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7" name="Google Shape;1707;p26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8" name="Google Shape;1708;p2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9" name="Google Shape;1709;p2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0" name="Google Shape;1710;p2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225501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59"/>
        <p:cNvGrpSpPr/>
        <p:nvPr/>
      </p:nvGrpSpPr>
      <p:grpSpPr>
        <a:xfrm>
          <a:off x="0" y="0"/>
          <a:ext cx="0" cy="0"/>
          <a:chOff x="0" y="0"/>
          <a:chExt cx="0" cy="0"/>
        </a:xfrm>
      </p:grpSpPr>
      <p:pic>
        <p:nvPicPr>
          <p:cNvPr id="60" name="Google Shape;60;p238"/>
          <p:cNvPicPr preferRelativeResize="0"/>
          <p:nvPr/>
        </p:nvPicPr>
        <p:blipFill rotWithShape="1">
          <a:blip r:embed="rId2">
            <a:alphaModFix/>
          </a:blip>
          <a:srcRect/>
          <a:stretch/>
        </p:blipFill>
        <p:spPr>
          <a:xfrm>
            <a:off x="2" y="3048"/>
            <a:ext cx="12197421" cy="6854950"/>
          </a:xfrm>
          <a:prstGeom prst="rect">
            <a:avLst/>
          </a:prstGeom>
          <a:noFill/>
          <a:ln>
            <a:noFill/>
          </a:ln>
        </p:spPr>
      </p:pic>
      <p:sp>
        <p:nvSpPr>
          <p:cNvPr id="61" name="Google Shape;61;p238"/>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238"/>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63" name="Google Shape;63;p23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64" name="Google Shape;64;p23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95085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Paint Texture">
  <p:cSld name="2_Paint Texture">
    <p:spTree>
      <p:nvGrpSpPr>
        <p:cNvPr id="1" name="Shape 65"/>
        <p:cNvGrpSpPr/>
        <p:nvPr/>
      </p:nvGrpSpPr>
      <p:grpSpPr>
        <a:xfrm>
          <a:off x="0" y="0"/>
          <a:ext cx="0" cy="0"/>
          <a:chOff x="0" y="0"/>
          <a:chExt cx="0" cy="0"/>
        </a:xfrm>
      </p:grpSpPr>
      <p:pic>
        <p:nvPicPr>
          <p:cNvPr id="66" name="Google Shape;66;p334"/>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67" name="Google Shape;67;p334"/>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34"/>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69" name="Google Shape;69;p334"/>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70" name="Google Shape;70;p334"/>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938312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71"/>
        <p:cNvGrpSpPr/>
        <p:nvPr/>
      </p:nvGrpSpPr>
      <p:grpSpPr>
        <a:xfrm>
          <a:off x="0" y="0"/>
          <a:ext cx="0" cy="0"/>
          <a:chOff x="0" y="0"/>
          <a:chExt cx="0" cy="0"/>
        </a:xfrm>
      </p:grpSpPr>
      <p:pic>
        <p:nvPicPr>
          <p:cNvPr id="72" name="Google Shape;72;p335"/>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73" name="Google Shape;73;p33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5"/>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75" name="Google Shape;75;p335"/>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76" name="Google Shape;76;p335"/>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351420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Staff Portrait">
  <p:cSld name="1_Staff Portrait">
    <p:spTree>
      <p:nvGrpSpPr>
        <p:cNvPr id="1" name="Shape 77"/>
        <p:cNvGrpSpPr/>
        <p:nvPr/>
      </p:nvGrpSpPr>
      <p:grpSpPr>
        <a:xfrm>
          <a:off x="0" y="0"/>
          <a:ext cx="0" cy="0"/>
          <a:chOff x="0" y="0"/>
          <a:chExt cx="0" cy="0"/>
        </a:xfrm>
      </p:grpSpPr>
      <p:pic>
        <p:nvPicPr>
          <p:cNvPr id="78" name="Google Shape;78;p336"/>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79" name="Google Shape;79;p336"/>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6"/>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81" name="Google Shape;81;p336"/>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82" name="Google Shape;82;p336"/>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875039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Paint Texture">
  <p:cSld name="1_Paint Texture">
    <p:spTree>
      <p:nvGrpSpPr>
        <p:cNvPr id="1" name="Shape 83"/>
        <p:cNvGrpSpPr/>
        <p:nvPr/>
      </p:nvGrpSpPr>
      <p:grpSpPr>
        <a:xfrm>
          <a:off x="0" y="0"/>
          <a:ext cx="0" cy="0"/>
          <a:chOff x="0" y="0"/>
          <a:chExt cx="0" cy="0"/>
        </a:xfrm>
      </p:grpSpPr>
      <p:pic>
        <p:nvPicPr>
          <p:cNvPr id="84" name="Google Shape;84;p337"/>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85" name="Google Shape;85;p337"/>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37"/>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87" name="Google Shape;87;p337"/>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88" name="Google Shape;88;p337"/>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2907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nections">
  <p:cSld name="Connections">
    <p:spTree>
      <p:nvGrpSpPr>
        <p:cNvPr id="1" name="Shape 89"/>
        <p:cNvGrpSpPr/>
        <p:nvPr/>
      </p:nvGrpSpPr>
      <p:grpSpPr>
        <a:xfrm>
          <a:off x="0" y="0"/>
          <a:ext cx="0" cy="0"/>
          <a:chOff x="0" y="0"/>
          <a:chExt cx="0" cy="0"/>
        </a:xfrm>
      </p:grpSpPr>
      <p:pic>
        <p:nvPicPr>
          <p:cNvPr id="90" name="Google Shape;90;p338"/>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91" name="Google Shape;91;p338"/>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38"/>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93" name="Google Shape;93;p338"/>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94" name="Google Shape;94;p338"/>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1289400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taff Brainstorm">
  <p:cSld name="Staff Brainstorm">
    <p:spTree>
      <p:nvGrpSpPr>
        <p:cNvPr id="1" name="Shape 95"/>
        <p:cNvGrpSpPr/>
        <p:nvPr/>
      </p:nvGrpSpPr>
      <p:grpSpPr>
        <a:xfrm>
          <a:off x="0" y="0"/>
          <a:ext cx="0" cy="0"/>
          <a:chOff x="0" y="0"/>
          <a:chExt cx="0" cy="0"/>
        </a:xfrm>
      </p:grpSpPr>
      <p:pic>
        <p:nvPicPr>
          <p:cNvPr id="96" name="Google Shape;96;p339"/>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97" name="Google Shape;97;p339"/>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39"/>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99" name="Google Shape;99;p339"/>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00" name="Google Shape;100;p339"/>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2581601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eaves">
  <p:cSld name="Leaves">
    <p:spTree>
      <p:nvGrpSpPr>
        <p:cNvPr id="1" name="Shape 101"/>
        <p:cNvGrpSpPr/>
        <p:nvPr/>
      </p:nvGrpSpPr>
      <p:grpSpPr>
        <a:xfrm>
          <a:off x="0" y="0"/>
          <a:ext cx="0" cy="0"/>
          <a:chOff x="0" y="0"/>
          <a:chExt cx="0" cy="0"/>
        </a:xfrm>
      </p:grpSpPr>
      <p:pic>
        <p:nvPicPr>
          <p:cNvPr id="102" name="Google Shape;102;p340"/>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103" name="Google Shape;103;p340"/>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340"/>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105" name="Google Shape;105;p340"/>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106" name="Google Shape;106;p340"/>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0112275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07"/>
        <p:cNvGrpSpPr/>
        <p:nvPr/>
      </p:nvGrpSpPr>
      <p:grpSpPr>
        <a:xfrm>
          <a:off x="0" y="0"/>
          <a:ext cx="0" cy="0"/>
          <a:chOff x="0" y="0"/>
          <a:chExt cx="0" cy="0"/>
        </a:xfrm>
      </p:grpSpPr>
      <p:sp>
        <p:nvSpPr>
          <p:cNvPr id="108" name="Google Shape;108;p341"/>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9" name="Google Shape;109;p341"/>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6090321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10"/>
        <p:cNvGrpSpPr/>
        <p:nvPr/>
      </p:nvGrpSpPr>
      <p:grpSpPr>
        <a:xfrm>
          <a:off x="0" y="0"/>
          <a:ext cx="0" cy="0"/>
          <a:chOff x="0" y="0"/>
          <a:chExt cx="0" cy="0"/>
        </a:xfrm>
      </p:grpSpPr>
      <p:sp>
        <p:nvSpPr>
          <p:cNvPr id="111" name="Google Shape;111;p342"/>
          <p:cNvSpPr txBox="1">
            <a:spLocks noGrp="1"/>
          </p:cNvSpPr>
          <p:nvPr>
            <p:ph type="title"/>
          </p:nvPr>
        </p:nvSpPr>
        <p:spPr>
          <a:xfrm>
            <a:off x="493143" y="1184682"/>
            <a:ext cx="6488400" cy="10953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2E5F7D"/>
              </a:buClr>
              <a:buSzPts val="4400"/>
              <a:buFont typeface="Calibri"/>
              <a:buNone/>
              <a:defRPr sz="1867" b="0" i="0" u="none" strike="noStrike" cap="none">
                <a:solidFill>
                  <a:srgbClr val="2E5F7D"/>
                </a:solidFill>
                <a:latin typeface="Calibri"/>
                <a:ea typeface="Calibri"/>
                <a:cs typeface="Calibri"/>
                <a:sym typeface="Calibri"/>
              </a:defRPr>
            </a:lvl1pPr>
            <a:lvl2pPr marR="0" lvl="1"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2" name="Google Shape;112;p342"/>
          <p:cNvSpPr txBox="1">
            <a:spLocks noGrp="1"/>
          </p:cNvSpPr>
          <p:nvPr>
            <p:ph type="body" idx="1"/>
          </p:nvPr>
        </p:nvSpPr>
        <p:spPr>
          <a:xfrm>
            <a:off x="493143" y="2453867"/>
            <a:ext cx="6488400" cy="29463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100"/>
              </a:spcBef>
              <a:spcAft>
                <a:spcPts val="0"/>
              </a:spcAft>
              <a:buClr>
                <a:srgbClr val="55AF89"/>
              </a:buClr>
              <a:buSzPts val="2800"/>
              <a:buFont typeface="Arial"/>
              <a:buChar char="•"/>
              <a:defRPr sz="1867" b="0" i="0" u="none" strike="noStrike" cap="none">
                <a:solidFill>
                  <a:srgbClr val="000000"/>
                </a:solidFill>
                <a:latin typeface="Arial"/>
                <a:ea typeface="Arial"/>
                <a:cs typeface="Arial"/>
                <a:sym typeface="Arial"/>
              </a:defRPr>
            </a:lvl1pPr>
            <a:lvl2pPr marL="914400" marR="0" lvl="1" indent="-381000" algn="l">
              <a:lnSpc>
                <a:spcPct val="90000"/>
              </a:lnSpc>
              <a:spcBef>
                <a:spcPts val="500"/>
              </a:spcBef>
              <a:spcAft>
                <a:spcPts val="0"/>
              </a:spcAft>
              <a:buClr>
                <a:srgbClr val="55AF89"/>
              </a:buClr>
              <a:buSzPts val="2400"/>
              <a:buFont typeface="Arial"/>
              <a:buChar char="•"/>
              <a:defRPr sz="1867" b="0" i="0" u="none" strike="noStrike" cap="none">
                <a:solidFill>
                  <a:srgbClr val="000000"/>
                </a:solidFill>
                <a:latin typeface="Arial"/>
                <a:ea typeface="Arial"/>
                <a:cs typeface="Arial"/>
                <a:sym typeface="Arial"/>
              </a:defRPr>
            </a:lvl2pPr>
            <a:lvl3pPr marL="1371600" marR="0" lvl="2" indent="-355600" algn="l">
              <a:lnSpc>
                <a:spcPct val="90000"/>
              </a:lnSpc>
              <a:spcBef>
                <a:spcPts val="500"/>
              </a:spcBef>
              <a:spcAft>
                <a:spcPts val="0"/>
              </a:spcAft>
              <a:buClr>
                <a:srgbClr val="55AF89"/>
              </a:buClr>
              <a:buSzPts val="2000"/>
              <a:buFont typeface="NTR"/>
              <a:buChar char="–"/>
              <a:defRPr sz="1867" b="0" i="0" u="none" strike="noStrike" cap="none">
                <a:solidFill>
                  <a:srgbClr val="000000"/>
                </a:solidFill>
                <a:latin typeface="Arial"/>
                <a:ea typeface="Arial"/>
                <a:cs typeface="Arial"/>
                <a:sym typeface="Arial"/>
              </a:defRPr>
            </a:lvl3pPr>
            <a:lvl4pPr marL="1828800" marR="0" lvl="3" indent="-349250" algn="l">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4pPr>
            <a:lvl5pPr marL="2286000" marR="0" lvl="4" indent="-349250" algn="l">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5pPr>
            <a:lvl6pPr marL="2743200" marR="0" lvl="5"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6pPr>
            <a:lvl7pPr marL="3200400" marR="0" lvl="6"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7pPr>
            <a:lvl8pPr marL="3657600" marR="0" lvl="7"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8pPr>
            <a:lvl9pPr marL="4114800" marR="0" lvl="8" indent="-349250" algn="l">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19424933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11"/>
        <p:cNvGrpSpPr/>
        <p:nvPr/>
      </p:nvGrpSpPr>
      <p:grpSpPr>
        <a:xfrm>
          <a:off x="0" y="0"/>
          <a:ext cx="0" cy="0"/>
          <a:chOff x="0" y="0"/>
          <a:chExt cx="0" cy="0"/>
        </a:xfrm>
      </p:grpSpPr>
      <p:sp>
        <p:nvSpPr>
          <p:cNvPr id="1712" name="Google Shape;1712;p26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3" name="Google Shape;1713;p26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714" name="Google Shape;1714;p2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5" name="Google Shape;1715;p2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6" name="Google Shape;1716;p2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095729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3"/>
        <p:cNvGrpSpPr/>
        <p:nvPr/>
      </p:nvGrpSpPr>
      <p:grpSpPr>
        <a:xfrm>
          <a:off x="0" y="0"/>
          <a:ext cx="0" cy="0"/>
          <a:chOff x="0" y="0"/>
          <a:chExt cx="0" cy="0"/>
        </a:xfrm>
      </p:grpSpPr>
      <p:pic>
        <p:nvPicPr>
          <p:cNvPr id="114" name="Google Shape;114;p343"/>
          <p:cNvPicPr preferRelativeResize="0"/>
          <p:nvPr/>
        </p:nvPicPr>
        <p:blipFill rotWithShape="1">
          <a:blip r:embed="rId2">
            <a:alphaModFix/>
          </a:blip>
          <a:srcRect/>
          <a:stretch/>
        </p:blipFill>
        <p:spPr>
          <a:xfrm>
            <a:off x="8115108" y="4971849"/>
            <a:ext cx="3749040" cy="1183908"/>
          </a:xfrm>
          <a:prstGeom prst="rect">
            <a:avLst/>
          </a:prstGeom>
          <a:noFill/>
          <a:ln>
            <a:noFill/>
          </a:ln>
        </p:spPr>
      </p:pic>
      <p:sp>
        <p:nvSpPr>
          <p:cNvPr id="115" name="Google Shape;115;p343"/>
          <p:cNvSpPr/>
          <p:nvPr/>
        </p:nvSpPr>
        <p:spPr>
          <a:xfrm>
            <a:off x="2" y="0"/>
            <a:ext cx="7820167" cy="6858000"/>
          </a:xfrm>
          <a:prstGeom prst="rect">
            <a:avLst/>
          </a:prstGeom>
          <a:solidFill>
            <a:srgbClr val="0380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1E8FA2"/>
              </a:solidFill>
              <a:latin typeface="Calibri"/>
              <a:ea typeface="Calibri"/>
              <a:cs typeface="Calibri"/>
              <a:sym typeface="Calibri"/>
            </a:endParaRPr>
          </a:p>
        </p:txBody>
      </p:sp>
    </p:spTree>
    <p:extLst>
      <p:ext uri="{BB962C8B-B14F-4D97-AF65-F5344CB8AC3E}">
        <p14:creationId xmlns:p14="http://schemas.microsoft.com/office/powerpoint/2010/main" val="272603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16"/>
        <p:cNvGrpSpPr/>
        <p:nvPr/>
      </p:nvGrpSpPr>
      <p:grpSpPr>
        <a:xfrm>
          <a:off x="0" y="0"/>
          <a:ext cx="0" cy="0"/>
          <a:chOff x="0" y="0"/>
          <a:chExt cx="0" cy="0"/>
        </a:xfrm>
      </p:grpSpPr>
      <p:sp>
        <p:nvSpPr>
          <p:cNvPr id="117" name="Google Shape;117;p344"/>
          <p:cNvSpPr/>
          <p:nvPr/>
        </p:nvSpPr>
        <p:spPr>
          <a:xfrm>
            <a:off x="1" y="0"/>
            <a:ext cx="1739900" cy="6858000"/>
          </a:xfrm>
          <a:prstGeom prst="rect">
            <a:avLst/>
          </a:prstGeom>
          <a:solidFill>
            <a:srgbClr val="86CC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 name="Google Shape;118;p344"/>
          <p:cNvSpPr/>
          <p:nvPr/>
        </p:nvSpPr>
        <p:spPr>
          <a:xfrm>
            <a:off x="1668499" y="0"/>
            <a:ext cx="630936" cy="6858000"/>
          </a:xfrm>
          <a:prstGeom prst="rect">
            <a:avLst/>
          </a:prstGeom>
          <a:solidFill>
            <a:srgbClr val="79BB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 name="Google Shape;119;p344"/>
          <p:cNvSpPr/>
          <p:nvPr/>
        </p:nvSpPr>
        <p:spPr>
          <a:xfrm>
            <a:off x="2299435" y="0"/>
            <a:ext cx="1554480" cy="6858000"/>
          </a:xfrm>
          <a:prstGeom prst="rect">
            <a:avLst/>
          </a:prstGeom>
          <a:solidFill>
            <a:srgbClr val="CEDB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 name="Google Shape;120;p344"/>
          <p:cNvSpPr/>
          <p:nvPr/>
        </p:nvSpPr>
        <p:spPr>
          <a:xfrm>
            <a:off x="3853915" y="0"/>
            <a:ext cx="630936" cy="6858000"/>
          </a:xfrm>
          <a:prstGeom prst="rect">
            <a:avLst/>
          </a:prstGeom>
          <a:solidFill>
            <a:srgbClr val="4A74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1" name="Google Shape;121;p344"/>
          <p:cNvSpPr/>
          <p:nvPr/>
        </p:nvSpPr>
        <p:spPr>
          <a:xfrm>
            <a:off x="4484851" y="0"/>
            <a:ext cx="7707149" cy="6858000"/>
          </a:xfrm>
          <a:prstGeom prst="rect">
            <a:avLst/>
          </a:prstGeom>
          <a:solidFill>
            <a:srgbClr val="3F76A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 name="Google Shape;122;p344"/>
          <p:cNvSpPr txBox="1"/>
          <p:nvPr/>
        </p:nvSpPr>
        <p:spPr>
          <a:xfrm>
            <a:off x="8219441" y="6382478"/>
            <a:ext cx="3683015"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900">
                <a:solidFill>
                  <a:schemeClr val="lt1"/>
                </a:solidFill>
                <a:latin typeface="Verdana"/>
                <a:ea typeface="Verdana"/>
                <a:cs typeface="Verdana"/>
                <a:sym typeface="Verdana"/>
              </a:rPr>
              <a:t>Association of Immunization Managers  |  </a:t>
            </a:r>
            <a:fld id="{00000000-1234-1234-1234-123412341234}" type="slidenum">
              <a:rPr lang="en" sz="1000" b="1">
                <a:solidFill>
                  <a:schemeClr val="lt1"/>
                </a:solidFill>
                <a:latin typeface="Verdana"/>
                <a:ea typeface="Verdana"/>
                <a:cs typeface="Verdana"/>
                <a:sym typeface="Verdana"/>
              </a:rPr>
              <a:t>‹#›</a:t>
            </a:fld>
            <a:endParaRPr sz="1000" b="1">
              <a:solidFill>
                <a:schemeClr val="lt1"/>
              </a:solidFill>
              <a:latin typeface="Verdana"/>
              <a:ea typeface="Verdana"/>
              <a:cs typeface="Verdana"/>
              <a:sym typeface="Verdana"/>
            </a:endParaRPr>
          </a:p>
        </p:txBody>
      </p:sp>
    </p:spTree>
    <p:extLst>
      <p:ext uri="{BB962C8B-B14F-4D97-AF65-F5344CB8AC3E}">
        <p14:creationId xmlns:p14="http://schemas.microsoft.com/office/powerpoint/2010/main" val="14215335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23"/>
        <p:cNvGrpSpPr/>
        <p:nvPr/>
      </p:nvGrpSpPr>
      <p:grpSpPr>
        <a:xfrm>
          <a:off x="0" y="0"/>
          <a:ext cx="0" cy="0"/>
          <a:chOff x="0" y="0"/>
          <a:chExt cx="0" cy="0"/>
        </a:xfrm>
      </p:grpSpPr>
      <p:sp>
        <p:nvSpPr>
          <p:cNvPr id="124" name="Google Shape;124;p345"/>
          <p:cNvSpPr txBox="1"/>
          <p:nvPr/>
        </p:nvSpPr>
        <p:spPr>
          <a:xfrm>
            <a:off x="8219441" y="6382478"/>
            <a:ext cx="3683015"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 sz="900">
                <a:solidFill>
                  <a:srgbClr val="1E8FA2"/>
                </a:solidFill>
                <a:latin typeface="Verdana"/>
                <a:ea typeface="Verdana"/>
                <a:cs typeface="Verdana"/>
                <a:sym typeface="Verdana"/>
              </a:rPr>
              <a:t>Association of Immunization Managers  |  </a:t>
            </a:r>
            <a:fld id="{00000000-1234-1234-1234-123412341234}" type="slidenum">
              <a:rPr lang="en" sz="1000" b="1">
                <a:solidFill>
                  <a:srgbClr val="1E8FA2"/>
                </a:solidFill>
                <a:latin typeface="Verdana"/>
                <a:ea typeface="Verdana"/>
                <a:cs typeface="Verdana"/>
                <a:sym typeface="Verdana"/>
              </a:rPr>
              <a:t>‹#›</a:t>
            </a:fld>
            <a:endParaRPr sz="1000" b="1">
              <a:solidFill>
                <a:srgbClr val="1E8FA2"/>
              </a:solidFill>
              <a:latin typeface="Verdana"/>
              <a:ea typeface="Verdana"/>
              <a:cs typeface="Verdana"/>
              <a:sym typeface="Verdana"/>
            </a:endParaRPr>
          </a:p>
        </p:txBody>
      </p:sp>
      <p:sp>
        <p:nvSpPr>
          <p:cNvPr id="125" name="Google Shape;125;p345"/>
          <p:cNvSpPr/>
          <p:nvPr/>
        </p:nvSpPr>
        <p:spPr>
          <a:xfrm>
            <a:off x="1" y="4632325"/>
            <a:ext cx="457200" cy="2225675"/>
          </a:xfrm>
          <a:prstGeom prst="rect">
            <a:avLst/>
          </a:prstGeom>
          <a:solidFill>
            <a:srgbClr val="86CC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 name="Google Shape;126;p345"/>
          <p:cNvSpPr/>
          <p:nvPr/>
        </p:nvSpPr>
        <p:spPr>
          <a:xfrm>
            <a:off x="1" y="2466975"/>
            <a:ext cx="457200" cy="1965325"/>
          </a:xfrm>
          <a:prstGeom prst="rect">
            <a:avLst/>
          </a:prstGeom>
          <a:solidFill>
            <a:srgbClr val="CEDB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7" name="Google Shape;127;p345"/>
          <p:cNvSpPr/>
          <p:nvPr/>
        </p:nvSpPr>
        <p:spPr>
          <a:xfrm>
            <a:off x="1" y="1"/>
            <a:ext cx="457200" cy="2197100"/>
          </a:xfrm>
          <a:prstGeom prst="rect">
            <a:avLst/>
          </a:prstGeom>
          <a:solidFill>
            <a:srgbClr val="568BB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 name="Google Shape;128;p345"/>
          <p:cNvSpPr/>
          <p:nvPr/>
        </p:nvSpPr>
        <p:spPr>
          <a:xfrm>
            <a:off x="1" y="2171389"/>
            <a:ext cx="457200" cy="337457"/>
          </a:xfrm>
          <a:prstGeom prst="rect">
            <a:avLst/>
          </a:prstGeom>
          <a:solidFill>
            <a:srgbClr val="4A74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9" name="Google Shape;129;p345"/>
          <p:cNvSpPr/>
          <p:nvPr/>
        </p:nvSpPr>
        <p:spPr>
          <a:xfrm>
            <a:off x="1" y="4343557"/>
            <a:ext cx="457200" cy="337457"/>
          </a:xfrm>
          <a:prstGeom prst="rect">
            <a:avLst/>
          </a:prstGeom>
          <a:solidFill>
            <a:srgbClr val="79BB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6489443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HII Blue 1">
  <p:cSld name="PHII Blue 1">
    <p:spTree>
      <p:nvGrpSpPr>
        <p:cNvPr id="1" name="Shape 130"/>
        <p:cNvGrpSpPr/>
        <p:nvPr/>
      </p:nvGrpSpPr>
      <p:grpSpPr>
        <a:xfrm>
          <a:off x="0" y="0"/>
          <a:ext cx="0" cy="0"/>
          <a:chOff x="0" y="0"/>
          <a:chExt cx="0" cy="0"/>
        </a:xfrm>
      </p:grpSpPr>
      <p:pic>
        <p:nvPicPr>
          <p:cNvPr id="131" name="Google Shape;131;p346"/>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132" name="Google Shape;132;p346"/>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Font typeface="Barlow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46"/>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100"/>
              <a:buNone/>
              <a:defRPr/>
            </a:lvl1pPr>
            <a:lvl2pPr marL="914400" lvl="1" indent="-342900" algn="l">
              <a:lnSpc>
                <a:spcPct val="133333"/>
              </a:lnSpc>
              <a:spcBef>
                <a:spcPts val="600"/>
              </a:spcBef>
              <a:spcAft>
                <a:spcPts val="0"/>
              </a:spcAft>
              <a:buClr>
                <a:schemeClr val="dk1"/>
              </a:buClr>
              <a:buSzPts val="1800"/>
              <a:buChar char="•"/>
              <a:defRPr/>
            </a:lvl2pPr>
            <a:lvl3pPr marL="1371600" lvl="2" indent="-342900" algn="l">
              <a:lnSpc>
                <a:spcPct val="116666"/>
              </a:lnSpc>
              <a:spcBef>
                <a:spcPts val="600"/>
              </a:spcBef>
              <a:spcAft>
                <a:spcPts val="0"/>
              </a:spcAft>
              <a:buClr>
                <a:schemeClr val="dk1"/>
              </a:buClr>
              <a:buSzPts val="1800"/>
              <a:buChar char="•"/>
              <a:defRPr/>
            </a:lvl3pPr>
            <a:lvl4pPr marL="1828800" lvl="3" indent="-342900" algn="l">
              <a:lnSpc>
                <a:spcPct val="87500"/>
              </a:lnSpc>
              <a:spcBef>
                <a:spcPts val="600"/>
              </a:spcBef>
              <a:spcAft>
                <a:spcPts val="0"/>
              </a:spcAft>
              <a:buClr>
                <a:schemeClr val="dk1"/>
              </a:buClr>
              <a:buSzPts val="1800"/>
              <a:buChar char="•"/>
              <a:defRPr/>
            </a:lvl4pPr>
            <a:lvl5pPr marL="2286000" lvl="4" indent="-342900" algn="l">
              <a:lnSpc>
                <a:spcPct val="87500"/>
              </a:lnSpc>
              <a:spcBef>
                <a:spcPts val="600"/>
              </a:spcBef>
              <a:spcAft>
                <a:spcPts val="0"/>
              </a:spcAft>
              <a:buClr>
                <a:schemeClr val="dk1"/>
              </a:buClr>
              <a:buSzPts val="1800"/>
              <a:buChar char="•"/>
              <a:defRPr/>
            </a:lvl5pPr>
            <a:lvl6pPr marL="2743200" lvl="5" indent="-342900" algn="l">
              <a:lnSpc>
                <a:spcPct val="90000"/>
              </a:lnSpc>
              <a:spcBef>
                <a:spcPts val="607"/>
              </a:spcBef>
              <a:spcAft>
                <a:spcPts val="0"/>
              </a:spcAft>
              <a:buClr>
                <a:schemeClr val="dk1"/>
              </a:buClr>
              <a:buSzPts val="1800"/>
              <a:buChar char="•"/>
              <a:defRPr/>
            </a:lvl6pPr>
            <a:lvl7pPr marL="3200400" lvl="6" indent="-342900" algn="l">
              <a:lnSpc>
                <a:spcPct val="90000"/>
              </a:lnSpc>
              <a:spcBef>
                <a:spcPts val="607"/>
              </a:spcBef>
              <a:spcAft>
                <a:spcPts val="0"/>
              </a:spcAft>
              <a:buClr>
                <a:schemeClr val="dk1"/>
              </a:buClr>
              <a:buSzPts val="1800"/>
              <a:buChar char="•"/>
              <a:defRPr/>
            </a:lvl7pPr>
            <a:lvl8pPr marL="3657600" lvl="7" indent="-342900" algn="l">
              <a:lnSpc>
                <a:spcPct val="90000"/>
              </a:lnSpc>
              <a:spcBef>
                <a:spcPts val="607"/>
              </a:spcBef>
              <a:spcAft>
                <a:spcPts val="0"/>
              </a:spcAft>
              <a:buClr>
                <a:schemeClr val="dk1"/>
              </a:buClr>
              <a:buSzPts val="1800"/>
              <a:buChar char="•"/>
              <a:defRPr/>
            </a:lvl8pPr>
            <a:lvl9pPr marL="4114800" lvl="8" indent="-342900" algn="l">
              <a:lnSpc>
                <a:spcPct val="90000"/>
              </a:lnSpc>
              <a:spcBef>
                <a:spcPts val="607"/>
              </a:spcBef>
              <a:spcAft>
                <a:spcPts val="0"/>
              </a:spcAft>
              <a:buClr>
                <a:schemeClr val="dk1"/>
              </a:buClr>
              <a:buSzPts val="1800"/>
              <a:buChar char="•"/>
              <a:defRPr/>
            </a:lvl9pPr>
          </a:lstStyle>
          <a:p>
            <a:endParaRPr/>
          </a:p>
        </p:txBody>
      </p:sp>
      <p:pic>
        <p:nvPicPr>
          <p:cNvPr id="134" name="Google Shape;134;p346"/>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33364272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135"/>
        <p:cNvGrpSpPr/>
        <p:nvPr/>
      </p:nvGrpSpPr>
      <p:grpSpPr>
        <a:xfrm>
          <a:off x="0" y="0"/>
          <a:ext cx="0" cy="0"/>
          <a:chOff x="0" y="0"/>
          <a:chExt cx="0" cy="0"/>
        </a:xfrm>
      </p:grpSpPr>
      <p:sp>
        <p:nvSpPr>
          <p:cNvPr id="136" name="Google Shape;136;p347"/>
          <p:cNvSpPr txBox="1">
            <a:spLocks noGrp="1"/>
          </p:cNvSpPr>
          <p:nvPr>
            <p:ph type="title"/>
          </p:nvPr>
        </p:nvSpPr>
        <p:spPr>
          <a:xfrm>
            <a:off x="608249" y="202224"/>
            <a:ext cx="68108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347"/>
          <p:cNvSpPr txBox="1">
            <a:spLocks noGrp="1"/>
          </p:cNvSpPr>
          <p:nvPr>
            <p:ph type="body" idx="1"/>
          </p:nvPr>
        </p:nvSpPr>
        <p:spPr>
          <a:xfrm>
            <a:off x="608249" y="1388963"/>
            <a:ext cx="75176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40947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717"/>
        <p:cNvGrpSpPr/>
        <p:nvPr/>
      </p:nvGrpSpPr>
      <p:grpSpPr>
        <a:xfrm>
          <a:off x="0" y="0"/>
          <a:ext cx="0" cy="0"/>
          <a:chOff x="0" y="0"/>
          <a:chExt cx="0" cy="0"/>
        </a:xfrm>
      </p:grpSpPr>
      <p:sp>
        <p:nvSpPr>
          <p:cNvPr id="1718" name="Google Shape;1718;p2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9" name="Google Shape;1719;p27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0" name="Google Shape;1720;p27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1" name="Google Shape;1721;p2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2" name="Google Shape;1722;p2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3" name="Google Shape;1723;p2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73120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24"/>
        <p:cNvGrpSpPr/>
        <p:nvPr/>
      </p:nvGrpSpPr>
      <p:grpSpPr>
        <a:xfrm>
          <a:off x="0" y="0"/>
          <a:ext cx="0" cy="0"/>
          <a:chOff x="0" y="0"/>
          <a:chExt cx="0" cy="0"/>
        </a:xfrm>
      </p:grpSpPr>
      <p:sp>
        <p:nvSpPr>
          <p:cNvPr id="1725" name="Google Shape;1725;p2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6" name="Google Shape;1726;p27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7" name="Google Shape;1727;p27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8" name="Google Shape;1728;p27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9" name="Google Shape;1729;p27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0" name="Google Shape;1730;p2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1" name="Google Shape;1731;p2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2" name="Google Shape;1732;p2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75813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733"/>
        <p:cNvGrpSpPr/>
        <p:nvPr/>
      </p:nvGrpSpPr>
      <p:grpSpPr>
        <a:xfrm>
          <a:off x="0" y="0"/>
          <a:ext cx="0" cy="0"/>
          <a:chOff x="0" y="0"/>
          <a:chExt cx="0" cy="0"/>
        </a:xfrm>
      </p:grpSpPr>
      <p:sp>
        <p:nvSpPr>
          <p:cNvPr id="1734" name="Google Shape;1734;p2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5" name="Google Shape;1735;p2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6" name="Google Shape;1736;p2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7" name="Google Shape;1737;p2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47665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8"/>
        <p:cNvGrpSpPr/>
        <p:nvPr/>
      </p:nvGrpSpPr>
      <p:grpSpPr>
        <a:xfrm>
          <a:off x="0" y="0"/>
          <a:ext cx="0" cy="0"/>
          <a:chOff x="0" y="0"/>
          <a:chExt cx="0" cy="0"/>
        </a:xfrm>
      </p:grpSpPr>
      <p:sp>
        <p:nvSpPr>
          <p:cNvPr id="1739" name="Google Shape;1739;p2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0" name="Google Shape;1740;p2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1" name="Google Shape;1741;p2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69717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42"/>
        <p:cNvGrpSpPr/>
        <p:nvPr/>
      </p:nvGrpSpPr>
      <p:grpSpPr>
        <a:xfrm>
          <a:off x="0" y="0"/>
          <a:ext cx="0" cy="0"/>
          <a:chOff x="0" y="0"/>
          <a:chExt cx="0" cy="0"/>
        </a:xfrm>
      </p:grpSpPr>
      <p:sp>
        <p:nvSpPr>
          <p:cNvPr id="1743" name="Google Shape;1743;p27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4" name="Google Shape;1744;p27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45" name="Google Shape;1745;p27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46" name="Google Shape;1746;p2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7" name="Google Shape;1747;p2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8" name="Google Shape;1748;p2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4030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4.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0"/>
        <p:cNvGrpSpPr/>
        <p:nvPr/>
      </p:nvGrpSpPr>
      <p:grpSpPr>
        <a:xfrm>
          <a:off x="0" y="0"/>
          <a:ext cx="0" cy="0"/>
          <a:chOff x="0" y="0"/>
          <a:chExt cx="0" cy="0"/>
        </a:xfrm>
      </p:grpSpPr>
      <p:sp>
        <p:nvSpPr>
          <p:cNvPr id="1691" name="Google Shape;1691;p2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92" name="Google Shape;1692;p2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93" name="Google Shape;1693;p2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94" name="Google Shape;1694;p2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95" name="Google Shape;1695;p2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757575"/>
                </a:solidFill>
                <a:latin typeface="Arial"/>
                <a:ea typeface="Arial"/>
                <a:cs typeface="Arial"/>
                <a:sym typeface="Arial"/>
              </a:defRPr>
            </a:lvl1pPr>
            <a:lvl2pPr marL="0" marR="0" lvl="1" indent="0" algn="r" rtl="0">
              <a:spcBef>
                <a:spcPts val="0"/>
              </a:spcBef>
              <a:buNone/>
              <a:defRPr sz="1200">
                <a:solidFill>
                  <a:srgbClr val="757575"/>
                </a:solidFill>
                <a:latin typeface="Arial"/>
                <a:ea typeface="Arial"/>
                <a:cs typeface="Arial"/>
                <a:sym typeface="Arial"/>
              </a:defRPr>
            </a:lvl2pPr>
            <a:lvl3pPr marL="0" marR="0" lvl="2" indent="0" algn="r" rtl="0">
              <a:spcBef>
                <a:spcPts val="0"/>
              </a:spcBef>
              <a:buNone/>
              <a:defRPr sz="1200">
                <a:solidFill>
                  <a:srgbClr val="757575"/>
                </a:solidFill>
                <a:latin typeface="Arial"/>
                <a:ea typeface="Arial"/>
                <a:cs typeface="Arial"/>
                <a:sym typeface="Arial"/>
              </a:defRPr>
            </a:lvl3pPr>
            <a:lvl4pPr marL="0" marR="0" lvl="3" indent="0" algn="r" rtl="0">
              <a:spcBef>
                <a:spcPts val="0"/>
              </a:spcBef>
              <a:buNone/>
              <a:defRPr sz="1200">
                <a:solidFill>
                  <a:srgbClr val="757575"/>
                </a:solidFill>
                <a:latin typeface="Arial"/>
                <a:ea typeface="Arial"/>
                <a:cs typeface="Arial"/>
                <a:sym typeface="Arial"/>
              </a:defRPr>
            </a:lvl4pPr>
            <a:lvl5pPr marL="0" marR="0" lvl="4" indent="0" algn="r" rtl="0">
              <a:spcBef>
                <a:spcPts val="0"/>
              </a:spcBef>
              <a:buNone/>
              <a:defRPr sz="1200">
                <a:solidFill>
                  <a:srgbClr val="757575"/>
                </a:solidFill>
                <a:latin typeface="Arial"/>
                <a:ea typeface="Arial"/>
                <a:cs typeface="Arial"/>
                <a:sym typeface="Arial"/>
              </a:defRPr>
            </a:lvl5pPr>
            <a:lvl6pPr marL="0" marR="0" lvl="5" indent="0" algn="r" rtl="0">
              <a:spcBef>
                <a:spcPts val="0"/>
              </a:spcBef>
              <a:buNone/>
              <a:defRPr sz="1200">
                <a:solidFill>
                  <a:srgbClr val="757575"/>
                </a:solidFill>
                <a:latin typeface="Arial"/>
                <a:ea typeface="Arial"/>
                <a:cs typeface="Arial"/>
                <a:sym typeface="Arial"/>
              </a:defRPr>
            </a:lvl6pPr>
            <a:lvl7pPr marL="0" marR="0" lvl="6" indent="0" algn="r" rtl="0">
              <a:spcBef>
                <a:spcPts val="0"/>
              </a:spcBef>
              <a:buNone/>
              <a:defRPr sz="1200">
                <a:solidFill>
                  <a:srgbClr val="757575"/>
                </a:solidFill>
                <a:latin typeface="Arial"/>
                <a:ea typeface="Arial"/>
                <a:cs typeface="Arial"/>
                <a:sym typeface="Arial"/>
              </a:defRPr>
            </a:lvl7pPr>
            <a:lvl8pPr marL="0" marR="0" lvl="7" indent="0" algn="r" rtl="0">
              <a:spcBef>
                <a:spcPts val="0"/>
              </a:spcBef>
              <a:buNone/>
              <a:defRPr sz="1200">
                <a:solidFill>
                  <a:srgbClr val="757575"/>
                </a:solidFill>
                <a:latin typeface="Arial"/>
                <a:ea typeface="Arial"/>
                <a:cs typeface="Arial"/>
                <a:sym typeface="Arial"/>
              </a:defRPr>
            </a:lvl8pPr>
            <a:lvl9pPr marL="0" marR="0" lvl="8" indent="0" algn="r" rtl="0">
              <a:spcBef>
                <a:spcPts val="0"/>
              </a:spcBef>
              <a:buNone/>
              <a:defRPr sz="1200">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0650009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196"/>
          <p:cNvSpPr txBox="1">
            <a:spLocks noGrp="1"/>
          </p:cNvSpPr>
          <p:nvPr>
            <p:ph type="title"/>
          </p:nvPr>
        </p:nvSpPr>
        <p:spPr>
          <a:xfrm>
            <a:off x="494610" y="114300"/>
            <a:ext cx="10610168" cy="1202949"/>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196"/>
          <p:cNvSpPr txBox="1">
            <a:spLocks noGrp="1"/>
          </p:cNvSpPr>
          <p:nvPr>
            <p:ph type="body" idx="1"/>
          </p:nvPr>
        </p:nvSpPr>
        <p:spPr>
          <a:xfrm>
            <a:off x="494607" y="1596767"/>
            <a:ext cx="10610168"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2079329"/>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202"/>
          <p:cNvSpPr txBox="1">
            <a:spLocks noGrp="1"/>
          </p:cNvSpPr>
          <p:nvPr>
            <p:ph type="title"/>
          </p:nvPr>
        </p:nvSpPr>
        <p:spPr>
          <a:xfrm>
            <a:off x="494610" y="114300"/>
            <a:ext cx="10522152" cy="1202949"/>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202"/>
          <p:cNvSpPr txBox="1">
            <a:spLocks noGrp="1"/>
          </p:cNvSpPr>
          <p:nvPr>
            <p:ph type="body" idx="1"/>
          </p:nvPr>
        </p:nvSpPr>
        <p:spPr>
          <a:xfrm>
            <a:off x="494607" y="1596767"/>
            <a:ext cx="10934954"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94892443"/>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sp>
        <p:nvSpPr>
          <p:cNvPr id="52" name="Google Shape;52;p190"/>
          <p:cNvSpPr txBox="1">
            <a:spLocks noGrp="1"/>
          </p:cNvSpPr>
          <p:nvPr>
            <p:ph type="title"/>
          </p:nvPr>
        </p:nvSpPr>
        <p:spPr>
          <a:xfrm>
            <a:off x="494610" y="114300"/>
            <a:ext cx="10522152" cy="1202949"/>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 name="Google Shape;53;p190"/>
          <p:cNvSpPr txBox="1">
            <a:spLocks noGrp="1"/>
          </p:cNvSpPr>
          <p:nvPr>
            <p:ph type="body" idx="1"/>
          </p:nvPr>
        </p:nvSpPr>
        <p:spPr>
          <a:xfrm>
            <a:off x="494607" y="1596767"/>
            <a:ext cx="10934954"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28003417"/>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hyperlink" Target="https://www.cdc.gov/vaccines/imz-managers/coverage/covidvaxview/interactive/adult-administration-coverage-jurisdiction.html" TargetMode="Externa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hyperlink" Target="https://doh.wa.gov/data-statistical-reports/washington-tracking-network-wtn/school-immunization/county-school-immunization-dashboard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hyperlink" Target="https://dhsgis.wi.gov/DHS/EPHTracker/#/map/Immunization/immunizationIndex/NOTRACT/Immunization/immunSeries7"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cdc.gov/iis/core-data-elements/index.html"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phii.org/data-modernization-initiative/data-governance-for-public-health/" TargetMode="External"/><Relationship Id="rId5" Type="http://schemas.openxmlformats.org/officeDocument/2006/relationships/hyperlink" Target="https://www.immregistries.org/onboarding-shared-services" TargetMode="External"/><Relationship Id="rId4" Type="http://schemas.openxmlformats.org/officeDocument/2006/relationships/hyperlink" Target="https://www.cdc.gov/vaccines/programs/iis/technical-guidance/downloads/hl7guide-1-5-2014-11.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99"/>
        <p:cNvGrpSpPr/>
        <p:nvPr/>
      </p:nvGrpSpPr>
      <p:grpSpPr>
        <a:xfrm>
          <a:off x="0" y="0"/>
          <a:ext cx="0" cy="0"/>
          <a:chOff x="0" y="0"/>
          <a:chExt cx="0" cy="0"/>
        </a:xfrm>
      </p:grpSpPr>
      <p:pic>
        <p:nvPicPr>
          <p:cNvPr id="3200" name="Google Shape;3200;p119"/>
          <p:cNvPicPr preferRelativeResize="0"/>
          <p:nvPr/>
        </p:nvPicPr>
        <p:blipFill rotWithShape="1">
          <a:blip r:embed="rId3">
            <a:alphaModFix/>
          </a:blip>
          <a:srcRect/>
          <a:stretch/>
        </p:blipFill>
        <p:spPr>
          <a:xfrm>
            <a:off x="0" y="-72850"/>
            <a:ext cx="12197425" cy="6936950"/>
          </a:xfrm>
          <a:prstGeom prst="rect">
            <a:avLst/>
          </a:prstGeom>
          <a:noFill/>
          <a:ln>
            <a:noFill/>
          </a:ln>
        </p:spPr>
      </p:pic>
      <p:sp>
        <p:nvSpPr>
          <p:cNvPr id="3201" name="Google Shape;3201;p119"/>
          <p:cNvSpPr/>
          <p:nvPr/>
        </p:nvSpPr>
        <p:spPr>
          <a:xfrm rot="10800000" flipH="1">
            <a:off x="838200" y="3481332"/>
            <a:ext cx="9066451" cy="756625"/>
          </a:xfrm>
          <a:prstGeom prst="round1Rect">
            <a:avLst>
              <a:gd name="adj" fmla="val 50000"/>
            </a:avLst>
          </a:prstGeom>
          <a:solidFill>
            <a:srgbClr val="D3D65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02" name="Google Shape;3202;p119"/>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p>
            <a:pPr marL="0" lvl="0" indent="0" algn="l" rtl="0">
              <a:lnSpc>
                <a:spcPct val="102083"/>
              </a:lnSpc>
              <a:spcBef>
                <a:spcPts val="0"/>
              </a:spcBef>
              <a:spcAft>
                <a:spcPts val="0"/>
              </a:spcAft>
              <a:buSzPts val="4800"/>
              <a:buNone/>
            </a:pPr>
            <a:r>
              <a:rPr lang="en" b="1"/>
              <a:t>Effective IIS Data Use</a:t>
            </a:r>
            <a:endParaRPr/>
          </a:p>
        </p:txBody>
      </p:sp>
      <p:sp>
        <p:nvSpPr>
          <p:cNvPr id="3203" name="Google Shape;3203;p119"/>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p>
            <a:pPr marL="0" lvl="0" indent="0" algn="l" rtl="0">
              <a:lnSpc>
                <a:spcPct val="104761"/>
              </a:lnSpc>
              <a:spcBef>
                <a:spcPts val="0"/>
              </a:spcBef>
              <a:spcAft>
                <a:spcPts val="0"/>
              </a:spcAft>
              <a:buSzPts val="2100"/>
              <a:buNone/>
            </a:pPr>
            <a:r>
              <a:rPr lang="en" sz="2000" dirty="0">
                <a:solidFill>
                  <a:srgbClr val="1E5DB2"/>
                </a:solidFill>
              </a:rPr>
              <a:t>Using IIS Data to Promote Immunization and Protect the Health of the Public</a:t>
            </a:r>
            <a:endParaRPr dirty="0">
              <a:solidFill>
                <a:srgbClr val="1E5DB2"/>
              </a:solidFill>
            </a:endParaRPr>
          </a:p>
        </p:txBody>
      </p:sp>
      <p:pic>
        <p:nvPicPr>
          <p:cNvPr id="3204" name="Google Shape;3204;p119"/>
          <p:cNvPicPr preferRelativeResize="0"/>
          <p:nvPr/>
        </p:nvPicPr>
        <p:blipFill rotWithShape="1">
          <a:blip r:embed="rId4">
            <a:alphaModFix/>
          </a:blip>
          <a:srcRect t="18267" r="526" b="17176"/>
          <a:stretch/>
        </p:blipFill>
        <p:spPr>
          <a:xfrm>
            <a:off x="4319478" y="5521848"/>
            <a:ext cx="4335251" cy="950027"/>
          </a:xfrm>
          <a:prstGeom prst="rect">
            <a:avLst/>
          </a:prstGeom>
          <a:noFill/>
          <a:ln w="12700" cap="flat" cmpd="sng">
            <a:solidFill>
              <a:schemeClr val="lt1"/>
            </a:solidFill>
            <a:prstDash val="solid"/>
            <a:round/>
            <a:headEnd type="none" w="sm" len="sm"/>
            <a:tailEnd type="none" w="sm" len="sm"/>
          </a:ln>
        </p:spPr>
      </p:pic>
      <p:sp>
        <p:nvSpPr>
          <p:cNvPr id="3205" name="Google Shape;3205;p119"/>
          <p:cNvSpPr txBox="1"/>
          <p:nvPr/>
        </p:nvSpPr>
        <p:spPr>
          <a:xfrm>
            <a:off x="890123" y="4342856"/>
            <a:ext cx="3745377" cy="39424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FFFFFF"/>
                </a:solidFill>
                <a:effectLst/>
                <a:uLnTx/>
                <a:uFillTx/>
                <a:latin typeface="Arial"/>
                <a:ea typeface="Arial"/>
                <a:cs typeface="Arial"/>
                <a:sym typeface="Arial"/>
              </a:rPr>
              <a:t>Amy Metroka, PHII Consultant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206" name="Google Shape;3206;p119" title="AIRA_2018Logo_White_Hor.png"/>
          <p:cNvPicPr preferRelativeResize="0"/>
          <p:nvPr/>
        </p:nvPicPr>
        <p:blipFill rotWithShape="1">
          <a:blip r:embed="rId5">
            <a:alphaModFix/>
          </a:blip>
          <a:srcRect/>
          <a:stretch/>
        </p:blipFill>
        <p:spPr>
          <a:xfrm>
            <a:off x="8965880" y="5525821"/>
            <a:ext cx="3036824" cy="950027"/>
          </a:xfrm>
          <a:prstGeom prst="rect">
            <a:avLst/>
          </a:prstGeom>
          <a:noFill/>
          <a:ln>
            <a:noFill/>
          </a:ln>
        </p:spPr>
      </p:pic>
      <p:pic>
        <p:nvPicPr>
          <p:cNvPr id="3207" name="Google Shape;3207;p119" title="Screenshot 2025-04-14 103316.png"/>
          <p:cNvPicPr preferRelativeResize="0"/>
          <p:nvPr/>
        </p:nvPicPr>
        <p:blipFill rotWithShape="1">
          <a:blip r:embed="rId6">
            <a:alphaModFix/>
          </a:blip>
          <a:srcRect/>
          <a:stretch/>
        </p:blipFill>
        <p:spPr>
          <a:xfrm>
            <a:off x="169877" y="5525823"/>
            <a:ext cx="3838450" cy="950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94"/>
        <p:cNvGrpSpPr/>
        <p:nvPr/>
      </p:nvGrpSpPr>
      <p:grpSpPr>
        <a:xfrm>
          <a:off x="0" y="0"/>
          <a:ext cx="0" cy="0"/>
          <a:chOff x="0" y="0"/>
          <a:chExt cx="0" cy="0"/>
        </a:xfrm>
      </p:grpSpPr>
      <p:sp>
        <p:nvSpPr>
          <p:cNvPr id="3295" name="Google Shape;3295;p128"/>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67">
                <a:solidFill>
                  <a:srgbClr val="1E5DB2"/>
                </a:solidFill>
                <a:latin typeface="Barlow Medium"/>
                <a:ea typeface="Barlow Medium"/>
                <a:cs typeface="Barlow Medium"/>
                <a:sym typeface="Barlow Medium"/>
              </a:rPr>
              <a:t>Motivate Providers to </a:t>
            </a:r>
            <a:r>
              <a:rPr lang="en" sz="3467" b="1">
                <a:solidFill>
                  <a:srgbClr val="1E5DB2"/>
                </a:solidFill>
                <a:latin typeface="Barlow Medium"/>
                <a:ea typeface="Barlow Medium"/>
                <a:cs typeface="Barlow Medium"/>
                <a:sym typeface="Barlow Medium"/>
              </a:rPr>
              <a:t>Input</a:t>
            </a:r>
            <a:r>
              <a:rPr lang="en" sz="3467">
                <a:solidFill>
                  <a:srgbClr val="1E5DB2"/>
                </a:solidFill>
                <a:latin typeface="Barlow Medium"/>
                <a:ea typeface="Barlow Medium"/>
                <a:cs typeface="Barlow Medium"/>
                <a:sym typeface="Barlow Medium"/>
              </a:rPr>
              <a:t> Quality Data</a:t>
            </a:r>
            <a:endParaRPr sz="3467">
              <a:solidFill>
                <a:srgbClr val="1E5DB2"/>
              </a:solidFill>
              <a:latin typeface="Barlow Medium"/>
              <a:ea typeface="Barlow Medium"/>
              <a:cs typeface="Barlow Medium"/>
              <a:sym typeface="Barlow Medium"/>
            </a:endParaRPr>
          </a:p>
        </p:txBody>
      </p:sp>
      <p:sp>
        <p:nvSpPr>
          <p:cNvPr id="3296" name="Google Shape;3296;p128"/>
          <p:cNvSpPr txBox="1">
            <a:spLocks noGrp="1"/>
          </p:cNvSpPr>
          <p:nvPr>
            <p:ph type="body" idx="1"/>
          </p:nvPr>
        </p:nvSpPr>
        <p:spPr>
          <a:xfrm>
            <a:off x="608248" y="1092200"/>
            <a:ext cx="9894652" cy="50850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2E5F7D"/>
              </a:buClr>
              <a:buSzPts val="2400"/>
              <a:buNone/>
            </a:pPr>
            <a:r>
              <a:rPr lang="en" sz="2400" b="1">
                <a:solidFill>
                  <a:srgbClr val="1E5DB2"/>
                </a:solidFill>
                <a:latin typeface="Barlow"/>
                <a:ea typeface="Barlow"/>
                <a:cs typeface="Barlow"/>
                <a:sym typeface="Barlow"/>
              </a:rPr>
              <a:t>Providers must input quality data to get useful data out of the IIS</a:t>
            </a:r>
            <a:endParaRPr sz="2400" b="1">
              <a:solidFill>
                <a:srgbClr val="1E5DB2"/>
              </a:solidFill>
              <a:latin typeface="Barlow"/>
              <a:ea typeface="Barlow"/>
              <a:cs typeface="Barlow"/>
              <a:sym typeface="Barlow"/>
            </a:endParaRPr>
          </a:p>
          <a:p>
            <a:pPr marL="0" lvl="0" indent="0" algn="l" rtl="0">
              <a:lnSpc>
                <a:spcPct val="100000"/>
              </a:lnSpc>
              <a:spcBef>
                <a:spcPts val="1933"/>
              </a:spcBef>
              <a:spcAft>
                <a:spcPts val="0"/>
              </a:spcAft>
              <a:buClr>
                <a:schemeClr val="dk1"/>
              </a:buClr>
              <a:buSzPts val="2300"/>
              <a:buNone/>
            </a:pPr>
            <a:r>
              <a:rPr lang="en" sz="2300" i="1">
                <a:latin typeface="Barlow"/>
                <a:ea typeface="Barlow"/>
                <a:cs typeface="Barlow"/>
                <a:sym typeface="Barlow"/>
              </a:rPr>
              <a:t>To promote quality data:</a:t>
            </a:r>
            <a:endParaRPr sz="2300" i="1">
              <a:latin typeface="Barlow"/>
              <a:ea typeface="Barlow"/>
              <a:cs typeface="Barlow"/>
              <a:sym typeface="Barlow"/>
            </a:endParaRPr>
          </a:p>
          <a:p>
            <a:pPr marL="0" lvl="0" indent="0" algn="l" rtl="0">
              <a:lnSpc>
                <a:spcPct val="100000"/>
              </a:lnSpc>
              <a:spcBef>
                <a:spcPts val="600"/>
              </a:spcBef>
              <a:spcAft>
                <a:spcPts val="0"/>
              </a:spcAft>
              <a:buClr>
                <a:schemeClr val="dk1"/>
              </a:buClr>
              <a:buSzPts val="2300"/>
              <a:buNone/>
            </a:pPr>
            <a:r>
              <a:rPr lang="en" sz="2300">
                <a:latin typeface="Barlow"/>
                <a:ea typeface="Barlow"/>
                <a:cs typeface="Barlow"/>
                <a:sym typeface="Barlow"/>
              </a:rPr>
              <a:t>Facilitate </a:t>
            </a:r>
            <a:r>
              <a:rPr lang="en" sz="2300" b="1">
                <a:solidFill>
                  <a:srgbClr val="1E5DB2"/>
                </a:solidFill>
                <a:latin typeface="Barlow"/>
                <a:ea typeface="Barlow"/>
                <a:cs typeface="Barlow"/>
                <a:sym typeface="Barlow"/>
              </a:rPr>
              <a:t>standards-based interoperability</a:t>
            </a:r>
            <a:r>
              <a:rPr lang="en" sz="2300">
                <a:solidFill>
                  <a:srgbClr val="1E5DB2"/>
                </a:solidFill>
                <a:latin typeface="Barlow"/>
                <a:ea typeface="Barlow"/>
                <a:cs typeface="Barlow"/>
                <a:sym typeface="Barlow"/>
              </a:rPr>
              <a:t> </a:t>
            </a:r>
            <a:r>
              <a:rPr lang="en" sz="2300">
                <a:latin typeface="Barlow"/>
                <a:ea typeface="Barlow"/>
                <a:cs typeface="Barlow"/>
                <a:sym typeface="Barlow"/>
              </a:rPr>
              <a:t>for reporting all vaccines</a:t>
            </a:r>
            <a:endParaRPr sz="2300">
              <a:latin typeface="Barlow"/>
              <a:ea typeface="Barlow"/>
              <a:cs typeface="Barlow"/>
              <a:sym typeface="Barlow"/>
            </a:endParaRPr>
          </a:p>
          <a:p>
            <a:pPr marL="518352" lvl="4" indent="-285750" algn="l" rtl="0">
              <a:lnSpc>
                <a:spcPct val="100000"/>
              </a:lnSpc>
              <a:spcBef>
                <a:spcPts val="600"/>
              </a:spcBef>
              <a:spcAft>
                <a:spcPts val="0"/>
              </a:spcAft>
              <a:buClr>
                <a:schemeClr val="dk1"/>
              </a:buClr>
              <a:buSzPts val="1900"/>
              <a:buChar char="•"/>
            </a:pPr>
            <a:r>
              <a:rPr lang="en" sz="2300">
                <a:latin typeface="Barlow"/>
                <a:ea typeface="Barlow"/>
                <a:cs typeface="Barlow"/>
                <a:sym typeface="Barlow"/>
              </a:rPr>
              <a:t>Leverage Promoting Interoperability incentives for providers</a:t>
            </a:r>
            <a:endParaRPr sz="2300">
              <a:latin typeface="Barlow"/>
              <a:ea typeface="Barlow"/>
              <a:cs typeface="Barlow"/>
              <a:sym typeface="Barlow"/>
            </a:endParaRPr>
          </a:p>
          <a:p>
            <a:pPr marL="518352" lvl="4" indent="-285750" algn="l" rtl="0">
              <a:lnSpc>
                <a:spcPct val="100000"/>
              </a:lnSpc>
              <a:spcBef>
                <a:spcPts val="600"/>
              </a:spcBef>
              <a:spcAft>
                <a:spcPts val="0"/>
              </a:spcAft>
              <a:buClr>
                <a:schemeClr val="dk1"/>
              </a:buClr>
              <a:buSzPts val="1900"/>
              <a:buChar char="•"/>
            </a:pPr>
            <a:r>
              <a:rPr lang="en" sz="2300">
                <a:latin typeface="Barlow"/>
                <a:ea typeface="Barlow"/>
                <a:cs typeface="Barlow"/>
                <a:sym typeface="Barlow"/>
              </a:rPr>
              <a:t>Leverage certified EHRs</a:t>
            </a:r>
            <a:endParaRPr sz="2300">
              <a:latin typeface="Barlow"/>
              <a:ea typeface="Barlow"/>
              <a:cs typeface="Barlow"/>
              <a:sym typeface="Barlow"/>
            </a:endParaRPr>
          </a:p>
          <a:p>
            <a:pPr marL="914377" lvl="0" indent="0" algn="l" rtl="0">
              <a:lnSpc>
                <a:spcPct val="100000"/>
              </a:lnSpc>
              <a:spcBef>
                <a:spcPts val="600"/>
              </a:spcBef>
              <a:spcAft>
                <a:spcPts val="0"/>
              </a:spcAft>
              <a:buClr>
                <a:schemeClr val="dk1"/>
              </a:buClr>
              <a:buSzPts val="2300"/>
              <a:buNone/>
            </a:pPr>
            <a:endParaRPr sz="2300">
              <a:latin typeface="Barlow"/>
              <a:ea typeface="Barlow"/>
              <a:cs typeface="Barlow"/>
              <a:sym typeface="Barlow"/>
            </a:endParaRPr>
          </a:p>
          <a:p>
            <a:pPr marL="0" lvl="0" indent="0" algn="l" rtl="0">
              <a:lnSpc>
                <a:spcPct val="100000"/>
              </a:lnSpc>
              <a:spcBef>
                <a:spcPts val="600"/>
              </a:spcBef>
              <a:spcAft>
                <a:spcPts val="0"/>
              </a:spcAft>
              <a:buClr>
                <a:schemeClr val="dk1"/>
              </a:buClr>
              <a:buSzPts val="2300"/>
              <a:buNone/>
            </a:pPr>
            <a:r>
              <a:rPr lang="en" sz="2300">
                <a:latin typeface="Barlow"/>
                <a:ea typeface="Barlow"/>
                <a:cs typeface="Barlow"/>
                <a:sym typeface="Barlow"/>
              </a:rPr>
              <a:t>Ensure </a:t>
            </a:r>
            <a:r>
              <a:rPr lang="en" sz="2300" b="1">
                <a:solidFill>
                  <a:srgbClr val="1E5DB2"/>
                </a:solidFill>
                <a:latin typeface="Barlow"/>
                <a:ea typeface="Barlow"/>
                <a:cs typeface="Barlow"/>
                <a:sym typeface="Barlow"/>
              </a:rPr>
              <a:t>confidentiality and security </a:t>
            </a:r>
            <a:r>
              <a:rPr lang="en" sz="2300">
                <a:latin typeface="Barlow"/>
                <a:ea typeface="Barlow"/>
                <a:cs typeface="Barlow"/>
                <a:sym typeface="Barlow"/>
              </a:rPr>
              <a:t>of IIS data</a:t>
            </a:r>
            <a:endParaRPr sz="2300">
              <a:latin typeface="Barlow"/>
              <a:ea typeface="Barlow"/>
              <a:cs typeface="Barlow"/>
              <a:sym typeface="Barlow"/>
            </a:endParaRPr>
          </a:p>
          <a:p>
            <a:pPr marL="0" lvl="0" indent="0" algn="l" rtl="0">
              <a:lnSpc>
                <a:spcPct val="100000"/>
              </a:lnSpc>
              <a:spcBef>
                <a:spcPts val="600"/>
              </a:spcBef>
              <a:spcAft>
                <a:spcPts val="0"/>
              </a:spcAft>
              <a:buClr>
                <a:schemeClr val="dk1"/>
              </a:buClr>
              <a:buSzPts val="2300"/>
              <a:buNone/>
            </a:pPr>
            <a:endParaRPr sz="2300">
              <a:latin typeface="Barlow"/>
              <a:ea typeface="Barlow"/>
              <a:cs typeface="Barlow"/>
              <a:sym typeface="Barlow"/>
            </a:endParaRPr>
          </a:p>
          <a:p>
            <a:pPr marL="0" lvl="0" indent="0" algn="l" rtl="0">
              <a:lnSpc>
                <a:spcPct val="100000"/>
              </a:lnSpc>
              <a:spcBef>
                <a:spcPts val="600"/>
              </a:spcBef>
              <a:spcAft>
                <a:spcPts val="0"/>
              </a:spcAft>
              <a:buClr>
                <a:srgbClr val="1E5DB2"/>
              </a:buClr>
              <a:buSzPts val="2300"/>
              <a:buNone/>
            </a:pPr>
            <a:r>
              <a:rPr lang="en" sz="2300" b="1">
                <a:solidFill>
                  <a:srgbClr val="1E5DB2"/>
                </a:solidFill>
                <a:latin typeface="Barlow"/>
                <a:ea typeface="Barlow"/>
                <a:cs typeface="Barlow"/>
                <a:sym typeface="Barlow"/>
              </a:rPr>
              <a:t>Leverage VFC and public purchase vaccine programs</a:t>
            </a:r>
            <a:r>
              <a:rPr lang="en" sz="2300">
                <a:solidFill>
                  <a:srgbClr val="1E5DB2"/>
                </a:solidFill>
                <a:latin typeface="Barlow"/>
                <a:ea typeface="Barlow"/>
                <a:cs typeface="Barlow"/>
                <a:sym typeface="Barlow"/>
              </a:rPr>
              <a:t> </a:t>
            </a:r>
            <a:r>
              <a:rPr lang="en" sz="2300">
                <a:latin typeface="Barlow"/>
                <a:ea typeface="Barlow"/>
                <a:cs typeface="Barlow"/>
                <a:sym typeface="Barlow"/>
              </a:rPr>
              <a:t>for adults (317, state) to get quality data in</a:t>
            </a:r>
            <a:endParaRPr sz="2300">
              <a:latin typeface="Barlow"/>
              <a:ea typeface="Barlow"/>
              <a:cs typeface="Barlow"/>
              <a:sym typeface="Barlow"/>
            </a:endParaRPr>
          </a:p>
          <a:p>
            <a:pPr marL="619986" lvl="1" indent="-342900" algn="l" rtl="0">
              <a:lnSpc>
                <a:spcPct val="100000"/>
              </a:lnSpc>
              <a:spcBef>
                <a:spcPts val="600"/>
              </a:spcBef>
              <a:spcAft>
                <a:spcPts val="0"/>
              </a:spcAft>
              <a:buClr>
                <a:schemeClr val="dk1"/>
              </a:buClr>
              <a:buSzPts val="1900"/>
              <a:buChar char="•"/>
            </a:pPr>
            <a:r>
              <a:rPr lang="en" sz="2300">
                <a:latin typeface="Barlow"/>
                <a:ea typeface="Barlow"/>
                <a:cs typeface="Barlow"/>
                <a:sym typeface="Barlow"/>
              </a:rPr>
              <a:t>Obtaining publicly-purchased vaccines motivates providers to report quality data</a:t>
            </a:r>
            <a:endParaRPr sz="2300">
              <a:latin typeface="Barlow"/>
              <a:ea typeface="Barlow"/>
              <a:cs typeface="Barlow"/>
              <a:sym typeface="Barlow"/>
            </a:endParaRPr>
          </a:p>
          <a:p>
            <a:pPr marL="1371566" lvl="0" indent="0" algn="l" rtl="0">
              <a:lnSpc>
                <a:spcPct val="100000"/>
              </a:lnSpc>
              <a:spcBef>
                <a:spcPts val="600"/>
              </a:spcBef>
              <a:spcAft>
                <a:spcPts val="600"/>
              </a:spcAft>
              <a:buClr>
                <a:schemeClr val="dk1"/>
              </a:buClr>
              <a:buSzPts val="2533"/>
              <a:buNone/>
            </a:pPr>
            <a:endParaRPr sz="2533">
              <a:latin typeface="Barlow"/>
              <a:ea typeface="Barlow"/>
              <a:cs typeface="Barlow"/>
              <a:sym typeface="Barlow"/>
            </a:endParaRPr>
          </a:p>
        </p:txBody>
      </p:sp>
      <p:sp>
        <p:nvSpPr>
          <p:cNvPr id="3297" name="Google Shape;3297;p128"/>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98" name="Google Shape;3298;p128"/>
          <p:cNvSpPr txBox="1"/>
          <p:nvPr/>
        </p:nvSpPr>
        <p:spPr>
          <a:xfrm>
            <a:off x="8978873" y="216086"/>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I</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POC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03"/>
        <p:cNvGrpSpPr/>
        <p:nvPr/>
      </p:nvGrpSpPr>
      <p:grpSpPr>
        <a:xfrm>
          <a:off x="0" y="0"/>
          <a:ext cx="0" cy="0"/>
          <a:chOff x="0" y="0"/>
          <a:chExt cx="0" cy="0"/>
        </a:xfrm>
      </p:grpSpPr>
      <p:sp>
        <p:nvSpPr>
          <p:cNvPr id="3304" name="Google Shape;3304;p129"/>
          <p:cNvSpPr txBox="1">
            <a:spLocks noGrp="1"/>
          </p:cNvSpPr>
          <p:nvPr>
            <p:ph type="title"/>
          </p:nvPr>
        </p:nvSpPr>
        <p:spPr>
          <a:xfrm>
            <a:off x="2043349" y="184789"/>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70">
                <a:solidFill>
                  <a:srgbClr val="1E5DB2"/>
                </a:solidFill>
                <a:latin typeface="Barlow Medium"/>
                <a:ea typeface="Barlow Medium"/>
                <a:cs typeface="Barlow Medium"/>
                <a:sym typeface="Barlow Medium"/>
              </a:rPr>
              <a:t>Activity: Small Group Discussion</a:t>
            </a:r>
            <a:endParaRPr sz="3470">
              <a:solidFill>
                <a:srgbClr val="1E5DB2"/>
              </a:solidFill>
              <a:latin typeface="Barlow Medium"/>
              <a:ea typeface="Barlow Medium"/>
              <a:cs typeface="Barlow Medium"/>
              <a:sym typeface="Barlow Medium"/>
            </a:endParaRPr>
          </a:p>
        </p:txBody>
      </p:sp>
      <p:pic>
        <p:nvPicPr>
          <p:cNvPr id="3305" name="Google Shape;3305;p129"/>
          <p:cNvPicPr preferRelativeResize="0"/>
          <p:nvPr/>
        </p:nvPicPr>
        <p:blipFill rotWithShape="1">
          <a:blip r:embed="rId3">
            <a:alphaModFix/>
          </a:blip>
          <a:srcRect/>
          <a:stretch/>
        </p:blipFill>
        <p:spPr>
          <a:xfrm>
            <a:off x="0" y="0"/>
            <a:ext cx="1828800" cy="1828800"/>
          </a:xfrm>
          <a:prstGeom prst="rect">
            <a:avLst/>
          </a:prstGeom>
          <a:noFill/>
          <a:ln>
            <a:noFill/>
          </a:ln>
        </p:spPr>
      </p:pic>
      <p:sp>
        <p:nvSpPr>
          <p:cNvPr id="3306" name="Google Shape;3306;p129"/>
          <p:cNvSpPr txBox="1"/>
          <p:nvPr/>
        </p:nvSpPr>
        <p:spPr>
          <a:xfrm>
            <a:off x="622300" y="2006600"/>
            <a:ext cx="9690100" cy="390876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600" b="0" i="0" u="none" strike="noStrike" kern="0" cap="none" spc="0" normalizeH="0" baseline="0" noProof="0">
                <a:ln>
                  <a:noFill/>
                </a:ln>
                <a:solidFill>
                  <a:srgbClr val="000000"/>
                </a:solidFill>
                <a:effectLst/>
                <a:uLnTx/>
                <a:uFillTx/>
                <a:latin typeface="Barlow"/>
                <a:ea typeface="Barlow"/>
                <a:cs typeface="Barlow"/>
                <a:sym typeface="Barlow"/>
              </a:rPr>
              <a:t>Discuss the questions below with the people at your table, and designate one person to report out for your group.</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742950" marR="0" lvl="1" indent="-285750" algn="l" defTabSz="914400" rtl="0" eaLnBrk="1" fontAlgn="auto" latinLnBrk="0" hangingPunct="1">
              <a:lnSpc>
                <a:spcPct val="100000"/>
              </a:lnSpc>
              <a:spcBef>
                <a:spcPts val="1200"/>
              </a:spcBef>
              <a:spcAft>
                <a:spcPts val="0"/>
              </a:spcAft>
              <a:buClr>
                <a:srgbClr val="000000"/>
              </a:buClr>
              <a:buSzPts val="2600"/>
              <a:buFont typeface="Arial"/>
              <a:buChar char="•"/>
              <a:tabLst/>
              <a:defRPr/>
            </a:pPr>
            <a:r>
              <a:rPr kumimoji="0" lang="en" sz="2600" b="0" i="0" u="none" strike="noStrike" kern="0" cap="none" spc="0" normalizeH="0" baseline="0" noProof="0">
                <a:ln>
                  <a:noFill/>
                </a:ln>
                <a:solidFill>
                  <a:srgbClr val="000000"/>
                </a:solidFill>
                <a:effectLst/>
                <a:uLnTx/>
                <a:uFillTx/>
                <a:latin typeface="Barlow"/>
                <a:ea typeface="Barlow"/>
                <a:cs typeface="Barlow"/>
                <a:sym typeface="Barlow"/>
              </a:rPr>
              <a:t>What data quality or data use challenges are you facing now?</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200150" marR="0" lvl="2" indent="-285750" algn="l" defTabSz="914400" rtl="0" eaLnBrk="1" fontAlgn="auto" latinLnBrk="0" hangingPunct="1">
              <a:lnSpc>
                <a:spcPct val="100000"/>
              </a:lnSpc>
              <a:spcBef>
                <a:spcPts val="600"/>
              </a:spcBef>
              <a:spcAft>
                <a:spcPts val="0"/>
              </a:spcAft>
              <a:buClr>
                <a:srgbClr val="000000"/>
              </a:buClr>
              <a:buSzPts val="2600"/>
              <a:buFont typeface="Arial"/>
              <a:buChar char="•"/>
              <a:tabLst/>
              <a:defRPr/>
            </a:pPr>
            <a:r>
              <a:rPr kumimoji="0" lang="en" sz="2600" b="0" i="0" u="none" strike="noStrike" kern="0" cap="none" spc="0" normalizeH="0" baseline="0" noProof="0">
                <a:ln>
                  <a:noFill/>
                </a:ln>
                <a:solidFill>
                  <a:srgbClr val="000000"/>
                </a:solidFill>
                <a:effectLst/>
                <a:uLnTx/>
                <a:uFillTx/>
                <a:latin typeface="Barlow"/>
                <a:ea typeface="Barlow"/>
                <a:cs typeface="Barlow"/>
                <a:sym typeface="Barlow"/>
              </a:rPr>
              <a:t>What are the factors contributing to the challenges?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742950" marR="0" lvl="1" indent="-285750" algn="l" defTabSz="914400" rtl="0" eaLnBrk="1" fontAlgn="auto" latinLnBrk="0" hangingPunct="1">
              <a:lnSpc>
                <a:spcPct val="100000"/>
              </a:lnSpc>
              <a:spcBef>
                <a:spcPts val="1200"/>
              </a:spcBef>
              <a:spcAft>
                <a:spcPts val="0"/>
              </a:spcAft>
              <a:buClr>
                <a:srgbClr val="000000"/>
              </a:buClr>
              <a:buSzPts val="2600"/>
              <a:buFont typeface="Arial"/>
              <a:buChar char="•"/>
              <a:tabLst/>
              <a:defRPr/>
            </a:pPr>
            <a:r>
              <a:rPr kumimoji="0" lang="en" sz="2600" b="0" i="0" u="none" strike="noStrike" kern="0" cap="none" spc="0" normalizeH="0" baseline="0" noProof="0">
                <a:ln>
                  <a:noFill/>
                </a:ln>
                <a:solidFill>
                  <a:srgbClr val="000000"/>
                </a:solidFill>
                <a:effectLst/>
                <a:uLnTx/>
                <a:uFillTx/>
                <a:latin typeface="Barlow"/>
                <a:ea typeface="Barlow"/>
                <a:cs typeface="Barlow"/>
                <a:sym typeface="Barlow"/>
              </a:rPr>
              <a:t>What partnerships and skills can you use to address the challenges?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1800"/>
              </a:spcBef>
              <a:spcAft>
                <a:spcPts val="0"/>
              </a:spcAft>
              <a:buClr>
                <a:srgbClr val="000000"/>
              </a:buClr>
              <a:buSzTx/>
              <a:buFont typeface="Arial"/>
              <a:buNone/>
              <a:tabLst/>
              <a:defRPr/>
            </a:pPr>
            <a:r>
              <a:rPr kumimoji="0" lang="en" sz="2600" b="0" i="0" u="none" strike="noStrike" kern="0" cap="none" spc="0" normalizeH="0" baseline="0" noProof="0">
                <a:ln>
                  <a:noFill/>
                </a:ln>
                <a:solidFill>
                  <a:srgbClr val="000000"/>
                </a:solidFill>
                <a:effectLst/>
                <a:uLnTx/>
                <a:uFillTx/>
                <a:latin typeface="Barlow"/>
                <a:ea typeface="Barlow"/>
                <a:cs typeface="Barlow"/>
                <a:sym typeface="Barlow"/>
              </a:rPr>
              <a:t>After 10 minutes, each group will report out and everyone will engage in a large group discussion.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11"/>
        <p:cNvGrpSpPr/>
        <p:nvPr/>
      </p:nvGrpSpPr>
      <p:grpSpPr>
        <a:xfrm>
          <a:off x="0" y="0"/>
          <a:ext cx="0" cy="0"/>
          <a:chOff x="0" y="0"/>
          <a:chExt cx="0" cy="0"/>
        </a:xfrm>
      </p:grpSpPr>
      <p:sp>
        <p:nvSpPr>
          <p:cNvPr id="3312" name="Google Shape;3312;p130"/>
          <p:cNvSpPr txBox="1">
            <a:spLocks noGrp="1"/>
          </p:cNvSpPr>
          <p:nvPr>
            <p:ph type="title"/>
          </p:nvPr>
        </p:nvSpPr>
        <p:spPr>
          <a:xfrm>
            <a:off x="608249" y="168972"/>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Ensure Integrity of IIS Data </a:t>
            </a:r>
            <a:r>
              <a:rPr lang="en" sz="3467" b="1">
                <a:solidFill>
                  <a:srgbClr val="1E5DB2"/>
                </a:solidFill>
                <a:latin typeface="Barlow Medium"/>
                <a:ea typeface="Barlow Medium"/>
                <a:cs typeface="Barlow Medium"/>
                <a:sym typeface="Barlow Medium"/>
              </a:rPr>
              <a:t>Processes</a:t>
            </a:r>
            <a:endParaRPr sz="3467" b="1">
              <a:solidFill>
                <a:srgbClr val="1E5DB2"/>
              </a:solidFill>
              <a:latin typeface="Barlow Medium"/>
              <a:ea typeface="Barlow Medium"/>
              <a:cs typeface="Barlow Medium"/>
              <a:sym typeface="Barlow Medium"/>
            </a:endParaRPr>
          </a:p>
        </p:txBody>
      </p:sp>
      <p:sp>
        <p:nvSpPr>
          <p:cNvPr id="3313" name="Google Shape;3313;p130"/>
          <p:cNvSpPr txBox="1">
            <a:spLocks noGrp="1"/>
          </p:cNvSpPr>
          <p:nvPr>
            <p:ph type="body" idx="1"/>
          </p:nvPr>
        </p:nvSpPr>
        <p:spPr>
          <a:xfrm>
            <a:off x="620948" y="1388962"/>
            <a:ext cx="9666967" cy="478828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333"/>
              </a:spcBef>
              <a:spcAft>
                <a:spcPts val="0"/>
              </a:spcAft>
              <a:buClr>
                <a:schemeClr val="dk1"/>
              </a:buClr>
              <a:buSzPts val="2400"/>
              <a:buFont typeface="Arial"/>
              <a:buChar char="•"/>
            </a:pPr>
            <a:r>
              <a:rPr lang="en" b="1">
                <a:solidFill>
                  <a:srgbClr val="1E5DB2"/>
                </a:solidFill>
                <a:latin typeface="Barlow"/>
                <a:ea typeface="Barlow"/>
                <a:cs typeface="Barlow"/>
                <a:sym typeface="Barlow"/>
              </a:rPr>
              <a:t>Adhere to HL7 standards</a:t>
            </a:r>
            <a:r>
              <a:rPr lang="en">
                <a:latin typeface="Barlow"/>
                <a:ea typeface="Barlow"/>
                <a:cs typeface="Barlow"/>
                <a:sym typeface="Barlow"/>
              </a:rPr>
              <a:t> for both IIS reporting and access</a:t>
            </a:r>
            <a:endParaRPr>
              <a:latin typeface="Barlow"/>
              <a:ea typeface="Barlow"/>
              <a:cs typeface="Barlow"/>
              <a:sym typeface="Barlow"/>
            </a:endParaRPr>
          </a:p>
          <a:p>
            <a:pPr marL="457200" lvl="0" indent="-457200" algn="l" rtl="0">
              <a:lnSpc>
                <a:spcPct val="100000"/>
              </a:lnSpc>
              <a:spcBef>
                <a:spcPts val="1933"/>
              </a:spcBef>
              <a:spcAft>
                <a:spcPts val="0"/>
              </a:spcAft>
              <a:buClr>
                <a:schemeClr val="dk1"/>
              </a:buClr>
              <a:buSzPts val="2400"/>
              <a:buFont typeface="Arial"/>
              <a:buChar char="•"/>
            </a:pPr>
            <a:r>
              <a:rPr lang="en">
                <a:latin typeface="Barlow"/>
                <a:ea typeface="Barlow"/>
                <a:cs typeface="Barlow"/>
                <a:sym typeface="Barlow"/>
              </a:rPr>
              <a:t>Collaborate with your technology partners to </a:t>
            </a:r>
            <a:r>
              <a:rPr lang="en" b="1">
                <a:solidFill>
                  <a:srgbClr val="1E5DB2"/>
                </a:solidFill>
                <a:latin typeface="Barlow"/>
                <a:ea typeface="Barlow"/>
                <a:cs typeface="Barlow"/>
                <a:sym typeface="Barlow"/>
              </a:rPr>
              <a:t>improve record matching, merging and deduplication</a:t>
            </a:r>
            <a:endParaRPr b="1">
              <a:solidFill>
                <a:srgbClr val="1E5DB2"/>
              </a:solidFill>
              <a:latin typeface="Barlow"/>
              <a:ea typeface="Barlow"/>
              <a:cs typeface="Barlow"/>
              <a:sym typeface="Barlow"/>
            </a:endParaRPr>
          </a:p>
          <a:p>
            <a:pPr marL="457200" lvl="0" indent="-457200" algn="l" rtl="0">
              <a:lnSpc>
                <a:spcPct val="100000"/>
              </a:lnSpc>
              <a:spcBef>
                <a:spcPts val="1933"/>
              </a:spcBef>
              <a:spcAft>
                <a:spcPts val="0"/>
              </a:spcAft>
              <a:buClr>
                <a:schemeClr val="dk1"/>
              </a:buClr>
              <a:buSzPts val="2400"/>
              <a:buFont typeface="Arial"/>
              <a:buChar char="•"/>
            </a:pPr>
            <a:r>
              <a:rPr lang="en" b="1">
                <a:solidFill>
                  <a:srgbClr val="1E5DB2"/>
                </a:solidFill>
                <a:latin typeface="Barlow"/>
                <a:ea typeface="Barlow"/>
                <a:cs typeface="Barlow"/>
                <a:sym typeface="Barlow"/>
              </a:rPr>
              <a:t>Update IIS Clinical Decision Support (CDS) engine (forecaster) - </a:t>
            </a:r>
            <a:r>
              <a:rPr lang="en">
                <a:latin typeface="Barlow"/>
                <a:ea typeface="Barlow"/>
                <a:cs typeface="Barlow"/>
                <a:sym typeface="Barlow"/>
              </a:rPr>
              <a:t>align with evidence-based recommendations </a:t>
            </a:r>
            <a:endParaRPr>
              <a:latin typeface="Barlow"/>
              <a:ea typeface="Barlow"/>
              <a:cs typeface="Barlow"/>
              <a:sym typeface="Barlow"/>
            </a:endParaRPr>
          </a:p>
          <a:p>
            <a:pPr marL="457200" lvl="0" indent="-457200" algn="l" rtl="0">
              <a:lnSpc>
                <a:spcPct val="100000"/>
              </a:lnSpc>
              <a:spcBef>
                <a:spcPts val="1933"/>
              </a:spcBef>
              <a:spcAft>
                <a:spcPts val="600"/>
              </a:spcAft>
              <a:buClr>
                <a:schemeClr val="dk1"/>
              </a:buClr>
              <a:buSzPts val="2400"/>
              <a:buFont typeface="Arial"/>
              <a:buChar char="•"/>
            </a:pPr>
            <a:r>
              <a:rPr lang="en">
                <a:latin typeface="Barlow"/>
                <a:ea typeface="Barlow"/>
                <a:cs typeface="Barlow"/>
                <a:sym typeface="Barlow"/>
              </a:rPr>
              <a:t>Document and implement standard operating procedures</a:t>
            </a:r>
            <a:r>
              <a:rPr lang="en" b="1">
                <a:solidFill>
                  <a:schemeClr val="accent1"/>
                </a:solidFill>
                <a:latin typeface="Barlow"/>
                <a:ea typeface="Barlow"/>
                <a:cs typeface="Barlow"/>
                <a:sym typeface="Barlow"/>
              </a:rPr>
              <a:t> </a:t>
            </a:r>
            <a:r>
              <a:rPr lang="en" b="1">
                <a:solidFill>
                  <a:srgbClr val="1E5DB2"/>
                </a:solidFill>
                <a:latin typeface="Barlow"/>
                <a:ea typeface="Barlow"/>
                <a:cs typeface="Barlow"/>
                <a:sym typeface="Barlow"/>
              </a:rPr>
              <a:t>(SOPs) for key processes </a:t>
            </a:r>
            <a:r>
              <a:rPr lang="en">
                <a:latin typeface="Barlow"/>
                <a:ea typeface="Barlow"/>
                <a:cs typeface="Barlow"/>
                <a:sym typeface="Barlow"/>
              </a:rPr>
              <a:t>(e.g., onboarding, manual deduplication)</a:t>
            </a:r>
            <a:endParaRPr>
              <a:latin typeface="Barlow"/>
              <a:ea typeface="Barlow"/>
              <a:cs typeface="Barlow"/>
              <a:sym typeface="Barlow"/>
            </a:endParaRPr>
          </a:p>
        </p:txBody>
      </p:sp>
      <p:sp>
        <p:nvSpPr>
          <p:cNvPr id="3314" name="Google Shape;3314;p130"/>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15" name="Google Shape;3315;p130"/>
          <p:cNvSpPr txBox="1"/>
          <p:nvPr/>
        </p:nvSpPr>
        <p:spPr>
          <a:xfrm>
            <a:off x="8978873" y="221896"/>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P</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0"/>
        <p:cNvGrpSpPr/>
        <p:nvPr/>
      </p:nvGrpSpPr>
      <p:grpSpPr>
        <a:xfrm>
          <a:off x="0" y="0"/>
          <a:ext cx="0" cy="0"/>
          <a:chOff x="0" y="0"/>
          <a:chExt cx="0" cy="0"/>
        </a:xfrm>
      </p:grpSpPr>
      <p:sp>
        <p:nvSpPr>
          <p:cNvPr id="3321" name="Google Shape;3321;p131"/>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700"/>
              <a:buFont typeface="Barlow Medium"/>
              <a:buNone/>
            </a:pPr>
            <a:r>
              <a:rPr lang="en" sz="3467">
                <a:solidFill>
                  <a:srgbClr val="1E5DB2"/>
                </a:solidFill>
                <a:latin typeface="Barlow Medium"/>
                <a:ea typeface="Barlow Medium"/>
                <a:cs typeface="Barlow Medium"/>
                <a:sym typeface="Barlow Medium"/>
              </a:rPr>
              <a:t>Continuously Improve Data Quality </a:t>
            </a:r>
            <a:r>
              <a:rPr lang="en" sz="3467" b="1">
                <a:solidFill>
                  <a:srgbClr val="1E5DB2"/>
                </a:solidFill>
                <a:latin typeface="Barlow Medium"/>
                <a:ea typeface="Barlow Medium"/>
                <a:cs typeface="Barlow Medium"/>
                <a:sym typeface="Barlow Medium"/>
              </a:rPr>
              <a:t>Processes</a:t>
            </a:r>
            <a:endParaRPr sz="3467" b="1">
              <a:solidFill>
                <a:srgbClr val="1E5DB2"/>
              </a:solidFill>
              <a:latin typeface="Barlow Medium"/>
              <a:ea typeface="Barlow Medium"/>
              <a:cs typeface="Barlow Medium"/>
              <a:sym typeface="Barlow Medium"/>
            </a:endParaRPr>
          </a:p>
        </p:txBody>
      </p:sp>
      <p:sp>
        <p:nvSpPr>
          <p:cNvPr id="3322" name="Google Shape;3322;p131"/>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2E5F7D"/>
              </a:buClr>
              <a:buSzPts val="2667"/>
              <a:buNone/>
            </a:pPr>
            <a:r>
              <a:rPr lang="en" sz="2667" b="1">
                <a:solidFill>
                  <a:srgbClr val="1E5DB2"/>
                </a:solidFill>
                <a:latin typeface="Barlow"/>
                <a:ea typeface="Barlow"/>
                <a:cs typeface="Barlow"/>
                <a:sym typeface="Barlow"/>
              </a:rPr>
              <a:t>Designate a Data Quality Analyst </a:t>
            </a:r>
            <a:r>
              <a:rPr lang="en" sz="2667">
                <a:latin typeface="Barlow"/>
                <a:ea typeface="Barlow"/>
                <a:cs typeface="Barlow"/>
                <a:sym typeface="Barlow"/>
              </a:rPr>
              <a:t>– point person to lead a team</a:t>
            </a:r>
            <a:endParaRPr sz="2667">
              <a:latin typeface="Barlow"/>
              <a:ea typeface="Barlow"/>
              <a:cs typeface="Barlow"/>
              <a:sym typeface="Barlow"/>
            </a:endParaRPr>
          </a:p>
          <a:p>
            <a:pPr marL="457200" lvl="0" indent="-457200" algn="l" rtl="0">
              <a:lnSpc>
                <a:spcPct val="100000"/>
              </a:lnSpc>
              <a:spcBef>
                <a:spcPts val="1933"/>
              </a:spcBef>
              <a:spcAft>
                <a:spcPts val="0"/>
              </a:spcAft>
              <a:buClr>
                <a:schemeClr val="dk1"/>
              </a:buClr>
              <a:buSzPts val="2200"/>
              <a:buFont typeface="Arial"/>
              <a:buChar char="•"/>
            </a:pPr>
            <a:r>
              <a:rPr lang="en" sz="2667">
                <a:latin typeface="Barlow"/>
                <a:ea typeface="Barlow"/>
                <a:cs typeface="Barlow"/>
                <a:sym typeface="Barlow"/>
              </a:rPr>
              <a:t>Ensure active review and correction of incoming data and data at rest</a:t>
            </a:r>
            <a:endParaRPr sz="2667">
              <a:latin typeface="Barlow"/>
              <a:ea typeface="Barlow"/>
              <a:cs typeface="Barlow"/>
              <a:sym typeface="Barlow"/>
            </a:endParaRPr>
          </a:p>
          <a:p>
            <a:pPr marL="457200" lvl="0" indent="-457200" algn="l" rtl="0">
              <a:lnSpc>
                <a:spcPct val="100000"/>
              </a:lnSpc>
              <a:spcBef>
                <a:spcPts val="1933"/>
              </a:spcBef>
              <a:spcAft>
                <a:spcPts val="0"/>
              </a:spcAft>
              <a:buClr>
                <a:schemeClr val="dk1"/>
              </a:buClr>
              <a:buSzPts val="2200"/>
              <a:buFont typeface="Arial"/>
              <a:buChar char="•"/>
            </a:pPr>
            <a:r>
              <a:rPr lang="en" sz="2667">
                <a:latin typeface="Barlow"/>
                <a:ea typeface="Barlow"/>
                <a:cs typeface="Barlow"/>
                <a:sym typeface="Barlow"/>
              </a:rPr>
              <a:t>Work with providers to correct data quality problems</a:t>
            </a:r>
            <a:br>
              <a:rPr lang="en" sz="2667">
                <a:latin typeface="Barlow"/>
                <a:ea typeface="Barlow"/>
                <a:cs typeface="Barlow"/>
                <a:sym typeface="Barlow"/>
              </a:rPr>
            </a:br>
            <a:endParaRPr sz="2667">
              <a:latin typeface="Barlow"/>
              <a:ea typeface="Barlow"/>
              <a:cs typeface="Barlow"/>
              <a:sym typeface="Barlow"/>
            </a:endParaRPr>
          </a:p>
          <a:p>
            <a:pPr marL="0" lvl="0" indent="0" algn="l" rtl="0">
              <a:lnSpc>
                <a:spcPct val="100000"/>
              </a:lnSpc>
              <a:spcBef>
                <a:spcPts val="1933"/>
              </a:spcBef>
              <a:spcAft>
                <a:spcPts val="0"/>
              </a:spcAft>
              <a:buClr>
                <a:srgbClr val="2E5F7D"/>
              </a:buClr>
              <a:buSzPts val="2667"/>
              <a:buNone/>
            </a:pPr>
            <a:r>
              <a:rPr lang="en" sz="2667" b="1">
                <a:solidFill>
                  <a:srgbClr val="1E5DB2"/>
                </a:solidFill>
                <a:latin typeface="Barlow"/>
                <a:ea typeface="Barlow"/>
                <a:cs typeface="Barlow"/>
                <a:sym typeface="Barlow"/>
              </a:rPr>
              <a:t>Engage with EHR vendors and providers to improve reporting of all CDC Core Data Elements</a:t>
            </a:r>
            <a:endParaRPr sz="2667" b="1">
              <a:solidFill>
                <a:srgbClr val="1E5DB2"/>
              </a:solidFill>
              <a:latin typeface="Barlow"/>
              <a:ea typeface="Barlow"/>
              <a:cs typeface="Barlow"/>
              <a:sym typeface="Barlow"/>
            </a:endParaRPr>
          </a:p>
          <a:p>
            <a:pPr marL="457200" lvl="0" indent="-457200" algn="l" rtl="0">
              <a:lnSpc>
                <a:spcPct val="100000"/>
              </a:lnSpc>
              <a:spcBef>
                <a:spcPts val="1933"/>
              </a:spcBef>
              <a:spcAft>
                <a:spcPts val="600"/>
              </a:spcAft>
              <a:buClr>
                <a:schemeClr val="dk1"/>
              </a:buClr>
              <a:buSzPts val="2200"/>
              <a:buFont typeface="Arial"/>
              <a:buChar char="•"/>
            </a:pPr>
            <a:r>
              <a:rPr lang="en" sz="2667">
                <a:latin typeface="Barlow"/>
                <a:ea typeface="Barlow"/>
                <a:cs typeface="Barlow"/>
                <a:sym typeface="Barlow"/>
              </a:rPr>
              <a:t>Providers need to enter detailed demographic information in their EHR for the IIS to receive the data</a:t>
            </a:r>
            <a:endParaRPr sz="2667">
              <a:latin typeface="Barlow"/>
              <a:ea typeface="Barlow"/>
              <a:cs typeface="Barlow"/>
              <a:sym typeface="Barlow"/>
            </a:endParaRPr>
          </a:p>
        </p:txBody>
      </p:sp>
      <p:sp>
        <p:nvSpPr>
          <p:cNvPr id="3323" name="Google Shape;3323;p131"/>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24" name="Google Shape;3324;p131"/>
          <p:cNvSpPr txBox="1"/>
          <p:nvPr/>
        </p:nvSpPr>
        <p:spPr>
          <a:xfrm>
            <a:off x="8978873" y="221896"/>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P</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9"/>
        <p:cNvGrpSpPr/>
        <p:nvPr/>
      </p:nvGrpSpPr>
      <p:grpSpPr>
        <a:xfrm>
          <a:off x="0" y="0"/>
          <a:ext cx="0" cy="0"/>
          <a:chOff x="0" y="0"/>
          <a:chExt cx="0" cy="0"/>
        </a:xfrm>
      </p:grpSpPr>
      <p:sp>
        <p:nvSpPr>
          <p:cNvPr id="3330" name="Google Shape;3330;p132"/>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2600"/>
              <a:buFont typeface="Barlow Medium"/>
              <a:buNone/>
            </a:pPr>
            <a:r>
              <a:rPr lang="en" sz="3467">
                <a:solidFill>
                  <a:srgbClr val="1E5DB2"/>
                </a:solidFill>
                <a:latin typeface="Barlow Medium"/>
                <a:ea typeface="Barlow Medium"/>
                <a:cs typeface="Barlow Medium"/>
                <a:sym typeface="Barlow Medium"/>
              </a:rPr>
              <a:t>Promote Authorized Access</a:t>
            </a:r>
            <a:endParaRPr sz="3467">
              <a:solidFill>
                <a:srgbClr val="1E5DB2"/>
              </a:solidFill>
              <a:latin typeface="Barlow Medium"/>
              <a:ea typeface="Barlow Medium"/>
              <a:cs typeface="Barlow Medium"/>
              <a:sym typeface="Barlow Medium"/>
            </a:endParaRPr>
          </a:p>
        </p:txBody>
      </p:sp>
      <p:sp>
        <p:nvSpPr>
          <p:cNvPr id="3331" name="Google Shape;3331;p132"/>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1067"/>
              </a:spcBef>
              <a:spcAft>
                <a:spcPts val="0"/>
              </a:spcAft>
              <a:buClr>
                <a:schemeClr val="dk1"/>
              </a:buClr>
              <a:buSzPts val="2200"/>
              <a:buFont typeface="Arial"/>
              <a:buChar char="•"/>
            </a:pPr>
            <a:r>
              <a:rPr lang="en" sz="2400" b="1">
                <a:solidFill>
                  <a:srgbClr val="1E5DB2"/>
                </a:solidFill>
                <a:latin typeface="Barlow"/>
                <a:ea typeface="Barlow"/>
                <a:cs typeface="Barlow"/>
                <a:sym typeface="Barlow"/>
              </a:rPr>
              <a:t>Support HL7 query/response (bidirectional data exchange</a:t>
            </a:r>
            <a:r>
              <a:rPr lang="en" sz="2400">
                <a:solidFill>
                  <a:srgbClr val="1E5DB2"/>
                </a:solidFill>
                <a:latin typeface="Barlow"/>
                <a:ea typeface="Barlow"/>
                <a:cs typeface="Barlow"/>
                <a:sym typeface="Barlow"/>
              </a:rPr>
              <a:t>) </a:t>
            </a:r>
            <a:r>
              <a:rPr lang="en" sz="2400">
                <a:latin typeface="Barlow"/>
                <a:ea typeface="Barlow"/>
                <a:cs typeface="Barlow"/>
                <a:sym typeface="Barlow"/>
              </a:rPr>
              <a:t>for providers, health plans, schools</a:t>
            </a:r>
            <a:endParaRPr sz="2400">
              <a:solidFill>
                <a:schemeClr val="accent1"/>
              </a:solidFill>
              <a:highlight>
                <a:schemeClr val="lt1"/>
              </a:highlight>
              <a:latin typeface="Barlow"/>
              <a:ea typeface="Barlow"/>
              <a:cs typeface="Barlow"/>
              <a:sym typeface="Barlow"/>
            </a:endParaRPr>
          </a:p>
          <a:p>
            <a:pPr marL="764071" lvl="2" indent="-342900" algn="l" rtl="0">
              <a:lnSpc>
                <a:spcPct val="100000"/>
              </a:lnSpc>
              <a:spcBef>
                <a:spcPts val="1667"/>
              </a:spcBef>
              <a:spcAft>
                <a:spcPts val="0"/>
              </a:spcAft>
              <a:buClr>
                <a:schemeClr val="dk1"/>
              </a:buClr>
              <a:buSzPts val="2200"/>
              <a:buChar char="•"/>
            </a:pPr>
            <a:r>
              <a:rPr lang="en">
                <a:latin typeface="Barlow"/>
                <a:ea typeface="Barlow"/>
                <a:cs typeface="Barlow"/>
                <a:sym typeface="Barlow"/>
              </a:rPr>
              <a:t>Delivers quick, easy access to patient records and forecasts</a:t>
            </a:r>
            <a:endParaRPr>
              <a:latin typeface="Barlow"/>
              <a:ea typeface="Barlow"/>
              <a:cs typeface="Barlow"/>
              <a:sym typeface="Barlow"/>
            </a:endParaRPr>
          </a:p>
          <a:p>
            <a:pPr marL="342900" lvl="0" indent="-342900" algn="l" rtl="0">
              <a:lnSpc>
                <a:spcPct val="100000"/>
              </a:lnSpc>
              <a:spcBef>
                <a:spcPts val="1667"/>
              </a:spcBef>
              <a:spcAft>
                <a:spcPts val="0"/>
              </a:spcAft>
              <a:buClr>
                <a:schemeClr val="dk1"/>
              </a:buClr>
              <a:buSzPts val="2200"/>
              <a:buFont typeface="Arial"/>
              <a:buChar char="•"/>
            </a:pPr>
            <a:r>
              <a:rPr lang="en" sz="2400" b="1">
                <a:solidFill>
                  <a:srgbClr val="1E5DB2"/>
                </a:solidFill>
                <a:latin typeface="Barlow"/>
                <a:ea typeface="Barlow"/>
                <a:cs typeface="Barlow"/>
                <a:sym typeface="Barlow"/>
              </a:rPr>
              <a:t>Facilitate IIS capacity to handle large volume data requests</a:t>
            </a:r>
            <a:endParaRPr/>
          </a:p>
          <a:p>
            <a:pPr marL="878371" lvl="2" indent="-457200" algn="l" rtl="0">
              <a:lnSpc>
                <a:spcPct val="100000"/>
              </a:lnSpc>
              <a:spcBef>
                <a:spcPts val="1667"/>
              </a:spcBef>
              <a:spcAft>
                <a:spcPts val="0"/>
              </a:spcAft>
              <a:buClr>
                <a:schemeClr val="dk1"/>
              </a:buClr>
              <a:buSzPts val="2200"/>
              <a:buChar char="•"/>
            </a:pPr>
            <a:r>
              <a:rPr lang="en">
                <a:solidFill>
                  <a:schemeClr val="dk1"/>
                </a:solidFill>
                <a:latin typeface="Barlow"/>
                <a:ea typeface="Barlow"/>
                <a:cs typeface="Barlow"/>
                <a:sym typeface="Barlow"/>
              </a:rPr>
              <a:t>Support access to a </a:t>
            </a:r>
            <a:r>
              <a:rPr lang="en">
                <a:solidFill>
                  <a:schemeClr val="dk1"/>
                </a:solidFill>
                <a:highlight>
                  <a:schemeClr val="lt1"/>
                </a:highlight>
                <a:latin typeface="Barlow"/>
                <a:ea typeface="Barlow"/>
                <a:cs typeface="Barlow"/>
                <a:sym typeface="Barlow"/>
              </a:rPr>
              <a:t>replicated IIS database (e.g., data lake)</a:t>
            </a:r>
            <a:endParaRPr/>
          </a:p>
          <a:p>
            <a:pPr marL="878371" lvl="2" indent="-457200" algn="l" rtl="0">
              <a:lnSpc>
                <a:spcPct val="100000"/>
              </a:lnSpc>
              <a:spcBef>
                <a:spcPts val="1667"/>
              </a:spcBef>
              <a:spcAft>
                <a:spcPts val="0"/>
              </a:spcAft>
              <a:buClr>
                <a:schemeClr val="dk1"/>
              </a:buClr>
              <a:buSzPts val="2200"/>
              <a:buChar char="•"/>
            </a:pPr>
            <a:r>
              <a:rPr lang="en">
                <a:latin typeface="Barlow"/>
                <a:ea typeface="Barlow"/>
                <a:cs typeface="Barlow"/>
                <a:sym typeface="Barlow"/>
              </a:rPr>
              <a:t>Ensure sufficient processing capacity, bandwidth, storage and redundancies</a:t>
            </a:r>
            <a:endParaRPr>
              <a:latin typeface="Barlow"/>
              <a:ea typeface="Barlow"/>
              <a:cs typeface="Barlow"/>
              <a:sym typeface="Barlow"/>
            </a:endParaRPr>
          </a:p>
          <a:p>
            <a:pPr marL="342900" lvl="0" indent="-342900" algn="l" rtl="0">
              <a:lnSpc>
                <a:spcPct val="100000"/>
              </a:lnSpc>
              <a:spcBef>
                <a:spcPts val="1667"/>
              </a:spcBef>
              <a:spcAft>
                <a:spcPts val="600"/>
              </a:spcAft>
              <a:buClr>
                <a:schemeClr val="dk1"/>
              </a:buClr>
              <a:buSzPts val="2200"/>
              <a:buFont typeface="Arial"/>
              <a:buChar char="•"/>
            </a:pPr>
            <a:r>
              <a:rPr lang="en" sz="2400" b="1">
                <a:solidFill>
                  <a:srgbClr val="1E5DB2"/>
                </a:solidFill>
                <a:latin typeface="Barlow"/>
                <a:ea typeface="Barlow"/>
                <a:cs typeface="Barlow"/>
                <a:sym typeface="Barlow"/>
              </a:rPr>
              <a:t>Expand public access by supporting consumer access</a:t>
            </a:r>
            <a:endParaRPr sz="2400" b="1">
              <a:solidFill>
                <a:schemeClr val="accent1"/>
              </a:solidFill>
              <a:latin typeface="Barlow"/>
              <a:ea typeface="Barlow"/>
              <a:cs typeface="Barlow"/>
              <a:sym typeface="Barlow"/>
            </a:endParaRPr>
          </a:p>
        </p:txBody>
      </p:sp>
      <p:sp>
        <p:nvSpPr>
          <p:cNvPr id="3332" name="Google Shape;3332;p132"/>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33" name="Google Shape;3333;p132"/>
          <p:cNvSpPr txBox="1"/>
          <p:nvPr/>
        </p:nvSpPr>
        <p:spPr>
          <a:xfrm>
            <a:off x="8978873" y="221896"/>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P</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38"/>
        <p:cNvGrpSpPr/>
        <p:nvPr/>
      </p:nvGrpSpPr>
      <p:grpSpPr>
        <a:xfrm>
          <a:off x="0" y="0"/>
          <a:ext cx="0" cy="0"/>
          <a:chOff x="0" y="0"/>
          <a:chExt cx="0" cy="0"/>
        </a:xfrm>
      </p:grpSpPr>
      <p:sp>
        <p:nvSpPr>
          <p:cNvPr id="3339" name="Google Shape;3339;p133"/>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Share High Quality IIS Data </a:t>
            </a:r>
            <a:r>
              <a:rPr lang="en" sz="3467" b="1">
                <a:solidFill>
                  <a:srgbClr val="1E5DB2"/>
                </a:solidFill>
                <a:latin typeface="Barlow Medium"/>
                <a:ea typeface="Barlow Medium"/>
                <a:cs typeface="Barlow Medium"/>
                <a:sym typeface="Barlow Medium"/>
              </a:rPr>
              <a:t>Outputs, </a:t>
            </a:r>
            <a:r>
              <a:rPr lang="en" sz="3467">
                <a:solidFill>
                  <a:srgbClr val="1E5DB2"/>
                </a:solidFill>
                <a:latin typeface="Barlow Medium"/>
                <a:ea typeface="Barlow Medium"/>
                <a:cs typeface="Barlow Medium"/>
                <a:sym typeface="Barlow Medium"/>
              </a:rPr>
              <a:t>I</a:t>
            </a:r>
            <a:endParaRPr sz="3467">
              <a:solidFill>
                <a:srgbClr val="1E5DB2"/>
              </a:solidFill>
              <a:latin typeface="Barlow Medium"/>
              <a:ea typeface="Barlow Medium"/>
              <a:cs typeface="Barlow Medium"/>
              <a:sym typeface="Barlow Medium"/>
            </a:endParaRPr>
          </a:p>
        </p:txBody>
      </p:sp>
      <p:sp>
        <p:nvSpPr>
          <p:cNvPr id="3340" name="Google Shape;3340;p133"/>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1E5DB2"/>
              </a:buClr>
              <a:buSzPts val="2400"/>
              <a:buNone/>
            </a:pPr>
            <a:r>
              <a:rPr lang="en" sz="2400" b="1">
                <a:solidFill>
                  <a:srgbClr val="1E5DB2"/>
                </a:solidFill>
              </a:rPr>
              <a:t>Have a strong data governance structure</a:t>
            </a:r>
            <a:endParaRPr sz="2400" b="1">
              <a:solidFill>
                <a:srgbClr val="1E5DB2"/>
              </a:solidFill>
            </a:endParaRPr>
          </a:p>
          <a:p>
            <a:pPr marL="0" lvl="0" indent="0" algn="l" rtl="0">
              <a:lnSpc>
                <a:spcPct val="100000"/>
              </a:lnSpc>
              <a:spcBef>
                <a:spcPts val="1933"/>
              </a:spcBef>
              <a:spcAft>
                <a:spcPts val="0"/>
              </a:spcAft>
              <a:buClr>
                <a:srgbClr val="1E5DB2"/>
              </a:buClr>
              <a:buSzPts val="2400"/>
              <a:buNone/>
            </a:pPr>
            <a:r>
              <a:rPr lang="en" sz="2400" b="1">
                <a:solidFill>
                  <a:srgbClr val="1E5DB2"/>
                </a:solidFill>
              </a:rPr>
              <a:t>Data goverance defined: </a:t>
            </a:r>
            <a:r>
              <a:rPr lang="en" sz="2400"/>
              <a:t>the people, policies, procedures and technologies that support how data are used and protected</a:t>
            </a:r>
            <a:endParaRPr sz="2400"/>
          </a:p>
          <a:p>
            <a:pPr marL="342900" lvl="0" indent="-342900" algn="l" rtl="0">
              <a:lnSpc>
                <a:spcPct val="100000"/>
              </a:lnSpc>
              <a:spcBef>
                <a:spcPts val="1933"/>
              </a:spcBef>
              <a:spcAft>
                <a:spcPts val="0"/>
              </a:spcAft>
              <a:buClr>
                <a:schemeClr val="dk1"/>
              </a:buClr>
              <a:buSzPts val="2200"/>
              <a:buFont typeface="Arial"/>
              <a:buChar char="•"/>
            </a:pPr>
            <a:r>
              <a:rPr lang="en" sz="2400" b="1">
                <a:solidFill>
                  <a:srgbClr val="1E5DB2"/>
                </a:solidFill>
              </a:rPr>
              <a:t>People: </a:t>
            </a:r>
            <a:r>
              <a:rPr lang="en" sz="2400"/>
              <a:t>individuals internal and external to IIS who are responsible for establishing and maintaining governance</a:t>
            </a:r>
            <a:endParaRPr/>
          </a:p>
          <a:p>
            <a:pPr marL="342900" lvl="0" indent="-342900" algn="l" rtl="0">
              <a:lnSpc>
                <a:spcPct val="100000"/>
              </a:lnSpc>
              <a:spcBef>
                <a:spcPts val="1933"/>
              </a:spcBef>
              <a:spcAft>
                <a:spcPts val="0"/>
              </a:spcAft>
              <a:buClr>
                <a:schemeClr val="dk1"/>
              </a:buClr>
              <a:buSzPts val="2200"/>
              <a:buFont typeface="Arial"/>
              <a:buChar char="•"/>
            </a:pPr>
            <a:r>
              <a:rPr lang="en" sz="2400" b="1">
                <a:solidFill>
                  <a:srgbClr val="1E5DB2"/>
                </a:solidFill>
              </a:rPr>
              <a:t>Policies &amp; Procedures:</a:t>
            </a:r>
            <a:r>
              <a:rPr lang="en" sz="2400"/>
              <a:t> written guidelines for sharing data</a:t>
            </a:r>
            <a:endParaRPr sz="2400"/>
          </a:p>
          <a:p>
            <a:pPr marL="914377" lvl="1" indent="-372524" algn="l" rtl="0">
              <a:lnSpc>
                <a:spcPct val="100000"/>
              </a:lnSpc>
              <a:spcBef>
                <a:spcPts val="1933"/>
              </a:spcBef>
              <a:spcAft>
                <a:spcPts val="0"/>
              </a:spcAft>
              <a:buClr>
                <a:schemeClr val="dk1"/>
              </a:buClr>
              <a:buSzPts val="2400"/>
              <a:buChar char="•"/>
            </a:pPr>
            <a:r>
              <a:rPr lang="en" sz="2400"/>
              <a:t>Align with IIS authorizing legislation, confidentiality policiies</a:t>
            </a:r>
            <a:endParaRPr/>
          </a:p>
          <a:p>
            <a:pPr marL="342900" lvl="0" indent="-342900" algn="l" rtl="0">
              <a:lnSpc>
                <a:spcPct val="100000"/>
              </a:lnSpc>
              <a:spcBef>
                <a:spcPts val="1933"/>
              </a:spcBef>
              <a:spcAft>
                <a:spcPts val="600"/>
              </a:spcAft>
              <a:buClr>
                <a:schemeClr val="dk1"/>
              </a:buClr>
              <a:buSzPts val="2400"/>
              <a:buFont typeface="Arial"/>
              <a:buChar char="•"/>
            </a:pPr>
            <a:r>
              <a:rPr lang="en" sz="2400" b="1">
                <a:solidFill>
                  <a:srgbClr val="1E5DB2"/>
                </a:solidFill>
              </a:rPr>
              <a:t>Technologies: </a:t>
            </a:r>
            <a:r>
              <a:rPr lang="en" sz="2400"/>
              <a:t>framework detailing technologies used to hold, catalog, display, share and protect data</a:t>
            </a:r>
            <a:endParaRPr sz="2000" b="1">
              <a:solidFill>
                <a:schemeClr val="accent1"/>
              </a:solidFill>
            </a:endParaRPr>
          </a:p>
        </p:txBody>
      </p:sp>
      <p:grpSp>
        <p:nvGrpSpPr>
          <p:cNvPr id="3341" name="Google Shape;3341;p133"/>
          <p:cNvGrpSpPr/>
          <p:nvPr/>
        </p:nvGrpSpPr>
        <p:grpSpPr>
          <a:xfrm>
            <a:off x="8953501" y="213930"/>
            <a:ext cx="811847" cy="327979"/>
            <a:chOff x="8939917" y="374413"/>
            <a:chExt cx="811846" cy="327979"/>
          </a:xfrm>
        </p:grpSpPr>
        <p:sp>
          <p:nvSpPr>
            <p:cNvPr id="3342" name="Google Shape;3342;p133"/>
            <p:cNvSpPr/>
            <p:nvPr/>
          </p:nvSpPr>
          <p:spPr>
            <a:xfrm>
              <a:off x="8939917" y="374413"/>
              <a:ext cx="798300" cy="3075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43" name="Google Shape;3343;p133"/>
            <p:cNvSpPr txBox="1"/>
            <p:nvPr/>
          </p:nvSpPr>
          <p:spPr>
            <a:xfrm>
              <a:off x="8953464" y="384332"/>
              <a:ext cx="798299"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O</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48"/>
        <p:cNvGrpSpPr/>
        <p:nvPr/>
      </p:nvGrpSpPr>
      <p:grpSpPr>
        <a:xfrm>
          <a:off x="0" y="0"/>
          <a:ext cx="0" cy="0"/>
          <a:chOff x="0" y="0"/>
          <a:chExt cx="0" cy="0"/>
        </a:xfrm>
      </p:grpSpPr>
      <p:sp>
        <p:nvSpPr>
          <p:cNvPr id="3349" name="Google Shape;3349;p134"/>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Share High Quality IIS Data </a:t>
            </a:r>
            <a:r>
              <a:rPr lang="en" sz="3467" b="1">
                <a:solidFill>
                  <a:srgbClr val="1E5DB2"/>
                </a:solidFill>
                <a:latin typeface="Barlow Medium"/>
                <a:ea typeface="Barlow Medium"/>
                <a:cs typeface="Barlow Medium"/>
                <a:sym typeface="Barlow Medium"/>
              </a:rPr>
              <a:t>Outputs, </a:t>
            </a:r>
            <a:r>
              <a:rPr lang="en" sz="3467">
                <a:solidFill>
                  <a:srgbClr val="1E5DB2"/>
                </a:solidFill>
                <a:latin typeface="Barlow"/>
                <a:ea typeface="Barlow"/>
                <a:cs typeface="Barlow"/>
                <a:sym typeface="Barlow"/>
              </a:rPr>
              <a:t>II</a:t>
            </a:r>
            <a:endParaRPr sz="3467">
              <a:solidFill>
                <a:srgbClr val="1E5DB2"/>
              </a:solidFill>
              <a:latin typeface="Barlow Medium"/>
              <a:ea typeface="Barlow Medium"/>
              <a:cs typeface="Barlow Medium"/>
              <a:sym typeface="Barlow Medium"/>
            </a:endParaRPr>
          </a:p>
        </p:txBody>
      </p:sp>
      <p:sp>
        <p:nvSpPr>
          <p:cNvPr id="3350" name="Google Shape;3350;p134"/>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333"/>
              </a:spcBef>
              <a:spcAft>
                <a:spcPts val="0"/>
              </a:spcAft>
              <a:buClr>
                <a:schemeClr val="dk1"/>
              </a:buClr>
              <a:buSzPts val="2200"/>
              <a:buFont typeface="Arial"/>
              <a:buChar char="•"/>
            </a:pPr>
            <a:r>
              <a:rPr lang="en" sz="2933" b="1">
                <a:solidFill>
                  <a:srgbClr val="1E5DB2"/>
                </a:solidFill>
                <a:latin typeface="Calibri"/>
                <a:ea typeface="Calibri"/>
                <a:cs typeface="Calibri"/>
                <a:sym typeface="Calibri"/>
              </a:rPr>
              <a:t>Strengthen your communication skills </a:t>
            </a:r>
            <a:r>
              <a:rPr lang="en" sz="2933">
                <a:latin typeface="Calibri"/>
                <a:ea typeface="Calibri"/>
                <a:cs typeface="Calibri"/>
                <a:sym typeface="Calibri"/>
              </a:rPr>
              <a:t>to promote data use by different partners</a:t>
            </a:r>
            <a:endParaRPr sz="2933">
              <a:latin typeface="Calibri"/>
              <a:ea typeface="Calibri"/>
              <a:cs typeface="Calibri"/>
              <a:sym typeface="Calibri"/>
            </a:endParaRPr>
          </a:p>
          <a:p>
            <a:pPr marL="0" lvl="0" indent="0" algn="l" rtl="0">
              <a:lnSpc>
                <a:spcPct val="100000"/>
              </a:lnSpc>
              <a:spcBef>
                <a:spcPts val="1933"/>
              </a:spcBef>
              <a:spcAft>
                <a:spcPts val="0"/>
              </a:spcAft>
              <a:buClr>
                <a:schemeClr val="dk1"/>
              </a:buClr>
              <a:buSzPts val="2200"/>
              <a:buFont typeface="Calibri"/>
              <a:buChar char="•"/>
            </a:pPr>
            <a:r>
              <a:rPr lang="en" sz="2933" b="1">
                <a:solidFill>
                  <a:srgbClr val="1E5DB2"/>
                </a:solidFill>
                <a:latin typeface="Calibri"/>
                <a:ea typeface="Calibri"/>
                <a:cs typeface="Calibri"/>
                <a:sym typeface="Calibri"/>
              </a:rPr>
              <a:t>Create or support dashboards</a:t>
            </a:r>
            <a:endParaRPr sz="2933" b="1">
              <a:solidFill>
                <a:srgbClr val="1E5DB2"/>
              </a:solidFill>
              <a:latin typeface="Calibri"/>
              <a:ea typeface="Calibri"/>
              <a:cs typeface="Calibri"/>
              <a:sym typeface="Calibri"/>
            </a:endParaRPr>
          </a:p>
          <a:p>
            <a:pPr marL="914377" lvl="1" indent="-406390" algn="l" rtl="0">
              <a:lnSpc>
                <a:spcPct val="100000"/>
              </a:lnSpc>
              <a:spcBef>
                <a:spcPts val="1933"/>
              </a:spcBef>
              <a:spcAft>
                <a:spcPts val="0"/>
              </a:spcAft>
              <a:buClr>
                <a:schemeClr val="dk1"/>
              </a:buClr>
              <a:buSzPts val="2200"/>
              <a:buFont typeface="Calibri"/>
              <a:buChar char="•"/>
            </a:pPr>
            <a:r>
              <a:rPr lang="en" sz="2933">
                <a:latin typeface="Calibri"/>
                <a:ea typeface="Calibri"/>
                <a:cs typeface="Calibri"/>
                <a:sym typeface="Calibri"/>
              </a:rPr>
              <a:t>Promote effective</a:t>
            </a:r>
            <a:r>
              <a:rPr lang="en" sz="2933">
                <a:solidFill>
                  <a:srgbClr val="1E5DB2"/>
                </a:solidFill>
                <a:latin typeface="Calibri"/>
                <a:ea typeface="Calibri"/>
                <a:cs typeface="Calibri"/>
                <a:sym typeface="Calibri"/>
              </a:rPr>
              <a:t> </a:t>
            </a:r>
            <a:r>
              <a:rPr lang="en" sz="2933" b="1">
                <a:solidFill>
                  <a:srgbClr val="1E5DB2"/>
                </a:solidFill>
                <a:latin typeface="Calibri"/>
                <a:ea typeface="Calibri"/>
                <a:cs typeface="Calibri"/>
                <a:sym typeface="Calibri"/>
              </a:rPr>
              <a:t>data visualization</a:t>
            </a:r>
            <a:r>
              <a:rPr lang="en" sz="2933">
                <a:latin typeface="Calibri"/>
                <a:ea typeface="Calibri"/>
                <a:cs typeface="Calibri"/>
                <a:sym typeface="Calibri"/>
              </a:rPr>
              <a:t> to inform and guide action for population health at local, national levels</a:t>
            </a:r>
            <a:endParaRPr sz="2933" b="1">
              <a:latin typeface="Calibri"/>
              <a:ea typeface="Calibri"/>
              <a:cs typeface="Calibri"/>
              <a:sym typeface="Calibri"/>
            </a:endParaRPr>
          </a:p>
          <a:p>
            <a:pPr marL="0" lvl="0" indent="0" algn="l" rtl="0">
              <a:lnSpc>
                <a:spcPct val="100000"/>
              </a:lnSpc>
              <a:spcBef>
                <a:spcPts val="600"/>
              </a:spcBef>
              <a:spcAft>
                <a:spcPts val="0"/>
              </a:spcAft>
              <a:buClr>
                <a:schemeClr val="dk1"/>
              </a:buClr>
              <a:buSzPts val="2933"/>
              <a:buNone/>
            </a:pPr>
            <a:endParaRPr sz="2933" b="1">
              <a:solidFill>
                <a:srgbClr val="1E5DB2"/>
              </a:solidFill>
              <a:latin typeface="Calibri"/>
              <a:ea typeface="Calibri"/>
              <a:cs typeface="Calibri"/>
              <a:sym typeface="Calibri"/>
            </a:endParaRPr>
          </a:p>
          <a:p>
            <a:pPr marL="0" lvl="0" indent="0" algn="l" rtl="0">
              <a:lnSpc>
                <a:spcPct val="100000"/>
              </a:lnSpc>
              <a:spcBef>
                <a:spcPts val="600"/>
              </a:spcBef>
              <a:spcAft>
                <a:spcPts val="600"/>
              </a:spcAft>
              <a:buClr>
                <a:schemeClr val="dk1"/>
              </a:buClr>
              <a:buSzPts val="2933"/>
              <a:buNone/>
            </a:pPr>
            <a:endParaRPr sz="2933">
              <a:latin typeface="Calibri"/>
              <a:ea typeface="Calibri"/>
              <a:cs typeface="Calibri"/>
              <a:sym typeface="Calibri"/>
            </a:endParaRPr>
          </a:p>
        </p:txBody>
      </p:sp>
      <p:sp>
        <p:nvSpPr>
          <p:cNvPr id="3351" name="Google Shape;3351;p134"/>
          <p:cNvSpPr/>
          <p:nvPr/>
        </p:nvSpPr>
        <p:spPr>
          <a:xfrm>
            <a:off x="8956892" y="215267"/>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52" name="Google Shape;3352;p134"/>
          <p:cNvSpPr txBox="1"/>
          <p:nvPr/>
        </p:nvSpPr>
        <p:spPr>
          <a:xfrm>
            <a:off x="8967525" y="223522"/>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O</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57"/>
        <p:cNvGrpSpPr/>
        <p:nvPr/>
      </p:nvGrpSpPr>
      <p:grpSpPr>
        <a:xfrm>
          <a:off x="0" y="0"/>
          <a:ext cx="0" cy="0"/>
          <a:chOff x="0" y="0"/>
          <a:chExt cx="0" cy="0"/>
        </a:xfrm>
      </p:grpSpPr>
      <p:sp>
        <p:nvSpPr>
          <p:cNvPr id="3358" name="Google Shape;3358;p135"/>
          <p:cNvSpPr txBox="1">
            <a:spLocks noGrp="1"/>
          </p:cNvSpPr>
          <p:nvPr>
            <p:ph type="title"/>
          </p:nvPr>
        </p:nvSpPr>
        <p:spPr>
          <a:xfrm>
            <a:off x="608249" y="185598"/>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Share High Quality IIS Data </a:t>
            </a:r>
            <a:r>
              <a:rPr lang="en" sz="3467" b="1">
                <a:solidFill>
                  <a:srgbClr val="1E5DB2"/>
                </a:solidFill>
                <a:latin typeface="Barlow Medium"/>
                <a:ea typeface="Barlow Medium"/>
                <a:cs typeface="Barlow Medium"/>
                <a:sym typeface="Barlow Medium"/>
              </a:rPr>
              <a:t>Outputs, </a:t>
            </a:r>
            <a:r>
              <a:rPr lang="en" sz="3467">
                <a:solidFill>
                  <a:srgbClr val="1E5DB2"/>
                </a:solidFill>
                <a:latin typeface="Barlow"/>
                <a:ea typeface="Barlow"/>
                <a:cs typeface="Barlow"/>
                <a:sym typeface="Barlow"/>
              </a:rPr>
              <a:t>III</a:t>
            </a:r>
            <a:endParaRPr sz="3467">
              <a:solidFill>
                <a:srgbClr val="1E5DB2"/>
              </a:solidFill>
              <a:latin typeface="Barlow Medium"/>
              <a:ea typeface="Barlow Medium"/>
              <a:cs typeface="Barlow Medium"/>
              <a:sym typeface="Barlow Medium"/>
            </a:endParaRPr>
          </a:p>
        </p:txBody>
      </p:sp>
      <p:sp>
        <p:nvSpPr>
          <p:cNvPr id="3359" name="Google Shape;3359;p135"/>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333"/>
              </a:spcBef>
              <a:spcAft>
                <a:spcPts val="0"/>
              </a:spcAft>
              <a:buClr>
                <a:schemeClr val="dk1"/>
              </a:buClr>
              <a:buSzPts val="2200"/>
              <a:buFont typeface="Arial"/>
              <a:buChar char="•"/>
            </a:pPr>
            <a:r>
              <a:rPr lang="en" sz="2600">
                <a:latin typeface="Barlow"/>
                <a:ea typeface="Barlow"/>
                <a:cs typeface="Barlow"/>
                <a:sym typeface="Barlow"/>
              </a:rPr>
              <a:t>Provide </a:t>
            </a:r>
            <a:r>
              <a:rPr lang="en" sz="2600" b="1">
                <a:solidFill>
                  <a:srgbClr val="1E5DB2"/>
                </a:solidFill>
                <a:latin typeface="Barlow"/>
                <a:ea typeface="Barlow"/>
                <a:cs typeface="Barlow"/>
                <a:sym typeface="Barlow"/>
              </a:rPr>
              <a:t>vaccination records, forecasts, coverage reports</a:t>
            </a:r>
            <a:r>
              <a:rPr lang="en" sz="2600">
                <a:solidFill>
                  <a:srgbClr val="1E5DB2"/>
                </a:solidFill>
                <a:latin typeface="Barlow"/>
                <a:ea typeface="Barlow"/>
                <a:cs typeface="Barlow"/>
                <a:sym typeface="Barlow"/>
              </a:rPr>
              <a:t> </a:t>
            </a:r>
            <a:r>
              <a:rPr lang="en" sz="2600">
                <a:latin typeface="Barlow"/>
                <a:ea typeface="Barlow"/>
                <a:cs typeface="Barlow"/>
                <a:sym typeface="Barlow"/>
              </a:rPr>
              <a:t>and line lists to providers, immunization program, schools, payers (e.g., Medicaid), other public health programs and partners </a:t>
            </a:r>
            <a:endParaRPr sz="2600">
              <a:latin typeface="Barlow"/>
              <a:ea typeface="Barlow"/>
              <a:cs typeface="Barlow"/>
              <a:sym typeface="Barlow"/>
            </a:endParaRPr>
          </a:p>
          <a:p>
            <a:pPr marL="0" lvl="0" indent="0" algn="l" rtl="0">
              <a:lnSpc>
                <a:spcPct val="100000"/>
              </a:lnSpc>
              <a:spcBef>
                <a:spcPts val="1933"/>
              </a:spcBef>
              <a:spcAft>
                <a:spcPts val="0"/>
              </a:spcAft>
              <a:buClr>
                <a:schemeClr val="dk1"/>
              </a:buClr>
              <a:buSzPts val="2200"/>
              <a:buFont typeface="Calibri"/>
              <a:buChar char="•"/>
            </a:pPr>
            <a:r>
              <a:rPr lang="en" sz="2600">
                <a:latin typeface="Barlow"/>
                <a:ea typeface="Barlow"/>
                <a:cs typeface="Barlow"/>
                <a:sym typeface="Barlow"/>
              </a:rPr>
              <a:t>Share data via the </a:t>
            </a:r>
            <a:r>
              <a:rPr lang="en" sz="2600" b="1">
                <a:solidFill>
                  <a:srgbClr val="1E5DB2"/>
                </a:solidFill>
                <a:latin typeface="Barlow"/>
                <a:ea typeface="Barlow"/>
                <a:cs typeface="Barlow"/>
                <a:sym typeface="Barlow"/>
              </a:rPr>
              <a:t>IZ Gateway </a:t>
            </a:r>
            <a:endParaRPr sz="2600" b="1">
              <a:solidFill>
                <a:srgbClr val="1E5DB2"/>
              </a:solidFill>
              <a:latin typeface="Barlow"/>
              <a:ea typeface="Barlow"/>
              <a:cs typeface="Barlow"/>
              <a:sym typeface="Barlow"/>
            </a:endParaRPr>
          </a:p>
          <a:p>
            <a:pPr marL="457200" lvl="1" indent="-363538" algn="l" rtl="0">
              <a:lnSpc>
                <a:spcPct val="100000"/>
              </a:lnSpc>
              <a:spcBef>
                <a:spcPts val="1933"/>
              </a:spcBef>
              <a:spcAft>
                <a:spcPts val="0"/>
              </a:spcAft>
              <a:buClr>
                <a:schemeClr val="dk1"/>
              </a:buClr>
              <a:buSzPts val="2600"/>
              <a:buChar char="•"/>
            </a:pPr>
            <a:r>
              <a:rPr lang="en" sz="2600">
                <a:latin typeface="Barlow"/>
                <a:ea typeface="Barlow"/>
                <a:cs typeface="Barlow"/>
                <a:sym typeface="Barlow"/>
              </a:rPr>
              <a:t>Connect to other IISs to supply and capture </a:t>
            </a:r>
            <a:r>
              <a:rPr lang="en" sz="2600" b="1">
                <a:solidFill>
                  <a:srgbClr val="1E5DB2"/>
                </a:solidFill>
                <a:latin typeface="Barlow"/>
                <a:ea typeface="Barlow"/>
                <a:cs typeface="Barlow"/>
                <a:sym typeface="Barlow"/>
              </a:rPr>
              <a:t>out-of-jurisdiction immunizations</a:t>
            </a:r>
            <a:endParaRPr sz="2600" b="1">
              <a:solidFill>
                <a:srgbClr val="1E5DB2"/>
              </a:solidFill>
              <a:latin typeface="Barlow"/>
              <a:ea typeface="Barlow"/>
              <a:cs typeface="Barlow"/>
              <a:sym typeface="Barlow"/>
            </a:endParaRPr>
          </a:p>
          <a:p>
            <a:pPr marL="457189" lvl="0" indent="-406390" algn="l" rtl="0">
              <a:lnSpc>
                <a:spcPct val="100000"/>
              </a:lnSpc>
              <a:spcBef>
                <a:spcPts val="1933"/>
              </a:spcBef>
              <a:spcAft>
                <a:spcPts val="0"/>
              </a:spcAft>
              <a:buClr>
                <a:schemeClr val="dk1"/>
              </a:buClr>
              <a:buSzPts val="2200"/>
              <a:buFont typeface="Calibri"/>
              <a:buChar char="•"/>
            </a:pPr>
            <a:r>
              <a:rPr lang="en" sz="2600">
                <a:latin typeface="Barlow"/>
                <a:ea typeface="Barlow"/>
                <a:cs typeface="Barlow"/>
                <a:sym typeface="Barlow"/>
              </a:rPr>
              <a:t>Share aggregate and patient record-level, de-identified data with </a:t>
            </a:r>
            <a:r>
              <a:rPr lang="en" sz="2600" b="1">
                <a:solidFill>
                  <a:srgbClr val="1E5DB2"/>
                </a:solidFill>
                <a:latin typeface="Barlow"/>
                <a:ea typeface="Barlow"/>
                <a:cs typeface="Barlow"/>
                <a:sym typeface="Barlow"/>
              </a:rPr>
              <a:t>CDC</a:t>
            </a:r>
            <a:endParaRPr sz="2600" b="1">
              <a:solidFill>
                <a:srgbClr val="1E5DB2"/>
              </a:solidFill>
              <a:latin typeface="Barlow"/>
              <a:ea typeface="Barlow"/>
              <a:cs typeface="Barlow"/>
              <a:sym typeface="Barlow"/>
            </a:endParaRPr>
          </a:p>
          <a:p>
            <a:pPr marL="457200" lvl="0" indent="-457200" algn="l" rtl="0">
              <a:lnSpc>
                <a:spcPct val="100000"/>
              </a:lnSpc>
              <a:spcBef>
                <a:spcPts val="600"/>
              </a:spcBef>
              <a:spcAft>
                <a:spcPts val="0"/>
              </a:spcAft>
              <a:buClr>
                <a:schemeClr val="dk1"/>
              </a:buClr>
              <a:buSzPts val="2600"/>
              <a:buFont typeface="Arial"/>
              <a:buChar char="•"/>
            </a:pPr>
            <a:r>
              <a:rPr lang="en" sz="2600">
                <a:latin typeface="Barlow"/>
                <a:ea typeface="Barlow"/>
                <a:cs typeface="Barlow"/>
                <a:sym typeface="Barlow"/>
              </a:rPr>
              <a:t>Use Privacy Preserving Record Linkage (PPRL)</a:t>
            </a:r>
            <a:endParaRPr sz="2600">
              <a:latin typeface="Barlow"/>
              <a:ea typeface="Barlow"/>
              <a:cs typeface="Barlow"/>
              <a:sym typeface="Barlow"/>
            </a:endParaRPr>
          </a:p>
          <a:p>
            <a:pPr marL="0" lvl="0" indent="0" algn="l" rtl="0">
              <a:lnSpc>
                <a:spcPct val="100000"/>
              </a:lnSpc>
              <a:spcBef>
                <a:spcPts val="1933"/>
              </a:spcBef>
              <a:spcAft>
                <a:spcPts val="600"/>
              </a:spcAft>
              <a:buClr>
                <a:schemeClr val="dk1"/>
              </a:buClr>
              <a:buSzPts val="2600"/>
              <a:buNone/>
            </a:pPr>
            <a:endParaRPr sz="2600" b="1">
              <a:solidFill>
                <a:srgbClr val="1E5DB2"/>
              </a:solidFill>
              <a:latin typeface="Barlow"/>
              <a:ea typeface="Barlow"/>
              <a:cs typeface="Barlow"/>
              <a:sym typeface="Barlow"/>
            </a:endParaRPr>
          </a:p>
        </p:txBody>
      </p:sp>
      <p:grpSp>
        <p:nvGrpSpPr>
          <p:cNvPr id="3360" name="Google Shape;3360;p135"/>
          <p:cNvGrpSpPr/>
          <p:nvPr/>
        </p:nvGrpSpPr>
        <p:grpSpPr>
          <a:xfrm>
            <a:off x="8953501" y="213930"/>
            <a:ext cx="811847" cy="327979"/>
            <a:chOff x="8939917" y="374413"/>
            <a:chExt cx="811846" cy="327979"/>
          </a:xfrm>
        </p:grpSpPr>
        <p:sp>
          <p:nvSpPr>
            <p:cNvPr id="3361" name="Google Shape;3361;p135"/>
            <p:cNvSpPr/>
            <p:nvPr/>
          </p:nvSpPr>
          <p:spPr>
            <a:xfrm>
              <a:off x="8939917" y="374413"/>
              <a:ext cx="798300" cy="3075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62" name="Google Shape;3362;p135"/>
            <p:cNvSpPr txBox="1"/>
            <p:nvPr/>
          </p:nvSpPr>
          <p:spPr>
            <a:xfrm>
              <a:off x="8953464" y="384332"/>
              <a:ext cx="798299"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O</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67"/>
        <p:cNvGrpSpPr/>
        <p:nvPr/>
      </p:nvGrpSpPr>
      <p:grpSpPr>
        <a:xfrm>
          <a:off x="0" y="0"/>
          <a:ext cx="0" cy="0"/>
          <a:chOff x="0" y="0"/>
          <a:chExt cx="0" cy="0"/>
        </a:xfrm>
      </p:grpSpPr>
      <p:sp>
        <p:nvSpPr>
          <p:cNvPr id="3368" name="Google Shape;3368;p136"/>
          <p:cNvSpPr txBox="1">
            <a:spLocks noGrp="1"/>
          </p:cNvSpPr>
          <p:nvPr>
            <p:ph type="title"/>
          </p:nvPr>
        </p:nvSpPr>
        <p:spPr>
          <a:xfrm>
            <a:off x="608249" y="185598"/>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Share High Quality IIS Data </a:t>
            </a:r>
            <a:r>
              <a:rPr lang="en" sz="3467" b="1">
                <a:solidFill>
                  <a:srgbClr val="1E5DB2"/>
                </a:solidFill>
                <a:latin typeface="Barlow Medium"/>
                <a:ea typeface="Barlow Medium"/>
                <a:cs typeface="Barlow Medium"/>
                <a:sym typeface="Barlow Medium"/>
              </a:rPr>
              <a:t>Outputs:</a:t>
            </a:r>
            <a:r>
              <a:rPr lang="en" sz="3467">
                <a:solidFill>
                  <a:srgbClr val="1E5DB2"/>
                </a:solidFill>
                <a:latin typeface="Barlow"/>
                <a:ea typeface="Barlow"/>
                <a:cs typeface="Barlow"/>
                <a:sym typeface="Barlow"/>
              </a:rPr>
              <a:t> </a:t>
            </a:r>
            <a:r>
              <a:rPr lang="en" sz="3467" b="1">
                <a:solidFill>
                  <a:srgbClr val="1E5DB2"/>
                </a:solidFill>
                <a:latin typeface="Barlow"/>
                <a:ea typeface="Barlow"/>
                <a:cs typeface="Barlow"/>
                <a:sym typeface="Barlow"/>
              </a:rPr>
              <a:t>CDC</a:t>
            </a:r>
            <a:endParaRPr sz="3467" b="1">
              <a:solidFill>
                <a:srgbClr val="1E5DB2"/>
              </a:solidFill>
              <a:latin typeface="Barlow"/>
              <a:ea typeface="Barlow"/>
              <a:cs typeface="Barlow"/>
              <a:sym typeface="Barlow"/>
            </a:endParaRPr>
          </a:p>
        </p:txBody>
      </p:sp>
      <p:sp>
        <p:nvSpPr>
          <p:cNvPr id="3369" name="Google Shape;3369;p136"/>
          <p:cNvSpPr txBox="1">
            <a:spLocks noGrp="1"/>
          </p:cNvSpPr>
          <p:nvPr>
            <p:ph type="body" idx="1"/>
          </p:nvPr>
        </p:nvSpPr>
        <p:spPr>
          <a:xfrm>
            <a:off x="608248" y="1473200"/>
            <a:ext cx="9666967" cy="4704043"/>
          </a:xfrm>
          <a:prstGeom prst="rect">
            <a:avLst/>
          </a:prstGeom>
          <a:noFill/>
          <a:ln>
            <a:noFill/>
          </a:ln>
        </p:spPr>
        <p:txBody>
          <a:bodyPr spcFirstLastPara="1" wrap="square" lIns="91425" tIns="45700" rIns="91425" bIns="45700" anchor="t" anchorCtr="0">
            <a:noAutofit/>
          </a:bodyPr>
          <a:lstStyle/>
          <a:p>
            <a:pPr marL="0" lvl="0" indent="0" algn="l" rtl="0">
              <a:lnSpc>
                <a:spcPct val="114285"/>
              </a:lnSpc>
              <a:spcBef>
                <a:spcPts val="600"/>
              </a:spcBef>
              <a:spcAft>
                <a:spcPts val="0"/>
              </a:spcAft>
              <a:buClr>
                <a:srgbClr val="1E5DB2"/>
              </a:buClr>
              <a:buSzPts val="1100"/>
              <a:buNone/>
            </a:pPr>
            <a:r>
              <a:rPr lang="en" b="1">
                <a:solidFill>
                  <a:srgbClr val="1E5DB2"/>
                </a:solidFill>
                <a:latin typeface="Barlow"/>
                <a:ea typeface="Barlow"/>
                <a:cs typeface="Barlow"/>
                <a:sym typeface="Barlow"/>
              </a:rPr>
              <a:t>Has your jurisdiction signed the Data Use Agreement (DUA) Addendum for sharing data with CDC?</a:t>
            </a:r>
            <a:endParaRPr b="1">
              <a:solidFill>
                <a:srgbClr val="1E5DB2"/>
              </a:solidFill>
              <a:latin typeface="Barlow"/>
              <a:ea typeface="Barlow"/>
              <a:cs typeface="Barlow"/>
              <a:sym typeface="Barlow"/>
            </a:endParaRPr>
          </a:p>
          <a:p>
            <a:pPr marL="0" lvl="0" indent="0" algn="l" rtl="0">
              <a:lnSpc>
                <a:spcPct val="114285"/>
              </a:lnSpc>
              <a:spcBef>
                <a:spcPts val="1200"/>
              </a:spcBef>
              <a:spcAft>
                <a:spcPts val="0"/>
              </a:spcAft>
              <a:buClr>
                <a:schemeClr val="dk1"/>
              </a:buClr>
              <a:buSzPts val="2200"/>
              <a:buFont typeface="Calibri"/>
              <a:buChar char="●"/>
            </a:pPr>
            <a:r>
              <a:rPr lang="en">
                <a:solidFill>
                  <a:schemeClr val="dk1"/>
                </a:solidFill>
                <a:latin typeface="Barlow"/>
                <a:ea typeface="Barlow"/>
                <a:cs typeface="Barlow"/>
                <a:sym typeface="Barlow"/>
              </a:rPr>
              <a:t>CDC SMEs are here and available for questions</a:t>
            </a:r>
            <a:endParaRPr>
              <a:solidFill>
                <a:schemeClr val="dk1"/>
              </a:solidFill>
              <a:latin typeface="Barlow"/>
              <a:ea typeface="Barlow"/>
              <a:cs typeface="Barlow"/>
              <a:sym typeface="Barlow"/>
            </a:endParaRPr>
          </a:p>
          <a:p>
            <a:pPr marL="0" lvl="0" indent="0" algn="l" rtl="0">
              <a:lnSpc>
                <a:spcPct val="114285"/>
              </a:lnSpc>
              <a:spcBef>
                <a:spcPts val="1200"/>
              </a:spcBef>
              <a:spcAft>
                <a:spcPts val="0"/>
              </a:spcAft>
              <a:buClr>
                <a:srgbClr val="1E5DB2"/>
              </a:buClr>
              <a:buSzPts val="1100"/>
              <a:buNone/>
            </a:pPr>
            <a:r>
              <a:rPr lang="en" b="1">
                <a:solidFill>
                  <a:srgbClr val="1E5DB2"/>
                </a:solidFill>
                <a:latin typeface="Barlow"/>
                <a:ea typeface="Barlow"/>
                <a:cs typeface="Barlow"/>
                <a:sym typeface="Barlow"/>
              </a:rPr>
              <a:t>Why sign the DUA Addendum and share data with CDC?</a:t>
            </a:r>
            <a:endParaRPr b="1">
              <a:solidFill>
                <a:srgbClr val="1E5DB2"/>
              </a:solidFill>
              <a:latin typeface="Barlow"/>
              <a:ea typeface="Barlow"/>
              <a:cs typeface="Barlow"/>
              <a:sym typeface="Barlow"/>
            </a:endParaRPr>
          </a:p>
          <a:p>
            <a:pPr marL="0" lvl="0" indent="0" algn="l" rtl="0">
              <a:lnSpc>
                <a:spcPct val="114285"/>
              </a:lnSpc>
              <a:spcBef>
                <a:spcPts val="1200"/>
              </a:spcBef>
              <a:spcAft>
                <a:spcPts val="0"/>
              </a:spcAft>
              <a:buClr>
                <a:schemeClr val="dk1"/>
              </a:buClr>
              <a:buSzPts val="2500"/>
              <a:buFont typeface="Calibri"/>
              <a:buChar char="●"/>
            </a:pPr>
            <a:r>
              <a:rPr lang="en">
                <a:latin typeface="Barlow"/>
                <a:ea typeface="Barlow"/>
                <a:cs typeface="Barlow"/>
                <a:sym typeface="Barlow"/>
              </a:rPr>
              <a:t>Consolidate individual records across jurisdictions</a:t>
            </a:r>
            <a:endParaRPr>
              <a:latin typeface="Barlow"/>
              <a:ea typeface="Barlow"/>
              <a:cs typeface="Barlow"/>
              <a:sym typeface="Barlow"/>
            </a:endParaRPr>
          </a:p>
          <a:p>
            <a:pPr marL="0" lvl="0" indent="0" algn="l" rtl="0">
              <a:lnSpc>
                <a:spcPct val="114285"/>
              </a:lnSpc>
              <a:spcBef>
                <a:spcPts val="600"/>
              </a:spcBef>
              <a:spcAft>
                <a:spcPts val="0"/>
              </a:spcAft>
              <a:buClr>
                <a:schemeClr val="dk1"/>
              </a:buClr>
              <a:buSzPts val="2500"/>
              <a:buFont typeface="Calibri"/>
              <a:buChar char="●"/>
            </a:pPr>
            <a:r>
              <a:rPr lang="en">
                <a:latin typeface="Barlow"/>
                <a:ea typeface="Barlow"/>
                <a:cs typeface="Barlow"/>
                <a:sym typeface="Barlow"/>
              </a:rPr>
              <a:t>Support national emergency response</a:t>
            </a:r>
            <a:endParaRPr>
              <a:latin typeface="Barlow"/>
              <a:ea typeface="Barlow"/>
              <a:cs typeface="Barlow"/>
              <a:sym typeface="Barlow"/>
            </a:endParaRPr>
          </a:p>
          <a:p>
            <a:pPr marL="0" lvl="0" indent="0" algn="l" rtl="0">
              <a:lnSpc>
                <a:spcPct val="114285"/>
              </a:lnSpc>
              <a:spcBef>
                <a:spcPts val="600"/>
              </a:spcBef>
              <a:spcAft>
                <a:spcPts val="0"/>
              </a:spcAft>
              <a:buClr>
                <a:schemeClr val="dk1"/>
              </a:buClr>
              <a:buSzPts val="2500"/>
              <a:buFont typeface="Calibri"/>
              <a:buChar char="●"/>
            </a:pPr>
            <a:r>
              <a:rPr lang="en">
                <a:latin typeface="Barlow"/>
                <a:ea typeface="Barlow"/>
                <a:cs typeface="Barlow"/>
                <a:sym typeface="Barlow"/>
              </a:rPr>
              <a:t>Monitor national vaccine coverage and safety</a:t>
            </a:r>
            <a:endParaRPr>
              <a:latin typeface="Barlow"/>
              <a:ea typeface="Barlow"/>
              <a:cs typeface="Barlow"/>
              <a:sym typeface="Barlow"/>
            </a:endParaRPr>
          </a:p>
          <a:p>
            <a:pPr marL="0" lvl="0" indent="0" algn="l" rtl="0">
              <a:lnSpc>
                <a:spcPct val="114285"/>
              </a:lnSpc>
              <a:spcBef>
                <a:spcPts val="600"/>
              </a:spcBef>
              <a:spcAft>
                <a:spcPts val="600"/>
              </a:spcAft>
              <a:buClr>
                <a:schemeClr val="dk1"/>
              </a:buClr>
              <a:buSzPts val="2200"/>
              <a:buFont typeface="Calibri"/>
              <a:buChar char="●"/>
            </a:pPr>
            <a:r>
              <a:rPr lang="en">
                <a:latin typeface="Barlow"/>
                <a:ea typeface="Barlow"/>
                <a:cs typeface="Barlow"/>
                <a:sym typeface="Barlow"/>
              </a:rPr>
              <a:t>Meet VFC CoAg requirement </a:t>
            </a:r>
            <a:endParaRPr>
              <a:latin typeface="Barlow"/>
              <a:ea typeface="Barlow"/>
              <a:cs typeface="Barlow"/>
              <a:sym typeface="Barlow"/>
            </a:endParaRPr>
          </a:p>
        </p:txBody>
      </p:sp>
      <p:sp>
        <p:nvSpPr>
          <p:cNvPr id="3370" name="Google Shape;3370;p136"/>
          <p:cNvSpPr/>
          <p:nvPr/>
        </p:nvSpPr>
        <p:spPr>
          <a:xfrm>
            <a:off x="8956892" y="215267"/>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71" name="Google Shape;3371;p136"/>
          <p:cNvSpPr txBox="1"/>
          <p:nvPr/>
        </p:nvSpPr>
        <p:spPr>
          <a:xfrm>
            <a:off x="8967525" y="223522"/>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O</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76"/>
        <p:cNvGrpSpPr/>
        <p:nvPr/>
      </p:nvGrpSpPr>
      <p:grpSpPr>
        <a:xfrm>
          <a:off x="0" y="0"/>
          <a:ext cx="0" cy="0"/>
          <a:chOff x="0" y="0"/>
          <a:chExt cx="0" cy="0"/>
        </a:xfrm>
      </p:grpSpPr>
      <p:sp>
        <p:nvSpPr>
          <p:cNvPr id="3377" name="Google Shape;3377;p137"/>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1E5DB2"/>
              </a:buClr>
              <a:buSzPts val="2600"/>
              <a:buFont typeface="Barlow Medium"/>
              <a:buNone/>
            </a:pPr>
            <a:r>
              <a:rPr lang="en" sz="3467">
                <a:solidFill>
                  <a:srgbClr val="1E5DB2"/>
                </a:solidFill>
                <a:latin typeface="Barlow Medium"/>
                <a:ea typeface="Barlow Medium"/>
                <a:cs typeface="Barlow Medium"/>
                <a:sym typeface="Barlow Medium"/>
              </a:rPr>
              <a:t>Meet </a:t>
            </a:r>
            <a:r>
              <a:rPr lang="en" sz="3467" b="1">
                <a:solidFill>
                  <a:srgbClr val="1E5DB2"/>
                </a:solidFill>
                <a:latin typeface="Barlow Medium"/>
                <a:ea typeface="Barlow Medium"/>
                <a:cs typeface="Barlow Medium"/>
                <a:sym typeface="Barlow Medium"/>
              </a:rPr>
              <a:t>Consumer</a:t>
            </a:r>
            <a:r>
              <a:rPr lang="en" sz="3467">
                <a:solidFill>
                  <a:srgbClr val="1E5DB2"/>
                </a:solidFill>
                <a:latin typeface="Barlow Medium"/>
                <a:ea typeface="Barlow Medium"/>
                <a:cs typeface="Barlow Medium"/>
                <a:sym typeface="Barlow Medium"/>
              </a:rPr>
              <a:t> (User) Needs with IIS Functionality</a:t>
            </a:r>
            <a:endParaRPr sz="3467">
              <a:solidFill>
                <a:srgbClr val="1E5DB2"/>
              </a:solidFill>
              <a:latin typeface="Barlow Medium"/>
              <a:ea typeface="Barlow Medium"/>
              <a:cs typeface="Barlow Medium"/>
              <a:sym typeface="Barlow Medium"/>
            </a:endParaRPr>
          </a:p>
        </p:txBody>
      </p:sp>
      <p:sp>
        <p:nvSpPr>
          <p:cNvPr id="3378" name="Google Shape;3378;p137"/>
          <p:cNvSpPr txBox="1">
            <a:spLocks noGrp="1"/>
          </p:cNvSpPr>
          <p:nvPr>
            <p:ph type="body" idx="1"/>
          </p:nvPr>
        </p:nvSpPr>
        <p:spPr>
          <a:xfrm>
            <a:off x="647699" y="1388962"/>
            <a:ext cx="9551315" cy="47882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2E5F7D"/>
              </a:buClr>
              <a:buSzPts val="2400"/>
              <a:buNone/>
            </a:pPr>
            <a:r>
              <a:rPr lang="en" sz="2400" b="1">
                <a:solidFill>
                  <a:srgbClr val="1E5DB2"/>
                </a:solidFill>
                <a:latin typeface="Calibri"/>
                <a:ea typeface="Calibri"/>
                <a:cs typeface="Calibri"/>
                <a:sym typeface="Calibri"/>
              </a:rPr>
              <a:t>Immunization Providers: </a:t>
            </a:r>
            <a:r>
              <a:rPr lang="en" sz="2400">
                <a:latin typeface="Calibri"/>
                <a:ea typeface="Calibri"/>
                <a:cs typeface="Calibri"/>
                <a:sym typeface="Calibri"/>
              </a:rPr>
              <a:t>Enable vaccine ordering, receiving, managing, and accounting for VFC, adult, other public vaccines</a:t>
            </a:r>
            <a:endParaRPr sz="2400">
              <a:latin typeface="Calibri"/>
              <a:ea typeface="Calibri"/>
              <a:cs typeface="Calibri"/>
              <a:sym typeface="Calibri"/>
            </a:endParaRPr>
          </a:p>
          <a:p>
            <a:pPr marL="0" lvl="0" indent="0" algn="l" rtl="0">
              <a:lnSpc>
                <a:spcPct val="100000"/>
              </a:lnSpc>
              <a:spcBef>
                <a:spcPts val="1933"/>
              </a:spcBef>
              <a:spcAft>
                <a:spcPts val="0"/>
              </a:spcAft>
              <a:buClr>
                <a:srgbClr val="2E5F7D"/>
              </a:buClr>
              <a:buSzPts val="2400"/>
              <a:buNone/>
            </a:pPr>
            <a:r>
              <a:rPr lang="en" sz="2400" b="1">
                <a:solidFill>
                  <a:srgbClr val="1E5DB2"/>
                </a:solidFill>
                <a:latin typeface="Calibri"/>
                <a:ea typeface="Calibri"/>
                <a:cs typeface="Calibri"/>
                <a:sym typeface="Calibri"/>
              </a:rPr>
              <a:t>Immunization Program, other Public Health Programs, Medicaid, Other Health Plans:</a:t>
            </a:r>
            <a:endParaRPr sz="2400" b="1">
              <a:solidFill>
                <a:srgbClr val="1E5DB2"/>
              </a:solidFill>
              <a:latin typeface="Calibri"/>
              <a:ea typeface="Calibri"/>
              <a:cs typeface="Calibri"/>
              <a:sym typeface="Calibri"/>
            </a:endParaRPr>
          </a:p>
          <a:p>
            <a:pPr marL="342900" lvl="0" indent="-342900" algn="l" rtl="0">
              <a:lnSpc>
                <a:spcPct val="100000"/>
              </a:lnSpc>
              <a:spcBef>
                <a:spcPts val="1933"/>
              </a:spcBef>
              <a:spcAft>
                <a:spcPts val="0"/>
              </a:spcAft>
              <a:buClr>
                <a:schemeClr val="dk1"/>
              </a:buClr>
              <a:buSzPts val="1800"/>
              <a:buFont typeface="Arial"/>
              <a:buChar char="•"/>
            </a:pPr>
            <a:r>
              <a:rPr lang="en" sz="2400">
                <a:latin typeface="Calibri"/>
                <a:ea typeface="Calibri"/>
                <a:cs typeface="Calibri"/>
                <a:sym typeface="Calibri"/>
              </a:rPr>
              <a:t>Enable access to and use of IIS data and functionality to support all components of the immunization program - IIS is key to program decision-making</a:t>
            </a:r>
            <a:endParaRPr sz="2400">
              <a:latin typeface="Calibri"/>
              <a:ea typeface="Calibri"/>
              <a:cs typeface="Calibri"/>
              <a:sym typeface="Calibri"/>
            </a:endParaRPr>
          </a:p>
          <a:p>
            <a:pPr marL="342900" lvl="0" indent="-342900" algn="l" rtl="0">
              <a:lnSpc>
                <a:spcPct val="100000"/>
              </a:lnSpc>
              <a:spcBef>
                <a:spcPts val="1933"/>
              </a:spcBef>
              <a:spcAft>
                <a:spcPts val="0"/>
              </a:spcAft>
              <a:buClr>
                <a:schemeClr val="dk1"/>
              </a:buClr>
              <a:buSzPts val="1800"/>
              <a:buFont typeface="Arial"/>
              <a:buChar char="•"/>
            </a:pPr>
            <a:r>
              <a:rPr lang="en" sz="2400">
                <a:latin typeface="Calibri"/>
                <a:ea typeface="Calibri"/>
                <a:cs typeface="Calibri"/>
                <a:sym typeface="Calibri"/>
              </a:rPr>
              <a:t>Enable access by other public health programs, Medicaid, other health plans for the protection of public health</a:t>
            </a:r>
            <a:endParaRPr sz="2400">
              <a:latin typeface="Calibri"/>
              <a:ea typeface="Calibri"/>
              <a:cs typeface="Calibri"/>
              <a:sym typeface="Calibri"/>
            </a:endParaRPr>
          </a:p>
          <a:p>
            <a:pPr marL="0" lvl="0" indent="0" algn="l" rtl="0">
              <a:lnSpc>
                <a:spcPct val="100000"/>
              </a:lnSpc>
              <a:spcBef>
                <a:spcPts val="1933"/>
              </a:spcBef>
              <a:spcAft>
                <a:spcPts val="0"/>
              </a:spcAft>
              <a:buClr>
                <a:srgbClr val="2E5F7D"/>
              </a:buClr>
              <a:buSzPts val="2400"/>
              <a:buNone/>
            </a:pPr>
            <a:r>
              <a:rPr lang="en" sz="2400" b="1">
                <a:solidFill>
                  <a:srgbClr val="1E5DB2"/>
                </a:solidFill>
                <a:latin typeface="Calibri"/>
                <a:ea typeface="Calibri"/>
                <a:cs typeface="Calibri"/>
                <a:sym typeface="Calibri"/>
              </a:rPr>
              <a:t>Public: </a:t>
            </a:r>
            <a:r>
              <a:rPr lang="en" sz="2400">
                <a:latin typeface="Calibri"/>
                <a:ea typeface="Calibri"/>
                <a:cs typeface="Calibri"/>
                <a:sym typeface="Calibri"/>
              </a:rPr>
              <a:t>Offer a consumer access application to enable the public to obtain their immunization records, including digital proof of vaccination)</a:t>
            </a:r>
            <a:endParaRPr sz="2400">
              <a:latin typeface="Calibri"/>
              <a:ea typeface="Calibri"/>
              <a:cs typeface="Calibri"/>
              <a:sym typeface="Calibri"/>
            </a:endParaRPr>
          </a:p>
          <a:p>
            <a:pPr marL="0" lvl="0" indent="0" algn="l" rtl="0">
              <a:lnSpc>
                <a:spcPct val="90000"/>
              </a:lnSpc>
              <a:spcBef>
                <a:spcPts val="600"/>
              </a:spcBef>
              <a:spcAft>
                <a:spcPts val="600"/>
              </a:spcAft>
              <a:buClr>
                <a:schemeClr val="dk1"/>
              </a:buClr>
              <a:buSzPts val="2400"/>
              <a:buNone/>
            </a:pPr>
            <a:endParaRPr sz="2400">
              <a:latin typeface="Calibri"/>
              <a:ea typeface="Calibri"/>
              <a:cs typeface="Calibri"/>
              <a:sym typeface="Calibri"/>
            </a:endParaRPr>
          </a:p>
        </p:txBody>
      </p:sp>
      <p:sp>
        <p:nvSpPr>
          <p:cNvPr id="3379" name="Google Shape;3379;p137"/>
          <p:cNvSpPr txBox="1"/>
          <p:nvPr/>
        </p:nvSpPr>
        <p:spPr>
          <a:xfrm>
            <a:off x="8951287" y="213840"/>
            <a:ext cx="798400" cy="318060"/>
          </a:xfrm>
          <a:prstGeom prst="rect">
            <a:avLst/>
          </a:prstGeom>
          <a:noFill/>
          <a:ln w="14300"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SIPO</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11"/>
        <p:cNvGrpSpPr/>
        <p:nvPr/>
      </p:nvGrpSpPr>
      <p:grpSpPr>
        <a:xfrm>
          <a:off x="0" y="0"/>
          <a:ext cx="0" cy="0"/>
          <a:chOff x="0" y="0"/>
          <a:chExt cx="0" cy="0"/>
        </a:xfrm>
      </p:grpSpPr>
      <p:sp>
        <p:nvSpPr>
          <p:cNvPr id="3212" name="Google Shape;3212;p120"/>
          <p:cNvSpPr txBox="1">
            <a:spLocks noGrp="1"/>
          </p:cNvSpPr>
          <p:nvPr>
            <p:ph type="title"/>
          </p:nvPr>
        </p:nvSpPr>
        <p:spPr>
          <a:xfrm>
            <a:off x="608249" y="168972"/>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Learning Objectives</a:t>
            </a:r>
            <a:endParaRPr sz="3467">
              <a:solidFill>
                <a:srgbClr val="1E5DB2"/>
              </a:solidFill>
              <a:latin typeface="Barlow Medium"/>
              <a:ea typeface="Barlow Medium"/>
              <a:cs typeface="Barlow Medium"/>
              <a:sym typeface="Barlow Medium"/>
            </a:endParaRPr>
          </a:p>
        </p:txBody>
      </p:sp>
      <p:sp>
        <p:nvSpPr>
          <p:cNvPr id="3213" name="Google Shape;3213;p120"/>
          <p:cNvSpPr txBox="1">
            <a:spLocks noGrp="1"/>
          </p:cNvSpPr>
          <p:nvPr>
            <p:ph type="body" idx="1"/>
          </p:nvPr>
        </p:nvSpPr>
        <p:spPr>
          <a:xfrm>
            <a:off x="608248" y="1388962"/>
            <a:ext cx="9945452" cy="5266814"/>
          </a:xfrm>
          <a:prstGeom prst="rect">
            <a:avLst/>
          </a:prstGeom>
          <a:noFill/>
          <a:ln>
            <a:noFill/>
          </a:ln>
        </p:spPr>
        <p:txBody>
          <a:bodyPr spcFirstLastPara="1" wrap="square" lIns="91425" tIns="45700" rIns="91425" bIns="45700" anchor="t" anchorCtr="0">
            <a:normAutofit fontScale="85000" lnSpcReduction="10000"/>
          </a:bodyPr>
          <a:lstStyle/>
          <a:p>
            <a:pPr marL="457200" lvl="0" indent="-457200" algn="l" rtl="0">
              <a:lnSpc>
                <a:spcPct val="100000"/>
              </a:lnSpc>
              <a:spcBef>
                <a:spcPts val="1333"/>
              </a:spcBef>
              <a:spcAft>
                <a:spcPts val="0"/>
              </a:spcAft>
              <a:buClr>
                <a:schemeClr val="dk1"/>
              </a:buClr>
              <a:buSzPct val="101961"/>
              <a:buFont typeface="Arial"/>
              <a:buChar char="•"/>
            </a:pPr>
            <a:r>
              <a:rPr lang="en" sz="3000">
                <a:latin typeface="Barlow"/>
                <a:ea typeface="Barlow"/>
                <a:cs typeface="Barlow"/>
                <a:sym typeface="Barlow"/>
              </a:rPr>
              <a:t>Understand the connection between data quality and data use</a:t>
            </a:r>
            <a:endParaRPr sz="3000">
              <a:latin typeface="Barlow"/>
              <a:ea typeface="Barlow"/>
              <a:cs typeface="Barlow"/>
              <a:sym typeface="Barlow"/>
            </a:endParaRPr>
          </a:p>
          <a:p>
            <a:pPr marL="457200" lvl="0" indent="-457200" algn="l" rtl="0">
              <a:lnSpc>
                <a:spcPct val="100000"/>
              </a:lnSpc>
              <a:spcBef>
                <a:spcPts val="1933"/>
              </a:spcBef>
              <a:spcAft>
                <a:spcPts val="0"/>
              </a:spcAft>
              <a:buClr>
                <a:schemeClr val="dk1"/>
              </a:buClr>
              <a:buSzPct val="101961"/>
              <a:buFont typeface="Arial"/>
              <a:buChar char="•"/>
            </a:pPr>
            <a:r>
              <a:rPr lang="en" sz="3000">
                <a:latin typeface="Barlow"/>
                <a:ea typeface="Barlow"/>
                <a:cs typeface="Barlow"/>
                <a:sym typeface="Barlow"/>
              </a:rPr>
              <a:t>Apply the SIPOC framework to identify the key</a:t>
            </a:r>
            <a:endParaRPr/>
          </a:p>
          <a:p>
            <a:pPr marL="515377" lvl="4" indent="0" algn="l" rtl="0">
              <a:lnSpc>
                <a:spcPct val="100000"/>
              </a:lnSpc>
              <a:spcBef>
                <a:spcPts val="1933"/>
              </a:spcBef>
              <a:spcAft>
                <a:spcPts val="0"/>
              </a:spcAft>
              <a:buClr>
                <a:srgbClr val="1E5DB2"/>
              </a:buClr>
              <a:buSzPct val="101961"/>
              <a:buNone/>
            </a:pPr>
            <a:r>
              <a:rPr lang="en" sz="3000" b="1">
                <a:solidFill>
                  <a:srgbClr val="1E5DB2"/>
                </a:solidFill>
                <a:latin typeface="Barlow"/>
                <a:ea typeface="Barlow"/>
                <a:cs typeface="Barlow"/>
                <a:sym typeface="Barlow"/>
              </a:rPr>
              <a:t>S</a:t>
            </a:r>
            <a:r>
              <a:rPr lang="en" sz="3000">
                <a:latin typeface="Barlow"/>
                <a:ea typeface="Barlow"/>
                <a:cs typeface="Barlow"/>
                <a:sym typeface="Barlow"/>
              </a:rPr>
              <a:t>uppliers, </a:t>
            </a:r>
            <a:r>
              <a:rPr lang="en" sz="3000" b="1">
                <a:solidFill>
                  <a:srgbClr val="1E5DB2"/>
                </a:solidFill>
                <a:latin typeface="Barlow"/>
                <a:ea typeface="Barlow"/>
                <a:cs typeface="Barlow"/>
                <a:sym typeface="Barlow"/>
              </a:rPr>
              <a:t>I</a:t>
            </a:r>
            <a:r>
              <a:rPr lang="en" sz="3000">
                <a:latin typeface="Barlow"/>
                <a:ea typeface="Barlow"/>
                <a:cs typeface="Barlow"/>
                <a:sym typeface="Barlow"/>
              </a:rPr>
              <a:t>nputs, </a:t>
            </a:r>
            <a:r>
              <a:rPr lang="en" sz="3000" b="1">
                <a:solidFill>
                  <a:srgbClr val="1E5DB2"/>
                </a:solidFill>
                <a:latin typeface="Barlow"/>
                <a:ea typeface="Barlow"/>
                <a:cs typeface="Barlow"/>
                <a:sym typeface="Barlow"/>
              </a:rPr>
              <a:t>P</a:t>
            </a:r>
            <a:r>
              <a:rPr lang="en" sz="3000">
                <a:latin typeface="Barlow"/>
                <a:ea typeface="Barlow"/>
                <a:cs typeface="Barlow"/>
                <a:sym typeface="Barlow"/>
              </a:rPr>
              <a:t>rocesses, </a:t>
            </a:r>
            <a:r>
              <a:rPr lang="en" sz="3000" b="1">
                <a:solidFill>
                  <a:srgbClr val="1E5DB2"/>
                </a:solidFill>
                <a:latin typeface="Barlow"/>
                <a:ea typeface="Barlow"/>
                <a:cs typeface="Barlow"/>
                <a:sym typeface="Barlow"/>
              </a:rPr>
              <a:t>O</a:t>
            </a:r>
            <a:r>
              <a:rPr lang="en" sz="3000">
                <a:latin typeface="Barlow"/>
                <a:ea typeface="Barlow"/>
                <a:cs typeface="Barlow"/>
                <a:sym typeface="Barlow"/>
              </a:rPr>
              <a:t>utputs and </a:t>
            </a:r>
            <a:r>
              <a:rPr lang="en" sz="3000" b="1">
                <a:solidFill>
                  <a:srgbClr val="1E5DB2"/>
                </a:solidFill>
                <a:latin typeface="Barlow"/>
                <a:ea typeface="Barlow"/>
                <a:cs typeface="Barlow"/>
                <a:sym typeface="Barlow"/>
              </a:rPr>
              <a:t>C</a:t>
            </a:r>
            <a:r>
              <a:rPr lang="en" sz="3000">
                <a:latin typeface="Barlow"/>
                <a:ea typeface="Barlow"/>
                <a:cs typeface="Barlow"/>
                <a:sym typeface="Barlow"/>
              </a:rPr>
              <a:t>onsumers of IIS data</a:t>
            </a:r>
            <a:endParaRPr sz="3000">
              <a:latin typeface="Barlow"/>
              <a:ea typeface="Barlow"/>
              <a:cs typeface="Barlow"/>
              <a:sym typeface="Barlow"/>
            </a:endParaRPr>
          </a:p>
          <a:p>
            <a:pPr marL="457200" lvl="0" indent="-457200" algn="l" rtl="0">
              <a:lnSpc>
                <a:spcPct val="100000"/>
              </a:lnSpc>
              <a:spcBef>
                <a:spcPts val="1933"/>
              </a:spcBef>
              <a:spcAft>
                <a:spcPts val="0"/>
              </a:spcAft>
              <a:buClr>
                <a:schemeClr val="dk1"/>
              </a:buClr>
              <a:buSzPct val="101961"/>
              <a:buFont typeface="Arial"/>
              <a:buChar char="•"/>
            </a:pPr>
            <a:r>
              <a:rPr lang="en" sz="3000">
                <a:latin typeface="Barlow"/>
                <a:ea typeface="Barlow"/>
                <a:cs typeface="Barlow"/>
                <a:sym typeface="Barlow"/>
              </a:rPr>
              <a:t>Identify the internal and external partners who can use IIS data to increase up-to-date immunization of individuals and populations</a:t>
            </a:r>
            <a:endParaRPr/>
          </a:p>
          <a:p>
            <a:pPr marL="457200" lvl="0" indent="-457200" algn="l" rtl="0">
              <a:lnSpc>
                <a:spcPct val="100000"/>
              </a:lnSpc>
              <a:spcBef>
                <a:spcPts val="1933"/>
              </a:spcBef>
              <a:spcAft>
                <a:spcPts val="0"/>
              </a:spcAft>
              <a:buClr>
                <a:schemeClr val="dk1"/>
              </a:buClr>
              <a:buSzPct val="101961"/>
              <a:buFont typeface="Arial"/>
              <a:buChar char="•"/>
            </a:pPr>
            <a:r>
              <a:rPr lang="en" sz="3000">
                <a:latin typeface="Barlow"/>
                <a:ea typeface="Barlow"/>
                <a:cs typeface="Barlow"/>
                <a:sym typeface="Barlow"/>
              </a:rPr>
              <a:t>Recognize the potential impact of data visualization on increasing IIS data access, use, and awareness by the public and partners</a:t>
            </a:r>
            <a:endParaRPr sz="3000">
              <a:latin typeface="Barlow"/>
              <a:ea typeface="Barlow"/>
              <a:cs typeface="Barlow"/>
              <a:sym typeface="Barlow"/>
            </a:endParaRPr>
          </a:p>
          <a:p>
            <a:pPr marL="457189" lvl="0" indent="0" algn="l" rtl="0">
              <a:lnSpc>
                <a:spcPct val="90000"/>
              </a:lnSpc>
              <a:spcBef>
                <a:spcPts val="600"/>
              </a:spcBef>
              <a:spcAft>
                <a:spcPts val="600"/>
              </a:spcAft>
              <a:buClr>
                <a:schemeClr val="dk1"/>
              </a:buClr>
              <a:buSzPct val="100840"/>
              <a:buNone/>
            </a:pPr>
            <a:r>
              <a:rPr lang="en">
                <a:latin typeface="Barlow"/>
                <a:ea typeface="Barlow"/>
                <a:cs typeface="Barlow"/>
                <a:sym typeface="Barlow"/>
              </a:rPr>
              <a:t> </a:t>
            </a:r>
            <a:endParaRPr>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sp>
        <p:nvSpPr>
          <p:cNvPr id="3385" name="Google Shape;3385;p138"/>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67">
                <a:solidFill>
                  <a:srgbClr val="1E5DB2"/>
                </a:solidFill>
                <a:latin typeface="Barlow Medium"/>
                <a:ea typeface="Barlow Medium"/>
                <a:cs typeface="Barlow Medium"/>
                <a:sym typeface="Barlow Medium"/>
              </a:rPr>
              <a:t>Highlight Data Use Champions</a:t>
            </a:r>
            <a:endParaRPr sz="3467">
              <a:solidFill>
                <a:srgbClr val="1E5DB2"/>
              </a:solidFill>
              <a:latin typeface="Barlow Medium"/>
              <a:ea typeface="Barlow Medium"/>
              <a:cs typeface="Barlow Medium"/>
              <a:sym typeface="Barlow Medium"/>
            </a:endParaRPr>
          </a:p>
        </p:txBody>
      </p:sp>
      <p:sp>
        <p:nvSpPr>
          <p:cNvPr id="3386" name="Google Shape;3386;p13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1E5DB2"/>
              </a:buClr>
              <a:buSzPts val="2200"/>
              <a:buNone/>
            </a:pPr>
            <a:r>
              <a:rPr lang="en" b="1">
                <a:solidFill>
                  <a:srgbClr val="1E5DB2"/>
                </a:solidFill>
                <a:latin typeface="Barlow"/>
                <a:ea typeface="Barlow"/>
                <a:cs typeface="Barlow"/>
                <a:sym typeface="Barlow"/>
              </a:rPr>
              <a:t>Recognize providers using the IIS to achieve high immunization coverage</a:t>
            </a:r>
            <a:endParaRPr>
              <a:solidFill>
                <a:srgbClr val="1E5DB2"/>
              </a:solidFill>
              <a:latin typeface="Barlow"/>
              <a:ea typeface="Barlow"/>
              <a:cs typeface="Barlow"/>
              <a:sym typeface="Barlow"/>
            </a:endParaRPr>
          </a:p>
          <a:p>
            <a:pPr marL="457200" lvl="0" indent="-457200" algn="l" rtl="0">
              <a:lnSpc>
                <a:spcPct val="100000"/>
              </a:lnSpc>
              <a:spcBef>
                <a:spcPts val="1933"/>
              </a:spcBef>
              <a:spcAft>
                <a:spcPts val="0"/>
              </a:spcAft>
              <a:buClr>
                <a:schemeClr val="dk1"/>
              </a:buClr>
              <a:buSzPts val="2200"/>
              <a:buFont typeface="Arial"/>
              <a:buChar char="•"/>
            </a:pPr>
            <a:r>
              <a:rPr lang="en">
                <a:latin typeface="Barlow"/>
                <a:ea typeface="Barlow"/>
                <a:cs typeface="Barlow"/>
                <a:sym typeface="Barlow"/>
              </a:rPr>
              <a:t>Collaborate with AAP and other professional associations (e.g., nurses)</a:t>
            </a:r>
            <a:endParaRPr>
              <a:latin typeface="Barlow"/>
              <a:ea typeface="Barlow"/>
              <a:cs typeface="Barlow"/>
              <a:sym typeface="Barlow"/>
            </a:endParaRPr>
          </a:p>
          <a:p>
            <a:pPr marL="457200" lvl="1" indent="-457200" algn="l" rtl="0">
              <a:lnSpc>
                <a:spcPct val="100000"/>
              </a:lnSpc>
              <a:spcBef>
                <a:spcPts val="1933"/>
              </a:spcBef>
              <a:spcAft>
                <a:spcPts val="0"/>
              </a:spcAft>
              <a:buClr>
                <a:schemeClr val="dk1"/>
              </a:buClr>
              <a:buSzPts val="2200"/>
              <a:buChar char="•"/>
            </a:pPr>
            <a:r>
              <a:rPr lang="en">
                <a:latin typeface="Barlow"/>
                <a:ea typeface="Barlow"/>
                <a:cs typeface="Barlow"/>
                <a:sym typeface="Barlow"/>
              </a:rPr>
              <a:t>Recognize providers at meetings</a:t>
            </a:r>
            <a:endParaRPr>
              <a:latin typeface="Barlow"/>
              <a:ea typeface="Barlow"/>
              <a:cs typeface="Barlow"/>
              <a:sym typeface="Barlow"/>
            </a:endParaRPr>
          </a:p>
          <a:p>
            <a:pPr marL="457200" lvl="1" indent="-457200" algn="l" rtl="0">
              <a:lnSpc>
                <a:spcPct val="100000"/>
              </a:lnSpc>
              <a:spcBef>
                <a:spcPts val="1933"/>
              </a:spcBef>
              <a:spcAft>
                <a:spcPts val="0"/>
              </a:spcAft>
              <a:buClr>
                <a:schemeClr val="dk1"/>
              </a:buClr>
              <a:buSzPts val="2200"/>
              <a:buChar char="•"/>
            </a:pPr>
            <a:r>
              <a:rPr lang="en">
                <a:latin typeface="Barlow"/>
                <a:ea typeface="Barlow"/>
                <a:cs typeface="Barlow"/>
                <a:sym typeface="Barlow"/>
              </a:rPr>
              <a:t>Post Honor Roll on websites (AAP, health department)</a:t>
            </a:r>
            <a:endParaRPr>
              <a:latin typeface="Barlow"/>
              <a:ea typeface="Barlow"/>
              <a:cs typeface="Barlow"/>
              <a:sym typeface="Barlow"/>
            </a:endParaRPr>
          </a:p>
          <a:p>
            <a:pPr marL="457200" lvl="1" indent="-457200" algn="l" rtl="0">
              <a:lnSpc>
                <a:spcPct val="100000"/>
              </a:lnSpc>
              <a:spcBef>
                <a:spcPts val="1933"/>
              </a:spcBef>
              <a:spcAft>
                <a:spcPts val="0"/>
              </a:spcAft>
              <a:buClr>
                <a:schemeClr val="dk1"/>
              </a:buClr>
              <a:buSzPts val="2200"/>
              <a:buChar char="•"/>
            </a:pPr>
            <a:r>
              <a:rPr lang="en">
                <a:latin typeface="Barlow"/>
                <a:ea typeface="Barlow"/>
                <a:cs typeface="Barlow"/>
                <a:sym typeface="Barlow"/>
              </a:rPr>
              <a:t>Collaborate on quality improvement initiatives</a:t>
            </a:r>
            <a:endParaRPr>
              <a:latin typeface="Barlow"/>
              <a:ea typeface="Barlow"/>
              <a:cs typeface="Barlow"/>
              <a:sym typeface="Barlow"/>
            </a:endParaRPr>
          </a:p>
          <a:p>
            <a:pPr marL="457200" lvl="0" indent="-457200" algn="l" rtl="0">
              <a:lnSpc>
                <a:spcPct val="100000"/>
              </a:lnSpc>
              <a:spcBef>
                <a:spcPts val="1933"/>
              </a:spcBef>
              <a:spcAft>
                <a:spcPts val="600"/>
              </a:spcAft>
              <a:buClr>
                <a:schemeClr val="dk1"/>
              </a:buClr>
              <a:buSzPts val="2200"/>
              <a:buFont typeface="Arial"/>
              <a:buChar char="•"/>
            </a:pPr>
            <a:r>
              <a:rPr lang="en">
                <a:latin typeface="Barlow"/>
                <a:ea typeface="Barlow"/>
                <a:cs typeface="Barlow"/>
                <a:sym typeface="Barlow"/>
              </a:rPr>
              <a:t>Encourage champions to share their work with peers</a:t>
            </a:r>
            <a:endParaRPr>
              <a:latin typeface="Barlow"/>
              <a:ea typeface="Barlow"/>
              <a:cs typeface="Barlow"/>
              <a:sym typeface="Barlow"/>
            </a:endParaRPr>
          </a:p>
        </p:txBody>
      </p:sp>
      <p:sp>
        <p:nvSpPr>
          <p:cNvPr id="3387" name="Google Shape;3387;p138"/>
          <p:cNvSpPr/>
          <p:nvPr/>
        </p:nvSpPr>
        <p:spPr>
          <a:xfrm>
            <a:off x="8951472" y="221888"/>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88" name="Google Shape;3388;p138"/>
          <p:cNvSpPr txBox="1"/>
          <p:nvPr/>
        </p:nvSpPr>
        <p:spPr>
          <a:xfrm>
            <a:off x="8972739" y="223752"/>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SIPO</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92"/>
        <p:cNvGrpSpPr/>
        <p:nvPr/>
      </p:nvGrpSpPr>
      <p:grpSpPr>
        <a:xfrm>
          <a:off x="0" y="0"/>
          <a:ext cx="0" cy="0"/>
          <a:chOff x="0" y="0"/>
          <a:chExt cx="0" cy="0"/>
        </a:xfrm>
      </p:grpSpPr>
      <p:pic>
        <p:nvPicPr>
          <p:cNvPr id="3393" name="Google Shape;3393;p139"/>
          <p:cNvPicPr preferRelativeResize="0"/>
          <p:nvPr/>
        </p:nvPicPr>
        <p:blipFill rotWithShape="1">
          <a:blip r:embed="rId3">
            <a:alphaModFix/>
          </a:blip>
          <a:srcRect/>
          <a:stretch/>
        </p:blipFill>
        <p:spPr>
          <a:xfrm>
            <a:off x="0" y="0"/>
            <a:ext cx="10334000" cy="6858000"/>
          </a:xfrm>
          <a:prstGeom prst="rect">
            <a:avLst/>
          </a:prstGeom>
          <a:noFill/>
          <a:ln>
            <a:noFill/>
          </a:ln>
        </p:spPr>
      </p:pic>
      <p:sp>
        <p:nvSpPr>
          <p:cNvPr id="3394" name="Google Shape;3394;p139"/>
          <p:cNvSpPr txBox="1"/>
          <p:nvPr/>
        </p:nvSpPr>
        <p:spPr>
          <a:xfrm>
            <a:off x="1343600" y="2196500"/>
            <a:ext cx="6424000" cy="15740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91666"/>
              </a:lnSpc>
              <a:spcBef>
                <a:spcPts val="0"/>
              </a:spcBef>
              <a:spcAft>
                <a:spcPts val="0"/>
              </a:spcAft>
              <a:buClr>
                <a:srgbClr val="FFFFFF"/>
              </a:buClr>
              <a:buSzPts val="1000"/>
              <a:buFont typeface="Barlow Medium"/>
              <a:buNone/>
              <a:tabLst/>
              <a:defRPr/>
            </a:pPr>
            <a:r>
              <a:rPr kumimoji="0" lang="en" sz="4533" b="0" i="0" u="none" strike="noStrike" kern="0" cap="none" spc="0" normalizeH="0" baseline="0" noProof="0">
                <a:ln>
                  <a:noFill/>
                </a:ln>
                <a:solidFill>
                  <a:srgbClr val="FFFFFF"/>
                </a:solidFill>
                <a:effectLst/>
                <a:uLnTx/>
                <a:uFillTx/>
                <a:latin typeface="Barlow Medium"/>
                <a:ea typeface="Barlow Medium"/>
                <a:cs typeface="Barlow Medium"/>
                <a:sym typeface="Barlow Medium"/>
              </a:rPr>
              <a:t>Examples of IIS Data Use</a:t>
            </a:r>
            <a:endParaRPr kumimoji="0" sz="4533" b="0" i="0" u="none" strike="noStrike" kern="0" cap="none" spc="0" normalizeH="0" baseline="0" noProof="0">
              <a:ln>
                <a:noFill/>
              </a:ln>
              <a:solidFill>
                <a:srgbClr val="FFFFFF"/>
              </a:solidFill>
              <a:effectLst/>
              <a:uLnTx/>
              <a:uFillTx/>
              <a:latin typeface="Barlow Medium"/>
              <a:ea typeface="Barlow Medium"/>
              <a:cs typeface="Barlow Medium"/>
              <a:sym typeface="Barlow Medium"/>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99"/>
        <p:cNvGrpSpPr/>
        <p:nvPr/>
      </p:nvGrpSpPr>
      <p:grpSpPr>
        <a:xfrm>
          <a:off x="0" y="0"/>
          <a:ext cx="0" cy="0"/>
          <a:chOff x="0" y="0"/>
          <a:chExt cx="0" cy="0"/>
        </a:xfrm>
      </p:grpSpPr>
      <p:sp>
        <p:nvSpPr>
          <p:cNvPr id="3400" name="Google Shape;3400;p140"/>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1E5DB2"/>
              </a:buClr>
              <a:buSzPts val="2900"/>
              <a:buFont typeface="Barlow Medium"/>
              <a:buNone/>
            </a:pPr>
            <a:r>
              <a:rPr lang="en" sz="3467">
                <a:solidFill>
                  <a:srgbClr val="1E5DB2"/>
                </a:solidFill>
                <a:latin typeface="Barlow Medium"/>
                <a:ea typeface="Barlow Medium"/>
                <a:cs typeface="Barlow Medium"/>
                <a:sym typeface="Barlow Medium"/>
              </a:rPr>
              <a:t>CDC Use of IIS Data</a:t>
            </a:r>
            <a:endParaRPr sz="3467">
              <a:solidFill>
                <a:srgbClr val="1E5DB2"/>
              </a:solidFill>
              <a:latin typeface="Barlow Medium"/>
              <a:ea typeface="Barlow Medium"/>
              <a:cs typeface="Barlow Medium"/>
              <a:sym typeface="Barlow Medium"/>
            </a:endParaRPr>
          </a:p>
        </p:txBody>
      </p:sp>
      <p:sp>
        <p:nvSpPr>
          <p:cNvPr id="3401" name="Google Shape;3401;p140"/>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30000"/>
              </a:lnSpc>
              <a:spcBef>
                <a:spcPts val="3200"/>
              </a:spcBef>
              <a:spcAft>
                <a:spcPts val="0"/>
              </a:spcAft>
              <a:buClr>
                <a:schemeClr val="dk1"/>
              </a:buClr>
              <a:buSzPts val="1200"/>
              <a:buNone/>
            </a:pPr>
            <a:r>
              <a:rPr lang="en" sz="2400" b="1">
                <a:highlight>
                  <a:srgbClr val="FFFFFF"/>
                </a:highlight>
                <a:latin typeface="Calibri"/>
                <a:ea typeface="Calibri"/>
                <a:cs typeface="Calibri"/>
                <a:sym typeface="Calibri"/>
              </a:rPr>
              <a:t>Vaccine Administration and Coverage by Jurisdiction (IIS), United States</a:t>
            </a:r>
            <a:endParaRPr sz="2400" b="1">
              <a:highlight>
                <a:srgbClr val="FFFFFF"/>
              </a:highlight>
              <a:latin typeface="Calibri"/>
              <a:ea typeface="Calibri"/>
              <a:cs typeface="Calibri"/>
              <a:sym typeface="Calibri"/>
            </a:endParaRPr>
          </a:p>
          <a:p>
            <a:pPr marL="0" lvl="0" indent="0" algn="l" rtl="0">
              <a:lnSpc>
                <a:spcPct val="114285"/>
              </a:lnSpc>
              <a:spcBef>
                <a:spcPts val="1667"/>
              </a:spcBef>
              <a:spcAft>
                <a:spcPts val="600"/>
              </a:spcAft>
              <a:buClr>
                <a:schemeClr val="dk1"/>
              </a:buClr>
              <a:buSzPts val="2800"/>
              <a:buNone/>
            </a:pPr>
            <a:endParaRPr>
              <a:latin typeface="Calibri"/>
              <a:ea typeface="Calibri"/>
              <a:cs typeface="Calibri"/>
              <a:sym typeface="Calibri"/>
            </a:endParaRPr>
          </a:p>
        </p:txBody>
      </p:sp>
      <p:pic>
        <p:nvPicPr>
          <p:cNvPr id="3402" name="Google Shape;3402;p140"/>
          <p:cNvPicPr preferRelativeResize="0"/>
          <p:nvPr/>
        </p:nvPicPr>
        <p:blipFill rotWithShape="1">
          <a:blip r:embed="rId3">
            <a:alphaModFix/>
          </a:blip>
          <a:srcRect/>
          <a:stretch/>
        </p:blipFill>
        <p:spPr>
          <a:xfrm>
            <a:off x="72921" y="2335968"/>
            <a:ext cx="5141179" cy="3505592"/>
          </a:xfrm>
          <a:prstGeom prst="rect">
            <a:avLst/>
          </a:prstGeom>
          <a:noFill/>
          <a:ln>
            <a:noFill/>
          </a:ln>
        </p:spPr>
      </p:pic>
      <p:pic>
        <p:nvPicPr>
          <p:cNvPr id="3403" name="Google Shape;3403;p140"/>
          <p:cNvPicPr preferRelativeResize="0"/>
          <p:nvPr/>
        </p:nvPicPr>
        <p:blipFill rotWithShape="1">
          <a:blip r:embed="rId4">
            <a:alphaModFix/>
          </a:blip>
          <a:srcRect t="882"/>
          <a:stretch/>
        </p:blipFill>
        <p:spPr>
          <a:xfrm>
            <a:off x="5355980" y="2307291"/>
            <a:ext cx="5141173" cy="3648605"/>
          </a:xfrm>
          <a:prstGeom prst="rect">
            <a:avLst/>
          </a:prstGeom>
          <a:noFill/>
          <a:ln>
            <a:noFill/>
          </a:ln>
        </p:spPr>
      </p:pic>
      <p:sp>
        <p:nvSpPr>
          <p:cNvPr id="3404" name="Google Shape;3404;p140"/>
          <p:cNvSpPr txBox="1"/>
          <p:nvPr/>
        </p:nvSpPr>
        <p:spPr>
          <a:xfrm>
            <a:off x="5319184" y="5790796"/>
            <a:ext cx="5486400" cy="41039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67" b="0" i="0" u="sng" strike="noStrike" kern="0" cap="none" spc="0" normalizeH="0" baseline="0" noProof="0">
                <a:ln>
                  <a:noFill/>
                </a:ln>
                <a:solidFill>
                  <a:srgbClr val="1E5DB2"/>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Vaccine Administration and Coverage by Jurisdiction (IIS), United States | CDC</a:t>
            </a:r>
            <a:endParaRPr kumimoji="0" sz="1067" b="0" i="0" u="none" strike="noStrike" kern="0" cap="none" spc="0" normalizeH="0" baseline="0" noProof="0">
              <a:ln>
                <a:noFill/>
              </a:ln>
              <a:solidFill>
                <a:srgbClr val="1E5DB2"/>
              </a:solidFill>
              <a:effectLst/>
              <a:uLnTx/>
              <a:uFillTx/>
              <a:latin typeface="Arial"/>
              <a:ea typeface="Arial"/>
              <a:cs typeface="Arial"/>
              <a:sym typeface="Arial"/>
            </a:endParaRPr>
          </a:p>
        </p:txBody>
      </p:sp>
      <p:sp>
        <p:nvSpPr>
          <p:cNvPr id="3405" name="Google Shape;3405;p140"/>
          <p:cNvSpPr txBox="1"/>
          <p:nvPr/>
        </p:nvSpPr>
        <p:spPr>
          <a:xfrm>
            <a:off x="72900" y="5824658"/>
            <a:ext cx="5141200" cy="41039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67" b="0" i="0" u="sng" strike="noStrike" kern="0" cap="none" spc="0" normalizeH="0" baseline="0" noProof="0">
                <a:ln>
                  <a:noFill/>
                </a:ln>
                <a:solidFill>
                  <a:srgbClr val="1E5DB2"/>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Vaccine Administration and Coverage by Jurisdiction (IIS), United States | CDC</a:t>
            </a:r>
            <a:endParaRPr kumimoji="0" sz="1067" b="0" i="0" u="none" strike="noStrike" kern="0" cap="none" spc="0" normalizeH="0" baseline="0" noProof="0">
              <a:ln>
                <a:noFill/>
              </a:ln>
              <a:solidFill>
                <a:srgbClr val="1E5DB2"/>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3411" name="Google Shape;3411;p141"/>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15384"/>
              </a:lnSpc>
              <a:spcBef>
                <a:spcPts val="0"/>
              </a:spcBef>
              <a:spcAft>
                <a:spcPts val="0"/>
              </a:spcAft>
              <a:buClr>
                <a:srgbClr val="1E5DB2"/>
              </a:buClr>
              <a:buSzPts val="2900"/>
              <a:buFont typeface="Barlow Medium"/>
              <a:buNone/>
            </a:pPr>
            <a:r>
              <a:rPr lang="en" sz="3467">
                <a:solidFill>
                  <a:srgbClr val="1E5DB2"/>
                </a:solidFill>
                <a:latin typeface="Barlow Medium"/>
                <a:ea typeface="Barlow Medium"/>
                <a:cs typeface="Barlow Medium"/>
                <a:sym typeface="Barlow Medium"/>
              </a:rPr>
              <a:t>Jurisdiction Use of IIS Data</a:t>
            </a:r>
            <a:endParaRPr sz="3467">
              <a:solidFill>
                <a:srgbClr val="1E5DB2"/>
              </a:solidFill>
              <a:latin typeface="Barlow Medium"/>
              <a:ea typeface="Barlow Medium"/>
              <a:cs typeface="Barlow Medium"/>
              <a:sym typeface="Barlow Medium"/>
            </a:endParaRPr>
          </a:p>
        </p:txBody>
      </p:sp>
      <p:pic>
        <p:nvPicPr>
          <p:cNvPr id="3412" name="Google Shape;3412;p141"/>
          <p:cNvPicPr preferRelativeResize="0"/>
          <p:nvPr/>
        </p:nvPicPr>
        <p:blipFill rotWithShape="1">
          <a:blip r:embed="rId3">
            <a:alphaModFix/>
          </a:blip>
          <a:srcRect l="2472" r="2462"/>
          <a:stretch/>
        </p:blipFill>
        <p:spPr>
          <a:xfrm>
            <a:off x="2326809" y="1305569"/>
            <a:ext cx="6285884" cy="4311543"/>
          </a:xfrm>
          <a:prstGeom prst="rect">
            <a:avLst/>
          </a:prstGeom>
          <a:noFill/>
          <a:ln>
            <a:noFill/>
          </a:ln>
        </p:spPr>
      </p:pic>
      <p:sp>
        <p:nvSpPr>
          <p:cNvPr id="3413" name="Google Shape;3413;p141"/>
          <p:cNvSpPr txBox="1"/>
          <p:nvPr/>
        </p:nvSpPr>
        <p:spPr>
          <a:xfrm>
            <a:off x="723900" y="5589207"/>
            <a:ext cx="9491600" cy="512857"/>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33" b="0" i="0" u="sng" strike="noStrike" kern="0" cap="none" spc="0" normalizeH="0" baseline="0" noProof="0">
                <a:ln>
                  <a:noFill/>
                </a:ln>
                <a:solidFill>
                  <a:srgbClr val="1E5DB2"/>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County School Immunization Dashboards | Washington State Department of Health</a:t>
            </a:r>
            <a:endParaRPr kumimoji="0" sz="1467" b="0" i="0" u="none" strike="noStrike" kern="0" cap="none" spc="0" normalizeH="0" baseline="0" noProof="0">
              <a:ln>
                <a:noFill/>
              </a:ln>
              <a:solidFill>
                <a:srgbClr val="1E5DB2"/>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18"/>
        <p:cNvGrpSpPr/>
        <p:nvPr/>
      </p:nvGrpSpPr>
      <p:grpSpPr>
        <a:xfrm>
          <a:off x="0" y="0"/>
          <a:ext cx="0" cy="0"/>
          <a:chOff x="0" y="0"/>
          <a:chExt cx="0" cy="0"/>
        </a:xfrm>
      </p:grpSpPr>
      <p:sp>
        <p:nvSpPr>
          <p:cNvPr id="3419" name="Google Shape;3419;p142"/>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15384"/>
              </a:lnSpc>
              <a:spcBef>
                <a:spcPts val="0"/>
              </a:spcBef>
              <a:spcAft>
                <a:spcPts val="0"/>
              </a:spcAft>
              <a:buClr>
                <a:srgbClr val="1E5DB2"/>
              </a:buClr>
              <a:buSzPts val="2600"/>
              <a:buFont typeface="Barlow Medium"/>
              <a:buNone/>
            </a:pPr>
            <a:r>
              <a:rPr lang="en" sz="3467">
                <a:solidFill>
                  <a:srgbClr val="1E5DB2"/>
                </a:solidFill>
                <a:latin typeface="Barlow Medium"/>
                <a:ea typeface="Barlow Medium"/>
                <a:cs typeface="Barlow Medium"/>
                <a:sym typeface="Barlow Medium"/>
              </a:rPr>
              <a:t>Jurisdiction Use of IIS Data</a:t>
            </a:r>
            <a:endParaRPr sz="3467">
              <a:solidFill>
                <a:srgbClr val="1E5DB2"/>
              </a:solidFill>
              <a:latin typeface="Barlow Medium"/>
              <a:ea typeface="Barlow Medium"/>
              <a:cs typeface="Barlow Medium"/>
              <a:sym typeface="Barlow Medium"/>
            </a:endParaRPr>
          </a:p>
        </p:txBody>
      </p:sp>
      <p:sp>
        <p:nvSpPr>
          <p:cNvPr id="3420" name="Google Shape;3420;p142"/>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0"/>
              </a:spcBef>
              <a:spcAft>
                <a:spcPts val="0"/>
              </a:spcAft>
              <a:buClr>
                <a:schemeClr val="dk1"/>
              </a:buClr>
              <a:buSzPts val="2800"/>
              <a:buNone/>
            </a:pPr>
            <a:endParaRPr/>
          </a:p>
        </p:txBody>
      </p:sp>
      <p:pic>
        <p:nvPicPr>
          <p:cNvPr id="3421" name="Google Shape;3421;p142"/>
          <p:cNvPicPr preferRelativeResize="0"/>
          <p:nvPr/>
        </p:nvPicPr>
        <p:blipFill rotWithShape="1">
          <a:blip r:embed="rId3">
            <a:alphaModFix/>
          </a:blip>
          <a:srcRect/>
          <a:stretch/>
        </p:blipFill>
        <p:spPr>
          <a:xfrm>
            <a:off x="207152" y="1118851"/>
            <a:ext cx="9959001" cy="3602100"/>
          </a:xfrm>
          <a:prstGeom prst="rect">
            <a:avLst/>
          </a:prstGeom>
          <a:noFill/>
          <a:ln>
            <a:noFill/>
          </a:ln>
        </p:spPr>
      </p:pic>
      <p:sp>
        <p:nvSpPr>
          <p:cNvPr id="3422" name="Google Shape;3422;p142"/>
          <p:cNvSpPr txBox="1"/>
          <p:nvPr/>
        </p:nvSpPr>
        <p:spPr>
          <a:xfrm>
            <a:off x="462309" y="5473091"/>
            <a:ext cx="10091600" cy="574412"/>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0" i="0" u="sng" strike="noStrike" kern="0" cap="none" spc="0" normalizeH="0" baseline="0" noProof="0">
                <a:ln>
                  <a:noFill/>
                </a:ln>
                <a:solidFill>
                  <a:srgbClr val="1E5DB2"/>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Wisconsin EPH Tracker</a:t>
            </a:r>
            <a:endParaRPr kumimoji="0" sz="2133" b="0" i="0" u="none" strike="noStrike" kern="0" cap="none" spc="0" normalizeH="0" baseline="0" noProof="0">
              <a:ln>
                <a:noFill/>
              </a:ln>
              <a:solidFill>
                <a:srgbClr val="1E5DB2"/>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27"/>
        <p:cNvGrpSpPr/>
        <p:nvPr/>
      </p:nvGrpSpPr>
      <p:grpSpPr>
        <a:xfrm>
          <a:off x="0" y="0"/>
          <a:ext cx="0" cy="0"/>
          <a:chOff x="0" y="0"/>
          <a:chExt cx="0" cy="0"/>
        </a:xfrm>
      </p:grpSpPr>
      <p:sp>
        <p:nvSpPr>
          <p:cNvPr id="3428" name="Google Shape;3428;p143"/>
          <p:cNvSpPr txBox="1">
            <a:spLocks noGrp="1"/>
          </p:cNvSpPr>
          <p:nvPr>
            <p:ph type="title"/>
          </p:nvPr>
        </p:nvSpPr>
        <p:spPr>
          <a:xfrm>
            <a:off x="2043349" y="146689"/>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4000">
                <a:solidFill>
                  <a:srgbClr val="1E5DB2"/>
                </a:solidFill>
                <a:latin typeface="Barlow Medium"/>
                <a:ea typeface="Barlow Medium"/>
                <a:cs typeface="Barlow Medium"/>
                <a:sym typeface="Barlow Medium"/>
              </a:rPr>
              <a:t>Activity: Large Group Discussion</a:t>
            </a:r>
            <a:endParaRPr sz="4000">
              <a:solidFill>
                <a:srgbClr val="1E5DB2"/>
              </a:solidFill>
              <a:latin typeface="Barlow Medium"/>
              <a:ea typeface="Barlow Medium"/>
              <a:cs typeface="Barlow Medium"/>
              <a:sym typeface="Barlow Medium"/>
            </a:endParaRPr>
          </a:p>
        </p:txBody>
      </p:sp>
      <p:sp>
        <p:nvSpPr>
          <p:cNvPr id="3429" name="Google Shape;3429;p143"/>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457189" lvl="0" indent="0" algn="l" rtl="0">
              <a:lnSpc>
                <a:spcPct val="100000"/>
              </a:lnSpc>
              <a:spcBef>
                <a:spcPts val="1333"/>
              </a:spcBef>
              <a:spcAft>
                <a:spcPts val="0"/>
              </a:spcAft>
              <a:buClr>
                <a:schemeClr val="dk1"/>
              </a:buClr>
              <a:buSzPts val="2933"/>
              <a:buNone/>
            </a:pPr>
            <a:endParaRPr sz="2933">
              <a:latin typeface="Calibri"/>
              <a:ea typeface="Calibri"/>
              <a:cs typeface="Calibri"/>
              <a:sym typeface="Calibri"/>
            </a:endParaRPr>
          </a:p>
          <a:p>
            <a:pPr marL="457189" lvl="0" indent="0" algn="l" rtl="0">
              <a:lnSpc>
                <a:spcPct val="100000"/>
              </a:lnSpc>
              <a:spcBef>
                <a:spcPts val="1933"/>
              </a:spcBef>
              <a:spcAft>
                <a:spcPts val="600"/>
              </a:spcAft>
              <a:buClr>
                <a:schemeClr val="dk1"/>
              </a:buClr>
              <a:buSzPts val="3733"/>
              <a:buNone/>
            </a:pPr>
            <a:r>
              <a:rPr lang="en" sz="3733">
                <a:latin typeface="Calibri"/>
                <a:ea typeface="Calibri"/>
                <a:cs typeface="Calibri"/>
                <a:sym typeface="Calibri"/>
              </a:rPr>
              <a:t>What are some examples of effective data use in your jurisdiction?</a:t>
            </a:r>
            <a:endParaRPr sz="3733">
              <a:latin typeface="Calibri"/>
              <a:ea typeface="Calibri"/>
              <a:cs typeface="Calibri"/>
              <a:sym typeface="Calibri"/>
            </a:endParaRPr>
          </a:p>
        </p:txBody>
      </p:sp>
      <p:pic>
        <p:nvPicPr>
          <p:cNvPr id="3430" name="Google Shape;3430;p143"/>
          <p:cNvPicPr preferRelativeResize="0"/>
          <p:nvPr/>
        </p:nvPicPr>
        <p:blipFill rotWithShape="1">
          <a:blip r:embed="rId3">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5"/>
        <p:cNvGrpSpPr/>
        <p:nvPr/>
      </p:nvGrpSpPr>
      <p:grpSpPr>
        <a:xfrm>
          <a:off x="0" y="0"/>
          <a:ext cx="0" cy="0"/>
          <a:chOff x="0" y="0"/>
          <a:chExt cx="0" cy="0"/>
        </a:xfrm>
      </p:grpSpPr>
      <p:sp>
        <p:nvSpPr>
          <p:cNvPr id="3436" name="Google Shape;3436;p144"/>
          <p:cNvSpPr txBox="1">
            <a:spLocks noGrp="1"/>
          </p:cNvSpPr>
          <p:nvPr>
            <p:ph type="title"/>
          </p:nvPr>
        </p:nvSpPr>
        <p:spPr>
          <a:xfrm>
            <a:off x="608249" y="1768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67">
                <a:solidFill>
                  <a:srgbClr val="1E5DB2"/>
                </a:solidFill>
                <a:latin typeface="Barlow Medium"/>
                <a:ea typeface="Barlow Medium"/>
                <a:cs typeface="Barlow Medium"/>
                <a:sym typeface="Barlow Medium"/>
              </a:rPr>
              <a:t>Data Use Key Resources</a:t>
            </a:r>
            <a:endParaRPr sz="3467">
              <a:solidFill>
                <a:srgbClr val="1E5DB2"/>
              </a:solidFill>
              <a:latin typeface="Barlow Medium"/>
              <a:ea typeface="Barlow Medium"/>
              <a:cs typeface="Barlow Medium"/>
              <a:sym typeface="Barlow Medium"/>
            </a:endParaRPr>
          </a:p>
        </p:txBody>
      </p:sp>
      <p:sp>
        <p:nvSpPr>
          <p:cNvPr id="3437" name="Google Shape;3437;p144"/>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333"/>
              </a:spcBef>
              <a:spcAft>
                <a:spcPts val="0"/>
              </a:spcAft>
              <a:buClr>
                <a:schemeClr val="dk1"/>
              </a:buClr>
              <a:buSzPts val="1800"/>
              <a:buFont typeface="Arial"/>
              <a:buChar char="•"/>
            </a:pPr>
            <a:r>
              <a:rPr lang="en" sz="2500" u="sng">
                <a:solidFill>
                  <a:srgbClr val="0000FF"/>
                </a:solidFill>
                <a:latin typeface="Barlow"/>
                <a:ea typeface="Barlow"/>
                <a:cs typeface="Barlow"/>
                <a:sym typeface="Barlow"/>
                <a:hlinkClick r:id="rId3">
                  <a:extLst>
                    <a:ext uri="{A12FA001-AC4F-418D-AE19-62706E023703}">
                      <ahyp:hlinkClr xmlns:ahyp="http://schemas.microsoft.com/office/drawing/2018/hyperlinkcolor" val="tx"/>
                    </a:ext>
                  </a:extLst>
                </a:hlinkClick>
              </a:rPr>
              <a:t>CDC Core Data Elements for IIS Functional Standards</a:t>
            </a:r>
            <a:r>
              <a:rPr lang="en" sz="2500">
                <a:latin typeface="Barlow"/>
                <a:ea typeface="Barlow"/>
                <a:cs typeface="Barlow"/>
                <a:sym typeface="Barlow"/>
              </a:rPr>
              <a:t>- list of CDC-endorsed data elements </a:t>
            </a:r>
            <a:endParaRPr sz="2500">
              <a:latin typeface="Barlow"/>
              <a:ea typeface="Barlow"/>
              <a:cs typeface="Barlow"/>
              <a:sym typeface="Barlow"/>
            </a:endParaRPr>
          </a:p>
          <a:p>
            <a:pPr marL="342900" lvl="0" indent="-342900" algn="l" rtl="0">
              <a:lnSpc>
                <a:spcPct val="90000"/>
              </a:lnSpc>
              <a:spcBef>
                <a:spcPts val="1933"/>
              </a:spcBef>
              <a:spcAft>
                <a:spcPts val="0"/>
              </a:spcAft>
              <a:buClr>
                <a:schemeClr val="dk1"/>
              </a:buClr>
              <a:buSzPts val="1800"/>
              <a:buFont typeface="Arial"/>
              <a:buChar char="•"/>
            </a:pPr>
            <a:r>
              <a:rPr lang="en" sz="2500" u="sng">
                <a:solidFill>
                  <a:srgbClr val="0000FF"/>
                </a:solidFill>
                <a:latin typeface="Barlow"/>
                <a:ea typeface="Barlow"/>
                <a:cs typeface="Barlow"/>
                <a:sym typeface="Barlow"/>
                <a:hlinkClick r:id="rId4">
                  <a:extLst>
                    <a:ext uri="{A12FA001-AC4F-418D-AE19-62706E023703}">
                      <ahyp:hlinkClr xmlns:ahyp="http://schemas.microsoft.com/office/drawing/2018/hyperlinkcolor" val="tx"/>
                    </a:ext>
                  </a:extLst>
                </a:hlinkClick>
              </a:rPr>
              <a:t>CDC IIS HL7 Version 2.5.1 Implementation Guide (IG) and Addendum</a:t>
            </a:r>
            <a:r>
              <a:rPr lang="en" sz="2500">
                <a:solidFill>
                  <a:srgbClr val="0000FF"/>
                </a:solidFill>
                <a:latin typeface="Barlow"/>
                <a:ea typeface="Barlow"/>
                <a:cs typeface="Barlow"/>
                <a:sym typeface="Barlow"/>
              </a:rPr>
              <a:t> </a:t>
            </a:r>
            <a:r>
              <a:rPr lang="en" sz="2500">
                <a:latin typeface="Barlow"/>
                <a:ea typeface="Barlow"/>
                <a:cs typeface="Barlow"/>
                <a:sym typeface="Barlow"/>
              </a:rPr>
              <a:t>- guide for EHR vendors, immunization providers, and other partners to implement standards-based data exchange with an IIS</a:t>
            </a:r>
            <a:endParaRPr sz="2500">
              <a:latin typeface="Barlow"/>
              <a:ea typeface="Barlow"/>
              <a:cs typeface="Barlow"/>
              <a:sym typeface="Barlow"/>
            </a:endParaRPr>
          </a:p>
          <a:p>
            <a:pPr marL="342900" lvl="0" indent="-342900" algn="l" rtl="0">
              <a:lnSpc>
                <a:spcPct val="90000"/>
              </a:lnSpc>
              <a:spcBef>
                <a:spcPts val="1933"/>
              </a:spcBef>
              <a:spcAft>
                <a:spcPts val="0"/>
              </a:spcAft>
              <a:buClr>
                <a:schemeClr val="dk1"/>
              </a:buClr>
              <a:buSzPts val="1800"/>
              <a:buFont typeface="Arial"/>
              <a:buChar char="•"/>
            </a:pPr>
            <a:r>
              <a:rPr lang="en" sz="2500" u="sng">
                <a:solidFill>
                  <a:srgbClr val="0000FF"/>
                </a:solidFill>
                <a:latin typeface="Barlow"/>
                <a:ea typeface="Barlow"/>
                <a:cs typeface="Barlow"/>
                <a:sym typeface="Barlow"/>
                <a:hlinkClick r:id="rId5">
                  <a:extLst>
                    <a:ext uri="{A12FA001-AC4F-418D-AE19-62706E023703}">
                      <ahyp:hlinkClr xmlns:ahyp="http://schemas.microsoft.com/office/drawing/2018/hyperlinkcolor" val="tx"/>
                    </a:ext>
                  </a:extLst>
                </a:hlinkClick>
              </a:rPr>
              <a:t>AIRA Onboarding Guidance and Shared Services</a:t>
            </a:r>
            <a:r>
              <a:rPr lang="en" sz="2500">
                <a:solidFill>
                  <a:srgbClr val="1E5DB2"/>
                </a:solidFill>
                <a:latin typeface="Barlow"/>
                <a:ea typeface="Barlow"/>
                <a:cs typeface="Barlow"/>
                <a:sym typeface="Barlow"/>
              </a:rPr>
              <a:t> </a:t>
            </a:r>
            <a:r>
              <a:rPr lang="en" sz="2500">
                <a:latin typeface="Barlow"/>
                <a:ea typeface="Barlow"/>
                <a:cs typeface="Barlow"/>
                <a:sym typeface="Barlow"/>
              </a:rPr>
              <a:t>- supports awardee jurisdictions with onboarding providers to their local IIS</a:t>
            </a:r>
            <a:endParaRPr sz="2500">
              <a:latin typeface="Barlow"/>
              <a:ea typeface="Barlow"/>
              <a:cs typeface="Barlow"/>
              <a:sym typeface="Barlow"/>
            </a:endParaRPr>
          </a:p>
          <a:p>
            <a:pPr marL="457200" lvl="0" indent="-457200" algn="l" rtl="0">
              <a:lnSpc>
                <a:spcPct val="90000"/>
              </a:lnSpc>
              <a:spcBef>
                <a:spcPts val="1933"/>
              </a:spcBef>
              <a:spcAft>
                <a:spcPts val="600"/>
              </a:spcAft>
              <a:buClr>
                <a:schemeClr val="dk1"/>
              </a:buClr>
              <a:buSzPts val="1800"/>
              <a:buFont typeface="Arial"/>
              <a:buChar char="•"/>
            </a:pPr>
            <a:r>
              <a:rPr lang="en" sz="2500" u="sng">
                <a:solidFill>
                  <a:srgbClr val="0000FF"/>
                </a:solidFill>
                <a:latin typeface="Barlow"/>
                <a:ea typeface="Barlow"/>
                <a:cs typeface="Barlow"/>
                <a:sym typeface="Barlow"/>
                <a:hlinkClick r:id="rId6">
                  <a:extLst>
                    <a:ext uri="{A12FA001-AC4F-418D-AE19-62706E023703}">
                      <ahyp:hlinkClr xmlns:ahyp="http://schemas.microsoft.com/office/drawing/2018/hyperlinkcolor" val="tx"/>
                    </a:ext>
                  </a:extLst>
                </a:hlinkClick>
              </a:rPr>
              <a:t>Data Governance for Public Health</a:t>
            </a:r>
            <a:r>
              <a:rPr lang="en" sz="2500">
                <a:latin typeface="Barlow"/>
                <a:ea typeface="Barlow"/>
                <a:cs typeface="Barlow"/>
                <a:sym typeface="Barlow"/>
              </a:rPr>
              <a:t> - PHII course providing considerations on data governance from the lens of data modernization and public health</a:t>
            </a:r>
            <a:endParaRPr sz="2500">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41"/>
        <p:cNvGrpSpPr/>
        <p:nvPr/>
      </p:nvGrpSpPr>
      <p:grpSpPr>
        <a:xfrm>
          <a:off x="0" y="0"/>
          <a:ext cx="0" cy="0"/>
          <a:chOff x="0" y="0"/>
          <a:chExt cx="0" cy="0"/>
        </a:xfrm>
      </p:grpSpPr>
      <p:pic>
        <p:nvPicPr>
          <p:cNvPr id="3442" name="Google Shape;3442;p145"/>
          <p:cNvPicPr preferRelativeResize="0"/>
          <p:nvPr/>
        </p:nvPicPr>
        <p:blipFill rotWithShape="1">
          <a:blip r:embed="rId3">
            <a:alphaModFix/>
          </a:blip>
          <a:srcRect/>
          <a:stretch/>
        </p:blipFill>
        <p:spPr>
          <a:xfrm>
            <a:off x="3057768" y="2165933"/>
            <a:ext cx="5995899" cy="4584267"/>
          </a:xfrm>
          <a:prstGeom prst="rect">
            <a:avLst/>
          </a:prstGeom>
          <a:noFill/>
          <a:ln>
            <a:noFill/>
          </a:ln>
          <a:effectLst>
            <a:outerShdw blurRad="57150" dist="19050" dir="5400000" algn="bl" rotWithShape="0">
              <a:srgbClr val="000000">
                <a:alpha val="48627"/>
              </a:srgbClr>
            </a:outerShdw>
          </a:effectLst>
        </p:spPr>
      </p:pic>
      <p:sp>
        <p:nvSpPr>
          <p:cNvPr id="3443" name="Google Shape;3443;p145"/>
          <p:cNvSpPr txBox="1">
            <a:spLocks noGrp="1"/>
          </p:cNvSpPr>
          <p:nvPr>
            <p:ph type="title"/>
          </p:nvPr>
        </p:nvSpPr>
        <p:spPr>
          <a:xfrm>
            <a:off x="608249" y="202224"/>
            <a:ext cx="10535624" cy="991935"/>
          </a:xfrm>
          <a:prstGeom prst="rect">
            <a:avLst/>
          </a:prstGeom>
          <a:noFill/>
          <a:ln>
            <a:noFill/>
          </a:ln>
        </p:spPr>
        <p:txBody>
          <a:bodyPr spcFirstLastPara="1" wrap="square" lIns="121900" tIns="60925" rIns="121900" bIns="60925" anchor="b" anchorCtr="0">
            <a:normAutofit/>
          </a:bodyPr>
          <a:lstStyle/>
          <a:p>
            <a:pPr marL="0" lvl="0" indent="0" algn="l" rtl="0">
              <a:lnSpc>
                <a:spcPct val="108620"/>
              </a:lnSpc>
              <a:spcBef>
                <a:spcPts val="0"/>
              </a:spcBef>
              <a:spcAft>
                <a:spcPts val="0"/>
              </a:spcAft>
              <a:buClr>
                <a:schemeClr val="lt1"/>
              </a:buClr>
              <a:buSzPts val="2900"/>
              <a:buFont typeface="Barlow Medium"/>
              <a:buNone/>
            </a:pPr>
            <a:r>
              <a:rPr lang="en">
                <a:solidFill>
                  <a:schemeClr val="lt1"/>
                </a:solidFill>
              </a:rPr>
              <a:t>Questions, Comments, Discussion</a:t>
            </a:r>
            <a:endParaRPr>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18"/>
        <p:cNvGrpSpPr/>
        <p:nvPr/>
      </p:nvGrpSpPr>
      <p:grpSpPr>
        <a:xfrm>
          <a:off x="0" y="0"/>
          <a:ext cx="0" cy="0"/>
          <a:chOff x="0" y="0"/>
          <a:chExt cx="0" cy="0"/>
        </a:xfrm>
      </p:grpSpPr>
      <p:sp>
        <p:nvSpPr>
          <p:cNvPr id="3219" name="Google Shape;3219;p121"/>
          <p:cNvSpPr txBox="1">
            <a:spLocks noGrp="1"/>
          </p:cNvSpPr>
          <p:nvPr>
            <p:ph type="title"/>
          </p:nvPr>
        </p:nvSpPr>
        <p:spPr>
          <a:xfrm>
            <a:off x="608248" y="436927"/>
            <a:ext cx="9421871" cy="9919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0075C9"/>
              </a:buClr>
              <a:buSzPct val="126923"/>
              <a:buFont typeface="Barlow Medium"/>
              <a:buNone/>
            </a:pPr>
            <a:endParaRPr sz="3467">
              <a:solidFill>
                <a:srgbClr val="1E5DB2"/>
              </a:solidFill>
              <a:latin typeface="Barlow Medium"/>
              <a:ea typeface="Barlow Medium"/>
              <a:cs typeface="Barlow Medium"/>
              <a:sym typeface="Barlow Medium"/>
            </a:endParaRPr>
          </a:p>
          <a:p>
            <a:pPr marL="0" lvl="0" indent="0" algn="l" rtl="0">
              <a:lnSpc>
                <a:spcPct val="100000"/>
              </a:lnSpc>
              <a:spcBef>
                <a:spcPts val="0"/>
              </a:spcBef>
              <a:spcAft>
                <a:spcPts val="0"/>
              </a:spcAft>
              <a:buClr>
                <a:srgbClr val="1E5DB2"/>
              </a:buClr>
              <a:buSzPct val="126886"/>
              <a:buFont typeface="Barlow Medium"/>
              <a:buNone/>
            </a:pPr>
            <a:r>
              <a:rPr lang="en" sz="3467">
                <a:solidFill>
                  <a:srgbClr val="1E5DB2"/>
                </a:solidFill>
                <a:latin typeface="Barlow Medium"/>
                <a:ea typeface="Barlow Medium"/>
                <a:cs typeface="Barlow Medium"/>
                <a:sym typeface="Barlow Medium"/>
              </a:rPr>
              <a:t>IIS Core Competency Model Definition</a:t>
            </a:r>
            <a:endParaRPr sz="3467">
              <a:solidFill>
                <a:srgbClr val="1E5DB2"/>
              </a:solidFill>
              <a:latin typeface="Barlow Medium"/>
              <a:ea typeface="Barlow Medium"/>
              <a:cs typeface="Barlow Medium"/>
              <a:sym typeface="Barlow Medium"/>
            </a:endParaRPr>
          </a:p>
          <a:p>
            <a:pPr marL="0" lvl="0" indent="0" algn="l" rtl="0">
              <a:lnSpc>
                <a:spcPct val="100000"/>
              </a:lnSpc>
              <a:spcBef>
                <a:spcPts val="0"/>
              </a:spcBef>
              <a:spcAft>
                <a:spcPts val="0"/>
              </a:spcAft>
              <a:buClr>
                <a:srgbClr val="0075C9"/>
              </a:buClr>
              <a:buSzPct val="126923"/>
              <a:buFont typeface="Barlow Medium"/>
              <a:buNone/>
            </a:pPr>
            <a:endParaRPr sz="3467">
              <a:solidFill>
                <a:srgbClr val="1E5DB2"/>
              </a:solidFill>
              <a:latin typeface="Barlow Medium"/>
              <a:ea typeface="Barlow Medium"/>
              <a:cs typeface="Barlow Medium"/>
              <a:sym typeface="Barlow Medium"/>
            </a:endParaRPr>
          </a:p>
          <a:p>
            <a:pPr marL="609585" lvl="0" indent="609585" algn="l" rtl="0">
              <a:lnSpc>
                <a:spcPct val="100000"/>
              </a:lnSpc>
              <a:spcBef>
                <a:spcPts val="0"/>
              </a:spcBef>
              <a:spcAft>
                <a:spcPts val="0"/>
              </a:spcAft>
              <a:buClr>
                <a:srgbClr val="1E5DB2"/>
              </a:buClr>
              <a:buSzPct val="126886"/>
              <a:buFont typeface="Barlow Medium"/>
              <a:buNone/>
            </a:pPr>
            <a:r>
              <a:rPr lang="en" sz="3467">
                <a:solidFill>
                  <a:srgbClr val="1E5DB2"/>
                </a:solidFill>
                <a:latin typeface="Barlow Medium"/>
                <a:ea typeface="Barlow Medium"/>
                <a:cs typeface="Barlow Medium"/>
                <a:sym typeface="Barlow Medium"/>
              </a:rPr>
              <a:t>   Data Use </a:t>
            </a:r>
            <a:endParaRPr sz="3467">
              <a:solidFill>
                <a:srgbClr val="1E5DB2"/>
              </a:solidFill>
              <a:latin typeface="Barlow Medium"/>
              <a:ea typeface="Barlow Medium"/>
              <a:cs typeface="Barlow Medium"/>
              <a:sym typeface="Barlow Medium"/>
            </a:endParaRPr>
          </a:p>
        </p:txBody>
      </p:sp>
      <p:sp>
        <p:nvSpPr>
          <p:cNvPr id="3220" name="Google Shape;3220;p121"/>
          <p:cNvSpPr/>
          <p:nvPr/>
        </p:nvSpPr>
        <p:spPr>
          <a:xfrm>
            <a:off x="2147619" y="2268223"/>
            <a:ext cx="7045600" cy="2766000"/>
          </a:xfrm>
          <a:prstGeom prst="round1Rect">
            <a:avLst>
              <a:gd name="adj" fmla="val 16667"/>
            </a:avLst>
          </a:prstGeom>
          <a:solidFill>
            <a:srgbClr val="E3EBB3"/>
          </a:solidFill>
          <a:ln w="9525" cap="flat" cmpd="sng">
            <a:solidFill>
              <a:srgbClr val="2E5F7D"/>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90000"/>
              </a:lnSpc>
              <a:spcBef>
                <a:spcPts val="1067"/>
              </a:spcBef>
              <a:spcAft>
                <a:spcPts val="0"/>
              </a:spcAft>
              <a:buClr>
                <a:srgbClr val="000000"/>
              </a:buClr>
              <a:buSzTx/>
              <a:buFont typeface="Arial"/>
              <a:buNone/>
              <a:tabLst/>
              <a:defRPr/>
            </a:pPr>
            <a:r>
              <a:rPr kumimoji="0" lang="en" sz="2800" b="0" i="1" u="none" strike="noStrike" kern="0" cap="none" spc="0" normalizeH="0" baseline="0" noProof="0">
                <a:ln>
                  <a:noFill/>
                </a:ln>
                <a:solidFill>
                  <a:srgbClr val="1E5DB2"/>
                </a:solidFill>
                <a:effectLst/>
                <a:uLnTx/>
                <a:uFillTx/>
                <a:latin typeface="Barlow"/>
                <a:ea typeface="Barlow"/>
                <a:cs typeface="Barlow"/>
                <a:sym typeface="Barlow"/>
              </a:rPr>
              <a:t>Data use is the translation of IIS data into </a:t>
            </a:r>
            <a:r>
              <a:rPr kumimoji="0" lang="en" sz="2800" b="1" i="1" u="none" strike="noStrike" kern="0" cap="none" spc="0" normalizeH="0" baseline="0" noProof="0">
                <a:ln>
                  <a:noFill/>
                </a:ln>
                <a:solidFill>
                  <a:srgbClr val="1E5DB2"/>
                </a:solidFill>
                <a:effectLst/>
                <a:uLnTx/>
                <a:uFillTx/>
                <a:latin typeface="Barlow"/>
                <a:ea typeface="Barlow"/>
                <a:cs typeface="Barlow"/>
                <a:sym typeface="Barlow"/>
              </a:rPr>
              <a:t>actionable information</a:t>
            </a:r>
            <a:r>
              <a:rPr kumimoji="0" lang="en" sz="2800" b="0" i="1" u="none" strike="noStrike" kern="0" cap="none" spc="0" normalizeH="0" baseline="0" noProof="0">
                <a:ln>
                  <a:noFill/>
                </a:ln>
                <a:solidFill>
                  <a:srgbClr val="1E5DB2"/>
                </a:solidFill>
                <a:effectLst/>
                <a:uLnTx/>
                <a:uFillTx/>
                <a:latin typeface="Barlow"/>
                <a:ea typeface="Barlow"/>
                <a:cs typeface="Barlow"/>
                <a:sym typeface="Barlow"/>
              </a:rPr>
              <a:t> to support clinical practice, immunization program operations and other purposes that protect and promote the health of individuals and communities.</a:t>
            </a:r>
            <a:endParaRPr kumimoji="0" sz="2800" b="0" i="1" u="none" strike="noStrike" kern="0" cap="none" spc="0" normalizeH="0" baseline="0" noProof="0">
              <a:ln>
                <a:noFill/>
              </a:ln>
              <a:solidFill>
                <a:srgbClr val="1E5DB2"/>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25"/>
        <p:cNvGrpSpPr/>
        <p:nvPr/>
      </p:nvGrpSpPr>
      <p:grpSpPr>
        <a:xfrm>
          <a:off x="0" y="0"/>
          <a:ext cx="0" cy="0"/>
          <a:chOff x="0" y="0"/>
          <a:chExt cx="0" cy="0"/>
        </a:xfrm>
      </p:grpSpPr>
      <p:sp>
        <p:nvSpPr>
          <p:cNvPr id="3226" name="Google Shape;3226;p122"/>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67">
                <a:solidFill>
                  <a:srgbClr val="1E5DB2"/>
                </a:solidFill>
                <a:latin typeface="Barlow Medium"/>
                <a:ea typeface="Barlow Medium"/>
                <a:cs typeface="Barlow Medium"/>
                <a:sym typeface="Barlow Medium"/>
              </a:rPr>
              <a:t>Why is IIS Data Use Important?</a:t>
            </a:r>
            <a:endParaRPr sz="3467">
              <a:solidFill>
                <a:srgbClr val="1E5DB2"/>
              </a:solidFill>
              <a:latin typeface="Barlow Medium"/>
              <a:ea typeface="Barlow Medium"/>
              <a:cs typeface="Barlow Medium"/>
              <a:sym typeface="Barlow Medium"/>
            </a:endParaRPr>
          </a:p>
        </p:txBody>
      </p:sp>
      <p:sp>
        <p:nvSpPr>
          <p:cNvPr id="3227" name="Google Shape;3227;p122"/>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fontScale="92500" lnSpcReduction="20000"/>
          </a:bodyPr>
          <a:lstStyle/>
          <a:p>
            <a:pPr marL="457189" lvl="0" indent="-396105" algn="l" rtl="0">
              <a:lnSpc>
                <a:spcPct val="100000"/>
              </a:lnSpc>
              <a:spcBef>
                <a:spcPts val="1333"/>
              </a:spcBef>
              <a:spcAft>
                <a:spcPts val="0"/>
              </a:spcAft>
              <a:buClr>
                <a:schemeClr val="dk1"/>
              </a:buClr>
              <a:buSzPct val="100000"/>
              <a:buChar char="•"/>
            </a:pPr>
            <a:r>
              <a:rPr lang="en" sz="2600">
                <a:latin typeface="Barlow"/>
                <a:ea typeface="Barlow"/>
                <a:cs typeface="Barlow"/>
                <a:sym typeface="Barlow"/>
              </a:rPr>
              <a:t>The </a:t>
            </a:r>
            <a:r>
              <a:rPr lang="en" sz="2600">
                <a:solidFill>
                  <a:schemeClr val="dk1"/>
                </a:solidFill>
                <a:latin typeface="Barlow"/>
                <a:ea typeface="Barlow"/>
                <a:cs typeface="Barlow"/>
                <a:sym typeface="Barlow"/>
              </a:rPr>
              <a:t>purpose of the IIS </a:t>
            </a:r>
            <a:r>
              <a:rPr lang="en" sz="2600">
                <a:latin typeface="Barlow"/>
                <a:ea typeface="Barlow"/>
                <a:cs typeface="Barlow"/>
                <a:sym typeface="Barlow"/>
              </a:rPr>
              <a:t>is to </a:t>
            </a:r>
            <a:r>
              <a:rPr lang="en" sz="2600" b="1">
                <a:solidFill>
                  <a:srgbClr val="1E5DB2"/>
                </a:solidFill>
                <a:latin typeface="Barlow"/>
                <a:ea typeface="Barlow"/>
                <a:cs typeface="Barlow"/>
                <a:sym typeface="Barlow"/>
              </a:rPr>
              <a:t>collect, consolidate and share data</a:t>
            </a:r>
            <a:r>
              <a:rPr lang="en" sz="2600">
                <a:solidFill>
                  <a:srgbClr val="1E5DB2"/>
                </a:solidFill>
                <a:latin typeface="Barlow"/>
                <a:ea typeface="Barlow"/>
                <a:cs typeface="Barlow"/>
                <a:sym typeface="Barlow"/>
              </a:rPr>
              <a:t> </a:t>
            </a:r>
            <a:r>
              <a:rPr lang="en" sz="2600">
                <a:latin typeface="Barlow"/>
                <a:ea typeface="Barlow"/>
                <a:cs typeface="Barlow"/>
                <a:sym typeface="Barlow"/>
              </a:rPr>
              <a:t>to increase immunization coverage rates and promote public health</a:t>
            </a:r>
            <a:endParaRPr sz="2600">
              <a:latin typeface="Barlow"/>
              <a:ea typeface="Barlow"/>
              <a:cs typeface="Barlow"/>
              <a:sym typeface="Barlow"/>
            </a:endParaRPr>
          </a:p>
          <a:p>
            <a:pPr marL="457189" lvl="0" indent="-396105" algn="l" rtl="0">
              <a:lnSpc>
                <a:spcPct val="100000"/>
              </a:lnSpc>
              <a:spcBef>
                <a:spcPts val="1933"/>
              </a:spcBef>
              <a:spcAft>
                <a:spcPts val="0"/>
              </a:spcAft>
              <a:buClr>
                <a:schemeClr val="dk1"/>
              </a:buClr>
              <a:buSzPct val="100000"/>
              <a:buChar char="•"/>
            </a:pPr>
            <a:r>
              <a:rPr lang="en" sz="2600" b="1">
                <a:solidFill>
                  <a:srgbClr val="1E5DB2"/>
                </a:solidFill>
                <a:latin typeface="Barlow"/>
                <a:ea typeface="Barlow"/>
                <a:cs typeface="Barlow"/>
                <a:sym typeface="Barlow"/>
              </a:rPr>
              <a:t>Sustainability </a:t>
            </a:r>
            <a:r>
              <a:rPr lang="en" sz="2600">
                <a:latin typeface="Barlow"/>
                <a:ea typeface="Barlow"/>
                <a:cs typeface="Barlow"/>
                <a:sym typeface="Barlow"/>
              </a:rPr>
              <a:t>and </a:t>
            </a:r>
            <a:r>
              <a:rPr lang="en" sz="2600" b="1">
                <a:solidFill>
                  <a:srgbClr val="1E5DB2"/>
                </a:solidFill>
                <a:latin typeface="Barlow"/>
                <a:ea typeface="Barlow"/>
                <a:cs typeface="Barlow"/>
                <a:sym typeface="Barlow"/>
              </a:rPr>
              <a:t>credibility </a:t>
            </a:r>
            <a:r>
              <a:rPr lang="en" sz="2600">
                <a:latin typeface="Barlow"/>
                <a:ea typeface="Barlow"/>
                <a:cs typeface="Barlow"/>
                <a:sym typeface="Barlow"/>
              </a:rPr>
              <a:t>of the IIS depends on data use</a:t>
            </a:r>
            <a:endParaRPr sz="2600">
              <a:latin typeface="Barlow"/>
              <a:ea typeface="Barlow"/>
              <a:cs typeface="Barlow"/>
              <a:sym typeface="Barlow"/>
            </a:endParaRPr>
          </a:p>
          <a:p>
            <a:pPr marL="457189" lvl="0" indent="-396105" algn="l" rtl="0">
              <a:lnSpc>
                <a:spcPct val="100000"/>
              </a:lnSpc>
              <a:spcBef>
                <a:spcPts val="1933"/>
              </a:spcBef>
              <a:spcAft>
                <a:spcPts val="0"/>
              </a:spcAft>
              <a:buClr>
                <a:schemeClr val="dk1"/>
              </a:buClr>
              <a:buSzPct val="100000"/>
              <a:buChar char="•"/>
            </a:pPr>
            <a:r>
              <a:rPr lang="en" sz="2600" b="1">
                <a:solidFill>
                  <a:srgbClr val="1E5DB2"/>
                </a:solidFill>
                <a:latin typeface="Barlow"/>
                <a:ea typeface="Barlow"/>
                <a:cs typeface="Barlow"/>
                <a:sym typeface="Barlow"/>
              </a:rPr>
              <a:t>Data use improves data quality</a:t>
            </a:r>
            <a:endParaRPr sz="2600" b="1">
              <a:solidFill>
                <a:srgbClr val="1E5DB2"/>
              </a:solidFill>
              <a:latin typeface="Barlow"/>
              <a:ea typeface="Barlow"/>
              <a:cs typeface="Barlow"/>
              <a:sym typeface="Barlow"/>
            </a:endParaRPr>
          </a:p>
          <a:p>
            <a:pPr marL="914377" lvl="1" indent="-369859" algn="l" rtl="0">
              <a:lnSpc>
                <a:spcPct val="100000"/>
              </a:lnSpc>
              <a:spcBef>
                <a:spcPts val="1933"/>
              </a:spcBef>
              <a:spcAft>
                <a:spcPts val="0"/>
              </a:spcAft>
              <a:buClr>
                <a:schemeClr val="dk1"/>
              </a:buClr>
              <a:buSzPct val="85086"/>
              <a:buChar char="•"/>
            </a:pPr>
            <a:r>
              <a:rPr lang="en" sz="2600">
                <a:latin typeface="Barlow"/>
                <a:ea typeface="Barlow"/>
                <a:cs typeface="Barlow"/>
                <a:sym typeface="Barlow"/>
              </a:rPr>
              <a:t>Users find the problems and help you fix them</a:t>
            </a:r>
            <a:endParaRPr sz="2600">
              <a:latin typeface="Barlow"/>
              <a:ea typeface="Barlow"/>
              <a:cs typeface="Barlow"/>
              <a:sym typeface="Barlow"/>
            </a:endParaRPr>
          </a:p>
          <a:p>
            <a:pPr marL="457189" lvl="0" indent="-396105" algn="l" rtl="0">
              <a:lnSpc>
                <a:spcPct val="100000"/>
              </a:lnSpc>
              <a:spcBef>
                <a:spcPts val="1933"/>
              </a:spcBef>
              <a:spcAft>
                <a:spcPts val="0"/>
              </a:spcAft>
              <a:buClr>
                <a:schemeClr val="dk1"/>
              </a:buClr>
              <a:buSzPct val="100000"/>
              <a:buChar char="•"/>
            </a:pPr>
            <a:r>
              <a:rPr lang="en" sz="2600" b="1">
                <a:solidFill>
                  <a:srgbClr val="1E5DB2"/>
                </a:solidFill>
                <a:latin typeface="Barlow"/>
                <a:ea typeface="Barlow"/>
                <a:cs typeface="Barlow"/>
                <a:sym typeface="Barlow"/>
              </a:rPr>
              <a:t>Data quality promotes data use</a:t>
            </a:r>
            <a:endParaRPr sz="2600" b="1">
              <a:solidFill>
                <a:srgbClr val="1E5DB2"/>
              </a:solidFill>
              <a:latin typeface="Barlow"/>
              <a:ea typeface="Barlow"/>
              <a:cs typeface="Barlow"/>
              <a:sym typeface="Barlow"/>
            </a:endParaRPr>
          </a:p>
          <a:p>
            <a:pPr marL="0" lvl="0" indent="0" algn="l" rtl="0">
              <a:lnSpc>
                <a:spcPct val="100000"/>
              </a:lnSpc>
              <a:spcBef>
                <a:spcPts val="1933"/>
              </a:spcBef>
              <a:spcAft>
                <a:spcPts val="0"/>
              </a:spcAft>
              <a:buClr>
                <a:schemeClr val="dk1"/>
              </a:buClr>
              <a:buSzPct val="100000"/>
              <a:buNone/>
            </a:pPr>
            <a:endParaRPr sz="2000">
              <a:latin typeface="Calibri"/>
              <a:ea typeface="Calibri"/>
              <a:cs typeface="Calibri"/>
              <a:sym typeface="Calibri"/>
            </a:endParaRPr>
          </a:p>
          <a:p>
            <a:pPr marL="0" lvl="0" indent="0" algn="l" rtl="0">
              <a:lnSpc>
                <a:spcPct val="100000"/>
              </a:lnSpc>
              <a:spcBef>
                <a:spcPts val="1933"/>
              </a:spcBef>
              <a:spcAft>
                <a:spcPts val="0"/>
              </a:spcAft>
              <a:buClr>
                <a:schemeClr val="dk1"/>
              </a:buClr>
              <a:buSzPct val="50000"/>
              <a:buNone/>
            </a:pPr>
            <a:endParaRPr sz="2000">
              <a:latin typeface="Calibri"/>
              <a:ea typeface="Calibri"/>
              <a:cs typeface="Calibri"/>
              <a:sym typeface="Calibri"/>
            </a:endParaRPr>
          </a:p>
          <a:p>
            <a:pPr marL="0" lvl="0" indent="0" algn="l" rtl="0">
              <a:lnSpc>
                <a:spcPct val="100000"/>
              </a:lnSpc>
              <a:spcBef>
                <a:spcPts val="1933"/>
              </a:spcBef>
              <a:spcAft>
                <a:spcPts val="0"/>
              </a:spcAft>
              <a:buClr>
                <a:schemeClr val="dk1"/>
              </a:buClr>
              <a:buSzPct val="100000"/>
              <a:buNone/>
            </a:pPr>
            <a:endParaRPr sz="2000">
              <a:latin typeface="Calibri"/>
              <a:ea typeface="Calibri"/>
              <a:cs typeface="Calibri"/>
              <a:sym typeface="Calibri"/>
            </a:endParaRPr>
          </a:p>
          <a:p>
            <a:pPr marL="457189" lvl="0" indent="0" algn="l" rtl="0">
              <a:lnSpc>
                <a:spcPct val="90000"/>
              </a:lnSpc>
              <a:spcBef>
                <a:spcPts val="600"/>
              </a:spcBef>
              <a:spcAft>
                <a:spcPts val="600"/>
              </a:spcAft>
              <a:buClr>
                <a:schemeClr val="dk1"/>
              </a:buClr>
              <a:buSzPct val="116667"/>
              <a:buNone/>
            </a:pPr>
            <a:r>
              <a:rPr lang="en" sz="2000">
                <a:latin typeface="Calibri"/>
                <a:ea typeface="Calibri"/>
                <a:cs typeface="Calibri"/>
                <a:sym typeface="Calibri"/>
              </a:rPr>
              <a:t> </a:t>
            </a:r>
            <a:endParaRPr sz="2000">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32"/>
        <p:cNvGrpSpPr/>
        <p:nvPr/>
      </p:nvGrpSpPr>
      <p:grpSpPr>
        <a:xfrm>
          <a:off x="0" y="0"/>
          <a:ext cx="0" cy="0"/>
          <a:chOff x="0" y="0"/>
          <a:chExt cx="0" cy="0"/>
        </a:xfrm>
      </p:grpSpPr>
      <p:sp>
        <p:nvSpPr>
          <p:cNvPr id="3233" name="Google Shape;3233;p123"/>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1E5DB2"/>
              </a:buClr>
              <a:buSzPts val="3300"/>
              <a:buFont typeface="Barlow Medium"/>
              <a:buNone/>
            </a:pPr>
            <a:r>
              <a:rPr lang="en" sz="3467">
                <a:solidFill>
                  <a:srgbClr val="1E5DB2"/>
                </a:solidFill>
                <a:latin typeface="Barlow Medium"/>
                <a:ea typeface="Barlow Medium"/>
                <a:cs typeface="Barlow Medium"/>
                <a:sym typeface="Barlow Medium"/>
              </a:rPr>
              <a:t>Your Role as an IIS Leader</a:t>
            </a:r>
            <a:endParaRPr sz="3467">
              <a:solidFill>
                <a:srgbClr val="1E5DB2"/>
              </a:solidFill>
              <a:latin typeface="Barlow Medium"/>
              <a:ea typeface="Barlow Medium"/>
              <a:cs typeface="Barlow Medium"/>
              <a:sym typeface="Barlow Medium"/>
            </a:endParaRPr>
          </a:p>
        </p:txBody>
      </p:sp>
      <p:sp>
        <p:nvSpPr>
          <p:cNvPr id="3234" name="Google Shape;3234;p123"/>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67"/>
              </a:spcBef>
              <a:spcAft>
                <a:spcPts val="0"/>
              </a:spcAft>
              <a:buClr>
                <a:schemeClr val="accent1"/>
              </a:buClr>
              <a:buSzPts val="2400"/>
              <a:buNone/>
            </a:pPr>
            <a:r>
              <a:rPr lang="en" sz="2400" b="1">
                <a:solidFill>
                  <a:srgbClr val="1E5DB2"/>
                </a:solidFill>
                <a:latin typeface="Calibri"/>
                <a:ea typeface="Calibri"/>
                <a:cs typeface="Calibri"/>
                <a:sym typeface="Calibri"/>
              </a:rPr>
              <a:t>Continuously work to achieve high-quality IIS data</a:t>
            </a:r>
            <a:endParaRPr sz="2400" b="1">
              <a:solidFill>
                <a:srgbClr val="1E5DB2"/>
              </a:solidFill>
              <a:latin typeface="Calibri"/>
              <a:ea typeface="Calibri"/>
              <a:cs typeface="Calibri"/>
              <a:sym typeface="Calibri"/>
            </a:endParaRPr>
          </a:p>
          <a:p>
            <a:pPr marL="914377" lvl="1" indent="-406390" algn="l" rtl="0">
              <a:lnSpc>
                <a:spcPct val="100000"/>
              </a:lnSpc>
              <a:spcBef>
                <a:spcPts val="1667"/>
              </a:spcBef>
              <a:spcAft>
                <a:spcPts val="0"/>
              </a:spcAft>
              <a:buClr>
                <a:schemeClr val="dk1"/>
              </a:buClr>
              <a:buSzPts val="2200"/>
              <a:buChar char="•"/>
            </a:pPr>
            <a:r>
              <a:rPr lang="en" sz="2400">
                <a:latin typeface="Calibri"/>
                <a:ea typeface="Calibri"/>
                <a:cs typeface="Calibri"/>
                <a:sym typeface="Calibri"/>
              </a:rPr>
              <a:t>Strengthen data quality processes and personnel</a:t>
            </a:r>
            <a:endParaRPr sz="2400">
              <a:latin typeface="Calibri"/>
              <a:ea typeface="Calibri"/>
              <a:cs typeface="Calibri"/>
              <a:sym typeface="Calibri"/>
            </a:endParaRPr>
          </a:p>
          <a:p>
            <a:pPr marL="914377" lvl="1" indent="-406390" algn="l" rtl="0">
              <a:lnSpc>
                <a:spcPct val="100000"/>
              </a:lnSpc>
              <a:spcBef>
                <a:spcPts val="600"/>
              </a:spcBef>
              <a:spcAft>
                <a:spcPts val="0"/>
              </a:spcAft>
              <a:buClr>
                <a:schemeClr val="dk1"/>
              </a:buClr>
              <a:buSzPts val="2200"/>
              <a:buChar char="•"/>
            </a:pPr>
            <a:r>
              <a:rPr lang="en" sz="2400">
                <a:latin typeface="Calibri"/>
                <a:ea typeface="Calibri"/>
                <a:cs typeface="Calibri"/>
                <a:sym typeface="Calibri"/>
              </a:rPr>
              <a:t>Use CDC, AIRA, and PHII resources</a:t>
            </a:r>
            <a:endParaRPr sz="2400">
              <a:latin typeface="Calibri"/>
              <a:ea typeface="Calibri"/>
              <a:cs typeface="Calibri"/>
              <a:sym typeface="Calibri"/>
            </a:endParaRPr>
          </a:p>
          <a:p>
            <a:pPr marL="0" lvl="0" indent="0" algn="l" rtl="0">
              <a:lnSpc>
                <a:spcPct val="100000"/>
              </a:lnSpc>
              <a:spcBef>
                <a:spcPts val="1667"/>
              </a:spcBef>
              <a:spcAft>
                <a:spcPts val="0"/>
              </a:spcAft>
              <a:buClr>
                <a:schemeClr val="accent1"/>
              </a:buClr>
              <a:buSzPts val="2400"/>
              <a:buNone/>
            </a:pPr>
            <a:r>
              <a:rPr lang="en" sz="2400" b="1">
                <a:solidFill>
                  <a:srgbClr val="1E5DB2"/>
                </a:solidFill>
                <a:latin typeface="Calibri"/>
                <a:ea typeface="Calibri"/>
                <a:cs typeface="Calibri"/>
                <a:sym typeface="Calibri"/>
              </a:rPr>
              <a:t>Promote and enable authorized use of high-quality IIS data </a:t>
            </a:r>
            <a:r>
              <a:rPr lang="en" sz="2400">
                <a:latin typeface="Calibri"/>
                <a:ea typeface="Calibri"/>
                <a:cs typeface="Calibri"/>
                <a:sym typeface="Calibri"/>
              </a:rPr>
              <a:t>by internal and external partners</a:t>
            </a:r>
            <a:endParaRPr sz="2400">
              <a:latin typeface="Calibri"/>
              <a:ea typeface="Calibri"/>
              <a:cs typeface="Calibri"/>
              <a:sym typeface="Calibri"/>
            </a:endParaRPr>
          </a:p>
          <a:p>
            <a:pPr marL="0" lvl="0" indent="609585" algn="l" rtl="0">
              <a:lnSpc>
                <a:spcPct val="100000"/>
              </a:lnSpc>
              <a:spcBef>
                <a:spcPts val="1667"/>
              </a:spcBef>
              <a:spcAft>
                <a:spcPts val="0"/>
              </a:spcAft>
              <a:buClr>
                <a:schemeClr val="dk1"/>
              </a:buClr>
              <a:buSzPts val="2400"/>
              <a:buNone/>
            </a:pPr>
            <a:r>
              <a:rPr lang="en" sz="2400">
                <a:latin typeface="Calibri"/>
                <a:ea typeface="Calibri"/>
                <a:cs typeface="Calibri"/>
                <a:sym typeface="Calibri"/>
              </a:rPr>
              <a:t>Especially:</a:t>
            </a:r>
            <a:endParaRPr sz="2400">
              <a:latin typeface="Calibri"/>
              <a:ea typeface="Calibri"/>
              <a:cs typeface="Calibri"/>
              <a:sym typeface="Calibri"/>
            </a:endParaRPr>
          </a:p>
          <a:p>
            <a:pPr marL="914377" lvl="1" indent="-406390" algn="l" rtl="0">
              <a:lnSpc>
                <a:spcPct val="100000"/>
              </a:lnSpc>
              <a:spcBef>
                <a:spcPts val="1667"/>
              </a:spcBef>
              <a:spcAft>
                <a:spcPts val="0"/>
              </a:spcAft>
              <a:buClr>
                <a:schemeClr val="dk1"/>
              </a:buClr>
              <a:buSzPts val="2200"/>
              <a:buChar char="•"/>
            </a:pPr>
            <a:r>
              <a:rPr lang="en" sz="2400">
                <a:latin typeface="Calibri"/>
                <a:ea typeface="Calibri"/>
                <a:cs typeface="Calibri"/>
                <a:sym typeface="Calibri"/>
              </a:rPr>
              <a:t>Immunization program, including VFC</a:t>
            </a:r>
            <a:endParaRPr sz="2400">
              <a:latin typeface="Calibri"/>
              <a:ea typeface="Calibri"/>
              <a:cs typeface="Calibri"/>
              <a:sym typeface="Calibri"/>
            </a:endParaRPr>
          </a:p>
          <a:p>
            <a:pPr marL="914377" lvl="1" indent="-406390" algn="l" rtl="0">
              <a:lnSpc>
                <a:spcPct val="100000"/>
              </a:lnSpc>
              <a:spcBef>
                <a:spcPts val="600"/>
              </a:spcBef>
              <a:spcAft>
                <a:spcPts val="0"/>
              </a:spcAft>
              <a:buClr>
                <a:schemeClr val="dk1"/>
              </a:buClr>
              <a:buSzPts val="2200"/>
              <a:buChar char="•"/>
            </a:pPr>
            <a:r>
              <a:rPr lang="en" sz="2400">
                <a:latin typeface="Calibri"/>
                <a:ea typeface="Calibri"/>
                <a:cs typeface="Calibri"/>
                <a:sym typeface="Calibri"/>
              </a:rPr>
              <a:t>Immunization providers</a:t>
            </a:r>
            <a:endParaRPr sz="2400">
              <a:latin typeface="Calibri"/>
              <a:ea typeface="Calibri"/>
              <a:cs typeface="Calibri"/>
              <a:sym typeface="Calibri"/>
            </a:endParaRPr>
          </a:p>
          <a:p>
            <a:pPr marL="0" lvl="0" indent="0" algn="l" rtl="0">
              <a:lnSpc>
                <a:spcPct val="100000"/>
              </a:lnSpc>
              <a:spcBef>
                <a:spcPts val="1667"/>
              </a:spcBef>
              <a:spcAft>
                <a:spcPts val="600"/>
              </a:spcAft>
              <a:buClr>
                <a:schemeClr val="accent1"/>
              </a:buClr>
              <a:buSzPts val="2400"/>
              <a:buNone/>
            </a:pPr>
            <a:endParaRPr sz="2400">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38"/>
        <p:cNvGrpSpPr/>
        <p:nvPr/>
      </p:nvGrpSpPr>
      <p:grpSpPr>
        <a:xfrm>
          <a:off x="0" y="0"/>
          <a:ext cx="0" cy="0"/>
          <a:chOff x="0" y="0"/>
          <a:chExt cx="0" cy="0"/>
        </a:xfrm>
      </p:grpSpPr>
      <p:pic>
        <p:nvPicPr>
          <p:cNvPr id="3239" name="Google Shape;3239;p124"/>
          <p:cNvPicPr preferRelativeResize="0"/>
          <p:nvPr/>
        </p:nvPicPr>
        <p:blipFill rotWithShape="1">
          <a:blip r:embed="rId3">
            <a:alphaModFix/>
          </a:blip>
          <a:srcRect/>
          <a:stretch/>
        </p:blipFill>
        <p:spPr>
          <a:xfrm>
            <a:off x="0" y="0"/>
            <a:ext cx="10334000" cy="6858000"/>
          </a:xfrm>
          <a:prstGeom prst="rect">
            <a:avLst/>
          </a:prstGeom>
          <a:noFill/>
          <a:ln>
            <a:noFill/>
          </a:ln>
        </p:spPr>
      </p:pic>
      <p:sp>
        <p:nvSpPr>
          <p:cNvPr id="3240" name="Google Shape;3240;p124"/>
          <p:cNvSpPr txBox="1">
            <a:spLocks noGrp="1"/>
          </p:cNvSpPr>
          <p:nvPr>
            <p:ph type="title"/>
          </p:nvPr>
        </p:nvSpPr>
        <p:spPr>
          <a:xfrm>
            <a:off x="1343600" y="2196500"/>
            <a:ext cx="6424000" cy="1574000"/>
          </a:xfrm>
          <a:prstGeom prst="rect">
            <a:avLst/>
          </a:prstGeom>
          <a:noFill/>
          <a:ln>
            <a:noFill/>
          </a:ln>
        </p:spPr>
        <p:txBody>
          <a:bodyPr spcFirstLastPara="1" wrap="square" lIns="91425" tIns="45700" rIns="91425" bIns="45700" anchor="b" anchorCtr="0">
            <a:noAutofit/>
          </a:bodyPr>
          <a:lstStyle/>
          <a:p>
            <a:pPr marL="0" lvl="0" indent="0" algn="l" rtl="0">
              <a:lnSpc>
                <a:spcPct val="91666"/>
              </a:lnSpc>
              <a:spcBef>
                <a:spcPts val="0"/>
              </a:spcBef>
              <a:spcAft>
                <a:spcPts val="0"/>
              </a:spcAft>
              <a:buClr>
                <a:schemeClr val="dk1"/>
              </a:buClr>
              <a:buSzPts val="1000"/>
              <a:buFont typeface="Barlow Medium"/>
              <a:buNone/>
            </a:pPr>
            <a:r>
              <a:rPr lang="en" sz="4533">
                <a:solidFill>
                  <a:schemeClr val="lt1"/>
                </a:solidFill>
              </a:rPr>
              <a:t>How can you achieve effective IIS data use?</a:t>
            </a:r>
            <a:endParaRPr sz="4533">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44"/>
        <p:cNvGrpSpPr/>
        <p:nvPr/>
      </p:nvGrpSpPr>
      <p:grpSpPr>
        <a:xfrm>
          <a:off x="0" y="0"/>
          <a:ext cx="0" cy="0"/>
          <a:chOff x="0" y="0"/>
          <a:chExt cx="0" cy="0"/>
        </a:xfrm>
      </p:grpSpPr>
      <p:sp>
        <p:nvSpPr>
          <p:cNvPr id="3245" name="Google Shape;3245;p125"/>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700"/>
              <a:buFont typeface="Barlow Medium"/>
              <a:buNone/>
            </a:pPr>
            <a:r>
              <a:rPr lang="en" sz="3467">
                <a:solidFill>
                  <a:srgbClr val="1E5DB2"/>
                </a:solidFill>
                <a:latin typeface="Barlow Medium"/>
                <a:ea typeface="Barlow Medium"/>
                <a:cs typeface="Barlow Medium"/>
                <a:sym typeface="Barlow Medium"/>
              </a:rPr>
              <a:t>SIPOC Framework for Effective IIS Data Use</a:t>
            </a:r>
            <a:endParaRPr sz="3467">
              <a:solidFill>
                <a:srgbClr val="1E5DB2"/>
              </a:solidFill>
              <a:latin typeface="Barlow Medium"/>
              <a:ea typeface="Barlow Medium"/>
              <a:cs typeface="Barlow Medium"/>
              <a:sym typeface="Barlow Medium"/>
            </a:endParaRPr>
          </a:p>
        </p:txBody>
      </p:sp>
      <p:sp>
        <p:nvSpPr>
          <p:cNvPr id="3246" name="Google Shape;3246;p125"/>
          <p:cNvSpPr/>
          <p:nvPr/>
        </p:nvSpPr>
        <p:spPr>
          <a:xfrm>
            <a:off x="665799" y="1003087"/>
            <a:ext cx="1707200" cy="5370400"/>
          </a:xfrm>
          <a:prstGeom prst="rect">
            <a:avLst/>
          </a:prstGeom>
          <a:solidFill>
            <a:srgbClr val="C5D8F1"/>
          </a:solidFill>
          <a:ln w="1905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47" name="Google Shape;3247;p125"/>
          <p:cNvSpPr/>
          <p:nvPr/>
        </p:nvSpPr>
        <p:spPr>
          <a:xfrm>
            <a:off x="2401903" y="1003087"/>
            <a:ext cx="1887200" cy="5370400"/>
          </a:xfrm>
          <a:prstGeom prst="rect">
            <a:avLst/>
          </a:prstGeom>
          <a:solidFill>
            <a:srgbClr val="EAF1DD"/>
          </a:solidFill>
          <a:ln w="1905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48" name="Google Shape;3248;p125"/>
          <p:cNvSpPr/>
          <p:nvPr/>
        </p:nvSpPr>
        <p:spPr>
          <a:xfrm>
            <a:off x="4318015" y="1003087"/>
            <a:ext cx="1887200" cy="5370400"/>
          </a:xfrm>
          <a:prstGeom prst="rect">
            <a:avLst/>
          </a:prstGeom>
          <a:solidFill>
            <a:srgbClr val="E5DFEC"/>
          </a:solidFill>
          <a:ln w="19050" cap="flat" cmpd="sng">
            <a:solidFill>
              <a:srgbClr val="5F497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49" name="Google Shape;3249;p125"/>
          <p:cNvSpPr/>
          <p:nvPr/>
        </p:nvSpPr>
        <p:spPr>
          <a:xfrm>
            <a:off x="6191073" y="1003087"/>
            <a:ext cx="1948400" cy="5370400"/>
          </a:xfrm>
          <a:prstGeom prst="rect">
            <a:avLst/>
          </a:prstGeom>
          <a:solidFill>
            <a:srgbClr val="DAEEF3"/>
          </a:solidFill>
          <a:ln w="19050" cap="flat" cmpd="sng">
            <a:solidFill>
              <a:srgbClr val="3185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50" name="Google Shape;3250;p125"/>
          <p:cNvSpPr/>
          <p:nvPr/>
        </p:nvSpPr>
        <p:spPr>
          <a:xfrm>
            <a:off x="8168283" y="1003087"/>
            <a:ext cx="2082800" cy="5370400"/>
          </a:xfrm>
          <a:prstGeom prst="rect">
            <a:avLst/>
          </a:prstGeom>
          <a:solidFill>
            <a:srgbClr val="FDE9D8"/>
          </a:solidFill>
          <a:ln w="1905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51" name="Google Shape;3251;p125"/>
          <p:cNvSpPr txBox="1"/>
          <p:nvPr/>
        </p:nvSpPr>
        <p:spPr>
          <a:xfrm>
            <a:off x="656059" y="1036166"/>
            <a:ext cx="1707200" cy="3796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000000"/>
                </a:solidFill>
                <a:effectLst/>
                <a:uLnTx/>
                <a:uFillTx/>
                <a:latin typeface="Calibri"/>
                <a:ea typeface="Calibri"/>
                <a:cs typeface="Calibri"/>
                <a:sym typeface="Calibri"/>
              </a:rPr>
              <a:t>Suppliers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2" name="Google Shape;3252;p125"/>
          <p:cNvSpPr txBox="1"/>
          <p:nvPr/>
        </p:nvSpPr>
        <p:spPr>
          <a:xfrm>
            <a:off x="2401917" y="1012804"/>
            <a:ext cx="1828800" cy="3796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000000"/>
                </a:solidFill>
                <a:effectLst/>
                <a:uLnTx/>
                <a:uFillTx/>
                <a:latin typeface="Calibri"/>
                <a:ea typeface="Calibri"/>
                <a:cs typeface="Calibri"/>
                <a:sym typeface="Calibri"/>
              </a:rPr>
              <a:t>Inputs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3" name="Google Shape;3253;p125"/>
          <p:cNvSpPr txBox="1"/>
          <p:nvPr/>
        </p:nvSpPr>
        <p:spPr>
          <a:xfrm>
            <a:off x="6258329" y="1002826"/>
            <a:ext cx="1828800" cy="3796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000000"/>
                </a:solidFill>
                <a:effectLst/>
                <a:uLnTx/>
                <a:uFillTx/>
                <a:latin typeface="Calibri"/>
                <a:ea typeface="Calibri"/>
                <a:cs typeface="Calibri"/>
                <a:sym typeface="Calibri"/>
              </a:rPr>
              <a:t>Outputs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4" name="Google Shape;3254;p125"/>
          <p:cNvSpPr txBox="1"/>
          <p:nvPr/>
        </p:nvSpPr>
        <p:spPr>
          <a:xfrm>
            <a:off x="4411315" y="1012804"/>
            <a:ext cx="1828800" cy="3796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000000"/>
                </a:solidFill>
                <a:effectLst/>
                <a:uLnTx/>
                <a:uFillTx/>
                <a:latin typeface="Calibri"/>
                <a:ea typeface="Calibri"/>
                <a:cs typeface="Calibri"/>
                <a:sym typeface="Calibri"/>
              </a:rPr>
              <a:t>Processes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5" name="Google Shape;3255;p125"/>
          <p:cNvSpPr txBox="1"/>
          <p:nvPr/>
        </p:nvSpPr>
        <p:spPr>
          <a:xfrm>
            <a:off x="8202111" y="1011995"/>
            <a:ext cx="2015200" cy="66693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000000"/>
                </a:solidFill>
                <a:effectLst/>
                <a:uLnTx/>
                <a:uFillTx/>
                <a:latin typeface="Calibri"/>
                <a:ea typeface="Calibri"/>
                <a:cs typeface="Calibri"/>
                <a:sym typeface="Calibri"/>
              </a:rPr>
              <a:t>Consumers (Users)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256" name="Google Shape;3256;p125"/>
          <p:cNvCxnSpPr/>
          <p:nvPr/>
        </p:nvCxnSpPr>
        <p:spPr>
          <a:xfrm>
            <a:off x="818784" y="1662869"/>
            <a:ext cx="1469200" cy="6800"/>
          </a:xfrm>
          <a:prstGeom prst="straightConnector1">
            <a:avLst/>
          </a:prstGeom>
          <a:noFill/>
          <a:ln w="21425" cap="flat" cmpd="sng">
            <a:solidFill>
              <a:schemeClr val="dk1"/>
            </a:solidFill>
            <a:prstDash val="solid"/>
            <a:round/>
            <a:headEnd type="none" w="sm" len="sm"/>
            <a:tailEnd type="none" w="sm" len="sm"/>
          </a:ln>
        </p:spPr>
      </p:cxnSp>
      <p:cxnSp>
        <p:nvCxnSpPr>
          <p:cNvPr id="3257" name="Google Shape;3257;p125"/>
          <p:cNvCxnSpPr/>
          <p:nvPr/>
        </p:nvCxnSpPr>
        <p:spPr>
          <a:xfrm>
            <a:off x="2440052" y="1648712"/>
            <a:ext cx="1752800" cy="0"/>
          </a:xfrm>
          <a:prstGeom prst="straightConnector1">
            <a:avLst/>
          </a:prstGeom>
          <a:noFill/>
          <a:ln w="21425" cap="flat" cmpd="sng">
            <a:solidFill>
              <a:schemeClr val="dk1"/>
            </a:solidFill>
            <a:prstDash val="solid"/>
            <a:round/>
            <a:headEnd type="none" w="sm" len="sm"/>
            <a:tailEnd type="none" w="sm" len="sm"/>
          </a:ln>
        </p:spPr>
      </p:cxnSp>
      <p:cxnSp>
        <p:nvCxnSpPr>
          <p:cNvPr id="3258" name="Google Shape;3258;p125"/>
          <p:cNvCxnSpPr/>
          <p:nvPr/>
        </p:nvCxnSpPr>
        <p:spPr>
          <a:xfrm>
            <a:off x="4345288" y="1641255"/>
            <a:ext cx="1752800" cy="0"/>
          </a:xfrm>
          <a:prstGeom prst="straightConnector1">
            <a:avLst/>
          </a:prstGeom>
          <a:noFill/>
          <a:ln w="21425" cap="flat" cmpd="sng">
            <a:solidFill>
              <a:schemeClr val="dk1"/>
            </a:solidFill>
            <a:prstDash val="solid"/>
            <a:round/>
            <a:headEnd type="none" w="sm" len="sm"/>
            <a:tailEnd type="none" w="sm" len="sm"/>
          </a:ln>
        </p:spPr>
      </p:cxnSp>
      <p:cxnSp>
        <p:nvCxnSpPr>
          <p:cNvPr id="3259" name="Google Shape;3259;p125"/>
          <p:cNvCxnSpPr/>
          <p:nvPr/>
        </p:nvCxnSpPr>
        <p:spPr>
          <a:xfrm>
            <a:off x="6331649" y="1619841"/>
            <a:ext cx="1752800" cy="0"/>
          </a:xfrm>
          <a:prstGeom prst="straightConnector1">
            <a:avLst/>
          </a:prstGeom>
          <a:noFill/>
          <a:ln w="21425" cap="flat" cmpd="sng">
            <a:solidFill>
              <a:schemeClr val="dk1"/>
            </a:solidFill>
            <a:prstDash val="solid"/>
            <a:round/>
            <a:headEnd type="none" w="sm" len="sm"/>
            <a:tailEnd type="none" w="sm" len="sm"/>
          </a:ln>
        </p:spPr>
      </p:cxnSp>
      <p:cxnSp>
        <p:nvCxnSpPr>
          <p:cNvPr id="3260" name="Google Shape;3260;p125"/>
          <p:cNvCxnSpPr/>
          <p:nvPr/>
        </p:nvCxnSpPr>
        <p:spPr>
          <a:xfrm>
            <a:off x="8425648" y="1641249"/>
            <a:ext cx="1752800" cy="0"/>
          </a:xfrm>
          <a:prstGeom prst="straightConnector1">
            <a:avLst/>
          </a:prstGeom>
          <a:noFill/>
          <a:ln w="21425" cap="flat" cmpd="sng">
            <a:solidFill>
              <a:schemeClr val="dk1"/>
            </a:solidFill>
            <a:prstDash val="solid"/>
            <a:round/>
            <a:headEnd type="none" w="sm" len="sm"/>
            <a:tailEnd type="none" w="sm" len="sm"/>
          </a:ln>
        </p:spPr>
      </p:cxnSp>
      <p:sp>
        <p:nvSpPr>
          <p:cNvPr id="3261" name="Google Shape;3261;p125"/>
          <p:cNvSpPr txBox="1"/>
          <p:nvPr/>
        </p:nvSpPr>
        <p:spPr>
          <a:xfrm>
            <a:off x="638429" y="1685870"/>
            <a:ext cx="1504400" cy="1221128"/>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Providers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Other IIS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Federal agencies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62" name="Google Shape;3262;p125"/>
          <p:cNvSpPr txBox="1"/>
          <p:nvPr/>
        </p:nvSpPr>
        <p:spPr>
          <a:xfrm>
            <a:off x="2372791" y="1685869"/>
            <a:ext cx="1828800" cy="1446894"/>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Patient demographics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Vaccination events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63" name="Google Shape;3263;p125"/>
          <p:cNvSpPr txBox="1"/>
          <p:nvPr/>
        </p:nvSpPr>
        <p:spPr>
          <a:xfrm>
            <a:off x="6191075" y="1633177"/>
            <a:ext cx="1948400" cy="2575729"/>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Vaccination records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Immunization Forecasts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Vaccination coverage and line list reports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Reporting to CDC, jurisdiction</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Dashboards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64" name="Google Shape;3264;p125"/>
          <p:cNvSpPr txBox="1"/>
          <p:nvPr/>
        </p:nvSpPr>
        <p:spPr>
          <a:xfrm>
            <a:off x="4367833" y="1666015"/>
            <a:ext cx="1887200" cy="2575729"/>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Onboarding for reporting and access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Matching, merging and de-duplicating records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Clinical Decision Support (forecasting)</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65" name="Google Shape;3265;p125"/>
          <p:cNvSpPr txBox="1"/>
          <p:nvPr/>
        </p:nvSpPr>
        <p:spPr>
          <a:xfrm>
            <a:off x="8198591" y="1582559"/>
            <a:ext cx="2015200" cy="3253030"/>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Providers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Immunization Program</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Other Public Health Programs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Other IISs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Public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Schools, Colleges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Child Care</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CDC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Medicaid, Health Plans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Researchers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3266" name="Google Shape;3266;p125"/>
          <p:cNvCxnSpPr/>
          <p:nvPr/>
        </p:nvCxnSpPr>
        <p:spPr>
          <a:xfrm>
            <a:off x="689861" y="4755080"/>
            <a:ext cx="9509600" cy="0"/>
          </a:xfrm>
          <a:prstGeom prst="straightConnector1">
            <a:avLst/>
          </a:prstGeom>
          <a:noFill/>
          <a:ln w="9525" cap="flat" cmpd="sng">
            <a:solidFill>
              <a:srgbClr val="4A7DBA"/>
            </a:solidFill>
            <a:prstDash val="lgDash"/>
            <a:round/>
            <a:headEnd type="none" w="sm" len="sm"/>
            <a:tailEnd type="none" w="sm" len="sm"/>
          </a:ln>
        </p:spPr>
      </p:cxnSp>
      <p:sp>
        <p:nvSpPr>
          <p:cNvPr id="3267" name="Google Shape;3267;p125"/>
          <p:cNvSpPr txBox="1"/>
          <p:nvPr/>
        </p:nvSpPr>
        <p:spPr>
          <a:xfrm>
            <a:off x="-85757" y="4947588"/>
            <a:ext cx="833600"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2E5F7D"/>
                </a:solidFill>
                <a:effectLst/>
                <a:uLnTx/>
                <a:uFillTx/>
                <a:latin typeface="Calibri"/>
                <a:ea typeface="Calibri"/>
                <a:cs typeface="Calibri"/>
                <a:sym typeface="Calibri"/>
              </a:rPr>
              <a:t>Role of </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a:ln>
                  <a:noFill/>
                </a:ln>
                <a:solidFill>
                  <a:srgbClr val="2E5F7D"/>
                </a:solidFill>
                <a:effectLst/>
                <a:uLnTx/>
                <a:uFillTx/>
                <a:latin typeface="Calibri"/>
                <a:ea typeface="Calibri"/>
                <a:cs typeface="Calibri"/>
                <a:sym typeface="Calibri"/>
              </a:rPr>
              <a:t>IIS Leader</a:t>
            </a:r>
            <a:endParaRPr kumimoji="0" sz="1600" b="0" i="0" u="none" strike="noStrike" kern="0" cap="none" spc="0" normalizeH="0" baseline="0" noProof="0">
              <a:ln>
                <a:noFill/>
              </a:ln>
              <a:solidFill>
                <a:srgbClr val="2E5F7D"/>
              </a:solidFill>
              <a:effectLst/>
              <a:uLnTx/>
              <a:uFillTx/>
              <a:latin typeface="Calibri"/>
              <a:ea typeface="Calibri"/>
              <a:cs typeface="Calibri"/>
              <a:sym typeface="Calibri"/>
            </a:endParaRPr>
          </a:p>
        </p:txBody>
      </p:sp>
      <p:sp>
        <p:nvSpPr>
          <p:cNvPr id="3268" name="Google Shape;3268;p125"/>
          <p:cNvSpPr txBox="1"/>
          <p:nvPr/>
        </p:nvSpPr>
        <p:spPr>
          <a:xfrm>
            <a:off x="2440035" y="4697486"/>
            <a:ext cx="1707200" cy="1672662"/>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Motivate providers to report high quality data</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Capture full range of IIS data inputs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69" name="Google Shape;3269;p125"/>
          <p:cNvSpPr txBox="1"/>
          <p:nvPr/>
        </p:nvSpPr>
        <p:spPr>
          <a:xfrm>
            <a:off x="4326661" y="4704460"/>
            <a:ext cx="1887200" cy="1672662"/>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Ensure integrity of data processes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Continuously improve data quality processes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Promote authorized access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0" name="Google Shape;3270;p125"/>
          <p:cNvSpPr txBox="1"/>
          <p:nvPr/>
        </p:nvSpPr>
        <p:spPr>
          <a:xfrm>
            <a:off x="6232076" y="4722615"/>
            <a:ext cx="1948400" cy="995360"/>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Share high quality IIS data outputs to protect the health of the public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1" name="Google Shape;3271;p125"/>
          <p:cNvSpPr txBox="1"/>
          <p:nvPr/>
        </p:nvSpPr>
        <p:spPr>
          <a:xfrm>
            <a:off x="657152" y="4697485"/>
            <a:ext cx="1707200" cy="1446894"/>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Recruit and connect all suppliers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03195"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72" name="Google Shape;3272;p125"/>
          <p:cNvSpPr txBox="1"/>
          <p:nvPr/>
        </p:nvSpPr>
        <p:spPr>
          <a:xfrm>
            <a:off x="8146140" y="4732776"/>
            <a:ext cx="2105200" cy="1221128"/>
          </a:xfrm>
          <a:prstGeom prst="rect">
            <a:avLst/>
          </a:prstGeom>
          <a:noFill/>
          <a:ln>
            <a:noFill/>
          </a:ln>
        </p:spPr>
        <p:txBody>
          <a:bodyPr spcFirstLastPara="1" wrap="square" lIns="91425" tIns="45700" rIns="91425" bIns="45700" anchor="t" anchorCtr="0">
            <a:spAutoFit/>
          </a:bodyPr>
          <a:lstStyle/>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Enable authorized IIS access to meet public health needs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287859" marR="0" lvl="0" indent="-279393"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Highlight data use champions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77"/>
        <p:cNvGrpSpPr/>
        <p:nvPr/>
      </p:nvGrpSpPr>
      <p:grpSpPr>
        <a:xfrm>
          <a:off x="0" y="0"/>
          <a:ext cx="0" cy="0"/>
          <a:chOff x="0" y="0"/>
          <a:chExt cx="0" cy="0"/>
        </a:xfrm>
      </p:grpSpPr>
      <p:sp>
        <p:nvSpPr>
          <p:cNvPr id="3278" name="Google Shape;3278;p126"/>
          <p:cNvSpPr txBox="1">
            <a:spLocks noGrp="1"/>
          </p:cNvSpPr>
          <p:nvPr>
            <p:ph type="title"/>
          </p:nvPr>
        </p:nvSpPr>
        <p:spPr>
          <a:xfrm>
            <a:off x="608249" y="168972"/>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Recruit and Connect all IIS Data</a:t>
            </a:r>
            <a:r>
              <a:rPr lang="en" sz="3467" b="1">
                <a:solidFill>
                  <a:srgbClr val="1E5DB2"/>
                </a:solidFill>
                <a:latin typeface="Barlow Medium"/>
                <a:ea typeface="Barlow Medium"/>
                <a:cs typeface="Barlow Medium"/>
                <a:sym typeface="Barlow Medium"/>
              </a:rPr>
              <a:t> Suppliers</a:t>
            </a:r>
            <a:endParaRPr sz="3467" b="1">
              <a:solidFill>
                <a:srgbClr val="1E5DB2"/>
              </a:solidFill>
              <a:latin typeface="Barlow Medium"/>
              <a:ea typeface="Barlow Medium"/>
              <a:cs typeface="Barlow Medium"/>
              <a:sym typeface="Barlow Medium"/>
            </a:endParaRPr>
          </a:p>
        </p:txBody>
      </p:sp>
      <p:sp>
        <p:nvSpPr>
          <p:cNvPr id="3279" name="Google Shape;3279;p126"/>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914377" lvl="0" indent="-287859" algn="l" rtl="0">
              <a:lnSpc>
                <a:spcPct val="115000"/>
              </a:lnSpc>
              <a:spcBef>
                <a:spcPts val="1067"/>
              </a:spcBef>
              <a:spcAft>
                <a:spcPts val="0"/>
              </a:spcAft>
              <a:buClr>
                <a:schemeClr val="dk1"/>
              </a:buClr>
              <a:buSzPts val="2000"/>
              <a:buFont typeface="Calibri"/>
              <a:buChar char="•"/>
            </a:pPr>
            <a:r>
              <a:rPr lang="en" sz="2000">
                <a:latin typeface="Barlow"/>
                <a:ea typeface="Barlow"/>
                <a:cs typeface="Barlow"/>
                <a:sym typeface="Barlow"/>
              </a:rPr>
              <a:t>Onboard data suppliers for interoperability with the IIS</a:t>
            </a:r>
            <a:endParaRPr sz="2000">
              <a:latin typeface="Barlow"/>
              <a:ea typeface="Barlow"/>
              <a:cs typeface="Barlow"/>
              <a:sym typeface="Barlow"/>
            </a:endParaRPr>
          </a:p>
          <a:p>
            <a:pPr marL="914377" lvl="0" indent="-287859"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Set up accounts for suppliers to access the IIS user interface</a:t>
            </a:r>
            <a:endParaRPr sz="2000">
              <a:latin typeface="Barlow"/>
              <a:ea typeface="Barlow"/>
              <a:cs typeface="Barlow"/>
              <a:sym typeface="Barlow"/>
            </a:endParaRPr>
          </a:p>
          <a:p>
            <a:pPr marL="0" lvl="0" indent="0" algn="l" rtl="0">
              <a:lnSpc>
                <a:spcPct val="115000"/>
              </a:lnSpc>
              <a:spcBef>
                <a:spcPts val="1667"/>
              </a:spcBef>
              <a:spcAft>
                <a:spcPts val="0"/>
              </a:spcAft>
              <a:buClr>
                <a:srgbClr val="2E5F7D"/>
              </a:buClr>
              <a:buSzPts val="2000"/>
              <a:buNone/>
            </a:pPr>
            <a:r>
              <a:rPr lang="en" sz="2000" b="1">
                <a:solidFill>
                  <a:srgbClr val="1E5DB2"/>
                </a:solidFill>
                <a:latin typeface="Barlow"/>
                <a:ea typeface="Barlow"/>
                <a:cs typeface="Barlow"/>
                <a:sym typeface="Barlow"/>
              </a:rPr>
              <a:t>Data Suppliers are Critical Partners for Shared Success!</a:t>
            </a:r>
            <a:endParaRPr sz="2000">
              <a:solidFill>
                <a:srgbClr val="1E5DB2"/>
              </a:solidFill>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Clinics - Hospital, Public Health</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Private Provider Offices</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Federally Qualified Health Centers (FQHCs)</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Pharmacies – Chains and Independents</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School-Based Health Centers (SBHCs)</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Points of Dispensing (PODs)</a:t>
            </a:r>
            <a:endParaRPr sz="2000">
              <a:latin typeface="Barlow"/>
              <a:ea typeface="Barlow"/>
              <a:cs typeface="Barlow"/>
              <a:sym typeface="Barlow"/>
            </a:endParaRPr>
          </a:p>
          <a:p>
            <a:pPr marL="694249" lvl="1" indent="-127000" algn="l" rtl="0">
              <a:lnSpc>
                <a:spcPct val="115000"/>
              </a:lnSpc>
              <a:spcBef>
                <a:spcPts val="600"/>
              </a:spcBef>
              <a:spcAft>
                <a:spcPts val="0"/>
              </a:spcAft>
              <a:buClr>
                <a:schemeClr val="dk1"/>
              </a:buClr>
              <a:buSzPts val="2000"/>
              <a:buFont typeface="Calibri"/>
              <a:buChar char="•"/>
            </a:pPr>
            <a:r>
              <a:rPr lang="en" sz="2000">
                <a:latin typeface="Barlow"/>
                <a:ea typeface="Barlow"/>
                <a:cs typeface="Barlow"/>
                <a:sym typeface="Barlow"/>
              </a:rPr>
              <a:t> Urgent Care Clinics</a:t>
            </a:r>
            <a:endParaRPr sz="2000">
              <a:latin typeface="Barlow"/>
              <a:ea typeface="Barlow"/>
              <a:cs typeface="Barlow"/>
              <a:sym typeface="Barlow"/>
            </a:endParaRPr>
          </a:p>
          <a:p>
            <a:pPr marL="694249" lvl="1" indent="-127000" algn="l" rtl="0">
              <a:lnSpc>
                <a:spcPct val="115000"/>
              </a:lnSpc>
              <a:spcBef>
                <a:spcPts val="600"/>
              </a:spcBef>
              <a:spcAft>
                <a:spcPts val="600"/>
              </a:spcAft>
              <a:buClr>
                <a:schemeClr val="dk1"/>
              </a:buClr>
              <a:buSzPts val="2000"/>
              <a:buFont typeface="Calibri"/>
              <a:buChar char="•"/>
            </a:pPr>
            <a:r>
              <a:rPr lang="en" sz="2000">
                <a:latin typeface="Barlow"/>
                <a:ea typeface="Barlow"/>
                <a:cs typeface="Barlow"/>
                <a:sym typeface="Barlow"/>
              </a:rPr>
              <a:t> IISs in other jurisdictions, federal agencies – via </a:t>
            </a:r>
            <a:r>
              <a:rPr lang="en" sz="2000" b="1">
                <a:solidFill>
                  <a:srgbClr val="1E5DB2"/>
                </a:solidFill>
                <a:latin typeface="Barlow"/>
                <a:ea typeface="Barlow"/>
                <a:cs typeface="Barlow"/>
                <a:sym typeface="Barlow"/>
              </a:rPr>
              <a:t>IZ Gateway</a:t>
            </a:r>
            <a:endParaRPr sz="2000" b="1">
              <a:solidFill>
                <a:srgbClr val="1E5DB2"/>
              </a:solidFill>
              <a:latin typeface="Barlow"/>
              <a:ea typeface="Barlow"/>
              <a:cs typeface="Barlow"/>
              <a:sym typeface="Barlow"/>
            </a:endParaRPr>
          </a:p>
        </p:txBody>
      </p:sp>
      <p:sp>
        <p:nvSpPr>
          <p:cNvPr id="3280" name="Google Shape;3280;p126"/>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81" name="Google Shape;3281;p126"/>
          <p:cNvSpPr txBox="1"/>
          <p:nvPr/>
        </p:nvSpPr>
        <p:spPr>
          <a:xfrm>
            <a:off x="8978873" y="210301"/>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1" i="0" u="sng" strike="noStrike" kern="0" cap="none" spc="0" normalizeH="0" baseline="0" noProof="0">
                <a:ln>
                  <a:noFill/>
                </a:ln>
                <a:solidFill>
                  <a:srgbClr val="000000"/>
                </a:solidFill>
                <a:effectLst/>
                <a:uLnTx/>
                <a:uFillTx/>
                <a:latin typeface="Arial"/>
                <a:ea typeface="Arial"/>
                <a:cs typeface="Arial"/>
                <a:sym typeface="Arial"/>
              </a:rPr>
              <a:t>S</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IPOC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5"/>
        <p:cNvGrpSpPr/>
        <p:nvPr/>
      </p:nvGrpSpPr>
      <p:grpSpPr>
        <a:xfrm>
          <a:off x="0" y="0"/>
          <a:ext cx="0" cy="0"/>
          <a:chOff x="0" y="0"/>
          <a:chExt cx="0" cy="0"/>
        </a:xfrm>
      </p:grpSpPr>
      <p:sp>
        <p:nvSpPr>
          <p:cNvPr id="3286" name="Google Shape;3286;p127"/>
          <p:cNvSpPr txBox="1">
            <a:spLocks noGrp="1"/>
          </p:cNvSpPr>
          <p:nvPr>
            <p:ph type="title"/>
          </p:nvPr>
        </p:nvSpPr>
        <p:spPr>
          <a:xfrm>
            <a:off x="608249" y="177285"/>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sz="3467">
                <a:solidFill>
                  <a:srgbClr val="1E5DB2"/>
                </a:solidFill>
                <a:latin typeface="Barlow Medium"/>
                <a:ea typeface="Barlow Medium"/>
                <a:cs typeface="Barlow Medium"/>
                <a:sym typeface="Barlow Medium"/>
              </a:rPr>
              <a:t>Capture Full Range of IIS Data </a:t>
            </a:r>
            <a:r>
              <a:rPr lang="en" sz="3467" b="1">
                <a:solidFill>
                  <a:srgbClr val="1E5DB2"/>
                </a:solidFill>
                <a:latin typeface="Barlow Medium"/>
                <a:ea typeface="Barlow Medium"/>
                <a:cs typeface="Barlow Medium"/>
                <a:sym typeface="Barlow Medium"/>
              </a:rPr>
              <a:t>Inputs</a:t>
            </a:r>
            <a:endParaRPr sz="3467" b="1">
              <a:solidFill>
                <a:srgbClr val="1E5DB2"/>
              </a:solidFill>
              <a:latin typeface="Barlow Medium"/>
              <a:ea typeface="Barlow Medium"/>
              <a:cs typeface="Barlow Medium"/>
              <a:sym typeface="Barlow Medium"/>
            </a:endParaRPr>
          </a:p>
        </p:txBody>
      </p:sp>
      <p:sp>
        <p:nvSpPr>
          <p:cNvPr id="3287" name="Google Shape;3287;p127"/>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2E5F7D"/>
              </a:buClr>
              <a:buSzPts val="2933"/>
              <a:buNone/>
            </a:pPr>
            <a:r>
              <a:rPr lang="en" sz="2933" b="1">
                <a:solidFill>
                  <a:srgbClr val="1E5DB2"/>
                </a:solidFill>
                <a:latin typeface="Barlow"/>
                <a:ea typeface="Barlow"/>
                <a:cs typeface="Barlow"/>
                <a:sym typeface="Barlow"/>
              </a:rPr>
              <a:t>Collect all CDC Core Data Elements - and then some</a:t>
            </a:r>
            <a:endParaRPr sz="2933" b="1">
              <a:solidFill>
                <a:srgbClr val="1E5DB2"/>
              </a:solidFill>
              <a:latin typeface="Barlow"/>
              <a:ea typeface="Barlow"/>
              <a:cs typeface="Barlow"/>
              <a:sym typeface="Barlow"/>
            </a:endParaRPr>
          </a:p>
          <a:p>
            <a:pPr marL="507999" lvl="0" indent="-457200" algn="l" rtl="0">
              <a:lnSpc>
                <a:spcPct val="100000"/>
              </a:lnSpc>
              <a:spcBef>
                <a:spcPts val="1000"/>
              </a:spcBef>
              <a:spcAft>
                <a:spcPts val="0"/>
              </a:spcAft>
              <a:buClr>
                <a:schemeClr val="dk1"/>
              </a:buClr>
              <a:buSzPts val="2200"/>
              <a:buFont typeface="Arial"/>
              <a:buChar char="•"/>
            </a:pPr>
            <a:r>
              <a:rPr lang="en">
                <a:latin typeface="Barlow"/>
                <a:ea typeface="Barlow"/>
                <a:cs typeface="Barlow"/>
                <a:sym typeface="Barlow"/>
              </a:rPr>
              <a:t>Patient demographics </a:t>
            </a:r>
            <a:endParaRPr/>
          </a:p>
          <a:p>
            <a:pPr marL="929170" lvl="2" indent="-457200" algn="l" rtl="0">
              <a:lnSpc>
                <a:spcPct val="100000"/>
              </a:lnSpc>
              <a:spcBef>
                <a:spcPts val="1200"/>
              </a:spcBef>
              <a:spcAft>
                <a:spcPts val="0"/>
              </a:spcAft>
              <a:buClr>
                <a:schemeClr val="dk1"/>
              </a:buClr>
              <a:buSzPts val="2200"/>
              <a:buChar char="•"/>
            </a:pPr>
            <a:r>
              <a:rPr lang="en" sz="2800">
                <a:latin typeface="Barlow"/>
                <a:ea typeface="Barlow"/>
                <a:cs typeface="Barlow"/>
                <a:sym typeface="Barlow"/>
              </a:rPr>
              <a:t>Name (first, last, middle), current address, phone number, email</a:t>
            </a:r>
            <a:endParaRPr sz="2800">
              <a:latin typeface="Barlow"/>
              <a:ea typeface="Barlow"/>
              <a:cs typeface="Barlow"/>
              <a:sym typeface="Barlow"/>
            </a:endParaRPr>
          </a:p>
          <a:p>
            <a:pPr marL="507999" lvl="0" indent="-457200" algn="l" rtl="0">
              <a:lnSpc>
                <a:spcPct val="100000"/>
              </a:lnSpc>
              <a:spcBef>
                <a:spcPts val="1933"/>
              </a:spcBef>
              <a:spcAft>
                <a:spcPts val="0"/>
              </a:spcAft>
              <a:buClr>
                <a:schemeClr val="dk1"/>
              </a:buClr>
              <a:buSzPts val="2200"/>
              <a:buFont typeface="Arial"/>
              <a:buChar char="•"/>
            </a:pPr>
            <a:r>
              <a:rPr lang="en" sz="2933">
                <a:latin typeface="Barlow"/>
                <a:ea typeface="Barlow"/>
                <a:cs typeface="Barlow"/>
                <a:sym typeface="Barlow"/>
              </a:rPr>
              <a:t>Vaccination events</a:t>
            </a:r>
            <a:endParaRPr/>
          </a:p>
          <a:p>
            <a:pPr marL="1062171" lvl="3" indent="-457200" algn="l" rtl="0">
              <a:lnSpc>
                <a:spcPct val="100000"/>
              </a:lnSpc>
              <a:spcBef>
                <a:spcPts val="1933"/>
              </a:spcBef>
              <a:spcAft>
                <a:spcPts val="0"/>
              </a:spcAft>
              <a:buClr>
                <a:schemeClr val="dk1"/>
              </a:buClr>
              <a:buSzPts val="2200"/>
              <a:buChar char="•"/>
            </a:pPr>
            <a:r>
              <a:rPr lang="en" sz="2800">
                <a:latin typeface="Barlow"/>
                <a:ea typeface="Barlow"/>
                <a:cs typeface="Barlow"/>
                <a:sym typeface="Barlow"/>
              </a:rPr>
              <a:t>Vaccination date, vaccine code, presentation, manufacturer, lot number, etc.</a:t>
            </a:r>
            <a:endParaRPr/>
          </a:p>
          <a:p>
            <a:pPr marL="1062171" lvl="3" indent="-457200" algn="l" rtl="0">
              <a:lnSpc>
                <a:spcPct val="100000"/>
              </a:lnSpc>
              <a:spcBef>
                <a:spcPts val="1933"/>
              </a:spcBef>
              <a:spcAft>
                <a:spcPts val="600"/>
              </a:spcAft>
              <a:buClr>
                <a:schemeClr val="dk1"/>
              </a:buClr>
              <a:buSzPts val="2200"/>
              <a:buChar char="•"/>
            </a:pPr>
            <a:r>
              <a:rPr lang="en" sz="2800">
                <a:latin typeface="Barlow"/>
                <a:ea typeface="Barlow"/>
                <a:cs typeface="Barlow"/>
                <a:sym typeface="Barlow"/>
              </a:rPr>
              <a:t>Provider, Facility</a:t>
            </a:r>
            <a:endParaRPr sz="2800">
              <a:latin typeface="Barlow"/>
              <a:ea typeface="Barlow"/>
              <a:cs typeface="Barlow"/>
              <a:sym typeface="Barlow"/>
            </a:endParaRPr>
          </a:p>
        </p:txBody>
      </p:sp>
      <p:sp>
        <p:nvSpPr>
          <p:cNvPr id="3288" name="Google Shape;3288;p127"/>
          <p:cNvSpPr/>
          <p:nvPr/>
        </p:nvSpPr>
        <p:spPr>
          <a:xfrm>
            <a:off x="8978873" y="210300"/>
            <a:ext cx="798400" cy="307600"/>
          </a:xfrm>
          <a:prstGeom prst="rect">
            <a:avLst/>
          </a:prstGeom>
          <a:solidFill>
            <a:schemeClr val="lt1"/>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89" name="Google Shape;3289;p127"/>
          <p:cNvSpPr txBox="1"/>
          <p:nvPr/>
        </p:nvSpPr>
        <p:spPr>
          <a:xfrm>
            <a:off x="8978873" y="216086"/>
            <a:ext cx="798400" cy="318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Arial"/>
                <a:ea typeface="Arial"/>
                <a:cs typeface="Arial"/>
                <a:sym typeface="Arial"/>
              </a:rPr>
              <a:t>S</a:t>
            </a:r>
            <a:r>
              <a:rPr kumimoji="0" lang="en" sz="1467" b="1" i="0" u="sng" strike="noStrike" kern="0" cap="none" spc="0" normalizeH="0" baseline="0" noProof="0">
                <a:ln>
                  <a:noFill/>
                </a:ln>
                <a:solidFill>
                  <a:srgbClr val="000000"/>
                </a:solidFill>
                <a:effectLst/>
                <a:uLnTx/>
                <a:uFillTx/>
                <a:latin typeface="Arial"/>
                <a:ea typeface="Arial"/>
                <a:cs typeface="Arial"/>
                <a:sym typeface="Arial"/>
              </a:rPr>
              <a:t>I</a:t>
            </a:r>
            <a:r>
              <a:rPr kumimoji="0" lang="en" sz="1467" b="0" i="0" u="none" strike="noStrike" kern="0" cap="none" spc="0" normalizeH="0" baseline="0" noProof="0">
                <a:ln>
                  <a:noFill/>
                </a:ln>
                <a:solidFill>
                  <a:srgbClr val="000000"/>
                </a:solidFill>
                <a:effectLst/>
                <a:uLnTx/>
                <a:uFillTx/>
                <a:latin typeface="Arial"/>
                <a:ea typeface="Arial"/>
                <a:cs typeface="Arial"/>
                <a:sym typeface="Arial"/>
              </a:rPr>
              <a:t>POC</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_Solid Background">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IIS_PHII Theme">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1875</Words>
  <Application>Microsoft Office PowerPoint</Application>
  <PresentationFormat>Widescreen</PresentationFormat>
  <Paragraphs>235</Paragraphs>
  <Slides>27</Slides>
  <Notes>27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27</vt:i4>
      </vt:variant>
    </vt:vector>
  </HeadingPairs>
  <TitlesOfParts>
    <vt:vector size="40" baseType="lpstr">
      <vt:lpstr>Aptos</vt:lpstr>
      <vt:lpstr>Arial</vt:lpstr>
      <vt:lpstr>Barlow</vt:lpstr>
      <vt:lpstr>Barlow Light</vt:lpstr>
      <vt:lpstr>Barlow Medium</vt:lpstr>
      <vt:lpstr>Calibri</vt:lpstr>
      <vt:lpstr>NTR</vt:lpstr>
      <vt:lpstr>Play</vt:lpstr>
      <vt:lpstr>Verdana</vt:lpstr>
      <vt:lpstr>1_office theme</vt:lpstr>
      <vt:lpstr>Content_Solid Color Slider</vt:lpstr>
      <vt:lpstr>Content_Solid Background</vt:lpstr>
      <vt:lpstr>IIS_PHII Theme</vt:lpstr>
      <vt:lpstr>Effective IIS Data Use</vt:lpstr>
      <vt:lpstr>Learning Objectives</vt:lpstr>
      <vt:lpstr> IIS Core Competency Model Definition     Data Use </vt:lpstr>
      <vt:lpstr>Why is IIS Data Use Important?</vt:lpstr>
      <vt:lpstr>Your Role as an IIS Leader</vt:lpstr>
      <vt:lpstr>How can you achieve effective IIS data use?</vt:lpstr>
      <vt:lpstr>SIPOC Framework for Effective IIS Data Use</vt:lpstr>
      <vt:lpstr>Recruit and Connect all IIS Data Suppliers</vt:lpstr>
      <vt:lpstr>Capture Full Range of IIS Data Inputs</vt:lpstr>
      <vt:lpstr>Motivate Providers to Input Quality Data</vt:lpstr>
      <vt:lpstr>Activity: Small Group Discussion</vt:lpstr>
      <vt:lpstr>Ensure Integrity of IIS Data Processes</vt:lpstr>
      <vt:lpstr>Continuously Improve Data Quality Processes</vt:lpstr>
      <vt:lpstr>Promote Authorized Access</vt:lpstr>
      <vt:lpstr>Share High Quality IIS Data Outputs, I</vt:lpstr>
      <vt:lpstr>Share High Quality IIS Data Outputs, II</vt:lpstr>
      <vt:lpstr>Share High Quality IIS Data Outputs, III</vt:lpstr>
      <vt:lpstr>Share High Quality IIS Data Outputs: CDC</vt:lpstr>
      <vt:lpstr>Meet Consumer (User) Needs with IIS Functionality</vt:lpstr>
      <vt:lpstr>Highlight Data Use Champions</vt:lpstr>
      <vt:lpstr>PowerPoint Presentation</vt:lpstr>
      <vt:lpstr>CDC Use of IIS Data</vt:lpstr>
      <vt:lpstr>Jurisdiction Use of IIS Data</vt:lpstr>
      <vt:lpstr>Jurisdiction Use of IIS Data</vt:lpstr>
      <vt:lpstr>Activity: Large Group Discussion</vt:lpstr>
      <vt:lpstr>Data Use Key Resources</vt:lpstr>
      <vt:lpstr>Questions, Comments,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2026-06-22T17:57:13Z</dcterms:created>
  <dcterms:modified xsi:type="dcterms:W3CDTF">2026-06-22T17:57:46Z</dcterms:modified>
</cp:coreProperties>
</file>