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79" r:id="rId3"/>
  </p:sldMasterIdLst>
  <p:notesMasterIdLst>
    <p:notesMasterId r:id="rId46"/>
  </p:notesMasterIdLst>
  <p:sldIdLst>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444"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56" d="100"/>
          <a:sy n="56" d="100"/>
        </p:scale>
        <p:origin x="100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B1054-300F-4326-976E-C32E5E4A646D}"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E4EC74-DC5C-41FC-9D32-590EBE0D0EC7}" type="slidenum">
              <a:rPr lang="en-US" smtClean="0"/>
              <a:t>‹#›</a:t>
            </a:fld>
            <a:endParaRPr lang="en-US"/>
          </a:p>
        </p:txBody>
      </p:sp>
    </p:spTree>
    <p:extLst>
      <p:ext uri="{BB962C8B-B14F-4D97-AF65-F5344CB8AC3E}">
        <p14:creationId xmlns:p14="http://schemas.microsoft.com/office/powerpoint/2010/main" val="2250096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9"/>
        <p:cNvGrpSpPr/>
        <p:nvPr/>
      </p:nvGrpSpPr>
      <p:grpSpPr>
        <a:xfrm>
          <a:off x="0" y="0"/>
          <a:ext cx="0" cy="0"/>
          <a:chOff x="0" y="0"/>
          <a:chExt cx="0" cy="0"/>
        </a:xfrm>
      </p:grpSpPr>
      <p:sp>
        <p:nvSpPr>
          <p:cNvPr id="2020" name="Google Shape;202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2021" name="Google Shape;202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1"/>
        <p:cNvGrpSpPr/>
        <p:nvPr/>
      </p:nvGrpSpPr>
      <p:grpSpPr>
        <a:xfrm>
          <a:off x="0" y="0"/>
          <a:ext cx="0" cy="0"/>
          <a:chOff x="0" y="0"/>
          <a:chExt cx="0" cy="0"/>
        </a:xfrm>
      </p:grpSpPr>
      <p:sp>
        <p:nvSpPr>
          <p:cNvPr id="2092" name="Google Shape;209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3" name="Google Shape;209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sz="1100"/>
              <a:t>Mary Beth - </a:t>
            </a:r>
            <a:r>
              <a:rPr lang="en">
                <a:solidFill>
                  <a:schemeClr val="dk1"/>
                </a:solidFill>
              </a:rPr>
              <a:t>Refer back to Amy’s Data Use slides</a:t>
            </a:r>
            <a:endParaRPr>
              <a:solidFill>
                <a:schemeClr val="dk1"/>
              </a:solidFill>
            </a:endParaRPr>
          </a:p>
          <a:p>
            <a:pPr marL="0" lvl="0" indent="0" algn="l" rtl="0">
              <a:lnSpc>
                <a:spcPct val="100000"/>
              </a:lnSpc>
              <a:spcBef>
                <a:spcPts val="0"/>
              </a:spcBef>
              <a:spcAft>
                <a:spcPts val="0"/>
              </a:spcAft>
              <a:buClr>
                <a:schemeClr val="dk1"/>
              </a:buClr>
              <a:buSzPts val="1100"/>
              <a:buFont typeface="Barlow Ligh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9"/>
        <p:cNvGrpSpPr/>
        <p:nvPr/>
      </p:nvGrpSpPr>
      <p:grpSpPr>
        <a:xfrm>
          <a:off x="0" y="0"/>
          <a:ext cx="0" cy="0"/>
          <a:chOff x="0" y="0"/>
          <a:chExt cx="0" cy="0"/>
        </a:xfrm>
      </p:grpSpPr>
      <p:sp>
        <p:nvSpPr>
          <p:cNvPr id="2100" name="Google Shape;210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1" name="Google Shape;2101;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sz="1100"/>
              <a:t>Mary Beth - </a:t>
            </a:r>
            <a:r>
              <a:rPr lang="en" sz="1050">
                <a:solidFill>
                  <a:schemeClr val="dk1"/>
                </a:solidFill>
                <a:latin typeface="Roboto"/>
                <a:ea typeface="Roboto"/>
                <a:cs typeface="Roboto"/>
                <a:sym typeface="Roboto"/>
              </a:rPr>
              <a:t>Highlight up front the two focus areas for DQ...Incoming and DAR</a:t>
            </a:r>
            <a:endParaRPr sz="1050">
              <a:solidFill>
                <a:schemeClr val="dk1"/>
              </a:solidFill>
              <a:latin typeface="Roboto"/>
              <a:ea typeface="Roboto"/>
              <a:cs typeface="Roboto"/>
              <a:sym typeface="Roboto"/>
            </a:endParaRPr>
          </a:p>
          <a:p>
            <a:pPr marL="0" lvl="0" indent="0" algn="l" rtl="0">
              <a:lnSpc>
                <a:spcPct val="100000"/>
              </a:lnSpc>
              <a:spcBef>
                <a:spcPts val="0"/>
              </a:spcBef>
              <a:spcAft>
                <a:spcPts val="0"/>
              </a:spcAft>
              <a:buClr>
                <a:schemeClr val="dk1"/>
              </a:buClr>
              <a:buSzPts val="1400"/>
              <a:buFont typeface="Roboto"/>
              <a:buNone/>
            </a:pPr>
            <a:r>
              <a:rPr lang="en" sz="1050">
                <a:solidFill>
                  <a:schemeClr val="dk1"/>
                </a:solidFill>
                <a:latin typeface="Roboto"/>
                <a:ea typeface="Roboto"/>
                <a:cs typeface="Roboto"/>
                <a:sym typeface="Roboto"/>
              </a:rPr>
              <a:t>Debate in the community regarding the ‘right’ balance between quality/completeness</a:t>
            </a:r>
            <a:endParaRPr sz="1050">
              <a:solidFill>
                <a:schemeClr val="dk1"/>
              </a:solidFill>
              <a:latin typeface="Roboto"/>
              <a:ea typeface="Roboto"/>
              <a:cs typeface="Roboto"/>
              <a:sym typeface="Roboto"/>
            </a:endParaRPr>
          </a:p>
          <a:p>
            <a:pPr marL="0" lvl="0" indent="0" algn="l" rtl="0">
              <a:lnSpc>
                <a:spcPct val="100000"/>
              </a:lnSpc>
              <a:spcBef>
                <a:spcPts val="0"/>
              </a:spcBef>
              <a:spcAft>
                <a:spcPts val="0"/>
              </a:spcAft>
              <a:buClr>
                <a:schemeClr val="dk1"/>
              </a:buClr>
              <a:buSzPts val="1400"/>
              <a:buFont typeface="Barlow Light"/>
              <a:buNone/>
            </a:pPr>
            <a:endParaRPr sz="1050">
              <a:solidFill>
                <a:schemeClr val="dk1"/>
              </a:solidFill>
              <a:latin typeface="Roboto"/>
              <a:ea typeface="Roboto"/>
              <a:cs typeface="Roboto"/>
              <a:sym typeface="Roboto"/>
            </a:endParaRPr>
          </a:p>
          <a:p>
            <a:pPr marL="0" lvl="0" indent="0" algn="l" rtl="0">
              <a:lnSpc>
                <a:spcPct val="100000"/>
              </a:lnSpc>
              <a:spcBef>
                <a:spcPts val="0"/>
              </a:spcBef>
              <a:spcAft>
                <a:spcPts val="0"/>
              </a:spcAft>
              <a:buClr>
                <a:schemeClr val="dk1"/>
              </a:buClr>
              <a:buSzPts val="1400"/>
              <a:buFont typeface="Roboto"/>
              <a:buNone/>
            </a:pPr>
            <a:r>
              <a:rPr lang="en" sz="1050">
                <a:solidFill>
                  <a:schemeClr val="dk1"/>
                </a:solidFill>
                <a:latin typeface="Roboto"/>
                <a:ea typeface="Roboto"/>
                <a:cs typeface="Roboto"/>
                <a:sym typeface="Roboto"/>
              </a:rPr>
              <a:t>Give examples</a:t>
            </a:r>
            <a:endParaRPr sz="1050">
              <a:solidFill>
                <a:schemeClr val="dk1"/>
              </a:solidFill>
              <a:latin typeface="Roboto"/>
              <a:ea typeface="Roboto"/>
              <a:cs typeface="Roboto"/>
              <a:sym typeface="Robo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8"/>
        <p:cNvGrpSpPr/>
        <p:nvPr/>
      </p:nvGrpSpPr>
      <p:grpSpPr>
        <a:xfrm>
          <a:off x="0" y="0"/>
          <a:ext cx="0" cy="0"/>
          <a:chOff x="0" y="0"/>
          <a:chExt cx="0" cy="0"/>
        </a:xfrm>
      </p:grpSpPr>
      <p:sp>
        <p:nvSpPr>
          <p:cNvPr id="2109" name="Google Shape;210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0" name="Google Shape;2110;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100"/>
              <a:t>Mary Beth -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4"/>
        <p:cNvGrpSpPr/>
        <p:nvPr/>
      </p:nvGrpSpPr>
      <p:grpSpPr>
        <a:xfrm>
          <a:off x="0" y="0"/>
          <a:ext cx="0" cy="0"/>
          <a:chOff x="0" y="0"/>
          <a:chExt cx="0" cy="0"/>
        </a:xfrm>
      </p:grpSpPr>
      <p:sp>
        <p:nvSpPr>
          <p:cNvPr id="2115" name="Google Shape;211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6" name="Google Shape;2116;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400"/>
              <a:buFont typeface="Barlow Light"/>
              <a:buNone/>
            </a:pPr>
            <a:r>
              <a:rPr lang="en" sz="1100"/>
              <a:t>Mary Beth - </a:t>
            </a:r>
            <a:r>
              <a:rPr lang="en"/>
              <a:t>It’s important to think about a leader’s role in influencing, but not controlling, data quality.</a:t>
            </a:r>
            <a:endParaRPr/>
          </a:p>
          <a:p>
            <a:pPr marL="0" lvl="0" indent="0" algn="l" rtl="0">
              <a:lnSpc>
                <a:spcPct val="115000"/>
              </a:lnSpc>
              <a:spcBef>
                <a:spcPts val="0"/>
              </a:spcBef>
              <a:spcAft>
                <a:spcPts val="0"/>
              </a:spcAft>
              <a:buClr>
                <a:schemeClr val="dk1"/>
              </a:buClr>
              <a:buSzPts val="1400"/>
              <a:buFont typeface="Barlow Light"/>
              <a:buNone/>
            </a:pPr>
            <a:endParaRPr/>
          </a:p>
          <a:p>
            <a:pPr marL="0" lvl="0" indent="0" algn="l" rtl="0">
              <a:lnSpc>
                <a:spcPct val="115000"/>
              </a:lnSpc>
              <a:spcBef>
                <a:spcPts val="0"/>
              </a:spcBef>
              <a:spcAft>
                <a:spcPts val="0"/>
              </a:spcAft>
              <a:buClr>
                <a:schemeClr val="dk1"/>
              </a:buClr>
              <a:buSzPts val="1400"/>
              <a:buFont typeface="Barlow Light"/>
              <a:buNone/>
            </a:pPr>
            <a:r>
              <a:rPr lang="en"/>
              <a:t>As a leader, you can’t do everything, but you can empower others to do it…</a:t>
            </a:r>
            <a:endParaRPr/>
          </a:p>
          <a:p>
            <a:pPr marL="0" lvl="0" indent="0" algn="l" rtl="0">
              <a:lnSpc>
                <a:spcPct val="115000"/>
              </a:lnSpc>
              <a:spcBef>
                <a:spcPts val="0"/>
              </a:spcBef>
              <a:spcAft>
                <a:spcPts val="0"/>
              </a:spcAft>
              <a:buClr>
                <a:schemeClr val="dk1"/>
              </a:buClr>
              <a:buSzPts val="1400"/>
              <a:buFont typeface="Barlow Light"/>
              <a:buNone/>
            </a:pPr>
            <a:endParaRPr/>
          </a:p>
          <a:p>
            <a:pPr marL="0" lvl="0" indent="0" algn="l" rtl="0">
              <a:lnSpc>
                <a:spcPct val="115000"/>
              </a:lnSpc>
              <a:spcBef>
                <a:spcPts val="0"/>
              </a:spcBef>
              <a:spcAft>
                <a:spcPts val="0"/>
              </a:spcAft>
              <a:buClr>
                <a:schemeClr val="dk1"/>
              </a:buClr>
              <a:buSzPts val="1400"/>
              <a:buFont typeface="Barlow Light"/>
              <a:buNone/>
            </a:pPr>
            <a:r>
              <a:rPr lang="en"/>
              <a:t>Communication and education from Day 1</a:t>
            </a:r>
            <a:endParaRPr/>
          </a:p>
          <a:p>
            <a:pPr marL="0" lvl="0" indent="0" algn="l" rtl="0">
              <a:lnSpc>
                <a:spcPct val="115000"/>
              </a:lnSpc>
              <a:spcBef>
                <a:spcPts val="0"/>
              </a:spcBef>
              <a:spcAft>
                <a:spcPts val="0"/>
              </a:spcAft>
              <a:buClr>
                <a:schemeClr val="dk1"/>
              </a:buClr>
              <a:buSzPts val="1400"/>
              <a:buFont typeface="Barlow Light"/>
              <a:buNone/>
            </a:pPr>
            <a:endParaRPr/>
          </a:p>
          <a:p>
            <a:pPr marL="0" lvl="0" indent="0" algn="l" rtl="0">
              <a:lnSpc>
                <a:spcPct val="115000"/>
              </a:lnSpc>
              <a:spcBef>
                <a:spcPts val="0"/>
              </a:spcBef>
              <a:spcAft>
                <a:spcPts val="0"/>
              </a:spcAft>
              <a:buClr>
                <a:schemeClr val="dk1"/>
              </a:buClr>
              <a:buSzPts val="1400"/>
              <a:buFont typeface="Barlow Light"/>
              <a:buNone/>
            </a:pPr>
            <a:r>
              <a:rPr lang="en"/>
              <a:t>Data quality is a shared responsibility across stakeholders.</a:t>
            </a:r>
            <a:endParaRPr/>
          </a:p>
          <a:p>
            <a:pPr marL="0" lvl="0" indent="0" algn="l" rtl="0">
              <a:lnSpc>
                <a:spcPct val="115000"/>
              </a:lnSpc>
              <a:spcBef>
                <a:spcPts val="0"/>
              </a:spcBef>
              <a:spcAft>
                <a:spcPts val="0"/>
              </a:spcAft>
              <a:buClr>
                <a:schemeClr val="dk1"/>
              </a:buClr>
              <a:buSzPts val="1400"/>
              <a:buFont typeface="Barlow Light"/>
              <a:buNone/>
            </a:pPr>
            <a:endParaRPr/>
          </a:p>
          <a:p>
            <a:pPr marL="0" lvl="0" indent="0" algn="l" rtl="0">
              <a:lnSpc>
                <a:spcPct val="115000"/>
              </a:lnSpc>
              <a:spcBef>
                <a:spcPts val="0"/>
              </a:spcBef>
              <a:spcAft>
                <a:spcPts val="0"/>
              </a:spcAft>
              <a:buClr>
                <a:schemeClr val="dk1"/>
              </a:buClr>
              <a:buSzPts val="1400"/>
              <a:buFont typeface="Barlow Light"/>
              <a:buNone/>
            </a:pPr>
            <a:r>
              <a:rPr lang="en"/>
              <a:t>Tie back to staffing model.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9"/>
        <p:cNvGrpSpPr/>
        <p:nvPr/>
      </p:nvGrpSpPr>
      <p:grpSpPr>
        <a:xfrm>
          <a:off x="0" y="0"/>
          <a:ext cx="0" cy="0"/>
          <a:chOff x="0" y="0"/>
          <a:chExt cx="0" cy="0"/>
        </a:xfrm>
      </p:grpSpPr>
      <p:sp>
        <p:nvSpPr>
          <p:cNvPr id="2130" name="Google Shape;213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1" name="Google Shape;213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Mary Beth</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Discuss points where data quality can be addressed:</a:t>
            </a:r>
            <a:endParaRPr>
              <a:solidFill>
                <a:schemeClr val="dk1"/>
              </a:solidFill>
            </a:endParaRPr>
          </a:p>
          <a:p>
            <a:pPr marL="457200" lvl="0" indent="-298450" algn="l" rtl="0">
              <a:lnSpc>
                <a:spcPct val="115000"/>
              </a:lnSpc>
              <a:spcBef>
                <a:spcPts val="0"/>
              </a:spcBef>
              <a:spcAft>
                <a:spcPts val="0"/>
              </a:spcAft>
              <a:buClr>
                <a:schemeClr val="dk1"/>
              </a:buClr>
              <a:buSzPts val="1100"/>
              <a:buFont typeface="Barlow Light"/>
              <a:buChar char="●"/>
            </a:pPr>
            <a:r>
              <a:rPr lang="en">
                <a:solidFill>
                  <a:schemeClr val="dk1"/>
                </a:solidFill>
              </a:rPr>
              <a:t>Onboarding data testing prior to go-live</a:t>
            </a:r>
            <a:endParaRPr>
              <a:solidFill>
                <a:schemeClr val="dk1"/>
              </a:solidFill>
            </a:endParaRPr>
          </a:p>
          <a:p>
            <a:pPr marL="457200" lvl="0" indent="-298450" algn="l" rtl="0">
              <a:lnSpc>
                <a:spcPct val="115000"/>
              </a:lnSpc>
              <a:spcBef>
                <a:spcPts val="0"/>
              </a:spcBef>
              <a:spcAft>
                <a:spcPts val="0"/>
              </a:spcAft>
              <a:buClr>
                <a:schemeClr val="dk1"/>
              </a:buClr>
              <a:buSzPts val="1100"/>
              <a:buFont typeface="Barlow Light"/>
              <a:buChar char="●"/>
            </a:pPr>
            <a:r>
              <a:rPr lang="en">
                <a:solidFill>
                  <a:schemeClr val="dk1"/>
                </a:solidFill>
              </a:rPr>
              <a:t>Incoming/ongoing data via monitoring</a:t>
            </a:r>
            <a:endParaRPr>
              <a:solidFill>
                <a:schemeClr val="dk1"/>
              </a:solidFill>
            </a:endParaRPr>
          </a:p>
          <a:p>
            <a:pPr marL="457200" lvl="0" indent="-298450" algn="l" rtl="0">
              <a:lnSpc>
                <a:spcPct val="115000"/>
              </a:lnSpc>
              <a:spcBef>
                <a:spcPts val="0"/>
              </a:spcBef>
              <a:spcAft>
                <a:spcPts val="0"/>
              </a:spcAft>
              <a:buClr>
                <a:schemeClr val="dk1"/>
              </a:buClr>
              <a:buSzPts val="1100"/>
              <a:buFont typeface="Barlow Light"/>
              <a:buChar char="●"/>
            </a:pPr>
            <a:r>
              <a:rPr lang="en">
                <a:solidFill>
                  <a:schemeClr val="dk1"/>
                </a:solidFill>
              </a:rPr>
              <a:t>Data at rest via evaluation/assessment</a:t>
            </a:r>
            <a:endParaRPr>
              <a:solidFill>
                <a:schemeClr val="dk1"/>
              </a:solidFill>
            </a:endParaRPr>
          </a:p>
          <a:p>
            <a:pPr marL="0" lvl="0" indent="0" algn="l" rtl="0">
              <a:lnSpc>
                <a:spcPct val="115000"/>
              </a:lnSpc>
              <a:spcBef>
                <a:spcPts val="0"/>
              </a:spcBef>
              <a:spcAft>
                <a:spcPts val="0"/>
              </a:spcAft>
              <a:buClr>
                <a:schemeClr val="dk1"/>
              </a:buClr>
              <a:buSzPts val="1400"/>
              <a:buFont typeface="Barlow Light"/>
              <a:buNone/>
            </a:pPr>
            <a:endParaRPr>
              <a:solidFill>
                <a:schemeClr val="dk1"/>
              </a:solidFill>
            </a:endParaRPr>
          </a:p>
          <a:p>
            <a:pPr marL="0" lvl="0" indent="0" algn="l" rtl="0">
              <a:lnSpc>
                <a:spcPct val="115000"/>
              </a:lnSpc>
              <a:spcBef>
                <a:spcPts val="0"/>
              </a:spcBef>
              <a:spcAft>
                <a:spcPts val="0"/>
              </a:spcAft>
              <a:buClr>
                <a:schemeClr val="dk1"/>
              </a:buClr>
              <a:buSzPts val="1400"/>
              <a:buFont typeface="Barlow Light"/>
              <a:buNone/>
            </a:pPr>
            <a:r>
              <a:rPr lang="en">
                <a:solidFill>
                  <a:schemeClr val="dk1"/>
                </a:solidFill>
              </a:rPr>
              <a:t>This is where we get all the measures and thresholds we incorporate into data quality in Measurement and Improvement</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9"/>
        <p:cNvGrpSpPr/>
        <p:nvPr/>
      </p:nvGrpSpPr>
      <p:grpSpPr>
        <a:xfrm>
          <a:off x="0" y="0"/>
          <a:ext cx="0" cy="0"/>
          <a:chOff x="0" y="0"/>
          <a:chExt cx="0" cy="0"/>
        </a:xfrm>
      </p:grpSpPr>
      <p:sp>
        <p:nvSpPr>
          <p:cNvPr id="2140" name="Google Shape;214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1" name="Google Shape;214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t>Mary Beth - Developed with IIS, Imm Pgm, EHRs, providers, CDC, etc.</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
              <a:t>Note that this was one of the first times we brought in EHRs to our guidance development process, and it was really helpful/useful. </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
              <a:t>Then we reconvened that group when we refreshed our approaches.</a:t>
            </a:r>
            <a:endParaRPr/>
          </a:p>
          <a:p>
            <a:pPr marL="0" lvl="0" indent="0" algn="l" rtl="0">
              <a:spcBef>
                <a:spcPts val="0"/>
              </a:spcBef>
              <a:spcAft>
                <a:spcPts val="0"/>
              </a:spcAft>
              <a:buNone/>
            </a:pPr>
            <a:endParaRPr/>
          </a:p>
        </p:txBody>
      </p:sp>
      <p:sp>
        <p:nvSpPr>
          <p:cNvPr id="2142" name="Google Shape;214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7"/>
        <p:cNvGrpSpPr/>
        <p:nvPr/>
      </p:nvGrpSpPr>
      <p:grpSpPr>
        <a:xfrm>
          <a:off x="0" y="0"/>
          <a:ext cx="0" cy="0"/>
          <a:chOff x="0" y="0"/>
          <a:chExt cx="0" cy="0"/>
        </a:xfrm>
      </p:grpSpPr>
      <p:sp>
        <p:nvSpPr>
          <p:cNvPr id="2148" name="Google Shape;214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9" name="Google Shape;2149;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Mary Beth - Consistent front doors…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5" name="Google Shape;2155;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MBK - again reference MIROW</a:t>
            </a:r>
            <a:endParaRPr/>
          </a:p>
        </p:txBody>
      </p:sp>
      <p:sp>
        <p:nvSpPr>
          <p:cNvPr id="2156" name="Google Shape;2156;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2"/>
        <p:cNvGrpSpPr/>
        <p:nvPr/>
      </p:nvGrpSpPr>
      <p:grpSpPr>
        <a:xfrm>
          <a:off x="0" y="0"/>
          <a:ext cx="0" cy="0"/>
          <a:chOff x="0" y="0"/>
          <a:chExt cx="0" cy="0"/>
        </a:xfrm>
      </p:grpSpPr>
      <p:sp>
        <p:nvSpPr>
          <p:cNvPr id="2163" name="Google Shape;216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4" name="Google Shape;2164;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Mary Beth</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8"/>
        <p:cNvGrpSpPr/>
        <p:nvPr/>
      </p:nvGrpSpPr>
      <p:grpSpPr>
        <a:xfrm>
          <a:off x="0" y="0"/>
          <a:ext cx="0" cy="0"/>
          <a:chOff x="0" y="0"/>
          <a:chExt cx="0" cy="0"/>
        </a:xfrm>
      </p:grpSpPr>
      <p:sp>
        <p:nvSpPr>
          <p:cNvPr id="2169" name="Google Shape;2169;p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Emphasize great participation (97% of the community connected and tested in the last year). </a:t>
            </a:r>
            <a:endParaRPr/>
          </a:p>
          <a:p>
            <a:pPr marL="0" lvl="0" indent="0" algn="l" rtl="0">
              <a:lnSpc>
                <a:spcPct val="100000"/>
              </a:lnSpc>
              <a:spcBef>
                <a:spcPts val="0"/>
              </a:spcBef>
              <a:spcAft>
                <a:spcPts val="0"/>
              </a:spcAft>
              <a:buClr>
                <a:schemeClr val="dk1"/>
              </a:buClr>
              <a:buSzPts val="1100"/>
              <a:buFont typeface="Arial"/>
              <a:buNone/>
            </a:pPr>
            <a:r>
              <a:rPr lang="en"/>
              <a:t>Tie in with AART - TBD later</a:t>
            </a:r>
            <a:endParaRPr/>
          </a:p>
        </p:txBody>
      </p:sp>
      <p:sp>
        <p:nvSpPr>
          <p:cNvPr id="2170" name="Google Shape;217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1"/>
        <p:cNvGrpSpPr/>
        <p:nvPr/>
      </p:nvGrpSpPr>
      <p:grpSpPr>
        <a:xfrm>
          <a:off x="0" y="0"/>
          <a:ext cx="0" cy="0"/>
          <a:chOff x="0" y="0"/>
          <a:chExt cx="0" cy="0"/>
        </a:xfrm>
      </p:grpSpPr>
      <p:sp>
        <p:nvSpPr>
          <p:cNvPr id="2032" name="Google Shape;2032;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sz="1100"/>
              <a:t>Mary Beth</a:t>
            </a:r>
            <a:endParaRPr/>
          </a:p>
        </p:txBody>
      </p:sp>
      <p:sp>
        <p:nvSpPr>
          <p:cNvPr id="2033" name="Google Shape;203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0">
          <a:extLst>
            <a:ext uri="{FF2B5EF4-FFF2-40B4-BE49-F238E27FC236}">
              <a16:creationId xmlns:a16="http://schemas.microsoft.com/office/drawing/2014/main" id="{3C29B9BD-5572-1969-B8DE-703AB5C78549}"/>
            </a:ext>
          </a:extLst>
        </p:cNvPr>
        <p:cNvGrpSpPr/>
        <p:nvPr/>
      </p:nvGrpSpPr>
      <p:grpSpPr>
        <a:xfrm>
          <a:off x="0" y="0"/>
          <a:ext cx="0" cy="0"/>
          <a:chOff x="0" y="0"/>
          <a:chExt cx="0" cy="0"/>
        </a:xfrm>
      </p:grpSpPr>
      <p:sp>
        <p:nvSpPr>
          <p:cNvPr id="2181" name="Google Shape;2181;p28:notes">
            <a:extLst>
              <a:ext uri="{FF2B5EF4-FFF2-40B4-BE49-F238E27FC236}">
                <a16:creationId xmlns:a16="http://schemas.microsoft.com/office/drawing/2014/main" id="{0EEF6E08-8A08-0839-182F-E8B94558475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a:p>
        </p:txBody>
      </p:sp>
      <p:sp>
        <p:nvSpPr>
          <p:cNvPr id="2182" name="Google Shape;2182;p28:notes">
            <a:extLst>
              <a:ext uri="{FF2B5EF4-FFF2-40B4-BE49-F238E27FC236}">
                <a16:creationId xmlns:a16="http://schemas.microsoft.com/office/drawing/2014/main" id="{045169AC-1807-E63F-7825-134BCCBFCAF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8502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1"/>
        <p:cNvGrpSpPr/>
        <p:nvPr/>
      </p:nvGrpSpPr>
      <p:grpSpPr>
        <a:xfrm>
          <a:off x="0" y="0"/>
          <a:ext cx="0" cy="0"/>
          <a:chOff x="0" y="0"/>
          <a:chExt cx="0" cy="0"/>
        </a:xfrm>
      </p:grpSpPr>
      <p:sp>
        <p:nvSpPr>
          <p:cNvPr id="2192" name="Google Shape;219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3" name="Google Shape;2193;p29:notes"/>
          <p:cNvSpPr txBox="1">
            <a:spLocks noGrp="1"/>
          </p:cNvSpPr>
          <p:nvPr>
            <p:ph type="body" idx="1"/>
          </p:nvPr>
        </p:nvSpPr>
        <p:spPr>
          <a:xfrm>
            <a:off x="685800" y="4400550"/>
            <a:ext cx="5486400" cy="3600300"/>
          </a:xfrm>
          <a:prstGeom prst="rect">
            <a:avLst/>
          </a:prstGeom>
          <a:noFill/>
          <a:ln>
            <a:noFill/>
          </a:ln>
        </p:spPr>
        <p:txBody>
          <a:bodyPr spcFirstLastPara="1" wrap="square" lIns="91250" tIns="45600" rIns="91250" bIns="45600" anchor="t" anchorCtr="0">
            <a:noAutofit/>
          </a:bodyPr>
          <a:lstStyle/>
          <a:p>
            <a:pPr marL="0" lvl="0" indent="0" algn="l" rtl="0">
              <a:lnSpc>
                <a:spcPct val="100000"/>
              </a:lnSpc>
              <a:spcBef>
                <a:spcPts val="0"/>
              </a:spcBef>
              <a:spcAft>
                <a:spcPts val="0"/>
              </a:spcAft>
              <a:buClr>
                <a:schemeClr val="dk1"/>
              </a:buClr>
              <a:buSzPts val="1400"/>
              <a:buFont typeface="Barlow Light"/>
              <a:buNone/>
            </a:pPr>
            <a:endParaRPr sz="1400"/>
          </a:p>
        </p:txBody>
      </p:sp>
      <p:sp>
        <p:nvSpPr>
          <p:cNvPr id="2194" name="Google Shape;2194;p29:notes"/>
          <p:cNvSpPr txBox="1">
            <a:spLocks noGrp="1"/>
          </p:cNvSpPr>
          <p:nvPr>
            <p:ph type="sldNum" idx="12"/>
          </p:nvPr>
        </p:nvSpPr>
        <p:spPr>
          <a:xfrm>
            <a:off x="3884613" y="8685213"/>
            <a:ext cx="2971800" cy="458700"/>
          </a:xfrm>
          <a:prstGeom prst="rect">
            <a:avLst/>
          </a:prstGeom>
          <a:noFill/>
          <a:ln>
            <a:noFill/>
          </a:ln>
        </p:spPr>
        <p:txBody>
          <a:bodyPr spcFirstLastPara="1" wrap="square" lIns="91250" tIns="45600" rIns="91250" bIns="456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Barlow Light"/>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Barlow Light"/>
                <a:buNone/>
                <a:tabLst/>
                <a:defRPr/>
              </a:pPr>
              <a:t>21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3"/>
        <p:cNvGrpSpPr/>
        <p:nvPr/>
      </p:nvGrpSpPr>
      <p:grpSpPr>
        <a:xfrm>
          <a:off x="0" y="0"/>
          <a:ext cx="0" cy="0"/>
          <a:chOff x="0" y="0"/>
          <a:chExt cx="0" cy="0"/>
        </a:xfrm>
      </p:grpSpPr>
      <p:sp>
        <p:nvSpPr>
          <p:cNvPr id="2204" name="Google Shape;220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5" name="Google Shape;220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Barlow Light"/>
              <a:buNone/>
            </a:pPr>
            <a:r>
              <a:rPr lang="en"/>
              <a:t>Back of this handout also includes Priority Order Rationale</a:t>
            </a:r>
            <a:endParaRPr/>
          </a:p>
          <a:p>
            <a:pPr marL="0" lvl="0" indent="0" algn="l" rtl="0">
              <a:spcBef>
                <a:spcPts val="0"/>
              </a:spcBef>
              <a:spcAft>
                <a:spcPts val="0"/>
              </a:spcAft>
              <a:buNone/>
            </a:pPr>
            <a:endParaRPr/>
          </a:p>
        </p:txBody>
      </p:sp>
      <p:sp>
        <p:nvSpPr>
          <p:cNvPr id="2206" name="Google Shape;2206;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1"/>
        <p:cNvGrpSpPr/>
        <p:nvPr/>
      </p:nvGrpSpPr>
      <p:grpSpPr>
        <a:xfrm>
          <a:off x="0" y="0"/>
          <a:ext cx="0" cy="0"/>
          <a:chOff x="0" y="0"/>
          <a:chExt cx="0" cy="0"/>
        </a:xfrm>
      </p:grpSpPr>
      <p:sp>
        <p:nvSpPr>
          <p:cNvPr id="2212" name="Google Shape;221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3" name="Google Shape;2213;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Mary Beth - Distribute AART reports for all content areas</a:t>
            </a:r>
            <a:endParaRPr/>
          </a:p>
        </p:txBody>
      </p:sp>
      <p:sp>
        <p:nvSpPr>
          <p:cNvPr id="2214" name="Google Shape;2214;p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4" name="Google Shape;2224;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Barlow Ligh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8"/>
        <p:cNvGrpSpPr/>
        <p:nvPr/>
      </p:nvGrpSpPr>
      <p:grpSpPr>
        <a:xfrm>
          <a:off x="0" y="0"/>
          <a:ext cx="0" cy="0"/>
          <a:chOff x="0" y="0"/>
          <a:chExt cx="0" cy="0"/>
        </a:xfrm>
      </p:grpSpPr>
      <p:sp>
        <p:nvSpPr>
          <p:cNvPr id="2229" name="Google Shape;222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0" name="Google Shape;2230;p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Mary Beth - Distribute DAR Reports Where Available</a:t>
            </a:r>
            <a:endParaRPr/>
          </a:p>
          <a:p>
            <a:pPr marL="171450" lvl="0" indent="-171450" algn="l" rtl="0">
              <a:lnSpc>
                <a:spcPct val="100000"/>
              </a:lnSpc>
              <a:spcBef>
                <a:spcPts val="0"/>
              </a:spcBef>
              <a:spcAft>
                <a:spcPts val="0"/>
              </a:spcAft>
              <a:buClr>
                <a:schemeClr val="dk1"/>
              </a:buClr>
              <a:buSzPts val="1200"/>
              <a:buFont typeface="Calibri"/>
              <a:buChar char="-"/>
            </a:pPr>
            <a:r>
              <a:rPr lang="en"/>
              <a:t>Data At Rest in Testing &amp; Discovery is different from the other content areas M&amp;I has developed so far.</a:t>
            </a:r>
            <a:endParaRPr/>
          </a:p>
          <a:p>
            <a:pPr marL="171450" lvl="0" indent="-171450" algn="l" rtl="0">
              <a:lnSpc>
                <a:spcPct val="100000"/>
              </a:lnSpc>
              <a:spcBef>
                <a:spcPts val="0"/>
              </a:spcBef>
              <a:spcAft>
                <a:spcPts val="0"/>
              </a:spcAft>
              <a:buClr>
                <a:schemeClr val="dk1"/>
              </a:buClr>
              <a:buSzPts val="1200"/>
              <a:buFont typeface="Calibri"/>
              <a:buChar char="-"/>
            </a:pPr>
            <a:r>
              <a:rPr lang="en"/>
              <a:t>For this content area, we ask jurisdictions to pull a de-identified extract containing patients aged 0-to 2-year-olds and their corresponding vaccinations</a:t>
            </a:r>
            <a:endParaRPr/>
          </a:p>
          <a:p>
            <a:pPr marL="171450" lvl="0" indent="-171450" algn="l" rtl="0">
              <a:lnSpc>
                <a:spcPct val="100000"/>
              </a:lnSpc>
              <a:spcBef>
                <a:spcPts val="0"/>
              </a:spcBef>
              <a:spcAft>
                <a:spcPts val="0"/>
              </a:spcAft>
              <a:buClr>
                <a:schemeClr val="dk1"/>
              </a:buClr>
              <a:buSzPts val="1200"/>
              <a:buFont typeface="Calibri"/>
              <a:buChar char="-"/>
            </a:pPr>
            <a:r>
              <a:rPr lang="en"/>
              <a:t>This de-identified extract is further de-identified by a tool that generates an encrypted file of the counts</a:t>
            </a:r>
            <a:endParaRPr/>
          </a:p>
          <a:p>
            <a:pPr marL="628650" lvl="1" indent="-171450" algn="l" rtl="0">
              <a:lnSpc>
                <a:spcPct val="100000"/>
              </a:lnSpc>
              <a:spcBef>
                <a:spcPts val="0"/>
              </a:spcBef>
              <a:spcAft>
                <a:spcPts val="0"/>
              </a:spcAft>
              <a:buClr>
                <a:schemeClr val="dk1"/>
              </a:buClr>
              <a:buSzPts val="1200"/>
              <a:buFont typeface="Calibri"/>
              <a:buChar char="-"/>
            </a:pPr>
            <a:r>
              <a:rPr lang="en"/>
              <a:t>We worked with NIST, or the National Institute of Standards in Technology, to create some of the tooling within DAR </a:t>
            </a:r>
            <a:endParaRPr/>
          </a:p>
          <a:p>
            <a:pPr marL="171450" lvl="0" indent="-171450" algn="l" rtl="0">
              <a:lnSpc>
                <a:spcPct val="100000"/>
              </a:lnSpc>
              <a:spcBef>
                <a:spcPts val="0"/>
              </a:spcBef>
              <a:spcAft>
                <a:spcPts val="0"/>
              </a:spcAft>
              <a:buClr>
                <a:schemeClr val="dk1"/>
              </a:buClr>
              <a:buSzPts val="1200"/>
              <a:buFont typeface="Calibri"/>
              <a:buChar char="-"/>
            </a:pPr>
            <a:r>
              <a:rPr lang="en"/>
              <a:t>This encrypted file is uploaded through AART and we generate a data quality report based on three data dimensions identified by the IIS Data Quality Practices guidance document. </a:t>
            </a:r>
            <a:endParaRPr/>
          </a:p>
          <a:p>
            <a:pPr marL="628650" lvl="1" indent="-171450" algn="l" rtl="0">
              <a:lnSpc>
                <a:spcPct val="100000"/>
              </a:lnSpc>
              <a:spcBef>
                <a:spcPts val="0"/>
              </a:spcBef>
              <a:spcAft>
                <a:spcPts val="0"/>
              </a:spcAft>
              <a:buClr>
                <a:schemeClr val="dk1"/>
              </a:buClr>
              <a:buSzPts val="1200"/>
              <a:buFont typeface="Calibri"/>
              <a:buChar char="-"/>
            </a:pPr>
            <a:r>
              <a:rPr lang="en"/>
              <a:t>These three dimensions are completeness, validity, and timeliness.</a:t>
            </a:r>
            <a:endParaRPr/>
          </a:p>
        </p:txBody>
      </p:sp>
      <p:sp>
        <p:nvSpPr>
          <p:cNvPr id="2231" name="Google Shape;2231;p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6"/>
        <p:cNvGrpSpPr/>
        <p:nvPr/>
      </p:nvGrpSpPr>
      <p:grpSpPr>
        <a:xfrm>
          <a:off x="0" y="0"/>
          <a:ext cx="0" cy="0"/>
          <a:chOff x="0" y="0"/>
          <a:chExt cx="0" cy="0"/>
        </a:xfrm>
      </p:grpSpPr>
      <p:sp>
        <p:nvSpPr>
          <p:cNvPr id="2247" name="Google Shape;224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8" name="Google Shape;2248;p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Mary Beth - So you might be asking yourself, what’s in it for me, why should I participate? (also mention patient matching testing)</a:t>
            </a:r>
            <a:endParaRPr/>
          </a:p>
          <a:p>
            <a:pPr marL="171450" lvl="0" indent="-95250" algn="l" rtl="0">
              <a:lnSpc>
                <a:spcPct val="100000"/>
              </a:lnSpc>
              <a:spcBef>
                <a:spcPts val="0"/>
              </a:spcBef>
              <a:spcAft>
                <a:spcPts val="0"/>
              </a:spcAft>
              <a:buClr>
                <a:schemeClr val="dk1"/>
              </a:buClr>
              <a:buSzPts val="1200"/>
              <a:buFont typeface="Calibri"/>
              <a:buNone/>
            </a:pPr>
            <a:endParaRPr/>
          </a:p>
          <a:p>
            <a:pPr marL="171450" lvl="0" indent="-171450" algn="l" rtl="0">
              <a:lnSpc>
                <a:spcPct val="100000"/>
              </a:lnSpc>
              <a:spcBef>
                <a:spcPts val="0"/>
              </a:spcBef>
              <a:spcAft>
                <a:spcPts val="0"/>
              </a:spcAft>
              <a:buClr>
                <a:schemeClr val="dk1"/>
              </a:buClr>
              <a:buSzPts val="1200"/>
              <a:buFont typeface="Calibri"/>
              <a:buChar char="-"/>
            </a:pPr>
            <a:r>
              <a:rPr lang="en"/>
              <a:t>The short answer is that this is a door into a wealth of information about your system’s data.</a:t>
            </a:r>
            <a:endParaRPr/>
          </a:p>
          <a:p>
            <a:pPr marL="171450" lvl="0" indent="-95250" algn="l" rtl="0">
              <a:lnSpc>
                <a:spcPct val="100000"/>
              </a:lnSpc>
              <a:spcBef>
                <a:spcPts val="0"/>
              </a:spcBef>
              <a:spcAft>
                <a:spcPts val="0"/>
              </a:spcAft>
              <a:buClr>
                <a:schemeClr val="dk1"/>
              </a:buClr>
              <a:buSzPts val="1200"/>
              <a:buFont typeface="Calibri"/>
              <a:buNone/>
            </a:pPr>
            <a:endParaRPr/>
          </a:p>
          <a:p>
            <a:pPr marL="171450" lvl="0" indent="-171450" algn="l" rtl="0">
              <a:lnSpc>
                <a:spcPct val="100000"/>
              </a:lnSpc>
              <a:spcBef>
                <a:spcPts val="0"/>
              </a:spcBef>
              <a:spcAft>
                <a:spcPts val="0"/>
              </a:spcAft>
              <a:buClr>
                <a:schemeClr val="dk1"/>
              </a:buClr>
              <a:buSzPts val="1200"/>
              <a:buFont typeface="Calibri"/>
              <a:buChar char="-"/>
            </a:pPr>
            <a:r>
              <a:rPr lang="en"/>
              <a:t>Participating in DAR allows you to obtain both an </a:t>
            </a:r>
            <a:r>
              <a:rPr lang="en" b="1"/>
              <a:t>IIS wide report, </a:t>
            </a:r>
            <a:r>
              <a:rPr lang="en"/>
              <a:t>and </a:t>
            </a:r>
            <a:r>
              <a:rPr lang="en" b="1"/>
              <a:t>provider specific </a:t>
            </a:r>
            <a:r>
              <a:rPr lang="en"/>
              <a:t>reports of your IIS’s data quality.</a:t>
            </a:r>
            <a:endParaRPr/>
          </a:p>
          <a:p>
            <a:pPr marL="171450" lvl="0" indent="-171450" algn="l" rtl="0">
              <a:lnSpc>
                <a:spcPct val="100000"/>
              </a:lnSpc>
              <a:spcBef>
                <a:spcPts val="0"/>
              </a:spcBef>
              <a:spcAft>
                <a:spcPts val="0"/>
              </a:spcAft>
              <a:buClr>
                <a:schemeClr val="dk1"/>
              </a:buClr>
              <a:buSzPts val="1200"/>
              <a:buFont typeface="Calibri"/>
              <a:buChar char="-"/>
            </a:pPr>
            <a:r>
              <a:rPr lang="en"/>
              <a:t>You will also get access to the robust query functionality developed by the NIST team. </a:t>
            </a:r>
            <a:endParaRPr/>
          </a:p>
          <a:p>
            <a:pPr marL="628650" lvl="1" indent="-171450" algn="l" rtl="0">
              <a:lnSpc>
                <a:spcPct val="100000"/>
              </a:lnSpc>
              <a:spcBef>
                <a:spcPts val="0"/>
              </a:spcBef>
              <a:spcAft>
                <a:spcPts val="0"/>
              </a:spcAft>
              <a:buClr>
                <a:schemeClr val="dk1"/>
              </a:buClr>
              <a:buSzPts val="1200"/>
              <a:buFont typeface="Calibri"/>
              <a:buChar char="-"/>
            </a:pPr>
            <a:r>
              <a:rPr lang="en"/>
              <a:t>For example, using this tool, you could with a few clicks identify all the providers that submitted phone number on less than 80% of their vaccination records.</a:t>
            </a:r>
            <a:endParaRPr/>
          </a:p>
          <a:p>
            <a:pPr marL="628650" lvl="1" indent="-171450" algn="l" rtl="0">
              <a:lnSpc>
                <a:spcPct val="100000"/>
              </a:lnSpc>
              <a:spcBef>
                <a:spcPts val="0"/>
              </a:spcBef>
              <a:spcAft>
                <a:spcPts val="0"/>
              </a:spcAft>
              <a:buClr>
                <a:schemeClr val="dk1"/>
              </a:buClr>
              <a:buSzPts val="1200"/>
              <a:buFont typeface="Calibri"/>
              <a:buChar char="-"/>
            </a:pPr>
            <a:r>
              <a:rPr lang="en"/>
              <a:t>What’s great about this is that the measures are uniform and comparable across systems.</a:t>
            </a:r>
            <a:endParaRPr/>
          </a:p>
          <a:p>
            <a:pPr marL="171450" lvl="0" indent="-171450" algn="l" rtl="0">
              <a:lnSpc>
                <a:spcPct val="100000"/>
              </a:lnSpc>
              <a:spcBef>
                <a:spcPts val="0"/>
              </a:spcBef>
              <a:spcAft>
                <a:spcPts val="0"/>
              </a:spcAft>
              <a:buClr>
                <a:schemeClr val="dk1"/>
              </a:buClr>
              <a:buSzPts val="1200"/>
              <a:buFont typeface="Calibri"/>
              <a:buChar char="-"/>
            </a:pPr>
            <a:r>
              <a:rPr lang="en"/>
              <a:t>If you’d like to participate, please visit the DAR webpage, or send an email to aart@immregistries.org </a:t>
            </a:r>
            <a:endParaRPr/>
          </a:p>
          <a:p>
            <a:pPr marL="171450" lvl="0" indent="-95250" algn="l" rtl="0">
              <a:lnSpc>
                <a:spcPct val="100000"/>
              </a:lnSpc>
              <a:spcBef>
                <a:spcPts val="0"/>
              </a:spcBef>
              <a:spcAft>
                <a:spcPts val="0"/>
              </a:spcAft>
              <a:buClr>
                <a:schemeClr val="dk1"/>
              </a:buClr>
              <a:buSzPts val="1200"/>
              <a:buFont typeface="Calibri"/>
              <a:buNone/>
            </a:pPr>
            <a:endParaRPr/>
          </a:p>
          <a:p>
            <a:pPr marL="171450" lvl="0" indent="-171450" algn="l" rtl="0">
              <a:lnSpc>
                <a:spcPct val="100000"/>
              </a:lnSpc>
              <a:spcBef>
                <a:spcPts val="0"/>
              </a:spcBef>
              <a:spcAft>
                <a:spcPts val="0"/>
              </a:spcAft>
              <a:buClr>
                <a:schemeClr val="dk1"/>
              </a:buClr>
              <a:buSzPts val="1200"/>
              <a:buFont typeface="Calibri"/>
              <a:buChar char="-"/>
            </a:pPr>
            <a:r>
              <a:rPr lang="en" b="1"/>
              <a:t>If you take away nothing else from this session, we hope at the very least that you’ll be excited, too, about how cool and useful the DAR tools are, and we’re excited to get more IIS on board and share more insights from DAR as this moves into the assessment phase. </a:t>
            </a:r>
            <a:endParaRPr/>
          </a:p>
          <a:p>
            <a:pPr marL="171450" lvl="0" indent="-9525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
              <a:t>Will also be adding in tests to detect potential duplicates in the IIS - coming late 2023/early 2024</a:t>
            </a:r>
            <a:endParaRPr/>
          </a:p>
          <a:p>
            <a:pPr marL="0" lvl="0" indent="0" algn="l" rtl="0">
              <a:lnSpc>
                <a:spcPct val="100000"/>
              </a:lnSpc>
              <a:spcBef>
                <a:spcPts val="0"/>
              </a:spcBef>
              <a:spcAft>
                <a:spcPts val="0"/>
              </a:spcAft>
              <a:buClr>
                <a:schemeClr val="dk1"/>
              </a:buClr>
              <a:buSzPts val="1200"/>
              <a:buFont typeface="Calibri"/>
              <a:buNone/>
            </a:pPr>
            <a:endParaRPr/>
          </a:p>
        </p:txBody>
      </p:sp>
      <p:sp>
        <p:nvSpPr>
          <p:cNvPr id="2249" name="Google Shape;2249;p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Barlow Light"/>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Barlow Light"/>
                <a:buNone/>
                <a:tabLst/>
                <a:defRPr/>
              </a:pPr>
              <a:t>26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7"/>
        <p:cNvGrpSpPr/>
        <p:nvPr/>
      </p:nvGrpSpPr>
      <p:grpSpPr>
        <a:xfrm>
          <a:off x="0" y="0"/>
          <a:ext cx="0" cy="0"/>
          <a:chOff x="0" y="0"/>
          <a:chExt cx="0" cy="0"/>
        </a:xfrm>
      </p:grpSpPr>
      <p:sp>
        <p:nvSpPr>
          <p:cNvPr id="2258" name="Google Shape;2258;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9" name="Google Shape;2259;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Barlow Ligh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3"/>
        <p:cNvGrpSpPr/>
        <p:nvPr/>
      </p:nvGrpSpPr>
      <p:grpSpPr>
        <a:xfrm>
          <a:off x="0" y="0"/>
          <a:ext cx="0" cy="0"/>
          <a:chOff x="0" y="0"/>
          <a:chExt cx="0" cy="0"/>
        </a:xfrm>
      </p:grpSpPr>
      <p:sp>
        <p:nvSpPr>
          <p:cNvPr id="2264" name="Google Shape;2264;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5" name="Google Shape;2265;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0"/>
        <p:cNvGrpSpPr/>
        <p:nvPr/>
      </p:nvGrpSpPr>
      <p:grpSpPr>
        <a:xfrm>
          <a:off x="0" y="0"/>
          <a:ext cx="0" cy="0"/>
          <a:chOff x="0" y="0"/>
          <a:chExt cx="0" cy="0"/>
        </a:xfrm>
      </p:grpSpPr>
      <p:sp>
        <p:nvSpPr>
          <p:cNvPr id="2271" name="Google Shape;227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2" name="Google Shape;2272;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stress importance of partnership, reaching outside of IIS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7"/>
        <p:cNvGrpSpPr/>
        <p:nvPr/>
      </p:nvGrpSpPr>
      <p:grpSpPr>
        <a:xfrm>
          <a:off x="0" y="0"/>
          <a:ext cx="0" cy="0"/>
          <a:chOff x="0" y="0"/>
          <a:chExt cx="0" cy="0"/>
        </a:xfrm>
      </p:grpSpPr>
      <p:sp>
        <p:nvSpPr>
          <p:cNvPr id="2038" name="Google Shape;2038;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sz="1100"/>
              <a:t>Mary Beth</a:t>
            </a:r>
            <a:endParaRPr/>
          </a:p>
        </p:txBody>
      </p:sp>
      <p:sp>
        <p:nvSpPr>
          <p:cNvPr id="2039" name="Google Shape;203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7"/>
        <p:cNvGrpSpPr/>
        <p:nvPr/>
      </p:nvGrpSpPr>
      <p:grpSpPr>
        <a:xfrm>
          <a:off x="0" y="0"/>
          <a:ext cx="0" cy="0"/>
          <a:chOff x="0" y="0"/>
          <a:chExt cx="0" cy="0"/>
        </a:xfrm>
      </p:grpSpPr>
      <p:sp>
        <p:nvSpPr>
          <p:cNvPr id="2278" name="Google Shape;2278;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9" name="Google Shape;2279;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5"/>
        <p:cNvGrpSpPr/>
        <p:nvPr/>
      </p:nvGrpSpPr>
      <p:grpSpPr>
        <a:xfrm>
          <a:off x="0" y="0"/>
          <a:ext cx="0" cy="0"/>
          <a:chOff x="0" y="0"/>
          <a:chExt cx="0" cy="0"/>
        </a:xfrm>
      </p:grpSpPr>
      <p:sp>
        <p:nvSpPr>
          <p:cNvPr id="2286" name="Google Shape;228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7" name="Google Shape;2287;p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Mary Beth - Who does the outreach? How do they reach the right person? </a:t>
            </a:r>
            <a:endParaRPr/>
          </a:p>
          <a:p>
            <a:pPr marL="0" lvl="0" indent="0" algn="l" rtl="0">
              <a:lnSpc>
                <a:spcPct val="100000"/>
              </a:lnSpc>
              <a:spcBef>
                <a:spcPts val="0"/>
              </a:spcBef>
              <a:spcAft>
                <a:spcPts val="0"/>
              </a:spcAft>
              <a:buClr>
                <a:schemeClr val="dk1"/>
              </a:buClr>
              <a:buSzPts val="1400"/>
              <a:buFont typeface="Barlow Light"/>
              <a:buNone/>
            </a:pPr>
            <a:endParaRPr/>
          </a:p>
          <a:p>
            <a:pPr marL="0" lvl="0" indent="0" algn="l" rtl="0">
              <a:lnSpc>
                <a:spcPct val="100000"/>
              </a:lnSpc>
              <a:spcBef>
                <a:spcPts val="0"/>
              </a:spcBef>
              <a:spcAft>
                <a:spcPts val="0"/>
              </a:spcAft>
              <a:buClr>
                <a:schemeClr val="dk1"/>
              </a:buClr>
              <a:buSzPts val="1400"/>
              <a:buFont typeface="Barlow Light"/>
              <a:buNone/>
            </a:pPr>
            <a:r>
              <a:rPr lang="en"/>
              <a:t>Provider report cards - public shaming</a:t>
            </a:r>
            <a:endParaRPr/>
          </a:p>
          <a:p>
            <a:pPr marL="0" lvl="0" indent="0" algn="l" rtl="0">
              <a:lnSpc>
                <a:spcPct val="100000"/>
              </a:lnSpc>
              <a:spcBef>
                <a:spcPts val="0"/>
              </a:spcBef>
              <a:spcAft>
                <a:spcPts val="0"/>
              </a:spcAft>
              <a:buClr>
                <a:schemeClr val="dk1"/>
              </a:buClr>
              <a:buSzPts val="1400"/>
              <a:buFont typeface="Barlow Light"/>
              <a:buNone/>
            </a:pPr>
            <a:r>
              <a:rPr lang="en"/>
              <a:t>Get them into AAP newsletters</a:t>
            </a:r>
            <a:endParaRPr/>
          </a:p>
          <a:p>
            <a:pPr marL="0" lvl="0" indent="0" algn="l" rtl="0">
              <a:lnSpc>
                <a:spcPct val="100000"/>
              </a:lnSpc>
              <a:spcBef>
                <a:spcPts val="0"/>
              </a:spcBef>
              <a:spcAft>
                <a:spcPts val="0"/>
              </a:spcAft>
              <a:buClr>
                <a:schemeClr val="dk1"/>
              </a:buClr>
              <a:buSzPts val="1400"/>
              <a:buFont typeface="Barlow Light"/>
              <a:buNone/>
            </a:pPr>
            <a:r>
              <a:rPr lang="en"/>
              <a:t>HIMSS/AAP Chapters</a:t>
            </a:r>
            <a:endParaRPr/>
          </a:p>
          <a:p>
            <a:pPr marL="0" lvl="0" indent="0" algn="l" rtl="0">
              <a:lnSpc>
                <a:spcPct val="100000"/>
              </a:lnSpc>
              <a:spcBef>
                <a:spcPts val="0"/>
              </a:spcBef>
              <a:spcAft>
                <a:spcPts val="0"/>
              </a:spcAft>
              <a:buClr>
                <a:schemeClr val="dk1"/>
              </a:buClr>
              <a:buSzPts val="1400"/>
              <a:buFont typeface="Barlow Light"/>
              <a:buNone/>
            </a:pPr>
            <a:endParaRPr/>
          </a:p>
          <a:p>
            <a:pPr marL="0" lvl="0" indent="0" algn="l" rtl="0">
              <a:lnSpc>
                <a:spcPct val="100000"/>
              </a:lnSpc>
              <a:spcBef>
                <a:spcPts val="0"/>
              </a:spcBef>
              <a:spcAft>
                <a:spcPts val="0"/>
              </a:spcAft>
              <a:buClr>
                <a:schemeClr val="dk1"/>
              </a:buClr>
              <a:buSzPts val="1400"/>
              <a:buFont typeface="Barlow Light"/>
              <a:buNone/>
            </a:pPr>
            <a:r>
              <a:rPr lang="en"/>
              <a:t>Intervention in this area may not be the responsibility of the IIS Manager but it may be a good area of learning and growth for them to better understand where all this work happens, and to coordinate with and empower the data quality analyst. </a:t>
            </a:r>
            <a:endParaRPr/>
          </a:p>
          <a:p>
            <a:pPr marL="0" lvl="0" indent="0" algn="l" rtl="0">
              <a:lnSpc>
                <a:spcPct val="100000"/>
              </a:lnSpc>
              <a:spcBef>
                <a:spcPts val="0"/>
              </a:spcBef>
              <a:spcAft>
                <a:spcPts val="0"/>
              </a:spcAft>
              <a:buClr>
                <a:schemeClr val="dk1"/>
              </a:buClr>
              <a:buSzPts val="1400"/>
              <a:buFont typeface="Barlow Light"/>
              <a:buNone/>
            </a:pPr>
            <a:endParaRPr/>
          </a:p>
          <a:p>
            <a:pPr marL="0" lvl="0" indent="0" algn="l" rtl="0">
              <a:lnSpc>
                <a:spcPct val="100000"/>
              </a:lnSpc>
              <a:spcBef>
                <a:spcPts val="0"/>
              </a:spcBef>
              <a:spcAft>
                <a:spcPts val="0"/>
              </a:spcAft>
              <a:buClr>
                <a:schemeClr val="dk1"/>
              </a:buClr>
              <a:buSzPts val="1400"/>
              <a:buFont typeface="Barlow Light"/>
              <a:buNone/>
            </a:pPr>
            <a:r>
              <a:rPr lang="en"/>
              <a:t>Where else might an IIS Data Quality Analyst intervene? </a:t>
            </a:r>
            <a:endParaRPr/>
          </a:p>
          <a:p>
            <a:pPr marL="0" lvl="0" indent="0" algn="l" rtl="0">
              <a:lnSpc>
                <a:spcPct val="100000"/>
              </a:lnSpc>
              <a:spcBef>
                <a:spcPts val="0"/>
              </a:spcBef>
              <a:spcAft>
                <a:spcPts val="0"/>
              </a:spcAft>
              <a:buClr>
                <a:schemeClr val="dk1"/>
              </a:buClr>
              <a:buSzPts val="1400"/>
              <a:buFont typeface="Barlow Light"/>
              <a:buNone/>
            </a:pPr>
            <a:endParaRPr/>
          </a:p>
          <a:p>
            <a:pPr marL="0" lvl="0" indent="0" algn="l" rtl="0">
              <a:lnSpc>
                <a:spcPct val="100000"/>
              </a:lnSpc>
              <a:spcBef>
                <a:spcPts val="0"/>
              </a:spcBef>
              <a:spcAft>
                <a:spcPts val="0"/>
              </a:spcAft>
              <a:buClr>
                <a:schemeClr val="dk1"/>
              </a:buClr>
              <a:buSzPts val="1400"/>
              <a:buFont typeface="Barlow Light"/>
              <a:buNone/>
            </a:pPr>
            <a:r>
              <a:rPr lang="en"/>
              <a:t>Central IT? </a:t>
            </a:r>
            <a:endParaRPr/>
          </a:p>
          <a:p>
            <a:pPr marL="0" lvl="0" indent="0" algn="l" rtl="0">
              <a:lnSpc>
                <a:spcPct val="100000"/>
              </a:lnSpc>
              <a:spcBef>
                <a:spcPts val="0"/>
              </a:spcBef>
              <a:spcAft>
                <a:spcPts val="0"/>
              </a:spcAft>
              <a:buClr>
                <a:schemeClr val="dk1"/>
              </a:buClr>
              <a:buSzPts val="1400"/>
              <a:buFont typeface="Barlow Light"/>
              <a:buNone/>
            </a:pPr>
            <a:r>
              <a:rPr lang="en"/>
              <a:t>Internet stability? </a:t>
            </a:r>
            <a:endParaRPr/>
          </a:p>
        </p:txBody>
      </p:sp>
      <p:sp>
        <p:nvSpPr>
          <p:cNvPr id="2288" name="Google Shape;2288;p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9"/>
        <p:cNvGrpSpPr/>
        <p:nvPr/>
      </p:nvGrpSpPr>
      <p:grpSpPr>
        <a:xfrm>
          <a:off x="0" y="0"/>
          <a:ext cx="0" cy="0"/>
          <a:chOff x="0" y="0"/>
          <a:chExt cx="0" cy="0"/>
        </a:xfrm>
      </p:grpSpPr>
      <p:sp>
        <p:nvSpPr>
          <p:cNvPr id="2330" name="Google Shape;2330;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1" name="Google Shape;2331;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0"/>
        <p:cNvGrpSpPr/>
        <p:nvPr/>
      </p:nvGrpSpPr>
      <p:grpSpPr>
        <a:xfrm>
          <a:off x="0" y="0"/>
          <a:ext cx="0" cy="0"/>
          <a:chOff x="0" y="0"/>
          <a:chExt cx="0" cy="0"/>
        </a:xfrm>
      </p:grpSpPr>
      <p:sp>
        <p:nvSpPr>
          <p:cNvPr id="2341" name="Google Shape;2341;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2" name="Google Shape;2342;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3"/>
        <p:cNvGrpSpPr/>
        <p:nvPr/>
      </p:nvGrpSpPr>
      <p:grpSpPr>
        <a:xfrm>
          <a:off x="0" y="0"/>
          <a:ext cx="0" cy="0"/>
          <a:chOff x="0" y="0"/>
          <a:chExt cx="0" cy="0"/>
        </a:xfrm>
      </p:grpSpPr>
      <p:sp>
        <p:nvSpPr>
          <p:cNvPr id="2354" name="Google Shape;2354;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5" name="Google Shape;2355;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8"/>
        <p:cNvGrpSpPr/>
        <p:nvPr/>
      </p:nvGrpSpPr>
      <p:grpSpPr>
        <a:xfrm>
          <a:off x="0" y="0"/>
          <a:ext cx="0" cy="0"/>
          <a:chOff x="0" y="0"/>
          <a:chExt cx="0" cy="0"/>
        </a:xfrm>
      </p:grpSpPr>
      <p:sp>
        <p:nvSpPr>
          <p:cNvPr id="2379" name="Google Shape;2379;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0" name="Google Shape;2380;p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I will bring the scenarios with me</a:t>
            </a:r>
            <a:endParaRPr/>
          </a:p>
        </p:txBody>
      </p:sp>
      <p:sp>
        <p:nvSpPr>
          <p:cNvPr id="2381" name="Google Shape;2381;p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9"/>
        <p:cNvGrpSpPr/>
        <p:nvPr/>
      </p:nvGrpSpPr>
      <p:grpSpPr>
        <a:xfrm>
          <a:off x="0" y="0"/>
          <a:ext cx="0" cy="0"/>
          <a:chOff x="0" y="0"/>
          <a:chExt cx="0" cy="0"/>
        </a:xfrm>
      </p:grpSpPr>
      <p:sp>
        <p:nvSpPr>
          <p:cNvPr id="2390" name="Google Shape;239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1" name="Google Shape;2391;p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a:t>
            </a:r>
            <a:endParaRPr/>
          </a:p>
        </p:txBody>
      </p:sp>
      <p:sp>
        <p:nvSpPr>
          <p:cNvPr id="2392" name="Google Shape;2392;p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8"/>
        <p:cNvGrpSpPr/>
        <p:nvPr/>
      </p:nvGrpSpPr>
      <p:grpSpPr>
        <a:xfrm>
          <a:off x="0" y="0"/>
          <a:ext cx="0" cy="0"/>
          <a:chOff x="0" y="0"/>
          <a:chExt cx="0" cy="0"/>
        </a:xfrm>
      </p:grpSpPr>
      <p:sp>
        <p:nvSpPr>
          <p:cNvPr id="2399" name="Google Shape;239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0" name="Google Shape;2400;p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This is a tool that Envision has set up on their dashboard…</a:t>
            </a:r>
            <a:endParaRPr/>
          </a:p>
        </p:txBody>
      </p:sp>
      <p:sp>
        <p:nvSpPr>
          <p:cNvPr id="2401" name="Google Shape;2401;p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6"/>
        <p:cNvGrpSpPr/>
        <p:nvPr/>
      </p:nvGrpSpPr>
      <p:grpSpPr>
        <a:xfrm>
          <a:off x="0" y="0"/>
          <a:ext cx="0" cy="0"/>
          <a:chOff x="0" y="0"/>
          <a:chExt cx="0" cy="0"/>
        </a:xfrm>
      </p:grpSpPr>
      <p:sp>
        <p:nvSpPr>
          <p:cNvPr id="2407" name="Google Shape;2407;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8" name="Google Shape;2408;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This shares an intervention the Kansas IIS did to standardize and validate addresses to improve matching</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4"/>
        <p:cNvGrpSpPr/>
        <p:nvPr/>
      </p:nvGrpSpPr>
      <p:grpSpPr>
        <a:xfrm>
          <a:off x="0" y="0"/>
          <a:ext cx="0" cy="0"/>
          <a:chOff x="0" y="0"/>
          <a:chExt cx="0" cy="0"/>
        </a:xfrm>
      </p:grpSpPr>
      <p:sp>
        <p:nvSpPr>
          <p:cNvPr id="2415" name="Google Shape;2415;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6" name="Google Shape;2416;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This is an evaluation using DAR from Tennessee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4"/>
        <p:cNvGrpSpPr/>
        <p:nvPr/>
      </p:nvGrpSpPr>
      <p:grpSpPr>
        <a:xfrm>
          <a:off x="0" y="0"/>
          <a:ext cx="0" cy="0"/>
          <a:chOff x="0" y="0"/>
          <a:chExt cx="0" cy="0"/>
        </a:xfrm>
      </p:grpSpPr>
      <p:sp>
        <p:nvSpPr>
          <p:cNvPr id="2045" name="Google Shape;204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6" name="Google Shape;204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2"/>
        <p:cNvGrpSpPr/>
        <p:nvPr/>
      </p:nvGrpSpPr>
      <p:grpSpPr>
        <a:xfrm>
          <a:off x="0" y="0"/>
          <a:ext cx="0" cy="0"/>
          <a:chOff x="0" y="0"/>
          <a:chExt cx="0" cy="0"/>
        </a:xfrm>
      </p:grpSpPr>
      <p:sp>
        <p:nvSpPr>
          <p:cNvPr id="2423" name="Google Shape;2423;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4" name="Google Shape;2424;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Mary Beth -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8"/>
        <p:cNvGrpSpPr/>
        <p:nvPr/>
      </p:nvGrpSpPr>
      <p:grpSpPr>
        <a:xfrm>
          <a:off x="0" y="0"/>
          <a:ext cx="0" cy="0"/>
          <a:chOff x="0" y="0"/>
          <a:chExt cx="0" cy="0"/>
        </a:xfrm>
      </p:grpSpPr>
      <p:sp>
        <p:nvSpPr>
          <p:cNvPr id="2429" name="Google Shape;2429;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0" name="Google Shape;2430;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Mary Beth</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0"/>
        <p:cNvGrpSpPr/>
        <p:nvPr/>
      </p:nvGrpSpPr>
      <p:grpSpPr>
        <a:xfrm>
          <a:off x="0" y="0"/>
          <a:ext cx="0" cy="0"/>
          <a:chOff x="0" y="0"/>
          <a:chExt cx="0" cy="0"/>
        </a:xfrm>
      </p:grpSpPr>
      <p:sp>
        <p:nvSpPr>
          <p:cNvPr id="2441" name="Google Shape;2441;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2" name="Google Shape;2442;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Mary Beth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1"/>
        <p:cNvGrpSpPr/>
        <p:nvPr/>
      </p:nvGrpSpPr>
      <p:grpSpPr>
        <a:xfrm>
          <a:off x="0" y="0"/>
          <a:ext cx="0" cy="0"/>
          <a:chOff x="0" y="0"/>
          <a:chExt cx="0" cy="0"/>
        </a:xfrm>
      </p:grpSpPr>
      <p:sp>
        <p:nvSpPr>
          <p:cNvPr id="2052" name="Google Shape;205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3" name="Google Shape;2053;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sz="1100"/>
              <a:t>Mary Beth - </a:t>
            </a:r>
            <a:r>
              <a:rPr lang="en"/>
              <a:t>We have some questions for you (see QR Code)</a:t>
            </a:r>
            <a:endParaRPr/>
          </a:p>
        </p:txBody>
      </p:sp>
      <p:sp>
        <p:nvSpPr>
          <p:cNvPr id="2054" name="Google Shape;2054;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2"/>
        <p:cNvGrpSpPr/>
        <p:nvPr/>
      </p:nvGrpSpPr>
      <p:grpSpPr>
        <a:xfrm>
          <a:off x="0" y="0"/>
          <a:ext cx="0" cy="0"/>
          <a:chOff x="0" y="0"/>
          <a:chExt cx="0" cy="0"/>
        </a:xfrm>
      </p:grpSpPr>
      <p:sp>
        <p:nvSpPr>
          <p:cNvPr id="2063" name="Google Shape;206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4" name="Google Shape;2064;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sz="1100"/>
              <a:t>Mary Beth</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9"/>
        <p:cNvGrpSpPr/>
        <p:nvPr/>
      </p:nvGrpSpPr>
      <p:grpSpPr>
        <a:xfrm>
          <a:off x="0" y="0"/>
          <a:ext cx="0" cy="0"/>
          <a:chOff x="0" y="0"/>
          <a:chExt cx="0" cy="0"/>
        </a:xfrm>
      </p:grpSpPr>
      <p:sp>
        <p:nvSpPr>
          <p:cNvPr id="2070" name="Google Shape;207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1" name="Google Shape;2071;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Mary Beth</a:t>
            </a:r>
            <a:endParaRPr/>
          </a:p>
        </p:txBody>
      </p:sp>
      <p:sp>
        <p:nvSpPr>
          <p:cNvPr id="2072" name="Google Shape;2072;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2077" name="Google Shape;207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8" name="Google Shape;2078;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Barlow Light"/>
              <a:buNone/>
            </a:pPr>
            <a:r>
              <a:rPr lang="en"/>
              <a:t>Mary Beth</a:t>
            </a:r>
            <a:endParaRPr/>
          </a:p>
          <a:p>
            <a:pPr marL="0" lvl="0" indent="0" algn="l" rtl="0">
              <a:lnSpc>
                <a:spcPct val="100000"/>
              </a:lnSpc>
              <a:spcBef>
                <a:spcPts val="0"/>
              </a:spcBef>
              <a:spcAft>
                <a:spcPts val="0"/>
              </a:spcAft>
              <a:buClr>
                <a:schemeClr val="dk1"/>
              </a:buClr>
              <a:buSzPts val="1400"/>
              <a:buFont typeface="Barlow Light"/>
              <a:buNone/>
            </a:pPr>
            <a:r>
              <a:rPr lang="en"/>
              <a:t>Touch on some of the key KSAs:</a:t>
            </a:r>
            <a:endParaRPr/>
          </a:p>
          <a:p>
            <a:pPr marL="0" lvl="0" indent="0" algn="l" rtl="0">
              <a:lnSpc>
                <a:spcPct val="100000"/>
              </a:lnSpc>
              <a:spcBef>
                <a:spcPts val="0"/>
              </a:spcBef>
              <a:spcAft>
                <a:spcPts val="0"/>
              </a:spcAft>
              <a:buClr>
                <a:schemeClr val="dk1"/>
              </a:buClr>
              <a:buSzPts val="1400"/>
              <a:buFont typeface="Barlow Light"/>
              <a:buNone/>
            </a:pPr>
            <a:r>
              <a:rPr lang="en"/>
              <a:t>Assess and monitor overall data quality across defined characteristics (e.g., complete, timely, available, valid, accurate, consistent and unique) to regularly monitor and evaluate data as noted in the CDC IIS Data Quality Blueprint. 2. Assess and monitor data quality by immunization providers/data submitters according to AIRA IIS Data Quality Practices  Monitoring and Evaluating Data Submissions. 3. Identify strengths and weaknesses in data quality using AIRA Measurement and Improvement (M&amp;I) Aggregate Analysis Reporting Tool (AART) feedback and prioritize activities to improve data quality. 4. Develop and implement strategies, protocols and activities (e.g., using external data sources, conducting outreach to data submitters) to monitor, prevent and address demographic and vaccine data quality problems. 5. Develop and integrate data quality checks into the IIS onboarding process, according to AIRA Data Validation Guide for the IIS Onboarding Process and AIRA Onboarding Consensus-based Recommendations. 6. Ensure that all CDC-endorsed Core Data Elements For IIS Functional Standards are collected and stored. 7. Apply record matching practices to incoming data to prevent duplicate demographic records and/or vaccination event records referencing AIRA Vaccination Level Deduplication in Immunization Information Systems. 8. Develop and implement protocols for data at rest to automatically and manually address merging of potential duplicate demographic and vaccination records and to unmerge incorrectly merged records using AIRA Consolidating Demographic Records and Vaccination Event guidance and AIRA IIS Data Quality Practices - To Monitor and Evaluate Data at Rest. 9. Format, validate and geocode IIS addresses to USPS standards (e.g., using SmartyStreets) referring to AIRA IIS Implementation Guidance for a Shared Address Cleansing &amp; Geocoding Service and IIS Reintegration of Cleansed Addresses and Geocodes.  10. Validate the accuracy of individuals' IIS addresses using methods such as LexisNexis and/or reminder-recall.  11. Actively manage patient status at all levels (e.g., geographic jurisdiction and provider organization) according to AIRA MIROW guide Management of Patient Status in Immunization Information Systems. 12. Ensure IIS immunization evaluation and forecasting aligns with the Advisory Committee on Immunization Practices (ACIP) recommendations, using the CDC CDSi Logic Specifications and AIRA Aggregate Analysis Reporting Tool (AART).  8 IIS Core Competency Model 13. Conduct evaluation of data quality strategies, protocols and activities at least annually to identify areas needing improvement.  14. Use what is learned from ongoing data quality experience to continually enhance automated deduplication processes for demographic and vaccination records. </a:t>
            </a:r>
            <a:endParaRPr/>
          </a:p>
        </p:txBody>
      </p:sp>
      <p:sp>
        <p:nvSpPr>
          <p:cNvPr id="2079" name="Google Shape;2079;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4"/>
        <p:cNvGrpSpPr/>
        <p:nvPr/>
      </p:nvGrpSpPr>
      <p:grpSpPr>
        <a:xfrm>
          <a:off x="0" y="0"/>
          <a:ext cx="0" cy="0"/>
          <a:chOff x="0" y="0"/>
          <a:chExt cx="0" cy="0"/>
        </a:xfrm>
      </p:grpSpPr>
      <p:sp>
        <p:nvSpPr>
          <p:cNvPr id="2085" name="Google Shape;208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6" name="Google Shape;2086;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sz="1100"/>
              <a:t>Mary Beth</a:t>
            </a:r>
            <a:endParaRPr sz="1100"/>
          </a:p>
          <a:p>
            <a:pPr marL="0" lvl="0" indent="0" algn="l" rtl="0">
              <a:lnSpc>
                <a:spcPct val="100000"/>
              </a:lnSpc>
              <a:spcBef>
                <a:spcPts val="0"/>
              </a:spcBef>
              <a:spcAft>
                <a:spcPts val="0"/>
              </a:spcAft>
              <a:buClr>
                <a:schemeClr val="dk1"/>
              </a:buClr>
              <a:buSzPts val="1400"/>
              <a:buFont typeface="Arial"/>
              <a:buNone/>
            </a:pPr>
            <a:endParaRPr sz="1100"/>
          </a:p>
          <a:p>
            <a:pPr marL="0" lvl="0" indent="0" algn="l" rtl="0">
              <a:lnSpc>
                <a:spcPct val="100000"/>
              </a:lnSpc>
              <a:spcBef>
                <a:spcPts val="0"/>
              </a:spcBef>
              <a:spcAft>
                <a:spcPts val="0"/>
              </a:spcAft>
              <a:buClr>
                <a:schemeClr val="dk1"/>
              </a:buClr>
              <a:buSzPts val="1400"/>
              <a:buFont typeface="Arial"/>
              <a:buNone/>
            </a:pPr>
            <a:r>
              <a:rPr lang="en" sz="1100"/>
              <a:t>Share what MIROW is/was, and how useful MIROW guides are.</a:t>
            </a:r>
            <a:endParaRPr sz="11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jp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jp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196"/>
        <p:cNvGrpSpPr/>
        <p:nvPr/>
      </p:nvGrpSpPr>
      <p:grpSpPr>
        <a:xfrm>
          <a:off x="0" y="0"/>
          <a:ext cx="0" cy="0"/>
          <a:chOff x="0" y="0"/>
          <a:chExt cx="0" cy="0"/>
        </a:xfrm>
      </p:grpSpPr>
      <p:pic>
        <p:nvPicPr>
          <p:cNvPr id="197" name="Google Shape;197;p197"/>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198" name="Google Shape;198;p197"/>
          <p:cNvSpPr txBox="1">
            <a:spLocks noGrp="1"/>
          </p:cNvSpPr>
          <p:nvPr>
            <p:ph type="ctrTitle"/>
          </p:nvPr>
        </p:nvSpPr>
        <p:spPr>
          <a:xfrm>
            <a:off x="865848" y="928155"/>
            <a:ext cx="9435200" cy="2387600"/>
          </a:xfrm>
          <a:prstGeom prst="rect">
            <a:avLst/>
          </a:prstGeom>
          <a:noFill/>
          <a:ln>
            <a:noFill/>
          </a:ln>
        </p:spPr>
        <p:txBody>
          <a:bodyPr spcFirstLastPara="1" wrap="square" lIns="91425" tIns="45700" rIns="91425" bIns="45700" anchor="b" anchorCtr="0">
            <a:normAutofit/>
          </a:bodyPr>
          <a:lstStyle>
            <a:lvl1pPr marR="0" lvl="0" algn="l">
              <a:lnSpc>
                <a:spcPct val="102083"/>
              </a:lnSpc>
              <a:spcBef>
                <a:spcPts val="0"/>
              </a:spcBef>
              <a:spcAft>
                <a:spcPts val="0"/>
              </a:spcAft>
              <a:buClr>
                <a:schemeClr val="lt1"/>
              </a:buClr>
              <a:buSzPts val="3600"/>
              <a:buFont typeface="Barlow Medium"/>
              <a:buNone/>
              <a:defRPr sz="4800" b="0" i="0" u="none" strike="noStrike" cap="none">
                <a:solidFill>
                  <a:schemeClr val="lt1"/>
                </a:solidFill>
                <a:latin typeface="Barlow Medium"/>
                <a:ea typeface="Barlow Medium"/>
                <a:cs typeface="Barlow Medium"/>
                <a:sym typeface="Barlow Medium"/>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a:endParaRPr/>
          </a:p>
        </p:txBody>
      </p:sp>
      <p:pic>
        <p:nvPicPr>
          <p:cNvPr id="199" name="Google Shape;199;p197"/>
          <p:cNvPicPr preferRelativeResize="0"/>
          <p:nvPr/>
        </p:nvPicPr>
        <p:blipFill rotWithShape="1">
          <a:blip r:embed="rId3">
            <a:alphaModFix/>
          </a:blip>
          <a:srcRect/>
          <a:stretch/>
        </p:blipFill>
        <p:spPr>
          <a:xfrm>
            <a:off x="7223759" y="5081533"/>
            <a:ext cx="5076615" cy="1776075"/>
          </a:xfrm>
          <a:prstGeom prst="rect">
            <a:avLst/>
          </a:prstGeom>
          <a:noFill/>
          <a:ln>
            <a:noFill/>
          </a:ln>
        </p:spPr>
      </p:pic>
      <p:sp>
        <p:nvSpPr>
          <p:cNvPr id="200" name="Google Shape;200;p197"/>
          <p:cNvSpPr/>
          <p:nvPr/>
        </p:nvSpPr>
        <p:spPr>
          <a:xfrm rot="10800000" flipH="1">
            <a:off x="838201" y="3481157"/>
            <a:ext cx="9066400" cy="756800"/>
          </a:xfrm>
          <a:prstGeom prst="round1Rect">
            <a:avLst>
              <a:gd name="adj" fmla="val 50000"/>
            </a:avLst>
          </a:prstGeom>
          <a:solidFill>
            <a:srgbClr val="D3D655"/>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467" b="0" i="0" u="none" strike="noStrike" cap="none">
              <a:solidFill>
                <a:schemeClr val="lt1"/>
              </a:solidFill>
              <a:latin typeface="Arial"/>
              <a:ea typeface="Arial"/>
              <a:cs typeface="Arial"/>
              <a:sym typeface="Arial"/>
            </a:endParaRPr>
          </a:p>
        </p:txBody>
      </p:sp>
      <p:sp>
        <p:nvSpPr>
          <p:cNvPr id="201" name="Google Shape;201;p197"/>
          <p:cNvSpPr txBox="1">
            <a:spLocks noGrp="1"/>
          </p:cNvSpPr>
          <p:nvPr>
            <p:ph type="subTitle" idx="1"/>
          </p:nvPr>
        </p:nvSpPr>
        <p:spPr>
          <a:xfrm>
            <a:off x="890124" y="3481332"/>
            <a:ext cx="8780000" cy="756800"/>
          </a:xfrm>
          <a:prstGeom prst="rect">
            <a:avLst/>
          </a:prstGeom>
          <a:noFill/>
          <a:ln>
            <a:noFill/>
          </a:ln>
        </p:spPr>
        <p:txBody>
          <a:bodyPr spcFirstLastPara="1" wrap="square" lIns="91425" tIns="45700" rIns="91425" bIns="45700" anchor="ctr" anchorCtr="0">
            <a:normAutofit/>
          </a:bodyPr>
          <a:lstStyle>
            <a:lvl1pPr marR="0" lvl="0" algn="l">
              <a:lnSpc>
                <a:spcPct val="104761"/>
              </a:lnSpc>
              <a:spcBef>
                <a:spcPts val="0"/>
              </a:spcBef>
              <a:spcAft>
                <a:spcPts val="0"/>
              </a:spcAft>
              <a:buClr>
                <a:srgbClr val="005E85"/>
              </a:buClr>
              <a:buSzPts val="1600"/>
              <a:buFont typeface="Arial"/>
              <a:buNone/>
              <a:defRPr sz="2133" b="1" i="0" u="none" strike="noStrike" cap="none">
                <a:solidFill>
                  <a:srgbClr val="005E85"/>
                </a:solidFill>
                <a:latin typeface="Barlow"/>
                <a:ea typeface="Barlow"/>
                <a:cs typeface="Barlow"/>
                <a:sym typeface="Barlow"/>
              </a:defRPr>
            </a:lvl1pPr>
            <a:lvl2pPr marR="0" lvl="1" algn="ctr">
              <a:lnSpc>
                <a:spcPct val="90000"/>
              </a:lnSpc>
              <a:spcBef>
                <a:spcPts val="667"/>
              </a:spcBef>
              <a:spcAft>
                <a:spcPts val="0"/>
              </a:spcAft>
              <a:buClr>
                <a:schemeClr val="dk1"/>
              </a:buClr>
              <a:buSzPts val="15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667"/>
              </a:spcBef>
              <a:spcAft>
                <a:spcPts val="0"/>
              </a:spcAft>
              <a:buClr>
                <a:schemeClr val="dk1"/>
              </a:buClr>
              <a:buSzPts val="1400"/>
              <a:buFont typeface="Arial"/>
              <a:buNone/>
              <a:defRPr sz="1867" b="0" i="0" u="none" strike="noStrike" cap="none">
                <a:solidFill>
                  <a:schemeClr val="dk1"/>
                </a:solidFill>
                <a:latin typeface="Barlow"/>
                <a:ea typeface="Barlow"/>
                <a:cs typeface="Barlow"/>
                <a:sym typeface="Barlow"/>
              </a:defRPr>
            </a:lvl3pPr>
            <a:lvl4pPr marR="0" lvl="3" algn="ctr">
              <a:lnSpc>
                <a:spcPct val="90000"/>
              </a:lnSpc>
              <a:spcBef>
                <a:spcPts val="667"/>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667"/>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667"/>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7275706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II Light Blue">
  <p:cSld name="PHII Light Blue">
    <p:spTree>
      <p:nvGrpSpPr>
        <p:cNvPr id="1" name="Shape 243"/>
        <p:cNvGrpSpPr/>
        <p:nvPr/>
      </p:nvGrpSpPr>
      <p:grpSpPr>
        <a:xfrm>
          <a:off x="0" y="0"/>
          <a:ext cx="0" cy="0"/>
          <a:chOff x="0" y="0"/>
          <a:chExt cx="0" cy="0"/>
        </a:xfrm>
      </p:grpSpPr>
      <p:pic>
        <p:nvPicPr>
          <p:cNvPr id="244" name="Google Shape;244;p258"/>
          <p:cNvPicPr preferRelativeResize="0"/>
          <p:nvPr/>
        </p:nvPicPr>
        <p:blipFill rotWithShape="1">
          <a:blip r:embed="rId2">
            <a:alphaModFix/>
          </a:blip>
          <a:srcRect/>
          <a:stretch/>
        </p:blipFill>
        <p:spPr>
          <a:xfrm>
            <a:off x="1" y="3050"/>
            <a:ext cx="12197419" cy="6854950"/>
          </a:xfrm>
          <a:prstGeom prst="rect">
            <a:avLst/>
          </a:prstGeom>
          <a:noFill/>
          <a:ln>
            <a:noFill/>
          </a:ln>
        </p:spPr>
      </p:pic>
      <p:sp>
        <p:nvSpPr>
          <p:cNvPr id="245" name="Google Shape;245;p258"/>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 name="Google Shape;246;p258"/>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47" name="Google Shape;247;p258"/>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48" name="Google Shape;248;p258"/>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732796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in color only">
  <p:cSld name="Thin color only">
    <p:spTree>
      <p:nvGrpSpPr>
        <p:cNvPr id="1" name="Shape 249"/>
        <p:cNvGrpSpPr/>
        <p:nvPr/>
      </p:nvGrpSpPr>
      <p:grpSpPr>
        <a:xfrm>
          <a:off x="0" y="0"/>
          <a:ext cx="0" cy="0"/>
          <a:chOff x="0" y="0"/>
          <a:chExt cx="0" cy="0"/>
        </a:xfrm>
      </p:grpSpPr>
      <p:sp>
        <p:nvSpPr>
          <p:cNvPr id="250" name="Google Shape;250;p259"/>
          <p:cNvSpPr txBox="1">
            <a:spLocks noGrp="1"/>
          </p:cNvSpPr>
          <p:nvPr>
            <p:ph type="title"/>
          </p:nvPr>
        </p:nvSpPr>
        <p:spPr>
          <a:xfrm>
            <a:off x="608249" y="202224"/>
            <a:ext cx="9422000" cy="992000"/>
          </a:xfrm>
          <a:prstGeom prst="rect">
            <a:avLst/>
          </a:prstGeom>
          <a:noFill/>
          <a:ln>
            <a:noFill/>
          </a:ln>
        </p:spPr>
        <p:txBody>
          <a:bodyPr spcFirstLastPara="1" wrap="square" lIns="68575" tIns="34275" rIns="68575" bIns="34275" anchor="b" anchorCtr="0">
            <a:normAutofit/>
          </a:bodyPr>
          <a:lstStyle>
            <a:lvl1pPr lvl="0" algn="l">
              <a:lnSpc>
                <a:spcPct val="222222"/>
              </a:lnSpc>
              <a:spcBef>
                <a:spcPts val="0"/>
              </a:spcBef>
              <a:spcAft>
                <a:spcPts val="0"/>
              </a:spcAft>
              <a:buClr>
                <a:srgbClr val="0075C9"/>
              </a:buClr>
              <a:buSzPts val="1400"/>
              <a:buFont typeface="Barlow Medium"/>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1" name="Google Shape;251;p259"/>
          <p:cNvSpPr txBox="1">
            <a:spLocks noGrp="1"/>
          </p:cNvSpPr>
          <p:nvPr>
            <p:ph type="body" idx="1"/>
          </p:nvPr>
        </p:nvSpPr>
        <p:spPr>
          <a:xfrm>
            <a:off x="608248" y="1388963"/>
            <a:ext cx="9666800" cy="4788400"/>
          </a:xfrm>
          <a:prstGeom prst="rect">
            <a:avLst/>
          </a:prstGeom>
          <a:noFill/>
          <a:ln>
            <a:noFill/>
          </a:ln>
        </p:spPr>
        <p:txBody>
          <a:bodyPr spcFirstLastPara="1" wrap="square" lIns="68575" tIns="34275" rIns="68575" bIns="34275"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17500" algn="l">
              <a:lnSpc>
                <a:spcPct val="177777"/>
              </a:lnSpc>
              <a:spcBef>
                <a:spcPts val="667"/>
              </a:spcBef>
              <a:spcAft>
                <a:spcPts val="0"/>
              </a:spcAft>
              <a:buClr>
                <a:schemeClr val="dk1"/>
              </a:buClr>
              <a:buSzPts val="1400"/>
              <a:buChar char="•"/>
              <a:defRPr/>
            </a:lvl2pPr>
            <a:lvl3pPr marL="1371600" lvl="2" indent="-317500" algn="l">
              <a:lnSpc>
                <a:spcPct val="155555"/>
              </a:lnSpc>
              <a:spcBef>
                <a:spcPts val="667"/>
              </a:spcBef>
              <a:spcAft>
                <a:spcPts val="0"/>
              </a:spcAft>
              <a:buClr>
                <a:schemeClr val="dk1"/>
              </a:buClr>
              <a:buSzPts val="1400"/>
              <a:buChar char="•"/>
              <a:defRPr/>
            </a:lvl3pPr>
            <a:lvl4pPr marL="1828800" lvl="3" indent="-317500" algn="l">
              <a:lnSpc>
                <a:spcPct val="116666"/>
              </a:lnSpc>
              <a:spcBef>
                <a:spcPts val="667"/>
              </a:spcBef>
              <a:spcAft>
                <a:spcPts val="0"/>
              </a:spcAft>
              <a:buClr>
                <a:schemeClr val="dk1"/>
              </a:buClr>
              <a:buSzPts val="1400"/>
              <a:buChar char="•"/>
              <a:defRPr/>
            </a:lvl4pPr>
            <a:lvl5pPr marL="2286000" lvl="4" indent="-317500" algn="l">
              <a:lnSpc>
                <a:spcPct val="116666"/>
              </a:lnSpc>
              <a:spcBef>
                <a:spcPts val="667"/>
              </a:spcBef>
              <a:spcAft>
                <a:spcPts val="0"/>
              </a:spcAft>
              <a:buClr>
                <a:schemeClr val="dk1"/>
              </a:buClr>
              <a:buSzPts val="1400"/>
              <a:buChar char="•"/>
              <a:defRPr/>
            </a:lvl5pPr>
            <a:lvl6pPr marL="2743200" lvl="5" indent="-317500" algn="l">
              <a:lnSpc>
                <a:spcPct val="90000"/>
              </a:lnSpc>
              <a:spcBef>
                <a:spcPts val="667"/>
              </a:spcBef>
              <a:spcAft>
                <a:spcPts val="0"/>
              </a:spcAft>
              <a:buClr>
                <a:schemeClr val="dk1"/>
              </a:buClr>
              <a:buSzPts val="1400"/>
              <a:buChar char="•"/>
              <a:defRPr/>
            </a:lvl6pPr>
            <a:lvl7pPr marL="3200400" lvl="6" indent="-317500" algn="l">
              <a:lnSpc>
                <a:spcPct val="90000"/>
              </a:lnSpc>
              <a:spcBef>
                <a:spcPts val="667"/>
              </a:spcBef>
              <a:spcAft>
                <a:spcPts val="0"/>
              </a:spcAft>
              <a:buClr>
                <a:schemeClr val="dk1"/>
              </a:buClr>
              <a:buSzPts val="1400"/>
              <a:buChar char="•"/>
              <a:defRPr/>
            </a:lvl7pPr>
            <a:lvl8pPr marL="3657600" lvl="7" indent="-317500" algn="l">
              <a:lnSpc>
                <a:spcPct val="90000"/>
              </a:lnSpc>
              <a:spcBef>
                <a:spcPts val="667"/>
              </a:spcBef>
              <a:spcAft>
                <a:spcPts val="0"/>
              </a:spcAft>
              <a:buClr>
                <a:schemeClr val="dk1"/>
              </a:buClr>
              <a:buSzPts val="1400"/>
              <a:buChar char="•"/>
              <a:defRPr/>
            </a:lvl8pPr>
            <a:lvl9pPr marL="4114800" lvl="8" indent="-317500" algn="l">
              <a:lnSpc>
                <a:spcPct val="90000"/>
              </a:lnSpc>
              <a:spcBef>
                <a:spcPts val="667"/>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37066736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3 Column Slide">
    <p:spTree>
      <p:nvGrpSpPr>
        <p:cNvPr id="1" name=""/>
        <p:cNvGrpSpPr/>
        <p:nvPr/>
      </p:nvGrpSpPr>
      <p:grpSpPr>
        <a:xfrm>
          <a:off x="0" y="0"/>
          <a:ext cx="0" cy="0"/>
          <a:chOff x="0" y="0"/>
          <a:chExt cx="0" cy="0"/>
        </a:xfrm>
      </p:grpSpPr>
      <p:sp>
        <p:nvSpPr>
          <p:cNvPr id="25" name="Parallelogram 24">
            <a:extLst>
              <a:ext uri="{FF2B5EF4-FFF2-40B4-BE49-F238E27FC236}">
                <a16:creationId xmlns:a16="http://schemas.microsoft.com/office/drawing/2014/main" id="{B92FA1BA-CAF3-B94D-9EFD-AB08C13DE7FF}"/>
              </a:ext>
            </a:extLst>
          </p:cNvPr>
          <p:cNvSpPr/>
          <p:nvPr userDrawn="1"/>
        </p:nvSpPr>
        <p:spPr>
          <a:xfrm>
            <a:off x="-304800" y="6438901"/>
            <a:ext cx="12344400" cy="419099"/>
          </a:xfrm>
          <a:prstGeom prst="parallelogram">
            <a:avLst/>
          </a:prstGeom>
          <a:solidFill>
            <a:schemeClr val="accent3">
              <a:alpha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a:p>
        </p:txBody>
      </p:sp>
      <p:sp>
        <p:nvSpPr>
          <p:cNvPr id="26" name="Parallelogram 25">
            <a:extLst>
              <a:ext uri="{FF2B5EF4-FFF2-40B4-BE49-F238E27FC236}">
                <a16:creationId xmlns:a16="http://schemas.microsoft.com/office/drawing/2014/main" id="{D9BF52AE-AAEE-6B4B-AE2C-F851F3185E56}"/>
              </a:ext>
            </a:extLst>
          </p:cNvPr>
          <p:cNvSpPr/>
          <p:nvPr userDrawn="1"/>
        </p:nvSpPr>
        <p:spPr>
          <a:xfrm>
            <a:off x="457200" y="6275808"/>
            <a:ext cx="11430000" cy="485515"/>
          </a:xfrm>
          <a:prstGeom prst="parallelogram">
            <a:avLst/>
          </a:prstGeom>
          <a:solidFill>
            <a:schemeClr val="accent4">
              <a:alpha val="7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t> </a:t>
            </a:r>
          </a:p>
        </p:txBody>
      </p:sp>
      <p:sp>
        <p:nvSpPr>
          <p:cNvPr id="27" name="Parallelogram 26">
            <a:extLst>
              <a:ext uri="{FF2B5EF4-FFF2-40B4-BE49-F238E27FC236}">
                <a16:creationId xmlns:a16="http://schemas.microsoft.com/office/drawing/2014/main" id="{714BBC91-C511-574C-BB4E-EA28CB018885}"/>
              </a:ext>
            </a:extLst>
          </p:cNvPr>
          <p:cNvSpPr/>
          <p:nvPr userDrawn="1"/>
        </p:nvSpPr>
        <p:spPr>
          <a:xfrm>
            <a:off x="-257332" y="6335184"/>
            <a:ext cx="11534932" cy="522816"/>
          </a:xfrm>
          <a:prstGeom prst="parallelogram">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609600" y="274639"/>
            <a:ext cx="10972800" cy="822910"/>
          </a:xfrm>
        </p:spPr>
        <p:txBody>
          <a:bodyPr>
            <a:normAutofit/>
          </a:bodyPr>
          <a:lstStyle>
            <a:lvl1pPr algn="l">
              <a:defRPr sz="4800"/>
            </a:lvl1pPr>
          </a:lstStyle>
          <a:p>
            <a:r>
              <a:rPr lang="en-US" dirty="0"/>
              <a:t>CLICK TO EDIT</a:t>
            </a:r>
          </a:p>
        </p:txBody>
      </p:sp>
      <p:sp>
        <p:nvSpPr>
          <p:cNvPr id="14" name="Date Placeholder 13"/>
          <p:cNvSpPr>
            <a:spLocks noGrp="1"/>
          </p:cNvSpPr>
          <p:nvPr>
            <p:ph type="dt" sz="half" idx="10"/>
          </p:nvPr>
        </p:nvSpPr>
        <p:spPr>
          <a:xfrm>
            <a:off x="-3051959" y="6324600"/>
            <a:ext cx="2844800" cy="365125"/>
          </a:xfrm>
        </p:spPr>
        <p:txBody>
          <a:bodyPr/>
          <a:lstStyle>
            <a:lvl1pPr>
              <a:defRPr>
                <a:solidFill>
                  <a:schemeClr val="bg1"/>
                </a:solidFill>
              </a:defRPr>
            </a:lvl1pPr>
          </a:lstStyle>
          <a:p>
            <a:fld id="{BC59D111-8AEE-AE4B-9DD6-FAC32B2F770E}" type="datetime1">
              <a:rPr lang="en-US" smtClean="0"/>
              <a:t>6/22/2026</a:t>
            </a:fld>
            <a:endParaRPr lang="en-US"/>
          </a:p>
        </p:txBody>
      </p:sp>
      <p:sp>
        <p:nvSpPr>
          <p:cNvPr id="15" name="Footer Placeholder 14"/>
          <p:cNvSpPr>
            <a:spLocks noGrp="1"/>
          </p:cNvSpPr>
          <p:nvPr>
            <p:ph type="ftr" sz="quarter" idx="11"/>
          </p:nvPr>
        </p:nvSpPr>
        <p:spPr>
          <a:xfrm>
            <a:off x="609600" y="6376275"/>
            <a:ext cx="3860800" cy="365125"/>
          </a:xfrm>
        </p:spPr>
        <p:txBody>
          <a:bodyPr/>
          <a:lstStyle>
            <a:lvl1pPr algn="l">
              <a:defRPr>
                <a:solidFill>
                  <a:schemeClr val="bg1"/>
                </a:solidFill>
              </a:defRPr>
            </a:lvl1pPr>
          </a:lstStyle>
          <a:p>
            <a:r>
              <a:rPr lang="en-US" dirty="0"/>
              <a:t>Enter Department</a:t>
            </a:r>
          </a:p>
        </p:txBody>
      </p:sp>
      <p:sp>
        <p:nvSpPr>
          <p:cNvPr id="16" name="Slide Number Placeholder 15"/>
          <p:cNvSpPr>
            <a:spLocks noGrp="1"/>
          </p:cNvSpPr>
          <p:nvPr>
            <p:ph type="sldNum" sz="quarter" idx="12"/>
          </p:nvPr>
        </p:nvSpPr>
        <p:spPr>
          <a:xfrm>
            <a:off x="11153932" y="6396198"/>
            <a:ext cx="525929" cy="365125"/>
          </a:xfrm>
        </p:spPr>
        <p:txBody>
          <a:bodyPr/>
          <a:lstStyle>
            <a:lvl1pPr>
              <a:defRPr>
                <a:solidFill>
                  <a:schemeClr val="bg1"/>
                </a:solidFill>
              </a:defRPr>
            </a:lvl1pPr>
          </a:lstStyle>
          <a:p>
            <a:fld id="{DC173454-E1BF-C34D-81F5-7B18A1147FA8}" type="slidenum">
              <a:rPr lang="en-US" smtClean="0"/>
              <a:pPr/>
              <a:t>‹#›</a:t>
            </a:fld>
            <a:endParaRPr lang="en-US" dirty="0"/>
          </a:p>
        </p:txBody>
      </p:sp>
      <p:cxnSp>
        <p:nvCxnSpPr>
          <p:cNvPr id="11" name="Straight Connector 10">
            <a:extLst>
              <a:ext uri="{FF2B5EF4-FFF2-40B4-BE49-F238E27FC236}">
                <a16:creationId xmlns:a16="http://schemas.microsoft.com/office/drawing/2014/main" id="{187DCEC1-8BFE-CB4E-B87F-8BCCA7290D07}"/>
              </a:ext>
            </a:extLst>
          </p:cNvPr>
          <p:cNvCxnSpPr/>
          <p:nvPr/>
        </p:nvCxnSpPr>
        <p:spPr>
          <a:xfrm>
            <a:off x="609600" y="1156924"/>
            <a:ext cx="10972800" cy="0"/>
          </a:xfrm>
          <a:prstGeom prst="line">
            <a:avLst/>
          </a:prstGeom>
          <a:ln cap="rnd">
            <a:solidFill>
              <a:schemeClr val="accent3"/>
            </a:solidFill>
          </a:ln>
        </p:spPr>
        <p:style>
          <a:lnRef idx="1">
            <a:schemeClr val="accent2"/>
          </a:lnRef>
          <a:fillRef idx="0">
            <a:schemeClr val="accent2"/>
          </a:fillRef>
          <a:effectRef idx="0">
            <a:schemeClr val="accent2"/>
          </a:effectRef>
          <a:fontRef idx="minor">
            <a:schemeClr val="tx1"/>
          </a:fontRef>
        </p:style>
      </p:cxnSp>
      <p:sp>
        <p:nvSpPr>
          <p:cNvPr id="19" name="Content Placeholder 2">
            <a:extLst>
              <a:ext uri="{FF2B5EF4-FFF2-40B4-BE49-F238E27FC236}">
                <a16:creationId xmlns:a16="http://schemas.microsoft.com/office/drawing/2014/main" id="{8BC9990D-D93D-B446-97B4-CD2E487E96AE}"/>
              </a:ext>
            </a:extLst>
          </p:cNvPr>
          <p:cNvSpPr>
            <a:spLocks noGrp="1"/>
          </p:cNvSpPr>
          <p:nvPr>
            <p:ph idx="13"/>
          </p:nvPr>
        </p:nvSpPr>
        <p:spPr>
          <a:xfrm>
            <a:off x="4343400" y="1600200"/>
            <a:ext cx="3505200" cy="1727360"/>
          </a:xfrm>
        </p:spPr>
        <p:txBody>
          <a:bodyPr>
            <a:normAutofit/>
          </a:bodyPr>
          <a:lstStyle>
            <a:lvl1pPr marL="0" indent="0">
              <a:buClr>
                <a:schemeClr val="accent2"/>
              </a:buClr>
              <a:buNone/>
              <a:defRPr sz="2400"/>
            </a:lvl1pPr>
            <a:lvl2pPr marL="990575" indent="-380990">
              <a:buClr>
                <a:schemeClr val="accent2"/>
              </a:buClr>
              <a:buFont typeface="Arial"/>
              <a:buChar char="•"/>
              <a:defRPr sz="2400"/>
            </a:lvl2pPr>
            <a:lvl3pPr>
              <a:buClr>
                <a:schemeClr val="accent2"/>
              </a:buClr>
              <a:defRPr sz="2400"/>
            </a:lvl3pPr>
            <a:lvl4pPr marL="2133547" indent="-304792">
              <a:buClr>
                <a:schemeClr val="accent2"/>
              </a:buClr>
              <a:buFont typeface="Arial"/>
              <a:buChar char="•"/>
              <a:defRPr sz="2400"/>
            </a:lvl4pPr>
            <a:lvl5pPr marL="2743131" indent="-304792">
              <a:buClr>
                <a:schemeClr val="accent2"/>
              </a:buClr>
              <a:buFont typeface="Arial"/>
              <a:buChar char="•"/>
              <a:defRPr sz="2400"/>
            </a:lvl5pPr>
          </a:lstStyle>
          <a:p>
            <a:pPr lvl="0"/>
            <a:endParaRPr lang="en-US" dirty="0"/>
          </a:p>
        </p:txBody>
      </p:sp>
      <p:sp>
        <p:nvSpPr>
          <p:cNvPr id="20" name="Content Placeholder 2">
            <a:extLst>
              <a:ext uri="{FF2B5EF4-FFF2-40B4-BE49-F238E27FC236}">
                <a16:creationId xmlns:a16="http://schemas.microsoft.com/office/drawing/2014/main" id="{58CF1E55-F2C3-6B4F-A923-1016A218EFA3}"/>
              </a:ext>
            </a:extLst>
          </p:cNvPr>
          <p:cNvSpPr>
            <a:spLocks noGrp="1"/>
          </p:cNvSpPr>
          <p:nvPr>
            <p:ph idx="14"/>
          </p:nvPr>
        </p:nvSpPr>
        <p:spPr>
          <a:xfrm>
            <a:off x="8077200" y="1600200"/>
            <a:ext cx="3505200" cy="1727360"/>
          </a:xfrm>
        </p:spPr>
        <p:txBody>
          <a:bodyPr>
            <a:normAutofit/>
          </a:bodyPr>
          <a:lstStyle>
            <a:lvl1pPr marL="0" indent="0">
              <a:buClr>
                <a:schemeClr val="accent2"/>
              </a:buClr>
              <a:buNone/>
              <a:defRPr sz="2400"/>
            </a:lvl1pPr>
            <a:lvl2pPr marL="990575" indent="-380990">
              <a:buClr>
                <a:schemeClr val="accent2"/>
              </a:buClr>
              <a:buFont typeface="Arial"/>
              <a:buChar char="•"/>
              <a:defRPr sz="2400"/>
            </a:lvl2pPr>
            <a:lvl3pPr>
              <a:buClr>
                <a:schemeClr val="accent2"/>
              </a:buClr>
              <a:defRPr sz="2400"/>
            </a:lvl3pPr>
            <a:lvl4pPr marL="2133547" indent="-304792">
              <a:buClr>
                <a:schemeClr val="accent2"/>
              </a:buClr>
              <a:buFont typeface="Arial"/>
              <a:buChar char="•"/>
              <a:defRPr sz="2400"/>
            </a:lvl4pPr>
            <a:lvl5pPr marL="2743131" indent="-304792">
              <a:buClr>
                <a:schemeClr val="accent2"/>
              </a:buClr>
              <a:buFont typeface="Arial"/>
              <a:buChar char="•"/>
              <a:defRPr sz="2400"/>
            </a:lvl5pPr>
          </a:lstStyle>
          <a:p>
            <a:pPr lvl="0"/>
            <a:endParaRPr lang="en-US" dirty="0"/>
          </a:p>
        </p:txBody>
      </p:sp>
      <p:sp>
        <p:nvSpPr>
          <p:cNvPr id="21" name="Content Placeholder 2">
            <a:extLst>
              <a:ext uri="{FF2B5EF4-FFF2-40B4-BE49-F238E27FC236}">
                <a16:creationId xmlns:a16="http://schemas.microsoft.com/office/drawing/2014/main" id="{A0914DB6-869A-044D-9D0B-449142370D59}"/>
              </a:ext>
            </a:extLst>
          </p:cNvPr>
          <p:cNvSpPr>
            <a:spLocks noGrp="1"/>
          </p:cNvSpPr>
          <p:nvPr>
            <p:ph idx="15"/>
          </p:nvPr>
        </p:nvSpPr>
        <p:spPr>
          <a:xfrm>
            <a:off x="609600" y="1600200"/>
            <a:ext cx="3505200" cy="1727360"/>
          </a:xfrm>
        </p:spPr>
        <p:txBody>
          <a:bodyPr>
            <a:normAutofit/>
          </a:bodyPr>
          <a:lstStyle>
            <a:lvl1pPr marL="0" indent="0">
              <a:buClr>
                <a:schemeClr val="accent2"/>
              </a:buClr>
              <a:buNone/>
              <a:defRPr sz="2400"/>
            </a:lvl1pPr>
            <a:lvl2pPr marL="990575" indent="-380990">
              <a:buClr>
                <a:schemeClr val="accent2"/>
              </a:buClr>
              <a:buFont typeface="Arial"/>
              <a:buChar char="•"/>
              <a:defRPr sz="2400"/>
            </a:lvl2pPr>
            <a:lvl3pPr>
              <a:buClr>
                <a:schemeClr val="accent2"/>
              </a:buClr>
              <a:defRPr sz="2400"/>
            </a:lvl3pPr>
            <a:lvl4pPr marL="2133547" indent="-304792">
              <a:buClr>
                <a:schemeClr val="accent2"/>
              </a:buClr>
              <a:buFont typeface="Arial"/>
              <a:buChar char="•"/>
              <a:defRPr sz="2400"/>
            </a:lvl4pPr>
            <a:lvl5pPr marL="2743131" indent="-304792">
              <a:buClr>
                <a:schemeClr val="accent2"/>
              </a:buClr>
              <a:buFont typeface="Arial"/>
              <a:buChar char="•"/>
              <a:defRPr sz="2400"/>
            </a:lvl5pPr>
          </a:lstStyle>
          <a:p>
            <a:pPr lvl="0"/>
            <a:endParaRPr lang="en-US" dirty="0"/>
          </a:p>
        </p:txBody>
      </p:sp>
      <p:sp>
        <p:nvSpPr>
          <p:cNvPr id="6" name="Text Placeholder 5">
            <a:extLst>
              <a:ext uri="{FF2B5EF4-FFF2-40B4-BE49-F238E27FC236}">
                <a16:creationId xmlns:a16="http://schemas.microsoft.com/office/drawing/2014/main" id="{90D2A63B-1C4E-D44C-9F35-19D028A905A2}"/>
              </a:ext>
            </a:extLst>
          </p:cNvPr>
          <p:cNvSpPr>
            <a:spLocks noGrp="1"/>
          </p:cNvSpPr>
          <p:nvPr>
            <p:ph type="body" sz="quarter" idx="16"/>
          </p:nvPr>
        </p:nvSpPr>
        <p:spPr>
          <a:xfrm>
            <a:off x="609600" y="4038600"/>
            <a:ext cx="3505200" cy="1905000"/>
          </a:xfrm>
        </p:spPr>
        <p:txBody>
          <a:bodyPr>
            <a:noAutofit/>
          </a:bodyPr>
          <a:lstStyle>
            <a:lvl1pPr>
              <a:buClr>
                <a:schemeClr val="accent2"/>
              </a:buClr>
              <a:defRPr sz="1800"/>
            </a:lvl1pPr>
            <a:lvl2pPr>
              <a:buClr>
                <a:schemeClr val="accent2"/>
              </a:buClr>
              <a:defRPr sz="1800"/>
            </a:lvl2pPr>
            <a:lvl3pPr>
              <a:buClr>
                <a:schemeClr val="accent2"/>
              </a:buClr>
              <a:defRPr sz="1800"/>
            </a:lvl3pPr>
            <a:lvl4pPr>
              <a:buClr>
                <a:schemeClr val="accent2"/>
              </a:buClr>
              <a:defRPr sz="1800"/>
            </a:lvl4pPr>
            <a:lvl5pPr>
              <a:buClr>
                <a:schemeClr val="accent2"/>
              </a:buCl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5">
            <a:extLst>
              <a:ext uri="{FF2B5EF4-FFF2-40B4-BE49-F238E27FC236}">
                <a16:creationId xmlns:a16="http://schemas.microsoft.com/office/drawing/2014/main" id="{F8A1DC45-5684-9B41-AC27-BA96C848C3EA}"/>
              </a:ext>
            </a:extLst>
          </p:cNvPr>
          <p:cNvSpPr>
            <a:spLocks noGrp="1"/>
          </p:cNvSpPr>
          <p:nvPr>
            <p:ph type="body" sz="quarter" idx="17"/>
          </p:nvPr>
        </p:nvSpPr>
        <p:spPr>
          <a:xfrm>
            <a:off x="4343400" y="4038600"/>
            <a:ext cx="3505200" cy="1905000"/>
          </a:xfrm>
        </p:spPr>
        <p:txBody>
          <a:bodyPr>
            <a:noAutofit/>
          </a:bodyPr>
          <a:lstStyle>
            <a:lvl1pPr>
              <a:buClr>
                <a:schemeClr val="accent2"/>
              </a:buClr>
              <a:defRPr sz="1800"/>
            </a:lvl1pPr>
            <a:lvl2pPr>
              <a:buClr>
                <a:schemeClr val="accent2"/>
              </a:buClr>
              <a:defRPr sz="1800"/>
            </a:lvl2pPr>
            <a:lvl3pPr>
              <a:buClr>
                <a:schemeClr val="accent2"/>
              </a:buClr>
              <a:defRPr sz="1800"/>
            </a:lvl3pPr>
            <a:lvl4pPr>
              <a:buClr>
                <a:schemeClr val="accent2"/>
              </a:buClr>
              <a:defRPr sz="1800"/>
            </a:lvl4pPr>
            <a:lvl5pPr>
              <a:buClr>
                <a:schemeClr val="accent2"/>
              </a:buCl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5">
            <a:extLst>
              <a:ext uri="{FF2B5EF4-FFF2-40B4-BE49-F238E27FC236}">
                <a16:creationId xmlns:a16="http://schemas.microsoft.com/office/drawing/2014/main" id="{6793557D-DD2D-2D43-8D96-0556004A0429}"/>
              </a:ext>
            </a:extLst>
          </p:cNvPr>
          <p:cNvSpPr>
            <a:spLocks noGrp="1"/>
          </p:cNvSpPr>
          <p:nvPr>
            <p:ph type="body" sz="quarter" idx="18"/>
          </p:nvPr>
        </p:nvSpPr>
        <p:spPr>
          <a:xfrm>
            <a:off x="8077200" y="4038600"/>
            <a:ext cx="3505200" cy="1905000"/>
          </a:xfrm>
        </p:spPr>
        <p:txBody>
          <a:bodyPr>
            <a:noAutofit/>
          </a:bodyPr>
          <a:lstStyle>
            <a:lvl1pPr>
              <a:buClr>
                <a:schemeClr val="accent2"/>
              </a:buClr>
              <a:defRPr sz="1800"/>
            </a:lvl1pPr>
            <a:lvl2pPr>
              <a:buClr>
                <a:schemeClr val="accent2"/>
              </a:buClr>
              <a:defRPr sz="1800"/>
            </a:lvl2pPr>
            <a:lvl3pPr>
              <a:buClr>
                <a:schemeClr val="accent2"/>
              </a:buClr>
              <a:defRPr sz="1800"/>
            </a:lvl3pPr>
            <a:lvl4pPr>
              <a:buClr>
                <a:schemeClr val="accent2"/>
              </a:buClr>
              <a:defRPr sz="1800"/>
            </a:lvl4pPr>
            <a:lvl5pPr>
              <a:buClr>
                <a:schemeClr val="accent2"/>
              </a:buClr>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Arrow Connector 7">
            <a:extLst>
              <a:ext uri="{FF2B5EF4-FFF2-40B4-BE49-F238E27FC236}">
                <a16:creationId xmlns:a16="http://schemas.microsoft.com/office/drawing/2014/main" id="{1230F583-9F46-1648-A0DF-CFBB82EF8213}"/>
              </a:ext>
            </a:extLst>
          </p:cNvPr>
          <p:cNvCxnSpPr>
            <a:cxnSpLocks/>
          </p:cNvCxnSpPr>
          <p:nvPr userDrawn="1"/>
        </p:nvCxnSpPr>
        <p:spPr>
          <a:xfrm flipH="1">
            <a:off x="4219575" y="1585803"/>
            <a:ext cx="19050" cy="4384491"/>
          </a:xfrm>
          <a:prstGeom prst="straightConnector1">
            <a:avLst/>
          </a:prstGeom>
          <a:ln/>
        </p:spPr>
        <p:style>
          <a:lnRef idx="1">
            <a:schemeClr val="accent5"/>
          </a:lnRef>
          <a:fillRef idx="0">
            <a:schemeClr val="accent5"/>
          </a:fillRef>
          <a:effectRef idx="0">
            <a:schemeClr val="accent5"/>
          </a:effectRef>
          <a:fontRef idx="minor">
            <a:schemeClr val="tx1"/>
          </a:fontRef>
        </p:style>
      </p:cxnSp>
      <p:cxnSp>
        <p:nvCxnSpPr>
          <p:cNvPr id="24" name="Straight Arrow Connector 23">
            <a:extLst>
              <a:ext uri="{FF2B5EF4-FFF2-40B4-BE49-F238E27FC236}">
                <a16:creationId xmlns:a16="http://schemas.microsoft.com/office/drawing/2014/main" id="{CAAB6CA8-7970-EF41-ABAD-FFEE126EF82A}"/>
              </a:ext>
            </a:extLst>
          </p:cNvPr>
          <p:cNvCxnSpPr>
            <a:cxnSpLocks/>
          </p:cNvCxnSpPr>
          <p:nvPr userDrawn="1"/>
        </p:nvCxnSpPr>
        <p:spPr>
          <a:xfrm flipH="1">
            <a:off x="7952890" y="1585803"/>
            <a:ext cx="19050" cy="4384491"/>
          </a:xfrm>
          <a:prstGeom prst="straightConnector1">
            <a:avLst/>
          </a:prstGeom>
          <a:ln/>
        </p:spPr>
        <p:style>
          <a:lnRef idx="1">
            <a:schemeClr val="accent5"/>
          </a:lnRef>
          <a:fillRef idx="0">
            <a:schemeClr val="accent5"/>
          </a:fillRef>
          <a:effectRef idx="0">
            <a:schemeClr val="accent5"/>
          </a:effectRef>
          <a:fontRef idx="minor">
            <a:schemeClr val="tx1"/>
          </a:fontRef>
        </p:style>
      </p:cxnSp>
      <p:sp>
        <p:nvSpPr>
          <p:cNvPr id="28" name="Text Placeholder 27">
            <a:extLst>
              <a:ext uri="{FF2B5EF4-FFF2-40B4-BE49-F238E27FC236}">
                <a16:creationId xmlns:a16="http://schemas.microsoft.com/office/drawing/2014/main" id="{5F67BFA7-41B9-DC49-B297-7FAF5306DB8B}"/>
              </a:ext>
            </a:extLst>
          </p:cNvPr>
          <p:cNvSpPr>
            <a:spLocks noGrp="1"/>
          </p:cNvSpPr>
          <p:nvPr>
            <p:ph type="body" sz="quarter" idx="19" hasCustomPrompt="1"/>
          </p:nvPr>
        </p:nvSpPr>
        <p:spPr>
          <a:xfrm>
            <a:off x="609599" y="3431277"/>
            <a:ext cx="3504715" cy="503606"/>
          </a:xfrm>
        </p:spPr>
        <p:txBody>
          <a:bodyPr>
            <a:normAutofit/>
          </a:bodyPr>
          <a:lstStyle>
            <a:lvl1pPr marL="0" indent="0">
              <a:buNone/>
              <a:defRPr sz="2400" b="0">
                <a:solidFill>
                  <a:schemeClr val="accent1"/>
                </a:solidFill>
              </a:defRPr>
            </a:lvl1pPr>
          </a:lstStyle>
          <a:p>
            <a:pPr lvl="0"/>
            <a:r>
              <a:rPr lang="en-US" dirty="0"/>
              <a:t>Subtitle 1</a:t>
            </a:r>
          </a:p>
        </p:txBody>
      </p:sp>
      <p:sp>
        <p:nvSpPr>
          <p:cNvPr id="29" name="Text Placeholder 27">
            <a:extLst>
              <a:ext uri="{FF2B5EF4-FFF2-40B4-BE49-F238E27FC236}">
                <a16:creationId xmlns:a16="http://schemas.microsoft.com/office/drawing/2014/main" id="{736CC7A8-3B77-8140-A577-0018D65D60DD}"/>
              </a:ext>
            </a:extLst>
          </p:cNvPr>
          <p:cNvSpPr>
            <a:spLocks noGrp="1"/>
          </p:cNvSpPr>
          <p:nvPr>
            <p:ph type="body" sz="quarter" idx="20" hasCustomPrompt="1"/>
          </p:nvPr>
        </p:nvSpPr>
        <p:spPr>
          <a:xfrm>
            <a:off x="4343642" y="3431277"/>
            <a:ext cx="3504715" cy="503606"/>
          </a:xfrm>
        </p:spPr>
        <p:txBody>
          <a:bodyPr>
            <a:normAutofit/>
          </a:bodyPr>
          <a:lstStyle>
            <a:lvl1pPr marL="0" indent="0">
              <a:buNone/>
              <a:defRPr sz="2400" b="0">
                <a:solidFill>
                  <a:schemeClr val="accent1"/>
                </a:solidFill>
              </a:defRPr>
            </a:lvl1pPr>
          </a:lstStyle>
          <a:p>
            <a:pPr lvl="0"/>
            <a:r>
              <a:rPr lang="en-US" dirty="0"/>
              <a:t>Subtitle 2</a:t>
            </a:r>
          </a:p>
        </p:txBody>
      </p:sp>
      <p:sp>
        <p:nvSpPr>
          <p:cNvPr id="30" name="Text Placeholder 27">
            <a:extLst>
              <a:ext uri="{FF2B5EF4-FFF2-40B4-BE49-F238E27FC236}">
                <a16:creationId xmlns:a16="http://schemas.microsoft.com/office/drawing/2014/main" id="{8CBF893D-77E2-B649-A692-4D689B6728D6}"/>
              </a:ext>
            </a:extLst>
          </p:cNvPr>
          <p:cNvSpPr>
            <a:spLocks noGrp="1"/>
          </p:cNvSpPr>
          <p:nvPr>
            <p:ph type="body" sz="quarter" idx="21" hasCustomPrompt="1"/>
          </p:nvPr>
        </p:nvSpPr>
        <p:spPr>
          <a:xfrm>
            <a:off x="8066584" y="3431277"/>
            <a:ext cx="3504715" cy="503606"/>
          </a:xfrm>
        </p:spPr>
        <p:txBody>
          <a:bodyPr>
            <a:normAutofit/>
          </a:bodyPr>
          <a:lstStyle>
            <a:lvl1pPr marL="0" indent="0">
              <a:buNone/>
              <a:defRPr sz="2400" b="0">
                <a:solidFill>
                  <a:schemeClr val="accent1"/>
                </a:solidFill>
              </a:defRPr>
            </a:lvl1pPr>
          </a:lstStyle>
          <a:p>
            <a:pPr lvl="0"/>
            <a:r>
              <a:rPr lang="en-US" dirty="0"/>
              <a:t>Subtitle 3</a:t>
            </a:r>
          </a:p>
        </p:txBody>
      </p:sp>
      <p:cxnSp>
        <p:nvCxnSpPr>
          <p:cNvPr id="31" name="Straight Arrow Connector 30">
            <a:extLst>
              <a:ext uri="{FF2B5EF4-FFF2-40B4-BE49-F238E27FC236}">
                <a16:creationId xmlns:a16="http://schemas.microsoft.com/office/drawing/2014/main" id="{49D7F9B9-E469-2A42-A977-565818798827}"/>
              </a:ext>
            </a:extLst>
          </p:cNvPr>
          <p:cNvCxnSpPr>
            <a:cxnSpLocks/>
          </p:cNvCxnSpPr>
          <p:nvPr userDrawn="1"/>
        </p:nvCxnSpPr>
        <p:spPr>
          <a:xfrm>
            <a:off x="609599" y="3962400"/>
            <a:ext cx="3504715" cy="0"/>
          </a:xfrm>
          <a:prstGeom prst="straightConnector1">
            <a:avLst/>
          </a:prstGeom>
          <a:ln cap="rnd"/>
        </p:spPr>
        <p:style>
          <a:lnRef idx="1">
            <a:schemeClr val="accent2"/>
          </a:lnRef>
          <a:fillRef idx="0">
            <a:schemeClr val="accent2"/>
          </a:fillRef>
          <a:effectRef idx="0">
            <a:schemeClr val="accent2"/>
          </a:effectRef>
          <a:fontRef idx="minor">
            <a:schemeClr val="tx1"/>
          </a:fontRef>
        </p:style>
      </p:cxnSp>
      <p:cxnSp>
        <p:nvCxnSpPr>
          <p:cNvPr id="36" name="Straight Arrow Connector 35">
            <a:extLst>
              <a:ext uri="{FF2B5EF4-FFF2-40B4-BE49-F238E27FC236}">
                <a16:creationId xmlns:a16="http://schemas.microsoft.com/office/drawing/2014/main" id="{A0FB0EA8-CE2B-6741-B48C-D8A8785A8289}"/>
              </a:ext>
            </a:extLst>
          </p:cNvPr>
          <p:cNvCxnSpPr>
            <a:cxnSpLocks/>
          </p:cNvCxnSpPr>
          <p:nvPr userDrawn="1"/>
        </p:nvCxnSpPr>
        <p:spPr>
          <a:xfrm>
            <a:off x="4334932" y="3962400"/>
            <a:ext cx="3504715" cy="0"/>
          </a:xfrm>
          <a:prstGeom prst="straightConnector1">
            <a:avLst/>
          </a:prstGeom>
          <a:ln cap="rnd"/>
        </p:spPr>
        <p:style>
          <a:lnRef idx="1">
            <a:schemeClr val="accent2"/>
          </a:lnRef>
          <a:fillRef idx="0">
            <a:schemeClr val="accent2"/>
          </a:fillRef>
          <a:effectRef idx="0">
            <a:schemeClr val="accent2"/>
          </a:effectRef>
          <a:fontRef idx="minor">
            <a:schemeClr val="tx1"/>
          </a:fontRef>
        </p:style>
      </p:cxnSp>
      <p:cxnSp>
        <p:nvCxnSpPr>
          <p:cNvPr id="37" name="Straight Arrow Connector 36">
            <a:extLst>
              <a:ext uri="{FF2B5EF4-FFF2-40B4-BE49-F238E27FC236}">
                <a16:creationId xmlns:a16="http://schemas.microsoft.com/office/drawing/2014/main" id="{02AC7DCD-2D8B-2B4B-8F8E-CF22662D8F7A}"/>
              </a:ext>
            </a:extLst>
          </p:cNvPr>
          <p:cNvCxnSpPr>
            <a:cxnSpLocks/>
          </p:cNvCxnSpPr>
          <p:nvPr userDrawn="1"/>
        </p:nvCxnSpPr>
        <p:spPr>
          <a:xfrm>
            <a:off x="8060266" y="3962400"/>
            <a:ext cx="3504715" cy="0"/>
          </a:xfrm>
          <a:prstGeom prst="straightConnector1">
            <a:avLst/>
          </a:prstGeom>
          <a:ln cap="rnd"/>
        </p:spPr>
        <p:style>
          <a:lnRef idx="1">
            <a:schemeClr val="accent2"/>
          </a:lnRef>
          <a:fillRef idx="0">
            <a:schemeClr val="accent2"/>
          </a:fillRef>
          <a:effectRef idx="0">
            <a:schemeClr val="accent2"/>
          </a:effectRef>
          <a:fontRef idx="minor">
            <a:schemeClr val="tx1"/>
          </a:fontRef>
        </p:style>
      </p:cxnSp>
      <p:pic>
        <p:nvPicPr>
          <p:cNvPr id="4" name="Graphic 3">
            <a:extLst>
              <a:ext uri="{FF2B5EF4-FFF2-40B4-BE49-F238E27FC236}">
                <a16:creationId xmlns:a16="http://schemas.microsoft.com/office/drawing/2014/main" id="{1FFB659E-A68B-8ABF-79A9-889F3DA776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733929" y="210992"/>
            <a:ext cx="945932" cy="945932"/>
          </a:xfrm>
          <a:prstGeom prst="rect">
            <a:avLst/>
          </a:prstGeom>
        </p:spPr>
      </p:pic>
    </p:spTree>
    <p:extLst>
      <p:ext uri="{BB962C8B-B14F-4D97-AF65-F5344CB8AC3E}">
        <p14:creationId xmlns:p14="http://schemas.microsoft.com/office/powerpoint/2010/main" val="13001284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White Background Template">
  <p:cSld name="White Background Template">
    <p:spTree>
      <p:nvGrpSpPr>
        <p:cNvPr id="1" name="Shape 22"/>
        <p:cNvGrpSpPr/>
        <p:nvPr/>
      </p:nvGrpSpPr>
      <p:grpSpPr>
        <a:xfrm>
          <a:off x="0" y="0"/>
          <a:ext cx="0" cy="0"/>
          <a:chOff x="0" y="0"/>
          <a:chExt cx="0" cy="0"/>
        </a:xfrm>
      </p:grpSpPr>
      <p:sp>
        <p:nvSpPr>
          <p:cNvPr id="23" name="Google Shape;23;p199"/>
          <p:cNvSpPr>
            <a:spLocks noGrp="1"/>
          </p:cNvSpPr>
          <p:nvPr>
            <p:ph type="pic" idx="2"/>
          </p:nvPr>
        </p:nvSpPr>
        <p:spPr>
          <a:xfrm>
            <a:off x="7081838" y="0"/>
            <a:ext cx="5110162" cy="6858000"/>
          </a:xfrm>
          <a:prstGeom prst="rect">
            <a:avLst/>
          </a:prstGeom>
          <a:noFill/>
          <a:ln>
            <a:noFill/>
          </a:ln>
        </p:spPr>
        <p:txBody>
          <a:bodyPr/>
          <a:lstStyle/>
          <a:p>
            <a:endParaRPr lang="en-US"/>
          </a:p>
        </p:txBody>
      </p:sp>
      <p:sp>
        <p:nvSpPr>
          <p:cNvPr id="24" name="Google Shape;24;p199"/>
          <p:cNvSpPr txBox="1">
            <a:spLocks noGrp="1"/>
          </p:cNvSpPr>
          <p:nvPr>
            <p:ph type="title"/>
          </p:nvPr>
        </p:nvSpPr>
        <p:spPr>
          <a:xfrm>
            <a:off x="608249" y="202224"/>
            <a:ext cx="6028221" cy="99193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Barlow"/>
              <a:buNone/>
              <a:defRPr sz="4400" b="0" i="0" u="none" strike="noStrike" cap="none">
                <a:solidFill>
                  <a:schemeClr val="dk1"/>
                </a:solidFill>
                <a:latin typeface="Barlow"/>
                <a:ea typeface="Barlow"/>
                <a:cs typeface="Barlow"/>
                <a:sym typeface="Barl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 name="Google Shape;25;p199"/>
          <p:cNvSpPr txBox="1">
            <a:spLocks noGrp="1"/>
          </p:cNvSpPr>
          <p:nvPr>
            <p:ph type="body" idx="1"/>
          </p:nvPr>
        </p:nvSpPr>
        <p:spPr>
          <a:xfrm>
            <a:off x="608249" y="1388962"/>
            <a:ext cx="6650390" cy="478828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Barlow"/>
                <a:ea typeface="Barlow"/>
                <a:cs typeface="Barlow"/>
                <a:sym typeface="Barlow"/>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199"/>
          <p:cNvPicPr preferRelativeResize="0"/>
          <p:nvPr/>
        </p:nvPicPr>
        <p:blipFill rotWithShape="1">
          <a:blip r:embed="rId2">
            <a:alphaModFix/>
          </a:blip>
          <a:srcRect/>
          <a:stretch/>
        </p:blipFill>
        <p:spPr>
          <a:xfrm>
            <a:off x="11143872" y="202224"/>
            <a:ext cx="789329" cy="776390"/>
          </a:xfrm>
          <a:prstGeom prst="rect">
            <a:avLst/>
          </a:prstGeom>
          <a:noFill/>
          <a:ln>
            <a:noFill/>
          </a:ln>
        </p:spPr>
      </p:pic>
    </p:spTree>
    <p:extLst>
      <p:ext uri="{BB962C8B-B14F-4D97-AF65-F5344CB8AC3E}">
        <p14:creationId xmlns:p14="http://schemas.microsoft.com/office/powerpoint/2010/main" val="4129888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uter Data" type="title">
  <p:cSld name="Computer Data">
    <p:spTree>
      <p:nvGrpSpPr>
        <p:cNvPr id="1" name="Shape 27"/>
        <p:cNvGrpSpPr/>
        <p:nvPr/>
      </p:nvGrpSpPr>
      <p:grpSpPr>
        <a:xfrm>
          <a:off x="0" y="0"/>
          <a:ext cx="0" cy="0"/>
          <a:chOff x="0" y="0"/>
          <a:chExt cx="0" cy="0"/>
        </a:xfrm>
      </p:grpSpPr>
      <p:pic>
        <p:nvPicPr>
          <p:cNvPr id="28" name="Google Shape;28;p263"/>
          <p:cNvPicPr preferRelativeResize="0"/>
          <p:nvPr/>
        </p:nvPicPr>
        <p:blipFill rotWithShape="1">
          <a:blip r:embed="rId2">
            <a:alphaModFix/>
          </a:blip>
          <a:srcRect/>
          <a:stretch/>
        </p:blipFill>
        <p:spPr>
          <a:xfrm>
            <a:off x="1" y="3048"/>
            <a:ext cx="12197423" cy="6854952"/>
          </a:xfrm>
          <a:prstGeom prst="rect">
            <a:avLst/>
          </a:prstGeom>
          <a:noFill/>
          <a:ln>
            <a:noFill/>
          </a:ln>
        </p:spPr>
      </p:pic>
      <p:sp>
        <p:nvSpPr>
          <p:cNvPr id="29" name="Google Shape;29;p263"/>
          <p:cNvSpPr txBox="1">
            <a:spLocks noGrp="1"/>
          </p:cNvSpPr>
          <p:nvPr>
            <p:ph type="ctrTitle"/>
          </p:nvPr>
        </p:nvSpPr>
        <p:spPr>
          <a:xfrm>
            <a:off x="628456" y="2062363"/>
            <a:ext cx="4576590" cy="2387600"/>
          </a:xfrm>
          <a:prstGeom prst="rect">
            <a:avLst/>
          </a:prstGeom>
          <a:noFill/>
          <a:ln>
            <a:noFill/>
          </a:ln>
        </p:spPr>
        <p:txBody>
          <a:bodyPr spcFirstLastPara="1" wrap="square" lIns="91425" tIns="45700" rIns="91425" bIns="45700" anchor="b" anchorCtr="0">
            <a:normAutofit/>
          </a:bodyPr>
          <a:lstStyle>
            <a:lvl1pPr marR="0" lvl="0" algn="l" rtl="0">
              <a:lnSpc>
                <a:spcPct val="107692"/>
              </a:lnSpc>
              <a:spcBef>
                <a:spcPts val="0"/>
              </a:spcBef>
              <a:spcAft>
                <a:spcPts val="0"/>
              </a:spcAft>
              <a:buClr>
                <a:schemeClr val="lt1"/>
              </a:buClr>
              <a:buSzPts val="3900"/>
              <a:buFont typeface="Barlow Medium"/>
              <a:buNone/>
              <a:defRPr sz="3900" b="0" i="0" u="none" strike="noStrike" cap="none">
                <a:solidFill>
                  <a:schemeClr val="lt1"/>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 name="Google Shape;30;p263"/>
          <p:cNvSpPr txBox="1">
            <a:spLocks noGrp="1"/>
          </p:cNvSpPr>
          <p:nvPr>
            <p:ph type="subTitle" idx="1"/>
          </p:nvPr>
        </p:nvSpPr>
        <p:spPr>
          <a:xfrm>
            <a:off x="652732" y="4501241"/>
            <a:ext cx="4877630" cy="1090667"/>
          </a:xfrm>
          <a:prstGeom prst="rect">
            <a:avLst/>
          </a:prstGeom>
          <a:noFill/>
          <a:ln>
            <a:noFill/>
          </a:ln>
        </p:spPr>
        <p:txBody>
          <a:bodyPr spcFirstLastPara="1" wrap="square" lIns="91425" tIns="45700" rIns="91425" bIns="45700" anchor="t" anchorCtr="0">
            <a:normAutofit/>
          </a:bodyPr>
          <a:lstStyle>
            <a:lvl1pPr marR="0" lvl="0" algn="l" rtl="0">
              <a:lnSpc>
                <a:spcPct val="119047"/>
              </a:lnSpc>
              <a:spcBef>
                <a:spcPts val="0"/>
              </a:spcBef>
              <a:spcAft>
                <a:spcPts val="0"/>
              </a:spcAft>
              <a:buClr>
                <a:srgbClr val="00B2E3"/>
              </a:buClr>
              <a:buSzPts val="2100"/>
              <a:buFont typeface="Arial"/>
              <a:buNone/>
              <a:defRPr sz="2100" b="0" i="0" u="none" strike="noStrike" cap="none">
                <a:solidFill>
                  <a:srgbClr val="00B2E3"/>
                </a:solidFill>
                <a:latin typeface="Barlow Medium"/>
                <a:ea typeface="Barlow Medium"/>
                <a:cs typeface="Barlow Medium"/>
                <a:sym typeface="Barlow Medium"/>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31" name="Google Shape;31;p263"/>
          <p:cNvPicPr preferRelativeResize="0"/>
          <p:nvPr/>
        </p:nvPicPr>
        <p:blipFill rotWithShape="1">
          <a:blip r:embed="rId3">
            <a:alphaModFix/>
          </a:blip>
          <a:srcRect/>
          <a:stretch/>
        </p:blipFill>
        <p:spPr>
          <a:xfrm>
            <a:off x="652732" y="184638"/>
            <a:ext cx="4604649" cy="1610956"/>
          </a:xfrm>
          <a:prstGeom prst="rect">
            <a:avLst/>
          </a:prstGeom>
          <a:noFill/>
          <a:ln>
            <a:noFill/>
          </a:ln>
        </p:spPr>
      </p:pic>
      <p:pic>
        <p:nvPicPr>
          <p:cNvPr id="32" name="Google Shape;32;p263"/>
          <p:cNvPicPr preferRelativeResize="0"/>
          <p:nvPr/>
        </p:nvPicPr>
        <p:blipFill rotWithShape="1">
          <a:blip r:embed="rId4">
            <a:alphaModFix/>
          </a:blip>
          <a:srcRect/>
          <a:stretch/>
        </p:blipFill>
        <p:spPr>
          <a:xfrm>
            <a:off x="178230" y="582354"/>
            <a:ext cx="815521" cy="815521"/>
          </a:xfrm>
          <a:prstGeom prst="rect">
            <a:avLst/>
          </a:prstGeom>
          <a:noFill/>
          <a:ln>
            <a:noFill/>
          </a:ln>
        </p:spPr>
      </p:pic>
    </p:spTree>
    <p:extLst>
      <p:ext uri="{BB962C8B-B14F-4D97-AF65-F5344CB8AC3E}">
        <p14:creationId xmlns:p14="http://schemas.microsoft.com/office/powerpoint/2010/main" val="3640873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Group Collaboration">
  <p:cSld name="Group Collaboration">
    <p:spTree>
      <p:nvGrpSpPr>
        <p:cNvPr id="1" name="Shape 33"/>
        <p:cNvGrpSpPr/>
        <p:nvPr/>
      </p:nvGrpSpPr>
      <p:grpSpPr>
        <a:xfrm>
          <a:off x="0" y="0"/>
          <a:ext cx="0" cy="0"/>
          <a:chOff x="0" y="0"/>
          <a:chExt cx="0" cy="0"/>
        </a:xfrm>
      </p:grpSpPr>
      <p:pic>
        <p:nvPicPr>
          <p:cNvPr id="34" name="Google Shape;34;p264"/>
          <p:cNvPicPr preferRelativeResize="0"/>
          <p:nvPr/>
        </p:nvPicPr>
        <p:blipFill rotWithShape="1">
          <a:blip r:embed="rId2">
            <a:alphaModFix/>
          </a:blip>
          <a:srcRect/>
          <a:stretch/>
        </p:blipFill>
        <p:spPr>
          <a:xfrm>
            <a:off x="2" y="3048"/>
            <a:ext cx="12197421" cy="6854951"/>
          </a:xfrm>
          <a:prstGeom prst="rect">
            <a:avLst/>
          </a:prstGeom>
          <a:noFill/>
          <a:ln>
            <a:noFill/>
          </a:ln>
        </p:spPr>
      </p:pic>
      <p:sp>
        <p:nvSpPr>
          <p:cNvPr id="35" name="Google Shape;35;p264"/>
          <p:cNvSpPr txBox="1">
            <a:spLocks noGrp="1"/>
          </p:cNvSpPr>
          <p:nvPr>
            <p:ph type="ctrTitle"/>
          </p:nvPr>
        </p:nvSpPr>
        <p:spPr>
          <a:xfrm>
            <a:off x="628456" y="2062363"/>
            <a:ext cx="4576590" cy="2387600"/>
          </a:xfrm>
          <a:prstGeom prst="rect">
            <a:avLst/>
          </a:prstGeom>
          <a:noFill/>
          <a:ln>
            <a:noFill/>
          </a:ln>
        </p:spPr>
        <p:txBody>
          <a:bodyPr spcFirstLastPara="1" wrap="square" lIns="91425" tIns="45700" rIns="91425" bIns="45700" anchor="b" anchorCtr="0">
            <a:normAutofit/>
          </a:bodyPr>
          <a:lstStyle>
            <a:lvl1pPr marR="0" lvl="0" algn="l" rtl="0">
              <a:lnSpc>
                <a:spcPct val="107692"/>
              </a:lnSpc>
              <a:spcBef>
                <a:spcPts val="0"/>
              </a:spcBef>
              <a:spcAft>
                <a:spcPts val="0"/>
              </a:spcAft>
              <a:buClr>
                <a:schemeClr val="lt1"/>
              </a:buClr>
              <a:buSzPts val="3900"/>
              <a:buFont typeface="Barlow Medium"/>
              <a:buNone/>
              <a:defRPr sz="3900" b="0" i="0" u="none" strike="noStrike" cap="none">
                <a:solidFill>
                  <a:schemeClr val="lt1"/>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264"/>
          <p:cNvSpPr txBox="1">
            <a:spLocks noGrp="1"/>
          </p:cNvSpPr>
          <p:nvPr>
            <p:ph type="subTitle" idx="1"/>
          </p:nvPr>
        </p:nvSpPr>
        <p:spPr>
          <a:xfrm>
            <a:off x="652732" y="4501241"/>
            <a:ext cx="4877630" cy="1090667"/>
          </a:xfrm>
          <a:prstGeom prst="rect">
            <a:avLst/>
          </a:prstGeom>
          <a:noFill/>
          <a:ln>
            <a:noFill/>
          </a:ln>
        </p:spPr>
        <p:txBody>
          <a:bodyPr spcFirstLastPara="1" wrap="square" lIns="91425" tIns="45700" rIns="91425" bIns="45700" anchor="t" anchorCtr="0">
            <a:normAutofit/>
          </a:bodyPr>
          <a:lstStyle>
            <a:lvl1pPr marR="0" lvl="0" algn="l" rtl="0">
              <a:lnSpc>
                <a:spcPct val="119047"/>
              </a:lnSpc>
              <a:spcBef>
                <a:spcPts val="0"/>
              </a:spcBef>
              <a:spcAft>
                <a:spcPts val="0"/>
              </a:spcAft>
              <a:buClr>
                <a:schemeClr val="lt1"/>
              </a:buClr>
              <a:buSzPts val="2100"/>
              <a:buFont typeface="Arial"/>
              <a:buNone/>
              <a:defRPr sz="2100" b="0" i="0" u="none" strike="noStrike" cap="none">
                <a:solidFill>
                  <a:schemeClr val="lt1"/>
                </a:solidFill>
                <a:latin typeface="Barlow Medium"/>
                <a:ea typeface="Barlow Medium"/>
                <a:cs typeface="Barlow Medium"/>
                <a:sym typeface="Barlow Medium"/>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37" name="Google Shape;37;p264"/>
          <p:cNvPicPr preferRelativeResize="0"/>
          <p:nvPr/>
        </p:nvPicPr>
        <p:blipFill rotWithShape="1">
          <a:blip r:embed="rId3">
            <a:alphaModFix/>
          </a:blip>
          <a:srcRect/>
          <a:stretch/>
        </p:blipFill>
        <p:spPr>
          <a:xfrm>
            <a:off x="652732" y="184638"/>
            <a:ext cx="4604649" cy="1610956"/>
          </a:xfrm>
          <a:prstGeom prst="rect">
            <a:avLst/>
          </a:prstGeom>
          <a:noFill/>
          <a:ln>
            <a:noFill/>
          </a:ln>
        </p:spPr>
      </p:pic>
      <p:pic>
        <p:nvPicPr>
          <p:cNvPr id="38" name="Google Shape;38;p264"/>
          <p:cNvPicPr preferRelativeResize="0"/>
          <p:nvPr/>
        </p:nvPicPr>
        <p:blipFill rotWithShape="1">
          <a:blip r:embed="rId4">
            <a:alphaModFix/>
          </a:blip>
          <a:srcRect/>
          <a:stretch/>
        </p:blipFill>
        <p:spPr>
          <a:xfrm>
            <a:off x="178230" y="582354"/>
            <a:ext cx="815521" cy="815521"/>
          </a:xfrm>
          <a:prstGeom prst="rect">
            <a:avLst/>
          </a:prstGeom>
          <a:noFill/>
          <a:ln>
            <a:noFill/>
          </a:ln>
        </p:spPr>
      </p:pic>
    </p:spTree>
    <p:extLst>
      <p:ext uri="{BB962C8B-B14F-4D97-AF65-F5344CB8AC3E}">
        <p14:creationId xmlns:p14="http://schemas.microsoft.com/office/powerpoint/2010/main" val="4142620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Group Collaboration">
  <p:cSld name="1_Group Collaboration">
    <p:spTree>
      <p:nvGrpSpPr>
        <p:cNvPr id="1" name="Shape 39"/>
        <p:cNvGrpSpPr/>
        <p:nvPr/>
      </p:nvGrpSpPr>
      <p:grpSpPr>
        <a:xfrm>
          <a:off x="0" y="0"/>
          <a:ext cx="0" cy="0"/>
          <a:chOff x="0" y="0"/>
          <a:chExt cx="0" cy="0"/>
        </a:xfrm>
      </p:grpSpPr>
      <p:pic>
        <p:nvPicPr>
          <p:cNvPr id="40" name="Google Shape;40;p265"/>
          <p:cNvPicPr preferRelativeResize="0"/>
          <p:nvPr/>
        </p:nvPicPr>
        <p:blipFill rotWithShape="1">
          <a:blip r:embed="rId2">
            <a:alphaModFix/>
          </a:blip>
          <a:srcRect/>
          <a:stretch/>
        </p:blipFill>
        <p:spPr>
          <a:xfrm>
            <a:off x="5422" y="3048"/>
            <a:ext cx="12186581" cy="6854952"/>
          </a:xfrm>
          <a:prstGeom prst="rect">
            <a:avLst/>
          </a:prstGeom>
          <a:noFill/>
          <a:ln>
            <a:noFill/>
          </a:ln>
        </p:spPr>
      </p:pic>
      <p:sp>
        <p:nvSpPr>
          <p:cNvPr id="41" name="Google Shape;41;p265"/>
          <p:cNvSpPr txBox="1">
            <a:spLocks noGrp="1"/>
          </p:cNvSpPr>
          <p:nvPr>
            <p:ph type="ctrTitle"/>
          </p:nvPr>
        </p:nvSpPr>
        <p:spPr>
          <a:xfrm>
            <a:off x="628456" y="2062363"/>
            <a:ext cx="4576590" cy="2387600"/>
          </a:xfrm>
          <a:prstGeom prst="rect">
            <a:avLst/>
          </a:prstGeom>
          <a:noFill/>
          <a:ln>
            <a:noFill/>
          </a:ln>
        </p:spPr>
        <p:txBody>
          <a:bodyPr spcFirstLastPara="1" wrap="square" lIns="91425" tIns="45700" rIns="91425" bIns="45700" anchor="b" anchorCtr="0">
            <a:normAutofit/>
          </a:bodyPr>
          <a:lstStyle>
            <a:lvl1pPr marR="0" lvl="0" algn="l" rtl="0">
              <a:lnSpc>
                <a:spcPct val="107692"/>
              </a:lnSpc>
              <a:spcBef>
                <a:spcPts val="0"/>
              </a:spcBef>
              <a:spcAft>
                <a:spcPts val="0"/>
              </a:spcAft>
              <a:buClr>
                <a:schemeClr val="lt1"/>
              </a:buClr>
              <a:buSzPts val="3900"/>
              <a:buFont typeface="Barlow Medium"/>
              <a:buNone/>
              <a:defRPr sz="3900" b="0" i="0" u="none" strike="noStrike" cap="none">
                <a:solidFill>
                  <a:schemeClr val="lt1"/>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Google Shape;42;p265"/>
          <p:cNvSpPr txBox="1">
            <a:spLocks noGrp="1"/>
          </p:cNvSpPr>
          <p:nvPr>
            <p:ph type="subTitle" idx="1"/>
          </p:nvPr>
        </p:nvSpPr>
        <p:spPr>
          <a:xfrm>
            <a:off x="652732" y="4501241"/>
            <a:ext cx="4877630" cy="1090667"/>
          </a:xfrm>
          <a:prstGeom prst="rect">
            <a:avLst/>
          </a:prstGeom>
          <a:noFill/>
          <a:ln>
            <a:noFill/>
          </a:ln>
        </p:spPr>
        <p:txBody>
          <a:bodyPr spcFirstLastPara="1" wrap="square" lIns="91425" tIns="45700" rIns="91425" bIns="45700" anchor="t" anchorCtr="0">
            <a:normAutofit/>
          </a:bodyPr>
          <a:lstStyle>
            <a:lvl1pPr marR="0" lvl="0" algn="l" rtl="0">
              <a:lnSpc>
                <a:spcPct val="119047"/>
              </a:lnSpc>
              <a:spcBef>
                <a:spcPts val="0"/>
              </a:spcBef>
              <a:spcAft>
                <a:spcPts val="0"/>
              </a:spcAft>
              <a:buClr>
                <a:schemeClr val="lt1"/>
              </a:buClr>
              <a:buSzPts val="2100"/>
              <a:buFont typeface="Arial"/>
              <a:buNone/>
              <a:defRPr sz="2100" b="0" i="0" u="none" strike="noStrike" cap="none">
                <a:solidFill>
                  <a:schemeClr val="lt1"/>
                </a:solidFill>
                <a:latin typeface="Barlow Medium"/>
                <a:ea typeface="Barlow Medium"/>
                <a:cs typeface="Barlow Medium"/>
                <a:sym typeface="Barlow Medium"/>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43" name="Google Shape;43;p265"/>
          <p:cNvPicPr preferRelativeResize="0"/>
          <p:nvPr/>
        </p:nvPicPr>
        <p:blipFill rotWithShape="1">
          <a:blip r:embed="rId3">
            <a:alphaModFix/>
          </a:blip>
          <a:srcRect/>
          <a:stretch/>
        </p:blipFill>
        <p:spPr>
          <a:xfrm>
            <a:off x="652732" y="184638"/>
            <a:ext cx="4604649" cy="1610956"/>
          </a:xfrm>
          <a:prstGeom prst="rect">
            <a:avLst/>
          </a:prstGeom>
          <a:noFill/>
          <a:ln>
            <a:noFill/>
          </a:ln>
        </p:spPr>
      </p:pic>
      <p:pic>
        <p:nvPicPr>
          <p:cNvPr id="44" name="Google Shape;44;p265"/>
          <p:cNvPicPr preferRelativeResize="0"/>
          <p:nvPr/>
        </p:nvPicPr>
        <p:blipFill rotWithShape="1">
          <a:blip r:embed="rId4">
            <a:alphaModFix/>
          </a:blip>
          <a:srcRect/>
          <a:stretch/>
        </p:blipFill>
        <p:spPr>
          <a:xfrm>
            <a:off x="178230" y="582354"/>
            <a:ext cx="815521" cy="815521"/>
          </a:xfrm>
          <a:prstGeom prst="rect">
            <a:avLst/>
          </a:prstGeom>
          <a:noFill/>
          <a:ln>
            <a:noFill/>
          </a:ln>
        </p:spPr>
      </p:pic>
    </p:spTree>
    <p:extLst>
      <p:ext uri="{BB962C8B-B14F-4D97-AF65-F5344CB8AC3E}">
        <p14:creationId xmlns:p14="http://schemas.microsoft.com/office/powerpoint/2010/main" val="723587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Group Collaboration">
  <p:cSld name="2_Group Collaboration">
    <p:spTree>
      <p:nvGrpSpPr>
        <p:cNvPr id="1" name="Shape 45"/>
        <p:cNvGrpSpPr/>
        <p:nvPr/>
      </p:nvGrpSpPr>
      <p:grpSpPr>
        <a:xfrm>
          <a:off x="0" y="0"/>
          <a:ext cx="0" cy="0"/>
          <a:chOff x="0" y="0"/>
          <a:chExt cx="0" cy="0"/>
        </a:xfrm>
      </p:grpSpPr>
      <p:pic>
        <p:nvPicPr>
          <p:cNvPr id="46" name="Google Shape;46;p266"/>
          <p:cNvPicPr preferRelativeResize="0"/>
          <p:nvPr/>
        </p:nvPicPr>
        <p:blipFill rotWithShape="1">
          <a:blip r:embed="rId2">
            <a:alphaModFix/>
          </a:blip>
          <a:srcRect/>
          <a:stretch/>
        </p:blipFill>
        <p:spPr>
          <a:xfrm>
            <a:off x="5422" y="3048"/>
            <a:ext cx="12186581" cy="6854951"/>
          </a:xfrm>
          <a:prstGeom prst="rect">
            <a:avLst/>
          </a:prstGeom>
          <a:noFill/>
          <a:ln>
            <a:noFill/>
          </a:ln>
        </p:spPr>
      </p:pic>
      <p:sp>
        <p:nvSpPr>
          <p:cNvPr id="47" name="Google Shape;47;p266"/>
          <p:cNvSpPr txBox="1">
            <a:spLocks noGrp="1"/>
          </p:cNvSpPr>
          <p:nvPr>
            <p:ph type="ctrTitle"/>
          </p:nvPr>
        </p:nvSpPr>
        <p:spPr>
          <a:xfrm>
            <a:off x="628456" y="2062363"/>
            <a:ext cx="4576590" cy="2387600"/>
          </a:xfrm>
          <a:prstGeom prst="rect">
            <a:avLst/>
          </a:prstGeom>
          <a:noFill/>
          <a:ln>
            <a:noFill/>
          </a:ln>
        </p:spPr>
        <p:txBody>
          <a:bodyPr spcFirstLastPara="1" wrap="square" lIns="91425" tIns="45700" rIns="91425" bIns="45700" anchor="b" anchorCtr="0">
            <a:normAutofit/>
          </a:bodyPr>
          <a:lstStyle>
            <a:lvl1pPr marR="0" lvl="0" algn="l" rtl="0">
              <a:lnSpc>
                <a:spcPct val="107692"/>
              </a:lnSpc>
              <a:spcBef>
                <a:spcPts val="0"/>
              </a:spcBef>
              <a:spcAft>
                <a:spcPts val="0"/>
              </a:spcAft>
              <a:buClr>
                <a:schemeClr val="lt1"/>
              </a:buClr>
              <a:buSzPts val="3900"/>
              <a:buFont typeface="Barlow Medium"/>
              <a:buNone/>
              <a:defRPr sz="3900" b="0" i="0" u="none" strike="noStrike" cap="none">
                <a:solidFill>
                  <a:schemeClr val="lt1"/>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 name="Google Shape;48;p266"/>
          <p:cNvSpPr txBox="1">
            <a:spLocks noGrp="1"/>
          </p:cNvSpPr>
          <p:nvPr>
            <p:ph type="subTitle" idx="1"/>
          </p:nvPr>
        </p:nvSpPr>
        <p:spPr>
          <a:xfrm>
            <a:off x="652732" y="4501241"/>
            <a:ext cx="4877630" cy="1090667"/>
          </a:xfrm>
          <a:prstGeom prst="rect">
            <a:avLst/>
          </a:prstGeom>
          <a:noFill/>
          <a:ln>
            <a:noFill/>
          </a:ln>
        </p:spPr>
        <p:txBody>
          <a:bodyPr spcFirstLastPara="1" wrap="square" lIns="91425" tIns="45700" rIns="91425" bIns="45700" anchor="t" anchorCtr="0">
            <a:normAutofit/>
          </a:bodyPr>
          <a:lstStyle>
            <a:lvl1pPr marR="0" lvl="0" algn="l" rtl="0">
              <a:lnSpc>
                <a:spcPct val="119047"/>
              </a:lnSpc>
              <a:spcBef>
                <a:spcPts val="0"/>
              </a:spcBef>
              <a:spcAft>
                <a:spcPts val="0"/>
              </a:spcAft>
              <a:buClr>
                <a:schemeClr val="lt1"/>
              </a:buClr>
              <a:buSzPts val="2100"/>
              <a:buFont typeface="Arial"/>
              <a:buNone/>
              <a:defRPr sz="2100" b="0" i="0" u="none" strike="noStrike" cap="none">
                <a:solidFill>
                  <a:schemeClr val="lt1"/>
                </a:solidFill>
                <a:latin typeface="Barlow Medium"/>
                <a:ea typeface="Barlow Medium"/>
                <a:cs typeface="Barlow Medium"/>
                <a:sym typeface="Barlow Medium"/>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49" name="Google Shape;49;p266"/>
          <p:cNvPicPr preferRelativeResize="0"/>
          <p:nvPr/>
        </p:nvPicPr>
        <p:blipFill rotWithShape="1">
          <a:blip r:embed="rId3">
            <a:alphaModFix/>
          </a:blip>
          <a:srcRect/>
          <a:stretch/>
        </p:blipFill>
        <p:spPr>
          <a:xfrm>
            <a:off x="652732" y="184638"/>
            <a:ext cx="4604649" cy="1610956"/>
          </a:xfrm>
          <a:prstGeom prst="rect">
            <a:avLst/>
          </a:prstGeom>
          <a:noFill/>
          <a:ln>
            <a:noFill/>
          </a:ln>
        </p:spPr>
      </p:pic>
      <p:pic>
        <p:nvPicPr>
          <p:cNvPr id="50" name="Google Shape;50;p266"/>
          <p:cNvPicPr preferRelativeResize="0"/>
          <p:nvPr/>
        </p:nvPicPr>
        <p:blipFill rotWithShape="1">
          <a:blip r:embed="rId4">
            <a:alphaModFix/>
          </a:blip>
          <a:srcRect/>
          <a:stretch/>
        </p:blipFill>
        <p:spPr>
          <a:xfrm>
            <a:off x="178230" y="582354"/>
            <a:ext cx="815521" cy="815521"/>
          </a:xfrm>
          <a:prstGeom prst="rect">
            <a:avLst/>
          </a:prstGeom>
          <a:noFill/>
          <a:ln>
            <a:noFill/>
          </a:ln>
        </p:spPr>
      </p:pic>
    </p:spTree>
    <p:extLst>
      <p:ext uri="{BB962C8B-B14F-4D97-AF65-F5344CB8AC3E}">
        <p14:creationId xmlns:p14="http://schemas.microsoft.com/office/powerpoint/2010/main" val="1219940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aint Texture" type="obj">
  <p:cSld name="Paint Texture">
    <p:spTree>
      <p:nvGrpSpPr>
        <p:cNvPr id="1" name="Shape 255"/>
        <p:cNvGrpSpPr/>
        <p:nvPr/>
      </p:nvGrpSpPr>
      <p:grpSpPr>
        <a:xfrm>
          <a:off x="0" y="0"/>
          <a:ext cx="0" cy="0"/>
          <a:chOff x="0" y="0"/>
          <a:chExt cx="0" cy="0"/>
        </a:xfrm>
      </p:grpSpPr>
      <p:sp>
        <p:nvSpPr>
          <p:cNvPr id="256" name="Google Shape;256;p203"/>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203"/>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58" name="Google Shape;258;p203"/>
          <p:cNvPicPr preferRelativeResize="0"/>
          <p:nvPr/>
        </p:nvPicPr>
        <p:blipFill rotWithShape="1">
          <a:blip r:embed="rId2">
            <a:alphaModFix/>
          </a:blip>
          <a:srcRect/>
          <a:stretch/>
        </p:blipFill>
        <p:spPr>
          <a:xfrm>
            <a:off x="11143872" y="202224"/>
            <a:ext cx="789330" cy="776390"/>
          </a:xfrm>
          <a:prstGeom prst="rect">
            <a:avLst/>
          </a:prstGeom>
          <a:noFill/>
          <a:ln>
            <a:noFill/>
          </a:ln>
        </p:spPr>
      </p:pic>
      <p:pic>
        <p:nvPicPr>
          <p:cNvPr id="259" name="Google Shape;259;p203"/>
          <p:cNvPicPr preferRelativeResize="0"/>
          <p:nvPr/>
        </p:nvPicPr>
        <p:blipFill rotWithShape="1">
          <a:blip r:embed="rId3">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4104540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taff Brainstorm">
  <p:cSld name="Staff Brainstorm">
    <p:spTree>
      <p:nvGrpSpPr>
        <p:cNvPr id="1" name="Shape 260"/>
        <p:cNvGrpSpPr/>
        <p:nvPr/>
      </p:nvGrpSpPr>
      <p:grpSpPr>
        <a:xfrm>
          <a:off x="0" y="0"/>
          <a:ext cx="0" cy="0"/>
          <a:chOff x="0" y="0"/>
          <a:chExt cx="0" cy="0"/>
        </a:xfrm>
      </p:grpSpPr>
      <p:pic>
        <p:nvPicPr>
          <p:cNvPr id="261" name="Google Shape;261;p249"/>
          <p:cNvPicPr preferRelativeResize="0"/>
          <p:nvPr/>
        </p:nvPicPr>
        <p:blipFill rotWithShape="1">
          <a:blip r:embed="rId2">
            <a:alphaModFix/>
          </a:blip>
          <a:srcRect/>
          <a:stretch/>
        </p:blipFill>
        <p:spPr>
          <a:xfrm>
            <a:off x="1" y="3048"/>
            <a:ext cx="12197423" cy="6854951"/>
          </a:xfrm>
          <a:prstGeom prst="rect">
            <a:avLst/>
          </a:prstGeom>
          <a:noFill/>
          <a:ln>
            <a:noFill/>
          </a:ln>
        </p:spPr>
      </p:pic>
      <p:sp>
        <p:nvSpPr>
          <p:cNvPr id="262" name="Google Shape;262;p249"/>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249"/>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64" name="Google Shape;264;p249"/>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65" name="Google Shape;265;p249"/>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1048560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HII Blue" type="obj">
  <p:cSld name="PHII Blue">
    <p:spTree>
      <p:nvGrpSpPr>
        <p:cNvPr id="1" name="Shape 202"/>
        <p:cNvGrpSpPr/>
        <p:nvPr/>
      </p:nvGrpSpPr>
      <p:grpSpPr>
        <a:xfrm>
          <a:off x="0" y="0"/>
          <a:ext cx="0" cy="0"/>
          <a:chOff x="0" y="0"/>
          <a:chExt cx="0" cy="0"/>
        </a:xfrm>
      </p:grpSpPr>
      <p:pic>
        <p:nvPicPr>
          <p:cNvPr id="203" name="Google Shape;203;p198"/>
          <p:cNvPicPr preferRelativeResize="0"/>
          <p:nvPr/>
        </p:nvPicPr>
        <p:blipFill rotWithShape="1">
          <a:blip r:embed="rId2">
            <a:alphaModFix/>
          </a:blip>
          <a:srcRect/>
          <a:stretch/>
        </p:blipFill>
        <p:spPr>
          <a:xfrm>
            <a:off x="0" y="3050"/>
            <a:ext cx="12197421" cy="6854950"/>
          </a:xfrm>
          <a:prstGeom prst="rect">
            <a:avLst/>
          </a:prstGeom>
          <a:noFill/>
          <a:ln>
            <a:noFill/>
          </a:ln>
        </p:spPr>
      </p:pic>
      <p:sp>
        <p:nvSpPr>
          <p:cNvPr id="204" name="Google Shape;204;p198"/>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5" name="Google Shape;205;p198"/>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06" name="Google Shape;206;p198"/>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07" name="Google Shape;207;p198"/>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12379252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Paint Texture">
  <p:cSld name="2_Paint Texture">
    <p:spTree>
      <p:nvGrpSpPr>
        <p:cNvPr id="1" name="Shape 266"/>
        <p:cNvGrpSpPr/>
        <p:nvPr/>
      </p:nvGrpSpPr>
      <p:grpSpPr>
        <a:xfrm>
          <a:off x="0" y="0"/>
          <a:ext cx="0" cy="0"/>
          <a:chOff x="0" y="0"/>
          <a:chExt cx="0" cy="0"/>
        </a:xfrm>
      </p:grpSpPr>
      <p:pic>
        <p:nvPicPr>
          <p:cNvPr id="267" name="Google Shape;267;p250"/>
          <p:cNvPicPr preferRelativeResize="0"/>
          <p:nvPr/>
        </p:nvPicPr>
        <p:blipFill rotWithShape="1">
          <a:blip r:embed="rId2">
            <a:alphaModFix/>
          </a:blip>
          <a:srcRect/>
          <a:stretch/>
        </p:blipFill>
        <p:spPr>
          <a:xfrm>
            <a:off x="5422" y="3048"/>
            <a:ext cx="12186581" cy="6854952"/>
          </a:xfrm>
          <a:prstGeom prst="rect">
            <a:avLst/>
          </a:prstGeom>
          <a:noFill/>
          <a:ln>
            <a:noFill/>
          </a:ln>
        </p:spPr>
      </p:pic>
      <p:sp>
        <p:nvSpPr>
          <p:cNvPr id="268" name="Google Shape;268;p250"/>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p250"/>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70" name="Google Shape;270;p250"/>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71" name="Google Shape;271;p250"/>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629336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taff Portrait">
  <p:cSld name="Staff Portrait">
    <p:spTree>
      <p:nvGrpSpPr>
        <p:cNvPr id="1" name="Shape 272"/>
        <p:cNvGrpSpPr/>
        <p:nvPr/>
      </p:nvGrpSpPr>
      <p:grpSpPr>
        <a:xfrm>
          <a:off x="0" y="0"/>
          <a:ext cx="0" cy="0"/>
          <a:chOff x="0" y="0"/>
          <a:chExt cx="0" cy="0"/>
        </a:xfrm>
      </p:grpSpPr>
      <p:pic>
        <p:nvPicPr>
          <p:cNvPr id="273" name="Google Shape;273;p251"/>
          <p:cNvPicPr preferRelativeResize="0"/>
          <p:nvPr/>
        </p:nvPicPr>
        <p:blipFill rotWithShape="1">
          <a:blip r:embed="rId2">
            <a:alphaModFix/>
          </a:blip>
          <a:srcRect/>
          <a:stretch/>
        </p:blipFill>
        <p:spPr>
          <a:xfrm>
            <a:off x="5424" y="3048"/>
            <a:ext cx="12186577" cy="6854949"/>
          </a:xfrm>
          <a:prstGeom prst="rect">
            <a:avLst/>
          </a:prstGeom>
          <a:noFill/>
          <a:ln>
            <a:noFill/>
          </a:ln>
        </p:spPr>
      </p:pic>
      <p:sp>
        <p:nvSpPr>
          <p:cNvPr id="274" name="Google Shape;274;p251"/>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5" name="Google Shape;275;p251"/>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76" name="Google Shape;276;p251"/>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77" name="Google Shape;277;p251"/>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2266306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Staff Portrait">
  <p:cSld name="1_Staff Portrait">
    <p:spTree>
      <p:nvGrpSpPr>
        <p:cNvPr id="1" name="Shape 278"/>
        <p:cNvGrpSpPr/>
        <p:nvPr/>
      </p:nvGrpSpPr>
      <p:grpSpPr>
        <a:xfrm>
          <a:off x="0" y="0"/>
          <a:ext cx="0" cy="0"/>
          <a:chOff x="0" y="0"/>
          <a:chExt cx="0" cy="0"/>
        </a:xfrm>
      </p:grpSpPr>
      <p:pic>
        <p:nvPicPr>
          <p:cNvPr id="279" name="Google Shape;279;p252"/>
          <p:cNvPicPr preferRelativeResize="0"/>
          <p:nvPr/>
        </p:nvPicPr>
        <p:blipFill rotWithShape="1">
          <a:blip r:embed="rId2">
            <a:alphaModFix/>
          </a:blip>
          <a:srcRect/>
          <a:stretch/>
        </p:blipFill>
        <p:spPr>
          <a:xfrm>
            <a:off x="5424" y="3051"/>
            <a:ext cx="12186576" cy="6854949"/>
          </a:xfrm>
          <a:prstGeom prst="rect">
            <a:avLst/>
          </a:prstGeom>
          <a:noFill/>
          <a:ln>
            <a:noFill/>
          </a:ln>
        </p:spPr>
      </p:pic>
      <p:sp>
        <p:nvSpPr>
          <p:cNvPr id="280" name="Google Shape;280;p252"/>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1" name="Google Shape;281;p252"/>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82" name="Google Shape;282;p252"/>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83" name="Google Shape;283;p252"/>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16124151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Paint Texture">
  <p:cSld name="1_Paint Texture">
    <p:spTree>
      <p:nvGrpSpPr>
        <p:cNvPr id="1" name="Shape 284"/>
        <p:cNvGrpSpPr/>
        <p:nvPr/>
      </p:nvGrpSpPr>
      <p:grpSpPr>
        <a:xfrm>
          <a:off x="0" y="0"/>
          <a:ext cx="0" cy="0"/>
          <a:chOff x="0" y="0"/>
          <a:chExt cx="0" cy="0"/>
        </a:xfrm>
      </p:grpSpPr>
      <p:pic>
        <p:nvPicPr>
          <p:cNvPr id="285" name="Google Shape;285;p253"/>
          <p:cNvPicPr preferRelativeResize="0"/>
          <p:nvPr/>
        </p:nvPicPr>
        <p:blipFill rotWithShape="1">
          <a:blip r:embed="rId2">
            <a:alphaModFix/>
          </a:blip>
          <a:srcRect/>
          <a:stretch/>
        </p:blipFill>
        <p:spPr>
          <a:xfrm>
            <a:off x="0" y="3048"/>
            <a:ext cx="12197426" cy="6854952"/>
          </a:xfrm>
          <a:prstGeom prst="rect">
            <a:avLst/>
          </a:prstGeom>
          <a:noFill/>
          <a:ln>
            <a:noFill/>
          </a:ln>
        </p:spPr>
      </p:pic>
      <p:sp>
        <p:nvSpPr>
          <p:cNvPr id="286" name="Google Shape;286;p253"/>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7" name="Google Shape;287;p253"/>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88" name="Google Shape;288;p253"/>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89" name="Google Shape;289;p253"/>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3105336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nections">
  <p:cSld name="Connections">
    <p:spTree>
      <p:nvGrpSpPr>
        <p:cNvPr id="1" name="Shape 290"/>
        <p:cNvGrpSpPr/>
        <p:nvPr/>
      </p:nvGrpSpPr>
      <p:grpSpPr>
        <a:xfrm>
          <a:off x="0" y="0"/>
          <a:ext cx="0" cy="0"/>
          <a:chOff x="0" y="0"/>
          <a:chExt cx="0" cy="0"/>
        </a:xfrm>
      </p:grpSpPr>
      <p:pic>
        <p:nvPicPr>
          <p:cNvPr id="291" name="Google Shape;291;p254"/>
          <p:cNvPicPr preferRelativeResize="0"/>
          <p:nvPr/>
        </p:nvPicPr>
        <p:blipFill rotWithShape="1">
          <a:blip r:embed="rId2">
            <a:alphaModFix/>
          </a:blip>
          <a:srcRect/>
          <a:stretch/>
        </p:blipFill>
        <p:spPr>
          <a:xfrm>
            <a:off x="1" y="3048"/>
            <a:ext cx="12197423" cy="6854952"/>
          </a:xfrm>
          <a:prstGeom prst="rect">
            <a:avLst/>
          </a:prstGeom>
          <a:noFill/>
          <a:ln>
            <a:noFill/>
          </a:ln>
        </p:spPr>
      </p:pic>
      <p:sp>
        <p:nvSpPr>
          <p:cNvPr id="292" name="Google Shape;292;p254"/>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254"/>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94" name="Google Shape;294;p254"/>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295" name="Google Shape;295;p254"/>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32086174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eaves">
  <p:cSld name="Leaves">
    <p:spTree>
      <p:nvGrpSpPr>
        <p:cNvPr id="1" name="Shape 296"/>
        <p:cNvGrpSpPr/>
        <p:nvPr/>
      </p:nvGrpSpPr>
      <p:grpSpPr>
        <a:xfrm>
          <a:off x="0" y="0"/>
          <a:ext cx="0" cy="0"/>
          <a:chOff x="0" y="0"/>
          <a:chExt cx="0" cy="0"/>
        </a:xfrm>
      </p:grpSpPr>
      <p:pic>
        <p:nvPicPr>
          <p:cNvPr id="297" name="Google Shape;297;p255"/>
          <p:cNvPicPr preferRelativeResize="0"/>
          <p:nvPr/>
        </p:nvPicPr>
        <p:blipFill rotWithShape="1">
          <a:blip r:embed="rId2">
            <a:alphaModFix/>
          </a:blip>
          <a:srcRect/>
          <a:stretch/>
        </p:blipFill>
        <p:spPr>
          <a:xfrm>
            <a:off x="2" y="3048"/>
            <a:ext cx="12197421" cy="6854951"/>
          </a:xfrm>
          <a:prstGeom prst="rect">
            <a:avLst/>
          </a:prstGeom>
          <a:noFill/>
          <a:ln>
            <a:noFill/>
          </a:ln>
        </p:spPr>
      </p:pic>
      <p:sp>
        <p:nvSpPr>
          <p:cNvPr id="298" name="Google Shape;298;p255"/>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233333"/>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9" name="Google Shape;299;p255"/>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300" name="Google Shape;300;p255"/>
          <p:cNvPicPr preferRelativeResize="0"/>
          <p:nvPr/>
        </p:nvPicPr>
        <p:blipFill rotWithShape="1">
          <a:blip r:embed="rId3">
            <a:alphaModFix/>
          </a:blip>
          <a:srcRect/>
          <a:stretch/>
        </p:blipFill>
        <p:spPr>
          <a:xfrm>
            <a:off x="11143872" y="202224"/>
            <a:ext cx="789330" cy="776390"/>
          </a:xfrm>
          <a:prstGeom prst="rect">
            <a:avLst/>
          </a:prstGeom>
          <a:noFill/>
          <a:ln>
            <a:noFill/>
          </a:ln>
        </p:spPr>
      </p:pic>
      <p:pic>
        <p:nvPicPr>
          <p:cNvPr id="301" name="Google Shape;301;p255"/>
          <p:cNvPicPr preferRelativeResize="0"/>
          <p:nvPr/>
        </p:nvPicPr>
        <p:blipFill rotWithShape="1">
          <a:blip r:embed="rId4">
            <a:alphaModFix/>
          </a:blip>
          <a:srcRect/>
          <a:stretch/>
        </p:blipFill>
        <p:spPr>
          <a:xfrm>
            <a:off x="10285096" y="202224"/>
            <a:ext cx="858778" cy="858778"/>
          </a:xfrm>
          <a:prstGeom prst="rect">
            <a:avLst/>
          </a:prstGeom>
          <a:noFill/>
          <a:ln>
            <a:noFill/>
          </a:ln>
        </p:spPr>
      </p:pic>
    </p:spTree>
    <p:extLst>
      <p:ext uri="{BB962C8B-B14F-4D97-AF65-F5344CB8AC3E}">
        <p14:creationId xmlns:p14="http://schemas.microsoft.com/office/powerpoint/2010/main" val="20319335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Yellow Stickies">
  <p:cSld name="Yellow Stickies">
    <p:spTree>
      <p:nvGrpSpPr>
        <p:cNvPr id="1" name="Shape 302"/>
        <p:cNvGrpSpPr/>
        <p:nvPr/>
      </p:nvGrpSpPr>
      <p:grpSpPr>
        <a:xfrm>
          <a:off x="0" y="0"/>
          <a:ext cx="0" cy="0"/>
          <a:chOff x="0" y="0"/>
          <a:chExt cx="0" cy="0"/>
        </a:xfrm>
      </p:grpSpPr>
      <p:pic>
        <p:nvPicPr>
          <p:cNvPr id="303" name="Google Shape;303;p256"/>
          <p:cNvPicPr preferRelativeResize="0"/>
          <p:nvPr/>
        </p:nvPicPr>
        <p:blipFill rotWithShape="1">
          <a:blip r:embed="rId2">
            <a:alphaModFix/>
          </a:blip>
          <a:srcRect/>
          <a:stretch/>
        </p:blipFill>
        <p:spPr>
          <a:xfrm>
            <a:off x="2" y="3048"/>
            <a:ext cx="12197421" cy="6854950"/>
          </a:xfrm>
          <a:prstGeom prst="rect">
            <a:avLst/>
          </a:prstGeom>
          <a:noFill/>
          <a:ln>
            <a:noFill/>
          </a:ln>
        </p:spPr>
      </p:pic>
      <p:sp>
        <p:nvSpPr>
          <p:cNvPr id="304" name="Google Shape;304;p256"/>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3900"/>
              <a:buFont typeface="Barlow Medium"/>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5" name="Google Shape;305;p256"/>
          <p:cNvSpPr txBox="1">
            <a:spLocks noGrp="1"/>
          </p:cNvSpPr>
          <p:nvPr>
            <p:ph type="body" idx="1"/>
          </p:nvPr>
        </p:nvSpPr>
        <p:spPr>
          <a:xfrm>
            <a:off x="608248" y="1388962"/>
            <a:ext cx="10934953"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lt1"/>
              </a:buClr>
              <a:buSzPts val="2800"/>
              <a:buNone/>
              <a:defRPr>
                <a:solidFill>
                  <a:schemeClr val="lt1"/>
                </a:solidFill>
              </a:defRPr>
            </a:lvl1pPr>
            <a:lvl2pPr marL="914400" lvl="1" indent="-406400" algn="l">
              <a:lnSpc>
                <a:spcPct val="114285"/>
              </a:lnSpc>
              <a:spcBef>
                <a:spcPts val="600"/>
              </a:spcBef>
              <a:spcAft>
                <a:spcPts val="0"/>
              </a:spcAft>
              <a:buClr>
                <a:schemeClr val="lt1"/>
              </a:buClr>
              <a:buSzPts val="2800"/>
              <a:buChar char="•"/>
              <a:defRPr>
                <a:solidFill>
                  <a:schemeClr val="lt1"/>
                </a:solidFill>
              </a:defRPr>
            </a:lvl2pPr>
            <a:lvl3pPr marL="1371600" lvl="2" indent="-381000" algn="l">
              <a:lnSpc>
                <a:spcPct val="116666"/>
              </a:lnSpc>
              <a:spcBef>
                <a:spcPts val="600"/>
              </a:spcBef>
              <a:spcAft>
                <a:spcPts val="0"/>
              </a:spcAft>
              <a:buClr>
                <a:schemeClr val="lt1"/>
              </a:buClr>
              <a:buSzPts val="2400"/>
              <a:buChar char="•"/>
              <a:defRPr>
                <a:solidFill>
                  <a:schemeClr val="lt1"/>
                </a:solidFill>
              </a:defRPr>
            </a:lvl3pPr>
            <a:lvl4pPr marL="1828800" lvl="3" indent="-342900" algn="l">
              <a:lnSpc>
                <a:spcPct val="116666"/>
              </a:lnSpc>
              <a:spcBef>
                <a:spcPts val="600"/>
              </a:spcBef>
              <a:spcAft>
                <a:spcPts val="0"/>
              </a:spcAft>
              <a:buClr>
                <a:schemeClr val="lt1"/>
              </a:buClr>
              <a:buSzPts val="1800"/>
              <a:buChar char="•"/>
              <a:defRPr>
                <a:solidFill>
                  <a:schemeClr val="lt1"/>
                </a:solidFill>
              </a:defRPr>
            </a:lvl4pPr>
            <a:lvl5pPr marL="2286000" lvl="4" indent="-342900" algn="l">
              <a:lnSpc>
                <a:spcPct val="116666"/>
              </a:lnSpc>
              <a:spcBef>
                <a:spcPts val="600"/>
              </a:spcBef>
              <a:spcAft>
                <a:spcPts val="0"/>
              </a:spcAft>
              <a:buClr>
                <a:schemeClr val="lt1"/>
              </a:buClr>
              <a:buSzPts val="1800"/>
              <a:buChar char="•"/>
              <a:defRPr>
                <a:solidFill>
                  <a:schemeClr val="lt1"/>
                </a:solidFill>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306" name="Google Shape;306;p256"/>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307" name="Google Shape;307;p256"/>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1322313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8"/>
        <p:cNvGrpSpPr/>
        <p:nvPr/>
      </p:nvGrpSpPr>
      <p:grpSpPr>
        <a:xfrm>
          <a:off x="0" y="0"/>
          <a:ext cx="0" cy="0"/>
          <a:chOff x="0" y="0"/>
          <a:chExt cx="0" cy="0"/>
        </a:xfrm>
      </p:grpSpPr>
      <p:sp>
        <p:nvSpPr>
          <p:cNvPr id="209" name="Google Shape;209;p200"/>
          <p:cNvSpPr txBox="1">
            <a:spLocks noGrp="1"/>
          </p:cNvSpPr>
          <p:nvPr>
            <p:ph type="sldNum" idx="12"/>
          </p:nvPr>
        </p:nvSpPr>
        <p:spPr>
          <a:xfrm>
            <a:off x="11296611" y="6249207"/>
            <a:ext cx="731600" cy="461635"/>
          </a:xfrm>
          <a:prstGeom prst="rect">
            <a:avLst/>
          </a:prstGeom>
          <a:noFill/>
          <a:ln>
            <a:noFill/>
          </a:ln>
        </p:spPr>
        <p:txBody>
          <a:bodyPr spcFirstLastPara="1" wrap="square" lIns="91425" tIns="91425" rIns="91425" bIns="91425" anchor="ctr" anchorCtr="0">
            <a:spAutoFit/>
          </a:bodyPr>
          <a:lstStyle>
            <a:lvl1pPr marL="0" marR="0" lvl="0" indent="0" algn="r" rtl="0">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L="0" marR="0" lvl="1" indent="0" algn="r" rtl="0">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0" marR="0" lvl="2" indent="0" algn="r" rtl="0">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L="0" marR="0" lvl="3" indent="0" algn="r" rtl="0">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L="0" marR="0" lvl="4" indent="0" algn="r" rtl="0">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L="0" marR="0" lvl="5" indent="0" algn="r" rtl="0">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L="0" marR="0" lvl="6" indent="0" algn="r" rtl="0">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L="0" marR="0" lvl="7" indent="0" algn="r" rtl="0">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L="0" marR="0" lvl="8" indent="0" algn="r" rtl="0">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40535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210"/>
        <p:cNvGrpSpPr/>
        <p:nvPr/>
      </p:nvGrpSpPr>
      <p:grpSpPr>
        <a:xfrm>
          <a:off x="0" y="0"/>
          <a:ext cx="0" cy="0"/>
          <a:chOff x="0" y="0"/>
          <a:chExt cx="0" cy="0"/>
        </a:xfrm>
      </p:grpSpPr>
      <p:sp>
        <p:nvSpPr>
          <p:cNvPr id="211" name="Google Shape;211;p20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212" name="Google Shape;212;p20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80689058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White Background Template">
  <p:cSld name="White Background Template">
    <p:spTree>
      <p:nvGrpSpPr>
        <p:cNvPr id="1" name="Shape 213"/>
        <p:cNvGrpSpPr/>
        <p:nvPr/>
      </p:nvGrpSpPr>
      <p:grpSpPr>
        <a:xfrm>
          <a:off x="0" y="0"/>
          <a:ext cx="0" cy="0"/>
          <a:chOff x="0" y="0"/>
          <a:chExt cx="0" cy="0"/>
        </a:xfrm>
      </p:grpSpPr>
      <p:sp>
        <p:nvSpPr>
          <p:cNvPr id="214" name="Google Shape;214;p204"/>
          <p:cNvSpPr>
            <a:spLocks noGrp="1"/>
          </p:cNvSpPr>
          <p:nvPr>
            <p:ph type="pic" idx="2"/>
          </p:nvPr>
        </p:nvSpPr>
        <p:spPr>
          <a:xfrm>
            <a:off x="7081839" y="0"/>
            <a:ext cx="5110000" cy="6858000"/>
          </a:xfrm>
          <a:prstGeom prst="rect">
            <a:avLst/>
          </a:prstGeom>
          <a:noFill/>
          <a:ln>
            <a:noFill/>
          </a:ln>
        </p:spPr>
        <p:txBody>
          <a:bodyPr/>
          <a:lstStyle/>
          <a:p>
            <a:endParaRPr lang="en-US"/>
          </a:p>
        </p:txBody>
      </p:sp>
      <p:sp>
        <p:nvSpPr>
          <p:cNvPr id="215" name="Google Shape;215;p204"/>
          <p:cNvSpPr txBox="1">
            <a:spLocks noGrp="1"/>
          </p:cNvSpPr>
          <p:nvPr>
            <p:ph type="title"/>
          </p:nvPr>
        </p:nvSpPr>
        <p:spPr>
          <a:xfrm>
            <a:off x="608249" y="202224"/>
            <a:ext cx="6028400" cy="992000"/>
          </a:xfrm>
          <a:prstGeom prst="rect">
            <a:avLst/>
          </a:prstGeom>
          <a:noFill/>
          <a:ln>
            <a:noFill/>
          </a:ln>
        </p:spPr>
        <p:txBody>
          <a:bodyPr spcFirstLastPara="1" wrap="square" lIns="68575" tIns="34275" rIns="68575" bIns="34275" anchor="b" anchorCtr="0">
            <a:normAutofit/>
          </a:bodyPr>
          <a:lstStyle>
            <a:lvl1pPr lvl="0" algn="l">
              <a:lnSpc>
                <a:spcPct val="222222"/>
              </a:lnSpc>
              <a:spcBef>
                <a:spcPts val="0"/>
              </a:spcBef>
              <a:spcAft>
                <a:spcPts val="0"/>
              </a:spcAft>
              <a:buClr>
                <a:srgbClr val="0075C9"/>
              </a:buClr>
              <a:buSzPts val="1400"/>
              <a:buFont typeface="Barlow Medium"/>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6" name="Google Shape;216;p204"/>
          <p:cNvSpPr txBox="1">
            <a:spLocks noGrp="1"/>
          </p:cNvSpPr>
          <p:nvPr>
            <p:ph type="body" idx="1"/>
          </p:nvPr>
        </p:nvSpPr>
        <p:spPr>
          <a:xfrm>
            <a:off x="608249" y="1388963"/>
            <a:ext cx="6650400" cy="4788400"/>
          </a:xfrm>
          <a:prstGeom prst="rect">
            <a:avLst/>
          </a:prstGeom>
          <a:noFill/>
          <a:ln>
            <a:noFill/>
          </a:ln>
        </p:spPr>
        <p:txBody>
          <a:bodyPr spcFirstLastPara="1" wrap="square" lIns="68575" tIns="34275" rIns="68575" bIns="34275" anchor="t" anchorCtr="0">
            <a:normAutofit/>
          </a:bodyPr>
          <a:lstStyle>
            <a:lvl1pPr marL="457200" lvl="0" indent="-228600" algn="l">
              <a:lnSpc>
                <a:spcPct val="114285"/>
              </a:lnSpc>
              <a:spcBef>
                <a:spcPts val="667"/>
              </a:spcBef>
              <a:spcAft>
                <a:spcPts val="0"/>
              </a:spcAft>
              <a:buClr>
                <a:schemeClr val="dk1"/>
              </a:buClr>
              <a:buSzPts val="2100"/>
              <a:buNone/>
              <a:defRPr/>
            </a:lvl1pPr>
            <a:lvl2pPr marL="914400" lvl="1" indent="-317500" algn="l">
              <a:lnSpc>
                <a:spcPct val="177777"/>
              </a:lnSpc>
              <a:spcBef>
                <a:spcPts val="667"/>
              </a:spcBef>
              <a:spcAft>
                <a:spcPts val="0"/>
              </a:spcAft>
              <a:buClr>
                <a:schemeClr val="dk1"/>
              </a:buClr>
              <a:buSzPts val="1400"/>
              <a:buChar char="•"/>
              <a:defRPr/>
            </a:lvl2pPr>
            <a:lvl3pPr marL="1371600" lvl="2" indent="-317500" algn="l">
              <a:lnSpc>
                <a:spcPct val="155555"/>
              </a:lnSpc>
              <a:spcBef>
                <a:spcPts val="667"/>
              </a:spcBef>
              <a:spcAft>
                <a:spcPts val="0"/>
              </a:spcAft>
              <a:buClr>
                <a:schemeClr val="dk1"/>
              </a:buClr>
              <a:buSzPts val="1400"/>
              <a:buChar char="•"/>
              <a:defRPr/>
            </a:lvl3pPr>
            <a:lvl4pPr marL="1828800" lvl="3" indent="-317500" algn="l">
              <a:lnSpc>
                <a:spcPct val="116666"/>
              </a:lnSpc>
              <a:spcBef>
                <a:spcPts val="667"/>
              </a:spcBef>
              <a:spcAft>
                <a:spcPts val="0"/>
              </a:spcAft>
              <a:buClr>
                <a:schemeClr val="dk1"/>
              </a:buClr>
              <a:buSzPts val="1400"/>
              <a:buChar char="•"/>
              <a:defRPr/>
            </a:lvl4pPr>
            <a:lvl5pPr marL="2286000" lvl="4" indent="-317500" algn="l">
              <a:lnSpc>
                <a:spcPct val="116666"/>
              </a:lnSpc>
              <a:spcBef>
                <a:spcPts val="667"/>
              </a:spcBef>
              <a:spcAft>
                <a:spcPts val="0"/>
              </a:spcAft>
              <a:buClr>
                <a:schemeClr val="dk1"/>
              </a:buClr>
              <a:buSzPts val="1400"/>
              <a:buChar char="•"/>
              <a:defRPr/>
            </a:lvl5pPr>
            <a:lvl6pPr marL="2743200" lvl="5" indent="-317500" algn="l">
              <a:lnSpc>
                <a:spcPct val="90000"/>
              </a:lnSpc>
              <a:spcBef>
                <a:spcPts val="667"/>
              </a:spcBef>
              <a:spcAft>
                <a:spcPts val="0"/>
              </a:spcAft>
              <a:buClr>
                <a:schemeClr val="dk1"/>
              </a:buClr>
              <a:buSzPts val="1400"/>
              <a:buChar char="•"/>
              <a:defRPr/>
            </a:lvl6pPr>
            <a:lvl7pPr marL="3200400" lvl="6" indent="-317500" algn="l">
              <a:lnSpc>
                <a:spcPct val="90000"/>
              </a:lnSpc>
              <a:spcBef>
                <a:spcPts val="667"/>
              </a:spcBef>
              <a:spcAft>
                <a:spcPts val="0"/>
              </a:spcAft>
              <a:buClr>
                <a:schemeClr val="dk1"/>
              </a:buClr>
              <a:buSzPts val="1400"/>
              <a:buChar char="•"/>
              <a:defRPr/>
            </a:lvl7pPr>
            <a:lvl8pPr marL="3657600" lvl="7" indent="-317500" algn="l">
              <a:lnSpc>
                <a:spcPct val="90000"/>
              </a:lnSpc>
              <a:spcBef>
                <a:spcPts val="667"/>
              </a:spcBef>
              <a:spcAft>
                <a:spcPts val="0"/>
              </a:spcAft>
              <a:buClr>
                <a:schemeClr val="dk1"/>
              </a:buClr>
              <a:buSzPts val="1400"/>
              <a:buChar char="•"/>
              <a:defRPr/>
            </a:lvl8pPr>
            <a:lvl9pPr marL="4114800" lvl="8" indent="-317500" algn="l">
              <a:lnSpc>
                <a:spcPct val="90000"/>
              </a:lnSpc>
              <a:spcBef>
                <a:spcPts val="667"/>
              </a:spcBef>
              <a:spcAft>
                <a:spcPts val="0"/>
              </a:spcAft>
              <a:buClr>
                <a:schemeClr val="dk1"/>
              </a:buClr>
              <a:buSzPts val="1400"/>
              <a:buChar char="•"/>
              <a:defRPr/>
            </a:lvl9pPr>
          </a:lstStyle>
          <a:p>
            <a:endParaRPr/>
          </a:p>
        </p:txBody>
      </p:sp>
      <p:pic>
        <p:nvPicPr>
          <p:cNvPr id="217" name="Google Shape;217;p204"/>
          <p:cNvPicPr preferRelativeResize="0"/>
          <p:nvPr/>
        </p:nvPicPr>
        <p:blipFill rotWithShape="1">
          <a:blip r:embed="rId2">
            <a:alphaModFix/>
          </a:blip>
          <a:srcRect/>
          <a:stretch/>
        </p:blipFill>
        <p:spPr>
          <a:xfrm>
            <a:off x="11143872" y="202224"/>
            <a:ext cx="789328" cy="776389"/>
          </a:xfrm>
          <a:prstGeom prst="rect">
            <a:avLst/>
          </a:prstGeom>
          <a:noFill/>
          <a:ln>
            <a:noFill/>
          </a:ln>
        </p:spPr>
      </p:pic>
    </p:spTree>
    <p:extLst>
      <p:ext uri="{BB962C8B-B14F-4D97-AF65-F5344CB8AC3E}">
        <p14:creationId xmlns:p14="http://schemas.microsoft.com/office/powerpoint/2010/main" val="370290657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8"/>
        <p:cNvGrpSpPr/>
        <p:nvPr/>
      </p:nvGrpSpPr>
      <p:grpSpPr>
        <a:xfrm>
          <a:off x="0" y="0"/>
          <a:ext cx="0" cy="0"/>
          <a:chOff x="0" y="0"/>
          <a:chExt cx="0" cy="0"/>
        </a:xfrm>
      </p:grpSpPr>
      <p:sp>
        <p:nvSpPr>
          <p:cNvPr id="219" name="Google Shape;219;p205"/>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Font typeface="Barlow Medium"/>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0" name="Google Shape;220;p205"/>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221" name="Google Shape;221;p20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9pPr>
          </a:lstStyle>
          <a:p>
            <a:endParaRPr/>
          </a:p>
        </p:txBody>
      </p:sp>
      <p:sp>
        <p:nvSpPr>
          <p:cNvPr id="222" name="Google Shape;222;p20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100"/>
              <a:buFont typeface="Calibri"/>
              <a:buNone/>
              <a:defRPr sz="1467" b="0" i="0" u="none" strike="noStrike" cap="none">
                <a:solidFill>
                  <a:schemeClr val="dk1"/>
                </a:solidFill>
                <a:latin typeface="Calibri"/>
                <a:ea typeface="Calibri"/>
                <a:cs typeface="Calibri"/>
                <a:sym typeface="Calibri"/>
              </a:defRPr>
            </a:lvl9pPr>
          </a:lstStyle>
          <a:p>
            <a:endParaRPr/>
          </a:p>
        </p:txBody>
      </p:sp>
      <p:sp>
        <p:nvSpPr>
          <p:cNvPr id="223" name="Google Shape;223;p205"/>
          <p:cNvSpPr txBox="1">
            <a:spLocks noGrp="1"/>
          </p:cNvSpPr>
          <p:nvPr>
            <p:ph type="sldNum" idx="12"/>
          </p:nvPr>
        </p:nvSpPr>
        <p:spPr>
          <a:xfrm>
            <a:off x="8610600" y="6356351"/>
            <a:ext cx="24784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44080311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ff Portrait">
  <p:cSld name="Staff Portrait">
    <p:spTree>
      <p:nvGrpSpPr>
        <p:cNvPr id="1" name="Shape 224"/>
        <p:cNvGrpSpPr/>
        <p:nvPr/>
      </p:nvGrpSpPr>
      <p:grpSpPr>
        <a:xfrm>
          <a:off x="0" y="0"/>
          <a:ext cx="0" cy="0"/>
          <a:chOff x="0" y="0"/>
          <a:chExt cx="0" cy="0"/>
        </a:xfrm>
      </p:grpSpPr>
      <p:pic>
        <p:nvPicPr>
          <p:cNvPr id="225" name="Google Shape;225;p206"/>
          <p:cNvPicPr preferRelativeResize="0"/>
          <p:nvPr/>
        </p:nvPicPr>
        <p:blipFill rotWithShape="1">
          <a:blip r:embed="rId2">
            <a:alphaModFix/>
          </a:blip>
          <a:srcRect/>
          <a:stretch/>
        </p:blipFill>
        <p:spPr>
          <a:xfrm>
            <a:off x="3" y="3050"/>
            <a:ext cx="12197420" cy="6854951"/>
          </a:xfrm>
          <a:prstGeom prst="rect">
            <a:avLst/>
          </a:prstGeom>
          <a:noFill/>
          <a:ln>
            <a:noFill/>
          </a:ln>
        </p:spPr>
      </p:pic>
      <p:sp>
        <p:nvSpPr>
          <p:cNvPr id="226" name="Google Shape;226;p206"/>
          <p:cNvSpPr txBox="1">
            <a:spLocks noGrp="1"/>
          </p:cNvSpPr>
          <p:nvPr>
            <p:ph type="title"/>
          </p:nvPr>
        </p:nvSpPr>
        <p:spPr>
          <a:xfrm>
            <a:off x="608249" y="202225"/>
            <a:ext cx="10535600" cy="992000"/>
          </a:xfrm>
          <a:prstGeom prst="rect">
            <a:avLst/>
          </a:prstGeom>
          <a:noFill/>
          <a:ln>
            <a:noFill/>
          </a:ln>
        </p:spPr>
        <p:txBody>
          <a:bodyPr spcFirstLastPara="1" wrap="square" lIns="91425" tIns="45700" rIns="91425" bIns="45700" anchor="b" anchorCtr="0">
            <a:normAutofit/>
          </a:bodyPr>
          <a:lstStyle>
            <a:lvl1pPr lvl="0" algn="l">
              <a:lnSpc>
                <a:spcPct val="107692"/>
              </a:lnSpc>
              <a:spcBef>
                <a:spcPts val="0"/>
              </a:spcBef>
              <a:spcAft>
                <a:spcPts val="0"/>
              </a:spcAft>
              <a:buClr>
                <a:schemeClr val="lt1"/>
              </a:buClr>
              <a:buSzPts val="2900"/>
              <a:buFont typeface="Barlow Medium"/>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206"/>
          <p:cNvSpPr txBox="1">
            <a:spLocks noGrp="1"/>
          </p:cNvSpPr>
          <p:nvPr>
            <p:ph type="body" idx="1"/>
          </p:nvPr>
        </p:nvSpPr>
        <p:spPr>
          <a:xfrm>
            <a:off x="608248" y="1388963"/>
            <a:ext cx="10934800" cy="47884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67"/>
              </a:spcBef>
              <a:spcAft>
                <a:spcPts val="0"/>
              </a:spcAft>
              <a:buClr>
                <a:schemeClr val="lt1"/>
              </a:buClr>
              <a:buSzPts val="2100"/>
              <a:buNone/>
              <a:defRPr>
                <a:solidFill>
                  <a:schemeClr val="lt1"/>
                </a:solidFill>
              </a:defRPr>
            </a:lvl1pPr>
            <a:lvl2pPr marL="914400" lvl="1" indent="-361950" algn="l">
              <a:lnSpc>
                <a:spcPct val="114285"/>
              </a:lnSpc>
              <a:spcBef>
                <a:spcPts val="667"/>
              </a:spcBef>
              <a:spcAft>
                <a:spcPts val="0"/>
              </a:spcAft>
              <a:buClr>
                <a:schemeClr val="lt1"/>
              </a:buClr>
              <a:buSzPts val="2100"/>
              <a:buChar char="•"/>
              <a:defRPr>
                <a:solidFill>
                  <a:schemeClr val="lt1"/>
                </a:solidFill>
              </a:defRPr>
            </a:lvl2pPr>
            <a:lvl3pPr marL="1371600" lvl="2" indent="-342900" algn="l">
              <a:lnSpc>
                <a:spcPct val="116666"/>
              </a:lnSpc>
              <a:spcBef>
                <a:spcPts val="667"/>
              </a:spcBef>
              <a:spcAft>
                <a:spcPts val="0"/>
              </a:spcAft>
              <a:buClr>
                <a:schemeClr val="lt1"/>
              </a:buClr>
              <a:buSzPts val="1800"/>
              <a:buChar char="•"/>
              <a:defRPr>
                <a:solidFill>
                  <a:schemeClr val="lt1"/>
                </a:solidFill>
              </a:defRPr>
            </a:lvl3pPr>
            <a:lvl4pPr marL="1828800" lvl="3" indent="-317500" algn="l">
              <a:lnSpc>
                <a:spcPct val="116666"/>
              </a:lnSpc>
              <a:spcBef>
                <a:spcPts val="667"/>
              </a:spcBef>
              <a:spcAft>
                <a:spcPts val="0"/>
              </a:spcAft>
              <a:buClr>
                <a:schemeClr val="lt1"/>
              </a:buClr>
              <a:buSzPts val="1400"/>
              <a:buChar char="•"/>
              <a:defRPr>
                <a:solidFill>
                  <a:schemeClr val="lt1"/>
                </a:solidFill>
              </a:defRPr>
            </a:lvl4pPr>
            <a:lvl5pPr marL="2286000" lvl="4" indent="-317500" algn="l">
              <a:lnSpc>
                <a:spcPct val="116666"/>
              </a:lnSpc>
              <a:spcBef>
                <a:spcPts val="667"/>
              </a:spcBef>
              <a:spcAft>
                <a:spcPts val="0"/>
              </a:spcAft>
              <a:buClr>
                <a:schemeClr val="lt1"/>
              </a:buClr>
              <a:buSzPts val="1400"/>
              <a:buChar char="•"/>
              <a:defRPr>
                <a:solidFill>
                  <a:schemeClr val="lt1"/>
                </a:solidFill>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pic>
        <p:nvPicPr>
          <p:cNvPr id="228" name="Google Shape;228;p206"/>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95381330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liders">
  <p:cSld name="Sliders">
    <p:spTree>
      <p:nvGrpSpPr>
        <p:cNvPr id="1" name="Shape 234"/>
        <p:cNvGrpSpPr/>
        <p:nvPr/>
      </p:nvGrpSpPr>
      <p:grpSpPr>
        <a:xfrm>
          <a:off x="0" y="0"/>
          <a:ext cx="0" cy="0"/>
          <a:chOff x="0" y="0"/>
          <a:chExt cx="0" cy="0"/>
        </a:xfrm>
      </p:grpSpPr>
      <p:sp>
        <p:nvSpPr>
          <p:cNvPr id="235" name="Google Shape;235;p248"/>
          <p:cNvSpPr txBox="1">
            <a:spLocks noGrp="1"/>
          </p:cNvSpPr>
          <p:nvPr>
            <p:ph type="title"/>
          </p:nvPr>
        </p:nvSpPr>
        <p:spPr>
          <a:xfrm>
            <a:off x="608249" y="202224"/>
            <a:ext cx="6810600" cy="991800"/>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Font typeface="Barlow Medium"/>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248"/>
          <p:cNvSpPr txBox="1">
            <a:spLocks noGrp="1"/>
          </p:cNvSpPr>
          <p:nvPr>
            <p:ph type="body" idx="1"/>
          </p:nvPr>
        </p:nvSpPr>
        <p:spPr>
          <a:xfrm>
            <a:off x="608249" y="1388962"/>
            <a:ext cx="7517700" cy="4788300"/>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8533373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II Dark Blue">
  <p:cSld name="PHII Dark Blue">
    <p:spTree>
      <p:nvGrpSpPr>
        <p:cNvPr id="1" name="Shape 237"/>
        <p:cNvGrpSpPr/>
        <p:nvPr/>
      </p:nvGrpSpPr>
      <p:grpSpPr>
        <a:xfrm>
          <a:off x="0" y="0"/>
          <a:ext cx="0" cy="0"/>
          <a:chOff x="0" y="0"/>
          <a:chExt cx="0" cy="0"/>
        </a:xfrm>
      </p:grpSpPr>
      <p:pic>
        <p:nvPicPr>
          <p:cNvPr id="238" name="Google Shape;238;p257"/>
          <p:cNvPicPr preferRelativeResize="0"/>
          <p:nvPr/>
        </p:nvPicPr>
        <p:blipFill rotWithShape="1">
          <a:blip r:embed="rId2">
            <a:alphaModFix/>
          </a:blip>
          <a:srcRect/>
          <a:stretch/>
        </p:blipFill>
        <p:spPr>
          <a:xfrm>
            <a:off x="1" y="3050"/>
            <a:ext cx="12197419" cy="6854950"/>
          </a:xfrm>
          <a:prstGeom prst="rect">
            <a:avLst/>
          </a:prstGeom>
          <a:noFill/>
          <a:ln>
            <a:noFill/>
          </a:ln>
        </p:spPr>
      </p:pic>
      <p:sp>
        <p:nvSpPr>
          <p:cNvPr id="239" name="Google Shape;239;p257"/>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257"/>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lvl1pPr marL="457200" lvl="0" indent="-228600" algn="l">
              <a:lnSpc>
                <a:spcPct val="114285"/>
              </a:lnSpc>
              <a:spcBef>
                <a:spcPts val="600"/>
              </a:spcBef>
              <a:spcAft>
                <a:spcPts val="0"/>
              </a:spcAft>
              <a:buClr>
                <a:schemeClr val="dk1"/>
              </a:buClr>
              <a:buSzPts val="2800"/>
              <a:buNone/>
              <a:defRPr/>
            </a:lvl1pPr>
            <a:lvl2pPr marL="914400" lvl="1" indent="-342900" algn="l">
              <a:lnSpc>
                <a:spcPct val="177777"/>
              </a:lnSpc>
              <a:spcBef>
                <a:spcPts val="600"/>
              </a:spcBef>
              <a:spcAft>
                <a:spcPts val="0"/>
              </a:spcAft>
              <a:buClr>
                <a:schemeClr val="dk1"/>
              </a:buClr>
              <a:buSzPts val="1800"/>
              <a:buChar char="•"/>
              <a:defRPr/>
            </a:lvl2pPr>
            <a:lvl3pPr marL="1371600" lvl="2" indent="-342900" algn="l">
              <a:lnSpc>
                <a:spcPct val="155555"/>
              </a:lnSpc>
              <a:spcBef>
                <a:spcPts val="600"/>
              </a:spcBef>
              <a:spcAft>
                <a:spcPts val="0"/>
              </a:spcAft>
              <a:buClr>
                <a:schemeClr val="dk1"/>
              </a:buClr>
              <a:buSzPts val="1800"/>
              <a:buChar char="•"/>
              <a:defRPr/>
            </a:lvl3pPr>
            <a:lvl4pPr marL="1828800" lvl="3" indent="-342900" algn="l">
              <a:lnSpc>
                <a:spcPct val="116666"/>
              </a:lnSpc>
              <a:spcBef>
                <a:spcPts val="600"/>
              </a:spcBef>
              <a:spcAft>
                <a:spcPts val="0"/>
              </a:spcAft>
              <a:buClr>
                <a:schemeClr val="dk1"/>
              </a:buClr>
              <a:buSzPts val="1800"/>
              <a:buChar char="•"/>
              <a:defRPr/>
            </a:lvl4pPr>
            <a:lvl5pPr marL="2286000" lvl="4" indent="-342900" algn="l">
              <a:lnSpc>
                <a:spcPct val="116666"/>
              </a:lnSpc>
              <a:spcBef>
                <a:spcPts val="600"/>
              </a:spcBef>
              <a:spcAft>
                <a:spcPts val="0"/>
              </a:spcAft>
              <a:buClr>
                <a:schemeClr val="dk1"/>
              </a:buClr>
              <a:buSzPts val="1800"/>
              <a:buChar char="•"/>
              <a:defRPr/>
            </a:lvl5pPr>
            <a:lvl6pPr marL="2743200" lvl="5" indent="-342900" algn="l">
              <a:lnSpc>
                <a:spcPct val="90000"/>
              </a:lnSpc>
              <a:spcBef>
                <a:spcPts val="606"/>
              </a:spcBef>
              <a:spcAft>
                <a:spcPts val="0"/>
              </a:spcAft>
              <a:buClr>
                <a:schemeClr val="dk1"/>
              </a:buClr>
              <a:buSzPts val="1800"/>
              <a:buChar char="•"/>
              <a:defRPr/>
            </a:lvl6pPr>
            <a:lvl7pPr marL="3200400" lvl="6" indent="-342900" algn="l">
              <a:lnSpc>
                <a:spcPct val="90000"/>
              </a:lnSpc>
              <a:spcBef>
                <a:spcPts val="606"/>
              </a:spcBef>
              <a:spcAft>
                <a:spcPts val="0"/>
              </a:spcAft>
              <a:buClr>
                <a:schemeClr val="dk1"/>
              </a:buClr>
              <a:buSzPts val="1800"/>
              <a:buChar char="•"/>
              <a:defRPr/>
            </a:lvl7pPr>
            <a:lvl8pPr marL="3657600" lvl="7" indent="-342900" algn="l">
              <a:lnSpc>
                <a:spcPct val="90000"/>
              </a:lnSpc>
              <a:spcBef>
                <a:spcPts val="606"/>
              </a:spcBef>
              <a:spcAft>
                <a:spcPts val="0"/>
              </a:spcAft>
              <a:buClr>
                <a:schemeClr val="dk1"/>
              </a:buClr>
              <a:buSzPts val="1800"/>
              <a:buChar char="•"/>
              <a:defRPr/>
            </a:lvl8pPr>
            <a:lvl9pPr marL="4114800" lvl="8" indent="-342900" algn="l">
              <a:lnSpc>
                <a:spcPct val="90000"/>
              </a:lnSpc>
              <a:spcBef>
                <a:spcPts val="606"/>
              </a:spcBef>
              <a:spcAft>
                <a:spcPts val="0"/>
              </a:spcAft>
              <a:buClr>
                <a:schemeClr val="dk1"/>
              </a:buClr>
              <a:buSzPts val="1800"/>
              <a:buChar char="•"/>
              <a:defRPr/>
            </a:lvl9pPr>
          </a:lstStyle>
          <a:p>
            <a:endParaRPr/>
          </a:p>
        </p:txBody>
      </p:sp>
      <p:pic>
        <p:nvPicPr>
          <p:cNvPr id="241" name="Google Shape;241;p257"/>
          <p:cNvPicPr preferRelativeResize="0"/>
          <p:nvPr/>
        </p:nvPicPr>
        <p:blipFill rotWithShape="1">
          <a:blip r:embed="rId3">
            <a:alphaModFix/>
          </a:blip>
          <a:srcRect/>
          <a:stretch/>
        </p:blipFill>
        <p:spPr>
          <a:xfrm>
            <a:off x="11143872" y="202224"/>
            <a:ext cx="789329" cy="776390"/>
          </a:xfrm>
          <a:prstGeom prst="rect">
            <a:avLst/>
          </a:prstGeom>
          <a:noFill/>
          <a:ln>
            <a:noFill/>
          </a:ln>
        </p:spPr>
      </p:pic>
      <p:pic>
        <p:nvPicPr>
          <p:cNvPr id="242" name="Google Shape;242;p257"/>
          <p:cNvPicPr preferRelativeResize="0"/>
          <p:nvPr/>
        </p:nvPicPr>
        <p:blipFill rotWithShape="1">
          <a:blip r:embed="rId4">
            <a:alphaModFix/>
          </a:blip>
          <a:srcRect/>
          <a:stretch/>
        </p:blipFill>
        <p:spPr>
          <a:xfrm>
            <a:off x="10328351" y="227983"/>
            <a:ext cx="815521" cy="815521"/>
          </a:xfrm>
          <a:prstGeom prst="rect">
            <a:avLst/>
          </a:prstGeom>
          <a:noFill/>
          <a:ln>
            <a:noFill/>
          </a:ln>
        </p:spPr>
      </p:pic>
    </p:spTree>
    <p:extLst>
      <p:ext uri="{BB962C8B-B14F-4D97-AF65-F5344CB8AC3E}">
        <p14:creationId xmlns:p14="http://schemas.microsoft.com/office/powerpoint/2010/main" val="2903887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theme" Target="../theme/theme3.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sp>
        <p:nvSpPr>
          <p:cNvPr id="194" name="Google Shape;194;p196"/>
          <p:cNvSpPr txBox="1">
            <a:spLocks noGrp="1"/>
          </p:cNvSpPr>
          <p:nvPr>
            <p:ph type="title"/>
          </p:nvPr>
        </p:nvSpPr>
        <p:spPr>
          <a:xfrm>
            <a:off x="494610" y="114300"/>
            <a:ext cx="10610168" cy="1202949"/>
          </a:xfrm>
          <a:prstGeom prst="rect">
            <a:avLst/>
          </a:prstGeom>
          <a:noFill/>
          <a:ln>
            <a:noFill/>
          </a:ln>
        </p:spPr>
        <p:txBody>
          <a:bodyPr spcFirstLastPara="1" wrap="square" lIns="91425" tIns="45700" rIns="91425" bIns="45700" anchor="b" anchorCtr="0">
            <a:normAutofit/>
          </a:bodyPr>
          <a:lstStyle>
            <a:lvl1pPr marR="0" lvl="0" algn="l" rtl="0">
              <a:lnSpc>
                <a:spcPct val="102564"/>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196"/>
          <p:cNvSpPr txBox="1">
            <a:spLocks noGrp="1"/>
          </p:cNvSpPr>
          <p:nvPr>
            <p:ph type="body" idx="1"/>
          </p:nvPr>
        </p:nvSpPr>
        <p:spPr>
          <a:xfrm>
            <a:off x="494607" y="1596767"/>
            <a:ext cx="10610168"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7314781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747444289"/>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
        <p:cNvGrpSpPr/>
        <p:nvPr/>
      </p:nvGrpSpPr>
      <p:grpSpPr>
        <a:xfrm>
          <a:off x="0" y="0"/>
          <a:ext cx="0" cy="0"/>
          <a:chOff x="0" y="0"/>
          <a:chExt cx="0" cy="0"/>
        </a:xfrm>
      </p:grpSpPr>
      <p:sp>
        <p:nvSpPr>
          <p:cNvPr id="253" name="Google Shape;253;p202"/>
          <p:cNvSpPr txBox="1">
            <a:spLocks noGrp="1"/>
          </p:cNvSpPr>
          <p:nvPr>
            <p:ph type="title"/>
          </p:nvPr>
        </p:nvSpPr>
        <p:spPr>
          <a:xfrm>
            <a:off x="494610" y="114300"/>
            <a:ext cx="10522152" cy="1202949"/>
          </a:xfrm>
          <a:prstGeom prst="rect">
            <a:avLst/>
          </a:prstGeom>
          <a:noFill/>
          <a:ln>
            <a:noFill/>
          </a:ln>
        </p:spPr>
        <p:txBody>
          <a:bodyPr spcFirstLastPara="1" wrap="square" lIns="91425" tIns="45700" rIns="91425" bIns="45700" anchor="b" anchorCtr="0">
            <a:normAutofit/>
          </a:bodyPr>
          <a:lstStyle>
            <a:lvl1pPr marR="0" lvl="0" algn="l" rtl="0">
              <a:lnSpc>
                <a:spcPct val="107692"/>
              </a:lnSpc>
              <a:spcBef>
                <a:spcPts val="0"/>
              </a:spcBef>
              <a:spcAft>
                <a:spcPts val="0"/>
              </a:spcAft>
              <a:buClr>
                <a:srgbClr val="0075C9"/>
              </a:buClr>
              <a:buSzPts val="3900"/>
              <a:buFont typeface="Barlow Medium"/>
              <a:buNone/>
              <a:defRPr sz="3900" b="0" i="0" u="none" strike="noStrike" cap="none">
                <a:solidFill>
                  <a:srgbClr val="0075C9"/>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4" name="Google Shape;254;p202"/>
          <p:cNvSpPr txBox="1">
            <a:spLocks noGrp="1"/>
          </p:cNvSpPr>
          <p:nvPr>
            <p:ph type="body" idx="1"/>
          </p:nvPr>
        </p:nvSpPr>
        <p:spPr>
          <a:xfrm>
            <a:off x="494607" y="1596767"/>
            <a:ext cx="10934954" cy="478828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14285"/>
              </a:lnSpc>
              <a:spcBef>
                <a:spcPts val="600"/>
              </a:spcBef>
              <a:spcAft>
                <a:spcPts val="0"/>
              </a:spcAft>
              <a:buClr>
                <a:schemeClr val="dk1"/>
              </a:buClr>
              <a:buSzPts val="2800"/>
              <a:buFont typeface="Arial"/>
              <a:buNone/>
              <a:defRPr sz="2800" b="0" i="0" u="none" strike="noStrike" cap="none">
                <a:solidFill>
                  <a:schemeClr val="dk1"/>
                </a:solidFill>
                <a:latin typeface="Barlow"/>
                <a:ea typeface="Barlow"/>
                <a:cs typeface="Barlow"/>
                <a:sym typeface="Barlow"/>
              </a:defRPr>
            </a:lvl1pPr>
            <a:lvl2pPr marL="914400" marR="0" lvl="1" indent="-406400" algn="l" rtl="0">
              <a:lnSpc>
                <a:spcPct val="114285"/>
              </a:lnSpc>
              <a:spcBef>
                <a:spcPts val="600"/>
              </a:spcBef>
              <a:spcAft>
                <a:spcPts val="0"/>
              </a:spcAft>
              <a:buClr>
                <a:schemeClr val="dk1"/>
              </a:buClr>
              <a:buSzPts val="2800"/>
              <a:buFont typeface="Arial"/>
              <a:buChar char="•"/>
              <a:defRPr sz="2800" b="0" i="0" u="none" strike="noStrike" cap="none">
                <a:solidFill>
                  <a:schemeClr val="dk1"/>
                </a:solidFill>
                <a:latin typeface="Barlow"/>
                <a:ea typeface="Barlow"/>
                <a:cs typeface="Barlow"/>
                <a:sym typeface="Barlow"/>
              </a:defRPr>
            </a:lvl2pPr>
            <a:lvl3pPr marL="1371600" marR="0" lvl="2" indent="-381000" algn="l" rtl="0">
              <a:lnSpc>
                <a:spcPct val="116666"/>
              </a:lnSpc>
              <a:spcBef>
                <a:spcPts val="600"/>
              </a:spcBef>
              <a:spcAft>
                <a:spcPts val="0"/>
              </a:spcAft>
              <a:buClr>
                <a:schemeClr val="dk1"/>
              </a:buClr>
              <a:buSzPts val="2400"/>
              <a:buFont typeface="Arial"/>
              <a:buChar char="•"/>
              <a:defRPr sz="2400" b="0" i="0" u="none" strike="noStrike" cap="none">
                <a:solidFill>
                  <a:schemeClr val="dk1"/>
                </a:solidFill>
                <a:latin typeface="Barlow Light"/>
                <a:ea typeface="Barlow Light"/>
                <a:cs typeface="Barlow Light"/>
                <a:sym typeface="Barlow Light"/>
              </a:defRPr>
            </a:lvl3pPr>
            <a:lvl4pPr marL="1828800" marR="0" lvl="3"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4pPr>
            <a:lvl5pPr marL="2286000" marR="0" lvl="4" indent="-342900" algn="l" rtl="0">
              <a:lnSpc>
                <a:spcPct val="116666"/>
              </a:lnSpc>
              <a:spcBef>
                <a:spcPts val="6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5pPr>
            <a:lvl6pPr marL="2743200" marR="0" lvl="5"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6pPr>
            <a:lvl7pPr marL="3200400" marR="0" lvl="6"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7pPr>
            <a:lvl8pPr marL="3657600" marR="0" lvl="7"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8pPr>
            <a:lvl9pPr marL="4114800" marR="0" lvl="8" indent="-367157" algn="l" rtl="0">
              <a:lnSpc>
                <a:spcPct val="90000"/>
              </a:lnSpc>
              <a:spcBef>
                <a:spcPts val="606"/>
              </a:spcBef>
              <a:spcAft>
                <a:spcPts val="0"/>
              </a:spcAft>
              <a:buClr>
                <a:schemeClr val="dk1"/>
              </a:buClr>
              <a:buSzPts val="2182"/>
              <a:buFont typeface="Arial"/>
              <a:buChar char="•"/>
              <a:defRPr sz="2182"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87743986"/>
      </p:ext>
    </p:extLst>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repository.immregistries.org/resources" TargetMode="External"/><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hyperlink" Target="http://repository.immregistries.org/resource/onboarding-consensus-based-recommendations/" TargetMode="External"/><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hyperlink" Target="https://repository.immregistries.org/resource/aira-discovery-session-improving-immunization-data-quality-through-ehr-and-iis-collaboration/"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hyperlink" Target="https://www.immregistries.org/measurement-improvement" TargetMode="Externa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hyperlink" Target="https://repository.immregistries.org/"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repository.immregistries.org/files/resources/5f7e0d910d0fa/aira_m_i_infographic_final.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hyperlink" Target="https://www.immregistries.org/data-at-rest"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60.png"/><Relationship Id="rId4" Type="http://schemas.openxmlformats.org/officeDocument/2006/relationships/hyperlink" Target="mailto:aart@immregistries.org"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repository.immregistries.org/resource/provider-organization-level-report-cards-data-quality-report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repository.immregistries.org/resource/applied-analytics-improving-data-exchange-and-data-quality/"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hyperlink" Target="https://app.immregistries.org/aart/home/" TargetMode="External"/><Relationship Id="rId3" Type="http://schemas.openxmlformats.org/officeDocument/2006/relationships/hyperlink" Target="https://www.cdc.gov/vaccines/programs/iis/downloads/Data-Quality-Blueprint-508.pdf" TargetMode="External"/><Relationship Id="rId7" Type="http://schemas.openxmlformats.org/officeDocument/2006/relationships/hyperlink" Target="https://repository.immregistries.org/resource/data-quality-assurance-in-immunization-information-systems/"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s://repository.immregistries.org/resource/iis-data-quality-practices-to-monitor-and-evaluate-data-at-rest/" TargetMode="External"/><Relationship Id="rId5" Type="http://schemas.openxmlformats.org/officeDocument/2006/relationships/hyperlink" Target="https://repository.immregistries.org/resource/iis-data-quality-practices-monitoring-and-evaluating-data-submissions/" TargetMode="External"/><Relationship Id="rId4" Type="http://schemas.openxmlformats.org/officeDocument/2006/relationships/hyperlink" Target="https://repository.immregistries.org/resource/data-validation-guide-for-the-iis-onboarding-process/" TargetMode="External"/><Relationship Id="rId9" Type="http://schemas.openxmlformats.org/officeDocument/2006/relationships/hyperlink" Target="http://repository.immregistries.org/resource/onboarding-consensus-based-recommendation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repository.immregistries.org/files/resources/62fbd92c465fe/data_quality_assurance_8_2022.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2"/>
        <p:cNvGrpSpPr/>
        <p:nvPr/>
      </p:nvGrpSpPr>
      <p:grpSpPr>
        <a:xfrm>
          <a:off x="0" y="0"/>
          <a:ext cx="0" cy="0"/>
          <a:chOff x="0" y="0"/>
          <a:chExt cx="0" cy="0"/>
        </a:xfrm>
      </p:grpSpPr>
      <p:pic>
        <p:nvPicPr>
          <p:cNvPr id="2023" name="Google Shape;2023;p9"/>
          <p:cNvPicPr preferRelativeResize="0"/>
          <p:nvPr/>
        </p:nvPicPr>
        <p:blipFill rotWithShape="1">
          <a:blip r:embed="rId3">
            <a:alphaModFix/>
          </a:blip>
          <a:srcRect/>
          <a:stretch/>
        </p:blipFill>
        <p:spPr>
          <a:xfrm>
            <a:off x="0" y="-72850"/>
            <a:ext cx="12197425" cy="6936950"/>
          </a:xfrm>
          <a:prstGeom prst="rect">
            <a:avLst/>
          </a:prstGeom>
          <a:noFill/>
          <a:ln>
            <a:noFill/>
          </a:ln>
        </p:spPr>
      </p:pic>
      <p:sp>
        <p:nvSpPr>
          <p:cNvPr id="2024" name="Google Shape;2024;p9"/>
          <p:cNvSpPr/>
          <p:nvPr/>
        </p:nvSpPr>
        <p:spPr>
          <a:xfrm rot="10800000" flipH="1">
            <a:off x="838200" y="3481332"/>
            <a:ext cx="9066451" cy="756625"/>
          </a:xfrm>
          <a:prstGeom prst="round1Rect">
            <a:avLst>
              <a:gd name="adj" fmla="val 50000"/>
            </a:avLst>
          </a:prstGeom>
          <a:solidFill>
            <a:srgbClr val="D3D65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025" name="Google Shape;2025;p9"/>
          <p:cNvSpPr txBox="1">
            <a:spLocks noGrp="1"/>
          </p:cNvSpPr>
          <p:nvPr>
            <p:ph type="ctrTitle"/>
          </p:nvPr>
        </p:nvSpPr>
        <p:spPr>
          <a:xfrm>
            <a:off x="865848" y="928155"/>
            <a:ext cx="9435313" cy="2387600"/>
          </a:xfrm>
          <a:prstGeom prst="rect">
            <a:avLst/>
          </a:prstGeom>
          <a:noFill/>
          <a:ln>
            <a:noFill/>
          </a:ln>
        </p:spPr>
        <p:txBody>
          <a:bodyPr spcFirstLastPara="1" wrap="square" lIns="91425" tIns="45700" rIns="91425" bIns="45700" anchor="b" anchorCtr="0">
            <a:normAutofit/>
          </a:bodyPr>
          <a:lstStyle/>
          <a:p>
            <a:pPr marL="0" lvl="0" indent="0" algn="l" rtl="0">
              <a:lnSpc>
                <a:spcPct val="102083"/>
              </a:lnSpc>
              <a:spcBef>
                <a:spcPts val="0"/>
              </a:spcBef>
              <a:spcAft>
                <a:spcPts val="0"/>
              </a:spcAft>
              <a:buSzPts val="3600"/>
              <a:buNone/>
            </a:pPr>
            <a:r>
              <a:rPr lang="en"/>
              <a:t>Data Quality Part 1</a:t>
            </a:r>
            <a:endParaRPr/>
          </a:p>
        </p:txBody>
      </p:sp>
      <p:sp>
        <p:nvSpPr>
          <p:cNvPr id="2026" name="Google Shape;2026;p9"/>
          <p:cNvSpPr txBox="1">
            <a:spLocks noGrp="1"/>
          </p:cNvSpPr>
          <p:nvPr>
            <p:ph type="subTitle" idx="1"/>
          </p:nvPr>
        </p:nvSpPr>
        <p:spPr>
          <a:xfrm>
            <a:off x="890124" y="3481332"/>
            <a:ext cx="8779858" cy="756625"/>
          </a:xfrm>
          <a:prstGeom prst="rect">
            <a:avLst/>
          </a:prstGeom>
          <a:noFill/>
          <a:ln>
            <a:noFill/>
          </a:ln>
        </p:spPr>
        <p:txBody>
          <a:bodyPr spcFirstLastPara="1" wrap="square" lIns="91425" tIns="45700" rIns="91425" bIns="45700" anchor="ctr" anchorCtr="0">
            <a:normAutofit/>
          </a:bodyPr>
          <a:lstStyle/>
          <a:p>
            <a:pPr marL="0" marR="0" lvl="0" indent="0" algn="l" rtl="0">
              <a:lnSpc>
                <a:spcPct val="104761"/>
              </a:lnSpc>
              <a:spcBef>
                <a:spcPts val="0"/>
              </a:spcBef>
              <a:spcAft>
                <a:spcPts val="0"/>
              </a:spcAft>
              <a:buClr>
                <a:srgbClr val="005E85"/>
              </a:buClr>
              <a:buSzPts val="1600"/>
              <a:buFont typeface="Arial"/>
              <a:buNone/>
            </a:pPr>
            <a:r>
              <a:rPr lang="en" sz="2000">
                <a:solidFill>
                  <a:schemeClr val="lt1"/>
                </a:solidFill>
              </a:rPr>
              <a:t>Improving the Quality of Data in your IIS</a:t>
            </a:r>
            <a:endParaRPr/>
          </a:p>
        </p:txBody>
      </p:sp>
      <p:pic>
        <p:nvPicPr>
          <p:cNvPr id="2027" name="Google Shape;2027;p9"/>
          <p:cNvPicPr preferRelativeResize="0"/>
          <p:nvPr/>
        </p:nvPicPr>
        <p:blipFill rotWithShape="1">
          <a:blip r:embed="rId4">
            <a:alphaModFix/>
          </a:blip>
          <a:srcRect t="18267" r="526" b="17176"/>
          <a:stretch/>
        </p:blipFill>
        <p:spPr>
          <a:xfrm>
            <a:off x="4319478" y="5521848"/>
            <a:ext cx="4335251" cy="950027"/>
          </a:xfrm>
          <a:prstGeom prst="rect">
            <a:avLst/>
          </a:prstGeom>
          <a:noFill/>
          <a:ln w="12700" cap="flat" cmpd="sng">
            <a:solidFill>
              <a:schemeClr val="lt1"/>
            </a:solidFill>
            <a:prstDash val="solid"/>
            <a:round/>
            <a:headEnd type="none" w="sm" len="sm"/>
            <a:tailEnd type="none" w="sm" len="sm"/>
          </a:ln>
        </p:spPr>
      </p:pic>
      <p:sp>
        <p:nvSpPr>
          <p:cNvPr id="2028" name="Google Shape;2028;p9"/>
          <p:cNvSpPr txBox="1"/>
          <p:nvPr/>
        </p:nvSpPr>
        <p:spPr>
          <a:xfrm>
            <a:off x="890123" y="4342856"/>
            <a:ext cx="3745377" cy="39424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a:ln>
                  <a:noFill/>
                </a:ln>
                <a:solidFill>
                  <a:srgbClr val="FFFFFF"/>
                </a:solidFill>
                <a:effectLst/>
                <a:uLnTx/>
                <a:uFillTx/>
                <a:latin typeface="Calibri"/>
                <a:ea typeface="Calibri"/>
                <a:cs typeface="Calibri"/>
                <a:sym typeface="Calibri"/>
              </a:rPr>
              <a:t>Mary Beth Kurilo, AIRA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029" name="Google Shape;2029;p9" title="AIRA_2018Logo_White_Hor.png"/>
          <p:cNvPicPr preferRelativeResize="0"/>
          <p:nvPr/>
        </p:nvPicPr>
        <p:blipFill rotWithShape="1">
          <a:blip r:embed="rId5">
            <a:alphaModFix/>
          </a:blip>
          <a:srcRect/>
          <a:stretch/>
        </p:blipFill>
        <p:spPr>
          <a:xfrm>
            <a:off x="8965880" y="5525821"/>
            <a:ext cx="3036824" cy="950027"/>
          </a:xfrm>
          <a:prstGeom prst="rect">
            <a:avLst/>
          </a:prstGeom>
          <a:noFill/>
          <a:ln>
            <a:noFill/>
          </a:ln>
        </p:spPr>
      </p:pic>
      <p:pic>
        <p:nvPicPr>
          <p:cNvPr id="2030" name="Google Shape;2030;p9" title="Screenshot 2025-04-14 103316.png"/>
          <p:cNvPicPr preferRelativeResize="0"/>
          <p:nvPr/>
        </p:nvPicPr>
        <p:blipFill rotWithShape="1">
          <a:blip r:embed="rId6">
            <a:alphaModFix/>
          </a:blip>
          <a:srcRect/>
          <a:stretch/>
        </p:blipFill>
        <p:spPr>
          <a:xfrm>
            <a:off x="169877" y="5525823"/>
            <a:ext cx="3838450" cy="9500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4"/>
        <p:cNvGrpSpPr/>
        <p:nvPr/>
      </p:nvGrpSpPr>
      <p:grpSpPr>
        <a:xfrm>
          <a:off x="0" y="0"/>
          <a:ext cx="0" cy="0"/>
          <a:chOff x="0" y="0"/>
          <a:chExt cx="0" cy="0"/>
        </a:xfrm>
      </p:grpSpPr>
      <p:pic>
        <p:nvPicPr>
          <p:cNvPr id="2095" name="Google Shape;2095;p18"/>
          <p:cNvPicPr preferRelativeResize="0"/>
          <p:nvPr/>
        </p:nvPicPr>
        <p:blipFill rotWithShape="1">
          <a:blip r:embed="rId3">
            <a:alphaModFix/>
          </a:blip>
          <a:srcRect l="5478" t="6804" r="7709" b="1747"/>
          <a:stretch/>
        </p:blipFill>
        <p:spPr>
          <a:xfrm>
            <a:off x="476924" y="1281238"/>
            <a:ext cx="5988105" cy="4887591"/>
          </a:xfrm>
          <a:prstGeom prst="rect">
            <a:avLst/>
          </a:prstGeom>
          <a:noFill/>
          <a:ln>
            <a:noFill/>
          </a:ln>
        </p:spPr>
      </p:pic>
      <p:sp>
        <p:nvSpPr>
          <p:cNvPr id="2096" name="Google Shape;2096;p18"/>
          <p:cNvSpPr txBox="1">
            <a:spLocks noGrp="1"/>
          </p:cNvSpPr>
          <p:nvPr>
            <p:ph type="title" idx="4294967295"/>
          </p:nvPr>
        </p:nvSpPr>
        <p:spPr>
          <a:xfrm>
            <a:off x="607100" y="229497"/>
            <a:ext cx="11087200" cy="9604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Clr>
                <a:srgbClr val="1E5DB2"/>
              </a:buClr>
              <a:buSzPts val="3800"/>
              <a:buFont typeface="Barlow Medium"/>
              <a:buNone/>
            </a:pPr>
            <a:r>
              <a:rPr lang="en">
                <a:solidFill>
                  <a:srgbClr val="1E5DB2"/>
                </a:solidFill>
              </a:rPr>
              <a:t>Relationship Between Data Use and Data Quality </a:t>
            </a:r>
            <a:endParaRPr>
              <a:solidFill>
                <a:srgbClr val="1E5DB2"/>
              </a:solidFill>
            </a:endParaRPr>
          </a:p>
        </p:txBody>
      </p:sp>
      <p:sp>
        <p:nvSpPr>
          <p:cNvPr id="2097" name="Google Shape;2097;p18"/>
          <p:cNvSpPr txBox="1">
            <a:spLocks noGrp="1"/>
          </p:cNvSpPr>
          <p:nvPr>
            <p:ph type="body" idx="4294967295"/>
          </p:nvPr>
        </p:nvSpPr>
        <p:spPr>
          <a:xfrm>
            <a:off x="6417400" y="1742900"/>
            <a:ext cx="5376400" cy="4275600"/>
          </a:xfrm>
          <a:prstGeom prst="rect">
            <a:avLst/>
          </a:prstGeom>
          <a:noFill/>
          <a:ln>
            <a:noFill/>
          </a:ln>
        </p:spPr>
        <p:txBody>
          <a:bodyPr spcFirstLastPara="1" wrap="square" lIns="121900" tIns="121900" rIns="121900" bIns="121900" anchor="t" anchorCtr="0">
            <a:normAutofit lnSpcReduction="10000"/>
          </a:bodyPr>
          <a:lstStyle/>
          <a:p>
            <a:pPr marL="609585" lvl="0" indent="-541853" algn="l" rtl="0">
              <a:lnSpc>
                <a:spcPct val="100000"/>
              </a:lnSpc>
              <a:spcBef>
                <a:spcPts val="1333"/>
              </a:spcBef>
              <a:spcAft>
                <a:spcPts val="0"/>
              </a:spcAft>
              <a:buClr>
                <a:schemeClr val="dk1"/>
              </a:buClr>
              <a:buSzPts val="2200"/>
              <a:buChar char="•"/>
            </a:pPr>
            <a:r>
              <a:rPr lang="en" sz="2933"/>
              <a:t>Partners are critical in this exchange</a:t>
            </a:r>
            <a:endParaRPr sz="2933"/>
          </a:p>
          <a:p>
            <a:pPr marL="609585" lvl="0" indent="-541853" algn="l" rtl="0">
              <a:lnSpc>
                <a:spcPct val="100000"/>
              </a:lnSpc>
              <a:spcBef>
                <a:spcPts val="1333"/>
              </a:spcBef>
              <a:spcAft>
                <a:spcPts val="0"/>
              </a:spcAft>
              <a:buClr>
                <a:schemeClr val="dk1"/>
              </a:buClr>
              <a:buSzPts val="2200"/>
              <a:buChar char="•"/>
            </a:pPr>
            <a:r>
              <a:rPr lang="en" sz="2933"/>
              <a:t>The more partners use the data, the more they will invest in the data quality</a:t>
            </a:r>
            <a:endParaRPr sz="2933"/>
          </a:p>
          <a:p>
            <a:pPr marL="609585" lvl="0" indent="-541853" algn="l" rtl="0">
              <a:lnSpc>
                <a:spcPct val="100000"/>
              </a:lnSpc>
              <a:spcBef>
                <a:spcPts val="1333"/>
              </a:spcBef>
              <a:spcAft>
                <a:spcPts val="0"/>
              </a:spcAft>
              <a:buClr>
                <a:schemeClr val="dk1"/>
              </a:buClr>
              <a:buSzPts val="2200"/>
              <a:buChar char="•"/>
            </a:pPr>
            <a:r>
              <a:rPr lang="en" sz="2933"/>
              <a:t>We should make it </a:t>
            </a:r>
            <a:r>
              <a:rPr lang="en" sz="2933" b="1">
                <a:solidFill>
                  <a:srgbClr val="1E5DB2"/>
                </a:solidFill>
              </a:rPr>
              <a:t>easy</a:t>
            </a:r>
            <a:r>
              <a:rPr lang="en" sz="2933">
                <a:solidFill>
                  <a:srgbClr val="1E5DB2"/>
                </a:solidFill>
              </a:rPr>
              <a:t> </a:t>
            </a:r>
            <a:r>
              <a:rPr lang="en" sz="2933"/>
              <a:t>for authorized users to get data in and out of our systems</a:t>
            </a:r>
            <a:endParaRPr sz="2933"/>
          </a:p>
        </p:txBody>
      </p:sp>
      <p:sp>
        <p:nvSpPr>
          <p:cNvPr id="2098" name="Google Shape;2098;p18"/>
          <p:cNvSpPr/>
          <p:nvPr/>
        </p:nvSpPr>
        <p:spPr>
          <a:xfrm>
            <a:off x="11409300" y="5999467"/>
            <a:ext cx="782800" cy="8068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2"/>
        <p:cNvGrpSpPr/>
        <p:nvPr/>
      </p:nvGrpSpPr>
      <p:grpSpPr>
        <a:xfrm>
          <a:off x="0" y="0"/>
          <a:ext cx="0" cy="0"/>
          <a:chOff x="0" y="0"/>
          <a:chExt cx="0" cy="0"/>
        </a:xfrm>
      </p:grpSpPr>
      <p:sp>
        <p:nvSpPr>
          <p:cNvPr id="2103" name="Google Shape;2103;p19"/>
          <p:cNvSpPr txBox="1">
            <a:spLocks noGrp="1"/>
          </p:cNvSpPr>
          <p:nvPr>
            <p:ph type="title" idx="4294967295"/>
          </p:nvPr>
        </p:nvSpPr>
        <p:spPr>
          <a:xfrm>
            <a:off x="644235" y="710620"/>
            <a:ext cx="11342800" cy="107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1E5DB2"/>
              </a:buClr>
              <a:buSzPts val="3300"/>
              <a:buFont typeface="Barlow Medium"/>
              <a:buNone/>
            </a:pPr>
            <a:r>
              <a:rPr lang="en" sz="4267">
                <a:solidFill>
                  <a:srgbClr val="1E5DB2"/>
                </a:solidFill>
              </a:rPr>
              <a:t>DQ Trade-Offs: Consider an IIS with Extremely Rigid Data Quality Requirements for Incoming Data</a:t>
            </a:r>
            <a:endParaRPr sz="4267">
              <a:solidFill>
                <a:srgbClr val="1E5DB2"/>
              </a:solidFill>
            </a:endParaRPr>
          </a:p>
        </p:txBody>
      </p:sp>
      <p:sp>
        <p:nvSpPr>
          <p:cNvPr id="2104" name="Google Shape;2104;p19"/>
          <p:cNvSpPr txBox="1">
            <a:spLocks noGrp="1"/>
          </p:cNvSpPr>
          <p:nvPr>
            <p:ph type="body" idx="4294967295"/>
          </p:nvPr>
        </p:nvSpPr>
        <p:spPr>
          <a:xfrm>
            <a:off x="7873033" y="2614233"/>
            <a:ext cx="4114000" cy="2986800"/>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115000"/>
              </a:lnSpc>
              <a:spcBef>
                <a:spcPts val="0"/>
              </a:spcBef>
              <a:spcAft>
                <a:spcPts val="0"/>
              </a:spcAft>
              <a:buClr>
                <a:schemeClr val="dk1"/>
              </a:buClr>
              <a:buSzPct val="172727"/>
              <a:buNone/>
            </a:pPr>
            <a:endParaRPr sz="2933"/>
          </a:p>
          <a:p>
            <a:pPr marL="609585" lvl="0" indent="0" algn="l" rtl="0">
              <a:lnSpc>
                <a:spcPct val="115000"/>
              </a:lnSpc>
              <a:spcBef>
                <a:spcPts val="0"/>
              </a:spcBef>
              <a:spcAft>
                <a:spcPts val="0"/>
              </a:spcAft>
              <a:buClr>
                <a:schemeClr val="dk1"/>
              </a:buClr>
              <a:buSzPct val="95000"/>
              <a:buNone/>
            </a:pPr>
            <a:r>
              <a:rPr lang="en" sz="5333"/>
              <a:t>Completeness of data would likely go down, and onboarding time would likely be extended</a:t>
            </a:r>
            <a:endParaRPr sz="5333"/>
          </a:p>
        </p:txBody>
      </p:sp>
      <p:sp>
        <p:nvSpPr>
          <p:cNvPr id="2105" name="Google Shape;2105;p19"/>
          <p:cNvSpPr txBox="1">
            <a:spLocks noGrp="1"/>
          </p:cNvSpPr>
          <p:nvPr>
            <p:ph type="body" idx="4294967295"/>
          </p:nvPr>
        </p:nvSpPr>
        <p:spPr>
          <a:xfrm>
            <a:off x="486729" y="3324765"/>
            <a:ext cx="2685200" cy="23652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2100"/>
              <a:buNone/>
            </a:pPr>
            <a:r>
              <a:rPr lang="en" sz="2933"/>
              <a:t>Accuracy of data in the IIS may go up</a:t>
            </a:r>
            <a:endParaRPr sz="2933"/>
          </a:p>
          <a:p>
            <a:pPr marL="0" lvl="0" indent="0" algn="l" rtl="0">
              <a:lnSpc>
                <a:spcPct val="115000"/>
              </a:lnSpc>
              <a:spcBef>
                <a:spcPts val="0"/>
              </a:spcBef>
              <a:spcAft>
                <a:spcPts val="0"/>
              </a:spcAft>
              <a:buClr>
                <a:schemeClr val="dk1"/>
              </a:buClr>
              <a:buSzPts val="1100"/>
              <a:buNone/>
            </a:pPr>
            <a:endParaRPr/>
          </a:p>
          <a:p>
            <a:pPr marL="0" lvl="0" indent="0" algn="l" rtl="0">
              <a:lnSpc>
                <a:spcPct val="90000"/>
              </a:lnSpc>
              <a:spcBef>
                <a:spcPts val="1067"/>
              </a:spcBef>
              <a:spcAft>
                <a:spcPts val="0"/>
              </a:spcAft>
              <a:buClr>
                <a:schemeClr val="dk1"/>
              </a:buClr>
              <a:buSzPts val="2100"/>
              <a:buNone/>
            </a:pPr>
            <a:endParaRPr/>
          </a:p>
        </p:txBody>
      </p:sp>
      <p:pic>
        <p:nvPicPr>
          <p:cNvPr id="2106" name="Google Shape;2106;p19" descr="unbalanced scale"/>
          <p:cNvPicPr preferRelativeResize="0"/>
          <p:nvPr/>
        </p:nvPicPr>
        <p:blipFill rotWithShape="1">
          <a:blip r:embed="rId3">
            <a:alphaModFix/>
          </a:blip>
          <a:srcRect l="4678" t="7992" r="5362" b="6713"/>
          <a:stretch/>
        </p:blipFill>
        <p:spPr>
          <a:xfrm flipH="1">
            <a:off x="3613418" y="2430033"/>
            <a:ext cx="4420759" cy="4191867"/>
          </a:xfrm>
          <a:prstGeom prst="rect">
            <a:avLst/>
          </a:prstGeom>
          <a:noFill/>
          <a:ln>
            <a:noFill/>
          </a:ln>
        </p:spPr>
      </p:pic>
      <p:pic>
        <p:nvPicPr>
          <p:cNvPr id="2107" name="Google Shape;2107;p19" title="PHII_2022Logo_SymbolOnly_Blue.png"/>
          <p:cNvPicPr preferRelativeResize="0"/>
          <p:nvPr/>
        </p:nvPicPr>
        <p:blipFill rotWithShape="1">
          <a:blip r:embed="rId4">
            <a:alphaModFix/>
          </a:blip>
          <a:srcRect/>
          <a:stretch/>
        </p:blipFill>
        <p:spPr>
          <a:xfrm>
            <a:off x="11221720" y="5922434"/>
            <a:ext cx="910233" cy="8941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1"/>
        <p:cNvGrpSpPr/>
        <p:nvPr/>
      </p:nvGrpSpPr>
      <p:grpSpPr>
        <a:xfrm>
          <a:off x="0" y="0"/>
          <a:ext cx="0" cy="0"/>
          <a:chOff x="0" y="0"/>
          <a:chExt cx="0" cy="0"/>
        </a:xfrm>
      </p:grpSpPr>
      <p:sp>
        <p:nvSpPr>
          <p:cNvPr id="2112" name="Google Shape;2112;p20"/>
          <p:cNvSpPr txBox="1">
            <a:spLocks noGrp="1"/>
          </p:cNvSpPr>
          <p:nvPr>
            <p:ph type="title"/>
          </p:nvPr>
        </p:nvSpPr>
        <p:spPr>
          <a:xfrm>
            <a:off x="628567" y="35832"/>
            <a:ext cx="9391200" cy="1322800"/>
          </a:xfrm>
          <a:prstGeom prst="rect">
            <a:avLst/>
          </a:prstGeom>
          <a:noFill/>
          <a:ln>
            <a:noFill/>
          </a:ln>
        </p:spPr>
        <p:txBody>
          <a:bodyPr spcFirstLastPara="1" wrap="square" lIns="91425" tIns="45700" rIns="91425" bIns="45700" anchor="ctr" anchorCtr="0">
            <a:normAutofit/>
          </a:bodyPr>
          <a:lstStyle/>
          <a:p>
            <a:pPr marL="0" lvl="0" indent="0" algn="l" rtl="0">
              <a:lnSpc>
                <a:spcPct val="103448"/>
              </a:lnSpc>
              <a:spcBef>
                <a:spcPts val="0"/>
              </a:spcBef>
              <a:spcAft>
                <a:spcPts val="0"/>
              </a:spcAft>
              <a:buClr>
                <a:srgbClr val="0075C9"/>
              </a:buClr>
              <a:buSzPts val="2900"/>
              <a:buFont typeface="Barlow Medium"/>
              <a:buNone/>
            </a:pPr>
            <a:r>
              <a:rPr lang="en">
                <a:solidFill>
                  <a:srgbClr val="1E5DB2"/>
                </a:solidFill>
              </a:rPr>
              <a:t>The Role of Standards</a:t>
            </a:r>
            <a:endParaRPr>
              <a:solidFill>
                <a:srgbClr val="1E5DB2"/>
              </a:solidFill>
            </a:endParaRPr>
          </a:p>
        </p:txBody>
      </p:sp>
      <p:sp>
        <p:nvSpPr>
          <p:cNvPr id="2113" name="Google Shape;2113;p20"/>
          <p:cNvSpPr txBox="1">
            <a:spLocks noGrp="1"/>
          </p:cNvSpPr>
          <p:nvPr>
            <p:ph type="body" idx="1"/>
          </p:nvPr>
        </p:nvSpPr>
        <p:spPr>
          <a:xfrm>
            <a:off x="723899" y="1486000"/>
            <a:ext cx="10295395" cy="545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67"/>
              </a:spcBef>
              <a:spcAft>
                <a:spcPts val="0"/>
              </a:spcAft>
              <a:buClr>
                <a:srgbClr val="2E5F7D"/>
              </a:buClr>
              <a:buSzPts val="1900"/>
              <a:buNone/>
            </a:pPr>
            <a:r>
              <a:rPr lang="en" sz="2267" b="1">
                <a:solidFill>
                  <a:srgbClr val="1E5DB2"/>
                </a:solidFill>
              </a:rPr>
              <a:t>IIS Functional Standards</a:t>
            </a:r>
            <a:endParaRPr sz="2267" b="1">
              <a:solidFill>
                <a:srgbClr val="1E5DB2"/>
              </a:solidFill>
            </a:endParaRPr>
          </a:p>
          <a:p>
            <a:pPr marL="609585" lvl="0" indent="-482588" algn="l" rtl="0">
              <a:lnSpc>
                <a:spcPct val="100000"/>
              </a:lnSpc>
              <a:spcBef>
                <a:spcPts val="1067"/>
              </a:spcBef>
              <a:spcAft>
                <a:spcPts val="0"/>
              </a:spcAft>
              <a:buClr>
                <a:schemeClr val="dk1"/>
              </a:buClr>
              <a:buSzPts val="2100"/>
              <a:buChar char="•"/>
            </a:pPr>
            <a:r>
              <a:rPr lang="en" sz="2267"/>
              <a:t>The latest version (from 2024) is available online</a:t>
            </a:r>
            <a:endParaRPr sz="2267" b="1">
              <a:solidFill>
                <a:srgbClr val="2E5F7D"/>
              </a:solidFill>
            </a:endParaRPr>
          </a:p>
          <a:p>
            <a:pPr marL="0" lvl="0" indent="0" algn="l" rtl="0">
              <a:lnSpc>
                <a:spcPct val="100000"/>
              </a:lnSpc>
              <a:spcBef>
                <a:spcPts val="1067"/>
              </a:spcBef>
              <a:spcAft>
                <a:spcPts val="0"/>
              </a:spcAft>
              <a:buClr>
                <a:srgbClr val="2E5F7D"/>
              </a:buClr>
              <a:buSzPts val="1900"/>
              <a:buNone/>
            </a:pPr>
            <a:r>
              <a:rPr lang="en" sz="2267" b="1">
                <a:solidFill>
                  <a:srgbClr val="1E5DB2"/>
                </a:solidFill>
              </a:rPr>
              <a:t>Immunization Implementation Guides</a:t>
            </a:r>
            <a:endParaRPr sz="2267" b="1">
              <a:solidFill>
                <a:srgbClr val="1E5DB2"/>
              </a:solidFill>
            </a:endParaRPr>
          </a:p>
          <a:p>
            <a:pPr marL="609585" lvl="0" indent="-482588" algn="l" rtl="0">
              <a:lnSpc>
                <a:spcPct val="100000"/>
              </a:lnSpc>
              <a:spcBef>
                <a:spcPts val="1067"/>
              </a:spcBef>
              <a:spcAft>
                <a:spcPts val="0"/>
              </a:spcAft>
              <a:buClr>
                <a:schemeClr val="dk1"/>
              </a:buClr>
              <a:buSzPts val="2100"/>
              <a:buChar char="•"/>
            </a:pPr>
            <a:r>
              <a:rPr lang="en" sz="2267"/>
              <a:t>Ensure alignment with the latest Immunization Implementation Guide (Note Current Update Underway to IG V2)</a:t>
            </a:r>
            <a:endParaRPr sz="2267"/>
          </a:p>
          <a:p>
            <a:pPr marL="0" lvl="0" indent="0" algn="l" rtl="0">
              <a:lnSpc>
                <a:spcPct val="100000"/>
              </a:lnSpc>
              <a:spcBef>
                <a:spcPts val="1067"/>
              </a:spcBef>
              <a:spcAft>
                <a:spcPts val="0"/>
              </a:spcAft>
              <a:buClr>
                <a:srgbClr val="2E5F7D"/>
              </a:buClr>
              <a:buSzPts val="1900"/>
              <a:buNone/>
            </a:pPr>
            <a:r>
              <a:rPr lang="en" sz="2267" b="1">
                <a:solidFill>
                  <a:srgbClr val="1E5DB2"/>
                </a:solidFill>
              </a:rPr>
              <a:t>CDSi</a:t>
            </a:r>
            <a:endParaRPr sz="2267" b="1">
              <a:solidFill>
                <a:srgbClr val="1E5DB2"/>
              </a:solidFill>
            </a:endParaRPr>
          </a:p>
          <a:p>
            <a:pPr marL="609585" lvl="0" indent="-482588" algn="l" rtl="0">
              <a:lnSpc>
                <a:spcPct val="100000"/>
              </a:lnSpc>
              <a:spcBef>
                <a:spcPts val="1067"/>
              </a:spcBef>
              <a:spcAft>
                <a:spcPts val="0"/>
              </a:spcAft>
              <a:buClr>
                <a:schemeClr val="dk1"/>
              </a:buClr>
              <a:buSzPts val="2100"/>
              <a:buChar char="•"/>
            </a:pPr>
            <a:r>
              <a:rPr lang="en" sz="2267"/>
              <a:t>Specifications developed by CDC for evaluation and forecasting (Note </a:t>
            </a:r>
            <a:r>
              <a:rPr lang="en" sz="2267" b="1"/>
              <a:t>possible varied schedules)</a:t>
            </a:r>
            <a:endParaRPr sz="2267"/>
          </a:p>
          <a:p>
            <a:pPr marL="0" lvl="0" indent="0" algn="l" rtl="0">
              <a:lnSpc>
                <a:spcPct val="100000"/>
              </a:lnSpc>
              <a:spcBef>
                <a:spcPts val="1067"/>
              </a:spcBef>
              <a:spcAft>
                <a:spcPts val="0"/>
              </a:spcAft>
              <a:buClr>
                <a:srgbClr val="2E5F7D"/>
              </a:buClr>
              <a:buSzPts val="1900"/>
              <a:buNone/>
            </a:pPr>
            <a:r>
              <a:rPr lang="en" sz="2267" b="1">
                <a:solidFill>
                  <a:srgbClr val="1E5DB2"/>
                </a:solidFill>
              </a:rPr>
              <a:t>Transport</a:t>
            </a:r>
            <a:endParaRPr sz="2267" b="1">
              <a:solidFill>
                <a:srgbClr val="1E5DB2"/>
              </a:solidFill>
            </a:endParaRPr>
          </a:p>
          <a:p>
            <a:pPr marL="609585" lvl="0" indent="-482588" algn="l" rtl="0">
              <a:lnSpc>
                <a:spcPct val="100000"/>
              </a:lnSpc>
              <a:spcBef>
                <a:spcPts val="1067"/>
              </a:spcBef>
              <a:spcAft>
                <a:spcPts val="0"/>
              </a:spcAft>
              <a:buClr>
                <a:schemeClr val="dk1"/>
              </a:buClr>
              <a:buSzPts val="2100"/>
              <a:buChar char="•"/>
            </a:pPr>
            <a:r>
              <a:rPr lang="en" sz="2267">
                <a:highlight>
                  <a:schemeClr val="lt1"/>
                </a:highlight>
              </a:rPr>
              <a:t>Community-selected transport standard of SOAP Web Services and the CDC WSDL</a:t>
            </a:r>
            <a:endParaRPr sz="2267">
              <a:highlight>
                <a:schemeClr val="lt1"/>
              </a:highligh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7"/>
        <p:cNvGrpSpPr/>
        <p:nvPr/>
      </p:nvGrpSpPr>
      <p:grpSpPr>
        <a:xfrm>
          <a:off x="0" y="0"/>
          <a:ext cx="0" cy="0"/>
          <a:chOff x="0" y="0"/>
          <a:chExt cx="0" cy="0"/>
        </a:xfrm>
      </p:grpSpPr>
      <p:sp>
        <p:nvSpPr>
          <p:cNvPr id="2118" name="Google Shape;2118;p21"/>
          <p:cNvSpPr txBox="1">
            <a:spLocks noGrp="1"/>
          </p:cNvSpPr>
          <p:nvPr>
            <p:ph type="title"/>
          </p:nvPr>
        </p:nvSpPr>
        <p:spPr>
          <a:xfrm>
            <a:off x="612975" y="221433"/>
            <a:ext cx="9422000" cy="9920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Clr>
                <a:srgbClr val="0075C9"/>
              </a:buClr>
              <a:buSzPts val="3800"/>
              <a:buFont typeface="Barlow Medium"/>
              <a:buNone/>
            </a:pPr>
            <a:r>
              <a:rPr lang="en">
                <a:solidFill>
                  <a:srgbClr val="1E5DB2"/>
                </a:solidFill>
              </a:rPr>
              <a:t>IIS Leader’s Role in Data Quality </a:t>
            </a:r>
            <a:endParaRPr>
              <a:solidFill>
                <a:srgbClr val="1E5DB2"/>
              </a:solidFill>
            </a:endParaRPr>
          </a:p>
        </p:txBody>
      </p:sp>
      <p:grpSp>
        <p:nvGrpSpPr>
          <p:cNvPr id="2119" name="Google Shape;2119;p21"/>
          <p:cNvGrpSpPr/>
          <p:nvPr/>
        </p:nvGrpSpPr>
        <p:grpSpPr>
          <a:xfrm>
            <a:off x="1610141" y="1385414"/>
            <a:ext cx="9085892" cy="4695453"/>
            <a:chOff x="894698" y="1008035"/>
            <a:chExt cx="6377325" cy="3521590"/>
          </a:xfrm>
        </p:grpSpPr>
        <p:sp>
          <p:nvSpPr>
            <p:cNvPr id="2120" name="Google Shape;2120;p21"/>
            <p:cNvSpPr/>
            <p:nvPr/>
          </p:nvSpPr>
          <p:spPr>
            <a:xfrm>
              <a:off x="894698" y="1008035"/>
              <a:ext cx="6262800" cy="1173900"/>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1" name="Google Shape;2121;p21"/>
            <p:cNvSpPr txBox="1"/>
            <p:nvPr/>
          </p:nvSpPr>
          <p:spPr>
            <a:xfrm>
              <a:off x="894698" y="1008035"/>
              <a:ext cx="6262800" cy="1173900"/>
            </a:xfrm>
            <a:prstGeom prst="rect">
              <a:avLst/>
            </a:prstGeom>
            <a:noFill/>
            <a:ln>
              <a:noFill/>
            </a:ln>
          </p:spPr>
          <p:txBody>
            <a:bodyPr spcFirstLastPara="1" wrap="square" lIns="0" tIns="38925" rIns="0" bIns="38925"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000000"/>
                  </a:solidFill>
                  <a:effectLst/>
                  <a:uLnTx/>
                  <a:uFillTx/>
                  <a:latin typeface="Calibri"/>
                  <a:ea typeface="Calibri"/>
                  <a:cs typeface="Calibri"/>
                  <a:sym typeface="Calibri"/>
                </a:rPr>
                <a:t>Ensure resources are devoted to assessing, monitoring, and improving data quality</a:t>
              </a:r>
              <a:endParaRPr kumimoji="0" sz="2933"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2" name="Google Shape;2122;p21"/>
            <p:cNvSpPr/>
            <p:nvPr/>
          </p:nvSpPr>
          <p:spPr>
            <a:xfrm>
              <a:off x="894698" y="2181880"/>
              <a:ext cx="6262800" cy="1173900"/>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3" name="Google Shape;2123;p21"/>
            <p:cNvSpPr txBox="1"/>
            <p:nvPr/>
          </p:nvSpPr>
          <p:spPr>
            <a:xfrm>
              <a:off x="894704" y="2181888"/>
              <a:ext cx="6377319" cy="1173900"/>
            </a:xfrm>
            <a:prstGeom prst="rect">
              <a:avLst/>
            </a:prstGeom>
            <a:noFill/>
            <a:ln>
              <a:noFill/>
            </a:ln>
          </p:spPr>
          <p:txBody>
            <a:bodyPr spcFirstLastPara="1" wrap="square" lIns="0" tIns="38925" rIns="0" bIns="38925"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000000"/>
                  </a:solidFill>
                  <a:effectLst/>
                  <a:uLnTx/>
                  <a:uFillTx/>
                  <a:latin typeface="Calibri"/>
                  <a:ea typeface="Calibri"/>
                  <a:cs typeface="Calibri"/>
                  <a:sym typeface="Calibri"/>
                </a:rPr>
                <a:t>Set the direction for data quality efforts through planning and prioritization </a:t>
              </a:r>
              <a:endParaRPr kumimoji="0" sz="2933"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4" name="Google Shape;2124;p21"/>
            <p:cNvSpPr/>
            <p:nvPr/>
          </p:nvSpPr>
          <p:spPr>
            <a:xfrm>
              <a:off x="894698" y="3355725"/>
              <a:ext cx="6262800" cy="1173900"/>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5" name="Google Shape;2125;p21"/>
            <p:cNvSpPr txBox="1"/>
            <p:nvPr/>
          </p:nvSpPr>
          <p:spPr>
            <a:xfrm>
              <a:off x="894698" y="3355725"/>
              <a:ext cx="6262800" cy="1173900"/>
            </a:xfrm>
            <a:prstGeom prst="rect">
              <a:avLst/>
            </a:prstGeom>
            <a:noFill/>
            <a:ln>
              <a:noFill/>
            </a:ln>
          </p:spPr>
          <p:txBody>
            <a:bodyPr spcFirstLastPara="1" wrap="square" lIns="0" tIns="38925" rIns="0" bIns="38925"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000000"/>
                  </a:solidFill>
                  <a:effectLst/>
                  <a:uLnTx/>
                  <a:uFillTx/>
                  <a:latin typeface="Calibri"/>
                  <a:ea typeface="Calibri"/>
                  <a:cs typeface="Calibri"/>
                  <a:sym typeface="Calibri"/>
                </a:rPr>
                <a:t>Strategically communicate about data quality and DQ improvement strategies internally and externally</a:t>
              </a:r>
              <a:endParaRPr kumimoji="0" sz="2933"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2126" name="Google Shape;2126;p21"/>
          <p:cNvSpPr/>
          <p:nvPr/>
        </p:nvSpPr>
        <p:spPr>
          <a:xfrm>
            <a:off x="612975" y="1911261"/>
            <a:ext cx="834000" cy="357200"/>
          </a:xfrm>
          <a:prstGeom prst="rightArrow">
            <a:avLst>
              <a:gd name="adj1" fmla="val 50000"/>
              <a:gd name="adj2" fmla="val 50000"/>
            </a:avLst>
          </a:prstGeom>
          <a:solidFill>
            <a:srgbClr val="1BBCFF"/>
          </a:solidFill>
          <a:ln w="9525" cap="flat" cmpd="sng">
            <a:solidFill>
              <a:srgbClr val="194D9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7" name="Google Shape;2127;p21"/>
          <p:cNvSpPr/>
          <p:nvPr/>
        </p:nvSpPr>
        <p:spPr>
          <a:xfrm>
            <a:off x="612975" y="3554545"/>
            <a:ext cx="834000" cy="357200"/>
          </a:xfrm>
          <a:prstGeom prst="rightArrow">
            <a:avLst>
              <a:gd name="adj1" fmla="val 50000"/>
              <a:gd name="adj2" fmla="val 50000"/>
            </a:avLst>
          </a:prstGeom>
          <a:solidFill>
            <a:srgbClr val="1BBCFF"/>
          </a:solidFill>
          <a:ln w="9525" cap="flat" cmpd="sng">
            <a:solidFill>
              <a:srgbClr val="194D9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8" name="Google Shape;2128;p21"/>
          <p:cNvSpPr/>
          <p:nvPr/>
        </p:nvSpPr>
        <p:spPr>
          <a:xfrm>
            <a:off x="612975" y="4906157"/>
            <a:ext cx="834000" cy="357200"/>
          </a:xfrm>
          <a:prstGeom prst="rightArrow">
            <a:avLst>
              <a:gd name="adj1" fmla="val 50000"/>
              <a:gd name="adj2" fmla="val 50000"/>
            </a:avLst>
          </a:prstGeom>
          <a:solidFill>
            <a:srgbClr val="1BBCFF"/>
          </a:solidFill>
          <a:ln w="9525" cap="flat" cmpd="sng">
            <a:solidFill>
              <a:srgbClr val="194D9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2"/>
        <p:cNvGrpSpPr/>
        <p:nvPr/>
      </p:nvGrpSpPr>
      <p:grpSpPr>
        <a:xfrm>
          <a:off x="0" y="0"/>
          <a:ext cx="0" cy="0"/>
          <a:chOff x="0" y="0"/>
          <a:chExt cx="0" cy="0"/>
        </a:xfrm>
      </p:grpSpPr>
      <p:sp>
        <p:nvSpPr>
          <p:cNvPr id="2133" name="Google Shape;2133;p22"/>
          <p:cNvSpPr txBox="1">
            <a:spLocks noGrp="1"/>
          </p:cNvSpPr>
          <p:nvPr>
            <p:ph type="title"/>
          </p:nvPr>
        </p:nvSpPr>
        <p:spPr>
          <a:xfrm>
            <a:off x="621076" y="215485"/>
            <a:ext cx="9422000" cy="9920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Clr>
                <a:srgbClr val="0075C9"/>
              </a:buClr>
              <a:buSzPts val="3800"/>
              <a:buFont typeface="Barlow Medium"/>
              <a:buNone/>
            </a:pPr>
            <a:r>
              <a:rPr lang="en">
                <a:solidFill>
                  <a:srgbClr val="1E5DB2"/>
                </a:solidFill>
              </a:rPr>
              <a:t>Guidance for Program Practices</a:t>
            </a:r>
            <a:endParaRPr>
              <a:solidFill>
                <a:srgbClr val="1E5DB2"/>
              </a:solidFill>
            </a:endParaRPr>
          </a:p>
        </p:txBody>
      </p:sp>
      <p:sp>
        <p:nvSpPr>
          <p:cNvPr id="2134" name="Google Shape;2134;p22"/>
          <p:cNvSpPr txBox="1">
            <a:spLocks noGrp="1"/>
          </p:cNvSpPr>
          <p:nvPr>
            <p:ph type="body" idx="1"/>
          </p:nvPr>
        </p:nvSpPr>
        <p:spPr>
          <a:xfrm>
            <a:off x="675082" y="1162131"/>
            <a:ext cx="10109987" cy="5725331"/>
          </a:xfrm>
          <a:prstGeom prst="rect">
            <a:avLst/>
          </a:prstGeom>
          <a:noFill/>
          <a:ln>
            <a:noFill/>
          </a:ln>
        </p:spPr>
        <p:txBody>
          <a:bodyPr spcFirstLastPara="1" wrap="square" lIns="121900" tIns="121900" rIns="121900" bIns="121900" anchor="t" anchorCtr="0">
            <a:normAutofit/>
          </a:bodyPr>
          <a:lstStyle/>
          <a:p>
            <a:pPr marL="609585" lvl="0" indent="-491054" algn="l" rtl="0">
              <a:lnSpc>
                <a:spcPct val="106666"/>
              </a:lnSpc>
              <a:spcBef>
                <a:spcPts val="800"/>
              </a:spcBef>
              <a:spcAft>
                <a:spcPts val="0"/>
              </a:spcAft>
              <a:buClr>
                <a:schemeClr val="dk1"/>
              </a:buClr>
              <a:buSzPts val="2200"/>
              <a:buAutoNum type="arabicParenR"/>
            </a:pPr>
            <a:r>
              <a:rPr lang="en" sz="2933"/>
              <a:t>Onboarding data testing prior to go-live</a:t>
            </a:r>
            <a:endParaRPr sz="2933"/>
          </a:p>
          <a:p>
            <a:pPr marL="609585" lvl="0" indent="-491054" algn="l" rtl="0">
              <a:lnSpc>
                <a:spcPct val="106666"/>
              </a:lnSpc>
              <a:spcBef>
                <a:spcPts val="0"/>
              </a:spcBef>
              <a:spcAft>
                <a:spcPts val="0"/>
              </a:spcAft>
              <a:buClr>
                <a:schemeClr val="dk1"/>
              </a:buClr>
              <a:buSzPts val="2200"/>
              <a:buAutoNum type="arabicParenR"/>
            </a:pPr>
            <a:r>
              <a:rPr lang="en" sz="2933"/>
              <a:t>Incoming/ongoing data via monitoring</a:t>
            </a:r>
            <a:endParaRPr sz="2933"/>
          </a:p>
          <a:p>
            <a:pPr marL="609585" lvl="0" indent="-491054" algn="l" rtl="0">
              <a:lnSpc>
                <a:spcPct val="106666"/>
              </a:lnSpc>
              <a:spcBef>
                <a:spcPts val="0"/>
              </a:spcBef>
              <a:spcAft>
                <a:spcPts val="0"/>
              </a:spcAft>
              <a:buClr>
                <a:schemeClr val="dk1"/>
              </a:buClr>
              <a:buSzPts val="2200"/>
              <a:buAutoNum type="arabicParenR"/>
            </a:pPr>
            <a:r>
              <a:rPr lang="en" sz="2933"/>
              <a:t>Data at rest via evaluation/assessment</a:t>
            </a:r>
            <a:endParaRPr sz="2933" b="1"/>
          </a:p>
          <a:p>
            <a:pPr marL="0" lvl="0" indent="0" algn="l" rtl="0">
              <a:lnSpc>
                <a:spcPct val="106666"/>
              </a:lnSpc>
              <a:spcBef>
                <a:spcPts val="800"/>
              </a:spcBef>
              <a:spcAft>
                <a:spcPts val="0"/>
              </a:spcAft>
              <a:buClr>
                <a:schemeClr val="dk1"/>
              </a:buClr>
              <a:buSzPts val="3000"/>
              <a:buNone/>
            </a:pPr>
            <a:endParaRPr/>
          </a:p>
        </p:txBody>
      </p:sp>
      <p:pic>
        <p:nvPicPr>
          <p:cNvPr id="2135" name="Google Shape;2135;p22"/>
          <p:cNvPicPr preferRelativeResize="0"/>
          <p:nvPr/>
        </p:nvPicPr>
        <p:blipFill rotWithShape="1">
          <a:blip r:embed="rId3">
            <a:alphaModFix/>
          </a:blip>
          <a:srcRect/>
          <a:stretch/>
        </p:blipFill>
        <p:spPr>
          <a:xfrm>
            <a:off x="7574434" y="3300770"/>
            <a:ext cx="3210636" cy="2500733"/>
          </a:xfrm>
          <a:prstGeom prst="rect">
            <a:avLst/>
          </a:prstGeom>
          <a:noFill/>
          <a:ln w="9525" cap="flat" cmpd="sng">
            <a:solidFill>
              <a:srgbClr val="000000"/>
            </a:solidFill>
            <a:prstDash val="solid"/>
            <a:round/>
            <a:headEnd type="none" w="sm" len="sm"/>
            <a:tailEnd type="none" w="sm" len="sm"/>
          </a:ln>
          <a:effectLst>
            <a:outerShdw blurRad="42863" dist="14288" dir="5400000" algn="bl" rotWithShape="0">
              <a:srgbClr val="000000">
                <a:alpha val="49411"/>
              </a:srgbClr>
            </a:outerShdw>
          </a:effectLst>
        </p:spPr>
      </p:pic>
      <p:pic>
        <p:nvPicPr>
          <p:cNvPr id="2136" name="Google Shape;2136;p22"/>
          <p:cNvPicPr preferRelativeResize="0"/>
          <p:nvPr/>
        </p:nvPicPr>
        <p:blipFill rotWithShape="1">
          <a:blip r:embed="rId4">
            <a:alphaModFix/>
          </a:blip>
          <a:srcRect/>
          <a:stretch/>
        </p:blipFill>
        <p:spPr>
          <a:xfrm>
            <a:off x="3914323" y="3300770"/>
            <a:ext cx="3074613" cy="2500733"/>
          </a:xfrm>
          <a:prstGeom prst="rect">
            <a:avLst/>
          </a:prstGeom>
          <a:noFill/>
          <a:ln w="9525" cap="flat" cmpd="sng">
            <a:solidFill>
              <a:srgbClr val="000000"/>
            </a:solidFill>
            <a:prstDash val="solid"/>
            <a:round/>
            <a:headEnd type="none" w="sm" len="sm"/>
            <a:tailEnd type="none" w="sm" len="sm"/>
          </a:ln>
          <a:effectLst>
            <a:outerShdw blurRad="42863" dist="14288" dir="5400000" algn="bl" rotWithShape="0">
              <a:srgbClr val="000000">
                <a:alpha val="49411"/>
              </a:srgbClr>
            </a:outerShdw>
          </a:effectLst>
        </p:spPr>
      </p:pic>
      <p:pic>
        <p:nvPicPr>
          <p:cNvPr id="2137" name="Google Shape;2137;p22"/>
          <p:cNvPicPr preferRelativeResize="0"/>
          <p:nvPr/>
        </p:nvPicPr>
        <p:blipFill rotWithShape="1">
          <a:blip r:embed="rId5">
            <a:alphaModFix/>
          </a:blip>
          <a:srcRect/>
          <a:stretch/>
        </p:blipFill>
        <p:spPr>
          <a:xfrm>
            <a:off x="98830" y="3300770"/>
            <a:ext cx="3230001" cy="2500735"/>
          </a:xfrm>
          <a:prstGeom prst="rect">
            <a:avLst/>
          </a:prstGeom>
          <a:noFill/>
          <a:ln w="9525" cap="flat" cmpd="sng">
            <a:solidFill>
              <a:srgbClr val="000000"/>
            </a:solidFill>
            <a:prstDash val="solid"/>
            <a:round/>
            <a:headEnd type="none" w="sm" len="sm"/>
            <a:tailEnd type="none" w="sm" len="sm"/>
          </a:ln>
          <a:effectLst>
            <a:outerShdw blurRad="42863" dist="14288" dir="5400000" algn="bl" rotWithShape="0">
              <a:srgbClr val="000000">
                <a:alpha val="49411"/>
              </a:srgbClr>
            </a:outerShdw>
          </a:effectLst>
        </p:spPr>
      </p:pic>
      <p:sp>
        <p:nvSpPr>
          <p:cNvPr id="2138" name="Google Shape;2138;p22"/>
          <p:cNvSpPr txBox="1"/>
          <p:nvPr/>
        </p:nvSpPr>
        <p:spPr>
          <a:xfrm>
            <a:off x="781335" y="6324463"/>
            <a:ext cx="5854000" cy="562999"/>
          </a:xfrm>
          <a:prstGeom prst="rect">
            <a:avLst/>
          </a:prstGeom>
          <a:solidFill>
            <a:schemeClr val="lt1"/>
          </a:solid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86666"/>
              </a:lnSpc>
              <a:spcBef>
                <a:spcPts val="800"/>
              </a:spcBef>
              <a:spcAft>
                <a:spcPts val="0"/>
              </a:spcAft>
              <a:buClr>
                <a:srgbClr val="000000"/>
              </a:buClr>
              <a:buSzTx/>
              <a:buFont typeface="Arial"/>
              <a:buNone/>
              <a:tabLst/>
              <a:defRPr/>
            </a:pPr>
            <a:r>
              <a:rPr kumimoji="0" lang="en" sz="1600" b="0" i="0" u="sng" strike="noStrike" kern="0" cap="none" spc="0" normalizeH="0" baseline="0" noProof="0">
                <a:ln>
                  <a:noFill/>
                </a:ln>
                <a:solidFill>
                  <a:srgbClr val="0094A9"/>
                </a:solidFill>
                <a:effectLst/>
                <a:uLnTx/>
                <a:uFillTx/>
                <a:latin typeface="Calibri"/>
                <a:ea typeface="Calibri"/>
                <a:cs typeface="Calibri"/>
                <a:sym typeface="Calibri"/>
                <a:hlinkClick r:id="rId6"/>
              </a:rPr>
              <a:t>https://repository.immregistries.org/resources</a:t>
            </a:r>
            <a:r>
              <a:rPr kumimoji="0" lang="en" sz="1600"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3"/>
        <p:cNvGrpSpPr/>
        <p:nvPr/>
      </p:nvGrpSpPr>
      <p:grpSpPr>
        <a:xfrm>
          <a:off x="0" y="0"/>
          <a:ext cx="0" cy="0"/>
          <a:chOff x="0" y="0"/>
          <a:chExt cx="0" cy="0"/>
        </a:xfrm>
      </p:grpSpPr>
      <p:sp>
        <p:nvSpPr>
          <p:cNvPr id="2144" name="Google Shape;2144;p23"/>
          <p:cNvSpPr txBox="1">
            <a:spLocks noGrp="1"/>
          </p:cNvSpPr>
          <p:nvPr>
            <p:ph type="title"/>
          </p:nvPr>
        </p:nvSpPr>
        <p:spPr>
          <a:xfrm>
            <a:off x="608249" y="65941"/>
            <a:ext cx="10535624" cy="991935"/>
          </a:xfrm>
          <a:prstGeom prst="rect">
            <a:avLst/>
          </a:prstGeom>
          <a:noFill/>
          <a:ln>
            <a:noFill/>
          </a:ln>
        </p:spPr>
        <p:txBody>
          <a:bodyPr spcFirstLastPara="1" wrap="square" lIns="91425" tIns="45700" rIns="91425" bIns="45700" anchor="b" anchorCtr="0">
            <a:normAutofit/>
          </a:bodyPr>
          <a:lstStyle/>
          <a:p>
            <a:pPr marL="0" lvl="0" indent="0" algn="l" rtl="0">
              <a:lnSpc>
                <a:spcPct val="107692"/>
              </a:lnSpc>
              <a:spcBef>
                <a:spcPts val="0"/>
              </a:spcBef>
              <a:spcAft>
                <a:spcPts val="0"/>
              </a:spcAft>
              <a:buClr>
                <a:srgbClr val="1E5DB2"/>
              </a:buClr>
              <a:buSzPts val="3900"/>
              <a:buFont typeface="Barlow Medium"/>
              <a:buNone/>
            </a:pPr>
            <a:r>
              <a:rPr lang="en" dirty="0">
                <a:solidFill>
                  <a:srgbClr val="1E5DB2"/>
                </a:solidFill>
              </a:rPr>
              <a:t>Onboarding Guide</a:t>
            </a:r>
            <a:endParaRPr dirty="0"/>
          </a:p>
        </p:txBody>
      </p:sp>
      <p:sp>
        <p:nvSpPr>
          <p:cNvPr id="2145" name="Google Shape;2145;p23"/>
          <p:cNvSpPr txBox="1">
            <a:spLocks noGrp="1"/>
          </p:cNvSpPr>
          <p:nvPr>
            <p:ph type="body" idx="1"/>
          </p:nvPr>
        </p:nvSpPr>
        <p:spPr>
          <a:xfrm>
            <a:off x="608248" y="2107769"/>
            <a:ext cx="6381487" cy="3704095"/>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50000"/>
              </a:lnSpc>
              <a:spcBef>
                <a:spcPts val="0"/>
              </a:spcBef>
              <a:spcAft>
                <a:spcPts val="0"/>
              </a:spcAft>
              <a:buClr>
                <a:srgbClr val="2E5F7D"/>
              </a:buClr>
              <a:buSzPct val="100000"/>
              <a:buNone/>
            </a:pPr>
            <a:r>
              <a:rPr lang="en" sz="3300" b="1">
                <a:solidFill>
                  <a:srgbClr val="2E5F7D"/>
                </a:solidFill>
              </a:rPr>
              <a:t>Document released and published on AIRA Repository</a:t>
            </a:r>
            <a:r>
              <a:rPr lang="en" sz="3300"/>
              <a:t> – January 2019</a:t>
            </a:r>
            <a:endParaRPr/>
          </a:p>
          <a:p>
            <a:pPr marL="457189" lvl="1" indent="0" algn="l" rtl="0">
              <a:lnSpc>
                <a:spcPct val="80000"/>
              </a:lnSpc>
              <a:spcBef>
                <a:spcPts val="667"/>
              </a:spcBef>
              <a:spcAft>
                <a:spcPts val="0"/>
              </a:spcAft>
              <a:buClr>
                <a:schemeClr val="dk1"/>
              </a:buClr>
              <a:buSzPct val="152941"/>
              <a:buNone/>
            </a:pPr>
            <a:endParaRPr sz="2267" b="1" u="sng">
              <a:solidFill>
                <a:schemeClr val="hlink"/>
              </a:solidFill>
              <a:hlinkClick r:id="rId3"/>
            </a:endParaRPr>
          </a:p>
          <a:p>
            <a:pPr marL="0" lvl="0" indent="0" algn="l" rtl="0">
              <a:lnSpc>
                <a:spcPct val="86666"/>
              </a:lnSpc>
              <a:spcBef>
                <a:spcPts val="800"/>
              </a:spcBef>
              <a:spcAft>
                <a:spcPts val="0"/>
              </a:spcAft>
              <a:buClr>
                <a:schemeClr val="dk1"/>
              </a:buClr>
              <a:buSzPct val="177778"/>
              <a:buNone/>
            </a:pPr>
            <a:endParaRPr/>
          </a:p>
          <a:p>
            <a:pPr marL="0" lvl="0" indent="0" algn="l" rtl="0">
              <a:lnSpc>
                <a:spcPct val="86666"/>
              </a:lnSpc>
              <a:spcBef>
                <a:spcPts val="800"/>
              </a:spcBef>
              <a:spcAft>
                <a:spcPts val="0"/>
              </a:spcAft>
              <a:buClr>
                <a:schemeClr val="dk1"/>
              </a:buClr>
              <a:buSzPct val="177778"/>
              <a:buNone/>
            </a:pPr>
            <a:endParaRPr/>
          </a:p>
          <a:p>
            <a:pPr marL="0" lvl="0" indent="0" algn="l" rtl="0">
              <a:lnSpc>
                <a:spcPct val="86666"/>
              </a:lnSpc>
              <a:spcBef>
                <a:spcPts val="800"/>
              </a:spcBef>
              <a:spcAft>
                <a:spcPts val="0"/>
              </a:spcAft>
              <a:buClr>
                <a:schemeClr val="dk1"/>
              </a:buClr>
              <a:buSzPct val="177778"/>
              <a:buNone/>
            </a:pPr>
            <a:endParaRPr/>
          </a:p>
          <a:p>
            <a:pPr marL="0" lvl="0" indent="0" algn="l" rtl="0">
              <a:lnSpc>
                <a:spcPct val="86666"/>
              </a:lnSpc>
              <a:spcBef>
                <a:spcPts val="800"/>
              </a:spcBef>
              <a:spcAft>
                <a:spcPts val="0"/>
              </a:spcAft>
              <a:buClr>
                <a:schemeClr val="dk1"/>
              </a:buClr>
              <a:buSzPct val="177778"/>
              <a:buNone/>
            </a:pPr>
            <a:endParaRPr/>
          </a:p>
          <a:p>
            <a:pPr marL="0" lvl="0" indent="0" algn="l" rtl="0">
              <a:lnSpc>
                <a:spcPct val="86666"/>
              </a:lnSpc>
              <a:spcBef>
                <a:spcPts val="800"/>
              </a:spcBef>
              <a:spcAft>
                <a:spcPts val="0"/>
              </a:spcAft>
              <a:buClr>
                <a:schemeClr val="dk1"/>
              </a:buClr>
              <a:buSzPct val="177778"/>
              <a:buNone/>
            </a:pPr>
            <a:endParaRPr>
              <a:solidFill>
                <a:schemeClr val="hlink"/>
              </a:solidFill>
              <a:uFill>
                <a:noFill/>
              </a:uFill>
              <a:hlinkClick r:id="rId3"/>
            </a:endParaRPr>
          </a:p>
          <a:p>
            <a:pPr marL="0" lvl="0" indent="0" algn="l" rtl="0">
              <a:lnSpc>
                <a:spcPct val="86666"/>
              </a:lnSpc>
              <a:spcBef>
                <a:spcPts val="800"/>
              </a:spcBef>
              <a:spcAft>
                <a:spcPts val="0"/>
              </a:spcAft>
              <a:buClr>
                <a:schemeClr val="hlink"/>
              </a:buClr>
              <a:buSzPct val="266667"/>
              <a:buNone/>
            </a:pPr>
            <a:r>
              <a:rPr lang="en" sz="1900" u="sng">
                <a:solidFill>
                  <a:schemeClr val="hlink"/>
                </a:solidFill>
                <a:hlinkClick r:id="rId3"/>
              </a:rPr>
              <a:t>http://repository.immregistries.org/resource/onboarding-consensus-based-recommendations/</a:t>
            </a:r>
            <a:r>
              <a:rPr lang="en" sz="1900"/>
              <a:t> </a:t>
            </a:r>
            <a:endParaRPr/>
          </a:p>
          <a:p>
            <a:pPr marL="0" lvl="0" indent="0" algn="l" rtl="0">
              <a:lnSpc>
                <a:spcPct val="114285"/>
              </a:lnSpc>
              <a:spcBef>
                <a:spcPts val="600"/>
              </a:spcBef>
              <a:spcAft>
                <a:spcPts val="0"/>
              </a:spcAft>
              <a:buClr>
                <a:schemeClr val="dk1"/>
              </a:buClr>
              <a:buSzPct val="100000"/>
              <a:buNone/>
            </a:pPr>
            <a:endParaRPr/>
          </a:p>
        </p:txBody>
      </p:sp>
      <p:pic>
        <p:nvPicPr>
          <p:cNvPr id="2146" name="Google Shape;2146;p23"/>
          <p:cNvPicPr preferRelativeResize="0"/>
          <p:nvPr/>
        </p:nvPicPr>
        <p:blipFill rotWithShape="1">
          <a:blip r:embed="rId4">
            <a:alphaModFix/>
          </a:blip>
          <a:srcRect/>
          <a:stretch/>
        </p:blipFill>
        <p:spPr>
          <a:xfrm>
            <a:off x="6989736" y="1194158"/>
            <a:ext cx="4479010" cy="561660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0"/>
        <p:cNvGrpSpPr/>
        <p:nvPr/>
      </p:nvGrpSpPr>
      <p:grpSpPr>
        <a:xfrm>
          <a:off x="0" y="0"/>
          <a:ext cx="0" cy="0"/>
          <a:chOff x="0" y="0"/>
          <a:chExt cx="0" cy="0"/>
        </a:xfrm>
      </p:grpSpPr>
      <p:sp>
        <p:nvSpPr>
          <p:cNvPr id="2151" name="Google Shape;2151;p24"/>
          <p:cNvSpPr txBox="1">
            <a:spLocks noGrp="1"/>
          </p:cNvSpPr>
          <p:nvPr>
            <p:ph type="title"/>
          </p:nvPr>
        </p:nvSpPr>
        <p:spPr>
          <a:xfrm>
            <a:off x="608249" y="198614"/>
            <a:ext cx="9422000" cy="992000"/>
          </a:xfrm>
          <a:prstGeom prst="rect">
            <a:avLst/>
          </a:prstGeom>
          <a:noFill/>
          <a:ln>
            <a:noFill/>
          </a:ln>
        </p:spPr>
        <p:txBody>
          <a:bodyPr spcFirstLastPara="1" wrap="square" lIns="91425" tIns="45700" rIns="91425" bIns="45700" anchor="ctr" anchorCtr="0">
            <a:normAutofit/>
          </a:bodyPr>
          <a:lstStyle/>
          <a:p>
            <a:pPr marL="0" lvl="0" indent="0" algn="l" rtl="0">
              <a:lnSpc>
                <a:spcPct val="103448"/>
              </a:lnSpc>
              <a:spcBef>
                <a:spcPts val="0"/>
              </a:spcBef>
              <a:spcAft>
                <a:spcPts val="0"/>
              </a:spcAft>
              <a:buClr>
                <a:srgbClr val="0075C9"/>
              </a:buClr>
              <a:buSzPts val="2900"/>
              <a:buFont typeface="Barlow Medium"/>
              <a:buNone/>
            </a:pPr>
            <a:r>
              <a:rPr lang="en">
                <a:solidFill>
                  <a:srgbClr val="1E5DB2"/>
                </a:solidFill>
              </a:rPr>
              <a:t>Onboarding Templates</a:t>
            </a:r>
            <a:endParaRPr>
              <a:solidFill>
                <a:srgbClr val="1E5DB2"/>
              </a:solidFill>
            </a:endParaRPr>
          </a:p>
        </p:txBody>
      </p:sp>
      <p:sp>
        <p:nvSpPr>
          <p:cNvPr id="2152" name="Google Shape;2152;p24"/>
          <p:cNvSpPr txBox="1">
            <a:spLocks noGrp="1"/>
          </p:cNvSpPr>
          <p:nvPr>
            <p:ph type="body" idx="1"/>
          </p:nvPr>
        </p:nvSpPr>
        <p:spPr>
          <a:xfrm>
            <a:off x="703567" y="1313267"/>
            <a:ext cx="9814800" cy="5346000"/>
          </a:xfrm>
          <a:prstGeom prst="rect">
            <a:avLst/>
          </a:prstGeom>
          <a:noFill/>
          <a:ln>
            <a:noFill/>
          </a:ln>
        </p:spPr>
        <p:txBody>
          <a:bodyPr spcFirstLastPara="1" wrap="square" lIns="91425" tIns="45700" rIns="91425" bIns="45700" anchor="t" anchorCtr="0">
            <a:noAutofit/>
          </a:bodyPr>
          <a:lstStyle/>
          <a:p>
            <a:pPr marL="609585" lvl="0" indent="-457189" algn="l" rtl="0">
              <a:lnSpc>
                <a:spcPct val="100000"/>
              </a:lnSpc>
              <a:spcBef>
                <a:spcPts val="1067"/>
              </a:spcBef>
              <a:spcAft>
                <a:spcPts val="0"/>
              </a:spcAft>
              <a:buClr>
                <a:srgbClr val="1E5DB2"/>
              </a:buClr>
              <a:buSzPts val="1800"/>
              <a:buAutoNum type="arabicParenR"/>
            </a:pPr>
            <a:r>
              <a:rPr lang="en" sz="2133" b="1">
                <a:solidFill>
                  <a:srgbClr val="1E5DB2"/>
                </a:solidFill>
              </a:rPr>
              <a:t>Readiness Checklist</a:t>
            </a:r>
            <a:r>
              <a:rPr lang="en" sz="2133" b="1">
                <a:solidFill>
                  <a:schemeClr val="accent1"/>
                </a:solidFill>
              </a:rPr>
              <a:t> </a:t>
            </a:r>
            <a:r>
              <a:rPr lang="en" sz="2133"/>
              <a:t>– a tool used to provide an overview of activities that need to be completed by a provider in order to prepare for onboarding and data exchange</a:t>
            </a:r>
            <a:endParaRPr sz="2133"/>
          </a:p>
          <a:p>
            <a:pPr marL="609585" lvl="0" indent="-457189" algn="l" rtl="0">
              <a:lnSpc>
                <a:spcPct val="100000"/>
              </a:lnSpc>
              <a:spcBef>
                <a:spcPts val="1333"/>
              </a:spcBef>
              <a:spcAft>
                <a:spcPts val="0"/>
              </a:spcAft>
              <a:buClr>
                <a:srgbClr val="1E5DB2"/>
              </a:buClr>
              <a:buSzPts val="1800"/>
              <a:buAutoNum type="arabicParenR"/>
            </a:pPr>
            <a:r>
              <a:rPr lang="en" sz="2133" b="1">
                <a:solidFill>
                  <a:srgbClr val="1E5DB2"/>
                </a:solidFill>
              </a:rPr>
              <a:t>Registration Form </a:t>
            </a:r>
            <a:r>
              <a:rPr lang="en" sz="2133"/>
              <a:t>– a tool used to capture basic information from a provider organization that wants to exchange data with your IIS</a:t>
            </a:r>
            <a:endParaRPr sz="2133"/>
          </a:p>
          <a:p>
            <a:pPr marL="609585" lvl="0" indent="-457189" algn="l" rtl="0">
              <a:lnSpc>
                <a:spcPct val="100000"/>
              </a:lnSpc>
              <a:spcBef>
                <a:spcPts val="1333"/>
              </a:spcBef>
              <a:spcAft>
                <a:spcPts val="0"/>
              </a:spcAft>
              <a:buClr>
                <a:srgbClr val="1E5DB2"/>
              </a:buClr>
              <a:buSzPts val="1800"/>
              <a:buAutoNum type="arabicParenR"/>
            </a:pPr>
            <a:r>
              <a:rPr lang="en" sz="2133" b="1">
                <a:solidFill>
                  <a:srgbClr val="1E5DB2"/>
                </a:solidFill>
              </a:rPr>
              <a:t>Questionnaire</a:t>
            </a:r>
            <a:r>
              <a:rPr lang="en" sz="2133" b="1">
                <a:solidFill>
                  <a:schemeClr val="accent1"/>
                </a:solidFill>
              </a:rPr>
              <a:t> </a:t>
            </a:r>
            <a:r>
              <a:rPr lang="en" sz="2133"/>
              <a:t>– a questionnaire used to capture detailed information from a provider regarding population served, immunization practice, patients, and electronic health record (EHR) system used</a:t>
            </a:r>
            <a:endParaRPr sz="2133"/>
          </a:p>
          <a:p>
            <a:pPr marL="609585" lvl="0" indent="-457189" algn="l" rtl="0">
              <a:lnSpc>
                <a:spcPct val="100000"/>
              </a:lnSpc>
              <a:spcBef>
                <a:spcPts val="1333"/>
              </a:spcBef>
              <a:spcAft>
                <a:spcPts val="0"/>
              </a:spcAft>
              <a:buClr>
                <a:srgbClr val="1E5DB2"/>
              </a:buClr>
              <a:buSzPts val="1800"/>
              <a:buAutoNum type="arabicParenR"/>
            </a:pPr>
            <a:r>
              <a:rPr lang="en" sz="2133" b="1">
                <a:solidFill>
                  <a:srgbClr val="1E5DB2"/>
                </a:solidFill>
              </a:rPr>
              <a:t>Onboarding Guide</a:t>
            </a:r>
            <a:r>
              <a:rPr lang="en" sz="2133" b="1"/>
              <a:t> </a:t>
            </a:r>
            <a:r>
              <a:rPr lang="en" sz="2133"/>
              <a:t>– a tool used to provide information about the IIS onboarding process for provider organizations to establish and test data exchange with an IIS</a:t>
            </a:r>
            <a:endParaRPr sz="2133"/>
          </a:p>
          <a:p>
            <a:pPr marL="609585" lvl="0" indent="-457189" algn="l" rtl="0">
              <a:lnSpc>
                <a:spcPct val="100000"/>
              </a:lnSpc>
              <a:spcBef>
                <a:spcPts val="1333"/>
              </a:spcBef>
              <a:spcAft>
                <a:spcPts val="1333"/>
              </a:spcAft>
              <a:buClr>
                <a:srgbClr val="1E5DB2"/>
              </a:buClr>
              <a:buSzPts val="1800"/>
              <a:buAutoNum type="arabicParenR"/>
            </a:pPr>
            <a:r>
              <a:rPr lang="en" sz="2133" b="1">
                <a:solidFill>
                  <a:srgbClr val="1E5DB2"/>
                </a:solidFill>
              </a:rPr>
              <a:t>Onboarding and Interface Project Tracking Tool</a:t>
            </a:r>
            <a:r>
              <a:rPr lang="en" sz="2133" b="1"/>
              <a:t> </a:t>
            </a:r>
            <a:r>
              <a:rPr lang="en" sz="2133"/>
              <a:t>– a tool that allows IIS to monitor and track provider organizations' onboarding progress</a:t>
            </a:r>
            <a:endParaRPr sz="2133"/>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57"/>
        <p:cNvGrpSpPr/>
        <p:nvPr/>
      </p:nvGrpSpPr>
      <p:grpSpPr>
        <a:xfrm>
          <a:off x="0" y="0"/>
          <a:ext cx="0" cy="0"/>
          <a:chOff x="0" y="0"/>
          <a:chExt cx="0" cy="0"/>
        </a:xfrm>
      </p:grpSpPr>
      <p:sp>
        <p:nvSpPr>
          <p:cNvPr id="2158" name="Google Shape;2158;p25"/>
          <p:cNvSpPr txBox="1">
            <a:spLocks noGrp="1"/>
          </p:cNvSpPr>
          <p:nvPr>
            <p:ph type="title"/>
          </p:nvPr>
        </p:nvSpPr>
        <p:spPr>
          <a:xfrm>
            <a:off x="608249" y="202224"/>
            <a:ext cx="10535624" cy="99193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E5DB2"/>
              </a:buClr>
              <a:buSzPts val="3300"/>
              <a:buFont typeface="Barlow Medium"/>
              <a:buNone/>
            </a:pPr>
            <a:r>
              <a:rPr lang="en">
                <a:solidFill>
                  <a:srgbClr val="1E5DB2"/>
                </a:solidFill>
              </a:rPr>
              <a:t>Published August 2022</a:t>
            </a:r>
            <a:endParaRPr>
              <a:solidFill>
                <a:srgbClr val="1E5DB2"/>
              </a:solidFill>
            </a:endParaRPr>
          </a:p>
        </p:txBody>
      </p:sp>
      <p:sp>
        <p:nvSpPr>
          <p:cNvPr id="2159" name="Google Shape;2159;p25"/>
          <p:cNvSpPr txBox="1">
            <a:spLocks noGrp="1"/>
          </p:cNvSpPr>
          <p:nvPr>
            <p:ph type="body" idx="1"/>
          </p:nvPr>
        </p:nvSpPr>
        <p:spPr>
          <a:xfrm>
            <a:off x="608249" y="1388962"/>
            <a:ext cx="5899231" cy="478828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333"/>
              </a:spcBef>
              <a:spcAft>
                <a:spcPts val="0"/>
              </a:spcAft>
              <a:buClr>
                <a:schemeClr val="dk1"/>
              </a:buClr>
              <a:buSzPts val="2100"/>
              <a:buNone/>
            </a:pPr>
            <a:r>
              <a:rPr lang="en" sz="2933" i="1"/>
              <a:t>Replaces:</a:t>
            </a:r>
            <a:endParaRPr sz="2933" i="1"/>
          </a:p>
          <a:p>
            <a:pPr marL="457189" lvl="0" indent="-406390" algn="l" rtl="0">
              <a:lnSpc>
                <a:spcPct val="100000"/>
              </a:lnSpc>
              <a:spcBef>
                <a:spcPts val="1333"/>
              </a:spcBef>
              <a:spcAft>
                <a:spcPts val="0"/>
              </a:spcAft>
              <a:buClr>
                <a:schemeClr val="dk1"/>
              </a:buClr>
              <a:buSzPts val="2200"/>
              <a:buChar char="•"/>
            </a:pPr>
            <a:r>
              <a:rPr lang="en" sz="2933"/>
              <a:t>Data Quality Assurance in Immunization Information Systems: Incoming Data (2008)</a:t>
            </a:r>
            <a:endParaRPr sz="2933"/>
          </a:p>
          <a:p>
            <a:pPr marL="457189" lvl="0" indent="-406390" algn="l" rtl="0">
              <a:lnSpc>
                <a:spcPct val="100000"/>
              </a:lnSpc>
              <a:spcBef>
                <a:spcPts val="1333"/>
              </a:spcBef>
              <a:spcAft>
                <a:spcPts val="0"/>
              </a:spcAft>
              <a:buClr>
                <a:schemeClr val="dk1"/>
              </a:buClr>
              <a:buSzPts val="2200"/>
              <a:buChar char="•"/>
            </a:pPr>
            <a:r>
              <a:rPr lang="en" sz="2933"/>
              <a:t>Data Quality Assurance in Immunization Information Systems: Selected Aspects (2013)</a:t>
            </a:r>
            <a:endParaRPr sz="2933"/>
          </a:p>
          <a:p>
            <a:pPr marL="457189" lvl="0" indent="-406390" algn="l" rtl="0">
              <a:lnSpc>
                <a:spcPct val="100000"/>
              </a:lnSpc>
              <a:spcBef>
                <a:spcPts val="1333"/>
              </a:spcBef>
              <a:spcAft>
                <a:spcPts val="0"/>
              </a:spcAft>
              <a:buClr>
                <a:schemeClr val="dk1"/>
              </a:buClr>
              <a:buSzPts val="2200"/>
              <a:buChar char="•"/>
            </a:pPr>
            <a:r>
              <a:rPr lang="en" sz="2933"/>
              <a:t>Lot Number Validation Best Practices Micro-Guide (2014)</a:t>
            </a:r>
            <a:endParaRPr sz="2933"/>
          </a:p>
        </p:txBody>
      </p:sp>
      <p:pic>
        <p:nvPicPr>
          <p:cNvPr id="2160" name="Google Shape;2160;p25"/>
          <p:cNvPicPr preferRelativeResize="0"/>
          <p:nvPr/>
        </p:nvPicPr>
        <p:blipFill rotWithShape="1">
          <a:blip r:embed="rId3">
            <a:alphaModFix/>
          </a:blip>
          <a:srcRect/>
          <a:stretch/>
        </p:blipFill>
        <p:spPr>
          <a:xfrm rot="670166">
            <a:off x="7859384" y="1345010"/>
            <a:ext cx="3754956" cy="5102252"/>
          </a:xfrm>
          <a:prstGeom prst="rect">
            <a:avLst/>
          </a:prstGeom>
          <a:noFill/>
          <a:ln>
            <a:noFill/>
          </a:ln>
        </p:spPr>
      </p:pic>
      <p:pic>
        <p:nvPicPr>
          <p:cNvPr id="2161" name="Google Shape;2161;p25"/>
          <p:cNvPicPr preferRelativeResize="0"/>
          <p:nvPr/>
        </p:nvPicPr>
        <p:blipFill rotWithShape="1">
          <a:blip r:embed="rId4">
            <a:alphaModFix/>
          </a:blip>
          <a:srcRect/>
          <a:stretch/>
        </p:blipFill>
        <p:spPr>
          <a:xfrm rot="-528361">
            <a:off x="6089497" y="5393774"/>
            <a:ext cx="3353152" cy="116872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5"/>
        <p:cNvGrpSpPr/>
        <p:nvPr/>
      </p:nvGrpSpPr>
      <p:grpSpPr>
        <a:xfrm>
          <a:off x="0" y="0"/>
          <a:ext cx="0" cy="0"/>
          <a:chOff x="0" y="0"/>
          <a:chExt cx="0" cy="0"/>
        </a:xfrm>
      </p:grpSpPr>
      <p:sp>
        <p:nvSpPr>
          <p:cNvPr id="2166" name="Google Shape;2166;p26"/>
          <p:cNvSpPr txBox="1">
            <a:spLocks noGrp="1"/>
          </p:cNvSpPr>
          <p:nvPr>
            <p:ph type="body" idx="1"/>
          </p:nvPr>
        </p:nvSpPr>
        <p:spPr>
          <a:xfrm>
            <a:off x="558694" y="1798320"/>
            <a:ext cx="9763178" cy="4803958"/>
          </a:xfrm>
          <a:prstGeom prst="rect">
            <a:avLst/>
          </a:prstGeom>
          <a:solidFill>
            <a:schemeClr val="lt1"/>
          </a:solidFill>
          <a:ln>
            <a:noFill/>
          </a:ln>
        </p:spPr>
        <p:txBody>
          <a:bodyPr spcFirstLastPara="1" wrap="square" lIns="91425" tIns="45700" rIns="91425" bIns="45700" anchor="t" anchorCtr="0">
            <a:normAutofit lnSpcReduction="10000"/>
          </a:bodyPr>
          <a:lstStyle/>
          <a:p>
            <a:pPr marL="609585" lvl="0" indent="-491054" algn="l" rtl="0">
              <a:lnSpc>
                <a:spcPct val="100000"/>
              </a:lnSpc>
              <a:spcBef>
                <a:spcPts val="1067"/>
              </a:spcBef>
              <a:spcAft>
                <a:spcPts val="0"/>
              </a:spcAft>
              <a:buClr>
                <a:schemeClr val="dk1"/>
              </a:buClr>
              <a:buSzPts val="2200"/>
              <a:buChar char="•"/>
            </a:pPr>
            <a:r>
              <a:rPr lang="en" sz="2933"/>
              <a:t>Top Five Strategies for Improving Immunization Data Quality at the Point of Care</a:t>
            </a:r>
            <a:endParaRPr sz="2933"/>
          </a:p>
          <a:p>
            <a:pPr marL="609585" lvl="0" indent="-491054" algn="l" rtl="0">
              <a:lnSpc>
                <a:spcPct val="100000"/>
              </a:lnSpc>
              <a:spcBef>
                <a:spcPts val="0"/>
              </a:spcBef>
              <a:spcAft>
                <a:spcPts val="0"/>
              </a:spcAft>
              <a:buClr>
                <a:schemeClr val="dk1"/>
              </a:buClr>
              <a:buSzPts val="2200"/>
              <a:buChar char="•"/>
            </a:pPr>
            <a:r>
              <a:rPr lang="en" sz="2933"/>
              <a:t>Data Entry Error Guide Template</a:t>
            </a:r>
            <a:endParaRPr sz="2933"/>
          </a:p>
          <a:p>
            <a:pPr marL="609585" lvl="0" indent="-491054" algn="l" rtl="0">
              <a:lnSpc>
                <a:spcPct val="100000"/>
              </a:lnSpc>
              <a:spcBef>
                <a:spcPts val="0"/>
              </a:spcBef>
              <a:spcAft>
                <a:spcPts val="0"/>
              </a:spcAft>
              <a:buClr>
                <a:schemeClr val="dk1"/>
              </a:buClr>
              <a:buSzPts val="2200"/>
              <a:buChar char="•"/>
            </a:pPr>
            <a:r>
              <a:rPr lang="en" sz="2933"/>
              <a:t>Training Resources for Vaccine Data Entry Users</a:t>
            </a:r>
            <a:endParaRPr sz="2933"/>
          </a:p>
          <a:p>
            <a:pPr marL="0" lvl="0" indent="0" algn="l" rtl="0">
              <a:lnSpc>
                <a:spcPct val="114285"/>
              </a:lnSpc>
              <a:spcBef>
                <a:spcPts val="1067"/>
              </a:spcBef>
              <a:spcAft>
                <a:spcPts val="0"/>
              </a:spcAft>
              <a:buClr>
                <a:schemeClr val="dk1"/>
              </a:buClr>
              <a:buSzPts val="2100"/>
              <a:buNone/>
            </a:pPr>
            <a:endParaRPr sz="1467"/>
          </a:p>
          <a:p>
            <a:pPr marL="0" lvl="0" indent="0" algn="l" rtl="0">
              <a:lnSpc>
                <a:spcPct val="133333"/>
              </a:lnSpc>
              <a:spcBef>
                <a:spcPts val="1067"/>
              </a:spcBef>
              <a:spcAft>
                <a:spcPts val="0"/>
              </a:spcAft>
              <a:buClr>
                <a:schemeClr val="dk1"/>
              </a:buClr>
              <a:buSzPts val="1800"/>
              <a:buNone/>
            </a:pPr>
            <a:r>
              <a:rPr lang="en" sz="2400"/>
              <a:t>All resources covered in a recent AIRA Discovery Session provided by AIRA’s Immunization Integration Program: </a:t>
            </a:r>
            <a:r>
              <a:rPr lang="en" sz="2400" u="sng">
                <a:solidFill>
                  <a:srgbClr val="0000FF"/>
                </a:solidFill>
                <a:hlinkClick r:id="rId3">
                  <a:extLst>
                    <a:ext uri="{A12FA001-AC4F-418D-AE19-62706E023703}">
                      <ahyp:hlinkClr xmlns:ahyp="http://schemas.microsoft.com/office/drawing/2018/hyperlinkcolor" val="tx"/>
                    </a:ext>
                  </a:extLst>
                </a:hlinkClick>
              </a:rPr>
              <a:t>https://repository.immregistries.org/resource/aira-discovery-session-improving-immunization-data-quality-through-ehr-and-iis-collaboration/</a:t>
            </a:r>
            <a:r>
              <a:rPr lang="en" sz="2400"/>
              <a:t> </a:t>
            </a:r>
            <a:endParaRPr sz="2400"/>
          </a:p>
        </p:txBody>
      </p:sp>
      <p:sp>
        <p:nvSpPr>
          <p:cNvPr id="2167" name="Google Shape;2167;p26"/>
          <p:cNvSpPr txBox="1">
            <a:spLocks noGrp="1"/>
          </p:cNvSpPr>
          <p:nvPr>
            <p:ph type="title"/>
          </p:nvPr>
        </p:nvSpPr>
        <p:spPr>
          <a:xfrm>
            <a:off x="641937" y="480944"/>
            <a:ext cx="9422000" cy="992000"/>
          </a:xfrm>
          <a:prstGeom prst="rect">
            <a:avLst/>
          </a:prstGeom>
          <a:noFill/>
          <a:ln>
            <a:noFill/>
          </a:ln>
        </p:spPr>
        <p:txBody>
          <a:bodyPr spcFirstLastPara="1" wrap="square" lIns="91425" tIns="45700" rIns="91425" bIns="45700" anchor="ctr" anchorCtr="0">
            <a:noAutofit/>
          </a:bodyPr>
          <a:lstStyle/>
          <a:p>
            <a:pPr marL="0" lvl="0" indent="0" algn="l" rtl="0">
              <a:lnSpc>
                <a:spcPct val="103448"/>
              </a:lnSpc>
              <a:spcBef>
                <a:spcPts val="0"/>
              </a:spcBef>
              <a:spcAft>
                <a:spcPts val="0"/>
              </a:spcAft>
              <a:buClr>
                <a:srgbClr val="0075C9"/>
              </a:buClr>
              <a:buSzPts val="2400"/>
              <a:buFont typeface="Barlow Medium"/>
              <a:buNone/>
            </a:pPr>
            <a:r>
              <a:rPr lang="en" sz="3200">
                <a:solidFill>
                  <a:srgbClr val="1E5DB2"/>
                </a:solidFill>
              </a:rPr>
              <a:t>Tools for our EHR Partners - from the Immunization Integration Program (IIP) with HIMSS, CDC, and AIRA</a:t>
            </a:r>
            <a:endParaRPr sz="3200">
              <a:solidFill>
                <a:srgbClr val="1E5DB2"/>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1"/>
        <p:cNvGrpSpPr/>
        <p:nvPr/>
      </p:nvGrpSpPr>
      <p:grpSpPr>
        <a:xfrm>
          <a:off x="0" y="0"/>
          <a:ext cx="0" cy="0"/>
          <a:chOff x="0" y="0"/>
          <a:chExt cx="0" cy="0"/>
        </a:xfrm>
      </p:grpSpPr>
      <p:pic>
        <p:nvPicPr>
          <p:cNvPr id="2172" name="Google Shape;2172;p27"/>
          <p:cNvPicPr preferRelativeResize="0"/>
          <p:nvPr/>
        </p:nvPicPr>
        <p:blipFill rotWithShape="1">
          <a:blip r:embed="rId3">
            <a:alphaModFix/>
          </a:blip>
          <a:srcRect/>
          <a:stretch/>
        </p:blipFill>
        <p:spPr>
          <a:xfrm>
            <a:off x="10987234" y="202235"/>
            <a:ext cx="945967" cy="930467"/>
          </a:xfrm>
          <a:prstGeom prst="rect">
            <a:avLst/>
          </a:prstGeom>
          <a:noFill/>
          <a:ln>
            <a:noFill/>
          </a:ln>
        </p:spPr>
      </p:pic>
      <p:sp>
        <p:nvSpPr>
          <p:cNvPr id="2174" name="Google Shape;2174;p27"/>
          <p:cNvSpPr txBox="1">
            <a:spLocks noGrp="1"/>
          </p:cNvSpPr>
          <p:nvPr>
            <p:ph type="title"/>
          </p:nvPr>
        </p:nvSpPr>
        <p:spPr>
          <a:xfrm>
            <a:off x="635388" y="122489"/>
            <a:ext cx="7786000" cy="1074000"/>
          </a:xfrm>
          <a:prstGeom prst="rect">
            <a:avLst/>
          </a:prstGeom>
          <a:noFill/>
          <a:ln>
            <a:noFill/>
          </a:ln>
        </p:spPr>
        <p:txBody>
          <a:bodyPr spcFirstLastPara="1" wrap="square" lIns="91425" tIns="45700" rIns="91425" bIns="45700" anchor="b" anchorCtr="0">
            <a:noAutofit/>
          </a:bodyPr>
          <a:lstStyle/>
          <a:p>
            <a:pPr marL="0" lvl="0" indent="0" algn="l" rtl="0">
              <a:lnSpc>
                <a:spcPct val="222222"/>
              </a:lnSpc>
              <a:spcBef>
                <a:spcPts val="0"/>
              </a:spcBef>
              <a:spcAft>
                <a:spcPts val="0"/>
              </a:spcAft>
              <a:buClr>
                <a:srgbClr val="0075C9"/>
              </a:buClr>
              <a:buSzPts val="1400"/>
              <a:buFont typeface="Barlow Medium"/>
              <a:buNone/>
            </a:pPr>
            <a:r>
              <a:rPr lang="en" sz="3600">
                <a:solidFill>
                  <a:srgbClr val="1E5DB2"/>
                </a:solidFill>
              </a:rPr>
              <a:t>Measurement and Improvement </a:t>
            </a:r>
            <a:endParaRPr sz="3600">
              <a:solidFill>
                <a:srgbClr val="1E5DB2"/>
              </a:solidFill>
            </a:endParaRPr>
          </a:p>
        </p:txBody>
      </p:sp>
      <p:sp>
        <p:nvSpPr>
          <p:cNvPr id="2175" name="Google Shape;2175;p27"/>
          <p:cNvSpPr txBox="1">
            <a:spLocks noGrp="1"/>
          </p:cNvSpPr>
          <p:nvPr>
            <p:ph type="body" idx="1"/>
          </p:nvPr>
        </p:nvSpPr>
        <p:spPr>
          <a:xfrm>
            <a:off x="530267" y="1424371"/>
            <a:ext cx="6955600" cy="4854400"/>
          </a:xfrm>
          <a:prstGeom prst="rect">
            <a:avLst/>
          </a:prstGeom>
          <a:noFill/>
          <a:ln>
            <a:noFill/>
          </a:ln>
        </p:spPr>
        <p:txBody>
          <a:bodyPr spcFirstLastPara="1" wrap="square" lIns="91425" tIns="45700" rIns="91425" bIns="45700" anchor="t" anchorCtr="0">
            <a:noAutofit/>
          </a:bodyPr>
          <a:lstStyle/>
          <a:p>
            <a:pPr marL="0" lvl="0" indent="0" algn="l" rtl="0">
              <a:lnSpc>
                <a:spcPct val="114285"/>
              </a:lnSpc>
              <a:spcBef>
                <a:spcPts val="667"/>
              </a:spcBef>
              <a:spcAft>
                <a:spcPts val="0"/>
              </a:spcAft>
              <a:buSzPts val="2100"/>
              <a:buNone/>
            </a:pPr>
            <a:r>
              <a:rPr lang="en" sz="2667"/>
              <a:t>The IIS Measurement and Improvement (M&amp;I) Initiative, funded by CDC, began in 2015 as an effort to: </a:t>
            </a:r>
            <a:endParaRPr sz="2133"/>
          </a:p>
          <a:p>
            <a:pPr marL="1066773" lvl="0" indent="-220128" algn="l" rtl="0">
              <a:lnSpc>
                <a:spcPct val="114285"/>
              </a:lnSpc>
              <a:spcBef>
                <a:spcPts val="667"/>
              </a:spcBef>
              <a:spcAft>
                <a:spcPts val="0"/>
              </a:spcAft>
              <a:buSzPts val="1800"/>
              <a:buNone/>
            </a:pPr>
            <a:r>
              <a:rPr lang="en" sz="2133"/>
              <a:t>Test IIS alignment with standards</a:t>
            </a:r>
            <a:endParaRPr/>
          </a:p>
          <a:p>
            <a:pPr marL="1066773" lvl="0" indent="-220128" algn="l" rtl="0">
              <a:lnSpc>
                <a:spcPct val="114285"/>
              </a:lnSpc>
              <a:spcBef>
                <a:spcPts val="0"/>
              </a:spcBef>
              <a:spcAft>
                <a:spcPts val="0"/>
              </a:spcAft>
              <a:buSzPts val="1800"/>
              <a:buNone/>
            </a:pPr>
            <a:r>
              <a:rPr lang="en" sz="2133"/>
              <a:t>Provide IIS with info and assistance to improve</a:t>
            </a:r>
            <a:endParaRPr sz="2667"/>
          </a:p>
          <a:p>
            <a:pPr marL="0" lvl="0" indent="0" algn="l" rtl="0">
              <a:lnSpc>
                <a:spcPct val="114285"/>
              </a:lnSpc>
              <a:spcBef>
                <a:spcPts val="667"/>
              </a:spcBef>
              <a:spcAft>
                <a:spcPts val="0"/>
              </a:spcAft>
              <a:buSzPts val="2100"/>
              <a:buNone/>
            </a:pPr>
            <a:br>
              <a:rPr lang="en" sz="1333"/>
            </a:br>
            <a:r>
              <a:rPr lang="en" sz="2667"/>
              <a:t>All testing is conducted by AIRA through:</a:t>
            </a:r>
            <a:endParaRPr sz="2667"/>
          </a:p>
          <a:p>
            <a:pPr marL="1066773" lvl="0" indent="-220128" algn="l" rtl="0">
              <a:lnSpc>
                <a:spcPct val="114285"/>
              </a:lnSpc>
              <a:spcBef>
                <a:spcPts val="667"/>
              </a:spcBef>
              <a:spcAft>
                <a:spcPts val="0"/>
              </a:spcAft>
              <a:buSzPts val="1800"/>
              <a:buNone/>
            </a:pPr>
            <a:r>
              <a:rPr lang="en" sz="2133"/>
              <a:t>Connecting with pre-production systems</a:t>
            </a:r>
            <a:endParaRPr sz="2133"/>
          </a:p>
          <a:p>
            <a:pPr marL="1066773" lvl="0" indent="-220128" algn="l" rtl="0">
              <a:lnSpc>
                <a:spcPct val="114285"/>
              </a:lnSpc>
              <a:spcBef>
                <a:spcPts val="0"/>
              </a:spcBef>
              <a:spcAft>
                <a:spcPts val="0"/>
              </a:spcAft>
              <a:buSzPts val="1800"/>
              <a:buNone/>
            </a:pPr>
            <a:r>
              <a:rPr lang="en" sz="2133"/>
              <a:t>Analyzing de-identified data</a:t>
            </a:r>
            <a:endParaRPr sz="2133"/>
          </a:p>
          <a:p>
            <a:pPr marL="1066773" lvl="0" indent="-220128" algn="l" rtl="0">
              <a:lnSpc>
                <a:spcPct val="114285"/>
              </a:lnSpc>
              <a:spcBef>
                <a:spcPts val="0"/>
              </a:spcBef>
              <a:spcAft>
                <a:spcPts val="0"/>
              </a:spcAft>
              <a:buSzPts val="1800"/>
              <a:buNone/>
            </a:pPr>
            <a:r>
              <a:rPr lang="en" sz="2133"/>
              <a:t>Sharing results via the Aggregate Analysis Reporting Tool (AART)</a:t>
            </a:r>
            <a:endParaRPr sz="2133"/>
          </a:p>
        </p:txBody>
      </p:sp>
      <p:pic>
        <p:nvPicPr>
          <p:cNvPr id="2176" name="Google Shape;2176;p27"/>
          <p:cNvPicPr preferRelativeResize="0"/>
          <p:nvPr/>
        </p:nvPicPr>
        <p:blipFill rotWithShape="1">
          <a:blip r:embed="rId4">
            <a:alphaModFix/>
          </a:blip>
          <a:srcRect/>
          <a:stretch/>
        </p:blipFill>
        <p:spPr>
          <a:xfrm>
            <a:off x="6965351" y="1885447"/>
            <a:ext cx="5226651" cy="4439151"/>
          </a:xfrm>
          <a:prstGeom prst="rect">
            <a:avLst/>
          </a:prstGeom>
          <a:noFill/>
          <a:ln>
            <a:noFill/>
          </a:ln>
        </p:spPr>
      </p:pic>
      <p:sp>
        <p:nvSpPr>
          <p:cNvPr id="2177" name="Google Shape;2177;p27"/>
          <p:cNvSpPr txBox="1"/>
          <p:nvPr/>
        </p:nvSpPr>
        <p:spPr>
          <a:xfrm>
            <a:off x="4802800" y="6426900"/>
            <a:ext cx="5226400" cy="43087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0" i="0" u="sng" strike="noStrike" kern="0" cap="none" spc="0" normalizeH="0" baseline="0" noProof="0">
                <a:ln>
                  <a:noFill/>
                </a:ln>
                <a:solidFill>
                  <a:srgbClr val="0D5DDF"/>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https://www.immregistries.org/measurement-improvement</a:t>
            </a:r>
            <a:endParaRPr kumimoji="0" sz="1600" b="0" i="0" u="none" strike="noStrike" kern="0" cap="none" spc="0" normalizeH="0" baseline="0" noProof="0">
              <a:ln>
                <a:noFill/>
              </a:ln>
              <a:solidFill>
                <a:srgbClr val="0D5DDF"/>
              </a:solidFill>
              <a:effectLst/>
              <a:uLnTx/>
              <a:uFillTx/>
              <a:latin typeface="Arial"/>
              <a:ea typeface="Arial"/>
              <a:cs typeface="Arial"/>
              <a:sym typeface="Arial"/>
            </a:endParaRPr>
          </a:p>
        </p:txBody>
      </p:sp>
      <p:pic>
        <p:nvPicPr>
          <p:cNvPr id="2178" name="Google Shape;2178;p27"/>
          <p:cNvPicPr preferRelativeResize="0"/>
          <p:nvPr/>
        </p:nvPicPr>
        <p:blipFill rotWithShape="1">
          <a:blip r:embed="rId6">
            <a:alphaModFix/>
          </a:blip>
          <a:srcRect/>
          <a:stretch/>
        </p:blipFill>
        <p:spPr>
          <a:xfrm>
            <a:off x="11296272" y="6069624"/>
            <a:ext cx="789331" cy="776389"/>
          </a:xfrm>
          <a:prstGeom prst="rect">
            <a:avLst/>
          </a:prstGeom>
          <a:noFill/>
          <a:ln>
            <a:noFill/>
          </a:ln>
        </p:spPr>
      </p:pic>
      <p:pic>
        <p:nvPicPr>
          <p:cNvPr id="2179" name="Google Shape;2179;p27" title="AIRA_2026_ValidationBadges-02.png"/>
          <p:cNvPicPr preferRelativeResize="0"/>
          <p:nvPr/>
        </p:nvPicPr>
        <p:blipFill rotWithShape="1">
          <a:blip r:embed="rId7">
            <a:alphaModFix/>
          </a:blip>
          <a:srcRect/>
          <a:stretch/>
        </p:blipFill>
        <p:spPr>
          <a:xfrm>
            <a:off x="8421404" y="286134"/>
            <a:ext cx="2714865" cy="17502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4"/>
        <p:cNvGrpSpPr/>
        <p:nvPr/>
      </p:nvGrpSpPr>
      <p:grpSpPr>
        <a:xfrm>
          <a:off x="0" y="0"/>
          <a:ext cx="0" cy="0"/>
          <a:chOff x="0" y="0"/>
          <a:chExt cx="0" cy="0"/>
        </a:xfrm>
      </p:grpSpPr>
      <p:sp>
        <p:nvSpPr>
          <p:cNvPr id="2035" name="Google Shape;2035;p10"/>
          <p:cNvSpPr txBox="1">
            <a:spLocks noGrp="1"/>
          </p:cNvSpPr>
          <p:nvPr>
            <p:ph type="title"/>
          </p:nvPr>
        </p:nvSpPr>
        <p:spPr>
          <a:xfrm>
            <a:off x="608249" y="144168"/>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E5F7D"/>
              </a:buClr>
              <a:buSzPts val="3300"/>
              <a:buFont typeface="Barlow Medium"/>
              <a:buNone/>
            </a:pPr>
            <a:r>
              <a:rPr lang="en">
                <a:solidFill>
                  <a:srgbClr val="1E5DB2"/>
                </a:solidFill>
              </a:rPr>
              <a:t>Learning Objectives</a:t>
            </a:r>
            <a:endParaRPr/>
          </a:p>
        </p:txBody>
      </p:sp>
      <p:sp>
        <p:nvSpPr>
          <p:cNvPr id="2036" name="Google Shape;2036;p10"/>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Autofit/>
          </a:bodyPr>
          <a:lstStyle/>
          <a:p>
            <a:pPr marL="457189" lvl="0" indent="-406390" algn="l" rtl="0">
              <a:lnSpc>
                <a:spcPct val="100000"/>
              </a:lnSpc>
              <a:spcBef>
                <a:spcPts val="1333"/>
              </a:spcBef>
              <a:spcAft>
                <a:spcPts val="0"/>
              </a:spcAft>
              <a:buClr>
                <a:schemeClr val="dk1"/>
              </a:buClr>
              <a:buSzPts val="2200"/>
              <a:buChar char="•"/>
            </a:pPr>
            <a:r>
              <a:rPr lang="en" sz="2933"/>
              <a:t>Develop an understanding of core data quality concepts and themes</a:t>
            </a:r>
            <a:endParaRPr sz="2933"/>
          </a:p>
          <a:p>
            <a:pPr marL="457189" lvl="0" indent="-406390" algn="l" rtl="0">
              <a:lnSpc>
                <a:spcPct val="100000"/>
              </a:lnSpc>
              <a:spcBef>
                <a:spcPts val="1333"/>
              </a:spcBef>
              <a:spcAft>
                <a:spcPts val="0"/>
              </a:spcAft>
              <a:buClr>
                <a:schemeClr val="dk1"/>
              </a:buClr>
              <a:buSzPts val="2200"/>
              <a:buChar char="•"/>
            </a:pPr>
            <a:r>
              <a:rPr lang="en" sz="2933"/>
              <a:t>Apply foundational documents in considering aspects of your system’s data quality (e.g., CDC Blueprint, AIRA Measurement and Improvement Content Areas, Data Quality Reports, etc.)</a:t>
            </a:r>
            <a:endParaRPr sz="2933"/>
          </a:p>
          <a:p>
            <a:pPr marL="457189" lvl="0" indent="-406390" algn="l" rtl="0">
              <a:lnSpc>
                <a:spcPct val="100000"/>
              </a:lnSpc>
              <a:spcBef>
                <a:spcPts val="1333"/>
              </a:spcBef>
              <a:spcAft>
                <a:spcPts val="0"/>
              </a:spcAft>
              <a:buClr>
                <a:schemeClr val="dk1"/>
              </a:buClr>
              <a:buSzPts val="2200"/>
              <a:buChar char="•"/>
            </a:pPr>
            <a:r>
              <a:rPr lang="en" sz="2933"/>
              <a:t>Understand and be able to identify multiple points of intervention for improving your system’s data quality</a:t>
            </a:r>
            <a:endParaRPr sz="2933"/>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83">
          <a:extLst>
            <a:ext uri="{FF2B5EF4-FFF2-40B4-BE49-F238E27FC236}">
              <a16:creationId xmlns:a16="http://schemas.microsoft.com/office/drawing/2014/main" id="{1EE30D31-0F0B-B965-5BC9-6224CE2BA8C3}"/>
            </a:ext>
          </a:extLst>
        </p:cNvPr>
        <p:cNvGrpSpPr/>
        <p:nvPr/>
      </p:nvGrpSpPr>
      <p:grpSpPr>
        <a:xfrm>
          <a:off x="0" y="0"/>
          <a:ext cx="0" cy="0"/>
          <a:chOff x="0" y="0"/>
          <a:chExt cx="0" cy="0"/>
        </a:xfrm>
      </p:grpSpPr>
      <p:pic>
        <p:nvPicPr>
          <p:cNvPr id="2184" name="Google Shape;2184;p28">
            <a:extLst>
              <a:ext uri="{FF2B5EF4-FFF2-40B4-BE49-F238E27FC236}">
                <a16:creationId xmlns:a16="http://schemas.microsoft.com/office/drawing/2014/main" id="{7334D9E6-BBE3-C038-DD00-191D5BEFC504}"/>
              </a:ext>
            </a:extLst>
          </p:cNvPr>
          <p:cNvPicPr preferRelativeResize="0"/>
          <p:nvPr/>
        </p:nvPicPr>
        <p:blipFill rotWithShape="1">
          <a:blip r:embed="rId3">
            <a:alphaModFix/>
          </a:blip>
          <a:srcRect/>
          <a:stretch/>
        </p:blipFill>
        <p:spPr>
          <a:xfrm>
            <a:off x="10987234" y="202235"/>
            <a:ext cx="945967" cy="930467"/>
          </a:xfrm>
          <a:prstGeom prst="rect">
            <a:avLst/>
          </a:prstGeom>
          <a:noFill/>
          <a:ln>
            <a:noFill/>
          </a:ln>
        </p:spPr>
      </p:pic>
      <p:pic>
        <p:nvPicPr>
          <p:cNvPr id="2185" name="Google Shape;2185;p28">
            <a:extLst>
              <a:ext uri="{FF2B5EF4-FFF2-40B4-BE49-F238E27FC236}">
                <a16:creationId xmlns:a16="http://schemas.microsoft.com/office/drawing/2014/main" id="{1E721227-C617-A2B2-E232-46ACD74674E9}"/>
              </a:ext>
            </a:extLst>
          </p:cNvPr>
          <p:cNvPicPr preferRelativeResize="0"/>
          <p:nvPr/>
        </p:nvPicPr>
        <p:blipFill rotWithShape="1">
          <a:blip r:embed="rId4">
            <a:alphaModFix/>
          </a:blip>
          <a:srcRect/>
          <a:stretch/>
        </p:blipFill>
        <p:spPr>
          <a:xfrm>
            <a:off x="0" y="0"/>
            <a:ext cx="9565533" cy="6858000"/>
          </a:xfrm>
          <a:prstGeom prst="rect">
            <a:avLst/>
          </a:prstGeom>
          <a:noFill/>
          <a:ln>
            <a:noFill/>
          </a:ln>
        </p:spPr>
      </p:pic>
      <p:sp>
        <p:nvSpPr>
          <p:cNvPr id="2187" name="Google Shape;2187;p28">
            <a:extLst>
              <a:ext uri="{FF2B5EF4-FFF2-40B4-BE49-F238E27FC236}">
                <a16:creationId xmlns:a16="http://schemas.microsoft.com/office/drawing/2014/main" id="{C4CD7C44-B648-530C-73C1-A922F8B98B35}"/>
              </a:ext>
            </a:extLst>
          </p:cNvPr>
          <p:cNvSpPr txBox="1">
            <a:spLocks noGrp="1"/>
          </p:cNvSpPr>
          <p:nvPr>
            <p:ph type="title"/>
          </p:nvPr>
        </p:nvSpPr>
        <p:spPr>
          <a:xfrm>
            <a:off x="663800" y="365167"/>
            <a:ext cx="3478400" cy="5079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Barlow Medium"/>
              <a:buNone/>
            </a:pPr>
            <a:r>
              <a:rPr lang="en" sz="3600">
                <a:solidFill>
                  <a:srgbClr val="1E5DB2"/>
                </a:solidFill>
              </a:rPr>
              <a:t>AIRA’s Measurement and Improvement Initiative – Measuring IIS since 2016</a:t>
            </a:r>
            <a:endParaRPr sz="3600">
              <a:solidFill>
                <a:srgbClr val="1E5DB2"/>
              </a:solidFill>
            </a:endParaRPr>
          </a:p>
        </p:txBody>
      </p:sp>
      <p:pic>
        <p:nvPicPr>
          <p:cNvPr id="2188" name="Google Shape;2188;p28">
            <a:extLst>
              <a:ext uri="{FF2B5EF4-FFF2-40B4-BE49-F238E27FC236}">
                <a16:creationId xmlns:a16="http://schemas.microsoft.com/office/drawing/2014/main" id="{FD183F13-F586-DC59-A262-5CEB7B83F9FC}"/>
              </a:ext>
            </a:extLst>
          </p:cNvPr>
          <p:cNvPicPr preferRelativeResize="0"/>
          <p:nvPr/>
        </p:nvPicPr>
        <p:blipFill rotWithShape="1">
          <a:blip r:embed="rId5">
            <a:alphaModFix/>
          </a:blip>
          <a:srcRect/>
          <a:stretch/>
        </p:blipFill>
        <p:spPr>
          <a:xfrm>
            <a:off x="10928820" y="1132699"/>
            <a:ext cx="1062768" cy="967877"/>
          </a:xfrm>
          <a:prstGeom prst="rect">
            <a:avLst/>
          </a:prstGeom>
          <a:noFill/>
          <a:ln>
            <a:noFill/>
          </a:ln>
        </p:spPr>
      </p:pic>
      <p:pic>
        <p:nvPicPr>
          <p:cNvPr id="2189" name="Google Shape;2189;p28">
            <a:extLst>
              <a:ext uri="{FF2B5EF4-FFF2-40B4-BE49-F238E27FC236}">
                <a16:creationId xmlns:a16="http://schemas.microsoft.com/office/drawing/2014/main" id="{4A7487BE-DAF0-3487-AD23-8B69C7406442}"/>
              </a:ext>
            </a:extLst>
          </p:cNvPr>
          <p:cNvPicPr preferRelativeResize="0"/>
          <p:nvPr/>
        </p:nvPicPr>
        <p:blipFill rotWithShape="1">
          <a:blip r:embed="rId6">
            <a:alphaModFix/>
          </a:blip>
          <a:srcRect/>
          <a:stretch/>
        </p:blipFill>
        <p:spPr>
          <a:xfrm>
            <a:off x="3951867" y="705967"/>
            <a:ext cx="6681200" cy="5154600"/>
          </a:xfrm>
          <a:prstGeom prst="rect">
            <a:avLst/>
          </a:prstGeom>
          <a:noFill/>
          <a:ln>
            <a:noFill/>
          </a:ln>
          <a:effectLst>
            <a:outerShdw blurRad="57150" dist="19050" dir="5400000" algn="bl" rotWithShape="0">
              <a:srgbClr val="000000">
                <a:alpha val="50196"/>
              </a:srgbClr>
            </a:outerShdw>
          </a:effectLst>
        </p:spPr>
      </p:pic>
      <p:pic>
        <p:nvPicPr>
          <p:cNvPr id="2190" name="Google Shape;2190;p28">
            <a:extLst>
              <a:ext uri="{FF2B5EF4-FFF2-40B4-BE49-F238E27FC236}">
                <a16:creationId xmlns:a16="http://schemas.microsoft.com/office/drawing/2014/main" id="{3F50084C-64F5-7B95-99FB-C9EBFEA63D23}"/>
              </a:ext>
            </a:extLst>
          </p:cNvPr>
          <p:cNvPicPr preferRelativeResize="0"/>
          <p:nvPr/>
        </p:nvPicPr>
        <p:blipFill rotWithShape="1">
          <a:blip r:embed="rId7">
            <a:alphaModFix/>
          </a:blip>
          <a:srcRect/>
          <a:stretch/>
        </p:blipFill>
        <p:spPr>
          <a:xfrm>
            <a:off x="11296272" y="6069624"/>
            <a:ext cx="789331" cy="776389"/>
          </a:xfrm>
          <a:prstGeom prst="rect">
            <a:avLst/>
          </a:prstGeom>
          <a:noFill/>
          <a:ln>
            <a:noFill/>
          </a:ln>
        </p:spPr>
      </p:pic>
    </p:spTree>
    <p:extLst>
      <p:ext uri="{BB962C8B-B14F-4D97-AF65-F5344CB8AC3E}">
        <p14:creationId xmlns:p14="http://schemas.microsoft.com/office/powerpoint/2010/main" val="318523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95"/>
        <p:cNvGrpSpPr/>
        <p:nvPr/>
      </p:nvGrpSpPr>
      <p:grpSpPr>
        <a:xfrm>
          <a:off x="0" y="0"/>
          <a:ext cx="0" cy="0"/>
          <a:chOff x="0" y="0"/>
          <a:chExt cx="0" cy="0"/>
        </a:xfrm>
      </p:grpSpPr>
      <p:sp>
        <p:nvSpPr>
          <p:cNvPr id="2196" name="Google Shape;2196;p29"/>
          <p:cNvSpPr txBox="1">
            <a:spLocks noGrp="1"/>
          </p:cNvSpPr>
          <p:nvPr>
            <p:ph type="title"/>
          </p:nvPr>
        </p:nvSpPr>
        <p:spPr>
          <a:xfrm>
            <a:off x="5865543" y="345061"/>
            <a:ext cx="6080400" cy="1325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300"/>
              <a:buFont typeface="Barlow Medium"/>
              <a:buNone/>
            </a:pPr>
            <a:r>
              <a:rPr lang="en" sz="4267">
                <a:solidFill>
                  <a:srgbClr val="1E5DB2"/>
                </a:solidFill>
                <a:latin typeface="Barlow Medium"/>
                <a:ea typeface="Barlow Medium"/>
                <a:cs typeface="Barlow Medium"/>
                <a:sym typeface="Barlow Medium"/>
              </a:rPr>
              <a:t>Validation Results – Available Online</a:t>
            </a:r>
            <a:endParaRPr sz="4267">
              <a:solidFill>
                <a:srgbClr val="1E5DB2"/>
              </a:solidFill>
              <a:latin typeface="Barlow Medium"/>
              <a:ea typeface="Barlow Medium"/>
              <a:cs typeface="Barlow Medium"/>
              <a:sym typeface="Barlow Medium"/>
            </a:endParaRPr>
          </a:p>
        </p:txBody>
      </p:sp>
      <p:sp>
        <p:nvSpPr>
          <p:cNvPr id="2197" name="Google Shape;2197;p29"/>
          <p:cNvSpPr txBox="1"/>
          <p:nvPr/>
        </p:nvSpPr>
        <p:spPr>
          <a:xfrm>
            <a:off x="838200" y="6285391"/>
            <a:ext cx="8616400" cy="37961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0" i="0" u="none" strike="noStrike" kern="0" cap="none" spc="0" normalizeH="0" baseline="0" noProof="0">
                <a:ln>
                  <a:noFill/>
                </a:ln>
                <a:solidFill>
                  <a:srgbClr val="FFFFFF"/>
                </a:solidFill>
                <a:effectLst/>
                <a:uLnTx/>
                <a:uFillTx/>
                <a:latin typeface="Open Sans"/>
                <a:ea typeface="Open Sans"/>
                <a:cs typeface="Open Sans"/>
                <a:sym typeface="Open Sans"/>
              </a:rPr>
              <a:t>AIRA Repository: </a:t>
            </a:r>
            <a:r>
              <a:rPr kumimoji="0" lang="en" sz="1867" b="0" i="0" u="sng" strike="noStrike" kern="0" cap="none" spc="0" normalizeH="0" baseline="0" noProof="0">
                <a:ln>
                  <a:noFill/>
                </a:ln>
                <a:solidFill>
                  <a:srgbClr val="FFFFFF"/>
                </a:solidFill>
                <a:effectLst/>
                <a:uLnTx/>
                <a:uFillTx/>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https://repository.immregistries.org/</a:t>
            </a:r>
            <a:r>
              <a:rPr kumimoji="0" lang="en" sz="1867" b="0" i="0" u="none" strike="noStrike" kern="0" cap="none" spc="0" normalizeH="0" baseline="0" noProof="0">
                <a:ln>
                  <a:noFill/>
                </a:ln>
                <a:solidFill>
                  <a:srgbClr val="FFFFFF"/>
                </a:solidFill>
                <a:effectLst/>
                <a:uLnTx/>
                <a:uFillTx/>
                <a:latin typeface="Open Sans"/>
                <a:ea typeface="Open Sans"/>
                <a:cs typeface="Open Sans"/>
                <a:sym typeface="Open Sans"/>
              </a:rPr>
              <a:t> </a:t>
            </a:r>
            <a:endParaRPr kumimoji="0" sz="1467"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198" name="Google Shape;2198;p29"/>
          <p:cNvPicPr preferRelativeResize="0"/>
          <p:nvPr/>
        </p:nvPicPr>
        <p:blipFill rotWithShape="1">
          <a:blip r:embed="rId4">
            <a:alphaModFix/>
          </a:blip>
          <a:srcRect t="5267"/>
          <a:stretch/>
        </p:blipFill>
        <p:spPr>
          <a:xfrm>
            <a:off x="6298773" y="3065551"/>
            <a:ext cx="4961889" cy="2871927"/>
          </a:xfrm>
          <a:prstGeom prst="rect">
            <a:avLst/>
          </a:prstGeom>
          <a:noFill/>
          <a:ln>
            <a:noFill/>
          </a:ln>
        </p:spPr>
      </p:pic>
      <p:sp>
        <p:nvSpPr>
          <p:cNvPr id="2199" name="Google Shape;2199;p29"/>
          <p:cNvSpPr txBox="1"/>
          <p:nvPr/>
        </p:nvSpPr>
        <p:spPr>
          <a:xfrm>
            <a:off x="6539815" y="2553335"/>
            <a:ext cx="5057200" cy="66693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0" i="0" u="none" strike="noStrike" kern="0" cap="none" spc="0" normalizeH="0" baseline="0" noProof="0">
                <a:ln>
                  <a:noFill/>
                </a:ln>
                <a:solidFill>
                  <a:srgbClr val="000000"/>
                </a:solidFill>
                <a:effectLst/>
                <a:uLnTx/>
                <a:uFillTx/>
                <a:latin typeface="Open Sans"/>
                <a:ea typeface="Open Sans"/>
                <a:cs typeface="Open Sans"/>
                <a:sym typeface="Open Sans"/>
              </a:rPr>
              <a:t>IIS Participation Map – 100%, last 12 months</a:t>
            </a:r>
            <a:endParaRPr kumimoji="0" sz="14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00" name="Google Shape;2200;p29"/>
          <p:cNvSpPr/>
          <p:nvPr/>
        </p:nvSpPr>
        <p:spPr>
          <a:xfrm>
            <a:off x="6214363" y="2388093"/>
            <a:ext cx="5382800" cy="3549200"/>
          </a:xfrm>
          <a:prstGeom prst="roundRect">
            <a:avLst>
              <a:gd name="adj" fmla="val 16667"/>
            </a:avLst>
          </a:prstGeom>
          <a:noFill/>
          <a:ln w="42875" cap="flat" cmpd="sng">
            <a:solidFill>
              <a:schemeClr val="dk2"/>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pic>
        <p:nvPicPr>
          <p:cNvPr id="2201" name="Google Shape;2201;p29"/>
          <p:cNvPicPr preferRelativeResize="0"/>
          <p:nvPr/>
        </p:nvPicPr>
        <p:blipFill rotWithShape="1">
          <a:blip r:embed="rId5">
            <a:alphaModFix/>
          </a:blip>
          <a:srcRect/>
          <a:stretch/>
        </p:blipFill>
        <p:spPr>
          <a:xfrm>
            <a:off x="203200" y="203200"/>
            <a:ext cx="4961899" cy="6402720"/>
          </a:xfrm>
          <a:prstGeom prst="rect">
            <a:avLst/>
          </a:prstGeom>
          <a:noFill/>
          <a:ln>
            <a:noFill/>
          </a:ln>
          <a:effectLst>
            <a:outerShdw blurRad="57150" dist="19050" dir="5400000" algn="bl" rotWithShape="0">
              <a:srgbClr val="000000">
                <a:alpha val="50196"/>
              </a:srgbClr>
            </a:outerShdw>
          </a:effectLst>
        </p:spPr>
      </p:pic>
      <p:pic>
        <p:nvPicPr>
          <p:cNvPr id="2202" name="Google Shape;2202;p29"/>
          <p:cNvPicPr preferRelativeResize="0"/>
          <p:nvPr/>
        </p:nvPicPr>
        <p:blipFill rotWithShape="1">
          <a:blip r:embed="rId6">
            <a:alphaModFix/>
          </a:blip>
          <a:srcRect/>
          <a:stretch/>
        </p:blipFill>
        <p:spPr>
          <a:xfrm>
            <a:off x="11296272" y="6069624"/>
            <a:ext cx="789331" cy="77638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07"/>
        <p:cNvGrpSpPr/>
        <p:nvPr/>
      </p:nvGrpSpPr>
      <p:grpSpPr>
        <a:xfrm>
          <a:off x="0" y="0"/>
          <a:ext cx="0" cy="0"/>
          <a:chOff x="0" y="0"/>
          <a:chExt cx="0" cy="0"/>
        </a:xfrm>
      </p:grpSpPr>
      <p:pic>
        <p:nvPicPr>
          <p:cNvPr id="2208" name="Google Shape;2208;p30"/>
          <p:cNvPicPr preferRelativeResize="0"/>
          <p:nvPr/>
        </p:nvPicPr>
        <p:blipFill rotWithShape="1">
          <a:blip r:embed="rId3">
            <a:alphaModFix/>
          </a:blip>
          <a:srcRect/>
          <a:stretch/>
        </p:blipFill>
        <p:spPr>
          <a:xfrm>
            <a:off x="3543134" y="267034"/>
            <a:ext cx="6467068" cy="5747633"/>
          </a:xfrm>
          <a:prstGeom prst="rect">
            <a:avLst/>
          </a:prstGeom>
          <a:noFill/>
          <a:ln>
            <a:noFill/>
          </a:ln>
          <a:effectLst>
            <a:outerShdw blurRad="42863" dist="14288" dir="5400000" algn="bl" rotWithShape="0">
              <a:srgbClr val="000000">
                <a:alpha val="49803"/>
              </a:srgbClr>
            </a:outerShdw>
          </a:effectLst>
        </p:spPr>
      </p:pic>
      <p:sp>
        <p:nvSpPr>
          <p:cNvPr id="2209" name="Google Shape;2209;p30"/>
          <p:cNvSpPr txBox="1">
            <a:spLocks noGrp="1"/>
          </p:cNvSpPr>
          <p:nvPr>
            <p:ph type="title"/>
          </p:nvPr>
        </p:nvSpPr>
        <p:spPr>
          <a:xfrm>
            <a:off x="723901" y="1643566"/>
            <a:ext cx="2819234" cy="241699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rgbClr val="1E5DB2"/>
              </a:buClr>
              <a:buSzPct val="42735"/>
              <a:buFont typeface="Barlow Medium"/>
              <a:buNone/>
            </a:pPr>
            <a:r>
              <a:rPr lang="en">
                <a:solidFill>
                  <a:srgbClr val="1E5DB2"/>
                </a:solidFill>
              </a:rPr>
              <a:t>Wondering Where To Start With M&amp;I? </a:t>
            </a:r>
            <a:endParaRPr>
              <a:solidFill>
                <a:srgbClr val="1E5DB2"/>
              </a:solidFill>
            </a:endParaRPr>
          </a:p>
        </p:txBody>
      </p:sp>
      <p:sp>
        <p:nvSpPr>
          <p:cNvPr id="2210" name="Google Shape;2210;p30"/>
          <p:cNvSpPr txBox="1"/>
          <p:nvPr/>
        </p:nvSpPr>
        <p:spPr>
          <a:xfrm>
            <a:off x="640653" y="6224468"/>
            <a:ext cx="10353600" cy="43087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0" i="0" u="none" strike="noStrike" kern="0" cap="none" spc="0" normalizeH="0" baseline="0" noProof="0">
                <a:ln>
                  <a:noFill/>
                </a:ln>
                <a:solidFill>
                  <a:srgbClr val="000000"/>
                </a:solidFill>
                <a:effectLst/>
                <a:highlight>
                  <a:srgbClr val="FFFFFF"/>
                </a:highlight>
                <a:uLnTx/>
                <a:uFillTx/>
                <a:latin typeface="Calibri"/>
                <a:ea typeface="Calibri"/>
                <a:cs typeface="Calibri"/>
                <a:sym typeface="Calibri"/>
              </a:rPr>
              <a:t>AIRA Repository: </a:t>
            </a:r>
            <a:r>
              <a:rPr kumimoji="0" lang="en" sz="1600" b="0" i="0" u="sng" strike="noStrike" kern="0" cap="none" spc="0" normalizeH="0" baseline="0" noProof="0">
                <a:ln>
                  <a:noFill/>
                </a:ln>
                <a:solidFill>
                  <a:srgbClr val="0563C1"/>
                </a:solidFill>
                <a:effectLst/>
                <a:highlight>
                  <a:srgbClr val="FFFFFF"/>
                </a:highligh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https://repository.immregistries.org/files/resources/5f7e0d910d0fa/aira_m_i_infographic_final.pdf</a:t>
            </a:r>
            <a:endParaRPr kumimoji="0" sz="1600" b="0" i="0" u="none" strike="noStrike" kern="0" cap="none" spc="0" normalizeH="0" baseline="0" noProof="0">
              <a:ln>
                <a:noFill/>
              </a:ln>
              <a:solidFill>
                <a:srgbClr val="000000"/>
              </a:solidFill>
              <a:effectLst/>
              <a:highlight>
                <a:srgbClr val="FFFFFF"/>
              </a:highligh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5"/>
        <p:cNvGrpSpPr/>
        <p:nvPr/>
      </p:nvGrpSpPr>
      <p:grpSpPr>
        <a:xfrm>
          <a:off x="0" y="0"/>
          <a:ext cx="0" cy="0"/>
          <a:chOff x="0" y="0"/>
          <a:chExt cx="0" cy="0"/>
        </a:xfrm>
      </p:grpSpPr>
      <p:sp>
        <p:nvSpPr>
          <p:cNvPr id="2216" name="Google Shape;2216;p31"/>
          <p:cNvSpPr>
            <a:spLocks noGrp="1"/>
          </p:cNvSpPr>
          <p:nvPr>
            <p:ph type="pic" idx="2"/>
          </p:nvPr>
        </p:nvSpPr>
        <p:spPr>
          <a:xfrm>
            <a:off x="7081838" y="0"/>
            <a:ext cx="5110162" cy="6858000"/>
          </a:xfrm>
          <a:prstGeom prst="rect">
            <a:avLst/>
          </a:prstGeom>
          <a:noFill/>
          <a:ln>
            <a:noFill/>
          </a:ln>
        </p:spPr>
        <p:txBody>
          <a:bodyPr/>
          <a:lstStyle/>
          <a:p>
            <a:endParaRPr lang="en-US"/>
          </a:p>
        </p:txBody>
      </p:sp>
      <p:sp>
        <p:nvSpPr>
          <p:cNvPr id="2217" name="Google Shape;2217;p31"/>
          <p:cNvSpPr txBox="1">
            <a:spLocks noGrp="1"/>
          </p:cNvSpPr>
          <p:nvPr>
            <p:ph type="title"/>
          </p:nvPr>
        </p:nvSpPr>
        <p:spPr>
          <a:xfrm>
            <a:off x="608249" y="168972"/>
            <a:ext cx="6028221" cy="991935"/>
          </a:xfrm>
          <a:prstGeom prst="rect">
            <a:avLst/>
          </a:prstGeom>
          <a:noFill/>
          <a:ln>
            <a:noFill/>
          </a:ln>
        </p:spPr>
        <p:txBody>
          <a:bodyPr spcFirstLastPara="1" wrap="square" lIns="91425" tIns="45700" rIns="91425" bIns="45700" anchor="ctr" anchorCtr="0">
            <a:normAutofit/>
          </a:bodyPr>
          <a:lstStyle/>
          <a:p>
            <a:pPr marL="0" lvl="0" indent="0" algn="l" rtl="0">
              <a:lnSpc>
                <a:spcPct val="108620"/>
              </a:lnSpc>
              <a:spcBef>
                <a:spcPts val="0"/>
              </a:spcBef>
              <a:spcAft>
                <a:spcPts val="0"/>
              </a:spcAft>
              <a:buClr>
                <a:srgbClr val="1E5DB2"/>
              </a:buClr>
              <a:buSzPts val="2900"/>
              <a:buFont typeface="Barlow Medium"/>
              <a:buNone/>
            </a:pPr>
            <a:r>
              <a:rPr lang="en">
                <a:solidFill>
                  <a:srgbClr val="1E5DB2"/>
                </a:solidFill>
                <a:latin typeface="Barlow Medium"/>
                <a:ea typeface="Barlow Medium"/>
                <a:cs typeface="Barlow Medium"/>
                <a:sym typeface="Barlow Medium"/>
              </a:rPr>
              <a:t>AART DQ Content Areas</a:t>
            </a:r>
            <a:endParaRPr>
              <a:solidFill>
                <a:srgbClr val="1E5DB2"/>
              </a:solidFill>
              <a:latin typeface="Barlow Medium"/>
              <a:ea typeface="Barlow Medium"/>
              <a:cs typeface="Barlow Medium"/>
              <a:sym typeface="Barlow Medium"/>
            </a:endParaRPr>
          </a:p>
        </p:txBody>
      </p:sp>
      <p:sp>
        <p:nvSpPr>
          <p:cNvPr id="2218" name="Google Shape;2218;p31"/>
          <p:cNvSpPr txBox="1">
            <a:spLocks noGrp="1"/>
          </p:cNvSpPr>
          <p:nvPr>
            <p:ph type="body" idx="1"/>
          </p:nvPr>
        </p:nvSpPr>
        <p:spPr>
          <a:xfrm>
            <a:off x="608249" y="1388962"/>
            <a:ext cx="6650390" cy="47882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a:p>
        </p:txBody>
      </p:sp>
      <p:pic>
        <p:nvPicPr>
          <p:cNvPr id="2219" name="Google Shape;2219;p31"/>
          <p:cNvPicPr preferRelativeResize="0"/>
          <p:nvPr/>
        </p:nvPicPr>
        <p:blipFill rotWithShape="1">
          <a:blip r:embed="rId3">
            <a:alphaModFix/>
          </a:blip>
          <a:srcRect/>
          <a:stretch/>
        </p:blipFill>
        <p:spPr>
          <a:xfrm>
            <a:off x="493151" y="2070182"/>
            <a:ext cx="9300664" cy="4294519"/>
          </a:xfrm>
          <a:prstGeom prst="rect">
            <a:avLst/>
          </a:prstGeom>
          <a:noFill/>
          <a:ln>
            <a:noFill/>
          </a:ln>
        </p:spPr>
      </p:pic>
      <p:pic>
        <p:nvPicPr>
          <p:cNvPr id="2220" name="Google Shape;2220;p31"/>
          <p:cNvPicPr preferRelativeResize="0"/>
          <p:nvPr/>
        </p:nvPicPr>
        <p:blipFill rotWithShape="1">
          <a:blip r:embed="rId4">
            <a:alphaModFix/>
          </a:blip>
          <a:srcRect/>
          <a:stretch/>
        </p:blipFill>
        <p:spPr>
          <a:xfrm>
            <a:off x="8471634" y="798067"/>
            <a:ext cx="3519767" cy="2984900"/>
          </a:xfrm>
          <a:prstGeom prst="rect">
            <a:avLst/>
          </a:prstGeom>
          <a:noFill/>
          <a:ln>
            <a:noFill/>
          </a:ln>
        </p:spPr>
      </p:pic>
      <p:pic>
        <p:nvPicPr>
          <p:cNvPr id="2221" name="Google Shape;2221;p31"/>
          <p:cNvPicPr preferRelativeResize="0"/>
          <p:nvPr/>
        </p:nvPicPr>
        <p:blipFill rotWithShape="1">
          <a:blip r:embed="rId5">
            <a:alphaModFix/>
          </a:blip>
          <a:srcRect/>
          <a:stretch/>
        </p:blipFill>
        <p:spPr>
          <a:xfrm>
            <a:off x="11296272" y="6069624"/>
            <a:ext cx="789331" cy="77638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25"/>
        <p:cNvGrpSpPr/>
        <p:nvPr/>
      </p:nvGrpSpPr>
      <p:grpSpPr>
        <a:xfrm>
          <a:off x="0" y="0"/>
          <a:ext cx="0" cy="0"/>
          <a:chOff x="0" y="0"/>
          <a:chExt cx="0" cy="0"/>
        </a:xfrm>
      </p:grpSpPr>
      <p:sp>
        <p:nvSpPr>
          <p:cNvPr id="2226" name="Google Shape;2226;p32"/>
          <p:cNvSpPr txBox="1">
            <a:spLocks noGrp="1"/>
          </p:cNvSpPr>
          <p:nvPr>
            <p:ph type="title"/>
          </p:nvPr>
        </p:nvSpPr>
        <p:spPr>
          <a:xfrm>
            <a:off x="608249" y="69061"/>
            <a:ext cx="9422000" cy="992000"/>
          </a:xfrm>
          <a:prstGeom prst="rect">
            <a:avLst/>
          </a:prstGeom>
          <a:noFill/>
          <a:ln>
            <a:noFill/>
          </a:ln>
        </p:spPr>
        <p:txBody>
          <a:bodyPr spcFirstLastPara="1" wrap="square" lIns="121900" tIns="60925" rIns="121900" bIns="60925" anchor="b" anchorCtr="0">
            <a:normAutofit/>
          </a:bodyPr>
          <a:lstStyle/>
          <a:p>
            <a:pPr marL="0" lvl="0" indent="0" algn="l" rtl="0">
              <a:lnSpc>
                <a:spcPct val="102564"/>
              </a:lnSpc>
              <a:spcBef>
                <a:spcPts val="0"/>
              </a:spcBef>
              <a:spcAft>
                <a:spcPts val="0"/>
              </a:spcAft>
              <a:buClr>
                <a:srgbClr val="1E5DB2"/>
              </a:buClr>
              <a:buSzPts val="3900"/>
              <a:buFont typeface="Barlow Medium"/>
              <a:buNone/>
            </a:pPr>
            <a:r>
              <a:rPr lang="en" dirty="0">
                <a:solidFill>
                  <a:srgbClr val="1E5DB2"/>
                </a:solidFill>
              </a:rPr>
              <a:t>Validation Isn’t Just For IIS Anymore… </a:t>
            </a:r>
            <a:endParaRPr dirty="0"/>
          </a:p>
        </p:txBody>
      </p:sp>
      <p:pic>
        <p:nvPicPr>
          <p:cNvPr id="2227" name="Google Shape;2227;p32"/>
          <p:cNvPicPr preferRelativeResize="0"/>
          <p:nvPr/>
        </p:nvPicPr>
        <p:blipFill rotWithShape="1">
          <a:blip r:embed="rId3">
            <a:alphaModFix/>
          </a:blip>
          <a:srcRect/>
          <a:stretch/>
        </p:blipFill>
        <p:spPr>
          <a:xfrm>
            <a:off x="203201" y="1397426"/>
            <a:ext cx="9843044" cy="525737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32"/>
        <p:cNvGrpSpPr/>
        <p:nvPr/>
      </p:nvGrpSpPr>
      <p:grpSpPr>
        <a:xfrm>
          <a:off x="0" y="0"/>
          <a:ext cx="0" cy="0"/>
          <a:chOff x="0" y="0"/>
          <a:chExt cx="0" cy="0"/>
        </a:xfrm>
      </p:grpSpPr>
      <p:sp>
        <p:nvSpPr>
          <p:cNvPr id="2233" name="Google Shape;2233;p33"/>
          <p:cNvSpPr txBox="1">
            <a:spLocks noGrp="1"/>
          </p:cNvSpPr>
          <p:nvPr>
            <p:ph type="title"/>
          </p:nvPr>
        </p:nvSpPr>
        <p:spPr>
          <a:xfrm>
            <a:off x="651505" y="175539"/>
            <a:ext cx="9422000" cy="99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Barlow Medium"/>
              <a:buNone/>
            </a:pPr>
            <a:r>
              <a:rPr lang="en">
                <a:solidFill>
                  <a:srgbClr val="1E5DB2"/>
                </a:solidFill>
              </a:rPr>
              <a:t>Data At Rest (DAR) Process </a:t>
            </a:r>
            <a:endParaRPr>
              <a:solidFill>
                <a:srgbClr val="1E5DB2"/>
              </a:solidFill>
            </a:endParaRPr>
          </a:p>
        </p:txBody>
      </p:sp>
      <p:pic>
        <p:nvPicPr>
          <p:cNvPr id="2234" name="Google Shape;2234;p33" descr="Computer with solid fill"/>
          <p:cNvPicPr preferRelativeResize="0">
            <a:picLocks noGrp="1"/>
          </p:cNvPicPr>
          <p:nvPr>
            <p:ph type="body" idx="4294967295"/>
          </p:nvPr>
        </p:nvPicPr>
        <p:blipFill rotWithShape="1">
          <a:blip r:embed="rId3">
            <a:alphaModFix/>
          </a:blip>
          <a:srcRect/>
          <a:stretch/>
        </p:blipFill>
        <p:spPr>
          <a:xfrm>
            <a:off x="1277948" y="1974476"/>
            <a:ext cx="1075200" cy="1170800"/>
          </a:xfrm>
          <a:prstGeom prst="rect">
            <a:avLst/>
          </a:prstGeom>
          <a:noFill/>
          <a:ln w="9525" cap="flat" cmpd="sng">
            <a:solidFill>
              <a:schemeClr val="lt1"/>
            </a:solidFill>
            <a:prstDash val="solid"/>
            <a:round/>
            <a:headEnd type="none" w="sm" len="sm"/>
            <a:tailEnd type="none" w="sm" len="sm"/>
          </a:ln>
        </p:spPr>
      </p:pic>
      <p:pic>
        <p:nvPicPr>
          <p:cNvPr id="2235" name="Google Shape;2235;p33" descr="Document with solid fill"/>
          <p:cNvPicPr preferRelativeResize="0"/>
          <p:nvPr/>
        </p:nvPicPr>
        <p:blipFill rotWithShape="1">
          <a:blip r:embed="rId4">
            <a:alphaModFix/>
          </a:blip>
          <a:srcRect/>
          <a:stretch/>
        </p:blipFill>
        <p:spPr>
          <a:xfrm>
            <a:off x="8492039" y="1920399"/>
            <a:ext cx="1075533" cy="1170904"/>
          </a:xfrm>
          <a:prstGeom prst="rect">
            <a:avLst/>
          </a:prstGeom>
          <a:noFill/>
          <a:ln>
            <a:noFill/>
          </a:ln>
        </p:spPr>
      </p:pic>
      <p:pic>
        <p:nvPicPr>
          <p:cNvPr id="2236" name="Google Shape;2236;p33"/>
          <p:cNvPicPr preferRelativeResize="0"/>
          <p:nvPr/>
        </p:nvPicPr>
        <p:blipFill rotWithShape="1">
          <a:blip r:embed="rId5">
            <a:alphaModFix/>
          </a:blip>
          <a:srcRect/>
          <a:stretch/>
        </p:blipFill>
        <p:spPr>
          <a:xfrm>
            <a:off x="7693971" y="4413139"/>
            <a:ext cx="678604" cy="692604"/>
          </a:xfrm>
          <a:prstGeom prst="rect">
            <a:avLst/>
          </a:prstGeom>
          <a:noFill/>
          <a:ln>
            <a:noFill/>
          </a:ln>
        </p:spPr>
      </p:pic>
      <p:pic>
        <p:nvPicPr>
          <p:cNvPr id="2237" name="Google Shape;2237;p33"/>
          <p:cNvPicPr preferRelativeResize="0"/>
          <p:nvPr/>
        </p:nvPicPr>
        <p:blipFill rotWithShape="1">
          <a:blip r:embed="rId6">
            <a:alphaModFix/>
          </a:blip>
          <a:srcRect/>
          <a:stretch/>
        </p:blipFill>
        <p:spPr>
          <a:xfrm>
            <a:off x="7763083" y="5150931"/>
            <a:ext cx="636191" cy="692604"/>
          </a:xfrm>
          <a:prstGeom prst="rect">
            <a:avLst/>
          </a:prstGeom>
          <a:noFill/>
          <a:ln>
            <a:noFill/>
          </a:ln>
        </p:spPr>
      </p:pic>
      <p:pic>
        <p:nvPicPr>
          <p:cNvPr id="2238" name="Google Shape;2238;p33"/>
          <p:cNvPicPr preferRelativeResize="0"/>
          <p:nvPr/>
        </p:nvPicPr>
        <p:blipFill rotWithShape="1">
          <a:blip r:embed="rId7">
            <a:alphaModFix/>
          </a:blip>
          <a:srcRect/>
          <a:stretch/>
        </p:blipFill>
        <p:spPr>
          <a:xfrm>
            <a:off x="7697271" y="5815081"/>
            <a:ext cx="702003" cy="692604"/>
          </a:xfrm>
          <a:prstGeom prst="rect">
            <a:avLst/>
          </a:prstGeom>
          <a:noFill/>
          <a:ln>
            <a:noFill/>
          </a:ln>
        </p:spPr>
      </p:pic>
      <p:pic>
        <p:nvPicPr>
          <p:cNvPr id="2239" name="Google Shape;2239;p33" descr="Database with solid fill"/>
          <p:cNvPicPr preferRelativeResize="0"/>
          <p:nvPr/>
        </p:nvPicPr>
        <p:blipFill rotWithShape="1">
          <a:blip r:embed="rId8">
            <a:alphaModFix/>
          </a:blip>
          <a:srcRect/>
          <a:stretch/>
        </p:blipFill>
        <p:spPr>
          <a:xfrm>
            <a:off x="4905356" y="2001016"/>
            <a:ext cx="914400" cy="995483"/>
          </a:xfrm>
          <a:prstGeom prst="rect">
            <a:avLst/>
          </a:prstGeom>
          <a:noFill/>
          <a:ln>
            <a:noFill/>
          </a:ln>
        </p:spPr>
      </p:pic>
      <p:sp>
        <p:nvSpPr>
          <p:cNvPr id="2240" name="Google Shape;2240;p33"/>
          <p:cNvSpPr txBox="1"/>
          <p:nvPr/>
        </p:nvSpPr>
        <p:spPr>
          <a:xfrm>
            <a:off x="663713" y="3190420"/>
            <a:ext cx="3333200" cy="3097200"/>
          </a:xfrm>
          <a:prstGeom prst="rect">
            <a:avLst/>
          </a:prstGeom>
          <a:noFill/>
          <a:ln>
            <a:noFill/>
          </a:ln>
        </p:spPr>
        <p:txBody>
          <a:bodyPr spcFirstLastPara="1" wrap="square" lIns="91425" tIns="45700" rIns="91425" bIns="45700" anchor="t" anchorCtr="0">
            <a:normAutofit/>
          </a:bodyPr>
          <a:lstStyle/>
          <a:p>
            <a:pPr marL="237061"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000000"/>
                </a:solidFill>
                <a:effectLst/>
                <a:uLnTx/>
                <a:uFillTx/>
                <a:latin typeface="Calibri"/>
                <a:ea typeface="Calibri"/>
                <a:cs typeface="Calibri"/>
                <a:sym typeface="Calibri"/>
              </a:rPr>
              <a:t>De-identified patient and vaccination data on 0 to 2-year-olds extracted from IIS database</a:t>
            </a:r>
            <a:endParaRPr kumimoji="0" sz="2933"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41" name="Google Shape;2241;p33"/>
          <p:cNvSpPr txBox="1"/>
          <p:nvPr/>
        </p:nvSpPr>
        <p:spPr>
          <a:xfrm>
            <a:off x="8081177" y="4514739"/>
            <a:ext cx="2990800" cy="2211600"/>
          </a:xfrm>
          <a:prstGeom prst="rect">
            <a:avLst/>
          </a:prstGeom>
          <a:noFill/>
          <a:ln>
            <a:noFill/>
          </a:ln>
        </p:spPr>
        <p:txBody>
          <a:bodyPr spcFirstLastPara="1" wrap="square" lIns="91425" tIns="45700" rIns="91425" bIns="45700" anchor="t" anchorCtr="0">
            <a:normAutofit/>
          </a:bodyPr>
          <a:lstStyle/>
          <a:p>
            <a:pPr marL="694249" marR="0" lvl="0" indent="-465655" algn="l" defTabSz="914400" rtl="0" eaLnBrk="1" fontAlgn="auto" latinLnBrk="0" hangingPunct="1">
              <a:lnSpc>
                <a:spcPct val="100000"/>
              </a:lnSpc>
              <a:spcBef>
                <a:spcPts val="0"/>
              </a:spcBef>
              <a:spcAft>
                <a:spcPts val="0"/>
              </a:spcAft>
              <a:buClr>
                <a:srgbClr val="000000"/>
              </a:buClr>
              <a:buSzPts val="2100"/>
              <a:buFont typeface="Arial"/>
              <a:buChar char="•"/>
              <a:tabLst/>
              <a:defRPr/>
            </a:pPr>
            <a:r>
              <a:rPr kumimoji="0" lang="en" sz="2800" b="0" i="0" u="none" strike="noStrike" kern="0" cap="none" spc="0" normalizeH="0" baseline="0" noProof="0">
                <a:ln>
                  <a:noFill/>
                </a:ln>
                <a:solidFill>
                  <a:srgbClr val="000000"/>
                </a:solidFill>
                <a:effectLst/>
                <a:uLnTx/>
                <a:uFillTx/>
                <a:latin typeface="Calibri"/>
                <a:ea typeface="Calibri"/>
                <a:cs typeface="Calibri"/>
                <a:sym typeface="Calibri"/>
              </a:rPr>
              <a:t>Completeness</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474121" marR="0" lvl="0" indent="-135463"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a:p>
            <a:pPr marL="694249" marR="0" lvl="0" indent="-465655" algn="l" defTabSz="914400" rtl="0" eaLnBrk="1" fontAlgn="auto" latinLnBrk="0" hangingPunct="1">
              <a:lnSpc>
                <a:spcPct val="100000"/>
              </a:lnSpc>
              <a:spcBef>
                <a:spcPts val="0"/>
              </a:spcBef>
              <a:spcAft>
                <a:spcPts val="0"/>
              </a:spcAft>
              <a:buClr>
                <a:srgbClr val="000000"/>
              </a:buClr>
              <a:buSzPts val="2100"/>
              <a:buFont typeface="Arial"/>
              <a:buChar char="•"/>
              <a:tabLst/>
              <a:defRPr/>
            </a:pPr>
            <a:r>
              <a:rPr kumimoji="0" lang="en" sz="2800" b="0" i="0" u="none" strike="noStrike" kern="0" cap="none" spc="0" normalizeH="0" baseline="0" noProof="0">
                <a:ln>
                  <a:noFill/>
                </a:ln>
                <a:solidFill>
                  <a:srgbClr val="000000"/>
                </a:solidFill>
                <a:effectLst/>
                <a:uLnTx/>
                <a:uFillTx/>
                <a:latin typeface="Calibri"/>
                <a:ea typeface="Calibri"/>
                <a:cs typeface="Calibri"/>
                <a:sym typeface="Calibri"/>
              </a:rPr>
              <a:t>Validity</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a:p>
            <a:pPr marL="474121" marR="0" lvl="0" indent="-135463"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a:p>
            <a:pPr marL="694249" marR="0" lvl="0" indent="-465655" algn="l" defTabSz="914400" rtl="0" eaLnBrk="1" fontAlgn="auto" latinLnBrk="0" hangingPunct="1">
              <a:lnSpc>
                <a:spcPct val="100000"/>
              </a:lnSpc>
              <a:spcBef>
                <a:spcPts val="0"/>
              </a:spcBef>
              <a:spcAft>
                <a:spcPts val="0"/>
              </a:spcAft>
              <a:buClr>
                <a:srgbClr val="000000"/>
              </a:buClr>
              <a:buSzPts val="2100"/>
              <a:buFont typeface="Arial"/>
              <a:buChar char="•"/>
              <a:tabLst/>
              <a:defRPr/>
            </a:pPr>
            <a:r>
              <a:rPr kumimoji="0" lang="en" sz="2800" b="0" i="0" u="none" strike="noStrike" kern="0" cap="none" spc="0" normalizeH="0" baseline="0" noProof="0">
                <a:ln>
                  <a:noFill/>
                </a:ln>
                <a:solidFill>
                  <a:srgbClr val="000000"/>
                </a:solidFill>
                <a:effectLst/>
                <a:uLnTx/>
                <a:uFillTx/>
                <a:latin typeface="Calibri"/>
                <a:ea typeface="Calibri"/>
                <a:cs typeface="Calibri"/>
                <a:sym typeface="Calibri"/>
              </a:rPr>
              <a:t>Timeliness</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42" name="Google Shape;2242;p33"/>
          <p:cNvSpPr/>
          <p:nvPr/>
        </p:nvSpPr>
        <p:spPr>
          <a:xfrm>
            <a:off x="2939775" y="2411909"/>
            <a:ext cx="1350800" cy="276400"/>
          </a:xfrm>
          <a:prstGeom prst="rightArrow">
            <a:avLst>
              <a:gd name="adj1" fmla="val 50000"/>
              <a:gd name="adj2" fmla="val 50000"/>
            </a:avLst>
          </a:prstGeom>
          <a:solidFill>
            <a:srgbClr val="1BBCFF"/>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43" name="Google Shape;2243;p33"/>
          <p:cNvSpPr/>
          <p:nvPr/>
        </p:nvSpPr>
        <p:spPr>
          <a:xfrm>
            <a:off x="6556075" y="2362509"/>
            <a:ext cx="1350400" cy="325600"/>
          </a:xfrm>
          <a:prstGeom prst="rightArrow">
            <a:avLst>
              <a:gd name="adj1" fmla="val 50000"/>
              <a:gd name="adj2" fmla="val 50000"/>
            </a:avLst>
          </a:prstGeom>
          <a:solidFill>
            <a:srgbClr val="1BBCFF"/>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44" name="Google Shape;2244;p33"/>
          <p:cNvSpPr txBox="1"/>
          <p:nvPr/>
        </p:nvSpPr>
        <p:spPr>
          <a:xfrm>
            <a:off x="4049596" y="3145089"/>
            <a:ext cx="3333200" cy="3097200"/>
          </a:xfrm>
          <a:prstGeom prst="rect">
            <a:avLst/>
          </a:prstGeom>
          <a:noFill/>
          <a:ln>
            <a:noFill/>
          </a:ln>
        </p:spPr>
        <p:txBody>
          <a:bodyPr spcFirstLastPara="1" wrap="square" lIns="91425" tIns="45700" rIns="91425" bIns="45700" anchor="t" anchorCtr="0">
            <a:normAutofit/>
          </a:bodyPr>
          <a:lstStyle/>
          <a:p>
            <a:pPr marL="237061"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000000"/>
                </a:solidFill>
                <a:effectLst/>
                <a:uLnTx/>
                <a:uFillTx/>
                <a:latin typeface="Calibri"/>
                <a:ea typeface="Calibri"/>
                <a:cs typeface="Calibri"/>
                <a:sym typeface="Calibri"/>
              </a:rPr>
              <a:t>De-identified data transformed into encrypted file of counts for each measure</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45" name="Google Shape;2245;p33"/>
          <p:cNvSpPr txBox="1"/>
          <p:nvPr/>
        </p:nvSpPr>
        <p:spPr>
          <a:xfrm>
            <a:off x="7534700" y="3063663"/>
            <a:ext cx="3333200" cy="1394400"/>
          </a:xfrm>
          <a:prstGeom prst="rect">
            <a:avLst/>
          </a:prstGeom>
          <a:noFill/>
          <a:ln>
            <a:noFill/>
          </a:ln>
        </p:spPr>
        <p:txBody>
          <a:bodyPr spcFirstLastPara="1" wrap="square" lIns="91425" tIns="45700" rIns="91425" bIns="45700" anchor="t" anchorCtr="0">
            <a:normAutofit lnSpcReduction="10000"/>
          </a:bodyPr>
          <a:lstStyle/>
          <a:p>
            <a:pPr marL="237061"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933" b="0" i="0" u="none" strike="noStrike" kern="0" cap="none" spc="0" normalizeH="0" baseline="0" noProof="0">
                <a:ln>
                  <a:noFill/>
                </a:ln>
                <a:solidFill>
                  <a:srgbClr val="000000"/>
                </a:solidFill>
                <a:effectLst/>
                <a:uLnTx/>
                <a:uFillTx/>
                <a:latin typeface="Calibri"/>
                <a:ea typeface="Calibri"/>
                <a:cs typeface="Calibri"/>
                <a:sym typeface="Calibri"/>
              </a:rPr>
              <a:t>AIRA analyzes encrypted file and measures data</a:t>
            </a:r>
            <a:endParaRPr kumimoji="0" sz="2933"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50"/>
        <p:cNvGrpSpPr/>
        <p:nvPr/>
      </p:nvGrpSpPr>
      <p:grpSpPr>
        <a:xfrm>
          <a:off x="0" y="0"/>
          <a:ext cx="0" cy="0"/>
          <a:chOff x="0" y="0"/>
          <a:chExt cx="0" cy="0"/>
        </a:xfrm>
      </p:grpSpPr>
      <p:sp>
        <p:nvSpPr>
          <p:cNvPr id="2251" name="Google Shape;2251;p34"/>
          <p:cNvSpPr txBox="1">
            <a:spLocks noGrp="1"/>
          </p:cNvSpPr>
          <p:nvPr>
            <p:ph type="title" idx="4294967295"/>
          </p:nvPr>
        </p:nvSpPr>
        <p:spPr>
          <a:xfrm>
            <a:off x="637955" y="147972"/>
            <a:ext cx="11290400" cy="107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Barlow Medium"/>
              <a:buNone/>
            </a:pPr>
            <a:r>
              <a:rPr lang="en">
                <a:solidFill>
                  <a:srgbClr val="1E5DB2"/>
                </a:solidFill>
              </a:rPr>
              <a:t>DAR Benefits</a:t>
            </a:r>
            <a:endParaRPr>
              <a:solidFill>
                <a:srgbClr val="1E5DB2"/>
              </a:solidFill>
            </a:endParaRPr>
          </a:p>
        </p:txBody>
      </p:sp>
      <p:sp>
        <p:nvSpPr>
          <p:cNvPr id="2252" name="Google Shape;2252;p34"/>
          <p:cNvSpPr txBox="1">
            <a:spLocks noGrp="1"/>
          </p:cNvSpPr>
          <p:nvPr>
            <p:ph type="body" idx="4294967295"/>
          </p:nvPr>
        </p:nvSpPr>
        <p:spPr>
          <a:xfrm>
            <a:off x="637955" y="1371184"/>
            <a:ext cx="10430800" cy="4669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100"/>
              <a:buNone/>
            </a:pPr>
            <a:r>
              <a:rPr lang="en" sz="2933"/>
              <a:t>IIS-wide and provider-specific data quality reports, robust ad-hoc query functionality</a:t>
            </a:r>
            <a:endParaRPr sz="2933"/>
          </a:p>
        </p:txBody>
      </p:sp>
      <p:sp>
        <p:nvSpPr>
          <p:cNvPr id="2253" name="Google Shape;2253;p34"/>
          <p:cNvSpPr txBox="1"/>
          <p:nvPr/>
        </p:nvSpPr>
        <p:spPr>
          <a:xfrm>
            <a:off x="1117681" y="5509301"/>
            <a:ext cx="9248000" cy="83095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400" b="0" i="0" u="none" strike="noStrike" kern="0" cap="none" spc="0" normalizeH="0" baseline="0" noProof="0">
                <a:ln>
                  <a:noFill/>
                </a:ln>
                <a:solidFill>
                  <a:srgbClr val="000000"/>
                </a:solidFill>
                <a:effectLst/>
                <a:uLnTx/>
                <a:uFillTx/>
                <a:latin typeface="Calibri"/>
                <a:ea typeface="Calibri"/>
                <a:cs typeface="Calibri"/>
                <a:sym typeface="Calibri"/>
              </a:rPr>
              <a:t>Visit </a:t>
            </a:r>
            <a:r>
              <a:rPr kumimoji="0" lang="en" sz="2400" b="0" i="0" u="sng" strike="noStrike" kern="0" cap="none" spc="0" normalizeH="0" baseline="0" noProof="0">
                <a:ln>
                  <a:noFill/>
                </a:ln>
                <a:solidFill>
                  <a:srgbClr val="0094A9"/>
                </a:solidFill>
                <a:effectLst/>
                <a:uLnTx/>
                <a:uFillTx/>
                <a:latin typeface="Calibri"/>
                <a:ea typeface="Calibri"/>
                <a:cs typeface="Calibri"/>
                <a:sym typeface="Calibri"/>
                <a:hlinkClick r:id="rId3"/>
              </a:rPr>
              <a:t>https://www.immregistries.org/data-at-rest</a:t>
            </a:r>
            <a:r>
              <a:rPr kumimoji="0" lang="en" sz="2400" b="0" i="0" u="none" strike="noStrike" kern="0" cap="none" spc="0" normalizeH="0" baseline="0" noProof="0">
                <a:ln>
                  <a:noFill/>
                </a:ln>
                <a:solidFill>
                  <a:srgbClr val="000000"/>
                </a:solidFill>
                <a:effectLst/>
                <a:uLnTx/>
                <a:uFillTx/>
                <a:latin typeface="Calibri"/>
                <a:ea typeface="Calibri"/>
                <a:cs typeface="Calibri"/>
                <a:sym typeface="Calibri"/>
              </a:rPr>
              <a:t> for more information or email </a:t>
            </a:r>
            <a:r>
              <a:rPr kumimoji="0" lang="en" sz="2400" b="0" i="0" u="sng" strike="noStrike" kern="0" cap="none" spc="0" normalizeH="0" baseline="0" noProof="0">
                <a:ln>
                  <a:noFill/>
                </a:ln>
                <a:solidFill>
                  <a:srgbClr val="0094A9"/>
                </a:solidFill>
                <a:effectLst/>
                <a:uLnTx/>
                <a:uFillTx/>
                <a:latin typeface="Calibri"/>
                <a:ea typeface="Calibri"/>
                <a:cs typeface="Calibri"/>
                <a:sym typeface="Calibri"/>
                <a:hlinkClick r:id="rId4"/>
              </a:rPr>
              <a:t>aart@immregistries.org</a:t>
            </a:r>
            <a:r>
              <a:rPr kumimoji="0" lang="en" sz="2400" b="0" i="0" u="none" strike="noStrike" kern="0" cap="none" spc="0" normalizeH="0" baseline="0" noProof="0">
                <a:ln>
                  <a:noFill/>
                </a:ln>
                <a:solidFill>
                  <a:srgbClr val="000000"/>
                </a:solidFill>
                <a:effectLst/>
                <a:uLnTx/>
                <a:uFillTx/>
                <a:latin typeface="Calibri"/>
                <a:ea typeface="Calibri"/>
                <a:cs typeface="Calibri"/>
                <a:sym typeface="Calibri"/>
              </a:rPr>
              <a:t> to participate</a:t>
            </a: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254" name="Google Shape;2254;p34"/>
          <p:cNvPicPr preferRelativeResize="0"/>
          <p:nvPr/>
        </p:nvPicPr>
        <p:blipFill rotWithShape="1">
          <a:blip r:embed="rId5">
            <a:alphaModFix/>
          </a:blip>
          <a:srcRect b="10161"/>
          <a:stretch/>
        </p:blipFill>
        <p:spPr>
          <a:xfrm>
            <a:off x="708841" y="2593329"/>
            <a:ext cx="10575055" cy="2847324"/>
          </a:xfrm>
          <a:prstGeom prst="rect">
            <a:avLst/>
          </a:prstGeom>
          <a:noFill/>
          <a:ln>
            <a:noFill/>
          </a:ln>
        </p:spPr>
      </p:pic>
      <p:sp>
        <p:nvSpPr>
          <p:cNvPr id="2255" name="Google Shape;2255;p34"/>
          <p:cNvSpPr/>
          <p:nvPr/>
        </p:nvSpPr>
        <p:spPr>
          <a:xfrm>
            <a:off x="11450700" y="6051167"/>
            <a:ext cx="693200" cy="7344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256" name="Google Shape;2256;p34"/>
          <p:cNvPicPr preferRelativeResize="0"/>
          <p:nvPr/>
        </p:nvPicPr>
        <p:blipFill rotWithShape="1">
          <a:blip r:embed="rId6">
            <a:alphaModFix/>
          </a:blip>
          <a:srcRect/>
          <a:stretch/>
        </p:blipFill>
        <p:spPr>
          <a:xfrm>
            <a:off x="11296272" y="6069624"/>
            <a:ext cx="789331" cy="77638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60"/>
        <p:cNvGrpSpPr/>
        <p:nvPr/>
      </p:nvGrpSpPr>
      <p:grpSpPr>
        <a:xfrm>
          <a:off x="0" y="0"/>
          <a:ext cx="0" cy="0"/>
          <a:chOff x="0" y="0"/>
          <a:chExt cx="0" cy="0"/>
        </a:xfrm>
      </p:grpSpPr>
      <p:sp>
        <p:nvSpPr>
          <p:cNvPr id="2261" name="Google Shape;2261;p35"/>
          <p:cNvSpPr txBox="1">
            <a:spLocks noGrp="1"/>
          </p:cNvSpPr>
          <p:nvPr>
            <p:ph type="title"/>
          </p:nvPr>
        </p:nvSpPr>
        <p:spPr>
          <a:xfrm>
            <a:off x="608249" y="70015"/>
            <a:ext cx="9422000" cy="992000"/>
          </a:xfrm>
          <a:prstGeom prst="rect">
            <a:avLst/>
          </a:prstGeom>
          <a:noFill/>
          <a:ln>
            <a:noFill/>
          </a:ln>
        </p:spPr>
        <p:txBody>
          <a:bodyPr spcFirstLastPara="1" wrap="square" lIns="121900" tIns="60925" rIns="121900" bIns="60925" anchor="b" anchorCtr="0">
            <a:normAutofit/>
          </a:bodyPr>
          <a:lstStyle/>
          <a:p>
            <a:pPr marL="0" lvl="0" indent="0" algn="l" rtl="0">
              <a:lnSpc>
                <a:spcPct val="102564"/>
              </a:lnSpc>
              <a:spcBef>
                <a:spcPts val="0"/>
              </a:spcBef>
              <a:spcAft>
                <a:spcPts val="0"/>
              </a:spcAft>
              <a:buClr>
                <a:srgbClr val="1E5DB2"/>
              </a:buClr>
              <a:buSzPts val="3900"/>
              <a:buFont typeface="Barlow Medium"/>
              <a:buNone/>
            </a:pPr>
            <a:r>
              <a:rPr lang="en" dirty="0">
                <a:solidFill>
                  <a:srgbClr val="1E5DB2"/>
                </a:solidFill>
              </a:rPr>
              <a:t>DAR Learning Collaborative</a:t>
            </a:r>
            <a:endParaRPr dirty="0">
              <a:solidFill>
                <a:srgbClr val="1E5DB2"/>
              </a:solidFill>
            </a:endParaRPr>
          </a:p>
        </p:txBody>
      </p:sp>
      <p:sp>
        <p:nvSpPr>
          <p:cNvPr id="2262" name="Google Shape;2262;p35"/>
          <p:cNvSpPr txBox="1">
            <a:spLocks noGrp="1"/>
          </p:cNvSpPr>
          <p:nvPr>
            <p:ph type="body" idx="1"/>
          </p:nvPr>
        </p:nvSpPr>
        <p:spPr>
          <a:xfrm>
            <a:off x="608248" y="1388962"/>
            <a:ext cx="9876871" cy="5469037"/>
          </a:xfrm>
          <a:prstGeom prst="rect">
            <a:avLst/>
          </a:prstGeom>
          <a:noFill/>
          <a:ln>
            <a:noFill/>
          </a:ln>
        </p:spPr>
        <p:txBody>
          <a:bodyPr spcFirstLastPara="1" wrap="square" lIns="121900" tIns="60925" rIns="121900" bIns="60925" anchor="t" anchorCtr="0">
            <a:normAutofit lnSpcReduction="10000"/>
          </a:bodyPr>
          <a:lstStyle/>
          <a:p>
            <a:pPr marL="0" lvl="0" indent="0" algn="l" rtl="0">
              <a:lnSpc>
                <a:spcPct val="114285"/>
              </a:lnSpc>
              <a:spcBef>
                <a:spcPts val="667"/>
              </a:spcBef>
              <a:spcAft>
                <a:spcPts val="0"/>
              </a:spcAft>
              <a:buClr>
                <a:schemeClr val="dk1"/>
              </a:buClr>
              <a:buSzPts val="2800"/>
              <a:buNone/>
            </a:pPr>
            <a:r>
              <a:rPr lang="en"/>
              <a:t>This work is meant to gathering IIS data quality insights by EHR products through AIRA’s Data At Rest (DAR) process</a:t>
            </a:r>
            <a:endParaRPr/>
          </a:p>
          <a:p>
            <a:pPr marL="609585" lvl="0" indent="-482588" algn="l" rtl="0">
              <a:lnSpc>
                <a:spcPct val="114285"/>
              </a:lnSpc>
              <a:spcBef>
                <a:spcPts val="667"/>
              </a:spcBef>
              <a:spcAft>
                <a:spcPts val="0"/>
              </a:spcAft>
              <a:buClr>
                <a:schemeClr val="dk1"/>
              </a:buClr>
              <a:buSzPts val="2100"/>
              <a:buChar char="●"/>
            </a:pPr>
            <a:r>
              <a:rPr lang="en"/>
              <a:t>This project will leverage AIRA’s DAR framework to help IIS evaluate and improve data quality by EHR product.</a:t>
            </a:r>
            <a:endParaRPr/>
          </a:p>
          <a:p>
            <a:pPr marL="609585" lvl="0" indent="-482588" algn="l" rtl="0">
              <a:lnSpc>
                <a:spcPct val="114285"/>
              </a:lnSpc>
              <a:spcBef>
                <a:spcPts val="0"/>
              </a:spcBef>
              <a:spcAft>
                <a:spcPts val="0"/>
              </a:spcAft>
              <a:buClr>
                <a:schemeClr val="dk1"/>
              </a:buClr>
              <a:buSzPts val="2100"/>
              <a:buChar char="●"/>
            </a:pPr>
            <a:r>
              <a:rPr lang="en"/>
              <a:t>Through a 3-5 IIS learning collaborative, participants will stratify the provider breakdown report by EHR, identify data quality trends and outliers, determine whether issues stem from vendor configurations or provider workflows, and develop targeted outreach and improvement strategies to address those issues in collaboration with EHR partners.  </a:t>
            </a:r>
            <a:endParaRPr/>
          </a:p>
          <a:p>
            <a:pPr marL="0" lvl="0" indent="0" algn="l" rtl="0">
              <a:lnSpc>
                <a:spcPct val="114285"/>
              </a:lnSpc>
              <a:spcBef>
                <a:spcPts val="667"/>
              </a:spcBef>
              <a:spcAft>
                <a:spcPts val="0"/>
              </a:spcAft>
              <a:buClr>
                <a:schemeClr val="dk1"/>
              </a:buClr>
              <a:buSzPts val="28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66"/>
        <p:cNvGrpSpPr/>
        <p:nvPr/>
      </p:nvGrpSpPr>
      <p:grpSpPr>
        <a:xfrm>
          <a:off x="0" y="0"/>
          <a:ext cx="0" cy="0"/>
          <a:chOff x="0" y="0"/>
          <a:chExt cx="0" cy="0"/>
        </a:xfrm>
      </p:grpSpPr>
      <p:sp>
        <p:nvSpPr>
          <p:cNvPr id="2267" name="Google Shape;2267;p36"/>
          <p:cNvSpPr txBox="1">
            <a:spLocks noGrp="1"/>
          </p:cNvSpPr>
          <p:nvPr>
            <p:ph type="title"/>
          </p:nvPr>
        </p:nvSpPr>
        <p:spPr>
          <a:xfrm>
            <a:off x="649429" y="198617"/>
            <a:ext cx="9422000" cy="992000"/>
          </a:xfrm>
          <a:prstGeom prst="rect">
            <a:avLst/>
          </a:prstGeom>
          <a:noFill/>
          <a:ln>
            <a:noFill/>
          </a:ln>
        </p:spPr>
        <p:txBody>
          <a:bodyPr spcFirstLastPara="1" wrap="square" lIns="91425" tIns="45700" rIns="91425" bIns="45700" anchor="ctr" anchorCtr="0">
            <a:normAutofit/>
          </a:bodyPr>
          <a:lstStyle/>
          <a:p>
            <a:pPr marL="0" lvl="0" indent="0" algn="l" rtl="0">
              <a:lnSpc>
                <a:spcPct val="103448"/>
              </a:lnSpc>
              <a:spcBef>
                <a:spcPts val="0"/>
              </a:spcBef>
              <a:spcAft>
                <a:spcPts val="0"/>
              </a:spcAft>
              <a:buClr>
                <a:srgbClr val="0075C9"/>
              </a:buClr>
              <a:buSzPts val="2900"/>
              <a:buFont typeface="Barlow Medium"/>
              <a:buNone/>
            </a:pPr>
            <a:r>
              <a:rPr lang="en">
                <a:solidFill>
                  <a:srgbClr val="1E5DB2"/>
                </a:solidFill>
              </a:rPr>
              <a:t>Address Standardization and Validation</a:t>
            </a:r>
            <a:endParaRPr>
              <a:solidFill>
                <a:srgbClr val="1E5DB2"/>
              </a:solidFill>
            </a:endParaRPr>
          </a:p>
        </p:txBody>
      </p:sp>
      <p:sp>
        <p:nvSpPr>
          <p:cNvPr id="2268" name="Google Shape;2268;p36"/>
          <p:cNvSpPr txBox="1">
            <a:spLocks noGrp="1"/>
          </p:cNvSpPr>
          <p:nvPr>
            <p:ph type="body" idx="1"/>
          </p:nvPr>
        </p:nvSpPr>
        <p:spPr>
          <a:xfrm>
            <a:off x="649429" y="1752599"/>
            <a:ext cx="9666800" cy="446742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333"/>
              </a:spcBef>
              <a:spcAft>
                <a:spcPts val="0"/>
              </a:spcAft>
              <a:buClr>
                <a:schemeClr val="dk1"/>
              </a:buClr>
              <a:buSzPts val="2200"/>
              <a:buNone/>
            </a:pPr>
            <a:r>
              <a:rPr lang="en" sz="2933"/>
              <a:t>AIRA and CDC sponsor a shared service that allows all IIS to standardize, validate and geocode all data</a:t>
            </a:r>
            <a:endParaRPr sz="2933"/>
          </a:p>
          <a:p>
            <a:pPr marL="609585" lvl="0" indent="-491054" algn="l" rtl="0">
              <a:lnSpc>
                <a:spcPct val="100000"/>
              </a:lnSpc>
              <a:spcBef>
                <a:spcPts val="1333"/>
              </a:spcBef>
              <a:spcAft>
                <a:spcPts val="0"/>
              </a:spcAft>
              <a:buClr>
                <a:schemeClr val="dk1"/>
              </a:buClr>
              <a:buSzPts val="2200"/>
              <a:buChar char="•"/>
            </a:pPr>
            <a:r>
              <a:rPr lang="en" sz="2933"/>
              <a:t>Patients, providers, responsible parties, etc.</a:t>
            </a:r>
            <a:endParaRPr sz="2933"/>
          </a:p>
          <a:p>
            <a:pPr marL="0" lvl="0" indent="0" algn="l" rtl="0">
              <a:lnSpc>
                <a:spcPct val="114285"/>
              </a:lnSpc>
              <a:spcBef>
                <a:spcPts val="1067"/>
              </a:spcBef>
              <a:spcAft>
                <a:spcPts val="0"/>
              </a:spcAft>
              <a:buClr>
                <a:schemeClr val="dk1"/>
              </a:buClr>
              <a:buSzPts val="2100"/>
              <a:buNone/>
            </a:pPr>
            <a:endParaRPr/>
          </a:p>
          <a:p>
            <a:pPr marL="0" lvl="0" indent="0" algn="l" rtl="0">
              <a:lnSpc>
                <a:spcPct val="114285"/>
              </a:lnSpc>
              <a:spcBef>
                <a:spcPts val="1067"/>
              </a:spcBef>
              <a:spcAft>
                <a:spcPts val="0"/>
              </a:spcAft>
              <a:buClr>
                <a:schemeClr val="dk1"/>
              </a:buClr>
              <a:buSzPts val="2100"/>
              <a:buNone/>
            </a:pPr>
            <a:endParaRPr/>
          </a:p>
        </p:txBody>
      </p:sp>
      <p:pic>
        <p:nvPicPr>
          <p:cNvPr id="2269" name="Google Shape;2269;p36"/>
          <p:cNvPicPr preferRelativeResize="0"/>
          <p:nvPr/>
        </p:nvPicPr>
        <p:blipFill rotWithShape="1">
          <a:blip r:embed="rId3">
            <a:alphaModFix/>
          </a:blip>
          <a:srcRect/>
          <a:stretch/>
        </p:blipFill>
        <p:spPr>
          <a:xfrm>
            <a:off x="1588464" y="3502103"/>
            <a:ext cx="7543800" cy="2565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73"/>
        <p:cNvGrpSpPr/>
        <p:nvPr/>
      </p:nvGrpSpPr>
      <p:grpSpPr>
        <a:xfrm>
          <a:off x="0" y="0"/>
          <a:ext cx="0" cy="0"/>
          <a:chOff x="0" y="0"/>
          <a:chExt cx="0" cy="0"/>
        </a:xfrm>
      </p:grpSpPr>
      <p:sp>
        <p:nvSpPr>
          <p:cNvPr id="2274" name="Google Shape;2274;p37"/>
          <p:cNvSpPr txBox="1">
            <a:spLocks noGrp="1"/>
          </p:cNvSpPr>
          <p:nvPr>
            <p:ph type="title"/>
          </p:nvPr>
        </p:nvSpPr>
        <p:spPr>
          <a:xfrm>
            <a:off x="608249" y="185596"/>
            <a:ext cx="10535600" cy="992000"/>
          </a:xfrm>
          <a:prstGeom prst="rect">
            <a:avLst/>
          </a:prstGeom>
          <a:noFill/>
          <a:ln>
            <a:noFill/>
          </a:ln>
        </p:spPr>
        <p:txBody>
          <a:bodyPr spcFirstLastPara="1" wrap="square" lIns="91425" tIns="45700" rIns="91425" bIns="45700" anchor="ctr" anchorCtr="0">
            <a:normAutofit/>
          </a:bodyPr>
          <a:lstStyle/>
          <a:p>
            <a:pPr marL="0" lvl="0" indent="0" algn="l" rtl="0">
              <a:lnSpc>
                <a:spcPct val="108620"/>
              </a:lnSpc>
              <a:spcBef>
                <a:spcPts val="0"/>
              </a:spcBef>
              <a:spcAft>
                <a:spcPts val="0"/>
              </a:spcAft>
              <a:buSzPts val="2900"/>
              <a:buNone/>
            </a:pPr>
            <a:r>
              <a:rPr lang="en" dirty="0"/>
              <a:t>Improving Demographics Across the Lifespan</a:t>
            </a:r>
            <a:endParaRPr dirty="0"/>
          </a:p>
        </p:txBody>
      </p:sp>
      <p:sp>
        <p:nvSpPr>
          <p:cNvPr id="2275" name="Google Shape;2275;p37"/>
          <p:cNvSpPr txBox="1">
            <a:spLocks noGrp="1"/>
          </p:cNvSpPr>
          <p:nvPr>
            <p:ph type="body" idx="1"/>
          </p:nvPr>
        </p:nvSpPr>
        <p:spPr>
          <a:xfrm>
            <a:off x="516795" y="1388967"/>
            <a:ext cx="6874605" cy="4788400"/>
          </a:xfrm>
          <a:prstGeom prst="rect">
            <a:avLst/>
          </a:prstGeom>
          <a:noFill/>
          <a:ln>
            <a:noFill/>
          </a:ln>
        </p:spPr>
        <p:txBody>
          <a:bodyPr spcFirstLastPara="1" wrap="square" lIns="91425" tIns="45700" rIns="91425" bIns="45700" anchor="t" anchorCtr="0">
            <a:normAutofit lnSpcReduction="10000"/>
          </a:bodyPr>
          <a:lstStyle/>
          <a:p>
            <a:pPr marL="609585" lvl="0" indent="-491054" algn="l" rtl="0">
              <a:lnSpc>
                <a:spcPct val="109090"/>
              </a:lnSpc>
              <a:spcBef>
                <a:spcPts val="1067"/>
              </a:spcBef>
              <a:spcAft>
                <a:spcPts val="0"/>
              </a:spcAft>
              <a:buSzPts val="2200"/>
              <a:buChar char="•"/>
            </a:pPr>
            <a:r>
              <a:rPr lang="en" sz="2933"/>
              <a:t>Integrating with Vital Records in your Jurisdiction</a:t>
            </a:r>
            <a:endParaRPr sz="2933"/>
          </a:p>
          <a:p>
            <a:pPr marL="1219170" lvl="1" indent="-457189" algn="l" rtl="0">
              <a:lnSpc>
                <a:spcPct val="109090"/>
              </a:lnSpc>
              <a:spcBef>
                <a:spcPts val="0"/>
              </a:spcBef>
              <a:spcAft>
                <a:spcPts val="0"/>
              </a:spcAft>
              <a:buSzPts val="1800"/>
              <a:buChar char="•"/>
            </a:pPr>
            <a:r>
              <a:rPr lang="en" sz="2933"/>
              <a:t>Birth</a:t>
            </a:r>
            <a:endParaRPr sz="2933"/>
          </a:p>
          <a:p>
            <a:pPr marL="1219170" lvl="1" indent="-457189" algn="l" rtl="0">
              <a:lnSpc>
                <a:spcPct val="109090"/>
              </a:lnSpc>
              <a:spcBef>
                <a:spcPts val="0"/>
              </a:spcBef>
              <a:spcAft>
                <a:spcPts val="0"/>
              </a:spcAft>
              <a:buSzPts val="1800"/>
              <a:buChar char="•"/>
            </a:pPr>
            <a:r>
              <a:rPr lang="en" sz="2933"/>
              <a:t>Adoptions</a:t>
            </a:r>
            <a:endParaRPr sz="2933"/>
          </a:p>
          <a:p>
            <a:pPr marL="1219170" lvl="1" indent="-457189" algn="l" rtl="0">
              <a:lnSpc>
                <a:spcPct val="109090"/>
              </a:lnSpc>
              <a:spcBef>
                <a:spcPts val="0"/>
              </a:spcBef>
              <a:spcAft>
                <a:spcPts val="0"/>
              </a:spcAft>
              <a:buSzPts val="1800"/>
              <a:buChar char="•"/>
            </a:pPr>
            <a:r>
              <a:rPr lang="en" sz="2933"/>
              <a:t>Updates</a:t>
            </a:r>
            <a:endParaRPr sz="2933"/>
          </a:p>
          <a:p>
            <a:pPr marL="1219170" lvl="1" indent="-457189" algn="l" rtl="0">
              <a:lnSpc>
                <a:spcPct val="109090"/>
              </a:lnSpc>
              <a:spcBef>
                <a:spcPts val="0"/>
              </a:spcBef>
              <a:spcAft>
                <a:spcPts val="0"/>
              </a:spcAft>
              <a:buSzPts val="1800"/>
              <a:buChar char="•"/>
            </a:pPr>
            <a:r>
              <a:rPr lang="en" sz="2933"/>
              <a:t>Death</a:t>
            </a:r>
            <a:endParaRPr sz="2933"/>
          </a:p>
          <a:p>
            <a:pPr marL="609585" lvl="0" indent="-491054" algn="l" rtl="0">
              <a:lnSpc>
                <a:spcPct val="109090"/>
              </a:lnSpc>
              <a:spcBef>
                <a:spcPts val="0"/>
              </a:spcBef>
              <a:spcAft>
                <a:spcPts val="0"/>
              </a:spcAft>
              <a:buSzPts val="2200"/>
              <a:buChar char="•"/>
            </a:pPr>
            <a:r>
              <a:rPr lang="en" sz="2933"/>
              <a:t>Engaging with other PH Programs, Master Patient Indexes (MPIs), HIEs, DMV</a:t>
            </a:r>
            <a:endParaRPr sz="2933"/>
          </a:p>
          <a:p>
            <a:pPr marL="609585" lvl="0" indent="-491054" algn="l" rtl="0">
              <a:lnSpc>
                <a:spcPct val="109090"/>
              </a:lnSpc>
              <a:spcBef>
                <a:spcPts val="0"/>
              </a:spcBef>
              <a:spcAft>
                <a:spcPts val="0"/>
              </a:spcAft>
              <a:buSzPts val="2200"/>
              <a:buChar char="•"/>
            </a:pPr>
            <a:r>
              <a:rPr lang="en" sz="2933"/>
              <a:t>Exchanging data with other IIS</a:t>
            </a:r>
            <a:endParaRPr sz="2933"/>
          </a:p>
        </p:txBody>
      </p:sp>
      <p:pic>
        <p:nvPicPr>
          <p:cNvPr id="2276" name="Google Shape;2276;p37" descr="Partnership - Free of Charge Creative Commons Handwriting image"/>
          <p:cNvPicPr preferRelativeResize="0"/>
          <p:nvPr/>
        </p:nvPicPr>
        <p:blipFill rotWithShape="1">
          <a:blip r:embed="rId3">
            <a:alphaModFix/>
          </a:blip>
          <a:srcRect/>
          <a:stretch/>
        </p:blipFill>
        <p:spPr>
          <a:xfrm>
            <a:off x="7837433" y="2399375"/>
            <a:ext cx="4151368" cy="276757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40"/>
        <p:cNvGrpSpPr/>
        <p:nvPr/>
      </p:nvGrpSpPr>
      <p:grpSpPr>
        <a:xfrm>
          <a:off x="0" y="0"/>
          <a:ext cx="0" cy="0"/>
          <a:chOff x="0" y="0"/>
          <a:chExt cx="0" cy="0"/>
        </a:xfrm>
      </p:grpSpPr>
      <p:sp>
        <p:nvSpPr>
          <p:cNvPr id="2041" name="Google Shape;2041;p11"/>
          <p:cNvSpPr txBox="1">
            <a:spLocks noGrp="1"/>
          </p:cNvSpPr>
          <p:nvPr>
            <p:ph type="title"/>
          </p:nvPr>
        </p:nvSpPr>
        <p:spPr>
          <a:xfrm>
            <a:off x="608250" y="233087"/>
            <a:ext cx="9421871" cy="991935"/>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Clr>
                <a:schemeClr val="dk2"/>
              </a:buClr>
              <a:buSzPts val="3800"/>
              <a:buFont typeface="Barlow Medium"/>
              <a:buNone/>
            </a:pPr>
            <a:r>
              <a:rPr lang="en">
                <a:solidFill>
                  <a:srgbClr val="1E5DB2"/>
                </a:solidFill>
              </a:rPr>
              <a:t>Overview of Data Quality (DQ) Part 1 </a:t>
            </a:r>
            <a:endParaRPr>
              <a:solidFill>
                <a:srgbClr val="1E5DB2"/>
              </a:solidFill>
            </a:endParaRPr>
          </a:p>
        </p:txBody>
      </p:sp>
      <p:sp>
        <p:nvSpPr>
          <p:cNvPr id="2042" name="Google Shape;2042;p11"/>
          <p:cNvSpPr txBox="1">
            <a:spLocks noGrp="1"/>
          </p:cNvSpPr>
          <p:nvPr>
            <p:ph type="body" idx="1"/>
          </p:nvPr>
        </p:nvSpPr>
        <p:spPr>
          <a:xfrm>
            <a:off x="608250" y="1388962"/>
            <a:ext cx="10132076" cy="5266814"/>
          </a:xfrm>
          <a:prstGeom prst="rect">
            <a:avLst/>
          </a:prstGeom>
          <a:noFill/>
          <a:ln>
            <a:noFill/>
          </a:ln>
        </p:spPr>
        <p:txBody>
          <a:bodyPr spcFirstLastPara="1" wrap="square" lIns="121900" tIns="121900" rIns="121900" bIns="121900" anchor="t" anchorCtr="0">
            <a:normAutofit/>
          </a:bodyPr>
          <a:lstStyle/>
          <a:p>
            <a:pPr marL="609585" lvl="0" indent="-491054" algn="l" rtl="0">
              <a:lnSpc>
                <a:spcPct val="125000"/>
              </a:lnSpc>
              <a:spcBef>
                <a:spcPts val="1333"/>
              </a:spcBef>
              <a:spcAft>
                <a:spcPts val="0"/>
              </a:spcAft>
              <a:buClr>
                <a:schemeClr val="dk1"/>
              </a:buClr>
              <a:buSzPts val="2200"/>
              <a:buChar char="•"/>
            </a:pPr>
            <a:r>
              <a:rPr lang="en"/>
              <a:t>Introduction</a:t>
            </a:r>
            <a:endParaRPr/>
          </a:p>
          <a:p>
            <a:pPr marL="1219170" lvl="1" indent="-457189" algn="l" rtl="0">
              <a:lnSpc>
                <a:spcPct val="125000"/>
              </a:lnSpc>
              <a:spcBef>
                <a:spcPts val="0"/>
              </a:spcBef>
              <a:spcAft>
                <a:spcPts val="0"/>
              </a:spcAft>
              <a:buClr>
                <a:schemeClr val="dk1"/>
              </a:buClr>
              <a:buSzPts val="1800"/>
              <a:buChar char="•"/>
            </a:pPr>
            <a:r>
              <a:rPr lang="en" u="sng"/>
              <a:t>Activity</a:t>
            </a:r>
            <a:r>
              <a:rPr lang="en"/>
              <a:t>: Consider and discuss your system’s data quality </a:t>
            </a:r>
            <a:endParaRPr/>
          </a:p>
          <a:p>
            <a:pPr marL="609585" lvl="0" indent="-491054" algn="l" rtl="0">
              <a:lnSpc>
                <a:spcPct val="125000"/>
              </a:lnSpc>
              <a:spcBef>
                <a:spcPts val="0"/>
              </a:spcBef>
              <a:spcAft>
                <a:spcPts val="0"/>
              </a:spcAft>
              <a:buClr>
                <a:schemeClr val="dk1"/>
              </a:buClr>
              <a:buSzPts val="2200"/>
              <a:buChar char="•"/>
            </a:pPr>
            <a:r>
              <a:rPr lang="en"/>
              <a:t>Deeper Discussion of Key DQ Tools and Resources</a:t>
            </a:r>
            <a:endParaRPr/>
          </a:p>
          <a:p>
            <a:pPr marL="1219170" lvl="1" indent="-457189" algn="l" rtl="0">
              <a:lnSpc>
                <a:spcPct val="125000"/>
              </a:lnSpc>
              <a:spcBef>
                <a:spcPts val="0"/>
              </a:spcBef>
              <a:spcAft>
                <a:spcPts val="0"/>
              </a:spcAft>
              <a:buClr>
                <a:schemeClr val="dk1"/>
              </a:buClr>
              <a:buSzPts val="1800"/>
              <a:buChar char="•"/>
            </a:pPr>
            <a:r>
              <a:rPr lang="en"/>
              <a:t>CDC DQ Blueprint, CDC Data Quality and Summary reports for quarterly routine data submission, Measurement and Improvement Reports on DQ, Guidance Resources</a:t>
            </a:r>
            <a:endParaRPr/>
          </a:p>
          <a:p>
            <a:pPr marL="609585" lvl="0" indent="-491054" algn="l" rtl="0">
              <a:lnSpc>
                <a:spcPct val="125000"/>
              </a:lnSpc>
              <a:spcBef>
                <a:spcPts val="0"/>
              </a:spcBef>
              <a:spcAft>
                <a:spcPts val="0"/>
              </a:spcAft>
              <a:buClr>
                <a:schemeClr val="dk1"/>
              </a:buClr>
              <a:buSzPts val="2200"/>
              <a:buChar char="•"/>
            </a:pPr>
            <a:r>
              <a:rPr lang="en" u="sng"/>
              <a:t>Activity</a:t>
            </a:r>
            <a:r>
              <a:rPr lang="en"/>
              <a:t>: Where to Intervene to Improve Data Quality?</a:t>
            </a:r>
            <a:endParaRPr/>
          </a:p>
          <a:p>
            <a:pPr marL="609585" lvl="0" indent="-491054" algn="l" rtl="0">
              <a:lnSpc>
                <a:spcPct val="125000"/>
              </a:lnSpc>
              <a:spcBef>
                <a:spcPts val="0"/>
              </a:spcBef>
              <a:spcAft>
                <a:spcPts val="0"/>
              </a:spcAft>
              <a:buClr>
                <a:schemeClr val="dk1"/>
              </a:buClr>
              <a:buSzPts val="2200"/>
              <a:buChar char="•"/>
            </a:pPr>
            <a:r>
              <a:rPr lang="en"/>
              <a:t>More Tools from the Field</a:t>
            </a:r>
            <a:endParaRPr/>
          </a:p>
        </p:txBody>
      </p:sp>
      <p:pic>
        <p:nvPicPr>
          <p:cNvPr id="2043" name="Google Shape;2043;p11"/>
          <p:cNvPicPr preferRelativeResize="0"/>
          <p:nvPr/>
        </p:nvPicPr>
        <p:blipFill rotWithShape="1">
          <a:blip r:embed="rId3">
            <a:alphaModFix/>
          </a:blip>
          <a:srcRect/>
          <a:stretch/>
        </p:blipFill>
        <p:spPr>
          <a:xfrm>
            <a:off x="9399265" y="4536601"/>
            <a:ext cx="1955235" cy="19552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80"/>
        <p:cNvGrpSpPr/>
        <p:nvPr/>
      </p:nvGrpSpPr>
      <p:grpSpPr>
        <a:xfrm>
          <a:off x="0" y="0"/>
          <a:ext cx="0" cy="0"/>
          <a:chOff x="0" y="0"/>
          <a:chExt cx="0" cy="0"/>
        </a:xfrm>
      </p:grpSpPr>
      <p:pic>
        <p:nvPicPr>
          <p:cNvPr id="2281" name="Google Shape;2281;p38"/>
          <p:cNvPicPr preferRelativeResize="0"/>
          <p:nvPr/>
        </p:nvPicPr>
        <p:blipFill rotWithShape="1">
          <a:blip r:embed="rId3">
            <a:alphaModFix/>
          </a:blip>
          <a:srcRect/>
          <a:stretch/>
        </p:blipFill>
        <p:spPr>
          <a:xfrm>
            <a:off x="9063900" y="4814267"/>
            <a:ext cx="2043700" cy="2043733"/>
          </a:xfrm>
          <a:prstGeom prst="rect">
            <a:avLst/>
          </a:prstGeom>
          <a:noFill/>
          <a:ln>
            <a:noFill/>
          </a:ln>
        </p:spPr>
      </p:pic>
      <p:sp>
        <p:nvSpPr>
          <p:cNvPr id="2282" name="Google Shape;2282;p38"/>
          <p:cNvSpPr txBox="1">
            <a:spLocks noGrp="1"/>
          </p:cNvSpPr>
          <p:nvPr>
            <p:ph type="title"/>
          </p:nvPr>
        </p:nvSpPr>
        <p:spPr>
          <a:xfrm>
            <a:off x="635251" y="500903"/>
            <a:ext cx="9615600" cy="992000"/>
          </a:xfrm>
          <a:prstGeom prst="rect">
            <a:avLst/>
          </a:prstGeom>
          <a:noFill/>
          <a:ln>
            <a:noFill/>
          </a:ln>
        </p:spPr>
        <p:txBody>
          <a:bodyPr spcFirstLastPara="1" wrap="square" lIns="91425" tIns="45700" rIns="91425" bIns="45700" anchor="ctr" anchorCtr="0">
            <a:noAutofit/>
          </a:bodyPr>
          <a:lstStyle/>
          <a:p>
            <a:pPr marL="0" lvl="0" indent="0" algn="l" rtl="0">
              <a:lnSpc>
                <a:spcPct val="108303"/>
              </a:lnSpc>
              <a:spcBef>
                <a:spcPts val="0"/>
              </a:spcBef>
              <a:spcAft>
                <a:spcPts val="0"/>
              </a:spcAft>
              <a:buClr>
                <a:srgbClr val="0075C9"/>
              </a:buClr>
              <a:buSzPts val="1000"/>
              <a:buFont typeface="Barlow Medium"/>
              <a:buNone/>
            </a:pPr>
            <a:r>
              <a:rPr lang="en" sz="3600">
                <a:solidFill>
                  <a:srgbClr val="1E5DB2"/>
                </a:solidFill>
              </a:rPr>
              <a:t>Incentivizing Provider Sites/EHRs to Invest in Data Quality</a:t>
            </a:r>
            <a:endParaRPr sz="3600">
              <a:solidFill>
                <a:srgbClr val="1E5DB2"/>
              </a:solidFill>
            </a:endParaRPr>
          </a:p>
        </p:txBody>
      </p:sp>
      <p:sp>
        <p:nvSpPr>
          <p:cNvPr id="2283" name="Google Shape;2283;p38"/>
          <p:cNvSpPr txBox="1">
            <a:spLocks noGrp="1"/>
          </p:cNvSpPr>
          <p:nvPr>
            <p:ph type="body" idx="1"/>
          </p:nvPr>
        </p:nvSpPr>
        <p:spPr>
          <a:xfrm>
            <a:off x="632551" y="1775340"/>
            <a:ext cx="9618400" cy="4788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333"/>
              </a:spcBef>
              <a:spcAft>
                <a:spcPts val="0"/>
              </a:spcAft>
              <a:buClr>
                <a:srgbClr val="2E5F7D"/>
              </a:buClr>
              <a:buSzPts val="2200"/>
              <a:buNone/>
            </a:pPr>
            <a:r>
              <a:rPr lang="en" b="1">
                <a:solidFill>
                  <a:srgbClr val="1E5DB2"/>
                </a:solidFill>
              </a:rPr>
              <a:t>Once providers are through testing, how do we engage them? </a:t>
            </a:r>
            <a:br>
              <a:rPr lang="en" sz="2933" b="1">
                <a:solidFill>
                  <a:srgbClr val="1E5DB2"/>
                </a:solidFill>
              </a:rPr>
            </a:br>
            <a:endParaRPr sz="1467" b="1">
              <a:solidFill>
                <a:srgbClr val="1E5DB2"/>
              </a:solidFill>
            </a:endParaRPr>
          </a:p>
          <a:p>
            <a:pPr marL="0" lvl="0" indent="0" algn="l" rtl="0">
              <a:lnSpc>
                <a:spcPct val="100000"/>
              </a:lnSpc>
              <a:spcBef>
                <a:spcPts val="1333"/>
              </a:spcBef>
              <a:spcAft>
                <a:spcPts val="0"/>
              </a:spcAft>
              <a:buClr>
                <a:schemeClr val="dk1"/>
              </a:buClr>
              <a:buSzPts val="2200"/>
              <a:buNone/>
            </a:pPr>
            <a:r>
              <a:rPr lang="en" i="1"/>
              <a:t>Ideas:</a:t>
            </a:r>
            <a:endParaRPr i="1"/>
          </a:p>
          <a:p>
            <a:pPr marL="609585" lvl="0" indent="-457189" algn="l" rtl="0">
              <a:lnSpc>
                <a:spcPct val="100000"/>
              </a:lnSpc>
              <a:spcBef>
                <a:spcPts val="0"/>
              </a:spcBef>
              <a:spcAft>
                <a:spcPts val="0"/>
              </a:spcAft>
              <a:buClr>
                <a:schemeClr val="dk1"/>
              </a:buClr>
              <a:buSzPts val="1800"/>
              <a:buChar char="•"/>
            </a:pPr>
            <a:r>
              <a:rPr lang="en" sz="2400"/>
              <a:t>Provider site report cards/quality reports – summary of IIS activity with </a:t>
            </a:r>
            <a:r>
              <a:rPr lang="en" sz="2400" u="sng">
                <a:solidFill>
                  <a:srgbClr val="0D5CDF"/>
                </a:solidFill>
                <a:hlinkClick r:id="rId4">
                  <a:extLst>
                    <a:ext uri="{A12FA001-AC4F-418D-AE19-62706E023703}">
                      <ahyp:hlinkClr xmlns:ahyp="http://schemas.microsoft.com/office/drawing/2018/hyperlinkcolor" val="tx"/>
                    </a:ext>
                  </a:extLst>
                </a:hlinkClick>
              </a:rPr>
              <a:t>report cards</a:t>
            </a:r>
            <a:endParaRPr sz="2400">
              <a:solidFill>
                <a:srgbClr val="0D5CDF"/>
              </a:solidFill>
            </a:endParaRPr>
          </a:p>
          <a:p>
            <a:pPr marL="609585" lvl="0" indent="-457189" algn="l" rtl="0">
              <a:lnSpc>
                <a:spcPct val="100000"/>
              </a:lnSpc>
              <a:spcBef>
                <a:spcPts val="0"/>
              </a:spcBef>
              <a:spcAft>
                <a:spcPts val="0"/>
              </a:spcAft>
              <a:buClr>
                <a:schemeClr val="dk1"/>
              </a:buClr>
              <a:buSzPts val="1800"/>
              <a:buChar char="•"/>
            </a:pPr>
            <a:r>
              <a:rPr lang="en" sz="2400"/>
              <a:t>Recognition for good data quality (e.g., “honor roll,” partner awards)</a:t>
            </a:r>
            <a:endParaRPr sz="2400"/>
          </a:p>
          <a:p>
            <a:pPr marL="609585" lvl="0" indent="-457189" algn="l" rtl="0">
              <a:lnSpc>
                <a:spcPct val="100000"/>
              </a:lnSpc>
              <a:spcBef>
                <a:spcPts val="0"/>
              </a:spcBef>
              <a:spcAft>
                <a:spcPts val="0"/>
              </a:spcAft>
              <a:buClr>
                <a:schemeClr val="dk1"/>
              </a:buClr>
              <a:buSzPts val="1800"/>
              <a:buChar char="•"/>
            </a:pPr>
            <a:r>
              <a:rPr lang="en" sz="2400"/>
              <a:t>Leveraging associations (e.g., AAP, AAFP)</a:t>
            </a:r>
            <a:endParaRPr sz="2400"/>
          </a:p>
          <a:p>
            <a:pPr marL="609585" lvl="0" indent="-457189" algn="l" rtl="0">
              <a:lnSpc>
                <a:spcPct val="100000"/>
              </a:lnSpc>
              <a:spcBef>
                <a:spcPts val="0"/>
              </a:spcBef>
              <a:spcAft>
                <a:spcPts val="0"/>
              </a:spcAft>
              <a:buClr>
                <a:schemeClr val="dk1"/>
              </a:buClr>
              <a:buSzPts val="1800"/>
              <a:buChar char="•"/>
            </a:pPr>
            <a:r>
              <a:rPr lang="en" sz="2400"/>
              <a:t>Partnering with local chapters (e.g., HIMSS*)</a:t>
            </a:r>
            <a:endParaRPr sz="2400"/>
          </a:p>
          <a:p>
            <a:pPr marL="609585" lvl="0" indent="-457189" algn="l" rtl="0">
              <a:lnSpc>
                <a:spcPct val="100000"/>
              </a:lnSpc>
              <a:spcBef>
                <a:spcPts val="0"/>
              </a:spcBef>
              <a:spcAft>
                <a:spcPts val="0"/>
              </a:spcAft>
              <a:buClr>
                <a:schemeClr val="dk1"/>
              </a:buClr>
              <a:buSzPts val="1800"/>
              <a:buChar char="•"/>
            </a:pPr>
            <a:r>
              <a:rPr lang="en" sz="2400"/>
              <a:t>Support ONC rules that incentivize reporting </a:t>
            </a:r>
            <a:r>
              <a:rPr lang="en"/>
              <a:t>(e.g., EHR Cert)</a:t>
            </a:r>
            <a:endParaRPr sz="2400"/>
          </a:p>
          <a:p>
            <a:pPr marL="609585" lvl="0" indent="-457189" algn="l" rtl="0">
              <a:lnSpc>
                <a:spcPct val="100000"/>
              </a:lnSpc>
              <a:spcBef>
                <a:spcPts val="0"/>
              </a:spcBef>
              <a:spcAft>
                <a:spcPts val="0"/>
              </a:spcAft>
              <a:buClr>
                <a:schemeClr val="dk1"/>
              </a:buClr>
              <a:buSzPts val="1800"/>
              <a:buChar char="•"/>
            </a:pPr>
            <a:r>
              <a:rPr lang="en" sz="2400"/>
              <a:t>What else? </a:t>
            </a:r>
            <a:endParaRPr sz="2400"/>
          </a:p>
        </p:txBody>
      </p:sp>
      <p:sp>
        <p:nvSpPr>
          <p:cNvPr id="2284" name="Google Shape;2284;p38"/>
          <p:cNvSpPr txBox="1"/>
          <p:nvPr/>
        </p:nvSpPr>
        <p:spPr>
          <a:xfrm>
            <a:off x="1084400" y="6340400"/>
            <a:ext cx="6332000" cy="517600"/>
          </a:xfrm>
          <a:prstGeom prst="rect">
            <a:avLst/>
          </a:prstGeom>
          <a:noFill/>
          <a:ln>
            <a:noFill/>
          </a:ln>
        </p:spPr>
        <p:txBody>
          <a:bodyPr spcFirstLastPara="1" wrap="square" lIns="121900" tIns="121900" rIns="121900" bIns="121900" anchor="t" anchorCtr="0">
            <a:noAutofit/>
          </a:bodyPr>
          <a:lstStyle/>
          <a:p>
            <a:pPr marL="0" marR="0" lvl="0" indent="0" algn="r" defTabSz="914400" rtl="0" eaLnBrk="1" fontAlgn="auto" latinLnBrk="0" hangingPunct="1">
              <a:lnSpc>
                <a:spcPct val="90000"/>
              </a:lnSpc>
              <a:spcBef>
                <a:spcPts val="1067"/>
              </a:spcBef>
              <a:spcAft>
                <a:spcPts val="0"/>
              </a:spcAft>
              <a:buClr>
                <a:srgbClr val="000000"/>
              </a:buClr>
              <a:buSzTx/>
              <a:buFont typeface="Arial"/>
              <a:buNone/>
              <a:tabLst/>
              <a:defRPr/>
            </a:pPr>
            <a:r>
              <a:rPr kumimoji="0" lang="en" sz="1867" b="0" i="0" u="none" strike="noStrike" kern="0" cap="none" spc="0" normalizeH="0" baseline="0" noProof="0">
                <a:ln>
                  <a:noFill/>
                </a:ln>
                <a:solidFill>
                  <a:srgbClr val="000000"/>
                </a:solidFill>
                <a:effectLst/>
                <a:highlight>
                  <a:srgbClr val="FFFFFF"/>
                </a:highlight>
                <a:uLnTx/>
                <a:uFillTx/>
                <a:latin typeface="Calibri"/>
                <a:ea typeface="Calibri"/>
                <a:cs typeface="Calibri"/>
                <a:sym typeface="Calibri"/>
              </a:rPr>
              <a:t>*HIMSS = Health Information Management Systems Society</a:t>
            </a:r>
            <a:endParaRPr kumimoji="0" sz="2800" b="0" i="0" u="none" strike="noStrike" kern="0" cap="none" spc="0" normalizeH="0" baseline="0" noProof="0">
              <a:ln>
                <a:noFill/>
              </a:ln>
              <a:solidFill>
                <a:srgbClr val="000000"/>
              </a:solidFill>
              <a:effectLst/>
              <a:highlight>
                <a:srgbClr val="FFFFFF"/>
              </a:highligh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89"/>
        <p:cNvGrpSpPr/>
        <p:nvPr/>
      </p:nvGrpSpPr>
      <p:grpSpPr>
        <a:xfrm>
          <a:off x="0" y="0"/>
          <a:ext cx="0" cy="0"/>
          <a:chOff x="0" y="0"/>
          <a:chExt cx="0" cy="0"/>
        </a:xfrm>
      </p:grpSpPr>
      <p:sp>
        <p:nvSpPr>
          <p:cNvPr id="2290" name="Google Shape;2290;p39"/>
          <p:cNvSpPr txBox="1">
            <a:spLocks noGrp="1"/>
          </p:cNvSpPr>
          <p:nvPr>
            <p:ph type="title" idx="4294967295"/>
          </p:nvPr>
        </p:nvSpPr>
        <p:spPr>
          <a:xfrm>
            <a:off x="636541" y="211069"/>
            <a:ext cx="11535200" cy="990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1E5DB2"/>
              </a:buClr>
              <a:buSzPts val="3300"/>
              <a:buFont typeface="Barlow Medium"/>
              <a:buNone/>
            </a:pPr>
            <a:r>
              <a:rPr lang="en" sz="3600">
                <a:solidFill>
                  <a:srgbClr val="1E5DB2"/>
                </a:solidFill>
              </a:rPr>
              <a:t>Determine Who/Where to Intervene on IIS DQ Challenges</a:t>
            </a:r>
            <a:endParaRPr sz="3600">
              <a:solidFill>
                <a:srgbClr val="1E5DB2"/>
              </a:solidFill>
            </a:endParaRPr>
          </a:p>
        </p:txBody>
      </p:sp>
      <p:grpSp>
        <p:nvGrpSpPr>
          <p:cNvPr id="2291" name="Google Shape;2291;p39"/>
          <p:cNvGrpSpPr/>
          <p:nvPr/>
        </p:nvGrpSpPr>
        <p:grpSpPr>
          <a:xfrm>
            <a:off x="3367705" y="1725548"/>
            <a:ext cx="8508849" cy="1232800"/>
            <a:chOff x="2642013" y="1191825"/>
            <a:chExt cx="6381637" cy="924600"/>
          </a:xfrm>
        </p:grpSpPr>
        <p:cxnSp>
          <p:nvCxnSpPr>
            <p:cNvPr id="2292" name="Google Shape;2292;p39"/>
            <p:cNvCxnSpPr/>
            <p:nvPr/>
          </p:nvCxnSpPr>
          <p:spPr>
            <a:xfrm rot="10800000">
              <a:off x="2642013" y="1654113"/>
              <a:ext cx="1225200" cy="0"/>
            </a:xfrm>
            <a:prstGeom prst="straightConnector1">
              <a:avLst/>
            </a:prstGeom>
            <a:noFill/>
            <a:ln w="9525" cap="flat" cmpd="sng">
              <a:solidFill>
                <a:srgbClr val="249C90"/>
              </a:solidFill>
              <a:prstDash val="solid"/>
              <a:round/>
              <a:headEnd type="none" w="sm" len="sm"/>
              <a:tailEnd type="oval" w="med" len="med"/>
            </a:ln>
          </p:spPr>
        </p:cxnSp>
        <p:sp>
          <p:nvSpPr>
            <p:cNvPr id="2293" name="Google Shape;2293;p39"/>
            <p:cNvSpPr txBox="1"/>
            <p:nvPr/>
          </p:nvSpPr>
          <p:spPr>
            <a:xfrm>
              <a:off x="6496450" y="1191825"/>
              <a:ext cx="2527200" cy="924600"/>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2E5F7D"/>
                  </a:solidFill>
                  <a:effectLst/>
                  <a:uLnTx/>
                  <a:uFillTx/>
                  <a:latin typeface="Barlow"/>
                  <a:ea typeface="Barlow"/>
                  <a:cs typeface="Barlow"/>
                  <a:sym typeface="Barlow"/>
                </a:rPr>
                <a:t>End User </a:t>
              </a:r>
              <a:br>
                <a:rPr kumimoji="0" lang="en" sz="1867" b="1" i="0" u="none" strike="noStrike" kern="0" cap="none" spc="0" normalizeH="0" baseline="0" noProof="0">
                  <a:ln>
                    <a:noFill/>
                  </a:ln>
                  <a:solidFill>
                    <a:srgbClr val="2E5F7D"/>
                  </a:solidFill>
                  <a:effectLst/>
                  <a:uLnTx/>
                  <a:uFillTx/>
                  <a:latin typeface="Barlow"/>
                  <a:ea typeface="Barlow"/>
                  <a:cs typeface="Barlow"/>
                  <a:sym typeface="Barlow"/>
                </a:rPr>
              </a:br>
              <a:r>
                <a:rPr kumimoji="0" lang="en" sz="1867" b="1" i="0" u="none" strike="noStrike" kern="0" cap="none" spc="0" normalizeH="0" baseline="0" noProof="0">
                  <a:ln>
                    <a:noFill/>
                  </a:ln>
                  <a:solidFill>
                    <a:srgbClr val="2E5F7D"/>
                  </a:solidFill>
                  <a:effectLst/>
                  <a:uLnTx/>
                  <a:uFillTx/>
                  <a:latin typeface="Barlow"/>
                  <a:ea typeface="Barlow"/>
                  <a:cs typeface="Barlow"/>
                  <a:sym typeface="Barlow"/>
                </a:rPr>
                <a:t>(Provider, Pharmacist, etc.)</a:t>
              </a:r>
              <a:endParaRPr kumimoji="0" sz="1867" b="1" i="0" u="none" strike="noStrike" kern="0" cap="none" spc="0" normalizeH="0" baseline="0" noProof="0">
                <a:ln>
                  <a:noFill/>
                </a:ln>
                <a:solidFill>
                  <a:srgbClr val="2E5F7D"/>
                </a:solidFill>
                <a:effectLst/>
                <a:uLnTx/>
                <a:uFillTx/>
                <a:latin typeface="Barlow"/>
                <a:ea typeface="Barlow"/>
                <a:cs typeface="Barlow"/>
                <a:sym typeface="Barlow"/>
              </a:endParaRPr>
            </a:p>
            <a:p>
              <a:pPr marL="0" marR="0" lvl="0" indent="0" algn="l" defTabSz="914400" rtl="0" eaLnBrk="1" fontAlgn="auto" latinLnBrk="0" hangingPunct="1">
                <a:lnSpc>
                  <a:spcPct val="100000"/>
                </a:lnSpc>
                <a:spcBef>
                  <a:spcPts val="0"/>
                </a:spcBef>
                <a:spcAft>
                  <a:spcPts val="2133"/>
                </a:spcAft>
                <a:buClr>
                  <a:srgbClr val="000000"/>
                </a:buClr>
                <a:buSzTx/>
                <a:buFont typeface="Arial"/>
                <a:buNone/>
                <a:tabLst/>
                <a:defRPr/>
              </a:pPr>
              <a:r>
                <a:rPr kumimoji="0" lang="en" sz="1867" b="0" i="0" u="none" strike="noStrike" kern="0" cap="none" spc="0" normalizeH="0" baseline="0" noProof="0">
                  <a:ln>
                    <a:noFill/>
                  </a:ln>
                  <a:solidFill>
                    <a:srgbClr val="000000"/>
                  </a:solidFill>
                  <a:effectLst/>
                  <a:uLnTx/>
                  <a:uFillTx/>
                  <a:latin typeface="Barlow"/>
                  <a:ea typeface="Barlow"/>
                  <a:cs typeface="Barlow"/>
                  <a:sym typeface="Barlow"/>
                </a:rPr>
                <a:t>Workflow issues may affect accuracy or completeness of data capture.</a:t>
              </a:r>
              <a:endParaRPr kumimoji="0" sz="1867" b="1" i="0" u="none" strike="noStrike" kern="0" cap="none" spc="0" normalizeH="0" baseline="0" noProof="0">
                <a:ln>
                  <a:noFill/>
                </a:ln>
                <a:solidFill>
                  <a:srgbClr val="000000"/>
                </a:solidFill>
                <a:effectLst/>
                <a:uLnTx/>
                <a:uFillTx/>
                <a:latin typeface="Barlow"/>
                <a:ea typeface="Barlow"/>
                <a:cs typeface="Barlow"/>
                <a:sym typeface="Barlow"/>
              </a:endParaRPr>
            </a:p>
          </p:txBody>
        </p:sp>
      </p:grpSp>
      <p:grpSp>
        <p:nvGrpSpPr>
          <p:cNvPr id="2294" name="Google Shape;2294;p39"/>
          <p:cNvGrpSpPr/>
          <p:nvPr/>
        </p:nvGrpSpPr>
        <p:grpSpPr>
          <a:xfrm>
            <a:off x="3367347" y="4281016"/>
            <a:ext cx="8248573" cy="2180033"/>
            <a:chOff x="2641938" y="3108425"/>
            <a:chExt cx="5635298" cy="1635025"/>
          </a:xfrm>
        </p:grpSpPr>
        <p:cxnSp>
          <p:nvCxnSpPr>
            <p:cNvPr id="2295" name="Google Shape;2295;p39"/>
            <p:cNvCxnSpPr/>
            <p:nvPr/>
          </p:nvCxnSpPr>
          <p:spPr>
            <a:xfrm rot="10800000">
              <a:off x="2641938" y="3108425"/>
              <a:ext cx="930000" cy="0"/>
            </a:xfrm>
            <a:prstGeom prst="straightConnector1">
              <a:avLst/>
            </a:prstGeom>
            <a:noFill/>
            <a:ln w="9525" cap="flat" cmpd="sng">
              <a:solidFill>
                <a:srgbClr val="1F887E"/>
              </a:solidFill>
              <a:prstDash val="solid"/>
              <a:round/>
              <a:headEnd type="none" w="sm" len="sm"/>
              <a:tailEnd type="oval" w="med" len="med"/>
            </a:ln>
          </p:spPr>
        </p:cxnSp>
        <p:sp>
          <p:nvSpPr>
            <p:cNvPr id="2296" name="Google Shape;2296;p39"/>
            <p:cNvSpPr txBox="1"/>
            <p:nvPr/>
          </p:nvSpPr>
          <p:spPr>
            <a:xfrm>
              <a:off x="6153236" y="3818850"/>
              <a:ext cx="2124000" cy="924600"/>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2E5F7D"/>
                  </a:solidFill>
                  <a:effectLst/>
                  <a:uLnTx/>
                  <a:uFillTx/>
                  <a:latin typeface="Barlow"/>
                  <a:ea typeface="Barlow"/>
                  <a:cs typeface="Barlow"/>
                  <a:sym typeface="Barlow"/>
                </a:rPr>
                <a:t>Electronic Health Record/</a:t>
              </a:r>
              <a:br>
                <a:rPr kumimoji="0" lang="en" sz="1867" b="1" i="0" u="none" strike="noStrike" kern="0" cap="none" spc="0" normalizeH="0" baseline="0" noProof="0">
                  <a:ln>
                    <a:noFill/>
                  </a:ln>
                  <a:solidFill>
                    <a:srgbClr val="2E5F7D"/>
                  </a:solidFill>
                  <a:effectLst/>
                  <a:uLnTx/>
                  <a:uFillTx/>
                  <a:latin typeface="Barlow"/>
                  <a:ea typeface="Barlow"/>
                  <a:cs typeface="Barlow"/>
                  <a:sym typeface="Barlow"/>
                </a:rPr>
              </a:br>
              <a:r>
                <a:rPr kumimoji="0" lang="en" sz="1867" b="1" i="0" u="none" strike="noStrike" kern="0" cap="none" spc="0" normalizeH="0" baseline="0" noProof="0">
                  <a:ln>
                    <a:noFill/>
                  </a:ln>
                  <a:solidFill>
                    <a:srgbClr val="2E5F7D"/>
                  </a:solidFill>
                  <a:effectLst/>
                  <a:uLnTx/>
                  <a:uFillTx/>
                  <a:latin typeface="Barlow"/>
                  <a:ea typeface="Barlow"/>
                  <a:cs typeface="Barlow"/>
                  <a:sym typeface="Barlow"/>
                </a:rPr>
                <a:t>IT System</a:t>
              </a:r>
              <a:endParaRPr kumimoji="0" sz="1867" b="1" i="0" u="none" strike="noStrike" kern="0" cap="none" spc="0" normalizeH="0" baseline="0" noProof="0">
                <a:ln>
                  <a:noFill/>
                </a:ln>
                <a:solidFill>
                  <a:srgbClr val="2E5F7D"/>
                </a:solidFill>
                <a:effectLst/>
                <a:uLnTx/>
                <a:uFillTx/>
                <a:latin typeface="Barlow"/>
                <a:ea typeface="Barlow"/>
                <a:cs typeface="Barlow"/>
                <a:sym typeface="Barlow"/>
              </a:endParaRPr>
            </a:p>
            <a:p>
              <a:pPr marL="0" marR="0" lvl="0" indent="0" algn="l" defTabSz="914400" rtl="0" eaLnBrk="1" fontAlgn="auto" latinLnBrk="0" hangingPunct="1">
                <a:lnSpc>
                  <a:spcPct val="100000"/>
                </a:lnSpc>
                <a:spcBef>
                  <a:spcPts val="0"/>
                </a:spcBef>
                <a:spcAft>
                  <a:spcPts val="2133"/>
                </a:spcAft>
                <a:buClr>
                  <a:srgbClr val="000000"/>
                </a:buClr>
                <a:buSzTx/>
                <a:buFont typeface="Arial"/>
                <a:buNone/>
                <a:tabLst/>
                <a:defRPr/>
              </a:pPr>
              <a:r>
                <a:rPr kumimoji="0" lang="en" sz="1867" b="0" i="0" u="none" strike="noStrike" kern="0" cap="none" spc="0" normalizeH="0" baseline="0" noProof="0">
                  <a:ln>
                    <a:noFill/>
                  </a:ln>
                  <a:solidFill>
                    <a:srgbClr val="000000"/>
                  </a:solidFill>
                  <a:effectLst/>
                  <a:uLnTx/>
                  <a:uFillTx/>
                  <a:latin typeface="Barlow"/>
                  <a:ea typeface="Barlow"/>
                  <a:cs typeface="Barlow"/>
                  <a:sym typeface="Barlow"/>
                </a:rPr>
                <a:t>System may have fields configured incorrectly or code sets improperly mapped.</a:t>
              </a:r>
              <a:endParaRPr kumimoji="0" sz="1867" b="1" i="0" u="none" strike="noStrike" kern="0" cap="none" spc="0" normalizeH="0" baseline="0" noProof="0">
                <a:ln>
                  <a:noFill/>
                </a:ln>
                <a:solidFill>
                  <a:srgbClr val="000000"/>
                </a:solidFill>
                <a:effectLst/>
                <a:uLnTx/>
                <a:uFillTx/>
                <a:latin typeface="Barlow"/>
                <a:ea typeface="Barlow"/>
                <a:cs typeface="Barlow"/>
                <a:sym typeface="Barlow"/>
              </a:endParaRPr>
            </a:p>
          </p:txBody>
        </p:sp>
      </p:grpSp>
      <p:grpSp>
        <p:nvGrpSpPr>
          <p:cNvPr id="2297" name="Google Shape;2297;p39"/>
          <p:cNvGrpSpPr/>
          <p:nvPr/>
        </p:nvGrpSpPr>
        <p:grpSpPr>
          <a:xfrm>
            <a:off x="435721" y="4042300"/>
            <a:ext cx="8071217" cy="1524000"/>
            <a:chOff x="443025" y="2929389"/>
            <a:chExt cx="6053413" cy="1143000"/>
          </a:xfrm>
        </p:grpSpPr>
        <p:cxnSp>
          <p:nvCxnSpPr>
            <p:cNvPr id="2298" name="Google Shape;2298;p39"/>
            <p:cNvCxnSpPr/>
            <p:nvPr/>
          </p:nvCxnSpPr>
          <p:spPr>
            <a:xfrm>
              <a:off x="4657738" y="3854000"/>
              <a:ext cx="1838700" cy="0"/>
            </a:xfrm>
            <a:prstGeom prst="straightConnector1">
              <a:avLst/>
            </a:prstGeom>
            <a:noFill/>
            <a:ln w="9525" cap="flat" cmpd="sng">
              <a:solidFill>
                <a:srgbClr val="1D7E74"/>
              </a:solidFill>
              <a:prstDash val="solid"/>
              <a:round/>
              <a:headEnd type="none" w="sm" len="sm"/>
              <a:tailEnd type="oval" w="med" len="med"/>
            </a:ln>
          </p:spPr>
        </p:cxnSp>
        <p:sp>
          <p:nvSpPr>
            <p:cNvPr id="2299" name="Google Shape;2299;p39"/>
            <p:cNvSpPr txBox="1"/>
            <p:nvPr/>
          </p:nvSpPr>
          <p:spPr>
            <a:xfrm>
              <a:off x="443025" y="2929389"/>
              <a:ext cx="2225100" cy="1143000"/>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2E5F7D"/>
                  </a:solidFill>
                  <a:effectLst/>
                  <a:uLnTx/>
                  <a:uFillTx/>
                  <a:latin typeface="Barlow"/>
                  <a:ea typeface="Barlow"/>
                  <a:cs typeface="Barlow"/>
                  <a:sym typeface="Barlow"/>
                </a:rPr>
                <a:t>IIS System or Program</a:t>
              </a:r>
              <a:endParaRPr kumimoji="0" sz="1867" b="1" i="0" u="none" strike="noStrike" kern="0" cap="none" spc="0" normalizeH="0" baseline="0" noProof="0">
                <a:ln>
                  <a:noFill/>
                </a:ln>
                <a:solidFill>
                  <a:srgbClr val="2E5F7D"/>
                </a:solidFill>
                <a:effectLst/>
                <a:uLnTx/>
                <a:uFillTx/>
                <a:latin typeface="Barlow"/>
                <a:ea typeface="Barlow"/>
                <a:cs typeface="Barlow"/>
                <a:sym typeface="Barlow"/>
              </a:endParaRPr>
            </a:p>
            <a:p>
              <a:pPr marL="0" marR="0" lvl="0" indent="0" algn="l" defTabSz="914400" rtl="0" eaLnBrk="1" fontAlgn="auto" latinLnBrk="0" hangingPunct="1">
                <a:lnSpc>
                  <a:spcPct val="100000"/>
                </a:lnSpc>
                <a:spcBef>
                  <a:spcPts val="0"/>
                </a:spcBef>
                <a:spcAft>
                  <a:spcPts val="2133"/>
                </a:spcAft>
                <a:buClr>
                  <a:srgbClr val="000000"/>
                </a:buClr>
                <a:buSzTx/>
                <a:buFont typeface="Arial"/>
                <a:buNone/>
                <a:tabLst/>
                <a:defRPr/>
              </a:pPr>
              <a:r>
                <a:rPr kumimoji="0" lang="en" sz="1867" b="0" i="0" u="none" strike="noStrike" kern="0" cap="none" spc="0" normalizeH="0" baseline="0" noProof="0">
                  <a:ln>
                    <a:noFill/>
                  </a:ln>
                  <a:solidFill>
                    <a:srgbClr val="000000"/>
                  </a:solidFill>
                  <a:effectLst/>
                  <a:uLnTx/>
                  <a:uFillTx/>
                  <a:latin typeface="Barlow"/>
                  <a:ea typeface="Barlow"/>
                  <a:cs typeface="Barlow"/>
                  <a:sym typeface="Barlow"/>
                </a:rPr>
                <a:t>IIS may have questionable deduplication algorithms that cause false positives or false negatives, or incomplete business rules.</a:t>
              </a:r>
              <a:endParaRPr kumimoji="0" sz="1867" b="1" i="0" u="none" strike="noStrike" kern="0" cap="none" spc="0" normalizeH="0" baseline="0" noProof="0">
                <a:ln>
                  <a:noFill/>
                </a:ln>
                <a:solidFill>
                  <a:srgbClr val="000000"/>
                </a:solidFill>
                <a:effectLst/>
                <a:uLnTx/>
                <a:uFillTx/>
                <a:latin typeface="Barlow"/>
                <a:ea typeface="Barlow"/>
                <a:cs typeface="Barlow"/>
                <a:sym typeface="Barlow"/>
              </a:endParaRPr>
            </a:p>
          </p:txBody>
        </p:sp>
      </p:grpSp>
      <p:grpSp>
        <p:nvGrpSpPr>
          <p:cNvPr id="2300" name="Google Shape;2300;p39"/>
          <p:cNvGrpSpPr/>
          <p:nvPr/>
        </p:nvGrpSpPr>
        <p:grpSpPr>
          <a:xfrm>
            <a:off x="6791470" y="2341933"/>
            <a:ext cx="4839183" cy="2274516"/>
            <a:chOff x="5209838" y="1654113"/>
            <a:chExt cx="3629387" cy="1705887"/>
          </a:xfrm>
        </p:grpSpPr>
        <p:sp>
          <p:nvSpPr>
            <p:cNvPr id="2301" name="Google Shape;2301;p39"/>
            <p:cNvSpPr txBox="1"/>
            <p:nvPr/>
          </p:nvSpPr>
          <p:spPr>
            <a:xfrm>
              <a:off x="6509725" y="2435400"/>
              <a:ext cx="2329500" cy="924600"/>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2E5F7D"/>
                  </a:solidFill>
                  <a:effectLst/>
                  <a:uLnTx/>
                  <a:uFillTx/>
                  <a:latin typeface="Barlow"/>
                  <a:ea typeface="Barlow"/>
                  <a:cs typeface="Barlow"/>
                  <a:sym typeface="Barlow"/>
                </a:rPr>
                <a:t>EHR HL7 Interface</a:t>
              </a:r>
              <a:endParaRPr kumimoji="0" sz="1867" b="1" i="0" u="none" strike="noStrike" kern="0" cap="none" spc="0" normalizeH="0" baseline="0" noProof="0">
                <a:ln>
                  <a:noFill/>
                </a:ln>
                <a:solidFill>
                  <a:srgbClr val="2E5F7D"/>
                </a:solidFill>
                <a:effectLst/>
                <a:uLnTx/>
                <a:uFillTx/>
                <a:latin typeface="Barlow"/>
                <a:ea typeface="Barlow"/>
                <a:cs typeface="Barlow"/>
                <a:sym typeface="Barlow"/>
              </a:endParaRPr>
            </a:p>
            <a:p>
              <a:pPr marL="0" marR="0" lvl="0" indent="0" algn="l" defTabSz="914400" rtl="0" eaLnBrk="1" fontAlgn="auto" latinLnBrk="0" hangingPunct="1">
                <a:lnSpc>
                  <a:spcPct val="100000"/>
                </a:lnSpc>
                <a:spcBef>
                  <a:spcPts val="0"/>
                </a:spcBef>
                <a:spcAft>
                  <a:spcPts val="2133"/>
                </a:spcAft>
                <a:buClr>
                  <a:srgbClr val="000000"/>
                </a:buClr>
                <a:buSzTx/>
                <a:buFont typeface="Arial"/>
                <a:buNone/>
                <a:tabLst/>
                <a:defRPr/>
              </a:pPr>
              <a:r>
                <a:rPr kumimoji="0" lang="en" sz="1867" b="0" i="0" u="none" strike="noStrike" kern="0" cap="none" spc="0" normalizeH="0" baseline="0" noProof="0">
                  <a:ln>
                    <a:noFill/>
                  </a:ln>
                  <a:solidFill>
                    <a:srgbClr val="000000"/>
                  </a:solidFill>
                  <a:effectLst/>
                  <a:uLnTx/>
                  <a:uFillTx/>
                  <a:latin typeface="Barlow"/>
                  <a:ea typeface="Barlow"/>
                  <a:cs typeface="Barlow"/>
                  <a:sym typeface="Barlow"/>
                </a:rPr>
                <a:t>EHR system may be sending inconsistently, or may be unable to receive acknowledgement messages.</a:t>
              </a:r>
              <a:endParaRPr kumimoji="0" sz="1867" b="1" i="0" u="none" strike="noStrike" kern="0" cap="none" spc="0" normalizeH="0" baseline="0" noProof="0">
                <a:ln>
                  <a:noFill/>
                </a:ln>
                <a:solidFill>
                  <a:srgbClr val="000000"/>
                </a:solidFill>
                <a:effectLst/>
                <a:uLnTx/>
                <a:uFillTx/>
                <a:latin typeface="Barlow"/>
                <a:ea typeface="Barlow"/>
                <a:cs typeface="Barlow"/>
                <a:sym typeface="Barlow"/>
              </a:endParaRPr>
            </a:p>
          </p:txBody>
        </p:sp>
        <p:cxnSp>
          <p:nvCxnSpPr>
            <p:cNvPr id="2302" name="Google Shape;2302;p39"/>
            <p:cNvCxnSpPr/>
            <p:nvPr/>
          </p:nvCxnSpPr>
          <p:spPr>
            <a:xfrm>
              <a:off x="5209838" y="1654113"/>
              <a:ext cx="1286700" cy="0"/>
            </a:xfrm>
            <a:prstGeom prst="straightConnector1">
              <a:avLst/>
            </a:prstGeom>
            <a:noFill/>
            <a:ln w="9525" cap="flat" cmpd="sng">
              <a:solidFill>
                <a:srgbClr val="155B54"/>
              </a:solidFill>
              <a:prstDash val="solid"/>
              <a:round/>
              <a:headEnd type="none" w="sm" len="sm"/>
              <a:tailEnd type="oval" w="med" len="med"/>
            </a:ln>
          </p:spPr>
        </p:cxnSp>
      </p:grpSp>
      <p:grpSp>
        <p:nvGrpSpPr>
          <p:cNvPr id="2303" name="Google Shape;2303;p39"/>
          <p:cNvGrpSpPr/>
          <p:nvPr/>
        </p:nvGrpSpPr>
        <p:grpSpPr>
          <a:xfrm>
            <a:off x="738820" y="1899582"/>
            <a:ext cx="7768184" cy="1937733"/>
            <a:chOff x="670350" y="1322350"/>
            <a:chExt cx="5826138" cy="1453300"/>
          </a:xfrm>
        </p:grpSpPr>
        <p:cxnSp>
          <p:nvCxnSpPr>
            <p:cNvPr id="2304" name="Google Shape;2304;p39"/>
            <p:cNvCxnSpPr/>
            <p:nvPr/>
          </p:nvCxnSpPr>
          <p:spPr>
            <a:xfrm>
              <a:off x="5610288" y="2775650"/>
              <a:ext cx="886200" cy="0"/>
            </a:xfrm>
            <a:prstGeom prst="straightConnector1">
              <a:avLst/>
            </a:prstGeom>
            <a:noFill/>
            <a:ln w="9525" cap="flat" cmpd="sng">
              <a:solidFill>
                <a:srgbClr val="1B786E"/>
              </a:solidFill>
              <a:prstDash val="solid"/>
              <a:round/>
              <a:headEnd type="none" w="sm" len="sm"/>
              <a:tailEnd type="oval" w="med" len="med"/>
            </a:ln>
          </p:spPr>
        </p:cxnSp>
        <p:sp>
          <p:nvSpPr>
            <p:cNvPr id="2305" name="Google Shape;2305;p39"/>
            <p:cNvSpPr txBox="1"/>
            <p:nvPr/>
          </p:nvSpPr>
          <p:spPr>
            <a:xfrm>
              <a:off x="670350" y="1322350"/>
              <a:ext cx="2124000" cy="924600"/>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67" b="1" i="0" u="none" strike="noStrike" kern="0" cap="none" spc="0" normalizeH="0" baseline="0" noProof="0">
                  <a:ln>
                    <a:noFill/>
                  </a:ln>
                  <a:solidFill>
                    <a:srgbClr val="2E5F7D"/>
                  </a:solidFill>
                  <a:effectLst/>
                  <a:uLnTx/>
                  <a:uFillTx/>
                  <a:latin typeface="Barlow"/>
                  <a:ea typeface="Barlow"/>
                  <a:cs typeface="Barlow"/>
                  <a:sym typeface="Barlow"/>
                </a:rPr>
                <a:t>IIS HL7 Interface</a:t>
              </a:r>
              <a:endParaRPr kumimoji="0" sz="1867" b="1" i="0" u="none" strike="noStrike" kern="0" cap="none" spc="0" normalizeH="0" baseline="0" noProof="0">
                <a:ln>
                  <a:noFill/>
                </a:ln>
                <a:solidFill>
                  <a:srgbClr val="2E5F7D"/>
                </a:solidFill>
                <a:effectLst/>
                <a:uLnTx/>
                <a:uFillTx/>
                <a:latin typeface="Barlow"/>
                <a:ea typeface="Barlow"/>
                <a:cs typeface="Barlow"/>
                <a:sym typeface="Barlow"/>
              </a:endParaRPr>
            </a:p>
            <a:p>
              <a:pPr marL="0" marR="0" lvl="0" indent="0" algn="l" defTabSz="914400" rtl="0" eaLnBrk="1" fontAlgn="auto" latinLnBrk="0" hangingPunct="1">
                <a:lnSpc>
                  <a:spcPct val="100000"/>
                </a:lnSpc>
                <a:spcBef>
                  <a:spcPts val="0"/>
                </a:spcBef>
                <a:spcAft>
                  <a:spcPts val="2133"/>
                </a:spcAft>
                <a:buClr>
                  <a:srgbClr val="000000"/>
                </a:buClr>
                <a:buSzTx/>
                <a:buFont typeface="Arial"/>
                <a:buNone/>
                <a:tabLst/>
                <a:defRPr/>
              </a:pPr>
              <a:r>
                <a:rPr kumimoji="0" lang="en" sz="1867" b="0" i="0" u="none" strike="noStrike" kern="0" cap="none" spc="0" normalizeH="0" baseline="0" noProof="0">
                  <a:ln>
                    <a:noFill/>
                  </a:ln>
                  <a:solidFill>
                    <a:srgbClr val="000000"/>
                  </a:solidFill>
                  <a:effectLst/>
                  <a:uLnTx/>
                  <a:uFillTx/>
                  <a:latin typeface="Barlow"/>
                  <a:ea typeface="Barlow"/>
                  <a:cs typeface="Barlow"/>
                  <a:sym typeface="Barlow"/>
                </a:rPr>
                <a:t>IIS may not send back properly configured acknowledgement or response messages.</a:t>
              </a:r>
              <a:endParaRPr kumimoji="0" sz="1867" b="1" i="0" u="none" strike="noStrike" kern="0" cap="none" spc="0" normalizeH="0" baseline="0" noProof="0">
                <a:ln>
                  <a:noFill/>
                </a:ln>
                <a:solidFill>
                  <a:srgbClr val="000000"/>
                </a:solidFill>
                <a:effectLst/>
                <a:uLnTx/>
                <a:uFillTx/>
                <a:latin typeface="Barlow"/>
                <a:ea typeface="Barlow"/>
                <a:cs typeface="Barlow"/>
                <a:sym typeface="Barlow"/>
              </a:endParaRPr>
            </a:p>
          </p:txBody>
        </p:sp>
      </p:grpSp>
      <p:grpSp>
        <p:nvGrpSpPr>
          <p:cNvPr id="2306" name="Google Shape;2306;p39"/>
          <p:cNvGrpSpPr/>
          <p:nvPr/>
        </p:nvGrpSpPr>
        <p:grpSpPr>
          <a:xfrm>
            <a:off x="3468317" y="1009717"/>
            <a:ext cx="5229600" cy="5221232"/>
            <a:chOff x="2610906" y="610653"/>
            <a:chExt cx="3922200" cy="3922200"/>
          </a:xfrm>
        </p:grpSpPr>
        <p:sp>
          <p:nvSpPr>
            <p:cNvPr id="2307" name="Google Shape;2307;p39"/>
            <p:cNvSpPr/>
            <p:nvPr/>
          </p:nvSpPr>
          <p:spPr>
            <a:xfrm rot="-4980021">
              <a:off x="3204123" y="1186472"/>
              <a:ext cx="2771960" cy="2771960"/>
            </a:xfrm>
            <a:prstGeom prst="blockArc">
              <a:avLst>
                <a:gd name="adj1" fmla="val 12602522"/>
                <a:gd name="adj2" fmla="val 16867657"/>
                <a:gd name="adj3" fmla="val 20844"/>
              </a:avLst>
            </a:prstGeom>
            <a:solidFill>
              <a:srgbClr val="1F887E"/>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08" name="Google Shape;2308;p39"/>
            <p:cNvSpPr/>
            <p:nvPr/>
          </p:nvSpPr>
          <p:spPr>
            <a:xfrm rot="7920309">
              <a:off x="3183402" y="1183149"/>
              <a:ext cx="2777207" cy="2777207"/>
            </a:xfrm>
            <a:prstGeom prst="blockArc">
              <a:avLst>
                <a:gd name="adj1" fmla="val 12602522"/>
                <a:gd name="adj2" fmla="val 16867657"/>
                <a:gd name="adj3" fmla="val 20844"/>
              </a:avLst>
            </a:prstGeom>
            <a:solidFill>
              <a:srgbClr val="1B786E"/>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09" name="Google Shape;2309;p39"/>
            <p:cNvSpPr/>
            <p:nvPr/>
          </p:nvSpPr>
          <p:spPr>
            <a:xfrm rot="3600063">
              <a:off x="3186337" y="1195681"/>
              <a:ext cx="2777488" cy="2777488"/>
            </a:xfrm>
            <a:prstGeom prst="blockArc">
              <a:avLst>
                <a:gd name="adj1" fmla="val 12602522"/>
                <a:gd name="adj2" fmla="val 16867657"/>
                <a:gd name="adj3" fmla="val 20844"/>
              </a:avLst>
            </a:prstGeom>
            <a:solidFill>
              <a:srgbClr val="155B5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0" name="Google Shape;2310;p39"/>
            <p:cNvSpPr/>
            <p:nvPr/>
          </p:nvSpPr>
          <p:spPr>
            <a:xfrm rot="4024705">
              <a:off x="5326697" y="1940938"/>
              <a:ext cx="578477" cy="579147"/>
            </a:xfrm>
            <a:prstGeom prst="pie">
              <a:avLst>
                <a:gd name="adj1" fmla="val 6190354"/>
                <a:gd name="adj2" fmla="val 14996165"/>
              </a:avLst>
            </a:prstGeom>
            <a:solidFill>
              <a:srgbClr val="1B786E"/>
            </a:solidFill>
            <a:ln>
              <a:noFill/>
            </a:ln>
            <a:effectLst>
              <a:outerShdw blurRad="107156" algn="bl" rotWithShape="0">
                <a:srgbClr val="000000">
                  <a:alpha val="42745"/>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1" name="Google Shape;2311;p39"/>
            <p:cNvSpPr/>
            <p:nvPr/>
          </p:nvSpPr>
          <p:spPr>
            <a:xfrm rot="-6816027">
              <a:off x="5326770" y="1940802"/>
              <a:ext cx="578485" cy="579155"/>
            </a:xfrm>
            <a:prstGeom prst="pie">
              <a:avLst>
                <a:gd name="adj1" fmla="val 4028252"/>
                <a:gd name="adj2" fmla="val 17183677"/>
              </a:avLst>
            </a:prstGeom>
            <a:solidFill>
              <a:srgbClr val="1B786E"/>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2" name="Google Shape;2312;p39"/>
            <p:cNvSpPr/>
            <p:nvPr/>
          </p:nvSpPr>
          <p:spPr>
            <a:xfrm rot="-9359762">
              <a:off x="3193941" y="1176205"/>
              <a:ext cx="2777287" cy="2777287"/>
            </a:xfrm>
            <a:prstGeom prst="blockArc">
              <a:avLst>
                <a:gd name="adj1" fmla="val 12602522"/>
                <a:gd name="adj2" fmla="val 16867657"/>
                <a:gd name="adj3" fmla="val 20844"/>
              </a:avLst>
            </a:prstGeom>
            <a:solidFill>
              <a:srgbClr val="1D7E7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3" name="Google Shape;2313;p39"/>
            <p:cNvSpPr/>
            <p:nvPr/>
          </p:nvSpPr>
          <p:spPr>
            <a:xfrm rot="-8936366">
              <a:off x="3659214" y="3173557"/>
              <a:ext cx="578551" cy="578963"/>
            </a:xfrm>
            <a:prstGeom prst="pie">
              <a:avLst>
                <a:gd name="adj1" fmla="val 6190354"/>
                <a:gd name="adj2" fmla="val 14996165"/>
              </a:avLst>
            </a:prstGeom>
            <a:solidFill>
              <a:srgbClr val="1F887E"/>
            </a:solidFill>
            <a:ln>
              <a:noFill/>
            </a:ln>
            <a:effectLst>
              <a:outerShdw blurRad="107156" algn="bl" rotWithShape="0">
                <a:srgbClr val="000000">
                  <a:alpha val="42745"/>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4" name="Google Shape;2314;p39"/>
            <p:cNvSpPr/>
            <p:nvPr/>
          </p:nvSpPr>
          <p:spPr>
            <a:xfrm rot="1824498">
              <a:off x="3659283" y="3173443"/>
              <a:ext cx="578475" cy="578885"/>
            </a:xfrm>
            <a:prstGeom prst="pie">
              <a:avLst>
                <a:gd name="adj1" fmla="val 4028252"/>
                <a:gd name="adj2" fmla="val 17183677"/>
              </a:avLst>
            </a:prstGeom>
            <a:solidFill>
              <a:srgbClr val="1F887E"/>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5" name="Google Shape;2315;p39"/>
            <p:cNvSpPr/>
            <p:nvPr/>
          </p:nvSpPr>
          <p:spPr>
            <a:xfrm rot="-600092">
              <a:off x="3198852" y="1195456"/>
              <a:ext cx="2777611" cy="2777611"/>
            </a:xfrm>
            <a:prstGeom prst="blockArc">
              <a:avLst>
                <a:gd name="adj1" fmla="val 12513247"/>
                <a:gd name="adj2" fmla="val 16867657"/>
                <a:gd name="adj3" fmla="val 20844"/>
              </a:avLst>
            </a:prstGeom>
            <a:solidFill>
              <a:srgbClr val="249C9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6" name="Google Shape;2316;p39"/>
            <p:cNvSpPr/>
            <p:nvPr/>
          </p:nvSpPr>
          <p:spPr>
            <a:xfrm rot="-176551">
              <a:off x="4312075" y="1195444"/>
              <a:ext cx="578563" cy="579162"/>
            </a:xfrm>
            <a:prstGeom prst="pie">
              <a:avLst>
                <a:gd name="adj1" fmla="val 6190354"/>
                <a:gd name="adj2" fmla="val 14996165"/>
              </a:avLst>
            </a:prstGeom>
            <a:solidFill>
              <a:srgbClr val="155B54"/>
            </a:solidFill>
            <a:ln>
              <a:noFill/>
            </a:ln>
            <a:effectLst>
              <a:outerShdw blurRad="107156" algn="bl" rotWithShape="0">
                <a:srgbClr val="000000">
                  <a:alpha val="42745"/>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7" name="Google Shape;2317;p39"/>
            <p:cNvSpPr/>
            <p:nvPr/>
          </p:nvSpPr>
          <p:spPr>
            <a:xfrm rot="10584085">
              <a:off x="4312124" y="1195620"/>
              <a:ext cx="578340" cy="578939"/>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8" name="Google Shape;2318;p39"/>
            <p:cNvSpPr/>
            <p:nvPr/>
          </p:nvSpPr>
          <p:spPr>
            <a:xfrm rot="8344778">
              <a:off x="4940907" y="3162906"/>
              <a:ext cx="578465" cy="578888"/>
            </a:xfrm>
            <a:prstGeom prst="pie">
              <a:avLst>
                <a:gd name="adj1" fmla="val 6190354"/>
                <a:gd name="adj2" fmla="val 14996165"/>
              </a:avLst>
            </a:prstGeom>
            <a:solidFill>
              <a:srgbClr val="1D7E74"/>
            </a:solidFill>
            <a:ln>
              <a:noFill/>
            </a:ln>
            <a:effectLst>
              <a:outerShdw blurRad="107156" algn="bl" rotWithShape="0">
                <a:srgbClr val="000000">
                  <a:alpha val="42745"/>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19" name="Google Shape;2319;p39"/>
            <p:cNvSpPr/>
            <p:nvPr/>
          </p:nvSpPr>
          <p:spPr>
            <a:xfrm rot="-2495643">
              <a:off x="4940870" y="3162844"/>
              <a:ext cx="578445" cy="579093"/>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20" name="Google Shape;2320;p39"/>
            <p:cNvSpPr/>
            <p:nvPr/>
          </p:nvSpPr>
          <p:spPr>
            <a:xfrm rot="-4556960">
              <a:off x="3257299" y="1939201"/>
              <a:ext cx="578302" cy="578957"/>
            </a:xfrm>
            <a:prstGeom prst="pie">
              <a:avLst>
                <a:gd name="adj1" fmla="val 6190354"/>
                <a:gd name="adj2" fmla="val 14996165"/>
              </a:avLst>
            </a:prstGeom>
            <a:solidFill>
              <a:srgbClr val="249C90"/>
            </a:solidFill>
            <a:ln>
              <a:noFill/>
            </a:ln>
            <a:effectLst>
              <a:outerShdw blurRad="107156" algn="bl" rotWithShape="0">
                <a:srgbClr val="000000">
                  <a:alpha val="42745"/>
                </a:srgbClr>
              </a:outerShdw>
            </a:effectLst>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21" name="Google Shape;2321;p39"/>
            <p:cNvSpPr/>
            <p:nvPr/>
          </p:nvSpPr>
          <p:spPr>
            <a:xfrm rot="6204541">
              <a:off x="3257504" y="1938829"/>
              <a:ext cx="578264" cy="578917"/>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22" name="Google Shape;2322;p39"/>
            <p:cNvSpPr txBox="1"/>
            <p:nvPr/>
          </p:nvSpPr>
          <p:spPr>
            <a:xfrm>
              <a:off x="4341900" y="1271896"/>
              <a:ext cx="507900" cy="2661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133" b="1" i="0" u="none" strike="noStrike" kern="0" cap="none" spc="0" normalizeH="0" baseline="0" noProof="0">
                  <a:ln>
                    <a:noFill/>
                  </a:ln>
                  <a:solidFill>
                    <a:srgbClr val="FFFFFF"/>
                  </a:solidFill>
                  <a:effectLst/>
                  <a:uLnTx/>
                  <a:uFillTx/>
                  <a:latin typeface="Roboto"/>
                  <a:ea typeface="Roboto"/>
                  <a:cs typeface="Roboto"/>
                  <a:sym typeface="Roboto"/>
                </a:rPr>
                <a:t>01</a:t>
              </a:r>
              <a:endParaRPr kumimoji="0" sz="2133" b="1" i="0" u="none" strike="noStrike" kern="0" cap="none" spc="0" normalizeH="0" baseline="0" noProof="0">
                <a:ln>
                  <a:noFill/>
                </a:ln>
                <a:solidFill>
                  <a:srgbClr val="FFFFFF"/>
                </a:solidFill>
                <a:effectLst/>
                <a:uLnTx/>
                <a:uFillTx/>
                <a:latin typeface="Roboto"/>
                <a:ea typeface="Roboto"/>
                <a:cs typeface="Roboto"/>
                <a:sym typeface="Roboto"/>
              </a:endParaRPr>
            </a:p>
          </p:txBody>
        </p:sp>
        <p:sp>
          <p:nvSpPr>
            <p:cNvPr id="2323" name="Google Shape;2323;p39"/>
            <p:cNvSpPr txBox="1"/>
            <p:nvPr/>
          </p:nvSpPr>
          <p:spPr>
            <a:xfrm>
              <a:off x="3274219" y="2018364"/>
              <a:ext cx="507900" cy="2661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133" b="1" i="0" u="none" strike="noStrike" kern="0" cap="none" spc="0" normalizeH="0" baseline="0" noProof="0">
                  <a:ln>
                    <a:noFill/>
                  </a:ln>
                  <a:solidFill>
                    <a:srgbClr val="FFFFFF"/>
                  </a:solidFill>
                  <a:effectLst/>
                  <a:uLnTx/>
                  <a:uFillTx/>
                  <a:latin typeface="Roboto"/>
                  <a:ea typeface="Roboto"/>
                  <a:cs typeface="Roboto"/>
                  <a:sym typeface="Roboto"/>
                </a:rPr>
                <a:t>05</a:t>
              </a:r>
              <a:endParaRPr kumimoji="0" sz="2133" b="1" i="0" u="none" strike="noStrike" kern="0" cap="none" spc="0" normalizeH="0" baseline="0" noProof="0">
                <a:ln>
                  <a:noFill/>
                </a:ln>
                <a:solidFill>
                  <a:srgbClr val="FFFFFF"/>
                </a:solidFill>
                <a:effectLst/>
                <a:uLnTx/>
                <a:uFillTx/>
                <a:latin typeface="Roboto"/>
                <a:ea typeface="Roboto"/>
                <a:cs typeface="Roboto"/>
                <a:sym typeface="Roboto"/>
              </a:endParaRPr>
            </a:p>
          </p:txBody>
        </p:sp>
        <p:sp>
          <p:nvSpPr>
            <p:cNvPr id="2324" name="Google Shape;2324;p39"/>
            <p:cNvSpPr txBox="1"/>
            <p:nvPr/>
          </p:nvSpPr>
          <p:spPr>
            <a:xfrm>
              <a:off x="3685317" y="3247321"/>
              <a:ext cx="507900" cy="2661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133" b="1" i="0" u="none" strike="noStrike" kern="0" cap="none" spc="0" normalizeH="0" baseline="0" noProof="0">
                  <a:ln>
                    <a:noFill/>
                  </a:ln>
                  <a:solidFill>
                    <a:srgbClr val="FFFFFF"/>
                  </a:solidFill>
                  <a:effectLst/>
                  <a:uLnTx/>
                  <a:uFillTx/>
                  <a:latin typeface="Roboto"/>
                  <a:ea typeface="Roboto"/>
                  <a:cs typeface="Roboto"/>
                  <a:sym typeface="Roboto"/>
                </a:rPr>
                <a:t>04</a:t>
              </a:r>
              <a:endParaRPr kumimoji="0" sz="2133" b="1" i="0" u="none" strike="noStrike" kern="0" cap="none" spc="0" normalizeH="0" baseline="0" noProof="0">
                <a:ln>
                  <a:noFill/>
                </a:ln>
                <a:solidFill>
                  <a:srgbClr val="FFFFFF"/>
                </a:solidFill>
                <a:effectLst/>
                <a:uLnTx/>
                <a:uFillTx/>
                <a:latin typeface="Roboto"/>
                <a:ea typeface="Roboto"/>
                <a:cs typeface="Roboto"/>
                <a:sym typeface="Roboto"/>
              </a:endParaRPr>
            </a:p>
          </p:txBody>
        </p:sp>
        <p:sp>
          <p:nvSpPr>
            <p:cNvPr id="2325" name="Google Shape;2325;p39"/>
            <p:cNvSpPr txBox="1"/>
            <p:nvPr/>
          </p:nvSpPr>
          <p:spPr>
            <a:xfrm>
              <a:off x="4955323" y="3247321"/>
              <a:ext cx="507900" cy="2661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133" b="1" i="0" u="none" strike="noStrike" kern="0" cap="none" spc="0" normalizeH="0" baseline="0" noProof="0">
                  <a:ln>
                    <a:noFill/>
                  </a:ln>
                  <a:solidFill>
                    <a:srgbClr val="FFFFFF"/>
                  </a:solidFill>
                  <a:effectLst/>
                  <a:uLnTx/>
                  <a:uFillTx/>
                  <a:latin typeface="Roboto"/>
                  <a:ea typeface="Roboto"/>
                  <a:cs typeface="Roboto"/>
                  <a:sym typeface="Roboto"/>
                </a:rPr>
                <a:t>03</a:t>
              </a:r>
              <a:endParaRPr kumimoji="0" sz="2133" b="1" i="0" u="none" strike="noStrike" kern="0" cap="none" spc="0" normalizeH="0" baseline="0" noProof="0">
                <a:ln>
                  <a:noFill/>
                </a:ln>
                <a:solidFill>
                  <a:srgbClr val="FFFFFF"/>
                </a:solidFill>
                <a:effectLst/>
                <a:uLnTx/>
                <a:uFillTx/>
                <a:latin typeface="Roboto"/>
                <a:ea typeface="Roboto"/>
                <a:cs typeface="Roboto"/>
                <a:sym typeface="Roboto"/>
              </a:endParaRPr>
            </a:p>
          </p:txBody>
        </p:sp>
        <p:sp>
          <p:nvSpPr>
            <p:cNvPr id="2326" name="Google Shape;2326;p39"/>
            <p:cNvSpPr txBox="1"/>
            <p:nvPr/>
          </p:nvSpPr>
          <p:spPr>
            <a:xfrm>
              <a:off x="5364737" y="2018364"/>
              <a:ext cx="507900" cy="2661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133" b="1" i="0" u="none" strike="noStrike" kern="0" cap="none" spc="0" normalizeH="0" baseline="0" noProof="0">
                  <a:ln>
                    <a:noFill/>
                  </a:ln>
                  <a:solidFill>
                    <a:srgbClr val="FFFFFF"/>
                  </a:solidFill>
                  <a:effectLst/>
                  <a:uLnTx/>
                  <a:uFillTx/>
                  <a:latin typeface="Roboto"/>
                  <a:ea typeface="Roboto"/>
                  <a:cs typeface="Roboto"/>
                  <a:sym typeface="Roboto"/>
                </a:rPr>
                <a:t>02</a:t>
              </a:r>
              <a:endParaRPr kumimoji="0" sz="2133" b="1" i="0" u="none" strike="noStrike" kern="0" cap="none" spc="0" normalizeH="0" baseline="0" noProof="0">
                <a:ln>
                  <a:noFill/>
                </a:ln>
                <a:solidFill>
                  <a:srgbClr val="FFFFFF"/>
                </a:solidFill>
                <a:effectLst/>
                <a:uLnTx/>
                <a:uFillTx/>
                <a:latin typeface="Roboto"/>
                <a:ea typeface="Roboto"/>
                <a:cs typeface="Roboto"/>
                <a:sym typeface="Roboto"/>
              </a:endParaRPr>
            </a:p>
          </p:txBody>
        </p:sp>
      </p:grpSp>
      <p:sp>
        <p:nvSpPr>
          <p:cNvPr id="2327" name="Google Shape;2327;p39"/>
          <p:cNvSpPr/>
          <p:nvPr/>
        </p:nvSpPr>
        <p:spPr>
          <a:xfrm>
            <a:off x="11481733" y="6051167"/>
            <a:ext cx="651600" cy="744800"/>
          </a:xfrm>
          <a:prstGeom prst="rect">
            <a:avLst/>
          </a:prstGeom>
          <a:solidFill>
            <a:schemeClr val="lt1"/>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2328" name="Google Shape;2328;p39"/>
          <p:cNvPicPr preferRelativeResize="0"/>
          <p:nvPr/>
        </p:nvPicPr>
        <p:blipFill rotWithShape="1">
          <a:blip r:embed="rId3">
            <a:alphaModFix/>
          </a:blip>
          <a:srcRect/>
          <a:stretch/>
        </p:blipFill>
        <p:spPr>
          <a:xfrm>
            <a:off x="11296272" y="6069624"/>
            <a:ext cx="789331" cy="77638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pic>
        <p:nvPicPr>
          <p:cNvPr id="2333" name="Google Shape;2333;p40"/>
          <p:cNvPicPr preferRelativeResize="0"/>
          <p:nvPr/>
        </p:nvPicPr>
        <p:blipFill rotWithShape="1">
          <a:blip r:embed="rId3">
            <a:alphaModFix/>
          </a:blip>
          <a:srcRect/>
          <a:stretch/>
        </p:blipFill>
        <p:spPr>
          <a:xfrm>
            <a:off x="185968" y="-487166"/>
            <a:ext cx="10355033" cy="8194665"/>
          </a:xfrm>
          <a:prstGeom prst="rect">
            <a:avLst/>
          </a:prstGeom>
          <a:noFill/>
          <a:ln>
            <a:noFill/>
          </a:ln>
        </p:spPr>
      </p:pic>
      <p:pic>
        <p:nvPicPr>
          <p:cNvPr id="2334" name="Google Shape;2334;p40"/>
          <p:cNvPicPr preferRelativeResize="0"/>
          <p:nvPr/>
        </p:nvPicPr>
        <p:blipFill rotWithShape="1">
          <a:blip r:embed="rId4">
            <a:alphaModFix/>
          </a:blip>
          <a:srcRect/>
          <a:stretch/>
        </p:blipFill>
        <p:spPr>
          <a:xfrm>
            <a:off x="787698" y="5219967"/>
            <a:ext cx="1120633" cy="1450532"/>
          </a:xfrm>
          <a:prstGeom prst="rect">
            <a:avLst/>
          </a:prstGeom>
          <a:noFill/>
          <a:ln>
            <a:noFill/>
          </a:ln>
        </p:spPr>
      </p:pic>
      <p:pic>
        <p:nvPicPr>
          <p:cNvPr id="2335" name="Google Shape;2335;p40"/>
          <p:cNvPicPr preferRelativeResize="0"/>
          <p:nvPr/>
        </p:nvPicPr>
        <p:blipFill rotWithShape="1">
          <a:blip r:embed="rId4">
            <a:alphaModFix/>
          </a:blip>
          <a:srcRect/>
          <a:stretch/>
        </p:blipFill>
        <p:spPr>
          <a:xfrm>
            <a:off x="7301065" y="2926667"/>
            <a:ext cx="1120633" cy="1450531"/>
          </a:xfrm>
          <a:prstGeom prst="rect">
            <a:avLst/>
          </a:prstGeom>
          <a:noFill/>
          <a:ln>
            <a:noFill/>
          </a:ln>
        </p:spPr>
      </p:pic>
      <p:pic>
        <p:nvPicPr>
          <p:cNvPr id="2336" name="Google Shape;2336;p40"/>
          <p:cNvPicPr preferRelativeResize="0"/>
          <p:nvPr/>
        </p:nvPicPr>
        <p:blipFill rotWithShape="1">
          <a:blip r:embed="rId4">
            <a:alphaModFix/>
          </a:blip>
          <a:srcRect/>
          <a:stretch/>
        </p:blipFill>
        <p:spPr>
          <a:xfrm>
            <a:off x="185965" y="1521433"/>
            <a:ext cx="1120633" cy="1450531"/>
          </a:xfrm>
          <a:prstGeom prst="rect">
            <a:avLst/>
          </a:prstGeom>
          <a:noFill/>
          <a:ln>
            <a:noFill/>
          </a:ln>
        </p:spPr>
      </p:pic>
      <p:sp>
        <p:nvSpPr>
          <p:cNvPr id="2337" name="Google Shape;2337;p40"/>
          <p:cNvSpPr txBox="1"/>
          <p:nvPr/>
        </p:nvSpPr>
        <p:spPr>
          <a:xfrm>
            <a:off x="5769933" y="229967"/>
            <a:ext cx="2131200" cy="6770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800" b="0" i="0" u="none" strike="noStrike" kern="0" cap="none" spc="0" normalizeH="0" baseline="0" noProof="0">
                <a:ln>
                  <a:noFill/>
                </a:ln>
                <a:solidFill>
                  <a:srgbClr val="000000"/>
                </a:solidFill>
                <a:effectLst/>
                <a:uLnTx/>
                <a:uFillTx/>
                <a:latin typeface="Barlow"/>
                <a:ea typeface="Barlow"/>
                <a:cs typeface="Barlow"/>
                <a:sym typeface="Barlow"/>
              </a:rPr>
              <a:t>Upstream</a:t>
            </a:r>
            <a:endParaRPr kumimoji="0" sz="3467"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338" name="Google Shape;2338;p40"/>
          <p:cNvSpPr/>
          <p:nvPr/>
        </p:nvSpPr>
        <p:spPr>
          <a:xfrm rot="-3064087">
            <a:off x="7869203" y="776532"/>
            <a:ext cx="315724" cy="1953625"/>
          </a:xfrm>
          <a:prstGeom prst="down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339" name="Google Shape;2339;p40"/>
          <p:cNvSpPr txBox="1"/>
          <p:nvPr/>
        </p:nvSpPr>
        <p:spPr>
          <a:xfrm>
            <a:off x="8626700" y="2649000"/>
            <a:ext cx="2678000" cy="6770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800" b="0" i="0" u="none" strike="noStrike" kern="0" cap="none" spc="0" normalizeH="0" baseline="0" noProof="0">
                <a:ln>
                  <a:noFill/>
                </a:ln>
                <a:solidFill>
                  <a:srgbClr val="000000"/>
                </a:solidFill>
                <a:effectLst/>
                <a:uLnTx/>
                <a:uFillTx/>
                <a:latin typeface="Barlow"/>
                <a:ea typeface="Barlow"/>
                <a:cs typeface="Barlow"/>
                <a:sym typeface="Barlow"/>
              </a:rPr>
              <a:t>Downstream</a:t>
            </a:r>
            <a:endParaRPr kumimoji="0" sz="3467" b="0" i="0" u="none" strike="noStrike" kern="0" cap="none" spc="0" normalizeH="0" baseline="0" noProof="0">
              <a:ln>
                <a:noFill/>
              </a:ln>
              <a:solidFill>
                <a:srgbClr val="000000"/>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43"/>
        <p:cNvGrpSpPr/>
        <p:nvPr/>
      </p:nvGrpSpPr>
      <p:grpSpPr>
        <a:xfrm>
          <a:off x="0" y="0"/>
          <a:ext cx="0" cy="0"/>
          <a:chOff x="0" y="0"/>
          <a:chExt cx="0" cy="0"/>
        </a:xfrm>
      </p:grpSpPr>
      <p:pic>
        <p:nvPicPr>
          <p:cNvPr id="2344" name="Google Shape;2344;p41"/>
          <p:cNvPicPr preferRelativeResize="0"/>
          <p:nvPr/>
        </p:nvPicPr>
        <p:blipFill rotWithShape="1">
          <a:blip r:embed="rId3">
            <a:alphaModFix/>
          </a:blip>
          <a:srcRect/>
          <a:stretch/>
        </p:blipFill>
        <p:spPr>
          <a:xfrm>
            <a:off x="185968" y="-487166"/>
            <a:ext cx="10355033" cy="8194665"/>
          </a:xfrm>
          <a:prstGeom prst="rect">
            <a:avLst/>
          </a:prstGeom>
          <a:noFill/>
          <a:ln>
            <a:noFill/>
          </a:ln>
        </p:spPr>
      </p:pic>
      <p:pic>
        <p:nvPicPr>
          <p:cNvPr id="2345" name="Google Shape;2345;p41"/>
          <p:cNvPicPr preferRelativeResize="0"/>
          <p:nvPr/>
        </p:nvPicPr>
        <p:blipFill rotWithShape="1">
          <a:blip r:embed="rId4">
            <a:alphaModFix/>
          </a:blip>
          <a:srcRect/>
          <a:stretch/>
        </p:blipFill>
        <p:spPr>
          <a:xfrm>
            <a:off x="787698" y="5219967"/>
            <a:ext cx="1120633" cy="1450532"/>
          </a:xfrm>
          <a:prstGeom prst="rect">
            <a:avLst/>
          </a:prstGeom>
          <a:noFill/>
          <a:ln>
            <a:noFill/>
          </a:ln>
        </p:spPr>
      </p:pic>
      <p:pic>
        <p:nvPicPr>
          <p:cNvPr id="2346" name="Google Shape;2346;p41"/>
          <p:cNvPicPr preferRelativeResize="0"/>
          <p:nvPr/>
        </p:nvPicPr>
        <p:blipFill rotWithShape="1">
          <a:blip r:embed="rId4">
            <a:alphaModFix/>
          </a:blip>
          <a:srcRect/>
          <a:stretch/>
        </p:blipFill>
        <p:spPr>
          <a:xfrm>
            <a:off x="7301065" y="2926667"/>
            <a:ext cx="1120633" cy="1450531"/>
          </a:xfrm>
          <a:prstGeom prst="rect">
            <a:avLst/>
          </a:prstGeom>
          <a:noFill/>
          <a:ln>
            <a:noFill/>
          </a:ln>
        </p:spPr>
      </p:pic>
      <p:pic>
        <p:nvPicPr>
          <p:cNvPr id="2347" name="Google Shape;2347;p41"/>
          <p:cNvPicPr preferRelativeResize="0"/>
          <p:nvPr/>
        </p:nvPicPr>
        <p:blipFill rotWithShape="1">
          <a:blip r:embed="rId4">
            <a:alphaModFix/>
          </a:blip>
          <a:srcRect/>
          <a:stretch/>
        </p:blipFill>
        <p:spPr>
          <a:xfrm>
            <a:off x="185965" y="1521433"/>
            <a:ext cx="1120633" cy="1450531"/>
          </a:xfrm>
          <a:prstGeom prst="rect">
            <a:avLst/>
          </a:prstGeom>
          <a:noFill/>
          <a:ln>
            <a:noFill/>
          </a:ln>
        </p:spPr>
      </p:pic>
      <p:sp>
        <p:nvSpPr>
          <p:cNvPr id="2348" name="Google Shape;2348;p41"/>
          <p:cNvSpPr txBox="1"/>
          <p:nvPr/>
        </p:nvSpPr>
        <p:spPr>
          <a:xfrm>
            <a:off x="5443233" y="207834"/>
            <a:ext cx="2131200" cy="6770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800" b="0" i="0" u="none" strike="noStrike" kern="0" cap="none" spc="0" normalizeH="0" baseline="0" noProof="0">
                <a:ln>
                  <a:noFill/>
                </a:ln>
                <a:solidFill>
                  <a:srgbClr val="000000"/>
                </a:solidFill>
                <a:effectLst/>
                <a:uLnTx/>
                <a:uFillTx/>
                <a:latin typeface="Barlow"/>
                <a:ea typeface="Barlow"/>
                <a:cs typeface="Barlow"/>
                <a:sym typeface="Barlow"/>
              </a:rPr>
              <a:t>Upstream</a:t>
            </a:r>
            <a:endParaRPr kumimoji="0" sz="2800"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349" name="Google Shape;2349;p41"/>
          <p:cNvSpPr/>
          <p:nvPr/>
        </p:nvSpPr>
        <p:spPr>
          <a:xfrm rot="-3064087">
            <a:off x="7469671" y="644897"/>
            <a:ext cx="315724" cy="1953625"/>
          </a:xfrm>
          <a:prstGeom prst="down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350" name="Google Shape;2350;p41"/>
          <p:cNvSpPr txBox="1"/>
          <p:nvPr/>
        </p:nvSpPr>
        <p:spPr>
          <a:xfrm>
            <a:off x="8306700" y="2539534"/>
            <a:ext cx="2678000" cy="6770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800" b="0" i="0" u="none" strike="noStrike" kern="0" cap="none" spc="0" normalizeH="0" baseline="0" noProof="0">
                <a:ln>
                  <a:noFill/>
                </a:ln>
                <a:solidFill>
                  <a:srgbClr val="000000"/>
                </a:solidFill>
                <a:effectLst/>
                <a:uLnTx/>
                <a:uFillTx/>
                <a:latin typeface="Barlow"/>
                <a:ea typeface="Barlow"/>
                <a:cs typeface="Barlow"/>
                <a:sym typeface="Barlow"/>
              </a:rPr>
              <a:t>Downstream</a:t>
            </a:r>
            <a:endParaRPr kumimoji="0" sz="3467"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351" name="Google Shape;2351;p41"/>
          <p:cNvSpPr/>
          <p:nvPr/>
        </p:nvSpPr>
        <p:spPr>
          <a:xfrm rot="7720269">
            <a:off x="8482887" y="241013"/>
            <a:ext cx="315596" cy="1953609"/>
          </a:xfrm>
          <a:prstGeom prst="down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67"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352" name="Google Shape;2352;p41"/>
          <p:cNvSpPr txBox="1"/>
          <p:nvPr/>
        </p:nvSpPr>
        <p:spPr>
          <a:xfrm>
            <a:off x="9573800" y="207834"/>
            <a:ext cx="2678000" cy="1107955"/>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800" b="0" i="0" u="none" strike="noStrike" kern="0" cap="none" spc="0" normalizeH="0" baseline="0" noProof="0">
                <a:ln>
                  <a:noFill/>
                </a:ln>
                <a:solidFill>
                  <a:srgbClr val="000000"/>
                </a:solidFill>
                <a:effectLst/>
                <a:uLnTx/>
                <a:uFillTx/>
                <a:latin typeface="Barlow"/>
                <a:ea typeface="Barlow"/>
                <a:cs typeface="Barlow"/>
                <a:sym typeface="Barlow"/>
              </a:rPr>
              <a:t>Data Also Flows Bidirectionally</a:t>
            </a:r>
            <a:endParaRPr kumimoji="0" sz="3467" b="0" i="0" u="none" strike="noStrike" kern="0" cap="none" spc="0" normalizeH="0" baseline="0" noProof="0">
              <a:ln>
                <a:noFill/>
              </a:ln>
              <a:solidFill>
                <a:srgbClr val="000000"/>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56"/>
        <p:cNvGrpSpPr/>
        <p:nvPr/>
      </p:nvGrpSpPr>
      <p:grpSpPr>
        <a:xfrm>
          <a:off x="0" y="0"/>
          <a:ext cx="0" cy="0"/>
          <a:chOff x="0" y="0"/>
          <a:chExt cx="0" cy="0"/>
        </a:xfrm>
      </p:grpSpPr>
      <p:pic>
        <p:nvPicPr>
          <p:cNvPr id="2357" name="Google Shape;2357;p42"/>
          <p:cNvPicPr preferRelativeResize="0"/>
          <p:nvPr/>
        </p:nvPicPr>
        <p:blipFill rotWithShape="1">
          <a:blip r:embed="rId3">
            <a:alphaModFix/>
          </a:blip>
          <a:srcRect/>
          <a:stretch/>
        </p:blipFill>
        <p:spPr>
          <a:xfrm>
            <a:off x="84368" y="-487166"/>
            <a:ext cx="10355033" cy="8194665"/>
          </a:xfrm>
          <a:prstGeom prst="rect">
            <a:avLst/>
          </a:prstGeom>
          <a:noFill/>
          <a:ln>
            <a:noFill/>
          </a:ln>
        </p:spPr>
      </p:pic>
      <p:pic>
        <p:nvPicPr>
          <p:cNvPr id="2358" name="Google Shape;2358;p42"/>
          <p:cNvPicPr preferRelativeResize="0"/>
          <p:nvPr/>
        </p:nvPicPr>
        <p:blipFill rotWithShape="1">
          <a:blip r:embed="rId4">
            <a:alphaModFix/>
          </a:blip>
          <a:srcRect/>
          <a:stretch/>
        </p:blipFill>
        <p:spPr>
          <a:xfrm>
            <a:off x="1571265" y="5032167"/>
            <a:ext cx="1120633" cy="1450532"/>
          </a:xfrm>
          <a:prstGeom prst="rect">
            <a:avLst/>
          </a:prstGeom>
          <a:noFill/>
          <a:ln>
            <a:noFill/>
          </a:ln>
        </p:spPr>
      </p:pic>
      <p:pic>
        <p:nvPicPr>
          <p:cNvPr id="2359" name="Google Shape;2359;p42"/>
          <p:cNvPicPr preferRelativeResize="0"/>
          <p:nvPr/>
        </p:nvPicPr>
        <p:blipFill rotWithShape="1">
          <a:blip r:embed="rId4">
            <a:alphaModFix/>
          </a:blip>
          <a:srcRect/>
          <a:stretch/>
        </p:blipFill>
        <p:spPr>
          <a:xfrm>
            <a:off x="287565" y="1521433"/>
            <a:ext cx="1120633" cy="1450531"/>
          </a:xfrm>
          <a:prstGeom prst="rect">
            <a:avLst/>
          </a:prstGeom>
          <a:noFill/>
          <a:ln>
            <a:noFill/>
          </a:ln>
        </p:spPr>
      </p:pic>
      <p:pic>
        <p:nvPicPr>
          <p:cNvPr id="2360" name="Google Shape;2360;p42"/>
          <p:cNvPicPr preferRelativeResize="0"/>
          <p:nvPr/>
        </p:nvPicPr>
        <p:blipFill rotWithShape="1">
          <a:blip r:embed="rId5">
            <a:alphaModFix/>
          </a:blip>
          <a:srcRect/>
          <a:stretch/>
        </p:blipFill>
        <p:spPr>
          <a:xfrm>
            <a:off x="2394001" y="275001"/>
            <a:ext cx="826135" cy="622935"/>
          </a:xfrm>
          <a:prstGeom prst="rect">
            <a:avLst/>
          </a:prstGeom>
          <a:noFill/>
          <a:ln>
            <a:noFill/>
          </a:ln>
        </p:spPr>
      </p:pic>
      <p:sp>
        <p:nvSpPr>
          <p:cNvPr id="2361" name="Google Shape;2361;p42"/>
          <p:cNvSpPr txBox="1"/>
          <p:nvPr/>
        </p:nvSpPr>
        <p:spPr>
          <a:xfrm>
            <a:off x="3220133" y="246700"/>
            <a:ext cx="8584800" cy="6359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533" b="0" i="0" u="none" strike="noStrike" kern="0" cap="none" spc="0" normalizeH="0" baseline="0" noProof="0">
                <a:ln>
                  <a:noFill/>
                </a:ln>
                <a:solidFill>
                  <a:srgbClr val="000000"/>
                </a:solidFill>
                <a:effectLst/>
                <a:uLnTx/>
                <a:uFillTx/>
                <a:latin typeface="Barlow"/>
                <a:ea typeface="Barlow"/>
                <a:cs typeface="Barlow"/>
                <a:sym typeface="Barlow"/>
              </a:rPr>
              <a:t>Provider Office EHR Data Entry Screens/Work Flow</a:t>
            </a:r>
            <a:endParaRPr kumimoji="0" sz="2533"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362" name="Google Shape;2362;p42"/>
          <p:cNvSpPr txBox="1"/>
          <p:nvPr/>
        </p:nvSpPr>
        <p:spPr>
          <a:xfrm>
            <a:off x="5735500" y="897934"/>
            <a:ext cx="6003600" cy="102575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533" b="0" i="0" u="none" strike="noStrike" kern="0" cap="none" spc="0" normalizeH="0" baseline="0" noProof="0">
                <a:ln>
                  <a:noFill/>
                </a:ln>
                <a:solidFill>
                  <a:srgbClr val="000000"/>
                </a:solidFill>
                <a:effectLst/>
                <a:uLnTx/>
                <a:uFillTx/>
                <a:latin typeface="Barlow"/>
                <a:ea typeface="Barlow"/>
                <a:cs typeface="Barlow"/>
                <a:sym typeface="Barlow"/>
              </a:rPr>
              <a:t>EHR User Interface, Outgoing Message Triggers, Incoming Query Responses</a:t>
            </a: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pic>
        <p:nvPicPr>
          <p:cNvPr id="2363" name="Google Shape;2363;p42"/>
          <p:cNvPicPr preferRelativeResize="0"/>
          <p:nvPr/>
        </p:nvPicPr>
        <p:blipFill rotWithShape="1">
          <a:blip r:embed="rId6">
            <a:alphaModFix/>
          </a:blip>
          <a:srcRect/>
          <a:stretch/>
        </p:blipFill>
        <p:spPr>
          <a:xfrm>
            <a:off x="6262134" y="2816767"/>
            <a:ext cx="741799" cy="741799"/>
          </a:xfrm>
          <a:prstGeom prst="rect">
            <a:avLst/>
          </a:prstGeom>
          <a:noFill/>
          <a:ln>
            <a:noFill/>
          </a:ln>
        </p:spPr>
      </p:pic>
      <p:sp>
        <p:nvSpPr>
          <p:cNvPr id="2364" name="Google Shape;2364;p42"/>
          <p:cNvSpPr txBox="1"/>
          <p:nvPr/>
        </p:nvSpPr>
        <p:spPr>
          <a:xfrm>
            <a:off x="6964000" y="2825000"/>
            <a:ext cx="5126400" cy="6359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533" b="0" i="0" u="none" strike="noStrike" kern="0" cap="none" spc="0" normalizeH="0" baseline="0" noProof="0">
                <a:ln>
                  <a:noFill/>
                </a:ln>
                <a:solidFill>
                  <a:srgbClr val="000000"/>
                </a:solidFill>
                <a:effectLst/>
                <a:uLnTx/>
                <a:uFillTx/>
                <a:latin typeface="Barlow"/>
                <a:ea typeface="Barlow"/>
                <a:cs typeface="Barlow"/>
                <a:sym typeface="Barlow"/>
              </a:rPr>
              <a:t>IIS HL7 Interface Standards</a:t>
            </a: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pic>
        <p:nvPicPr>
          <p:cNvPr id="2365" name="Google Shape;2365;p42"/>
          <p:cNvPicPr preferRelativeResize="0"/>
          <p:nvPr/>
        </p:nvPicPr>
        <p:blipFill rotWithShape="1">
          <a:blip r:embed="rId7">
            <a:alphaModFix/>
          </a:blip>
          <a:srcRect/>
          <a:stretch/>
        </p:blipFill>
        <p:spPr>
          <a:xfrm>
            <a:off x="5075301" y="931111"/>
            <a:ext cx="451833" cy="627189"/>
          </a:xfrm>
          <a:prstGeom prst="rect">
            <a:avLst/>
          </a:prstGeom>
          <a:noFill/>
          <a:ln>
            <a:noFill/>
          </a:ln>
        </p:spPr>
      </p:pic>
      <p:pic>
        <p:nvPicPr>
          <p:cNvPr id="2366" name="Google Shape;2366;p42"/>
          <p:cNvPicPr preferRelativeResize="0"/>
          <p:nvPr/>
        </p:nvPicPr>
        <p:blipFill rotWithShape="1">
          <a:blip r:embed="rId8">
            <a:alphaModFix/>
          </a:blip>
          <a:srcRect l="53175"/>
          <a:stretch/>
        </p:blipFill>
        <p:spPr>
          <a:xfrm>
            <a:off x="7211933" y="3122859"/>
            <a:ext cx="741800" cy="1584224"/>
          </a:xfrm>
          <a:prstGeom prst="rect">
            <a:avLst/>
          </a:prstGeom>
          <a:noFill/>
          <a:ln>
            <a:noFill/>
          </a:ln>
        </p:spPr>
      </p:pic>
      <p:sp>
        <p:nvSpPr>
          <p:cNvPr id="2367" name="Google Shape;2367;p42"/>
          <p:cNvSpPr txBox="1"/>
          <p:nvPr/>
        </p:nvSpPr>
        <p:spPr>
          <a:xfrm>
            <a:off x="7961800" y="3688967"/>
            <a:ext cx="4545600" cy="6359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533" b="0" i="0" u="none" strike="noStrike" kern="0" cap="none" spc="0" normalizeH="0" baseline="0" noProof="0">
                <a:ln>
                  <a:noFill/>
                </a:ln>
                <a:solidFill>
                  <a:srgbClr val="000000"/>
                </a:solidFill>
                <a:effectLst/>
                <a:uLnTx/>
                <a:uFillTx/>
                <a:latin typeface="Barlow"/>
                <a:ea typeface="Barlow"/>
                <a:cs typeface="Barlow"/>
                <a:sym typeface="Barlow"/>
              </a:rPr>
              <a:t>IIS Business Rules, Matching</a:t>
            </a: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368" name="Google Shape;2368;p42"/>
          <p:cNvSpPr txBox="1"/>
          <p:nvPr/>
        </p:nvSpPr>
        <p:spPr>
          <a:xfrm>
            <a:off x="9412300" y="4211967"/>
            <a:ext cx="2850000" cy="102575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533" b="0" i="0" u="none" strike="noStrike" kern="0" cap="none" spc="0" normalizeH="0" baseline="0" noProof="0">
                <a:ln>
                  <a:noFill/>
                </a:ln>
                <a:solidFill>
                  <a:srgbClr val="000000"/>
                </a:solidFill>
                <a:effectLst/>
                <a:uLnTx/>
                <a:uFillTx/>
                <a:latin typeface="Barlow"/>
                <a:ea typeface="Barlow"/>
                <a:cs typeface="Barlow"/>
                <a:sym typeface="Barlow"/>
              </a:rPr>
              <a:t>IIS Data Quality Reports</a:t>
            </a: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369" name="Google Shape;2369;p42"/>
          <p:cNvSpPr txBox="1"/>
          <p:nvPr/>
        </p:nvSpPr>
        <p:spPr>
          <a:xfrm>
            <a:off x="7183100" y="1942233"/>
            <a:ext cx="4622000" cy="6359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533" b="0" i="0" u="none" strike="noStrike" kern="0" cap="none" spc="0" normalizeH="0" baseline="0" noProof="0">
                <a:ln>
                  <a:noFill/>
                </a:ln>
                <a:solidFill>
                  <a:srgbClr val="000000"/>
                </a:solidFill>
                <a:effectLst/>
                <a:uLnTx/>
                <a:uFillTx/>
                <a:latin typeface="Barlow"/>
                <a:ea typeface="Barlow"/>
                <a:cs typeface="Barlow"/>
                <a:sym typeface="Barlow"/>
              </a:rPr>
              <a:t>HIE Business Rules/Processes</a:t>
            </a:r>
            <a:endParaRPr kumimoji="0" sz="2533" b="0" i="0" u="none" strike="noStrike" kern="0" cap="none" spc="0" normalizeH="0" baseline="0" noProof="0">
              <a:ln>
                <a:noFill/>
              </a:ln>
              <a:solidFill>
                <a:srgbClr val="000000"/>
              </a:solidFill>
              <a:effectLst/>
              <a:uLnTx/>
              <a:uFillTx/>
              <a:latin typeface="Barlow"/>
              <a:ea typeface="Barlow"/>
              <a:cs typeface="Barlow"/>
              <a:sym typeface="Barlow"/>
            </a:endParaRPr>
          </a:p>
        </p:txBody>
      </p:sp>
      <p:pic>
        <p:nvPicPr>
          <p:cNvPr id="2370" name="Google Shape;2370;p42"/>
          <p:cNvPicPr preferRelativeResize="0"/>
          <p:nvPr/>
        </p:nvPicPr>
        <p:blipFill rotWithShape="1">
          <a:blip r:embed="rId9">
            <a:alphaModFix/>
          </a:blip>
          <a:srcRect/>
          <a:stretch/>
        </p:blipFill>
        <p:spPr>
          <a:xfrm>
            <a:off x="6356962" y="1893367"/>
            <a:ext cx="826133" cy="826133"/>
          </a:xfrm>
          <a:prstGeom prst="rect">
            <a:avLst/>
          </a:prstGeom>
          <a:noFill/>
          <a:ln>
            <a:noFill/>
          </a:ln>
        </p:spPr>
      </p:pic>
      <p:pic>
        <p:nvPicPr>
          <p:cNvPr id="2371" name="Google Shape;2371;p42"/>
          <p:cNvPicPr preferRelativeResize="0"/>
          <p:nvPr/>
        </p:nvPicPr>
        <p:blipFill rotWithShape="1">
          <a:blip r:embed="rId10">
            <a:alphaModFix/>
          </a:blip>
          <a:srcRect/>
          <a:stretch/>
        </p:blipFill>
        <p:spPr>
          <a:xfrm>
            <a:off x="8691401" y="4380700"/>
            <a:ext cx="622935" cy="622933"/>
          </a:xfrm>
          <a:prstGeom prst="rect">
            <a:avLst/>
          </a:prstGeom>
          <a:noFill/>
          <a:ln>
            <a:noFill/>
          </a:ln>
        </p:spPr>
      </p:pic>
      <p:pic>
        <p:nvPicPr>
          <p:cNvPr id="2372" name="Google Shape;2372;p42"/>
          <p:cNvPicPr preferRelativeResize="0"/>
          <p:nvPr/>
        </p:nvPicPr>
        <p:blipFill rotWithShape="1">
          <a:blip r:embed="rId11">
            <a:alphaModFix/>
          </a:blip>
          <a:srcRect/>
          <a:stretch/>
        </p:blipFill>
        <p:spPr>
          <a:xfrm>
            <a:off x="10575817" y="6045367"/>
            <a:ext cx="741800" cy="741800"/>
          </a:xfrm>
          <a:prstGeom prst="rect">
            <a:avLst/>
          </a:prstGeom>
          <a:noFill/>
          <a:ln>
            <a:noFill/>
          </a:ln>
        </p:spPr>
      </p:pic>
      <p:sp>
        <p:nvSpPr>
          <p:cNvPr id="2373" name="Google Shape;2373;p42"/>
          <p:cNvSpPr txBox="1"/>
          <p:nvPr/>
        </p:nvSpPr>
        <p:spPr>
          <a:xfrm>
            <a:off x="11336133" y="6146933"/>
            <a:ext cx="1171267" cy="6359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533" b="0" i="0" u="none" strike="noStrike" kern="0" cap="none" spc="0" normalizeH="0" baseline="0" noProof="0">
                <a:ln>
                  <a:noFill/>
                </a:ln>
                <a:solidFill>
                  <a:srgbClr val="000000"/>
                </a:solidFill>
                <a:effectLst/>
                <a:uLnTx/>
                <a:uFillTx/>
                <a:latin typeface="Bree Serif"/>
                <a:ea typeface="Bree Serif"/>
                <a:cs typeface="Bree Serif"/>
                <a:sym typeface="Bree Serif"/>
              </a:rPr>
              <a:t>CDC</a:t>
            </a:r>
            <a:endParaRPr kumimoji="0" sz="2000" b="0" i="0" u="none" strike="noStrike" kern="0" cap="none" spc="0" normalizeH="0" baseline="0" noProof="0">
              <a:ln>
                <a:noFill/>
              </a:ln>
              <a:solidFill>
                <a:srgbClr val="000000"/>
              </a:solidFill>
              <a:effectLst/>
              <a:uLnTx/>
              <a:uFillTx/>
              <a:latin typeface="Caveat"/>
              <a:ea typeface="Caveat"/>
              <a:cs typeface="Caveat"/>
              <a:sym typeface="Caveat"/>
            </a:endParaRPr>
          </a:p>
        </p:txBody>
      </p:sp>
      <p:pic>
        <p:nvPicPr>
          <p:cNvPr id="2374" name="Google Shape;2374;p42"/>
          <p:cNvPicPr preferRelativeResize="0"/>
          <p:nvPr/>
        </p:nvPicPr>
        <p:blipFill rotWithShape="1">
          <a:blip r:embed="rId6">
            <a:alphaModFix/>
          </a:blip>
          <a:srcRect/>
          <a:stretch/>
        </p:blipFill>
        <p:spPr>
          <a:xfrm>
            <a:off x="9828601" y="5242968"/>
            <a:ext cx="451833" cy="451833"/>
          </a:xfrm>
          <a:prstGeom prst="rect">
            <a:avLst/>
          </a:prstGeom>
          <a:noFill/>
          <a:ln>
            <a:noFill/>
          </a:ln>
        </p:spPr>
      </p:pic>
      <p:pic>
        <p:nvPicPr>
          <p:cNvPr id="2375" name="Google Shape;2375;p42"/>
          <p:cNvPicPr preferRelativeResize="0"/>
          <p:nvPr/>
        </p:nvPicPr>
        <p:blipFill rotWithShape="1">
          <a:blip r:embed="rId6">
            <a:alphaModFix/>
          </a:blip>
          <a:srcRect/>
          <a:stretch/>
        </p:blipFill>
        <p:spPr>
          <a:xfrm>
            <a:off x="10619201" y="5242968"/>
            <a:ext cx="451833" cy="451833"/>
          </a:xfrm>
          <a:prstGeom prst="rect">
            <a:avLst/>
          </a:prstGeom>
          <a:noFill/>
          <a:ln>
            <a:noFill/>
          </a:ln>
        </p:spPr>
      </p:pic>
      <p:sp>
        <p:nvSpPr>
          <p:cNvPr id="2376" name="Google Shape;2376;p42"/>
          <p:cNvSpPr txBox="1"/>
          <p:nvPr/>
        </p:nvSpPr>
        <p:spPr>
          <a:xfrm>
            <a:off x="11118167" y="5150883"/>
            <a:ext cx="1727200" cy="63596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533" b="0" i="0" u="none" strike="noStrike" kern="0" cap="none" spc="0" normalizeH="0" baseline="0" noProof="0">
                <a:ln>
                  <a:noFill/>
                </a:ln>
                <a:solidFill>
                  <a:srgbClr val="000000"/>
                </a:solidFill>
                <a:effectLst/>
                <a:uLnTx/>
                <a:uFillTx/>
                <a:latin typeface="Bree Serif"/>
                <a:ea typeface="Bree Serif"/>
                <a:cs typeface="Bree Serif"/>
                <a:sym typeface="Bree Serif"/>
              </a:rPr>
              <a:t>IIS-IIS </a:t>
            </a:r>
            <a:endParaRPr kumimoji="0" sz="2000" b="0" i="0" u="none" strike="noStrike" kern="0" cap="none" spc="0" normalizeH="0" baseline="0" noProof="0">
              <a:ln>
                <a:noFill/>
              </a:ln>
              <a:solidFill>
                <a:srgbClr val="000000"/>
              </a:solidFill>
              <a:effectLst/>
              <a:uLnTx/>
              <a:uFillTx/>
              <a:latin typeface="Caveat"/>
              <a:ea typeface="Caveat"/>
              <a:cs typeface="Caveat"/>
              <a:sym typeface="Caveat"/>
            </a:endParaRPr>
          </a:p>
        </p:txBody>
      </p:sp>
      <p:cxnSp>
        <p:nvCxnSpPr>
          <p:cNvPr id="2377" name="Google Shape;2377;p42"/>
          <p:cNvCxnSpPr/>
          <p:nvPr/>
        </p:nvCxnSpPr>
        <p:spPr>
          <a:xfrm>
            <a:off x="10280433" y="5468900"/>
            <a:ext cx="333200" cy="0"/>
          </a:xfrm>
          <a:prstGeom prst="straightConnector1">
            <a:avLst/>
          </a:prstGeom>
          <a:noFill/>
          <a:ln w="9525" cap="flat" cmpd="sng">
            <a:solidFill>
              <a:schemeClr val="dk1"/>
            </a:solidFill>
            <a:prstDash val="solid"/>
            <a:round/>
            <a:headEnd type="stealth" w="med" len="med"/>
            <a:tailEnd type="stealth"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82"/>
        <p:cNvGrpSpPr/>
        <p:nvPr/>
      </p:nvGrpSpPr>
      <p:grpSpPr>
        <a:xfrm>
          <a:off x="0" y="0"/>
          <a:ext cx="0" cy="0"/>
          <a:chOff x="0" y="0"/>
          <a:chExt cx="0" cy="0"/>
        </a:xfrm>
      </p:grpSpPr>
      <p:sp>
        <p:nvSpPr>
          <p:cNvPr id="2383" name="Google Shape;2383;p43"/>
          <p:cNvSpPr txBox="1">
            <a:spLocks noGrp="1"/>
          </p:cNvSpPr>
          <p:nvPr>
            <p:ph type="title"/>
          </p:nvPr>
        </p:nvSpPr>
        <p:spPr>
          <a:xfrm>
            <a:off x="1889362" y="477947"/>
            <a:ext cx="7587600" cy="1074400"/>
          </a:xfrm>
          <a:prstGeom prst="rect">
            <a:avLst/>
          </a:prstGeom>
          <a:noFill/>
          <a:ln>
            <a:noFill/>
          </a:ln>
        </p:spPr>
        <p:txBody>
          <a:bodyPr spcFirstLastPara="1" wrap="square" lIns="91425" tIns="45700" rIns="91425" bIns="45700" anchor="ctr" anchorCtr="0">
            <a:noAutofit/>
          </a:bodyPr>
          <a:lstStyle/>
          <a:p>
            <a:pPr marL="0" lvl="0" indent="0" algn="l" rtl="0">
              <a:lnSpc>
                <a:spcPct val="103448"/>
              </a:lnSpc>
              <a:spcBef>
                <a:spcPts val="0"/>
              </a:spcBef>
              <a:spcAft>
                <a:spcPts val="0"/>
              </a:spcAft>
              <a:buClr>
                <a:srgbClr val="0075C9"/>
              </a:buClr>
              <a:buSzPts val="2900"/>
              <a:buFont typeface="Barlow Medium"/>
              <a:buNone/>
            </a:pPr>
            <a:r>
              <a:rPr lang="en">
                <a:solidFill>
                  <a:srgbClr val="1E5DB2"/>
                </a:solidFill>
              </a:rPr>
              <a:t>Activity: Upstream, Downstream, </a:t>
            </a:r>
            <a:endParaRPr>
              <a:solidFill>
                <a:srgbClr val="1E5DB2"/>
              </a:solidFill>
            </a:endParaRPr>
          </a:p>
          <a:p>
            <a:pPr marL="0" lvl="0" indent="0" algn="l" rtl="0">
              <a:lnSpc>
                <a:spcPct val="103448"/>
              </a:lnSpc>
              <a:spcBef>
                <a:spcPts val="0"/>
              </a:spcBef>
              <a:spcAft>
                <a:spcPts val="0"/>
              </a:spcAft>
              <a:buClr>
                <a:srgbClr val="0075C9"/>
              </a:buClr>
              <a:buSzPts val="2900"/>
              <a:buFont typeface="Barlow Medium"/>
              <a:buNone/>
            </a:pPr>
            <a:r>
              <a:rPr lang="en">
                <a:solidFill>
                  <a:srgbClr val="1E5DB2"/>
                </a:solidFill>
              </a:rPr>
              <a:t>Where Do We Fish? </a:t>
            </a:r>
            <a:endParaRPr>
              <a:solidFill>
                <a:srgbClr val="1E5DB2"/>
              </a:solidFill>
            </a:endParaRPr>
          </a:p>
        </p:txBody>
      </p:sp>
      <p:sp>
        <p:nvSpPr>
          <p:cNvPr id="2384" name="Google Shape;2384;p43"/>
          <p:cNvSpPr txBox="1">
            <a:spLocks noGrp="1"/>
          </p:cNvSpPr>
          <p:nvPr>
            <p:ph type="body" idx="1"/>
          </p:nvPr>
        </p:nvSpPr>
        <p:spPr>
          <a:xfrm>
            <a:off x="582700" y="1875353"/>
            <a:ext cx="9666800" cy="4762400"/>
          </a:xfrm>
          <a:prstGeom prst="rect">
            <a:avLst/>
          </a:prstGeom>
          <a:noFill/>
          <a:ln>
            <a:noFill/>
          </a:ln>
        </p:spPr>
        <p:txBody>
          <a:bodyPr spcFirstLastPara="1" wrap="square" lIns="91425" tIns="45700" rIns="91425" bIns="45700" anchor="t" anchorCtr="0">
            <a:noAutofit/>
          </a:bodyPr>
          <a:lstStyle/>
          <a:p>
            <a:pPr marL="457189" lvl="0" indent="-372524" algn="l" rtl="0">
              <a:lnSpc>
                <a:spcPct val="100000"/>
              </a:lnSpc>
              <a:spcBef>
                <a:spcPts val="1333"/>
              </a:spcBef>
              <a:spcAft>
                <a:spcPts val="0"/>
              </a:spcAft>
              <a:buClr>
                <a:schemeClr val="dk1"/>
              </a:buClr>
              <a:buSzPts val="1800"/>
              <a:buChar char="•"/>
            </a:pPr>
            <a:r>
              <a:rPr lang="en" sz="2267">
                <a:latin typeface="Barlow"/>
                <a:ea typeface="Barlow"/>
                <a:cs typeface="Barlow"/>
                <a:sym typeface="Barlow"/>
              </a:rPr>
              <a:t>Each table will take on one data quality scenario (see handout)</a:t>
            </a:r>
            <a:endParaRPr sz="2267">
              <a:latin typeface="Barlow"/>
              <a:ea typeface="Barlow"/>
              <a:cs typeface="Barlow"/>
              <a:sym typeface="Barlow"/>
            </a:endParaRPr>
          </a:p>
          <a:p>
            <a:pPr marL="457189" lvl="0" indent="-372524" algn="l" rtl="0">
              <a:lnSpc>
                <a:spcPct val="100000"/>
              </a:lnSpc>
              <a:spcBef>
                <a:spcPts val="1333"/>
              </a:spcBef>
              <a:spcAft>
                <a:spcPts val="0"/>
              </a:spcAft>
              <a:buClr>
                <a:schemeClr val="dk1"/>
              </a:buClr>
              <a:buSzPts val="1800"/>
              <a:buChar char="•"/>
            </a:pPr>
            <a:r>
              <a:rPr lang="en" sz="2267">
                <a:latin typeface="Barlow"/>
                <a:ea typeface="Barlow"/>
                <a:cs typeface="Barlow"/>
                <a:sym typeface="Barlow"/>
              </a:rPr>
              <a:t>Participants will answer these four questions, writing high-level notes on the flip charts:</a:t>
            </a:r>
            <a:endParaRPr sz="2267">
              <a:latin typeface="Barlow"/>
              <a:ea typeface="Barlow"/>
              <a:cs typeface="Barlow"/>
              <a:sym typeface="Barlow"/>
            </a:endParaRPr>
          </a:p>
          <a:p>
            <a:pPr marL="914377" lvl="1" indent="-372524" algn="l" rtl="0">
              <a:lnSpc>
                <a:spcPct val="100000"/>
              </a:lnSpc>
              <a:spcBef>
                <a:spcPts val="1333"/>
              </a:spcBef>
              <a:spcAft>
                <a:spcPts val="0"/>
              </a:spcAft>
              <a:buClr>
                <a:schemeClr val="dk1"/>
              </a:buClr>
              <a:buSzPts val="1800"/>
              <a:buChar char="•"/>
            </a:pPr>
            <a:r>
              <a:rPr lang="en" sz="2267">
                <a:latin typeface="Barlow"/>
                <a:ea typeface="Barlow"/>
                <a:cs typeface="Barlow"/>
                <a:sym typeface="Barlow"/>
              </a:rPr>
              <a:t>What problem are we addressing (i.e., what fish are we looking for)?</a:t>
            </a:r>
            <a:endParaRPr sz="2267">
              <a:latin typeface="Barlow"/>
              <a:ea typeface="Barlow"/>
              <a:cs typeface="Barlow"/>
              <a:sym typeface="Barlow"/>
            </a:endParaRPr>
          </a:p>
          <a:p>
            <a:pPr marL="914377" lvl="1" indent="-372524" algn="l" rtl="0">
              <a:lnSpc>
                <a:spcPct val="100000"/>
              </a:lnSpc>
              <a:spcBef>
                <a:spcPts val="1333"/>
              </a:spcBef>
              <a:spcAft>
                <a:spcPts val="0"/>
              </a:spcAft>
              <a:buClr>
                <a:schemeClr val="dk1"/>
              </a:buClr>
              <a:buSzPts val="1800"/>
              <a:buChar char="•"/>
            </a:pPr>
            <a:r>
              <a:rPr lang="en" sz="2267">
                <a:latin typeface="Barlow"/>
                <a:ea typeface="Barlow"/>
                <a:cs typeface="Barlow"/>
                <a:sym typeface="Barlow"/>
              </a:rPr>
              <a:t>Where is the root cause (i.e., where are the big fish)?</a:t>
            </a:r>
            <a:endParaRPr sz="2267">
              <a:latin typeface="Barlow"/>
              <a:ea typeface="Barlow"/>
              <a:cs typeface="Barlow"/>
              <a:sym typeface="Barlow"/>
            </a:endParaRPr>
          </a:p>
          <a:p>
            <a:pPr marL="914377" lvl="1" indent="-372524" algn="l" rtl="0">
              <a:lnSpc>
                <a:spcPct val="100000"/>
              </a:lnSpc>
              <a:spcBef>
                <a:spcPts val="1333"/>
              </a:spcBef>
              <a:spcAft>
                <a:spcPts val="0"/>
              </a:spcAft>
              <a:buClr>
                <a:schemeClr val="dk1"/>
              </a:buClr>
              <a:buSzPts val="1800"/>
              <a:buChar char="•"/>
            </a:pPr>
            <a:r>
              <a:rPr lang="en" sz="2267">
                <a:latin typeface="Barlow"/>
                <a:ea typeface="Barlow"/>
                <a:cs typeface="Barlow"/>
                <a:sym typeface="Barlow"/>
              </a:rPr>
              <a:t>What can we do about it (i.e., how do we catch them)?</a:t>
            </a:r>
            <a:endParaRPr sz="2267">
              <a:latin typeface="Barlow"/>
              <a:ea typeface="Barlow"/>
              <a:cs typeface="Barlow"/>
              <a:sym typeface="Barlow"/>
            </a:endParaRPr>
          </a:p>
          <a:p>
            <a:pPr marL="914377" lvl="1" indent="-372524" algn="l" rtl="0">
              <a:lnSpc>
                <a:spcPct val="100000"/>
              </a:lnSpc>
              <a:spcBef>
                <a:spcPts val="1333"/>
              </a:spcBef>
              <a:spcAft>
                <a:spcPts val="0"/>
              </a:spcAft>
              <a:buClr>
                <a:schemeClr val="dk1"/>
              </a:buClr>
              <a:buSzPts val="1800"/>
              <a:buChar char="•"/>
            </a:pPr>
            <a:r>
              <a:rPr lang="en" sz="2267">
                <a:latin typeface="Barlow"/>
                <a:ea typeface="Barlow"/>
                <a:cs typeface="Barlow"/>
                <a:sym typeface="Barlow"/>
              </a:rPr>
              <a:t>What resources could help us (i.e., what’s the best bait)? </a:t>
            </a:r>
            <a:endParaRPr sz="2267">
              <a:latin typeface="Barlow"/>
              <a:ea typeface="Barlow"/>
              <a:cs typeface="Barlow"/>
              <a:sym typeface="Barlow"/>
            </a:endParaRPr>
          </a:p>
          <a:p>
            <a:pPr marL="457189" lvl="0" indent="-372524" algn="l" rtl="0">
              <a:lnSpc>
                <a:spcPct val="100000"/>
              </a:lnSpc>
              <a:spcBef>
                <a:spcPts val="1333"/>
              </a:spcBef>
              <a:spcAft>
                <a:spcPts val="0"/>
              </a:spcAft>
              <a:buClr>
                <a:schemeClr val="dk1"/>
              </a:buClr>
              <a:buSzPts val="1800"/>
              <a:buChar char="•"/>
            </a:pPr>
            <a:r>
              <a:rPr lang="en" sz="2267">
                <a:highlight>
                  <a:schemeClr val="lt1"/>
                </a:highlight>
                <a:latin typeface="Barlow"/>
                <a:ea typeface="Barlow"/>
                <a:cs typeface="Barlow"/>
                <a:sym typeface="Barlow"/>
              </a:rPr>
              <a:t>When groups are finished, they will rotate to another group’s responses, reviewing and adding to them with a “Yes, and…” or “But wait, what about this…” approach with the speech bubble sticky notes</a:t>
            </a:r>
            <a:endParaRPr sz="2267">
              <a:highlight>
                <a:schemeClr val="lt1"/>
              </a:highlight>
              <a:latin typeface="Barlow"/>
              <a:ea typeface="Barlow"/>
              <a:cs typeface="Barlow"/>
              <a:sym typeface="Barlow"/>
            </a:endParaRPr>
          </a:p>
        </p:txBody>
      </p:sp>
      <p:pic>
        <p:nvPicPr>
          <p:cNvPr id="2385" name="Google Shape;2385;p43"/>
          <p:cNvPicPr preferRelativeResize="0"/>
          <p:nvPr/>
        </p:nvPicPr>
        <p:blipFill rotWithShape="1">
          <a:blip r:embed="rId3">
            <a:alphaModFix/>
          </a:blip>
          <a:srcRect t="9707"/>
          <a:stretch/>
        </p:blipFill>
        <p:spPr>
          <a:xfrm>
            <a:off x="10001569" y="3429006"/>
            <a:ext cx="1553012" cy="1454743"/>
          </a:xfrm>
          <a:prstGeom prst="rect">
            <a:avLst/>
          </a:prstGeom>
          <a:noFill/>
          <a:ln>
            <a:noFill/>
          </a:ln>
        </p:spPr>
      </p:pic>
      <p:pic>
        <p:nvPicPr>
          <p:cNvPr id="2386" name="Google Shape;2386;p43"/>
          <p:cNvPicPr preferRelativeResize="0"/>
          <p:nvPr/>
        </p:nvPicPr>
        <p:blipFill rotWithShape="1">
          <a:blip r:embed="rId4">
            <a:alphaModFix/>
          </a:blip>
          <a:srcRect/>
          <a:stretch/>
        </p:blipFill>
        <p:spPr>
          <a:xfrm>
            <a:off x="11797" y="0"/>
            <a:ext cx="1828800" cy="1828800"/>
          </a:xfrm>
          <a:prstGeom prst="rect">
            <a:avLst/>
          </a:prstGeom>
          <a:noFill/>
          <a:ln>
            <a:noFill/>
          </a:ln>
        </p:spPr>
      </p:pic>
      <p:sp>
        <p:nvSpPr>
          <p:cNvPr id="2387" name="Google Shape;2387;p43"/>
          <p:cNvSpPr/>
          <p:nvPr/>
        </p:nvSpPr>
        <p:spPr>
          <a:xfrm>
            <a:off x="10119333" y="5048535"/>
            <a:ext cx="885200" cy="480000"/>
          </a:xfrm>
          <a:prstGeom prst="wedgeEllipse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88" name="Google Shape;2388;p43"/>
          <p:cNvSpPr/>
          <p:nvPr/>
        </p:nvSpPr>
        <p:spPr>
          <a:xfrm>
            <a:off x="10587612" y="5693379"/>
            <a:ext cx="885200" cy="480000"/>
          </a:xfrm>
          <a:prstGeom prst="wedgeEllipseCallout">
            <a:avLst>
              <a:gd name="adj1" fmla="val -20833"/>
              <a:gd name="adj2" fmla="val 62500"/>
            </a:avLst>
          </a:prstGeom>
          <a:solidFill>
            <a:srgbClr val="FFFF0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93"/>
        <p:cNvGrpSpPr/>
        <p:nvPr/>
      </p:nvGrpSpPr>
      <p:grpSpPr>
        <a:xfrm>
          <a:off x="0" y="0"/>
          <a:ext cx="0" cy="0"/>
          <a:chOff x="0" y="0"/>
          <a:chExt cx="0" cy="0"/>
        </a:xfrm>
      </p:grpSpPr>
      <p:sp>
        <p:nvSpPr>
          <p:cNvPr id="2394" name="Google Shape;2394;p44"/>
          <p:cNvSpPr txBox="1">
            <a:spLocks noGrp="1"/>
          </p:cNvSpPr>
          <p:nvPr>
            <p:ph type="title"/>
          </p:nvPr>
        </p:nvSpPr>
        <p:spPr>
          <a:xfrm>
            <a:off x="1873496" y="386538"/>
            <a:ext cx="8265200" cy="1254000"/>
          </a:xfrm>
          <a:prstGeom prst="rect">
            <a:avLst/>
          </a:prstGeom>
          <a:noFill/>
          <a:ln>
            <a:noFill/>
          </a:ln>
        </p:spPr>
        <p:txBody>
          <a:bodyPr spcFirstLastPara="1" wrap="square" lIns="91425" tIns="45700" rIns="91425" bIns="45700" anchor="ctr" anchorCtr="0">
            <a:noAutofit/>
          </a:bodyPr>
          <a:lstStyle/>
          <a:p>
            <a:pPr marL="0" lvl="0" indent="0" algn="l" rtl="0">
              <a:lnSpc>
                <a:spcPct val="103448"/>
              </a:lnSpc>
              <a:spcBef>
                <a:spcPts val="0"/>
              </a:spcBef>
              <a:spcAft>
                <a:spcPts val="0"/>
              </a:spcAft>
              <a:buClr>
                <a:srgbClr val="0075C9"/>
              </a:buClr>
              <a:buSzPts val="2900"/>
              <a:buFont typeface="Barlow Medium"/>
              <a:buNone/>
            </a:pPr>
            <a:r>
              <a:rPr lang="en">
                <a:solidFill>
                  <a:srgbClr val="1E5DB2"/>
                </a:solidFill>
              </a:rPr>
              <a:t>Activity: Upstream, Downstream, Where Do We Fish?</a:t>
            </a:r>
            <a:endParaRPr>
              <a:solidFill>
                <a:srgbClr val="1E5DB2"/>
              </a:solidFill>
            </a:endParaRPr>
          </a:p>
        </p:txBody>
      </p:sp>
      <p:sp>
        <p:nvSpPr>
          <p:cNvPr id="2395" name="Google Shape;2395;p44"/>
          <p:cNvSpPr txBox="1">
            <a:spLocks noGrp="1"/>
          </p:cNvSpPr>
          <p:nvPr>
            <p:ph type="body" idx="1"/>
          </p:nvPr>
        </p:nvSpPr>
        <p:spPr>
          <a:xfrm>
            <a:off x="608248" y="2092270"/>
            <a:ext cx="9666800" cy="4348400"/>
          </a:xfrm>
          <a:prstGeom prst="rect">
            <a:avLst/>
          </a:prstGeom>
          <a:noFill/>
          <a:ln>
            <a:noFill/>
          </a:ln>
        </p:spPr>
        <p:txBody>
          <a:bodyPr spcFirstLastPara="1" wrap="square" lIns="91425" tIns="45700" rIns="91425" bIns="45700" anchor="t" anchorCtr="0">
            <a:normAutofit/>
          </a:bodyPr>
          <a:lstStyle/>
          <a:p>
            <a:pPr marL="50799" lvl="0" indent="0" algn="ctr" rtl="0">
              <a:lnSpc>
                <a:spcPct val="109090"/>
              </a:lnSpc>
              <a:spcBef>
                <a:spcPts val="0"/>
              </a:spcBef>
              <a:spcAft>
                <a:spcPts val="1067"/>
              </a:spcAft>
              <a:buClr>
                <a:schemeClr val="dk1"/>
              </a:buClr>
              <a:buSzPts val="2200"/>
              <a:buNone/>
            </a:pPr>
            <a:r>
              <a:rPr lang="en" sz="2933"/>
              <a:t>Share your highlights with the larger group</a:t>
            </a:r>
            <a:endParaRPr sz="2933"/>
          </a:p>
        </p:txBody>
      </p:sp>
      <p:pic>
        <p:nvPicPr>
          <p:cNvPr id="2396" name="Google Shape;2396;p44"/>
          <p:cNvPicPr preferRelativeResize="0"/>
          <p:nvPr/>
        </p:nvPicPr>
        <p:blipFill rotWithShape="1">
          <a:blip r:embed="rId3">
            <a:alphaModFix/>
          </a:blip>
          <a:srcRect t="4256" b="11971"/>
          <a:stretch/>
        </p:blipFill>
        <p:spPr>
          <a:xfrm>
            <a:off x="2316432" y="2607709"/>
            <a:ext cx="6250600" cy="3771015"/>
          </a:xfrm>
          <a:prstGeom prst="rect">
            <a:avLst/>
          </a:prstGeom>
          <a:noFill/>
          <a:ln>
            <a:noFill/>
          </a:ln>
        </p:spPr>
      </p:pic>
      <p:pic>
        <p:nvPicPr>
          <p:cNvPr id="2397" name="Google Shape;2397;p44"/>
          <p:cNvPicPr preferRelativeResize="0"/>
          <p:nvPr/>
        </p:nvPicPr>
        <p:blipFill rotWithShape="1">
          <a:blip r:embed="rId4">
            <a:alphaModFix/>
          </a:blip>
          <a:srcRect/>
          <a:stretch/>
        </p:blipFill>
        <p:spPr>
          <a:xfrm>
            <a:off x="0" y="0"/>
            <a:ext cx="182880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402"/>
        <p:cNvGrpSpPr/>
        <p:nvPr/>
      </p:nvGrpSpPr>
      <p:grpSpPr>
        <a:xfrm>
          <a:off x="0" y="0"/>
          <a:ext cx="0" cy="0"/>
          <a:chOff x="0" y="0"/>
          <a:chExt cx="0" cy="0"/>
        </a:xfrm>
      </p:grpSpPr>
      <p:sp>
        <p:nvSpPr>
          <p:cNvPr id="2403" name="Google Shape;2403;p45"/>
          <p:cNvSpPr txBox="1">
            <a:spLocks noGrp="1"/>
          </p:cNvSpPr>
          <p:nvPr>
            <p:ph type="title"/>
          </p:nvPr>
        </p:nvSpPr>
        <p:spPr>
          <a:xfrm>
            <a:off x="599828" y="209110"/>
            <a:ext cx="9422000" cy="992000"/>
          </a:xfrm>
          <a:prstGeom prst="rect">
            <a:avLst/>
          </a:prstGeom>
          <a:noFill/>
          <a:ln>
            <a:noFill/>
          </a:ln>
        </p:spPr>
        <p:txBody>
          <a:bodyPr spcFirstLastPara="1" wrap="square" lIns="91425" tIns="45700" rIns="91425" bIns="45700" anchor="ctr" anchorCtr="0">
            <a:normAutofit/>
          </a:bodyPr>
          <a:lstStyle/>
          <a:p>
            <a:pPr marL="0" lvl="0" indent="0" algn="l" rtl="0">
              <a:lnSpc>
                <a:spcPct val="103448"/>
              </a:lnSpc>
              <a:spcBef>
                <a:spcPts val="0"/>
              </a:spcBef>
              <a:spcAft>
                <a:spcPts val="0"/>
              </a:spcAft>
              <a:buClr>
                <a:srgbClr val="0075C9"/>
              </a:buClr>
              <a:buSzPts val="3600"/>
              <a:buFont typeface="Barlow Medium"/>
              <a:buNone/>
            </a:pPr>
            <a:r>
              <a:rPr lang="en" sz="3600">
                <a:solidFill>
                  <a:srgbClr val="1E5DB2"/>
                </a:solidFill>
              </a:rPr>
              <a:t>From the Field: Real-World Data Quality Tools</a:t>
            </a:r>
            <a:endParaRPr sz="3600">
              <a:solidFill>
                <a:srgbClr val="1E5DB2"/>
              </a:solidFill>
            </a:endParaRPr>
          </a:p>
        </p:txBody>
      </p:sp>
      <p:pic>
        <p:nvPicPr>
          <p:cNvPr id="2404" name="Google Shape;2404;p45"/>
          <p:cNvPicPr preferRelativeResize="0"/>
          <p:nvPr/>
        </p:nvPicPr>
        <p:blipFill rotWithShape="1">
          <a:blip r:embed="rId3">
            <a:alphaModFix/>
          </a:blip>
          <a:srcRect/>
          <a:stretch/>
        </p:blipFill>
        <p:spPr>
          <a:xfrm>
            <a:off x="1280000" y="1088276"/>
            <a:ext cx="8700424" cy="5151301"/>
          </a:xfrm>
          <a:prstGeom prst="rect">
            <a:avLst/>
          </a:prstGeom>
          <a:noFill/>
          <a:ln>
            <a:noFill/>
          </a:ln>
        </p:spPr>
      </p:pic>
      <p:sp>
        <p:nvSpPr>
          <p:cNvPr id="2405" name="Google Shape;2405;p45"/>
          <p:cNvSpPr txBox="1"/>
          <p:nvPr/>
        </p:nvSpPr>
        <p:spPr>
          <a:xfrm>
            <a:off x="1447732" y="6135543"/>
            <a:ext cx="8532800" cy="487200"/>
          </a:xfrm>
          <a:prstGeom prst="rect">
            <a:avLst/>
          </a:prstGeom>
          <a:solidFill>
            <a:schemeClr val="lt1"/>
          </a:solid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sng" strike="noStrike" kern="0" cap="none" spc="0" normalizeH="0" baseline="0" noProof="0">
                <a:ln>
                  <a:noFill/>
                </a:ln>
                <a:solidFill>
                  <a:srgbClr val="0000FF"/>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https://repository.immregistries.org/resource/applied-analytics-improving-data-exchange-and-data-quality/</a:t>
            </a:r>
            <a:r>
              <a:rPr kumimoji="0" lang="en" sz="1467" b="0" i="0" u="none" strike="noStrike" kern="0" cap="none" spc="0" normalizeH="0" baseline="0" noProof="0">
                <a:ln>
                  <a:noFill/>
                </a:ln>
                <a:solidFill>
                  <a:srgbClr val="0000FF"/>
                </a:solidFill>
                <a:effectLst/>
                <a:uLnTx/>
                <a:uFillTx/>
                <a:latin typeface="Calibri"/>
                <a:ea typeface="Calibri"/>
                <a:cs typeface="Calibri"/>
                <a:sym typeface="Calibri"/>
              </a:rPr>
              <a:t> </a:t>
            </a:r>
            <a:endParaRPr kumimoji="0" sz="1467" b="0" i="0" u="none" strike="noStrike" kern="0" cap="none" spc="0" normalizeH="0" baseline="0" noProof="0">
              <a:ln>
                <a:noFill/>
              </a:ln>
              <a:solidFill>
                <a:srgbClr val="0000FF"/>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409"/>
        <p:cNvGrpSpPr/>
        <p:nvPr/>
      </p:nvGrpSpPr>
      <p:grpSpPr>
        <a:xfrm>
          <a:off x="0" y="0"/>
          <a:ext cx="0" cy="0"/>
          <a:chOff x="0" y="0"/>
          <a:chExt cx="0" cy="0"/>
        </a:xfrm>
      </p:grpSpPr>
      <p:sp>
        <p:nvSpPr>
          <p:cNvPr id="2410" name="Google Shape;2410;p46"/>
          <p:cNvSpPr txBox="1">
            <a:spLocks noGrp="1"/>
          </p:cNvSpPr>
          <p:nvPr>
            <p:ph type="title"/>
          </p:nvPr>
        </p:nvSpPr>
        <p:spPr>
          <a:xfrm>
            <a:off x="613530" y="272359"/>
            <a:ext cx="9350000" cy="868000"/>
          </a:xfrm>
          <a:prstGeom prst="rect">
            <a:avLst/>
          </a:prstGeom>
          <a:noFill/>
          <a:ln>
            <a:noFill/>
          </a:ln>
        </p:spPr>
        <p:txBody>
          <a:bodyPr spcFirstLastPara="1" wrap="square" lIns="91425" tIns="45700" rIns="91425" bIns="45700" anchor="ctr" anchorCtr="0">
            <a:noAutofit/>
          </a:bodyPr>
          <a:lstStyle/>
          <a:p>
            <a:pPr marL="0" lvl="0" indent="0" algn="l" rtl="0">
              <a:lnSpc>
                <a:spcPct val="103448"/>
              </a:lnSpc>
              <a:spcBef>
                <a:spcPts val="0"/>
              </a:spcBef>
              <a:spcAft>
                <a:spcPts val="0"/>
              </a:spcAft>
              <a:buClr>
                <a:srgbClr val="0075C9"/>
              </a:buClr>
              <a:buSzPts val="2700"/>
              <a:buFont typeface="Barlow Medium"/>
              <a:buNone/>
            </a:pPr>
            <a:r>
              <a:rPr lang="en" sz="3467">
                <a:solidFill>
                  <a:srgbClr val="1E5DB2"/>
                </a:solidFill>
              </a:rPr>
              <a:t>From the Field: Real-World Data Quality Tools</a:t>
            </a:r>
            <a:endParaRPr sz="3467">
              <a:solidFill>
                <a:srgbClr val="1E5DB2"/>
              </a:solidFill>
            </a:endParaRPr>
          </a:p>
        </p:txBody>
      </p:sp>
      <p:sp>
        <p:nvSpPr>
          <p:cNvPr id="2411" name="Google Shape;2411;p46"/>
          <p:cNvSpPr txBox="1">
            <a:spLocks noGrp="1"/>
          </p:cNvSpPr>
          <p:nvPr>
            <p:ph type="body" idx="1"/>
          </p:nvPr>
        </p:nvSpPr>
        <p:spPr>
          <a:xfrm>
            <a:off x="680033" y="1108391"/>
            <a:ext cx="9666800" cy="4788400"/>
          </a:xfrm>
          <a:prstGeom prst="rect">
            <a:avLst/>
          </a:prstGeom>
          <a:noFill/>
          <a:ln>
            <a:noFill/>
          </a:ln>
        </p:spPr>
        <p:txBody>
          <a:bodyPr spcFirstLastPara="1" wrap="square" lIns="91425" tIns="45700" rIns="91425" bIns="45700" anchor="t" anchorCtr="0">
            <a:normAutofit/>
          </a:bodyPr>
          <a:lstStyle/>
          <a:p>
            <a:pPr marL="0" lvl="0" indent="0" algn="l" rtl="0">
              <a:lnSpc>
                <a:spcPct val="114285"/>
              </a:lnSpc>
              <a:spcBef>
                <a:spcPts val="1067"/>
              </a:spcBef>
              <a:spcAft>
                <a:spcPts val="0"/>
              </a:spcAft>
              <a:buClr>
                <a:srgbClr val="2E5F7D"/>
              </a:buClr>
              <a:buSzPts val="2100"/>
              <a:buNone/>
            </a:pPr>
            <a:r>
              <a:rPr lang="en" b="1">
                <a:solidFill>
                  <a:srgbClr val="1E5DB2"/>
                </a:solidFill>
              </a:rPr>
              <a:t>Improving Validity of County Field and Data Quality with Smarty Integration</a:t>
            </a:r>
            <a:r>
              <a:rPr lang="en">
                <a:solidFill>
                  <a:srgbClr val="1E5DB2"/>
                </a:solidFill>
              </a:rPr>
              <a:t> </a:t>
            </a:r>
            <a:endParaRPr>
              <a:solidFill>
                <a:srgbClr val="1E5DB2"/>
              </a:solidFill>
            </a:endParaRPr>
          </a:p>
          <a:p>
            <a:pPr marL="0" lvl="0" indent="0" algn="l" rtl="0">
              <a:lnSpc>
                <a:spcPct val="114285"/>
              </a:lnSpc>
              <a:spcBef>
                <a:spcPts val="1067"/>
              </a:spcBef>
              <a:spcAft>
                <a:spcPts val="0"/>
              </a:spcAft>
              <a:buClr>
                <a:schemeClr val="dk1"/>
              </a:buClr>
              <a:buSzPts val="2100"/>
              <a:buNone/>
            </a:pPr>
            <a:r>
              <a:rPr lang="en"/>
              <a:t>Kansas Department of Health and Environment</a:t>
            </a:r>
            <a:endParaRPr/>
          </a:p>
        </p:txBody>
      </p:sp>
      <p:sp>
        <p:nvSpPr>
          <p:cNvPr id="2412" name="Google Shape;2412;p46"/>
          <p:cNvSpPr txBox="1"/>
          <p:nvPr/>
        </p:nvSpPr>
        <p:spPr>
          <a:xfrm>
            <a:off x="680033" y="6232271"/>
            <a:ext cx="10570400" cy="535600"/>
          </a:xfrm>
          <a:prstGeom prst="rect">
            <a:avLst/>
          </a:prstGeom>
          <a:solidFill>
            <a:schemeClr val="lt1"/>
          </a:solid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0" i="0" u="sng" strike="noStrike" kern="0" cap="none" spc="0" normalizeH="0" baseline="0" noProof="0">
                <a:ln>
                  <a:noFill/>
                </a:ln>
                <a:solidFill>
                  <a:srgbClr val="0000FF"/>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https://repository.immregistries.org/resource/improving-validity-of-county-field-and-data-quality-with-smarty-integration</a:t>
            </a:r>
            <a:endParaRPr kumimoji="0" sz="1600" b="0" i="0" u="none" strike="noStrike" kern="0" cap="none" spc="0" normalizeH="0" baseline="0" noProof="0">
              <a:ln>
                <a:noFill/>
              </a:ln>
              <a:solidFill>
                <a:srgbClr val="0000FF"/>
              </a:solidFill>
              <a:effectLst/>
              <a:uLnTx/>
              <a:uFillTx/>
              <a:latin typeface="Calibri"/>
              <a:ea typeface="Calibri"/>
              <a:cs typeface="Calibri"/>
              <a:sym typeface="Calibri"/>
            </a:endParaRPr>
          </a:p>
        </p:txBody>
      </p:sp>
      <p:pic>
        <p:nvPicPr>
          <p:cNvPr id="2413" name="Google Shape;2413;p46"/>
          <p:cNvPicPr preferRelativeResize="0"/>
          <p:nvPr/>
        </p:nvPicPr>
        <p:blipFill rotWithShape="1">
          <a:blip r:embed="rId4">
            <a:alphaModFix/>
          </a:blip>
          <a:srcRect/>
          <a:stretch/>
        </p:blipFill>
        <p:spPr>
          <a:xfrm>
            <a:off x="1242259" y="2847303"/>
            <a:ext cx="8225635" cy="338496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417"/>
        <p:cNvGrpSpPr/>
        <p:nvPr/>
      </p:nvGrpSpPr>
      <p:grpSpPr>
        <a:xfrm>
          <a:off x="0" y="0"/>
          <a:ext cx="0" cy="0"/>
          <a:chOff x="0" y="0"/>
          <a:chExt cx="0" cy="0"/>
        </a:xfrm>
      </p:grpSpPr>
      <p:sp>
        <p:nvSpPr>
          <p:cNvPr id="2418" name="Google Shape;2418;p47"/>
          <p:cNvSpPr txBox="1">
            <a:spLocks noGrp="1"/>
          </p:cNvSpPr>
          <p:nvPr>
            <p:ph type="title" idx="4294967295"/>
          </p:nvPr>
        </p:nvSpPr>
        <p:spPr>
          <a:xfrm>
            <a:off x="587884" y="160073"/>
            <a:ext cx="11290400" cy="107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E5DB2"/>
              </a:buClr>
              <a:buSzPts val="3300"/>
              <a:buFont typeface="Barlow Medium"/>
              <a:buNone/>
            </a:pPr>
            <a:r>
              <a:rPr lang="en" sz="3600">
                <a:solidFill>
                  <a:srgbClr val="1E5DB2"/>
                </a:solidFill>
              </a:rPr>
              <a:t>From the Field: Real-World Data Quality Tools</a:t>
            </a:r>
            <a:endParaRPr sz="3600">
              <a:solidFill>
                <a:srgbClr val="1E5DB2"/>
              </a:solidFill>
            </a:endParaRPr>
          </a:p>
        </p:txBody>
      </p:sp>
      <p:sp>
        <p:nvSpPr>
          <p:cNvPr id="2419" name="Google Shape;2419;p47"/>
          <p:cNvSpPr txBox="1">
            <a:spLocks noGrp="1"/>
          </p:cNvSpPr>
          <p:nvPr>
            <p:ph type="body" idx="4294967295"/>
          </p:nvPr>
        </p:nvSpPr>
        <p:spPr>
          <a:xfrm>
            <a:off x="652131" y="1930465"/>
            <a:ext cx="2828000" cy="3920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67"/>
              </a:spcBef>
              <a:spcAft>
                <a:spcPts val="0"/>
              </a:spcAft>
              <a:buClr>
                <a:srgbClr val="1E5DB2"/>
              </a:buClr>
              <a:buSzPts val="2100"/>
              <a:buNone/>
            </a:pPr>
            <a:r>
              <a:rPr lang="en" b="1">
                <a:solidFill>
                  <a:srgbClr val="1E5DB2"/>
                </a:solidFill>
              </a:rPr>
              <a:t>AIRA DAR Visualization for Data Quality Improvement Across VFC Providers</a:t>
            </a:r>
            <a:endParaRPr/>
          </a:p>
          <a:p>
            <a:pPr marL="0" lvl="0" indent="0" algn="l" rtl="0">
              <a:lnSpc>
                <a:spcPct val="90000"/>
              </a:lnSpc>
              <a:spcBef>
                <a:spcPts val="1067"/>
              </a:spcBef>
              <a:spcAft>
                <a:spcPts val="0"/>
              </a:spcAft>
              <a:buClr>
                <a:schemeClr val="dk1"/>
              </a:buClr>
              <a:buSzPts val="2100"/>
              <a:buNone/>
            </a:pPr>
            <a:r>
              <a:rPr lang="en"/>
              <a:t>Tennessee Department of Health</a:t>
            </a:r>
            <a:endParaRPr/>
          </a:p>
        </p:txBody>
      </p:sp>
      <p:sp>
        <p:nvSpPr>
          <p:cNvPr id="2420" name="Google Shape;2420;p47"/>
          <p:cNvSpPr txBox="1"/>
          <p:nvPr/>
        </p:nvSpPr>
        <p:spPr>
          <a:xfrm>
            <a:off x="1447100" y="6322400"/>
            <a:ext cx="10664800" cy="5356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0" i="0" u="none" strike="noStrike" kern="0" cap="none" spc="0" normalizeH="0" baseline="0" noProof="0">
                <a:ln>
                  <a:noFill/>
                </a:ln>
                <a:solidFill>
                  <a:srgbClr val="0000FF"/>
                </a:solidFill>
                <a:effectLst/>
                <a:uLnTx/>
                <a:uFillTx/>
                <a:latin typeface="Calibri"/>
                <a:ea typeface="Calibri"/>
                <a:cs typeface="Calibri"/>
                <a:sym typeface="Calibri"/>
              </a:rPr>
              <a:t>https://repository.immregistries.org/resource/aira-dar-visualization-for-data-quality-improvement-across-vfc-providers/</a:t>
            </a:r>
            <a:endParaRPr kumimoji="0" sz="1600" b="0" i="0" u="none" strike="noStrike" kern="0" cap="none" spc="0" normalizeH="0" baseline="0" noProof="0">
              <a:ln>
                <a:noFill/>
              </a:ln>
              <a:solidFill>
                <a:srgbClr val="0000FF"/>
              </a:solidFill>
              <a:effectLst/>
              <a:uLnTx/>
              <a:uFillTx/>
              <a:latin typeface="Calibri"/>
              <a:ea typeface="Calibri"/>
              <a:cs typeface="Calibri"/>
              <a:sym typeface="Calibri"/>
            </a:endParaRPr>
          </a:p>
        </p:txBody>
      </p:sp>
      <p:pic>
        <p:nvPicPr>
          <p:cNvPr id="2421" name="Google Shape;2421;p47"/>
          <p:cNvPicPr preferRelativeResize="0"/>
          <p:nvPr/>
        </p:nvPicPr>
        <p:blipFill rotWithShape="1">
          <a:blip r:embed="rId3">
            <a:alphaModFix/>
          </a:blip>
          <a:srcRect/>
          <a:stretch/>
        </p:blipFill>
        <p:spPr>
          <a:xfrm>
            <a:off x="3683331" y="1508165"/>
            <a:ext cx="8305472" cy="397780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7"/>
        <p:cNvGrpSpPr/>
        <p:nvPr/>
      </p:nvGrpSpPr>
      <p:grpSpPr>
        <a:xfrm>
          <a:off x="0" y="0"/>
          <a:ext cx="0" cy="0"/>
          <a:chOff x="0" y="0"/>
          <a:chExt cx="0" cy="0"/>
        </a:xfrm>
      </p:grpSpPr>
      <p:sp>
        <p:nvSpPr>
          <p:cNvPr id="2048" name="Google Shape;2048;p12"/>
          <p:cNvSpPr/>
          <p:nvPr/>
        </p:nvSpPr>
        <p:spPr>
          <a:xfrm>
            <a:off x="0" y="0"/>
            <a:ext cx="6522720" cy="6858000"/>
          </a:xfrm>
          <a:prstGeom prst="rect">
            <a:avLst/>
          </a:prstGeom>
          <a:solidFill>
            <a:schemeClr val="accent1"/>
          </a:solidFill>
          <a:ln w="12700" cap="flat" cmpd="sng">
            <a:solidFill>
              <a:srgbClr val="1C305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2049" name="Google Shape;2049;p12" descr="Angled shot of pen on a graph"/>
          <p:cNvPicPr preferRelativeResize="0"/>
          <p:nvPr/>
        </p:nvPicPr>
        <p:blipFill rotWithShape="1">
          <a:blip r:embed="rId3">
            <a:alphaModFix/>
          </a:blip>
          <a:srcRect l="6398" r="43863" b="-1"/>
          <a:stretch/>
        </p:blipFill>
        <p:spPr>
          <a:xfrm>
            <a:off x="6522720" y="10"/>
            <a:ext cx="5669280" cy="6857990"/>
          </a:xfrm>
          <a:prstGeom prst="rect">
            <a:avLst/>
          </a:prstGeom>
          <a:noFill/>
          <a:ln>
            <a:noFill/>
          </a:ln>
        </p:spPr>
      </p:pic>
      <p:sp>
        <p:nvSpPr>
          <p:cNvPr id="2050" name="Google Shape;2050;p12"/>
          <p:cNvSpPr txBox="1"/>
          <p:nvPr/>
        </p:nvSpPr>
        <p:spPr>
          <a:xfrm>
            <a:off x="303153" y="2235200"/>
            <a:ext cx="5916416" cy="2387600"/>
          </a:xfrm>
          <a:prstGeom prst="rect">
            <a:avLst/>
          </a:prstGeom>
          <a:noFill/>
          <a:ln>
            <a:noFill/>
          </a:ln>
        </p:spPr>
        <p:txBody>
          <a:bodyPr spcFirstLastPara="1" wrap="square" lIns="121900" tIns="60925" rIns="121900" bIns="60925" anchor="b" anchorCtr="0">
            <a:normAutofit fontScale="97500"/>
          </a:bodyPr>
          <a:lstStyle/>
          <a:p>
            <a:pPr marL="0" marR="0" lvl="0" indent="0" algn="l" defTabSz="914400" rtl="0" eaLnBrk="1" fontAlgn="auto" latinLnBrk="0" hangingPunct="1">
              <a:lnSpc>
                <a:spcPct val="108620"/>
              </a:lnSpc>
              <a:spcBef>
                <a:spcPts val="0"/>
              </a:spcBef>
              <a:spcAft>
                <a:spcPts val="0"/>
              </a:spcAft>
              <a:buClr>
                <a:srgbClr val="D3D655"/>
              </a:buClr>
              <a:buSzPct val="55769"/>
              <a:buFont typeface="Barlow"/>
              <a:buNone/>
              <a:tabLst/>
              <a:defRPr/>
            </a:pPr>
            <a:r>
              <a:rPr kumimoji="0" lang="en" sz="4400" b="0" i="0" u="none" strike="noStrike" kern="0" cap="none" spc="0" normalizeH="0" baseline="0" noProof="0">
                <a:ln>
                  <a:noFill/>
                </a:ln>
                <a:solidFill>
                  <a:srgbClr val="FFFFFF"/>
                </a:solidFill>
                <a:effectLst/>
                <a:uLnTx/>
                <a:uFillTx/>
                <a:latin typeface="Barlow"/>
                <a:ea typeface="Barlow"/>
                <a:cs typeface="Barlow"/>
                <a:sym typeface="Barlow"/>
              </a:rPr>
              <a:t>Introduction to Data Quality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425"/>
        <p:cNvGrpSpPr/>
        <p:nvPr/>
      </p:nvGrpSpPr>
      <p:grpSpPr>
        <a:xfrm>
          <a:off x="0" y="0"/>
          <a:ext cx="0" cy="0"/>
          <a:chOff x="0" y="0"/>
          <a:chExt cx="0" cy="0"/>
        </a:xfrm>
      </p:grpSpPr>
      <p:sp>
        <p:nvSpPr>
          <p:cNvPr id="2426" name="Google Shape;2426;p48"/>
          <p:cNvSpPr txBox="1">
            <a:spLocks noGrp="1"/>
          </p:cNvSpPr>
          <p:nvPr>
            <p:ph type="title"/>
          </p:nvPr>
        </p:nvSpPr>
        <p:spPr>
          <a:xfrm>
            <a:off x="635252" y="184311"/>
            <a:ext cx="9422000" cy="992000"/>
          </a:xfrm>
          <a:prstGeom prst="rect">
            <a:avLst/>
          </a:prstGeom>
          <a:noFill/>
          <a:ln>
            <a:noFill/>
          </a:ln>
        </p:spPr>
        <p:txBody>
          <a:bodyPr spcFirstLastPara="1" wrap="square" lIns="91425" tIns="45700" rIns="91425" bIns="45700" anchor="ctr" anchorCtr="0">
            <a:normAutofit/>
          </a:bodyPr>
          <a:lstStyle/>
          <a:p>
            <a:pPr marL="0" lvl="0" indent="0" algn="l" rtl="0">
              <a:lnSpc>
                <a:spcPct val="103448"/>
              </a:lnSpc>
              <a:spcBef>
                <a:spcPts val="0"/>
              </a:spcBef>
              <a:spcAft>
                <a:spcPts val="0"/>
              </a:spcAft>
              <a:buClr>
                <a:srgbClr val="0075C9"/>
              </a:buClr>
              <a:buSzPts val="2900"/>
              <a:buFont typeface="Barlow Medium"/>
              <a:buNone/>
            </a:pPr>
            <a:r>
              <a:rPr lang="en">
                <a:solidFill>
                  <a:srgbClr val="1E5DB2"/>
                </a:solidFill>
              </a:rPr>
              <a:t>Today’s Data Quality Issues/Hot Topics</a:t>
            </a:r>
            <a:endParaRPr>
              <a:solidFill>
                <a:srgbClr val="1E5DB2"/>
              </a:solidFill>
            </a:endParaRPr>
          </a:p>
        </p:txBody>
      </p:sp>
      <p:sp>
        <p:nvSpPr>
          <p:cNvPr id="2427" name="Google Shape;2427;p48"/>
          <p:cNvSpPr txBox="1">
            <a:spLocks noGrp="1"/>
          </p:cNvSpPr>
          <p:nvPr>
            <p:ph type="body" idx="1"/>
          </p:nvPr>
        </p:nvSpPr>
        <p:spPr>
          <a:xfrm>
            <a:off x="635252" y="1176311"/>
            <a:ext cx="9827200" cy="5132400"/>
          </a:xfrm>
          <a:prstGeom prst="rect">
            <a:avLst/>
          </a:prstGeom>
          <a:noFill/>
          <a:ln>
            <a:noFill/>
          </a:ln>
        </p:spPr>
        <p:txBody>
          <a:bodyPr spcFirstLastPara="1" wrap="square" lIns="91425" tIns="45700" rIns="91425" bIns="45700" anchor="t" anchorCtr="0">
            <a:normAutofit/>
          </a:bodyPr>
          <a:lstStyle/>
          <a:p>
            <a:pPr marL="609585" lvl="0" indent="-491054" algn="l" rtl="0">
              <a:lnSpc>
                <a:spcPct val="100000"/>
              </a:lnSpc>
              <a:spcBef>
                <a:spcPts val="1333"/>
              </a:spcBef>
              <a:spcAft>
                <a:spcPts val="0"/>
              </a:spcAft>
              <a:buClr>
                <a:schemeClr val="dk1"/>
              </a:buClr>
              <a:buSzPts val="2200"/>
              <a:buChar char="•"/>
            </a:pPr>
            <a:r>
              <a:rPr lang="en" sz="2933"/>
              <a:t>Tools are available to assist with DQ improvements</a:t>
            </a:r>
            <a:endParaRPr sz="2933"/>
          </a:p>
          <a:p>
            <a:pPr marL="1219170" lvl="1" indent="-491054" algn="l" rtl="0">
              <a:lnSpc>
                <a:spcPct val="100000"/>
              </a:lnSpc>
              <a:spcBef>
                <a:spcPts val="0"/>
              </a:spcBef>
              <a:spcAft>
                <a:spcPts val="0"/>
              </a:spcAft>
              <a:buClr>
                <a:schemeClr val="dk1"/>
              </a:buClr>
              <a:buSzPts val="2200"/>
              <a:buChar char="•"/>
            </a:pPr>
            <a:r>
              <a:rPr lang="en" sz="2933"/>
              <a:t>M&amp;I Data at Rest (DAR) </a:t>
            </a:r>
            <a:endParaRPr sz="2933"/>
          </a:p>
          <a:p>
            <a:pPr marL="1219170" lvl="1" indent="-491054" algn="l" rtl="0">
              <a:lnSpc>
                <a:spcPct val="100000"/>
              </a:lnSpc>
              <a:spcBef>
                <a:spcPts val="0"/>
              </a:spcBef>
              <a:spcAft>
                <a:spcPts val="0"/>
              </a:spcAft>
              <a:buClr>
                <a:schemeClr val="dk1"/>
              </a:buClr>
              <a:buSzPts val="2200"/>
              <a:buChar char="•"/>
            </a:pPr>
            <a:r>
              <a:rPr lang="en" sz="2933"/>
              <a:t>Smarty</a:t>
            </a:r>
            <a:endParaRPr sz="2933"/>
          </a:p>
          <a:p>
            <a:pPr marL="1219170" lvl="1" indent="-491054" algn="l" rtl="0">
              <a:lnSpc>
                <a:spcPct val="100000"/>
              </a:lnSpc>
              <a:spcBef>
                <a:spcPts val="0"/>
              </a:spcBef>
              <a:spcAft>
                <a:spcPts val="0"/>
              </a:spcAft>
              <a:buClr>
                <a:schemeClr val="dk1"/>
              </a:buClr>
              <a:buSzPts val="2200"/>
              <a:buChar char="•"/>
            </a:pPr>
            <a:r>
              <a:rPr lang="en" sz="2933"/>
              <a:t>IZ Gateway</a:t>
            </a:r>
            <a:endParaRPr sz="2933"/>
          </a:p>
          <a:p>
            <a:pPr marL="1828754" lvl="2" indent="-491054" algn="l" rtl="0">
              <a:lnSpc>
                <a:spcPct val="100000"/>
              </a:lnSpc>
              <a:spcBef>
                <a:spcPts val="0"/>
              </a:spcBef>
              <a:spcAft>
                <a:spcPts val="0"/>
              </a:spcAft>
              <a:buClr>
                <a:schemeClr val="dk1"/>
              </a:buClr>
              <a:buSzPts val="2200"/>
              <a:buChar char="–"/>
            </a:pPr>
            <a:r>
              <a:rPr lang="en" sz="2933"/>
              <a:t>Completeness of Federal data, IIS-IIS data</a:t>
            </a:r>
            <a:endParaRPr sz="2933"/>
          </a:p>
          <a:p>
            <a:pPr marL="1828754" lvl="2" indent="-491054" algn="l" rtl="0">
              <a:lnSpc>
                <a:spcPct val="100000"/>
              </a:lnSpc>
              <a:spcBef>
                <a:spcPts val="0"/>
              </a:spcBef>
              <a:spcAft>
                <a:spcPts val="0"/>
              </a:spcAft>
              <a:buClr>
                <a:schemeClr val="dk1"/>
              </a:buClr>
              <a:buSzPts val="2200"/>
              <a:buChar char="–"/>
            </a:pPr>
            <a:r>
              <a:rPr lang="en" sz="2933"/>
              <a:t>Visibility into peer IIS DQ issues</a:t>
            </a:r>
            <a:endParaRPr sz="2933"/>
          </a:p>
          <a:p>
            <a:pPr marL="575731" lvl="0" indent="-457200" algn="l" rtl="0">
              <a:lnSpc>
                <a:spcPct val="100000"/>
              </a:lnSpc>
              <a:spcBef>
                <a:spcPts val="1333"/>
              </a:spcBef>
              <a:spcAft>
                <a:spcPts val="0"/>
              </a:spcAft>
              <a:buClr>
                <a:schemeClr val="dk1"/>
              </a:buClr>
              <a:buSzPts val="2200"/>
              <a:buFont typeface="Arial"/>
              <a:buChar char="•"/>
            </a:pPr>
            <a:r>
              <a:rPr lang="en" sz="2933" b="1">
                <a:solidFill>
                  <a:srgbClr val="1E5DB2"/>
                </a:solidFill>
              </a:rPr>
              <a:t>On the Horizon</a:t>
            </a:r>
            <a:endParaRPr sz="2933">
              <a:solidFill>
                <a:srgbClr val="1E5DB2"/>
              </a:solidFill>
            </a:endParaRPr>
          </a:p>
          <a:p>
            <a:pPr marL="1219170" lvl="1" indent="-491054" algn="l" rtl="0">
              <a:lnSpc>
                <a:spcPct val="100000"/>
              </a:lnSpc>
              <a:spcBef>
                <a:spcPts val="1333"/>
              </a:spcBef>
              <a:spcAft>
                <a:spcPts val="0"/>
              </a:spcAft>
              <a:buClr>
                <a:schemeClr val="dk1"/>
              </a:buClr>
              <a:buSzPts val="2200"/>
              <a:buChar char="•"/>
            </a:pPr>
            <a:r>
              <a:rPr lang="en" sz="2933"/>
              <a:t>Upcoming Immunization Implementation Guide</a:t>
            </a:r>
            <a:endParaRPr sz="2933"/>
          </a:p>
          <a:p>
            <a:pPr marL="1219170" lvl="1" indent="-491054" algn="l" rtl="0">
              <a:lnSpc>
                <a:spcPct val="100000"/>
              </a:lnSpc>
              <a:spcBef>
                <a:spcPts val="1333"/>
              </a:spcBef>
              <a:spcAft>
                <a:spcPts val="0"/>
              </a:spcAft>
              <a:buClr>
                <a:schemeClr val="dk1"/>
              </a:buClr>
              <a:buSzPts val="2200"/>
              <a:buChar char="•"/>
            </a:pPr>
            <a:r>
              <a:rPr lang="en" sz="2933"/>
              <a:t>Possible AI interventions?</a:t>
            </a:r>
            <a:endParaRPr sz="2933"/>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431"/>
        <p:cNvGrpSpPr/>
        <p:nvPr/>
      </p:nvGrpSpPr>
      <p:grpSpPr>
        <a:xfrm>
          <a:off x="0" y="0"/>
          <a:ext cx="0" cy="0"/>
          <a:chOff x="0" y="0"/>
          <a:chExt cx="0" cy="0"/>
        </a:xfrm>
      </p:grpSpPr>
      <p:sp>
        <p:nvSpPr>
          <p:cNvPr id="2432" name="Google Shape;2432;p49"/>
          <p:cNvSpPr txBox="1">
            <a:spLocks noGrp="1"/>
          </p:cNvSpPr>
          <p:nvPr>
            <p:ph type="title"/>
          </p:nvPr>
        </p:nvSpPr>
        <p:spPr>
          <a:xfrm>
            <a:off x="600804" y="248789"/>
            <a:ext cx="9422000" cy="9920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rgbClr val="0075C9"/>
              </a:buClr>
              <a:buSzPts val="3800"/>
              <a:buFont typeface="Barlow Medium"/>
              <a:buNone/>
            </a:pPr>
            <a:r>
              <a:rPr lang="en">
                <a:solidFill>
                  <a:srgbClr val="1E5DB2"/>
                </a:solidFill>
                <a:latin typeface="Barlow Medium"/>
                <a:ea typeface="Barlow Medium"/>
                <a:cs typeface="Barlow Medium"/>
                <a:sym typeface="Barlow Medium"/>
              </a:rPr>
              <a:t>Summary</a:t>
            </a:r>
            <a:endParaRPr>
              <a:solidFill>
                <a:srgbClr val="1E5DB2"/>
              </a:solidFill>
              <a:latin typeface="Barlow Medium"/>
              <a:ea typeface="Barlow Medium"/>
              <a:cs typeface="Barlow Medium"/>
              <a:sym typeface="Barlow Medium"/>
            </a:endParaRPr>
          </a:p>
        </p:txBody>
      </p:sp>
      <p:grpSp>
        <p:nvGrpSpPr>
          <p:cNvPr id="2433" name="Google Shape;2433;p49"/>
          <p:cNvGrpSpPr/>
          <p:nvPr/>
        </p:nvGrpSpPr>
        <p:grpSpPr>
          <a:xfrm>
            <a:off x="1108692" y="1334394"/>
            <a:ext cx="8128000" cy="4530236"/>
            <a:chOff x="0" y="37271"/>
            <a:chExt cx="6096000" cy="3397677"/>
          </a:xfrm>
        </p:grpSpPr>
        <p:sp>
          <p:nvSpPr>
            <p:cNvPr id="2434" name="Google Shape;2434;p49"/>
            <p:cNvSpPr/>
            <p:nvPr/>
          </p:nvSpPr>
          <p:spPr>
            <a:xfrm>
              <a:off x="0" y="421028"/>
              <a:ext cx="6096000" cy="655200"/>
            </a:xfrm>
            <a:prstGeom prst="rect">
              <a:avLst/>
            </a:prstGeom>
            <a:solidFill>
              <a:schemeClr val="lt1">
                <a:alpha val="89019"/>
              </a:schemeClr>
            </a:solidFill>
            <a:ln w="19050" cap="flat" cmpd="sng">
              <a:solidFill>
                <a:srgbClr val="0000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435" name="Google Shape;2435;p49"/>
            <p:cNvSpPr/>
            <p:nvPr/>
          </p:nvSpPr>
          <p:spPr>
            <a:xfrm>
              <a:off x="304794" y="37271"/>
              <a:ext cx="4464000" cy="767400"/>
            </a:xfrm>
            <a:prstGeom prst="roundRect">
              <a:avLst>
                <a:gd name="adj" fmla="val 16667"/>
              </a:avLst>
            </a:prstGeom>
            <a:solidFill>
              <a:srgbClr val="2E5F7D"/>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2000" b="0" i="0" u="none" strike="noStrike" kern="0" cap="none" spc="0" normalizeH="0" baseline="0" noProof="0">
                  <a:ln>
                    <a:noFill/>
                  </a:ln>
                  <a:solidFill>
                    <a:srgbClr val="FFFFFF"/>
                  </a:solidFill>
                  <a:effectLst/>
                  <a:uLnTx/>
                  <a:uFillTx/>
                  <a:latin typeface="Barlow"/>
                  <a:ea typeface="Barlow"/>
                  <a:cs typeface="Barlow"/>
                  <a:sym typeface="Barlow"/>
                </a:rPr>
                <a:t>Data quality promotes trust in the data, and data trust facilitates data use</a:t>
              </a: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436" name="Google Shape;2436;p49"/>
            <p:cNvSpPr/>
            <p:nvPr/>
          </p:nvSpPr>
          <p:spPr>
            <a:xfrm>
              <a:off x="0" y="1600388"/>
              <a:ext cx="6096000" cy="655200"/>
            </a:xfrm>
            <a:prstGeom prst="rect">
              <a:avLst/>
            </a:prstGeom>
            <a:solidFill>
              <a:schemeClr val="lt1">
                <a:alpha val="89019"/>
              </a:schemeClr>
            </a:solidFill>
            <a:ln w="19050" cap="flat" cmpd="sng">
              <a:solidFill>
                <a:srgbClr val="3975B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437" name="Google Shape;2437;p49"/>
            <p:cNvSpPr/>
            <p:nvPr/>
          </p:nvSpPr>
          <p:spPr>
            <a:xfrm>
              <a:off x="304794" y="1216621"/>
              <a:ext cx="4464000" cy="767400"/>
            </a:xfrm>
            <a:prstGeom prst="roundRect">
              <a:avLst>
                <a:gd name="adj" fmla="val 16667"/>
              </a:avLst>
            </a:prstGeom>
            <a:solidFill>
              <a:srgbClr val="3975B0"/>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2000" b="0" i="0" u="none" strike="noStrike" kern="0" cap="none" spc="0" normalizeH="0" baseline="0" noProof="0">
                  <a:ln>
                    <a:noFill/>
                  </a:ln>
                  <a:solidFill>
                    <a:srgbClr val="FFFFFF"/>
                  </a:solidFill>
                  <a:effectLst/>
                  <a:uLnTx/>
                  <a:uFillTx/>
                  <a:latin typeface="Barlow"/>
                  <a:ea typeface="Barlow"/>
                  <a:cs typeface="Barlow"/>
                  <a:sym typeface="Barlow"/>
                </a:rPr>
                <a:t>In improving data quality, it’s important to consider and prioritize the most impactful areas for intervention </a:t>
              </a: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438" name="Google Shape;2438;p49"/>
            <p:cNvSpPr/>
            <p:nvPr/>
          </p:nvSpPr>
          <p:spPr>
            <a:xfrm>
              <a:off x="0" y="2779748"/>
              <a:ext cx="6096000" cy="655200"/>
            </a:xfrm>
            <a:prstGeom prst="rect">
              <a:avLst/>
            </a:prstGeom>
            <a:solidFill>
              <a:schemeClr val="lt1">
                <a:alpha val="89019"/>
              </a:schemeClr>
            </a:solidFill>
            <a:ln w="19050" cap="flat" cmpd="sng">
              <a:solidFill>
                <a:srgbClr val="1BBC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sp>
          <p:nvSpPr>
            <p:cNvPr id="2439" name="Google Shape;2439;p49"/>
            <p:cNvSpPr/>
            <p:nvPr/>
          </p:nvSpPr>
          <p:spPr>
            <a:xfrm>
              <a:off x="304794" y="2395996"/>
              <a:ext cx="4464000" cy="767400"/>
            </a:xfrm>
            <a:prstGeom prst="roundRect">
              <a:avLst>
                <a:gd name="adj" fmla="val 16667"/>
              </a:avLst>
            </a:prstGeom>
            <a:solidFill>
              <a:srgbClr val="999999"/>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 sz="2000" b="0" i="0" u="none" strike="noStrike" kern="0" cap="none" spc="0" normalizeH="0" baseline="0" noProof="0">
                  <a:ln>
                    <a:noFill/>
                  </a:ln>
                  <a:solidFill>
                    <a:srgbClr val="FFFFFF"/>
                  </a:solidFill>
                  <a:effectLst/>
                  <a:uLnTx/>
                  <a:uFillTx/>
                  <a:latin typeface="Barlow"/>
                  <a:ea typeface="Barlow"/>
                  <a:cs typeface="Barlow"/>
                  <a:sym typeface="Barlow"/>
                </a:rPr>
                <a:t>IIS leaders can ensure resources and attention are directed toward improving data quality and supporting interoperability</a:t>
              </a:r>
              <a:endParaRPr kumimoji="0" sz="2000" b="0" i="0" u="none" strike="noStrike" kern="0" cap="none" spc="0" normalizeH="0" baseline="0" noProof="0">
                <a:ln>
                  <a:noFill/>
                </a:ln>
                <a:solidFill>
                  <a:srgbClr val="000000"/>
                </a:solidFill>
                <a:effectLst/>
                <a:uLnTx/>
                <a:uFillTx/>
                <a:latin typeface="Barlow"/>
                <a:ea typeface="Barlow"/>
                <a:cs typeface="Barlow"/>
                <a:sym typeface="Barlow"/>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443"/>
        <p:cNvGrpSpPr/>
        <p:nvPr/>
      </p:nvGrpSpPr>
      <p:grpSpPr>
        <a:xfrm>
          <a:off x="0" y="0"/>
          <a:ext cx="0" cy="0"/>
          <a:chOff x="0" y="0"/>
          <a:chExt cx="0" cy="0"/>
        </a:xfrm>
      </p:grpSpPr>
      <p:sp>
        <p:nvSpPr>
          <p:cNvPr id="2444" name="Google Shape;2444;p50"/>
          <p:cNvSpPr txBox="1">
            <a:spLocks noGrp="1"/>
          </p:cNvSpPr>
          <p:nvPr>
            <p:ph type="title"/>
          </p:nvPr>
        </p:nvSpPr>
        <p:spPr>
          <a:xfrm>
            <a:off x="649433" y="202167"/>
            <a:ext cx="9422000" cy="992000"/>
          </a:xfrm>
          <a:prstGeom prst="rect">
            <a:avLst/>
          </a:prstGeom>
          <a:noFill/>
          <a:ln>
            <a:noFill/>
          </a:ln>
        </p:spPr>
        <p:txBody>
          <a:bodyPr spcFirstLastPara="1" wrap="square" lIns="91425" tIns="45700" rIns="91425" bIns="45700" anchor="ctr" anchorCtr="0">
            <a:normAutofit/>
          </a:bodyPr>
          <a:lstStyle/>
          <a:p>
            <a:pPr marL="0" lvl="0" indent="0" algn="l" rtl="0">
              <a:lnSpc>
                <a:spcPct val="103448"/>
              </a:lnSpc>
              <a:spcBef>
                <a:spcPts val="0"/>
              </a:spcBef>
              <a:spcAft>
                <a:spcPts val="0"/>
              </a:spcAft>
              <a:buClr>
                <a:srgbClr val="0075C9"/>
              </a:buClr>
              <a:buSzPts val="2900"/>
              <a:buFont typeface="Barlow Medium"/>
              <a:buNone/>
            </a:pPr>
            <a:r>
              <a:rPr lang="en">
                <a:solidFill>
                  <a:srgbClr val="1E5DB2"/>
                </a:solidFill>
              </a:rPr>
              <a:t>Data Quality Resources</a:t>
            </a:r>
            <a:endParaRPr>
              <a:solidFill>
                <a:srgbClr val="1E5DB2"/>
              </a:solidFill>
            </a:endParaRPr>
          </a:p>
        </p:txBody>
      </p:sp>
      <p:sp>
        <p:nvSpPr>
          <p:cNvPr id="2445" name="Google Shape;2445;p50"/>
          <p:cNvSpPr txBox="1">
            <a:spLocks noGrp="1"/>
          </p:cNvSpPr>
          <p:nvPr>
            <p:ph type="body" idx="1"/>
          </p:nvPr>
        </p:nvSpPr>
        <p:spPr>
          <a:xfrm>
            <a:off x="649433" y="1194167"/>
            <a:ext cx="9666800" cy="5481200"/>
          </a:xfrm>
          <a:prstGeom prst="rect">
            <a:avLst/>
          </a:prstGeom>
          <a:noFill/>
          <a:ln>
            <a:noFill/>
          </a:ln>
        </p:spPr>
        <p:txBody>
          <a:bodyPr spcFirstLastPara="1" wrap="square" lIns="91425" tIns="45700" rIns="91425" bIns="45700" anchor="t" anchorCtr="0">
            <a:noAutofit/>
          </a:bodyPr>
          <a:lstStyle/>
          <a:p>
            <a:pPr marL="609585" lvl="0" indent="-423323" algn="l" rtl="0">
              <a:lnSpc>
                <a:spcPct val="100000"/>
              </a:lnSpc>
              <a:spcBef>
                <a:spcPts val="1333"/>
              </a:spcBef>
              <a:spcAft>
                <a:spcPts val="0"/>
              </a:spcAft>
              <a:buClr>
                <a:schemeClr val="dk1"/>
              </a:buClr>
              <a:buSzPts val="1400"/>
              <a:buChar char="•"/>
            </a:pPr>
            <a:r>
              <a:rPr lang="en" sz="1733" u="sng">
                <a:solidFill>
                  <a:srgbClr val="0000FF"/>
                </a:solidFill>
                <a:hlinkClick r:id="rId3">
                  <a:extLst>
                    <a:ext uri="{A12FA001-AC4F-418D-AE19-62706E023703}">
                      <ahyp:hlinkClr xmlns:ahyp="http://schemas.microsoft.com/office/drawing/2018/hyperlinkcolor" val="tx"/>
                    </a:ext>
                  </a:extLst>
                </a:hlinkClick>
              </a:rPr>
              <a:t>CDC IIS Data Quality Blueprint</a:t>
            </a:r>
            <a:r>
              <a:rPr lang="en" sz="1733">
                <a:solidFill>
                  <a:srgbClr val="0000FF"/>
                </a:solidFill>
              </a:rPr>
              <a:t> </a:t>
            </a:r>
            <a:r>
              <a:rPr lang="en" sz="1733"/>
              <a:t>- guide to address and advance IIS data quality characteristics</a:t>
            </a:r>
            <a:endParaRPr sz="1733"/>
          </a:p>
          <a:p>
            <a:pPr marL="609585" lvl="0" indent="-423323" algn="l" rtl="0">
              <a:lnSpc>
                <a:spcPct val="100000"/>
              </a:lnSpc>
              <a:spcBef>
                <a:spcPts val="1333"/>
              </a:spcBef>
              <a:spcAft>
                <a:spcPts val="0"/>
              </a:spcAft>
              <a:buClr>
                <a:schemeClr val="dk1"/>
              </a:buClr>
              <a:buSzPts val="1400"/>
              <a:buChar char="•"/>
            </a:pPr>
            <a:r>
              <a:rPr lang="en" sz="1733" u="sng">
                <a:solidFill>
                  <a:srgbClr val="0000FF"/>
                </a:solidFill>
                <a:hlinkClick r:id="rId4">
                  <a:extLst>
                    <a:ext uri="{A12FA001-AC4F-418D-AE19-62706E023703}">
                      <ahyp:hlinkClr xmlns:ahyp="http://schemas.microsoft.com/office/drawing/2018/hyperlinkcolor" val="tx"/>
                    </a:ext>
                  </a:extLst>
                </a:hlinkClick>
              </a:rPr>
              <a:t>Data Validation Guide for the IIS Onboarding Process</a:t>
            </a:r>
            <a:r>
              <a:rPr lang="en" sz="1733">
                <a:solidFill>
                  <a:srgbClr val="0000FF"/>
                </a:solidFill>
              </a:rPr>
              <a:t> </a:t>
            </a:r>
            <a:r>
              <a:rPr lang="en" sz="1733"/>
              <a:t>- provides recommendations on the data validation process within onboarding</a:t>
            </a:r>
            <a:endParaRPr sz="1733"/>
          </a:p>
          <a:p>
            <a:pPr marL="609585" lvl="0" indent="-423323" algn="l" rtl="0">
              <a:lnSpc>
                <a:spcPct val="100000"/>
              </a:lnSpc>
              <a:spcBef>
                <a:spcPts val="1333"/>
              </a:spcBef>
              <a:spcAft>
                <a:spcPts val="0"/>
              </a:spcAft>
              <a:buClr>
                <a:schemeClr val="dk1"/>
              </a:buClr>
              <a:buSzPts val="1400"/>
              <a:buChar char="•"/>
            </a:pPr>
            <a:r>
              <a:rPr lang="en" sz="1733" u="sng">
                <a:solidFill>
                  <a:srgbClr val="0000FF"/>
                </a:solidFill>
                <a:hlinkClick r:id="rId5">
                  <a:extLst>
                    <a:ext uri="{A12FA001-AC4F-418D-AE19-62706E023703}">
                      <ahyp:hlinkClr xmlns:ahyp="http://schemas.microsoft.com/office/drawing/2018/hyperlinkcolor" val="tx"/>
                    </a:ext>
                  </a:extLst>
                </a:hlinkClick>
              </a:rPr>
              <a:t>IIS Data Quality Practices: Monitoring and Evaluating Data Submissions</a:t>
            </a:r>
            <a:r>
              <a:rPr lang="en" sz="1733"/>
              <a:t> - focuses on the ongoing data monitoring and evaluation process for incoming data submissions</a:t>
            </a:r>
            <a:endParaRPr sz="1733"/>
          </a:p>
          <a:p>
            <a:pPr marL="609585" lvl="0" indent="-423323" algn="l" rtl="0">
              <a:lnSpc>
                <a:spcPct val="100000"/>
              </a:lnSpc>
              <a:spcBef>
                <a:spcPts val="1333"/>
              </a:spcBef>
              <a:spcAft>
                <a:spcPts val="0"/>
              </a:spcAft>
              <a:buClr>
                <a:schemeClr val="dk1"/>
              </a:buClr>
              <a:buSzPts val="1400"/>
              <a:buChar char="•"/>
            </a:pPr>
            <a:r>
              <a:rPr lang="en" sz="1733" u="sng">
                <a:solidFill>
                  <a:srgbClr val="0000FF"/>
                </a:solidFill>
                <a:hlinkClick r:id="rId6">
                  <a:extLst>
                    <a:ext uri="{A12FA001-AC4F-418D-AE19-62706E023703}">
                      <ahyp:hlinkClr xmlns:ahyp="http://schemas.microsoft.com/office/drawing/2018/hyperlinkcolor" val="tx"/>
                    </a:ext>
                  </a:extLst>
                </a:hlinkClick>
              </a:rPr>
              <a:t>IIS Data Quality Practices: To Monitor and Evaluate Data at Rest</a:t>
            </a:r>
            <a:r>
              <a:rPr lang="en" sz="1733"/>
              <a:t> - provides practical guidance on techniques, methodologies, and processes for IIS to use in assessing the quality of data at rest</a:t>
            </a:r>
            <a:endParaRPr sz="1733"/>
          </a:p>
          <a:p>
            <a:pPr marL="609585" lvl="0" indent="-423323" algn="l" rtl="0">
              <a:lnSpc>
                <a:spcPct val="100000"/>
              </a:lnSpc>
              <a:spcBef>
                <a:spcPts val="1333"/>
              </a:spcBef>
              <a:spcAft>
                <a:spcPts val="0"/>
              </a:spcAft>
              <a:buClr>
                <a:schemeClr val="dk1"/>
              </a:buClr>
              <a:buSzPts val="1400"/>
              <a:buChar char="•"/>
            </a:pPr>
            <a:r>
              <a:rPr lang="en" sz="1733" u="sng">
                <a:solidFill>
                  <a:srgbClr val="0000FF"/>
                </a:solidFill>
                <a:hlinkClick r:id="rId7">
                  <a:extLst>
                    <a:ext uri="{A12FA001-AC4F-418D-AE19-62706E023703}">
                      <ahyp:hlinkClr xmlns:ahyp="http://schemas.microsoft.com/office/drawing/2018/hyperlinkcolor" val="tx"/>
                    </a:ext>
                  </a:extLst>
                </a:hlinkClick>
              </a:rPr>
              <a:t>Data Quality Assurance in Immunization Information Systems</a:t>
            </a:r>
            <a:r>
              <a:rPr lang="en" sz="1733">
                <a:solidFill>
                  <a:srgbClr val="0000FF"/>
                </a:solidFill>
              </a:rPr>
              <a:t> </a:t>
            </a:r>
            <a:r>
              <a:rPr lang="en" sz="1733"/>
              <a:t>- provides best practice recommendations that support and sustain high-quality data in IIS</a:t>
            </a:r>
            <a:endParaRPr sz="1733"/>
          </a:p>
          <a:p>
            <a:pPr marL="609585" lvl="0" indent="-423323" algn="l" rtl="0">
              <a:lnSpc>
                <a:spcPct val="100000"/>
              </a:lnSpc>
              <a:spcBef>
                <a:spcPts val="1333"/>
              </a:spcBef>
              <a:spcAft>
                <a:spcPts val="0"/>
              </a:spcAft>
              <a:buClr>
                <a:schemeClr val="dk1"/>
              </a:buClr>
              <a:buSzPts val="1400"/>
              <a:buChar char="•"/>
            </a:pPr>
            <a:r>
              <a:rPr lang="en" sz="1733" u="sng">
                <a:solidFill>
                  <a:srgbClr val="0000FF"/>
                </a:solidFill>
                <a:hlinkClick r:id="rId8">
                  <a:extLst>
                    <a:ext uri="{A12FA001-AC4F-418D-AE19-62706E023703}">
                      <ahyp:hlinkClr xmlns:ahyp="http://schemas.microsoft.com/office/drawing/2018/hyperlinkcolor" val="tx"/>
                    </a:ext>
                  </a:extLst>
                </a:hlinkClick>
              </a:rPr>
              <a:t>AIRA Aggregate Analysis Reporting Tool (AART) Tool</a:t>
            </a:r>
            <a:r>
              <a:rPr lang="en" sz="1733">
                <a:solidFill>
                  <a:srgbClr val="0000FF"/>
                </a:solidFill>
              </a:rPr>
              <a:t> </a:t>
            </a:r>
            <a:r>
              <a:rPr lang="en" sz="1733"/>
              <a:t>- an application developed to visualize and compile results and information on community-driven measures and tests related to IIS Functional Standards</a:t>
            </a:r>
            <a:endParaRPr sz="1733"/>
          </a:p>
          <a:p>
            <a:pPr marL="609585" lvl="0" indent="-423323" algn="l" rtl="0">
              <a:lnSpc>
                <a:spcPct val="100000"/>
              </a:lnSpc>
              <a:spcBef>
                <a:spcPts val="800"/>
              </a:spcBef>
              <a:spcAft>
                <a:spcPts val="0"/>
              </a:spcAft>
              <a:buClr>
                <a:schemeClr val="dk1"/>
              </a:buClr>
              <a:buSzPts val="1400"/>
              <a:buChar char="•"/>
            </a:pPr>
            <a:r>
              <a:rPr lang="en" sz="1733" u="sng">
                <a:solidFill>
                  <a:srgbClr val="0000FF"/>
                </a:solidFill>
                <a:hlinkClick r:id="rId9">
                  <a:extLst>
                    <a:ext uri="{A12FA001-AC4F-418D-AE19-62706E023703}">
                      <ahyp:hlinkClr xmlns:ahyp="http://schemas.microsoft.com/office/drawing/2018/hyperlinkcolor" val="tx"/>
                    </a:ext>
                  </a:extLst>
                </a:hlinkClick>
              </a:rPr>
              <a:t>Onboarding Consensus-Based Recommendations</a:t>
            </a:r>
            <a:r>
              <a:rPr lang="en" sz="1733">
                <a:solidFill>
                  <a:srgbClr val="0000FF"/>
                </a:solidFill>
              </a:rPr>
              <a:t> </a:t>
            </a:r>
            <a:r>
              <a:rPr lang="en" sz="1733"/>
              <a:t>- guidance to promote best practices for provider onboarding to IIS</a:t>
            </a:r>
            <a:endParaRPr sz="1733"/>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55"/>
        <p:cNvGrpSpPr/>
        <p:nvPr/>
      </p:nvGrpSpPr>
      <p:grpSpPr>
        <a:xfrm>
          <a:off x="0" y="0"/>
          <a:ext cx="0" cy="0"/>
          <a:chOff x="0" y="0"/>
          <a:chExt cx="0" cy="0"/>
        </a:xfrm>
      </p:grpSpPr>
      <p:pic>
        <p:nvPicPr>
          <p:cNvPr id="2056" name="Google Shape;2056;p13"/>
          <p:cNvPicPr preferRelativeResize="0"/>
          <p:nvPr/>
        </p:nvPicPr>
        <p:blipFill rotWithShape="1">
          <a:blip r:embed="rId3">
            <a:alphaModFix/>
          </a:blip>
          <a:srcRect r="18693" b="11261"/>
          <a:stretch/>
        </p:blipFill>
        <p:spPr>
          <a:xfrm>
            <a:off x="7379443" y="2683499"/>
            <a:ext cx="4780189" cy="3638515"/>
          </a:xfrm>
          <a:prstGeom prst="rect">
            <a:avLst/>
          </a:prstGeom>
          <a:noFill/>
          <a:ln>
            <a:noFill/>
          </a:ln>
        </p:spPr>
      </p:pic>
      <p:sp>
        <p:nvSpPr>
          <p:cNvPr id="2057" name="Google Shape;2057;p13"/>
          <p:cNvSpPr txBox="1">
            <a:spLocks noGrp="1"/>
          </p:cNvSpPr>
          <p:nvPr>
            <p:ph type="title" idx="4294967295"/>
          </p:nvPr>
        </p:nvSpPr>
        <p:spPr>
          <a:xfrm>
            <a:off x="1961101" y="439073"/>
            <a:ext cx="9424987" cy="990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E5DB2"/>
              </a:buClr>
              <a:buSzPct val="132143"/>
              <a:buFont typeface="Barlow Medium"/>
              <a:buNone/>
            </a:pPr>
            <a:r>
              <a:rPr lang="en">
                <a:solidFill>
                  <a:srgbClr val="1E5DB2"/>
                </a:solidFill>
              </a:rPr>
              <a:t>Activity: Your System’s Data Quality- A Brief Assessment</a:t>
            </a:r>
            <a:endParaRPr>
              <a:solidFill>
                <a:srgbClr val="1E5DB2"/>
              </a:solidFill>
            </a:endParaRPr>
          </a:p>
        </p:txBody>
      </p:sp>
      <p:sp>
        <p:nvSpPr>
          <p:cNvPr id="2058" name="Google Shape;2058;p13"/>
          <p:cNvSpPr txBox="1">
            <a:spLocks noGrp="1"/>
          </p:cNvSpPr>
          <p:nvPr>
            <p:ph type="body" idx="4294967295"/>
          </p:nvPr>
        </p:nvSpPr>
        <p:spPr>
          <a:xfrm>
            <a:off x="0" y="1644650"/>
            <a:ext cx="8275638" cy="4787900"/>
          </a:xfrm>
          <a:prstGeom prst="rect">
            <a:avLst/>
          </a:prstGeom>
          <a:noFill/>
          <a:ln>
            <a:noFill/>
          </a:ln>
        </p:spPr>
        <p:txBody>
          <a:bodyPr spcFirstLastPara="1" wrap="square" lIns="91425" tIns="45700" rIns="91425" bIns="45700" anchor="t" anchorCtr="0">
            <a:normAutofit lnSpcReduction="10000"/>
          </a:bodyPr>
          <a:lstStyle/>
          <a:p>
            <a:pPr marL="609585" lvl="0" indent="-507987" algn="l" rtl="0">
              <a:lnSpc>
                <a:spcPct val="100000"/>
              </a:lnSpc>
              <a:spcBef>
                <a:spcPts val="1333"/>
              </a:spcBef>
              <a:spcAft>
                <a:spcPts val="0"/>
              </a:spcAft>
              <a:buClr>
                <a:schemeClr val="dk1"/>
              </a:buClr>
              <a:buSzPts val="2400"/>
              <a:buChar char="•"/>
            </a:pPr>
            <a:r>
              <a:rPr lang="en" sz="2933" dirty="0"/>
              <a:t>Menti scaling questions (scale of 1-5, with 5 being most engaged):</a:t>
            </a:r>
            <a:endParaRPr sz="2933" dirty="0"/>
          </a:p>
          <a:p>
            <a:pPr marL="1219170" lvl="1" indent="-465655" algn="l" rtl="0">
              <a:lnSpc>
                <a:spcPct val="100000"/>
              </a:lnSpc>
              <a:spcBef>
                <a:spcPts val="1333"/>
              </a:spcBef>
              <a:spcAft>
                <a:spcPts val="0"/>
              </a:spcAft>
              <a:buClr>
                <a:schemeClr val="dk1"/>
              </a:buClr>
              <a:buSzPts val="1900"/>
              <a:buChar char="•"/>
            </a:pPr>
            <a:r>
              <a:rPr lang="en" sz="2933" dirty="0"/>
              <a:t>In general, how engaged are your partners in </a:t>
            </a:r>
            <a:r>
              <a:rPr lang="en" sz="2933" b="1" dirty="0"/>
              <a:t>using </a:t>
            </a:r>
            <a:r>
              <a:rPr lang="en" sz="2933" dirty="0"/>
              <a:t>your IIS’s data? </a:t>
            </a:r>
            <a:endParaRPr sz="2933" dirty="0"/>
          </a:p>
          <a:p>
            <a:pPr marL="1219170" lvl="1" indent="-465655" algn="l" rtl="0">
              <a:lnSpc>
                <a:spcPct val="100000"/>
              </a:lnSpc>
              <a:spcBef>
                <a:spcPts val="1333"/>
              </a:spcBef>
              <a:spcAft>
                <a:spcPts val="0"/>
              </a:spcAft>
              <a:buClr>
                <a:schemeClr val="dk1"/>
              </a:buClr>
              <a:buSzPts val="1900"/>
              <a:buChar char="•"/>
            </a:pPr>
            <a:r>
              <a:rPr lang="en" sz="2933" dirty="0"/>
              <a:t>How engaged are your partners in </a:t>
            </a:r>
            <a:r>
              <a:rPr lang="en" sz="2933" b="1" dirty="0"/>
              <a:t>improving </a:t>
            </a:r>
            <a:r>
              <a:rPr lang="en" sz="2933" dirty="0"/>
              <a:t>your IIS’s data?</a:t>
            </a:r>
            <a:endParaRPr sz="2933" dirty="0"/>
          </a:p>
          <a:p>
            <a:pPr marL="609585" lvl="0" indent="-507987" algn="l" rtl="0">
              <a:lnSpc>
                <a:spcPct val="100000"/>
              </a:lnSpc>
              <a:spcBef>
                <a:spcPts val="1333"/>
              </a:spcBef>
              <a:spcAft>
                <a:spcPts val="0"/>
              </a:spcAft>
              <a:buClr>
                <a:schemeClr val="dk1"/>
              </a:buClr>
              <a:buSzPts val="2400"/>
              <a:buChar char="•"/>
            </a:pPr>
            <a:r>
              <a:rPr lang="en" sz="2933" dirty="0"/>
              <a:t>Menti qualitative question (free text):</a:t>
            </a:r>
            <a:endParaRPr sz="2933" dirty="0"/>
          </a:p>
          <a:p>
            <a:pPr marL="1219170" lvl="1" indent="-465655" algn="l" rtl="0">
              <a:lnSpc>
                <a:spcPct val="100000"/>
              </a:lnSpc>
              <a:spcBef>
                <a:spcPts val="1333"/>
              </a:spcBef>
              <a:spcAft>
                <a:spcPts val="0"/>
              </a:spcAft>
              <a:buClr>
                <a:schemeClr val="dk1"/>
              </a:buClr>
              <a:buSzPts val="1900"/>
              <a:buChar char="•"/>
            </a:pPr>
            <a:r>
              <a:rPr lang="en" sz="2933" dirty="0"/>
              <a:t>Who has a role in the quality of your system’s data? </a:t>
            </a:r>
            <a:endParaRPr sz="2933" dirty="0"/>
          </a:p>
        </p:txBody>
      </p:sp>
      <p:sp>
        <p:nvSpPr>
          <p:cNvPr id="2059" name="Google Shape;2059;p13"/>
          <p:cNvSpPr txBox="1"/>
          <p:nvPr/>
        </p:nvSpPr>
        <p:spPr>
          <a:xfrm rot="-673540">
            <a:off x="8919775" y="3381139"/>
            <a:ext cx="2720448" cy="2154037"/>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133" b="0" i="1" u="none" strike="noStrike" kern="0" cap="none" spc="0" normalizeH="0" baseline="0" noProof="0" dirty="0">
                <a:ln>
                  <a:noFill/>
                </a:ln>
                <a:solidFill>
                  <a:srgbClr val="000000"/>
                </a:solidFill>
                <a:effectLst/>
                <a:uLnTx/>
                <a:uFillTx/>
                <a:latin typeface="Permanent Marker"/>
                <a:ea typeface="Permanent Marker"/>
                <a:cs typeface="Permanent Marker"/>
                <a:sym typeface="Permanent Marker"/>
              </a:rPr>
              <a:t>Note: In responding to questions, consider ALL data in your system (routine as well as COVID, all ages, etc.)</a:t>
            </a:r>
            <a:endParaRPr kumimoji="0" sz="2133" b="0" i="1" u="none" strike="noStrike" kern="0" cap="none" spc="0" normalizeH="0" baseline="0" noProof="0" dirty="0">
              <a:ln>
                <a:noFill/>
              </a:ln>
              <a:solidFill>
                <a:srgbClr val="000000"/>
              </a:solidFill>
              <a:effectLst/>
              <a:uLnTx/>
              <a:uFillTx/>
              <a:latin typeface="Permanent Marker"/>
              <a:ea typeface="Permanent Marker"/>
              <a:cs typeface="Permanent Marker"/>
              <a:sym typeface="Permanent Marker"/>
            </a:endParaRPr>
          </a:p>
        </p:txBody>
      </p:sp>
      <p:pic>
        <p:nvPicPr>
          <p:cNvPr id="2060" name="Google Shape;2060;p13"/>
          <p:cNvPicPr preferRelativeResize="0"/>
          <p:nvPr/>
        </p:nvPicPr>
        <p:blipFill rotWithShape="1">
          <a:blip r:embed="rId4">
            <a:alphaModFix/>
          </a:blip>
          <a:srcRect/>
          <a:stretch/>
        </p:blipFill>
        <p:spPr>
          <a:xfrm>
            <a:off x="0" y="0"/>
            <a:ext cx="1828800" cy="1828800"/>
          </a:xfrm>
          <a:prstGeom prst="rect">
            <a:avLst/>
          </a:prstGeom>
          <a:noFill/>
          <a:ln>
            <a:noFill/>
          </a:ln>
        </p:spPr>
      </p:pic>
      <p:pic>
        <p:nvPicPr>
          <p:cNvPr id="2061" name="Google Shape;2061;p13"/>
          <p:cNvPicPr preferRelativeResize="0"/>
          <p:nvPr/>
        </p:nvPicPr>
        <p:blipFill rotWithShape="1">
          <a:blip r:embed="rId5">
            <a:alphaModFix/>
          </a:blip>
          <a:srcRect/>
          <a:stretch/>
        </p:blipFill>
        <p:spPr>
          <a:xfrm>
            <a:off x="9344925" y="1317476"/>
            <a:ext cx="1502376" cy="150237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5"/>
        <p:cNvGrpSpPr/>
        <p:nvPr/>
      </p:nvGrpSpPr>
      <p:grpSpPr>
        <a:xfrm>
          <a:off x="0" y="0"/>
          <a:ext cx="0" cy="0"/>
          <a:chOff x="0" y="0"/>
          <a:chExt cx="0" cy="0"/>
        </a:xfrm>
      </p:grpSpPr>
      <p:sp>
        <p:nvSpPr>
          <p:cNvPr id="2066" name="Google Shape;2066;p14"/>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8620"/>
              </a:lnSpc>
              <a:spcBef>
                <a:spcPts val="0"/>
              </a:spcBef>
              <a:spcAft>
                <a:spcPts val="0"/>
              </a:spcAft>
              <a:buClr>
                <a:srgbClr val="0075C9"/>
              </a:buClr>
              <a:buSzPts val="2900"/>
              <a:buFont typeface="Barlow Medium"/>
              <a:buNone/>
            </a:pPr>
            <a:r>
              <a:rPr lang="en">
                <a:solidFill>
                  <a:srgbClr val="1E5DB2"/>
                </a:solidFill>
              </a:rPr>
              <a:t>What Is Data Quality? </a:t>
            </a:r>
            <a:endParaRPr>
              <a:solidFill>
                <a:srgbClr val="1E5DB2"/>
              </a:solidFill>
            </a:endParaRPr>
          </a:p>
        </p:txBody>
      </p:sp>
      <p:sp>
        <p:nvSpPr>
          <p:cNvPr id="2067" name="Google Shape;2067;p14"/>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0" lvl="0" indent="0" algn="l" rtl="0">
              <a:lnSpc>
                <a:spcPct val="114285"/>
              </a:lnSpc>
              <a:spcBef>
                <a:spcPts val="0"/>
              </a:spcBef>
              <a:spcAft>
                <a:spcPts val="0"/>
              </a:spcAft>
              <a:buClr>
                <a:schemeClr val="dk1"/>
              </a:buClr>
              <a:buSzPts val="2800"/>
              <a:buNone/>
            </a:pPr>
            <a:endParaRPr/>
          </a:p>
        </p:txBody>
      </p:sp>
      <p:pic>
        <p:nvPicPr>
          <p:cNvPr id="2068" name="Google Shape;2068;p14"/>
          <p:cNvPicPr preferRelativeResize="0"/>
          <p:nvPr/>
        </p:nvPicPr>
        <p:blipFill rotWithShape="1">
          <a:blip r:embed="rId3">
            <a:alphaModFix/>
          </a:blip>
          <a:srcRect/>
          <a:stretch/>
        </p:blipFill>
        <p:spPr>
          <a:xfrm>
            <a:off x="3535991" y="1569598"/>
            <a:ext cx="4197931" cy="419292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73"/>
        <p:cNvGrpSpPr/>
        <p:nvPr/>
      </p:nvGrpSpPr>
      <p:grpSpPr>
        <a:xfrm>
          <a:off x="0" y="0"/>
          <a:ext cx="0" cy="0"/>
          <a:chOff x="0" y="0"/>
          <a:chExt cx="0" cy="0"/>
        </a:xfrm>
      </p:grpSpPr>
      <p:sp>
        <p:nvSpPr>
          <p:cNvPr id="2074" name="Google Shape;2074;p15"/>
          <p:cNvSpPr txBox="1">
            <a:spLocks noGrp="1"/>
          </p:cNvSpPr>
          <p:nvPr>
            <p:ph type="title"/>
          </p:nvPr>
        </p:nvSpPr>
        <p:spPr>
          <a:xfrm>
            <a:off x="608248" y="476544"/>
            <a:ext cx="9421871" cy="99193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3448"/>
              </a:lnSpc>
              <a:spcBef>
                <a:spcPts val="0"/>
              </a:spcBef>
              <a:spcAft>
                <a:spcPts val="0"/>
              </a:spcAft>
              <a:buClr>
                <a:srgbClr val="0075C9"/>
              </a:buClr>
              <a:buSzPct val="103571"/>
              <a:buFont typeface="Barlow Medium"/>
              <a:buNone/>
            </a:pPr>
            <a:r>
              <a:rPr lang="en">
                <a:solidFill>
                  <a:srgbClr val="1E5DB2"/>
                </a:solidFill>
              </a:rPr>
              <a:t>From the PHII IIS Core Competency Model: A Definition of Data Quality for IIS Leaders</a:t>
            </a:r>
            <a:endParaRPr>
              <a:solidFill>
                <a:srgbClr val="1E5DB2"/>
              </a:solidFill>
            </a:endParaRPr>
          </a:p>
        </p:txBody>
      </p:sp>
      <p:sp>
        <p:nvSpPr>
          <p:cNvPr id="2075" name="Google Shape;2075;p15"/>
          <p:cNvSpPr txBox="1">
            <a:spLocks noGrp="1"/>
          </p:cNvSpPr>
          <p:nvPr>
            <p:ph type="body" idx="1"/>
          </p:nvPr>
        </p:nvSpPr>
        <p:spPr>
          <a:xfrm>
            <a:off x="608248" y="2319251"/>
            <a:ext cx="9666967" cy="385799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67"/>
              </a:spcBef>
              <a:spcAft>
                <a:spcPts val="0"/>
              </a:spcAft>
              <a:buClr>
                <a:schemeClr val="dk1"/>
              </a:buClr>
              <a:buSzPts val="2800"/>
              <a:buNone/>
            </a:pPr>
            <a:r>
              <a:rPr lang="en" sz="3733"/>
              <a:t>Data quality is the application of methods to ensure the integrity of IIS data and to enable stakeholder trust and use of that data.</a:t>
            </a:r>
            <a:endParaRPr sz="3733"/>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0"/>
        <p:cNvGrpSpPr/>
        <p:nvPr/>
      </p:nvGrpSpPr>
      <p:grpSpPr>
        <a:xfrm>
          <a:off x="0" y="0"/>
          <a:ext cx="0" cy="0"/>
          <a:chOff x="0" y="0"/>
          <a:chExt cx="0" cy="0"/>
        </a:xfrm>
      </p:grpSpPr>
      <p:sp>
        <p:nvSpPr>
          <p:cNvPr id="2081" name="Google Shape;2081;p16"/>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3448"/>
              </a:lnSpc>
              <a:spcBef>
                <a:spcPts val="0"/>
              </a:spcBef>
              <a:spcAft>
                <a:spcPts val="0"/>
              </a:spcAft>
              <a:buClr>
                <a:srgbClr val="0075C9"/>
              </a:buClr>
              <a:buSzPct val="103571"/>
              <a:buFont typeface="Barlow Medium"/>
              <a:buNone/>
            </a:pPr>
            <a:r>
              <a:rPr lang="en">
                <a:solidFill>
                  <a:srgbClr val="1E5DB2"/>
                </a:solidFill>
              </a:rPr>
              <a:t>Knowledge, Skills and Abilities (KSAs) Needed for IIS Data Quality:</a:t>
            </a:r>
            <a:endParaRPr>
              <a:solidFill>
                <a:srgbClr val="1E5DB2"/>
              </a:solidFill>
            </a:endParaRPr>
          </a:p>
        </p:txBody>
      </p:sp>
      <p:sp>
        <p:nvSpPr>
          <p:cNvPr id="2082" name="Google Shape;2082;p16"/>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0" lvl="0" indent="0" algn="l" rtl="0">
              <a:lnSpc>
                <a:spcPct val="114285"/>
              </a:lnSpc>
              <a:spcBef>
                <a:spcPts val="0"/>
              </a:spcBef>
              <a:spcAft>
                <a:spcPts val="0"/>
              </a:spcAft>
              <a:buClr>
                <a:schemeClr val="dk1"/>
              </a:buClr>
              <a:buSzPts val="2800"/>
              <a:buNone/>
            </a:pPr>
            <a:endParaRPr/>
          </a:p>
        </p:txBody>
      </p:sp>
      <p:pic>
        <p:nvPicPr>
          <p:cNvPr id="2083" name="Google Shape;2083;p16"/>
          <p:cNvPicPr preferRelativeResize="0"/>
          <p:nvPr/>
        </p:nvPicPr>
        <p:blipFill rotWithShape="1">
          <a:blip r:embed="rId3">
            <a:alphaModFix/>
          </a:blip>
          <a:srcRect/>
          <a:stretch/>
        </p:blipFill>
        <p:spPr>
          <a:xfrm>
            <a:off x="604207" y="1496265"/>
            <a:ext cx="9753600" cy="495578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87"/>
        <p:cNvGrpSpPr/>
        <p:nvPr/>
      </p:nvGrpSpPr>
      <p:grpSpPr>
        <a:xfrm>
          <a:off x="0" y="0"/>
          <a:ext cx="0" cy="0"/>
          <a:chOff x="0" y="0"/>
          <a:chExt cx="0" cy="0"/>
        </a:xfrm>
      </p:grpSpPr>
      <p:sp>
        <p:nvSpPr>
          <p:cNvPr id="2088" name="Google Shape;2088;p17"/>
          <p:cNvSpPr txBox="1">
            <a:spLocks noGrp="1"/>
          </p:cNvSpPr>
          <p:nvPr>
            <p:ph type="title"/>
          </p:nvPr>
        </p:nvSpPr>
        <p:spPr>
          <a:xfrm>
            <a:off x="608249" y="202224"/>
            <a:ext cx="9421871" cy="991935"/>
          </a:xfrm>
          <a:prstGeom prst="rect">
            <a:avLst/>
          </a:prstGeom>
          <a:noFill/>
          <a:ln>
            <a:noFill/>
          </a:ln>
        </p:spPr>
        <p:txBody>
          <a:bodyPr spcFirstLastPara="1" wrap="square" lIns="91425" tIns="45700" rIns="91425" bIns="45700" anchor="ctr" anchorCtr="0">
            <a:normAutofit/>
          </a:bodyPr>
          <a:lstStyle/>
          <a:p>
            <a:pPr marL="0" lvl="0" indent="0" algn="l" rtl="0">
              <a:lnSpc>
                <a:spcPct val="103448"/>
              </a:lnSpc>
              <a:spcBef>
                <a:spcPts val="0"/>
              </a:spcBef>
              <a:spcAft>
                <a:spcPts val="0"/>
              </a:spcAft>
              <a:buClr>
                <a:srgbClr val="0075C9"/>
              </a:buClr>
              <a:buSzPts val="2900"/>
              <a:buFont typeface="Barlow Medium"/>
              <a:buNone/>
            </a:pPr>
            <a:r>
              <a:rPr lang="en">
                <a:solidFill>
                  <a:srgbClr val="1E5DB2"/>
                </a:solidFill>
              </a:rPr>
              <a:t>Going a Step Deeper on </a:t>
            </a:r>
            <a:r>
              <a:rPr lang="en" b="1">
                <a:solidFill>
                  <a:srgbClr val="1E5DB2"/>
                </a:solidFill>
              </a:rPr>
              <a:t>IIS </a:t>
            </a:r>
            <a:r>
              <a:rPr lang="en">
                <a:solidFill>
                  <a:srgbClr val="1E5DB2"/>
                </a:solidFill>
              </a:rPr>
              <a:t>Data Quality </a:t>
            </a:r>
            <a:endParaRPr>
              <a:solidFill>
                <a:srgbClr val="1E5DB2"/>
              </a:solidFill>
            </a:endParaRPr>
          </a:p>
        </p:txBody>
      </p:sp>
      <p:sp>
        <p:nvSpPr>
          <p:cNvPr id="2089" name="Google Shape;2089;p17"/>
          <p:cNvSpPr txBox="1">
            <a:spLocks noGrp="1"/>
          </p:cNvSpPr>
          <p:nvPr>
            <p:ph type="body" idx="1"/>
          </p:nvPr>
        </p:nvSpPr>
        <p:spPr>
          <a:xfrm>
            <a:off x="608248" y="1388962"/>
            <a:ext cx="9666967" cy="4788281"/>
          </a:xfrm>
          <a:prstGeom prst="rect">
            <a:avLst/>
          </a:prstGeom>
          <a:noFill/>
          <a:ln>
            <a:noFill/>
          </a:ln>
        </p:spPr>
        <p:txBody>
          <a:bodyPr spcFirstLastPara="1" wrap="square" lIns="91425" tIns="45700" rIns="91425" bIns="45700" anchor="t" anchorCtr="0">
            <a:normAutofit/>
          </a:bodyPr>
          <a:lstStyle/>
          <a:p>
            <a:pPr marL="0" lvl="0" indent="0" algn="l" rtl="0">
              <a:lnSpc>
                <a:spcPct val="114285"/>
              </a:lnSpc>
              <a:spcBef>
                <a:spcPts val="1067"/>
              </a:spcBef>
              <a:spcAft>
                <a:spcPts val="0"/>
              </a:spcAft>
              <a:buClr>
                <a:schemeClr val="dk1"/>
              </a:buClr>
              <a:buSzPts val="2100"/>
              <a:buNone/>
            </a:pPr>
            <a:endParaRPr/>
          </a:p>
          <a:p>
            <a:pPr marL="609585" lvl="0" indent="0" algn="ctr" rtl="0">
              <a:lnSpc>
                <a:spcPct val="110000"/>
              </a:lnSpc>
              <a:spcBef>
                <a:spcPts val="1067"/>
              </a:spcBef>
              <a:spcAft>
                <a:spcPts val="0"/>
              </a:spcAft>
              <a:buClr>
                <a:schemeClr val="dk1"/>
              </a:buClr>
              <a:buSzPts val="2500"/>
              <a:buNone/>
            </a:pPr>
            <a:r>
              <a:rPr lang="en" sz="3333" i="1"/>
              <a:t>IIS data quality is the degree to which data sent to or stored in an IIS </a:t>
            </a:r>
            <a:r>
              <a:rPr lang="en" sz="3333" b="1" i="1"/>
              <a:t>meet current standards</a:t>
            </a:r>
            <a:r>
              <a:rPr lang="en" sz="3333" i="1"/>
              <a:t>, </a:t>
            </a:r>
            <a:r>
              <a:rPr lang="en" sz="3333" b="1" i="1"/>
              <a:t>support clinical decision-making needs</a:t>
            </a:r>
            <a:r>
              <a:rPr lang="en" sz="3333" i="1"/>
              <a:t>, and can be used to </a:t>
            </a:r>
            <a:r>
              <a:rPr lang="en" sz="3333" b="1" i="1"/>
              <a:t>answer key public health questions with high confidence</a:t>
            </a:r>
            <a:endParaRPr sz="3333" b="1" i="1"/>
          </a:p>
        </p:txBody>
      </p:sp>
      <p:sp>
        <p:nvSpPr>
          <p:cNvPr id="2090" name="Google Shape;2090;p17"/>
          <p:cNvSpPr txBox="1"/>
          <p:nvPr/>
        </p:nvSpPr>
        <p:spPr>
          <a:xfrm>
            <a:off x="1525605" y="5183303"/>
            <a:ext cx="8898800" cy="6424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Data Quality Assurance in Immunization Information Systems, August 2022: </a:t>
            </a:r>
            <a:r>
              <a:rPr kumimoji="0" lang="en" sz="1467" b="0" i="0" u="sng" strike="noStrike" kern="0" cap="none" spc="0" normalizeH="0" baseline="0" noProof="0">
                <a:ln>
                  <a:noFill/>
                </a:ln>
                <a:solidFill>
                  <a:srgbClr val="0094A9"/>
                </a:solidFill>
                <a:effectLst/>
                <a:uLnTx/>
                <a:uFillTx/>
                <a:latin typeface="Calibri"/>
                <a:ea typeface="Calibri"/>
                <a:cs typeface="Calibri"/>
                <a:sym typeface="Calibri"/>
                <a:hlinkClick r:id="rId3"/>
              </a:rPr>
              <a:t>https://repository.immregistries.org/files/resources/62fbd92c465fe/data_quality_assurance_8_2022.pdf</a:t>
            </a:r>
            <a:r>
              <a:rPr kumimoji="0" lang="en" sz="1467" b="0" i="0" u="none" strike="noStrike" kern="0" cap="none" spc="0" normalizeH="0" baseline="0" noProof="0">
                <a:ln>
                  <a:noFill/>
                </a:ln>
                <a:solidFill>
                  <a:srgbClr val="000000"/>
                </a:solidFill>
                <a:effectLst/>
                <a:uLnTx/>
                <a:uFillTx/>
                <a:latin typeface="Calibri"/>
                <a:ea typeface="Calibri"/>
                <a:cs typeface="Calibri"/>
                <a:sym typeface="Calibri"/>
              </a:rPr>
              <a:t> </a:t>
            </a:r>
            <a:endParaRPr kumimoji="0" sz="1467"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ontent_Solid Color 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_Slider Imag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_Solid Background">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3378</Words>
  <Application>Microsoft Office PowerPoint</Application>
  <PresentationFormat>Widescreen</PresentationFormat>
  <Paragraphs>313</Paragraphs>
  <Slides>42</Slides>
  <Notes>42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42</vt:i4>
      </vt:variant>
    </vt:vector>
  </HeadingPairs>
  <TitlesOfParts>
    <vt:vector size="56" baseType="lpstr">
      <vt:lpstr>Aptos</vt:lpstr>
      <vt:lpstr>Arial</vt:lpstr>
      <vt:lpstr>Barlow</vt:lpstr>
      <vt:lpstr>Barlow Light</vt:lpstr>
      <vt:lpstr>Barlow Medium</vt:lpstr>
      <vt:lpstr>Bree Serif</vt:lpstr>
      <vt:lpstr>Calibri</vt:lpstr>
      <vt:lpstr>Caveat</vt:lpstr>
      <vt:lpstr>Open Sans</vt:lpstr>
      <vt:lpstr>Permanent Marker</vt:lpstr>
      <vt:lpstr>Roboto</vt:lpstr>
      <vt:lpstr>Content_Solid Color Slider</vt:lpstr>
      <vt:lpstr>Title_Slider Image</vt:lpstr>
      <vt:lpstr>Content_Solid Background</vt:lpstr>
      <vt:lpstr>Data Quality Part 1</vt:lpstr>
      <vt:lpstr>Learning Objectives</vt:lpstr>
      <vt:lpstr>Overview of Data Quality (DQ) Part 1 </vt:lpstr>
      <vt:lpstr>PowerPoint Presentation</vt:lpstr>
      <vt:lpstr>Activity: Your System’s Data Quality- A Brief Assessment</vt:lpstr>
      <vt:lpstr>What Is Data Quality? </vt:lpstr>
      <vt:lpstr>From the PHII IIS Core Competency Model: A Definition of Data Quality for IIS Leaders</vt:lpstr>
      <vt:lpstr>Knowledge, Skills and Abilities (KSAs) Needed for IIS Data Quality:</vt:lpstr>
      <vt:lpstr>Going a Step Deeper on IIS Data Quality </vt:lpstr>
      <vt:lpstr>Relationship Between Data Use and Data Quality </vt:lpstr>
      <vt:lpstr>DQ Trade-Offs: Consider an IIS with Extremely Rigid Data Quality Requirements for Incoming Data</vt:lpstr>
      <vt:lpstr>The Role of Standards</vt:lpstr>
      <vt:lpstr>IIS Leader’s Role in Data Quality </vt:lpstr>
      <vt:lpstr>Guidance for Program Practices</vt:lpstr>
      <vt:lpstr>Onboarding Guide</vt:lpstr>
      <vt:lpstr>Onboarding Templates</vt:lpstr>
      <vt:lpstr>Published August 2022</vt:lpstr>
      <vt:lpstr>Tools for our EHR Partners - from the Immunization Integration Program (IIP) with HIMSS, CDC, and AIRA</vt:lpstr>
      <vt:lpstr>Measurement and Improvement </vt:lpstr>
      <vt:lpstr>AIRA’s Measurement and Improvement Initiative – Measuring IIS since 2016</vt:lpstr>
      <vt:lpstr>Validation Results – Available Online</vt:lpstr>
      <vt:lpstr>Wondering Where To Start With M&amp;I? </vt:lpstr>
      <vt:lpstr>AART DQ Content Areas</vt:lpstr>
      <vt:lpstr>Validation Isn’t Just For IIS Anymore… </vt:lpstr>
      <vt:lpstr>Data At Rest (DAR) Process </vt:lpstr>
      <vt:lpstr>DAR Benefits</vt:lpstr>
      <vt:lpstr>DAR Learning Collaborative</vt:lpstr>
      <vt:lpstr>Address Standardization and Validation</vt:lpstr>
      <vt:lpstr>Improving Demographics Across the Lifespan</vt:lpstr>
      <vt:lpstr>Incentivizing Provider Sites/EHRs to Invest in Data Quality</vt:lpstr>
      <vt:lpstr>Determine Who/Where to Intervene on IIS DQ Challenges</vt:lpstr>
      <vt:lpstr>PowerPoint Presentation</vt:lpstr>
      <vt:lpstr>PowerPoint Presentation</vt:lpstr>
      <vt:lpstr>PowerPoint Presentation</vt:lpstr>
      <vt:lpstr>Activity: Upstream, Downstream,  Where Do We Fish? </vt:lpstr>
      <vt:lpstr>Activity: Upstream, Downstream, Where Do We Fish?</vt:lpstr>
      <vt:lpstr>From the Field: Real-World Data Quality Tools</vt:lpstr>
      <vt:lpstr>From the Field: Real-World Data Quality Tools</vt:lpstr>
      <vt:lpstr>From the Field: Real-World Data Quality Tools</vt:lpstr>
      <vt:lpstr>Today’s Data Quality Issues/Hot Topics</vt:lpstr>
      <vt:lpstr>Summary</vt:lpstr>
      <vt:lpstr>Data Quality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Judith Kerr</dc:creator>
  <cp:lastModifiedBy>Judith Kerr</cp:lastModifiedBy>
  <cp:revision>1</cp:revision>
  <dcterms:created xsi:type="dcterms:W3CDTF">2026-06-22T17:51:38Z</dcterms:created>
  <dcterms:modified xsi:type="dcterms:W3CDTF">2026-06-22T17:51:51Z</dcterms:modified>
</cp:coreProperties>
</file>