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5" r:id="rId3"/>
    <p:sldMasterId id="2147483667" r:id="rId4"/>
  </p:sldMasterIdLst>
  <p:notesMasterIdLst>
    <p:notesMasterId r:id="rId32"/>
  </p:notesMasterIdLst>
  <p:sldIdLst>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Lst>
  <p:sldSz cx="12192000" cy="6858000"/>
  <p:notesSz cx="6858000" cy="9144000"/>
  <p:embeddedFontLst>
    <p:embeddedFont>
      <p:font typeface="Barlow" panose="00000500000000000000" pitchFamily="2" charset="0"/>
      <p:regular r:id="rId33"/>
      <p:bold r:id="rId34"/>
      <p:italic r:id="rId35"/>
      <p:boldItalic r:id="rId36"/>
    </p:embeddedFont>
    <p:embeddedFont>
      <p:font typeface="Barlow Medium" panose="000006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5" roundtripDataSignature="AMtx7mhC/Mu+Loj0580jIbs3RHHvQerQ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9BC69C-D419-43DB-BFFE-F72BC3F4D43E}">
  <a:tblStyle styleId="{C09BC69C-D419-43DB-BFFE-F72BC3F4D43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142" autoAdjust="0"/>
  </p:normalViewPr>
  <p:slideViewPr>
    <p:cSldViewPr snapToGrid="0">
      <p:cViewPr varScale="1">
        <p:scale>
          <a:sx n="28" d="100"/>
          <a:sy n="28" d="100"/>
        </p:scale>
        <p:origin x="204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9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95"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6.xml"/><Relationship Id="rId9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25fa7d3837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50" name="Google Shape;650;g325fa7d3837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32809d94a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769" name="Google Shape;769;g32809d94a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32e420b6b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g32e420b6b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27bc0638e4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87" name="Google Shape;787;g327bc0638e4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327bc0638e4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96" name="Google Shape;796;g327bc0638e4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327bc0638e4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805" name="Google Shape;805;g327bc0638e4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327bc0638e4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814" name="Google Shape;814;g327bc0638e4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27bc0638e4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914400" lvl="0" indent="-914400" algn="l" rtl="0">
              <a:lnSpc>
                <a:spcPct val="110000"/>
              </a:lnSpc>
              <a:spcBef>
                <a:spcPts val="0"/>
              </a:spcBef>
              <a:spcAft>
                <a:spcPts val="600"/>
              </a:spcAft>
              <a:buClr>
                <a:schemeClr val="dk1"/>
              </a:buClr>
              <a:buSzPts val="1400"/>
              <a:buFont typeface="Arial"/>
              <a:buNone/>
            </a:pPr>
            <a:endParaRPr/>
          </a:p>
        </p:txBody>
      </p:sp>
      <p:sp>
        <p:nvSpPr>
          <p:cNvPr id="823" name="Google Shape;823;g327bc0638e4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325fa7d3837_1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32" name="Google Shape;832;g325fa7d3837_1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325fa7d3837_1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56" name="Google Shape;856;g325fa7d3837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325fa7d3837_1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95" name="Google Shape;895;g325fa7d3837_1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63" name="Google Shape;6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25fa7d3837_1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04" name="Google Shape;904;g325fa7d3837_1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27bc0638e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g327bc0638e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g327bc0638e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327bc0638e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g327bc0638e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g327bc0638e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27bc0638e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g327bc0638e4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7" name="Google Shape;927;g327bc0638e4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27bc0638e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g327bc0638e4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4" name="Google Shape;934;g327bc0638e4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327bc0638e4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g327bc0638e4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1" name="Google Shape;941;g327bc0638e4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327bc0638e4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g327bc0638e4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914400" lvl="0" indent="-914400" algn="l" rtl="0">
              <a:lnSpc>
                <a:spcPct val="110000"/>
              </a:lnSpc>
              <a:spcBef>
                <a:spcPts val="0"/>
              </a:spcBef>
              <a:spcAft>
                <a:spcPts val="600"/>
              </a:spcAft>
              <a:buSzPts val="1400"/>
              <a:buNone/>
            </a:pPr>
            <a:endParaRPr/>
          </a:p>
        </p:txBody>
      </p:sp>
      <p:sp>
        <p:nvSpPr>
          <p:cNvPr id="948" name="Google Shape;948;g327bc0638e4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27bc0638e4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g327bc0638e4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914400" lvl="0" indent="-914400" algn="l" rtl="0">
              <a:lnSpc>
                <a:spcPct val="110000"/>
              </a:lnSpc>
              <a:spcBef>
                <a:spcPts val="0"/>
              </a:spcBef>
              <a:spcAft>
                <a:spcPts val="600"/>
              </a:spcAft>
              <a:buSzPts val="1400"/>
              <a:buNone/>
            </a:pPr>
            <a:endParaRPr/>
          </a:p>
        </p:txBody>
      </p:sp>
      <p:sp>
        <p:nvSpPr>
          <p:cNvPr id="955" name="Google Shape;955;g327bc0638e4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25fa7d3837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g325fa7d3837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25fa7d3837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681" name="Google Shape;681;g325fa7d3837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25fa7d3837_1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706" name="Google Shape;706;g325fa7d3837_1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25fa7d3837_1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716" name="Google Shape;716;g325fa7d3837_1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25fa7d3837_1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1" name="Google Shape;741;g325fa7d3837_1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25fa7d3837_1_3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751" name="Google Shape;751;g325fa7d3837_1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325fa7d3837_1_3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760" name="Google Shape;760;g325fa7d3837_1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ue Static">
  <p:cSld name="Blue Static">
    <p:spTree>
      <p:nvGrpSpPr>
        <p:cNvPr id="1" name="Shape 15"/>
        <p:cNvGrpSpPr/>
        <p:nvPr/>
      </p:nvGrpSpPr>
      <p:grpSpPr>
        <a:xfrm>
          <a:off x="0" y="0"/>
          <a:ext cx="0" cy="0"/>
          <a:chOff x="0" y="0"/>
          <a:chExt cx="0" cy="0"/>
        </a:xfrm>
      </p:grpSpPr>
      <p:sp>
        <p:nvSpPr>
          <p:cNvPr id="16" name="Google Shape;16;g325dec9cca1_1_15"/>
          <p:cNvSpPr txBox="1">
            <a:spLocks noGrp="1"/>
          </p:cNvSpPr>
          <p:nvPr>
            <p:ph type="ctrTitle"/>
          </p:nvPr>
        </p:nvSpPr>
        <p:spPr>
          <a:xfrm>
            <a:off x="865848" y="928155"/>
            <a:ext cx="9435300" cy="2387700"/>
          </a:xfrm>
          <a:prstGeom prst="rect">
            <a:avLst/>
          </a:prstGeom>
          <a:noFill/>
          <a:ln>
            <a:noFill/>
          </a:ln>
        </p:spPr>
        <p:txBody>
          <a:bodyPr spcFirstLastPara="1" wrap="square" lIns="91425" tIns="45700" rIns="91425" bIns="45700" anchor="b" anchorCtr="0">
            <a:normAutofit/>
          </a:bodyPr>
          <a:lstStyle>
            <a:lvl1pPr marR="0" lvl="0" algn="l">
              <a:lnSpc>
                <a:spcPct val="102083"/>
              </a:lnSpc>
              <a:spcBef>
                <a:spcPts val="0"/>
              </a:spcBef>
              <a:spcAft>
                <a:spcPts val="0"/>
              </a:spcAft>
              <a:buClr>
                <a:schemeClr val="lt1"/>
              </a:buClr>
              <a:buSzPts val="4800"/>
              <a:buFont typeface="Barlow Medium"/>
              <a:buNone/>
              <a:defRPr sz="4800" b="0" i="0" u="none" strike="noStrike" cap="none">
                <a:solidFill>
                  <a:schemeClr val="lt1"/>
                </a:solidFill>
                <a:latin typeface="Barlow Medium"/>
                <a:ea typeface="Barlow Medium"/>
                <a:cs typeface="Barlow Medium"/>
                <a:sym typeface="Barlow Medium"/>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g325dec9cca1_1_15"/>
          <p:cNvSpPr txBox="1">
            <a:spLocks noGrp="1"/>
          </p:cNvSpPr>
          <p:nvPr>
            <p:ph type="subTitle" idx="1"/>
          </p:nvPr>
        </p:nvSpPr>
        <p:spPr>
          <a:xfrm>
            <a:off x="890124" y="3481332"/>
            <a:ext cx="8779800" cy="756600"/>
          </a:xfrm>
          <a:prstGeom prst="rect">
            <a:avLst/>
          </a:prstGeom>
          <a:noFill/>
          <a:ln>
            <a:noFill/>
          </a:ln>
        </p:spPr>
        <p:txBody>
          <a:bodyPr spcFirstLastPara="1" wrap="square" lIns="91425" tIns="45700" rIns="91425" bIns="45700" anchor="ctr" anchorCtr="0">
            <a:normAutofit/>
          </a:bodyPr>
          <a:lstStyle>
            <a:lvl1pPr marR="0" lvl="0" algn="l">
              <a:lnSpc>
                <a:spcPct val="104761"/>
              </a:lnSpc>
              <a:spcBef>
                <a:spcPts val="0"/>
              </a:spcBef>
              <a:spcAft>
                <a:spcPts val="0"/>
              </a:spcAft>
              <a:buClr>
                <a:srgbClr val="005E85"/>
              </a:buClr>
              <a:buSzPts val="2100"/>
              <a:buFont typeface="Arial"/>
              <a:buNone/>
              <a:defRPr sz="2100" b="1" i="0" u="none" strike="noStrike" cap="none">
                <a:solidFill>
                  <a:srgbClr val="005E85"/>
                </a:solidFill>
                <a:latin typeface="Barlow"/>
                <a:ea typeface="Barlow"/>
                <a:cs typeface="Barlow"/>
                <a:sym typeface="Barlow"/>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Barlow"/>
                <a:ea typeface="Barlow"/>
                <a:cs typeface="Barlow"/>
                <a:sym typeface="Barlow"/>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Barlow"/>
                <a:ea typeface="Barlow"/>
                <a:cs typeface="Barlow"/>
                <a:sym typeface="Barlow"/>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Barlow"/>
                <a:ea typeface="Barlow"/>
                <a:cs typeface="Barlow"/>
                <a:sym typeface="Barlow"/>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g129ecf928c6_0_10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29ecf928c6_0_10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129ecf928c6_0_10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1">
  <p:cSld name="Title and Content">
    <p:spTree>
      <p:nvGrpSpPr>
        <p:cNvPr id="1" name="Shape 72"/>
        <p:cNvGrpSpPr/>
        <p:nvPr/>
      </p:nvGrpSpPr>
      <p:grpSpPr>
        <a:xfrm>
          <a:off x="0" y="0"/>
          <a:ext cx="0" cy="0"/>
          <a:chOff x="0" y="0"/>
          <a:chExt cx="0" cy="0"/>
        </a:xfrm>
      </p:grpSpPr>
      <p:sp>
        <p:nvSpPr>
          <p:cNvPr id="73" name="Google Shape;73;g129ecf928c6_0_1073"/>
          <p:cNvSpPr txBox="1">
            <a:spLocks noGrp="1"/>
          </p:cNvSpPr>
          <p:nvPr>
            <p:ph type="body" idx="1"/>
          </p:nvPr>
        </p:nvSpPr>
        <p:spPr>
          <a:xfrm>
            <a:off x="616547" y="1153109"/>
            <a:ext cx="10965900" cy="5034000"/>
          </a:xfrm>
          <a:prstGeom prst="rect">
            <a:avLst/>
          </a:prstGeom>
          <a:noFill/>
          <a:ln>
            <a:noFill/>
          </a:ln>
        </p:spPr>
        <p:txBody>
          <a:bodyPr spcFirstLastPara="1" wrap="square" lIns="91425" tIns="45700" rIns="91425" bIns="45700" anchor="t" anchorCtr="0">
            <a:normAutofit/>
          </a:bodyPr>
          <a:lstStyle>
            <a:lvl1pPr marL="457200" marR="0" lvl="0" indent="-482600" algn="l">
              <a:lnSpc>
                <a:spcPct val="106675"/>
              </a:lnSpc>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31800" algn="l">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1950" algn="l">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49250" algn="l">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4" name="Google Shape;74;g129ecf928c6_0_1073"/>
          <p:cNvSpPr txBox="1">
            <a:spLocks noGrp="1"/>
          </p:cNvSpPr>
          <p:nvPr>
            <p:ph type="dt" idx="10"/>
          </p:nvPr>
        </p:nvSpPr>
        <p:spPr>
          <a:xfrm>
            <a:off x="616547" y="6473633"/>
            <a:ext cx="1042500" cy="2664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500"/>
              <a:buNone/>
              <a:defRPr sz="1300">
                <a:solidFill>
                  <a:srgbClr val="595959"/>
                </a:solidFill>
                <a:latin typeface="Calibri"/>
                <a:ea typeface="Calibri"/>
                <a:cs typeface="Calibri"/>
                <a:sym typeface="Calibri"/>
              </a:defRPr>
            </a:lvl1pPr>
            <a:lvl2pPr marR="0" lvl="1"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75" name="Google Shape;75;g129ecf928c6_0_1073"/>
          <p:cNvSpPr txBox="1">
            <a:spLocks noGrp="1"/>
          </p:cNvSpPr>
          <p:nvPr>
            <p:ph type="sldNum" idx="12"/>
          </p:nvPr>
        </p:nvSpPr>
        <p:spPr>
          <a:xfrm>
            <a:off x="2038508" y="6473633"/>
            <a:ext cx="970500" cy="2664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g129ecf928c6_0_1073"/>
          <p:cNvSpPr txBox="1">
            <a:spLocks noGrp="1"/>
          </p:cNvSpPr>
          <p:nvPr>
            <p:ph type="title"/>
          </p:nvPr>
        </p:nvSpPr>
        <p:spPr>
          <a:xfrm>
            <a:off x="616547" y="379699"/>
            <a:ext cx="10965900" cy="10059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2"/>
              </a:buClr>
              <a:buSzPts val="5100"/>
              <a:buFont typeface="Calibri"/>
              <a:buNone/>
              <a:defRPr sz="5100"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a:endParaRPr/>
          </a:p>
        </p:txBody>
      </p:sp>
      <p:sp>
        <p:nvSpPr>
          <p:cNvPr id="77" name="Google Shape;77;g129ecf928c6_0_1073"/>
          <p:cNvSpPr txBox="1">
            <a:spLocks noGrp="1"/>
          </p:cNvSpPr>
          <p:nvPr>
            <p:ph type="ftr" idx="11"/>
          </p:nvPr>
        </p:nvSpPr>
        <p:spPr>
          <a:xfrm>
            <a:off x="3175653" y="6473635"/>
            <a:ext cx="6836700" cy="24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500"/>
              <a:buFont typeface="Arial"/>
              <a:buNone/>
              <a:defRPr sz="1300" b="0" i="0" u="none" strike="noStrike" cap="none">
                <a:solidFill>
                  <a:srgbClr val="595959"/>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2400" b="0" i="0" u="none" strike="noStrike" cap="none">
                <a:solidFill>
                  <a:schemeClr val="dk1"/>
                </a:solidFill>
                <a:latin typeface="Calibri"/>
                <a:ea typeface="Calibri"/>
                <a:cs typeface="Calibri"/>
                <a:sym typeface="Calibri"/>
              </a:defRPr>
            </a:lvl9pPr>
          </a:lstStyle>
          <a:p>
            <a:endParaRPr/>
          </a:p>
        </p:txBody>
      </p:sp>
      <p:pic>
        <p:nvPicPr>
          <p:cNvPr id="78" name="Google Shape;78;g129ecf928c6_0_1073"/>
          <p:cNvPicPr preferRelativeResize="0"/>
          <p:nvPr/>
        </p:nvPicPr>
        <p:blipFill rotWithShape="1">
          <a:blip r:embed="rId2">
            <a:alphaModFix/>
          </a:blip>
          <a:srcRect/>
          <a:stretch/>
        </p:blipFill>
        <p:spPr>
          <a:xfrm>
            <a:off x="11585408" y="6380239"/>
            <a:ext cx="388483" cy="434631"/>
          </a:xfrm>
          <a:prstGeom prst="rect">
            <a:avLst/>
          </a:prstGeom>
          <a:noFill/>
          <a:ln>
            <a:noFill/>
          </a:ln>
        </p:spPr>
      </p:pic>
      <p:sp>
        <p:nvSpPr>
          <p:cNvPr id="79" name="Google Shape;79;g129ecf928c6_0_1073"/>
          <p:cNvSpPr txBox="1"/>
          <p:nvPr/>
        </p:nvSpPr>
        <p:spPr>
          <a:xfrm>
            <a:off x="10879813" y="6455207"/>
            <a:ext cx="542700" cy="266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595959"/>
                </a:solidFill>
                <a:latin typeface="Calibri"/>
                <a:ea typeface="Calibri"/>
                <a:cs typeface="Calibri"/>
                <a:sym typeface="Calibri"/>
              </a:rPr>
              <a:t>‹#›</a:t>
            </a:fld>
            <a:endParaRPr sz="1300" b="0" i="0" u="none" strike="noStrike" cap="none">
              <a:solidFill>
                <a:srgbClr val="595959"/>
              </a:solidFill>
              <a:latin typeface="Calibri"/>
              <a:ea typeface="Calibri"/>
              <a:cs typeface="Calibri"/>
              <a:sym typeface="Calibri"/>
            </a:endParaRPr>
          </a:p>
        </p:txBody>
      </p:sp>
      <p:cxnSp>
        <p:nvCxnSpPr>
          <p:cNvPr id="80" name="Google Shape;80;g129ecf928c6_0_1073"/>
          <p:cNvCxnSpPr/>
          <p:nvPr/>
        </p:nvCxnSpPr>
        <p:spPr>
          <a:xfrm>
            <a:off x="304801" y="6312615"/>
            <a:ext cx="11588100" cy="15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Background Template">
  <p:cSld name="White Background Template">
    <p:spTree>
      <p:nvGrpSpPr>
        <p:cNvPr id="1" name="Shape 84"/>
        <p:cNvGrpSpPr/>
        <p:nvPr/>
      </p:nvGrpSpPr>
      <p:grpSpPr>
        <a:xfrm>
          <a:off x="0" y="0"/>
          <a:ext cx="0" cy="0"/>
          <a:chOff x="0" y="0"/>
          <a:chExt cx="0" cy="0"/>
        </a:xfrm>
      </p:grpSpPr>
      <p:sp>
        <p:nvSpPr>
          <p:cNvPr id="85" name="Google Shape;85;g325dec9cca1_2_236"/>
          <p:cNvSpPr>
            <a:spLocks noGrp="1"/>
          </p:cNvSpPr>
          <p:nvPr>
            <p:ph type="pic" idx="2"/>
          </p:nvPr>
        </p:nvSpPr>
        <p:spPr>
          <a:xfrm>
            <a:off x="7081838" y="0"/>
            <a:ext cx="5110200" cy="6858000"/>
          </a:xfrm>
          <a:prstGeom prst="rect">
            <a:avLst/>
          </a:prstGeom>
          <a:noFill/>
          <a:ln>
            <a:noFill/>
          </a:ln>
        </p:spPr>
      </p:sp>
      <p:sp>
        <p:nvSpPr>
          <p:cNvPr id="86" name="Google Shape;86;g325dec9cca1_2_236"/>
          <p:cNvSpPr txBox="1">
            <a:spLocks noGrp="1"/>
          </p:cNvSpPr>
          <p:nvPr>
            <p:ph type="title"/>
          </p:nvPr>
        </p:nvSpPr>
        <p:spPr>
          <a:xfrm>
            <a:off x="608249" y="202224"/>
            <a:ext cx="60282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325dec9cca1_2_236"/>
          <p:cNvSpPr txBox="1">
            <a:spLocks noGrp="1"/>
          </p:cNvSpPr>
          <p:nvPr>
            <p:ph type="body" idx="1"/>
          </p:nvPr>
        </p:nvSpPr>
        <p:spPr>
          <a:xfrm>
            <a:off x="608249" y="1388962"/>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pic>
        <p:nvPicPr>
          <p:cNvPr id="88" name="Google Shape;88;g325dec9cca1_2_236"/>
          <p:cNvPicPr preferRelativeResize="0"/>
          <p:nvPr/>
        </p:nvPicPr>
        <p:blipFill rotWithShape="1">
          <a:blip r:embed="rId2">
            <a:alphaModFix/>
          </a:blip>
          <a:srcRect/>
          <a:stretch/>
        </p:blipFill>
        <p:spPr>
          <a:xfrm>
            <a:off x="11143872" y="202224"/>
            <a:ext cx="789329" cy="776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rs">
  <p:cSld name="Sliders">
    <p:spTree>
      <p:nvGrpSpPr>
        <p:cNvPr id="1" name="Shape 92"/>
        <p:cNvGrpSpPr/>
        <p:nvPr/>
      </p:nvGrpSpPr>
      <p:grpSpPr>
        <a:xfrm>
          <a:off x="0" y="0"/>
          <a:ext cx="0" cy="0"/>
          <a:chOff x="0" y="0"/>
          <a:chExt cx="0" cy="0"/>
        </a:xfrm>
      </p:grpSpPr>
      <p:sp>
        <p:nvSpPr>
          <p:cNvPr id="93" name="Google Shape;93;g325dec9cca1_2_228"/>
          <p:cNvSpPr txBox="1">
            <a:spLocks noGrp="1"/>
          </p:cNvSpPr>
          <p:nvPr>
            <p:ph type="title"/>
          </p:nvPr>
        </p:nvSpPr>
        <p:spPr>
          <a:xfrm>
            <a:off x="608249" y="202224"/>
            <a:ext cx="68106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325dec9cca1_2_228"/>
          <p:cNvSpPr txBox="1">
            <a:spLocks noGrp="1"/>
          </p:cNvSpPr>
          <p:nvPr>
            <p:ph type="body" idx="1"/>
          </p:nvPr>
        </p:nvSpPr>
        <p:spPr>
          <a:xfrm>
            <a:off x="608249" y="1388962"/>
            <a:ext cx="75177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ue Background template">
  <p:cSld name="Blue Background template">
    <p:spTree>
      <p:nvGrpSpPr>
        <p:cNvPr id="1" name="Shape 95"/>
        <p:cNvGrpSpPr/>
        <p:nvPr/>
      </p:nvGrpSpPr>
      <p:grpSpPr>
        <a:xfrm>
          <a:off x="0" y="0"/>
          <a:ext cx="0" cy="0"/>
          <a:chOff x="0" y="0"/>
          <a:chExt cx="0" cy="0"/>
        </a:xfrm>
      </p:grpSpPr>
      <p:sp>
        <p:nvSpPr>
          <p:cNvPr id="96" name="Google Shape;96;g325dec9cca1_2_231"/>
          <p:cNvSpPr>
            <a:spLocks noGrp="1"/>
          </p:cNvSpPr>
          <p:nvPr>
            <p:ph type="pic" idx="2"/>
          </p:nvPr>
        </p:nvSpPr>
        <p:spPr>
          <a:xfrm>
            <a:off x="7081838" y="0"/>
            <a:ext cx="5110200" cy="6858000"/>
          </a:xfrm>
          <a:prstGeom prst="rect">
            <a:avLst/>
          </a:prstGeom>
          <a:noFill/>
          <a:ln>
            <a:noFill/>
          </a:ln>
        </p:spPr>
      </p:sp>
      <p:sp>
        <p:nvSpPr>
          <p:cNvPr id="97" name="Google Shape;97;g325dec9cca1_2_231"/>
          <p:cNvSpPr txBox="1">
            <a:spLocks noGrp="1"/>
          </p:cNvSpPr>
          <p:nvPr>
            <p:ph type="title"/>
          </p:nvPr>
        </p:nvSpPr>
        <p:spPr>
          <a:xfrm>
            <a:off x="608249" y="202224"/>
            <a:ext cx="6028200" cy="991800"/>
          </a:xfrm>
          <a:prstGeom prst="rect">
            <a:avLst/>
          </a:prstGeom>
          <a:noFill/>
          <a:ln>
            <a:noFill/>
          </a:ln>
        </p:spPr>
        <p:txBody>
          <a:bodyPr spcFirstLastPara="1" wrap="square" lIns="91425" tIns="45700" rIns="91425" bIns="45700" anchor="b" anchorCtr="0">
            <a:normAutofit/>
          </a:bodyPr>
          <a:lstStyle>
            <a:lvl1pPr lvl="0" algn="l">
              <a:lnSpc>
                <a:spcPct val="102564"/>
              </a:lnSpc>
              <a:spcBef>
                <a:spcPts val="0"/>
              </a:spcBef>
              <a:spcAft>
                <a:spcPts val="0"/>
              </a:spcAft>
              <a:buClr>
                <a:schemeClr val="lt1"/>
              </a:buClr>
              <a:buSzPts val="3900"/>
              <a:buFont typeface="Barlow Medium"/>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325dec9cca1_2_231"/>
          <p:cNvSpPr txBox="1">
            <a:spLocks noGrp="1"/>
          </p:cNvSpPr>
          <p:nvPr>
            <p:ph type="body" idx="1"/>
          </p:nvPr>
        </p:nvSpPr>
        <p:spPr>
          <a:xfrm>
            <a:off x="608249" y="1388962"/>
            <a:ext cx="66504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406400" algn="l">
              <a:lnSpc>
                <a:spcPct val="114285"/>
              </a:lnSpc>
              <a:spcBef>
                <a:spcPts val="600"/>
              </a:spcBef>
              <a:spcAft>
                <a:spcPts val="0"/>
              </a:spcAft>
              <a:buClr>
                <a:schemeClr val="lt1"/>
              </a:buClr>
              <a:buSzPts val="2800"/>
              <a:buChar char="•"/>
              <a:defRPr>
                <a:solidFill>
                  <a:schemeClr val="lt1"/>
                </a:solidFill>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pic>
        <p:nvPicPr>
          <p:cNvPr id="99" name="Google Shape;99;g325dec9cca1_2_231"/>
          <p:cNvPicPr preferRelativeResize="0"/>
          <p:nvPr/>
        </p:nvPicPr>
        <p:blipFill rotWithShape="1">
          <a:blip r:embed="rId2">
            <a:alphaModFix/>
          </a:blip>
          <a:srcRect/>
          <a:stretch/>
        </p:blipFill>
        <p:spPr>
          <a:xfrm>
            <a:off x="11143872" y="202224"/>
            <a:ext cx="789329" cy="776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in color only" type="obj">
  <p:cSld name="OBJECT">
    <p:spTree>
      <p:nvGrpSpPr>
        <p:cNvPr id="1" name="Shape 103"/>
        <p:cNvGrpSpPr/>
        <p:nvPr/>
      </p:nvGrpSpPr>
      <p:grpSpPr>
        <a:xfrm>
          <a:off x="0" y="0"/>
          <a:ext cx="0" cy="0"/>
          <a:chOff x="0" y="0"/>
          <a:chExt cx="0" cy="0"/>
        </a:xfrm>
      </p:grpSpPr>
      <p:sp>
        <p:nvSpPr>
          <p:cNvPr id="104" name="Google Shape;104;g325dec9cca1_1_124"/>
          <p:cNvSpPr txBox="1">
            <a:spLocks noGrp="1"/>
          </p:cNvSpPr>
          <p:nvPr>
            <p:ph type="title"/>
          </p:nvPr>
        </p:nvSpPr>
        <p:spPr>
          <a:xfrm>
            <a:off x="608249" y="202224"/>
            <a:ext cx="9421800" cy="991800"/>
          </a:xfrm>
          <a:prstGeom prst="rect">
            <a:avLst/>
          </a:prstGeom>
          <a:noFill/>
          <a:ln>
            <a:noFill/>
          </a:ln>
        </p:spPr>
        <p:txBody>
          <a:bodyPr spcFirstLastPara="1" wrap="square" lIns="91425" tIns="45700" rIns="91425" bIns="45700" anchor="b" anchorCtr="0">
            <a:normAutofit/>
          </a:bodyPr>
          <a:lstStyle>
            <a:lvl1pPr lvl="0" algn="l">
              <a:lnSpc>
                <a:spcPct val="222222"/>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325dec9cca1_1_124"/>
          <p:cNvSpPr txBox="1">
            <a:spLocks noGrp="1"/>
          </p:cNvSpPr>
          <p:nvPr>
            <p:ph type="body" idx="1"/>
          </p:nvPr>
        </p:nvSpPr>
        <p:spPr>
          <a:xfrm>
            <a:off x="608248" y="1388962"/>
            <a:ext cx="96669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background image" type="obj">
  <p:cSld name="OBJECT">
    <p:spTree>
      <p:nvGrpSpPr>
        <p:cNvPr id="1" name="Shape 109"/>
        <p:cNvGrpSpPr/>
        <p:nvPr/>
      </p:nvGrpSpPr>
      <p:grpSpPr>
        <a:xfrm>
          <a:off x="0" y="0"/>
          <a:ext cx="0" cy="0"/>
          <a:chOff x="0" y="0"/>
          <a:chExt cx="0" cy="0"/>
        </a:xfrm>
      </p:grpSpPr>
      <p:sp>
        <p:nvSpPr>
          <p:cNvPr id="110" name="Google Shape;110;g325dec9cca1_2_265"/>
          <p:cNvSpPr txBox="1">
            <a:spLocks noGrp="1"/>
          </p:cNvSpPr>
          <p:nvPr>
            <p:ph type="title"/>
          </p:nvPr>
        </p:nvSpPr>
        <p:spPr>
          <a:xfrm>
            <a:off x="608249" y="202224"/>
            <a:ext cx="10535700" cy="991800"/>
          </a:xfrm>
          <a:prstGeom prst="rect">
            <a:avLst/>
          </a:prstGeom>
          <a:noFill/>
          <a:ln>
            <a:noFill/>
          </a:ln>
        </p:spPr>
        <p:txBody>
          <a:bodyPr spcFirstLastPara="1" wrap="square" lIns="91425" tIns="45700" rIns="91425" bIns="45700" anchor="b" anchorCtr="0">
            <a:normAutofit/>
          </a:bodyPr>
          <a:lstStyle>
            <a:lvl1pPr lvl="0" algn="l">
              <a:lnSpc>
                <a:spcPct val="233333"/>
              </a:lnSpc>
              <a:spcBef>
                <a:spcPts val="0"/>
              </a:spcBef>
              <a:spcAft>
                <a:spcPts val="0"/>
              </a:spcAft>
              <a:buClr>
                <a:srgbClr val="0075C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325dec9cca1_2_265"/>
          <p:cNvSpPr txBox="1">
            <a:spLocks noGrp="1"/>
          </p:cNvSpPr>
          <p:nvPr>
            <p:ph type="body" idx="1"/>
          </p:nvPr>
        </p:nvSpPr>
        <p:spPr>
          <a:xfrm>
            <a:off x="608248" y="1388962"/>
            <a:ext cx="10935000" cy="4788300"/>
          </a:xfrm>
          <a:prstGeom prst="rect">
            <a:avLst/>
          </a:prstGeom>
          <a:noFill/>
          <a:ln>
            <a:noFill/>
          </a:ln>
        </p:spPr>
        <p:txBody>
          <a:bodyPr spcFirstLastPara="1" wrap="square" lIns="91425" tIns="45700" rIns="91425" bIns="45700" anchor="t" anchorCtr="0">
            <a:normAutofit/>
          </a:bodyPr>
          <a:lstStyle>
            <a:lvl1pPr marL="457200" lvl="0" indent="-228600" algn="l">
              <a:lnSpc>
                <a:spcPct val="114285"/>
              </a:lnSpc>
              <a:spcBef>
                <a:spcPts val="600"/>
              </a:spcBef>
              <a:spcAft>
                <a:spcPts val="0"/>
              </a:spcAft>
              <a:buClr>
                <a:schemeClr val="dk1"/>
              </a:buClr>
              <a:buSzPts val="2800"/>
              <a:buNone/>
              <a:defRPr/>
            </a:lvl1pPr>
            <a:lvl2pPr marL="914400" lvl="1" indent="-342900" algn="l">
              <a:lnSpc>
                <a:spcPct val="177777"/>
              </a:lnSpc>
              <a:spcBef>
                <a:spcPts val="600"/>
              </a:spcBef>
              <a:spcAft>
                <a:spcPts val="0"/>
              </a:spcAft>
              <a:buClr>
                <a:schemeClr val="dk1"/>
              </a:buClr>
              <a:buSzPts val="1800"/>
              <a:buChar char="•"/>
              <a:defRPr/>
            </a:lvl2pPr>
            <a:lvl3pPr marL="1371600" lvl="2" indent="-342900" algn="l">
              <a:lnSpc>
                <a:spcPct val="155555"/>
              </a:lnSpc>
              <a:spcBef>
                <a:spcPts val="600"/>
              </a:spcBef>
              <a:spcAft>
                <a:spcPts val="0"/>
              </a:spcAft>
              <a:buClr>
                <a:schemeClr val="dk1"/>
              </a:buClr>
              <a:buSzPts val="1800"/>
              <a:buChar char="•"/>
              <a:defRPr/>
            </a:lvl3pPr>
            <a:lvl4pPr marL="1828800" lvl="3" indent="-342900" algn="l">
              <a:lnSpc>
                <a:spcPct val="116666"/>
              </a:lnSpc>
              <a:spcBef>
                <a:spcPts val="600"/>
              </a:spcBef>
              <a:spcAft>
                <a:spcPts val="0"/>
              </a:spcAft>
              <a:buClr>
                <a:schemeClr val="dk1"/>
              </a:buClr>
              <a:buSzPts val="1800"/>
              <a:buChar char="•"/>
              <a:defRPr/>
            </a:lvl4pPr>
            <a:lvl5pPr marL="2286000" lvl="4" indent="-342900" algn="l">
              <a:lnSpc>
                <a:spcPct val="116666"/>
              </a:lnSpc>
              <a:spcBef>
                <a:spcPts val="600"/>
              </a:spcBef>
              <a:spcAft>
                <a:spcPts val="0"/>
              </a:spcAft>
              <a:buClr>
                <a:schemeClr val="dk1"/>
              </a:buClr>
              <a:buSzPts val="1800"/>
              <a:buChar char="•"/>
              <a:defRPr/>
            </a:lvl5pPr>
            <a:lvl6pPr marL="2743200" lvl="5" indent="-342900" algn="l">
              <a:lnSpc>
                <a:spcPct val="90000"/>
              </a:lnSpc>
              <a:spcBef>
                <a:spcPts val="606"/>
              </a:spcBef>
              <a:spcAft>
                <a:spcPts val="0"/>
              </a:spcAft>
              <a:buClr>
                <a:schemeClr val="dk1"/>
              </a:buClr>
              <a:buSzPts val="1800"/>
              <a:buChar char="•"/>
              <a:defRPr/>
            </a:lvl6pPr>
            <a:lvl7pPr marL="3200400" lvl="6" indent="-342900" algn="l">
              <a:lnSpc>
                <a:spcPct val="90000"/>
              </a:lnSpc>
              <a:spcBef>
                <a:spcPts val="606"/>
              </a:spcBef>
              <a:spcAft>
                <a:spcPts val="0"/>
              </a:spcAft>
              <a:buClr>
                <a:schemeClr val="dk1"/>
              </a:buClr>
              <a:buSzPts val="1800"/>
              <a:buChar char="•"/>
              <a:defRPr/>
            </a:lvl7pPr>
            <a:lvl8pPr marL="3657600" lvl="7" indent="-342900" algn="l">
              <a:lnSpc>
                <a:spcPct val="90000"/>
              </a:lnSpc>
              <a:spcBef>
                <a:spcPts val="606"/>
              </a:spcBef>
              <a:spcAft>
                <a:spcPts val="0"/>
              </a:spcAft>
              <a:buClr>
                <a:schemeClr val="dk1"/>
              </a:buClr>
              <a:buSzPts val="1800"/>
              <a:buChar char="•"/>
              <a:defRPr/>
            </a:lvl8pPr>
            <a:lvl9pPr marL="4114800" lvl="8" indent="-342900" algn="l">
              <a:lnSpc>
                <a:spcPct val="90000"/>
              </a:lnSpc>
              <a:spcBef>
                <a:spcPts val="606"/>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129ecf928c6_0_1043"/>
          <p:cNvSpPr txBox="1">
            <a:spLocks noGrp="1"/>
          </p:cNvSpPr>
          <p:nvPr>
            <p:ph type="title"/>
          </p:nvPr>
        </p:nvSpPr>
        <p:spPr>
          <a:xfrm>
            <a:off x="493143" y="1184681"/>
            <a:ext cx="11290500" cy="1074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29ecf928c6_0_1043"/>
          <p:cNvSpPr txBox="1">
            <a:spLocks noGrp="1"/>
          </p:cNvSpPr>
          <p:nvPr>
            <p:ph type="body" idx="1"/>
          </p:nvPr>
        </p:nvSpPr>
        <p:spPr>
          <a:xfrm>
            <a:off x="493143" y="2453866"/>
            <a:ext cx="11290500" cy="3271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g129ecf928c6_0_1043"/>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22" name="Google Shape;22;g129ecf928c6_0_1043"/>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23" name="Google Shape;23;g129ecf928c6_0_1043"/>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pic>
        <p:nvPicPr>
          <p:cNvPr id="25" name="Google Shape;25;g129ecf928c6_0_1033"/>
          <p:cNvPicPr preferRelativeResize="0"/>
          <p:nvPr/>
        </p:nvPicPr>
        <p:blipFill rotWithShape="1">
          <a:blip r:embed="rId2">
            <a:alphaModFix/>
          </a:blip>
          <a:srcRect/>
          <a:stretch/>
        </p:blipFill>
        <p:spPr>
          <a:xfrm>
            <a:off x="0" y="5913"/>
            <a:ext cx="12192000" cy="4292600"/>
          </a:xfrm>
          <a:prstGeom prst="rect">
            <a:avLst/>
          </a:prstGeom>
          <a:noFill/>
          <a:ln>
            <a:noFill/>
          </a:ln>
        </p:spPr>
      </p:pic>
      <p:sp>
        <p:nvSpPr>
          <p:cNvPr id="26" name="Google Shape;26;g129ecf928c6_0_1033"/>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29ecf928c6_0_1033"/>
          <p:cNvSpPr txBox="1">
            <a:spLocks noGrp="1"/>
          </p:cNvSpPr>
          <p:nvPr>
            <p:ph type="subTitle" idx="1"/>
          </p:nvPr>
        </p:nvSpPr>
        <p:spPr>
          <a:xfrm>
            <a:off x="791029" y="2753893"/>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8" name="Google Shape;28;g129ecf928c6_0_1033"/>
          <p:cNvPicPr preferRelativeResize="0"/>
          <p:nvPr/>
        </p:nvPicPr>
        <p:blipFill rotWithShape="1">
          <a:blip r:embed="rId3">
            <a:alphaModFix/>
          </a:blip>
          <a:srcRect t="6219" b="-6219"/>
          <a:stretch/>
        </p:blipFill>
        <p:spPr>
          <a:xfrm>
            <a:off x="3867550" y="5507637"/>
            <a:ext cx="4774575" cy="1033675"/>
          </a:xfrm>
          <a:prstGeom prst="rect">
            <a:avLst/>
          </a:prstGeom>
          <a:noFill/>
          <a:ln>
            <a:noFill/>
          </a:ln>
        </p:spPr>
      </p:pic>
      <p:pic>
        <p:nvPicPr>
          <p:cNvPr id="29" name="Google Shape;29;g129ecf928c6_0_1033"/>
          <p:cNvPicPr preferRelativeResize="0"/>
          <p:nvPr/>
        </p:nvPicPr>
        <p:blipFill rotWithShape="1">
          <a:blip r:embed="rId4">
            <a:alphaModFix/>
          </a:blip>
          <a:srcRect l="89107"/>
          <a:stretch/>
        </p:blipFill>
        <p:spPr>
          <a:xfrm>
            <a:off x="9862975" y="5377800"/>
            <a:ext cx="1442427" cy="1293325"/>
          </a:xfrm>
          <a:prstGeom prst="rect">
            <a:avLst/>
          </a:prstGeom>
          <a:noFill/>
          <a:ln>
            <a:noFill/>
          </a:ln>
        </p:spPr>
      </p:pic>
      <p:pic>
        <p:nvPicPr>
          <p:cNvPr id="30" name="Google Shape;30;g129ecf928c6_0_1033"/>
          <p:cNvPicPr preferRelativeResize="0"/>
          <p:nvPr/>
        </p:nvPicPr>
        <p:blipFill rotWithShape="1">
          <a:blip r:embed="rId4">
            <a:alphaModFix/>
          </a:blip>
          <a:srcRect r="82756"/>
          <a:stretch/>
        </p:blipFill>
        <p:spPr>
          <a:xfrm>
            <a:off x="1014900" y="5206913"/>
            <a:ext cx="2235948" cy="14108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080">
          <p15:clr>
            <a:srgbClr val="FBAE40"/>
          </p15:clr>
        </p15:guide>
        <p15:guide id="2"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1"/>
        <p:cNvGrpSpPr/>
        <p:nvPr/>
      </p:nvGrpSpPr>
      <p:grpSpPr>
        <a:xfrm>
          <a:off x="0" y="0"/>
          <a:ext cx="0" cy="0"/>
          <a:chOff x="0" y="0"/>
          <a:chExt cx="0" cy="0"/>
        </a:xfrm>
      </p:grpSpPr>
      <p:sp>
        <p:nvSpPr>
          <p:cNvPr id="32" name="Google Shape;32;g129ecf928c6_0_1063"/>
          <p:cNvSpPr txBox="1">
            <a:spLocks noGrp="1"/>
          </p:cNvSpPr>
          <p:nvPr>
            <p:ph type="title"/>
          </p:nvPr>
        </p:nvSpPr>
        <p:spPr>
          <a:xfrm>
            <a:off x="493143" y="2154141"/>
            <a:ext cx="11290500" cy="1074000"/>
          </a:xfrm>
          <a:prstGeom prst="rect">
            <a:avLst/>
          </a:prstGeom>
          <a:noFill/>
          <a:ln>
            <a:noFill/>
          </a:ln>
        </p:spPr>
        <p:txBody>
          <a:bodyPr spcFirstLastPara="1" wrap="square" lIns="91425" tIns="45700" rIns="91425" bIns="45700" anchor="ctr" anchorCtr="0">
            <a:normAutofit/>
          </a:bodyPr>
          <a:lstStyle>
            <a:lvl1pPr lvl="0" algn="l">
              <a:lnSpc>
                <a:spcPct val="91666"/>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g129ecf928c6_0_1063"/>
          <p:cNvPicPr preferRelativeResize="0"/>
          <p:nvPr/>
        </p:nvPicPr>
        <p:blipFill rotWithShape="1">
          <a:blip r:embed="rId2">
            <a:alphaModFix/>
          </a:blip>
          <a:srcRect/>
          <a:stretch/>
        </p:blipFill>
        <p:spPr>
          <a:xfrm>
            <a:off x="3048" y="0"/>
            <a:ext cx="12188952" cy="559242"/>
          </a:xfrm>
          <a:prstGeom prst="rect">
            <a:avLst/>
          </a:prstGeom>
          <a:noFill/>
          <a:ln>
            <a:noFill/>
          </a:ln>
        </p:spPr>
      </p:pic>
      <p:pic>
        <p:nvPicPr>
          <p:cNvPr id="34" name="Google Shape;34;g129ecf928c6_0_1063"/>
          <p:cNvPicPr preferRelativeResize="0"/>
          <p:nvPr/>
        </p:nvPicPr>
        <p:blipFill rotWithShape="1">
          <a:blip r:embed="rId3">
            <a:alphaModFix/>
          </a:blip>
          <a:srcRect/>
          <a:stretch/>
        </p:blipFill>
        <p:spPr>
          <a:xfrm>
            <a:off x="571500" y="3450778"/>
            <a:ext cx="11049000" cy="50800"/>
          </a:xfrm>
          <a:prstGeom prst="rect">
            <a:avLst/>
          </a:prstGeom>
          <a:noFill/>
          <a:ln>
            <a:noFill/>
          </a:ln>
        </p:spPr>
      </p:pic>
      <p:sp>
        <p:nvSpPr>
          <p:cNvPr id="35" name="Google Shape;35;g129ecf928c6_0_1063"/>
          <p:cNvSpPr txBox="1">
            <a:spLocks noGrp="1"/>
          </p:cNvSpPr>
          <p:nvPr>
            <p:ph type="subTitle" idx="1"/>
          </p:nvPr>
        </p:nvSpPr>
        <p:spPr>
          <a:xfrm>
            <a:off x="493143" y="3867076"/>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g129ecf928c6_0_1063"/>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a:lnSpc>
                <a:spcPct val="97355"/>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39" name="Google Shape;39;p2"/>
          <p:cNvSpPr txBox="1">
            <a:spLocks noGrp="1"/>
          </p:cNvSpPr>
          <p:nvPr>
            <p:ph type="dt" idx="10"/>
          </p:nvPr>
        </p:nvSpPr>
        <p:spPr>
          <a:xfrm>
            <a:off x="616547" y="6473633"/>
            <a:ext cx="1042400" cy="266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0" name="Google Shape;40;p2"/>
          <p:cNvSpPr txBox="1">
            <a:spLocks noGrp="1"/>
          </p:cNvSpPr>
          <p:nvPr>
            <p:ph type="ftr" idx="11"/>
          </p:nvPr>
        </p:nvSpPr>
        <p:spPr>
          <a:xfrm>
            <a:off x="3221675" y="6473635"/>
            <a:ext cx="4804800" cy="248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1" name="Google Shape;41;p2"/>
          <p:cNvSpPr txBox="1">
            <a:spLocks noGrp="1"/>
          </p:cNvSpPr>
          <p:nvPr>
            <p:ph type="sldNum" idx="12"/>
          </p:nvPr>
        </p:nvSpPr>
        <p:spPr>
          <a:xfrm>
            <a:off x="2038508" y="6473633"/>
            <a:ext cx="970400" cy="266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2"/>
        <p:cNvGrpSpPr/>
        <p:nvPr/>
      </p:nvGrpSpPr>
      <p:grpSpPr>
        <a:xfrm>
          <a:off x="0" y="0"/>
          <a:ext cx="0" cy="0"/>
          <a:chOff x="0" y="0"/>
          <a:chExt cx="0" cy="0"/>
        </a:xfrm>
      </p:grpSpPr>
      <p:sp>
        <p:nvSpPr>
          <p:cNvPr id="43" name="Google Shape;43;g129ecf928c6_0_1740"/>
          <p:cNvSpPr txBox="1">
            <a:spLocks noGrp="1"/>
          </p:cNvSpPr>
          <p:nvPr>
            <p:ph type="title"/>
          </p:nvPr>
        </p:nvSpPr>
        <p:spPr>
          <a:xfrm>
            <a:off x="616547" y="379699"/>
            <a:ext cx="10966000" cy="10060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2"/>
              </a:buClr>
              <a:buSzPts val="3800"/>
              <a:buFont typeface="Calibri"/>
              <a:buNone/>
              <a:defRPr sz="5067" b="1" i="0" u="none" strike="noStrike" cap="none">
                <a:solidFill>
                  <a:schemeClr val="dk2"/>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44" name="Google Shape;44;g129ecf928c6_0_1740"/>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Autofit/>
          </a:bodyPr>
          <a:lstStyle>
            <a:lvl1pPr marL="457200" marR="0" lvl="0" indent="-406400" algn="l">
              <a:lnSpc>
                <a:spcPct val="114304"/>
              </a:lnSpc>
              <a:spcBef>
                <a:spcPts val="800"/>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914400" marR="0" lvl="1" indent="-381000" algn="l">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42900" algn="l">
              <a:lnSpc>
                <a:spcPct val="88875"/>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77791"/>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5" name="Google Shape;45;g129ecf928c6_0_1740"/>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Autofit/>
          </a:bodyPr>
          <a:lstStyle>
            <a:lvl1pPr marL="457200" marR="0" lvl="0" indent="-406400" algn="l">
              <a:lnSpc>
                <a:spcPct val="114304"/>
              </a:lnSpc>
              <a:spcBef>
                <a:spcPts val="800"/>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1pPr>
            <a:lvl2pPr marL="914400" marR="0" lvl="1" indent="-381000" algn="l">
              <a:lnSpc>
                <a:spcPct val="100000"/>
              </a:lnSpc>
              <a:spcBef>
                <a:spcPts val="667"/>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3pPr>
            <a:lvl4pPr marL="1828800" marR="0" lvl="3" indent="-342900" algn="l">
              <a:lnSpc>
                <a:spcPct val="88875"/>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286000" marR="0" lvl="4" indent="-342900" algn="l">
              <a:lnSpc>
                <a:spcPct val="77791"/>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6" name="Google Shape;46;g129ecf928c6_0_1740"/>
          <p:cNvSpPr txBox="1">
            <a:spLocks noGrp="1"/>
          </p:cNvSpPr>
          <p:nvPr>
            <p:ph type="dt" idx="10"/>
          </p:nvPr>
        </p:nvSpPr>
        <p:spPr>
          <a:xfrm>
            <a:off x="616547" y="6473633"/>
            <a:ext cx="1042400" cy="266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7" name="Google Shape;47;g129ecf928c6_0_1740"/>
          <p:cNvSpPr txBox="1">
            <a:spLocks noGrp="1"/>
          </p:cNvSpPr>
          <p:nvPr>
            <p:ph type="ftr" idx="11"/>
          </p:nvPr>
        </p:nvSpPr>
        <p:spPr>
          <a:xfrm>
            <a:off x="3212992" y="6473635"/>
            <a:ext cx="4813600" cy="248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SzPts val="1100"/>
              <a:buNone/>
              <a:defRPr sz="1333">
                <a:solidFill>
                  <a:srgbClr val="595959"/>
                </a:solidFill>
                <a:latin typeface="Calibri"/>
                <a:ea typeface="Calibri"/>
                <a:cs typeface="Calibri"/>
                <a:sym typeface="Calibri"/>
              </a:defRPr>
            </a:lvl1pPr>
            <a:lvl2pPr marR="0" lvl="1"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8" name="Google Shape;48;g129ecf928c6_0_1740"/>
          <p:cNvSpPr txBox="1">
            <a:spLocks noGrp="1"/>
          </p:cNvSpPr>
          <p:nvPr>
            <p:ph type="sldNum" idx="12"/>
          </p:nvPr>
        </p:nvSpPr>
        <p:spPr>
          <a:xfrm>
            <a:off x="2038508" y="6473633"/>
            <a:ext cx="970400" cy="2664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595959"/>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pic>
        <p:nvPicPr>
          <p:cNvPr id="50" name="Google Shape;50;g129ecf928c6_0_1038"/>
          <p:cNvPicPr preferRelativeResize="0"/>
          <p:nvPr/>
        </p:nvPicPr>
        <p:blipFill rotWithShape="1">
          <a:blip r:embed="rId2">
            <a:alphaModFix/>
          </a:blip>
          <a:srcRect/>
          <a:stretch/>
        </p:blipFill>
        <p:spPr>
          <a:xfrm>
            <a:off x="0" y="5913"/>
            <a:ext cx="12192000" cy="4292600"/>
          </a:xfrm>
          <a:prstGeom prst="rect">
            <a:avLst/>
          </a:prstGeom>
          <a:noFill/>
          <a:ln>
            <a:noFill/>
          </a:ln>
        </p:spPr>
      </p:pic>
      <p:sp>
        <p:nvSpPr>
          <p:cNvPr id="51" name="Google Shape;51;g129ecf928c6_0_1038"/>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5F7D"/>
              </a:buClr>
              <a:buSzPts val="4800"/>
              <a:buFont typeface="Calibri"/>
              <a:buNone/>
              <a:defRPr sz="4800"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129ecf928c6_0_1038"/>
          <p:cNvSpPr txBox="1">
            <a:spLocks noGrp="1"/>
          </p:cNvSpPr>
          <p:nvPr>
            <p:ph type="subTitle" idx="1"/>
          </p:nvPr>
        </p:nvSpPr>
        <p:spPr>
          <a:xfrm>
            <a:off x="791029" y="2753893"/>
            <a:ext cx="6241200" cy="787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975B0"/>
              </a:buClr>
              <a:buSzPts val="2400"/>
              <a:buNone/>
              <a:defRPr sz="2400" b="1">
                <a:solidFill>
                  <a:srgbClr val="3975B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3" name="Google Shape;53;g129ecf928c6_0_1038"/>
          <p:cNvPicPr preferRelativeResize="0"/>
          <p:nvPr/>
        </p:nvPicPr>
        <p:blipFill rotWithShape="1">
          <a:blip r:embed="rId3">
            <a:alphaModFix/>
          </a:blip>
          <a:srcRect/>
          <a:stretch/>
        </p:blipFill>
        <p:spPr>
          <a:xfrm>
            <a:off x="152400" y="5564638"/>
            <a:ext cx="11887201" cy="12933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graphicFrame>
        <p:nvGraphicFramePr>
          <p:cNvPr id="55" name="Google Shape;55;g129ecf928c6_0_1049"/>
          <p:cNvGraphicFramePr/>
          <p:nvPr/>
        </p:nvGraphicFramePr>
        <p:xfrm>
          <a:off x="7368396" y="1889449"/>
          <a:ext cx="3000000" cy="3000000"/>
        </p:xfrm>
        <a:graphic>
          <a:graphicData uri="http://schemas.openxmlformats.org/drawingml/2006/table">
            <a:tbl>
              <a:tblPr firstRow="1" bandRow="1">
                <a:noFill/>
                <a:tableStyleId>{C09BC69C-D419-43DB-BFFE-F72BC3F4D43E}</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498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Column Header</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b="1" u="none" strike="noStrike" cap="none"/>
                        <a:t>Column Header</a:t>
                      </a:r>
                      <a:endParaRPr sz="1400" u="none" strike="noStrike" cap="none"/>
                    </a:p>
                  </a:txBody>
                  <a:tcPr marL="91450" marR="91450" marT="45725" marB="45725"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571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Cell text here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extLst>
                  <a:ext uri="{0D108BD9-81ED-4DB2-BD59-A6C34878D82A}">
                    <a16:rowId xmlns:a16="http://schemas.microsoft.com/office/drawing/2014/main" val="10001"/>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117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1176"/>
                      </a:srgbClr>
                    </a:solidFill>
                  </a:tcPr>
                </a:tc>
                <a:extLst>
                  <a:ext uri="{0D108BD9-81ED-4DB2-BD59-A6C34878D82A}">
                    <a16:rowId xmlns:a16="http://schemas.microsoft.com/office/drawing/2014/main" val="10002"/>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6666"/>
                      </a:srgbClr>
                    </a:solidFill>
                  </a:tcPr>
                </a:tc>
                <a:extLst>
                  <a:ext uri="{0D108BD9-81ED-4DB2-BD59-A6C34878D82A}">
                    <a16:rowId xmlns:a16="http://schemas.microsoft.com/office/drawing/2014/main" val="10003"/>
                  </a:ext>
                </a:extLst>
              </a:tr>
              <a:tr h="571050">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1176"/>
                      </a:srgbClr>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u="none" strike="noStrike" cap="none"/>
                        <a:t>Cell text here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1176"/>
                      </a:srgbClr>
                    </a:solidFill>
                  </a:tcPr>
                </a:tc>
                <a:extLst>
                  <a:ext uri="{0D108BD9-81ED-4DB2-BD59-A6C34878D82A}">
                    <a16:rowId xmlns:a16="http://schemas.microsoft.com/office/drawing/2014/main" val="10004"/>
                  </a:ext>
                </a:extLst>
              </a:tr>
            </a:tbl>
          </a:graphicData>
        </a:graphic>
      </p:graphicFrame>
      <p:sp>
        <p:nvSpPr>
          <p:cNvPr id="56" name="Google Shape;56;g129ecf928c6_0_1049"/>
          <p:cNvSpPr txBox="1"/>
          <p:nvPr/>
        </p:nvSpPr>
        <p:spPr>
          <a:xfrm>
            <a:off x="7282132" y="1457913"/>
            <a:ext cx="262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5F7D"/>
                </a:solidFill>
                <a:latin typeface="Calibri"/>
                <a:ea typeface="Calibri"/>
                <a:cs typeface="Calibri"/>
                <a:sym typeface="Calibri"/>
              </a:rPr>
              <a:t>Chart caption here</a:t>
            </a:r>
            <a:endParaRPr sz="1400" b="0" i="0" u="none" strike="noStrike" cap="none">
              <a:solidFill>
                <a:srgbClr val="000000"/>
              </a:solidFill>
              <a:latin typeface="Arial"/>
              <a:ea typeface="Arial"/>
              <a:cs typeface="Arial"/>
              <a:sym typeface="Arial"/>
            </a:endParaRPr>
          </a:p>
        </p:txBody>
      </p:sp>
      <p:sp>
        <p:nvSpPr>
          <p:cNvPr id="57" name="Google Shape;57;g129ecf928c6_0_1049"/>
          <p:cNvSpPr txBox="1">
            <a:spLocks noGrp="1"/>
          </p:cNvSpPr>
          <p:nvPr>
            <p:ph type="title"/>
          </p:nvPr>
        </p:nvSpPr>
        <p:spPr>
          <a:xfrm>
            <a:off x="493143" y="1184681"/>
            <a:ext cx="6488400" cy="1095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129ecf928c6_0_1049"/>
          <p:cNvSpPr txBox="1">
            <a:spLocks noGrp="1"/>
          </p:cNvSpPr>
          <p:nvPr>
            <p:ph type="body" idx="1"/>
          </p:nvPr>
        </p:nvSpPr>
        <p:spPr>
          <a:xfrm>
            <a:off x="493143" y="2453866"/>
            <a:ext cx="6488400" cy="2946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g129ecf928c6_0_1049"/>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60" name="Google Shape;60;g129ecf928c6_0_1049"/>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61" name="Google Shape;61;g129ecf928c6_0_1049"/>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sp>
        <p:nvSpPr>
          <p:cNvPr id="63" name="Google Shape;63;g129ecf928c6_0_1057"/>
          <p:cNvSpPr txBox="1">
            <a:spLocks noGrp="1"/>
          </p:cNvSpPr>
          <p:nvPr>
            <p:ph type="title"/>
          </p:nvPr>
        </p:nvSpPr>
        <p:spPr>
          <a:xfrm>
            <a:off x="493143" y="1184681"/>
            <a:ext cx="6488400" cy="1095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E5F7D"/>
              </a:buClr>
              <a:buSzPts val="4400"/>
              <a:buFont typeface="Calibri"/>
              <a:buNone/>
              <a:defRPr b="0">
                <a:solidFill>
                  <a:srgbClr val="2E5F7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129ecf928c6_0_1057"/>
          <p:cNvSpPr txBox="1">
            <a:spLocks noGrp="1"/>
          </p:cNvSpPr>
          <p:nvPr>
            <p:ph type="body" idx="1"/>
          </p:nvPr>
        </p:nvSpPr>
        <p:spPr>
          <a:xfrm>
            <a:off x="493143" y="2453866"/>
            <a:ext cx="6488400" cy="2946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55AF89"/>
              </a:buClr>
              <a:buSzPts val="2800"/>
              <a:buChar char="•"/>
              <a:defRPr/>
            </a:lvl1pPr>
            <a:lvl2pPr marL="914400" lvl="1" indent="-381000" algn="l">
              <a:lnSpc>
                <a:spcPct val="90000"/>
              </a:lnSpc>
              <a:spcBef>
                <a:spcPts val="500"/>
              </a:spcBef>
              <a:spcAft>
                <a:spcPts val="0"/>
              </a:spcAft>
              <a:buClr>
                <a:srgbClr val="55AF89"/>
              </a:buClr>
              <a:buSzPts val="2400"/>
              <a:buChar char="•"/>
              <a:defRPr/>
            </a:lvl2pPr>
            <a:lvl3pPr marL="1371600" lvl="2" indent="-355600" algn="l">
              <a:lnSpc>
                <a:spcPct val="90000"/>
              </a:lnSpc>
              <a:spcBef>
                <a:spcPts val="500"/>
              </a:spcBef>
              <a:spcAft>
                <a:spcPts val="0"/>
              </a:spcAft>
              <a:buClr>
                <a:srgbClr val="55AF89"/>
              </a:buClr>
              <a:buSzPts val="2000"/>
              <a:buFont typeface="NTR"/>
              <a:buChar char="–"/>
              <a:defRPr/>
            </a:lvl3pPr>
            <a:lvl4pPr marL="1828800" lvl="3" indent="-342900" algn="l">
              <a:lnSpc>
                <a:spcPct val="90000"/>
              </a:lnSpc>
              <a:spcBef>
                <a:spcPts val="500"/>
              </a:spcBef>
              <a:spcAft>
                <a:spcPts val="0"/>
              </a:spcAft>
              <a:buClr>
                <a:srgbClr val="C46E25"/>
              </a:buClr>
              <a:buSzPts val="1800"/>
              <a:buChar char="•"/>
              <a:defRPr/>
            </a:lvl4pPr>
            <a:lvl5pPr marL="2286000" lvl="4" indent="-342900" algn="l">
              <a:lnSpc>
                <a:spcPct val="90000"/>
              </a:lnSpc>
              <a:spcBef>
                <a:spcPts val="500"/>
              </a:spcBef>
              <a:spcAft>
                <a:spcPts val="0"/>
              </a:spcAft>
              <a:buClr>
                <a:srgbClr val="C46E2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g129ecf928c6_0_1057"/>
          <p:cNvPicPr preferRelativeResize="0"/>
          <p:nvPr/>
        </p:nvPicPr>
        <p:blipFill rotWithShape="1">
          <a:blip r:embed="rId2">
            <a:alphaModFix/>
          </a:blip>
          <a:srcRect/>
          <a:stretch/>
        </p:blipFill>
        <p:spPr>
          <a:xfrm>
            <a:off x="3048" y="0"/>
            <a:ext cx="12188952" cy="559242"/>
          </a:xfrm>
          <a:prstGeom prst="rect">
            <a:avLst/>
          </a:prstGeom>
          <a:noFill/>
          <a:ln>
            <a:noFill/>
          </a:ln>
        </p:spPr>
      </p:pic>
      <p:sp>
        <p:nvSpPr>
          <p:cNvPr id="66" name="Google Shape;66;g129ecf928c6_0_1057"/>
          <p:cNvSpPr txBox="1"/>
          <p:nvPr/>
        </p:nvSpPr>
        <p:spPr>
          <a:xfrm>
            <a:off x="475890" y="6364856"/>
            <a:ext cx="531300" cy="2745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Calibri"/>
                <a:ea typeface="Calibri"/>
                <a:cs typeface="Calibri"/>
                <a:sym typeface="Calibri"/>
              </a:rPr>
              <a:t>‹#›</a:t>
            </a:fld>
            <a:endParaRPr sz="1200" b="0" i="0" u="none" strike="noStrike" cap="none">
              <a:solidFill>
                <a:srgbClr val="7F7F7F"/>
              </a:solidFill>
              <a:latin typeface="Calibri"/>
              <a:ea typeface="Calibri"/>
              <a:cs typeface="Calibri"/>
              <a:sym typeface="Calibri"/>
            </a:endParaRPr>
          </a:p>
        </p:txBody>
      </p:sp>
      <p:pic>
        <p:nvPicPr>
          <p:cNvPr id="67" name="Google Shape;67;g129ecf928c6_0_1057"/>
          <p:cNvPicPr preferRelativeResize="0"/>
          <p:nvPr/>
        </p:nvPicPr>
        <p:blipFill rotWithShape="1">
          <a:blip r:embed="rId3">
            <a:alphaModFix/>
          </a:blip>
          <a:srcRect/>
          <a:stretch/>
        </p:blipFill>
        <p:spPr>
          <a:xfrm>
            <a:off x="11423690" y="6079595"/>
            <a:ext cx="638175" cy="714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29ecf928c6_0_10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129ecf928c6_0_10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129ecf928c6_0_10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29ecf928c6_0_10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129ecf928c6_0_10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325dec9cca1_2_225"/>
          <p:cNvSpPr txBox="1">
            <a:spLocks noGrp="1"/>
          </p:cNvSpPr>
          <p:nvPr>
            <p:ph type="title"/>
          </p:nvPr>
        </p:nvSpPr>
        <p:spPr>
          <a:xfrm>
            <a:off x="494610" y="114300"/>
            <a:ext cx="7423800" cy="1203000"/>
          </a:xfrm>
          <a:prstGeom prst="rect">
            <a:avLst/>
          </a:prstGeom>
          <a:noFill/>
          <a:ln>
            <a:noFill/>
          </a:ln>
        </p:spPr>
        <p:txBody>
          <a:bodyPr spcFirstLastPara="1" wrap="square" lIns="91425" tIns="45700" rIns="91425" bIns="45700" anchor="b" anchorCtr="0">
            <a:normAutofit/>
          </a:bodyPr>
          <a:lstStyle>
            <a:lvl1pPr marR="0" lvl="0" algn="l" rtl="0">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g325dec9cca1_2_225"/>
          <p:cNvSpPr txBox="1">
            <a:spLocks noGrp="1"/>
          </p:cNvSpPr>
          <p:nvPr>
            <p:ph type="body" idx="1"/>
          </p:nvPr>
        </p:nvSpPr>
        <p:spPr>
          <a:xfrm>
            <a:off x="494607" y="1596767"/>
            <a:ext cx="74238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325dec9cca1_1_121"/>
          <p:cNvSpPr txBox="1">
            <a:spLocks noGrp="1"/>
          </p:cNvSpPr>
          <p:nvPr>
            <p:ph type="title"/>
          </p:nvPr>
        </p:nvSpPr>
        <p:spPr>
          <a:xfrm>
            <a:off x="494610" y="114300"/>
            <a:ext cx="10610100" cy="1203000"/>
          </a:xfrm>
          <a:prstGeom prst="rect">
            <a:avLst/>
          </a:prstGeom>
          <a:noFill/>
          <a:ln>
            <a:noFill/>
          </a:ln>
        </p:spPr>
        <p:txBody>
          <a:bodyPr spcFirstLastPara="1" wrap="square" lIns="91425" tIns="45700" rIns="91425" bIns="45700" anchor="b" anchorCtr="0">
            <a:normAutofit/>
          </a:bodyPr>
          <a:lstStyle>
            <a:lvl1pPr marR="0" lvl="0" algn="l" rtl="0">
              <a:lnSpc>
                <a:spcPct val="102564"/>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g325dec9cca1_1_121"/>
          <p:cNvSpPr txBox="1">
            <a:spLocks noGrp="1"/>
          </p:cNvSpPr>
          <p:nvPr>
            <p:ph type="body" idx="1"/>
          </p:nvPr>
        </p:nvSpPr>
        <p:spPr>
          <a:xfrm>
            <a:off x="494607" y="1596767"/>
            <a:ext cx="106101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325dec9cca1_2_262"/>
          <p:cNvSpPr txBox="1">
            <a:spLocks noGrp="1"/>
          </p:cNvSpPr>
          <p:nvPr>
            <p:ph type="title"/>
          </p:nvPr>
        </p:nvSpPr>
        <p:spPr>
          <a:xfrm>
            <a:off x="494610" y="114300"/>
            <a:ext cx="10522200" cy="1203000"/>
          </a:xfrm>
          <a:prstGeom prst="rect">
            <a:avLst/>
          </a:prstGeom>
          <a:noFill/>
          <a:ln>
            <a:noFill/>
          </a:ln>
        </p:spPr>
        <p:txBody>
          <a:bodyPr spcFirstLastPara="1" wrap="square" lIns="91425" tIns="45700" rIns="91425" bIns="45700" anchor="b" anchorCtr="0">
            <a:normAutofit/>
          </a:bodyPr>
          <a:lstStyle>
            <a:lvl1pPr marR="0" lvl="0" algn="l" rtl="0">
              <a:lnSpc>
                <a:spcPct val="107692"/>
              </a:lnSpc>
              <a:spcBef>
                <a:spcPts val="0"/>
              </a:spcBef>
              <a:spcAft>
                <a:spcPts val="0"/>
              </a:spcAft>
              <a:buClr>
                <a:srgbClr val="0075C9"/>
              </a:buClr>
              <a:buSzPts val="3900"/>
              <a:buFont typeface="Barlow Medium"/>
              <a:buNone/>
              <a:defRPr sz="3900" b="0" i="0" u="none" strike="noStrike" cap="none">
                <a:solidFill>
                  <a:srgbClr val="0075C9"/>
                </a:solidFill>
                <a:latin typeface="Barlow Medium"/>
                <a:ea typeface="Barlow Medium"/>
                <a:cs typeface="Barlow Medium"/>
                <a:sym typeface="Barlow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g325dec9cca1_2_262"/>
          <p:cNvSpPr txBox="1">
            <a:spLocks noGrp="1"/>
          </p:cNvSpPr>
          <p:nvPr>
            <p:ph type="body" idx="1"/>
          </p:nvPr>
        </p:nvSpPr>
        <p:spPr>
          <a:xfrm>
            <a:off x="494607" y="1596767"/>
            <a:ext cx="10935000" cy="47883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4285"/>
              </a:lnSpc>
              <a:spcBef>
                <a:spcPts val="600"/>
              </a:spcBef>
              <a:spcAft>
                <a:spcPts val="0"/>
              </a:spcAft>
              <a:buClr>
                <a:schemeClr val="dk1"/>
              </a:buClr>
              <a:buSzPts val="2800"/>
              <a:buFont typeface="Arial"/>
              <a:buNone/>
              <a:defRPr sz="2800" b="0" i="0" u="none" strike="noStrike" cap="none">
                <a:solidFill>
                  <a:schemeClr val="dk1"/>
                </a:solidFill>
                <a:latin typeface="Barlow"/>
                <a:ea typeface="Barlow"/>
                <a:cs typeface="Barlow"/>
                <a:sym typeface="Barlow"/>
              </a:defRPr>
            </a:lvl1pPr>
            <a:lvl2pPr marL="914400" marR="0" lvl="1" indent="-406400" algn="l" rtl="0">
              <a:lnSpc>
                <a:spcPct val="114285"/>
              </a:lnSpc>
              <a:spcBef>
                <a:spcPts val="600"/>
              </a:spcBef>
              <a:spcAft>
                <a:spcPts val="0"/>
              </a:spcAft>
              <a:buClr>
                <a:schemeClr val="dk1"/>
              </a:buClr>
              <a:buSzPts val="2800"/>
              <a:buFont typeface="Arial"/>
              <a:buChar char="•"/>
              <a:defRPr sz="2800" b="0" i="0" u="none" strike="noStrike" cap="none">
                <a:solidFill>
                  <a:schemeClr val="dk1"/>
                </a:solidFill>
                <a:latin typeface="Barlow"/>
                <a:ea typeface="Barlow"/>
                <a:cs typeface="Barlow"/>
                <a:sym typeface="Barlow"/>
              </a:defRPr>
            </a:lvl2pPr>
            <a:lvl3pPr marL="1371600" marR="0" lvl="2" indent="-381000" algn="l" rtl="0">
              <a:lnSpc>
                <a:spcPct val="116666"/>
              </a:lnSpc>
              <a:spcBef>
                <a:spcPts val="600"/>
              </a:spcBef>
              <a:spcAft>
                <a:spcPts val="0"/>
              </a:spcAft>
              <a:buClr>
                <a:schemeClr val="dk1"/>
              </a:buClr>
              <a:buSzPts val="2400"/>
              <a:buFont typeface="Arial"/>
              <a:buChar char="•"/>
              <a:defRPr sz="2400" b="0" i="0" u="none" strike="noStrike" cap="none">
                <a:solidFill>
                  <a:schemeClr val="dk1"/>
                </a:solidFill>
                <a:latin typeface="Barlow Light"/>
                <a:ea typeface="Barlow Light"/>
                <a:cs typeface="Barlow Light"/>
                <a:sym typeface="Barlow Light"/>
              </a:defRPr>
            </a:lvl3pPr>
            <a:lvl4pPr marL="1828800" marR="0" lvl="3"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6666"/>
              </a:lnSpc>
              <a:spcBef>
                <a:spcPts val="600"/>
              </a:spcBef>
              <a:spcAft>
                <a:spcPts val="0"/>
              </a:spcAft>
              <a:buClr>
                <a:schemeClr val="dk1"/>
              </a:buClr>
              <a:buSzPts val="1800"/>
              <a:buFont typeface="Arial"/>
              <a:buChar char="•"/>
              <a:defRPr sz="1800" b="0" i="0" u="none" strike="noStrike" cap="none">
                <a:solidFill>
                  <a:schemeClr val="dk1"/>
                </a:solidFill>
                <a:latin typeface="Barlow Light"/>
                <a:ea typeface="Barlow Light"/>
                <a:cs typeface="Barlow Light"/>
                <a:sym typeface="Barlow Light"/>
              </a:defRPr>
            </a:lvl5pPr>
            <a:lvl6pPr marL="2743200" marR="0" lvl="5"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6pPr>
            <a:lvl7pPr marL="3200400" marR="0" lvl="6"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7pPr>
            <a:lvl8pPr marL="3657600" marR="0" lvl="7"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8pPr>
            <a:lvl9pPr marL="4114800" marR="0" lvl="8" indent="-367157" algn="l" rtl="0">
              <a:lnSpc>
                <a:spcPct val="90000"/>
              </a:lnSpc>
              <a:spcBef>
                <a:spcPts val="606"/>
              </a:spcBef>
              <a:spcAft>
                <a:spcPts val="0"/>
              </a:spcAft>
              <a:buClr>
                <a:schemeClr val="dk1"/>
              </a:buClr>
              <a:buSzPts val="2182"/>
              <a:buFont typeface="Arial"/>
              <a:buChar char="•"/>
              <a:defRPr sz="2182"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g325fa7d3837_1_91"/>
          <p:cNvPicPr preferRelativeResize="0"/>
          <p:nvPr/>
        </p:nvPicPr>
        <p:blipFill rotWithShape="1">
          <a:blip r:embed="rId3">
            <a:alphaModFix/>
          </a:blip>
          <a:srcRect/>
          <a:stretch/>
        </p:blipFill>
        <p:spPr>
          <a:xfrm>
            <a:off x="0" y="3048"/>
            <a:ext cx="12197425" cy="6854951"/>
          </a:xfrm>
          <a:prstGeom prst="rect">
            <a:avLst/>
          </a:prstGeom>
          <a:noFill/>
          <a:ln>
            <a:noFill/>
          </a:ln>
        </p:spPr>
      </p:pic>
      <p:sp>
        <p:nvSpPr>
          <p:cNvPr id="653" name="Google Shape;653;g325fa7d3837_1_91"/>
          <p:cNvSpPr/>
          <p:nvPr/>
        </p:nvSpPr>
        <p:spPr>
          <a:xfrm rot="10800000" flipH="1">
            <a:off x="838200" y="3481357"/>
            <a:ext cx="9066600" cy="756600"/>
          </a:xfrm>
          <a:prstGeom prst="round1Rect">
            <a:avLst>
              <a:gd name="adj" fmla="val 50000"/>
            </a:avLst>
          </a:prstGeom>
          <a:solidFill>
            <a:srgbClr val="005E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4" name="Google Shape;654;g325fa7d3837_1_91"/>
          <p:cNvSpPr txBox="1">
            <a:spLocks noGrp="1"/>
          </p:cNvSpPr>
          <p:nvPr>
            <p:ph type="ctrTitle"/>
          </p:nvPr>
        </p:nvSpPr>
        <p:spPr>
          <a:xfrm>
            <a:off x="865848" y="928155"/>
            <a:ext cx="9435300" cy="2387700"/>
          </a:xfrm>
          <a:prstGeom prst="rect">
            <a:avLst/>
          </a:prstGeom>
          <a:noFill/>
          <a:ln>
            <a:noFill/>
          </a:ln>
        </p:spPr>
        <p:txBody>
          <a:bodyPr spcFirstLastPara="1" wrap="square" lIns="91425" tIns="45700" rIns="91425" bIns="45700" anchor="b" anchorCtr="0">
            <a:normAutofit/>
          </a:bodyPr>
          <a:lstStyle/>
          <a:p>
            <a:pPr marL="0" lvl="0" indent="0" algn="l" rtl="0">
              <a:lnSpc>
                <a:spcPct val="102083"/>
              </a:lnSpc>
              <a:spcBef>
                <a:spcPts val="0"/>
              </a:spcBef>
              <a:spcAft>
                <a:spcPts val="0"/>
              </a:spcAft>
              <a:buClr>
                <a:schemeClr val="lt1"/>
              </a:buClr>
              <a:buSzPts val="4800"/>
              <a:buFont typeface="Barlow Medium"/>
              <a:buNone/>
            </a:pPr>
            <a:r>
              <a:rPr lang="en-US"/>
              <a:t>IIS Procurement Webinar Series</a:t>
            </a:r>
            <a:endParaRPr/>
          </a:p>
        </p:txBody>
      </p:sp>
      <p:sp>
        <p:nvSpPr>
          <p:cNvPr id="655" name="Google Shape;655;g325fa7d3837_1_91"/>
          <p:cNvSpPr txBox="1">
            <a:spLocks noGrp="1"/>
          </p:cNvSpPr>
          <p:nvPr>
            <p:ph type="subTitle" idx="1"/>
          </p:nvPr>
        </p:nvSpPr>
        <p:spPr>
          <a:xfrm>
            <a:off x="890124" y="3481332"/>
            <a:ext cx="8779800" cy="756600"/>
          </a:xfrm>
          <a:prstGeom prst="rect">
            <a:avLst/>
          </a:prstGeom>
          <a:noFill/>
          <a:ln>
            <a:noFill/>
          </a:ln>
        </p:spPr>
        <p:txBody>
          <a:bodyPr spcFirstLastPara="1" wrap="square" lIns="91425" tIns="45700" rIns="91425" bIns="45700" anchor="ctr" anchorCtr="0">
            <a:normAutofit/>
          </a:bodyPr>
          <a:lstStyle/>
          <a:p>
            <a:pPr marL="0" lvl="0" indent="0" algn="l" rtl="0">
              <a:lnSpc>
                <a:spcPct val="104761"/>
              </a:lnSpc>
              <a:spcBef>
                <a:spcPts val="0"/>
              </a:spcBef>
              <a:spcAft>
                <a:spcPts val="0"/>
              </a:spcAft>
              <a:buClr>
                <a:srgbClr val="005E85"/>
              </a:buClr>
              <a:buSzPts val="2100"/>
              <a:buNone/>
            </a:pPr>
            <a:r>
              <a:rPr lang="en-US" dirty="0">
                <a:solidFill>
                  <a:srgbClr val="D3D655"/>
                </a:solidFill>
              </a:rPr>
              <a:t>Week 3: Pre-award/award phase</a:t>
            </a:r>
            <a:endParaRPr dirty="0">
              <a:solidFill>
                <a:srgbClr val="D3D655"/>
              </a:solidFill>
            </a:endParaRPr>
          </a:p>
        </p:txBody>
      </p:sp>
      <p:sp>
        <p:nvSpPr>
          <p:cNvPr id="656" name="Google Shape;656;g325fa7d3837_1_91"/>
          <p:cNvSpPr txBox="1"/>
          <p:nvPr/>
        </p:nvSpPr>
        <p:spPr>
          <a:xfrm>
            <a:off x="-1" y="6492507"/>
            <a:ext cx="19095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Barlow Medium"/>
                <a:ea typeface="Barlow Medium"/>
                <a:cs typeface="Barlow Medium"/>
                <a:sym typeface="Barlow Medium"/>
              </a:rPr>
              <a:t>January 28, 2025</a:t>
            </a:r>
            <a:endParaRPr sz="1400" b="0" i="0" u="none" strike="noStrike" cap="none">
              <a:solidFill>
                <a:schemeClr val="lt1"/>
              </a:solidFill>
              <a:latin typeface="Barlow Medium"/>
              <a:ea typeface="Barlow Medium"/>
              <a:cs typeface="Barlow Medium"/>
              <a:sym typeface="Barlow Medium"/>
            </a:endParaRPr>
          </a:p>
        </p:txBody>
      </p:sp>
      <p:sp>
        <p:nvSpPr>
          <p:cNvPr id="657" name="Google Shape;657;g325fa7d3837_1_91"/>
          <p:cNvSpPr txBox="1"/>
          <p:nvPr/>
        </p:nvSpPr>
        <p:spPr>
          <a:xfrm>
            <a:off x="838200" y="4367526"/>
            <a:ext cx="3696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Candace Garcia, PHII</a:t>
            </a:r>
            <a:endParaRPr sz="1400" b="0" i="0" u="none" strike="noStrike" cap="none">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0" marR="0" lvl="0" indent="0" algn="l" rtl="0">
              <a:lnSpc>
                <a:spcPct val="100000"/>
              </a:lnSpc>
              <a:spcBef>
                <a:spcPts val="0"/>
              </a:spcBef>
              <a:spcAft>
                <a:spcPts val="0"/>
              </a:spcAft>
              <a:buClr>
                <a:srgbClr val="000000"/>
              </a:buClr>
              <a:buSzPts val="1600"/>
              <a:buFont typeface="Arial"/>
              <a:buNone/>
            </a:pPr>
            <a:r>
              <a:rPr lang="en-US" sz="1400" b="0" i="0" u="none" strike="noStrike" cap="none">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Marcey Propp, PHII consultant</a:t>
            </a:r>
            <a:endParaRPr sz="1400" b="0" i="0" u="none" strike="noStrike" cap="none">
              <a:solidFill>
                <a:schemeClr val="lt1"/>
              </a:solidFill>
              <a:latin typeface="Calibri"/>
              <a:ea typeface="Calibri"/>
              <a:cs typeface="Calibri"/>
              <a:sym typeface="Calibri"/>
            </a:endParaRPr>
          </a:p>
        </p:txBody>
      </p:sp>
      <p:pic>
        <p:nvPicPr>
          <p:cNvPr id="658" name="Google Shape;658;g325fa7d3837_1_91"/>
          <p:cNvPicPr preferRelativeResize="0"/>
          <p:nvPr/>
        </p:nvPicPr>
        <p:blipFill rotWithShape="1">
          <a:blip r:embed="rId4">
            <a:alphaModFix/>
          </a:blip>
          <a:srcRect/>
          <a:stretch/>
        </p:blipFill>
        <p:spPr>
          <a:xfrm>
            <a:off x="7223758" y="5081532"/>
            <a:ext cx="5076614" cy="1776075"/>
          </a:xfrm>
          <a:prstGeom prst="rect">
            <a:avLst/>
          </a:prstGeom>
          <a:noFill/>
          <a:ln>
            <a:noFill/>
          </a:ln>
        </p:spPr>
      </p:pic>
      <p:pic>
        <p:nvPicPr>
          <p:cNvPr id="659" name="Google Shape;659;g325fa7d3837_1_91"/>
          <p:cNvPicPr preferRelativeResize="0"/>
          <p:nvPr/>
        </p:nvPicPr>
        <p:blipFill rotWithShape="1">
          <a:blip r:embed="rId5">
            <a:alphaModFix/>
          </a:blip>
          <a:srcRect/>
          <a:stretch/>
        </p:blipFill>
        <p:spPr>
          <a:xfrm>
            <a:off x="5077150" y="5421912"/>
            <a:ext cx="1454301" cy="1095275"/>
          </a:xfrm>
          <a:prstGeom prst="rect">
            <a:avLst/>
          </a:prstGeom>
          <a:noFill/>
          <a:ln>
            <a:noFill/>
          </a:ln>
        </p:spPr>
      </p:pic>
      <p:pic>
        <p:nvPicPr>
          <p:cNvPr id="660" name="Google Shape;660;g325fa7d3837_1_91"/>
          <p:cNvPicPr preferRelativeResize="0"/>
          <p:nvPr/>
        </p:nvPicPr>
        <p:blipFill rotWithShape="1">
          <a:blip r:embed="rId6">
            <a:alphaModFix/>
          </a:blip>
          <a:srcRect/>
          <a:stretch/>
        </p:blipFill>
        <p:spPr>
          <a:xfrm>
            <a:off x="6666497" y="5326077"/>
            <a:ext cx="1150349" cy="128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g32809d94aae_0_0"/>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772" name="Google Shape;772;g32809d94aae_0_0"/>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773" name="Google Shape;773;g32809d94aae_0_0"/>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Takeaways - Real scenarios</a:t>
            </a:r>
            <a:endParaRPr>
              <a:solidFill>
                <a:srgbClr val="2E5F7D"/>
              </a:solidFill>
            </a:endParaRPr>
          </a:p>
        </p:txBody>
      </p:sp>
      <p:sp>
        <p:nvSpPr>
          <p:cNvPr id="774" name="Google Shape;774;g32809d94aae_0_0"/>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457200" lvl="0" indent="-381000" algn="l" rtl="0">
              <a:lnSpc>
                <a:spcPct val="106666"/>
              </a:lnSpc>
              <a:spcBef>
                <a:spcPts val="0"/>
              </a:spcBef>
              <a:spcAft>
                <a:spcPts val="0"/>
              </a:spcAft>
              <a:buSzPts val="2400"/>
              <a:buChar char="•"/>
            </a:pPr>
            <a:r>
              <a:rPr lang="en-US" sz="2400">
                <a:latin typeface="Calibri"/>
                <a:ea typeface="Calibri"/>
                <a:cs typeface="Calibri"/>
                <a:sym typeface="Calibri"/>
              </a:rPr>
              <a:t>Know your team, rules and templates.</a:t>
            </a:r>
            <a:endParaRPr sz="2400">
              <a:latin typeface="Calibri"/>
              <a:ea typeface="Calibri"/>
              <a:cs typeface="Calibri"/>
              <a:sym typeface="Calibri"/>
            </a:endParaRPr>
          </a:p>
          <a:p>
            <a:pPr marL="457200" lvl="0" indent="-381000" algn="l" rtl="0">
              <a:lnSpc>
                <a:spcPct val="106666"/>
              </a:lnSpc>
              <a:spcBef>
                <a:spcPts val="0"/>
              </a:spcBef>
              <a:spcAft>
                <a:spcPts val="0"/>
              </a:spcAft>
              <a:buSzPts val="2400"/>
              <a:buChar char="•"/>
            </a:pPr>
            <a:r>
              <a:rPr lang="en-US" sz="2400">
                <a:latin typeface="Calibri"/>
                <a:ea typeface="Calibri"/>
                <a:cs typeface="Calibri"/>
                <a:sym typeface="Calibri"/>
              </a:rPr>
              <a:t>Terms and conditions can potentially limit the number of responses. </a:t>
            </a:r>
            <a:endParaRPr sz="2400">
              <a:latin typeface="Calibri"/>
              <a:ea typeface="Calibri"/>
              <a:cs typeface="Calibri"/>
              <a:sym typeface="Calibri"/>
            </a:endParaRPr>
          </a:p>
          <a:p>
            <a:pPr marL="457200" lvl="0" indent="-381000" algn="l" rtl="0">
              <a:lnSpc>
                <a:spcPct val="106666"/>
              </a:lnSpc>
              <a:spcBef>
                <a:spcPts val="0"/>
              </a:spcBef>
              <a:spcAft>
                <a:spcPts val="0"/>
              </a:spcAft>
              <a:buSzPts val="2400"/>
              <a:buChar char="•"/>
            </a:pPr>
            <a:r>
              <a:rPr lang="en-US" sz="2400">
                <a:latin typeface="Calibri"/>
                <a:ea typeface="Calibri"/>
                <a:cs typeface="Calibri"/>
                <a:sym typeface="Calibri"/>
              </a:rPr>
              <a:t>Inconsistencies with required approach (agile development) and pricing (fixed cost).  </a:t>
            </a:r>
            <a:endParaRPr sz="2400">
              <a:latin typeface="Calibri"/>
              <a:ea typeface="Calibri"/>
              <a:cs typeface="Calibri"/>
              <a:sym typeface="Calibri"/>
            </a:endParaRPr>
          </a:p>
          <a:p>
            <a:pPr marL="457200" lvl="0" indent="-381000" algn="l" rtl="0">
              <a:lnSpc>
                <a:spcPct val="106666"/>
              </a:lnSpc>
              <a:spcBef>
                <a:spcPts val="0"/>
              </a:spcBef>
              <a:spcAft>
                <a:spcPts val="0"/>
              </a:spcAft>
              <a:buSzPts val="2400"/>
              <a:buChar char="•"/>
            </a:pPr>
            <a:r>
              <a:rPr lang="en-US" sz="2400">
                <a:latin typeface="Calibri"/>
                <a:ea typeface="Calibri"/>
                <a:cs typeface="Calibri"/>
                <a:sym typeface="Calibri"/>
              </a:rPr>
              <a:t>Vague objective(s) can lead to misinterpretation or non-response.</a:t>
            </a:r>
            <a:endParaRPr sz="2400">
              <a:latin typeface="Calibri"/>
              <a:ea typeface="Calibri"/>
              <a:cs typeface="Calibri"/>
              <a:sym typeface="Calibri"/>
            </a:endParaRPr>
          </a:p>
          <a:p>
            <a:pPr marL="457200" lvl="0" indent="-381000" algn="l" rtl="0">
              <a:lnSpc>
                <a:spcPct val="106666"/>
              </a:lnSpc>
              <a:spcBef>
                <a:spcPts val="0"/>
              </a:spcBef>
              <a:spcAft>
                <a:spcPts val="0"/>
              </a:spcAft>
              <a:buSzPts val="2400"/>
              <a:buChar char="•"/>
            </a:pPr>
            <a:r>
              <a:rPr lang="en-US" sz="2400">
                <a:latin typeface="Calibri"/>
                <a:ea typeface="Calibri"/>
                <a:cs typeface="Calibri"/>
                <a:sym typeface="Calibri"/>
              </a:rPr>
              <a:t>Unrealistic delivery requirements.  </a:t>
            </a:r>
            <a:endParaRPr sz="2400">
              <a:latin typeface="Calibri"/>
              <a:ea typeface="Calibri"/>
              <a:cs typeface="Calibri"/>
              <a:sym typeface="Calibri"/>
            </a:endParaRPr>
          </a:p>
        </p:txBody>
      </p:sp>
      <p:pic>
        <p:nvPicPr>
          <p:cNvPr id="775" name="Google Shape;775;g32809d94aae_0_0"/>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g32e420b6b2e_0_0"/>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781" name="Google Shape;781;g32e420b6b2e_0_0"/>
          <p:cNvPicPr preferRelativeResize="0"/>
          <p:nvPr/>
        </p:nvPicPr>
        <p:blipFill rotWithShape="1">
          <a:blip r:embed="rId4">
            <a:alphaModFix/>
          </a:blip>
          <a:srcRect/>
          <a:stretch/>
        </p:blipFill>
        <p:spPr>
          <a:xfrm>
            <a:off x="11402672" y="3049"/>
            <a:ext cx="789329" cy="776390"/>
          </a:xfrm>
          <a:prstGeom prst="rect">
            <a:avLst/>
          </a:prstGeom>
          <a:noFill/>
          <a:ln>
            <a:noFill/>
          </a:ln>
        </p:spPr>
      </p:pic>
      <p:pic>
        <p:nvPicPr>
          <p:cNvPr id="782" name="Google Shape;782;g32e420b6b2e_0_0"/>
          <p:cNvPicPr preferRelativeResize="0"/>
          <p:nvPr/>
        </p:nvPicPr>
        <p:blipFill rotWithShape="1">
          <a:blip r:embed="rId5">
            <a:alphaModFix/>
          </a:blip>
          <a:srcRect/>
          <a:stretch/>
        </p:blipFill>
        <p:spPr>
          <a:xfrm>
            <a:off x="11527053" y="6177138"/>
            <a:ext cx="540576" cy="604775"/>
          </a:xfrm>
          <a:prstGeom prst="rect">
            <a:avLst/>
          </a:prstGeom>
          <a:noFill/>
          <a:ln>
            <a:noFill/>
          </a:ln>
        </p:spPr>
      </p:pic>
      <p:sp>
        <p:nvSpPr>
          <p:cNvPr id="783" name="Google Shape;783;g32e420b6b2e_0_0"/>
          <p:cNvSpPr/>
          <p:nvPr/>
        </p:nvSpPr>
        <p:spPr>
          <a:xfrm>
            <a:off x="2545475" y="2139475"/>
            <a:ext cx="7378447" cy="8091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Knowledge Check</a:t>
            </a:r>
          </a:p>
        </p:txBody>
      </p:sp>
      <p:cxnSp>
        <p:nvCxnSpPr>
          <p:cNvPr id="784" name="Google Shape;784;g32e420b6b2e_0_0"/>
          <p:cNvCxnSpPr/>
          <p:nvPr/>
        </p:nvCxnSpPr>
        <p:spPr>
          <a:xfrm rot="10800000" flipH="1">
            <a:off x="5552400" y="3908750"/>
            <a:ext cx="794700" cy="809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Google Shape;789;g327bc0638e4_0_127"/>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790" name="Google Shape;790;g327bc0638e4_0_127"/>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791" name="Google Shape;791;g327bc0638e4_0_127"/>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True or False?</a:t>
            </a:r>
            <a:endParaRPr>
              <a:solidFill>
                <a:srgbClr val="2E5F7D"/>
              </a:solidFill>
            </a:endParaRPr>
          </a:p>
        </p:txBody>
      </p:sp>
      <p:sp>
        <p:nvSpPr>
          <p:cNvPr id="792" name="Google Shape;792;g327bc0638e4_0_127"/>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700"/>
              </a:spcAft>
              <a:buNone/>
            </a:pPr>
            <a:r>
              <a:rPr lang="en-US" sz="3300"/>
              <a:t>You should involve as many individuals on your procurement project team as is necessary and reasonable to complete the task.</a:t>
            </a:r>
            <a:endParaRPr sz="3100"/>
          </a:p>
        </p:txBody>
      </p:sp>
      <p:pic>
        <p:nvPicPr>
          <p:cNvPr id="793" name="Google Shape;793;g327bc0638e4_0_127"/>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g327bc0638e4_0_135"/>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799" name="Google Shape;799;g327bc0638e4_0_135"/>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800" name="Google Shape;800;g327bc0638e4_0_135"/>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True or False?</a:t>
            </a:r>
            <a:endParaRPr>
              <a:solidFill>
                <a:srgbClr val="2E5F7D"/>
              </a:solidFill>
            </a:endParaRPr>
          </a:p>
        </p:txBody>
      </p:sp>
      <p:sp>
        <p:nvSpPr>
          <p:cNvPr id="801" name="Google Shape;801;g327bc0638e4_0_135"/>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700"/>
              </a:spcAft>
              <a:buNone/>
            </a:pPr>
            <a:r>
              <a:rPr lang="en-US" sz="3300"/>
              <a:t>You should make your requirements as specific as you can since it often becomes the basis of a final contract.</a:t>
            </a:r>
            <a:endParaRPr sz="3100"/>
          </a:p>
        </p:txBody>
      </p:sp>
      <p:pic>
        <p:nvPicPr>
          <p:cNvPr id="802" name="Google Shape;802;g327bc0638e4_0_135"/>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g327bc0638e4_0_14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808" name="Google Shape;808;g327bc0638e4_0_14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809" name="Google Shape;809;g327bc0638e4_0_143"/>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True or False?</a:t>
            </a:r>
            <a:endParaRPr>
              <a:solidFill>
                <a:srgbClr val="2E5F7D"/>
              </a:solidFill>
            </a:endParaRPr>
          </a:p>
        </p:txBody>
      </p:sp>
      <p:sp>
        <p:nvSpPr>
          <p:cNvPr id="810" name="Google Shape;810;g327bc0638e4_0_143"/>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700"/>
              </a:spcAft>
              <a:buNone/>
            </a:pPr>
            <a:r>
              <a:rPr lang="en-US" sz="3300"/>
              <a:t>You should tell vendors exactly how you want them to implement all the desired features</a:t>
            </a:r>
            <a:r>
              <a:rPr lang="en-US" sz="3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so that you can be sure</a:t>
            </a:r>
            <a:r>
              <a:rPr lang="en-US" sz="3300"/>
              <a:t> you will be satisfied with the results.</a:t>
            </a:r>
            <a:endParaRPr sz="3100"/>
          </a:p>
        </p:txBody>
      </p:sp>
      <p:pic>
        <p:nvPicPr>
          <p:cNvPr id="811" name="Google Shape;811;g327bc0638e4_0_143"/>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g327bc0638e4_0_151"/>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817" name="Google Shape;817;g327bc0638e4_0_151"/>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818" name="Google Shape;818;g327bc0638e4_0_151"/>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True or False?</a:t>
            </a:r>
            <a:endParaRPr>
              <a:solidFill>
                <a:srgbClr val="2E5F7D"/>
              </a:solidFill>
            </a:endParaRPr>
          </a:p>
        </p:txBody>
      </p:sp>
      <p:sp>
        <p:nvSpPr>
          <p:cNvPr id="819" name="Google Shape;819;g327bc0638e4_0_151"/>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700"/>
              </a:spcAft>
              <a:buNone/>
            </a:pPr>
            <a:r>
              <a:rPr lang="en-US" sz="3300"/>
              <a:t>You should not allow prospective respondents to ask questions about your RFP as it only delays the process and implies you were not clear in the first place.</a:t>
            </a:r>
            <a:endParaRPr sz="3100"/>
          </a:p>
        </p:txBody>
      </p:sp>
      <p:pic>
        <p:nvPicPr>
          <p:cNvPr id="820" name="Google Shape;820;g327bc0638e4_0_151"/>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pic>
        <p:nvPicPr>
          <p:cNvPr id="825" name="Google Shape;825;g327bc0638e4_0_15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826" name="Google Shape;826;g327bc0638e4_0_15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827" name="Google Shape;827;g327bc0638e4_0_159"/>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True or False?</a:t>
            </a:r>
            <a:endParaRPr>
              <a:solidFill>
                <a:srgbClr val="2E5F7D"/>
              </a:solidFill>
            </a:endParaRPr>
          </a:p>
        </p:txBody>
      </p:sp>
      <p:sp>
        <p:nvSpPr>
          <p:cNvPr id="828" name="Google Shape;828;g327bc0638e4_0_159"/>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700"/>
              </a:spcAft>
              <a:buNone/>
            </a:pPr>
            <a:r>
              <a:rPr lang="en-US" sz="3300"/>
              <a:t>Generally speaking, all the information needed for respondents should be included in the RFP so you should avoid using links to external documents if possible.</a:t>
            </a:r>
            <a:endParaRPr sz="3100"/>
          </a:p>
        </p:txBody>
      </p:sp>
      <p:pic>
        <p:nvPicPr>
          <p:cNvPr id="829" name="Google Shape;829;g327bc0638e4_0_159"/>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g325fa7d3837_1_154"/>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835" name="Google Shape;835;g325fa7d3837_1_154"/>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836" name="Google Shape;836;g325fa7d3837_1_154"/>
          <p:cNvSpPr txBox="1">
            <a:spLocks noGrp="1"/>
          </p:cNvSpPr>
          <p:nvPr>
            <p:ph type="title"/>
          </p:nvPr>
        </p:nvSpPr>
        <p:spPr>
          <a:xfrm>
            <a:off x="608251" y="455075"/>
            <a:ext cx="9383400" cy="991800"/>
          </a:xfrm>
          <a:prstGeom prst="rect">
            <a:avLst/>
          </a:prstGeom>
          <a:noFill/>
          <a:ln>
            <a:noFill/>
          </a:ln>
        </p:spPr>
        <p:txBody>
          <a:bodyPr spcFirstLastPara="1" wrap="square" lIns="91425" tIns="45700" rIns="91425" bIns="45700" anchor="b" anchorCtr="0">
            <a:normAutofit/>
          </a:bodyPr>
          <a:lstStyle/>
          <a:p>
            <a:pPr marL="0" lvl="0" indent="0" algn="l" rtl="0">
              <a:lnSpc>
                <a:spcPct val="97368"/>
              </a:lnSpc>
              <a:spcBef>
                <a:spcPts val="0"/>
              </a:spcBef>
              <a:spcAft>
                <a:spcPts val="0"/>
              </a:spcAft>
              <a:buClr>
                <a:schemeClr val="dk2"/>
              </a:buClr>
              <a:buSzPts val="5100"/>
              <a:buFont typeface="Calibri"/>
              <a:buNone/>
            </a:pPr>
            <a:r>
              <a:rPr lang="en-US" sz="4400">
                <a:solidFill>
                  <a:srgbClr val="2E5F7D"/>
                </a:solidFill>
                <a:latin typeface="Calibri"/>
                <a:ea typeface="Calibri"/>
                <a:cs typeface="Calibri"/>
                <a:sym typeface="Calibri"/>
              </a:rPr>
              <a:t>Procurement phases overview</a:t>
            </a:r>
            <a:endParaRPr sz="4400"/>
          </a:p>
        </p:txBody>
      </p:sp>
      <p:pic>
        <p:nvPicPr>
          <p:cNvPr id="837" name="Google Shape;837;g325fa7d3837_1_154"/>
          <p:cNvPicPr preferRelativeResize="0"/>
          <p:nvPr/>
        </p:nvPicPr>
        <p:blipFill rotWithShape="1">
          <a:blip r:embed="rId5">
            <a:alphaModFix/>
          </a:blip>
          <a:srcRect/>
          <a:stretch/>
        </p:blipFill>
        <p:spPr>
          <a:xfrm>
            <a:off x="11143872" y="202224"/>
            <a:ext cx="789330" cy="776390"/>
          </a:xfrm>
          <a:prstGeom prst="rect">
            <a:avLst/>
          </a:prstGeom>
          <a:noFill/>
          <a:ln>
            <a:noFill/>
          </a:ln>
        </p:spPr>
      </p:pic>
      <p:sp>
        <p:nvSpPr>
          <p:cNvPr id="838" name="Google Shape;838;g325fa7d3837_1_154"/>
          <p:cNvSpPr/>
          <p:nvPr/>
        </p:nvSpPr>
        <p:spPr>
          <a:xfrm>
            <a:off x="5474424" y="1846855"/>
            <a:ext cx="2941200" cy="723600"/>
          </a:xfrm>
          <a:prstGeom prst="roundRect">
            <a:avLst>
              <a:gd name="adj" fmla="val 16667"/>
            </a:avLst>
          </a:prstGeom>
          <a:solidFill>
            <a:srgbClr val="00614A"/>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Solicitation</a:t>
            </a:r>
            <a:endParaRPr sz="2000" b="1" i="0" u="none" strike="noStrike" cap="none">
              <a:solidFill>
                <a:schemeClr val="lt1"/>
              </a:solidFill>
              <a:latin typeface="Calibri"/>
              <a:ea typeface="Calibri"/>
              <a:cs typeface="Calibri"/>
              <a:sym typeface="Calibri"/>
            </a:endParaRPr>
          </a:p>
        </p:txBody>
      </p:sp>
      <p:sp>
        <p:nvSpPr>
          <p:cNvPr id="839" name="Google Shape;839;g325fa7d3837_1_154"/>
          <p:cNvSpPr/>
          <p:nvPr/>
        </p:nvSpPr>
        <p:spPr>
          <a:xfrm>
            <a:off x="398175" y="1801637"/>
            <a:ext cx="4563600" cy="723600"/>
          </a:xfrm>
          <a:prstGeom prst="roundRect">
            <a:avLst>
              <a:gd name="adj" fmla="val 16667"/>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840" name="Google Shape;840;g325fa7d3837_1_154"/>
          <p:cNvSpPr/>
          <p:nvPr/>
        </p:nvSpPr>
        <p:spPr>
          <a:xfrm>
            <a:off x="8928950" y="1846855"/>
            <a:ext cx="3044700" cy="723600"/>
          </a:xfrm>
          <a:prstGeom prst="roundRect">
            <a:avLst>
              <a:gd name="adj" fmla="val 16667"/>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Pre-award/award</a:t>
            </a:r>
            <a:endParaRPr sz="2000" b="1" i="0" u="none" strike="noStrike" cap="none">
              <a:solidFill>
                <a:schemeClr val="lt1"/>
              </a:solidFill>
              <a:latin typeface="Calibri"/>
              <a:ea typeface="Calibri"/>
              <a:cs typeface="Calibri"/>
              <a:sym typeface="Calibri"/>
            </a:endParaRPr>
          </a:p>
        </p:txBody>
      </p:sp>
      <p:sp>
        <p:nvSpPr>
          <p:cNvPr id="841" name="Google Shape;841;g325fa7d3837_1_154"/>
          <p:cNvSpPr/>
          <p:nvPr/>
        </p:nvSpPr>
        <p:spPr>
          <a:xfrm rot="-5400000">
            <a:off x="-620740"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Conduct market research</a:t>
            </a:r>
            <a:endParaRPr sz="1500" b="0" i="0" u="none" strike="noStrike" cap="none">
              <a:solidFill>
                <a:srgbClr val="000000"/>
              </a:solidFill>
              <a:latin typeface="Calibri"/>
              <a:ea typeface="Calibri"/>
              <a:cs typeface="Calibri"/>
              <a:sym typeface="Calibri"/>
            </a:endParaRPr>
          </a:p>
        </p:txBody>
      </p:sp>
      <p:sp>
        <p:nvSpPr>
          <p:cNvPr id="842" name="Google Shape;842;g325fa7d3837_1_154"/>
          <p:cNvSpPr/>
          <p:nvPr/>
        </p:nvSpPr>
        <p:spPr>
          <a:xfrm rot="-5400000">
            <a:off x="1221272"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Assemble acquisition team</a:t>
            </a:r>
            <a:endParaRPr sz="1500" b="0" i="0" u="none" strike="noStrike" cap="none">
              <a:solidFill>
                <a:srgbClr val="000000"/>
              </a:solidFill>
              <a:latin typeface="Calibri"/>
              <a:ea typeface="Calibri"/>
              <a:cs typeface="Calibri"/>
              <a:sym typeface="Calibri"/>
            </a:endParaRPr>
          </a:p>
        </p:txBody>
      </p:sp>
      <p:sp>
        <p:nvSpPr>
          <p:cNvPr id="843" name="Google Shape;843;g325fa7d3837_1_154"/>
          <p:cNvSpPr/>
          <p:nvPr/>
        </p:nvSpPr>
        <p:spPr>
          <a:xfrm rot="-5400000">
            <a:off x="291098" y="3758571"/>
            <a:ext cx="30207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project budget</a:t>
            </a:r>
            <a:endParaRPr sz="1500" b="0" i="0" u="none" strike="noStrike" cap="none">
              <a:solidFill>
                <a:srgbClr val="000000"/>
              </a:solidFill>
              <a:latin typeface="Calibri"/>
              <a:ea typeface="Calibri"/>
              <a:cs typeface="Calibri"/>
              <a:sym typeface="Calibri"/>
            </a:endParaRPr>
          </a:p>
        </p:txBody>
      </p:sp>
      <p:sp>
        <p:nvSpPr>
          <p:cNvPr id="844" name="Google Shape;844;g325fa7d3837_1_154"/>
          <p:cNvSpPr/>
          <p:nvPr/>
        </p:nvSpPr>
        <p:spPr>
          <a:xfrm rot="-5400000">
            <a:off x="2142295"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Collect requirements</a:t>
            </a:r>
            <a:endParaRPr sz="1500" b="0" i="0" u="none" strike="noStrike" cap="none">
              <a:solidFill>
                <a:srgbClr val="000000"/>
              </a:solidFill>
              <a:latin typeface="Calibri"/>
              <a:ea typeface="Calibri"/>
              <a:cs typeface="Calibri"/>
              <a:sym typeface="Calibri"/>
            </a:endParaRPr>
          </a:p>
        </p:txBody>
      </p:sp>
      <p:sp>
        <p:nvSpPr>
          <p:cNvPr id="845" name="Google Shape;845;g325fa7d3837_1_154"/>
          <p:cNvSpPr/>
          <p:nvPr/>
        </p:nvSpPr>
        <p:spPr>
          <a:xfrm rot="-5400000">
            <a:off x="3063318" y="3749434"/>
            <a:ext cx="3002400" cy="794700"/>
          </a:xfrm>
          <a:prstGeom prst="rect">
            <a:avLst/>
          </a:prstGeom>
          <a:solidFill>
            <a:srgbClr val="A4C2F4"/>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Document SOW/PWS</a:t>
            </a:r>
            <a:endParaRPr sz="1500" b="0" i="0" u="none" strike="noStrike" cap="none">
              <a:solidFill>
                <a:srgbClr val="000000"/>
              </a:solidFill>
              <a:latin typeface="Calibri"/>
              <a:ea typeface="Calibri"/>
              <a:cs typeface="Calibri"/>
              <a:sym typeface="Calibri"/>
            </a:endParaRPr>
          </a:p>
        </p:txBody>
      </p:sp>
      <p:sp>
        <p:nvSpPr>
          <p:cNvPr id="846" name="Google Shape;846;g325fa7d3837_1_154"/>
          <p:cNvSpPr/>
          <p:nvPr/>
        </p:nvSpPr>
        <p:spPr>
          <a:xfrm rot="-5400000">
            <a:off x="4370588" y="3809925"/>
            <a:ext cx="3002400" cy="794700"/>
          </a:xfrm>
          <a:prstGeom prst="rect">
            <a:avLst/>
          </a:prstGeom>
          <a:solidFill>
            <a:srgbClr val="55AF89">
              <a:alpha val="22745"/>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solicitation document</a:t>
            </a:r>
            <a:endParaRPr sz="1500" b="0" i="0" u="none" strike="noStrike" cap="none">
              <a:solidFill>
                <a:srgbClr val="000000"/>
              </a:solidFill>
              <a:latin typeface="Calibri"/>
              <a:ea typeface="Calibri"/>
              <a:cs typeface="Calibri"/>
              <a:sym typeface="Calibri"/>
            </a:endParaRPr>
          </a:p>
        </p:txBody>
      </p:sp>
      <p:sp>
        <p:nvSpPr>
          <p:cNvPr id="847" name="Google Shape;847;g325fa7d3837_1_154"/>
          <p:cNvSpPr/>
          <p:nvPr/>
        </p:nvSpPr>
        <p:spPr>
          <a:xfrm rot="-5400000">
            <a:off x="6421610" y="3809925"/>
            <a:ext cx="3002400" cy="794700"/>
          </a:xfrm>
          <a:prstGeom prst="rect">
            <a:avLst/>
          </a:prstGeom>
          <a:solidFill>
            <a:srgbClr val="55AF89">
              <a:alpha val="22745"/>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Publish solicitation/Q&amp;A </a:t>
            </a:r>
            <a:endParaRPr sz="1500" b="0" i="0" u="none" strike="noStrike" cap="none">
              <a:solidFill>
                <a:srgbClr val="000000"/>
              </a:solidFill>
              <a:latin typeface="Calibri"/>
              <a:ea typeface="Calibri"/>
              <a:cs typeface="Calibri"/>
              <a:sym typeface="Calibri"/>
            </a:endParaRPr>
          </a:p>
        </p:txBody>
      </p:sp>
      <p:sp>
        <p:nvSpPr>
          <p:cNvPr id="848" name="Google Shape;848;g325fa7d3837_1_154"/>
          <p:cNvSpPr/>
          <p:nvPr/>
        </p:nvSpPr>
        <p:spPr>
          <a:xfrm rot="-5400000">
            <a:off x="7960853" y="3809915"/>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Evaluate responses</a:t>
            </a:r>
            <a:endParaRPr sz="1500" b="0" i="0" u="none" strike="noStrike" cap="none">
              <a:solidFill>
                <a:srgbClr val="000000"/>
              </a:solidFill>
              <a:latin typeface="Calibri"/>
              <a:ea typeface="Calibri"/>
              <a:cs typeface="Calibri"/>
              <a:sym typeface="Calibri"/>
            </a:endParaRPr>
          </a:p>
        </p:txBody>
      </p:sp>
      <p:sp>
        <p:nvSpPr>
          <p:cNvPr id="849" name="Google Shape;849;g325fa7d3837_1_154"/>
          <p:cNvSpPr/>
          <p:nvPr/>
        </p:nvSpPr>
        <p:spPr>
          <a:xfrm rot="-5400000">
            <a:off x="9017942" y="3809915"/>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Negotiate contract</a:t>
            </a:r>
            <a:endParaRPr sz="1500" b="0" i="0" u="none" strike="noStrike" cap="none">
              <a:solidFill>
                <a:srgbClr val="000000"/>
              </a:solidFill>
              <a:latin typeface="Calibri"/>
              <a:ea typeface="Calibri"/>
              <a:cs typeface="Calibri"/>
              <a:sym typeface="Calibri"/>
            </a:endParaRPr>
          </a:p>
        </p:txBody>
      </p:sp>
      <p:sp>
        <p:nvSpPr>
          <p:cNvPr id="850" name="Google Shape;850;g325fa7d3837_1_154"/>
          <p:cNvSpPr/>
          <p:nvPr/>
        </p:nvSpPr>
        <p:spPr>
          <a:xfrm rot="-5400000">
            <a:off x="10075038" y="3809915"/>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Award contract</a:t>
            </a:r>
            <a:endParaRPr sz="1500" b="0" i="0" u="none" strike="noStrike" cap="none">
              <a:solidFill>
                <a:srgbClr val="000000"/>
              </a:solidFill>
              <a:latin typeface="Calibri"/>
              <a:ea typeface="Calibri"/>
              <a:cs typeface="Calibri"/>
              <a:sym typeface="Calibri"/>
            </a:endParaRPr>
          </a:p>
        </p:txBody>
      </p:sp>
      <p:sp>
        <p:nvSpPr>
          <p:cNvPr id="851" name="Google Shape;851;g325fa7d3837_1_154"/>
          <p:cNvSpPr/>
          <p:nvPr/>
        </p:nvSpPr>
        <p:spPr>
          <a:xfrm rot="-5400000">
            <a:off x="5396082" y="3809925"/>
            <a:ext cx="3002400" cy="794700"/>
          </a:xfrm>
          <a:prstGeom prst="rect">
            <a:avLst/>
          </a:prstGeom>
          <a:solidFill>
            <a:srgbClr val="55AF89">
              <a:alpha val="22745"/>
            </a:srgbClr>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Develop evaluation criteria</a:t>
            </a:r>
            <a:endParaRPr sz="1500" b="0" i="0" u="none" strike="noStrike" cap="none">
              <a:solidFill>
                <a:srgbClr val="000000"/>
              </a:solidFill>
              <a:latin typeface="Calibri"/>
              <a:ea typeface="Calibri"/>
              <a:cs typeface="Calibri"/>
              <a:sym typeface="Calibri"/>
            </a:endParaRPr>
          </a:p>
        </p:txBody>
      </p:sp>
      <p:pic>
        <p:nvPicPr>
          <p:cNvPr id="852" name="Google Shape;852;g325fa7d3837_1_154"/>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853" name="Google Shape;853;g325fa7d3837_1_154"/>
          <p:cNvPicPr preferRelativeResize="0"/>
          <p:nvPr/>
        </p:nvPicPr>
        <p:blipFill rotWithShape="1">
          <a:blip r:embed="rId7">
            <a:alphaModFix/>
          </a:blip>
          <a:srcRect/>
          <a:stretch/>
        </p:blipFill>
        <p:spPr>
          <a:xfrm>
            <a:off x="11587078" y="6148888"/>
            <a:ext cx="540576" cy="604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g325fa7d3837_1_196"/>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859" name="Google Shape;859;g325fa7d3837_1_196"/>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860" name="Google Shape;860;g325fa7d3837_1_196"/>
          <p:cNvSpPr txBox="1">
            <a:spLocks noGrp="1"/>
          </p:cNvSpPr>
          <p:nvPr>
            <p:ph type="title"/>
          </p:nvPr>
        </p:nvSpPr>
        <p:spPr>
          <a:xfrm>
            <a:off x="608250" y="455075"/>
            <a:ext cx="105357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168"/>
              <a:buFont typeface="Arial"/>
              <a:buNone/>
            </a:pPr>
            <a:r>
              <a:rPr lang="en-US" sz="3600">
                <a:solidFill>
                  <a:srgbClr val="2E5F7D"/>
                </a:solidFill>
                <a:latin typeface="Calibri"/>
                <a:ea typeface="Calibri"/>
                <a:cs typeface="Calibri"/>
                <a:sym typeface="Calibri"/>
              </a:rPr>
              <a:t>Summary of procurement phases and major activities </a:t>
            </a:r>
            <a:endParaRPr sz="3600">
              <a:solidFill>
                <a:srgbClr val="2E5F7D"/>
              </a:solidFill>
              <a:latin typeface="Calibri"/>
              <a:ea typeface="Calibri"/>
              <a:cs typeface="Calibri"/>
              <a:sym typeface="Calibri"/>
            </a:endParaRPr>
          </a:p>
        </p:txBody>
      </p:sp>
      <p:pic>
        <p:nvPicPr>
          <p:cNvPr id="861" name="Google Shape;861;g325fa7d3837_1_196"/>
          <p:cNvPicPr preferRelativeResize="0"/>
          <p:nvPr/>
        </p:nvPicPr>
        <p:blipFill rotWithShape="1">
          <a:blip r:embed="rId5">
            <a:alphaModFix/>
          </a:blip>
          <a:srcRect/>
          <a:stretch/>
        </p:blipFill>
        <p:spPr>
          <a:xfrm>
            <a:off x="11143872" y="202224"/>
            <a:ext cx="789330" cy="776390"/>
          </a:xfrm>
          <a:prstGeom prst="rect">
            <a:avLst/>
          </a:prstGeom>
          <a:noFill/>
          <a:ln>
            <a:noFill/>
          </a:ln>
        </p:spPr>
      </p:pic>
      <p:sp>
        <p:nvSpPr>
          <p:cNvPr id="862" name="Google Shape;862;g325fa7d3837_1_196"/>
          <p:cNvSpPr/>
          <p:nvPr/>
        </p:nvSpPr>
        <p:spPr>
          <a:xfrm rot="-5400000">
            <a:off x="1167832" y="4983145"/>
            <a:ext cx="281235" cy="522900"/>
          </a:xfrm>
          <a:custGeom>
            <a:avLst/>
            <a:gdLst/>
            <a:ahLst/>
            <a:cxnLst/>
            <a:rect l="l" t="t" r="r" b="b"/>
            <a:pathLst>
              <a:path w="5920740" h="120000" extrusionOk="0">
                <a:moveTo>
                  <a:pt x="5920740" y="0"/>
                </a:moveTo>
                <a:lnTo>
                  <a:pt x="0" y="0"/>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3" name="Google Shape;863;g325fa7d3837_1_196"/>
          <p:cNvSpPr/>
          <p:nvPr/>
        </p:nvSpPr>
        <p:spPr>
          <a:xfrm>
            <a:off x="11262750" y="6192600"/>
            <a:ext cx="859500" cy="777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4" name="Google Shape;864;g325fa7d3837_1_196"/>
          <p:cNvSpPr/>
          <p:nvPr/>
        </p:nvSpPr>
        <p:spPr>
          <a:xfrm>
            <a:off x="744574" y="1514987"/>
            <a:ext cx="797687" cy="566579"/>
          </a:xfrm>
          <a:custGeom>
            <a:avLst/>
            <a:gdLst/>
            <a:ahLst/>
            <a:cxnLst/>
            <a:rect l="l" t="t" r="r" b="b"/>
            <a:pathLst>
              <a:path w="558800" h="527050" extrusionOk="0">
                <a:moveTo>
                  <a:pt x="558800" y="0"/>
                </a:moveTo>
                <a:lnTo>
                  <a:pt x="0" y="0"/>
                </a:lnTo>
                <a:lnTo>
                  <a:pt x="0" y="526669"/>
                </a:lnTo>
                <a:lnTo>
                  <a:pt x="558800" y="526669"/>
                </a:lnTo>
                <a:lnTo>
                  <a:pt x="558800" y="0"/>
                </a:lnTo>
                <a:close/>
              </a:path>
            </a:pathLst>
          </a:custGeom>
          <a:solidFill>
            <a:srgbClr val="0394C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5" name="Google Shape;865;g325fa7d3837_1_196"/>
          <p:cNvSpPr txBox="1"/>
          <p:nvPr/>
        </p:nvSpPr>
        <p:spPr>
          <a:xfrm>
            <a:off x="1728611" y="1440113"/>
            <a:ext cx="4092300" cy="259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31F20"/>
                </a:solidFill>
                <a:latin typeface="Calibri"/>
                <a:ea typeface="Calibri"/>
                <a:cs typeface="Calibri"/>
                <a:sym typeface="Calibri"/>
              </a:rPr>
              <a:t>Acquisition planning phase</a:t>
            </a:r>
            <a:endParaRPr sz="1600" b="0" i="0" u="none" strike="noStrike" cap="none">
              <a:solidFill>
                <a:srgbClr val="000000"/>
              </a:solidFill>
              <a:latin typeface="Calibri"/>
              <a:ea typeface="Calibri"/>
              <a:cs typeface="Calibri"/>
              <a:sym typeface="Calibri"/>
            </a:endParaRPr>
          </a:p>
        </p:txBody>
      </p:sp>
      <p:sp>
        <p:nvSpPr>
          <p:cNvPr id="866" name="Google Shape;866;g325fa7d3837_1_196"/>
          <p:cNvSpPr txBox="1"/>
          <p:nvPr/>
        </p:nvSpPr>
        <p:spPr>
          <a:xfrm>
            <a:off x="1728600" y="1955050"/>
            <a:ext cx="3954300" cy="9363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Conduct market research</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Develop project budget</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Assemble acquisition team</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Collect requirements</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Document SOW/PWS</a:t>
            </a:r>
            <a:endParaRPr sz="1200" b="0" i="0" u="none" strike="noStrike" cap="none">
              <a:solidFill>
                <a:srgbClr val="000000"/>
              </a:solidFill>
              <a:latin typeface="Calibri"/>
              <a:ea typeface="Calibri"/>
              <a:cs typeface="Calibri"/>
              <a:sym typeface="Calibri"/>
            </a:endParaRPr>
          </a:p>
        </p:txBody>
      </p:sp>
      <p:sp>
        <p:nvSpPr>
          <p:cNvPr id="867" name="Google Shape;867;g325fa7d3837_1_196"/>
          <p:cNvSpPr txBox="1"/>
          <p:nvPr/>
        </p:nvSpPr>
        <p:spPr>
          <a:xfrm>
            <a:off x="5331976" y="1855238"/>
            <a:ext cx="6616500" cy="15033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Layout all procurement activities to ensure appropriate lead times/timeline.</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Reassess the team members and roles as the procurement process evolves.</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Requirements can be collected in advance of issuing a solicitation.</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Include people within and outside your organization who understand the need and can think strategically.</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Identify requirements relevant to your jurisdiction using the IIS Baseline RTM as a starting point.</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Be as specific and clear as possible regarding  your requirements and service expectation.</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Be realistic of what your budget will allow.</a:t>
            </a:r>
            <a:endParaRPr sz="1200" b="0" i="0" u="none" strike="noStrike" cap="none">
              <a:solidFill>
                <a:srgbClr val="000000"/>
              </a:solidFill>
              <a:latin typeface="Calibri"/>
              <a:ea typeface="Calibri"/>
              <a:cs typeface="Calibri"/>
              <a:sym typeface="Calibri"/>
            </a:endParaRPr>
          </a:p>
        </p:txBody>
      </p:sp>
      <p:sp>
        <p:nvSpPr>
          <p:cNvPr id="868" name="Google Shape;868;g325fa7d3837_1_196"/>
          <p:cNvSpPr txBox="1"/>
          <p:nvPr/>
        </p:nvSpPr>
        <p:spPr>
          <a:xfrm>
            <a:off x="5341118" y="1684121"/>
            <a:ext cx="39459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Key recommendations</a:t>
            </a:r>
            <a:endParaRPr sz="1400" b="0" i="0" u="none" strike="noStrike" cap="none">
              <a:solidFill>
                <a:srgbClr val="000000"/>
              </a:solidFill>
              <a:latin typeface="Calibri"/>
              <a:ea typeface="Calibri"/>
              <a:cs typeface="Calibri"/>
              <a:sym typeface="Calibri"/>
            </a:endParaRPr>
          </a:p>
        </p:txBody>
      </p:sp>
      <p:sp>
        <p:nvSpPr>
          <p:cNvPr id="869" name="Google Shape;869;g325fa7d3837_1_196"/>
          <p:cNvSpPr/>
          <p:nvPr/>
        </p:nvSpPr>
        <p:spPr>
          <a:xfrm rot="10800000" flipH="1">
            <a:off x="1084000" y="3417198"/>
            <a:ext cx="10746143" cy="21300"/>
          </a:xfrm>
          <a:custGeom>
            <a:avLst/>
            <a:gdLst/>
            <a:ahLst/>
            <a:cxnLst/>
            <a:rect l="l" t="t" r="r" b="b"/>
            <a:pathLst>
              <a:path w="5920740" h="120000" extrusionOk="0">
                <a:moveTo>
                  <a:pt x="5920740" y="0"/>
                </a:moveTo>
                <a:lnTo>
                  <a:pt x="0" y="0"/>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0" name="Google Shape;870;g325fa7d3837_1_196"/>
          <p:cNvSpPr/>
          <p:nvPr/>
        </p:nvSpPr>
        <p:spPr>
          <a:xfrm>
            <a:off x="1084000" y="3417200"/>
            <a:ext cx="114000" cy="281178"/>
          </a:xfrm>
          <a:custGeom>
            <a:avLst/>
            <a:gdLst/>
            <a:ahLst/>
            <a:cxnLst/>
            <a:rect l="l" t="t" r="r" b="b"/>
            <a:pathLst>
              <a:path w="120000" h="342900" extrusionOk="0">
                <a:moveTo>
                  <a:pt x="0" y="0"/>
                </a:moveTo>
                <a:lnTo>
                  <a:pt x="0" y="342328"/>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1" name="Google Shape;871;g325fa7d3837_1_196"/>
          <p:cNvSpPr/>
          <p:nvPr/>
        </p:nvSpPr>
        <p:spPr>
          <a:xfrm flipH="1">
            <a:off x="11749250" y="1489850"/>
            <a:ext cx="73500" cy="1952436"/>
          </a:xfrm>
          <a:custGeom>
            <a:avLst/>
            <a:gdLst/>
            <a:ahLst/>
            <a:cxnLst/>
            <a:rect l="l" t="t" r="r" b="b"/>
            <a:pathLst>
              <a:path w="120000" h="1316989" extrusionOk="0">
                <a:moveTo>
                  <a:pt x="0" y="0"/>
                </a:moveTo>
                <a:lnTo>
                  <a:pt x="0" y="1316774"/>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2" name="Google Shape;872;g325fa7d3837_1_196"/>
          <p:cNvSpPr/>
          <p:nvPr/>
        </p:nvSpPr>
        <p:spPr>
          <a:xfrm>
            <a:off x="744550" y="3698375"/>
            <a:ext cx="797687" cy="608743"/>
          </a:xfrm>
          <a:custGeom>
            <a:avLst/>
            <a:gdLst/>
            <a:ahLst/>
            <a:cxnLst/>
            <a:rect l="l" t="t" r="r" b="b"/>
            <a:pathLst>
              <a:path w="558800" h="527050" extrusionOk="0">
                <a:moveTo>
                  <a:pt x="558800" y="0"/>
                </a:moveTo>
                <a:lnTo>
                  <a:pt x="0" y="0"/>
                </a:lnTo>
                <a:lnTo>
                  <a:pt x="0" y="526668"/>
                </a:lnTo>
                <a:lnTo>
                  <a:pt x="558800" y="526668"/>
                </a:lnTo>
                <a:lnTo>
                  <a:pt x="558800" y="0"/>
                </a:lnTo>
                <a:close/>
              </a:path>
            </a:pathLst>
          </a:custGeom>
          <a:solidFill>
            <a:srgbClr val="AFAF3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3" name="Google Shape;873;g325fa7d3837_1_196"/>
          <p:cNvSpPr/>
          <p:nvPr/>
        </p:nvSpPr>
        <p:spPr>
          <a:xfrm>
            <a:off x="839176" y="3738613"/>
            <a:ext cx="608433" cy="528280"/>
          </a:xfrm>
          <a:custGeom>
            <a:avLst/>
            <a:gdLst/>
            <a:ahLst/>
            <a:cxnLst/>
            <a:rect l="l" t="t" r="r" b="b"/>
            <a:pathLst>
              <a:path w="485775" h="485775" extrusionOk="0">
                <a:moveTo>
                  <a:pt x="242874" y="0"/>
                </a:moveTo>
                <a:lnTo>
                  <a:pt x="193988" y="4943"/>
                </a:lnTo>
                <a:lnTo>
                  <a:pt x="148427" y="19116"/>
                </a:lnTo>
                <a:lnTo>
                  <a:pt x="107175" y="41535"/>
                </a:lnTo>
                <a:lnTo>
                  <a:pt x="71216" y="71216"/>
                </a:lnTo>
                <a:lnTo>
                  <a:pt x="41535" y="107175"/>
                </a:lnTo>
                <a:lnTo>
                  <a:pt x="19116" y="148427"/>
                </a:lnTo>
                <a:lnTo>
                  <a:pt x="4943" y="193988"/>
                </a:lnTo>
                <a:lnTo>
                  <a:pt x="0" y="242874"/>
                </a:lnTo>
                <a:lnTo>
                  <a:pt x="4943" y="291760"/>
                </a:lnTo>
                <a:lnTo>
                  <a:pt x="19116" y="337322"/>
                </a:lnTo>
                <a:lnTo>
                  <a:pt x="41535" y="378574"/>
                </a:lnTo>
                <a:lnTo>
                  <a:pt x="71216" y="414532"/>
                </a:lnTo>
                <a:lnTo>
                  <a:pt x="107175" y="444213"/>
                </a:lnTo>
                <a:lnTo>
                  <a:pt x="148427" y="466633"/>
                </a:lnTo>
                <a:lnTo>
                  <a:pt x="193988" y="480806"/>
                </a:lnTo>
                <a:lnTo>
                  <a:pt x="242874" y="485749"/>
                </a:lnTo>
                <a:lnTo>
                  <a:pt x="291760" y="480806"/>
                </a:lnTo>
                <a:lnTo>
                  <a:pt x="337322" y="466633"/>
                </a:lnTo>
                <a:lnTo>
                  <a:pt x="357997" y="455396"/>
                </a:lnTo>
                <a:lnTo>
                  <a:pt x="242874" y="455396"/>
                </a:lnTo>
                <a:lnTo>
                  <a:pt x="194145" y="449783"/>
                </a:lnTo>
                <a:lnTo>
                  <a:pt x="149412" y="433795"/>
                </a:lnTo>
                <a:lnTo>
                  <a:pt x="109952" y="408708"/>
                </a:lnTo>
                <a:lnTo>
                  <a:pt x="77041" y="375796"/>
                </a:lnTo>
                <a:lnTo>
                  <a:pt x="51953" y="336336"/>
                </a:lnTo>
                <a:lnTo>
                  <a:pt x="35965" y="291604"/>
                </a:lnTo>
                <a:lnTo>
                  <a:pt x="30352" y="242874"/>
                </a:lnTo>
                <a:lnTo>
                  <a:pt x="35965" y="194145"/>
                </a:lnTo>
                <a:lnTo>
                  <a:pt x="51953" y="149412"/>
                </a:lnTo>
                <a:lnTo>
                  <a:pt x="77041" y="109952"/>
                </a:lnTo>
                <a:lnTo>
                  <a:pt x="109952" y="77041"/>
                </a:lnTo>
                <a:lnTo>
                  <a:pt x="149412" y="51953"/>
                </a:lnTo>
                <a:lnTo>
                  <a:pt x="194145" y="35965"/>
                </a:lnTo>
                <a:lnTo>
                  <a:pt x="242874" y="30353"/>
                </a:lnTo>
                <a:lnTo>
                  <a:pt x="357997" y="30353"/>
                </a:lnTo>
                <a:lnTo>
                  <a:pt x="337322" y="19116"/>
                </a:lnTo>
                <a:lnTo>
                  <a:pt x="291760" y="4943"/>
                </a:lnTo>
                <a:lnTo>
                  <a:pt x="242874" y="0"/>
                </a:lnTo>
                <a:close/>
              </a:path>
              <a:path w="485775" h="485775" extrusionOk="0">
                <a:moveTo>
                  <a:pt x="357997" y="30353"/>
                </a:moveTo>
                <a:lnTo>
                  <a:pt x="242874" y="30353"/>
                </a:lnTo>
                <a:lnTo>
                  <a:pt x="291603" y="35965"/>
                </a:lnTo>
                <a:lnTo>
                  <a:pt x="336334" y="51953"/>
                </a:lnTo>
                <a:lnTo>
                  <a:pt x="375791" y="77041"/>
                </a:lnTo>
                <a:lnTo>
                  <a:pt x="408700" y="109952"/>
                </a:lnTo>
                <a:lnTo>
                  <a:pt x="433785" y="149412"/>
                </a:lnTo>
                <a:lnTo>
                  <a:pt x="449771" y="194145"/>
                </a:lnTo>
                <a:lnTo>
                  <a:pt x="455383" y="242874"/>
                </a:lnTo>
                <a:lnTo>
                  <a:pt x="449771" y="291604"/>
                </a:lnTo>
                <a:lnTo>
                  <a:pt x="433785" y="336336"/>
                </a:lnTo>
                <a:lnTo>
                  <a:pt x="408700" y="375796"/>
                </a:lnTo>
                <a:lnTo>
                  <a:pt x="375791" y="408708"/>
                </a:lnTo>
                <a:lnTo>
                  <a:pt x="336334" y="433795"/>
                </a:lnTo>
                <a:lnTo>
                  <a:pt x="291603" y="449783"/>
                </a:lnTo>
                <a:lnTo>
                  <a:pt x="242874" y="455396"/>
                </a:lnTo>
                <a:lnTo>
                  <a:pt x="357997" y="455396"/>
                </a:lnTo>
                <a:lnTo>
                  <a:pt x="414532" y="414532"/>
                </a:lnTo>
                <a:lnTo>
                  <a:pt x="444213" y="378574"/>
                </a:lnTo>
                <a:lnTo>
                  <a:pt x="466633" y="337322"/>
                </a:lnTo>
                <a:lnTo>
                  <a:pt x="480806" y="291760"/>
                </a:lnTo>
                <a:lnTo>
                  <a:pt x="485749" y="242874"/>
                </a:lnTo>
                <a:lnTo>
                  <a:pt x="480806" y="193988"/>
                </a:lnTo>
                <a:lnTo>
                  <a:pt x="466633" y="148427"/>
                </a:lnTo>
                <a:lnTo>
                  <a:pt x="444213" y="107175"/>
                </a:lnTo>
                <a:lnTo>
                  <a:pt x="414532" y="71216"/>
                </a:lnTo>
                <a:lnTo>
                  <a:pt x="378574" y="41535"/>
                </a:lnTo>
                <a:lnTo>
                  <a:pt x="357997" y="3035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74" name="Google Shape;874;g325fa7d3837_1_196"/>
          <p:cNvPicPr preferRelativeResize="0"/>
          <p:nvPr/>
        </p:nvPicPr>
        <p:blipFill rotWithShape="1">
          <a:blip r:embed="rId6">
            <a:alphaModFix/>
          </a:blip>
          <a:srcRect/>
          <a:stretch/>
        </p:blipFill>
        <p:spPr>
          <a:xfrm rot="10800000" flipH="1">
            <a:off x="1015613" y="3874975"/>
            <a:ext cx="255550" cy="255575"/>
          </a:xfrm>
          <a:prstGeom prst="rect">
            <a:avLst/>
          </a:prstGeom>
          <a:noFill/>
          <a:ln>
            <a:noFill/>
          </a:ln>
        </p:spPr>
      </p:pic>
      <p:sp>
        <p:nvSpPr>
          <p:cNvPr id="875" name="Google Shape;875;g325fa7d3837_1_196"/>
          <p:cNvSpPr/>
          <p:nvPr/>
        </p:nvSpPr>
        <p:spPr>
          <a:xfrm rot="10800000" flipH="1">
            <a:off x="4981975" y="1489850"/>
            <a:ext cx="6841744" cy="11700"/>
          </a:xfrm>
          <a:custGeom>
            <a:avLst/>
            <a:gdLst/>
            <a:ahLst/>
            <a:cxnLst/>
            <a:rect l="l" t="t" r="r" b="b"/>
            <a:pathLst>
              <a:path w="3289300" h="120000" extrusionOk="0">
                <a:moveTo>
                  <a:pt x="3289300" y="0"/>
                </a:moveTo>
                <a:lnTo>
                  <a:pt x="0" y="0"/>
                </a:lnTo>
              </a:path>
            </a:pathLst>
          </a:custGeom>
          <a:noFill/>
          <a:ln w="38100" cap="flat" cmpd="sng">
            <a:solidFill>
              <a:srgbClr val="0394C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6" name="Google Shape;876;g325fa7d3837_1_196"/>
          <p:cNvSpPr txBox="1"/>
          <p:nvPr/>
        </p:nvSpPr>
        <p:spPr>
          <a:xfrm>
            <a:off x="1728602" y="1726758"/>
            <a:ext cx="2083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Major activities</a:t>
            </a:r>
            <a:endParaRPr sz="1400" b="0" i="0" u="none" strike="noStrike" cap="none">
              <a:solidFill>
                <a:srgbClr val="000000"/>
              </a:solidFill>
              <a:latin typeface="Calibri"/>
              <a:ea typeface="Calibri"/>
              <a:cs typeface="Calibri"/>
              <a:sym typeface="Calibri"/>
            </a:endParaRPr>
          </a:p>
        </p:txBody>
      </p:sp>
      <p:sp>
        <p:nvSpPr>
          <p:cNvPr id="877" name="Google Shape;877;g325fa7d3837_1_196"/>
          <p:cNvSpPr txBox="1"/>
          <p:nvPr/>
        </p:nvSpPr>
        <p:spPr>
          <a:xfrm>
            <a:off x="5331975" y="4208087"/>
            <a:ext cx="5886000" cy="7773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Be as clear and complete as possible within the solicitation document.</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Structure the solicitation document in outline format for reference.</a:t>
            </a:r>
            <a:endParaRPr sz="1400" b="0" i="0" u="none" strike="noStrike" cap="none">
              <a:solidFill>
                <a:srgbClr val="000000"/>
              </a:solidFill>
              <a:latin typeface="Arial"/>
              <a:ea typeface="Arial"/>
              <a:cs typeface="Arial"/>
              <a:sym typeface="Arial"/>
            </a:endParaRPr>
          </a:p>
          <a:p>
            <a:pPr marL="240665" marR="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Comply with jurisdictional policy regarding the evaluation, publication and notification of the solicitation document.</a:t>
            </a:r>
            <a:endParaRPr sz="1200" b="0" i="0" u="none" strike="noStrike" cap="none">
              <a:solidFill>
                <a:srgbClr val="000000"/>
              </a:solidFill>
              <a:latin typeface="Calibri"/>
              <a:ea typeface="Calibri"/>
              <a:cs typeface="Calibri"/>
              <a:sym typeface="Calibri"/>
            </a:endParaRPr>
          </a:p>
        </p:txBody>
      </p:sp>
      <p:sp>
        <p:nvSpPr>
          <p:cNvPr id="878" name="Google Shape;878;g325fa7d3837_1_196"/>
          <p:cNvSpPr txBox="1"/>
          <p:nvPr/>
        </p:nvSpPr>
        <p:spPr>
          <a:xfrm>
            <a:off x="5331966" y="3991906"/>
            <a:ext cx="39642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Key recommendations</a:t>
            </a:r>
            <a:endParaRPr sz="1400" b="0" i="0" u="none" strike="noStrike" cap="none">
              <a:solidFill>
                <a:srgbClr val="000000"/>
              </a:solidFill>
              <a:latin typeface="Calibri"/>
              <a:ea typeface="Calibri"/>
              <a:cs typeface="Calibri"/>
              <a:sym typeface="Calibri"/>
            </a:endParaRPr>
          </a:p>
        </p:txBody>
      </p:sp>
      <p:sp>
        <p:nvSpPr>
          <p:cNvPr id="879" name="Google Shape;879;g325fa7d3837_1_196"/>
          <p:cNvSpPr/>
          <p:nvPr/>
        </p:nvSpPr>
        <p:spPr>
          <a:xfrm rot="10800000" flipH="1">
            <a:off x="1047000" y="5102425"/>
            <a:ext cx="10820152" cy="19500"/>
          </a:xfrm>
          <a:custGeom>
            <a:avLst/>
            <a:gdLst/>
            <a:ahLst/>
            <a:cxnLst/>
            <a:rect l="l" t="t" r="r" b="b"/>
            <a:pathLst>
              <a:path w="5920740" h="120000" extrusionOk="0">
                <a:moveTo>
                  <a:pt x="5920740" y="0"/>
                </a:moveTo>
                <a:lnTo>
                  <a:pt x="0" y="0"/>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0" name="Google Shape;880;g325fa7d3837_1_196"/>
          <p:cNvSpPr txBox="1"/>
          <p:nvPr/>
        </p:nvSpPr>
        <p:spPr>
          <a:xfrm>
            <a:off x="1659602" y="3662050"/>
            <a:ext cx="3425700" cy="1203900"/>
          </a:xfrm>
          <a:prstGeom prst="rect">
            <a:avLst/>
          </a:prstGeom>
          <a:noFill/>
          <a:ln>
            <a:noFill/>
          </a:ln>
        </p:spPr>
        <p:txBody>
          <a:bodyPr spcFirstLastPara="1" wrap="square" lIns="0" tIns="43800" rIns="0" bIns="0" anchor="t" anchorCtr="0">
            <a:spAutoFit/>
          </a:bodyPr>
          <a:lstStyle/>
          <a:p>
            <a:pPr marL="0" marR="77089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31F20"/>
                </a:solidFill>
                <a:latin typeface="Calibri"/>
                <a:ea typeface="Calibri"/>
                <a:cs typeface="Calibri"/>
                <a:sym typeface="Calibri"/>
              </a:rPr>
              <a:t>  Solicitation phase</a:t>
            </a:r>
            <a:endParaRPr sz="1600" b="0" i="0" u="none" strike="noStrike" cap="none">
              <a:solidFill>
                <a:srgbClr val="000000"/>
              </a:solidFill>
              <a:latin typeface="Calibri"/>
              <a:ea typeface="Calibri"/>
              <a:cs typeface="Calibri"/>
              <a:sym typeface="Calibri"/>
            </a:endParaRPr>
          </a:p>
          <a:p>
            <a:pPr marL="60325" marR="724535" lvl="0" indent="-60325" algn="l" rtl="0">
              <a:lnSpc>
                <a:spcPct val="117500"/>
              </a:lnSpc>
              <a:spcBef>
                <a:spcPts val="220"/>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    Major activities</a:t>
            </a:r>
            <a:endParaRPr sz="1400" b="0" i="0" u="none" strike="noStrike" cap="none">
              <a:solidFill>
                <a:srgbClr val="000000"/>
              </a:solidFill>
              <a:latin typeface="Calibri"/>
              <a:ea typeface="Calibri"/>
              <a:cs typeface="Calibri"/>
              <a:sym typeface="Calibri"/>
            </a:endParaRPr>
          </a:p>
          <a:p>
            <a:pPr marL="348615" marR="5080" lvl="0" indent="-228600" algn="l" rtl="0">
              <a:lnSpc>
                <a:spcPct val="120000"/>
              </a:lnSpc>
              <a:spcBef>
                <a:spcPts val="1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Develop solicitation document</a:t>
            </a:r>
            <a:endParaRPr sz="1400" b="0" i="0" u="none" strike="noStrike" cap="none">
              <a:solidFill>
                <a:srgbClr val="000000"/>
              </a:solidFill>
              <a:latin typeface="Arial"/>
              <a:ea typeface="Arial"/>
              <a:cs typeface="Arial"/>
              <a:sym typeface="Arial"/>
            </a:endParaRPr>
          </a:p>
          <a:p>
            <a:pPr marL="348615" marR="5080" lvl="0" indent="-228600" algn="l" rtl="0">
              <a:lnSpc>
                <a:spcPct val="120000"/>
              </a:lnSpc>
              <a:spcBef>
                <a:spcPts val="1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Develop evaluation criteria</a:t>
            </a:r>
            <a:endParaRPr sz="1400" b="0" i="0" u="none" strike="noStrike" cap="none">
              <a:solidFill>
                <a:srgbClr val="000000"/>
              </a:solidFill>
              <a:latin typeface="Arial"/>
              <a:ea typeface="Arial"/>
              <a:cs typeface="Arial"/>
              <a:sym typeface="Arial"/>
            </a:endParaRPr>
          </a:p>
          <a:p>
            <a:pPr marL="348615" marR="5080" lvl="0" indent="-228600" algn="l" rtl="0">
              <a:lnSpc>
                <a:spcPct val="120000"/>
              </a:lnSpc>
              <a:spcBef>
                <a:spcPts val="1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Publish solicitation/Q&amp;A</a:t>
            </a:r>
            <a:endParaRPr sz="1200" b="0" i="0" u="none" strike="noStrike" cap="none">
              <a:solidFill>
                <a:srgbClr val="000000"/>
              </a:solidFill>
              <a:latin typeface="Calibri"/>
              <a:ea typeface="Calibri"/>
              <a:cs typeface="Calibri"/>
              <a:sym typeface="Calibri"/>
            </a:endParaRPr>
          </a:p>
        </p:txBody>
      </p:sp>
      <p:sp>
        <p:nvSpPr>
          <p:cNvPr id="881" name="Google Shape;881;g325fa7d3837_1_196"/>
          <p:cNvSpPr/>
          <p:nvPr/>
        </p:nvSpPr>
        <p:spPr>
          <a:xfrm flipH="1">
            <a:off x="11729000" y="3718475"/>
            <a:ext cx="114000" cy="1389423"/>
          </a:xfrm>
          <a:custGeom>
            <a:avLst/>
            <a:gdLst/>
            <a:ahLst/>
            <a:cxnLst/>
            <a:rect l="l" t="t" r="r" b="b"/>
            <a:pathLst>
              <a:path w="120000" h="1316989" extrusionOk="0">
                <a:moveTo>
                  <a:pt x="0" y="0"/>
                </a:moveTo>
                <a:lnTo>
                  <a:pt x="0" y="1316774"/>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2" name="Google Shape;882;g325fa7d3837_1_196"/>
          <p:cNvSpPr/>
          <p:nvPr/>
        </p:nvSpPr>
        <p:spPr>
          <a:xfrm>
            <a:off x="4882525" y="3730520"/>
            <a:ext cx="6968823" cy="24900"/>
          </a:xfrm>
          <a:custGeom>
            <a:avLst/>
            <a:gdLst/>
            <a:ahLst/>
            <a:cxnLst/>
            <a:rect l="l" t="t" r="r" b="b"/>
            <a:pathLst>
              <a:path w="4255770" h="120000" extrusionOk="0">
                <a:moveTo>
                  <a:pt x="4255770" y="0"/>
                </a:moveTo>
                <a:lnTo>
                  <a:pt x="0" y="0"/>
                </a:lnTo>
              </a:path>
            </a:pathLst>
          </a:custGeom>
          <a:noFill/>
          <a:ln w="38100" cap="flat" cmpd="sng">
            <a:solidFill>
              <a:srgbClr val="AFAF3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3" name="Google Shape;883;g325fa7d3837_1_196"/>
          <p:cNvSpPr/>
          <p:nvPr/>
        </p:nvSpPr>
        <p:spPr>
          <a:xfrm>
            <a:off x="742162" y="5337987"/>
            <a:ext cx="797687" cy="566579"/>
          </a:xfrm>
          <a:custGeom>
            <a:avLst/>
            <a:gdLst/>
            <a:ahLst/>
            <a:cxnLst/>
            <a:rect l="l" t="t" r="r" b="b"/>
            <a:pathLst>
              <a:path w="558800" h="527050" extrusionOk="0">
                <a:moveTo>
                  <a:pt x="558800" y="0"/>
                </a:moveTo>
                <a:lnTo>
                  <a:pt x="0" y="0"/>
                </a:lnTo>
                <a:lnTo>
                  <a:pt x="0" y="526668"/>
                </a:lnTo>
                <a:lnTo>
                  <a:pt x="558800" y="526668"/>
                </a:lnTo>
                <a:lnTo>
                  <a:pt x="558800" y="0"/>
                </a:lnTo>
                <a:close/>
              </a:path>
            </a:pathLst>
          </a:custGeom>
          <a:solidFill>
            <a:srgbClr val="EE74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4" name="Google Shape;884;g325fa7d3837_1_196"/>
          <p:cNvSpPr txBox="1"/>
          <p:nvPr/>
        </p:nvSpPr>
        <p:spPr>
          <a:xfrm>
            <a:off x="1794146" y="6081824"/>
            <a:ext cx="3456300" cy="567000"/>
          </a:xfrm>
          <a:prstGeom prst="rect">
            <a:avLst/>
          </a:prstGeom>
          <a:noFill/>
          <a:ln>
            <a:noFill/>
          </a:ln>
        </p:spPr>
        <p:txBody>
          <a:bodyPr spcFirstLastPara="1" wrap="square" lIns="0" tIns="12700" rIns="0" bIns="0" anchor="t" anchorCtr="0">
            <a:spAutoFit/>
          </a:bodyPr>
          <a:lstStyle/>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Evaluate responses</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Negotiate contract</a:t>
            </a:r>
            <a:endParaRPr sz="1200" b="0" i="0" u="none" strike="noStrike" cap="none">
              <a:solidFill>
                <a:srgbClr val="000000"/>
              </a:solidFill>
              <a:latin typeface="Calibri"/>
              <a:ea typeface="Calibri"/>
              <a:cs typeface="Calibri"/>
              <a:sym typeface="Calibri"/>
            </a:endParaRPr>
          </a:p>
          <a:p>
            <a:pPr marL="240665" marR="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Award contract</a:t>
            </a:r>
            <a:endParaRPr sz="1200" b="0" i="0" u="none" strike="noStrike" cap="none">
              <a:solidFill>
                <a:srgbClr val="000000"/>
              </a:solidFill>
              <a:latin typeface="Calibri"/>
              <a:ea typeface="Calibri"/>
              <a:cs typeface="Calibri"/>
              <a:sym typeface="Calibri"/>
            </a:endParaRPr>
          </a:p>
        </p:txBody>
      </p:sp>
      <p:sp>
        <p:nvSpPr>
          <p:cNvPr id="885" name="Google Shape;885;g325fa7d3837_1_196"/>
          <p:cNvSpPr txBox="1"/>
          <p:nvPr/>
        </p:nvSpPr>
        <p:spPr>
          <a:xfrm>
            <a:off x="5324644" y="6062919"/>
            <a:ext cx="5388000" cy="579900"/>
          </a:xfrm>
          <a:prstGeom prst="rect">
            <a:avLst/>
          </a:prstGeom>
          <a:noFill/>
          <a:ln>
            <a:noFill/>
          </a:ln>
        </p:spPr>
        <p:txBody>
          <a:bodyPr spcFirstLastPara="1" wrap="square" lIns="0" tIns="12700" rIns="0" bIns="0" anchor="t" anchorCtr="0">
            <a:spAutoFit/>
          </a:bodyPr>
          <a:lstStyle/>
          <a:p>
            <a:pPr marL="240665" marR="5080" lvl="0" indent="-227965" algn="l" rtl="0">
              <a:lnSpc>
                <a:spcPct val="100000"/>
              </a:lnSpc>
              <a:spcBef>
                <a:spcPts val="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Do not develop a contract from scratch;  leverage prior planning and documentation.</a:t>
            </a:r>
            <a:endParaRPr sz="1400" b="0" i="0" u="none" strike="noStrike" cap="none">
              <a:solidFill>
                <a:srgbClr val="000000"/>
              </a:solidFill>
              <a:latin typeface="Arial"/>
              <a:ea typeface="Arial"/>
              <a:cs typeface="Arial"/>
              <a:sym typeface="Arial"/>
            </a:endParaRPr>
          </a:p>
          <a:p>
            <a:pPr marL="240665" marR="5080" lvl="0" indent="-227965" algn="l" rtl="0">
              <a:lnSpc>
                <a:spcPct val="100000"/>
              </a:lnSpc>
              <a:spcBef>
                <a:spcPts val="100"/>
              </a:spcBef>
              <a:spcAft>
                <a:spcPts val="0"/>
              </a:spcAft>
              <a:buClr>
                <a:srgbClr val="231F20"/>
              </a:buClr>
              <a:buSzPts val="1200"/>
              <a:buFont typeface="Calibri"/>
              <a:buChar char="•"/>
            </a:pPr>
            <a:r>
              <a:rPr lang="en-US" sz="1200" b="0" i="0" u="none" strike="noStrike" cap="none">
                <a:solidFill>
                  <a:srgbClr val="231F20"/>
                </a:solidFill>
                <a:latin typeface="Calibri"/>
                <a:ea typeface="Calibri"/>
                <a:cs typeface="Calibri"/>
                <a:sym typeface="Calibri"/>
              </a:rPr>
              <a:t>Be incremental in your penalties; avoid all or nothing clauses.</a:t>
            </a:r>
            <a:endParaRPr sz="1200" b="0" i="0" u="none" strike="noStrike" cap="none">
              <a:solidFill>
                <a:srgbClr val="000000"/>
              </a:solidFill>
              <a:latin typeface="Calibri"/>
              <a:ea typeface="Calibri"/>
              <a:cs typeface="Calibri"/>
              <a:sym typeface="Calibri"/>
            </a:endParaRPr>
          </a:p>
        </p:txBody>
      </p:sp>
      <p:sp>
        <p:nvSpPr>
          <p:cNvPr id="886" name="Google Shape;886;g325fa7d3837_1_196"/>
          <p:cNvSpPr txBox="1"/>
          <p:nvPr/>
        </p:nvSpPr>
        <p:spPr>
          <a:xfrm>
            <a:off x="1868350" y="5773667"/>
            <a:ext cx="8253000" cy="284700"/>
          </a:xfrm>
          <a:prstGeom prst="rect">
            <a:avLst/>
          </a:prstGeom>
          <a:noFill/>
          <a:ln>
            <a:noFill/>
          </a:ln>
        </p:spPr>
        <p:txBody>
          <a:bodyPr spcFirstLastPara="1" wrap="square" lIns="0" tIns="68575" rIns="0" bIns="0" anchor="t" anchorCtr="0">
            <a:spAutoFit/>
          </a:bodyPr>
          <a:lstStyle/>
          <a:p>
            <a:pPr marL="0" marR="0" lvl="0" indent="0" algn="l" rtl="0">
              <a:lnSpc>
                <a:spcPct val="100000"/>
              </a:lnSpc>
              <a:spcBef>
                <a:spcPts val="385"/>
              </a:spcBef>
              <a:spcAft>
                <a:spcPts val="0"/>
              </a:spcAft>
              <a:buClr>
                <a:srgbClr val="000000"/>
              </a:buClr>
              <a:buSzPts val="1400"/>
              <a:buFont typeface="Arial"/>
              <a:buNone/>
            </a:pPr>
            <a:r>
              <a:rPr lang="en-US" sz="1400" b="0" i="1" u="none" strike="noStrike" cap="none">
                <a:solidFill>
                  <a:srgbClr val="231F20"/>
                </a:solidFill>
                <a:latin typeface="Calibri"/>
                <a:ea typeface="Calibri"/>
                <a:cs typeface="Calibri"/>
                <a:sym typeface="Calibri"/>
              </a:rPr>
              <a:t>Major activities					       Key recommendations</a:t>
            </a:r>
            <a:endParaRPr sz="1400" b="0" i="0" u="none" strike="noStrike" cap="none">
              <a:solidFill>
                <a:srgbClr val="000000"/>
              </a:solidFill>
              <a:latin typeface="Calibri"/>
              <a:ea typeface="Calibri"/>
              <a:cs typeface="Calibri"/>
              <a:sym typeface="Calibri"/>
            </a:endParaRPr>
          </a:p>
        </p:txBody>
      </p:sp>
      <p:grpSp>
        <p:nvGrpSpPr>
          <p:cNvPr id="887" name="Google Shape;887;g325fa7d3837_1_196"/>
          <p:cNvGrpSpPr/>
          <p:nvPr/>
        </p:nvGrpSpPr>
        <p:grpSpPr>
          <a:xfrm>
            <a:off x="4845550" y="5467821"/>
            <a:ext cx="7114601" cy="1389742"/>
            <a:chOff x="3362326" y="6029360"/>
            <a:chExt cx="3425092" cy="1126026"/>
          </a:xfrm>
        </p:grpSpPr>
        <p:sp>
          <p:nvSpPr>
            <p:cNvPr id="888" name="Google Shape;888;g325fa7d3837_1_196"/>
            <p:cNvSpPr/>
            <p:nvPr/>
          </p:nvSpPr>
          <p:spPr>
            <a:xfrm>
              <a:off x="6732518" y="6029360"/>
              <a:ext cx="54900" cy="1126026"/>
            </a:xfrm>
            <a:custGeom>
              <a:avLst/>
              <a:gdLst/>
              <a:ahLst/>
              <a:cxnLst/>
              <a:rect l="l" t="t" r="r" b="b"/>
              <a:pathLst>
                <a:path w="120000" h="1316990" extrusionOk="0">
                  <a:moveTo>
                    <a:pt x="0" y="0"/>
                  </a:moveTo>
                  <a:lnTo>
                    <a:pt x="0" y="1316774"/>
                  </a:lnTo>
                </a:path>
              </a:pathLst>
            </a:custGeom>
            <a:noFill/>
            <a:ln w="38100" cap="flat" cmpd="sng">
              <a:solidFill>
                <a:srgbClr val="EE74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9" name="Google Shape;889;g325fa7d3837_1_196"/>
            <p:cNvSpPr/>
            <p:nvPr/>
          </p:nvSpPr>
          <p:spPr>
            <a:xfrm>
              <a:off x="3362326" y="6029360"/>
              <a:ext cx="3379536" cy="45600"/>
            </a:xfrm>
            <a:custGeom>
              <a:avLst/>
              <a:gdLst/>
              <a:ahLst/>
              <a:cxnLst/>
              <a:rect l="l" t="t" r="r" b="b"/>
              <a:pathLst>
                <a:path w="2945129" h="120000" extrusionOk="0">
                  <a:moveTo>
                    <a:pt x="2945129" y="0"/>
                  </a:moveTo>
                  <a:lnTo>
                    <a:pt x="0" y="0"/>
                  </a:lnTo>
                </a:path>
              </a:pathLst>
            </a:custGeom>
            <a:noFill/>
            <a:ln w="38100" cap="flat" cmpd="sng">
              <a:solidFill>
                <a:srgbClr val="EE74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90" name="Google Shape;890;g325fa7d3837_1_196"/>
          <p:cNvSpPr/>
          <p:nvPr/>
        </p:nvSpPr>
        <p:spPr>
          <a:xfrm>
            <a:off x="1569900" y="6846673"/>
            <a:ext cx="10278500" cy="11700"/>
          </a:xfrm>
          <a:custGeom>
            <a:avLst/>
            <a:gdLst/>
            <a:ahLst/>
            <a:cxnLst/>
            <a:rect l="l" t="t" r="r" b="b"/>
            <a:pathLst>
              <a:path w="2945129" h="120000" extrusionOk="0">
                <a:moveTo>
                  <a:pt x="2945129" y="0"/>
                </a:moveTo>
                <a:lnTo>
                  <a:pt x="0" y="0"/>
                </a:lnTo>
              </a:path>
            </a:pathLst>
          </a:custGeom>
          <a:noFill/>
          <a:ln w="38100" cap="flat" cmpd="sng">
            <a:solidFill>
              <a:srgbClr val="EE74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91" name="Google Shape;891;g325fa7d3837_1_196"/>
          <p:cNvSpPr txBox="1"/>
          <p:nvPr/>
        </p:nvSpPr>
        <p:spPr>
          <a:xfrm>
            <a:off x="1794151" y="5444082"/>
            <a:ext cx="8253000" cy="315600"/>
          </a:xfrm>
          <a:prstGeom prst="rect">
            <a:avLst/>
          </a:prstGeom>
          <a:noFill/>
          <a:ln>
            <a:noFill/>
          </a:ln>
        </p:spPr>
        <p:txBody>
          <a:bodyPr spcFirstLastPara="1" wrap="square" lIns="0" tIns="68575" rIns="0" bIns="0" anchor="t" anchorCtr="0">
            <a:spAutoFit/>
          </a:bodyPr>
          <a:lstStyle/>
          <a:p>
            <a:pPr marL="0" marR="0" lvl="0" indent="0" algn="l" rtl="0">
              <a:lnSpc>
                <a:spcPct val="100000"/>
              </a:lnSpc>
              <a:spcBef>
                <a:spcPts val="385"/>
              </a:spcBef>
              <a:spcAft>
                <a:spcPts val="0"/>
              </a:spcAft>
              <a:buClr>
                <a:srgbClr val="000000"/>
              </a:buClr>
              <a:buSzPts val="1600"/>
              <a:buFont typeface="Arial"/>
              <a:buNone/>
            </a:pPr>
            <a:r>
              <a:rPr lang="en-US" sz="1600" b="1" i="0" u="none" strike="noStrike" cap="none">
                <a:solidFill>
                  <a:srgbClr val="231F20"/>
                </a:solidFill>
                <a:latin typeface="Calibri"/>
                <a:ea typeface="Calibri"/>
                <a:cs typeface="Calibri"/>
                <a:sym typeface="Calibri"/>
              </a:rPr>
              <a:t>Pre-award/award phase</a:t>
            </a:r>
            <a:r>
              <a:rPr lang="en-US" sz="1400" b="0" i="1" u="none" strike="noStrike" cap="none">
                <a:solidFill>
                  <a:srgbClr val="231F2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
        <p:nvSpPr>
          <p:cNvPr id="892" name="Google Shape;892;g325fa7d3837_1_196"/>
          <p:cNvSpPr/>
          <p:nvPr/>
        </p:nvSpPr>
        <p:spPr>
          <a:xfrm>
            <a:off x="839188" y="1501550"/>
            <a:ext cx="608433" cy="6144106"/>
          </a:xfrm>
          <a:custGeom>
            <a:avLst/>
            <a:gdLst/>
            <a:ahLst/>
            <a:cxnLst/>
            <a:rect l="l" t="t" r="r" b="b"/>
            <a:pathLst>
              <a:path w="485775" h="5865495" extrusionOk="0">
                <a:moveTo>
                  <a:pt x="60731" y="219392"/>
                </a:moveTo>
                <a:lnTo>
                  <a:pt x="53898" y="212572"/>
                </a:lnTo>
                <a:lnTo>
                  <a:pt x="45554" y="212572"/>
                </a:lnTo>
                <a:lnTo>
                  <a:pt x="6845" y="212572"/>
                </a:lnTo>
                <a:lnTo>
                  <a:pt x="0" y="219392"/>
                </a:lnTo>
                <a:lnTo>
                  <a:pt x="0" y="236118"/>
                </a:lnTo>
                <a:lnTo>
                  <a:pt x="6845" y="242938"/>
                </a:lnTo>
                <a:lnTo>
                  <a:pt x="53898" y="242938"/>
                </a:lnTo>
                <a:lnTo>
                  <a:pt x="60731" y="236118"/>
                </a:lnTo>
                <a:lnTo>
                  <a:pt x="60731" y="219392"/>
                </a:lnTo>
                <a:close/>
              </a:path>
              <a:path w="485775" h="5865495" extrusionOk="0">
                <a:moveTo>
                  <a:pt x="211112" y="4012768"/>
                </a:moveTo>
                <a:lnTo>
                  <a:pt x="188963" y="3990632"/>
                </a:lnTo>
                <a:lnTo>
                  <a:pt x="144678" y="4034917"/>
                </a:lnTo>
                <a:lnTo>
                  <a:pt x="122529" y="4012768"/>
                </a:lnTo>
                <a:lnTo>
                  <a:pt x="100380" y="4034917"/>
                </a:lnTo>
                <a:lnTo>
                  <a:pt x="144678" y="4079202"/>
                </a:lnTo>
                <a:lnTo>
                  <a:pt x="211112" y="4012768"/>
                </a:lnTo>
                <a:close/>
              </a:path>
              <a:path w="485775" h="5865495" extrusionOk="0">
                <a:moveTo>
                  <a:pt x="211112" y="3907853"/>
                </a:moveTo>
                <a:lnTo>
                  <a:pt x="188963" y="3885717"/>
                </a:lnTo>
                <a:lnTo>
                  <a:pt x="144678" y="3930002"/>
                </a:lnTo>
                <a:lnTo>
                  <a:pt x="122529" y="3907853"/>
                </a:lnTo>
                <a:lnTo>
                  <a:pt x="100380" y="3930002"/>
                </a:lnTo>
                <a:lnTo>
                  <a:pt x="144678" y="3974287"/>
                </a:lnTo>
                <a:lnTo>
                  <a:pt x="211112" y="3907853"/>
                </a:lnTo>
                <a:close/>
              </a:path>
              <a:path w="485775" h="5865495" extrusionOk="0">
                <a:moveTo>
                  <a:pt x="211112" y="3802951"/>
                </a:moveTo>
                <a:lnTo>
                  <a:pt x="188963" y="3780815"/>
                </a:lnTo>
                <a:lnTo>
                  <a:pt x="144678" y="3825100"/>
                </a:lnTo>
                <a:lnTo>
                  <a:pt x="122529" y="3802951"/>
                </a:lnTo>
                <a:lnTo>
                  <a:pt x="100380" y="3825100"/>
                </a:lnTo>
                <a:lnTo>
                  <a:pt x="144678" y="3869385"/>
                </a:lnTo>
                <a:lnTo>
                  <a:pt x="211112" y="3802951"/>
                </a:lnTo>
                <a:close/>
              </a:path>
              <a:path w="485775" h="5865495" extrusionOk="0">
                <a:moveTo>
                  <a:pt x="273253" y="6819"/>
                </a:moveTo>
                <a:lnTo>
                  <a:pt x="266407" y="0"/>
                </a:lnTo>
                <a:lnTo>
                  <a:pt x="251790" y="0"/>
                </a:lnTo>
                <a:lnTo>
                  <a:pt x="246380" y="3860"/>
                </a:lnTo>
                <a:lnTo>
                  <a:pt x="244081" y="9309"/>
                </a:lnTo>
                <a:lnTo>
                  <a:pt x="242849" y="15240"/>
                </a:lnTo>
                <a:lnTo>
                  <a:pt x="242887" y="53975"/>
                </a:lnTo>
                <a:lnTo>
                  <a:pt x="249707" y="60794"/>
                </a:lnTo>
                <a:lnTo>
                  <a:pt x="258038" y="60794"/>
                </a:lnTo>
                <a:lnTo>
                  <a:pt x="262216" y="60794"/>
                </a:lnTo>
                <a:lnTo>
                  <a:pt x="266014" y="59067"/>
                </a:lnTo>
                <a:lnTo>
                  <a:pt x="271526" y="53555"/>
                </a:lnTo>
                <a:lnTo>
                  <a:pt x="273253" y="49758"/>
                </a:lnTo>
                <a:lnTo>
                  <a:pt x="273253" y="6819"/>
                </a:lnTo>
                <a:close/>
              </a:path>
              <a:path w="485775" h="5865495" extrusionOk="0">
                <a:moveTo>
                  <a:pt x="303555" y="425132"/>
                </a:moveTo>
                <a:lnTo>
                  <a:pt x="182092" y="425132"/>
                </a:lnTo>
                <a:lnTo>
                  <a:pt x="182092" y="455498"/>
                </a:lnTo>
                <a:lnTo>
                  <a:pt x="213347" y="455498"/>
                </a:lnTo>
                <a:lnTo>
                  <a:pt x="212458" y="459295"/>
                </a:lnTo>
                <a:lnTo>
                  <a:pt x="214858" y="469633"/>
                </a:lnTo>
                <a:lnTo>
                  <a:pt x="221386" y="478078"/>
                </a:lnTo>
                <a:lnTo>
                  <a:pt x="231038" y="483781"/>
                </a:lnTo>
                <a:lnTo>
                  <a:pt x="242824" y="485863"/>
                </a:lnTo>
                <a:lnTo>
                  <a:pt x="254609" y="483781"/>
                </a:lnTo>
                <a:lnTo>
                  <a:pt x="264261" y="478078"/>
                </a:lnTo>
                <a:lnTo>
                  <a:pt x="270789" y="469633"/>
                </a:lnTo>
                <a:lnTo>
                  <a:pt x="273189" y="459295"/>
                </a:lnTo>
                <a:lnTo>
                  <a:pt x="272300" y="455498"/>
                </a:lnTo>
                <a:lnTo>
                  <a:pt x="303555" y="455498"/>
                </a:lnTo>
                <a:lnTo>
                  <a:pt x="303555" y="425132"/>
                </a:lnTo>
                <a:close/>
              </a:path>
              <a:path w="485775" h="5865495" extrusionOk="0">
                <a:moveTo>
                  <a:pt x="364286" y="242925"/>
                </a:moveTo>
                <a:lnTo>
                  <a:pt x="354736" y="195656"/>
                </a:lnTo>
                <a:lnTo>
                  <a:pt x="333921" y="164782"/>
                </a:lnTo>
                <a:lnTo>
                  <a:pt x="333921" y="242925"/>
                </a:lnTo>
                <a:lnTo>
                  <a:pt x="330809" y="266522"/>
                </a:lnTo>
                <a:lnTo>
                  <a:pt x="321818" y="288048"/>
                </a:lnTo>
                <a:lnTo>
                  <a:pt x="307454" y="306616"/>
                </a:lnTo>
                <a:lnTo>
                  <a:pt x="288264" y="321335"/>
                </a:lnTo>
                <a:lnTo>
                  <a:pt x="273189" y="330111"/>
                </a:lnTo>
                <a:lnTo>
                  <a:pt x="273189" y="364401"/>
                </a:lnTo>
                <a:lnTo>
                  <a:pt x="212458" y="364401"/>
                </a:lnTo>
                <a:lnTo>
                  <a:pt x="212458" y="330111"/>
                </a:lnTo>
                <a:lnTo>
                  <a:pt x="197383" y="321335"/>
                </a:lnTo>
                <a:lnTo>
                  <a:pt x="178193" y="306616"/>
                </a:lnTo>
                <a:lnTo>
                  <a:pt x="163830" y="288048"/>
                </a:lnTo>
                <a:lnTo>
                  <a:pt x="154838" y="266522"/>
                </a:lnTo>
                <a:lnTo>
                  <a:pt x="151726" y="242925"/>
                </a:lnTo>
                <a:lnTo>
                  <a:pt x="158889" y="207505"/>
                </a:lnTo>
                <a:lnTo>
                  <a:pt x="178435" y="178549"/>
                </a:lnTo>
                <a:lnTo>
                  <a:pt x="207391" y="159004"/>
                </a:lnTo>
                <a:lnTo>
                  <a:pt x="242824" y="151828"/>
                </a:lnTo>
                <a:lnTo>
                  <a:pt x="278257" y="159004"/>
                </a:lnTo>
                <a:lnTo>
                  <a:pt x="307213" y="178549"/>
                </a:lnTo>
                <a:lnTo>
                  <a:pt x="326745" y="207505"/>
                </a:lnTo>
                <a:lnTo>
                  <a:pt x="333921" y="242925"/>
                </a:lnTo>
                <a:lnTo>
                  <a:pt x="333921" y="164782"/>
                </a:lnTo>
                <a:lnTo>
                  <a:pt x="328714" y="157048"/>
                </a:lnTo>
                <a:lnTo>
                  <a:pt x="320979" y="151828"/>
                </a:lnTo>
                <a:lnTo>
                  <a:pt x="290106" y="131013"/>
                </a:lnTo>
                <a:lnTo>
                  <a:pt x="242824" y="121462"/>
                </a:lnTo>
                <a:lnTo>
                  <a:pt x="195541" y="131013"/>
                </a:lnTo>
                <a:lnTo>
                  <a:pt x="156933" y="157048"/>
                </a:lnTo>
                <a:lnTo>
                  <a:pt x="130898" y="195656"/>
                </a:lnTo>
                <a:lnTo>
                  <a:pt x="121361" y="242925"/>
                </a:lnTo>
                <a:lnTo>
                  <a:pt x="125768" y="275234"/>
                </a:lnTo>
                <a:lnTo>
                  <a:pt x="138176" y="304165"/>
                </a:lnTo>
                <a:lnTo>
                  <a:pt x="157353" y="328637"/>
                </a:lnTo>
                <a:lnTo>
                  <a:pt x="182092" y="347548"/>
                </a:lnTo>
                <a:lnTo>
                  <a:pt x="182092" y="394766"/>
                </a:lnTo>
                <a:lnTo>
                  <a:pt x="303555" y="394766"/>
                </a:lnTo>
                <a:lnTo>
                  <a:pt x="303555" y="364401"/>
                </a:lnTo>
                <a:lnTo>
                  <a:pt x="303555" y="347548"/>
                </a:lnTo>
                <a:lnTo>
                  <a:pt x="328295" y="328637"/>
                </a:lnTo>
                <a:lnTo>
                  <a:pt x="347484" y="304165"/>
                </a:lnTo>
                <a:lnTo>
                  <a:pt x="359879" y="275234"/>
                </a:lnTo>
                <a:lnTo>
                  <a:pt x="364286" y="242925"/>
                </a:lnTo>
                <a:close/>
              </a:path>
              <a:path w="485775" h="5865495" extrusionOk="0">
                <a:moveTo>
                  <a:pt x="369887" y="5848210"/>
                </a:moveTo>
                <a:lnTo>
                  <a:pt x="115887" y="5848210"/>
                </a:lnTo>
                <a:lnTo>
                  <a:pt x="115887" y="5864949"/>
                </a:lnTo>
                <a:lnTo>
                  <a:pt x="369887" y="5864949"/>
                </a:lnTo>
                <a:lnTo>
                  <a:pt x="369887" y="5848210"/>
                </a:lnTo>
                <a:close/>
              </a:path>
              <a:path w="485775" h="5865495" extrusionOk="0">
                <a:moveTo>
                  <a:pt x="397941" y="4025176"/>
                </a:moveTo>
                <a:lnTo>
                  <a:pt x="246049" y="4025176"/>
                </a:lnTo>
                <a:lnTo>
                  <a:pt x="246049" y="4044632"/>
                </a:lnTo>
                <a:lnTo>
                  <a:pt x="397941" y="4044632"/>
                </a:lnTo>
                <a:lnTo>
                  <a:pt x="397941" y="4025176"/>
                </a:lnTo>
                <a:close/>
              </a:path>
              <a:path w="485775" h="5865495" extrusionOk="0">
                <a:moveTo>
                  <a:pt x="397941" y="3920286"/>
                </a:moveTo>
                <a:lnTo>
                  <a:pt x="246049" y="3920286"/>
                </a:lnTo>
                <a:lnTo>
                  <a:pt x="246049" y="3939730"/>
                </a:lnTo>
                <a:lnTo>
                  <a:pt x="397941" y="3939730"/>
                </a:lnTo>
                <a:lnTo>
                  <a:pt x="397941" y="3920286"/>
                </a:lnTo>
                <a:close/>
              </a:path>
              <a:path w="485775" h="5865495" extrusionOk="0">
                <a:moveTo>
                  <a:pt x="397941" y="3815384"/>
                </a:moveTo>
                <a:lnTo>
                  <a:pt x="246049" y="3815384"/>
                </a:lnTo>
                <a:lnTo>
                  <a:pt x="246049" y="3834828"/>
                </a:lnTo>
                <a:lnTo>
                  <a:pt x="397941" y="3834828"/>
                </a:lnTo>
                <a:lnTo>
                  <a:pt x="397941" y="3815384"/>
                </a:lnTo>
                <a:close/>
              </a:path>
              <a:path w="485775" h="5865495" extrusionOk="0">
                <a:moveTo>
                  <a:pt x="431228" y="87845"/>
                </a:moveTo>
                <a:lnTo>
                  <a:pt x="425323" y="81915"/>
                </a:lnTo>
                <a:lnTo>
                  <a:pt x="419430" y="76034"/>
                </a:lnTo>
                <a:lnTo>
                  <a:pt x="409752" y="76034"/>
                </a:lnTo>
                <a:lnTo>
                  <a:pt x="376478" y="109308"/>
                </a:lnTo>
                <a:lnTo>
                  <a:pt x="376478" y="118986"/>
                </a:lnTo>
                <a:lnTo>
                  <a:pt x="388289" y="130784"/>
                </a:lnTo>
                <a:lnTo>
                  <a:pt x="397954" y="130784"/>
                </a:lnTo>
                <a:lnTo>
                  <a:pt x="431228" y="97510"/>
                </a:lnTo>
                <a:lnTo>
                  <a:pt x="431228" y="87845"/>
                </a:lnTo>
                <a:close/>
              </a:path>
              <a:path w="485775" h="5865495" extrusionOk="0">
                <a:moveTo>
                  <a:pt x="477050" y="3749484"/>
                </a:moveTo>
                <a:lnTo>
                  <a:pt x="451383" y="3710800"/>
                </a:lnTo>
                <a:lnTo>
                  <a:pt x="444474" y="3709403"/>
                </a:lnTo>
                <a:lnTo>
                  <a:pt x="444474" y="3746233"/>
                </a:lnTo>
                <a:lnTo>
                  <a:pt x="444474" y="4116794"/>
                </a:lnTo>
                <a:lnTo>
                  <a:pt x="438340" y="4122928"/>
                </a:lnTo>
                <a:lnTo>
                  <a:pt x="67741" y="4122928"/>
                </a:lnTo>
                <a:lnTo>
                  <a:pt x="61607" y="4116794"/>
                </a:lnTo>
                <a:lnTo>
                  <a:pt x="61607" y="3746233"/>
                </a:lnTo>
                <a:lnTo>
                  <a:pt x="67741" y="3740061"/>
                </a:lnTo>
                <a:lnTo>
                  <a:pt x="438340" y="3740061"/>
                </a:lnTo>
                <a:lnTo>
                  <a:pt x="444474" y="3746233"/>
                </a:lnTo>
                <a:lnTo>
                  <a:pt x="444474" y="3709403"/>
                </a:lnTo>
                <a:lnTo>
                  <a:pt x="435051" y="3707485"/>
                </a:lnTo>
                <a:lnTo>
                  <a:pt x="71031" y="3707485"/>
                </a:lnTo>
                <a:lnTo>
                  <a:pt x="54698" y="3710800"/>
                </a:lnTo>
                <a:lnTo>
                  <a:pt x="41351" y="3719817"/>
                </a:lnTo>
                <a:lnTo>
                  <a:pt x="32334" y="3733177"/>
                </a:lnTo>
                <a:lnTo>
                  <a:pt x="29032" y="3749484"/>
                </a:lnTo>
                <a:lnTo>
                  <a:pt x="29032" y="4113504"/>
                </a:lnTo>
                <a:lnTo>
                  <a:pt x="32334" y="4129862"/>
                </a:lnTo>
                <a:lnTo>
                  <a:pt x="41351" y="4143210"/>
                </a:lnTo>
                <a:lnTo>
                  <a:pt x="54698" y="4152214"/>
                </a:lnTo>
                <a:lnTo>
                  <a:pt x="71031" y="4155503"/>
                </a:lnTo>
                <a:lnTo>
                  <a:pt x="435051" y="4155503"/>
                </a:lnTo>
                <a:lnTo>
                  <a:pt x="451383" y="4152214"/>
                </a:lnTo>
                <a:lnTo>
                  <a:pt x="464743" y="4143210"/>
                </a:lnTo>
                <a:lnTo>
                  <a:pt x="473748" y="4129862"/>
                </a:lnTo>
                <a:lnTo>
                  <a:pt x="475145" y="4122928"/>
                </a:lnTo>
                <a:lnTo>
                  <a:pt x="477050" y="4113504"/>
                </a:lnTo>
                <a:lnTo>
                  <a:pt x="477050" y="3749484"/>
                </a:lnTo>
                <a:close/>
              </a:path>
              <a:path w="485775" h="5865495" extrusionOk="0">
                <a:moveTo>
                  <a:pt x="485762" y="249694"/>
                </a:moveTo>
                <a:lnTo>
                  <a:pt x="478917" y="242874"/>
                </a:lnTo>
                <a:lnTo>
                  <a:pt x="470573" y="242874"/>
                </a:lnTo>
                <a:lnTo>
                  <a:pt x="431863" y="242874"/>
                </a:lnTo>
                <a:lnTo>
                  <a:pt x="425018" y="249694"/>
                </a:lnTo>
                <a:lnTo>
                  <a:pt x="425018" y="266420"/>
                </a:lnTo>
                <a:lnTo>
                  <a:pt x="431863" y="273240"/>
                </a:lnTo>
                <a:lnTo>
                  <a:pt x="478917" y="273240"/>
                </a:lnTo>
                <a:lnTo>
                  <a:pt x="485762" y="266420"/>
                </a:lnTo>
                <a:lnTo>
                  <a:pt x="485762" y="24969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g325fa7d3837_1_188"/>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898" name="Google Shape;898;g325fa7d3837_1_188"/>
          <p:cNvPicPr preferRelativeResize="0"/>
          <p:nvPr/>
        </p:nvPicPr>
        <p:blipFill rotWithShape="1">
          <a:blip r:embed="rId4">
            <a:alphaModFix/>
          </a:blip>
          <a:srcRect/>
          <a:stretch/>
        </p:blipFill>
        <p:spPr>
          <a:xfrm>
            <a:off x="11402672" y="3049"/>
            <a:ext cx="789329" cy="776390"/>
          </a:xfrm>
          <a:prstGeom prst="rect">
            <a:avLst/>
          </a:prstGeom>
          <a:noFill/>
          <a:ln>
            <a:noFill/>
          </a:ln>
        </p:spPr>
      </p:pic>
      <p:sp>
        <p:nvSpPr>
          <p:cNvPr id="899" name="Google Shape;899;g325fa7d3837_1_188"/>
          <p:cNvSpPr txBox="1">
            <a:spLocks noGrp="1"/>
          </p:cNvSpPr>
          <p:nvPr>
            <p:ph type="body" idx="1"/>
          </p:nvPr>
        </p:nvSpPr>
        <p:spPr>
          <a:xfrm>
            <a:off x="608250" y="4313550"/>
            <a:ext cx="10935000" cy="1863600"/>
          </a:xfrm>
          <a:prstGeom prst="rect">
            <a:avLst/>
          </a:prstGeom>
          <a:noFill/>
          <a:ln>
            <a:noFill/>
          </a:ln>
        </p:spPr>
        <p:txBody>
          <a:bodyPr spcFirstLastPara="1" wrap="square" lIns="91425" tIns="45700" rIns="91425" bIns="45700" anchor="t" anchorCtr="0">
            <a:normAutofit/>
          </a:bodyPr>
          <a:lstStyle/>
          <a:p>
            <a:pPr marL="0" lvl="0" indent="0" algn="ctr" rtl="0">
              <a:lnSpc>
                <a:spcPct val="114285"/>
              </a:lnSpc>
              <a:spcBef>
                <a:spcPts val="0"/>
              </a:spcBef>
              <a:spcAft>
                <a:spcPts val="0"/>
              </a:spcAft>
              <a:buClr>
                <a:schemeClr val="dk1"/>
              </a:buClr>
              <a:buSzPts val="2800"/>
              <a:buNone/>
            </a:pPr>
            <a:r>
              <a:rPr lang="en-US" sz="3000">
                <a:solidFill>
                  <a:schemeClr val="lt1"/>
                </a:solidFill>
              </a:rPr>
              <a:t>What is on your mind related to procurement?</a:t>
            </a:r>
            <a:endParaRPr sz="3000">
              <a:solidFill>
                <a:schemeClr val="lt1"/>
              </a:solidFill>
            </a:endParaRPr>
          </a:p>
        </p:txBody>
      </p:sp>
      <p:pic>
        <p:nvPicPr>
          <p:cNvPr id="900" name="Google Shape;900;g325fa7d3837_1_188"/>
          <p:cNvPicPr preferRelativeResize="0"/>
          <p:nvPr/>
        </p:nvPicPr>
        <p:blipFill rotWithShape="1">
          <a:blip r:embed="rId5">
            <a:alphaModFix/>
          </a:blip>
          <a:srcRect/>
          <a:stretch/>
        </p:blipFill>
        <p:spPr>
          <a:xfrm>
            <a:off x="4526613" y="566825"/>
            <a:ext cx="3098274" cy="2716926"/>
          </a:xfrm>
          <a:prstGeom prst="rect">
            <a:avLst/>
          </a:prstGeom>
          <a:noFill/>
          <a:ln>
            <a:noFill/>
          </a:ln>
        </p:spPr>
      </p:pic>
      <p:pic>
        <p:nvPicPr>
          <p:cNvPr id="901" name="Google Shape;901;g325fa7d3837_1_188"/>
          <p:cNvPicPr preferRelativeResize="0"/>
          <p:nvPr/>
        </p:nvPicPr>
        <p:blipFill rotWithShape="1">
          <a:blip r:embed="rId6">
            <a:alphaModFix/>
          </a:blip>
          <a:srcRect/>
          <a:stretch/>
        </p:blipFill>
        <p:spPr>
          <a:xfrm>
            <a:off x="11527053" y="6177138"/>
            <a:ext cx="540576" cy="60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11"/>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666" name="Google Shape;666;p11"/>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667" name="Google Shape;667;p11"/>
          <p:cNvSpPr txBox="1">
            <a:spLocks noGrp="1"/>
          </p:cNvSpPr>
          <p:nvPr>
            <p:ph type="title"/>
          </p:nvPr>
        </p:nvSpPr>
        <p:spPr>
          <a:xfrm>
            <a:off x="493143" y="458956"/>
            <a:ext cx="11290500" cy="1074000"/>
          </a:xfrm>
          <a:prstGeom prst="rect">
            <a:avLst/>
          </a:prstGeom>
          <a:noFill/>
          <a:ln>
            <a:noFill/>
          </a:ln>
        </p:spPr>
        <p:txBody>
          <a:bodyPr spcFirstLastPara="1" wrap="square" lIns="91425" tIns="45700" rIns="91425" bIns="45700" anchor="b" anchorCtr="0">
            <a:normAutofit/>
          </a:bodyPr>
          <a:lstStyle/>
          <a:p>
            <a:pPr marL="0" lvl="0" indent="0" algn="l" rtl="0">
              <a:lnSpc>
                <a:spcPct val="102564"/>
              </a:lnSpc>
              <a:spcBef>
                <a:spcPts val="0"/>
              </a:spcBef>
              <a:spcAft>
                <a:spcPts val="0"/>
              </a:spcAft>
              <a:buClr>
                <a:srgbClr val="0075C9"/>
              </a:buClr>
              <a:buSzPts val="3900"/>
              <a:buFont typeface="Barlow Medium"/>
              <a:buNone/>
            </a:pPr>
            <a:r>
              <a:rPr lang="en-US"/>
              <a:t>Funding disclosure:</a:t>
            </a:r>
            <a:endParaRPr/>
          </a:p>
        </p:txBody>
      </p:sp>
      <p:sp>
        <p:nvSpPr>
          <p:cNvPr id="668" name="Google Shape;668;p11"/>
          <p:cNvSpPr txBox="1">
            <a:spLocks noGrp="1"/>
          </p:cNvSpPr>
          <p:nvPr>
            <p:ph type="body" idx="1"/>
          </p:nvPr>
        </p:nvSpPr>
        <p:spPr>
          <a:xfrm>
            <a:off x="396374" y="1849100"/>
            <a:ext cx="9933000" cy="3271800"/>
          </a:xfrm>
          <a:prstGeom prst="rect">
            <a:avLst/>
          </a:prstGeom>
          <a:noFill/>
          <a:ln>
            <a:noFill/>
          </a:ln>
        </p:spPr>
        <p:txBody>
          <a:bodyPr spcFirstLastPara="1" wrap="square" lIns="91425" tIns="45700" rIns="91425" bIns="45700" anchor="t" anchorCtr="0">
            <a:normAutofit/>
          </a:bodyPr>
          <a:lstStyle/>
          <a:p>
            <a:pPr marL="0" lvl="0" indent="0" algn="l" rtl="0">
              <a:lnSpc>
                <a:spcPct val="114285"/>
              </a:lnSpc>
              <a:spcBef>
                <a:spcPts val="0"/>
              </a:spcBef>
              <a:spcAft>
                <a:spcPts val="0"/>
              </a:spcAft>
              <a:buClr>
                <a:schemeClr val="dk1"/>
              </a:buClr>
              <a:buSzPts val="2800"/>
              <a:buNone/>
            </a:pPr>
            <a:r>
              <a:rPr lang="en-US"/>
              <a:t>This presentation is supported by cooperative agreement number 6 NH23IP922664-01, funded by the Centers for Disease Control and Prevention (CDC). Its contents are solely the responsibility of the authors and do not necessarily represent the official views of the Centers for Disease Control and Prevention or the Department of Health and Human Services. </a:t>
            </a:r>
            <a:endParaRPr/>
          </a:p>
        </p:txBody>
      </p:sp>
      <p:pic>
        <p:nvPicPr>
          <p:cNvPr id="669" name="Google Shape;669;p11"/>
          <p:cNvPicPr preferRelativeResize="0"/>
          <p:nvPr/>
        </p:nvPicPr>
        <p:blipFill rotWithShape="1">
          <a:blip r:embed="rId5">
            <a:alphaModFix/>
          </a:blip>
          <a:srcRect/>
          <a:stretch/>
        </p:blipFill>
        <p:spPr>
          <a:xfrm>
            <a:off x="11538536" y="6108911"/>
            <a:ext cx="540576" cy="604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906" name="Google Shape;906;g325fa7d3837_1_177"/>
          <p:cNvPicPr preferRelativeResize="0"/>
          <p:nvPr/>
        </p:nvPicPr>
        <p:blipFill rotWithShape="1">
          <a:blip r:embed="rId3">
            <a:alphaModFix/>
          </a:blip>
          <a:srcRect/>
          <a:stretch/>
        </p:blipFill>
        <p:spPr>
          <a:xfrm>
            <a:off x="2" y="3048"/>
            <a:ext cx="12197420" cy="6854951"/>
          </a:xfrm>
          <a:prstGeom prst="rect">
            <a:avLst/>
          </a:prstGeom>
          <a:noFill/>
          <a:ln>
            <a:noFill/>
          </a:ln>
        </p:spPr>
      </p:pic>
      <p:pic>
        <p:nvPicPr>
          <p:cNvPr id="907" name="Google Shape;907;g325fa7d3837_1_177"/>
          <p:cNvPicPr preferRelativeResize="0"/>
          <p:nvPr/>
        </p:nvPicPr>
        <p:blipFill rotWithShape="1">
          <a:blip r:embed="rId4">
            <a:alphaModFix/>
          </a:blip>
          <a:srcRect/>
          <a:stretch/>
        </p:blipFill>
        <p:spPr>
          <a:xfrm>
            <a:off x="99236" y="184638"/>
            <a:ext cx="4604650" cy="1610956"/>
          </a:xfrm>
          <a:prstGeom prst="rect">
            <a:avLst/>
          </a:prstGeom>
          <a:noFill/>
          <a:ln>
            <a:noFill/>
          </a:ln>
        </p:spPr>
      </p:pic>
      <p:sp>
        <p:nvSpPr>
          <p:cNvPr id="908" name="Google Shape;908;g325fa7d3837_1_177"/>
          <p:cNvSpPr txBox="1">
            <a:spLocks noGrp="1"/>
          </p:cNvSpPr>
          <p:nvPr>
            <p:ph type="ctrTitle"/>
          </p:nvPr>
        </p:nvSpPr>
        <p:spPr>
          <a:xfrm>
            <a:off x="791029" y="1157719"/>
            <a:ext cx="6241200" cy="1464300"/>
          </a:xfrm>
          <a:prstGeom prst="rect">
            <a:avLst/>
          </a:prstGeom>
          <a:noFill/>
          <a:ln>
            <a:noFill/>
          </a:ln>
        </p:spPr>
        <p:txBody>
          <a:bodyPr spcFirstLastPara="1" wrap="square" lIns="91425" tIns="45700" rIns="91425" bIns="45700" anchor="b" anchorCtr="0">
            <a:normAutofit/>
          </a:bodyPr>
          <a:lstStyle/>
          <a:p>
            <a:pPr marL="0" lvl="0" indent="0" algn="l" rtl="0">
              <a:lnSpc>
                <a:spcPct val="107692"/>
              </a:lnSpc>
              <a:spcBef>
                <a:spcPts val="0"/>
              </a:spcBef>
              <a:spcAft>
                <a:spcPts val="0"/>
              </a:spcAft>
              <a:buClr>
                <a:schemeClr val="lt1"/>
              </a:buClr>
              <a:buSzPts val="3900"/>
              <a:buFont typeface="Barlow Medium"/>
              <a:buNone/>
            </a:pPr>
            <a:r>
              <a:rPr lang="en-US">
                <a:solidFill>
                  <a:srgbClr val="D3D655"/>
                </a:solidFill>
              </a:rPr>
              <a:t>Thank you!</a:t>
            </a:r>
            <a:endParaRPr>
              <a:solidFill>
                <a:srgbClr val="D3D655"/>
              </a:solidFill>
            </a:endParaRPr>
          </a:p>
        </p:txBody>
      </p:sp>
      <p:sp>
        <p:nvSpPr>
          <p:cNvPr id="909" name="Google Shape;909;g325fa7d3837_1_177"/>
          <p:cNvSpPr txBox="1">
            <a:spLocks noGrp="1"/>
          </p:cNvSpPr>
          <p:nvPr>
            <p:ph type="subTitle" idx="1"/>
          </p:nvPr>
        </p:nvSpPr>
        <p:spPr>
          <a:xfrm>
            <a:off x="791025" y="3363500"/>
            <a:ext cx="4726500" cy="1887300"/>
          </a:xfrm>
          <a:prstGeom prst="rect">
            <a:avLst/>
          </a:prstGeom>
          <a:noFill/>
          <a:ln>
            <a:noFill/>
          </a:ln>
        </p:spPr>
        <p:txBody>
          <a:bodyPr spcFirstLastPara="1" wrap="square" lIns="91425" tIns="45700" rIns="91425" bIns="45700" anchor="t" anchorCtr="0">
            <a:normAutofit/>
          </a:bodyPr>
          <a:lstStyle/>
          <a:p>
            <a:pPr marL="0" lvl="0" indent="0" algn="l" rtl="0">
              <a:lnSpc>
                <a:spcPct val="119047"/>
              </a:lnSpc>
              <a:spcBef>
                <a:spcPts val="0"/>
              </a:spcBef>
              <a:spcAft>
                <a:spcPts val="0"/>
              </a:spcAft>
              <a:buClr>
                <a:srgbClr val="00B2E3"/>
              </a:buClr>
              <a:buSzPts val="2100"/>
              <a:buNone/>
            </a:pPr>
            <a:r>
              <a:rPr lang="en-US">
                <a:solidFill>
                  <a:schemeClr val="lt1"/>
                </a:solidFill>
              </a:rPr>
              <a:t>Send your questions/comments to iis@phii.org.</a:t>
            </a:r>
            <a:endParaRPr>
              <a:solidFill>
                <a:schemeClr val="lt1"/>
              </a:solidFill>
            </a:endParaRPr>
          </a:p>
          <a:p>
            <a:pPr marL="0" lvl="0" indent="0" algn="l" rtl="0">
              <a:lnSpc>
                <a:spcPct val="119047"/>
              </a:lnSpc>
              <a:spcBef>
                <a:spcPts val="0"/>
              </a:spcBef>
              <a:spcAft>
                <a:spcPts val="0"/>
              </a:spcAft>
              <a:buClr>
                <a:srgbClr val="00B2E3"/>
              </a:buClr>
              <a:buSzPts val="2100"/>
              <a:buNone/>
            </a:pP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914"/>
        <p:cNvGrpSpPr/>
        <p:nvPr/>
      </p:nvGrpSpPr>
      <p:grpSpPr>
        <a:xfrm>
          <a:off x="0" y="0"/>
          <a:ext cx="0" cy="0"/>
          <a:chOff x="0" y="0"/>
          <a:chExt cx="0" cy="0"/>
        </a:xfrm>
      </p:grpSpPr>
      <p:sp>
        <p:nvSpPr>
          <p:cNvPr id="915" name="Google Shape;915;g327bc0638e4_0_6"/>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16" name="Google Shape;916;g327bc0638e4_0_6"/>
          <p:cNvSpPr txBox="1">
            <a:spLocks noGrp="1"/>
          </p:cNvSpPr>
          <p:nvPr>
            <p:ph type="body" idx="1"/>
          </p:nvPr>
        </p:nvSpPr>
        <p:spPr>
          <a:xfrm>
            <a:off x="493150" y="3170821"/>
            <a:ext cx="11290500" cy="1932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700"/>
              </a:spcAft>
              <a:buSzPts val="2800"/>
              <a:buNone/>
            </a:pPr>
            <a:r>
              <a:rPr lang="en-US" sz="3300"/>
              <a:t>There is no need to include your legal counsel for any reason in the procurement process until you are ready to sign a contract </a:t>
            </a:r>
            <a:endParaRPr sz="3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921"/>
        <p:cNvGrpSpPr/>
        <p:nvPr/>
      </p:nvGrpSpPr>
      <p:grpSpPr>
        <a:xfrm>
          <a:off x="0" y="0"/>
          <a:ext cx="0" cy="0"/>
          <a:chOff x="0" y="0"/>
          <a:chExt cx="0" cy="0"/>
        </a:xfrm>
      </p:grpSpPr>
      <p:sp>
        <p:nvSpPr>
          <p:cNvPr id="922" name="Google Shape;922;g327bc0638e4_0_12"/>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23" name="Google Shape;923;g327bc0638e4_0_12"/>
          <p:cNvSpPr txBox="1">
            <a:spLocks noGrp="1"/>
          </p:cNvSpPr>
          <p:nvPr>
            <p:ph type="body" idx="1"/>
          </p:nvPr>
        </p:nvSpPr>
        <p:spPr>
          <a:xfrm>
            <a:off x="493150" y="3170821"/>
            <a:ext cx="11290500" cy="1932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700"/>
              </a:spcAft>
              <a:buSzPts val="2800"/>
              <a:buNone/>
            </a:pPr>
            <a:r>
              <a:rPr lang="en-US" sz="3300"/>
              <a:t>As many of your requirements as possible should be marked as "mandatory" so that you are sure to get a solution that meets your needs</a:t>
            </a:r>
            <a:endParaRPr sz="3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928"/>
        <p:cNvGrpSpPr/>
        <p:nvPr/>
      </p:nvGrpSpPr>
      <p:grpSpPr>
        <a:xfrm>
          <a:off x="0" y="0"/>
          <a:ext cx="0" cy="0"/>
          <a:chOff x="0" y="0"/>
          <a:chExt cx="0" cy="0"/>
        </a:xfrm>
      </p:grpSpPr>
      <p:sp>
        <p:nvSpPr>
          <p:cNvPr id="929" name="Google Shape;929;g327bc0638e4_0_24"/>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30" name="Google Shape;930;g327bc0638e4_0_24"/>
          <p:cNvSpPr txBox="1">
            <a:spLocks noGrp="1"/>
          </p:cNvSpPr>
          <p:nvPr>
            <p:ph type="body" idx="1"/>
          </p:nvPr>
        </p:nvSpPr>
        <p:spPr>
          <a:xfrm>
            <a:off x="493150" y="3170821"/>
            <a:ext cx="11290500" cy="1932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700"/>
              </a:spcAft>
              <a:buSzPts val="2800"/>
              <a:buNone/>
            </a:pPr>
            <a:r>
              <a:rPr lang="en-US" sz="3300"/>
              <a:t>Only Immunization Program staff should evaluate RFP responses to ensure their requirements are met</a:t>
            </a:r>
            <a:endParaRPr sz="3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935"/>
        <p:cNvGrpSpPr/>
        <p:nvPr/>
      </p:nvGrpSpPr>
      <p:grpSpPr>
        <a:xfrm>
          <a:off x="0" y="0"/>
          <a:ext cx="0" cy="0"/>
          <a:chOff x="0" y="0"/>
          <a:chExt cx="0" cy="0"/>
        </a:xfrm>
      </p:grpSpPr>
      <p:sp>
        <p:nvSpPr>
          <p:cNvPr id="936" name="Google Shape;936;g327bc0638e4_0_36"/>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37" name="Google Shape;937;g327bc0638e4_0_36"/>
          <p:cNvSpPr txBox="1">
            <a:spLocks noGrp="1"/>
          </p:cNvSpPr>
          <p:nvPr>
            <p:ph type="body" idx="1"/>
          </p:nvPr>
        </p:nvSpPr>
        <p:spPr>
          <a:xfrm>
            <a:off x="493150" y="3170826"/>
            <a:ext cx="11290500" cy="23481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10000"/>
              </a:lnSpc>
              <a:spcBef>
                <a:spcPts val="0"/>
              </a:spcBef>
              <a:spcAft>
                <a:spcPts val="700"/>
              </a:spcAft>
              <a:buSzPct val="93939"/>
              <a:buNone/>
            </a:pPr>
            <a:r>
              <a:rPr lang="en-US" sz="3300"/>
              <a:t>It is better to propose a project schedule relative to a start date (e.g., "testing will commence 120 days after contract initiation") rather than at absolute times (e.g., "testing will commence on April 1, 2019") as procurement processes can become unpredictable</a:t>
            </a:r>
            <a:endParaRPr sz="3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942"/>
        <p:cNvGrpSpPr/>
        <p:nvPr/>
      </p:nvGrpSpPr>
      <p:grpSpPr>
        <a:xfrm>
          <a:off x="0" y="0"/>
          <a:ext cx="0" cy="0"/>
          <a:chOff x="0" y="0"/>
          <a:chExt cx="0" cy="0"/>
        </a:xfrm>
      </p:grpSpPr>
      <p:sp>
        <p:nvSpPr>
          <p:cNvPr id="943" name="Google Shape;943;g327bc0638e4_0_48"/>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44" name="Google Shape;944;g327bc0638e4_0_48"/>
          <p:cNvSpPr txBox="1">
            <a:spLocks noGrp="1"/>
          </p:cNvSpPr>
          <p:nvPr>
            <p:ph type="body" idx="1"/>
          </p:nvPr>
        </p:nvSpPr>
        <p:spPr>
          <a:xfrm>
            <a:off x="493150" y="3170821"/>
            <a:ext cx="11290500" cy="1932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700"/>
              </a:spcAft>
              <a:buSzPts val="2800"/>
              <a:buNone/>
            </a:pPr>
            <a:r>
              <a:rPr lang="en-US" sz="3300"/>
              <a:t>A Request for Proposal (RFP) is the only public solicitation type available</a:t>
            </a:r>
            <a:endParaRPr sz="3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949"/>
        <p:cNvGrpSpPr/>
        <p:nvPr/>
      </p:nvGrpSpPr>
      <p:grpSpPr>
        <a:xfrm>
          <a:off x="0" y="0"/>
          <a:ext cx="0" cy="0"/>
          <a:chOff x="0" y="0"/>
          <a:chExt cx="0" cy="0"/>
        </a:xfrm>
      </p:grpSpPr>
      <p:sp>
        <p:nvSpPr>
          <p:cNvPr id="950" name="Google Shape;950;g327bc0638e4_0_60"/>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51" name="Google Shape;951;g327bc0638e4_0_60"/>
          <p:cNvSpPr txBox="1">
            <a:spLocks noGrp="1"/>
          </p:cNvSpPr>
          <p:nvPr>
            <p:ph type="body" idx="1"/>
          </p:nvPr>
        </p:nvSpPr>
        <p:spPr>
          <a:xfrm>
            <a:off x="493150" y="3170821"/>
            <a:ext cx="11290500" cy="1932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700"/>
              </a:spcAft>
              <a:buSzPts val="2800"/>
              <a:buNone/>
            </a:pPr>
            <a:r>
              <a:rPr lang="en-US" sz="3300"/>
              <a:t>Procurement is a static process across 3 phases: Acquisition Planning, Solicitation and Pre-Award/Award</a:t>
            </a:r>
            <a:endParaRPr sz="33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956"/>
        <p:cNvGrpSpPr/>
        <p:nvPr/>
      </p:nvGrpSpPr>
      <p:grpSpPr>
        <a:xfrm>
          <a:off x="0" y="0"/>
          <a:ext cx="0" cy="0"/>
          <a:chOff x="0" y="0"/>
          <a:chExt cx="0" cy="0"/>
        </a:xfrm>
      </p:grpSpPr>
      <p:sp>
        <p:nvSpPr>
          <p:cNvPr id="957" name="Google Shape;957;g327bc0638e4_0_66"/>
          <p:cNvSpPr txBox="1">
            <a:spLocks noGrp="1"/>
          </p:cNvSpPr>
          <p:nvPr>
            <p:ph type="title"/>
          </p:nvPr>
        </p:nvSpPr>
        <p:spPr>
          <a:xfrm>
            <a:off x="810999" y="269632"/>
            <a:ext cx="12562500" cy="1322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True or False? </a:t>
            </a:r>
            <a:endParaRPr/>
          </a:p>
        </p:txBody>
      </p:sp>
      <p:sp>
        <p:nvSpPr>
          <p:cNvPr id="958" name="Google Shape;958;g327bc0638e4_0_66"/>
          <p:cNvSpPr txBox="1">
            <a:spLocks noGrp="1"/>
          </p:cNvSpPr>
          <p:nvPr>
            <p:ph type="body" idx="1"/>
          </p:nvPr>
        </p:nvSpPr>
        <p:spPr>
          <a:xfrm>
            <a:off x="493150" y="3170821"/>
            <a:ext cx="11290500" cy="1932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700"/>
              </a:spcAft>
              <a:buSzPts val="2800"/>
              <a:buNone/>
            </a:pPr>
            <a:r>
              <a:rPr lang="en-US" sz="3300"/>
              <a:t>IIS Leadership is not usually involved with procurement and therefore has no critical role in the process</a:t>
            </a:r>
            <a:endParaRPr sz="3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g325fa7d3837_1_8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675" name="Google Shape;675;g325fa7d3837_1_8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676" name="Google Shape;676;g325fa7d3837_1_83"/>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2"/>
              </a:buClr>
              <a:buSzPts val="5100"/>
              <a:buFont typeface="Calibri"/>
              <a:buNone/>
            </a:pPr>
            <a:r>
              <a:rPr lang="en-US" sz="4400">
                <a:solidFill>
                  <a:srgbClr val="2E5F7D"/>
                </a:solidFill>
                <a:latin typeface="Calibri"/>
                <a:ea typeface="Calibri"/>
                <a:cs typeface="Calibri"/>
                <a:sym typeface="Calibri"/>
              </a:rPr>
              <a:t>Recap of week 2 and Q&amp;</a:t>
            </a:r>
            <a:r>
              <a:rPr lang="en-US" sz="4400">
                <a:solidFill>
                  <a:srgbClr val="2E5F7D"/>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a:t>
            </a:r>
            <a:endParaRPr>
              <a:solidFill>
                <a:srgbClr val="2E5F7D"/>
              </a:solidFill>
            </a:endParaRPr>
          </a:p>
        </p:txBody>
      </p:sp>
      <p:sp>
        <p:nvSpPr>
          <p:cNvPr id="677" name="Google Shape;677;g325fa7d3837_1_83"/>
          <p:cNvSpPr txBox="1">
            <a:spLocks noGrp="1"/>
          </p:cNvSpPr>
          <p:nvPr>
            <p:ph type="body" idx="1"/>
          </p:nvPr>
        </p:nvSpPr>
        <p:spPr>
          <a:xfrm>
            <a:off x="608250" y="1824374"/>
            <a:ext cx="9666900" cy="4216500"/>
          </a:xfrm>
          <a:prstGeom prst="rect">
            <a:avLst/>
          </a:prstGeom>
          <a:noFill/>
          <a:ln>
            <a:noFill/>
          </a:ln>
        </p:spPr>
        <p:txBody>
          <a:bodyPr spcFirstLastPara="1" wrap="square" lIns="91425" tIns="45700" rIns="91425" bIns="45700" anchor="t" anchorCtr="0">
            <a:normAutofit/>
          </a:bodyPr>
          <a:lstStyle/>
          <a:p>
            <a:pPr marL="457200" lvl="0" indent="-425450" algn="l" rtl="0">
              <a:lnSpc>
                <a:spcPct val="115000"/>
              </a:lnSpc>
              <a:spcBef>
                <a:spcPts val="0"/>
              </a:spcBef>
              <a:spcAft>
                <a:spcPts val="0"/>
              </a:spcAft>
              <a:buSzPts val="3100"/>
              <a:buChar char="●"/>
            </a:pPr>
            <a:r>
              <a:rPr lang="en-US" sz="3100"/>
              <a:t>Statement of work – various options to use (SOW, PWS, SOO)</a:t>
            </a:r>
            <a:endParaRPr sz="3100"/>
          </a:p>
          <a:p>
            <a:pPr marL="457200" lvl="0" indent="-425450" algn="l" rtl="0">
              <a:lnSpc>
                <a:spcPct val="115000"/>
              </a:lnSpc>
              <a:spcBef>
                <a:spcPts val="0"/>
              </a:spcBef>
              <a:spcAft>
                <a:spcPts val="0"/>
              </a:spcAft>
              <a:buSzPts val="3100"/>
              <a:buChar char="●"/>
            </a:pPr>
            <a:r>
              <a:rPr lang="en-US" sz="3100"/>
              <a:t>Solicitation document </a:t>
            </a:r>
            <a:endParaRPr sz="3100"/>
          </a:p>
          <a:p>
            <a:pPr marL="457200" lvl="0" indent="-425450" algn="l" rtl="0">
              <a:lnSpc>
                <a:spcPct val="115000"/>
              </a:lnSpc>
              <a:spcBef>
                <a:spcPts val="0"/>
              </a:spcBef>
              <a:spcAft>
                <a:spcPts val="0"/>
              </a:spcAft>
              <a:buSzPts val="3100"/>
              <a:buChar char="●"/>
            </a:pPr>
            <a:r>
              <a:rPr lang="en-US" sz="3100"/>
              <a:t>Evaluation criteria</a:t>
            </a:r>
            <a:endParaRPr sz="3100"/>
          </a:p>
          <a:p>
            <a:pPr marL="457200" lvl="0" indent="-425450" algn="l" rtl="0">
              <a:lnSpc>
                <a:spcPct val="115000"/>
              </a:lnSpc>
              <a:spcBef>
                <a:spcPts val="0"/>
              </a:spcBef>
              <a:spcAft>
                <a:spcPts val="0"/>
              </a:spcAft>
              <a:buSzPts val="3100"/>
              <a:buChar char="●"/>
            </a:pPr>
            <a:r>
              <a:rPr lang="en-US" sz="3100"/>
              <a:t>Publication and Q&amp;A</a:t>
            </a:r>
            <a:endParaRPr sz="3100"/>
          </a:p>
        </p:txBody>
      </p:sp>
      <p:pic>
        <p:nvPicPr>
          <p:cNvPr id="678" name="Google Shape;678;g325fa7d3837_1_83"/>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g325fa7d3837_1_104"/>
          <p:cNvPicPr preferRelativeResize="0"/>
          <p:nvPr/>
        </p:nvPicPr>
        <p:blipFill rotWithShape="1">
          <a:blip r:embed="rId3">
            <a:alphaModFix/>
          </a:blip>
          <a:srcRect/>
          <a:stretch/>
        </p:blipFill>
        <p:spPr>
          <a:xfrm>
            <a:off x="0" y="0"/>
            <a:ext cx="12192000" cy="6646576"/>
          </a:xfrm>
          <a:prstGeom prst="rect">
            <a:avLst/>
          </a:prstGeom>
          <a:noFill/>
          <a:ln>
            <a:noFill/>
          </a:ln>
        </p:spPr>
      </p:pic>
      <p:sp>
        <p:nvSpPr>
          <p:cNvPr id="684" name="Google Shape;684;g325fa7d3837_1_104"/>
          <p:cNvSpPr/>
          <p:nvPr/>
        </p:nvSpPr>
        <p:spPr>
          <a:xfrm>
            <a:off x="8837813" y="1889693"/>
            <a:ext cx="3044700" cy="723600"/>
          </a:xfrm>
          <a:prstGeom prst="roundRect">
            <a:avLst>
              <a:gd name="adj" fmla="val 16667"/>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Pre-award/award</a:t>
            </a:r>
            <a:endParaRPr sz="2000" b="1" i="0" u="none" strike="noStrike" cap="none">
              <a:solidFill>
                <a:schemeClr val="lt1"/>
              </a:solidFill>
              <a:latin typeface="Calibri"/>
              <a:ea typeface="Calibri"/>
              <a:cs typeface="Calibri"/>
              <a:sym typeface="Calibri"/>
            </a:endParaRPr>
          </a:p>
        </p:txBody>
      </p:sp>
      <p:sp>
        <p:nvSpPr>
          <p:cNvPr id="685" name="Google Shape;685;g325fa7d3837_1_104"/>
          <p:cNvSpPr/>
          <p:nvPr/>
        </p:nvSpPr>
        <p:spPr>
          <a:xfrm rot="5400000">
            <a:off x="9985813" y="727488"/>
            <a:ext cx="750300" cy="30480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686" name="Google Shape;686;g325fa7d3837_1_104"/>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687" name="Google Shape;687;g325fa7d3837_1_104"/>
          <p:cNvSpPr txBox="1">
            <a:spLocks noGrp="1"/>
          </p:cNvSpPr>
          <p:nvPr>
            <p:ph type="title"/>
          </p:nvPr>
        </p:nvSpPr>
        <p:spPr>
          <a:xfrm>
            <a:off x="608251" y="455075"/>
            <a:ext cx="9383400" cy="991800"/>
          </a:xfrm>
          <a:prstGeom prst="rect">
            <a:avLst/>
          </a:prstGeom>
          <a:noFill/>
          <a:ln>
            <a:noFill/>
          </a:ln>
        </p:spPr>
        <p:txBody>
          <a:bodyPr spcFirstLastPara="1" wrap="square" lIns="91425" tIns="45700" rIns="91425" bIns="45700" anchor="b" anchorCtr="0">
            <a:normAutofit/>
          </a:bodyPr>
          <a:lstStyle/>
          <a:p>
            <a:pPr marL="0" lvl="0" indent="0" algn="l" rtl="0">
              <a:lnSpc>
                <a:spcPct val="97368"/>
              </a:lnSpc>
              <a:spcBef>
                <a:spcPts val="0"/>
              </a:spcBef>
              <a:spcAft>
                <a:spcPts val="0"/>
              </a:spcAft>
              <a:buClr>
                <a:schemeClr val="dk1"/>
              </a:buClr>
              <a:buSzPts val="3800"/>
              <a:buFont typeface="Arial"/>
              <a:buNone/>
            </a:pPr>
            <a:r>
              <a:rPr lang="en-US" sz="4400">
                <a:solidFill>
                  <a:srgbClr val="2E5F7D"/>
                </a:solidFill>
                <a:latin typeface="Calibri"/>
                <a:ea typeface="Calibri"/>
                <a:cs typeface="Calibri"/>
                <a:sym typeface="Calibri"/>
              </a:rPr>
              <a:t>Pre-award/award overview</a:t>
            </a:r>
            <a:endParaRPr sz="4400">
              <a:solidFill>
                <a:srgbClr val="2E5F7D"/>
              </a:solidFill>
              <a:latin typeface="Calibri"/>
              <a:ea typeface="Calibri"/>
              <a:cs typeface="Calibri"/>
              <a:sym typeface="Calibri"/>
            </a:endParaRPr>
          </a:p>
        </p:txBody>
      </p:sp>
      <p:pic>
        <p:nvPicPr>
          <p:cNvPr id="688" name="Google Shape;688;g325fa7d3837_1_104"/>
          <p:cNvPicPr preferRelativeResize="0"/>
          <p:nvPr/>
        </p:nvPicPr>
        <p:blipFill rotWithShape="1">
          <a:blip r:embed="rId5">
            <a:alphaModFix/>
          </a:blip>
          <a:srcRect/>
          <a:stretch/>
        </p:blipFill>
        <p:spPr>
          <a:xfrm>
            <a:off x="11143872" y="202224"/>
            <a:ext cx="789330" cy="776390"/>
          </a:xfrm>
          <a:prstGeom prst="rect">
            <a:avLst/>
          </a:prstGeom>
          <a:noFill/>
          <a:ln>
            <a:noFill/>
          </a:ln>
        </p:spPr>
      </p:pic>
      <p:pic>
        <p:nvPicPr>
          <p:cNvPr id="689" name="Google Shape;689;g325fa7d3837_1_104"/>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690" name="Google Shape;690;g325fa7d3837_1_104"/>
          <p:cNvPicPr preferRelativeResize="0"/>
          <p:nvPr/>
        </p:nvPicPr>
        <p:blipFill rotWithShape="1">
          <a:blip r:embed="rId7">
            <a:alphaModFix/>
          </a:blip>
          <a:srcRect/>
          <a:stretch/>
        </p:blipFill>
        <p:spPr>
          <a:xfrm>
            <a:off x="11587078" y="6148888"/>
            <a:ext cx="540576" cy="604775"/>
          </a:xfrm>
          <a:prstGeom prst="rect">
            <a:avLst/>
          </a:prstGeom>
          <a:noFill/>
          <a:ln>
            <a:noFill/>
          </a:ln>
        </p:spPr>
      </p:pic>
      <p:sp>
        <p:nvSpPr>
          <p:cNvPr id="691" name="Google Shape;691;g325fa7d3837_1_104"/>
          <p:cNvSpPr/>
          <p:nvPr/>
        </p:nvSpPr>
        <p:spPr>
          <a:xfrm rot="-5400000">
            <a:off x="7869716" y="3852753"/>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Evaluate responses</a:t>
            </a:r>
            <a:endParaRPr sz="1500" b="0" i="0" u="none" strike="noStrike" cap="none">
              <a:solidFill>
                <a:srgbClr val="000000"/>
              </a:solidFill>
              <a:latin typeface="Calibri"/>
              <a:ea typeface="Calibri"/>
              <a:cs typeface="Calibri"/>
              <a:sym typeface="Calibri"/>
            </a:endParaRPr>
          </a:p>
        </p:txBody>
      </p:sp>
      <p:sp>
        <p:nvSpPr>
          <p:cNvPr id="692" name="Google Shape;692;g325fa7d3837_1_104"/>
          <p:cNvSpPr/>
          <p:nvPr/>
        </p:nvSpPr>
        <p:spPr>
          <a:xfrm rot="-5400000">
            <a:off x="8926805" y="3852753"/>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Negotiate contract</a:t>
            </a:r>
            <a:endParaRPr sz="1500" b="0" i="0" u="none" strike="noStrike" cap="none">
              <a:solidFill>
                <a:srgbClr val="000000"/>
              </a:solidFill>
              <a:latin typeface="Calibri"/>
              <a:ea typeface="Calibri"/>
              <a:cs typeface="Calibri"/>
              <a:sym typeface="Calibri"/>
            </a:endParaRPr>
          </a:p>
        </p:txBody>
      </p:sp>
      <p:sp>
        <p:nvSpPr>
          <p:cNvPr id="693" name="Google Shape;693;g325fa7d3837_1_104"/>
          <p:cNvSpPr/>
          <p:nvPr/>
        </p:nvSpPr>
        <p:spPr>
          <a:xfrm rot="-5400000">
            <a:off x="9983901" y="3852753"/>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Award contract</a:t>
            </a:r>
            <a:endParaRPr sz="1500" b="0" i="0" u="none" strike="noStrike" cap="none">
              <a:solidFill>
                <a:srgbClr val="000000"/>
              </a:solidFill>
              <a:latin typeface="Calibri"/>
              <a:ea typeface="Calibri"/>
              <a:cs typeface="Calibri"/>
              <a:sym typeface="Calibri"/>
            </a:endParaRPr>
          </a:p>
        </p:txBody>
      </p:sp>
      <p:sp>
        <p:nvSpPr>
          <p:cNvPr id="694" name="Google Shape;694;g325fa7d3837_1_104"/>
          <p:cNvSpPr/>
          <p:nvPr/>
        </p:nvSpPr>
        <p:spPr>
          <a:xfrm>
            <a:off x="5383286" y="1889693"/>
            <a:ext cx="29412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Solicitation</a:t>
            </a:r>
            <a:endParaRPr sz="2000" b="1" i="0" u="none" strike="noStrike" cap="none">
              <a:solidFill>
                <a:schemeClr val="lt1"/>
              </a:solidFill>
              <a:latin typeface="Calibri"/>
              <a:ea typeface="Calibri"/>
              <a:cs typeface="Calibri"/>
              <a:sym typeface="Calibri"/>
            </a:endParaRPr>
          </a:p>
        </p:txBody>
      </p:sp>
      <p:sp>
        <p:nvSpPr>
          <p:cNvPr id="695" name="Google Shape;695;g325fa7d3837_1_104"/>
          <p:cNvSpPr/>
          <p:nvPr/>
        </p:nvSpPr>
        <p:spPr>
          <a:xfrm>
            <a:off x="307038" y="1844475"/>
            <a:ext cx="45636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696" name="Google Shape;696;g325fa7d3837_1_104"/>
          <p:cNvSpPr/>
          <p:nvPr/>
        </p:nvSpPr>
        <p:spPr>
          <a:xfrm rot="-5400000">
            <a:off x="-711877"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Conduct market research</a:t>
            </a:r>
            <a:endParaRPr sz="2000" b="1" i="0" u="none" strike="noStrike" cap="none">
              <a:solidFill>
                <a:schemeClr val="lt1"/>
              </a:solidFill>
              <a:latin typeface="Calibri"/>
              <a:ea typeface="Calibri"/>
              <a:cs typeface="Calibri"/>
              <a:sym typeface="Calibri"/>
            </a:endParaRPr>
          </a:p>
        </p:txBody>
      </p:sp>
      <p:sp>
        <p:nvSpPr>
          <p:cNvPr id="697" name="Google Shape;697;g325fa7d3837_1_104"/>
          <p:cNvSpPr/>
          <p:nvPr/>
        </p:nvSpPr>
        <p:spPr>
          <a:xfrm rot="-5400000">
            <a:off x="1130135"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Assemble acquisition team</a:t>
            </a:r>
            <a:endParaRPr sz="2000" b="1" i="0" u="none" strike="noStrike" cap="none">
              <a:solidFill>
                <a:schemeClr val="lt1"/>
              </a:solidFill>
              <a:latin typeface="Calibri"/>
              <a:ea typeface="Calibri"/>
              <a:cs typeface="Calibri"/>
              <a:sym typeface="Calibri"/>
            </a:endParaRPr>
          </a:p>
        </p:txBody>
      </p:sp>
      <p:sp>
        <p:nvSpPr>
          <p:cNvPr id="698" name="Google Shape;698;g325fa7d3837_1_104"/>
          <p:cNvSpPr/>
          <p:nvPr/>
        </p:nvSpPr>
        <p:spPr>
          <a:xfrm rot="-5400000">
            <a:off x="199961" y="3801409"/>
            <a:ext cx="30207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project budget</a:t>
            </a:r>
            <a:endParaRPr sz="2000" b="1" i="0" u="none" strike="noStrike" cap="none">
              <a:solidFill>
                <a:schemeClr val="lt1"/>
              </a:solidFill>
              <a:latin typeface="Calibri"/>
              <a:ea typeface="Calibri"/>
              <a:cs typeface="Calibri"/>
              <a:sym typeface="Calibri"/>
            </a:endParaRPr>
          </a:p>
        </p:txBody>
      </p:sp>
      <p:sp>
        <p:nvSpPr>
          <p:cNvPr id="699" name="Google Shape;699;g325fa7d3837_1_104"/>
          <p:cNvSpPr/>
          <p:nvPr/>
        </p:nvSpPr>
        <p:spPr>
          <a:xfrm rot="-5400000">
            <a:off x="2051158"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Collect requirements</a:t>
            </a:r>
            <a:endParaRPr sz="2000" b="1" i="0" u="none" strike="noStrike" cap="none">
              <a:solidFill>
                <a:schemeClr val="lt1"/>
              </a:solidFill>
              <a:latin typeface="Calibri"/>
              <a:ea typeface="Calibri"/>
              <a:cs typeface="Calibri"/>
              <a:sym typeface="Calibri"/>
            </a:endParaRPr>
          </a:p>
        </p:txBody>
      </p:sp>
      <p:sp>
        <p:nvSpPr>
          <p:cNvPr id="700" name="Google Shape;700;g325fa7d3837_1_104"/>
          <p:cNvSpPr/>
          <p:nvPr/>
        </p:nvSpPr>
        <p:spPr>
          <a:xfrm rot="-5400000">
            <a:off x="2972181"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Document SOW/PWS</a:t>
            </a:r>
            <a:endParaRPr sz="2000" b="1" i="0" u="none" strike="noStrike" cap="none">
              <a:solidFill>
                <a:schemeClr val="lt1"/>
              </a:solidFill>
              <a:latin typeface="Calibri"/>
              <a:ea typeface="Calibri"/>
              <a:cs typeface="Calibri"/>
              <a:sym typeface="Calibri"/>
            </a:endParaRPr>
          </a:p>
        </p:txBody>
      </p:sp>
      <p:sp>
        <p:nvSpPr>
          <p:cNvPr id="701" name="Google Shape;701;g325fa7d3837_1_104"/>
          <p:cNvSpPr/>
          <p:nvPr/>
        </p:nvSpPr>
        <p:spPr>
          <a:xfrm rot="-5400000">
            <a:off x="4279451" y="3852763"/>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solicitation document</a:t>
            </a:r>
            <a:endParaRPr sz="2000" b="1" i="0" u="none" strike="noStrike" cap="none">
              <a:solidFill>
                <a:schemeClr val="lt1"/>
              </a:solidFill>
              <a:latin typeface="Calibri"/>
              <a:ea typeface="Calibri"/>
              <a:cs typeface="Calibri"/>
              <a:sym typeface="Calibri"/>
            </a:endParaRPr>
          </a:p>
        </p:txBody>
      </p:sp>
      <p:sp>
        <p:nvSpPr>
          <p:cNvPr id="702" name="Google Shape;702;g325fa7d3837_1_104"/>
          <p:cNvSpPr/>
          <p:nvPr/>
        </p:nvSpPr>
        <p:spPr>
          <a:xfrm rot="-5400000">
            <a:off x="6330473" y="3852763"/>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Publish solicitation/Q&amp;A </a:t>
            </a:r>
            <a:endParaRPr sz="2000" b="1" i="0" u="none" strike="noStrike" cap="none">
              <a:solidFill>
                <a:schemeClr val="lt1"/>
              </a:solidFill>
              <a:latin typeface="Calibri"/>
              <a:ea typeface="Calibri"/>
              <a:cs typeface="Calibri"/>
              <a:sym typeface="Calibri"/>
            </a:endParaRPr>
          </a:p>
        </p:txBody>
      </p:sp>
      <p:sp>
        <p:nvSpPr>
          <p:cNvPr id="703" name="Google Shape;703;g325fa7d3837_1_104"/>
          <p:cNvSpPr/>
          <p:nvPr/>
        </p:nvSpPr>
        <p:spPr>
          <a:xfrm rot="-5400000">
            <a:off x="5304945" y="3852763"/>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Develop evaluation criteria</a:t>
            </a:r>
            <a:endParaRPr sz="2000" b="1"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Google Shape;708;g325fa7d3837_1_289"/>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709" name="Google Shape;709;g325fa7d3837_1_289"/>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710" name="Google Shape;710;g325fa7d3837_1_289"/>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475"/>
              <a:buFont typeface="Arial"/>
              <a:buNone/>
            </a:pPr>
            <a:r>
              <a:rPr lang="en-US" sz="4400">
                <a:solidFill>
                  <a:srgbClr val="2E5F7D"/>
                </a:solidFill>
                <a:latin typeface="Calibri"/>
                <a:ea typeface="Calibri"/>
                <a:cs typeface="Calibri"/>
                <a:sym typeface="Calibri"/>
              </a:rPr>
              <a:t>Pre-award/award phase</a:t>
            </a:r>
            <a:endParaRPr sz="4400">
              <a:solidFill>
                <a:srgbClr val="2E5F7D"/>
              </a:solidFill>
              <a:latin typeface="Calibri"/>
              <a:ea typeface="Calibri"/>
              <a:cs typeface="Calibri"/>
              <a:sym typeface="Calibri"/>
            </a:endParaRPr>
          </a:p>
        </p:txBody>
      </p:sp>
      <p:sp>
        <p:nvSpPr>
          <p:cNvPr id="711" name="Google Shape;711;g325fa7d3837_1_289"/>
          <p:cNvSpPr txBox="1">
            <a:spLocks noGrp="1"/>
          </p:cNvSpPr>
          <p:nvPr>
            <p:ph type="body" idx="1"/>
          </p:nvPr>
        </p:nvSpPr>
        <p:spPr>
          <a:xfrm>
            <a:off x="608250" y="1824375"/>
            <a:ext cx="7331700" cy="4537800"/>
          </a:xfrm>
          <a:prstGeom prst="rect">
            <a:avLst/>
          </a:prstGeom>
          <a:noFill/>
          <a:ln>
            <a:noFill/>
          </a:ln>
        </p:spPr>
        <p:txBody>
          <a:bodyPr spcFirstLastPara="1" wrap="square" lIns="91425" tIns="45700" rIns="91425" bIns="45700" anchor="t" anchorCtr="0">
            <a:normAutofit fontScale="55000" lnSpcReduction="20000"/>
          </a:bodyPr>
          <a:lstStyle/>
          <a:p>
            <a:pPr marL="457200" lvl="0" indent="-411637" algn="l" rtl="0">
              <a:lnSpc>
                <a:spcPct val="115000"/>
              </a:lnSpc>
              <a:spcBef>
                <a:spcPts val="1200"/>
              </a:spcBef>
              <a:spcAft>
                <a:spcPts val="0"/>
              </a:spcAft>
              <a:buSzPct val="100000"/>
              <a:buChar char="●"/>
            </a:pPr>
            <a:r>
              <a:rPr lang="en-US" sz="4116">
                <a:latin typeface="Calibri"/>
                <a:ea typeface="Calibri"/>
                <a:cs typeface="Calibri"/>
                <a:sym typeface="Calibri"/>
              </a:rPr>
              <a:t>Pre-award/award is the final phase of procurement, consisting of:</a:t>
            </a:r>
            <a:endParaRPr sz="4116">
              <a:latin typeface="Calibri"/>
              <a:ea typeface="Calibri"/>
              <a:cs typeface="Calibri"/>
              <a:sym typeface="Calibri"/>
            </a:endParaRPr>
          </a:p>
          <a:p>
            <a:pPr marL="914400" lvl="1" indent="-411637" algn="l" rtl="0">
              <a:lnSpc>
                <a:spcPct val="115000"/>
              </a:lnSpc>
              <a:spcBef>
                <a:spcPts val="0"/>
              </a:spcBef>
              <a:spcAft>
                <a:spcPts val="0"/>
              </a:spcAft>
              <a:buSzPct val="100000"/>
              <a:buFont typeface="Calibri"/>
              <a:buChar char="○"/>
            </a:pPr>
            <a:r>
              <a:rPr lang="en-US" sz="4116">
                <a:latin typeface="Calibri"/>
                <a:ea typeface="Calibri"/>
                <a:cs typeface="Calibri"/>
                <a:sym typeface="Calibri"/>
              </a:rPr>
              <a:t>Evaluation of solicitation responses</a:t>
            </a:r>
            <a:endParaRPr sz="4116">
              <a:latin typeface="Calibri"/>
              <a:ea typeface="Calibri"/>
              <a:cs typeface="Calibri"/>
              <a:sym typeface="Calibri"/>
            </a:endParaRPr>
          </a:p>
          <a:p>
            <a:pPr marL="914400" lvl="1" indent="-411637" algn="l" rtl="0">
              <a:lnSpc>
                <a:spcPct val="115000"/>
              </a:lnSpc>
              <a:spcBef>
                <a:spcPts val="0"/>
              </a:spcBef>
              <a:spcAft>
                <a:spcPts val="0"/>
              </a:spcAft>
              <a:buSzPct val="100000"/>
              <a:buFont typeface="Calibri"/>
              <a:buChar char="○"/>
            </a:pPr>
            <a:r>
              <a:rPr lang="en-US" sz="4116">
                <a:latin typeface="Calibri"/>
                <a:ea typeface="Calibri"/>
                <a:cs typeface="Calibri"/>
                <a:sym typeface="Calibri"/>
              </a:rPr>
              <a:t>Negotiation</a:t>
            </a:r>
            <a:endParaRPr sz="4116">
              <a:latin typeface="Calibri"/>
              <a:ea typeface="Calibri"/>
              <a:cs typeface="Calibri"/>
              <a:sym typeface="Calibri"/>
            </a:endParaRPr>
          </a:p>
          <a:p>
            <a:pPr marL="914400" lvl="1" indent="-411637" algn="l" rtl="0">
              <a:lnSpc>
                <a:spcPct val="115000"/>
              </a:lnSpc>
              <a:spcBef>
                <a:spcPts val="0"/>
              </a:spcBef>
              <a:spcAft>
                <a:spcPts val="0"/>
              </a:spcAft>
              <a:buSzPct val="100000"/>
              <a:buFont typeface="Calibri"/>
              <a:buChar char="○"/>
            </a:pPr>
            <a:r>
              <a:rPr lang="en-US" sz="4116">
                <a:latin typeface="Calibri"/>
                <a:ea typeface="Calibri"/>
                <a:cs typeface="Calibri"/>
                <a:sym typeface="Calibri"/>
              </a:rPr>
              <a:t>Award of contract</a:t>
            </a:r>
            <a:endParaRPr sz="4116">
              <a:latin typeface="Calibri"/>
              <a:ea typeface="Calibri"/>
              <a:cs typeface="Calibri"/>
              <a:sym typeface="Calibri"/>
            </a:endParaRPr>
          </a:p>
          <a:p>
            <a:pPr marL="457200" lvl="0" indent="-411637" algn="l" rtl="0">
              <a:lnSpc>
                <a:spcPct val="106675"/>
              </a:lnSpc>
              <a:spcBef>
                <a:spcPts val="600"/>
              </a:spcBef>
              <a:spcAft>
                <a:spcPts val="0"/>
              </a:spcAft>
              <a:buSzPct val="100000"/>
              <a:buFont typeface="Calibri"/>
              <a:buChar char="●"/>
            </a:pPr>
            <a:r>
              <a:rPr lang="en-US" sz="4116">
                <a:latin typeface="Calibri"/>
                <a:ea typeface="Calibri"/>
                <a:cs typeface="Calibri"/>
                <a:sym typeface="Calibri"/>
              </a:rPr>
              <a:t>A contract is: </a:t>
            </a:r>
            <a:endParaRPr sz="4116">
              <a:latin typeface="Calibri"/>
              <a:ea typeface="Calibri"/>
              <a:cs typeface="Calibri"/>
              <a:sym typeface="Calibri"/>
            </a:endParaRPr>
          </a:p>
          <a:p>
            <a:pPr marL="914400" lvl="1" indent="-411637" algn="l" rtl="0">
              <a:lnSpc>
                <a:spcPct val="106675"/>
              </a:lnSpc>
              <a:spcBef>
                <a:spcPts val="600"/>
              </a:spcBef>
              <a:spcAft>
                <a:spcPts val="0"/>
              </a:spcAft>
              <a:buSzPct val="100000"/>
              <a:buFont typeface="Calibri"/>
              <a:buChar char="○"/>
            </a:pPr>
            <a:r>
              <a:rPr lang="en-US" sz="4116">
                <a:latin typeface="Calibri"/>
                <a:ea typeface="Calibri"/>
                <a:cs typeface="Calibri"/>
                <a:sym typeface="Calibri"/>
              </a:rPr>
              <a:t>Negotiated, awarded and then administered.</a:t>
            </a:r>
            <a:endParaRPr sz="4116">
              <a:latin typeface="Calibri"/>
              <a:ea typeface="Calibri"/>
              <a:cs typeface="Calibri"/>
              <a:sym typeface="Calibri"/>
            </a:endParaRPr>
          </a:p>
          <a:p>
            <a:pPr marL="914400" lvl="1" indent="-411637" algn="l" rtl="0">
              <a:lnSpc>
                <a:spcPct val="106675"/>
              </a:lnSpc>
              <a:spcBef>
                <a:spcPts val="600"/>
              </a:spcBef>
              <a:spcAft>
                <a:spcPts val="0"/>
              </a:spcAft>
              <a:buSzPct val="100000"/>
              <a:buFont typeface="Calibri"/>
              <a:buChar char="○"/>
            </a:pPr>
            <a:r>
              <a:rPr lang="en-US" sz="4116">
                <a:latin typeface="Calibri"/>
                <a:ea typeface="Calibri"/>
                <a:cs typeface="Calibri"/>
                <a:sym typeface="Calibri"/>
              </a:rPr>
              <a:t>Mostly drafted prior to being solicited.</a:t>
            </a:r>
            <a:endParaRPr sz="4116">
              <a:latin typeface="Calibri"/>
              <a:ea typeface="Calibri"/>
              <a:cs typeface="Calibri"/>
              <a:sym typeface="Calibri"/>
            </a:endParaRPr>
          </a:p>
          <a:p>
            <a:pPr marL="914400" lvl="1" indent="-411637" algn="l" rtl="0">
              <a:lnSpc>
                <a:spcPct val="106675"/>
              </a:lnSpc>
              <a:spcBef>
                <a:spcPts val="600"/>
              </a:spcBef>
              <a:spcAft>
                <a:spcPts val="0"/>
              </a:spcAft>
              <a:buSzPct val="100000"/>
              <a:buFont typeface="Calibri"/>
              <a:buChar char="○"/>
            </a:pPr>
            <a:r>
              <a:rPr lang="en-US" sz="4116">
                <a:latin typeface="Calibri"/>
                <a:ea typeface="Calibri"/>
                <a:cs typeface="Calibri"/>
                <a:sym typeface="Calibri"/>
              </a:rPr>
              <a:t>Finalized after negotiations are completed.</a:t>
            </a:r>
            <a:endParaRPr sz="4116">
              <a:latin typeface="Calibri"/>
              <a:ea typeface="Calibri"/>
              <a:cs typeface="Calibri"/>
              <a:sym typeface="Calibri"/>
            </a:endParaRPr>
          </a:p>
          <a:p>
            <a:pPr marL="457200" lvl="0" indent="-411637" algn="l" rtl="0">
              <a:lnSpc>
                <a:spcPct val="106675"/>
              </a:lnSpc>
              <a:spcBef>
                <a:spcPts val="600"/>
              </a:spcBef>
              <a:spcAft>
                <a:spcPts val="0"/>
              </a:spcAft>
              <a:buSzPct val="100000"/>
              <a:buFont typeface="Calibri"/>
              <a:buChar char="●"/>
            </a:pPr>
            <a:r>
              <a:rPr lang="en-US" sz="4116">
                <a:latin typeface="Calibri"/>
                <a:ea typeface="Calibri"/>
                <a:cs typeface="Calibri"/>
                <a:sym typeface="Calibri"/>
              </a:rPr>
              <a:t>The key to a well-written contract are </a:t>
            </a:r>
            <a:r>
              <a:rPr lang="en-US" sz="4116" b="1">
                <a:latin typeface="Calibri"/>
                <a:ea typeface="Calibri"/>
                <a:cs typeface="Calibri"/>
                <a:sym typeface="Calibri"/>
              </a:rPr>
              <a:t>well-defined documented requirements.</a:t>
            </a:r>
            <a:endParaRPr sz="3100"/>
          </a:p>
        </p:txBody>
      </p:sp>
      <p:pic>
        <p:nvPicPr>
          <p:cNvPr id="712" name="Google Shape;712;g325fa7d3837_1_289"/>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713" name="Google Shape;713;g325fa7d3837_1_289"/>
          <p:cNvSpPr/>
          <p:nvPr/>
        </p:nvSpPr>
        <p:spPr>
          <a:xfrm>
            <a:off x="7679775" y="1819425"/>
            <a:ext cx="3560700" cy="36291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1" u="none" strike="noStrike" cap="none">
                <a:solidFill>
                  <a:srgbClr val="000000"/>
                </a:solidFill>
                <a:latin typeface="Calibri"/>
                <a:ea typeface="Calibri"/>
                <a:cs typeface="Calibri"/>
                <a:sym typeface="Calibri"/>
              </a:rPr>
              <a:t>Recommendation: </a:t>
            </a:r>
            <a:endParaRPr sz="2000" b="1" i="1" u="none" strike="noStrike" cap="none">
              <a:solidFill>
                <a:srgbClr val="000000"/>
              </a:solidFill>
              <a:latin typeface="Calibri"/>
              <a:ea typeface="Calibri"/>
              <a:cs typeface="Calibri"/>
              <a:sym typeface="Calibri"/>
            </a:endParaRPr>
          </a:p>
          <a:p>
            <a:pPr marL="457200" marR="0" lvl="0" indent="0" algn="l" rtl="0">
              <a:lnSpc>
                <a:spcPct val="106666"/>
              </a:lnSpc>
              <a:spcBef>
                <a:spcPts val="8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Do not develop a contract from scratch. Leverage prior planning and documentation to finalize the contract.</a:t>
            </a:r>
            <a:endParaRPr sz="2000" b="0" i="1"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g325fa7d3837_1_265"/>
          <p:cNvPicPr preferRelativeResize="0"/>
          <p:nvPr/>
        </p:nvPicPr>
        <p:blipFill rotWithShape="1">
          <a:blip r:embed="rId3">
            <a:alphaModFix/>
          </a:blip>
          <a:srcRect/>
          <a:stretch/>
        </p:blipFill>
        <p:spPr>
          <a:xfrm>
            <a:off x="0" y="0"/>
            <a:ext cx="12192000" cy="6646576"/>
          </a:xfrm>
          <a:prstGeom prst="rect">
            <a:avLst/>
          </a:prstGeom>
          <a:noFill/>
          <a:ln>
            <a:noFill/>
          </a:ln>
        </p:spPr>
      </p:pic>
      <p:pic>
        <p:nvPicPr>
          <p:cNvPr id="719" name="Google Shape;719;g325fa7d3837_1_265"/>
          <p:cNvPicPr preferRelativeResize="0"/>
          <p:nvPr/>
        </p:nvPicPr>
        <p:blipFill rotWithShape="1">
          <a:blip r:embed="rId4">
            <a:alphaModFix/>
          </a:blip>
          <a:srcRect t="81275"/>
          <a:stretch/>
        </p:blipFill>
        <p:spPr>
          <a:xfrm>
            <a:off x="0" y="5573948"/>
            <a:ext cx="12192000" cy="1284050"/>
          </a:xfrm>
          <a:prstGeom prst="rect">
            <a:avLst/>
          </a:prstGeom>
          <a:noFill/>
          <a:ln>
            <a:noFill/>
          </a:ln>
        </p:spPr>
      </p:pic>
      <p:sp>
        <p:nvSpPr>
          <p:cNvPr id="720" name="Google Shape;720;g325fa7d3837_1_265"/>
          <p:cNvSpPr txBox="1">
            <a:spLocks noGrp="1"/>
          </p:cNvSpPr>
          <p:nvPr>
            <p:ph type="title"/>
          </p:nvPr>
        </p:nvSpPr>
        <p:spPr>
          <a:xfrm>
            <a:off x="608250" y="455075"/>
            <a:ext cx="10021649" cy="991800"/>
          </a:xfrm>
          <a:prstGeom prst="rect">
            <a:avLst/>
          </a:prstGeom>
          <a:noFill/>
          <a:ln>
            <a:noFill/>
          </a:ln>
        </p:spPr>
        <p:txBody>
          <a:bodyPr spcFirstLastPara="1" wrap="square" lIns="91425" tIns="45700" rIns="91425" bIns="45700" anchor="b" anchorCtr="0">
            <a:normAutofit/>
          </a:bodyPr>
          <a:lstStyle/>
          <a:p>
            <a:pPr marL="0" lvl="0" indent="0" algn="l" rtl="0">
              <a:lnSpc>
                <a:spcPct val="97368"/>
              </a:lnSpc>
              <a:spcBef>
                <a:spcPts val="0"/>
              </a:spcBef>
              <a:spcAft>
                <a:spcPts val="0"/>
              </a:spcAft>
              <a:buClr>
                <a:schemeClr val="dk1"/>
              </a:buClr>
              <a:buSzPts val="3800"/>
              <a:buFont typeface="Arial"/>
              <a:buNone/>
            </a:pPr>
            <a:r>
              <a:rPr lang="en-US" sz="4400">
                <a:solidFill>
                  <a:srgbClr val="2E5F7D"/>
                </a:solidFill>
                <a:latin typeface="Calibri"/>
                <a:ea typeface="Calibri"/>
                <a:cs typeface="Calibri"/>
                <a:sym typeface="Calibri"/>
              </a:rPr>
              <a:t>Pre-award/award: negotiate contract</a:t>
            </a:r>
            <a:endParaRPr sz="4400">
              <a:solidFill>
                <a:srgbClr val="2E5F7D"/>
              </a:solidFill>
              <a:latin typeface="Calibri"/>
              <a:ea typeface="Calibri"/>
              <a:cs typeface="Calibri"/>
              <a:sym typeface="Calibri"/>
            </a:endParaRPr>
          </a:p>
        </p:txBody>
      </p:sp>
      <p:pic>
        <p:nvPicPr>
          <p:cNvPr id="721" name="Google Shape;721;g325fa7d3837_1_265"/>
          <p:cNvPicPr preferRelativeResize="0"/>
          <p:nvPr/>
        </p:nvPicPr>
        <p:blipFill rotWithShape="1">
          <a:blip r:embed="rId5">
            <a:alphaModFix/>
          </a:blip>
          <a:srcRect/>
          <a:stretch/>
        </p:blipFill>
        <p:spPr>
          <a:xfrm>
            <a:off x="11143872" y="202224"/>
            <a:ext cx="789330" cy="776390"/>
          </a:xfrm>
          <a:prstGeom prst="rect">
            <a:avLst/>
          </a:prstGeom>
          <a:noFill/>
          <a:ln>
            <a:noFill/>
          </a:ln>
        </p:spPr>
      </p:pic>
      <p:pic>
        <p:nvPicPr>
          <p:cNvPr id="722" name="Google Shape;722;g325fa7d3837_1_265"/>
          <p:cNvPicPr preferRelativeResize="0"/>
          <p:nvPr/>
        </p:nvPicPr>
        <p:blipFill rotWithShape="1">
          <a:blip r:embed="rId6">
            <a:alphaModFix/>
          </a:blip>
          <a:srcRect/>
          <a:stretch/>
        </p:blipFill>
        <p:spPr>
          <a:xfrm>
            <a:off x="10249672" y="202224"/>
            <a:ext cx="789329" cy="776390"/>
          </a:xfrm>
          <a:prstGeom prst="rect">
            <a:avLst/>
          </a:prstGeom>
          <a:noFill/>
          <a:ln>
            <a:noFill/>
          </a:ln>
        </p:spPr>
      </p:pic>
      <p:pic>
        <p:nvPicPr>
          <p:cNvPr id="723" name="Google Shape;723;g325fa7d3837_1_265"/>
          <p:cNvPicPr preferRelativeResize="0"/>
          <p:nvPr/>
        </p:nvPicPr>
        <p:blipFill rotWithShape="1">
          <a:blip r:embed="rId7">
            <a:alphaModFix/>
          </a:blip>
          <a:srcRect/>
          <a:stretch/>
        </p:blipFill>
        <p:spPr>
          <a:xfrm>
            <a:off x="11587078" y="6148888"/>
            <a:ext cx="540576" cy="604775"/>
          </a:xfrm>
          <a:prstGeom prst="rect">
            <a:avLst/>
          </a:prstGeom>
          <a:noFill/>
          <a:ln>
            <a:noFill/>
          </a:ln>
        </p:spPr>
      </p:pic>
      <p:sp>
        <p:nvSpPr>
          <p:cNvPr id="724" name="Google Shape;724;g325fa7d3837_1_265"/>
          <p:cNvSpPr/>
          <p:nvPr/>
        </p:nvSpPr>
        <p:spPr>
          <a:xfrm>
            <a:off x="8837813" y="1889693"/>
            <a:ext cx="3044700" cy="723600"/>
          </a:xfrm>
          <a:prstGeom prst="roundRect">
            <a:avLst>
              <a:gd name="adj" fmla="val 16667"/>
            </a:avLst>
          </a:prstGeom>
          <a:solidFill>
            <a:srgbClr val="C46E25"/>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Pre-award/award</a:t>
            </a:r>
            <a:endParaRPr sz="2000" b="1" i="0" u="none" strike="noStrike" cap="none">
              <a:solidFill>
                <a:schemeClr val="lt1"/>
              </a:solidFill>
              <a:latin typeface="Calibri"/>
              <a:ea typeface="Calibri"/>
              <a:cs typeface="Calibri"/>
              <a:sym typeface="Calibri"/>
            </a:endParaRPr>
          </a:p>
        </p:txBody>
      </p:sp>
      <p:sp>
        <p:nvSpPr>
          <p:cNvPr id="725" name="Google Shape;725;g325fa7d3837_1_265"/>
          <p:cNvSpPr/>
          <p:nvPr/>
        </p:nvSpPr>
        <p:spPr>
          <a:xfrm rot="-5400000">
            <a:off x="7869716" y="3852753"/>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Evaluate responses</a:t>
            </a:r>
            <a:endParaRPr sz="1500" b="0" i="0" u="none" strike="noStrike" cap="none">
              <a:solidFill>
                <a:srgbClr val="000000"/>
              </a:solidFill>
              <a:latin typeface="Calibri"/>
              <a:ea typeface="Calibri"/>
              <a:cs typeface="Calibri"/>
              <a:sym typeface="Calibri"/>
            </a:endParaRPr>
          </a:p>
        </p:txBody>
      </p:sp>
      <p:sp>
        <p:nvSpPr>
          <p:cNvPr id="726" name="Google Shape;726;g325fa7d3837_1_265"/>
          <p:cNvSpPr/>
          <p:nvPr/>
        </p:nvSpPr>
        <p:spPr>
          <a:xfrm rot="-5400000">
            <a:off x="8926805" y="3852753"/>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Negotiate contract</a:t>
            </a:r>
            <a:endParaRPr sz="1500" b="0" i="0" u="none" strike="noStrike" cap="none">
              <a:solidFill>
                <a:srgbClr val="000000"/>
              </a:solidFill>
              <a:latin typeface="Calibri"/>
              <a:ea typeface="Calibri"/>
              <a:cs typeface="Calibri"/>
              <a:sym typeface="Calibri"/>
            </a:endParaRPr>
          </a:p>
        </p:txBody>
      </p:sp>
      <p:sp>
        <p:nvSpPr>
          <p:cNvPr id="727" name="Google Shape;727;g325fa7d3837_1_265"/>
          <p:cNvSpPr/>
          <p:nvPr/>
        </p:nvSpPr>
        <p:spPr>
          <a:xfrm rot="-5400000">
            <a:off x="9983901" y="3852753"/>
            <a:ext cx="3002400" cy="794700"/>
          </a:xfrm>
          <a:prstGeom prst="rect">
            <a:avLst/>
          </a:prstGeom>
          <a:solidFill>
            <a:srgbClr val="FCE5CD"/>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1500" b="1" i="0" u="none" strike="noStrike" cap="none">
                <a:solidFill>
                  <a:srgbClr val="000000"/>
                </a:solidFill>
                <a:latin typeface="Calibri"/>
                <a:ea typeface="Calibri"/>
                <a:cs typeface="Calibri"/>
                <a:sym typeface="Calibri"/>
              </a:rPr>
              <a:t>Award contract</a:t>
            </a:r>
            <a:endParaRPr sz="1500" b="0" i="0" u="none" strike="noStrike" cap="none">
              <a:solidFill>
                <a:srgbClr val="000000"/>
              </a:solidFill>
              <a:latin typeface="Calibri"/>
              <a:ea typeface="Calibri"/>
              <a:cs typeface="Calibri"/>
              <a:sym typeface="Calibri"/>
            </a:endParaRPr>
          </a:p>
        </p:txBody>
      </p:sp>
      <p:sp>
        <p:nvSpPr>
          <p:cNvPr id="728" name="Google Shape;728;g325fa7d3837_1_265"/>
          <p:cNvSpPr/>
          <p:nvPr/>
        </p:nvSpPr>
        <p:spPr>
          <a:xfrm>
            <a:off x="5383286" y="1889693"/>
            <a:ext cx="29412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Solicitation</a:t>
            </a:r>
            <a:endParaRPr sz="2000" b="1" i="0" u="none" strike="noStrike" cap="none">
              <a:solidFill>
                <a:schemeClr val="lt1"/>
              </a:solidFill>
              <a:latin typeface="Calibri"/>
              <a:ea typeface="Calibri"/>
              <a:cs typeface="Calibri"/>
              <a:sym typeface="Calibri"/>
            </a:endParaRPr>
          </a:p>
        </p:txBody>
      </p:sp>
      <p:sp>
        <p:nvSpPr>
          <p:cNvPr id="729" name="Google Shape;729;g325fa7d3837_1_265"/>
          <p:cNvSpPr/>
          <p:nvPr/>
        </p:nvSpPr>
        <p:spPr>
          <a:xfrm>
            <a:off x="307038" y="1844475"/>
            <a:ext cx="4563600" cy="723600"/>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Acquisition planning</a:t>
            </a:r>
            <a:endParaRPr sz="2000" b="1" i="0" u="none" strike="noStrike" cap="none">
              <a:solidFill>
                <a:schemeClr val="lt1"/>
              </a:solidFill>
              <a:latin typeface="Calibri"/>
              <a:ea typeface="Calibri"/>
              <a:cs typeface="Calibri"/>
              <a:sym typeface="Calibri"/>
            </a:endParaRPr>
          </a:p>
        </p:txBody>
      </p:sp>
      <p:sp>
        <p:nvSpPr>
          <p:cNvPr id="730" name="Google Shape;730;g325fa7d3837_1_265"/>
          <p:cNvSpPr/>
          <p:nvPr/>
        </p:nvSpPr>
        <p:spPr>
          <a:xfrm rot="-5400000">
            <a:off x="-711877"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Conduct market research</a:t>
            </a:r>
            <a:endParaRPr sz="2000" b="1" i="0" u="none" strike="noStrike" cap="none">
              <a:solidFill>
                <a:schemeClr val="lt1"/>
              </a:solidFill>
              <a:latin typeface="Calibri"/>
              <a:ea typeface="Calibri"/>
              <a:cs typeface="Calibri"/>
              <a:sym typeface="Calibri"/>
            </a:endParaRPr>
          </a:p>
        </p:txBody>
      </p:sp>
      <p:sp>
        <p:nvSpPr>
          <p:cNvPr id="731" name="Google Shape;731;g325fa7d3837_1_265"/>
          <p:cNvSpPr/>
          <p:nvPr/>
        </p:nvSpPr>
        <p:spPr>
          <a:xfrm rot="-5400000">
            <a:off x="1130135"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Assemble acquisition team</a:t>
            </a:r>
            <a:endParaRPr sz="2000" b="1" i="0" u="none" strike="noStrike" cap="none">
              <a:solidFill>
                <a:schemeClr val="lt1"/>
              </a:solidFill>
              <a:latin typeface="Calibri"/>
              <a:ea typeface="Calibri"/>
              <a:cs typeface="Calibri"/>
              <a:sym typeface="Calibri"/>
            </a:endParaRPr>
          </a:p>
        </p:txBody>
      </p:sp>
      <p:sp>
        <p:nvSpPr>
          <p:cNvPr id="732" name="Google Shape;732;g325fa7d3837_1_265"/>
          <p:cNvSpPr/>
          <p:nvPr/>
        </p:nvSpPr>
        <p:spPr>
          <a:xfrm rot="-5400000">
            <a:off x="199961" y="3801409"/>
            <a:ext cx="30207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project budget</a:t>
            </a:r>
            <a:endParaRPr sz="2000" b="1" i="0" u="none" strike="noStrike" cap="none">
              <a:solidFill>
                <a:schemeClr val="lt1"/>
              </a:solidFill>
              <a:latin typeface="Calibri"/>
              <a:ea typeface="Calibri"/>
              <a:cs typeface="Calibri"/>
              <a:sym typeface="Calibri"/>
            </a:endParaRPr>
          </a:p>
        </p:txBody>
      </p:sp>
      <p:sp>
        <p:nvSpPr>
          <p:cNvPr id="733" name="Google Shape;733;g325fa7d3837_1_265"/>
          <p:cNvSpPr/>
          <p:nvPr/>
        </p:nvSpPr>
        <p:spPr>
          <a:xfrm rot="-5400000">
            <a:off x="2051158"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Collect requirements</a:t>
            </a:r>
            <a:endParaRPr sz="2000" b="1" i="0" u="none" strike="noStrike" cap="none">
              <a:solidFill>
                <a:schemeClr val="lt1"/>
              </a:solidFill>
              <a:latin typeface="Calibri"/>
              <a:ea typeface="Calibri"/>
              <a:cs typeface="Calibri"/>
              <a:sym typeface="Calibri"/>
            </a:endParaRPr>
          </a:p>
        </p:txBody>
      </p:sp>
      <p:sp>
        <p:nvSpPr>
          <p:cNvPr id="734" name="Google Shape;734;g325fa7d3837_1_265"/>
          <p:cNvSpPr/>
          <p:nvPr/>
        </p:nvSpPr>
        <p:spPr>
          <a:xfrm rot="-5400000">
            <a:off x="2972181" y="3792272"/>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Document SOW/PWS</a:t>
            </a:r>
            <a:endParaRPr sz="2000" b="1" i="0" u="none" strike="noStrike" cap="none">
              <a:solidFill>
                <a:schemeClr val="lt1"/>
              </a:solidFill>
              <a:latin typeface="Calibri"/>
              <a:ea typeface="Calibri"/>
              <a:cs typeface="Calibri"/>
              <a:sym typeface="Calibri"/>
            </a:endParaRPr>
          </a:p>
        </p:txBody>
      </p:sp>
      <p:sp>
        <p:nvSpPr>
          <p:cNvPr id="735" name="Google Shape;735;g325fa7d3837_1_265"/>
          <p:cNvSpPr/>
          <p:nvPr/>
        </p:nvSpPr>
        <p:spPr>
          <a:xfrm rot="-5400000">
            <a:off x="4279451" y="3852763"/>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Develop solicitation document</a:t>
            </a:r>
            <a:endParaRPr sz="2000" b="1" i="0" u="none" strike="noStrike" cap="none">
              <a:solidFill>
                <a:schemeClr val="lt1"/>
              </a:solidFill>
              <a:latin typeface="Calibri"/>
              <a:ea typeface="Calibri"/>
              <a:cs typeface="Calibri"/>
              <a:sym typeface="Calibri"/>
            </a:endParaRPr>
          </a:p>
        </p:txBody>
      </p:sp>
      <p:sp>
        <p:nvSpPr>
          <p:cNvPr id="736" name="Google Shape;736;g325fa7d3837_1_265"/>
          <p:cNvSpPr/>
          <p:nvPr/>
        </p:nvSpPr>
        <p:spPr>
          <a:xfrm rot="-5400000">
            <a:off x="6330473" y="3852763"/>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Publish solicitation/Q&amp;A </a:t>
            </a:r>
            <a:endParaRPr sz="2000" b="1" i="0" u="none" strike="noStrike" cap="none">
              <a:solidFill>
                <a:schemeClr val="lt1"/>
              </a:solidFill>
              <a:latin typeface="Calibri"/>
              <a:ea typeface="Calibri"/>
              <a:cs typeface="Calibri"/>
              <a:sym typeface="Calibri"/>
            </a:endParaRPr>
          </a:p>
        </p:txBody>
      </p:sp>
      <p:sp>
        <p:nvSpPr>
          <p:cNvPr id="737" name="Google Shape;737;g325fa7d3837_1_265"/>
          <p:cNvSpPr/>
          <p:nvPr/>
        </p:nvSpPr>
        <p:spPr>
          <a:xfrm rot="-5400000">
            <a:off x="5304945" y="3852763"/>
            <a:ext cx="3002400" cy="794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100"/>
              <a:buFont typeface="Arial"/>
              <a:buNone/>
            </a:pPr>
            <a:r>
              <a:rPr lang="en-US" sz="2000" b="1" i="0" u="none" strike="noStrike" cap="none">
                <a:solidFill>
                  <a:schemeClr val="lt1"/>
                </a:solidFill>
                <a:latin typeface="Calibri"/>
                <a:ea typeface="Calibri"/>
                <a:cs typeface="Calibri"/>
                <a:sym typeface="Calibri"/>
              </a:rPr>
              <a:t>Develop evaluation criteria</a:t>
            </a:r>
            <a:endParaRPr sz="2000" b="1" i="0" u="none" strike="noStrike" cap="none">
              <a:solidFill>
                <a:schemeClr val="lt1"/>
              </a:solidFill>
              <a:latin typeface="Calibri"/>
              <a:ea typeface="Calibri"/>
              <a:cs typeface="Calibri"/>
              <a:sym typeface="Calibri"/>
            </a:endParaRPr>
          </a:p>
        </p:txBody>
      </p:sp>
      <p:sp>
        <p:nvSpPr>
          <p:cNvPr id="738" name="Google Shape;738;g325fa7d3837_1_265"/>
          <p:cNvSpPr/>
          <p:nvPr/>
        </p:nvSpPr>
        <p:spPr>
          <a:xfrm>
            <a:off x="10026913" y="2739775"/>
            <a:ext cx="802200" cy="3020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g325fa7d3837_1_297"/>
          <p:cNvPicPr preferRelativeResize="0"/>
          <p:nvPr/>
        </p:nvPicPr>
        <p:blipFill rotWithShape="1">
          <a:blip r:embed="rId3">
            <a:alphaModFix/>
          </a:blip>
          <a:srcRect/>
          <a:stretch/>
        </p:blipFill>
        <p:spPr>
          <a:xfrm>
            <a:off x="0" y="0"/>
            <a:ext cx="12197420" cy="6854951"/>
          </a:xfrm>
          <a:prstGeom prst="rect">
            <a:avLst/>
          </a:prstGeom>
          <a:noFill/>
          <a:ln>
            <a:noFill/>
          </a:ln>
        </p:spPr>
      </p:pic>
      <p:pic>
        <p:nvPicPr>
          <p:cNvPr id="744" name="Google Shape;744;g325fa7d3837_1_297"/>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745" name="Google Shape;745;g325fa7d3837_1_297"/>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Negotiating the contract</a:t>
            </a:r>
            <a:endParaRPr>
              <a:solidFill>
                <a:srgbClr val="2E5F7D"/>
              </a:solidFill>
            </a:endParaRPr>
          </a:p>
        </p:txBody>
      </p:sp>
      <p:sp>
        <p:nvSpPr>
          <p:cNvPr id="746" name="Google Shape;746;g325fa7d3837_1_297"/>
          <p:cNvSpPr txBox="1">
            <a:spLocks noGrp="1"/>
          </p:cNvSpPr>
          <p:nvPr>
            <p:ph type="body" idx="1"/>
          </p:nvPr>
        </p:nvSpPr>
        <p:spPr>
          <a:xfrm>
            <a:off x="608250" y="1824375"/>
            <a:ext cx="7003758" cy="45144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sz="2600">
                <a:latin typeface="Calibri"/>
                <a:ea typeface="Calibri"/>
                <a:cs typeface="Calibri"/>
                <a:sym typeface="Calibri"/>
              </a:rPr>
              <a:t>Allow enough time! </a:t>
            </a:r>
            <a:endParaRPr sz="2600">
              <a:latin typeface="Calibri"/>
              <a:ea typeface="Calibri"/>
              <a:cs typeface="Calibri"/>
              <a:sym typeface="Calibri"/>
            </a:endParaRPr>
          </a:p>
          <a:p>
            <a:pPr marL="914400" lvl="1" indent="-393700" algn="l" rtl="0">
              <a:lnSpc>
                <a:spcPct val="100000"/>
              </a:lnSpc>
              <a:spcBef>
                <a:spcPts val="0"/>
              </a:spcBef>
              <a:spcAft>
                <a:spcPts val="0"/>
              </a:spcAft>
              <a:buClr>
                <a:schemeClr val="dk1"/>
              </a:buClr>
              <a:buSzPts val="2600"/>
              <a:buChar char="–"/>
            </a:pPr>
            <a:r>
              <a:rPr lang="en-US" sz="2600">
                <a:latin typeface="Calibri"/>
                <a:ea typeface="Calibri"/>
                <a:cs typeface="Calibri"/>
                <a:sym typeface="Calibri"/>
              </a:rPr>
              <a:t>Can take months. </a:t>
            </a:r>
            <a:endParaRPr sz="2600">
              <a:latin typeface="Calibri"/>
              <a:ea typeface="Calibri"/>
              <a:cs typeface="Calibri"/>
              <a:sym typeface="Calibri"/>
            </a:endParaRPr>
          </a:p>
          <a:p>
            <a:pPr marL="457200" lvl="0" indent="0" algn="l" rtl="0">
              <a:lnSpc>
                <a:spcPct val="100000"/>
              </a:lnSpc>
              <a:spcBef>
                <a:spcPts val="0"/>
              </a:spcBef>
              <a:spcAft>
                <a:spcPts val="0"/>
              </a:spcAft>
              <a:buClr>
                <a:schemeClr val="dk1"/>
              </a:buClr>
              <a:buSzPts val="2800"/>
              <a:buFont typeface="Arial"/>
              <a:buNone/>
            </a:pPr>
            <a:endParaRPr sz="2600">
              <a:latin typeface="Calibri"/>
              <a:ea typeface="Calibri"/>
              <a:cs typeface="Calibri"/>
              <a:sym typeface="Calibri"/>
            </a:endParaRPr>
          </a:p>
          <a:p>
            <a:pPr marL="457200" lvl="0" indent="-393700" algn="l" rtl="0">
              <a:lnSpc>
                <a:spcPct val="100000"/>
              </a:lnSpc>
              <a:spcBef>
                <a:spcPts val="0"/>
              </a:spcBef>
              <a:spcAft>
                <a:spcPts val="0"/>
              </a:spcAft>
              <a:buSzPts val="2600"/>
              <a:buChar char="•"/>
            </a:pPr>
            <a:r>
              <a:rPr lang="en-US" sz="2600">
                <a:latin typeface="Calibri"/>
                <a:ea typeface="Calibri"/>
                <a:cs typeface="Calibri"/>
                <a:sym typeface="Calibri"/>
              </a:rPr>
              <a:t>Take the opportunity to refine terms used in the solicitation document.</a:t>
            </a:r>
            <a:endParaRPr sz="2600">
              <a:latin typeface="Calibri"/>
              <a:ea typeface="Calibri"/>
              <a:cs typeface="Calibri"/>
              <a:sym typeface="Calibri"/>
            </a:endParaRPr>
          </a:p>
          <a:p>
            <a:pPr marL="457200" lvl="0" indent="0" algn="l" rtl="0">
              <a:lnSpc>
                <a:spcPct val="100000"/>
              </a:lnSpc>
              <a:spcBef>
                <a:spcPts val="0"/>
              </a:spcBef>
              <a:spcAft>
                <a:spcPts val="0"/>
              </a:spcAft>
              <a:buClr>
                <a:schemeClr val="dk1"/>
              </a:buClr>
              <a:buSzPts val="2800"/>
              <a:buFont typeface="Arial"/>
              <a:buNone/>
            </a:pPr>
            <a:endParaRPr sz="2600">
              <a:latin typeface="Calibri"/>
              <a:ea typeface="Calibri"/>
              <a:cs typeface="Calibri"/>
              <a:sym typeface="Calibri"/>
            </a:endParaRPr>
          </a:p>
          <a:p>
            <a:pPr marL="457200" lvl="0" indent="-393700" algn="l" rtl="0">
              <a:lnSpc>
                <a:spcPct val="100000"/>
              </a:lnSpc>
              <a:spcBef>
                <a:spcPts val="0"/>
              </a:spcBef>
              <a:spcAft>
                <a:spcPts val="0"/>
              </a:spcAft>
              <a:buSzPts val="2600"/>
              <a:buChar char="•"/>
            </a:pPr>
            <a:r>
              <a:rPr lang="en-US" sz="2600">
                <a:latin typeface="Calibri"/>
                <a:ea typeface="Calibri"/>
                <a:cs typeface="Calibri"/>
                <a:sym typeface="Calibri"/>
              </a:rPr>
              <a:t>Be clear about roles and responsibilities, and about system performance and service level expectations. </a:t>
            </a:r>
            <a:endParaRPr sz="3300"/>
          </a:p>
        </p:txBody>
      </p:sp>
      <p:pic>
        <p:nvPicPr>
          <p:cNvPr id="747" name="Google Shape;747;g325fa7d3837_1_297"/>
          <p:cNvPicPr preferRelativeResize="0"/>
          <p:nvPr/>
        </p:nvPicPr>
        <p:blipFill rotWithShape="1">
          <a:blip r:embed="rId5">
            <a:alphaModFix/>
          </a:blip>
          <a:srcRect/>
          <a:stretch/>
        </p:blipFill>
        <p:spPr>
          <a:xfrm>
            <a:off x="11589078" y="6173663"/>
            <a:ext cx="540576" cy="604775"/>
          </a:xfrm>
          <a:prstGeom prst="rect">
            <a:avLst/>
          </a:prstGeom>
          <a:noFill/>
          <a:ln>
            <a:noFill/>
          </a:ln>
        </p:spPr>
      </p:pic>
      <p:sp>
        <p:nvSpPr>
          <p:cNvPr id="748" name="Google Shape;748;g325fa7d3837_1_297"/>
          <p:cNvSpPr/>
          <p:nvPr/>
        </p:nvSpPr>
        <p:spPr>
          <a:xfrm>
            <a:off x="7331527" y="2071479"/>
            <a:ext cx="3223147" cy="3314432"/>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100" b="1" i="1" u="none" strike="noStrike" cap="none">
                <a:solidFill>
                  <a:srgbClr val="000000"/>
                </a:solidFill>
                <a:latin typeface="Calibri"/>
                <a:ea typeface="Calibri"/>
                <a:cs typeface="Calibri"/>
                <a:sym typeface="Calibri"/>
              </a:rPr>
              <a:t>Recommendation:</a:t>
            </a:r>
            <a:r>
              <a:rPr lang="en-US" sz="2000" b="1" i="1" u="none" strike="noStrike" cap="none">
                <a:solidFill>
                  <a:srgbClr val="000000"/>
                </a:solidFill>
                <a:latin typeface="Calibri"/>
                <a:ea typeface="Calibri"/>
                <a:cs typeface="Calibri"/>
                <a:sym typeface="Calibri"/>
              </a:rPr>
              <a:t> </a:t>
            </a: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chemeClr val="dk1"/>
                </a:solidFill>
                <a:latin typeface="Calibri"/>
                <a:ea typeface="Calibri"/>
                <a:cs typeface="Calibri"/>
                <a:sym typeface="Calibri"/>
              </a:rPr>
              <a:t>Don’t make assumptions about what will be provided and by whom.</a:t>
            </a:r>
            <a:endParaRPr sz="1800" b="0" i="1"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g325fa7d3837_1_305"/>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754" name="Google Shape;754;g325fa7d3837_1_305"/>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755" name="Google Shape;755;g325fa7d3837_1_305"/>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100"/>
              <a:buFont typeface="Arial"/>
              <a:buNone/>
            </a:pPr>
            <a:r>
              <a:rPr lang="en-US" sz="4400">
                <a:solidFill>
                  <a:srgbClr val="2E5F7D"/>
                </a:solidFill>
                <a:latin typeface="Calibri"/>
                <a:ea typeface="Calibri"/>
                <a:cs typeface="Calibri"/>
                <a:sym typeface="Calibri"/>
              </a:rPr>
              <a:t>Contract types</a:t>
            </a:r>
            <a:endParaRPr>
              <a:solidFill>
                <a:srgbClr val="2E5F7D"/>
              </a:solidFill>
            </a:endParaRPr>
          </a:p>
        </p:txBody>
      </p:sp>
      <p:sp>
        <p:nvSpPr>
          <p:cNvPr id="756" name="Google Shape;756;g325fa7d3837_1_305"/>
          <p:cNvSpPr txBox="1">
            <a:spLocks noGrp="1"/>
          </p:cNvSpPr>
          <p:nvPr>
            <p:ph type="body" idx="1"/>
          </p:nvPr>
        </p:nvSpPr>
        <p:spPr>
          <a:xfrm>
            <a:off x="608250" y="1824374"/>
            <a:ext cx="9666900" cy="4216500"/>
          </a:xfrm>
          <a:prstGeom prst="rect">
            <a:avLst/>
          </a:prstGeom>
          <a:noFill/>
          <a:ln>
            <a:noFill/>
          </a:ln>
        </p:spPr>
        <p:txBody>
          <a:bodyPr spcFirstLastPara="1" wrap="square" lIns="91425" tIns="45700" rIns="91425" bIns="45700" anchor="t" anchorCtr="0">
            <a:normAutofit lnSpcReduction="10000"/>
          </a:bodyPr>
          <a:lstStyle/>
          <a:p>
            <a:pPr marL="50165" lvl="0" indent="0" algn="l" rtl="0">
              <a:lnSpc>
                <a:spcPct val="106666"/>
              </a:lnSpc>
              <a:spcBef>
                <a:spcPts val="800"/>
              </a:spcBef>
              <a:spcAft>
                <a:spcPts val="0"/>
              </a:spcAft>
              <a:buClr>
                <a:schemeClr val="dk1"/>
              </a:buClr>
              <a:buSzPts val="2800"/>
              <a:buFont typeface="Arial"/>
              <a:buNone/>
            </a:pPr>
            <a:r>
              <a:rPr lang="en-US" sz="2700">
                <a:latin typeface="Calibri"/>
                <a:ea typeface="Calibri"/>
                <a:cs typeface="Calibri"/>
                <a:sym typeface="Calibri"/>
              </a:rPr>
              <a:t>Different contract types are based upon how the government needs to assign the risk:</a:t>
            </a:r>
            <a:endParaRPr>
              <a:latin typeface="Calibri"/>
              <a:ea typeface="Calibri"/>
              <a:cs typeface="Calibri"/>
              <a:sym typeface="Calibri"/>
            </a:endParaRPr>
          </a:p>
          <a:p>
            <a:pPr marL="608965" lvl="0" indent="-499110" algn="l" rtl="0">
              <a:lnSpc>
                <a:spcPct val="106666"/>
              </a:lnSpc>
              <a:spcBef>
                <a:spcPts val="800"/>
              </a:spcBef>
              <a:spcAft>
                <a:spcPts val="0"/>
              </a:spcAft>
              <a:buSzPts val="2400"/>
              <a:buChar char="•"/>
            </a:pPr>
            <a:r>
              <a:rPr lang="en-US" sz="2400" b="1">
                <a:latin typeface="Calibri"/>
                <a:ea typeface="Calibri"/>
                <a:cs typeface="Calibri"/>
                <a:sym typeface="Calibri"/>
              </a:rPr>
              <a:t>Firm-fixed price: </a:t>
            </a:r>
            <a:r>
              <a:rPr lang="en-US" sz="2400">
                <a:latin typeface="Calibri"/>
                <a:ea typeface="Calibri"/>
                <a:cs typeface="Calibri"/>
                <a:sym typeface="Calibri"/>
              </a:rPr>
              <a:t>Risk of performance assigned to the contractor. This contract type is suggested for work for which there is sufficient pricing history to estimate the associated pricing with the requirement. </a:t>
            </a:r>
            <a:endParaRPr sz="2400">
              <a:latin typeface="Calibri"/>
              <a:ea typeface="Calibri"/>
              <a:cs typeface="Calibri"/>
              <a:sym typeface="Calibri"/>
            </a:endParaRPr>
          </a:p>
          <a:p>
            <a:pPr marL="457200" lvl="0" indent="0" algn="l" rtl="0">
              <a:lnSpc>
                <a:spcPct val="106666"/>
              </a:lnSpc>
              <a:spcBef>
                <a:spcPts val="800"/>
              </a:spcBef>
              <a:spcAft>
                <a:spcPts val="0"/>
              </a:spcAft>
              <a:buClr>
                <a:schemeClr val="dk1"/>
              </a:buClr>
              <a:buSzPts val="2800"/>
              <a:buFont typeface="Arial"/>
              <a:buNone/>
            </a:pPr>
            <a:endParaRPr sz="1000">
              <a:latin typeface="Calibri"/>
              <a:ea typeface="Calibri"/>
              <a:cs typeface="Calibri"/>
              <a:sym typeface="Calibri"/>
            </a:endParaRPr>
          </a:p>
          <a:p>
            <a:pPr marL="608965" lvl="0" indent="-520065" algn="l" rtl="0">
              <a:lnSpc>
                <a:spcPct val="106666"/>
              </a:lnSpc>
              <a:spcBef>
                <a:spcPts val="800"/>
              </a:spcBef>
              <a:spcAft>
                <a:spcPts val="0"/>
              </a:spcAft>
              <a:buSzPts val="2400"/>
              <a:buChar char="•"/>
            </a:pPr>
            <a:r>
              <a:rPr lang="en-US" sz="2400" b="1">
                <a:latin typeface="Calibri"/>
                <a:ea typeface="Calibri"/>
                <a:cs typeface="Calibri"/>
                <a:sym typeface="Calibri"/>
              </a:rPr>
              <a:t>Cost reimbursable: </a:t>
            </a:r>
            <a:r>
              <a:rPr lang="en-US" sz="2400">
                <a:latin typeface="Calibri"/>
                <a:ea typeface="Calibri"/>
                <a:cs typeface="Calibri"/>
                <a:sym typeface="Calibri"/>
              </a:rPr>
              <a:t>For projects with a new requirement or one that is not appropriate for a firm-fixed price award, the government is willing to assume the risk of failure on the contract. A cost reimbursable contract is priced with a not-to-exceed ceiling. </a:t>
            </a:r>
            <a:endParaRPr sz="3100"/>
          </a:p>
        </p:txBody>
      </p:sp>
      <p:pic>
        <p:nvPicPr>
          <p:cNvPr id="757" name="Google Shape;757;g325fa7d3837_1_305"/>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g325fa7d3837_1_313"/>
          <p:cNvPicPr preferRelativeResize="0"/>
          <p:nvPr/>
        </p:nvPicPr>
        <p:blipFill rotWithShape="1">
          <a:blip r:embed="rId3">
            <a:alphaModFix/>
          </a:blip>
          <a:srcRect/>
          <a:stretch/>
        </p:blipFill>
        <p:spPr>
          <a:xfrm>
            <a:off x="1" y="3050"/>
            <a:ext cx="12197420" cy="6854951"/>
          </a:xfrm>
          <a:prstGeom prst="rect">
            <a:avLst/>
          </a:prstGeom>
          <a:noFill/>
          <a:ln>
            <a:noFill/>
          </a:ln>
        </p:spPr>
      </p:pic>
      <p:pic>
        <p:nvPicPr>
          <p:cNvPr id="763" name="Google Shape;763;g325fa7d3837_1_313"/>
          <p:cNvPicPr preferRelativeResize="0"/>
          <p:nvPr/>
        </p:nvPicPr>
        <p:blipFill rotWithShape="1">
          <a:blip r:embed="rId4">
            <a:alphaModFix/>
          </a:blip>
          <a:srcRect/>
          <a:stretch/>
        </p:blipFill>
        <p:spPr>
          <a:xfrm>
            <a:off x="11143872" y="202224"/>
            <a:ext cx="789329" cy="776390"/>
          </a:xfrm>
          <a:prstGeom prst="rect">
            <a:avLst/>
          </a:prstGeom>
          <a:noFill/>
          <a:ln>
            <a:noFill/>
          </a:ln>
        </p:spPr>
      </p:pic>
      <p:sp>
        <p:nvSpPr>
          <p:cNvPr id="764" name="Google Shape;764;g325fa7d3837_1_313"/>
          <p:cNvSpPr txBox="1">
            <a:spLocks noGrp="1"/>
          </p:cNvSpPr>
          <p:nvPr>
            <p:ph type="title"/>
          </p:nvPr>
        </p:nvSpPr>
        <p:spPr>
          <a:xfrm>
            <a:off x="608249" y="456224"/>
            <a:ext cx="9421800" cy="991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4400"/>
              <a:buFont typeface="Arial"/>
              <a:buNone/>
            </a:pPr>
            <a:r>
              <a:rPr lang="en-US" sz="4400">
                <a:solidFill>
                  <a:srgbClr val="2E5F7D"/>
                </a:solidFill>
                <a:latin typeface="Calibri"/>
                <a:ea typeface="Calibri"/>
                <a:cs typeface="Calibri"/>
                <a:sym typeface="Calibri"/>
              </a:rPr>
              <a:t>A word about penalties…</a:t>
            </a:r>
            <a:endParaRPr>
              <a:solidFill>
                <a:srgbClr val="2E5F7D"/>
              </a:solidFill>
            </a:endParaRPr>
          </a:p>
        </p:txBody>
      </p:sp>
      <p:sp>
        <p:nvSpPr>
          <p:cNvPr id="765" name="Google Shape;765;g325fa7d3837_1_313"/>
          <p:cNvSpPr txBox="1">
            <a:spLocks noGrp="1"/>
          </p:cNvSpPr>
          <p:nvPr>
            <p:ph type="body" idx="1"/>
          </p:nvPr>
        </p:nvSpPr>
        <p:spPr>
          <a:xfrm>
            <a:off x="608250" y="1824375"/>
            <a:ext cx="9279600" cy="4537800"/>
          </a:xfrm>
          <a:prstGeom prst="rect">
            <a:avLst/>
          </a:prstGeom>
          <a:noFill/>
          <a:ln>
            <a:noFill/>
          </a:ln>
        </p:spPr>
        <p:txBody>
          <a:bodyPr spcFirstLastPara="1" wrap="square" lIns="91425" tIns="45700" rIns="91425" bIns="45700" anchor="t" anchorCtr="0">
            <a:noAutofit/>
          </a:bodyPr>
          <a:lstStyle/>
          <a:p>
            <a:pPr marL="457200" lvl="0" indent="-381000" algn="l" rtl="0">
              <a:lnSpc>
                <a:spcPct val="106666"/>
              </a:lnSpc>
              <a:spcBef>
                <a:spcPts val="600"/>
              </a:spcBef>
              <a:spcAft>
                <a:spcPts val="0"/>
              </a:spcAft>
              <a:buSzPts val="2400"/>
              <a:buChar char="•"/>
            </a:pPr>
            <a:r>
              <a:rPr lang="en-US" sz="2400">
                <a:latin typeface="Calibri"/>
                <a:ea typeface="Calibri"/>
                <a:cs typeface="Calibri"/>
                <a:sym typeface="Calibri"/>
              </a:rPr>
              <a:t>Are penalties for non-performance clear as to:</a:t>
            </a:r>
            <a:endParaRPr sz="2400">
              <a:latin typeface="Calibri"/>
              <a:ea typeface="Calibri"/>
              <a:cs typeface="Calibri"/>
              <a:sym typeface="Calibri"/>
            </a:endParaRPr>
          </a:p>
          <a:p>
            <a:pPr marL="914400" lvl="1" indent="-381000" algn="l" rtl="0">
              <a:lnSpc>
                <a:spcPct val="100000"/>
              </a:lnSpc>
              <a:spcBef>
                <a:spcPts val="0"/>
              </a:spcBef>
              <a:spcAft>
                <a:spcPts val="0"/>
              </a:spcAft>
              <a:buSzPts val="2400"/>
              <a:buChar char="–"/>
            </a:pPr>
            <a:r>
              <a:rPr lang="en-US" sz="2400">
                <a:latin typeface="Calibri"/>
                <a:ea typeface="Calibri"/>
                <a:cs typeface="Calibri"/>
                <a:sym typeface="Calibri"/>
              </a:rPr>
              <a:t>The circumstances under which the penalties are invoked?</a:t>
            </a:r>
            <a:endParaRPr sz="2400">
              <a:latin typeface="Calibri"/>
              <a:ea typeface="Calibri"/>
              <a:cs typeface="Calibri"/>
              <a:sym typeface="Calibri"/>
            </a:endParaRPr>
          </a:p>
          <a:p>
            <a:pPr marL="914400" lvl="1" indent="-381000" algn="l" rtl="0">
              <a:lnSpc>
                <a:spcPct val="100000"/>
              </a:lnSpc>
              <a:spcBef>
                <a:spcPts val="0"/>
              </a:spcBef>
              <a:spcAft>
                <a:spcPts val="0"/>
              </a:spcAft>
              <a:buSzPts val="2400"/>
              <a:buChar char="–"/>
            </a:pPr>
            <a:r>
              <a:rPr lang="en-US" sz="2400">
                <a:latin typeface="Calibri"/>
                <a:ea typeface="Calibri"/>
                <a:cs typeface="Calibri"/>
                <a:sym typeface="Calibri"/>
              </a:rPr>
              <a:t>The type(s) of penalties (financial or other) and, if more than one type, which apply to which circumstance(s)?</a:t>
            </a:r>
            <a:endParaRPr sz="2400">
              <a:latin typeface="Calibri"/>
              <a:ea typeface="Calibri"/>
              <a:cs typeface="Calibri"/>
              <a:sym typeface="Calibri"/>
            </a:endParaRPr>
          </a:p>
          <a:p>
            <a:pPr marL="914400" lvl="1" indent="-381000" algn="l" rtl="0">
              <a:lnSpc>
                <a:spcPct val="100000"/>
              </a:lnSpc>
              <a:spcBef>
                <a:spcPts val="0"/>
              </a:spcBef>
              <a:spcAft>
                <a:spcPts val="0"/>
              </a:spcAft>
              <a:buSzPts val="2400"/>
              <a:buChar char="–"/>
            </a:pPr>
            <a:r>
              <a:rPr lang="en-US" sz="2400">
                <a:latin typeface="Calibri"/>
                <a:ea typeface="Calibri"/>
                <a:cs typeface="Calibri"/>
                <a:sym typeface="Calibri"/>
              </a:rPr>
              <a:t>The role of program staff in providing supporting documentation related to penalties?</a:t>
            </a:r>
            <a:endParaRPr sz="2400">
              <a:latin typeface="Calibri"/>
              <a:ea typeface="Calibri"/>
              <a:cs typeface="Calibri"/>
              <a:sym typeface="Calibri"/>
            </a:endParaRPr>
          </a:p>
          <a:p>
            <a:pPr marL="0" lvl="0" indent="0" algn="l" rtl="0">
              <a:lnSpc>
                <a:spcPct val="100000"/>
              </a:lnSpc>
              <a:spcBef>
                <a:spcPts val="0"/>
              </a:spcBef>
              <a:spcAft>
                <a:spcPts val="0"/>
              </a:spcAft>
              <a:buClr>
                <a:schemeClr val="dk1"/>
              </a:buClr>
              <a:buSzPts val="2800"/>
              <a:buFont typeface="Arial"/>
              <a:buNone/>
            </a:pPr>
            <a:endParaRPr sz="1000">
              <a:latin typeface="Calibri"/>
              <a:ea typeface="Calibri"/>
              <a:cs typeface="Calibri"/>
              <a:sym typeface="Calibri"/>
            </a:endParaRPr>
          </a:p>
          <a:p>
            <a:pPr marL="457200" lvl="0" indent="-381000" algn="l" rtl="0">
              <a:lnSpc>
                <a:spcPct val="106666"/>
              </a:lnSpc>
              <a:spcBef>
                <a:spcPts val="0"/>
              </a:spcBef>
              <a:spcAft>
                <a:spcPts val="0"/>
              </a:spcAft>
              <a:buSzPts val="2400"/>
              <a:buChar char="•"/>
            </a:pPr>
            <a:r>
              <a:rPr lang="en-US" sz="2400">
                <a:latin typeface="Calibri"/>
                <a:ea typeface="Calibri"/>
                <a:cs typeface="Calibri"/>
                <a:sym typeface="Calibri"/>
              </a:rPr>
              <a:t>Be incremental in your penalties; avoid “all or nothing” clauses that don’t allow you or your vendor any wiggle room.</a:t>
            </a:r>
            <a:endParaRPr sz="3100"/>
          </a:p>
        </p:txBody>
      </p:sp>
      <p:pic>
        <p:nvPicPr>
          <p:cNvPr id="766" name="Google Shape;766;g325fa7d3837_1_313"/>
          <p:cNvPicPr preferRelativeResize="0"/>
          <p:nvPr/>
        </p:nvPicPr>
        <p:blipFill rotWithShape="1">
          <a:blip r:embed="rId5">
            <a:alphaModFix/>
          </a:blip>
          <a:srcRect/>
          <a:stretch/>
        </p:blipFill>
        <p:spPr>
          <a:xfrm>
            <a:off x="11589078" y="6173663"/>
            <a:ext cx="540576" cy="604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_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_Solid Color Slider">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_Solid Background">
  <a:themeElements>
    <a:clrScheme name="PHII Template">
      <a:dk1>
        <a:srgbClr val="000000"/>
      </a:dk1>
      <a:lt1>
        <a:srgbClr val="FFFFFF"/>
      </a:lt1>
      <a:dk2>
        <a:srgbClr val="44546A"/>
      </a:dk2>
      <a:lt2>
        <a:srgbClr val="E7E6E6"/>
      </a:lt2>
      <a:accent1>
        <a:srgbClr val="0075C9"/>
      </a:accent1>
      <a:accent2>
        <a:srgbClr val="005E84"/>
      </a:accent2>
      <a:accent3>
        <a:srgbClr val="0CA27E"/>
      </a:accent3>
      <a:accent4>
        <a:srgbClr val="00B1E3"/>
      </a:accent4>
      <a:accent5>
        <a:srgbClr val="B9BC4B"/>
      </a:accent5>
      <a:accent6>
        <a:srgbClr val="69BF4A"/>
      </a:accent6>
      <a:hlink>
        <a:srgbClr val="0094A9"/>
      </a:hlink>
      <a:folHlink>
        <a:srgbClr val="0094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Widescreen</PresentationFormat>
  <Paragraphs>165</Paragraphs>
  <Slides>27</Slides>
  <Notes>27</Notes>
  <HiddenSlides>7</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NTR</vt:lpstr>
      <vt:lpstr>Barlow</vt:lpstr>
      <vt:lpstr>Arial</vt:lpstr>
      <vt:lpstr>Barlow Medium</vt:lpstr>
      <vt:lpstr>Calibri</vt:lpstr>
      <vt:lpstr>Office Theme</vt:lpstr>
      <vt:lpstr>Content_Slider</vt:lpstr>
      <vt:lpstr>Content_Solid Color Slider</vt:lpstr>
      <vt:lpstr>Content_Solid Background</vt:lpstr>
      <vt:lpstr>IIS Procurement Webinar Series</vt:lpstr>
      <vt:lpstr>Funding disclosure:</vt:lpstr>
      <vt:lpstr>Recap of week 2 and Q&amp;A</vt:lpstr>
      <vt:lpstr>Pre-award/award overview</vt:lpstr>
      <vt:lpstr>Pre-award/award phase</vt:lpstr>
      <vt:lpstr>Pre-award/award: negotiate contract</vt:lpstr>
      <vt:lpstr>Negotiating the contract</vt:lpstr>
      <vt:lpstr>Contract types</vt:lpstr>
      <vt:lpstr>A word about penalties…</vt:lpstr>
      <vt:lpstr>Takeaways - Real scenarios</vt:lpstr>
      <vt:lpstr>PowerPoint Presentation</vt:lpstr>
      <vt:lpstr>True or False?</vt:lpstr>
      <vt:lpstr>True or False?</vt:lpstr>
      <vt:lpstr>True or False?</vt:lpstr>
      <vt:lpstr>True or False?</vt:lpstr>
      <vt:lpstr>True or False?</vt:lpstr>
      <vt:lpstr>Procurement phases overview</vt:lpstr>
      <vt:lpstr>Summary of procurement phases and major activities </vt:lpstr>
      <vt:lpstr>PowerPoint Presentation</vt:lpstr>
      <vt:lpstr>Thank you!</vt:lpstr>
      <vt:lpstr>True or False? </vt:lpstr>
      <vt:lpstr>True or False? </vt:lpstr>
      <vt:lpstr>True or False? </vt:lpstr>
      <vt:lpstr>True or False? </vt:lpstr>
      <vt:lpstr>True or False? </vt:lpstr>
      <vt:lpstr>True or False? </vt:lpstr>
      <vt:lpstr>True or False?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IIS Procurement Webinar Series</dc:title>
  <dc:creator>julie wimberly</dc:creator>
  <cp:lastModifiedBy>Judith Kerr</cp:lastModifiedBy>
  <cp:revision>2</cp:revision>
  <dcterms:created xsi:type="dcterms:W3CDTF">2021-06-09T13:15:25Z</dcterms:created>
  <dcterms:modified xsi:type="dcterms:W3CDTF">2025-07-11T20:51:57Z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0x010100527FBBB10E5A734CA883ED9E18AC43A4</vt:lpwstr>
  </property>
</Properties>
</file>