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 id="2147483660" r:id="rId2"/>
    <p:sldMasterId id="2147483665" r:id="rId3"/>
    <p:sldMasterId id="2147483667" r:id="rId4"/>
  </p:sldMasterIdLst>
  <p:notesMasterIdLst>
    <p:notesMasterId r:id="rId27"/>
  </p:notesMasterIdLst>
  <p:sldIdLst>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Lst>
  <p:sldSz cx="12192000" cy="6858000"/>
  <p:notesSz cx="6858000" cy="9144000"/>
  <p:embeddedFontLst>
    <p:embeddedFont>
      <p:font typeface="Barlow"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Barlow Medium" panose="020B0604020202020204" charset="0"/>
      <p:regular r:id="rId36"/>
      <p:bold r:id="rId37"/>
      <p:italic r:id="rId38"/>
      <p:boldItalic r:id="rId39"/>
    </p:embeddedFont>
    <p:embeddedFont>
      <p:font typeface="Barlow Light"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hC/Mu+Loj0580jIbs3RHHvQerQ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9BC69C-D419-43DB-BFFE-F72BC3F4D43E}">
  <a:tblStyle styleId="{C09BC69C-D419-43DB-BFFE-F72BC3F4D43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9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95"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4.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14.fntdata"/><Relationship Id="rId9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25dec9cca1_1_1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325dec9cca1_1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207a615353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3207a615353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207a615353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88" name="Google Shape;488;g3207a615353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207a615353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g3207a615353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24" name="Google Shape;5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207a61535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33" name="Google Shape;533;g3207a61535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207a615353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3207a615353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25fa7d3837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g325fa7d3837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207a615353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endParaRPr/>
          </a:p>
        </p:txBody>
      </p:sp>
      <p:sp>
        <p:nvSpPr>
          <p:cNvPr id="578" name="Google Shape;578;g3207a615353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25fa7d3837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87" name="Google Shape;587;g325fa7d3837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25fa7d3837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13" name="Google Shape;613;g325fa7d3837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25fa7d3837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g325fa7d3837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25fa7d3837_1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31" name="Google Shape;631;g325fa7d3837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25fa7d3837_1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g325fa7d3837_1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207a61535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3207a6153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207a615353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Clr>
                <a:schemeClr val="dk1"/>
              </a:buClr>
              <a:buSzPts val="1400"/>
              <a:buFont typeface="Arial"/>
              <a:buNone/>
            </a:pPr>
            <a:endParaRPr/>
          </a:p>
        </p:txBody>
      </p:sp>
      <p:sp>
        <p:nvSpPr>
          <p:cNvPr id="432" name="Google Shape;432;g3207a61535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Clr>
                <a:schemeClr val="dk1"/>
              </a:buClr>
              <a:buSzPts val="1400"/>
              <a:buFont typeface="Arial"/>
              <a:buNone/>
            </a:pPr>
            <a:endParaRPr/>
          </a:p>
        </p:txBody>
      </p:sp>
      <p:sp>
        <p:nvSpPr>
          <p:cNvPr id="442" name="Google Shape;4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Clr>
                <a:schemeClr val="dk1"/>
              </a:buClr>
              <a:buSzPts val="1400"/>
              <a:buFont typeface="Arial"/>
              <a:buNone/>
            </a:pPr>
            <a:endParaRPr/>
          </a:p>
        </p:txBody>
      </p:sp>
      <p:sp>
        <p:nvSpPr>
          <p:cNvPr id="451" name="Google Shape;4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Clr>
                <a:schemeClr val="dk1"/>
              </a:buClr>
              <a:buSzPts val="1400"/>
              <a:buFont typeface="Arial"/>
              <a:buNone/>
            </a:pPr>
            <a:endParaRPr/>
          </a:p>
        </p:txBody>
      </p:sp>
      <p:sp>
        <p:nvSpPr>
          <p:cNvPr id="460" name="Google Shape;4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Clr>
                <a:schemeClr val="dk1"/>
              </a:buClr>
              <a:buSzPts val="1400"/>
              <a:buFont typeface="Arial"/>
              <a:buNone/>
            </a:pPr>
            <a:endParaRPr/>
          </a:p>
        </p:txBody>
      </p:sp>
      <p:sp>
        <p:nvSpPr>
          <p:cNvPr id="469" name="Google Shape;4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ue Static">
  <p:cSld name="Blue Static">
    <p:spTree>
      <p:nvGrpSpPr>
        <p:cNvPr id="1" name="Shape 15"/>
        <p:cNvGrpSpPr/>
        <p:nvPr/>
      </p:nvGrpSpPr>
      <p:grpSpPr>
        <a:xfrm>
          <a:off x="0" y="0"/>
          <a:ext cx="0" cy="0"/>
          <a:chOff x="0" y="0"/>
          <a:chExt cx="0" cy="0"/>
        </a:xfrm>
      </p:grpSpPr>
      <p:sp>
        <p:nvSpPr>
          <p:cNvPr id="16" name="Google Shape;16;g325dec9cca1_1_15"/>
          <p:cNvSpPr txBox="1">
            <a:spLocks noGrp="1"/>
          </p:cNvSpPr>
          <p:nvPr>
            <p:ph type="ctrTitle"/>
          </p:nvPr>
        </p:nvSpPr>
        <p:spPr>
          <a:xfrm>
            <a:off x="865848" y="928155"/>
            <a:ext cx="9435300" cy="2387700"/>
          </a:xfrm>
          <a:prstGeom prst="rect">
            <a:avLst/>
          </a:prstGeom>
          <a:noFill/>
          <a:ln>
            <a:noFill/>
          </a:ln>
        </p:spPr>
        <p:txBody>
          <a:bodyPr spcFirstLastPara="1" wrap="square" lIns="91425" tIns="45700" rIns="91425" bIns="45700" anchor="b" anchorCtr="0">
            <a:normAutofit/>
          </a:bodyPr>
          <a:lstStyle>
            <a:lvl1pPr marR="0" lvl="0" algn="l">
              <a:lnSpc>
                <a:spcPct val="102083"/>
              </a:lnSpc>
              <a:spcBef>
                <a:spcPts val="0"/>
              </a:spcBef>
              <a:spcAft>
                <a:spcPts val="0"/>
              </a:spcAft>
              <a:buClr>
                <a:schemeClr val="lt1"/>
              </a:buClr>
              <a:buSzPts val="4800"/>
              <a:buFont typeface="Barlow Medium"/>
              <a:buNone/>
              <a:defRPr sz="4800" b="0" i="0" u="none" strike="noStrike" cap="none">
                <a:solidFill>
                  <a:schemeClr val="lt1"/>
                </a:solidFill>
                <a:latin typeface="Barlow Medium"/>
                <a:ea typeface="Barlow Medium"/>
                <a:cs typeface="Barlow Medium"/>
                <a:sym typeface="Barlow Medium"/>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g325dec9cca1_1_15"/>
          <p:cNvSpPr txBox="1">
            <a:spLocks noGrp="1"/>
          </p:cNvSpPr>
          <p:nvPr>
            <p:ph type="subTitle" idx="1"/>
          </p:nvPr>
        </p:nvSpPr>
        <p:spPr>
          <a:xfrm>
            <a:off x="890124" y="3481332"/>
            <a:ext cx="8779800" cy="756600"/>
          </a:xfrm>
          <a:prstGeom prst="rect">
            <a:avLst/>
          </a:prstGeom>
          <a:noFill/>
          <a:ln>
            <a:noFill/>
          </a:ln>
        </p:spPr>
        <p:txBody>
          <a:bodyPr spcFirstLastPara="1" wrap="square" lIns="91425" tIns="45700" rIns="91425" bIns="45700" anchor="ctr" anchorCtr="0">
            <a:normAutofit/>
          </a:bodyPr>
          <a:lstStyle>
            <a:lvl1pPr marR="0" lvl="0" algn="l">
              <a:lnSpc>
                <a:spcPct val="104761"/>
              </a:lnSpc>
              <a:spcBef>
                <a:spcPts val="0"/>
              </a:spcBef>
              <a:spcAft>
                <a:spcPts val="0"/>
              </a:spcAft>
              <a:buClr>
                <a:srgbClr val="005E85"/>
              </a:buClr>
              <a:buSzPts val="2100"/>
              <a:buFont typeface="Arial"/>
              <a:buNone/>
              <a:defRPr sz="2100" b="1" i="0" u="none" strike="noStrike" cap="none">
                <a:solidFill>
                  <a:srgbClr val="005E85"/>
                </a:solidFill>
                <a:latin typeface="Barlow"/>
                <a:ea typeface="Barlow"/>
                <a:cs typeface="Barlow"/>
                <a:sym typeface="Barlow"/>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Barlow"/>
                <a:ea typeface="Barlow"/>
                <a:cs typeface="Barlow"/>
                <a:sym typeface="Barlow"/>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Barlow"/>
                <a:ea typeface="Barlow"/>
                <a:cs typeface="Barlow"/>
                <a:sym typeface="Barlow"/>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1">
  <p:cSld name="Title and Content">
    <p:spTree>
      <p:nvGrpSpPr>
        <p:cNvPr id="1" name="Shape 72"/>
        <p:cNvGrpSpPr/>
        <p:nvPr/>
      </p:nvGrpSpPr>
      <p:grpSpPr>
        <a:xfrm>
          <a:off x="0" y="0"/>
          <a:ext cx="0" cy="0"/>
          <a:chOff x="0" y="0"/>
          <a:chExt cx="0" cy="0"/>
        </a:xfrm>
      </p:grpSpPr>
      <p:sp>
        <p:nvSpPr>
          <p:cNvPr id="73" name="Google Shape;73;g129ecf928c6_0_1073"/>
          <p:cNvSpPr txBox="1">
            <a:spLocks noGrp="1"/>
          </p:cNvSpPr>
          <p:nvPr>
            <p:ph type="body" idx="1"/>
          </p:nvPr>
        </p:nvSpPr>
        <p:spPr>
          <a:xfrm>
            <a:off x="616547" y="1153109"/>
            <a:ext cx="10965900" cy="5034000"/>
          </a:xfrm>
          <a:prstGeom prst="rect">
            <a:avLst/>
          </a:prstGeom>
          <a:noFill/>
          <a:ln>
            <a:noFill/>
          </a:ln>
        </p:spPr>
        <p:txBody>
          <a:bodyPr spcFirstLastPara="1" wrap="square" lIns="91425" tIns="45700" rIns="91425" bIns="45700" anchor="t" anchorCtr="0">
            <a:normAutofit/>
          </a:bodyPr>
          <a:lstStyle>
            <a:lvl1pPr marL="457200" marR="0" lvl="0" indent="-482600" algn="l">
              <a:lnSpc>
                <a:spcPct val="106675"/>
              </a:lnSpc>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31800" algn="l">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1950" algn="l">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49250" algn="l">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4" name="Google Shape;74;g129ecf928c6_0_1073"/>
          <p:cNvSpPr txBox="1">
            <a:spLocks noGrp="1"/>
          </p:cNvSpPr>
          <p:nvPr>
            <p:ph type="dt" idx="10"/>
          </p:nvPr>
        </p:nvSpPr>
        <p:spPr>
          <a:xfrm>
            <a:off x="616547" y="6473633"/>
            <a:ext cx="1042500" cy="2664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500"/>
              <a:buNone/>
              <a:defRPr sz="1300">
                <a:solidFill>
                  <a:srgbClr val="595959"/>
                </a:solidFill>
                <a:latin typeface="Calibri"/>
                <a:ea typeface="Calibri"/>
                <a:cs typeface="Calibri"/>
                <a:sym typeface="Calibri"/>
              </a:defRPr>
            </a:lvl1pPr>
            <a:lvl2pPr marR="0" lvl="1"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75" name="Google Shape;75;g129ecf928c6_0_1073"/>
          <p:cNvSpPr txBox="1">
            <a:spLocks noGrp="1"/>
          </p:cNvSpPr>
          <p:nvPr>
            <p:ph type="sldNum" idx="12"/>
          </p:nvPr>
        </p:nvSpPr>
        <p:spPr>
          <a:xfrm>
            <a:off x="2038508" y="6473633"/>
            <a:ext cx="970500" cy="2664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g129ecf928c6_0_1073"/>
          <p:cNvSpPr txBox="1">
            <a:spLocks noGrp="1"/>
          </p:cNvSpPr>
          <p:nvPr>
            <p:ph type="title"/>
          </p:nvPr>
        </p:nvSpPr>
        <p:spPr>
          <a:xfrm>
            <a:off x="616547" y="379699"/>
            <a:ext cx="10965900" cy="10059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2"/>
              </a:buClr>
              <a:buSzPts val="5100"/>
              <a:buFont typeface="Calibri"/>
              <a:buNone/>
              <a:defRPr sz="5100"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a:endParaRPr/>
          </a:p>
        </p:txBody>
      </p:sp>
      <p:sp>
        <p:nvSpPr>
          <p:cNvPr id="77" name="Google Shape;77;g129ecf928c6_0_1073"/>
          <p:cNvSpPr txBox="1">
            <a:spLocks noGrp="1"/>
          </p:cNvSpPr>
          <p:nvPr>
            <p:ph type="ftr" idx="11"/>
          </p:nvPr>
        </p:nvSpPr>
        <p:spPr>
          <a:xfrm>
            <a:off x="3175653" y="6473635"/>
            <a:ext cx="6836700" cy="24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500"/>
              <a:buFont typeface="Arial"/>
              <a:buNone/>
              <a:defRPr sz="1300" b="0" i="0" u="none" strike="noStrike" cap="none">
                <a:solidFill>
                  <a:srgbClr val="595959"/>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9pPr>
          </a:lstStyle>
          <a:p>
            <a:endParaRPr/>
          </a:p>
        </p:txBody>
      </p:sp>
      <p:pic>
        <p:nvPicPr>
          <p:cNvPr id="78" name="Google Shape;78;g129ecf928c6_0_1073"/>
          <p:cNvPicPr preferRelativeResize="0"/>
          <p:nvPr/>
        </p:nvPicPr>
        <p:blipFill rotWithShape="1">
          <a:blip r:embed="rId2">
            <a:alphaModFix/>
          </a:blip>
          <a:srcRect/>
          <a:stretch/>
        </p:blipFill>
        <p:spPr>
          <a:xfrm>
            <a:off x="11585408" y="6380239"/>
            <a:ext cx="388483" cy="434631"/>
          </a:xfrm>
          <a:prstGeom prst="rect">
            <a:avLst/>
          </a:prstGeom>
          <a:noFill/>
          <a:ln>
            <a:noFill/>
          </a:ln>
        </p:spPr>
      </p:pic>
      <p:sp>
        <p:nvSpPr>
          <p:cNvPr id="79" name="Google Shape;79;g129ecf928c6_0_1073"/>
          <p:cNvSpPr txBox="1"/>
          <p:nvPr/>
        </p:nvSpPr>
        <p:spPr>
          <a:xfrm>
            <a:off x="10879813" y="6455207"/>
            <a:ext cx="542700" cy="266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595959"/>
                </a:solidFill>
                <a:latin typeface="Calibri"/>
                <a:ea typeface="Calibri"/>
                <a:cs typeface="Calibri"/>
                <a:sym typeface="Calibri"/>
              </a:rPr>
              <a:t>‹#›</a:t>
            </a:fld>
            <a:endParaRPr sz="1300" b="0" i="0" u="none" strike="noStrike" cap="none">
              <a:solidFill>
                <a:srgbClr val="595959"/>
              </a:solidFill>
              <a:latin typeface="Calibri"/>
              <a:ea typeface="Calibri"/>
              <a:cs typeface="Calibri"/>
              <a:sym typeface="Calibri"/>
            </a:endParaRPr>
          </a:p>
        </p:txBody>
      </p:sp>
      <p:cxnSp>
        <p:nvCxnSpPr>
          <p:cNvPr id="80" name="Google Shape;80;g129ecf928c6_0_1073"/>
          <p:cNvCxnSpPr/>
          <p:nvPr/>
        </p:nvCxnSpPr>
        <p:spPr>
          <a:xfrm>
            <a:off x="304801" y="6312615"/>
            <a:ext cx="11588100" cy="15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Background Template">
  <p:cSld name="White Background Template">
    <p:spTree>
      <p:nvGrpSpPr>
        <p:cNvPr id="1" name="Shape 84"/>
        <p:cNvGrpSpPr/>
        <p:nvPr/>
      </p:nvGrpSpPr>
      <p:grpSpPr>
        <a:xfrm>
          <a:off x="0" y="0"/>
          <a:ext cx="0" cy="0"/>
          <a:chOff x="0" y="0"/>
          <a:chExt cx="0" cy="0"/>
        </a:xfrm>
      </p:grpSpPr>
      <p:sp>
        <p:nvSpPr>
          <p:cNvPr id="85" name="Google Shape;85;g325dec9cca1_2_236"/>
          <p:cNvSpPr>
            <a:spLocks noGrp="1"/>
          </p:cNvSpPr>
          <p:nvPr>
            <p:ph type="pic" idx="2"/>
          </p:nvPr>
        </p:nvSpPr>
        <p:spPr>
          <a:xfrm>
            <a:off x="7081838" y="0"/>
            <a:ext cx="5110200" cy="6858000"/>
          </a:xfrm>
          <a:prstGeom prst="rect">
            <a:avLst/>
          </a:prstGeom>
          <a:noFill/>
          <a:ln>
            <a:noFill/>
          </a:ln>
        </p:spPr>
      </p:sp>
      <p:sp>
        <p:nvSpPr>
          <p:cNvPr id="86" name="Google Shape;86;g325dec9cca1_2_236"/>
          <p:cNvSpPr txBox="1">
            <a:spLocks noGrp="1"/>
          </p:cNvSpPr>
          <p:nvPr>
            <p:ph type="title"/>
          </p:nvPr>
        </p:nvSpPr>
        <p:spPr>
          <a:xfrm>
            <a:off x="608249" y="202224"/>
            <a:ext cx="60282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325dec9cca1_2_236"/>
          <p:cNvSpPr txBox="1">
            <a:spLocks noGrp="1"/>
          </p:cNvSpPr>
          <p:nvPr>
            <p:ph type="body" idx="1"/>
          </p:nvPr>
        </p:nvSpPr>
        <p:spPr>
          <a:xfrm>
            <a:off x="608249" y="1388962"/>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pic>
        <p:nvPicPr>
          <p:cNvPr id="88" name="Google Shape;88;g325dec9cca1_2_236"/>
          <p:cNvPicPr preferRelativeResize="0"/>
          <p:nvPr/>
        </p:nvPicPr>
        <p:blipFill rotWithShape="1">
          <a:blip r:embed="rId2">
            <a:alphaModFix/>
          </a:blip>
          <a:srcRect/>
          <a:stretch/>
        </p:blipFill>
        <p:spPr>
          <a:xfrm>
            <a:off x="11143872" y="202224"/>
            <a:ext cx="789329" cy="7763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rs">
  <p:cSld name="Sliders">
    <p:spTree>
      <p:nvGrpSpPr>
        <p:cNvPr id="1" name="Shape 92"/>
        <p:cNvGrpSpPr/>
        <p:nvPr/>
      </p:nvGrpSpPr>
      <p:grpSpPr>
        <a:xfrm>
          <a:off x="0" y="0"/>
          <a:ext cx="0" cy="0"/>
          <a:chOff x="0" y="0"/>
          <a:chExt cx="0" cy="0"/>
        </a:xfrm>
      </p:grpSpPr>
      <p:sp>
        <p:nvSpPr>
          <p:cNvPr id="93" name="Google Shape;93;g325dec9cca1_2_228"/>
          <p:cNvSpPr txBox="1">
            <a:spLocks noGrp="1"/>
          </p:cNvSpPr>
          <p:nvPr>
            <p:ph type="title"/>
          </p:nvPr>
        </p:nvSpPr>
        <p:spPr>
          <a:xfrm>
            <a:off x="608249" y="202224"/>
            <a:ext cx="68106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325dec9cca1_2_228"/>
          <p:cNvSpPr txBox="1">
            <a:spLocks noGrp="1"/>
          </p:cNvSpPr>
          <p:nvPr>
            <p:ph type="body" idx="1"/>
          </p:nvPr>
        </p:nvSpPr>
        <p:spPr>
          <a:xfrm>
            <a:off x="608249" y="1388962"/>
            <a:ext cx="75177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ue Background template">
  <p:cSld name="Blue Background template">
    <p:spTree>
      <p:nvGrpSpPr>
        <p:cNvPr id="1" name="Shape 95"/>
        <p:cNvGrpSpPr/>
        <p:nvPr/>
      </p:nvGrpSpPr>
      <p:grpSpPr>
        <a:xfrm>
          <a:off x="0" y="0"/>
          <a:ext cx="0" cy="0"/>
          <a:chOff x="0" y="0"/>
          <a:chExt cx="0" cy="0"/>
        </a:xfrm>
      </p:grpSpPr>
      <p:sp>
        <p:nvSpPr>
          <p:cNvPr id="96" name="Google Shape;96;g325dec9cca1_2_231"/>
          <p:cNvSpPr>
            <a:spLocks noGrp="1"/>
          </p:cNvSpPr>
          <p:nvPr>
            <p:ph type="pic" idx="2"/>
          </p:nvPr>
        </p:nvSpPr>
        <p:spPr>
          <a:xfrm>
            <a:off x="7081838" y="0"/>
            <a:ext cx="5110200" cy="6858000"/>
          </a:xfrm>
          <a:prstGeom prst="rect">
            <a:avLst/>
          </a:prstGeom>
          <a:noFill/>
          <a:ln>
            <a:noFill/>
          </a:ln>
        </p:spPr>
      </p:sp>
      <p:sp>
        <p:nvSpPr>
          <p:cNvPr id="97" name="Google Shape;97;g325dec9cca1_2_231"/>
          <p:cNvSpPr txBox="1">
            <a:spLocks noGrp="1"/>
          </p:cNvSpPr>
          <p:nvPr>
            <p:ph type="title"/>
          </p:nvPr>
        </p:nvSpPr>
        <p:spPr>
          <a:xfrm>
            <a:off x="608249" y="202224"/>
            <a:ext cx="6028200" cy="991800"/>
          </a:xfrm>
          <a:prstGeom prst="rect">
            <a:avLst/>
          </a:prstGeom>
          <a:noFill/>
          <a:ln>
            <a:noFill/>
          </a:ln>
        </p:spPr>
        <p:txBody>
          <a:bodyPr spcFirstLastPara="1" wrap="square" lIns="91425" tIns="45700" rIns="91425" bIns="45700" anchor="b" anchorCtr="0">
            <a:normAutofit/>
          </a:bodyPr>
          <a:lstStyle>
            <a:lvl1pPr lvl="0" algn="l">
              <a:lnSpc>
                <a:spcPct val="102564"/>
              </a:lnSpc>
              <a:spcBef>
                <a:spcPts val="0"/>
              </a:spcBef>
              <a:spcAft>
                <a:spcPts val="0"/>
              </a:spcAft>
              <a:buClr>
                <a:schemeClr val="lt1"/>
              </a:buClr>
              <a:buSzPts val="3900"/>
              <a:buFont typeface="Barlow Medium"/>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325dec9cca1_2_231"/>
          <p:cNvSpPr txBox="1">
            <a:spLocks noGrp="1"/>
          </p:cNvSpPr>
          <p:nvPr>
            <p:ph type="body" idx="1"/>
          </p:nvPr>
        </p:nvSpPr>
        <p:spPr>
          <a:xfrm>
            <a:off x="608249" y="1388962"/>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406400" algn="l">
              <a:lnSpc>
                <a:spcPct val="114285"/>
              </a:lnSpc>
              <a:spcBef>
                <a:spcPts val="600"/>
              </a:spcBef>
              <a:spcAft>
                <a:spcPts val="0"/>
              </a:spcAft>
              <a:buClr>
                <a:schemeClr val="lt1"/>
              </a:buClr>
              <a:buSzPts val="2800"/>
              <a:buChar char="•"/>
              <a:defRPr>
                <a:solidFill>
                  <a:schemeClr val="lt1"/>
                </a:solidFill>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pic>
        <p:nvPicPr>
          <p:cNvPr id="99" name="Google Shape;99;g325dec9cca1_2_231"/>
          <p:cNvPicPr preferRelativeResize="0"/>
          <p:nvPr/>
        </p:nvPicPr>
        <p:blipFill rotWithShape="1">
          <a:blip r:embed="rId2">
            <a:alphaModFix/>
          </a:blip>
          <a:srcRect/>
          <a:stretch/>
        </p:blipFill>
        <p:spPr>
          <a:xfrm>
            <a:off x="11143872" y="202224"/>
            <a:ext cx="789329" cy="776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in color only" type="obj">
  <p:cSld name="OBJECT">
    <p:spTree>
      <p:nvGrpSpPr>
        <p:cNvPr id="1" name="Shape 103"/>
        <p:cNvGrpSpPr/>
        <p:nvPr/>
      </p:nvGrpSpPr>
      <p:grpSpPr>
        <a:xfrm>
          <a:off x="0" y="0"/>
          <a:ext cx="0" cy="0"/>
          <a:chOff x="0" y="0"/>
          <a:chExt cx="0" cy="0"/>
        </a:xfrm>
      </p:grpSpPr>
      <p:sp>
        <p:nvSpPr>
          <p:cNvPr id="104" name="Google Shape;104;g325dec9cca1_1_124"/>
          <p:cNvSpPr txBox="1">
            <a:spLocks noGrp="1"/>
          </p:cNvSpPr>
          <p:nvPr>
            <p:ph type="title"/>
          </p:nvPr>
        </p:nvSpPr>
        <p:spPr>
          <a:xfrm>
            <a:off x="608249" y="202224"/>
            <a:ext cx="94218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325dec9cca1_1_124"/>
          <p:cNvSpPr txBox="1">
            <a:spLocks noGrp="1"/>
          </p:cNvSpPr>
          <p:nvPr>
            <p:ph type="body" idx="1"/>
          </p:nvPr>
        </p:nvSpPr>
        <p:spPr>
          <a:xfrm>
            <a:off x="608248" y="1388962"/>
            <a:ext cx="96669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background image" type="obj">
  <p:cSld name="OBJECT">
    <p:spTree>
      <p:nvGrpSpPr>
        <p:cNvPr id="1" name="Shape 109"/>
        <p:cNvGrpSpPr/>
        <p:nvPr/>
      </p:nvGrpSpPr>
      <p:grpSpPr>
        <a:xfrm>
          <a:off x="0" y="0"/>
          <a:ext cx="0" cy="0"/>
          <a:chOff x="0" y="0"/>
          <a:chExt cx="0" cy="0"/>
        </a:xfrm>
      </p:grpSpPr>
      <p:sp>
        <p:nvSpPr>
          <p:cNvPr id="110" name="Google Shape;110;g325dec9cca1_2_265"/>
          <p:cNvSpPr txBox="1">
            <a:spLocks noGrp="1"/>
          </p:cNvSpPr>
          <p:nvPr>
            <p:ph type="title"/>
          </p:nvPr>
        </p:nvSpPr>
        <p:spPr>
          <a:xfrm>
            <a:off x="608249" y="202224"/>
            <a:ext cx="10535700" cy="991800"/>
          </a:xfrm>
          <a:prstGeom prst="rect">
            <a:avLst/>
          </a:prstGeom>
          <a:noFill/>
          <a:ln>
            <a:noFill/>
          </a:ln>
        </p:spPr>
        <p:txBody>
          <a:bodyPr spcFirstLastPara="1" wrap="square" lIns="91425" tIns="45700" rIns="91425" bIns="45700" anchor="b" anchorCtr="0">
            <a:normAutofit/>
          </a:bodyPr>
          <a:lstStyle>
            <a:lvl1pPr lvl="0" algn="l">
              <a:lnSpc>
                <a:spcPct val="233333"/>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325dec9cca1_2_265"/>
          <p:cNvSpPr txBox="1">
            <a:spLocks noGrp="1"/>
          </p:cNvSpPr>
          <p:nvPr>
            <p:ph type="body" idx="1"/>
          </p:nvPr>
        </p:nvSpPr>
        <p:spPr>
          <a:xfrm>
            <a:off x="608248" y="1388962"/>
            <a:ext cx="109350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129ecf928c6_0_1043"/>
          <p:cNvSpPr txBox="1">
            <a:spLocks noGrp="1"/>
          </p:cNvSpPr>
          <p:nvPr>
            <p:ph type="title"/>
          </p:nvPr>
        </p:nvSpPr>
        <p:spPr>
          <a:xfrm>
            <a:off x="493143" y="1184681"/>
            <a:ext cx="11290500" cy="1074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29ecf928c6_0_1043"/>
          <p:cNvSpPr txBox="1">
            <a:spLocks noGrp="1"/>
          </p:cNvSpPr>
          <p:nvPr>
            <p:ph type="body" idx="1"/>
          </p:nvPr>
        </p:nvSpPr>
        <p:spPr>
          <a:xfrm>
            <a:off x="493143" y="2453866"/>
            <a:ext cx="11290500" cy="3271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g129ecf928c6_0_1043"/>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22" name="Google Shape;22;g129ecf928c6_0_1043"/>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23" name="Google Shape;23;g129ecf928c6_0_1043"/>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31"/>
        <p:cNvGrpSpPr/>
        <p:nvPr/>
      </p:nvGrpSpPr>
      <p:grpSpPr>
        <a:xfrm>
          <a:off x="0" y="0"/>
          <a:ext cx="0" cy="0"/>
          <a:chOff x="0" y="0"/>
          <a:chExt cx="0" cy="0"/>
        </a:xfrm>
      </p:grpSpPr>
      <p:sp>
        <p:nvSpPr>
          <p:cNvPr id="32" name="Google Shape;32;g129ecf928c6_0_1063"/>
          <p:cNvSpPr txBox="1">
            <a:spLocks noGrp="1"/>
          </p:cNvSpPr>
          <p:nvPr>
            <p:ph type="title"/>
          </p:nvPr>
        </p:nvSpPr>
        <p:spPr>
          <a:xfrm>
            <a:off x="493143" y="2154141"/>
            <a:ext cx="11290500" cy="1074000"/>
          </a:xfrm>
          <a:prstGeom prst="rect">
            <a:avLst/>
          </a:prstGeom>
          <a:noFill/>
          <a:ln>
            <a:noFill/>
          </a:ln>
        </p:spPr>
        <p:txBody>
          <a:bodyPr spcFirstLastPara="1" wrap="square" lIns="91425" tIns="45700" rIns="91425" bIns="45700" anchor="ctr" anchorCtr="0">
            <a:normAutofit/>
          </a:bodyPr>
          <a:lstStyle>
            <a:lvl1pPr lvl="0" algn="l">
              <a:lnSpc>
                <a:spcPct val="91666"/>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g129ecf928c6_0_1063"/>
          <p:cNvPicPr preferRelativeResize="0"/>
          <p:nvPr/>
        </p:nvPicPr>
        <p:blipFill rotWithShape="1">
          <a:blip r:embed="rId2">
            <a:alphaModFix/>
          </a:blip>
          <a:srcRect/>
          <a:stretch/>
        </p:blipFill>
        <p:spPr>
          <a:xfrm>
            <a:off x="3048" y="0"/>
            <a:ext cx="12188952" cy="559242"/>
          </a:xfrm>
          <a:prstGeom prst="rect">
            <a:avLst/>
          </a:prstGeom>
          <a:noFill/>
          <a:ln>
            <a:noFill/>
          </a:ln>
        </p:spPr>
      </p:pic>
      <p:pic>
        <p:nvPicPr>
          <p:cNvPr id="34" name="Google Shape;34;g129ecf928c6_0_1063"/>
          <p:cNvPicPr preferRelativeResize="0"/>
          <p:nvPr/>
        </p:nvPicPr>
        <p:blipFill rotWithShape="1">
          <a:blip r:embed="rId3">
            <a:alphaModFix/>
          </a:blip>
          <a:srcRect/>
          <a:stretch/>
        </p:blipFill>
        <p:spPr>
          <a:xfrm>
            <a:off x="571500" y="3450778"/>
            <a:ext cx="11049000" cy="50800"/>
          </a:xfrm>
          <a:prstGeom prst="rect">
            <a:avLst/>
          </a:prstGeom>
          <a:noFill/>
          <a:ln>
            <a:noFill/>
          </a:ln>
        </p:spPr>
      </p:pic>
      <p:sp>
        <p:nvSpPr>
          <p:cNvPr id="35" name="Google Shape;35;g129ecf928c6_0_1063"/>
          <p:cNvSpPr txBox="1">
            <a:spLocks noGrp="1"/>
          </p:cNvSpPr>
          <p:nvPr>
            <p:ph type="subTitle" idx="1"/>
          </p:nvPr>
        </p:nvSpPr>
        <p:spPr>
          <a:xfrm>
            <a:off x="493143" y="3867076"/>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g129ecf928c6_0_1063"/>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a:lnSpc>
                <a:spcPct val="97355"/>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39" name="Google Shape;39;p2"/>
          <p:cNvSpPr txBox="1">
            <a:spLocks noGrp="1"/>
          </p:cNvSpPr>
          <p:nvPr>
            <p:ph type="dt" idx="10"/>
          </p:nvPr>
        </p:nvSpPr>
        <p:spPr>
          <a:xfrm>
            <a:off x="616547" y="6473633"/>
            <a:ext cx="1042400" cy="266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0" name="Google Shape;40;p2"/>
          <p:cNvSpPr txBox="1">
            <a:spLocks noGrp="1"/>
          </p:cNvSpPr>
          <p:nvPr>
            <p:ph type="ftr" idx="11"/>
          </p:nvPr>
        </p:nvSpPr>
        <p:spPr>
          <a:xfrm>
            <a:off x="3221675" y="6473635"/>
            <a:ext cx="4804800" cy="248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1" name="Google Shape;41;p2"/>
          <p:cNvSpPr txBox="1">
            <a:spLocks noGrp="1"/>
          </p:cNvSpPr>
          <p:nvPr>
            <p:ph type="sldNum" idx="12"/>
          </p:nvPr>
        </p:nvSpPr>
        <p:spPr>
          <a:xfrm>
            <a:off x="2038508" y="6473633"/>
            <a:ext cx="970400" cy="2664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2"/>
        <p:cNvGrpSpPr/>
        <p:nvPr/>
      </p:nvGrpSpPr>
      <p:grpSpPr>
        <a:xfrm>
          <a:off x="0" y="0"/>
          <a:ext cx="0" cy="0"/>
          <a:chOff x="0" y="0"/>
          <a:chExt cx="0" cy="0"/>
        </a:xfrm>
      </p:grpSpPr>
      <p:sp>
        <p:nvSpPr>
          <p:cNvPr id="43" name="Google Shape;43;g129ecf928c6_0_1740"/>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44" name="Google Shape;44;g129ecf928c6_0_1740"/>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Autofit/>
          </a:bodyPr>
          <a:lstStyle>
            <a:lvl1pPr marL="457200" marR="0" lvl="0" indent="-406400" algn="l">
              <a:lnSpc>
                <a:spcPct val="114304"/>
              </a:lnSpc>
              <a:spcBef>
                <a:spcPts val="800"/>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1pPr>
            <a:lvl2pPr marL="914400" marR="0" lvl="1" indent="-381000" algn="l">
              <a:lnSpc>
                <a:spcPct val="100000"/>
              </a:lnSpc>
              <a:spcBef>
                <a:spcPts val="6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42900" algn="l">
              <a:lnSpc>
                <a:spcPct val="88875"/>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77791"/>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5" name="Google Shape;45;g129ecf928c6_0_1740"/>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Autofit/>
          </a:bodyPr>
          <a:lstStyle>
            <a:lvl1pPr marL="457200" marR="0" lvl="0" indent="-406400" algn="l">
              <a:lnSpc>
                <a:spcPct val="114304"/>
              </a:lnSpc>
              <a:spcBef>
                <a:spcPts val="800"/>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1pPr>
            <a:lvl2pPr marL="914400" marR="0" lvl="1" indent="-381000" algn="l">
              <a:lnSpc>
                <a:spcPct val="100000"/>
              </a:lnSpc>
              <a:spcBef>
                <a:spcPts val="6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42900" algn="l">
              <a:lnSpc>
                <a:spcPct val="88875"/>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77791"/>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6" name="Google Shape;46;g129ecf928c6_0_1740"/>
          <p:cNvSpPr txBox="1">
            <a:spLocks noGrp="1"/>
          </p:cNvSpPr>
          <p:nvPr>
            <p:ph type="dt" idx="10"/>
          </p:nvPr>
        </p:nvSpPr>
        <p:spPr>
          <a:xfrm>
            <a:off x="616547" y="6473633"/>
            <a:ext cx="1042400" cy="266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7" name="Google Shape;47;g129ecf928c6_0_1740"/>
          <p:cNvSpPr txBox="1">
            <a:spLocks noGrp="1"/>
          </p:cNvSpPr>
          <p:nvPr>
            <p:ph type="ftr" idx="11"/>
          </p:nvPr>
        </p:nvSpPr>
        <p:spPr>
          <a:xfrm>
            <a:off x="3212992" y="6473635"/>
            <a:ext cx="4813600" cy="248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8" name="Google Shape;48;g129ecf928c6_0_1740"/>
          <p:cNvSpPr txBox="1">
            <a:spLocks noGrp="1"/>
          </p:cNvSpPr>
          <p:nvPr>
            <p:ph type="sldNum" idx="12"/>
          </p:nvPr>
        </p:nvSpPr>
        <p:spPr>
          <a:xfrm>
            <a:off x="2038508" y="6473633"/>
            <a:ext cx="970400" cy="2664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
        <p:cNvGrpSpPr/>
        <p:nvPr/>
      </p:nvGrpSpPr>
      <p:grpSpPr>
        <a:xfrm>
          <a:off x="0" y="0"/>
          <a:ext cx="0" cy="0"/>
          <a:chOff x="0" y="0"/>
          <a:chExt cx="0" cy="0"/>
        </a:xfrm>
      </p:grpSpPr>
      <p:pic>
        <p:nvPicPr>
          <p:cNvPr id="50" name="Google Shape;50;g129ecf928c6_0_1038"/>
          <p:cNvPicPr preferRelativeResize="0"/>
          <p:nvPr/>
        </p:nvPicPr>
        <p:blipFill rotWithShape="1">
          <a:blip r:embed="rId2">
            <a:alphaModFix/>
          </a:blip>
          <a:srcRect/>
          <a:stretch/>
        </p:blipFill>
        <p:spPr>
          <a:xfrm>
            <a:off x="0" y="5913"/>
            <a:ext cx="12192000" cy="4292600"/>
          </a:xfrm>
          <a:prstGeom prst="rect">
            <a:avLst/>
          </a:prstGeom>
          <a:noFill/>
          <a:ln>
            <a:noFill/>
          </a:ln>
        </p:spPr>
      </p:pic>
      <p:sp>
        <p:nvSpPr>
          <p:cNvPr id="51" name="Google Shape;51;g129ecf928c6_0_1038"/>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29ecf928c6_0_1038"/>
          <p:cNvSpPr txBox="1">
            <a:spLocks noGrp="1"/>
          </p:cNvSpPr>
          <p:nvPr>
            <p:ph type="subTitle" idx="1"/>
          </p:nvPr>
        </p:nvSpPr>
        <p:spPr>
          <a:xfrm>
            <a:off x="791029" y="2753893"/>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g129ecf928c6_0_1038"/>
          <p:cNvPicPr preferRelativeResize="0"/>
          <p:nvPr/>
        </p:nvPicPr>
        <p:blipFill rotWithShape="1">
          <a:blip r:embed="rId3">
            <a:alphaModFix/>
          </a:blip>
          <a:srcRect/>
          <a:stretch/>
        </p:blipFill>
        <p:spPr>
          <a:xfrm>
            <a:off x="152400" y="5564638"/>
            <a:ext cx="11887201" cy="129335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graphicFrame>
        <p:nvGraphicFramePr>
          <p:cNvPr id="55" name="Google Shape;55;g129ecf928c6_0_1049"/>
          <p:cNvGraphicFramePr/>
          <p:nvPr/>
        </p:nvGraphicFramePr>
        <p:xfrm>
          <a:off x="7368396" y="1889449"/>
          <a:ext cx="3000000" cy="3000000"/>
        </p:xfrm>
        <a:graphic>
          <a:graphicData uri="http://schemas.openxmlformats.org/drawingml/2006/table">
            <a:tbl>
              <a:tblPr firstRow="1" bandRow="1">
                <a:noFill/>
                <a:tableStyleId>{C09BC69C-D419-43DB-BFFE-F72BC3F4D43E}</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498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Column Header</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Column Header</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571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Cell text here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extLst>
                  <a:ext uri="{0D108BD9-81ED-4DB2-BD59-A6C34878D82A}">
                    <a16:rowId xmlns:a16="http://schemas.microsoft.com/office/drawing/2014/main" val="10001"/>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117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1176"/>
                      </a:srgbClr>
                    </a:solidFill>
                  </a:tcPr>
                </a:tc>
                <a:extLst>
                  <a:ext uri="{0D108BD9-81ED-4DB2-BD59-A6C34878D82A}">
                    <a16:rowId xmlns:a16="http://schemas.microsoft.com/office/drawing/2014/main" val="10002"/>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extLst>
                  <a:ext uri="{0D108BD9-81ED-4DB2-BD59-A6C34878D82A}">
                    <a16:rowId xmlns:a16="http://schemas.microsoft.com/office/drawing/2014/main" val="10003"/>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117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1176"/>
                      </a:srgbClr>
                    </a:solidFill>
                  </a:tcPr>
                </a:tc>
                <a:extLst>
                  <a:ext uri="{0D108BD9-81ED-4DB2-BD59-A6C34878D82A}">
                    <a16:rowId xmlns:a16="http://schemas.microsoft.com/office/drawing/2014/main" val="10004"/>
                  </a:ext>
                </a:extLst>
              </a:tr>
            </a:tbl>
          </a:graphicData>
        </a:graphic>
      </p:graphicFrame>
      <p:sp>
        <p:nvSpPr>
          <p:cNvPr id="56" name="Google Shape;56;g129ecf928c6_0_1049"/>
          <p:cNvSpPr txBox="1"/>
          <p:nvPr/>
        </p:nvSpPr>
        <p:spPr>
          <a:xfrm>
            <a:off x="7282132" y="1457913"/>
            <a:ext cx="262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5F7D"/>
                </a:solidFill>
                <a:latin typeface="Calibri"/>
                <a:ea typeface="Calibri"/>
                <a:cs typeface="Calibri"/>
                <a:sym typeface="Calibri"/>
              </a:rPr>
              <a:t>Chart caption here</a:t>
            </a:r>
            <a:endParaRPr sz="1400" b="0" i="0" u="none" strike="noStrike" cap="none">
              <a:solidFill>
                <a:srgbClr val="000000"/>
              </a:solidFill>
              <a:latin typeface="Arial"/>
              <a:ea typeface="Arial"/>
              <a:cs typeface="Arial"/>
              <a:sym typeface="Arial"/>
            </a:endParaRPr>
          </a:p>
        </p:txBody>
      </p:sp>
      <p:sp>
        <p:nvSpPr>
          <p:cNvPr id="57" name="Google Shape;57;g129ecf928c6_0_1049"/>
          <p:cNvSpPr txBox="1">
            <a:spLocks noGrp="1"/>
          </p:cNvSpPr>
          <p:nvPr>
            <p:ph type="title"/>
          </p:nvPr>
        </p:nvSpPr>
        <p:spPr>
          <a:xfrm>
            <a:off x="493143" y="1184681"/>
            <a:ext cx="6488400" cy="1095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129ecf928c6_0_1049"/>
          <p:cNvSpPr txBox="1">
            <a:spLocks noGrp="1"/>
          </p:cNvSpPr>
          <p:nvPr>
            <p:ph type="body" idx="1"/>
          </p:nvPr>
        </p:nvSpPr>
        <p:spPr>
          <a:xfrm>
            <a:off x="493143" y="2453866"/>
            <a:ext cx="6488400" cy="2946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g129ecf928c6_0_1049"/>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60" name="Google Shape;60;g129ecf928c6_0_1049"/>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61" name="Google Shape;61;g129ecf928c6_0_1049"/>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sp>
        <p:nvSpPr>
          <p:cNvPr id="63" name="Google Shape;63;g129ecf928c6_0_1057"/>
          <p:cNvSpPr txBox="1">
            <a:spLocks noGrp="1"/>
          </p:cNvSpPr>
          <p:nvPr>
            <p:ph type="title"/>
          </p:nvPr>
        </p:nvSpPr>
        <p:spPr>
          <a:xfrm>
            <a:off x="493143" y="1184681"/>
            <a:ext cx="6488400" cy="1095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29ecf928c6_0_1057"/>
          <p:cNvSpPr txBox="1">
            <a:spLocks noGrp="1"/>
          </p:cNvSpPr>
          <p:nvPr>
            <p:ph type="body" idx="1"/>
          </p:nvPr>
        </p:nvSpPr>
        <p:spPr>
          <a:xfrm>
            <a:off x="493143" y="2453866"/>
            <a:ext cx="6488400" cy="2946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g129ecf928c6_0_1057"/>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66" name="Google Shape;66;g129ecf928c6_0_1057"/>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67" name="Google Shape;67;g129ecf928c6_0_1057"/>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g129ecf928c6_0_10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29ecf928c6_0_10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29ecf928c6_0_10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29ecf928c6_0_10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29ecf928c6_0_10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29ecf928c6_0_10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29ecf928c6_0_10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29ecf928c6_0_10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325dec9cca1_2_225"/>
          <p:cNvSpPr txBox="1">
            <a:spLocks noGrp="1"/>
          </p:cNvSpPr>
          <p:nvPr>
            <p:ph type="title"/>
          </p:nvPr>
        </p:nvSpPr>
        <p:spPr>
          <a:xfrm>
            <a:off x="494610" y="114300"/>
            <a:ext cx="7423800" cy="1203000"/>
          </a:xfrm>
          <a:prstGeom prst="rect">
            <a:avLst/>
          </a:prstGeom>
          <a:noFill/>
          <a:ln>
            <a:noFill/>
          </a:ln>
        </p:spPr>
        <p:txBody>
          <a:bodyPr spcFirstLastPara="1" wrap="square" lIns="91425" tIns="45700" rIns="91425" bIns="45700" anchor="b" anchorCtr="0">
            <a:normAutofit/>
          </a:bodyPr>
          <a:lstStyle>
            <a:lvl1pPr marR="0" lvl="0" algn="l" rtl="0">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g325dec9cca1_2_225"/>
          <p:cNvSpPr txBox="1">
            <a:spLocks noGrp="1"/>
          </p:cNvSpPr>
          <p:nvPr>
            <p:ph type="body" idx="1"/>
          </p:nvPr>
        </p:nvSpPr>
        <p:spPr>
          <a:xfrm>
            <a:off x="494607" y="1596767"/>
            <a:ext cx="74238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325dec9cca1_1_121"/>
          <p:cNvSpPr txBox="1">
            <a:spLocks noGrp="1"/>
          </p:cNvSpPr>
          <p:nvPr>
            <p:ph type="title"/>
          </p:nvPr>
        </p:nvSpPr>
        <p:spPr>
          <a:xfrm>
            <a:off x="494610" y="114300"/>
            <a:ext cx="10610100" cy="1203000"/>
          </a:xfrm>
          <a:prstGeom prst="rect">
            <a:avLst/>
          </a:prstGeom>
          <a:noFill/>
          <a:ln>
            <a:noFill/>
          </a:ln>
        </p:spPr>
        <p:txBody>
          <a:bodyPr spcFirstLastPara="1" wrap="square" lIns="91425" tIns="45700" rIns="91425" bIns="45700" anchor="b" anchorCtr="0">
            <a:normAutofit/>
          </a:bodyPr>
          <a:lstStyle>
            <a:lvl1pPr marR="0" lvl="0" algn="l" rtl="0">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g325dec9cca1_1_121"/>
          <p:cNvSpPr txBox="1">
            <a:spLocks noGrp="1"/>
          </p:cNvSpPr>
          <p:nvPr>
            <p:ph type="body" idx="1"/>
          </p:nvPr>
        </p:nvSpPr>
        <p:spPr>
          <a:xfrm>
            <a:off x="494607" y="1596767"/>
            <a:ext cx="106101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325dec9cca1_2_262"/>
          <p:cNvSpPr txBox="1">
            <a:spLocks noGrp="1"/>
          </p:cNvSpPr>
          <p:nvPr>
            <p:ph type="title"/>
          </p:nvPr>
        </p:nvSpPr>
        <p:spPr>
          <a:xfrm>
            <a:off x="494610" y="114300"/>
            <a:ext cx="10522200" cy="1203000"/>
          </a:xfrm>
          <a:prstGeom prst="rect">
            <a:avLst/>
          </a:prstGeom>
          <a:noFill/>
          <a:ln>
            <a:noFill/>
          </a:ln>
        </p:spPr>
        <p:txBody>
          <a:bodyPr spcFirstLastPara="1" wrap="square" lIns="91425" tIns="45700" rIns="91425" bIns="45700" anchor="b" anchorCtr="0">
            <a:normAutofit/>
          </a:bodyPr>
          <a:lstStyle>
            <a:lvl1pPr marR="0" lvl="0" algn="l" rtl="0">
              <a:lnSpc>
                <a:spcPct val="107692"/>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g325dec9cca1_2_262"/>
          <p:cNvSpPr txBox="1">
            <a:spLocks noGrp="1"/>
          </p:cNvSpPr>
          <p:nvPr>
            <p:ph type="body" idx="1"/>
          </p:nvPr>
        </p:nvSpPr>
        <p:spPr>
          <a:xfrm>
            <a:off x="494607" y="1596767"/>
            <a:ext cx="109350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325dec9cca1_1_195"/>
          <p:cNvPicPr preferRelativeResize="0"/>
          <p:nvPr/>
        </p:nvPicPr>
        <p:blipFill rotWithShape="1">
          <a:blip r:embed="rId3">
            <a:alphaModFix/>
          </a:blip>
          <a:srcRect/>
          <a:stretch/>
        </p:blipFill>
        <p:spPr>
          <a:xfrm>
            <a:off x="0" y="3048"/>
            <a:ext cx="12197425" cy="6854951"/>
          </a:xfrm>
          <a:prstGeom prst="rect">
            <a:avLst/>
          </a:prstGeom>
          <a:noFill/>
          <a:ln>
            <a:noFill/>
          </a:ln>
        </p:spPr>
      </p:pic>
      <p:sp>
        <p:nvSpPr>
          <p:cNvPr id="379" name="Google Shape;379;g325dec9cca1_1_195"/>
          <p:cNvSpPr/>
          <p:nvPr/>
        </p:nvSpPr>
        <p:spPr>
          <a:xfrm rot="10800000" flipH="1">
            <a:off x="838200" y="3481357"/>
            <a:ext cx="9066600" cy="756600"/>
          </a:xfrm>
          <a:prstGeom prst="round1Rect">
            <a:avLst>
              <a:gd name="adj" fmla="val 50000"/>
            </a:avLst>
          </a:prstGeom>
          <a:solidFill>
            <a:srgbClr val="005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g325dec9cca1_1_195"/>
          <p:cNvSpPr txBox="1">
            <a:spLocks noGrp="1"/>
          </p:cNvSpPr>
          <p:nvPr>
            <p:ph type="ctrTitle"/>
          </p:nvPr>
        </p:nvSpPr>
        <p:spPr>
          <a:xfrm>
            <a:off x="865848" y="928155"/>
            <a:ext cx="9435300" cy="2387700"/>
          </a:xfrm>
          <a:prstGeom prst="rect">
            <a:avLst/>
          </a:prstGeom>
          <a:noFill/>
          <a:ln>
            <a:noFill/>
          </a:ln>
        </p:spPr>
        <p:txBody>
          <a:bodyPr spcFirstLastPara="1" wrap="square" lIns="91425" tIns="45700" rIns="91425" bIns="45700" anchor="b" anchorCtr="0">
            <a:normAutofit/>
          </a:bodyPr>
          <a:lstStyle/>
          <a:p>
            <a:pPr marL="0" lvl="0" indent="0" algn="l" rtl="0">
              <a:lnSpc>
                <a:spcPct val="102083"/>
              </a:lnSpc>
              <a:spcBef>
                <a:spcPts val="0"/>
              </a:spcBef>
              <a:spcAft>
                <a:spcPts val="0"/>
              </a:spcAft>
              <a:buClr>
                <a:schemeClr val="lt1"/>
              </a:buClr>
              <a:buSzPts val="4800"/>
              <a:buFont typeface="Barlow Medium"/>
              <a:buNone/>
            </a:pPr>
            <a:r>
              <a:rPr lang="en-US"/>
              <a:t>IIS Procurement Webinar Series</a:t>
            </a:r>
            <a:endParaRPr/>
          </a:p>
        </p:txBody>
      </p:sp>
      <p:sp>
        <p:nvSpPr>
          <p:cNvPr id="381" name="Google Shape;381;g325dec9cca1_1_195"/>
          <p:cNvSpPr txBox="1">
            <a:spLocks noGrp="1"/>
          </p:cNvSpPr>
          <p:nvPr>
            <p:ph type="subTitle" idx="1"/>
          </p:nvPr>
        </p:nvSpPr>
        <p:spPr>
          <a:xfrm>
            <a:off x="890124" y="3481332"/>
            <a:ext cx="8779800" cy="756600"/>
          </a:xfrm>
          <a:prstGeom prst="rect">
            <a:avLst/>
          </a:prstGeom>
          <a:noFill/>
          <a:ln>
            <a:noFill/>
          </a:ln>
        </p:spPr>
        <p:txBody>
          <a:bodyPr spcFirstLastPara="1" wrap="square" lIns="91425" tIns="45700" rIns="91425" bIns="45700" anchor="ctr" anchorCtr="0">
            <a:normAutofit/>
          </a:bodyPr>
          <a:lstStyle/>
          <a:p>
            <a:pPr marL="0" lvl="0" indent="0" algn="l" rtl="0">
              <a:lnSpc>
                <a:spcPct val="104761"/>
              </a:lnSpc>
              <a:spcBef>
                <a:spcPts val="0"/>
              </a:spcBef>
              <a:spcAft>
                <a:spcPts val="0"/>
              </a:spcAft>
              <a:buClr>
                <a:srgbClr val="005E85"/>
              </a:buClr>
              <a:buSzPts val="2100"/>
              <a:buNone/>
            </a:pPr>
            <a:r>
              <a:rPr lang="en-US" dirty="0">
                <a:solidFill>
                  <a:srgbClr val="D3D655"/>
                </a:solidFill>
              </a:rPr>
              <a:t>Week 2: SOW and Solicitation phase</a:t>
            </a:r>
            <a:endParaRPr dirty="0">
              <a:solidFill>
                <a:srgbClr val="D3D655"/>
              </a:solidFill>
            </a:endParaRPr>
          </a:p>
        </p:txBody>
      </p:sp>
      <p:sp>
        <p:nvSpPr>
          <p:cNvPr id="382" name="Google Shape;382;g325dec9cca1_1_195"/>
          <p:cNvSpPr txBox="1"/>
          <p:nvPr/>
        </p:nvSpPr>
        <p:spPr>
          <a:xfrm>
            <a:off x="-1" y="6492507"/>
            <a:ext cx="19095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Barlow Medium"/>
                <a:ea typeface="Barlow Medium"/>
                <a:cs typeface="Barlow Medium"/>
                <a:sym typeface="Barlow Medium"/>
              </a:rPr>
              <a:t>January 21, 2025</a:t>
            </a:r>
            <a:endParaRPr sz="1400" b="0" i="0" u="none" strike="noStrike" cap="none">
              <a:solidFill>
                <a:schemeClr val="lt1"/>
              </a:solidFill>
              <a:latin typeface="Barlow Medium"/>
              <a:ea typeface="Barlow Medium"/>
              <a:cs typeface="Barlow Medium"/>
              <a:sym typeface="Barlow Medium"/>
            </a:endParaRPr>
          </a:p>
        </p:txBody>
      </p:sp>
      <p:sp>
        <p:nvSpPr>
          <p:cNvPr id="383" name="Google Shape;383;g325dec9cca1_1_195"/>
          <p:cNvSpPr txBox="1"/>
          <p:nvPr/>
        </p:nvSpPr>
        <p:spPr>
          <a:xfrm>
            <a:off x="838200" y="4367526"/>
            <a:ext cx="36960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Beth Cox, CDC </a:t>
            </a:r>
            <a:endParaRPr sz="14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Candace Garcia, PHII</a:t>
            </a:r>
            <a:endParaRPr sz="1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Marcey Propp, PHII consultant</a:t>
            </a:r>
            <a:endParaRPr sz="1400" b="0" i="0" u="none" strike="noStrike" cap="none">
              <a:solidFill>
                <a:schemeClr val="lt1"/>
              </a:solidFill>
              <a:latin typeface="Calibri"/>
              <a:ea typeface="Calibri"/>
              <a:cs typeface="Calibri"/>
              <a:sym typeface="Calibri"/>
            </a:endParaRPr>
          </a:p>
        </p:txBody>
      </p:sp>
      <p:pic>
        <p:nvPicPr>
          <p:cNvPr id="384" name="Google Shape;384;g325dec9cca1_1_195"/>
          <p:cNvPicPr preferRelativeResize="0"/>
          <p:nvPr/>
        </p:nvPicPr>
        <p:blipFill rotWithShape="1">
          <a:blip r:embed="rId4">
            <a:alphaModFix/>
          </a:blip>
          <a:srcRect/>
          <a:stretch/>
        </p:blipFill>
        <p:spPr>
          <a:xfrm>
            <a:off x="7223758" y="5081532"/>
            <a:ext cx="5076614" cy="1776075"/>
          </a:xfrm>
          <a:prstGeom prst="rect">
            <a:avLst/>
          </a:prstGeom>
          <a:noFill/>
          <a:ln>
            <a:noFill/>
          </a:ln>
        </p:spPr>
      </p:pic>
      <p:pic>
        <p:nvPicPr>
          <p:cNvPr id="385" name="Google Shape;385;g325dec9cca1_1_195"/>
          <p:cNvPicPr preferRelativeResize="0"/>
          <p:nvPr/>
        </p:nvPicPr>
        <p:blipFill rotWithShape="1">
          <a:blip r:embed="rId5">
            <a:alphaModFix/>
          </a:blip>
          <a:srcRect/>
          <a:stretch/>
        </p:blipFill>
        <p:spPr>
          <a:xfrm>
            <a:off x="5077150" y="5421912"/>
            <a:ext cx="1454301" cy="1095275"/>
          </a:xfrm>
          <a:prstGeom prst="rect">
            <a:avLst/>
          </a:prstGeom>
          <a:noFill/>
          <a:ln>
            <a:noFill/>
          </a:ln>
        </p:spPr>
      </p:pic>
      <p:pic>
        <p:nvPicPr>
          <p:cNvPr id="386" name="Google Shape;386;g325dec9cca1_1_195"/>
          <p:cNvPicPr preferRelativeResize="0"/>
          <p:nvPr/>
        </p:nvPicPr>
        <p:blipFill rotWithShape="1">
          <a:blip r:embed="rId6">
            <a:alphaModFix/>
          </a:blip>
          <a:srcRect/>
          <a:stretch/>
        </p:blipFill>
        <p:spPr>
          <a:xfrm>
            <a:off x="6666497" y="5326077"/>
            <a:ext cx="1150349" cy="128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g3207a615353_0_64"/>
          <p:cNvPicPr preferRelativeResize="0"/>
          <p:nvPr/>
        </p:nvPicPr>
        <p:blipFill rotWithShape="1">
          <a:blip r:embed="rId3">
            <a:alphaModFix/>
          </a:blip>
          <a:srcRect/>
          <a:stretch/>
        </p:blipFill>
        <p:spPr>
          <a:xfrm>
            <a:off x="2" y="3048"/>
            <a:ext cx="12197420" cy="6854951"/>
          </a:xfrm>
          <a:prstGeom prst="rect">
            <a:avLst/>
          </a:prstGeom>
          <a:noFill/>
          <a:ln>
            <a:noFill/>
          </a:ln>
        </p:spPr>
      </p:pic>
      <p:pic>
        <p:nvPicPr>
          <p:cNvPr id="482" name="Google Shape;482;g3207a615353_0_64"/>
          <p:cNvPicPr preferRelativeResize="0"/>
          <p:nvPr/>
        </p:nvPicPr>
        <p:blipFill rotWithShape="1">
          <a:blip r:embed="rId4">
            <a:alphaModFix/>
          </a:blip>
          <a:srcRect/>
          <a:stretch/>
        </p:blipFill>
        <p:spPr>
          <a:xfrm>
            <a:off x="11402672" y="3049"/>
            <a:ext cx="789329" cy="776390"/>
          </a:xfrm>
          <a:prstGeom prst="rect">
            <a:avLst/>
          </a:prstGeom>
          <a:noFill/>
          <a:ln>
            <a:noFill/>
          </a:ln>
        </p:spPr>
      </p:pic>
      <p:sp>
        <p:nvSpPr>
          <p:cNvPr id="483" name="Google Shape;483;g3207a615353_0_64"/>
          <p:cNvSpPr txBox="1">
            <a:spLocks noGrp="1"/>
          </p:cNvSpPr>
          <p:nvPr>
            <p:ph type="body" idx="1"/>
          </p:nvPr>
        </p:nvSpPr>
        <p:spPr>
          <a:xfrm>
            <a:off x="608250" y="4313550"/>
            <a:ext cx="10935000" cy="1863600"/>
          </a:xfrm>
          <a:prstGeom prst="rect">
            <a:avLst/>
          </a:prstGeom>
          <a:noFill/>
          <a:ln>
            <a:noFill/>
          </a:ln>
        </p:spPr>
        <p:txBody>
          <a:bodyPr spcFirstLastPara="1" wrap="square" lIns="91425" tIns="45700" rIns="91425" bIns="45700" anchor="t" anchorCtr="0">
            <a:normAutofit/>
          </a:bodyPr>
          <a:lstStyle/>
          <a:p>
            <a:pPr marL="0" lvl="0" indent="0" algn="ctr" rtl="0">
              <a:lnSpc>
                <a:spcPct val="114285"/>
              </a:lnSpc>
              <a:spcBef>
                <a:spcPts val="0"/>
              </a:spcBef>
              <a:spcAft>
                <a:spcPts val="0"/>
              </a:spcAft>
              <a:buClr>
                <a:schemeClr val="dk1"/>
              </a:buClr>
              <a:buSzPts val="2800"/>
              <a:buNone/>
            </a:pPr>
            <a:r>
              <a:rPr lang="en-US" sz="3000">
                <a:solidFill>
                  <a:schemeClr val="lt1"/>
                </a:solidFill>
              </a:rPr>
              <a:t>What will be your approach to documenting SLAs and managing them?</a:t>
            </a:r>
            <a:endParaRPr sz="3000">
              <a:solidFill>
                <a:schemeClr val="lt1"/>
              </a:solidFill>
            </a:endParaRPr>
          </a:p>
        </p:txBody>
      </p:sp>
      <p:pic>
        <p:nvPicPr>
          <p:cNvPr id="484" name="Google Shape;484;g3207a615353_0_64"/>
          <p:cNvPicPr preferRelativeResize="0"/>
          <p:nvPr/>
        </p:nvPicPr>
        <p:blipFill rotWithShape="1">
          <a:blip r:embed="rId5">
            <a:alphaModFix/>
          </a:blip>
          <a:srcRect/>
          <a:stretch/>
        </p:blipFill>
        <p:spPr>
          <a:xfrm>
            <a:off x="4526613" y="566825"/>
            <a:ext cx="3098274" cy="2716926"/>
          </a:xfrm>
          <a:prstGeom prst="rect">
            <a:avLst/>
          </a:prstGeom>
          <a:noFill/>
          <a:ln>
            <a:noFill/>
          </a:ln>
        </p:spPr>
      </p:pic>
      <p:pic>
        <p:nvPicPr>
          <p:cNvPr id="485" name="Google Shape;485;g3207a615353_0_64"/>
          <p:cNvPicPr preferRelativeResize="0"/>
          <p:nvPr/>
        </p:nvPicPr>
        <p:blipFill rotWithShape="1">
          <a:blip r:embed="rId6">
            <a:alphaModFix/>
          </a:blip>
          <a:srcRect/>
          <a:stretch/>
        </p:blipFill>
        <p:spPr>
          <a:xfrm>
            <a:off x="11600048" y="6177150"/>
            <a:ext cx="540576" cy="60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g3207a615353_0_130"/>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491" name="Google Shape;491;g3207a615353_0_130"/>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492" name="Google Shape;492;g3207a615353_0_130"/>
          <p:cNvSpPr txBox="1">
            <a:spLocks noGrp="1"/>
          </p:cNvSpPr>
          <p:nvPr>
            <p:ph type="title"/>
          </p:nvPr>
        </p:nvSpPr>
        <p:spPr>
          <a:xfrm>
            <a:off x="608250" y="455075"/>
            <a:ext cx="10674793" cy="991800"/>
          </a:xfrm>
          <a:prstGeom prst="rect">
            <a:avLst/>
          </a:prstGeom>
          <a:noFill/>
          <a:ln>
            <a:noFill/>
          </a:ln>
        </p:spPr>
        <p:txBody>
          <a:bodyPr spcFirstLastPara="1" wrap="square" lIns="91425" tIns="45700" rIns="91425" bIns="45700" anchor="b" anchorCtr="0">
            <a:noAutofit/>
          </a:bodyPr>
          <a:lstStyle/>
          <a:p>
            <a:pPr marL="0" lvl="0" indent="0" algn="l" rtl="0">
              <a:lnSpc>
                <a:spcPct val="97368"/>
              </a:lnSpc>
              <a:spcBef>
                <a:spcPts val="0"/>
              </a:spcBef>
              <a:spcAft>
                <a:spcPts val="0"/>
              </a:spcAft>
              <a:buClr>
                <a:schemeClr val="dk1"/>
              </a:buClr>
              <a:buSzPts val="3800"/>
              <a:buFont typeface="Arial"/>
              <a:buNone/>
            </a:pPr>
            <a:r>
              <a:rPr lang="en-US" sz="4400">
                <a:solidFill>
                  <a:srgbClr val="2E5F7D"/>
                </a:solidFill>
                <a:latin typeface="Calibri"/>
                <a:ea typeface="Calibri"/>
                <a:cs typeface="Calibri"/>
                <a:sym typeface="Calibri"/>
              </a:rPr>
              <a:t>Solicitation: develop solicitation document</a:t>
            </a:r>
            <a:endParaRPr sz="4400">
              <a:solidFill>
                <a:srgbClr val="2E5F7D"/>
              </a:solidFill>
              <a:latin typeface="Calibri"/>
              <a:ea typeface="Calibri"/>
              <a:cs typeface="Calibri"/>
              <a:sym typeface="Calibri"/>
            </a:endParaRPr>
          </a:p>
        </p:txBody>
      </p:sp>
      <p:pic>
        <p:nvPicPr>
          <p:cNvPr id="493" name="Google Shape;493;g3207a615353_0_130"/>
          <p:cNvPicPr preferRelativeResize="0"/>
          <p:nvPr/>
        </p:nvPicPr>
        <p:blipFill rotWithShape="1">
          <a:blip r:embed="rId5">
            <a:alphaModFix/>
          </a:blip>
          <a:srcRect/>
          <a:stretch/>
        </p:blipFill>
        <p:spPr>
          <a:xfrm>
            <a:off x="11143872" y="202224"/>
            <a:ext cx="789330" cy="776390"/>
          </a:xfrm>
          <a:prstGeom prst="rect">
            <a:avLst/>
          </a:prstGeom>
          <a:noFill/>
          <a:ln>
            <a:noFill/>
          </a:ln>
        </p:spPr>
      </p:pic>
      <p:pic>
        <p:nvPicPr>
          <p:cNvPr id="494" name="Google Shape;494;g3207a615353_0_130"/>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495" name="Google Shape;495;g3207a615353_0_130"/>
          <p:cNvPicPr preferRelativeResize="0"/>
          <p:nvPr/>
        </p:nvPicPr>
        <p:blipFill rotWithShape="1">
          <a:blip r:embed="rId7">
            <a:alphaModFix/>
          </a:blip>
          <a:srcRect/>
          <a:stretch/>
        </p:blipFill>
        <p:spPr>
          <a:xfrm>
            <a:off x="11587078" y="6148888"/>
            <a:ext cx="540576" cy="604775"/>
          </a:xfrm>
          <a:prstGeom prst="rect">
            <a:avLst/>
          </a:prstGeom>
          <a:noFill/>
          <a:ln>
            <a:noFill/>
          </a:ln>
        </p:spPr>
      </p:pic>
      <p:sp>
        <p:nvSpPr>
          <p:cNvPr id="496" name="Google Shape;496;g3207a615353_0_130"/>
          <p:cNvSpPr/>
          <p:nvPr/>
        </p:nvSpPr>
        <p:spPr>
          <a:xfrm>
            <a:off x="321975" y="1801637"/>
            <a:ext cx="45636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Acquisition planning</a:t>
            </a:r>
            <a:endParaRPr sz="2000" b="1" i="0" u="none" strike="noStrike" cap="none">
              <a:solidFill>
                <a:schemeClr val="lt1"/>
              </a:solidFill>
              <a:latin typeface="Calibri"/>
              <a:ea typeface="Calibri"/>
              <a:cs typeface="Calibri"/>
              <a:sym typeface="Calibri"/>
            </a:endParaRPr>
          </a:p>
        </p:txBody>
      </p:sp>
      <p:sp>
        <p:nvSpPr>
          <p:cNvPr id="497" name="Google Shape;497;g3207a615353_0_130"/>
          <p:cNvSpPr/>
          <p:nvPr/>
        </p:nvSpPr>
        <p:spPr>
          <a:xfrm>
            <a:off x="8852750" y="1846855"/>
            <a:ext cx="30447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Pre-award/award</a:t>
            </a:r>
            <a:endParaRPr sz="2000" b="1" i="0" u="none" strike="noStrike" cap="none">
              <a:solidFill>
                <a:schemeClr val="lt1"/>
              </a:solidFill>
              <a:latin typeface="Calibri"/>
              <a:ea typeface="Calibri"/>
              <a:cs typeface="Calibri"/>
              <a:sym typeface="Calibri"/>
            </a:endParaRPr>
          </a:p>
        </p:txBody>
      </p:sp>
      <p:sp>
        <p:nvSpPr>
          <p:cNvPr id="498" name="Google Shape;498;g3207a615353_0_130"/>
          <p:cNvSpPr/>
          <p:nvPr/>
        </p:nvSpPr>
        <p:spPr>
          <a:xfrm rot="-5400000">
            <a:off x="-696940"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Conduct market research</a:t>
            </a:r>
            <a:endParaRPr sz="2000" b="1" i="0" u="none" strike="noStrike" cap="none">
              <a:solidFill>
                <a:schemeClr val="lt1"/>
              </a:solidFill>
              <a:latin typeface="Calibri"/>
              <a:ea typeface="Calibri"/>
              <a:cs typeface="Calibri"/>
              <a:sym typeface="Calibri"/>
            </a:endParaRPr>
          </a:p>
        </p:txBody>
      </p:sp>
      <p:sp>
        <p:nvSpPr>
          <p:cNvPr id="499" name="Google Shape;499;g3207a615353_0_130"/>
          <p:cNvSpPr/>
          <p:nvPr/>
        </p:nvSpPr>
        <p:spPr>
          <a:xfrm rot="-5400000">
            <a:off x="1145072"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Assemble acquisition team</a:t>
            </a:r>
            <a:endParaRPr sz="2000" b="1" i="0" u="none" strike="noStrike" cap="none">
              <a:solidFill>
                <a:schemeClr val="lt1"/>
              </a:solidFill>
              <a:latin typeface="Calibri"/>
              <a:ea typeface="Calibri"/>
              <a:cs typeface="Calibri"/>
              <a:sym typeface="Calibri"/>
            </a:endParaRPr>
          </a:p>
        </p:txBody>
      </p:sp>
      <p:sp>
        <p:nvSpPr>
          <p:cNvPr id="500" name="Google Shape;500;g3207a615353_0_130"/>
          <p:cNvSpPr/>
          <p:nvPr/>
        </p:nvSpPr>
        <p:spPr>
          <a:xfrm rot="-5400000">
            <a:off x="214898" y="3758571"/>
            <a:ext cx="30207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Develop project budget</a:t>
            </a:r>
            <a:endParaRPr sz="2000" b="1" i="0" u="none" strike="noStrike" cap="none">
              <a:solidFill>
                <a:schemeClr val="lt1"/>
              </a:solidFill>
              <a:latin typeface="Calibri"/>
              <a:ea typeface="Calibri"/>
              <a:cs typeface="Calibri"/>
              <a:sym typeface="Calibri"/>
            </a:endParaRPr>
          </a:p>
        </p:txBody>
      </p:sp>
      <p:sp>
        <p:nvSpPr>
          <p:cNvPr id="501" name="Google Shape;501;g3207a615353_0_130"/>
          <p:cNvSpPr/>
          <p:nvPr/>
        </p:nvSpPr>
        <p:spPr>
          <a:xfrm rot="-5400000">
            <a:off x="2066095"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Collect requirements</a:t>
            </a:r>
            <a:endParaRPr sz="2000" b="1" i="0" u="none" strike="noStrike" cap="none">
              <a:solidFill>
                <a:schemeClr val="lt1"/>
              </a:solidFill>
              <a:latin typeface="Calibri"/>
              <a:ea typeface="Calibri"/>
              <a:cs typeface="Calibri"/>
              <a:sym typeface="Calibri"/>
            </a:endParaRPr>
          </a:p>
        </p:txBody>
      </p:sp>
      <p:sp>
        <p:nvSpPr>
          <p:cNvPr id="502" name="Google Shape;502;g3207a615353_0_130"/>
          <p:cNvSpPr/>
          <p:nvPr/>
        </p:nvSpPr>
        <p:spPr>
          <a:xfrm rot="-5400000">
            <a:off x="2987118"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Document SOW/PWS</a:t>
            </a:r>
            <a:endParaRPr sz="2000" b="1" i="0" u="none" strike="noStrike" cap="none">
              <a:solidFill>
                <a:schemeClr val="lt1"/>
              </a:solidFill>
              <a:latin typeface="Calibri"/>
              <a:ea typeface="Calibri"/>
              <a:cs typeface="Calibri"/>
              <a:sym typeface="Calibri"/>
            </a:endParaRPr>
          </a:p>
        </p:txBody>
      </p:sp>
      <p:sp>
        <p:nvSpPr>
          <p:cNvPr id="503" name="Google Shape;503;g3207a615353_0_130"/>
          <p:cNvSpPr/>
          <p:nvPr/>
        </p:nvSpPr>
        <p:spPr>
          <a:xfrm rot="-5400000">
            <a:off x="7884653"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Evaluate responses</a:t>
            </a:r>
            <a:endParaRPr sz="2000" b="1" i="0" u="none" strike="noStrike" cap="none">
              <a:solidFill>
                <a:schemeClr val="lt1"/>
              </a:solidFill>
              <a:latin typeface="Calibri"/>
              <a:ea typeface="Calibri"/>
              <a:cs typeface="Calibri"/>
              <a:sym typeface="Calibri"/>
            </a:endParaRPr>
          </a:p>
        </p:txBody>
      </p:sp>
      <p:sp>
        <p:nvSpPr>
          <p:cNvPr id="504" name="Google Shape;504;g3207a615353_0_130"/>
          <p:cNvSpPr/>
          <p:nvPr/>
        </p:nvSpPr>
        <p:spPr>
          <a:xfrm rot="-5400000">
            <a:off x="8941742"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Negotiate contract</a:t>
            </a:r>
            <a:endParaRPr sz="2000" b="1" i="0" u="none" strike="noStrike" cap="none">
              <a:solidFill>
                <a:schemeClr val="lt1"/>
              </a:solidFill>
              <a:latin typeface="Calibri"/>
              <a:ea typeface="Calibri"/>
              <a:cs typeface="Calibri"/>
              <a:sym typeface="Calibri"/>
            </a:endParaRPr>
          </a:p>
        </p:txBody>
      </p:sp>
      <p:sp>
        <p:nvSpPr>
          <p:cNvPr id="505" name="Google Shape;505;g3207a615353_0_130"/>
          <p:cNvSpPr/>
          <p:nvPr/>
        </p:nvSpPr>
        <p:spPr>
          <a:xfrm rot="-5400000">
            <a:off x="9998838"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Award contract</a:t>
            </a:r>
            <a:endParaRPr sz="2000" b="1" i="0" u="none" strike="noStrike" cap="none">
              <a:solidFill>
                <a:schemeClr val="lt1"/>
              </a:solidFill>
              <a:latin typeface="Calibri"/>
              <a:ea typeface="Calibri"/>
              <a:cs typeface="Calibri"/>
              <a:sym typeface="Calibri"/>
            </a:endParaRPr>
          </a:p>
        </p:txBody>
      </p:sp>
      <p:grpSp>
        <p:nvGrpSpPr>
          <p:cNvPr id="506" name="Google Shape;506;g3207a615353_0_130"/>
          <p:cNvGrpSpPr/>
          <p:nvPr/>
        </p:nvGrpSpPr>
        <p:grpSpPr>
          <a:xfrm>
            <a:off x="5390700" y="1846855"/>
            <a:ext cx="2948724" cy="3870770"/>
            <a:chOff x="5466900" y="2151655"/>
            <a:chExt cx="2948724" cy="3870770"/>
          </a:xfrm>
        </p:grpSpPr>
        <p:sp>
          <p:nvSpPr>
            <p:cNvPr id="507" name="Google Shape;507;g3207a615353_0_130"/>
            <p:cNvSpPr/>
            <p:nvPr/>
          </p:nvSpPr>
          <p:spPr>
            <a:xfrm>
              <a:off x="5474424" y="2151655"/>
              <a:ext cx="2941200" cy="723600"/>
            </a:xfrm>
            <a:prstGeom prst="roundRect">
              <a:avLst>
                <a:gd name="adj" fmla="val 16667"/>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Solicitation</a:t>
              </a:r>
              <a:endParaRPr sz="2000" b="1" i="0" u="none" strike="noStrike" cap="none">
                <a:solidFill>
                  <a:schemeClr val="lt1"/>
                </a:solidFill>
                <a:latin typeface="Calibri"/>
                <a:ea typeface="Calibri"/>
                <a:cs typeface="Calibri"/>
                <a:sym typeface="Calibri"/>
              </a:endParaRPr>
            </a:p>
          </p:txBody>
        </p:sp>
        <p:sp>
          <p:nvSpPr>
            <p:cNvPr id="508" name="Google Shape;508;g3207a615353_0_130"/>
            <p:cNvSpPr/>
            <p:nvPr/>
          </p:nvSpPr>
          <p:spPr>
            <a:xfrm rot="-5400000">
              <a:off x="4370588"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solicitation document</a:t>
              </a:r>
              <a:endParaRPr sz="1500" b="0" i="0" u="none" strike="noStrike" cap="none">
                <a:solidFill>
                  <a:srgbClr val="000000"/>
                </a:solidFill>
                <a:latin typeface="Calibri"/>
                <a:ea typeface="Calibri"/>
                <a:cs typeface="Calibri"/>
                <a:sym typeface="Calibri"/>
              </a:endParaRPr>
            </a:p>
          </p:txBody>
        </p:sp>
        <p:sp>
          <p:nvSpPr>
            <p:cNvPr id="509" name="Google Shape;509;g3207a615353_0_130"/>
            <p:cNvSpPr/>
            <p:nvPr/>
          </p:nvSpPr>
          <p:spPr>
            <a:xfrm rot="-5400000">
              <a:off x="6421610"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Publish solicitation/Q&amp;A </a:t>
              </a:r>
              <a:endParaRPr sz="1500" b="0" i="0" u="none" strike="noStrike" cap="none">
                <a:solidFill>
                  <a:srgbClr val="000000"/>
                </a:solidFill>
                <a:latin typeface="Calibri"/>
                <a:ea typeface="Calibri"/>
                <a:cs typeface="Calibri"/>
                <a:sym typeface="Calibri"/>
              </a:endParaRPr>
            </a:p>
          </p:txBody>
        </p:sp>
        <p:sp>
          <p:nvSpPr>
            <p:cNvPr id="510" name="Google Shape;510;g3207a615353_0_130"/>
            <p:cNvSpPr/>
            <p:nvPr/>
          </p:nvSpPr>
          <p:spPr>
            <a:xfrm rot="-5400000">
              <a:off x="5396082"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evaluation criteria</a:t>
              </a:r>
              <a:endParaRPr sz="1500" b="0" i="0" u="none" strike="noStrike" cap="none">
                <a:solidFill>
                  <a:srgbClr val="000000"/>
                </a:solidFill>
                <a:latin typeface="Calibri"/>
                <a:ea typeface="Calibri"/>
                <a:cs typeface="Calibri"/>
                <a:sym typeface="Calibri"/>
              </a:endParaRPr>
            </a:p>
          </p:txBody>
        </p:sp>
        <p:sp>
          <p:nvSpPr>
            <p:cNvPr id="511" name="Google Shape;511;g3207a615353_0_130"/>
            <p:cNvSpPr/>
            <p:nvPr/>
          </p:nvSpPr>
          <p:spPr>
            <a:xfrm>
              <a:off x="5466900" y="3001725"/>
              <a:ext cx="802200" cy="3020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g3207a615353_0_56"/>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517" name="Google Shape;517;g3207a615353_0_56"/>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518" name="Google Shape;518;g3207a615353_0_56"/>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Solicitation document: considerations</a:t>
            </a:r>
            <a:endParaRPr>
              <a:solidFill>
                <a:srgbClr val="2E5F7D"/>
              </a:solidFill>
            </a:endParaRPr>
          </a:p>
        </p:txBody>
      </p:sp>
      <p:sp>
        <p:nvSpPr>
          <p:cNvPr id="519" name="Google Shape;519;g3207a615353_0_56"/>
          <p:cNvSpPr txBox="1">
            <a:spLocks noGrp="1"/>
          </p:cNvSpPr>
          <p:nvPr>
            <p:ph type="body" idx="1"/>
          </p:nvPr>
        </p:nvSpPr>
        <p:spPr>
          <a:xfrm>
            <a:off x="608250" y="1824375"/>
            <a:ext cx="6853200" cy="5033626"/>
          </a:xfrm>
          <a:prstGeom prst="rect">
            <a:avLst/>
          </a:prstGeom>
          <a:noFill/>
          <a:ln>
            <a:noFill/>
          </a:ln>
        </p:spPr>
        <p:txBody>
          <a:bodyPr spcFirstLastPara="1" wrap="square" lIns="91425" tIns="45700" rIns="91425" bIns="45700" anchor="t" anchorCtr="0">
            <a:normAutofit/>
          </a:bodyPr>
          <a:lstStyle/>
          <a:p>
            <a:pPr marL="457200" lvl="0" indent="-425450" algn="l" rtl="0">
              <a:lnSpc>
                <a:spcPct val="100000"/>
              </a:lnSpc>
              <a:spcBef>
                <a:spcPts val="200"/>
              </a:spcBef>
              <a:spcAft>
                <a:spcPts val="0"/>
              </a:spcAft>
              <a:buSzPts val="3100"/>
              <a:buChar char="•"/>
            </a:pPr>
            <a:r>
              <a:rPr lang="en-US" sz="2400">
                <a:latin typeface="Calibri"/>
                <a:ea typeface="Calibri"/>
                <a:cs typeface="Calibri"/>
                <a:sym typeface="Calibri"/>
              </a:rPr>
              <a:t>Solicitation document written by whoever in the jurisdiction has procurement authority; generally, the contracting office.</a:t>
            </a:r>
            <a:endParaRPr sz="2400">
              <a:latin typeface="Calibri"/>
              <a:ea typeface="Calibri"/>
              <a:cs typeface="Calibri"/>
              <a:sym typeface="Calibri"/>
            </a:endParaRPr>
          </a:p>
          <a:p>
            <a:pPr marL="457200" lvl="0" indent="-425450" algn="l" rtl="0">
              <a:lnSpc>
                <a:spcPct val="100000"/>
              </a:lnSpc>
              <a:spcBef>
                <a:spcPts val="0"/>
              </a:spcBef>
              <a:spcAft>
                <a:spcPts val="0"/>
              </a:spcAft>
              <a:buSzPts val="3100"/>
              <a:buChar char="•"/>
            </a:pPr>
            <a:r>
              <a:rPr lang="en-US" sz="2400">
                <a:latin typeface="Calibri"/>
                <a:ea typeface="Calibri"/>
                <a:cs typeface="Calibri"/>
                <a:sym typeface="Calibri"/>
              </a:rPr>
              <a:t>Should be written keeping </a:t>
            </a:r>
            <a:r>
              <a:rPr lang="en-US" sz="2400" i="1">
                <a:latin typeface="Calibri"/>
                <a:ea typeface="Calibri"/>
                <a:cs typeface="Calibri"/>
                <a:sym typeface="Calibri"/>
              </a:rPr>
              <a:t>both</a:t>
            </a:r>
            <a:r>
              <a:rPr lang="en-US" sz="2400">
                <a:latin typeface="Calibri"/>
                <a:ea typeface="Calibri"/>
                <a:cs typeface="Calibri"/>
                <a:sym typeface="Calibri"/>
              </a:rPr>
              <a:t> the jurisdiction and the offerors in mind.</a:t>
            </a:r>
            <a:endParaRPr sz="2400">
              <a:latin typeface="Calibri"/>
              <a:ea typeface="Calibri"/>
              <a:cs typeface="Calibri"/>
              <a:sym typeface="Calibri"/>
            </a:endParaRPr>
          </a:p>
          <a:p>
            <a:pPr marL="457200" lvl="0" indent="-425450" algn="l" rtl="0">
              <a:lnSpc>
                <a:spcPct val="100000"/>
              </a:lnSpc>
              <a:spcBef>
                <a:spcPts val="0"/>
              </a:spcBef>
              <a:spcAft>
                <a:spcPts val="0"/>
              </a:spcAft>
              <a:buSzPts val="3100"/>
              <a:buChar char="•"/>
            </a:pPr>
            <a:r>
              <a:rPr lang="en-US" sz="2400">
                <a:latin typeface="Calibri"/>
                <a:ea typeface="Calibri"/>
                <a:cs typeface="Calibri"/>
                <a:sym typeface="Calibri"/>
              </a:rPr>
              <a:t>Need to be crystal clear about the outcomes you want to achieve.</a:t>
            </a:r>
            <a:endParaRPr sz="2400">
              <a:latin typeface="Calibri"/>
              <a:ea typeface="Calibri"/>
              <a:cs typeface="Calibri"/>
              <a:sym typeface="Calibri"/>
            </a:endParaRPr>
          </a:p>
          <a:p>
            <a:pPr marL="457200" lvl="0" indent="-425450" algn="l" rtl="0">
              <a:lnSpc>
                <a:spcPct val="100000"/>
              </a:lnSpc>
              <a:spcBef>
                <a:spcPts val="0"/>
              </a:spcBef>
              <a:spcAft>
                <a:spcPts val="0"/>
              </a:spcAft>
              <a:buSzPts val="3100"/>
              <a:buChar char="•"/>
            </a:pPr>
            <a:r>
              <a:rPr lang="en-US" sz="2400">
                <a:latin typeface="Calibri"/>
                <a:ea typeface="Calibri"/>
                <a:cs typeface="Calibri"/>
                <a:sym typeface="Calibri"/>
              </a:rPr>
              <a:t>“Good fences make good neighbors.”</a:t>
            </a:r>
            <a:endParaRPr/>
          </a:p>
        </p:txBody>
      </p:sp>
      <p:pic>
        <p:nvPicPr>
          <p:cNvPr id="520" name="Google Shape;520;g3207a615353_0_56"/>
          <p:cNvPicPr preferRelativeResize="0"/>
          <p:nvPr/>
        </p:nvPicPr>
        <p:blipFill rotWithShape="1">
          <a:blip r:embed="rId5">
            <a:alphaModFix/>
          </a:blip>
          <a:srcRect/>
          <a:stretch/>
        </p:blipFill>
        <p:spPr>
          <a:xfrm>
            <a:off x="11589078" y="6173663"/>
            <a:ext cx="540576" cy="604775"/>
          </a:xfrm>
          <a:prstGeom prst="rect">
            <a:avLst/>
          </a:prstGeom>
          <a:noFill/>
          <a:ln>
            <a:noFill/>
          </a:ln>
        </p:spPr>
      </p:pic>
      <p:sp>
        <p:nvSpPr>
          <p:cNvPr id="521" name="Google Shape;521;g3207a615353_0_56"/>
          <p:cNvSpPr/>
          <p:nvPr/>
        </p:nvSpPr>
        <p:spPr>
          <a:xfrm>
            <a:off x="7461450" y="1957995"/>
            <a:ext cx="3021493" cy="3867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Recommendation: </a:t>
            </a: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The clearer and more complete you are in the solicitation document, the fewer issues you are likely to experience as the process unfolds.</a:t>
            </a:r>
            <a:endParaRPr sz="2000" b="0" i="1"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2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527" name="Google Shape;527;p2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528" name="Google Shape;528;p23"/>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5100"/>
              <a:buNone/>
            </a:pPr>
            <a:r>
              <a:rPr lang="en-US" sz="4400">
                <a:solidFill>
                  <a:srgbClr val="2E5F7D"/>
                </a:solidFill>
                <a:latin typeface="Calibri"/>
                <a:ea typeface="Calibri"/>
                <a:cs typeface="Calibri"/>
                <a:sym typeface="Calibri"/>
              </a:rPr>
              <a:t>Solicitation methods/types</a:t>
            </a:r>
            <a:endParaRPr>
              <a:solidFill>
                <a:srgbClr val="2E5F7D"/>
              </a:solidFill>
            </a:endParaRPr>
          </a:p>
        </p:txBody>
      </p:sp>
      <p:sp>
        <p:nvSpPr>
          <p:cNvPr id="529" name="Google Shape;529;p23"/>
          <p:cNvSpPr txBox="1">
            <a:spLocks noGrp="1"/>
          </p:cNvSpPr>
          <p:nvPr>
            <p:ph type="body" idx="1"/>
          </p:nvPr>
        </p:nvSpPr>
        <p:spPr>
          <a:xfrm>
            <a:off x="608250" y="1616529"/>
            <a:ext cx="9678750" cy="4792146"/>
          </a:xfrm>
          <a:prstGeom prst="rect">
            <a:avLst/>
          </a:prstGeom>
          <a:noFill/>
          <a:ln>
            <a:noFill/>
          </a:ln>
        </p:spPr>
        <p:txBody>
          <a:bodyPr spcFirstLastPara="1" wrap="square" lIns="91425" tIns="45700" rIns="91425" bIns="45700" anchor="t" anchorCtr="0">
            <a:normAutofit lnSpcReduction="10000"/>
          </a:bodyPr>
          <a:lstStyle/>
          <a:p>
            <a:pPr marL="457200" lvl="0" indent="-425450" algn="l" rtl="0">
              <a:lnSpc>
                <a:spcPct val="115000"/>
              </a:lnSpc>
              <a:spcBef>
                <a:spcPts val="1000"/>
              </a:spcBef>
              <a:spcAft>
                <a:spcPts val="0"/>
              </a:spcAft>
              <a:buSzPts val="3100"/>
              <a:buChar char="•"/>
            </a:pPr>
            <a:r>
              <a:rPr lang="en-US" sz="3000" b="1">
                <a:latin typeface="Calibri"/>
                <a:ea typeface="Calibri"/>
                <a:cs typeface="Calibri"/>
                <a:sym typeface="Calibri"/>
              </a:rPr>
              <a:t>Public</a:t>
            </a:r>
            <a:endParaRPr/>
          </a:p>
          <a:p>
            <a:pPr marL="914400" lvl="1" indent="-419100" algn="l" rtl="0">
              <a:lnSpc>
                <a:spcPct val="115000"/>
              </a:lnSpc>
              <a:spcBef>
                <a:spcPts val="1000"/>
              </a:spcBef>
              <a:spcAft>
                <a:spcPts val="0"/>
              </a:spcAft>
              <a:buSzPts val="3000"/>
              <a:buChar char="•"/>
            </a:pPr>
            <a:r>
              <a:rPr lang="en-US" sz="3000">
                <a:latin typeface="Calibri"/>
                <a:ea typeface="Calibri"/>
                <a:cs typeface="Calibri"/>
                <a:sym typeface="Calibri"/>
              </a:rPr>
              <a:t>Request for proposal (RFP)</a:t>
            </a:r>
            <a:endParaRPr/>
          </a:p>
          <a:p>
            <a:pPr marL="914400" lvl="1" indent="-419100" algn="l" rtl="0">
              <a:lnSpc>
                <a:spcPct val="115000"/>
              </a:lnSpc>
              <a:spcBef>
                <a:spcPts val="1000"/>
              </a:spcBef>
              <a:spcAft>
                <a:spcPts val="0"/>
              </a:spcAft>
              <a:buSzPts val="3000"/>
              <a:buChar char="•"/>
            </a:pPr>
            <a:r>
              <a:rPr lang="en-US" sz="3000">
                <a:latin typeface="Calibri"/>
                <a:ea typeface="Calibri"/>
                <a:cs typeface="Calibri"/>
                <a:sym typeface="Calibri"/>
              </a:rPr>
              <a:t>Request for quotation (RFQ)</a:t>
            </a:r>
            <a:endParaRPr/>
          </a:p>
          <a:p>
            <a:pPr marL="914400" lvl="0" indent="0" algn="l" rtl="0">
              <a:lnSpc>
                <a:spcPct val="115000"/>
              </a:lnSpc>
              <a:spcBef>
                <a:spcPts val="1000"/>
              </a:spcBef>
              <a:spcAft>
                <a:spcPts val="0"/>
              </a:spcAft>
              <a:buSzPts val="2800"/>
              <a:buNone/>
            </a:pPr>
            <a:endParaRPr sz="2200">
              <a:latin typeface="Calibri"/>
              <a:ea typeface="Calibri"/>
              <a:cs typeface="Calibri"/>
              <a:sym typeface="Calibri"/>
            </a:endParaRPr>
          </a:p>
          <a:p>
            <a:pPr marL="457200" lvl="0" indent="-419100" algn="l" rtl="0">
              <a:lnSpc>
                <a:spcPct val="115000"/>
              </a:lnSpc>
              <a:spcBef>
                <a:spcPts val="1000"/>
              </a:spcBef>
              <a:spcAft>
                <a:spcPts val="0"/>
              </a:spcAft>
              <a:buSzPts val="3000"/>
              <a:buChar char="•"/>
            </a:pPr>
            <a:r>
              <a:rPr lang="en-US" sz="3000" b="1">
                <a:latin typeface="Calibri"/>
                <a:ea typeface="Calibri"/>
                <a:cs typeface="Calibri"/>
                <a:sym typeface="Calibri"/>
              </a:rPr>
              <a:t>Types</a:t>
            </a:r>
            <a:endParaRPr/>
          </a:p>
          <a:p>
            <a:pPr marL="914400" lvl="1" indent="-419100" algn="l" rtl="0">
              <a:lnSpc>
                <a:spcPct val="115000"/>
              </a:lnSpc>
              <a:spcBef>
                <a:spcPts val="0"/>
              </a:spcBef>
              <a:spcAft>
                <a:spcPts val="0"/>
              </a:spcAft>
              <a:buSzPts val="3000"/>
              <a:buChar char="•"/>
            </a:pPr>
            <a:r>
              <a:rPr lang="en-US" sz="3000">
                <a:latin typeface="Calibri"/>
                <a:ea typeface="Calibri"/>
                <a:cs typeface="Calibri"/>
                <a:sym typeface="Calibri"/>
              </a:rPr>
              <a:t>Competitive bid</a:t>
            </a:r>
            <a:endParaRPr/>
          </a:p>
          <a:p>
            <a:pPr marL="914400" lvl="1" indent="-419100" algn="l" rtl="0">
              <a:lnSpc>
                <a:spcPct val="115000"/>
              </a:lnSpc>
              <a:spcBef>
                <a:spcPts val="0"/>
              </a:spcBef>
              <a:spcAft>
                <a:spcPts val="0"/>
              </a:spcAft>
              <a:buSzPts val="3000"/>
              <a:buChar char="•"/>
            </a:pPr>
            <a:r>
              <a:rPr lang="en-US" sz="3000">
                <a:latin typeface="Calibri"/>
                <a:ea typeface="Calibri"/>
                <a:cs typeface="Calibri"/>
                <a:sym typeface="Calibri"/>
              </a:rPr>
              <a:t>Selective bid</a:t>
            </a:r>
            <a:endParaRPr/>
          </a:p>
          <a:p>
            <a:pPr marL="914400" lvl="1" indent="-419100" algn="l" rtl="0">
              <a:lnSpc>
                <a:spcPct val="115000"/>
              </a:lnSpc>
              <a:spcBef>
                <a:spcPts val="0"/>
              </a:spcBef>
              <a:spcAft>
                <a:spcPts val="0"/>
              </a:spcAft>
              <a:buSzPts val="3000"/>
              <a:buChar char="•"/>
            </a:pPr>
            <a:r>
              <a:rPr lang="en-US" sz="3000">
                <a:latin typeface="Calibri"/>
                <a:ea typeface="Calibri"/>
                <a:cs typeface="Calibri"/>
                <a:sym typeface="Calibri"/>
              </a:rPr>
              <a:t>Single (sole) source</a:t>
            </a:r>
            <a:endParaRPr/>
          </a:p>
          <a:p>
            <a:pPr marL="457200" lvl="0" indent="-228600" algn="l" rtl="0">
              <a:lnSpc>
                <a:spcPct val="100000"/>
              </a:lnSpc>
              <a:spcBef>
                <a:spcPts val="0"/>
              </a:spcBef>
              <a:spcAft>
                <a:spcPts val="0"/>
              </a:spcAft>
              <a:buSzPts val="3000"/>
              <a:buNone/>
            </a:pPr>
            <a:endParaRPr/>
          </a:p>
        </p:txBody>
      </p:sp>
      <p:pic>
        <p:nvPicPr>
          <p:cNvPr id="530" name="Google Shape;530;p23"/>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g3207a615353_0_112"/>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536" name="Google Shape;536;g3207a615353_0_112"/>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537" name="Google Shape;537;g3207a615353_0_112"/>
          <p:cNvSpPr txBox="1">
            <a:spLocks noGrp="1"/>
          </p:cNvSpPr>
          <p:nvPr>
            <p:ph type="title"/>
          </p:nvPr>
        </p:nvSpPr>
        <p:spPr>
          <a:xfrm>
            <a:off x="608249" y="456224"/>
            <a:ext cx="10378406" cy="991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Arial"/>
              <a:buNone/>
            </a:pPr>
            <a:r>
              <a:rPr lang="en-US" sz="4000">
                <a:solidFill>
                  <a:srgbClr val="2E5F7D"/>
                </a:solidFill>
                <a:latin typeface="Calibri"/>
                <a:ea typeface="Calibri"/>
                <a:cs typeface="Calibri"/>
                <a:sym typeface="Calibri"/>
              </a:rPr>
              <a:t>Sample sections of the solicitation document</a:t>
            </a:r>
            <a:endParaRPr sz="4000">
              <a:solidFill>
                <a:srgbClr val="2E5F7D"/>
              </a:solidFill>
            </a:endParaRPr>
          </a:p>
        </p:txBody>
      </p:sp>
      <p:sp>
        <p:nvSpPr>
          <p:cNvPr id="538" name="Google Shape;538;g3207a615353_0_112"/>
          <p:cNvSpPr txBox="1">
            <a:spLocks noGrp="1"/>
          </p:cNvSpPr>
          <p:nvPr>
            <p:ph type="body" idx="1"/>
          </p:nvPr>
        </p:nvSpPr>
        <p:spPr>
          <a:xfrm>
            <a:off x="608250" y="1431788"/>
            <a:ext cx="10674794" cy="5232486"/>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000"/>
              </a:spcBef>
              <a:spcAft>
                <a:spcPts val="0"/>
              </a:spcAft>
              <a:buSzPts val="2800"/>
              <a:buAutoNum type="romanUcPeriod"/>
            </a:pPr>
            <a:r>
              <a:rPr lang="en-US" sz="2700">
                <a:latin typeface="Calibri"/>
                <a:ea typeface="Calibri"/>
                <a:cs typeface="Calibri"/>
                <a:sym typeface="Calibri"/>
              </a:rPr>
              <a:t>Introductory background on the solicitation</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Terms of the agreement</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Rules governing the competition</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Format of the proposal </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How to submit proposals</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Selection process/criteria</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Process for product demonstrations</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Offeror qualifications and references</a:t>
            </a:r>
            <a:endParaRPr sz="2700">
              <a:latin typeface="Calibri"/>
              <a:ea typeface="Calibri"/>
              <a:cs typeface="Calibri"/>
              <a:sym typeface="Calibri"/>
            </a:endParaRPr>
          </a:p>
          <a:p>
            <a:pPr marL="457200" lvl="0" indent="-406400" algn="l" rtl="0">
              <a:lnSpc>
                <a:spcPct val="115000"/>
              </a:lnSpc>
              <a:spcBef>
                <a:spcPts val="0"/>
              </a:spcBef>
              <a:spcAft>
                <a:spcPts val="0"/>
              </a:spcAft>
              <a:buSzPts val="2800"/>
              <a:buAutoNum type="romanUcPeriod"/>
            </a:pPr>
            <a:r>
              <a:rPr lang="en-US" sz="2700">
                <a:latin typeface="Calibri"/>
                <a:ea typeface="Calibri"/>
                <a:cs typeface="Calibri"/>
                <a:sym typeface="Calibri"/>
              </a:rPr>
              <a:t>Any special terms and conditions, often unique to the jurisdiction’s laws or policies</a:t>
            </a:r>
            <a:endParaRPr sz="2700"/>
          </a:p>
        </p:txBody>
      </p:sp>
      <p:pic>
        <p:nvPicPr>
          <p:cNvPr id="539" name="Google Shape;539;g3207a615353_0_112"/>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g3207a615353_0_96"/>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545" name="Google Shape;545;g3207a615353_0_96"/>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546" name="Google Shape;546;g3207a615353_0_96"/>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5100"/>
              <a:buFont typeface="Calibri"/>
              <a:buNone/>
            </a:pPr>
            <a:r>
              <a:rPr lang="en-US" sz="4400">
                <a:solidFill>
                  <a:srgbClr val="2E5F7D"/>
                </a:solidFill>
                <a:latin typeface="Calibri"/>
                <a:ea typeface="Calibri"/>
                <a:cs typeface="Calibri"/>
                <a:sym typeface="Calibri"/>
              </a:rPr>
              <a:t>Helpful hints</a:t>
            </a:r>
            <a:endParaRPr>
              <a:solidFill>
                <a:srgbClr val="2E5F7D"/>
              </a:solidFill>
            </a:endParaRPr>
          </a:p>
        </p:txBody>
      </p:sp>
      <p:sp>
        <p:nvSpPr>
          <p:cNvPr id="547" name="Google Shape;547;g3207a615353_0_96"/>
          <p:cNvSpPr txBox="1">
            <a:spLocks noGrp="1"/>
          </p:cNvSpPr>
          <p:nvPr>
            <p:ph type="body" idx="1"/>
          </p:nvPr>
        </p:nvSpPr>
        <p:spPr>
          <a:xfrm>
            <a:off x="608250" y="1824375"/>
            <a:ext cx="6638143" cy="45843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0"/>
              </a:spcBef>
              <a:spcAft>
                <a:spcPts val="0"/>
              </a:spcAft>
              <a:buSzPts val="3000"/>
              <a:buChar char="•"/>
            </a:pPr>
            <a:r>
              <a:rPr lang="en-US" sz="2400">
                <a:latin typeface="Calibri"/>
                <a:ea typeface="Calibri"/>
                <a:cs typeface="Calibri"/>
                <a:sym typeface="Calibri"/>
              </a:rPr>
              <a:t>Some common mistakes made in procurements include:</a:t>
            </a:r>
            <a:endParaRPr sz="2400">
              <a:latin typeface="Calibri"/>
              <a:ea typeface="Calibri"/>
              <a:cs typeface="Calibri"/>
              <a:sym typeface="Calibri"/>
            </a:endParaRPr>
          </a:p>
          <a:p>
            <a:pPr marL="914400" lvl="1" indent="-406400" algn="l" rtl="0">
              <a:lnSpc>
                <a:spcPct val="100000"/>
              </a:lnSpc>
              <a:spcBef>
                <a:spcPts val="0"/>
              </a:spcBef>
              <a:spcAft>
                <a:spcPts val="0"/>
              </a:spcAft>
              <a:buSzPts val="2800"/>
              <a:buChar char="•"/>
            </a:pPr>
            <a:r>
              <a:rPr lang="en-US" sz="2400">
                <a:latin typeface="Calibri"/>
                <a:ea typeface="Calibri"/>
                <a:cs typeface="Calibri"/>
                <a:sym typeface="Calibri"/>
              </a:rPr>
              <a:t>Assuming the selected offeror will perform tasks not specified in the solicitation document.</a:t>
            </a:r>
            <a:endParaRPr sz="2400">
              <a:latin typeface="Calibri"/>
              <a:ea typeface="Calibri"/>
              <a:cs typeface="Calibri"/>
              <a:sym typeface="Calibri"/>
            </a:endParaRPr>
          </a:p>
          <a:p>
            <a:pPr marL="914400" lvl="0" indent="0" algn="l" rtl="0">
              <a:lnSpc>
                <a:spcPct val="100000"/>
              </a:lnSpc>
              <a:spcBef>
                <a:spcPts val="0"/>
              </a:spcBef>
              <a:spcAft>
                <a:spcPts val="0"/>
              </a:spcAft>
              <a:buClr>
                <a:schemeClr val="dk1"/>
              </a:buClr>
              <a:buSzPts val="2800"/>
              <a:buNone/>
            </a:pPr>
            <a:endParaRPr sz="1000">
              <a:latin typeface="Calibri"/>
              <a:ea typeface="Calibri"/>
              <a:cs typeface="Calibri"/>
              <a:sym typeface="Calibri"/>
            </a:endParaRPr>
          </a:p>
          <a:p>
            <a:pPr marL="914400" lvl="1" indent="-406400" algn="l" rtl="0">
              <a:lnSpc>
                <a:spcPct val="100000"/>
              </a:lnSpc>
              <a:spcBef>
                <a:spcPts val="0"/>
              </a:spcBef>
              <a:spcAft>
                <a:spcPts val="0"/>
              </a:spcAft>
              <a:buSzPts val="2800"/>
              <a:buChar char="•"/>
            </a:pPr>
            <a:r>
              <a:rPr lang="en-US" sz="2400">
                <a:latin typeface="Calibri"/>
                <a:ea typeface="Calibri"/>
                <a:cs typeface="Calibri"/>
                <a:sym typeface="Calibri"/>
              </a:rPr>
              <a:t>Assuming the program will have direct access to the data for data cleansing or other purposes.</a:t>
            </a:r>
            <a:endParaRPr sz="2400">
              <a:latin typeface="Calibri"/>
              <a:ea typeface="Calibri"/>
              <a:cs typeface="Calibri"/>
              <a:sym typeface="Calibri"/>
            </a:endParaRPr>
          </a:p>
          <a:p>
            <a:pPr marL="914400" lvl="0" indent="0" algn="l" rtl="0">
              <a:lnSpc>
                <a:spcPct val="100000"/>
              </a:lnSpc>
              <a:spcBef>
                <a:spcPts val="0"/>
              </a:spcBef>
              <a:spcAft>
                <a:spcPts val="0"/>
              </a:spcAft>
              <a:buClr>
                <a:schemeClr val="dk1"/>
              </a:buClr>
              <a:buSzPts val="2800"/>
              <a:buNone/>
            </a:pPr>
            <a:endParaRPr sz="1000">
              <a:latin typeface="Calibri"/>
              <a:ea typeface="Calibri"/>
              <a:cs typeface="Calibri"/>
              <a:sym typeface="Calibri"/>
            </a:endParaRPr>
          </a:p>
          <a:p>
            <a:pPr marL="914400" lvl="1" indent="-406400" algn="l" rtl="0">
              <a:lnSpc>
                <a:spcPct val="100000"/>
              </a:lnSpc>
              <a:spcBef>
                <a:spcPts val="0"/>
              </a:spcBef>
              <a:spcAft>
                <a:spcPts val="0"/>
              </a:spcAft>
              <a:buSzPts val="2800"/>
              <a:buChar char="•"/>
            </a:pPr>
            <a:r>
              <a:rPr lang="en-US" sz="2400">
                <a:latin typeface="Calibri"/>
                <a:ea typeface="Calibri"/>
                <a:cs typeface="Calibri"/>
                <a:sym typeface="Calibri"/>
              </a:rPr>
              <a:t>Over-specification of either tasks or timelines by a program.</a:t>
            </a:r>
            <a:endParaRPr/>
          </a:p>
        </p:txBody>
      </p:sp>
      <p:pic>
        <p:nvPicPr>
          <p:cNvPr id="548" name="Google Shape;548;g3207a615353_0_96"/>
          <p:cNvPicPr preferRelativeResize="0"/>
          <p:nvPr/>
        </p:nvPicPr>
        <p:blipFill rotWithShape="1">
          <a:blip r:embed="rId5">
            <a:alphaModFix/>
          </a:blip>
          <a:srcRect/>
          <a:stretch/>
        </p:blipFill>
        <p:spPr>
          <a:xfrm>
            <a:off x="11589078" y="6173663"/>
            <a:ext cx="540576" cy="604775"/>
          </a:xfrm>
          <a:prstGeom prst="rect">
            <a:avLst/>
          </a:prstGeom>
          <a:noFill/>
          <a:ln>
            <a:noFill/>
          </a:ln>
        </p:spPr>
      </p:pic>
      <p:sp>
        <p:nvSpPr>
          <p:cNvPr id="549" name="Google Shape;549;g3207a615353_0_96"/>
          <p:cNvSpPr/>
          <p:nvPr/>
        </p:nvSpPr>
        <p:spPr>
          <a:xfrm>
            <a:off x="7099436" y="1824375"/>
            <a:ext cx="3367178" cy="4070239"/>
          </a:xfrm>
          <a:prstGeom prst="horizontalScroll">
            <a:avLst>
              <a:gd name="adj" fmla="val 12500"/>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Recommendation: </a:t>
            </a: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Structure the solicitation document in outline format so the various components can be clearly referenced. (“In section III.C.1 you say…”)</a:t>
            </a: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g325fa7d3837_1_1"/>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555" name="Google Shape;555;g325fa7d3837_1_1"/>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556" name="Google Shape;556;g325fa7d3837_1_1"/>
          <p:cNvSpPr txBox="1">
            <a:spLocks noGrp="1"/>
          </p:cNvSpPr>
          <p:nvPr>
            <p:ph type="title"/>
          </p:nvPr>
        </p:nvSpPr>
        <p:spPr>
          <a:xfrm>
            <a:off x="608251" y="455075"/>
            <a:ext cx="9383400" cy="991800"/>
          </a:xfrm>
          <a:prstGeom prst="rect">
            <a:avLst/>
          </a:prstGeom>
          <a:noFill/>
          <a:ln>
            <a:noFill/>
          </a:ln>
        </p:spPr>
        <p:txBody>
          <a:bodyPr spcFirstLastPara="1" wrap="square" lIns="91425" tIns="45700" rIns="91425" bIns="45700" anchor="b" anchorCtr="0">
            <a:normAutofit/>
          </a:bodyPr>
          <a:lstStyle/>
          <a:p>
            <a:pPr marL="0" lvl="0" indent="0" algn="l" rtl="0">
              <a:lnSpc>
                <a:spcPct val="97368"/>
              </a:lnSpc>
              <a:spcBef>
                <a:spcPts val="0"/>
              </a:spcBef>
              <a:spcAft>
                <a:spcPts val="0"/>
              </a:spcAft>
              <a:buClr>
                <a:schemeClr val="dk1"/>
              </a:buClr>
              <a:buSzPts val="3800"/>
              <a:buFont typeface="Arial"/>
              <a:buNone/>
            </a:pPr>
            <a:r>
              <a:rPr lang="en-US" sz="4400">
                <a:solidFill>
                  <a:srgbClr val="2E5F7D"/>
                </a:solidFill>
                <a:latin typeface="Calibri"/>
                <a:ea typeface="Calibri"/>
                <a:cs typeface="Calibri"/>
                <a:sym typeface="Calibri"/>
              </a:rPr>
              <a:t>Solicitation: develop evaluation criteria</a:t>
            </a:r>
            <a:endParaRPr sz="4400">
              <a:solidFill>
                <a:srgbClr val="2E5F7D"/>
              </a:solidFill>
              <a:latin typeface="Calibri"/>
              <a:ea typeface="Calibri"/>
              <a:cs typeface="Calibri"/>
              <a:sym typeface="Calibri"/>
            </a:endParaRPr>
          </a:p>
        </p:txBody>
      </p:sp>
      <p:pic>
        <p:nvPicPr>
          <p:cNvPr id="557" name="Google Shape;557;g325fa7d3837_1_1"/>
          <p:cNvPicPr preferRelativeResize="0"/>
          <p:nvPr/>
        </p:nvPicPr>
        <p:blipFill rotWithShape="1">
          <a:blip r:embed="rId5">
            <a:alphaModFix/>
          </a:blip>
          <a:srcRect/>
          <a:stretch/>
        </p:blipFill>
        <p:spPr>
          <a:xfrm>
            <a:off x="11143872" y="202224"/>
            <a:ext cx="789330" cy="776390"/>
          </a:xfrm>
          <a:prstGeom prst="rect">
            <a:avLst/>
          </a:prstGeom>
          <a:noFill/>
          <a:ln>
            <a:noFill/>
          </a:ln>
        </p:spPr>
      </p:pic>
      <p:pic>
        <p:nvPicPr>
          <p:cNvPr id="558" name="Google Shape;558;g325fa7d3837_1_1"/>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559" name="Google Shape;559;g325fa7d3837_1_1"/>
          <p:cNvPicPr preferRelativeResize="0"/>
          <p:nvPr/>
        </p:nvPicPr>
        <p:blipFill rotWithShape="1">
          <a:blip r:embed="rId7">
            <a:alphaModFix/>
          </a:blip>
          <a:srcRect/>
          <a:stretch/>
        </p:blipFill>
        <p:spPr>
          <a:xfrm>
            <a:off x="11587078" y="6148888"/>
            <a:ext cx="540576" cy="604775"/>
          </a:xfrm>
          <a:prstGeom prst="rect">
            <a:avLst/>
          </a:prstGeom>
          <a:noFill/>
          <a:ln>
            <a:noFill/>
          </a:ln>
        </p:spPr>
      </p:pic>
      <p:sp>
        <p:nvSpPr>
          <p:cNvPr id="560" name="Google Shape;560;g325fa7d3837_1_1"/>
          <p:cNvSpPr/>
          <p:nvPr/>
        </p:nvSpPr>
        <p:spPr>
          <a:xfrm>
            <a:off x="321975" y="1801637"/>
            <a:ext cx="45636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Acquisition planning</a:t>
            </a:r>
            <a:endParaRPr sz="2000" b="1" i="0" u="none" strike="noStrike" cap="none">
              <a:solidFill>
                <a:schemeClr val="lt1"/>
              </a:solidFill>
              <a:latin typeface="Calibri"/>
              <a:ea typeface="Calibri"/>
              <a:cs typeface="Calibri"/>
              <a:sym typeface="Calibri"/>
            </a:endParaRPr>
          </a:p>
        </p:txBody>
      </p:sp>
      <p:sp>
        <p:nvSpPr>
          <p:cNvPr id="561" name="Google Shape;561;g325fa7d3837_1_1"/>
          <p:cNvSpPr/>
          <p:nvPr/>
        </p:nvSpPr>
        <p:spPr>
          <a:xfrm>
            <a:off x="8852750" y="1846855"/>
            <a:ext cx="30447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Pre-award/award</a:t>
            </a:r>
            <a:endParaRPr sz="2000" b="1" i="0" u="none" strike="noStrike" cap="none">
              <a:solidFill>
                <a:schemeClr val="lt1"/>
              </a:solidFill>
              <a:latin typeface="Calibri"/>
              <a:ea typeface="Calibri"/>
              <a:cs typeface="Calibri"/>
              <a:sym typeface="Calibri"/>
            </a:endParaRPr>
          </a:p>
        </p:txBody>
      </p:sp>
      <p:sp>
        <p:nvSpPr>
          <p:cNvPr id="562" name="Google Shape;562;g325fa7d3837_1_1"/>
          <p:cNvSpPr/>
          <p:nvPr/>
        </p:nvSpPr>
        <p:spPr>
          <a:xfrm rot="-5400000">
            <a:off x="-696940"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Conduct market research</a:t>
            </a:r>
            <a:endParaRPr sz="2000" b="1" i="0" u="none" strike="noStrike" cap="none">
              <a:solidFill>
                <a:schemeClr val="lt1"/>
              </a:solidFill>
              <a:latin typeface="Calibri"/>
              <a:ea typeface="Calibri"/>
              <a:cs typeface="Calibri"/>
              <a:sym typeface="Calibri"/>
            </a:endParaRPr>
          </a:p>
        </p:txBody>
      </p:sp>
      <p:sp>
        <p:nvSpPr>
          <p:cNvPr id="563" name="Google Shape;563;g325fa7d3837_1_1"/>
          <p:cNvSpPr/>
          <p:nvPr/>
        </p:nvSpPr>
        <p:spPr>
          <a:xfrm rot="-5400000">
            <a:off x="1145072"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Assemble acquisition team</a:t>
            </a:r>
            <a:endParaRPr sz="2000" b="1" i="0" u="none" strike="noStrike" cap="none">
              <a:solidFill>
                <a:schemeClr val="lt1"/>
              </a:solidFill>
              <a:latin typeface="Calibri"/>
              <a:ea typeface="Calibri"/>
              <a:cs typeface="Calibri"/>
              <a:sym typeface="Calibri"/>
            </a:endParaRPr>
          </a:p>
        </p:txBody>
      </p:sp>
      <p:sp>
        <p:nvSpPr>
          <p:cNvPr id="564" name="Google Shape;564;g325fa7d3837_1_1"/>
          <p:cNvSpPr/>
          <p:nvPr/>
        </p:nvSpPr>
        <p:spPr>
          <a:xfrm rot="-5400000">
            <a:off x="214898" y="3758571"/>
            <a:ext cx="30207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Develop project budget</a:t>
            </a:r>
            <a:endParaRPr sz="2000" b="1" i="0" u="none" strike="noStrike" cap="none">
              <a:solidFill>
                <a:schemeClr val="lt1"/>
              </a:solidFill>
              <a:latin typeface="Calibri"/>
              <a:ea typeface="Calibri"/>
              <a:cs typeface="Calibri"/>
              <a:sym typeface="Calibri"/>
            </a:endParaRPr>
          </a:p>
        </p:txBody>
      </p:sp>
      <p:sp>
        <p:nvSpPr>
          <p:cNvPr id="565" name="Google Shape;565;g325fa7d3837_1_1"/>
          <p:cNvSpPr/>
          <p:nvPr/>
        </p:nvSpPr>
        <p:spPr>
          <a:xfrm rot="-5400000">
            <a:off x="2066095"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Collect requirements</a:t>
            </a:r>
            <a:endParaRPr sz="2000" b="1" i="0" u="none" strike="noStrike" cap="none">
              <a:solidFill>
                <a:schemeClr val="lt1"/>
              </a:solidFill>
              <a:latin typeface="Calibri"/>
              <a:ea typeface="Calibri"/>
              <a:cs typeface="Calibri"/>
              <a:sym typeface="Calibri"/>
            </a:endParaRPr>
          </a:p>
        </p:txBody>
      </p:sp>
      <p:sp>
        <p:nvSpPr>
          <p:cNvPr id="566" name="Google Shape;566;g325fa7d3837_1_1"/>
          <p:cNvSpPr/>
          <p:nvPr/>
        </p:nvSpPr>
        <p:spPr>
          <a:xfrm rot="-5400000">
            <a:off x="2987118"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Document SOW/PWS</a:t>
            </a:r>
            <a:endParaRPr sz="2000" b="1" i="0" u="none" strike="noStrike" cap="none">
              <a:solidFill>
                <a:schemeClr val="lt1"/>
              </a:solidFill>
              <a:latin typeface="Calibri"/>
              <a:ea typeface="Calibri"/>
              <a:cs typeface="Calibri"/>
              <a:sym typeface="Calibri"/>
            </a:endParaRPr>
          </a:p>
        </p:txBody>
      </p:sp>
      <p:sp>
        <p:nvSpPr>
          <p:cNvPr id="567" name="Google Shape;567;g325fa7d3837_1_1"/>
          <p:cNvSpPr/>
          <p:nvPr/>
        </p:nvSpPr>
        <p:spPr>
          <a:xfrm rot="-5400000">
            <a:off x="7884653"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Evaluate responses</a:t>
            </a:r>
            <a:endParaRPr sz="2000" b="1" i="0" u="none" strike="noStrike" cap="none">
              <a:solidFill>
                <a:schemeClr val="lt1"/>
              </a:solidFill>
              <a:latin typeface="Calibri"/>
              <a:ea typeface="Calibri"/>
              <a:cs typeface="Calibri"/>
              <a:sym typeface="Calibri"/>
            </a:endParaRPr>
          </a:p>
        </p:txBody>
      </p:sp>
      <p:sp>
        <p:nvSpPr>
          <p:cNvPr id="568" name="Google Shape;568;g325fa7d3837_1_1"/>
          <p:cNvSpPr/>
          <p:nvPr/>
        </p:nvSpPr>
        <p:spPr>
          <a:xfrm rot="-5400000">
            <a:off x="8941742"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Negotiate contract</a:t>
            </a:r>
            <a:endParaRPr sz="2000" b="1" i="0" u="none" strike="noStrike" cap="none">
              <a:solidFill>
                <a:schemeClr val="lt1"/>
              </a:solidFill>
              <a:latin typeface="Calibri"/>
              <a:ea typeface="Calibri"/>
              <a:cs typeface="Calibri"/>
              <a:sym typeface="Calibri"/>
            </a:endParaRPr>
          </a:p>
        </p:txBody>
      </p:sp>
      <p:sp>
        <p:nvSpPr>
          <p:cNvPr id="569" name="Google Shape;569;g325fa7d3837_1_1"/>
          <p:cNvSpPr/>
          <p:nvPr/>
        </p:nvSpPr>
        <p:spPr>
          <a:xfrm rot="-5400000">
            <a:off x="9998838"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Award contract</a:t>
            </a:r>
            <a:endParaRPr sz="2000" b="1" i="0" u="none" strike="noStrike" cap="none">
              <a:solidFill>
                <a:schemeClr val="lt1"/>
              </a:solidFill>
              <a:latin typeface="Calibri"/>
              <a:ea typeface="Calibri"/>
              <a:cs typeface="Calibri"/>
              <a:sym typeface="Calibri"/>
            </a:endParaRPr>
          </a:p>
        </p:txBody>
      </p:sp>
      <p:grpSp>
        <p:nvGrpSpPr>
          <p:cNvPr id="570" name="Google Shape;570;g325fa7d3837_1_1"/>
          <p:cNvGrpSpPr/>
          <p:nvPr/>
        </p:nvGrpSpPr>
        <p:grpSpPr>
          <a:xfrm>
            <a:off x="5398224" y="1846855"/>
            <a:ext cx="2941200" cy="3870770"/>
            <a:chOff x="5474424" y="2151655"/>
            <a:chExt cx="2941200" cy="3870770"/>
          </a:xfrm>
        </p:grpSpPr>
        <p:sp>
          <p:nvSpPr>
            <p:cNvPr id="571" name="Google Shape;571;g325fa7d3837_1_1"/>
            <p:cNvSpPr/>
            <p:nvPr/>
          </p:nvSpPr>
          <p:spPr>
            <a:xfrm>
              <a:off x="5474424" y="2151655"/>
              <a:ext cx="2941200" cy="723600"/>
            </a:xfrm>
            <a:prstGeom prst="roundRect">
              <a:avLst>
                <a:gd name="adj" fmla="val 16667"/>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Solicitation</a:t>
              </a:r>
              <a:endParaRPr sz="2000" b="1" i="0" u="none" strike="noStrike" cap="none">
                <a:solidFill>
                  <a:schemeClr val="lt1"/>
                </a:solidFill>
                <a:latin typeface="Calibri"/>
                <a:ea typeface="Calibri"/>
                <a:cs typeface="Calibri"/>
                <a:sym typeface="Calibri"/>
              </a:endParaRPr>
            </a:p>
          </p:txBody>
        </p:sp>
        <p:sp>
          <p:nvSpPr>
            <p:cNvPr id="572" name="Google Shape;572;g325fa7d3837_1_1"/>
            <p:cNvSpPr/>
            <p:nvPr/>
          </p:nvSpPr>
          <p:spPr>
            <a:xfrm rot="-5400000">
              <a:off x="4370588"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solicitation document</a:t>
              </a:r>
              <a:endParaRPr sz="1500" b="0" i="0" u="none" strike="noStrike" cap="none">
                <a:solidFill>
                  <a:srgbClr val="000000"/>
                </a:solidFill>
                <a:latin typeface="Calibri"/>
                <a:ea typeface="Calibri"/>
                <a:cs typeface="Calibri"/>
                <a:sym typeface="Calibri"/>
              </a:endParaRPr>
            </a:p>
          </p:txBody>
        </p:sp>
        <p:sp>
          <p:nvSpPr>
            <p:cNvPr id="573" name="Google Shape;573;g325fa7d3837_1_1"/>
            <p:cNvSpPr/>
            <p:nvPr/>
          </p:nvSpPr>
          <p:spPr>
            <a:xfrm rot="-5400000">
              <a:off x="6421610"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Publish solicitation/Q&amp;A </a:t>
              </a:r>
              <a:endParaRPr sz="1500" b="0" i="0" u="none" strike="noStrike" cap="none">
                <a:solidFill>
                  <a:srgbClr val="000000"/>
                </a:solidFill>
                <a:latin typeface="Calibri"/>
                <a:ea typeface="Calibri"/>
                <a:cs typeface="Calibri"/>
                <a:sym typeface="Calibri"/>
              </a:endParaRPr>
            </a:p>
          </p:txBody>
        </p:sp>
        <p:sp>
          <p:nvSpPr>
            <p:cNvPr id="574" name="Google Shape;574;g325fa7d3837_1_1"/>
            <p:cNvSpPr/>
            <p:nvPr/>
          </p:nvSpPr>
          <p:spPr>
            <a:xfrm rot="-5400000">
              <a:off x="5396082"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evaluation criteria</a:t>
              </a:r>
              <a:endParaRPr sz="1500" b="0" i="0" u="none" strike="noStrike" cap="none">
                <a:solidFill>
                  <a:srgbClr val="000000"/>
                </a:solidFill>
                <a:latin typeface="Calibri"/>
                <a:ea typeface="Calibri"/>
                <a:cs typeface="Calibri"/>
                <a:sym typeface="Calibri"/>
              </a:endParaRPr>
            </a:p>
          </p:txBody>
        </p:sp>
        <p:sp>
          <p:nvSpPr>
            <p:cNvPr id="575" name="Google Shape;575;g325fa7d3837_1_1"/>
            <p:cNvSpPr/>
            <p:nvPr/>
          </p:nvSpPr>
          <p:spPr>
            <a:xfrm>
              <a:off x="6496200" y="3001725"/>
              <a:ext cx="802200" cy="3020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g3207a615353_0_12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581" name="Google Shape;581;g3207a615353_0_12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582" name="Google Shape;582;g3207a615353_0_120"/>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Evaluation criteria</a:t>
            </a:r>
            <a:endParaRPr>
              <a:solidFill>
                <a:srgbClr val="2E5F7D"/>
              </a:solidFill>
            </a:endParaRPr>
          </a:p>
        </p:txBody>
      </p:sp>
      <p:sp>
        <p:nvSpPr>
          <p:cNvPr id="583" name="Google Shape;583;g3207a615353_0_120"/>
          <p:cNvSpPr txBox="1">
            <a:spLocks noGrp="1"/>
          </p:cNvSpPr>
          <p:nvPr>
            <p:ph type="body" idx="1"/>
          </p:nvPr>
        </p:nvSpPr>
        <p:spPr>
          <a:xfrm>
            <a:off x="608249" y="1824377"/>
            <a:ext cx="10054307" cy="3972265"/>
          </a:xfrm>
          <a:prstGeom prst="rect">
            <a:avLst/>
          </a:prstGeom>
          <a:noFill/>
          <a:ln>
            <a:noFill/>
          </a:ln>
        </p:spPr>
        <p:txBody>
          <a:bodyPr spcFirstLastPara="1" wrap="square" lIns="91425" tIns="45700" rIns="91425" bIns="45700" anchor="t" anchorCtr="0">
            <a:normAutofit/>
          </a:bodyPr>
          <a:lstStyle/>
          <a:p>
            <a:pPr marL="457200" lvl="0" indent="-400050" algn="l" rtl="0">
              <a:lnSpc>
                <a:spcPct val="115000"/>
              </a:lnSpc>
              <a:spcBef>
                <a:spcPts val="1200"/>
              </a:spcBef>
              <a:spcAft>
                <a:spcPts val="0"/>
              </a:spcAft>
              <a:buSzPts val="2700"/>
              <a:buChar char="•"/>
            </a:pPr>
            <a:r>
              <a:rPr lang="en-US">
                <a:latin typeface="Calibri"/>
                <a:ea typeface="Calibri"/>
                <a:cs typeface="Calibri"/>
                <a:sym typeface="Calibri"/>
              </a:rPr>
              <a:t>Need to determine evaluation criteria and identify evaluation panel.</a:t>
            </a:r>
            <a:endParaRPr>
              <a:latin typeface="Calibri"/>
              <a:ea typeface="Calibri"/>
              <a:cs typeface="Calibri"/>
              <a:sym typeface="Calibri"/>
            </a:endParaRPr>
          </a:p>
          <a:p>
            <a:pPr marL="457200" lvl="0" indent="-400050" algn="l" rtl="0">
              <a:lnSpc>
                <a:spcPct val="115000"/>
              </a:lnSpc>
              <a:spcBef>
                <a:spcPts val="600"/>
              </a:spcBef>
              <a:spcAft>
                <a:spcPts val="0"/>
              </a:spcAft>
              <a:buSzPts val="2700"/>
              <a:buChar char="•"/>
            </a:pPr>
            <a:r>
              <a:rPr lang="en-US">
                <a:latin typeface="Calibri"/>
                <a:ea typeface="Calibri"/>
                <a:cs typeface="Calibri"/>
                <a:sym typeface="Calibri"/>
              </a:rPr>
              <a:t>The most effective evaluation panel includes those with sufficient technical knowledge to evaluate the technical responses and evaluate the associated pricing. </a:t>
            </a:r>
            <a:endParaRPr>
              <a:latin typeface="Calibri"/>
              <a:ea typeface="Calibri"/>
              <a:cs typeface="Calibri"/>
              <a:sym typeface="Calibri"/>
            </a:endParaRPr>
          </a:p>
          <a:p>
            <a:pPr marL="457200" lvl="0" indent="-400050" algn="l" rtl="0">
              <a:lnSpc>
                <a:spcPct val="115000"/>
              </a:lnSpc>
              <a:spcBef>
                <a:spcPts val="600"/>
              </a:spcBef>
              <a:spcAft>
                <a:spcPts val="0"/>
              </a:spcAft>
              <a:buSzPts val="2700"/>
              <a:buChar char="•"/>
            </a:pPr>
            <a:r>
              <a:rPr lang="en-US">
                <a:latin typeface="Calibri"/>
                <a:ea typeface="Calibri"/>
                <a:cs typeface="Calibri"/>
                <a:sym typeface="Calibri"/>
              </a:rPr>
              <a:t>The process is designed to be fair and objective.</a:t>
            </a:r>
            <a:endParaRPr sz="3200"/>
          </a:p>
        </p:txBody>
      </p:sp>
      <p:pic>
        <p:nvPicPr>
          <p:cNvPr id="584" name="Google Shape;584;g3207a615353_0_120"/>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g325fa7d3837_1_26"/>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590" name="Google Shape;590;g325fa7d3837_1_26"/>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591" name="Google Shape;591;g325fa7d3837_1_26"/>
          <p:cNvSpPr txBox="1">
            <a:spLocks noGrp="1"/>
          </p:cNvSpPr>
          <p:nvPr>
            <p:ph type="title"/>
          </p:nvPr>
        </p:nvSpPr>
        <p:spPr>
          <a:xfrm>
            <a:off x="608251" y="455075"/>
            <a:ext cx="9383400" cy="991800"/>
          </a:xfrm>
          <a:prstGeom prst="rect">
            <a:avLst/>
          </a:prstGeom>
          <a:noFill/>
          <a:ln>
            <a:noFill/>
          </a:ln>
        </p:spPr>
        <p:txBody>
          <a:bodyPr spcFirstLastPara="1" wrap="square" lIns="91425" tIns="45700" rIns="91425" bIns="45700" anchor="b" anchorCtr="0">
            <a:normAutofit/>
          </a:bodyPr>
          <a:lstStyle/>
          <a:p>
            <a:pPr marL="0" lvl="0" indent="0" algn="l" rtl="0">
              <a:lnSpc>
                <a:spcPct val="97368"/>
              </a:lnSpc>
              <a:spcBef>
                <a:spcPts val="0"/>
              </a:spcBef>
              <a:spcAft>
                <a:spcPts val="0"/>
              </a:spcAft>
              <a:buClr>
                <a:schemeClr val="dk1"/>
              </a:buClr>
              <a:buSzPts val="3800"/>
              <a:buFont typeface="Arial"/>
              <a:buNone/>
            </a:pPr>
            <a:r>
              <a:rPr lang="en-US" sz="3800">
                <a:solidFill>
                  <a:srgbClr val="2E5F7D"/>
                </a:solidFill>
                <a:latin typeface="Calibri"/>
                <a:ea typeface="Calibri"/>
                <a:cs typeface="Calibri"/>
                <a:sym typeface="Calibri"/>
              </a:rPr>
              <a:t>Solicitation: Publish solicitation/Q&amp;A</a:t>
            </a:r>
            <a:endParaRPr sz="3800">
              <a:solidFill>
                <a:srgbClr val="2E5F7D"/>
              </a:solidFill>
              <a:latin typeface="Calibri"/>
              <a:ea typeface="Calibri"/>
              <a:cs typeface="Calibri"/>
              <a:sym typeface="Calibri"/>
            </a:endParaRPr>
          </a:p>
        </p:txBody>
      </p:sp>
      <p:pic>
        <p:nvPicPr>
          <p:cNvPr id="592" name="Google Shape;592;g325fa7d3837_1_26"/>
          <p:cNvPicPr preferRelativeResize="0"/>
          <p:nvPr/>
        </p:nvPicPr>
        <p:blipFill rotWithShape="1">
          <a:blip r:embed="rId5">
            <a:alphaModFix/>
          </a:blip>
          <a:srcRect/>
          <a:stretch/>
        </p:blipFill>
        <p:spPr>
          <a:xfrm>
            <a:off x="11143872" y="202224"/>
            <a:ext cx="789330" cy="776390"/>
          </a:xfrm>
          <a:prstGeom prst="rect">
            <a:avLst/>
          </a:prstGeom>
          <a:noFill/>
          <a:ln>
            <a:noFill/>
          </a:ln>
        </p:spPr>
      </p:pic>
      <p:pic>
        <p:nvPicPr>
          <p:cNvPr id="593" name="Google Shape;593;g325fa7d3837_1_26"/>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594" name="Google Shape;594;g325fa7d3837_1_26"/>
          <p:cNvPicPr preferRelativeResize="0"/>
          <p:nvPr/>
        </p:nvPicPr>
        <p:blipFill rotWithShape="1">
          <a:blip r:embed="rId7">
            <a:alphaModFix/>
          </a:blip>
          <a:srcRect/>
          <a:stretch/>
        </p:blipFill>
        <p:spPr>
          <a:xfrm>
            <a:off x="11587078" y="6148888"/>
            <a:ext cx="540576" cy="604775"/>
          </a:xfrm>
          <a:prstGeom prst="rect">
            <a:avLst/>
          </a:prstGeom>
          <a:noFill/>
          <a:ln>
            <a:noFill/>
          </a:ln>
        </p:spPr>
      </p:pic>
      <p:sp>
        <p:nvSpPr>
          <p:cNvPr id="595" name="Google Shape;595;g325fa7d3837_1_26"/>
          <p:cNvSpPr/>
          <p:nvPr/>
        </p:nvSpPr>
        <p:spPr>
          <a:xfrm>
            <a:off x="321975" y="1801637"/>
            <a:ext cx="45636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Acquisition planning</a:t>
            </a:r>
            <a:endParaRPr sz="2000" b="1" i="0" u="none" strike="noStrike" cap="none">
              <a:solidFill>
                <a:schemeClr val="lt1"/>
              </a:solidFill>
              <a:latin typeface="Calibri"/>
              <a:ea typeface="Calibri"/>
              <a:cs typeface="Calibri"/>
              <a:sym typeface="Calibri"/>
            </a:endParaRPr>
          </a:p>
        </p:txBody>
      </p:sp>
      <p:sp>
        <p:nvSpPr>
          <p:cNvPr id="596" name="Google Shape;596;g325fa7d3837_1_26"/>
          <p:cNvSpPr/>
          <p:nvPr/>
        </p:nvSpPr>
        <p:spPr>
          <a:xfrm>
            <a:off x="8852750" y="1846855"/>
            <a:ext cx="30447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Pre-award/award</a:t>
            </a:r>
            <a:endParaRPr sz="2000" b="1" i="0" u="none" strike="noStrike" cap="none">
              <a:solidFill>
                <a:schemeClr val="lt1"/>
              </a:solidFill>
              <a:latin typeface="Calibri"/>
              <a:ea typeface="Calibri"/>
              <a:cs typeface="Calibri"/>
              <a:sym typeface="Calibri"/>
            </a:endParaRPr>
          </a:p>
        </p:txBody>
      </p:sp>
      <p:sp>
        <p:nvSpPr>
          <p:cNvPr id="597" name="Google Shape;597;g325fa7d3837_1_26"/>
          <p:cNvSpPr/>
          <p:nvPr/>
        </p:nvSpPr>
        <p:spPr>
          <a:xfrm rot="-5400000">
            <a:off x="-696940"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Conduct market research</a:t>
            </a:r>
            <a:endParaRPr sz="2000" b="1" i="0" u="none" strike="noStrike" cap="none">
              <a:solidFill>
                <a:schemeClr val="lt1"/>
              </a:solidFill>
              <a:latin typeface="Calibri"/>
              <a:ea typeface="Calibri"/>
              <a:cs typeface="Calibri"/>
              <a:sym typeface="Calibri"/>
            </a:endParaRPr>
          </a:p>
        </p:txBody>
      </p:sp>
      <p:sp>
        <p:nvSpPr>
          <p:cNvPr id="598" name="Google Shape;598;g325fa7d3837_1_26"/>
          <p:cNvSpPr/>
          <p:nvPr/>
        </p:nvSpPr>
        <p:spPr>
          <a:xfrm rot="-5400000">
            <a:off x="1145072"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Assemble acquisition team</a:t>
            </a:r>
            <a:endParaRPr sz="2000" b="1" i="0" u="none" strike="noStrike" cap="none">
              <a:solidFill>
                <a:schemeClr val="lt1"/>
              </a:solidFill>
              <a:latin typeface="Calibri"/>
              <a:ea typeface="Calibri"/>
              <a:cs typeface="Calibri"/>
              <a:sym typeface="Calibri"/>
            </a:endParaRPr>
          </a:p>
        </p:txBody>
      </p:sp>
      <p:sp>
        <p:nvSpPr>
          <p:cNvPr id="599" name="Google Shape;599;g325fa7d3837_1_26"/>
          <p:cNvSpPr/>
          <p:nvPr/>
        </p:nvSpPr>
        <p:spPr>
          <a:xfrm rot="-5400000">
            <a:off x="214898" y="3758571"/>
            <a:ext cx="30207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Develop project budget</a:t>
            </a:r>
            <a:endParaRPr sz="2000" b="1" i="0" u="none" strike="noStrike" cap="none">
              <a:solidFill>
                <a:schemeClr val="lt1"/>
              </a:solidFill>
              <a:latin typeface="Calibri"/>
              <a:ea typeface="Calibri"/>
              <a:cs typeface="Calibri"/>
              <a:sym typeface="Calibri"/>
            </a:endParaRPr>
          </a:p>
        </p:txBody>
      </p:sp>
      <p:sp>
        <p:nvSpPr>
          <p:cNvPr id="600" name="Google Shape;600;g325fa7d3837_1_26"/>
          <p:cNvSpPr/>
          <p:nvPr/>
        </p:nvSpPr>
        <p:spPr>
          <a:xfrm rot="-5400000">
            <a:off x="2066095"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Collect requirements</a:t>
            </a:r>
            <a:endParaRPr sz="2000" b="1" i="0" u="none" strike="noStrike" cap="none">
              <a:solidFill>
                <a:schemeClr val="lt1"/>
              </a:solidFill>
              <a:latin typeface="Calibri"/>
              <a:ea typeface="Calibri"/>
              <a:cs typeface="Calibri"/>
              <a:sym typeface="Calibri"/>
            </a:endParaRPr>
          </a:p>
        </p:txBody>
      </p:sp>
      <p:sp>
        <p:nvSpPr>
          <p:cNvPr id="601" name="Google Shape;601;g325fa7d3837_1_26"/>
          <p:cNvSpPr/>
          <p:nvPr/>
        </p:nvSpPr>
        <p:spPr>
          <a:xfrm rot="-5400000">
            <a:off x="2987118" y="3749434"/>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Document SOW/PWS</a:t>
            </a:r>
            <a:endParaRPr sz="2000" b="1" i="0" u="none" strike="noStrike" cap="none">
              <a:solidFill>
                <a:schemeClr val="lt1"/>
              </a:solidFill>
              <a:latin typeface="Calibri"/>
              <a:ea typeface="Calibri"/>
              <a:cs typeface="Calibri"/>
              <a:sym typeface="Calibri"/>
            </a:endParaRPr>
          </a:p>
        </p:txBody>
      </p:sp>
      <p:sp>
        <p:nvSpPr>
          <p:cNvPr id="602" name="Google Shape;602;g325fa7d3837_1_26"/>
          <p:cNvSpPr/>
          <p:nvPr/>
        </p:nvSpPr>
        <p:spPr>
          <a:xfrm rot="-5400000">
            <a:off x="7884653"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Evaluate responses</a:t>
            </a:r>
            <a:endParaRPr sz="2000" b="1" i="0" u="none" strike="noStrike" cap="none">
              <a:solidFill>
                <a:schemeClr val="lt1"/>
              </a:solidFill>
              <a:latin typeface="Calibri"/>
              <a:ea typeface="Calibri"/>
              <a:cs typeface="Calibri"/>
              <a:sym typeface="Calibri"/>
            </a:endParaRPr>
          </a:p>
        </p:txBody>
      </p:sp>
      <p:sp>
        <p:nvSpPr>
          <p:cNvPr id="603" name="Google Shape;603;g325fa7d3837_1_26"/>
          <p:cNvSpPr/>
          <p:nvPr/>
        </p:nvSpPr>
        <p:spPr>
          <a:xfrm rot="-5400000">
            <a:off x="8941742"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Negotiate contract</a:t>
            </a:r>
            <a:endParaRPr sz="2000" b="1" i="0" u="none" strike="noStrike" cap="none">
              <a:solidFill>
                <a:schemeClr val="lt1"/>
              </a:solidFill>
              <a:latin typeface="Calibri"/>
              <a:ea typeface="Calibri"/>
              <a:cs typeface="Calibri"/>
              <a:sym typeface="Calibri"/>
            </a:endParaRPr>
          </a:p>
        </p:txBody>
      </p:sp>
      <p:sp>
        <p:nvSpPr>
          <p:cNvPr id="604" name="Google Shape;604;g325fa7d3837_1_26"/>
          <p:cNvSpPr/>
          <p:nvPr/>
        </p:nvSpPr>
        <p:spPr>
          <a:xfrm rot="-5400000">
            <a:off x="9998838" y="3809915"/>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Award contract</a:t>
            </a:r>
            <a:endParaRPr sz="2000" b="1" i="0" u="none" strike="noStrike" cap="none">
              <a:solidFill>
                <a:schemeClr val="lt1"/>
              </a:solidFill>
              <a:latin typeface="Calibri"/>
              <a:ea typeface="Calibri"/>
              <a:cs typeface="Calibri"/>
              <a:sym typeface="Calibri"/>
            </a:endParaRPr>
          </a:p>
        </p:txBody>
      </p:sp>
      <p:grpSp>
        <p:nvGrpSpPr>
          <p:cNvPr id="605" name="Google Shape;605;g325fa7d3837_1_26"/>
          <p:cNvGrpSpPr/>
          <p:nvPr/>
        </p:nvGrpSpPr>
        <p:grpSpPr>
          <a:xfrm>
            <a:off x="5398224" y="1846855"/>
            <a:ext cx="2941200" cy="3870770"/>
            <a:chOff x="5474424" y="2151655"/>
            <a:chExt cx="2941200" cy="3870770"/>
          </a:xfrm>
        </p:grpSpPr>
        <p:sp>
          <p:nvSpPr>
            <p:cNvPr id="606" name="Google Shape;606;g325fa7d3837_1_26"/>
            <p:cNvSpPr/>
            <p:nvPr/>
          </p:nvSpPr>
          <p:spPr>
            <a:xfrm>
              <a:off x="5474424" y="2151655"/>
              <a:ext cx="2941200" cy="723600"/>
            </a:xfrm>
            <a:prstGeom prst="roundRect">
              <a:avLst>
                <a:gd name="adj" fmla="val 16667"/>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Solicitation</a:t>
              </a:r>
              <a:endParaRPr sz="2000" b="1" i="0" u="none" strike="noStrike" cap="none">
                <a:solidFill>
                  <a:schemeClr val="lt1"/>
                </a:solidFill>
                <a:latin typeface="Calibri"/>
                <a:ea typeface="Calibri"/>
                <a:cs typeface="Calibri"/>
                <a:sym typeface="Calibri"/>
              </a:endParaRPr>
            </a:p>
          </p:txBody>
        </p:sp>
        <p:sp>
          <p:nvSpPr>
            <p:cNvPr id="607" name="Google Shape;607;g325fa7d3837_1_26"/>
            <p:cNvSpPr/>
            <p:nvPr/>
          </p:nvSpPr>
          <p:spPr>
            <a:xfrm rot="-5400000">
              <a:off x="4370588"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solicitation document</a:t>
              </a:r>
              <a:endParaRPr sz="1500" b="0" i="0" u="none" strike="noStrike" cap="none">
                <a:solidFill>
                  <a:srgbClr val="000000"/>
                </a:solidFill>
                <a:latin typeface="Calibri"/>
                <a:ea typeface="Calibri"/>
                <a:cs typeface="Calibri"/>
                <a:sym typeface="Calibri"/>
              </a:endParaRPr>
            </a:p>
          </p:txBody>
        </p:sp>
        <p:sp>
          <p:nvSpPr>
            <p:cNvPr id="608" name="Google Shape;608;g325fa7d3837_1_26"/>
            <p:cNvSpPr/>
            <p:nvPr/>
          </p:nvSpPr>
          <p:spPr>
            <a:xfrm rot="-5400000">
              <a:off x="6421610"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Publish solicitation/Q&amp;A </a:t>
              </a:r>
              <a:endParaRPr sz="1500" b="0" i="0" u="none" strike="noStrike" cap="none">
                <a:solidFill>
                  <a:srgbClr val="000000"/>
                </a:solidFill>
                <a:latin typeface="Calibri"/>
                <a:ea typeface="Calibri"/>
                <a:cs typeface="Calibri"/>
                <a:sym typeface="Calibri"/>
              </a:endParaRPr>
            </a:p>
          </p:txBody>
        </p:sp>
        <p:sp>
          <p:nvSpPr>
            <p:cNvPr id="609" name="Google Shape;609;g325fa7d3837_1_26"/>
            <p:cNvSpPr/>
            <p:nvPr/>
          </p:nvSpPr>
          <p:spPr>
            <a:xfrm rot="-5400000">
              <a:off x="5396082" y="4114725"/>
              <a:ext cx="3002400" cy="794700"/>
            </a:xfrm>
            <a:prstGeom prst="rect">
              <a:avLst/>
            </a:prstGeom>
            <a:solidFill>
              <a:srgbClr val="55AF89">
                <a:alpha val="22352"/>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evaluation criteria</a:t>
              </a:r>
              <a:endParaRPr sz="1500" b="0" i="0" u="none" strike="noStrike" cap="none">
                <a:solidFill>
                  <a:srgbClr val="000000"/>
                </a:solidFill>
                <a:latin typeface="Calibri"/>
                <a:ea typeface="Calibri"/>
                <a:cs typeface="Calibri"/>
                <a:sym typeface="Calibri"/>
              </a:endParaRPr>
            </a:p>
          </p:txBody>
        </p:sp>
        <p:sp>
          <p:nvSpPr>
            <p:cNvPr id="610" name="Google Shape;610;g325fa7d3837_1_26"/>
            <p:cNvSpPr/>
            <p:nvPr/>
          </p:nvSpPr>
          <p:spPr>
            <a:xfrm>
              <a:off x="7525400" y="3001725"/>
              <a:ext cx="802200" cy="3020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g325fa7d3837_1_51"/>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616" name="Google Shape;616;g325fa7d3837_1_51"/>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617" name="Google Shape;617;g325fa7d3837_1_51"/>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Publish the solicitation document</a:t>
            </a:r>
            <a:endParaRPr>
              <a:solidFill>
                <a:srgbClr val="2E5F7D"/>
              </a:solidFill>
            </a:endParaRPr>
          </a:p>
        </p:txBody>
      </p:sp>
      <p:sp>
        <p:nvSpPr>
          <p:cNvPr id="618" name="Google Shape;618;g325fa7d3837_1_51"/>
          <p:cNvSpPr txBox="1">
            <a:spLocks noGrp="1"/>
          </p:cNvSpPr>
          <p:nvPr>
            <p:ph type="body" idx="1"/>
          </p:nvPr>
        </p:nvSpPr>
        <p:spPr>
          <a:xfrm>
            <a:off x="608250" y="1824378"/>
            <a:ext cx="9666900" cy="3533700"/>
          </a:xfrm>
          <a:prstGeom prst="rect">
            <a:avLst/>
          </a:prstGeom>
          <a:noFill/>
          <a:ln>
            <a:noFill/>
          </a:ln>
        </p:spPr>
        <p:txBody>
          <a:bodyPr spcFirstLastPara="1" wrap="square" lIns="91425" tIns="45700" rIns="91425" bIns="45700" anchor="t" anchorCtr="0">
            <a:normAutofit fontScale="92500" lnSpcReduction="10000"/>
          </a:bodyPr>
          <a:lstStyle/>
          <a:p>
            <a:pPr marL="457200" lvl="0" indent="-431800" algn="l" rtl="0">
              <a:lnSpc>
                <a:spcPct val="106675"/>
              </a:lnSpc>
              <a:spcBef>
                <a:spcPts val="600"/>
              </a:spcBef>
              <a:spcAft>
                <a:spcPts val="0"/>
              </a:spcAft>
              <a:buSzPct val="108107"/>
              <a:buChar char="•"/>
            </a:pPr>
            <a:r>
              <a:rPr lang="en-US" sz="3200">
                <a:latin typeface="Calibri"/>
                <a:ea typeface="Calibri"/>
                <a:cs typeface="Calibri"/>
                <a:sym typeface="Calibri"/>
              </a:rPr>
              <a:t>Jurisdiction’s rules governing the publication of the solicitation may include:</a:t>
            </a:r>
            <a:endParaRPr sz="3200">
              <a:latin typeface="Calibri"/>
              <a:ea typeface="Calibri"/>
              <a:cs typeface="Calibri"/>
              <a:sym typeface="Calibri"/>
            </a:endParaRPr>
          </a:p>
          <a:p>
            <a:pPr marL="914400" lvl="1" indent="-419100" algn="l" rtl="0">
              <a:lnSpc>
                <a:spcPct val="100000"/>
              </a:lnSpc>
              <a:spcBef>
                <a:spcPts val="500"/>
              </a:spcBef>
              <a:spcAft>
                <a:spcPts val="0"/>
              </a:spcAft>
              <a:buSzPct val="108107"/>
              <a:buFont typeface="Noto Sans Symbols"/>
              <a:buChar char="▪"/>
            </a:pPr>
            <a:r>
              <a:rPr lang="en-US" sz="3000">
                <a:latin typeface="Calibri"/>
                <a:ea typeface="Calibri"/>
                <a:cs typeface="Calibri"/>
                <a:sym typeface="Calibri"/>
              </a:rPr>
              <a:t>Where it is posted and by whom.</a:t>
            </a:r>
            <a:endParaRPr sz="3000">
              <a:latin typeface="Calibri"/>
              <a:ea typeface="Calibri"/>
              <a:cs typeface="Calibri"/>
              <a:sym typeface="Calibri"/>
            </a:endParaRPr>
          </a:p>
          <a:p>
            <a:pPr marL="914400" lvl="0" indent="0" algn="l" rtl="0">
              <a:lnSpc>
                <a:spcPct val="100000"/>
              </a:lnSpc>
              <a:spcBef>
                <a:spcPts val="500"/>
              </a:spcBef>
              <a:spcAft>
                <a:spcPts val="0"/>
              </a:spcAft>
              <a:buClr>
                <a:schemeClr val="dk1"/>
              </a:buClr>
              <a:buSzPct val="100900"/>
              <a:buFont typeface="Arial"/>
              <a:buNone/>
            </a:pPr>
            <a:endParaRPr sz="3000">
              <a:latin typeface="Calibri"/>
              <a:ea typeface="Calibri"/>
              <a:cs typeface="Calibri"/>
              <a:sym typeface="Calibri"/>
            </a:endParaRPr>
          </a:p>
          <a:p>
            <a:pPr marL="914400" lvl="1" indent="-419100" algn="l" rtl="0">
              <a:lnSpc>
                <a:spcPct val="100000"/>
              </a:lnSpc>
              <a:spcBef>
                <a:spcPts val="500"/>
              </a:spcBef>
              <a:spcAft>
                <a:spcPts val="0"/>
              </a:spcAft>
              <a:buSzPct val="108107"/>
              <a:buFont typeface="Noto Sans Symbols"/>
              <a:buChar char="▪"/>
            </a:pPr>
            <a:r>
              <a:rPr lang="en-US" sz="3000">
                <a:latin typeface="Calibri"/>
                <a:ea typeface="Calibri"/>
                <a:cs typeface="Calibri"/>
                <a:sym typeface="Calibri"/>
              </a:rPr>
              <a:t>Whether you can directly notify prospective offerors, etc.</a:t>
            </a:r>
            <a:endParaRPr sz="3000">
              <a:latin typeface="Calibri"/>
              <a:ea typeface="Calibri"/>
              <a:cs typeface="Calibri"/>
              <a:sym typeface="Calibri"/>
            </a:endParaRPr>
          </a:p>
          <a:p>
            <a:pPr marL="914400" lvl="0" indent="0" algn="l" rtl="0">
              <a:lnSpc>
                <a:spcPct val="100000"/>
              </a:lnSpc>
              <a:spcBef>
                <a:spcPts val="500"/>
              </a:spcBef>
              <a:spcAft>
                <a:spcPts val="0"/>
              </a:spcAft>
              <a:buClr>
                <a:schemeClr val="dk1"/>
              </a:buClr>
              <a:buSzPct val="100900"/>
              <a:buFont typeface="Arial"/>
              <a:buNone/>
            </a:pPr>
            <a:endParaRPr sz="3000">
              <a:latin typeface="Calibri"/>
              <a:ea typeface="Calibri"/>
              <a:cs typeface="Calibri"/>
              <a:sym typeface="Calibri"/>
            </a:endParaRPr>
          </a:p>
          <a:p>
            <a:pPr marL="914400" lvl="1" indent="-419100" algn="l" rtl="0">
              <a:lnSpc>
                <a:spcPct val="100000"/>
              </a:lnSpc>
              <a:spcBef>
                <a:spcPts val="500"/>
              </a:spcBef>
              <a:spcAft>
                <a:spcPts val="0"/>
              </a:spcAft>
              <a:buSzPct val="108107"/>
              <a:buFont typeface="Noto Sans Symbols"/>
              <a:buChar char="▪"/>
            </a:pPr>
            <a:r>
              <a:rPr lang="en-US" sz="3000">
                <a:latin typeface="Calibri"/>
                <a:ea typeface="Calibri"/>
                <a:cs typeface="Calibri"/>
                <a:sym typeface="Calibri"/>
              </a:rPr>
              <a:t>How questions are vetted and responded to.</a:t>
            </a:r>
            <a:endParaRPr/>
          </a:p>
        </p:txBody>
      </p:sp>
      <p:pic>
        <p:nvPicPr>
          <p:cNvPr id="619" name="Google Shape;619;g325fa7d3837_1_51"/>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392" name="Google Shape;392;p1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393" name="Google Shape;393;p10"/>
          <p:cNvSpPr txBox="1">
            <a:spLocks noGrp="1"/>
          </p:cNvSpPr>
          <p:nvPr>
            <p:ph type="title"/>
          </p:nvPr>
        </p:nvSpPr>
        <p:spPr>
          <a:xfrm>
            <a:off x="493143" y="458956"/>
            <a:ext cx="11290500" cy="10740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Clr>
                <a:srgbClr val="0075C9"/>
              </a:buClr>
              <a:buSzPts val="3900"/>
              <a:buFont typeface="Barlow Medium"/>
              <a:buNone/>
            </a:pPr>
            <a:r>
              <a:rPr lang="en-US"/>
              <a:t>Funding disclosure:</a:t>
            </a:r>
            <a:endParaRPr/>
          </a:p>
        </p:txBody>
      </p:sp>
      <p:sp>
        <p:nvSpPr>
          <p:cNvPr id="394" name="Google Shape;394;p10"/>
          <p:cNvSpPr txBox="1">
            <a:spLocks noGrp="1"/>
          </p:cNvSpPr>
          <p:nvPr>
            <p:ph type="body" idx="1"/>
          </p:nvPr>
        </p:nvSpPr>
        <p:spPr>
          <a:xfrm>
            <a:off x="396374" y="1849100"/>
            <a:ext cx="9933000" cy="3271800"/>
          </a:xfrm>
          <a:prstGeom prst="rect">
            <a:avLst/>
          </a:prstGeom>
          <a:noFill/>
          <a:ln>
            <a:noFill/>
          </a:ln>
        </p:spPr>
        <p:txBody>
          <a:bodyPr spcFirstLastPara="1" wrap="square" lIns="91425" tIns="45700" rIns="91425" bIns="45700" anchor="t" anchorCtr="0">
            <a:normAutofit/>
          </a:bodyPr>
          <a:lstStyle/>
          <a:p>
            <a:pPr marL="0" lvl="0" indent="0" algn="l" rtl="0">
              <a:lnSpc>
                <a:spcPct val="114285"/>
              </a:lnSpc>
              <a:spcBef>
                <a:spcPts val="0"/>
              </a:spcBef>
              <a:spcAft>
                <a:spcPts val="0"/>
              </a:spcAft>
              <a:buClr>
                <a:schemeClr val="dk1"/>
              </a:buClr>
              <a:buSzPts val="2800"/>
              <a:buNone/>
            </a:pPr>
            <a:r>
              <a:rPr lang="en-US"/>
              <a:t>This presentation is supported by cooperative agreement number 6 NH23IP922664-01, funded by the Centers for Disease Control and Prevention (CDC). Its contents are solely the responsibility of the authors and do not necessarily represent the official views of the Centers for Disease Control and Prevention or the Department of Health and Human Services. </a:t>
            </a:r>
            <a:endParaRPr/>
          </a:p>
        </p:txBody>
      </p:sp>
      <p:pic>
        <p:nvPicPr>
          <p:cNvPr id="395" name="Google Shape;395;p10"/>
          <p:cNvPicPr preferRelativeResize="0"/>
          <p:nvPr/>
        </p:nvPicPr>
        <p:blipFill rotWithShape="1">
          <a:blip r:embed="rId5">
            <a:alphaModFix/>
          </a:blip>
          <a:srcRect/>
          <a:stretch/>
        </p:blipFill>
        <p:spPr>
          <a:xfrm>
            <a:off x="11538536" y="6108911"/>
            <a:ext cx="540576" cy="604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g325fa7d3837_1_5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625" name="Google Shape;625;g325fa7d3837_1_5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626" name="Google Shape;626;g325fa7d3837_1_59"/>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Respond to questions</a:t>
            </a:r>
            <a:endParaRPr>
              <a:solidFill>
                <a:srgbClr val="2E5F7D"/>
              </a:solidFill>
            </a:endParaRPr>
          </a:p>
        </p:txBody>
      </p:sp>
      <p:sp>
        <p:nvSpPr>
          <p:cNvPr id="627" name="Google Shape;627;g325fa7d3837_1_59"/>
          <p:cNvSpPr txBox="1">
            <a:spLocks noGrp="1"/>
          </p:cNvSpPr>
          <p:nvPr>
            <p:ph type="body" idx="1"/>
          </p:nvPr>
        </p:nvSpPr>
        <p:spPr>
          <a:xfrm>
            <a:off x="608250" y="1824374"/>
            <a:ext cx="10103294" cy="4954063"/>
          </a:xfrm>
          <a:prstGeom prst="rect">
            <a:avLst/>
          </a:prstGeom>
          <a:noFill/>
          <a:ln>
            <a:noFill/>
          </a:ln>
        </p:spPr>
        <p:txBody>
          <a:bodyPr spcFirstLastPara="1" wrap="square" lIns="91425" tIns="45700" rIns="91425" bIns="45700" anchor="t" anchorCtr="0">
            <a:normAutofit fontScale="92500" lnSpcReduction="10000"/>
          </a:bodyPr>
          <a:lstStyle/>
          <a:p>
            <a:pPr marL="457200" lvl="0" indent="-393065" algn="l" rtl="0">
              <a:lnSpc>
                <a:spcPct val="100000"/>
              </a:lnSpc>
              <a:spcBef>
                <a:spcPts val="400"/>
              </a:spcBef>
              <a:spcAft>
                <a:spcPts val="0"/>
              </a:spcAft>
              <a:buSzPct val="100000"/>
              <a:buChar char="•"/>
            </a:pPr>
            <a:r>
              <a:rPr lang="en-US">
                <a:latin typeface="Calibri"/>
                <a:ea typeface="Calibri"/>
                <a:cs typeface="Calibri"/>
                <a:sym typeface="Calibri"/>
              </a:rPr>
              <a:t>Pre-proposal conference</a:t>
            </a:r>
            <a:endParaRPr>
              <a:latin typeface="Calibri"/>
              <a:ea typeface="Calibri"/>
              <a:cs typeface="Calibri"/>
              <a:sym typeface="Calibri"/>
            </a:endParaRPr>
          </a:p>
          <a:p>
            <a:pPr marL="914400" lvl="1" indent="-375443" algn="l" rtl="0">
              <a:lnSpc>
                <a:spcPct val="100000"/>
              </a:lnSpc>
              <a:spcBef>
                <a:spcPts val="400"/>
              </a:spcBef>
              <a:spcAft>
                <a:spcPts val="0"/>
              </a:spcAft>
              <a:buSzPct val="100000"/>
              <a:buChar char="▪"/>
            </a:pPr>
            <a:r>
              <a:rPr lang="en-US" sz="2600">
                <a:latin typeface="Calibri"/>
                <a:ea typeface="Calibri"/>
                <a:cs typeface="Calibri"/>
                <a:sym typeface="Calibri"/>
              </a:rPr>
              <a:t>Establish a clear process for documenting, formally responding and promptly publishing or sending responses to the questions asked verbally.</a:t>
            </a:r>
            <a:endParaRPr sz="2600">
              <a:latin typeface="Calibri"/>
              <a:ea typeface="Calibri"/>
              <a:cs typeface="Calibri"/>
              <a:sym typeface="Calibri"/>
            </a:endParaRPr>
          </a:p>
          <a:p>
            <a:pPr marL="914400" lvl="0" indent="0" algn="l" rtl="0">
              <a:lnSpc>
                <a:spcPct val="90000"/>
              </a:lnSpc>
              <a:spcBef>
                <a:spcPts val="400"/>
              </a:spcBef>
              <a:spcAft>
                <a:spcPts val="0"/>
              </a:spcAft>
              <a:buClr>
                <a:schemeClr val="dk1"/>
              </a:buClr>
              <a:buSzPct val="233332"/>
              <a:buFont typeface="Arial"/>
              <a:buNone/>
            </a:pPr>
            <a:endParaRPr sz="1300">
              <a:latin typeface="Calibri"/>
              <a:ea typeface="Calibri"/>
              <a:cs typeface="Calibri"/>
              <a:sym typeface="Calibri"/>
            </a:endParaRPr>
          </a:p>
          <a:p>
            <a:pPr marL="914400" lvl="1" indent="-375443" algn="l" rtl="0">
              <a:lnSpc>
                <a:spcPct val="100000"/>
              </a:lnSpc>
              <a:spcBef>
                <a:spcPts val="400"/>
              </a:spcBef>
              <a:spcAft>
                <a:spcPts val="0"/>
              </a:spcAft>
              <a:buSzPct val="100000"/>
              <a:buFont typeface="Noto Sans Symbols"/>
              <a:buChar char="▪"/>
            </a:pPr>
            <a:r>
              <a:rPr lang="en-US" sz="2600">
                <a:latin typeface="Calibri"/>
                <a:ea typeface="Calibri"/>
                <a:cs typeface="Calibri"/>
                <a:sym typeface="Calibri"/>
              </a:rPr>
              <a:t>Schedule early enough in the process to be helpful.</a:t>
            </a:r>
            <a:endParaRPr sz="2600">
              <a:latin typeface="Calibri"/>
              <a:ea typeface="Calibri"/>
              <a:cs typeface="Calibri"/>
              <a:sym typeface="Calibri"/>
            </a:endParaRPr>
          </a:p>
          <a:p>
            <a:pPr marL="914400" lvl="0" indent="0" algn="l" rtl="0">
              <a:lnSpc>
                <a:spcPct val="100000"/>
              </a:lnSpc>
              <a:spcBef>
                <a:spcPts val="400"/>
              </a:spcBef>
              <a:spcAft>
                <a:spcPts val="0"/>
              </a:spcAft>
              <a:buClr>
                <a:schemeClr val="dk1"/>
              </a:buClr>
              <a:buSzPct val="233332"/>
              <a:buFont typeface="Arial"/>
              <a:buNone/>
            </a:pPr>
            <a:endParaRPr sz="1300">
              <a:latin typeface="Calibri"/>
              <a:ea typeface="Calibri"/>
              <a:cs typeface="Calibri"/>
              <a:sym typeface="Calibri"/>
            </a:endParaRPr>
          </a:p>
          <a:p>
            <a:pPr marL="914400" lvl="1" indent="-375443" algn="l" rtl="0">
              <a:lnSpc>
                <a:spcPct val="100000"/>
              </a:lnSpc>
              <a:spcBef>
                <a:spcPts val="400"/>
              </a:spcBef>
              <a:spcAft>
                <a:spcPts val="0"/>
              </a:spcAft>
              <a:buSzPct val="100000"/>
              <a:buFont typeface="Noto Sans Symbols"/>
              <a:buChar char="▪"/>
            </a:pPr>
            <a:r>
              <a:rPr lang="en-US" sz="2600">
                <a:latin typeface="Calibri"/>
                <a:ea typeface="Calibri"/>
                <a:cs typeface="Calibri"/>
                <a:sym typeface="Calibri"/>
              </a:rPr>
              <a:t>Establish a clear process for receiving, documenting, drafting/reviewing/approving responses to and promptly publishing or sending responses to written questions.</a:t>
            </a:r>
            <a:endParaRPr sz="2600">
              <a:latin typeface="Calibri"/>
              <a:ea typeface="Calibri"/>
              <a:cs typeface="Calibri"/>
              <a:sym typeface="Calibri"/>
            </a:endParaRPr>
          </a:p>
          <a:p>
            <a:pPr marL="914400" lvl="0" indent="0" algn="l" rtl="0">
              <a:lnSpc>
                <a:spcPct val="100000"/>
              </a:lnSpc>
              <a:spcBef>
                <a:spcPts val="400"/>
              </a:spcBef>
              <a:spcAft>
                <a:spcPts val="0"/>
              </a:spcAft>
              <a:buClr>
                <a:schemeClr val="dk1"/>
              </a:buClr>
              <a:buSzPct val="233331"/>
              <a:buFont typeface="Arial"/>
              <a:buNone/>
            </a:pPr>
            <a:endParaRPr sz="1200">
              <a:latin typeface="Calibri"/>
              <a:ea typeface="Calibri"/>
              <a:cs typeface="Calibri"/>
              <a:sym typeface="Calibri"/>
            </a:endParaRPr>
          </a:p>
          <a:p>
            <a:pPr marL="457200" lvl="0" indent="-393065" algn="l" rtl="0">
              <a:lnSpc>
                <a:spcPct val="100000"/>
              </a:lnSpc>
              <a:spcBef>
                <a:spcPts val="400"/>
              </a:spcBef>
              <a:spcAft>
                <a:spcPts val="0"/>
              </a:spcAft>
              <a:buSzPct val="100000"/>
              <a:buChar char="•"/>
            </a:pPr>
            <a:r>
              <a:rPr lang="en-US">
                <a:latin typeface="Calibri"/>
                <a:ea typeface="Calibri"/>
                <a:cs typeface="Calibri"/>
                <a:sym typeface="Calibri"/>
              </a:rPr>
              <a:t>Different requirements for oral vs. written comments? </a:t>
            </a:r>
            <a:endParaRPr>
              <a:latin typeface="Calibri"/>
              <a:ea typeface="Calibri"/>
              <a:cs typeface="Calibri"/>
              <a:sym typeface="Calibri"/>
            </a:endParaRPr>
          </a:p>
          <a:p>
            <a:pPr marL="457200" lvl="0" indent="0" algn="l" rtl="0">
              <a:lnSpc>
                <a:spcPct val="100000"/>
              </a:lnSpc>
              <a:spcBef>
                <a:spcPts val="400"/>
              </a:spcBef>
              <a:spcAft>
                <a:spcPts val="0"/>
              </a:spcAft>
              <a:buClr>
                <a:schemeClr val="dk1"/>
              </a:buClr>
              <a:buSzPct val="233331"/>
              <a:buFont typeface="Arial"/>
              <a:buNone/>
            </a:pPr>
            <a:endParaRPr sz="1200">
              <a:latin typeface="Calibri"/>
              <a:ea typeface="Calibri"/>
              <a:cs typeface="Calibri"/>
              <a:sym typeface="Calibri"/>
            </a:endParaRPr>
          </a:p>
          <a:p>
            <a:pPr marL="457200" lvl="0" indent="-393065" algn="l" rtl="0">
              <a:lnSpc>
                <a:spcPct val="100000"/>
              </a:lnSpc>
              <a:spcBef>
                <a:spcPts val="400"/>
              </a:spcBef>
              <a:spcAft>
                <a:spcPts val="0"/>
              </a:spcAft>
              <a:buSzPct val="100000"/>
              <a:buChar char="•"/>
            </a:pPr>
            <a:r>
              <a:rPr lang="en-US">
                <a:latin typeface="Calibri"/>
                <a:ea typeface="Calibri"/>
                <a:cs typeface="Calibri"/>
                <a:sym typeface="Calibri"/>
              </a:rPr>
              <a:t>Deadline for submission and a schedule for responding clearly stated? </a:t>
            </a:r>
            <a:endParaRPr/>
          </a:p>
        </p:txBody>
      </p:sp>
      <p:pic>
        <p:nvPicPr>
          <p:cNvPr id="628" name="Google Shape;628;g325fa7d3837_1_59"/>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g325fa7d3837_1_75"/>
          <p:cNvPicPr preferRelativeResize="0"/>
          <p:nvPr/>
        </p:nvPicPr>
        <p:blipFill rotWithShape="1">
          <a:blip r:embed="rId3">
            <a:alphaModFix/>
          </a:blip>
          <a:srcRect/>
          <a:stretch/>
        </p:blipFill>
        <p:spPr>
          <a:xfrm>
            <a:off x="2" y="3048"/>
            <a:ext cx="12197420" cy="6854951"/>
          </a:xfrm>
          <a:prstGeom prst="rect">
            <a:avLst/>
          </a:prstGeom>
          <a:noFill/>
          <a:ln>
            <a:noFill/>
          </a:ln>
        </p:spPr>
      </p:pic>
      <p:pic>
        <p:nvPicPr>
          <p:cNvPr id="634" name="Google Shape;634;g325fa7d3837_1_75"/>
          <p:cNvPicPr preferRelativeResize="0"/>
          <p:nvPr/>
        </p:nvPicPr>
        <p:blipFill rotWithShape="1">
          <a:blip r:embed="rId4">
            <a:alphaModFix/>
          </a:blip>
          <a:srcRect/>
          <a:stretch/>
        </p:blipFill>
        <p:spPr>
          <a:xfrm>
            <a:off x="11402672" y="3049"/>
            <a:ext cx="789329" cy="776390"/>
          </a:xfrm>
          <a:prstGeom prst="rect">
            <a:avLst/>
          </a:prstGeom>
          <a:noFill/>
          <a:ln>
            <a:noFill/>
          </a:ln>
        </p:spPr>
      </p:pic>
      <p:sp>
        <p:nvSpPr>
          <p:cNvPr id="635" name="Google Shape;635;g325fa7d3837_1_75"/>
          <p:cNvSpPr txBox="1">
            <a:spLocks noGrp="1"/>
          </p:cNvSpPr>
          <p:nvPr>
            <p:ph type="body" idx="1"/>
          </p:nvPr>
        </p:nvSpPr>
        <p:spPr>
          <a:xfrm>
            <a:off x="608250" y="4313550"/>
            <a:ext cx="10935000" cy="1863600"/>
          </a:xfrm>
          <a:prstGeom prst="rect">
            <a:avLst/>
          </a:prstGeom>
          <a:noFill/>
          <a:ln>
            <a:noFill/>
          </a:ln>
        </p:spPr>
        <p:txBody>
          <a:bodyPr spcFirstLastPara="1" wrap="square" lIns="91425" tIns="45700" rIns="91425" bIns="45700" anchor="t" anchorCtr="0">
            <a:normAutofit/>
          </a:bodyPr>
          <a:lstStyle/>
          <a:p>
            <a:pPr marL="0" lvl="0" indent="0" algn="ctr" rtl="0">
              <a:lnSpc>
                <a:spcPct val="114285"/>
              </a:lnSpc>
              <a:spcBef>
                <a:spcPts val="0"/>
              </a:spcBef>
              <a:spcAft>
                <a:spcPts val="0"/>
              </a:spcAft>
              <a:buClr>
                <a:schemeClr val="dk1"/>
              </a:buClr>
              <a:buSzPts val="2800"/>
              <a:buNone/>
            </a:pPr>
            <a:r>
              <a:rPr lang="en-US" sz="3000">
                <a:solidFill>
                  <a:schemeClr val="lt1"/>
                </a:solidFill>
              </a:rPr>
              <a:t>What lessons have you learned from publishing (jurisdiction) or responding (vendor) to a solicitation and/or going through Q&amp;A?</a:t>
            </a:r>
            <a:endParaRPr sz="3000">
              <a:solidFill>
                <a:schemeClr val="lt1"/>
              </a:solidFill>
            </a:endParaRPr>
          </a:p>
        </p:txBody>
      </p:sp>
      <p:pic>
        <p:nvPicPr>
          <p:cNvPr id="636" name="Google Shape;636;g325fa7d3837_1_75"/>
          <p:cNvPicPr preferRelativeResize="0"/>
          <p:nvPr/>
        </p:nvPicPr>
        <p:blipFill rotWithShape="1">
          <a:blip r:embed="rId5">
            <a:alphaModFix/>
          </a:blip>
          <a:srcRect/>
          <a:stretch/>
        </p:blipFill>
        <p:spPr>
          <a:xfrm>
            <a:off x="4526613" y="566825"/>
            <a:ext cx="3098274" cy="2716926"/>
          </a:xfrm>
          <a:prstGeom prst="rect">
            <a:avLst/>
          </a:prstGeom>
          <a:noFill/>
          <a:ln>
            <a:noFill/>
          </a:ln>
        </p:spPr>
      </p:pic>
      <p:pic>
        <p:nvPicPr>
          <p:cNvPr id="637" name="Google Shape;637;g325fa7d3837_1_75"/>
          <p:cNvPicPr preferRelativeResize="0"/>
          <p:nvPr/>
        </p:nvPicPr>
        <p:blipFill rotWithShape="1">
          <a:blip r:embed="rId6">
            <a:alphaModFix/>
          </a:blip>
          <a:srcRect/>
          <a:stretch/>
        </p:blipFill>
        <p:spPr>
          <a:xfrm>
            <a:off x="11600048" y="6177150"/>
            <a:ext cx="540576" cy="604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g325fa7d3837_1_67"/>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643" name="Google Shape;643;g325fa7d3837_1_67"/>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644" name="Google Shape;644;g325fa7d3837_1_67"/>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Upcoming webinars </a:t>
            </a:r>
            <a:endParaRPr>
              <a:solidFill>
                <a:srgbClr val="2E5F7D"/>
              </a:solidFill>
            </a:endParaRPr>
          </a:p>
        </p:txBody>
      </p:sp>
      <p:sp>
        <p:nvSpPr>
          <p:cNvPr id="645" name="Google Shape;645;g325fa7d3837_1_67"/>
          <p:cNvSpPr txBox="1">
            <a:spLocks noGrp="1"/>
          </p:cNvSpPr>
          <p:nvPr>
            <p:ph type="body" idx="1"/>
          </p:nvPr>
        </p:nvSpPr>
        <p:spPr>
          <a:xfrm>
            <a:off x="608250" y="1824378"/>
            <a:ext cx="9666900" cy="35337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January 28, 2025: Pre-award/award phase</a:t>
            </a:r>
            <a:endParaRPr/>
          </a:p>
        </p:txBody>
      </p:sp>
      <p:pic>
        <p:nvPicPr>
          <p:cNvPr id="646" name="Google Shape;646;g325fa7d3837_1_67"/>
          <p:cNvPicPr preferRelativeResize="0"/>
          <p:nvPr/>
        </p:nvPicPr>
        <p:blipFill rotWithShape="1">
          <a:blip r:embed="rId5">
            <a:alphaModFix/>
          </a:blip>
          <a:srcRect/>
          <a:stretch/>
        </p:blipFill>
        <p:spPr>
          <a:xfrm>
            <a:off x="11589078" y="6173663"/>
            <a:ext cx="540576" cy="604775"/>
          </a:xfrm>
          <a:prstGeom prst="rect">
            <a:avLst/>
          </a:prstGeom>
          <a:noFill/>
          <a:ln>
            <a:noFill/>
          </a:ln>
        </p:spPr>
      </p:pic>
      <p:sp>
        <p:nvSpPr>
          <p:cNvPr id="647" name="Google Shape;647;g325fa7d3837_1_67"/>
          <p:cNvSpPr txBox="1"/>
          <p:nvPr/>
        </p:nvSpPr>
        <p:spPr>
          <a:xfrm>
            <a:off x="1086225" y="5034575"/>
            <a:ext cx="9421800" cy="113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0" i="1" u="none" strike="noStrike" cap="none">
                <a:solidFill>
                  <a:srgbClr val="000000"/>
                </a:solidFill>
                <a:latin typeface="Calibri"/>
                <a:ea typeface="Calibri"/>
                <a:cs typeface="Calibri"/>
                <a:sym typeface="Calibri"/>
              </a:rPr>
              <a:t>Join our next session January 28, 2025.</a:t>
            </a:r>
            <a:endParaRPr sz="34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400"/>
              <a:buFont typeface="Arial"/>
              <a:buNone/>
            </a:pPr>
            <a:r>
              <a:rPr lang="en-US" sz="3400" b="0" i="1" u="none" strike="noStrike" cap="none">
                <a:solidFill>
                  <a:srgbClr val="000000"/>
                </a:solidFill>
                <a:latin typeface="Calibri"/>
                <a:ea typeface="Calibri"/>
                <a:cs typeface="Calibri"/>
                <a:sym typeface="Calibri"/>
              </a:rPr>
              <a:t>Send your questions to iis@phii.org.</a:t>
            </a:r>
            <a:endParaRPr sz="3400" b="0" i="1"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18"/>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401" name="Google Shape;401;p18"/>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02" name="Google Shape;402;p18"/>
          <p:cNvSpPr txBox="1">
            <a:spLocks noGrp="1"/>
          </p:cNvSpPr>
          <p:nvPr>
            <p:ph type="title"/>
          </p:nvPr>
        </p:nvSpPr>
        <p:spPr>
          <a:xfrm>
            <a:off x="493143" y="458956"/>
            <a:ext cx="11290500" cy="10740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Clr>
                <a:srgbClr val="0075C9"/>
              </a:buClr>
              <a:buSzPts val="3900"/>
              <a:buNone/>
            </a:pPr>
            <a:r>
              <a:rPr lang="en-US"/>
              <a:t>Recap of week 1 and Q&amp;A</a:t>
            </a:r>
            <a:endParaRPr/>
          </a:p>
        </p:txBody>
      </p:sp>
      <p:pic>
        <p:nvPicPr>
          <p:cNvPr id="403" name="Google Shape;403;p18"/>
          <p:cNvPicPr preferRelativeResize="0"/>
          <p:nvPr/>
        </p:nvPicPr>
        <p:blipFill rotWithShape="1">
          <a:blip r:embed="rId5">
            <a:alphaModFix/>
          </a:blip>
          <a:srcRect/>
          <a:stretch/>
        </p:blipFill>
        <p:spPr>
          <a:xfrm>
            <a:off x="11538536" y="6108911"/>
            <a:ext cx="540576" cy="604775"/>
          </a:xfrm>
          <a:prstGeom prst="rect">
            <a:avLst/>
          </a:prstGeom>
          <a:noFill/>
          <a:ln>
            <a:noFill/>
          </a:ln>
        </p:spPr>
      </p:pic>
      <p:sp>
        <p:nvSpPr>
          <p:cNvPr id="404" name="Google Shape;404;p18"/>
          <p:cNvSpPr txBox="1">
            <a:spLocks noGrp="1"/>
          </p:cNvSpPr>
          <p:nvPr>
            <p:ph type="body" idx="1"/>
          </p:nvPr>
        </p:nvSpPr>
        <p:spPr>
          <a:xfrm>
            <a:off x="608250" y="1824374"/>
            <a:ext cx="9666900" cy="4325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Font typeface="Arial"/>
              <a:buNone/>
            </a:pPr>
            <a:r>
              <a:rPr lang="en-US" sz="2400">
                <a:latin typeface="Calibri"/>
                <a:ea typeface="Calibri"/>
                <a:cs typeface="Calibri"/>
                <a:sym typeface="Calibri"/>
              </a:rPr>
              <a:t>The overall </a:t>
            </a:r>
            <a:r>
              <a:rPr lang="en-US" sz="2400"/>
              <a:t>p</a:t>
            </a:r>
            <a:r>
              <a:rPr lang="en-US" sz="2400">
                <a:latin typeface="Calibri"/>
                <a:ea typeface="Calibri"/>
                <a:cs typeface="Calibri"/>
                <a:sym typeface="Calibri"/>
              </a:rPr>
              <a:t>rocurement </a:t>
            </a:r>
            <a:r>
              <a:rPr lang="en-US" sz="2400"/>
              <a:t>p</a:t>
            </a:r>
            <a:r>
              <a:rPr lang="en-US" sz="2400">
                <a:latin typeface="Calibri"/>
                <a:ea typeface="Calibri"/>
                <a:cs typeface="Calibri"/>
                <a:sym typeface="Calibri"/>
              </a:rPr>
              <a:t>rocess</a:t>
            </a:r>
            <a:r>
              <a:rPr lang="en-US" sz="2400"/>
              <a:t>:</a:t>
            </a:r>
            <a:r>
              <a:rPr lang="en-US" sz="2400">
                <a:latin typeface="Calibri"/>
                <a:ea typeface="Calibri"/>
                <a:cs typeface="Calibri"/>
                <a:sym typeface="Calibri"/>
              </a:rPr>
              <a:t> </a:t>
            </a:r>
            <a:r>
              <a:rPr lang="en-US" sz="2400"/>
              <a:t>a</a:t>
            </a:r>
            <a:r>
              <a:rPr lang="en-US" sz="2400">
                <a:latin typeface="Calibri"/>
                <a:ea typeface="Calibri"/>
                <a:cs typeface="Calibri"/>
                <a:sym typeface="Calibri"/>
              </a:rPr>
              <a:t>cquisition </a:t>
            </a:r>
            <a:r>
              <a:rPr lang="en-US" sz="2400"/>
              <a:t>p</a:t>
            </a:r>
            <a:r>
              <a:rPr lang="en-US" sz="2400">
                <a:latin typeface="Calibri"/>
                <a:ea typeface="Calibri"/>
                <a:cs typeface="Calibri"/>
                <a:sym typeface="Calibri"/>
              </a:rPr>
              <a:t>lanning, </a:t>
            </a:r>
            <a:r>
              <a:rPr lang="en-US" sz="2400"/>
              <a:t>s</a:t>
            </a:r>
            <a:r>
              <a:rPr lang="en-US" sz="2400">
                <a:latin typeface="Calibri"/>
                <a:ea typeface="Calibri"/>
                <a:cs typeface="Calibri"/>
                <a:sym typeface="Calibri"/>
              </a:rPr>
              <a:t>olicitation and </a:t>
            </a:r>
            <a:r>
              <a:rPr lang="en-US" sz="2400"/>
              <a:t>p</a:t>
            </a:r>
            <a:r>
              <a:rPr lang="en-US" sz="2400">
                <a:latin typeface="Calibri"/>
                <a:ea typeface="Calibri"/>
                <a:cs typeface="Calibri"/>
                <a:sym typeface="Calibri"/>
              </a:rPr>
              <a:t>re-award/</a:t>
            </a:r>
            <a:r>
              <a:rPr lang="en-US" sz="2400"/>
              <a:t>a</a:t>
            </a:r>
            <a:r>
              <a:rPr lang="en-US" sz="2400">
                <a:latin typeface="Calibri"/>
                <a:ea typeface="Calibri"/>
                <a:cs typeface="Calibri"/>
                <a:sym typeface="Calibri"/>
              </a:rPr>
              <a:t>ward </a:t>
            </a:r>
            <a:r>
              <a:rPr lang="en-US" sz="2400"/>
              <a:t>p</a:t>
            </a:r>
            <a:r>
              <a:rPr lang="en-US" sz="2400">
                <a:latin typeface="Calibri"/>
                <a:ea typeface="Calibri"/>
                <a:cs typeface="Calibri"/>
                <a:sym typeface="Calibri"/>
              </a:rPr>
              <a:t>hases</a:t>
            </a:r>
            <a:endParaRPr sz="240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2400"/>
              <a:buFont typeface="Arial"/>
              <a:buNone/>
            </a:pPr>
            <a:endParaRPr sz="2400">
              <a:latin typeface="Calibri"/>
              <a:ea typeface="Calibri"/>
              <a:cs typeface="Calibri"/>
              <a:sym typeface="Calibri"/>
            </a:endParaRPr>
          </a:p>
          <a:p>
            <a:pPr marL="0" lvl="0" indent="0" algn="l" rtl="0">
              <a:lnSpc>
                <a:spcPct val="100000"/>
              </a:lnSpc>
              <a:spcBef>
                <a:spcPts val="0"/>
              </a:spcBef>
              <a:spcAft>
                <a:spcPts val="0"/>
              </a:spcAft>
              <a:buClr>
                <a:schemeClr val="dk1"/>
              </a:buClr>
              <a:buSzPts val="2400"/>
              <a:buFont typeface="Arial"/>
              <a:buNone/>
            </a:pPr>
            <a:r>
              <a:rPr lang="en-US" sz="2400">
                <a:latin typeface="Calibri"/>
                <a:ea typeface="Calibri"/>
                <a:cs typeface="Calibri"/>
                <a:sym typeface="Calibri"/>
              </a:rPr>
              <a:t>First </a:t>
            </a:r>
            <a:r>
              <a:rPr lang="en-US" sz="2400"/>
              <a:t>four</a:t>
            </a:r>
            <a:r>
              <a:rPr lang="en-US" sz="2400">
                <a:latin typeface="Calibri"/>
                <a:ea typeface="Calibri"/>
                <a:cs typeface="Calibri"/>
                <a:sym typeface="Calibri"/>
              </a:rPr>
              <a:t> steps of </a:t>
            </a:r>
            <a:r>
              <a:rPr lang="en-US" sz="2400"/>
              <a:t>a</a:t>
            </a:r>
            <a:r>
              <a:rPr lang="en-US" sz="2400">
                <a:latin typeface="Calibri"/>
                <a:ea typeface="Calibri"/>
                <a:cs typeface="Calibri"/>
                <a:sym typeface="Calibri"/>
              </a:rPr>
              <a:t>cquisition </a:t>
            </a:r>
            <a:r>
              <a:rPr lang="en-US" sz="2400"/>
              <a:t>p</a:t>
            </a:r>
            <a:r>
              <a:rPr lang="en-US" sz="2400">
                <a:latin typeface="Calibri"/>
                <a:ea typeface="Calibri"/>
                <a:cs typeface="Calibri"/>
                <a:sym typeface="Calibri"/>
              </a:rPr>
              <a:t>lanning:</a:t>
            </a:r>
            <a:endParaRPr sz="2400">
              <a:solidFill>
                <a:srgbClr val="444444"/>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2400"/>
              <a:buFont typeface="Arial"/>
              <a:buChar char="●"/>
            </a:pPr>
            <a:r>
              <a:rPr lang="en-US" sz="2400">
                <a:latin typeface="Calibri"/>
                <a:ea typeface="Calibri"/>
                <a:cs typeface="Calibri"/>
                <a:sym typeface="Calibri"/>
              </a:rPr>
              <a:t>Conduct </a:t>
            </a:r>
            <a:r>
              <a:rPr lang="en-US" sz="2400"/>
              <a:t>m</a:t>
            </a:r>
            <a:r>
              <a:rPr lang="en-US" sz="2400">
                <a:latin typeface="Calibri"/>
                <a:ea typeface="Calibri"/>
                <a:cs typeface="Calibri"/>
                <a:sym typeface="Calibri"/>
              </a:rPr>
              <a:t>arket </a:t>
            </a:r>
            <a:r>
              <a:rPr lang="en-US" sz="2400"/>
              <a:t>r</a:t>
            </a:r>
            <a:r>
              <a:rPr lang="en-US" sz="2400">
                <a:latin typeface="Calibri"/>
                <a:ea typeface="Calibri"/>
                <a:cs typeface="Calibri"/>
                <a:sym typeface="Calibri"/>
              </a:rPr>
              <a:t>esearch - RFI, speak with others in the IIS community</a:t>
            </a:r>
            <a:r>
              <a:rPr lang="en-US" sz="2400"/>
              <a:t> and your</a:t>
            </a:r>
            <a:r>
              <a:rPr lang="en-US" sz="2400">
                <a:latin typeface="Calibri"/>
                <a:ea typeface="Calibri"/>
                <a:cs typeface="Calibri"/>
                <a:sym typeface="Calibri"/>
              </a:rPr>
              <a:t> IIS SME</a:t>
            </a:r>
            <a:endParaRPr sz="2400">
              <a:solidFill>
                <a:srgbClr val="444444"/>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2400"/>
              <a:buFont typeface="Arial"/>
              <a:buChar char="●"/>
            </a:pPr>
            <a:r>
              <a:rPr lang="en-US" sz="2400">
                <a:latin typeface="Calibri"/>
                <a:ea typeface="Calibri"/>
                <a:cs typeface="Calibri"/>
                <a:sym typeface="Calibri"/>
              </a:rPr>
              <a:t>Develop project budget - can only procure what you can afford</a:t>
            </a:r>
            <a:endParaRPr sz="2400">
              <a:solidFill>
                <a:srgbClr val="444444"/>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2400"/>
              <a:buFont typeface="Arial"/>
              <a:buChar char="●"/>
            </a:pPr>
            <a:r>
              <a:rPr lang="en-US" sz="2400">
                <a:latin typeface="Calibri"/>
                <a:ea typeface="Calibri"/>
                <a:cs typeface="Calibri"/>
                <a:sym typeface="Calibri"/>
              </a:rPr>
              <a:t>Assemble the acquisition team - may shift over the procurement phases</a:t>
            </a:r>
            <a:endParaRPr sz="1400">
              <a:latin typeface="Arial"/>
              <a:ea typeface="Arial"/>
              <a:cs typeface="Arial"/>
              <a:sym typeface="Arial"/>
            </a:endParaRPr>
          </a:p>
          <a:p>
            <a:pPr marL="457200" lvl="0" indent="-298450" algn="l" rtl="0">
              <a:lnSpc>
                <a:spcPct val="100000"/>
              </a:lnSpc>
              <a:spcBef>
                <a:spcPts val="0"/>
              </a:spcBef>
              <a:spcAft>
                <a:spcPts val="0"/>
              </a:spcAft>
              <a:buClr>
                <a:schemeClr val="dk1"/>
              </a:buClr>
              <a:buSzPts val="2400"/>
              <a:buFont typeface="Arial"/>
              <a:buChar char="●"/>
            </a:pPr>
            <a:r>
              <a:rPr lang="en-US" sz="2400">
                <a:latin typeface="Calibri"/>
                <a:ea typeface="Calibri"/>
                <a:cs typeface="Calibri"/>
                <a:sym typeface="Calibri"/>
              </a:rPr>
              <a:t>Requirements collection – can be done prior to solicitation; owned by the IZ </a:t>
            </a:r>
            <a:r>
              <a:rPr lang="en-US" sz="2400"/>
              <a:t>p</a:t>
            </a:r>
            <a:r>
              <a:rPr lang="en-US" sz="2400">
                <a:latin typeface="Calibri"/>
                <a:ea typeface="Calibri"/>
                <a:cs typeface="Calibri"/>
                <a:sym typeface="Calibri"/>
              </a:rPr>
              <a:t>rogram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g3207a615353_0_0"/>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410" name="Google Shape;410;g3207a615353_0_0"/>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411" name="Google Shape;411;g3207a615353_0_0"/>
          <p:cNvSpPr txBox="1">
            <a:spLocks noGrp="1"/>
          </p:cNvSpPr>
          <p:nvPr>
            <p:ph type="title"/>
          </p:nvPr>
        </p:nvSpPr>
        <p:spPr>
          <a:xfrm>
            <a:off x="608250" y="455075"/>
            <a:ext cx="10086963" cy="991800"/>
          </a:xfrm>
          <a:prstGeom prst="rect">
            <a:avLst/>
          </a:prstGeom>
          <a:noFill/>
          <a:ln>
            <a:noFill/>
          </a:ln>
        </p:spPr>
        <p:txBody>
          <a:bodyPr spcFirstLastPara="1" wrap="square" lIns="91425" tIns="45700" rIns="91425" bIns="45700" anchor="b" anchorCtr="0">
            <a:noAutofit/>
          </a:bodyPr>
          <a:lstStyle/>
          <a:p>
            <a:pPr marL="0" lvl="0" indent="0" algn="l" rtl="0">
              <a:lnSpc>
                <a:spcPct val="97368"/>
              </a:lnSpc>
              <a:spcBef>
                <a:spcPts val="0"/>
              </a:spcBef>
              <a:spcAft>
                <a:spcPts val="0"/>
              </a:spcAft>
              <a:buClr>
                <a:schemeClr val="dk1"/>
              </a:buClr>
              <a:buSzPts val="3800"/>
              <a:buFont typeface="Arial"/>
              <a:buNone/>
            </a:pPr>
            <a:r>
              <a:rPr lang="en-US" sz="4400">
                <a:solidFill>
                  <a:srgbClr val="2E5F7D"/>
                </a:solidFill>
                <a:latin typeface="Calibri"/>
                <a:ea typeface="Calibri"/>
                <a:cs typeface="Calibri"/>
                <a:sym typeface="Calibri"/>
              </a:rPr>
              <a:t>Acquisition planning: document SOW/PWS</a:t>
            </a:r>
            <a:endParaRPr sz="4400">
              <a:solidFill>
                <a:srgbClr val="2E5F7D"/>
              </a:solidFill>
              <a:latin typeface="Calibri"/>
              <a:ea typeface="Calibri"/>
              <a:cs typeface="Calibri"/>
              <a:sym typeface="Calibri"/>
            </a:endParaRPr>
          </a:p>
        </p:txBody>
      </p:sp>
      <p:pic>
        <p:nvPicPr>
          <p:cNvPr id="412" name="Google Shape;412;g3207a615353_0_0"/>
          <p:cNvPicPr preferRelativeResize="0"/>
          <p:nvPr/>
        </p:nvPicPr>
        <p:blipFill rotWithShape="1">
          <a:blip r:embed="rId5">
            <a:alphaModFix/>
          </a:blip>
          <a:srcRect/>
          <a:stretch/>
        </p:blipFill>
        <p:spPr>
          <a:xfrm>
            <a:off x="11143872" y="202224"/>
            <a:ext cx="789330" cy="776390"/>
          </a:xfrm>
          <a:prstGeom prst="rect">
            <a:avLst/>
          </a:prstGeom>
          <a:noFill/>
          <a:ln>
            <a:noFill/>
          </a:ln>
        </p:spPr>
      </p:pic>
      <p:sp>
        <p:nvSpPr>
          <p:cNvPr id="413" name="Google Shape;413;g3207a615353_0_0"/>
          <p:cNvSpPr/>
          <p:nvPr/>
        </p:nvSpPr>
        <p:spPr>
          <a:xfrm>
            <a:off x="5474424" y="1846855"/>
            <a:ext cx="2941200" cy="723600"/>
          </a:xfrm>
          <a:prstGeom prst="roundRect">
            <a:avLst>
              <a:gd name="adj" fmla="val 16667"/>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rgbClr val="B7B7B7"/>
                </a:solidFill>
                <a:latin typeface="Calibri"/>
                <a:ea typeface="Calibri"/>
                <a:cs typeface="Calibri"/>
                <a:sym typeface="Calibri"/>
              </a:rPr>
              <a:t>Solicitation</a:t>
            </a:r>
            <a:endParaRPr sz="2000" b="1" i="0" u="none" strike="noStrike" cap="none">
              <a:solidFill>
                <a:srgbClr val="B7B7B7"/>
              </a:solidFill>
              <a:latin typeface="Calibri"/>
              <a:ea typeface="Calibri"/>
              <a:cs typeface="Calibri"/>
              <a:sym typeface="Calibri"/>
            </a:endParaRPr>
          </a:p>
        </p:txBody>
      </p:sp>
      <p:sp>
        <p:nvSpPr>
          <p:cNvPr id="414" name="Google Shape;414;g3207a615353_0_0"/>
          <p:cNvSpPr/>
          <p:nvPr/>
        </p:nvSpPr>
        <p:spPr>
          <a:xfrm>
            <a:off x="398175" y="1801637"/>
            <a:ext cx="4563600" cy="723600"/>
          </a:xfrm>
          <a:prstGeom prst="roundRect">
            <a:avLst>
              <a:gd name="adj" fmla="val 16667"/>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Acquisition planning</a:t>
            </a:r>
            <a:endParaRPr sz="2000" b="1" i="0" u="none" strike="noStrike" cap="none">
              <a:solidFill>
                <a:schemeClr val="lt1"/>
              </a:solidFill>
              <a:latin typeface="Calibri"/>
              <a:ea typeface="Calibri"/>
              <a:cs typeface="Calibri"/>
              <a:sym typeface="Calibri"/>
            </a:endParaRPr>
          </a:p>
        </p:txBody>
      </p:sp>
      <p:sp>
        <p:nvSpPr>
          <p:cNvPr id="415" name="Google Shape;415;g3207a615353_0_0"/>
          <p:cNvSpPr/>
          <p:nvPr/>
        </p:nvSpPr>
        <p:spPr>
          <a:xfrm>
            <a:off x="8928950" y="1846855"/>
            <a:ext cx="3044700" cy="723600"/>
          </a:xfrm>
          <a:prstGeom prst="roundRect">
            <a:avLst>
              <a:gd name="adj" fmla="val 16667"/>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rgbClr val="B7B7B7"/>
                </a:solidFill>
                <a:latin typeface="Calibri"/>
                <a:ea typeface="Calibri"/>
                <a:cs typeface="Calibri"/>
                <a:sym typeface="Calibri"/>
              </a:rPr>
              <a:t>Pre-award/award</a:t>
            </a:r>
            <a:endParaRPr sz="2000" b="1" i="0" u="none" strike="noStrike" cap="none">
              <a:solidFill>
                <a:srgbClr val="B7B7B7"/>
              </a:solidFill>
              <a:latin typeface="Calibri"/>
              <a:ea typeface="Calibri"/>
              <a:cs typeface="Calibri"/>
              <a:sym typeface="Calibri"/>
            </a:endParaRPr>
          </a:p>
        </p:txBody>
      </p:sp>
      <p:sp>
        <p:nvSpPr>
          <p:cNvPr id="416" name="Google Shape;416;g3207a615353_0_0"/>
          <p:cNvSpPr/>
          <p:nvPr/>
        </p:nvSpPr>
        <p:spPr>
          <a:xfrm rot="-5400000">
            <a:off x="-620740"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Conduct market research</a:t>
            </a:r>
            <a:endParaRPr sz="1500" b="0" i="0" u="none" strike="noStrike" cap="none">
              <a:solidFill>
                <a:srgbClr val="000000"/>
              </a:solidFill>
              <a:latin typeface="Calibri"/>
              <a:ea typeface="Calibri"/>
              <a:cs typeface="Calibri"/>
              <a:sym typeface="Calibri"/>
            </a:endParaRPr>
          </a:p>
        </p:txBody>
      </p:sp>
      <p:sp>
        <p:nvSpPr>
          <p:cNvPr id="417" name="Google Shape;417;g3207a615353_0_0"/>
          <p:cNvSpPr/>
          <p:nvPr/>
        </p:nvSpPr>
        <p:spPr>
          <a:xfrm rot="-5400000">
            <a:off x="1221272"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Assemble acquisition team</a:t>
            </a:r>
            <a:endParaRPr sz="1500" b="0" i="0" u="none" strike="noStrike" cap="none">
              <a:solidFill>
                <a:srgbClr val="000000"/>
              </a:solidFill>
              <a:latin typeface="Calibri"/>
              <a:ea typeface="Calibri"/>
              <a:cs typeface="Calibri"/>
              <a:sym typeface="Calibri"/>
            </a:endParaRPr>
          </a:p>
        </p:txBody>
      </p:sp>
      <p:sp>
        <p:nvSpPr>
          <p:cNvPr id="418" name="Google Shape;418;g3207a615353_0_0"/>
          <p:cNvSpPr/>
          <p:nvPr/>
        </p:nvSpPr>
        <p:spPr>
          <a:xfrm rot="-5400000">
            <a:off x="291098" y="3758571"/>
            <a:ext cx="30207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project budget</a:t>
            </a:r>
            <a:endParaRPr sz="1500" b="0" i="0" u="none" strike="noStrike" cap="none">
              <a:solidFill>
                <a:srgbClr val="000000"/>
              </a:solidFill>
              <a:latin typeface="Calibri"/>
              <a:ea typeface="Calibri"/>
              <a:cs typeface="Calibri"/>
              <a:sym typeface="Calibri"/>
            </a:endParaRPr>
          </a:p>
        </p:txBody>
      </p:sp>
      <p:sp>
        <p:nvSpPr>
          <p:cNvPr id="419" name="Google Shape;419;g3207a615353_0_0"/>
          <p:cNvSpPr/>
          <p:nvPr/>
        </p:nvSpPr>
        <p:spPr>
          <a:xfrm rot="-5400000">
            <a:off x="2142295"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Collect requirements</a:t>
            </a:r>
            <a:endParaRPr sz="1500" b="0" i="0" u="none" strike="noStrike" cap="none">
              <a:solidFill>
                <a:srgbClr val="000000"/>
              </a:solidFill>
              <a:latin typeface="Calibri"/>
              <a:ea typeface="Calibri"/>
              <a:cs typeface="Calibri"/>
              <a:sym typeface="Calibri"/>
            </a:endParaRPr>
          </a:p>
        </p:txBody>
      </p:sp>
      <p:sp>
        <p:nvSpPr>
          <p:cNvPr id="420" name="Google Shape;420;g3207a615353_0_0"/>
          <p:cNvSpPr/>
          <p:nvPr/>
        </p:nvSpPr>
        <p:spPr>
          <a:xfrm rot="-5400000">
            <a:off x="3063318"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Document SOW/PWS</a:t>
            </a:r>
            <a:endParaRPr sz="1500" b="0" i="0" u="none" strike="noStrike" cap="none">
              <a:solidFill>
                <a:srgbClr val="000000"/>
              </a:solidFill>
              <a:latin typeface="Calibri"/>
              <a:ea typeface="Calibri"/>
              <a:cs typeface="Calibri"/>
              <a:sym typeface="Calibri"/>
            </a:endParaRPr>
          </a:p>
        </p:txBody>
      </p:sp>
      <p:sp>
        <p:nvSpPr>
          <p:cNvPr id="421" name="Google Shape;421;g3207a615353_0_0"/>
          <p:cNvSpPr/>
          <p:nvPr/>
        </p:nvSpPr>
        <p:spPr>
          <a:xfrm rot="-5400000">
            <a:off x="4370588" y="3809925"/>
            <a:ext cx="3002400" cy="7947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B7B7B7"/>
                </a:solidFill>
                <a:latin typeface="Calibri"/>
                <a:ea typeface="Calibri"/>
                <a:cs typeface="Calibri"/>
                <a:sym typeface="Calibri"/>
              </a:rPr>
              <a:t>Develop solicitation document</a:t>
            </a:r>
            <a:endParaRPr sz="1500" b="0" i="0" u="none" strike="noStrike" cap="none">
              <a:solidFill>
                <a:srgbClr val="B7B7B7"/>
              </a:solidFill>
              <a:latin typeface="Calibri"/>
              <a:ea typeface="Calibri"/>
              <a:cs typeface="Calibri"/>
              <a:sym typeface="Calibri"/>
            </a:endParaRPr>
          </a:p>
        </p:txBody>
      </p:sp>
      <p:sp>
        <p:nvSpPr>
          <p:cNvPr id="422" name="Google Shape;422;g3207a615353_0_0"/>
          <p:cNvSpPr/>
          <p:nvPr/>
        </p:nvSpPr>
        <p:spPr>
          <a:xfrm rot="-5400000">
            <a:off x="6421610" y="3809925"/>
            <a:ext cx="3002400" cy="7947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B7B7B7"/>
                </a:solidFill>
                <a:latin typeface="Calibri"/>
                <a:ea typeface="Calibri"/>
                <a:cs typeface="Calibri"/>
                <a:sym typeface="Calibri"/>
              </a:rPr>
              <a:t>Publish solicitation/Q&amp;A </a:t>
            </a:r>
            <a:endParaRPr sz="1500" b="0" i="0" u="none" strike="noStrike" cap="none">
              <a:solidFill>
                <a:srgbClr val="B7B7B7"/>
              </a:solidFill>
              <a:latin typeface="Calibri"/>
              <a:ea typeface="Calibri"/>
              <a:cs typeface="Calibri"/>
              <a:sym typeface="Calibri"/>
            </a:endParaRPr>
          </a:p>
        </p:txBody>
      </p:sp>
      <p:sp>
        <p:nvSpPr>
          <p:cNvPr id="423" name="Google Shape;423;g3207a615353_0_0"/>
          <p:cNvSpPr/>
          <p:nvPr/>
        </p:nvSpPr>
        <p:spPr>
          <a:xfrm rot="-5400000">
            <a:off x="7960853" y="3809915"/>
            <a:ext cx="3002400" cy="7947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B7B7B7"/>
                </a:solidFill>
                <a:latin typeface="Calibri"/>
                <a:ea typeface="Calibri"/>
                <a:cs typeface="Calibri"/>
                <a:sym typeface="Calibri"/>
              </a:rPr>
              <a:t>Evaluate responses</a:t>
            </a:r>
            <a:endParaRPr sz="1500" b="0" i="0" u="none" strike="noStrike" cap="none">
              <a:solidFill>
                <a:srgbClr val="B7B7B7"/>
              </a:solidFill>
              <a:latin typeface="Calibri"/>
              <a:ea typeface="Calibri"/>
              <a:cs typeface="Calibri"/>
              <a:sym typeface="Calibri"/>
            </a:endParaRPr>
          </a:p>
        </p:txBody>
      </p:sp>
      <p:sp>
        <p:nvSpPr>
          <p:cNvPr id="424" name="Google Shape;424;g3207a615353_0_0"/>
          <p:cNvSpPr/>
          <p:nvPr/>
        </p:nvSpPr>
        <p:spPr>
          <a:xfrm rot="-5400000">
            <a:off x="9017942" y="3809915"/>
            <a:ext cx="3002400" cy="7947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B7B7B7"/>
                </a:solidFill>
                <a:latin typeface="Calibri"/>
                <a:ea typeface="Calibri"/>
                <a:cs typeface="Calibri"/>
                <a:sym typeface="Calibri"/>
              </a:rPr>
              <a:t>Negotiate contract</a:t>
            </a:r>
            <a:endParaRPr sz="1500" b="0" i="0" u="none" strike="noStrike" cap="none">
              <a:solidFill>
                <a:srgbClr val="B7B7B7"/>
              </a:solidFill>
              <a:latin typeface="Calibri"/>
              <a:ea typeface="Calibri"/>
              <a:cs typeface="Calibri"/>
              <a:sym typeface="Calibri"/>
            </a:endParaRPr>
          </a:p>
        </p:txBody>
      </p:sp>
      <p:sp>
        <p:nvSpPr>
          <p:cNvPr id="425" name="Google Shape;425;g3207a615353_0_0"/>
          <p:cNvSpPr/>
          <p:nvPr/>
        </p:nvSpPr>
        <p:spPr>
          <a:xfrm rot="-5400000">
            <a:off x="10075038" y="3809915"/>
            <a:ext cx="3002400" cy="7947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B7B7B7"/>
                </a:solidFill>
                <a:latin typeface="Calibri"/>
                <a:ea typeface="Calibri"/>
                <a:cs typeface="Calibri"/>
                <a:sym typeface="Calibri"/>
              </a:rPr>
              <a:t>Award contract</a:t>
            </a:r>
            <a:endParaRPr sz="1500" b="0" i="0" u="none" strike="noStrike" cap="none">
              <a:solidFill>
                <a:srgbClr val="B7B7B7"/>
              </a:solidFill>
              <a:latin typeface="Calibri"/>
              <a:ea typeface="Calibri"/>
              <a:cs typeface="Calibri"/>
              <a:sym typeface="Calibri"/>
            </a:endParaRPr>
          </a:p>
        </p:txBody>
      </p:sp>
      <p:sp>
        <p:nvSpPr>
          <p:cNvPr id="426" name="Google Shape;426;g3207a615353_0_0"/>
          <p:cNvSpPr/>
          <p:nvPr/>
        </p:nvSpPr>
        <p:spPr>
          <a:xfrm rot="-5400000">
            <a:off x="5396082" y="3809925"/>
            <a:ext cx="3002400" cy="79470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B7B7B7"/>
                </a:solidFill>
                <a:latin typeface="Calibri"/>
                <a:ea typeface="Calibri"/>
                <a:cs typeface="Calibri"/>
                <a:sym typeface="Calibri"/>
              </a:rPr>
              <a:t>Develop evaluation criteria</a:t>
            </a:r>
            <a:endParaRPr sz="1500" b="0" i="0" u="none" strike="noStrike" cap="none">
              <a:solidFill>
                <a:srgbClr val="B7B7B7"/>
              </a:solidFill>
              <a:latin typeface="Calibri"/>
              <a:ea typeface="Calibri"/>
              <a:cs typeface="Calibri"/>
              <a:sym typeface="Calibri"/>
            </a:endParaRPr>
          </a:p>
        </p:txBody>
      </p:sp>
      <p:pic>
        <p:nvPicPr>
          <p:cNvPr id="427" name="Google Shape;427;g3207a615353_0_0"/>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428" name="Google Shape;428;g3207a615353_0_0"/>
          <p:cNvPicPr preferRelativeResize="0"/>
          <p:nvPr/>
        </p:nvPicPr>
        <p:blipFill rotWithShape="1">
          <a:blip r:embed="rId7">
            <a:alphaModFix/>
          </a:blip>
          <a:srcRect/>
          <a:stretch/>
        </p:blipFill>
        <p:spPr>
          <a:xfrm>
            <a:off x="11587078" y="6148888"/>
            <a:ext cx="540576" cy="604775"/>
          </a:xfrm>
          <a:prstGeom prst="rect">
            <a:avLst/>
          </a:prstGeom>
          <a:noFill/>
          <a:ln>
            <a:noFill/>
          </a:ln>
        </p:spPr>
      </p:pic>
      <p:sp>
        <p:nvSpPr>
          <p:cNvPr id="429" name="Google Shape;429;g3207a615353_0_0"/>
          <p:cNvSpPr/>
          <p:nvPr/>
        </p:nvSpPr>
        <p:spPr>
          <a:xfrm>
            <a:off x="4188625" y="2645575"/>
            <a:ext cx="751800" cy="30024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g3207a615353_0_24"/>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435" name="Google Shape;435;g3207a615353_0_24"/>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36" name="Google Shape;436;g3207a615353_0_24"/>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None/>
            </a:pPr>
            <a:r>
              <a:rPr lang="en-US" sz="4400">
                <a:solidFill>
                  <a:srgbClr val="2E5F7D"/>
                </a:solidFill>
                <a:latin typeface="Calibri"/>
                <a:ea typeface="Calibri"/>
                <a:cs typeface="Calibri"/>
                <a:sym typeface="Calibri"/>
              </a:rPr>
              <a:t>Document SOW/PWS: considerations </a:t>
            </a:r>
            <a:endParaRPr>
              <a:solidFill>
                <a:srgbClr val="2E5F7D"/>
              </a:solidFill>
            </a:endParaRPr>
          </a:p>
        </p:txBody>
      </p:sp>
      <p:sp>
        <p:nvSpPr>
          <p:cNvPr id="437" name="Google Shape;437;g3207a615353_0_24"/>
          <p:cNvSpPr txBox="1">
            <a:spLocks noGrp="1"/>
          </p:cNvSpPr>
          <p:nvPr>
            <p:ph type="body" idx="1"/>
          </p:nvPr>
        </p:nvSpPr>
        <p:spPr>
          <a:xfrm>
            <a:off x="608250" y="1836250"/>
            <a:ext cx="7201825" cy="4735200"/>
          </a:xfrm>
          <a:prstGeom prst="rect">
            <a:avLst/>
          </a:prstGeom>
          <a:noFill/>
          <a:ln>
            <a:noFill/>
          </a:ln>
        </p:spPr>
        <p:txBody>
          <a:bodyPr spcFirstLastPara="1" wrap="square" lIns="91425" tIns="45700" rIns="91425" bIns="45700" anchor="t" anchorCtr="0">
            <a:normAutofit fontScale="92500" lnSpcReduction="10000"/>
          </a:bodyPr>
          <a:lstStyle/>
          <a:p>
            <a:pPr marL="457200" lvl="0" indent="-369570" algn="l" rtl="0">
              <a:lnSpc>
                <a:spcPct val="115000"/>
              </a:lnSpc>
              <a:spcBef>
                <a:spcPts val="200"/>
              </a:spcBef>
              <a:spcAft>
                <a:spcPts val="0"/>
              </a:spcAft>
              <a:buSzPct val="100000"/>
              <a:buChar char="•"/>
            </a:pPr>
            <a:r>
              <a:rPr lang="en-US" sz="2400">
                <a:latin typeface="Calibri"/>
                <a:ea typeface="Calibri"/>
                <a:cs typeface="Calibri"/>
                <a:sym typeface="Calibri"/>
              </a:rPr>
              <a:t>The centerpiece of a solicitation document </a:t>
            </a:r>
            <a:endParaRPr/>
          </a:p>
          <a:p>
            <a:pPr marL="914400" lvl="1" indent="-369569" algn="l" rtl="0">
              <a:lnSpc>
                <a:spcPct val="115000"/>
              </a:lnSpc>
              <a:spcBef>
                <a:spcPts val="200"/>
              </a:spcBef>
              <a:spcAft>
                <a:spcPts val="0"/>
              </a:spcAft>
              <a:buSzPct val="100000"/>
              <a:buChar char="▪"/>
            </a:pPr>
            <a:r>
              <a:rPr lang="en-US" sz="2400">
                <a:latin typeface="Calibri"/>
                <a:ea typeface="Calibri"/>
                <a:cs typeface="Calibri"/>
                <a:sym typeface="Calibri"/>
              </a:rPr>
              <a:t>Performance work statement (PWS), statement of work (SOW) or statement of objectives (SOO)</a:t>
            </a:r>
            <a:endParaRPr/>
          </a:p>
          <a:p>
            <a:pPr marL="457200" lvl="0" indent="-369570" algn="l" rtl="0">
              <a:lnSpc>
                <a:spcPct val="115000"/>
              </a:lnSpc>
              <a:spcBef>
                <a:spcPts val="200"/>
              </a:spcBef>
              <a:spcAft>
                <a:spcPts val="0"/>
              </a:spcAft>
              <a:buSzPct val="100000"/>
              <a:buChar char="•"/>
            </a:pPr>
            <a:r>
              <a:rPr lang="en-US" sz="2400">
                <a:latin typeface="Calibri"/>
                <a:ea typeface="Calibri"/>
                <a:cs typeface="Calibri"/>
                <a:sym typeface="Calibri"/>
              </a:rPr>
              <a:t>Documenting your needs as requirements drives what is being solicited </a:t>
            </a:r>
            <a:endParaRPr/>
          </a:p>
          <a:p>
            <a:pPr marL="457200" lvl="0" indent="-369570" algn="l" rtl="0">
              <a:lnSpc>
                <a:spcPct val="115000"/>
              </a:lnSpc>
              <a:spcBef>
                <a:spcPts val="200"/>
              </a:spcBef>
              <a:spcAft>
                <a:spcPts val="0"/>
              </a:spcAft>
              <a:buSzPct val="100000"/>
              <a:buChar char="•"/>
            </a:pPr>
            <a:r>
              <a:rPr lang="en-US" sz="2400">
                <a:latin typeface="Calibri"/>
                <a:ea typeface="Calibri"/>
                <a:cs typeface="Calibri"/>
                <a:sym typeface="Calibri"/>
              </a:rPr>
              <a:t>Defines the criteria for acceptance </a:t>
            </a:r>
            <a:endParaRPr/>
          </a:p>
          <a:p>
            <a:pPr marL="457200" lvl="0" indent="-369570" algn="l" rtl="0">
              <a:lnSpc>
                <a:spcPct val="115000"/>
              </a:lnSpc>
              <a:spcBef>
                <a:spcPts val="200"/>
              </a:spcBef>
              <a:spcAft>
                <a:spcPts val="0"/>
              </a:spcAft>
              <a:buSzPct val="100000"/>
              <a:buChar char="•"/>
            </a:pPr>
            <a:r>
              <a:rPr lang="en-US" sz="2400">
                <a:latin typeface="Calibri"/>
                <a:ea typeface="Calibri"/>
                <a:cs typeface="Calibri"/>
                <a:sym typeface="Calibri"/>
              </a:rPr>
              <a:t>Defines your responsibilities and those of your contractor</a:t>
            </a:r>
            <a:endParaRPr/>
          </a:p>
          <a:p>
            <a:pPr marL="457200" lvl="0" indent="-369570" algn="l" rtl="0">
              <a:lnSpc>
                <a:spcPct val="115000"/>
              </a:lnSpc>
              <a:spcBef>
                <a:spcPts val="200"/>
              </a:spcBef>
              <a:spcAft>
                <a:spcPts val="0"/>
              </a:spcAft>
              <a:buSzPct val="100000"/>
              <a:buChar char="•"/>
            </a:pPr>
            <a:r>
              <a:rPr lang="en-US" sz="2400">
                <a:latin typeface="Calibri"/>
                <a:ea typeface="Calibri"/>
                <a:cs typeface="Calibri"/>
                <a:sym typeface="Calibri"/>
              </a:rPr>
              <a:t>Documenting requirements is your primary responsibility!</a:t>
            </a:r>
            <a:endParaRPr/>
          </a:p>
          <a:p>
            <a:pPr marL="914400" lvl="1" indent="-369569" algn="l" rtl="0">
              <a:lnSpc>
                <a:spcPct val="115000"/>
              </a:lnSpc>
              <a:spcBef>
                <a:spcPts val="200"/>
              </a:spcBef>
              <a:spcAft>
                <a:spcPts val="0"/>
              </a:spcAft>
              <a:buSzPct val="100000"/>
              <a:buChar char="▪"/>
            </a:pPr>
            <a:r>
              <a:rPr lang="en-US" sz="2400">
                <a:latin typeface="Calibri"/>
                <a:ea typeface="Calibri"/>
                <a:cs typeface="Calibri"/>
                <a:sym typeface="Calibri"/>
              </a:rPr>
              <a:t>Requires significant attention, thought and time</a:t>
            </a:r>
            <a:endParaRPr/>
          </a:p>
          <a:p>
            <a:pPr marL="457200" lvl="0" indent="-369570" algn="l" rtl="0">
              <a:lnSpc>
                <a:spcPct val="115000"/>
              </a:lnSpc>
              <a:spcBef>
                <a:spcPts val="200"/>
              </a:spcBef>
              <a:spcAft>
                <a:spcPts val="0"/>
              </a:spcAft>
              <a:buSzPct val="100000"/>
              <a:buChar char="•"/>
            </a:pPr>
            <a:r>
              <a:rPr lang="en-US" sz="2400">
                <a:latin typeface="Calibri"/>
                <a:ea typeface="Calibri"/>
                <a:cs typeface="Calibri"/>
                <a:sym typeface="Calibri"/>
              </a:rPr>
              <a:t>The key to good documentation is precision and completeness</a:t>
            </a:r>
            <a:endParaRPr sz="2400"/>
          </a:p>
          <a:p>
            <a:pPr marL="457200" lvl="0" indent="-228600" algn="l" rtl="0">
              <a:lnSpc>
                <a:spcPct val="100000"/>
              </a:lnSpc>
              <a:spcBef>
                <a:spcPts val="300"/>
              </a:spcBef>
              <a:spcAft>
                <a:spcPts val="0"/>
              </a:spcAft>
              <a:buSzPct val="96525"/>
              <a:buNone/>
            </a:pPr>
            <a:endParaRPr/>
          </a:p>
        </p:txBody>
      </p:sp>
      <p:pic>
        <p:nvPicPr>
          <p:cNvPr id="438" name="Google Shape;438;g3207a615353_0_24"/>
          <p:cNvPicPr preferRelativeResize="0"/>
          <p:nvPr/>
        </p:nvPicPr>
        <p:blipFill rotWithShape="1">
          <a:blip r:embed="rId5">
            <a:alphaModFix/>
          </a:blip>
          <a:srcRect/>
          <a:stretch/>
        </p:blipFill>
        <p:spPr>
          <a:xfrm>
            <a:off x="11589078" y="6173663"/>
            <a:ext cx="540576" cy="604775"/>
          </a:xfrm>
          <a:prstGeom prst="rect">
            <a:avLst/>
          </a:prstGeom>
          <a:noFill/>
          <a:ln>
            <a:noFill/>
          </a:ln>
        </p:spPr>
      </p:pic>
      <p:sp>
        <p:nvSpPr>
          <p:cNvPr id="439" name="Google Shape;439;g3207a615353_0_24"/>
          <p:cNvSpPr/>
          <p:nvPr/>
        </p:nvSpPr>
        <p:spPr>
          <a:xfrm>
            <a:off x="7877842" y="2205502"/>
            <a:ext cx="2651611" cy="2934534"/>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Recommendation: </a:t>
            </a: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Calibri"/>
                <a:ea typeface="Calibri"/>
                <a:cs typeface="Calibri"/>
                <a:sym typeface="Calibri"/>
              </a:rPr>
              <a:t>Be as specific and clear as possible in terms of your service expectations.</a:t>
            </a:r>
            <a:endParaRPr sz="2000" b="0" i="1"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1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445" name="Google Shape;445;p1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46" name="Google Shape;446;p19"/>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Which to use?</a:t>
            </a:r>
            <a:endParaRPr>
              <a:solidFill>
                <a:srgbClr val="2E5F7D"/>
              </a:solidFill>
            </a:endParaRPr>
          </a:p>
        </p:txBody>
      </p:sp>
      <p:sp>
        <p:nvSpPr>
          <p:cNvPr id="447" name="Google Shape;447;p19"/>
          <p:cNvSpPr txBox="1">
            <a:spLocks noGrp="1"/>
          </p:cNvSpPr>
          <p:nvPr>
            <p:ph type="body" idx="1"/>
          </p:nvPr>
        </p:nvSpPr>
        <p:spPr>
          <a:xfrm>
            <a:off x="608250" y="1836250"/>
            <a:ext cx="10101314" cy="4735200"/>
          </a:xfrm>
          <a:prstGeom prst="rect">
            <a:avLst/>
          </a:prstGeom>
          <a:noFill/>
          <a:ln>
            <a:noFill/>
          </a:ln>
        </p:spPr>
        <p:txBody>
          <a:bodyPr spcFirstLastPara="1" wrap="square" lIns="91425" tIns="45700" rIns="91425" bIns="45700" anchor="t" anchorCtr="0">
            <a:normAutofit lnSpcReduction="10000"/>
          </a:bodyPr>
          <a:lstStyle/>
          <a:p>
            <a:pPr marL="457200" lvl="0" indent="-400221" algn="l" rtl="0">
              <a:lnSpc>
                <a:spcPct val="100000"/>
              </a:lnSpc>
              <a:spcBef>
                <a:spcPts val="300"/>
              </a:spcBef>
              <a:spcAft>
                <a:spcPts val="0"/>
              </a:spcAft>
              <a:buSzPts val="2703"/>
              <a:buChar char="•"/>
            </a:pPr>
            <a:r>
              <a:rPr lang="en-US" sz="2500">
                <a:latin typeface="Calibri"/>
                <a:ea typeface="Calibri"/>
                <a:cs typeface="Calibri"/>
                <a:sym typeface="Calibri"/>
              </a:rPr>
              <a:t>Statement of objectives (SOO)</a:t>
            </a:r>
            <a:endParaRPr sz="2500">
              <a:latin typeface="Calibri"/>
              <a:ea typeface="Calibri"/>
              <a:cs typeface="Calibri"/>
              <a:sym typeface="Calibri"/>
            </a:endParaRPr>
          </a:p>
          <a:p>
            <a:pPr marL="914400" lvl="1" indent="-359032" algn="l" rtl="0">
              <a:lnSpc>
                <a:spcPct val="100000"/>
              </a:lnSpc>
              <a:spcBef>
                <a:spcPts val="300"/>
              </a:spcBef>
              <a:spcAft>
                <a:spcPts val="0"/>
              </a:spcAft>
              <a:buSzPts val="2054"/>
              <a:buChar char="▪"/>
            </a:pPr>
            <a:r>
              <a:rPr lang="en-US" sz="1900">
                <a:latin typeface="Calibri"/>
                <a:ea typeface="Calibri"/>
                <a:cs typeface="Calibri"/>
                <a:sym typeface="Calibri"/>
              </a:rPr>
              <a:t>Focuses on overall objectives rather than specific requirements</a:t>
            </a:r>
            <a:endParaRPr sz="1900">
              <a:latin typeface="Calibri"/>
              <a:ea typeface="Calibri"/>
              <a:cs typeface="Calibri"/>
              <a:sym typeface="Calibri"/>
            </a:endParaRPr>
          </a:p>
          <a:p>
            <a:pPr marL="914400" lvl="1" indent="-359032" algn="l" rtl="0">
              <a:lnSpc>
                <a:spcPct val="100000"/>
              </a:lnSpc>
              <a:spcBef>
                <a:spcPts val="300"/>
              </a:spcBef>
              <a:spcAft>
                <a:spcPts val="0"/>
              </a:spcAft>
              <a:buSzPts val="2054"/>
              <a:buChar char="▪"/>
            </a:pPr>
            <a:r>
              <a:rPr lang="en-US" sz="1900">
                <a:latin typeface="Calibri"/>
                <a:ea typeface="Calibri"/>
                <a:cs typeface="Calibri"/>
                <a:sym typeface="Calibri"/>
              </a:rPr>
              <a:t>Least prescriptive, encouraging maximum flexibility in solution offered</a:t>
            </a:r>
            <a:endParaRPr sz="1900">
              <a:latin typeface="Calibri"/>
              <a:ea typeface="Calibri"/>
              <a:cs typeface="Calibri"/>
              <a:sym typeface="Calibri"/>
            </a:endParaRPr>
          </a:p>
          <a:p>
            <a:pPr marL="914400" lvl="0" indent="0" algn="l" rtl="0">
              <a:lnSpc>
                <a:spcPct val="100000"/>
              </a:lnSpc>
              <a:spcBef>
                <a:spcPts val="300"/>
              </a:spcBef>
              <a:spcAft>
                <a:spcPts val="0"/>
              </a:spcAft>
              <a:buSzPts val="2800"/>
              <a:buNone/>
            </a:pPr>
            <a:endParaRPr sz="1000">
              <a:latin typeface="Calibri"/>
              <a:ea typeface="Calibri"/>
              <a:cs typeface="Calibri"/>
              <a:sym typeface="Calibri"/>
            </a:endParaRPr>
          </a:p>
          <a:p>
            <a:pPr marL="457200" lvl="0" indent="-400221" algn="l" rtl="0">
              <a:lnSpc>
                <a:spcPct val="100000"/>
              </a:lnSpc>
              <a:spcBef>
                <a:spcPts val="300"/>
              </a:spcBef>
              <a:spcAft>
                <a:spcPts val="0"/>
              </a:spcAft>
              <a:buSzPts val="2703"/>
              <a:buChar char="•"/>
            </a:pPr>
            <a:r>
              <a:rPr lang="en-US" sz="2500">
                <a:latin typeface="Calibri"/>
                <a:ea typeface="Calibri"/>
                <a:cs typeface="Calibri"/>
                <a:sym typeface="Calibri"/>
              </a:rPr>
              <a:t>Performance work statement (PWS)</a:t>
            </a:r>
            <a:endParaRPr sz="2500">
              <a:latin typeface="Calibri"/>
              <a:ea typeface="Calibri"/>
              <a:cs typeface="Calibri"/>
              <a:sym typeface="Calibri"/>
            </a:endParaRPr>
          </a:p>
          <a:p>
            <a:pPr marL="914400" lvl="1" indent="-359032" algn="l" rtl="0">
              <a:lnSpc>
                <a:spcPct val="100000"/>
              </a:lnSpc>
              <a:spcBef>
                <a:spcPts val="300"/>
              </a:spcBef>
              <a:spcAft>
                <a:spcPts val="0"/>
              </a:spcAft>
              <a:buSzPts val="2054"/>
              <a:buChar char="▪"/>
            </a:pPr>
            <a:r>
              <a:rPr lang="en-US" sz="1900">
                <a:latin typeface="Calibri"/>
                <a:ea typeface="Calibri"/>
                <a:cs typeface="Calibri"/>
                <a:sym typeface="Calibri"/>
              </a:rPr>
              <a:t>Description of the requirements with greater emphasis on what is to be done rather than how it is to be done</a:t>
            </a:r>
            <a:endParaRPr sz="1900">
              <a:latin typeface="Calibri"/>
              <a:ea typeface="Calibri"/>
              <a:cs typeface="Calibri"/>
              <a:sym typeface="Calibri"/>
            </a:endParaRPr>
          </a:p>
          <a:p>
            <a:pPr marL="914400" lvl="1" indent="-359032" algn="l" rtl="0">
              <a:lnSpc>
                <a:spcPct val="100000"/>
              </a:lnSpc>
              <a:spcBef>
                <a:spcPts val="300"/>
              </a:spcBef>
              <a:spcAft>
                <a:spcPts val="0"/>
              </a:spcAft>
              <a:buSzPts val="2054"/>
              <a:buChar char="▪"/>
            </a:pPr>
            <a:r>
              <a:rPr lang="en-US" sz="1900">
                <a:latin typeface="Calibri"/>
                <a:ea typeface="Calibri"/>
                <a:cs typeface="Calibri"/>
                <a:sym typeface="Calibri"/>
              </a:rPr>
              <a:t>Best used when project is well defined but there is some flexibility in how requirements are met by a vendor</a:t>
            </a:r>
            <a:endParaRPr sz="1900">
              <a:latin typeface="Calibri"/>
              <a:ea typeface="Calibri"/>
              <a:cs typeface="Calibri"/>
              <a:sym typeface="Calibri"/>
            </a:endParaRPr>
          </a:p>
          <a:p>
            <a:pPr marL="457200" lvl="0" indent="0" algn="l" rtl="0">
              <a:lnSpc>
                <a:spcPct val="100000"/>
              </a:lnSpc>
              <a:spcBef>
                <a:spcPts val="300"/>
              </a:spcBef>
              <a:spcAft>
                <a:spcPts val="0"/>
              </a:spcAft>
              <a:buClr>
                <a:schemeClr val="dk1"/>
              </a:buClr>
              <a:buSzPts val="3027"/>
              <a:buNone/>
            </a:pPr>
            <a:endParaRPr sz="1000">
              <a:latin typeface="Calibri"/>
              <a:ea typeface="Calibri"/>
              <a:cs typeface="Calibri"/>
              <a:sym typeface="Calibri"/>
            </a:endParaRPr>
          </a:p>
          <a:p>
            <a:pPr marL="457200" lvl="0" indent="-400221" algn="l" rtl="0">
              <a:lnSpc>
                <a:spcPct val="100000"/>
              </a:lnSpc>
              <a:spcBef>
                <a:spcPts val="300"/>
              </a:spcBef>
              <a:spcAft>
                <a:spcPts val="0"/>
              </a:spcAft>
              <a:buSzPts val="2703"/>
              <a:buChar char="•"/>
            </a:pPr>
            <a:r>
              <a:rPr lang="en-US" sz="2500">
                <a:latin typeface="Calibri"/>
                <a:ea typeface="Calibri"/>
                <a:cs typeface="Calibri"/>
                <a:sym typeface="Calibri"/>
              </a:rPr>
              <a:t>Statement of work (SOW)</a:t>
            </a:r>
            <a:endParaRPr sz="2500">
              <a:latin typeface="Calibri"/>
              <a:ea typeface="Calibri"/>
              <a:cs typeface="Calibri"/>
              <a:sym typeface="Calibri"/>
            </a:endParaRPr>
          </a:p>
          <a:p>
            <a:pPr marL="914400" lvl="1" indent="-359032" algn="l" rtl="0">
              <a:lnSpc>
                <a:spcPct val="100000"/>
              </a:lnSpc>
              <a:spcBef>
                <a:spcPts val="300"/>
              </a:spcBef>
              <a:spcAft>
                <a:spcPts val="0"/>
              </a:spcAft>
              <a:buSzPts val="2054"/>
              <a:buChar char="▪"/>
            </a:pPr>
            <a:r>
              <a:rPr lang="en-US" sz="1900">
                <a:latin typeface="Calibri"/>
                <a:ea typeface="Calibri"/>
                <a:cs typeface="Calibri"/>
                <a:sym typeface="Calibri"/>
              </a:rPr>
              <a:t>Detailed description of what specifically is to be accomplished by the vendor in measurable terms, often stipulating how the work should proceed</a:t>
            </a:r>
            <a:endParaRPr sz="1900">
              <a:latin typeface="Calibri"/>
              <a:ea typeface="Calibri"/>
              <a:cs typeface="Calibri"/>
              <a:sym typeface="Calibri"/>
            </a:endParaRPr>
          </a:p>
          <a:p>
            <a:pPr marL="914400" lvl="1" indent="-359032" algn="l" rtl="0">
              <a:lnSpc>
                <a:spcPct val="100000"/>
              </a:lnSpc>
              <a:spcBef>
                <a:spcPts val="300"/>
              </a:spcBef>
              <a:spcAft>
                <a:spcPts val="0"/>
              </a:spcAft>
              <a:buSzPts val="2054"/>
              <a:buChar char="▪"/>
            </a:pPr>
            <a:r>
              <a:rPr lang="en-US" sz="1900">
                <a:latin typeface="Calibri"/>
                <a:ea typeface="Calibri"/>
                <a:cs typeface="Calibri"/>
                <a:sym typeface="Calibri"/>
              </a:rPr>
              <a:t>Because the jurisdiction is more prescriptive in how to do the work, it may also bear more responsibility for any project failures</a:t>
            </a:r>
            <a:endParaRPr/>
          </a:p>
        </p:txBody>
      </p:sp>
      <p:pic>
        <p:nvPicPr>
          <p:cNvPr id="448" name="Google Shape;448;p19"/>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454" name="Google Shape;454;p2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55" name="Google Shape;455;p20"/>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None/>
            </a:pPr>
            <a:r>
              <a:rPr lang="en-US" sz="4400">
                <a:solidFill>
                  <a:srgbClr val="2E5F7D"/>
                </a:solidFill>
                <a:latin typeface="Calibri"/>
                <a:ea typeface="Calibri"/>
                <a:cs typeface="Calibri"/>
                <a:sym typeface="Calibri"/>
              </a:rPr>
              <a:t>Putting it all together: the SOW </a:t>
            </a:r>
            <a:endParaRPr>
              <a:solidFill>
                <a:srgbClr val="2E5F7D"/>
              </a:solidFill>
            </a:endParaRPr>
          </a:p>
        </p:txBody>
      </p:sp>
      <p:sp>
        <p:nvSpPr>
          <p:cNvPr id="456" name="Google Shape;456;p20"/>
          <p:cNvSpPr txBox="1">
            <a:spLocks noGrp="1"/>
          </p:cNvSpPr>
          <p:nvPr>
            <p:ph type="body" idx="1"/>
          </p:nvPr>
        </p:nvSpPr>
        <p:spPr>
          <a:xfrm>
            <a:off x="608250" y="1836249"/>
            <a:ext cx="9718200" cy="5160295"/>
          </a:xfrm>
          <a:prstGeom prst="rect">
            <a:avLst/>
          </a:prstGeom>
          <a:noFill/>
          <a:ln>
            <a:noFill/>
          </a:ln>
        </p:spPr>
        <p:txBody>
          <a:bodyPr spcFirstLastPara="1" wrap="square" lIns="91425" tIns="45700" rIns="91425" bIns="45700" anchor="t" anchorCtr="0">
            <a:normAutofit/>
          </a:bodyPr>
          <a:lstStyle/>
          <a:p>
            <a:pPr marL="515618" lvl="1" indent="-457200" algn="l" rtl="0">
              <a:lnSpc>
                <a:spcPct val="100000"/>
              </a:lnSpc>
              <a:spcBef>
                <a:spcPts val="500"/>
              </a:spcBef>
              <a:spcAft>
                <a:spcPts val="0"/>
              </a:spcAft>
              <a:buSzPts val="2400"/>
              <a:buAutoNum type="romanUcPeriod"/>
            </a:pPr>
            <a:r>
              <a:rPr lang="en-US" sz="2200" b="1">
                <a:latin typeface="Calibri"/>
                <a:ea typeface="Calibri"/>
                <a:cs typeface="Calibri"/>
                <a:sym typeface="Calibri"/>
              </a:rPr>
              <a:t>Background and need</a:t>
            </a:r>
            <a:r>
              <a:rPr lang="en-US" sz="2200">
                <a:latin typeface="Calibri"/>
                <a:ea typeface="Calibri"/>
                <a:cs typeface="Calibri"/>
                <a:sym typeface="Calibri"/>
              </a:rPr>
              <a:t>: provides a high-level overview of the context for the procurement, including information on your IIS program.</a:t>
            </a:r>
            <a:endParaRPr/>
          </a:p>
          <a:p>
            <a:pPr marL="515618" lvl="1" indent="-457200" algn="l" rtl="0">
              <a:lnSpc>
                <a:spcPct val="100000"/>
              </a:lnSpc>
              <a:spcBef>
                <a:spcPts val="1100"/>
              </a:spcBef>
              <a:spcAft>
                <a:spcPts val="0"/>
              </a:spcAft>
              <a:buSzPts val="2400"/>
              <a:buAutoNum type="romanUcPeriod"/>
            </a:pPr>
            <a:r>
              <a:rPr lang="en-US" sz="2200" b="1">
                <a:latin typeface="Calibri"/>
                <a:ea typeface="Calibri"/>
                <a:cs typeface="Calibri"/>
                <a:sym typeface="Calibri"/>
              </a:rPr>
              <a:t>Procurement objectives</a:t>
            </a:r>
            <a:r>
              <a:rPr lang="en-US" sz="2200">
                <a:latin typeface="Calibri"/>
                <a:ea typeface="Calibri"/>
                <a:cs typeface="Calibri"/>
                <a:sym typeface="Calibri"/>
              </a:rPr>
              <a:t>: brief and concrete statement of what you want achieved, including the desired benefits to your program.</a:t>
            </a:r>
            <a:endParaRPr/>
          </a:p>
          <a:p>
            <a:pPr marL="515618" lvl="1" indent="-457200" algn="l" rtl="0">
              <a:lnSpc>
                <a:spcPct val="100000"/>
              </a:lnSpc>
              <a:spcBef>
                <a:spcPts val="1100"/>
              </a:spcBef>
              <a:spcAft>
                <a:spcPts val="0"/>
              </a:spcAft>
              <a:buSzPts val="2400"/>
              <a:buAutoNum type="romanUcPeriod"/>
            </a:pPr>
            <a:r>
              <a:rPr lang="en-US" sz="2200" b="1">
                <a:latin typeface="Calibri"/>
                <a:ea typeface="Calibri"/>
                <a:cs typeface="Calibri"/>
                <a:sym typeface="Calibri"/>
              </a:rPr>
              <a:t>Scope of work</a:t>
            </a:r>
            <a:r>
              <a:rPr lang="en-US" sz="2200">
                <a:latin typeface="Calibri"/>
                <a:ea typeface="Calibri"/>
                <a:cs typeface="Calibri"/>
                <a:sym typeface="Calibri"/>
              </a:rPr>
              <a:t>: describes the services from the perspective of the bidder; that is, what is it you need the bidder to do, both at a fairly high level and in terms of major activities.</a:t>
            </a:r>
            <a:endParaRPr/>
          </a:p>
          <a:p>
            <a:pPr marL="515618" lvl="1" indent="-457200" algn="l" rtl="0">
              <a:lnSpc>
                <a:spcPct val="100000"/>
              </a:lnSpc>
              <a:spcBef>
                <a:spcPts val="1100"/>
              </a:spcBef>
              <a:spcAft>
                <a:spcPts val="0"/>
              </a:spcAft>
              <a:buSzPts val="2400"/>
              <a:buAutoNum type="romanUcPeriod"/>
            </a:pPr>
            <a:r>
              <a:rPr lang="en-US" sz="2200" b="1">
                <a:latin typeface="Calibri"/>
                <a:ea typeface="Calibri"/>
                <a:cs typeface="Calibri"/>
                <a:sym typeface="Calibri"/>
              </a:rPr>
              <a:t>Technical requirements</a:t>
            </a:r>
            <a:r>
              <a:rPr lang="en-US" sz="2200">
                <a:latin typeface="Calibri"/>
                <a:ea typeface="Calibri"/>
                <a:cs typeface="Calibri"/>
                <a:sym typeface="Calibri"/>
              </a:rPr>
              <a:t> </a:t>
            </a:r>
            <a:r>
              <a:rPr lang="en-US" sz="2200" b="1">
                <a:latin typeface="Calibri"/>
                <a:ea typeface="Calibri"/>
                <a:cs typeface="Calibri"/>
                <a:sym typeface="Calibri"/>
              </a:rPr>
              <a:t>(primarily for software procurements)</a:t>
            </a:r>
            <a:r>
              <a:rPr lang="en-US" sz="2200">
                <a:latin typeface="Calibri"/>
                <a:ea typeface="Calibri"/>
                <a:cs typeface="Calibri"/>
                <a:sym typeface="Calibri"/>
              </a:rPr>
              <a:t>: defines the functional and non-functional (e.g., security, usability, scalability) requirements for the system. </a:t>
            </a:r>
            <a:endParaRPr sz="2200"/>
          </a:p>
        </p:txBody>
      </p:sp>
      <p:pic>
        <p:nvPicPr>
          <p:cNvPr id="457" name="Google Shape;457;p20"/>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21"/>
          <p:cNvPicPr preferRelativeResize="0"/>
          <p:nvPr/>
        </p:nvPicPr>
        <p:blipFill rotWithShape="1">
          <a:blip r:embed="rId3">
            <a:alphaModFix/>
          </a:blip>
          <a:srcRect/>
          <a:stretch/>
        </p:blipFill>
        <p:spPr>
          <a:xfrm>
            <a:off x="-2711" y="-37825"/>
            <a:ext cx="12197420" cy="6854951"/>
          </a:xfrm>
          <a:prstGeom prst="rect">
            <a:avLst/>
          </a:prstGeom>
          <a:noFill/>
          <a:ln>
            <a:noFill/>
          </a:ln>
        </p:spPr>
      </p:pic>
      <p:pic>
        <p:nvPicPr>
          <p:cNvPr id="463" name="Google Shape;463;p21"/>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64" name="Google Shape;464;p21"/>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None/>
            </a:pPr>
            <a:r>
              <a:rPr lang="en-US" sz="4400">
                <a:solidFill>
                  <a:srgbClr val="2E5F7D"/>
                </a:solidFill>
                <a:latin typeface="Calibri"/>
                <a:ea typeface="Calibri"/>
                <a:cs typeface="Calibri"/>
                <a:sym typeface="Calibri"/>
              </a:rPr>
              <a:t>Putting it all together: the SOW (cont’d)</a:t>
            </a:r>
            <a:endParaRPr>
              <a:solidFill>
                <a:srgbClr val="2E5F7D"/>
              </a:solidFill>
            </a:endParaRPr>
          </a:p>
        </p:txBody>
      </p:sp>
      <p:sp>
        <p:nvSpPr>
          <p:cNvPr id="465" name="Google Shape;465;p21"/>
          <p:cNvSpPr txBox="1">
            <a:spLocks noGrp="1"/>
          </p:cNvSpPr>
          <p:nvPr>
            <p:ph type="body" idx="1"/>
          </p:nvPr>
        </p:nvSpPr>
        <p:spPr>
          <a:xfrm>
            <a:off x="608250" y="1836250"/>
            <a:ext cx="9718200" cy="4735200"/>
          </a:xfrm>
          <a:prstGeom prst="rect">
            <a:avLst/>
          </a:prstGeom>
          <a:noFill/>
          <a:ln>
            <a:noFill/>
          </a:ln>
        </p:spPr>
        <p:txBody>
          <a:bodyPr spcFirstLastPara="1" wrap="square" lIns="91425" tIns="45700" rIns="91425" bIns="45700" anchor="t" anchorCtr="0">
            <a:noAutofit/>
          </a:bodyPr>
          <a:lstStyle/>
          <a:p>
            <a:pPr marL="458787" lvl="1" indent="-377190" algn="l" rtl="0">
              <a:lnSpc>
                <a:spcPct val="100000"/>
              </a:lnSpc>
              <a:spcBef>
                <a:spcPts val="500"/>
              </a:spcBef>
              <a:spcAft>
                <a:spcPts val="0"/>
              </a:spcAft>
              <a:buSzPts val="2400"/>
              <a:buAutoNum type="romanUcPeriod" startAt="5"/>
            </a:pPr>
            <a:r>
              <a:rPr lang="en-US" sz="2200" b="1">
                <a:latin typeface="Calibri"/>
                <a:ea typeface="Calibri"/>
                <a:cs typeface="Calibri"/>
                <a:sym typeface="Calibri"/>
              </a:rPr>
              <a:t>Services to be delivered/contractor performance requirements: </a:t>
            </a:r>
            <a:r>
              <a:rPr lang="en-US" sz="2200">
                <a:latin typeface="Calibri"/>
                <a:ea typeface="Calibri"/>
                <a:cs typeface="Calibri"/>
                <a:sym typeface="Calibri"/>
              </a:rPr>
              <a:t>specifies the tasks you want the contractor to perform and services to be delivered. </a:t>
            </a:r>
            <a:endParaRPr/>
          </a:p>
          <a:p>
            <a:pPr marL="458787" lvl="1" indent="-377190" algn="l" rtl="0">
              <a:lnSpc>
                <a:spcPct val="100000"/>
              </a:lnSpc>
              <a:spcBef>
                <a:spcPts val="1100"/>
              </a:spcBef>
              <a:spcAft>
                <a:spcPts val="0"/>
              </a:spcAft>
              <a:buSzPts val="2400"/>
              <a:buAutoNum type="romanUcPeriod" startAt="5"/>
            </a:pPr>
            <a:r>
              <a:rPr lang="en-US" sz="2200" b="1">
                <a:latin typeface="Calibri"/>
                <a:ea typeface="Calibri"/>
                <a:cs typeface="Calibri"/>
                <a:sym typeface="Calibri"/>
              </a:rPr>
              <a:t>Hosting requirements: </a:t>
            </a:r>
            <a:r>
              <a:rPr lang="en-US" sz="2200">
                <a:latin typeface="Calibri"/>
                <a:ea typeface="Calibri"/>
                <a:cs typeface="Calibri"/>
                <a:sym typeface="Calibri"/>
              </a:rPr>
              <a:t>specifies any requirements for hosting the IIS, with vendor or “in the cloud.”</a:t>
            </a:r>
            <a:endParaRPr/>
          </a:p>
          <a:p>
            <a:pPr marL="458787" lvl="1" indent="-377190" algn="l" rtl="0">
              <a:lnSpc>
                <a:spcPct val="100000"/>
              </a:lnSpc>
              <a:spcBef>
                <a:spcPts val="1100"/>
              </a:spcBef>
              <a:spcAft>
                <a:spcPts val="0"/>
              </a:spcAft>
              <a:buSzPts val="2400"/>
              <a:buAutoNum type="romanUcPeriod" startAt="5"/>
            </a:pPr>
            <a:r>
              <a:rPr lang="en-US" sz="2200" b="1">
                <a:latin typeface="Calibri"/>
                <a:ea typeface="Calibri"/>
                <a:cs typeface="Calibri"/>
                <a:sym typeface="Calibri"/>
              </a:rPr>
              <a:t>Schedule: </a:t>
            </a:r>
            <a:r>
              <a:rPr lang="en-US" sz="2200">
                <a:latin typeface="Calibri"/>
                <a:ea typeface="Calibri"/>
                <a:cs typeface="Calibri"/>
                <a:sym typeface="Calibri"/>
              </a:rPr>
              <a:t>provides the timeframes within which the services and deliverables are provided.</a:t>
            </a:r>
            <a:endParaRPr/>
          </a:p>
          <a:p>
            <a:pPr marL="458787" lvl="1" indent="-377190" algn="l" rtl="0">
              <a:lnSpc>
                <a:spcPct val="100000"/>
              </a:lnSpc>
              <a:spcBef>
                <a:spcPts val="1100"/>
              </a:spcBef>
              <a:spcAft>
                <a:spcPts val="0"/>
              </a:spcAft>
              <a:buSzPts val="2400"/>
              <a:buAutoNum type="romanUcPeriod" startAt="5"/>
            </a:pPr>
            <a:r>
              <a:rPr lang="en-US" sz="2200" b="1">
                <a:latin typeface="Calibri"/>
                <a:ea typeface="Calibri"/>
                <a:cs typeface="Calibri"/>
                <a:sym typeface="Calibri"/>
              </a:rPr>
              <a:t>Reporting: </a:t>
            </a:r>
            <a:r>
              <a:rPr lang="en-US" sz="2200">
                <a:latin typeface="Calibri"/>
                <a:ea typeface="Calibri"/>
                <a:cs typeface="Calibri"/>
                <a:sym typeface="Calibri"/>
              </a:rPr>
              <a:t>specifies how and when you want the successful bidder to report both progress on the requirements or deliverables and on expenditures. </a:t>
            </a:r>
            <a:endParaRPr/>
          </a:p>
          <a:p>
            <a:pPr marL="458787" lvl="1" indent="-377190" algn="l" rtl="0">
              <a:lnSpc>
                <a:spcPct val="100000"/>
              </a:lnSpc>
              <a:spcBef>
                <a:spcPts val="1100"/>
              </a:spcBef>
              <a:spcAft>
                <a:spcPts val="0"/>
              </a:spcAft>
              <a:buSzPts val="2400"/>
              <a:buAutoNum type="romanUcPeriod" startAt="5"/>
            </a:pPr>
            <a:r>
              <a:rPr lang="en-US" sz="2200" b="1">
                <a:latin typeface="Calibri"/>
                <a:ea typeface="Calibri"/>
                <a:cs typeface="Calibri"/>
                <a:sym typeface="Calibri"/>
              </a:rPr>
              <a:t>Other special considerations</a:t>
            </a:r>
            <a:endParaRPr/>
          </a:p>
          <a:p>
            <a:pPr marL="458787" lvl="1" indent="-377190" algn="l" rtl="0">
              <a:lnSpc>
                <a:spcPct val="100000"/>
              </a:lnSpc>
              <a:spcBef>
                <a:spcPts val="1100"/>
              </a:spcBef>
              <a:spcAft>
                <a:spcPts val="0"/>
              </a:spcAft>
              <a:buSzPts val="2400"/>
              <a:buAutoNum type="romanUcPeriod" startAt="5"/>
            </a:pPr>
            <a:r>
              <a:rPr lang="en-US" sz="2200" b="1">
                <a:latin typeface="Calibri"/>
                <a:ea typeface="Calibri"/>
                <a:cs typeface="Calibri"/>
                <a:sym typeface="Calibri"/>
              </a:rPr>
              <a:t>Attachments/references/appendices</a:t>
            </a:r>
            <a:endParaRPr sz="2200"/>
          </a:p>
        </p:txBody>
      </p:sp>
      <p:pic>
        <p:nvPicPr>
          <p:cNvPr id="466" name="Google Shape;466;p21"/>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2"/>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472" name="Google Shape;472;p22"/>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473" name="Google Shape;473;p22"/>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None/>
            </a:pPr>
            <a:r>
              <a:rPr lang="en-US" sz="4400">
                <a:solidFill>
                  <a:srgbClr val="2E5F7D"/>
                </a:solidFill>
                <a:latin typeface="Calibri"/>
                <a:ea typeface="Calibri"/>
                <a:cs typeface="Calibri"/>
                <a:sym typeface="Calibri"/>
              </a:rPr>
              <a:t>Document SOW/PWS: considerations </a:t>
            </a:r>
            <a:endParaRPr>
              <a:solidFill>
                <a:srgbClr val="2E5F7D"/>
              </a:solidFill>
            </a:endParaRPr>
          </a:p>
        </p:txBody>
      </p:sp>
      <p:sp>
        <p:nvSpPr>
          <p:cNvPr id="474" name="Google Shape;474;p22"/>
          <p:cNvSpPr txBox="1">
            <a:spLocks noGrp="1"/>
          </p:cNvSpPr>
          <p:nvPr>
            <p:ph type="body" idx="1"/>
          </p:nvPr>
        </p:nvSpPr>
        <p:spPr>
          <a:xfrm>
            <a:off x="608249" y="1836250"/>
            <a:ext cx="7441241" cy="4735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b="1">
                <a:latin typeface="Calibri"/>
                <a:ea typeface="Calibri"/>
                <a:cs typeface="Calibri"/>
                <a:sym typeface="Calibri"/>
              </a:rPr>
              <a:t>Tool</a:t>
            </a:r>
            <a:endParaRPr/>
          </a:p>
          <a:p>
            <a:pPr marL="457200" lvl="0" indent="-381000" algn="l" rtl="0">
              <a:lnSpc>
                <a:spcPct val="100000"/>
              </a:lnSpc>
              <a:spcBef>
                <a:spcPts val="0"/>
              </a:spcBef>
              <a:spcAft>
                <a:spcPts val="0"/>
              </a:spcAft>
              <a:buSzPts val="2400"/>
              <a:buChar char="•"/>
            </a:pPr>
            <a:r>
              <a:rPr lang="en-US" sz="2600">
                <a:latin typeface="Calibri"/>
                <a:ea typeface="Calibri"/>
                <a:cs typeface="Calibri"/>
                <a:sym typeface="Calibri"/>
              </a:rPr>
              <a:t>IT Services Worksheet</a:t>
            </a:r>
            <a:endParaRPr/>
          </a:p>
          <a:p>
            <a:pPr marL="0" lvl="0" indent="0" algn="l" rtl="0">
              <a:lnSpc>
                <a:spcPct val="100000"/>
              </a:lnSpc>
              <a:spcBef>
                <a:spcPts val="0"/>
              </a:spcBef>
              <a:spcAft>
                <a:spcPts val="0"/>
              </a:spcAft>
              <a:buSzPts val="2800"/>
              <a:buNone/>
            </a:pPr>
            <a:endParaRPr sz="2000">
              <a:latin typeface="Calibri"/>
              <a:ea typeface="Calibri"/>
              <a:cs typeface="Calibri"/>
              <a:sym typeface="Calibri"/>
            </a:endParaRPr>
          </a:p>
          <a:p>
            <a:pPr marL="0" lvl="0" indent="0" algn="l" rtl="0">
              <a:lnSpc>
                <a:spcPct val="100000"/>
              </a:lnSpc>
              <a:spcBef>
                <a:spcPts val="0"/>
              </a:spcBef>
              <a:spcAft>
                <a:spcPts val="0"/>
              </a:spcAft>
              <a:buSzPts val="2800"/>
              <a:buNone/>
            </a:pPr>
            <a:r>
              <a:rPr lang="en-US" b="1">
                <a:latin typeface="Calibri"/>
                <a:ea typeface="Calibri"/>
                <a:cs typeface="Calibri"/>
                <a:sym typeface="Calibri"/>
              </a:rPr>
              <a:t>Considerations</a:t>
            </a:r>
            <a:endParaRPr/>
          </a:p>
          <a:p>
            <a:pPr marL="457200" lvl="0" indent="-381000" algn="l" rtl="0">
              <a:lnSpc>
                <a:spcPct val="100000"/>
              </a:lnSpc>
              <a:spcBef>
                <a:spcPts val="0"/>
              </a:spcBef>
              <a:spcAft>
                <a:spcPts val="0"/>
              </a:spcAft>
              <a:buSzPts val="2400"/>
              <a:buChar char="•"/>
            </a:pPr>
            <a:r>
              <a:rPr lang="en-US" sz="2600">
                <a:latin typeface="Calibri"/>
                <a:ea typeface="Calibri"/>
                <a:cs typeface="Calibri"/>
                <a:sym typeface="Calibri"/>
              </a:rPr>
              <a:t>A key document that should be required in the solicitation</a:t>
            </a:r>
            <a:endParaRPr/>
          </a:p>
          <a:p>
            <a:pPr marL="457200" lvl="0" indent="-381000" algn="l" rtl="0">
              <a:lnSpc>
                <a:spcPct val="100000"/>
              </a:lnSpc>
              <a:spcBef>
                <a:spcPts val="0"/>
              </a:spcBef>
              <a:spcAft>
                <a:spcPts val="0"/>
              </a:spcAft>
              <a:buSzPts val="2400"/>
              <a:buChar char="•"/>
            </a:pPr>
            <a:r>
              <a:rPr lang="en-US" sz="2600">
                <a:latin typeface="Calibri"/>
                <a:ea typeface="Calibri"/>
                <a:cs typeface="Calibri"/>
                <a:sym typeface="Calibri"/>
              </a:rPr>
              <a:t>Defines the level of service and terms with your vendor, central IT and/or program </a:t>
            </a:r>
            <a:endParaRPr/>
          </a:p>
          <a:p>
            <a:pPr marL="457200" lvl="0" indent="-381000" algn="l" rtl="0">
              <a:lnSpc>
                <a:spcPct val="100000"/>
              </a:lnSpc>
              <a:spcBef>
                <a:spcPts val="0"/>
              </a:spcBef>
              <a:spcAft>
                <a:spcPts val="0"/>
              </a:spcAft>
              <a:buSzPts val="2400"/>
              <a:buChar char="•"/>
            </a:pPr>
            <a:r>
              <a:rPr lang="en-US" sz="2600">
                <a:latin typeface="Calibri"/>
                <a:ea typeface="Calibri"/>
                <a:cs typeface="Calibri"/>
                <a:sym typeface="Calibri"/>
              </a:rPr>
              <a:t>Can impact pricing depending on the level of service and terms required</a:t>
            </a:r>
            <a:endParaRPr/>
          </a:p>
          <a:p>
            <a:pPr marL="457200" lvl="0" indent="-381000" algn="l" rtl="0">
              <a:lnSpc>
                <a:spcPct val="100000"/>
              </a:lnSpc>
              <a:spcBef>
                <a:spcPts val="0"/>
              </a:spcBef>
              <a:spcAft>
                <a:spcPts val="0"/>
              </a:spcAft>
              <a:buSzPts val="2400"/>
              <a:buChar char="•"/>
            </a:pPr>
            <a:r>
              <a:rPr lang="en-US" sz="2600">
                <a:latin typeface="Calibri"/>
                <a:ea typeface="Calibri"/>
                <a:cs typeface="Calibri"/>
                <a:sym typeface="Calibri"/>
              </a:rPr>
              <a:t>Included as part of the contract at time of award</a:t>
            </a:r>
            <a:endParaRPr sz="2600"/>
          </a:p>
        </p:txBody>
      </p:sp>
      <p:pic>
        <p:nvPicPr>
          <p:cNvPr id="475" name="Google Shape;475;p22"/>
          <p:cNvPicPr preferRelativeResize="0"/>
          <p:nvPr/>
        </p:nvPicPr>
        <p:blipFill rotWithShape="1">
          <a:blip r:embed="rId5">
            <a:alphaModFix/>
          </a:blip>
          <a:srcRect/>
          <a:stretch/>
        </p:blipFill>
        <p:spPr>
          <a:xfrm>
            <a:off x="11589078" y="6173663"/>
            <a:ext cx="540576" cy="604775"/>
          </a:xfrm>
          <a:prstGeom prst="rect">
            <a:avLst/>
          </a:prstGeom>
          <a:noFill/>
          <a:ln>
            <a:noFill/>
          </a:ln>
        </p:spPr>
      </p:pic>
      <p:sp>
        <p:nvSpPr>
          <p:cNvPr id="476" name="Google Shape;476;p22"/>
          <p:cNvSpPr/>
          <p:nvPr/>
        </p:nvSpPr>
        <p:spPr>
          <a:xfrm>
            <a:off x="7883236" y="2205502"/>
            <a:ext cx="2646217" cy="3280898"/>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Recommendation: </a:t>
            </a: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Calibri"/>
                <a:ea typeface="Calibri"/>
                <a:cs typeface="Calibri"/>
                <a:sym typeface="Calibri"/>
              </a:rPr>
              <a:t>Apply the same principles of precision, clarity and understanding of what’s reasonable/afford-able and realistic.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_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_Solid Color 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_Solid Background">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Widescreen</PresentationFormat>
  <Paragraphs>186</Paragraphs>
  <Slides>22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Barlow</vt:lpstr>
      <vt:lpstr>NTR</vt:lpstr>
      <vt:lpstr>Calibri</vt:lpstr>
      <vt:lpstr>Noto Sans Symbols</vt:lpstr>
      <vt:lpstr>Barlow Medium</vt:lpstr>
      <vt:lpstr>Barlow Light</vt:lpstr>
      <vt:lpstr>Arial</vt:lpstr>
      <vt:lpstr>Office Theme</vt:lpstr>
      <vt:lpstr>Content_Slider</vt:lpstr>
      <vt:lpstr>Content_Solid Color Slider</vt:lpstr>
      <vt:lpstr>Content_Solid Background</vt:lpstr>
      <vt:lpstr>IIS Procurement Webinar Series</vt:lpstr>
      <vt:lpstr>Funding disclosure:</vt:lpstr>
      <vt:lpstr>Recap of week 1 and Q&amp;A</vt:lpstr>
      <vt:lpstr>Acquisition planning: document SOW/PWS</vt:lpstr>
      <vt:lpstr>Document SOW/PWS: considerations </vt:lpstr>
      <vt:lpstr>Which to use?</vt:lpstr>
      <vt:lpstr>Putting it all together: the SOW </vt:lpstr>
      <vt:lpstr>Putting it all together: the SOW (cont’d)</vt:lpstr>
      <vt:lpstr>Document SOW/PWS: considerations </vt:lpstr>
      <vt:lpstr>PowerPoint Presentation</vt:lpstr>
      <vt:lpstr>Solicitation: develop solicitation document</vt:lpstr>
      <vt:lpstr>Solicitation document: considerations</vt:lpstr>
      <vt:lpstr>Solicitation methods/types</vt:lpstr>
      <vt:lpstr>Sample sections of the solicitation document</vt:lpstr>
      <vt:lpstr>Helpful hints</vt:lpstr>
      <vt:lpstr>Solicitation: develop evaluation criteria</vt:lpstr>
      <vt:lpstr>Evaluation criteria</vt:lpstr>
      <vt:lpstr>Solicitation: Publish solicitation/Q&amp;A</vt:lpstr>
      <vt:lpstr>Publish the solicitation document</vt:lpstr>
      <vt:lpstr>Respond to questions</vt:lpstr>
      <vt:lpstr>PowerPoint Presentation</vt:lpstr>
      <vt:lpstr>Upcoming webinars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2025-02-06T20:22:32Z</dcterms:created>
  <dcterms:modified xsi:type="dcterms:W3CDTF">2025-02-06T20:23:00Z</dcterms:modified>
</cp:coreProperties>
</file>