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44" r:id="rId2"/>
    <p:sldId id="445" r:id="rId3"/>
    <p:sldId id="446" r:id="rId4"/>
    <p:sldId id="339"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72" r:id="rId31"/>
    <p:sldId id="473" r:id="rId32"/>
    <p:sldId id="474" r:id="rId33"/>
    <p:sldId id="475" r:id="rId34"/>
    <p:sldId id="2147480522" r:id="rId35"/>
    <p:sldId id="477" r:id="rId36"/>
    <p:sldId id="478" r:id="rId37"/>
    <p:sldId id="479" r:id="rId38"/>
    <p:sldId id="480" r:id="rId39"/>
    <p:sldId id="481" r:id="rId40"/>
    <p:sldId id="482" r:id="rId41"/>
    <p:sldId id="4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ategic Sustainability and IIS Budget" id="{F3432663-3493-B244-9236-8D6A50816064}">
          <p14:sldIdLst>
            <p14:sldId id="444"/>
            <p14:sldId id="445"/>
            <p14:sldId id="446"/>
            <p14:sldId id="339"/>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2147480522"/>
            <p14:sldId id="477"/>
            <p14:sldId id="478"/>
            <p14:sldId id="479"/>
            <p14:sldId id="480"/>
            <p14:sldId id="481"/>
            <p14:sldId id="482"/>
            <p14:sldId id="4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6" d="100"/>
          <a:sy n="56" d="100"/>
        </p:scale>
        <p:origin x="10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52BA7-BD62-4E64-A7C4-63C6A02EAB67}"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B53D8-9DFB-4D7E-8FA7-A30F91481FFC}" type="slidenum">
              <a:rPr lang="en-US" smtClean="0"/>
              <a:t>‹#›</a:t>
            </a:fld>
            <a:endParaRPr lang="en-US"/>
          </a:p>
        </p:txBody>
      </p:sp>
    </p:spTree>
    <p:extLst>
      <p:ext uri="{BB962C8B-B14F-4D97-AF65-F5344CB8AC3E}">
        <p14:creationId xmlns:p14="http://schemas.microsoft.com/office/powerpoint/2010/main" val="410338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401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2162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00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44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82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12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11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820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700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64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505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1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3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BE3C-5C80-5752-5E57-31D26758A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4AD2A4-49D4-0406-E90E-BE27CC29E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4295F7-B6DC-D60F-D853-55DCB2CC3503}"/>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5" name="Footer Placeholder 4">
            <a:extLst>
              <a:ext uri="{FF2B5EF4-FFF2-40B4-BE49-F238E27FC236}">
                <a16:creationId xmlns:a16="http://schemas.microsoft.com/office/drawing/2014/main" id="{B2FEC19B-3DA3-D27E-B97D-F83C3776E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DCFC8-25DF-2FDA-0D30-8B7AC6424341}"/>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258064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DA0B-413E-A92E-C6AF-9DABDD822D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A8DB3-59D5-2C85-0030-48BD1381C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AD2F7-86ED-4FD2-6270-EF35823388BE}"/>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5" name="Footer Placeholder 4">
            <a:extLst>
              <a:ext uri="{FF2B5EF4-FFF2-40B4-BE49-F238E27FC236}">
                <a16:creationId xmlns:a16="http://schemas.microsoft.com/office/drawing/2014/main" id="{FF5AEC43-684F-3A1B-CBDE-EEF799046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756E6-13E2-023F-FBFB-69FDF468A7AB}"/>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273992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4BB81B-1669-C800-5EE5-5856E8537B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2234D-5988-89E9-725A-438DC53876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01F70-E5D3-52D3-BD55-1DFB499121FA}"/>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5" name="Footer Placeholder 4">
            <a:extLst>
              <a:ext uri="{FF2B5EF4-FFF2-40B4-BE49-F238E27FC236}">
                <a16:creationId xmlns:a16="http://schemas.microsoft.com/office/drawing/2014/main" id="{6BDC357B-0D49-9EA9-A66C-32031A915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24374-9819-C9E5-11E0-48818940F9D8}"/>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87159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42936832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7509644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24734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www.cdc.gov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18218636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9E4C-6E00-901E-BAFE-9AD39939B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9115D-A0E6-5659-182F-182EC8FA51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0B1A0-C915-433B-4462-0750BFA65C20}"/>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5" name="Footer Placeholder 4">
            <a:extLst>
              <a:ext uri="{FF2B5EF4-FFF2-40B4-BE49-F238E27FC236}">
                <a16:creationId xmlns:a16="http://schemas.microsoft.com/office/drawing/2014/main" id="{42893AB3-F127-4D2A-5EED-8F6F74992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DC678-491D-0FF3-0E58-03D43C06B77E}"/>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341629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96C7-09F1-175D-84C0-C1C271C3D1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C96DF-9130-5D92-5294-3E1B082582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A39F8-BFF2-036E-D701-FEC141D0E4A1}"/>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5" name="Footer Placeholder 4">
            <a:extLst>
              <a:ext uri="{FF2B5EF4-FFF2-40B4-BE49-F238E27FC236}">
                <a16:creationId xmlns:a16="http://schemas.microsoft.com/office/drawing/2014/main" id="{F2CC11A2-F15F-1CA7-FD72-3D3C65ED9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8FCCF-9320-8F95-CC0A-50E6B9065038}"/>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186710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1C94-3DB4-6770-F4F3-EA6E7A6AE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6F88C-3A7D-AEA0-0066-EFDCDB324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3F3C2-AEE6-966B-9536-C188A867B2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2011A-66B3-1CFF-0B28-7F1D6289E20A}"/>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6" name="Footer Placeholder 5">
            <a:extLst>
              <a:ext uri="{FF2B5EF4-FFF2-40B4-BE49-F238E27FC236}">
                <a16:creationId xmlns:a16="http://schemas.microsoft.com/office/drawing/2014/main" id="{2595AE32-C25E-F4AC-1197-04D80B1E9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8D0A2-7CBC-31E8-38BF-3986D4C97A91}"/>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257825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452D-AED3-BAC1-5398-82E7A6A36A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D4724-4541-9BD1-47AB-42149B76C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3A6FB-BF4E-108A-3338-77BC26251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89BA5-25B9-C2DA-1BF9-DE93A553A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557F45-85FA-9904-2EEC-295D558720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C3E52D-FCB4-2786-F129-97F0B43E7D19}"/>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8" name="Footer Placeholder 7">
            <a:extLst>
              <a:ext uri="{FF2B5EF4-FFF2-40B4-BE49-F238E27FC236}">
                <a16:creationId xmlns:a16="http://schemas.microsoft.com/office/drawing/2014/main" id="{2FCE22A7-4C78-1AA6-E559-F589A4C81D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5CE22-F06E-252B-F660-EDDA09624131}"/>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421582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7196-5465-ADA9-9D65-FE7428A6A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53A13D-A9DD-7433-21EA-4D3801A48B98}"/>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4" name="Footer Placeholder 3">
            <a:extLst>
              <a:ext uri="{FF2B5EF4-FFF2-40B4-BE49-F238E27FC236}">
                <a16:creationId xmlns:a16="http://schemas.microsoft.com/office/drawing/2014/main" id="{536B4FD9-A123-F5FF-9268-DDA6CCE3E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C26F6-4DD1-AA98-2125-452142822677}"/>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169442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22EA4-18C1-1812-13BD-C34263FFFDF1}"/>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3" name="Footer Placeholder 2">
            <a:extLst>
              <a:ext uri="{FF2B5EF4-FFF2-40B4-BE49-F238E27FC236}">
                <a16:creationId xmlns:a16="http://schemas.microsoft.com/office/drawing/2014/main" id="{CC53270A-E149-ED72-973F-DCD88168C0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5BD887-10D0-DA74-CFDC-C48C4B4A7D8B}"/>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17205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A184-1CE3-E6F0-C266-C511E2AC1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09ECB6-A2E1-D62F-1A53-5BE86CF26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13CB0-2BB3-080F-0F27-6B55A86D7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D9658-B371-0C7D-7378-00B3DC97DB16}"/>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6" name="Footer Placeholder 5">
            <a:extLst>
              <a:ext uri="{FF2B5EF4-FFF2-40B4-BE49-F238E27FC236}">
                <a16:creationId xmlns:a16="http://schemas.microsoft.com/office/drawing/2014/main" id="{D4044367-478C-E267-1488-FCEB63DBD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73E4E-0861-94ED-132B-E68DA71E1D2A}"/>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404368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0AC2-2037-8F8C-1EBE-DA8CE7D56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CDAA21-108F-30E7-DCBC-8E291DCB5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0593C-7D95-1B28-4C44-BF0FDC4A2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BCCA1-C17F-0CCE-923D-FC89A84848BC}"/>
              </a:ext>
            </a:extLst>
          </p:cNvPr>
          <p:cNvSpPr>
            <a:spLocks noGrp="1"/>
          </p:cNvSpPr>
          <p:nvPr>
            <p:ph type="dt" sz="half" idx="10"/>
          </p:nvPr>
        </p:nvSpPr>
        <p:spPr/>
        <p:txBody>
          <a:bodyPr/>
          <a:lstStyle/>
          <a:p>
            <a:fld id="{098A41E5-6BD3-4480-A17B-B52E6F95BDE3}" type="datetimeFigureOut">
              <a:rPr lang="en-US" smtClean="0"/>
              <a:t>6/16/2025</a:t>
            </a:fld>
            <a:endParaRPr lang="en-US"/>
          </a:p>
        </p:txBody>
      </p:sp>
      <p:sp>
        <p:nvSpPr>
          <p:cNvPr id="6" name="Footer Placeholder 5">
            <a:extLst>
              <a:ext uri="{FF2B5EF4-FFF2-40B4-BE49-F238E27FC236}">
                <a16:creationId xmlns:a16="http://schemas.microsoft.com/office/drawing/2014/main" id="{287FBE2B-ED94-AFD7-DA73-A23F46950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6B7BB-EFF9-9323-3B81-15A9E5DD50C7}"/>
              </a:ext>
            </a:extLst>
          </p:cNvPr>
          <p:cNvSpPr>
            <a:spLocks noGrp="1"/>
          </p:cNvSpPr>
          <p:nvPr>
            <p:ph type="sldNum" sz="quarter" idx="12"/>
          </p:nvPr>
        </p:nvSpPr>
        <p:spPr/>
        <p:txBody>
          <a:bodyPr/>
          <a:lstStyle/>
          <a:p>
            <a:fld id="{42D39342-DC0D-4D8E-B133-0D2E8CC59F72}" type="slidenum">
              <a:rPr lang="en-US" smtClean="0"/>
              <a:t>‹#›</a:t>
            </a:fld>
            <a:endParaRPr lang="en-US"/>
          </a:p>
        </p:txBody>
      </p:sp>
    </p:spTree>
    <p:extLst>
      <p:ext uri="{BB962C8B-B14F-4D97-AF65-F5344CB8AC3E}">
        <p14:creationId xmlns:p14="http://schemas.microsoft.com/office/powerpoint/2010/main" val="404360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DCEEA-2F00-7410-D5FF-62E406B15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42EFCB-2E26-E45C-8FDB-EE1F2C615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D57BA-A817-EBB3-D5ED-C14446E43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8A41E5-6BD3-4480-A17B-B52E6F95BDE3}" type="datetimeFigureOut">
              <a:rPr lang="en-US" smtClean="0"/>
              <a:t>6/16/2025</a:t>
            </a:fld>
            <a:endParaRPr lang="en-US"/>
          </a:p>
        </p:txBody>
      </p:sp>
      <p:sp>
        <p:nvSpPr>
          <p:cNvPr id="5" name="Footer Placeholder 4">
            <a:extLst>
              <a:ext uri="{FF2B5EF4-FFF2-40B4-BE49-F238E27FC236}">
                <a16:creationId xmlns:a16="http://schemas.microsoft.com/office/drawing/2014/main" id="{9AB3CDC4-1772-D978-4681-BDCDD8AE5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552F7A8-19E9-0886-18DD-B342F8BCC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D39342-DC0D-4D8E-B133-0D2E8CC59F72}" type="slidenum">
              <a:rPr lang="en-US" smtClean="0"/>
              <a:t>‹#›</a:t>
            </a:fld>
            <a:endParaRPr lang="en-US"/>
          </a:p>
        </p:txBody>
      </p:sp>
    </p:spTree>
    <p:extLst>
      <p:ext uri="{BB962C8B-B14F-4D97-AF65-F5344CB8AC3E}">
        <p14:creationId xmlns:p14="http://schemas.microsoft.com/office/powerpoint/2010/main" val="304212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id.gov/medicaid/data-systems/medicaid-management-information-system/index.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27815A-D900-45DB-B7E9-7E3E5057AAA1}"/>
              </a:ext>
            </a:extLst>
          </p:cNvPr>
          <p:cNvSpPr>
            <a:spLocks noGrp="1"/>
          </p:cNvSpPr>
          <p:nvPr>
            <p:ph type="subTitle" idx="1"/>
          </p:nvPr>
        </p:nvSpPr>
        <p:spPr>
          <a:xfrm>
            <a:off x="609599" y="2859349"/>
            <a:ext cx="9352548" cy="2578924"/>
          </a:xfrm>
        </p:spPr>
        <p:txBody>
          <a:bodyPr>
            <a:normAutofit/>
          </a:bodyPr>
          <a:lstStyle/>
          <a:p>
            <a:r>
              <a:rPr lang="de-DE" dirty="0"/>
              <a:t>Jennifer Austin Ratliff, CSM, PMP </a:t>
            </a:r>
          </a:p>
          <a:p>
            <a:r>
              <a:rPr lang="en-US" sz="2400" b="0" i="1" dirty="0"/>
              <a:t>Informatics and Data Analytics Branch</a:t>
            </a:r>
            <a:br>
              <a:rPr lang="en-US" sz="2400" b="0" i="1" dirty="0"/>
            </a:br>
            <a:r>
              <a:rPr lang="en-US" sz="2400" b="0" i="1" dirty="0"/>
              <a:t>Immunization Services Division </a:t>
            </a:r>
            <a:br>
              <a:rPr lang="en-US" sz="2400" b="0" i="1" dirty="0"/>
            </a:br>
            <a:r>
              <a:rPr lang="en-US" sz="2400" b="0" i="1" dirty="0"/>
              <a:t>National Center for Immunization and Respiratory Diseases</a:t>
            </a:r>
            <a:br>
              <a:rPr lang="en-US" sz="2400" b="0" i="1" dirty="0"/>
            </a:br>
            <a:r>
              <a:rPr lang="en-US" sz="2400" b="0" i="1" dirty="0"/>
              <a:t>Centers for Disease Control and Prevention</a:t>
            </a:r>
          </a:p>
          <a:p>
            <a:endParaRPr lang="en-US" dirty="0"/>
          </a:p>
        </p:txBody>
      </p:sp>
      <p:sp>
        <p:nvSpPr>
          <p:cNvPr id="4" name="Text Placeholder 3">
            <a:extLst>
              <a:ext uri="{FF2B5EF4-FFF2-40B4-BE49-F238E27FC236}">
                <a16:creationId xmlns:a16="http://schemas.microsoft.com/office/drawing/2014/main" id="{58FFE8E3-8F69-40F6-9D10-8E58648E78B5}"/>
              </a:ext>
            </a:extLst>
          </p:cNvPr>
          <p:cNvSpPr>
            <a:spLocks noGrp="1"/>
          </p:cNvSpPr>
          <p:nvPr>
            <p:ph type="body" sz="quarter" idx="10"/>
          </p:nvPr>
        </p:nvSpPr>
        <p:spPr>
          <a:xfrm>
            <a:off x="609600" y="5566289"/>
            <a:ext cx="8534400" cy="1295400"/>
          </a:xfrm>
        </p:spPr>
        <p:txBody>
          <a:bodyPr/>
          <a:lstStyle/>
          <a:p>
            <a:r>
              <a:rPr lang="en-US" dirty="0"/>
              <a:t>June 10, 2025</a:t>
            </a:r>
          </a:p>
          <a:p>
            <a:r>
              <a:rPr lang="en-US" dirty="0"/>
              <a:t>IIS Leadership Workshop</a:t>
            </a:r>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dirty="0"/>
              <a:t>National Center for Immunization and Respiratory Diseases</a:t>
            </a:r>
          </a:p>
        </p:txBody>
      </p:sp>
      <p:sp>
        <p:nvSpPr>
          <p:cNvPr id="7170" name="Title 3"/>
          <p:cNvSpPr>
            <a:spLocks noGrp="1"/>
          </p:cNvSpPr>
          <p:nvPr>
            <p:ph type="title"/>
          </p:nvPr>
        </p:nvSpPr>
        <p:spPr/>
        <p:txBody>
          <a:bodyPr/>
          <a:lstStyle/>
          <a:p>
            <a:r>
              <a:rPr lang="en-US" altLang="en-US" dirty="0"/>
              <a:t>Strategic Sustainability and IIS Budget</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5816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sz="4533" dirty="0"/>
              <a:t>IIS Funding</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p:txBody>
          <a:bodyPr/>
          <a:lstStyle/>
          <a:p>
            <a:r>
              <a:rPr lang="en-US" dirty="0"/>
              <a:t>Strategic Sustainability and IIS Budget</a:t>
            </a:r>
          </a:p>
        </p:txBody>
      </p:sp>
    </p:spTree>
    <p:extLst>
      <p:ext uri="{BB962C8B-B14F-4D97-AF65-F5344CB8AC3E}">
        <p14:creationId xmlns:p14="http://schemas.microsoft.com/office/powerpoint/2010/main" val="28894795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CDC Supported IIS Funding</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Strengthening Vaccine Preventable Disease Prevention and Response Immunization Cooperative Agreement</a:t>
            </a:r>
          </a:p>
          <a:p>
            <a:r>
              <a:rPr lang="en-US" dirty="0"/>
              <a:t>IIS supports all aspects of the immunization program, most fund types (Discretionary (aka: PPHF &amp; 317), VFC, and Pan-Flu can be used for IIS)</a:t>
            </a:r>
          </a:p>
          <a:p>
            <a:r>
              <a:rPr lang="en-US" dirty="0"/>
              <a:t>Competitive component awards vary, current components are Outbreak Response and Larger Response</a:t>
            </a:r>
          </a:p>
          <a:p>
            <a:r>
              <a:rPr lang="en-US" dirty="0"/>
              <a:t>Other CDC opportunities: Public Health Infrastructure Grant, preparedness response, surveillance, etc.</a:t>
            </a:r>
          </a:p>
          <a:p>
            <a:endParaRPr lang="en-US" dirty="0"/>
          </a:p>
        </p:txBody>
      </p:sp>
    </p:spTree>
    <p:extLst>
      <p:ext uri="{BB962C8B-B14F-4D97-AF65-F5344CB8AC3E}">
        <p14:creationId xmlns:p14="http://schemas.microsoft.com/office/powerpoint/2010/main" val="9095003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br>
              <a:rPr lang="en-US" dirty="0"/>
            </a:br>
            <a:r>
              <a:rPr lang="en-US" dirty="0"/>
              <a:t>Data Modernization Funding Timeline and Progression</a:t>
            </a:r>
          </a:p>
        </p:txBody>
      </p:sp>
      <p:sp>
        <p:nvSpPr>
          <p:cNvPr id="4" name="Rectangle 3">
            <a:extLst>
              <a:ext uri="{FF2B5EF4-FFF2-40B4-BE49-F238E27FC236}">
                <a16:creationId xmlns:a16="http://schemas.microsoft.com/office/drawing/2014/main" id="{6DA9272B-E1A2-20BC-A9F7-B6487C37A847}"/>
              </a:ext>
            </a:extLst>
          </p:cNvPr>
          <p:cNvSpPr/>
          <p:nvPr/>
        </p:nvSpPr>
        <p:spPr>
          <a:xfrm>
            <a:off x="491837" y="1728709"/>
            <a:ext cx="2618516" cy="4909312"/>
          </a:xfrm>
          <a:prstGeom prst="rect">
            <a:avLst/>
          </a:prstGeom>
          <a:solidFill>
            <a:srgbClr val="0070C0">
              <a:alpha val="40000"/>
            </a:srgb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FFFF"/>
              </a:solidFill>
              <a:latin typeface="Myriad Web Pro"/>
            </a:endParaRPr>
          </a:p>
        </p:txBody>
      </p:sp>
      <p:sp>
        <p:nvSpPr>
          <p:cNvPr id="5" name="Rectangle 4">
            <a:extLst>
              <a:ext uri="{FF2B5EF4-FFF2-40B4-BE49-F238E27FC236}">
                <a16:creationId xmlns:a16="http://schemas.microsoft.com/office/drawing/2014/main" id="{DE91F8B2-50DE-070C-DF05-8E516BB284C3}"/>
              </a:ext>
            </a:extLst>
          </p:cNvPr>
          <p:cNvSpPr/>
          <p:nvPr/>
        </p:nvSpPr>
        <p:spPr>
          <a:xfrm>
            <a:off x="3328642" y="1728709"/>
            <a:ext cx="2618516" cy="4909312"/>
          </a:xfrm>
          <a:prstGeom prst="rect">
            <a:avLst/>
          </a:prstGeom>
          <a:solidFill>
            <a:schemeClr val="accent2">
              <a:lumMod val="20000"/>
              <a:lumOff val="80000"/>
              <a:alpha val="7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FFFF"/>
              </a:solidFill>
              <a:latin typeface="Myriad Web Pro"/>
            </a:endParaRPr>
          </a:p>
        </p:txBody>
      </p:sp>
      <p:sp>
        <p:nvSpPr>
          <p:cNvPr id="6" name="Rectangle 5">
            <a:extLst>
              <a:ext uri="{FF2B5EF4-FFF2-40B4-BE49-F238E27FC236}">
                <a16:creationId xmlns:a16="http://schemas.microsoft.com/office/drawing/2014/main" id="{FD270E41-3D67-014F-22E5-C4A3B14DFAA2}"/>
              </a:ext>
            </a:extLst>
          </p:cNvPr>
          <p:cNvSpPr/>
          <p:nvPr/>
        </p:nvSpPr>
        <p:spPr>
          <a:xfrm>
            <a:off x="6154149" y="1728709"/>
            <a:ext cx="2618516" cy="4909312"/>
          </a:xfrm>
          <a:prstGeom prst="rect">
            <a:avLst/>
          </a:prstGeom>
          <a:solidFill>
            <a:schemeClr val="accent3">
              <a:lumMod val="20000"/>
              <a:lumOff val="80000"/>
              <a:alpha val="7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FFFF"/>
              </a:solidFill>
              <a:latin typeface="Myriad Web Pro"/>
            </a:endParaRPr>
          </a:p>
        </p:txBody>
      </p:sp>
      <p:sp>
        <p:nvSpPr>
          <p:cNvPr id="7" name="Rectangle 6">
            <a:extLst>
              <a:ext uri="{FF2B5EF4-FFF2-40B4-BE49-F238E27FC236}">
                <a16:creationId xmlns:a16="http://schemas.microsoft.com/office/drawing/2014/main" id="{B8C50647-EAC6-C14A-6944-1A87D3764EC5}"/>
              </a:ext>
            </a:extLst>
          </p:cNvPr>
          <p:cNvSpPr/>
          <p:nvPr/>
        </p:nvSpPr>
        <p:spPr>
          <a:xfrm>
            <a:off x="8982142" y="1730210"/>
            <a:ext cx="2618516" cy="4907812"/>
          </a:xfrm>
          <a:prstGeom prst="rect">
            <a:avLst/>
          </a:prstGeom>
          <a:solidFill>
            <a:schemeClr val="accent6">
              <a:lumMod val="10000"/>
              <a:lumOff val="90000"/>
              <a:alpha val="7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rgbClr val="FFFFFF"/>
              </a:solidFill>
              <a:latin typeface="Myriad Web Pro"/>
            </a:endParaRPr>
          </a:p>
        </p:txBody>
      </p:sp>
      <p:sp>
        <p:nvSpPr>
          <p:cNvPr id="8" name="TextBox 7">
            <a:extLst>
              <a:ext uri="{FF2B5EF4-FFF2-40B4-BE49-F238E27FC236}">
                <a16:creationId xmlns:a16="http://schemas.microsoft.com/office/drawing/2014/main" id="{10342EC0-D637-3608-80BA-FE944B62D7D2}"/>
              </a:ext>
            </a:extLst>
          </p:cNvPr>
          <p:cNvSpPr txBox="1"/>
          <p:nvPr/>
        </p:nvSpPr>
        <p:spPr>
          <a:xfrm>
            <a:off x="376842" y="1330785"/>
            <a:ext cx="1219604" cy="461665"/>
          </a:xfrm>
          <a:prstGeom prst="rect">
            <a:avLst/>
          </a:prstGeom>
          <a:solidFill>
            <a:srgbClr val="0070C0"/>
          </a:solidFill>
        </p:spPr>
        <p:txBody>
          <a:bodyPr wrap="square" rtlCol="0">
            <a:spAutoFit/>
          </a:bodyPr>
          <a:lstStyle/>
          <a:p>
            <a:pPr defTabSz="1219170" eaLnBrk="0" fontAlgn="base" hangingPunct="0">
              <a:spcBef>
                <a:spcPct val="0"/>
              </a:spcBef>
              <a:spcAft>
                <a:spcPct val="0"/>
              </a:spcAft>
              <a:defRPr/>
            </a:pPr>
            <a:r>
              <a:rPr lang="en-US" sz="2400" b="1" dirty="0">
                <a:solidFill>
                  <a:srgbClr val="FFFFFF"/>
                </a:solidFill>
                <a:latin typeface="Calibri" panose="020F0502020204030204" pitchFamily="34" charset="0"/>
              </a:rPr>
              <a:t>FY2020</a:t>
            </a:r>
          </a:p>
        </p:txBody>
      </p:sp>
      <p:sp>
        <p:nvSpPr>
          <p:cNvPr id="9" name="TextBox 8">
            <a:extLst>
              <a:ext uri="{FF2B5EF4-FFF2-40B4-BE49-F238E27FC236}">
                <a16:creationId xmlns:a16="http://schemas.microsoft.com/office/drawing/2014/main" id="{52B41FC7-777C-94C2-2DD2-EADEE187711A}"/>
              </a:ext>
            </a:extLst>
          </p:cNvPr>
          <p:cNvSpPr txBox="1"/>
          <p:nvPr/>
        </p:nvSpPr>
        <p:spPr>
          <a:xfrm>
            <a:off x="3221897" y="1330785"/>
            <a:ext cx="1219604" cy="461665"/>
          </a:xfrm>
          <a:prstGeom prst="rect">
            <a:avLst/>
          </a:prstGeom>
          <a:solidFill>
            <a:srgbClr val="FF9933"/>
          </a:solidFill>
        </p:spPr>
        <p:txBody>
          <a:bodyPr wrap="square" rtlCol="0">
            <a:spAutoFit/>
          </a:bodyPr>
          <a:lstStyle/>
          <a:p>
            <a:pPr defTabSz="1219170" eaLnBrk="0" fontAlgn="base" hangingPunct="0">
              <a:spcBef>
                <a:spcPct val="0"/>
              </a:spcBef>
              <a:spcAft>
                <a:spcPct val="0"/>
              </a:spcAft>
              <a:defRPr/>
            </a:pPr>
            <a:r>
              <a:rPr lang="en-US" sz="2400" b="1" dirty="0">
                <a:solidFill>
                  <a:srgbClr val="FFFFFF"/>
                </a:solidFill>
                <a:latin typeface="Calibri" panose="020F0502020204030204" pitchFamily="34" charset="0"/>
              </a:rPr>
              <a:t>FY2021</a:t>
            </a:r>
          </a:p>
        </p:txBody>
      </p:sp>
      <p:sp>
        <p:nvSpPr>
          <p:cNvPr id="10" name="TextBox 9">
            <a:extLst>
              <a:ext uri="{FF2B5EF4-FFF2-40B4-BE49-F238E27FC236}">
                <a16:creationId xmlns:a16="http://schemas.microsoft.com/office/drawing/2014/main" id="{CA5D166E-0B59-5C96-A937-E39A0E7C301B}"/>
              </a:ext>
            </a:extLst>
          </p:cNvPr>
          <p:cNvSpPr txBox="1"/>
          <p:nvPr/>
        </p:nvSpPr>
        <p:spPr>
          <a:xfrm>
            <a:off x="6038878" y="1332733"/>
            <a:ext cx="1219604" cy="492443"/>
          </a:xfrm>
          <a:prstGeom prst="rect">
            <a:avLst/>
          </a:prstGeom>
          <a:solidFill>
            <a:schemeClr val="bg1">
              <a:lumMod val="75000"/>
            </a:schemeClr>
          </a:solidFill>
        </p:spPr>
        <p:txBody>
          <a:bodyPr wrap="square" lIns="121920" tIns="60960" rIns="121920" bIns="60960" rtlCol="0" anchor="t">
            <a:spAutoFit/>
          </a:bodyPr>
          <a:lstStyle/>
          <a:p>
            <a:pPr defTabSz="1219170" eaLnBrk="0" fontAlgn="base" hangingPunct="0">
              <a:spcBef>
                <a:spcPct val="0"/>
              </a:spcBef>
              <a:spcAft>
                <a:spcPct val="0"/>
              </a:spcAft>
              <a:defRPr/>
            </a:pPr>
            <a:r>
              <a:rPr lang="en-US" sz="2400" b="1" dirty="0">
                <a:solidFill>
                  <a:srgbClr val="000000"/>
                </a:solidFill>
                <a:latin typeface="Calibri"/>
                <a:ea typeface="Calibri"/>
                <a:cs typeface="Calibri"/>
              </a:rPr>
              <a:t>FY2023</a:t>
            </a:r>
          </a:p>
        </p:txBody>
      </p:sp>
      <p:sp>
        <p:nvSpPr>
          <p:cNvPr id="11" name="TextBox 10">
            <a:extLst>
              <a:ext uri="{FF2B5EF4-FFF2-40B4-BE49-F238E27FC236}">
                <a16:creationId xmlns:a16="http://schemas.microsoft.com/office/drawing/2014/main" id="{8C53EF3C-ED1C-20E8-7CE7-5B8BEFD0E6B6}"/>
              </a:ext>
            </a:extLst>
          </p:cNvPr>
          <p:cNvSpPr txBox="1"/>
          <p:nvPr/>
        </p:nvSpPr>
        <p:spPr>
          <a:xfrm>
            <a:off x="8861265" y="1332733"/>
            <a:ext cx="1219604" cy="461665"/>
          </a:xfrm>
          <a:prstGeom prst="rect">
            <a:avLst/>
          </a:prstGeom>
          <a:solidFill>
            <a:schemeClr val="accent6">
              <a:lumMod val="75000"/>
            </a:schemeClr>
          </a:solidFill>
        </p:spPr>
        <p:txBody>
          <a:bodyPr wrap="square" rtlCol="0">
            <a:spAutoFit/>
          </a:bodyPr>
          <a:lstStyle/>
          <a:p>
            <a:pPr defTabSz="1219170" eaLnBrk="0" fontAlgn="base" hangingPunct="0">
              <a:spcBef>
                <a:spcPct val="0"/>
              </a:spcBef>
              <a:spcAft>
                <a:spcPct val="0"/>
              </a:spcAft>
              <a:defRPr/>
            </a:pPr>
            <a:r>
              <a:rPr lang="en-US" sz="2400" b="1">
                <a:solidFill>
                  <a:srgbClr val="FFFFFF"/>
                </a:solidFill>
                <a:latin typeface="Calibri" panose="020F0502020204030204" pitchFamily="34" charset="0"/>
              </a:rPr>
              <a:t>FY2024</a:t>
            </a:r>
          </a:p>
        </p:txBody>
      </p:sp>
      <p:sp>
        <p:nvSpPr>
          <p:cNvPr id="12" name="TextBox 11">
            <a:extLst>
              <a:ext uri="{FF2B5EF4-FFF2-40B4-BE49-F238E27FC236}">
                <a16:creationId xmlns:a16="http://schemas.microsoft.com/office/drawing/2014/main" id="{7717320E-843D-2ABE-A1BE-1EE6E313296D}"/>
              </a:ext>
            </a:extLst>
          </p:cNvPr>
          <p:cNvSpPr txBox="1"/>
          <p:nvPr/>
        </p:nvSpPr>
        <p:spPr>
          <a:xfrm>
            <a:off x="500062" y="1723836"/>
            <a:ext cx="2728069" cy="666977"/>
          </a:xfrm>
          <a:prstGeom prst="rect">
            <a:avLst/>
          </a:prstGeom>
          <a:noFill/>
        </p:spPr>
        <p:txBody>
          <a:bodyPr wrap="square">
            <a:spAutoFit/>
          </a:bodyPr>
          <a:lstStyle/>
          <a:p>
            <a:pPr defTabSz="1219170" eaLnBrk="0" fontAlgn="base" hangingPunct="0">
              <a:spcBef>
                <a:spcPct val="0"/>
              </a:spcBef>
              <a:spcAft>
                <a:spcPct val="0"/>
              </a:spcAft>
              <a:defRPr/>
            </a:pPr>
            <a:r>
              <a:rPr lang="en-US" sz="1867" b="1" dirty="0">
                <a:solidFill>
                  <a:srgbClr val="000000"/>
                </a:solidFill>
                <a:latin typeface="Calibri"/>
                <a:cs typeface="Calibri"/>
              </a:rPr>
              <a:t>Initial DMI funding to 64 STLTS through ELC</a:t>
            </a:r>
            <a:r>
              <a:rPr lang="en-US" sz="1867" dirty="0">
                <a:solidFill>
                  <a:srgbClr val="000000"/>
                </a:solidFill>
                <a:latin typeface="Calibri"/>
                <a:cs typeface="Calibri"/>
              </a:rPr>
              <a:t>​</a:t>
            </a:r>
          </a:p>
        </p:txBody>
      </p:sp>
      <p:sp>
        <p:nvSpPr>
          <p:cNvPr id="13" name="TextBox 12">
            <a:extLst>
              <a:ext uri="{FF2B5EF4-FFF2-40B4-BE49-F238E27FC236}">
                <a16:creationId xmlns:a16="http://schemas.microsoft.com/office/drawing/2014/main" id="{A1441DB7-936F-2E3A-B895-E231BFC04614}"/>
              </a:ext>
            </a:extLst>
          </p:cNvPr>
          <p:cNvSpPr txBox="1"/>
          <p:nvPr/>
        </p:nvSpPr>
        <p:spPr>
          <a:xfrm>
            <a:off x="520024" y="2821593"/>
            <a:ext cx="2613880" cy="1569660"/>
          </a:xfrm>
          <a:prstGeom prst="rect">
            <a:avLst/>
          </a:prstGeom>
          <a:noFill/>
        </p:spPr>
        <p:txBody>
          <a:bodyPr wrap="square">
            <a:spAutoFit/>
          </a:bodyPr>
          <a:lstStyle/>
          <a:p>
            <a:pPr defTabSz="1219170" eaLnBrk="0" fontAlgn="base" hangingPunct="0">
              <a:spcBef>
                <a:spcPct val="0"/>
              </a:spcBef>
              <a:spcAft>
                <a:spcPct val="0"/>
              </a:spcAft>
              <a:defRPr/>
            </a:pPr>
            <a:r>
              <a:rPr lang="en-US" sz="1600">
                <a:solidFill>
                  <a:srgbClr val="000000"/>
                </a:solidFill>
                <a:latin typeface="Calibri"/>
                <a:cs typeface="Calibri"/>
              </a:rPr>
              <a:t>C1 – Health Information Systems​</a:t>
            </a:r>
          </a:p>
          <a:p>
            <a:pPr marL="380990" indent="-380990" defTabSz="121917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Calibri"/>
                <a:cs typeface="Calibri"/>
              </a:rPr>
              <a:t>Funded annually, non-DMI funds​</a:t>
            </a:r>
          </a:p>
          <a:p>
            <a:pPr defTabSz="1219170" eaLnBrk="0" fontAlgn="base" hangingPunct="0">
              <a:spcBef>
                <a:spcPct val="0"/>
              </a:spcBef>
              <a:spcAft>
                <a:spcPct val="0"/>
              </a:spcAft>
              <a:defRPr/>
            </a:pPr>
            <a:endParaRPr lang="en-US" sz="1600" dirty="0">
              <a:solidFill>
                <a:srgbClr val="000000"/>
              </a:solidFill>
              <a:latin typeface="Calibri"/>
              <a:cs typeface="Calibri"/>
            </a:endParaRPr>
          </a:p>
          <a:p>
            <a:pPr defTabSz="1219170" eaLnBrk="0" fontAlgn="base" hangingPunct="0">
              <a:spcBef>
                <a:spcPct val="0"/>
              </a:spcBef>
              <a:spcAft>
                <a:spcPct val="0"/>
              </a:spcAft>
              <a:defRPr/>
            </a:pPr>
            <a:r>
              <a:rPr lang="en-US" sz="1600" dirty="0">
                <a:solidFill>
                  <a:srgbClr val="000000"/>
                </a:solidFill>
                <a:latin typeface="Calibri"/>
                <a:cs typeface="Calibri"/>
              </a:rPr>
              <a:t>C2 – Data Modernization​</a:t>
            </a:r>
            <a:endParaRPr lang="en-US" sz="1600" b="1" dirty="0">
              <a:solidFill>
                <a:srgbClr val="000000"/>
              </a:solidFill>
              <a:latin typeface="Myriad Web Pro" panose="020B050303040302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48ECDFF-8EB6-71DD-C5F8-42D671303B00}"/>
              </a:ext>
            </a:extLst>
          </p:cNvPr>
          <p:cNvSpPr txBox="1"/>
          <p:nvPr/>
        </p:nvSpPr>
        <p:spPr>
          <a:xfrm>
            <a:off x="3338566" y="1723836"/>
            <a:ext cx="2755909" cy="954300"/>
          </a:xfrm>
          <a:prstGeom prst="rect">
            <a:avLst/>
          </a:prstGeom>
          <a:noFill/>
        </p:spPr>
        <p:txBody>
          <a:bodyPr wrap="square">
            <a:spAutoFit/>
          </a:bodyPr>
          <a:lstStyle/>
          <a:p>
            <a:pPr defTabSz="1219170" eaLnBrk="0" fontAlgn="base" hangingPunct="0">
              <a:spcBef>
                <a:spcPct val="0"/>
              </a:spcBef>
              <a:spcAft>
                <a:spcPct val="0"/>
              </a:spcAft>
              <a:defRPr/>
            </a:pPr>
            <a:r>
              <a:rPr lang="en-US" sz="1867" b="1">
                <a:solidFill>
                  <a:srgbClr val="000000"/>
                </a:solidFill>
                <a:latin typeface="Calibri"/>
                <a:cs typeface="Calibri"/>
              </a:rPr>
              <a:t>Advancing Data Modernization in Jurisdictions </a:t>
            </a:r>
            <a:r>
              <a:rPr lang="en-US" sz="1867">
                <a:solidFill>
                  <a:srgbClr val="000000"/>
                </a:solidFill>
                <a:latin typeface="Calibri"/>
                <a:cs typeface="Calibri"/>
              </a:rPr>
              <a:t>​</a:t>
            </a:r>
            <a:r>
              <a:rPr lang="en-US" sz="1867" b="1">
                <a:solidFill>
                  <a:srgbClr val="000000"/>
                </a:solidFill>
                <a:latin typeface="Calibri"/>
                <a:cs typeface="Calibri"/>
              </a:rPr>
              <a:t>through ELC</a:t>
            </a:r>
            <a:endParaRPr lang="en-US" sz="1867" b="1">
              <a:solidFill>
                <a:srgbClr val="000000"/>
              </a:solidFill>
              <a:latin typeface="Myriad Web Pro" panose="020B0503030403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44A96D7-BA73-8A09-B04C-CB0E68059125}"/>
              </a:ext>
            </a:extLst>
          </p:cNvPr>
          <p:cNvSpPr txBox="1"/>
          <p:nvPr/>
        </p:nvSpPr>
        <p:spPr>
          <a:xfrm>
            <a:off x="3369879" y="2821592"/>
            <a:ext cx="2589533" cy="3816429"/>
          </a:xfrm>
          <a:prstGeom prst="rect">
            <a:avLst/>
          </a:prstGeom>
          <a:noFill/>
        </p:spPr>
        <p:txBody>
          <a:bodyPr wrap="square" lIns="121920" tIns="60960" rIns="121920" bIns="60960" anchor="t">
            <a:spAutoFit/>
          </a:bodyPr>
          <a:lstStyle/>
          <a:p>
            <a:pPr defTabSz="1219170" eaLnBrk="0" fontAlgn="base" hangingPunct="0">
              <a:spcBef>
                <a:spcPct val="0"/>
              </a:spcBef>
              <a:spcAft>
                <a:spcPct val="0"/>
              </a:spcAft>
              <a:defRPr/>
            </a:pPr>
            <a:r>
              <a:rPr lang="en-US" sz="1600">
                <a:solidFill>
                  <a:srgbClr val="000000"/>
                </a:solidFill>
                <a:latin typeface="Calibri"/>
                <a:cs typeface="Calibri"/>
              </a:rPr>
              <a:t>$200M for 36 months across 3 funding tiers​</a:t>
            </a:r>
          </a:p>
          <a:p>
            <a:pPr marL="380990" indent="-380990" defTabSz="1219170" eaLnBrk="0" fontAlgn="base" hangingPunct="0">
              <a:spcBef>
                <a:spcPct val="0"/>
              </a:spcBef>
              <a:spcAft>
                <a:spcPct val="0"/>
              </a:spcAft>
              <a:buFont typeface="Arial" panose="020B0604020202020204" pitchFamily="34" charset="0"/>
              <a:buChar char="•"/>
              <a:defRPr/>
            </a:pPr>
            <a:r>
              <a:rPr lang="en-US" sz="1600">
                <a:solidFill>
                  <a:srgbClr val="000000"/>
                </a:solidFill>
                <a:latin typeface="Calibri"/>
                <a:cs typeface="Calibri"/>
              </a:rPr>
              <a:t>C2 – Data Modernization​</a:t>
            </a:r>
          </a:p>
          <a:p>
            <a:pPr marL="380990" indent="-380990" defTabSz="1219170" eaLnBrk="0" fontAlgn="base" hangingPunct="0">
              <a:spcBef>
                <a:spcPct val="0"/>
              </a:spcBef>
              <a:spcAft>
                <a:spcPct val="0"/>
              </a:spcAft>
              <a:buFont typeface="Arial" panose="020B0604020202020204" pitchFamily="34" charset="0"/>
              <a:buChar char="•"/>
              <a:defRPr/>
            </a:pPr>
            <a:r>
              <a:rPr lang="en-US" sz="1600">
                <a:solidFill>
                  <a:srgbClr val="000000"/>
                </a:solidFill>
                <a:latin typeface="Calibri"/>
                <a:cs typeface="Calibri"/>
              </a:rPr>
              <a:t>Electronic Case Reporting Expansion</a:t>
            </a:r>
          </a:p>
          <a:p>
            <a:pPr marL="380990" indent="-380990" defTabSz="1219170" eaLnBrk="0" fontAlgn="base" hangingPunct="0">
              <a:spcBef>
                <a:spcPct val="0"/>
              </a:spcBef>
              <a:spcAft>
                <a:spcPct val="0"/>
              </a:spcAft>
              <a:buFont typeface="Arial" panose="020B0604020202020204" pitchFamily="34" charset="0"/>
              <a:buChar char="•"/>
              <a:defRPr/>
            </a:pPr>
            <a:r>
              <a:rPr lang="en-US" sz="1600">
                <a:solidFill>
                  <a:srgbClr val="000000"/>
                </a:solidFill>
                <a:latin typeface="Calibri"/>
                <a:cs typeface="Calibri"/>
              </a:rPr>
              <a:t>National Vital Statistics System Modernization​</a:t>
            </a:r>
          </a:p>
          <a:p>
            <a:pPr defTabSz="1219170" eaLnBrk="0" fontAlgn="base" hangingPunct="0">
              <a:spcBef>
                <a:spcPct val="0"/>
              </a:spcBef>
              <a:spcAft>
                <a:spcPct val="0"/>
              </a:spcAft>
              <a:defRPr/>
            </a:pPr>
            <a:endParaRPr lang="en-US" sz="1600">
              <a:solidFill>
                <a:srgbClr val="000000"/>
              </a:solidFill>
              <a:latin typeface="Calibri"/>
              <a:cs typeface="Calibri"/>
            </a:endParaRPr>
          </a:p>
          <a:p>
            <a:pPr defTabSz="1219170" eaLnBrk="0" fontAlgn="base" hangingPunct="0">
              <a:spcBef>
                <a:spcPct val="0"/>
              </a:spcBef>
              <a:spcAft>
                <a:spcPct val="0"/>
              </a:spcAft>
              <a:defRPr/>
            </a:pPr>
            <a:r>
              <a:rPr lang="en-US" sz="1600">
                <a:solidFill>
                  <a:srgbClr val="000000"/>
                </a:solidFill>
                <a:latin typeface="Calibri"/>
                <a:cs typeface="Calibri"/>
              </a:rPr>
              <a:t>Project extended for additional 36 months as part of DMI Acceleration in May 2023 (Data Modernization 2 Supplemental Award)</a:t>
            </a:r>
          </a:p>
        </p:txBody>
      </p:sp>
      <p:sp>
        <p:nvSpPr>
          <p:cNvPr id="16" name="TextBox 15">
            <a:extLst>
              <a:ext uri="{FF2B5EF4-FFF2-40B4-BE49-F238E27FC236}">
                <a16:creationId xmlns:a16="http://schemas.microsoft.com/office/drawing/2014/main" id="{149516C2-ABEA-D21A-5CE4-1292B9FC44FB}"/>
              </a:ext>
            </a:extLst>
          </p:cNvPr>
          <p:cNvSpPr txBox="1"/>
          <p:nvPr/>
        </p:nvSpPr>
        <p:spPr>
          <a:xfrm>
            <a:off x="6178495" y="1723836"/>
            <a:ext cx="2611800" cy="954300"/>
          </a:xfrm>
          <a:prstGeom prst="rect">
            <a:avLst/>
          </a:prstGeom>
          <a:noFill/>
        </p:spPr>
        <p:txBody>
          <a:bodyPr wrap="square">
            <a:spAutoFit/>
          </a:bodyPr>
          <a:lstStyle/>
          <a:p>
            <a:pPr defTabSz="1219170" eaLnBrk="0" fontAlgn="base" hangingPunct="0">
              <a:spcBef>
                <a:spcPct val="0"/>
              </a:spcBef>
              <a:spcAft>
                <a:spcPct val="0"/>
              </a:spcAft>
              <a:defRPr/>
            </a:pPr>
            <a:r>
              <a:rPr lang="en-US" sz="1867" b="1" dirty="0">
                <a:solidFill>
                  <a:srgbClr val="000000"/>
                </a:solidFill>
                <a:latin typeface="Calibri"/>
                <a:cs typeface="Calibri"/>
              </a:rPr>
              <a:t>Public Health Infrastructure Grant</a:t>
            </a:r>
            <a:r>
              <a:rPr lang="en-US" sz="1867" dirty="0">
                <a:solidFill>
                  <a:srgbClr val="000000"/>
                </a:solidFill>
                <a:latin typeface="Calibri"/>
                <a:cs typeface="Calibri"/>
              </a:rPr>
              <a:t>​ </a:t>
            </a:r>
            <a:r>
              <a:rPr lang="en-US" sz="1867" b="1" dirty="0">
                <a:solidFill>
                  <a:srgbClr val="000000"/>
                </a:solidFill>
                <a:latin typeface="Calibri"/>
                <a:cs typeface="Calibri"/>
              </a:rPr>
              <a:t>(PHIG)</a:t>
            </a:r>
          </a:p>
        </p:txBody>
      </p:sp>
      <p:sp>
        <p:nvSpPr>
          <p:cNvPr id="17" name="TextBox 16">
            <a:extLst>
              <a:ext uri="{FF2B5EF4-FFF2-40B4-BE49-F238E27FC236}">
                <a16:creationId xmlns:a16="http://schemas.microsoft.com/office/drawing/2014/main" id="{C531B6A3-8C44-DF5E-4BCB-4850F64577EC}"/>
              </a:ext>
            </a:extLst>
          </p:cNvPr>
          <p:cNvSpPr txBox="1"/>
          <p:nvPr/>
        </p:nvSpPr>
        <p:spPr>
          <a:xfrm>
            <a:off x="6178496" y="2821593"/>
            <a:ext cx="2591763" cy="1846659"/>
          </a:xfrm>
          <a:prstGeom prst="rect">
            <a:avLst/>
          </a:prstGeom>
          <a:noFill/>
        </p:spPr>
        <p:txBody>
          <a:bodyPr wrap="square" lIns="121920" tIns="60960" rIns="121920" bIns="60960" anchor="t">
            <a:spAutoFit/>
          </a:bodyPr>
          <a:lstStyle/>
          <a:p>
            <a:pPr defTabSz="1219170" eaLnBrk="0" fontAlgn="base" hangingPunct="0">
              <a:spcBef>
                <a:spcPct val="0"/>
              </a:spcBef>
              <a:spcAft>
                <a:spcPct val="0"/>
              </a:spcAft>
              <a:defRPr/>
            </a:pPr>
            <a:r>
              <a:rPr lang="en-US" sz="1600">
                <a:solidFill>
                  <a:srgbClr val="000000"/>
                </a:solidFill>
                <a:latin typeface="Calibri"/>
                <a:cs typeface="Calibri"/>
              </a:rPr>
              <a:t>Data Modernization funded under Strategy A3​ - Core, LDX, and DMI Acceleration (May 2023)</a:t>
            </a:r>
          </a:p>
          <a:p>
            <a:pPr defTabSz="1219170" eaLnBrk="0" fontAlgn="base" hangingPunct="0">
              <a:spcBef>
                <a:spcPct val="0"/>
              </a:spcBef>
              <a:spcAft>
                <a:spcPct val="0"/>
              </a:spcAft>
              <a:defRPr/>
            </a:pPr>
            <a:endParaRPr lang="en-US" sz="1600">
              <a:solidFill>
                <a:srgbClr val="000000"/>
              </a:solidFill>
              <a:latin typeface="Calibri"/>
              <a:cs typeface="Calibri"/>
            </a:endParaRPr>
          </a:p>
          <a:p>
            <a:pPr defTabSz="1219170" eaLnBrk="0" fontAlgn="base" hangingPunct="0">
              <a:spcBef>
                <a:spcPct val="0"/>
              </a:spcBef>
              <a:spcAft>
                <a:spcPct val="0"/>
              </a:spcAft>
              <a:defRPr/>
            </a:pPr>
            <a:r>
              <a:rPr lang="en-US" sz="1600">
                <a:solidFill>
                  <a:srgbClr val="000000"/>
                </a:solidFill>
                <a:latin typeface="Calibri"/>
                <a:cs typeface="Calibri"/>
              </a:rPr>
              <a:t>Additional Supplemental funding – December 2023</a:t>
            </a:r>
          </a:p>
        </p:txBody>
      </p:sp>
      <p:sp>
        <p:nvSpPr>
          <p:cNvPr id="18" name="TextBox 17">
            <a:extLst>
              <a:ext uri="{FF2B5EF4-FFF2-40B4-BE49-F238E27FC236}">
                <a16:creationId xmlns:a16="http://schemas.microsoft.com/office/drawing/2014/main" id="{5DE2B310-A46E-DF41-8C40-EAA82596EF20}"/>
              </a:ext>
            </a:extLst>
          </p:cNvPr>
          <p:cNvSpPr txBox="1"/>
          <p:nvPr/>
        </p:nvSpPr>
        <p:spPr>
          <a:xfrm>
            <a:off x="8982142" y="2821593"/>
            <a:ext cx="2618516" cy="1323439"/>
          </a:xfrm>
          <a:prstGeom prst="rect">
            <a:avLst/>
          </a:prstGeom>
          <a:noFill/>
        </p:spPr>
        <p:txBody>
          <a:bodyPr wrap="square">
            <a:spAutoFit/>
          </a:bodyPr>
          <a:lstStyle/>
          <a:p>
            <a:pPr defTabSz="1219170" eaLnBrk="0" fontAlgn="base" hangingPunct="0">
              <a:spcBef>
                <a:spcPct val="0"/>
              </a:spcBef>
              <a:spcAft>
                <a:spcPct val="0"/>
              </a:spcAft>
              <a:defRPr/>
            </a:pPr>
            <a:r>
              <a:rPr lang="en-US" sz="1600">
                <a:solidFill>
                  <a:srgbClr val="000000"/>
                </a:solidFill>
                <a:latin typeface="Calibri"/>
                <a:cs typeface="Calibri"/>
              </a:rPr>
              <a:t>IIS Data Modernization funded under Strategy A3​ - September 2024</a:t>
            </a:r>
          </a:p>
          <a:p>
            <a:pPr defTabSz="1219170" eaLnBrk="0" fontAlgn="base" hangingPunct="0">
              <a:spcBef>
                <a:spcPct val="0"/>
              </a:spcBef>
              <a:spcAft>
                <a:spcPct val="0"/>
              </a:spcAft>
              <a:defRPr/>
            </a:pPr>
            <a:endParaRPr lang="en-US" sz="1600">
              <a:solidFill>
                <a:srgbClr val="000000"/>
              </a:solidFill>
              <a:latin typeface="Calibri"/>
              <a:cs typeface="Calibri"/>
            </a:endParaRPr>
          </a:p>
          <a:p>
            <a:pPr defTabSz="1219170" eaLnBrk="0" fontAlgn="base" hangingPunct="0">
              <a:spcBef>
                <a:spcPct val="0"/>
              </a:spcBef>
              <a:spcAft>
                <a:spcPct val="0"/>
              </a:spcAft>
              <a:defRPr/>
            </a:pPr>
            <a:r>
              <a:rPr lang="en-US" sz="1600">
                <a:solidFill>
                  <a:srgbClr val="000000"/>
                </a:solidFill>
                <a:latin typeface="Calibri"/>
                <a:cs typeface="Calibri"/>
              </a:rPr>
              <a:t>End date November 2027</a:t>
            </a:r>
          </a:p>
        </p:txBody>
      </p:sp>
      <p:sp>
        <p:nvSpPr>
          <p:cNvPr id="19" name="TextBox 18">
            <a:extLst>
              <a:ext uri="{FF2B5EF4-FFF2-40B4-BE49-F238E27FC236}">
                <a16:creationId xmlns:a16="http://schemas.microsoft.com/office/drawing/2014/main" id="{02703A66-9836-DC14-89CB-54FEC28E421E}"/>
              </a:ext>
            </a:extLst>
          </p:cNvPr>
          <p:cNvSpPr txBox="1"/>
          <p:nvPr/>
        </p:nvSpPr>
        <p:spPr>
          <a:xfrm>
            <a:off x="8966283" y="1723836"/>
            <a:ext cx="2746271" cy="666977"/>
          </a:xfrm>
          <a:prstGeom prst="rect">
            <a:avLst/>
          </a:prstGeom>
          <a:noFill/>
        </p:spPr>
        <p:txBody>
          <a:bodyPr wrap="square">
            <a:spAutoFit/>
          </a:bodyPr>
          <a:lstStyle/>
          <a:p>
            <a:pPr defTabSz="1219170" eaLnBrk="0" fontAlgn="base" hangingPunct="0">
              <a:spcBef>
                <a:spcPct val="0"/>
              </a:spcBef>
              <a:spcAft>
                <a:spcPct val="0"/>
              </a:spcAft>
              <a:defRPr/>
            </a:pPr>
            <a:r>
              <a:rPr lang="en-US" sz="1867" b="1">
                <a:solidFill>
                  <a:srgbClr val="000000"/>
                </a:solidFill>
                <a:latin typeface="Calibri"/>
                <a:cs typeface="Calibri"/>
              </a:rPr>
              <a:t>PHIG A3 Modernizing IIS Supplement</a:t>
            </a:r>
            <a:endParaRPr lang="en-US" sz="1867">
              <a:solidFill>
                <a:srgbClr val="0F56DC"/>
              </a:solidFill>
              <a:latin typeface="Myriad Web Pro" panose="020B0503030403020204" pitchFamily="34" charset="0"/>
            </a:endParaRPr>
          </a:p>
        </p:txBody>
      </p:sp>
    </p:spTree>
    <p:extLst>
      <p:ext uri="{BB962C8B-B14F-4D97-AF65-F5344CB8AC3E}">
        <p14:creationId xmlns:p14="http://schemas.microsoft.com/office/powerpoint/2010/main" val="14207989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Public Health Infrastructure Grant Context</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PHIG funding previously allowed IIS related modernization efforts while also focusing on other modernization needs.</a:t>
            </a:r>
          </a:p>
          <a:p>
            <a:r>
              <a:rPr lang="en-US" dirty="0"/>
              <a:t>PHIG A3 MIIS is solely focused on IIS modernization efforts.</a:t>
            </a:r>
          </a:p>
          <a:p>
            <a:r>
              <a:rPr lang="en-US" dirty="0"/>
              <a:t>PHIG jurisdictional leadership operates at the state level and has been established since the inception of PHIG.</a:t>
            </a:r>
          </a:p>
          <a:p>
            <a:r>
              <a:rPr lang="en-US" dirty="0"/>
              <a:t>The degree of collaboration between Immunization Programs and state PHIG programs has varied.</a:t>
            </a:r>
          </a:p>
          <a:p>
            <a:r>
              <a:rPr lang="en-US" dirty="0"/>
              <a:t>Successful IIS modernization efforts will require close collaboration, strong communication, and coordination.</a:t>
            </a:r>
          </a:p>
          <a:p>
            <a:endParaRPr lang="en-US" dirty="0"/>
          </a:p>
        </p:txBody>
      </p:sp>
    </p:spTree>
    <p:extLst>
      <p:ext uri="{BB962C8B-B14F-4D97-AF65-F5344CB8AC3E}">
        <p14:creationId xmlns:p14="http://schemas.microsoft.com/office/powerpoint/2010/main" val="16541179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Public Health Infrastructure Grant (PHIG) Data Modernization – General and A3 IIS Modernization</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Maintain, improve and modernize the approach to acquire, manage, share and use data for public health action to more effectively detect, respond, prevent and control diseases and conditions to protect public health and safety through five strategies:</a:t>
            </a:r>
          </a:p>
          <a:p>
            <a:pPr marL="0" indent="0">
              <a:buNone/>
            </a:pPr>
            <a:endParaRPr lang="en-US" dirty="0"/>
          </a:p>
        </p:txBody>
      </p:sp>
      <p:sp>
        <p:nvSpPr>
          <p:cNvPr id="4" name="Google Shape;450;g2e186f19e7f_0_149">
            <a:extLst>
              <a:ext uri="{FF2B5EF4-FFF2-40B4-BE49-F238E27FC236}">
                <a16:creationId xmlns:a16="http://schemas.microsoft.com/office/drawing/2014/main" id="{C4842310-8F78-E314-26D9-066B3CEF5B87}"/>
              </a:ext>
            </a:extLst>
          </p:cNvPr>
          <p:cNvSpPr/>
          <p:nvPr/>
        </p:nvSpPr>
        <p:spPr>
          <a:xfrm>
            <a:off x="613365" y="5024574"/>
            <a:ext cx="2030611" cy="1318117"/>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86333" tIns="86333" rIns="86333" bIns="86333" anchor="ctr" anchorCtr="0">
            <a:noAutofit/>
          </a:bodyPr>
          <a:lstStyle/>
          <a:p>
            <a:pPr algn="ctr" defTabSz="1219170" eaLnBrk="0" fontAlgn="base" hangingPunct="0">
              <a:lnSpc>
                <a:spcPct val="90000"/>
              </a:lnSpc>
              <a:buClr>
                <a:srgbClr val="000000"/>
              </a:buClr>
              <a:buSzPts val="1700"/>
              <a:defRPr/>
            </a:pPr>
            <a:r>
              <a:rPr lang="en-US" sz="2267" dirty="0">
                <a:solidFill>
                  <a:srgbClr val="FFFFFF"/>
                </a:solidFill>
                <a:latin typeface="Arial"/>
                <a:ea typeface="Arial"/>
                <a:cs typeface="Arial"/>
                <a:sym typeface="Arial"/>
              </a:rPr>
              <a:t>Modernize IIS Technology</a:t>
            </a:r>
            <a:endParaRPr sz="1867" dirty="0">
              <a:solidFill>
                <a:srgbClr val="000000"/>
              </a:solidFill>
              <a:latin typeface="Arial"/>
              <a:ea typeface="Arial"/>
              <a:cs typeface="Arial"/>
              <a:sym typeface="Arial"/>
            </a:endParaRPr>
          </a:p>
        </p:txBody>
      </p:sp>
      <p:sp>
        <p:nvSpPr>
          <p:cNvPr id="5" name="Google Shape;451;g2e186f19e7f_0_149">
            <a:extLst>
              <a:ext uri="{FF2B5EF4-FFF2-40B4-BE49-F238E27FC236}">
                <a16:creationId xmlns:a16="http://schemas.microsoft.com/office/drawing/2014/main" id="{DDCA2B54-249E-107F-C25B-2B94EBDE24BE}"/>
              </a:ext>
            </a:extLst>
          </p:cNvPr>
          <p:cNvSpPr/>
          <p:nvPr/>
        </p:nvSpPr>
        <p:spPr>
          <a:xfrm>
            <a:off x="2847039" y="5024582"/>
            <a:ext cx="2030611" cy="1318109"/>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rgbClr val="7030A0"/>
          </a:solidFill>
          <a:ln w="25400" cap="flat" cmpd="sng">
            <a:solidFill>
              <a:schemeClr val="lt1"/>
            </a:solidFill>
            <a:prstDash val="solid"/>
            <a:round/>
            <a:headEnd type="none" w="sm" len="sm"/>
            <a:tailEnd type="none" w="sm" len="sm"/>
          </a:ln>
        </p:spPr>
        <p:txBody>
          <a:bodyPr spcFirstLastPara="1" wrap="square" lIns="86333" tIns="86333" rIns="86333" bIns="86333" anchor="ctr" anchorCtr="0">
            <a:noAutofit/>
          </a:bodyPr>
          <a:lstStyle/>
          <a:p>
            <a:pPr algn="ctr" defTabSz="1219170" eaLnBrk="0" fontAlgn="base" hangingPunct="0">
              <a:lnSpc>
                <a:spcPct val="90000"/>
              </a:lnSpc>
              <a:buClr>
                <a:srgbClr val="000000"/>
              </a:buClr>
              <a:buSzPts val="1700"/>
              <a:defRPr/>
            </a:pPr>
            <a:r>
              <a:rPr lang="en-US" sz="2267" dirty="0">
                <a:solidFill>
                  <a:srgbClr val="FFFFFF"/>
                </a:solidFill>
                <a:latin typeface="Arial"/>
                <a:ea typeface="Arial"/>
                <a:cs typeface="Arial"/>
                <a:sym typeface="Arial"/>
              </a:rPr>
              <a:t>Data Quality and Management and Linkage</a:t>
            </a:r>
            <a:endParaRPr sz="1867" dirty="0">
              <a:solidFill>
                <a:srgbClr val="000000"/>
              </a:solidFill>
              <a:latin typeface="Arial"/>
              <a:ea typeface="Arial"/>
              <a:cs typeface="Arial"/>
              <a:sym typeface="Arial"/>
            </a:endParaRPr>
          </a:p>
        </p:txBody>
      </p:sp>
      <p:sp>
        <p:nvSpPr>
          <p:cNvPr id="6" name="Google Shape;452;g2e186f19e7f_0_149">
            <a:extLst>
              <a:ext uri="{FF2B5EF4-FFF2-40B4-BE49-F238E27FC236}">
                <a16:creationId xmlns:a16="http://schemas.microsoft.com/office/drawing/2014/main" id="{9C1ACD35-F6E6-17BB-FD77-15199F56CFD5}"/>
              </a:ext>
            </a:extLst>
          </p:cNvPr>
          <p:cNvSpPr/>
          <p:nvPr/>
        </p:nvSpPr>
        <p:spPr>
          <a:xfrm>
            <a:off x="5080700" y="5024582"/>
            <a:ext cx="2096605" cy="1318117"/>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86333" tIns="86333" rIns="86333" bIns="86333" anchor="ctr" anchorCtr="0">
            <a:noAutofit/>
          </a:bodyPr>
          <a:lstStyle/>
          <a:p>
            <a:pPr algn="ctr" defTabSz="1219170" eaLnBrk="0" fontAlgn="base" hangingPunct="0">
              <a:lnSpc>
                <a:spcPct val="90000"/>
              </a:lnSpc>
              <a:buClr>
                <a:srgbClr val="000000"/>
              </a:buClr>
              <a:buSzPts val="1700"/>
              <a:defRPr/>
            </a:pPr>
            <a:r>
              <a:rPr lang="en-US" sz="2267" dirty="0">
                <a:solidFill>
                  <a:srgbClr val="FFFFFF"/>
                </a:solidFill>
                <a:latin typeface="Arial"/>
                <a:ea typeface="Arial"/>
                <a:cs typeface="Arial"/>
                <a:sym typeface="Arial"/>
              </a:rPr>
              <a:t>Workforce Development</a:t>
            </a:r>
            <a:endParaRPr sz="1867" dirty="0">
              <a:solidFill>
                <a:srgbClr val="000000"/>
              </a:solidFill>
              <a:latin typeface="Arial"/>
              <a:ea typeface="Arial"/>
              <a:cs typeface="Arial"/>
              <a:sym typeface="Arial"/>
            </a:endParaRPr>
          </a:p>
        </p:txBody>
      </p:sp>
      <p:sp>
        <p:nvSpPr>
          <p:cNvPr id="7" name="Google Shape;453;g2e186f19e7f_0_149">
            <a:extLst>
              <a:ext uri="{FF2B5EF4-FFF2-40B4-BE49-F238E27FC236}">
                <a16:creationId xmlns:a16="http://schemas.microsoft.com/office/drawing/2014/main" id="{375FE2B4-8E91-9ED0-77BA-DF3670B8F5EF}"/>
              </a:ext>
            </a:extLst>
          </p:cNvPr>
          <p:cNvSpPr/>
          <p:nvPr/>
        </p:nvSpPr>
        <p:spPr>
          <a:xfrm>
            <a:off x="7314382" y="5024574"/>
            <a:ext cx="2096604" cy="1318117"/>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86333" tIns="86333" rIns="86333" bIns="86333" anchor="ctr" anchorCtr="0">
            <a:noAutofit/>
          </a:bodyPr>
          <a:lstStyle/>
          <a:p>
            <a:pPr algn="ctr" defTabSz="1219170" eaLnBrk="0" fontAlgn="base" hangingPunct="0">
              <a:lnSpc>
                <a:spcPct val="90000"/>
              </a:lnSpc>
              <a:buClr>
                <a:srgbClr val="000000"/>
              </a:buClr>
              <a:buSzPts val="1700"/>
              <a:defRPr/>
            </a:pPr>
            <a:r>
              <a:rPr lang="en-US" sz="2267" dirty="0">
                <a:solidFill>
                  <a:srgbClr val="FFFFFF"/>
                </a:solidFill>
                <a:latin typeface="Arial"/>
                <a:ea typeface="Arial"/>
                <a:cs typeface="Arial"/>
                <a:sym typeface="Arial"/>
              </a:rPr>
              <a:t>Data Exchange and Interoperability</a:t>
            </a:r>
            <a:endParaRPr sz="1867" dirty="0">
              <a:solidFill>
                <a:srgbClr val="000000"/>
              </a:solidFill>
              <a:latin typeface="Arial"/>
              <a:ea typeface="Arial"/>
              <a:cs typeface="Arial"/>
              <a:sym typeface="Arial"/>
            </a:endParaRPr>
          </a:p>
        </p:txBody>
      </p:sp>
      <p:sp>
        <p:nvSpPr>
          <p:cNvPr id="8" name="Google Shape;454;g2e186f19e7f_0_149">
            <a:extLst>
              <a:ext uri="{FF2B5EF4-FFF2-40B4-BE49-F238E27FC236}">
                <a16:creationId xmlns:a16="http://schemas.microsoft.com/office/drawing/2014/main" id="{46E32F13-E0BE-0B59-452A-7E74223517B8}"/>
              </a:ext>
            </a:extLst>
          </p:cNvPr>
          <p:cNvSpPr/>
          <p:nvPr/>
        </p:nvSpPr>
        <p:spPr>
          <a:xfrm>
            <a:off x="9548054" y="5024574"/>
            <a:ext cx="2233673" cy="1318117"/>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accent6"/>
          </a:solidFill>
          <a:ln w="25400" cap="flat" cmpd="sng">
            <a:solidFill>
              <a:schemeClr val="lt1"/>
            </a:solidFill>
            <a:prstDash val="solid"/>
            <a:round/>
            <a:headEnd type="none" w="sm" len="sm"/>
            <a:tailEnd type="none" w="sm" len="sm"/>
          </a:ln>
        </p:spPr>
        <p:txBody>
          <a:bodyPr spcFirstLastPara="1" wrap="square" lIns="86333" tIns="86333" rIns="86333" bIns="86333" anchor="ctr" anchorCtr="0">
            <a:noAutofit/>
          </a:bodyPr>
          <a:lstStyle/>
          <a:p>
            <a:pPr algn="ctr" defTabSz="1219170" eaLnBrk="0" fontAlgn="base" hangingPunct="0">
              <a:lnSpc>
                <a:spcPct val="90000"/>
              </a:lnSpc>
              <a:buClr>
                <a:srgbClr val="000000"/>
              </a:buClr>
              <a:buSzPts val="1700"/>
              <a:defRPr/>
            </a:pPr>
            <a:r>
              <a:rPr lang="en-US" sz="2267" dirty="0">
                <a:solidFill>
                  <a:srgbClr val="FFFFFF"/>
                </a:solidFill>
                <a:latin typeface="Arial"/>
                <a:ea typeface="Arial"/>
                <a:cs typeface="Arial"/>
                <a:sym typeface="Arial"/>
              </a:rPr>
              <a:t>IIS Data Quality and Technical Certification</a:t>
            </a:r>
            <a:endParaRPr sz="1867" dirty="0">
              <a:solidFill>
                <a:srgbClr val="000000"/>
              </a:solidFill>
              <a:latin typeface="Arial"/>
              <a:ea typeface="Arial"/>
              <a:cs typeface="Arial"/>
              <a:sym typeface="Arial"/>
            </a:endParaRPr>
          </a:p>
        </p:txBody>
      </p:sp>
      <p:pic>
        <p:nvPicPr>
          <p:cNvPr id="9" name="Google Shape;455;g2e186f19e7f_0_149" descr="Cloud Computing outline">
            <a:extLst>
              <a:ext uri="{FF2B5EF4-FFF2-40B4-BE49-F238E27FC236}">
                <a16:creationId xmlns:a16="http://schemas.microsoft.com/office/drawing/2014/main" id="{85025A40-7F61-A10A-EE4D-8187282BFEA5}"/>
              </a:ext>
            </a:extLst>
          </p:cNvPr>
          <p:cNvPicPr preferRelativeResize="0"/>
          <p:nvPr/>
        </p:nvPicPr>
        <p:blipFill rotWithShape="1">
          <a:blip r:embed="rId2">
            <a:alphaModFix/>
          </a:blip>
          <a:srcRect/>
          <a:stretch/>
        </p:blipFill>
        <p:spPr>
          <a:xfrm>
            <a:off x="10157585" y="3704524"/>
            <a:ext cx="1219200" cy="1219200"/>
          </a:xfrm>
          <a:prstGeom prst="rect">
            <a:avLst/>
          </a:prstGeom>
          <a:noFill/>
          <a:ln>
            <a:noFill/>
          </a:ln>
        </p:spPr>
      </p:pic>
      <p:pic>
        <p:nvPicPr>
          <p:cNvPr id="10" name="Google Shape;456;g2e186f19e7f_0_149" descr="Online meeting outline">
            <a:extLst>
              <a:ext uri="{FF2B5EF4-FFF2-40B4-BE49-F238E27FC236}">
                <a16:creationId xmlns:a16="http://schemas.microsoft.com/office/drawing/2014/main" id="{4B638C80-6572-E45B-F89D-74C054FF9370}"/>
              </a:ext>
            </a:extLst>
          </p:cNvPr>
          <p:cNvPicPr preferRelativeResize="0"/>
          <p:nvPr/>
        </p:nvPicPr>
        <p:blipFill rotWithShape="1">
          <a:blip r:embed="rId3">
            <a:alphaModFix/>
          </a:blip>
          <a:srcRect/>
          <a:stretch/>
        </p:blipFill>
        <p:spPr>
          <a:xfrm>
            <a:off x="7822000" y="3704524"/>
            <a:ext cx="1219200" cy="1219200"/>
          </a:xfrm>
          <a:prstGeom prst="rect">
            <a:avLst/>
          </a:prstGeom>
          <a:noFill/>
          <a:ln>
            <a:noFill/>
          </a:ln>
        </p:spPr>
      </p:pic>
      <p:pic>
        <p:nvPicPr>
          <p:cNvPr id="11" name="Google Shape;457;g2e186f19e7f_0_149" descr="Artificial Intelligence outline">
            <a:extLst>
              <a:ext uri="{FF2B5EF4-FFF2-40B4-BE49-F238E27FC236}">
                <a16:creationId xmlns:a16="http://schemas.microsoft.com/office/drawing/2014/main" id="{59370773-AB42-4D66-DDA2-805F1122EEE5}"/>
              </a:ext>
            </a:extLst>
          </p:cNvPr>
          <p:cNvPicPr preferRelativeResize="0"/>
          <p:nvPr/>
        </p:nvPicPr>
        <p:blipFill rotWithShape="1">
          <a:blip r:embed="rId4">
            <a:alphaModFix/>
          </a:blip>
          <a:srcRect/>
          <a:stretch/>
        </p:blipFill>
        <p:spPr>
          <a:xfrm>
            <a:off x="5486416" y="3704524"/>
            <a:ext cx="1219200" cy="1219200"/>
          </a:xfrm>
          <a:prstGeom prst="rect">
            <a:avLst/>
          </a:prstGeom>
          <a:noFill/>
          <a:ln>
            <a:noFill/>
          </a:ln>
        </p:spPr>
      </p:pic>
      <p:pic>
        <p:nvPicPr>
          <p:cNvPr id="12" name="Google Shape;458;g2e186f19e7f_0_149" descr="Clapper board outline">
            <a:extLst>
              <a:ext uri="{FF2B5EF4-FFF2-40B4-BE49-F238E27FC236}">
                <a16:creationId xmlns:a16="http://schemas.microsoft.com/office/drawing/2014/main" id="{11E1A9A5-0DDA-A7A4-5B07-29717EF17DCC}"/>
              </a:ext>
            </a:extLst>
          </p:cNvPr>
          <p:cNvPicPr preferRelativeResize="0"/>
          <p:nvPr/>
        </p:nvPicPr>
        <p:blipFill rotWithShape="1">
          <a:blip r:embed="rId5">
            <a:alphaModFix/>
          </a:blip>
          <a:srcRect/>
          <a:stretch/>
        </p:blipFill>
        <p:spPr>
          <a:xfrm>
            <a:off x="3323304" y="3704524"/>
            <a:ext cx="1219200" cy="1219200"/>
          </a:xfrm>
          <a:prstGeom prst="rect">
            <a:avLst/>
          </a:prstGeom>
          <a:solidFill>
            <a:schemeClr val="tx2">
              <a:lumMod val="90000"/>
            </a:schemeClr>
          </a:solidFill>
          <a:ln>
            <a:noFill/>
          </a:ln>
        </p:spPr>
      </p:pic>
      <p:pic>
        <p:nvPicPr>
          <p:cNvPr id="13" name="Google Shape;459;g2e186f19e7f_0_149" descr="Architecture outline">
            <a:extLst>
              <a:ext uri="{FF2B5EF4-FFF2-40B4-BE49-F238E27FC236}">
                <a16:creationId xmlns:a16="http://schemas.microsoft.com/office/drawing/2014/main" id="{476C84B1-B21F-1098-55AB-474A00A61FC8}"/>
              </a:ext>
            </a:extLst>
          </p:cNvPr>
          <p:cNvPicPr preferRelativeResize="0"/>
          <p:nvPr/>
        </p:nvPicPr>
        <p:blipFill rotWithShape="1">
          <a:blip r:embed="rId6">
            <a:alphaModFix/>
          </a:blip>
          <a:srcRect/>
          <a:stretch/>
        </p:blipFill>
        <p:spPr>
          <a:xfrm>
            <a:off x="1022548" y="3704524"/>
            <a:ext cx="1219200" cy="1219200"/>
          </a:xfrm>
          <a:prstGeom prst="rect">
            <a:avLst/>
          </a:prstGeom>
          <a:noFill/>
          <a:ln>
            <a:noFill/>
          </a:ln>
        </p:spPr>
      </p:pic>
    </p:spTree>
    <p:extLst>
      <p:ext uri="{BB962C8B-B14F-4D97-AF65-F5344CB8AC3E}">
        <p14:creationId xmlns:p14="http://schemas.microsoft.com/office/powerpoint/2010/main" val="25548078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Public Health Infrastructure Grant (PHIG) ​</a:t>
            </a:r>
            <a:br>
              <a:rPr lang="en-US" dirty="0"/>
            </a:br>
            <a:r>
              <a:rPr lang="en-US" dirty="0"/>
              <a:t>IIS Component A Supplemental By the Numbers​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503912" y="1417639"/>
            <a:ext cx="10972800" cy="4421717"/>
          </a:xfrm>
        </p:spPr>
        <p:txBody>
          <a:bodyPr/>
          <a:lstStyle/>
          <a:p>
            <a:r>
              <a:rPr lang="en-US" dirty="0"/>
              <a:t>Supplemental funding is intended to accelerate and extend, but not duplicate DMI activities fully funded through other mechanisms.​</a:t>
            </a:r>
          </a:p>
          <a:p>
            <a:pPr marL="0" indent="0">
              <a:buNone/>
            </a:pPr>
            <a:endParaRPr lang="en-US" dirty="0"/>
          </a:p>
        </p:txBody>
      </p:sp>
      <p:sp>
        <p:nvSpPr>
          <p:cNvPr id="13" name="Rectangle 12">
            <a:extLst>
              <a:ext uri="{FF2B5EF4-FFF2-40B4-BE49-F238E27FC236}">
                <a16:creationId xmlns:a16="http://schemas.microsoft.com/office/drawing/2014/main" id="{5572CC54-2B8A-97A6-D72A-A5D06CBFC5F3}"/>
              </a:ext>
            </a:extLst>
          </p:cNvPr>
          <p:cNvSpPr/>
          <p:nvPr/>
        </p:nvSpPr>
        <p:spPr>
          <a:xfrm>
            <a:off x="7195765" y="2756956"/>
            <a:ext cx="3868892" cy="1328272"/>
          </a:xfrm>
          <a:prstGeom prst="rect">
            <a:avLst/>
          </a:prstGeom>
          <a:solidFill>
            <a:schemeClr val="bg1"/>
          </a:solidFill>
          <a:ln w="28575">
            <a:solidFill>
              <a:schemeClr val="accent3"/>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marL="365751" defTabSz="1219170" eaLnBrk="0" fontAlgn="base" hangingPunct="0">
              <a:spcBef>
                <a:spcPct val="0"/>
              </a:spcBef>
              <a:spcAft>
                <a:spcPct val="0"/>
              </a:spcAft>
              <a:defRPr/>
            </a:pPr>
            <a:r>
              <a:rPr lang="en-US" sz="2133" b="1">
                <a:solidFill>
                  <a:srgbClr val="000000"/>
                </a:solidFill>
                <a:latin typeface="Myriad Web Pro"/>
              </a:rPr>
              <a:t>months to complete work</a:t>
            </a:r>
          </a:p>
          <a:p>
            <a:pPr marL="365751" defTabSz="1219170" eaLnBrk="0" fontAlgn="base" hangingPunct="0">
              <a:spcBef>
                <a:spcPct val="0"/>
              </a:spcBef>
              <a:spcAft>
                <a:spcPct val="0"/>
              </a:spcAft>
              <a:defRPr/>
            </a:pPr>
            <a:r>
              <a:rPr lang="en-US" sz="2133" b="1" i="1">
                <a:solidFill>
                  <a:srgbClr val="000000"/>
                </a:solidFill>
                <a:latin typeface="Myriad Web Pro"/>
              </a:rPr>
              <a:t>End: Nov. 30, 2027</a:t>
            </a:r>
            <a:endParaRPr lang="en-US" sz="2400" i="1">
              <a:solidFill>
                <a:srgbClr val="FFFFFF"/>
              </a:solidFill>
              <a:latin typeface="Myriad Web Pro"/>
            </a:endParaRPr>
          </a:p>
        </p:txBody>
      </p:sp>
      <p:grpSp>
        <p:nvGrpSpPr>
          <p:cNvPr id="14" name="Group 13">
            <a:extLst>
              <a:ext uri="{FF2B5EF4-FFF2-40B4-BE49-F238E27FC236}">
                <a16:creationId xmlns:a16="http://schemas.microsoft.com/office/drawing/2014/main" id="{18BACF3C-58AF-BFDF-84F3-5FC94B041190}"/>
              </a:ext>
            </a:extLst>
          </p:cNvPr>
          <p:cNvGrpSpPr/>
          <p:nvPr/>
        </p:nvGrpSpPr>
        <p:grpSpPr>
          <a:xfrm>
            <a:off x="3289251" y="4630949"/>
            <a:ext cx="4180973" cy="2063668"/>
            <a:chOff x="6484341" y="1361077"/>
            <a:chExt cx="3119754" cy="1554844"/>
          </a:xfrm>
          <a:effectLst>
            <a:outerShdw blurRad="50800" dist="38100" dir="18900000" algn="bl" rotWithShape="0">
              <a:prstClr val="black">
                <a:alpha val="40000"/>
              </a:prstClr>
            </a:outerShdw>
          </a:effectLst>
        </p:grpSpPr>
        <p:sp>
          <p:nvSpPr>
            <p:cNvPr id="15" name="Rectangle 14">
              <a:extLst>
                <a:ext uri="{FF2B5EF4-FFF2-40B4-BE49-F238E27FC236}">
                  <a16:creationId xmlns:a16="http://schemas.microsoft.com/office/drawing/2014/main" id="{377AB80E-AF3E-DC3C-F1E1-9383F46C30F2}"/>
                </a:ext>
              </a:extLst>
            </p:cNvPr>
            <p:cNvSpPr/>
            <p:nvPr/>
          </p:nvSpPr>
          <p:spPr>
            <a:xfrm>
              <a:off x="7853420" y="1783726"/>
              <a:ext cx="1750675" cy="709544"/>
            </a:xfrm>
            <a:prstGeom prst="rect">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1917" algn="ctr" defTabSz="1219170" eaLnBrk="0" fontAlgn="base" hangingPunct="0">
                <a:spcBef>
                  <a:spcPct val="0"/>
                </a:spcBef>
                <a:spcAft>
                  <a:spcPct val="0"/>
                </a:spcAft>
                <a:defRPr/>
              </a:pPr>
              <a:r>
                <a:rPr lang="en-US" sz="2133" b="1">
                  <a:solidFill>
                    <a:srgbClr val="000000"/>
                  </a:solidFill>
                  <a:latin typeface="Myriad Web Pro"/>
                </a:rPr>
                <a:t>applications</a:t>
              </a:r>
            </a:p>
          </p:txBody>
        </p:sp>
        <p:sp>
          <p:nvSpPr>
            <p:cNvPr id="16" name="Oval 15">
              <a:extLst>
                <a:ext uri="{FF2B5EF4-FFF2-40B4-BE49-F238E27FC236}">
                  <a16:creationId xmlns:a16="http://schemas.microsoft.com/office/drawing/2014/main" id="{0C33F70E-8E43-BF73-D5CF-6E04D3DD9A48}"/>
                </a:ext>
              </a:extLst>
            </p:cNvPr>
            <p:cNvSpPr/>
            <p:nvPr/>
          </p:nvSpPr>
          <p:spPr>
            <a:xfrm>
              <a:off x="6484341" y="1361077"/>
              <a:ext cx="1554480" cy="1554844"/>
            </a:xfrm>
            <a:prstGeom prst="ellipse">
              <a:avLst/>
            </a:prstGeom>
            <a:solidFill>
              <a:srgbClr val="0070C0"/>
            </a:solidFill>
            <a:ln w="28575"/>
            <a:effectLst>
              <a:outerShdw blurRad="50800" dist="38100" dir="10800000" algn="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40" tIns="218440" rIns="218440" bIns="218440" numCol="1" spcCol="1270" anchor="ctr" anchorCtr="0">
              <a:noAutofit/>
            </a:bodyPr>
            <a:lstStyle/>
            <a:p>
              <a:pPr algn="ctr" defTabSz="2548403" eaLnBrk="0" fontAlgn="base" hangingPunct="0">
                <a:lnSpc>
                  <a:spcPct val="90000"/>
                </a:lnSpc>
                <a:spcBef>
                  <a:spcPct val="0"/>
                </a:spcBef>
                <a:spcAft>
                  <a:spcPct val="35000"/>
                </a:spcAft>
                <a:defRPr/>
              </a:pPr>
              <a:r>
                <a:rPr lang="en-US" sz="5733" b="1">
                  <a:solidFill>
                    <a:srgbClr val="FFFFFF"/>
                  </a:solidFill>
                  <a:latin typeface="Myriad Web Pro"/>
                </a:rPr>
                <a:t>63</a:t>
              </a:r>
              <a:endParaRPr lang="en-US" sz="5733">
                <a:solidFill>
                  <a:srgbClr val="FFFFFF"/>
                </a:solidFill>
                <a:latin typeface="Myriad Web Pro"/>
              </a:endParaRPr>
            </a:p>
          </p:txBody>
        </p:sp>
      </p:grpSp>
      <p:sp>
        <p:nvSpPr>
          <p:cNvPr id="17" name="Oval 16">
            <a:extLst>
              <a:ext uri="{FF2B5EF4-FFF2-40B4-BE49-F238E27FC236}">
                <a16:creationId xmlns:a16="http://schemas.microsoft.com/office/drawing/2014/main" id="{4655C0A7-39D6-450A-03CD-A987329AE12D}"/>
              </a:ext>
            </a:extLst>
          </p:cNvPr>
          <p:cNvSpPr/>
          <p:nvPr/>
        </p:nvSpPr>
        <p:spPr>
          <a:xfrm>
            <a:off x="5393376" y="2397165"/>
            <a:ext cx="2083253" cy="2063668"/>
          </a:xfrm>
          <a:prstGeom prst="ellipse">
            <a:avLst/>
          </a:prstGeom>
          <a:solidFill>
            <a:srgbClr val="7030A0"/>
          </a:solidFill>
          <a:effectLst>
            <a:outerShdw blurRad="50800" dist="38100" dir="10800000" algn="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40" tIns="218440" rIns="218440" bIns="218440" numCol="1" spcCol="1270" anchor="ctr" anchorCtr="0">
            <a:noAutofit/>
          </a:bodyPr>
          <a:lstStyle/>
          <a:p>
            <a:pPr algn="ctr" defTabSz="2548403" eaLnBrk="0" fontAlgn="base" hangingPunct="0">
              <a:lnSpc>
                <a:spcPct val="90000"/>
              </a:lnSpc>
              <a:spcBef>
                <a:spcPct val="0"/>
              </a:spcBef>
              <a:spcAft>
                <a:spcPct val="35000"/>
              </a:spcAft>
              <a:defRPr/>
            </a:pPr>
            <a:r>
              <a:rPr lang="en-US" sz="5733" b="1">
                <a:solidFill>
                  <a:srgbClr val="FFFFFF"/>
                </a:solidFill>
                <a:latin typeface="Myriad Web Pro"/>
              </a:rPr>
              <a:t>37</a:t>
            </a:r>
            <a:endParaRPr lang="en-US" sz="5733">
              <a:solidFill>
                <a:srgbClr val="FFFFFF"/>
              </a:solidFill>
              <a:latin typeface="Myriad Web Pro"/>
            </a:endParaRPr>
          </a:p>
        </p:txBody>
      </p:sp>
      <p:grpSp>
        <p:nvGrpSpPr>
          <p:cNvPr id="18" name="Group 17">
            <a:extLst>
              <a:ext uri="{FF2B5EF4-FFF2-40B4-BE49-F238E27FC236}">
                <a16:creationId xmlns:a16="http://schemas.microsoft.com/office/drawing/2014/main" id="{69EDE072-F43D-3F36-C441-CD42D951659F}"/>
              </a:ext>
            </a:extLst>
          </p:cNvPr>
          <p:cNvGrpSpPr/>
          <p:nvPr/>
        </p:nvGrpSpPr>
        <p:grpSpPr>
          <a:xfrm>
            <a:off x="609600" y="2397166"/>
            <a:ext cx="4287616" cy="2063668"/>
            <a:chOff x="105277" y="1361077"/>
            <a:chExt cx="2946738" cy="1554844"/>
          </a:xfrm>
          <a:effectLst>
            <a:outerShdw blurRad="50800" dist="38100" dir="18900000" algn="bl" rotWithShape="0">
              <a:prstClr val="black">
                <a:alpha val="40000"/>
              </a:prstClr>
            </a:outerShdw>
          </a:effectLst>
        </p:grpSpPr>
        <p:sp>
          <p:nvSpPr>
            <p:cNvPr id="19" name="Rectangle 18">
              <a:extLst>
                <a:ext uri="{FF2B5EF4-FFF2-40B4-BE49-F238E27FC236}">
                  <a16:creationId xmlns:a16="http://schemas.microsoft.com/office/drawing/2014/main" id="{418D4496-4EDB-43C6-B686-F7F607D67296}"/>
                </a:ext>
              </a:extLst>
            </p:cNvPr>
            <p:cNvSpPr/>
            <p:nvPr/>
          </p:nvSpPr>
          <p:spPr>
            <a:xfrm>
              <a:off x="1409969" y="1764676"/>
              <a:ext cx="1642046" cy="747644"/>
            </a:xfrm>
            <a:prstGeom prst="rect">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marL="228594" defTabSz="1219170" eaLnBrk="0" fontAlgn="base" hangingPunct="0">
                <a:spcBef>
                  <a:spcPct val="0"/>
                </a:spcBef>
                <a:spcAft>
                  <a:spcPct val="0"/>
                </a:spcAft>
                <a:defRPr/>
              </a:pPr>
              <a:r>
                <a:rPr lang="en-US" sz="2133" b="1">
                  <a:solidFill>
                    <a:srgbClr val="000000"/>
                  </a:solidFill>
                  <a:latin typeface="Myriad Web Pro"/>
                </a:rPr>
                <a:t>for IIS modernization</a:t>
              </a:r>
              <a:endParaRPr lang="en-US" sz="2400">
                <a:solidFill>
                  <a:srgbClr val="FFFFFF"/>
                </a:solidFill>
                <a:latin typeface="Myriad Web Pro"/>
                <a:ea typeface="Calibri" panose="020F0502020204030204"/>
                <a:cs typeface="Calibri" panose="020F0502020204030204"/>
              </a:endParaRPr>
            </a:p>
          </p:txBody>
        </p:sp>
        <p:sp>
          <p:nvSpPr>
            <p:cNvPr id="20" name="Oval 19">
              <a:extLst>
                <a:ext uri="{FF2B5EF4-FFF2-40B4-BE49-F238E27FC236}">
                  <a16:creationId xmlns:a16="http://schemas.microsoft.com/office/drawing/2014/main" id="{8D463138-E28A-693D-3939-F7201BDD57EA}"/>
                </a:ext>
              </a:extLst>
            </p:cNvPr>
            <p:cNvSpPr/>
            <p:nvPr/>
          </p:nvSpPr>
          <p:spPr>
            <a:xfrm>
              <a:off x="105277" y="1361077"/>
              <a:ext cx="1467784" cy="1554844"/>
            </a:xfrm>
            <a:prstGeom prst="ellipse">
              <a:avLst/>
            </a:prstGeom>
            <a:solidFill>
              <a:schemeClr val="accent6">
                <a:lumMod val="75000"/>
              </a:schemeClr>
            </a:solidFill>
            <a:ln w="28575"/>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40" tIns="218440" rIns="218440" bIns="218440" numCol="1" spcCol="1270" anchor="ctr" anchorCtr="0">
              <a:noAutofit/>
            </a:bodyPr>
            <a:lstStyle/>
            <a:p>
              <a:pPr algn="ctr" defTabSz="2548403" eaLnBrk="0" fontAlgn="base" hangingPunct="0">
                <a:lnSpc>
                  <a:spcPct val="90000"/>
                </a:lnSpc>
                <a:spcBef>
                  <a:spcPct val="0"/>
                </a:spcBef>
                <a:spcAft>
                  <a:spcPct val="35000"/>
                </a:spcAft>
                <a:defRPr/>
              </a:pPr>
              <a:endParaRPr lang="en-US" sz="2133">
                <a:solidFill>
                  <a:srgbClr val="FFFFFF"/>
                </a:solidFill>
                <a:latin typeface="Myriad Web Pro"/>
              </a:endParaRPr>
            </a:p>
          </p:txBody>
        </p:sp>
        <p:sp>
          <p:nvSpPr>
            <p:cNvPr id="21" name="TextBox 20">
              <a:extLst>
                <a:ext uri="{FF2B5EF4-FFF2-40B4-BE49-F238E27FC236}">
                  <a16:creationId xmlns:a16="http://schemas.microsoft.com/office/drawing/2014/main" id="{02B5AE9A-0F54-5196-2354-F4E9E9FD99CD}"/>
                </a:ext>
              </a:extLst>
            </p:cNvPr>
            <p:cNvSpPr txBox="1"/>
            <p:nvPr/>
          </p:nvSpPr>
          <p:spPr>
            <a:xfrm>
              <a:off x="141858" y="1661445"/>
              <a:ext cx="1394624" cy="935194"/>
            </a:xfrm>
            <a:prstGeom prst="rect">
              <a:avLst/>
            </a:prstGeom>
            <a:noFill/>
            <a:ln w="28575">
              <a:noFill/>
            </a:ln>
          </p:spPr>
          <p:txBody>
            <a:bodyPr wrap="square" rtlCol="0">
              <a:spAutoFit/>
            </a:bodyPr>
            <a:lstStyle/>
            <a:p>
              <a:pPr algn="ctr" defTabSz="1219170" eaLnBrk="0" fontAlgn="base" hangingPunct="0">
                <a:spcBef>
                  <a:spcPct val="0"/>
                </a:spcBef>
                <a:spcAft>
                  <a:spcPct val="0"/>
                </a:spcAft>
                <a:defRPr/>
              </a:pPr>
              <a:r>
                <a:rPr lang="en-US" sz="3733" b="1" dirty="0">
                  <a:solidFill>
                    <a:srgbClr val="FFFFFF"/>
                  </a:solidFill>
                  <a:latin typeface="Calibri" panose="020F0502020204030204" pitchFamily="34" charset="0"/>
                </a:rPr>
                <a:t>$188.55</a:t>
              </a:r>
            </a:p>
            <a:p>
              <a:pPr algn="ctr" defTabSz="1219170" eaLnBrk="0" fontAlgn="base" hangingPunct="0">
                <a:spcBef>
                  <a:spcPct val="0"/>
                </a:spcBef>
                <a:spcAft>
                  <a:spcPct val="0"/>
                </a:spcAft>
                <a:defRPr/>
              </a:pPr>
              <a:r>
                <a:rPr lang="en-US" sz="3733" b="1" dirty="0">
                  <a:solidFill>
                    <a:srgbClr val="FFFFFF"/>
                  </a:solidFill>
                  <a:latin typeface="Calibri" panose="020F0502020204030204" pitchFamily="34" charset="0"/>
                </a:rPr>
                <a:t>million</a:t>
              </a:r>
            </a:p>
          </p:txBody>
        </p:sp>
      </p:grpSp>
    </p:spTree>
    <p:extLst>
      <p:ext uri="{BB962C8B-B14F-4D97-AF65-F5344CB8AC3E}">
        <p14:creationId xmlns:p14="http://schemas.microsoft.com/office/powerpoint/2010/main" val="20966832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CDC Managed Funding Support</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CDC Direct Vendor Contracts that support national IIS objectives</a:t>
            </a:r>
          </a:p>
          <a:p>
            <a:pPr lvl="1"/>
            <a:r>
              <a:rPr lang="en-US" dirty="0"/>
              <a:t>Data Exchange - IZ Gateway use cases</a:t>
            </a:r>
          </a:p>
          <a:p>
            <a:pPr lvl="1"/>
            <a:r>
              <a:rPr lang="en-US" dirty="0"/>
              <a:t>Data Submission to CDC</a:t>
            </a:r>
          </a:p>
          <a:p>
            <a:pPr lvl="1"/>
            <a:r>
              <a:rPr lang="en-US" dirty="0"/>
              <a:t>Privacy Preserving Record Linkage</a:t>
            </a:r>
          </a:p>
          <a:p>
            <a:pPr lvl="1"/>
            <a:r>
              <a:rPr lang="en-US" dirty="0"/>
              <a:t>VTrckS-API Adoption</a:t>
            </a:r>
          </a:p>
          <a:p>
            <a:r>
              <a:rPr lang="en-US" dirty="0"/>
              <a:t>Future CDC-DVC efforts</a:t>
            </a:r>
          </a:p>
          <a:p>
            <a:pPr lvl="1"/>
            <a:r>
              <a:rPr lang="en-US" dirty="0"/>
              <a:t>Improving Data Quality</a:t>
            </a:r>
          </a:p>
          <a:p>
            <a:pPr lvl="1"/>
            <a:r>
              <a:rPr lang="en-US" dirty="0"/>
              <a:t>Improving the Interoperability Capabilities</a:t>
            </a:r>
          </a:p>
          <a:p>
            <a:r>
              <a:rPr lang="en-US" dirty="0"/>
              <a:t>Other examples</a:t>
            </a:r>
          </a:p>
          <a:p>
            <a:pPr lvl="1"/>
            <a:r>
              <a:rPr lang="en-US" dirty="0"/>
              <a:t>CDC Foundation</a:t>
            </a:r>
          </a:p>
          <a:p>
            <a:endParaRPr lang="en-US" dirty="0"/>
          </a:p>
        </p:txBody>
      </p:sp>
    </p:spTree>
    <p:extLst>
      <p:ext uri="{BB962C8B-B14F-4D97-AF65-F5344CB8AC3E}">
        <p14:creationId xmlns:p14="http://schemas.microsoft.com/office/powerpoint/2010/main" val="23028014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Potential Private Partners for Support</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sz="2400" dirty="0"/>
              <a:t>Health plans, payers</a:t>
            </a:r>
          </a:p>
          <a:p>
            <a:pPr lvl="1"/>
            <a:r>
              <a:rPr lang="en-US" sz="2133" dirty="0"/>
              <a:t>Support and charge for HEDIS performance measurement</a:t>
            </a:r>
          </a:p>
          <a:p>
            <a:r>
              <a:rPr lang="en-US" sz="2400" dirty="0"/>
              <a:t>In-kind support </a:t>
            </a:r>
          </a:p>
          <a:p>
            <a:pPr lvl="1"/>
            <a:r>
              <a:rPr lang="en-US" sz="2133" dirty="0"/>
              <a:t>Offer no-cost assistance and/or guidance to promote the IIS</a:t>
            </a:r>
          </a:p>
          <a:p>
            <a:r>
              <a:rPr lang="en-US" sz="2400" dirty="0"/>
              <a:t>Local philanthropies</a:t>
            </a:r>
          </a:p>
          <a:p>
            <a:pPr lvl="1"/>
            <a:r>
              <a:rPr lang="en-US" sz="2133" dirty="0"/>
              <a:t>Support program initiatives aligned with the philanthropy’s goals and objectives  </a:t>
            </a:r>
          </a:p>
          <a:p>
            <a:pPr lvl="1"/>
            <a:r>
              <a:rPr lang="en-US" sz="2133" dirty="0"/>
              <a:t>Promote public relations image for them</a:t>
            </a:r>
          </a:p>
          <a:p>
            <a:r>
              <a:rPr lang="en-US" sz="2400" dirty="0"/>
              <a:t>Contributions from local health systems</a:t>
            </a:r>
          </a:p>
          <a:p>
            <a:pPr lvl="1"/>
            <a:r>
              <a:rPr lang="en-US" sz="2133" dirty="0"/>
              <a:t>Cultivating relationships takes time/requires credibility</a:t>
            </a:r>
          </a:p>
          <a:p>
            <a:pPr lvl="1"/>
            <a:r>
              <a:rPr lang="en-US" sz="2133" dirty="0"/>
              <a:t>Engage leadership and partners</a:t>
            </a:r>
          </a:p>
          <a:p>
            <a:endParaRPr lang="en-US" dirty="0"/>
          </a:p>
        </p:txBody>
      </p:sp>
      <p:sp>
        <p:nvSpPr>
          <p:cNvPr id="4" name="Google Shape;474;g2da1dedc366_0_1953">
            <a:extLst>
              <a:ext uri="{FF2B5EF4-FFF2-40B4-BE49-F238E27FC236}">
                <a16:creationId xmlns:a16="http://schemas.microsoft.com/office/drawing/2014/main" id="{ECF02CC2-3B05-8CA0-D9B8-9A5865EA5079}"/>
              </a:ext>
            </a:extLst>
          </p:cNvPr>
          <p:cNvSpPr txBox="1"/>
          <p:nvPr/>
        </p:nvSpPr>
        <p:spPr>
          <a:xfrm>
            <a:off x="0" y="5889513"/>
            <a:ext cx="12192000" cy="688143"/>
          </a:xfrm>
          <a:prstGeom prst="rect">
            <a:avLst/>
          </a:prstGeom>
          <a:noFill/>
          <a:ln>
            <a:noFill/>
          </a:ln>
        </p:spPr>
        <p:txBody>
          <a:bodyPr spcFirstLastPara="1" wrap="square" lIns="121900" tIns="121900" rIns="121900" bIns="121900" anchor="t" anchorCtr="0">
            <a:noAutofit/>
          </a:bodyPr>
          <a:lstStyle/>
          <a:p>
            <a:pPr algn="ctr" defTabSz="1219170" eaLnBrk="0" fontAlgn="base" hangingPunct="0">
              <a:lnSpc>
                <a:spcPct val="90000"/>
              </a:lnSpc>
              <a:spcBef>
                <a:spcPts val="1333"/>
              </a:spcBef>
              <a:buClr>
                <a:srgbClr val="0F56DC"/>
              </a:buClr>
              <a:buSzPts val="1700"/>
              <a:defRPr/>
            </a:pPr>
            <a:r>
              <a:rPr lang="en-US" sz="1867" dirty="0">
                <a:solidFill>
                  <a:srgbClr val="0F56DC"/>
                </a:solidFill>
                <a:latin typeface="Calibri"/>
                <a:ea typeface="Calibri"/>
                <a:cs typeface="Calibri"/>
                <a:sym typeface="Calibri"/>
              </a:rPr>
              <a:t>Note: Determine how data management and sharing policies support these activities</a:t>
            </a:r>
            <a:endParaRPr sz="1867" dirty="0">
              <a:solidFill>
                <a:srgbClr val="0F56DC"/>
              </a:solidFill>
              <a:latin typeface="Calibri"/>
              <a:ea typeface="Calibri"/>
              <a:cs typeface="Calibri"/>
              <a:sym typeface="Calibri"/>
            </a:endParaRPr>
          </a:p>
        </p:txBody>
      </p:sp>
    </p:spTree>
    <p:extLst>
      <p:ext uri="{BB962C8B-B14F-4D97-AF65-F5344CB8AC3E}">
        <p14:creationId xmlns:p14="http://schemas.microsoft.com/office/powerpoint/2010/main" val="3283953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Potential Additional Sources of Funding</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State general funds</a:t>
            </a:r>
          </a:p>
          <a:p>
            <a:pPr lvl="1"/>
            <a:r>
              <a:rPr lang="en-US" dirty="0"/>
              <a:t>State-required population health performance measures</a:t>
            </a:r>
          </a:p>
          <a:p>
            <a:pPr lvl="1"/>
            <a:r>
              <a:rPr lang="en-US" dirty="0"/>
              <a:t>Outbreak and emergency response</a:t>
            </a:r>
          </a:p>
          <a:p>
            <a:pPr lvl="1"/>
            <a:r>
              <a:rPr lang="en-US" dirty="0"/>
              <a:t>Delivery of the VFC and state childhood vaccine programs</a:t>
            </a:r>
          </a:p>
          <a:p>
            <a:r>
              <a:rPr lang="en-US" dirty="0"/>
              <a:t>Other state agencies</a:t>
            </a:r>
          </a:p>
          <a:p>
            <a:pPr lvl="1"/>
            <a:r>
              <a:rPr lang="en-US" dirty="0"/>
              <a:t>Department of Education</a:t>
            </a:r>
          </a:p>
          <a:p>
            <a:pPr lvl="1"/>
            <a:r>
              <a:rPr lang="en-US" dirty="0"/>
              <a:t>Childcare and school entry requirements and assessments</a:t>
            </a:r>
          </a:p>
          <a:p>
            <a:pPr lvl="1"/>
            <a:r>
              <a:rPr lang="en-US" dirty="0"/>
              <a:t>Medicaid</a:t>
            </a:r>
          </a:p>
          <a:p>
            <a:pPr lvl="1"/>
            <a:r>
              <a:rPr lang="en-US" dirty="0"/>
              <a:t>Medicaid match programs</a:t>
            </a:r>
          </a:p>
          <a:p>
            <a:endParaRPr lang="en-US" dirty="0"/>
          </a:p>
        </p:txBody>
      </p:sp>
    </p:spTree>
    <p:extLst>
      <p:ext uri="{BB962C8B-B14F-4D97-AF65-F5344CB8AC3E}">
        <p14:creationId xmlns:p14="http://schemas.microsoft.com/office/powerpoint/2010/main" val="18007859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Medicaid Federal Financial Participation (FFP)</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p:txBody>
          <a:bodyPr/>
          <a:lstStyle/>
          <a:p>
            <a:r>
              <a:rPr lang="en-US" dirty="0"/>
              <a:t>Medicaid Management Information System (MMIS) Match</a:t>
            </a:r>
          </a:p>
          <a:p>
            <a:pPr lvl="1"/>
            <a:r>
              <a:rPr lang="en-US" dirty="0"/>
              <a:t>90/10</a:t>
            </a:r>
          </a:p>
          <a:p>
            <a:pPr lvl="1"/>
            <a:r>
              <a:rPr lang="en-US" dirty="0"/>
              <a:t>75/25</a:t>
            </a:r>
          </a:p>
          <a:p>
            <a:r>
              <a:rPr lang="en-US" dirty="0"/>
              <a:t>Administrative match</a:t>
            </a:r>
          </a:p>
          <a:p>
            <a:pPr lvl="1"/>
            <a:r>
              <a:rPr lang="en-US" dirty="0"/>
              <a:t>50/50</a:t>
            </a:r>
          </a:p>
          <a:p>
            <a:pPr lvl="1"/>
            <a:r>
              <a:rPr lang="en-US" dirty="0">
                <a:hlinkClick r:id="rId3"/>
              </a:rPr>
              <a:t>Medicaid.gov – Medicaid Management Information System</a:t>
            </a:r>
            <a:endParaRPr lang="en-US" dirty="0"/>
          </a:p>
          <a:p>
            <a:endParaRPr lang="en-US" dirty="0"/>
          </a:p>
        </p:txBody>
      </p:sp>
      <p:sp>
        <p:nvSpPr>
          <p:cNvPr id="5" name="Google Shape;489;g2e186f19e7f_0_195">
            <a:extLst>
              <a:ext uri="{FF2B5EF4-FFF2-40B4-BE49-F238E27FC236}">
                <a16:creationId xmlns:a16="http://schemas.microsoft.com/office/drawing/2014/main" id="{F906F946-E191-2CA1-2D63-98144A88EB53}"/>
              </a:ext>
            </a:extLst>
          </p:cNvPr>
          <p:cNvSpPr/>
          <p:nvPr/>
        </p:nvSpPr>
        <p:spPr>
          <a:xfrm>
            <a:off x="6096000" y="2341963"/>
            <a:ext cx="5313600" cy="2585200"/>
          </a:xfrm>
          <a:prstGeom prst="round1Rect">
            <a:avLst>
              <a:gd name="adj" fmla="val 16667"/>
            </a:avLst>
          </a:prstGeom>
          <a:solidFill>
            <a:srgbClr val="E3EBB3"/>
          </a:solidFill>
          <a:ln w="9525" cap="flat" cmpd="sng">
            <a:solidFill>
              <a:srgbClr val="2E5F7D"/>
            </a:solidFill>
            <a:prstDash val="solid"/>
            <a:round/>
            <a:headEnd type="none" w="sm" len="sm"/>
            <a:tailEnd type="none" w="sm" len="sm"/>
          </a:ln>
        </p:spPr>
        <p:txBody>
          <a:bodyPr spcFirstLastPara="1" wrap="square" lIns="182867" tIns="182867" rIns="182867" bIns="182867" anchor="ctr" anchorCtr="0">
            <a:noAutofit/>
          </a:bodyPr>
          <a:lstStyle/>
          <a:p>
            <a:pPr defTabSz="1219170" eaLnBrk="0" fontAlgn="base" hangingPunct="0">
              <a:spcBef>
                <a:spcPts val="1067"/>
              </a:spcBef>
              <a:buClr>
                <a:srgbClr val="0F56DC"/>
              </a:buClr>
              <a:buSzPts val="1100"/>
              <a:defRPr/>
            </a:pPr>
            <a:r>
              <a:rPr lang="en-US" sz="2400" i="1" dirty="0">
                <a:solidFill>
                  <a:srgbClr val="2E5F7D"/>
                </a:solidFill>
                <a:latin typeface="Calibri"/>
                <a:ea typeface="Calibri"/>
                <a:cs typeface="Calibri"/>
                <a:sym typeface="Calibri"/>
              </a:rPr>
              <a:t>“States may receive 90% federal financial participation (FFP) for design, development, or installation, and 75% FFP for operation of state mechanized claims processing and information retrieval systems approved by the secretary”</a:t>
            </a:r>
            <a:endParaRPr sz="2933" i="1" dirty="0">
              <a:solidFill>
                <a:srgbClr val="2E5F7D"/>
              </a:solidFill>
              <a:latin typeface="Calibri"/>
              <a:ea typeface="Calibri"/>
              <a:cs typeface="Calibri"/>
              <a:sym typeface="Calibri"/>
            </a:endParaRPr>
          </a:p>
        </p:txBody>
      </p:sp>
    </p:spTree>
    <p:extLst>
      <p:ext uri="{BB962C8B-B14F-4D97-AF65-F5344CB8AC3E}">
        <p14:creationId xmlns:p14="http://schemas.microsoft.com/office/powerpoint/2010/main" val="30265620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Strategic Sustainability and IIS Budget Objectives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At the end of this segment, you will be able to:</a:t>
            </a:r>
          </a:p>
          <a:p>
            <a:pPr lvl="1"/>
            <a:r>
              <a:rPr lang="en-US" dirty="0"/>
              <a:t>Define strategic sustainability</a:t>
            </a:r>
          </a:p>
          <a:p>
            <a:pPr lvl="1"/>
            <a:r>
              <a:rPr lang="en-US" dirty="0"/>
              <a:t>Understand possible funding opportunities</a:t>
            </a:r>
          </a:p>
          <a:p>
            <a:pPr lvl="1"/>
            <a:r>
              <a:rPr lang="en-US" dirty="0"/>
              <a:t>Explore ways to diversify funding</a:t>
            </a:r>
          </a:p>
          <a:p>
            <a:pPr lvl="1"/>
            <a:r>
              <a:rPr lang="en-US" dirty="0"/>
              <a:t>Consider cost-sharing and cost-lowering approaches </a:t>
            </a:r>
          </a:p>
          <a:p>
            <a:pPr lvl="1"/>
            <a:r>
              <a:rPr lang="en-US" dirty="0"/>
              <a:t>Identify how to best make decisions in the context of long-term sustainability</a:t>
            </a:r>
          </a:p>
          <a:p>
            <a:pPr lvl="1"/>
            <a:r>
              <a:rPr lang="en-US" dirty="0"/>
              <a:t>Understand the components of an IIS budget</a:t>
            </a:r>
          </a:p>
          <a:p>
            <a:pPr lvl="1"/>
            <a:r>
              <a:rPr lang="en-US" dirty="0"/>
              <a:t>Consider your workforce and how to support and maintain the IIS core functions</a:t>
            </a:r>
          </a:p>
          <a:p>
            <a:endParaRPr lang="en-US" dirty="0"/>
          </a:p>
        </p:txBody>
      </p:sp>
    </p:spTree>
    <p:extLst>
      <p:ext uri="{BB962C8B-B14F-4D97-AF65-F5344CB8AC3E}">
        <p14:creationId xmlns:p14="http://schemas.microsoft.com/office/powerpoint/2010/main" val="193960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Medicaid Match Formal Application Process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0" y="1592463"/>
            <a:ext cx="10972800" cy="4421717"/>
          </a:xfrm>
        </p:spPr>
        <p:txBody>
          <a:bodyPr>
            <a:normAutofit lnSpcReduction="10000"/>
          </a:bodyPr>
          <a:lstStyle/>
          <a:p>
            <a:r>
              <a:rPr lang="en-US" dirty="0"/>
              <a:t>Implementation Advanced Planning Document (IAPD)</a:t>
            </a:r>
          </a:p>
          <a:p>
            <a:pPr lvl="1"/>
            <a:r>
              <a:rPr lang="en-US" dirty="0"/>
              <a:t>Annual application</a:t>
            </a:r>
          </a:p>
          <a:p>
            <a:pPr lvl="1"/>
            <a:r>
              <a:rPr lang="en-US" dirty="0"/>
              <a:t>Updates can be done throughout the year</a:t>
            </a:r>
          </a:p>
          <a:p>
            <a:r>
              <a:rPr lang="en-US" dirty="0"/>
              <a:t>Process takes time – start early</a:t>
            </a:r>
          </a:p>
          <a:p>
            <a:pPr lvl="1"/>
            <a:r>
              <a:rPr lang="en-US" dirty="0"/>
              <a:t>Applications can include multiple years</a:t>
            </a:r>
          </a:p>
          <a:p>
            <a:r>
              <a:rPr lang="en-US" dirty="0"/>
              <a:t>Updates are possible throughout the year (IAPD-U)</a:t>
            </a:r>
          </a:p>
          <a:p>
            <a:r>
              <a:rPr lang="en-US" dirty="0"/>
              <a:t>Reimbursement model</a:t>
            </a:r>
          </a:p>
          <a:p>
            <a:r>
              <a:rPr lang="en-US" dirty="0"/>
              <a:t>Non-federal funds needed for match</a:t>
            </a:r>
          </a:p>
          <a:p>
            <a:r>
              <a:rPr lang="en-US" dirty="0"/>
              <a:t>Medicaid fair share</a:t>
            </a:r>
          </a:p>
          <a:p>
            <a:pPr lvl="1"/>
            <a:r>
              <a:rPr lang="en-US" dirty="0"/>
              <a:t>Medicaid pays for costs proportional to the size of the Medicaid population (aka: Medicaid Fair Share)</a:t>
            </a:r>
          </a:p>
          <a:p>
            <a:endParaRPr lang="en-US" dirty="0"/>
          </a:p>
        </p:txBody>
      </p:sp>
    </p:spTree>
    <p:extLst>
      <p:ext uri="{BB962C8B-B14F-4D97-AF65-F5344CB8AC3E}">
        <p14:creationId xmlns:p14="http://schemas.microsoft.com/office/powerpoint/2010/main" val="24199810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Partnering with Other Programs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Support other public health or state programs:</a:t>
            </a:r>
          </a:p>
          <a:p>
            <a:pPr lvl="1"/>
            <a:r>
              <a:rPr lang="en-US" dirty="0"/>
              <a:t>Early hearing loss prevention programs</a:t>
            </a:r>
          </a:p>
          <a:p>
            <a:pPr lvl="1"/>
            <a:r>
              <a:rPr lang="en-US" dirty="0"/>
              <a:t>Lead programs</a:t>
            </a:r>
          </a:p>
          <a:p>
            <a:pPr lvl="1"/>
            <a:r>
              <a:rPr lang="en-US" dirty="0"/>
              <a:t>Women Infants and Children (WIC)</a:t>
            </a:r>
          </a:p>
          <a:p>
            <a:pPr lvl="1"/>
            <a:r>
              <a:rPr lang="en-US" dirty="0"/>
              <a:t>Emergency preparedness and response programs</a:t>
            </a:r>
          </a:p>
          <a:p>
            <a:pPr lvl="1"/>
            <a:r>
              <a:rPr lang="en-US" dirty="0"/>
              <a:t>VFC and state childhood vaccine programs</a:t>
            </a:r>
          </a:p>
          <a:p>
            <a:r>
              <a:rPr lang="en-US" dirty="0"/>
              <a:t>Notes: </a:t>
            </a:r>
          </a:p>
          <a:p>
            <a:pPr lvl="1"/>
            <a:r>
              <a:rPr lang="en-US" dirty="0"/>
              <a:t>Carefully consider shared goals vs. goals of the immunization program</a:t>
            </a:r>
          </a:p>
          <a:p>
            <a:pPr lvl="1"/>
            <a:r>
              <a:rPr lang="en-US" dirty="0"/>
              <a:t>Assure maintenance and long-term support are built into the plan</a:t>
            </a:r>
          </a:p>
          <a:p>
            <a:endParaRPr lang="en-US" dirty="0"/>
          </a:p>
        </p:txBody>
      </p:sp>
      <p:pic>
        <p:nvPicPr>
          <p:cNvPr id="4" name="Google Shape;504;g2e186f19e7f_0_219" descr="Two people shaking hands in a conference room">
            <a:extLst>
              <a:ext uri="{FF2B5EF4-FFF2-40B4-BE49-F238E27FC236}">
                <a16:creationId xmlns:a16="http://schemas.microsoft.com/office/drawing/2014/main" id="{F456C67B-B4C7-B125-82C1-939EC1C3A8F4}"/>
              </a:ext>
            </a:extLst>
          </p:cNvPr>
          <p:cNvPicPr preferRelativeResize="0"/>
          <p:nvPr/>
        </p:nvPicPr>
        <p:blipFill rotWithShape="1">
          <a:blip r:embed="rId3">
            <a:alphaModFix/>
          </a:blip>
          <a:srcRect/>
          <a:stretch/>
        </p:blipFill>
        <p:spPr>
          <a:xfrm>
            <a:off x="8218367" y="1811867"/>
            <a:ext cx="3364032" cy="1968467"/>
          </a:xfrm>
          <a:prstGeom prst="rect">
            <a:avLst/>
          </a:prstGeom>
          <a:noFill/>
          <a:ln w="9525" cap="flat" cmpd="sng">
            <a:solidFill>
              <a:srgbClr val="000000"/>
            </a:solidFill>
            <a:prstDash val="solid"/>
            <a:round/>
            <a:headEnd type="none" w="sm" len="sm"/>
            <a:tailEnd type="none" w="sm" len="sm"/>
          </a:ln>
        </p:spPr>
      </p:pic>
    </p:spTree>
    <p:extLst>
      <p:ext uri="{BB962C8B-B14F-4D97-AF65-F5344CB8AC3E}">
        <p14:creationId xmlns:p14="http://schemas.microsoft.com/office/powerpoint/2010/main" val="251096753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sz="4533" dirty="0"/>
              <a:t>Potential Ways to Lower Costs</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p:txBody>
          <a:bodyPr/>
          <a:lstStyle/>
          <a:p>
            <a:r>
              <a:rPr lang="en-US" dirty="0"/>
              <a:t>Strategic Sustainability and IIS Budget</a:t>
            </a:r>
          </a:p>
        </p:txBody>
      </p:sp>
    </p:spTree>
    <p:extLst>
      <p:ext uri="{BB962C8B-B14F-4D97-AF65-F5344CB8AC3E}">
        <p14:creationId xmlns:p14="http://schemas.microsoft.com/office/powerpoint/2010/main" val="8060700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a:xfrm>
            <a:off x="609600" y="38341"/>
            <a:ext cx="10972800" cy="1143000"/>
          </a:xfrm>
        </p:spPr>
        <p:txBody>
          <a:bodyPr/>
          <a:lstStyle/>
          <a:p>
            <a:r>
              <a:rPr lang="en-US" dirty="0"/>
              <a:t>Automate and Streamline</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700421" y="3628005"/>
            <a:ext cx="11360728" cy="3030913"/>
          </a:xfrm>
        </p:spPr>
        <p:txBody>
          <a:bodyPr/>
          <a:lstStyle/>
          <a:p>
            <a:r>
              <a:rPr lang="en-US" dirty="0"/>
              <a:t>Automate manual business processes for providers and IIS program (data quality, password resets, etc.)</a:t>
            </a:r>
          </a:p>
          <a:p>
            <a:pPr lvl="1"/>
            <a:r>
              <a:rPr lang="en-US" dirty="0"/>
              <a:t>Saves staff time, reduces material costs, reduces program costs overall </a:t>
            </a:r>
          </a:p>
          <a:p>
            <a:pPr lvl="1"/>
            <a:r>
              <a:rPr lang="en-US" dirty="0"/>
              <a:t>Automate data management and submission to the degree data management and sharing policies allow</a:t>
            </a:r>
          </a:p>
          <a:p>
            <a:endParaRPr lang="en-US" dirty="0"/>
          </a:p>
        </p:txBody>
      </p:sp>
      <p:graphicFrame>
        <p:nvGraphicFramePr>
          <p:cNvPr id="5" name="Table 4">
            <a:extLst>
              <a:ext uri="{FF2B5EF4-FFF2-40B4-BE49-F238E27FC236}">
                <a16:creationId xmlns:a16="http://schemas.microsoft.com/office/drawing/2014/main" id="{02BD9786-7D75-66CE-46CD-B2FAC8E402A6}"/>
              </a:ext>
            </a:extLst>
          </p:cNvPr>
          <p:cNvGraphicFramePr>
            <a:graphicFrameLocks noGrp="1"/>
          </p:cNvGraphicFramePr>
          <p:nvPr/>
        </p:nvGraphicFramePr>
        <p:xfrm>
          <a:off x="1141460" y="1680891"/>
          <a:ext cx="9909080" cy="1852228"/>
        </p:xfrm>
        <a:graphic>
          <a:graphicData uri="http://schemas.openxmlformats.org/drawingml/2006/table">
            <a:tbl>
              <a:tblPr firstRow="1" bandRow="1">
                <a:tableStyleId>{5C22544A-7EE6-4342-B048-85BDC9FD1C3A}</a:tableStyleId>
              </a:tblPr>
              <a:tblGrid>
                <a:gridCol w="4667189">
                  <a:extLst>
                    <a:ext uri="{9D8B030D-6E8A-4147-A177-3AD203B41FA5}">
                      <a16:colId xmlns:a16="http://schemas.microsoft.com/office/drawing/2014/main" val="788997878"/>
                    </a:ext>
                  </a:extLst>
                </a:gridCol>
                <a:gridCol w="5241891">
                  <a:extLst>
                    <a:ext uri="{9D8B030D-6E8A-4147-A177-3AD203B41FA5}">
                      <a16:colId xmlns:a16="http://schemas.microsoft.com/office/drawing/2014/main" val="2063865484"/>
                    </a:ext>
                  </a:extLst>
                </a:gridCol>
              </a:tblGrid>
              <a:tr h="504335">
                <a:tc>
                  <a:txBody>
                    <a:bodyPr/>
                    <a:lstStyle/>
                    <a:p>
                      <a:r>
                        <a:rPr lang="en-US" sz="2400" dirty="0">
                          <a:latin typeface="Calibri" panose="020F0502020204030204" pitchFamily="34" charset="0"/>
                          <a:cs typeface="Calibri" panose="020F0502020204030204" pitchFamily="34" charset="0"/>
                        </a:rPr>
                        <a:t>CDC Direct Vendor Contracts </a:t>
                      </a:r>
                    </a:p>
                  </a:txBody>
                  <a:tcPr marL="121920" marR="121920" marT="60960" marB="60960">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COTS IIS Platform Consortia</a:t>
                      </a:r>
                    </a:p>
                  </a:txBody>
                  <a:tcPr marL="121920" marR="121920" marT="60960" marB="60960">
                    <a:solidFill>
                      <a:schemeClr val="accent2">
                        <a:lumMod val="75000"/>
                      </a:schemeClr>
                    </a:solidFill>
                  </a:tcPr>
                </a:tc>
                <a:extLst>
                  <a:ext uri="{0D108BD9-81ED-4DB2-BD59-A6C34878D82A}">
                    <a16:rowId xmlns:a16="http://schemas.microsoft.com/office/drawing/2014/main" val="905196549"/>
                  </a:ext>
                </a:extLst>
              </a:tr>
              <a:tr h="853440">
                <a:tc>
                  <a:txBody>
                    <a:bodyPr/>
                    <a:lstStyle/>
                    <a:p>
                      <a:r>
                        <a:rPr lang="en-US" sz="2400" dirty="0">
                          <a:latin typeface="Calibri" panose="020F0502020204030204" pitchFamily="34" charset="0"/>
                          <a:cs typeface="Calibri" panose="020F0502020204030204" pitchFamily="34" charset="0"/>
                        </a:rPr>
                        <a:t>CDC Vaccine Administration Management System (VAMS)</a:t>
                      </a:r>
                    </a:p>
                  </a:txBody>
                  <a:tcPr marL="121920" marR="121920" marT="60960" marB="60960">
                    <a:solidFill>
                      <a:schemeClr val="accent6">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Smarty</a:t>
                      </a:r>
                    </a:p>
                  </a:txBody>
                  <a:tcPr marL="121920" marR="121920" marT="60960" marB="60960">
                    <a:solidFill>
                      <a:schemeClr val="accent6">
                        <a:lumMod val="10000"/>
                        <a:lumOff val="90000"/>
                      </a:schemeClr>
                    </a:solidFill>
                  </a:tcPr>
                </a:tc>
                <a:extLst>
                  <a:ext uri="{0D108BD9-81ED-4DB2-BD59-A6C34878D82A}">
                    <a16:rowId xmlns:a16="http://schemas.microsoft.com/office/drawing/2014/main" val="1238467340"/>
                  </a:ext>
                </a:extLst>
              </a:tr>
              <a:tr h="494453">
                <a:tc>
                  <a:txBody>
                    <a:bodyPr/>
                    <a:lstStyle/>
                    <a:p>
                      <a:pPr marL="0" algn="l" defTabSz="914400" rtl="0" eaLnBrk="1" latinLnBrk="0" hangingPunct="1"/>
                      <a:r>
                        <a:rPr lang="en-US" sz="2400" b="1" kern="1200" dirty="0">
                          <a:solidFill>
                            <a:schemeClr val="lt1"/>
                          </a:solidFill>
                          <a:latin typeface="Calibri" panose="020F0502020204030204" pitchFamily="34" charset="0"/>
                          <a:ea typeface="+mn-ea"/>
                          <a:cs typeface="Calibri" panose="020F0502020204030204" pitchFamily="34" charset="0"/>
                        </a:rPr>
                        <a:t>AIRA’s Onboarding Shared Services</a:t>
                      </a:r>
                    </a:p>
                  </a:txBody>
                  <a:tcPr marL="121920" marR="121920" marT="60960" marB="60960">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Calibri" panose="020F0502020204030204" pitchFamily="34" charset="0"/>
                          <a:ea typeface="+mn-ea"/>
                          <a:cs typeface="Calibri" panose="020F0502020204030204" pitchFamily="34" charset="0"/>
                        </a:rPr>
                        <a:t>AIRA’s EPI Community of Practice</a:t>
                      </a:r>
                    </a:p>
                  </a:txBody>
                  <a:tcPr marL="121920" marR="121920" marT="60960" marB="60960">
                    <a:solidFill>
                      <a:schemeClr val="accent2">
                        <a:lumMod val="75000"/>
                      </a:schemeClr>
                    </a:solidFill>
                  </a:tcPr>
                </a:tc>
                <a:extLst>
                  <a:ext uri="{0D108BD9-81ED-4DB2-BD59-A6C34878D82A}">
                    <a16:rowId xmlns:a16="http://schemas.microsoft.com/office/drawing/2014/main" val="2500890605"/>
                  </a:ext>
                </a:extLst>
              </a:tr>
            </a:tbl>
          </a:graphicData>
        </a:graphic>
      </p:graphicFrame>
      <p:sp>
        <p:nvSpPr>
          <p:cNvPr id="7" name="TextBox 6">
            <a:extLst>
              <a:ext uri="{FF2B5EF4-FFF2-40B4-BE49-F238E27FC236}">
                <a16:creationId xmlns:a16="http://schemas.microsoft.com/office/drawing/2014/main" id="{4EAC3E23-6A84-8E14-9F46-8406D7923026}"/>
              </a:ext>
            </a:extLst>
          </p:cNvPr>
          <p:cNvSpPr txBox="1"/>
          <p:nvPr/>
        </p:nvSpPr>
        <p:spPr>
          <a:xfrm>
            <a:off x="803564" y="1181341"/>
            <a:ext cx="6096000" cy="502766"/>
          </a:xfrm>
          <a:prstGeom prst="rect">
            <a:avLst/>
          </a:prstGeom>
          <a:noFill/>
        </p:spPr>
        <p:txBody>
          <a:bodyPr wrap="square">
            <a:spAutoFit/>
          </a:bodyPr>
          <a:lstStyle/>
          <a:p>
            <a:pPr marL="304792" indent="-304792" defTabSz="1219170" eaLnBrk="0" fontAlgn="base" hangingPunct="0">
              <a:spcBef>
                <a:spcPct val="20000"/>
              </a:spcBef>
              <a:spcAft>
                <a:spcPct val="0"/>
              </a:spcAft>
              <a:buClr>
                <a:srgbClr val="003BC0"/>
              </a:buClr>
              <a:buFont typeface="Arial" panose="020B0604020202020204" pitchFamily="34" charset="0"/>
              <a:buChar char="•"/>
              <a:defRPr/>
            </a:pPr>
            <a:r>
              <a:rPr lang="en-US" sz="2667" b="1" dirty="0">
                <a:solidFill>
                  <a:srgbClr val="1D1D1D"/>
                </a:solidFill>
                <a:latin typeface="Calibri" panose="020F0502020204030204" pitchFamily="34" charset="0"/>
              </a:rPr>
              <a:t>Leverage shared services</a:t>
            </a:r>
          </a:p>
        </p:txBody>
      </p:sp>
    </p:spTree>
    <p:extLst>
      <p:ext uri="{BB962C8B-B14F-4D97-AF65-F5344CB8AC3E}">
        <p14:creationId xmlns:p14="http://schemas.microsoft.com/office/powerpoint/2010/main" val="32958801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Automate and Streamline </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Document current procedures in SOPs to ensure they are “lean” and repeatable</a:t>
            </a:r>
          </a:p>
          <a:p>
            <a:r>
              <a:rPr lang="en-US" dirty="0"/>
              <a:t>Limit hand-offs, simplify processes, eliminate waiting periods</a:t>
            </a:r>
          </a:p>
          <a:p>
            <a:r>
              <a:rPr lang="en-US" dirty="0"/>
              <a:t>Take advantage of an existing product to reduce your enhancement and maintenance costs</a:t>
            </a:r>
          </a:p>
          <a:p>
            <a:r>
              <a:rPr lang="en-US" dirty="0"/>
              <a:t>Minimize local customization</a:t>
            </a:r>
          </a:p>
          <a:p>
            <a:r>
              <a:rPr lang="en-US" dirty="0"/>
              <a:t>Leverage open source/commercial options</a:t>
            </a:r>
          </a:p>
          <a:p>
            <a:pPr marL="0" indent="0">
              <a:buNone/>
            </a:pPr>
            <a:endParaRPr lang="en-US" dirty="0"/>
          </a:p>
          <a:p>
            <a:endParaRPr lang="en-US" dirty="0"/>
          </a:p>
        </p:txBody>
      </p:sp>
    </p:spTree>
    <p:extLst>
      <p:ext uri="{BB962C8B-B14F-4D97-AF65-F5344CB8AC3E}">
        <p14:creationId xmlns:p14="http://schemas.microsoft.com/office/powerpoint/2010/main" val="45922480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Automate and Streamline </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Leverage open source/commercial options</a:t>
            </a:r>
          </a:p>
          <a:p>
            <a:pPr marL="0" indent="0">
              <a:buNone/>
            </a:pPr>
            <a:endParaRPr lang="en-US" dirty="0"/>
          </a:p>
          <a:p>
            <a:endParaRPr lang="en-US" dirty="0"/>
          </a:p>
        </p:txBody>
      </p:sp>
      <p:grpSp>
        <p:nvGrpSpPr>
          <p:cNvPr id="4" name="Google Shape;531;g2da1dedc366_0_2001">
            <a:extLst>
              <a:ext uri="{FF2B5EF4-FFF2-40B4-BE49-F238E27FC236}">
                <a16:creationId xmlns:a16="http://schemas.microsoft.com/office/drawing/2014/main" id="{96EA95D5-F938-638B-FC3D-8269D0AC4255}"/>
              </a:ext>
            </a:extLst>
          </p:cNvPr>
          <p:cNvGrpSpPr/>
          <p:nvPr/>
        </p:nvGrpSpPr>
        <p:grpSpPr>
          <a:xfrm>
            <a:off x="609599" y="2738001"/>
            <a:ext cx="10285205" cy="2839137"/>
            <a:chOff x="3770" y="928770"/>
            <a:chExt cx="7713904" cy="2399812"/>
          </a:xfrm>
        </p:grpSpPr>
        <p:sp>
          <p:nvSpPr>
            <p:cNvPr id="5" name="Google Shape;532;g2da1dedc366_0_2001">
              <a:extLst>
                <a:ext uri="{FF2B5EF4-FFF2-40B4-BE49-F238E27FC236}">
                  <a16:creationId xmlns:a16="http://schemas.microsoft.com/office/drawing/2014/main" id="{0128E2BE-3646-7489-5F3B-FEE82E8E1BD6}"/>
                </a:ext>
              </a:extLst>
            </p:cNvPr>
            <p:cNvSpPr/>
            <p:nvPr/>
          </p:nvSpPr>
          <p:spPr>
            <a:xfrm>
              <a:off x="3770" y="928770"/>
              <a:ext cx="1928400" cy="725700"/>
            </a:xfrm>
            <a:prstGeom prst="rect">
              <a:avLst/>
            </a:prstGeom>
            <a:noFill/>
            <a:ln>
              <a:noFill/>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Calibri"/>
                <a:ea typeface="Calibri"/>
                <a:cs typeface="Calibri"/>
                <a:sym typeface="Calibri"/>
              </a:endParaRPr>
            </a:p>
          </p:txBody>
        </p:sp>
        <p:sp>
          <p:nvSpPr>
            <p:cNvPr id="6" name="Google Shape;533;g2da1dedc366_0_2001">
              <a:extLst>
                <a:ext uri="{FF2B5EF4-FFF2-40B4-BE49-F238E27FC236}">
                  <a16:creationId xmlns:a16="http://schemas.microsoft.com/office/drawing/2014/main" id="{FE5EF668-511D-51EE-BB4F-F7AD43C837B7}"/>
                </a:ext>
              </a:extLst>
            </p:cNvPr>
            <p:cNvSpPr txBox="1"/>
            <p:nvPr/>
          </p:nvSpPr>
          <p:spPr>
            <a:xfrm>
              <a:off x="3770" y="928770"/>
              <a:ext cx="1928400" cy="725700"/>
            </a:xfrm>
            <a:prstGeom prst="rect">
              <a:avLst/>
            </a:prstGeom>
            <a:noFill/>
            <a:ln>
              <a:noFill/>
            </a:ln>
          </p:spPr>
          <p:txBody>
            <a:bodyPr spcFirstLastPara="1" wrap="square" lIns="218100" tIns="77867" rIns="218100" bIns="77867" anchor="ctr" anchorCtr="0">
              <a:noAutofit/>
            </a:bodyPr>
            <a:lstStyle/>
            <a:p>
              <a:pPr algn="r" defTabSz="1219170" eaLnBrk="0" fontAlgn="base" hangingPunct="0">
                <a:lnSpc>
                  <a:spcPct val="90000"/>
                </a:lnSpc>
                <a:buClr>
                  <a:srgbClr val="000000"/>
                </a:buClr>
                <a:buSzPts val="2200"/>
                <a:defRPr/>
              </a:pPr>
              <a:r>
                <a:rPr lang="en-US" sz="2933">
                  <a:solidFill>
                    <a:srgbClr val="000000"/>
                  </a:solidFill>
                  <a:latin typeface="Calibri"/>
                  <a:ea typeface="Calibri"/>
                  <a:cs typeface="Calibri"/>
                  <a:sym typeface="Calibri"/>
                </a:rPr>
                <a:t>Open Source</a:t>
              </a:r>
              <a:endParaRPr sz="1733">
                <a:solidFill>
                  <a:srgbClr val="000000"/>
                </a:solidFill>
                <a:latin typeface="Calibri"/>
                <a:ea typeface="Calibri"/>
                <a:cs typeface="Calibri"/>
                <a:sym typeface="Calibri"/>
              </a:endParaRPr>
            </a:p>
          </p:txBody>
        </p:sp>
        <p:sp>
          <p:nvSpPr>
            <p:cNvPr id="7" name="Google Shape;534;g2da1dedc366_0_2001">
              <a:extLst>
                <a:ext uri="{FF2B5EF4-FFF2-40B4-BE49-F238E27FC236}">
                  <a16:creationId xmlns:a16="http://schemas.microsoft.com/office/drawing/2014/main" id="{658C5957-337D-1414-4296-5B4E00D668DD}"/>
                </a:ext>
              </a:extLst>
            </p:cNvPr>
            <p:cNvSpPr/>
            <p:nvPr/>
          </p:nvSpPr>
          <p:spPr>
            <a:xfrm>
              <a:off x="1932211" y="928770"/>
              <a:ext cx="385800" cy="725700"/>
            </a:xfrm>
            <a:prstGeom prst="leftBrace">
              <a:avLst>
                <a:gd name="adj1" fmla="val 35000"/>
                <a:gd name="adj2" fmla="val 50000"/>
              </a:avLst>
            </a:prstGeom>
            <a:noFill/>
            <a:ln w="25400" cap="flat" cmpd="sng">
              <a:solidFill>
                <a:srgbClr val="004A62"/>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Calibri"/>
                <a:ea typeface="Calibri"/>
                <a:cs typeface="Calibri"/>
                <a:sym typeface="Calibri"/>
              </a:endParaRPr>
            </a:p>
          </p:txBody>
        </p:sp>
        <p:sp>
          <p:nvSpPr>
            <p:cNvPr id="8" name="Google Shape;535;g2da1dedc366_0_2001">
              <a:extLst>
                <a:ext uri="{FF2B5EF4-FFF2-40B4-BE49-F238E27FC236}">
                  <a16:creationId xmlns:a16="http://schemas.microsoft.com/office/drawing/2014/main" id="{BC2BEC0C-8C30-796A-0DBD-6C28FF1628BE}"/>
                </a:ext>
              </a:extLst>
            </p:cNvPr>
            <p:cNvSpPr/>
            <p:nvPr/>
          </p:nvSpPr>
          <p:spPr>
            <a:xfrm>
              <a:off x="2472174" y="928770"/>
              <a:ext cx="5245500" cy="725700"/>
            </a:xfrm>
            <a:prstGeom prst="rect">
              <a:avLst/>
            </a:prstGeom>
            <a:solidFill>
              <a:srgbClr val="004A62"/>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Calibri"/>
                <a:ea typeface="Calibri"/>
                <a:cs typeface="Calibri"/>
                <a:sym typeface="Calibri"/>
              </a:endParaRPr>
            </a:p>
          </p:txBody>
        </p:sp>
        <p:sp>
          <p:nvSpPr>
            <p:cNvPr id="9" name="Google Shape;536;g2da1dedc366_0_2001">
              <a:extLst>
                <a:ext uri="{FF2B5EF4-FFF2-40B4-BE49-F238E27FC236}">
                  <a16:creationId xmlns:a16="http://schemas.microsoft.com/office/drawing/2014/main" id="{9074231D-97E1-B98E-44BF-AA57A8E62BB2}"/>
                </a:ext>
              </a:extLst>
            </p:cNvPr>
            <p:cNvSpPr txBox="1"/>
            <p:nvPr/>
          </p:nvSpPr>
          <p:spPr>
            <a:xfrm>
              <a:off x="2472174" y="928770"/>
              <a:ext cx="5245500" cy="725700"/>
            </a:xfrm>
            <a:prstGeom prst="rect">
              <a:avLst/>
            </a:prstGeom>
            <a:solidFill>
              <a:srgbClr val="0475C9"/>
            </a:solidFill>
            <a:ln>
              <a:noFill/>
            </a:ln>
          </p:spPr>
          <p:txBody>
            <a:bodyPr spcFirstLastPara="1" wrap="square" lIns="116833" tIns="116833" rIns="116833" bIns="116833" anchor="ctr" anchorCtr="0">
              <a:noAutofit/>
            </a:bodyPr>
            <a:lstStyle/>
            <a:p>
              <a:pPr defTabSz="1219170" eaLnBrk="0" fontAlgn="base" hangingPunct="0">
                <a:lnSpc>
                  <a:spcPct val="90000"/>
                </a:lnSpc>
                <a:buClr>
                  <a:srgbClr val="000000"/>
                </a:buClr>
                <a:buSzPts val="2200"/>
                <a:defRPr/>
              </a:pPr>
              <a:r>
                <a:rPr lang="en-US" sz="2933" dirty="0">
                  <a:solidFill>
                    <a:srgbClr val="FFFFFF"/>
                  </a:solidFill>
                  <a:latin typeface="Calibri"/>
                  <a:ea typeface="Calibri"/>
                  <a:cs typeface="Calibri"/>
                  <a:sym typeface="Calibri"/>
                </a:rPr>
                <a:t>HLN’s Immunization Calculation Engine (ICE)</a:t>
              </a:r>
              <a:endParaRPr sz="2933" dirty="0">
                <a:solidFill>
                  <a:srgbClr val="000000"/>
                </a:solidFill>
                <a:latin typeface="Calibri"/>
                <a:ea typeface="Calibri"/>
                <a:cs typeface="Calibri"/>
                <a:sym typeface="Calibri"/>
              </a:endParaRPr>
            </a:p>
          </p:txBody>
        </p:sp>
        <p:sp>
          <p:nvSpPr>
            <p:cNvPr id="10" name="Google Shape;537;g2da1dedc366_0_2001">
              <a:extLst>
                <a:ext uri="{FF2B5EF4-FFF2-40B4-BE49-F238E27FC236}">
                  <a16:creationId xmlns:a16="http://schemas.microsoft.com/office/drawing/2014/main" id="{75E0850A-3DB3-405C-DE23-A47A173F9279}"/>
                </a:ext>
              </a:extLst>
            </p:cNvPr>
            <p:cNvSpPr/>
            <p:nvPr/>
          </p:nvSpPr>
          <p:spPr>
            <a:xfrm>
              <a:off x="3770" y="1901023"/>
              <a:ext cx="1928400" cy="455400"/>
            </a:xfrm>
            <a:prstGeom prst="rect">
              <a:avLst/>
            </a:prstGeom>
            <a:noFill/>
            <a:ln>
              <a:noFill/>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Calibri"/>
                <a:ea typeface="Calibri"/>
                <a:cs typeface="Calibri"/>
                <a:sym typeface="Calibri"/>
              </a:endParaRPr>
            </a:p>
          </p:txBody>
        </p:sp>
        <p:sp>
          <p:nvSpPr>
            <p:cNvPr id="11" name="Google Shape;538;g2da1dedc366_0_2001">
              <a:extLst>
                <a:ext uri="{FF2B5EF4-FFF2-40B4-BE49-F238E27FC236}">
                  <a16:creationId xmlns:a16="http://schemas.microsoft.com/office/drawing/2014/main" id="{17ABAEC6-734C-1615-0F11-FE519555B87A}"/>
                </a:ext>
              </a:extLst>
            </p:cNvPr>
            <p:cNvSpPr txBox="1"/>
            <p:nvPr/>
          </p:nvSpPr>
          <p:spPr>
            <a:xfrm>
              <a:off x="3770" y="1901023"/>
              <a:ext cx="1928400" cy="455400"/>
            </a:xfrm>
            <a:prstGeom prst="rect">
              <a:avLst/>
            </a:prstGeom>
            <a:noFill/>
            <a:ln>
              <a:noFill/>
            </a:ln>
          </p:spPr>
          <p:txBody>
            <a:bodyPr spcFirstLastPara="1" wrap="square" lIns="218100" tIns="77867" rIns="218100" bIns="77867" anchor="ctr" anchorCtr="0">
              <a:noAutofit/>
            </a:bodyPr>
            <a:lstStyle/>
            <a:p>
              <a:pPr algn="r" defTabSz="1219170" eaLnBrk="0" fontAlgn="base" hangingPunct="0">
                <a:lnSpc>
                  <a:spcPct val="90000"/>
                </a:lnSpc>
                <a:buClr>
                  <a:srgbClr val="000000"/>
                </a:buClr>
                <a:buSzPts val="2200"/>
                <a:defRPr/>
              </a:pPr>
              <a:r>
                <a:rPr lang="en-US" sz="2933">
                  <a:solidFill>
                    <a:srgbClr val="000000"/>
                  </a:solidFill>
                  <a:latin typeface="Calibri"/>
                  <a:ea typeface="Calibri"/>
                  <a:cs typeface="Calibri"/>
                  <a:sym typeface="Calibri"/>
                </a:rPr>
                <a:t>Commercial</a:t>
              </a:r>
              <a:endParaRPr sz="1733">
                <a:solidFill>
                  <a:srgbClr val="000000"/>
                </a:solidFill>
                <a:latin typeface="Calibri"/>
                <a:ea typeface="Calibri"/>
                <a:cs typeface="Calibri"/>
                <a:sym typeface="Calibri"/>
              </a:endParaRPr>
            </a:p>
          </p:txBody>
        </p:sp>
        <p:sp>
          <p:nvSpPr>
            <p:cNvPr id="12" name="Google Shape;539;g2da1dedc366_0_2001">
              <a:extLst>
                <a:ext uri="{FF2B5EF4-FFF2-40B4-BE49-F238E27FC236}">
                  <a16:creationId xmlns:a16="http://schemas.microsoft.com/office/drawing/2014/main" id="{EE507809-12C0-22A7-E64D-ACFE85700ACE}"/>
                </a:ext>
              </a:extLst>
            </p:cNvPr>
            <p:cNvSpPr/>
            <p:nvPr/>
          </p:nvSpPr>
          <p:spPr>
            <a:xfrm>
              <a:off x="1932211" y="1737364"/>
              <a:ext cx="385800" cy="782700"/>
            </a:xfrm>
            <a:prstGeom prst="leftBrace">
              <a:avLst>
                <a:gd name="adj1" fmla="val 35000"/>
                <a:gd name="adj2" fmla="val 50000"/>
              </a:avLst>
            </a:prstGeom>
            <a:noFill/>
            <a:ln w="25400" cap="flat" cmpd="sng">
              <a:solidFill>
                <a:srgbClr val="004A62"/>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Calibri"/>
                <a:ea typeface="Calibri"/>
                <a:cs typeface="Calibri"/>
                <a:sym typeface="Calibri"/>
              </a:endParaRPr>
            </a:p>
          </p:txBody>
        </p:sp>
        <p:sp>
          <p:nvSpPr>
            <p:cNvPr id="13" name="Google Shape;540;g2da1dedc366_0_2001">
              <a:extLst>
                <a:ext uri="{FF2B5EF4-FFF2-40B4-BE49-F238E27FC236}">
                  <a16:creationId xmlns:a16="http://schemas.microsoft.com/office/drawing/2014/main" id="{5D63A54C-1511-25C6-765B-0DCB5CD7F0D7}"/>
                </a:ext>
              </a:extLst>
            </p:cNvPr>
            <p:cNvSpPr/>
            <p:nvPr/>
          </p:nvSpPr>
          <p:spPr>
            <a:xfrm>
              <a:off x="2472174" y="1737364"/>
              <a:ext cx="5245500" cy="782700"/>
            </a:xfrm>
            <a:prstGeom prst="rect">
              <a:avLst/>
            </a:prstGeom>
            <a:solidFill>
              <a:srgbClr val="2D7AA2"/>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Calibri"/>
                <a:ea typeface="Calibri"/>
                <a:cs typeface="Calibri"/>
                <a:sym typeface="Calibri"/>
              </a:endParaRPr>
            </a:p>
          </p:txBody>
        </p:sp>
        <p:sp>
          <p:nvSpPr>
            <p:cNvPr id="14" name="Google Shape;541;g2da1dedc366_0_2001">
              <a:extLst>
                <a:ext uri="{FF2B5EF4-FFF2-40B4-BE49-F238E27FC236}">
                  <a16:creationId xmlns:a16="http://schemas.microsoft.com/office/drawing/2014/main" id="{7A2DFFD9-2A77-48AC-2478-FE473F66340E}"/>
                </a:ext>
              </a:extLst>
            </p:cNvPr>
            <p:cNvSpPr txBox="1"/>
            <p:nvPr/>
          </p:nvSpPr>
          <p:spPr>
            <a:xfrm>
              <a:off x="2472174" y="1737364"/>
              <a:ext cx="5245500" cy="782700"/>
            </a:xfrm>
            <a:prstGeom prst="rect">
              <a:avLst/>
            </a:prstGeom>
            <a:solidFill>
              <a:srgbClr val="0475C9"/>
            </a:solidFill>
            <a:ln>
              <a:noFill/>
            </a:ln>
          </p:spPr>
          <p:txBody>
            <a:bodyPr spcFirstLastPara="1" wrap="square" lIns="116833" tIns="116833" rIns="116833" bIns="116833" anchor="ctr" anchorCtr="0">
              <a:noAutofit/>
            </a:bodyPr>
            <a:lstStyle/>
            <a:p>
              <a:pPr defTabSz="1219170" eaLnBrk="0" fontAlgn="base" hangingPunct="0">
                <a:lnSpc>
                  <a:spcPct val="90000"/>
                </a:lnSpc>
                <a:buClr>
                  <a:srgbClr val="000000"/>
                </a:buClr>
                <a:buSzPts val="2200"/>
                <a:defRPr/>
              </a:pPr>
              <a:r>
                <a:rPr lang="en-US" sz="2933" dirty="0">
                  <a:solidFill>
                    <a:srgbClr val="FFFFFF"/>
                  </a:solidFill>
                  <a:latin typeface="Calibri"/>
                  <a:ea typeface="Calibri"/>
                  <a:cs typeface="Calibri"/>
                  <a:sym typeface="Calibri"/>
                </a:rPr>
                <a:t>AMCI’s </a:t>
              </a:r>
              <a:r>
                <a:rPr lang="en-US" sz="2933" dirty="0" err="1">
                  <a:solidFill>
                    <a:srgbClr val="FFFFFF"/>
                  </a:solidFill>
                  <a:latin typeface="Calibri"/>
                  <a:ea typeface="Calibri"/>
                  <a:cs typeface="Calibri"/>
                  <a:sym typeface="Calibri"/>
                </a:rPr>
                <a:t>Syntropi</a:t>
              </a:r>
              <a:r>
                <a:rPr lang="en-US" sz="2933" dirty="0">
                  <a:solidFill>
                    <a:srgbClr val="FFFFFF"/>
                  </a:solidFill>
                  <a:latin typeface="Calibri"/>
                  <a:ea typeface="Calibri"/>
                  <a:cs typeface="Calibri"/>
                  <a:sym typeface="Calibri"/>
                </a:rPr>
                <a:t> onboarding and customer management modules</a:t>
              </a:r>
              <a:endParaRPr sz="1733" dirty="0">
                <a:solidFill>
                  <a:srgbClr val="000000"/>
                </a:solidFill>
                <a:latin typeface="Calibri"/>
                <a:ea typeface="Calibri"/>
                <a:cs typeface="Calibri"/>
                <a:sym typeface="Calibri"/>
              </a:endParaRPr>
            </a:p>
          </p:txBody>
        </p:sp>
        <p:sp>
          <p:nvSpPr>
            <p:cNvPr id="15" name="Google Shape;542;g2da1dedc366_0_2001">
              <a:extLst>
                <a:ext uri="{FF2B5EF4-FFF2-40B4-BE49-F238E27FC236}">
                  <a16:creationId xmlns:a16="http://schemas.microsoft.com/office/drawing/2014/main" id="{48B2CBF0-0264-E464-34C6-365D17B602A1}"/>
                </a:ext>
              </a:extLst>
            </p:cNvPr>
            <p:cNvSpPr/>
            <p:nvPr/>
          </p:nvSpPr>
          <p:spPr>
            <a:xfrm>
              <a:off x="3770" y="2602882"/>
              <a:ext cx="1928400" cy="725700"/>
            </a:xfrm>
            <a:prstGeom prst="rect">
              <a:avLst/>
            </a:prstGeom>
            <a:noFill/>
            <a:ln>
              <a:noFill/>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56957270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Standardize Where Possible</a:t>
            </a:r>
          </a:p>
        </p:txBody>
      </p:sp>
      <p:sp>
        <p:nvSpPr>
          <p:cNvPr id="4" name="Text Placeholder 3">
            <a:extLst>
              <a:ext uri="{FF2B5EF4-FFF2-40B4-BE49-F238E27FC236}">
                <a16:creationId xmlns:a16="http://schemas.microsoft.com/office/drawing/2014/main" id="{0D4AEF68-23C0-1136-FE96-BE214133A110}"/>
              </a:ext>
            </a:extLst>
          </p:cNvPr>
          <p:cNvSpPr>
            <a:spLocks noGrp="1"/>
          </p:cNvSpPr>
          <p:nvPr>
            <p:ph type="body" sz="quarter" idx="10"/>
          </p:nvPr>
        </p:nvSpPr>
        <p:spPr/>
        <p:txBody>
          <a:bodyPr/>
          <a:lstStyle/>
          <a:p>
            <a:r>
              <a:rPr lang="en-US" dirty="0"/>
              <a:t>IIS Functional Model</a:t>
            </a:r>
          </a:p>
          <a:p>
            <a:r>
              <a:rPr lang="en-US" dirty="0"/>
              <a:t>IIS Baseline Requirements</a:t>
            </a:r>
          </a:p>
          <a:p>
            <a:r>
              <a:rPr lang="en-US" dirty="0"/>
              <a:t>CDC IIS Functional Standards and Operational Guidance Statements</a:t>
            </a:r>
          </a:p>
          <a:p>
            <a:r>
              <a:rPr lang="en-US" dirty="0"/>
              <a:t>AIRA Guidance Documents</a:t>
            </a:r>
          </a:p>
          <a:p>
            <a:r>
              <a:rPr lang="en-US" dirty="0"/>
              <a:t>AIRA Measurement and Improvement (M&amp;I) Initiative</a:t>
            </a:r>
          </a:p>
          <a:p>
            <a:endParaRPr lang="en-US" dirty="0"/>
          </a:p>
        </p:txBody>
      </p:sp>
      <p:pic>
        <p:nvPicPr>
          <p:cNvPr id="6" name="Google Shape;548;g2da1dedc366_0_2019" descr="Visual of IIS Functional Model showing the IIS Core Functions and Capabilities of Administer System, Manage Organizations and Facilities, Manage Users, Support Interoperability, Ensure Data Quality, Evaluate and Forecast, Manage Patient and Immunization Records, Manage Vaccine Inventory, and Provide Data Access.  Also shows IIS attributes of Performance Efficacy, Usability, Reliability, Secuity, Maintainability, and Portability.  ">
            <a:extLst>
              <a:ext uri="{FF2B5EF4-FFF2-40B4-BE49-F238E27FC236}">
                <a16:creationId xmlns:a16="http://schemas.microsoft.com/office/drawing/2014/main" id="{9952CB88-C7EF-5568-234C-DBB4C6618FE4}"/>
              </a:ext>
            </a:extLst>
          </p:cNvPr>
          <p:cNvPicPr preferRelativeResize="0"/>
          <p:nvPr/>
        </p:nvPicPr>
        <p:blipFill rotWithShape="1">
          <a:blip r:embed="rId3">
            <a:alphaModFix/>
          </a:blip>
          <a:srcRect/>
          <a:stretch/>
        </p:blipFill>
        <p:spPr>
          <a:xfrm>
            <a:off x="5423728" y="1558457"/>
            <a:ext cx="6511601" cy="4928536"/>
          </a:xfrm>
          <a:prstGeom prst="rect">
            <a:avLst/>
          </a:prstGeom>
          <a:noFill/>
          <a:ln>
            <a:noFill/>
          </a:ln>
        </p:spPr>
      </p:pic>
    </p:spTree>
    <p:extLst>
      <p:ext uri="{BB962C8B-B14F-4D97-AF65-F5344CB8AC3E}">
        <p14:creationId xmlns:p14="http://schemas.microsoft.com/office/powerpoint/2010/main" val="5430764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Engage with the IIS Vendor and Consortium</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Enhancement requests for a shared IIS platform can be prioritized and coordinated within each of the consortia groups, and costs may be shared</a:t>
            </a:r>
          </a:p>
          <a:p>
            <a:pPr marL="0" indent="0">
              <a:buNone/>
            </a:pPr>
            <a:endParaRPr lang="en-US" dirty="0"/>
          </a:p>
        </p:txBody>
      </p:sp>
      <p:sp>
        <p:nvSpPr>
          <p:cNvPr id="4" name="Google Shape;558;g2e186f19e7f_0_228">
            <a:extLst>
              <a:ext uri="{FF2B5EF4-FFF2-40B4-BE49-F238E27FC236}">
                <a16:creationId xmlns:a16="http://schemas.microsoft.com/office/drawing/2014/main" id="{A6A41032-88DD-0E05-0DB1-E5D699C73A06}"/>
              </a:ext>
            </a:extLst>
          </p:cNvPr>
          <p:cNvSpPr txBox="1">
            <a:spLocks/>
          </p:cNvSpPr>
          <p:nvPr/>
        </p:nvSpPr>
        <p:spPr>
          <a:xfrm>
            <a:off x="8071509" y="4894140"/>
            <a:ext cx="548800" cy="393600"/>
          </a:xfrm>
          <a:prstGeom prst="rect">
            <a:avLst/>
          </a:prstGeom>
          <a:noFill/>
          <a:ln>
            <a:noFill/>
          </a:ln>
        </p:spPr>
        <p:txBody>
          <a:bodyPr spcFirstLastPara="1" wrap="square" lIns="91433" tIns="91433" rIns="91433" bIns="91433"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1219170">
              <a:spcBef>
                <a:spcPts val="0"/>
              </a:spcBef>
              <a:spcAft>
                <a:spcPts val="0"/>
              </a:spcAft>
              <a:buClr>
                <a:srgbClr val="000000"/>
              </a:buClr>
              <a:buSzPts val="1000"/>
              <a:defRPr/>
            </a:pPr>
            <a:fld id="{00000000-1234-1234-1234-123412341234}" type="slidenum">
              <a:rPr lang="en-US" sz="1333">
                <a:solidFill>
                  <a:srgbClr val="0F56DC"/>
                </a:solidFill>
                <a:latin typeface="Calibri"/>
                <a:ea typeface="Calibri"/>
                <a:cs typeface="Calibri"/>
                <a:sym typeface="Calibri"/>
              </a:rPr>
              <a:pPr algn="r" defTabSz="1219170">
                <a:spcBef>
                  <a:spcPts val="0"/>
                </a:spcBef>
                <a:spcAft>
                  <a:spcPts val="0"/>
                </a:spcAft>
                <a:buClr>
                  <a:srgbClr val="000000"/>
                </a:buClr>
                <a:buSzPts val="1000"/>
                <a:defRPr/>
              </a:pPr>
              <a:t>27</a:t>
            </a:fld>
            <a:endParaRPr lang="en-US" sz="1333">
              <a:solidFill>
                <a:srgbClr val="0F56DC"/>
              </a:solidFill>
              <a:latin typeface="Calibri"/>
              <a:ea typeface="Calibri"/>
              <a:cs typeface="Calibri"/>
              <a:sym typeface="Calibri"/>
            </a:endParaRPr>
          </a:p>
        </p:txBody>
      </p:sp>
      <p:grpSp>
        <p:nvGrpSpPr>
          <p:cNvPr id="5" name="Google Shape;559;g2e186f19e7f_0_228">
            <a:extLst>
              <a:ext uri="{FF2B5EF4-FFF2-40B4-BE49-F238E27FC236}">
                <a16:creationId xmlns:a16="http://schemas.microsoft.com/office/drawing/2014/main" id="{D3158382-3E05-CBB9-9873-0799C69FF797}"/>
              </a:ext>
            </a:extLst>
          </p:cNvPr>
          <p:cNvGrpSpPr/>
          <p:nvPr/>
        </p:nvGrpSpPr>
        <p:grpSpPr>
          <a:xfrm>
            <a:off x="8151735" y="3251691"/>
            <a:ext cx="2472000" cy="2472000"/>
            <a:chOff x="6077707" y="1644751"/>
            <a:chExt cx="1854000" cy="1854000"/>
          </a:xfrm>
        </p:grpSpPr>
        <p:sp>
          <p:nvSpPr>
            <p:cNvPr id="6" name="Google Shape;560;g2e186f19e7f_0_228">
              <a:extLst>
                <a:ext uri="{FF2B5EF4-FFF2-40B4-BE49-F238E27FC236}">
                  <a16:creationId xmlns:a16="http://schemas.microsoft.com/office/drawing/2014/main" id="{D18B5A4F-8DC6-F633-9402-6F9C60F93AD2}"/>
                </a:ext>
              </a:extLst>
            </p:cNvPr>
            <p:cNvSpPr/>
            <p:nvPr/>
          </p:nvSpPr>
          <p:spPr>
            <a:xfrm>
              <a:off x="6077707" y="1644751"/>
              <a:ext cx="1854000" cy="1854000"/>
            </a:xfrm>
            <a:prstGeom prst="ellipse">
              <a:avLst/>
            </a:prstGeom>
            <a:solidFill>
              <a:srgbClr val="0944A1"/>
            </a:solidFill>
            <a:ln w="28575" cap="flat" cmpd="sng">
              <a:solidFill>
                <a:srgbClr val="A1C3FA"/>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900"/>
                <a:defRPr/>
              </a:pPr>
              <a:endParaRPr sz="2533">
                <a:solidFill>
                  <a:srgbClr val="000000"/>
                </a:solidFill>
                <a:latin typeface="Arial"/>
                <a:ea typeface="Arial"/>
                <a:cs typeface="Arial"/>
                <a:sym typeface="Arial"/>
              </a:endParaRPr>
            </a:p>
          </p:txBody>
        </p:sp>
        <p:sp>
          <p:nvSpPr>
            <p:cNvPr id="7" name="Google Shape;561;g2e186f19e7f_0_228">
              <a:extLst>
                <a:ext uri="{FF2B5EF4-FFF2-40B4-BE49-F238E27FC236}">
                  <a16:creationId xmlns:a16="http://schemas.microsoft.com/office/drawing/2014/main" id="{7D0C2AC1-F5E6-ECE7-E7AD-911A66B51EAF}"/>
                </a:ext>
              </a:extLst>
            </p:cNvPr>
            <p:cNvSpPr txBox="1"/>
            <p:nvPr/>
          </p:nvSpPr>
          <p:spPr>
            <a:xfrm>
              <a:off x="6386100" y="2311040"/>
              <a:ext cx="1290600" cy="521400"/>
            </a:xfrm>
            <a:prstGeom prst="rect">
              <a:avLst/>
            </a:prstGeom>
            <a:noFill/>
            <a:ln>
              <a:noFill/>
            </a:ln>
          </p:spPr>
          <p:txBody>
            <a:bodyPr spcFirstLastPara="1" wrap="square" lIns="121900" tIns="121900" rIns="121900" bIns="121900" anchor="ctr" anchorCtr="0">
              <a:noAutofit/>
            </a:bodyPr>
            <a:lstStyle/>
            <a:p>
              <a:pPr algn="ctr" defTabSz="1219170" eaLnBrk="0" fontAlgn="base" hangingPunct="0">
                <a:lnSpc>
                  <a:spcPct val="115000"/>
                </a:lnSpc>
                <a:buClr>
                  <a:srgbClr val="000000"/>
                </a:buClr>
                <a:buSzPts val="1800"/>
                <a:defRPr/>
              </a:pPr>
              <a:r>
                <a:rPr lang="en-US" sz="2400">
                  <a:solidFill>
                    <a:srgbClr val="FFFFFF"/>
                  </a:solidFill>
                  <a:latin typeface="Calibri"/>
                  <a:ea typeface="Calibri"/>
                  <a:cs typeface="Calibri"/>
                  <a:sym typeface="Calibri"/>
                </a:rPr>
                <a:t>Awardee Developed</a:t>
              </a:r>
              <a:endParaRPr sz="2400">
                <a:solidFill>
                  <a:srgbClr val="FFFFFF"/>
                </a:solidFill>
                <a:latin typeface="Calibri"/>
                <a:ea typeface="Calibri"/>
                <a:cs typeface="Calibri"/>
                <a:sym typeface="Calibri"/>
              </a:endParaRPr>
            </a:p>
          </p:txBody>
        </p:sp>
      </p:grpSp>
      <p:grpSp>
        <p:nvGrpSpPr>
          <p:cNvPr id="8" name="Google Shape;562;g2e186f19e7f_0_228">
            <a:extLst>
              <a:ext uri="{FF2B5EF4-FFF2-40B4-BE49-F238E27FC236}">
                <a16:creationId xmlns:a16="http://schemas.microsoft.com/office/drawing/2014/main" id="{E1DF84B7-6E73-7198-CB5C-7446882BF18D}"/>
              </a:ext>
            </a:extLst>
          </p:cNvPr>
          <p:cNvGrpSpPr/>
          <p:nvPr/>
        </p:nvGrpSpPr>
        <p:grpSpPr>
          <a:xfrm>
            <a:off x="5989332" y="3251691"/>
            <a:ext cx="2472000" cy="2472000"/>
            <a:chOff x="4455905" y="1644751"/>
            <a:chExt cx="1854000" cy="1854000"/>
          </a:xfrm>
        </p:grpSpPr>
        <p:sp>
          <p:nvSpPr>
            <p:cNvPr id="9" name="Google Shape;563;g2e186f19e7f_0_228">
              <a:extLst>
                <a:ext uri="{FF2B5EF4-FFF2-40B4-BE49-F238E27FC236}">
                  <a16:creationId xmlns:a16="http://schemas.microsoft.com/office/drawing/2014/main" id="{A451CD3F-0B5A-1554-EDA4-53EAE6D5B3A7}"/>
                </a:ext>
              </a:extLst>
            </p:cNvPr>
            <p:cNvSpPr/>
            <p:nvPr/>
          </p:nvSpPr>
          <p:spPr>
            <a:xfrm>
              <a:off x="4455905" y="1644751"/>
              <a:ext cx="1854000" cy="1854000"/>
            </a:xfrm>
            <a:prstGeom prst="ellipse">
              <a:avLst/>
            </a:prstGeom>
            <a:solidFill>
              <a:srgbClr val="0C58D3"/>
            </a:solidFill>
            <a:ln w="28575" cap="flat" cmpd="sng">
              <a:solidFill>
                <a:srgbClr val="A1C3FA"/>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900"/>
                <a:defRPr/>
              </a:pPr>
              <a:endParaRPr sz="2533">
                <a:solidFill>
                  <a:srgbClr val="000000"/>
                </a:solidFill>
                <a:latin typeface="Arial"/>
                <a:ea typeface="Arial"/>
                <a:cs typeface="Arial"/>
                <a:sym typeface="Arial"/>
              </a:endParaRPr>
            </a:p>
          </p:txBody>
        </p:sp>
        <p:sp>
          <p:nvSpPr>
            <p:cNvPr id="10" name="Google Shape;564;g2e186f19e7f_0_228">
              <a:extLst>
                <a:ext uri="{FF2B5EF4-FFF2-40B4-BE49-F238E27FC236}">
                  <a16:creationId xmlns:a16="http://schemas.microsoft.com/office/drawing/2014/main" id="{FD2F3935-673E-D1D4-CD77-9A0DBECFB40B}"/>
                </a:ext>
              </a:extLst>
            </p:cNvPr>
            <p:cNvSpPr txBox="1"/>
            <p:nvPr/>
          </p:nvSpPr>
          <p:spPr>
            <a:xfrm>
              <a:off x="4764300" y="2311040"/>
              <a:ext cx="1290600" cy="521400"/>
            </a:xfrm>
            <a:prstGeom prst="rect">
              <a:avLst/>
            </a:prstGeom>
            <a:solidFill>
              <a:srgbClr val="0C58D3"/>
            </a:solidFill>
            <a:ln>
              <a:noFill/>
            </a:ln>
          </p:spPr>
          <p:txBody>
            <a:bodyPr spcFirstLastPara="1" wrap="square" lIns="121900" tIns="121900" rIns="121900" bIns="121900" anchor="ctr" anchorCtr="0">
              <a:noAutofit/>
            </a:bodyPr>
            <a:lstStyle/>
            <a:p>
              <a:pPr algn="ctr" defTabSz="1219170" eaLnBrk="0" fontAlgn="base" hangingPunct="0">
                <a:lnSpc>
                  <a:spcPct val="115000"/>
                </a:lnSpc>
                <a:buClr>
                  <a:srgbClr val="000000"/>
                </a:buClr>
                <a:buSzPts val="1800"/>
                <a:defRPr/>
              </a:pPr>
              <a:r>
                <a:rPr lang="en-US" sz="2400">
                  <a:solidFill>
                    <a:srgbClr val="FFFFFF"/>
                  </a:solidFill>
                  <a:latin typeface="Calibri"/>
                  <a:ea typeface="Calibri"/>
                  <a:cs typeface="Calibri"/>
                  <a:sym typeface="Calibri"/>
                </a:rPr>
                <a:t>Envision</a:t>
              </a:r>
              <a:endParaRPr sz="2400">
                <a:solidFill>
                  <a:srgbClr val="FFFFFF"/>
                </a:solidFill>
                <a:latin typeface="Calibri"/>
                <a:ea typeface="Calibri"/>
                <a:cs typeface="Calibri"/>
                <a:sym typeface="Calibri"/>
              </a:endParaRPr>
            </a:p>
          </p:txBody>
        </p:sp>
      </p:grpSp>
      <p:grpSp>
        <p:nvGrpSpPr>
          <p:cNvPr id="11" name="Google Shape;565;g2e186f19e7f_0_228">
            <a:extLst>
              <a:ext uri="{FF2B5EF4-FFF2-40B4-BE49-F238E27FC236}">
                <a16:creationId xmlns:a16="http://schemas.microsoft.com/office/drawing/2014/main" id="{35386845-6BF1-466C-B888-327DDE16EF24}"/>
              </a:ext>
            </a:extLst>
          </p:cNvPr>
          <p:cNvGrpSpPr/>
          <p:nvPr/>
        </p:nvGrpSpPr>
        <p:grpSpPr>
          <a:xfrm>
            <a:off x="3826928" y="3251705"/>
            <a:ext cx="2472000" cy="2472000"/>
            <a:chOff x="2834102" y="1644762"/>
            <a:chExt cx="1854000" cy="1854000"/>
          </a:xfrm>
        </p:grpSpPr>
        <p:sp>
          <p:nvSpPr>
            <p:cNvPr id="12" name="Google Shape;566;g2e186f19e7f_0_228">
              <a:extLst>
                <a:ext uri="{FF2B5EF4-FFF2-40B4-BE49-F238E27FC236}">
                  <a16:creationId xmlns:a16="http://schemas.microsoft.com/office/drawing/2014/main" id="{DF0E37E3-8695-D930-71A5-55EFE773E574}"/>
                </a:ext>
              </a:extLst>
            </p:cNvPr>
            <p:cNvSpPr/>
            <p:nvPr/>
          </p:nvSpPr>
          <p:spPr>
            <a:xfrm>
              <a:off x="2834102" y="1644762"/>
              <a:ext cx="1854000" cy="1854000"/>
            </a:xfrm>
            <a:prstGeom prst="ellipse">
              <a:avLst/>
            </a:prstGeom>
            <a:solidFill>
              <a:srgbClr val="0C58D3"/>
            </a:solidFill>
            <a:ln w="28575" cap="flat" cmpd="sng">
              <a:solidFill>
                <a:srgbClr val="A1C3FA"/>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900"/>
                <a:defRPr/>
              </a:pPr>
              <a:endParaRPr sz="2533">
                <a:solidFill>
                  <a:srgbClr val="000000"/>
                </a:solidFill>
                <a:latin typeface="Arial"/>
                <a:ea typeface="Arial"/>
                <a:cs typeface="Arial"/>
                <a:sym typeface="Arial"/>
              </a:endParaRPr>
            </a:p>
          </p:txBody>
        </p:sp>
        <p:sp>
          <p:nvSpPr>
            <p:cNvPr id="13" name="Google Shape;567;g2e186f19e7f_0_228">
              <a:extLst>
                <a:ext uri="{FF2B5EF4-FFF2-40B4-BE49-F238E27FC236}">
                  <a16:creationId xmlns:a16="http://schemas.microsoft.com/office/drawing/2014/main" id="{13D01683-AA09-0D34-D612-6E848591B536}"/>
                </a:ext>
              </a:extLst>
            </p:cNvPr>
            <p:cNvSpPr txBox="1"/>
            <p:nvPr/>
          </p:nvSpPr>
          <p:spPr>
            <a:xfrm>
              <a:off x="3142502" y="2311050"/>
              <a:ext cx="1290600" cy="521400"/>
            </a:xfrm>
            <a:prstGeom prst="rect">
              <a:avLst/>
            </a:prstGeom>
            <a:solidFill>
              <a:srgbClr val="0C58D3"/>
            </a:solidFill>
            <a:ln>
              <a:noFill/>
            </a:ln>
          </p:spPr>
          <p:txBody>
            <a:bodyPr spcFirstLastPara="1" wrap="square" lIns="121900" tIns="121900" rIns="121900" bIns="121900" anchor="ctr" anchorCtr="0">
              <a:noAutofit/>
            </a:bodyPr>
            <a:lstStyle/>
            <a:p>
              <a:pPr algn="ctr" defTabSz="1219170" eaLnBrk="0" fontAlgn="base" hangingPunct="0">
                <a:lnSpc>
                  <a:spcPct val="115000"/>
                </a:lnSpc>
                <a:buClr>
                  <a:srgbClr val="000000"/>
                </a:buClr>
                <a:buSzPts val="1800"/>
                <a:defRPr/>
              </a:pPr>
              <a:r>
                <a:rPr lang="en-US" sz="2400">
                  <a:solidFill>
                    <a:srgbClr val="FFFFFF"/>
                  </a:solidFill>
                  <a:latin typeface="Calibri"/>
                  <a:ea typeface="Calibri"/>
                  <a:cs typeface="Calibri"/>
                  <a:sym typeface="Calibri"/>
                </a:rPr>
                <a:t>STC</a:t>
              </a:r>
              <a:endParaRPr sz="2400">
                <a:solidFill>
                  <a:srgbClr val="FFFFFF"/>
                </a:solidFill>
                <a:latin typeface="Calibri"/>
                <a:ea typeface="Calibri"/>
                <a:cs typeface="Calibri"/>
                <a:sym typeface="Calibri"/>
              </a:endParaRPr>
            </a:p>
          </p:txBody>
        </p:sp>
      </p:grpSp>
      <p:grpSp>
        <p:nvGrpSpPr>
          <p:cNvPr id="14" name="Google Shape;568;g2e186f19e7f_0_228">
            <a:extLst>
              <a:ext uri="{FF2B5EF4-FFF2-40B4-BE49-F238E27FC236}">
                <a16:creationId xmlns:a16="http://schemas.microsoft.com/office/drawing/2014/main" id="{16E650FA-68B7-8356-A9A5-761A4F592BF4}"/>
              </a:ext>
            </a:extLst>
          </p:cNvPr>
          <p:cNvGrpSpPr/>
          <p:nvPr/>
        </p:nvGrpSpPr>
        <p:grpSpPr>
          <a:xfrm>
            <a:off x="1664525" y="3251705"/>
            <a:ext cx="2472000" cy="2472000"/>
            <a:chOff x="1212300" y="1644762"/>
            <a:chExt cx="1854000" cy="1854000"/>
          </a:xfrm>
        </p:grpSpPr>
        <p:sp>
          <p:nvSpPr>
            <p:cNvPr id="15" name="Google Shape;569;g2e186f19e7f_0_228">
              <a:extLst>
                <a:ext uri="{FF2B5EF4-FFF2-40B4-BE49-F238E27FC236}">
                  <a16:creationId xmlns:a16="http://schemas.microsoft.com/office/drawing/2014/main" id="{C5ED38AE-3065-C93C-3BA4-DE6D6ABAFF42}"/>
                </a:ext>
              </a:extLst>
            </p:cNvPr>
            <p:cNvSpPr/>
            <p:nvPr/>
          </p:nvSpPr>
          <p:spPr>
            <a:xfrm>
              <a:off x="1212300" y="1644762"/>
              <a:ext cx="1854000" cy="1854000"/>
            </a:xfrm>
            <a:prstGeom prst="ellipse">
              <a:avLst/>
            </a:prstGeom>
            <a:solidFill>
              <a:srgbClr val="0C58D3"/>
            </a:solidFill>
            <a:ln w="28575" cap="flat" cmpd="sng">
              <a:solidFill>
                <a:srgbClr val="A1C3FA"/>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900"/>
                <a:defRPr/>
              </a:pPr>
              <a:endParaRPr sz="2533">
                <a:solidFill>
                  <a:srgbClr val="000000"/>
                </a:solidFill>
                <a:latin typeface="Arial"/>
                <a:ea typeface="Arial"/>
                <a:cs typeface="Arial"/>
                <a:sym typeface="Arial"/>
              </a:endParaRPr>
            </a:p>
          </p:txBody>
        </p:sp>
        <p:sp>
          <p:nvSpPr>
            <p:cNvPr id="16" name="Google Shape;570;g2e186f19e7f_0_228">
              <a:extLst>
                <a:ext uri="{FF2B5EF4-FFF2-40B4-BE49-F238E27FC236}">
                  <a16:creationId xmlns:a16="http://schemas.microsoft.com/office/drawing/2014/main" id="{6CEE3E80-0D76-E9D9-851B-883BECE58450}"/>
                </a:ext>
              </a:extLst>
            </p:cNvPr>
            <p:cNvSpPr txBox="1"/>
            <p:nvPr/>
          </p:nvSpPr>
          <p:spPr>
            <a:xfrm>
              <a:off x="1451200" y="2311050"/>
              <a:ext cx="1290600" cy="521400"/>
            </a:xfrm>
            <a:prstGeom prst="rect">
              <a:avLst/>
            </a:prstGeom>
            <a:solidFill>
              <a:srgbClr val="0C58D3"/>
            </a:solidFill>
            <a:ln>
              <a:noFill/>
            </a:ln>
          </p:spPr>
          <p:txBody>
            <a:bodyPr spcFirstLastPara="1" wrap="square" lIns="121900" tIns="121900" rIns="121900" bIns="121900" anchor="ctr" anchorCtr="0">
              <a:noAutofit/>
            </a:bodyPr>
            <a:lstStyle/>
            <a:p>
              <a:pPr algn="ctr" defTabSz="1219170" eaLnBrk="0" fontAlgn="base" hangingPunct="0">
                <a:lnSpc>
                  <a:spcPct val="115000"/>
                </a:lnSpc>
                <a:buClr>
                  <a:srgbClr val="000000"/>
                </a:buClr>
                <a:buSzPts val="1800"/>
                <a:defRPr/>
              </a:pPr>
              <a:r>
                <a:rPr lang="en-US" sz="2400">
                  <a:solidFill>
                    <a:srgbClr val="FFFFFF"/>
                  </a:solidFill>
                  <a:latin typeface="Calibri"/>
                  <a:ea typeface="Calibri"/>
                  <a:cs typeface="Calibri"/>
                  <a:sym typeface="Calibri"/>
                </a:rPr>
                <a:t>WIR</a:t>
              </a:r>
              <a:r>
                <a:rPr lang="en-US" sz="2000">
                  <a:solidFill>
                    <a:srgbClr val="FFFFFF"/>
                  </a:solidFill>
                  <a:latin typeface="Roboto"/>
                  <a:ea typeface="Roboto"/>
                  <a:cs typeface="Roboto"/>
                  <a:sym typeface="Roboto"/>
                </a:rPr>
                <a:t> </a:t>
              </a:r>
              <a:endParaRPr sz="2000">
                <a:solidFill>
                  <a:srgbClr val="FFFFFF"/>
                </a:solidFill>
                <a:latin typeface="Roboto"/>
                <a:ea typeface="Roboto"/>
                <a:cs typeface="Roboto"/>
                <a:sym typeface="Roboto"/>
              </a:endParaRPr>
            </a:p>
          </p:txBody>
        </p:sp>
      </p:grpSp>
    </p:spTree>
    <p:extLst>
      <p:ext uri="{BB962C8B-B14F-4D97-AF65-F5344CB8AC3E}">
        <p14:creationId xmlns:p14="http://schemas.microsoft.com/office/powerpoint/2010/main" val="12360856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sz="4533" dirty="0"/>
              <a:t>Managing the Budget You Have</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p:txBody>
          <a:bodyPr/>
          <a:lstStyle/>
          <a:p>
            <a:r>
              <a:rPr lang="en-US" dirty="0"/>
              <a:t>Strategic Sustainability and IIS Budget</a:t>
            </a:r>
          </a:p>
        </p:txBody>
      </p:sp>
    </p:spTree>
    <p:extLst>
      <p:ext uri="{BB962C8B-B14F-4D97-AF65-F5344CB8AC3E}">
        <p14:creationId xmlns:p14="http://schemas.microsoft.com/office/powerpoint/2010/main" val="381740942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Know and Understand IIS Costs and Budget</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Review your program budget costs for:</a:t>
            </a:r>
          </a:p>
          <a:p>
            <a:pPr lvl="1"/>
            <a:r>
              <a:rPr lang="en-US" dirty="0"/>
              <a:t>Staffing - all sources</a:t>
            </a:r>
          </a:p>
          <a:p>
            <a:pPr lvl="1"/>
            <a:r>
              <a:rPr lang="en-US" dirty="0"/>
              <a:t>Contracts</a:t>
            </a:r>
          </a:p>
          <a:p>
            <a:r>
              <a:rPr lang="en-US" dirty="0"/>
              <a:t>Identify your fund sources and the amount of your budget covered by each source</a:t>
            </a:r>
          </a:p>
          <a:p>
            <a:r>
              <a:rPr lang="en-US" dirty="0"/>
              <a:t>Document the contributions your IIS makes to other programs, departments, agencies and stakeholders</a:t>
            </a:r>
          </a:p>
          <a:p>
            <a:r>
              <a:rPr lang="en-US" dirty="0"/>
              <a:t>Determine what collaboration is available with your colleagues in other jurisdictions</a:t>
            </a:r>
          </a:p>
          <a:p>
            <a:endParaRPr lang="en-US" dirty="0"/>
          </a:p>
        </p:txBody>
      </p:sp>
    </p:spTree>
    <p:extLst>
      <p:ext uri="{BB962C8B-B14F-4D97-AF65-F5344CB8AC3E}">
        <p14:creationId xmlns:p14="http://schemas.microsoft.com/office/powerpoint/2010/main" val="34326865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sz="4533" dirty="0"/>
              <a:t>Sustainability Starts with the Value of the IIS</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p:txBody>
          <a:bodyPr/>
          <a:lstStyle/>
          <a:p>
            <a:r>
              <a:rPr lang="en-US" dirty="0"/>
              <a:t>Strategic Sustainability and IIS Budget</a:t>
            </a:r>
          </a:p>
        </p:txBody>
      </p:sp>
    </p:spTree>
    <p:extLst>
      <p:ext uri="{BB962C8B-B14F-4D97-AF65-F5344CB8AC3E}">
        <p14:creationId xmlns:p14="http://schemas.microsoft.com/office/powerpoint/2010/main" val="17627366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Plan, Prioritize, Price, Pause, Pick, Proceed OR Pass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0" y="1417639"/>
            <a:ext cx="10972800" cy="4421717"/>
          </a:xfrm>
        </p:spPr>
        <p:txBody>
          <a:bodyPr>
            <a:normAutofit fontScale="92500" lnSpcReduction="20000"/>
          </a:bodyPr>
          <a:lstStyle/>
          <a:p>
            <a:r>
              <a:rPr lang="en-US" dirty="0"/>
              <a:t>Plan:</a:t>
            </a:r>
          </a:p>
          <a:p>
            <a:pPr lvl="1"/>
            <a:r>
              <a:rPr lang="en-US" dirty="0"/>
              <a:t>Document IIS functionality, gaps and dependencies</a:t>
            </a:r>
          </a:p>
          <a:p>
            <a:pPr marL="838179" lvl="2"/>
            <a:r>
              <a:rPr lang="en-US" dirty="0"/>
              <a:t>Map IIS functionality against requirements traceability matrix (this is a CoAg activity and supports PHIG efforts)</a:t>
            </a:r>
          </a:p>
          <a:p>
            <a:pPr marL="838179" lvl="2"/>
            <a:r>
              <a:rPr lang="en-US" dirty="0"/>
              <a:t>Document what works and what doesn’t work</a:t>
            </a:r>
          </a:p>
          <a:p>
            <a:r>
              <a:rPr lang="en-US" dirty="0"/>
              <a:t>Prioritize: review the list with key stakeholders, adjust and collaboratively prioritize the list</a:t>
            </a:r>
          </a:p>
          <a:p>
            <a:r>
              <a:rPr lang="en-US" dirty="0"/>
              <a:t>Price the prioritized functionality (or fixes)</a:t>
            </a:r>
          </a:p>
          <a:p>
            <a:r>
              <a:rPr lang="en-US" dirty="0"/>
              <a:t>Pause: Look for opportunities for funding</a:t>
            </a:r>
          </a:p>
          <a:p>
            <a:r>
              <a:rPr lang="en-US" dirty="0"/>
              <a:t>Pick</a:t>
            </a:r>
          </a:p>
          <a:p>
            <a:r>
              <a:rPr lang="en-US" dirty="0"/>
              <a:t>Proceed or</a:t>
            </a:r>
          </a:p>
          <a:p>
            <a:r>
              <a:rPr lang="en-US" dirty="0"/>
              <a:t>Pass</a:t>
            </a:r>
          </a:p>
          <a:p>
            <a:endParaRPr lang="en-US" dirty="0"/>
          </a:p>
        </p:txBody>
      </p:sp>
      <p:pic>
        <p:nvPicPr>
          <p:cNvPr id="4" name="Google Shape;590;g2e186f19e7f_0_256" descr="Bowl full of pickles">
            <a:extLst>
              <a:ext uri="{FF2B5EF4-FFF2-40B4-BE49-F238E27FC236}">
                <a16:creationId xmlns:a16="http://schemas.microsoft.com/office/drawing/2014/main" id="{067451E4-0D64-D605-728C-ADE247E3CB03}"/>
              </a:ext>
            </a:extLst>
          </p:cNvPr>
          <p:cNvPicPr preferRelativeResize="0"/>
          <p:nvPr/>
        </p:nvPicPr>
        <p:blipFill rotWithShape="1">
          <a:blip r:embed="rId2">
            <a:alphaModFix/>
          </a:blip>
          <a:srcRect/>
          <a:stretch/>
        </p:blipFill>
        <p:spPr>
          <a:xfrm>
            <a:off x="9425672" y="4144032"/>
            <a:ext cx="2394768" cy="2394768"/>
          </a:xfrm>
          <a:prstGeom prst="rect">
            <a:avLst/>
          </a:prstGeom>
          <a:noFill/>
          <a:ln>
            <a:noFill/>
          </a:ln>
        </p:spPr>
      </p:pic>
    </p:spTree>
    <p:extLst>
      <p:ext uri="{BB962C8B-B14F-4D97-AF65-F5344CB8AC3E}">
        <p14:creationId xmlns:p14="http://schemas.microsoft.com/office/powerpoint/2010/main" val="239275426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Workforce Considerations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0" y="1744755"/>
            <a:ext cx="10972800" cy="4421717"/>
          </a:xfrm>
        </p:spPr>
        <p:txBody>
          <a:bodyPr/>
          <a:lstStyle/>
          <a:p>
            <a:r>
              <a:rPr lang="en-US" dirty="0"/>
              <a:t>Finding and keeping skilled team members isn’t easy</a:t>
            </a:r>
          </a:p>
          <a:p>
            <a:r>
              <a:rPr lang="en-US" dirty="0"/>
              <a:t>Consider</a:t>
            </a:r>
            <a:r>
              <a:rPr lang="en-US" i="1" dirty="0"/>
              <a:t>:</a:t>
            </a:r>
          </a:p>
          <a:p>
            <a:pPr lvl="1"/>
            <a:r>
              <a:rPr lang="en-US" dirty="0"/>
              <a:t>Keeping job descriptions updated – roles with tasks that are current and modern may be more attractive and accurate</a:t>
            </a:r>
          </a:p>
          <a:p>
            <a:pPr lvl="1"/>
            <a:r>
              <a:rPr lang="en-US" dirty="0"/>
              <a:t>Developing and updating a workforce model that will support your IIS vision and strategic direction</a:t>
            </a:r>
          </a:p>
          <a:p>
            <a:pPr lvl="1"/>
            <a:r>
              <a:rPr lang="en-US" dirty="0"/>
              <a:t>Leveraging different funding opportunities to fill staffing gaps</a:t>
            </a:r>
          </a:p>
          <a:p>
            <a:endParaRPr lang="en-US" dirty="0"/>
          </a:p>
        </p:txBody>
      </p:sp>
    </p:spTree>
    <p:extLst>
      <p:ext uri="{BB962C8B-B14F-4D97-AF65-F5344CB8AC3E}">
        <p14:creationId xmlns:p14="http://schemas.microsoft.com/office/powerpoint/2010/main" val="73320815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Augmenting Your Workforce</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Leveraging staff from within your agency to support activities </a:t>
            </a:r>
          </a:p>
          <a:p>
            <a:pPr lvl="1"/>
            <a:r>
              <a:rPr lang="en-US" dirty="0"/>
              <a:t>Central IT resources</a:t>
            </a:r>
          </a:p>
          <a:p>
            <a:pPr lvl="1"/>
            <a:r>
              <a:rPr lang="en-US" dirty="0"/>
              <a:t>Surveillance/research/epidemiology teams or staff to provide or support analytic needs </a:t>
            </a:r>
          </a:p>
          <a:p>
            <a:r>
              <a:rPr lang="en-US" dirty="0"/>
              <a:t>Programs outside of Immunizations or DOH</a:t>
            </a:r>
          </a:p>
          <a:p>
            <a:pPr lvl="1"/>
            <a:r>
              <a:rPr lang="en-US" dirty="0"/>
              <a:t>Expertise to improve processes</a:t>
            </a:r>
          </a:p>
          <a:p>
            <a:pPr lvl="1"/>
            <a:r>
              <a:rPr lang="en-US" dirty="0"/>
              <a:t>Minnesota DOH’s Center for Public Health Practice</a:t>
            </a:r>
          </a:p>
          <a:p>
            <a:r>
              <a:rPr lang="en-US" dirty="0"/>
              <a:t>Internships</a:t>
            </a:r>
          </a:p>
          <a:p>
            <a:r>
              <a:rPr lang="en-US" dirty="0"/>
              <a:t>CDC Public Health Advisor Program (PHAP) fellows</a:t>
            </a:r>
          </a:p>
          <a:p>
            <a:endParaRPr lang="en-US" dirty="0"/>
          </a:p>
        </p:txBody>
      </p:sp>
    </p:spTree>
    <p:extLst>
      <p:ext uri="{BB962C8B-B14F-4D97-AF65-F5344CB8AC3E}">
        <p14:creationId xmlns:p14="http://schemas.microsoft.com/office/powerpoint/2010/main" val="26782430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Contracting Considerations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Looking for lower costs for some services (like cloud hosting)</a:t>
            </a:r>
          </a:p>
          <a:p>
            <a:r>
              <a:rPr lang="en-US" dirty="0"/>
              <a:t>Leveraging the General Services Administration contracting services, or pricing when negotiating with your vendor</a:t>
            </a:r>
          </a:p>
          <a:p>
            <a:r>
              <a:rPr lang="en-US" dirty="0"/>
              <a:t>Evaluating the cost of your current IIS and the cost to change platforms. (talk with your procurement office first!)</a:t>
            </a:r>
          </a:p>
          <a:p>
            <a:r>
              <a:rPr lang="en-US" dirty="0"/>
              <a:t>Worth repeating:</a:t>
            </a:r>
          </a:p>
          <a:p>
            <a:pPr lvl="1"/>
            <a:r>
              <a:rPr lang="en-US" dirty="0"/>
              <a:t>Are their options to leverage open-source software, and manage maintenance costs to lowers costs?</a:t>
            </a:r>
          </a:p>
          <a:p>
            <a:pPr lvl="1"/>
            <a:r>
              <a:rPr lang="en-US" dirty="0"/>
              <a:t>Are their options for shared services, or cost sharing?</a:t>
            </a:r>
          </a:p>
          <a:p>
            <a:endParaRPr lang="en-US" dirty="0"/>
          </a:p>
        </p:txBody>
      </p:sp>
    </p:spTree>
    <p:extLst>
      <p:ext uri="{BB962C8B-B14F-4D97-AF65-F5344CB8AC3E}">
        <p14:creationId xmlns:p14="http://schemas.microsoft.com/office/powerpoint/2010/main" val="233298473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85F5-A234-593E-78FC-25DA753A2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3266F-8AB5-0E17-6ED3-9F3C8CBF09B0}"/>
              </a:ext>
            </a:extLst>
          </p:cNvPr>
          <p:cNvSpPr>
            <a:spLocks noGrp="1"/>
          </p:cNvSpPr>
          <p:nvPr>
            <p:ph type="title"/>
          </p:nvPr>
        </p:nvSpPr>
        <p:spPr>
          <a:xfrm>
            <a:off x="1947747" y="224031"/>
            <a:ext cx="10972800" cy="1143000"/>
          </a:xfrm>
        </p:spPr>
        <p:txBody>
          <a:bodyPr/>
          <a:lstStyle/>
          <a:p>
            <a:r>
              <a:rPr lang="en-US" dirty="0"/>
              <a:t>Activity: IIS Sustainability SWOT</a:t>
            </a:r>
          </a:p>
        </p:txBody>
      </p:sp>
      <p:sp>
        <p:nvSpPr>
          <p:cNvPr id="3" name="Text Placeholder 2">
            <a:extLst>
              <a:ext uri="{FF2B5EF4-FFF2-40B4-BE49-F238E27FC236}">
                <a16:creationId xmlns:a16="http://schemas.microsoft.com/office/drawing/2014/main" id="{D11C62F2-E5F3-E1F3-E919-A7235234BD4E}"/>
              </a:ext>
            </a:extLst>
          </p:cNvPr>
          <p:cNvSpPr>
            <a:spLocks noGrp="1"/>
          </p:cNvSpPr>
          <p:nvPr>
            <p:ph type="body" sz="quarter" idx="10"/>
          </p:nvPr>
        </p:nvSpPr>
        <p:spPr>
          <a:xfrm>
            <a:off x="609602" y="2394749"/>
            <a:ext cx="5114692" cy="2663489"/>
          </a:xfrm>
        </p:spPr>
        <p:txBody>
          <a:bodyPr/>
          <a:lstStyle/>
          <a:p>
            <a:pPr marL="609585" indent="-475127">
              <a:lnSpc>
                <a:spcPct val="100000"/>
              </a:lnSpc>
              <a:spcBef>
                <a:spcPts val="1300"/>
              </a:spcBef>
              <a:buSzPct val="100000"/>
              <a:buAutoNum type="arabicPeriod"/>
            </a:pPr>
            <a:r>
              <a:rPr lang="en-US" b="0" dirty="0">
                <a:cs typeface="Calibri" panose="020F0502020204030204" pitchFamily="34" charset="0"/>
              </a:rPr>
              <a:t>Identify 1-2 </a:t>
            </a:r>
            <a:r>
              <a:rPr lang="en-US" dirty="0">
                <a:cs typeface="Calibri" panose="020F0502020204030204" pitchFamily="34" charset="0"/>
              </a:rPr>
              <a:t>Strengths</a:t>
            </a:r>
          </a:p>
          <a:p>
            <a:pPr marL="609585" indent="-475127">
              <a:lnSpc>
                <a:spcPct val="100000"/>
              </a:lnSpc>
              <a:spcBef>
                <a:spcPts val="1300"/>
              </a:spcBef>
              <a:buSzPct val="100000"/>
              <a:buAutoNum type="arabicPeriod"/>
            </a:pPr>
            <a:r>
              <a:rPr lang="en-US" b="0" dirty="0">
                <a:cs typeface="Calibri" panose="020F0502020204030204" pitchFamily="34" charset="0"/>
              </a:rPr>
              <a:t>Identify 1-2 </a:t>
            </a:r>
            <a:r>
              <a:rPr lang="en-US" dirty="0">
                <a:cs typeface="Calibri" panose="020F0502020204030204" pitchFamily="34" charset="0"/>
              </a:rPr>
              <a:t>Opportunities</a:t>
            </a:r>
          </a:p>
          <a:p>
            <a:pPr marL="609585" indent="-475127">
              <a:spcBef>
                <a:spcPts val="1300"/>
              </a:spcBef>
              <a:buSzPct val="100000"/>
              <a:buFont typeface="Arial" panose="020B0604020202020204" pitchFamily="34" charset="0"/>
              <a:buAutoNum type="arabicPeriod"/>
            </a:pPr>
            <a:r>
              <a:rPr lang="en-US" b="0" dirty="0">
                <a:cs typeface="Calibri" panose="020F0502020204030204" pitchFamily="34" charset="0"/>
              </a:rPr>
              <a:t>Identify 1-2 </a:t>
            </a:r>
            <a:r>
              <a:rPr lang="en-US" dirty="0">
                <a:cs typeface="Calibri" panose="020F0502020204030204" pitchFamily="34" charset="0"/>
              </a:rPr>
              <a:t>Weaknesses</a:t>
            </a:r>
          </a:p>
          <a:p>
            <a:pPr marL="609585" indent="-475127">
              <a:spcBef>
                <a:spcPts val="1300"/>
              </a:spcBef>
              <a:buSzPct val="100000"/>
              <a:buFont typeface="Arial" panose="020B0604020202020204" pitchFamily="34" charset="0"/>
              <a:buAutoNum type="arabicPeriod"/>
            </a:pPr>
            <a:r>
              <a:rPr lang="en-US" b="0" dirty="0">
                <a:cs typeface="Calibri" panose="020F0502020204030204" pitchFamily="34" charset="0"/>
              </a:rPr>
              <a:t>Identify 1-2 </a:t>
            </a:r>
            <a:r>
              <a:rPr lang="en-US" dirty="0">
                <a:cs typeface="Calibri" panose="020F0502020204030204" pitchFamily="34" charset="0"/>
              </a:rPr>
              <a:t>Threats</a:t>
            </a:r>
          </a:p>
          <a:p>
            <a:endParaRPr lang="en-US" dirty="0"/>
          </a:p>
        </p:txBody>
      </p:sp>
      <p:graphicFrame>
        <p:nvGraphicFramePr>
          <p:cNvPr id="4" name="Google Shape;1160;g34b4957bab9_1_1186">
            <a:extLst>
              <a:ext uri="{FF2B5EF4-FFF2-40B4-BE49-F238E27FC236}">
                <a16:creationId xmlns:a16="http://schemas.microsoft.com/office/drawing/2014/main" id="{B9BBFBFB-DCDE-4A83-5BA7-7F0DC8BFCB48}"/>
              </a:ext>
            </a:extLst>
          </p:cNvPr>
          <p:cNvGraphicFramePr/>
          <p:nvPr/>
        </p:nvGraphicFramePr>
        <p:xfrm>
          <a:off x="6096001" y="2097255"/>
          <a:ext cx="5800175" cy="3258475"/>
        </p:xfrm>
        <a:graphic>
          <a:graphicData uri="http://schemas.openxmlformats.org/drawingml/2006/table">
            <a:tbl>
              <a:tblPr>
                <a:noFill/>
              </a:tblPr>
              <a:tblGrid>
                <a:gridCol w="2881475">
                  <a:extLst>
                    <a:ext uri="{9D8B030D-6E8A-4147-A177-3AD203B41FA5}">
                      <a16:colId xmlns:a16="http://schemas.microsoft.com/office/drawing/2014/main" val="20000"/>
                    </a:ext>
                  </a:extLst>
                </a:gridCol>
                <a:gridCol w="2918700">
                  <a:extLst>
                    <a:ext uri="{9D8B030D-6E8A-4147-A177-3AD203B41FA5}">
                      <a16:colId xmlns:a16="http://schemas.microsoft.com/office/drawing/2014/main" val="20001"/>
                    </a:ext>
                  </a:extLst>
                </a:gridCol>
              </a:tblGrid>
              <a:tr h="593500">
                <a:tc>
                  <a:txBody>
                    <a:bodyPr/>
                    <a:lstStyle/>
                    <a:p>
                      <a:pPr marL="0" marR="0" lvl="0" indent="0" algn="ctr" rtl="0">
                        <a:lnSpc>
                          <a:spcPct val="110000"/>
                        </a:lnSpc>
                        <a:spcBef>
                          <a:spcPts val="0"/>
                        </a:spcBef>
                        <a:spcAft>
                          <a:spcPts val="0"/>
                        </a:spcAft>
                        <a:buClr>
                          <a:srgbClr val="000000"/>
                        </a:buClr>
                        <a:buSzPts val="1500"/>
                        <a:buFont typeface="Arial"/>
                        <a:buNone/>
                      </a:pPr>
                      <a:r>
                        <a:rPr lang="en-US" sz="1900" b="1" u="none" strike="noStrike" cap="none" dirty="0">
                          <a:latin typeface="Calibri"/>
                          <a:ea typeface="Calibri"/>
                          <a:cs typeface="Calibri"/>
                          <a:sym typeface="Calibri"/>
                        </a:rPr>
                        <a:t>IIS Strengths</a:t>
                      </a:r>
                      <a:endParaRPr sz="1900" b="1" u="none" strike="noStrike" cap="none" dirty="0">
                        <a:latin typeface="Calibri"/>
                        <a:ea typeface="Calibri"/>
                        <a:cs typeface="Calibri"/>
                        <a:sym typeface="Calibri"/>
                      </a:endParaRPr>
                    </a:p>
                  </a:txBody>
                  <a:tcPr marL="84675" marR="84675" marT="84675" marB="84675">
                    <a:solidFill>
                      <a:srgbClr val="9FC5E8"/>
                    </a:solidFill>
                  </a:tcPr>
                </a:tc>
                <a:tc>
                  <a:txBody>
                    <a:bodyPr/>
                    <a:lstStyle/>
                    <a:p>
                      <a:pPr marL="0" marR="0" lvl="0" indent="0" algn="ctr" rtl="0">
                        <a:lnSpc>
                          <a:spcPct val="110000"/>
                        </a:lnSpc>
                        <a:spcBef>
                          <a:spcPts val="0"/>
                        </a:spcBef>
                        <a:spcAft>
                          <a:spcPts val="0"/>
                        </a:spcAft>
                        <a:buClr>
                          <a:srgbClr val="000000"/>
                        </a:buClr>
                        <a:buSzPts val="1500"/>
                        <a:buFont typeface="Arial"/>
                        <a:buNone/>
                      </a:pPr>
                      <a:r>
                        <a:rPr lang="en-US" sz="1900" b="1" u="none" strike="noStrike" cap="none" dirty="0">
                          <a:latin typeface="Calibri"/>
                          <a:ea typeface="Calibri"/>
                          <a:cs typeface="Calibri"/>
                          <a:sym typeface="Calibri"/>
                        </a:rPr>
                        <a:t>IIS Weaknesses</a:t>
                      </a:r>
                      <a:endParaRPr sz="1900" b="1" u="none" strike="noStrike" cap="none" dirty="0">
                        <a:latin typeface="Calibri"/>
                        <a:ea typeface="Calibri"/>
                        <a:cs typeface="Calibri"/>
                        <a:sym typeface="Calibri"/>
                      </a:endParaRPr>
                    </a:p>
                  </a:txBody>
                  <a:tcPr marL="84675" marR="84675" marT="84675" marB="84675">
                    <a:solidFill>
                      <a:srgbClr val="9FC5E8"/>
                    </a:solidFill>
                  </a:tcPr>
                </a:tc>
                <a:extLst>
                  <a:ext uri="{0D108BD9-81ED-4DB2-BD59-A6C34878D82A}">
                    <a16:rowId xmlns:a16="http://schemas.microsoft.com/office/drawing/2014/main" val="10000"/>
                  </a:ext>
                </a:extLst>
              </a:tr>
              <a:tr h="1125875">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Calibri"/>
                        <a:ea typeface="Calibri"/>
                        <a:cs typeface="Calibri"/>
                        <a:sym typeface="Calibri"/>
                      </a:endParaRPr>
                    </a:p>
                  </a:txBody>
                  <a:tcPr marL="84675" marR="84675" marT="84675" marB="84675">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Calibri"/>
                        <a:ea typeface="Calibri"/>
                        <a:cs typeface="Calibri"/>
                        <a:sym typeface="Calibri"/>
                      </a:endParaRPr>
                    </a:p>
                  </a:txBody>
                  <a:tcPr marL="84675" marR="84675" marT="84675" marB="84675">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585175">
                <a:tc>
                  <a:txBody>
                    <a:bodyPr/>
                    <a:lstStyle/>
                    <a:p>
                      <a:pPr marL="0" marR="0" lvl="0" indent="0" algn="ctr" rtl="0">
                        <a:lnSpc>
                          <a:spcPct val="100000"/>
                        </a:lnSpc>
                        <a:spcBef>
                          <a:spcPts val="0"/>
                        </a:spcBef>
                        <a:spcAft>
                          <a:spcPts val="0"/>
                        </a:spcAft>
                        <a:buClr>
                          <a:srgbClr val="000000"/>
                        </a:buClr>
                        <a:buSzPts val="1500"/>
                        <a:buFont typeface="Arial"/>
                        <a:buNone/>
                      </a:pPr>
                      <a:r>
                        <a:rPr lang="en-US" sz="1900" b="1" u="none" strike="noStrike" cap="none" dirty="0">
                          <a:latin typeface="Calibri"/>
                          <a:ea typeface="Calibri"/>
                          <a:cs typeface="Calibri"/>
                          <a:sym typeface="Calibri"/>
                        </a:rPr>
                        <a:t>IIS Opportunities</a:t>
                      </a:r>
                      <a:endParaRPr sz="1900" b="1" u="none" strike="noStrike" cap="none" dirty="0">
                        <a:solidFill>
                          <a:srgbClr val="004987"/>
                        </a:solidFill>
                        <a:latin typeface="Calibri"/>
                        <a:ea typeface="Calibri"/>
                        <a:cs typeface="Calibri"/>
                        <a:sym typeface="Calibri"/>
                      </a:endParaRPr>
                    </a:p>
                  </a:txBody>
                  <a:tcPr marL="84675" marR="84675" marT="84675" marB="84675" anchor="ctr">
                    <a:lnR w="12700" cap="flat" cmpd="sng">
                      <a:solidFill>
                        <a:schemeClr val="dk1"/>
                      </a:solidFill>
                      <a:prstDash val="solid"/>
                      <a:round/>
                      <a:headEnd type="none" w="sm" len="sm"/>
                      <a:tailEnd type="none" w="sm" len="sm"/>
                    </a:lnR>
                    <a:solidFill>
                      <a:srgbClr val="9FC5E8"/>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900" b="1" u="none" strike="noStrike" cap="none" dirty="0">
                          <a:solidFill>
                            <a:schemeClr val="dk1"/>
                          </a:solidFill>
                          <a:latin typeface="Calibri"/>
                          <a:ea typeface="Calibri"/>
                          <a:cs typeface="Calibri"/>
                          <a:sym typeface="Calibri"/>
                        </a:rPr>
                        <a:t>IIS Threats</a:t>
                      </a:r>
                      <a:endParaRPr sz="1900" b="1" u="none" strike="noStrike" cap="none" dirty="0">
                        <a:solidFill>
                          <a:schemeClr val="dk1"/>
                        </a:solidFill>
                        <a:latin typeface="Calibri"/>
                        <a:ea typeface="Calibri"/>
                        <a:cs typeface="Calibri"/>
                        <a:sym typeface="Calibri"/>
                      </a:endParaRPr>
                    </a:p>
                  </a:txBody>
                  <a:tcPr marL="84675" marR="84675" marT="84675" marB="846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953925">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Calibri"/>
                        <a:ea typeface="Calibri"/>
                        <a:cs typeface="Calibri"/>
                        <a:sym typeface="Calibri"/>
                      </a:endParaRPr>
                    </a:p>
                  </a:txBody>
                  <a:tcPr marL="84675" marR="84675" marT="84675" marB="84675">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dirty="0">
                        <a:solidFill>
                          <a:srgbClr val="004987"/>
                        </a:solidFill>
                        <a:latin typeface="Calibri"/>
                        <a:ea typeface="Calibri"/>
                        <a:cs typeface="Calibri"/>
                        <a:sym typeface="Calibri"/>
                      </a:endParaRPr>
                    </a:p>
                  </a:txBody>
                  <a:tcPr marL="84675" marR="84675" marT="84675" marB="84675">
                    <a:lnT w="12700" cap="flat" cmpd="sng">
                      <a:solidFill>
                        <a:schemeClr val="dk1"/>
                      </a:solidFill>
                      <a:prstDash val="solid"/>
                      <a:round/>
                      <a:headEnd type="none" w="sm" len="sm"/>
                      <a:tailEnd type="none" w="sm" len="sm"/>
                    </a:lnT>
                    <a:solidFill>
                      <a:schemeClr val="lt2"/>
                    </a:solidFill>
                  </a:tcPr>
                </a:tc>
                <a:extLst>
                  <a:ext uri="{0D108BD9-81ED-4DB2-BD59-A6C34878D82A}">
                    <a16:rowId xmlns:a16="http://schemas.microsoft.com/office/drawing/2014/main" val="10003"/>
                  </a:ext>
                </a:extLst>
              </a:tr>
            </a:tbl>
          </a:graphicData>
        </a:graphic>
      </p:graphicFrame>
      <p:pic>
        <p:nvPicPr>
          <p:cNvPr id="5" name="Google Shape;1159;g34b4957bab9_1_1186">
            <a:extLst>
              <a:ext uri="{FF2B5EF4-FFF2-40B4-BE49-F238E27FC236}">
                <a16:creationId xmlns:a16="http://schemas.microsoft.com/office/drawing/2014/main" id="{5085B17B-A02C-272C-E23F-306ED601BF0E}"/>
              </a:ext>
            </a:extLst>
          </p:cNvPr>
          <p:cNvPicPr preferRelativeResize="0"/>
          <p:nvPr/>
        </p:nvPicPr>
        <p:blipFill rotWithShape="1">
          <a:blip r:embed="rId3">
            <a:alphaModFix/>
          </a:blip>
          <a:srcRect/>
          <a:stretch/>
        </p:blipFill>
        <p:spPr>
          <a:xfrm>
            <a:off x="2" y="3051"/>
            <a:ext cx="1602375" cy="1584960"/>
          </a:xfrm>
          <a:prstGeom prst="rect">
            <a:avLst/>
          </a:prstGeom>
          <a:noFill/>
          <a:ln>
            <a:noFill/>
          </a:ln>
        </p:spPr>
      </p:pic>
    </p:spTree>
    <p:extLst>
      <p:ext uri="{BB962C8B-B14F-4D97-AF65-F5344CB8AC3E}">
        <p14:creationId xmlns:p14="http://schemas.microsoft.com/office/powerpoint/2010/main" val="384671754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sz="4533" dirty="0"/>
              <a:t>Understanding IIS Costs</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p:txBody>
          <a:bodyPr/>
          <a:lstStyle/>
          <a:p>
            <a:r>
              <a:rPr lang="en-US" dirty="0"/>
              <a:t>Strategic Sustainability and IIS Budget</a:t>
            </a:r>
          </a:p>
        </p:txBody>
      </p:sp>
    </p:spTree>
    <p:extLst>
      <p:ext uri="{BB962C8B-B14F-4D97-AF65-F5344CB8AC3E}">
        <p14:creationId xmlns:p14="http://schemas.microsoft.com/office/powerpoint/2010/main" val="375784784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Understanding the Cost of IIS </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normAutofit lnSpcReduction="10000"/>
          </a:bodyPr>
          <a:lstStyle/>
          <a:p>
            <a:r>
              <a:rPr lang="en-US" dirty="0"/>
              <a:t>Costs of IIS vary across the IIS community</a:t>
            </a:r>
          </a:p>
          <a:p>
            <a:r>
              <a:rPr lang="en-US" dirty="0"/>
              <a:t>Although the primary funding source for IIS is the CDC Strengthening Vaccine Preventable Disease Prevention and Response Cooperative Agreement, information in the CoAg application is incomplete</a:t>
            </a:r>
          </a:p>
          <a:p>
            <a:r>
              <a:rPr lang="en-US" dirty="0"/>
              <a:t>Contracts don’t specify costs for maintenance vs. enhancements</a:t>
            </a:r>
          </a:p>
          <a:p>
            <a:pPr lvl="1"/>
            <a:r>
              <a:rPr lang="en-US" dirty="0"/>
              <a:t>Contracts sometimes include language about IIS support but don’t specify a dollar amount (i.e., local health contracts)</a:t>
            </a:r>
          </a:p>
          <a:p>
            <a:pPr lvl="1"/>
            <a:r>
              <a:rPr lang="en-US" dirty="0"/>
              <a:t>Staff positions associated with the IIS are not always readily identifiable from staff titles or descriptions</a:t>
            </a:r>
          </a:p>
          <a:p>
            <a:r>
              <a:rPr lang="en-US" dirty="0"/>
              <a:t>CDC needs more IIS cost detail to educate and promote the need for IIS funding</a:t>
            </a:r>
          </a:p>
          <a:p>
            <a:endParaRPr lang="en-US" dirty="0"/>
          </a:p>
        </p:txBody>
      </p:sp>
    </p:spTree>
    <p:extLst>
      <p:ext uri="{BB962C8B-B14F-4D97-AF65-F5344CB8AC3E}">
        <p14:creationId xmlns:p14="http://schemas.microsoft.com/office/powerpoint/2010/main" val="132308184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Cost Categories and Examples</a:t>
            </a:r>
          </a:p>
        </p:txBody>
      </p:sp>
      <p:sp>
        <p:nvSpPr>
          <p:cNvPr id="4" name="Google Shape;706;g2da1dedc366_0_2161">
            <a:extLst>
              <a:ext uri="{FF2B5EF4-FFF2-40B4-BE49-F238E27FC236}">
                <a16:creationId xmlns:a16="http://schemas.microsoft.com/office/drawing/2014/main" id="{2CC92631-F96E-D908-C21B-ABACFEA6E3B9}"/>
              </a:ext>
            </a:extLst>
          </p:cNvPr>
          <p:cNvSpPr txBox="1"/>
          <p:nvPr/>
        </p:nvSpPr>
        <p:spPr>
          <a:xfrm>
            <a:off x="301433" y="1675434"/>
            <a:ext cx="3908800" cy="5067629"/>
          </a:xfrm>
          <a:prstGeom prst="rect">
            <a:avLst/>
          </a:prstGeom>
          <a:noFill/>
          <a:ln>
            <a:noFill/>
          </a:ln>
        </p:spPr>
        <p:txBody>
          <a:bodyPr spcFirstLastPara="1" wrap="square" lIns="121900" tIns="121900" rIns="121900" bIns="121900" anchor="t" anchorCtr="0">
            <a:spAutoFit/>
          </a:bodyPr>
          <a:lstStyle/>
          <a:p>
            <a:pPr defTabSz="1219170" eaLnBrk="0" fontAlgn="base" hangingPunct="0">
              <a:lnSpc>
                <a:spcPct val="90000"/>
              </a:lnSpc>
              <a:spcBef>
                <a:spcPts val="1333"/>
              </a:spcBef>
              <a:buClr>
                <a:srgbClr val="000000"/>
              </a:buClr>
              <a:buSzPts val="1400"/>
              <a:defRPr/>
            </a:pPr>
            <a:r>
              <a:rPr lang="en-US" sz="1867" b="1">
                <a:solidFill>
                  <a:srgbClr val="2E5F7D"/>
                </a:solidFill>
                <a:latin typeface="Calibri"/>
                <a:ea typeface="Calibri"/>
                <a:cs typeface="Calibri"/>
                <a:sym typeface="Calibri"/>
              </a:rPr>
              <a:t>Operations and Maintenance</a:t>
            </a:r>
            <a:endParaRPr sz="1867" b="1">
              <a:solidFill>
                <a:srgbClr val="2E5F7D"/>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Servers and Hosting</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Cloud Hosting </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Routine Database Maintenance</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Database Upgrades</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System Capacity Monitoring</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Testing and continued monitoring of CDC-funded solutions (e.g., PPRL)</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Operations and Maintenance Documentation</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Defect Identification and Remediation</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Routine Security Scans</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Domain Costs</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Licensing Costs</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Training Materials and Delivery</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Other Services </a:t>
            </a:r>
            <a:endParaRPr sz="1867">
              <a:solidFill>
                <a:srgbClr val="0F56DC"/>
              </a:solidFill>
              <a:latin typeface="Calibri"/>
              <a:ea typeface="Calibri"/>
              <a:cs typeface="Calibri"/>
              <a:sym typeface="Calibri"/>
            </a:endParaRPr>
          </a:p>
        </p:txBody>
      </p:sp>
      <p:sp>
        <p:nvSpPr>
          <p:cNvPr id="5" name="Google Shape;707;g2da1dedc366_0_2161">
            <a:extLst>
              <a:ext uri="{FF2B5EF4-FFF2-40B4-BE49-F238E27FC236}">
                <a16:creationId xmlns:a16="http://schemas.microsoft.com/office/drawing/2014/main" id="{4C208A03-C211-0C89-1B4E-20F37760238A}"/>
              </a:ext>
            </a:extLst>
          </p:cNvPr>
          <p:cNvSpPr txBox="1"/>
          <p:nvPr/>
        </p:nvSpPr>
        <p:spPr>
          <a:xfrm>
            <a:off x="3968200" y="1675433"/>
            <a:ext cx="4255600" cy="2223069"/>
          </a:xfrm>
          <a:prstGeom prst="rect">
            <a:avLst/>
          </a:prstGeom>
          <a:noFill/>
          <a:ln>
            <a:noFill/>
          </a:ln>
        </p:spPr>
        <p:txBody>
          <a:bodyPr spcFirstLastPara="1" wrap="square" lIns="121900" tIns="121900" rIns="121900" bIns="121900" anchor="t" anchorCtr="0">
            <a:spAutoFit/>
          </a:bodyPr>
          <a:lstStyle/>
          <a:p>
            <a:pPr defTabSz="1219170" eaLnBrk="0" fontAlgn="base" hangingPunct="0">
              <a:lnSpc>
                <a:spcPct val="90000"/>
              </a:lnSpc>
              <a:spcBef>
                <a:spcPts val="1333"/>
              </a:spcBef>
              <a:buClr>
                <a:srgbClr val="000000"/>
              </a:buClr>
              <a:buSzPts val="1400"/>
              <a:defRPr/>
            </a:pPr>
            <a:r>
              <a:rPr lang="en-US" sz="1867" b="1" dirty="0">
                <a:solidFill>
                  <a:srgbClr val="2E5F7D"/>
                </a:solidFill>
                <a:latin typeface="Calibri"/>
                <a:ea typeface="Calibri"/>
                <a:cs typeface="Calibri"/>
                <a:sym typeface="Calibri"/>
              </a:rPr>
              <a:t>Modernization and Enhancements</a:t>
            </a:r>
            <a:endParaRPr sz="1867" b="1" dirty="0">
              <a:solidFill>
                <a:srgbClr val="2E5F7D"/>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Functionality Upgrades</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New Modules/Capabilities</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Architecture Upgrades</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Interface Upgrades</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Enhancement Documentation</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Training Materials and Delivery</a:t>
            </a:r>
            <a:endParaRPr sz="1867" dirty="0">
              <a:solidFill>
                <a:srgbClr val="0F56DC"/>
              </a:solidFill>
              <a:latin typeface="Calibri"/>
              <a:ea typeface="Calibri"/>
              <a:cs typeface="Calibri"/>
              <a:sym typeface="Calibri"/>
            </a:endParaRPr>
          </a:p>
        </p:txBody>
      </p:sp>
      <p:sp>
        <p:nvSpPr>
          <p:cNvPr id="6" name="Google Shape;708;g2da1dedc366_0_2161">
            <a:extLst>
              <a:ext uri="{FF2B5EF4-FFF2-40B4-BE49-F238E27FC236}">
                <a16:creationId xmlns:a16="http://schemas.microsoft.com/office/drawing/2014/main" id="{2AB769C7-5009-AD01-DD48-760675C9F3F1}"/>
              </a:ext>
            </a:extLst>
          </p:cNvPr>
          <p:cNvSpPr txBox="1"/>
          <p:nvPr/>
        </p:nvSpPr>
        <p:spPr>
          <a:xfrm>
            <a:off x="3968200" y="3731834"/>
            <a:ext cx="3973200" cy="2740262"/>
          </a:xfrm>
          <a:prstGeom prst="rect">
            <a:avLst/>
          </a:prstGeom>
          <a:noFill/>
          <a:ln>
            <a:noFill/>
          </a:ln>
        </p:spPr>
        <p:txBody>
          <a:bodyPr spcFirstLastPara="1" wrap="square" lIns="121900" tIns="121900" rIns="121900" bIns="121900" anchor="t" anchorCtr="0">
            <a:spAutoFit/>
          </a:bodyPr>
          <a:lstStyle/>
          <a:p>
            <a:pPr defTabSz="1219170" eaLnBrk="0" fontAlgn="base" hangingPunct="0">
              <a:lnSpc>
                <a:spcPct val="90000"/>
              </a:lnSpc>
              <a:spcBef>
                <a:spcPts val="1333"/>
              </a:spcBef>
              <a:buClr>
                <a:srgbClr val="000000"/>
              </a:buClr>
              <a:buSzPts val="1400"/>
              <a:defRPr/>
            </a:pPr>
            <a:r>
              <a:rPr lang="en-US" sz="1867" b="1" dirty="0">
                <a:solidFill>
                  <a:srgbClr val="2E5F7D"/>
                </a:solidFill>
                <a:latin typeface="Calibri"/>
                <a:ea typeface="Calibri"/>
                <a:cs typeface="Calibri"/>
                <a:sym typeface="Calibri"/>
              </a:rPr>
              <a:t>Provider Management</a:t>
            </a:r>
            <a:endParaRPr sz="1867" b="1" dirty="0">
              <a:solidFill>
                <a:srgbClr val="2E5F7D"/>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Recruitment</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Provider Onboarding</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Data Usage Agreement Maintenance</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Data Exchange Coordination</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HL7 Onboarding</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Training Materials and Delivery</a:t>
            </a:r>
            <a:endParaRPr sz="1867" dirty="0">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dirty="0">
                <a:solidFill>
                  <a:srgbClr val="0F56DC"/>
                </a:solidFill>
                <a:latin typeface="Calibri"/>
                <a:ea typeface="Calibri"/>
                <a:cs typeface="Calibri"/>
                <a:sym typeface="Calibri"/>
              </a:rPr>
              <a:t>Help Desk and User Support</a:t>
            </a:r>
            <a:endParaRPr sz="1867" dirty="0">
              <a:solidFill>
                <a:srgbClr val="0F56DC"/>
              </a:solidFill>
              <a:latin typeface="Calibri"/>
              <a:ea typeface="Calibri"/>
              <a:cs typeface="Calibri"/>
              <a:sym typeface="Calibri"/>
            </a:endParaRPr>
          </a:p>
        </p:txBody>
      </p:sp>
      <p:sp>
        <p:nvSpPr>
          <p:cNvPr id="7" name="Google Shape;709;g2da1dedc366_0_2161">
            <a:extLst>
              <a:ext uri="{FF2B5EF4-FFF2-40B4-BE49-F238E27FC236}">
                <a16:creationId xmlns:a16="http://schemas.microsoft.com/office/drawing/2014/main" id="{0C2D650D-70E6-68B2-0FAD-7EF41963FEC7}"/>
              </a:ext>
            </a:extLst>
          </p:cNvPr>
          <p:cNvSpPr txBox="1"/>
          <p:nvPr/>
        </p:nvSpPr>
        <p:spPr>
          <a:xfrm>
            <a:off x="7941233" y="1675434"/>
            <a:ext cx="3908800" cy="2998857"/>
          </a:xfrm>
          <a:prstGeom prst="rect">
            <a:avLst/>
          </a:prstGeom>
          <a:noFill/>
          <a:ln>
            <a:noFill/>
          </a:ln>
        </p:spPr>
        <p:txBody>
          <a:bodyPr spcFirstLastPara="1" wrap="square" lIns="121900" tIns="121900" rIns="121900" bIns="121900" anchor="t" anchorCtr="0">
            <a:spAutoFit/>
          </a:bodyPr>
          <a:lstStyle/>
          <a:p>
            <a:pPr defTabSz="1219170" eaLnBrk="0" fontAlgn="base" hangingPunct="0">
              <a:lnSpc>
                <a:spcPct val="90000"/>
              </a:lnSpc>
              <a:spcBef>
                <a:spcPts val="1333"/>
              </a:spcBef>
              <a:buClr>
                <a:srgbClr val="000000"/>
              </a:buClr>
              <a:buSzPts val="1400"/>
              <a:defRPr/>
            </a:pPr>
            <a:r>
              <a:rPr lang="en-US" sz="1867" b="1">
                <a:solidFill>
                  <a:srgbClr val="2E5F7D"/>
                </a:solidFill>
                <a:latin typeface="Calibri"/>
                <a:ea typeface="Calibri"/>
                <a:cs typeface="Calibri"/>
                <a:sym typeface="Calibri"/>
              </a:rPr>
              <a:t>Data Quality and Monitoring</a:t>
            </a:r>
            <a:endParaRPr sz="1867" b="1">
              <a:solidFill>
                <a:srgbClr val="2E5F7D"/>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Address Checking</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Vaccine Code Maintenance</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Geocoding</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RunMatch (Deduplication)</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Data Exchange Monitoring and Issue Remediation</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Forecasting (Scheduling, Adding New Vaccines)</a:t>
            </a:r>
            <a:endParaRPr sz="1867">
              <a:solidFill>
                <a:srgbClr val="0F56DC"/>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Training Materials and Delivery</a:t>
            </a:r>
            <a:endParaRPr sz="1867">
              <a:solidFill>
                <a:srgbClr val="0F56DC"/>
              </a:solidFill>
              <a:latin typeface="Calibri"/>
              <a:ea typeface="Calibri"/>
              <a:cs typeface="Calibri"/>
              <a:sym typeface="Calibri"/>
            </a:endParaRPr>
          </a:p>
        </p:txBody>
      </p:sp>
      <p:sp>
        <p:nvSpPr>
          <p:cNvPr id="8" name="Google Shape;710;g2da1dedc366_0_2161">
            <a:extLst>
              <a:ext uri="{FF2B5EF4-FFF2-40B4-BE49-F238E27FC236}">
                <a16:creationId xmlns:a16="http://schemas.microsoft.com/office/drawing/2014/main" id="{54657036-552D-1D46-CCC3-CBCE64004ECF}"/>
              </a:ext>
            </a:extLst>
          </p:cNvPr>
          <p:cNvSpPr txBox="1"/>
          <p:nvPr/>
        </p:nvSpPr>
        <p:spPr>
          <a:xfrm>
            <a:off x="7941233" y="4507433"/>
            <a:ext cx="3908800" cy="1188683"/>
          </a:xfrm>
          <a:prstGeom prst="rect">
            <a:avLst/>
          </a:prstGeom>
          <a:noFill/>
          <a:ln>
            <a:noFill/>
          </a:ln>
        </p:spPr>
        <p:txBody>
          <a:bodyPr spcFirstLastPara="1" wrap="square" lIns="121900" tIns="121900" rIns="121900" bIns="121900" anchor="t" anchorCtr="0">
            <a:spAutoFit/>
          </a:bodyPr>
          <a:lstStyle/>
          <a:p>
            <a:pPr defTabSz="1219170" eaLnBrk="0" fontAlgn="base" hangingPunct="0">
              <a:lnSpc>
                <a:spcPct val="90000"/>
              </a:lnSpc>
              <a:spcBef>
                <a:spcPts val="1333"/>
              </a:spcBef>
              <a:buClr>
                <a:srgbClr val="000000"/>
              </a:buClr>
              <a:buSzPts val="1400"/>
              <a:defRPr/>
            </a:pPr>
            <a:r>
              <a:rPr lang="en-US" sz="1867" b="1">
                <a:solidFill>
                  <a:srgbClr val="2E5F7D"/>
                </a:solidFill>
                <a:latin typeface="Calibri"/>
                <a:ea typeface="Calibri"/>
                <a:cs typeface="Calibri"/>
                <a:sym typeface="Calibri"/>
              </a:rPr>
              <a:t>Other</a:t>
            </a:r>
            <a:endParaRPr sz="1867" b="1">
              <a:solidFill>
                <a:srgbClr val="2E5F7D"/>
              </a:solidFill>
              <a:latin typeface="Calibri"/>
              <a:ea typeface="Calibri"/>
              <a:cs typeface="Calibri"/>
              <a:sym typeface="Calibri"/>
            </a:endParaRPr>
          </a:p>
          <a:p>
            <a:pPr marL="457189" indent="-338658" defTabSz="1219170" eaLnBrk="0" fontAlgn="base" hangingPunct="0">
              <a:lnSpc>
                <a:spcPct val="90000"/>
              </a:lnSpc>
              <a:buClr>
                <a:srgbClr val="55AF89"/>
              </a:buClr>
              <a:buSzPts val="1400"/>
              <a:buFont typeface="Arial"/>
              <a:buChar char="•"/>
              <a:defRPr/>
            </a:pPr>
            <a:r>
              <a:rPr lang="en-US" sz="1867">
                <a:solidFill>
                  <a:srgbClr val="0F56DC"/>
                </a:solidFill>
                <a:latin typeface="Calibri"/>
                <a:ea typeface="Calibri"/>
                <a:cs typeface="Calibri"/>
                <a:sym typeface="Calibri"/>
              </a:rPr>
              <a:t>Anything not accounted for above</a:t>
            </a:r>
            <a:endParaRPr sz="1867">
              <a:solidFill>
                <a:srgbClr val="0F56DC"/>
              </a:solidFill>
              <a:latin typeface="Calibri"/>
              <a:ea typeface="Calibri"/>
              <a:cs typeface="Calibri"/>
              <a:sym typeface="Calibri"/>
            </a:endParaRPr>
          </a:p>
        </p:txBody>
      </p:sp>
    </p:spTree>
    <p:extLst>
      <p:ext uri="{BB962C8B-B14F-4D97-AF65-F5344CB8AC3E}">
        <p14:creationId xmlns:p14="http://schemas.microsoft.com/office/powerpoint/2010/main" val="55378377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Overview of IIS Budget &amp; Sustainability</a:t>
            </a:r>
          </a:p>
        </p:txBody>
      </p:sp>
      <p:grpSp>
        <p:nvGrpSpPr>
          <p:cNvPr id="4" name="Google Shape;725;g2da1dedc366_0_2178">
            <a:extLst>
              <a:ext uri="{FF2B5EF4-FFF2-40B4-BE49-F238E27FC236}">
                <a16:creationId xmlns:a16="http://schemas.microsoft.com/office/drawing/2014/main" id="{C2DB2266-DCB6-7C72-09D2-3D734E9677DD}"/>
              </a:ext>
            </a:extLst>
          </p:cNvPr>
          <p:cNvGrpSpPr/>
          <p:nvPr/>
        </p:nvGrpSpPr>
        <p:grpSpPr>
          <a:xfrm>
            <a:off x="2015958" y="1629024"/>
            <a:ext cx="7008177" cy="3599952"/>
            <a:chOff x="-1" y="251528"/>
            <a:chExt cx="6166999" cy="3268721"/>
          </a:xfrm>
        </p:grpSpPr>
        <p:sp>
          <p:nvSpPr>
            <p:cNvPr id="5" name="Google Shape;726;g2da1dedc366_0_2178">
              <a:extLst>
                <a:ext uri="{FF2B5EF4-FFF2-40B4-BE49-F238E27FC236}">
                  <a16:creationId xmlns:a16="http://schemas.microsoft.com/office/drawing/2014/main" id="{28628BD1-67BB-16E2-448B-1F6B6850BE24}"/>
                </a:ext>
              </a:extLst>
            </p:cNvPr>
            <p:cNvSpPr/>
            <p:nvPr/>
          </p:nvSpPr>
          <p:spPr>
            <a:xfrm>
              <a:off x="-1" y="251528"/>
              <a:ext cx="5312100" cy="1025700"/>
            </a:xfrm>
            <a:prstGeom prst="roundRect">
              <a:avLst>
                <a:gd name="adj" fmla="val 10000"/>
              </a:avLst>
            </a:prstGeom>
            <a:solidFill>
              <a:srgbClr val="0944A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sp>
          <p:nvSpPr>
            <p:cNvPr id="6" name="Google Shape;727;g2da1dedc366_0_2178">
              <a:extLst>
                <a:ext uri="{FF2B5EF4-FFF2-40B4-BE49-F238E27FC236}">
                  <a16:creationId xmlns:a16="http://schemas.microsoft.com/office/drawing/2014/main" id="{81EF6B4B-150E-CB38-383C-375C1F547CD4}"/>
                </a:ext>
              </a:extLst>
            </p:cNvPr>
            <p:cNvSpPr txBox="1"/>
            <p:nvPr/>
          </p:nvSpPr>
          <p:spPr>
            <a:xfrm>
              <a:off x="53003" y="323985"/>
              <a:ext cx="4665000" cy="818400"/>
            </a:xfrm>
            <a:prstGeom prst="rect">
              <a:avLst/>
            </a:prstGeom>
            <a:solidFill>
              <a:srgbClr val="0944A1"/>
            </a:solidFill>
            <a:ln>
              <a:noFill/>
            </a:ln>
          </p:spPr>
          <p:txBody>
            <a:bodyPr spcFirstLastPara="1" wrap="square" lIns="86333" tIns="86333" rIns="86333" bIns="86333" anchor="ctr" anchorCtr="0">
              <a:noAutofit/>
            </a:bodyPr>
            <a:lstStyle/>
            <a:p>
              <a:pPr defTabSz="1219170" eaLnBrk="0" fontAlgn="base" hangingPunct="0">
                <a:lnSpc>
                  <a:spcPct val="90000"/>
                </a:lnSpc>
                <a:buClr>
                  <a:srgbClr val="000000"/>
                </a:buClr>
                <a:buSzPts val="1700"/>
                <a:defRPr/>
              </a:pPr>
              <a:r>
                <a:rPr lang="en-US" sz="2267">
                  <a:solidFill>
                    <a:srgbClr val="FFFFFF"/>
                  </a:solidFill>
                  <a:latin typeface="Calibri"/>
                  <a:ea typeface="Calibri"/>
                  <a:cs typeface="Calibri"/>
                  <a:sym typeface="Calibri"/>
                </a:rPr>
                <a:t>There are no easy answers to the questions of strategic sustainability.</a:t>
              </a:r>
              <a:endParaRPr sz="1867">
                <a:solidFill>
                  <a:srgbClr val="FFFFFF"/>
                </a:solidFill>
                <a:latin typeface="Calibri"/>
                <a:ea typeface="Calibri"/>
                <a:cs typeface="Calibri"/>
                <a:sym typeface="Calibri"/>
              </a:endParaRPr>
            </a:p>
          </p:txBody>
        </p:sp>
        <p:sp>
          <p:nvSpPr>
            <p:cNvPr id="7" name="Google Shape;728;g2da1dedc366_0_2178">
              <a:extLst>
                <a:ext uri="{FF2B5EF4-FFF2-40B4-BE49-F238E27FC236}">
                  <a16:creationId xmlns:a16="http://schemas.microsoft.com/office/drawing/2014/main" id="{6E4CDC89-49B5-4A3E-600E-E279B2BA1388}"/>
                </a:ext>
              </a:extLst>
            </p:cNvPr>
            <p:cNvSpPr/>
            <p:nvPr/>
          </p:nvSpPr>
          <p:spPr>
            <a:xfrm>
              <a:off x="492691" y="1302679"/>
              <a:ext cx="5181600" cy="1166400"/>
            </a:xfrm>
            <a:prstGeom prst="roundRect">
              <a:avLst>
                <a:gd name="adj" fmla="val 10000"/>
              </a:avLst>
            </a:prstGeom>
            <a:solidFill>
              <a:srgbClr val="005DAA"/>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sp>
          <p:nvSpPr>
            <p:cNvPr id="8" name="Google Shape;729;g2da1dedc366_0_2178">
              <a:extLst>
                <a:ext uri="{FF2B5EF4-FFF2-40B4-BE49-F238E27FC236}">
                  <a16:creationId xmlns:a16="http://schemas.microsoft.com/office/drawing/2014/main" id="{5C26DF11-0E9B-D94E-59EF-A280792A22D1}"/>
                </a:ext>
              </a:extLst>
            </p:cNvPr>
            <p:cNvSpPr txBox="1"/>
            <p:nvPr/>
          </p:nvSpPr>
          <p:spPr>
            <a:xfrm>
              <a:off x="617709" y="1418271"/>
              <a:ext cx="4694400" cy="965400"/>
            </a:xfrm>
            <a:prstGeom prst="rect">
              <a:avLst/>
            </a:prstGeom>
            <a:solidFill>
              <a:srgbClr val="005DAA"/>
            </a:solidFill>
            <a:ln>
              <a:noFill/>
            </a:ln>
          </p:spPr>
          <p:txBody>
            <a:bodyPr spcFirstLastPara="1" wrap="square" lIns="86333" tIns="86333" rIns="86333" bIns="86333" anchor="ctr" anchorCtr="0">
              <a:noAutofit/>
            </a:bodyPr>
            <a:lstStyle/>
            <a:p>
              <a:pPr defTabSz="1219170" eaLnBrk="0" fontAlgn="base" hangingPunct="0">
                <a:lnSpc>
                  <a:spcPct val="90000"/>
                </a:lnSpc>
                <a:buClr>
                  <a:srgbClr val="000000"/>
                </a:buClr>
                <a:buSzPts val="1700"/>
                <a:defRPr/>
              </a:pPr>
              <a:r>
                <a:rPr lang="en-US" sz="2267">
                  <a:solidFill>
                    <a:srgbClr val="FFFFFF"/>
                  </a:solidFill>
                  <a:latin typeface="Calibri"/>
                  <a:ea typeface="Calibri"/>
                  <a:cs typeface="Calibri"/>
                  <a:sym typeface="Calibri"/>
                </a:rPr>
                <a:t>However, it is critical that all of us continue to work toward providing stable, cost-effective, long-term services.</a:t>
              </a:r>
              <a:endParaRPr sz="2267">
                <a:solidFill>
                  <a:srgbClr val="FFFFFF"/>
                </a:solidFill>
                <a:latin typeface="Calibri"/>
                <a:ea typeface="Calibri"/>
                <a:cs typeface="Calibri"/>
                <a:sym typeface="Calibri"/>
              </a:endParaRPr>
            </a:p>
          </p:txBody>
        </p:sp>
        <p:sp>
          <p:nvSpPr>
            <p:cNvPr id="9" name="Google Shape;730;g2da1dedc366_0_2178">
              <a:extLst>
                <a:ext uri="{FF2B5EF4-FFF2-40B4-BE49-F238E27FC236}">
                  <a16:creationId xmlns:a16="http://schemas.microsoft.com/office/drawing/2014/main" id="{A224D8E1-714C-E85F-CC03-8495F81EA247}"/>
                </a:ext>
              </a:extLst>
            </p:cNvPr>
            <p:cNvSpPr/>
            <p:nvPr/>
          </p:nvSpPr>
          <p:spPr>
            <a:xfrm>
              <a:off x="985398" y="2494549"/>
              <a:ext cx="5181600" cy="10257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sp>
          <p:nvSpPr>
            <p:cNvPr id="10" name="Google Shape;731;g2da1dedc366_0_2178">
              <a:extLst>
                <a:ext uri="{FF2B5EF4-FFF2-40B4-BE49-F238E27FC236}">
                  <a16:creationId xmlns:a16="http://schemas.microsoft.com/office/drawing/2014/main" id="{B80A3D16-F78A-F6E0-B99B-A0EEF66C3978}"/>
                </a:ext>
              </a:extLst>
            </p:cNvPr>
            <p:cNvSpPr txBox="1"/>
            <p:nvPr/>
          </p:nvSpPr>
          <p:spPr>
            <a:xfrm>
              <a:off x="1049096" y="2524709"/>
              <a:ext cx="3997800" cy="965400"/>
            </a:xfrm>
            <a:prstGeom prst="rect">
              <a:avLst/>
            </a:prstGeom>
            <a:noFill/>
            <a:ln>
              <a:noFill/>
            </a:ln>
          </p:spPr>
          <p:txBody>
            <a:bodyPr spcFirstLastPara="1" wrap="square" lIns="86333" tIns="86333" rIns="86333" bIns="86333" anchor="ctr" anchorCtr="0">
              <a:noAutofit/>
            </a:bodyPr>
            <a:lstStyle/>
            <a:p>
              <a:pPr defTabSz="1219170" eaLnBrk="0" fontAlgn="base" hangingPunct="0">
                <a:lnSpc>
                  <a:spcPct val="90000"/>
                </a:lnSpc>
                <a:buClr>
                  <a:srgbClr val="000000"/>
                </a:buClr>
                <a:buSzPts val="1700"/>
                <a:defRPr/>
              </a:pPr>
              <a:r>
                <a:rPr lang="en-US" sz="2267">
                  <a:solidFill>
                    <a:srgbClr val="FFFFFF"/>
                  </a:solidFill>
                  <a:latin typeface="Calibri"/>
                  <a:ea typeface="Calibri"/>
                  <a:cs typeface="Calibri"/>
                  <a:sym typeface="Calibri"/>
                </a:rPr>
                <a:t>Diversifying funds, reducing costs, and developing wisely can help stabilize and sustain your IIS.</a:t>
              </a:r>
              <a:endParaRPr sz="2267">
                <a:solidFill>
                  <a:srgbClr val="FFFFFF"/>
                </a:solidFill>
                <a:latin typeface="Calibri"/>
                <a:ea typeface="Calibri"/>
                <a:cs typeface="Calibri"/>
                <a:sym typeface="Calibri"/>
              </a:endParaRPr>
            </a:p>
          </p:txBody>
        </p:sp>
        <p:sp>
          <p:nvSpPr>
            <p:cNvPr id="11" name="Google Shape;732;g2da1dedc366_0_2178">
              <a:extLst>
                <a:ext uri="{FF2B5EF4-FFF2-40B4-BE49-F238E27FC236}">
                  <a16:creationId xmlns:a16="http://schemas.microsoft.com/office/drawing/2014/main" id="{FA7BEB16-BF5E-C841-2E15-A2FEF9BEE72C}"/>
                </a:ext>
              </a:extLst>
            </p:cNvPr>
            <p:cNvSpPr/>
            <p:nvPr/>
          </p:nvSpPr>
          <p:spPr>
            <a:xfrm>
              <a:off x="4956496" y="984693"/>
              <a:ext cx="666600" cy="666600"/>
            </a:xfrm>
            <a:prstGeom prst="downArrow">
              <a:avLst>
                <a:gd name="adj1" fmla="val 55000"/>
                <a:gd name="adj2" fmla="val 45000"/>
              </a:avLst>
            </a:prstGeom>
            <a:solidFill>
              <a:schemeClr val="lt2"/>
            </a:solidFill>
            <a:ln w="19050" cap="flat" cmpd="sng">
              <a:solidFill>
                <a:srgbClr val="0944A1">
                  <a:alpha val="87843"/>
                </a:srgbClr>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FFFFFF"/>
                </a:solidFill>
                <a:latin typeface="Arial"/>
                <a:ea typeface="Arial"/>
                <a:cs typeface="Arial"/>
                <a:sym typeface="Arial"/>
              </a:endParaRPr>
            </a:p>
          </p:txBody>
        </p:sp>
        <p:sp>
          <p:nvSpPr>
            <p:cNvPr id="12" name="Google Shape;733;g2da1dedc366_0_2178">
              <a:extLst>
                <a:ext uri="{FF2B5EF4-FFF2-40B4-BE49-F238E27FC236}">
                  <a16:creationId xmlns:a16="http://schemas.microsoft.com/office/drawing/2014/main" id="{8875FEB0-32E3-3946-3AB1-3F74C1D096C3}"/>
                </a:ext>
              </a:extLst>
            </p:cNvPr>
            <p:cNvSpPr/>
            <p:nvPr/>
          </p:nvSpPr>
          <p:spPr>
            <a:xfrm>
              <a:off x="5444744" y="2177200"/>
              <a:ext cx="666600" cy="666600"/>
            </a:xfrm>
            <a:prstGeom prst="downArrow">
              <a:avLst>
                <a:gd name="adj1" fmla="val 55000"/>
                <a:gd name="adj2" fmla="val 45000"/>
              </a:avLst>
            </a:prstGeom>
            <a:solidFill>
              <a:schemeClr val="lt2"/>
            </a:solidFill>
            <a:ln w="19050" cap="flat" cmpd="sng">
              <a:solidFill>
                <a:srgbClr val="005DAA">
                  <a:alpha val="87843"/>
                </a:srgbClr>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grpSp>
      <p:sp>
        <p:nvSpPr>
          <p:cNvPr id="13" name="Google Shape;734;g2da1dedc366_0_2178">
            <a:extLst>
              <a:ext uri="{FF2B5EF4-FFF2-40B4-BE49-F238E27FC236}">
                <a16:creationId xmlns:a16="http://schemas.microsoft.com/office/drawing/2014/main" id="{C5B9BFB2-49DA-0EE3-C51F-F84B37419990}"/>
              </a:ext>
            </a:extLst>
          </p:cNvPr>
          <p:cNvSpPr/>
          <p:nvPr/>
        </p:nvSpPr>
        <p:spPr>
          <a:xfrm>
            <a:off x="4079057" y="5257057"/>
            <a:ext cx="5694800" cy="1233600"/>
          </a:xfrm>
          <a:prstGeom prst="roundRect">
            <a:avLst>
              <a:gd name="adj" fmla="val 10000"/>
            </a:avLst>
          </a:prstGeom>
          <a:solidFill>
            <a:schemeClr val="accent5"/>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sp>
        <p:nvSpPr>
          <p:cNvPr id="14" name="Google Shape;735;g2da1dedc366_0_2178">
            <a:extLst>
              <a:ext uri="{FF2B5EF4-FFF2-40B4-BE49-F238E27FC236}">
                <a16:creationId xmlns:a16="http://schemas.microsoft.com/office/drawing/2014/main" id="{404F5DBF-E6E3-7EB7-781F-E77F1727C838}"/>
              </a:ext>
            </a:extLst>
          </p:cNvPr>
          <p:cNvSpPr txBox="1"/>
          <p:nvPr/>
        </p:nvSpPr>
        <p:spPr>
          <a:xfrm>
            <a:off x="7989251" y="5063201"/>
            <a:ext cx="416800" cy="552400"/>
          </a:xfrm>
          <a:prstGeom prst="rect">
            <a:avLst/>
          </a:prstGeom>
          <a:noFill/>
          <a:ln>
            <a:noFill/>
          </a:ln>
        </p:spPr>
        <p:txBody>
          <a:bodyPr spcFirstLastPara="1" wrap="square" lIns="52467" tIns="52467" rIns="52467" bIns="52467" anchor="ctr" anchorCtr="0">
            <a:noAutofit/>
          </a:bodyPr>
          <a:lstStyle/>
          <a:p>
            <a:pPr algn="ctr" defTabSz="1219170" eaLnBrk="0" fontAlgn="base" hangingPunct="0">
              <a:lnSpc>
                <a:spcPct val="90000"/>
              </a:lnSpc>
              <a:buClr>
                <a:srgbClr val="000000"/>
              </a:buClr>
              <a:buSzPts val="3100"/>
              <a:defRPr/>
            </a:pPr>
            <a:endParaRPr sz="4133">
              <a:solidFill>
                <a:srgbClr val="000000"/>
              </a:solidFill>
              <a:latin typeface="Arial"/>
              <a:ea typeface="Arial"/>
              <a:cs typeface="Arial"/>
              <a:sym typeface="Arial"/>
            </a:endParaRPr>
          </a:p>
        </p:txBody>
      </p:sp>
      <p:sp>
        <p:nvSpPr>
          <p:cNvPr id="15" name="Google Shape;736;g2da1dedc366_0_2178">
            <a:extLst>
              <a:ext uri="{FF2B5EF4-FFF2-40B4-BE49-F238E27FC236}">
                <a16:creationId xmlns:a16="http://schemas.microsoft.com/office/drawing/2014/main" id="{EB6FB61F-7A25-2B41-84F0-3B08B9A63EBA}"/>
              </a:ext>
            </a:extLst>
          </p:cNvPr>
          <p:cNvSpPr txBox="1"/>
          <p:nvPr/>
        </p:nvSpPr>
        <p:spPr>
          <a:xfrm>
            <a:off x="4331557" y="5345224"/>
            <a:ext cx="4967200" cy="1041600"/>
          </a:xfrm>
          <a:prstGeom prst="rect">
            <a:avLst/>
          </a:prstGeom>
          <a:solidFill>
            <a:schemeClr val="accent5"/>
          </a:solidFill>
          <a:ln>
            <a:noFill/>
          </a:ln>
        </p:spPr>
        <p:txBody>
          <a:bodyPr spcFirstLastPara="1" wrap="square" lIns="86333" tIns="86333" rIns="86333" bIns="86333" anchor="ctr" anchorCtr="0">
            <a:noAutofit/>
          </a:bodyPr>
          <a:lstStyle/>
          <a:p>
            <a:pPr defTabSz="1219170" eaLnBrk="0" fontAlgn="base" hangingPunct="0">
              <a:lnSpc>
                <a:spcPct val="90000"/>
              </a:lnSpc>
              <a:buClr>
                <a:srgbClr val="000000"/>
              </a:buClr>
              <a:buSzPts val="1700"/>
              <a:defRPr/>
            </a:pPr>
            <a:r>
              <a:rPr lang="en-US" sz="2267">
                <a:solidFill>
                  <a:srgbClr val="FFFFFF"/>
                </a:solidFill>
                <a:latin typeface="Calibri"/>
                <a:ea typeface="Calibri"/>
                <a:cs typeface="Calibri"/>
                <a:sym typeface="Calibri"/>
              </a:rPr>
              <a:t>Defining and Refining your budget for CDC gives them better information for future funding considerations.</a:t>
            </a:r>
            <a:endParaRPr sz="2267">
              <a:solidFill>
                <a:srgbClr val="FFFFFF"/>
              </a:solidFill>
              <a:latin typeface="Calibri"/>
              <a:ea typeface="Calibri"/>
              <a:cs typeface="Calibri"/>
              <a:sym typeface="Calibri"/>
            </a:endParaRPr>
          </a:p>
        </p:txBody>
      </p:sp>
      <p:sp>
        <p:nvSpPr>
          <p:cNvPr id="16" name="Google Shape;737;g2da1dedc366_0_2178">
            <a:extLst>
              <a:ext uri="{FF2B5EF4-FFF2-40B4-BE49-F238E27FC236}">
                <a16:creationId xmlns:a16="http://schemas.microsoft.com/office/drawing/2014/main" id="{C2FD152B-0066-A963-176B-DACC15C2F867}"/>
              </a:ext>
            </a:extLst>
          </p:cNvPr>
          <p:cNvSpPr/>
          <p:nvPr/>
        </p:nvSpPr>
        <p:spPr>
          <a:xfrm>
            <a:off x="8904676" y="4925571"/>
            <a:ext cx="757600" cy="734000"/>
          </a:xfrm>
          <a:prstGeom prst="downArrow">
            <a:avLst>
              <a:gd name="adj1" fmla="val 55000"/>
              <a:gd name="adj2" fmla="val 45000"/>
            </a:avLst>
          </a:prstGeom>
          <a:solidFill>
            <a:schemeClr val="lt2"/>
          </a:solidFill>
          <a:ln w="19050" cap="flat" cmpd="sng">
            <a:solidFill>
              <a:schemeClr val="accent1">
                <a:alpha val="87843"/>
              </a:schemeClr>
            </a:solidFill>
            <a:prstDash val="solid"/>
            <a:round/>
            <a:headEnd type="none" w="sm" len="sm"/>
            <a:tailEnd type="none" w="sm" len="sm"/>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275680033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a:xfrm>
            <a:off x="2188027" y="274639"/>
            <a:ext cx="9394372" cy="1143000"/>
          </a:xfrm>
        </p:spPr>
        <p:txBody>
          <a:bodyPr/>
          <a:lstStyle/>
          <a:p>
            <a:r>
              <a:rPr lang="en-US" dirty="0"/>
              <a:t>Activity: Assess Your Workforce</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Scenario – Use the current CoAg staffing submitted in your application to compare with the roles in the PHII Workforce Role Descriptions.</a:t>
            </a:r>
          </a:p>
          <a:p>
            <a:r>
              <a:rPr lang="en-US" dirty="0"/>
              <a:t>Questions:</a:t>
            </a:r>
          </a:p>
          <a:p>
            <a:pPr lvl="1"/>
            <a:r>
              <a:rPr lang="en-US" dirty="0"/>
              <a:t>How does your organization’s current staff map to the IIS Workforce Role Descriptions?</a:t>
            </a:r>
          </a:p>
          <a:p>
            <a:pPr lvl="1"/>
            <a:r>
              <a:rPr lang="en-US" dirty="0"/>
              <a:t>What roles, if any, don’t map to available role descriptions? </a:t>
            </a:r>
          </a:p>
          <a:p>
            <a:endParaRPr lang="en-US" dirty="0"/>
          </a:p>
        </p:txBody>
      </p:sp>
      <p:pic>
        <p:nvPicPr>
          <p:cNvPr id="4" name="Google Shape;1174;g34b4f6121d3_0_155"/>
          <p:cNvPicPr preferRelativeResize="0"/>
          <p:nvPr/>
        </p:nvPicPr>
        <p:blipFill rotWithShape="1">
          <a:blip r:embed="rId3">
            <a:alphaModFix/>
          </a:blip>
          <a:srcRect/>
          <a:stretch/>
        </p:blipFill>
        <p:spPr>
          <a:xfrm>
            <a:off x="87085" y="29793"/>
            <a:ext cx="1602376" cy="1584960"/>
          </a:xfrm>
          <a:prstGeom prst="rect">
            <a:avLst/>
          </a:prstGeom>
          <a:noFill/>
          <a:ln>
            <a:noFill/>
          </a:ln>
        </p:spPr>
      </p:pic>
    </p:spTree>
    <p:extLst>
      <p:ext uri="{BB962C8B-B14F-4D97-AF65-F5344CB8AC3E}">
        <p14:creationId xmlns:p14="http://schemas.microsoft.com/office/powerpoint/2010/main" val="21889912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IIS are Essential to Immunization Programs and Others</a:t>
            </a:r>
          </a:p>
        </p:txBody>
      </p:sp>
      <p:grpSp>
        <p:nvGrpSpPr>
          <p:cNvPr id="4" name="Google Shape;289;g2e186f19e7f_0_24">
            <a:extLst>
              <a:ext uri="{FF2B5EF4-FFF2-40B4-BE49-F238E27FC236}">
                <a16:creationId xmlns:a16="http://schemas.microsoft.com/office/drawing/2014/main" id="{40CCA5D3-A171-7578-175C-4E965EC3DE4E}"/>
              </a:ext>
            </a:extLst>
          </p:cNvPr>
          <p:cNvGrpSpPr/>
          <p:nvPr/>
        </p:nvGrpSpPr>
        <p:grpSpPr>
          <a:xfrm>
            <a:off x="6082313" y="4391376"/>
            <a:ext cx="5455699" cy="2194400"/>
            <a:chOff x="4528435" y="3264882"/>
            <a:chExt cx="4091774" cy="1645800"/>
          </a:xfrm>
        </p:grpSpPr>
        <p:sp>
          <p:nvSpPr>
            <p:cNvPr id="5" name="Google Shape;290;g2e186f19e7f_0_24">
              <a:extLst>
                <a:ext uri="{FF2B5EF4-FFF2-40B4-BE49-F238E27FC236}">
                  <a16:creationId xmlns:a16="http://schemas.microsoft.com/office/drawing/2014/main" id="{2893AAE1-7170-E9C6-7226-E3AC9C4EE6C1}"/>
                </a:ext>
              </a:extLst>
            </p:cNvPr>
            <p:cNvSpPr/>
            <p:nvPr/>
          </p:nvSpPr>
          <p:spPr>
            <a:xfrm>
              <a:off x="4528435" y="3264882"/>
              <a:ext cx="4035600" cy="1645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a:solidFill>
                  <a:srgbClr val="FFFFFF"/>
                </a:solidFill>
                <a:latin typeface="Calibri"/>
                <a:ea typeface="Calibri"/>
                <a:cs typeface="Calibri"/>
                <a:sym typeface="Calibri"/>
              </a:endParaRPr>
            </a:p>
          </p:txBody>
        </p:sp>
        <p:sp>
          <p:nvSpPr>
            <p:cNvPr id="6" name="Google Shape;291;g2e186f19e7f_0_24">
              <a:extLst>
                <a:ext uri="{FF2B5EF4-FFF2-40B4-BE49-F238E27FC236}">
                  <a16:creationId xmlns:a16="http://schemas.microsoft.com/office/drawing/2014/main" id="{232324D5-B6D7-FF74-CD48-A2458D7B6132}"/>
                </a:ext>
              </a:extLst>
            </p:cNvPr>
            <p:cNvSpPr txBox="1"/>
            <p:nvPr/>
          </p:nvSpPr>
          <p:spPr>
            <a:xfrm>
              <a:off x="4642509" y="3816421"/>
              <a:ext cx="3977700" cy="415457"/>
            </a:xfrm>
            <a:prstGeom prst="rect">
              <a:avLst/>
            </a:prstGeom>
            <a:noFill/>
            <a:ln>
              <a:noFill/>
            </a:ln>
          </p:spPr>
          <p:txBody>
            <a:bodyPr spcFirstLastPara="1" wrap="square" lIns="121900" tIns="60933" rIns="121900" bIns="60933" anchor="t" anchorCtr="0">
              <a:spAutoFit/>
            </a:bodyPr>
            <a:lstStyle/>
            <a:p>
              <a:pPr marL="231769" indent="-171446" defTabSz="1219170" eaLnBrk="0" fontAlgn="base" hangingPunct="0">
                <a:buClr>
                  <a:srgbClr val="000000"/>
                </a:buClr>
                <a:buSzPts val="1050"/>
                <a:buFont typeface="Arial"/>
                <a:buChar char="•"/>
                <a:defRPr/>
              </a:pPr>
              <a:r>
                <a:rPr lang="en-US" sz="1400">
                  <a:solidFill>
                    <a:srgbClr val="000000"/>
                  </a:solidFill>
                  <a:latin typeface="Calibri"/>
                  <a:ea typeface="Calibri"/>
                  <a:cs typeface="Calibri"/>
                  <a:sym typeface="Calibri"/>
                </a:rPr>
                <a:t>Securely access complete, electronic records to understand vaccination needs and to provide proof of vaccination</a:t>
              </a:r>
              <a:endParaRPr sz="1867">
                <a:solidFill>
                  <a:srgbClr val="000000"/>
                </a:solidFill>
                <a:latin typeface="Arial"/>
                <a:ea typeface="Arial"/>
                <a:cs typeface="Arial"/>
                <a:sym typeface="Arial"/>
              </a:endParaRPr>
            </a:p>
          </p:txBody>
        </p:sp>
        <p:grpSp>
          <p:nvGrpSpPr>
            <p:cNvPr id="7" name="Google Shape;292;g2e186f19e7f_0_24">
              <a:extLst>
                <a:ext uri="{FF2B5EF4-FFF2-40B4-BE49-F238E27FC236}">
                  <a16:creationId xmlns:a16="http://schemas.microsoft.com/office/drawing/2014/main" id="{6AE5761A-3B91-6AC5-A9F7-97DB9249E3E8}"/>
                </a:ext>
              </a:extLst>
            </p:cNvPr>
            <p:cNvGrpSpPr/>
            <p:nvPr/>
          </p:nvGrpSpPr>
          <p:grpSpPr>
            <a:xfrm>
              <a:off x="4718119" y="3371325"/>
              <a:ext cx="3110098" cy="370372"/>
              <a:chOff x="4937232" y="3309122"/>
              <a:chExt cx="3110098" cy="370372"/>
            </a:xfrm>
          </p:grpSpPr>
          <p:sp>
            <p:nvSpPr>
              <p:cNvPr id="8" name="Google Shape;293;g2e186f19e7f_0_24">
                <a:extLst>
                  <a:ext uri="{FF2B5EF4-FFF2-40B4-BE49-F238E27FC236}">
                    <a16:creationId xmlns:a16="http://schemas.microsoft.com/office/drawing/2014/main" id="{9085FABF-E296-B87D-8CBE-8EEB4C2C4988}"/>
                  </a:ext>
                </a:extLst>
              </p:cNvPr>
              <p:cNvSpPr txBox="1"/>
              <p:nvPr/>
            </p:nvSpPr>
            <p:spPr>
              <a:xfrm>
                <a:off x="5483530" y="3309122"/>
                <a:ext cx="2563800" cy="370372"/>
              </a:xfrm>
              <a:prstGeom prst="rect">
                <a:avLst/>
              </a:prstGeom>
              <a:noFill/>
              <a:ln>
                <a:noFill/>
              </a:ln>
            </p:spPr>
            <p:txBody>
              <a:bodyPr spcFirstLastPara="1" wrap="square" lIns="62333" tIns="31167" rIns="62333" bIns="31167" anchor="t" anchorCtr="0">
                <a:sp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EMPOWERS</a:t>
                </a:r>
                <a:endParaRPr sz="1867">
                  <a:solidFill>
                    <a:srgbClr val="000000"/>
                  </a:solidFill>
                  <a:latin typeface="Arial"/>
                  <a:ea typeface="Arial"/>
                  <a:cs typeface="Arial"/>
                  <a:sym typeface="Arial"/>
                </a:endParaRPr>
              </a:p>
              <a:p>
                <a:pPr defTabSz="1219170" eaLnBrk="0" fontAlgn="base" hangingPunct="0">
                  <a:buClr>
                    <a:srgbClr val="000000"/>
                  </a:buClr>
                  <a:buSzPts val="1050"/>
                  <a:defRPr/>
                </a:pPr>
                <a:r>
                  <a:rPr lang="en-US" sz="1400">
                    <a:solidFill>
                      <a:srgbClr val="000000"/>
                    </a:solidFill>
                    <a:latin typeface="Calibri"/>
                    <a:ea typeface="Calibri"/>
                    <a:cs typeface="Calibri"/>
                    <a:sym typeface="Calibri"/>
                  </a:rPr>
                  <a:t>INDIVIDUALS</a:t>
                </a:r>
                <a:endParaRPr sz="1867">
                  <a:solidFill>
                    <a:srgbClr val="000000"/>
                  </a:solidFill>
                  <a:latin typeface="Arial"/>
                  <a:ea typeface="Arial"/>
                  <a:cs typeface="Arial"/>
                  <a:sym typeface="Arial"/>
                </a:endParaRPr>
              </a:p>
            </p:txBody>
          </p:sp>
          <p:cxnSp>
            <p:nvCxnSpPr>
              <p:cNvPr id="9" name="Google Shape;294;g2e186f19e7f_0_24">
                <a:extLst>
                  <a:ext uri="{FF2B5EF4-FFF2-40B4-BE49-F238E27FC236}">
                    <a16:creationId xmlns:a16="http://schemas.microsoft.com/office/drawing/2014/main" id="{9B2D796E-8E34-02D4-EECD-5E74BBAAB0A0}"/>
                  </a:ext>
                </a:extLst>
              </p:cNvPr>
              <p:cNvCxnSpPr/>
              <p:nvPr/>
            </p:nvCxnSpPr>
            <p:spPr>
              <a:xfrm rot="10800000">
                <a:off x="5406495" y="3311493"/>
                <a:ext cx="0" cy="365700"/>
              </a:xfrm>
              <a:prstGeom prst="straightConnector1">
                <a:avLst/>
              </a:prstGeom>
              <a:noFill/>
              <a:ln w="19050" cap="flat" cmpd="sng">
                <a:solidFill>
                  <a:schemeClr val="accent5"/>
                </a:solidFill>
                <a:prstDash val="solid"/>
                <a:round/>
                <a:headEnd type="none" w="sm" len="sm"/>
                <a:tailEnd type="none" w="sm" len="sm"/>
              </a:ln>
            </p:spPr>
          </p:cxnSp>
          <p:pic>
            <p:nvPicPr>
              <p:cNvPr id="10" name="Google Shape;295;g2e186f19e7f_0_24">
                <a:extLst>
                  <a:ext uri="{FF2B5EF4-FFF2-40B4-BE49-F238E27FC236}">
                    <a16:creationId xmlns:a16="http://schemas.microsoft.com/office/drawing/2014/main" id="{2E286F28-73B8-42BF-8CD6-3C66EC2DDA3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4937232" y="3340264"/>
                <a:ext cx="308099" cy="308099"/>
              </a:xfrm>
              <a:prstGeom prst="rect">
                <a:avLst/>
              </a:prstGeom>
              <a:noFill/>
              <a:ln>
                <a:noFill/>
              </a:ln>
            </p:spPr>
          </p:pic>
        </p:grpSp>
      </p:grpSp>
      <p:grpSp>
        <p:nvGrpSpPr>
          <p:cNvPr id="11" name="Google Shape;296;g2e186f19e7f_0_24">
            <a:extLst>
              <a:ext uri="{FF2B5EF4-FFF2-40B4-BE49-F238E27FC236}">
                <a16:creationId xmlns:a16="http://schemas.microsoft.com/office/drawing/2014/main" id="{B6E5BA1E-6C4F-84F3-7C17-10116690DA78}"/>
              </a:ext>
            </a:extLst>
          </p:cNvPr>
          <p:cNvGrpSpPr/>
          <p:nvPr/>
        </p:nvGrpSpPr>
        <p:grpSpPr>
          <a:xfrm>
            <a:off x="654001" y="4391376"/>
            <a:ext cx="5381033" cy="2194400"/>
            <a:chOff x="457200" y="3264882"/>
            <a:chExt cx="4035775" cy="1645800"/>
          </a:xfrm>
        </p:grpSpPr>
        <p:sp>
          <p:nvSpPr>
            <p:cNvPr id="12" name="Google Shape;297;g2e186f19e7f_0_24">
              <a:extLst>
                <a:ext uri="{FF2B5EF4-FFF2-40B4-BE49-F238E27FC236}">
                  <a16:creationId xmlns:a16="http://schemas.microsoft.com/office/drawing/2014/main" id="{FE3D4812-9642-A570-1EF2-463A53A8E6FD}"/>
                </a:ext>
              </a:extLst>
            </p:cNvPr>
            <p:cNvSpPr/>
            <p:nvPr/>
          </p:nvSpPr>
          <p:spPr>
            <a:xfrm>
              <a:off x="457200" y="3264882"/>
              <a:ext cx="4035600" cy="1645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a:solidFill>
                  <a:srgbClr val="FFFFFF"/>
                </a:solidFill>
                <a:latin typeface="Calibri"/>
                <a:ea typeface="Calibri"/>
                <a:cs typeface="Calibri"/>
                <a:sym typeface="Calibri"/>
              </a:endParaRPr>
            </a:p>
          </p:txBody>
        </p:sp>
        <p:sp>
          <p:nvSpPr>
            <p:cNvPr id="13" name="Google Shape;298;g2e186f19e7f_0_24">
              <a:extLst>
                <a:ext uri="{FF2B5EF4-FFF2-40B4-BE49-F238E27FC236}">
                  <a16:creationId xmlns:a16="http://schemas.microsoft.com/office/drawing/2014/main" id="{1704592A-DE46-E6F0-B134-B3249E0F8050}"/>
                </a:ext>
              </a:extLst>
            </p:cNvPr>
            <p:cNvSpPr txBox="1"/>
            <p:nvPr/>
          </p:nvSpPr>
          <p:spPr>
            <a:xfrm>
              <a:off x="515275" y="3816421"/>
              <a:ext cx="3977700" cy="915605"/>
            </a:xfrm>
            <a:prstGeom prst="rect">
              <a:avLst/>
            </a:prstGeom>
            <a:noFill/>
            <a:ln>
              <a:noFill/>
            </a:ln>
          </p:spPr>
          <p:txBody>
            <a:bodyPr spcFirstLastPara="1" wrap="square" lIns="91433" tIns="45700" rIns="91433" bIns="45700" anchor="t" anchorCtr="0">
              <a:spAutoFit/>
            </a:bodyPr>
            <a:lstStyle/>
            <a:p>
              <a:pPr marL="231769" indent="-171446" defTabSz="1219170" eaLnBrk="0" fontAlgn="base" hangingPunct="0">
                <a:buClr>
                  <a:srgbClr val="000000"/>
                </a:buClr>
                <a:buSzPts val="1050"/>
                <a:buFont typeface="Arial"/>
                <a:buChar char="•"/>
                <a:defRPr/>
              </a:pPr>
              <a:r>
                <a:rPr lang="en-US" sz="1400">
                  <a:solidFill>
                    <a:srgbClr val="000000"/>
                  </a:solidFill>
                  <a:latin typeface="Calibri"/>
                  <a:ea typeface="Calibri"/>
                  <a:cs typeface="Calibri"/>
                  <a:sym typeface="Calibri"/>
                </a:rPr>
                <a:t>Coordinate patient care across multiple providers and give recommendations for safe and effective care</a:t>
              </a:r>
              <a:endParaRPr sz="1867">
                <a:solidFill>
                  <a:srgbClr val="000000"/>
                </a:solidFill>
                <a:latin typeface="Arial"/>
                <a:ea typeface="Arial"/>
                <a:cs typeface="Arial"/>
                <a:sym typeface="Arial"/>
              </a:endParaRPr>
            </a:p>
            <a:p>
              <a:pPr marL="231769" indent="-171446" defTabSz="1219170" eaLnBrk="0" fontAlgn="base" hangingPunct="0">
                <a:spcBef>
                  <a:spcPts val="409"/>
                </a:spcBef>
                <a:buClr>
                  <a:srgbClr val="000000"/>
                </a:buClr>
                <a:buSzPts val="1050"/>
                <a:buFont typeface="Arial"/>
                <a:buChar char="•"/>
                <a:defRPr/>
              </a:pPr>
              <a:r>
                <a:rPr lang="en-US" sz="1400">
                  <a:solidFill>
                    <a:srgbClr val="000000"/>
                  </a:solidFill>
                  <a:latin typeface="Calibri"/>
                  <a:ea typeface="Calibri"/>
                  <a:cs typeface="Calibri"/>
                  <a:sym typeface="Calibri"/>
                </a:rPr>
                <a:t>Administer the VFC program including enrolling VFC participants, ordering and managing vaccine inventory, monitoring vaccine administration, and conducting patient outreach</a:t>
              </a:r>
              <a:endParaRPr sz="1867">
                <a:solidFill>
                  <a:srgbClr val="000000"/>
                </a:solidFill>
                <a:latin typeface="Arial"/>
                <a:ea typeface="Arial"/>
                <a:cs typeface="Arial"/>
                <a:sym typeface="Arial"/>
              </a:endParaRPr>
            </a:p>
          </p:txBody>
        </p:sp>
        <p:grpSp>
          <p:nvGrpSpPr>
            <p:cNvPr id="14" name="Google Shape;299;g2e186f19e7f_0_24">
              <a:extLst>
                <a:ext uri="{FF2B5EF4-FFF2-40B4-BE49-F238E27FC236}">
                  <a16:creationId xmlns:a16="http://schemas.microsoft.com/office/drawing/2014/main" id="{D2D6552E-711A-745B-3A0E-9986A323C793}"/>
                </a:ext>
              </a:extLst>
            </p:cNvPr>
            <p:cNvGrpSpPr/>
            <p:nvPr/>
          </p:nvGrpSpPr>
          <p:grpSpPr>
            <a:xfrm>
              <a:off x="607860" y="3371325"/>
              <a:ext cx="3070135" cy="370372"/>
              <a:chOff x="493561" y="3292108"/>
              <a:chExt cx="3070135" cy="370372"/>
            </a:xfrm>
          </p:grpSpPr>
          <p:sp>
            <p:nvSpPr>
              <p:cNvPr id="15" name="Google Shape;300;g2e186f19e7f_0_24">
                <a:extLst>
                  <a:ext uri="{FF2B5EF4-FFF2-40B4-BE49-F238E27FC236}">
                    <a16:creationId xmlns:a16="http://schemas.microsoft.com/office/drawing/2014/main" id="{F5489D6E-A7F5-6066-A6E4-0F9573D86D30}"/>
                  </a:ext>
                </a:extLst>
              </p:cNvPr>
              <p:cNvSpPr txBox="1"/>
              <p:nvPr/>
            </p:nvSpPr>
            <p:spPr>
              <a:xfrm>
                <a:off x="999896" y="3292108"/>
                <a:ext cx="2563800" cy="370372"/>
              </a:xfrm>
              <a:prstGeom prst="rect">
                <a:avLst/>
              </a:prstGeom>
              <a:noFill/>
              <a:ln>
                <a:noFill/>
              </a:ln>
            </p:spPr>
            <p:txBody>
              <a:bodyPr spcFirstLastPara="1" wrap="square" lIns="62333" tIns="31167" rIns="62333" bIns="31167" anchor="t" anchorCtr="0">
                <a:sp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EQUIPS</a:t>
                </a:r>
                <a:endParaRPr sz="1867">
                  <a:solidFill>
                    <a:srgbClr val="000000"/>
                  </a:solidFill>
                  <a:latin typeface="Arial"/>
                  <a:ea typeface="Arial"/>
                  <a:cs typeface="Arial"/>
                  <a:sym typeface="Arial"/>
                </a:endParaRPr>
              </a:p>
              <a:p>
                <a:pPr defTabSz="1219170" eaLnBrk="0" fontAlgn="base" hangingPunct="0">
                  <a:buClr>
                    <a:srgbClr val="000000"/>
                  </a:buClr>
                  <a:buSzPts val="1050"/>
                  <a:defRPr/>
                </a:pPr>
                <a:r>
                  <a:rPr lang="en-US" sz="1400">
                    <a:solidFill>
                      <a:srgbClr val="000000"/>
                    </a:solidFill>
                    <a:latin typeface="Calibri"/>
                    <a:ea typeface="Calibri"/>
                    <a:cs typeface="Calibri"/>
                    <a:sym typeface="Calibri"/>
                  </a:rPr>
                  <a:t>HEALTH CARE PROVIDERS</a:t>
                </a:r>
                <a:endParaRPr sz="1867">
                  <a:solidFill>
                    <a:srgbClr val="000000"/>
                  </a:solidFill>
                  <a:latin typeface="Arial"/>
                  <a:ea typeface="Arial"/>
                  <a:cs typeface="Arial"/>
                  <a:sym typeface="Arial"/>
                </a:endParaRPr>
              </a:p>
            </p:txBody>
          </p:sp>
          <p:cxnSp>
            <p:nvCxnSpPr>
              <p:cNvPr id="16" name="Google Shape;301;g2e186f19e7f_0_24">
                <a:extLst>
                  <a:ext uri="{FF2B5EF4-FFF2-40B4-BE49-F238E27FC236}">
                    <a16:creationId xmlns:a16="http://schemas.microsoft.com/office/drawing/2014/main" id="{105ED7E0-253C-79E8-11AA-E9C98286AF73}"/>
                  </a:ext>
                </a:extLst>
              </p:cNvPr>
              <p:cNvCxnSpPr/>
              <p:nvPr/>
            </p:nvCxnSpPr>
            <p:spPr>
              <a:xfrm rot="10800000">
                <a:off x="962825" y="3294479"/>
                <a:ext cx="0" cy="365700"/>
              </a:xfrm>
              <a:prstGeom prst="straightConnector1">
                <a:avLst/>
              </a:prstGeom>
              <a:noFill/>
              <a:ln w="19050" cap="flat" cmpd="sng">
                <a:solidFill>
                  <a:schemeClr val="accent5"/>
                </a:solidFill>
                <a:prstDash val="solid"/>
                <a:round/>
                <a:headEnd type="none" w="sm" len="sm"/>
                <a:tailEnd type="none" w="sm" len="sm"/>
              </a:ln>
            </p:spPr>
          </p:cxnSp>
          <p:pic>
            <p:nvPicPr>
              <p:cNvPr id="17" name="Google Shape;302;g2e186f19e7f_0_24">
                <a:extLst>
                  <a:ext uri="{FF2B5EF4-FFF2-40B4-BE49-F238E27FC236}">
                    <a16:creationId xmlns:a16="http://schemas.microsoft.com/office/drawing/2014/main" id="{596E569D-5389-D734-5401-7AA4F4D399A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3561" y="3300592"/>
                <a:ext cx="308099" cy="353415"/>
              </a:xfrm>
              <a:prstGeom prst="rect">
                <a:avLst/>
              </a:prstGeom>
              <a:noFill/>
              <a:ln>
                <a:noFill/>
              </a:ln>
            </p:spPr>
          </p:pic>
        </p:grpSp>
      </p:grpSp>
      <p:grpSp>
        <p:nvGrpSpPr>
          <p:cNvPr id="18" name="Google Shape;303;g2e186f19e7f_0_24">
            <a:extLst>
              <a:ext uri="{FF2B5EF4-FFF2-40B4-BE49-F238E27FC236}">
                <a16:creationId xmlns:a16="http://schemas.microsoft.com/office/drawing/2014/main" id="{DC89C904-21D2-16DA-8366-1D59E40BA805}"/>
              </a:ext>
            </a:extLst>
          </p:cNvPr>
          <p:cNvGrpSpPr/>
          <p:nvPr/>
        </p:nvGrpSpPr>
        <p:grpSpPr>
          <a:xfrm>
            <a:off x="6082314" y="1562200"/>
            <a:ext cx="5381033" cy="2774400"/>
            <a:chOff x="457200" y="1148722"/>
            <a:chExt cx="4035775" cy="2080800"/>
          </a:xfrm>
        </p:grpSpPr>
        <p:sp>
          <p:nvSpPr>
            <p:cNvPr id="19" name="Google Shape;304;g2e186f19e7f_0_24">
              <a:extLst>
                <a:ext uri="{FF2B5EF4-FFF2-40B4-BE49-F238E27FC236}">
                  <a16:creationId xmlns:a16="http://schemas.microsoft.com/office/drawing/2014/main" id="{979AAACA-E53F-571F-D3FC-B44D43D979C8}"/>
                </a:ext>
              </a:extLst>
            </p:cNvPr>
            <p:cNvSpPr/>
            <p:nvPr/>
          </p:nvSpPr>
          <p:spPr>
            <a:xfrm>
              <a:off x="457200" y="1148722"/>
              <a:ext cx="4035600" cy="2080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dirty="0">
                <a:solidFill>
                  <a:srgbClr val="FFFFFF"/>
                </a:solidFill>
                <a:latin typeface="Calibri"/>
                <a:ea typeface="Calibri"/>
                <a:cs typeface="Calibri"/>
                <a:sym typeface="Calibri"/>
              </a:endParaRPr>
            </a:p>
          </p:txBody>
        </p:sp>
        <p:sp>
          <p:nvSpPr>
            <p:cNvPr id="20" name="Google Shape;305;g2e186f19e7f_0_24">
              <a:extLst>
                <a:ext uri="{FF2B5EF4-FFF2-40B4-BE49-F238E27FC236}">
                  <a16:creationId xmlns:a16="http://schemas.microsoft.com/office/drawing/2014/main" id="{C433B58D-3064-D275-6526-0206B6CD57E9}"/>
                </a:ext>
              </a:extLst>
            </p:cNvPr>
            <p:cNvSpPr txBox="1"/>
            <p:nvPr/>
          </p:nvSpPr>
          <p:spPr>
            <a:xfrm>
              <a:off x="515275" y="1841129"/>
              <a:ext cx="3977700" cy="1115659"/>
            </a:xfrm>
            <a:prstGeom prst="rect">
              <a:avLst/>
            </a:prstGeom>
            <a:noFill/>
            <a:ln>
              <a:noFill/>
            </a:ln>
          </p:spPr>
          <p:txBody>
            <a:bodyPr spcFirstLastPara="1" wrap="square" lIns="91433" tIns="45700" rIns="91433" bIns="45700" anchor="t" anchorCtr="0">
              <a:spAutoFit/>
            </a:bodyPr>
            <a:lstStyle/>
            <a:p>
              <a:pPr marL="231769" indent="-171446" defTabSz="1219170" eaLnBrk="0" fontAlgn="base" hangingPunct="0">
                <a:buClr>
                  <a:srgbClr val="000000"/>
                </a:buClr>
                <a:buSzPts val="1050"/>
                <a:buFont typeface="Arial"/>
                <a:buChar char="•"/>
                <a:defRPr/>
              </a:pPr>
              <a:r>
                <a:rPr lang="en-US" sz="1400">
                  <a:solidFill>
                    <a:srgbClr val="000000"/>
                  </a:solidFill>
                  <a:latin typeface="Calibri"/>
                  <a:ea typeface="Calibri"/>
                  <a:cs typeface="Calibri"/>
                  <a:sym typeface="Calibri"/>
                </a:rPr>
                <a:t>Monitor vaccine uptake, vaccination patterns, and areas of low coverage at national level using timely data</a:t>
              </a:r>
              <a:endParaRPr sz="1867">
                <a:solidFill>
                  <a:srgbClr val="000000"/>
                </a:solidFill>
                <a:latin typeface="Arial"/>
                <a:ea typeface="Arial"/>
                <a:cs typeface="Arial"/>
                <a:sym typeface="Arial"/>
              </a:endParaRPr>
            </a:p>
            <a:p>
              <a:pPr marL="231769" indent="-171446" defTabSz="1219170" eaLnBrk="0" fontAlgn="base" hangingPunct="0">
                <a:spcBef>
                  <a:spcPts val="409"/>
                </a:spcBef>
                <a:buClr>
                  <a:srgbClr val="000000"/>
                </a:buClr>
                <a:buSzPts val="1050"/>
                <a:buFont typeface="Arial"/>
                <a:buChar char="•"/>
                <a:defRPr/>
              </a:pPr>
              <a:r>
                <a:rPr lang="en-US" sz="1400">
                  <a:solidFill>
                    <a:srgbClr val="000000"/>
                  </a:solidFill>
                  <a:latin typeface="Calibri"/>
                  <a:ea typeface="Calibri"/>
                  <a:cs typeface="Calibri"/>
                  <a:sym typeface="Calibri"/>
                </a:rPr>
                <a:t>Develop approaches to improve and sustain equitable vaccination coverage</a:t>
              </a:r>
              <a:endParaRPr sz="1867">
                <a:solidFill>
                  <a:srgbClr val="000000"/>
                </a:solidFill>
                <a:latin typeface="Arial"/>
                <a:ea typeface="Arial"/>
                <a:cs typeface="Arial"/>
                <a:sym typeface="Arial"/>
              </a:endParaRPr>
            </a:p>
            <a:p>
              <a:pPr marL="231769" indent="-171446" defTabSz="1219170" eaLnBrk="0" fontAlgn="base" hangingPunct="0">
                <a:spcBef>
                  <a:spcPts val="409"/>
                </a:spcBef>
                <a:buClr>
                  <a:srgbClr val="000000"/>
                </a:buClr>
                <a:buSzPts val="1050"/>
                <a:buFont typeface="Arial"/>
                <a:buChar char="•"/>
                <a:defRPr/>
              </a:pPr>
              <a:r>
                <a:rPr lang="en-US" sz="1400">
                  <a:solidFill>
                    <a:srgbClr val="000000"/>
                  </a:solidFill>
                  <a:latin typeface="Calibri"/>
                  <a:ea typeface="Calibri"/>
                  <a:cs typeface="Calibri"/>
                  <a:sym typeface="Calibri"/>
                </a:rPr>
                <a:t>Link immunization data to other record-level data to assess trends and make informed decisions</a:t>
              </a:r>
              <a:endParaRPr sz="1867">
                <a:solidFill>
                  <a:srgbClr val="000000"/>
                </a:solidFill>
                <a:latin typeface="Arial"/>
                <a:ea typeface="Arial"/>
                <a:cs typeface="Arial"/>
                <a:sym typeface="Arial"/>
              </a:endParaRPr>
            </a:p>
          </p:txBody>
        </p:sp>
        <p:grpSp>
          <p:nvGrpSpPr>
            <p:cNvPr id="21" name="Google Shape;306;g2e186f19e7f_0_24">
              <a:extLst>
                <a:ext uri="{FF2B5EF4-FFF2-40B4-BE49-F238E27FC236}">
                  <a16:creationId xmlns:a16="http://schemas.microsoft.com/office/drawing/2014/main" id="{B7DE68FC-76F0-9DED-69B9-1BAFF63CD887}"/>
                </a:ext>
              </a:extLst>
            </p:cNvPr>
            <p:cNvGrpSpPr/>
            <p:nvPr/>
          </p:nvGrpSpPr>
          <p:grpSpPr>
            <a:xfrm>
              <a:off x="607860" y="1299990"/>
              <a:ext cx="3070134" cy="370372"/>
              <a:chOff x="493561" y="1299990"/>
              <a:chExt cx="3070134" cy="370372"/>
            </a:xfrm>
          </p:grpSpPr>
          <p:sp>
            <p:nvSpPr>
              <p:cNvPr id="22" name="Google Shape;307;g2e186f19e7f_0_24">
                <a:extLst>
                  <a:ext uri="{FF2B5EF4-FFF2-40B4-BE49-F238E27FC236}">
                    <a16:creationId xmlns:a16="http://schemas.microsoft.com/office/drawing/2014/main" id="{C3E968C7-7834-1BB9-A52A-8B52B70E9710}"/>
                  </a:ext>
                </a:extLst>
              </p:cNvPr>
              <p:cNvSpPr txBox="1"/>
              <p:nvPr/>
            </p:nvSpPr>
            <p:spPr>
              <a:xfrm>
                <a:off x="999895" y="1299990"/>
                <a:ext cx="2563800" cy="370372"/>
              </a:xfrm>
              <a:prstGeom prst="rect">
                <a:avLst/>
              </a:prstGeom>
              <a:noFill/>
              <a:ln>
                <a:noFill/>
              </a:ln>
            </p:spPr>
            <p:txBody>
              <a:bodyPr spcFirstLastPara="1" wrap="square" lIns="62333" tIns="31167" rIns="62333" bIns="31167" anchor="t" anchorCtr="0">
                <a:sp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ENABLES</a:t>
                </a:r>
                <a:endParaRPr sz="1867">
                  <a:solidFill>
                    <a:srgbClr val="000000"/>
                  </a:solidFill>
                  <a:latin typeface="Arial"/>
                  <a:ea typeface="Arial"/>
                  <a:cs typeface="Arial"/>
                  <a:sym typeface="Arial"/>
                </a:endParaRPr>
              </a:p>
              <a:p>
                <a:pPr defTabSz="1219170" eaLnBrk="0" fontAlgn="base" hangingPunct="0">
                  <a:buClr>
                    <a:srgbClr val="000000"/>
                  </a:buClr>
                  <a:buSzPts val="1050"/>
                  <a:defRPr/>
                </a:pPr>
                <a:r>
                  <a:rPr lang="en-US" sz="1400">
                    <a:solidFill>
                      <a:srgbClr val="000000"/>
                    </a:solidFill>
                    <a:latin typeface="Calibri"/>
                    <a:ea typeface="Calibri"/>
                    <a:cs typeface="Calibri"/>
                    <a:sym typeface="Calibri"/>
                  </a:rPr>
                  <a:t>CDC AND US GOVERNMENT</a:t>
                </a:r>
                <a:endParaRPr sz="1867">
                  <a:solidFill>
                    <a:srgbClr val="000000"/>
                  </a:solidFill>
                  <a:latin typeface="Arial"/>
                  <a:ea typeface="Arial"/>
                  <a:cs typeface="Arial"/>
                  <a:sym typeface="Arial"/>
                </a:endParaRPr>
              </a:p>
            </p:txBody>
          </p:sp>
          <p:cxnSp>
            <p:nvCxnSpPr>
              <p:cNvPr id="23" name="Google Shape;308;g2e186f19e7f_0_24">
                <a:extLst>
                  <a:ext uri="{FF2B5EF4-FFF2-40B4-BE49-F238E27FC236}">
                    <a16:creationId xmlns:a16="http://schemas.microsoft.com/office/drawing/2014/main" id="{2B509A58-48E9-51BC-7B50-27EC33124457}"/>
                  </a:ext>
                </a:extLst>
              </p:cNvPr>
              <p:cNvCxnSpPr/>
              <p:nvPr/>
            </p:nvCxnSpPr>
            <p:spPr>
              <a:xfrm rot="10800000">
                <a:off x="962825" y="1302361"/>
                <a:ext cx="0" cy="365700"/>
              </a:xfrm>
              <a:prstGeom prst="straightConnector1">
                <a:avLst/>
              </a:prstGeom>
              <a:noFill/>
              <a:ln w="19050" cap="flat" cmpd="sng">
                <a:solidFill>
                  <a:schemeClr val="accent5"/>
                </a:solidFill>
                <a:prstDash val="solid"/>
                <a:round/>
                <a:headEnd type="none" w="sm" len="sm"/>
                <a:tailEnd type="none" w="sm" len="sm"/>
              </a:ln>
            </p:spPr>
          </p:cxnSp>
          <p:pic>
            <p:nvPicPr>
              <p:cNvPr id="24" name="Google Shape;309;g2e186f19e7f_0_24">
                <a:extLst>
                  <a:ext uri="{FF2B5EF4-FFF2-40B4-BE49-F238E27FC236}">
                    <a16:creationId xmlns:a16="http://schemas.microsoft.com/office/drawing/2014/main" id="{0FD89CB4-6C54-50DC-3313-F4C4EE423FD4}"/>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3561" y="1304507"/>
                <a:ext cx="308099" cy="361348"/>
              </a:xfrm>
              <a:prstGeom prst="rect">
                <a:avLst/>
              </a:prstGeom>
              <a:noFill/>
              <a:ln>
                <a:noFill/>
              </a:ln>
            </p:spPr>
          </p:pic>
        </p:grpSp>
      </p:grpSp>
      <p:grpSp>
        <p:nvGrpSpPr>
          <p:cNvPr id="25" name="Google Shape;310;g2e186f19e7f_0_24">
            <a:extLst>
              <a:ext uri="{FF2B5EF4-FFF2-40B4-BE49-F238E27FC236}">
                <a16:creationId xmlns:a16="http://schemas.microsoft.com/office/drawing/2014/main" id="{48FBC5BF-9333-CD9F-9F82-CB92F7BF37DB}"/>
              </a:ext>
            </a:extLst>
          </p:cNvPr>
          <p:cNvGrpSpPr/>
          <p:nvPr/>
        </p:nvGrpSpPr>
        <p:grpSpPr>
          <a:xfrm>
            <a:off x="654000" y="1562200"/>
            <a:ext cx="5433064" cy="2774400"/>
            <a:chOff x="4567162" y="1121849"/>
            <a:chExt cx="4074798" cy="2080800"/>
          </a:xfrm>
        </p:grpSpPr>
        <p:sp>
          <p:nvSpPr>
            <p:cNvPr id="26" name="Google Shape;311;g2e186f19e7f_0_24">
              <a:extLst>
                <a:ext uri="{FF2B5EF4-FFF2-40B4-BE49-F238E27FC236}">
                  <a16:creationId xmlns:a16="http://schemas.microsoft.com/office/drawing/2014/main" id="{86236BB0-5641-B621-D5F9-610DE2B18A8A}"/>
                </a:ext>
              </a:extLst>
            </p:cNvPr>
            <p:cNvSpPr/>
            <p:nvPr/>
          </p:nvSpPr>
          <p:spPr>
            <a:xfrm>
              <a:off x="4567162" y="1121849"/>
              <a:ext cx="4035600" cy="2080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a:solidFill>
                  <a:srgbClr val="FFFFFF"/>
                </a:solidFill>
                <a:latin typeface="Calibri"/>
                <a:ea typeface="Calibri"/>
                <a:cs typeface="Calibri"/>
                <a:sym typeface="Calibri"/>
              </a:endParaRPr>
            </a:p>
          </p:txBody>
        </p:sp>
        <p:sp>
          <p:nvSpPr>
            <p:cNvPr id="27" name="Google Shape;312;g2e186f19e7f_0_24">
              <a:extLst>
                <a:ext uri="{FF2B5EF4-FFF2-40B4-BE49-F238E27FC236}">
                  <a16:creationId xmlns:a16="http://schemas.microsoft.com/office/drawing/2014/main" id="{2C751B2F-F64E-5521-55AE-35F52069BB6B}"/>
                </a:ext>
              </a:extLst>
            </p:cNvPr>
            <p:cNvSpPr txBox="1"/>
            <p:nvPr/>
          </p:nvSpPr>
          <p:spPr>
            <a:xfrm>
              <a:off x="4664260" y="1702827"/>
              <a:ext cx="3977700" cy="1477298"/>
            </a:xfrm>
            <a:prstGeom prst="rect">
              <a:avLst/>
            </a:prstGeom>
            <a:noFill/>
            <a:ln>
              <a:noFill/>
            </a:ln>
          </p:spPr>
          <p:txBody>
            <a:bodyPr spcFirstLastPara="1" wrap="square" lIns="91433" tIns="45700" rIns="91433" bIns="45700" anchor="t" anchorCtr="0">
              <a:spAutoFit/>
            </a:bodyPr>
            <a:lstStyle/>
            <a:p>
              <a:pPr marL="231769" indent="-171446" defTabSz="1219170" eaLnBrk="0" fontAlgn="base" hangingPunct="0">
                <a:buClr>
                  <a:srgbClr val="000000"/>
                </a:buClr>
                <a:buSzPts val="1050"/>
                <a:buFont typeface="Arial"/>
                <a:buChar char="•"/>
                <a:defRPr/>
              </a:pPr>
              <a:r>
                <a:rPr lang="en-US" sz="1400" dirty="0">
                  <a:solidFill>
                    <a:srgbClr val="000000"/>
                  </a:solidFill>
                  <a:latin typeface="Calibri"/>
                  <a:ea typeface="Calibri"/>
                  <a:cs typeface="Calibri"/>
                  <a:sym typeface="Calibri"/>
                </a:rPr>
                <a:t>Manage the Vaccines for Children program—ordering, inventory management, provider assessment, clinical decision support</a:t>
              </a:r>
              <a:endParaRPr sz="1400" dirty="0">
                <a:solidFill>
                  <a:srgbClr val="000000"/>
                </a:solidFill>
                <a:latin typeface="Calibri"/>
                <a:ea typeface="Calibri"/>
                <a:cs typeface="Calibri"/>
                <a:sym typeface="Calibri"/>
              </a:endParaRPr>
            </a:p>
            <a:p>
              <a:pPr marL="231769" indent="-171446" defTabSz="1219170" eaLnBrk="0" fontAlgn="base" hangingPunct="0">
                <a:spcBef>
                  <a:spcPts val="409"/>
                </a:spcBef>
                <a:buClr>
                  <a:srgbClr val="000000"/>
                </a:buClr>
                <a:buSzPts val="1050"/>
                <a:buFont typeface="Arial"/>
                <a:buChar char="•"/>
                <a:defRPr/>
              </a:pPr>
              <a:r>
                <a:rPr lang="en-US" sz="1400" dirty="0">
                  <a:solidFill>
                    <a:srgbClr val="000000"/>
                  </a:solidFill>
                  <a:latin typeface="Calibri"/>
                  <a:ea typeface="Calibri"/>
                  <a:cs typeface="Calibri"/>
                  <a:sym typeface="Calibri"/>
                </a:rPr>
                <a:t>Monitor vaccine uptake, vaccination patterns, and areas of low coverage at local and regional levels</a:t>
              </a:r>
              <a:endParaRPr sz="1867" dirty="0">
                <a:solidFill>
                  <a:srgbClr val="000000"/>
                </a:solidFill>
                <a:latin typeface="Arial"/>
                <a:ea typeface="Arial"/>
                <a:cs typeface="Arial"/>
                <a:sym typeface="Arial"/>
              </a:endParaRPr>
            </a:p>
            <a:p>
              <a:pPr marL="231769" indent="-171446" defTabSz="1219170" eaLnBrk="0" fontAlgn="base" hangingPunct="0">
                <a:spcBef>
                  <a:spcPts val="409"/>
                </a:spcBef>
                <a:buClr>
                  <a:srgbClr val="000000"/>
                </a:buClr>
                <a:buSzPts val="1050"/>
                <a:buFont typeface="Arial"/>
                <a:buChar char="•"/>
                <a:defRPr/>
              </a:pPr>
              <a:r>
                <a:rPr lang="en-US" sz="1400" dirty="0">
                  <a:solidFill>
                    <a:srgbClr val="000000"/>
                  </a:solidFill>
                  <a:latin typeface="Calibri"/>
                  <a:ea typeface="Calibri"/>
                  <a:cs typeface="Calibri"/>
                  <a:sym typeface="Calibri"/>
                </a:rPr>
                <a:t>Develop approaches to improve and sustain equitable vaccination coverage</a:t>
              </a:r>
              <a:endParaRPr sz="1867" dirty="0">
                <a:solidFill>
                  <a:srgbClr val="000000"/>
                </a:solidFill>
                <a:latin typeface="Arial"/>
                <a:ea typeface="Arial"/>
                <a:cs typeface="Arial"/>
                <a:sym typeface="Arial"/>
              </a:endParaRPr>
            </a:p>
            <a:p>
              <a:pPr marL="231769" indent="-171446" defTabSz="1219170" eaLnBrk="0" fontAlgn="base" hangingPunct="0">
                <a:spcBef>
                  <a:spcPts val="409"/>
                </a:spcBef>
                <a:buClr>
                  <a:srgbClr val="000000"/>
                </a:buClr>
                <a:buSzPts val="1050"/>
                <a:buFont typeface="Arial"/>
                <a:buChar char="•"/>
                <a:defRPr/>
              </a:pPr>
              <a:r>
                <a:rPr lang="en-US" sz="1400" dirty="0">
                  <a:solidFill>
                    <a:srgbClr val="000000"/>
                  </a:solidFill>
                  <a:latin typeface="Calibri"/>
                  <a:ea typeface="Calibri"/>
                  <a:cs typeface="Calibri"/>
                  <a:sym typeface="Calibri"/>
                </a:rPr>
                <a:t>Create a strong foundation to respond quickly to public health emergencies</a:t>
              </a:r>
              <a:endParaRPr sz="1867" dirty="0">
                <a:solidFill>
                  <a:srgbClr val="000000"/>
                </a:solidFill>
                <a:latin typeface="Arial"/>
                <a:ea typeface="Arial"/>
                <a:cs typeface="Arial"/>
                <a:sym typeface="Arial"/>
              </a:endParaRPr>
            </a:p>
          </p:txBody>
        </p:sp>
        <p:grpSp>
          <p:nvGrpSpPr>
            <p:cNvPr id="28" name="Google Shape;313;g2e186f19e7f_0_24">
              <a:extLst>
                <a:ext uri="{FF2B5EF4-FFF2-40B4-BE49-F238E27FC236}">
                  <a16:creationId xmlns:a16="http://schemas.microsoft.com/office/drawing/2014/main" id="{347EA5AE-E054-7759-11AD-470329D410F5}"/>
                </a:ext>
              </a:extLst>
            </p:cNvPr>
            <p:cNvGrpSpPr/>
            <p:nvPr/>
          </p:nvGrpSpPr>
          <p:grpSpPr>
            <a:xfrm>
              <a:off x="4756845" y="1286982"/>
              <a:ext cx="3525235" cy="370372"/>
              <a:chOff x="4937231" y="1286982"/>
              <a:chExt cx="3525235" cy="370372"/>
            </a:xfrm>
          </p:grpSpPr>
          <p:sp>
            <p:nvSpPr>
              <p:cNvPr id="29" name="Google Shape;314;g2e186f19e7f_0_24">
                <a:extLst>
                  <a:ext uri="{FF2B5EF4-FFF2-40B4-BE49-F238E27FC236}">
                    <a16:creationId xmlns:a16="http://schemas.microsoft.com/office/drawing/2014/main" id="{A9C6B79A-79D0-44E9-A0B0-D20A6AD74EB6}"/>
                  </a:ext>
                </a:extLst>
              </p:cNvPr>
              <p:cNvSpPr txBox="1"/>
              <p:nvPr/>
            </p:nvSpPr>
            <p:spPr>
              <a:xfrm>
                <a:off x="5443566" y="1286982"/>
                <a:ext cx="3018900" cy="370372"/>
              </a:xfrm>
              <a:prstGeom prst="rect">
                <a:avLst/>
              </a:prstGeom>
              <a:noFill/>
              <a:ln>
                <a:noFill/>
              </a:ln>
            </p:spPr>
            <p:txBody>
              <a:bodyPr spcFirstLastPara="1" wrap="square" lIns="62333" tIns="31167" rIns="62333" bIns="31167" anchor="t" anchorCtr="0">
                <a:sp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ELEVATES</a:t>
                </a:r>
                <a:endParaRPr sz="1867">
                  <a:solidFill>
                    <a:srgbClr val="000000"/>
                  </a:solidFill>
                  <a:latin typeface="Arial"/>
                  <a:ea typeface="Arial"/>
                  <a:cs typeface="Arial"/>
                  <a:sym typeface="Arial"/>
                </a:endParaRPr>
              </a:p>
              <a:p>
                <a:pPr defTabSz="1219170" eaLnBrk="0" fontAlgn="base" hangingPunct="0">
                  <a:buClr>
                    <a:srgbClr val="000000"/>
                  </a:buClr>
                  <a:buSzPts val="1050"/>
                  <a:defRPr/>
                </a:pPr>
                <a:r>
                  <a:rPr lang="en-US" sz="1400">
                    <a:solidFill>
                      <a:srgbClr val="000000"/>
                    </a:solidFill>
                    <a:latin typeface="Calibri"/>
                    <a:ea typeface="Calibri"/>
                    <a:cs typeface="Calibri"/>
                    <a:sym typeface="Calibri"/>
                  </a:rPr>
                  <a:t>JURISDICTION HEALTH DEPARTMENTS</a:t>
                </a:r>
                <a:endParaRPr sz="1867">
                  <a:solidFill>
                    <a:srgbClr val="000000"/>
                  </a:solidFill>
                  <a:latin typeface="Arial"/>
                  <a:ea typeface="Arial"/>
                  <a:cs typeface="Arial"/>
                  <a:sym typeface="Arial"/>
                </a:endParaRPr>
              </a:p>
            </p:txBody>
          </p:sp>
          <p:cxnSp>
            <p:nvCxnSpPr>
              <p:cNvPr id="30" name="Google Shape;315;g2e186f19e7f_0_24">
                <a:extLst>
                  <a:ext uri="{FF2B5EF4-FFF2-40B4-BE49-F238E27FC236}">
                    <a16:creationId xmlns:a16="http://schemas.microsoft.com/office/drawing/2014/main" id="{70D37F76-1DF2-8FF4-6879-08F4316DA5B9}"/>
                  </a:ext>
                </a:extLst>
              </p:cNvPr>
              <p:cNvCxnSpPr/>
              <p:nvPr/>
            </p:nvCxnSpPr>
            <p:spPr>
              <a:xfrm rot="10800000">
                <a:off x="5406495" y="1289353"/>
                <a:ext cx="0" cy="365700"/>
              </a:xfrm>
              <a:prstGeom prst="straightConnector1">
                <a:avLst/>
              </a:prstGeom>
              <a:noFill/>
              <a:ln w="19050" cap="flat" cmpd="sng">
                <a:solidFill>
                  <a:schemeClr val="accent5"/>
                </a:solidFill>
                <a:prstDash val="solid"/>
                <a:round/>
                <a:headEnd type="none" w="sm" len="sm"/>
                <a:tailEnd type="none" w="sm" len="sm"/>
              </a:ln>
            </p:spPr>
          </p:cxnSp>
          <p:pic>
            <p:nvPicPr>
              <p:cNvPr id="31" name="Google Shape;316;g2e186f19e7f_0_24">
                <a:extLst>
                  <a:ext uri="{FF2B5EF4-FFF2-40B4-BE49-F238E27FC236}">
                    <a16:creationId xmlns:a16="http://schemas.microsoft.com/office/drawing/2014/main" id="{2E2FBBAE-34B9-E903-CE98-9E16B395B387}"/>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937231" y="1318124"/>
                <a:ext cx="308099" cy="308099"/>
              </a:xfrm>
              <a:prstGeom prst="rect">
                <a:avLst/>
              </a:prstGeom>
              <a:noFill/>
              <a:ln>
                <a:noFill/>
              </a:ln>
            </p:spPr>
          </p:pic>
        </p:grpSp>
      </p:grpSp>
    </p:spTree>
    <p:extLst>
      <p:ext uri="{BB962C8B-B14F-4D97-AF65-F5344CB8AC3E}">
        <p14:creationId xmlns:p14="http://schemas.microsoft.com/office/powerpoint/2010/main" val="300499724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sz="4533" dirty="0"/>
              <a:t>Questions/Discussion</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p:txBody>
          <a:bodyPr/>
          <a:lstStyle/>
          <a:p>
            <a:r>
              <a:rPr lang="en-US" dirty="0"/>
              <a:t>Strategic Sustainability and IIS Budget</a:t>
            </a:r>
          </a:p>
        </p:txBody>
      </p:sp>
    </p:spTree>
    <p:extLst>
      <p:ext uri="{BB962C8B-B14F-4D97-AF65-F5344CB8AC3E}">
        <p14:creationId xmlns:p14="http://schemas.microsoft.com/office/powerpoint/2010/main" val="153935609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0878650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IIS are Central to a Complex Immunization Data Ecosystem</a:t>
            </a:r>
          </a:p>
        </p:txBody>
      </p:sp>
      <p:sp>
        <p:nvSpPr>
          <p:cNvPr id="4" name="Google Shape;323;g2e186f19e7f_0_59">
            <a:extLst>
              <a:ext uri="{FF2B5EF4-FFF2-40B4-BE49-F238E27FC236}">
                <a16:creationId xmlns:a16="http://schemas.microsoft.com/office/drawing/2014/main" id="{B9D229C8-F4DD-A05D-3DBA-78C272A137FD}"/>
              </a:ext>
            </a:extLst>
          </p:cNvPr>
          <p:cNvSpPr/>
          <p:nvPr/>
        </p:nvSpPr>
        <p:spPr>
          <a:xfrm>
            <a:off x="699416" y="5610292"/>
            <a:ext cx="2262400" cy="5488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548633" tIns="45700" rIns="91433" bIns="45700"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Federal Agencies* </a:t>
            </a:r>
            <a:endParaRPr sz="1400" b="1">
              <a:solidFill>
                <a:srgbClr val="000000"/>
              </a:solidFill>
              <a:latin typeface="Calibri"/>
              <a:ea typeface="Calibri"/>
              <a:cs typeface="Calibri"/>
              <a:sym typeface="Calibri"/>
            </a:endParaRPr>
          </a:p>
        </p:txBody>
      </p:sp>
      <p:cxnSp>
        <p:nvCxnSpPr>
          <p:cNvPr id="5" name="Google Shape;324;g2e186f19e7f_0_59">
            <a:extLst>
              <a:ext uri="{FF2B5EF4-FFF2-40B4-BE49-F238E27FC236}">
                <a16:creationId xmlns:a16="http://schemas.microsoft.com/office/drawing/2014/main" id="{4EED0D68-7495-4A79-A2B4-B538E5AE809B}"/>
              </a:ext>
            </a:extLst>
          </p:cNvPr>
          <p:cNvCxnSpPr>
            <a:stCxn id="4" idx="3"/>
            <a:endCxn id="28" idx="1"/>
          </p:cNvCxnSpPr>
          <p:nvPr/>
        </p:nvCxnSpPr>
        <p:spPr>
          <a:xfrm rot="10800000" flipH="1">
            <a:off x="2961816" y="4301892"/>
            <a:ext cx="1900400" cy="1582800"/>
          </a:xfrm>
          <a:prstGeom prst="straightConnector1">
            <a:avLst/>
          </a:prstGeom>
          <a:noFill/>
          <a:ln w="9525" cap="flat" cmpd="sng">
            <a:solidFill>
              <a:srgbClr val="3E6EC2"/>
            </a:solidFill>
            <a:prstDash val="solid"/>
            <a:round/>
            <a:headEnd type="none" w="sm" len="sm"/>
            <a:tailEnd type="none" w="sm" len="sm"/>
          </a:ln>
        </p:spPr>
      </p:cxnSp>
      <p:cxnSp>
        <p:nvCxnSpPr>
          <p:cNvPr id="6" name="Google Shape;326;g2e186f19e7f_0_59">
            <a:extLst>
              <a:ext uri="{FF2B5EF4-FFF2-40B4-BE49-F238E27FC236}">
                <a16:creationId xmlns:a16="http://schemas.microsoft.com/office/drawing/2014/main" id="{D64112FA-5B09-E4DF-2BF4-8285AA9A4A8F}"/>
              </a:ext>
            </a:extLst>
          </p:cNvPr>
          <p:cNvCxnSpPr>
            <a:stCxn id="20" idx="3"/>
            <a:endCxn id="28" idx="1"/>
          </p:cNvCxnSpPr>
          <p:nvPr/>
        </p:nvCxnSpPr>
        <p:spPr>
          <a:xfrm>
            <a:off x="2961716" y="3748929"/>
            <a:ext cx="1900400" cy="553200"/>
          </a:xfrm>
          <a:prstGeom prst="straightConnector1">
            <a:avLst/>
          </a:prstGeom>
          <a:noFill/>
          <a:ln w="9525" cap="flat" cmpd="sng">
            <a:solidFill>
              <a:srgbClr val="3E6EC2"/>
            </a:solidFill>
            <a:prstDash val="solid"/>
            <a:round/>
            <a:headEnd type="none" w="sm" len="sm"/>
            <a:tailEnd type="none" w="sm" len="sm"/>
          </a:ln>
        </p:spPr>
      </p:cxnSp>
      <p:sp>
        <p:nvSpPr>
          <p:cNvPr id="7" name="Google Shape;328;g2e186f19e7f_0_59">
            <a:extLst>
              <a:ext uri="{FF2B5EF4-FFF2-40B4-BE49-F238E27FC236}">
                <a16:creationId xmlns:a16="http://schemas.microsoft.com/office/drawing/2014/main" id="{5C5431DD-EBB1-15F2-987D-BC56942C9C57}"/>
              </a:ext>
            </a:extLst>
          </p:cNvPr>
          <p:cNvSpPr/>
          <p:nvPr/>
        </p:nvSpPr>
        <p:spPr>
          <a:xfrm>
            <a:off x="7587660" y="5849421"/>
            <a:ext cx="4219600" cy="6352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a:solidFill>
                <a:srgbClr val="FFFFFF"/>
              </a:solidFill>
              <a:latin typeface="Arial"/>
              <a:ea typeface="Arial"/>
              <a:cs typeface="Arial"/>
              <a:sym typeface="Arial"/>
            </a:endParaRPr>
          </a:p>
        </p:txBody>
      </p:sp>
      <p:sp>
        <p:nvSpPr>
          <p:cNvPr id="8" name="Google Shape;329;g2e186f19e7f_0_59">
            <a:extLst>
              <a:ext uri="{FF2B5EF4-FFF2-40B4-BE49-F238E27FC236}">
                <a16:creationId xmlns:a16="http://schemas.microsoft.com/office/drawing/2014/main" id="{E84D06BE-6CEE-83D4-36A9-CB8AA0285961}"/>
              </a:ext>
            </a:extLst>
          </p:cNvPr>
          <p:cNvSpPr/>
          <p:nvPr/>
        </p:nvSpPr>
        <p:spPr>
          <a:xfrm>
            <a:off x="7587660" y="4707492"/>
            <a:ext cx="4219600" cy="10448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a:solidFill>
                <a:srgbClr val="FFFFFF"/>
              </a:solidFill>
              <a:latin typeface="Arial"/>
              <a:ea typeface="Arial"/>
              <a:cs typeface="Arial"/>
              <a:sym typeface="Arial"/>
            </a:endParaRPr>
          </a:p>
        </p:txBody>
      </p:sp>
      <p:sp>
        <p:nvSpPr>
          <p:cNvPr id="9" name="Google Shape;330;g2e186f19e7f_0_59">
            <a:extLst>
              <a:ext uri="{FF2B5EF4-FFF2-40B4-BE49-F238E27FC236}">
                <a16:creationId xmlns:a16="http://schemas.microsoft.com/office/drawing/2014/main" id="{BC405140-051E-3293-E83E-637FE5771AE1}"/>
              </a:ext>
            </a:extLst>
          </p:cNvPr>
          <p:cNvSpPr/>
          <p:nvPr/>
        </p:nvSpPr>
        <p:spPr>
          <a:xfrm>
            <a:off x="7587660" y="2718940"/>
            <a:ext cx="4219600" cy="10664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a:solidFill>
                <a:srgbClr val="FFFFFF"/>
              </a:solidFill>
              <a:latin typeface="Arial"/>
              <a:ea typeface="Arial"/>
              <a:cs typeface="Arial"/>
              <a:sym typeface="Arial"/>
            </a:endParaRPr>
          </a:p>
        </p:txBody>
      </p:sp>
      <p:sp>
        <p:nvSpPr>
          <p:cNvPr id="10" name="Google Shape;331;g2e186f19e7f_0_59">
            <a:extLst>
              <a:ext uri="{FF2B5EF4-FFF2-40B4-BE49-F238E27FC236}">
                <a16:creationId xmlns:a16="http://schemas.microsoft.com/office/drawing/2014/main" id="{E91DA931-3523-DFAE-B88F-93EE966FCD2F}"/>
              </a:ext>
            </a:extLst>
          </p:cNvPr>
          <p:cNvSpPr/>
          <p:nvPr/>
        </p:nvSpPr>
        <p:spPr>
          <a:xfrm>
            <a:off x="7587660" y="3893868"/>
            <a:ext cx="4219600" cy="6952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121900" tIns="60933" rIns="121900" bIns="60933" anchor="ctr" anchorCtr="0">
            <a:noAutofit/>
          </a:bodyPr>
          <a:lstStyle/>
          <a:p>
            <a:pPr algn="ctr" defTabSz="1219170" eaLnBrk="0" fontAlgn="base" hangingPunct="0">
              <a:buClr>
                <a:srgbClr val="000000"/>
              </a:buClr>
              <a:buSzPts val="1050"/>
              <a:defRPr/>
            </a:pPr>
            <a:endParaRPr sz="1400">
              <a:solidFill>
                <a:srgbClr val="FFFFFF"/>
              </a:solidFill>
              <a:latin typeface="Arial"/>
              <a:ea typeface="Arial"/>
              <a:cs typeface="Arial"/>
              <a:sym typeface="Arial"/>
            </a:endParaRPr>
          </a:p>
        </p:txBody>
      </p:sp>
      <p:sp>
        <p:nvSpPr>
          <p:cNvPr id="11" name="Google Shape;332;g2e186f19e7f_0_59">
            <a:extLst>
              <a:ext uri="{FF2B5EF4-FFF2-40B4-BE49-F238E27FC236}">
                <a16:creationId xmlns:a16="http://schemas.microsoft.com/office/drawing/2014/main" id="{547D94AB-01FC-2134-77F4-586330A8C6AC}"/>
              </a:ext>
            </a:extLst>
          </p:cNvPr>
          <p:cNvSpPr/>
          <p:nvPr/>
        </p:nvSpPr>
        <p:spPr>
          <a:xfrm>
            <a:off x="9287853" y="2709909"/>
            <a:ext cx="2560400" cy="1084400"/>
          </a:xfrm>
          <a:prstGeom prst="roundRect">
            <a:avLst>
              <a:gd name="adj" fmla="val 11672"/>
            </a:avLst>
          </a:prstGeom>
          <a:noFill/>
          <a:ln>
            <a:noFill/>
          </a:ln>
        </p:spPr>
        <p:txBody>
          <a:bodyPr spcFirstLastPara="1" wrap="square" lIns="91433" tIns="45700" rIns="91433" bIns="45700" anchor="t" anchorCtr="0">
            <a:noAutofit/>
          </a:bodyPr>
          <a:lstStyle/>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Emergency response coverage (RVR, COVID reports)</a:t>
            </a:r>
            <a:endParaRPr sz="1867">
              <a:solidFill>
                <a:srgbClr val="000000"/>
              </a:solidFill>
              <a:latin typeface="Arial"/>
              <a:ea typeface="Arial"/>
              <a:cs typeface="Arial"/>
              <a:sym typeface="Arial"/>
            </a:endParaRPr>
          </a:p>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Routine coverage assessments</a:t>
            </a:r>
            <a:endParaRPr sz="1867">
              <a:solidFill>
                <a:srgbClr val="000000"/>
              </a:solidFill>
              <a:latin typeface="Arial"/>
              <a:ea typeface="Arial"/>
              <a:cs typeface="Arial"/>
              <a:sym typeface="Arial"/>
            </a:endParaRPr>
          </a:p>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Identifying communities needing intervention</a:t>
            </a:r>
            <a:endParaRPr sz="1867">
              <a:solidFill>
                <a:srgbClr val="000000"/>
              </a:solidFill>
              <a:latin typeface="Arial"/>
              <a:ea typeface="Arial"/>
              <a:cs typeface="Arial"/>
              <a:sym typeface="Arial"/>
            </a:endParaRPr>
          </a:p>
        </p:txBody>
      </p:sp>
      <p:sp>
        <p:nvSpPr>
          <p:cNvPr id="12" name="Google Shape;333;g2e186f19e7f_0_59">
            <a:extLst>
              <a:ext uri="{FF2B5EF4-FFF2-40B4-BE49-F238E27FC236}">
                <a16:creationId xmlns:a16="http://schemas.microsoft.com/office/drawing/2014/main" id="{0A99ABAA-AF6B-F145-E0AF-04861BE6510A}"/>
              </a:ext>
            </a:extLst>
          </p:cNvPr>
          <p:cNvSpPr/>
          <p:nvPr/>
        </p:nvSpPr>
        <p:spPr>
          <a:xfrm>
            <a:off x="798876" y="1792329"/>
            <a:ext cx="2823200" cy="640000"/>
          </a:xfrm>
          <a:prstGeom prst="rect">
            <a:avLst/>
          </a:prstGeom>
          <a:noFill/>
          <a:ln>
            <a:noFill/>
          </a:ln>
        </p:spPr>
        <p:txBody>
          <a:bodyPr spcFirstLastPara="1" wrap="square" lIns="121900" tIns="60933" rIns="121900" bIns="60933" anchor="t"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Providers collect immunization data using standards-based electronic health systems</a:t>
            </a:r>
            <a:endParaRPr sz="1867">
              <a:solidFill>
                <a:srgbClr val="000000"/>
              </a:solidFill>
              <a:latin typeface="Arial"/>
              <a:ea typeface="Arial"/>
              <a:cs typeface="Arial"/>
              <a:sym typeface="Arial"/>
            </a:endParaRPr>
          </a:p>
        </p:txBody>
      </p:sp>
      <p:sp>
        <p:nvSpPr>
          <p:cNvPr id="13" name="Google Shape;334;g2e186f19e7f_0_59">
            <a:extLst>
              <a:ext uri="{FF2B5EF4-FFF2-40B4-BE49-F238E27FC236}">
                <a16:creationId xmlns:a16="http://schemas.microsoft.com/office/drawing/2014/main" id="{A402C9B4-803C-DC66-C5B5-7C216259C8AD}"/>
              </a:ext>
            </a:extLst>
          </p:cNvPr>
          <p:cNvSpPr/>
          <p:nvPr/>
        </p:nvSpPr>
        <p:spPr>
          <a:xfrm>
            <a:off x="4438399" y="1768268"/>
            <a:ext cx="2823200" cy="846400"/>
          </a:xfrm>
          <a:prstGeom prst="rect">
            <a:avLst/>
          </a:prstGeom>
          <a:noFill/>
          <a:ln>
            <a:noFill/>
          </a:ln>
        </p:spPr>
        <p:txBody>
          <a:bodyPr spcFirstLastPara="1" wrap="square" lIns="121900" tIns="60933" rIns="121900" bIns="60933" anchor="t"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IIS collect, consolidate, analyze, and report data using best practices, standards, and tools</a:t>
            </a:r>
            <a:endParaRPr sz="1867">
              <a:solidFill>
                <a:srgbClr val="000000"/>
              </a:solidFill>
              <a:latin typeface="Arial"/>
              <a:ea typeface="Arial"/>
              <a:cs typeface="Arial"/>
              <a:sym typeface="Arial"/>
            </a:endParaRPr>
          </a:p>
        </p:txBody>
      </p:sp>
      <p:sp>
        <p:nvSpPr>
          <p:cNvPr id="14" name="Google Shape;335;g2e186f19e7f_0_59">
            <a:extLst>
              <a:ext uri="{FF2B5EF4-FFF2-40B4-BE49-F238E27FC236}">
                <a16:creationId xmlns:a16="http://schemas.microsoft.com/office/drawing/2014/main" id="{E9CD1E86-48D2-EA47-7DD0-9D8572E63C6F}"/>
              </a:ext>
            </a:extLst>
          </p:cNvPr>
          <p:cNvSpPr/>
          <p:nvPr/>
        </p:nvSpPr>
        <p:spPr>
          <a:xfrm>
            <a:off x="8244799" y="1822711"/>
            <a:ext cx="3221200" cy="640000"/>
          </a:xfrm>
          <a:prstGeom prst="rect">
            <a:avLst/>
          </a:prstGeom>
          <a:noFill/>
          <a:ln>
            <a:noFill/>
          </a:ln>
        </p:spPr>
        <p:txBody>
          <a:bodyPr spcFirstLastPara="1" wrap="square" lIns="121900" tIns="60933" rIns="121900" bIns="60933" anchor="t"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Stakeholders use IIS data to make decisions and drive action</a:t>
            </a:r>
            <a:endParaRPr sz="1400" b="1">
              <a:solidFill>
                <a:srgbClr val="000000"/>
              </a:solidFill>
              <a:latin typeface="Calibri"/>
              <a:ea typeface="Calibri"/>
              <a:cs typeface="Calibri"/>
              <a:sym typeface="Calibri"/>
            </a:endParaRPr>
          </a:p>
        </p:txBody>
      </p:sp>
      <p:pic>
        <p:nvPicPr>
          <p:cNvPr id="15" name="Google Shape;336;g2e186f19e7f_0_59" descr="Lecturer with solid fill">
            <a:extLst>
              <a:ext uri="{FF2B5EF4-FFF2-40B4-BE49-F238E27FC236}">
                <a16:creationId xmlns:a16="http://schemas.microsoft.com/office/drawing/2014/main" id="{C0F5EEBA-A48A-7EF9-64AF-44A94C1936DC}"/>
              </a:ext>
            </a:extLst>
          </p:cNvPr>
          <p:cNvPicPr preferRelativeResize="0"/>
          <p:nvPr/>
        </p:nvPicPr>
        <p:blipFill rotWithShape="1">
          <a:blip r:embed="rId2">
            <a:alphaModFix/>
          </a:blip>
          <a:srcRect/>
          <a:stretch/>
        </p:blipFill>
        <p:spPr>
          <a:xfrm>
            <a:off x="7803196" y="1822711"/>
            <a:ext cx="519147" cy="519147"/>
          </a:xfrm>
          <a:prstGeom prst="rect">
            <a:avLst/>
          </a:prstGeom>
          <a:noFill/>
          <a:ln>
            <a:noFill/>
          </a:ln>
        </p:spPr>
      </p:pic>
      <p:pic>
        <p:nvPicPr>
          <p:cNvPr id="16" name="Google Shape;337;g2e186f19e7f_0_59" descr="Stethoscope with solid fill">
            <a:extLst>
              <a:ext uri="{FF2B5EF4-FFF2-40B4-BE49-F238E27FC236}">
                <a16:creationId xmlns:a16="http://schemas.microsoft.com/office/drawing/2014/main" id="{4083C005-0EF8-7E0C-2E4B-DBA9C0B0FA0C}"/>
              </a:ext>
            </a:extLst>
          </p:cNvPr>
          <p:cNvPicPr preferRelativeResize="0"/>
          <p:nvPr/>
        </p:nvPicPr>
        <p:blipFill rotWithShape="1">
          <a:blip r:embed="rId3">
            <a:alphaModFix/>
          </a:blip>
          <a:srcRect/>
          <a:stretch/>
        </p:blipFill>
        <p:spPr>
          <a:xfrm>
            <a:off x="279728" y="1869589"/>
            <a:ext cx="519147" cy="519147"/>
          </a:xfrm>
          <a:prstGeom prst="rect">
            <a:avLst/>
          </a:prstGeom>
          <a:noFill/>
          <a:ln>
            <a:noFill/>
          </a:ln>
        </p:spPr>
      </p:pic>
      <p:sp>
        <p:nvSpPr>
          <p:cNvPr id="17" name="Google Shape;338;g2e186f19e7f_0_59">
            <a:extLst>
              <a:ext uri="{FF2B5EF4-FFF2-40B4-BE49-F238E27FC236}">
                <a16:creationId xmlns:a16="http://schemas.microsoft.com/office/drawing/2014/main" id="{3D56C75E-1E46-9478-9C51-C242CBE96E81}"/>
              </a:ext>
            </a:extLst>
          </p:cNvPr>
          <p:cNvSpPr/>
          <p:nvPr/>
        </p:nvSpPr>
        <p:spPr>
          <a:xfrm>
            <a:off x="731860" y="4843092"/>
            <a:ext cx="2262400" cy="6128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548633" tIns="60933" rIns="121900" bIns="60933"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Public Health Departments</a:t>
            </a:r>
            <a:endParaRPr sz="1867">
              <a:solidFill>
                <a:srgbClr val="000000"/>
              </a:solidFill>
              <a:latin typeface="Arial"/>
              <a:ea typeface="Arial"/>
              <a:cs typeface="Arial"/>
              <a:sym typeface="Arial"/>
            </a:endParaRPr>
          </a:p>
        </p:txBody>
      </p:sp>
      <p:pic>
        <p:nvPicPr>
          <p:cNvPr id="18" name="Google Shape;339;g2e186f19e7f_0_59" descr="Court with solid fill">
            <a:extLst>
              <a:ext uri="{FF2B5EF4-FFF2-40B4-BE49-F238E27FC236}">
                <a16:creationId xmlns:a16="http://schemas.microsoft.com/office/drawing/2014/main" id="{A28D8B84-259A-04D3-4B25-642EA26C8AB9}"/>
              </a:ext>
            </a:extLst>
          </p:cNvPr>
          <p:cNvPicPr preferRelativeResize="0"/>
          <p:nvPr/>
        </p:nvPicPr>
        <p:blipFill rotWithShape="1">
          <a:blip r:embed="rId4">
            <a:alphaModFix/>
          </a:blip>
          <a:srcRect/>
          <a:stretch/>
        </p:blipFill>
        <p:spPr>
          <a:xfrm>
            <a:off x="795334" y="5654799"/>
            <a:ext cx="410799" cy="410799"/>
          </a:xfrm>
          <a:prstGeom prst="rect">
            <a:avLst/>
          </a:prstGeom>
          <a:noFill/>
          <a:ln>
            <a:noFill/>
          </a:ln>
        </p:spPr>
      </p:pic>
      <p:grpSp>
        <p:nvGrpSpPr>
          <p:cNvPr id="19" name="Google Shape;340;g2e186f19e7f_0_59">
            <a:extLst>
              <a:ext uri="{FF2B5EF4-FFF2-40B4-BE49-F238E27FC236}">
                <a16:creationId xmlns:a16="http://schemas.microsoft.com/office/drawing/2014/main" id="{1477D1F9-FAA7-B169-42DA-3DC33B481F78}"/>
              </a:ext>
            </a:extLst>
          </p:cNvPr>
          <p:cNvGrpSpPr/>
          <p:nvPr/>
        </p:nvGrpSpPr>
        <p:grpSpPr>
          <a:xfrm>
            <a:off x="699417" y="3543465"/>
            <a:ext cx="2262300" cy="410800"/>
            <a:chOff x="195227" y="3957005"/>
            <a:chExt cx="2262300" cy="410799"/>
          </a:xfrm>
        </p:grpSpPr>
        <p:sp>
          <p:nvSpPr>
            <p:cNvPr id="20" name="Google Shape;327;g2e186f19e7f_0_59">
              <a:extLst>
                <a:ext uri="{FF2B5EF4-FFF2-40B4-BE49-F238E27FC236}">
                  <a16:creationId xmlns:a16="http://schemas.microsoft.com/office/drawing/2014/main" id="{94570C3D-364F-1D61-DAE1-E1F56F0BBE3A}"/>
                </a:ext>
              </a:extLst>
            </p:cNvPr>
            <p:cNvSpPr/>
            <p:nvPr/>
          </p:nvSpPr>
          <p:spPr>
            <a:xfrm>
              <a:off x="195227" y="3975118"/>
              <a:ext cx="2262300" cy="3747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548633" tIns="60933" rIns="121900" bIns="60933"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Pharmacies</a:t>
              </a:r>
              <a:endParaRPr sz="1867">
                <a:solidFill>
                  <a:srgbClr val="000000"/>
                </a:solidFill>
                <a:latin typeface="Arial"/>
                <a:ea typeface="Arial"/>
                <a:cs typeface="Arial"/>
                <a:sym typeface="Arial"/>
              </a:endParaRPr>
            </a:p>
          </p:txBody>
        </p:sp>
        <p:pic>
          <p:nvPicPr>
            <p:cNvPr id="21" name="Google Shape;341;g2e186f19e7f_0_59" descr="Medicine with solid fill">
              <a:extLst>
                <a:ext uri="{FF2B5EF4-FFF2-40B4-BE49-F238E27FC236}">
                  <a16:creationId xmlns:a16="http://schemas.microsoft.com/office/drawing/2014/main" id="{D7C1F5A5-A742-F8DA-662A-23CED650C2B8}"/>
                </a:ext>
              </a:extLst>
            </p:cNvPr>
            <p:cNvPicPr preferRelativeResize="0"/>
            <p:nvPr/>
          </p:nvPicPr>
          <p:blipFill rotWithShape="1">
            <a:blip r:embed="rId5">
              <a:alphaModFix/>
            </a:blip>
            <a:srcRect/>
            <a:stretch/>
          </p:blipFill>
          <p:spPr>
            <a:xfrm>
              <a:off x="278216" y="3957005"/>
              <a:ext cx="410799" cy="410799"/>
            </a:xfrm>
            <a:prstGeom prst="rect">
              <a:avLst/>
            </a:prstGeom>
            <a:noFill/>
            <a:ln>
              <a:noFill/>
            </a:ln>
          </p:spPr>
        </p:pic>
      </p:grpSp>
      <p:grpSp>
        <p:nvGrpSpPr>
          <p:cNvPr id="22" name="Google Shape;342;g2e186f19e7f_0_59">
            <a:extLst>
              <a:ext uri="{FF2B5EF4-FFF2-40B4-BE49-F238E27FC236}">
                <a16:creationId xmlns:a16="http://schemas.microsoft.com/office/drawing/2014/main" id="{900078E5-484B-2673-52E1-A6C68C411342}"/>
              </a:ext>
            </a:extLst>
          </p:cNvPr>
          <p:cNvGrpSpPr/>
          <p:nvPr/>
        </p:nvGrpSpPr>
        <p:grpSpPr>
          <a:xfrm>
            <a:off x="709477" y="2739127"/>
            <a:ext cx="2262300" cy="612900"/>
            <a:chOff x="195227" y="2712893"/>
            <a:chExt cx="2262300" cy="612900"/>
          </a:xfrm>
        </p:grpSpPr>
        <p:sp>
          <p:nvSpPr>
            <p:cNvPr id="23" name="Google Shape;343;g2e186f19e7f_0_59">
              <a:extLst>
                <a:ext uri="{FF2B5EF4-FFF2-40B4-BE49-F238E27FC236}">
                  <a16:creationId xmlns:a16="http://schemas.microsoft.com/office/drawing/2014/main" id="{BE8167F2-E698-03ED-32C9-2008E60FBB1E}"/>
                </a:ext>
              </a:extLst>
            </p:cNvPr>
            <p:cNvSpPr/>
            <p:nvPr/>
          </p:nvSpPr>
          <p:spPr>
            <a:xfrm>
              <a:off x="195227" y="2712893"/>
              <a:ext cx="2262300" cy="6129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548633" tIns="60933" rIns="121900" bIns="60933"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Hospitals, Clinics, &amp; Doctor’s Offices*</a:t>
              </a:r>
              <a:endParaRPr sz="1867">
                <a:solidFill>
                  <a:srgbClr val="000000"/>
                </a:solidFill>
                <a:latin typeface="Arial"/>
                <a:ea typeface="Arial"/>
                <a:cs typeface="Arial"/>
                <a:sym typeface="Arial"/>
              </a:endParaRPr>
            </a:p>
          </p:txBody>
        </p:sp>
        <p:pic>
          <p:nvPicPr>
            <p:cNvPr id="24" name="Google Shape;344;g2e186f19e7f_0_59" descr="Hospital with solid fill">
              <a:extLst>
                <a:ext uri="{FF2B5EF4-FFF2-40B4-BE49-F238E27FC236}">
                  <a16:creationId xmlns:a16="http://schemas.microsoft.com/office/drawing/2014/main" id="{1B98CBED-443B-5E91-B1C9-996AB0BB6D5A}"/>
                </a:ext>
              </a:extLst>
            </p:cNvPr>
            <p:cNvPicPr preferRelativeResize="0"/>
            <p:nvPr/>
          </p:nvPicPr>
          <p:blipFill rotWithShape="1">
            <a:blip r:embed="rId6">
              <a:alphaModFix/>
            </a:blip>
            <a:srcRect/>
            <a:stretch/>
          </p:blipFill>
          <p:spPr>
            <a:xfrm>
              <a:off x="278216" y="2829049"/>
              <a:ext cx="410799" cy="410799"/>
            </a:xfrm>
            <a:prstGeom prst="rect">
              <a:avLst/>
            </a:prstGeom>
            <a:noFill/>
            <a:ln>
              <a:noFill/>
            </a:ln>
          </p:spPr>
        </p:pic>
      </p:grpSp>
      <p:sp>
        <p:nvSpPr>
          <p:cNvPr id="25" name="Google Shape;345;g2e186f19e7f_0_59">
            <a:extLst>
              <a:ext uri="{FF2B5EF4-FFF2-40B4-BE49-F238E27FC236}">
                <a16:creationId xmlns:a16="http://schemas.microsoft.com/office/drawing/2014/main" id="{7560F8DD-1ED6-2EFF-0679-3D4F08868102}"/>
              </a:ext>
            </a:extLst>
          </p:cNvPr>
          <p:cNvSpPr/>
          <p:nvPr/>
        </p:nvSpPr>
        <p:spPr>
          <a:xfrm>
            <a:off x="719683" y="4187979"/>
            <a:ext cx="2262400" cy="5488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548633" tIns="60933" rIns="121900" bIns="60933"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Workplaces*</a:t>
            </a:r>
            <a:endParaRPr sz="1867">
              <a:solidFill>
                <a:srgbClr val="000000"/>
              </a:solidFill>
              <a:latin typeface="Arial"/>
              <a:ea typeface="Arial"/>
              <a:cs typeface="Arial"/>
              <a:sym typeface="Arial"/>
            </a:endParaRPr>
          </a:p>
        </p:txBody>
      </p:sp>
      <p:pic>
        <p:nvPicPr>
          <p:cNvPr id="26" name="Google Shape;346;g2e186f19e7f_0_59" descr="Building with solid fill">
            <a:extLst>
              <a:ext uri="{FF2B5EF4-FFF2-40B4-BE49-F238E27FC236}">
                <a16:creationId xmlns:a16="http://schemas.microsoft.com/office/drawing/2014/main" id="{57A4633C-5198-9355-37F9-05536DE8CF2F}"/>
              </a:ext>
            </a:extLst>
          </p:cNvPr>
          <p:cNvPicPr preferRelativeResize="0"/>
          <p:nvPr/>
        </p:nvPicPr>
        <p:blipFill rotWithShape="1">
          <a:blip r:embed="rId7">
            <a:alphaModFix/>
          </a:blip>
          <a:srcRect/>
          <a:stretch/>
        </p:blipFill>
        <p:spPr>
          <a:xfrm>
            <a:off x="812003" y="4223327"/>
            <a:ext cx="344044" cy="457200"/>
          </a:xfrm>
          <a:prstGeom prst="rect">
            <a:avLst/>
          </a:prstGeom>
          <a:noFill/>
          <a:ln>
            <a:noFill/>
          </a:ln>
        </p:spPr>
      </p:pic>
      <p:grpSp>
        <p:nvGrpSpPr>
          <p:cNvPr id="27" name="Google Shape;347;g2e186f19e7f_0_59">
            <a:extLst>
              <a:ext uri="{FF2B5EF4-FFF2-40B4-BE49-F238E27FC236}">
                <a16:creationId xmlns:a16="http://schemas.microsoft.com/office/drawing/2014/main" id="{20B79FBF-2DD1-144C-089E-54F817540AEE}"/>
              </a:ext>
            </a:extLst>
          </p:cNvPr>
          <p:cNvGrpSpPr/>
          <p:nvPr/>
        </p:nvGrpSpPr>
        <p:grpSpPr>
          <a:xfrm>
            <a:off x="4862273" y="3416715"/>
            <a:ext cx="1795200" cy="1770600"/>
            <a:chOff x="4687268" y="1955611"/>
            <a:chExt cx="1795200" cy="1770600"/>
          </a:xfrm>
        </p:grpSpPr>
        <p:sp>
          <p:nvSpPr>
            <p:cNvPr id="28" name="Google Shape;325;g2e186f19e7f_0_59">
              <a:extLst>
                <a:ext uri="{FF2B5EF4-FFF2-40B4-BE49-F238E27FC236}">
                  <a16:creationId xmlns:a16="http://schemas.microsoft.com/office/drawing/2014/main" id="{06A5D713-5388-0C51-75E7-997C31F87B78}"/>
                </a:ext>
              </a:extLst>
            </p:cNvPr>
            <p:cNvSpPr/>
            <p:nvPr/>
          </p:nvSpPr>
          <p:spPr>
            <a:xfrm>
              <a:off x="4687268" y="1955611"/>
              <a:ext cx="1795200" cy="1770600"/>
            </a:xfrm>
            <a:prstGeom prst="roundRect">
              <a:avLst>
                <a:gd name="adj" fmla="val 16667"/>
              </a:avLst>
            </a:prstGeom>
            <a:solidFill>
              <a:srgbClr val="F6F9FF"/>
            </a:solidFill>
            <a:ln w="19050" cap="flat" cmpd="sng">
              <a:solidFill>
                <a:srgbClr val="A5A5A5"/>
              </a:solidFill>
              <a:prstDash val="dash"/>
              <a:round/>
              <a:headEnd type="none" w="sm" len="sm"/>
              <a:tailEnd type="none" w="sm" len="sm"/>
            </a:ln>
          </p:spPr>
          <p:txBody>
            <a:bodyPr spcFirstLastPara="1" wrap="square" lIns="121900" tIns="548633" rIns="121900" bIns="60933" anchor="ctr" anchorCtr="0">
              <a:noAutofit/>
            </a:bodyPr>
            <a:lstStyle/>
            <a:p>
              <a:pPr algn="ctr" defTabSz="1219170" eaLnBrk="0" fontAlgn="base" hangingPunct="0">
                <a:buClr>
                  <a:srgbClr val="000000"/>
                </a:buClr>
                <a:buSzPts val="1200"/>
                <a:defRPr/>
              </a:pPr>
              <a:r>
                <a:rPr lang="en-US" sz="1600" b="1">
                  <a:solidFill>
                    <a:srgbClr val="000000"/>
                  </a:solidFill>
                  <a:latin typeface="Calibri"/>
                  <a:ea typeface="Calibri"/>
                  <a:cs typeface="Calibri"/>
                  <a:sym typeface="Calibri"/>
                </a:rPr>
                <a:t>64 Jurisdiction Immunization Information Systems </a:t>
              </a:r>
              <a:endParaRPr sz="1867">
                <a:solidFill>
                  <a:srgbClr val="000000"/>
                </a:solidFill>
                <a:latin typeface="Arial"/>
                <a:ea typeface="Arial"/>
                <a:cs typeface="Arial"/>
                <a:sym typeface="Arial"/>
              </a:endParaRPr>
            </a:p>
          </p:txBody>
        </p:sp>
        <p:pic>
          <p:nvPicPr>
            <p:cNvPr id="29" name="Google Shape;348;g2e186f19e7f_0_59" descr="Business Growth with solid fill">
              <a:extLst>
                <a:ext uri="{FF2B5EF4-FFF2-40B4-BE49-F238E27FC236}">
                  <a16:creationId xmlns:a16="http://schemas.microsoft.com/office/drawing/2014/main" id="{C96EA825-507D-E64E-C543-19B1C679CE6E}"/>
                </a:ext>
              </a:extLst>
            </p:cNvPr>
            <p:cNvPicPr preferRelativeResize="0"/>
            <p:nvPr/>
          </p:nvPicPr>
          <p:blipFill rotWithShape="1">
            <a:blip r:embed="rId8">
              <a:alphaModFix/>
            </a:blip>
            <a:srcRect/>
            <a:stretch/>
          </p:blipFill>
          <p:spPr>
            <a:xfrm>
              <a:off x="5330076" y="2062542"/>
              <a:ext cx="547202" cy="547202"/>
            </a:xfrm>
            <a:prstGeom prst="rect">
              <a:avLst/>
            </a:prstGeom>
            <a:noFill/>
            <a:ln>
              <a:noFill/>
            </a:ln>
          </p:spPr>
        </p:pic>
      </p:grpSp>
      <p:cxnSp>
        <p:nvCxnSpPr>
          <p:cNvPr id="30" name="Google Shape;349;g2e186f19e7f_0_59">
            <a:extLst>
              <a:ext uri="{FF2B5EF4-FFF2-40B4-BE49-F238E27FC236}">
                <a16:creationId xmlns:a16="http://schemas.microsoft.com/office/drawing/2014/main" id="{BC0E4A4B-0F92-6104-EA61-15A6EDC9120E}"/>
              </a:ext>
            </a:extLst>
          </p:cNvPr>
          <p:cNvCxnSpPr/>
          <p:nvPr/>
        </p:nvCxnSpPr>
        <p:spPr>
          <a:xfrm>
            <a:off x="2971700" y="3045593"/>
            <a:ext cx="1879600" cy="1257200"/>
          </a:xfrm>
          <a:prstGeom prst="straightConnector1">
            <a:avLst/>
          </a:prstGeom>
          <a:noFill/>
          <a:ln w="9525" cap="flat" cmpd="sng">
            <a:solidFill>
              <a:srgbClr val="3E6EC2"/>
            </a:solidFill>
            <a:prstDash val="solid"/>
            <a:round/>
            <a:headEnd type="none" w="sm" len="sm"/>
            <a:tailEnd type="none" w="sm" len="sm"/>
          </a:ln>
        </p:spPr>
      </p:cxnSp>
      <p:pic>
        <p:nvPicPr>
          <p:cNvPr id="31" name="Google Shape;350;g2e186f19e7f_0_59" descr="Gears with solid fill">
            <a:extLst>
              <a:ext uri="{FF2B5EF4-FFF2-40B4-BE49-F238E27FC236}">
                <a16:creationId xmlns:a16="http://schemas.microsoft.com/office/drawing/2014/main" id="{0E233559-F157-5D4E-CE5F-7B99F28F76FF}"/>
              </a:ext>
            </a:extLst>
          </p:cNvPr>
          <p:cNvPicPr preferRelativeResize="0"/>
          <p:nvPr/>
        </p:nvPicPr>
        <p:blipFill rotWithShape="1">
          <a:blip r:embed="rId9">
            <a:alphaModFix/>
          </a:blip>
          <a:srcRect/>
          <a:stretch/>
        </p:blipFill>
        <p:spPr>
          <a:xfrm>
            <a:off x="3924069" y="1860304"/>
            <a:ext cx="519147" cy="519147"/>
          </a:xfrm>
          <a:prstGeom prst="rect">
            <a:avLst/>
          </a:prstGeom>
          <a:noFill/>
          <a:ln>
            <a:noFill/>
          </a:ln>
        </p:spPr>
      </p:pic>
      <p:sp>
        <p:nvSpPr>
          <p:cNvPr id="32" name="Google Shape;351;g2e186f19e7f_0_59">
            <a:extLst>
              <a:ext uri="{FF2B5EF4-FFF2-40B4-BE49-F238E27FC236}">
                <a16:creationId xmlns:a16="http://schemas.microsoft.com/office/drawing/2014/main" id="{5697DC85-B47C-9BFA-2D96-79D33DBCD291}"/>
              </a:ext>
            </a:extLst>
          </p:cNvPr>
          <p:cNvSpPr/>
          <p:nvPr/>
        </p:nvSpPr>
        <p:spPr>
          <a:xfrm>
            <a:off x="7616584" y="2785967"/>
            <a:ext cx="1795200" cy="891600"/>
          </a:xfrm>
          <a:prstGeom prst="roundRect">
            <a:avLst>
              <a:gd name="adj" fmla="val 16667"/>
            </a:avLst>
          </a:prstGeom>
          <a:noFill/>
          <a:ln>
            <a:noFill/>
          </a:ln>
        </p:spPr>
        <p:txBody>
          <a:bodyPr spcFirstLastPara="1" wrap="square" lIns="548633" tIns="60933" rIns="121900" bIns="60933"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CDC and US Government*</a:t>
            </a:r>
            <a:endParaRPr sz="1867">
              <a:solidFill>
                <a:srgbClr val="000000"/>
              </a:solidFill>
              <a:latin typeface="Arial"/>
              <a:ea typeface="Arial"/>
              <a:cs typeface="Arial"/>
              <a:sym typeface="Arial"/>
            </a:endParaRPr>
          </a:p>
        </p:txBody>
      </p:sp>
      <p:sp>
        <p:nvSpPr>
          <p:cNvPr id="33" name="Google Shape;352;g2e186f19e7f_0_59">
            <a:extLst>
              <a:ext uri="{FF2B5EF4-FFF2-40B4-BE49-F238E27FC236}">
                <a16:creationId xmlns:a16="http://schemas.microsoft.com/office/drawing/2014/main" id="{AC215481-8EBC-5694-EB9C-2636D129F967}"/>
              </a:ext>
            </a:extLst>
          </p:cNvPr>
          <p:cNvSpPr/>
          <p:nvPr/>
        </p:nvSpPr>
        <p:spPr>
          <a:xfrm>
            <a:off x="7616581" y="3935063"/>
            <a:ext cx="2103200" cy="612800"/>
          </a:xfrm>
          <a:prstGeom prst="roundRect">
            <a:avLst>
              <a:gd name="adj" fmla="val 16667"/>
            </a:avLst>
          </a:prstGeom>
          <a:noFill/>
          <a:ln>
            <a:noFill/>
          </a:ln>
        </p:spPr>
        <p:txBody>
          <a:bodyPr spcFirstLastPara="1" wrap="square" lIns="548633" tIns="60933" rIns="121900" bIns="60933"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Health Care Providers*</a:t>
            </a:r>
            <a:endParaRPr sz="1867">
              <a:solidFill>
                <a:srgbClr val="000000"/>
              </a:solidFill>
              <a:latin typeface="Arial"/>
              <a:ea typeface="Arial"/>
              <a:cs typeface="Arial"/>
              <a:sym typeface="Arial"/>
            </a:endParaRPr>
          </a:p>
        </p:txBody>
      </p:sp>
      <p:sp>
        <p:nvSpPr>
          <p:cNvPr id="34" name="Google Shape;353;g2e186f19e7f_0_59">
            <a:extLst>
              <a:ext uri="{FF2B5EF4-FFF2-40B4-BE49-F238E27FC236}">
                <a16:creationId xmlns:a16="http://schemas.microsoft.com/office/drawing/2014/main" id="{3789C1A7-DBC4-95EF-2BA0-FE1AE3659212}"/>
              </a:ext>
            </a:extLst>
          </p:cNvPr>
          <p:cNvSpPr/>
          <p:nvPr/>
        </p:nvSpPr>
        <p:spPr>
          <a:xfrm>
            <a:off x="7616581" y="5979813"/>
            <a:ext cx="2103200" cy="374400"/>
          </a:xfrm>
          <a:prstGeom prst="roundRect">
            <a:avLst>
              <a:gd name="adj" fmla="val 16667"/>
            </a:avLst>
          </a:prstGeom>
          <a:noFill/>
          <a:ln>
            <a:noFill/>
          </a:ln>
        </p:spPr>
        <p:txBody>
          <a:bodyPr spcFirstLastPara="1" wrap="square" lIns="548633" tIns="60933" rIns="121900" bIns="60933"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Individuals*</a:t>
            </a:r>
            <a:endParaRPr sz="1867">
              <a:solidFill>
                <a:srgbClr val="000000"/>
              </a:solidFill>
              <a:latin typeface="Arial"/>
              <a:ea typeface="Arial"/>
              <a:cs typeface="Arial"/>
              <a:sym typeface="Arial"/>
            </a:endParaRPr>
          </a:p>
        </p:txBody>
      </p:sp>
      <p:sp>
        <p:nvSpPr>
          <p:cNvPr id="35" name="Google Shape;354;g2e186f19e7f_0_59">
            <a:extLst>
              <a:ext uri="{FF2B5EF4-FFF2-40B4-BE49-F238E27FC236}">
                <a16:creationId xmlns:a16="http://schemas.microsoft.com/office/drawing/2014/main" id="{027D96C1-70A5-70B4-4567-0CE671053334}"/>
              </a:ext>
            </a:extLst>
          </p:cNvPr>
          <p:cNvSpPr/>
          <p:nvPr/>
        </p:nvSpPr>
        <p:spPr>
          <a:xfrm>
            <a:off x="7616581" y="4830389"/>
            <a:ext cx="1922000" cy="817200"/>
          </a:xfrm>
          <a:prstGeom prst="roundRect">
            <a:avLst>
              <a:gd name="adj" fmla="val 16667"/>
            </a:avLst>
          </a:prstGeom>
          <a:solidFill>
            <a:srgbClr val="DDEAF6"/>
          </a:solidFill>
          <a:ln>
            <a:noFill/>
          </a:ln>
        </p:spPr>
        <p:txBody>
          <a:bodyPr spcFirstLastPara="1" wrap="square" lIns="548633" tIns="45700" rIns="91433" bIns="45700" anchor="ctr" anchorCtr="0">
            <a:noAutofit/>
          </a:bodyPr>
          <a:lstStyle/>
          <a:p>
            <a:pPr defTabSz="1219170" eaLnBrk="0" fontAlgn="base" hangingPunct="0">
              <a:buClr>
                <a:srgbClr val="000000"/>
              </a:buClr>
              <a:buSzPts val="1050"/>
              <a:defRPr/>
            </a:pPr>
            <a:r>
              <a:rPr lang="en-US" sz="1400" b="1">
                <a:solidFill>
                  <a:srgbClr val="000000"/>
                </a:solidFill>
                <a:latin typeface="Calibri"/>
                <a:ea typeface="Calibri"/>
                <a:cs typeface="Calibri"/>
                <a:sym typeface="Calibri"/>
              </a:rPr>
              <a:t>Jurisdiction Health Departments*</a:t>
            </a:r>
            <a:endParaRPr sz="1400" b="1">
              <a:solidFill>
                <a:srgbClr val="000000"/>
              </a:solidFill>
              <a:latin typeface="Calibri"/>
              <a:ea typeface="Calibri"/>
              <a:cs typeface="Calibri"/>
              <a:sym typeface="Calibri"/>
            </a:endParaRPr>
          </a:p>
        </p:txBody>
      </p:sp>
      <p:pic>
        <p:nvPicPr>
          <p:cNvPr id="36" name="Google Shape;355;g2e186f19e7f_0_59" descr="Court with solid fill">
            <a:extLst>
              <a:ext uri="{FF2B5EF4-FFF2-40B4-BE49-F238E27FC236}">
                <a16:creationId xmlns:a16="http://schemas.microsoft.com/office/drawing/2014/main" id="{B8516DB6-5A23-20EE-CBC5-324588F3C8AE}"/>
              </a:ext>
            </a:extLst>
          </p:cNvPr>
          <p:cNvPicPr preferRelativeResize="0"/>
          <p:nvPr/>
        </p:nvPicPr>
        <p:blipFill rotWithShape="1">
          <a:blip r:embed="rId10">
            <a:alphaModFix/>
          </a:blip>
          <a:srcRect/>
          <a:stretch/>
        </p:blipFill>
        <p:spPr>
          <a:xfrm>
            <a:off x="7694365" y="5033614"/>
            <a:ext cx="410799" cy="410799"/>
          </a:xfrm>
          <a:prstGeom prst="rect">
            <a:avLst/>
          </a:prstGeom>
          <a:noFill/>
          <a:ln>
            <a:noFill/>
          </a:ln>
        </p:spPr>
      </p:pic>
      <p:pic>
        <p:nvPicPr>
          <p:cNvPr id="37" name="Google Shape;356;g2e186f19e7f_0_59" descr="Hospital with solid fill">
            <a:extLst>
              <a:ext uri="{FF2B5EF4-FFF2-40B4-BE49-F238E27FC236}">
                <a16:creationId xmlns:a16="http://schemas.microsoft.com/office/drawing/2014/main" id="{3CE24A2E-EF3E-FFED-6C3F-0DDBB31DCE06}"/>
              </a:ext>
            </a:extLst>
          </p:cNvPr>
          <p:cNvPicPr preferRelativeResize="0"/>
          <p:nvPr/>
        </p:nvPicPr>
        <p:blipFill rotWithShape="1">
          <a:blip r:embed="rId11">
            <a:alphaModFix/>
          </a:blip>
          <a:srcRect/>
          <a:stretch/>
        </p:blipFill>
        <p:spPr>
          <a:xfrm>
            <a:off x="7694365" y="4036131"/>
            <a:ext cx="410799" cy="410799"/>
          </a:xfrm>
          <a:prstGeom prst="rect">
            <a:avLst/>
          </a:prstGeom>
          <a:noFill/>
          <a:ln>
            <a:noFill/>
          </a:ln>
        </p:spPr>
      </p:pic>
      <p:pic>
        <p:nvPicPr>
          <p:cNvPr id="38" name="Google Shape;357;g2e186f19e7f_0_59" descr="Family with boy with solid fill">
            <a:extLst>
              <a:ext uri="{FF2B5EF4-FFF2-40B4-BE49-F238E27FC236}">
                <a16:creationId xmlns:a16="http://schemas.microsoft.com/office/drawing/2014/main" id="{D26C22EB-6FA4-05D2-868C-A6D2E1782894}"/>
              </a:ext>
            </a:extLst>
          </p:cNvPr>
          <p:cNvPicPr preferRelativeResize="0"/>
          <p:nvPr/>
        </p:nvPicPr>
        <p:blipFill rotWithShape="1">
          <a:blip r:embed="rId12">
            <a:alphaModFix/>
          </a:blip>
          <a:srcRect/>
          <a:stretch/>
        </p:blipFill>
        <p:spPr>
          <a:xfrm>
            <a:off x="7694365" y="5961702"/>
            <a:ext cx="410799" cy="410799"/>
          </a:xfrm>
          <a:prstGeom prst="rect">
            <a:avLst/>
          </a:prstGeom>
          <a:noFill/>
          <a:ln>
            <a:noFill/>
          </a:ln>
        </p:spPr>
      </p:pic>
      <p:pic>
        <p:nvPicPr>
          <p:cNvPr id="39" name="Google Shape;358;g2e186f19e7f_0_59" descr="Scales of justice with solid fill">
            <a:extLst>
              <a:ext uri="{FF2B5EF4-FFF2-40B4-BE49-F238E27FC236}">
                <a16:creationId xmlns:a16="http://schemas.microsoft.com/office/drawing/2014/main" id="{F3305AD5-9E63-4397-211D-0E666938E05A}"/>
              </a:ext>
            </a:extLst>
          </p:cNvPr>
          <p:cNvPicPr preferRelativeResize="0"/>
          <p:nvPr/>
        </p:nvPicPr>
        <p:blipFill rotWithShape="1">
          <a:blip r:embed="rId13">
            <a:alphaModFix/>
          </a:blip>
          <a:srcRect/>
          <a:stretch/>
        </p:blipFill>
        <p:spPr>
          <a:xfrm>
            <a:off x="7694365" y="3046722"/>
            <a:ext cx="410799" cy="410799"/>
          </a:xfrm>
          <a:prstGeom prst="rect">
            <a:avLst/>
          </a:prstGeom>
          <a:noFill/>
          <a:ln>
            <a:noFill/>
          </a:ln>
        </p:spPr>
      </p:pic>
      <p:cxnSp>
        <p:nvCxnSpPr>
          <p:cNvPr id="40" name="Google Shape;359;g2e186f19e7f_0_59">
            <a:extLst>
              <a:ext uri="{FF2B5EF4-FFF2-40B4-BE49-F238E27FC236}">
                <a16:creationId xmlns:a16="http://schemas.microsoft.com/office/drawing/2014/main" id="{4A03417B-53ED-D972-83F9-C7BE85C6099C}"/>
              </a:ext>
            </a:extLst>
          </p:cNvPr>
          <p:cNvCxnSpPr/>
          <p:nvPr/>
        </p:nvCxnSpPr>
        <p:spPr>
          <a:xfrm rot="10800000" flipH="1">
            <a:off x="2981908" y="4295941"/>
            <a:ext cx="1868000" cy="152000"/>
          </a:xfrm>
          <a:prstGeom prst="straightConnector1">
            <a:avLst/>
          </a:prstGeom>
          <a:noFill/>
          <a:ln w="9525" cap="flat" cmpd="sng">
            <a:solidFill>
              <a:srgbClr val="3E6EC2"/>
            </a:solidFill>
            <a:prstDash val="solid"/>
            <a:round/>
            <a:headEnd type="none" w="sm" len="sm"/>
            <a:tailEnd type="none" w="sm" len="sm"/>
          </a:ln>
        </p:spPr>
      </p:cxnSp>
      <p:cxnSp>
        <p:nvCxnSpPr>
          <p:cNvPr id="41" name="Google Shape;360;g2e186f19e7f_0_59">
            <a:extLst>
              <a:ext uri="{FF2B5EF4-FFF2-40B4-BE49-F238E27FC236}">
                <a16:creationId xmlns:a16="http://schemas.microsoft.com/office/drawing/2014/main" id="{CB2F7442-1D54-7D0A-ECD5-D34856A561A8}"/>
              </a:ext>
            </a:extLst>
          </p:cNvPr>
          <p:cNvCxnSpPr>
            <a:endCxn id="28" idx="1"/>
          </p:cNvCxnSpPr>
          <p:nvPr/>
        </p:nvCxnSpPr>
        <p:spPr>
          <a:xfrm rot="10800000" flipH="1">
            <a:off x="2994273" y="4302015"/>
            <a:ext cx="1868000" cy="847600"/>
          </a:xfrm>
          <a:prstGeom prst="straightConnector1">
            <a:avLst/>
          </a:prstGeom>
          <a:noFill/>
          <a:ln w="9525" cap="flat" cmpd="sng">
            <a:solidFill>
              <a:srgbClr val="3E6EC2"/>
            </a:solidFill>
            <a:prstDash val="solid"/>
            <a:round/>
            <a:headEnd type="none" w="sm" len="sm"/>
            <a:tailEnd type="none" w="sm" len="sm"/>
          </a:ln>
        </p:spPr>
      </p:cxnSp>
      <p:cxnSp>
        <p:nvCxnSpPr>
          <p:cNvPr id="42" name="Google Shape;361;g2e186f19e7f_0_59">
            <a:extLst>
              <a:ext uri="{FF2B5EF4-FFF2-40B4-BE49-F238E27FC236}">
                <a16:creationId xmlns:a16="http://schemas.microsoft.com/office/drawing/2014/main" id="{D738E122-2EC8-E9AE-37D0-6CE21E6BB89A}"/>
              </a:ext>
            </a:extLst>
          </p:cNvPr>
          <p:cNvCxnSpPr>
            <a:stCxn id="28" idx="3"/>
            <a:endCxn id="9" idx="1"/>
          </p:cNvCxnSpPr>
          <p:nvPr/>
        </p:nvCxnSpPr>
        <p:spPr>
          <a:xfrm rot="10800000" flipH="1">
            <a:off x="6657473" y="3252015"/>
            <a:ext cx="930000" cy="1050000"/>
          </a:xfrm>
          <a:prstGeom prst="straightConnector1">
            <a:avLst/>
          </a:prstGeom>
          <a:noFill/>
          <a:ln w="9525" cap="flat" cmpd="sng">
            <a:solidFill>
              <a:srgbClr val="3E6EC2"/>
            </a:solidFill>
            <a:prstDash val="solid"/>
            <a:round/>
            <a:headEnd type="none" w="sm" len="sm"/>
            <a:tailEnd type="none" w="sm" len="sm"/>
          </a:ln>
        </p:spPr>
      </p:cxnSp>
      <p:cxnSp>
        <p:nvCxnSpPr>
          <p:cNvPr id="43" name="Google Shape;362;g2e186f19e7f_0_59">
            <a:extLst>
              <a:ext uri="{FF2B5EF4-FFF2-40B4-BE49-F238E27FC236}">
                <a16:creationId xmlns:a16="http://schemas.microsoft.com/office/drawing/2014/main" id="{E8DF3E28-B584-247D-953B-A27E84B35897}"/>
              </a:ext>
            </a:extLst>
          </p:cNvPr>
          <p:cNvCxnSpPr>
            <a:stCxn id="28" idx="3"/>
            <a:endCxn id="10" idx="1"/>
          </p:cNvCxnSpPr>
          <p:nvPr/>
        </p:nvCxnSpPr>
        <p:spPr>
          <a:xfrm rot="10800000" flipH="1">
            <a:off x="6657473" y="4241615"/>
            <a:ext cx="930000" cy="60400"/>
          </a:xfrm>
          <a:prstGeom prst="straightConnector1">
            <a:avLst/>
          </a:prstGeom>
          <a:noFill/>
          <a:ln w="9525" cap="flat" cmpd="sng">
            <a:solidFill>
              <a:srgbClr val="3E6EC2"/>
            </a:solidFill>
            <a:prstDash val="solid"/>
            <a:round/>
            <a:headEnd type="none" w="sm" len="sm"/>
            <a:tailEnd type="none" w="sm" len="sm"/>
          </a:ln>
        </p:spPr>
      </p:cxnSp>
      <p:cxnSp>
        <p:nvCxnSpPr>
          <p:cNvPr id="44" name="Google Shape;363;g2e186f19e7f_0_59">
            <a:extLst>
              <a:ext uri="{FF2B5EF4-FFF2-40B4-BE49-F238E27FC236}">
                <a16:creationId xmlns:a16="http://schemas.microsoft.com/office/drawing/2014/main" id="{9698FDA1-D865-5B79-D8D9-694645CED7E5}"/>
              </a:ext>
            </a:extLst>
          </p:cNvPr>
          <p:cNvCxnSpPr>
            <a:stCxn id="28" idx="3"/>
            <a:endCxn id="7" idx="1"/>
          </p:cNvCxnSpPr>
          <p:nvPr/>
        </p:nvCxnSpPr>
        <p:spPr>
          <a:xfrm>
            <a:off x="6657473" y="4302015"/>
            <a:ext cx="930000" cy="1865200"/>
          </a:xfrm>
          <a:prstGeom prst="straightConnector1">
            <a:avLst/>
          </a:prstGeom>
          <a:noFill/>
          <a:ln w="9525" cap="flat" cmpd="sng">
            <a:solidFill>
              <a:srgbClr val="3E6EC2"/>
            </a:solidFill>
            <a:prstDash val="solid"/>
            <a:round/>
            <a:headEnd type="none" w="sm" len="sm"/>
            <a:tailEnd type="none" w="sm" len="sm"/>
          </a:ln>
        </p:spPr>
      </p:cxnSp>
      <p:cxnSp>
        <p:nvCxnSpPr>
          <p:cNvPr id="45" name="Google Shape;364;g2e186f19e7f_0_59">
            <a:extLst>
              <a:ext uri="{FF2B5EF4-FFF2-40B4-BE49-F238E27FC236}">
                <a16:creationId xmlns:a16="http://schemas.microsoft.com/office/drawing/2014/main" id="{D6512012-6BD2-6396-2ABC-F14DDDEFC4BF}"/>
              </a:ext>
            </a:extLst>
          </p:cNvPr>
          <p:cNvCxnSpPr>
            <a:stCxn id="28" idx="3"/>
            <a:endCxn id="8" idx="1"/>
          </p:cNvCxnSpPr>
          <p:nvPr/>
        </p:nvCxnSpPr>
        <p:spPr>
          <a:xfrm>
            <a:off x="6657473" y="4302015"/>
            <a:ext cx="930000" cy="928000"/>
          </a:xfrm>
          <a:prstGeom prst="straightConnector1">
            <a:avLst/>
          </a:prstGeom>
          <a:noFill/>
          <a:ln w="9525" cap="flat" cmpd="sng">
            <a:solidFill>
              <a:srgbClr val="3E6EC2"/>
            </a:solidFill>
            <a:prstDash val="solid"/>
            <a:round/>
            <a:headEnd type="none" w="sm" len="sm"/>
            <a:tailEnd type="none" w="sm" len="sm"/>
          </a:ln>
        </p:spPr>
      </p:cxnSp>
      <p:sp>
        <p:nvSpPr>
          <p:cNvPr id="46" name="Google Shape;365;g2e186f19e7f_0_59">
            <a:extLst>
              <a:ext uri="{FF2B5EF4-FFF2-40B4-BE49-F238E27FC236}">
                <a16:creationId xmlns:a16="http://schemas.microsoft.com/office/drawing/2014/main" id="{EE34C198-3C1C-F8BD-6170-8F6A3D527AF1}"/>
              </a:ext>
            </a:extLst>
          </p:cNvPr>
          <p:cNvSpPr txBox="1"/>
          <p:nvPr/>
        </p:nvSpPr>
        <p:spPr>
          <a:xfrm>
            <a:off x="9287853" y="3918366"/>
            <a:ext cx="2560400" cy="646290"/>
          </a:xfrm>
          <a:prstGeom prst="rect">
            <a:avLst/>
          </a:prstGeom>
          <a:noFill/>
          <a:ln>
            <a:noFill/>
          </a:ln>
        </p:spPr>
        <p:txBody>
          <a:bodyPr spcFirstLastPara="1" wrap="square" lIns="91433" tIns="45700" rIns="91433" bIns="45700" anchor="t" anchorCtr="0">
            <a:spAutoFit/>
          </a:bodyPr>
          <a:lstStyle/>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Patient assessment</a:t>
            </a:r>
            <a:endParaRPr sz="1200">
              <a:solidFill>
                <a:srgbClr val="000000"/>
              </a:solidFill>
              <a:latin typeface="Calibri"/>
              <a:ea typeface="Calibri"/>
              <a:cs typeface="Calibri"/>
              <a:sym typeface="Calibri"/>
            </a:endParaRPr>
          </a:p>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Vaccination reminders</a:t>
            </a:r>
            <a:endParaRPr sz="1200">
              <a:solidFill>
                <a:srgbClr val="000000"/>
              </a:solidFill>
              <a:latin typeface="Calibri"/>
              <a:ea typeface="Calibri"/>
              <a:cs typeface="Calibri"/>
              <a:sym typeface="Calibri"/>
            </a:endParaRPr>
          </a:p>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Proof of vaccination</a:t>
            </a:r>
            <a:endParaRPr sz="1867">
              <a:solidFill>
                <a:srgbClr val="000000"/>
              </a:solidFill>
              <a:latin typeface="Arial"/>
              <a:ea typeface="Arial"/>
              <a:cs typeface="Arial"/>
              <a:sym typeface="Arial"/>
            </a:endParaRPr>
          </a:p>
        </p:txBody>
      </p:sp>
      <p:cxnSp>
        <p:nvCxnSpPr>
          <p:cNvPr id="47" name="Google Shape;366;g2e186f19e7f_0_59">
            <a:extLst>
              <a:ext uri="{FF2B5EF4-FFF2-40B4-BE49-F238E27FC236}">
                <a16:creationId xmlns:a16="http://schemas.microsoft.com/office/drawing/2014/main" id="{9952D554-E6F0-4283-CE7E-989B28125520}"/>
              </a:ext>
            </a:extLst>
          </p:cNvPr>
          <p:cNvCxnSpPr/>
          <p:nvPr/>
        </p:nvCxnSpPr>
        <p:spPr>
          <a:xfrm>
            <a:off x="9277000" y="3007397"/>
            <a:ext cx="0" cy="489600"/>
          </a:xfrm>
          <a:prstGeom prst="straightConnector1">
            <a:avLst/>
          </a:prstGeom>
          <a:noFill/>
          <a:ln w="9525" cap="flat" cmpd="sng">
            <a:solidFill>
              <a:srgbClr val="3E6EC2"/>
            </a:solidFill>
            <a:prstDash val="solid"/>
            <a:round/>
            <a:headEnd type="none" w="sm" len="sm"/>
            <a:tailEnd type="none" w="sm" len="sm"/>
          </a:ln>
        </p:spPr>
      </p:cxnSp>
      <p:sp>
        <p:nvSpPr>
          <p:cNvPr id="48" name="Google Shape;367;g2e186f19e7f_0_59">
            <a:extLst>
              <a:ext uri="{FF2B5EF4-FFF2-40B4-BE49-F238E27FC236}">
                <a16:creationId xmlns:a16="http://schemas.microsoft.com/office/drawing/2014/main" id="{AF0655B2-4876-E84E-E746-661E1FF10ACB}"/>
              </a:ext>
            </a:extLst>
          </p:cNvPr>
          <p:cNvSpPr txBox="1"/>
          <p:nvPr/>
        </p:nvSpPr>
        <p:spPr>
          <a:xfrm>
            <a:off x="9287853" y="4731181"/>
            <a:ext cx="2560400" cy="1015622"/>
          </a:xfrm>
          <a:prstGeom prst="rect">
            <a:avLst/>
          </a:prstGeom>
          <a:noFill/>
          <a:ln>
            <a:noFill/>
          </a:ln>
        </p:spPr>
        <p:txBody>
          <a:bodyPr spcFirstLastPara="1" wrap="square" lIns="91433" tIns="45700" rIns="91433" bIns="45700" anchor="t" anchorCtr="0">
            <a:spAutoFit/>
          </a:bodyPr>
          <a:lstStyle/>
          <a:p>
            <a:pPr marL="171445" indent="-171445"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Population health assessments</a:t>
            </a:r>
            <a:endParaRPr sz="1867">
              <a:solidFill>
                <a:srgbClr val="000000"/>
              </a:solidFill>
              <a:latin typeface="Arial"/>
              <a:ea typeface="Arial"/>
              <a:cs typeface="Arial"/>
              <a:sym typeface="Arial"/>
            </a:endParaRPr>
          </a:p>
          <a:p>
            <a:pPr marL="171445" indent="-171445"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Targeting interventions</a:t>
            </a:r>
            <a:endParaRPr sz="1867">
              <a:solidFill>
                <a:srgbClr val="000000"/>
              </a:solidFill>
              <a:latin typeface="Arial"/>
              <a:ea typeface="Arial"/>
              <a:cs typeface="Arial"/>
              <a:sym typeface="Arial"/>
            </a:endParaRPr>
          </a:p>
          <a:p>
            <a:pPr marL="171445" indent="-171445"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VFC participation (orders, inventory mgmt., quality improvement, provider assessment) </a:t>
            </a:r>
            <a:endParaRPr sz="1200">
              <a:solidFill>
                <a:srgbClr val="000000"/>
              </a:solidFill>
              <a:latin typeface="Calibri"/>
              <a:ea typeface="Calibri"/>
              <a:cs typeface="Calibri"/>
              <a:sym typeface="Calibri"/>
            </a:endParaRPr>
          </a:p>
        </p:txBody>
      </p:sp>
      <p:cxnSp>
        <p:nvCxnSpPr>
          <p:cNvPr id="49" name="Google Shape;368;g2e186f19e7f_0_59">
            <a:extLst>
              <a:ext uri="{FF2B5EF4-FFF2-40B4-BE49-F238E27FC236}">
                <a16:creationId xmlns:a16="http://schemas.microsoft.com/office/drawing/2014/main" id="{2899D37A-F57B-B4E6-9A05-A9988379C9E3}"/>
              </a:ext>
            </a:extLst>
          </p:cNvPr>
          <p:cNvCxnSpPr/>
          <p:nvPr/>
        </p:nvCxnSpPr>
        <p:spPr>
          <a:xfrm>
            <a:off x="9275979" y="3996805"/>
            <a:ext cx="0" cy="489600"/>
          </a:xfrm>
          <a:prstGeom prst="straightConnector1">
            <a:avLst/>
          </a:prstGeom>
          <a:noFill/>
          <a:ln w="9525" cap="flat" cmpd="sng">
            <a:solidFill>
              <a:srgbClr val="3E6EC2"/>
            </a:solidFill>
            <a:prstDash val="solid"/>
            <a:round/>
            <a:headEnd type="none" w="sm" len="sm"/>
            <a:tailEnd type="none" w="sm" len="sm"/>
          </a:ln>
        </p:spPr>
      </p:cxnSp>
      <p:sp>
        <p:nvSpPr>
          <p:cNvPr id="50" name="Google Shape;369;g2e186f19e7f_0_59">
            <a:extLst>
              <a:ext uri="{FF2B5EF4-FFF2-40B4-BE49-F238E27FC236}">
                <a16:creationId xmlns:a16="http://schemas.microsoft.com/office/drawing/2014/main" id="{5E56EE22-BE9B-5EF4-E55B-897408AD0B27}"/>
              </a:ext>
            </a:extLst>
          </p:cNvPr>
          <p:cNvSpPr txBox="1"/>
          <p:nvPr/>
        </p:nvSpPr>
        <p:spPr>
          <a:xfrm>
            <a:off x="9351897" y="5860200"/>
            <a:ext cx="2560400" cy="646290"/>
          </a:xfrm>
          <a:prstGeom prst="rect">
            <a:avLst/>
          </a:prstGeom>
          <a:noFill/>
          <a:ln>
            <a:noFill/>
          </a:ln>
        </p:spPr>
        <p:txBody>
          <a:bodyPr spcFirstLastPara="1" wrap="square" lIns="91433" tIns="45700" rIns="91433" bIns="45700" anchor="t" anchorCtr="0">
            <a:spAutoFit/>
          </a:bodyPr>
          <a:lstStyle/>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Consolidated vaccination records</a:t>
            </a:r>
            <a:endParaRPr sz="1867">
              <a:solidFill>
                <a:srgbClr val="000000"/>
              </a:solidFill>
              <a:latin typeface="Arial"/>
              <a:ea typeface="Arial"/>
              <a:cs typeface="Arial"/>
              <a:sym typeface="Arial"/>
            </a:endParaRPr>
          </a:p>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Reminders</a:t>
            </a:r>
            <a:endParaRPr sz="1867">
              <a:solidFill>
                <a:srgbClr val="000000"/>
              </a:solidFill>
              <a:latin typeface="Arial"/>
              <a:ea typeface="Arial"/>
              <a:cs typeface="Arial"/>
              <a:sym typeface="Arial"/>
            </a:endParaRPr>
          </a:p>
          <a:p>
            <a:pPr marL="152396" indent="-152396" defTabSz="1219170" eaLnBrk="0" fontAlgn="base" hangingPunct="0">
              <a:buClr>
                <a:srgbClr val="000000"/>
              </a:buClr>
              <a:buSzPts val="900"/>
              <a:buFont typeface="Arial"/>
              <a:buChar char="•"/>
              <a:defRPr/>
            </a:pPr>
            <a:r>
              <a:rPr lang="en-US" sz="1200">
                <a:solidFill>
                  <a:srgbClr val="000000"/>
                </a:solidFill>
                <a:latin typeface="Calibri"/>
                <a:ea typeface="Calibri"/>
                <a:cs typeface="Calibri"/>
                <a:sym typeface="Calibri"/>
              </a:rPr>
              <a:t>Proof of vaccination</a:t>
            </a:r>
            <a:endParaRPr sz="1867">
              <a:solidFill>
                <a:srgbClr val="000000"/>
              </a:solidFill>
              <a:latin typeface="Arial"/>
              <a:ea typeface="Arial"/>
              <a:cs typeface="Arial"/>
              <a:sym typeface="Arial"/>
            </a:endParaRPr>
          </a:p>
        </p:txBody>
      </p:sp>
      <p:cxnSp>
        <p:nvCxnSpPr>
          <p:cNvPr id="51" name="Google Shape;370;g2e186f19e7f_0_59">
            <a:extLst>
              <a:ext uri="{FF2B5EF4-FFF2-40B4-BE49-F238E27FC236}">
                <a16:creationId xmlns:a16="http://schemas.microsoft.com/office/drawing/2014/main" id="{4840FD81-3D91-C915-DA12-75AF3B02ECFA}"/>
              </a:ext>
            </a:extLst>
          </p:cNvPr>
          <p:cNvCxnSpPr/>
          <p:nvPr/>
        </p:nvCxnSpPr>
        <p:spPr>
          <a:xfrm>
            <a:off x="9275979" y="4918971"/>
            <a:ext cx="0" cy="640000"/>
          </a:xfrm>
          <a:prstGeom prst="straightConnector1">
            <a:avLst/>
          </a:prstGeom>
          <a:noFill/>
          <a:ln w="9525" cap="flat" cmpd="sng">
            <a:solidFill>
              <a:srgbClr val="3E6EC2"/>
            </a:solidFill>
            <a:prstDash val="solid"/>
            <a:round/>
            <a:headEnd type="none" w="sm" len="sm"/>
            <a:tailEnd type="none" w="sm" len="sm"/>
          </a:ln>
        </p:spPr>
      </p:cxnSp>
      <p:cxnSp>
        <p:nvCxnSpPr>
          <p:cNvPr id="52" name="Google Shape;371;g2e186f19e7f_0_59">
            <a:extLst>
              <a:ext uri="{FF2B5EF4-FFF2-40B4-BE49-F238E27FC236}">
                <a16:creationId xmlns:a16="http://schemas.microsoft.com/office/drawing/2014/main" id="{0C66A696-376B-351B-FFFD-256D7EC39EB5}"/>
              </a:ext>
            </a:extLst>
          </p:cNvPr>
          <p:cNvCxnSpPr/>
          <p:nvPr/>
        </p:nvCxnSpPr>
        <p:spPr>
          <a:xfrm>
            <a:off x="9277000" y="5984220"/>
            <a:ext cx="0" cy="365600"/>
          </a:xfrm>
          <a:prstGeom prst="straightConnector1">
            <a:avLst/>
          </a:prstGeom>
          <a:noFill/>
          <a:ln w="9525" cap="flat" cmpd="sng">
            <a:solidFill>
              <a:srgbClr val="3E6EC2"/>
            </a:solidFill>
            <a:prstDash val="solid"/>
            <a:round/>
            <a:headEnd type="none" w="sm" len="sm"/>
            <a:tailEnd type="none" w="sm" len="sm"/>
          </a:ln>
        </p:spPr>
      </p:cxnSp>
      <p:pic>
        <p:nvPicPr>
          <p:cNvPr id="53" name="Google Shape;372;g2e186f19e7f_0_59" descr="Clipart - Router symbol">
            <a:extLst>
              <a:ext uri="{FF2B5EF4-FFF2-40B4-BE49-F238E27FC236}">
                <a16:creationId xmlns:a16="http://schemas.microsoft.com/office/drawing/2014/main" id="{E873EA57-585A-E1FC-F8F5-80DD4A1EC48D}"/>
              </a:ext>
            </a:extLst>
          </p:cNvPr>
          <p:cNvPicPr preferRelativeResize="0"/>
          <p:nvPr/>
        </p:nvPicPr>
        <p:blipFill rotWithShape="1">
          <a:blip r:embed="rId14">
            <a:alphaModFix/>
          </a:blip>
          <a:srcRect/>
          <a:stretch/>
        </p:blipFill>
        <p:spPr>
          <a:xfrm>
            <a:off x="4419068" y="4156128"/>
            <a:ext cx="434968" cy="291873"/>
          </a:xfrm>
          <a:prstGeom prst="rect">
            <a:avLst/>
          </a:prstGeom>
          <a:noFill/>
          <a:ln>
            <a:noFill/>
          </a:ln>
        </p:spPr>
      </p:pic>
      <p:sp>
        <p:nvSpPr>
          <p:cNvPr id="54" name="Google Shape;373;g2e186f19e7f_0_59">
            <a:extLst>
              <a:ext uri="{FF2B5EF4-FFF2-40B4-BE49-F238E27FC236}">
                <a16:creationId xmlns:a16="http://schemas.microsoft.com/office/drawing/2014/main" id="{B000A8CC-E548-A9E0-0FDA-4683D3053B85}"/>
              </a:ext>
            </a:extLst>
          </p:cNvPr>
          <p:cNvSpPr/>
          <p:nvPr/>
        </p:nvSpPr>
        <p:spPr>
          <a:xfrm>
            <a:off x="4018076" y="3602258"/>
            <a:ext cx="1156857" cy="951757"/>
          </a:xfrm>
          <a:prstGeom prst="rect">
            <a:avLst/>
          </a:prstGeom>
        </p:spPr>
        <p:txBody>
          <a:bodyPr>
            <a:prstTxWarp prst="textPlain">
              <a:avLst/>
            </a:prstTxWarp>
          </a:bodyPr>
          <a:lstStyle/>
          <a:p>
            <a:pPr algn="ctr" defTabSz="1219170" eaLnBrk="0" fontAlgn="base" hangingPunct="0">
              <a:spcBef>
                <a:spcPct val="0"/>
              </a:spcBef>
              <a:spcAft>
                <a:spcPct val="0"/>
              </a:spcAft>
              <a:defRPr/>
            </a:pPr>
            <a:r>
              <a:rPr sz="2400" b="1">
                <a:solidFill>
                  <a:srgbClr val="000000"/>
                </a:solidFill>
                <a:latin typeface="Arial"/>
              </a:rPr>
              <a:t>IZ Gateway</a:t>
            </a:r>
          </a:p>
        </p:txBody>
      </p:sp>
      <p:pic>
        <p:nvPicPr>
          <p:cNvPr id="55" name="Google Shape;374;g2e186f19e7f_0_59" descr="Clipart - Router symbol">
            <a:extLst>
              <a:ext uri="{FF2B5EF4-FFF2-40B4-BE49-F238E27FC236}">
                <a16:creationId xmlns:a16="http://schemas.microsoft.com/office/drawing/2014/main" id="{CDDD174A-DE79-443A-B128-9F2788A32C1D}"/>
              </a:ext>
            </a:extLst>
          </p:cNvPr>
          <p:cNvPicPr preferRelativeResize="0"/>
          <p:nvPr/>
        </p:nvPicPr>
        <p:blipFill rotWithShape="1">
          <a:blip r:embed="rId14">
            <a:alphaModFix/>
          </a:blip>
          <a:srcRect/>
          <a:stretch/>
        </p:blipFill>
        <p:spPr>
          <a:xfrm>
            <a:off x="6652592" y="4156128"/>
            <a:ext cx="434968" cy="291873"/>
          </a:xfrm>
          <a:prstGeom prst="rect">
            <a:avLst/>
          </a:prstGeom>
          <a:noFill/>
          <a:ln>
            <a:noFill/>
          </a:ln>
        </p:spPr>
      </p:pic>
      <p:sp>
        <p:nvSpPr>
          <p:cNvPr id="56" name="Google Shape;375;g2e186f19e7f_0_59">
            <a:extLst>
              <a:ext uri="{FF2B5EF4-FFF2-40B4-BE49-F238E27FC236}">
                <a16:creationId xmlns:a16="http://schemas.microsoft.com/office/drawing/2014/main" id="{B29D3ED8-080A-AB8B-C456-CAC955FC21A3}"/>
              </a:ext>
            </a:extLst>
          </p:cNvPr>
          <p:cNvSpPr/>
          <p:nvPr/>
        </p:nvSpPr>
        <p:spPr>
          <a:xfrm>
            <a:off x="6260836" y="3583182"/>
            <a:ext cx="1156857" cy="951757"/>
          </a:xfrm>
          <a:prstGeom prst="rect">
            <a:avLst/>
          </a:prstGeom>
        </p:spPr>
        <p:txBody>
          <a:bodyPr>
            <a:prstTxWarp prst="textPlain">
              <a:avLst/>
            </a:prstTxWarp>
          </a:bodyPr>
          <a:lstStyle/>
          <a:p>
            <a:pPr algn="ctr" defTabSz="1219170" eaLnBrk="0" fontAlgn="base" hangingPunct="0">
              <a:spcBef>
                <a:spcPct val="0"/>
              </a:spcBef>
              <a:spcAft>
                <a:spcPct val="0"/>
              </a:spcAft>
              <a:defRPr/>
            </a:pPr>
            <a:r>
              <a:rPr sz="2400" b="1">
                <a:solidFill>
                  <a:srgbClr val="000000"/>
                </a:solidFill>
                <a:latin typeface="Arial"/>
              </a:rPr>
              <a:t>IZ Gateway</a:t>
            </a:r>
          </a:p>
        </p:txBody>
      </p:sp>
      <p:pic>
        <p:nvPicPr>
          <p:cNvPr id="57" name="Google Shape;376;g2e186f19e7f_0_59" descr="Medical with solid fill">
            <a:extLst>
              <a:ext uri="{FF2B5EF4-FFF2-40B4-BE49-F238E27FC236}">
                <a16:creationId xmlns:a16="http://schemas.microsoft.com/office/drawing/2014/main" id="{84E8A8EC-9E0D-2B7E-9E8F-FEC3CD6DDF17}"/>
              </a:ext>
            </a:extLst>
          </p:cNvPr>
          <p:cNvPicPr preferRelativeResize="0"/>
          <p:nvPr/>
        </p:nvPicPr>
        <p:blipFill rotWithShape="1">
          <a:blip r:embed="rId15">
            <a:alphaModFix/>
          </a:blip>
          <a:srcRect/>
          <a:stretch/>
        </p:blipFill>
        <p:spPr>
          <a:xfrm>
            <a:off x="798875" y="4973159"/>
            <a:ext cx="411480" cy="411480"/>
          </a:xfrm>
          <a:prstGeom prst="rect">
            <a:avLst/>
          </a:prstGeom>
          <a:noFill/>
          <a:ln>
            <a:noFill/>
          </a:ln>
        </p:spPr>
      </p:pic>
      <p:sp>
        <p:nvSpPr>
          <p:cNvPr id="58" name="Google Shape;377;g2e186f19e7f_0_59">
            <a:extLst>
              <a:ext uri="{FF2B5EF4-FFF2-40B4-BE49-F238E27FC236}">
                <a16:creationId xmlns:a16="http://schemas.microsoft.com/office/drawing/2014/main" id="{260F23F1-EAA2-1F29-8EA0-236A6F903586}"/>
              </a:ext>
            </a:extLst>
          </p:cNvPr>
          <p:cNvSpPr txBox="1"/>
          <p:nvPr/>
        </p:nvSpPr>
        <p:spPr>
          <a:xfrm>
            <a:off x="880832" y="6492491"/>
            <a:ext cx="3973200" cy="246221"/>
          </a:xfrm>
          <a:prstGeom prst="rect">
            <a:avLst/>
          </a:prstGeom>
          <a:noFill/>
          <a:ln>
            <a:noFill/>
          </a:ln>
        </p:spPr>
        <p:txBody>
          <a:bodyPr spcFirstLastPara="1" wrap="square" lIns="0" tIns="0" rIns="0" bIns="0" anchor="ctr" anchorCtr="0">
            <a:spAutoFit/>
          </a:bodyPr>
          <a:lstStyle/>
          <a:p>
            <a:pPr marL="111121" indent="-111121" defTabSz="1219170" eaLnBrk="0" fontAlgn="base" hangingPunct="0">
              <a:buClr>
                <a:srgbClr val="000000"/>
              </a:buClr>
              <a:buSzPts val="1200"/>
              <a:defRPr/>
            </a:pPr>
            <a:r>
              <a:rPr lang="en-US" sz="1600">
                <a:solidFill>
                  <a:srgbClr val="000000"/>
                </a:solidFill>
                <a:latin typeface="Calibri"/>
                <a:ea typeface="Calibri"/>
                <a:cs typeface="Calibri"/>
                <a:sym typeface="Calibri"/>
              </a:rPr>
              <a:t>*CDC’s IZ Gateway enables some data flow</a:t>
            </a:r>
            <a:endParaRPr sz="1600">
              <a:solidFill>
                <a:srgbClr val="000000"/>
              </a:solidFill>
              <a:latin typeface="Arial"/>
              <a:ea typeface="Arial"/>
              <a:cs typeface="Arial"/>
              <a:sym typeface="Arial"/>
            </a:endParaRPr>
          </a:p>
        </p:txBody>
      </p:sp>
    </p:spTree>
    <p:extLst>
      <p:ext uri="{BB962C8B-B14F-4D97-AF65-F5344CB8AC3E}">
        <p14:creationId xmlns:p14="http://schemas.microsoft.com/office/powerpoint/2010/main" val="5672930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Strategic Sustainability</a:t>
            </a:r>
          </a:p>
        </p:txBody>
      </p:sp>
      <p:sp>
        <p:nvSpPr>
          <p:cNvPr id="4" name="Google Shape;384;g2da1dedc366_0_1873">
            <a:extLst>
              <a:ext uri="{FF2B5EF4-FFF2-40B4-BE49-F238E27FC236}">
                <a16:creationId xmlns:a16="http://schemas.microsoft.com/office/drawing/2014/main" id="{D81CEE6A-DEA9-5624-86CA-10617BB313C3}"/>
              </a:ext>
            </a:extLst>
          </p:cNvPr>
          <p:cNvSpPr/>
          <p:nvPr/>
        </p:nvSpPr>
        <p:spPr>
          <a:xfrm>
            <a:off x="1204200" y="2223000"/>
            <a:ext cx="9783600" cy="2412000"/>
          </a:xfrm>
          <a:prstGeom prst="round1Rect">
            <a:avLst>
              <a:gd name="adj" fmla="val 16667"/>
            </a:avLst>
          </a:prstGeom>
          <a:solidFill>
            <a:srgbClr val="E3EBB3"/>
          </a:solidFill>
          <a:ln w="9525" cap="flat" cmpd="sng">
            <a:solidFill>
              <a:srgbClr val="2E5F7D"/>
            </a:solidFill>
            <a:prstDash val="solid"/>
            <a:round/>
            <a:headEnd type="none" w="sm" len="sm"/>
            <a:tailEnd type="none" w="sm" len="sm"/>
          </a:ln>
        </p:spPr>
        <p:txBody>
          <a:bodyPr spcFirstLastPara="1" wrap="square" lIns="182867" tIns="182867" rIns="182867" bIns="182867" anchor="ctr" anchorCtr="0">
            <a:noAutofit/>
          </a:bodyPr>
          <a:lstStyle/>
          <a:p>
            <a:pPr defTabSz="1219170" eaLnBrk="0" fontAlgn="base" hangingPunct="0">
              <a:spcBef>
                <a:spcPts val="1067"/>
              </a:spcBef>
              <a:buClr>
                <a:srgbClr val="0F56DC"/>
              </a:buClr>
              <a:buSzPts val="1100"/>
              <a:defRPr/>
            </a:pPr>
            <a:r>
              <a:rPr lang="en-US" sz="2933" i="1" dirty="0">
                <a:solidFill>
                  <a:srgbClr val="2E5F7D"/>
                </a:solidFill>
                <a:latin typeface="Calibri"/>
                <a:ea typeface="Calibri"/>
                <a:cs typeface="Calibri"/>
                <a:sym typeface="Calibri"/>
              </a:rPr>
              <a:t>Strategic sustainability is having a long-range view and plan so that you have clear priorities in place when funding opportunities arise and needs or priorities shift. </a:t>
            </a:r>
            <a:endParaRPr sz="2933" i="1" dirty="0">
              <a:solidFill>
                <a:srgbClr val="2E5F7D"/>
              </a:solidFill>
              <a:latin typeface="Calibri"/>
              <a:ea typeface="Calibri"/>
              <a:cs typeface="Calibri"/>
              <a:sym typeface="Calibri"/>
            </a:endParaRPr>
          </a:p>
        </p:txBody>
      </p:sp>
    </p:spTree>
    <p:extLst>
      <p:ext uri="{BB962C8B-B14F-4D97-AF65-F5344CB8AC3E}">
        <p14:creationId xmlns:p14="http://schemas.microsoft.com/office/powerpoint/2010/main" val="28315733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Strategic Sustainability</a:t>
            </a:r>
          </a:p>
        </p:txBody>
      </p:sp>
      <p:sp>
        <p:nvSpPr>
          <p:cNvPr id="4" name="Text Placeholder 3">
            <a:extLst>
              <a:ext uri="{FF2B5EF4-FFF2-40B4-BE49-F238E27FC236}">
                <a16:creationId xmlns:a16="http://schemas.microsoft.com/office/drawing/2014/main" id="{C6D43F17-7C80-9D01-AF39-25810C1F1F0A}"/>
              </a:ext>
            </a:extLst>
          </p:cNvPr>
          <p:cNvSpPr>
            <a:spLocks noGrp="1"/>
          </p:cNvSpPr>
          <p:nvPr>
            <p:ph type="body" sz="quarter" idx="10"/>
          </p:nvPr>
        </p:nvSpPr>
        <p:spPr/>
        <p:txBody>
          <a:bodyPr>
            <a:normAutofit lnSpcReduction="10000"/>
          </a:bodyPr>
          <a:lstStyle/>
          <a:p>
            <a:r>
              <a:rPr lang="en-US" sz="2400" dirty="0"/>
              <a:t>Technical Development – </a:t>
            </a:r>
            <a:r>
              <a:rPr lang="en-US" sz="2400" b="0" dirty="0"/>
              <a:t>Modernization and enhancements</a:t>
            </a:r>
          </a:p>
          <a:p>
            <a:r>
              <a:rPr lang="en-US" sz="2400" dirty="0"/>
              <a:t>Workforce Development – </a:t>
            </a:r>
            <a:r>
              <a:rPr lang="en-US" sz="2400" b="0" dirty="0"/>
              <a:t>Existing and future staffing</a:t>
            </a:r>
          </a:p>
          <a:p>
            <a:r>
              <a:rPr lang="en-US" sz="2400" dirty="0"/>
              <a:t>Maintenance – </a:t>
            </a:r>
            <a:r>
              <a:rPr lang="en-US" sz="2400" b="0" dirty="0"/>
              <a:t>Technical infrastructure of the IIS, provider management and data quality monitoring</a:t>
            </a:r>
          </a:p>
          <a:p>
            <a:r>
              <a:rPr lang="en-US" sz="2400" dirty="0"/>
              <a:t>Policy – </a:t>
            </a:r>
            <a:r>
              <a:rPr lang="en-US" sz="2400" b="0" dirty="0"/>
              <a:t>Data management and data sharing</a:t>
            </a:r>
          </a:p>
          <a:p>
            <a:r>
              <a:rPr lang="en-US" sz="2400" dirty="0"/>
              <a:t>Funding – </a:t>
            </a:r>
            <a:r>
              <a:rPr lang="en-US" sz="2400" b="0" dirty="0"/>
              <a:t>Identification of existing and prospective sources</a:t>
            </a:r>
          </a:p>
          <a:p>
            <a:pPr marL="0" indent="0">
              <a:buNone/>
            </a:pPr>
            <a:endParaRPr lang="en-US" sz="2400" dirty="0"/>
          </a:p>
        </p:txBody>
      </p:sp>
      <p:sp>
        <p:nvSpPr>
          <p:cNvPr id="6" name="Google Shape;392;g2da1dedc366_0_1879">
            <a:extLst>
              <a:ext uri="{FF2B5EF4-FFF2-40B4-BE49-F238E27FC236}">
                <a16:creationId xmlns:a16="http://schemas.microsoft.com/office/drawing/2014/main" id="{EABACCA8-C776-708B-CDD5-DF2FAB3BD764}"/>
              </a:ext>
            </a:extLst>
          </p:cNvPr>
          <p:cNvSpPr txBox="1">
            <a:spLocks/>
          </p:cNvSpPr>
          <p:nvPr/>
        </p:nvSpPr>
        <p:spPr>
          <a:xfrm>
            <a:off x="8648728" y="4774919"/>
            <a:ext cx="548800" cy="393600"/>
          </a:xfrm>
          <a:prstGeom prst="rect">
            <a:avLst/>
          </a:prstGeom>
          <a:noFill/>
          <a:ln>
            <a:noFill/>
          </a:ln>
        </p:spPr>
        <p:txBody>
          <a:bodyPr spcFirstLastPara="1" wrap="square" lIns="91433" tIns="91433" rIns="91433" bIns="91433" anchor="t" anchorCtr="0">
            <a:no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r" defTabSz="1219170">
              <a:spcBef>
                <a:spcPts val="0"/>
              </a:spcBef>
              <a:spcAft>
                <a:spcPts val="0"/>
              </a:spcAft>
              <a:buClr>
                <a:srgbClr val="000000"/>
              </a:buClr>
              <a:buSzPts val="1000"/>
              <a:defRPr/>
            </a:pPr>
            <a:fld id="{00000000-1234-1234-1234-123412341234}" type="slidenum">
              <a:rPr lang="en-US" sz="1333">
                <a:solidFill>
                  <a:srgbClr val="0F56DC"/>
                </a:solidFill>
                <a:latin typeface="Calibri"/>
                <a:ea typeface="Calibri"/>
                <a:cs typeface="Calibri"/>
                <a:sym typeface="Calibri"/>
              </a:rPr>
              <a:pPr algn="r" defTabSz="1219170">
                <a:spcBef>
                  <a:spcPts val="0"/>
                </a:spcBef>
                <a:spcAft>
                  <a:spcPts val="0"/>
                </a:spcAft>
                <a:buClr>
                  <a:srgbClr val="000000"/>
                </a:buClr>
                <a:buSzPts val="1000"/>
                <a:defRPr/>
              </a:pPr>
              <a:t>7</a:t>
            </a:fld>
            <a:endParaRPr lang="en-US" sz="1333">
              <a:solidFill>
                <a:srgbClr val="0F56DC"/>
              </a:solidFill>
              <a:latin typeface="Calibri"/>
              <a:ea typeface="Calibri"/>
              <a:cs typeface="Calibri"/>
              <a:sym typeface="Calibri"/>
            </a:endParaRPr>
          </a:p>
        </p:txBody>
      </p:sp>
      <p:sp>
        <p:nvSpPr>
          <p:cNvPr id="7" name="Google Shape;393;g2da1dedc366_0_1879">
            <a:extLst>
              <a:ext uri="{FF2B5EF4-FFF2-40B4-BE49-F238E27FC236}">
                <a16:creationId xmlns:a16="http://schemas.microsoft.com/office/drawing/2014/main" id="{64F799CE-B20F-0E60-0ABE-76335A708D66}"/>
              </a:ext>
            </a:extLst>
          </p:cNvPr>
          <p:cNvSpPr/>
          <p:nvPr/>
        </p:nvSpPr>
        <p:spPr>
          <a:xfrm>
            <a:off x="6289152" y="801184"/>
            <a:ext cx="5264000" cy="5264000"/>
          </a:xfrm>
          <a:prstGeom prst="ellipse">
            <a:avLst/>
          </a:prstGeom>
          <a:solidFill>
            <a:srgbClr val="CDD4EA"/>
          </a:solidFill>
          <a:ln>
            <a:noFill/>
          </a:ln>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grpSp>
        <p:nvGrpSpPr>
          <p:cNvPr id="8" name="Google Shape;394;g2da1dedc366_0_1879">
            <a:extLst>
              <a:ext uri="{FF2B5EF4-FFF2-40B4-BE49-F238E27FC236}">
                <a16:creationId xmlns:a16="http://schemas.microsoft.com/office/drawing/2014/main" id="{F697F555-2237-F211-08D5-342B5C8E54C9}"/>
              </a:ext>
            </a:extLst>
          </p:cNvPr>
          <p:cNvGrpSpPr/>
          <p:nvPr/>
        </p:nvGrpSpPr>
        <p:grpSpPr>
          <a:xfrm>
            <a:off x="7483824" y="568239"/>
            <a:ext cx="2888000" cy="2888000"/>
            <a:chOff x="3619861" y="407378"/>
            <a:chExt cx="2166000" cy="2166000"/>
          </a:xfrm>
        </p:grpSpPr>
        <p:sp>
          <p:nvSpPr>
            <p:cNvPr id="9" name="Google Shape;395;g2da1dedc366_0_1879">
              <a:extLst>
                <a:ext uri="{FF2B5EF4-FFF2-40B4-BE49-F238E27FC236}">
                  <a16:creationId xmlns:a16="http://schemas.microsoft.com/office/drawing/2014/main" id="{A64E3C5A-0B3F-556E-C0AD-4EF86A127C06}"/>
                </a:ext>
              </a:extLst>
            </p:cNvPr>
            <p:cNvSpPr/>
            <p:nvPr/>
          </p:nvSpPr>
          <p:spPr>
            <a:xfrm>
              <a:off x="3619861" y="407378"/>
              <a:ext cx="2166000" cy="2166000"/>
            </a:xfrm>
            <a:prstGeom prst="ellipse">
              <a:avLst/>
            </a:prstGeom>
            <a:solidFill>
              <a:srgbClr val="6FA8DC"/>
            </a:solidFill>
            <a:ln>
              <a:noFill/>
            </a:ln>
          </p:spPr>
          <p:txBody>
            <a:bodyPr spcFirstLastPara="1" wrap="square" lIns="121900" tIns="121900" rIns="121900" bIns="121900" anchor="ctr" anchorCtr="0">
              <a:noAutofit/>
            </a:bodyPr>
            <a:lstStyle/>
            <a:p>
              <a:pPr defTabSz="1219170" eaLnBrk="0" fontAlgn="base" hangingPunct="0">
                <a:buClr>
                  <a:srgbClr val="000000"/>
                </a:buClr>
                <a:buSzPts val="1700"/>
                <a:defRPr/>
              </a:pPr>
              <a:endParaRPr sz="2267">
                <a:solidFill>
                  <a:srgbClr val="000000"/>
                </a:solidFill>
                <a:latin typeface="Arial"/>
                <a:ea typeface="Arial"/>
                <a:cs typeface="Arial"/>
                <a:sym typeface="Arial"/>
              </a:endParaRPr>
            </a:p>
          </p:txBody>
        </p:sp>
        <p:sp>
          <p:nvSpPr>
            <p:cNvPr id="10" name="Google Shape;396;g2da1dedc366_0_1879">
              <a:extLst>
                <a:ext uri="{FF2B5EF4-FFF2-40B4-BE49-F238E27FC236}">
                  <a16:creationId xmlns:a16="http://schemas.microsoft.com/office/drawing/2014/main" id="{B2B83CCC-429F-2DCA-066C-F2ABDA3C379E}"/>
                </a:ext>
              </a:extLst>
            </p:cNvPr>
            <p:cNvSpPr txBox="1"/>
            <p:nvPr/>
          </p:nvSpPr>
          <p:spPr>
            <a:xfrm>
              <a:off x="4024522" y="707737"/>
              <a:ext cx="1328400" cy="661500"/>
            </a:xfrm>
            <a:prstGeom prst="rect">
              <a:avLst/>
            </a:prstGeom>
            <a:solidFill>
              <a:srgbClr val="6FA8DC"/>
            </a:solidFill>
            <a:ln>
              <a:noFill/>
            </a:ln>
          </p:spPr>
          <p:txBody>
            <a:bodyPr spcFirstLastPara="1" wrap="square" lIns="121900" tIns="121900" rIns="121900" bIns="121900" anchor="ctr" anchorCtr="0">
              <a:noAutofit/>
            </a:bodyPr>
            <a:lstStyle/>
            <a:p>
              <a:pPr algn="ctr" defTabSz="1219170" eaLnBrk="0" fontAlgn="base" hangingPunct="0">
                <a:buClr>
                  <a:srgbClr val="000000"/>
                </a:buClr>
                <a:buSzPts val="1300"/>
                <a:defRPr/>
              </a:pPr>
              <a:r>
                <a:rPr lang="en-US" sz="1867" b="1">
                  <a:solidFill>
                    <a:srgbClr val="FFFFFF"/>
                  </a:solidFill>
                  <a:latin typeface="Calibri"/>
                  <a:ea typeface="Calibri"/>
                  <a:cs typeface="Calibri"/>
                  <a:sym typeface="Calibri"/>
                </a:rPr>
                <a:t>Technical Development</a:t>
              </a:r>
              <a:endParaRPr sz="1867" b="1">
                <a:solidFill>
                  <a:srgbClr val="FFFFFF"/>
                </a:solidFill>
                <a:latin typeface="Calibri"/>
                <a:ea typeface="Calibri"/>
                <a:cs typeface="Calibri"/>
                <a:sym typeface="Calibri"/>
              </a:endParaRPr>
            </a:p>
          </p:txBody>
        </p:sp>
      </p:grpSp>
      <p:grpSp>
        <p:nvGrpSpPr>
          <p:cNvPr id="11" name="Google Shape;397;g2da1dedc366_0_1879">
            <a:extLst>
              <a:ext uri="{FF2B5EF4-FFF2-40B4-BE49-F238E27FC236}">
                <a16:creationId xmlns:a16="http://schemas.microsoft.com/office/drawing/2014/main" id="{C4B53EA2-89CA-C89F-3EFE-18708099695C}"/>
              </a:ext>
            </a:extLst>
          </p:cNvPr>
          <p:cNvGrpSpPr/>
          <p:nvPr/>
        </p:nvGrpSpPr>
        <p:grpSpPr>
          <a:xfrm>
            <a:off x="8854824" y="1549125"/>
            <a:ext cx="2888000" cy="2888000"/>
            <a:chOff x="4648111" y="1143043"/>
            <a:chExt cx="2166000" cy="2166000"/>
          </a:xfrm>
        </p:grpSpPr>
        <p:sp>
          <p:nvSpPr>
            <p:cNvPr id="12" name="Google Shape;398;g2da1dedc366_0_1879">
              <a:extLst>
                <a:ext uri="{FF2B5EF4-FFF2-40B4-BE49-F238E27FC236}">
                  <a16:creationId xmlns:a16="http://schemas.microsoft.com/office/drawing/2014/main" id="{0ADB2427-9B9B-3ECF-60B0-FE124FD7FA79}"/>
                </a:ext>
              </a:extLst>
            </p:cNvPr>
            <p:cNvSpPr/>
            <p:nvPr/>
          </p:nvSpPr>
          <p:spPr>
            <a:xfrm>
              <a:off x="4648111" y="1143043"/>
              <a:ext cx="2166000" cy="2166000"/>
            </a:xfrm>
            <a:prstGeom prst="ellipse">
              <a:avLst/>
            </a:prstGeom>
            <a:solidFill>
              <a:srgbClr val="9FC5E8"/>
            </a:solidFill>
            <a:ln>
              <a:noFill/>
            </a:ln>
          </p:spPr>
          <p:txBody>
            <a:bodyPr spcFirstLastPara="1" wrap="square" lIns="121900" tIns="121900" rIns="121900" bIns="121900" anchor="ctr" anchorCtr="0">
              <a:noAutofit/>
            </a:bodyPr>
            <a:lstStyle/>
            <a:p>
              <a:pPr defTabSz="1219170" eaLnBrk="0" fontAlgn="base" hangingPunct="0">
                <a:buClr>
                  <a:srgbClr val="000000"/>
                </a:buClr>
                <a:buSzPts val="1700"/>
                <a:defRPr/>
              </a:pPr>
              <a:endParaRPr sz="2267">
                <a:solidFill>
                  <a:srgbClr val="000000"/>
                </a:solidFill>
                <a:latin typeface="Arial"/>
                <a:ea typeface="Arial"/>
                <a:cs typeface="Arial"/>
                <a:sym typeface="Arial"/>
              </a:endParaRPr>
            </a:p>
          </p:txBody>
        </p:sp>
        <p:sp>
          <p:nvSpPr>
            <p:cNvPr id="13" name="Google Shape;399;g2da1dedc366_0_1879">
              <a:extLst>
                <a:ext uri="{FF2B5EF4-FFF2-40B4-BE49-F238E27FC236}">
                  <a16:creationId xmlns:a16="http://schemas.microsoft.com/office/drawing/2014/main" id="{5E51E1CD-88B4-D885-036D-3C23538B7893}"/>
                </a:ext>
              </a:extLst>
            </p:cNvPr>
            <p:cNvSpPr txBox="1"/>
            <p:nvPr/>
          </p:nvSpPr>
          <p:spPr>
            <a:xfrm>
              <a:off x="5431959" y="1669525"/>
              <a:ext cx="1190100" cy="661500"/>
            </a:xfrm>
            <a:prstGeom prst="rect">
              <a:avLst/>
            </a:prstGeom>
            <a:solidFill>
              <a:srgbClr val="9FC5E8"/>
            </a:solidFill>
            <a:ln>
              <a:noFill/>
            </a:ln>
          </p:spPr>
          <p:txBody>
            <a:bodyPr spcFirstLastPara="1" wrap="square" lIns="121900" tIns="121900" rIns="121900" bIns="121900" anchor="ctr" anchorCtr="0">
              <a:noAutofit/>
            </a:bodyPr>
            <a:lstStyle/>
            <a:p>
              <a:pPr algn="ctr" defTabSz="1219170" eaLnBrk="0" fontAlgn="base" hangingPunct="0">
                <a:buClr>
                  <a:srgbClr val="000000"/>
                </a:buClr>
                <a:buSzPts val="1300"/>
                <a:defRPr/>
              </a:pPr>
              <a:r>
                <a:rPr lang="en-US" sz="1867" b="1">
                  <a:solidFill>
                    <a:srgbClr val="FFFFFF"/>
                  </a:solidFill>
                  <a:latin typeface="Calibri"/>
                  <a:ea typeface="Calibri"/>
                  <a:cs typeface="Calibri"/>
                  <a:sym typeface="Calibri"/>
                </a:rPr>
                <a:t>Maintenance</a:t>
              </a:r>
              <a:endParaRPr sz="1867" b="1">
                <a:solidFill>
                  <a:srgbClr val="FFFFFF"/>
                </a:solidFill>
                <a:latin typeface="Calibri"/>
                <a:ea typeface="Calibri"/>
                <a:cs typeface="Calibri"/>
                <a:sym typeface="Calibri"/>
              </a:endParaRPr>
            </a:p>
          </p:txBody>
        </p:sp>
      </p:grpSp>
      <p:grpSp>
        <p:nvGrpSpPr>
          <p:cNvPr id="14" name="Google Shape;400;g2da1dedc366_0_1879">
            <a:extLst>
              <a:ext uri="{FF2B5EF4-FFF2-40B4-BE49-F238E27FC236}">
                <a16:creationId xmlns:a16="http://schemas.microsoft.com/office/drawing/2014/main" id="{64CD96E7-4656-4824-BC53-C7212BB82C4C}"/>
              </a:ext>
            </a:extLst>
          </p:cNvPr>
          <p:cNvGrpSpPr/>
          <p:nvPr/>
        </p:nvGrpSpPr>
        <p:grpSpPr>
          <a:xfrm>
            <a:off x="8309093" y="3168653"/>
            <a:ext cx="2888000" cy="2888000"/>
            <a:chOff x="4238812" y="2357689"/>
            <a:chExt cx="2166000" cy="2166000"/>
          </a:xfrm>
        </p:grpSpPr>
        <p:sp>
          <p:nvSpPr>
            <p:cNvPr id="15" name="Google Shape;401;g2da1dedc366_0_1879">
              <a:extLst>
                <a:ext uri="{FF2B5EF4-FFF2-40B4-BE49-F238E27FC236}">
                  <a16:creationId xmlns:a16="http://schemas.microsoft.com/office/drawing/2014/main" id="{A73B5FB4-0C7F-5B5D-5929-2EBC78547B84}"/>
                </a:ext>
              </a:extLst>
            </p:cNvPr>
            <p:cNvSpPr/>
            <p:nvPr/>
          </p:nvSpPr>
          <p:spPr>
            <a:xfrm>
              <a:off x="4238812" y="2357689"/>
              <a:ext cx="2166000" cy="2166000"/>
            </a:xfrm>
            <a:prstGeom prst="ellipse">
              <a:avLst/>
            </a:prstGeom>
            <a:solidFill>
              <a:srgbClr val="073763"/>
            </a:solidFill>
            <a:ln>
              <a:noFill/>
            </a:ln>
          </p:spPr>
          <p:txBody>
            <a:bodyPr spcFirstLastPara="1" wrap="square" lIns="121900" tIns="121900" rIns="121900" bIns="121900" anchor="ctr" anchorCtr="0">
              <a:noAutofit/>
            </a:bodyPr>
            <a:lstStyle/>
            <a:p>
              <a:pPr defTabSz="1219170" eaLnBrk="0" fontAlgn="base" hangingPunct="0">
                <a:buClr>
                  <a:srgbClr val="000000"/>
                </a:buClr>
                <a:buSzPts val="1700"/>
                <a:defRPr/>
              </a:pPr>
              <a:endParaRPr sz="2267">
                <a:solidFill>
                  <a:srgbClr val="000000"/>
                </a:solidFill>
                <a:latin typeface="Arial"/>
                <a:ea typeface="Arial"/>
                <a:cs typeface="Arial"/>
                <a:sym typeface="Arial"/>
              </a:endParaRPr>
            </a:p>
          </p:txBody>
        </p:sp>
        <p:sp>
          <p:nvSpPr>
            <p:cNvPr id="16" name="Google Shape;402;g2da1dedc366_0_1879">
              <a:extLst>
                <a:ext uri="{FF2B5EF4-FFF2-40B4-BE49-F238E27FC236}">
                  <a16:creationId xmlns:a16="http://schemas.microsoft.com/office/drawing/2014/main" id="{CE38E9AF-8C93-1675-F15F-DC296500D99E}"/>
                </a:ext>
              </a:extLst>
            </p:cNvPr>
            <p:cNvSpPr txBox="1"/>
            <p:nvPr/>
          </p:nvSpPr>
          <p:spPr>
            <a:xfrm>
              <a:off x="5047891" y="3185187"/>
              <a:ext cx="1328400" cy="661500"/>
            </a:xfrm>
            <a:prstGeom prst="rect">
              <a:avLst/>
            </a:prstGeom>
            <a:noFill/>
            <a:ln>
              <a:noFill/>
            </a:ln>
          </p:spPr>
          <p:txBody>
            <a:bodyPr spcFirstLastPara="1" wrap="square" lIns="121900" tIns="121900" rIns="121900" bIns="121900" anchor="ctr" anchorCtr="0">
              <a:noAutofit/>
            </a:bodyPr>
            <a:lstStyle/>
            <a:p>
              <a:pPr algn="ctr" defTabSz="1219170" eaLnBrk="0" fontAlgn="base" hangingPunct="0">
                <a:buClr>
                  <a:srgbClr val="000000"/>
                </a:buClr>
                <a:buSzPts val="1300"/>
                <a:defRPr/>
              </a:pPr>
              <a:r>
                <a:rPr lang="en-US" sz="1867" b="1">
                  <a:solidFill>
                    <a:srgbClr val="FFFFFF"/>
                  </a:solidFill>
                  <a:latin typeface="Calibri"/>
                  <a:ea typeface="Calibri"/>
                  <a:cs typeface="Calibri"/>
                  <a:sym typeface="Calibri"/>
                </a:rPr>
                <a:t>Policy</a:t>
              </a:r>
              <a:endParaRPr sz="1867" b="1">
                <a:solidFill>
                  <a:srgbClr val="FFFFFF"/>
                </a:solidFill>
                <a:latin typeface="Calibri"/>
                <a:ea typeface="Calibri"/>
                <a:cs typeface="Calibri"/>
                <a:sym typeface="Calibri"/>
              </a:endParaRPr>
            </a:p>
          </p:txBody>
        </p:sp>
      </p:grpSp>
      <p:grpSp>
        <p:nvGrpSpPr>
          <p:cNvPr id="17" name="Google Shape;403;g2da1dedc366_0_1879">
            <a:extLst>
              <a:ext uri="{FF2B5EF4-FFF2-40B4-BE49-F238E27FC236}">
                <a16:creationId xmlns:a16="http://schemas.microsoft.com/office/drawing/2014/main" id="{87572463-479F-1573-F0D1-B5D5C2C3DECA}"/>
              </a:ext>
            </a:extLst>
          </p:cNvPr>
          <p:cNvGrpSpPr/>
          <p:nvPr/>
        </p:nvGrpSpPr>
        <p:grpSpPr>
          <a:xfrm>
            <a:off x="6634945" y="3168788"/>
            <a:ext cx="2888000" cy="2888000"/>
            <a:chOff x="2983201" y="2357790"/>
            <a:chExt cx="2166000" cy="2166000"/>
          </a:xfrm>
        </p:grpSpPr>
        <p:sp>
          <p:nvSpPr>
            <p:cNvPr id="18" name="Google Shape;404;g2da1dedc366_0_1879">
              <a:extLst>
                <a:ext uri="{FF2B5EF4-FFF2-40B4-BE49-F238E27FC236}">
                  <a16:creationId xmlns:a16="http://schemas.microsoft.com/office/drawing/2014/main" id="{5D63AD75-2898-5CB6-3333-06A7D8D9F72D}"/>
                </a:ext>
              </a:extLst>
            </p:cNvPr>
            <p:cNvSpPr/>
            <p:nvPr/>
          </p:nvSpPr>
          <p:spPr>
            <a:xfrm>
              <a:off x="2983201" y="2357790"/>
              <a:ext cx="2166000" cy="2166000"/>
            </a:xfrm>
            <a:prstGeom prst="ellipse">
              <a:avLst/>
            </a:prstGeom>
            <a:solidFill>
              <a:srgbClr val="0B5394"/>
            </a:solidFill>
            <a:ln>
              <a:noFill/>
            </a:ln>
          </p:spPr>
          <p:txBody>
            <a:bodyPr spcFirstLastPara="1" wrap="square" lIns="121900" tIns="121900" rIns="121900" bIns="121900" anchor="ctr" anchorCtr="0">
              <a:noAutofit/>
            </a:bodyPr>
            <a:lstStyle/>
            <a:p>
              <a:pPr defTabSz="1219170" eaLnBrk="0" fontAlgn="base" hangingPunct="0">
                <a:buClr>
                  <a:srgbClr val="000000"/>
                </a:buClr>
                <a:buSzPts val="1700"/>
                <a:defRPr/>
              </a:pPr>
              <a:endParaRPr sz="2267">
                <a:solidFill>
                  <a:srgbClr val="000000"/>
                </a:solidFill>
                <a:latin typeface="Arial"/>
                <a:ea typeface="Arial"/>
                <a:cs typeface="Arial"/>
                <a:sym typeface="Arial"/>
              </a:endParaRPr>
            </a:p>
          </p:txBody>
        </p:sp>
        <p:sp>
          <p:nvSpPr>
            <p:cNvPr id="19" name="Google Shape;405;g2da1dedc366_0_1879">
              <a:extLst>
                <a:ext uri="{FF2B5EF4-FFF2-40B4-BE49-F238E27FC236}">
                  <a16:creationId xmlns:a16="http://schemas.microsoft.com/office/drawing/2014/main" id="{26CF6741-0BA3-B1D1-C472-2AC062A794D6}"/>
                </a:ext>
              </a:extLst>
            </p:cNvPr>
            <p:cNvSpPr txBox="1"/>
            <p:nvPr/>
          </p:nvSpPr>
          <p:spPr>
            <a:xfrm>
              <a:off x="3059406" y="3168962"/>
              <a:ext cx="1328400" cy="661500"/>
            </a:xfrm>
            <a:prstGeom prst="rect">
              <a:avLst/>
            </a:prstGeom>
            <a:solidFill>
              <a:srgbClr val="0B5394"/>
            </a:solidFill>
            <a:ln>
              <a:noFill/>
            </a:ln>
          </p:spPr>
          <p:txBody>
            <a:bodyPr spcFirstLastPara="1" wrap="square" lIns="121900" tIns="121900" rIns="121900" bIns="121900" anchor="ctr" anchorCtr="0">
              <a:noAutofit/>
            </a:bodyPr>
            <a:lstStyle/>
            <a:p>
              <a:pPr algn="ctr" defTabSz="1219170" eaLnBrk="0" fontAlgn="base" hangingPunct="0">
                <a:buClr>
                  <a:srgbClr val="000000"/>
                </a:buClr>
                <a:buSzPts val="1300"/>
                <a:defRPr/>
              </a:pPr>
              <a:r>
                <a:rPr lang="en-US" sz="1867" b="1">
                  <a:solidFill>
                    <a:srgbClr val="FFFFFF"/>
                  </a:solidFill>
                  <a:latin typeface="Calibri"/>
                  <a:ea typeface="Calibri"/>
                  <a:cs typeface="Calibri"/>
                  <a:sym typeface="Calibri"/>
                </a:rPr>
                <a:t>Funding</a:t>
              </a:r>
              <a:endParaRPr sz="1867" b="1">
                <a:solidFill>
                  <a:srgbClr val="FFFFFF"/>
                </a:solidFill>
                <a:latin typeface="Calibri"/>
                <a:ea typeface="Calibri"/>
                <a:cs typeface="Calibri"/>
                <a:sym typeface="Calibri"/>
              </a:endParaRPr>
            </a:p>
          </p:txBody>
        </p:sp>
      </p:grpSp>
      <p:grpSp>
        <p:nvGrpSpPr>
          <p:cNvPr id="20" name="Google Shape;406;g2da1dedc366_0_1879">
            <a:extLst>
              <a:ext uri="{FF2B5EF4-FFF2-40B4-BE49-F238E27FC236}">
                <a16:creationId xmlns:a16="http://schemas.microsoft.com/office/drawing/2014/main" id="{33EAE2BF-8528-433C-DC51-1160786C0F0C}"/>
              </a:ext>
            </a:extLst>
          </p:cNvPr>
          <p:cNvGrpSpPr/>
          <p:nvPr/>
        </p:nvGrpSpPr>
        <p:grpSpPr>
          <a:xfrm>
            <a:off x="6112980" y="1549084"/>
            <a:ext cx="2888000" cy="2888000"/>
            <a:chOff x="2591728" y="1143012"/>
            <a:chExt cx="2166000" cy="2166000"/>
          </a:xfrm>
        </p:grpSpPr>
        <p:sp>
          <p:nvSpPr>
            <p:cNvPr id="21" name="Google Shape;407;g2da1dedc366_0_1879">
              <a:extLst>
                <a:ext uri="{FF2B5EF4-FFF2-40B4-BE49-F238E27FC236}">
                  <a16:creationId xmlns:a16="http://schemas.microsoft.com/office/drawing/2014/main" id="{57980FF3-0E74-9E08-1B90-8767C684977B}"/>
                </a:ext>
              </a:extLst>
            </p:cNvPr>
            <p:cNvSpPr/>
            <p:nvPr/>
          </p:nvSpPr>
          <p:spPr>
            <a:xfrm>
              <a:off x="2591728" y="1143012"/>
              <a:ext cx="2166000" cy="2166000"/>
            </a:xfrm>
            <a:prstGeom prst="ellipse">
              <a:avLst/>
            </a:prstGeom>
            <a:solidFill>
              <a:srgbClr val="3D85C6"/>
            </a:solidFill>
            <a:ln>
              <a:noFill/>
            </a:ln>
          </p:spPr>
          <p:txBody>
            <a:bodyPr spcFirstLastPara="1" wrap="square" lIns="121900" tIns="121900" rIns="121900" bIns="121900" anchor="ctr" anchorCtr="0">
              <a:noAutofit/>
            </a:bodyPr>
            <a:lstStyle/>
            <a:p>
              <a:pPr defTabSz="1219170" eaLnBrk="0" fontAlgn="base" hangingPunct="0">
                <a:buClr>
                  <a:srgbClr val="000000"/>
                </a:buClr>
                <a:buSzPts val="1700"/>
                <a:defRPr/>
              </a:pPr>
              <a:endParaRPr sz="2267">
                <a:solidFill>
                  <a:srgbClr val="000000"/>
                </a:solidFill>
                <a:highlight>
                  <a:srgbClr val="A1C3FA"/>
                </a:highlight>
                <a:latin typeface="Arial"/>
                <a:ea typeface="Arial"/>
                <a:cs typeface="Arial"/>
                <a:sym typeface="Arial"/>
              </a:endParaRPr>
            </a:p>
          </p:txBody>
        </p:sp>
        <p:sp>
          <p:nvSpPr>
            <p:cNvPr id="22" name="Google Shape;408;g2da1dedc366_0_1879">
              <a:extLst>
                <a:ext uri="{FF2B5EF4-FFF2-40B4-BE49-F238E27FC236}">
                  <a16:creationId xmlns:a16="http://schemas.microsoft.com/office/drawing/2014/main" id="{0B0757C1-A1DF-7BA5-5673-5870BEE616BE}"/>
                </a:ext>
              </a:extLst>
            </p:cNvPr>
            <p:cNvSpPr txBox="1"/>
            <p:nvPr/>
          </p:nvSpPr>
          <p:spPr>
            <a:xfrm>
              <a:off x="2830556" y="1666262"/>
              <a:ext cx="1328400" cy="661500"/>
            </a:xfrm>
            <a:prstGeom prst="rect">
              <a:avLst/>
            </a:prstGeom>
            <a:solidFill>
              <a:srgbClr val="3D85C6"/>
            </a:solidFill>
            <a:ln>
              <a:noFill/>
            </a:ln>
          </p:spPr>
          <p:txBody>
            <a:bodyPr spcFirstLastPara="1" wrap="square" lIns="121900" tIns="121900" rIns="121900" bIns="121900" anchor="ctr" anchorCtr="0">
              <a:noAutofit/>
            </a:bodyPr>
            <a:lstStyle/>
            <a:p>
              <a:pPr algn="ctr" defTabSz="1219170" eaLnBrk="0" fontAlgn="base" hangingPunct="0">
                <a:buClr>
                  <a:srgbClr val="000000"/>
                </a:buClr>
                <a:buSzPts val="1300"/>
                <a:defRPr/>
              </a:pPr>
              <a:r>
                <a:rPr lang="en-US" sz="1867" b="1">
                  <a:solidFill>
                    <a:srgbClr val="FFFFFF"/>
                  </a:solidFill>
                  <a:latin typeface="Calibri"/>
                  <a:ea typeface="Calibri"/>
                  <a:cs typeface="Calibri"/>
                  <a:sym typeface="Calibri"/>
                </a:rPr>
                <a:t>Workforce Development</a:t>
              </a:r>
              <a:endParaRPr sz="1867" b="1">
                <a:solidFill>
                  <a:srgbClr val="FFFFFF"/>
                </a:solidFill>
                <a:latin typeface="Calibri"/>
                <a:ea typeface="Calibri"/>
                <a:cs typeface="Calibri"/>
                <a:sym typeface="Calibri"/>
              </a:endParaRPr>
            </a:p>
          </p:txBody>
        </p:sp>
      </p:grpSp>
      <p:sp>
        <p:nvSpPr>
          <p:cNvPr id="23" name="Google Shape;409;g2da1dedc366_0_1879">
            <a:extLst>
              <a:ext uri="{FF2B5EF4-FFF2-40B4-BE49-F238E27FC236}">
                <a16:creationId xmlns:a16="http://schemas.microsoft.com/office/drawing/2014/main" id="{0E6AE64C-2994-AB27-B577-5307F7762ACC}"/>
              </a:ext>
            </a:extLst>
          </p:cNvPr>
          <p:cNvSpPr/>
          <p:nvPr/>
        </p:nvSpPr>
        <p:spPr>
          <a:xfrm>
            <a:off x="8103932" y="2615963"/>
            <a:ext cx="1634400" cy="1634400"/>
          </a:xfrm>
          <a:prstGeom prst="ellipse">
            <a:avLst/>
          </a:prstGeom>
          <a:gradFill>
            <a:gsLst>
              <a:gs pos="0">
                <a:srgbClr val="D4E5F5"/>
              </a:gs>
              <a:gs pos="100000">
                <a:srgbClr val="70A4D5"/>
              </a:gs>
            </a:gsLst>
            <a:path path="circle">
              <a:fillToRect l="50000" t="50000" r="50000" b="50000"/>
            </a:path>
            <a:tileRect/>
          </a:gradFill>
          <a:ln>
            <a:noFill/>
          </a:ln>
          <a:effectLst>
            <a:outerShdw blurRad="57150" dist="19050" dir="5400000" algn="bl" rotWithShape="0">
              <a:srgbClr val="000000">
                <a:alpha val="49019"/>
              </a:srgbClr>
            </a:outerShdw>
          </a:effectLst>
        </p:spPr>
        <p:txBody>
          <a:bodyPr spcFirstLastPara="1" wrap="square" lIns="121900" tIns="121900" rIns="121900" bIns="121900" anchor="ctr" anchorCtr="0">
            <a:noAutofit/>
          </a:bodyPr>
          <a:lstStyle/>
          <a:p>
            <a:pPr defTabSz="1219170" eaLnBrk="0" fontAlgn="base" hangingPunct="0">
              <a:buClr>
                <a:srgbClr val="000000"/>
              </a:buClr>
              <a:buSzPts val="1400"/>
              <a:defRPr/>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4077049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p:txBody>
          <a:bodyPr/>
          <a:lstStyle/>
          <a:p>
            <a:r>
              <a:rPr lang="en-US" dirty="0"/>
              <a:t>Strategic Sustainability is Critically Important</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1811867"/>
            <a:ext cx="10972800" cy="4421717"/>
          </a:xfrm>
        </p:spPr>
        <p:txBody>
          <a:bodyPr/>
          <a:lstStyle/>
          <a:p>
            <a:r>
              <a:rPr lang="en-US" dirty="0"/>
              <a:t>IIS funding lacks diversity </a:t>
            </a:r>
          </a:p>
          <a:p>
            <a:r>
              <a:rPr lang="en-US" dirty="0"/>
              <a:t>Funding cycles boom and bust making long-term planning challenging</a:t>
            </a:r>
          </a:p>
          <a:p>
            <a:r>
              <a:rPr lang="en-US" dirty="0"/>
              <a:t>COVID-19 set unprecedented expectations for IIS functionality and data</a:t>
            </a:r>
          </a:p>
          <a:p>
            <a:pPr lvl="1"/>
            <a:r>
              <a:rPr lang="en-US" dirty="0"/>
              <a:t>Funding has decreased post COVID-19, but stakeholder expectations remain high</a:t>
            </a:r>
          </a:p>
        </p:txBody>
      </p:sp>
      <p:sp>
        <p:nvSpPr>
          <p:cNvPr id="5" name="Google Shape;417;g2e186f19e7f_0_1">
            <a:extLst>
              <a:ext uri="{FF2B5EF4-FFF2-40B4-BE49-F238E27FC236}">
                <a16:creationId xmlns:a16="http://schemas.microsoft.com/office/drawing/2014/main" id="{623BA099-6B85-9CA4-FA09-3FA431B95716}"/>
              </a:ext>
            </a:extLst>
          </p:cNvPr>
          <p:cNvSpPr txBox="1"/>
          <p:nvPr/>
        </p:nvSpPr>
        <p:spPr>
          <a:xfrm>
            <a:off x="472600" y="4022726"/>
            <a:ext cx="11246800" cy="1314678"/>
          </a:xfrm>
          <a:prstGeom prst="rect">
            <a:avLst/>
          </a:prstGeom>
          <a:noFill/>
          <a:ln>
            <a:noFill/>
          </a:ln>
        </p:spPr>
        <p:txBody>
          <a:bodyPr spcFirstLastPara="1" wrap="square" lIns="121900" tIns="121900" rIns="121900" bIns="121900" anchor="t" anchorCtr="0">
            <a:spAutoFit/>
          </a:bodyPr>
          <a:lstStyle/>
          <a:p>
            <a:pPr defTabSz="1219170" eaLnBrk="0" fontAlgn="base" hangingPunct="0">
              <a:lnSpc>
                <a:spcPct val="106666"/>
              </a:lnSpc>
              <a:spcBef>
                <a:spcPts val="800"/>
              </a:spcBef>
              <a:buClr>
                <a:srgbClr val="0F56DC"/>
              </a:buClr>
              <a:buSzPts val="2100"/>
              <a:defRPr/>
            </a:pPr>
            <a:r>
              <a:rPr lang="en-US" sz="2933" b="1" i="1" dirty="0">
                <a:solidFill>
                  <a:srgbClr val="2E5F7D"/>
                </a:solidFill>
                <a:latin typeface="Calibri"/>
                <a:ea typeface="Calibri"/>
                <a:cs typeface="Calibri"/>
                <a:sym typeface="Calibri"/>
              </a:rPr>
              <a:t>Strategic IT development takes long-term </a:t>
            </a:r>
            <a:r>
              <a:rPr lang="en-US" sz="2933" b="1" i="1" dirty="0">
                <a:solidFill>
                  <a:srgbClr val="2E5F7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planning</a:t>
            </a:r>
            <a:r>
              <a:rPr lang="en-US" sz="2933" b="1" i="1" dirty="0">
                <a:solidFill>
                  <a:srgbClr val="2E5F7D"/>
                </a:solidFill>
                <a:latin typeface="Calibri"/>
                <a:ea typeface="Calibri"/>
                <a:cs typeface="Calibri"/>
                <a:sym typeface="Calibri"/>
              </a:rPr>
              <a:t> and sustainable funding!</a:t>
            </a:r>
            <a:endParaRPr sz="2933" b="1" i="1" dirty="0">
              <a:solidFill>
                <a:srgbClr val="2E5F7D"/>
              </a:solidFill>
              <a:latin typeface="Calibri"/>
              <a:ea typeface="Calibri"/>
              <a:cs typeface="Calibri"/>
              <a:sym typeface="Calibri"/>
            </a:endParaRPr>
          </a:p>
        </p:txBody>
      </p:sp>
    </p:spTree>
    <p:extLst>
      <p:ext uri="{BB962C8B-B14F-4D97-AF65-F5344CB8AC3E}">
        <p14:creationId xmlns:p14="http://schemas.microsoft.com/office/powerpoint/2010/main" val="39136152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5A19-2AC1-D248-B9F2-8089031D4A70}"/>
              </a:ext>
            </a:extLst>
          </p:cNvPr>
          <p:cNvSpPr>
            <a:spLocks noGrp="1"/>
          </p:cNvSpPr>
          <p:nvPr>
            <p:ph type="title"/>
          </p:nvPr>
        </p:nvSpPr>
        <p:spPr>
          <a:xfrm>
            <a:off x="1602376" y="546772"/>
            <a:ext cx="9980024" cy="1143000"/>
          </a:xfrm>
        </p:spPr>
        <p:txBody>
          <a:bodyPr/>
          <a:lstStyle/>
          <a:p>
            <a:r>
              <a:rPr lang="en-US" dirty="0"/>
              <a:t>Activity: Discussion Questions</a:t>
            </a:r>
          </a:p>
        </p:txBody>
      </p:sp>
      <p:sp>
        <p:nvSpPr>
          <p:cNvPr id="3" name="Text Placeholder 2">
            <a:extLst>
              <a:ext uri="{FF2B5EF4-FFF2-40B4-BE49-F238E27FC236}">
                <a16:creationId xmlns:a16="http://schemas.microsoft.com/office/drawing/2014/main" id="{5BBA3C55-706C-873B-56B8-ACB712F5AAFA}"/>
              </a:ext>
            </a:extLst>
          </p:cNvPr>
          <p:cNvSpPr>
            <a:spLocks noGrp="1"/>
          </p:cNvSpPr>
          <p:nvPr>
            <p:ph type="body" sz="quarter" idx="10"/>
          </p:nvPr>
        </p:nvSpPr>
        <p:spPr>
          <a:xfrm>
            <a:off x="609601" y="2084000"/>
            <a:ext cx="10972800" cy="4421717"/>
          </a:xfrm>
        </p:spPr>
        <p:txBody>
          <a:bodyPr/>
          <a:lstStyle/>
          <a:p>
            <a:pPr marL="609585" indent="-491054">
              <a:lnSpc>
                <a:spcPct val="100000"/>
              </a:lnSpc>
              <a:spcBef>
                <a:spcPts val="1333"/>
              </a:spcBef>
              <a:buSzPts val="2200"/>
            </a:pPr>
            <a:r>
              <a:rPr lang="en-US" sz="2933" dirty="0"/>
              <a:t>What IIS strategic sustainability topics are you interested in learning more about?​</a:t>
            </a:r>
          </a:p>
          <a:p>
            <a:pPr marL="609585" indent="-491054">
              <a:lnSpc>
                <a:spcPct val="100000"/>
              </a:lnSpc>
              <a:spcBef>
                <a:spcPts val="1333"/>
              </a:spcBef>
              <a:buSzPts val="2200"/>
            </a:pPr>
            <a:r>
              <a:rPr lang="en-US" sz="2933" dirty="0"/>
              <a:t>What kind of assistance would help you find what you need?</a:t>
            </a:r>
          </a:p>
          <a:p>
            <a:pPr marL="0" indent="0">
              <a:buNone/>
            </a:pPr>
            <a:endParaRPr lang="en-US" dirty="0"/>
          </a:p>
        </p:txBody>
      </p:sp>
      <p:pic>
        <p:nvPicPr>
          <p:cNvPr id="4" name="Google Shape;1174;g34b4f6121d3_0_155"/>
          <p:cNvPicPr preferRelativeResize="0"/>
          <p:nvPr/>
        </p:nvPicPr>
        <p:blipFill rotWithShape="1">
          <a:blip r:embed="rId3">
            <a:alphaModFix/>
          </a:blip>
          <a:srcRect/>
          <a:stretch/>
        </p:blipFill>
        <p:spPr>
          <a:xfrm>
            <a:off x="0" y="3051"/>
            <a:ext cx="1602376" cy="1584960"/>
          </a:xfrm>
          <a:prstGeom prst="rect">
            <a:avLst/>
          </a:prstGeom>
          <a:noFill/>
          <a:ln>
            <a:noFill/>
          </a:ln>
        </p:spPr>
      </p:pic>
    </p:spTree>
    <p:extLst>
      <p:ext uri="{BB962C8B-B14F-4D97-AF65-F5344CB8AC3E}">
        <p14:creationId xmlns:p14="http://schemas.microsoft.com/office/powerpoint/2010/main" val="1262137130"/>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2399</Words>
  <Application>Microsoft Office PowerPoint</Application>
  <PresentationFormat>Widescreen</PresentationFormat>
  <Paragraphs>370</Paragraphs>
  <Slides>41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Calibri</vt:lpstr>
      <vt:lpstr>Myriad Web Pro</vt:lpstr>
      <vt:lpstr>Roboto</vt:lpstr>
      <vt:lpstr>Office Theme</vt:lpstr>
      <vt:lpstr>Strategic Sustainability and IIS Budget</vt:lpstr>
      <vt:lpstr>Strategic Sustainability and IIS Budget Objectives</vt:lpstr>
      <vt:lpstr>Sustainability Starts with the Value of the IIS</vt:lpstr>
      <vt:lpstr>IIS are Essential to Immunization Programs and Others</vt:lpstr>
      <vt:lpstr>IIS are Central to a Complex Immunization Data Ecosystem</vt:lpstr>
      <vt:lpstr>Strategic Sustainability</vt:lpstr>
      <vt:lpstr>Strategic Sustainability</vt:lpstr>
      <vt:lpstr>Strategic Sustainability is Critically Important</vt:lpstr>
      <vt:lpstr>Activity: Discussion Questions</vt:lpstr>
      <vt:lpstr>IIS Funding</vt:lpstr>
      <vt:lpstr>CDC Supported IIS Funding</vt:lpstr>
      <vt:lpstr> Data Modernization Funding Timeline and Progression</vt:lpstr>
      <vt:lpstr>Public Health Infrastructure Grant Context</vt:lpstr>
      <vt:lpstr>Public Health Infrastructure Grant (PHIG) Data Modernization – General and A3 IIS Modernization</vt:lpstr>
      <vt:lpstr>Public Health Infrastructure Grant (PHIG) ​ IIS Component A Supplemental By the Numbers​</vt:lpstr>
      <vt:lpstr>CDC Managed Funding Support</vt:lpstr>
      <vt:lpstr>Potential Private Partners for Support</vt:lpstr>
      <vt:lpstr>Potential Additional Sources of Funding</vt:lpstr>
      <vt:lpstr>Medicaid Federal Financial Participation (FFP)</vt:lpstr>
      <vt:lpstr>Medicaid Match Formal Application Process</vt:lpstr>
      <vt:lpstr>Partnering with Other Programs</vt:lpstr>
      <vt:lpstr>Potential Ways to Lower Costs</vt:lpstr>
      <vt:lpstr>Automate and Streamline</vt:lpstr>
      <vt:lpstr>Automate and Streamline </vt:lpstr>
      <vt:lpstr>Automate and Streamline </vt:lpstr>
      <vt:lpstr>Standardize Where Possible</vt:lpstr>
      <vt:lpstr>Engage with the IIS Vendor and Consortium</vt:lpstr>
      <vt:lpstr>Managing the Budget You Have</vt:lpstr>
      <vt:lpstr>Know and Understand IIS Costs and Budget</vt:lpstr>
      <vt:lpstr>Plan, Prioritize, Price, Pause, Pick, Proceed OR Pass</vt:lpstr>
      <vt:lpstr>Workforce Considerations</vt:lpstr>
      <vt:lpstr>Augmenting Your Workforce</vt:lpstr>
      <vt:lpstr>Contracting Considerations</vt:lpstr>
      <vt:lpstr>Activity: IIS Sustainability SWOT</vt:lpstr>
      <vt:lpstr>Understanding IIS Costs</vt:lpstr>
      <vt:lpstr>Understanding the Cost of IIS </vt:lpstr>
      <vt:lpstr>Cost Categories and Examples</vt:lpstr>
      <vt:lpstr>Overview of IIS Budget &amp; Sustainability</vt:lpstr>
      <vt:lpstr>Activity: Assess Your Workforce</vt:lpstr>
      <vt:lpstr>Questions/Discussion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Judith Kerr</dc:creator>
  <cp:lastModifiedBy>Judith Kerr</cp:lastModifiedBy>
  <cp:revision>3</cp:revision>
  <dcterms:created xsi:type="dcterms:W3CDTF">2025-06-16T21:33:35Z</dcterms:created>
  <dcterms:modified xsi:type="dcterms:W3CDTF">2025-06-16T21:53:26Z</dcterms:modified>
</cp:coreProperties>
</file>