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4" r:id="rId2"/>
    <p:sldId id="275" r:id="rId3"/>
    <p:sldId id="276" r:id="rId4"/>
    <p:sldId id="277" r:id="rId5"/>
    <p:sldId id="278" r:id="rId6"/>
    <p:sldId id="279" r:id="rId7"/>
    <p:sldId id="280" r:id="rId8"/>
    <p:sldId id="281"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443" r:id="rId22"/>
    <p:sldId id="296" r:id="rId23"/>
    <p:sldId id="284"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le of an IIS Leader" id="{3E1A8C11-5517-C545-85EA-19C74AF07F82}">
          <p14:sldIdLst>
            <p14:sldId id="274"/>
            <p14:sldId id="275"/>
            <p14:sldId id="276"/>
            <p14:sldId id="277"/>
            <p14:sldId id="278"/>
            <p14:sldId id="279"/>
            <p14:sldId id="280"/>
            <p14:sldId id="281"/>
            <p14:sldId id="282"/>
            <p14:sldId id="283"/>
            <p14:sldId id="285"/>
            <p14:sldId id="286"/>
            <p14:sldId id="287"/>
            <p14:sldId id="288"/>
            <p14:sldId id="289"/>
            <p14:sldId id="290"/>
            <p14:sldId id="291"/>
            <p14:sldId id="292"/>
            <p14:sldId id="293"/>
            <p14:sldId id="294"/>
            <p14:sldId id="443"/>
            <p14:sldId id="296"/>
            <p14:sldId id="284"/>
            <p14:sldId id="297"/>
            <p14:sldId id="298"/>
            <p14:sldId id="299"/>
            <p14:sldId id="300"/>
            <p14:sldId id="301"/>
            <p14:sldId id="302"/>
            <p14:sldId id="303"/>
            <p14:sldId id="304"/>
            <p14:sldId id="305"/>
            <p14:sldId id="306"/>
            <p14:sldId id="307"/>
            <p14:sldId id="3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6" d="100"/>
          <a:sy n="56" d="100"/>
        </p:scale>
        <p:origin x="10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186.40776" units="1/cm"/>
          <inkml:channelProperty channel="Y" name="resolution" value="62.06897" units="1/cm"/>
          <inkml:channelProperty channel="T" name="resolution" value="1" units="1/dev"/>
        </inkml:channelProperties>
      </inkml:inkSource>
      <inkml:timestamp xml:id="ts0" timeString="2025-05-19T13:38:09.857"/>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0 165 0,'40'0'125,"1"-40"-110,1 40-15,39 0 16,0 0-16,1 0 15,-41 0-15,122 0 16,-41 0-16,42 0 16,-1 0-16,-82-41 15,83 41-15,-42 0 16,82 0-16,0 0 16,-82 0-16,82 0 15,0 0-15,-81 0 16,-42 0-16,1 0 15,82 0-15,-83 0 16,42 0-16,-42 0 16,0 0-16,-39 0 15,-2 0-15,42 0 16,40 0-16,-40 0 16,0 0-16,-42 41 15,42-41-15,0 0 16,40 0-16,1 0 15,-2 0-15,-38 0 16,-2 0-16,42 0 16,-42 0-16,1 0 15,40 0-15,-40 0 16,-1 0-16,123 0 16,-123 0-16,2 0 15,38 0-15,-38 0 16,-43 0-16,83 0 15,-42 0-15,123-41 16,-81 41-16,-1 0 16,1 0-16,-2 0 15,43-41-15,-41 41 16,40 0-16,-41 0 16,1 0-16,40 0 15,-41 0-15,82 0 16,-41 0-16,-40 0 15,-1 0-15,41 0 16,-40 0-16,-1 0 16,1 0-16,-42 0 15,1 0-15,-41 0 16,82 0-16,-42 0 16,42 0-16,-83 0 15,41 0-15,83 0 16,-83 0-16,1 0 15,40 0-15,1 0 16,0 0-16,-42 0 16,0 0-16,1 0 15,40 0-15,-40 0 16,-1 0-16,2 0 16,38 0-16,43 0 15,-123 0-15,81 0 16,-40 0-16,40 0 15,-81 0-15,40 0 16,-39 0-16,39 0 16,-40 0-1,41 0-15,-42 0 16,42 0 0,-42 0-1,42 0-15,-41 0 16,0 0-16,-1 0 15,2 0-15,-2 0 16,42 0-16,-42 0 16,2 0-16,39 0 15,-40 0-15,-1 0 16,42 0 0,-41 0-1,0 0 1,-1 0-1,2 0 1,-2 0 0,1 0-1</inkml:trace>
</inkml:ink>
</file>

<file path=ppt/ink/ink2.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186.40776" units="1/cm"/>
          <inkml:channelProperty channel="Y" name="resolution" value="62.06897" units="1/cm"/>
          <inkml:channelProperty channel="T" name="resolution" value="1" units="1/dev"/>
        </inkml:channelProperties>
      </inkml:inkSource>
      <inkml:timestamp xml:id="ts0" timeString="2025-05-19T13:38:46.581"/>
    </inkml:context>
    <inkml:brush xml:id="br0">
      <inkml:brushProperty name="width" value="0.4" units="cm"/>
      <inkml:brushProperty name="height" value="0.8" units="cm"/>
      <inkml:brushProperty name="color" value="#FFFFFF"/>
      <inkml:brushProperty name="tip" value="rectangle"/>
      <inkml:brushProperty name="rasterOp" value="maskPen"/>
      <inkml:brushProperty name="fitToCurve" value="1"/>
    </inkml:brush>
  </inkml:definitions>
  <inkml:trace contextRef="#ctx0" brushRef="#br0">12445 207 0,'0'-42'235,"-41"42"-235,0 0 31,1 0-31,-42 0 16,41 0-16,0 0 0,-41-40 0,42 40 15,-1 0-15,-40 0 32,39 0-32,-80 0 15,0-41-15,81 41 16,-40 0-16,39 0 15,2 0-15,-1 0 0,-40 0 16,39 0 0,2 0-16,-1 0 15,0 0-15,1 0 16,-2 0-16,2 0 0,-1 0 16,0 0-1,1 0-15,-2 0 16,2 0-16,-1 0 15,0 0 1,1 0-16,-2 0 16,2-40-16,-42 40 15,42 0-15,-43 0 32,43 0-17,-1 0-15,1 0 0,-43 0 16,43 0-16,-1 0 15,1 0-15,-43 0 16,2 0-16,41 0 16,-2 0-16,-39 0 15,0 0-15,39 0 16,-39 0-16,40 0 16,-41 0-16,41 0 15,-80 0-15,79 0 16,-80 0-16,40 0 15,-40 0-15,-41 0 16,40 0-16,1 0 16,-1 0-16,2 0 15,-2 0-15,0 0 16,82 0-16,-80 0 16,79 0-16,-39 0 15,0 0-15,-2 0 16,2 0-16,-42 0 15,42 0-15,-42 0 16,42 0-16,-42 0 16,42 40-16,-1-40 15,-40 0-15,-1 0 16,42 0-16,-42 0 0,0 0 16,2 0-1,38 0-15,-38 0 0,-2 41 16,1-41-16,80 0 15,-79 0 1,-83 0-16,81 0 0,42 0 16,-2 0-16,-38 0 15,-2 0 1,42 0-16,-42 0 0,1 0 16,40 0-1,1 0-15,-2 0 16,43 0-16,-41 0 15,-2 0-15,2 0 16,0 0 0,-1 0-16,41 0 15,-40 0-15,39 40 16,-39-40-16,-42 0 0,42 0 16,40 0-16,-41 0 15,1 0-15,0 0 16,-1 0-16,-40 0 15,80 0-15,-80 0 16,40 0 0,42 0-16,-82 0 15,40 0-15,0 0 0,0 0 16,42 0 0,-42 0-16,0 0 0,1 0 0,40 0 31,1 0-16,-2 0-15,-39 0 16,40 0-16,1 0 0,-2 0 16,2 0-16,-1 0 15,-40 0-15,39 0 16,-39 0 0,40 0-1,-41 0-15,42 0 16,-1 0-1,0 0 1,1 0 0,-2 0-1,2 0 1,-1 0 0,0 0-1,1 0 16,-2 0 1,2 0-1,-1 0-15,0 0-1,-41 0 1,42 0-1,-1 0 1,0 0 0,1 0-1,-2 0-15,1 0 32,-40 0 296,41 0-313,40 42-15,-42-42 16,1 0-16,1 0 16</inkml:trace>
</inkml:ink>
</file>

<file path=ppt/ink/ink3.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186.40776" units="1/cm"/>
          <inkml:channelProperty channel="Y" name="resolution" value="62.06897" units="1/cm"/>
          <inkml:channelProperty channel="T" name="resolution" value="1" units="1/dev"/>
        </inkml:channelProperties>
      </inkml:inkSource>
      <inkml:timestamp xml:id="ts0" timeString="2025-05-19T13:38:48.333"/>
    </inkml:context>
    <inkml:brush xml:id="br0">
      <inkml:brushProperty name="width" value="0.4" units="cm"/>
      <inkml:brushProperty name="height" value="0.8" units="cm"/>
      <inkml:brushProperty name="color" value="#FFFFFF"/>
      <inkml:brushProperty name="tip" value="rectangle"/>
      <inkml:brushProperty name="rasterOp" value="maskPen"/>
      <inkml:brushProperty name="fitToCurve" value="1"/>
    </inkml:brush>
  </inkml:definitions>
  <inkml:trace contextRef="#ctx0" brushRef="#br0">0 41 0,'81'0'156,"-39"0"-125,39 0-31,0 0 16,83 0-16,-82 0 15,82 0-15,-43 0 0,43 0 16,80 0-16,-40 0 16,-81 0-16,285-41 15,-163 41-15,40 0 32,-39 0-32,-2 0 15,1 0-15,-82 0 0,1 0 16,202 0-16,-120 0 15,-42 0-15,122 0 16,-82 0-16,83 0 16,40 0-16,-163 0 15,82 0-15,0 0 16,203 0-16,-244 0 16,-1 0-16,83 0 15,-163 0-15,203 0 16,-122 0-16,40 0 0,-203 0 15,122 0-15,0 0 16,41 0-16,-124 0 16,206 0-1,-163 0-15,-43 0 0,43 0 16,80 0 0,-161 0-16,121 0 15,-41 0-15,1 0 0,-2 0 0,1 0 31,-40 0-31,-42 0 16,42 0-16,-1 0 16,-80 0-16,-2 0 15,1 0-15,40 0 16,-39 0 0,-2 0-1,1 0 1</inkml:trace>
</inkml:ink>
</file>

<file path=ppt/ink/ink4.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186.40776" units="1/cm"/>
          <inkml:channelProperty channel="Y" name="resolution" value="62.06897" units="1/cm"/>
          <inkml:channelProperty channel="T" name="resolution" value="1" units="1/dev"/>
        </inkml:channelProperties>
      </inkml:inkSource>
      <inkml:timestamp xml:id="ts0" timeString="2025-05-19T13:39:01.723"/>
    </inkml:context>
    <inkml:brush xml:id="br0">
      <inkml:brushProperty name="width" value="0.4" units="cm"/>
      <inkml:brushProperty name="height" value="0.8" units="cm"/>
      <inkml:brushProperty name="color" value="#FFFFFF"/>
      <inkml:brushProperty name="tip" value="rectangle"/>
      <inkml:brushProperty name="rasterOp" value="maskPen"/>
      <inkml:brushProperty name="fitToCurve" value="1"/>
    </inkml:brush>
  </inkml:definitions>
  <inkml:trace contextRef="#ctx0" brushRef="#br0">0 17 0,'40'0'110,"1"42"-95,82-42 1,0 0-16,-2 0 15,2 0-15,81 0 16,0 0-16,-82 0 0,82 0 0,82 0 16,-122 0-1,-43 0-15,83 0 16,-121 0-16,79 0 16,1 0-16,-40 0 15,-42 0-15,42 0 0,-42 0 16,42 0-16,-1 0 15,-40 0-15,40 0 16,41 0 0,-40 0-16,-41 0 0,40 0 15,-40 0-15,40 0 16,-40 0-16,40 0 16,0 0-16,-40 0 15,82 0 1,-2 0-16,-39 0 0,-42 0 15,42 0 1,81 0-16,-81 0 16,39 0-16,2 0 15,40 0-15,0 0 0,-41 0 16,0 0 0,-81 0-16,162 0 15,2 0-15,-42 0 16,-123 0-16,164 0 15,41 0-15,-82 0 0,-82 0 16,82 0-16,82 0 16,-164 0-16,41 0 15,82 0-15,-122 0 16,-2-42-16,-38 42 0,38 0 16,43 0-16,-41 0 31,-83 0-31,83 0 15,-42 0-15,0 0 16,2 0-16,-2 0 16,1 0-16,-1 0 15,2 0 1,-2 0-16,-41 0 16,43 0-16,38 0 15,-80 0-15,122 0 16,-40 0-16,-1 0 15,1 0-15,40 0 16,1 0-16,-43 0 16,-38 0-16,38 0 15,2 0-15,-42 0 16,2 0-16,-2 42 16</inkml:trace>
</inkml:ink>
</file>

<file path=ppt/ink/ink5.xml><?xml version="1.0" encoding="utf-8"?>
<inkml:ink xmlns:inkml="http://www.w3.org/2003/InkML">
  <inkml:definitions>
    <inkml:context xml:id="ctx0">
      <inkml:inkSource xml:id="inkSrc0">
        <inkml:traceFormat>
          <inkml:channel name="X" type="integer" min="-1920" max="3840" units="cm"/>
          <inkml:channel name="Y" type="integer" max="1080" units="cm"/>
          <inkml:channel name="T" type="integer" max="2.14748E9" units="dev"/>
        </inkml:traceFormat>
        <inkml:channelProperties>
          <inkml:channelProperty channel="X" name="resolution" value="186.40776" units="1/cm"/>
          <inkml:channelProperty channel="Y" name="resolution" value="62.06897" units="1/cm"/>
          <inkml:channelProperty channel="T" name="resolution" value="1" units="1/dev"/>
        </inkml:channelProperties>
      </inkml:inkSource>
      <inkml:timestamp xml:id="ts0" timeString="2025-05-19T13:39:03.307"/>
    </inkml:context>
    <inkml:brush xml:id="br0">
      <inkml:brushProperty name="width" value="0.4" units="cm"/>
      <inkml:brushProperty name="height" value="0.8" units="cm"/>
      <inkml:brushProperty name="color" value="#FFFFFF"/>
      <inkml:brushProperty name="tip" value="rectangle"/>
      <inkml:brushProperty name="rasterOp" value="maskPen"/>
      <inkml:brushProperty name="fitToCurve" value="1"/>
    </inkml:brush>
  </inkml:definitions>
  <inkml:trace contextRef="#ctx0" brushRef="#br0">12935 253 0,'-42'0'79,"2"0"-64,-1 0 1,0 0-16,1 0 15,-2 0 1,-39 0-16,0 0 16,39 0-16,2 0 15,-82 0-15,80 0 16,-39 0-16,0 0 16,-1 0-16,0-41 0,-40 41 15,40 0-15,-40 0 16,81 0-16,-40 0 15,-1 0-15,0 0 16,-40 0-16,40 0 16,0 0-1,-40 0-15,0 0 16,0 0 0,-1 0-16,42 0 0,-42 0 15,42 0-15,-42 0 16,82 0-16,-41 0 0,1 0 15,0-41-15,39 41 16,-39 0 0,40 0-16,1 0 15,-43 0-15,2 0 0,-1 0 16,41 0 0,1 0-16,-1 0 15,-41 0 1,41-40-16,-40 40 0,-42 0 15,2-42-15,38 42 16,-121-40-16,41 40 16,41 0-16,-1 0 15,2 0-15,38 0 16,-38 0-16,-2-41 16,42 41-16,-42 0 15,0 0-15,1 0 16,-1 0-16,42 0 15,-42 0-15,-40 0 16,-1 0-16,2 0 16,-1 0-16,80 0 15,-79 0-15,39 0 16,-325 0 0,121 0-1,205 0-15,40 0 16,-40 0-16,-1 41 15,0-41-15,2 0 16,38 40-16,2-40 16,-42 0-16,-39 42 15,-42-42-15,81 40 16,0-40-16,1 0 0,-41 0 16,-41 0-1,41 0-15,-1 0 16,2 0-16,39 0 15,-40 0-15,41 0 16,-1 0-16,0 0 0,42 0 16,0 0-1,39 0-15,-80 0 16,40 0-16,42 0 16,-42 0-16,42 0 15,-42 0-15,41 0 16,0 0-1,-41 0-15,42 0 16,-1 0 0,0 0-16,1 0 15,-2 0-15,2 0 16,-1 0-16,0 0 16,1 0-16,-2 0 31,-39 0-31,0 0 0,39 0 15,-39 0-15,0 0 16,-2 0-16,43 0 0,-1 0 16,1 0-16,-2 0 15,1 0-15,1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6FD00-AB13-4BBB-BE52-D99622681755}"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49B6-735D-4365-BC11-F08D15D623A7}" type="slidenum">
              <a:rPr lang="en-US" smtClean="0"/>
              <a:t>‹#›</a:t>
            </a:fld>
            <a:endParaRPr lang="en-US"/>
          </a:p>
        </p:txBody>
      </p:sp>
    </p:spTree>
    <p:extLst>
      <p:ext uri="{BB962C8B-B14F-4D97-AF65-F5344CB8AC3E}">
        <p14:creationId xmlns:p14="http://schemas.microsoft.com/office/powerpoint/2010/main" val="313512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hii.org/resources/iis-core-competency-model/" TargetMode="External"/><Relationship Id="rId7" Type="http://schemas.openxmlformats.org/officeDocument/2006/relationships/hyperlink" Target="https://phii.org/wp-content/uploads/2021/07/MT-IIS-Staff-Roles-Matrix.xlsx"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phii.org/wp-content/uploads/2021/07/MT-Staff-Allocation-Matrix.xlsx" TargetMode="External"/><Relationship Id="rId5" Type="http://schemas.openxmlformats.org/officeDocument/2006/relationships/hyperlink" Target="https://phii.org/resources/iis-workforce-classifications/" TargetMode="External"/><Relationship Id="rId4" Type="http://schemas.openxmlformats.org/officeDocument/2006/relationships/hyperlink" Target="https://phii.org/wp-content/uploads/2021/07/MT-Sample-IIS-Staffing-Model.ppt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t>For the first session of our day, I would like to invite Amy Metroka to the podium.</a:t>
            </a:r>
            <a:endParaRPr/>
          </a:p>
          <a:p>
            <a:pPr marL="0" lvl="0" indent="0" algn="l" rtl="0">
              <a:lnSpc>
                <a:spcPct val="100000"/>
              </a:lnSpc>
              <a:spcBef>
                <a:spcPts val="0"/>
              </a:spcBef>
              <a:spcAft>
                <a:spcPts val="0"/>
              </a:spcAft>
              <a:buSzPts val="1400"/>
              <a:buNone/>
            </a:pPr>
            <a:endParaRPr/>
          </a:p>
        </p:txBody>
      </p:sp>
      <p:sp>
        <p:nvSpPr>
          <p:cNvPr id="722" name="Google Shape;7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Foreshadow partners in addition to technology partners</a:t>
            </a:r>
            <a:endParaRPr/>
          </a:p>
        </p:txBody>
      </p:sp>
      <p:sp>
        <p:nvSpPr>
          <p:cNvPr id="804" name="Google Shape;804;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PHII recently published a IIS-DMI one pager for the IIS community. A step-by-step guide to ensure that IIS are connected to efforts to modernize the public health system, and offers supplementary resources to learn more about how the Data Modernization Initiative intersects with the work of IIS.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3360"/>
              <a:buFont typeface="Arial"/>
              <a:buNone/>
            </a:pPr>
            <a:r>
              <a:rPr lang="en-US" sz="1501" i="1"/>
              <a:t>Key Resources: </a:t>
            </a:r>
            <a:endParaRPr sz="1501" i="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3"/>
              </a:rPr>
              <a:t>IIS Core Competency Model</a:t>
            </a:r>
            <a:r>
              <a:rPr lang="en-US" sz="1181"/>
              <a:t> - defines 11 core competencies for the IIS team</a:t>
            </a:r>
            <a:endParaRPr sz="1181"/>
          </a:p>
          <a:p>
            <a:pPr marL="685800" lvl="0" indent="-165120" algn="l" rtl="0">
              <a:lnSpc>
                <a:spcPct val="90000"/>
              </a:lnSpc>
              <a:spcBef>
                <a:spcPts val="800"/>
              </a:spcBef>
              <a:spcAft>
                <a:spcPts val="0"/>
              </a:spcAft>
              <a:buClr>
                <a:srgbClr val="55AF89"/>
              </a:buClr>
              <a:buSzPts val="1181"/>
              <a:buNone/>
            </a:pP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4"/>
              </a:rPr>
              <a:t>Sample IIS Staffing Model</a:t>
            </a:r>
            <a:r>
              <a:rPr lang="en-US" sz="1181"/>
              <a:t> - helps visualize coverage for key IIS staffing roles and gaps</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5"/>
              </a:rPr>
              <a:t>IIS Workforce Classifications/Role Descriptions</a:t>
            </a:r>
            <a:r>
              <a:rPr lang="en-US" sz="1181"/>
              <a:t> - guides identification of staffing needs and helps with recruitment</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6"/>
              </a:rPr>
              <a:t>Staff Allocation Matrix</a:t>
            </a:r>
            <a:r>
              <a:rPr lang="en-US" sz="1181"/>
              <a:t> - helps assess current and planned staff allocation and capacity</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7"/>
              </a:rPr>
              <a:t>IIS Staff Roles Matrix</a:t>
            </a:r>
            <a:r>
              <a:rPr lang="en-US" sz="1181"/>
              <a:t> - helps identify staffing responsibilities for key IIS roles</a:t>
            </a:r>
            <a:endParaRPr sz="1181"/>
          </a:p>
          <a:p>
            <a:pPr marL="0" lvl="0" indent="0" algn="l" rtl="0">
              <a:lnSpc>
                <a:spcPct val="100000"/>
              </a:lnSpc>
              <a:spcBef>
                <a:spcPts val="0"/>
              </a:spcBef>
              <a:spcAft>
                <a:spcPts val="0"/>
              </a:spcAft>
              <a:buSzPts val="1400"/>
              <a:buNone/>
            </a:pPr>
            <a:endParaRPr sz="100"/>
          </a:p>
        </p:txBody>
      </p:sp>
      <p:sp>
        <p:nvSpPr>
          <p:cNvPr id="832" name="Google Shape;83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Emphasize that staff can come from outside the IIS, e.g., from the immunization program, IT.  </a:t>
            </a:r>
            <a:endParaRPr/>
          </a:p>
          <a:p>
            <a:pPr marL="0" lvl="0" indent="0" algn="l" rtl="0">
              <a:lnSpc>
                <a:spcPct val="100000"/>
              </a:lnSpc>
              <a:spcBef>
                <a:spcPts val="0"/>
              </a:spcBef>
              <a:spcAft>
                <a:spcPts val="0"/>
              </a:spcAft>
              <a:buSzPts val="1400"/>
              <a:buNone/>
            </a:pPr>
            <a:r>
              <a:rPr lang="en-US"/>
              <a:t>Describe difference between data analyst - the epi analyzes data to inform immunization program activities, e.g., identifies low immunization coverage areas for interventions to raise coverage rates; the data analyst typically extracts, formats, and sends data to authorized users and partners, e.g., supplies health plans with immunization data on enrollees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39" name="Google Shape;83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National community - regional-based and consortiums</a:t>
            </a:r>
            <a:endParaRPr/>
          </a:p>
        </p:txBody>
      </p:sp>
      <p:sp>
        <p:nvSpPr>
          <p:cNvPr id="846" name="Google Shape;84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3" name="Google Shape;85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Emphasize that we acknowledge that staff varies in size, however, these areas need to be covered. That doesn’t necessarily mean there is a staff person per area; this is not an org chart!</a:t>
            </a:r>
            <a:endParaRPr dirty="0"/>
          </a:p>
        </p:txBody>
      </p:sp>
      <p:sp>
        <p:nvSpPr>
          <p:cNvPr id="860" name="Google Shape;860;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5" name="Google Shape;875;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1400"/>
              <a:buNone/>
            </a:pPr>
            <a:endParaRPr sz="1000"/>
          </a:p>
          <a:p>
            <a:pPr marL="0" lvl="0" indent="0" algn="l" rtl="0">
              <a:lnSpc>
                <a:spcPct val="90000"/>
              </a:lnSpc>
              <a:spcBef>
                <a:spcPts val="400"/>
              </a:spcBef>
              <a:spcAft>
                <a:spcPts val="0"/>
              </a:spcAft>
              <a:buSzPts val="1400"/>
              <a:buNone/>
            </a:pPr>
            <a:endParaRPr sz="1000"/>
          </a:p>
          <a:p>
            <a:pPr marL="0" lvl="0" indent="0" algn="l" rtl="0">
              <a:lnSpc>
                <a:spcPct val="90000"/>
              </a:lnSpc>
              <a:spcBef>
                <a:spcPts val="40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2" name="Google Shape;882;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2" name="Google Shape;882;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307229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11" name="Google Shape;81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high quality data? Tools available to define it: Blueprint, IIS Dashboard, CDC DQ reports</a:t>
            </a:r>
            <a:endParaRPr/>
          </a:p>
          <a:p>
            <a:pPr marL="0" lvl="0" indent="0" algn="l" rtl="0">
              <a:lnSpc>
                <a:spcPct val="100000"/>
              </a:lnSpc>
              <a:spcBef>
                <a:spcPts val="0"/>
              </a:spcBef>
              <a:spcAft>
                <a:spcPts val="0"/>
              </a:spcAft>
              <a:buSzPts val="1400"/>
              <a:buNone/>
            </a:pPr>
            <a:r>
              <a:rPr lang="en-US"/>
              <a:t>Don’t strive for perfection, but make it a continuous process</a:t>
            </a:r>
            <a:endParaRPr/>
          </a:p>
          <a:p>
            <a:pPr marL="0" lvl="0" indent="0" algn="l" rtl="0">
              <a:lnSpc>
                <a:spcPct val="100000"/>
              </a:lnSpc>
              <a:spcBef>
                <a:spcPts val="0"/>
              </a:spcBef>
              <a:spcAft>
                <a:spcPts val="0"/>
              </a:spcAft>
              <a:buSzPts val="1400"/>
              <a:buNone/>
            </a:pPr>
            <a:r>
              <a:rPr lang="en-US"/>
              <a:t>Will be discussed in depth in a later module</a:t>
            </a:r>
            <a:endParaRPr/>
          </a:p>
          <a:p>
            <a:pPr marL="0" lvl="0" indent="0" algn="l" rtl="0">
              <a:lnSpc>
                <a:spcPct val="100000"/>
              </a:lnSpc>
              <a:spcBef>
                <a:spcPts val="0"/>
              </a:spcBef>
              <a:spcAft>
                <a:spcPts val="0"/>
              </a:spcAft>
              <a:buSzPts val="1400"/>
              <a:buNone/>
            </a:pPr>
            <a:endParaRPr/>
          </a:p>
        </p:txBody>
      </p:sp>
      <p:sp>
        <p:nvSpPr>
          <p:cNvPr id="910" name="Google Shape;910;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CDC Blueprint is foundational for determining data quality priorities. Will be discussed in depth in upcoming modules….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Note: Beth will talk about this later</a:t>
            </a:r>
            <a:endParaRPr/>
          </a:p>
        </p:txBody>
      </p:sp>
      <p:sp>
        <p:nvSpPr>
          <p:cNvPr id="920" name="Google Shape;920;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8" name="Google Shape;928;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2" name="Google Shape;942;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000" dirty="0"/>
              <a:t> Identify some words or terms that describe what leadership means to you.</a:t>
            </a:r>
          </a:p>
          <a:p>
            <a:pPr marL="0" lvl="0" indent="0" algn="l" rtl="0">
              <a:lnSpc>
                <a:spcPct val="100000"/>
              </a:lnSpc>
              <a:spcBef>
                <a:spcPts val="0"/>
              </a:spcBef>
              <a:spcAft>
                <a:spcPts val="0"/>
              </a:spcAft>
              <a:buSzPts val="1100"/>
              <a:buNone/>
            </a:pPr>
            <a:endParaRPr lang="en-US" sz="1000" dirty="0"/>
          </a:p>
          <a:p>
            <a:pPr marL="0" lvl="0" indent="0" algn="l" rtl="0">
              <a:lnSpc>
                <a:spcPct val="100000"/>
              </a:lnSpc>
              <a:spcBef>
                <a:spcPts val="0"/>
              </a:spcBef>
              <a:spcAft>
                <a:spcPts val="0"/>
              </a:spcAft>
              <a:buSzPts val="1100"/>
              <a:buNone/>
            </a:pPr>
            <a:r>
              <a:rPr lang="en-US" sz="1000" dirty="0"/>
              <a:t>Add</a:t>
            </a:r>
            <a:r>
              <a:rPr lang="en-US" sz="1000" baseline="0" dirty="0"/>
              <a:t> them to sticky notes and put your sticky notes on the butcher paper in the back of the room.</a:t>
            </a:r>
            <a:endParaRPr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format: Core functions, capabilities and attributes of an IIS</a:t>
            </a:r>
            <a:endParaRPr/>
          </a:p>
        </p:txBody>
      </p:sp>
      <p:sp>
        <p:nvSpPr>
          <p:cNvPr id="949" name="Google Shape;949;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Might want to call out the standard for IIS to allow HL7 Q/R - are they using it?</a:t>
            </a:r>
            <a:endParaRPr/>
          </a:p>
        </p:txBody>
      </p:sp>
      <p:sp>
        <p:nvSpPr>
          <p:cNvPr id="955" name="Google Shape;955;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2" name="Google Shape;962;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each participant both questions and should be built into their action plan!!</a:t>
            </a:r>
            <a:endParaRPr/>
          </a:p>
        </p:txBody>
      </p:sp>
      <p:sp>
        <p:nvSpPr>
          <p:cNvPr id="972" name="Google Shape;972;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4b4f6121d3_0_3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5" name="Google Shape;995;g34b4f6121d3_0_3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IPOM - jurisdictions have access to the IPOM, which is behind the CDC firewall</a:t>
            </a:r>
            <a:endParaRPr dirty="0"/>
          </a:p>
        </p:txBody>
      </p:sp>
      <p:sp>
        <p:nvSpPr>
          <p:cNvPr id="1005" name="Google Shape;100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1400"/>
              <a:buNone/>
            </a:pPr>
            <a:r>
              <a:rPr lang="en-US" sz="1000"/>
              <a:t>Provides a roadmap for the IIS leader to build an effective team. We will be discussing the competencies throughout the next few days.</a:t>
            </a:r>
            <a:endParaRPr sz="1000"/>
          </a:p>
          <a:p>
            <a:pPr marL="0" lvl="0" indent="0" algn="l" rtl="0">
              <a:lnSpc>
                <a:spcPct val="90000"/>
              </a:lnSpc>
              <a:spcBef>
                <a:spcPts val="800"/>
              </a:spcBef>
              <a:spcAft>
                <a:spcPts val="0"/>
              </a:spcAft>
              <a:buSzPts val="1400"/>
              <a:buNone/>
            </a:pPr>
            <a:endParaRPr sz="1000"/>
          </a:p>
          <a:p>
            <a:pPr marL="0" lvl="0" indent="0" algn="l" rtl="0">
              <a:lnSpc>
                <a:spcPct val="90000"/>
              </a:lnSpc>
              <a:spcBef>
                <a:spcPts val="400"/>
              </a:spcBef>
              <a:spcAft>
                <a:spcPts val="0"/>
              </a:spcAft>
              <a:buSzPts val="1400"/>
              <a:buNone/>
            </a:pPr>
            <a:endParaRPr sz="1000"/>
          </a:p>
          <a:p>
            <a:pPr marL="0" lvl="0" indent="0" algn="l" rtl="0">
              <a:lnSpc>
                <a:spcPct val="90000"/>
              </a:lnSpc>
              <a:spcBef>
                <a:spcPts val="40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t>Here is where we all strive to be</a:t>
            </a:r>
            <a:endParaRPr/>
          </a:p>
          <a:p>
            <a:pPr marL="0" lvl="0" indent="0" algn="l" rtl="0">
              <a:lnSpc>
                <a:spcPct val="90000"/>
              </a:lnSpc>
              <a:spcBef>
                <a:spcPts val="800"/>
              </a:spcBef>
              <a:spcAft>
                <a:spcPts val="0"/>
              </a:spcAft>
              <a:buSzPts val="1400"/>
              <a:buNone/>
            </a:pPr>
            <a:endParaRPr sz="1000"/>
          </a:p>
          <a:p>
            <a:pPr marL="0" lvl="0" indent="0" algn="l" rtl="0">
              <a:lnSpc>
                <a:spcPct val="90000"/>
              </a:lnSpc>
              <a:spcBef>
                <a:spcPts val="400"/>
              </a:spcBef>
              <a:spcAft>
                <a:spcPts val="0"/>
              </a:spcAft>
              <a:buSzPts val="1400"/>
              <a:buNone/>
            </a:pPr>
            <a:endParaRPr sz="1000"/>
          </a:p>
          <a:p>
            <a:pPr marL="0" lvl="0" indent="0" algn="l" rtl="0">
              <a:lnSpc>
                <a:spcPct val="90000"/>
              </a:lnSpc>
              <a:spcBef>
                <a:spcPts val="40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800"/>
              </a:spcBef>
              <a:spcAft>
                <a:spcPts val="0"/>
              </a:spcAft>
              <a:buClr>
                <a:srgbClr val="000000"/>
              </a:buClr>
              <a:buSzPts val="1400"/>
              <a:buFont typeface="Arial"/>
              <a:buNone/>
            </a:pPr>
            <a:r>
              <a:rPr lang="en-US" sz="1000">
                <a:solidFill>
                  <a:srgbClr val="444746"/>
                </a:solidFill>
                <a:latin typeface="Roboto"/>
                <a:ea typeface="Roboto"/>
                <a:cs typeface="Roboto"/>
                <a:sym typeface="Roboto"/>
              </a:rPr>
              <a:t>Use this as an organizing principle for the action plan/leadership plan/growth plan</a:t>
            </a:r>
            <a:endParaRPr sz="1000"/>
          </a:p>
          <a:p>
            <a:pPr marL="0" lvl="0" indent="0" algn="l" rtl="0">
              <a:lnSpc>
                <a:spcPct val="90000"/>
              </a:lnSpc>
              <a:spcBef>
                <a:spcPts val="800"/>
              </a:spcBef>
              <a:spcAft>
                <a:spcPts val="0"/>
              </a:spcAft>
              <a:buSzPts val="1400"/>
              <a:buNone/>
            </a:pPr>
            <a:endParaRPr sz="1000"/>
          </a:p>
          <a:p>
            <a:pPr marL="0" lvl="0" indent="0" algn="l" rtl="0">
              <a:lnSpc>
                <a:spcPct val="90000"/>
              </a:lnSpc>
              <a:spcBef>
                <a:spcPts val="400"/>
              </a:spcBef>
              <a:spcAft>
                <a:spcPts val="0"/>
              </a:spcAft>
              <a:buSzPts val="1400"/>
              <a:buNone/>
            </a:pPr>
            <a:endParaRPr sz="1000"/>
          </a:p>
          <a:p>
            <a:pPr marL="0" lvl="0" indent="0" algn="l" rtl="0">
              <a:lnSpc>
                <a:spcPct val="90000"/>
              </a:lnSpc>
              <a:spcBef>
                <a:spcPts val="40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where we all strive to be</a:t>
            </a:r>
            <a:endParaRPr/>
          </a:p>
        </p:txBody>
      </p:sp>
      <p:sp>
        <p:nvSpPr>
          <p:cNvPr id="797" name="Google Shape;797;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1843-BA0D-3A51-CF1A-A4ED783E1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6B2B3-BD1D-06B2-2363-CFCFC67A9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4D310-B474-FD11-8FC4-A76275C7D7CF}"/>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5" name="Footer Placeholder 4">
            <a:extLst>
              <a:ext uri="{FF2B5EF4-FFF2-40B4-BE49-F238E27FC236}">
                <a16:creationId xmlns:a16="http://schemas.microsoft.com/office/drawing/2014/main" id="{7B987C5F-F207-B731-F0CA-BF14960DA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22ABE-9B0F-6A5F-358F-93B88354D3DE}"/>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421724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8607-EEFE-6D60-4082-AD6698A134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3B9AD-8E4C-DD4C-E135-AAA32A790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920F0-004F-3662-B789-53D1FED11B23}"/>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5" name="Footer Placeholder 4">
            <a:extLst>
              <a:ext uri="{FF2B5EF4-FFF2-40B4-BE49-F238E27FC236}">
                <a16:creationId xmlns:a16="http://schemas.microsoft.com/office/drawing/2014/main" id="{9110C07F-2EC6-744D-A154-81AA5E59E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ABF30-ABBA-B22E-1E84-414481C65C5C}"/>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61248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134825-E53A-0F98-929B-2E9306933F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FC788-EE58-45E3-B124-0D1EC3D2FA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DADDA-788A-5EEC-1CCD-EE61BC8A8025}"/>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5" name="Footer Placeholder 4">
            <a:extLst>
              <a:ext uri="{FF2B5EF4-FFF2-40B4-BE49-F238E27FC236}">
                <a16:creationId xmlns:a16="http://schemas.microsoft.com/office/drawing/2014/main" id="{2ABED792-63DD-8651-B74F-64F9C412C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C39A0-0EF7-64ED-965D-36C0C03E5260}"/>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257879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Static">
  <p:cSld name="Blue Static">
    <p:spTree>
      <p:nvGrpSpPr>
        <p:cNvPr id="1" name="Shape 31"/>
        <p:cNvGrpSpPr/>
        <p:nvPr/>
      </p:nvGrpSpPr>
      <p:grpSpPr>
        <a:xfrm>
          <a:off x="0" y="0"/>
          <a:ext cx="0" cy="0"/>
          <a:chOff x="0" y="0"/>
          <a:chExt cx="0" cy="0"/>
        </a:xfrm>
      </p:grpSpPr>
      <p:sp>
        <p:nvSpPr>
          <p:cNvPr id="32" name="Google Shape;32;p38"/>
          <p:cNvSpPr txBox="1">
            <a:spLocks noGrp="1"/>
          </p:cNvSpPr>
          <p:nvPr>
            <p:ph type="ctrTitle"/>
          </p:nvPr>
        </p:nvSpPr>
        <p:spPr>
          <a:xfrm>
            <a:off x="865848" y="928155"/>
            <a:ext cx="9435200" cy="2387600"/>
          </a:xfrm>
          <a:prstGeom prst="rect">
            <a:avLst/>
          </a:prstGeom>
          <a:noFill/>
          <a:ln>
            <a:noFill/>
          </a:ln>
        </p:spPr>
        <p:txBody>
          <a:bodyPr spcFirstLastPara="1" wrap="square" lIns="91425" tIns="45700" rIns="91425" bIns="45700" anchor="b" anchorCtr="0">
            <a:normAutofit/>
          </a:bodyPr>
          <a:lstStyle>
            <a:lvl1pPr marR="0" lvl="0" algn="l">
              <a:lnSpc>
                <a:spcPct val="102083"/>
              </a:lnSpc>
              <a:spcBef>
                <a:spcPts val="0"/>
              </a:spcBef>
              <a:spcAft>
                <a:spcPts val="0"/>
              </a:spcAft>
              <a:buClr>
                <a:schemeClr val="lt1"/>
              </a:buClr>
              <a:buSzPts val="4800"/>
              <a:buFont typeface="Barlow Medium"/>
              <a:buNone/>
              <a:defRPr sz="4800" b="0" i="0" u="none" strike="noStrike" cap="none">
                <a:solidFill>
                  <a:schemeClr val="lt1"/>
                </a:solidFill>
                <a:latin typeface="Barlow Medium"/>
                <a:ea typeface="Barlow Medium"/>
                <a:cs typeface="Barlow Medium"/>
                <a:sym typeface="Barlow Medium"/>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38"/>
          <p:cNvSpPr txBox="1">
            <a:spLocks noGrp="1"/>
          </p:cNvSpPr>
          <p:nvPr>
            <p:ph type="subTitle" idx="1"/>
          </p:nvPr>
        </p:nvSpPr>
        <p:spPr>
          <a:xfrm>
            <a:off x="890124" y="3481332"/>
            <a:ext cx="8780000" cy="756800"/>
          </a:xfrm>
          <a:prstGeom prst="rect">
            <a:avLst/>
          </a:prstGeom>
          <a:noFill/>
          <a:ln>
            <a:noFill/>
          </a:ln>
        </p:spPr>
        <p:txBody>
          <a:bodyPr spcFirstLastPara="1" wrap="square" lIns="91425" tIns="45700" rIns="91425" bIns="45700" anchor="ctr" anchorCtr="0">
            <a:normAutofit/>
          </a:bodyPr>
          <a:lstStyle>
            <a:lvl1pPr marR="0" lvl="0" algn="l">
              <a:lnSpc>
                <a:spcPct val="104761"/>
              </a:lnSpc>
              <a:spcBef>
                <a:spcPts val="0"/>
              </a:spcBef>
              <a:spcAft>
                <a:spcPts val="0"/>
              </a:spcAft>
              <a:buClr>
                <a:srgbClr val="005E85"/>
              </a:buClr>
              <a:buSzPts val="2100"/>
              <a:buFont typeface="Arial"/>
              <a:buNone/>
              <a:defRPr sz="2100" b="1" i="0" u="none" strike="noStrike" cap="none">
                <a:solidFill>
                  <a:srgbClr val="005E85"/>
                </a:solidFill>
                <a:latin typeface="Barlow"/>
                <a:ea typeface="Barlow"/>
                <a:cs typeface="Barlow"/>
                <a:sym typeface="Barlow"/>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Barlow"/>
                <a:ea typeface="Barlow"/>
                <a:cs typeface="Barlow"/>
                <a:sym typeface="Barlow"/>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Barlow"/>
                <a:ea typeface="Barlow"/>
                <a:cs typeface="Barlow"/>
                <a:sym typeface="Barlow"/>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203430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265-2173-3419-F7D1-C4F52ABFF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6F794-3BC2-3E98-864E-80ECD8805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347A5-5FA9-D783-69D8-7B15ACFCA336}"/>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5" name="Footer Placeholder 4">
            <a:extLst>
              <a:ext uri="{FF2B5EF4-FFF2-40B4-BE49-F238E27FC236}">
                <a16:creationId xmlns:a16="http://schemas.microsoft.com/office/drawing/2014/main" id="{3435350C-AA99-383A-F3B9-8DB024DFB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8D979-E365-92BE-49BE-4658CC84FC9A}"/>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263192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7368-17F0-3810-13B2-AAF40D46E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AF2597-13FB-4423-2EDE-B637408CBC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C40A7-EB34-0DC5-8C3B-11F14C4E277C}"/>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5" name="Footer Placeholder 4">
            <a:extLst>
              <a:ext uri="{FF2B5EF4-FFF2-40B4-BE49-F238E27FC236}">
                <a16:creationId xmlns:a16="http://schemas.microsoft.com/office/drawing/2014/main" id="{39D0C2D7-98F9-5F4E-1DD7-878307A5F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3ECE3-B2A7-1269-CAB6-7F87579BEAA5}"/>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73247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85F3-E783-D60A-740B-ACCE30AD8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4545BE-E3D9-6413-63BC-E72C3C3E2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945C0A-718B-3636-BE37-17CA3482F0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E13E-8DEB-3F95-BCCE-52C8FC7358F7}"/>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6" name="Footer Placeholder 5">
            <a:extLst>
              <a:ext uri="{FF2B5EF4-FFF2-40B4-BE49-F238E27FC236}">
                <a16:creationId xmlns:a16="http://schemas.microsoft.com/office/drawing/2014/main" id="{B6912F93-B5DB-0779-CBB1-4737AC769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BFA74-D442-E913-6A24-6F4314F10177}"/>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308076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CEC7-27C4-DD59-F447-4D3AB75380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01157F-E870-1C6E-1178-FF07748FA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718C73-B011-4BB9-E5FB-A368DB8C1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DEC285-3447-0903-DF31-5E20C85EC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27BD7-440C-FBBD-4ECD-9FC50EB76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30963-D81D-1E42-8E78-15DF37880896}"/>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8" name="Footer Placeholder 7">
            <a:extLst>
              <a:ext uri="{FF2B5EF4-FFF2-40B4-BE49-F238E27FC236}">
                <a16:creationId xmlns:a16="http://schemas.microsoft.com/office/drawing/2014/main" id="{A27A1F37-7DB3-60C3-20E3-F094B9B22B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F424CD-E23B-0459-963D-A64A446BA30E}"/>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38439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EFF1-C9A9-3E92-1ADF-E421CF51F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D9F9BC-0E01-8B40-30AF-63F5941B7748}"/>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4" name="Footer Placeholder 3">
            <a:extLst>
              <a:ext uri="{FF2B5EF4-FFF2-40B4-BE49-F238E27FC236}">
                <a16:creationId xmlns:a16="http://schemas.microsoft.com/office/drawing/2014/main" id="{A0201EA3-8CBE-D8DE-F5AA-0CF8D97C8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C23E30-943A-67B7-3294-0623CAE13359}"/>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189917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AC7AD-4A75-A251-3D03-D71FB71E4C45}"/>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3" name="Footer Placeholder 2">
            <a:extLst>
              <a:ext uri="{FF2B5EF4-FFF2-40B4-BE49-F238E27FC236}">
                <a16:creationId xmlns:a16="http://schemas.microsoft.com/office/drawing/2014/main" id="{CEA5FC77-8460-5E25-11E6-B266B63CC1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F14A2-0EAA-F087-48ED-96BEF99B7709}"/>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204164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874D-AE14-BE29-72ED-B7D18808A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9A2ED-370A-2EAB-2083-61D05C623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43D76-D95C-4D8E-DC9A-2A474170D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36AB5-32B9-9DCA-E492-6D00ACE9D6B9}"/>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6" name="Footer Placeholder 5">
            <a:extLst>
              <a:ext uri="{FF2B5EF4-FFF2-40B4-BE49-F238E27FC236}">
                <a16:creationId xmlns:a16="http://schemas.microsoft.com/office/drawing/2014/main" id="{1464D786-A211-1732-52C9-992DCDB5E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7C9D7-B28B-BBFF-2B37-9276118C4492}"/>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351246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EB5B-97EF-CF2B-3C6C-6BCF36847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8C7F4-F35B-42C8-E3F1-DA0B639CD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D2045-10BA-18D8-E72D-CCC2B06A6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D4FF1-1A66-2EDA-3900-D2F4387C8506}"/>
              </a:ext>
            </a:extLst>
          </p:cNvPr>
          <p:cNvSpPr>
            <a:spLocks noGrp="1"/>
          </p:cNvSpPr>
          <p:nvPr>
            <p:ph type="dt" sz="half" idx="10"/>
          </p:nvPr>
        </p:nvSpPr>
        <p:spPr/>
        <p:txBody>
          <a:bodyPr/>
          <a:lstStyle/>
          <a:p>
            <a:fld id="{960E4FB6-1AEF-48D8-BD69-76C967564EFC}" type="datetimeFigureOut">
              <a:rPr lang="en-US" smtClean="0"/>
              <a:t>6/16/2025</a:t>
            </a:fld>
            <a:endParaRPr lang="en-US"/>
          </a:p>
        </p:txBody>
      </p:sp>
      <p:sp>
        <p:nvSpPr>
          <p:cNvPr id="6" name="Footer Placeholder 5">
            <a:extLst>
              <a:ext uri="{FF2B5EF4-FFF2-40B4-BE49-F238E27FC236}">
                <a16:creationId xmlns:a16="http://schemas.microsoft.com/office/drawing/2014/main" id="{709A2F1C-DED4-D15B-8404-154A3FAD7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4B00E-530F-688F-CCF8-66220CBFE001}"/>
              </a:ext>
            </a:extLst>
          </p:cNvPr>
          <p:cNvSpPr>
            <a:spLocks noGrp="1"/>
          </p:cNvSpPr>
          <p:nvPr>
            <p:ph type="sldNum" sz="quarter" idx="12"/>
          </p:nvPr>
        </p:nvSpPr>
        <p:spPr/>
        <p:txBody>
          <a:bodyPr/>
          <a:lstStyle/>
          <a:p>
            <a:fld id="{F59DE84C-6EA5-4238-99AC-8B6FEA44EDCB}" type="slidenum">
              <a:rPr lang="en-US" smtClean="0"/>
              <a:t>‹#›</a:t>
            </a:fld>
            <a:endParaRPr lang="en-US"/>
          </a:p>
        </p:txBody>
      </p:sp>
    </p:spTree>
    <p:extLst>
      <p:ext uri="{BB962C8B-B14F-4D97-AF65-F5344CB8AC3E}">
        <p14:creationId xmlns:p14="http://schemas.microsoft.com/office/powerpoint/2010/main" val="172745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B231E-FFF8-471B-328E-CCCBF30DD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B002E-40FF-1891-7994-A50347FAA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C98FB-B03E-2D4B-3515-937BE116E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0E4FB6-1AEF-48D8-BD69-76C967564EFC}" type="datetimeFigureOut">
              <a:rPr lang="en-US" smtClean="0"/>
              <a:t>6/16/2025</a:t>
            </a:fld>
            <a:endParaRPr lang="en-US"/>
          </a:p>
        </p:txBody>
      </p:sp>
      <p:sp>
        <p:nvSpPr>
          <p:cNvPr id="5" name="Footer Placeholder 4">
            <a:extLst>
              <a:ext uri="{FF2B5EF4-FFF2-40B4-BE49-F238E27FC236}">
                <a16:creationId xmlns:a16="http://schemas.microsoft.com/office/drawing/2014/main" id="{988975DB-A3DC-1165-3768-E4A7DC890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17A1C8-FC52-F6AF-AF4B-2F6FAF434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9DE84C-6EA5-4238-99AC-8B6FEA44EDCB}" type="slidenum">
              <a:rPr lang="en-US" smtClean="0"/>
              <a:t>‹#›</a:t>
            </a:fld>
            <a:endParaRPr lang="en-US"/>
          </a:p>
        </p:txBody>
      </p:sp>
    </p:spTree>
    <p:extLst>
      <p:ext uri="{BB962C8B-B14F-4D97-AF65-F5344CB8AC3E}">
        <p14:creationId xmlns:p14="http://schemas.microsoft.com/office/powerpoint/2010/main" val="383769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hyperlink" Target="https://www.cdc.gov/vaccines/programs/iis/downloads/Data-Quality-Blueprint-508.pdf" TargetMode="External"/><Relationship Id="rId3" Type="http://schemas.openxmlformats.org/officeDocument/2006/relationships/hyperlink" Target="https://phii.org/resources/iis-core-competency-model/" TargetMode="External"/><Relationship Id="rId7" Type="http://schemas.openxmlformats.org/officeDocument/2006/relationships/hyperlink" Target="https://phii.org/wp-content/uploads/2021/07/MT-IIS-Staff-Roles-Matrix.xlsx" TargetMode="External"/><Relationship Id="rId12" Type="http://schemas.openxmlformats.org/officeDocument/2006/relationships/hyperlink" Target="https://phii.org/wp-content/uploads/2023/04/DMI-IIS-one-pager_Fina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phii.org/wp-content/uploads/2021/07/MT-Staff-Allocation-Matrix.xlsx" TargetMode="External"/><Relationship Id="rId11" Type="http://schemas.openxmlformats.org/officeDocument/2006/relationships/hyperlink" Target="https://www.cdc.gov/vaccines/programs/iis/functional-standards/func-stds-v4-1.html" TargetMode="External"/><Relationship Id="rId5" Type="http://schemas.openxmlformats.org/officeDocument/2006/relationships/hyperlink" Target="https://phii.org/resources/iis-workforce-classifications/" TargetMode="External"/><Relationship Id="rId10" Type="http://schemas.openxmlformats.org/officeDocument/2006/relationships/hyperlink" Target="https://www.immregistries.org/aggregate-analysis-reporting-tool" TargetMode="External"/><Relationship Id="rId4" Type="http://schemas.openxmlformats.org/officeDocument/2006/relationships/hyperlink" Target="https://phii.org/wp-content/uploads/2021/07/MT-Sample-IIS-Staffing-Model.pptx" TargetMode="External"/><Relationship Id="rId9" Type="http://schemas.openxmlformats.org/officeDocument/2006/relationships/hyperlink" Target="https://wwwn.cdc.gov/IISDashboard/Query.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1"/>
          <p:cNvPicPr preferRelativeResize="0"/>
          <p:nvPr/>
        </p:nvPicPr>
        <p:blipFill rotWithShape="1">
          <a:blip r:embed="rId3">
            <a:alphaModFix/>
          </a:blip>
          <a:srcRect/>
          <a:stretch/>
        </p:blipFill>
        <p:spPr>
          <a:xfrm>
            <a:off x="0" y="1"/>
            <a:ext cx="12197427" cy="6908807"/>
          </a:xfrm>
          <a:prstGeom prst="rect">
            <a:avLst/>
          </a:prstGeom>
          <a:noFill/>
          <a:ln>
            <a:noFill/>
          </a:ln>
        </p:spPr>
      </p:pic>
      <p:sp>
        <p:nvSpPr>
          <p:cNvPr id="725" name="Google Shape;725;p1"/>
          <p:cNvSpPr/>
          <p:nvPr/>
        </p:nvSpPr>
        <p:spPr>
          <a:xfrm rot="10800000" flipH="1">
            <a:off x="838201" y="3481333"/>
            <a:ext cx="9066451" cy="756625"/>
          </a:xfrm>
          <a:prstGeom prst="round1Rect">
            <a:avLst>
              <a:gd name="adj" fmla="val 50000"/>
            </a:avLst>
          </a:prstGeom>
          <a:solidFill>
            <a:srgbClr val="0075C9"/>
          </a:solidFill>
          <a:ln>
            <a:noFill/>
          </a:ln>
        </p:spPr>
        <p:txBody>
          <a:bodyPr spcFirstLastPara="1" wrap="square" lIns="91400" tIns="45700" rIns="91400" bIns="45700" anchor="ctr" anchorCtr="0">
            <a:noAutofit/>
          </a:bodyPr>
          <a:lstStyle/>
          <a:p>
            <a:pPr algn="ctr">
              <a:buClr>
                <a:srgbClr val="000000"/>
              </a:buClr>
              <a:buSzPts val="1350"/>
            </a:pPr>
            <a:endParaRPr>
              <a:solidFill>
                <a:schemeClr val="lt1"/>
              </a:solidFill>
              <a:latin typeface="Calibri"/>
              <a:ea typeface="Calibri"/>
              <a:cs typeface="Calibri"/>
              <a:sym typeface="Calibri"/>
            </a:endParaRPr>
          </a:p>
        </p:txBody>
      </p:sp>
      <p:pic>
        <p:nvPicPr>
          <p:cNvPr id="726" name="Google Shape;726;p1"/>
          <p:cNvPicPr preferRelativeResize="0"/>
          <p:nvPr/>
        </p:nvPicPr>
        <p:blipFill rotWithShape="1">
          <a:blip r:embed="rId4">
            <a:alphaModFix/>
          </a:blip>
          <a:srcRect/>
          <a:stretch/>
        </p:blipFill>
        <p:spPr>
          <a:xfrm>
            <a:off x="3977214" y="5070831"/>
            <a:ext cx="5076615" cy="1776075"/>
          </a:xfrm>
          <a:prstGeom prst="rect">
            <a:avLst/>
          </a:prstGeom>
          <a:noFill/>
          <a:ln>
            <a:noFill/>
          </a:ln>
        </p:spPr>
      </p:pic>
      <p:sp>
        <p:nvSpPr>
          <p:cNvPr id="727" name="Google Shape;727;p1"/>
          <p:cNvSpPr txBox="1">
            <a:spLocks noGrp="1"/>
          </p:cNvSpPr>
          <p:nvPr>
            <p:ph type="ctrTitle"/>
          </p:nvPr>
        </p:nvSpPr>
        <p:spPr>
          <a:xfrm>
            <a:off x="838199" y="1288147"/>
            <a:ext cx="9435200" cy="1709600"/>
          </a:xfrm>
          <a:prstGeom prst="rect">
            <a:avLst/>
          </a:prstGeom>
          <a:noFill/>
          <a:ln>
            <a:noFill/>
          </a:ln>
        </p:spPr>
        <p:txBody>
          <a:bodyPr spcFirstLastPara="1" vert="horz" wrap="square" lIns="91400" tIns="45700" rIns="91400" bIns="45700" rtlCol="0" anchor="b" anchorCtr="0">
            <a:normAutofit/>
          </a:bodyPr>
          <a:lstStyle/>
          <a:p>
            <a:pPr>
              <a:lnSpc>
                <a:spcPct val="90000"/>
              </a:lnSpc>
              <a:buClr>
                <a:srgbClr val="2E5F7D"/>
              </a:buClr>
              <a:buSzPts val="3600"/>
            </a:pPr>
            <a:br>
              <a:rPr lang="en-US" b="1" dirty="0"/>
            </a:br>
            <a:r>
              <a:rPr lang="en-US" sz="5867" dirty="0">
                <a:solidFill>
                  <a:srgbClr val="1E5DB2"/>
                </a:solidFill>
              </a:rPr>
              <a:t>Role of the IIS Leader</a:t>
            </a:r>
            <a:endParaRPr sz="5867" dirty="0">
              <a:solidFill>
                <a:srgbClr val="1E5DB2"/>
              </a:solidFill>
            </a:endParaRPr>
          </a:p>
        </p:txBody>
      </p:sp>
      <p:sp>
        <p:nvSpPr>
          <p:cNvPr id="728" name="Google Shape;728;p1"/>
          <p:cNvSpPr txBox="1">
            <a:spLocks noGrp="1"/>
          </p:cNvSpPr>
          <p:nvPr>
            <p:ph type="subTitle" idx="1"/>
          </p:nvPr>
        </p:nvSpPr>
        <p:spPr>
          <a:xfrm>
            <a:off x="890124" y="3481332"/>
            <a:ext cx="8780000" cy="756800"/>
          </a:xfrm>
          <a:prstGeom prst="rect">
            <a:avLst/>
          </a:prstGeom>
          <a:noFill/>
          <a:ln>
            <a:noFill/>
          </a:ln>
        </p:spPr>
        <p:txBody>
          <a:bodyPr spcFirstLastPara="1" vert="horz" wrap="square" lIns="91400" tIns="45700" rIns="91400" bIns="45700" rtlCol="0" anchor="ctr" anchorCtr="0">
            <a:normAutofit/>
          </a:bodyPr>
          <a:lstStyle/>
          <a:p>
            <a:pPr marL="0" indent="0"/>
            <a:r>
              <a:rPr lang="en-US" sz="2800" dirty="0">
                <a:solidFill>
                  <a:srgbClr val="D3D655"/>
                </a:solidFill>
              </a:rPr>
              <a:t>Leading the Way to Success</a:t>
            </a:r>
            <a:endParaRPr dirty="0"/>
          </a:p>
        </p:txBody>
      </p:sp>
      <p:sp>
        <p:nvSpPr>
          <p:cNvPr id="729" name="Google Shape;729;p1"/>
          <p:cNvSpPr txBox="1"/>
          <p:nvPr/>
        </p:nvSpPr>
        <p:spPr>
          <a:xfrm>
            <a:off x="838199" y="4471708"/>
            <a:ext cx="1909600" cy="365200"/>
          </a:xfrm>
          <a:prstGeom prst="rect">
            <a:avLst/>
          </a:prstGeom>
          <a:noFill/>
          <a:ln>
            <a:noFill/>
          </a:ln>
        </p:spPr>
        <p:txBody>
          <a:bodyPr spcFirstLastPara="1" wrap="square" lIns="91400" tIns="45700" rIns="91400" bIns="45700" anchor="t" anchorCtr="0">
            <a:noAutofit/>
          </a:bodyPr>
          <a:lstStyle/>
          <a:p>
            <a:pPr>
              <a:buClr>
                <a:srgbClr val="000000"/>
              </a:buClr>
              <a:buSzPts val="1050"/>
            </a:pPr>
            <a:r>
              <a:rPr lang="en-US" sz="2400" dirty="0">
                <a:solidFill>
                  <a:schemeClr val="dk1"/>
                </a:solidFill>
                <a:latin typeface="Barlow"/>
                <a:ea typeface="Barlow"/>
                <a:cs typeface="Barlow"/>
                <a:sym typeface="Barlow"/>
              </a:rPr>
              <a:t>Amy </a:t>
            </a:r>
            <a:r>
              <a:rPr lang="en-US" sz="2400" dirty="0" err="1">
                <a:solidFill>
                  <a:schemeClr val="dk1"/>
                </a:solidFill>
                <a:latin typeface="Barlow"/>
                <a:ea typeface="Barlow"/>
                <a:cs typeface="Barlow"/>
                <a:sym typeface="Barlow"/>
              </a:rPr>
              <a:t>Metroka</a:t>
            </a:r>
            <a:endParaRPr sz="2400" dirty="0">
              <a:solidFill>
                <a:schemeClr val="dk1"/>
              </a:solidFill>
              <a:latin typeface="Barlow"/>
              <a:ea typeface="Barlow"/>
              <a:cs typeface="Barlow"/>
              <a:sym typeface="Barlow"/>
            </a:endParaRPr>
          </a:p>
          <a:p>
            <a:pPr>
              <a:buClr>
                <a:srgbClr val="000000"/>
              </a:buClr>
              <a:buSzPts val="1050"/>
            </a:pPr>
            <a:endParaRPr sz="1400" dirty="0">
              <a:solidFill>
                <a:schemeClr val="dk1"/>
              </a:solidFill>
              <a:latin typeface="Barlow Medium"/>
              <a:ea typeface="Barlow Medium"/>
              <a:cs typeface="Barlow Medium"/>
              <a:sym typeface="Barlow Medium"/>
            </a:endParaRPr>
          </a:p>
        </p:txBody>
      </p:sp>
      <p:pic>
        <p:nvPicPr>
          <p:cNvPr id="730" name="Google Shape;730;p1" title="AIRA logo.png"/>
          <p:cNvPicPr preferRelativeResize="0"/>
          <p:nvPr/>
        </p:nvPicPr>
        <p:blipFill rotWithShape="1">
          <a:blip r:embed="rId5">
            <a:alphaModFix/>
          </a:blip>
          <a:srcRect/>
          <a:stretch/>
        </p:blipFill>
        <p:spPr>
          <a:xfrm>
            <a:off x="8869885" y="5319457"/>
            <a:ext cx="3028951" cy="1114425"/>
          </a:xfrm>
          <a:prstGeom prst="rect">
            <a:avLst/>
          </a:prstGeom>
          <a:noFill/>
          <a:ln>
            <a:noFill/>
          </a:ln>
        </p:spPr>
      </p:pic>
      <p:pic>
        <p:nvPicPr>
          <p:cNvPr id="11" name="Google Shape;549;p2" title="Screenshot 2025-04-14 103316.png"/>
          <p:cNvPicPr preferRelativeResize="0"/>
          <p:nvPr/>
        </p:nvPicPr>
        <p:blipFill>
          <a:blip r:embed="rId6">
            <a:alphaModFix/>
          </a:blip>
          <a:stretch>
            <a:fillRect/>
          </a:stretch>
        </p:blipFill>
        <p:spPr>
          <a:xfrm>
            <a:off x="322707" y="5483857"/>
            <a:ext cx="3838451" cy="950025"/>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0"/>
          <p:cNvSpPr txBox="1">
            <a:spLocks noGrp="1"/>
          </p:cNvSpPr>
          <p:nvPr>
            <p:ph type="title"/>
          </p:nvPr>
        </p:nvSpPr>
        <p:spPr>
          <a:xfrm>
            <a:off x="506775" y="331679"/>
            <a:ext cx="9421871" cy="991935"/>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a:ea typeface="Barlow"/>
                <a:cs typeface="Barlow"/>
                <a:sym typeface="Barlow"/>
              </a:rPr>
              <a:t>Collaborate to Create the Strategy</a:t>
            </a:r>
            <a:endParaRPr sz="4267" dirty="0">
              <a:solidFill>
                <a:srgbClr val="1E5DB2"/>
              </a:solidFill>
              <a:latin typeface="Barlow"/>
              <a:ea typeface="Barlow"/>
              <a:cs typeface="Barlow"/>
              <a:sym typeface="Barlow"/>
            </a:endParaRPr>
          </a:p>
        </p:txBody>
      </p:sp>
      <p:sp>
        <p:nvSpPr>
          <p:cNvPr id="807" name="Google Shape;807;p10"/>
          <p:cNvSpPr txBox="1">
            <a:spLocks noGrp="1"/>
          </p:cNvSpPr>
          <p:nvPr>
            <p:ph type="body" idx="1"/>
          </p:nvPr>
        </p:nvSpPr>
        <p:spPr>
          <a:xfrm>
            <a:off x="506775" y="1323614"/>
            <a:ext cx="9849396" cy="4652183"/>
          </a:xfrm>
          <a:prstGeom prst="rect">
            <a:avLst/>
          </a:prstGeom>
          <a:noFill/>
          <a:ln>
            <a:noFill/>
          </a:ln>
        </p:spPr>
        <p:txBody>
          <a:bodyPr spcFirstLastPara="1" vert="horz" wrap="square" lIns="91433" tIns="45700" rIns="91433" bIns="45700" rtlCol="0" anchor="t" anchorCtr="0">
            <a:noAutofit/>
          </a:bodyPr>
          <a:lstStyle/>
          <a:p>
            <a:pPr marL="609585" indent="-491054">
              <a:lnSpc>
                <a:spcPct val="100000"/>
              </a:lnSpc>
              <a:spcBef>
                <a:spcPts val="1333"/>
              </a:spcBef>
              <a:buClr>
                <a:schemeClr val="dk1"/>
              </a:buClr>
              <a:buSzPct val="130000"/>
            </a:pPr>
            <a:r>
              <a:rPr lang="en-US" sz="2667" dirty="0">
                <a:latin typeface="Barlow" panose="020B0604020202020204" charset="0"/>
                <a:ea typeface="Calibri"/>
                <a:cs typeface="Calibri"/>
                <a:sym typeface="Calibri"/>
              </a:rPr>
              <a:t>Engage your immunization program manager and staff, IIS team, immunization providers, schools, technology partners (vendor, jurisdiction IT)</a:t>
            </a:r>
            <a:endParaRPr sz="2667" dirty="0">
              <a:latin typeface="Barlow" panose="020B0604020202020204" charset="0"/>
              <a:ea typeface="Calibri"/>
              <a:cs typeface="Calibri"/>
              <a:sym typeface="Calibri"/>
            </a:endParaRPr>
          </a:p>
          <a:p>
            <a:pPr marL="1219170" lvl="1" indent="-482588">
              <a:lnSpc>
                <a:spcPct val="100000"/>
              </a:lnSpc>
              <a:spcBef>
                <a:spcPts val="1333"/>
              </a:spcBef>
              <a:buClr>
                <a:schemeClr val="dk1"/>
              </a:buClr>
              <a:buSzPct val="130000"/>
            </a:pPr>
            <a:r>
              <a:rPr lang="en-US" sz="2667" dirty="0">
                <a:latin typeface="Barlow" panose="020B0604020202020204" charset="0"/>
                <a:ea typeface="Calibri"/>
                <a:cs typeface="Calibri"/>
                <a:sym typeface="Calibri"/>
              </a:rPr>
              <a:t>Plan for the “here and now” and long-term</a:t>
            </a:r>
            <a:endParaRPr sz="2667" dirty="0">
              <a:latin typeface="Barlow" panose="020B0604020202020204" charset="0"/>
              <a:ea typeface="Calibri"/>
              <a:cs typeface="Calibri"/>
              <a:sym typeface="Calibri"/>
            </a:endParaRPr>
          </a:p>
          <a:p>
            <a:pPr marL="609585" indent="-491054">
              <a:lnSpc>
                <a:spcPct val="100000"/>
              </a:lnSpc>
              <a:spcBef>
                <a:spcPts val="1333"/>
              </a:spcBef>
              <a:buClr>
                <a:schemeClr val="dk1"/>
              </a:buClr>
              <a:buSzPct val="130000"/>
            </a:pPr>
            <a:r>
              <a:rPr lang="en-US" sz="2667" dirty="0">
                <a:latin typeface="Barlow" panose="020B0604020202020204" charset="0"/>
                <a:ea typeface="Calibri"/>
                <a:cs typeface="Calibri"/>
                <a:sym typeface="Calibri"/>
              </a:rPr>
              <a:t>Get involved in CDC and AIRA activities to learn from your peers and stay abreast of new developments, challenges and solutions</a:t>
            </a:r>
            <a:endParaRPr sz="2667" dirty="0">
              <a:latin typeface="Barlow" panose="020B0604020202020204" charset="0"/>
              <a:ea typeface="Calibri"/>
              <a:cs typeface="Calibri"/>
              <a:sym typeface="Calibri"/>
            </a:endParaRPr>
          </a:p>
          <a:p>
            <a:pPr marL="609585" indent="-491054">
              <a:lnSpc>
                <a:spcPct val="100000"/>
              </a:lnSpc>
              <a:spcBef>
                <a:spcPts val="1333"/>
              </a:spcBef>
              <a:buClr>
                <a:schemeClr val="dk1"/>
              </a:buClr>
              <a:buSzPct val="130000"/>
            </a:pPr>
            <a:r>
              <a:rPr lang="en-US" sz="2667" dirty="0">
                <a:latin typeface="Barlow" panose="020B0604020202020204" charset="0"/>
                <a:ea typeface="Calibri"/>
                <a:cs typeface="Calibri"/>
                <a:sym typeface="Calibri"/>
              </a:rPr>
              <a:t>Participate in your IIS technology partner consortium (if applicable)</a:t>
            </a:r>
            <a:endParaRPr sz="2667" dirty="0">
              <a:latin typeface="Barlow" panose="020B0604020202020204" charset="0"/>
              <a:ea typeface="Calibri"/>
              <a:cs typeface="Calibri"/>
              <a:sym typeface="Calibri"/>
            </a:endParaRPr>
          </a:p>
          <a:p>
            <a:pPr marL="609585" indent="-491054">
              <a:lnSpc>
                <a:spcPct val="100000"/>
              </a:lnSpc>
              <a:spcBef>
                <a:spcPts val="1333"/>
              </a:spcBef>
              <a:buClr>
                <a:schemeClr val="dk1"/>
              </a:buClr>
              <a:buSzPct val="130000"/>
            </a:pPr>
            <a:r>
              <a:rPr lang="en-US" sz="2667" dirty="0">
                <a:latin typeface="Barlow" panose="020B0604020202020204" charset="0"/>
                <a:ea typeface="Calibri"/>
                <a:cs typeface="Calibri"/>
                <a:sym typeface="Calibri"/>
              </a:rPr>
              <a:t>Be flexible and adapt to change</a:t>
            </a:r>
            <a:endParaRPr sz="2667" dirty="0">
              <a:latin typeface="Barlow" panose="020B0604020202020204" charset="0"/>
              <a:ea typeface="Calibri"/>
              <a:cs typeface="Calibri"/>
              <a:sym typeface="Calibri"/>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189885" y="6095121"/>
              <a:ext cx="4539360" cy="60000"/>
            </p14:xfrm>
          </p:contentPart>
        </mc:Choice>
        <mc:Fallback>
          <p:pic>
            <p:nvPicPr>
              <p:cNvPr id="2" name="Ink 1"/>
              <p:cNvPicPr/>
              <p:nvPr/>
            </p:nvPicPr>
            <p:blipFill>
              <a:blip r:embed="rId4"/>
              <a:stretch>
                <a:fillRect/>
              </a:stretch>
            </p:blipFill>
            <p:spPr>
              <a:xfrm>
                <a:off x="1126883" y="5968615"/>
                <a:ext cx="4665003" cy="31265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1263325" y="6050961"/>
              <a:ext cx="4480800" cy="74880"/>
            </p14:xfrm>
          </p:contentPart>
        </mc:Choice>
        <mc:Fallback>
          <p:pic>
            <p:nvPicPr>
              <p:cNvPr id="6" name="Ink 5"/>
              <p:cNvPicPr/>
              <p:nvPr/>
            </p:nvPicPr>
            <p:blipFill>
              <a:blip r:embed="rId6"/>
              <a:stretch>
                <a:fillRect/>
              </a:stretch>
            </p:blipFill>
            <p:spPr>
              <a:xfrm>
                <a:off x="1191321" y="5906961"/>
                <a:ext cx="4624448"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1175005" y="6051921"/>
              <a:ext cx="4451520" cy="15360"/>
            </p14:xfrm>
          </p:contentPart>
        </mc:Choice>
        <mc:Fallback>
          <p:pic>
            <p:nvPicPr>
              <p:cNvPr id="7" name="Ink 6"/>
              <p:cNvPicPr/>
              <p:nvPr/>
            </p:nvPicPr>
            <p:blipFill>
              <a:blip r:embed="rId8"/>
              <a:stretch>
                <a:fillRect/>
              </a:stretch>
            </p:blipFill>
            <p:spPr>
              <a:xfrm>
                <a:off x="1103003" y="5905635"/>
                <a:ext cx="4595164" cy="30756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p14:cNvContentPartPr/>
              <p14:nvPr/>
            </p14:nvContentPartPr>
            <p14:xfrm>
              <a:off x="1307485" y="6045681"/>
              <a:ext cx="4539360" cy="29280"/>
            </p14:xfrm>
          </p:contentPart>
        </mc:Choice>
        <mc:Fallback>
          <p:pic>
            <p:nvPicPr>
              <p:cNvPr id="8" name="Ink 7"/>
              <p:cNvPicPr/>
              <p:nvPr/>
            </p:nvPicPr>
            <p:blipFill>
              <a:blip r:embed="rId10"/>
              <a:stretch>
                <a:fillRect/>
              </a:stretch>
            </p:blipFill>
            <p:spPr>
              <a:xfrm>
                <a:off x="1235483" y="5901088"/>
                <a:ext cx="4683004" cy="318104"/>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p14:cNvContentPartPr/>
              <p14:nvPr/>
            </p14:nvContentPartPr>
            <p14:xfrm>
              <a:off x="1189885" y="5975601"/>
              <a:ext cx="4656960" cy="91680"/>
            </p14:xfrm>
          </p:contentPart>
        </mc:Choice>
        <mc:Fallback>
          <p:pic>
            <p:nvPicPr>
              <p:cNvPr id="9" name="Ink 8"/>
              <p:cNvPicPr/>
              <p:nvPr/>
            </p:nvPicPr>
            <p:blipFill>
              <a:blip r:embed="rId12"/>
              <a:stretch>
                <a:fillRect/>
              </a:stretch>
            </p:blipFill>
            <p:spPr>
              <a:xfrm>
                <a:off x="1117885" y="5831223"/>
                <a:ext cx="4800600" cy="380075"/>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2"/>
          <p:cNvSpPr txBox="1">
            <a:spLocks noGrp="1"/>
          </p:cNvSpPr>
          <p:nvPr>
            <p:ph type="title"/>
          </p:nvPr>
        </p:nvSpPr>
        <p:spPr>
          <a:xfrm>
            <a:off x="520114" y="329138"/>
            <a:ext cx="9421871" cy="991935"/>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PHII One-Pager on DMI and IIS</a:t>
            </a:r>
            <a:endParaRPr sz="4267" dirty="0">
              <a:solidFill>
                <a:srgbClr val="1E5DB2"/>
              </a:solidFill>
              <a:latin typeface="Barlow" panose="020B0604020202020204" charset="0"/>
              <a:ea typeface="Calibri"/>
              <a:cs typeface="Calibri"/>
              <a:sym typeface="Calibri"/>
            </a:endParaRPr>
          </a:p>
        </p:txBody>
      </p:sp>
      <p:sp>
        <p:nvSpPr>
          <p:cNvPr id="820" name="Google Shape;820;p12"/>
          <p:cNvSpPr txBox="1">
            <a:spLocks noGrp="1"/>
          </p:cNvSpPr>
          <p:nvPr>
            <p:ph type="body" idx="1"/>
          </p:nvPr>
        </p:nvSpPr>
        <p:spPr>
          <a:xfrm>
            <a:off x="608249" y="1388963"/>
            <a:ext cx="9666800" cy="4788400"/>
          </a:xfrm>
          <a:prstGeom prst="rect">
            <a:avLst/>
          </a:prstGeom>
          <a:noFill/>
          <a:ln>
            <a:noFill/>
          </a:ln>
        </p:spPr>
        <p:txBody>
          <a:bodyPr spcFirstLastPara="1" vert="horz" wrap="square" lIns="91433" tIns="45700" rIns="91433" bIns="45700" rtlCol="0" anchor="t" anchorCtr="0">
            <a:normAutofit/>
          </a:bodyPr>
          <a:lstStyle/>
          <a:p>
            <a:pPr marL="0" indent="0">
              <a:spcBef>
                <a:spcPts val="1067"/>
              </a:spcBef>
              <a:buClr>
                <a:schemeClr val="dk1"/>
              </a:buClr>
              <a:buSzPts val="2100"/>
              <a:buNone/>
            </a:pPr>
            <a:r>
              <a:rPr lang="en-US" sz="2933"/>
              <a:t>  </a:t>
            </a:r>
            <a:endParaRPr sz="2933"/>
          </a:p>
        </p:txBody>
      </p:sp>
      <p:pic>
        <p:nvPicPr>
          <p:cNvPr id="821" name="Google Shape;821;p12"/>
          <p:cNvPicPr preferRelativeResize="0"/>
          <p:nvPr/>
        </p:nvPicPr>
        <p:blipFill rotWithShape="1">
          <a:blip r:embed="rId3">
            <a:alphaModFix/>
          </a:blip>
          <a:srcRect/>
          <a:stretch/>
        </p:blipFill>
        <p:spPr>
          <a:xfrm>
            <a:off x="2307636" y="1291694"/>
            <a:ext cx="6268027" cy="48856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827" name="Google Shape;827;p13"/>
          <p:cNvPicPr preferRelativeResize="0"/>
          <p:nvPr/>
        </p:nvPicPr>
        <p:blipFill rotWithShape="1">
          <a:blip r:embed="rId3">
            <a:alphaModFix/>
          </a:blip>
          <a:srcRect b="5605"/>
          <a:stretch/>
        </p:blipFill>
        <p:spPr>
          <a:xfrm>
            <a:off x="1" y="-838203"/>
            <a:ext cx="12192004" cy="7696203"/>
          </a:xfrm>
          <a:prstGeom prst="rect">
            <a:avLst/>
          </a:prstGeom>
          <a:noFill/>
          <a:ln>
            <a:noFill/>
          </a:ln>
        </p:spPr>
      </p:pic>
      <p:sp>
        <p:nvSpPr>
          <p:cNvPr id="828" name="Google Shape;828;p13"/>
          <p:cNvSpPr txBox="1"/>
          <p:nvPr/>
        </p:nvSpPr>
        <p:spPr>
          <a:xfrm>
            <a:off x="-76200" y="5257800"/>
            <a:ext cx="12268400" cy="759104"/>
          </a:xfrm>
          <a:prstGeom prst="rect">
            <a:avLst/>
          </a:prstGeom>
          <a:solidFill>
            <a:schemeClr val="lt1"/>
          </a:solidFill>
          <a:ln>
            <a:noFill/>
          </a:ln>
        </p:spPr>
        <p:txBody>
          <a:bodyPr spcFirstLastPara="1" wrap="square" lIns="91433" tIns="91433" rIns="91433" bIns="91433" anchor="t" anchorCtr="0">
            <a:spAutoFit/>
          </a:bodyPr>
          <a:lstStyle/>
          <a:p>
            <a:pPr algn="ctr">
              <a:buClr>
                <a:srgbClr val="000000"/>
              </a:buClr>
              <a:buSzPts val="2700"/>
            </a:pPr>
            <a:r>
              <a:rPr lang="en-US" sz="3733" b="1" dirty="0">
                <a:solidFill>
                  <a:srgbClr val="1E5DB2"/>
                </a:solidFill>
                <a:latin typeface="Calibri"/>
                <a:ea typeface="Calibri"/>
                <a:cs typeface="Calibri"/>
                <a:sym typeface="Calibri"/>
              </a:rPr>
              <a:t>Build a Strong IIS Team</a:t>
            </a:r>
            <a:endParaRPr sz="3733" b="1" dirty="0">
              <a:solidFill>
                <a:srgbClr val="1E5DB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4"/>
          <p:cNvSpPr txBox="1">
            <a:spLocks noGrp="1"/>
          </p:cNvSpPr>
          <p:nvPr>
            <p:ph type="title"/>
          </p:nvPr>
        </p:nvSpPr>
        <p:spPr>
          <a:xfrm>
            <a:off x="536153" y="334428"/>
            <a:ext cx="9422000" cy="992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Assess Staffing</a:t>
            </a:r>
            <a:endParaRPr sz="4267" dirty="0">
              <a:solidFill>
                <a:srgbClr val="1E5DB2"/>
              </a:solidFill>
              <a:latin typeface="Barlow" panose="020B0604020202020204" charset="0"/>
              <a:ea typeface="Calibri"/>
              <a:cs typeface="Calibri"/>
              <a:sym typeface="Calibri"/>
            </a:endParaRPr>
          </a:p>
        </p:txBody>
      </p:sp>
      <p:sp>
        <p:nvSpPr>
          <p:cNvPr id="835" name="Google Shape;835;p14"/>
          <p:cNvSpPr txBox="1">
            <a:spLocks noGrp="1"/>
          </p:cNvSpPr>
          <p:nvPr>
            <p:ph type="body" idx="1"/>
          </p:nvPr>
        </p:nvSpPr>
        <p:spPr>
          <a:xfrm>
            <a:off x="448017" y="1307332"/>
            <a:ext cx="9951904" cy="5023691"/>
          </a:xfrm>
          <a:prstGeom prst="rect">
            <a:avLst/>
          </a:prstGeom>
          <a:noFill/>
          <a:ln>
            <a:noFill/>
          </a:ln>
        </p:spPr>
        <p:txBody>
          <a:bodyPr spcFirstLastPara="1" vert="horz" wrap="square" lIns="91433" tIns="45700" rIns="91433" bIns="45700" rtlCol="0" anchor="t" anchorCtr="0">
            <a:normAutofit fontScale="92500"/>
          </a:bodyPr>
          <a:lstStyle/>
          <a:p>
            <a:pPr marL="609585" indent="-506155">
              <a:lnSpc>
                <a:spcPct val="100000"/>
              </a:lnSpc>
              <a:spcBef>
                <a:spcPts val="1333"/>
              </a:spcBef>
              <a:buClr>
                <a:schemeClr val="dk1"/>
              </a:buClr>
              <a:buSzPct val="130000"/>
            </a:pPr>
            <a:r>
              <a:rPr lang="en-US" sz="2933" dirty="0">
                <a:latin typeface="Barlow" panose="020B0604020202020204" charset="0"/>
                <a:ea typeface="Calibri"/>
                <a:cs typeface="Calibri"/>
                <a:sym typeface="Calibri"/>
              </a:rPr>
              <a:t>What are the staff roles needed to successfully operate the IIS? </a:t>
            </a:r>
            <a:endParaRPr sz="2933" dirty="0">
              <a:latin typeface="Barlow" panose="020B0604020202020204" charset="0"/>
              <a:ea typeface="Calibri"/>
              <a:cs typeface="Calibri"/>
              <a:sym typeface="Calibri"/>
            </a:endParaRPr>
          </a:p>
          <a:p>
            <a:pPr marL="1219170" lvl="1" indent="-506155">
              <a:lnSpc>
                <a:spcPct val="100000"/>
              </a:lnSpc>
              <a:spcBef>
                <a:spcPts val="1333"/>
              </a:spcBef>
              <a:buClr>
                <a:schemeClr val="dk1"/>
              </a:buClr>
              <a:buSzPct val="130000"/>
            </a:pPr>
            <a:r>
              <a:rPr lang="en-US" sz="2933" dirty="0">
                <a:latin typeface="Barlow" panose="020B0604020202020204" charset="0"/>
                <a:ea typeface="Calibri"/>
                <a:cs typeface="Calibri"/>
                <a:sym typeface="Calibri"/>
              </a:rPr>
              <a:t>Do you have the necessary roles covered?</a:t>
            </a:r>
            <a:endParaRPr sz="2933" dirty="0">
              <a:latin typeface="Barlow" panose="020B0604020202020204" charset="0"/>
              <a:ea typeface="Calibri"/>
              <a:cs typeface="Calibri"/>
              <a:sym typeface="Calibri"/>
            </a:endParaRPr>
          </a:p>
          <a:p>
            <a:pPr marL="1219170" lvl="1" indent="-506155">
              <a:lnSpc>
                <a:spcPct val="100000"/>
              </a:lnSpc>
              <a:spcBef>
                <a:spcPts val="1333"/>
              </a:spcBef>
              <a:buClr>
                <a:schemeClr val="dk1"/>
              </a:buClr>
              <a:buSzPct val="130000"/>
            </a:pPr>
            <a:r>
              <a:rPr lang="en-US" sz="2933" dirty="0">
                <a:latin typeface="Barlow" panose="020B0604020202020204" charset="0"/>
                <a:ea typeface="Calibri"/>
                <a:cs typeface="Calibri"/>
                <a:sym typeface="Calibri"/>
              </a:rPr>
              <a:t>Identify gaps</a:t>
            </a:r>
            <a:endParaRPr sz="2933" dirty="0">
              <a:latin typeface="Barlow" panose="020B0604020202020204" charset="0"/>
              <a:ea typeface="Calibri"/>
              <a:cs typeface="Calibri"/>
              <a:sym typeface="Calibri"/>
            </a:endParaRPr>
          </a:p>
          <a:p>
            <a:pPr marL="609585" indent="-506155">
              <a:lnSpc>
                <a:spcPct val="100000"/>
              </a:lnSpc>
              <a:spcBef>
                <a:spcPts val="1333"/>
              </a:spcBef>
              <a:buClr>
                <a:schemeClr val="dk1"/>
              </a:buClr>
              <a:buSzPct val="130000"/>
            </a:pPr>
            <a:r>
              <a:rPr lang="en-US" sz="2933" dirty="0">
                <a:latin typeface="Barlow" panose="020B0604020202020204" charset="0"/>
                <a:ea typeface="Calibri"/>
                <a:cs typeface="Calibri"/>
                <a:sym typeface="Calibri"/>
              </a:rPr>
              <a:t>Develop and implement a plan to fill gaps through training and coaching current staff or bringing on new staff</a:t>
            </a:r>
            <a:endParaRPr sz="2933" dirty="0">
              <a:latin typeface="Barlow" panose="020B0604020202020204" charset="0"/>
              <a:ea typeface="Calibri"/>
              <a:cs typeface="Calibri"/>
              <a:sym typeface="Calibri"/>
            </a:endParaRPr>
          </a:p>
          <a:p>
            <a:pPr marL="1219170" lvl="1" indent="-506155">
              <a:lnSpc>
                <a:spcPct val="100000"/>
              </a:lnSpc>
              <a:spcBef>
                <a:spcPts val="1333"/>
              </a:spcBef>
              <a:spcAft>
                <a:spcPts val="800"/>
              </a:spcAft>
              <a:buClr>
                <a:schemeClr val="dk1"/>
              </a:buClr>
              <a:buSzPct val="130000"/>
            </a:pPr>
            <a:r>
              <a:rPr lang="en-US" sz="2933" dirty="0">
                <a:latin typeface="Barlow" panose="020B0604020202020204" charset="0"/>
                <a:ea typeface="Calibri"/>
                <a:cs typeface="Calibri"/>
                <a:sym typeface="Calibri"/>
              </a:rPr>
              <a:t>Consider sharing staff with other units, bureaus, divisions</a:t>
            </a:r>
            <a:endParaRPr sz="2933" dirty="0">
              <a:latin typeface="Barlow" panose="020B0604020202020204" charset="0"/>
              <a:ea typeface="Calibri"/>
              <a:cs typeface="Calibri"/>
              <a:sym typeface="Calibri"/>
            </a:endParaRPr>
          </a:p>
          <a:p>
            <a:pPr marL="609585" indent="-506155">
              <a:lnSpc>
                <a:spcPct val="100000"/>
              </a:lnSpc>
              <a:spcBef>
                <a:spcPts val="1333"/>
              </a:spcBef>
              <a:buClr>
                <a:schemeClr val="dk1"/>
              </a:buClr>
              <a:buSzPct val="130000"/>
            </a:pPr>
            <a:r>
              <a:rPr lang="en-US" sz="2933" dirty="0">
                <a:latin typeface="Barlow" panose="020B0604020202020204" charset="0"/>
                <a:ea typeface="Calibri"/>
                <a:cs typeface="Calibri"/>
                <a:sym typeface="Calibri"/>
              </a:rPr>
              <a:t>Use CDC, AIRA, and PHII resources to help recruit and train staff</a:t>
            </a:r>
            <a:endParaRPr sz="2400" dirty="0">
              <a:latin typeface="Barlow" panose="020B0604020202020204"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5"/>
          <p:cNvSpPr txBox="1">
            <a:spLocks noGrp="1"/>
          </p:cNvSpPr>
          <p:nvPr>
            <p:ph type="title"/>
          </p:nvPr>
        </p:nvSpPr>
        <p:spPr>
          <a:xfrm>
            <a:off x="509487" y="466629"/>
            <a:ext cx="9422000" cy="768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Ensure Key Roles are Covered</a:t>
            </a:r>
            <a:endParaRPr sz="4267" dirty="0">
              <a:solidFill>
                <a:srgbClr val="1E5DB2"/>
              </a:solidFill>
              <a:latin typeface="Barlow" panose="020B0604020202020204" charset="0"/>
              <a:ea typeface="Calibri"/>
              <a:cs typeface="Calibri"/>
              <a:sym typeface="Calibri"/>
            </a:endParaRPr>
          </a:p>
        </p:txBody>
      </p:sp>
      <p:sp>
        <p:nvSpPr>
          <p:cNvPr id="842" name="Google Shape;842;p15"/>
          <p:cNvSpPr txBox="1">
            <a:spLocks noGrp="1"/>
          </p:cNvSpPr>
          <p:nvPr>
            <p:ph type="body" idx="1"/>
          </p:nvPr>
        </p:nvSpPr>
        <p:spPr>
          <a:xfrm>
            <a:off x="609601" y="1483607"/>
            <a:ext cx="9966593" cy="5170581"/>
          </a:xfrm>
          <a:prstGeom prst="rect">
            <a:avLst/>
          </a:prstGeom>
          <a:noFill/>
          <a:ln>
            <a:noFill/>
          </a:ln>
        </p:spPr>
        <p:txBody>
          <a:bodyPr spcFirstLastPara="1" vert="horz" wrap="square" lIns="91433" tIns="45700" rIns="91433" bIns="45700" rtlCol="0" anchor="t" anchorCtr="0">
            <a:noAutofit/>
          </a:bodyPr>
          <a:lstStyle/>
          <a:p>
            <a:pPr marL="0" indent="0">
              <a:lnSpc>
                <a:spcPct val="100000"/>
              </a:lnSpc>
              <a:spcBef>
                <a:spcPts val="0"/>
              </a:spcBef>
              <a:buClr>
                <a:srgbClr val="2E5F7D"/>
              </a:buClr>
              <a:buSzPts val="2700"/>
              <a:buNone/>
            </a:pPr>
            <a:r>
              <a:rPr lang="en-US" sz="2400" b="1" dirty="0">
                <a:solidFill>
                  <a:srgbClr val="1E5DB2"/>
                </a:solidFill>
                <a:latin typeface="Barlow" panose="020B0604020202020204" charset="0"/>
                <a:ea typeface="Calibri"/>
                <a:cs typeface="Calibri"/>
                <a:sym typeface="Calibri"/>
              </a:rPr>
              <a:t>Data Quality Analyst</a:t>
            </a:r>
            <a:endParaRPr sz="2400" b="1" dirty="0">
              <a:solidFill>
                <a:srgbClr val="1E5DB2"/>
              </a:solidFill>
              <a:latin typeface="Barlow" panose="020B0604020202020204" charset="0"/>
              <a:ea typeface="Calibri"/>
              <a:cs typeface="Calibri"/>
              <a:sym typeface="Calibri"/>
            </a:endParaRPr>
          </a:p>
          <a:p>
            <a:pPr marL="914377" indent="-389457">
              <a:lnSpc>
                <a:spcPct val="100000"/>
              </a:lnSpc>
              <a:spcBef>
                <a:spcPts val="0"/>
              </a:spcBef>
              <a:buClr>
                <a:schemeClr val="dk1"/>
              </a:buClr>
              <a:buSzPts val="1800"/>
            </a:pPr>
            <a:r>
              <a:rPr lang="en-US" sz="2400" dirty="0">
                <a:latin typeface="Barlow" panose="020B0604020202020204" charset="0"/>
                <a:ea typeface="Calibri"/>
                <a:cs typeface="Calibri"/>
                <a:sym typeface="Calibri"/>
              </a:rPr>
              <a:t>Assesses and improves the quality of incoming data and data at rest</a:t>
            </a:r>
            <a:endParaRPr sz="2400" dirty="0">
              <a:latin typeface="Barlow" panose="020B0604020202020204" charset="0"/>
              <a:ea typeface="Calibri"/>
              <a:cs typeface="Calibri"/>
              <a:sym typeface="Calibri"/>
            </a:endParaRPr>
          </a:p>
          <a:p>
            <a:pPr marL="0" indent="0">
              <a:lnSpc>
                <a:spcPct val="100000"/>
              </a:lnSpc>
              <a:spcBef>
                <a:spcPts val="0"/>
              </a:spcBef>
              <a:buClr>
                <a:schemeClr val="dk1"/>
              </a:buClr>
              <a:buSzPts val="2700"/>
              <a:buNone/>
            </a:pPr>
            <a:endParaRPr sz="1067" b="1" dirty="0">
              <a:latin typeface="Barlow" panose="020B0604020202020204" charset="0"/>
              <a:ea typeface="Calibri"/>
              <a:cs typeface="Calibri"/>
              <a:sym typeface="Calibri"/>
            </a:endParaRPr>
          </a:p>
          <a:p>
            <a:pPr marL="0" indent="0">
              <a:lnSpc>
                <a:spcPct val="100000"/>
              </a:lnSpc>
              <a:spcBef>
                <a:spcPts val="0"/>
              </a:spcBef>
              <a:buClr>
                <a:srgbClr val="2E5F7D"/>
              </a:buClr>
              <a:buSzPts val="2700"/>
              <a:buNone/>
            </a:pPr>
            <a:r>
              <a:rPr lang="en-US" sz="2400" b="1" dirty="0">
                <a:solidFill>
                  <a:srgbClr val="1E5DB2"/>
                </a:solidFill>
                <a:latin typeface="Barlow" panose="020B0604020202020204" charset="0"/>
                <a:ea typeface="Calibri"/>
                <a:cs typeface="Calibri"/>
                <a:sym typeface="Calibri"/>
              </a:rPr>
              <a:t>Interoperability Analyst</a:t>
            </a:r>
            <a:endParaRPr sz="2400" b="1" dirty="0">
              <a:solidFill>
                <a:srgbClr val="1E5DB2"/>
              </a:solidFill>
              <a:latin typeface="Barlow" panose="020B0604020202020204" charset="0"/>
              <a:ea typeface="Calibri"/>
              <a:cs typeface="Calibri"/>
              <a:sym typeface="Calibri"/>
            </a:endParaRPr>
          </a:p>
          <a:p>
            <a:pPr marL="914377" indent="-389457">
              <a:lnSpc>
                <a:spcPct val="100000"/>
              </a:lnSpc>
              <a:spcBef>
                <a:spcPts val="0"/>
              </a:spcBef>
              <a:buClr>
                <a:schemeClr val="dk1"/>
              </a:buClr>
              <a:buSzPts val="1800"/>
            </a:pPr>
            <a:r>
              <a:rPr lang="en-US" sz="2400" dirty="0" err="1">
                <a:latin typeface="Barlow" panose="020B0604020202020204" charset="0"/>
                <a:ea typeface="Calibri"/>
                <a:cs typeface="Calibri"/>
                <a:sym typeface="Calibri"/>
              </a:rPr>
              <a:t>Onboards</a:t>
            </a:r>
            <a:r>
              <a:rPr lang="en-US" sz="2400" dirty="0">
                <a:latin typeface="Barlow" panose="020B0604020202020204" charset="0"/>
                <a:ea typeface="Calibri"/>
                <a:cs typeface="Calibri"/>
                <a:sym typeface="Calibri"/>
              </a:rPr>
              <a:t> and monitors providers and partners for reporting and/or query based on standards</a:t>
            </a:r>
            <a:endParaRPr sz="2400" dirty="0">
              <a:latin typeface="Barlow" panose="020B0604020202020204" charset="0"/>
              <a:ea typeface="Calibri"/>
              <a:cs typeface="Calibri"/>
              <a:sym typeface="Calibri"/>
            </a:endParaRPr>
          </a:p>
          <a:p>
            <a:pPr marL="0" indent="0">
              <a:lnSpc>
                <a:spcPct val="100000"/>
              </a:lnSpc>
              <a:spcBef>
                <a:spcPts val="0"/>
              </a:spcBef>
              <a:buClr>
                <a:schemeClr val="dk1"/>
              </a:buClr>
              <a:buSzPts val="2700"/>
              <a:buNone/>
            </a:pPr>
            <a:endParaRPr sz="1067" b="1" dirty="0">
              <a:solidFill>
                <a:srgbClr val="1E5DB2"/>
              </a:solidFill>
              <a:latin typeface="Barlow" panose="020B0604020202020204" charset="0"/>
              <a:ea typeface="Calibri"/>
              <a:cs typeface="Calibri"/>
              <a:sym typeface="Calibri"/>
            </a:endParaRPr>
          </a:p>
          <a:p>
            <a:pPr marL="0" indent="0">
              <a:lnSpc>
                <a:spcPct val="100000"/>
              </a:lnSpc>
              <a:spcBef>
                <a:spcPts val="0"/>
              </a:spcBef>
              <a:buClr>
                <a:srgbClr val="2E5F7D"/>
              </a:buClr>
              <a:buSzPts val="2700"/>
              <a:buNone/>
            </a:pPr>
            <a:r>
              <a:rPr lang="en-US" sz="2400" b="1" dirty="0">
                <a:solidFill>
                  <a:srgbClr val="1E5DB2"/>
                </a:solidFill>
                <a:latin typeface="Barlow" panose="020B0604020202020204" charset="0"/>
                <a:ea typeface="Calibri"/>
                <a:cs typeface="Calibri"/>
                <a:sym typeface="Calibri"/>
              </a:rPr>
              <a:t>Epidemiologist/Data Analyst</a:t>
            </a:r>
            <a:endParaRPr sz="2400" b="1" dirty="0">
              <a:solidFill>
                <a:srgbClr val="1E5DB2"/>
              </a:solidFill>
              <a:latin typeface="Barlow" panose="020B0604020202020204" charset="0"/>
              <a:ea typeface="Calibri"/>
              <a:cs typeface="Calibri"/>
              <a:sym typeface="Calibri"/>
            </a:endParaRPr>
          </a:p>
          <a:p>
            <a:pPr marL="914377" indent="-389457">
              <a:lnSpc>
                <a:spcPct val="100000"/>
              </a:lnSpc>
              <a:spcBef>
                <a:spcPts val="0"/>
              </a:spcBef>
              <a:buClr>
                <a:schemeClr val="dk1"/>
              </a:buClr>
              <a:buSzPts val="1800"/>
            </a:pPr>
            <a:r>
              <a:rPr lang="en-US" sz="2400" dirty="0">
                <a:latin typeface="Barlow" panose="020B0604020202020204" charset="0"/>
                <a:ea typeface="Calibri"/>
                <a:cs typeface="Calibri"/>
                <a:sym typeface="Calibri"/>
              </a:rPr>
              <a:t>Analyzes data to inform program activities to increase immunization rates; ensures the IIS meets reporting requirements for CDC and jurisdiction</a:t>
            </a:r>
            <a:endParaRPr sz="2400" dirty="0">
              <a:latin typeface="Barlow" panose="020B0604020202020204" charset="0"/>
              <a:ea typeface="Calibri"/>
              <a:cs typeface="Calibri"/>
              <a:sym typeface="Calibri"/>
            </a:endParaRPr>
          </a:p>
          <a:p>
            <a:pPr marL="0" indent="0">
              <a:lnSpc>
                <a:spcPct val="100000"/>
              </a:lnSpc>
              <a:spcBef>
                <a:spcPts val="0"/>
              </a:spcBef>
              <a:buClr>
                <a:schemeClr val="dk1"/>
              </a:buClr>
              <a:buSzPts val="2700"/>
              <a:buNone/>
            </a:pPr>
            <a:endParaRPr sz="1067" b="1" dirty="0">
              <a:latin typeface="Barlow" panose="020B0604020202020204" charset="0"/>
              <a:ea typeface="Calibri"/>
              <a:cs typeface="Calibri"/>
              <a:sym typeface="Calibri"/>
            </a:endParaRPr>
          </a:p>
          <a:p>
            <a:pPr marL="0" indent="0">
              <a:lnSpc>
                <a:spcPct val="100000"/>
              </a:lnSpc>
              <a:spcBef>
                <a:spcPts val="0"/>
              </a:spcBef>
              <a:buClr>
                <a:srgbClr val="2E5F7D"/>
              </a:buClr>
              <a:buSzPts val="2700"/>
              <a:buNone/>
            </a:pPr>
            <a:r>
              <a:rPr lang="en-US" sz="2400" b="1" dirty="0">
                <a:solidFill>
                  <a:srgbClr val="1E5DB2"/>
                </a:solidFill>
                <a:latin typeface="Barlow" panose="020B0604020202020204" charset="0"/>
                <a:ea typeface="Calibri"/>
                <a:cs typeface="Calibri"/>
                <a:sym typeface="Calibri"/>
              </a:rPr>
              <a:t>Outreach and Training Coordinator</a:t>
            </a:r>
            <a:endParaRPr sz="2400" b="1" dirty="0">
              <a:solidFill>
                <a:srgbClr val="1E5DB2"/>
              </a:solidFill>
              <a:latin typeface="Barlow" panose="020B0604020202020204" charset="0"/>
              <a:ea typeface="Calibri"/>
              <a:cs typeface="Calibri"/>
              <a:sym typeface="Calibri"/>
            </a:endParaRPr>
          </a:p>
          <a:p>
            <a:pPr marL="914377" indent="-389457">
              <a:lnSpc>
                <a:spcPct val="100000"/>
              </a:lnSpc>
              <a:spcBef>
                <a:spcPts val="0"/>
              </a:spcBef>
              <a:buClr>
                <a:schemeClr val="dk1"/>
              </a:buClr>
              <a:buSzPts val="1800"/>
            </a:pPr>
            <a:r>
              <a:rPr lang="en-US" sz="2400" dirty="0">
                <a:latin typeface="Barlow" panose="020B0604020202020204" charset="0"/>
                <a:ea typeface="Calibri"/>
                <a:cs typeface="Calibri"/>
                <a:sym typeface="Calibri"/>
              </a:rPr>
              <a:t>Conducts outreach to increase provider participation; supports and </a:t>
            </a:r>
            <a:br>
              <a:rPr lang="en-US" sz="2400" dirty="0">
                <a:latin typeface="Barlow" panose="020B0604020202020204" charset="0"/>
                <a:ea typeface="Calibri"/>
                <a:cs typeface="Calibri"/>
                <a:sym typeface="Calibri"/>
              </a:rPr>
            </a:br>
            <a:r>
              <a:rPr lang="en-US" sz="2400" dirty="0">
                <a:latin typeface="Barlow" panose="020B0604020202020204" charset="0"/>
                <a:ea typeface="Calibri"/>
                <a:cs typeface="Calibri"/>
                <a:sym typeface="Calibri"/>
              </a:rPr>
              <a:t>trains IIS users</a:t>
            </a:r>
            <a:endParaRPr sz="2400" dirty="0">
              <a:latin typeface="Barlow" panose="020B0604020202020204"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6"/>
          <p:cNvSpPr txBox="1">
            <a:spLocks noGrp="1"/>
          </p:cNvSpPr>
          <p:nvPr>
            <p:ph type="title"/>
          </p:nvPr>
        </p:nvSpPr>
        <p:spPr>
          <a:xfrm>
            <a:off x="485751" y="510705"/>
            <a:ext cx="9544400" cy="708400"/>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Be a Role Model for Your Team</a:t>
            </a:r>
            <a:endParaRPr sz="4267" dirty="0">
              <a:solidFill>
                <a:srgbClr val="1E5DB2"/>
              </a:solidFill>
              <a:latin typeface="Barlow" panose="020B0604020202020204" charset="0"/>
              <a:ea typeface="Calibri"/>
              <a:cs typeface="Calibri"/>
              <a:sym typeface="Calibri"/>
            </a:endParaRPr>
          </a:p>
        </p:txBody>
      </p:sp>
      <p:sp>
        <p:nvSpPr>
          <p:cNvPr id="849" name="Google Shape;849;p16"/>
          <p:cNvSpPr txBox="1">
            <a:spLocks noGrp="1"/>
          </p:cNvSpPr>
          <p:nvPr>
            <p:ph type="body" idx="1"/>
          </p:nvPr>
        </p:nvSpPr>
        <p:spPr>
          <a:xfrm>
            <a:off x="609600" y="1358027"/>
            <a:ext cx="10069417" cy="5499972"/>
          </a:xfrm>
          <a:prstGeom prst="rect">
            <a:avLst/>
          </a:prstGeom>
          <a:noFill/>
          <a:ln>
            <a:noFill/>
          </a:ln>
        </p:spPr>
        <p:txBody>
          <a:bodyPr spcFirstLastPara="1" vert="horz" wrap="square" lIns="91433" tIns="45700" rIns="91433" bIns="45700" rtlCol="0" anchor="t" anchorCtr="0">
            <a:noAutofit/>
          </a:bodyPr>
          <a:lstStyle/>
          <a:p>
            <a:pPr marL="0" indent="0">
              <a:spcBef>
                <a:spcPts val="1067"/>
              </a:spcBef>
              <a:buClr>
                <a:schemeClr val="dk1"/>
              </a:buClr>
              <a:buSzPct val="100000"/>
              <a:buNone/>
            </a:pPr>
            <a:r>
              <a:rPr lang="en-US" sz="2400" b="1" dirty="0">
                <a:solidFill>
                  <a:srgbClr val="1E5DB2"/>
                </a:solidFill>
                <a:latin typeface="Barlow" panose="020B0604020202020204" charset="0"/>
                <a:ea typeface="Calibri"/>
                <a:cs typeface="Calibri"/>
                <a:sym typeface="Calibri"/>
              </a:rPr>
              <a:t>Set high standards for yourself, a high-performing team, and IIS</a:t>
            </a:r>
            <a:endParaRPr sz="2400" b="1" dirty="0">
              <a:solidFill>
                <a:srgbClr val="1E5DB2"/>
              </a:solidFill>
              <a:latin typeface="Barlow" panose="020B0604020202020204" charset="0"/>
              <a:ea typeface="Calibri"/>
              <a:cs typeface="Calibri"/>
              <a:sym typeface="Calibri"/>
            </a:endParaRPr>
          </a:p>
          <a:p>
            <a:pPr marL="609585" indent="-463115">
              <a:spcBef>
                <a:spcPts val="1067"/>
              </a:spcBef>
              <a:buClr>
                <a:schemeClr val="dk1"/>
              </a:buClr>
              <a:buSzPct val="130000"/>
            </a:pPr>
            <a:r>
              <a:rPr lang="en-US" sz="2400" dirty="0">
                <a:latin typeface="Barlow" panose="020B0604020202020204" charset="0"/>
                <a:ea typeface="Calibri"/>
                <a:cs typeface="Calibri"/>
                <a:sym typeface="Calibri"/>
              </a:rPr>
              <a:t>Foster a focus on results - make your IIS work for your partners</a:t>
            </a:r>
            <a:endParaRPr sz="2400" dirty="0">
              <a:latin typeface="Barlow" panose="020B0604020202020204" charset="0"/>
              <a:ea typeface="Calibri"/>
              <a:cs typeface="Calibri"/>
              <a:sym typeface="Calibri"/>
            </a:endParaRPr>
          </a:p>
          <a:p>
            <a:pPr marL="609585" indent="-463115">
              <a:spcBef>
                <a:spcPts val="0"/>
              </a:spcBef>
              <a:spcAft>
                <a:spcPts val="1600"/>
              </a:spcAft>
              <a:buClr>
                <a:schemeClr val="dk1"/>
              </a:buClr>
              <a:buSzPct val="130000"/>
            </a:pPr>
            <a:r>
              <a:rPr lang="en-US" sz="2400" dirty="0">
                <a:latin typeface="Barlow" panose="020B0604020202020204" charset="0"/>
                <a:ea typeface="Calibri"/>
                <a:cs typeface="Calibri"/>
                <a:sym typeface="Calibri"/>
              </a:rPr>
              <a:t>Collaborate to deliver a useful IIS that works to protect the health of the public</a:t>
            </a:r>
            <a:endParaRPr sz="2400" dirty="0">
              <a:latin typeface="Barlow" panose="020B0604020202020204" charset="0"/>
              <a:ea typeface="Calibri"/>
              <a:cs typeface="Calibri"/>
              <a:sym typeface="Calibri"/>
            </a:endParaRPr>
          </a:p>
          <a:p>
            <a:pPr marL="0" indent="0">
              <a:spcBef>
                <a:spcPts val="1067"/>
              </a:spcBef>
              <a:spcAft>
                <a:spcPts val="1600"/>
              </a:spcAft>
              <a:buClr>
                <a:schemeClr val="dk1"/>
              </a:buClr>
              <a:buSzPct val="130000"/>
            </a:pPr>
            <a:r>
              <a:rPr lang="en-US" sz="2400" b="1" dirty="0">
                <a:solidFill>
                  <a:srgbClr val="1E5DB2"/>
                </a:solidFill>
                <a:latin typeface="Barlow" panose="020B0604020202020204" charset="0"/>
                <a:ea typeface="Calibri"/>
                <a:cs typeface="Calibri"/>
                <a:sym typeface="Calibri"/>
              </a:rPr>
              <a:t>Pursue your own growth and development </a:t>
            </a:r>
            <a:r>
              <a:rPr lang="en-US" sz="2400" dirty="0">
                <a:latin typeface="Barlow" panose="020B0604020202020204" charset="0"/>
                <a:ea typeface="Calibri"/>
                <a:cs typeface="Calibri"/>
                <a:sym typeface="Calibri"/>
              </a:rPr>
              <a:t>- encourage staff to do the same</a:t>
            </a:r>
            <a:endParaRPr sz="2400" dirty="0">
              <a:latin typeface="Barlow" panose="020B0604020202020204" charset="0"/>
              <a:ea typeface="Calibri"/>
              <a:cs typeface="Calibri"/>
              <a:sym typeface="Calibri"/>
            </a:endParaRPr>
          </a:p>
          <a:p>
            <a:pPr marL="0" indent="0">
              <a:lnSpc>
                <a:spcPct val="100000"/>
              </a:lnSpc>
              <a:spcBef>
                <a:spcPts val="0"/>
              </a:spcBef>
              <a:buClr>
                <a:schemeClr val="dk1"/>
              </a:buClr>
              <a:buSzPct val="130000"/>
            </a:pPr>
            <a:r>
              <a:rPr lang="en-US" sz="2400" b="1" dirty="0">
                <a:solidFill>
                  <a:srgbClr val="1E5DB2"/>
                </a:solidFill>
                <a:latin typeface="Barlow" panose="020B0604020202020204" charset="0"/>
                <a:ea typeface="Calibri"/>
                <a:cs typeface="Calibri"/>
                <a:sym typeface="Calibri"/>
              </a:rPr>
              <a:t>Participate in learning opportunities locally and nationally</a:t>
            </a:r>
            <a:endParaRPr sz="2400" b="1" dirty="0">
              <a:solidFill>
                <a:srgbClr val="1E5DB2"/>
              </a:solidFill>
              <a:latin typeface="Barlow" panose="020B0604020202020204" charset="0"/>
              <a:ea typeface="Calibri"/>
              <a:cs typeface="Calibri"/>
              <a:sym typeface="Calibri"/>
            </a:endParaRPr>
          </a:p>
          <a:p>
            <a:pPr marL="615935" indent="-469888">
              <a:lnSpc>
                <a:spcPct val="100000"/>
              </a:lnSpc>
              <a:spcBef>
                <a:spcPts val="0"/>
              </a:spcBef>
              <a:buSzPct val="130000"/>
            </a:pPr>
            <a:r>
              <a:rPr lang="en-US" sz="2400" dirty="0">
                <a:latin typeface="Barlow" panose="020B0604020202020204" charset="0"/>
                <a:ea typeface="Calibri"/>
                <a:cs typeface="Calibri"/>
                <a:sym typeface="Calibri"/>
              </a:rPr>
              <a:t>Join CDC, AIRA, and PHII discussion forums, workgroups, other activities </a:t>
            </a:r>
            <a:endParaRPr sz="2400" dirty="0">
              <a:latin typeface="Barlow" panose="020B0604020202020204" charset="0"/>
              <a:ea typeface="Calibri"/>
              <a:cs typeface="Calibri"/>
              <a:sym typeface="Calibri"/>
            </a:endParaRPr>
          </a:p>
          <a:p>
            <a:pPr marL="615935" indent="-469888">
              <a:lnSpc>
                <a:spcPct val="100000"/>
              </a:lnSpc>
              <a:spcBef>
                <a:spcPts val="0"/>
              </a:spcBef>
              <a:buSzPct val="130000"/>
            </a:pPr>
            <a:r>
              <a:rPr lang="en-US" sz="2400" dirty="0">
                <a:latin typeface="Barlow" panose="020B0604020202020204" charset="0"/>
                <a:ea typeface="Calibri"/>
                <a:cs typeface="Calibri"/>
                <a:sym typeface="Calibri"/>
              </a:rPr>
              <a:t>Present at CDC and AIRA national meetings - you and your staff</a:t>
            </a:r>
            <a:endParaRPr sz="2400" dirty="0">
              <a:latin typeface="Barlow" panose="020B0604020202020204" charset="0"/>
              <a:ea typeface="Calibri"/>
              <a:cs typeface="Calibri"/>
              <a:sym typeface="Calibri"/>
            </a:endParaRPr>
          </a:p>
          <a:p>
            <a:pPr marL="615935" indent="-469888">
              <a:lnSpc>
                <a:spcPct val="100000"/>
              </a:lnSpc>
              <a:spcBef>
                <a:spcPts val="0"/>
              </a:spcBef>
              <a:buSzPct val="130000"/>
            </a:pPr>
            <a:r>
              <a:rPr lang="en-US" sz="2400" dirty="0">
                <a:latin typeface="Barlow" panose="020B0604020202020204" charset="0"/>
                <a:ea typeface="Calibri"/>
                <a:cs typeface="Calibri"/>
                <a:sym typeface="Calibri"/>
              </a:rPr>
              <a:t>Connect with your technology partner consortium (if applicable)</a:t>
            </a:r>
            <a:endParaRPr sz="2400" dirty="0">
              <a:latin typeface="Barlow" panose="020B0604020202020204" charset="0"/>
              <a:ea typeface="Calibri"/>
              <a:cs typeface="Calibri"/>
              <a:sym typeface="Calibri"/>
            </a:endParaRPr>
          </a:p>
          <a:p>
            <a:pPr marL="615935" indent="-469888">
              <a:lnSpc>
                <a:spcPct val="100000"/>
              </a:lnSpc>
              <a:spcBef>
                <a:spcPts val="0"/>
              </a:spcBef>
              <a:buSzPct val="130000"/>
            </a:pPr>
            <a:r>
              <a:rPr lang="en-US" sz="2400" dirty="0">
                <a:latin typeface="Barlow" panose="020B0604020202020204" charset="0"/>
                <a:ea typeface="Calibri"/>
                <a:cs typeface="Calibri"/>
                <a:sym typeface="Calibri"/>
              </a:rPr>
              <a:t>Collaborate on writing papers for publication</a:t>
            </a:r>
            <a:endParaRPr sz="2400" dirty="0">
              <a:latin typeface="Barlow" panose="020B0604020202020204"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7"/>
          <p:cNvSpPr txBox="1">
            <a:spLocks noGrp="1"/>
          </p:cNvSpPr>
          <p:nvPr>
            <p:ph type="title"/>
          </p:nvPr>
        </p:nvSpPr>
        <p:spPr>
          <a:xfrm>
            <a:off x="521464" y="363807"/>
            <a:ext cx="9422000" cy="992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Calibri"/>
                <a:ea typeface="Calibri"/>
                <a:cs typeface="Calibri"/>
                <a:sym typeface="Calibri"/>
              </a:rPr>
              <a:t>Delegate</a:t>
            </a:r>
            <a:endParaRPr sz="4267" dirty="0">
              <a:solidFill>
                <a:srgbClr val="1E5DB2"/>
              </a:solidFill>
              <a:latin typeface="Calibri"/>
              <a:ea typeface="Calibri"/>
              <a:cs typeface="Calibri"/>
              <a:sym typeface="Calibri"/>
            </a:endParaRPr>
          </a:p>
        </p:txBody>
      </p:sp>
      <p:sp>
        <p:nvSpPr>
          <p:cNvPr id="856" name="Google Shape;856;p17"/>
          <p:cNvSpPr txBox="1">
            <a:spLocks noGrp="1"/>
          </p:cNvSpPr>
          <p:nvPr>
            <p:ph type="body" idx="1"/>
          </p:nvPr>
        </p:nvSpPr>
        <p:spPr>
          <a:xfrm>
            <a:off x="609600" y="1297051"/>
            <a:ext cx="9588800" cy="4285327"/>
          </a:xfrm>
          <a:prstGeom prst="rect">
            <a:avLst/>
          </a:prstGeom>
          <a:noFill/>
          <a:ln>
            <a:noFill/>
          </a:ln>
        </p:spPr>
        <p:txBody>
          <a:bodyPr spcFirstLastPara="1" vert="horz" wrap="square" lIns="91433" tIns="45700" rIns="91433" bIns="45700" rtlCol="0" anchor="t" anchorCtr="0">
            <a:noAutofit/>
          </a:bodyPr>
          <a:lstStyle/>
          <a:p>
            <a:pPr marL="0" indent="0">
              <a:lnSpc>
                <a:spcPct val="100000"/>
              </a:lnSpc>
              <a:spcBef>
                <a:spcPts val="1333"/>
              </a:spcBef>
              <a:buClr>
                <a:schemeClr val="dk1"/>
              </a:buClr>
              <a:buSzPts val="2000"/>
              <a:buNone/>
            </a:pPr>
            <a:r>
              <a:rPr lang="en-US" sz="2667" dirty="0">
                <a:latin typeface="Calibri"/>
                <a:ea typeface="Calibri"/>
                <a:cs typeface="Calibri"/>
                <a:sym typeface="Calibri"/>
              </a:rPr>
              <a:t>Achieving success through others is what effective management is about</a:t>
            </a:r>
            <a:endParaRPr sz="2667" dirty="0">
              <a:latin typeface="Calibri"/>
              <a:ea typeface="Calibri"/>
              <a:cs typeface="Calibri"/>
              <a:sym typeface="Calibri"/>
            </a:endParaRPr>
          </a:p>
          <a:p>
            <a:pPr marL="609585" indent="-491054">
              <a:lnSpc>
                <a:spcPct val="100000"/>
              </a:lnSpc>
              <a:spcBef>
                <a:spcPts val="0"/>
              </a:spcBef>
              <a:buSzPct val="130000"/>
            </a:pPr>
            <a:r>
              <a:rPr lang="en-US" sz="2667" dirty="0">
                <a:latin typeface="Calibri"/>
                <a:ea typeface="Calibri"/>
                <a:cs typeface="Calibri"/>
                <a:sym typeface="Calibri"/>
              </a:rPr>
              <a:t>Document standard operating procedures (SOPs) for staff to support execution of important tasks and improve training</a:t>
            </a:r>
            <a:endParaRPr sz="2667" dirty="0">
              <a:latin typeface="Calibri"/>
              <a:ea typeface="Calibri"/>
              <a:cs typeface="Calibri"/>
              <a:sym typeface="Calibri"/>
            </a:endParaRPr>
          </a:p>
          <a:p>
            <a:pPr marL="0" indent="0">
              <a:lnSpc>
                <a:spcPct val="100000"/>
              </a:lnSpc>
              <a:spcBef>
                <a:spcPts val="0"/>
              </a:spcBef>
              <a:buClr>
                <a:schemeClr val="dk1"/>
              </a:buClr>
              <a:buSzPts val="2000"/>
              <a:buNone/>
            </a:pPr>
            <a:endParaRPr sz="2667" dirty="0">
              <a:latin typeface="Calibri"/>
              <a:ea typeface="Calibri"/>
              <a:cs typeface="Calibri"/>
              <a:sym typeface="Calibri"/>
            </a:endParaRPr>
          </a:p>
          <a:p>
            <a:pPr marL="0" indent="0">
              <a:lnSpc>
                <a:spcPct val="100000"/>
              </a:lnSpc>
              <a:spcBef>
                <a:spcPts val="0"/>
              </a:spcBef>
              <a:buClr>
                <a:schemeClr val="dk1"/>
              </a:buClr>
              <a:buSzPts val="2000"/>
              <a:buNone/>
            </a:pPr>
            <a:r>
              <a:rPr lang="en-US" sz="2667" dirty="0">
                <a:latin typeface="Calibri"/>
                <a:ea typeface="Calibri"/>
                <a:cs typeface="Calibri"/>
                <a:sym typeface="Calibri"/>
              </a:rPr>
              <a:t>Foster communication and collaboration among staff and partners</a:t>
            </a:r>
            <a:endParaRPr sz="2667" dirty="0">
              <a:latin typeface="Calibri"/>
              <a:ea typeface="Calibri"/>
              <a:cs typeface="Calibri"/>
              <a:sym typeface="Calibri"/>
            </a:endParaRPr>
          </a:p>
          <a:p>
            <a:pPr marL="609585" indent="-491054">
              <a:lnSpc>
                <a:spcPct val="100000"/>
              </a:lnSpc>
              <a:spcBef>
                <a:spcPts val="0"/>
              </a:spcBef>
              <a:buClr>
                <a:schemeClr val="dk1"/>
              </a:buClr>
              <a:buSzPct val="130000"/>
            </a:pPr>
            <a:r>
              <a:rPr lang="en-US" sz="2667" dirty="0">
                <a:latin typeface="Calibri"/>
                <a:ea typeface="Calibri"/>
                <a:cs typeface="Calibri"/>
                <a:sym typeface="Calibri"/>
              </a:rPr>
              <a:t>Convene staff and partners regularly</a:t>
            </a:r>
            <a:endParaRPr sz="2667" dirty="0">
              <a:latin typeface="Calibri"/>
              <a:ea typeface="Calibri"/>
              <a:cs typeface="Calibri"/>
              <a:sym typeface="Calibri"/>
            </a:endParaRPr>
          </a:p>
          <a:p>
            <a:pPr marL="0" indent="0">
              <a:lnSpc>
                <a:spcPct val="100000"/>
              </a:lnSpc>
              <a:spcBef>
                <a:spcPts val="1333"/>
              </a:spcBef>
              <a:buClr>
                <a:schemeClr val="dk1"/>
              </a:buClr>
              <a:buSzPts val="2000"/>
              <a:buNone/>
            </a:pPr>
            <a:r>
              <a:rPr lang="en-US" sz="2667" dirty="0">
                <a:latin typeface="Calibri"/>
                <a:ea typeface="Calibri"/>
                <a:cs typeface="Calibri"/>
                <a:sym typeface="Calibri"/>
              </a:rPr>
              <a:t>Avoid micromanaging</a:t>
            </a:r>
            <a:endParaRPr sz="2667" dirty="0">
              <a:latin typeface="Calibri"/>
              <a:ea typeface="Calibri"/>
              <a:cs typeface="Calibri"/>
              <a:sym typeface="Calibri"/>
            </a:endParaRPr>
          </a:p>
          <a:p>
            <a:pPr marL="609585" indent="-491054">
              <a:lnSpc>
                <a:spcPct val="100000"/>
              </a:lnSpc>
              <a:spcBef>
                <a:spcPts val="0"/>
              </a:spcBef>
              <a:buClr>
                <a:schemeClr val="dk1"/>
              </a:buClr>
              <a:buSzPct val="130000"/>
            </a:pPr>
            <a:r>
              <a:rPr lang="en-US" sz="2667" dirty="0">
                <a:latin typeface="Calibri"/>
                <a:ea typeface="Calibri"/>
                <a:cs typeface="Calibri"/>
                <a:sym typeface="Calibri"/>
              </a:rPr>
              <a:t>Challenge and empower staff to perform their roles, solve problems</a:t>
            </a:r>
            <a:endParaRPr sz="2667" dirty="0">
              <a:latin typeface="Calibri"/>
              <a:ea typeface="Calibri"/>
              <a:cs typeface="Calibri"/>
              <a:sym typeface="Calibri"/>
            </a:endParaRPr>
          </a:p>
          <a:p>
            <a:pPr marL="609585" indent="-491054">
              <a:lnSpc>
                <a:spcPct val="100000"/>
              </a:lnSpc>
              <a:spcBef>
                <a:spcPts val="0"/>
              </a:spcBef>
              <a:buClr>
                <a:schemeClr val="dk1"/>
              </a:buClr>
              <a:buSzPct val="130000"/>
            </a:pPr>
            <a:r>
              <a:rPr lang="en-US" sz="2667" dirty="0">
                <a:latin typeface="Calibri"/>
                <a:ea typeface="Calibri"/>
                <a:cs typeface="Calibri"/>
                <a:sym typeface="Calibri"/>
              </a:rPr>
              <a:t>Guide, support and mentor staff</a:t>
            </a:r>
            <a:endParaRPr sz="2667" dirty="0">
              <a:latin typeface="Calibri"/>
              <a:ea typeface="Calibri"/>
              <a:cs typeface="Calibri"/>
              <a:sym typeface="Calibri"/>
            </a:endParaRPr>
          </a:p>
          <a:p>
            <a:pPr marL="609585" indent="0">
              <a:lnSpc>
                <a:spcPct val="100000"/>
              </a:lnSpc>
              <a:spcBef>
                <a:spcPts val="0"/>
              </a:spcBef>
              <a:buClr>
                <a:schemeClr val="dk1"/>
              </a:buClr>
              <a:buSzPts val="2000"/>
              <a:buNone/>
            </a:pPr>
            <a:endParaRPr sz="2667" dirty="0">
              <a:latin typeface="Calibri"/>
              <a:ea typeface="Calibri"/>
              <a:cs typeface="Calibri"/>
              <a:sym typeface="Calibri"/>
            </a:endParaRPr>
          </a:p>
          <a:p>
            <a:pPr marL="0" indent="0">
              <a:lnSpc>
                <a:spcPct val="100000"/>
              </a:lnSpc>
              <a:spcBef>
                <a:spcPts val="0"/>
              </a:spcBef>
              <a:buClr>
                <a:schemeClr val="dk1"/>
              </a:buClr>
              <a:buSzPts val="2000"/>
              <a:buNone/>
            </a:pPr>
            <a:endParaRPr sz="2667"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18"/>
          <p:cNvPicPr preferRelativeResize="0"/>
          <p:nvPr/>
        </p:nvPicPr>
        <p:blipFill rotWithShape="1">
          <a:blip r:embed="rId3">
            <a:alphaModFix/>
          </a:blip>
          <a:srcRect/>
          <a:stretch/>
        </p:blipFill>
        <p:spPr>
          <a:xfrm>
            <a:off x="1828801" y="675701"/>
            <a:ext cx="8277340" cy="6182299"/>
          </a:xfrm>
          <a:prstGeom prst="rect">
            <a:avLst/>
          </a:prstGeom>
          <a:noFill/>
          <a:ln>
            <a:noFill/>
          </a:ln>
        </p:spPr>
      </p:pic>
      <p:pic>
        <p:nvPicPr>
          <p:cNvPr id="863" name="Google Shape;863;p18"/>
          <p:cNvPicPr preferRelativeResize="0"/>
          <p:nvPr/>
        </p:nvPicPr>
        <p:blipFill rotWithShape="1">
          <a:blip r:embed="rId4">
            <a:alphaModFix/>
          </a:blip>
          <a:srcRect/>
          <a:stretch/>
        </p:blipFill>
        <p:spPr>
          <a:xfrm>
            <a:off x="0" y="0"/>
            <a:ext cx="1828800" cy="1828800"/>
          </a:xfrm>
          <a:prstGeom prst="rect">
            <a:avLst/>
          </a:prstGeom>
          <a:noFill/>
          <a:ln>
            <a:noFill/>
          </a:ln>
        </p:spPr>
      </p:pic>
      <p:sp>
        <p:nvSpPr>
          <p:cNvPr id="2" name="Rectangle 1"/>
          <p:cNvSpPr/>
          <p:nvPr/>
        </p:nvSpPr>
        <p:spPr>
          <a:xfrm>
            <a:off x="8989765" y="909197"/>
            <a:ext cx="925417" cy="633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9"/>
          <p:cNvSpPr txBox="1">
            <a:spLocks noGrp="1"/>
          </p:cNvSpPr>
          <p:nvPr>
            <p:ph type="title"/>
          </p:nvPr>
        </p:nvSpPr>
        <p:spPr>
          <a:xfrm>
            <a:off x="1828801" y="418434"/>
            <a:ext cx="8406961" cy="874213"/>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Calibri"/>
                <a:ea typeface="Calibri"/>
                <a:cs typeface="Calibri"/>
                <a:sym typeface="Calibri"/>
              </a:rPr>
              <a:t>Activity Instructions</a:t>
            </a:r>
            <a:endParaRPr sz="4267" dirty="0">
              <a:solidFill>
                <a:srgbClr val="1E5DB2"/>
              </a:solidFill>
              <a:latin typeface="Calibri"/>
              <a:ea typeface="Calibri"/>
              <a:cs typeface="Calibri"/>
              <a:sym typeface="Calibri"/>
            </a:endParaRPr>
          </a:p>
        </p:txBody>
      </p:sp>
      <p:sp>
        <p:nvSpPr>
          <p:cNvPr id="870" name="Google Shape;870;p19"/>
          <p:cNvSpPr txBox="1">
            <a:spLocks noGrp="1"/>
          </p:cNvSpPr>
          <p:nvPr>
            <p:ph type="body" idx="1"/>
          </p:nvPr>
        </p:nvSpPr>
        <p:spPr>
          <a:xfrm>
            <a:off x="891577" y="1554052"/>
            <a:ext cx="9540303" cy="4623193"/>
          </a:xfrm>
          <a:prstGeom prst="rect">
            <a:avLst/>
          </a:prstGeom>
          <a:noFill/>
          <a:ln>
            <a:noFill/>
          </a:ln>
        </p:spPr>
        <p:txBody>
          <a:bodyPr spcFirstLastPara="1" vert="horz" wrap="square" lIns="91433" tIns="45700" rIns="91433" bIns="45700" rtlCol="0" anchor="t" anchorCtr="0">
            <a:noAutofit/>
          </a:bodyPr>
          <a:lstStyle/>
          <a:p>
            <a:pPr marL="558786" indent="-507987">
              <a:lnSpc>
                <a:spcPct val="100000"/>
              </a:lnSpc>
              <a:spcBef>
                <a:spcPts val="1333"/>
              </a:spcBef>
              <a:buClr>
                <a:schemeClr val="dk1"/>
              </a:buClr>
              <a:buSzPts val="2200"/>
              <a:buAutoNum type="arabicParenR"/>
            </a:pPr>
            <a:r>
              <a:rPr lang="en-US" sz="2667" dirty="0">
                <a:latin typeface="Calibri"/>
                <a:ea typeface="Calibri"/>
                <a:cs typeface="Calibri"/>
                <a:sym typeface="Calibri"/>
              </a:rPr>
              <a:t>Read the IIS Staffing Model at your desk and think about how your current IIS team (including shared staff) compares to the model </a:t>
            </a:r>
            <a:r>
              <a:rPr lang="en-US" sz="2667" i="1" dirty="0">
                <a:latin typeface="Calibri"/>
                <a:ea typeface="Calibri"/>
                <a:cs typeface="Calibri"/>
                <a:sym typeface="Calibri"/>
              </a:rPr>
              <a:t>- 5 minutes</a:t>
            </a:r>
            <a:endParaRPr sz="2667" i="1" dirty="0">
              <a:latin typeface="Calibri"/>
              <a:ea typeface="Calibri"/>
              <a:cs typeface="Calibri"/>
              <a:sym typeface="Calibri"/>
            </a:endParaRPr>
          </a:p>
          <a:p>
            <a:pPr marL="558786" indent="-507987">
              <a:lnSpc>
                <a:spcPct val="100000"/>
              </a:lnSpc>
              <a:spcBef>
                <a:spcPts val="1333"/>
              </a:spcBef>
              <a:buClr>
                <a:schemeClr val="dk1"/>
              </a:buClr>
              <a:buSzPts val="2200"/>
              <a:buAutoNum type="arabicParenR"/>
            </a:pPr>
            <a:r>
              <a:rPr lang="en-US" sz="2667" dirty="0">
                <a:latin typeface="Calibri"/>
                <a:ea typeface="Calibri"/>
                <a:cs typeface="Calibri"/>
                <a:sym typeface="Calibri"/>
              </a:rPr>
              <a:t>Go to the IIS Staffing Model</a:t>
            </a:r>
            <a:r>
              <a:rPr lang="en-US" sz="2667" b="1" dirty="0">
                <a:latin typeface="Calibri"/>
                <a:ea typeface="Calibri"/>
                <a:cs typeface="Calibri"/>
                <a:sym typeface="Calibri"/>
              </a:rPr>
              <a:t> </a:t>
            </a:r>
            <a:r>
              <a:rPr lang="en-US" sz="2667" dirty="0">
                <a:latin typeface="Calibri"/>
                <a:ea typeface="Calibri"/>
                <a:cs typeface="Calibri"/>
                <a:sym typeface="Calibri"/>
              </a:rPr>
              <a:t>posted on the back wall and attach dots indicating which roles are </a:t>
            </a:r>
            <a:r>
              <a:rPr lang="en-US" sz="2667" b="1" dirty="0">
                <a:solidFill>
                  <a:srgbClr val="1E5DB2"/>
                </a:solidFill>
                <a:latin typeface="Calibri"/>
                <a:ea typeface="Calibri"/>
                <a:cs typeface="Calibri"/>
                <a:sym typeface="Calibri"/>
              </a:rPr>
              <a:t>covered (green)</a:t>
            </a:r>
            <a:r>
              <a:rPr lang="en-US" sz="2667" dirty="0">
                <a:solidFill>
                  <a:srgbClr val="1E5DB2"/>
                </a:solidFill>
                <a:latin typeface="Calibri"/>
                <a:ea typeface="Calibri"/>
                <a:cs typeface="Calibri"/>
                <a:sym typeface="Calibri"/>
              </a:rPr>
              <a:t>, </a:t>
            </a:r>
            <a:r>
              <a:rPr lang="en-US" sz="2667" b="1" dirty="0">
                <a:solidFill>
                  <a:srgbClr val="1E5DB2"/>
                </a:solidFill>
                <a:latin typeface="Calibri"/>
                <a:ea typeface="Calibri"/>
                <a:cs typeface="Calibri"/>
                <a:sym typeface="Calibri"/>
              </a:rPr>
              <a:t>partially covered (yellow)</a:t>
            </a:r>
            <a:r>
              <a:rPr lang="en-US" sz="2667" i="1" dirty="0">
                <a:solidFill>
                  <a:schemeClr val="accent1"/>
                </a:solidFill>
                <a:latin typeface="Calibri"/>
                <a:ea typeface="Calibri"/>
                <a:cs typeface="Calibri"/>
                <a:sym typeface="Calibri"/>
              </a:rPr>
              <a:t> </a:t>
            </a:r>
            <a:r>
              <a:rPr lang="en-US" sz="2667" dirty="0">
                <a:latin typeface="Calibri"/>
                <a:ea typeface="Calibri"/>
                <a:cs typeface="Calibri"/>
                <a:sym typeface="Calibri"/>
              </a:rPr>
              <a:t>and</a:t>
            </a:r>
            <a:r>
              <a:rPr lang="en-US" sz="2667" i="1" dirty="0">
                <a:latin typeface="Calibri"/>
                <a:ea typeface="Calibri"/>
                <a:cs typeface="Calibri"/>
                <a:sym typeface="Calibri"/>
              </a:rPr>
              <a:t> </a:t>
            </a:r>
            <a:r>
              <a:rPr lang="en-US" sz="2667" b="1" dirty="0">
                <a:solidFill>
                  <a:srgbClr val="1E5DB2"/>
                </a:solidFill>
                <a:latin typeface="Calibri"/>
                <a:ea typeface="Calibri"/>
                <a:cs typeface="Calibri"/>
                <a:sym typeface="Calibri"/>
              </a:rPr>
              <a:t>not covered (red)</a:t>
            </a:r>
            <a:r>
              <a:rPr lang="en-US" sz="2667" dirty="0">
                <a:latin typeface="Calibri"/>
                <a:ea typeface="Calibri"/>
                <a:cs typeface="Calibri"/>
                <a:sym typeface="Calibri"/>
              </a:rPr>
              <a:t> among your current IIS team </a:t>
            </a:r>
            <a:r>
              <a:rPr lang="en-US" sz="2667" i="1" dirty="0">
                <a:latin typeface="Calibri"/>
                <a:ea typeface="Calibri"/>
                <a:cs typeface="Calibri"/>
                <a:sym typeface="Calibri"/>
              </a:rPr>
              <a:t>- 5 minutes</a:t>
            </a:r>
            <a:endParaRPr sz="2667" i="1" dirty="0">
              <a:latin typeface="Calibri"/>
              <a:ea typeface="Calibri"/>
              <a:cs typeface="Calibri"/>
              <a:sym typeface="Calibri"/>
            </a:endParaRPr>
          </a:p>
          <a:p>
            <a:pPr marL="558786" indent="-507987">
              <a:lnSpc>
                <a:spcPct val="100000"/>
              </a:lnSpc>
              <a:spcBef>
                <a:spcPts val="1333"/>
              </a:spcBef>
              <a:buClr>
                <a:schemeClr val="dk1"/>
              </a:buClr>
              <a:buSzPts val="2200"/>
              <a:buAutoNum type="arabicParenR"/>
            </a:pPr>
            <a:r>
              <a:rPr lang="en-US" sz="2667" dirty="0">
                <a:latin typeface="Calibri"/>
                <a:ea typeface="Calibri"/>
                <a:cs typeface="Calibri"/>
                <a:sym typeface="Calibri"/>
              </a:rPr>
              <a:t>Return to your table to participate in a group discussion about your findings and how to fill staffing gaps </a:t>
            </a:r>
            <a:r>
              <a:rPr lang="en-US" sz="2667" i="1" dirty="0">
                <a:latin typeface="Calibri"/>
                <a:ea typeface="Calibri"/>
                <a:cs typeface="Calibri"/>
                <a:sym typeface="Calibri"/>
              </a:rPr>
              <a:t>- 5 minutes</a:t>
            </a:r>
            <a:endParaRPr sz="2667" i="1" dirty="0">
              <a:latin typeface="Calibri"/>
              <a:ea typeface="Calibri"/>
              <a:cs typeface="Calibri"/>
              <a:sym typeface="Calibri"/>
            </a:endParaRPr>
          </a:p>
        </p:txBody>
      </p:sp>
      <p:pic>
        <p:nvPicPr>
          <p:cNvPr id="871" name="Google Shape;871;p19"/>
          <p:cNvPicPr preferRelativeResize="0"/>
          <p:nvPr/>
        </p:nvPicPr>
        <p:blipFill rotWithShape="1">
          <a:blip r:embed="rId3">
            <a:alphaModFix/>
          </a:blip>
          <a:srcRect/>
          <a:stretch/>
        </p:blipFill>
        <p:spPr>
          <a:xfrm>
            <a:off x="0" y="0"/>
            <a:ext cx="1828800" cy="182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20"/>
          <p:cNvPicPr preferRelativeResize="0"/>
          <p:nvPr/>
        </p:nvPicPr>
        <p:blipFill rotWithShape="1">
          <a:blip r:embed="rId3">
            <a:alphaModFix/>
          </a:blip>
          <a:srcRect/>
          <a:stretch/>
        </p:blipFill>
        <p:spPr>
          <a:xfrm>
            <a:off x="38067" y="-1242633"/>
            <a:ext cx="12153917" cy="8100633"/>
          </a:xfrm>
          <a:prstGeom prst="rect">
            <a:avLst/>
          </a:prstGeom>
          <a:noFill/>
          <a:ln>
            <a:noFill/>
          </a:ln>
        </p:spPr>
      </p:pic>
      <p:sp>
        <p:nvSpPr>
          <p:cNvPr id="878" name="Google Shape;878;p20"/>
          <p:cNvSpPr txBox="1">
            <a:spLocks noGrp="1"/>
          </p:cNvSpPr>
          <p:nvPr>
            <p:ph type="title"/>
          </p:nvPr>
        </p:nvSpPr>
        <p:spPr>
          <a:xfrm>
            <a:off x="1543749" y="-8"/>
            <a:ext cx="9422000" cy="992000"/>
          </a:xfrm>
          <a:prstGeom prst="rect">
            <a:avLst/>
          </a:prstGeom>
          <a:solidFill>
            <a:schemeClr val="lt1"/>
          </a:solidFill>
          <a:ln>
            <a:noFill/>
          </a:ln>
        </p:spPr>
        <p:txBody>
          <a:bodyPr spcFirstLastPara="1" vert="horz" wrap="square" lIns="91433" tIns="45700" rIns="91433" bIns="45700" rtlCol="0" anchor="ctr" anchorCtr="0">
            <a:normAutofit/>
          </a:bodyPr>
          <a:lstStyle/>
          <a:p>
            <a:pPr algn="ctr">
              <a:spcBef>
                <a:spcPts val="0"/>
              </a:spcBef>
              <a:buClr>
                <a:srgbClr val="701C7F"/>
              </a:buClr>
              <a:buSzPts val="3300"/>
            </a:pPr>
            <a:r>
              <a:rPr lang="en-US" sz="3867" b="1" dirty="0">
                <a:solidFill>
                  <a:srgbClr val="1E5DB2"/>
                </a:solidFill>
              </a:rPr>
              <a:t>Engage and Motivate People</a:t>
            </a:r>
            <a:endParaRPr sz="3867" b="1" dirty="0">
              <a:solidFill>
                <a:srgbClr val="1E5DB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2"/>
          <p:cNvSpPr txBox="1">
            <a:spLocks noGrp="1"/>
          </p:cNvSpPr>
          <p:nvPr>
            <p:ph type="title"/>
          </p:nvPr>
        </p:nvSpPr>
        <p:spPr>
          <a:xfrm>
            <a:off x="361048" y="190353"/>
            <a:ext cx="9422000" cy="1011200"/>
          </a:xfrm>
          <a:prstGeom prst="rect">
            <a:avLst/>
          </a:prstGeom>
          <a:noFill/>
          <a:ln>
            <a:noFill/>
          </a:ln>
        </p:spPr>
        <p:txBody>
          <a:bodyPr spcFirstLastPara="1" vert="horz" wrap="square" lIns="121900" tIns="60933" rIns="121900" bIns="60933" rtlCol="0" anchor="b" anchorCtr="0">
            <a:noAutofit/>
          </a:bodyPr>
          <a:lstStyle/>
          <a:p>
            <a:pPr>
              <a:lnSpc>
                <a:spcPct val="107142"/>
              </a:lnSpc>
              <a:spcBef>
                <a:spcPts val="0"/>
              </a:spcBef>
              <a:buClr>
                <a:srgbClr val="0075C9"/>
              </a:buClr>
              <a:buSzPts val="2800"/>
            </a:pPr>
            <a:br>
              <a:rPr lang="en-US" sz="3733"/>
            </a:br>
            <a:endParaRPr sz="3733"/>
          </a:p>
        </p:txBody>
      </p:sp>
      <p:sp>
        <p:nvSpPr>
          <p:cNvPr id="737" name="Google Shape;737;p2"/>
          <p:cNvSpPr txBox="1"/>
          <p:nvPr/>
        </p:nvSpPr>
        <p:spPr>
          <a:xfrm>
            <a:off x="609600" y="1498293"/>
            <a:ext cx="9959661" cy="4876800"/>
          </a:xfrm>
          <a:prstGeom prst="rect">
            <a:avLst/>
          </a:prstGeom>
          <a:noFill/>
          <a:ln>
            <a:noFill/>
          </a:ln>
        </p:spPr>
        <p:txBody>
          <a:bodyPr spcFirstLastPara="1" wrap="square" lIns="91433" tIns="45700" rIns="91433" bIns="45700" anchor="t" anchorCtr="0">
            <a:normAutofit/>
          </a:bodyPr>
          <a:lstStyle/>
          <a:p>
            <a:pPr marL="457189" indent="-406390">
              <a:spcBef>
                <a:spcPts val="1333"/>
              </a:spcBef>
              <a:spcAft>
                <a:spcPts val="1600"/>
              </a:spcAft>
              <a:buClr>
                <a:schemeClr val="dk1"/>
              </a:buClr>
              <a:buSzPct val="130000"/>
              <a:buFont typeface="Arial"/>
              <a:buChar char="•"/>
            </a:pPr>
            <a:r>
              <a:rPr lang="en-US" sz="2933" dirty="0">
                <a:solidFill>
                  <a:schemeClr val="dk1"/>
                </a:solidFill>
                <a:latin typeface="Barlow" panose="020B0604020202020204" charset="0"/>
                <a:ea typeface="Barlow"/>
                <a:cs typeface="Barlow"/>
                <a:sym typeface="Barlow"/>
              </a:rPr>
              <a:t>Understand the key responsibilities and skills of an IIS leader, including strengthening partnerships to promote the IIS and public health broadly</a:t>
            </a:r>
            <a:endParaRPr sz="2800" dirty="0">
              <a:solidFill>
                <a:schemeClr val="dk1"/>
              </a:solidFill>
              <a:latin typeface="Barlow" panose="020B0604020202020204" charset="0"/>
              <a:ea typeface="Barlow"/>
              <a:cs typeface="Barlow"/>
              <a:sym typeface="Barlow"/>
            </a:endParaRPr>
          </a:p>
          <a:p>
            <a:pPr marL="457189" indent="-406390">
              <a:spcBef>
                <a:spcPts val="1333"/>
              </a:spcBef>
              <a:buClr>
                <a:schemeClr val="dk1"/>
              </a:buClr>
              <a:buSzPct val="130000"/>
              <a:buFont typeface="Arial"/>
              <a:buChar char="•"/>
            </a:pPr>
            <a:r>
              <a:rPr lang="en-US" sz="2933" dirty="0">
                <a:solidFill>
                  <a:schemeClr val="dk1"/>
                </a:solidFill>
                <a:latin typeface="Barlow" panose="020B0604020202020204" charset="0"/>
                <a:ea typeface="Barlow"/>
                <a:cs typeface="Barlow"/>
                <a:sym typeface="Barlow"/>
              </a:rPr>
              <a:t>Recognize the IIS leader’s critical responsibility for building a strong and effective team</a:t>
            </a:r>
            <a:endParaRPr sz="1867" dirty="0">
              <a:solidFill>
                <a:srgbClr val="000000"/>
              </a:solidFill>
              <a:latin typeface="Barlow" panose="020B0604020202020204" charset="0"/>
              <a:sym typeface="Arial"/>
            </a:endParaRPr>
          </a:p>
          <a:p>
            <a:pPr marL="1219170" lvl="1" indent="-448722">
              <a:buClr>
                <a:schemeClr val="dk1"/>
              </a:buClr>
              <a:buSzPct val="130000"/>
              <a:buFont typeface="Arial"/>
              <a:buChar char="•"/>
            </a:pPr>
            <a:r>
              <a:rPr lang="en-US" sz="2800" dirty="0">
                <a:solidFill>
                  <a:schemeClr val="dk1"/>
                </a:solidFill>
                <a:latin typeface="Barlow" panose="020B0604020202020204" charset="0"/>
                <a:ea typeface="Barlow"/>
                <a:cs typeface="Barlow"/>
                <a:sym typeface="Barlow"/>
              </a:rPr>
              <a:t>Identify staff roles needed to successfully operate an IIS</a:t>
            </a:r>
            <a:endParaRPr sz="1867" dirty="0">
              <a:solidFill>
                <a:srgbClr val="000000"/>
              </a:solidFill>
              <a:latin typeface="Barlow" panose="020B0604020202020204" charset="0"/>
              <a:sym typeface="Arial"/>
            </a:endParaRPr>
          </a:p>
          <a:p>
            <a:pPr marL="1219170" lvl="1" indent="-448722">
              <a:buClr>
                <a:schemeClr val="dk1"/>
              </a:buClr>
              <a:buSzPct val="130000"/>
              <a:buFont typeface="Arial"/>
              <a:buChar char="•"/>
            </a:pPr>
            <a:r>
              <a:rPr lang="en-US" sz="2800" dirty="0">
                <a:solidFill>
                  <a:schemeClr val="dk1"/>
                </a:solidFill>
                <a:latin typeface="Barlow" panose="020B0604020202020204" charset="0"/>
                <a:ea typeface="Barlow"/>
                <a:cs typeface="Barlow"/>
                <a:sym typeface="Barlow"/>
              </a:rPr>
              <a:t>Learn about IIS resources to assess staffing and fill gaps</a:t>
            </a:r>
            <a:endParaRPr sz="1867" dirty="0">
              <a:solidFill>
                <a:srgbClr val="000000"/>
              </a:solidFill>
              <a:latin typeface="Barlow" panose="020B0604020202020204" charset="0"/>
              <a:sym typeface="Arial"/>
            </a:endParaRPr>
          </a:p>
        </p:txBody>
      </p:sp>
      <p:sp>
        <p:nvSpPr>
          <p:cNvPr id="738" name="Google Shape;738;p2"/>
          <p:cNvSpPr txBox="1"/>
          <p:nvPr/>
        </p:nvSpPr>
        <p:spPr>
          <a:xfrm>
            <a:off x="506776" y="381800"/>
            <a:ext cx="7819600" cy="893200"/>
          </a:xfrm>
          <a:prstGeom prst="rect">
            <a:avLst/>
          </a:prstGeom>
          <a:noFill/>
          <a:ln>
            <a:noFill/>
          </a:ln>
        </p:spPr>
        <p:txBody>
          <a:bodyPr spcFirstLastPara="1" wrap="square" lIns="91433" tIns="45733" rIns="91433" bIns="45733" anchor="ctr" anchorCtr="0">
            <a:normAutofit/>
          </a:bodyPr>
          <a:lstStyle/>
          <a:p>
            <a:pPr>
              <a:buClr>
                <a:srgbClr val="0075C9"/>
              </a:buClr>
              <a:buSzPts val="3300"/>
            </a:pPr>
            <a:r>
              <a:rPr lang="en-US" sz="4267" dirty="0">
                <a:solidFill>
                  <a:srgbClr val="1E5DB2"/>
                </a:solidFill>
                <a:latin typeface="Barlow"/>
                <a:ea typeface="Barlow"/>
                <a:cs typeface="Barlow"/>
                <a:sym typeface="Barlow"/>
              </a:rPr>
              <a:t>Learning Objectives</a:t>
            </a:r>
            <a:endParaRPr sz="2133" dirty="0">
              <a:solidFill>
                <a:srgbClr val="1E5DB2"/>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1"/>
          <p:cNvSpPr txBox="1">
            <a:spLocks noGrp="1"/>
          </p:cNvSpPr>
          <p:nvPr>
            <p:ph type="title"/>
          </p:nvPr>
        </p:nvSpPr>
        <p:spPr>
          <a:xfrm>
            <a:off x="522391" y="336705"/>
            <a:ext cx="10795915" cy="991935"/>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3300"/>
            </a:pPr>
            <a:r>
              <a:rPr lang="en-US" sz="4133" dirty="0">
                <a:solidFill>
                  <a:srgbClr val="1E5DB2"/>
                </a:solidFill>
              </a:rPr>
              <a:t>Create and Maintain </a:t>
            </a:r>
            <a:r>
              <a:rPr lang="en-US" sz="4133" b="1" dirty="0">
                <a:solidFill>
                  <a:srgbClr val="1E5DB2"/>
                </a:solidFill>
              </a:rPr>
              <a:t>Internal </a:t>
            </a:r>
            <a:r>
              <a:rPr lang="en-US" sz="4133" dirty="0">
                <a:solidFill>
                  <a:srgbClr val="1E5DB2"/>
                </a:solidFill>
              </a:rPr>
              <a:t>Partnerships </a:t>
            </a:r>
            <a:endParaRPr sz="4133" dirty="0">
              <a:solidFill>
                <a:srgbClr val="1E5DB2"/>
              </a:solidFill>
            </a:endParaRPr>
          </a:p>
        </p:txBody>
      </p:sp>
      <p:sp>
        <p:nvSpPr>
          <p:cNvPr id="885" name="Google Shape;885;p21"/>
          <p:cNvSpPr txBox="1">
            <a:spLocks noGrp="1"/>
          </p:cNvSpPr>
          <p:nvPr>
            <p:ph type="body" idx="1"/>
          </p:nvPr>
        </p:nvSpPr>
        <p:spPr>
          <a:xfrm>
            <a:off x="609599" y="1416775"/>
            <a:ext cx="9745015" cy="5544051"/>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rgbClr val="2E5F7D"/>
              </a:buClr>
              <a:buSzPts val="2500"/>
              <a:buNone/>
            </a:pPr>
            <a:r>
              <a:rPr lang="en-US" sz="2933" dirty="0">
                <a:latin typeface="Barlow" panose="020B0604020202020204" charset="0"/>
                <a:ea typeface="Calibri"/>
                <a:cs typeface="Calibri"/>
                <a:sym typeface="Calibri"/>
              </a:rPr>
              <a:t>Strengthen your partnership with your immunization program manager</a:t>
            </a:r>
            <a:endParaRPr sz="2933" dirty="0">
              <a:latin typeface="Barlow" panose="020B0604020202020204" charset="0"/>
              <a:ea typeface="Calibri"/>
              <a:cs typeface="Calibri"/>
              <a:sym typeface="Calibri"/>
            </a:endParaRPr>
          </a:p>
          <a:p>
            <a:pPr marL="914377" lvl="1" indent="-406390">
              <a:spcBef>
                <a:spcPts val="0"/>
              </a:spcBef>
              <a:buClr>
                <a:schemeClr val="dk1"/>
              </a:buClr>
              <a:buSzPct val="130000"/>
            </a:pPr>
            <a:r>
              <a:rPr lang="en-US" sz="2667" dirty="0">
                <a:latin typeface="Barlow" panose="020B0604020202020204" charset="0"/>
                <a:ea typeface="Calibri"/>
                <a:cs typeface="Calibri"/>
                <a:sym typeface="Calibri"/>
              </a:rPr>
              <a:t>Manage up – collaborate and keep manager informed</a:t>
            </a:r>
            <a:endParaRPr sz="2667" dirty="0">
              <a:latin typeface="Barlow" panose="020B0604020202020204" charset="0"/>
              <a:ea typeface="Calibri"/>
              <a:cs typeface="Calibri"/>
              <a:sym typeface="Calibri"/>
            </a:endParaRPr>
          </a:p>
          <a:p>
            <a:pPr marL="914377" lvl="1" indent="-406390">
              <a:spcBef>
                <a:spcPts val="0"/>
              </a:spcBef>
              <a:buClr>
                <a:schemeClr val="dk1"/>
              </a:buClr>
              <a:buSzPct val="130000"/>
            </a:pPr>
            <a:r>
              <a:rPr lang="en-US" sz="2667" dirty="0">
                <a:latin typeface="Barlow" panose="020B0604020202020204" charset="0"/>
                <a:ea typeface="Calibri"/>
                <a:cs typeface="Calibri"/>
                <a:sym typeface="Calibri"/>
              </a:rPr>
              <a:t>Advocate for the IIS - jointly develop and manage the budget to ensure sustainability</a:t>
            </a:r>
            <a:endParaRPr sz="2667" dirty="0">
              <a:latin typeface="Barlow" panose="020B0604020202020204" charset="0"/>
              <a:ea typeface="Calibri"/>
              <a:cs typeface="Calibri"/>
              <a:sym typeface="Calibri"/>
            </a:endParaRPr>
          </a:p>
          <a:p>
            <a:pPr marL="914377" lvl="1" indent="-406390">
              <a:spcBef>
                <a:spcPts val="0"/>
              </a:spcBef>
              <a:spcAft>
                <a:spcPts val="1600"/>
              </a:spcAft>
              <a:buClr>
                <a:schemeClr val="dk1"/>
              </a:buClr>
              <a:buSzPct val="130000"/>
            </a:pPr>
            <a:r>
              <a:rPr lang="en-US" sz="2667" dirty="0">
                <a:latin typeface="Barlow" panose="020B0604020202020204" charset="0"/>
                <a:ea typeface="Calibri"/>
                <a:cs typeface="Calibri"/>
                <a:sym typeface="Calibri"/>
              </a:rPr>
              <a:t>Align IIS activities with program’s strategic vision and goals</a:t>
            </a:r>
          </a:p>
          <a:p>
            <a:pPr marL="0" lvl="1" indent="0">
              <a:spcBef>
                <a:spcPts val="1600"/>
              </a:spcBef>
              <a:buClr>
                <a:srgbClr val="2E5F7D"/>
              </a:buClr>
              <a:buSzPts val="2200"/>
              <a:buNone/>
            </a:pPr>
            <a:r>
              <a:rPr lang="en-US" sz="2933" dirty="0">
                <a:latin typeface="Barlow" panose="020B0604020202020204" charset="0"/>
                <a:ea typeface="Calibri"/>
                <a:cs typeface="Calibri"/>
                <a:sym typeface="Calibri"/>
              </a:rPr>
              <a:t>Ensure each staff member is engaged and understands their role</a:t>
            </a:r>
            <a:endParaRPr sz="2933" dirty="0">
              <a:latin typeface="Barlow" panose="020B0604020202020204" charset="0"/>
              <a:ea typeface="Calibri"/>
              <a:cs typeface="Calibri"/>
              <a:sym typeface="Calibri"/>
            </a:endParaRPr>
          </a:p>
          <a:p>
            <a:pPr marL="1219170" indent="-491054">
              <a:lnSpc>
                <a:spcPct val="109090"/>
              </a:lnSpc>
              <a:spcBef>
                <a:spcPts val="0"/>
              </a:spcBef>
              <a:buClr>
                <a:schemeClr val="dk1"/>
              </a:buClr>
              <a:buSzPct val="130000"/>
            </a:pPr>
            <a:r>
              <a:rPr lang="en-US" sz="2667" dirty="0">
                <a:latin typeface="Barlow" panose="020B0604020202020204" charset="0"/>
                <a:ea typeface="Calibri"/>
                <a:cs typeface="Calibri"/>
                <a:sym typeface="Calibri"/>
              </a:rPr>
              <a:t>Goal: the right person in the right role doing the right things the right way</a:t>
            </a:r>
            <a:endParaRPr sz="2667" dirty="0">
              <a:latin typeface="Barlow" panose="020B0604020202020204" charset="0"/>
              <a:ea typeface="Calibri"/>
              <a:cs typeface="Calibri"/>
              <a:sym typeface="Calibri"/>
            </a:endParaRPr>
          </a:p>
          <a:p>
            <a:pPr marL="609585" indent="0">
              <a:lnSpc>
                <a:spcPct val="109090"/>
              </a:lnSpc>
              <a:spcBef>
                <a:spcPts val="0"/>
              </a:spcBef>
              <a:buClr>
                <a:schemeClr val="dk1"/>
              </a:buClr>
              <a:buSzPts val="2200"/>
              <a:buNone/>
            </a:pPr>
            <a:endParaRPr sz="2933" dirty="0">
              <a:latin typeface="Calibri"/>
              <a:ea typeface="Calibri"/>
              <a:cs typeface="Calibri"/>
              <a:sym typeface="Calibri"/>
            </a:endParaRPr>
          </a:p>
          <a:p>
            <a:pPr marL="609585" indent="0">
              <a:spcBef>
                <a:spcPts val="0"/>
              </a:spcBef>
              <a:buClr>
                <a:schemeClr val="dk1"/>
              </a:buClr>
              <a:buSzPts val="2500"/>
              <a:buNone/>
            </a:pPr>
            <a:endParaRPr sz="3333"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1"/>
          <p:cNvSpPr txBox="1">
            <a:spLocks noGrp="1"/>
          </p:cNvSpPr>
          <p:nvPr>
            <p:ph type="title"/>
          </p:nvPr>
        </p:nvSpPr>
        <p:spPr>
          <a:xfrm>
            <a:off x="522391" y="336705"/>
            <a:ext cx="10795915" cy="991935"/>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3300"/>
            </a:pPr>
            <a:r>
              <a:rPr lang="en-US" sz="4133" dirty="0">
                <a:solidFill>
                  <a:srgbClr val="1E5DB2"/>
                </a:solidFill>
              </a:rPr>
              <a:t>Create and Maintain </a:t>
            </a:r>
            <a:r>
              <a:rPr lang="en-US" sz="4133" b="1" dirty="0">
                <a:solidFill>
                  <a:srgbClr val="1E5DB2"/>
                </a:solidFill>
              </a:rPr>
              <a:t>Internal </a:t>
            </a:r>
            <a:r>
              <a:rPr lang="en-US" sz="4133" dirty="0">
                <a:solidFill>
                  <a:srgbClr val="1E5DB2"/>
                </a:solidFill>
              </a:rPr>
              <a:t>Partnerships </a:t>
            </a:r>
            <a:endParaRPr sz="4133" dirty="0">
              <a:solidFill>
                <a:srgbClr val="1E5DB2"/>
              </a:solidFill>
            </a:endParaRPr>
          </a:p>
        </p:txBody>
      </p:sp>
      <p:sp>
        <p:nvSpPr>
          <p:cNvPr id="885" name="Google Shape;885;p21"/>
          <p:cNvSpPr txBox="1">
            <a:spLocks noGrp="1"/>
          </p:cNvSpPr>
          <p:nvPr>
            <p:ph type="body" idx="1"/>
          </p:nvPr>
        </p:nvSpPr>
        <p:spPr>
          <a:xfrm>
            <a:off x="609599" y="1416775"/>
            <a:ext cx="9745015" cy="5544051"/>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rgbClr val="2E5F7D"/>
              </a:buClr>
            </a:pPr>
            <a:r>
              <a:rPr lang="en-US" sz="2933" dirty="0">
                <a:solidFill>
                  <a:srgbClr val="1E5DB2"/>
                </a:solidFill>
                <a:latin typeface="Barlow" panose="020B0604020202020204" charset="0"/>
                <a:ea typeface="Calibri"/>
                <a:cs typeface="Calibri"/>
                <a:sym typeface="Calibri"/>
              </a:rPr>
              <a:t>Work the system in your agency</a:t>
            </a:r>
          </a:p>
          <a:p>
            <a:pPr marL="457189" indent="-457189">
              <a:spcBef>
                <a:spcPts val="0"/>
              </a:spcBef>
              <a:buSzPct val="130000"/>
            </a:pPr>
            <a:r>
              <a:rPr lang="en-US" sz="2667" dirty="0">
                <a:latin typeface="Barlow" panose="020B0604020202020204" charset="0"/>
                <a:ea typeface="Calibri"/>
                <a:cs typeface="Calibri"/>
                <a:sym typeface="Calibri"/>
              </a:rPr>
              <a:t>Partner with colleagues to get things done, e.g., hiring, purchases, contracts</a:t>
            </a:r>
          </a:p>
          <a:p>
            <a:pPr marL="457189" indent="-457189">
              <a:spcBef>
                <a:spcPts val="0"/>
              </a:spcBef>
              <a:buClr>
                <a:srgbClr val="2E5F7D"/>
              </a:buClr>
            </a:pPr>
            <a:endParaRPr lang="en-US" sz="3200" b="1" dirty="0">
              <a:solidFill>
                <a:srgbClr val="2E5F7D"/>
              </a:solidFill>
              <a:latin typeface="Barlow" panose="020B0604020202020204" charset="0"/>
              <a:ea typeface="Calibri"/>
              <a:cs typeface="Calibri"/>
              <a:sym typeface="Calibri"/>
            </a:endParaRPr>
          </a:p>
          <a:p>
            <a:pPr marL="0" indent="0">
              <a:spcBef>
                <a:spcPts val="0"/>
              </a:spcBef>
              <a:buClr>
                <a:srgbClr val="2E5F7D"/>
              </a:buClr>
            </a:pPr>
            <a:r>
              <a:rPr lang="en-US" sz="2933" dirty="0">
                <a:solidFill>
                  <a:srgbClr val="1E5DB2"/>
                </a:solidFill>
                <a:latin typeface="Barlow" panose="020B0604020202020204" charset="0"/>
                <a:ea typeface="Calibri"/>
                <a:cs typeface="Calibri"/>
                <a:sym typeface="Calibri"/>
              </a:rPr>
              <a:t>Partner with jurisdiction IT, legal counsel and other public health programs</a:t>
            </a:r>
          </a:p>
          <a:p>
            <a:pPr marL="457189" indent="-457189">
              <a:spcBef>
                <a:spcPts val="0"/>
              </a:spcBef>
              <a:buSzPct val="130000"/>
            </a:pPr>
            <a:r>
              <a:rPr lang="en-US" sz="2667" dirty="0">
                <a:latin typeface="Barlow" panose="020B0604020202020204" charset="0"/>
                <a:ea typeface="Calibri"/>
                <a:cs typeface="Calibri"/>
                <a:sym typeface="Calibri"/>
              </a:rPr>
              <a:t>Facilitate compliance with laws, policies for authorized IIS access and use</a:t>
            </a:r>
          </a:p>
          <a:p>
            <a:pPr marL="457189" indent="-457189">
              <a:spcBef>
                <a:spcPts val="0"/>
              </a:spcBef>
              <a:buSzPct val="130000"/>
            </a:pPr>
            <a:r>
              <a:rPr lang="en-US" sz="2667" dirty="0">
                <a:latin typeface="Barlow" panose="020B0604020202020204" charset="0"/>
                <a:ea typeface="Calibri"/>
                <a:cs typeface="Calibri"/>
                <a:sym typeface="Calibri"/>
              </a:rPr>
              <a:t>Get involved in DMI</a:t>
            </a:r>
          </a:p>
          <a:p>
            <a:pPr marL="457189" indent="-457189">
              <a:spcBef>
                <a:spcPts val="0"/>
              </a:spcBef>
              <a:buSzPct val="130000"/>
            </a:pPr>
            <a:r>
              <a:rPr lang="en-US" sz="2667" dirty="0">
                <a:latin typeface="Barlow" panose="020B0604020202020204" charset="0"/>
                <a:ea typeface="Calibri"/>
                <a:cs typeface="Calibri"/>
                <a:sym typeface="Calibri"/>
              </a:rPr>
              <a:t>Support work of Communicable Disease Prevention, School Health, Childcare</a:t>
            </a:r>
          </a:p>
          <a:p>
            <a:pPr marL="609585" indent="0">
              <a:lnSpc>
                <a:spcPct val="109090"/>
              </a:lnSpc>
              <a:spcBef>
                <a:spcPts val="0"/>
              </a:spcBef>
              <a:buClr>
                <a:schemeClr val="dk1"/>
              </a:buClr>
              <a:buSzPts val="2200"/>
              <a:buNone/>
            </a:pPr>
            <a:endParaRPr sz="2933" dirty="0">
              <a:latin typeface="Calibri"/>
              <a:ea typeface="Calibri"/>
              <a:cs typeface="Calibri"/>
              <a:sym typeface="Calibri"/>
            </a:endParaRPr>
          </a:p>
          <a:p>
            <a:pPr marL="609585" indent="0">
              <a:spcBef>
                <a:spcPts val="0"/>
              </a:spcBef>
              <a:buClr>
                <a:schemeClr val="dk1"/>
              </a:buClr>
              <a:buSzPts val="2500"/>
              <a:buNone/>
            </a:pPr>
            <a:endParaRPr sz="3333" dirty="0">
              <a:latin typeface="Calibri"/>
              <a:ea typeface="Calibri"/>
              <a:cs typeface="Calibri"/>
              <a:sym typeface="Calibri"/>
            </a:endParaRPr>
          </a:p>
        </p:txBody>
      </p:sp>
    </p:spTree>
    <p:extLst>
      <p:ext uri="{BB962C8B-B14F-4D97-AF65-F5344CB8AC3E}">
        <p14:creationId xmlns:p14="http://schemas.microsoft.com/office/powerpoint/2010/main" val="371490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3"/>
          <p:cNvSpPr txBox="1">
            <a:spLocks noGrp="1"/>
          </p:cNvSpPr>
          <p:nvPr>
            <p:ph type="title"/>
          </p:nvPr>
        </p:nvSpPr>
        <p:spPr>
          <a:xfrm>
            <a:off x="535711" y="393185"/>
            <a:ext cx="9731567" cy="991935"/>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3252"/>
            </a:pPr>
            <a:r>
              <a:rPr lang="en-US" sz="4000" dirty="0">
                <a:solidFill>
                  <a:srgbClr val="1E5DB2"/>
                </a:solidFill>
                <a:latin typeface="Barlow" panose="020B0604020202020204" charset="0"/>
                <a:ea typeface="Calibri"/>
                <a:cs typeface="Calibri"/>
                <a:sym typeface="Calibri"/>
              </a:rPr>
              <a:t>Create and Maintain </a:t>
            </a:r>
            <a:r>
              <a:rPr lang="en-US" sz="4000" b="1" dirty="0">
                <a:solidFill>
                  <a:srgbClr val="1E5DB2"/>
                </a:solidFill>
                <a:latin typeface="Barlow" panose="020B0604020202020204" charset="0"/>
                <a:ea typeface="Calibri"/>
                <a:cs typeface="Calibri"/>
                <a:sym typeface="Calibri"/>
              </a:rPr>
              <a:t>External</a:t>
            </a:r>
            <a:r>
              <a:rPr lang="en-US" sz="4000" dirty="0">
                <a:solidFill>
                  <a:srgbClr val="1E5DB2"/>
                </a:solidFill>
                <a:latin typeface="Barlow" panose="020B0604020202020204" charset="0"/>
                <a:ea typeface="Calibri"/>
                <a:cs typeface="Calibri"/>
                <a:sym typeface="Calibri"/>
              </a:rPr>
              <a:t> Partnerships</a:t>
            </a:r>
            <a:endParaRPr sz="4000" dirty="0">
              <a:solidFill>
                <a:srgbClr val="1E5DB2"/>
              </a:solidFill>
              <a:latin typeface="Barlow" panose="020B0604020202020204" charset="0"/>
              <a:ea typeface="Calibri"/>
              <a:cs typeface="Calibri"/>
              <a:sym typeface="Calibri"/>
            </a:endParaRPr>
          </a:p>
        </p:txBody>
      </p:sp>
      <p:sp>
        <p:nvSpPr>
          <p:cNvPr id="899" name="Google Shape;899;p23"/>
          <p:cNvSpPr txBox="1">
            <a:spLocks noGrp="1"/>
          </p:cNvSpPr>
          <p:nvPr>
            <p:ph type="body" idx="1"/>
          </p:nvPr>
        </p:nvSpPr>
        <p:spPr>
          <a:xfrm>
            <a:off x="580221" y="1399811"/>
            <a:ext cx="9543067" cy="5458189"/>
          </a:xfrm>
          <a:prstGeom prst="rect">
            <a:avLst/>
          </a:prstGeom>
          <a:noFill/>
          <a:ln>
            <a:noFill/>
          </a:ln>
        </p:spPr>
        <p:txBody>
          <a:bodyPr spcFirstLastPara="1" vert="horz" wrap="square" lIns="91433" tIns="45700" rIns="91433" bIns="45700" rtlCol="0" anchor="t" anchorCtr="0">
            <a:normAutofit fontScale="92500" lnSpcReduction="10000"/>
          </a:bodyPr>
          <a:lstStyle/>
          <a:p>
            <a:pPr marL="0" indent="0">
              <a:lnSpc>
                <a:spcPct val="100000"/>
              </a:lnSpc>
              <a:spcBef>
                <a:spcPts val="1333"/>
              </a:spcBef>
              <a:buClr>
                <a:schemeClr val="dk1"/>
              </a:buClr>
              <a:buSzPct val="100000"/>
              <a:buNone/>
            </a:pPr>
            <a:r>
              <a:rPr lang="en-US" sz="2933" dirty="0">
                <a:solidFill>
                  <a:srgbClr val="1E5DB2"/>
                </a:solidFill>
                <a:latin typeface="Barlow" panose="020B0604020202020204" charset="0"/>
                <a:ea typeface="Calibri"/>
                <a:cs typeface="Calibri"/>
                <a:sym typeface="Calibri"/>
              </a:rPr>
              <a:t>Build strong partnerships</a:t>
            </a:r>
          </a:p>
          <a:p>
            <a:pPr marL="457189" indent="-457189">
              <a:lnSpc>
                <a:spcPct val="100000"/>
              </a:lnSpc>
              <a:spcBef>
                <a:spcPts val="800"/>
              </a:spcBef>
              <a:buClr>
                <a:schemeClr val="dk1"/>
              </a:buClr>
              <a:buSzPct val="130000"/>
            </a:pPr>
            <a:r>
              <a:rPr lang="en-US" sz="2533" dirty="0">
                <a:latin typeface="Barlow" panose="020B0604020202020204" charset="0"/>
                <a:ea typeface="Calibri"/>
                <a:cs typeface="Calibri"/>
                <a:sym typeface="Calibri"/>
              </a:rPr>
              <a:t>Immunization providers </a:t>
            </a:r>
          </a:p>
          <a:p>
            <a:pPr marL="457189" indent="-457189">
              <a:lnSpc>
                <a:spcPct val="100000"/>
              </a:lnSpc>
              <a:spcBef>
                <a:spcPts val="800"/>
              </a:spcBef>
              <a:buClr>
                <a:schemeClr val="dk1"/>
              </a:buClr>
              <a:buSzPct val="130000"/>
            </a:pPr>
            <a:r>
              <a:rPr lang="en-US" sz="2533" dirty="0">
                <a:latin typeface="Barlow" panose="020B0604020202020204" charset="0"/>
                <a:ea typeface="Calibri"/>
                <a:cs typeface="Calibri"/>
                <a:sym typeface="Calibri"/>
              </a:rPr>
              <a:t>IIS technology partners</a:t>
            </a:r>
          </a:p>
          <a:p>
            <a:pPr marL="457189" indent="-457189">
              <a:lnSpc>
                <a:spcPct val="100000"/>
              </a:lnSpc>
              <a:spcBef>
                <a:spcPts val="800"/>
              </a:spcBef>
              <a:buClr>
                <a:schemeClr val="dk1"/>
              </a:buClr>
              <a:buSzPct val="130000"/>
            </a:pPr>
            <a:r>
              <a:rPr lang="en-US" sz="2533" dirty="0">
                <a:latin typeface="Barlow" panose="020B0604020202020204" charset="0"/>
                <a:ea typeface="Calibri"/>
                <a:cs typeface="Calibri"/>
                <a:sym typeface="Calibri"/>
              </a:rPr>
              <a:t>CDC, AIRA, PHII, IIS leaders in other jurisdictions</a:t>
            </a:r>
          </a:p>
          <a:p>
            <a:pPr marL="457189" indent="-457189">
              <a:lnSpc>
                <a:spcPct val="100000"/>
              </a:lnSpc>
              <a:spcBef>
                <a:spcPts val="800"/>
              </a:spcBef>
              <a:buClr>
                <a:schemeClr val="dk1"/>
              </a:buClr>
              <a:buSzPct val="130000"/>
            </a:pPr>
            <a:r>
              <a:rPr lang="en-US" sz="2533" dirty="0">
                <a:latin typeface="Barlow" panose="020B0604020202020204" charset="0"/>
                <a:ea typeface="Calibri"/>
                <a:cs typeface="Calibri"/>
                <a:sym typeface="Calibri"/>
              </a:rPr>
              <a:t>Other key external partners in your jurisdiction, e.g., schools, childcare, the public</a:t>
            </a:r>
            <a:endParaRPr sz="2533" dirty="0">
              <a:latin typeface="Barlow" panose="020B0604020202020204" charset="0"/>
              <a:ea typeface="Calibri"/>
              <a:cs typeface="Calibri"/>
              <a:sym typeface="Calibri"/>
            </a:endParaRPr>
          </a:p>
          <a:p>
            <a:pPr marL="1219170" indent="0">
              <a:lnSpc>
                <a:spcPct val="100000"/>
              </a:lnSpc>
              <a:spcBef>
                <a:spcPts val="0"/>
              </a:spcBef>
              <a:buNone/>
            </a:pPr>
            <a:endParaRPr sz="2933" dirty="0">
              <a:latin typeface="Calibri"/>
              <a:ea typeface="Calibri"/>
              <a:cs typeface="Calibri"/>
              <a:sym typeface="Calibri"/>
            </a:endParaRPr>
          </a:p>
          <a:p>
            <a:pPr marL="0" indent="0">
              <a:lnSpc>
                <a:spcPct val="100000"/>
              </a:lnSpc>
              <a:spcBef>
                <a:spcPts val="1333"/>
              </a:spcBef>
              <a:buClr>
                <a:schemeClr val="dk1"/>
              </a:buClr>
              <a:buSzPct val="100000"/>
              <a:buNone/>
            </a:pPr>
            <a:r>
              <a:rPr lang="en-US" sz="2933" dirty="0">
                <a:solidFill>
                  <a:srgbClr val="1E5DB2"/>
                </a:solidFill>
                <a:latin typeface="Barlow" panose="020B0604020202020204" charset="0"/>
                <a:ea typeface="Calibri"/>
                <a:cs typeface="Calibri"/>
                <a:sym typeface="Calibri"/>
              </a:rPr>
              <a:t>Collaborate with your CDC IIS SME to help you meet CDC Cooperative Agreement (</a:t>
            </a:r>
            <a:r>
              <a:rPr lang="en-US" sz="2933" dirty="0" err="1">
                <a:solidFill>
                  <a:srgbClr val="1E5DB2"/>
                </a:solidFill>
                <a:latin typeface="Barlow" panose="020B0604020202020204" charset="0"/>
                <a:ea typeface="Calibri"/>
                <a:cs typeface="Calibri"/>
                <a:sym typeface="Calibri"/>
              </a:rPr>
              <a:t>CoAg</a:t>
            </a:r>
            <a:r>
              <a:rPr lang="en-US" sz="2933" dirty="0">
                <a:solidFill>
                  <a:srgbClr val="1E5DB2"/>
                </a:solidFill>
                <a:latin typeface="Barlow" panose="020B0604020202020204" charset="0"/>
                <a:ea typeface="Calibri"/>
                <a:cs typeface="Calibri"/>
                <a:sym typeface="Calibri"/>
              </a:rPr>
              <a:t>) requirements</a:t>
            </a:r>
            <a:endParaRPr sz="2933" dirty="0">
              <a:solidFill>
                <a:srgbClr val="1E5DB2"/>
              </a:solidFill>
              <a:latin typeface="Barlow" panose="020B0604020202020204" charset="0"/>
              <a:ea typeface="Calibri"/>
              <a:cs typeface="Calibri"/>
              <a:sym typeface="Calibri"/>
            </a:endParaRPr>
          </a:p>
          <a:p>
            <a:pPr marL="0" indent="0">
              <a:lnSpc>
                <a:spcPct val="100000"/>
              </a:lnSpc>
              <a:spcBef>
                <a:spcPts val="1333"/>
              </a:spcBef>
              <a:buClr>
                <a:schemeClr val="dk1"/>
              </a:buClr>
              <a:buSzPct val="100000"/>
              <a:buNone/>
            </a:pPr>
            <a:endParaRPr sz="2933" b="1" dirty="0">
              <a:solidFill>
                <a:schemeClr val="accent2"/>
              </a:solidFill>
              <a:latin typeface="Calibri"/>
              <a:ea typeface="Calibri"/>
              <a:cs typeface="Calibri"/>
              <a:sym typeface="Calibri"/>
            </a:endParaRPr>
          </a:p>
          <a:p>
            <a:pPr marL="0" indent="0">
              <a:lnSpc>
                <a:spcPct val="100000"/>
              </a:lnSpc>
              <a:spcBef>
                <a:spcPts val="1333"/>
              </a:spcBef>
              <a:buClr>
                <a:schemeClr val="dk1"/>
              </a:buClr>
              <a:buSzPct val="100000"/>
              <a:buNone/>
            </a:pPr>
            <a:r>
              <a:rPr lang="en-US" sz="2933" dirty="0">
                <a:solidFill>
                  <a:srgbClr val="1E5DB2"/>
                </a:solidFill>
                <a:latin typeface="Barlow" panose="020B0604020202020204" charset="0"/>
                <a:ea typeface="Calibri"/>
                <a:cs typeface="Calibri"/>
                <a:sym typeface="Calibri"/>
              </a:rPr>
              <a:t>Communicate early and often </a:t>
            </a:r>
            <a:r>
              <a:rPr lang="en-US" sz="2933" dirty="0">
                <a:latin typeface="Barlow" panose="020B0604020202020204" charset="0"/>
                <a:ea typeface="Calibri"/>
                <a:cs typeface="Calibri"/>
                <a:sym typeface="Calibri"/>
              </a:rPr>
              <a:t>– critical to building support and strengthening partnerships</a:t>
            </a:r>
            <a:endParaRPr sz="2933" dirty="0">
              <a:latin typeface="Barlow" panose="020B0604020202020204" charset="0"/>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1"/>
          <p:cNvSpPr txBox="1">
            <a:spLocks noGrp="1"/>
          </p:cNvSpPr>
          <p:nvPr>
            <p:ph type="title"/>
          </p:nvPr>
        </p:nvSpPr>
        <p:spPr>
          <a:xfrm>
            <a:off x="521465" y="363599"/>
            <a:ext cx="9421871" cy="991935"/>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Promote IIS Advancement and Use</a:t>
            </a:r>
            <a:endParaRPr sz="4267" dirty="0">
              <a:solidFill>
                <a:srgbClr val="1E5DB2"/>
              </a:solidFill>
              <a:latin typeface="Barlow" panose="020B0604020202020204" charset="0"/>
              <a:ea typeface="Calibri"/>
              <a:cs typeface="Calibri"/>
              <a:sym typeface="Calibri"/>
            </a:endParaRPr>
          </a:p>
        </p:txBody>
      </p:sp>
      <p:sp>
        <p:nvSpPr>
          <p:cNvPr id="814" name="Google Shape;814;p11"/>
          <p:cNvSpPr txBox="1">
            <a:spLocks noGrp="1"/>
          </p:cNvSpPr>
          <p:nvPr>
            <p:ph type="body" idx="1"/>
          </p:nvPr>
        </p:nvSpPr>
        <p:spPr>
          <a:xfrm>
            <a:off x="418640" y="1296776"/>
            <a:ext cx="9863769" cy="5460027"/>
          </a:xfrm>
          <a:prstGeom prst="rect">
            <a:avLst/>
          </a:prstGeom>
          <a:noFill/>
          <a:ln>
            <a:noFill/>
          </a:ln>
        </p:spPr>
        <p:txBody>
          <a:bodyPr spcFirstLastPara="1" vert="horz" wrap="square" lIns="91433" tIns="45700" rIns="91433" bIns="45700" rtlCol="0" anchor="t" anchorCtr="0">
            <a:noAutofit/>
          </a:bodyPr>
          <a:lstStyle/>
          <a:p>
            <a:pPr marL="609585" indent="-491054">
              <a:lnSpc>
                <a:spcPct val="100000"/>
              </a:lnSpc>
              <a:spcBef>
                <a:spcPts val="1333"/>
              </a:spcBef>
              <a:buClr>
                <a:schemeClr val="dk1"/>
              </a:buClr>
              <a:buSzPct val="130000"/>
            </a:pPr>
            <a:r>
              <a:rPr lang="en-US" dirty="0">
                <a:latin typeface="Barlow" panose="020B0604020202020204" charset="0"/>
                <a:ea typeface="Calibri"/>
                <a:cs typeface="Calibri"/>
                <a:sym typeface="Calibri"/>
              </a:rPr>
              <a:t>Advocate for the financial, human, and technical resources needed to advance the IIS</a:t>
            </a:r>
            <a:endParaRPr sz="2933" dirty="0">
              <a:latin typeface="Barlow" panose="020B0604020202020204" charset="0"/>
              <a:ea typeface="Calibri"/>
              <a:cs typeface="Calibri"/>
              <a:sym typeface="Calibri"/>
            </a:endParaRPr>
          </a:p>
          <a:p>
            <a:pPr marL="609585" indent="-491054">
              <a:lnSpc>
                <a:spcPct val="100000"/>
              </a:lnSpc>
              <a:spcBef>
                <a:spcPts val="1333"/>
              </a:spcBef>
              <a:buClr>
                <a:schemeClr val="dk1"/>
              </a:buClr>
              <a:buSzPct val="130000"/>
            </a:pPr>
            <a:r>
              <a:rPr lang="en-US" sz="2933" dirty="0">
                <a:latin typeface="Barlow" panose="020B0604020202020204" charset="0"/>
                <a:ea typeface="Calibri"/>
                <a:cs typeface="Calibri"/>
                <a:sym typeface="Calibri"/>
              </a:rPr>
              <a:t>Adapt to growing expectations and evolving changes to ensure strategic sustainability and maximize IIS usefulness	</a:t>
            </a:r>
            <a:endParaRPr sz="2933" dirty="0">
              <a:latin typeface="Barlow" panose="020B0604020202020204" charset="0"/>
              <a:ea typeface="Calibri"/>
              <a:cs typeface="Calibri"/>
              <a:sym typeface="Calibri"/>
            </a:endParaRPr>
          </a:p>
          <a:p>
            <a:pPr marL="1219170" lvl="1" indent="-491054">
              <a:lnSpc>
                <a:spcPct val="100000"/>
              </a:lnSpc>
              <a:spcBef>
                <a:spcPts val="1333"/>
              </a:spcBef>
              <a:buClr>
                <a:schemeClr val="dk1"/>
              </a:buClr>
              <a:buSzPct val="130000"/>
            </a:pPr>
            <a:r>
              <a:rPr lang="en-US" sz="2933" dirty="0">
                <a:latin typeface="Barlow" panose="020B0604020202020204" charset="0"/>
                <a:ea typeface="Calibri"/>
                <a:cs typeface="Calibri"/>
                <a:sym typeface="Calibri"/>
              </a:rPr>
              <a:t>Maintain flexibility in setting priorities</a:t>
            </a:r>
            <a:endParaRPr sz="2933" dirty="0">
              <a:latin typeface="Barlow" panose="020B0604020202020204" charset="0"/>
              <a:ea typeface="Calibri"/>
              <a:cs typeface="Calibri"/>
              <a:sym typeface="Calibri"/>
            </a:endParaRPr>
          </a:p>
          <a:p>
            <a:pPr marL="1219170" lvl="1" indent="-491054">
              <a:lnSpc>
                <a:spcPct val="100000"/>
              </a:lnSpc>
              <a:spcBef>
                <a:spcPts val="1333"/>
              </a:spcBef>
              <a:buClr>
                <a:schemeClr val="dk1"/>
              </a:buClr>
              <a:buSzPct val="130000"/>
            </a:pPr>
            <a:r>
              <a:rPr lang="en-US" sz="2933" dirty="0">
                <a:latin typeface="Barlow" panose="020B0604020202020204" charset="0"/>
                <a:ea typeface="Calibri"/>
                <a:cs typeface="Calibri"/>
                <a:sym typeface="Calibri"/>
              </a:rPr>
              <a:t>Develop and use change management knowledge and skills</a:t>
            </a:r>
            <a:endParaRPr sz="2933" dirty="0">
              <a:latin typeface="Barlow" panose="020B0604020202020204" charset="0"/>
              <a:ea typeface="Calibri"/>
              <a:cs typeface="Calibri"/>
              <a:sym typeface="Calibri"/>
            </a:endParaRPr>
          </a:p>
          <a:p>
            <a:pPr marL="609585" indent="-491054">
              <a:lnSpc>
                <a:spcPct val="100000"/>
              </a:lnSpc>
              <a:spcBef>
                <a:spcPts val="1333"/>
              </a:spcBef>
              <a:buClr>
                <a:schemeClr val="dk1"/>
              </a:buClr>
              <a:buSzPct val="130000"/>
            </a:pPr>
            <a:r>
              <a:rPr lang="en-US" sz="2933" dirty="0">
                <a:latin typeface="Barlow" panose="020B0604020202020204" charset="0"/>
                <a:ea typeface="Calibri"/>
                <a:cs typeface="Calibri"/>
                <a:sym typeface="Calibri"/>
              </a:rPr>
              <a:t>Participate in CDC’s Data Modernization Initiative (DMI)</a:t>
            </a:r>
            <a:endParaRPr sz="2933" dirty="0">
              <a:latin typeface="Barlow" panose="020B0604020202020204" charset="0"/>
              <a:ea typeface="Calibri"/>
              <a:cs typeface="Calibri"/>
              <a:sym typeface="Calibri"/>
            </a:endParaRPr>
          </a:p>
          <a:p>
            <a:pPr marL="609585" indent="0">
              <a:lnSpc>
                <a:spcPct val="100000"/>
              </a:lnSpc>
              <a:spcBef>
                <a:spcPts val="1333"/>
              </a:spcBef>
              <a:buClr>
                <a:schemeClr val="dk1"/>
              </a:buClr>
              <a:buSzPts val="2200"/>
              <a:buNone/>
            </a:pPr>
            <a:endParaRPr sz="2933"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Google Shape;905;p24"/>
          <p:cNvPicPr preferRelativeResize="0"/>
          <p:nvPr/>
        </p:nvPicPr>
        <p:blipFill rotWithShape="1">
          <a:blip r:embed="rId3">
            <a:alphaModFix/>
          </a:blip>
          <a:srcRect r="7302"/>
          <a:stretch/>
        </p:blipFill>
        <p:spPr>
          <a:xfrm>
            <a:off x="0" y="0"/>
            <a:ext cx="12192000" cy="6858000"/>
          </a:xfrm>
          <a:prstGeom prst="rect">
            <a:avLst/>
          </a:prstGeom>
          <a:noFill/>
          <a:ln>
            <a:noFill/>
          </a:ln>
        </p:spPr>
      </p:pic>
      <p:sp>
        <p:nvSpPr>
          <p:cNvPr id="906" name="Google Shape;906;p24"/>
          <p:cNvSpPr txBox="1">
            <a:spLocks noGrp="1"/>
          </p:cNvSpPr>
          <p:nvPr>
            <p:ph type="title"/>
          </p:nvPr>
        </p:nvSpPr>
        <p:spPr>
          <a:xfrm>
            <a:off x="1385016" y="240325"/>
            <a:ext cx="9422000" cy="992000"/>
          </a:xfrm>
          <a:prstGeom prst="rect">
            <a:avLst/>
          </a:prstGeom>
          <a:solidFill>
            <a:schemeClr val="lt1"/>
          </a:solidFill>
          <a:ln>
            <a:noFill/>
          </a:ln>
        </p:spPr>
        <p:txBody>
          <a:bodyPr spcFirstLastPara="1" vert="horz" wrap="square" lIns="91433" tIns="45700" rIns="91433" bIns="45700" rtlCol="0" anchor="ctr" anchorCtr="0">
            <a:normAutofit/>
          </a:bodyPr>
          <a:lstStyle/>
          <a:p>
            <a:pPr algn="ctr">
              <a:spcBef>
                <a:spcPts val="0"/>
              </a:spcBef>
              <a:buClr>
                <a:srgbClr val="0944A1"/>
              </a:buClr>
              <a:buSzPts val="3300"/>
            </a:pPr>
            <a:r>
              <a:rPr lang="en-US" b="1" dirty="0">
                <a:solidFill>
                  <a:srgbClr val="1E5DB2"/>
                </a:solidFill>
                <a:latin typeface="Barlow" panose="020B0604020202020204" charset="0"/>
                <a:ea typeface="Calibri"/>
                <a:cs typeface="Calibri"/>
                <a:sym typeface="Calibri"/>
              </a:rPr>
              <a:t>Promote IIS Data Quality and Use</a:t>
            </a:r>
            <a:endParaRPr b="1" dirty="0">
              <a:solidFill>
                <a:srgbClr val="1E5DB2"/>
              </a:solidFill>
              <a:latin typeface="Barlow" panose="020B0604020202020204" charset="0"/>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25"/>
          <p:cNvSpPr txBox="1">
            <a:spLocks noGrp="1"/>
          </p:cNvSpPr>
          <p:nvPr>
            <p:ph type="title"/>
          </p:nvPr>
        </p:nvSpPr>
        <p:spPr>
          <a:xfrm>
            <a:off x="534803" y="481319"/>
            <a:ext cx="9422000" cy="787752"/>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Calibri"/>
                <a:ea typeface="Calibri"/>
                <a:cs typeface="Calibri"/>
                <a:sym typeface="Calibri"/>
              </a:rPr>
              <a:t>Achieve High Quality Data in the IIS</a:t>
            </a:r>
            <a:endParaRPr sz="4267" dirty="0">
              <a:solidFill>
                <a:srgbClr val="1E5DB2"/>
              </a:solidFill>
              <a:latin typeface="Calibri"/>
              <a:ea typeface="Calibri"/>
              <a:cs typeface="Calibri"/>
              <a:sym typeface="Calibri"/>
            </a:endParaRPr>
          </a:p>
        </p:txBody>
      </p:sp>
      <p:sp>
        <p:nvSpPr>
          <p:cNvPr id="913" name="Google Shape;913;p25"/>
          <p:cNvSpPr txBox="1">
            <a:spLocks noGrp="1"/>
          </p:cNvSpPr>
          <p:nvPr>
            <p:ph type="body" idx="1"/>
          </p:nvPr>
        </p:nvSpPr>
        <p:spPr>
          <a:xfrm>
            <a:off x="534803" y="916527"/>
            <a:ext cx="9666800" cy="5326363"/>
          </a:xfrm>
          <a:prstGeom prst="rect">
            <a:avLst/>
          </a:prstGeom>
          <a:noFill/>
          <a:ln>
            <a:noFill/>
          </a:ln>
        </p:spPr>
        <p:txBody>
          <a:bodyPr spcFirstLastPara="1" vert="horz" wrap="square" lIns="91433" tIns="45700" rIns="91433" bIns="45700" rtlCol="0" anchor="t" anchorCtr="0">
            <a:normAutofit fontScale="92500" lnSpcReduction="20000"/>
          </a:bodyPr>
          <a:lstStyle/>
          <a:p>
            <a:pPr marL="0" indent="0">
              <a:spcBef>
                <a:spcPts val="1067"/>
              </a:spcBef>
              <a:buClr>
                <a:srgbClr val="2E5F7D"/>
              </a:buClr>
              <a:buSzPct val="100000"/>
              <a:buNone/>
            </a:pPr>
            <a:endParaRPr sz="3200" dirty="0">
              <a:solidFill>
                <a:srgbClr val="2E5F7D"/>
              </a:solidFill>
              <a:latin typeface="Calibri"/>
              <a:ea typeface="Calibri"/>
              <a:cs typeface="Calibri"/>
              <a:sym typeface="Calibri"/>
            </a:endParaRPr>
          </a:p>
          <a:p>
            <a:pPr marL="0" indent="0">
              <a:spcBef>
                <a:spcPts val="1067"/>
              </a:spcBef>
              <a:buClr>
                <a:srgbClr val="2E5F7D"/>
              </a:buClr>
              <a:buSzPct val="100000"/>
              <a:buNone/>
            </a:pPr>
            <a:r>
              <a:rPr lang="en-US" sz="3200" dirty="0">
                <a:solidFill>
                  <a:srgbClr val="1E5DB2"/>
                </a:solidFill>
                <a:latin typeface="Barlow" panose="020B0604020202020204" charset="0"/>
                <a:ea typeface="Calibri"/>
                <a:cs typeface="Calibri"/>
                <a:sym typeface="Calibri"/>
              </a:rPr>
              <a:t>What is high quality IIS data? How is it achieved?</a:t>
            </a:r>
            <a:endParaRPr sz="3200" dirty="0">
              <a:solidFill>
                <a:srgbClr val="1E5DB2"/>
              </a:solidFill>
              <a:latin typeface="Barlow" panose="020B0604020202020204" charset="0"/>
              <a:ea typeface="Calibri"/>
              <a:cs typeface="Calibri"/>
              <a:sym typeface="Calibri"/>
            </a:endParaRPr>
          </a:p>
          <a:p>
            <a:pPr marL="609585" indent="-469252">
              <a:spcBef>
                <a:spcPts val="1067"/>
              </a:spcBef>
              <a:buClr>
                <a:schemeClr val="dk1"/>
              </a:buClr>
              <a:buSzPct val="130000"/>
            </a:pPr>
            <a:r>
              <a:rPr lang="en-US" dirty="0">
                <a:latin typeface="Barlow" panose="020B0604020202020204" charset="0"/>
                <a:ea typeface="Calibri"/>
                <a:cs typeface="Calibri"/>
                <a:sym typeface="Calibri"/>
              </a:rPr>
              <a:t>Starts with high quality data submissions from immunization providers, other partners!</a:t>
            </a:r>
            <a:endParaRPr b="1" dirty="0">
              <a:solidFill>
                <a:schemeClr val="accent1"/>
              </a:solidFill>
              <a:latin typeface="Barlow" panose="020B0604020202020204" charset="0"/>
              <a:ea typeface="Calibri"/>
              <a:cs typeface="Calibri"/>
              <a:sym typeface="Calibri"/>
            </a:endParaRPr>
          </a:p>
          <a:p>
            <a:pPr marL="1066773" indent="-457189">
              <a:spcBef>
                <a:spcPts val="1067"/>
              </a:spcBef>
              <a:buClr>
                <a:schemeClr val="dk1"/>
              </a:buClr>
              <a:buSzPct val="130000"/>
            </a:pPr>
            <a:endParaRPr b="1" dirty="0">
              <a:solidFill>
                <a:schemeClr val="accent1"/>
              </a:solidFill>
              <a:latin typeface="Calibri"/>
              <a:ea typeface="Calibri"/>
              <a:cs typeface="Calibri"/>
              <a:sym typeface="Calibri"/>
            </a:endParaRPr>
          </a:p>
          <a:p>
            <a:pPr marL="609585" indent="0">
              <a:spcBef>
                <a:spcPts val="1067"/>
              </a:spcBef>
              <a:buClr>
                <a:schemeClr val="dk1"/>
              </a:buClr>
              <a:buSzPct val="100000"/>
              <a:buNone/>
            </a:pPr>
            <a:endParaRPr sz="2400" b="1" dirty="0">
              <a:solidFill>
                <a:schemeClr val="accent1"/>
              </a:solidFill>
              <a:latin typeface="Calibri"/>
              <a:ea typeface="Calibri"/>
              <a:cs typeface="Calibri"/>
              <a:sym typeface="Calibri"/>
            </a:endParaRPr>
          </a:p>
          <a:p>
            <a:pPr marL="609585" indent="0">
              <a:spcBef>
                <a:spcPts val="1067"/>
              </a:spcBef>
              <a:buClr>
                <a:schemeClr val="dk1"/>
              </a:buClr>
              <a:buSzPct val="100000"/>
              <a:buNone/>
            </a:pPr>
            <a:endParaRPr dirty="0">
              <a:latin typeface="Calibri"/>
              <a:ea typeface="Calibri"/>
              <a:cs typeface="Calibri"/>
              <a:sym typeface="Calibri"/>
            </a:endParaRPr>
          </a:p>
          <a:p>
            <a:pPr marL="609585" indent="-469252">
              <a:spcBef>
                <a:spcPts val="1067"/>
              </a:spcBef>
              <a:spcAft>
                <a:spcPts val="1600"/>
              </a:spcAft>
              <a:buClr>
                <a:schemeClr val="dk1"/>
              </a:buClr>
              <a:buSzPct val="130000"/>
            </a:pPr>
            <a:r>
              <a:rPr lang="en-US" dirty="0">
                <a:latin typeface="Barlow" panose="020B0604020202020204" charset="0"/>
                <a:ea typeface="Calibri"/>
                <a:cs typeface="Calibri"/>
                <a:sym typeface="Calibri"/>
              </a:rPr>
              <a:t>Collaborate with providers, other partners to address/resolve issues with reporting high quality data</a:t>
            </a:r>
            <a:endParaRPr dirty="0">
              <a:latin typeface="Barlow" panose="020B0604020202020204" charset="0"/>
              <a:ea typeface="Calibri"/>
              <a:cs typeface="Calibri"/>
              <a:sym typeface="Calibri"/>
            </a:endParaRPr>
          </a:p>
          <a:p>
            <a:pPr marL="609585" indent="-469252">
              <a:spcBef>
                <a:spcPts val="0"/>
              </a:spcBef>
              <a:spcAft>
                <a:spcPts val="1600"/>
              </a:spcAft>
              <a:buClr>
                <a:schemeClr val="dk1"/>
              </a:buClr>
              <a:buSzPct val="130000"/>
            </a:pPr>
            <a:r>
              <a:rPr lang="en-US" dirty="0">
                <a:latin typeface="Barlow" panose="020B0604020202020204" charset="0"/>
                <a:ea typeface="Calibri"/>
                <a:cs typeface="Calibri"/>
                <a:sym typeface="Calibri"/>
              </a:rPr>
              <a:t>Continually assess and resolve data quality issues</a:t>
            </a:r>
            <a:endParaRPr dirty="0">
              <a:latin typeface="Barlow" panose="020B0604020202020204" charset="0"/>
              <a:ea typeface="Calibri"/>
              <a:cs typeface="Calibri"/>
              <a:sym typeface="Calibri"/>
            </a:endParaRPr>
          </a:p>
          <a:p>
            <a:pPr marL="609585" indent="-469252">
              <a:spcBef>
                <a:spcPts val="0"/>
              </a:spcBef>
              <a:buClr>
                <a:schemeClr val="dk1"/>
              </a:buClr>
              <a:buSzPct val="130000"/>
            </a:pPr>
            <a:r>
              <a:rPr lang="en-US" dirty="0">
                <a:latin typeface="Barlow" panose="020B0604020202020204" charset="0"/>
                <a:ea typeface="Calibri"/>
                <a:cs typeface="Calibri"/>
                <a:sym typeface="Calibri"/>
              </a:rPr>
              <a:t>Promote data exchange with other IISs and federal partners via IZ Gateway</a:t>
            </a:r>
            <a:endParaRPr dirty="0">
              <a:latin typeface="Barlow" panose="020B0604020202020204" charset="0"/>
              <a:ea typeface="Calibri"/>
              <a:cs typeface="Calibri"/>
              <a:sym typeface="Calibri"/>
            </a:endParaRPr>
          </a:p>
          <a:p>
            <a:pPr marL="0" indent="0">
              <a:spcBef>
                <a:spcPts val="1067"/>
              </a:spcBef>
              <a:buClr>
                <a:schemeClr val="dk1"/>
              </a:buClr>
              <a:buSzPct val="108095"/>
              <a:buNone/>
            </a:pPr>
            <a:endParaRPr dirty="0">
              <a:latin typeface="Calibri"/>
              <a:ea typeface="Calibri"/>
              <a:cs typeface="Calibri"/>
              <a:sym typeface="Calibri"/>
            </a:endParaRPr>
          </a:p>
        </p:txBody>
      </p:sp>
      <p:grpSp>
        <p:nvGrpSpPr>
          <p:cNvPr id="914" name="Google Shape;914;p25"/>
          <p:cNvGrpSpPr/>
          <p:nvPr/>
        </p:nvGrpSpPr>
        <p:grpSpPr>
          <a:xfrm>
            <a:off x="1205497" y="3056509"/>
            <a:ext cx="8227505" cy="741600"/>
            <a:chOff x="899300" y="1828575"/>
            <a:chExt cx="5818200" cy="556200"/>
          </a:xfrm>
        </p:grpSpPr>
        <p:sp>
          <p:nvSpPr>
            <p:cNvPr id="915" name="Google Shape;915;p25"/>
            <p:cNvSpPr txBox="1"/>
            <p:nvPr/>
          </p:nvSpPr>
          <p:spPr>
            <a:xfrm>
              <a:off x="899300" y="1828575"/>
              <a:ext cx="5818200" cy="556200"/>
            </a:xfrm>
            <a:prstGeom prst="rect">
              <a:avLst/>
            </a:prstGeom>
            <a:noFill/>
            <a:ln>
              <a:noFill/>
            </a:ln>
          </p:spPr>
          <p:txBody>
            <a:bodyPr spcFirstLastPara="1" wrap="square" lIns="121900" tIns="121900" rIns="121900" bIns="121900" anchor="t" anchorCtr="0">
              <a:noAutofit/>
            </a:bodyPr>
            <a:lstStyle/>
            <a:p>
              <a:pPr>
                <a:lnSpc>
                  <a:spcPct val="90000"/>
                </a:lnSpc>
                <a:spcBef>
                  <a:spcPts val="1067"/>
                </a:spcBef>
                <a:buClr>
                  <a:schemeClr val="dk1"/>
                </a:buClr>
                <a:buSzPts val="1100"/>
              </a:pPr>
              <a:r>
                <a:rPr lang="en-US" sz="2667" b="1" dirty="0">
                  <a:solidFill>
                    <a:srgbClr val="1E5DB2"/>
                  </a:solidFill>
                  <a:latin typeface="Barlow" panose="020B0604020202020204" charset="0"/>
                  <a:ea typeface="Calibri"/>
                  <a:cs typeface="Calibri"/>
                  <a:sym typeface="Calibri"/>
                </a:rPr>
                <a:t>High quality data in                           high quality data out</a:t>
              </a:r>
              <a:endParaRPr sz="3200" dirty="0">
                <a:solidFill>
                  <a:srgbClr val="1E5DB2"/>
                </a:solidFill>
                <a:latin typeface="Barlow" panose="020B0604020202020204" charset="0"/>
                <a:ea typeface="Calibri"/>
                <a:cs typeface="Calibri"/>
                <a:sym typeface="Calibri"/>
              </a:endParaRPr>
            </a:p>
          </p:txBody>
        </p:sp>
        <p:sp>
          <p:nvSpPr>
            <p:cNvPr id="916" name="Google Shape;916;p25"/>
            <p:cNvSpPr/>
            <p:nvPr/>
          </p:nvSpPr>
          <p:spPr>
            <a:xfrm>
              <a:off x="3259489" y="1938075"/>
              <a:ext cx="806400" cy="446700"/>
            </a:xfrm>
            <a:prstGeom prst="stripedRightArrow">
              <a:avLst>
                <a:gd name="adj1" fmla="val 50000"/>
                <a:gd name="adj2" fmla="val 50000"/>
              </a:avLst>
            </a:prstGeom>
            <a:solidFill>
              <a:srgbClr val="E3EBB3"/>
            </a:solidFill>
            <a:ln w="9525" cap="flat" cmpd="sng">
              <a:solidFill>
                <a:srgbClr val="E3EBB3"/>
              </a:solidFill>
              <a:prstDash val="solid"/>
              <a:round/>
              <a:headEnd type="none" w="sm" len="sm"/>
              <a:tailEnd type="none" w="sm" len="sm"/>
            </a:ln>
            <a:effectLst>
              <a:outerShdw blurRad="57150" dist="19050" dir="5400000" algn="bl" rotWithShape="0">
                <a:schemeClr val="dk1">
                  <a:alpha val="49019"/>
                </a:schemeClr>
              </a:outerShdw>
            </a:effectLst>
          </p:spPr>
          <p:txBody>
            <a:bodyPr spcFirstLastPara="1" wrap="square" lIns="121900" tIns="121900" rIns="121900" bIns="121900" anchor="ctr" anchorCtr="0">
              <a:noAutofit/>
            </a:bodyPr>
            <a:lstStyle/>
            <a:p>
              <a:pPr algn="ctr">
                <a:buClr>
                  <a:srgbClr val="000000"/>
                </a:buClr>
                <a:buSzPts val="1400"/>
              </a:pPr>
              <a:endParaRPr sz="2133">
                <a:solidFill>
                  <a:srgbClr val="1E5DB2"/>
                </a:solidFill>
                <a:latin typeface="Barlow" panose="020B0604020202020204" charset="0"/>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921"/>
        <p:cNvGrpSpPr/>
        <p:nvPr/>
      </p:nvGrpSpPr>
      <p:grpSpPr>
        <a:xfrm>
          <a:off x="0" y="0"/>
          <a:ext cx="0" cy="0"/>
          <a:chOff x="0" y="0"/>
          <a:chExt cx="0" cy="0"/>
        </a:xfrm>
      </p:grpSpPr>
      <p:sp>
        <p:nvSpPr>
          <p:cNvPr id="922" name="Google Shape;922;p26"/>
          <p:cNvSpPr txBox="1">
            <a:spLocks noGrp="1"/>
          </p:cNvSpPr>
          <p:nvPr>
            <p:ph type="title"/>
          </p:nvPr>
        </p:nvSpPr>
        <p:spPr>
          <a:xfrm>
            <a:off x="549363" y="378495"/>
            <a:ext cx="9422000" cy="992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2900"/>
            </a:pPr>
            <a:r>
              <a:rPr lang="en-US" sz="4267" dirty="0">
                <a:solidFill>
                  <a:srgbClr val="1E5DB2"/>
                </a:solidFill>
                <a:latin typeface="Calibri"/>
                <a:ea typeface="Calibri"/>
                <a:cs typeface="Calibri"/>
                <a:sym typeface="Calibri"/>
              </a:rPr>
              <a:t>CDC IIS Data Quality Blueprint</a:t>
            </a:r>
            <a:endParaRPr sz="4267" dirty="0">
              <a:solidFill>
                <a:srgbClr val="1E5DB2"/>
              </a:solidFill>
              <a:latin typeface="Calibri"/>
              <a:ea typeface="Calibri"/>
              <a:cs typeface="Calibri"/>
              <a:sym typeface="Calibri"/>
            </a:endParaRPr>
          </a:p>
        </p:txBody>
      </p:sp>
      <p:pic>
        <p:nvPicPr>
          <p:cNvPr id="923" name="Google Shape;923;p26"/>
          <p:cNvPicPr preferRelativeResize="0"/>
          <p:nvPr/>
        </p:nvPicPr>
        <p:blipFill rotWithShape="1">
          <a:blip r:embed="rId3">
            <a:alphaModFix/>
          </a:blip>
          <a:srcRect l="36081" t="7859"/>
          <a:stretch/>
        </p:blipFill>
        <p:spPr>
          <a:xfrm>
            <a:off x="4754651" y="1194160"/>
            <a:ext cx="5275469" cy="4790416"/>
          </a:xfrm>
          <a:prstGeom prst="rect">
            <a:avLst/>
          </a:prstGeom>
          <a:noFill/>
          <a:ln>
            <a:noFill/>
          </a:ln>
        </p:spPr>
      </p:pic>
      <p:sp>
        <p:nvSpPr>
          <p:cNvPr id="924" name="Google Shape;924;p26"/>
          <p:cNvSpPr txBox="1"/>
          <p:nvPr/>
        </p:nvSpPr>
        <p:spPr>
          <a:xfrm>
            <a:off x="657415" y="2819768"/>
            <a:ext cx="4047943" cy="2154422"/>
          </a:xfrm>
          <a:prstGeom prst="rect">
            <a:avLst/>
          </a:prstGeom>
          <a:noFill/>
          <a:ln>
            <a:noFill/>
          </a:ln>
        </p:spPr>
        <p:txBody>
          <a:bodyPr spcFirstLastPara="1" wrap="square" lIns="91433" tIns="91433" rIns="91433" bIns="91433" anchor="t" anchorCtr="0">
            <a:spAutoFit/>
          </a:bodyPr>
          <a:lstStyle/>
          <a:p>
            <a:pPr>
              <a:buClr>
                <a:srgbClr val="000000"/>
              </a:buClr>
              <a:buSzPts val="2200"/>
            </a:pPr>
            <a:r>
              <a:rPr lang="en-US" sz="3200" i="1" dirty="0">
                <a:solidFill>
                  <a:schemeClr val="dk1"/>
                </a:solidFill>
                <a:latin typeface="Barlow" panose="020B0604020202020204" charset="0"/>
                <a:ea typeface="Calibri"/>
                <a:cs typeface="Calibri"/>
                <a:sym typeface="Calibri"/>
              </a:rPr>
              <a:t>Defines data quality, activities to achieve it, and endpoint data use</a:t>
            </a:r>
            <a:endParaRPr sz="3200" i="1" dirty="0">
              <a:solidFill>
                <a:schemeClr val="dk1"/>
              </a:solidFill>
              <a:latin typeface="Barlow" panose="020B060402020202020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27"/>
          <p:cNvSpPr txBox="1">
            <a:spLocks noGrp="1"/>
          </p:cNvSpPr>
          <p:nvPr>
            <p:ph type="title"/>
          </p:nvPr>
        </p:nvSpPr>
        <p:spPr>
          <a:xfrm>
            <a:off x="530976" y="378503"/>
            <a:ext cx="9317200" cy="992000"/>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3300"/>
            </a:pPr>
            <a:r>
              <a:rPr lang="en-US" sz="3733" dirty="0">
                <a:solidFill>
                  <a:srgbClr val="1E5DB2"/>
                </a:solidFill>
                <a:latin typeface="Barlow" panose="020B0604020202020204" charset="0"/>
                <a:ea typeface="Calibri"/>
                <a:cs typeface="Calibri"/>
                <a:sym typeface="Calibri"/>
              </a:rPr>
              <a:t>Continuously Collaborate with Providers</a:t>
            </a:r>
            <a:endParaRPr sz="3733" dirty="0">
              <a:solidFill>
                <a:srgbClr val="1E5DB2"/>
              </a:solidFill>
              <a:latin typeface="Barlow" panose="020B0604020202020204" charset="0"/>
              <a:ea typeface="Calibri"/>
              <a:cs typeface="Calibri"/>
              <a:sym typeface="Calibri"/>
            </a:endParaRPr>
          </a:p>
        </p:txBody>
      </p:sp>
      <p:sp>
        <p:nvSpPr>
          <p:cNvPr id="931" name="Google Shape;931;p27"/>
          <p:cNvSpPr txBox="1">
            <a:spLocks noGrp="1"/>
          </p:cNvSpPr>
          <p:nvPr>
            <p:ph type="body" idx="1"/>
          </p:nvPr>
        </p:nvSpPr>
        <p:spPr>
          <a:xfrm>
            <a:off x="560783" y="1380779"/>
            <a:ext cx="9588343" cy="4876800"/>
          </a:xfrm>
          <a:prstGeom prst="rect">
            <a:avLst/>
          </a:prstGeom>
          <a:noFill/>
          <a:ln>
            <a:noFill/>
          </a:ln>
        </p:spPr>
        <p:txBody>
          <a:bodyPr spcFirstLastPara="1" vert="horz" wrap="square" lIns="91433" tIns="45700" rIns="91433" bIns="45700" rtlCol="0" anchor="t" anchorCtr="0">
            <a:normAutofit lnSpcReduction="10000"/>
          </a:bodyPr>
          <a:lstStyle/>
          <a:p>
            <a:pPr marL="0" indent="0">
              <a:lnSpc>
                <a:spcPct val="100000"/>
              </a:lnSpc>
              <a:spcBef>
                <a:spcPts val="1067"/>
              </a:spcBef>
              <a:buClr>
                <a:schemeClr val="dk1"/>
              </a:buClr>
              <a:buSzPts val="2200"/>
              <a:buNone/>
            </a:pPr>
            <a:r>
              <a:rPr lang="en-US" sz="2933" dirty="0">
                <a:latin typeface="Barlow" panose="020B0604020202020204" charset="0"/>
                <a:ea typeface="Calibri"/>
                <a:cs typeface="Calibri"/>
                <a:sym typeface="Calibri"/>
              </a:rPr>
              <a:t>Focus on what’s in it for them!</a:t>
            </a:r>
            <a:endParaRPr sz="2933" dirty="0">
              <a:latin typeface="Barlow" panose="020B0604020202020204" charset="0"/>
              <a:ea typeface="Calibri"/>
              <a:cs typeface="Calibri"/>
              <a:sym typeface="Calibri"/>
            </a:endParaRPr>
          </a:p>
          <a:p>
            <a:pPr marL="609585" indent="-506155">
              <a:lnSpc>
                <a:spcPct val="100000"/>
              </a:lnSpc>
              <a:spcBef>
                <a:spcPts val="800"/>
              </a:spcBef>
              <a:buClr>
                <a:schemeClr val="dk1"/>
              </a:buClr>
              <a:buSzPts val="2378"/>
            </a:pPr>
            <a:r>
              <a:rPr lang="en-US" sz="2667" dirty="0">
                <a:latin typeface="Barlow" panose="020B0604020202020204" charset="0"/>
                <a:ea typeface="Calibri"/>
                <a:cs typeface="Calibri"/>
                <a:sym typeface="Calibri"/>
              </a:rPr>
              <a:t>Demonstrate IIS value and facilitate high quality data submissions</a:t>
            </a:r>
            <a:endParaRPr sz="2667" dirty="0">
              <a:latin typeface="Barlow" panose="020B0604020202020204" charset="0"/>
              <a:ea typeface="Calibri"/>
              <a:cs typeface="Calibri"/>
              <a:sym typeface="Calibri"/>
            </a:endParaRPr>
          </a:p>
          <a:p>
            <a:pPr marL="0" indent="0">
              <a:lnSpc>
                <a:spcPct val="100000"/>
              </a:lnSpc>
              <a:spcBef>
                <a:spcPts val="1067"/>
              </a:spcBef>
              <a:buClr>
                <a:schemeClr val="dk1"/>
              </a:buClr>
              <a:buSzPts val="2270"/>
              <a:buNone/>
            </a:pPr>
            <a:endParaRPr sz="2933" dirty="0">
              <a:latin typeface="Barlow" panose="020B0604020202020204" charset="0"/>
              <a:ea typeface="Calibri"/>
              <a:cs typeface="Calibri"/>
              <a:sym typeface="Calibri"/>
            </a:endParaRPr>
          </a:p>
          <a:p>
            <a:pPr marL="0" indent="0">
              <a:lnSpc>
                <a:spcPct val="100000"/>
              </a:lnSpc>
              <a:spcBef>
                <a:spcPts val="1067"/>
              </a:spcBef>
              <a:buClr>
                <a:schemeClr val="dk1"/>
              </a:buClr>
              <a:buSzPts val="2200"/>
              <a:buNone/>
            </a:pPr>
            <a:r>
              <a:rPr lang="en-US" sz="2933" dirty="0">
                <a:latin typeface="Barlow" panose="020B0604020202020204" charset="0"/>
                <a:ea typeface="Calibri"/>
                <a:cs typeface="Calibri"/>
                <a:sym typeface="Calibri"/>
              </a:rPr>
              <a:t>Leverage publicly-funded vaccine programs (VFC, 317, adult) to incentivize complete and accurate reporting of all immunizations</a:t>
            </a:r>
            <a:endParaRPr sz="2933" dirty="0">
              <a:latin typeface="Barlow" panose="020B0604020202020204" charset="0"/>
              <a:ea typeface="Calibri"/>
              <a:cs typeface="Calibri"/>
              <a:sym typeface="Calibri"/>
            </a:endParaRPr>
          </a:p>
          <a:p>
            <a:pPr marL="609585" indent="-506155">
              <a:lnSpc>
                <a:spcPct val="100000"/>
              </a:lnSpc>
              <a:spcBef>
                <a:spcPts val="800"/>
              </a:spcBef>
              <a:spcAft>
                <a:spcPts val="800"/>
              </a:spcAft>
              <a:buClr>
                <a:schemeClr val="dk1"/>
              </a:buClr>
              <a:buSzPts val="2378"/>
            </a:pPr>
            <a:r>
              <a:rPr lang="en-US" sz="2667" dirty="0">
                <a:latin typeface="Barlow" panose="020B0604020202020204" charset="0"/>
                <a:ea typeface="Calibri"/>
                <a:cs typeface="Calibri"/>
                <a:sym typeface="Calibri"/>
              </a:rPr>
              <a:t>Require IIS reporting of publicly-funded vaccine doses through VFC, 317 and adult vaccine provider agreements</a:t>
            </a:r>
            <a:endParaRPr sz="2667" dirty="0">
              <a:latin typeface="Barlow" panose="020B0604020202020204" charset="0"/>
              <a:ea typeface="Calibri"/>
              <a:cs typeface="Calibri"/>
              <a:sym typeface="Calibri"/>
            </a:endParaRPr>
          </a:p>
          <a:p>
            <a:pPr marL="609585" indent="-506155">
              <a:lnSpc>
                <a:spcPct val="100000"/>
              </a:lnSpc>
              <a:spcBef>
                <a:spcPts val="0"/>
              </a:spcBef>
              <a:buClr>
                <a:schemeClr val="dk1"/>
              </a:buClr>
              <a:buSzPts val="2378"/>
            </a:pPr>
            <a:r>
              <a:rPr lang="en-US" sz="2667" dirty="0">
                <a:latin typeface="Barlow" panose="020B0604020202020204" charset="0"/>
                <a:ea typeface="Calibri"/>
                <a:cs typeface="Calibri"/>
                <a:sym typeface="Calibri"/>
              </a:rPr>
              <a:t>Link vaccine ordering to reporting</a:t>
            </a:r>
            <a:endParaRPr sz="2667" dirty="0">
              <a:latin typeface="Barlow" panose="020B0604020202020204" charset="0"/>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28"/>
          <p:cNvSpPr txBox="1">
            <a:spLocks noGrp="1"/>
          </p:cNvSpPr>
          <p:nvPr>
            <p:ph type="title"/>
          </p:nvPr>
        </p:nvSpPr>
        <p:spPr>
          <a:xfrm>
            <a:off x="534803" y="393185"/>
            <a:ext cx="9422000" cy="992000"/>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2900"/>
            </a:pPr>
            <a:r>
              <a:rPr lang="en-US" sz="3733" dirty="0">
                <a:solidFill>
                  <a:srgbClr val="1E5DB2"/>
                </a:solidFill>
                <a:latin typeface="Barlow" panose="020B0604020202020204" charset="0"/>
                <a:ea typeface="Calibri"/>
                <a:cs typeface="Calibri"/>
                <a:sym typeface="Calibri"/>
              </a:rPr>
              <a:t>Facilitate Provider IIS Access and Reporting </a:t>
            </a:r>
            <a:endParaRPr sz="3733" dirty="0">
              <a:solidFill>
                <a:srgbClr val="1E5DB2"/>
              </a:solidFill>
              <a:latin typeface="Barlow" panose="020B0604020202020204" charset="0"/>
              <a:ea typeface="Calibri"/>
              <a:cs typeface="Calibri"/>
              <a:sym typeface="Calibri"/>
            </a:endParaRPr>
          </a:p>
        </p:txBody>
      </p:sp>
      <p:sp>
        <p:nvSpPr>
          <p:cNvPr id="938" name="Google Shape;938;p28"/>
          <p:cNvSpPr txBox="1">
            <a:spLocks noGrp="1"/>
          </p:cNvSpPr>
          <p:nvPr>
            <p:ph type="body" idx="1"/>
          </p:nvPr>
        </p:nvSpPr>
        <p:spPr>
          <a:xfrm>
            <a:off x="436949" y="1336711"/>
            <a:ext cx="9666967" cy="5038380"/>
          </a:xfrm>
          <a:prstGeom prst="rect">
            <a:avLst/>
          </a:prstGeom>
          <a:noFill/>
          <a:ln>
            <a:noFill/>
          </a:ln>
        </p:spPr>
        <p:txBody>
          <a:bodyPr spcFirstLastPara="1" vert="horz" wrap="square" lIns="91433" tIns="45700" rIns="91433" bIns="45700" rtlCol="0" anchor="t" anchorCtr="0">
            <a:normAutofit lnSpcReduction="10000"/>
          </a:bodyPr>
          <a:lstStyle/>
          <a:p>
            <a:pPr marL="609585"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Support standards-based, bidirectional data exchange between your IIS and provider EHRs, pharmacy systems</a:t>
            </a:r>
            <a:endParaRPr sz="2933" dirty="0">
              <a:latin typeface="Barlow" panose="020B0604020202020204" charset="0"/>
              <a:ea typeface="Calibri"/>
              <a:cs typeface="Calibri"/>
              <a:sym typeface="Calibri"/>
            </a:endParaRPr>
          </a:p>
          <a:p>
            <a:pPr marL="1219170" lvl="1" indent="-482588">
              <a:lnSpc>
                <a:spcPct val="100000"/>
              </a:lnSpc>
              <a:spcBef>
                <a:spcPts val="1333"/>
              </a:spcBef>
              <a:buClr>
                <a:schemeClr val="dk1"/>
              </a:buClr>
              <a:buSzPts val="2100"/>
            </a:pPr>
            <a:r>
              <a:rPr lang="en-US" sz="2800" dirty="0">
                <a:latin typeface="Barlow" panose="020B0604020202020204" charset="0"/>
                <a:ea typeface="Calibri"/>
                <a:cs typeface="Calibri"/>
                <a:sym typeface="Calibri"/>
              </a:rPr>
              <a:t>Enables providers to remain in their workflow when reporting immunizations - encourages more complete data submissions</a:t>
            </a:r>
            <a:endParaRPr sz="2800" dirty="0">
              <a:latin typeface="Barlow" panose="020B0604020202020204" charset="0"/>
              <a:ea typeface="Calibri"/>
              <a:cs typeface="Calibri"/>
              <a:sym typeface="Calibri"/>
            </a:endParaRPr>
          </a:p>
          <a:p>
            <a:pPr marL="1219170" lvl="1" indent="-482588">
              <a:lnSpc>
                <a:spcPct val="100000"/>
              </a:lnSpc>
              <a:spcBef>
                <a:spcPts val="1333"/>
              </a:spcBef>
              <a:buClr>
                <a:schemeClr val="dk1"/>
              </a:buClr>
              <a:buSzPts val="2100"/>
            </a:pPr>
            <a:r>
              <a:rPr lang="en-US" sz="2800" dirty="0">
                <a:latin typeface="Barlow" panose="020B0604020202020204" charset="0"/>
                <a:ea typeface="Calibri"/>
                <a:cs typeface="Calibri"/>
                <a:sym typeface="Calibri"/>
              </a:rPr>
              <a:t>Enables providers to receive patient</a:t>
            </a:r>
            <a:r>
              <a:rPr lang="en-US" sz="2800" i="1" dirty="0">
                <a:latin typeface="Barlow" panose="020B0604020202020204" charset="0"/>
                <a:ea typeface="Calibri"/>
                <a:cs typeface="Calibri"/>
                <a:sym typeface="Calibri"/>
              </a:rPr>
              <a:t> </a:t>
            </a:r>
            <a:r>
              <a:rPr lang="en-US" sz="2800" dirty="0">
                <a:latin typeface="Barlow" panose="020B0604020202020204" charset="0"/>
                <a:ea typeface="Calibri"/>
                <a:cs typeface="Calibri"/>
                <a:sym typeface="Calibri"/>
              </a:rPr>
              <a:t>immunization records and forecasting at point of care during the visit</a:t>
            </a:r>
            <a:endParaRPr sz="2800" dirty="0">
              <a:latin typeface="Barlow" panose="020B0604020202020204" charset="0"/>
              <a:ea typeface="Calibri"/>
              <a:cs typeface="Calibri"/>
              <a:sym typeface="Calibri"/>
            </a:endParaRPr>
          </a:p>
          <a:p>
            <a:pPr marL="1828754" lvl="2" indent="-482588">
              <a:lnSpc>
                <a:spcPct val="100000"/>
              </a:lnSpc>
              <a:spcBef>
                <a:spcPts val="1333"/>
              </a:spcBef>
              <a:buClr>
                <a:schemeClr val="dk1"/>
              </a:buClr>
              <a:buSzPts val="2100"/>
              <a:buChar char="–"/>
            </a:pPr>
            <a:r>
              <a:rPr lang="en-US" sz="2667" dirty="0">
                <a:latin typeface="Barlow" panose="020B0604020202020204" charset="0"/>
                <a:ea typeface="Calibri"/>
                <a:cs typeface="Calibri"/>
                <a:sym typeface="Calibri"/>
              </a:rPr>
              <a:t>Helps assure the patient receives recommended immunizations and avoids extra immunizations</a:t>
            </a:r>
            <a:endParaRPr sz="2667" dirty="0">
              <a:latin typeface="Barlow" panose="020B0604020202020204" charset="0"/>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29"/>
          <p:cNvSpPr txBox="1">
            <a:spLocks noGrp="1"/>
          </p:cNvSpPr>
          <p:nvPr>
            <p:ph type="title"/>
          </p:nvPr>
        </p:nvSpPr>
        <p:spPr>
          <a:xfrm>
            <a:off x="549492" y="349117"/>
            <a:ext cx="9422000" cy="992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2900"/>
            </a:pPr>
            <a:r>
              <a:rPr lang="en-US" sz="4267" dirty="0">
                <a:solidFill>
                  <a:srgbClr val="1E5DB2"/>
                </a:solidFill>
                <a:latin typeface="Barlow" panose="020B0604020202020204" charset="0"/>
                <a:ea typeface="Calibri"/>
                <a:cs typeface="Calibri"/>
                <a:sym typeface="Calibri"/>
              </a:rPr>
              <a:t>Support IIS Core Functionality</a:t>
            </a:r>
            <a:endParaRPr sz="4267" dirty="0">
              <a:solidFill>
                <a:srgbClr val="1E5DB2"/>
              </a:solidFill>
              <a:latin typeface="Barlow" panose="020B0604020202020204" charset="0"/>
              <a:ea typeface="Calibri"/>
              <a:cs typeface="Calibri"/>
              <a:sym typeface="Calibri"/>
            </a:endParaRPr>
          </a:p>
        </p:txBody>
      </p:sp>
      <p:sp>
        <p:nvSpPr>
          <p:cNvPr id="945" name="Google Shape;945;p29"/>
          <p:cNvSpPr txBox="1">
            <a:spLocks noGrp="1"/>
          </p:cNvSpPr>
          <p:nvPr>
            <p:ph type="body" idx="1"/>
          </p:nvPr>
        </p:nvSpPr>
        <p:spPr>
          <a:xfrm>
            <a:off x="571747" y="1468913"/>
            <a:ext cx="9879808" cy="5212816"/>
          </a:xfrm>
          <a:prstGeom prst="rect">
            <a:avLst/>
          </a:prstGeom>
          <a:noFill/>
          <a:ln>
            <a:noFill/>
          </a:ln>
        </p:spPr>
        <p:txBody>
          <a:bodyPr spcFirstLastPara="1" vert="horz" wrap="square" lIns="91433" tIns="45700" rIns="91433" bIns="45700" rtlCol="0" anchor="t" anchorCtr="0">
            <a:noAutofit/>
          </a:bodyPr>
          <a:lstStyle/>
          <a:p>
            <a:pPr marL="0" indent="0">
              <a:lnSpc>
                <a:spcPct val="70000"/>
              </a:lnSpc>
              <a:spcBef>
                <a:spcPts val="1067"/>
              </a:spcBef>
              <a:buClr>
                <a:srgbClr val="2E5F7D"/>
              </a:buClr>
              <a:buSzPts val="2100"/>
              <a:buNone/>
            </a:pPr>
            <a:r>
              <a:rPr lang="en-US" sz="2667" dirty="0">
                <a:solidFill>
                  <a:srgbClr val="1E5DB2"/>
                </a:solidFill>
                <a:latin typeface="Barlow" panose="020B0604020202020204" charset="0"/>
                <a:ea typeface="Calibri"/>
                <a:cs typeface="Calibri"/>
                <a:sym typeface="Calibri"/>
              </a:rPr>
              <a:t>Streamline major tasks of immunization program, providers, schools, CDC, other public health programs, the public</a:t>
            </a:r>
            <a:endParaRPr sz="2667" dirty="0">
              <a:solidFill>
                <a:srgbClr val="1E5DB2"/>
              </a:solidFill>
              <a:latin typeface="Barlow" panose="020B0604020202020204" charset="0"/>
              <a:ea typeface="Calibri"/>
              <a:cs typeface="Calibri"/>
              <a:sym typeface="Calibri"/>
            </a:endParaRPr>
          </a:p>
          <a:p>
            <a:pPr marL="0" indent="0">
              <a:lnSpc>
                <a:spcPct val="70000"/>
              </a:lnSpc>
              <a:spcBef>
                <a:spcPts val="1067"/>
              </a:spcBef>
              <a:buClr>
                <a:schemeClr val="dk1"/>
              </a:buClr>
              <a:buSzPts val="2100"/>
              <a:buNone/>
            </a:pPr>
            <a:endParaRPr sz="2667" b="1" dirty="0">
              <a:solidFill>
                <a:srgbClr val="1E5DB2"/>
              </a:solidFill>
              <a:latin typeface="Barlow" panose="020B0604020202020204" charset="0"/>
              <a:ea typeface="Calibri"/>
              <a:cs typeface="Calibri"/>
              <a:sym typeface="Calibri"/>
            </a:endParaRPr>
          </a:p>
          <a:p>
            <a:pPr marL="914377" lvl="1" indent="-406390">
              <a:lnSpc>
                <a:spcPct val="100000"/>
              </a:lnSpc>
              <a:spcBef>
                <a:spcPts val="0"/>
              </a:spcBef>
              <a:spcAft>
                <a:spcPts val="1600"/>
              </a:spcAft>
              <a:buClr>
                <a:schemeClr val="dk1"/>
              </a:buClr>
              <a:buSzPts val="2200"/>
            </a:pPr>
            <a:r>
              <a:rPr lang="en-US" dirty="0">
                <a:latin typeface="Barlow" panose="020B0604020202020204" charset="0"/>
                <a:ea typeface="Calibri"/>
                <a:cs typeface="Calibri"/>
                <a:sym typeface="Calibri"/>
              </a:rPr>
              <a:t>Assess immunization coverage by provider and geographical area</a:t>
            </a:r>
            <a:endParaRPr dirty="0">
              <a:latin typeface="Barlow" panose="020B0604020202020204" charset="0"/>
              <a:ea typeface="Calibri"/>
              <a:cs typeface="Calibri"/>
              <a:sym typeface="Calibri"/>
            </a:endParaRPr>
          </a:p>
          <a:p>
            <a:pPr marL="914377" lvl="1" indent="-406390">
              <a:lnSpc>
                <a:spcPct val="100000"/>
              </a:lnSpc>
              <a:spcBef>
                <a:spcPts val="0"/>
              </a:spcBef>
              <a:spcAft>
                <a:spcPts val="1600"/>
              </a:spcAft>
              <a:buClr>
                <a:schemeClr val="dk1"/>
              </a:buClr>
              <a:buSzPts val="2200"/>
            </a:pPr>
            <a:r>
              <a:rPr lang="en-US" dirty="0">
                <a:latin typeface="Barlow" panose="020B0604020202020204" charset="0"/>
                <a:ea typeface="Calibri"/>
                <a:cs typeface="Calibri"/>
                <a:sym typeface="Calibri"/>
              </a:rPr>
              <a:t>Identify vulnerable populations and pockets of need</a:t>
            </a:r>
            <a:endParaRPr dirty="0">
              <a:latin typeface="Barlow" panose="020B0604020202020204" charset="0"/>
              <a:ea typeface="Calibri"/>
              <a:cs typeface="Calibri"/>
              <a:sym typeface="Calibri"/>
            </a:endParaRPr>
          </a:p>
          <a:p>
            <a:pPr marL="914377" lvl="1" indent="-406390">
              <a:lnSpc>
                <a:spcPct val="100000"/>
              </a:lnSpc>
              <a:spcBef>
                <a:spcPts val="0"/>
              </a:spcBef>
              <a:spcAft>
                <a:spcPts val="1600"/>
              </a:spcAft>
              <a:buClr>
                <a:schemeClr val="dk1"/>
              </a:buClr>
              <a:buSzPts val="2200"/>
            </a:pPr>
            <a:r>
              <a:rPr lang="en-US" dirty="0">
                <a:latin typeface="Barlow" panose="020B0604020202020204" charset="0"/>
                <a:ea typeface="Calibri"/>
                <a:cs typeface="Calibri"/>
                <a:sym typeface="Calibri"/>
              </a:rPr>
              <a:t>Respond to outbreaks </a:t>
            </a:r>
            <a:endParaRPr dirty="0">
              <a:latin typeface="Barlow" panose="020B0604020202020204" charset="0"/>
              <a:ea typeface="Calibri"/>
              <a:cs typeface="Calibri"/>
              <a:sym typeface="Calibri"/>
            </a:endParaRPr>
          </a:p>
          <a:p>
            <a:pPr marL="914377" lvl="1" indent="-406390">
              <a:lnSpc>
                <a:spcPct val="100000"/>
              </a:lnSpc>
              <a:spcBef>
                <a:spcPts val="0"/>
              </a:spcBef>
              <a:spcAft>
                <a:spcPts val="1600"/>
              </a:spcAft>
              <a:buClr>
                <a:schemeClr val="dk1"/>
              </a:buClr>
              <a:buSzPts val="2200"/>
            </a:pPr>
            <a:r>
              <a:rPr lang="en-US" dirty="0">
                <a:latin typeface="Barlow" panose="020B0604020202020204" charset="0"/>
                <a:ea typeface="Calibri"/>
                <a:cs typeface="Calibri"/>
                <a:sym typeface="Calibri"/>
              </a:rPr>
              <a:t>Enable ordering and management of VFC, 317-funded vaccines</a:t>
            </a:r>
            <a:endParaRPr dirty="0">
              <a:latin typeface="Barlow" panose="020B0604020202020204" charset="0"/>
              <a:ea typeface="Calibri"/>
              <a:cs typeface="Calibri"/>
              <a:sym typeface="Calibri"/>
            </a:endParaRPr>
          </a:p>
          <a:p>
            <a:pPr marL="914377" lvl="1" indent="-406390">
              <a:lnSpc>
                <a:spcPct val="100000"/>
              </a:lnSpc>
              <a:spcBef>
                <a:spcPts val="0"/>
              </a:spcBef>
              <a:spcAft>
                <a:spcPts val="1600"/>
              </a:spcAft>
              <a:buClr>
                <a:schemeClr val="dk1"/>
              </a:buClr>
              <a:buSzPts val="2200"/>
            </a:pPr>
            <a:r>
              <a:rPr lang="en-US" dirty="0">
                <a:latin typeface="Barlow" panose="020B0604020202020204" charset="0"/>
                <a:ea typeface="Calibri"/>
                <a:cs typeface="Calibri"/>
                <a:sym typeface="Calibri"/>
              </a:rPr>
              <a:t>Facilitate compliance with school, childcare vaccine requirements </a:t>
            </a:r>
            <a:endParaRPr dirty="0">
              <a:latin typeface="Barlow" panose="020B0604020202020204" charset="0"/>
              <a:ea typeface="Calibri"/>
              <a:cs typeface="Calibri"/>
              <a:sym typeface="Calibri"/>
            </a:endParaRPr>
          </a:p>
          <a:p>
            <a:pPr marL="914377" lvl="1" indent="-406390">
              <a:lnSpc>
                <a:spcPct val="100000"/>
              </a:lnSpc>
              <a:spcBef>
                <a:spcPts val="0"/>
              </a:spcBef>
              <a:buClr>
                <a:schemeClr val="dk1"/>
              </a:buClr>
              <a:buSzPts val="2200"/>
            </a:pPr>
            <a:r>
              <a:rPr lang="en-US" dirty="0">
                <a:latin typeface="Barlow" panose="020B0604020202020204" charset="0"/>
                <a:ea typeface="Calibri"/>
                <a:cs typeface="Calibri"/>
                <a:sym typeface="Calibri"/>
              </a:rPr>
              <a:t>Offer the public consumer access to their own and their children’s immunization records - official proof of vaccination</a:t>
            </a:r>
            <a:endParaRPr dirty="0">
              <a:latin typeface="Barlow" panose="020B0604020202020204" charset="0"/>
              <a:ea typeface="Calibri"/>
              <a:cs typeface="Calibri"/>
              <a:sym typeface="Calibri"/>
            </a:endParaRPr>
          </a:p>
          <a:p>
            <a:pPr marL="0" indent="0">
              <a:lnSpc>
                <a:spcPct val="70000"/>
              </a:lnSpc>
              <a:spcBef>
                <a:spcPts val="1067"/>
              </a:spcBef>
              <a:buClr>
                <a:schemeClr val="dk1"/>
              </a:buClr>
              <a:buSzPts val="2100"/>
              <a:buNone/>
            </a:pPr>
            <a:endParaRPr sz="2400" dirty="0">
              <a:latin typeface="Barlow" panose="020B0604020202020204" charset="0"/>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
          <p:cNvSpPr txBox="1"/>
          <p:nvPr/>
        </p:nvSpPr>
        <p:spPr>
          <a:xfrm>
            <a:off x="609833" y="1828800"/>
            <a:ext cx="11290400" cy="3524000"/>
          </a:xfrm>
          <a:prstGeom prst="rect">
            <a:avLst/>
          </a:prstGeom>
          <a:noFill/>
          <a:ln>
            <a:noFill/>
          </a:ln>
        </p:spPr>
        <p:txBody>
          <a:bodyPr spcFirstLastPara="1" wrap="square" lIns="91433" tIns="45733" rIns="91433" bIns="45733" anchor="t" anchorCtr="0">
            <a:noAutofit/>
          </a:bodyPr>
          <a:lstStyle/>
          <a:p>
            <a:pPr marL="609585" algn="ctr">
              <a:spcBef>
                <a:spcPts val="1333"/>
              </a:spcBef>
              <a:buClr>
                <a:schemeClr val="dk1"/>
              </a:buClr>
              <a:buSzPts val="2200"/>
            </a:pPr>
            <a:endParaRPr sz="2933" dirty="0">
              <a:solidFill>
                <a:schemeClr val="dk1"/>
              </a:solidFill>
              <a:latin typeface="Barlow" panose="020B0604020202020204" charset="0"/>
              <a:ea typeface="Calibri"/>
              <a:cs typeface="Calibri"/>
              <a:sym typeface="Calibri"/>
            </a:endParaRPr>
          </a:p>
          <a:p>
            <a:pPr>
              <a:lnSpc>
                <a:spcPct val="91666"/>
              </a:lnSpc>
              <a:buClr>
                <a:schemeClr val="dk1"/>
              </a:buClr>
              <a:buSzPts val="4000"/>
            </a:pPr>
            <a:r>
              <a:rPr lang="en-US" sz="4800" dirty="0">
                <a:solidFill>
                  <a:srgbClr val="1E5DB2"/>
                </a:solidFill>
                <a:latin typeface="Barlow" panose="020B0604020202020204" charset="0"/>
                <a:ea typeface="Calibri"/>
                <a:cs typeface="Calibri"/>
                <a:sym typeface="Calibri"/>
              </a:rPr>
              <a:t>What does leadership mean to you?</a:t>
            </a:r>
            <a:endParaRPr sz="4800" dirty="0">
              <a:solidFill>
                <a:srgbClr val="1E5DB2"/>
              </a:solidFill>
              <a:latin typeface="Barlow" panose="020B0604020202020204" charset="0"/>
              <a:ea typeface="Calibri"/>
              <a:cs typeface="Calibri"/>
              <a:sym typeface="Calibri"/>
            </a:endParaRPr>
          </a:p>
          <a:p>
            <a:pPr>
              <a:lnSpc>
                <a:spcPct val="91666"/>
              </a:lnSpc>
              <a:buClr>
                <a:schemeClr val="dk1"/>
              </a:buClr>
              <a:buSzPts val="4000"/>
            </a:pPr>
            <a:endParaRPr sz="4800" dirty="0">
              <a:solidFill>
                <a:srgbClr val="1E5DB2"/>
              </a:solidFill>
              <a:latin typeface="Barlow" panose="020B0604020202020204" charset="0"/>
              <a:ea typeface="Calibri"/>
              <a:cs typeface="Calibri"/>
              <a:sym typeface="Calibri"/>
            </a:endParaRPr>
          </a:p>
          <a:p>
            <a:pPr>
              <a:lnSpc>
                <a:spcPct val="91666"/>
              </a:lnSpc>
            </a:pPr>
            <a:endParaRPr sz="2933" dirty="0">
              <a:solidFill>
                <a:srgbClr val="1E5DB2"/>
              </a:solidFill>
              <a:latin typeface="Barlow" panose="020B0604020202020204" charset="0"/>
              <a:ea typeface="Calibri"/>
              <a:cs typeface="Calibri"/>
              <a:sym typeface="Calibri"/>
            </a:endParaRPr>
          </a:p>
          <a:p>
            <a:pPr>
              <a:lnSpc>
                <a:spcPct val="91666"/>
              </a:lnSpc>
              <a:buClr>
                <a:schemeClr val="dk1"/>
              </a:buClr>
              <a:buSzPts val="4000"/>
            </a:pPr>
            <a:endParaRPr sz="4800" dirty="0">
              <a:solidFill>
                <a:srgbClr val="1E5DB2"/>
              </a:solidFill>
              <a:latin typeface="Barlow" panose="020B0604020202020204" charset="0"/>
              <a:ea typeface="Calibri"/>
              <a:cs typeface="Calibri"/>
              <a:sym typeface="Calibri"/>
            </a:endParaRPr>
          </a:p>
          <a:p>
            <a:pPr>
              <a:lnSpc>
                <a:spcPct val="91666"/>
              </a:lnSpc>
            </a:pPr>
            <a:endParaRPr sz="3867" dirty="0">
              <a:solidFill>
                <a:srgbClr val="1E5DB2"/>
              </a:solidFill>
              <a:latin typeface="Barlow" panose="020B0604020202020204" charset="0"/>
              <a:ea typeface="Calibri"/>
              <a:cs typeface="Calibri"/>
              <a:sym typeface="Calibri"/>
            </a:endParaRPr>
          </a:p>
          <a:p>
            <a:pPr>
              <a:spcBef>
                <a:spcPts val="1333"/>
              </a:spcBef>
              <a:buClr>
                <a:schemeClr val="dk1"/>
              </a:buClr>
              <a:buSzPts val="2200"/>
            </a:pPr>
            <a:endParaRPr sz="2933" dirty="0">
              <a:solidFill>
                <a:schemeClr val="dk1"/>
              </a:solidFill>
              <a:latin typeface="Barlow" panose="020B0604020202020204" charset="0"/>
              <a:ea typeface="Calibri"/>
              <a:cs typeface="Calibri"/>
              <a:sym typeface="Calibri"/>
            </a:endParaRPr>
          </a:p>
          <a:p>
            <a:pPr marL="609585">
              <a:spcBef>
                <a:spcPts val="1333"/>
              </a:spcBef>
              <a:buClr>
                <a:schemeClr val="dk1"/>
              </a:buClr>
              <a:buSzPts val="2200"/>
            </a:pPr>
            <a:endParaRPr sz="2933" dirty="0">
              <a:solidFill>
                <a:schemeClr val="dk1"/>
              </a:solidFill>
              <a:latin typeface="Barlow" panose="020B0604020202020204" charset="0"/>
              <a:ea typeface="Calibri"/>
              <a:cs typeface="Calibri"/>
              <a:sym typeface="Calibri"/>
            </a:endParaRPr>
          </a:p>
        </p:txBody>
      </p:sp>
      <p:pic>
        <p:nvPicPr>
          <p:cNvPr id="744" name="Google Shape;744;p3"/>
          <p:cNvPicPr preferRelativeResize="0"/>
          <p:nvPr/>
        </p:nvPicPr>
        <p:blipFill rotWithShape="1">
          <a:blip r:embed="rId3">
            <a:alphaModFix/>
          </a:blip>
          <a:srcRect/>
          <a:stretch/>
        </p:blipFill>
        <p:spPr>
          <a:xfrm>
            <a:off x="0" y="0"/>
            <a:ext cx="1828800" cy="182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Google Shape;951;p30"/>
          <p:cNvPicPr preferRelativeResize="0"/>
          <p:nvPr/>
        </p:nvPicPr>
        <p:blipFill rotWithShape="1">
          <a:blip r:embed="rId3">
            <a:alphaModFix/>
          </a:blip>
          <a:srcRect/>
          <a:stretch/>
        </p:blipFill>
        <p:spPr>
          <a:xfrm>
            <a:off x="1221703" y="324107"/>
            <a:ext cx="8781613" cy="64035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31"/>
          <p:cNvSpPr txBox="1">
            <a:spLocks noGrp="1"/>
          </p:cNvSpPr>
          <p:nvPr>
            <p:ph type="title"/>
          </p:nvPr>
        </p:nvSpPr>
        <p:spPr>
          <a:xfrm>
            <a:off x="506775" y="363807"/>
            <a:ext cx="9422000" cy="992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3733" dirty="0">
                <a:solidFill>
                  <a:srgbClr val="1E5DB2"/>
                </a:solidFill>
                <a:latin typeface="Barlow" panose="020B0604020202020204" charset="0"/>
                <a:ea typeface="Calibri"/>
                <a:cs typeface="Calibri"/>
                <a:sym typeface="Calibri"/>
              </a:rPr>
              <a:t>Ensure Authorized Use of IIS Data</a:t>
            </a:r>
            <a:endParaRPr sz="3733" dirty="0">
              <a:solidFill>
                <a:srgbClr val="1E5DB2"/>
              </a:solidFill>
              <a:latin typeface="Barlow" panose="020B0604020202020204" charset="0"/>
              <a:ea typeface="Calibri"/>
              <a:cs typeface="Calibri"/>
              <a:sym typeface="Calibri"/>
            </a:endParaRPr>
          </a:p>
        </p:txBody>
      </p:sp>
      <p:sp>
        <p:nvSpPr>
          <p:cNvPr id="958" name="Google Shape;958;p31"/>
          <p:cNvSpPr txBox="1">
            <a:spLocks noGrp="1"/>
          </p:cNvSpPr>
          <p:nvPr>
            <p:ph type="body" idx="1"/>
          </p:nvPr>
        </p:nvSpPr>
        <p:spPr>
          <a:xfrm>
            <a:off x="429603" y="1292642"/>
            <a:ext cx="9938565" cy="4862111"/>
          </a:xfrm>
          <a:prstGeom prst="rect">
            <a:avLst/>
          </a:prstGeom>
          <a:noFill/>
          <a:ln>
            <a:noFill/>
          </a:ln>
        </p:spPr>
        <p:txBody>
          <a:bodyPr spcFirstLastPara="1" vert="horz" wrap="square" lIns="91433" tIns="45700" rIns="91433" bIns="45700" rtlCol="0" anchor="t" anchorCtr="0">
            <a:normAutofit/>
          </a:bodyPr>
          <a:lstStyle/>
          <a:p>
            <a:pPr marL="609585"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It is why your IIS exists – data is its core value!</a:t>
            </a:r>
            <a:endParaRPr sz="2933" dirty="0">
              <a:latin typeface="Barlow" panose="020B0604020202020204" charset="0"/>
              <a:ea typeface="Calibri"/>
              <a:cs typeface="Calibri"/>
              <a:sym typeface="Calibri"/>
            </a:endParaRPr>
          </a:p>
          <a:p>
            <a:pPr marL="609585"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Using the data is critical to improving its quality</a:t>
            </a:r>
            <a:endParaRPr sz="2933" dirty="0">
              <a:latin typeface="Barlow" panose="020B0604020202020204" charset="0"/>
              <a:ea typeface="Calibri"/>
              <a:cs typeface="Calibri"/>
              <a:sym typeface="Calibri"/>
            </a:endParaRPr>
          </a:p>
          <a:p>
            <a:pPr marL="1219170" lvl="1"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Data users will help you find problems</a:t>
            </a:r>
            <a:endParaRPr sz="2933" b="1" i="1" dirty="0">
              <a:latin typeface="Barlow" panose="020B0604020202020204" charset="0"/>
              <a:ea typeface="Calibri"/>
              <a:cs typeface="Calibri"/>
              <a:sym typeface="Calibri"/>
            </a:endParaRPr>
          </a:p>
          <a:p>
            <a:pPr marL="609585"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Enable standards-based, real-time HL7 query/response</a:t>
            </a:r>
            <a:endParaRPr sz="2933" dirty="0">
              <a:latin typeface="Barlow" panose="020B0604020202020204" charset="0"/>
              <a:ea typeface="Calibri"/>
              <a:cs typeface="Calibri"/>
              <a:sym typeface="Calibri"/>
            </a:endParaRPr>
          </a:p>
          <a:p>
            <a:pPr marL="609585"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Support public dashboards with effective data visualization</a:t>
            </a:r>
            <a:endParaRPr sz="2933" dirty="0">
              <a:latin typeface="Barlow" panose="020B0604020202020204" charset="0"/>
              <a:ea typeface="Calibri"/>
              <a:cs typeface="Calibri"/>
              <a:sym typeface="Calibri"/>
            </a:endParaRPr>
          </a:p>
          <a:p>
            <a:pPr marL="609585" indent="-491054">
              <a:lnSpc>
                <a:spcPct val="100000"/>
              </a:lnSpc>
              <a:spcBef>
                <a:spcPts val="1333"/>
              </a:spcBef>
              <a:buClr>
                <a:schemeClr val="dk1"/>
              </a:buClr>
              <a:buSzPts val="2200"/>
            </a:pPr>
            <a:r>
              <a:rPr lang="en-US" sz="2933" dirty="0">
                <a:latin typeface="Barlow" panose="020B0604020202020204" charset="0"/>
                <a:ea typeface="Calibri"/>
                <a:cs typeface="Calibri"/>
                <a:sym typeface="Calibri"/>
              </a:rPr>
              <a:t>Implement other data sharing methods to increase access and use to protect the health of the public</a:t>
            </a:r>
            <a:endParaRPr sz="2933" dirty="0">
              <a:latin typeface="Barlow" panose="020B0604020202020204" charset="0"/>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2"/>
          <p:cNvSpPr txBox="1">
            <a:spLocks noGrp="1"/>
          </p:cNvSpPr>
          <p:nvPr>
            <p:ph type="title"/>
          </p:nvPr>
        </p:nvSpPr>
        <p:spPr>
          <a:xfrm>
            <a:off x="506775" y="348865"/>
            <a:ext cx="9421871" cy="991935"/>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Necessary for Success</a:t>
            </a:r>
            <a:endParaRPr sz="4267" dirty="0">
              <a:solidFill>
                <a:srgbClr val="1E5DB2"/>
              </a:solidFill>
              <a:latin typeface="Barlow" panose="020B0604020202020204" charset="0"/>
              <a:ea typeface="Calibri"/>
              <a:cs typeface="Calibri"/>
              <a:sym typeface="Calibri"/>
            </a:endParaRPr>
          </a:p>
        </p:txBody>
      </p:sp>
      <p:pic>
        <p:nvPicPr>
          <p:cNvPr id="965" name="Google Shape;965;p32"/>
          <p:cNvPicPr preferRelativeResize="0"/>
          <p:nvPr/>
        </p:nvPicPr>
        <p:blipFill rotWithShape="1">
          <a:blip r:embed="rId3">
            <a:alphaModFix/>
          </a:blip>
          <a:srcRect/>
          <a:stretch/>
        </p:blipFill>
        <p:spPr>
          <a:xfrm>
            <a:off x="1395470" y="1340800"/>
            <a:ext cx="2967209" cy="3072681"/>
          </a:xfrm>
          <a:prstGeom prst="rect">
            <a:avLst/>
          </a:prstGeom>
          <a:noFill/>
          <a:ln>
            <a:noFill/>
          </a:ln>
        </p:spPr>
      </p:pic>
      <p:pic>
        <p:nvPicPr>
          <p:cNvPr id="966" name="Google Shape;966;p32"/>
          <p:cNvPicPr preferRelativeResize="0"/>
          <p:nvPr/>
        </p:nvPicPr>
        <p:blipFill rotWithShape="1">
          <a:blip r:embed="rId4">
            <a:alphaModFix/>
          </a:blip>
          <a:srcRect/>
          <a:stretch/>
        </p:blipFill>
        <p:spPr>
          <a:xfrm>
            <a:off x="7258993" y="1922856"/>
            <a:ext cx="2576712" cy="2576712"/>
          </a:xfrm>
          <a:prstGeom prst="rect">
            <a:avLst/>
          </a:prstGeom>
          <a:noFill/>
          <a:ln>
            <a:noFill/>
          </a:ln>
        </p:spPr>
      </p:pic>
      <p:sp>
        <p:nvSpPr>
          <p:cNvPr id="967" name="Google Shape;967;p32"/>
          <p:cNvSpPr txBox="1"/>
          <p:nvPr/>
        </p:nvSpPr>
        <p:spPr>
          <a:xfrm>
            <a:off x="950300" y="4499575"/>
            <a:ext cx="3794000" cy="1087335"/>
          </a:xfrm>
          <a:prstGeom prst="rect">
            <a:avLst/>
          </a:prstGeom>
          <a:noFill/>
          <a:ln>
            <a:noFill/>
          </a:ln>
        </p:spPr>
        <p:txBody>
          <a:bodyPr spcFirstLastPara="1" wrap="square" lIns="91433" tIns="91433" rIns="91433" bIns="91433" anchor="t" anchorCtr="0">
            <a:spAutoFit/>
          </a:bodyPr>
          <a:lstStyle/>
          <a:p>
            <a:pPr algn="ctr">
              <a:buClr>
                <a:srgbClr val="000000"/>
              </a:buClr>
              <a:buSzPts val="2000"/>
            </a:pPr>
            <a:r>
              <a:rPr lang="en-US" sz="2933" dirty="0">
                <a:solidFill>
                  <a:srgbClr val="000000"/>
                </a:solidFill>
                <a:latin typeface="Calibri"/>
                <a:ea typeface="Calibri"/>
                <a:cs typeface="Calibri"/>
                <a:sym typeface="Calibri"/>
              </a:rPr>
              <a:t>A skilled and knowledgeable IIS team</a:t>
            </a:r>
            <a:endParaRPr sz="2933" dirty="0">
              <a:solidFill>
                <a:srgbClr val="000000"/>
              </a:solidFill>
              <a:latin typeface="Calibri"/>
              <a:ea typeface="Calibri"/>
              <a:cs typeface="Calibri"/>
              <a:sym typeface="Calibri"/>
            </a:endParaRPr>
          </a:p>
        </p:txBody>
      </p:sp>
      <p:sp>
        <p:nvSpPr>
          <p:cNvPr id="968" name="Google Shape;968;p32"/>
          <p:cNvSpPr txBox="1"/>
          <p:nvPr/>
        </p:nvSpPr>
        <p:spPr>
          <a:xfrm>
            <a:off x="5599901" y="4499567"/>
            <a:ext cx="5391200" cy="1404000"/>
          </a:xfrm>
          <a:prstGeom prst="rect">
            <a:avLst/>
          </a:prstGeom>
          <a:noFill/>
          <a:ln>
            <a:noFill/>
          </a:ln>
        </p:spPr>
        <p:txBody>
          <a:bodyPr spcFirstLastPara="1" wrap="square" lIns="91433" tIns="91433" rIns="91433" bIns="91433" anchor="t" anchorCtr="0">
            <a:noAutofit/>
          </a:bodyPr>
          <a:lstStyle/>
          <a:p>
            <a:pPr algn="ctr">
              <a:spcBef>
                <a:spcPts val="1067"/>
              </a:spcBef>
              <a:buClr>
                <a:srgbClr val="000000"/>
              </a:buClr>
              <a:buSzPts val="2100"/>
            </a:pPr>
            <a:r>
              <a:rPr lang="en-US" sz="2933" dirty="0">
                <a:solidFill>
                  <a:schemeClr val="dk1"/>
                </a:solidFill>
                <a:latin typeface="Calibri"/>
                <a:ea typeface="Calibri"/>
                <a:cs typeface="Calibri"/>
                <a:sym typeface="Calibri"/>
              </a:rPr>
              <a:t>An IIS system with </a:t>
            </a:r>
            <a:r>
              <a:rPr lang="en-US" sz="2933" b="1" dirty="0">
                <a:solidFill>
                  <a:srgbClr val="1E5DB2"/>
                </a:solidFill>
                <a:latin typeface="Calibri"/>
                <a:ea typeface="Calibri"/>
                <a:cs typeface="Calibri"/>
                <a:sym typeface="Calibri"/>
              </a:rPr>
              <a:t>high quality data</a:t>
            </a:r>
            <a:r>
              <a:rPr lang="en-US" sz="2933" dirty="0">
                <a:solidFill>
                  <a:srgbClr val="1E5DB2"/>
                </a:solidFill>
                <a:latin typeface="Calibri"/>
                <a:ea typeface="Calibri"/>
                <a:cs typeface="Calibri"/>
                <a:sym typeface="Calibri"/>
              </a:rPr>
              <a:t> </a:t>
            </a:r>
            <a:r>
              <a:rPr lang="en-US" sz="2933" dirty="0">
                <a:solidFill>
                  <a:schemeClr val="dk1"/>
                </a:solidFill>
                <a:latin typeface="Calibri"/>
                <a:ea typeface="Calibri"/>
                <a:cs typeface="Calibri"/>
                <a:sym typeface="Calibri"/>
              </a:rPr>
              <a:t>and </a:t>
            </a:r>
            <a:r>
              <a:rPr lang="en-US" sz="2933" b="1" dirty="0">
                <a:solidFill>
                  <a:srgbClr val="1E5DB2"/>
                </a:solidFill>
                <a:latin typeface="Calibri"/>
                <a:ea typeface="Calibri"/>
                <a:cs typeface="Calibri"/>
                <a:sym typeface="Calibri"/>
              </a:rPr>
              <a:t>functionality</a:t>
            </a:r>
            <a:endParaRPr sz="2933" b="1" dirty="0">
              <a:solidFill>
                <a:srgbClr val="1E5DB2"/>
              </a:solidFil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828801" y="316022"/>
            <a:ext cx="8115041" cy="991935"/>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panose="020B0604020202020204" charset="0"/>
                <a:ea typeface="Calibri"/>
                <a:cs typeface="Calibri"/>
                <a:sym typeface="Calibri"/>
              </a:rPr>
              <a:t>Discussion Question</a:t>
            </a:r>
            <a:endParaRPr sz="4267" dirty="0">
              <a:solidFill>
                <a:srgbClr val="1E5DB2"/>
              </a:solidFill>
              <a:latin typeface="Barlow" panose="020B0604020202020204" charset="0"/>
              <a:ea typeface="Calibri"/>
              <a:cs typeface="Calibri"/>
              <a:sym typeface="Calibri"/>
            </a:endParaRPr>
          </a:p>
        </p:txBody>
      </p:sp>
      <p:sp>
        <p:nvSpPr>
          <p:cNvPr id="975" name="Google Shape;975;p33"/>
          <p:cNvSpPr txBox="1">
            <a:spLocks noGrp="1"/>
          </p:cNvSpPr>
          <p:nvPr>
            <p:ph type="body" idx="1"/>
          </p:nvPr>
        </p:nvSpPr>
        <p:spPr>
          <a:xfrm>
            <a:off x="608249" y="1693763"/>
            <a:ext cx="10305795" cy="4710709"/>
          </a:xfrm>
          <a:prstGeom prst="rect">
            <a:avLst/>
          </a:prstGeom>
          <a:noFill/>
          <a:ln>
            <a:noFill/>
          </a:ln>
        </p:spPr>
        <p:txBody>
          <a:bodyPr spcFirstLastPara="1" vert="horz" wrap="square" lIns="91433" tIns="45700" rIns="91433" bIns="45700" rtlCol="0" anchor="t" anchorCtr="0">
            <a:normAutofit/>
          </a:bodyPr>
          <a:lstStyle/>
          <a:p>
            <a:pPr marL="609585" indent="-491054">
              <a:lnSpc>
                <a:spcPct val="100000"/>
              </a:lnSpc>
              <a:spcBef>
                <a:spcPts val="1333"/>
              </a:spcBef>
              <a:buClr>
                <a:schemeClr val="dk1"/>
              </a:buClr>
              <a:buSzPts val="2200"/>
            </a:pPr>
            <a:r>
              <a:rPr lang="en-US" sz="2933" dirty="0">
                <a:latin typeface="Calibri"/>
                <a:ea typeface="Calibri"/>
                <a:cs typeface="Calibri"/>
                <a:sym typeface="Calibri"/>
              </a:rPr>
              <a:t>Where are you strongest as an IIS leader?</a:t>
            </a:r>
            <a:endParaRPr sz="2933" dirty="0">
              <a:latin typeface="Calibri"/>
              <a:ea typeface="Calibri"/>
              <a:cs typeface="Calibri"/>
              <a:sym typeface="Calibri"/>
            </a:endParaRPr>
          </a:p>
          <a:p>
            <a:pPr marL="609585" indent="-491054">
              <a:lnSpc>
                <a:spcPct val="100000"/>
              </a:lnSpc>
              <a:spcBef>
                <a:spcPts val="1333"/>
              </a:spcBef>
              <a:buClr>
                <a:schemeClr val="dk1"/>
              </a:buClr>
              <a:buSzPts val="2200"/>
            </a:pPr>
            <a:r>
              <a:rPr lang="en-US" sz="2933" dirty="0">
                <a:latin typeface="Calibri"/>
                <a:ea typeface="Calibri"/>
                <a:cs typeface="Calibri"/>
                <a:sym typeface="Calibri"/>
              </a:rPr>
              <a:t>Where are you interested in growth?</a:t>
            </a:r>
            <a:endParaRPr sz="2933" dirty="0">
              <a:latin typeface="Calibri"/>
              <a:ea typeface="Calibri"/>
              <a:cs typeface="Calibri"/>
              <a:sym typeface="Calibri"/>
            </a:endParaRPr>
          </a:p>
        </p:txBody>
      </p:sp>
      <p:pic>
        <p:nvPicPr>
          <p:cNvPr id="976" name="Google Shape;976;p33"/>
          <p:cNvPicPr preferRelativeResize="0"/>
          <p:nvPr/>
        </p:nvPicPr>
        <p:blipFill rotWithShape="1">
          <a:blip r:embed="rId3">
            <a:alphaModFix/>
          </a:blip>
          <a:srcRect/>
          <a:stretch/>
        </p:blipFill>
        <p:spPr>
          <a:xfrm>
            <a:off x="0" y="0"/>
            <a:ext cx="1828800" cy="1828800"/>
          </a:xfrm>
          <a:prstGeom prst="rect">
            <a:avLst/>
          </a:prstGeom>
          <a:noFill/>
          <a:ln>
            <a:noFill/>
          </a:ln>
        </p:spPr>
      </p:pic>
      <p:grpSp>
        <p:nvGrpSpPr>
          <p:cNvPr id="977" name="Google Shape;977;p33"/>
          <p:cNvGrpSpPr/>
          <p:nvPr/>
        </p:nvGrpSpPr>
        <p:grpSpPr>
          <a:xfrm>
            <a:off x="1285753" y="3148662"/>
            <a:ext cx="2421279" cy="3008617"/>
            <a:chOff x="981032" y="2306625"/>
            <a:chExt cx="2038800" cy="1023757"/>
          </a:xfrm>
        </p:grpSpPr>
        <p:sp>
          <p:nvSpPr>
            <p:cNvPr id="978" name="Google Shape;978;p33"/>
            <p:cNvSpPr txBox="1"/>
            <p:nvPr/>
          </p:nvSpPr>
          <p:spPr>
            <a:xfrm>
              <a:off x="981032" y="2710582"/>
              <a:ext cx="2038800" cy="6198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0B7140"/>
                  </a:solidFill>
                  <a:latin typeface="Calibri"/>
                  <a:ea typeface="Calibri"/>
                  <a:cs typeface="Calibri"/>
                  <a:sym typeface="Calibri"/>
                </a:rPr>
                <a:t>Create a Strategy to Achieve the IIS Vision </a:t>
              </a:r>
              <a:endParaRPr sz="2400" b="1" dirty="0">
                <a:solidFill>
                  <a:srgbClr val="0B7140"/>
                </a:solidFill>
                <a:latin typeface="Calibri"/>
                <a:ea typeface="Calibri"/>
                <a:cs typeface="Calibri"/>
                <a:sym typeface="Calibri"/>
              </a:endParaRPr>
            </a:p>
          </p:txBody>
        </p:sp>
        <p:sp>
          <p:nvSpPr>
            <p:cNvPr id="979" name="Google Shape;979;p33"/>
            <p:cNvSpPr/>
            <p:nvPr/>
          </p:nvSpPr>
          <p:spPr>
            <a:xfrm flipH="1">
              <a:off x="1083025" y="2306625"/>
              <a:ext cx="1834800" cy="143400"/>
            </a:xfrm>
            <a:prstGeom prst="parallelogram">
              <a:avLst>
                <a:gd name="adj" fmla="val 96952"/>
              </a:avLst>
            </a:prstGeom>
            <a:solidFill>
              <a:srgbClr val="0B7743"/>
            </a:solidFill>
            <a:ln>
              <a:noFill/>
            </a:ln>
          </p:spPr>
          <p:txBody>
            <a:bodyPr spcFirstLastPara="1" wrap="square" lIns="121900" tIns="121900" rIns="121900" bIns="121900" anchor="ctr"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980" name="Google Shape;980;p33"/>
            <p:cNvSpPr/>
            <p:nvPr/>
          </p:nvSpPr>
          <p:spPr>
            <a:xfrm>
              <a:off x="1083125" y="2460449"/>
              <a:ext cx="1834800" cy="143400"/>
            </a:xfrm>
            <a:prstGeom prst="parallelogram">
              <a:avLst>
                <a:gd name="adj" fmla="val 96952"/>
              </a:avLst>
            </a:prstGeom>
            <a:solidFill>
              <a:srgbClr val="085631"/>
            </a:solidFill>
            <a:ln>
              <a:noFill/>
            </a:ln>
          </p:spPr>
          <p:txBody>
            <a:bodyPr spcFirstLastPara="1" wrap="square" lIns="121900" tIns="121900" rIns="121900" bIns="121900" anchor="ctr"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grpSp>
        <p:nvGrpSpPr>
          <p:cNvPr id="981" name="Google Shape;981;p33"/>
          <p:cNvGrpSpPr/>
          <p:nvPr/>
        </p:nvGrpSpPr>
        <p:grpSpPr>
          <a:xfrm>
            <a:off x="3593769" y="3161635"/>
            <a:ext cx="2209460" cy="2185039"/>
            <a:chOff x="1083025" y="2306625"/>
            <a:chExt cx="1860442" cy="755302"/>
          </a:xfrm>
        </p:grpSpPr>
        <p:sp>
          <p:nvSpPr>
            <p:cNvPr id="982" name="Google Shape;982;p33"/>
            <p:cNvSpPr txBox="1"/>
            <p:nvPr/>
          </p:nvSpPr>
          <p:spPr>
            <a:xfrm>
              <a:off x="1198617" y="2695027"/>
              <a:ext cx="1744850" cy="3669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0C58D3"/>
                  </a:solidFill>
                  <a:latin typeface="Calibri"/>
                  <a:ea typeface="Calibri"/>
                  <a:cs typeface="Calibri"/>
                  <a:sym typeface="Calibri"/>
                </a:rPr>
                <a:t>Build a Strong IIS Team</a:t>
              </a:r>
              <a:endParaRPr sz="2400" b="1" dirty="0">
                <a:solidFill>
                  <a:srgbClr val="0C58D3"/>
                </a:solidFill>
                <a:latin typeface="Calibri"/>
                <a:ea typeface="Calibri"/>
                <a:cs typeface="Calibri"/>
                <a:sym typeface="Calibri"/>
              </a:endParaRPr>
            </a:p>
          </p:txBody>
        </p:sp>
        <p:sp>
          <p:nvSpPr>
            <p:cNvPr id="983" name="Google Shape;983;p33"/>
            <p:cNvSpPr/>
            <p:nvPr/>
          </p:nvSpPr>
          <p:spPr>
            <a:xfrm flipH="1">
              <a:off x="1083025" y="2306625"/>
              <a:ext cx="1834800" cy="143400"/>
            </a:xfrm>
            <a:prstGeom prst="parallelogram">
              <a:avLst>
                <a:gd name="adj" fmla="val 96952"/>
              </a:avLst>
            </a:prstGeom>
            <a:solidFill>
              <a:srgbClr val="0E65F0"/>
            </a:solidFill>
            <a:ln>
              <a:noFill/>
            </a:ln>
          </p:spPr>
          <p:txBody>
            <a:bodyPr spcFirstLastPara="1" wrap="square" lIns="121900" tIns="121900" rIns="121900" bIns="121900" anchor="t"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984" name="Google Shape;984;p33"/>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t"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grpSp>
        <p:nvGrpSpPr>
          <p:cNvPr id="985" name="Google Shape;985;p33"/>
          <p:cNvGrpSpPr/>
          <p:nvPr/>
        </p:nvGrpSpPr>
        <p:grpSpPr>
          <a:xfrm>
            <a:off x="5754945" y="3146620"/>
            <a:ext cx="2209481" cy="2966427"/>
            <a:chOff x="1083025" y="2306625"/>
            <a:chExt cx="1860459" cy="1015714"/>
          </a:xfrm>
        </p:grpSpPr>
        <p:sp>
          <p:nvSpPr>
            <p:cNvPr id="986" name="Google Shape;986;p33"/>
            <p:cNvSpPr txBox="1"/>
            <p:nvPr/>
          </p:nvSpPr>
          <p:spPr>
            <a:xfrm>
              <a:off x="1255224" y="2695039"/>
              <a:ext cx="1688260" cy="6273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701C7F"/>
                  </a:solidFill>
                  <a:latin typeface="Calibri"/>
                  <a:ea typeface="Calibri"/>
                  <a:cs typeface="Calibri"/>
                  <a:sym typeface="Calibri"/>
                </a:rPr>
                <a:t>Engage and Motivate People </a:t>
              </a:r>
              <a:endParaRPr sz="2400" b="1" dirty="0">
                <a:solidFill>
                  <a:srgbClr val="701C7F"/>
                </a:solidFill>
                <a:latin typeface="Calibri"/>
                <a:ea typeface="Calibri"/>
                <a:cs typeface="Calibri"/>
                <a:sym typeface="Calibri"/>
              </a:endParaRPr>
            </a:p>
          </p:txBody>
        </p:sp>
        <p:sp>
          <p:nvSpPr>
            <p:cNvPr id="987" name="Google Shape;987;p33"/>
            <p:cNvSpPr/>
            <p:nvPr/>
          </p:nvSpPr>
          <p:spPr>
            <a:xfrm flipH="1">
              <a:off x="1083025" y="2306625"/>
              <a:ext cx="1834800" cy="143400"/>
            </a:xfrm>
            <a:prstGeom prst="parallelogram">
              <a:avLst>
                <a:gd name="adj" fmla="val 96952"/>
              </a:avLst>
            </a:prstGeom>
            <a:solidFill>
              <a:srgbClr val="701C7F"/>
            </a:solidFill>
            <a:ln>
              <a:noFill/>
            </a:ln>
          </p:spPr>
          <p:txBody>
            <a:bodyPr spcFirstLastPara="1" wrap="square" lIns="121900" tIns="121900" rIns="121900" bIns="121900" anchor="ctr"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988" name="Google Shape;988;p33"/>
            <p:cNvSpPr/>
            <p:nvPr/>
          </p:nvSpPr>
          <p:spPr>
            <a:xfrm>
              <a:off x="1083125" y="2460449"/>
              <a:ext cx="1834800" cy="143400"/>
            </a:xfrm>
            <a:prstGeom prst="parallelogram">
              <a:avLst>
                <a:gd name="adj" fmla="val 96952"/>
              </a:avLst>
            </a:prstGeom>
            <a:solidFill>
              <a:srgbClr val="4B1455"/>
            </a:solidFill>
            <a:ln>
              <a:noFill/>
            </a:ln>
          </p:spPr>
          <p:txBody>
            <a:bodyPr spcFirstLastPara="1" wrap="square" lIns="121900" tIns="121900" rIns="121900" bIns="121900" anchor="ctr"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grpSp>
        <p:nvGrpSpPr>
          <p:cNvPr id="989" name="Google Shape;989;p33"/>
          <p:cNvGrpSpPr/>
          <p:nvPr/>
        </p:nvGrpSpPr>
        <p:grpSpPr>
          <a:xfrm>
            <a:off x="7882434" y="3147002"/>
            <a:ext cx="2358517" cy="2199671"/>
            <a:chOff x="1083025" y="2306625"/>
            <a:chExt cx="1985952" cy="765938"/>
          </a:xfrm>
        </p:grpSpPr>
        <p:sp>
          <p:nvSpPr>
            <p:cNvPr id="990" name="Google Shape;990;p33"/>
            <p:cNvSpPr txBox="1"/>
            <p:nvPr/>
          </p:nvSpPr>
          <p:spPr>
            <a:xfrm>
              <a:off x="1295763" y="2700263"/>
              <a:ext cx="1773214" cy="3723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A72A1E"/>
                  </a:solidFill>
                  <a:latin typeface="Calibri"/>
                  <a:ea typeface="Calibri"/>
                  <a:cs typeface="Calibri"/>
                  <a:sym typeface="Calibri"/>
                </a:rPr>
                <a:t>Promote IIS Data Quality and Use </a:t>
              </a:r>
              <a:endParaRPr sz="2400" b="1" dirty="0">
                <a:solidFill>
                  <a:srgbClr val="A72A1E"/>
                </a:solidFill>
                <a:latin typeface="Calibri"/>
                <a:ea typeface="Calibri"/>
                <a:cs typeface="Calibri"/>
                <a:sym typeface="Calibri"/>
              </a:endParaRPr>
            </a:p>
          </p:txBody>
        </p:sp>
        <p:sp>
          <p:nvSpPr>
            <p:cNvPr id="991" name="Google Shape;991;p33"/>
            <p:cNvSpPr/>
            <p:nvPr/>
          </p:nvSpPr>
          <p:spPr>
            <a:xfrm flipH="1">
              <a:off x="1083025" y="2306625"/>
              <a:ext cx="1834800" cy="143400"/>
            </a:xfrm>
            <a:prstGeom prst="parallelogram">
              <a:avLst>
                <a:gd name="adj" fmla="val 96952"/>
              </a:avLst>
            </a:prstGeom>
            <a:solidFill>
              <a:srgbClr val="A72A1E"/>
            </a:solidFill>
            <a:ln>
              <a:noFill/>
            </a:ln>
          </p:spPr>
          <p:txBody>
            <a:bodyPr spcFirstLastPara="1" wrap="square" lIns="121900" tIns="121900" rIns="121900" bIns="121900" anchor="ctr"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992" name="Google Shape;992;p33"/>
            <p:cNvSpPr/>
            <p:nvPr/>
          </p:nvSpPr>
          <p:spPr>
            <a:xfrm>
              <a:off x="1083125" y="2460449"/>
              <a:ext cx="1834800" cy="143400"/>
            </a:xfrm>
            <a:prstGeom prst="parallelogram">
              <a:avLst>
                <a:gd name="adj" fmla="val 96952"/>
              </a:avLst>
            </a:prstGeom>
            <a:solidFill>
              <a:srgbClr val="721D15"/>
            </a:solidFill>
            <a:ln>
              <a:noFill/>
            </a:ln>
          </p:spPr>
          <p:txBody>
            <a:bodyPr spcFirstLastPara="1" wrap="square" lIns="121900" tIns="121900" rIns="121900" bIns="121900" anchor="ctr"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997" name="Google Shape;997;g34b4f6121d3_0_3160"/>
          <p:cNvPicPr preferRelativeResize="0"/>
          <p:nvPr/>
        </p:nvPicPr>
        <p:blipFill rotWithShape="1">
          <a:blip r:embed="rId3">
            <a:alphaModFix/>
          </a:blip>
          <a:srcRect/>
          <a:stretch/>
        </p:blipFill>
        <p:spPr>
          <a:xfrm>
            <a:off x="2" y="3049"/>
            <a:ext cx="12197420" cy="6854951"/>
          </a:xfrm>
          <a:prstGeom prst="rect">
            <a:avLst/>
          </a:prstGeom>
          <a:noFill/>
          <a:ln>
            <a:noFill/>
          </a:ln>
        </p:spPr>
      </p:pic>
      <p:pic>
        <p:nvPicPr>
          <p:cNvPr id="1000" name="Google Shape;1000;g34b4f6121d3_0_3160"/>
          <p:cNvPicPr preferRelativeResize="0"/>
          <p:nvPr/>
        </p:nvPicPr>
        <p:blipFill rotWithShape="1">
          <a:blip r:embed="rId4">
            <a:alphaModFix/>
          </a:blip>
          <a:srcRect/>
          <a:stretch/>
        </p:blipFill>
        <p:spPr>
          <a:xfrm>
            <a:off x="3057768" y="2165933"/>
            <a:ext cx="5995899" cy="4584267"/>
          </a:xfrm>
          <a:prstGeom prst="rect">
            <a:avLst/>
          </a:prstGeom>
          <a:noFill/>
          <a:ln>
            <a:noFill/>
          </a:ln>
          <a:effectLst>
            <a:outerShdw blurRad="57150" dist="19050" dir="5400000" algn="bl" rotWithShape="0">
              <a:srgbClr val="000000">
                <a:alpha val="49411"/>
              </a:srgbClr>
            </a:outerShdw>
          </a:effectLst>
        </p:spPr>
      </p:pic>
      <p:sp>
        <p:nvSpPr>
          <p:cNvPr id="1001" name="Google Shape;1001;g34b4f6121d3_0_3160"/>
          <p:cNvSpPr txBox="1">
            <a:spLocks noGrp="1"/>
          </p:cNvSpPr>
          <p:nvPr>
            <p:ph type="title"/>
          </p:nvPr>
        </p:nvSpPr>
        <p:spPr>
          <a:xfrm>
            <a:off x="1958404" y="1045767"/>
            <a:ext cx="8275200" cy="992000"/>
          </a:xfrm>
          <a:prstGeom prst="rect">
            <a:avLst/>
          </a:prstGeom>
          <a:noFill/>
          <a:ln>
            <a:noFill/>
          </a:ln>
        </p:spPr>
        <p:txBody>
          <a:bodyPr spcFirstLastPara="1" vert="horz" wrap="square" lIns="121900" tIns="60933" rIns="121900" bIns="60933" rtlCol="0" anchor="b" anchorCtr="0">
            <a:normAutofit/>
          </a:bodyPr>
          <a:lstStyle/>
          <a:p>
            <a:pPr>
              <a:lnSpc>
                <a:spcPct val="108620"/>
              </a:lnSpc>
              <a:spcBef>
                <a:spcPts val="0"/>
              </a:spcBef>
              <a:buClr>
                <a:schemeClr val="lt1"/>
              </a:buClr>
              <a:buSzPts val="2900"/>
            </a:pPr>
            <a:r>
              <a:rPr lang="en-US">
                <a:solidFill>
                  <a:schemeClr val="lt1"/>
                </a:solidFill>
              </a:rPr>
              <a:t>Questions, Comments, Discussion</a:t>
            </a:r>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35"/>
          <p:cNvSpPr txBox="1">
            <a:spLocks noGrp="1"/>
          </p:cNvSpPr>
          <p:nvPr>
            <p:ph type="title"/>
          </p:nvPr>
        </p:nvSpPr>
        <p:spPr>
          <a:xfrm>
            <a:off x="506775" y="378504"/>
            <a:ext cx="9422000" cy="9184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2600"/>
            </a:pPr>
            <a:r>
              <a:rPr lang="en-US" sz="4267" dirty="0">
                <a:solidFill>
                  <a:srgbClr val="1E5DB2"/>
                </a:solidFill>
                <a:latin typeface="Barlow" panose="020B0604020202020204" charset="0"/>
                <a:ea typeface="Calibri"/>
                <a:cs typeface="Calibri"/>
                <a:sym typeface="Calibri"/>
              </a:rPr>
              <a:t>IIS Leader Resources</a:t>
            </a:r>
            <a:endParaRPr sz="4267" dirty="0">
              <a:solidFill>
                <a:srgbClr val="1E5DB2"/>
              </a:solidFill>
              <a:latin typeface="Barlow" panose="020B0604020202020204" charset="0"/>
              <a:ea typeface="Calibri"/>
              <a:cs typeface="Calibri"/>
              <a:sym typeface="Calibri"/>
            </a:endParaRPr>
          </a:p>
        </p:txBody>
      </p:sp>
      <p:sp>
        <p:nvSpPr>
          <p:cNvPr id="1008" name="Google Shape;1008;p35"/>
          <p:cNvSpPr txBox="1">
            <a:spLocks noGrp="1"/>
          </p:cNvSpPr>
          <p:nvPr>
            <p:ph type="body" idx="1"/>
          </p:nvPr>
        </p:nvSpPr>
        <p:spPr>
          <a:xfrm>
            <a:off x="572657" y="1041401"/>
            <a:ext cx="10334897" cy="5686233"/>
          </a:xfrm>
          <a:prstGeom prst="rect">
            <a:avLst/>
          </a:prstGeom>
          <a:noFill/>
          <a:ln>
            <a:noFill/>
          </a:ln>
        </p:spPr>
        <p:txBody>
          <a:bodyPr spcFirstLastPara="1" vert="horz" wrap="square" lIns="91433" tIns="45700" rIns="91433" bIns="45700" rtlCol="0" anchor="t" anchorCtr="0">
            <a:noAutofit/>
          </a:bodyPr>
          <a:lstStyle/>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3"/>
              </a:rPr>
              <a:t>IIS Core Competency Model</a:t>
            </a:r>
            <a:r>
              <a:rPr lang="en-US" sz="1867" dirty="0">
                <a:solidFill>
                  <a:srgbClr val="1E5DB2"/>
                </a:solidFill>
                <a:latin typeface="Barlow" panose="020B0604020202020204" charset="0"/>
                <a:ea typeface="Calibri"/>
                <a:cs typeface="Calibri"/>
                <a:sym typeface="Calibri"/>
                <a:hlinkClick r:id="rId3"/>
              </a:rPr>
              <a:t> </a:t>
            </a:r>
            <a:r>
              <a:rPr lang="en-US" sz="1867" dirty="0">
                <a:latin typeface="Barlow" panose="020B0604020202020204" charset="0"/>
                <a:ea typeface="Calibri"/>
                <a:cs typeface="Calibri"/>
                <a:sym typeface="Calibri"/>
              </a:rPr>
              <a:t>- defines 11 core competencies for the IIS team</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4">
                  <a:extLst>
                    <a:ext uri="{A12FA001-AC4F-418D-AE19-62706E023703}">
                      <ahyp:hlinkClr xmlns:ahyp="http://schemas.microsoft.com/office/drawing/2018/hyperlinkcolor" val="tx"/>
                    </a:ext>
                  </a:extLst>
                </a:hlinkClick>
              </a:rPr>
              <a:t>Sample IIS Staffing Model</a:t>
            </a:r>
            <a:r>
              <a:rPr lang="en-US" sz="1867" dirty="0">
                <a:solidFill>
                  <a:srgbClr val="1E5DB2"/>
                </a:solidFill>
                <a:latin typeface="Barlow" panose="020B0604020202020204" charset="0"/>
                <a:ea typeface="Calibri"/>
                <a:cs typeface="Calibri"/>
                <a:sym typeface="Calibri"/>
              </a:rPr>
              <a:t> </a:t>
            </a:r>
            <a:r>
              <a:rPr lang="en-US" sz="1867" dirty="0">
                <a:latin typeface="Barlow" panose="020B0604020202020204" charset="0"/>
                <a:ea typeface="Calibri"/>
                <a:cs typeface="Calibri"/>
                <a:sym typeface="Calibri"/>
              </a:rPr>
              <a:t>- helps visualize coverage for key IIS staff roles and gaps</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5">
                  <a:extLst>
                    <a:ext uri="{A12FA001-AC4F-418D-AE19-62706E023703}">
                      <ahyp:hlinkClr xmlns:ahyp="http://schemas.microsoft.com/office/drawing/2018/hyperlinkcolor" val="tx"/>
                    </a:ext>
                  </a:extLst>
                </a:hlinkClick>
              </a:rPr>
              <a:t>IIS Workforce Classifications</a:t>
            </a:r>
            <a:r>
              <a:rPr lang="en-US" sz="1867" dirty="0">
                <a:latin typeface="Barlow" panose="020B0604020202020204" charset="0"/>
                <a:ea typeface="Calibri"/>
                <a:cs typeface="Calibri"/>
                <a:sym typeface="Calibri"/>
              </a:rPr>
              <a:t> - guides identification of staffing needs and helps with recruitment</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6">
                  <a:extLst>
                    <a:ext uri="{A12FA001-AC4F-418D-AE19-62706E023703}">
                      <ahyp:hlinkClr xmlns:ahyp="http://schemas.microsoft.com/office/drawing/2018/hyperlinkcolor" val="tx"/>
                    </a:ext>
                  </a:extLst>
                </a:hlinkClick>
              </a:rPr>
              <a:t>Staff Allocation Matrix</a:t>
            </a:r>
            <a:r>
              <a:rPr lang="en-US" sz="1867" dirty="0">
                <a:latin typeface="Barlow" panose="020B0604020202020204" charset="0"/>
                <a:ea typeface="Calibri"/>
                <a:cs typeface="Calibri"/>
                <a:sym typeface="Calibri"/>
              </a:rPr>
              <a:t> - helps assess current and planned staff allocations and capacity</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7">
                  <a:extLst>
                    <a:ext uri="{A12FA001-AC4F-418D-AE19-62706E023703}">
                      <ahyp:hlinkClr xmlns:ahyp="http://schemas.microsoft.com/office/drawing/2018/hyperlinkcolor" val="tx"/>
                    </a:ext>
                  </a:extLst>
                </a:hlinkClick>
              </a:rPr>
              <a:t>IIS Staff Roles Matrix</a:t>
            </a:r>
            <a:r>
              <a:rPr lang="en-US" sz="1867" dirty="0">
                <a:latin typeface="Barlow" panose="020B0604020202020204" charset="0"/>
                <a:ea typeface="Calibri"/>
                <a:cs typeface="Calibri"/>
                <a:sym typeface="Calibri"/>
              </a:rPr>
              <a:t> - helps identify staffing responsibilities for key IIS roles</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8">
                  <a:extLst>
                    <a:ext uri="{A12FA001-AC4F-418D-AE19-62706E023703}">
                      <ahyp:hlinkClr xmlns:ahyp="http://schemas.microsoft.com/office/drawing/2018/hyperlinkcolor" val="tx"/>
                    </a:ext>
                  </a:extLst>
                </a:hlinkClick>
              </a:rPr>
              <a:t>CDC IIS Data Quality Blueprint</a:t>
            </a:r>
            <a:r>
              <a:rPr lang="en-US" sz="1867" dirty="0">
                <a:latin typeface="Barlow" panose="020B0604020202020204" charset="0"/>
                <a:ea typeface="Calibri"/>
                <a:cs typeface="Calibri"/>
                <a:sym typeface="Calibri"/>
              </a:rPr>
              <a:t> - guide to address and advance IIS data quality characteristics </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9">
                  <a:extLst>
                    <a:ext uri="{A12FA001-AC4F-418D-AE19-62706E023703}">
                      <ahyp:hlinkClr xmlns:ahyp="http://schemas.microsoft.com/office/drawing/2018/hyperlinkcolor" val="tx"/>
                    </a:ext>
                  </a:extLst>
                </a:hlinkClick>
              </a:rPr>
              <a:t>CDC IIS Dashboard</a:t>
            </a:r>
            <a:r>
              <a:rPr lang="en-US" sz="1867" dirty="0">
                <a:latin typeface="Barlow" panose="020B0604020202020204" charset="0"/>
                <a:ea typeface="Calibri"/>
                <a:cs typeface="Calibri"/>
                <a:sym typeface="Calibri"/>
              </a:rPr>
              <a:t> - identifies jurisdiction-specific data quality strengths and challenges</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10">
                  <a:extLst>
                    <a:ext uri="{A12FA001-AC4F-418D-AE19-62706E023703}">
                      <ahyp:hlinkClr xmlns:ahyp="http://schemas.microsoft.com/office/drawing/2018/hyperlinkcolor" val="tx"/>
                    </a:ext>
                  </a:extLst>
                </a:hlinkClick>
              </a:rPr>
              <a:t>AIRA Aggregate Analysis Reporting Tool (AART)</a:t>
            </a:r>
            <a:r>
              <a:rPr lang="en-US" sz="1867" dirty="0">
                <a:solidFill>
                  <a:srgbClr val="1E5DB2"/>
                </a:solidFill>
                <a:latin typeface="Barlow" panose="020B0604020202020204" charset="0"/>
                <a:ea typeface="Calibri"/>
                <a:cs typeface="Calibri"/>
                <a:sym typeface="Calibri"/>
              </a:rPr>
              <a:t> </a:t>
            </a:r>
            <a:r>
              <a:rPr lang="en-US" sz="1867" dirty="0">
                <a:latin typeface="Barlow" panose="020B0604020202020204" charset="0"/>
                <a:ea typeface="Calibri"/>
                <a:cs typeface="Calibri"/>
                <a:sym typeface="Calibri"/>
              </a:rPr>
              <a:t>- provides information on IIS community-driven measures and tests </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hlinkClick r:id="rId11">
                  <a:extLst>
                    <a:ext uri="{A12FA001-AC4F-418D-AE19-62706E023703}">
                      <ahyp:hlinkClr xmlns:ahyp="http://schemas.microsoft.com/office/drawing/2018/hyperlinkcolor" val="tx"/>
                    </a:ext>
                  </a:extLst>
                </a:hlinkClick>
              </a:rPr>
              <a:t>CDC Functional Standards and Operational Statements</a:t>
            </a:r>
            <a:r>
              <a:rPr lang="en-US" sz="1867" dirty="0">
                <a:latin typeface="Barlow" panose="020B0604020202020204" charset="0"/>
                <a:ea typeface="Calibri"/>
                <a:cs typeface="Calibri"/>
                <a:sym typeface="Calibri"/>
              </a:rPr>
              <a:t> - describes operations, data quality and technology needed by IISs to support immunization programs and partners</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highlight>
                  <a:srgbClr val="FFFFFF"/>
                </a:highlight>
                <a:latin typeface="Barlow" panose="020B0604020202020204" charset="0"/>
                <a:ea typeface="Calibri"/>
                <a:cs typeface="Calibri"/>
                <a:sym typeface="Calibri"/>
                <a:hlinkClick r:id="rId12"/>
              </a:rPr>
              <a:t>DMI for IIS One-Pager Guide</a:t>
            </a:r>
            <a:r>
              <a:rPr lang="en-US" sz="1867" dirty="0">
                <a:latin typeface="Barlow" panose="020B0604020202020204" charset="0"/>
                <a:ea typeface="Calibri"/>
                <a:cs typeface="Calibri"/>
                <a:sym typeface="Calibri"/>
                <a:hlinkClick r:id="rId12"/>
              </a:rPr>
              <a:t> </a:t>
            </a:r>
            <a:r>
              <a:rPr lang="en-US" sz="1867" dirty="0">
                <a:latin typeface="Barlow" panose="020B0604020202020204" charset="0"/>
                <a:ea typeface="Calibri"/>
                <a:cs typeface="Calibri"/>
                <a:sym typeface="Calibri"/>
              </a:rPr>
              <a:t>- steps for IIS staff to learn more about DMI</a:t>
            </a:r>
            <a:endParaRPr sz="1867" dirty="0">
              <a:latin typeface="Barlow" panose="020B0604020202020204" charset="0"/>
              <a:ea typeface="Calibri"/>
              <a:cs typeface="Calibri"/>
              <a:sym typeface="Calibri"/>
            </a:endParaRPr>
          </a:p>
          <a:p>
            <a:pPr marL="457189" indent="-338658">
              <a:spcBef>
                <a:spcPts val="1333"/>
              </a:spcBef>
              <a:buClr>
                <a:srgbClr val="1E5DB2"/>
              </a:buClr>
              <a:buSzPts val="1400"/>
            </a:pPr>
            <a:r>
              <a:rPr lang="en-US" sz="1867" u="sng" dirty="0">
                <a:solidFill>
                  <a:srgbClr val="1E5DB2"/>
                </a:solidFill>
                <a:latin typeface="Barlow" panose="020B0604020202020204" charset="0"/>
                <a:ea typeface="Calibri"/>
                <a:cs typeface="Calibri"/>
                <a:sym typeface="Calibri"/>
              </a:rPr>
              <a:t>Immunization Program Operations Manual (IPOM)</a:t>
            </a:r>
            <a:r>
              <a:rPr lang="en-US" sz="1867" dirty="0">
                <a:solidFill>
                  <a:srgbClr val="4F81BD"/>
                </a:solidFill>
                <a:latin typeface="Barlow" panose="020B0604020202020204" charset="0"/>
                <a:ea typeface="Calibri"/>
                <a:cs typeface="Calibri"/>
                <a:sym typeface="Calibri"/>
              </a:rPr>
              <a:t> </a:t>
            </a:r>
            <a:r>
              <a:rPr lang="en-US" sz="1867" dirty="0">
                <a:latin typeface="Barlow" panose="020B0604020202020204" charset="0"/>
                <a:ea typeface="Calibri"/>
                <a:cs typeface="Calibri"/>
                <a:sym typeface="Calibri"/>
              </a:rPr>
              <a:t>- lists requirements to meet CDC objectives (CDC </a:t>
            </a:r>
            <a:r>
              <a:rPr lang="en-US" sz="1867" dirty="0" err="1">
                <a:latin typeface="Barlow" panose="020B0604020202020204" charset="0"/>
                <a:ea typeface="Calibri"/>
                <a:cs typeface="Calibri"/>
                <a:sym typeface="Calibri"/>
              </a:rPr>
              <a:t>Sharepoint</a:t>
            </a:r>
            <a:r>
              <a:rPr lang="en-US" sz="1867" dirty="0">
                <a:latin typeface="Barlow" panose="020B0604020202020204" charset="0"/>
                <a:ea typeface="Calibri"/>
                <a:cs typeface="Calibri"/>
                <a:sym typeface="Calibri"/>
              </a:rPr>
              <a:t> site)</a:t>
            </a:r>
            <a:endParaRPr sz="1867" dirty="0">
              <a:latin typeface="Barlow" panose="020B0604020202020204" charset="0"/>
              <a:ea typeface="Calibri"/>
              <a:cs typeface="Calibri"/>
              <a:sym typeface="Calibri"/>
            </a:endParaRPr>
          </a:p>
          <a:p>
            <a:pPr marL="0" indent="0">
              <a:lnSpc>
                <a:spcPct val="70000"/>
              </a:lnSpc>
              <a:spcBef>
                <a:spcPts val="1067"/>
              </a:spcBef>
              <a:buClr>
                <a:schemeClr val="dk1"/>
              </a:buClr>
              <a:buSzPts val="500"/>
              <a:buNone/>
            </a:pPr>
            <a:endParaRPr sz="1867"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
          <p:cNvSpPr txBox="1">
            <a:spLocks noGrp="1"/>
          </p:cNvSpPr>
          <p:nvPr>
            <p:ph type="title"/>
          </p:nvPr>
        </p:nvSpPr>
        <p:spPr>
          <a:xfrm>
            <a:off x="506775" y="343724"/>
            <a:ext cx="9928591" cy="1074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3667" dirty="0">
                <a:solidFill>
                  <a:srgbClr val="1E5DB2"/>
                </a:solidFill>
                <a:latin typeface="Barlow"/>
                <a:ea typeface="Barlow"/>
                <a:cs typeface="Barlow"/>
                <a:sym typeface="Barlow"/>
              </a:rPr>
              <a:t>Introduction to the IIS Core Competency Model</a:t>
            </a:r>
            <a:endParaRPr sz="3667" dirty="0">
              <a:solidFill>
                <a:srgbClr val="1E5DB2"/>
              </a:solidFill>
              <a:latin typeface="Barlow"/>
              <a:ea typeface="Barlow"/>
              <a:cs typeface="Barlow"/>
              <a:sym typeface="Barlow"/>
            </a:endParaRPr>
          </a:p>
        </p:txBody>
      </p:sp>
      <p:pic>
        <p:nvPicPr>
          <p:cNvPr id="751" name="Google Shape;751;p4"/>
          <p:cNvPicPr preferRelativeResize="0"/>
          <p:nvPr/>
        </p:nvPicPr>
        <p:blipFill rotWithShape="1">
          <a:blip r:embed="rId3">
            <a:alphaModFix/>
          </a:blip>
          <a:srcRect/>
          <a:stretch/>
        </p:blipFill>
        <p:spPr>
          <a:xfrm>
            <a:off x="6239276" y="1461521"/>
            <a:ext cx="4102512" cy="3923192"/>
          </a:xfrm>
          <a:prstGeom prst="rect">
            <a:avLst/>
          </a:prstGeom>
          <a:noFill/>
          <a:ln>
            <a:noFill/>
          </a:ln>
        </p:spPr>
      </p:pic>
      <p:sp>
        <p:nvSpPr>
          <p:cNvPr id="750" name="Google Shape;750;p4"/>
          <p:cNvSpPr txBox="1">
            <a:spLocks noGrp="1"/>
          </p:cNvSpPr>
          <p:nvPr>
            <p:ph type="body" idx="1"/>
          </p:nvPr>
        </p:nvSpPr>
        <p:spPr>
          <a:xfrm>
            <a:off x="609600" y="1461522"/>
            <a:ext cx="6088656" cy="4232617"/>
          </a:xfrm>
          <a:prstGeom prst="rect">
            <a:avLst/>
          </a:prstGeom>
          <a:noFill/>
          <a:ln>
            <a:noFill/>
          </a:ln>
        </p:spPr>
        <p:txBody>
          <a:bodyPr spcFirstLastPara="1" vert="horz" wrap="square" lIns="91433" tIns="45700" rIns="91433" bIns="45700" rtlCol="0" anchor="t" anchorCtr="0">
            <a:noAutofit/>
          </a:bodyPr>
          <a:lstStyle/>
          <a:p>
            <a:pPr marL="609585" indent="-491054">
              <a:lnSpc>
                <a:spcPct val="100000"/>
              </a:lnSpc>
              <a:spcBef>
                <a:spcPts val="1333"/>
              </a:spcBef>
              <a:spcAft>
                <a:spcPts val="1600"/>
              </a:spcAft>
              <a:buClr>
                <a:schemeClr val="dk1"/>
              </a:buClr>
              <a:buSzPct val="130000"/>
            </a:pPr>
            <a:r>
              <a:rPr lang="en-US" sz="2933" dirty="0">
                <a:latin typeface="Barlow" panose="020B0604020202020204" charset="0"/>
                <a:ea typeface="Calibri"/>
                <a:cs typeface="Calibri"/>
                <a:sym typeface="Calibri"/>
              </a:rPr>
              <a:t>Defines 11 competencies that are integral to the IIS team</a:t>
            </a:r>
            <a:endParaRPr sz="2933" dirty="0">
              <a:latin typeface="Barlow" panose="020B0604020202020204" charset="0"/>
              <a:ea typeface="Calibri"/>
              <a:cs typeface="Calibri"/>
              <a:sym typeface="Calibri"/>
            </a:endParaRPr>
          </a:p>
          <a:p>
            <a:pPr marL="609585" indent="-491054">
              <a:lnSpc>
                <a:spcPct val="100000"/>
              </a:lnSpc>
              <a:spcBef>
                <a:spcPts val="1333"/>
              </a:spcBef>
              <a:spcAft>
                <a:spcPts val="1600"/>
              </a:spcAft>
              <a:buClr>
                <a:schemeClr val="dk1"/>
              </a:buClr>
              <a:buSzPct val="130000"/>
            </a:pPr>
            <a:r>
              <a:rPr lang="en-US" sz="2933" dirty="0">
                <a:latin typeface="Barlow" panose="020B0604020202020204" charset="0"/>
                <a:ea typeface="Calibri"/>
                <a:cs typeface="Calibri"/>
                <a:sym typeface="Calibri"/>
              </a:rPr>
              <a:t>Includes knowledge, skills and abilities for each competency</a:t>
            </a:r>
            <a:endParaRPr sz="2933" dirty="0">
              <a:latin typeface="Barlow" panose="020B0604020202020204" charset="0"/>
              <a:ea typeface="Calibri"/>
              <a:cs typeface="Calibri"/>
              <a:sym typeface="Calibri"/>
            </a:endParaRPr>
          </a:p>
          <a:p>
            <a:pPr marL="609585" indent="-491054">
              <a:lnSpc>
                <a:spcPct val="100000"/>
              </a:lnSpc>
              <a:spcBef>
                <a:spcPts val="1333"/>
              </a:spcBef>
              <a:spcAft>
                <a:spcPts val="1600"/>
              </a:spcAft>
              <a:buClr>
                <a:schemeClr val="dk1"/>
              </a:buClr>
              <a:buSzPct val="130000"/>
            </a:pPr>
            <a:r>
              <a:rPr lang="en-US" sz="2933" dirty="0">
                <a:latin typeface="Barlow" panose="020B0604020202020204" charset="0"/>
                <a:ea typeface="Calibri"/>
                <a:cs typeface="Calibri"/>
                <a:sym typeface="Calibri"/>
              </a:rPr>
              <a:t>Provides links to associated reference materials </a:t>
            </a:r>
            <a:endParaRPr sz="2933" strike="sngStrike" dirty="0">
              <a:latin typeface="Barlow" panose="020B0604020202020204"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
          <p:cNvSpPr txBox="1">
            <a:spLocks noGrp="1"/>
          </p:cNvSpPr>
          <p:nvPr>
            <p:ph type="title"/>
          </p:nvPr>
        </p:nvSpPr>
        <p:spPr>
          <a:xfrm>
            <a:off x="521464" y="320281"/>
            <a:ext cx="9845600" cy="1074000"/>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ct val="100000"/>
            </a:pPr>
            <a:r>
              <a:rPr lang="en-US" sz="3200" dirty="0">
                <a:solidFill>
                  <a:srgbClr val="1E5DB2"/>
                </a:solidFill>
                <a:latin typeface="Barlow"/>
                <a:ea typeface="Barlow"/>
                <a:cs typeface="Barlow"/>
                <a:sym typeface="Barlow"/>
              </a:rPr>
              <a:t>Leadership and Management Competency: Definition</a:t>
            </a:r>
            <a:endParaRPr sz="3200" dirty="0">
              <a:solidFill>
                <a:srgbClr val="1E5DB2"/>
              </a:solidFill>
              <a:latin typeface="Barlow"/>
              <a:ea typeface="Barlow"/>
              <a:cs typeface="Barlow"/>
              <a:sym typeface="Barlow"/>
            </a:endParaRPr>
          </a:p>
        </p:txBody>
      </p:sp>
      <p:sp>
        <p:nvSpPr>
          <p:cNvPr id="758" name="Google Shape;758;p5"/>
          <p:cNvSpPr/>
          <p:nvPr/>
        </p:nvSpPr>
        <p:spPr>
          <a:xfrm>
            <a:off x="1929032" y="2067725"/>
            <a:ext cx="7426000" cy="2164400"/>
          </a:xfrm>
          <a:prstGeom prst="round1Rect">
            <a:avLst>
              <a:gd name="adj" fmla="val 16667"/>
            </a:avLst>
          </a:prstGeom>
          <a:solidFill>
            <a:srgbClr val="E3EBB3"/>
          </a:solidFill>
          <a:ln w="9525" cap="flat" cmpd="sng">
            <a:solidFill>
              <a:srgbClr val="155B54"/>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182867" tIns="182867" rIns="182867" bIns="182867" anchor="ctr" anchorCtr="0">
            <a:noAutofit/>
          </a:bodyPr>
          <a:lstStyle/>
          <a:p>
            <a:pPr>
              <a:buClr>
                <a:srgbClr val="000000"/>
              </a:buClr>
              <a:buSzPts val="1400"/>
            </a:pPr>
            <a:r>
              <a:rPr lang="en-US" sz="2933" i="1" dirty="0">
                <a:solidFill>
                  <a:srgbClr val="1E5DB2"/>
                </a:solidFill>
                <a:latin typeface="Calibri"/>
                <a:ea typeface="Calibri"/>
                <a:cs typeface="Calibri"/>
                <a:sym typeface="Calibri"/>
              </a:rPr>
              <a:t>The application of </a:t>
            </a:r>
            <a:r>
              <a:rPr lang="en-US" sz="2933" b="1" i="1" dirty="0">
                <a:solidFill>
                  <a:srgbClr val="1E5DB2"/>
                </a:solidFill>
                <a:latin typeface="Calibri"/>
                <a:ea typeface="Calibri"/>
                <a:cs typeface="Calibri"/>
                <a:sym typeface="Calibri"/>
              </a:rPr>
              <a:t>strategic thinking </a:t>
            </a:r>
            <a:r>
              <a:rPr lang="en-US" sz="2933" i="1" dirty="0">
                <a:solidFill>
                  <a:srgbClr val="1E5DB2"/>
                </a:solidFill>
                <a:latin typeface="Calibri"/>
                <a:ea typeface="Calibri"/>
                <a:cs typeface="Calibri"/>
                <a:sym typeface="Calibri"/>
              </a:rPr>
              <a:t>and </a:t>
            </a:r>
            <a:r>
              <a:rPr lang="en-US" sz="2933" b="1" i="1" dirty="0">
                <a:solidFill>
                  <a:srgbClr val="1E5DB2"/>
                </a:solidFill>
                <a:latin typeface="Calibri"/>
                <a:ea typeface="Calibri"/>
                <a:cs typeface="Calibri"/>
                <a:sym typeface="Calibri"/>
              </a:rPr>
              <a:t>operational skills </a:t>
            </a:r>
            <a:r>
              <a:rPr lang="en-US" sz="2933" i="1" dirty="0">
                <a:solidFill>
                  <a:srgbClr val="1E5DB2"/>
                </a:solidFill>
                <a:latin typeface="Calibri"/>
                <a:ea typeface="Calibri"/>
                <a:cs typeface="Calibri"/>
                <a:sym typeface="Calibri"/>
              </a:rPr>
              <a:t>to fully leverage the IIS in support of immunization and other public health goals.</a:t>
            </a:r>
            <a:endParaRPr sz="2933" i="1" dirty="0">
              <a:solidFill>
                <a:srgbClr val="1E5DB2"/>
              </a:solidFill>
              <a:latin typeface="Calibri"/>
              <a:ea typeface="Calibri"/>
              <a:cs typeface="Calibri"/>
              <a:sym typeface="Calibri"/>
            </a:endParaRPr>
          </a:p>
        </p:txBody>
      </p:sp>
      <p:sp>
        <p:nvSpPr>
          <p:cNvPr id="759" name="Google Shape;759;p5"/>
          <p:cNvSpPr txBox="1"/>
          <p:nvPr/>
        </p:nvSpPr>
        <p:spPr>
          <a:xfrm>
            <a:off x="4676225" y="4790276"/>
            <a:ext cx="4539600" cy="553984"/>
          </a:xfrm>
          <a:prstGeom prst="rect">
            <a:avLst/>
          </a:prstGeom>
          <a:noFill/>
          <a:ln>
            <a:noFill/>
          </a:ln>
        </p:spPr>
        <p:txBody>
          <a:bodyPr spcFirstLastPara="1" wrap="square" lIns="91433" tIns="91433" rIns="91433" bIns="91433" anchor="t" anchorCtr="0">
            <a:spAutoFit/>
          </a:bodyPr>
          <a:lstStyle/>
          <a:p>
            <a:pPr algn="r">
              <a:buClr>
                <a:srgbClr val="000000"/>
              </a:buClr>
              <a:buSzPts val="1100"/>
            </a:pPr>
            <a:r>
              <a:rPr lang="en-US" sz="2400" dirty="0">
                <a:solidFill>
                  <a:srgbClr val="000000"/>
                </a:solidFill>
                <a:latin typeface="Calibri"/>
                <a:ea typeface="Calibri"/>
                <a:cs typeface="Calibri"/>
                <a:sym typeface="Calibri"/>
              </a:rPr>
              <a:t>2021 IIS Core Competency Model</a:t>
            </a:r>
            <a:endParaRPr sz="2400"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
          <p:cNvSpPr txBox="1">
            <a:spLocks noGrp="1"/>
          </p:cNvSpPr>
          <p:nvPr>
            <p:ph type="title"/>
          </p:nvPr>
        </p:nvSpPr>
        <p:spPr>
          <a:xfrm>
            <a:off x="521464" y="468837"/>
            <a:ext cx="9705736" cy="814800"/>
          </a:xfrm>
          <a:prstGeom prst="rect">
            <a:avLst/>
          </a:prstGeom>
          <a:noFill/>
          <a:ln>
            <a:noFill/>
          </a:ln>
        </p:spPr>
        <p:txBody>
          <a:bodyPr spcFirstLastPara="1" vert="horz" wrap="square" lIns="91433" tIns="45700" rIns="91433" bIns="45700" rtlCol="0" anchor="ctr" anchorCtr="0">
            <a:noAutofit/>
          </a:bodyPr>
          <a:lstStyle/>
          <a:p>
            <a:pPr>
              <a:lnSpc>
                <a:spcPct val="100000"/>
              </a:lnSpc>
              <a:spcBef>
                <a:spcPts val="0"/>
              </a:spcBef>
              <a:buClr>
                <a:srgbClr val="0075C9"/>
              </a:buClr>
              <a:buSzPts val="3300"/>
            </a:pPr>
            <a:r>
              <a:rPr lang="en-US" sz="3333" dirty="0">
                <a:solidFill>
                  <a:srgbClr val="1E5DB2"/>
                </a:solidFill>
                <a:latin typeface="Barlow"/>
                <a:ea typeface="Barlow"/>
                <a:cs typeface="Barlow"/>
                <a:sym typeface="Barlow"/>
              </a:rPr>
              <a:t>Leadership and Management Competency: Skills</a:t>
            </a:r>
            <a:endParaRPr sz="3333" dirty="0">
              <a:solidFill>
                <a:srgbClr val="1E5DB2"/>
              </a:solidFill>
              <a:latin typeface="Barlow"/>
              <a:ea typeface="Barlow"/>
              <a:cs typeface="Barlow"/>
              <a:sym typeface="Barlow"/>
            </a:endParaRPr>
          </a:p>
        </p:txBody>
      </p:sp>
      <p:sp>
        <p:nvSpPr>
          <p:cNvPr id="765" name="Google Shape;765;p6"/>
          <p:cNvSpPr txBox="1"/>
          <p:nvPr/>
        </p:nvSpPr>
        <p:spPr>
          <a:xfrm>
            <a:off x="609600" y="1283637"/>
            <a:ext cx="9787944" cy="4929876"/>
          </a:xfrm>
          <a:prstGeom prst="rect">
            <a:avLst/>
          </a:prstGeom>
          <a:noFill/>
          <a:ln>
            <a:noFill/>
          </a:ln>
        </p:spPr>
        <p:txBody>
          <a:bodyPr spcFirstLastPara="1" wrap="square" lIns="91433" tIns="45700" rIns="91433" bIns="45700" anchor="t" anchorCtr="0">
            <a:normAutofit fontScale="25000" lnSpcReduction="20000"/>
          </a:bodyPr>
          <a:lstStyle/>
          <a:p>
            <a:pPr>
              <a:spcBef>
                <a:spcPts val="1333"/>
              </a:spcBef>
              <a:buClr>
                <a:schemeClr val="dk1"/>
              </a:buClr>
              <a:buSzPct val="100000"/>
            </a:pPr>
            <a:r>
              <a:rPr lang="en-US" sz="11200" dirty="0">
                <a:solidFill>
                  <a:schemeClr val="dk1"/>
                </a:solidFill>
                <a:latin typeface="Barlow" panose="020B0604020202020204" charset="0"/>
                <a:ea typeface="Calibri"/>
                <a:cs typeface="Calibri"/>
                <a:sym typeface="Calibri"/>
              </a:rPr>
              <a:t>Includes 16 knowledge, skills, and abilities statements</a:t>
            </a:r>
            <a:endParaRPr sz="1867" dirty="0">
              <a:solidFill>
                <a:srgbClr val="000000"/>
              </a:solidFill>
              <a:latin typeface="Barlow" panose="020B0604020202020204" charset="0"/>
              <a:sym typeface="Arial"/>
            </a:endParaRPr>
          </a:p>
          <a:p>
            <a:pPr>
              <a:spcBef>
                <a:spcPts val="1333"/>
              </a:spcBef>
              <a:buClr>
                <a:schemeClr val="dk1"/>
              </a:buClr>
              <a:buSzPct val="100000"/>
            </a:pPr>
            <a:r>
              <a:rPr lang="en-US" sz="10133" dirty="0">
                <a:solidFill>
                  <a:schemeClr val="dk1"/>
                </a:solidFill>
                <a:latin typeface="Barlow" panose="020B0604020202020204" charset="0"/>
                <a:ea typeface="Calibri"/>
                <a:cs typeface="Calibri"/>
                <a:sym typeface="Calibri"/>
              </a:rPr>
              <a:t>Examples:</a:t>
            </a:r>
            <a:endParaRPr sz="1867" dirty="0">
              <a:solidFill>
                <a:srgbClr val="000000"/>
              </a:solidFill>
              <a:latin typeface="Barlow" panose="020B0604020202020204" charset="0"/>
              <a:sym typeface="Arial"/>
            </a:endParaRPr>
          </a:p>
          <a:p>
            <a:pPr marL="609585" indent="-465655">
              <a:spcBef>
                <a:spcPts val="1333"/>
              </a:spcBef>
              <a:spcAft>
                <a:spcPts val="800"/>
              </a:spcAft>
              <a:buClr>
                <a:schemeClr val="dk1"/>
              </a:buClr>
              <a:buSzPct val="130000"/>
              <a:buFont typeface="Arial"/>
              <a:buChar char="•"/>
            </a:pPr>
            <a:r>
              <a:rPr lang="en-US" sz="10133" dirty="0">
                <a:solidFill>
                  <a:schemeClr val="dk1"/>
                </a:solidFill>
                <a:latin typeface="Barlow" panose="020B0604020202020204" charset="0"/>
                <a:ea typeface="Calibri"/>
                <a:cs typeface="Calibri"/>
                <a:sym typeface="Calibri"/>
              </a:rPr>
              <a:t>Create and maintain strong collaborative relationships by communicating with IIS stakeholders….</a:t>
            </a:r>
            <a:endParaRPr sz="1867" dirty="0">
              <a:solidFill>
                <a:srgbClr val="000000"/>
              </a:solidFill>
              <a:latin typeface="Barlow" panose="020B0604020202020204" charset="0"/>
              <a:sym typeface="Arial"/>
            </a:endParaRPr>
          </a:p>
          <a:p>
            <a:pPr marL="609585" indent="-465655">
              <a:spcBef>
                <a:spcPts val="1333"/>
              </a:spcBef>
              <a:spcAft>
                <a:spcPts val="800"/>
              </a:spcAft>
              <a:buClr>
                <a:schemeClr val="dk1"/>
              </a:buClr>
              <a:buSzPct val="130000"/>
              <a:buFont typeface="Arial"/>
              <a:buChar char="•"/>
            </a:pPr>
            <a:r>
              <a:rPr lang="en-US" sz="10133" dirty="0">
                <a:solidFill>
                  <a:schemeClr val="dk1"/>
                </a:solidFill>
                <a:latin typeface="Barlow" panose="020B0604020202020204" charset="0"/>
                <a:ea typeface="Calibri"/>
                <a:cs typeface="Calibri"/>
                <a:sym typeface="Calibri"/>
              </a:rPr>
              <a:t>Establish strategic priorities…..</a:t>
            </a:r>
            <a:endParaRPr sz="1867" dirty="0">
              <a:solidFill>
                <a:srgbClr val="000000"/>
              </a:solidFill>
              <a:latin typeface="Barlow" panose="020B0604020202020204" charset="0"/>
              <a:sym typeface="Arial"/>
            </a:endParaRPr>
          </a:p>
          <a:p>
            <a:pPr marL="609585" indent="-465655">
              <a:spcBef>
                <a:spcPts val="1333"/>
              </a:spcBef>
              <a:spcAft>
                <a:spcPts val="800"/>
              </a:spcAft>
              <a:buClr>
                <a:schemeClr val="dk1"/>
              </a:buClr>
              <a:buSzPct val="130000"/>
              <a:buFont typeface="Arial"/>
              <a:buChar char="•"/>
            </a:pPr>
            <a:r>
              <a:rPr lang="en-US" sz="10133" dirty="0">
                <a:solidFill>
                  <a:schemeClr val="dk1"/>
                </a:solidFill>
                <a:latin typeface="Barlow" panose="020B0604020202020204" charset="0"/>
                <a:ea typeface="Calibri"/>
                <a:cs typeface="Calibri"/>
                <a:sym typeface="Calibri"/>
              </a:rPr>
              <a:t>Assess organizational and staffing capacity….</a:t>
            </a:r>
            <a:endParaRPr sz="1867" dirty="0">
              <a:solidFill>
                <a:srgbClr val="000000"/>
              </a:solidFill>
              <a:latin typeface="Barlow" panose="020B0604020202020204" charset="0"/>
              <a:sym typeface="Arial"/>
            </a:endParaRPr>
          </a:p>
          <a:p>
            <a:pPr marL="609585" indent="-465655">
              <a:spcBef>
                <a:spcPts val="1333"/>
              </a:spcBef>
              <a:spcAft>
                <a:spcPts val="800"/>
              </a:spcAft>
              <a:buClr>
                <a:schemeClr val="dk1"/>
              </a:buClr>
              <a:buSzPct val="130000"/>
              <a:buFont typeface="Arial"/>
              <a:buChar char="•"/>
            </a:pPr>
            <a:r>
              <a:rPr lang="en-US" sz="10133" dirty="0">
                <a:solidFill>
                  <a:schemeClr val="dk1"/>
                </a:solidFill>
                <a:latin typeface="Barlow" panose="020B0604020202020204" charset="0"/>
                <a:ea typeface="Calibri"/>
                <a:cs typeface="Calibri"/>
                <a:sym typeface="Calibri"/>
              </a:rPr>
              <a:t>Develop IIS workforce….</a:t>
            </a:r>
            <a:endParaRPr sz="1867" dirty="0">
              <a:solidFill>
                <a:srgbClr val="000000"/>
              </a:solidFill>
              <a:latin typeface="Barlow" panose="020B0604020202020204" charset="0"/>
              <a:sym typeface="Arial"/>
            </a:endParaRPr>
          </a:p>
          <a:p>
            <a:pPr marL="609585" indent="-465655">
              <a:spcBef>
                <a:spcPts val="1333"/>
              </a:spcBef>
              <a:spcAft>
                <a:spcPts val="800"/>
              </a:spcAft>
              <a:buClr>
                <a:schemeClr val="dk1"/>
              </a:buClr>
              <a:buSzPct val="130000"/>
              <a:buFont typeface="Arial"/>
              <a:buChar char="•"/>
            </a:pPr>
            <a:r>
              <a:rPr lang="en-US" sz="10133" dirty="0">
                <a:solidFill>
                  <a:schemeClr val="dk1"/>
                </a:solidFill>
                <a:latin typeface="Barlow" panose="020B0604020202020204" charset="0"/>
                <a:ea typeface="Calibri"/>
                <a:cs typeface="Calibri"/>
                <a:sym typeface="Calibri"/>
              </a:rPr>
              <a:t>Negotiate and advocate for human, financial, technical and other resources…</a:t>
            </a:r>
            <a:endParaRPr sz="1867" dirty="0">
              <a:solidFill>
                <a:srgbClr val="000000"/>
              </a:solidFill>
              <a:latin typeface="Barlow" panose="020B060402020202020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grpSp>
        <p:nvGrpSpPr>
          <p:cNvPr id="770" name="Google Shape;770;p7"/>
          <p:cNvGrpSpPr/>
          <p:nvPr/>
        </p:nvGrpSpPr>
        <p:grpSpPr>
          <a:xfrm>
            <a:off x="726901" y="2438734"/>
            <a:ext cx="2801257" cy="2453045"/>
            <a:chOff x="1064940" y="2305981"/>
            <a:chExt cx="2100943" cy="996902"/>
          </a:xfrm>
        </p:grpSpPr>
        <p:sp>
          <p:nvSpPr>
            <p:cNvPr id="771" name="Google Shape;771;p7"/>
            <p:cNvSpPr txBox="1"/>
            <p:nvPr/>
          </p:nvSpPr>
          <p:spPr>
            <a:xfrm>
              <a:off x="1127083" y="2813283"/>
              <a:ext cx="2038800" cy="4896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0B7140"/>
                  </a:solidFill>
                  <a:latin typeface="Calibri"/>
                  <a:ea typeface="Calibri"/>
                  <a:cs typeface="Calibri"/>
                  <a:sym typeface="Calibri"/>
                </a:rPr>
                <a:t>Create the </a:t>
              </a:r>
            </a:p>
            <a:p>
              <a:pPr>
                <a:lnSpc>
                  <a:spcPct val="115000"/>
                </a:lnSpc>
                <a:buClr>
                  <a:srgbClr val="000000"/>
                </a:buClr>
                <a:buSzPts val="1900"/>
              </a:pPr>
              <a:r>
                <a:rPr lang="en-US" sz="2400" b="1" dirty="0">
                  <a:solidFill>
                    <a:srgbClr val="0B7140"/>
                  </a:solidFill>
                  <a:latin typeface="Calibri"/>
                  <a:ea typeface="Calibri"/>
                  <a:cs typeface="Calibri"/>
                  <a:sym typeface="Calibri"/>
                </a:rPr>
                <a:t>Strategy to </a:t>
              </a:r>
            </a:p>
            <a:p>
              <a:pPr>
                <a:lnSpc>
                  <a:spcPct val="115000"/>
                </a:lnSpc>
                <a:buClr>
                  <a:srgbClr val="000000"/>
                </a:buClr>
                <a:buSzPts val="1900"/>
              </a:pPr>
              <a:r>
                <a:rPr lang="en-US" sz="2400" b="1" dirty="0">
                  <a:solidFill>
                    <a:srgbClr val="0B7140"/>
                  </a:solidFill>
                  <a:latin typeface="Calibri"/>
                  <a:ea typeface="Calibri"/>
                  <a:cs typeface="Calibri"/>
                  <a:sym typeface="Calibri"/>
                </a:rPr>
                <a:t>Achieve the IIS Vision</a:t>
              </a:r>
              <a:endParaRPr sz="2400" b="1" dirty="0">
                <a:solidFill>
                  <a:srgbClr val="0B7140"/>
                </a:solidFill>
                <a:latin typeface="Calibri"/>
                <a:ea typeface="Calibri"/>
                <a:cs typeface="Calibri"/>
                <a:sym typeface="Calibri"/>
              </a:endParaRPr>
            </a:p>
          </p:txBody>
        </p:sp>
        <p:sp>
          <p:nvSpPr>
            <p:cNvPr id="772" name="Google Shape;772;p7"/>
            <p:cNvSpPr/>
            <p:nvPr/>
          </p:nvSpPr>
          <p:spPr>
            <a:xfrm flipH="1">
              <a:off x="1064940" y="2305981"/>
              <a:ext cx="1834800" cy="183000"/>
            </a:xfrm>
            <a:prstGeom prst="parallelogram">
              <a:avLst>
                <a:gd name="adj" fmla="val 96952"/>
              </a:avLst>
            </a:prstGeom>
            <a:solidFill>
              <a:srgbClr val="0B7743"/>
            </a:solidFill>
            <a:ln>
              <a:noFill/>
            </a:ln>
          </p:spPr>
          <p:txBody>
            <a:bodyPr spcFirstLastPara="1" wrap="square" lIns="121900" tIns="121900" rIns="121900" bIns="121900" anchor="ctr"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773" name="Google Shape;773;p7"/>
            <p:cNvSpPr/>
            <p:nvPr/>
          </p:nvSpPr>
          <p:spPr>
            <a:xfrm>
              <a:off x="1064940" y="2506524"/>
              <a:ext cx="1834800" cy="201900"/>
            </a:xfrm>
            <a:prstGeom prst="parallelogram">
              <a:avLst>
                <a:gd name="adj" fmla="val 96952"/>
              </a:avLst>
            </a:prstGeom>
            <a:solidFill>
              <a:srgbClr val="085631"/>
            </a:solidFill>
            <a:ln>
              <a:noFill/>
            </a:ln>
          </p:spPr>
          <p:txBody>
            <a:bodyPr spcFirstLastPara="1" wrap="square" lIns="121900" tIns="121900" rIns="121900" bIns="121900" anchor="ctr"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grpSp>
        <p:nvGrpSpPr>
          <p:cNvPr id="774" name="Google Shape;774;p7"/>
          <p:cNvGrpSpPr/>
          <p:nvPr/>
        </p:nvGrpSpPr>
        <p:grpSpPr>
          <a:xfrm>
            <a:off x="3173313" y="2438530"/>
            <a:ext cx="2718529" cy="2453188"/>
            <a:chOff x="1083025" y="2306625"/>
            <a:chExt cx="2038897" cy="755292"/>
          </a:xfrm>
        </p:grpSpPr>
        <p:sp>
          <p:nvSpPr>
            <p:cNvPr id="775" name="Google Shape;775;p7"/>
            <p:cNvSpPr txBox="1"/>
            <p:nvPr/>
          </p:nvSpPr>
          <p:spPr>
            <a:xfrm>
              <a:off x="1235822" y="2695017"/>
              <a:ext cx="1886100" cy="3669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0C58D3"/>
                  </a:solidFill>
                  <a:latin typeface="Calibri"/>
                  <a:ea typeface="Calibri"/>
                  <a:cs typeface="Calibri"/>
                  <a:sym typeface="Calibri"/>
                </a:rPr>
                <a:t>Build a Strong</a:t>
              </a:r>
            </a:p>
            <a:p>
              <a:pPr>
                <a:lnSpc>
                  <a:spcPct val="115000"/>
                </a:lnSpc>
                <a:buClr>
                  <a:srgbClr val="000000"/>
                </a:buClr>
                <a:buSzPts val="1900"/>
              </a:pPr>
              <a:r>
                <a:rPr lang="en-US" sz="2400" b="1" dirty="0">
                  <a:solidFill>
                    <a:srgbClr val="0C58D3"/>
                  </a:solidFill>
                  <a:latin typeface="Calibri"/>
                  <a:ea typeface="Calibri"/>
                  <a:cs typeface="Calibri"/>
                  <a:sym typeface="Calibri"/>
                </a:rPr>
                <a:t>IIS Team</a:t>
              </a:r>
              <a:endParaRPr sz="2400" b="1" dirty="0">
                <a:solidFill>
                  <a:srgbClr val="0C58D3"/>
                </a:solidFill>
                <a:latin typeface="Calibri"/>
                <a:ea typeface="Calibri"/>
                <a:cs typeface="Calibri"/>
                <a:sym typeface="Calibri"/>
              </a:endParaRPr>
            </a:p>
          </p:txBody>
        </p:sp>
        <p:sp>
          <p:nvSpPr>
            <p:cNvPr id="776" name="Google Shape;776;p7"/>
            <p:cNvSpPr/>
            <p:nvPr/>
          </p:nvSpPr>
          <p:spPr>
            <a:xfrm flipH="1">
              <a:off x="1083025" y="2306625"/>
              <a:ext cx="1834800" cy="143400"/>
            </a:xfrm>
            <a:prstGeom prst="parallelogram">
              <a:avLst>
                <a:gd name="adj" fmla="val 96952"/>
              </a:avLst>
            </a:prstGeom>
            <a:solidFill>
              <a:srgbClr val="0E65F0"/>
            </a:solidFill>
            <a:ln>
              <a:noFill/>
            </a:ln>
          </p:spPr>
          <p:txBody>
            <a:bodyPr spcFirstLastPara="1" wrap="square" lIns="121900" tIns="121900" rIns="121900" bIns="121900" anchor="t"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777" name="Google Shape;777;p7"/>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t"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grpSp>
        <p:nvGrpSpPr>
          <p:cNvPr id="778" name="Google Shape;778;p7"/>
          <p:cNvGrpSpPr/>
          <p:nvPr/>
        </p:nvGrpSpPr>
        <p:grpSpPr>
          <a:xfrm>
            <a:off x="5533783" y="2438349"/>
            <a:ext cx="2718533" cy="3330593"/>
            <a:chOff x="1083025" y="2306625"/>
            <a:chExt cx="2038900" cy="1015714"/>
          </a:xfrm>
        </p:grpSpPr>
        <p:sp>
          <p:nvSpPr>
            <p:cNvPr id="779" name="Google Shape;779;p7"/>
            <p:cNvSpPr txBox="1"/>
            <p:nvPr/>
          </p:nvSpPr>
          <p:spPr>
            <a:xfrm>
              <a:off x="1235825" y="2695039"/>
              <a:ext cx="1886100" cy="6273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a:solidFill>
                    <a:srgbClr val="701C7F"/>
                  </a:solidFill>
                  <a:latin typeface="Calibri"/>
                  <a:ea typeface="Calibri"/>
                  <a:cs typeface="Calibri"/>
                  <a:sym typeface="Calibri"/>
                </a:rPr>
                <a:t>Engage and Motivate People </a:t>
              </a:r>
              <a:endParaRPr sz="2400" b="1">
                <a:solidFill>
                  <a:srgbClr val="701C7F"/>
                </a:solidFill>
                <a:latin typeface="Calibri"/>
                <a:ea typeface="Calibri"/>
                <a:cs typeface="Calibri"/>
                <a:sym typeface="Calibri"/>
              </a:endParaRPr>
            </a:p>
          </p:txBody>
        </p:sp>
        <p:sp>
          <p:nvSpPr>
            <p:cNvPr id="780" name="Google Shape;780;p7"/>
            <p:cNvSpPr/>
            <p:nvPr/>
          </p:nvSpPr>
          <p:spPr>
            <a:xfrm flipH="1">
              <a:off x="1083025" y="2306625"/>
              <a:ext cx="1834800" cy="143400"/>
            </a:xfrm>
            <a:prstGeom prst="parallelogram">
              <a:avLst>
                <a:gd name="adj" fmla="val 96952"/>
              </a:avLst>
            </a:prstGeom>
            <a:solidFill>
              <a:srgbClr val="701C7F"/>
            </a:solidFill>
            <a:ln>
              <a:noFill/>
            </a:ln>
          </p:spPr>
          <p:txBody>
            <a:bodyPr spcFirstLastPara="1" wrap="square" lIns="121900" tIns="121900" rIns="121900" bIns="121900" anchor="ctr"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781" name="Google Shape;781;p7"/>
            <p:cNvSpPr/>
            <p:nvPr/>
          </p:nvSpPr>
          <p:spPr>
            <a:xfrm>
              <a:off x="1083125" y="2460449"/>
              <a:ext cx="1834800" cy="143400"/>
            </a:xfrm>
            <a:prstGeom prst="parallelogram">
              <a:avLst>
                <a:gd name="adj" fmla="val 96952"/>
              </a:avLst>
            </a:prstGeom>
            <a:solidFill>
              <a:srgbClr val="4B1455"/>
            </a:solidFill>
            <a:ln>
              <a:noFill/>
            </a:ln>
          </p:spPr>
          <p:txBody>
            <a:bodyPr spcFirstLastPara="1" wrap="square" lIns="121900" tIns="121900" rIns="121900" bIns="121900" anchor="ctr"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grpSp>
        <p:nvGrpSpPr>
          <p:cNvPr id="782" name="Google Shape;782;p7"/>
          <p:cNvGrpSpPr/>
          <p:nvPr/>
        </p:nvGrpSpPr>
        <p:grpSpPr>
          <a:xfrm>
            <a:off x="7955389" y="2438717"/>
            <a:ext cx="2781328" cy="2453027"/>
            <a:chOff x="1083025" y="2306625"/>
            <a:chExt cx="2085996" cy="760770"/>
          </a:xfrm>
        </p:grpSpPr>
        <p:sp>
          <p:nvSpPr>
            <p:cNvPr id="783" name="Google Shape;783;p7"/>
            <p:cNvSpPr txBox="1"/>
            <p:nvPr/>
          </p:nvSpPr>
          <p:spPr>
            <a:xfrm>
              <a:off x="1245121" y="2695095"/>
              <a:ext cx="1923900" cy="3723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900"/>
              </a:pPr>
              <a:r>
                <a:rPr lang="en-US" sz="2400" b="1" dirty="0">
                  <a:solidFill>
                    <a:srgbClr val="A72A1E"/>
                  </a:solidFill>
                  <a:latin typeface="Calibri"/>
                  <a:ea typeface="Calibri"/>
                  <a:cs typeface="Calibri"/>
                  <a:sym typeface="Calibri"/>
                </a:rPr>
                <a:t>Promote IIS Data Quality and Use </a:t>
              </a:r>
              <a:endParaRPr sz="2400" b="1" dirty="0">
                <a:solidFill>
                  <a:srgbClr val="A72A1E"/>
                </a:solidFill>
                <a:latin typeface="Calibri"/>
                <a:ea typeface="Calibri"/>
                <a:cs typeface="Calibri"/>
                <a:sym typeface="Calibri"/>
              </a:endParaRPr>
            </a:p>
          </p:txBody>
        </p:sp>
        <p:sp>
          <p:nvSpPr>
            <p:cNvPr id="784" name="Google Shape;784;p7"/>
            <p:cNvSpPr/>
            <p:nvPr/>
          </p:nvSpPr>
          <p:spPr>
            <a:xfrm flipH="1">
              <a:off x="1083025" y="2306625"/>
              <a:ext cx="1834800" cy="143400"/>
            </a:xfrm>
            <a:prstGeom prst="parallelogram">
              <a:avLst>
                <a:gd name="adj" fmla="val 96952"/>
              </a:avLst>
            </a:prstGeom>
            <a:solidFill>
              <a:srgbClr val="A72A1E"/>
            </a:solidFill>
            <a:ln>
              <a:noFill/>
            </a:ln>
          </p:spPr>
          <p:txBody>
            <a:bodyPr spcFirstLastPara="1" wrap="square" lIns="121900" tIns="121900" rIns="121900" bIns="121900" anchor="ctr" anchorCtr="0">
              <a:noAutofit/>
            </a:bodyPr>
            <a:lstStyle/>
            <a:p>
              <a:pPr>
                <a:buClr>
                  <a:srgbClr val="000000"/>
                </a:buClr>
                <a:buSzPts val="1900"/>
              </a:pPr>
              <a:r>
                <a:rPr lang="en-US" sz="2533">
                  <a:solidFill>
                    <a:schemeClr val="dk1"/>
                  </a:solidFill>
                  <a:latin typeface="Calibri"/>
                  <a:ea typeface="Calibri"/>
                  <a:cs typeface="Calibri"/>
                  <a:sym typeface="Calibri"/>
                </a:rPr>
                <a:t>  </a:t>
              </a:r>
              <a:endParaRPr sz="2533">
                <a:solidFill>
                  <a:schemeClr val="dk1"/>
                </a:solidFill>
                <a:latin typeface="Calibri"/>
                <a:ea typeface="Calibri"/>
                <a:cs typeface="Calibri"/>
                <a:sym typeface="Calibri"/>
              </a:endParaRPr>
            </a:p>
          </p:txBody>
        </p:sp>
        <p:sp>
          <p:nvSpPr>
            <p:cNvPr id="785" name="Google Shape;785;p7"/>
            <p:cNvSpPr/>
            <p:nvPr/>
          </p:nvSpPr>
          <p:spPr>
            <a:xfrm>
              <a:off x="1083125" y="2460449"/>
              <a:ext cx="1834800" cy="143400"/>
            </a:xfrm>
            <a:prstGeom prst="parallelogram">
              <a:avLst>
                <a:gd name="adj" fmla="val 96952"/>
              </a:avLst>
            </a:prstGeom>
            <a:solidFill>
              <a:srgbClr val="721D15"/>
            </a:solidFill>
            <a:ln>
              <a:noFill/>
            </a:ln>
          </p:spPr>
          <p:txBody>
            <a:bodyPr spcFirstLastPara="1" wrap="square" lIns="121900" tIns="121900" rIns="121900" bIns="121900" anchor="ctr" anchorCtr="0">
              <a:noAutofit/>
            </a:bodyPr>
            <a:lstStyle/>
            <a:p>
              <a:pPr>
                <a:buClr>
                  <a:srgbClr val="000000"/>
                </a:buClr>
                <a:buSzPts val="1900"/>
              </a:pPr>
              <a:endParaRPr sz="2533">
                <a:solidFill>
                  <a:schemeClr val="dk1"/>
                </a:solidFill>
                <a:latin typeface="Calibri"/>
                <a:ea typeface="Calibri"/>
                <a:cs typeface="Calibri"/>
                <a:sym typeface="Calibri"/>
              </a:endParaRPr>
            </a:p>
          </p:txBody>
        </p:sp>
      </p:grpSp>
      <p:sp>
        <p:nvSpPr>
          <p:cNvPr id="786" name="Google Shape;786;p7"/>
          <p:cNvSpPr txBox="1">
            <a:spLocks noGrp="1"/>
          </p:cNvSpPr>
          <p:nvPr>
            <p:ph type="title"/>
          </p:nvPr>
        </p:nvSpPr>
        <p:spPr>
          <a:xfrm>
            <a:off x="521464" y="627881"/>
            <a:ext cx="9422000" cy="992000"/>
          </a:xfrm>
          <a:prstGeom prst="rect">
            <a:avLst/>
          </a:prstGeom>
          <a:noFill/>
          <a:ln>
            <a:noFill/>
          </a:ln>
        </p:spPr>
        <p:txBody>
          <a:bodyPr spcFirstLastPara="1" vert="horz" wrap="square" lIns="91433" tIns="45700" rIns="91433" bIns="45700" rtlCol="0" anchor="ctr" anchorCtr="0">
            <a:normAutofit fontScale="90000"/>
          </a:bodyPr>
          <a:lstStyle/>
          <a:p>
            <a:pPr>
              <a:lnSpc>
                <a:spcPct val="100000"/>
              </a:lnSpc>
              <a:spcBef>
                <a:spcPts val="0"/>
              </a:spcBef>
              <a:buClr>
                <a:srgbClr val="0075C9"/>
              </a:buClr>
              <a:buSzPct val="97456"/>
            </a:pPr>
            <a:r>
              <a:rPr lang="en-US" dirty="0">
                <a:solidFill>
                  <a:srgbClr val="1E5DB2"/>
                </a:solidFill>
                <a:latin typeface="Barlow"/>
                <a:ea typeface="Barlow"/>
                <a:cs typeface="Barlow"/>
                <a:sym typeface="Barlow"/>
              </a:rPr>
              <a:t>IIS Leadership Framework </a:t>
            </a:r>
            <a:endParaRPr dirty="0">
              <a:solidFill>
                <a:srgbClr val="1E5DB2"/>
              </a:solidFill>
              <a:latin typeface="Barlow"/>
              <a:ea typeface="Barlow"/>
              <a:cs typeface="Barlow"/>
              <a:sym typeface="Barlow"/>
            </a:endParaRPr>
          </a:p>
          <a:p>
            <a:pPr indent="609585">
              <a:lnSpc>
                <a:spcPct val="100000"/>
              </a:lnSpc>
              <a:spcBef>
                <a:spcPts val="0"/>
              </a:spcBef>
              <a:buClr>
                <a:srgbClr val="0075C9"/>
              </a:buClr>
              <a:buSzPct val="141937"/>
            </a:pPr>
            <a:r>
              <a:rPr lang="en-US" dirty="0">
                <a:solidFill>
                  <a:srgbClr val="1E5DB2"/>
                </a:solidFill>
                <a:latin typeface="Barlow"/>
                <a:ea typeface="Barlow"/>
                <a:cs typeface="Barlow"/>
                <a:sym typeface="Barlow"/>
              </a:rPr>
              <a:t>- </a:t>
            </a:r>
            <a:r>
              <a:rPr lang="en-US" sz="3659" dirty="0">
                <a:solidFill>
                  <a:srgbClr val="1E5DB2"/>
                </a:solidFill>
                <a:latin typeface="Barlow"/>
                <a:ea typeface="Barlow"/>
                <a:cs typeface="Barlow"/>
                <a:sym typeface="Barlow"/>
              </a:rPr>
              <a:t>informed by the Core Competency Model</a:t>
            </a:r>
            <a:endParaRPr sz="3659" dirty="0">
              <a:solidFill>
                <a:srgbClr val="1E5DB2"/>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8"/>
          <p:cNvPicPr preferRelativeResize="0"/>
          <p:nvPr/>
        </p:nvPicPr>
        <p:blipFill rotWithShape="1">
          <a:blip r:embed="rId3">
            <a:alphaModFix/>
          </a:blip>
          <a:srcRect/>
          <a:stretch/>
        </p:blipFill>
        <p:spPr>
          <a:xfrm>
            <a:off x="1" y="-423213"/>
            <a:ext cx="12192004" cy="7391399"/>
          </a:xfrm>
          <a:prstGeom prst="rect">
            <a:avLst/>
          </a:prstGeom>
          <a:noFill/>
          <a:ln>
            <a:noFill/>
          </a:ln>
        </p:spPr>
      </p:pic>
      <p:sp>
        <p:nvSpPr>
          <p:cNvPr id="793" name="Google Shape;793;p8"/>
          <p:cNvSpPr txBox="1"/>
          <p:nvPr/>
        </p:nvSpPr>
        <p:spPr>
          <a:xfrm>
            <a:off x="-76200" y="5257801"/>
            <a:ext cx="12268400" cy="738650"/>
          </a:xfrm>
          <a:prstGeom prst="rect">
            <a:avLst/>
          </a:prstGeom>
          <a:solidFill>
            <a:schemeClr val="lt1"/>
          </a:solidFill>
          <a:ln>
            <a:noFill/>
          </a:ln>
        </p:spPr>
        <p:txBody>
          <a:bodyPr spcFirstLastPara="1" wrap="square" lIns="91433" tIns="91433" rIns="91433" bIns="91433" anchor="t" anchorCtr="0">
            <a:spAutoFit/>
          </a:bodyPr>
          <a:lstStyle/>
          <a:p>
            <a:pPr algn="ctr">
              <a:buClr>
                <a:srgbClr val="000000"/>
              </a:buClr>
              <a:buSzPts val="2700"/>
            </a:pPr>
            <a:r>
              <a:rPr lang="en-US" sz="3600" b="1">
                <a:solidFill>
                  <a:srgbClr val="0B7140"/>
                </a:solidFill>
                <a:latin typeface="Calibri"/>
                <a:ea typeface="Calibri"/>
                <a:cs typeface="Calibri"/>
                <a:sym typeface="Calibri"/>
              </a:rPr>
              <a:t>Create the Strategy to Achieve the IIS Vision </a:t>
            </a:r>
            <a:endParaRPr sz="3600" b="1">
              <a:solidFill>
                <a:srgbClr val="0B714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9"/>
          <p:cNvSpPr txBox="1">
            <a:spLocks noGrp="1"/>
          </p:cNvSpPr>
          <p:nvPr>
            <p:ph type="title"/>
          </p:nvPr>
        </p:nvSpPr>
        <p:spPr>
          <a:xfrm>
            <a:off x="534803" y="323517"/>
            <a:ext cx="9422000" cy="992000"/>
          </a:xfrm>
          <a:prstGeom prst="rect">
            <a:avLst/>
          </a:prstGeom>
          <a:noFill/>
          <a:ln>
            <a:noFill/>
          </a:ln>
        </p:spPr>
        <p:txBody>
          <a:bodyPr spcFirstLastPara="1" vert="horz" wrap="square" lIns="91433" tIns="45700" rIns="91433" bIns="45700" rtlCol="0" anchor="ctr" anchorCtr="0">
            <a:normAutofit/>
          </a:bodyPr>
          <a:lstStyle/>
          <a:p>
            <a:pPr>
              <a:lnSpc>
                <a:spcPct val="100000"/>
              </a:lnSpc>
              <a:spcBef>
                <a:spcPts val="0"/>
              </a:spcBef>
              <a:buClr>
                <a:srgbClr val="0075C9"/>
              </a:buClr>
              <a:buSzPts val="3300"/>
            </a:pPr>
            <a:r>
              <a:rPr lang="en-US" sz="4267" dirty="0">
                <a:solidFill>
                  <a:srgbClr val="1E5DB2"/>
                </a:solidFill>
                <a:latin typeface="Barlow"/>
                <a:ea typeface="Barlow"/>
                <a:cs typeface="Barlow"/>
                <a:sym typeface="Barlow"/>
              </a:rPr>
              <a:t>Common Vision for IIS</a:t>
            </a:r>
            <a:endParaRPr sz="4267" dirty="0">
              <a:solidFill>
                <a:srgbClr val="1E5DB2"/>
              </a:solidFill>
              <a:latin typeface="Barlow"/>
              <a:ea typeface="Barlow"/>
              <a:cs typeface="Barlow"/>
              <a:sym typeface="Barlow"/>
            </a:endParaRPr>
          </a:p>
        </p:txBody>
      </p:sp>
      <p:sp>
        <p:nvSpPr>
          <p:cNvPr id="800" name="Google Shape;800;p9"/>
          <p:cNvSpPr txBox="1">
            <a:spLocks noGrp="1"/>
          </p:cNvSpPr>
          <p:nvPr>
            <p:ph type="body" idx="1"/>
          </p:nvPr>
        </p:nvSpPr>
        <p:spPr>
          <a:xfrm>
            <a:off x="433328" y="1315515"/>
            <a:ext cx="9666800" cy="4788400"/>
          </a:xfrm>
          <a:prstGeom prst="rect">
            <a:avLst/>
          </a:prstGeom>
          <a:noFill/>
          <a:ln>
            <a:noFill/>
          </a:ln>
        </p:spPr>
        <p:txBody>
          <a:bodyPr spcFirstLastPara="1" vert="horz" wrap="square" lIns="91433" tIns="45700" rIns="91433" bIns="45700" rtlCol="0" anchor="t" anchorCtr="0">
            <a:normAutofit/>
          </a:bodyPr>
          <a:lstStyle/>
          <a:p>
            <a:pPr marL="609585" indent="-491054">
              <a:lnSpc>
                <a:spcPct val="100000"/>
              </a:lnSpc>
              <a:spcBef>
                <a:spcPts val="1333"/>
              </a:spcBef>
              <a:spcAft>
                <a:spcPts val="1600"/>
              </a:spcAft>
              <a:buClr>
                <a:schemeClr val="dk1"/>
              </a:buClr>
              <a:buSzPct val="130000"/>
            </a:pPr>
            <a:r>
              <a:rPr lang="en-US" sz="2933" dirty="0">
                <a:latin typeface="Barlow" panose="020B0604020202020204" charset="0"/>
                <a:ea typeface="Calibri"/>
                <a:cs typeface="Calibri"/>
                <a:sym typeface="Calibri"/>
              </a:rPr>
              <a:t>The IIS includes a complete and accurate immunization record for every individual in the jurisdiction</a:t>
            </a:r>
            <a:endParaRPr sz="2933" dirty="0">
              <a:latin typeface="Barlow" panose="020B0604020202020204" charset="0"/>
              <a:ea typeface="Calibri"/>
              <a:cs typeface="Calibri"/>
              <a:sym typeface="Calibri"/>
            </a:endParaRPr>
          </a:p>
          <a:p>
            <a:pPr marL="609585" indent="-491054">
              <a:lnSpc>
                <a:spcPct val="100000"/>
              </a:lnSpc>
              <a:spcBef>
                <a:spcPts val="1333"/>
              </a:spcBef>
              <a:spcAft>
                <a:spcPts val="1600"/>
              </a:spcAft>
              <a:buClr>
                <a:schemeClr val="dk1"/>
              </a:buClr>
              <a:buSzPct val="130000"/>
            </a:pPr>
            <a:r>
              <a:rPr lang="en-US" sz="2933" dirty="0">
                <a:latin typeface="Barlow" panose="020B0604020202020204" charset="0"/>
                <a:ea typeface="Calibri"/>
                <a:cs typeface="Calibri"/>
                <a:sym typeface="Calibri"/>
              </a:rPr>
              <a:t>IIS information is used to increase immunization rates and prevent and control vaccine-preventable diseases</a:t>
            </a:r>
            <a:endParaRPr sz="2933" dirty="0">
              <a:latin typeface="Barlow" panose="020B0604020202020204" charset="0"/>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2177</Words>
  <Application>Microsoft Office PowerPoint</Application>
  <PresentationFormat>Widescreen</PresentationFormat>
  <Paragraphs>280</Paragraphs>
  <Slides>35</Slides>
  <Notes>35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Aptos Display</vt:lpstr>
      <vt:lpstr>Arial</vt:lpstr>
      <vt:lpstr>Barlow</vt:lpstr>
      <vt:lpstr>Barlow Medium</vt:lpstr>
      <vt:lpstr>Calibri</vt:lpstr>
      <vt:lpstr>Roboto</vt:lpstr>
      <vt:lpstr>Office Theme</vt:lpstr>
      <vt:lpstr> Role of the IIS Leader</vt:lpstr>
      <vt:lpstr> </vt:lpstr>
      <vt:lpstr>PowerPoint Presentation</vt:lpstr>
      <vt:lpstr>Introduction to the IIS Core Competency Model</vt:lpstr>
      <vt:lpstr>Leadership and Management Competency: Definition</vt:lpstr>
      <vt:lpstr>Leadership and Management Competency: Skills</vt:lpstr>
      <vt:lpstr>IIS Leadership Framework  - informed by the Core Competency Model</vt:lpstr>
      <vt:lpstr>PowerPoint Presentation</vt:lpstr>
      <vt:lpstr>Common Vision for IIS</vt:lpstr>
      <vt:lpstr>Collaborate to Create the Strategy</vt:lpstr>
      <vt:lpstr>PHII One-Pager on DMI and IIS</vt:lpstr>
      <vt:lpstr>PowerPoint Presentation</vt:lpstr>
      <vt:lpstr>Assess Staffing</vt:lpstr>
      <vt:lpstr>Ensure Key Roles are Covered</vt:lpstr>
      <vt:lpstr>Be a Role Model for Your Team</vt:lpstr>
      <vt:lpstr>Delegate</vt:lpstr>
      <vt:lpstr>PowerPoint Presentation</vt:lpstr>
      <vt:lpstr>Activity Instructions</vt:lpstr>
      <vt:lpstr>Engage and Motivate People</vt:lpstr>
      <vt:lpstr>Create and Maintain Internal Partnerships </vt:lpstr>
      <vt:lpstr>Create and Maintain Internal Partnerships </vt:lpstr>
      <vt:lpstr>Create and Maintain External Partnerships</vt:lpstr>
      <vt:lpstr>Promote IIS Advancement and Use</vt:lpstr>
      <vt:lpstr>Promote IIS Data Quality and Use</vt:lpstr>
      <vt:lpstr>Achieve High Quality Data in the IIS</vt:lpstr>
      <vt:lpstr>CDC IIS Data Quality Blueprint</vt:lpstr>
      <vt:lpstr>Continuously Collaborate with Providers</vt:lpstr>
      <vt:lpstr>Facilitate Provider IIS Access and Reporting </vt:lpstr>
      <vt:lpstr>Support IIS Core Functionality</vt:lpstr>
      <vt:lpstr>PowerPoint Presentation</vt:lpstr>
      <vt:lpstr>Ensure Authorized Use of IIS Data</vt:lpstr>
      <vt:lpstr>Necessary for Success</vt:lpstr>
      <vt:lpstr>Discussion Question</vt:lpstr>
      <vt:lpstr>Questions, Comments, Discussion</vt:lpstr>
      <vt:lpstr>IIS Leader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Judith Kerr</dc:creator>
  <cp:lastModifiedBy>Judith Kerr</cp:lastModifiedBy>
  <cp:revision>1</cp:revision>
  <dcterms:created xsi:type="dcterms:W3CDTF">2025-06-16T21:27:42Z</dcterms:created>
  <dcterms:modified xsi:type="dcterms:W3CDTF">2025-06-16T21:28:28Z</dcterms:modified>
</cp:coreProperties>
</file>