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9" r:id="rId3"/>
  </p:sldMasterIdLst>
  <p:notesMasterIdLst>
    <p:notesMasterId r:id="rId36"/>
  </p:notesMasterIdLst>
  <p:sldIdLst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1" r:id="rId23"/>
    <p:sldId id="332" r:id="rId24"/>
    <p:sldId id="333" r:id="rId25"/>
    <p:sldId id="334" r:id="rId26"/>
    <p:sldId id="336" r:id="rId27"/>
    <p:sldId id="337" r:id="rId28"/>
    <p:sldId id="338" r:id="rId29"/>
    <p:sldId id="340" r:id="rId30"/>
    <p:sldId id="341" r:id="rId31"/>
    <p:sldId id="344" r:id="rId32"/>
    <p:sldId id="345" r:id="rId33"/>
    <p:sldId id="346" r:id="rId34"/>
    <p:sldId id="34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ssessment, Planning, and Prioritization" id="{60B36C64-F756-F44D-85FC-6C082EC1E858}">
          <p14:sldIdLst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1"/>
            <p14:sldId id="332"/>
            <p14:sldId id="333"/>
            <p14:sldId id="334"/>
            <p14:sldId id="336"/>
            <p14:sldId id="337"/>
            <p14:sldId id="338"/>
            <p14:sldId id="340"/>
            <p14:sldId id="341"/>
            <p14:sldId id="344"/>
            <p14:sldId id="345"/>
            <p14:sldId id="346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12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2E7D6-D484-4288-852E-AC02C0D98952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A0F04-300C-4E52-95C5-A93660CB4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9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34b4957bab9_1_22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202" name="Google Shape;1202;g34b4957bab9_1_2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34d66de389a_0_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326" name="Google Shape;1326;g34d66de389a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34d66de389a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339" name="Google Shape;1339;g34d66de389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34b4957bab9_1_23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347" name="Google Shape;1347;g34b4957bab9_1_2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34b4957bab9_1_24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</p:txBody>
      </p:sp>
      <p:sp>
        <p:nvSpPr>
          <p:cNvPr id="1356" name="Google Shape;1356;g34b4957bab9_1_2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34b4957bab9_1_24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365" name="Google Shape;1365;g34b4957bab9_1_2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34b4957bab9_1_25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06" name="Google Shape;1406;g34b4957bab9_1_2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34b4957bab9_1_25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15" name="Google Shape;1415;g34b4957bab9_1_2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34b56567054_1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dirty="0"/>
          </a:p>
        </p:txBody>
      </p:sp>
      <p:sp>
        <p:nvSpPr>
          <p:cNvPr id="1425" name="Google Shape;1425;g34b56567054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34b4957bab9_1_25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36" name="Google Shape;1436;g34b4957bab9_1_2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34b4957bab9_1_26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48" name="Google Shape;1448;g34b4957bab9_1_2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34b4957bab9_1_22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14" name="Google Shape;1214;g34b4957bab9_1_2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34b4957bab9_1_27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</p:txBody>
      </p:sp>
      <p:sp>
        <p:nvSpPr>
          <p:cNvPr id="1504" name="Google Shape;1504;g34b4957bab9_1_2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g34b4957bab9_1_27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13" name="Google Shape;1513;g34b4957bab9_1_2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34b4957bab9_1_27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21" name="Google Shape;1521;g34b4957bab9_1_2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g34b4957bab9_1_27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30" name="Google Shape;1530;g34b4957bab9_1_2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34b4957bab9_1_27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47" name="Google Shape;1547;g34b4957bab9_1_2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g34b4957bab9_1_27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57" name="Google Shape;1557;g34b4957bab9_1_2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34b4957bab9_1_28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67" name="Google Shape;1567;g34b4957bab9_1_2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g34b4957bab9_1_28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88" name="Google Shape;1588;g34b4957bab9_1_2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34b4957bab9_1_28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7" name="Google Shape;1597;g34b4957bab9_1_2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34b4957bab9_1_28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34b4957bab9_1_28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1" name="Google Shape;1631;g34b4957bab9_1_28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29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34b4957bab9_1_22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22" name="Google Shape;1222;g34b4957bab9_1_2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34b4957bab9_1_28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37" name="Google Shape;1637;g34b4957bab9_1_28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34b4957bab9_1_28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49" name="Google Shape;1649;g34b4957bab9_1_28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g34b4957bab9_1_28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55" name="Google Shape;1655;g34b4957bab9_1_2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34b4957bab9_1_22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30" name="Google Shape;1230;g34b4957bab9_1_2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34d66de389a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47" name="Google Shape;1247;g34d66de389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g34b4957bab9_1_23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255" name="Google Shape;1255;g34b4957bab9_1_2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34b4957bab9_1_23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64" name="Google Shape;1264;g34b4957bab9_1_2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34b4957bab9_1_23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272" name="Google Shape;1272;g34b4957bab9_1_2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34d66de389a_0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283" name="Google Shape;1283;g34d66de389a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II Blue" type="obj">
  <p:cSld name="PHII Blu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g34b4957bab9_1_29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049"/>
            <a:ext cx="12197420" cy="68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34b4957bab9_1_2915"/>
          <p:cNvSpPr txBox="1">
            <a:spLocks noGrp="1"/>
          </p:cNvSpPr>
          <p:nvPr>
            <p:ph type="title"/>
          </p:nvPr>
        </p:nvSpPr>
        <p:spPr>
          <a:xfrm>
            <a:off x="608249" y="202225"/>
            <a:ext cx="94221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g34b4957bab9_1_2915"/>
          <p:cNvSpPr txBox="1">
            <a:spLocks noGrp="1"/>
          </p:cNvSpPr>
          <p:nvPr>
            <p:ph type="body" idx="1"/>
          </p:nvPr>
        </p:nvSpPr>
        <p:spPr>
          <a:xfrm>
            <a:off x="608249" y="1388963"/>
            <a:ext cx="96669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2286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8100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810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2286000" lvl="4" indent="-381000" algn="l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743200" lvl="5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259" name="Google Shape;259;g34b4957bab9_1_29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3872" y="202224"/>
            <a:ext cx="789330" cy="776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170884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int Texture" type="obj">
  <p:cSld name="Paint Textur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34b4957bab9_1_12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048"/>
            <a:ext cx="12197425" cy="68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34b4957bab9_1_1230"/>
          <p:cNvSpPr txBox="1">
            <a:spLocks noGrp="1"/>
          </p:cNvSpPr>
          <p:nvPr>
            <p:ph type="title"/>
          </p:nvPr>
        </p:nvSpPr>
        <p:spPr>
          <a:xfrm>
            <a:off x="608249" y="202225"/>
            <a:ext cx="10535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lv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34b4957bab9_1_1230"/>
          <p:cNvSpPr txBox="1">
            <a:spLocks noGrp="1"/>
          </p:cNvSpPr>
          <p:nvPr>
            <p:ph type="body" idx="1"/>
          </p:nvPr>
        </p:nvSpPr>
        <p:spPr>
          <a:xfrm>
            <a:off x="608248" y="1388963"/>
            <a:ext cx="109347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2286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8100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810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2286000" lvl="4" indent="-381000" algn="l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743200" lvl="5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115" name="Google Shape;115;g34b4957bab9_1_1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3872" y="202224"/>
            <a:ext cx="789330" cy="776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096477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4b4957bab9_1_12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8" name="Google Shape;118;g34b4957bab9_1_12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9" name="Google Shape;119;g34b4957bab9_1_12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116973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Section titl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4b4957bab9_1_1239"/>
          <p:cNvSpPr txBox="1">
            <a:spLocks noGrp="1"/>
          </p:cNvSpPr>
          <p:nvPr>
            <p:ph type="title"/>
          </p:nvPr>
        </p:nvSpPr>
        <p:spPr>
          <a:xfrm>
            <a:off x="493143" y="2154141"/>
            <a:ext cx="112905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4800"/>
              <a:buFont typeface="Calibri"/>
              <a:buNone/>
              <a:defRPr sz="4800" b="0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34b4957bab9_1_1239"/>
          <p:cNvSpPr txBox="1">
            <a:spLocks noGrp="1"/>
          </p:cNvSpPr>
          <p:nvPr>
            <p:ph type="subTitle" idx="1"/>
          </p:nvPr>
        </p:nvSpPr>
        <p:spPr>
          <a:xfrm>
            <a:off x="493143" y="3867076"/>
            <a:ext cx="6241200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3975B0"/>
              </a:buClr>
              <a:buSzPts val="2400"/>
              <a:buNone/>
              <a:defRPr sz="2400" b="1">
                <a:solidFill>
                  <a:srgbClr val="3975B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822166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nections">
  <p:cSld name="Connection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g34b4957bab9_1_12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3048"/>
            <a:ext cx="12197420" cy="68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34b4957bab9_1_1242"/>
          <p:cNvSpPr txBox="1">
            <a:spLocks noGrp="1"/>
          </p:cNvSpPr>
          <p:nvPr>
            <p:ph type="title"/>
          </p:nvPr>
        </p:nvSpPr>
        <p:spPr>
          <a:xfrm>
            <a:off x="608249" y="202225"/>
            <a:ext cx="10535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lv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34b4957bab9_1_1242"/>
          <p:cNvSpPr txBox="1">
            <a:spLocks noGrp="1"/>
          </p:cNvSpPr>
          <p:nvPr>
            <p:ph type="body" idx="1"/>
          </p:nvPr>
        </p:nvSpPr>
        <p:spPr>
          <a:xfrm>
            <a:off x="608248" y="1388963"/>
            <a:ext cx="109347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2286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8100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810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2286000" lvl="4" indent="-381000" algn="l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743200" lvl="5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127" name="Google Shape;127;g34b4957bab9_1_1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3872" y="202224"/>
            <a:ext cx="789330" cy="776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69403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ff Brainstorm">
  <p:cSld name="Staff Brainstorm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34b4957bab9_1_12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3049"/>
            <a:ext cx="12197420" cy="68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34b4957bab9_1_1247"/>
          <p:cNvSpPr txBox="1">
            <a:spLocks noGrp="1"/>
          </p:cNvSpPr>
          <p:nvPr>
            <p:ph type="title"/>
          </p:nvPr>
        </p:nvSpPr>
        <p:spPr>
          <a:xfrm>
            <a:off x="608249" y="202225"/>
            <a:ext cx="10535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lv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34b4957bab9_1_1247"/>
          <p:cNvSpPr txBox="1">
            <a:spLocks noGrp="1"/>
          </p:cNvSpPr>
          <p:nvPr>
            <p:ph type="body" idx="1"/>
          </p:nvPr>
        </p:nvSpPr>
        <p:spPr>
          <a:xfrm>
            <a:off x="608248" y="1388963"/>
            <a:ext cx="109347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2286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8100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810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2286000" lvl="4" indent="-381000" algn="l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743200" lvl="5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132" name="Google Shape;132;g34b4957bab9_1_1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3872" y="202224"/>
            <a:ext cx="789330" cy="776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12964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ves">
  <p:cSld name="Leave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34b4957bab9_1_12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3049"/>
            <a:ext cx="12197420" cy="68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34b4957bab9_1_1252"/>
          <p:cNvSpPr txBox="1">
            <a:spLocks noGrp="1"/>
          </p:cNvSpPr>
          <p:nvPr>
            <p:ph type="title"/>
          </p:nvPr>
        </p:nvSpPr>
        <p:spPr>
          <a:xfrm>
            <a:off x="608249" y="202225"/>
            <a:ext cx="10535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lv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34b4957bab9_1_1252"/>
          <p:cNvSpPr txBox="1">
            <a:spLocks noGrp="1"/>
          </p:cNvSpPr>
          <p:nvPr>
            <p:ph type="body" idx="1"/>
          </p:nvPr>
        </p:nvSpPr>
        <p:spPr>
          <a:xfrm>
            <a:off x="608248" y="1388963"/>
            <a:ext cx="109347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2286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8100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810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2286000" lvl="4" indent="-381000" algn="l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743200" lvl="5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137" name="Google Shape;137;g34b4957bab9_1_1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3872" y="202224"/>
            <a:ext cx="789330" cy="776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24278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ff Portrait">
  <p:cSld name="Staff Portrai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34b4957bab9_1_12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3049"/>
            <a:ext cx="12197420" cy="68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34b4957bab9_1_1257"/>
          <p:cNvSpPr txBox="1">
            <a:spLocks noGrp="1"/>
          </p:cNvSpPr>
          <p:nvPr>
            <p:ph type="title"/>
          </p:nvPr>
        </p:nvSpPr>
        <p:spPr>
          <a:xfrm>
            <a:off x="608249" y="202225"/>
            <a:ext cx="10535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lvl="0" algn="l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Barlow Medium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34b4957bab9_1_1257"/>
          <p:cNvSpPr txBox="1">
            <a:spLocks noGrp="1"/>
          </p:cNvSpPr>
          <p:nvPr>
            <p:ph type="body" idx="1"/>
          </p:nvPr>
        </p:nvSpPr>
        <p:spPr>
          <a:xfrm>
            <a:off x="608248" y="1388963"/>
            <a:ext cx="109347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2286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142" name="Google Shape;142;g34b4957bab9_1_12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3872" y="202224"/>
            <a:ext cx="789330" cy="776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73144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 Stickies">
  <p:cSld name="Yellow Stickie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34b4957bab9_1_12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3048"/>
            <a:ext cx="12197420" cy="68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34b4957bab9_1_1262"/>
          <p:cNvSpPr txBox="1">
            <a:spLocks noGrp="1"/>
          </p:cNvSpPr>
          <p:nvPr>
            <p:ph type="title"/>
          </p:nvPr>
        </p:nvSpPr>
        <p:spPr>
          <a:xfrm>
            <a:off x="608249" y="202225"/>
            <a:ext cx="10535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lvl="0" algn="l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Barlow Medium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34b4957bab9_1_1262"/>
          <p:cNvSpPr txBox="1">
            <a:spLocks noGrp="1"/>
          </p:cNvSpPr>
          <p:nvPr>
            <p:ph type="body" idx="1"/>
          </p:nvPr>
        </p:nvSpPr>
        <p:spPr>
          <a:xfrm>
            <a:off x="608248" y="1388963"/>
            <a:ext cx="109347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2286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147" name="Google Shape;147;g34b4957bab9_1_1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3872" y="202224"/>
            <a:ext cx="789330" cy="776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766823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n color only" type="obj">
  <p:cSld name="Thin color only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4b4957bab9_1_2966"/>
          <p:cNvSpPr txBox="1">
            <a:spLocks noGrp="1"/>
          </p:cNvSpPr>
          <p:nvPr>
            <p:ph type="title"/>
          </p:nvPr>
        </p:nvSpPr>
        <p:spPr>
          <a:xfrm>
            <a:off x="608249" y="202224"/>
            <a:ext cx="94221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g34b4957bab9_1_2966"/>
          <p:cNvSpPr txBox="1">
            <a:spLocks noGrp="1"/>
          </p:cNvSpPr>
          <p:nvPr>
            <p:ph type="body" idx="1"/>
          </p:nvPr>
        </p:nvSpPr>
        <p:spPr>
          <a:xfrm>
            <a:off x="608248" y="1388962"/>
            <a:ext cx="96669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285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9250" algn="l">
              <a:lnSpc>
                <a:spcPct val="177777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55555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6666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6666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116138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Background template">
  <p:cSld name="Blue Background templat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4b4957bab9_1_2969"/>
          <p:cNvSpPr>
            <a:spLocks noGrp="1"/>
          </p:cNvSpPr>
          <p:nvPr>
            <p:ph type="pic" idx="2"/>
          </p:nvPr>
        </p:nvSpPr>
        <p:spPr>
          <a:xfrm>
            <a:off x="7081838" y="0"/>
            <a:ext cx="51099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05" name="Google Shape;305;g34b4957bab9_1_2969"/>
          <p:cNvSpPr txBox="1">
            <a:spLocks noGrp="1"/>
          </p:cNvSpPr>
          <p:nvPr>
            <p:ph type="title"/>
          </p:nvPr>
        </p:nvSpPr>
        <p:spPr>
          <a:xfrm>
            <a:off x="608249" y="202224"/>
            <a:ext cx="6028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256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Barlow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g34b4957bab9_1_2969"/>
          <p:cNvSpPr txBox="1">
            <a:spLocks noGrp="1"/>
          </p:cNvSpPr>
          <p:nvPr>
            <p:ph type="body" idx="1"/>
          </p:nvPr>
        </p:nvSpPr>
        <p:spPr>
          <a:xfrm>
            <a:off x="608249" y="1388962"/>
            <a:ext cx="66504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285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406400" algn="l">
              <a:lnSpc>
                <a:spcPct val="114285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9250" algn="l">
              <a:lnSpc>
                <a:spcPct val="155555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6666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6666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pic>
        <p:nvPicPr>
          <p:cNvPr id="307" name="Google Shape;307;g34b4957bab9_1_29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43872" y="202224"/>
            <a:ext cx="789328" cy="776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1572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II Light Blue">
  <p:cSld name="PHII Light Blue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g34b4957bab9_1_29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3049"/>
            <a:ext cx="12197420" cy="68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34b4957bab9_1_2925"/>
          <p:cNvSpPr txBox="1">
            <a:spLocks noGrp="1"/>
          </p:cNvSpPr>
          <p:nvPr>
            <p:ph type="title"/>
          </p:nvPr>
        </p:nvSpPr>
        <p:spPr>
          <a:xfrm>
            <a:off x="608249" y="202225"/>
            <a:ext cx="94221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g34b4957bab9_1_2925"/>
          <p:cNvSpPr txBox="1">
            <a:spLocks noGrp="1"/>
          </p:cNvSpPr>
          <p:nvPr>
            <p:ph type="body" idx="1"/>
          </p:nvPr>
        </p:nvSpPr>
        <p:spPr>
          <a:xfrm>
            <a:off x="608249" y="1388963"/>
            <a:ext cx="96669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2286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8100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810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2286000" lvl="4" indent="-381000" algn="l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743200" lvl="5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269" name="Google Shape;269;g34b4957bab9_1_29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3872" y="202224"/>
            <a:ext cx="789330" cy="776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446219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 Template">
  <p:cSld name="White Background Template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4b4957bab9_1_2974"/>
          <p:cNvSpPr>
            <a:spLocks noGrp="1"/>
          </p:cNvSpPr>
          <p:nvPr>
            <p:ph type="pic" idx="2"/>
          </p:nvPr>
        </p:nvSpPr>
        <p:spPr>
          <a:xfrm>
            <a:off x="7081838" y="0"/>
            <a:ext cx="51099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10" name="Google Shape;310;g34b4957bab9_1_2974"/>
          <p:cNvSpPr txBox="1">
            <a:spLocks noGrp="1"/>
          </p:cNvSpPr>
          <p:nvPr>
            <p:ph type="title"/>
          </p:nvPr>
        </p:nvSpPr>
        <p:spPr>
          <a:xfrm>
            <a:off x="608249" y="202224"/>
            <a:ext cx="6028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g34b4957bab9_1_2974"/>
          <p:cNvSpPr txBox="1">
            <a:spLocks noGrp="1"/>
          </p:cNvSpPr>
          <p:nvPr>
            <p:ph type="body" idx="1"/>
          </p:nvPr>
        </p:nvSpPr>
        <p:spPr>
          <a:xfrm>
            <a:off x="608249" y="1388962"/>
            <a:ext cx="66504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285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9250" algn="l">
              <a:lnSpc>
                <a:spcPct val="177777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55555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6666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6666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pic>
        <p:nvPicPr>
          <p:cNvPr id="312" name="Google Shape;312;g34b4957bab9_1_29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43872" y="202224"/>
            <a:ext cx="789328" cy="776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28080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4b4957bab9_1_2930"/>
          <p:cNvSpPr txBox="1">
            <a:spLocks noGrp="1"/>
          </p:cNvSpPr>
          <p:nvPr>
            <p:ph type="ctrTitle"/>
          </p:nvPr>
        </p:nvSpPr>
        <p:spPr>
          <a:xfrm>
            <a:off x="791029" y="1157719"/>
            <a:ext cx="6241200" cy="1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4800"/>
              <a:buFont typeface="Calibri"/>
              <a:buNone/>
              <a:defRPr sz="4800" b="0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g34b4957bab9_1_2930"/>
          <p:cNvSpPr txBox="1">
            <a:spLocks noGrp="1"/>
          </p:cNvSpPr>
          <p:nvPr>
            <p:ph type="subTitle" idx="1"/>
          </p:nvPr>
        </p:nvSpPr>
        <p:spPr>
          <a:xfrm>
            <a:off x="791029" y="2753893"/>
            <a:ext cx="6241200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3975B0"/>
              </a:buClr>
              <a:buSzPts val="2400"/>
              <a:buNone/>
              <a:defRPr sz="2400" b="1">
                <a:solidFill>
                  <a:srgbClr val="3975B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040690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Static">
  <p:cSld name="Blue Static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34b4957bab9_1_29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3049"/>
            <a:ext cx="12197420" cy="68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34b4957bab9_1_2933"/>
          <p:cNvSpPr txBox="1">
            <a:spLocks noGrp="1"/>
          </p:cNvSpPr>
          <p:nvPr>
            <p:ph type="ctrTitle"/>
          </p:nvPr>
        </p:nvSpPr>
        <p:spPr>
          <a:xfrm>
            <a:off x="865848" y="928155"/>
            <a:ext cx="94353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marR="0" lvl="0" algn="l">
              <a:lnSpc>
                <a:spcPct val="10208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Medium"/>
              <a:buNone/>
              <a:defRPr sz="4800" b="0" i="0" u="none" strike="noStrike" cap="non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pic>
        <p:nvPicPr>
          <p:cNvPr id="276" name="Google Shape;276;g34b4957bab9_1_29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3759" y="5081533"/>
            <a:ext cx="5076614" cy="177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34b4957bab9_1_2933"/>
          <p:cNvSpPr/>
          <p:nvPr/>
        </p:nvSpPr>
        <p:spPr>
          <a:xfrm rot="10800000" flipH="1">
            <a:off x="838201" y="3481057"/>
            <a:ext cx="9066300" cy="756900"/>
          </a:xfrm>
          <a:prstGeom prst="round1Rect">
            <a:avLst>
              <a:gd name="adj" fmla="val 50000"/>
            </a:avLst>
          </a:prstGeom>
          <a:solidFill>
            <a:srgbClr val="D3D655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34b4957bab9_1_2933"/>
          <p:cNvSpPr txBox="1">
            <a:spLocks noGrp="1"/>
          </p:cNvSpPr>
          <p:nvPr>
            <p:ph type="subTitle" idx="1"/>
          </p:nvPr>
        </p:nvSpPr>
        <p:spPr>
          <a:xfrm>
            <a:off x="890124" y="3481332"/>
            <a:ext cx="8780100" cy="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marR="0" lv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5E85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005E85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808938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Section title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4b4957bab9_1_2939"/>
          <p:cNvSpPr txBox="1">
            <a:spLocks noGrp="1"/>
          </p:cNvSpPr>
          <p:nvPr>
            <p:ph type="title"/>
          </p:nvPr>
        </p:nvSpPr>
        <p:spPr>
          <a:xfrm>
            <a:off x="493143" y="2154141"/>
            <a:ext cx="112905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4800"/>
              <a:buFont typeface="Calibri"/>
              <a:buNone/>
              <a:defRPr sz="4800" b="0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g34b4957bab9_1_2939"/>
          <p:cNvSpPr txBox="1">
            <a:spLocks noGrp="1"/>
          </p:cNvSpPr>
          <p:nvPr>
            <p:ph type="subTitle" idx="1"/>
          </p:nvPr>
        </p:nvSpPr>
        <p:spPr>
          <a:xfrm>
            <a:off x="493143" y="3867076"/>
            <a:ext cx="6241200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3975B0"/>
              </a:buClr>
              <a:buSzPts val="2400"/>
              <a:buNone/>
              <a:defRPr sz="2400" b="1">
                <a:solidFill>
                  <a:srgbClr val="3975B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77473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Background template">
  <p:cSld name="Blue Background template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4b4957bab9_1_2942"/>
          <p:cNvSpPr>
            <a:spLocks noGrp="1"/>
          </p:cNvSpPr>
          <p:nvPr>
            <p:ph type="pic" idx="2"/>
          </p:nvPr>
        </p:nvSpPr>
        <p:spPr>
          <a:xfrm>
            <a:off x="7081837" y="0"/>
            <a:ext cx="51099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84" name="Google Shape;284;g34b4957bab9_1_2942"/>
          <p:cNvSpPr txBox="1">
            <a:spLocks noGrp="1"/>
          </p:cNvSpPr>
          <p:nvPr>
            <p:ph type="title"/>
          </p:nvPr>
        </p:nvSpPr>
        <p:spPr>
          <a:xfrm>
            <a:off x="608249" y="202225"/>
            <a:ext cx="6028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lvl="0" algn="l">
              <a:lnSpc>
                <a:spcPct val="10256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Barlow Medium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g34b4957bab9_1_2942"/>
          <p:cNvSpPr txBox="1">
            <a:spLocks noGrp="1"/>
          </p:cNvSpPr>
          <p:nvPr>
            <p:ph type="body" idx="1"/>
          </p:nvPr>
        </p:nvSpPr>
        <p:spPr>
          <a:xfrm>
            <a:off x="608249" y="1388963"/>
            <a:ext cx="66504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2286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4064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2286000" lvl="4" indent="-381000" algn="l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743200" lvl="5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286" name="Google Shape;286;g34b4957bab9_1_29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43872" y="202224"/>
            <a:ext cx="789330" cy="776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556130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 Stickies">
  <p:cSld name="Yellow Stickies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g34b4957bab9_1_29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3048"/>
            <a:ext cx="12197420" cy="68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34b4957bab9_1_2947"/>
          <p:cNvSpPr txBox="1">
            <a:spLocks noGrp="1"/>
          </p:cNvSpPr>
          <p:nvPr>
            <p:ph type="title"/>
          </p:nvPr>
        </p:nvSpPr>
        <p:spPr>
          <a:xfrm>
            <a:off x="608249" y="202225"/>
            <a:ext cx="10535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lvl="0" algn="l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Barlow Medium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g34b4957bab9_1_2947"/>
          <p:cNvSpPr txBox="1">
            <a:spLocks noGrp="1"/>
          </p:cNvSpPr>
          <p:nvPr>
            <p:ph type="body" idx="1"/>
          </p:nvPr>
        </p:nvSpPr>
        <p:spPr>
          <a:xfrm>
            <a:off x="608248" y="1388963"/>
            <a:ext cx="109347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2286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291" name="Google Shape;291;g34b4957bab9_1_29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3872" y="202224"/>
            <a:ext cx="789330" cy="776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798137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 Template">
  <p:cSld name="White Background Template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4b4957bab9_1_2952"/>
          <p:cNvSpPr>
            <a:spLocks noGrp="1"/>
          </p:cNvSpPr>
          <p:nvPr>
            <p:ph type="pic" idx="2"/>
          </p:nvPr>
        </p:nvSpPr>
        <p:spPr>
          <a:xfrm>
            <a:off x="7081837" y="0"/>
            <a:ext cx="51099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94" name="Google Shape;294;g34b4957bab9_1_2952"/>
          <p:cNvSpPr txBox="1">
            <a:spLocks noGrp="1"/>
          </p:cNvSpPr>
          <p:nvPr>
            <p:ph type="title"/>
          </p:nvPr>
        </p:nvSpPr>
        <p:spPr>
          <a:xfrm>
            <a:off x="608249" y="202225"/>
            <a:ext cx="6028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g34b4957bab9_1_2952"/>
          <p:cNvSpPr txBox="1">
            <a:spLocks noGrp="1"/>
          </p:cNvSpPr>
          <p:nvPr>
            <p:ph type="body" idx="1"/>
          </p:nvPr>
        </p:nvSpPr>
        <p:spPr>
          <a:xfrm>
            <a:off x="608249" y="1388963"/>
            <a:ext cx="66504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2286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8100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810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2286000" lvl="4" indent="-381000" algn="l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743200" lvl="5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296" name="Google Shape;296;g34b4957bab9_1_29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43872" y="202224"/>
            <a:ext cx="789330" cy="776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36315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34b4957bab9_1_12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913"/>
            <a:ext cx="12192000" cy="42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34b4957bab9_1_1220"/>
          <p:cNvSpPr txBox="1">
            <a:spLocks noGrp="1"/>
          </p:cNvSpPr>
          <p:nvPr>
            <p:ph type="ctrTitle"/>
          </p:nvPr>
        </p:nvSpPr>
        <p:spPr>
          <a:xfrm>
            <a:off x="791029" y="1157719"/>
            <a:ext cx="6241200" cy="1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4800"/>
              <a:buFont typeface="Calibri"/>
              <a:buNone/>
              <a:defRPr sz="4800" b="0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34b4957bab9_1_1220"/>
          <p:cNvSpPr txBox="1">
            <a:spLocks noGrp="1"/>
          </p:cNvSpPr>
          <p:nvPr>
            <p:ph type="subTitle" idx="1"/>
          </p:nvPr>
        </p:nvSpPr>
        <p:spPr>
          <a:xfrm>
            <a:off x="791029" y="2753893"/>
            <a:ext cx="6241200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3975B0"/>
              </a:buClr>
              <a:buSzPts val="2400"/>
              <a:buNone/>
              <a:defRPr sz="2400" b="1">
                <a:solidFill>
                  <a:srgbClr val="3975B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05" name="Google Shape;105;g34b4957bab9_1_1220"/>
          <p:cNvPicPr preferRelativeResize="0"/>
          <p:nvPr/>
        </p:nvPicPr>
        <p:blipFill rotWithShape="1">
          <a:blip r:embed="rId3">
            <a:alphaModFix/>
          </a:blip>
          <a:srcRect l="60184" r="16844"/>
          <a:stretch/>
        </p:blipFill>
        <p:spPr>
          <a:xfrm>
            <a:off x="7470352" y="5394341"/>
            <a:ext cx="2480952" cy="1283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34b4957bab9_1_12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5357" y="5730491"/>
            <a:ext cx="3812015" cy="679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34b4957bab9_1_12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7383" y="5677621"/>
            <a:ext cx="1084995" cy="817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94855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4b4957bab9_1_2912"/>
          <p:cNvSpPr txBox="1">
            <a:spLocks noGrp="1"/>
          </p:cNvSpPr>
          <p:nvPr>
            <p:ph type="title"/>
          </p:nvPr>
        </p:nvSpPr>
        <p:spPr>
          <a:xfrm>
            <a:off x="494611" y="114300"/>
            <a:ext cx="106101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marR="0" lvl="0" algn="l">
              <a:lnSpc>
                <a:spcPct val="102564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3900"/>
              <a:buFont typeface="Barlow Medium"/>
              <a:buNone/>
              <a:defRPr sz="3900" b="0" i="0" u="none" strike="noStrike" cap="none">
                <a:solidFill>
                  <a:srgbClr val="0075C9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254" name="Google Shape;254;g34b4957bab9_1_2912"/>
          <p:cNvSpPr txBox="1">
            <a:spLocks noGrp="1"/>
          </p:cNvSpPr>
          <p:nvPr>
            <p:ph type="body" idx="1"/>
          </p:nvPr>
        </p:nvSpPr>
        <p:spPr>
          <a:xfrm>
            <a:off x="494607" y="1596768"/>
            <a:ext cx="106101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marR="0" lvl="0" indent="-2286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4064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810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429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429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683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3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3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3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33529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b4957bab9_1_1217"/>
          <p:cNvSpPr txBox="1">
            <a:spLocks noGrp="1"/>
          </p:cNvSpPr>
          <p:nvPr>
            <p:ph type="title"/>
          </p:nvPr>
        </p:nvSpPr>
        <p:spPr>
          <a:xfrm>
            <a:off x="494611" y="114300"/>
            <a:ext cx="105219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marR="0" lvl="0" algn="l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3900"/>
              <a:buFont typeface="Barlow Medium"/>
              <a:buNone/>
              <a:defRPr sz="3900" b="0" i="0" u="none" strike="noStrike" cap="none">
                <a:solidFill>
                  <a:srgbClr val="0075C9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00" name="Google Shape;100;g34b4957bab9_1_1217"/>
          <p:cNvSpPr txBox="1">
            <a:spLocks noGrp="1"/>
          </p:cNvSpPr>
          <p:nvPr>
            <p:ph type="body" idx="1"/>
          </p:nvPr>
        </p:nvSpPr>
        <p:spPr>
          <a:xfrm>
            <a:off x="494607" y="1596768"/>
            <a:ext cx="109347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marR="0" lvl="0" indent="-2286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4064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810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429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429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683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3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3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3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59833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4b4957bab9_1_2963"/>
          <p:cNvSpPr txBox="1">
            <a:spLocks noGrp="1"/>
          </p:cNvSpPr>
          <p:nvPr>
            <p:ph type="title"/>
          </p:nvPr>
        </p:nvSpPr>
        <p:spPr>
          <a:xfrm>
            <a:off x="494610" y="114300"/>
            <a:ext cx="106101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>
              <a:lnSpc>
                <a:spcPct val="102564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3900"/>
              <a:buFont typeface="Barlow Medium"/>
              <a:buNone/>
              <a:defRPr sz="3900" b="0" i="0" u="none" strike="noStrike" cap="none">
                <a:solidFill>
                  <a:srgbClr val="0075C9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9" name="Google Shape;299;g34b4957bab9_1_2963"/>
          <p:cNvSpPr txBox="1">
            <a:spLocks noGrp="1"/>
          </p:cNvSpPr>
          <p:nvPr>
            <p:ph type="body" idx="1"/>
          </p:nvPr>
        </p:nvSpPr>
        <p:spPr>
          <a:xfrm>
            <a:off x="494607" y="1596767"/>
            <a:ext cx="106101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14285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406400" algn="l">
              <a:lnSpc>
                <a:spcPct val="114285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81000" algn="l">
              <a:lnSpc>
                <a:spcPct val="116666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49250" algn="l">
              <a:lnSpc>
                <a:spcPct val="116666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49250" algn="l">
              <a:lnSpc>
                <a:spcPct val="116666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68199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mmregistries.org/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36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phii.org/wp-content/uploads/2021/07/MT-Project-Governance-Roles-and-Responsibilities-Worksheet.docx" TargetMode="External"/><Relationship Id="rId3" Type="http://schemas.openxmlformats.org/officeDocument/2006/relationships/image" Target="../media/image20.jpg"/><Relationship Id="rId7" Type="http://schemas.openxmlformats.org/officeDocument/2006/relationships/hyperlink" Target="https://phii.org/what-we-do/iis-hub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hii.org/wp-content/uploads/2021/08/PHII_IISFunctionalModel_simple_FINAL.pdf" TargetMode="External"/><Relationship Id="rId5" Type="http://schemas.openxmlformats.org/officeDocument/2006/relationships/hyperlink" Target="https://www.immregistries.org/aggregate-analysis-reporting-tool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phii.org/wp-content/uploads/2021/07/MT-IIS-Staff-Roles-Matrix.xls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hyperlink" Target="https://wwwn.cdc.gov/IISDashboard/Query.aspx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4" name="Google Shape;1204;g34b4957bab9_1_2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3048"/>
            <a:ext cx="12197425" cy="68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05" name="Google Shape;1205;g34b4957bab9_1_2215"/>
          <p:cNvSpPr/>
          <p:nvPr/>
        </p:nvSpPr>
        <p:spPr>
          <a:xfrm rot="10800000" flipH="1">
            <a:off x="838200" y="3481657"/>
            <a:ext cx="9066900" cy="756300"/>
          </a:xfrm>
          <a:prstGeom prst="round1Rect">
            <a:avLst>
              <a:gd name="adj" fmla="val 50000"/>
            </a:avLst>
          </a:prstGeom>
          <a:solidFill>
            <a:srgbClr val="D3D6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g34b4957bab9_1_2215"/>
          <p:cNvSpPr txBox="1">
            <a:spLocks noGrp="1"/>
          </p:cNvSpPr>
          <p:nvPr>
            <p:ph type="ctrTitle"/>
          </p:nvPr>
        </p:nvSpPr>
        <p:spPr>
          <a:xfrm>
            <a:off x="865848" y="928155"/>
            <a:ext cx="94353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208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Medium"/>
              <a:buNone/>
            </a:pPr>
            <a:r>
              <a:rPr lang="en-US" dirty="0"/>
              <a:t>IIS Assessment, Planning and Prioritization</a:t>
            </a:r>
            <a:endParaRPr dirty="0"/>
          </a:p>
        </p:txBody>
      </p:sp>
      <p:sp>
        <p:nvSpPr>
          <p:cNvPr id="1207" name="Google Shape;1207;g34b4957bab9_1_2215"/>
          <p:cNvSpPr txBox="1">
            <a:spLocks noGrp="1"/>
          </p:cNvSpPr>
          <p:nvPr>
            <p:ph type="subTitle" idx="1"/>
          </p:nvPr>
        </p:nvSpPr>
        <p:spPr>
          <a:xfrm>
            <a:off x="890124" y="3481332"/>
            <a:ext cx="8780100" cy="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5E85"/>
              </a:buClr>
              <a:buSzPts val="2100"/>
              <a:buNone/>
            </a:pPr>
            <a:r>
              <a:rPr lang="en-US" dirty="0"/>
              <a:t>Bringing It All Together</a:t>
            </a:r>
            <a:endParaRPr dirty="0"/>
          </a:p>
        </p:txBody>
      </p:sp>
      <p:sp>
        <p:nvSpPr>
          <p:cNvPr id="1208" name="Google Shape;1208;g34b4957bab9_1_2215"/>
          <p:cNvSpPr txBox="1"/>
          <p:nvPr/>
        </p:nvSpPr>
        <p:spPr>
          <a:xfrm>
            <a:off x="865819" y="4481871"/>
            <a:ext cx="2189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2" charset="0"/>
                <a:ea typeface="Calibri"/>
                <a:cs typeface="Calibri"/>
                <a:sym typeface="Calibri"/>
              </a:rPr>
              <a:t>Mary Beth Kurilo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546;p2"/>
          <p:cNvPicPr preferRelativeResize="0"/>
          <p:nvPr/>
        </p:nvPicPr>
        <p:blipFill rotWithShape="1">
          <a:blip r:embed="rId4">
            <a:alphaModFix/>
          </a:blip>
          <a:srcRect t="18267" r="526" b="17176"/>
          <a:stretch/>
        </p:blipFill>
        <p:spPr>
          <a:xfrm>
            <a:off x="4319478" y="5521848"/>
            <a:ext cx="4335251" cy="95002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11" name="Google Shape;548;p2" title="AIRA_2018Logo_White_Ho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65880" y="5525821"/>
            <a:ext cx="3036824" cy="950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49;p2" title="Screenshot 2025-04-14 103316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9877" y="5525823"/>
            <a:ext cx="3838450" cy="95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8" name="Google Shape;1328;g34d66de389a_0_118"/>
          <p:cNvPicPr preferRelativeResize="0"/>
          <p:nvPr/>
        </p:nvPicPr>
        <p:blipFill rotWithShape="1">
          <a:blip r:embed="rId3">
            <a:alphaModFix/>
          </a:blip>
          <a:srcRect r="17952"/>
          <a:stretch/>
        </p:blipFill>
        <p:spPr>
          <a:xfrm>
            <a:off x="0" y="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g34d66de389a_0_1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4147" y="-1"/>
            <a:ext cx="789330" cy="776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3" name="Google Shape;1333;g34d66de389a_0_1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03579" y="236452"/>
            <a:ext cx="8186834" cy="6037367"/>
          </a:xfrm>
          <a:prstGeom prst="rect">
            <a:avLst/>
          </a:prstGeom>
          <a:noFill/>
          <a:ln>
            <a:noFill/>
          </a:ln>
        </p:spPr>
      </p:pic>
      <p:sp>
        <p:nvSpPr>
          <p:cNvPr id="1334" name="Google Shape;1334;g34d66de389a_0_118"/>
          <p:cNvSpPr/>
          <p:nvPr/>
        </p:nvSpPr>
        <p:spPr>
          <a:xfrm>
            <a:off x="8504300" y="1684200"/>
            <a:ext cx="925500" cy="879300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g34d66de389a_0_118"/>
          <p:cNvSpPr txBox="1">
            <a:spLocks noGrp="1"/>
          </p:cNvSpPr>
          <p:nvPr>
            <p:ph type="ctrTitle" idx="4294967295"/>
          </p:nvPr>
        </p:nvSpPr>
        <p:spPr>
          <a:xfrm>
            <a:off x="303567" y="628400"/>
            <a:ext cx="3600000" cy="3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 dirty="0">
                <a:solidFill>
                  <a:srgbClr val="1E5DB2"/>
                </a:solidFill>
              </a:rPr>
              <a:t>Researching on the</a:t>
            </a:r>
            <a:endParaRPr sz="4400" dirty="0">
              <a:solidFill>
                <a:srgbClr val="1E5DB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 dirty="0">
                <a:solidFill>
                  <a:srgbClr val="1E5DB2"/>
                </a:solidFill>
              </a:rPr>
              <a:t>AIRA Website and Repository</a:t>
            </a:r>
            <a:endParaRPr sz="4400" dirty="0">
              <a:solidFill>
                <a:srgbClr val="1E5DB2"/>
              </a:solidFill>
            </a:endParaRPr>
          </a:p>
        </p:txBody>
      </p:sp>
      <p:sp>
        <p:nvSpPr>
          <p:cNvPr id="1336" name="Google Shape;1336;g34d66de389a_0_118"/>
          <p:cNvSpPr txBox="1"/>
          <p:nvPr/>
        </p:nvSpPr>
        <p:spPr>
          <a:xfrm>
            <a:off x="106077" y="5065200"/>
            <a:ext cx="3720000" cy="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600" b="0" i="0" u="sng" strike="noStrike" kern="0" cap="none" spc="0" normalizeH="0" baseline="0" noProof="0" dirty="0">
                <a:ln>
                  <a:noFill/>
                </a:ln>
                <a:solidFill>
                  <a:srgbClr val="1E5DB2"/>
                </a:solidFill>
                <a:effectLst/>
                <a:uLnTx/>
                <a:uFillTx/>
                <a:latin typeface="Barlow" panose="00000500000000000000" pitchFamily="2" charset="0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www.immregistries.org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1E5DB2"/>
                </a:solidFill>
                <a:effectLst/>
                <a:uLnTx/>
                <a:uFillTx/>
                <a:latin typeface="Barlow" panose="00000500000000000000" pitchFamily="2" charset="0"/>
                <a:ea typeface="Calibri"/>
                <a:cs typeface="Calibri"/>
                <a:sym typeface="Calibri"/>
              </a:rPr>
              <a:t> 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1E5DB2"/>
              </a:solidFill>
              <a:effectLst/>
              <a:uLnTx/>
              <a:uFillTx/>
              <a:latin typeface="Barlow" panose="00000500000000000000" pitchFamily="2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" name="Google Shape;1341;g34d66de389a_0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3048"/>
            <a:ext cx="12197425" cy="68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342" name="Google Shape;1342;g34d66de389a_0_46"/>
          <p:cNvSpPr txBox="1">
            <a:spLocks noGrp="1"/>
          </p:cNvSpPr>
          <p:nvPr>
            <p:ph type="ctrTitle"/>
          </p:nvPr>
        </p:nvSpPr>
        <p:spPr>
          <a:xfrm>
            <a:off x="405167" y="780800"/>
            <a:ext cx="3017100" cy="3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 dirty="0">
                <a:solidFill>
                  <a:schemeClr val="lt1"/>
                </a:solidFill>
                <a:latin typeface="Barlow" panose="00000500000000000000" pitchFamily="2" charset="0"/>
              </a:rPr>
              <a:t>Leveraging the IIS Functional Model</a:t>
            </a:r>
            <a:endParaRPr sz="4400" dirty="0">
              <a:solidFill>
                <a:schemeClr val="lt1"/>
              </a:solidFill>
              <a:latin typeface="Barlow" panose="00000500000000000000" pitchFamily="2" charset="0"/>
            </a:endParaRPr>
          </a:p>
        </p:txBody>
      </p:sp>
      <p:sp>
        <p:nvSpPr>
          <p:cNvPr id="1343" name="Google Shape;1343;g34d66de389a_0_46"/>
          <p:cNvSpPr/>
          <p:nvPr/>
        </p:nvSpPr>
        <p:spPr>
          <a:xfrm>
            <a:off x="8504300" y="1912800"/>
            <a:ext cx="925500" cy="879300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4" name="Google Shape;1344;g34d66de389a_0_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2367" y="0"/>
            <a:ext cx="8819633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9" name="Google Shape;1349;g34b4957bab9_1_23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3050"/>
            <a:ext cx="12197420" cy="68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350" name="Google Shape;1350;g34b4957bab9_1_2396"/>
          <p:cNvSpPr txBox="1">
            <a:spLocks noGrp="1"/>
          </p:cNvSpPr>
          <p:nvPr>
            <p:ph type="title"/>
          </p:nvPr>
        </p:nvSpPr>
        <p:spPr>
          <a:xfrm>
            <a:off x="608249" y="202225"/>
            <a:ext cx="94221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2564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3900"/>
              <a:buFont typeface="Barlow Medium"/>
              <a:buNone/>
            </a:pPr>
            <a:r>
              <a:rPr lang="en-US" dirty="0">
                <a:solidFill>
                  <a:srgbClr val="1E5DB2"/>
                </a:solidFill>
              </a:rPr>
              <a:t>Assess Yourself!! ♪</a:t>
            </a:r>
            <a:endParaRPr dirty="0">
              <a:solidFill>
                <a:srgbClr val="1E5DB2"/>
              </a:solidFill>
            </a:endParaRPr>
          </a:p>
        </p:txBody>
      </p:sp>
      <p:pic>
        <p:nvPicPr>
          <p:cNvPr id="1351" name="Google Shape;1351;g34b4957bab9_1_23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4147" y="-1"/>
            <a:ext cx="789330" cy="776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2" name="Google Shape;1352;g34b4957bab9_1_23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0117" y="1396167"/>
            <a:ext cx="9596924" cy="42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3" name="Google Shape;1353;g34b4957bab9_1_2396"/>
          <p:cNvSpPr txBox="1"/>
          <p:nvPr/>
        </p:nvSpPr>
        <p:spPr>
          <a:xfrm>
            <a:off x="608249" y="6149942"/>
            <a:ext cx="10926041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D5CDF"/>
                </a:solidFill>
                <a:effectLst/>
                <a:highlight>
                  <a:srgbClr val="FFFFFF"/>
                </a:highlight>
                <a:uLnTx/>
                <a:uFillTx/>
                <a:latin typeface="Barlow" panose="020B0604020202020204" charset="0"/>
                <a:ea typeface="Calibri"/>
                <a:cs typeface="Calibri"/>
                <a:sym typeface="Calibri"/>
              </a:rPr>
              <a:t>https://phii.org/wp-content/uploads/2021/08/IIS-Functional-Model-Assessment-Workbook_Assessment-only.xlsx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D5CDF"/>
              </a:solidFill>
              <a:effectLst/>
              <a:highlight>
                <a:srgbClr val="FFFFFF"/>
              </a:highlight>
              <a:uLnTx/>
              <a:uFillTx/>
              <a:latin typeface="Barlow" panose="020B060402020202020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8" name="Google Shape;1358;g34b4957bab9_1_24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334000" cy="6858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1359" name="Google Shape;1359;g34b4957bab9_1_2410"/>
          <p:cNvPicPr preferRelativeResize="0"/>
          <p:nvPr/>
        </p:nvPicPr>
        <p:blipFill rotWithShape="1">
          <a:blip r:embed="rId4">
            <a:alphaModFix/>
          </a:blip>
          <a:srcRect t="79746"/>
          <a:stretch/>
        </p:blipFill>
        <p:spPr>
          <a:xfrm>
            <a:off x="0" y="5469038"/>
            <a:ext cx="12192000" cy="1388962"/>
          </a:xfrm>
          <a:prstGeom prst="rect">
            <a:avLst/>
          </a:prstGeom>
          <a:noFill/>
          <a:ln>
            <a:noFill/>
          </a:ln>
        </p:spPr>
      </p:pic>
      <p:sp>
        <p:nvSpPr>
          <p:cNvPr id="1360" name="Google Shape;1360;g34b4957bab9_1_2410"/>
          <p:cNvSpPr txBox="1">
            <a:spLocks noGrp="1"/>
          </p:cNvSpPr>
          <p:nvPr>
            <p:ph type="title"/>
          </p:nvPr>
        </p:nvSpPr>
        <p:spPr>
          <a:xfrm>
            <a:off x="1343600" y="2196500"/>
            <a:ext cx="6423900" cy="15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4500" b="1" dirty="0"/>
              <a:t>Planning</a:t>
            </a:r>
            <a:endParaRPr sz="4500" b="1" dirty="0"/>
          </a:p>
        </p:txBody>
      </p:sp>
      <p:pic>
        <p:nvPicPr>
          <p:cNvPr id="1361" name="Google Shape;1361;g34b4957bab9_1_24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43872" y="202224"/>
            <a:ext cx="789330" cy="776390"/>
          </a:xfrm>
          <a:prstGeom prst="rect">
            <a:avLst/>
          </a:prstGeom>
          <a:noFill/>
          <a:ln>
            <a:noFill/>
          </a:ln>
        </p:spPr>
      </p:pic>
      <p:sp>
        <p:nvSpPr>
          <p:cNvPr id="1362" name="Google Shape;1362;g34b4957bab9_1_2410"/>
          <p:cNvSpPr txBox="1"/>
          <p:nvPr/>
        </p:nvSpPr>
        <p:spPr>
          <a:xfrm>
            <a:off x="1362733" y="4024967"/>
            <a:ext cx="6271200" cy="14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9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What tools can I use to chart our program’s course?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7" name="Google Shape;1367;g34b4957bab9_1_2457"/>
          <p:cNvPicPr preferRelativeResize="0"/>
          <p:nvPr/>
        </p:nvPicPr>
        <p:blipFill rotWithShape="1">
          <a:blip r:embed="rId3">
            <a:alphaModFix/>
          </a:blip>
          <a:srcRect r="17952"/>
          <a:stretch/>
        </p:blipFill>
        <p:spPr>
          <a:xfrm>
            <a:off x="0" y="315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8" name="Google Shape;1368;g34b4957bab9_1_24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4147" y="-1"/>
            <a:ext cx="789330" cy="776390"/>
          </a:xfrm>
          <a:prstGeom prst="rect">
            <a:avLst/>
          </a:prstGeom>
          <a:noFill/>
          <a:ln>
            <a:noFill/>
          </a:ln>
        </p:spPr>
      </p:pic>
      <p:sp>
        <p:nvSpPr>
          <p:cNvPr id="1369" name="Google Shape;1369;g34b4957bab9_1_2457"/>
          <p:cNvSpPr txBox="1">
            <a:spLocks noGrp="1"/>
          </p:cNvSpPr>
          <p:nvPr>
            <p:ph type="title"/>
          </p:nvPr>
        </p:nvSpPr>
        <p:spPr>
          <a:xfrm>
            <a:off x="219375" y="776400"/>
            <a:ext cx="2930700" cy="4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700" dirty="0">
                <a:solidFill>
                  <a:srgbClr val="1E5DB2"/>
                </a:solidFill>
              </a:rPr>
              <a:t>Familiar Planning Tools, Inputs, Resources</a:t>
            </a:r>
            <a:endParaRPr sz="3700" dirty="0">
              <a:solidFill>
                <a:srgbClr val="1E5DB2"/>
              </a:solidFill>
            </a:endParaRPr>
          </a:p>
        </p:txBody>
      </p:sp>
      <p:grpSp>
        <p:nvGrpSpPr>
          <p:cNvPr id="1370" name="Google Shape;1370;g34b4957bab9_1_2457"/>
          <p:cNvGrpSpPr/>
          <p:nvPr/>
        </p:nvGrpSpPr>
        <p:grpSpPr>
          <a:xfrm>
            <a:off x="5546147" y="2403852"/>
            <a:ext cx="2592735" cy="2233855"/>
            <a:chOff x="3071457" y="2013875"/>
            <a:chExt cx="1944600" cy="1569600"/>
          </a:xfrm>
        </p:grpSpPr>
        <p:sp>
          <p:nvSpPr>
            <p:cNvPr id="1371" name="Google Shape;1371;g34b4957bab9_1_2457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  <a:tabLst/>
                <a:defRPr/>
              </a:pP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g34b4957bab9_1_2457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Vestibulum congue tempus</a:t>
              </a: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g34b4957bab9_1_2457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Lorem ipsum dolor sit amet, consectetur adipiscing elit, sed do eiusmod tempor.</a:t>
              </a: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4" name="Google Shape;1374;g34b4957bab9_1_2457"/>
          <p:cNvGrpSpPr/>
          <p:nvPr/>
        </p:nvGrpSpPr>
        <p:grpSpPr>
          <a:xfrm>
            <a:off x="7961626" y="3382118"/>
            <a:ext cx="348751" cy="370566"/>
            <a:chOff x="4858109" y="2631368"/>
            <a:chExt cx="316442" cy="315000"/>
          </a:xfrm>
        </p:grpSpPr>
        <p:sp>
          <p:nvSpPr>
            <p:cNvPr id="1375" name="Google Shape;1375;g34b4957bab9_1_2457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  <a:tabLst/>
                <a:defRPr/>
              </a:pP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g34b4957bab9_1_2457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br>
                <a:rPr kumimoji="0" lang="en-US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</a:b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g34b4957bab9_1_2457"/>
          <p:cNvGrpSpPr/>
          <p:nvPr/>
        </p:nvGrpSpPr>
        <p:grpSpPr>
          <a:xfrm>
            <a:off x="5378840" y="3382147"/>
            <a:ext cx="347155" cy="370534"/>
            <a:chOff x="3157188" y="909150"/>
            <a:chExt cx="470400" cy="470400"/>
          </a:xfrm>
        </p:grpSpPr>
        <p:sp>
          <p:nvSpPr>
            <p:cNvPr id="1378" name="Google Shape;1378;g34b4957bab9_1_2457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  <a:tabLst/>
                <a:defRPr/>
              </a:pP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g34b4957bab9_1_2457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  <a:tabLst/>
                <a:defRPr/>
              </a:pP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0" name="Google Shape;1380;g34b4957bab9_1_2457"/>
          <p:cNvGrpSpPr/>
          <p:nvPr/>
        </p:nvGrpSpPr>
        <p:grpSpPr>
          <a:xfrm>
            <a:off x="7038343" y="962479"/>
            <a:ext cx="4905477" cy="4462373"/>
            <a:chOff x="4192863" y="1002150"/>
            <a:chExt cx="3679200" cy="3139200"/>
          </a:xfrm>
        </p:grpSpPr>
        <p:sp>
          <p:nvSpPr>
            <p:cNvPr id="1381" name="Google Shape;1381;g34b4957bab9_1_2457"/>
            <p:cNvSpPr/>
            <p:nvPr/>
          </p:nvSpPr>
          <p:spPr>
            <a:xfrm>
              <a:off x="4192863" y="1002150"/>
              <a:ext cx="3679200" cy="31392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  <a:tabLst/>
                <a:defRPr/>
              </a:pPr>
              <a:endParaRPr kumimoji="0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Calibri"/>
                <a:cs typeface="Calibri"/>
                <a:sym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  <a:tabLst/>
                <a:defRPr/>
              </a:pPr>
              <a:endParaRPr kumimoji="0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Calibri"/>
                <a:cs typeface="Calibri"/>
                <a:sym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  <a:tabLst/>
                <a:defRPr/>
              </a:pPr>
              <a:endParaRPr kumimoji="0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Calibri"/>
                <a:cs typeface="Calibri"/>
                <a:sym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  <a:tabLst/>
                <a:defRPr/>
              </a:pPr>
              <a:endParaRPr kumimoji="0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g34b4957bab9_1_2457"/>
            <p:cNvSpPr txBox="1"/>
            <p:nvPr/>
          </p:nvSpPr>
          <p:spPr>
            <a:xfrm>
              <a:off x="5495575" y="1412537"/>
              <a:ext cx="2021400" cy="60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  <a:tabLst/>
                <a:defRPr/>
              </a:pP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2" charset="0"/>
                  <a:ea typeface="Calibri"/>
                  <a:cs typeface="Calibri"/>
                  <a:sym typeface="Calibri"/>
                </a:rPr>
                <a:t>In-House Documents</a:t>
              </a:r>
              <a:endPara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g34b4957bab9_1_2457"/>
            <p:cNvSpPr txBox="1"/>
            <p:nvPr/>
          </p:nvSpPr>
          <p:spPr>
            <a:xfrm>
              <a:off x="5495575" y="2235329"/>
              <a:ext cx="2247600" cy="112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r>
                <a: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2" charset="0"/>
                  <a:ea typeface="Calibri"/>
                  <a:cs typeface="Calibri"/>
                  <a:sym typeface="Calibri"/>
                </a:rPr>
                <a:t>Policies, Standard Operating Procedures, Professional Development Goals, etc. </a:t>
              </a:r>
              <a:endPara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4" name="Google Shape;1384;g34b4957bab9_1_2457"/>
          <p:cNvGrpSpPr/>
          <p:nvPr/>
        </p:nvGrpSpPr>
        <p:grpSpPr>
          <a:xfrm>
            <a:off x="5736384" y="962270"/>
            <a:ext cx="2592735" cy="2233855"/>
            <a:chOff x="3216519" y="1002150"/>
            <a:chExt cx="1944600" cy="1569600"/>
          </a:xfrm>
        </p:grpSpPr>
        <p:sp>
          <p:nvSpPr>
            <p:cNvPr id="1385" name="Google Shape;1385;g34b4957bab9_1_2457"/>
            <p:cNvSpPr/>
            <p:nvPr/>
          </p:nvSpPr>
          <p:spPr>
            <a:xfrm flipH="1">
              <a:off x="3216519" y="1002150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  <a:tabLst/>
                <a:defRPr/>
              </a:pP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g34b4957bab9_1_2457"/>
            <p:cNvSpPr txBox="1"/>
            <p:nvPr/>
          </p:nvSpPr>
          <p:spPr>
            <a:xfrm>
              <a:off x="3461176" y="1244666"/>
              <a:ext cx="1557300" cy="459900"/>
            </a:xfrm>
            <a:prstGeom prst="rect">
              <a:avLst/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2" charset="0"/>
                  <a:ea typeface="Calibri"/>
                  <a:cs typeface="Calibri"/>
                  <a:sym typeface="Calibri"/>
                </a:rPr>
                <a:t>Supplemental Funds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g34b4957bab9_1_2457"/>
            <p:cNvSpPr txBox="1"/>
            <p:nvPr/>
          </p:nvSpPr>
          <p:spPr>
            <a:xfrm>
              <a:off x="3461176" y="1704616"/>
              <a:ext cx="1624200" cy="512400"/>
            </a:xfrm>
            <a:prstGeom prst="rect">
              <a:avLst/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2" charset="0"/>
                  <a:ea typeface="Calibri"/>
                  <a:cs typeface="Calibri"/>
                  <a:sym typeface="Calibri"/>
                </a:rPr>
                <a:t>Have their own requirements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8" name="Google Shape;1388;g34b4957bab9_1_2457"/>
          <p:cNvGrpSpPr/>
          <p:nvPr/>
        </p:nvGrpSpPr>
        <p:grpSpPr>
          <a:xfrm>
            <a:off x="3150007" y="962270"/>
            <a:ext cx="2592735" cy="2233855"/>
            <a:chOff x="1271925" y="1002150"/>
            <a:chExt cx="1944600" cy="1569600"/>
          </a:xfrm>
        </p:grpSpPr>
        <p:sp>
          <p:nvSpPr>
            <p:cNvPr id="1389" name="Google Shape;1389;g34b4957bab9_1_2457"/>
            <p:cNvSpPr/>
            <p:nvPr/>
          </p:nvSpPr>
          <p:spPr>
            <a:xfrm rot="10800000">
              <a:off x="1271925" y="1002150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4F87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  <a:tabLst/>
                <a:defRPr/>
              </a:pP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g34b4957bab9_1_2457"/>
            <p:cNvSpPr txBox="1"/>
            <p:nvPr/>
          </p:nvSpPr>
          <p:spPr>
            <a:xfrm>
              <a:off x="1496688" y="1244666"/>
              <a:ext cx="1616400" cy="459900"/>
            </a:xfrm>
            <a:prstGeom prst="rect">
              <a:avLst/>
            </a:prstGeom>
            <a:solidFill>
              <a:srgbClr val="4F87BD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2" charset="0"/>
                  <a:ea typeface="Calibri"/>
                  <a:cs typeface="Calibri"/>
                  <a:sym typeface="Calibri"/>
                </a:rPr>
                <a:t>Immunization Pgm Cooperative Agreement (w/IIS Line Item)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g34b4957bab9_1_2457"/>
            <p:cNvSpPr txBox="1"/>
            <p:nvPr/>
          </p:nvSpPr>
          <p:spPr>
            <a:xfrm>
              <a:off x="1503587" y="2153441"/>
              <a:ext cx="1451700" cy="334200"/>
            </a:xfrm>
            <a:prstGeom prst="rect">
              <a:avLst/>
            </a:prstGeom>
            <a:solidFill>
              <a:srgbClr val="4F87BD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2" charset="0"/>
                  <a:ea typeface="Calibri"/>
                  <a:cs typeface="Calibri"/>
                  <a:sym typeface="Calibri"/>
                </a:rPr>
                <a:t>Based on the IPOM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2" name="Google Shape;1392;g34b4957bab9_1_2457"/>
          <p:cNvGrpSpPr/>
          <p:nvPr/>
        </p:nvGrpSpPr>
        <p:grpSpPr>
          <a:xfrm>
            <a:off x="3150007" y="3191041"/>
            <a:ext cx="2592735" cy="2233855"/>
            <a:chOff x="1271925" y="2571750"/>
            <a:chExt cx="1944600" cy="1569600"/>
          </a:xfrm>
        </p:grpSpPr>
        <p:sp>
          <p:nvSpPr>
            <p:cNvPr id="1393" name="Google Shape;1393;g34b4957bab9_1_2457"/>
            <p:cNvSpPr/>
            <p:nvPr/>
          </p:nvSpPr>
          <p:spPr>
            <a:xfrm flipH="1">
              <a:off x="1271925" y="2571750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  <a:tabLst/>
                <a:defRPr/>
              </a:pP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g34b4957bab9_1_2457"/>
            <p:cNvSpPr txBox="1"/>
            <p:nvPr/>
          </p:nvSpPr>
          <p:spPr>
            <a:xfrm>
              <a:off x="1496688" y="2814263"/>
              <a:ext cx="16473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2" charset="0"/>
                  <a:ea typeface="Calibri"/>
                  <a:cs typeface="Calibri"/>
                  <a:sym typeface="Calibri"/>
                </a:rPr>
                <a:t>Data Modernization Initiative Priorities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g34b4957bab9_1_2457"/>
            <p:cNvSpPr txBox="1"/>
            <p:nvPr/>
          </p:nvSpPr>
          <p:spPr>
            <a:xfrm>
              <a:off x="1496688" y="3274227"/>
              <a:ext cx="1579884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2" charset="0"/>
                  <a:ea typeface="Calibri"/>
                  <a:cs typeface="Calibri"/>
                  <a:sym typeface="Calibri"/>
                </a:rPr>
                <a:t>Single or multi-year projects focused on a specific area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6" name="Google Shape;1396;g34b4957bab9_1_2457"/>
          <p:cNvGrpSpPr/>
          <p:nvPr/>
        </p:nvGrpSpPr>
        <p:grpSpPr>
          <a:xfrm>
            <a:off x="5736384" y="3191041"/>
            <a:ext cx="2592735" cy="2233855"/>
            <a:chOff x="3216519" y="2571750"/>
            <a:chExt cx="1944600" cy="1569600"/>
          </a:xfrm>
        </p:grpSpPr>
        <p:sp>
          <p:nvSpPr>
            <p:cNvPr id="1397" name="Google Shape;1397;g34b4957bab9_1_2457"/>
            <p:cNvSpPr/>
            <p:nvPr/>
          </p:nvSpPr>
          <p:spPr>
            <a:xfrm rot="10800000">
              <a:off x="3216519" y="2571750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  <a:tabLst/>
                <a:defRPr/>
              </a:pP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g34b4957bab9_1_2457"/>
            <p:cNvSpPr txBox="1"/>
            <p:nvPr/>
          </p:nvSpPr>
          <p:spPr>
            <a:xfrm>
              <a:off x="3461176" y="2699960"/>
              <a:ext cx="15573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2" charset="0"/>
                  <a:ea typeface="Calibri"/>
                  <a:cs typeface="Calibri"/>
                  <a:sym typeface="Calibri"/>
                </a:rPr>
                <a:t>Your Jurisdiction’s and Your Program’s Strategic Plan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g34b4957bab9_1_2457"/>
            <p:cNvSpPr txBox="1"/>
            <p:nvPr/>
          </p:nvSpPr>
          <p:spPr>
            <a:xfrm>
              <a:off x="3461163" y="3331378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2" charset="0"/>
                  <a:ea typeface="Calibri"/>
                  <a:cs typeface="Calibri"/>
                  <a:sym typeface="Calibri"/>
                </a:rPr>
                <a:t>Local Priorities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0" name="Google Shape;1400;g34b4957bab9_1_2457"/>
          <p:cNvGrpSpPr/>
          <p:nvPr/>
        </p:nvGrpSpPr>
        <p:grpSpPr>
          <a:xfrm>
            <a:off x="5519193" y="2961553"/>
            <a:ext cx="445516" cy="475480"/>
            <a:chOff x="3157188" y="909150"/>
            <a:chExt cx="470400" cy="470400"/>
          </a:xfrm>
        </p:grpSpPr>
        <p:sp>
          <p:nvSpPr>
            <p:cNvPr id="1401" name="Google Shape;1401;g34b4957bab9_1_2457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  <a:tabLst/>
                <a:defRPr/>
              </a:pP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g34b4957bab9_1_2457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  <a:tabLst/>
                <a:defRPr/>
              </a:pP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03" name="Google Shape;1403;g34b4957bab9_1_24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92333" y="6081647"/>
            <a:ext cx="789333" cy="776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8" name="Google Shape;1408;g34b4957bab9_1_2502"/>
          <p:cNvPicPr preferRelativeResize="0"/>
          <p:nvPr/>
        </p:nvPicPr>
        <p:blipFill rotWithShape="1">
          <a:blip r:embed="rId3">
            <a:alphaModFix/>
          </a:blip>
          <a:srcRect r="17952"/>
          <a:stretch/>
        </p:blipFill>
        <p:spPr>
          <a:xfrm>
            <a:off x="0" y="3067"/>
            <a:ext cx="12192000" cy="6854932"/>
          </a:xfrm>
          <a:prstGeom prst="rect">
            <a:avLst/>
          </a:prstGeom>
          <a:noFill/>
          <a:ln>
            <a:noFill/>
          </a:ln>
        </p:spPr>
      </p:pic>
      <p:sp>
        <p:nvSpPr>
          <p:cNvPr id="1409" name="Google Shape;1409;g34b4957bab9_1_2502"/>
          <p:cNvSpPr txBox="1">
            <a:spLocks noGrp="1"/>
          </p:cNvSpPr>
          <p:nvPr>
            <p:ph type="title"/>
          </p:nvPr>
        </p:nvSpPr>
        <p:spPr>
          <a:xfrm>
            <a:off x="137539" y="1133813"/>
            <a:ext cx="4557600" cy="49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>
                <a:solidFill>
                  <a:srgbClr val="1E5DB2"/>
                </a:solidFill>
              </a:rPr>
              <a:t>AIRA Tools for Data Use, Data Quality</a:t>
            </a:r>
            <a:endParaRPr dirty="0">
              <a:solidFill>
                <a:srgbClr val="1E5DB2"/>
              </a:solidFill>
            </a:endParaRPr>
          </a:p>
        </p:txBody>
      </p:sp>
      <p:pic>
        <p:nvPicPr>
          <p:cNvPr id="1410" name="Google Shape;1410;g34b4957bab9_1_25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51477">
            <a:off x="5012104" y="1035283"/>
            <a:ext cx="3352334" cy="438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1" name="Google Shape;1411;g34b4957bab9_1_25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67786">
            <a:off x="8285680" y="1921958"/>
            <a:ext cx="3226638" cy="422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2" name="Google Shape;1412;g34b4957bab9_1_250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92333" y="6081647"/>
            <a:ext cx="789333" cy="776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7" name="Google Shape;1417;g34b4957bab9_1_2516"/>
          <p:cNvPicPr preferRelativeResize="0"/>
          <p:nvPr/>
        </p:nvPicPr>
        <p:blipFill rotWithShape="1">
          <a:blip r:embed="rId3">
            <a:alphaModFix/>
          </a:blip>
          <a:srcRect r="1795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8" name="Google Shape;1418;g34b4957bab9_1_25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4147" y="-1"/>
            <a:ext cx="789330" cy="776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9" name="Google Shape;1419;g34b4957bab9_1_25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55100" y="359167"/>
            <a:ext cx="8118135" cy="5908068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g34b4957bab9_1_2516"/>
          <p:cNvSpPr txBox="1">
            <a:spLocks noGrp="1"/>
          </p:cNvSpPr>
          <p:nvPr>
            <p:ph type="title"/>
          </p:nvPr>
        </p:nvSpPr>
        <p:spPr>
          <a:xfrm>
            <a:off x="261124" y="1489529"/>
            <a:ext cx="3190500" cy="28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>
                <a:solidFill>
                  <a:srgbClr val="1E5DB2"/>
                </a:solidFill>
              </a:rPr>
              <a:t>Accessing PHII Resources</a:t>
            </a:r>
            <a:endParaRPr dirty="0">
              <a:solidFill>
                <a:srgbClr val="1E5DB2"/>
              </a:solidFill>
            </a:endParaRPr>
          </a:p>
        </p:txBody>
      </p:sp>
      <p:sp>
        <p:nvSpPr>
          <p:cNvPr id="1421" name="Google Shape;1421;g34b4957bab9_1_2516"/>
          <p:cNvSpPr txBox="1"/>
          <p:nvPr/>
        </p:nvSpPr>
        <p:spPr>
          <a:xfrm>
            <a:off x="-11477" y="6100993"/>
            <a:ext cx="540237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Barlow" panose="020B0604020202020204" charset="0"/>
                <a:cs typeface="Arial"/>
                <a:sym typeface="Arial"/>
              </a:rPr>
              <a:t>Resource: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94A9"/>
                </a:solidFill>
                <a:effectLst/>
                <a:highlight>
                  <a:srgbClr val="FFFFFF"/>
                </a:highlight>
                <a:uLnTx/>
                <a:uFillTx/>
                <a:latin typeface="Barlow" panose="020B0604020202020204" charset="0"/>
                <a:ea typeface="Calibri"/>
                <a:cs typeface="Calibri"/>
                <a:sym typeface="Calibri"/>
              </a:rPr>
              <a:t>https://phii.org/what-we-do/iis-hub/iis-operations/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Barlow" panose="020B0604020202020204" charset="0"/>
                <a:ea typeface="Calibri"/>
                <a:cs typeface="Calibri"/>
                <a:sym typeface="Calibri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Barlow" panose="020B0604020202020204" charset="0"/>
              <a:ea typeface="Calibri"/>
              <a:cs typeface="Calibri"/>
              <a:sym typeface="Calibri"/>
            </a:endParaRPr>
          </a:p>
        </p:txBody>
      </p:sp>
      <p:pic>
        <p:nvPicPr>
          <p:cNvPr id="1422" name="Google Shape;1422;g34b4957bab9_1_25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92333" y="6081647"/>
            <a:ext cx="789333" cy="776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7" name="Google Shape;1427;g34b56567054_1_3"/>
          <p:cNvPicPr preferRelativeResize="0"/>
          <p:nvPr/>
        </p:nvPicPr>
        <p:blipFill rotWithShape="1">
          <a:blip r:embed="rId3">
            <a:alphaModFix/>
          </a:blip>
          <a:srcRect r="17952"/>
          <a:stretch/>
        </p:blipFill>
        <p:spPr>
          <a:xfrm>
            <a:off x="0" y="3051"/>
            <a:ext cx="12279085" cy="68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28" name="Google Shape;1428;g34b56567054_1_3"/>
          <p:cNvSpPr txBox="1">
            <a:spLocks noGrp="1"/>
          </p:cNvSpPr>
          <p:nvPr>
            <p:ph type="title"/>
          </p:nvPr>
        </p:nvSpPr>
        <p:spPr>
          <a:xfrm>
            <a:off x="608249" y="202224"/>
            <a:ext cx="94221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/>
          <a:p>
            <a:pPr marL="0" lvl="0" indent="0" algn="l" rtl="0">
              <a:lnSpc>
                <a:spcPct val="102564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5200"/>
              <a:buFont typeface="Barlow Medium"/>
              <a:buNone/>
            </a:pPr>
            <a:r>
              <a:rPr lang="en-US" dirty="0">
                <a:solidFill>
                  <a:srgbClr val="1E5DB2"/>
                </a:solidFill>
              </a:rPr>
              <a:t>Project Management Framework</a:t>
            </a:r>
            <a:endParaRPr dirty="0">
              <a:solidFill>
                <a:srgbClr val="1E5DB2"/>
              </a:solidFill>
            </a:endParaRPr>
          </a:p>
        </p:txBody>
      </p:sp>
      <p:pic>
        <p:nvPicPr>
          <p:cNvPr id="1429" name="Google Shape;1429;g34b56567054_1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4148" y="-1"/>
            <a:ext cx="789330" cy="776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g34b56567054_1_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580833"/>
            <a:ext cx="12279099" cy="2732088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g34b56567054_1_3"/>
          <p:cNvSpPr txBox="1"/>
          <p:nvPr/>
        </p:nvSpPr>
        <p:spPr>
          <a:xfrm>
            <a:off x="0" y="6081647"/>
            <a:ext cx="5916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Barlow" panose="020B0604020202020204" charset="0"/>
                <a:ea typeface="Calibri"/>
                <a:cs typeface="Calibri"/>
                <a:sym typeface="Calibri"/>
              </a:rPr>
              <a:t>Resource: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94A9"/>
                </a:solidFill>
                <a:effectLst/>
                <a:highlight>
                  <a:srgbClr val="FFFFFF"/>
                </a:highlight>
                <a:uLnTx/>
                <a:uFillTx/>
                <a:latin typeface="Barlow" panose="020B0604020202020204" charset="0"/>
                <a:ea typeface="Calibri"/>
                <a:cs typeface="Calibri"/>
                <a:sym typeface="Calibri"/>
              </a:rPr>
              <a:t>https://phii.org/what-we-do/iis-hub/iis-operations/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Barlow" panose="020B0604020202020204" charset="0"/>
                <a:ea typeface="Calibri"/>
                <a:cs typeface="Calibri"/>
                <a:sym typeface="Calibri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Barlow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1432" name="Google Shape;1432;g34b56567054_1_3"/>
          <p:cNvSpPr txBox="1"/>
          <p:nvPr/>
        </p:nvSpPr>
        <p:spPr>
          <a:xfrm>
            <a:off x="541425" y="1409675"/>
            <a:ext cx="8931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900" b="0" i="1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FF"/>
                </a:highlight>
                <a:uLnTx/>
                <a:uFillTx/>
                <a:latin typeface="Barlow" panose="00000500000000000000" pitchFamily="2" charset="0"/>
                <a:ea typeface="Calibri"/>
                <a:cs typeface="Calibri"/>
                <a:sym typeface="Calibri"/>
              </a:rPr>
              <a:t>The five phases of the project management lifecycle: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" panose="00000500000000000000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1433" name="Google Shape;1433;g34b56567054_1_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92333" y="6081647"/>
            <a:ext cx="789333" cy="776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8" name="Google Shape;1438;g34b4957bab9_1_25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3050"/>
            <a:ext cx="12197420" cy="685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g34b4957bab9_1_25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4147" y="-1"/>
            <a:ext cx="789330" cy="776390"/>
          </a:xfrm>
          <a:prstGeom prst="rect">
            <a:avLst/>
          </a:prstGeom>
          <a:noFill/>
          <a:ln>
            <a:noFill/>
          </a:ln>
        </p:spPr>
      </p:pic>
      <p:sp>
        <p:nvSpPr>
          <p:cNvPr id="1440" name="Google Shape;1440;g34b4957bab9_1_2551"/>
          <p:cNvSpPr txBox="1">
            <a:spLocks noGrp="1"/>
          </p:cNvSpPr>
          <p:nvPr>
            <p:ph type="title"/>
          </p:nvPr>
        </p:nvSpPr>
        <p:spPr>
          <a:xfrm>
            <a:off x="569343" y="334248"/>
            <a:ext cx="112905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>
                <a:solidFill>
                  <a:srgbClr val="1E5DB2"/>
                </a:solidFill>
              </a:rPr>
              <a:t>P</a:t>
            </a:r>
            <a:r>
              <a:rPr lang="en-US" dirty="0">
                <a:solidFill>
                  <a:srgbClr val="1E5DB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7"/>
                  </a:ext>
                </a:extLst>
              </a:rPr>
              <a:t>ossible Additional Tools to Help You Plan</a:t>
            </a:r>
            <a:endParaRPr dirty="0">
              <a:solidFill>
                <a:srgbClr val="1E5DB2"/>
              </a:solidFill>
            </a:endParaRPr>
          </a:p>
        </p:txBody>
      </p:sp>
      <p:sp>
        <p:nvSpPr>
          <p:cNvPr id="1441" name="Google Shape;1441;g34b4957bab9_1_2551"/>
          <p:cNvSpPr txBox="1">
            <a:spLocks noGrp="1"/>
          </p:cNvSpPr>
          <p:nvPr>
            <p:ph type="body" idx="1"/>
          </p:nvPr>
        </p:nvSpPr>
        <p:spPr>
          <a:xfrm>
            <a:off x="493133" y="1332033"/>
            <a:ext cx="11290500" cy="48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609600" lvl="0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900"/>
              <a:buChar char="•"/>
            </a:pPr>
            <a:r>
              <a:rPr lang="en-US" sz="2900" dirty="0"/>
              <a:t>Smartsheet</a:t>
            </a:r>
            <a:endParaRPr sz="2900" dirty="0"/>
          </a:p>
          <a:p>
            <a:pPr marL="609600" lvl="0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900"/>
              <a:buChar char="•"/>
            </a:pPr>
            <a:r>
              <a:rPr lang="en-US" sz="2900" dirty="0"/>
              <a:t>MS Project</a:t>
            </a:r>
            <a:endParaRPr sz="2900" dirty="0"/>
          </a:p>
          <a:p>
            <a:pPr marL="609600" lvl="0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900"/>
              <a:buChar char="•"/>
            </a:pPr>
            <a:r>
              <a:rPr lang="en-US" sz="29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8"/>
                  </a:ext>
                </a:extLst>
              </a:rPr>
              <a:t>Asana</a:t>
            </a:r>
            <a:endParaRPr sz="2900" dirty="0"/>
          </a:p>
          <a:p>
            <a:pPr marL="609600" lvl="0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900"/>
              <a:buChar char="•"/>
            </a:pPr>
            <a:r>
              <a:rPr lang="en-US" sz="2900" dirty="0"/>
              <a:t>Confluence</a:t>
            </a:r>
            <a:endParaRPr sz="2900" dirty="0"/>
          </a:p>
          <a:p>
            <a:pPr marL="609600" lvl="0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900"/>
              <a:buChar char="•"/>
            </a:pPr>
            <a:r>
              <a:rPr lang="en-US" sz="2900" dirty="0"/>
              <a:t>ProofHub</a:t>
            </a:r>
            <a:endParaRPr sz="2900" dirty="0"/>
          </a:p>
          <a:p>
            <a:pPr marL="609600" lvl="0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900"/>
              <a:buChar char="•"/>
            </a:pPr>
            <a:r>
              <a:rPr lang="en-US" sz="2900" dirty="0"/>
              <a:t>GitHub</a:t>
            </a:r>
            <a:endParaRPr sz="2900" dirty="0"/>
          </a:p>
          <a:p>
            <a:pPr marL="609600" lvl="0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900"/>
              <a:buChar char="•"/>
            </a:pPr>
            <a:r>
              <a:rPr lang="en-US" sz="2900" dirty="0"/>
              <a:t>Jira</a:t>
            </a:r>
            <a:endParaRPr sz="2900" dirty="0"/>
          </a:p>
          <a:p>
            <a:pPr marL="609600" lvl="0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900"/>
              <a:buChar char="•"/>
            </a:pPr>
            <a:r>
              <a:rPr lang="en-US" sz="2900" dirty="0"/>
              <a:t>The list can go on and on… </a:t>
            </a:r>
            <a:endParaRPr sz="2900" dirty="0"/>
          </a:p>
        </p:txBody>
      </p:sp>
      <p:grpSp>
        <p:nvGrpSpPr>
          <p:cNvPr id="1442" name="Google Shape;1442;g34b4957bab9_1_2551"/>
          <p:cNvGrpSpPr/>
          <p:nvPr/>
        </p:nvGrpSpPr>
        <p:grpSpPr>
          <a:xfrm>
            <a:off x="3534789" y="1228493"/>
            <a:ext cx="6970057" cy="5088577"/>
            <a:chOff x="3108370" y="864241"/>
            <a:chExt cx="5227673" cy="3816528"/>
          </a:xfrm>
        </p:grpSpPr>
        <p:sp>
          <p:nvSpPr>
            <p:cNvPr id="1443" name="Google Shape;1443;g34b4957bab9_1_2551"/>
            <p:cNvSpPr/>
            <p:nvPr/>
          </p:nvSpPr>
          <p:spPr>
            <a:xfrm>
              <a:off x="5039343" y="864241"/>
              <a:ext cx="3296700" cy="1651800"/>
            </a:xfrm>
            <a:prstGeom prst="cloudCallout">
              <a:avLst>
                <a:gd name="adj1" fmla="val -27279"/>
                <a:gd name="adj2" fmla="val 60372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g34b4957bab9_1_2551"/>
            <p:cNvSpPr txBox="1"/>
            <p:nvPr/>
          </p:nvSpPr>
          <p:spPr>
            <a:xfrm>
              <a:off x="5488180" y="1112947"/>
              <a:ext cx="2579700" cy="11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ermanent Marker"/>
                  <a:ea typeface="Permanent Marker"/>
                  <a:cs typeface="Permanent Marker"/>
                  <a:sym typeface="Permanent Marker"/>
                </a:rPr>
                <a:t>What Tools does your jurisdiction use? </a:t>
              </a: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ermanent Marker"/>
                <a:ea typeface="Permanent Marker"/>
                <a:cs typeface="Permanent Marker"/>
                <a:sym typeface="Permanent Marker"/>
              </a:endParaRPr>
            </a:p>
          </p:txBody>
        </p:sp>
        <p:pic>
          <p:nvPicPr>
            <p:cNvPr id="1445" name="Google Shape;1445;g34b4957bab9_1_255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108370" y="2226769"/>
              <a:ext cx="4362675" cy="24540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0" name="Google Shape;1450;g34b4957bab9_1_2655"/>
          <p:cNvPicPr preferRelativeResize="0"/>
          <p:nvPr/>
        </p:nvPicPr>
        <p:blipFill rotWithShape="1">
          <a:blip r:embed="rId3">
            <a:alphaModFix/>
          </a:blip>
          <a:srcRect r="17769"/>
          <a:stretch/>
        </p:blipFill>
        <p:spPr>
          <a:xfrm>
            <a:off x="0" y="305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1" name="Google Shape;1451;g34b4957bab9_1_26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4147" y="-1"/>
            <a:ext cx="789330" cy="7763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2" name="Google Shape;1452;g34b4957bab9_1_2655"/>
          <p:cNvSpPr txBox="1">
            <a:spLocks noGrp="1"/>
          </p:cNvSpPr>
          <p:nvPr>
            <p:ph type="title"/>
          </p:nvPr>
        </p:nvSpPr>
        <p:spPr>
          <a:xfrm>
            <a:off x="543933" y="466133"/>
            <a:ext cx="10358100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>
                <a:solidFill>
                  <a:srgbClr val="1E5DB2"/>
                </a:solidFill>
              </a:rPr>
              <a:t>Importance of Funding and Sustainabilit</a:t>
            </a:r>
            <a:r>
              <a:rPr lang="en-US" dirty="0">
                <a:solidFill>
                  <a:srgbClr val="1E5DB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9"/>
                  </a:ext>
                </a:extLst>
              </a:rPr>
              <a:t>y</a:t>
            </a:r>
            <a:r>
              <a:rPr lang="en-US" dirty="0">
                <a:solidFill>
                  <a:srgbClr val="1E5DB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 </a:t>
            </a:r>
            <a:endParaRPr dirty="0">
              <a:solidFill>
                <a:srgbClr val="1E5DB2"/>
              </a:solidFill>
            </a:endParaRPr>
          </a:p>
        </p:txBody>
      </p:sp>
      <p:sp>
        <p:nvSpPr>
          <p:cNvPr id="1453" name="Google Shape;1453;g34b4957bab9_1_2655"/>
          <p:cNvSpPr txBox="1">
            <a:spLocks noGrp="1"/>
          </p:cNvSpPr>
          <p:nvPr>
            <p:ph type="body" idx="1"/>
          </p:nvPr>
        </p:nvSpPr>
        <p:spPr>
          <a:xfrm>
            <a:off x="161717" y="2273542"/>
            <a:ext cx="4084800" cy="3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None/>
            </a:pPr>
            <a:r>
              <a:rPr lang="en-US" sz="3900" dirty="0">
                <a:solidFill>
                  <a:srgbClr val="1E5DB2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Key Message … </a:t>
            </a:r>
            <a:endParaRPr sz="3900" dirty="0">
              <a:solidFill>
                <a:srgbClr val="1E5DB2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0" lvl="0" indent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None/>
            </a:pPr>
            <a:endParaRPr sz="3900" dirty="0">
              <a:solidFill>
                <a:srgbClr val="1E5DB2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0" lvl="0" indent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None/>
            </a:pPr>
            <a:r>
              <a:rPr lang="en-US" sz="3900" dirty="0">
                <a:solidFill>
                  <a:srgbClr val="1E5DB2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DIVERSIFY Your Funding!</a:t>
            </a:r>
            <a:endParaRPr sz="3900" dirty="0">
              <a:solidFill>
                <a:srgbClr val="1E5DB2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grpSp>
        <p:nvGrpSpPr>
          <p:cNvPr id="1454" name="Google Shape;1454;g34b4957bab9_1_2655"/>
          <p:cNvGrpSpPr/>
          <p:nvPr/>
        </p:nvGrpSpPr>
        <p:grpSpPr>
          <a:xfrm>
            <a:off x="4618300" y="5774964"/>
            <a:ext cx="7518964" cy="1058494"/>
            <a:chOff x="1593000" y="2322568"/>
            <a:chExt cx="5957975" cy="643500"/>
          </a:xfrm>
        </p:grpSpPr>
        <p:sp>
          <p:nvSpPr>
            <p:cNvPr id="1455" name="Google Shape;1455;g34b4957bab9_1_2655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g34b4957bab9_1_2655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g34b4957bab9_1_2655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C5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g34b4957bab9_1_2655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  <a:sym typeface="Roboto Medium"/>
                </a:rPr>
                <a:t>Explore local funding</a:t>
              </a:r>
              <a:endPara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9" name="Google Shape;1459;g34b4957bab9_1_2655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D5CDF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6079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g34b4957bab9_1_2655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  <a:tabLst/>
                <a:defRPr/>
              </a:pPr>
              <a:r>
                <a:rPr kumimoji="0" lang="en-US" sz="3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Thin"/>
                  <a:ea typeface="Roboto Thin"/>
                  <a:cs typeface="Roboto Thin"/>
                  <a:sym typeface="Roboto Thin"/>
                </a:rPr>
                <a:t>05</a:t>
              </a:r>
              <a:endParaRPr kumimoji="0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461" name="Google Shape;1461;g34b4957bab9_1_2655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600" marR="0" lvl="0" indent="-4000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500"/>
                <a:buFont typeface="Roboto"/>
                <a:buChar char="●"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C57D3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State general funds</a:t>
              </a: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0C57D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  <a:p>
              <a:pPr marL="609600" marR="0" lvl="0" indent="-4000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500"/>
                <a:buFont typeface="Roboto"/>
                <a:buChar char="●"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C57D3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Advocate with legislature</a:t>
              </a: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0C57D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  <a:p>
              <a:pPr marL="609600" marR="0" lvl="0" indent="-4000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500"/>
                <a:buFont typeface="Roboto"/>
                <a:buChar char="●"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C57D3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Universal purchase funding</a:t>
              </a: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0C57D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62" name="Google Shape;1462;g34b4957bab9_1_2655"/>
          <p:cNvGrpSpPr/>
          <p:nvPr/>
        </p:nvGrpSpPr>
        <p:grpSpPr>
          <a:xfrm>
            <a:off x="4618300" y="4697681"/>
            <a:ext cx="7518964" cy="1058494"/>
            <a:chOff x="1593000" y="2322568"/>
            <a:chExt cx="5957975" cy="643500"/>
          </a:xfrm>
        </p:grpSpPr>
        <p:sp>
          <p:nvSpPr>
            <p:cNvPr id="1463" name="Google Shape;1463;g34b4957bab9_1_2655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g34b4957bab9_1_2655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g34b4957bab9_1_2655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C5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g34b4957bab9_1_2655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  <a:sym typeface="Roboto Medium"/>
                </a:rPr>
                <a:t>Partner with other local programs</a:t>
              </a:r>
              <a:endPara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7" name="Google Shape;1467;g34b4957bab9_1_2655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D5CDF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6079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g34b4957bab9_1_2655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  <a:tabLst/>
                <a:defRPr/>
              </a:pPr>
              <a:r>
                <a:rPr kumimoji="0" lang="en-US" sz="3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Thin"/>
                  <a:ea typeface="Roboto Thin"/>
                  <a:cs typeface="Roboto Thin"/>
                  <a:sym typeface="Roboto Thin"/>
                </a:rPr>
                <a:t>04</a:t>
              </a:r>
              <a:endParaRPr kumimoji="0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469" name="Google Shape;1469;g34b4957bab9_1_2655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600" marR="0" lvl="0" indent="-4000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500"/>
                <a:buFont typeface="Roboto"/>
                <a:buChar char="●"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C57D3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WIC</a:t>
              </a: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0C57D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  <a:p>
              <a:pPr marL="609600" marR="0" lvl="0" indent="-4000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500"/>
                <a:buFont typeface="Roboto"/>
                <a:buChar char="●"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C57D3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Lead Screening</a:t>
              </a: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0C57D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  <a:p>
              <a:pPr marL="609600" marR="0" lvl="0" indent="-4000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500"/>
                <a:buFont typeface="Roboto"/>
                <a:buChar char="●"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C57D3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Early Hearing</a:t>
              </a: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0C57D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70" name="Google Shape;1470;g34b4957bab9_1_2655"/>
          <p:cNvGrpSpPr/>
          <p:nvPr/>
        </p:nvGrpSpPr>
        <p:grpSpPr>
          <a:xfrm>
            <a:off x="4618300" y="3620355"/>
            <a:ext cx="7518964" cy="1058494"/>
            <a:chOff x="1593000" y="2322568"/>
            <a:chExt cx="5957975" cy="643500"/>
          </a:xfrm>
        </p:grpSpPr>
        <p:sp>
          <p:nvSpPr>
            <p:cNvPr id="1471" name="Google Shape;1471;g34b4957bab9_1_2655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g34b4957bab9_1_2655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g34b4957bab9_1_2655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C5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g34b4957bab9_1_2655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  <a:sym typeface="Roboto Medium"/>
                </a:rPr>
                <a:t>Explore private/public partnerships</a:t>
              </a:r>
              <a:endPara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5" name="Google Shape;1475;g34b4957bab9_1_2655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D5CDF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6079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g34b4957bab9_1_2655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  <a:tabLst/>
                <a:defRPr/>
              </a:pPr>
              <a:r>
                <a:rPr kumimoji="0" lang="en-US" sz="3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kumimoji="0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477" name="Google Shape;1477;g34b4957bab9_1_2655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600" marR="0" lvl="0" indent="-4000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500"/>
                <a:buFont typeface="Roboto"/>
                <a:buChar char="●"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C57D3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Health payers may pay for HEDIS data</a:t>
              </a: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0C57D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  <a:p>
              <a:pPr marL="609600" marR="0" lvl="0" indent="-4000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500"/>
                <a:buFont typeface="Roboto"/>
                <a:buChar char="●"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C57D3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Health systems may consider voluntary contributions</a:t>
              </a: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0C57D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78" name="Google Shape;1478;g34b4957bab9_1_2655"/>
          <p:cNvGrpSpPr/>
          <p:nvPr/>
        </p:nvGrpSpPr>
        <p:grpSpPr>
          <a:xfrm>
            <a:off x="4618300" y="2543085"/>
            <a:ext cx="7518964" cy="1058494"/>
            <a:chOff x="1593000" y="2322568"/>
            <a:chExt cx="5957975" cy="643500"/>
          </a:xfrm>
        </p:grpSpPr>
        <p:sp>
          <p:nvSpPr>
            <p:cNvPr id="1479" name="Google Shape;1479;g34b4957bab9_1_2655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g34b4957bab9_1_2655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g34b4957bab9_1_2655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C5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g34b4957bab9_1_2655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  <a:sym typeface="Roboto Medium"/>
                </a:rPr>
                <a:t>Consider partnering with other federal programs</a:t>
              </a:r>
              <a:endPara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3" name="Google Shape;1483;g34b4957bab9_1_2655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D5CDF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6079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g34b4957bab9_1_2655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  <a:tabLst/>
                <a:defRPr/>
              </a:pPr>
              <a:r>
                <a:rPr kumimoji="0" lang="en-US" sz="3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kumimoji="0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485" name="Google Shape;1485;g34b4957bab9_1_2655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600" marR="0" lvl="0" indent="-4000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500"/>
                <a:buFont typeface="Roboto"/>
                <a:buChar char="●"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C57D3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CMS/Medicaid Enterprise Services 90/10 or 75/25 match for enhancements</a:t>
              </a: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0C57D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  <a:p>
              <a:pPr marL="609600" marR="0" lvl="0" indent="-4000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500"/>
                <a:buFont typeface="Roboto"/>
                <a:buChar char="●"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C57D3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50/50 match for operations</a:t>
              </a: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0C57D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86" name="Google Shape;1486;g34b4957bab9_1_2655"/>
          <p:cNvGrpSpPr/>
          <p:nvPr/>
        </p:nvGrpSpPr>
        <p:grpSpPr>
          <a:xfrm>
            <a:off x="4618300" y="1465788"/>
            <a:ext cx="7518964" cy="1058494"/>
            <a:chOff x="1593000" y="2322568"/>
            <a:chExt cx="5957975" cy="643500"/>
          </a:xfrm>
        </p:grpSpPr>
        <p:sp>
          <p:nvSpPr>
            <p:cNvPr id="1487" name="Google Shape;1487;g34b4957bab9_1_2655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g34b4957bab9_1_2655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g34b4957bab9_1_2655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C5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g34b4957bab9_1_2655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  <a:sym typeface="Roboto Medium"/>
                </a:rPr>
                <a:t>Explore Data Modernization Funds</a:t>
              </a:r>
              <a:endPara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1" name="Google Shape;1491;g34b4957bab9_1_2655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D5CDF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6079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g34b4957bab9_1_2655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  <a:tabLst/>
                <a:defRPr/>
              </a:pPr>
              <a:r>
                <a:rPr kumimoji="0" lang="en-US" sz="3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kumimoji="0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493" name="Google Shape;1493;g34b4957bab9_1_2655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600" marR="0" lvl="0" indent="-4000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500"/>
                <a:buFont typeface="Roboto"/>
                <a:buChar char="●"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C57D3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Public Health Infrastructure Grant (PHIG) funds</a:t>
              </a: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0C57D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6" name="Google Shape;1216;g34b4957bab9_1_2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3050"/>
            <a:ext cx="12197420" cy="685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7" name="Google Shape;1217;g34b4957bab9_1_22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4147" y="-1"/>
            <a:ext cx="789330" cy="776390"/>
          </a:xfrm>
          <a:prstGeom prst="rect">
            <a:avLst/>
          </a:prstGeom>
          <a:noFill/>
          <a:ln>
            <a:noFill/>
          </a:ln>
        </p:spPr>
      </p:pic>
      <p:sp>
        <p:nvSpPr>
          <p:cNvPr id="1218" name="Google Shape;1218;g34b4957bab9_1_2233"/>
          <p:cNvSpPr txBox="1">
            <a:spLocks noGrp="1"/>
          </p:cNvSpPr>
          <p:nvPr>
            <p:ph type="title"/>
          </p:nvPr>
        </p:nvSpPr>
        <p:spPr>
          <a:xfrm>
            <a:off x="608249" y="225291"/>
            <a:ext cx="94221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2564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3900"/>
              <a:buFont typeface="Barlow Medium"/>
              <a:buNone/>
            </a:pPr>
            <a:r>
              <a:rPr lang="en-US" dirty="0">
                <a:solidFill>
                  <a:srgbClr val="1E5DB2"/>
                </a:solidFill>
              </a:rPr>
              <a:t>Learning Objectives</a:t>
            </a:r>
            <a:endParaRPr dirty="0">
              <a:solidFill>
                <a:srgbClr val="1E5DB2"/>
              </a:solidFill>
            </a:endParaRPr>
          </a:p>
        </p:txBody>
      </p:sp>
      <p:sp>
        <p:nvSpPr>
          <p:cNvPr id="1219" name="Google Shape;1219;g34b4957bab9_1_2233"/>
          <p:cNvSpPr txBox="1">
            <a:spLocks noGrp="1"/>
          </p:cNvSpPr>
          <p:nvPr>
            <p:ph type="body" idx="1"/>
          </p:nvPr>
        </p:nvSpPr>
        <p:spPr>
          <a:xfrm>
            <a:off x="608248" y="1793495"/>
            <a:ext cx="96669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 dirty="0">
                <a:latin typeface="Barlow" panose="00000500000000000000" pitchFamily="2" charset="0"/>
                <a:ea typeface="Calibri"/>
                <a:cs typeface="Calibri"/>
                <a:sym typeface="Calibri"/>
              </a:rPr>
              <a:t>Revisit and broaden knowledge of available data sources and resources to assess the </a:t>
            </a:r>
            <a:r>
              <a:rPr lang="en-US" sz="2900" dirty="0">
                <a:latin typeface="Barlow" panose="00000500000000000000" pitchFamily="2" charset="0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9"/>
                  </a:ext>
                </a:extLst>
              </a:rPr>
              <a:t>capabilities of an IIS</a:t>
            </a:r>
            <a:endParaRPr sz="2900" dirty="0">
              <a:latin typeface="Barlow" panose="00000500000000000000" pitchFamily="2" charset="0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 dirty="0">
                <a:latin typeface="Barlow" panose="00000500000000000000" pitchFamily="2" charset="0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Consider the short- and long-term planning and prioritization needed to meet programmatic goals and make sustainable investments</a:t>
            </a:r>
            <a:r>
              <a:rPr lang="en-US" sz="2900" dirty="0">
                <a:latin typeface="Barlow" panose="00000500000000000000" pitchFamily="2" charset="0"/>
                <a:ea typeface="Calibri"/>
                <a:cs typeface="Calibri"/>
                <a:sym typeface="Calibri"/>
              </a:rPr>
              <a:t> (</a:t>
            </a:r>
            <a:r>
              <a:rPr lang="en-US" sz="2900" i="1" dirty="0">
                <a:latin typeface="Barlow" panose="00000500000000000000" pitchFamily="2" charset="0"/>
                <a:ea typeface="Calibri"/>
                <a:cs typeface="Calibri"/>
                <a:sym typeface="Calibri"/>
              </a:rPr>
              <a:t>with consideration to current resources</a:t>
            </a:r>
            <a:r>
              <a:rPr lang="en-US" sz="2900" dirty="0">
                <a:latin typeface="Barlow" panose="00000500000000000000" pitchFamily="2" charset="0"/>
                <a:ea typeface="Calibri"/>
                <a:cs typeface="Calibri"/>
                <a:sym typeface="Calibri"/>
              </a:rPr>
              <a:t>)</a:t>
            </a:r>
            <a:endParaRPr sz="2900" dirty="0">
              <a:latin typeface="Barlow" panose="00000500000000000000" pitchFamily="2" charset="0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1300"/>
              </a:spcBef>
              <a:spcAft>
                <a:spcPts val="600"/>
              </a:spcAft>
              <a:buClr>
                <a:schemeClr val="dk1"/>
              </a:buClr>
              <a:buSzPts val="2900"/>
              <a:buChar char="•"/>
            </a:pPr>
            <a:r>
              <a:rPr lang="en-US" sz="2900" dirty="0">
                <a:latin typeface="Barlow" panose="00000500000000000000" pitchFamily="2" charset="0"/>
                <a:ea typeface="Calibri"/>
                <a:cs typeface="Calibri"/>
                <a:sym typeface="Calibri"/>
              </a:rPr>
              <a:t>Explore the benefits and opportunity costs inherent in programmatic decisions and actions</a:t>
            </a:r>
            <a:endParaRPr sz="2700" dirty="0">
              <a:latin typeface="Barlow" panose="00000500000000000000" pitchFamily="2" charset="0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6" name="Google Shape;1506;g34b4957bab9_1_27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334000" cy="6858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1507" name="Google Shape;1507;g34b4957bab9_1_2714"/>
          <p:cNvPicPr preferRelativeResize="0"/>
          <p:nvPr/>
        </p:nvPicPr>
        <p:blipFill rotWithShape="1">
          <a:blip r:embed="rId4">
            <a:alphaModFix/>
          </a:blip>
          <a:srcRect t="79746"/>
          <a:stretch/>
        </p:blipFill>
        <p:spPr>
          <a:xfrm>
            <a:off x="0" y="5469038"/>
            <a:ext cx="12192000" cy="1388962"/>
          </a:xfrm>
          <a:prstGeom prst="rect">
            <a:avLst/>
          </a:prstGeom>
          <a:noFill/>
          <a:ln>
            <a:noFill/>
          </a:ln>
        </p:spPr>
      </p:pic>
      <p:sp>
        <p:nvSpPr>
          <p:cNvPr id="1508" name="Google Shape;1508;g34b4957bab9_1_2714"/>
          <p:cNvSpPr txBox="1">
            <a:spLocks noGrp="1"/>
          </p:cNvSpPr>
          <p:nvPr>
            <p:ph type="title"/>
          </p:nvPr>
        </p:nvSpPr>
        <p:spPr>
          <a:xfrm>
            <a:off x="1411333" y="2213433"/>
            <a:ext cx="6423900" cy="15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4500" dirty="0"/>
              <a:t>Prioritization </a:t>
            </a:r>
            <a:endParaRPr sz="4500" dirty="0"/>
          </a:p>
        </p:txBody>
      </p:sp>
      <p:pic>
        <p:nvPicPr>
          <p:cNvPr id="1509" name="Google Shape;1509;g34b4957bab9_1_27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43872" y="202224"/>
            <a:ext cx="789330" cy="776390"/>
          </a:xfrm>
          <a:prstGeom prst="rect">
            <a:avLst/>
          </a:prstGeom>
          <a:noFill/>
          <a:ln>
            <a:noFill/>
          </a:ln>
        </p:spPr>
      </p:pic>
      <p:sp>
        <p:nvSpPr>
          <p:cNvPr id="1510" name="Google Shape;1510;g34b4957bab9_1_2714"/>
          <p:cNvSpPr txBox="1"/>
          <p:nvPr/>
        </p:nvSpPr>
        <p:spPr>
          <a:xfrm>
            <a:off x="1362733" y="4024967"/>
            <a:ext cx="6271200" cy="14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2" charset="0"/>
                <a:ea typeface="Calibri"/>
                <a:cs typeface="Calibri"/>
                <a:sym typeface="Calibri"/>
              </a:rPr>
              <a:t>Distinguish the essential from the everyday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2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g34b4957bab9_1_27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3050"/>
            <a:ext cx="12197420" cy="685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6" name="Google Shape;1516;g34b4957bab9_1_27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4147" y="-1"/>
            <a:ext cx="789330" cy="776390"/>
          </a:xfrm>
          <a:prstGeom prst="rect">
            <a:avLst/>
          </a:prstGeom>
          <a:noFill/>
          <a:ln>
            <a:noFill/>
          </a:ln>
        </p:spPr>
      </p:pic>
      <p:sp>
        <p:nvSpPr>
          <p:cNvPr id="1517" name="Google Shape;1517;g34b4957bab9_1_2728"/>
          <p:cNvSpPr txBox="1">
            <a:spLocks noGrp="1"/>
          </p:cNvSpPr>
          <p:nvPr>
            <p:ph type="body" idx="1"/>
          </p:nvPr>
        </p:nvSpPr>
        <p:spPr>
          <a:xfrm>
            <a:off x="2177625" y="3661100"/>
            <a:ext cx="7246200" cy="12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ct val="96551"/>
              <a:buNone/>
            </a:pPr>
            <a:endParaRPr sz="2900" i="1" dirty="0"/>
          </a:p>
          <a:p>
            <a:pPr marL="426720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ct val="96551"/>
              <a:buNone/>
            </a:pPr>
            <a:endParaRPr sz="2900" i="1" dirty="0"/>
          </a:p>
          <a:p>
            <a:pPr marL="457200" lvl="0" indent="-35750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ct val="100000"/>
              <a:buChar char="-"/>
            </a:pPr>
            <a:r>
              <a:rPr lang="en-US" sz="2900" dirty="0"/>
              <a:t>Dr. Anne Zink, Chief Medical Officer for Alaska Department of Health</a:t>
            </a:r>
            <a:endParaRPr sz="2900" dirty="0"/>
          </a:p>
        </p:txBody>
      </p:sp>
      <p:sp>
        <p:nvSpPr>
          <p:cNvPr id="1518" name="Google Shape;1518;g34b4957bab9_1_2728"/>
          <p:cNvSpPr/>
          <p:nvPr/>
        </p:nvSpPr>
        <p:spPr>
          <a:xfrm>
            <a:off x="2220696" y="2155825"/>
            <a:ext cx="6712500" cy="1990500"/>
          </a:xfrm>
          <a:prstGeom prst="round1Rect">
            <a:avLst>
              <a:gd name="adj" fmla="val 16667"/>
            </a:avLst>
          </a:prstGeom>
          <a:solidFill>
            <a:srgbClr val="E3EBB3"/>
          </a:solidFill>
          <a:ln w="9525" cap="flat" cmpd="sng">
            <a:solidFill>
              <a:srgbClr val="2E5F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en-US" sz="2900" b="0" i="1" u="none" strike="noStrike" kern="0" cap="none" spc="0" normalizeH="0" baseline="0" noProof="0" dirty="0">
                <a:ln>
                  <a:noFill/>
                </a:ln>
                <a:solidFill>
                  <a:srgbClr val="2E5F7D"/>
                </a:solidFill>
                <a:effectLst/>
                <a:uLnTx/>
                <a:uFillTx/>
                <a:latin typeface="Barlow" panose="00000500000000000000" pitchFamily="2" charset="0"/>
                <a:ea typeface="Calibri"/>
                <a:cs typeface="Calibri"/>
                <a:sym typeface="Calibri"/>
              </a:rPr>
              <a:t>“We can do anything, but we can’t do everything.”</a:t>
            </a:r>
            <a:endParaRPr kumimoji="0" sz="2900" b="0" i="1" u="none" strike="noStrike" kern="0" cap="none" spc="0" normalizeH="0" baseline="0" noProof="0" dirty="0">
              <a:ln>
                <a:noFill/>
              </a:ln>
              <a:solidFill>
                <a:srgbClr val="2E5F7D"/>
              </a:solidFill>
              <a:effectLst/>
              <a:uLnTx/>
              <a:uFillTx/>
              <a:latin typeface="Barlow" panose="00000500000000000000" pitchFamily="2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3" name="Google Shape;1523;g34b4957bab9_1_2740"/>
          <p:cNvPicPr preferRelativeResize="0"/>
          <p:nvPr/>
        </p:nvPicPr>
        <p:blipFill rotWithShape="1">
          <a:blip r:embed="rId3">
            <a:alphaModFix/>
          </a:blip>
          <a:srcRect r="17952"/>
          <a:stretch/>
        </p:blipFill>
        <p:spPr>
          <a:xfrm>
            <a:off x="0" y="3067"/>
            <a:ext cx="12192000" cy="6854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4" name="Google Shape;1524;g34b4957bab9_1_27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4147" y="-1"/>
            <a:ext cx="789330" cy="776390"/>
          </a:xfrm>
          <a:prstGeom prst="rect">
            <a:avLst/>
          </a:prstGeom>
          <a:noFill/>
          <a:ln>
            <a:noFill/>
          </a:ln>
        </p:spPr>
      </p:pic>
      <p:sp>
        <p:nvSpPr>
          <p:cNvPr id="1525" name="Google Shape;1525;g34b4957bab9_1_2740"/>
          <p:cNvSpPr txBox="1">
            <a:spLocks noGrp="1"/>
          </p:cNvSpPr>
          <p:nvPr>
            <p:ph type="title"/>
          </p:nvPr>
        </p:nvSpPr>
        <p:spPr>
          <a:xfrm>
            <a:off x="603209" y="268281"/>
            <a:ext cx="112905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>
                <a:solidFill>
                  <a:srgbClr val="1E5DB2"/>
                </a:solidFill>
              </a:rPr>
              <a:t>Important Questions to Help You Prioritize</a:t>
            </a:r>
            <a:endParaRPr dirty="0">
              <a:solidFill>
                <a:srgbClr val="1E5DB2"/>
              </a:solidFill>
            </a:endParaRPr>
          </a:p>
        </p:txBody>
      </p:sp>
      <p:sp>
        <p:nvSpPr>
          <p:cNvPr id="1526" name="Google Shape;1526;g34b4957bab9_1_2740"/>
          <p:cNvSpPr/>
          <p:nvPr/>
        </p:nvSpPr>
        <p:spPr>
          <a:xfrm>
            <a:off x="752375" y="5491350"/>
            <a:ext cx="11009100" cy="776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096000"/>
            <a:ext cx="12336379" cy="358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1527" name="Google Shape;1527;g34b4957bab9_1_2740"/>
          <p:cNvGraphicFramePr/>
          <p:nvPr/>
        </p:nvGraphicFramePr>
        <p:xfrm>
          <a:off x="603209" y="1425790"/>
          <a:ext cx="11026900" cy="517724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51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dk1"/>
                          </a:solidFill>
                          <a:latin typeface="Barlow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Question</a:t>
                      </a:r>
                      <a:endParaRPr sz="2000" b="1" u="none" strike="noStrike" cap="none" dirty="0">
                        <a:solidFill>
                          <a:schemeClr val="dk1"/>
                        </a:solidFill>
                        <a:latin typeface="Barlow" panose="00000500000000000000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dk1"/>
                          </a:solidFill>
                          <a:latin typeface="Barlow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Gets At…</a:t>
                      </a:r>
                      <a:endParaRPr sz="2000" b="1" u="none" strike="noStrike" cap="none" dirty="0">
                        <a:solidFill>
                          <a:schemeClr val="dk1"/>
                        </a:solidFill>
                        <a:latin typeface="Barlow" panose="00000500000000000000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dk1"/>
                          </a:solidFill>
                          <a:latin typeface="Barlow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HOW DOES THIS ALIGN WITH OUR PROGRAM’S GOALS AND OBJECTIVES?</a:t>
                      </a:r>
                      <a:endParaRPr sz="2000" b="1" u="none" strike="noStrike" cap="none" dirty="0">
                        <a:solidFill>
                          <a:schemeClr val="dk1"/>
                        </a:solidFill>
                        <a:latin typeface="Barlow" panose="00000500000000000000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Barlow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Strategic Importance - how does this dovetail with broader long-term targets?</a:t>
                      </a:r>
                      <a:endParaRPr sz="2000" u="none" strike="noStrike" cap="none" dirty="0">
                        <a:solidFill>
                          <a:schemeClr val="dk1"/>
                        </a:solidFill>
                        <a:latin typeface="Barlow" panose="00000500000000000000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2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dk1"/>
                          </a:solidFill>
                          <a:latin typeface="Barlow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IF WE DIDN’T DO THIS, WHAT WOULD HAPPEN?</a:t>
                      </a:r>
                      <a:endParaRPr sz="2000" b="1" u="none" strike="noStrike" cap="none" dirty="0">
                        <a:solidFill>
                          <a:schemeClr val="dk1"/>
                        </a:solidFill>
                        <a:latin typeface="Barlow" panose="00000500000000000000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Barlow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Big picture impact - what’s the domino effect of completing/not completing this task?</a:t>
                      </a:r>
                      <a:endParaRPr sz="2000" u="none" strike="noStrike" cap="none" dirty="0">
                        <a:solidFill>
                          <a:schemeClr val="dk1"/>
                        </a:solidFill>
                        <a:latin typeface="Barlow" panose="00000500000000000000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4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dk1"/>
                          </a:solidFill>
                          <a:latin typeface="Barlow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HOW DOES THIS RELATE TO OUR OTHER PROJECTS?</a:t>
                      </a:r>
                      <a:endParaRPr sz="2000" b="1" u="none" strike="noStrike" cap="none" dirty="0">
                        <a:solidFill>
                          <a:schemeClr val="dk1"/>
                        </a:solidFill>
                        <a:latin typeface="Barlow" panose="00000500000000000000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Barlow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Interaction - how is this linked to other tasks? </a:t>
                      </a:r>
                      <a:endParaRPr sz="2000" u="none" strike="noStrike" cap="none" dirty="0">
                        <a:solidFill>
                          <a:schemeClr val="dk1"/>
                        </a:solidFill>
                        <a:latin typeface="Barlow" panose="00000500000000000000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dk1"/>
                          </a:solidFill>
                          <a:latin typeface="Barlow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HOW IMPORTANT IS IT THAT WE DO THIS SOON?</a:t>
                      </a:r>
                      <a:endParaRPr sz="2000" b="1" u="none" strike="noStrike" cap="none" dirty="0">
                        <a:solidFill>
                          <a:schemeClr val="dk1"/>
                        </a:solidFill>
                        <a:latin typeface="Barlow" panose="00000500000000000000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Barlow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Urgency - it may be important, but can it wait? </a:t>
                      </a:r>
                      <a:endParaRPr sz="2000" u="none" strike="noStrike" cap="none" dirty="0">
                        <a:solidFill>
                          <a:schemeClr val="dk1"/>
                        </a:solidFill>
                        <a:latin typeface="Barlow" panose="00000500000000000000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4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dk1"/>
                          </a:solidFill>
                          <a:latin typeface="Barlow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IF WE ACCOMPLISHED THIS TASK, WOULD IT MAKE EVERYTHING ELSE EASIER?</a:t>
                      </a:r>
                      <a:endParaRPr sz="2000" b="1" u="none" strike="noStrike" cap="none" dirty="0">
                        <a:solidFill>
                          <a:schemeClr val="dk1"/>
                        </a:solidFill>
                        <a:latin typeface="Barlow" panose="00000500000000000000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Barlow" panose="00000500000000000000" pitchFamily="2" charset="0"/>
                          <a:ea typeface="Calibri"/>
                          <a:cs typeface="Calibri"/>
                          <a:sym typeface="Calibri"/>
                        </a:rPr>
                        <a:t>Efficiency - would completing this task make future work easier? </a:t>
                      </a:r>
                      <a:endParaRPr sz="2000" u="none" strike="noStrike" cap="none" dirty="0">
                        <a:solidFill>
                          <a:schemeClr val="dk1"/>
                        </a:solidFill>
                        <a:latin typeface="Barlow" panose="00000500000000000000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2" name="Google Shape;1532;g34b4957bab9_1_2753"/>
          <p:cNvPicPr preferRelativeResize="0"/>
          <p:nvPr/>
        </p:nvPicPr>
        <p:blipFill rotWithShape="1">
          <a:blip r:embed="rId3">
            <a:alphaModFix/>
          </a:blip>
          <a:srcRect r="17952"/>
          <a:stretch/>
        </p:blipFill>
        <p:spPr>
          <a:xfrm>
            <a:off x="0" y="3075"/>
            <a:ext cx="12440900" cy="698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3" name="Google Shape;1533;g34b4957bab9_1_27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4147" y="-1"/>
            <a:ext cx="789330" cy="776390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34b4957bab9_1_2753"/>
          <p:cNvSpPr txBox="1">
            <a:spLocks noGrp="1"/>
          </p:cNvSpPr>
          <p:nvPr>
            <p:ph type="title"/>
          </p:nvPr>
        </p:nvSpPr>
        <p:spPr>
          <a:xfrm>
            <a:off x="569343" y="301948"/>
            <a:ext cx="112905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>
                <a:solidFill>
                  <a:srgbClr val="1E5DB2"/>
                </a:solidFill>
              </a:rPr>
              <a:t>Prioritization Tools</a:t>
            </a:r>
            <a:endParaRPr dirty="0">
              <a:solidFill>
                <a:srgbClr val="1E5DB2"/>
              </a:solidFill>
            </a:endParaRPr>
          </a:p>
        </p:txBody>
      </p:sp>
      <p:sp>
        <p:nvSpPr>
          <p:cNvPr id="1535" name="Google Shape;1535;g34b4957bab9_1_2753"/>
          <p:cNvSpPr txBox="1">
            <a:spLocks noGrp="1"/>
          </p:cNvSpPr>
          <p:nvPr>
            <p:ph type="body" idx="1"/>
          </p:nvPr>
        </p:nvSpPr>
        <p:spPr>
          <a:xfrm>
            <a:off x="35925" y="1848125"/>
            <a:ext cx="5720700" cy="4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lvl="0" indent="-508000" algn="l" rtl="0">
              <a:lnSpc>
                <a:spcPct val="100000"/>
              </a:lnSpc>
              <a:spcBef>
                <a:spcPts val="1300"/>
              </a:spcBef>
              <a:spcAft>
                <a:spcPts val="1200"/>
              </a:spcAft>
              <a:buSzPts val="3200"/>
              <a:buChar char="•"/>
            </a:pPr>
            <a:r>
              <a:rPr lang="en-US" sz="32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2"/>
                  </a:ext>
                </a:extLst>
              </a:rPr>
              <a:t>There are a multitude of tools </a:t>
            </a:r>
            <a:r>
              <a:rPr lang="en-US" sz="3200" dirty="0"/>
              <a:t>available to help you prioritize</a:t>
            </a:r>
            <a:endParaRPr sz="3200" dirty="0"/>
          </a:p>
          <a:p>
            <a:pPr marL="609600" lvl="0" indent="-508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The Eisenhower Matrix might be one that can help</a:t>
            </a:r>
            <a:endParaRPr sz="3200" dirty="0"/>
          </a:p>
        </p:txBody>
      </p:sp>
      <p:pic>
        <p:nvPicPr>
          <p:cNvPr id="1536" name="Google Shape;1536;g34b4957bab9_1_2753"/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236075" y="1028700"/>
            <a:ext cx="5317550" cy="53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7" name="Google Shape;1537;g34b4957bab9_1_27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92333" y="6081647"/>
            <a:ext cx="789333" cy="776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9" name="Google Shape;1549;g34b4957bab9_1_2767"/>
          <p:cNvPicPr preferRelativeResize="0"/>
          <p:nvPr/>
        </p:nvPicPr>
        <p:blipFill rotWithShape="1">
          <a:blip r:embed="rId3">
            <a:alphaModFix/>
          </a:blip>
          <a:srcRect r="17952"/>
          <a:stretch/>
        </p:blipFill>
        <p:spPr>
          <a:xfrm>
            <a:off x="0" y="3075"/>
            <a:ext cx="12489775" cy="702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0" name="Google Shape;1550;g34b4957bab9_1_27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4147" y="-1"/>
            <a:ext cx="789330" cy="776390"/>
          </a:xfrm>
          <a:prstGeom prst="rect">
            <a:avLst/>
          </a:prstGeom>
          <a:noFill/>
          <a:ln>
            <a:noFill/>
          </a:ln>
        </p:spPr>
      </p:pic>
      <p:sp>
        <p:nvSpPr>
          <p:cNvPr id="1551" name="Google Shape;1551;g34b4957bab9_1_2767"/>
          <p:cNvSpPr txBox="1">
            <a:spLocks noGrp="1"/>
          </p:cNvSpPr>
          <p:nvPr>
            <p:ph type="title"/>
          </p:nvPr>
        </p:nvSpPr>
        <p:spPr>
          <a:xfrm>
            <a:off x="603200" y="367367"/>
            <a:ext cx="112905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>
                <a:solidFill>
                  <a:srgbClr val="1E5DB2"/>
                </a:solidFill>
              </a:rPr>
              <a:t>Opportunity Costs </a:t>
            </a:r>
            <a:endParaRPr dirty="0">
              <a:solidFill>
                <a:srgbClr val="1E5DB2"/>
              </a:solidFill>
            </a:endParaRPr>
          </a:p>
        </p:txBody>
      </p:sp>
      <p:sp>
        <p:nvSpPr>
          <p:cNvPr id="1552" name="Google Shape;1552;g34b4957bab9_1_2767"/>
          <p:cNvSpPr txBox="1">
            <a:spLocks noGrp="1"/>
          </p:cNvSpPr>
          <p:nvPr>
            <p:ph type="body" idx="1"/>
          </p:nvPr>
        </p:nvSpPr>
        <p:spPr>
          <a:xfrm>
            <a:off x="493133" y="1616332"/>
            <a:ext cx="5981591" cy="540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800"/>
              <a:buNone/>
            </a:pPr>
            <a:r>
              <a:rPr lang="en-US" sz="2400" dirty="0"/>
              <a:t>Opportunity costs are defined as: “the loss of potential gain from </a:t>
            </a:r>
            <a:r>
              <a:rPr lang="en-US" sz="2400" b="1" dirty="0">
                <a:solidFill>
                  <a:srgbClr val="1E5DB2"/>
                </a:solidFill>
              </a:rPr>
              <a:t>other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alternatives when one alternative is chosen”</a:t>
            </a:r>
            <a:endParaRPr sz="2400" dirty="0"/>
          </a:p>
          <a:p>
            <a:pPr marL="609600" lvl="0" indent="-457200" algn="just" rtl="0">
              <a:lnSpc>
                <a:spcPts val="2700"/>
              </a:lnSpc>
              <a:spcBef>
                <a:spcPts val="0"/>
              </a:spcBef>
              <a:spcAft>
                <a:spcPts val="1800"/>
              </a:spcAft>
              <a:buSzPts val="2400"/>
              <a:buChar char="•"/>
            </a:pPr>
            <a:r>
              <a:rPr lang="en-US" sz="2100" i="1" dirty="0"/>
              <a:t>Example: An onboarding team spent 90 hours over 3 months working with a small provider to get their bidirectional interface set-up. But what did they </a:t>
            </a:r>
            <a:r>
              <a:rPr lang="en-US" sz="2100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</a:ext>
                </a:extLst>
              </a:rPr>
              <a:t>NOT</a:t>
            </a:r>
            <a:r>
              <a:rPr lang="en-US" sz="2100" i="1" dirty="0"/>
              <a:t> do (and reap the benefits from) because they were busy responding to a single provider? </a:t>
            </a:r>
            <a:endParaRPr sz="2100"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dirty="0"/>
              <a:t>Can you think of examples of opportunity costs in your program? </a:t>
            </a:r>
            <a:endParaRPr sz="2400" dirty="0"/>
          </a:p>
        </p:txBody>
      </p:sp>
      <p:pic>
        <p:nvPicPr>
          <p:cNvPr id="1553" name="Google Shape;1553;g34b4957bab9_1_27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82833" y="1683122"/>
            <a:ext cx="5198833" cy="367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4" name="Google Shape;1554;g34b4957bab9_1_276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92333" y="6081647"/>
            <a:ext cx="789333" cy="776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9" name="Google Shape;1559;g34b4957bab9_1_2782"/>
          <p:cNvPicPr preferRelativeResize="0"/>
          <p:nvPr/>
        </p:nvPicPr>
        <p:blipFill rotWithShape="1">
          <a:blip r:embed="rId3">
            <a:alphaModFix/>
          </a:blip>
          <a:srcRect r="17952"/>
          <a:stretch/>
        </p:blipFill>
        <p:spPr>
          <a:xfrm>
            <a:off x="0" y="3075"/>
            <a:ext cx="12461000" cy="700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0" name="Google Shape;1560;g34b4957bab9_1_27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4147" y="-1"/>
            <a:ext cx="789330" cy="776390"/>
          </a:xfrm>
          <a:prstGeom prst="rect">
            <a:avLst/>
          </a:prstGeom>
          <a:noFill/>
          <a:ln>
            <a:noFill/>
          </a:ln>
        </p:spPr>
      </p:pic>
      <p:sp>
        <p:nvSpPr>
          <p:cNvPr id="1561" name="Google Shape;1561;g34b4957bab9_1_2782"/>
          <p:cNvSpPr txBox="1">
            <a:spLocks noGrp="1"/>
          </p:cNvSpPr>
          <p:nvPr>
            <p:ph type="title"/>
          </p:nvPr>
        </p:nvSpPr>
        <p:spPr>
          <a:xfrm>
            <a:off x="518312" y="315013"/>
            <a:ext cx="112905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>
                <a:solidFill>
                  <a:srgbClr val="1E5DB2"/>
                </a:solidFill>
              </a:rPr>
              <a:t>Communication and Transparency</a:t>
            </a:r>
            <a:endParaRPr dirty="0">
              <a:solidFill>
                <a:srgbClr val="1E5DB2"/>
              </a:solidFill>
            </a:endParaRPr>
          </a:p>
        </p:txBody>
      </p:sp>
      <p:sp>
        <p:nvSpPr>
          <p:cNvPr id="1562" name="Google Shape;1562;g34b4957bab9_1_2782"/>
          <p:cNvSpPr txBox="1">
            <a:spLocks noGrp="1"/>
          </p:cNvSpPr>
          <p:nvPr>
            <p:ph type="body" idx="1"/>
          </p:nvPr>
        </p:nvSpPr>
        <p:spPr>
          <a:xfrm>
            <a:off x="486467" y="1431416"/>
            <a:ext cx="8504166" cy="46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800"/>
              <a:buNone/>
            </a:pPr>
            <a:r>
              <a:rPr lang="en-US" sz="2900" dirty="0"/>
              <a:t>Once you set your priorities, how do you communicate about them? During the Change Management session, we talked about Change Readiness:</a:t>
            </a:r>
            <a:endParaRPr sz="2900" dirty="0"/>
          </a:p>
          <a:p>
            <a:pPr marL="609600" lvl="0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900"/>
              <a:buChar char="•"/>
            </a:pPr>
            <a:r>
              <a:rPr lang="en-US" sz="2650" dirty="0"/>
              <a:t>Past changes have been implemented successfully?</a:t>
            </a:r>
            <a:endParaRPr sz="2650" dirty="0"/>
          </a:p>
          <a:p>
            <a:pPr marL="609600" lvl="0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900"/>
              <a:buChar char="•"/>
            </a:pPr>
            <a:r>
              <a:rPr lang="en-US" sz="2650" dirty="0"/>
              <a:t>Leadership is visible and active?</a:t>
            </a:r>
            <a:endParaRPr sz="2650" dirty="0"/>
          </a:p>
          <a:p>
            <a:pPr marL="609600" lvl="0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900"/>
              <a:buChar char="•"/>
            </a:pPr>
            <a:r>
              <a:rPr lang="en-US" sz="2650" dirty="0"/>
              <a:t>Organization encourages new ideas?</a:t>
            </a:r>
            <a:endParaRPr sz="2650" dirty="0"/>
          </a:p>
          <a:p>
            <a:pPr marL="609600" lvl="0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900"/>
              <a:buChar char="•"/>
            </a:pPr>
            <a:r>
              <a:rPr lang="en-US" sz="2650" dirty="0"/>
              <a:t>Management team is receptive to new ideas and encourages open communication? </a:t>
            </a:r>
            <a:endParaRPr sz="2650" dirty="0"/>
          </a:p>
        </p:txBody>
      </p:sp>
      <p:pic>
        <p:nvPicPr>
          <p:cNvPr id="1563" name="Google Shape;1563;g34b4957bab9_1_2782"/>
          <p:cNvPicPr preferRelativeResize="0"/>
          <p:nvPr/>
        </p:nvPicPr>
        <p:blipFill rotWithShape="1">
          <a:blip r:embed="rId5">
            <a:alphaModFix/>
          </a:blip>
          <a:srcRect b="8991"/>
          <a:stretch/>
        </p:blipFill>
        <p:spPr>
          <a:xfrm>
            <a:off x="8990633" y="2772800"/>
            <a:ext cx="2989470" cy="1992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4" name="Google Shape;1564;g34b4957bab9_1_278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92333" y="6081647"/>
            <a:ext cx="789333" cy="776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9" name="Google Shape;1569;g34b4957bab9_1_2800"/>
          <p:cNvPicPr preferRelativeResize="0"/>
          <p:nvPr/>
        </p:nvPicPr>
        <p:blipFill rotWithShape="1">
          <a:blip r:embed="rId3">
            <a:alphaModFix/>
          </a:blip>
          <a:srcRect r="18093" b="2104"/>
          <a:stretch/>
        </p:blipFill>
        <p:spPr>
          <a:xfrm>
            <a:off x="0" y="3050"/>
            <a:ext cx="12192000" cy="6858000"/>
          </a:xfrm>
          <a:prstGeom prst="rect">
            <a:avLst/>
          </a:prstGeom>
          <a:noFill/>
          <a:ln w="9525" cap="flat" cmpd="sng">
            <a:solidFill>
              <a:srgbClr val="62AAE9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2" name="Google Shape;1160;g34b4957bab9_1_1186">
            <a:extLst>
              <a:ext uri="{FF2B5EF4-FFF2-40B4-BE49-F238E27FC236}">
                <a16:creationId xmlns:a16="http://schemas.microsoft.com/office/drawing/2014/main" id="{7D19B6B3-CF73-CCD7-28B9-65511F120C5A}"/>
              </a:ext>
            </a:extLst>
          </p:cNvPr>
          <p:cNvGraphicFramePr/>
          <p:nvPr/>
        </p:nvGraphicFramePr>
        <p:xfrm>
          <a:off x="6521950" y="3014466"/>
          <a:ext cx="5282100" cy="278807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82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latin typeface="Barlow" pitchFamily="2" charset="77"/>
                          <a:ea typeface="Calibri"/>
                          <a:cs typeface="Calibri"/>
                          <a:sym typeface="Calibri"/>
                        </a:rPr>
                        <a:t>IIS Strengths</a:t>
                      </a:r>
                      <a:endParaRPr sz="1900" b="1" u="none" strike="noStrike" cap="none" dirty="0">
                        <a:latin typeface="Barlow" pitchFamily="2" charset="77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75" marR="84675" marT="84675" marB="8467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latin typeface="Barlow" pitchFamily="2" charset="77"/>
                          <a:ea typeface="Calibri"/>
                          <a:cs typeface="Calibri"/>
                          <a:sym typeface="Calibri"/>
                        </a:rPr>
                        <a:t>IIS Weaknesses</a:t>
                      </a:r>
                      <a:endParaRPr sz="1900" b="1" u="none" strike="noStrike" cap="none" dirty="0">
                        <a:latin typeface="Barlow" pitchFamily="2" charset="77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75" marR="84675" marT="84675" marB="84675"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3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 dirty="0">
                        <a:solidFill>
                          <a:srgbClr val="004987"/>
                        </a:solidFill>
                        <a:latin typeface="Barlow" pitchFamily="2" charset="77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75" marR="84675" marT="84675" marB="846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 dirty="0">
                        <a:solidFill>
                          <a:srgbClr val="004987"/>
                        </a:solidFill>
                        <a:latin typeface="Barlow" pitchFamily="2" charset="77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 dirty="0">
                        <a:solidFill>
                          <a:srgbClr val="004987"/>
                        </a:solidFill>
                        <a:latin typeface="Barlow" pitchFamily="2" charset="77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75" marR="84675" marT="84675" marB="8467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69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latin typeface="Barlow" pitchFamily="2" charset="77"/>
                          <a:ea typeface="Calibri"/>
                          <a:cs typeface="Calibri"/>
                          <a:sym typeface="Calibri"/>
                        </a:rPr>
                        <a:t>IIS Opportunities</a:t>
                      </a:r>
                      <a:endParaRPr sz="1900" b="1" u="none" strike="noStrike" cap="none" dirty="0">
                        <a:solidFill>
                          <a:srgbClr val="004987"/>
                        </a:solidFill>
                        <a:latin typeface="Barlow" pitchFamily="2" charset="77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75" marR="84675" marT="84675" marB="8467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solidFill>
                            <a:schemeClr val="dk1"/>
                          </a:solidFill>
                          <a:latin typeface="Barlow" pitchFamily="2" charset="77"/>
                          <a:ea typeface="Calibri"/>
                          <a:cs typeface="Calibri"/>
                          <a:sym typeface="Calibri"/>
                        </a:rPr>
                        <a:t>IIS Threats</a:t>
                      </a:r>
                      <a:endParaRPr sz="1900" b="1" u="none" strike="noStrike" cap="none" dirty="0">
                        <a:solidFill>
                          <a:schemeClr val="dk1"/>
                        </a:solidFill>
                        <a:latin typeface="Barlow" pitchFamily="2" charset="77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75" marR="84675" marT="84675" marB="846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2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 dirty="0">
                        <a:solidFill>
                          <a:srgbClr val="004987"/>
                        </a:solidFill>
                        <a:latin typeface="Barlow" pitchFamily="2" charset="77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75" marR="84675" marT="84675" marB="846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 dirty="0">
                        <a:solidFill>
                          <a:srgbClr val="004987"/>
                        </a:solidFill>
                        <a:latin typeface="Barlow" pitchFamily="2" charset="77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75" marR="84675" marT="84675" marB="8467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70" name="Google Shape;1570;g34b4957bab9_1_28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4147" y="-1"/>
            <a:ext cx="789330" cy="776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1" name="Google Shape;1571;g34b4957bab9_1_28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33761" y="6113686"/>
            <a:ext cx="540578" cy="60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2" name="Google Shape;1572;g34b4957bab9_1_2800"/>
          <p:cNvSpPr txBox="1">
            <a:spLocks noGrp="1"/>
          </p:cNvSpPr>
          <p:nvPr>
            <p:ph type="title"/>
          </p:nvPr>
        </p:nvSpPr>
        <p:spPr>
          <a:xfrm>
            <a:off x="1828803" y="297600"/>
            <a:ext cx="79236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>
                <a:solidFill>
                  <a:srgbClr val="1E5DB2"/>
                </a:solidFill>
              </a:rPr>
              <a:t>Activity: Prioritization Strategies</a:t>
            </a:r>
            <a:endParaRPr dirty="0">
              <a:solidFill>
                <a:srgbClr val="1E5DB2"/>
              </a:solidFill>
            </a:endParaRPr>
          </a:p>
        </p:txBody>
      </p:sp>
      <p:sp>
        <p:nvSpPr>
          <p:cNvPr id="1573" name="Google Shape;1573;g34b4957bab9_1_2800"/>
          <p:cNvSpPr txBox="1">
            <a:spLocks noGrp="1"/>
          </p:cNvSpPr>
          <p:nvPr>
            <p:ph type="body" idx="1"/>
          </p:nvPr>
        </p:nvSpPr>
        <p:spPr>
          <a:xfrm>
            <a:off x="264533" y="1884633"/>
            <a:ext cx="113736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609600" lvl="0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900"/>
              <a:buChar char="•"/>
            </a:pPr>
            <a:r>
              <a:rPr lang="en-US" sz="2900" dirty="0"/>
              <a:t>Think about the opportunities we generated </a:t>
            </a:r>
            <a:r>
              <a:rPr lang="en-US" sz="29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5"/>
                  </a:ext>
                </a:extLst>
              </a:rPr>
              <a:t>in the SWOT exercise</a:t>
            </a:r>
            <a:r>
              <a:rPr lang="en-US" sz="2900" dirty="0"/>
              <a:t> earlier today  (Workbook </a:t>
            </a:r>
            <a:r>
              <a:rPr lang="en-US" sz="29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6"/>
                  </a:ext>
                </a:extLst>
              </a:rPr>
              <a:t>page </a:t>
            </a:r>
            <a:r>
              <a:rPr lang="en-US" sz="29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6"/>
                  </a:ext>
                </a:extLst>
              </a:rPr>
              <a:t>42)</a:t>
            </a:r>
            <a:r>
              <a:rPr lang="en-US" sz="2900" dirty="0"/>
              <a:t>:</a:t>
            </a:r>
            <a:endParaRPr sz="2400" i="1" dirty="0"/>
          </a:p>
        </p:txBody>
      </p:sp>
      <p:pic>
        <p:nvPicPr>
          <p:cNvPr id="1574" name="Google Shape;1574;g34b4957bab9_1_28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6" name="Google Shape;1576;g34b4957bab9_1_2800"/>
          <p:cNvSpPr txBox="1">
            <a:spLocks noGrp="1"/>
          </p:cNvSpPr>
          <p:nvPr>
            <p:ph type="body" idx="1"/>
          </p:nvPr>
        </p:nvSpPr>
        <p:spPr>
          <a:xfrm>
            <a:off x="315333" y="3014467"/>
            <a:ext cx="5282100" cy="3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19200" lvl="0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900"/>
              <a:buChar char="•"/>
            </a:pPr>
            <a:r>
              <a:rPr lang="en-US" sz="2900" dirty="0"/>
              <a:t>What were your top                                                        opportunities for your program?</a:t>
            </a:r>
            <a:endParaRPr sz="2900" dirty="0"/>
          </a:p>
          <a:p>
            <a:pPr marL="1219200" lvl="0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900"/>
              <a:buChar char="•"/>
            </a:pPr>
            <a:r>
              <a:rPr lang="en-US" sz="2900" dirty="0"/>
              <a:t>What are the next steps to put these high priority opportunities into action?</a:t>
            </a:r>
            <a:endParaRPr sz="2900" dirty="0"/>
          </a:p>
          <a:p>
            <a:pPr marL="0" lvl="0" indent="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800"/>
              <a:buNone/>
            </a:pPr>
            <a:endParaRPr sz="2400" i="1" dirty="0"/>
          </a:p>
        </p:txBody>
      </p:sp>
      <p:sp>
        <p:nvSpPr>
          <p:cNvPr id="1577" name="Google Shape;1577;g34b4957bab9_1_2800"/>
          <p:cNvSpPr/>
          <p:nvPr/>
        </p:nvSpPr>
        <p:spPr>
          <a:xfrm>
            <a:off x="6531368" y="4285287"/>
            <a:ext cx="2459700" cy="1074000"/>
          </a:xfrm>
          <a:prstGeom prst="ellipse">
            <a:avLst/>
          </a:prstGeom>
          <a:noFill/>
          <a:ln w="381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0" name="Google Shape;1590;g34b4957bab9_1_28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3050"/>
            <a:ext cx="12197420" cy="685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1" name="Google Shape;1591;g34b4957bab9_1_28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4147" y="-1"/>
            <a:ext cx="789330" cy="776390"/>
          </a:xfrm>
          <a:prstGeom prst="rect">
            <a:avLst/>
          </a:prstGeom>
          <a:noFill/>
          <a:ln>
            <a:noFill/>
          </a:ln>
        </p:spPr>
      </p:pic>
      <p:sp>
        <p:nvSpPr>
          <p:cNvPr id="1592" name="Google Shape;1592;g34b4957bab9_1_2819"/>
          <p:cNvSpPr txBox="1">
            <a:spLocks noGrp="1"/>
          </p:cNvSpPr>
          <p:nvPr>
            <p:ph type="title"/>
          </p:nvPr>
        </p:nvSpPr>
        <p:spPr>
          <a:xfrm>
            <a:off x="1850557" y="440344"/>
            <a:ext cx="84681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>
                <a:solidFill>
                  <a:srgbClr val="1E5DB2"/>
                </a:solidFill>
              </a:rPr>
              <a:t>Activity: Prioritization Strategies</a:t>
            </a:r>
            <a:endParaRPr dirty="0">
              <a:solidFill>
                <a:srgbClr val="1E5DB2"/>
              </a:solidFill>
            </a:endParaRPr>
          </a:p>
        </p:txBody>
      </p:sp>
      <p:sp>
        <p:nvSpPr>
          <p:cNvPr id="1593" name="Google Shape;1593;g34b4957bab9_1_2819"/>
          <p:cNvSpPr txBox="1">
            <a:spLocks noGrp="1"/>
          </p:cNvSpPr>
          <p:nvPr>
            <p:ph type="body" idx="1"/>
          </p:nvPr>
        </p:nvSpPr>
        <p:spPr>
          <a:xfrm>
            <a:off x="242467" y="1909632"/>
            <a:ext cx="10216986" cy="47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lvl="0" indent="-488950" algn="l" rtl="0">
              <a:lnSpc>
                <a:spcPct val="100000"/>
              </a:lnSpc>
              <a:spcBef>
                <a:spcPts val="1100"/>
              </a:spcBef>
              <a:spcAft>
                <a:spcPts val="900"/>
              </a:spcAft>
              <a:buSzPts val="2900"/>
              <a:buChar char="•"/>
            </a:pPr>
            <a:r>
              <a:rPr lang="en-US" sz="2900" dirty="0"/>
              <a:t>Select a spokesperson for your group</a:t>
            </a:r>
            <a:endParaRPr sz="2900" dirty="0"/>
          </a:p>
          <a:p>
            <a:pPr marL="609600" lvl="0" indent="-488950" algn="l" rtl="0">
              <a:lnSpc>
                <a:spcPct val="100000"/>
              </a:lnSpc>
              <a:spcBef>
                <a:spcPts val="1100"/>
              </a:spcBef>
              <a:spcAft>
                <a:spcPts val="900"/>
              </a:spcAft>
              <a:buSzPts val="2900"/>
              <a:buChar char="•"/>
            </a:pPr>
            <a:r>
              <a:rPr lang="en-US" sz="2900" dirty="0"/>
              <a:t>Spend ~5 minutes discussing opportunities, deciding on the highest priority for your IIS,  and determining how you might take action  to advocate for it</a:t>
            </a:r>
            <a:endParaRPr sz="2900" dirty="0"/>
          </a:p>
          <a:p>
            <a:pPr marL="60960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9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7"/>
                  </a:ext>
                </a:extLst>
              </a:rPr>
              <a:t>When we come back together, each group presents a 1-2 minute elevator pitch for their leadership on why their priority is critical and should be given resources (time, funding, etc.)</a:t>
            </a:r>
            <a:endParaRPr sz="2900" dirty="0"/>
          </a:p>
          <a:p>
            <a:pPr marL="3606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dirty="0"/>
          </a:p>
        </p:txBody>
      </p:sp>
      <p:pic>
        <p:nvPicPr>
          <p:cNvPr id="1594" name="Google Shape;1594;g34b4957bab9_1_28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8288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9" name="Google Shape;1599;g34b4957bab9_1_2835"/>
          <p:cNvPicPr preferRelativeResize="0"/>
          <p:nvPr/>
        </p:nvPicPr>
        <p:blipFill rotWithShape="1">
          <a:blip r:embed="rId3">
            <a:alphaModFix/>
          </a:blip>
          <a:srcRect r="18093" b="2104"/>
          <a:stretch/>
        </p:blipFill>
        <p:spPr>
          <a:xfrm>
            <a:off x="0" y="3050"/>
            <a:ext cx="12192000" cy="6858000"/>
          </a:xfrm>
          <a:prstGeom prst="rect">
            <a:avLst/>
          </a:prstGeom>
          <a:noFill/>
          <a:ln w="9525" cap="flat" cmpd="sng">
            <a:solidFill>
              <a:srgbClr val="62AAE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00" name="Google Shape;1600;g34b4957bab9_1_28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4147" y="-1"/>
            <a:ext cx="789330" cy="776390"/>
          </a:xfrm>
          <a:prstGeom prst="rect">
            <a:avLst/>
          </a:prstGeom>
          <a:noFill/>
          <a:ln>
            <a:noFill/>
          </a:ln>
        </p:spPr>
      </p:pic>
      <p:sp>
        <p:nvSpPr>
          <p:cNvPr id="1601" name="Google Shape;1601;g34b4957bab9_1_2835"/>
          <p:cNvSpPr txBox="1">
            <a:spLocks noGrp="1"/>
          </p:cNvSpPr>
          <p:nvPr>
            <p:ph type="body" idx="1"/>
          </p:nvPr>
        </p:nvSpPr>
        <p:spPr>
          <a:xfrm>
            <a:off x="899550" y="2834875"/>
            <a:ext cx="3249000" cy="24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None/>
            </a:pPr>
            <a:r>
              <a:rPr lang="en-US" sz="4700" dirty="0"/>
              <a:t>Share your elevator </a:t>
            </a:r>
            <a:r>
              <a:rPr lang="en-US" sz="47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8"/>
                  </a:ext>
                </a:extLst>
              </a:rPr>
              <a:t>speeches</a:t>
            </a:r>
            <a:r>
              <a:rPr lang="en-US" sz="4700" dirty="0"/>
              <a:t>!</a:t>
            </a:r>
            <a:endParaRPr sz="4700" dirty="0"/>
          </a:p>
        </p:txBody>
      </p:sp>
      <p:sp>
        <p:nvSpPr>
          <p:cNvPr id="1602" name="Google Shape;1602;g34b4957bab9_1_2835"/>
          <p:cNvSpPr txBox="1">
            <a:spLocks noGrp="1"/>
          </p:cNvSpPr>
          <p:nvPr>
            <p:ph type="title"/>
          </p:nvPr>
        </p:nvSpPr>
        <p:spPr>
          <a:xfrm>
            <a:off x="2155357" y="414944"/>
            <a:ext cx="84681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>
                <a:solidFill>
                  <a:srgbClr val="1E5DB2"/>
                </a:solidFill>
              </a:rPr>
              <a:t>Activity: Prioritization Strategies</a:t>
            </a:r>
            <a:endParaRPr dirty="0">
              <a:solidFill>
                <a:srgbClr val="1E5DB2"/>
              </a:solidFill>
            </a:endParaRPr>
          </a:p>
        </p:txBody>
      </p:sp>
      <p:pic>
        <p:nvPicPr>
          <p:cNvPr id="1603" name="Google Shape;1603;g34b4957bab9_1_28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4" name="Google Shape;1604;g34b4957bab9_1_2835"/>
          <p:cNvPicPr preferRelativeResize="0"/>
          <p:nvPr/>
        </p:nvPicPr>
        <p:blipFill rotWithShape="1">
          <a:blip r:embed="rId6">
            <a:alphaModFix/>
          </a:blip>
          <a:srcRect b="16184"/>
          <a:stretch/>
        </p:blipFill>
        <p:spPr>
          <a:xfrm>
            <a:off x="4683533" y="2162350"/>
            <a:ext cx="6898969" cy="3855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5" name="Google Shape;1605;g34b4957bab9_1_28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92333" y="6081647"/>
            <a:ext cx="789333" cy="776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34b4957bab9_1_2855"/>
          <p:cNvSpPr txBox="1">
            <a:spLocks noGrp="1"/>
          </p:cNvSpPr>
          <p:nvPr>
            <p:ph type="title"/>
          </p:nvPr>
        </p:nvSpPr>
        <p:spPr>
          <a:xfrm>
            <a:off x="2348149" y="418350"/>
            <a:ext cx="9422100" cy="992100"/>
          </a:xfrm>
          <a:prstGeom prst="rect">
            <a:avLst/>
          </a:prstGeom>
        </p:spPr>
        <p:txBody>
          <a:bodyPr spcFirstLastPara="1" wrap="square" lIns="121900" tIns="60925" rIns="121900" bIns="609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1E5DB2"/>
                </a:solidFill>
              </a:rPr>
              <a:t>What’s Most Important</a:t>
            </a:r>
            <a:r>
              <a:rPr lang="en-US" dirty="0">
                <a:solidFill>
                  <a:srgbClr val="1E5DB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7"/>
                  </a:ext>
                </a:extLst>
              </a:rPr>
              <a:t>?</a:t>
            </a:r>
            <a:endParaRPr dirty="0">
              <a:solidFill>
                <a:srgbClr val="1E5DB2"/>
              </a:solidFill>
            </a:endParaRPr>
          </a:p>
        </p:txBody>
      </p:sp>
      <p:sp>
        <p:nvSpPr>
          <p:cNvPr id="1634" name="Google Shape;1634;g34b4957bab9_1_2855"/>
          <p:cNvSpPr txBox="1">
            <a:spLocks noGrp="1"/>
          </p:cNvSpPr>
          <p:nvPr>
            <p:ph type="body" idx="1"/>
          </p:nvPr>
        </p:nvSpPr>
        <p:spPr>
          <a:xfrm>
            <a:off x="568335" y="2700226"/>
            <a:ext cx="5081351" cy="2873260"/>
          </a:xfrm>
          <a:prstGeom prst="rect">
            <a:avLst/>
          </a:prstGeom>
        </p:spPr>
        <p:txBody>
          <a:bodyPr spcFirstLastPara="1" wrap="square" lIns="121900" tIns="60925" rIns="121900" bIns="609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This is a marathon not a sprint. And like boom and bust cycles of the past, the sentiments of today will shift.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5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8"/>
                  </a:ext>
                </a:extLst>
              </a:rPr>
              <a:t>How do you sustain yourself in today’s challenging environment? </a:t>
            </a:r>
            <a:endParaRPr sz="3500"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dirty="0"/>
          </a:p>
        </p:txBody>
      </p:sp>
      <p:pic>
        <p:nvPicPr>
          <p:cNvPr id="2" name="Google Shape;1574;g34b4957bab9_1_2800">
            <a:extLst>
              <a:ext uri="{FF2B5EF4-FFF2-40B4-BE49-F238E27FC236}">
                <a16:creationId xmlns:a16="http://schemas.microsoft.com/office/drawing/2014/main" id="{2A27BEC4-94BC-6696-2519-42D8F42568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qr code with a black and white background&#10;&#10;AI-generated content may be incorrect.">
            <a:extLst>
              <a:ext uri="{FF2B5EF4-FFF2-40B4-BE49-F238E27FC236}">
                <a16:creationId xmlns:a16="http://schemas.microsoft.com/office/drawing/2014/main" id="{7D4CF2EE-4F56-A15C-3635-FF40D4563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771" y="2700226"/>
            <a:ext cx="2242456" cy="224245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4" name="Google Shape;1224;g34b4957bab9_1_2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3050"/>
            <a:ext cx="12197420" cy="685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g34b4957bab9_1_22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4147" y="-1"/>
            <a:ext cx="789330" cy="776390"/>
          </a:xfrm>
          <a:prstGeom prst="rect">
            <a:avLst/>
          </a:prstGeom>
          <a:noFill/>
          <a:ln>
            <a:noFill/>
          </a:ln>
        </p:spPr>
      </p:pic>
      <p:sp>
        <p:nvSpPr>
          <p:cNvPr id="1226" name="Google Shape;1226;g34b4957bab9_1_2246"/>
          <p:cNvSpPr txBox="1">
            <a:spLocks noGrp="1"/>
          </p:cNvSpPr>
          <p:nvPr>
            <p:ph type="body" idx="1"/>
          </p:nvPr>
        </p:nvSpPr>
        <p:spPr>
          <a:xfrm>
            <a:off x="550933" y="1809067"/>
            <a:ext cx="9722400" cy="43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 b="1" dirty="0">
                <a:solidFill>
                  <a:srgbClr val="1E5DB2"/>
                </a:solidFill>
              </a:rPr>
              <a:t>Assessing</a:t>
            </a:r>
            <a:r>
              <a:rPr lang="en-US" sz="2900" b="1" dirty="0">
                <a:solidFill>
                  <a:schemeClr val="accent1"/>
                </a:solidFill>
              </a:rPr>
              <a:t> </a:t>
            </a:r>
            <a:r>
              <a:rPr lang="en-US" sz="2900" dirty="0"/>
              <a:t>Your Program’s Data and Direction</a:t>
            </a:r>
            <a:endParaRPr sz="2900" dirty="0"/>
          </a:p>
          <a:p>
            <a:pPr marL="457200" lvl="0" indent="-4000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 b="1" dirty="0">
                <a:solidFill>
                  <a:srgbClr val="1E5DB2"/>
                </a:solidFill>
              </a:rPr>
              <a:t>Planning</a:t>
            </a:r>
            <a:r>
              <a:rPr lang="en-US" sz="2900" b="1" dirty="0">
                <a:solidFill>
                  <a:schemeClr val="accent1"/>
                </a:solidFill>
              </a:rPr>
              <a:t> </a:t>
            </a:r>
            <a:r>
              <a:rPr lang="en-US" sz="2900" dirty="0"/>
              <a:t>Your Desired Goals and Activities</a:t>
            </a:r>
            <a:endParaRPr sz="2900" dirty="0"/>
          </a:p>
          <a:p>
            <a:pPr marL="457200" lvl="0" indent="-4000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 b="1" dirty="0">
                <a:solidFill>
                  <a:srgbClr val="1E5DB2"/>
                </a:solidFill>
              </a:rPr>
              <a:t>Prioritizing</a:t>
            </a:r>
            <a:r>
              <a:rPr lang="en-US" sz="2900" b="1" dirty="0">
                <a:solidFill>
                  <a:schemeClr val="accent1"/>
                </a:solidFill>
              </a:rPr>
              <a:t> </a:t>
            </a:r>
            <a:r>
              <a:rPr lang="en-US" sz="2900" dirty="0"/>
              <a:t>Based On Resources</a:t>
            </a:r>
          </a:p>
          <a:p>
            <a:pPr marL="457200" lvl="0" indent="-4000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Activity:</a:t>
            </a:r>
            <a:r>
              <a:rPr lang="en-US" sz="2900" dirty="0">
                <a:solidFill>
                  <a:srgbClr val="1E5DB2"/>
                </a:solidFill>
              </a:rPr>
              <a:t> </a:t>
            </a:r>
            <a:r>
              <a:rPr lang="en-US" sz="2900" dirty="0"/>
              <a:t>Action planning to address your jurisdiction’s priorities</a:t>
            </a:r>
            <a:endParaRPr sz="2900" dirty="0"/>
          </a:p>
          <a:p>
            <a:pPr marL="914400" lvl="1" indent="-4000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 dirty="0"/>
              <a:t>Inputs include your CoAg, DQ Report, Measure Results, etc.</a:t>
            </a:r>
            <a:endParaRPr dirty="0"/>
          </a:p>
        </p:txBody>
      </p:sp>
      <p:sp>
        <p:nvSpPr>
          <p:cNvPr id="1227" name="Google Shape;1227;g34b4957bab9_1_2246"/>
          <p:cNvSpPr txBox="1">
            <a:spLocks noGrp="1"/>
          </p:cNvSpPr>
          <p:nvPr>
            <p:ph type="title"/>
          </p:nvPr>
        </p:nvSpPr>
        <p:spPr>
          <a:xfrm>
            <a:off x="629100" y="279100"/>
            <a:ext cx="97224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dirty="0">
                <a:solidFill>
                  <a:srgbClr val="1E5DB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1"/>
                  </a:ext>
                </a:extLst>
              </a:rPr>
              <a:t>Overvie</a:t>
            </a:r>
            <a:r>
              <a:rPr lang="en-US" dirty="0">
                <a:solidFill>
                  <a:srgbClr val="1E5DB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2"/>
                  </a:ext>
                </a:extLst>
              </a:rPr>
              <a:t>w</a:t>
            </a:r>
            <a:endParaRPr dirty="0">
              <a:solidFill>
                <a:srgbClr val="1E5DB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" name="Google Shape;1639;g34b4957bab9_1_2861"/>
          <p:cNvPicPr preferRelativeResize="0"/>
          <p:nvPr/>
        </p:nvPicPr>
        <p:blipFill rotWithShape="1">
          <a:blip r:embed="rId3">
            <a:alphaModFix/>
          </a:blip>
          <a:srcRect r="18093" b="2104"/>
          <a:stretch/>
        </p:blipFill>
        <p:spPr>
          <a:xfrm>
            <a:off x="0" y="3050"/>
            <a:ext cx="12192000" cy="6858000"/>
          </a:xfrm>
          <a:prstGeom prst="rect">
            <a:avLst/>
          </a:prstGeom>
          <a:noFill/>
          <a:ln w="9525" cap="flat" cmpd="sng">
            <a:solidFill>
              <a:srgbClr val="62AAE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40" name="Google Shape;1640;g34b4957bab9_1_2861"/>
          <p:cNvSpPr txBox="1">
            <a:spLocks noGrp="1"/>
          </p:cNvSpPr>
          <p:nvPr>
            <p:ph type="title"/>
          </p:nvPr>
        </p:nvSpPr>
        <p:spPr>
          <a:xfrm>
            <a:off x="629433" y="609599"/>
            <a:ext cx="9422100" cy="662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2564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3900"/>
              <a:buFont typeface="Barlow Medium"/>
              <a:buNone/>
            </a:pPr>
            <a:r>
              <a:rPr lang="en-US" dirty="0">
                <a:solidFill>
                  <a:srgbClr val="1E5DB2"/>
                </a:solidFill>
              </a:rPr>
              <a:t>Summary Take Home Points</a:t>
            </a:r>
            <a:endParaRPr dirty="0">
              <a:solidFill>
                <a:srgbClr val="1E5DB2"/>
              </a:solidFill>
            </a:endParaRPr>
          </a:p>
        </p:txBody>
      </p:sp>
      <p:pic>
        <p:nvPicPr>
          <p:cNvPr id="1641" name="Google Shape;1641;g34b4957bab9_1_28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4147" y="-1"/>
            <a:ext cx="789330" cy="776390"/>
          </a:xfrm>
          <a:prstGeom prst="rect">
            <a:avLst/>
          </a:prstGeom>
          <a:noFill/>
          <a:ln>
            <a:noFill/>
          </a:ln>
        </p:spPr>
      </p:pic>
      <p:sp>
        <p:nvSpPr>
          <p:cNvPr id="1642" name="Google Shape;1642;g34b4957bab9_1_2861"/>
          <p:cNvSpPr txBox="1">
            <a:spLocks noGrp="1"/>
          </p:cNvSpPr>
          <p:nvPr>
            <p:ph type="body" idx="1"/>
          </p:nvPr>
        </p:nvSpPr>
        <p:spPr>
          <a:xfrm>
            <a:off x="2186167" y="1523131"/>
            <a:ext cx="9376500" cy="493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86666"/>
              </a:lnSpc>
              <a:spcBef>
                <a:spcPts val="800"/>
              </a:spcBef>
              <a:spcAft>
                <a:spcPts val="0"/>
              </a:spcAft>
              <a:buSzPts val="4000"/>
              <a:buNone/>
            </a:pPr>
            <a:r>
              <a:rPr lang="en-US" sz="2400" dirty="0"/>
              <a:t>IIS leaders have more data and tools available than ever before</a:t>
            </a:r>
            <a:r>
              <a:rPr lang="en-US" sz="24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9"/>
                  </a:ext>
                </a:extLst>
              </a:rPr>
              <a:t> </a:t>
            </a:r>
            <a:r>
              <a:rPr lang="en-US" sz="2400" dirty="0"/>
              <a:t>to guide their decisions</a:t>
            </a:r>
            <a:endParaRPr sz="2400" dirty="0"/>
          </a:p>
          <a:p>
            <a:pPr marL="609600" marR="0" lvl="0" indent="-304800" algn="l" rtl="0">
              <a:lnSpc>
                <a:spcPct val="8666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2400" dirty="0"/>
          </a:p>
          <a:p>
            <a:pPr marL="0" marR="0" lvl="0" indent="0" algn="l" rtl="0">
              <a:lnSpc>
                <a:spcPct val="8666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2400" dirty="0"/>
          </a:p>
          <a:p>
            <a:pPr marL="0" lvl="0" indent="0" algn="l" rtl="0">
              <a:lnSpc>
                <a:spcPct val="86666"/>
              </a:lnSpc>
              <a:spcBef>
                <a:spcPts val="800"/>
              </a:spcBef>
              <a:spcAft>
                <a:spcPts val="0"/>
              </a:spcAft>
              <a:buSzPts val="4000"/>
              <a:buNone/>
            </a:pPr>
            <a:r>
              <a:rPr lang="en-US" sz="24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0"/>
                  </a:ext>
                </a:extLst>
              </a:rPr>
              <a:t>All this information can be overwhelming, so it is important to </a:t>
            </a:r>
            <a:r>
              <a:rPr lang="en-US" sz="2400" dirty="0"/>
              <a:t>be able to discern what’s important and/or urgent, and </a:t>
            </a:r>
            <a:r>
              <a:rPr lang="en-US" sz="24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1"/>
                  </a:ext>
                </a:extLst>
              </a:rPr>
              <a:t>what’s most </a:t>
            </a:r>
            <a:r>
              <a:rPr lang="en-US" sz="24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2"/>
                  </a:ext>
                </a:extLst>
              </a:rPr>
              <a:t>critical </a:t>
            </a:r>
            <a:r>
              <a:rPr lang="en-US" sz="24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3"/>
                  </a:ext>
                </a:extLst>
              </a:rPr>
              <a:t>for your program</a:t>
            </a:r>
            <a:endParaRPr sz="2400" dirty="0"/>
          </a:p>
          <a:p>
            <a:pPr marL="609600" marR="0" lvl="0" indent="-304800" algn="l" rtl="0">
              <a:lnSpc>
                <a:spcPct val="8666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2400" dirty="0"/>
          </a:p>
          <a:p>
            <a:pPr marL="609600" marR="0" lvl="0" indent="-304800" algn="l" rtl="0">
              <a:lnSpc>
                <a:spcPct val="8666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2400" dirty="0"/>
          </a:p>
          <a:p>
            <a:pPr marL="0" lvl="0" indent="0" algn="l" rtl="0">
              <a:lnSpc>
                <a:spcPct val="86666"/>
              </a:lnSpc>
              <a:spcBef>
                <a:spcPts val="800"/>
              </a:spcBef>
              <a:spcAft>
                <a:spcPts val="0"/>
              </a:spcAft>
              <a:buSzPts val="4000"/>
              <a:buNone/>
            </a:pPr>
            <a:r>
              <a:rPr lang="en-US" sz="2400" b="1" i="1" dirty="0"/>
              <a:t>Especially now,</a:t>
            </a:r>
            <a:r>
              <a:rPr lang="en-US" sz="2400" dirty="0"/>
              <a:t> competing priorities and limited resources continue to challenge leaders and require thoughtful strategies, strong communication, and a clear, </a:t>
            </a:r>
            <a:r>
              <a:rPr lang="en-US" sz="24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4"/>
                  </a:ext>
                </a:extLst>
              </a:rPr>
              <a:t>transparent process </a:t>
            </a:r>
            <a:r>
              <a:rPr lang="en-US" sz="2400" dirty="0"/>
              <a:t>for success </a:t>
            </a:r>
            <a:endParaRPr sz="2400" dirty="0"/>
          </a:p>
        </p:txBody>
      </p:sp>
      <p:pic>
        <p:nvPicPr>
          <p:cNvPr id="1643" name="Google Shape;1643;g34b4957bab9_1_2861" descr="Upward tre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22" y="1523131"/>
            <a:ext cx="1324609" cy="1167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4" name="Google Shape;1644;g34b4957bab9_1_2861" descr="Bar char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9433" y="3275251"/>
            <a:ext cx="1324609" cy="1167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5" name="Google Shape;1645;g34b4957bab9_1_2861" descr="Head with gear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9433" y="5068150"/>
            <a:ext cx="1167063" cy="1167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6" name="Google Shape;1646;g34b4957bab9_1_286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292333" y="6081647"/>
            <a:ext cx="789333" cy="776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1" name="Google Shape;1651;g34b4957bab9_1_28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7768" y="2165933"/>
            <a:ext cx="5995899" cy="458426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1652" name="Google Shape;1652;g34b4957bab9_1_2877"/>
          <p:cNvSpPr txBox="1">
            <a:spLocks noGrp="1"/>
          </p:cNvSpPr>
          <p:nvPr>
            <p:ph type="title"/>
          </p:nvPr>
        </p:nvSpPr>
        <p:spPr>
          <a:xfrm>
            <a:off x="1958403" y="1045767"/>
            <a:ext cx="82752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/>
          <a:p>
            <a:pPr marL="0" lvl="0" indent="0" algn="l" rtl="0">
              <a:lnSpc>
                <a:spcPct val="10862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Barlow Medium"/>
              <a:buNone/>
            </a:pPr>
            <a:r>
              <a:rPr lang="en-US" dirty="0"/>
              <a:t>Questions, Comments, Discussion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7" name="Google Shape;1657;g34b4957bab9_1_28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3050"/>
            <a:ext cx="12197420" cy="685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8" name="Google Shape;1658;g34b4957bab9_1_28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4147" y="-1"/>
            <a:ext cx="789330" cy="776390"/>
          </a:xfrm>
          <a:prstGeom prst="rect">
            <a:avLst/>
          </a:prstGeom>
          <a:noFill/>
          <a:ln>
            <a:noFill/>
          </a:ln>
        </p:spPr>
      </p:pic>
      <p:sp>
        <p:nvSpPr>
          <p:cNvPr id="1659" name="Google Shape;1659;g34b4957bab9_1_2887"/>
          <p:cNvSpPr txBox="1">
            <a:spLocks noGrp="1"/>
          </p:cNvSpPr>
          <p:nvPr>
            <p:ph type="title"/>
          </p:nvPr>
        </p:nvSpPr>
        <p:spPr>
          <a:xfrm>
            <a:off x="582832" y="202233"/>
            <a:ext cx="10204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2564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3900"/>
              <a:buFont typeface="Barlow Medium"/>
              <a:buNone/>
            </a:pPr>
            <a:r>
              <a:rPr lang="en-US" sz="3300" dirty="0">
                <a:solidFill>
                  <a:srgbClr val="1E5DB2"/>
                </a:solidFill>
              </a:rPr>
              <a:t>Assessment, Planning, and Prioritization Resources</a:t>
            </a:r>
            <a:endParaRPr sz="3300" dirty="0">
              <a:solidFill>
                <a:srgbClr val="1E5DB2"/>
              </a:solidFill>
            </a:endParaRPr>
          </a:p>
        </p:txBody>
      </p:sp>
      <p:sp>
        <p:nvSpPr>
          <p:cNvPr id="1660" name="Google Shape;1660;g34b4957bab9_1_2887"/>
          <p:cNvSpPr txBox="1">
            <a:spLocks noGrp="1"/>
          </p:cNvSpPr>
          <p:nvPr>
            <p:ph type="body" idx="1"/>
          </p:nvPr>
        </p:nvSpPr>
        <p:spPr>
          <a:xfrm>
            <a:off x="153706" y="1194333"/>
            <a:ext cx="9666900" cy="51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914400" lvl="1" indent="-34925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</a:pPr>
            <a:r>
              <a:rPr lang="en-US" sz="2100" dirty="0">
                <a:solidFill>
                  <a:schemeClr val="tx1"/>
                </a:solidFill>
                <a:latin typeface="Barlow" panose="00000500000000000000" pitchFamily="2" charset="0"/>
                <a:ea typeface="Calibri"/>
                <a:cs typeface="Calibri"/>
                <a:sym typeface="Calibri"/>
              </a:rPr>
              <a:t>CDC Data Quality Reports </a:t>
            </a:r>
            <a:r>
              <a:rPr lang="en-US" sz="2100" dirty="0">
                <a:latin typeface="Barlow" panose="00000500000000000000" pitchFamily="2" charset="0"/>
                <a:ea typeface="Calibri"/>
                <a:cs typeface="Calibri"/>
                <a:sym typeface="Calibri"/>
              </a:rPr>
              <a:t>- identifies jurisdiction-specific data quality strengths and challenges</a:t>
            </a:r>
            <a:endParaRPr sz="2100" dirty="0">
              <a:latin typeface="Barlow" panose="00000500000000000000" pitchFamily="2" charset="0"/>
              <a:ea typeface="Calibri"/>
              <a:cs typeface="Calibri"/>
              <a:sym typeface="Calibri"/>
            </a:endParaRPr>
          </a:p>
          <a:p>
            <a:pPr marL="914400" lvl="1" indent="-34925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</a:pPr>
            <a:r>
              <a:rPr lang="en-US" sz="2100" u="sng" dirty="0">
                <a:solidFill>
                  <a:srgbClr val="0563C1"/>
                </a:solidFill>
                <a:latin typeface="Barlow" panose="00000500000000000000" pitchFamily="2" charset="0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AIRA Aggregate Analysis Reporting Tool (AART)</a:t>
            </a:r>
            <a:r>
              <a:rPr lang="en-US" sz="2100" dirty="0">
                <a:latin typeface="Barlow" panose="00000500000000000000" pitchFamily="2" charset="0"/>
                <a:ea typeface="Calibri"/>
                <a:cs typeface="Calibri"/>
                <a:sym typeface="Calibri"/>
              </a:rPr>
              <a:t> - an application developed to visualize and compile results and information on community-driven measures and tests related to IIS Functional Standards</a:t>
            </a:r>
            <a:endParaRPr sz="2100" dirty="0">
              <a:latin typeface="Barlow" panose="00000500000000000000" pitchFamily="2" charset="0"/>
              <a:ea typeface="Calibri"/>
              <a:cs typeface="Calibri"/>
              <a:sym typeface="Calibri"/>
            </a:endParaRPr>
          </a:p>
          <a:p>
            <a:pPr marL="914400" lvl="1" indent="-34925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</a:pPr>
            <a:r>
              <a:rPr lang="en-US" sz="2100" u="sng" dirty="0">
                <a:solidFill>
                  <a:srgbClr val="0563C1"/>
                </a:solidFill>
                <a:latin typeface="Barlow" panose="00000500000000000000" pitchFamily="2" charset="0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IIS Functional Model</a:t>
            </a:r>
            <a:r>
              <a:rPr lang="en-US" sz="2100" dirty="0">
                <a:latin typeface="Barlow" panose="00000500000000000000" pitchFamily="2" charset="0"/>
                <a:ea typeface="Calibri"/>
                <a:cs typeface="Calibri"/>
                <a:sym typeface="Calibri"/>
              </a:rPr>
              <a:t> - a framework and terminology for conveying and communicating the core functions, capabilities and attributes of an Immunization Information System (IIS)</a:t>
            </a:r>
            <a:endParaRPr sz="2100" dirty="0">
              <a:latin typeface="Barlow" panose="00000500000000000000" pitchFamily="2" charset="0"/>
              <a:ea typeface="Calibri"/>
              <a:cs typeface="Calibri"/>
              <a:sym typeface="Calibri"/>
            </a:endParaRPr>
          </a:p>
          <a:p>
            <a:pPr marL="914400" lvl="1" indent="-34925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</a:pPr>
            <a:r>
              <a:rPr lang="en-US" sz="2100" u="sng" dirty="0">
                <a:solidFill>
                  <a:srgbClr val="0563C1"/>
                </a:solidFill>
                <a:latin typeface="Barlow" panose="00000500000000000000" pitchFamily="2" charset="0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IIS Learning Hub</a:t>
            </a:r>
            <a:r>
              <a:rPr lang="en-US" sz="2100" dirty="0">
                <a:latin typeface="Barlow" panose="00000500000000000000" pitchFamily="2" charset="0"/>
                <a:ea typeface="Calibri"/>
                <a:cs typeface="Calibri"/>
                <a:sym typeface="Calibri"/>
              </a:rPr>
              <a:t> - one-stop shop for all PHII IIS resources</a:t>
            </a:r>
            <a:endParaRPr sz="2100" dirty="0">
              <a:latin typeface="Barlow" panose="00000500000000000000" pitchFamily="2" charset="0"/>
              <a:ea typeface="Calibri"/>
              <a:cs typeface="Calibri"/>
              <a:sym typeface="Calibri"/>
            </a:endParaRPr>
          </a:p>
          <a:p>
            <a:pPr marL="914400" lvl="1" indent="-34925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</a:pPr>
            <a:r>
              <a:rPr lang="en-US" sz="2100" u="sng" dirty="0">
                <a:solidFill>
                  <a:srgbClr val="0563C1"/>
                </a:solidFill>
                <a:latin typeface="Barlow" panose="00000500000000000000" pitchFamily="2" charset="0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IIS Project Governance Worksheet</a:t>
            </a:r>
            <a:r>
              <a:rPr lang="en-US" sz="2100" dirty="0">
                <a:latin typeface="Barlow" panose="00000500000000000000" pitchFamily="2" charset="0"/>
                <a:ea typeface="Calibri"/>
                <a:cs typeface="Calibri"/>
                <a:sym typeface="Calibri"/>
              </a:rPr>
              <a:t> - defines roles among the project team to help identify who is ultimately responsible for managing specific project tasks and establishes a common set of expectations around project accountabilities</a:t>
            </a:r>
            <a:endParaRPr sz="2100" dirty="0">
              <a:latin typeface="Barlow" panose="00000500000000000000" pitchFamily="2" charset="0"/>
              <a:ea typeface="Calibri"/>
              <a:cs typeface="Calibri"/>
              <a:sym typeface="Calibri"/>
            </a:endParaRPr>
          </a:p>
          <a:p>
            <a:pPr marL="914400" lvl="1" indent="-349250" algn="l" rtl="0">
              <a:lnSpc>
                <a:spcPct val="120000"/>
              </a:lnSpc>
              <a:spcBef>
                <a:spcPts val="1300"/>
              </a:spcBef>
              <a:spcAft>
                <a:spcPts val="600"/>
              </a:spcAft>
              <a:buSzPts val="2100"/>
              <a:buChar char="•"/>
            </a:pPr>
            <a:r>
              <a:rPr lang="en-US" sz="2100" u="sng" dirty="0">
                <a:solidFill>
                  <a:srgbClr val="0563C1"/>
                </a:solidFill>
                <a:latin typeface="Barlow" panose="00000500000000000000" pitchFamily="2" charset="0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5"/>
                  </a:ext>
                </a:extLst>
              </a:rPr>
              <a:t>IIS Staff Roles Matrix</a:t>
            </a:r>
            <a:r>
              <a:rPr lang="en-US" sz="2100" dirty="0">
                <a:latin typeface="Barlow" panose="00000500000000000000" pitchFamily="2" charset="0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6"/>
                  </a:ext>
                </a:extLst>
              </a:rPr>
              <a:t> - </a:t>
            </a:r>
            <a:r>
              <a:rPr lang="en-US" sz="2100" dirty="0">
                <a:latin typeface="Barlow" panose="00000500000000000000" pitchFamily="2" charset="0"/>
                <a:ea typeface="Calibri"/>
                <a:cs typeface="Calibri"/>
                <a:sym typeface="Calibri"/>
              </a:rPr>
              <a:t>helps identify staffing responsibilities for key IIS roles </a:t>
            </a:r>
            <a:r>
              <a:rPr lang="en-US" sz="2100" dirty="0">
                <a:highlight>
                  <a:schemeClr val="lt1"/>
                </a:highlight>
                <a:latin typeface="Barlow" panose="00000500000000000000" pitchFamily="2" charset="0"/>
                <a:ea typeface="Calibri"/>
                <a:cs typeface="Calibri"/>
                <a:sym typeface="Calibri"/>
              </a:rPr>
              <a:t>and responsibilities</a:t>
            </a:r>
            <a:endParaRPr dirty="0">
              <a:highlight>
                <a:schemeClr val="lt1"/>
              </a:highlight>
              <a:latin typeface="Barlow" panose="00000500000000000000" pitchFamily="2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" name="Google Shape;1232;g34b4957bab9_1_2267"/>
          <p:cNvPicPr preferRelativeResize="0"/>
          <p:nvPr/>
        </p:nvPicPr>
        <p:blipFill rotWithShape="1">
          <a:blip r:embed="rId3">
            <a:alphaModFix/>
          </a:blip>
          <a:srcRect r="17952"/>
          <a:stretch/>
        </p:blipFill>
        <p:spPr>
          <a:xfrm>
            <a:off x="0" y="3067"/>
            <a:ext cx="12192000" cy="6854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g34b4957bab9_1_22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4147" y="-1"/>
            <a:ext cx="789330" cy="776390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Google Shape;1234;g34b4957bab9_1_2267"/>
          <p:cNvSpPr txBox="1">
            <a:spLocks noGrp="1"/>
          </p:cNvSpPr>
          <p:nvPr>
            <p:ph type="title"/>
          </p:nvPr>
        </p:nvSpPr>
        <p:spPr>
          <a:xfrm>
            <a:off x="542476" y="283781"/>
            <a:ext cx="112905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>
                <a:solidFill>
                  <a:srgbClr val="1E5DB2"/>
                </a:solidFill>
              </a:rPr>
              <a:t>Teasing Apart These Terms</a:t>
            </a:r>
            <a:endParaRPr dirty="0">
              <a:solidFill>
                <a:srgbClr val="1E5DB2"/>
              </a:solidFill>
            </a:endParaRPr>
          </a:p>
        </p:txBody>
      </p:sp>
      <p:grpSp>
        <p:nvGrpSpPr>
          <p:cNvPr id="1235" name="Google Shape;1235;g34b4957bab9_1_2267"/>
          <p:cNvGrpSpPr/>
          <p:nvPr/>
        </p:nvGrpSpPr>
        <p:grpSpPr>
          <a:xfrm>
            <a:off x="7509568" y="1586327"/>
            <a:ext cx="4407490" cy="4643951"/>
            <a:chOff x="5632317" y="1189775"/>
            <a:chExt cx="3305700" cy="3483050"/>
          </a:xfrm>
        </p:grpSpPr>
        <p:sp>
          <p:nvSpPr>
            <p:cNvPr id="1236" name="Google Shape;1236;g34b4957bab9_1_2267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Prioritization</a:t>
              </a:r>
              <a:endParaRPr kumimoji="0" sz="2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g34b4957bab9_1_2267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r>
                <a:rPr kumimoji="0" lang="en-US" sz="2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What do you consider in weighing multiple competing priorities? What do you eventually choose to work on, and what do you decline to work on (either actively or by default)? </a:t>
              </a:r>
              <a:endParaRPr kumimoji="0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8" name="Google Shape;1238;g34b4957bab9_1_2267"/>
          <p:cNvGrpSpPr/>
          <p:nvPr/>
        </p:nvGrpSpPr>
        <p:grpSpPr>
          <a:xfrm>
            <a:off x="0" y="1586632"/>
            <a:ext cx="4729232" cy="4643665"/>
            <a:chOff x="-93211" y="1189989"/>
            <a:chExt cx="3640111" cy="3482836"/>
          </a:xfrm>
        </p:grpSpPr>
        <p:sp>
          <p:nvSpPr>
            <p:cNvPr id="1239" name="Google Shape;1239;g34b4957bab9_1_2267"/>
            <p:cNvSpPr/>
            <p:nvPr/>
          </p:nvSpPr>
          <p:spPr>
            <a:xfrm>
              <a:off x="-93211" y="1189989"/>
              <a:ext cx="3640111" cy="669000"/>
            </a:xfrm>
            <a:prstGeom prst="homePlate">
              <a:avLst>
                <a:gd name="adj" fmla="val 50000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Assessment</a:t>
              </a:r>
              <a:endParaRPr kumimoji="0" sz="2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g34b4957bab9_1_2267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r>
                <a:rPr kumimoji="0" lang="en-US" sz="2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What information do you have about </a:t>
              </a: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1E5DB2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YOUR IIS </a:t>
              </a:r>
              <a:r>
                <a:rPr kumimoji="0" lang="en-US" sz="2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that will help you make good decisions moving forward? What do your partners need? </a:t>
              </a:r>
              <a:endParaRPr kumimoji="0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1" name="Google Shape;1241;g34b4957bab9_1_2267"/>
          <p:cNvGrpSpPr/>
          <p:nvPr/>
        </p:nvGrpSpPr>
        <p:grpSpPr>
          <a:xfrm>
            <a:off x="3925507" y="1586327"/>
            <a:ext cx="4407490" cy="4643951"/>
            <a:chOff x="2944204" y="1189775"/>
            <a:chExt cx="3305700" cy="3483050"/>
          </a:xfrm>
        </p:grpSpPr>
        <p:sp>
          <p:nvSpPr>
            <p:cNvPr id="1242" name="Google Shape;1242;g34b4957bab9_1_2267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Planning</a:t>
              </a:r>
              <a:endParaRPr kumimoji="0" sz="2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g34b4957bab9_1_2267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r>
                <a:rPr kumimoji="0" lang="en-US" sz="2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What tools and resources can help you chart your course, either through providing you with guidance or assistance? </a:t>
              </a:r>
              <a:endParaRPr kumimoji="0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44" name="Google Shape;1244;g34b4957bab9_1_22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92333" y="6081647"/>
            <a:ext cx="789333" cy="776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" name="Google Shape;1249;g34d66de389a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3050"/>
            <a:ext cx="12197420" cy="685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Google Shape;1250;g34d66de389a_0_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4147" y="-1"/>
            <a:ext cx="789330" cy="776390"/>
          </a:xfrm>
          <a:prstGeom prst="rect">
            <a:avLst/>
          </a:prstGeom>
          <a:noFill/>
          <a:ln>
            <a:noFill/>
          </a:ln>
        </p:spPr>
      </p:pic>
      <p:sp>
        <p:nvSpPr>
          <p:cNvPr id="1251" name="Google Shape;1251;g34d66de389a_0_12"/>
          <p:cNvSpPr txBox="1">
            <a:spLocks noGrp="1"/>
          </p:cNvSpPr>
          <p:nvPr>
            <p:ph type="title"/>
          </p:nvPr>
        </p:nvSpPr>
        <p:spPr>
          <a:xfrm>
            <a:off x="615376" y="302881"/>
            <a:ext cx="112905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>
                <a:solidFill>
                  <a:srgbClr val="1E5DB2"/>
                </a:solidFill>
              </a:rPr>
              <a:t>Reminder: </a:t>
            </a:r>
            <a:r>
              <a:rPr lang="en-US" dirty="0">
                <a:solidFill>
                  <a:srgbClr val="1E5DB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3"/>
                  </a:ext>
                </a:extLst>
              </a:rPr>
              <a:t>This Is Not A Solo Endeavor</a:t>
            </a:r>
            <a:r>
              <a:rPr lang="en-US" dirty="0">
                <a:solidFill>
                  <a:srgbClr val="1E5DB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4"/>
                  </a:ext>
                </a:extLst>
              </a:rPr>
              <a:t>!</a:t>
            </a:r>
            <a:endParaRPr dirty="0">
              <a:solidFill>
                <a:srgbClr val="1E5DB2"/>
              </a:solidFill>
            </a:endParaRPr>
          </a:p>
        </p:txBody>
      </p:sp>
      <p:pic>
        <p:nvPicPr>
          <p:cNvPr id="1252" name="Google Shape;1252;g34d66de389a_0_12" descr="teamwork with people and text"/>
          <p:cNvPicPr preferRelativeResize="0"/>
          <p:nvPr/>
        </p:nvPicPr>
        <p:blipFill rotWithShape="1">
          <a:blip r:embed="rId5">
            <a:alphaModFix/>
          </a:blip>
          <a:srcRect l="5081" t="4909" r="4347" b="4346"/>
          <a:stretch/>
        </p:blipFill>
        <p:spPr>
          <a:xfrm>
            <a:off x="3220225" y="1282625"/>
            <a:ext cx="4795625" cy="48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7" name="Google Shape;1257;g34b4957bab9_1_23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334000" cy="6858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1258" name="Google Shape;1258;g34b4957bab9_1_2302"/>
          <p:cNvPicPr preferRelativeResize="0"/>
          <p:nvPr/>
        </p:nvPicPr>
        <p:blipFill rotWithShape="1">
          <a:blip r:embed="rId4">
            <a:alphaModFix/>
          </a:blip>
          <a:srcRect t="79746"/>
          <a:stretch/>
        </p:blipFill>
        <p:spPr>
          <a:xfrm>
            <a:off x="0" y="5469038"/>
            <a:ext cx="12192000" cy="1388962"/>
          </a:xfrm>
          <a:prstGeom prst="rect">
            <a:avLst/>
          </a:prstGeom>
          <a:noFill/>
          <a:ln>
            <a:noFill/>
          </a:ln>
        </p:spPr>
      </p:pic>
      <p:sp>
        <p:nvSpPr>
          <p:cNvPr id="1259" name="Google Shape;1259;g34b4957bab9_1_2302"/>
          <p:cNvSpPr txBox="1">
            <a:spLocks noGrp="1"/>
          </p:cNvSpPr>
          <p:nvPr>
            <p:ph type="title"/>
          </p:nvPr>
        </p:nvSpPr>
        <p:spPr>
          <a:xfrm>
            <a:off x="1343600" y="2196500"/>
            <a:ext cx="6423900" cy="15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4500" b="1" dirty="0"/>
              <a:t>Assessment </a:t>
            </a:r>
            <a:endParaRPr sz="4500" b="1" dirty="0"/>
          </a:p>
        </p:txBody>
      </p:sp>
      <p:pic>
        <p:nvPicPr>
          <p:cNvPr id="1260" name="Google Shape;1260;g34b4957bab9_1_23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43872" y="202224"/>
            <a:ext cx="789330" cy="776390"/>
          </a:xfrm>
          <a:prstGeom prst="rect">
            <a:avLst/>
          </a:prstGeom>
          <a:noFill/>
          <a:ln>
            <a:noFill/>
          </a:ln>
        </p:spPr>
      </p:pic>
      <p:sp>
        <p:nvSpPr>
          <p:cNvPr id="1261" name="Google Shape;1261;g34b4957bab9_1_2302"/>
          <p:cNvSpPr txBox="1"/>
          <p:nvPr/>
        </p:nvSpPr>
        <p:spPr>
          <a:xfrm>
            <a:off x="1362733" y="4024967"/>
            <a:ext cx="6271200" cy="14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Revisiting what you know about the status of your IIS to identify gaps for planning and prioritization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6" name="Google Shape;1266;g34b4957bab9_1_2316"/>
          <p:cNvPicPr preferRelativeResize="0"/>
          <p:nvPr/>
        </p:nvPicPr>
        <p:blipFill rotWithShape="1">
          <a:blip r:embed="rId3">
            <a:alphaModFix/>
          </a:blip>
          <a:srcRect r="17952"/>
          <a:stretch/>
        </p:blipFill>
        <p:spPr>
          <a:xfrm>
            <a:off x="0" y="3067"/>
            <a:ext cx="12192000" cy="6854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Google Shape;1267;g34b4957bab9_1_23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4147" y="-1"/>
            <a:ext cx="789330" cy="776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8" name="Google Shape;1268;g34b4957bab9_1_23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7625" y="3075"/>
            <a:ext cx="9134354" cy="6854924"/>
          </a:xfrm>
          <a:prstGeom prst="rect">
            <a:avLst/>
          </a:prstGeom>
          <a:noFill/>
          <a:ln>
            <a:noFill/>
          </a:ln>
        </p:spPr>
      </p:pic>
      <p:sp>
        <p:nvSpPr>
          <p:cNvPr id="1269" name="Google Shape;1269;g34b4957bab9_1_2316"/>
          <p:cNvSpPr txBox="1">
            <a:spLocks noGrp="1"/>
          </p:cNvSpPr>
          <p:nvPr>
            <p:ph type="title"/>
          </p:nvPr>
        </p:nvSpPr>
        <p:spPr>
          <a:xfrm>
            <a:off x="128800" y="259350"/>
            <a:ext cx="3357000" cy="54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300" dirty="0">
                <a:solidFill>
                  <a:srgbClr val="1E5DB2"/>
                </a:solidFill>
              </a:rPr>
              <a:t>Looking Back -  Assessing Staffing</a:t>
            </a:r>
            <a:endParaRPr sz="3300" dirty="0">
              <a:solidFill>
                <a:srgbClr val="1E5DB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300" dirty="0">
                <a:solidFill>
                  <a:srgbClr val="1E5DB2"/>
                </a:solidFill>
              </a:rPr>
              <a:t>Areas of Responsibility</a:t>
            </a:r>
            <a:endParaRPr sz="3300" dirty="0">
              <a:solidFill>
                <a:srgbClr val="1E5DB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4" name="Google Shape;1274;g34b4957bab9_1_2331"/>
          <p:cNvPicPr preferRelativeResize="0"/>
          <p:nvPr/>
        </p:nvPicPr>
        <p:blipFill rotWithShape="1">
          <a:blip r:embed="rId3">
            <a:alphaModFix/>
          </a:blip>
          <a:srcRect r="17952"/>
          <a:stretch/>
        </p:blipFill>
        <p:spPr>
          <a:xfrm>
            <a:off x="0" y="3050"/>
            <a:ext cx="124444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g34b4957bab9_1_23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4147" y="-1"/>
            <a:ext cx="789330" cy="776390"/>
          </a:xfrm>
          <a:prstGeom prst="rect">
            <a:avLst/>
          </a:prstGeom>
          <a:noFill/>
          <a:ln>
            <a:noFill/>
          </a:ln>
        </p:spPr>
      </p:pic>
      <p:sp>
        <p:nvSpPr>
          <p:cNvPr id="1277" name="Google Shape;1277;g34b4957bab9_1_2331"/>
          <p:cNvSpPr txBox="1">
            <a:spLocks noGrp="1"/>
          </p:cNvSpPr>
          <p:nvPr>
            <p:ph type="title"/>
          </p:nvPr>
        </p:nvSpPr>
        <p:spPr>
          <a:xfrm>
            <a:off x="620567" y="78200"/>
            <a:ext cx="5841600" cy="153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>
                <a:solidFill>
                  <a:srgbClr val="1E5DB2"/>
                </a:solidFill>
              </a:rPr>
              <a:t>Using DQ Reports</a:t>
            </a:r>
            <a:endParaRPr dirty="0">
              <a:solidFill>
                <a:srgbClr val="1E5DB2"/>
              </a:solidFill>
            </a:endParaRPr>
          </a:p>
        </p:txBody>
      </p:sp>
      <p:sp>
        <p:nvSpPr>
          <p:cNvPr id="1278" name="Google Shape;1278;g34b4957bab9_1_2331"/>
          <p:cNvSpPr txBox="1"/>
          <p:nvPr/>
        </p:nvSpPr>
        <p:spPr>
          <a:xfrm>
            <a:off x="791733" y="6211532"/>
            <a:ext cx="10569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Report emailed via CDC, dashboard available online: </a:t>
            </a:r>
            <a:r>
              <a:rPr kumimoji="0" lang="en-US" sz="1900" b="0" i="0" u="sng" strike="noStrike" kern="0" cap="none" spc="0" normalizeH="0" baseline="0" noProof="0" dirty="0">
                <a:ln>
                  <a:noFill/>
                </a:ln>
                <a:solidFill>
                  <a:srgbClr val="0094A9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  <a:hlinkClick r:id="rId5"/>
              </a:rPr>
              <a:t>https://wwwn.cdc.gov/IISDashboard/Query.aspx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  </a:t>
            </a: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9" name="Google Shape;1279;g34b4957bab9_1_2331"/>
          <p:cNvPicPr preferRelativeResize="0"/>
          <p:nvPr/>
        </p:nvPicPr>
        <p:blipFill rotWithShape="1">
          <a:blip r:embed="rId6">
            <a:alphaModFix/>
          </a:blip>
          <a:srcRect b="37276"/>
          <a:stretch/>
        </p:blipFill>
        <p:spPr>
          <a:xfrm>
            <a:off x="4779307" y="1487277"/>
            <a:ext cx="6127677" cy="4269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80" name="Google Shape;1280;g34b4957bab9_1_23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92333" y="6081647"/>
            <a:ext cx="789333" cy="776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Google Shape;1285;g34d66de389a_0_101"/>
          <p:cNvPicPr preferRelativeResize="0"/>
          <p:nvPr/>
        </p:nvPicPr>
        <p:blipFill rotWithShape="1">
          <a:blip r:embed="rId3">
            <a:alphaModFix/>
          </a:blip>
          <a:srcRect r="17952"/>
          <a:stretch/>
        </p:blipFill>
        <p:spPr>
          <a:xfrm>
            <a:off x="0" y="3050"/>
            <a:ext cx="124444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g34d66de389a_0_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4147" y="-1"/>
            <a:ext cx="789330" cy="77639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g34d66de389a_0_101"/>
          <p:cNvSpPr txBox="1">
            <a:spLocks noGrp="1"/>
          </p:cNvSpPr>
          <p:nvPr>
            <p:ph type="title"/>
          </p:nvPr>
        </p:nvSpPr>
        <p:spPr>
          <a:xfrm>
            <a:off x="620575" y="78200"/>
            <a:ext cx="107937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>
                <a:solidFill>
                  <a:srgbClr val="1E5DB2"/>
                </a:solidFill>
              </a:rPr>
              <a:t>Using AART Reports</a:t>
            </a:r>
            <a:endParaRPr dirty="0">
              <a:solidFill>
                <a:srgbClr val="1E5DB2"/>
              </a:solidFill>
            </a:endParaRPr>
          </a:p>
        </p:txBody>
      </p:sp>
      <p:pic>
        <p:nvPicPr>
          <p:cNvPr id="1288" name="Google Shape;1288;g34d66de389a_0_1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92333" y="6081647"/>
            <a:ext cx="789333" cy="776355"/>
          </a:xfrm>
          <a:prstGeom prst="rect">
            <a:avLst/>
          </a:prstGeom>
          <a:noFill/>
          <a:ln>
            <a:noFill/>
          </a:ln>
        </p:spPr>
      </p:pic>
      <p:sp>
        <p:nvSpPr>
          <p:cNvPr id="1289" name="Google Shape;1289;g34d66de389a_0_101"/>
          <p:cNvSpPr txBox="1"/>
          <p:nvPr/>
        </p:nvSpPr>
        <p:spPr>
          <a:xfrm>
            <a:off x="1055650" y="6200425"/>
            <a:ext cx="10074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Calibri"/>
                <a:cs typeface="Calibri"/>
                <a:sym typeface="Calibri"/>
              </a:rPr>
              <a:t>Available in the AART Tool: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rlow" panose="00000500000000000000" pitchFamily="2" charset="0"/>
                <a:ea typeface="Calibri"/>
                <a:cs typeface="Calibri"/>
                <a:sym typeface="Calibri"/>
              </a:rPr>
              <a:t>https://app.immregistries.org/aart/home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62AAE9"/>
                </a:solidFill>
                <a:effectLst/>
                <a:uLnTx/>
                <a:uFillTx/>
                <a:latin typeface="Barlow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Calibri"/>
                <a:cs typeface="Calibri"/>
                <a:sym typeface="Calibri"/>
              </a:rPr>
              <a:t> </a:t>
            </a: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" panose="00000500000000000000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1290" name="Google Shape;1290;g34d66de389a_0_1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9303" y="1648233"/>
            <a:ext cx="6514134" cy="434366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30"/>
              </a:srgbClr>
            </a:outerShdw>
          </a:effectLst>
        </p:spPr>
      </p:pic>
      <p:pic>
        <p:nvPicPr>
          <p:cNvPr id="1291" name="Google Shape;1291;g34d66de389a_0_10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31585">
            <a:off x="6703977" y="1884804"/>
            <a:ext cx="4719315" cy="41943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ntent_Solid Color Slider">
  <a:themeElements>
    <a:clrScheme name="PHII Templa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5C9"/>
      </a:accent1>
      <a:accent2>
        <a:srgbClr val="005E84"/>
      </a:accent2>
      <a:accent3>
        <a:srgbClr val="0CA27E"/>
      </a:accent3>
      <a:accent4>
        <a:srgbClr val="00B1E3"/>
      </a:accent4>
      <a:accent5>
        <a:srgbClr val="B9BC4B"/>
      </a:accent5>
      <a:accent6>
        <a:srgbClr val="69BF4A"/>
      </a:accent6>
      <a:hlink>
        <a:srgbClr val="0094A9"/>
      </a:hlink>
      <a:folHlink>
        <a:srgbClr val="0094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25PHIItheme">
  <a:themeElements>
    <a:clrScheme name="PHII Templa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5C9"/>
      </a:accent1>
      <a:accent2>
        <a:srgbClr val="005E84"/>
      </a:accent2>
      <a:accent3>
        <a:srgbClr val="0CA27E"/>
      </a:accent3>
      <a:accent4>
        <a:srgbClr val="00B1E3"/>
      </a:accent4>
      <a:accent5>
        <a:srgbClr val="B9BC4B"/>
      </a:accent5>
      <a:accent6>
        <a:srgbClr val="69BF4A"/>
      </a:accent6>
      <a:hlink>
        <a:srgbClr val="0094A9"/>
      </a:hlink>
      <a:folHlink>
        <a:srgbClr val="0094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tent_Solid Color Slider">
  <a:themeElements>
    <a:clrScheme name="PHII Templa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5C9"/>
      </a:accent1>
      <a:accent2>
        <a:srgbClr val="005E84"/>
      </a:accent2>
      <a:accent3>
        <a:srgbClr val="0CA27E"/>
      </a:accent3>
      <a:accent4>
        <a:srgbClr val="00B1E3"/>
      </a:accent4>
      <a:accent5>
        <a:srgbClr val="B9BC4B"/>
      </a:accent5>
      <a:accent6>
        <a:srgbClr val="69BF4A"/>
      </a:accent6>
      <a:hlink>
        <a:srgbClr val="0094A9"/>
      </a:hlink>
      <a:folHlink>
        <a:srgbClr val="0094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1282</Words>
  <Application>Microsoft Office PowerPoint</Application>
  <PresentationFormat>Widescreen</PresentationFormat>
  <Paragraphs>162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Aptos</vt:lpstr>
      <vt:lpstr>Arial</vt:lpstr>
      <vt:lpstr>Barlow</vt:lpstr>
      <vt:lpstr>Barlow Medium</vt:lpstr>
      <vt:lpstr>Barlow SemiBold</vt:lpstr>
      <vt:lpstr>Calibri</vt:lpstr>
      <vt:lpstr>Permanent Marker</vt:lpstr>
      <vt:lpstr>Roboto</vt:lpstr>
      <vt:lpstr>Roboto Medium</vt:lpstr>
      <vt:lpstr>Roboto Thin</vt:lpstr>
      <vt:lpstr>Content_Solid Color Slider</vt:lpstr>
      <vt:lpstr>2025PHIItheme</vt:lpstr>
      <vt:lpstr>1_Content_Solid Color Slider</vt:lpstr>
      <vt:lpstr>IIS Assessment, Planning and Prioritization</vt:lpstr>
      <vt:lpstr>Learning Objectives</vt:lpstr>
      <vt:lpstr>Overview</vt:lpstr>
      <vt:lpstr>Teasing Apart These Terms</vt:lpstr>
      <vt:lpstr>Reminder: This Is Not A Solo Endeavor!</vt:lpstr>
      <vt:lpstr>Assessment </vt:lpstr>
      <vt:lpstr>Looking Back -  Assessing Staffing Areas of Responsibility</vt:lpstr>
      <vt:lpstr>Using DQ Reports</vt:lpstr>
      <vt:lpstr>Using AART Reports</vt:lpstr>
      <vt:lpstr>Researching on the AIRA Website and Repository</vt:lpstr>
      <vt:lpstr>Leveraging the IIS Functional Model</vt:lpstr>
      <vt:lpstr>Assess Yourself!! ♪</vt:lpstr>
      <vt:lpstr>Planning</vt:lpstr>
      <vt:lpstr>Familiar Planning Tools, Inputs, Resources</vt:lpstr>
      <vt:lpstr>AIRA Tools for Data Use, Data Quality</vt:lpstr>
      <vt:lpstr>Accessing PHII Resources</vt:lpstr>
      <vt:lpstr>Project Management Framework</vt:lpstr>
      <vt:lpstr>Possible Additional Tools to Help You Plan</vt:lpstr>
      <vt:lpstr>Importance of Funding and Sustainability </vt:lpstr>
      <vt:lpstr>Prioritization </vt:lpstr>
      <vt:lpstr>PowerPoint Presentation</vt:lpstr>
      <vt:lpstr>Important Questions to Help You Prioritize</vt:lpstr>
      <vt:lpstr>Prioritization Tools</vt:lpstr>
      <vt:lpstr>Opportunity Costs </vt:lpstr>
      <vt:lpstr>Communication and Transparency</vt:lpstr>
      <vt:lpstr>Activity: Prioritization Strategies</vt:lpstr>
      <vt:lpstr>Activity: Prioritization Strategies</vt:lpstr>
      <vt:lpstr>Activity: Prioritization Strategies</vt:lpstr>
      <vt:lpstr>What’s Most Important?</vt:lpstr>
      <vt:lpstr>Summary Take Home Points</vt:lpstr>
      <vt:lpstr>Questions, Comments, Discussion</vt:lpstr>
      <vt:lpstr>Assessment, Planning, and Prioritization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Judith Kerr</dc:creator>
  <cp:lastModifiedBy>Judith Kerr</cp:lastModifiedBy>
  <cp:revision>1</cp:revision>
  <dcterms:created xsi:type="dcterms:W3CDTF">2025-06-16T22:14:03Z</dcterms:created>
  <dcterms:modified xsi:type="dcterms:W3CDTF">2025-06-16T22:14:23Z</dcterms:modified>
</cp:coreProperties>
</file>