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7"/>
  </p:notesMasterIdLst>
  <p:sldIdLst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ffective IIS Data Use" id="{D73685D1-F4FF-1547-9FAA-69AF8F70D4BB}">
          <p14:sldIdLst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1A4FE-9145-45EE-8E83-1550F2203E3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05569-BA99-4CA5-9A0A-63F6DBFD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4b4913f739_0_20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2" name="Google Shape;1002;g34b4913f739_0_2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4b4913f739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9" name="Google Shape;1099;g34b4913f739_0_20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0" name="Google Shape;1100;g34b4913f739_0_20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34b4913f739_0_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8" name="Google Shape;1108;g34b4913f739_0_20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09" name="Google Shape;1109;g34b4913f739_0_20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34b4913f739_0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7" name="Google Shape;1117;g34b4913f739_0_2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8" name="Google Shape;1118;g34b4913f739_0_2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34b4913f739_0_2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6" name="Google Shape;1126;g34b4913f739_0_2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7" name="Google Shape;1127;g34b4913f739_0_2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34b4913f739_0_2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5" name="Google Shape;1135;g34b4913f739_0_2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36" name="Google Shape;1136;g34b4913f739_0_2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34b4913f739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4" name="Google Shape;1144;g34b4913f739_0_2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5" name="Google Shape;1145;g34b4913f739_0_2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34b4913f739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g34b4913f739_0_2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54" name="Google Shape;1154;g34b4913f739_0_2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4b4913f739_0_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1" name="Google Shape;1161;g34b4913f739_0_2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2" name="Google Shape;1162;g34b4913f739_0_2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34c09131893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170" name="Google Shape;1170;g34c0913189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34b4913f739_0_2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8" name="Google Shape;1178;g34b4913f739_0_2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9" name="Google Shape;1179;g34b4913f739_0_2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34b4913f739_0_20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4" name="Google Shape;1014;g34b4913f739_0_2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34b4913f739_0_2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9" name="Google Shape;1189;g34b4913f739_0_2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0" name="Google Shape;1190;g34b4913f739_0_2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34b4913f739_0_2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7" name="Google Shape;1197;g34b4913f739_0_2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8" name="Google Shape;1198;g34b4913f739_0_2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34b4913f739_0_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5" name="Google Shape;1205;g34b4913f739_0_2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6" name="Google Shape;1206;g34b4913f739_0_2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34b4913f739_0_2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3" name="Google Shape;1213;g34b4913f739_0_2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34b4913f739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9" name="Google Shape;1219;g34b4913f739_0_2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0" name="Google Shape;1220;g34b4913f739_0_2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4b4913f739_0_2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g34b4913f739_0_20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1" name="Google Shape;1021;g34b4913f739_0_20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4b4913f739_0_2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8" name="Google Shape;1028;g34b4913f739_0_20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9" name="Google Shape;1029;g34b4913f739_0_20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4b4913f739_0_2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5" name="Google Shape;1035;g34b4913f739_0_20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6" name="Google Shape;1036;g34b4913f739_0_20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4c09131893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042" name="Google Shape;1042;g34c0913189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34b4913f739_0_2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0" name="Google Shape;1050;g34b4913f739_0_2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34b4913f739_0_2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2" name="Google Shape;1082;g34b4913f739_0_20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083" name="Google Shape;1083;g34b4913f739_0_20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34b4913f739_0_20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1" name="Google Shape;1091;g34b4913f739_0_2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tatic">
  <p:cSld name="Blue Static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ctrTitle"/>
          </p:nvPr>
        </p:nvSpPr>
        <p:spPr>
          <a:xfrm>
            <a:off x="865848" y="928155"/>
            <a:ext cx="9435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R="0"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Barlow Medium"/>
              <a:buNone/>
              <a:defRPr sz="4800" b="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subTitle" idx="1"/>
          </p:nvPr>
        </p:nvSpPr>
        <p:spPr>
          <a:xfrm>
            <a:off x="890124" y="3481332"/>
            <a:ext cx="87801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5E85"/>
              </a:buClr>
              <a:buSzPts val="2800"/>
              <a:buFont typeface="Arial"/>
              <a:buNone/>
              <a:defRPr sz="2100" b="1" i="0" u="none" strike="noStrike" cap="none">
                <a:solidFill>
                  <a:srgbClr val="005E8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78401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II Blue">
  <p:cSld name="PHII Blu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0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23" name="Google Shape;22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0964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II Light Blue">
  <p:cSld name="PHII Light Blu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1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1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8768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 template">
  <p:cSld name="Blue Background templat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2"/>
          <p:cNvSpPr>
            <a:spLocks noGrp="1"/>
          </p:cNvSpPr>
          <p:nvPr>
            <p:ph type="pic" idx="2"/>
          </p:nvPr>
        </p:nvSpPr>
        <p:spPr>
          <a:xfrm>
            <a:off x="7081838" y="0"/>
            <a:ext cx="5109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52"/>
          <p:cNvSpPr txBox="1">
            <a:spLocks noGrp="1"/>
          </p:cNvSpPr>
          <p:nvPr>
            <p:ph type="title"/>
          </p:nvPr>
        </p:nvSpPr>
        <p:spPr>
          <a:xfrm>
            <a:off x="608249" y="202224"/>
            <a:ext cx="6028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2"/>
          <p:cNvSpPr txBox="1">
            <a:spLocks noGrp="1"/>
          </p:cNvSpPr>
          <p:nvPr>
            <p:ph type="body" idx="1"/>
          </p:nvPr>
        </p:nvSpPr>
        <p:spPr>
          <a:xfrm>
            <a:off x="608249" y="1388962"/>
            <a:ext cx="66504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406400" algn="l">
              <a:lnSpc>
                <a:spcPct val="114285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55555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3872" y="202224"/>
            <a:ext cx="789328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9052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nections">
  <p:cSld name="Connectio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048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8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1511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ff Brainstorm">
  <p:cSld name="Staff Brainstorm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2524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ves">
  <p:cSld name="Leave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5552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ff Portrait">
  <p:cSld name="Staff Portrai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1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3351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Stickies">
  <p:cSld name="Yellow Stickie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048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10535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Barlow Medium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body" idx="1"/>
          </p:nvPr>
        </p:nvSpPr>
        <p:spPr>
          <a:xfrm>
            <a:off x="608248" y="1388963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83" name="Google Shape;18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7666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13"/>
            <a:ext cx="12192000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4"/>
          <p:cNvSpPr txBox="1">
            <a:spLocks noGrp="1"/>
          </p:cNvSpPr>
          <p:nvPr>
            <p:ph type="ctrTitle"/>
          </p:nvPr>
        </p:nvSpPr>
        <p:spPr>
          <a:xfrm>
            <a:off x="791029" y="1157719"/>
            <a:ext cx="62412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800"/>
              <a:buFont typeface="Calibri"/>
              <a:buNone/>
              <a:defRPr sz="48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subTitle" idx="1"/>
          </p:nvPr>
        </p:nvSpPr>
        <p:spPr>
          <a:xfrm>
            <a:off x="791029" y="2753893"/>
            <a:ext cx="62412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975B0"/>
              </a:buClr>
              <a:buSzPts val="2400"/>
              <a:buNone/>
              <a:defRPr sz="24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2" name="Google Shape;192;p44"/>
          <p:cNvPicPr preferRelativeResize="0"/>
          <p:nvPr/>
        </p:nvPicPr>
        <p:blipFill rotWithShape="1">
          <a:blip r:embed="rId3">
            <a:alphaModFix/>
          </a:blip>
          <a:srcRect l="60183" r="16846"/>
          <a:stretch/>
        </p:blipFill>
        <p:spPr>
          <a:xfrm>
            <a:off x="7470351" y="5394341"/>
            <a:ext cx="2480952" cy="128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5357" y="5730489"/>
            <a:ext cx="3812015" cy="67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383" y="5677620"/>
            <a:ext cx="1084995" cy="817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7648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 no IIS logo">
  <p:cSld name="Title and Content- no IIS logo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6"/>
          <p:cNvSpPr txBox="1">
            <a:spLocks noGrp="1"/>
          </p:cNvSpPr>
          <p:nvPr>
            <p:ph type="title"/>
          </p:nvPr>
        </p:nvSpPr>
        <p:spPr>
          <a:xfrm>
            <a:off x="493143" y="1184681"/>
            <a:ext cx="11290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4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body" idx="1"/>
          </p:nvPr>
        </p:nvSpPr>
        <p:spPr>
          <a:xfrm>
            <a:off x="493143" y="2453867"/>
            <a:ext cx="11290500" cy="3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55AF89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AF89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AF89"/>
              </a:buClr>
              <a:buSzPts val="2000"/>
              <a:buFont typeface="NTR"/>
              <a:buChar char="–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46E25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46E25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204" name="Google Shape;20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" y="0"/>
            <a:ext cx="12188955" cy="55924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6"/>
          <p:cNvSpPr txBox="1"/>
          <p:nvPr/>
        </p:nvSpPr>
        <p:spPr>
          <a:xfrm>
            <a:off x="475891" y="6364856"/>
            <a:ext cx="5313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6273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II Dark Blue" type="obj">
  <p:cSld name="PHII Dark Blu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049"/>
            <a:ext cx="12197420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9"/>
          <p:cNvSpPr txBox="1">
            <a:spLocks noGrp="1"/>
          </p:cNvSpPr>
          <p:nvPr>
            <p:ph type="title"/>
          </p:nvPr>
        </p:nvSpPr>
        <p:spPr>
          <a:xfrm>
            <a:off x="608249" y="202225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9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8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18" name="Google Shape;21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2646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title"/>
          </p:nvPr>
        </p:nvSpPr>
        <p:spPr>
          <a:xfrm>
            <a:off x="494609" y="114300"/>
            <a:ext cx="105219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R="0"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  <a:defRPr sz="3900" b="0" i="0" u="none" strike="noStrike" cap="none">
                <a:solidFill>
                  <a:srgbClr val="0075C9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1"/>
          </p:nvPr>
        </p:nvSpPr>
        <p:spPr>
          <a:xfrm>
            <a:off x="494607" y="1596768"/>
            <a:ext cx="109347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291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>
            <a:spLocks noGrp="1"/>
          </p:cNvSpPr>
          <p:nvPr>
            <p:ph type="title"/>
          </p:nvPr>
        </p:nvSpPr>
        <p:spPr>
          <a:xfrm>
            <a:off x="494609" y="114300"/>
            <a:ext cx="106101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R="0" lvl="0" algn="l">
              <a:lnSpc>
                <a:spcPct val="10256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Barlow Medium"/>
              <a:buNone/>
              <a:defRPr sz="3900" b="0" i="0" u="none" strike="noStrike" cap="none">
                <a:solidFill>
                  <a:srgbClr val="0075C9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body" idx="1"/>
          </p:nvPr>
        </p:nvSpPr>
        <p:spPr>
          <a:xfrm>
            <a:off x="494607" y="1596768"/>
            <a:ext cx="106101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2286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406400" algn="l">
              <a:lnSpc>
                <a:spcPct val="114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810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286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dc.gov/vaccines/imz-managers/coverage/covidvaxview/interactive/adult-administration-coverage-jurisdiction.html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h.wa.gov/data-statistical-reports/washington-tracking-network-wtn/school-immunization/county-school-immunization-dashboard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hsgis.wi.gov/DHS/EPHTracker/#/map/Immunization/immunizationIndex/NOTRACT/Immunization/immunSeries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iis/core-data-elements/index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epository.immregistries.org/resource/introduction-to-aart/" TargetMode="External"/><Relationship Id="rId5" Type="http://schemas.openxmlformats.org/officeDocument/2006/relationships/hyperlink" Target="https://www.immregistries.org/onboarding-shared-services" TargetMode="External"/><Relationship Id="rId4" Type="http://schemas.openxmlformats.org/officeDocument/2006/relationships/hyperlink" Target="https://www.cdc.gov/vaccines/programs/iis/technical-guidance/downloads/hl7guide-1-5-2014-1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17" y="1517"/>
            <a:ext cx="12197425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42"/>
          <p:cNvSpPr/>
          <p:nvPr/>
        </p:nvSpPr>
        <p:spPr>
          <a:xfrm rot="10800000" flipH="1">
            <a:off x="838201" y="3481057"/>
            <a:ext cx="9066300" cy="756900"/>
          </a:xfrm>
          <a:prstGeom prst="round1Rect">
            <a:avLst>
              <a:gd name="adj" fmla="val 50000"/>
            </a:avLst>
          </a:prstGeom>
          <a:solidFill>
            <a:srgbClr val="005E8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6" name="Google Shape;1006;p142"/>
          <p:cNvPicPr preferRelativeResize="0"/>
          <p:nvPr/>
        </p:nvPicPr>
        <p:blipFill rotWithShape="1">
          <a:blip r:embed="rId4">
            <a:alphaModFix/>
          </a:blip>
          <a:srcRect l="6469" t="18091" r="4300" b="18091"/>
          <a:stretch/>
        </p:blipFill>
        <p:spPr>
          <a:xfrm>
            <a:off x="3230500" y="5473575"/>
            <a:ext cx="4955601" cy="123997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7" name="Google Shape;1007;p142"/>
          <p:cNvSpPr txBox="1">
            <a:spLocks noGrp="1"/>
          </p:cNvSpPr>
          <p:nvPr>
            <p:ph type="ctrTitle"/>
          </p:nvPr>
        </p:nvSpPr>
        <p:spPr>
          <a:xfrm>
            <a:off x="865848" y="1073240"/>
            <a:ext cx="104931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 fontScale="90000"/>
          </a:bodyPr>
          <a:lstStyle/>
          <a:p>
            <a:pPr marL="0" marR="0" lvl="0" indent="0" algn="l" rtl="0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7916"/>
              <a:buFont typeface="Barlow Medium"/>
              <a:buNone/>
            </a:pP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Effective IIS Data Use</a:t>
            </a:r>
            <a:endParaRPr dirty="0">
              <a:solidFill>
                <a:srgbClr val="1E5DB2"/>
              </a:solidFill>
            </a:endParaRPr>
          </a:p>
        </p:txBody>
      </p:sp>
      <p:sp>
        <p:nvSpPr>
          <p:cNvPr id="1008" name="Google Shape;1008;p142"/>
          <p:cNvSpPr txBox="1">
            <a:spLocks noGrp="1"/>
          </p:cNvSpPr>
          <p:nvPr>
            <p:ph type="subTitle" idx="1"/>
          </p:nvPr>
        </p:nvSpPr>
        <p:spPr>
          <a:xfrm>
            <a:off x="890124" y="3481332"/>
            <a:ext cx="87801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5E85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D3D655"/>
                </a:solidFill>
              </a:rPr>
              <a:t>Using IIS Data to Promote Immunization and Protect the Health of the Public</a:t>
            </a:r>
            <a:endParaRPr dirty="0">
              <a:solidFill>
                <a:srgbClr val="D3D655"/>
              </a:solidFill>
            </a:endParaRPr>
          </a:p>
        </p:txBody>
      </p:sp>
      <p:pic>
        <p:nvPicPr>
          <p:cNvPr id="1009" name="Google Shape;1009;p142" title="AIRA_2018Logo_BlueGreen_Ho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4225" y="5473575"/>
            <a:ext cx="3566720" cy="12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142"/>
          <p:cNvSpPr txBox="1"/>
          <p:nvPr/>
        </p:nvSpPr>
        <p:spPr>
          <a:xfrm>
            <a:off x="838206" y="4238217"/>
            <a:ext cx="2189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Amy Metroka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1" name="Google Shape;1011;p142" title="Screenshot 2025-04-14 10330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675" y="5355858"/>
            <a:ext cx="2374701" cy="143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51"/>
          <p:cNvSpPr txBox="1">
            <a:spLocks noGrp="1"/>
          </p:cNvSpPr>
          <p:nvPr>
            <p:ph type="title"/>
          </p:nvPr>
        </p:nvSpPr>
        <p:spPr>
          <a:xfrm>
            <a:off x="647338" y="201534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Motivate Providers to </a:t>
            </a:r>
            <a:r>
              <a:rPr lang="en-US" sz="3500" b="1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Input</a:t>
            </a: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 Quality Data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151"/>
          <p:cNvSpPr txBox="1">
            <a:spLocks noGrp="1"/>
          </p:cNvSpPr>
          <p:nvPr>
            <p:ph type="body" idx="1"/>
          </p:nvPr>
        </p:nvSpPr>
        <p:spPr>
          <a:xfrm>
            <a:off x="723900" y="1357301"/>
            <a:ext cx="9776700" cy="49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E5F7D"/>
              </a:buClr>
              <a:buSzPts val="2800"/>
              <a:buNone/>
            </a:pPr>
            <a:r>
              <a:rPr lang="en-US" sz="27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Providers must input quality data to get useful data out of the IIS</a:t>
            </a:r>
            <a:endParaRPr sz="27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To promote quality data:</a:t>
            </a:r>
            <a:endParaRPr sz="2400" i="1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Facilitate </a:t>
            </a:r>
            <a:r>
              <a:rPr lang="en-US" sz="24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standards-based interoperability</a:t>
            </a:r>
            <a:r>
              <a:rPr lang="en-US" sz="2400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for reporting all vaccines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Ease reporting burden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Leverage Promoting Interoperability incentives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Ensure confidentiality and security of IIS data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Leverage VFC and public purchase vaccine programs for adults (317, state) to get quality data in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828800" lvl="2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Obtaining publicly-purchased vaccines motivates providers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87;p149">
            <a:extLst>
              <a:ext uri="{FF2B5EF4-FFF2-40B4-BE49-F238E27FC236}">
                <a16:creationId xmlns:a16="http://schemas.microsoft.com/office/drawing/2014/main" id="{459C560D-EA2D-6BC6-FE08-DE932273B13A}"/>
              </a:ext>
            </a:extLst>
          </p:cNvPr>
          <p:cNvSpPr/>
          <p:nvPr/>
        </p:nvSpPr>
        <p:spPr>
          <a:xfrm>
            <a:off x="8978874" y="210300"/>
            <a:ext cx="7983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096;p150">
            <a:extLst>
              <a:ext uri="{FF2B5EF4-FFF2-40B4-BE49-F238E27FC236}">
                <a16:creationId xmlns:a16="http://schemas.microsoft.com/office/drawing/2014/main" id="{A6D2A5E5-0478-F3A5-DBF0-34CC3476A299}"/>
              </a:ext>
            </a:extLst>
          </p:cNvPr>
          <p:cNvSpPr txBox="1"/>
          <p:nvPr/>
        </p:nvSpPr>
        <p:spPr>
          <a:xfrm>
            <a:off x="8978874" y="216085"/>
            <a:ext cx="79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52"/>
          <p:cNvSpPr txBox="1">
            <a:spLocks noGrp="1"/>
          </p:cNvSpPr>
          <p:nvPr>
            <p:ph type="title"/>
          </p:nvPr>
        </p:nvSpPr>
        <p:spPr>
          <a:xfrm>
            <a:off x="619464" y="288041"/>
            <a:ext cx="94221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Ensure Integrity of Data </a:t>
            </a:r>
            <a:r>
              <a:rPr lang="en-US" sz="3500" b="1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Processes</a:t>
            </a:r>
            <a:endParaRPr sz="3500" b="1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152"/>
          <p:cNvSpPr txBox="1">
            <a:spLocks noGrp="1"/>
          </p:cNvSpPr>
          <p:nvPr>
            <p:ph type="body" idx="1"/>
          </p:nvPr>
        </p:nvSpPr>
        <p:spPr>
          <a:xfrm>
            <a:off x="557224" y="12723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Adhere to HL7 standards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 for both IIS reporting and access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Collaborate with your technology partners to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improve record matching, merging and deduplication</a:t>
            </a:r>
            <a:endParaRPr sz="29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Update IIS Clinical Decision Support (CDS) engine (forecaster) - 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align with Advisory Committee on Immunization Practices (ACIP) and CDS for immunization (CDSi) specifications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Document and implement standard operating procedures</a:t>
            </a:r>
            <a:r>
              <a:rPr lang="en-US" sz="29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(SOPs) for key processes 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(e.g., onboarding, manual deduplication)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87;p149">
            <a:extLst>
              <a:ext uri="{FF2B5EF4-FFF2-40B4-BE49-F238E27FC236}">
                <a16:creationId xmlns:a16="http://schemas.microsoft.com/office/drawing/2014/main" id="{CA46E456-FEDA-ABD3-E805-196A2692A074}"/>
              </a:ext>
            </a:extLst>
          </p:cNvPr>
          <p:cNvSpPr/>
          <p:nvPr/>
        </p:nvSpPr>
        <p:spPr>
          <a:xfrm>
            <a:off x="8978874" y="210300"/>
            <a:ext cx="7983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152"/>
          <p:cNvSpPr txBox="1"/>
          <p:nvPr/>
        </p:nvSpPr>
        <p:spPr>
          <a:xfrm>
            <a:off x="8978874" y="221894"/>
            <a:ext cx="79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53"/>
          <p:cNvSpPr txBox="1">
            <a:spLocks noGrp="1"/>
          </p:cNvSpPr>
          <p:nvPr>
            <p:ph type="title"/>
          </p:nvPr>
        </p:nvSpPr>
        <p:spPr>
          <a:xfrm>
            <a:off x="619788" y="257982"/>
            <a:ext cx="94221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49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Continuously Improve Data Quality </a:t>
            </a:r>
            <a:r>
              <a:rPr lang="en-US" sz="3500" b="1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Processes</a:t>
            </a:r>
            <a:endParaRPr sz="3500" b="1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153"/>
          <p:cNvSpPr txBox="1">
            <a:spLocks noGrp="1"/>
          </p:cNvSpPr>
          <p:nvPr>
            <p:ph type="body" idx="1"/>
          </p:nvPr>
        </p:nvSpPr>
        <p:spPr>
          <a:xfrm>
            <a:off x="595724" y="13513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E5F7D"/>
              </a:buClr>
              <a:buSzPts val="2800"/>
              <a:buNone/>
            </a:pPr>
            <a:r>
              <a:rPr lang="en-US" sz="27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Designate a Data Quality Analyst </a:t>
            </a: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– point person to lead a team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Ensure active review and correction of incoming data and data at rest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Work with providers to correct data quality problems</a:t>
            </a:r>
            <a:br>
              <a:rPr lang="en-US" sz="2700" dirty="0">
                <a:latin typeface="Calibri"/>
                <a:ea typeface="Calibri"/>
                <a:cs typeface="Calibri"/>
                <a:sym typeface="Calibri"/>
              </a:rPr>
            </a:b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E5F7D"/>
              </a:buClr>
              <a:buSzPts val="2800"/>
              <a:buNone/>
            </a:pPr>
            <a:r>
              <a:rPr lang="en-US" sz="27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Engage with EHR vendors and providers to improve reporting of all CDC Core Data Elements</a:t>
            </a:r>
            <a:endParaRPr sz="27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Providers need to enter detailed demographic information in their EHR for the IIS to receive the data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87;p149">
            <a:extLst>
              <a:ext uri="{FF2B5EF4-FFF2-40B4-BE49-F238E27FC236}">
                <a16:creationId xmlns:a16="http://schemas.microsoft.com/office/drawing/2014/main" id="{09FE5334-1776-7F3F-42AE-627359DC6C3B}"/>
              </a:ext>
            </a:extLst>
          </p:cNvPr>
          <p:cNvSpPr/>
          <p:nvPr/>
        </p:nvSpPr>
        <p:spPr>
          <a:xfrm>
            <a:off x="8978874" y="210300"/>
            <a:ext cx="7983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14;p152">
            <a:extLst>
              <a:ext uri="{FF2B5EF4-FFF2-40B4-BE49-F238E27FC236}">
                <a16:creationId xmlns:a16="http://schemas.microsoft.com/office/drawing/2014/main" id="{A86C4E5A-EA47-3964-4180-3837C5579E60}"/>
              </a:ext>
            </a:extLst>
          </p:cNvPr>
          <p:cNvSpPr txBox="1"/>
          <p:nvPr/>
        </p:nvSpPr>
        <p:spPr>
          <a:xfrm>
            <a:off x="8978874" y="221894"/>
            <a:ext cx="79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54"/>
          <p:cNvSpPr txBox="1">
            <a:spLocks noGrp="1"/>
          </p:cNvSpPr>
          <p:nvPr>
            <p:ph type="title"/>
          </p:nvPr>
        </p:nvSpPr>
        <p:spPr>
          <a:xfrm>
            <a:off x="627644" y="302540"/>
            <a:ext cx="9422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5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Promote Authorized Access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154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8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4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Support HL7 query/response (bidirectional data exchange</a:t>
            </a:r>
            <a:r>
              <a:rPr lang="en-US" sz="2400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for providers, health plans, schools</a:t>
            </a:r>
            <a:endParaRPr sz="2400" dirty="0">
              <a:solidFill>
                <a:schemeClr val="accent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Delivers quick, easy access to patient records and forecasts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Facilitate IIS capacity to handle large volume of data requests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Support access to a </a:t>
            </a:r>
            <a:r>
              <a:rPr lang="en-US" sz="2400" b="1" dirty="0">
                <a:solidFill>
                  <a:srgbClr val="1E5DB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data warehouse/database replica/data lake</a:t>
            </a:r>
            <a:endParaRPr sz="2400" b="1" dirty="0">
              <a:solidFill>
                <a:srgbClr val="1E5DB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Ensure sufficient processing capacity, bandwidth, storage and redundancies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4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Expand public access by supporting a consumer access application</a:t>
            </a:r>
            <a:endParaRPr sz="24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Assign sufficient staffing to support and train users</a:t>
            </a:r>
            <a:endParaRPr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87;p149">
            <a:extLst>
              <a:ext uri="{FF2B5EF4-FFF2-40B4-BE49-F238E27FC236}">
                <a16:creationId xmlns:a16="http://schemas.microsoft.com/office/drawing/2014/main" id="{04A3B162-BA1E-E7FF-2E11-373A4E8DFB35}"/>
              </a:ext>
            </a:extLst>
          </p:cNvPr>
          <p:cNvSpPr/>
          <p:nvPr/>
        </p:nvSpPr>
        <p:spPr>
          <a:xfrm>
            <a:off x="8978874" y="210300"/>
            <a:ext cx="7983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14;p152">
            <a:extLst>
              <a:ext uri="{FF2B5EF4-FFF2-40B4-BE49-F238E27FC236}">
                <a16:creationId xmlns:a16="http://schemas.microsoft.com/office/drawing/2014/main" id="{2D95BF6F-FCC9-B627-292B-0066B4F4B230}"/>
              </a:ext>
            </a:extLst>
          </p:cNvPr>
          <p:cNvSpPr txBox="1"/>
          <p:nvPr/>
        </p:nvSpPr>
        <p:spPr>
          <a:xfrm>
            <a:off x="8978874" y="221894"/>
            <a:ext cx="79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55"/>
          <p:cNvSpPr txBox="1">
            <a:spLocks noGrp="1"/>
          </p:cNvSpPr>
          <p:nvPr>
            <p:ph type="title"/>
          </p:nvPr>
        </p:nvSpPr>
        <p:spPr>
          <a:xfrm>
            <a:off x="627644" y="203296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Share High Quality IIS Data </a:t>
            </a:r>
            <a:r>
              <a:rPr lang="en-US" sz="3500" b="1" dirty="0">
                <a:solidFill>
                  <a:srgbClr val="1E5DB2"/>
                </a:solidFill>
                <a:latin typeface="Barlow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9" name="Google Shape;1139;p155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b="1" dirty="0">
                <a:solidFill>
                  <a:srgbClr val="1E5DB2"/>
                </a:solidFill>
              </a:rPr>
              <a:t>Strengthen your </a:t>
            </a:r>
            <a:r>
              <a:rPr lang="en-US" sz="2000" b="1" dirty="0">
                <a:solidFill>
                  <a:srgbClr val="1E5DB2"/>
                </a:solidFill>
              </a:rPr>
              <a:t>communication</a:t>
            </a:r>
            <a:r>
              <a:rPr lang="en-US" b="1" dirty="0">
                <a:solidFill>
                  <a:srgbClr val="1E5DB2"/>
                </a:solidFill>
              </a:rPr>
              <a:t> skills</a:t>
            </a:r>
            <a:r>
              <a:rPr lang="en-US" b="1" dirty="0">
                <a:solidFill>
                  <a:srgbClr val="1E5AAA"/>
                </a:solidFill>
              </a:rPr>
              <a:t> </a:t>
            </a:r>
            <a:r>
              <a:rPr lang="en-US" dirty="0"/>
              <a:t>for different audiences to promote IIS data use</a:t>
            </a:r>
            <a:endParaRPr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dirty="0"/>
              <a:t>Provide </a:t>
            </a:r>
            <a:r>
              <a:rPr lang="en-US" b="1" dirty="0">
                <a:solidFill>
                  <a:srgbClr val="1E5DB2"/>
                </a:solidFill>
              </a:rPr>
              <a:t>vaccination records, forecasts, coverage reports</a:t>
            </a:r>
            <a:r>
              <a:rPr lang="en-US" dirty="0">
                <a:solidFill>
                  <a:srgbClr val="1E5DB2"/>
                </a:solidFill>
              </a:rPr>
              <a:t> </a:t>
            </a:r>
            <a:r>
              <a:rPr lang="en-US" dirty="0"/>
              <a:t>and line lists to providers, immunization program, schools, payers (e.g., Medicaid), other public health partners </a:t>
            </a:r>
            <a:endParaRPr dirty="0"/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dirty="0"/>
              <a:t>Share data via the </a:t>
            </a:r>
            <a:r>
              <a:rPr lang="en-US" b="1" dirty="0">
                <a:solidFill>
                  <a:srgbClr val="1E5DB2"/>
                </a:solidFill>
              </a:rPr>
              <a:t>IZ Gateway </a:t>
            </a:r>
            <a:endParaRPr b="1" dirty="0">
              <a:solidFill>
                <a:srgbClr val="1E5DB2"/>
              </a:solidFill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Connect to other IISs to supply and capture </a:t>
            </a:r>
            <a:r>
              <a:rPr lang="en-US" b="1" dirty="0">
                <a:solidFill>
                  <a:srgbClr val="1E5DB2"/>
                </a:solidFill>
              </a:rPr>
              <a:t>out-of-jurisdiction immunizations</a:t>
            </a:r>
            <a:endParaRPr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53500" y="213929"/>
            <a:ext cx="811846" cy="333019"/>
            <a:chOff x="8939917" y="374413"/>
            <a:chExt cx="811846" cy="333019"/>
          </a:xfrm>
        </p:grpSpPr>
        <p:sp>
          <p:nvSpPr>
            <p:cNvPr id="1140" name="Google Shape;1140;p155"/>
            <p:cNvSpPr/>
            <p:nvPr/>
          </p:nvSpPr>
          <p:spPr>
            <a:xfrm>
              <a:off x="8939917" y="374413"/>
              <a:ext cx="798300" cy="3075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55"/>
            <p:cNvSpPr txBox="1"/>
            <p:nvPr/>
          </p:nvSpPr>
          <p:spPr>
            <a:xfrm>
              <a:off x="8953463" y="384332"/>
              <a:ext cx="798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SIP</a:t>
              </a:r>
              <a:r>
                <a:rPr kumimoji="0" lang="en-US" sz="15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56"/>
          <p:cNvSpPr txBox="1">
            <a:spLocks noGrp="1"/>
          </p:cNvSpPr>
          <p:nvPr>
            <p:ph type="title"/>
          </p:nvPr>
        </p:nvSpPr>
        <p:spPr>
          <a:xfrm>
            <a:off x="620282" y="220093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Share High Quality IIS Data </a:t>
            </a:r>
            <a:r>
              <a:rPr lang="en-US" sz="3500" b="1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Outputs </a:t>
            </a: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(cont.)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156"/>
          <p:cNvSpPr txBox="1">
            <a:spLocks noGrp="1"/>
          </p:cNvSpPr>
          <p:nvPr>
            <p:ph type="body" idx="1"/>
          </p:nvPr>
        </p:nvSpPr>
        <p:spPr>
          <a:xfrm>
            <a:off x="608250" y="1388975"/>
            <a:ext cx="9561300" cy="4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Send CDC aggregate and patient record-level, de-identified data regularly</a:t>
            </a:r>
            <a:endParaRPr sz="29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Use Privacy Preserving Record Linkage (PPRL)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Complete the IIS Annual Report (IISAR)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Provide data to jurisdiction partners</a:t>
            </a:r>
            <a:endParaRPr sz="2900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Create or support dashboards</a:t>
            </a:r>
            <a:endParaRPr sz="29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Promote effective</a:t>
            </a:r>
            <a:r>
              <a:rPr lang="en-US" sz="2900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data visualization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 to inform and guide action for population health at local, national levels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156"/>
          <p:cNvSpPr/>
          <p:nvPr/>
        </p:nvSpPr>
        <p:spPr>
          <a:xfrm>
            <a:off x="8956892" y="215267"/>
            <a:ext cx="7983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50;p156"/>
          <p:cNvSpPr txBox="1"/>
          <p:nvPr/>
        </p:nvSpPr>
        <p:spPr>
          <a:xfrm>
            <a:off x="8967525" y="223521"/>
            <a:ext cx="79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SIP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57"/>
          <p:cNvSpPr txBox="1">
            <a:spLocks noGrp="1"/>
          </p:cNvSpPr>
          <p:nvPr>
            <p:ph type="title"/>
          </p:nvPr>
        </p:nvSpPr>
        <p:spPr>
          <a:xfrm>
            <a:off x="99089" y="281927"/>
            <a:ext cx="11725519" cy="87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Meet </a:t>
            </a:r>
            <a:r>
              <a:rPr lang="en-US" sz="3500" b="1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Consumer</a:t>
            </a: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 (User) Needs with IIS Functionality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157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E5F7D"/>
              </a:buClr>
              <a:buSzPts val="2800"/>
              <a:buNone/>
            </a:pPr>
            <a:r>
              <a:rPr lang="en-US" sz="24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Immunization Providers: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Enable vaccine ordering, receiving, managing, and accounting for VFC, adult, other public vaccines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E5F7D"/>
              </a:buClr>
              <a:buSzPts val="2800"/>
              <a:buNone/>
            </a:pPr>
            <a:r>
              <a:rPr lang="en-US" sz="24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Immunization Program, other Public Health Programs, Medicaid, Other Health Plans:</a:t>
            </a:r>
            <a:endParaRPr sz="24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Enable access to and use of IIS data and functionality to support all components of the immunization program - IIS is key to program decision-making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Enable access by other public health programs, Medicaid, other health plans for the protection of public health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E5F7D"/>
              </a:buClr>
              <a:buSzPts val="2800"/>
              <a:buNone/>
            </a:pPr>
            <a:r>
              <a:rPr lang="en-US" sz="24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Public: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Offer a consumer access application to enable the public to obtain their immunization records, including digital proof of vaccination)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157"/>
          <p:cNvSpPr txBox="1"/>
          <p:nvPr/>
        </p:nvSpPr>
        <p:spPr>
          <a:xfrm>
            <a:off x="8951287" y="213839"/>
            <a:ext cx="798300" cy="3231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SIPO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8"/>
          <p:cNvSpPr txBox="1">
            <a:spLocks noGrp="1"/>
          </p:cNvSpPr>
          <p:nvPr>
            <p:ph type="title"/>
          </p:nvPr>
        </p:nvSpPr>
        <p:spPr>
          <a:xfrm>
            <a:off x="617572" y="192030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4400"/>
              <a:buFont typeface="Barlow Medium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</a:rPr>
              <a:t>Highlight </a:t>
            </a: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Data</a:t>
            </a: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</a:rPr>
              <a:t> Use Champions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</a:endParaRPr>
          </a:p>
        </p:txBody>
      </p:sp>
      <p:sp>
        <p:nvSpPr>
          <p:cNvPr id="1165" name="Google Shape;1165;p158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tx1"/>
              </a:buClr>
              <a:buSzPts val="2900"/>
              <a:buFont typeface="Calibri"/>
              <a:buChar char="•"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Recognize providers using the IIS to achieve high immunization coverage</a:t>
            </a:r>
            <a:endParaRPr sz="2900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Collaborate with AAP and other professional associations (e.g., nurses)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Recognize providers at meetings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Post Honor Roll on websites (AAP, health department)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Collaborate on quality improvement initiatives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Encourage champions to share their work with peers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158"/>
          <p:cNvSpPr/>
          <p:nvPr/>
        </p:nvSpPr>
        <p:spPr>
          <a:xfrm>
            <a:off x="8951472" y="221888"/>
            <a:ext cx="7983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58"/>
          <p:cNvSpPr txBox="1"/>
          <p:nvPr/>
        </p:nvSpPr>
        <p:spPr>
          <a:xfrm>
            <a:off x="8972738" y="223750"/>
            <a:ext cx="79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SIPO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p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33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9"/>
          <p:cNvPicPr preferRelativeResize="0"/>
          <p:nvPr/>
        </p:nvPicPr>
        <p:blipFill rotWithShape="1">
          <a:blip r:embed="rId4">
            <a:alphaModFix/>
          </a:blip>
          <a:srcRect t="79746"/>
          <a:stretch/>
        </p:blipFill>
        <p:spPr>
          <a:xfrm>
            <a:off x="0" y="5469038"/>
            <a:ext cx="12192000" cy="13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59"/>
          <p:cNvSpPr txBox="1">
            <a:spLocks noGrp="1"/>
          </p:cNvSpPr>
          <p:nvPr>
            <p:ph type="title"/>
          </p:nvPr>
        </p:nvSpPr>
        <p:spPr>
          <a:xfrm>
            <a:off x="1343600" y="2196500"/>
            <a:ext cx="64239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4500" dirty="0"/>
              <a:t>Examples of IIS Data Use</a:t>
            </a:r>
            <a:endParaRPr sz="4500" dirty="0"/>
          </a:p>
        </p:txBody>
      </p:sp>
      <p:pic>
        <p:nvPicPr>
          <p:cNvPr id="1175" name="Google Shape;1175;p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60"/>
          <p:cNvSpPr txBox="1">
            <a:spLocks noGrp="1"/>
          </p:cNvSpPr>
          <p:nvPr>
            <p:ph type="title"/>
          </p:nvPr>
        </p:nvSpPr>
        <p:spPr>
          <a:xfrm>
            <a:off x="608249" y="248051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9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CDC Use of IIS Data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160"/>
          <p:cNvSpPr txBox="1">
            <a:spLocks noGrp="1"/>
          </p:cNvSpPr>
          <p:nvPr>
            <p:ph type="body" idx="1"/>
          </p:nvPr>
        </p:nvSpPr>
        <p:spPr>
          <a:xfrm>
            <a:off x="608248" y="878597"/>
            <a:ext cx="9903183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Vaccine Administration and Coverage by Jurisdiction (IIS), United States</a:t>
            </a:r>
            <a:endParaRPr sz="2400" b="1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4285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3" name="Google Shape;1183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21" y="2221668"/>
            <a:ext cx="5141177" cy="350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60"/>
          <p:cNvPicPr preferRelativeResize="0"/>
          <p:nvPr/>
        </p:nvPicPr>
        <p:blipFill rotWithShape="1">
          <a:blip r:embed="rId4">
            <a:alphaModFix/>
          </a:blip>
          <a:srcRect t="882"/>
          <a:stretch/>
        </p:blipFill>
        <p:spPr>
          <a:xfrm>
            <a:off x="5355980" y="2142190"/>
            <a:ext cx="5141174" cy="3648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160"/>
          <p:cNvSpPr txBox="1"/>
          <p:nvPr/>
        </p:nvSpPr>
        <p:spPr>
          <a:xfrm>
            <a:off x="5292178" y="5636209"/>
            <a:ext cx="548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Vaccine Administration and Coverage by Jurisdiction (IIS), United States | CDC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E5D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60"/>
          <p:cNvSpPr txBox="1"/>
          <p:nvPr/>
        </p:nvSpPr>
        <p:spPr>
          <a:xfrm>
            <a:off x="19756" y="5654132"/>
            <a:ext cx="514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Vaccine Administration and Coverage by Jurisdiction (IIS), United States | CDC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E5D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43"/>
          <p:cNvSpPr txBox="1">
            <a:spLocks noGrp="1"/>
          </p:cNvSpPr>
          <p:nvPr>
            <p:ph type="title"/>
          </p:nvPr>
        </p:nvSpPr>
        <p:spPr>
          <a:xfrm>
            <a:off x="628569" y="263185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Learning Objectives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143"/>
          <p:cNvSpPr txBox="1">
            <a:spLocks noGrp="1"/>
          </p:cNvSpPr>
          <p:nvPr>
            <p:ph type="body" idx="1"/>
          </p:nvPr>
        </p:nvSpPr>
        <p:spPr>
          <a:xfrm>
            <a:off x="682752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Understand the connection between data quality and data use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Apply the SIPOC framework to identify the key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uppliers,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nputs,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rocesses,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utputs and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onsumers of IIS data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Identify the internal and external partners who can use IIS data to increase up-to-date immunization of individuals and populations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508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Recognize the potential impact of data visualization on increasing IIS data access, use, and awareness by the public and partners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61"/>
          <p:cNvSpPr txBox="1">
            <a:spLocks noGrp="1"/>
          </p:cNvSpPr>
          <p:nvPr>
            <p:ph type="title"/>
          </p:nvPr>
        </p:nvSpPr>
        <p:spPr>
          <a:xfrm>
            <a:off x="677849" y="378382"/>
            <a:ext cx="94221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5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Jurisdiction Use of IIS Data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193" name="Google Shape;1193;p161"/>
          <p:cNvPicPr preferRelativeResize="0"/>
          <p:nvPr/>
        </p:nvPicPr>
        <p:blipFill rotWithShape="1">
          <a:blip r:embed="rId3">
            <a:alphaModFix/>
          </a:blip>
          <a:srcRect l="2471" r="2462"/>
          <a:stretch/>
        </p:blipFill>
        <p:spPr>
          <a:xfrm>
            <a:off x="2326808" y="1305568"/>
            <a:ext cx="6285883" cy="4311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61"/>
          <p:cNvSpPr txBox="1"/>
          <p:nvPr/>
        </p:nvSpPr>
        <p:spPr>
          <a:xfrm>
            <a:off x="723900" y="5589206"/>
            <a:ext cx="9491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County School Immunization Dashboards | Washington State Department of Health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1E5D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62"/>
          <p:cNvSpPr txBox="1">
            <a:spLocks noGrp="1"/>
          </p:cNvSpPr>
          <p:nvPr>
            <p:ph type="title"/>
          </p:nvPr>
        </p:nvSpPr>
        <p:spPr>
          <a:xfrm>
            <a:off x="665254" y="301882"/>
            <a:ext cx="9422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35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Jurisdiction Use of IIS Data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201" name="Google Shape;1201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50" y="1118850"/>
            <a:ext cx="9958999" cy="36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162"/>
          <p:cNvSpPr txBox="1"/>
          <p:nvPr/>
        </p:nvSpPr>
        <p:spPr>
          <a:xfrm>
            <a:off x="462310" y="5473091"/>
            <a:ext cx="1009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sz="2100" b="0" i="0" u="sng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Wisconsin EPH Tracker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1E5D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63"/>
          <p:cNvSpPr txBox="1">
            <a:spLocks noGrp="1"/>
          </p:cNvSpPr>
          <p:nvPr>
            <p:ph type="title"/>
          </p:nvPr>
        </p:nvSpPr>
        <p:spPr>
          <a:xfrm>
            <a:off x="1828800" y="179194"/>
            <a:ext cx="79764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4400"/>
              <a:buFont typeface="Calibri"/>
              <a:buNone/>
            </a:pPr>
            <a:r>
              <a:rPr lang="en-US" sz="40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Activity: Small Group Discussion</a:t>
            </a:r>
            <a:endParaRPr sz="40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163"/>
          <p:cNvSpPr txBox="1">
            <a:spLocks noGrp="1"/>
          </p:cNvSpPr>
          <p:nvPr>
            <p:ph type="body" idx="1"/>
          </p:nvPr>
        </p:nvSpPr>
        <p:spPr>
          <a:xfrm>
            <a:off x="608249" y="16937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Discuss the questions below with the people at your table, and designate one person to report out for your group.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What data use challenges are you facing now?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How can you work to overcome them?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What partnerships and skills can you strengthen to increase effective data use?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After 10 minutes, each group will report out and everyone will engage in a large group discussion.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0" name="Google Shape;1210;p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4"/>
          <p:cNvSpPr txBox="1">
            <a:spLocks noGrp="1"/>
          </p:cNvSpPr>
          <p:nvPr>
            <p:ph type="title"/>
          </p:nvPr>
        </p:nvSpPr>
        <p:spPr>
          <a:xfrm>
            <a:off x="608250" y="321308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9736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Questions/Comments/Discussion?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216" name="Google Shape;1216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100" y="1213512"/>
            <a:ext cx="5494400" cy="4430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5"/>
          <p:cNvSpPr txBox="1">
            <a:spLocks noGrp="1"/>
          </p:cNvSpPr>
          <p:nvPr>
            <p:ph type="title"/>
          </p:nvPr>
        </p:nvSpPr>
        <p:spPr>
          <a:xfrm>
            <a:off x="608249" y="233530"/>
            <a:ext cx="94221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Data Use Key Resources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165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46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57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CDC Core Data Elements for IIS Functional Standards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- list of CDC-endorsed data elements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57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IIS HL7 Version 2.5.1 Implementation Guide (IG) and Addendum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- guide for EHR vendors, immunization providers, and other partners to implement standards-based data exchange with an IIS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57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AIRA Onboarding Guidance and Shared Services</a:t>
            </a:r>
            <a:r>
              <a:rPr lang="en-US" sz="2400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- supports awardee jurisdictions with onboarding providers to their local IIS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57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AIRA Aggregate Analysis Reporting Tool (AART)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- an application developed to visualize and compile results and information on community-driven measures and tests related to IIS Functional Standards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44"/>
          <p:cNvSpPr txBox="1">
            <a:spLocks noGrp="1"/>
          </p:cNvSpPr>
          <p:nvPr>
            <p:ph type="title"/>
          </p:nvPr>
        </p:nvSpPr>
        <p:spPr>
          <a:xfrm>
            <a:off x="608249" y="250353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IIS Data Use Competency: Definition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144"/>
          <p:cNvSpPr/>
          <p:nvPr/>
        </p:nvSpPr>
        <p:spPr>
          <a:xfrm>
            <a:off x="2248203" y="1792735"/>
            <a:ext cx="7045500" cy="2766000"/>
          </a:xfrm>
          <a:prstGeom prst="round1Rect">
            <a:avLst>
              <a:gd name="adj" fmla="val 16667"/>
            </a:avLst>
          </a:prstGeom>
          <a:solidFill>
            <a:srgbClr val="E3EBB3"/>
          </a:solidFill>
          <a:ln w="9525" cap="flat" cmpd="sng">
            <a:solidFill>
              <a:srgbClr val="2E5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900" b="0" i="1" u="none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use is the translation of IIS data into </a:t>
            </a:r>
            <a:r>
              <a:rPr kumimoji="0" lang="en-US" sz="2900" b="1" i="1" u="none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actionable information</a:t>
            </a:r>
            <a:r>
              <a:rPr kumimoji="0" lang="en-US" sz="2900" b="0" i="1" u="none" strike="noStrike" kern="0" cap="none" spc="0" normalizeH="0" baseline="0" noProof="0" dirty="0">
                <a:ln>
                  <a:noFill/>
                </a:ln>
                <a:solidFill>
                  <a:srgbClr val="1E5DB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to support clinical practice, immunization program operations and other purposes that protect and promote the health of individuals and communities.</a:t>
            </a:r>
            <a:endParaRPr kumimoji="0" sz="2900" b="0" i="1" u="none" strike="noStrike" kern="0" cap="none" spc="0" normalizeH="0" baseline="0" noProof="0" dirty="0">
              <a:ln>
                <a:noFill/>
              </a:ln>
              <a:solidFill>
                <a:srgbClr val="1E5DB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144"/>
          <p:cNvSpPr txBox="1"/>
          <p:nvPr/>
        </p:nvSpPr>
        <p:spPr>
          <a:xfrm>
            <a:off x="4614081" y="4979451"/>
            <a:ext cx="455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2021 IIS Core Competency Model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45"/>
          <p:cNvSpPr txBox="1">
            <a:spLocks noGrp="1"/>
          </p:cNvSpPr>
          <p:nvPr>
            <p:ph type="title"/>
          </p:nvPr>
        </p:nvSpPr>
        <p:spPr>
          <a:xfrm>
            <a:off x="608249" y="250353"/>
            <a:ext cx="942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Why is IIS Data Use Important?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145"/>
          <p:cNvSpPr txBox="1">
            <a:spLocks noGrp="1"/>
          </p:cNvSpPr>
          <p:nvPr>
            <p:ph type="body" idx="1"/>
          </p:nvPr>
        </p:nvSpPr>
        <p:spPr>
          <a:xfrm>
            <a:off x="608249" y="1388963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en-US" sz="2900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of the IIS</a:t>
            </a:r>
            <a:r>
              <a:rPr lang="en-US" sz="2900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is to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collect, consolidate and share data</a:t>
            </a:r>
            <a:r>
              <a:rPr lang="en-US" sz="2900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to increase immunization coverage rates and promote public health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Char char="•"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Sustainability 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credibility 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of the IIS depends on data use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lvl="0" indent="-400050">
              <a:lnSpc>
                <a:spcPct val="100000"/>
              </a:lnSpc>
              <a:spcBef>
                <a:spcPts val="1300"/>
              </a:spcBef>
              <a:buClrTx/>
              <a:buSzPts val="2900"/>
              <a:buChar char="•"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Data use improves data quality</a:t>
            </a:r>
            <a:endParaRPr sz="29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Users find the problems and help you fix them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46"/>
          <p:cNvSpPr txBox="1">
            <a:spLocks noGrp="1"/>
          </p:cNvSpPr>
          <p:nvPr>
            <p:ph type="title"/>
          </p:nvPr>
        </p:nvSpPr>
        <p:spPr>
          <a:xfrm>
            <a:off x="640696" y="320953"/>
            <a:ext cx="87333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C9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Your Role as an IIS Leader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146"/>
          <p:cNvSpPr txBox="1">
            <a:spLocks noGrp="1"/>
          </p:cNvSpPr>
          <p:nvPr>
            <p:ph type="body" idx="1"/>
          </p:nvPr>
        </p:nvSpPr>
        <p:spPr>
          <a:xfrm>
            <a:off x="723900" y="1485900"/>
            <a:ext cx="90342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Continuously work to achieve high-quality IIS data</a:t>
            </a:r>
            <a:endParaRPr sz="29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Strengthen data quality processes and personnel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Use CDC, AIRA, and PHII resources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Promote and enable authorized use of high-quality IIS data 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by internal and external partners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oogle Shape;1044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33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47"/>
          <p:cNvPicPr preferRelativeResize="0"/>
          <p:nvPr/>
        </p:nvPicPr>
        <p:blipFill rotWithShape="1">
          <a:blip r:embed="rId4">
            <a:alphaModFix/>
          </a:blip>
          <a:srcRect t="79746"/>
          <a:stretch/>
        </p:blipFill>
        <p:spPr>
          <a:xfrm>
            <a:off x="0" y="5469038"/>
            <a:ext cx="12192000" cy="138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47"/>
          <p:cNvSpPr txBox="1">
            <a:spLocks noGrp="1"/>
          </p:cNvSpPr>
          <p:nvPr>
            <p:ph type="title"/>
          </p:nvPr>
        </p:nvSpPr>
        <p:spPr>
          <a:xfrm>
            <a:off x="1343600" y="2196500"/>
            <a:ext cx="64239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4500" dirty="0"/>
              <a:t>How can you achieve effective IIS data use?</a:t>
            </a:r>
            <a:endParaRPr sz="4500" dirty="0"/>
          </a:p>
        </p:txBody>
      </p:sp>
      <p:pic>
        <p:nvPicPr>
          <p:cNvPr id="1047" name="Google Shape;1047;p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3872" y="202224"/>
            <a:ext cx="789330" cy="77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48"/>
          <p:cNvSpPr txBox="1">
            <a:spLocks noGrp="1"/>
          </p:cNvSpPr>
          <p:nvPr>
            <p:ph type="title"/>
          </p:nvPr>
        </p:nvSpPr>
        <p:spPr>
          <a:xfrm>
            <a:off x="646625" y="351229"/>
            <a:ext cx="94221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SIPOC Framework for Effective IIS Data Use</a:t>
            </a:r>
            <a:endParaRPr sz="3500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148"/>
          <p:cNvSpPr/>
          <p:nvPr/>
        </p:nvSpPr>
        <p:spPr>
          <a:xfrm>
            <a:off x="665798" y="1003086"/>
            <a:ext cx="1707000" cy="5370300"/>
          </a:xfrm>
          <a:prstGeom prst="rect">
            <a:avLst/>
          </a:prstGeom>
          <a:solidFill>
            <a:srgbClr val="C5D8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148"/>
          <p:cNvSpPr/>
          <p:nvPr/>
        </p:nvSpPr>
        <p:spPr>
          <a:xfrm>
            <a:off x="2401902" y="1003086"/>
            <a:ext cx="1887000" cy="5370300"/>
          </a:xfrm>
          <a:prstGeom prst="rect">
            <a:avLst/>
          </a:prstGeom>
          <a:solidFill>
            <a:srgbClr val="EAF1DD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148"/>
          <p:cNvSpPr/>
          <p:nvPr/>
        </p:nvSpPr>
        <p:spPr>
          <a:xfrm>
            <a:off x="4318015" y="1003086"/>
            <a:ext cx="1887000" cy="5370300"/>
          </a:xfrm>
          <a:prstGeom prst="rect">
            <a:avLst/>
          </a:prstGeom>
          <a:solidFill>
            <a:srgbClr val="E5DFEC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148"/>
          <p:cNvSpPr/>
          <p:nvPr/>
        </p:nvSpPr>
        <p:spPr>
          <a:xfrm>
            <a:off x="6191073" y="1003086"/>
            <a:ext cx="1948200" cy="5370300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148"/>
          <p:cNvSpPr/>
          <p:nvPr/>
        </p:nvSpPr>
        <p:spPr>
          <a:xfrm>
            <a:off x="8168282" y="1003086"/>
            <a:ext cx="2082900" cy="53703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48"/>
          <p:cNvSpPr txBox="1"/>
          <p:nvPr/>
        </p:nvSpPr>
        <p:spPr>
          <a:xfrm>
            <a:off x="656059" y="1036165"/>
            <a:ext cx="170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Suppliers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48"/>
          <p:cNvSpPr txBox="1"/>
          <p:nvPr/>
        </p:nvSpPr>
        <p:spPr>
          <a:xfrm>
            <a:off x="2401918" y="1012804"/>
            <a:ext cx="182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Inputs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48"/>
          <p:cNvSpPr txBox="1"/>
          <p:nvPr/>
        </p:nvSpPr>
        <p:spPr>
          <a:xfrm>
            <a:off x="6258329" y="1002825"/>
            <a:ext cx="182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Outputs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48"/>
          <p:cNvSpPr txBox="1"/>
          <p:nvPr/>
        </p:nvSpPr>
        <p:spPr>
          <a:xfrm>
            <a:off x="4411315" y="1012804"/>
            <a:ext cx="182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Processes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48"/>
          <p:cNvSpPr txBox="1"/>
          <p:nvPr/>
        </p:nvSpPr>
        <p:spPr>
          <a:xfrm>
            <a:off x="8202110" y="1011994"/>
            <a:ext cx="201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Consumers (Users)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3" name="Google Shape;1063;p148"/>
          <p:cNvCxnSpPr>
            <a:cxnSpLocks/>
          </p:cNvCxnSpPr>
          <p:nvPr/>
        </p:nvCxnSpPr>
        <p:spPr>
          <a:xfrm>
            <a:off x="818784" y="1662869"/>
            <a:ext cx="1469100" cy="6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4" name="Google Shape;1064;p148"/>
          <p:cNvCxnSpPr>
            <a:cxnSpLocks/>
          </p:cNvCxnSpPr>
          <p:nvPr/>
        </p:nvCxnSpPr>
        <p:spPr>
          <a:xfrm>
            <a:off x="2440052" y="1648712"/>
            <a:ext cx="1752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5" name="Google Shape;1065;p148"/>
          <p:cNvCxnSpPr>
            <a:cxnSpLocks/>
          </p:cNvCxnSpPr>
          <p:nvPr/>
        </p:nvCxnSpPr>
        <p:spPr>
          <a:xfrm>
            <a:off x="4345288" y="1641254"/>
            <a:ext cx="1752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6" name="Google Shape;1066;p148"/>
          <p:cNvCxnSpPr>
            <a:cxnSpLocks/>
          </p:cNvCxnSpPr>
          <p:nvPr/>
        </p:nvCxnSpPr>
        <p:spPr>
          <a:xfrm>
            <a:off x="6331649" y="1619841"/>
            <a:ext cx="1752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7" name="Google Shape;1067;p148"/>
          <p:cNvCxnSpPr>
            <a:cxnSpLocks/>
          </p:cNvCxnSpPr>
          <p:nvPr/>
        </p:nvCxnSpPr>
        <p:spPr>
          <a:xfrm>
            <a:off x="8425648" y="1641249"/>
            <a:ext cx="1752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8" name="Google Shape;1068;p148"/>
          <p:cNvSpPr txBox="1"/>
          <p:nvPr/>
        </p:nvSpPr>
        <p:spPr>
          <a:xfrm>
            <a:off x="638429" y="1685869"/>
            <a:ext cx="1504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Providers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 IIS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Federal agencies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148"/>
          <p:cNvSpPr txBox="1"/>
          <p:nvPr/>
        </p:nvSpPr>
        <p:spPr>
          <a:xfrm>
            <a:off x="2372790" y="1685869"/>
            <a:ext cx="1828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Patient demographics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Vaccination events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148"/>
          <p:cNvSpPr txBox="1"/>
          <p:nvPr/>
        </p:nvSpPr>
        <p:spPr>
          <a:xfrm>
            <a:off x="6191074" y="1633177"/>
            <a:ext cx="19482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Vaccination records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Immunization Forecasts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Vaccination coverage and line list reports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Reporting to CDC, jurisdiction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Dashboards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48"/>
          <p:cNvSpPr txBox="1"/>
          <p:nvPr/>
        </p:nvSpPr>
        <p:spPr>
          <a:xfrm>
            <a:off x="4367833" y="1666015"/>
            <a:ext cx="18870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Onboarding for reporting and access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Matching, merging and de-duplicating records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Clinical Decision Support (forecasting)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148"/>
          <p:cNvSpPr txBox="1"/>
          <p:nvPr/>
        </p:nvSpPr>
        <p:spPr>
          <a:xfrm>
            <a:off x="8198590" y="1582559"/>
            <a:ext cx="20151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Providers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Immunization Program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 Public Health Programs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 IISs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Public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Schools, Colleges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Child Care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CDC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Medicaid, Health Plans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3" name="Google Shape;1073;p148"/>
          <p:cNvCxnSpPr>
            <a:cxnSpLocks/>
          </p:cNvCxnSpPr>
          <p:nvPr/>
        </p:nvCxnSpPr>
        <p:spPr>
          <a:xfrm>
            <a:off x="689862" y="4755080"/>
            <a:ext cx="950976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074" name="Google Shape;1074;p148"/>
          <p:cNvSpPr txBox="1"/>
          <p:nvPr/>
        </p:nvSpPr>
        <p:spPr>
          <a:xfrm>
            <a:off x="-85757" y="4947588"/>
            <a:ext cx="8335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5F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Role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5F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IIS Leader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E5F7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148"/>
          <p:cNvSpPr txBox="1"/>
          <p:nvPr/>
        </p:nvSpPr>
        <p:spPr>
          <a:xfrm>
            <a:off x="2440035" y="4697485"/>
            <a:ext cx="17070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Motivate providers to report high quality data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Capture full range of IIS data inputs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148"/>
          <p:cNvSpPr txBox="1"/>
          <p:nvPr/>
        </p:nvSpPr>
        <p:spPr>
          <a:xfrm>
            <a:off x="4326661" y="4704460"/>
            <a:ext cx="18870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Ensure integrity of data processes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Continuously improve data quality processes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Promote authorized access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8"/>
          <p:cNvSpPr txBox="1"/>
          <p:nvPr/>
        </p:nvSpPr>
        <p:spPr>
          <a:xfrm>
            <a:off x="6232076" y="4722615"/>
            <a:ext cx="1948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Share high quality IIS data outputs to protect the health of the public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75;p148"/>
          <p:cNvSpPr txBox="1"/>
          <p:nvPr/>
        </p:nvSpPr>
        <p:spPr>
          <a:xfrm>
            <a:off x="657152" y="4697485"/>
            <a:ext cx="1707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Recruit and connect all suppliers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79;p148"/>
          <p:cNvSpPr txBox="1"/>
          <p:nvPr/>
        </p:nvSpPr>
        <p:spPr>
          <a:xfrm>
            <a:off x="8146140" y="4732776"/>
            <a:ext cx="2105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Enable authorized IIS access to meet public health needs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Highlight data use champions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49"/>
          <p:cNvSpPr txBox="1">
            <a:spLocks noGrp="1"/>
          </p:cNvSpPr>
          <p:nvPr>
            <p:ph type="title"/>
          </p:nvPr>
        </p:nvSpPr>
        <p:spPr>
          <a:xfrm>
            <a:off x="659410" y="277281"/>
            <a:ext cx="94221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Recruit and Connect all IIS Data</a:t>
            </a:r>
            <a:r>
              <a:rPr lang="en-US" sz="3500" b="1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 Suppliers</a:t>
            </a:r>
            <a:endParaRPr sz="3500" b="1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149"/>
          <p:cNvSpPr txBox="1">
            <a:spLocks noGrp="1"/>
          </p:cNvSpPr>
          <p:nvPr>
            <p:ph type="body" idx="1"/>
          </p:nvPr>
        </p:nvSpPr>
        <p:spPr>
          <a:xfrm>
            <a:off x="723900" y="923252"/>
            <a:ext cx="9747300" cy="49425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2794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Onboard data suppliers for interoperability with the IIS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Set up accounts for suppliers to access the IIS user interface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E5F7D"/>
              </a:buClr>
              <a:buSzPts val="2800"/>
              <a:buNone/>
            </a:pPr>
            <a:r>
              <a:rPr lang="en-US" sz="26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Data Suppliers are Critical Partners for Shared Success!</a:t>
            </a:r>
            <a:endParaRPr sz="2600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Clinics - Hospital, Public Health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Private Provider Offices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Federally Qualified Health Centers (FQHCs)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Pharmacies – Chains and Independents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School-Based Health Centers (SBHCs)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Points of Dispensing (PODs)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Urgent Care Clinics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628650" lvl="1" indent="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IISs in other jurisdictions and federal agencies – via </a:t>
            </a:r>
            <a:r>
              <a:rPr lang="en-US" sz="26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IZ Gateway</a:t>
            </a:r>
            <a:endParaRPr sz="26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149"/>
          <p:cNvSpPr/>
          <p:nvPr/>
        </p:nvSpPr>
        <p:spPr>
          <a:xfrm>
            <a:off x="8978874" y="210300"/>
            <a:ext cx="7983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88;p149"/>
          <p:cNvSpPr txBox="1"/>
          <p:nvPr/>
        </p:nvSpPr>
        <p:spPr>
          <a:xfrm>
            <a:off x="8978874" y="210300"/>
            <a:ext cx="79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IPOC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50"/>
          <p:cNvSpPr txBox="1">
            <a:spLocks noGrp="1"/>
          </p:cNvSpPr>
          <p:nvPr>
            <p:ph type="title"/>
          </p:nvPr>
        </p:nvSpPr>
        <p:spPr>
          <a:xfrm>
            <a:off x="639675" y="239701"/>
            <a:ext cx="94221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Capture Full Range of IIS Data </a:t>
            </a:r>
            <a:r>
              <a:rPr lang="en-US" sz="3500" b="1" dirty="0">
                <a:solidFill>
                  <a:srgbClr val="1E5DB2"/>
                </a:solidFill>
                <a:latin typeface="Barlow Medium" panose="00000600000000000000" pitchFamily="2" charset="0"/>
                <a:ea typeface="Calibri"/>
                <a:cs typeface="Calibri"/>
                <a:sym typeface="Calibri"/>
              </a:rPr>
              <a:t>Inputs</a:t>
            </a:r>
            <a:endParaRPr sz="3500" b="1" dirty="0">
              <a:solidFill>
                <a:srgbClr val="1E5DB2"/>
              </a:solidFill>
              <a:latin typeface="Barlow Medium" panose="000006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150"/>
          <p:cNvSpPr txBox="1">
            <a:spLocks noGrp="1"/>
          </p:cNvSpPr>
          <p:nvPr>
            <p:ph type="body" idx="1"/>
          </p:nvPr>
        </p:nvSpPr>
        <p:spPr>
          <a:xfrm>
            <a:off x="723899" y="1401488"/>
            <a:ext cx="9666900" cy="4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E5F7D"/>
              </a:buClr>
              <a:buSzPts val="2800"/>
              <a:buNone/>
            </a:pPr>
            <a:r>
              <a:rPr lang="en-US" sz="2900" b="1" dirty="0">
                <a:solidFill>
                  <a:srgbClr val="1E5DB2"/>
                </a:solidFill>
                <a:latin typeface="Calibri"/>
                <a:ea typeface="Calibri"/>
                <a:cs typeface="Calibri"/>
                <a:sym typeface="Calibri"/>
              </a:rPr>
              <a:t>Collect all CDC Core Data Elements - and then some</a:t>
            </a:r>
            <a:endParaRPr sz="2900" b="1" dirty="0">
              <a:solidFill>
                <a:srgbClr val="1E5D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Patient demographics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889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Name (first, last, middle), current address, phone number, email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Vaccination events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Vaccination date, vaccine code, presentation, manufacturer, lot number, etc.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Provider, Facility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87;p149">
            <a:extLst>
              <a:ext uri="{FF2B5EF4-FFF2-40B4-BE49-F238E27FC236}">
                <a16:creationId xmlns:a16="http://schemas.microsoft.com/office/drawing/2014/main" id="{BE6795AB-6696-2858-347F-4C345F2990C8}"/>
              </a:ext>
            </a:extLst>
          </p:cNvPr>
          <p:cNvSpPr/>
          <p:nvPr/>
        </p:nvSpPr>
        <p:spPr>
          <a:xfrm>
            <a:off x="8978874" y="210300"/>
            <a:ext cx="798300" cy="307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50"/>
          <p:cNvSpPr txBox="1"/>
          <p:nvPr/>
        </p:nvSpPr>
        <p:spPr>
          <a:xfrm>
            <a:off x="8978874" y="216085"/>
            <a:ext cx="79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POC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25PHIItheme">
  <a:themeElements>
    <a:clrScheme name="PHII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C9"/>
      </a:accent1>
      <a:accent2>
        <a:srgbClr val="005E84"/>
      </a:accent2>
      <a:accent3>
        <a:srgbClr val="0CA27E"/>
      </a:accent3>
      <a:accent4>
        <a:srgbClr val="00B1E3"/>
      </a:accent4>
      <a:accent5>
        <a:srgbClr val="B9BC4B"/>
      </a:accent5>
      <a:accent6>
        <a:srgbClr val="69BF4A"/>
      </a:accent6>
      <a:hlink>
        <a:srgbClr val="0094A9"/>
      </a:hlink>
      <a:folHlink>
        <a:srgbClr val="0094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_Solid Color Slider">
  <a:themeElements>
    <a:clrScheme name="PHII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C9"/>
      </a:accent1>
      <a:accent2>
        <a:srgbClr val="005E84"/>
      </a:accent2>
      <a:accent3>
        <a:srgbClr val="0CA27E"/>
      </a:accent3>
      <a:accent4>
        <a:srgbClr val="00B1E3"/>
      </a:accent4>
      <a:accent5>
        <a:srgbClr val="B9BC4B"/>
      </a:accent5>
      <a:accent6>
        <a:srgbClr val="69BF4A"/>
      </a:accent6>
      <a:hlink>
        <a:srgbClr val="0094A9"/>
      </a:hlink>
      <a:folHlink>
        <a:srgbClr val="0094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1392</Words>
  <Application>Microsoft Office PowerPoint</Application>
  <PresentationFormat>Widescreen</PresentationFormat>
  <Paragraphs>185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Barlow</vt:lpstr>
      <vt:lpstr>Barlow Medium</vt:lpstr>
      <vt:lpstr>Calibri</vt:lpstr>
      <vt:lpstr>NTR</vt:lpstr>
      <vt:lpstr>2025PHIItheme</vt:lpstr>
      <vt:lpstr>Content_Solid Color Slider</vt:lpstr>
      <vt:lpstr>  Effective IIS Data Use</vt:lpstr>
      <vt:lpstr>Learning Objectives</vt:lpstr>
      <vt:lpstr>IIS Data Use Competency: Definition</vt:lpstr>
      <vt:lpstr>Why is IIS Data Use Important?</vt:lpstr>
      <vt:lpstr>Your Role as an IIS Leader</vt:lpstr>
      <vt:lpstr>How can you achieve effective IIS data use?</vt:lpstr>
      <vt:lpstr>SIPOC Framework for Effective IIS Data Use</vt:lpstr>
      <vt:lpstr>Recruit and Connect all IIS Data Suppliers</vt:lpstr>
      <vt:lpstr>Capture Full Range of IIS Data Inputs</vt:lpstr>
      <vt:lpstr>Motivate Providers to Input Quality Data</vt:lpstr>
      <vt:lpstr>Ensure Integrity of Data Processes</vt:lpstr>
      <vt:lpstr>Continuously Improve Data Quality Processes</vt:lpstr>
      <vt:lpstr>Promote Authorized Access</vt:lpstr>
      <vt:lpstr>Share High Quality IIS Data Outputs</vt:lpstr>
      <vt:lpstr>Share High Quality IIS Data Outputs (cont.)</vt:lpstr>
      <vt:lpstr>Meet Consumer (User) Needs with IIS Functionality</vt:lpstr>
      <vt:lpstr>Highlight Data Use Champions</vt:lpstr>
      <vt:lpstr>Examples of IIS Data Use</vt:lpstr>
      <vt:lpstr>CDC Use of IIS Data</vt:lpstr>
      <vt:lpstr>Jurisdiction Use of IIS Data</vt:lpstr>
      <vt:lpstr>Jurisdiction Use of IIS Data</vt:lpstr>
      <vt:lpstr>Activity: Small Group Discussion</vt:lpstr>
      <vt:lpstr>Questions/Comments/Discussion?</vt:lpstr>
      <vt:lpstr>Data Use Key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Kerr</dc:creator>
  <cp:lastModifiedBy>Judith Kerr</cp:lastModifiedBy>
  <cp:revision>2</cp:revision>
  <dcterms:created xsi:type="dcterms:W3CDTF">2025-06-16T22:03:52Z</dcterms:created>
  <dcterms:modified xsi:type="dcterms:W3CDTF">2025-06-16T22:04:58Z</dcterms:modified>
</cp:coreProperties>
</file>