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50"/>
  </p:notesMasterIdLst>
  <p:sldIdLst>
    <p:sldId id="486" r:id="rId2"/>
    <p:sldId id="487" r:id="rId3"/>
    <p:sldId id="488" r:id="rId4"/>
    <p:sldId id="2147480498" r:id="rId5"/>
    <p:sldId id="2147480499" r:id="rId6"/>
    <p:sldId id="2147480500" r:id="rId7"/>
    <p:sldId id="2147480501" r:id="rId8"/>
    <p:sldId id="2147480502" r:id="rId9"/>
    <p:sldId id="2147480503" r:id="rId10"/>
    <p:sldId id="2147480504" r:id="rId11"/>
    <p:sldId id="2147480505" r:id="rId12"/>
    <p:sldId id="2147480506" r:id="rId13"/>
    <p:sldId id="2147480507" r:id="rId14"/>
    <p:sldId id="2147480508" r:id="rId15"/>
    <p:sldId id="2147480509" r:id="rId16"/>
    <p:sldId id="2147480510" r:id="rId17"/>
    <p:sldId id="2147480511" r:id="rId18"/>
    <p:sldId id="2147480512" r:id="rId19"/>
    <p:sldId id="2147480517" r:id="rId20"/>
    <p:sldId id="2147480492" r:id="rId21"/>
    <p:sldId id="2147481182" r:id="rId22"/>
    <p:sldId id="2147480496" r:id="rId23"/>
    <p:sldId id="2147480519" r:id="rId24"/>
    <p:sldId id="2147480520" r:id="rId25"/>
    <p:sldId id="2147474089" r:id="rId26"/>
    <p:sldId id="2147480497" r:id="rId27"/>
    <p:sldId id="2147474095" r:id="rId28"/>
    <p:sldId id="2147480521" r:id="rId29"/>
    <p:sldId id="2147480524" r:id="rId30"/>
    <p:sldId id="2147480525" r:id="rId31"/>
    <p:sldId id="2145707033" r:id="rId32"/>
    <p:sldId id="2147480526" r:id="rId33"/>
    <p:sldId id="2147480527" r:id="rId34"/>
    <p:sldId id="2147480528" r:id="rId35"/>
    <p:sldId id="2147480529" r:id="rId36"/>
    <p:sldId id="2147474077" r:id="rId37"/>
    <p:sldId id="2147480530" r:id="rId38"/>
    <p:sldId id="2147480495" r:id="rId39"/>
    <p:sldId id="2147481167" r:id="rId40"/>
    <p:sldId id="2147480494" r:id="rId41"/>
    <p:sldId id="2147474083" r:id="rId42"/>
    <p:sldId id="2147474081" r:id="rId43"/>
    <p:sldId id="2147481168" r:id="rId44"/>
    <p:sldId id="2147474098" r:id="rId45"/>
    <p:sldId id="2147474084" r:id="rId46"/>
    <p:sldId id="2147474069" r:id="rId47"/>
    <p:sldId id="2147474062" r:id="rId48"/>
    <p:sldId id="2147474096"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DC Vision and the IIS Community" id="{250A9ED7-C623-294C-9D22-A913E632A982}">
          <p14:sldIdLst>
            <p14:sldId id="486"/>
            <p14:sldId id="487"/>
            <p14:sldId id="488"/>
            <p14:sldId id="2147480498"/>
            <p14:sldId id="2147480499"/>
            <p14:sldId id="2147480500"/>
            <p14:sldId id="2147480501"/>
            <p14:sldId id="2147480502"/>
            <p14:sldId id="2147480503"/>
            <p14:sldId id="2147480504"/>
            <p14:sldId id="2147480505"/>
            <p14:sldId id="2147480506"/>
            <p14:sldId id="2147480507"/>
            <p14:sldId id="2147480508"/>
            <p14:sldId id="2147480509"/>
            <p14:sldId id="2147480510"/>
            <p14:sldId id="2147480511"/>
            <p14:sldId id="2147480512"/>
            <p14:sldId id="2147480517"/>
            <p14:sldId id="2147480492"/>
            <p14:sldId id="2147481182"/>
            <p14:sldId id="2147480496"/>
            <p14:sldId id="2147480519"/>
            <p14:sldId id="2147480520"/>
            <p14:sldId id="2147474089"/>
            <p14:sldId id="2147480497"/>
            <p14:sldId id="2147474095"/>
            <p14:sldId id="2147480521"/>
            <p14:sldId id="2147480524"/>
            <p14:sldId id="2147480525"/>
            <p14:sldId id="2145707033"/>
            <p14:sldId id="2147480526"/>
            <p14:sldId id="2147480527"/>
            <p14:sldId id="2147480528"/>
            <p14:sldId id="2147480529"/>
            <p14:sldId id="2147474077"/>
            <p14:sldId id="2147480530"/>
            <p14:sldId id="2147480495"/>
            <p14:sldId id="2147481167"/>
            <p14:sldId id="2147480494"/>
            <p14:sldId id="2147474083"/>
            <p14:sldId id="2147474081"/>
            <p14:sldId id="2147481168"/>
            <p14:sldId id="2147474098"/>
            <p14:sldId id="2147474084"/>
            <p14:sldId id="2147474069"/>
            <p14:sldId id="2147474062"/>
            <p14:sldId id="214747409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6952" autoAdjust="0"/>
  </p:normalViewPr>
  <p:slideViewPr>
    <p:cSldViewPr snapToGrid="0" showGuides="1">
      <p:cViewPr varScale="1">
        <p:scale>
          <a:sx n="39" d="100"/>
          <a:sy n="39" d="100"/>
        </p:scale>
        <p:origin x="1640" y="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620441-D21D-4542-A341-B02839F21F9D}"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n-US"/>
        </a:p>
      </dgm:t>
    </dgm:pt>
    <dgm:pt modelId="{BF469A79-237E-471B-B5ED-6BEB1991BE88}">
      <dgm:prSet phldrT="[Text]"/>
      <dgm:spPr/>
      <dgm:t>
        <a:bodyPr/>
        <a:lstStyle/>
        <a:p>
          <a:pPr>
            <a:buSzPts val="1100"/>
            <a:buNone/>
          </a:pPr>
          <a:r>
            <a:rPr lang="en-US" b="1" dirty="0">
              <a:latin typeface="Calibri" panose="020F0502020204030204" pitchFamily="34" charset="0"/>
              <a:cs typeface="Calibri" panose="020F0502020204030204" pitchFamily="34" charset="0"/>
            </a:rPr>
            <a:t>Section 317</a:t>
          </a:r>
          <a:br>
            <a:rPr lang="en-US" b="1"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Public Health Service Act</a:t>
          </a:r>
        </a:p>
      </dgm:t>
    </dgm:pt>
    <dgm:pt modelId="{11D99798-AC23-44EA-8F39-07155817A2D1}" type="parTrans" cxnId="{F4F1D664-689A-45FF-954F-D806D875DFAE}">
      <dgm:prSet/>
      <dgm:spPr/>
      <dgm:t>
        <a:bodyPr/>
        <a:lstStyle/>
        <a:p>
          <a:endParaRPr lang="en-US">
            <a:latin typeface="Calibri" panose="020F0502020204030204" pitchFamily="34" charset="0"/>
            <a:cs typeface="Calibri" panose="020F0502020204030204" pitchFamily="34" charset="0"/>
          </a:endParaRPr>
        </a:p>
      </dgm:t>
    </dgm:pt>
    <dgm:pt modelId="{5B3ECDBF-CBBF-4FA3-88A6-F31F0B40E21E}" type="sibTrans" cxnId="{F4F1D664-689A-45FF-954F-D806D875DFAE}">
      <dgm:prSet/>
      <dgm:spPr/>
      <dgm:t>
        <a:bodyPr/>
        <a:lstStyle/>
        <a:p>
          <a:endParaRPr lang="en-US">
            <a:latin typeface="Calibri" panose="020F0502020204030204" pitchFamily="34" charset="0"/>
            <a:cs typeface="Calibri" panose="020F0502020204030204" pitchFamily="34" charset="0"/>
          </a:endParaRPr>
        </a:p>
      </dgm:t>
    </dgm:pt>
    <dgm:pt modelId="{4F99DA57-09E1-4C59-B1FC-1982CE2830B2}">
      <dgm:prSet phldrT="[Text]"/>
      <dgm:spPr/>
      <dgm:t>
        <a:bodyPr/>
        <a:lstStyle/>
        <a:p>
          <a:r>
            <a:rPr lang="en-US" dirty="0">
              <a:solidFill>
                <a:srgbClr val="000000"/>
              </a:solidFill>
              <a:latin typeface="Calibri" panose="020F0502020204030204" pitchFamily="34" charset="0"/>
              <a:cs typeface="Calibri" panose="020F0502020204030204" pitchFamily="34" charset="0"/>
            </a:rPr>
            <a:t>Helps meet the costs of prevention health services</a:t>
          </a:r>
        </a:p>
      </dgm:t>
    </dgm:pt>
    <dgm:pt modelId="{2129591A-0E1E-4F76-A98F-D017DFEAA3DE}" type="parTrans" cxnId="{14DBAD1E-8177-4B23-B483-E6AB14234A4F}">
      <dgm:prSet/>
      <dgm:spPr/>
      <dgm:t>
        <a:bodyPr/>
        <a:lstStyle/>
        <a:p>
          <a:endParaRPr lang="en-US">
            <a:latin typeface="Calibri" panose="020F0502020204030204" pitchFamily="34" charset="0"/>
            <a:cs typeface="Calibri" panose="020F0502020204030204" pitchFamily="34" charset="0"/>
          </a:endParaRPr>
        </a:p>
      </dgm:t>
    </dgm:pt>
    <dgm:pt modelId="{BC5EEB76-FABF-40C5-9AB1-41E5FE255CB1}" type="sibTrans" cxnId="{14DBAD1E-8177-4B23-B483-E6AB14234A4F}">
      <dgm:prSet/>
      <dgm:spPr/>
      <dgm:t>
        <a:bodyPr/>
        <a:lstStyle/>
        <a:p>
          <a:endParaRPr lang="en-US">
            <a:latin typeface="Calibri" panose="020F0502020204030204" pitchFamily="34" charset="0"/>
            <a:cs typeface="Calibri" panose="020F0502020204030204" pitchFamily="34" charset="0"/>
          </a:endParaRPr>
        </a:p>
      </dgm:t>
    </dgm:pt>
    <dgm:pt modelId="{C589F3F7-B52A-4146-B013-8F34393548D1}">
      <dgm:prSet phldrT="[Text]"/>
      <dgm:spPr/>
      <dgm:t>
        <a:bodyPr/>
        <a:lstStyle/>
        <a:p>
          <a:r>
            <a:rPr lang="en-US" dirty="0">
              <a:solidFill>
                <a:srgbClr val="000000"/>
              </a:solidFill>
              <a:latin typeface="Calibri" panose="020F0502020204030204" pitchFamily="34" charset="0"/>
              <a:cs typeface="Calibri" panose="020F0502020204030204" pitchFamily="34" charset="0"/>
            </a:rPr>
            <a:t>Priorities include preserving immunization infrastructure, maintaining vaccine supply, etc. </a:t>
          </a:r>
        </a:p>
      </dgm:t>
    </dgm:pt>
    <dgm:pt modelId="{507CAF7E-F940-4A8E-AB06-711D2ACFE54A}" type="parTrans" cxnId="{A7B56347-1208-49A6-89A6-D4B9B0EEE602}">
      <dgm:prSet/>
      <dgm:spPr/>
      <dgm:t>
        <a:bodyPr/>
        <a:lstStyle/>
        <a:p>
          <a:endParaRPr lang="en-US">
            <a:latin typeface="Calibri" panose="020F0502020204030204" pitchFamily="34" charset="0"/>
            <a:cs typeface="Calibri" panose="020F0502020204030204" pitchFamily="34" charset="0"/>
          </a:endParaRPr>
        </a:p>
      </dgm:t>
    </dgm:pt>
    <dgm:pt modelId="{B3C1B23F-9A86-42AC-8474-0DC846AE1BED}" type="sibTrans" cxnId="{A7B56347-1208-49A6-89A6-D4B9B0EEE602}">
      <dgm:prSet/>
      <dgm:spPr/>
      <dgm:t>
        <a:bodyPr/>
        <a:lstStyle/>
        <a:p>
          <a:endParaRPr lang="en-US">
            <a:latin typeface="Calibri" panose="020F0502020204030204" pitchFamily="34" charset="0"/>
            <a:cs typeface="Calibri" panose="020F0502020204030204" pitchFamily="34" charset="0"/>
          </a:endParaRPr>
        </a:p>
      </dgm:t>
    </dgm:pt>
    <dgm:pt modelId="{921E2DB8-EA52-4D95-B677-9ABD17B06377}">
      <dgm:prSet phldrT="[Text]"/>
      <dgm:spPr/>
      <dgm:t>
        <a:bodyPr/>
        <a:lstStyle/>
        <a:p>
          <a:r>
            <a:rPr lang="en-US" b="1" dirty="0">
              <a:latin typeface="Calibri" panose="020F0502020204030204" pitchFamily="34" charset="0"/>
              <a:cs typeface="Calibri" panose="020F0502020204030204" pitchFamily="34" charset="0"/>
            </a:rPr>
            <a:t>Vaccines for Children Programs </a:t>
          </a:r>
          <a:br>
            <a:rPr lang="en-US" b="1"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(VFC) </a:t>
          </a:r>
        </a:p>
      </dgm:t>
    </dgm:pt>
    <dgm:pt modelId="{D37D0565-5791-42CC-A1D7-A4BC4211FE27}" type="sibTrans" cxnId="{901701BC-E039-4F45-9014-B1D47075F168}">
      <dgm:prSet/>
      <dgm:spPr/>
      <dgm:t>
        <a:bodyPr/>
        <a:lstStyle/>
        <a:p>
          <a:endParaRPr lang="en-US">
            <a:latin typeface="Calibri" panose="020F0502020204030204" pitchFamily="34" charset="0"/>
            <a:cs typeface="Calibri" panose="020F0502020204030204" pitchFamily="34" charset="0"/>
          </a:endParaRPr>
        </a:p>
      </dgm:t>
    </dgm:pt>
    <dgm:pt modelId="{48BE391E-CCD6-4C65-98C3-5A6429AE3C10}" type="parTrans" cxnId="{901701BC-E039-4F45-9014-B1D47075F168}">
      <dgm:prSet/>
      <dgm:spPr/>
      <dgm:t>
        <a:bodyPr/>
        <a:lstStyle/>
        <a:p>
          <a:endParaRPr lang="en-US">
            <a:latin typeface="Calibri" panose="020F0502020204030204" pitchFamily="34" charset="0"/>
            <a:cs typeface="Calibri" panose="020F0502020204030204" pitchFamily="34" charset="0"/>
          </a:endParaRPr>
        </a:p>
      </dgm:t>
    </dgm:pt>
    <dgm:pt modelId="{0AAA5D35-3303-4709-ADF9-C44A8D8B2E6C}">
      <dgm:prSet phldrT="[Text]"/>
      <dgm:spPr/>
      <dgm:t>
        <a:bodyPr/>
        <a:lstStyle/>
        <a:p>
          <a:r>
            <a:rPr lang="en-US" dirty="0">
              <a:solidFill>
                <a:srgbClr val="000000"/>
              </a:solidFill>
              <a:latin typeface="Calibri" panose="020F0502020204030204" pitchFamily="34" charset="0"/>
              <a:cs typeface="Calibri" panose="020F0502020204030204" pitchFamily="34" charset="0"/>
            </a:rPr>
            <a:t>Provides vaccines to children whose parents/guardians may not be able to afford them</a:t>
          </a:r>
        </a:p>
      </dgm:t>
    </dgm:pt>
    <dgm:pt modelId="{384E9033-BF12-4AE4-B4A3-1556FF260E8F}" type="sibTrans" cxnId="{2A80DF5D-4F57-4B00-8E9F-BFE1D2087182}">
      <dgm:prSet/>
      <dgm:spPr/>
      <dgm:t>
        <a:bodyPr/>
        <a:lstStyle/>
        <a:p>
          <a:endParaRPr lang="en-US">
            <a:latin typeface="Calibri" panose="020F0502020204030204" pitchFamily="34" charset="0"/>
            <a:cs typeface="Calibri" panose="020F0502020204030204" pitchFamily="34" charset="0"/>
          </a:endParaRPr>
        </a:p>
      </dgm:t>
    </dgm:pt>
    <dgm:pt modelId="{D052DD56-5762-47BF-94D7-3FD49174B2BB}" type="parTrans" cxnId="{2A80DF5D-4F57-4B00-8E9F-BFE1D2087182}">
      <dgm:prSet/>
      <dgm:spPr/>
      <dgm:t>
        <a:bodyPr/>
        <a:lstStyle/>
        <a:p>
          <a:endParaRPr lang="en-US">
            <a:latin typeface="Calibri" panose="020F0502020204030204" pitchFamily="34" charset="0"/>
            <a:cs typeface="Calibri" panose="020F0502020204030204" pitchFamily="34" charset="0"/>
          </a:endParaRPr>
        </a:p>
      </dgm:t>
    </dgm:pt>
    <dgm:pt modelId="{E24E4799-9674-4BA2-AE2C-A20FE7B15E75}">
      <dgm:prSet phldrT="[Text]"/>
      <dgm:spPr/>
      <dgm:t>
        <a:bodyPr/>
        <a:lstStyle/>
        <a:p>
          <a:r>
            <a:rPr lang="en-US" dirty="0">
              <a:solidFill>
                <a:srgbClr val="000000"/>
              </a:solidFill>
              <a:latin typeface="Calibri" panose="020F0502020204030204" pitchFamily="34" charset="0"/>
              <a:cs typeface="Calibri" panose="020F0502020204030204" pitchFamily="34" charset="0"/>
            </a:rPr>
            <a:t>Supports opportunities for all children to get their recommended vaccinations on schedule</a:t>
          </a:r>
        </a:p>
      </dgm:t>
    </dgm:pt>
    <dgm:pt modelId="{E7C7EBA2-C2D0-42FB-8273-A50AC896A5B8}" type="parTrans" cxnId="{D4975F0A-571B-457A-B2D2-A4EE2A3A6214}">
      <dgm:prSet/>
      <dgm:spPr/>
      <dgm:t>
        <a:bodyPr/>
        <a:lstStyle/>
        <a:p>
          <a:endParaRPr lang="en-US">
            <a:latin typeface="Calibri" panose="020F0502020204030204" pitchFamily="34" charset="0"/>
            <a:cs typeface="Calibri" panose="020F0502020204030204" pitchFamily="34" charset="0"/>
          </a:endParaRPr>
        </a:p>
      </dgm:t>
    </dgm:pt>
    <dgm:pt modelId="{3273240E-637B-428A-A056-3A2EC58E14DB}" type="sibTrans" cxnId="{D4975F0A-571B-457A-B2D2-A4EE2A3A6214}">
      <dgm:prSet/>
      <dgm:spPr/>
      <dgm:t>
        <a:bodyPr/>
        <a:lstStyle/>
        <a:p>
          <a:endParaRPr lang="en-US">
            <a:latin typeface="Calibri" panose="020F0502020204030204" pitchFamily="34" charset="0"/>
            <a:cs typeface="Calibri" panose="020F0502020204030204" pitchFamily="34" charset="0"/>
          </a:endParaRPr>
        </a:p>
      </dgm:t>
    </dgm:pt>
    <dgm:pt modelId="{B67B4983-402E-47EB-A0C8-FEB8A98E3E8C}" type="pres">
      <dgm:prSet presAssocID="{23620441-D21D-4542-A341-B02839F21F9D}" presName="diagram" presStyleCnt="0">
        <dgm:presLayoutVars>
          <dgm:chPref val="1"/>
          <dgm:dir/>
          <dgm:animOne val="branch"/>
          <dgm:animLvl val="lvl"/>
          <dgm:resizeHandles/>
        </dgm:presLayoutVars>
      </dgm:prSet>
      <dgm:spPr/>
    </dgm:pt>
    <dgm:pt modelId="{0C886B3E-0B90-44BC-81CC-8E82889F4FE4}" type="pres">
      <dgm:prSet presAssocID="{BF469A79-237E-471B-B5ED-6BEB1991BE88}" presName="root" presStyleCnt="0"/>
      <dgm:spPr/>
    </dgm:pt>
    <dgm:pt modelId="{9E6B1EF1-C821-47C6-82A2-6BBB4D9A5710}" type="pres">
      <dgm:prSet presAssocID="{BF469A79-237E-471B-B5ED-6BEB1991BE88}" presName="rootComposite" presStyleCnt="0"/>
      <dgm:spPr/>
    </dgm:pt>
    <dgm:pt modelId="{7C8ABCB3-5663-475D-84AA-918DEAE0D67C}" type="pres">
      <dgm:prSet presAssocID="{BF469A79-237E-471B-B5ED-6BEB1991BE88}" presName="rootText" presStyleLbl="node1" presStyleIdx="0" presStyleCnt="2" custScaleX="218454"/>
      <dgm:spPr/>
    </dgm:pt>
    <dgm:pt modelId="{87D628CD-5A78-46FF-A448-6718544A9AF0}" type="pres">
      <dgm:prSet presAssocID="{BF469A79-237E-471B-B5ED-6BEB1991BE88}" presName="rootConnector" presStyleLbl="node1" presStyleIdx="0" presStyleCnt="2"/>
      <dgm:spPr/>
    </dgm:pt>
    <dgm:pt modelId="{150DB53C-DC0F-4BB1-AFB9-987615C2942F}" type="pres">
      <dgm:prSet presAssocID="{BF469A79-237E-471B-B5ED-6BEB1991BE88}" presName="childShape" presStyleCnt="0"/>
      <dgm:spPr/>
    </dgm:pt>
    <dgm:pt modelId="{F6CF171B-3B88-4126-92D8-6F3F2CFC6674}" type="pres">
      <dgm:prSet presAssocID="{2129591A-0E1E-4F76-A98F-D017DFEAA3DE}" presName="Name13" presStyleLbl="parChTrans1D2" presStyleIdx="0" presStyleCnt="4"/>
      <dgm:spPr/>
    </dgm:pt>
    <dgm:pt modelId="{BDF56E07-3D0D-47AE-BEB2-6BC0520D5D88}" type="pres">
      <dgm:prSet presAssocID="{4F99DA57-09E1-4C59-B1FC-1982CE2830B2}" presName="childText" presStyleLbl="bgAcc1" presStyleIdx="0" presStyleCnt="4" custScaleX="195399">
        <dgm:presLayoutVars>
          <dgm:bulletEnabled val="1"/>
        </dgm:presLayoutVars>
      </dgm:prSet>
      <dgm:spPr/>
    </dgm:pt>
    <dgm:pt modelId="{02FD7760-B437-4064-99E4-D4F9C0245680}" type="pres">
      <dgm:prSet presAssocID="{507CAF7E-F940-4A8E-AB06-711D2ACFE54A}" presName="Name13" presStyleLbl="parChTrans1D2" presStyleIdx="1" presStyleCnt="4"/>
      <dgm:spPr/>
    </dgm:pt>
    <dgm:pt modelId="{3C1FE79A-752E-41EA-8907-5A0F3F9BB606}" type="pres">
      <dgm:prSet presAssocID="{C589F3F7-B52A-4146-B013-8F34393548D1}" presName="childText" presStyleLbl="bgAcc1" presStyleIdx="1" presStyleCnt="4" custScaleX="190087">
        <dgm:presLayoutVars>
          <dgm:bulletEnabled val="1"/>
        </dgm:presLayoutVars>
      </dgm:prSet>
      <dgm:spPr/>
    </dgm:pt>
    <dgm:pt modelId="{C5F2AE3B-9F71-4E3D-85B1-D021770A0D07}" type="pres">
      <dgm:prSet presAssocID="{921E2DB8-EA52-4D95-B677-9ABD17B06377}" presName="root" presStyleCnt="0"/>
      <dgm:spPr/>
    </dgm:pt>
    <dgm:pt modelId="{95E282F6-405A-49A3-AEA4-C1B3A61BFE94}" type="pres">
      <dgm:prSet presAssocID="{921E2DB8-EA52-4D95-B677-9ABD17B06377}" presName="rootComposite" presStyleCnt="0"/>
      <dgm:spPr/>
    </dgm:pt>
    <dgm:pt modelId="{15CF7BD7-82F4-40E8-A8C3-8FC9A5DA0F65}" type="pres">
      <dgm:prSet presAssocID="{921E2DB8-EA52-4D95-B677-9ABD17B06377}" presName="rootText" presStyleLbl="node1" presStyleIdx="1" presStyleCnt="2" custScaleX="215802"/>
      <dgm:spPr/>
    </dgm:pt>
    <dgm:pt modelId="{A4B6CF48-0E77-4B7E-9FA4-FB97BFE4D436}" type="pres">
      <dgm:prSet presAssocID="{921E2DB8-EA52-4D95-B677-9ABD17B06377}" presName="rootConnector" presStyleLbl="node1" presStyleIdx="1" presStyleCnt="2"/>
      <dgm:spPr/>
    </dgm:pt>
    <dgm:pt modelId="{8A234672-C48C-4FEC-BBFC-D543290EB2F5}" type="pres">
      <dgm:prSet presAssocID="{921E2DB8-EA52-4D95-B677-9ABD17B06377}" presName="childShape" presStyleCnt="0"/>
      <dgm:spPr/>
    </dgm:pt>
    <dgm:pt modelId="{0648C204-6746-4782-B8A5-7A4A23384966}" type="pres">
      <dgm:prSet presAssocID="{D052DD56-5762-47BF-94D7-3FD49174B2BB}" presName="Name13" presStyleLbl="parChTrans1D2" presStyleIdx="2" presStyleCnt="4"/>
      <dgm:spPr/>
    </dgm:pt>
    <dgm:pt modelId="{8D71C7E3-BDB9-4238-A379-C505C1E541B3}" type="pres">
      <dgm:prSet presAssocID="{0AAA5D35-3303-4709-ADF9-C44A8D8B2E6C}" presName="childText" presStyleLbl="bgAcc1" presStyleIdx="2" presStyleCnt="4" custScaleX="218633">
        <dgm:presLayoutVars>
          <dgm:bulletEnabled val="1"/>
        </dgm:presLayoutVars>
      </dgm:prSet>
      <dgm:spPr/>
    </dgm:pt>
    <dgm:pt modelId="{BC236C3A-3256-4B67-A0CE-EAB9E8E2752E}" type="pres">
      <dgm:prSet presAssocID="{E7C7EBA2-C2D0-42FB-8273-A50AC896A5B8}" presName="Name13" presStyleLbl="parChTrans1D2" presStyleIdx="3" presStyleCnt="4"/>
      <dgm:spPr/>
    </dgm:pt>
    <dgm:pt modelId="{36664F99-E178-40BA-B50D-A22FFC87729D}" type="pres">
      <dgm:prSet presAssocID="{E24E4799-9674-4BA2-AE2C-A20FE7B15E75}" presName="childText" presStyleLbl="bgAcc1" presStyleIdx="3" presStyleCnt="4" custScaleX="219740">
        <dgm:presLayoutVars>
          <dgm:bulletEnabled val="1"/>
        </dgm:presLayoutVars>
      </dgm:prSet>
      <dgm:spPr/>
    </dgm:pt>
  </dgm:ptLst>
  <dgm:cxnLst>
    <dgm:cxn modelId="{46E00C05-C6A1-4FCD-A692-1EED7AE4CB17}" type="presOf" srcId="{E24E4799-9674-4BA2-AE2C-A20FE7B15E75}" destId="{36664F99-E178-40BA-B50D-A22FFC87729D}" srcOrd="0" destOrd="0" presId="urn:microsoft.com/office/officeart/2005/8/layout/hierarchy3"/>
    <dgm:cxn modelId="{D4975F0A-571B-457A-B2D2-A4EE2A3A6214}" srcId="{921E2DB8-EA52-4D95-B677-9ABD17B06377}" destId="{E24E4799-9674-4BA2-AE2C-A20FE7B15E75}" srcOrd="1" destOrd="0" parTransId="{E7C7EBA2-C2D0-42FB-8273-A50AC896A5B8}" sibTransId="{3273240E-637B-428A-A056-3A2EC58E14DB}"/>
    <dgm:cxn modelId="{14DBAD1E-8177-4B23-B483-E6AB14234A4F}" srcId="{BF469A79-237E-471B-B5ED-6BEB1991BE88}" destId="{4F99DA57-09E1-4C59-B1FC-1982CE2830B2}" srcOrd="0" destOrd="0" parTransId="{2129591A-0E1E-4F76-A98F-D017DFEAA3DE}" sibTransId="{BC5EEB76-FABF-40C5-9AB1-41E5FE255CB1}"/>
    <dgm:cxn modelId="{4C540B1F-1F9B-4250-9722-F6BAE2AAB67E}" type="presOf" srcId="{0AAA5D35-3303-4709-ADF9-C44A8D8B2E6C}" destId="{8D71C7E3-BDB9-4238-A379-C505C1E541B3}" srcOrd="0" destOrd="0" presId="urn:microsoft.com/office/officeart/2005/8/layout/hierarchy3"/>
    <dgm:cxn modelId="{A99BD527-89C1-4BB8-B4EB-C1FC93347E07}" type="presOf" srcId="{BF469A79-237E-471B-B5ED-6BEB1991BE88}" destId="{7C8ABCB3-5663-475D-84AA-918DEAE0D67C}" srcOrd="0" destOrd="0" presId="urn:microsoft.com/office/officeart/2005/8/layout/hierarchy3"/>
    <dgm:cxn modelId="{19558037-1D7B-44BA-8298-C56FBE185388}" type="presOf" srcId="{23620441-D21D-4542-A341-B02839F21F9D}" destId="{B67B4983-402E-47EB-A0C8-FEB8A98E3E8C}" srcOrd="0" destOrd="0" presId="urn:microsoft.com/office/officeart/2005/8/layout/hierarchy3"/>
    <dgm:cxn modelId="{ACA3053A-BC73-4130-8E19-4D5C3E3CE6F4}" type="presOf" srcId="{C589F3F7-B52A-4146-B013-8F34393548D1}" destId="{3C1FE79A-752E-41EA-8907-5A0F3F9BB606}" srcOrd="0" destOrd="0" presId="urn:microsoft.com/office/officeart/2005/8/layout/hierarchy3"/>
    <dgm:cxn modelId="{2A80DF5D-4F57-4B00-8E9F-BFE1D2087182}" srcId="{921E2DB8-EA52-4D95-B677-9ABD17B06377}" destId="{0AAA5D35-3303-4709-ADF9-C44A8D8B2E6C}" srcOrd="0" destOrd="0" parTransId="{D052DD56-5762-47BF-94D7-3FD49174B2BB}" sibTransId="{384E9033-BF12-4AE4-B4A3-1556FF260E8F}"/>
    <dgm:cxn modelId="{F4F1D664-689A-45FF-954F-D806D875DFAE}" srcId="{23620441-D21D-4542-A341-B02839F21F9D}" destId="{BF469A79-237E-471B-B5ED-6BEB1991BE88}" srcOrd="0" destOrd="0" parTransId="{11D99798-AC23-44EA-8F39-07155817A2D1}" sibTransId="{5B3ECDBF-CBBF-4FA3-88A6-F31F0B40E21E}"/>
    <dgm:cxn modelId="{727F6846-F847-48EC-91F1-A1F66A9F7A99}" type="presOf" srcId="{921E2DB8-EA52-4D95-B677-9ABD17B06377}" destId="{15CF7BD7-82F4-40E8-A8C3-8FC9A5DA0F65}" srcOrd="0" destOrd="0" presId="urn:microsoft.com/office/officeart/2005/8/layout/hierarchy3"/>
    <dgm:cxn modelId="{A7B56347-1208-49A6-89A6-D4B9B0EEE602}" srcId="{BF469A79-237E-471B-B5ED-6BEB1991BE88}" destId="{C589F3F7-B52A-4146-B013-8F34393548D1}" srcOrd="1" destOrd="0" parTransId="{507CAF7E-F940-4A8E-AB06-711D2ACFE54A}" sibTransId="{B3C1B23F-9A86-42AC-8474-0DC846AE1BED}"/>
    <dgm:cxn modelId="{044B5C4B-6A0D-4691-9235-D7908BFAC416}" type="presOf" srcId="{4F99DA57-09E1-4C59-B1FC-1982CE2830B2}" destId="{BDF56E07-3D0D-47AE-BEB2-6BC0520D5D88}" srcOrd="0" destOrd="0" presId="urn:microsoft.com/office/officeart/2005/8/layout/hierarchy3"/>
    <dgm:cxn modelId="{A53D5184-B3CD-426B-A9BF-73D987DF6188}" type="presOf" srcId="{921E2DB8-EA52-4D95-B677-9ABD17B06377}" destId="{A4B6CF48-0E77-4B7E-9FA4-FB97BFE4D436}" srcOrd="1" destOrd="0" presId="urn:microsoft.com/office/officeart/2005/8/layout/hierarchy3"/>
    <dgm:cxn modelId="{3D621B8C-4AE4-4572-A67F-4373AEC0F236}" type="presOf" srcId="{507CAF7E-F940-4A8E-AB06-711D2ACFE54A}" destId="{02FD7760-B437-4064-99E4-D4F9C0245680}" srcOrd="0" destOrd="0" presId="urn:microsoft.com/office/officeart/2005/8/layout/hierarchy3"/>
    <dgm:cxn modelId="{901701BC-E039-4F45-9014-B1D47075F168}" srcId="{23620441-D21D-4542-A341-B02839F21F9D}" destId="{921E2DB8-EA52-4D95-B677-9ABD17B06377}" srcOrd="1" destOrd="0" parTransId="{48BE391E-CCD6-4C65-98C3-5A6429AE3C10}" sibTransId="{D37D0565-5791-42CC-A1D7-A4BC4211FE27}"/>
    <dgm:cxn modelId="{1308DECF-71B0-4DF7-8A8B-2B158B53B78C}" type="presOf" srcId="{2129591A-0E1E-4F76-A98F-D017DFEAA3DE}" destId="{F6CF171B-3B88-4126-92D8-6F3F2CFC6674}" srcOrd="0" destOrd="0" presId="urn:microsoft.com/office/officeart/2005/8/layout/hierarchy3"/>
    <dgm:cxn modelId="{CF214AD3-499A-44C1-B165-C63B27125D49}" type="presOf" srcId="{BF469A79-237E-471B-B5ED-6BEB1991BE88}" destId="{87D628CD-5A78-46FF-A448-6718544A9AF0}" srcOrd="1" destOrd="0" presId="urn:microsoft.com/office/officeart/2005/8/layout/hierarchy3"/>
    <dgm:cxn modelId="{B76073D8-F40B-4BD7-9D1C-35AD55D5476A}" type="presOf" srcId="{D052DD56-5762-47BF-94D7-3FD49174B2BB}" destId="{0648C204-6746-4782-B8A5-7A4A23384966}" srcOrd="0" destOrd="0" presId="urn:microsoft.com/office/officeart/2005/8/layout/hierarchy3"/>
    <dgm:cxn modelId="{0DCC71DB-0756-42B5-A95A-469BA9199F98}" type="presOf" srcId="{E7C7EBA2-C2D0-42FB-8273-A50AC896A5B8}" destId="{BC236C3A-3256-4B67-A0CE-EAB9E8E2752E}" srcOrd="0" destOrd="0" presId="urn:microsoft.com/office/officeart/2005/8/layout/hierarchy3"/>
    <dgm:cxn modelId="{E6F5240F-FEEB-4110-86D9-38079E521F0E}" type="presParOf" srcId="{B67B4983-402E-47EB-A0C8-FEB8A98E3E8C}" destId="{0C886B3E-0B90-44BC-81CC-8E82889F4FE4}" srcOrd="0" destOrd="0" presId="urn:microsoft.com/office/officeart/2005/8/layout/hierarchy3"/>
    <dgm:cxn modelId="{E2889F84-8CB9-4809-8EE0-BEC54DCAEEF2}" type="presParOf" srcId="{0C886B3E-0B90-44BC-81CC-8E82889F4FE4}" destId="{9E6B1EF1-C821-47C6-82A2-6BBB4D9A5710}" srcOrd="0" destOrd="0" presId="urn:microsoft.com/office/officeart/2005/8/layout/hierarchy3"/>
    <dgm:cxn modelId="{304D16BA-1945-4D2C-B1B0-F86C0F7F993A}" type="presParOf" srcId="{9E6B1EF1-C821-47C6-82A2-6BBB4D9A5710}" destId="{7C8ABCB3-5663-475D-84AA-918DEAE0D67C}" srcOrd="0" destOrd="0" presId="urn:microsoft.com/office/officeart/2005/8/layout/hierarchy3"/>
    <dgm:cxn modelId="{54766E2A-48E3-4BE1-8173-5992AD84D5EB}" type="presParOf" srcId="{9E6B1EF1-C821-47C6-82A2-6BBB4D9A5710}" destId="{87D628CD-5A78-46FF-A448-6718544A9AF0}" srcOrd="1" destOrd="0" presId="urn:microsoft.com/office/officeart/2005/8/layout/hierarchy3"/>
    <dgm:cxn modelId="{71A4E855-36B8-4959-9490-2FA6644E0727}" type="presParOf" srcId="{0C886B3E-0B90-44BC-81CC-8E82889F4FE4}" destId="{150DB53C-DC0F-4BB1-AFB9-987615C2942F}" srcOrd="1" destOrd="0" presId="urn:microsoft.com/office/officeart/2005/8/layout/hierarchy3"/>
    <dgm:cxn modelId="{01AE2696-3B91-4769-92F8-D1E55B4E0772}" type="presParOf" srcId="{150DB53C-DC0F-4BB1-AFB9-987615C2942F}" destId="{F6CF171B-3B88-4126-92D8-6F3F2CFC6674}" srcOrd="0" destOrd="0" presId="urn:microsoft.com/office/officeart/2005/8/layout/hierarchy3"/>
    <dgm:cxn modelId="{D56C2064-02C5-4049-9F1A-F4B49E2FBF97}" type="presParOf" srcId="{150DB53C-DC0F-4BB1-AFB9-987615C2942F}" destId="{BDF56E07-3D0D-47AE-BEB2-6BC0520D5D88}" srcOrd="1" destOrd="0" presId="urn:microsoft.com/office/officeart/2005/8/layout/hierarchy3"/>
    <dgm:cxn modelId="{8D1A3918-76FF-4DB0-A21F-17DF1DEBB767}" type="presParOf" srcId="{150DB53C-DC0F-4BB1-AFB9-987615C2942F}" destId="{02FD7760-B437-4064-99E4-D4F9C0245680}" srcOrd="2" destOrd="0" presId="urn:microsoft.com/office/officeart/2005/8/layout/hierarchy3"/>
    <dgm:cxn modelId="{49F144D8-F3B6-450A-BEA4-3E4960372F0B}" type="presParOf" srcId="{150DB53C-DC0F-4BB1-AFB9-987615C2942F}" destId="{3C1FE79A-752E-41EA-8907-5A0F3F9BB606}" srcOrd="3" destOrd="0" presId="urn:microsoft.com/office/officeart/2005/8/layout/hierarchy3"/>
    <dgm:cxn modelId="{8E4D4066-9528-4237-8605-72E4C79B022D}" type="presParOf" srcId="{B67B4983-402E-47EB-A0C8-FEB8A98E3E8C}" destId="{C5F2AE3B-9F71-4E3D-85B1-D021770A0D07}" srcOrd="1" destOrd="0" presId="urn:microsoft.com/office/officeart/2005/8/layout/hierarchy3"/>
    <dgm:cxn modelId="{12C9C837-C04E-48D2-8C1A-65FBC7601F4E}" type="presParOf" srcId="{C5F2AE3B-9F71-4E3D-85B1-D021770A0D07}" destId="{95E282F6-405A-49A3-AEA4-C1B3A61BFE94}" srcOrd="0" destOrd="0" presId="urn:microsoft.com/office/officeart/2005/8/layout/hierarchy3"/>
    <dgm:cxn modelId="{CAF9BB92-13F6-4764-81B6-16AC9C0EDE70}" type="presParOf" srcId="{95E282F6-405A-49A3-AEA4-C1B3A61BFE94}" destId="{15CF7BD7-82F4-40E8-A8C3-8FC9A5DA0F65}" srcOrd="0" destOrd="0" presId="urn:microsoft.com/office/officeart/2005/8/layout/hierarchy3"/>
    <dgm:cxn modelId="{AE7353B1-7D94-4B8C-8CDC-B6E17940BE57}" type="presParOf" srcId="{95E282F6-405A-49A3-AEA4-C1B3A61BFE94}" destId="{A4B6CF48-0E77-4B7E-9FA4-FB97BFE4D436}" srcOrd="1" destOrd="0" presId="urn:microsoft.com/office/officeart/2005/8/layout/hierarchy3"/>
    <dgm:cxn modelId="{F0A17BE7-9F08-46F9-9BFE-C167F358A7CC}" type="presParOf" srcId="{C5F2AE3B-9F71-4E3D-85B1-D021770A0D07}" destId="{8A234672-C48C-4FEC-BBFC-D543290EB2F5}" srcOrd="1" destOrd="0" presId="urn:microsoft.com/office/officeart/2005/8/layout/hierarchy3"/>
    <dgm:cxn modelId="{DFAA416C-0D32-4E4F-BE29-ADFBD786EE71}" type="presParOf" srcId="{8A234672-C48C-4FEC-BBFC-D543290EB2F5}" destId="{0648C204-6746-4782-B8A5-7A4A23384966}" srcOrd="0" destOrd="0" presId="urn:microsoft.com/office/officeart/2005/8/layout/hierarchy3"/>
    <dgm:cxn modelId="{9367A2E8-CBB3-44EA-A415-2D6A5BAF1669}" type="presParOf" srcId="{8A234672-C48C-4FEC-BBFC-D543290EB2F5}" destId="{8D71C7E3-BDB9-4238-A379-C505C1E541B3}" srcOrd="1" destOrd="0" presId="urn:microsoft.com/office/officeart/2005/8/layout/hierarchy3"/>
    <dgm:cxn modelId="{050F2D73-2830-4453-B33A-6CAA782BC224}" type="presParOf" srcId="{8A234672-C48C-4FEC-BBFC-D543290EB2F5}" destId="{BC236C3A-3256-4B67-A0CE-EAB9E8E2752E}" srcOrd="2" destOrd="0" presId="urn:microsoft.com/office/officeart/2005/8/layout/hierarchy3"/>
    <dgm:cxn modelId="{5C4967CC-1902-4F7F-ACDD-49AED92B2074}" type="presParOf" srcId="{8A234672-C48C-4FEC-BBFC-D543290EB2F5}" destId="{36664F99-E178-40BA-B50D-A22FFC87729D}"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3620441-D21D-4542-A341-B02839F21F9D}"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n-US"/>
        </a:p>
      </dgm:t>
    </dgm:pt>
    <dgm:pt modelId="{BF469A79-237E-471B-B5ED-6BEB1991BE88}">
      <dgm:prSet phldrT="[Text]"/>
      <dgm:spPr>
        <a:xfrm>
          <a:off x="1949" y="76521"/>
          <a:ext cx="8103544" cy="898196"/>
        </a:xfrm>
        <a:prstGeom prst="roundRect">
          <a:avLst>
            <a:gd name="adj" fmla="val 10000"/>
          </a:avLst>
        </a:prstGeom>
        <a:solidFill>
          <a:srgbClr val="4472C4">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pPr>
            <a:buSzPts val="1100"/>
            <a:buNone/>
          </a:pPr>
          <a:r>
            <a:rPr lang="en-US" b="1" dirty="0">
              <a:solidFill>
                <a:srgbClr val="FFFFFF"/>
              </a:solidFill>
              <a:latin typeface="Calibri" panose="020F0502020204030204" pitchFamily="34" charset="0"/>
              <a:ea typeface="+mn-ea"/>
              <a:cs typeface="Calibri" panose="020F0502020204030204" pitchFamily="34" charset="0"/>
            </a:rPr>
            <a:t>Immunization VFC/317 Cooperative Agreement Strategies </a:t>
          </a:r>
        </a:p>
      </dgm:t>
    </dgm:pt>
    <dgm:pt modelId="{11D99798-AC23-44EA-8F39-07155817A2D1}" type="parTrans" cxnId="{F4F1D664-689A-45FF-954F-D806D875DFAE}">
      <dgm:prSet/>
      <dgm:spPr/>
      <dgm:t>
        <a:bodyPr/>
        <a:lstStyle/>
        <a:p>
          <a:endParaRPr lang="en-US">
            <a:latin typeface="Calibri" panose="020F0502020204030204" pitchFamily="34" charset="0"/>
            <a:cs typeface="Calibri" panose="020F0502020204030204" pitchFamily="34" charset="0"/>
          </a:endParaRPr>
        </a:p>
      </dgm:t>
    </dgm:pt>
    <dgm:pt modelId="{5B3ECDBF-CBBF-4FA3-88A6-F31F0B40E21E}" type="sibTrans" cxnId="{F4F1D664-689A-45FF-954F-D806D875DFAE}">
      <dgm:prSet/>
      <dgm:spPr/>
      <dgm:t>
        <a:bodyPr/>
        <a:lstStyle/>
        <a:p>
          <a:endParaRPr lang="en-US">
            <a:latin typeface="Calibri" panose="020F0502020204030204" pitchFamily="34" charset="0"/>
            <a:cs typeface="Calibri" panose="020F0502020204030204" pitchFamily="34" charset="0"/>
          </a:endParaRPr>
        </a:p>
      </dgm:t>
    </dgm:pt>
    <dgm:pt modelId="{4F99DA57-09E1-4C59-B1FC-1982CE2830B2}">
      <dgm:prSet phldrT="[Text]"/>
      <dgm:spPr>
        <a:xfrm>
          <a:off x="1622657" y="1199267"/>
          <a:ext cx="6519395" cy="898196"/>
        </a:xfrm>
        <a:prstGeom prst="roundRect">
          <a:avLst>
            <a:gd name="adj" fmla="val 10000"/>
          </a:avLst>
        </a:prstGeom>
        <a:solidFill>
          <a:srgbClr val="FFFFFF">
            <a:alpha val="90000"/>
            <a:hueOff val="0"/>
            <a:satOff val="0"/>
            <a:lumOff val="0"/>
            <a:alphaOff val="0"/>
          </a:srgbClr>
        </a:solidFill>
        <a:ln w="25400" cap="flat" cmpd="sng" algn="ctr">
          <a:solidFill>
            <a:srgbClr val="4472C4">
              <a:hueOff val="0"/>
              <a:satOff val="0"/>
              <a:lumOff val="0"/>
              <a:alphaOff val="0"/>
            </a:srgbClr>
          </a:solidFill>
          <a:prstDash val="solid"/>
        </a:ln>
        <a:effectLst/>
      </dgm:spPr>
      <dgm:t>
        <a:bodyPr/>
        <a:lstStyle/>
        <a:p>
          <a:pPr>
            <a:buNone/>
          </a:pPr>
          <a:r>
            <a:rPr lang="en-US" b="1" i="0" dirty="0">
              <a:solidFill>
                <a:srgbClr val="000000">
                  <a:hueOff val="0"/>
                  <a:satOff val="0"/>
                  <a:lumOff val="0"/>
                  <a:alphaOff val="0"/>
                </a:srgbClr>
              </a:solidFill>
              <a:latin typeface="Calibri" panose="020F0502020204030204" pitchFamily="34" charset="0"/>
              <a:ea typeface="+mn-ea"/>
              <a:cs typeface="Calibri" panose="020F0502020204030204" pitchFamily="34" charset="0"/>
            </a:rPr>
            <a:t>Strategy 1- Strengthen program infrastructure and management</a:t>
          </a:r>
        </a:p>
        <a:p>
          <a:pPr>
            <a:buNone/>
          </a:pPr>
          <a:r>
            <a:rPr lang="en-US" b="0" i="0" dirty="0">
              <a:solidFill>
                <a:srgbClr val="000000">
                  <a:hueOff val="0"/>
                  <a:satOff val="0"/>
                  <a:lumOff val="0"/>
                  <a:alphaOff val="0"/>
                </a:srgbClr>
              </a:solidFill>
              <a:latin typeface="Calibri" panose="020F0502020204030204" pitchFamily="34" charset="0"/>
              <a:ea typeface="+mn-ea"/>
              <a:cs typeface="Calibri" panose="020F0502020204030204" pitchFamily="34" charset="0"/>
            </a:rPr>
            <a:t>Distributing resources needed to maintain and strengthen the nation’s immunization infrastructure. </a:t>
          </a:r>
          <a:endParaRPr lang="en-US" dirty="0">
            <a:solidFill>
              <a:srgbClr val="000000">
                <a:hueOff val="0"/>
                <a:satOff val="0"/>
                <a:lumOff val="0"/>
                <a:alphaOff val="0"/>
              </a:srgbClr>
            </a:solidFill>
            <a:latin typeface="Calibri" panose="020F0502020204030204" pitchFamily="34" charset="0"/>
            <a:ea typeface="+mn-ea"/>
            <a:cs typeface="Calibri" panose="020F0502020204030204" pitchFamily="34" charset="0"/>
          </a:endParaRPr>
        </a:p>
      </dgm:t>
    </dgm:pt>
    <dgm:pt modelId="{2129591A-0E1E-4F76-A98F-D017DFEAA3DE}" type="parTrans" cxnId="{14DBAD1E-8177-4B23-B483-E6AB14234A4F}">
      <dgm:prSet/>
      <dgm:spPr>
        <a:xfrm>
          <a:off x="812303" y="974718"/>
          <a:ext cx="810354" cy="673647"/>
        </a:xfrm>
        <a:custGeom>
          <a:avLst/>
          <a:gdLst/>
          <a:ahLst/>
          <a:cxnLst/>
          <a:rect l="0" t="0" r="0" b="0"/>
          <a:pathLst>
            <a:path>
              <a:moveTo>
                <a:pt x="0" y="0"/>
              </a:moveTo>
              <a:lnTo>
                <a:pt x="0" y="673647"/>
              </a:lnTo>
              <a:lnTo>
                <a:pt x="810354" y="673647"/>
              </a:lnTo>
            </a:path>
          </a:pathLst>
        </a:custGeom>
        <a:noFill/>
        <a:ln w="25400" cap="flat" cmpd="sng" algn="ctr">
          <a:solidFill>
            <a:srgbClr val="4472C4">
              <a:shade val="60000"/>
              <a:hueOff val="0"/>
              <a:satOff val="0"/>
              <a:lumOff val="0"/>
              <a:alphaOff val="0"/>
            </a:srgbClr>
          </a:solidFill>
          <a:prstDash val="solid"/>
        </a:ln>
        <a:effectLst/>
      </dgm:spPr>
      <dgm:t>
        <a:bodyPr/>
        <a:lstStyle/>
        <a:p>
          <a:endParaRPr lang="en-US">
            <a:latin typeface="Calibri" panose="020F0502020204030204" pitchFamily="34" charset="0"/>
            <a:cs typeface="Calibri" panose="020F0502020204030204" pitchFamily="34" charset="0"/>
          </a:endParaRPr>
        </a:p>
      </dgm:t>
    </dgm:pt>
    <dgm:pt modelId="{BC5EEB76-FABF-40C5-9AB1-41E5FE255CB1}" type="sibTrans" cxnId="{14DBAD1E-8177-4B23-B483-E6AB14234A4F}">
      <dgm:prSet/>
      <dgm:spPr/>
      <dgm:t>
        <a:bodyPr/>
        <a:lstStyle/>
        <a:p>
          <a:endParaRPr lang="en-US">
            <a:latin typeface="Calibri" panose="020F0502020204030204" pitchFamily="34" charset="0"/>
            <a:cs typeface="Calibri" panose="020F0502020204030204" pitchFamily="34" charset="0"/>
          </a:endParaRPr>
        </a:p>
      </dgm:t>
    </dgm:pt>
    <dgm:pt modelId="{C589F3F7-B52A-4146-B013-8F34393548D1}">
      <dgm:prSet phldrT="[Text]"/>
      <dgm:spPr>
        <a:xfrm>
          <a:off x="1622657" y="2322012"/>
          <a:ext cx="6520516" cy="898196"/>
        </a:xfrm>
        <a:prstGeom prst="roundRect">
          <a:avLst>
            <a:gd name="adj" fmla="val 10000"/>
          </a:avLst>
        </a:prstGeom>
        <a:solidFill>
          <a:srgbClr val="FFFFFF">
            <a:alpha val="90000"/>
            <a:hueOff val="0"/>
            <a:satOff val="0"/>
            <a:lumOff val="0"/>
            <a:alphaOff val="0"/>
          </a:srgbClr>
        </a:solidFill>
        <a:ln w="25400" cap="flat" cmpd="sng" algn="ctr">
          <a:solidFill>
            <a:srgbClr val="4472C4">
              <a:hueOff val="0"/>
              <a:satOff val="0"/>
              <a:lumOff val="0"/>
              <a:alphaOff val="0"/>
            </a:srgbClr>
          </a:solidFill>
          <a:prstDash val="solid"/>
        </a:ln>
        <a:effectLst/>
      </dgm:spPr>
      <dgm:t>
        <a:bodyPr/>
        <a:lstStyle/>
        <a:p>
          <a:pPr>
            <a:buNone/>
          </a:pPr>
          <a:r>
            <a:rPr lang="en-US" b="1" i="0" dirty="0">
              <a:solidFill>
                <a:srgbClr val="000000">
                  <a:hueOff val="0"/>
                  <a:satOff val="0"/>
                  <a:lumOff val="0"/>
                  <a:alphaOff val="0"/>
                </a:srgbClr>
              </a:solidFill>
              <a:latin typeface="Calibri" panose="020F0502020204030204" pitchFamily="34" charset="0"/>
              <a:ea typeface="+mn-ea"/>
              <a:cs typeface="Calibri" panose="020F0502020204030204" pitchFamily="34" charset="0"/>
            </a:rPr>
            <a:t>Strategy 5- Enhance data and evaluation</a:t>
          </a:r>
        </a:p>
        <a:p>
          <a:pPr>
            <a:buNone/>
          </a:pPr>
          <a:r>
            <a:rPr lang="en-US" b="0" i="0" dirty="0">
              <a:solidFill>
                <a:srgbClr val="000000">
                  <a:hueOff val="0"/>
                  <a:satOff val="0"/>
                  <a:lumOff val="0"/>
                  <a:alphaOff val="0"/>
                </a:srgbClr>
              </a:solidFill>
              <a:latin typeface="Calibri" panose="020F0502020204030204" pitchFamily="34" charset="0"/>
              <a:ea typeface="+mn-ea"/>
              <a:cs typeface="Calibri" panose="020F0502020204030204" pitchFamily="34" charset="0"/>
            </a:rPr>
            <a:t>Enhancing existing data systems and creating new tools to improve the quality of data and of program outcomes. </a:t>
          </a:r>
          <a:endParaRPr lang="en-US" dirty="0">
            <a:solidFill>
              <a:srgbClr val="000000">
                <a:hueOff val="0"/>
                <a:satOff val="0"/>
                <a:lumOff val="0"/>
                <a:alphaOff val="0"/>
              </a:srgbClr>
            </a:solidFill>
            <a:latin typeface="Calibri" panose="020F0502020204030204" pitchFamily="34" charset="0"/>
            <a:ea typeface="+mn-ea"/>
            <a:cs typeface="Calibri" panose="020F0502020204030204" pitchFamily="34" charset="0"/>
          </a:endParaRPr>
        </a:p>
      </dgm:t>
    </dgm:pt>
    <dgm:pt modelId="{507CAF7E-F940-4A8E-AB06-711D2ACFE54A}" type="parTrans" cxnId="{A7B56347-1208-49A6-89A6-D4B9B0EEE602}">
      <dgm:prSet/>
      <dgm:spPr>
        <a:xfrm>
          <a:off x="812303" y="974718"/>
          <a:ext cx="810354" cy="1796392"/>
        </a:xfrm>
        <a:custGeom>
          <a:avLst/>
          <a:gdLst/>
          <a:ahLst/>
          <a:cxnLst/>
          <a:rect l="0" t="0" r="0" b="0"/>
          <a:pathLst>
            <a:path>
              <a:moveTo>
                <a:pt x="0" y="0"/>
              </a:moveTo>
              <a:lnTo>
                <a:pt x="0" y="1796392"/>
              </a:lnTo>
              <a:lnTo>
                <a:pt x="810354" y="1796392"/>
              </a:lnTo>
            </a:path>
          </a:pathLst>
        </a:custGeom>
        <a:noFill/>
        <a:ln w="25400" cap="flat" cmpd="sng" algn="ctr">
          <a:solidFill>
            <a:srgbClr val="4472C4">
              <a:shade val="60000"/>
              <a:hueOff val="0"/>
              <a:satOff val="0"/>
              <a:lumOff val="0"/>
              <a:alphaOff val="0"/>
            </a:srgbClr>
          </a:solidFill>
          <a:prstDash val="solid"/>
        </a:ln>
        <a:effectLst/>
      </dgm:spPr>
      <dgm:t>
        <a:bodyPr/>
        <a:lstStyle/>
        <a:p>
          <a:endParaRPr lang="en-US">
            <a:latin typeface="Calibri" panose="020F0502020204030204" pitchFamily="34" charset="0"/>
            <a:cs typeface="Calibri" panose="020F0502020204030204" pitchFamily="34" charset="0"/>
          </a:endParaRPr>
        </a:p>
      </dgm:t>
    </dgm:pt>
    <dgm:pt modelId="{B3C1B23F-9A86-42AC-8474-0DC846AE1BED}" type="sibTrans" cxnId="{A7B56347-1208-49A6-89A6-D4B9B0EEE602}">
      <dgm:prSet/>
      <dgm:spPr/>
      <dgm:t>
        <a:bodyPr/>
        <a:lstStyle/>
        <a:p>
          <a:endParaRPr lang="en-US">
            <a:latin typeface="Calibri" panose="020F0502020204030204" pitchFamily="34" charset="0"/>
            <a:cs typeface="Calibri" panose="020F0502020204030204" pitchFamily="34" charset="0"/>
          </a:endParaRPr>
        </a:p>
      </dgm:t>
    </dgm:pt>
    <dgm:pt modelId="{826715AB-069C-4F84-9B50-12B99C6474E0}">
      <dgm:prSet/>
      <dgm:spPr>
        <a:xfrm>
          <a:off x="1622657" y="3444757"/>
          <a:ext cx="6532847" cy="898196"/>
        </a:xfrm>
        <a:prstGeom prst="roundRect">
          <a:avLst>
            <a:gd name="adj" fmla="val 10000"/>
          </a:avLst>
        </a:prstGeom>
        <a:solidFill>
          <a:srgbClr val="FFFFFF">
            <a:alpha val="90000"/>
            <a:hueOff val="0"/>
            <a:satOff val="0"/>
            <a:lumOff val="0"/>
            <a:alphaOff val="0"/>
          </a:srgbClr>
        </a:solidFill>
        <a:ln w="25400" cap="flat" cmpd="sng" algn="ctr">
          <a:solidFill>
            <a:srgbClr val="4472C4">
              <a:hueOff val="0"/>
              <a:satOff val="0"/>
              <a:lumOff val="0"/>
              <a:alphaOff val="0"/>
            </a:srgbClr>
          </a:solidFill>
          <a:prstDash val="solid"/>
        </a:ln>
        <a:effectLst/>
      </dgm:spPr>
      <dgm:t>
        <a:bodyPr/>
        <a:lstStyle/>
        <a:p>
          <a:pPr>
            <a:buNone/>
          </a:pPr>
          <a:r>
            <a:rPr lang="en-US" b="1" i="0" dirty="0">
              <a:solidFill>
                <a:srgbClr val="000000">
                  <a:hueOff val="0"/>
                  <a:satOff val="0"/>
                  <a:lumOff val="0"/>
                  <a:alphaOff val="0"/>
                </a:srgbClr>
              </a:solidFill>
              <a:latin typeface="Calibri" panose="020F0502020204030204" pitchFamily="34" charset="0"/>
              <a:ea typeface="+mn-ea"/>
              <a:cs typeface="Calibri" panose="020F0502020204030204" pitchFamily="34" charset="0"/>
            </a:rPr>
            <a:t>Strategy 6- Strengthen program support for partners</a:t>
          </a:r>
        </a:p>
        <a:p>
          <a:pPr>
            <a:buNone/>
          </a:pPr>
          <a:r>
            <a:rPr lang="en-US" b="0" i="0" dirty="0">
              <a:solidFill>
                <a:srgbClr val="000000">
                  <a:hueOff val="0"/>
                  <a:satOff val="0"/>
                  <a:lumOff val="0"/>
                  <a:alphaOff val="0"/>
                </a:srgbClr>
              </a:solidFill>
              <a:latin typeface="Calibri" panose="020F0502020204030204" pitchFamily="34" charset="0"/>
              <a:ea typeface="+mn-ea"/>
              <a:cs typeface="Calibri" panose="020F0502020204030204" pitchFamily="34" charset="0"/>
            </a:rPr>
            <a:t>Enabling and building partner capacity in immunization across the country. </a:t>
          </a:r>
          <a:endParaRPr lang="en-US" dirty="0">
            <a:solidFill>
              <a:srgbClr val="000000">
                <a:hueOff val="0"/>
                <a:satOff val="0"/>
                <a:lumOff val="0"/>
                <a:alphaOff val="0"/>
              </a:srgbClr>
            </a:solidFill>
            <a:latin typeface="Calibri" panose="020F0502020204030204" pitchFamily="34" charset="0"/>
            <a:ea typeface="+mn-ea"/>
            <a:cs typeface="Calibri" panose="020F0502020204030204" pitchFamily="34" charset="0"/>
          </a:endParaRPr>
        </a:p>
      </dgm:t>
    </dgm:pt>
    <dgm:pt modelId="{40D270BA-CFF0-4657-BF0F-B3BD348EE145}" type="parTrans" cxnId="{1230BE67-46D2-4C72-91DA-41082EE496CC}">
      <dgm:prSet/>
      <dgm:spPr>
        <a:xfrm>
          <a:off x="812303" y="974718"/>
          <a:ext cx="810354" cy="2919137"/>
        </a:xfrm>
        <a:custGeom>
          <a:avLst/>
          <a:gdLst/>
          <a:ahLst/>
          <a:cxnLst/>
          <a:rect l="0" t="0" r="0" b="0"/>
          <a:pathLst>
            <a:path>
              <a:moveTo>
                <a:pt x="0" y="0"/>
              </a:moveTo>
              <a:lnTo>
                <a:pt x="0" y="2919137"/>
              </a:lnTo>
              <a:lnTo>
                <a:pt x="810354" y="2919137"/>
              </a:lnTo>
            </a:path>
          </a:pathLst>
        </a:custGeom>
        <a:noFill/>
        <a:ln w="25400" cap="flat" cmpd="sng" algn="ctr">
          <a:solidFill>
            <a:srgbClr val="4472C4">
              <a:shade val="60000"/>
              <a:hueOff val="0"/>
              <a:satOff val="0"/>
              <a:lumOff val="0"/>
              <a:alphaOff val="0"/>
            </a:srgbClr>
          </a:solidFill>
          <a:prstDash val="solid"/>
        </a:ln>
        <a:effectLst/>
      </dgm:spPr>
      <dgm:t>
        <a:bodyPr/>
        <a:lstStyle/>
        <a:p>
          <a:endParaRPr lang="en-US">
            <a:latin typeface="Calibri" panose="020F0502020204030204" pitchFamily="34" charset="0"/>
            <a:cs typeface="Calibri" panose="020F0502020204030204" pitchFamily="34" charset="0"/>
          </a:endParaRPr>
        </a:p>
      </dgm:t>
    </dgm:pt>
    <dgm:pt modelId="{AAE41E67-9E65-4A21-B0DC-0000D95F18D7}" type="sibTrans" cxnId="{1230BE67-46D2-4C72-91DA-41082EE496CC}">
      <dgm:prSet/>
      <dgm:spPr/>
      <dgm:t>
        <a:bodyPr/>
        <a:lstStyle/>
        <a:p>
          <a:endParaRPr lang="en-US">
            <a:latin typeface="Calibri" panose="020F0502020204030204" pitchFamily="34" charset="0"/>
            <a:cs typeface="Calibri" panose="020F0502020204030204" pitchFamily="34" charset="0"/>
          </a:endParaRPr>
        </a:p>
      </dgm:t>
    </dgm:pt>
    <dgm:pt modelId="{B67B4983-402E-47EB-A0C8-FEB8A98E3E8C}" type="pres">
      <dgm:prSet presAssocID="{23620441-D21D-4542-A341-B02839F21F9D}" presName="diagram" presStyleCnt="0">
        <dgm:presLayoutVars>
          <dgm:chPref val="1"/>
          <dgm:dir/>
          <dgm:animOne val="branch"/>
          <dgm:animLvl val="lvl"/>
          <dgm:resizeHandles/>
        </dgm:presLayoutVars>
      </dgm:prSet>
      <dgm:spPr/>
    </dgm:pt>
    <dgm:pt modelId="{0C886B3E-0B90-44BC-81CC-8E82889F4FE4}" type="pres">
      <dgm:prSet presAssocID="{BF469A79-237E-471B-B5ED-6BEB1991BE88}" presName="root" presStyleCnt="0"/>
      <dgm:spPr/>
    </dgm:pt>
    <dgm:pt modelId="{9E6B1EF1-C821-47C6-82A2-6BBB4D9A5710}" type="pres">
      <dgm:prSet presAssocID="{BF469A79-237E-471B-B5ED-6BEB1991BE88}" presName="rootComposite" presStyleCnt="0"/>
      <dgm:spPr/>
    </dgm:pt>
    <dgm:pt modelId="{7C8ABCB3-5663-475D-84AA-918DEAE0D67C}" type="pres">
      <dgm:prSet presAssocID="{BF469A79-237E-471B-B5ED-6BEB1991BE88}" presName="rootText" presStyleLbl="node1" presStyleIdx="0" presStyleCnt="1" custScaleX="451101"/>
      <dgm:spPr/>
    </dgm:pt>
    <dgm:pt modelId="{87D628CD-5A78-46FF-A448-6718544A9AF0}" type="pres">
      <dgm:prSet presAssocID="{BF469A79-237E-471B-B5ED-6BEB1991BE88}" presName="rootConnector" presStyleLbl="node1" presStyleIdx="0" presStyleCnt="1"/>
      <dgm:spPr/>
    </dgm:pt>
    <dgm:pt modelId="{150DB53C-DC0F-4BB1-AFB9-987615C2942F}" type="pres">
      <dgm:prSet presAssocID="{BF469A79-237E-471B-B5ED-6BEB1991BE88}" presName="childShape" presStyleCnt="0"/>
      <dgm:spPr/>
    </dgm:pt>
    <dgm:pt modelId="{F6CF171B-3B88-4126-92D8-6F3F2CFC6674}" type="pres">
      <dgm:prSet presAssocID="{2129591A-0E1E-4F76-A98F-D017DFEAA3DE}" presName="Name13" presStyleLbl="parChTrans1D2" presStyleIdx="0" presStyleCnt="3"/>
      <dgm:spPr/>
    </dgm:pt>
    <dgm:pt modelId="{BDF56E07-3D0D-47AE-BEB2-6BC0520D5D88}" type="pres">
      <dgm:prSet presAssocID="{4F99DA57-09E1-4C59-B1FC-1982CE2830B2}" presName="childText" presStyleLbl="bgAcc1" presStyleIdx="0" presStyleCnt="3" custScaleX="453645">
        <dgm:presLayoutVars>
          <dgm:bulletEnabled val="1"/>
        </dgm:presLayoutVars>
      </dgm:prSet>
      <dgm:spPr/>
    </dgm:pt>
    <dgm:pt modelId="{02FD7760-B437-4064-99E4-D4F9C0245680}" type="pres">
      <dgm:prSet presAssocID="{507CAF7E-F940-4A8E-AB06-711D2ACFE54A}" presName="Name13" presStyleLbl="parChTrans1D2" presStyleIdx="1" presStyleCnt="3"/>
      <dgm:spPr/>
    </dgm:pt>
    <dgm:pt modelId="{3C1FE79A-752E-41EA-8907-5A0F3F9BB606}" type="pres">
      <dgm:prSet presAssocID="{C589F3F7-B52A-4146-B013-8F34393548D1}" presName="childText" presStyleLbl="bgAcc1" presStyleIdx="1" presStyleCnt="3" custScaleX="453723">
        <dgm:presLayoutVars>
          <dgm:bulletEnabled val="1"/>
        </dgm:presLayoutVars>
      </dgm:prSet>
      <dgm:spPr/>
    </dgm:pt>
    <dgm:pt modelId="{3CD639E8-9A71-4621-8964-ACFE7C02E7CF}" type="pres">
      <dgm:prSet presAssocID="{40D270BA-CFF0-4657-BF0F-B3BD348EE145}" presName="Name13" presStyleLbl="parChTrans1D2" presStyleIdx="2" presStyleCnt="3"/>
      <dgm:spPr/>
    </dgm:pt>
    <dgm:pt modelId="{EE2F1CE3-5811-4CB7-9B11-97F37B89502D}" type="pres">
      <dgm:prSet presAssocID="{826715AB-069C-4F84-9B50-12B99C6474E0}" presName="childText" presStyleLbl="bgAcc1" presStyleIdx="2" presStyleCnt="3" custScaleX="454581">
        <dgm:presLayoutVars>
          <dgm:bulletEnabled val="1"/>
        </dgm:presLayoutVars>
      </dgm:prSet>
      <dgm:spPr/>
    </dgm:pt>
  </dgm:ptLst>
  <dgm:cxnLst>
    <dgm:cxn modelId="{D9458B16-6FB1-4AC2-9380-CC2E923D9D64}" type="presOf" srcId="{40D270BA-CFF0-4657-BF0F-B3BD348EE145}" destId="{3CD639E8-9A71-4621-8964-ACFE7C02E7CF}" srcOrd="0" destOrd="0" presId="urn:microsoft.com/office/officeart/2005/8/layout/hierarchy3"/>
    <dgm:cxn modelId="{14DBAD1E-8177-4B23-B483-E6AB14234A4F}" srcId="{BF469A79-237E-471B-B5ED-6BEB1991BE88}" destId="{4F99DA57-09E1-4C59-B1FC-1982CE2830B2}" srcOrd="0" destOrd="0" parTransId="{2129591A-0E1E-4F76-A98F-D017DFEAA3DE}" sibTransId="{BC5EEB76-FABF-40C5-9AB1-41E5FE255CB1}"/>
    <dgm:cxn modelId="{A99BD527-89C1-4BB8-B4EB-C1FC93347E07}" type="presOf" srcId="{BF469A79-237E-471B-B5ED-6BEB1991BE88}" destId="{7C8ABCB3-5663-475D-84AA-918DEAE0D67C}" srcOrd="0" destOrd="0" presId="urn:microsoft.com/office/officeart/2005/8/layout/hierarchy3"/>
    <dgm:cxn modelId="{496B3331-372D-4C87-B88C-BFC78BDB9E4F}" type="presOf" srcId="{826715AB-069C-4F84-9B50-12B99C6474E0}" destId="{EE2F1CE3-5811-4CB7-9B11-97F37B89502D}" srcOrd="0" destOrd="0" presId="urn:microsoft.com/office/officeart/2005/8/layout/hierarchy3"/>
    <dgm:cxn modelId="{19558037-1D7B-44BA-8298-C56FBE185388}" type="presOf" srcId="{23620441-D21D-4542-A341-B02839F21F9D}" destId="{B67B4983-402E-47EB-A0C8-FEB8A98E3E8C}" srcOrd="0" destOrd="0" presId="urn:microsoft.com/office/officeart/2005/8/layout/hierarchy3"/>
    <dgm:cxn modelId="{ACA3053A-BC73-4130-8E19-4D5C3E3CE6F4}" type="presOf" srcId="{C589F3F7-B52A-4146-B013-8F34393548D1}" destId="{3C1FE79A-752E-41EA-8907-5A0F3F9BB606}" srcOrd="0" destOrd="0" presId="urn:microsoft.com/office/officeart/2005/8/layout/hierarchy3"/>
    <dgm:cxn modelId="{F4F1D664-689A-45FF-954F-D806D875DFAE}" srcId="{23620441-D21D-4542-A341-B02839F21F9D}" destId="{BF469A79-237E-471B-B5ED-6BEB1991BE88}" srcOrd="0" destOrd="0" parTransId="{11D99798-AC23-44EA-8F39-07155817A2D1}" sibTransId="{5B3ECDBF-CBBF-4FA3-88A6-F31F0B40E21E}"/>
    <dgm:cxn modelId="{A7B56347-1208-49A6-89A6-D4B9B0EEE602}" srcId="{BF469A79-237E-471B-B5ED-6BEB1991BE88}" destId="{C589F3F7-B52A-4146-B013-8F34393548D1}" srcOrd="1" destOrd="0" parTransId="{507CAF7E-F940-4A8E-AB06-711D2ACFE54A}" sibTransId="{B3C1B23F-9A86-42AC-8474-0DC846AE1BED}"/>
    <dgm:cxn modelId="{1230BE67-46D2-4C72-91DA-41082EE496CC}" srcId="{BF469A79-237E-471B-B5ED-6BEB1991BE88}" destId="{826715AB-069C-4F84-9B50-12B99C6474E0}" srcOrd="2" destOrd="0" parTransId="{40D270BA-CFF0-4657-BF0F-B3BD348EE145}" sibTransId="{AAE41E67-9E65-4A21-B0DC-0000D95F18D7}"/>
    <dgm:cxn modelId="{044B5C4B-6A0D-4691-9235-D7908BFAC416}" type="presOf" srcId="{4F99DA57-09E1-4C59-B1FC-1982CE2830B2}" destId="{BDF56E07-3D0D-47AE-BEB2-6BC0520D5D88}" srcOrd="0" destOrd="0" presId="urn:microsoft.com/office/officeart/2005/8/layout/hierarchy3"/>
    <dgm:cxn modelId="{3D621B8C-4AE4-4572-A67F-4373AEC0F236}" type="presOf" srcId="{507CAF7E-F940-4A8E-AB06-711D2ACFE54A}" destId="{02FD7760-B437-4064-99E4-D4F9C0245680}" srcOrd="0" destOrd="0" presId="urn:microsoft.com/office/officeart/2005/8/layout/hierarchy3"/>
    <dgm:cxn modelId="{1308DECF-71B0-4DF7-8A8B-2B158B53B78C}" type="presOf" srcId="{2129591A-0E1E-4F76-A98F-D017DFEAA3DE}" destId="{F6CF171B-3B88-4126-92D8-6F3F2CFC6674}" srcOrd="0" destOrd="0" presId="urn:microsoft.com/office/officeart/2005/8/layout/hierarchy3"/>
    <dgm:cxn modelId="{CF214AD3-499A-44C1-B165-C63B27125D49}" type="presOf" srcId="{BF469A79-237E-471B-B5ED-6BEB1991BE88}" destId="{87D628CD-5A78-46FF-A448-6718544A9AF0}" srcOrd="1" destOrd="0" presId="urn:microsoft.com/office/officeart/2005/8/layout/hierarchy3"/>
    <dgm:cxn modelId="{E6F5240F-FEEB-4110-86D9-38079E521F0E}" type="presParOf" srcId="{B67B4983-402E-47EB-A0C8-FEB8A98E3E8C}" destId="{0C886B3E-0B90-44BC-81CC-8E82889F4FE4}" srcOrd="0" destOrd="0" presId="urn:microsoft.com/office/officeart/2005/8/layout/hierarchy3"/>
    <dgm:cxn modelId="{E2889F84-8CB9-4809-8EE0-BEC54DCAEEF2}" type="presParOf" srcId="{0C886B3E-0B90-44BC-81CC-8E82889F4FE4}" destId="{9E6B1EF1-C821-47C6-82A2-6BBB4D9A5710}" srcOrd="0" destOrd="0" presId="urn:microsoft.com/office/officeart/2005/8/layout/hierarchy3"/>
    <dgm:cxn modelId="{304D16BA-1945-4D2C-B1B0-F86C0F7F993A}" type="presParOf" srcId="{9E6B1EF1-C821-47C6-82A2-6BBB4D9A5710}" destId="{7C8ABCB3-5663-475D-84AA-918DEAE0D67C}" srcOrd="0" destOrd="0" presId="urn:microsoft.com/office/officeart/2005/8/layout/hierarchy3"/>
    <dgm:cxn modelId="{54766E2A-48E3-4BE1-8173-5992AD84D5EB}" type="presParOf" srcId="{9E6B1EF1-C821-47C6-82A2-6BBB4D9A5710}" destId="{87D628CD-5A78-46FF-A448-6718544A9AF0}" srcOrd="1" destOrd="0" presId="urn:microsoft.com/office/officeart/2005/8/layout/hierarchy3"/>
    <dgm:cxn modelId="{71A4E855-36B8-4959-9490-2FA6644E0727}" type="presParOf" srcId="{0C886B3E-0B90-44BC-81CC-8E82889F4FE4}" destId="{150DB53C-DC0F-4BB1-AFB9-987615C2942F}" srcOrd="1" destOrd="0" presId="urn:microsoft.com/office/officeart/2005/8/layout/hierarchy3"/>
    <dgm:cxn modelId="{01AE2696-3B91-4769-92F8-D1E55B4E0772}" type="presParOf" srcId="{150DB53C-DC0F-4BB1-AFB9-987615C2942F}" destId="{F6CF171B-3B88-4126-92D8-6F3F2CFC6674}" srcOrd="0" destOrd="0" presId="urn:microsoft.com/office/officeart/2005/8/layout/hierarchy3"/>
    <dgm:cxn modelId="{D56C2064-02C5-4049-9F1A-F4B49E2FBF97}" type="presParOf" srcId="{150DB53C-DC0F-4BB1-AFB9-987615C2942F}" destId="{BDF56E07-3D0D-47AE-BEB2-6BC0520D5D88}" srcOrd="1" destOrd="0" presId="urn:microsoft.com/office/officeart/2005/8/layout/hierarchy3"/>
    <dgm:cxn modelId="{8D1A3918-76FF-4DB0-A21F-17DF1DEBB767}" type="presParOf" srcId="{150DB53C-DC0F-4BB1-AFB9-987615C2942F}" destId="{02FD7760-B437-4064-99E4-D4F9C0245680}" srcOrd="2" destOrd="0" presId="urn:microsoft.com/office/officeart/2005/8/layout/hierarchy3"/>
    <dgm:cxn modelId="{49F144D8-F3B6-450A-BEA4-3E4960372F0B}" type="presParOf" srcId="{150DB53C-DC0F-4BB1-AFB9-987615C2942F}" destId="{3C1FE79A-752E-41EA-8907-5A0F3F9BB606}" srcOrd="3" destOrd="0" presId="urn:microsoft.com/office/officeart/2005/8/layout/hierarchy3"/>
    <dgm:cxn modelId="{DD7E5317-E285-4E90-B2CF-76C3DF0EA291}" type="presParOf" srcId="{150DB53C-DC0F-4BB1-AFB9-987615C2942F}" destId="{3CD639E8-9A71-4621-8964-ACFE7C02E7CF}" srcOrd="4" destOrd="0" presId="urn:microsoft.com/office/officeart/2005/8/layout/hierarchy3"/>
    <dgm:cxn modelId="{6CBD6B77-F201-4FAF-8738-92F8FC751D87}" type="presParOf" srcId="{150DB53C-DC0F-4BB1-AFB9-987615C2942F}" destId="{EE2F1CE3-5811-4CB7-9B11-97F37B89502D}"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AF0E31A-D183-4167-9CE7-44E586105B23}"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78B5870B-A205-4440-8E25-3CBEF8DF7345}">
      <dgm:prSet phldrT="[Text]"/>
      <dgm:spPr>
        <a:xfrm>
          <a:off x="2568" y="966117"/>
          <a:ext cx="2504642" cy="950400"/>
        </a:xfrm>
        <a:prstGeom prst="rect">
          <a:avLst/>
        </a:prstGeom>
        <a:solidFill>
          <a:srgbClr val="4472C4">
            <a:hueOff val="0"/>
            <a:satOff val="0"/>
            <a:lumOff val="0"/>
            <a:alphaOff val="0"/>
          </a:srgbClr>
        </a:solidFill>
        <a:ln w="25400" cap="flat" cmpd="sng" algn="ctr">
          <a:solidFill>
            <a:srgbClr val="4472C4">
              <a:hueOff val="0"/>
              <a:satOff val="0"/>
              <a:lumOff val="0"/>
              <a:alphaOff val="0"/>
            </a:srgbClr>
          </a:solidFill>
          <a:prstDash val="solid"/>
        </a:ln>
        <a:effectLst/>
      </dgm:spPr>
      <dgm:t>
        <a:bodyPr/>
        <a:lstStyle/>
        <a:p>
          <a:pPr>
            <a:buNone/>
          </a:pPr>
          <a:r>
            <a:rPr lang="en-US" b="1" dirty="0">
              <a:solidFill>
                <a:srgbClr val="FFFFFF"/>
              </a:solidFill>
              <a:latin typeface="Calibri" panose="020F0502020204030204" pitchFamily="34" charset="0"/>
              <a:ea typeface="+mn-ea"/>
              <a:cs typeface="Calibri" panose="020F0502020204030204" pitchFamily="34" charset="0"/>
            </a:rPr>
            <a:t>Support</a:t>
          </a:r>
        </a:p>
      </dgm:t>
    </dgm:pt>
    <dgm:pt modelId="{2D056A55-2789-487C-8C3F-D336EDEE1A4B}" type="parTrans" cxnId="{2774FC87-40B4-4820-BF7F-6C78A2398300}">
      <dgm:prSet/>
      <dgm:spPr/>
      <dgm:t>
        <a:bodyPr/>
        <a:lstStyle/>
        <a:p>
          <a:endParaRPr lang="en-US"/>
        </a:p>
      </dgm:t>
    </dgm:pt>
    <dgm:pt modelId="{B3538E43-0243-4BEE-B514-F84CDB7FC3BC}" type="sibTrans" cxnId="{2774FC87-40B4-4820-BF7F-6C78A2398300}">
      <dgm:prSet/>
      <dgm:spPr/>
      <dgm:t>
        <a:bodyPr/>
        <a:lstStyle/>
        <a:p>
          <a:endParaRPr lang="en-US"/>
        </a:p>
      </dgm:t>
    </dgm:pt>
    <dgm:pt modelId="{3F79905F-37BE-40C3-BDA1-DBAFCCF9DCD9}">
      <dgm:prSet phldrT="[Text]" custT="1"/>
      <dgm:spPr>
        <a:xfrm>
          <a:off x="2568" y="1916517"/>
          <a:ext cx="2504642" cy="1721115"/>
        </a:xfrm>
        <a:prstGeom prst="rect">
          <a:avLst/>
        </a:prstGeom>
        <a:solidFill>
          <a:srgbClr val="4472C4">
            <a:alpha val="90000"/>
            <a:tint val="40000"/>
            <a:hueOff val="0"/>
            <a:satOff val="0"/>
            <a:lumOff val="0"/>
            <a:alphaOff val="0"/>
          </a:srgbClr>
        </a:solidFill>
        <a:ln w="25400" cap="flat" cmpd="sng" algn="ctr">
          <a:solidFill>
            <a:srgbClr val="4472C4">
              <a:alpha val="90000"/>
              <a:tint val="40000"/>
              <a:hueOff val="0"/>
              <a:satOff val="0"/>
              <a:lumOff val="0"/>
              <a:alphaOff val="0"/>
            </a:srgbClr>
          </a:solidFill>
          <a:prstDash val="solid"/>
        </a:ln>
        <a:effectLst/>
      </dgm:spPr>
      <dgm:t>
        <a:bodyPr/>
        <a:lstStyle/>
        <a:p>
          <a:pPr>
            <a:buSzPts val="2200"/>
            <a:buChar char="•"/>
          </a:pPr>
          <a:r>
            <a:rPr lang="en-US" sz="1700" dirty="0">
              <a:solidFill>
                <a:srgbClr val="000000">
                  <a:hueOff val="0"/>
                  <a:satOff val="0"/>
                  <a:lumOff val="0"/>
                  <a:alphaOff val="0"/>
                </a:srgbClr>
              </a:solidFill>
              <a:latin typeface="Calibri" panose="020F0502020204030204" pitchFamily="34" charset="0"/>
              <a:ea typeface="+mn-ea"/>
              <a:cs typeface="Calibri" panose="020F0502020204030204" pitchFamily="34" charset="0"/>
            </a:rPr>
            <a:t>All-Awardee Calls/Meetings </a:t>
          </a:r>
        </a:p>
      </dgm:t>
    </dgm:pt>
    <dgm:pt modelId="{00E28BA2-5A7B-4BD8-A851-6192E2D0BD22}" type="parTrans" cxnId="{A79F3B69-AE57-4DD9-BE40-EFA43127FEBD}">
      <dgm:prSet/>
      <dgm:spPr/>
      <dgm:t>
        <a:bodyPr/>
        <a:lstStyle/>
        <a:p>
          <a:endParaRPr lang="en-US"/>
        </a:p>
      </dgm:t>
    </dgm:pt>
    <dgm:pt modelId="{F847D721-474A-4A88-B244-098C6EF6F61B}" type="sibTrans" cxnId="{A79F3B69-AE57-4DD9-BE40-EFA43127FEBD}">
      <dgm:prSet/>
      <dgm:spPr/>
      <dgm:t>
        <a:bodyPr/>
        <a:lstStyle/>
        <a:p>
          <a:endParaRPr lang="en-US"/>
        </a:p>
      </dgm:t>
    </dgm:pt>
    <dgm:pt modelId="{84BE7DE0-D63D-4C8D-AEFF-413610A84D55}">
      <dgm:prSet phldrT="[Text]"/>
      <dgm:spPr>
        <a:xfrm>
          <a:off x="2857860" y="966117"/>
          <a:ext cx="2504642" cy="950400"/>
        </a:xfrm>
        <a:prstGeom prst="rect">
          <a:avLst/>
        </a:prstGeom>
        <a:solidFill>
          <a:srgbClr val="4472C4">
            <a:hueOff val="0"/>
            <a:satOff val="0"/>
            <a:lumOff val="0"/>
            <a:alphaOff val="0"/>
          </a:srgbClr>
        </a:solidFill>
        <a:ln w="25400" cap="flat" cmpd="sng" algn="ctr">
          <a:solidFill>
            <a:srgbClr val="4472C4">
              <a:hueOff val="0"/>
              <a:satOff val="0"/>
              <a:lumOff val="0"/>
              <a:alphaOff val="0"/>
            </a:srgbClr>
          </a:solidFill>
          <a:prstDash val="solid"/>
        </a:ln>
        <a:effectLst/>
      </dgm:spPr>
      <dgm:t>
        <a:bodyPr/>
        <a:lstStyle/>
        <a:p>
          <a:pPr>
            <a:buNone/>
          </a:pPr>
          <a:r>
            <a:rPr lang="en-US" b="1" dirty="0">
              <a:solidFill>
                <a:srgbClr val="FFFFFF"/>
              </a:solidFill>
              <a:latin typeface="Calibri" panose="020F0502020204030204" pitchFamily="34" charset="0"/>
              <a:ea typeface="+mn-ea"/>
              <a:cs typeface="Calibri" panose="020F0502020204030204" pitchFamily="34" charset="0"/>
            </a:rPr>
            <a:t>Site Visits</a:t>
          </a:r>
        </a:p>
      </dgm:t>
    </dgm:pt>
    <dgm:pt modelId="{3C882424-1E69-406E-AA7B-E2AB01178A00}" type="parTrans" cxnId="{D5196A5A-248A-4E5C-84C2-9511B1B415D2}">
      <dgm:prSet/>
      <dgm:spPr/>
      <dgm:t>
        <a:bodyPr/>
        <a:lstStyle/>
        <a:p>
          <a:endParaRPr lang="en-US"/>
        </a:p>
      </dgm:t>
    </dgm:pt>
    <dgm:pt modelId="{68B64E9E-1D2E-4ED6-9CD1-5109E971A300}" type="sibTrans" cxnId="{D5196A5A-248A-4E5C-84C2-9511B1B415D2}">
      <dgm:prSet/>
      <dgm:spPr/>
      <dgm:t>
        <a:bodyPr/>
        <a:lstStyle/>
        <a:p>
          <a:endParaRPr lang="en-US"/>
        </a:p>
      </dgm:t>
    </dgm:pt>
    <dgm:pt modelId="{CCED9C7D-F268-40BC-BEC9-9748E9DFDAB4}">
      <dgm:prSet phldrT="[Text]" custT="1"/>
      <dgm:spPr>
        <a:xfrm>
          <a:off x="2857860" y="1916517"/>
          <a:ext cx="2504642" cy="1721115"/>
        </a:xfrm>
        <a:prstGeom prst="rect">
          <a:avLst/>
        </a:prstGeom>
        <a:solidFill>
          <a:srgbClr val="4472C4">
            <a:alpha val="90000"/>
            <a:tint val="40000"/>
            <a:hueOff val="0"/>
            <a:satOff val="0"/>
            <a:lumOff val="0"/>
            <a:alphaOff val="0"/>
          </a:srgbClr>
        </a:solidFill>
        <a:ln w="25400" cap="flat" cmpd="sng" algn="ctr">
          <a:solidFill>
            <a:srgbClr val="4472C4">
              <a:alpha val="90000"/>
              <a:tint val="40000"/>
              <a:hueOff val="0"/>
              <a:satOff val="0"/>
              <a:lumOff val="0"/>
              <a:alphaOff val="0"/>
            </a:srgbClr>
          </a:solidFill>
          <a:prstDash val="solid"/>
        </a:ln>
        <a:effectLst/>
      </dgm:spPr>
      <dgm:t>
        <a:bodyPr/>
        <a:lstStyle/>
        <a:p>
          <a:pPr>
            <a:buChar char="•"/>
          </a:pPr>
          <a:r>
            <a:rPr lang="en-US" sz="1700" dirty="0">
              <a:solidFill>
                <a:srgbClr val="000000">
                  <a:hueOff val="0"/>
                  <a:satOff val="0"/>
                  <a:lumOff val="0"/>
                  <a:alphaOff val="0"/>
                </a:srgbClr>
              </a:solidFill>
              <a:latin typeface="Calibri" panose="020F0502020204030204" pitchFamily="34" charset="0"/>
              <a:ea typeface="+mn-ea"/>
              <a:cs typeface="Calibri" panose="020F0502020204030204" pitchFamily="34" charset="0"/>
            </a:rPr>
            <a:t>Awardee</a:t>
          </a:r>
        </a:p>
      </dgm:t>
    </dgm:pt>
    <dgm:pt modelId="{41125384-C221-41EC-9734-999C642CD079}" type="parTrans" cxnId="{5008687D-A493-4C03-AF65-88CB174E066E}">
      <dgm:prSet/>
      <dgm:spPr/>
      <dgm:t>
        <a:bodyPr/>
        <a:lstStyle/>
        <a:p>
          <a:endParaRPr lang="en-US"/>
        </a:p>
      </dgm:t>
    </dgm:pt>
    <dgm:pt modelId="{D9FC820F-7242-4D38-9F02-484FFF9EDF56}" type="sibTrans" cxnId="{5008687D-A493-4C03-AF65-88CB174E066E}">
      <dgm:prSet/>
      <dgm:spPr/>
      <dgm:t>
        <a:bodyPr/>
        <a:lstStyle/>
        <a:p>
          <a:endParaRPr lang="en-US"/>
        </a:p>
      </dgm:t>
    </dgm:pt>
    <dgm:pt modelId="{52F0949E-2E4D-4D66-BBC7-64C6EB957A7F}">
      <dgm:prSet phldrT="[Text]" custT="1"/>
      <dgm:spPr>
        <a:xfrm>
          <a:off x="2857860" y="1916517"/>
          <a:ext cx="2504642" cy="1721115"/>
        </a:xfrm>
        <a:prstGeom prst="rect">
          <a:avLst/>
        </a:prstGeom>
        <a:solidFill>
          <a:srgbClr val="4472C4">
            <a:alpha val="90000"/>
            <a:tint val="40000"/>
            <a:hueOff val="0"/>
            <a:satOff val="0"/>
            <a:lumOff val="0"/>
            <a:alphaOff val="0"/>
          </a:srgbClr>
        </a:solidFill>
        <a:ln w="25400" cap="flat" cmpd="sng" algn="ctr">
          <a:solidFill>
            <a:srgbClr val="4472C4">
              <a:alpha val="90000"/>
              <a:tint val="40000"/>
              <a:hueOff val="0"/>
              <a:satOff val="0"/>
              <a:lumOff val="0"/>
              <a:alphaOff val="0"/>
            </a:srgbClr>
          </a:solidFill>
          <a:prstDash val="solid"/>
        </a:ln>
        <a:effectLst/>
      </dgm:spPr>
      <dgm:t>
        <a:bodyPr/>
        <a:lstStyle/>
        <a:p>
          <a:pPr>
            <a:buChar char="•"/>
          </a:pPr>
          <a:r>
            <a:rPr lang="en-US" sz="1700" dirty="0">
              <a:solidFill>
                <a:srgbClr val="000000">
                  <a:hueOff val="0"/>
                  <a:satOff val="0"/>
                  <a:lumOff val="0"/>
                  <a:alphaOff val="0"/>
                </a:srgbClr>
              </a:solidFill>
              <a:latin typeface="Calibri" panose="020F0502020204030204" pitchFamily="34" charset="0"/>
              <a:ea typeface="+mn-ea"/>
              <a:cs typeface="Calibri" panose="020F0502020204030204" pitchFamily="34" charset="0"/>
            </a:rPr>
            <a:t>Reverse</a:t>
          </a:r>
        </a:p>
      </dgm:t>
    </dgm:pt>
    <dgm:pt modelId="{7041E2CF-A4A0-470D-8216-38AA9AE195D8}" type="parTrans" cxnId="{C72439D8-11E8-4410-858E-D3FFF403401E}">
      <dgm:prSet/>
      <dgm:spPr/>
      <dgm:t>
        <a:bodyPr/>
        <a:lstStyle/>
        <a:p>
          <a:endParaRPr lang="en-US"/>
        </a:p>
      </dgm:t>
    </dgm:pt>
    <dgm:pt modelId="{6CECAC86-377F-4EB8-8352-64AB33A14CFB}" type="sibTrans" cxnId="{C72439D8-11E8-4410-858E-D3FFF403401E}">
      <dgm:prSet/>
      <dgm:spPr/>
      <dgm:t>
        <a:bodyPr/>
        <a:lstStyle/>
        <a:p>
          <a:endParaRPr lang="en-US"/>
        </a:p>
      </dgm:t>
    </dgm:pt>
    <dgm:pt modelId="{96B04F06-F05B-4922-A261-FF99F907CFB4}">
      <dgm:prSet phldrT="[Text]"/>
      <dgm:spPr>
        <a:xfrm>
          <a:off x="5713152" y="966117"/>
          <a:ext cx="2504642" cy="950400"/>
        </a:xfrm>
        <a:prstGeom prst="rect">
          <a:avLst/>
        </a:prstGeom>
        <a:solidFill>
          <a:srgbClr val="4472C4">
            <a:hueOff val="0"/>
            <a:satOff val="0"/>
            <a:lumOff val="0"/>
            <a:alphaOff val="0"/>
          </a:srgbClr>
        </a:solidFill>
        <a:ln w="25400" cap="flat" cmpd="sng" algn="ctr">
          <a:solidFill>
            <a:srgbClr val="4472C4">
              <a:hueOff val="0"/>
              <a:satOff val="0"/>
              <a:lumOff val="0"/>
              <a:alphaOff val="0"/>
            </a:srgbClr>
          </a:solidFill>
          <a:prstDash val="solid"/>
        </a:ln>
        <a:effectLst/>
      </dgm:spPr>
      <dgm:t>
        <a:bodyPr/>
        <a:lstStyle/>
        <a:p>
          <a:pPr>
            <a:buNone/>
          </a:pPr>
          <a:r>
            <a:rPr lang="en-US" b="1" dirty="0">
              <a:solidFill>
                <a:srgbClr val="FFFFFF"/>
              </a:solidFill>
              <a:latin typeface="Calibri" panose="020F0502020204030204" pitchFamily="34" charset="0"/>
              <a:ea typeface="+mn-ea"/>
              <a:cs typeface="Calibri" panose="020F0502020204030204" pitchFamily="34" charset="0"/>
            </a:rPr>
            <a:t>Convenings</a:t>
          </a:r>
        </a:p>
      </dgm:t>
    </dgm:pt>
    <dgm:pt modelId="{6933D5A8-66CB-4A09-A660-A70F1E097F0B}" type="parTrans" cxnId="{25FC9E32-0E9E-4E8C-BA2A-3ABE63AC39FC}">
      <dgm:prSet/>
      <dgm:spPr/>
      <dgm:t>
        <a:bodyPr/>
        <a:lstStyle/>
        <a:p>
          <a:endParaRPr lang="en-US"/>
        </a:p>
      </dgm:t>
    </dgm:pt>
    <dgm:pt modelId="{DB56F64E-9AE4-477D-BC7C-DB05E96DC7E3}" type="sibTrans" cxnId="{25FC9E32-0E9E-4E8C-BA2A-3ABE63AC39FC}">
      <dgm:prSet/>
      <dgm:spPr/>
      <dgm:t>
        <a:bodyPr/>
        <a:lstStyle/>
        <a:p>
          <a:endParaRPr lang="en-US"/>
        </a:p>
      </dgm:t>
    </dgm:pt>
    <dgm:pt modelId="{BB988809-0806-4C54-9F2E-8A010E821D34}">
      <dgm:prSet phldrT="[Text]" custT="1"/>
      <dgm:spPr>
        <a:xfrm>
          <a:off x="5713152" y="1916517"/>
          <a:ext cx="2504642" cy="1721115"/>
        </a:xfrm>
        <a:prstGeom prst="rect">
          <a:avLst/>
        </a:prstGeom>
        <a:solidFill>
          <a:srgbClr val="4472C4">
            <a:alpha val="90000"/>
            <a:tint val="40000"/>
            <a:hueOff val="0"/>
            <a:satOff val="0"/>
            <a:lumOff val="0"/>
            <a:alphaOff val="0"/>
          </a:srgbClr>
        </a:solidFill>
        <a:ln w="25400" cap="flat" cmpd="sng" algn="ctr">
          <a:solidFill>
            <a:srgbClr val="4472C4">
              <a:alpha val="90000"/>
              <a:tint val="40000"/>
              <a:hueOff val="0"/>
              <a:satOff val="0"/>
              <a:lumOff val="0"/>
              <a:alphaOff val="0"/>
            </a:srgbClr>
          </a:solidFill>
          <a:prstDash val="solid"/>
        </a:ln>
        <a:effectLst/>
      </dgm:spPr>
      <dgm:t>
        <a:bodyPr/>
        <a:lstStyle/>
        <a:p>
          <a:pPr>
            <a:buSzPts val="2200"/>
            <a:buChar char="•"/>
          </a:pPr>
          <a:r>
            <a:rPr lang="en-US" sz="1700" dirty="0">
              <a:solidFill>
                <a:srgbClr val="000000">
                  <a:hueOff val="0"/>
                  <a:satOff val="0"/>
                  <a:lumOff val="0"/>
                  <a:alphaOff val="0"/>
                </a:srgbClr>
              </a:solidFill>
              <a:latin typeface="Calibri" panose="020F0502020204030204" pitchFamily="34" charset="0"/>
              <a:ea typeface="+mn-ea"/>
              <a:cs typeface="Calibri" panose="020F0502020204030204" pitchFamily="34" charset="0"/>
            </a:rPr>
            <a:t>American Immunization Registry Association National (AIRA) Conference </a:t>
          </a:r>
        </a:p>
      </dgm:t>
    </dgm:pt>
    <dgm:pt modelId="{D6AFB330-1557-4753-981B-E5A145F43D7E}" type="parTrans" cxnId="{1C1543E6-736D-4D9B-BDC8-C32105E3FADC}">
      <dgm:prSet/>
      <dgm:spPr/>
      <dgm:t>
        <a:bodyPr/>
        <a:lstStyle/>
        <a:p>
          <a:endParaRPr lang="en-US"/>
        </a:p>
      </dgm:t>
    </dgm:pt>
    <dgm:pt modelId="{F44EA56E-AEBB-4D30-B374-491A2C80F59D}" type="sibTrans" cxnId="{1C1543E6-736D-4D9B-BDC8-C32105E3FADC}">
      <dgm:prSet/>
      <dgm:spPr/>
      <dgm:t>
        <a:bodyPr/>
        <a:lstStyle/>
        <a:p>
          <a:endParaRPr lang="en-US"/>
        </a:p>
      </dgm:t>
    </dgm:pt>
    <dgm:pt modelId="{7D3D7204-B4B2-4163-AEA1-7EA37A6E8AEE}">
      <dgm:prSet phldrT="[Text]" custT="1"/>
      <dgm:spPr>
        <a:xfrm>
          <a:off x="5713152" y="1916517"/>
          <a:ext cx="2504642" cy="1721115"/>
        </a:xfrm>
        <a:prstGeom prst="rect">
          <a:avLst/>
        </a:prstGeom>
        <a:solidFill>
          <a:srgbClr val="4472C4">
            <a:alpha val="90000"/>
            <a:tint val="40000"/>
            <a:hueOff val="0"/>
            <a:satOff val="0"/>
            <a:lumOff val="0"/>
            <a:alphaOff val="0"/>
          </a:srgbClr>
        </a:solidFill>
        <a:ln w="25400" cap="flat" cmpd="sng" algn="ctr">
          <a:solidFill>
            <a:srgbClr val="4472C4">
              <a:alpha val="90000"/>
              <a:tint val="40000"/>
              <a:hueOff val="0"/>
              <a:satOff val="0"/>
              <a:lumOff val="0"/>
              <a:alphaOff val="0"/>
            </a:srgbClr>
          </a:solidFill>
          <a:prstDash val="solid"/>
        </a:ln>
        <a:effectLst/>
      </dgm:spPr>
      <dgm:t>
        <a:bodyPr/>
        <a:lstStyle/>
        <a:p>
          <a:pPr>
            <a:buSzPts val="2200"/>
            <a:buChar char="•"/>
          </a:pPr>
          <a:r>
            <a:rPr lang="en-US" sz="1700" dirty="0">
              <a:solidFill>
                <a:srgbClr val="000000">
                  <a:hueOff val="0"/>
                  <a:satOff val="0"/>
                  <a:lumOff val="0"/>
                  <a:alphaOff val="0"/>
                </a:srgbClr>
              </a:solidFill>
              <a:latin typeface="Calibri" panose="020F0502020204030204" pitchFamily="34" charset="0"/>
              <a:ea typeface="+mn-ea"/>
              <a:cs typeface="Calibri" panose="020F0502020204030204" pitchFamily="34" charset="0"/>
            </a:rPr>
            <a:t>National Immunization Conference</a:t>
          </a:r>
        </a:p>
      </dgm:t>
    </dgm:pt>
    <dgm:pt modelId="{3DBA4F51-E5EC-40AC-9563-369696292490}" type="parTrans" cxnId="{D444065C-0A45-4B52-8C26-2141A5E8D5EA}">
      <dgm:prSet/>
      <dgm:spPr/>
      <dgm:t>
        <a:bodyPr/>
        <a:lstStyle/>
        <a:p>
          <a:endParaRPr lang="en-US"/>
        </a:p>
      </dgm:t>
    </dgm:pt>
    <dgm:pt modelId="{5FBB10E6-A6B3-4A8D-9C5C-648950EF9F60}" type="sibTrans" cxnId="{D444065C-0A45-4B52-8C26-2141A5E8D5EA}">
      <dgm:prSet/>
      <dgm:spPr/>
      <dgm:t>
        <a:bodyPr/>
        <a:lstStyle/>
        <a:p>
          <a:endParaRPr lang="en-US"/>
        </a:p>
      </dgm:t>
    </dgm:pt>
    <dgm:pt modelId="{6E74A958-9FCA-45D5-9C08-1516A14201DF}">
      <dgm:prSet phldrT="[Text]" custT="1"/>
      <dgm:spPr>
        <a:xfrm>
          <a:off x="2857860" y="1916517"/>
          <a:ext cx="2504642" cy="1721115"/>
        </a:xfrm>
        <a:prstGeom prst="rect">
          <a:avLst/>
        </a:prstGeom>
        <a:solidFill>
          <a:srgbClr val="4472C4">
            <a:alpha val="90000"/>
            <a:tint val="40000"/>
            <a:hueOff val="0"/>
            <a:satOff val="0"/>
            <a:lumOff val="0"/>
            <a:alphaOff val="0"/>
          </a:srgbClr>
        </a:solidFill>
        <a:ln w="25400" cap="flat" cmpd="sng" algn="ctr">
          <a:solidFill>
            <a:srgbClr val="4472C4">
              <a:alpha val="90000"/>
              <a:tint val="40000"/>
              <a:hueOff val="0"/>
              <a:satOff val="0"/>
              <a:lumOff val="0"/>
              <a:alphaOff val="0"/>
            </a:srgbClr>
          </a:solidFill>
          <a:prstDash val="solid"/>
        </a:ln>
        <a:effectLst/>
      </dgm:spPr>
      <dgm:t>
        <a:bodyPr/>
        <a:lstStyle/>
        <a:p>
          <a:pPr>
            <a:buChar char="•"/>
          </a:pPr>
          <a:r>
            <a:rPr lang="en-US" sz="1700" dirty="0">
              <a:solidFill>
                <a:srgbClr val="000000">
                  <a:hueOff val="0"/>
                  <a:satOff val="0"/>
                  <a:lumOff val="0"/>
                  <a:alphaOff val="0"/>
                </a:srgbClr>
              </a:solidFill>
              <a:latin typeface="Calibri" panose="020F0502020204030204" pitchFamily="34" charset="0"/>
              <a:ea typeface="+mn-ea"/>
              <a:cs typeface="Calibri" panose="020F0502020204030204" pitchFamily="34" charset="0"/>
            </a:rPr>
            <a:t>On-site</a:t>
          </a:r>
        </a:p>
      </dgm:t>
    </dgm:pt>
    <dgm:pt modelId="{D2D319AB-3FE2-4BE6-BDDA-DB0BF74DDD9B}" type="parTrans" cxnId="{BA14BEB7-C966-4682-8855-2E13974F41D9}">
      <dgm:prSet/>
      <dgm:spPr/>
      <dgm:t>
        <a:bodyPr/>
        <a:lstStyle/>
        <a:p>
          <a:endParaRPr lang="en-US"/>
        </a:p>
      </dgm:t>
    </dgm:pt>
    <dgm:pt modelId="{A8A51ED7-4277-4F29-9808-2CA77CCD7B15}" type="sibTrans" cxnId="{BA14BEB7-C966-4682-8855-2E13974F41D9}">
      <dgm:prSet/>
      <dgm:spPr/>
      <dgm:t>
        <a:bodyPr/>
        <a:lstStyle/>
        <a:p>
          <a:endParaRPr lang="en-US"/>
        </a:p>
      </dgm:t>
    </dgm:pt>
    <dgm:pt modelId="{DFBE135E-A761-414C-982F-14412FA438BC}">
      <dgm:prSet phldrT="[Text]" custT="1"/>
      <dgm:spPr>
        <a:xfrm>
          <a:off x="2857860" y="1916517"/>
          <a:ext cx="2504642" cy="1721115"/>
        </a:xfrm>
        <a:prstGeom prst="rect">
          <a:avLst/>
        </a:prstGeom>
        <a:solidFill>
          <a:srgbClr val="4472C4">
            <a:alpha val="90000"/>
            <a:tint val="40000"/>
            <a:hueOff val="0"/>
            <a:satOff val="0"/>
            <a:lumOff val="0"/>
            <a:alphaOff val="0"/>
          </a:srgbClr>
        </a:solidFill>
        <a:ln w="25400" cap="flat" cmpd="sng" algn="ctr">
          <a:solidFill>
            <a:srgbClr val="4472C4">
              <a:alpha val="90000"/>
              <a:tint val="40000"/>
              <a:hueOff val="0"/>
              <a:satOff val="0"/>
              <a:lumOff val="0"/>
              <a:alphaOff val="0"/>
            </a:srgbClr>
          </a:solidFill>
          <a:prstDash val="solid"/>
        </a:ln>
        <a:effectLst/>
      </dgm:spPr>
      <dgm:t>
        <a:bodyPr/>
        <a:lstStyle/>
        <a:p>
          <a:pPr>
            <a:buChar char="•"/>
          </a:pPr>
          <a:r>
            <a:rPr lang="en-US" sz="1700" dirty="0">
              <a:solidFill>
                <a:srgbClr val="000000">
                  <a:hueOff val="0"/>
                  <a:satOff val="0"/>
                  <a:lumOff val="0"/>
                  <a:alphaOff val="0"/>
                </a:srgbClr>
              </a:solidFill>
              <a:latin typeface="Calibri" panose="020F0502020204030204" pitchFamily="34" charset="0"/>
              <a:ea typeface="+mn-ea"/>
              <a:cs typeface="Calibri" panose="020F0502020204030204" pitchFamily="34" charset="0"/>
            </a:rPr>
            <a:t>Virtual</a:t>
          </a:r>
        </a:p>
      </dgm:t>
    </dgm:pt>
    <dgm:pt modelId="{D3E4B26E-3241-4406-8C4B-AC25D02921AC}" type="parTrans" cxnId="{6ECFE274-9BEA-4261-8DB7-A9427B167417}">
      <dgm:prSet/>
      <dgm:spPr/>
      <dgm:t>
        <a:bodyPr/>
        <a:lstStyle/>
        <a:p>
          <a:endParaRPr lang="en-US"/>
        </a:p>
      </dgm:t>
    </dgm:pt>
    <dgm:pt modelId="{8103DE6B-153B-4A8A-BBE5-47C007546164}" type="sibTrans" cxnId="{6ECFE274-9BEA-4261-8DB7-A9427B167417}">
      <dgm:prSet/>
      <dgm:spPr/>
      <dgm:t>
        <a:bodyPr/>
        <a:lstStyle/>
        <a:p>
          <a:endParaRPr lang="en-US"/>
        </a:p>
      </dgm:t>
    </dgm:pt>
    <dgm:pt modelId="{CD009CB3-3A39-424D-9CCB-02BE01AF3E9D}" type="pres">
      <dgm:prSet presAssocID="{7AF0E31A-D183-4167-9CE7-44E586105B23}" presName="Name0" presStyleCnt="0">
        <dgm:presLayoutVars>
          <dgm:dir/>
          <dgm:animLvl val="lvl"/>
          <dgm:resizeHandles val="exact"/>
        </dgm:presLayoutVars>
      </dgm:prSet>
      <dgm:spPr/>
    </dgm:pt>
    <dgm:pt modelId="{F41ACA7B-55CA-4B3C-BDDF-128364C0FFD1}" type="pres">
      <dgm:prSet presAssocID="{78B5870B-A205-4440-8E25-3CBEF8DF7345}" presName="composite" presStyleCnt="0"/>
      <dgm:spPr/>
    </dgm:pt>
    <dgm:pt modelId="{28C4A439-AABD-4131-A208-B77DE3E2320E}" type="pres">
      <dgm:prSet presAssocID="{78B5870B-A205-4440-8E25-3CBEF8DF7345}" presName="parTx" presStyleLbl="alignNode1" presStyleIdx="0" presStyleCnt="3">
        <dgm:presLayoutVars>
          <dgm:chMax val="0"/>
          <dgm:chPref val="0"/>
          <dgm:bulletEnabled val="1"/>
        </dgm:presLayoutVars>
      </dgm:prSet>
      <dgm:spPr/>
    </dgm:pt>
    <dgm:pt modelId="{E3503FCD-654D-42A0-815A-0B1A1145A38C}" type="pres">
      <dgm:prSet presAssocID="{78B5870B-A205-4440-8E25-3CBEF8DF7345}" presName="desTx" presStyleLbl="alignAccFollowNode1" presStyleIdx="0" presStyleCnt="3">
        <dgm:presLayoutVars>
          <dgm:bulletEnabled val="1"/>
        </dgm:presLayoutVars>
      </dgm:prSet>
      <dgm:spPr/>
    </dgm:pt>
    <dgm:pt modelId="{19744C82-0D97-46C3-9CED-91D92A671CE5}" type="pres">
      <dgm:prSet presAssocID="{B3538E43-0243-4BEE-B514-F84CDB7FC3BC}" presName="space" presStyleCnt="0"/>
      <dgm:spPr/>
    </dgm:pt>
    <dgm:pt modelId="{A9EBC159-2929-402E-8209-F7C831B5556C}" type="pres">
      <dgm:prSet presAssocID="{84BE7DE0-D63D-4C8D-AEFF-413610A84D55}" presName="composite" presStyleCnt="0"/>
      <dgm:spPr/>
    </dgm:pt>
    <dgm:pt modelId="{FE8CE677-C2EE-4C0F-A396-A6323C025FBF}" type="pres">
      <dgm:prSet presAssocID="{84BE7DE0-D63D-4C8D-AEFF-413610A84D55}" presName="parTx" presStyleLbl="alignNode1" presStyleIdx="1" presStyleCnt="3">
        <dgm:presLayoutVars>
          <dgm:chMax val="0"/>
          <dgm:chPref val="0"/>
          <dgm:bulletEnabled val="1"/>
        </dgm:presLayoutVars>
      </dgm:prSet>
      <dgm:spPr/>
    </dgm:pt>
    <dgm:pt modelId="{DC81CDAA-B8F0-4FF6-888A-98630CCD85C4}" type="pres">
      <dgm:prSet presAssocID="{84BE7DE0-D63D-4C8D-AEFF-413610A84D55}" presName="desTx" presStyleLbl="alignAccFollowNode1" presStyleIdx="1" presStyleCnt="3">
        <dgm:presLayoutVars>
          <dgm:bulletEnabled val="1"/>
        </dgm:presLayoutVars>
      </dgm:prSet>
      <dgm:spPr/>
    </dgm:pt>
    <dgm:pt modelId="{385ECA88-6574-4F26-9490-86C13A74C93C}" type="pres">
      <dgm:prSet presAssocID="{68B64E9E-1D2E-4ED6-9CD1-5109E971A300}" presName="space" presStyleCnt="0"/>
      <dgm:spPr/>
    </dgm:pt>
    <dgm:pt modelId="{4506D907-3174-4FC1-94EE-7FA8C3AE3DBC}" type="pres">
      <dgm:prSet presAssocID="{96B04F06-F05B-4922-A261-FF99F907CFB4}" presName="composite" presStyleCnt="0"/>
      <dgm:spPr/>
    </dgm:pt>
    <dgm:pt modelId="{DCCA4035-3375-4357-AEE5-A1DE6F95508F}" type="pres">
      <dgm:prSet presAssocID="{96B04F06-F05B-4922-A261-FF99F907CFB4}" presName="parTx" presStyleLbl="alignNode1" presStyleIdx="2" presStyleCnt="3">
        <dgm:presLayoutVars>
          <dgm:chMax val="0"/>
          <dgm:chPref val="0"/>
          <dgm:bulletEnabled val="1"/>
        </dgm:presLayoutVars>
      </dgm:prSet>
      <dgm:spPr/>
    </dgm:pt>
    <dgm:pt modelId="{89A94578-CD02-42E3-A9AF-CA55A63BAF7F}" type="pres">
      <dgm:prSet presAssocID="{96B04F06-F05B-4922-A261-FF99F907CFB4}" presName="desTx" presStyleLbl="alignAccFollowNode1" presStyleIdx="2" presStyleCnt="3">
        <dgm:presLayoutVars>
          <dgm:bulletEnabled val="1"/>
        </dgm:presLayoutVars>
      </dgm:prSet>
      <dgm:spPr/>
    </dgm:pt>
  </dgm:ptLst>
  <dgm:cxnLst>
    <dgm:cxn modelId="{D8B94202-A68B-4E16-AE5A-C47D29798E80}" type="presOf" srcId="{6E74A958-9FCA-45D5-9C08-1516A14201DF}" destId="{DC81CDAA-B8F0-4FF6-888A-98630CCD85C4}" srcOrd="0" destOrd="1" presId="urn:microsoft.com/office/officeart/2005/8/layout/hList1"/>
    <dgm:cxn modelId="{2DBCF108-2EC7-4B40-A33A-750DA1FBAEBB}" type="presOf" srcId="{DFBE135E-A761-414C-982F-14412FA438BC}" destId="{DC81CDAA-B8F0-4FF6-888A-98630CCD85C4}" srcOrd="0" destOrd="2" presId="urn:microsoft.com/office/officeart/2005/8/layout/hList1"/>
    <dgm:cxn modelId="{F4876723-DBE6-4C06-9568-7226F4895039}" type="presOf" srcId="{3F79905F-37BE-40C3-BDA1-DBAFCCF9DCD9}" destId="{E3503FCD-654D-42A0-815A-0B1A1145A38C}" srcOrd="0" destOrd="0" presId="urn:microsoft.com/office/officeart/2005/8/layout/hList1"/>
    <dgm:cxn modelId="{25FC9E32-0E9E-4E8C-BA2A-3ABE63AC39FC}" srcId="{7AF0E31A-D183-4167-9CE7-44E586105B23}" destId="{96B04F06-F05B-4922-A261-FF99F907CFB4}" srcOrd="2" destOrd="0" parTransId="{6933D5A8-66CB-4A09-A660-A70F1E097F0B}" sibTransId="{DB56F64E-9AE4-477D-BC7C-DB05E96DC7E3}"/>
    <dgm:cxn modelId="{D444065C-0A45-4B52-8C26-2141A5E8D5EA}" srcId="{96B04F06-F05B-4922-A261-FF99F907CFB4}" destId="{7D3D7204-B4B2-4163-AEA1-7EA37A6E8AEE}" srcOrd="1" destOrd="0" parTransId="{3DBA4F51-E5EC-40AC-9563-369696292490}" sibTransId="{5FBB10E6-A6B3-4A8D-9C5C-648950EF9F60}"/>
    <dgm:cxn modelId="{A79F3B69-AE57-4DD9-BE40-EFA43127FEBD}" srcId="{78B5870B-A205-4440-8E25-3CBEF8DF7345}" destId="{3F79905F-37BE-40C3-BDA1-DBAFCCF9DCD9}" srcOrd="0" destOrd="0" parTransId="{00E28BA2-5A7B-4BD8-A851-6192E2D0BD22}" sibTransId="{F847D721-474A-4A88-B244-098C6EF6F61B}"/>
    <dgm:cxn modelId="{4B84606E-26EA-4DDB-8A8C-DA35A17CC21D}" type="presOf" srcId="{CCED9C7D-F268-40BC-BEC9-9748E9DFDAB4}" destId="{DC81CDAA-B8F0-4FF6-888A-98630CCD85C4}" srcOrd="0" destOrd="0" presId="urn:microsoft.com/office/officeart/2005/8/layout/hList1"/>
    <dgm:cxn modelId="{6ECFE274-9BEA-4261-8DB7-A9427B167417}" srcId="{CCED9C7D-F268-40BC-BEC9-9748E9DFDAB4}" destId="{DFBE135E-A761-414C-982F-14412FA438BC}" srcOrd="1" destOrd="0" parTransId="{D3E4B26E-3241-4406-8C4B-AC25D02921AC}" sibTransId="{8103DE6B-153B-4A8A-BBE5-47C007546164}"/>
    <dgm:cxn modelId="{B7110C75-7ACC-437B-9662-ECE78067D15C}" type="presOf" srcId="{BB988809-0806-4C54-9F2E-8A010E821D34}" destId="{89A94578-CD02-42E3-A9AF-CA55A63BAF7F}" srcOrd="0" destOrd="0" presId="urn:microsoft.com/office/officeart/2005/8/layout/hList1"/>
    <dgm:cxn modelId="{D5196A5A-248A-4E5C-84C2-9511B1B415D2}" srcId="{7AF0E31A-D183-4167-9CE7-44E586105B23}" destId="{84BE7DE0-D63D-4C8D-AEFF-413610A84D55}" srcOrd="1" destOrd="0" parTransId="{3C882424-1E69-406E-AA7B-E2AB01178A00}" sibTransId="{68B64E9E-1D2E-4ED6-9CD1-5109E971A300}"/>
    <dgm:cxn modelId="{5008687D-A493-4C03-AF65-88CB174E066E}" srcId="{84BE7DE0-D63D-4C8D-AEFF-413610A84D55}" destId="{CCED9C7D-F268-40BC-BEC9-9748E9DFDAB4}" srcOrd="0" destOrd="0" parTransId="{41125384-C221-41EC-9734-999C642CD079}" sibTransId="{D9FC820F-7242-4D38-9F02-484FFF9EDF56}"/>
    <dgm:cxn modelId="{2774FC87-40B4-4820-BF7F-6C78A2398300}" srcId="{7AF0E31A-D183-4167-9CE7-44E586105B23}" destId="{78B5870B-A205-4440-8E25-3CBEF8DF7345}" srcOrd="0" destOrd="0" parTransId="{2D056A55-2789-487C-8C3F-D336EDEE1A4B}" sibTransId="{B3538E43-0243-4BEE-B514-F84CDB7FC3BC}"/>
    <dgm:cxn modelId="{1BCACD88-8CAD-4E29-9CCB-46B8D1B1F0FF}" type="presOf" srcId="{52F0949E-2E4D-4D66-BBC7-64C6EB957A7F}" destId="{DC81CDAA-B8F0-4FF6-888A-98630CCD85C4}" srcOrd="0" destOrd="3" presId="urn:microsoft.com/office/officeart/2005/8/layout/hList1"/>
    <dgm:cxn modelId="{7965CFB6-C75D-4D1B-A85D-2688FBB2AD8F}" type="presOf" srcId="{7D3D7204-B4B2-4163-AEA1-7EA37A6E8AEE}" destId="{89A94578-CD02-42E3-A9AF-CA55A63BAF7F}" srcOrd="0" destOrd="1" presId="urn:microsoft.com/office/officeart/2005/8/layout/hList1"/>
    <dgm:cxn modelId="{BA14BEB7-C966-4682-8855-2E13974F41D9}" srcId="{CCED9C7D-F268-40BC-BEC9-9748E9DFDAB4}" destId="{6E74A958-9FCA-45D5-9C08-1516A14201DF}" srcOrd="0" destOrd="0" parTransId="{D2D319AB-3FE2-4BE6-BDDA-DB0BF74DDD9B}" sibTransId="{A8A51ED7-4277-4F29-9808-2CA77CCD7B15}"/>
    <dgm:cxn modelId="{EBB42EC7-60BD-41AA-9875-B7EA5100FB34}" type="presOf" srcId="{96B04F06-F05B-4922-A261-FF99F907CFB4}" destId="{DCCA4035-3375-4357-AEE5-A1DE6F95508F}" srcOrd="0" destOrd="0" presId="urn:microsoft.com/office/officeart/2005/8/layout/hList1"/>
    <dgm:cxn modelId="{4654BCCA-451E-4D2F-B971-A2DE34FDB579}" type="presOf" srcId="{84BE7DE0-D63D-4C8D-AEFF-413610A84D55}" destId="{FE8CE677-C2EE-4C0F-A396-A6323C025FBF}" srcOrd="0" destOrd="0" presId="urn:microsoft.com/office/officeart/2005/8/layout/hList1"/>
    <dgm:cxn modelId="{C72439D8-11E8-4410-858E-D3FFF403401E}" srcId="{84BE7DE0-D63D-4C8D-AEFF-413610A84D55}" destId="{52F0949E-2E4D-4D66-BBC7-64C6EB957A7F}" srcOrd="1" destOrd="0" parTransId="{7041E2CF-A4A0-470D-8216-38AA9AE195D8}" sibTransId="{6CECAC86-377F-4EB8-8352-64AB33A14CFB}"/>
    <dgm:cxn modelId="{1C1543E6-736D-4D9B-BDC8-C32105E3FADC}" srcId="{96B04F06-F05B-4922-A261-FF99F907CFB4}" destId="{BB988809-0806-4C54-9F2E-8A010E821D34}" srcOrd="0" destOrd="0" parTransId="{D6AFB330-1557-4753-981B-E5A145F43D7E}" sibTransId="{F44EA56E-AEBB-4D30-B374-491A2C80F59D}"/>
    <dgm:cxn modelId="{1089CEE8-8123-468C-B492-2CADF4368ABD}" type="presOf" srcId="{7AF0E31A-D183-4167-9CE7-44E586105B23}" destId="{CD009CB3-3A39-424D-9CCB-02BE01AF3E9D}" srcOrd="0" destOrd="0" presId="urn:microsoft.com/office/officeart/2005/8/layout/hList1"/>
    <dgm:cxn modelId="{A24606F4-CEC5-43EE-9736-5754BE44DCB7}" type="presOf" srcId="{78B5870B-A205-4440-8E25-3CBEF8DF7345}" destId="{28C4A439-AABD-4131-A208-B77DE3E2320E}" srcOrd="0" destOrd="0" presId="urn:microsoft.com/office/officeart/2005/8/layout/hList1"/>
    <dgm:cxn modelId="{0AF0481D-B5CC-47D3-B05F-268D2C74AB55}" type="presParOf" srcId="{CD009CB3-3A39-424D-9CCB-02BE01AF3E9D}" destId="{F41ACA7B-55CA-4B3C-BDDF-128364C0FFD1}" srcOrd="0" destOrd="0" presId="urn:microsoft.com/office/officeart/2005/8/layout/hList1"/>
    <dgm:cxn modelId="{D5D68A9D-F8FA-404E-B2F1-885803BDD253}" type="presParOf" srcId="{F41ACA7B-55CA-4B3C-BDDF-128364C0FFD1}" destId="{28C4A439-AABD-4131-A208-B77DE3E2320E}" srcOrd="0" destOrd="0" presId="urn:microsoft.com/office/officeart/2005/8/layout/hList1"/>
    <dgm:cxn modelId="{74FA64B8-9A92-4FCA-8792-9432ABD2D5BC}" type="presParOf" srcId="{F41ACA7B-55CA-4B3C-BDDF-128364C0FFD1}" destId="{E3503FCD-654D-42A0-815A-0B1A1145A38C}" srcOrd="1" destOrd="0" presId="urn:microsoft.com/office/officeart/2005/8/layout/hList1"/>
    <dgm:cxn modelId="{41C009F6-AE17-4D9D-93AD-8DA5C8F5E7BD}" type="presParOf" srcId="{CD009CB3-3A39-424D-9CCB-02BE01AF3E9D}" destId="{19744C82-0D97-46C3-9CED-91D92A671CE5}" srcOrd="1" destOrd="0" presId="urn:microsoft.com/office/officeart/2005/8/layout/hList1"/>
    <dgm:cxn modelId="{D3E9265D-A567-40CD-BCFE-1426AF631829}" type="presParOf" srcId="{CD009CB3-3A39-424D-9CCB-02BE01AF3E9D}" destId="{A9EBC159-2929-402E-8209-F7C831B5556C}" srcOrd="2" destOrd="0" presId="urn:microsoft.com/office/officeart/2005/8/layout/hList1"/>
    <dgm:cxn modelId="{D19AB1AD-C3A9-4456-B276-2745258FEEFD}" type="presParOf" srcId="{A9EBC159-2929-402E-8209-F7C831B5556C}" destId="{FE8CE677-C2EE-4C0F-A396-A6323C025FBF}" srcOrd="0" destOrd="0" presId="urn:microsoft.com/office/officeart/2005/8/layout/hList1"/>
    <dgm:cxn modelId="{2AD92DA2-BF63-403B-9DF7-FBD5C868293F}" type="presParOf" srcId="{A9EBC159-2929-402E-8209-F7C831B5556C}" destId="{DC81CDAA-B8F0-4FF6-888A-98630CCD85C4}" srcOrd="1" destOrd="0" presId="urn:microsoft.com/office/officeart/2005/8/layout/hList1"/>
    <dgm:cxn modelId="{0DDDB505-C79A-4C60-894B-420F4192A3A0}" type="presParOf" srcId="{CD009CB3-3A39-424D-9CCB-02BE01AF3E9D}" destId="{385ECA88-6574-4F26-9490-86C13A74C93C}" srcOrd="3" destOrd="0" presId="urn:microsoft.com/office/officeart/2005/8/layout/hList1"/>
    <dgm:cxn modelId="{C87FBE64-6C5E-4763-B229-1AC2D45F7ED9}" type="presParOf" srcId="{CD009CB3-3A39-424D-9CCB-02BE01AF3E9D}" destId="{4506D907-3174-4FC1-94EE-7FA8C3AE3DBC}" srcOrd="4" destOrd="0" presId="urn:microsoft.com/office/officeart/2005/8/layout/hList1"/>
    <dgm:cxn modelId="{4935F661-57FA-4F9C-91FF-EC4F158FAF6C}" type="presParOf" srcId="{4506D907-3174-4FC1-94EE-7FA8C3AE3DBC}" destId="{DCCA4035-3375-4357-AEE5-A1DE6F95508F}" srcOrd="0" destOrd="0" presId="urn:microsoft.com/office/officeart/2005/8/layout/hList1"/>
    <dgm:cxn modelId="{061DD90E-621C-47A9-978D-D9FEC9D66EE0}" type="presParOf" srcId="{4506D907-3174-4FC1-94EE-7FA8C3AE3DBC}" destId="{89A94578-CD02-42E3-A9AF-CA55A63BAF7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8ABCB3-5663-475D-84AA-918DEAE0D67C}">
      <dsp:nvSpPr>
        <dsp:cNvPr id="0" name=""/>
        <dsp:cNvSpPr/>
      </dsp:nvSpPr>
      <dsp:spPr>
        <a:xfrm>
          <a:off x="4916" y="307970"/>
          <a:ext cx="5133773" cy="117502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38100" rIns="57150" bIns="38100" numCol="1" spcCol="1270" anchor="ctr" anchorCtr="0">
          <a:noAutofit/>
        </a:bodyPr>
        <a:lstStyle/>
        <a:p>
          <a:pPr marL="0" lvl="0" indent="0" algn="ctr" defTabSz="1333500">
            <a:lnSpc>
              <a:spcPct val="90000"/>
            </a:lnSpc>
            <a:spcBef>
              <a:spcPct val="0"/>
            </a:spcBef>
            <a:spcAft>
              <a:spcPct val="35000"/>
            </a:spcAft>
            <a:buSzPts val="1100"/>
            <a:buNone/>
          </a:pPr>
          <a:r>
            <a:rPr lang="en-US" sz="3000" b="1" kern="1200" dirty="0">
              <a:latin typeface="Calibri" panose="020F0502020204030204" pitchFamily="34" charset="0"/>
              <a:cs typeface="Calibri" panose="020F0502020204030204" pitchFamily="34" charset="0"/>
            </a:rPr>
            <a:t>Section 317</a:t>
          </a:r>
          <a:br>
            <a:rPr lang="en-US" sz="3000" b="1" kern="1200" dirty="0">
              <a:latin typeface="Calibri" panose="020F0502020204030204" pitchFamily="34" charset="0"/>
              <a:cs typeface="Calibri" panose="020F0502020204030204" pitchFamily="34" charset="0"/>
            </a:rPr>
          </a:br>
          <a:r>
            <a:rPr lang="en-US" sz="3000" b="1" kern="1200" dirty="0">
              <a:latin typeface="Calibri" panose="020F0502020204030204" pitchFamily="34" charset="0"/>
              <a:cs typeface="Calibri" panose="020F0502020204030204" pitchFamily="34" charset="0"/>
            </a:rPr>
            <a:t>Public Health Service Act</a:t>
          </a:r>
        </a:p>
      </dsp:txBody>
      <dsp:txXfrm>
        <a:off x="39331" y="342385"/>
        <a:ext cx="5064943" cy="1106193"/>
      </dsp:txXfrm>
    </dsp:sp>
    <dsp:sp modelId="{F6CF171B-3B88-4126-92D8-6F3F2CFC6674}">
      <dsp:nvSpPr>
        <dsp:cNvPr id="0" name=""/>
        <dsp:cNvSpPr/>
      </dsp:nvSpPr>
      <dsp:spPr>
        <a:xfrm>
          <a:off x="518294" y="1482994"/>
          <a:ext cx="513377" cy="881267"/>
        </a:xfrm>
        <a:custGeom>
          <a:avLst/>
          <a:gdLst/>
          <a:ahLst/>
          <a:cxnLst/>
          <a:rect l="0" t="0" r="0" b="0"/>
          <a:pathLst>
            <a:path>
              <a:moveTo>
                <a:pt x="0" y="0"/>
              </a:moveTo>
              <a:lnTo>
                <a:pt x="0" y="881267"/>
              </a:lnTo>
              <a:lnTo>
                <a:pt x="513377" y="881267"/>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F56E07-3D0D-47AE-BEB2-6BC0520D5D88}">
      <dsp:nvSpPr>
        <dsp:cNvPr id="0" name=""/>
        <dsp:cNvSpPr/>
      </dsp:nvSpPr>
      <dsp:spPr>
        <a:xfrm>
          <a:off x="1031671" y="1776750"/>
          <a:ext cx="3673575" cy="1175023"/>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rgbClr val="000000"/>
              </a:solidFill>
              <a:latin typeface="Calibri" panose="020F0502020204030204" pitchFamily="34" charset="0"/>
              <a:cs typeface="Calibri" panose="020F0502020204030204" pitchFamily="34" charset="0"/>
            </a:rPr>
            <a:t>Helps meet the costs of prevention health services</a:t>
          </a:r>
        </a:p>
      </dsp:txBody>
      <dsp:txXfrm>
        <a:off x="1066086" y="1811165"/>
        <a:ext cx="3604745" cy="1106193"/>
      </dsp:txXfrm>
    </dsp:sp>
    <dsp:sp modelId="{02FD7760-B437-4064-99E4-D4F9C0245680}">
      <dsp:nvSpPr>
        <dsp:cNvPr id="0" name=""/>
        <dsp:cNvSpPr/>
      </dsp:nvSpPr>
      <dsp:spPr>
        <a:xfrm>
          <a:off x="518294" y="1482994"/>
          <a:ext cx="513377" cy="2350047"/>
        </a:xfrm>
        <a:custGeom>
          <a:avLst/>
          <a:gdLst/>
          <a:ahLst/>
          <a:cxnLst/>
          <a:rect l="0" t="0" r="0" b="0"/>
          <a:pathLst>
            <a:path>
              <a:moveTo>
                <a:pt x="0" y="0"/>
              </a:moveTo>
              <a:lnTo>
                <a:pt x="0" y="2350047"/>
              </a:lnTo>
              <a:lnTo>
                <a:pt x="513377" y="2350047"/>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C1FE79A-752E-41EA-8907-5A0F3F9BB606}">
      <dsp:nvSpPr>
        <dsp:cNvPr id="0" name=""/>
        <dsp:cNvSpPr/>
      </dsp:nvSpPr>
      <dsp:spPr>
        <a:xfrm>
          <a:off x="1031671" y="3245529"/>
          <a:ext cx="3573708" cy="1175023"/>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rgbClr val="000000"/>
              </a:solidFill>
              <a:latin typeface="Calibri" panose="020F0502020204030204" pitchFamily="34" charset="0"/>
              <a:cs typeface="Calibri" panose="020F0502020204030204" pitchFamily="34" charset="0"/>
            </a:rPr>
            <a:t>Priorities include preserving immunization infrastructure, maintaining vaccine supply, etc. </a:t>
          </a:r>
        </a:p>
      </dsp:txBody>
      <dsp:txXfrm>
        <a:off x="1066086" y="3279944"/>
        <a:ext cx="3504878" cy="1106193"/>
      </dsp:txXfrm>
    </dsp:sp>
    <dsp:sp modelId="{15CF7BD7-82F4-40E8-A8C3-8FC9A5DA0F65}">
      <dsp:nvSpPr>
        <dsp:cNvPr id="0" name=""/>
        <dsp:cNvSpPr/>
      </dsp:nvSpPr>
      <dsp:spPr>
        <a:xfrm>
          <a:off x="5726202" y="307970"/>
          <a:ext cx="5071449" cy="117502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38100" rIns="57150" bIns="38100" numCol="1" spcCol="1270" anchor="ctr" anchorCtr="0">
          <a:noAutofit/>
        </a:bodyPr>
        <a:lstStyle/>
        <a:p>
          <a:pPr marL="0" lvl="0" indent="0" algn="ctr" defTabSz="1333500">
            <a:lnSpc>
              <a:spcPct val="90000"/>
            </a:lnSpc>
            <a:spcBef>
              <a:spcPct val="0"/>
            </a:spcBef>
            <a:spcAft>
              <a:spcPct val="35000"/>
            </a:spcAft>
            <a:buNone/>
          </a:pPr>
          <a:r>
            <a:rPr lang="en-US" sz="3000" b="1" kern="1200" dirty="0">
              <a:latin typeface="Calibri" panose="020F0502020204030204" pitchFamily="34" charset="0"/>
              <a:cs typeface="Calibri" panose="020F0502020204030204" pitchFamily="34" charset="0"/>
            </a:rPr>
            <a:t>Vaccines for Children Programs </a:t>
          </a:r>
          <a:br>
            <a:rPr lang="en-US" sz="3000" b="1" kern="1200" dirty="0">
              <a:latin typeface="Calibri" panose="020F0502020204030204" pitchFamily="34" charset="0"/>
              <a:cs typeface="Calibri" panose="020F0502020204030204" pitchFamily="34" charset="0"/>
            </a:rPr>
          </a:br>
          <a:r>
            <a:rPr lang="en-US" sz="3000" b="1" kern="1200" dirty="0">
              <a:latin typeface="Calibri" panose="020F0502020204030204" pitchFamily="34" charset="0"/>
              <a:cs typeface="Calibri" panose="020F0502020204030204" pitchFamily="34" charset="0"/>
            </a:rPr>
            <a:t>(VFC) </a:t>
          </a:r>
        </a:p>
      </dsp:txBody>
      <dsp:txXfrm>
        <a:off x="5760617" y="342385"/>
        <a:ext cx="5002619" cy="1106193"/>
      </dsp:txXfrm>
    </dsp:sp>
    <dsp:sp modelId="{0648C204-6746-4782-B8A5-7A4A23384966}">
      <dsp:nvSpPr>
        <dsp:cNvPr id="0" name=""/>
        <dsp:cNvSpPr/>
      </dsp:nvSpPr>
      <dsp:spPr>
        <a:xfrm>
          <a:off x="6233347" y="1482994"/>
          <a:ext cx="507144" cy="881267"/>
        </a:xfrm>
        <a:custGeom>
          <a:avLst/>
          <a:gdLst/>
          <a:ahLst/>
          <a:cxnLst/>
          <a:rect l="0" t="0" r="0" b="0"/>
          <a:pathLst>
            <a:path>
              <a:moveTo>
                <a:pt x="0" y="0"/>
              </a:moveTo>
              <a:lnTo>
                <a:pt x="0" y="881267"/>
              </a:lnTo>
              <a:lnTo>
                <a:pt x="507144" y="881267"/>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D71C7E3-BDB9-4238-A379-C505C1E541B3}">
      <dsp:nvSpPr>
        <dsp:cNvPr id="0" name=""/>
        <dsp:cNvSpPr/>
      </dsp:nvSpPr>
      <dsp:spPr>
        <a:xfrm>
          <a:off x="6740492" y="1776750"/>
          <a:ext cx="4110383" cy="1175023"/>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rgbClr val="000000"/>
              </a:solidFill>
              <a:latin typeface="Calibri" panose="020F0502020204030204" pitchFamily="34" charset="0"/>
              <a:cs typeface="Calibri" panose="020F0502020204030204" pitchFamily="34" charset="0"/>
            </a:rPr>
            <a:t>Provides vaccines to children whose parents/guardians may not be able to afford them</a:t>
          </a:r>
        </a:p>
      </dsp:txBody>
      <dsp:txXfrm>
        <a:off x="6774907" y="1811165"/>
        <a:ext cx="4041553" cy="1106193"/>
      </dsp:txXfrm>
    </dsp:sp>
    <dsp:sp modelId="{BC236C3A-3256-4B67-A0CE-EAB9E8E2752E}">
      <dsp:nvSpPr>
        <dsp:cNvPr id="0" name=""/>
        <dsp:cNvSpPr/>
      </dsp:nvSpPr>
      <dsp:spPr>
        <a:xfrm>
          <a:off x="6233347" y="1482994"/>
          <a:ext cx="507144" cy="2350047"/>
        </a:xfrm>
        <a:custGeom>
          <a:avLst/>
          <a:gdLst/>
          <a:ahLst/>
          <a:cxnLst/>
          <a:rect l="0" t="0" r="0" b="0"/>
          <a:pathLst>
            <a:path>
              <a:moveTo>
                <a:pt x="0" y="0"/>
              </a:moveTo>
              <a:lnTo>
                <a:pt x="0" y="2350047"/>
              </a:lnTo>
              <a:lnTo>
                <a:pt x="507144" y="2350047"/>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6664F99-E178-40BA-B50D-A22FFC87729D}">
      <dsp:nvSpPr>
        <dsp:cNvPr id="0" name=""/>
        <dsp:cNvSpPr/>
      </dsp:nvSpPr>
      <dsp:spPr>
        <a:xfrm>
          <a:off x="6740492" y="3245529"/>
          <a:ext cx="4131195" cy="1175023"/>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rgbClr val="000000"/>
              </a:solidFill>
              <a:latin typeface="Calibri" panose="020F0502020204030204" pitchFamily="34" charset="0"/>
              <a:cs typeface="Calibri" panose="020F0502020204030204" pitchFamily="34" charset="0"/>
            </a:rPr>
            <a:t>Supports opportunities for all children to get their recommended vaccinations on schedule</a:t>
          </a:r>
        </a:p>
      </dsp:txBody>
      <dsp:txXfrm>
        <a:off x="6774907" y="3279944"/>
        <a:ext cx="4062365" cy="11061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8ABCB3-5663-475D-84AA-918DEAE0D67C}">
      <dsp:nvSpPr>
        <dsp:cNvPr id="0" name=""/>
        <dsp:cNvSpPr/>
      </dsp:nvSpPr>
      <dsp:spPr>
        <a:xfrm>
          <a:off x="2598" y="102029"/>
          <a:ext cx="10804725" cy="1197594"/>
        </a:xfrm>
        <a:prstGeom prst="roundRect">
          <a:avLst>
            <a:gd name="adj" fmla="val 10000"/>
          </a:avLst>
        </a:prstGeom>
        <a:solidFill>
          <a:srgbClr val="4472C4">
            <a:hueOff val="0"/>
            <a:satOff val="0"/>
            <a:lumOff val="0"/>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485" tIns="46990" rIns="70485" bIns="46990" numCol="1" spcCol="1270" anchor="ctr" anchorCtr="0">
          <a:noAutofit/>
        </a:bodyPr>
        <a:lstStyle/>
        <a:p>
          <a:pPr marL="0" lvl="0" indent="0" algn="ctr" defTabSz="1644650">
            <a:lnSpc>
              <a:spcPct val="90000"/>
            </a:lnSpc>
            <a:spcBef>
              <a:spcPct val="0"/>
            </a:spcBef>
            <a:spcAft>
              <a:spcPct val="35000"/>
            </a:spcAft>
            <a:buSzPts val="1100"/>
            <a:buNone/>
          </a:pPr>
          <a:r>
            <a:rPr lang="en-US" sz="3700" b="1" kern="1200" dirty="0">
              <a:solidFill>
                <a:srgbClr val="FFFFFF"/>
              </a:solidFill>
              <a:latin typeface="Calibri" panose="020F0502020204030204" pitchFamily="34" charset="0"/>
              <a:ea typeface="+mn-ea"/>
              <a:cs typeface="Calibri" panose="020F0502020204030204" pitchFamily="34" charset="0"/>
            </a:rPr>
            <a:t>Immunization VFC/317 Cooperative Agreement Strategies </a:t>
          </a:r>
        </a:p>
      </dsp:txBody>
      <dsp:txXfrm>
        <a:off x="37674" y="137105"/>
        <a:ext cx="10734573" cy="1127442"/>
      </dsp:txXfrm>
    </dsp:sp>
    <dsp:sp modelId="{F6CF171B-3B88-4126-92D8-6F3F2CFC6674}">
      <dsp:nvSpPr>
        <dsp:cNvPr id="0" name=""/>
        <dsp:cNvSpPr/>
      </dsp:nvSpPr>
      <dsp:spPr>
        <a:xfrm>
          <a:off x="1083071" y="1299624"/>
          <a:ext cx="1080472" cy="898196"/>
        </a:xfrm>
        <a:custGeom>
          <a:avLst/>
          <a:gdLst/>
          <a:ahLst/>
          <a:cxnLst/>
          <a:rect l="0" t="0" r="0" b="0"/>
          <a:pathLst>
            <a:path>
              <a:moveTo>
                <a:pt x="0" y="0"/>
              </a:moveTo>
              <a:lnTo>
                <a:pt x="0" y="673647"/>
              </a:lnTo>
              <a:lnTo>
                <a:pt x="810354" y="673647"/>
              </a:lnTo>
            </a:path>
          </a:pathLst>
        </a:custGeom>
        <a:noFill/>
        <a:ln w="25400" cap="flat" cmpd="sng" algn="ctr">
          <a:solidFill>
            <a:srgbClr val="4472C4">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BDF56E07-3D0D-47AE-BEB2-6BC0520D5D88}">
      <dsp:nvSpPr>
        <dsp:cNvPr id="0" name=""/>
        <dsp:cNvSpPr/>
      </dsp:nvSpPr>
      <dsp:spPr>
        <a:xfrm>
          <a:off x="2163543" y="1599023"/>
          <a:ext cx="8692527" cy="1197594"/>
        </a:xfrm>
        <a:prstGeom prst="roundRect">
          <a:avLst>
            <a:gd name="adj" fmla="val 10000"/>
          </a:avLst>
        </a:prstGeom>
        <a:solidFill>
          <a:srgbClr val="FFFFFF">
            <a:alpha val="90000"/>
            <a:hueOff val="0"/>
            <a:satOff val="0"/>
            <a:lumOff val="0"/>
            <a:alphaOff val="0"/>
          </a:srgbClr>
        </a:solidFill>
        <a:ln w="254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b="1" i="0" kern="1200" dirty="0">
              <a:solidFill>
                <a:srgbClr val="000000">
                  <a:hueOff val="0"/>
                  <a:satOff val="0"/>
                  <a:lumOff val="0"/>
                  <a:alphaOff val="0"/>
                </a:srgbClr>
              </a:solidFill>
              <a:latin typeface="Calibri" panose="020F0502020204030204" pitchFamily="34" charset="0"/>
              <a:ea typeface="+mn-ea"/>
              <a:cs typeface="Calibri" panose="020F0502020204030204" pitchFamily="34" charset="0"/>
            </a:rPr>
            <a:t>Strategy 1- Strengthen program infrastructure and management</a:t>
          </a:r>
        </a:p>
        <a:p>
          <a:pPr marL="0" lvl="0" indent="0" algn="ctr" defTabSz="977900">
            <a:lnSpc>
              <a:spcPct val="90000"/>
            </a:lnSpc>
            <a:spcBef>
              <a:spcPct val="0"/>
            </a:spcBef>
            <a:spcAft>
              <a:spcPct val="35000"/>
            </a:spcAft>
            <a:buNone/>
          </a:pPr>
          <a:r>
            <a:rPr lang="en-US" sz="2200" b="0" i="0" kern="1200" dirty="0">
              <a:solidFill>
                <a:srgbClr val="000000">
                  <a:hueOff val="0"/>
                  <a:satOff val="0"/>
                  <a:lumOff val="0"/>
                  <a:alphaOff val="0"/>
                </a:srgbClr>
              </a:solidFill>
              <a:latin typeface="Calibri" panose="020F0502020204030204" pitchFamily="34" charset="0"/>
              <a:ea typeface="+mn-ea"/>
              <a:cs typeface="Calibri" panose="020F0502020204030204" pitchFamily="34" charset="0"/>
            </a:rPr>
            <a:t>Distributing resources needed to maintain and strengthen the nation’s immunization infrastructure. </a:t>
          </a:r>
          <a:endParaRPr lang="en-US" sz="2200" kern="1200" dirty="0">
            <a:solidFill>
              <a:srgbClr val="000000">
                <a:hueOff val="0"/>
                <a:satOff val="0"/>
                <a:lumOff val="0"/>
                <a:alphaOff val="0"/>
              </a:srgbClr>
            </a:solidFill>
            <a:latin typeface="Calibri" panose="020F0502020204030204" pitchFamily="34" charset="0"/>
            <a:ea typeface="+mn-ea"/>
            <a:cs typeface="Calibri" panose="020F0502020204030204" pitchFamily="34" charset="0"/>
          </a:endParaRPr>
        </a:p>
      </dsp:txBody>
      <dsp:txXfrm>
        <a:off x="2198619" y="1634099"/>
        <a:ext cx="8622375" cy="1127442"/>
      </dsp:txXfrm>
    </dsp:sp>
    <dsp:sp modelId="{02FD7760-B437-4064-99E4-D4F9C0245680}">
      <dsp:nvSpPr>
        <dsp:cNvPr id="0" name=""/>
        <dsp:cNvSpPr/>
      </dsp:nvSpPr>
      <dsp:spPr>
        <a:xfrm>
          <a:off x="1083071" y="1299624"/>
          <a:ext cx="1080472" cy="2395189"/>
        </a:xfrm>
        <a:custGeom>
          <a:avLst/>
          <a:gdLst/>
          <a:ahLst/>
          <a:cxnLst/>
          <a:rect l="0" t="0" r="0" b="0"/>
          <a:pathLst>
            <a:path>
              <a:moveTo>
                <a:pt x="0" y="0"/>
              </a:moveTo>
              <a:lnTo>
                <a:pt x="0" y="1796392"/>
              </a:lnTo>
              <a:lnTo>
                <a:pt x="810354" y="1796392"/>
              </a:lnTo>
            </a:path>
          </a:pathLst>
        </a:custGeom>
        <a:noFill/>
        <a:ln w="25400" cap="flat" cmpd="sng" algn="ctr">
          <a:solidFill>
            <a:srgbClr val="4472C4">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3C1FE79A-752E-41EA-8907-5A0F3F9BB606}">
      <dsp:nvSpPr>
        <dsp:cNvPr id="0" name=""/>
        <dsp:cNvSpPr/>
      </dsp:nvSpPr>
      <dsp:spPr>
        <a:xfrm>
          <a:off x="2163543" y="3096016"/>
          <a:ext cx="8694021" cy="1197594"/>
        </a:xfrm>
        <a:prstGeom prst="roundRect">
          <a:avLst>
            <a:gd name="adj" fmla="val 10000"/>
          </a:avLst>
        </a:prstGeom>
        <a:solidFill>
          <a:srgbClr val="FFFFFF">
            <a:alpha val="90000"/>
            <a:hueOff val="0"/>
            <a:satOff val="0"/>
            <a:lumOff val="0"/>
            <a:alphaOff val="0"/>
          </a:srgbClr>
        </a:solidFill>
        <a:ln w="254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b="1" i="0" kern="1200" dirty="0">
              <a:solidFill>
                <a:srgbClr val="000000">
                  <a:hueOff val="0"/>
                  <a:satOff val="0"/>
                  <a:lumOff val="0"/>
                  <a:alphaOff val="0"/>
                </a:srgbClr>
              </a:solidFill>
              <a:latin typeface="Calibri" panose="020F0502020204030204" pitchFamily="34" charset="0"/>
              <a:ea typeface="+mn-ea"/>
              <a:cs typeface="Calibri" panose="020F0502020204030204" pitchFamily="34" charset="0"/>
            </a:rPr>
            <a:t>Strategy 5- Enhance data and evaluation</a:t>
          </a:r>
        </a:p>
        <a:p>
          <a:pPr marL="0" lvl="0" indent="0" algn="ctr" defTabSz="977900">
            <a:lnSpc>
              <a:spcPct val="90000"/>
            </a:lnSpc>
            <a:spcBef>
              <a:spcPct val="0"/>
            </a:spcBef>
            <a:spcAft>
              <a:spcPct val="35000"/>
            </a:spcAft>
            <a:buNone/>
          </a:pPr>
          <a:r>
            <a:rPr lang="en-US" sz="2200" b="0" i="0" kern="1200" dirty="0">
              <a:solidFill>
                <a:srgbClr val="000000">
                  <a:hueOff val="0"/>
                  <a:satOff val="0"/>
                  <a:lumOff val="0"/>
                  <a:alphaOff val="0"/>
                </a:srgbClr>
              </a:solidFill>
              <a:latin typeface="Calibri" panose="020F0502020204030204" pitchFamily="34" charset="0"/>
              <a:ea typeface="+mn-ea"/>
              <a:cs typeface="Calibri" panose="020F0502020204030204" pitchFamily="34" charset="0"/>
            </a:rPr>
            <a:t>Enhancing existing data systems and creating new tools to improve the quality of data and of program outcomes. </a:t>
          </a:r>
          <a:endParaRPr lang="en-US" sz="2200" kern="1200" dirty="0">
            <a:solidFill>
              <a:srgbClr val="000000">
                <a:hueOff val="0"/>
                <a:satOff val="0"/>
                <a:lumOff val="0"/>
                <a:alphaOff val="0"/>
              </a:srgbClr>
            </a:solidFill>
            <a:latin typeface="Calibri" panose="020F0502020204030204" pitchFamily="34" charset="0"/>
            <a:ea typeface="+mn-ea"/>
            <a:cs typeface="Calibri" panose="020F0502020204030204" pitchFamily="34" charset="0"/>
          </a:endParaRPr>
        </a:p>
      </dsp:txBody>
      <dsp:txXfrm>
        <a:off x="2198619" y="3131092"/>
        <a:ext cx="8623869" cy="1127442"/>
      </dsp:txXfrm>
    </dsp:sp>
    <dsp:sp modelId="{3CD639E8-9A71-4621-8964-ACFE7C02E7CF}">
      <dsp:nvSpPr>
        <dsp:cNvPr id="0" name=""/>
        <dsp:cNvSpPr/>
      </dsp:nvSpPr>
      <dsp:spPr>
        <a:xfrm>
          <a:off x="1083071" y="1299624"/>
          <a:ext cx="1080472" cy="3892183"/>
        </a:xfrm>
        <a:custGeom>
          <a:avLst/>
          <a:gdLst/>
          <a:ahLst/>
          <a:cxnLst/>
          <a:rect l="0" t="0" r="0" b="0"/>
          <a:pathLst>
            <a:path>
              <a:moveTo>
                <a:pt x="0" y="0"/>
              </a:moveTo>
              <a:lnTo>
                <a:pt x="0" y="2919137"/>
              </a:lnTo>
              <a:lnTo>
                <a:pt x="810354" y="2919137"/>
              </a:lnTo>
            </a:path>
          </a:pathLst>
        </a:custGeom>
        <a:noFill/>
        <a:ln w="25400" cap="flat" cmpd="sng" algn="ctr">
          <a:solidFill>
            <a:srgbClr val="4472C4">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EE2F1CE3-5811-4CB7-9B11-97F37B89502D}">
      <dsp:nvSpPr>
        <dsp:cNvPr id="0" name=""/>
        <dsp:cNvSpPr/>
      </dsp:nvSpPr>
      <dsp:spPr>
        <a:xfrm>
          <a:off x="2163543" y="4593010"/>
          <a:ext cx="8710462" cy="1197594"/>
        </a:xfrm>
        <a:prstGeom prst="roundRect">
          <a:avLst>
            <a:gd name="adj" fmla="val 10000"/>
          </a:avLst>
        </a:prstGeom>
        <a:solidFill>
          <a:srgbClr val="FFFFFF">
            <a:alpha val="90000"/>
            <a:hueOff val="0"/>
            <a:satOff val="0"/>
            <a:lumOff val="0"/>
            <a:alphaOff val="0"/>
          </a:srgbClr>
        </a:solidFill>
        <a:ln w="254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b="1" i="0" kern="1200" dirty="0">
              <a:solidFill>
                <a:srgbClr val="000000">
                  <a:hueOff val="0"/>
                  <a:satOff val="0"/>
                  <a:lumOff val="0"/>
                  <a:alphaOff val="0"/>
                </a:srgbClr>
              </a:solidFill>
              <a:latin typeface="Calibri" panose="020F0502020204030204" pitchFamily="34" charset="0"/>
              <a:ea typeface="+mn-ea"/>
              <a:cs typeface="Calibri" panose="020F0502020204030204" pitchFamily="34" charset="0"/>
            </a:rPr>
            <a:t>Strategy 6- Strengthen program support for partners</a:t>
          </a:r>
        </a:p>
        <a:p>
          <a:pPr marL="0" lvl="0" indent="0" algn="ctr" defTabSz="977900">
            <a:lnSpc>
              <a:spcPct val="90000"/>
            </a:lnSpc>
            <a:spcBef>
              <a:spcPct val="0"/>
            </a:spcBef>
            <a:spcAft>
              <a:spcPct val="35000"/>
            </a:spcAft>
            <a:buNone/>
          </a:pPr>
          <a:r>
            <a:rPr lang="en-US" sz="2200" b="0" i="0" kern="1200" dirty="0">
              <a:solidFill>
                <a:srgbClr val="000000">
                  <a:hueOff val="0"/>
                  <a:satOff val="0"/>
                  <a:lumOff val="0"/>
                  <a:alphaOff val="0"/>
                </a:srgbClr>
              </a:solidFill>
              <a:latin typeface="Calibri" panose="020F0502020204030204" pitchFamily="34" charset="0"/>
              <a:ea typeface="+mn-ea"/>
              <a:cs typeface="Calibri" panose="020F0502020204030204" pitchFamily="34" charset="0"/>
            </a:rPr>
            <a:t>Enabling and building partner capacity in immunization across the country. </a:t>
          </a:r>
          <a:endParaRPr lang="en-US" sz="2200" kern="1200" dirty="0">
            <a:solidFill>
              <a:srgbClr val="000000">
                <a:hueOff val="0"/>
                <a:satOff val="0"/>
                <a:lumOff val="0"/>
                <a:alphaOff val="0"/>
              </a:srgbClr>
            </a:solidFill>
            <a:latin typeface="Calibri" panose="020F0502020204030204" pitchFamily="34" charset="0"/>
            <a:ea typeface="+mn-ea"/>
            <a:cs typeface="Calibri" panose="020F0502020204030204" pitchFamily="34" charset="0"/>
          </a:endParaRPr>
        </a:p>
      </dsp:txBody>
      <dsp:txXfrm>
        <a:off x="2198619" y="4628086"/>
        <a:ext cx="8640310" cy="11274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C4A439-AABD-4131-A208-B77DE3E2320E}">
      <dsp:nvSpPr>
        <dsp:cNvPr id="0" name=""/>
        <dsp:cNvSpPr/>
      </dsp:nvSpPr>
      <dsp:spPr>
        <a:xfrm>
          <a:off x="3425" y="1469326"/>
          <a:ext cx="3339522" cy="1267200"/>
        </a:xfrm>
        <a:prstGeom prst="rect">
          <a:avLst/>
        </a:prstGeom>
        <a:solidFill>
          <a:srgbClr val="4472C4">
            <a:hueOff val="0"/>
            <a:satOff val="0"/>
            <a:lumOff val="0"/>
            <a:alphaOff val="0"/>
          </a:srgbClr>
        </a:solidFill>
        <a:ln w="254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2928" tIns="178816" rIns="312928" bIns="178816" numCol="1" spcCol="1270" anchor="ctr" anchorCtr="0">
          <a:noAutofit/>
        </a:bodyPr>
        <a:lstStyle/>
        <a:p>
          <a:pPr marL="0" lvl="0" indent="0" algn="ctr" defTabSz="1955800">
            <a:lnSpc>
              <a:spcPct val="90000"/>
            </a:lnSpc>
            <a:spcBef>
              <a:spcPct val="0"/>
            </a:spcBef>
            <a:spcAft>
              <a:spcPct val="35000"/>
            </a:spcAft>
            <a:buNone/>
          </a:pPr>
          <a:r>
            <a:rPr lang="en-US" sz="4400" b="1" kern="1200" dirty="0">
              <a:solidFill>
                <a:srgbClr val="FFFFFF"/>
              </a:solidFill>
              <a:latin typeface="Calibri" panose="020F0502020204030204" pitchFamily="34" charset="0"/>
              <a:ea typeface="+mn-ea"/>
              <a:cs typeface="Calibri" panose="020F0502020204030204" pitchFamily="34" charset="0"/>
            </a:rPr>
            <a:t>Support</a:t>
          </a:r>
        </a:p>
      </dsp:txBody>
      <dsp:txXfrm>
        <a:off x="3425" y="1469326"/>
        <a:ext cx="3339522" cy="1267200"/>
      </dsp:txXfrm>
    </dsp:sp>
    <dsp:sp modelId="{E3503FCD-654D-42A0-815A-0B1A1145A38C}">
      <dsp:nvSpPr>
        <dsp:cNvPr id="0" name=""/>
        <dsp:cNvSpPr/>
      </dsp:nvSpPr>
      <dsp:spPr>
        <a:xfrm>
          <a:off x="3425" y="2736526"/>
          <a:ext cx="3339522" cy="1932480"/>
        </a:xfrm>
        <a:prstGeom prst="rect">
          <a:avLst/>
        </a:prstGeom>
        <a:solidFill>
          <a:srgbClr val="4472C4">
            <a:alpha val="90000"/>
            <a:tint val="40000"/>
            <a:hueOff val="0"/>
            <a:satOff val="0"/>
            <a:lumOff val="0"/>
            <a:alphaOff val="0"/>
          </a:srgbClr>
        </a:solidFill>
        <a:ln w="25400" cap="flat" cmpd="sng" algn="ctr">
          <a:solidFill>
            <a:srgbClr val="4472C4">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SzPts val="2200"/>
            <a:buChar char="•"/>
          </a:pPr>
          <a:r>
            <a:rPr lang="en-US" sz="1700" kern="1200" dirty="0">
              <a:solidFill>
                <a:srgbClr val="000000">
                  <a:hueOff val="0"/>
                  <a:satOff val="0"/>
                  <a:lumOff val="0"/>
                  <a:alphaOff val="0"/>
                </a:srgbClr>
              </a:solidFill>
              <a:latin typeface="Calibri" panose="020F0502020204030204" pitchFamily="34" charset="0"/>
              <a:ea typeface="+mn-ea"/>
              <a:cs typeface="Calibri" panose="020F0502020204030204" pitchFamily="34" charset="0"/>
            </a:rPr>
            <a:t>All-Awardee Calls/Meetings </a:t>
          </a:r>
        </a:p>
      </dsp:txBody>
      <dsp:txXfrm>
        <a:off x="3425" y="2736526"/>
        <a:ext cx="3339522" cy="1932480"/>
      </dsp:txXfrm>
    </dsp:sp>
    <dsp:sp modelId="{FE8CE677-C2EE-4C0F-A396-A6323C025FBF}">
      <dsp:nvSpPr>
        <dsp:cNvPr id="0" name=""/>
        <dsp:cNvSpPr/>
      </dsp:nvSpPr>
      <dsp:spPr>
        <a:xfrm>
          <a:off x="3810481" y="1469326"/>
          <a:ext cx="3339522" cy="1267200"/>
        </a:xfrm>
        <a:prstGeom prst="rect">
          <a:avLst/>
        </a:prstGeom>
        <a:solidFill>
          <a:srgbClr val="4472C4">
            <a:hueOff val="0"/>
            <a:satOff val="0"/>
            <a:lumOff val="0"/>
            <a:alphaOff val="0"/>
          </a:srgbClr>
        </a:solidFill>
        <a:ln w="254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2928" tIns="178816" rIns="312928" bIns="178816" numCol="1" spcCol="1270" anchor="ctr" anchorCtr="0">
          <a:noAutofit/>
        </a:bodyPr>
        <a:lstStyle/>
        <a:p>
          <a:pPr marL="0" lvl="0" indent="0" algn="ctr" defTabSz="1955800">
            <a:lnSpc>
              <a:spcPct val="90000"/>
            </a:lnSpc>
            <a:spcBef>
              <a:spcPct val="0"/>
            </a:spcBef>
            <a:spcAft>
              <a:spcPct val="35000"/>
            </a:spcAft>
            <a:buNone/>
          </a:pPr>
          <a:r>
            <a:rPr lang="en-US" sz="4400" b="1" kern="1200" dirty="0">
              <a:solidFill>
                <a:srgbClr val="FFFFFF"/>
              </a:solidFill>
              <a:latin typeface="Calibri" panose="020F0502020204030204" pitchFamily="34" charset="0"/>
              <a:ea typeface="+mn-ea"/>
              <a:cs typeface="Calibri" panose="020F0502020204030204" pitchFamily="34" charset="0"/>
            </a:rPr>
            <a:t>Site Visits</a:t>
          </a:r>
        </a:p>
      </dsp:txBody>
      <dsp:txXfrm>
        <a:off x="3810481" y="1469326"/>
        <a:ext cx="3339522" cy="1267200"/>
      </dsp:txXfrm>
    </dsp:sp>
    <dsp:sp modelId="{DC81CDAA-B8F0-4FF6-888A-98630CCD85C4}">
      <dsp:nvSpPr>
        <dsp:cNvPr id="0" name=""/>
        <dsp:cNvSpPr/>
      </dsp:nvSpPr>
      <dsp:spPr>
        <a:xfrm>
          <a:off x="3810481" y="2736526"/>
          <a:ext cx="3339522" cy="1932480"/>
        </a:xfrm>
        <a:prstGeom prst="rect">
          <a:avLst/>
        </a:prstGeom>
        <a:solidFill>
          <a:srgbClr val="4472C4">
            <a:alpha val="90000"/>
            <a:tint val="40000"/>
            <a:hueOff val="0"/>
            <a:satOff val="0"/>
            <a:lumOff val="0"/>
            <a:alphaOff val="0"/>
          </a:srgbClr>
        </a:solidFill>
        <a:ln w="25400" cap="flat" cmpd="sng" algn="ctr">
          <a:solidFill>
            <a:srgbClr val="4472C4">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a:solidFill>
                <a:srgbClr val="000000">
                  <a:hueOff val="0"/>
                  <a:satOff val="0"/>
                  <a:lumOff val="0"/>
                  <a:alphaOff val="0"/>
                </a:srgbClr>
              </a:solidFill>
              <a:latin typeface="Calibri" panose="020F0502020204030204" pitchFamily="34" charset="0"/>
              <a:ea typeface="+mn-ea"/>
              <a:cs typeface="Calibri" panose="020F0502020204030204" pitchFamily="34" charset="0"/>
            </a:rPr>
            <a:t>Awardee</a:t>
          </a:r>
        </a:p>
        <a:p>
          <a:pPr marL="342900" lvl="2" indent="-171450" algn="l" defTabSz="755650">
            <a:lnSpc>
              <a:spcPct val="90000"/>
            </a:lnSpc>
            <a:spcBef>
              <a:spcPct val="0"/>
            </a:spcBef>
            <a:spcAft>
              <a:spcPct val="15000"/>
            </a:spcAft>
            <a:buChar char="•"/>
          </a:pPr>
          <a:r>
            <a:rPr lang="en-US" sz="1700" kern="1200" dirty="0">
              <a:solidFill>
                <a:srgbClr val="000000">
                  <a:hueOff val="0"/>
                  <a:satOff val="0"/>
                  <a:lumOff val="0"/>
                  <a:alphaOff val="0"/>
                </a:srgbClr>
              </a:solidFill>
              <a:latin typeface="Calibri" panose="020F0502020204030204" pitchFamily="34" charset="0"/>
              <a:ea typeface="+mn-ea"/>
              <a:cs typeface="Calibri" panose="020F0502020204030204" pitchFamily="34" charset="0"/>
            </a:rPr>
            <a:t>On-site</a:t>
          </a:r>
        </a:p>
        <a:p>
          <a:pPr marL="342900" lvl="2" indent="-171450" algn="l" defTabSz="755650">
            <a:lnSpc>
              <a:spcPct val="90000"/>
            </a:lnSpc>
            <a:spcBef>
              <a:spcPct val="0"/>
            </a:spcBef>
            <a:spcAft>
              <a:spcPct val="15000"/>
            </a:spcAft>
            <a:buChar char="•"/>
          </a:pPr>
          <a:r>
            <a:rPr lang="en-US" sz="1700" kern="1200" dirty="0">
              <a:solidFill>
                <a:srgbClr val="000000">
                  <a:hueOff val="0"/>
                  <a:satOff val="0"/>
                  <a:lumOff val="0"/>
                  <a:alphaOff val="0"/>
                </a:srgbClr>
              </a:solidFill>
              <a:latin typeface="Calibri" panose="020F0502020204030204" pitchFamily="34" charset="0"/>
              <a:ea typeface="+mn-ea"/>
              <a:cs typeface="Calibri" panose="020F0502020204030204" pitchFamily="34" charset="0"/>
            </a:rPr>
            <a:t>Virtual</a:t>
          </a:r>
        </a:p>
        <a:p>
          <a:pPr marL="171450" lvl="1" indent="-171450" algn="l" defTabSz="755650">
            <a:lnSpc>
              <a:spcPct val="90000"/>
            </a:lnSpc>
            <a:spcBef>
              <a:spcPct val="0"/>
            </a:spcBef>
            <a:spcAft>
              <a:spcPct val="15000"/>
            </a:spcAft>
            <a:buChar char="•"/>
          </a:pPr>
          <a:r>
            <a:rPr lang="en-US" sz="1700" kern="1200" dirty="0">
              <a:solidFill>
                <a:srgbClr val="000000">
                  <a:hueOff val="0"/>
                  <a:satOff val="0"/>
                  <a:lumOff val="0"/>
                  <a:alphaOff val="0"/>
                </a:srgbClr>
              </a:solidFill>
              <a:latin typeface="Calibri" panose="020F0502020204030204" pitchFamily="34" charset="0"/>
              <a:ea typeface="+mn-ea"/>
              <a:cs typeface="Calibri" panose="020F0502020204030204" pitchFamily="34" charset="0"/>
            </a:rPr>
            <a:t>Reverse</a:t>
          </a:r>
        </a:p>
      </dsp:txBody>
      <dsp:txXfrm>
        <a:off x="3810481" y="2736526"/>
        <a:ext cx="3339522" cy="1932480"/>
      </dsp:txXfrm>
    </dsp:sp>
    <dsp:sp modelId="{DCCA4035-3375-4357-AEE5-A1DE6F95508F}">
      <dsp:nvSpPr>
        <dsp:cNvPr id="0" name=""/>
        <dsp:cNvSpPr/>
      </dsp:nvSpPr>
      <dsp:spPr>
        <a:xfrm>
          <a:off x="7617537" y="1469326"/>
          <a:ext cx="3339522" cy="1267200"/>
        </a:xfrm>
        <a:prstGeom prst="rect">
          <a:avLst/>
        </a:prstGeom>
        <a:solidFill>
          <a:srgbClr val="4472C4">
            <a:hueOff val="0"/>
            <a:satOff val="0"/>
            <a:lumOff val="0"/>
            <a:alphaOff val="0"/>
          </a:srgbClr>
        </a:solidFill>
        <a:ln w="254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2928" tIns="178816" rIns="312928" bIns="178816" numCol="1" spcCol="1270" anchor="ctr" anchorCtr="0">
          <a:noAutofit/>
        </a:bodyPr>
        <a:lstStyle/>
        <a:p>
          <a:pPr marL="0" lvl="0" indent="0" algn="ctr" defTabSz="1955800">
            <a:lnSpc>
              <a:spcPct val="90000"/>
            </a:lnSpc>
            <a:spcBef>
              <a:spcPct val="0"/>
            </a:spcBef>
            <a:spcAft>
              <a:spcPct val="35000"/>
            </a:spcAft>
            <a:buNone/>
          </a:pPr>
          <a:r>
            <a:rPr lang="en-US" sz="4400" b="1" kern="1200" dirty="0">
              <a:solidFill>
                <a:srgbClr val="FFFFFF"/>
              </a:solidFill>
              <a:latin typeface="Calibri" panose="020F0502020204030204" pitchFamily="34" charset="0"/>
              <a:ea typeface="+mn-ea"/>
              <a:cs typeface="Calibri" panose="020F0502020204030204" pitchFamily="34" charset="0"/>
            </a:rPr>
            <a:t>Convenings</a:t>
          </a:r>
        </a:p>
      </dsp:txBody>
      <dsp:txXfrm>
        <a:off x="7617537" y="1469326"/>
        <a:ext cx="3339522" cy="1267200"/>
      </dsp:txXfrm>
    </dsp:sp>
    <dsp:sp modelId="{89A94578-CD02-42E3-A9AF-CA55A63BAF7F}">
      <dsp:nvSpPr>
        <dsp:cNvPr id="0" name=""/>
        <dsp:cNvSpPr/>
      </dsp:nvSpPr>
      <dsp:spPr>
        <a:xfrm>
          <a:off x="7617537" y="2736526"/>
          <a:ext cx="3339522" cy="1932480"/>
        </a:xfrm>
        <a:prstGeom prst="rect">
          <a:avLst/>
        </a:prstGeom>
        <a:solidFill>
          <a:srgbClr val="4472C4">
            <a:alpha val="90000"/>
            <a:tint val="40000"/>
            <a:hueOff val="0"/>
            <a:satOff val="0"/>
            <a:lumOff val="0"/>
            <a:alphaOff val="0"/>
          </a:srgbClr>
        </a:solidFill>
        <a:ln w="25400" cap="flat" cmpd="sng" algn="ctr">
          <a:solidFill>
            <a:srgbClr val="4472C4">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SzPts val="2200"/>
            <a:buChar char="•"/>
          </a:pPr>
          <a:r>
            <a:rPr lang="en-US" sz="1700" kern="1200" dirty="0">
              <a:solidFill>
                <a:srgbClr val="000000">
                  <a:hueOff val="0"/>
                  <a:satOff val="0"/>
                  <a:lumOff val="0"/>
                  <a:alphaOff val="0"/>
                </a:srgbClr>
              </a:solidFill>
              <a:latin typeface="Calibri" panose="020F0502020204030204" pitchFamily="34" charset="0"/>
              <a:ea typeface="+mn-ea"/>
              <a:cs typeface="Calibri" panose="020F0502020204030204" pitchFamily="34" charset="0"/>
            </a:rPr>
            <a:t>American Immunization Registry Association National (AIRA) Conference </a:t>
          </a:r>
        </a:p>
        <a:p>
          <a:pPr marL="171450" lvl="1" indent="-171450" algn="l" defTabSz="755650">
            <a:lnSpc>
              <a:spcPct val="90000"/>
            </a:lnSpc>
            <a:spcBef>
              <a:spcPct val="0"/>
            </a:spcBef>
            <a:spcAft>
              <a:spcPct val="15000"/>
            </a:spcAft>
            <a:buSzPts val="2200"/>
            <a:buChar char="•"/>
          </a:pPr>
          <a:r>
            <a:rPr lang="en-US" sz="1700" kern="1200" dirty="0">
              <a:solidFill>
                <a:srgbClr val="000000">
                  <a:hueOff val="0"/>
                  <a:satOff val="0"/>
                  <a:lumOff val="0"/>
                  <a:alphaOff val="0"/>
                </a:srgbClr>
              </a:solidFill>
              <a:latin typeface="Calibri" panose="020F0502020204030204" pitchFamily="34" charset="0"/>
              <a:ea typeface="+mn-ea"/>
              <a:cs typeface="Calibri" panose="020F0502020204030204" pitchFamily="34" charset="0"/>
            </a:rPr>
            <a:t>National Immunization Conference</a:t>
          </a:r>
        </a:p>
      </dsp:txBody>
      <dsp:txXfrm>
        <a:off x="7617537" y="2736526"/>
        <a:ext cx="3339522" cy="193248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B1F1B2-FB4A-4ABD-A88A-F14FE85C87CB}" type="datetimeFigureOut">
              <a:rPr lang="en-US" smtClean="0"/>
              <a:t>6/16/2025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46D685-5D66-41BA-9BE9-994D151B32AB}" type="slidenum">
              <a:rPr lang="en-US" smtClean="0"/>
              <a:t>‹#›</a:t>
            </a:fld>
            <a:endParaRPr lang="en-US"/>
          </a:p>
        </p:txBody>
      </p:sp>
    </p:spTree>
    <p:extLst>
      <p:ext uri="{BB962C8B-B14F-4D97-AF65-F5344CB8AC3E}">
        <p14:creationId xmlns:p14="http://schemas.microsoft.com/office/powerpoint/2010/main" val="2714574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Myriad Web Pro" panose="020B0503030403020204" pitchFamily="34" charset="0"/>
              </a:defRPr>
            </a:lvl1pPr>
            <a:lvl2pPr marL="742950" indent="-285750">
              <a:defRPr>
                <a:solidFill>
                  <a:schemeClr val="tx1"/>
                </a:solidFill>
                <a:latin typeface="Myriad Web Pro" panose="020B0503030403020204" pitchFamily="34" charset="0"/>
              </a:defRPr>
            </a:lvl2pPr>
            <a:lvl3pPr marL="1143000" indent="-228600">
              <a:defRPr>
                <a:solidFill>
                  <a:schemeClr val="tx1"/>
                </a:solidFill>
                <a:latin typeface="Myriad Web Pro" panose="020B0503030403020204" pitchFamily="34" charset="0"/>
              </a:defRPr>
            </a:lvl3pPr>
            <a:lvl4pPr marL="1600200" indent="-228600">
              <a:defRPr>
                <a:solidFill>
                  <a:schemeClr val="tx1"/>
                </a:solidFill>
                <a:latin typeface="Myriad Web Pro" panose="020B0503030403020204" pitchFamily="34" charset="0"/>
              </a:defRPr>
            </a:lvl4pPr>
            <a:lvl5pPr marL="2057400" indent="-228600">
              <a:defRPr>
                <a:solidFill>
                  <a:schemeClr val="tx1"/>
                </a:solidFill>
                <a:latin typeface="Myriad Web Pro" panose="020B0503030403020204" pitchFamily="34" charset="0"/>
              </a:defRPr>
            </a:lvl5pPr>
            <a:lvl6pPr marL="2514600" indent="-228600" fontAlgn="base">
              <a:spcBef>
                <a:spcPct val="0"/>
              </a:spcBef>
              <a:spcAft>
                <a:spcPct val="0"/>
              </a:spcAft>
              <a:defRPr>
                <a:solidFill>
                  <a:schemeClr val="tx1"/>
                </a:solidFill>
                <a:latin typeface="Myriad Web Pro" panose="020B0503030403020204" pitchFamily="34" charset="0"/>
              </a:defRPr>
            </a:lvl6pPr>
            <a:lvl7pPr marL="2971800" indent="-228600" fontAlgn="base">
              <a:spcBef>
                <a:spcPct val="0"/>
              </a:spcBef>
              <a:spcAft>
                <a:spcPct val="0"/>
              </a:spcAft>
              <a:defRPr>
                <a:solidFill>
                  <a:schemeClr val="tx1"/>
                </a:solidFill>
                <a:latin typeface="Myriad Web Pro" panose="020B0503030403020204" pitchFamily="34" charset="0"/>
              </a:defRPr>
            </a:lvl7pPr>
            <a:lvl8pPr marL="3429000" indent="-228600" fontAlgn="base">
              <a:spcBef>
                <a:spcPct val="0"/>
              </a:spcBef>
              <a:spcAft>
                <a:spcPct val="0"/>
              </a:spcAft>
              <a:defRPr>
                <a:solidFill>
                  <a:schemeClr val="tx1"/>
                </a:solidFill>
                <a:latin typeface="Myriad Web Pro" panose="020B0503030403020204" pitchFamily="34" charset="0"/>
              </a:defRPr>
            </a:lvl8pPr>
            <a:lvl9pPr marL="3886200" indent="-228600" fontAlgn="base">
              <a:spcBef>
                <a:spcPct val="0"/>
              </a:spcBef>
              <a:spcAft>
                <a:spcPct val="0"/>
              </a:spcAft>
              <a:defRPr>
                <a:solidFill>
                  <a:schemeClr val="tx1"/>
                </a:solidFill>
                <a:latin typeface="Myriad Web Pro" panose="020B0503030403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084AA2-EDF3-41B6-9BD5-4D1331E35CE7}"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8972928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100"/>
              <a:buFont typeface="Arial"/>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99E818-8205-41FC-9F42-83EFCB5AE3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1493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D91B1-EE2C-3258-430E-FA07177F16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443D20-450D-5BAF-C69E-230BB85E07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3AC656-1ABE-8E47-F780-FB42A44496FB}"/>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7978063E-E197-210F-95CA-54E314C4AAF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99E818-8205-41FC-9F42-83EFCB5AE3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3372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46744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47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65B56-EC05-4470-A9A1-5EE5E7753CE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95251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322855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59AF6D-BA0E-4594-94DB-478664329D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09594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65B56-EC05-4470-A9A1-5EE5E7753C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33725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FEBD4-C546-3374-7E9A-87AE97711D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2E49B7-D6FD-F8E6-BD8B-6F110A310A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111070-1A3C-39FF-7264-BE84F0123E9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1B60476-D682-790F-8563-C6D5F7DFA9F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99E818-8205-41FC-9F42-83EFCB5AE3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0260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65B56-EC05-4470-A9A1-5EE5E7753C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5783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32544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65B56-EC05-4470-A9A1-5EE5E7753C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17603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03DC2-5E72-4044-9017-9CA8D7CD8C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19404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192B03-A555-4C94-B78A-1309AEA7AB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63544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5ECFCA-58A2-4961-9C29-9EE03BA4D0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47499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40AB4C-F464-4123-9F18-85533569F9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03975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25633435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65B56-EC05-4470-A9A1-5EE5E7753C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11189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7020" indent="-287020"/>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03DC2-5E72-4044-9017-9CA8D7CD8C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00501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65B56-EC05-4470-A9A1-5EE5E7753C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08132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2596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35744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03DC2-5E72-4044-9017-9CA8D7CD8C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7352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7773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3368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05100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6837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46008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4523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4A147-DB4A-77F0-12DF-5C160F35EA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F58916E-29F5-BB4B-8D46-AC69A9D2AC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2D5C94-B15D-B377-A1D6-7FEEC8168B61}"/>
              </a:ext>
            </a:extLst>
          </p:cNvPr>
          <p:cNvSpPr>
            <a:spLocks noGrp="1"/>
          </p:cNvSpPr>
          <p:nvPr>
            <p:ph type="dt" sz="half" idx="10"/>
          </p:nvPr>
        </p:nvSpPr>
        <p:spPr/>
        <p:txBody>
          <a:bodyPr/>
          <a:lstStyle/>
          <a:p>
            <a:fld id="{89E15ED6-DE07-4D36-91FB-AA9CF760F703}" type="datetimeFigureOut">
              <a:rPr lang="en-US" smtClean="0"/>
              <a:t>6/16/2025</a:t>
            </a:fld>
            <a:endParaRPr lang="en-US"/>
          </a:p>
        </p:txBody>
      </p:sp>
      <p:sp>
        <p:nvSpPr>
          <p:cNvPr id="5" name="Footer Placeholder 4">
            <a:extLst>
              <a:ext uri="{FF2B5EF4-FFF2-40B4-BE49-F238E27FC236}">
                <a16:creationId xmlns:a16="http://schemas.microsoft.com/office/drawing/2014/main" id="{0037BD4F-2A9D-A5C3-89A7-8B627690A5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E35ED4-8ABD-902B-7F75-B66219EFC418}"/>
              </a:ext>
            </a:extLst>
          </p:cNvPr>
          <p:cNvSpPr>
            <a:spLocks noGrp="1"/>
          </p:cNvSpPr>
          <p:nvPr>
            <p:ph type="sldNum" sz="quarter" idx="12"/>
          </p:nvPr>
        </p:nvSpPr>
        <p:spPr/>
        <p:txBody>
          <a:bodyPr/>
          <a:lstStyle/>
          <a:p>
            <a:fld id="{BEC60DAE-5EB6-427C-8571-CF2F459DFFE9}" type="slidenum">
              <a:rPr lang="en-US" smtClean="0"/>
              <a:t>‹#›</a:t>
            </a:fld>
            <a:endParaRPr lang="en-US"/>
          </a:p>
        </p:txBody>
      </p:sp>
    </p:spTree>
    <p:extLst>
      <p:ext uri="{BB962C8B-B14F-4D97-AF65-F5344CB8AC3E}">
        <p14:creationId xmlns:p14="http://schemas.microsoft.com/office/powerpoint/2010/main" val="583554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9E204-0E07-1207-1D2D-57A779F4BA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1F0C34-7134-AABF-9F7D-D9B13FB92C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A0545D-8DDB-DDB5-5A49-7C25AD5E8F6B}"/>
              </a:ext>
            </a:extLst>
          </p:cNvPr>
          <p:cNvSpPr>
            <a:spLocks noGrp="1"/>
          </p:cNvSpPr>
          <p:nvPr>
            <p:ph type="dt" sz="half" idx="10"/>
          </p:nvPr>
        </p:nvSpPr>
        <p:spPr/>
        <p:txBody>
          <a:bodyPr/>
          <a:lstStyle/>
          <a:p>
            <a:fld id="{89E15ED6-DE07-4D36-91FB-AA9CF760F703}" type="datetimeFigureOut">
              <a:rPr lang="en-US" smtClean="0"/>
              <a:t>6/16/2025</a:t>
            </a:fld>
            <a:endParaRPr lang="en-US"/>
          </a:p>
        </p:txBody>
      </p:sp>
      <p:sp>
        <p:nvSpPr>
          <p:cNvPr id="5" name="Footer Placeholder 4">
            <a:extLst>
              <a:ext uri="{FF2B5EF4-FFF2-40B4-BE49-F238E27FC236}">
                <a16:creationId xmlns:a16="http://schemas.microsoft.com/office/drawing/2014/main" id="{1DE52C76-461E-EEC8-2D80-5A416E07CF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A0B72E-EDFE-9024-A740-4D5CFD163910}"/>
              </a:ext>
            </a:extLst>
          </p:cNvPr>
          <p:cNvSpPr>
            <a:spLocks noGrp="1"/>
          </p:cNvSpPr>
          <p:nvPr>
            <p:ph type="sldNum" sz="quarter" idx="12"/>
          </p:nvPr>
        </p:nvSpPr>
        <p:spPr/>
        <p:txBody>
          <a:bodyPr/>
          <a:lstStyle/>
          <a:p>
            <a:fld id="{BEC60DAE-5EB6-427C-8571-CF2F459DFFE9}" type="slidenum">
              <a:rPr lang="en-US" smtClean="0"/>
              <a:t>‹#›</a:t>
            </a:fld>
            <a:endParaRPr lang="en-US"/>
          </a:p>
        </p:txBody>
      </p:sp>
    </p:spTree>
    <p:extLst>
      <p:ext uri="{BB962C8B-B14F-4D97-AF65-F5344CB8AC3E}">
        <p14:creationId xmlns:p14="http://schemas.microsoft.com/office/powerpoint/2010/main" val="452475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451A26-E122-B75C-1B60-B1E61C37C2C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A9BC3A0-AC42-777A-E082-9268B013FC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E92067-A6F5-8FC9-ABA1-E3A4D58B93AE}"/>
              </a:ext>
            </a:extLst>
          </p:cNvPr>
          <p:cNvSpPr>
            <a:spLocks noGrp="1"/>
          </p:cNvSpPr>
          <p:nvPr>
            <p:ph type="dt" sz="half" idx="10"/>
          </p:nvPr>
        </p:nvSpPr>
        <p:spPr/>
        <p:txBody>
          <a:bodyPr/>
          <a:lstStyle/>
          <a:p>
            <a:fld id="{89E15ED6-DE07-4D36-91FB-AA9CF760F703}" type="datetimeFigureOut">
              <a:rPr lang="en-US" smtClean="0"/>
              <a:t>6/16/2025</a:t>
            </a:fld>
            <a:endParaRPr lang="en-US"/>
          </a:p>
        </p:txBody>
      </p:sp>
      <p:sp>
        <p:nvSpPr>
          <p:cNvPr id="5" name="Footer Placeholder 4">
            <a:extLst>
              <a:ext uri="{FF2B5EF4-FFF2-40B4-BE49-F238E27FC236}">
                <a16:creationId xmlns:a16="http://schemas.microsoft.com/office/drawing/2014/main" id="{9C32ED8C-7C3D-FEFB-DA85-4A3C09D0C2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E2AF4E-39EC-B226-13AF-F2BD81ACE65A}"/>
              </a:ext>
            </a:extLst>
          </p:cNvPr>
          <p:cNvSpPr>
            <a:spLocks noGrp="1"/>
          </p:cNvSpPr>
          <p:nvPr>
            <p:ph type="sldNum" sz="quarter" idx="12"/>
          </p:nvPr>
        </p:nvSpPr>
        <p:spPr/>
        <p:txBody>
          <a:bodyPr/>
          <a:lstStyle/>
          <a:p>
            <a:fld id="{BEC60DAE-5EB6-427C-8571-CF2F459DFFE9}" type="slidenum">
              <a:rPr lang="en-US" smtClean="0"/>
              <a:t>‹#›</a:t>
            </a:fld>
            <a:endParaRPr lang="en-US"/>
          </a:p>
        </p:txBody>
      </p:sp>
    </p:spTree>
    <p:extLst>
      <p:ext uri="{BB962C8B-B14F-4D97-AF65-F5344CB8AC3E}">
        <p14:creationId xmlns:p14="http://schemas.microsoft.com/office/powerpoint/2010/main" val="20650316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_CDC_with_tagline">
    <p:bg>
      <p:bgPr>
        <a:solidFill>
          <a:schemeClr val="bg2"/>
        </a:solidFill>
        <a:effectLst/>
      </p:bgPr>
    </p:bg>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267F8213-0BF4-9CFD-184D-957DBD90BEF9}"/>
              </a:ext>
            </a:extLst>
          </p:cNvPr>
          <p:cNvGrpSpPr/>
          <p:nvPr userDrawn="1"/>
        </p:nvGrpSpPr>
        <p:grpSpPr>
          <a:xfrm>
            <a:off x="0" y="0"/>
            <a:ext cx="12192000" cy="1158861"/>
            <a:chOff x="0" y="1079970"/>
            <a:chExt cx="7112000" cy="224439"/>
          </a:xfrm>
        </p:grpSpPr>
        <p:sp>
          <p:nvSpPr>
            <p:cNvPr id="41" name="Rectangle 40">
              <a:extLst>
                <a:ext uri="{FF2B5EF4-FFF2-40B4-BE49-F238E27FC236}">
                  <a16:creationId xmlns:a16="http://schemas.microsoft.com/office/drawing/2014/main" id="{1E8587A6-7C1A-EC72-C16A-98204569B39A}"/>
                </a:ext>
              </a:extLst>
            </p:cNvPr>
            <p:cNvSpPr/>
            <p:nvPr userDrawn="1"/>
          </p:nvSpPr>
          <p:spPr>
            <a:xfrm>
              <a:off x="0" y="1079970"/>
              <a:ext cx="7112000" cy="224308"/>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grpSp>
          <p:nvGrpSpPr>
            <p:cNvPr id="42" name="Group 41">
              <a:extLst>
                <a:ext uri="{FF2B5EF4-FFF2-40B4-BE49-F238E27FC236}">
                  <a16:creationId xmlns:a16="http://schemas.microsoft.com/office/drawing/2014/main" id="{2EB7A224-4867-EA38-EAA4-ECD97FF9203A}"/>
                </a:ext>
              </a:extLst>
            </p:cNvPr>
            <p:cNvGrpSpPr/>
            <p:nvPr userDrawn="1"/>
          </p:nvGrpSpPr>
          <p:grpSpPr>
            <a:xfrm>
              <a:off x="430" y="1080101"/>
              <a:ext cx="5345267" cy="224308"/>
              <a:chOff x="1771" y="389"/>
              <a:chExt cx="18815689" cy="664930"/>
            </a:xfrm>
          </p:grpSpPr>
          <p:sp>
            <p:nvSpPr>
              <p:cNvPr id="44" name="Parallelogram 9">
                <a:extLst>
                  <a:ext uri="{FF2B5EF4-FFF2-40B4-BE49-F238E27FC236}">
                    <a16:creationId xmlns:a16="http://schemas.microsoft.com/office/drawing/2014/main" id="{EA18C2A9-CD91-4656-D4FD-18B4B82E4B80}"/>
                  </a:ext>
                </a:extLst>
              </p:cNvPr>
              <p:cNvSpPr/>
              <p:nvPr userDrawn="1"/>
            </p:nvSpPr>
            <p:spPr>
              <a:xfrm>
                <a:off x="1771" y="389"/>
                <a:ext cx="2010345" cy="66493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sp>
            <p:nvSpPr>
              <p:cNvPr id="45" name="Parallelogram 44">
                <a:extLst>
                  <a:ext uri="{FF2B5EF4-FFF2-40B4-BE49-F238E27FC236}">
                    <a16:creationId xmlns:a16="http://schemas.microsoft.com/office/drawing/2014/main" id="{AE0A8C09-00C3-D95E-B5DA-0F0A402DC7AB}"/>
                  </a:ext>
                </a:extLst>
              </p:cNvPr>
              <p:cNvSpPr/>
              <p:nvPr userDrawn="1"/>
            </p:nvSpPr>
            <p:spPr>
              <a:xfrm>
                <a:off x="1267572" y="389"/>
                <a:ext cx="3829094" cy="66493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sp>
            <p:nvSpPr>
              <p:cNvPr id="46" name="Parallelogram 45">
                <a:extLst>
                  <a:ext uri="{FF2B5EF4-FFF2-40B4-BE49-F238E27FC236}">
                    <a16:creationId xmlns:a16="http://schemas.microsoft.com/office/drawing/2014/main" id="{B944134F-25AD-BEB2-C0BF-43DF4B11FC3F}"/>
                  </a:ext>
                </a:extLst>
              </p:cNvPr>
              <p:cNvSpPr/>
              <p:nvPr userDrawn="1"/>
            </p:nvSpPr>
            <p:spPr>
              <a:xfrm>
                <a:off x="4209773" y="389"/>
                <a:ext cx="4996928" cy="66493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sp>
            <p:nvSpPr>
              <p:cNvPr id="47" name="Parallelogram 46">
                <a:extLst>
                  <a:ext uri="{FF2B5EF4-FFF2-40B4-BE49-F238E27FC236}">
                    <a16:creationId xmlns:a16="http://schemas.microsoft.com/office/drawing/2014/main" id="{A01506F6-4045-30A7-1967-7A2272067890}"/>
                  </a:ext>
                </a:extLst>
              </p:cNvPr>
              <p:cNvSpPr/>
              <p:nvPr userDrawn="1"/>
            </p:nvSpPr>
            <p:spPr>
              <a:xfrm>
                <a:off x="8136570" y="389"/>
                <a:ext cx="6026733" cy="66493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sp>
            <p:nvSpPr>
              <p:cNvPr id="48" name="Parallelogram 47">
                <a:extLst>
                  <a:ext uri="{FF2B5EF4-FFF2-40B4-BE49-F238E27FC236}">
                    <a16:creationId xmlns:a16="http://schemas.microsoft.com/office/drawing/2014/main" id="{E1EB0327-76CF-A70A-BE29-7C1C2819C1B3}"/>
                  </a:ext>
                </a:extLst>
              </p:cNvPr>
              <p:cNvSpPr/>
              <p:nvPr userDrawn="1"/>
            </p:nvSpPr>
            <p:spPr>
              <a:xfrm>
                <a:off x="15172395" y="389"/>
                <a:ext cx="3645065" cy="664930"/>
              </a:xfrm>
              <a:prstGeom prst="parallelogram">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grpSp>
      </p:grpSp>
      <p:sp>
        <p:nvSpPr>
          <p:cNvPr id="7" name="Title 1"/>
          <p:cNvSpPr>
            <a:spLocks noGrp="1"/>
          </p:cNvSpPr>
          <p:nvPr userDrawn="1">
            <p:ph type="title"/>
          </p:nvPr>
        </p:nvSpPr>
        <p:spPr>
          <a:xfrm>
            <a:off x="609600" y="1184275"/>
            <a:ext cx="10972800" cy="1169363"/>
          </a:xfrm>
          <a:prstGeom prst="rect">
            <a:avLst/>
          </a:prstGeom>
        </p:spPr>
        <p:txBody>
          <a:bodyPr anchor="ctr"/>
          <a:lstStyle>
            <a:lvl1pPr algn="l">
              <a:lnSpc>
                <a:spcPts val="4000"/>
              </a:lnSpc>
              <a:defRPr sz="3733" b="1" baseline="0">
                <a:solidFill>
                  <a:srgbClr val="0057B7"/>
                </a:solidFill>
                <a:effectLst/>
                <a:latin typeface="Calibri" pitchFamily="34" charset="0"/>
              </a:defRPr>
            </a:lvl1pPr>
          </a:lstStyle>
          <a:p>
            <a:endParaRPr lang="en-US"/>
          </a:p>
        </p:txBody>
      </p:sp>
      <p:sp>
        <p:nvSpPr>
          <p:cNvPr id="8" name="Subtitle 2"/>
          <p:cNvSpPr>
            <a:spLocks noGrp="1"/>
          </p:cNvSpPr>
          <p:nvPr userDrawn="1">
            <p:ph type="subTitle" idx="1"/>
          </p:nvPr>
        </p:nvSpPr>
        <p:spPr>
          <a:xfrm>
            <a:off x="609600" y="2859349"/>
            <a:ext cx="8534400" cy="457200"/>
          </a:xfrm>
          <a:prstGeom prst="rect">
            <a:avLst/>
          </a:prstGeom>
        </p:spPr>
        <p:txBody>
          <a:bodyPr/>
          <a:lstStyle>
            <a:lvl1pPr marL="0" indent="0" algn="l">
              <a:buNone/>
              <a:defRPr sz="2667" b="1" baseline="0">
                <a:solidFill>
                  <a:srgbClr val="0057B7"/>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10" name="Text Placeholder 8"/>
          <p:cNvSpPr>
            <a:spLocks noGrp="1"/>
          </p:cNvSpPr>
          <p:nvPr userDrawn="1">
            <p:ph type="body" sz="quarter" idx="10"/>
          </p:nvPr>
        </p:nvSpPr>
        <p:spPr>
          <a:xfrm>
            <a:off x="609600" y="3946019"/>
            <a:ext cx="8534400" cy="1295400"/>
          </a:xfrm>
          <a:prstGeom prst="rect">
            <a:avLst/>
          </a:prstGeom>
        </p:spPr>
        <p:txBody>
          <a:bodyPr/>
          <a:lstStyle>
            <a:lvl1pPr marL="0" indent="0" algn="l">
              <a:lnSpc>
                <a:spcPts val="2667"/>
              </a:lnSpc>
              <a:buNone/>
              <a:defRPr sz="2400" baseline="0">
                <a:solidFill>
                  <a:srgbClr val="1D1D1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29" name="Text Placeholder 28">
            <a:extLst>
              <a:ext uri="{FF2B5EF4-FFF2-40B4-BE49-F238E27FC236}">
                <a16:creationId xmlns:a16="http://schemas.microsoft.com/office/drawing/2014/main" id="{A617DD9D-7533-7A57-89FB-4D057BCEAC55}"/>
              </a:ext>
            </a:extLst>
          </p:cNvPr>
          <p:cNvSpPr>
            <a:spLocks noGrp="1"/>
          </p:cNvSpPr>
          <p:nvPr>
            <p:ph type="body" sz="quarter" idx="11" hasCustomPrompt="1"/>
          </p:nvPr>
        </p:nvSpPr>
        <p:spPr>
          <a:xfrm>
            <a:off x="609600" y="372533"/>
            <a:ext cx="9211733" cy="541867"/>
          </a:xfrm>
        </p:spPr>
        <p:txBody>
          <a:bodyPr/>
          <a:lstStyle>
            <a:lvl1pPr marL="0" indent="0">
              <a:buNone/>
              <a:defRPr sz="2400">
                <a:solidFill>
                  <a:schemeClr val="bg1"/>
                </a:solidFill>
              </a:defRPr>
            </a:lvl1pPr>
          </a:lstStyle>
          <a:p>
            <a:pPr lvl="0"/>
            <a:r>
              <a:rPr lang="en-US"/>
              <a:t>Place center name here</a:t>
            </a:r>
          </a:p>
        </p:txBody>
      </p:sp>
      <p:pic>
        <p:nvPicPr>
          <p:cNvPr id="19" name="Picture 18" descr="Graphical user interface, text, application&#10;&#10;Description automatically generated">
            <a:extLst>
              <a:ext uri="{FF2B5EF4-FFF2-40B4-BE49-F238E27FC236}">
                <a16:creationId xmlns:a16="http://schemas.microsoft.com/office/drawing/2014/main" id="{B73EE938-470B-9DA7-FFED-E3CE4A1A339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0872041" y="216207"/>
            <a:ext cx="1117600" cy="725917"/>
          </a:xfrm>
          <a:prstGeom prst="rect">
            <a:avLst/>
          </a:prstGeom>
        </p:spPr>
      </p:pic>
    </p:spTree>
    <p:extLst>
      <p:ext uri="{BB962C8B-B14F-4D97-AF65-F5344CB8AC3E}">
        <p14:creationId xmlns:p14="http://schemas.microsoft.com/office/powerpoint/2010/main" val="414421541"/>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ULLETS 2-side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1E5AAA"/>
                </a:solidFill>
                <a:effectLst/>
                <a:latin typeface="Calibri" pitchFamily="34" charset="0"/>
              </a:defRPr>
            </a:lvl1pPr>
          </a:lstStyle>
          <a:p>
            <a:endParaRPr lang="en-US"/>
          </a:p>
        </p:txBody>
      </p:sp>
      <p:sp>
        <p:nvSpPr>
          <p:cNvPr id="5" name="Text Placeholder 4">
            <a:extLst>
              <a:ext uri="{FF2B5EF4-FFF2-40B4-BE49-F238E27FC236}">
                <a16:creationId xmlns:a16="http://schemas.microsoft.com/office/drawing/2014/main" id="{AB8BFD30-ED28-4470-96F2-C90951794F6C}"/>
              </a:ext>
            </a:extLst>
          </p:cNvPr>
          <p:cNvSpPr>
            <a:spLocks noGrp="1"/>
          </p:cNvSpPr>
          <p:nvPr>
            <p:ph type="body" sz="quarter" idx="10"/>
          </p:nvPr>
        </p:nvSpPr>
        <p:spPr>
          <a:xfrm>
            <a:off x="609601" y="1811867"/>
            <a:ext cx="5185833" cy="4421717"/>
          </a:xfrm>
        </p:spPr>
        <p:txBody>
          <a:bodyPr/>
          <a:lstStyle>
            <a:lvl1pPr marL="304792" indent="-304792">
              <a:buClr>
                <a:srgbClr val="003BC0"/>
              </a:buClr>
              <a:buFont typeface="Arial" panose="020B0604020202020204" pitchFamily="34" charset="0"/>
              <a:buChar char="•"/>
              <a:defRPr sz="2667" b="1">
                <a:solidFill>
                  <a:srgbClr val="1D1D1D"/>
                </a:solidFill>
              </a:defRPr>
            </a:lvl1pPr>
            <a:lvl2pPr marL="609585" indent="-228594">
              <a:buClr>
                <a:srgbClr val="005761"/>
              </a:buClr>
              <a:buFont typeface="Arial" panose="020B0604020202020204" pitchFamily="34" charset="0"/>
              <a:buChar char="-"/>
              <a:defRPr sz="2400">
                <a:solidFill>
                  <a:srgbClr val="1D1D1D"/>
                </a:solidFill>
              </a:defRPr>
            </a:lvl2pPr>
            <a:lvl3pPr>
              <a:defRPr sz="2133">
                <a:solidFill>
                  <a:srgbClr val="1D1D1D"/>
                </a:solidFill>
              </a:defRPr>
            </a:lvl3pPr>
            <a:lvl4pPr>
              <a:defRPr sz="1867">
                <a:solidFill>
                  <a:srgbClr val="1D1D1D"/>
                </a:solidFill>
              </a:defRPr>
            </a:lvl4pPr>
            <a:lvl5pPr>
              <a:defRPr sz="1867">
                <a:solidFill>
                  <a:srgbClr val="1D1D1D"/>
                </a:solidFill>
              </a:defRPr>
            </a:lvl5pPr>
          </a:lstStyle>
          <a:p>
            <a:pPr lvl="0"/>
            <a:r>
              <a:rPr lang="en-US"/>
              <a:t>Click to edit Master text styles</a:t>
            </a:r>
          </a:p>
          <a:p>
            <a:pPr lvl="1"/>
            <a:r>
              <a:rPr lang="en-US"/>
              <a:t>Second level</a:t>
            </a:r>
          </a:p>
        </p:txBody>
      </p:sp>
      <p:sp>
        <p:nvSpPr>
          <p:cNvPr id="7" name="Text Placeholder 4">
            <a:extLst>
              <a:ext uri="{FF2B5EF4-FFF2-40B4-BE49-F238E27FC236}">
                <a16:creationId xmlns:a16="http://schemas.microsoft.com/office/drawing/2014/main" id="{9308A1BA-F127-444C-8EEB-78BB410C70A7}"/>
              </a:ext>
            </a:extLst>
          </p:cNvPr>
          <p:cNvSpPr>
            <a:spLocks noGrp="1"/>
          </p:cNvSpPr>
          <p:nvPr>
            <p:ph type="body" sz="quarter" idx="11"/>
          </p:nvPr>
        </p:nvSpPr>
        <p:spPr>
          <a:xfrm>
            <a:off x="6396568" y="1811867"/>
            <a:ext cx="5185833" cy="4421717"/>
          </a:xfrm>
        </p:spPr>
        <p:txBody>
          <a:bodyPr/>
          <a:lstStyle>
            <a:lvl1pPr marL="304792" indent="-304792">
              <a:buClr>
                <a:srgbClr val="0033A1"/>
              </a:buClr>
              <a:buFont typeface="Arial" panose="020B0604020202020204" pitchFamily="34" charset="0"/>
              <a:buChar char="•"/>
              <a:defRPr sz="2667" b="1">
                <a:solidFill>
                  <a:srgbClr val="1D1D1D"/>
                </a:solidFill>
              </a:defRPr>
            </a:lvl1pPr>
            <a:lvl2pPr marL="609585" indent="-228594">
              <a:buClr>
                <a:srgbClr val="005761"/>
              </a:buClr>
              <a:buFont typeface="Arial" panose="020B0604020202020204" pitchFamily="34" charset="0"/>
              <a:buChar char="-"/>
              <a:tabLst>
                <a:tab pos="380990" algn="l"/>
              </a:tabLst>
              <a:defRPr sz="2400">
                <a:solidFill>
                  <a:srgbClr val="1D1D1D"/>
                </a:solidFill>
              </a:defRPr>
            </a:lvl2pPr>
            <a:lvl3pPr>
              <a:defRPr sz="2133">
                <a:solidFill>
                  <a:srgbClr val="1D1D1D"/>
                </a:solidFill>
              </a:defRPr>
            </a:lvl3pPr>
            <a:lvl4pPr>
              <a:defRPr sz="1867">
                <a:solidFill>
                  <a:srgbClr val="1D1D1D"/>
                </a:solidFill>
              </a:defRPr>
            </a:lvl4pPr>
            <a:lvl5pPr>
              <a:defRPr sz="1867">
                <a:solidFill>
                  <a:srgbClr val="1D1D1D"/>
                </a:solidFill>
              </a:defRPr>
            </a:lvl5pPr>
          </a:lstStyle>
          <a:p>
            <a:pPr lvl="0"/>
            <a:r>
              <a:rPr lang="en-US"/>
              <a:t>Click to edit Master text styles</a:t>
            </a:r>
          </a:p>
          <a:p>
            <a:pPr lvl="1"/>
            <a:r>
              <a:rPr lang="en-US"/>
              <a:t>Second level</a:t>
            </a:r>
          </a:p>
        </p:txBody>
      </p:sp>
      <p:grpSp>
        <p:nvGrpSpPr>
          <p:cNvPr id="11" name="Group 10">
            <a:extLst>
              <a:ext uri="{FF2B5EF4-FFF2-40B4-BE49-F238E27FC236}">
                <a16:creationId xmlns:a16="http://schemas.microsoft.com/office/drawing/2014/main" id="{43F77754-22A0-2E82-7821-2D551EA53015}"/>
              </a:ext>
            </a:extLst>
          </p:cNvPr>
          <p:cNvGrpSpPr/>
          <p:nvPr userDrawn="1"/>
        </p:nvGrpSpPr>
        <p:grpSpPr>
          <a:xfrm>
            <a:off x="1" y="6725265"/>
            <a:ext cx="12192001" cy="142567"/>
            <a:chOff x="7355954" y="15880786"/>
            <a:chExt cx="21904846" cy="578414"/>
          </a:xfrm>
        </p:grpSpPr>
        <p:sp>
          <p:nvSpPr>
            <p:cNvPr id="12" name="Rectangle 20">
              <a:extLst>
                <a:ext uri="{FF2B5EF4-FFF2-40B4-BE49-F238E27FC236}">
                  <a16:creationId xmlns:a16="http://schemas.microsoft.com/office/drawing/2014/main" id="{FA84B6E9-CB28-F3EC-FE9B-CD95E83CFF6A}"/>
                </a:ext>
              </a:extLst>
            </p:cNvPr>
            <p:cNvSpPr>
              <a:spLocks noChangeArrowheads="1"/>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endParaRPr lang="en-US" sz="3333"/>
            </a:p>
          </p:txBody>
        </p:sp>
        <p:sp>
          <p:nvSpPr>
            <p:cNvPr id="13" name="Rectangle 20">
              <a:extLst>
                <a:ext uri="{FF2B5EF4-FFF2-40B4-BE49-F238E27FC236}">
                  <a16:creationId xmlns:a16="http://schemas.microsoft.com/office/drawing/2014/main" id="{E3E7FB67-DA74-9748-2B12-CFD70C373C6F}"/>
                </a:ext>
              </a:extLst>
            </p:cNvPr>
            <p:cNvSpPr>
              <a:spLocks noChangeArrowheads="1"/>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endParaRPr lang="en-US" sz="3333"/>
            </a:p>
          </p:txBody>
        </p:sp>
        <p:sp>
          <p:nvSpPr>
            <p:cNvPr id="14" name="Rectangle 20">
              <a:extLst>
                <a:ext uri="{FF2B5EF4-FFF2-40B4-BE49-F238E27FC236}">
                  <a16:creationId xmlns:a16="http://schemas.microsoft.com/office/drawing/2014/main" id="{CB6F0725-60D8-6C7C-D80E-17BCC9E630CD}"/>
                </a:ext>
              </a:extLst>
            </p:cNvPr>
            <p:cNvSpPr>
              <a:spLocks noChangeArrowheads="1"/>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endParaRPr lang="en-US" sz="3333"/>
            </a:p>
          </p:txBody>
        </p:sp>
        <p:sp>
          <p:nvSpPr>
            <p:cNvPr id="15" name="Rectangle 20">
              <a:extLst>
                <a:ext uri="{FF2B5EF4-FFF2-40B4-BE49-F238E27FC236}">
                  <a16:creationId xmlns:a16="http://schemas.microsoft.com/office/drawing/2014/main" id="{6D41011B-EA59-1C4E-7A59-087B094B7D3F}"/>
                </a:ext>
              </a:extLst>
            </p:cNvPr>
            <p:cNvSpPr>
              <a:spLocks noChangeArrowheads="1"/>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endParaRPr lang="en-US" sz="3333"/>
            </a:p>
          </p:txBody>
        </p:sp>
      </p:grpSp>
    </p:spTree>
    <p:extLst>
      <p:ext uri="{BB962C8B-B14F-4D97-AF65-F5344CB8AC3E}">
        <p14:creationId xmlns:p14="http://schemas.microsoft.com/office/powerpoint/2010/main" val="426160237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IVIDER OPTION 1">
    <p:bg>
      <p:bgPr>
        <a:solidFill>
          <a:srgbClr val="0057B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4211090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8_Data Slide">
    <p:spTree>
      <p:nvGrpSpPr>
        <p:cNvPr id="1" name=""/>
        <p:cNvGrpSpPr/>
        <p:nvPr/>
      </p:nvGrpSpPr>
      <p:grpSpPr>
        <a:xfrm>
          <a:off x="0" y="0"/>
          <a:ext cx="0" cy="0"/>
          <a:chOff x="0" y="0"/>
          <a:chExt cx="0" cy="0"/>
        </a:xfrm>
      </p:grpSpPr>
      <p:sp>
        <p:nvSpPr>
          <p:cNvPr id="7" name="Text Placeholder 7"/>
          <p:cNvSpPr>
            <a:spLocks noGrp="1"/>
          </p:cNvSpPr>
          <p:nvPr>
            <p:ph type="body" sz="quarter" idx="10"/>
          </p:nvPr>
        </p:nvSpPr>
        <p:spPr>
          <a:xfrm>
            <a:off x="609600" y="1835573"/>
            <a:ext cx="10972800" cy="4176467"/>
          </a:xfrm>
        </p:spPr>
        <p:txBody>
          <a:bodyPr/>
          <a:lstStyle>
            <a:lvl1pPr marL="304784" indent="-304784">
              <a:lnSpc>
                <a:spcPts val="2933"/>
              </a:lnSpc>
              <a:buClr>
                <a:srgbClr val="003BC0"/>
              </a:buClr>
              <a:buFont typeface="Arial" panose="020B0604020202020204" pitchFamily="34" charset="0"/>
              <a:buChar char="•"/>
              <a:defRPr sz="2667" b="1">
                <a:solidFill>
                  <a:srgbClr val="1D1D1D"/>
                </a:solidFill>
              </a:defRPr>
            </a:lvl1pPr>
            <a:lvl2pPr marL="609570" indent="-226473">
              <a:lnSpc>
                <a:spcPts val="2667"/>
              </a:lnSpc>
              <a:buClr>
                <a:srgbClr val="005761"/>
              </a:buClr>
              <a:buFont typeface="Arial" panose="020B0604020202020204" pitchFamily="34" charset="0"/>
              <a:buChar char="-"/>
              <a:tabLst>
                <a:tab pos="533373" algn="l"/>
              </a:tabLst>
              <a:defRPr sz="2400">
                <a:solidFill>
                  <a:srgbClr val="1D1D1D"/>
                </a:solidFill>
              </a:defRPr>
            </a:lvl2pPr>
            <a:lvl3pPr>
              <a:lnSpc>
                <a:spcPts val="2667"/>
              </a:lnSpc>
              <a:buClr>
                <a:srgbClr val="5A5A5A"/>
              </a:buClr>
              <a:defRPr sz="2667">
                <a:solidFill>
                  <a:srgbClr val="1D1D1D"/>
                </a:solidFill>
              </a:defRPr>
            </a:lvl3pPr>
            <a:lvl4pPr>
              <a:defRPr sz="2667">
                <a:solidFill>
                  <a:srgbClr val="1D1D1D"/>
                </a:solidFill>
              </a:defRPr>
            </a:lvl4pPr>
            <a:lvl5pPr>
              <a:defRPr sz="2667">
                <a:solidFill>
                  <a:srgbClr val="1D1D1D"/>
                </a:solidFill>
              </a:defRPr>
            </a:lvl5pPr>
          </a:lstStyle>
          <a:p>
            <a:pPr lvl="0"/>
            <a:r>
              <a:rPr lang="en-US"/>
              <a:t>Click to edit Master text styles</a:t>
            </a:r>
          </a:p>
          <a:p>
            <a:pPr lvl="1"/>
            <a:r>
              <a:rPr lang="en-US"/>
              <a:t>Second level</a:t>
            </a:r>
          </a:p>
        </p:txBody>
      </p:sp>
      <p:sp>
        <p:nvSpPr>
          <p:cNvPr id="5" name="Title 1">
            <a:extLst>
              <a:ext uri="{FF2B5EF4-FFF2-40B4-BE49-F238E27FC236}">
                <a16:creationId xmlns:a16="http://schemas.microsoft.com/office/drawing/2014/main" id="{0E7F2F02-184C-4505-8466-02885693FE6C}"/>
              </a:ext>
            </a:extLst>
          </p:cNvPr>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1E5AAA"/>
                </a:solidFill>
                <a:effectLst/>
                <a:latin typeface="Calibri" pitchFamily="34" charset="0"/>
              </a:defRPr>
            </a:lvl1pPr>
          </a:lstStyle>
          <a:p>
            <a:endParaRPr lang="en-US"/>
          </a:p>
        </p:txBody>
      </p:sp>
      <p:grpSp>
        <p:nvGrpSpPr>
          <p:cNvPr id="2" name="Group 1">
            <a:extLst>
              <a:ext uri="{FF2B5EF4-FFF2-40B4-BE49-F238E27FC236}">
                <a16:creationId xmlns:a16="http://schemas.microsoft.com/office/drawing/2014/main" id="{D5710D62-FA23-37E1-D9CA-4E6562C12821}"/>
              </a:ext>
            </a:extLst>
          </p:cNvPr>
          <p:cNvGrpSpPr/>
          <p:nvPr userDrawn="1"/>
        </p:nvGrpSpPr>
        <p:grpSpPr>
          <a:xfrm>
            <a:off x="2" y="6725266"/>
            <a:ext cx="12192001" cy="142567"/>
            <a:chOff x="7355954" y="15880786"/>
            <a:chExt cx="21904846" cy="578414"/>
          </a:xfrm>
        </p:grpSpPr>
        <p:sp>
          <p:nvSpPr>
            <p:cNvPr id="3" name="Rectangle 20">
              <a:extLst>
                <a:ext uri="{FF2B5EF4-FFF2-40B4-BE49-F238E27FC236}">
                  <a16:creationId xmlns:a16="http://schemas.microsoft.com/office/drawing/2014/main" id="{3AD231D8-DCA4-570B-4CC6-32EBF38FADDD}"/>
                </a:ext>
              </a:extLst>
            </p:cNvPr>
            <p:cNvSpPr>
              <a:spLocks noChangeArrowheads="1"/>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US" sz="3333" b="0" i="0" u="none" strike="noStrike" kern="1200" cap="none" spc="0" normalizeH="0" baseline="0" noProof="0">
                <a:ln>
                  <a:noFill/>
                </a:ln>
                <a:solidFill>
                  <a:srgbClr val="0F56DC"/>
                </a:solidFill>
                <a:effectLst/>
                <a:uLnTx/>
                <a:uFillTx/>
                <a:latin typeface="Myriad Web Pro" panose="020B0503030403020204" pitchFamily="34" charset="0"/>
                <a:ea typeface="+mn-ea"/>
                <a:cs typeface="+mn-cs"/>
              </a:endParaRPr>
            </a:p>
          </p:txBody>
        </p:sp>
        <p:sp>
          <p:nvSpPr>
            <p:cNvPr id="4" name="Rectangle 20">
              <a:extLst>
                <a:ext uri="{FF2B5EF4-FFF2-40B4-BE49-F238E27FC236}">
                  <a16:creationId xmlns:a16="http://schemas.microsoft.com/office/drawing/2014/main" id="{32619D13-D1C6-7836-5897-39ABF07B01EC}"/>
                </a:ext>
              </a:extLst>
            </p:cNvPr>
            <p:cNvSpPr>
              <a:spLocks noChangeArrowheads="1"/>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US" sz="3333" b="0" i="0" u="none" strike="noStrike" kern="1200" cap="none" spc="0" normalizeH="0" baseline="0" noProof="0">
                <a:ln>
                  <a:noFill/>
                </a:ln>
                <a:solidFill>
                  <a:srgbClr val="0F56DC"/>
                </a:solidFill>
                <a:effectLst/>
                <a:uLnTx/>
                <a:uFillTx/>
                <a:latin typeface="Myriad Web Pro" panose="020B0503030403020204" pitchFamily="34" charset="0"/>
                <a:ea typeface="+mn-ea"/>
                <a:cs typeface="+mn-cs"/>
              </a:endParaRPr>
            </a:p>
          </p:txBody>
        </p:sp>
        <p:sp>
          <p:nvSpPr>
            <p:cNvPr id="6" name="Rectangle 20">
              <a:extLst>
                <a:ext uri="{FF2B5EF4-FFF2-40B4-BE49-F238E27FC236}">
                  <a16:creationId xmlns:a16="http://schemas.microsoft.com/office/drawing/2014/main" id="{392F6D8E-420B-97AC-FD5D-3185F97EC0C5}"/>
                </a:ext>
              </a:extLst>
            </p:cNvPr>
            <p:cNvSpPr>
              <a:spLocks noChangeArrowheads="1"/>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US" sz="3333" b="0" i="0" u="none" strike="noStrike" kern="1200" cap="none" spc="0" normalizeH="0" baseline="0" noProof="0">
                <a:ln>
                  <a:noFill/>
                </a:ln>
                <a:solidFill>
                  <a:srgbClr val="0F56DC"/>
                </a:solidFill>
                <a:effectLst/>
                <a:uLnTx/>
                <a:uFillTx/>
                <a:latin typeface="Myriad Web Pro" panose="020B0503030403020204" pitchFamily="34" charset="0"/>
                <a:ea typeface="+mn-ea"/>
                <a:cs typeface="+mn-cs"/>
              </a:endParaRPr>
            </a:p>
          </p:txBody>
        </p:sp>
        <p:sp>
          <p:nvSpPr>
            <p:cNvPr id="8" name="Rectangle 20">
              <a:extLst>
                <a:ext uri="{FF2B5EF4-FFF2-40B4-BE49-F238E27FC236}">
                  <a16:creationId xmlns:a16="http://schemas.microsoft.com/office/drawing/2014/main" id="{6967D159-E4ED-FA77-F3CA-47CC8A1001C9}"/>
                </a:ext>
              </a:extLst>
            </p:cNvPr>
            <p:cNvSpPr>
              <a:spLocks noChangeArrowheads="1"/>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US" sz="3333" b="0" i="0" u="none" strike="noStrike" kern="1200" cap="none" spc="0" normalizeH="0" baseline="0" noProof="0">
                <a:ln>
                  <a:noFill/>
                </a:ln>
                <a:solidFill>
                  <a:srgbClr val="0F56DC"/>
                </a:solidFill>
                <a:effectLst/>
                <a:uLnTx/>
                <a:uFillTx/>
                <a:latin typeface="Myriad Web Pro" panose="020B0503030403020204" pitchFamily="34" charset="0"/>
                <a:ea typeface="+mn-ea"/>
                <a:cs typeface="+mn-cs"/>
              </a:endParaRPr>
            </a:p>
          </p:txBody>
        </p:sp>
      </p:grpSp>
    </p:spTree>
    <p:extLst>
      <p:ext uri="{BB962C8B-B14F-4D97-AF65-F5344CB8AC3E}">
        <p14:creationId xmlns:p14="http://schemas.microsoft.com/office/powerpoint/2010/main" val="1144415930"/>
      </p:ext>
    </p:extLst>
  </p:cSld>
  <p:clrMapOvr>
    <a:masterClrMapping/>
  </p:clrMapOvr>
  <p:transition>
    <p:fade/>
  </p:transition>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BULLETS 2-side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1E5AAA"/>
                </a:solidFill>
                <a:effectLst/>
                <a:latin typeface="Calibri" pitchFamily="34" charset="0"/>
              </a:defRPr>
            </a:lvl1pPr>
          </a:lstStyle>
          <a:p>
            <a:endParaRPr lang="en-US"/>
          </a:p>
        </p:txBody>
      </p:sp>
      <p:sp>
        <p:nvSpPr>
          <p:cNvPr id="5" name="Text Placeholder 4">
            <a:extLst>
              <a:ext uri="{FF2B5EF4-FFF2-40B4-BE49-F238E27FC236}">
                <a16:creationId xmlns:a16="http://schemas.microsoft.com/office/drawing/2014/main" id="{AB8BFD30-ED28-4470-96F2-C90951794F6C}"/>
              </a:ext>
            </a:extLst>
          </p:cNvPr>
          <p:cNvSpPr>
            <a:spLocks noGrp="1"/>
          </p:cNvSpPr>
          <p:nvPr>
            <p:ph type="body" sz="quarter" idx="10"/>
          </p:nvPr>
        </p:nvSpPr>
        <p:spPr>
          <a:xfrm>
            <a:off x="609600" y="1811868"/>
            <a:ext cx="10972800" cy="4421717"/>
          </a:xfrm>
        </p:spPr>
        <p:txBody>
          <a:bodyPr/>
          <a:lstStyle>
            <a:lvl1pPr marL="304784" indent="-304784">
              <a:buClr>
                <a:srgbClr val="003BC0"/>
              </a:buClr>
              <a:buFont typeface="Arial" panose="020B0604020202020204" pitchFamily="34" charset="0"/>
              <a:buChar char="•"/>
              <a:defRPr sz="2667" b="1">
                <a:solidFill>
                  <a:srgbClr val="1D1D1D"/>
                </a:solidFill>
              </a:defRPr>
            </a:lvl1pPr>
            <a:lvl2pPr marL="609570" indent="-228589">
              <a:buClr>
                <a:srgbClr val="005761"/>
              </a:buClr>
              <a:buFont typeface="Arial" panose="020B0604020202020204" pitchFamily="34" charset="0"/>
              <a:buChar char="-"/>
              <a:defRPr sz="2400">
                <a:solidFill>
                  <a:srgbClr val="1D1D1D"/>
                </a:solidFill>
              </a:defRPr>
            </a:lvl2pPr>
            <a:lvl3pPr>
              <a:defRPr sz="2133">
                <a:solidFill>
                  <a:srgbClr val="1D1D1D"/>
                </a:solidFill>
              </a:defRPr>
            </a:lvl3pPr>
            <a:lvl4pPr>
              <a:defRPr sz="1867">
                <a:solidFill>
                  <a:srgbClr val="1D1D1D"/>
                </a:solidFill>
              </a:defRPr>
            </a:lvl4pPr>
            <a:lvl5pPr>
              <a:defRPr sz="1867">
                <a:solidFill>
                  <a:srgbClr val="1D1D1D"/>
                </a:solidFill>
              </a:defRPr>
            </a:lvl5pPr>
          </a:lstStyle>
          <a:p>
            <a:pPr lvl="0"/>
            <a:r>
              <a:rPr lang="en-US"/>
              <a:t>Click to edit Master text styles</a:t>
            </a:r>
          </a:p>
          <a:p>
            <a:pPr lvl="1"/>
            <a:r>
              <a:rPr lang="en-US"/>
              <a:t>Second level</a:t>
            </a:r>
          </a:p>
        </p:txBody>
      </p:sp>
      <p:grpSp>
        <p:nvGrpSpPr>
          <p:cNvPr id="11" name="Group 10">
            <a:extLst>
              <a:ext uri="{FF2B5EF4-FFF2-40B4-BE49-F238E27FC236}">
                <a16:creationId xmlns:a16="http://schemas.microsoft.com/office/drawing/2014/main" id="{43F77754-22A0-2E82-7821-2D551EA53015}"/>
              </a:ext>
            </a:extLst>
          </p:cNvPr>
          <p:cNvGrpSpPr/>
          <p:nvPr userDrawn="1"/>
        </p:nvGrpSpPr>
        <p:grpSpPr>
          <a:xfrm>
            <a:off x="2" y="6725266"/>
            <a:ext cx="12192001" cy="142567"/>
            <a:chOff x="7355954" y="15880786"/>
            <a:chExt cx="21904846" cy="578414"/>
          </a:xfrm>
        </p:grpSpPr>
        <p:sp>
          <p:nvSpPr>
            <p:cNvPr id="12" name="Rectangle 20">
              <a:extLst>
                <a:ext uri="{FF2B5EF4-FFF2-40B4-BE49-F238E27FC236}">
                  <a16:creationId xmlns:a16="http://schemas.microsoft.com/office/drawing/2014/main" id="{FA84B6E9-CB28-F3EC-FE9B-CD95E83CFF6A}"/>
                </a:ext>
              </a:extLst>
            </p:cNvPr>
            <p:cNvSpPr>
              <a:spLocks noChangeArrowheads="1"/>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US" sz="3333" b="0" i="0" u="none" strike="noStrike" kern="1200" cap="none" spc="0" normalizeH="0" baseline="0" noProof="0">
                <a:ln>
                  <a:noFill/>
                </a:ln>
                <a:solidFill>
                  <a:srgbClr val="0F56DC"/>
                </a:solidFill>
                <a:effectLst/>
                <a:uLnTx/>
                <a:uFillTx/>
                <a:latin typeface="Myriad Web Pro" panose="020B0503030403020204" pitchFamily="34" charset="0"/>
                <a:ea typeface="+mn-ea"/>
                <a:cs typeface="+mn-cs"/>
              </a:endParaRPr>
            </a:p>
          </p:txBody>
        </p:sp>
        <p:sp>
          <p:nvSpPr>
            <p:cNvPr id="13" name="Rectangle 20">
              <a:extLst>
                <a:ext uri="{FF2B5EF4-FFF2-40B4-BE49-F238E27FC236}">
                  <a16:creationId xmlns:a16="http://schemas.microsoft.com/office/drawing/2014/main" id="{E3E7FB67-DA74-9748-2B12-CFD70C373C6F}"/>
                </a:ext>
              </a:extLst>
            </p:cNvPr>
            <p:cNvSpPr>
              <a:spLocks noChangeArrowheads="1"/>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US" sz="3333" b="0" i="0" u="none" strike="noStrike" kern="1200" cap="none" spc="0" normalizeH="0" baseline="0" noProof="0">
                <a:ln>
                  <a:noFill/>
                </a:ln>
                <a:solidFill>
                  <a:srgbClr val="0F56DC"/>
                </a:solidFill>
                <a:effectLst/>
                <a:uLnTx/>
                <a:uFillTx/>
                <a:latin typeface="Myriad Web Pro" panose="020B0503030403020204" pitchFamily="34" charset="0"/>
                <a:ea typeface="+mn-ea"/>
                <a:cs typeface="+mn-cs"/>
              </a:endParaRPr>
            </a:p>
          </p:txBody>
        </p:sp>
        <p:sp>
          <p:nvSpPr>
            <p:cNvPr id="14" name="Rectangle 20">
              <a:extLst>
                <a:ext uri="{FF2B5EF4-FFF2-40B4-BE49-F238E27FC236}">
                  <a16:creationId xmlns:a16="http://schemas.microsoft.com/office/drawing/2014/main" id="{CB6F0725-60D8-6C7C-D80E-17BCC9E630CD}"/>
                </a:ext>
              </a:extLst>
            </p:cNvPr>
            <p:cNvSpPr>
              <a:spLocks noChangeArrowheads="1"/>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US" sz="3333" b="0" i="0" u="none" strike="noStrike" kern="1200" cap="none" spc="0" normalizeH="0" baseline="0" noProof="0">
                <a:ln>
                  <a:noFill/>
                </a:ln>
                <a:solidFill>
                  <a:srgbClr val="0F56DC"/>
                </a:solidFill>
                <a:effectLst/>
                <a:uLnTx/>
                <a:uFillTx/>
                <a:latin typeface="Myriad Web Pro" panose="020B0503030403020204" pitchFamily="34" charset="0"/>
                <a:ea typeface="+mn-ea"/>
                <a:cs typeface="+mn-cs"/>
              </a:endParaRPr>
            </a:p>
          </p:txBody>
        </p:sp>
        <p:sp>
          <p:nvSpPr>
            <p:cNvPr id="15" name="Rectangle 20">
              <a:extLst>
                <a:ext uri="{FF2B5EF4-FFF2-40B4-BE49-F238E27FC236}">
                  <a16:creationId xmlns:a16="http://schemas.microsoft.com/office/drawing/2014/main" id="{6D41011B-EA59-1C4E-7A59-087B094B7D3F}"/>
                </a:ext>
              </a:extLst>
            </p:cNvPr>
            <p:cNvSpPr>
              <a:spLocks noChangeArrowheads="1"/>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US" sz="3333" b="0" i="0" u="none" strike="noStrike" kern="1200" cap="none" spc="0" normalizeH="0" baseline="0" noProof="0">
                <a:ln>
                  <a:noFill/>
                </a:ln>
                <a:solidFill>
                  <a:srgbClr val="0F56DC"/>
                </a:solidFill>
                <a:effectLst/>
                <a:uLnTx/>
                <a:uFillTx/>
                <a:latin typeface="Myriad Web Pro" panose="020B0503030403020204" pitchFamily="34" charset="0"/>
                <a:ea typeface="+mn-ea"/>
                <a:cs typeface="+mn-cs"/>
              </a:endParaRPr>
            </a:p>
          </p:txBody>
        </p:sp>
      </p:grpSp>
    </p:spTree>
    <p:extLst>
      <p:ext uri="{BB962C8B-B14F-4D97-AF65-F5344CB8AC3E}">
        <p14:creationId xmlns:p14="http://schemas.microsoft.com/office/powerpoint/2010/main" val="323295396"/>
      </p:ext>
    </p:extLst>
  </p:cSld>
  <p:clrMapOvr>
    <a:masterClrMapping/>
  </p:clrMapOvr>
  <p:transition>
    <p:fade/>
  </p:transition>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LOSING CDC">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23A17BC3-1F5B-28A0-7789-0DA0C7A50D7D}"/>
              </a:ext>
            </a:extLst>
          </p:cNvPr>
          <p:cNvGrpSpPr/>
          <p:nvPr userDrawn="1"/>
        </p:nvGrpSpPr>
        <p:grpSpPr>
          <a:xfrm>
            <a:off x="0" y="5699139"/>
            <a:ext cx="12192000" cy="1158861"/>
            <a:chOff x="0" y="4274354"/>
            <a:chExt cx="9144000" cy="869146"/>
          </a:xfrm>
        </p:grpSpPr>
        <p:sp>
          <p:nvSpPr>
            <p:cNvPr id="16" name="Rectangle 15">
              <a:extLst>
                <a:ext uri="{FF2B5EF4-FFF2-40B4-BE49-F238E27FC236}">
                  <a16:creationId xmlns:a16="http://schemas.microsoft.com/office/drawing/2014/main" id="{7531CF5A-461C-2AF2-2E63-53A651F732BA}"/>
                </a:ext>
              </a:extLst>
            </p:cNvPr>
            <p:cNvSpPr/>
            <p:nvPr userDrawn="1"/>
          </p:nvSpPr>
          <p:spPr>
            <a:xfrm>
              <a:off x="0" y="4274354"/>
              <a:ext cx="9144000" cy="869146"/>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grpSp>
          <p:nvGrpSpPr>
            <p:cNvPr id="17" name="Group 16">
              <a:extLst>
                <a:ext uri="{FF2B5EF4-FFF2-40B4-BE49-F238E27FC236}">
                  <a16:creationId xmlns:a16="http://schemas.microsoft.com/office/drawing/2014/main" id="{88A96CBD-9BC4-3F48-F0A5-DB94DE1071B8}"/>
                </a:ext>
              </a:extLst>
            </p:cNvPr>
            <p:cNvGrpSpPr/>
            <p:nvPr userDrawn="1"/>
          </p:nvGrpSpPr>
          <p:grpSpPr>
            <a:xfrm>
              <a:off x="553" y="4274861"/>
              <a:ext cx="5172541" cy="868639"/>
              <a:chOff x="1771" y="389"/>
              <a:chExt cx="14161532" cy="664930"/>
            </a:xfrm>
          </p:grpSpPr>
          <p:sp>
            <p:nvSpPr>
              <p:cNvPr id="18" name="Parallelogram 9">
                <a:extLst>
                  <a:ext uri="{FF2B5EF4-FFF2-40B4-BE49-F238E27FC236}">
                    <a16:creationId xmlns:a16="http://schemas.microsoft.com/office/drawing/2014/main" id="{1DF45998-B7ED-3B13-D19D-C839BC93162C}"/>
                  </a:ext>
                </a:extLst>
              </p:cNvPr>
              <p:cNvSpPr/>
              <p:nvPr userDrawn="1"/>
            </p:nvSpPr>
            <p:spPr>
              <a:xfrm>
                <a:off x="1771" y="389"/>
                <a:ext cx="2010345" cy="66493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sp>
            <p:nvSpPr>
              <p:cNvPr id="19" name="Parallelogram 18">
                <a:extLst>
                  <a:ext uri="{FF2B5EF4-FFF2-40B4-BE49-F238E27FC236}">
                    <a16:creationId xmlns:a16="http://schemas.microsoft.com/office/drawing/2014/main" id="{2C94CA9D-1D40-AB06-E28C-01B79FC23B99}"/>
                  </a:ext>
                </a:extLst>
              </p:cNvPr>
              <p:cNvSpPr/>
              <p:nvPr userDrawn="1"/>
            </p:nvSpPr>
            <p:spPr>
              <a:xfrm>
                <a:off x="1267572" y="389"/>
                <a:ext cx="3829094" cy="66493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sp>
            <p:nvSpPr>
              <p:cNvPr id="20" name="Parallelogram 19">
                <a:extLst>
                  <a:ext uri="{FF2B5EF4-FFF2-40B4-BE49-F238E27FC236}">
                    <a16:creationId xmlns:a16="http://schemas.microsoft.com/office/drawing/2014/main" id="{2E700AAC-8ED5-0BD9-0D59-78D98E213E6D}"/>
                  </a:ext>
                </a:extLst>
              </p:cNvPr>
              <p:cNvSpPr/>
              <p:nvPr userDrawn="1"/>
            </p:nvSpPr>
            <p:spPr>
              <a:xfrm>
                <a:off x="4209773" y="389"/>
                <a:ext cx="4996928" cy="66493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sp>
            <p:nvSpPr>
              <p:cNvPr id="21" name="Parallelogram 20">
                <a:extLst>
                  <a:ext uri="{FF2B5EF4-FFF2-40B4-BE49-F238E27FC236}">
                    <a16:creationId xmlns:a16="http://schemas.microsoft.com/office/drawing/2014/main" id="{524E04CF-F3D6-66B2-FB7C-10C171C17462}"/>
                  </a:ext>
                </a:extLst>
              </p:cNvPr>
              <p:cNvSpPr/>
              <p:nvPr userDrawn="1"/>
            </p:nvSpPr>
            <p:spPr>
              <a:xfrm>
                <a:off x="8136570" y="389"/>
                <a:ext cx="6026733" cy="66493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grpSp>
      </p:grpSp>
      <p:sp>
        <p:nvSpPr>
          <p:cNvPr id="3" name="TextBox 2"/>
          <p:cNvSpPr txBox="1"/>
          <p:nvPr userDrawn="1"/>
        </p:nvSpPr>
        <p:spPr>
          <a:xfrm>
            <a:off x="169624" y="3662432"/>
            <a:ext cx="10125843" cy="1815882"/>
          </a:xfrm>
          <a:prstGeom prst="rect">
            <a:avLst/>
          </a:prstGeom>
          <a:noFill/>
        </p:spPr>
        <p:txBody>
          <a:bodyPr wrap="square" rtlCol="0">
            <a:spAutoFit/>
          </a:bodyPr>
          <a:lstStyle/>
          <a:p>
            <a:r>
              <a:rPr lang="en-US" sz="1600">
                <a:solidFill>
                  <a:srgbClr val="0057B7"/>
                </a:solidFill>
                <a:latin typeface="Calibri" panose="020F0502020204030204" pitchFamily="34" charset="0"/>
              </a:rPr>
              <a:t>For more information, contact CDC</a:t>
            </a:r>
            <a:br>
              <a:rPr lang="en-US" sz="1600">
                <a:solidFill>
                  <a:srgbClr val="0057B7"/>
                </a:solidFill>
                <a:latin typeface="Calibri" panose="020F0502020204030204" pitchFamily="34" charset="0"/>
              </a:rPr>
            </a:br>
            <a:r>
              <a:rPr lang="en-US" sz="1600">
                <a:solidFill>
                  <a:srgbClr val="0057B7"/>
                </a:solidFill>
                <a:latin typeface="Calibri" panose="020F0502020204030204" pitchFamily="34" charset="0"/>
              </a:rPr>
              <a:t>1-800-CDC-INFO (232-4636)</a:t>
            </a:r>
            <a:br>
              <a:rPr lang="en-US" sz="1600">
                <a:solidFill>
                  <a:srgbClr val="0057B7"/>
                </a:solidFill>
                <a:latin typeface="Calibri" panose="020F0502020204030204" pitchFamily="34" charset="0"/>
              </a:rPr>
            </a:br>
            <a:r>
              <a:rPr lang="en-US" sz="1600">
                <a:solidFill>
                  <a:srgbClr val="0057B7"/>
                </a:solidFill>
                <a:latin typeface="Calibri" panose="020F0502020204030204" pitchFamily="34" charset="0"/>
              </a:rPr>
              <a:t>TTY:  1-888-232-6348    www.cdc.gov</a:t>
            </a:r>
            <a:br>
              <a:rPr lang="en-US" sz="1600">
                <a:solidFill>
                  <a:srgbClr val="0057B7"/>
                </a:solidFill>
                <a:latin typeface="Calibri" panose="020F0502020204030204" pitchFamily="34" charset="0"/>
              </a:rPr>
            </a:br>
            <a:br>
              <a:rPr lang="en-US" sz="1600">
                <a:solidFill>
                  <a:srgbClr val="0057B7"/>
                </a:solidFill>
                <a:latin typeface="Calibri" panose="020F0502020204030204" pitchFamily="34" charset="0"/>
              </a:rPr>
            </a:br>
            <a:br>
              <a:rPr lang="en-US" sz="1600">
                <a:solidFill>
                  <a:srgbClr val="0057B7"/>
                </a:solidFill>
                <a:latin typeface="Calibri" panose="020F0502020204030204" pitchFamily="34" charset="0"/>
              </a:rPr>
            </a:br>
            <a:r>
              <a:rPr lang="en-US" sz="1600">
                <a:solidFill>
                  <a:srgbClr val="0057B7"/>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
        <p:nvSpPr>
          <p:cNvPr id="4" name="Title 3">
            <a:extLst>
              <a:ext uri="{FF2B5EF4-FFF2-40B4-BE49-F238E27FC236}">
                <a16:creationId xmlns:a16="http://schemas.microsoft.com/office/drawing/2014/main" id="{DA1AAE42-4A62-8308-16A3-AF933411C0D6}"/>
              </a:ext>
            </a:extLst>
          </p:cNvPr>
          <p:cNvSpPr>
            <a:spLocks noGrp="1"/>
          </p:cNvSpPr>
          <p:nvPr userDrawn="1">
            <p:ph type="title"/>
          </p:nvPr>
        </p:nvSpPr>
        <p:spPr>
          <a:xfrm>
            <a:off x="169624" y="366185"/>
            <a:ext cx="11049000" cy="1325033"/>
          </a:xfrm>
          <a:prstGeom prst="rect">
            <a:avLst/>
          </a:prstGeom>
        </p:spPr>
        <p:txBody>
          <a:bodyPr/>
          <a:lstStyle>
            <a:lvl1pPr algn="l">
              <a:defRPr sz="3200" b="1">
                <a:solidFill>
                  <a:srgbClr val="0057B7"/>
                </a:solidFill>
                <a:latin typeface="Calibri" panose="020F0502020204030204" pitchFamily="34" charset="0"/>
                <a:cs typeface="Calibri" panose="020F0502020204030204" pitchFamily="34" charset="0"/>
              </a:defRPr>
            </a:lvl1pPr>
          </a:lstStyle>
          <a:p>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1D1AA84B-8C3A-1268-123B-0BD4559B2F0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0872613" y="5903191"/>
            <a:ext cx="1117600" cy="725917"/>
          </a:xfrm>
          <a:prstGeom prst="rect">
            <a:avLst/>
          </a:prstGeom>
        </p:spPr>
      </p:pic>
    </p:spTree>
    <p:extLst>
      <p:ext uri="{BB962C8B-B14F-4D97-AF65-F5344CB8AC3E}">
        <p14:creationId xmlns:p14="http://schemas.microsoft.com/office/powerpoint/2010/main" val="113928993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33A73-57DC-B4E5-105E-802E09E1D7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48B323-2E6F-5847-3242-07AA57AA75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A5F729-1306-F5A8-840C-E60582E00160}"/>
              </a:ext>
            </a:extLst>
          </p:cNvPr>
          <p:cNvSpPr>
            <a:spLocks noGrp="1"/>
          </p:cNvSpPr>
          <p:nvPr>
            <p:ph type="dt" sz="half" idx="10"/>
          </p:nvPr>
        </p:nvSpPr>
        <p:spPr/>
        <p:txBody>
          <a:bodyPr/>
          <a:lstStyle/>
          <a:p>
            <a:fld id="{89E15ED6-DE07-4D36-91FB-AA9CF760F703}" type="datetimeFigureOut">
              <a:rPr lang="en-US" smtClean="0"/>
              <a:t>6/16/2025</a:t>
            </a:fld>
            <a:endParaRPr lang="en-US"/>
          </a:p>
        </p:txBody>
      </p:sp>
      <p:sp>
        <p:nvSpPr>
          <p:cNvPr id="5" name="Footer Placeholder 4">
            <a:extLst>
              <a:ext uri="{FF2B5EF4-FFF2-40B4-BE49-F238E27FC236}">
                <a16:creationId xmlns:a16="http://schemas.microsoft.com/office/drawing/2014/main" id="{0CC18888-4C7C-A4AA-9B75-C69B59A595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4ADBA8-4BDD-7563-2106-02AB8DCE06A6}"/>
              </a:ext>
            </a:extLst>
          </p:cNvPr>
          <p:cNvSpPr>
            <a:spLocks noGrp="1"/>
          </p:cNvSpPr>
          <p:nvPr>
            <p:ph type="sldNum" sz="quarter" idx="12"/>
          </p:nvPr>
        </p:nvSpPr>
        <p:spPr/>
        <p:txBody>
          <a:bodyPr/>
          <a:lstStyle/>
          <a:p>
            <a:fld id="{BEC60DAE-5EB6-427C-8571-CF2F459DFFE9}" type="slidenum">
              <a:rPr lang="en-US" smtClean="0"/>
              <a:t>‹#›</a:t>
            </a:fld>
            <a:endParaRPr lang="en-US"/>
          </a:p>
        </p:txBody>
      </p:sp>
    </p:spTree>
    <p:extLst>
      <p:ext uri="{BB962C8B-B14F-4D97-AF65-F5344CB8AC3E}">
        <p14:creationId xmlns:p14="http://schemas.microsoft.com/office/powerpoint/2010/main" val="138525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010AE-5EAE-4778-F836-8688F2FC1A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89FBD37-3464-E53F-CB5B-A38DB1F9D8A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44E686-6184-B6D3-FFA6-26AC71C0B89D}"/>
              </a:ext>
            </a:extLst>
          </p:cNvPr>
          <p:cNvSpPr>
            <a:spLocks noGrp="1"/>
          </p:cNvSpPr>
          <p:nvPr>
            <p:ph type="dt" sz="half" idx="10"/>
          </p:nvPr>
        </p:nvSpPr>
        <p:spPr/>
        <p:txBody>
          <a:bodyPr/>
          <a:lstStyle/>
          <a:p>
            <a:fld id="{89E15ED6-DE07-4D36-91FB-AA9CF760F703}" type="datetimeFigureOut">
              <a:rPr lang="en-US" smtClean="0"/>
              <a:t>6/16/2025</a:t>
            </a:fld>
            <a:endParaRPr lang="en-US"/>
          </a:p>
        </p:txBody>
      </p:sp>
      <p:sp>
        <p:nvSpPr>
          <p:cNvPr id="5" name="Footer Placeholder 4">
            <a:extLst>
              <a:ext uri="{FF2B5EF4-FFF2-40B4-BE49-F238E27FC236}">
                <a16:creationId xmlns:a16="http://schemas.microsoft.com/office/drawing/2014/main" id="{C3306A96-16D5-05FE-7488-7FE09429B3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C2FCB7-9411-861E-79D1-F0336A979F8A}"/>
              </a:ext>
            </a:extLst>
          </p:cNvPr>
          <p:cNvSpPr>
            <a:spLocks noGrp="1"/>
          </p:cNvSpPr>
          <p:nvPr>
            <p:ph type="sldNum" sz="quarter" idx="12"/>
          </p:nvPr>
        </p:nvSpPr>
        <p:spPr/>
        <p:txBody>
          <a:bodyPr/>
          <a:lstStyle/>
          <a:p>
            <a:fld id="{BEC60DAE-5EB6-427C-8571-CF2F459DFFE9}" type="slidenum">
              <a:rPr lang="en-US" smtClean="0"/>
              <a:t>‹#›</a:t>
            </a:fld>
            <a:endParaRPr lang="en-US"/>
          </a:p>
        </p:txBody>
      </p:sp>
    </p:spTree>
    <p:extLst>
      <p:ext uri="{BB962C8B-B14F-4D97-AF65-F5344CB8AC3E}">
        <p14:creationId xmlns:p14="http://schemas.microsoft.com/office/powerpoint/2010/main" val="2338460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B773E-D9EE-0DEF-E09E-9D6615FAC8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264DB6-0B53-2423-3449-E9A869D0CFD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56CFC3-A8B0-82DA-CC41-F911D9645A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444A836-4A40-F66E-405C-304842E047CD}"/>
              </a:ext>
            </a:extLst>
          </p:cNvPr>
          <p:cNvSpPr>
            <a:spLocks noGrp="1"/>
          </p:cNvSpPr>
          <p:nvPr>
            <p:ph type="dt" sz="half" idx="10"/>
          </p:nvPr>
        </p:nvSpPr>
        <p:spPr/>
        <p:txBody>
          <a:bodyPr/>
          <a:lstStyle/>
          <a:p>
            <a:fld id="{89E15ED6-DE07-4D36-91FB-AA9CF760F703}" type="datetimeFigureOut">
              <a:rPr lang="en-US" smtClean="0"/>
              <a:t>6/16/2025</a:t>
            </a:fld>
            <a:endParaRPr lang="en-US"/>
          </a:p>
        </p:txBody>
      </p:sp>
      <p:sp>
        <p:nvSpPr>
          <p:cNvPr id="6" name="Footer Placeholder 5">
            <a:extLst>
              <a:ext uri="{FF2B5EF4-FFF2-40B4-BE49-F238E27FC236}">
                <a16:creationId xmlns:a16="http://schemas.microsoft.com/office/drawing/2014/main" id="{F42C8E49-486A-BC71-D780-648D0BD36D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B714C3-0926-D421-0441-C8AD425ADB35}"/>
              </a:ext>
            </a:extLst>
          </p:cNvPr>
          <p:cNvSpPr>
            <a:spLocks noGrp="1"/>
          </p:cNvSpPr>
          <p:nvPr>
            <p:ph type="sldNum" sz="quarter" idx="12"/>
          </p:nvPr>
        </p:nvSpPr>
        <p:spPr/>
        <p:txBody>
          <a:bodyPr/>
          <a:lstStyle/>
          <a:p>
            <a:fld id="{BEC60DAE-5EB6-427C-8571-CF2F459DFFE9}" type="slidenum">
              <a:rPr lang="en-US" smtClean="0"/>
              <a:t>‹#›</a:t>
            </a:fld>
            <a:endParaRPr lang="en-US"/>
          </a:p>
        </p:txBody>
      </p:sp>
    </p:spTree>
    <p:extLst>
      <p:ext uri="{BB962C8B-B14F-4D97-AF65-F5344CB8AC3E}">
        <p14:creationId xmlns:p14="http://schemas.microsoft.com/office/powerpoint/2010/main" val="1667692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63A03-FB45-A777-7386-7EB7033B05E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0E3108-E774-3299-8633-9D72B45B00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EB23BA-B70E-7077-6611-D7349C136C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DA007A-57C4-1CE8-209F-E04B82F668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2C88CEB-4377-7C51-5624-61914FEF9ED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4DF3065-68A6-B62B-6EE1-E0AAB8FEF024}"/>
              </a:ext>
            </a:extLst>
          </p:cNvPr>
          <p:cNvSpPr>
            <a:spLocks noGrp="1"/>
          </p:cNvSpPr>
          <p:nvPr>
            <p:ph type="dt" sz="half" idx="10"/>
          </p:nvPr>
        </p:nvSpPr>
        <p:spPr/>
        <p:txBody>
          <a:bodyPr/>
          <a:lstStyle/>
          <a:p>
            <a:fld id="{89E15ED6-DE07-4D36-91FB-AA9CF760F703}" type="datetimeFigureOut">
              <a:rPr lang="en-US" smtClean="0"/>
              <a:t>6/16/2025</a:t>
            </a:fld>
            <a:endParaRPr lang="en-US"/>
          </a:p>
        </p:txBody>
      </p:sp>
      <p:sp>
        <p:nvSpPr>
          <p:cNvPr id="8" name="Footer Placeholder 7">
            <a:extLst>
              <a:ext uri="{FF2B5EF4-FFF2-40B4-BE49-F238E27FC236}">
                <a16:creationId xmlns:a16="http://schemas.microsoft.com/office/drawing/2014/main" id="{81D3A047-31A0-1293-79ED-6E6583EE9DF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295A436-B531-C182-336E-4BD9F4AF4E33}"/>
              </a:ext>
            </a:extLst>
          </p:cNvPr>
          <p:cNvSpPr>
            <a:spLocks noGrp="1"/>
          </p:cNvSpPr>
          <p:nvPr>
            <p:ph type="sldNum" sz="quarter" idx="12"/>
          </p:nvPr>
        </p:nvSpPr>
        <p:spPr/>
        <p:txBody>
          <a:bodyPr/>
          <a:lstStyle/>
          <a:p>
            <a:fld id="{BEC60DAE-5EB6-427C-8571-CF2F459DFFE9}" type="slidenum">
              <a:rPr lang="en-US" smtClean="0"/>
              <a:t>‹#›</a:t>
            </a:fld>
            <a:endParaRPr lang="en-US"/>
          </a:p>
        </p:txBody>
      </p:sp>
    </p:spTree>
    <p:extLst>
      <p:ext uri="{BB962C8B-B14F-4D97-AF65-F5344CB8AC3E}">
        <p14:creationId xmlns:p14="http://schemas.microsoft.com/office/powerpoint/2010/main" val="3388365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8BADF-3653-A6E4-C930-D50415D134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30289A-A6DA-ECD4-C3EC-8C8C594083A5}"/>
              </a:ext>
            </a:extLst>
          </p:cNvPr>
          <p:cNvSpPr>
            <a:spLocks noGrp="1"/>
          </p:cNvSpPr>
          <p:nvPr>
            <p:ph type="dt" sz="half" idx="10"/>
          </p:nvPr>
        </p:nvSpPr>
        <p:spPr/>
        <p:txBody>
          <a:bodyPr/>
          <a:lstStyle/>
          <a:p>
            <a:fld id="{89E15ED6-DE07-4D36-91FB-AA9CF760F703}" type="datetimeFigureOut">
              <a:rPr lang="en-US" smtClean="0"/>
              <a:t>6/16/2025</a:t>
            </a:fld>
            <a:endParaRPr lang="en-US"/>
          </a:p>
        </p:txBody>
      </p:sp>
      <p:sp>
        <p:nvSpPr>
          <p:cNvPr id="4" name="Footer Placeholder 3">
            <a:extLst>
              <a:ext uri="{FF2B5EF4-FFF2-40B4-BE49-F238E27FC236}">
                <a16:creationId xmlns:a16="http://schemas.microsoft.com/office/drawing/2014/main" id="{1CCBCE69-E160-32B3-0DF9-6399FF3587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7C9DA05-8BA9-4753-ABE0-05AB820FF309}"/>
              </a:ext>
            </a:extLst>
          </p:cNvPr>
          <p:cNvSpPr>
            <a:spLocks noGrp="1"/>
          </p:cNvSpPr>
          <p:nvPr>
            <p:ph type="sldNum" sz="quarter" idx="12"/>
          </p:nvPr>
        </p:nvSpPr>
        <p:spPr/>
        <p:txBody>
          <a:bodyPr/>
          <a:lstStyle/>
          <a:p>
            <a:fld id="{BEC60DAE-5EB6-427C-8571-CF2F459DFFE9}" type="slidenum">
              <a:rPr lang="en-US" smtClean="0"/>
              <a:t>‹#›</a:t>
            </a:fld>
            <a:endParaRPr lang="en-US"/>
          </a:p>
        </p:txBody>
      </p:sp>
    </p:spTree>
    <p:extLst>
      <p:ext uri="{BB962C8B-B14F-4D97-AF65-F5344CB8AC3E}">
        <p14:creationId xmlns:p14="http://schemas.microsoft.com/office/powerpoint/2010/main" val="1233036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C471E9-8AF5-84DC-8C0C-DB8F38F0B3A9}"/>
              </a:ext>
            </a:extLst>
          </p:cNvPr>
          <p:cNvSpPr>
            <a:spLocks noGrp="1"/>
          </p:cNvSpPr>
          <p:nvPr>
            <p:ph type="dt" sz="half" idx="10"/>
          </p:nvPr>
        </p:nvSpPr>
        <p:spPr/>
        <p:txBody>
          <a:bodyPr/>
          <a:lstStyle/>
          <a:p>
            <a:fld id="{89E15ED6-DE07-4D36-91FB-AA9CF760F703}" type="datetimeFigureOut">
              <a:rPr lang="en-US" smtClean="0"/>
              <a:t>6/16/2025</a:t>
            </a:fld>
            <a:endParaRPr lang="en-US"/>
          </a:p>
        </p:txBody>
      </p:sp>
      <p:sp>
        <p:nvSpPr>
          <p:cNvPr id="3" name="Footer Placeholder 2">
            <a:extLst>
              <a:ext uri="{FF2B5EF4-FFF2-40B4-BE49-F238E27FC236}">
                <a16:creationId xmlns:a16="http://schemas.microsoft.com/office/drawing/2014/main" id="{DE1A7C52-E700-1AE9-11A8-F8A6D4F8F8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C2A984-793E-6C01-B45F-2D7942E5B2D8}"/>
              </a:ext>
            </a:extLst>
          </p:cNvPr>
          <p:cNvSpPr>
            <a:spLocks noGrp="1"/>
          </p:cNvSpPr>
          <p:nvPr>
            <p:ph type="sldNum" sz="quarter" idx="12"/>
          </p:nvPr>
        </p:nvSpPr>
        <p:spPr/>
        <p:txBody>
          <a:bodyPr/>
          <a:lstStyle/>
          <a:p>
            <a:fld id="{BEC60DAE-5EB6-427C-8571-CF2F459DFFE9}" type="slidenum">
              <a:rPr lang="en-US" smtClean="0"/>
              <a:t>‹#›</a:t>
            </a:fld>
            <a:endParaRPr lang="en-US"/>
          </a:p>
        </p:txBody>
      </p:sp>
    </p:spTree>
    <p:extLst>
      <p:ext uri="{BB962C8B-B14F-4D97-AF65-F5344CB8AC3E}">
        <p14:creationId xmlns:p14="http://schemas.microsoft.com/office/powerpoint/2010/main" val="2215607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147E7-C9C3-18B9-82D3-1C4D91910D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FDE7DE-7B8D-C86F-37F6-7DD7D1BDB3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794200-2326-AFDB-9D24-EFABEEC1A3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40BD38-3B0E-11C7-7067-15A2050A5900}"/>
              </a:ext>
            </a:extLst>
          </p:cNvPr>
          <p:cNvSpPr>
            <a:spLocks noGrp="1"/>
          </p:cNvSpPr>
          <p:nvPr>
            <p:ph type="dt" sz="half" idx="10"/>
          </p:nvPr>
        </p:nvSpPr>
        <p:spPr/>
        <p:txBody>
          <a:bodyPr/>
          <a:lstStyle/>
          <a:p>
            <a:fld id="{89E15ED6-DE07-4D36-91FB-AA9CF760F703}" type="datetimeFigureOut">
              <a:rPr lang="en-US" smtClean="0"/>
              <a:t>6/16/2025</a:t>
            </a:fld>
            <a:endParaRPr lang="en-US"/>
          </a:p>
        </p:txBody>
      </p:sp>
      <p:sp>
        <p:nvSpPr>
          <p:cNvPr id="6" name="Footer Placeholder 5">
            <a:extLst>
              <a:ext uri="{FF2B5EF4-FFF2-40B4-BE49-F238E27FC236}">
                <a16:creationId xmlns:a16="http://schemas.microsoft.com/office/drawing/2014/main" id="{B26AE8BD-A2E7-B120-D1C9-4C431DB132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F79925-F9FB-05A7-E7A2-CE2DC9E92292}"/>
              </a:ext>
            </a:extLst>
          </p:cNvPr>
          <p:cNvSpPr>
            <a:spLocks noGrp="1"/>
          </p:cNvSpPr>
          <p:nvPr>
            <p:ph type="sldNum" sz="quarter" idx="12"/>
          </p:nvPr>
        </p:nvSpPr>
        <p:spPr/>
        <p:txBody>
          <a:bodyPr/>
          <a:lstStyle/>
          <a:p>
            <a:fld id="{BEC60DAE-5EB6-427C-8571-CF2F459DFFE9}" type="slidenum">
              <a:rPr lang="en-US" smtClean="0"/>
              <a:t>‹#›</a:t>
            </a:fld>
            <a:endParaRPr lang="en-US"/>
          </a:p>
        </p:txBody>
      </p:sp>
    </p:spTree>
    <p:extLst>
      <p:ext uri="{BB962C8B-B14F-4D97-AF65-F5344CB8AC3E}">
        <p14:creationId xmlns:p14="http://schemas.microsoft.com/office/powerpoint/2010/main" val="2596599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D62FB-A9AD-28C6-8A37-803946381C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1EEED0-7146-A531-2D54-1EBF85489B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47DC3C-13C2-0B07-2F12-3E53DDBD81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C99922-A139-CF17-AE1B-B99500E911A9}"/>
              </a:ext>
            </a:extLst>
          </p:cNvPr>
          <p:cNvSpPr>
            <a:spLocks noGrp="1"/>
          </p:cNvSpPr>
          <p:nvPr>
            <p:ph type="dt" sz="half" idx="10"/>
          </p:nvPr>
        </p:nvSpPr>
        <p:spPr/>
        <p:txBody>
          <a:bodyPr/>
          <a:lstStyle/>
          <a:p>
            <a:fld id="{89E15ED6-DE07-4D36-91FB-AA9CF760F703}" type="datetimeFigureOut">
              <a:rPr lang="en-US" smtClean="0"/>
              <a:t>6/16/2025</a:t>
            </a:fld>
            <a:endParaRPr lang="en-US"/>
          </a:p>
        </p:txBody>
      </p:sp>
      <p:sp>
        <p:nvSpPr>
          <p:cNvPr id="6" name="Footer Placeholder 5">
            <a:extLst>
              <a:ext uri="{FF2B5EF4-FFF2-40B4-BE49-F238E27FC236}">
                <a16:creationId xmlns:a16="http://schemas.microsoft.com/office/drawing/2014/main" id="{E18C1EAA-AD8A-D002-1B9D-B7457C46B9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0AA870-84A5-8599-4ED4-153271C9BED8}"/>
              </a:ext>
            </a:extLst>
          </p:cNvPr>
          <p:cNvSpPr>
            <a:spLocks noGrp="1"/>
          </p:cNvSpPr>
          <p:nvPr>
            <p:ph type="sldNum" sz="quarter" idx="12"/>
          </p:nvPr>
        </p:nvSpPr>
        <p:spPr/>
        <p:txBody>
          <a:bodyPr/>
          <a:lstStyle/>
          <a:p>
            <a:fld id="{BEC60DAE-5EB6-427C-8571-CF2F459DFFE9}" type="slidenum">
              <a:rPr lang="en-US" smtClean="0"/>
              <a:t>‹#›</a:t>
            </a:fld>
            <a:endParaRPr lang="en-US"/>
          </a:p>
        </p:txBody>
      </p:sp>
    </p:spTree>
    <p:extLst>
      <p:ext uri="{BB962C8B-B14F-4D97-AF65-F5344CB8AC3E}">
        <p14:creationId xmlns:p14="http://schemas.microsoft.com/office/powerpoint/2010/main" val="30780114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E620FC-F99E-D045-5DED-A5C4D60289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305C9E-5973-C00B-D779-8B270E0B47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B0FBE7-D004-F4F3-0F09-7C580FE680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9E15ED6-DE07-4D36-91FB-AA9CF760F703}" type="datetimeFigureOut">
              <a:rPr lang="en-US" smtClean="0"/>
              <a:t>6/16/2025</a:t>
            </a:fld>
            <a:endParaRPr lang="en-US"/>
          </a:p>
        </p:txBody>
      </p:sp>
      <p:sp>
        <p:nvSpPr>
          <p:cNvPr id="5" name="Footer Placeholder 4">
            <a:extLst>
              <a:ext uri="{FF2B5EF4-FFF2-40B4-BE49-F238E27FC236}">
                <a16:creationId xmlns:a16="http://schemas.microsoft.com/office/drawing/2014/main" id="{BF92037E-AF6F-C0A1-EC11-572057139C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48F9AC8-1254-46DD-5AD6-9F89619162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EC60DAE-5EB6-427C-8571-CF2F459DFFE9}" type="slidenum">
              <a:rPr lang="en-US" smtClean="0"/>
              <a:t>‹#›</a:t>
            </a:fld>
            <a:endParaRPr lang="en-US"/>
          </a:p>
        </p:txBody>
      </p:sp>
    </p:spTree>
    <p:extLst>
      <p:ext uri="{BB962C8B-B14F-4D97-AF65-F5344CB8AC3E}">
        <p14:creationId xmlns:p14="http://schemas.microsoft.com/office/powerpoint/2010/main" val="21470945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8" Type="http://schemas.openxmlformats.org/officeDocument/2006/relationships/hyperlink" Target="mailto:Xrv8@cdc.gov" TargetMode="External"/><Relationship Id="rId3" Type="http://schemas.openxmlformats.org/officeDocument/2006/relationships/hyperlink" Target="mailto:nhy7@cdc.gov" TargetMode="External"/><Relationship Id="rId7" Type="http://schemas.openxmlformats.org/officeDocument/2006/relationships/hyperlink" Target="mailto:xtk6@cdc.gov" TargetMode="External"/><Relationship Id="rId12" Type="http://schemas.openxmlformats.org/officeDocument/2006/relationships/hyperlink" Target="mailto:Jua7@cdc.gov" TargetMode="External"/><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hyperlink" Target="mailto:vug0@cdc.gov" TargetMode="External"/><Relationship Id="rId11" Type="http://schemas.openxmlformats.org/officeDocument/2006/relationships/hyperlink" Target="mailto:ouu3@cdc.gov" TargetMode="External"/><Relationship Id="rId5" Type="http://schemas.openxmlformats.org/officeDocument/2006/relationships/hyperlink" Target="mailto:utq7@cdc.gov" TargetMode="External"/><Relationship Id="rId10" Type="http://schemas.openxmlformats.org/officeDocument/2006/relationships/hyperlink" Target="mailto:Nbk4@cdc.gov" TargetMode="External"/><Relationship Id="rId4" Type="http://schemas.openxmlformats.org/officeDocument/2006/relationships/hyperlink" Target="mailto:hbv8@cdc.gov" TargetMode="External"/><Relationship Id="rId9" Type="http://schemas.openxmlformats.org/officeDocument/2006/relationships/hyperlink" Target="mailto:Pyo2@cdc.gov"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8" Type="http://schemas.openxmlformats.org/officeDocument/2006/relationships/hyperlink" Target="https://wwwn.cdc.gov/IISDashboard/Query.aspx" TargetMode="External"/><Relationship Id="rId3" Type="http://schemas.openxmlformats.org/officeDocument/2006/relationships/hyperlink" Target="https://www.cdc.gov/vaccines/programs/iis/index.html" TargetMode="External"/><Relationship Id="rId7" Type="http://schemas.openxmlformats.org/officeDocument/2006/relationships/hyperlink" Target="https://t.emailupdates.cdc.gov/r/?id=h5dcf2dcb,15e63b9b,15eaafb7&amp;ACSTrackingID=USCDC_2019-DM75419&amp;ACSTrackingLabel=IIS%20Information%20Brief%20%E2%80%93%202/11/2022" TargetMode="External"/><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hyperlink" Target="mailto:IISInfo@cdc.gov" TargetMode="External"/><Relationship Id="rId5" Type="http://schemas.openxmlformats.org/officeDocument/2006/relationships/hyperlink" Target="https://phii.org/welcome-to-iis/" TargetMode="External"/><Relationship Id="rId10" Type="http://schemas.openxmlformats.org/officeDocument/2006/relationships/hyperlink" Target="https://www.cdc.gov/vaccines/programs/iis/core-data-elements/func-stds-v4-0-resource-guide-508.pdf" TargetMode="External"/><Relationship Id="rId4" Type="http://schemas.openxmlformats.org/officeDocument/2006/relationships/hyperlink" Target="https://www.cdc.gov/vaccines/programs/iis/func-stds.html" TargetMode="External"/><Relationship Id="rId9" Type="http://schemas.openxmlformats.org/officeDocument/2006/relationships/hyperlink" Target="https://cdc.sharepoint.com/:x:/t/DistributionDataVTF-COVID19-IISSBOpertations/EXd_pQTa-uZPmy7L1pT4ejcBZR5170RtUxGPdfzTrFaY_A?email=azf2@cdc.gov&amp;e=4:zZVh1z"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16.xml"/><Relationship Id="rId5" Type="http://schemas.microsoft.com/office/2007/relationships/hdphoto" Target="../media/hdphoto1.wdp"/><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3" Type="http://schemas.openxmlformats.org/officeDocument/2006/relationships/image" Target="../media/image17.png"/><Relationship Id="rId7" Type="http://schemas.microsoft.com/office/2007/relationships/hdphoto" Target="../media/hdphoto3.wdp"/><Relationship Id="rId12"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19.png"/><Relationship Id="rId11" Type="http://schemas.openxmlformats.org/officeDocument/2006/relationships/image" Target="../media/image23.svg"/><Relationship Id="rId5" Type="http://schemas.openxmlformats.org/officeDocument/2006/relationships/image" Target="../media/image18.gif"/><Relationship Id="rId15" Type="http://schemas.openxmlformats.org/officeDocument/2006/relationships/image" Target="../media/image27.svg"/><Relationship Id="rId10" Type="http://schemas.openxmlformats.org/officeDocument/2006/relationships/image" Target="../media/image22.png"/><Relationship Id="rId4" Type="http://schemas.microsoft.com/office/2007/relationships/hdphoto" Target="../media/hdphoto2.wdp"/><Relationship Id="rId9" Type="http://schemas.openxmlformats.org/officeDocument/2006/relationships/image" Target="../media/image21.svg"/><Relationship Id="rId1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6.xml"/><Relationship Id="rId5" Type="http://schemas.openxmlformats.org/officeDocument/2006/relationships/image" Target="../media/image18.gif"/><Relationship Id="rId4" Type="http://schemas.microsoft.com/office/2007/relationships/hdphoto" Target="../media/hdphoto4.wdp"/></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hyperlink" Target="https://www.cdc.gov/iis/functional-standards/resource.html" TargetMode="External"/><Relationship Id="rId2" Type="http://schemas.openxmlformats.org/officeDocument/2006/relationships/notesSlide" Target="../notesSlides/notesSlide20.xml"/><Relationship Id="rId1" Type="http://schemas.openxmlformats.org/officeDocument/2006/relationships/slideLayout" Target="../slideLayouts/slideLayout16.xml"/><Relationship Id="rId5" Type="http://schemas.openxmlformats.org/officeDocument/2006/relationships/image" Target="../media/image30.svg"/><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6.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16.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16.xml"/><Relationship Id="rId6" Type="http://schemas.openxmlformats.org/officeDocument/2006/relationships/image" Target="../media/image47.sv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16.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 Id="rId9" Type="http://schemas.openxmlformats.org/officeDocument/2006/relationships/image" Target="../media/image58.jpeg"/></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15.xml"/><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027815A-D900-45DB-B7E9-7E3E5057AAA1}"/>
              </a:ext>
            </a:extLst>
          </p:cNvPr>
          <p:cNvSpPr>
            <a:spLocks noGrp="1"/>
          </p:cNvSpPr>
          <p:nvPr>
            <p:ph type="subTitle" idx="1"/>
          </p:nvPr>
        </p:nvSpPr>
        <p:spPr>
          <a:xfrm>
            <a:off x="609599" y="2859349"/>
            <a:ext cx="9352548" cy="2578924"/>
          </a:xfrm>
        </p:spPr>
        <p:txBody>
          <a:bodyPr>
            <a:normAutofit/>
          </a:bodyPr>
          <a:lstStyle/>
          <a:p>
            <a:r>
              <a:rPr lang="en-US" dirty="0"/>
              <a:t>Chantel Hartman, MPA, CPH</a:t>
            </a:r>
          </a:p>
          <a:p>
            <a:r>
              <a:rPr lang="en-US" sz="2400" b="0" i="1" dirty="0"/>
              <a:t>Informatics and Data Analytics Branch</a:t>
            </a:r>
            <a:br>
              <a:rPr lang="en-US" sz="2400" b="0" i="1" dirty="0"/>
            </a:br>
            <a:r>
              <a:rPr lang="en-US" sz="2400" b="0" i="1" dirty="0"/>
              <a:t>Immunization Services Division </a:t>
            </a:r>
            <a:br>
              <a:rPr lang="en-US" sz="2400" b="0" i="1" dirty="0"/>
            </a:br>
            <a:r>
              <a:rPr lang="en-US" sz="2400" b="0" i="1" dirty="0"/>
              <a:t>National Center for Immunization and Respiratory Diseases</a:t>
            </a:r>
            <a:br>
              <a:rPr lang="en-US" sz="2400" b="0" i="1" dirty="0"/>
            </a:br>
            <a:r>
              <a:rPr lang="en-US" sz="2400" b="0" i="1" dirty="0"/>
              <a:t>Centers for Disease Control and Prevention</a:t>
            </a:r>
          </a:p>
          <a:p>
            <a:endParaRPr lang="en-US" dirty="0"/>
          </a:p>
        </p:txBody>
      </p:sp>
      <p:sp>
        <p:nvSpPr>
          <p:cNvPr id="4" name="Text Placeholder 3">
            <a:extLst>
              <a:ext uri="{FF2B5EF4-FFF2-40B4-BE49-F238E27FC236}">
                <a16:creationId xmlns:a16="http://schemas.microsoft.com/office/drawing/2014/main" id="{58FFE8E3-8F69-40F6-9D10-8E58648E78B5}"/>
              </a:ext>
            </a:extLst>
          </p:cNvPr>
          <p:cNvSpPr>
            <a:spLocks noGrp="1"/>
          </p:cNvSpPr>
          <p:nvPr>
            <p:ph type="body" sz="quarter" idx="10"/>
          </p:nvPr>
        </p:nvSpPr>
        <p:spPr>
          <a:xfrm>
            <a:off x="609600" y="5566289"/>
            <a:ext cx="8534400" cy="1295400"/>
          </a:xfrm>
        </p:spPr>
        <p:txBody>
          <a:bodyPr/>
          <a:lstStyle/>
          <a:p>
            <a:r>
              <a:rPr lang="en-US" dirty="0"/>
              <a:t>June 10, 2025</a:t>
            </a:r>
          </a:p>
          <a:p>
            <a:r>
              <a:rPr lang="en-US" dirty="0"/>
              <a:t>IIS Leadership Workshop</a:t>
            </a:r>
          </a:p>
        </p:txBody>
      </p:sp>
      <p:sp>
        <p:nvSpPr>
          <p:cNvPr id="7" name="Text Placeholder 6">
            <a:extLst>
              <a:ext uri="{FF2B5EF4-FFF2-40B4-BE49-F238E27FC236}">
                <a16:creationId xmlns:a16="http://schemas.microsoft.com/office/drawing/2014/main" id="{CF2A097E-3484-325A-AFA6-F80D6D1C0BAE}"/>
              </a:ext>
            </a:extLst>
          </p:cNvPr>
          <p:cNvSpPr>
            <a:spLocks noGrp="1"/>
          </p:cNvSpPr>
          <p:nvPr>
            <p:ph type="body" sz="quarter" idx="11"/>
          </p:nvPr>
        </p:nvSpPr>
        <p:spPr/>
        <p:txBody>
          <a:bodyPr/>
          <a:lstStyle/>
          <a:p>
            <a:r>
              <a:rPr lang="en-US" dirty="0"/>
              <a:t>National Center for Immunization and Respiratory Diseases</a:t>
            </a:r>
          </a:p>
        </p:txBody>
      </p:sp>
      <p:sp>
        <p:nvSpPr>
          <p:cNvPr id="7170" name="Title 3"/>
          <p:cNvSpPr>
            <a:spLocks noGrp="1"/>
          </p:cNvSpPr>
          <p:nvPr>
            <p:ph type="title"/>
          </p:nvPr>
        </p:nvSpPr>
        <p:spPr/>
        <p:txBody>
          <a:bodyPr/>
          <a:lstStyle/>
          <a:p>
            <a:r>
              <a:rPr lang="en-US" altLang="en-US" dirty="0"/>
              <a:t>CDC and the IIS Community</a:t>
            </a:r>
          </a:p>
        </p:txBody>
      </p:sp>
      <p:pic>
        <p:nvPicPr>
          <p:cNvPr id="7172" name="Picture 6" descr="Logos of the United States Department of Health and Human Services and Centers for Disease Control and Preventio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200" y="6515101"/>
            <a:ext cx="2540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316028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45A19-2AC1-D248-B9F2-8089031D4A70}"/>
              </a:ext>
            </a:extLst>
          </p:cNvPr>
          <p:cNvSpPr>
            <a:spLocks noGrp="1"/>
          </p:cNvSpPr>
          <p:nvPr>
            <p:ph type="title"/>
          </p:nvPr>
        </p:nvSpPr>
        <p:spPr/>
        <p:txBody>
          <a:bodyPr/>
          <a:lstStyle/>
          <a:p>
            <a:r>
              <a:rPr lang="en-US" dirty="0"/>
              <a:t>What Has Changed Over the Years?</a:t>
            </a:r>
          </a:p>
        </p:txBody>
      </p:sp>
      <p:sp>
        <p:nvSpPr>
          <p:cNvPr id="3" name="Text Placeholder 2">
            <a:extLst>
              <a:ext uri="{FF2B5EF4-FFF2-40B4-BE49-F238E27FC236}">
                <a16:creationId xmlns:a16="http://schemas.microsoft.com/office/drawing/2014/main" id="{5BBA3C55-706C-873B-56B8-ACB712F5AAFA}"/>
              </a:ext>
            </a:extLst>
          </p:cNvPr>
          <p:cNvSpPr>
            <a:spLocks noGrp="1"/>
          </p:cNvSpPr>
          <p:nvPr>
            <p:ph type="body" sz="quarter" idx="10"/>
          </p:nvPr>
        </p:nvSpPr>
        <p:spPr>
          <a:xfrm>
            <a:off x="609601" y="1811867"/>
            <a:ext cx="10972800" cy="4421717"/>
          </a:xfrm>
        </p:spPr>
        <p:txBody>
          <a:bodyPr/>
          <a:lstStyle/>
          <a:p>
            <a:r>
              <a:rPr lang="en-US" dirty="0"/>
              <a:t>Objective &amp; Visibility</a:t>
            </a:r>
          </a:p>
          <a:p>
            <a:pPr lvl="1"/>
            <a:r>
              <a:rPr lang="en-US" dirty="0"/>
              <a:t>Originally the goal was to get data into the IIS and share it with providers</a:t>
            </a:r>
          </a:p>
          <a:p>
            <a:pPr lvl="1"/>
            <a:r>
              <a:rPr lang="en-US" dirty="0"/>
              <a:t>Manual documentation shifted to Interoperability and data exchange</a:t>
            </a:r>
          </a:p>
          <a:p>
            <a:pPr lvl="1"/>
            <a:r>
              <a:rPr lang="en-US" dirty="0"/>
              <a:t>Today, there is AIRA M&amp;I that provides a focus of standards and how our community looks as a whole</a:t>
            </a:r>
          </a:p>
          <a:p>
            <a:r>
              <a:rPr lang="en-US" dirty="0"/>
              <a:t>IIS Dashboard summarizes the annual reporting responses with met and unmet metrics  </a:t>
            </a:r>
          </a:p>
          <a:p>
            <a:r>
              <a:rPr lang="en-US" dirty="0"/>
              <a:t>Today, the focus is more on quality data and providing functionality that supports the Immunization Program</a:t>
            </a:r>
          </a:p>
          <a:p>
            <a:endParaRPr lang="en-US" dirty="0"/>
          </a:p>
        </p:txBody>
      </p:sp>
    </p:spTree>
    <p:extLst>
      <p:ext uri="{BB962C8B-B14F-4D97-AF65-F5344CB8AC3E}">
        <p14:creationId xmlns:p14="http://schemas.microsoft.com/office/powerpoint/2010/main" val="198676903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92D16-FA3A-4EF3-4A02-40A386320217}"/>
              </a:ext>
            </a:extLst>
          </p:cNvPr>
          <p:cNvSpPr>
            <a:spLocks noGrp="1"/>
          </p:cNvSpPr>
          <p:nvPr>
            <p:ph type="title"/>
          </p:nvPr>
        </p:nvSpPr>
        <p:spPr/>
        <p:txBody>
          <a:bodyPr>
            <a:normAutofit fontScale="90000"/>
          </a:bodyPr>
          <a:lstStyle/>
          <a:p>
            <a:r>
              <a:rPr lang="en-US" dirty="0"/>
              <a:t>IIS Focus in the Immunization VFC/317 Cooperative Agreement</a:t>
            </a:r>
          </a:p>
        </p:txBody>
      </p:sp>
      <p:sp>
        <p:nvSpPr>
          <p:cNvPr id="3" name="Text Placeholder 2">
            <a:extLst>
              <a:ext uri="{FF2B5EF4-FFF2-40B4-BE49-F238E27FC236}">
                <a16:creationId xmlns:a16="http://schemas.microsoft.com/office/drawing/2014/main" id="{5EF3042D-39F9-790C-521E-68BA6FFE6F6F}"/>
              </a:ext>
            </a:extLst>
          </p:cNvPr>
          <p:cNvSpPr>
            <a:spLocks noGrp="1"/>
          </p:cNvSpPr>
          <p:nvPr>
            <p:ph type="body" idx="1"/>
          </p:nvPr>
        </p:nvSpPr>
        <p:spPr/>
        <p:txBody>
          <a:bodyPr/>
          <a:lstStyle/>
          <a:p>
            <a:r>
              <a:rPr lang="en-US" i="1" dirty="0"/>
              <a:t>CDC and the IIS Community</a:t>
            </a:r>
          </a:p>
        </p:txBody>
      </p:sp>
    </p:spTree>
    <p:extLst>
      <p:ext uri="{BB962C8B-B14F-4D97-AF65-F5344CB8AC3E}">
        <p14:creationId xmlns:p14="http://schemas.microsoft.com/office/powerpoint/2010/main" val="163546600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45A19-2AC1-D248-B9F2-8089031D4A70}"/>
              </a:ext>
            </a:extLst>
          </p:cNvPr>
          <p:cNvSpPr>
            <a:spLocks noGrp="1"/>
          </p:cNvSpPr>
          <p:nvPr>
            <p:ph type="title"/>
          </p:nvPr>
        </p:nvSpPr>
        <p:spPr>
          <a:xfrm>
            <a:off x="609600" y="274639"/>
            <a:ext cx="11197389" cy="1143000"/>
          </a:xfrm>
        </p:spPr>
        <p:txBody>
          <a:bodyPr/>
          <a:lstStyle/>
          <a:p>
            <a:r>
              <a:rPr lang="en-US" dirty="0"/>
              <a:t>National Immunization Program Infrastructure Support</a:t>
            </a:r>
          </a:p>
        </p:txBody>
      </p:sp>
      <p:graphicFrame>
        <p:nvGraphicFramePr>
          <p:cNvPr id="4" name="Diagram 3">
            <a:extLst>
              <a:ext uri="{FF2B5EF4-FFF2-40B4-BE49-F238E27FC236}">
                <a16:creationId xmlns:a16="http://schemas.microsoft.com/office/drawing/2014/main" id="{1972F722-D7FE-72B7-BE2A-BB656B4EC598}"/>
              </a:ext>
            </a:extLst>
          </p:cNvPr>
          <p:cNvGraphicFramePr/>
          <p:nvPr/>
        </p:nvGraphicFramePr>
        <p:xfrm>
          <a:off x="609600" y="1593930"/>
          <a:ext cx="10876605" cy="4728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6902481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45A19-2AC1-D248-B9F2-8089031D4A70}"/>
              </a:ext>
            </a:extLst>
          </p:cNvPr>
          <p:cNvSpPr>
            <a:spLocks noGrp="1"/>
          </p:cNvSpPr>
          <p:nvPr>
            <p:ph type="title"/>
          </p:nvPr>
        </p:nvSpPr>
        <p:spPr/>
        <p:txBody>
          <a:bodyPr/>
          <a:lstStyle/>
          <a:p>
            <a:r>
              <a:rPr lang="en-US" dirty="0"/>
              <a:t>Immunization VFC/317 Cooperative Agreement Strategies </a:t>
            </a:r>
          </a:p>
        </p:txBody>
      </p:sp>
      <p:sp>
        <p:nvSpPr>
          <p:cNvPr id="4" name="Text Placeholder 3">
            <a:extLst>
              <a:ext uri="{FF2B5EF4-FFF2-40B4-BE49-F238E27FC236}">
                <a16:creationId xmlns:a16="http://schemas.microsoft.com/office/drawing/2014/main" id="{C7DAB57E-844F-BA9E-07EA-0B1B3F976EA9}"/>
              </a:ext>
            </a:extLst>
          </p:cNvPr>
          <p:cNvSpPr>
            <a:spLocks noGrp="1"/>
          </p:cNvSpPr>
          <p:nvPr>
            <p:ph type="body" sz="quarter" idx="10"/>
          </p:nvPr>
        </p:nvSpPr>
        <p:spPr>
          <a:xfrm>
            <a:off x="609601" y="1811867"/>
            <a:ext cx="7764379" cy="4421717"/>
          </a:xfrm>
        </p:spPr>
        <p:txBody>
          <a:bodyPr/>
          <a:lstStyle/>
          <a:p>
            <a:r>
              <a:rPr lang="en-US" dirty="0"/>
              <a:t>Strengthen program infrastructure and management</a:t>
            </a:r>
          </a:p>
          <a:p>
            <a:r>
              <a:rPr lang="en-US" dirty="0"/>
              <a:t>Increase vaccine access </a:t>
            </a:r>
          </a:p>
          <a:p>
            <a:r>
              <a:rPr lang="en-US" dirty="0"/>
              <a:t>Improve vaccination equity</a:t>
            </a:r>
          </a:p>
          <a:p>
            <a:r>
              <a:rPr lang="en-US" dirty="0"/>
              <a:t>Promote vaccine confidence and demand</a:t>
            </a:r>
          </a:p>
          <a:p>
            <a:r>
              <a:rPr lang="en-US" dirty="0"/>
              <a:t>Enhance data and evaluation</a:t>
            </a:r>
          </a:p>
          <a:p>
            <a:r>
              <a:rPr lang="en-US" dirty="0"/>
              <a:t>Strengthen program support for partners</a:t>
            </a:r>
          </a:p>
          <a:p>
            <a:r>
              <a:rPr lang="en-US" dirty="0"/>
              <a:t>Enhance vaccination response readiness.</a:t>
            </a:r>
          </a:p>
          <a:p>
            <a:pPr marL="0" indent="0">
              <a:buNone/>
            </a:pPr>
            <a:endParaRPr lang="en-US" dirty="0"/>
          </a:p>
        </p:txBody>
      </p:sp>
      <p:pic>
        <p:nvPicPr>
          <p:cNvPr id="7" name="Picture 6">
            <a:extLst>
              <a:ext uri="{FF2B5EF4-FFF2-40B4-BE49-F238E27FC236}">
                <a16:creationId xmlns:a16="http://schemas.microsoft.com/office/drawing/2014/main" id="{77214385-332A-60C0-6EB2-90FF89DC834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953700" y="1423679"/>
            <a:ext cx="3226133" cy="43753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8916594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53F38602-B5D3-CFEC-FEEF-72017698B887}"/>
              </a:ext>
            </a:extLst>
          </p:cNvPr>
          <p:cNvGraphicFramePr/>
          <p:nvPr/>
        </p:nvGraphicFramePr>
        <p:xfrm>
          <a:off x="493144" y="538961"/>
          <a:ext cx="10876605" cy="58926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7168062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45A19-2AC1-D248-B9F2-8089031D4A70}"/>
              </a:ext>
            </a:extLst>
          </p:cNvPr>
          <p:cNvSpPr>
            <a:spLocks noGrp="1"/>
          </p:cNvSpPr>
          <p:nvPr>
            <p:ph type="title"/>
          </p:nvPr>
        </p:nvSpPr>
        <p:spPr/>
        <p:txBody>
          <a:bodyPr/>
          <a:lstStyle/>
          <a:p>
            <a:r>
              <a:rPr lang="en-US" dirty="0"/>
              <a:t>Practical Uses of IIS</a:t>
            </a:r>
          </a:p>
        </p:txBody>
      </p:sp>
      <p:sp>
        <p:nvSpPr>
          <p:cNvPr id="3" name="Text Placeholder 2">
            <a:extLst>
              <a:ext uri="{FF2B5EF4-FFF2-40B4-BE49-F238E27FC236}">
                <a16:creationId xmlns:a16="http://schemas.microsoft.com/office/drawing/2014/main" id="{5BBA3C55-706C-873B-56B8-ACB712F5AAFA}"/>
              </a:ext>
            </a:extLst>
          </p:cNvPr>
          <p:cNvSpPr>
            <a:spLocks noGrp="1"/>
          </p:cNvSpPr>
          <p:nvPr>
            <p:ph type="body" sz="quarter" idx="10"/>
          </p:nvPr>
        </p:nvSpPr>
        <p:spPr>
          <a:xfrm>
            <a:off x="609601" y="1811867"/>
            <a:ext cx="10972800" cy="4421717"/>
          </a:xfrm>
        </p:spPr>
        <p:txBody>
          <a:bodyPr/>
          <a:lstStyle/>
          <a:p>
            <a:r>
              <a:rPr lang="en-US" dirty="0"/>
              <a:t>Coverage Assessment reports for jurisdiction and providers</a:t>
            </a:r>
          </a:p>
          <a:p>
            <a:r>
              <a:rPr lang="en-US" dirty="0"/>
              <a:t>VFC Program Support</a:t>
            </a:r>
          </a:p>
          <a:p>
            <a:pPr lvl="1"/>
            <a:r>
              <a:rPr lang="en-US" dirty="0"/>
              <a:t>Managing vaccine orders</a:t>
            </a:r>
          </a:p>
          <a:p>
            <a:pPr lvl="1"/>
            <a:r>
              <a:rPr lang="en-US" dirty="0"/>
              <a:t>Managing vaccine inventory</a:t>
            </a:r>
          </a:p>
          <a:p>
            <a:pPr lvl="1"/>
            <a:r>
              <a:rPr lang="en-US" dirty="0"/>
              <a:t>Ensuring appropriate storage unit temperatures</a:t>
            </a:r>
          </a:p>
          <a:p>
            <a:r>
              <a:rPr lang="en-US" dirty="0"/>
              <a:t>IQIP Support</a:t>
            </a:r>
          </a:p>
          <a:p>
            <a:pPr lvl="1"/>
            <a:r>
              <a:rPr lang="en-US" dirty="0"/>
              <a:t>Provider Coverage reports by age, vaccine, etc. </a:t>
            </a:r>
          </a:p>
        </p:txBody>
      </p:sp>
    </p:spTree>
    <p:extLst>
      <p:ext uri="{BB962C8B-B14F-4D97-AF65-F5344CB8AC3E}">
        <p14:creationId xmlns:p14="http://schemas.microsoft.com/office/powerpoint/2010/main" val="276311734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45A19-2AC1-D248-B9F2-8089031D4A70}"/>
              </a:ext>
            </a:extLst>
          </p:cNvPr>
          <p:cNvSpPr>
            <a:spLocks noGrp="1"/>
          </p:cNvSpPr>
          <p:nvPr>
            <p:ph type="title"/>
          </p:nvPr>
        </p:nvSpPr>
        <p:spPr/>
        <p:txBody>
          <a:bodyPr/>
          <a:lstStyle/>
          <a:p>
            <a:r>
              <a:rPr lang="en-US" dirty="0"/>
              <a:t>Data Use</a:t>
            </a:r>
          </a:p>
        </p:txBody>
      </p:sp>
      <p:sp>
        <p:nvSpPr>
          <p:cNvPr id="3" name="Text Placeholder 2">
            <a:extLst>
              <a:ext uri="{FF2B5EF4-FFF2-40B4-BE49-F238E27FC236}">
                <a16:creationId xmlns:a16="http://schemas.microsoft.com/office/drawing/2014/main" id="{5BBA3C55-706C-873B-56B8-ACB712F5AAFA}"/>
              </a:ext>
            </a:extLst>
          </p:cNvPr>
          <p:cNvSpPr>
            <a:spLocks noGrp="1"/>
          </p:cNvSpPr>
          <p:nvPr>
            <p:ph type="body" sz="quarter" idx="10"/>
          </p:nvPr>
        </p:nvSpPr>
        <p:spPr>
          <a:xfrm>
            <a:off x="609601" y="1811867"/>
            <a:ext cx="10972800" cy="4421717"/>
          </a:xfrm>
        </p:spPr>
        <p:txBody>
          <a:bodyPr/>
          <a:lstStyle/>
          <a:p>
            <a:r>
              <a:rPr lang="en-US" dirty="0"/>
              <a:t>Understand pockets of need, populations and geographic areas that are not being immunized</a:t>
            </a:r>
          </a:p>
          <a:p>
            <a:r>
              <a:rPr lang="en-US" dirty="0"/>
              <a:t>Publish public dashboards at the federal and jurisdictional level to better understand coverage rates</a:t>
            </a:r>
          </a:p>
          <a:p>
            <a:r>
              <a:rPr lang="en-US" dirty="0"/>
              <a:t>Providing immunization records to the jurisdictional public</a:t>
            </a:r>
          </a:p>
          <a:p>
            <a:pPr marL="0" indent="0">
              <a:buNone/>
            </a:pPr>
            <a:endParaRPr lang="en-US" dirty="0"/>
          </a:p>
        </p:txBody>
      </p:sp>
    </p:spTree>
    <p:extLst>
      <p:ext uri="{BB962C8B-B14F-4D97-AF65-F5344CB8AC3E}">
        <p14:creationId xmlns:p14="http://schemas.microsoft.com/office/powerpoint/2010/main" val="274251692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92D16-FA3A-4EF3-4A02-40A386320217}"/>
              </a:ext>
            </a:extLst>
          </p:cNvPr>
          <p:cNvSpPr>
            <a:spLocks noGrp="1"/>
          </p:cNvSpPr>
          <p:nvPr>
            <p:ph type="title"/>
          </p:nvPr>
        </p:nvSpPr>
        <p:spPr/>
        <p:txBody>
          <a:bodyPr/>
          <a:lstStyle/>
          <a:p>
            <a:r>
              <a:rPr lang="en-US" dirty="0"/>
              <a:t>CDC Reports and Tools</a:t>
            </a:r>
          </a:p>
        </p:txBody>
      </p:sp>
      <p:sp>
        <p:nvSpPr>
          <p:cNvPr id="3" name="Text Placeholder 2">
            <a:extLst>
              <a:ext uri="{FF2B5EF4-FFF2-40B4-BE49-F238E27FC236}">
                <a16:creationId xmlns:a16="http://schemas.microsoft.com/office/drawing/2014/main" id="{5EF3042D-39F9-790C-521E-68BA6FFE6F6F}"/>
              </a:ext>
            </a:extLst>
          </p:cNvPr>
          <p:cNvSpPr>
            <a:spLocks noGrp="1"/>
          </p:cNvSpPr>
          <p:nvPr>
            <p:ph type="body" idx="1"/>
          </p:nvPr>
        </p:nvSpPr>
        <p:spPr/>
        <p:txBody>
          <a:bodyPr/>
          <a:lstStyle/>
          <a:p>
            <a:r>
              <a:rPr lang="en-US" i="1" dirty="0"/>
              <a:t>CDC and the IIS Community</a:t>
            </a:r>
          </a:p>
        </p:txBody>
      </p:sp>
    </p:spTree>
    <p:extLst>
      <p:ext uri="{BB962C8B-B14F-4D97-AF65-F5344CB8AC3E}">
        <p14:creationId xmlns:p14="http://schemas.microsoft.com/office/powerpoint/2010/main" val="360560893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45A19-2AC1-D248-B9F2-8089031D4A70}"/>
              </a:ext>
            </a:extLst>
          </p:cNvPr>
          <p:cNvSpPr>
            <a:spLocks noGrp="1"/>
          </p:cNvSpPr>
          <p:nvPr>
            <p:ph type="title"/>
          </p:nvPr>
        </p:nvSpPr>
        <p:spPr/>
        <p:txBody>
          <a:bodyPr/>
          <a:lstStyle/>
          <a:p>
            <a:r>
              <a:rPr lang="en-US" dirty="0"/>
              <a:t>CDC Tools to Improve IIS and Data Quality</a:t>
            </a:r>
          </a:p>
        </p:txBody>
      </p:sp>
      <p:sp>
        <p:nvSpPr>
          <p:cNvPr id="3" name="Text Placeholder 2">
            <a:extLst>
              <a:ext uri="{FF2B5EF4-FFF2-40B4-BE49-F238E27FC236}">
                <a16:creationId xmlns:a16="http://schemas.microsoft.com/office/drawing/2014/main" id="{5BBA3C55-706C-873B-56B8-ACB712F5AAFA}"/>
              </a:ext>
            </a:extLst>
          </p:cNvPr>
          <p:cNvSpPr>
            <a:spLocks noGrp="1"/>
          </p:cNvSpPr>
          <p:nvPr>
            <p:ph type="body" sz="quarter" idx="10"/>
          </p:nvPr>
        </p:nvSpPr>
        <p:spPr>
          <a:xfrm>
            <a:off x="609601" y="1811867"/>
            <a:ext cx="10972800" cy="4421717"/>
          </a:xfrm>
        </p:spPr>
        <p:txBody>
          <a:bodyPr/>
          <a:lstStyle/>
          <a:p>
            <a:r>
              <a:rPr lang="en-US" dirty="0"/>
              <a:t>CDC Functional Standards v5</a:t>
            </a:r>
          </a:p>
          <a:p>
            <a:r>
              <a:rPr lang="en-US" dirty="0"/>
              <a:t>IIS Data Quality Blueprint</a:t>
            </a:r>
          </a:p>
          <a:p>
            <a:r>
              <a:rPr lang="en-US" dirty="0"/>
              <a:t>IIS Routine Vaccination Submission Data Quality Report*</a:t>
            </a:r>
          </a:p>
          <a:p>
            <a:r>
              <a:rPr lang="en-US" dirty="0"/>
              <a:t>PPRL Submission Data Quality Report</a:t>
            </a:r>
          </a:p>
          <a:p>
            <a:r>
              <a:rPr lang="en-US" dirty="0"/>
              <a:t>IISQR</a:t>
            </a:r>
          </a:p>
          <a:p>
            <a:endParaRPr lang="en-US" dirty="0"/>
          </a:p>
        </p:txBody>
      </p:sp>
    </p:spTree>
    <p:extLst>
      <p:ext uri="{BB962C8B-B14F-4D97-AF65-F5344CB8AC3E}">
        <p14:creationId xmlns:p14="http://schemas.microsoft.com/office/powerpoint/2010/main" val="420180385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92D16-FA3A-4EF3-4A02-40A386320217}"/>
              </a:ext>
            </a:extLst>
          </p:cNvPr>
          <p:cNvSpPr>
            <a:spLocks noGrp="1"/>
          </p:cNvSpPr>
          <p:nvPr>
            <p:ph type="title"/>
          </p:nvPr>
        </p:nvSpPr>
        <p:spPr/>
        <p:txBody>
          <a:bodyPr>
            <a:normAutofit fontScale="90000"/>
          </a:bodyPr>
          <a:lstStyle/>
          <a:p>
            <a:r>
              <a:rPr lang="en-US" dirty="0"/>
              <a:t>Immunization Services Division (ISD) &amp; Informatics and Data Analytics Branch (IDAB) Organizations</a:t>
            </a:r>
          </a:p>
        </p:txBody>
      </p:sp>
      <p:sp>
        <p:nvSpPr>
          <p:cNvPr id="3" name="Text Placeholder 2">
            <a:extLst>
              <a:ext uri="{FF2B5EF4-FFF2-40B4-BE49-F238E27FC236}">
                <a16:creationId xmlns:a16="http://schemas.microsoft.com/office/drawing/2014/main" id="{5EF3042D-39F9-790C-521E-68BA6FFE6F6F}"/>
              </a:ext>
            </a:extLst>
          </p:cNvPr>
          <p:cNvSpPr>
            <a:spLocks noGrp="1"/>
          </p:cNvSpPr>
          <p:nvPr>
            <p:ph type="body" idx="1"/>
          </p:nvPr>
        </p:nvSpPr>
        <p:spPr/>
        <p:txBody>
          <a:bodyPr/>
          <a:lstStyle/>
          <a:p>
            <a:r>
              <a:rPr lang="en-US" i="1" dirty="0"/>
              <a:t>CDC and the IIS Community</a:t>
            </a:r>
          </a:p>
        </p:txBody>
      </p:sp>
    </p:spTree>
    <p:extLst>
      <p:ext uri="{BB962C8B-B14F-4D97-AF65-F5344CB8AC3E}">
        <p14:creationId xmlns:p14="http://schemas.microsoft.com/office/powerpoint/2010/main" val="422353506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45A19-2AC1-D248-B9F2-8089031D4A70}"/>
              </a:ext>
            </a:extLst>
          </p:cNvPr>
          <p:cNvSpPr>
            <a:spLocks noGrp="1"/>
          </p:cNvSpPr>
          <p:nvPr>
            <p:ph type="title"/>
          </p:nvPr>
        </p:nvSpPr>
        <p:spPr/>
        <p:txBody>
          <a:bodyPr/>
          <a:lstStyle/>
          <a:p>
            <a:r>
              <a:rPr lang="en-US" dirty="0"/>
              <a:t>Learning Objectives</a:t>
            </a:r>
          </a:p>
        </p:txBody>
      </p:sp>
      <p:sp>
        <p:nvSpPr>
          <p:cNvPr id="3" name="Text Placeholder 2">
            <a:extLst>
              <a:ext uri="{FF2B5EF4-FFF2-40B4-BE49-F238E27FC236}">
                <a16:creationId xmlns:a16="http://schemas.microsoft.com/office/drawing/2014/main" id="{5BBA3C55-706C-873B-56B8-ACB712F5AAFA}"/>
              </a:ext>
            </a:extLst>
          </p:cNvPr>
          <p:cNvSpPr>
            <a:spLocks noGrp="1"/>
          </p:cNvSpPr>
          <p:nvPr>
            <p:ph type="body" sz="quarter" idx="10"/>
          </p:nvPr>
        </p:nvSpPr>
        <p:spPr>
          <a:xfrm>
            <a:off x="609601" y="1667483"/>
            <a:ext cx="10972800" cy="4421717"/>
          </a:xfrm>
        </p:spPr>
        <p:txBody>
          <a:bodyPr/>
          <a:lstStyle/>
          <a:p>
            <a:r>
              <a:rPr lang="en-US" sz="2400" dirty="0"/>
              <a:t>Understand the purpose of an Immunization Information System (IIS)</a:t>
            </a:r>
          </a:p>
          <a:p>
            <a:r>
              <a:rPr lang="en-US" sz="2400" dirty="0"/>
              <a:t>Understand how the IIS supports the Immunization Program through 317/VFC </a:t>
            </a:r>
            <a:r>
              <a:rPr lang="en-US" sz="2400" dirty="0" err="1"/>
              <a:t>CoAg</a:t>
            </a:r>
            <a:r>
              <a:rPr lang="en-US" sz="2400" dirty="0"/>
              <a:t> activities</a:t>
            </a:r>
          </a:p>
          <a:p>
            <a:r>
              <a:rPr lang="en-US" sz="2400" dirty="0"/>
              <a:t>Touch on CDC tools to improve IIS data quality:</a:t>
            </a:r>
          </a:p>
          <a:p>
            <a:pPr lvl="1"/>
            <a:r>
              <a:rPr lang="en-US" sz="2133" dirty="0"/>
              <a:t>IIS Blueprint</a:t>
            </a:r>
          </a:p>
          <a:p>
            <a:pPr lvl="1"/>
            <a:r>
              <a:rPr lang="en-US" sz="2133" dirty="0"/>
              <a:t>Routine Vaccination Submission Data Quality Report</a:t>
            </a:r>
          </a:p>
          <a:p>
            <a:pPr lvl="1"/>
            <a:r>
              <a:rPr lang="en-US" sz="2133" dirty="0"/>
              <a:t>PPRL Data Quality Report</a:t>
            </a:r>
          </a:p>
          <a:p>
            <a:pPr lvl="1"/>
            <a:r>
              <a:rPr lang="en-US" sz="2133" dirty="0"/>
              <a:t>IIS Functional Standards</a:t>
            </a:r>
          </a:p>
          <a:p>
            <a:r>
              <a:rPr lang="en-US" sz="2400" dirty="0"/>
              <a:t>Understand the CDC’s Immunization Services Division (ISD) structure</a:t>
            </a:r>
          </a:p>
          <a:p>
            <a:r>
              <a:rPr lang="en-US" sz="2400" dirty="0"/>
              <a:t>Understand how the CDC’s ISD communicates and engages with jurisdictions</a:t>
            </a:r>
          </a:p>
          <a:p>
            <a:endParaRPr lang="en-US" dirty="0"/>
          </a:p>
        </p:txBody>
      </p:sp>
    </p:spTree>
    <p:extLst>
      <p:ext uri="{BB962C8B-B14F-4D97-AF65-F5344CB8AC3E}">
        <p14:creationId xmlns:p14="http://schemas.microsoft.com/office/powerpoint/2010/main" val="398514672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5614E28-69C0-DCA7-E617-F5401C38674B}"/>
              </a:ext>
            </a:extLst>
          </p:cNvPr>
          <p:cNvPicPr>
            <a:picLocks noChangeAspect="1"/>
          </p:cNvPicPr>
          <p:nvPr/>
        </p:nvPicPr>
        <p:blipFill>
          <a:blip r:embed="rId3"/>
          <a:stretch>
            <a:fillRect/>
          </a:stretch>
        </p:blipFill>
        <p:spPr>
          <a:xfrm>
            <a:off x="1900593" y="125692"/>
            <a:ext cx="8419900" cy="6510779"/>
          </a:xfrm>
          <a:prstGeom prst="rect">
            <a:avLst/>
          </a:prstGeom>
        </p:spPr>
      </p:pic>
    </p:spTree>
    <p:extLst>
      <p:ext uri="{BB962C8B-B14F-4D97-AF65-F5344CB8AC3E}">
        <p14:creationId xmlns:p14="http://schemas.microsoft.com/office/powerpoint/2010/main" val="197385304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93483A-6B34-D229-F4B4-5D45AA688448}"/>
            </a:ext>
          </a:extLst>
        </p:cNvPr>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833CE40C-6E0C-779F-8FFA-64D8184CC3EA}"/>
              </a:ext>
            </a:extLst>
          </p:cNvPr>
          <p:cNvCxnSpPr>
            <a:cxnSpLocks/>
          </p:cNvCxnSpPr>
          <p:nvPr/>
        </p:nvCxnSpPr>
        <p:spPr>
          <a:xfrm>
            <a:off x="6200897" y="3571441"/>
            <a:ext cx="416859" cy="0"/>
          </a:xfrm>
          <a:prstGeom prst="line">
            <a:avLst/>
          </a:prstGeom>
          <a:solidFill>
            <a:srgbClr val="E7E6E6"/>
          </a:solidFill>
          <a:ln w="38100" cap="flat" cmpd="sng" algn="ctr">
            <a:solidFill>
              <a:schemeClr val="accent6"/>
            </a:solidFill>
            <a:prstDash val="solid"/>
            <a:miter lim="800000"/>
          </a:ln>
          <a:effectLst/>
        </p:spPr>
      </p:cxnSp>
      <p:cxnSp>
        <p:nvCxnSpPr>
          <p:cNvPr id="7" name="Straight Connector 6">
            <a:extLst>
              <a:ext uri="{FF2B5EF4-FFF2-40B4-BE49-F238E27FC236}">
                <a16:creationId xmlns:a16="http://schemas.microsoft.com/office/drawing/2014/main" id="{9C99A72A-CBE4-3A39-56F5-2E835AA9C97D}"/>
              </a:ext>
            </a:extLst>
          </p:cNvPr>
          <p:cNvCxnSpPr>
            <a:cxnSpLocks/>
          </p:cNvCxnSpPr>
          <p:nvPr/>
        </p:nvCxnSpPr>
        <p:spPr>
          <a:xfrm flipV="1">
            <a:off x="3364849" y="2498251"/>
            <a:ext cx="1824467" cy="8860"/>
          </a:xfrm>
          <a:prstGeom prst="line">
            <a:avLst/>
          </a:prstGeom>
          <a:solidFill>
            <a:srgbClr val="E7E6E6"/>
          </a:solidFill>
          <a:ln w="38100" cap="flat" cmpd="sng" algn="ctr">
            <a:solidFill>
              <a:schemeClr val="accent6"/>
            </a:solidFill>
            <a:prstDash val="solid"/>
            <a:miter lim="800000"/>
          </a:ln>
          <a:effectLst/>
        </p:spPr>
      </p:cxnSp>
      <p:cxnSp>
        <p:nvCxnSpPr>
          <p:cNvPr id="8" name="Straight Connector 7">
            <a:extLst>
              <a:ext uri="{FF2B5EF4-FFF2-40B4-BE49-F238E27FC236}">
                <a16:creationId xmlns:a16="http://schemas.microsoft.com/office/drawing/2014/main" id="{E9B0E2B3-D2FE-D4AF-F8DA-75C4954D9DC5}"/>
              </a:ext>
            </a:extLst>
          </p:cNvPr>
          <p:cNvCxnSpPr>
            <a:cxnSpLocks/>
          </p:cNvCxnSpPr>
          <p:nvPr/>
        </p:nvCxnSpPr>
        <p:spPr>
          <a:xfrm flipH="1" flipV="1">
            <a:off x="6185229" y="2644294"/>
            <a:ext cx="15671" cy="2032031"/>
          </a:xfrm>
          <a:prstGeom prst="line">
            <a:avLst/>
          </a:prstGeom>
          <a:noFill/>
          <a:ln w="38100" cap="flat" cmpd="sng" algn="ctr">
            <a:solidFill>
              <a:schemeClr val="accent6"/>
            </a:solidFill>
            <a:prstDash val="solid"/>
            <a:miter lim="800000"/>
          </a:ln>
          <a:effectLst/>
        </p:spPr>
      </p:cxnSp>
      <p:sp>
        <p:nvSpPr>
          <p:cNvPr id="9" name="Freeform: Shape 8">
            <a:extLst>
              <a:ext uri="{FF2B5EF4-FFF2-40B4-BE49-F238E27FC236}">
                <a16:creationId xmlns:a16="http://schemas.microsoft.com/office/drawing/2014/main" id="{878ACC8A-A22D-6FEC-6E56-EC10C4C7F472}"/>
              </a:ext>
            </a:extLst>
          </p:cNvPr>
          <p:cNvSpPr/>
          <p:nvPr/>
        </p:nvSpPr>
        <p:spPr>
          <a:xfrm>
            <a:off x="5216271" y="1808928"/>
            <a:ext cx="1828800" cy="822960"/>
          </a:xfrm>
          <a:custGeom>
            <a:avLst/>
            <a:gdLst>
              <a:gd name="connsiteX0" fmla="*/ 0 w 1149505"/>
              <a:gd name="connsiteY0" fmla="*/ 0 h 516165"/>
              <a:gd name="connsiteX1" fmla="*/ 1149505 w 1149505"/>
              <a:gd name="connsiteY1" fmla="*/ 0 h 516165"/>
              <a:gd name="connsiteX2" fmla="*/ 1149505 w 1149505"/>
              <a:gd name="connsiteY2" fmla="*/ 516165 h 516165"/>
              <a:gd name="connsiteX3" fmla="*/ 0 w 1149505"/>
              <a:gd name="connsiteY3" fmla="*/ 516165 h 516165"/>
              <a:gd name="connsiteX4" fmla="*/ 0 w 1149505"/>
              <a:gd name="connsiteY4" fmla="*/ 0 h 516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505" h="516165">
                <a:moveTo>
                  <a:pt x="0" y="0"/>
                </a:moveTo>
                <a:lnTo>
                  <a:pt x="1149505" y="0"/>
                </a:lnTo>
                <a:lnTo>
                  <a:pt x="1149505" y="516165"/>
                </a:lnTo>
                <a:lnTo>
                  <a:pt x="0" y="516165"/>
                </a:lnTo>
                <a:lnTo>
                  <a:pt x="0" y="0"/>
                </a:lnTo>
                <a:close/>
              </a:path>
            </a:pathLst>
          </a:custGeom>
          <a:solidFill>
            <a:schemeClr val="tx1">
              <a:lumMod val="20000"/>
              <a:lumOff val="80000"/>
            </a:schemeClr>
          </a:solidFill>
          <a:ln w="19050" cap="flat" cmpd="sng" algn="ctr">
            <a:solidFill>
              <a:schemeClr val="tx1"/>
            </a:solidFill>
            <a:prstDash val="solid"/>
            <a:miter lim="800000"/>
          </a:ln>
          <a:effectLst/>
        </p:spPr>
        <p:txBody>
          <a:bodyPr spcFirstLastPara="0" vert="horz" wrap="square" lIns="6351" tIns="6351" rIns="6351" bIns="6351" numCol="1" spcCol="1270" anchor="ctr" anchorCtr="0">
            <a:noAutofit/>
          </a:bodyPr>
          <a:lstStyle/>
          <a:p>
            <a:pPr algn="ctr" defTabSz="444489">
              <a:lnSpc>
                <a:spcPct val="90000"/>
              </a:lnSpc>
              <a:spcBef>
                <a:spcPct val="0"/>
              </a:spcBef>
              <a:spcAft>
                <a:spcPct val="35000"/>
              </a:spcAft>
              <a:defRPr/>
            </a:pPr>
            <a:endParaRPr lang="en-US" sz="1200" b="1" kern="0">
              <a:solidFill>
                <a:srgbClr val="000000"/>
              </a:solidFill>
              <a:latin typeface="Calibri"/>
              <a:cs typeface="Calibri"/>
            </a:endParaRPr>
          </a:p>
          <a:p>
            <a:pPr algn="ctr" defTabSz="444489">
              <a:lnSpc>
                <a:spcPct val="90000"/>
              </a:lnSpc>
              <a:spcBef>
                <a:spcPct val="0"/>
              </a:spcBef>
              <a:spcAft>
                <a:spcPct val="35000"/>
              </a:spcAft>
              <a:defRPr/>
            </a:pPr>
            <a:r>
              <a:rPr lang="en-US" sz="1200" b="1" kern="0" dirty="0">
                <a:solidFill>
                  <a:srgbClr val="000000"/>
                </a:solidFill>
                <a:latin typeface="Calibri"/>
                <a:cs typeface="Calibri"/>
              </a:rPr>
              <a:t>Branch Chief</a:t>
            </a:r>
            <a:endParaRPr lang="en-US" sz="1200" b="1" kern="0" dirty="0">
              <a:solidFill>
                <a:srgbClr val="000000"/>
              </a:solidFill>
              <a:latin typeface="Calibri"/>
              <a:ea typeface="Calibri"/>
              <a:cs typeface="Calibri"/>
            </a:endParaRPr>
          </a:p>
          <a:p>
            <a:pPr algn="ctr" defTabSz="444489" eaLnBrk="0" fontAlgn="base" hangingPunct="0">
              <a:lnSpc>
                <a:spcPct val="90000"/>
              </a:lnSpc>
              <a:spcBef>
                <a:spcPct val="0"/>
              </a:spcBef>
              <a:spcAft>
                <a:spcPct val="35000"/>
              </a:spcAft>
              <a:defRPr/>
            </a:pPr>
            <a:r>
              <a:rPr lang="en-US" sz="1200" kern="0" dirty="0">
                <a:solidFill>
                  <a:srgbClr val="000000"/>
                </a:solidFill>
                <a:latin typeface="Calibri"/>
                <a:cs typeface="Calibri"/>
              </a:rPr>
              <a:t>Tara Jatlaoui</a:t>
            </a:r>
            <a:endParaRPr lang="en-US" sz="1200" kern="0" dirty="0">
              <a:solidFill>
                <a:srgbClr val="000000"/>
              </a:solidFill>
              <a:latin typeface="Calibri"/>
              <a:ea typeface="Calibri"/>
              <a:cs typeface="Calibri"/>
            </a:endParaRPr>
          </a:p>
          <a:p>
            <a:pPr algn="ctr" defTabSz="444489">
              <a:lnSpc>
                <a:spcPct val="90000"/>
              </a:lnSpc>
              <a:spcBef>
                <a:spcPct val="0"/>
              </a:spcBef>
              <a:spcAft>
                <a:spcPct val="35000"/>
              </a:spcAft>
              <a:defRPr/>
            </a:pPr>
            <a:endParaRPr lang="en-US" sz="1200" kern="0">
              <a:solidFill>
                <a:srgbClr val="000000"/>
              </a:solidFill>
              <a:latin typeface="Calibri"/>
              <a:cs typeface="Calibri"/>
            </a:endParaRPr>
          </a:p>
        </p:txBody>
      </p:sp>
      <p:sp>
        <p:nvSpPr>
          <p:cNvPr id="11" name="Freeform: Shape 10">
            <a:extLst>
              <a:ext uri="{FF2B5EF4-FFF2-40B4-BE49-F238E27FC236}">
                <a16:creationId xmlns:a16="http://schemas.microsoft.com/office/drawing/2014/main" id="{5739C884-E21F-DFB3-A58C-80D63432CC4B}"/>
              </a:ext>
            </a:extLst>
          </p:cNvPr>
          <p:cNvSpPr/>
          <p:nvPr/>
        </p:nvSpPr>
        <p:spPr>
          <a:xfrm>
            <a:off x="1522673" y="2174327"/>
            <a:ext cx="1828800" cy="822960"/>
          </a:xfrm>
          <a:custGeom>
            <a:avLst/>
            <a:gdLst>
              <a:gd name="connsiteX0" fmla="*/ 0 w 1037668"/>
              <a:gd name="connsiteY0" fmla="*/ 0 h 452343"/>
              <a:gd name="connsiteX1" fmla="*/ 1037668 w 1037668"/>
              <a:gd name="connsiteY1" fmla="*/ 0 h 452343"/>
              <a:gd name="connsiteX2" fmla="*/ 1037668 w 1037668"/>
              <a:gd name="connsiteY2" fmla="*/ 452343 h 452343"/>
              <a:gd name="connsiteX3" fmla="*/ 0 w 1037668"/>
              <a:gd name="connsiteY3" fmla="*/ 452343 h 452343"/>
              <a:gd name="connsiteX4" fmla="*/ 0 w 1037668"/>
              <a:gd name="connsiteY4" fmla="*/ 0 h 452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668" h="452343">
                <a:moveTo>
                  <a:pt x="0" y="0"/>
                </a:moveTo>
                <a:lnTo>
                  <a:pt x="1037668" y="0"/>
                </a:lnTo>
                <a:lnTo>
                  <a:pt x="1037668" y="452343"/>
                </a:lnTo>
                <a:lnTo>
                  <a:pt x="0" y="452343"/>
                </a:lnTo>
                <a:lnTo>
                  <a:pt x="0" y="0"/>
                </a:lnTo>
                <a:close/>
              </a:path>
            </a:pathLst>
          </a:custGeom>
          <a:solidFill>
            <a:schemeClr val="accent6">
              <a:lumMod val="10000"/>
              <a:lumOff val="90000"/>
              <a:alpha val="50196"/>
            </a:schemeClr>
          </a:solidFill>
          <a:ln w="19050" cap="flat" cmpd="sng" algn="ctr">
            <a:solidFill>
              <a:schemeClr val="accent6"/>
            </a:solidFill>
            <a:prstDash val="solid"/>
            <a:miter lim="800000"/>
          </a:ln>
          <a:effectLst/>
        </p:spPr>
        <p:txBody>
          <a:bodyPr spcFirstLastPara="0" vert="horz" wrap="square" lIns="91440" tIns="6351" rIns="91440" bIns="6351" numCol="1" spcCol="1270" anchor="ctr" anchorCtr="0">
            <a:noAutofit/>
          </a:bodyPr>
          <a:lstStyle/>
          <a:p>
            <a:pPr algn="ctr" defTabSz="444489">
              <a:lnSpc>
                <a:spcPct val="90000"/>
              </a:lnSpc>
              <a:spcBef>
                <a:spcPct val="0"/>
              </a:spcBef>
              <a:spcAft>
                <a:spcPct val="35000"/>
              </a:spcAft>
              <a:defRPr/>
            </a:pPr>
            <a:r>
              <a:rPr lang="en-US" sz="1200" b="1" kern="0">
                <a:solidFill>
                  <a:srgbClr val="000000"/>
                </a:solidFill>
                <a:latin typeface="Calibri"/>
                <a:cs typeface="Calibri"/>
              </a:rPr>
              <a:t>Deputy Branch Chief &amp; Acquisition Project Management Team Lead</a:t>
            </a:r>
          </a:p>
          <a:p>
            <a:pPr algn="ctr" defTabSz="444489">
              <a:lnSpc>
                <a:spcPct val="90000"/>
              </a:lnSpc>
              <a:spcBef>
                <a:spcPct val="0"/>
              </a:spcBef>
              <a:spcAft>
                <a:spcPct val="35000"/>
              </a:spcAft>
              <a:defRPr/>
            </a:pPr>
            <a:r>
              <a:rPr lang="en-US" sz="1200" kern="0">
                <a:solidFill>
                  <a:srgbClr val="000000"/>
                </a:solidFill>
                <a:latin typeface="Calibri"/>
                <a:cs typeface="Calibri"/>
              </a:rPr>
              <a:t>Kimberly Clark</a:t>
            </a:r>
          </a:p>
        </p:txBody>
      </p:sp>
      <p:cxnSp>
        <p:nvCxnSpPr>
          <p:cNvPr id="13" name="Straight Connector 12">
            <a:extLst>
              <a:ext uri="{FF2B5EF4-FFF2-40B4-BE49-F238E27FC236}">
                <a16:creationId xmlns:a16="http://schemas.microsoft.com/office/drawing/2014/main" id="{BD745ED6-A500-5206-342C-77F72BCB7077}"/>
              </a:ext>
            </a:extLst>
          </p:cNvPr>
          <p:cNvCxnSpPr>
            <a:cxnSpLocks/>
          </p:cNvCxnSpPr>
          <p:nvPr/>
        </p:nvCxnSpPr>
        <p:spPr>
          <a:xfrm>
            <a:off x="4218099" y="4667836"/>
            <a:ext cx="0" cy="292608"/>
          </a:xfrm>
          <a:prstGeom prst="line">
            <a:avLst/>
          </a:prstGeom>
          <a:noFill/>
          <a:ln w="38100" cap="flat" cmpd="sng" algn="ctr">
            <a:solidFill>
              <a:schemeClr val="accent6"/>
            </a:solidFill>
            <a:prstDash val="solid"/>
            <a:miter lim="800000"/>
          </a:ln>
          <a:effectLst/>
        </p:spPr>
      </p:cxnSp>
      <p:cxnSp>
        <p:nvCxnSpPr>
          <p:cNvPr id="14" name="Straight Connector 13">
            <a:extLst>
              <a:ext uri="{FF2B5EF4-FFF2-40B4-BE49-F238E27FC236}">
                <a16:creationId xmlns:a16="http://schemas.microsoft.com/office/drawing/2014/main" id="{EA1AD626-DF0A-6689-292F-704F4E9B2652}"/>
              </a:ext>
            </a:extLst>
          </p:cNvPr>
          <p:cNvCxnSpPr>
            <a:cxnSpLocks/>
          </p:cNvCxnSpPr>
          <p:nvPr/>
        </p:nvCxnSpPr>
        <p:spPr>
          <a:xfrm>
            <a:off x="10224413" y="4685801"/>
            <a:ext cx="0" cy="292608"/>
          </a:xfrm>
          <a:prstGeom prst="line">
            <a:avLst/>
          </a:prstGeom>
          <a:noFill/>
          <a:ln w="38100" cap="flat" cmpd="sng" algn="ctr">
            <a:solidFill>
              <a:schemeClr val="accent6"/>
            </a:solidFill>
            <a:prstDash val="solid"/>
            <a:miter lim="800000"/>
          </a:ln>
          <a:effectLst/>
        </p:spPr>
      </p:cxnSp>
      <p:cxnSp>
        <p:nvCxnSpPr>
          <p:cNvPr id="15" name="Straight Connector 14">
            <a:extLst>
              <a:ext uri="{FF2B5EF4-FFF2-40B4-BE49-F238E27FC236}">
                <a16:creationId xmlns:a16="http://schemas.microsoft.com/office/drawing/2014/main" id="{151443D8-98CA-27E3-B5FF-CE73F208E993}"/>
              </a:ext>
            </a:extLst>
          </p:cNvPr>
          <p:cNvCxnSpPr>
            <a:cxnSpLocks/>
          </p:cNvCxnSpPr>
          <p:nvPr/>
        </p:nvCxnSpPr>
        <p:spPr>
          <a:xfrm>
            <a:off x="8161671" y="4676324"/>
            <a:ext cx="0" cy="292608"/>
          </a:xfrm>
          <a:prstGeom prst="line">
            <a:avLst/>
          </a:prstGeom>
          <a:noFill/>
          <a:ln w="38100" cap="flat" cmpd="sng" algn="ctr">
            <a:solidFill>
              <a:schemeClr val="accent6"/>
            </a:solidFill>
            <a:prstDash val="solid"/>
            <a:miter lim="800000"/>
          </a:ln>
          <a:effectLst/>
        </p:spPr>
      </p:cxnSp>
      <p:cxnSp>
        <p:nvCxnSpPr>
          <p:cNvPr id="16" name="Straight Connector 15">
            <a:extLst>
              <a:ext uri="{FF2B5EF4-FFF2-40B4-BE49-F238E27FC236}">
                <a16:creationId xmlns:a16="http://schemas.microsoft.com/office/drawing/2014/main" id="{50183ED5-500C-8780-5395-AE8BBB2537C5}"/>
              </a:ext>
            </a:extLst>
          </p:cNvPr>
          <p:cNvCxnSpPr>
            <a:cxnSpLocks/>
          </p:cNvCxnSpPr>
          <p:nvPr/>
        </p:nvCxnSpPr>
        <p:spPr>
          <a:xfrm>
            <a:off x="6200899" y="4667839"/>
            <a:ext cx="0" cy="292608"/>
          </a:xfrm>
          <a:prstGeom prst="line">
            <a:avLst/>
          </a:prstGeom>
          <a:noFill/>
          <a:ln w="38100" cap="flat" cmpd="sng" algn="ctr">
            <a:solidFill>
              <a:schemeClr val="accent6"/>
            </a:solidFill>
            <a:prstDash val="solid"/>
            <a:miter lim="800000"/>
          </a:ln>
          <a:effectLst/>
        </p:spPr>
      </p:cxnSp>
      <p:cxnSp>
        <p:nvCxnSpPr>
          <p:cNvPr id="17" name="Straight Connector 16">
            <a:extLst>
              <a:ext uri="{FF2B5EF4-FFF2-40B4-BE49-F238E27FC236}">
                <a16:creationId xmlns:a16="http://schemas.microsoft.com/office/drawing/2014/main" id="{307B6719-EB09-DD6E-B52D-382A54FAC605}"/>
              </a:ext>
            </a:extLst>
          </p:cNvPr>
          <p:cNvCxnSpPr>
            <a:cxnSpLocks/>
          </p:cNvCxnSpPr>
          <p:nvPr/>
        </p:nvCxnSpPr>
        <p:spPr>
          <a:xfrm>
            <a:off x="2208632" y="4667836"/>
            <a:ext cx="0" cy="301096"/>
          </a:xfrm>
          <a:prstGeom prst="line">
            <a:avLst/>
          </a:prstGeom>
          <a:noFill/>
          <a:ln w="38100" cap="flat" cmpd="sng" algn="ctr">
            <a:solidFill>
              <a:schemeClr val="accent6"/>
            </a:solidFill>
            <a:prstDash val="solid"/>
            <a:miter lim="800000"/>
          </a:ln>
          <a:effectLst/>
        </p:spPr>
      </p:cxnSp>
      <p:cxnSp>
        <p:nvCxnSpPr>
          <p:cNvPr id="18" name="Straight Connector 17">
            <a:extLst>
              <a:ext uri="{FF2B5EF4-FFF2-40B4-BE49-F238E27FC236}">
                <a16:creationId xmlns:a16="http://schemas.microsoft.com/office/drawing/2014/main" id="{B81B183E-87DA-3F48-1ECA-FBD9E6F271CD}"/>
              </a:ext>
            </a:extLst>
          </p:cNvPr>
          <p:cNvCxnSpPr>
            <a:cxnSpLocks/>
          </p:cNvCxnSpPr>
          <p:nvPr/>
        </p:nvCxnSpPr>
        <p:spPr>
          <a:xfrm>
            <a:off x="2199981" y="4675456"/>
            <a:ext cx="8046720" cy="0"/>
          </a:xfrm>
          <a:prstGeom prst="line">
            <a:avLst/>
          </a:prstGeom>
          <a:solidFill>
            <a:srgbClr val="E7E6E6"/>
          </a:solidFill>
          <a:ln w="38100" cap="flat" cmpd="sng" algn="ctr">
            <a:solidFill>
              <a:schemeClr val="accent6"/>
            </a:solidFill>
            <a:prstDash val="solid"/>
            <a:miter lim="800000"/>
          </a:ln>
          <a:effectLst/>
        </p:spPr>
      </p:cxnSp>
      <p:sp>
        <p:nvSpPr>
          <p:cNvPr id="21" name="Freeform: Shape 20">
            <a:extLst>
              <a:ext uri="{FF2B5EF4-FFF2-40B4-BE49-F238E27FC236}">
                <a16:creationId xmlns:a16="http://schemas.microsoft.com/office/drawing/2014/main" id="{A83AC51B-2823-C4E1-BAF6-2D4D1211F044}"/>
              </a:ext>
            </a:extLst>
          </p:cNvPr>
          <p:cNvSpPr/>
          <p:nvPr/>
        </p:nvSpPr>
        <p:spPr>
          <a:xfrm>
            <a:off x="6625987" y="3153997"/>
            <a:ext cx="1828800" cy="822960"/>
          </a:xfrm>
          <a:custGeom>
            <a:avLst/>
            <a:gdLst>
              <a:gd name="connsiteX0" fmla="*/ 0 w 1037668"/>
              <a:gd name="connsiteY0" fmla="*/ 0 h 452343"/>
              <a:gd name="connsiteX1" fmla="*/ 1037668 w 1037668"/>
              <a:gd name="connsiteY1" fmla="*/ 0 h 452343"/>
              <a:gd name="connsiteX2" fmla="*/ 1037668 w 1037668"/>
              <a:gd name="connsiteY2" fmla="*/ 452343 h 452343"/>
              <a:gd name="connsiteX3" fmla="*/ 0 w 1037668"/>
              <a:gd name="connsiteY3" fmla="*/ 452343 h 452343"/>
              <a:gd name="connsiteX4" fmla="*/ 0 w 1037668"/>
              <a:gd name="connsiteY4" fmla="*/ 0 h 452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668" h="452343">
                <a:moveTo>
                  <a:pt x="0" y="0"/>
                </a:moveTo>
                <a:lnTo>
                  <a:pt x="1037668" y="0"/>
                </a:lnTo>
                <a:lnTo>
                  <a:pt x="1037668" y="452343"/>
                </a:lnTo>
                <a:lnTo>
                  <a:pt x="0" y="452343"/>
                </a:lnTo>
                <a:lnTo>
                  <a:pt x="0" y="0"/>
                </a:lnTo>
                <a:close/>
              </a:path>
            </a:pathLst>
          </a:custGeom>
          <a:solidFill>
            <a:srgbClr val="F2F2F2">
              <a:alpha val="49804"/>
            </a:srgbClr>
          </a:solidFill>
          <a:ln w="19050" cap="flat" cmpd="sng" algn="ctr">
            <a:solidFill>
              <a:schemeClr val="bg2">
                <a:lumMod val="65000"/>
              </a:schemeClr>
            </a:solidFill>
            <a:prstDash val="solid"/>
            <a:miter lim="800000"/>
          </a:ln>
          <a:effectLst/>
        </p:spPr>
        <p:txBody>
          <a:bodyPr spcFirstLastPara="0" vert="horz" wrap="square" lIns="91440" tIns="6351" rIns="91440" bIns="6351" numCol="1" spcCol="1270" anchor="ctr" anchorCtr="0">
            <a:noAutofit/>
          </a:bodyPr>
          <a:lstStyle/>
          <a:p>
            <a:pPr algn="ctr" defTabSz="444489">
              <a:lnSpc>
                <a:spcPct val="90000"/>
              </a:lnSpc>
              <a:spcBef>
                <a:spcPct val="0"/>
              </a:spcBef>
              <a:spcAft>
                <a:spcPct val="35000"/>
              </a:spcAft>
              <a:defRPr/>
            </a:pPr>
            <a:r>
              <a:rPr lang="en-US" sz="1200" b="1" kern="0">
                <a:solidFill>
                  <a:srgbClr val="000000"/>
                </a:solidFill>
                <a:latin typeface="Calibri"/>
                <a:cs typeface="Calibri"/>
              </a:rPr>
              <a:t>Strategic and Special Projects Team</a:t>
            </a:r>
          </a:p>
          <a:p>
            <a:pPr algn="ctr" defTabSz="444489">
              <a:lnSpc>
                <a:spcPct val="90000"/>
              </a:lnSpc>
              <a:spcBef>
                <a:spcPct val="0"/>
              </a:spcBef>
              <a:spcAft>
                <a:spcPct val="35000"/>
              </a:spcAft>
              <a:defRPr/>
            </a:pPr>
            <a:r>
              <a:rPr lang="en-US" sz="1200" kern="0">
                <a:solidFill>
                  <a:srgbClr val="000000"/>
                </a:solidFill>
                <a:latin typeface="Calibri"/>
                <a:cs typeface="Calibri"/>
              </a:rPr>
              <a:t>Lead: Kafayat</a:t>
            </a:r>
            <a:r>
              <a:rPr lang="en-US" sz="1200">
                <a:solidFill>
                  <a:srgbClr val="000000"/>
                </a:solidFill>
                <a:latin typeface="Calibri" panose="020F0502020204030204" pitchFamily="34" charset="0"/>
                <a:cs typeface="Calibri" panose="020F0502020204030204" pitchFamily="34" charset="0"/>
              </a:rPr>
              <a:t> Adeniyi-Inniss</a:t>
            </a:r>
            <a:endParaRPr lang="en-US" sz="1200" kern="0">
              <a:solidFill>
                <a:prstClr val="black"/>
              </a:solidFill>
              <a:latin typeface="Calibri" panose="020F0502020204030204"/>
              <a:cs typeface="Calibri"/>
            </a:endParaRPr>
          </a:p>
        </p:txBody>
      </p:sp>
      <p:cxnSp>
        <p:nvCxnSpPr>
          <p:cNvPr id="23" name="Straight Connector 22">
            <a:extLst>
              <a:ext uri="{FF2B5EF4-FFF2-40B4-BE49-F238E27FC236}">
                <a16:creationId xmlns:a16="http://schemas.microsoft.com/office/drawing/2014/main" id="{41498992-F6A5-3539-5279-236824DAAEB8}"/>
              </a:ext>
            </a:extLst>
          </p:cNvPr>
          <p:cNvCxnSpPr>
            <a:cxnSpLocks/>
          </p:cNvCxnSpPr>
          <p:nvPr/>
        </p:nvCxnSpPr>
        <p:spPr>
          <a:xfrm>
            <a:off x="7040753" y="2494542"/>
            <a:ext cx="1966233" cy="8860"/>
          </a:xfrm>
          <a:prstGeom prst="line">
            <a:avLst/>
          </a:prstGeom>
          <a:solidFill>
            <a:srgbClr val="E7E6E6"/>
          </a:solidFill>
          <a:ln w="38100" cap="flat" cmpd="sng" algn="ctr">
            <a:solidFill>
              <a:schemeClr val="accent6"/>
            </a:solidFill>
            <a:prstDash val="solid"/>
            <a:miter lim="800000"/>
          </a:ln>
          <a:effectLst/>
        </p:spPr>
      </p:cxnSp>
      <p:sp>
        <p:nvSpPr>
          <p:cNvPr id="24" name="Freeform: Shape 23">
            <a:extLst>
              <a:ext uri="{FF2B5EF4-FFF2-40B4-BE49-F238E27FC236}">
                <a16:creationId xmlns:a16="http://schemas.microsoft.com/office/drawing/2014/main" id="{16A0E3EE-5133-11CD-C06F-42EC4EBF45AA}"/>
              </a:ext>
            </a:extLst>
          </p:cNvPr>
          <p:cNvSpPr/>
          <p:nvPr/>
        </p:nvSpPr>
        <p:spPr>
          <a:xfrm>
            <a:off x="9020715" y="2176107"/>
            <a:ext cx="1837660" cy="905424"/>
          </a:xfrm>
          <a:custGeom>
            <a:avLst/>
            <a:gdLst>
              <a:gd name="connsiteX0" fmla="*/ 0 w 1037668"/>
              <a:gd name="connsiteY0" fmla="*/ 0 h 452343"/>
              <a:gd name="connsiteX1" fmla="*/ 1037668 w 1037668"/>
              <a:gd name="connsiteY1" fmla="*/ 0 h 452343"/>
              <a:gd name="connsiteX2" fmla="*/ 1037668 w 1037668"/>
              <a:gd name="connsiteY2" fmla="*/ 452343 h 452343"/>
              <a:gd name="connsiteX3" fmla="*/ 0 w 1037668"/>
              <a:gd name="connsiteY3" fmla="*/ 452343 h 452343"/>
              <a:gd name="connsiteX4" fmla="*/ 0 w 1037668"/>
              <a:gd name="connsiteY4" fmla="*/ 0 h 452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668" h="452343">
                <a:moveTo>
                  <a:pt x="0" y="0"/>
                </a:moveTo>
                <a:lnTo>
                  <a:pt x="1037668" y="0"/>
                </a:lnTo>
                <a:lnTo>
                  <a:pt x="1037668" y="452343"/>
                </a:lnTo>
                <a:lnTo>
                  <a:pt x="0" y="452343"/>
                </a:lnTo>
                <a:lnTo>
                  <a:pt x="0" y="0"/>
                </a:lnTo>
                <a:close/>
              </a:path>
            </a:pathLst>
          </a:custGeom>
          <a:solidFill>
            <a:schemeClr val="accent6">
              <a:lumMod val="10000"/>
              <a:lumOff val="90000"/>
              <a:alpha val="50196"/>
            </a:schemeClr>
          </a:solidFill>
          <a:ln w="19050" cap="flat" cmpd="sng" algn="ctr">
            <a:solidFill>
              <a:schemeClr val="accent6"/>
            </a:solidFill>
            <a:prstDash val="solid"/>
            <a:miter lim="800000"/>
          </a:ln>
          <a:effectLst/>
        </p:spPr>
        <p:txBody>
          <a:bodyPr spcFirstLastPara="0" vert="horz" wrap="square" lIns="91440" tIns="6351" rIns="91440" bIns="6351" numCol="1" spcCol="1270" anchor="ctr" anchorCtr="0">
            <a:noAutofit/>
          </a:bodyPr>
          <a:lstStyle/>
          <a:p>
            <a:pPr algn="ctr" defTabSz="444489">
              <a:lnSpc>
                <a:spcPct val="90000"/>
              </a:lnSpc>
              <a:spcBef>
                <a:spcPct val="0"/>
              </a:spcBef>
              <a:spcAft>
                <a:spcPct val="35000"/>
              </a:spcAft>
              <a:defRPr/>
            </a:pPr>
            <a:r>
              <a:rPr lang="en-US" sz="1200" b="1" kern="0">
                <a:solidFill>
                  <a:srgbClr val="000000"/>
                </a:solidFill>
                <a:latin typeface="Calibri"/>
                <a:cs typeface="Calibri"/>
              </a:rPr>
              <a:t>Deputy Branch Chief for Program/Senior Scientist</a:t>
            </a:r>
          </a:p>
          <a:p>
            <a:pPr algn="ctr" defTabSz="444489">
              <a:lnSpc>
                <a:spcPct val="90000"/>
              </a:lnSpc>
              <a:spcBef>
                <a:spcPct val="0"/>
              </a:spcBef>
              <a:spcAft>
                <a:spcPct val="35000"/>
              </a:spcAft>
              <a:defRPr/>
            </a:pPr>
            <a:r>
              <a:rPr lang="en-US" sz="1200" kern="0">
                <a:solidFill>
                  <a:srgbClr val="000000"/>
                </a:solidFill>
                <a:latin typeface="Calibri"/>
                <a:cs typeface="Calibri"/>
              </a:rPr>
              <a:t>LaTreace Harris</a:t>
            </a:r>
          </a:p>
        </p:txBody>
      </p:sp>
      <p:sp>
        <p:nvSpPr>
          <p:cNvPr id="26" name="Rectangle 25">
            <a:extLst>
              <a:ext uri="{FF2B5EF4-FFF2-40B4-BE49-F238E27FC236}">
                <a16:creationId xmlns:a16="http://schemas.microsoft.com/office/drawing/2014/main" id="{12A29AFA-619D-3AC0-3307-40534314C9FA}"/>
              </a:ext>
            </a:extLst>
          </p:cNvPr>
          <p:cNvSpPr/>
          <p:nvPr/>
        </p:nvSpPr>
        <p:spPr>
          <a:xfrm>
            <a:off x="634637" y="1066209"/>
            <a:ext cx="10947763" cy="7700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914377">
              <a:defRPr/>
            </a:pPr>
            <a:r>
              <a:rPr lang="en-US" sz="1700">
                <a:solidFill>
                  <a:prstClr val="black"/>
                </a:solidFill>
                <a:latin typeface="Calibri" panose="020F0502020204030204" pitchFamily="34" charset="0"/>
                <a:cs typeface="Calibri" panose="020F0502020204030204" pitchFamily="34" charset="0"/>
              </a:rPr>
              <a:t>IDAB works to maximize protection against vaccine-preventable diseases by funding and supporting IISs across the country.</a:t>
            </a:r>
          </a:p>
        </p:txBody>
      </p:sp>
      <p:sp>
        <p:nvSpPr>
          <p:cNvPr id="30" name="Freeform: Shape 29">
            <a:extLst>
              <a:ext uri="{FF2B5EF4-FFF2-40B4-BE49-F238E27FC236}">
                <a16:creationId xmlns:a16="http://schemas.microsoft.com/office/drawing/2014/main" id="{816CB48C-2FE6-0FD7-3B8B-3E9025BB3A5A}"/>
              </a:ext>
            </a:extLst>
          </p:cNvPr>
          <p:cNvSpPr/>
          <p:nvPr/>
        </p:nvSpPr>
        <p:spPr>
          <a:xfrm>
            <a:off x="1297640" y="4977420"/>
            <a:ext cx="1828800" cy="914400"/>
          </a:xfrm>
          <a:custGeom>
            <a:avLst/>
            <a:gdLst>
              <a:gd name="connsiteX0" fmla="*/ 0 w 1038760"/>
              <a:gd name="connsiteY0" fmla="*/ 0 h 623695"/>
              <a:gd name="connsiteX1" fmla="*/ 1038760 w 1038760"/>
              <a:gd name="connsiteY1" fmla="*/ 0 h 623695"/>
              <a:gd name="connsiteX2" fmla="*/ 1038760 w 1038760"/>
              <a:gd name="connsiteY2" fmla="*/ 623695 h 623695"/>
              <a:gd name="connsiteX3" fmla="*/ 0 w 1038760"/>
              <a:gd name="connsiteY3" fmla="*/ 623695 h 623695"/>
              <a:gd name="connsiteX4" fmla="*/ 0 w 1038760"/>
              <a:gd name="connsiteY4" fmla="*/ 0 h 623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760" h="623695">
                <a:moveTo>
                  <a:pt x="0" y="0"/>
                </a:moveTo>
                <a:lnTo>
                  <a:pt x="1038760" y="0"/>
                </a:lnTo>
                <a:lnTo>
                  <a:pt x="1038760" y="623695"/>
                </a:lnTo>
                <a:lnTo>
                  <a:pt x="0" y="623695"/>
                </a:lnTo>
                <a:lnTo>
                  <a:pt x="0" y="0"/>
                </a:lnTo>
                <a:close/>
              </a:path>
            </a:pathLst>
          </a:custGeom>
          <a:solidFill>
            <a:srgbClr val="BAF9E5">
              <a:alpha val="49804"/>
            </a:srgbClr>
          </a:solidFill>
          <a:ln w="19050" cap="flat" cmpd="sng" algn="ctr">
            <a:solidFill>
              <a:schemeClr val="tx2"/>
            </a:solidFill>
            <a:prstDash val="solid"/>
            <a:miter lim="800000"/>
          </a:ln>
          <a:effectLst/>
        </p:spPr>
        <p:txBody>
          <a:bodyPr spcFirstLastPara="0" vert="horz" wrap="square" lIns="91440" tIns="6351" rIns="91440" bIns="6351" numCol="1" spcCol="1270" anchor="ctr" anchorCtr="0">
            <a:noAutofit/>
          </a:bodyPr>
          <a:lstStyle/>
          <a:p>
            <a:pPr algn="ctr" defTabSz="444489">
              <a:lnSpc>
                <a:spcPct val="90000"/>
              </a:lnSpc>
              <a:spcBef>
                <a:spcPct val="0"/>
              </a:spcBef>
              <a:spcAft>
                <a:spcPct val="35000"/>
              </a:spcAft>
              <a:defRPr/>
            </a:pPr>
            <a:r>
              <a:rPr lang="en-US" sz="1200" b="1" kern="0">
                <a:solidFill>
                  <a:srgbClr val="000000"/>
                </a:solidFill>
                <a:latin typeface="Calibri"/>
                <a:cs typeface="Calibri"/>
              </a:rPr>
              <a:t>Outreach and Assistance Team </a:t>
            </a:r>
          </a:p>
          <a:p>
            <a:pPr algn="ctr" defTabSz="444489">
              <a:lnSpc>
                <a:spcPct val="90000"/>
              </a:lnSpc>
              <a:spcBef>
                <a:spcPct val="0"/>
              </a:spcBef>
              <a:spcAft>
                <a:spcPct val="35000"/>
              </a:spcAft>
              <a:defRPr/>
            </a:pPr>
            <a:r>
              <a:rPr lang="en-US" sz="1200" kern="0">
                <a:solidFill>
                  <a:srgbClr val="000000"/>
                </a:solidFill>
                <a:latin typeface="Calibri"/>
                <a:cs typeface="Calibri"/>
              </a:rPr>
              <a:t>Lead: Jan Hicks-Thomson</a:t>
            </a:r>
            <a:endParaRPr lang="en-US" sz="1200" kern="0">
              <a:solidFill>
                <a:prstClr val="black">
                  <a:hueOff val="0"/>
                  <a:satOff val="0"/>
                  <a:lumOff val="0"/>
                  <a:alphaOff val="0"/>
                </a:prstClr>
              </a:solidFill>
              <a:latin typeface="Calibri" panose="020F0502020204030204"/>
            </a:endParaRPr>
          </a:p>
        </p:txBody>
      </p:sp>
      <p:sp>
        <p:nvSpPr>
          <p:cNvPr id="33" name="Freeform: Shape 32">
            <a:extLst>
              <a:ext uri="{FF2B5EF4-FFF2-40B4-BE49-F238E27FC236}">
                <a16:creationId xmlns:a16="http://schemas.microsoft.com/office/drawing/2014/main" id="{8EB77181-F100-037D-D2CB-D043D1E16829}"/>
              </a:ext>
            </a:extLst>
          </p:cNvPr>
          <p:cNvSpPr/>
          <p:nvPr/>
        </p:nvSpPr>
        <p:spPr>
          <a:xfrm>
            <a:off x="5308941" y="4977420"/>
            <a:ext cx="1828800" cy="914400"/>
          </a:xfrm>
          <a:custGeom>
            <a:avLst/>
            <a:gdLst>
              <a:gd name="connsiteX0" fmla="*/ 0 w 1038760"/>
              <a:gd name="connsiteY0" fmla="*/ 0 h 623695"/>
              <a:gd name="connsiteX1" fmla="*/ 1038760 w 1038760"/>
              <a:gd name="connsiteY1" fmla="*/ 0 h 623695"/>
              <a:gd name="connsiteX2" fmla="*/ 1038760 w 1038760"/>
              <a:gd name="connsiteY2" fmla="*/ 623695 h 623695"/>
              <a:gd name="connsiteX3" fmla="*/ 0 w 1038760"/>
              <a:gd name="connsiteY3" fmla="*/ 623695 h 623695"/>
              <a:gd name="connsiteX4" fmla="*/ 0 w 1038760"/>
              <a:gd name="connsiteY4" fmla="*/ 0 h 623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760" h="623695">
                <a:moveTo>
                  <a:pt x="0" y="0"/>
                </a:moveTo>
                <a:lnTo>
                  <a:pt x="1038760" y="0"/>
                </a:lnTo>
                <a:lnTo>
                  <a:pt x="1038760" y="623695"/>
                </a:lnTo>
                <a:lnTo>
                  <a:pt x="0" y="623695"/>
                </a:lnTo>
                <a:lnTo>
                  <a:pt x="0" y="0"/>
                </a:lnTo>
                <a:close/>
              </a:path>
            </a:pathLst>
          </a:custGeom>
          <a:solidFill>
            <a:srgbClr val="DDE2F0">
              <a:alpha val="50196"/>
            </a:srgbClr>
          </a:solidFill>
          <a:ln w="19050" cap="flat" cmpd="sng" algn="ctr">
            <a:solidFill>
              <a:schemeClr val="accent2"/>
            </a:solidFill>
            <a:prstDash val="solid"/>
            <a:miter lim="800000"/>
          </a:ln>
          <a:effectLst/>
        </p:spPr>
        <p:txBody>
          <a:bodyPr spcFirstLastPara="0" vert="horz" wrap="square" lIns="45720" tIns="6351" rIns="45720" bIns="6351" numCol="1" spcCol="1270" anchor="ctr" anchorCtr="1">
            <a:noAutofit/>
          </a:bodyPr>
          <a:lstStyle/>
          <a:p>
            <a:pPr algn="ctr" defTabSz="1219140">
              <a:defRPr/>
            </a:pPr>
            <a:r>
              <a:rPr lang="en-US" sz="1200" b="1" kern="0">
                <a:solidFill>
                  <a:srgbClr val="000000"/>
                </a:solidFill>
                <a:latin typeface="Calibri"/>
                <a:cs typeface="Calibri"/>
              </a:rPr>
              <a:t>Informatics and Standards Team</a:t>
            </a:r>
          </a:p>
          <a:p>
            <a:pPr algn="ctr" defTabSz="1219140">
              <a:defRPr/>
            </a:pPr>
            <a:r>
              <a:rPr lang="en-US" sz="1200" kern="0">
                <a:solidFill>
                  <a:srgbClr val="000000"/>
                </a:solidFill>
                <a:latin typeface="Calibri"/>
                <a:cs typeface="Calibri"/>
              </a:rPr>
              <a:t>Lead: Stuart Myerburg</a:t>
            </a:r>
            <a:endParaRPr lang="en-US" sz="1200" kern="0">
              <a:solidFill>
                <a:prstClr val="black">
                  <a:hueOff val="0"/>
                  <a:satOff val="0"/>
                  <a:lumOff val="0"/>
                  <a:alphaOff val="0"/>
                </a:prstClr>
              </a:solidFill>
              <a:latin typeface="Calibri" panose="020F0502020204030204"/>
            </a:endParaRPr>
          </a:p>
        </p:txBody>
      </p:sp>
      <p:sp>
        <p:nvSpPr>
          <p:cNvPr id="36" name="Freeform: Shape 35">
            <a:extLst>
              <a:ext uri="{FF2B5EF4-FFF2-40B4-BE49-F238E27FC236}">
                <a16:creationId xmlns:a16="http://schemas.microsoft.com/office/drawing/2014/main" id="{831D8870-723E-63D6-C72A-99369BC45188}"/>
              </a:ext>
            </a:extLst>
          </p:cNvPr>
          <p:cNvSpPr/>
          <p:nvPr/>
        </p:nvSpPr>
        <p:spPr>
          <a:xfrm>
            <a:off x="7304017" y="4977420"/>
            <a:ext cx="1828800" cy="914400"/>
          </a:xfrm>
          <a:custGeom>
            <a:avLst/>
            <a:gdLst>
              <a:gd name="connsiteX0" fmla="*/ 0 w 1037668"/>
              <a:gd name="connsiteY0" fmla="*/ 0 h 578489"/>
              <a:gd name="connsiteX1" fmla="*/ 1037668 w 1037668"/>
              <a:gd name="connsiteY1" fmla="*/ 0 h 578489"/>
              <a:gd name="connsiteX2" fmla="*/ 1037668 w 1037668"/>
              <a:gd name="connsiteY2" fmla="*/ 578489 h 578489"/>
              <a:gd name="connsiteX3" fmla="*/ 0 w 1037668"/>
              <a:gd name="connsiteY3" fmla="*/ 578489 h 578489"/>
              <a:gd name="connsiteX4" fmla="*/ 0 w 1037668"/>
              <a:gd name="connsiteY4" fmla="*/ 0 h 57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668" h="578489">
                <a:moveTo>
                  <a:pt x="0" y="0"/>
                </a:moveTo>
                <a:lnTo>
                  <a:pt x="1037668" y="0"/>
                </a:lnTo>
                <a:lnTo>
                  <a:pt x="1037668" y="578489"/>
                </a:lnTo>
                <a:lnTo>
                  <a:pt x="0" y="578489"/>
                </a:lnTo>
                <a:lnTo>
                  <a:pt x="0" y="0"/>
                </a:lnTo>
                <a:close/>
              </a:path>
            </a:pathLst>
          </a:custGeom>
          <a:solidFill>
            <a:srgbClr val="F3D3CC">
              <a:alpha val="50196"/>
            </a:srgbClr>
          </a:solidFill>
          <a:ln w="19050" cap="flat" cmpd="sng" algn="ctr">
            <a:solidFill>
              <a:schemeClr val="accent3"/>
            </a:solidFill>
            <a:prstDash val="solid"/>
            <a:miter lim="800000"/>
          </a:ln>
          <a:effectLst/>
        </p:spPr>
        <p:txBody>
          <a:bodyPr spcFirstLastPara="0" vert="horz" wrap="square" lIns="91440" tIns="6351" rIns="91440" bIns="6351" numCol="1" spcCol="1270" anchor="ctr" anchorCtr="0">
            <a:noAutofit/>
          </a:bodyPr>
          <a:lstStyle/>
          <a:p>
            <a:pPr algn="ctr" defTabSz="444489">
              <a:lnSpc>
                <a:spcPct val="90000"/>
              </a:lnSpc>
              <a:spcBef>
                <a:spcPct val="0"/>
              </a:spcBef>
              <a:spcAft>
                <a:spcPct val="35000"/>
              </a:spcAft>
              <a:defRPr/>
            </a:pPr>
            <a:r>
              <a:rPr lang="en-US" sz="1200" b="1" kern="0" dirty="0">
                <a:solidFill>
                  <a:srgbClr val="000000"/>
                </a:solidFill>
                <a:latin typeface="Calibri"/>
                <a:cs typeface="Calibri"/>
              </a:rPr>
              <a:t>Evaluation and Applied Analytics Team</a:t>
            </a:r>
          </a:p>
          <a:p>
            <a:pPr algn="ctr" defTabSz="444489" eaLnBrk="0" fontAlgn="base" hangingPunct="0">
              <a:lnSpc>
                <a:spcPct val="90000"/>
              </a:lnSpc>
              <a:spcBef>
                <a:spcPct val="0"/>
              </a:spcBef>
              <a:spcAft>
                <a:spcPct val="35000"/>
              </a:spcAft>
              <a:defRPr/>
            </a:pPr>
            <a:r>
              <a:rPr lang="en-US" sz="1200" kern="0" dirty="0">
                <a:solidFill>
                  <a:srgbClr val="000000"/>
                </a:solidFill>
                <a:latin typeface="Calibri"/>
                <a:cs typeface="Calibri"/>
              </a:rPr>
              <a:t>Acting Lead: Carla Black</a:t>
            </a:r>
          </a:p>
        </p:txBody>
      </p:sp>
      <p:sp>
        <p:nvSpPr>
          <p:cNvPr id="39" name="Freeform: Shape 38">
            <a:extLst>
              <a:ext uri="{FF2B5EF4-FFF2-40B4-BE49-F238E27FC236}">
                <a16:creationId xmlns:a16="http://schemas.microsoft.com/office/drawing/2014/main" id="{BD8DAE4F-F1AD-705C-E850-C7834D49B5F5}"/>
              </a:ext>
            </a:extLst>
          </p:cNvPr>
          <p:cNvSpPr/>
          <p:nvPr/>
        </p:nvSpPr>
        <p:spPr>
          <a:xfrm>
            <a:off x="9310013" y="4977420"/>
            <a:ext cx="1828800" cy="914400"/>
          </a:xfrm>
          <a:custGeom>
            <a:avLst/>
            <a:gdLst>
              <a:gd name="connsiteX0" fmla="*/ 0 w 1037668"/>
              <a:gd name="connsiteY0" fmla="*/ 0 h 578489"/>
              <a:gd name="connsiteX1" fmla="*/ 1037668 w 1037668"/>
              <a:gd name="connsiteY1" fmla="*/ 0 h 578489"/>
              <a:gd name="connsiteX2" fmla="*/ 1037668 w 1037668"/>
              <a:gd name="connsiteY2" fmla="*/ 578489 h 578489"/>
              <a:gd name="connsiteX3" fmla="*/ 0 w 1037668"/>
              <a:gd name="connsiteY3" fmla="*/ 578489 h 578489"/>
              <a:gd name="connsiteX4" fmla="*/ 0 w 1037668"/>
              <a:gd name="connsiteY4" fmla="*/ 0 h 57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668" h="578489">
                <a:moveTo>
                  <a:pt x="0" y="0"/>
                </a:moveTo>
                <a:lnTo>
                  <a:pt x="1037668" y="0"/>
                </a:lnTo>
                <a:lnTo>
                  <a:pt x="1037668" y="578489"/>
                </a:lnTo>
                <a:lnTo>
                  <a:pt x="0" y="578489"/>
                </a:lnTo>
                <a:lnTo>
                  <a:pt x="0" y="0"/>
                </a:lnTo>
                <a:close/>
              </a:path>
            </a:pathLst>
          </a:custGeom>
          <a:solidFill>
            <a:srgbClr val="E5E6E6">
              <a:alpha val="50196"/>
            </a:srgbClr>
          </a:solidFill>
          <a:ln w="19050" cap="flat" cmpd="sng" algn="ctr">
            <a:solidFill>
              <a:schemeClr val="accent1"/>
            </a:solidFill>
            <a:prstDash val="solid"/>
            <a:miter lim="800000"/>
          </a:ln>
          <a:effectLst/>
        </p:spPr>
        <p:txBody>
          <a:bodyPr spcFirstLastPara="0" vert="horz" wrap="square" lIns="91440" tIns="6351" rIns="91440" bIns="6351" numCol="1" spcCol="1270" anchor="ctr" anchorCtr="0">
            <a:noAutofit/>
          </a:bodyPr>
          <a:lstStyle/>
          <a:p>
            <a:pPr algn="ctr" defTabSz="444489">
              <a:spcBef>
                <a:spcPct val="0"/>
              </a:spcBef>
              <a:spcAft>
                <a:spcPct val="35000"/>
              </a:spcAft>
              <a:defRPr/>
            </a:pPr>
            <a:r>
              <a:rPr lang="en-US" sz="1200" b="1" kern="0">
                <a:solidFill>
                  <a:srgbClr val="000000"/>
                </a:solidFill>
                <a:latin typeface="Calibri"/>
                <a:cs typeface="Calibri"/>
              </a:rPr>
              <a:t>Application Support Team</a:t>
            </a:r>
          </a:p>
          <a:p>
            <a:pPr algn="ctr" defTabSz="444489">
              <a:spcBef>
                <a:spcPct val="0"/>
              </a:spcBef>
              <a:spcAft>
                <a:spcPct val="35000"/>
              </a:spcAft>
              <a:defRPr/>
            </a:pPr>
            <a:r>
              <a:rPr lang="en-US" sz="1200" kern="0">
                <a:solidFill>
                  <a:srgbClr val="000000"/>
                </a:solidFill>
                <a:latin typeface="Calibri"/>
                <a:cs typeface="Calibri"/>
              </a:rPr>
              <a:t>Lead: Susan Pierce-Richards</a:t>
            </a:r>
            <a:endParaRPr lang="en-US" sz="1200" kern="0">
              <a:solidFill>
                <a:prstClr val="black">
                  <a:hueOff val="0"/>
                  <a:satOff val="0"/>
                  <a:lumOff val="0"/>
                  <a:alphaOff val="0"/>
                </a:prstClr>
              </a:solidFill>
              <a:latin typeface="Calibri" panose="020F0502020204030204"/>
            </a:endParaRPr>
          </a:p>
        </p:txBody>
      </p:sp>
      <p:sp>
        <p:nvSpPr>
          <p:cNvPr id="42" name="Freeform: Shape 41">
            <a:extLst>
              <a:ext uri="{FF2B5EF4-FFF2-40B4-BE49-F238E27FC236}">
                <a16:creationId xmlns:a16="http://schemas.microsoft.com/office/drawing/2014/main" id="{12CB47BE-6871-C552-023F-65058F2EFF3B}"/>
              </a:ext>
            </a:extLst>
          </p:cNvPr>
          <p:cNvSpPr/>
          <p:nvPr/>
        </p:nvSpPr>
        <p:spPr>
          <a:xfrm>
            <a:off x="3303699" y="4977420"/>
            <a:ext cx="1828800" cy="914400"/>
          </a:xfrm>
          <a:custGeom>
            <a:avLst/>
            <a:gdLst>
              <a:gd name="connsiteX0" fmla="*/ 0 w 1038760"/>
              <a:gd name="connsiteY0" fmla="*/ 0 h 623695"/>
              <a:gd name="connsiteX1" fmla="*/ 1038760 w 1038760"/>
              <a:gd name="connsiteY1" fmla="*/ 0 h 623695"/>
              <a:gd name="connsiteX2" fmla="*/ 1038760 w 1038760"/>
              <a:gd name="connsiteY2" fmla="*/ 623695 h 623695"/>
              <a:gd name="connsiteX3" fmla="*/ 0 w 1038760"/>
              <a:gd name="connsiteY3" fmla="*/ 623695 h 623695"/>
              <a:gd name="connsiteX4" fmla="*/ 0 w 1038760"/>
              <a:gd name="connsiteY4" fmla="*/ 0 h 623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760" h="623695">
                <a:moveTo>
                  <a:pt x="0" y="0"/>
                </a:moveTo>
                <a:lnTo>
                  <a:pt x="1038760" y="0"/>
                </a:lnTo>
                <a:lnTo>
                  <a:pt x="1038760" y="623695"/>
                </a:lnTo>
                <a:lnTo>
                  <a:pt x="0" y="623695"/>
                </a:lnTo>
                <a:lnTo>
                  <a:pt x="0" y="0"/>
                </a:lnTo>
                <a:close/>
              </a:path>
            </a:pathLst>
          </a:custGeom>
          <a:solidFill>
            <a:srgbClr val="BAF9E5">
              <a:alpha val="49804"/>
            </a:srgbClr>
          </a:solidFill>
          <a:ln w="19050" cap="flat" cmpd="sng" algn="ctr">
            <a:solidFill>
              <a:schemeClr val="tx2"/>
            </a:solidFill>
            <a:prstDash val="solid"/>
            <a:miter lim="800000"/>
          </a:ln>
          <a:effectLst/>
        </p:spPr>
        <p:txBody>
          <a:bodyPr spcFirstLastPara="0" vert="horz" wrap="square" lIns="91440" tIns="6351" rIns="91440" bIns="6351" numCol="1" spcCol="1270" anchor="ctr" anchorCtr="0">
            <a:noAutofit/>
          </a:bodyPr>
          <a:lstStyle/>
          <a:p>
            <a:pPr algn="ctr" defTabSz="444489">
              <a:lnSpc>
                <a:spcPct val="90000"/>
              </a:lnSpc>
              <a:spcBef>
                <a:spcPct val="0"/>
              </a:spcBef>
              <a:spcAft>
                <a:spcPct val="35000"/>
              </a:spcAft>
              <a:defRPr/>
            </a:pPr>
            <a:r>
              <a:rPr lang="en-US" sz="1200" b="1" kern="0">
                <a:solidFill>
                  <a:srgbClr val="000000"/>
                </a:solidFill>
                <a:latin typeface="Calibri"/>
                <a:cs typeface="Calibri"/>
              </a:rPr>
              <a:t>Outreach and Assistance Team </a:t>
            </a:r>
          </a:p>
          <a:p>
            <a:pPr algn="ctr" defTabSz="444489">
              <a:lnSpc>
                <a:spcPct val="90000"/>
              </a:lnSpc>
              <a:spcBef>
                <a:spcPct val="0"/>
              </a:spcBef>
              <a:spcAft>
                <a:spcPct val="35000"/>
              </a:spcAft>
              <a:defRPr/>
            </a:pPr>
            <a:r>
              <a:rPr lang="en-US" sz="1200" kern="0">
                <a:solidFill>
                  <a:srgbClr val="000000"/>
                </a:solidFill>
                <a:latin typeface="Calibri"/>
                <a:cs typeface="Calibri"/>
              </a:rPr>
              <a:t>Lead: Beth Cox</a:t>
            </a:r>
            <a:endParaRPr lang="en-US" sz="1200" kern="0">
              <a:solidFill>
                <a:prstClr val="black">
                  <a:hueOff val="0"/>
                  <a:satOff val="0"/>
                  <a:lumOff val="0"/>
                  <a:alphaOff val="0"/>
                </a:prstClr>
              </a:solidFill>
              <a:latin typeface="Calibri" panose="020F0502020204030204"/>
            </a:endParaRPr>
          </a:p>
        </p:txBody>
      </p:sp>
      <p:sp>
        <p:nvSpPr>
          <p:cNvPr id="44" name="Freeform: Shape 43">
            <a:extLst>
              <a:ext uri="{FF2B5EF4-FFF2-40B4-BE49-F238E27FC236}">
                <a16:creationId xmlns:a16="http://schemas.microsoft.com/office/drawing/2014/main" id="{F88963A7-1FE1-DB3E-9903-A5005D69CF79}"/>
              </a:ext>
            </a:extLst>
          </p:cNvPr>
          <p:cNvSpPr/>
          <p:nvPr/>
        </p:nvSpPr>
        <p:spPr>
          <a:xfrm>
            <a:off x="5217173" y="2711500"/>
            <a:ext cx="1828800" cy="275761"/>
          </a:xfrm>
          <a:custGeom>
            <a:avLst/>
            <a:gdLst>
              <a:gd name="connsiteX0" fmla="*/ 0 w 1037668"/>
              <a:gd name="connsiteY0" fmla="*/ 0 h 452343"/>
              <a:gd name="connsiteX1" fmla="*/ 1037668 w 1037668"/>
              <a:gd name="connsiteY1" fmla="*/ 0 h 452343"/>
              <a:gd name="connsiteX2" fmla="*/ 1037668 w 1037668"/>
              <a:gd name="connsiteY2" fmla="*/ 452343 h 452343"/>
              <a:gd name="connsiteX3" fmla="*/ 0 w 1037668"/>
              <a:gd name="connsiteY3" fmla="*/ 452343 h 452343"/>
              <a:gd name="connsiteX4" fmla="*/ 0 w 1037668"/>
              <a:gd name="connsiteY4" fmla="*/ 0 h 452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668" h="452343">
                <a:moveTo>
                  <a:pt x="0" y="0"/>
                </a:moveTo>
                <a:lnTo>
                  <a:pt x="1037668" y="0"/>
                </a:lnTo>
                <a:lnTo>
                  <a:pt x="1037668" y="452343"/>
                </a:lnTo>
                <a:lnTo>
                  <a:pt x="0" y="452343"/>
                </a:lnTo>
                <a:lnTo>
                  <a:pt x="0" y="0"/>
                </a:lnTo>
                <a:close/>
              </a:path>
            </a:pathLst>
          </a:custGeom>
          <a:solidFill>
            <a:schemeClr val="tx1">
              <a:lumMod val="20000"/>
              <a:lumOff val="80000"/>
            </a:schemeClr>
          </a:solidFill>
          <a:ln w="19050" cap="flat" cmpd="sng" algn="ctr">
            <a:solidFill>
              <a:schemeClr val="tx1"/>
            </a:solidFill>
            <a:prstDash val="solid"/>
            <a:miter lim="800000"/>
          </a:ln>
          <a:effectLst/>
        </p:spPr>
        <p:txBody>
          <a:bodyPr spcFirstLastPara="0" vert="horz" wrap="square" lIns="91440" tIns="6351" rIns="91440" bIns="6351" numCol="1" spcCol="1270" anchor="ctr" anchorCtr="0">
            <a:noAutofit/>
          </a:bodyPr>
          <a:lstStyle/>
          <a:p>
            <a:pPr algn="ctr" defTabSz="914377">
              <a:defRPr/>
            </a:pPr>
            <a:r>
              <a:rPr lang="en-US" sz="1100">
                <a:solidFill>
                  <a:srgbClr val="000000"/>
                </a:solidFill>
                <a:latin typeface="Calibri"/>
                <a:cs typeface="Calibri"/>
              </a:rPr>
              <a:t>Vickie Garrett</a:t>
            </a:r>
          </a:p>
        </p:txBody>
      </p:sp>
      <p:sp>
        <p:nvSpPr>
          <p:cNvPr id="2" name="TextBox 1">
            <a:extLst>
              <a:ext uri="{FF2B5EF4-FFF2-40B4-BE49-F238E27FC236}">
                <a16:creationId xmlns:a16="http://schemas.microsoft.com/office/drawing/2014/main" id="{8B9CC89E-950B-AD1A-4E82-4F0089DB3EE0}"/>
              </a:ext>
            </a:extLst>
          </p:cNvPr>
          <p:cNvSpPr txBox="1"/>
          <p:nvPr/>
        </p:nvSpPr>
        <p:spPr>
          <a:xfrm>
            <a:off x="47837" y="6460251"/>
            <a:ext cx="896399" cy="246221"/>
          </a:xfrm>
          <a:prstGeom prst="rect">
            <a:avLst/>
          </a:prstGeom>
          <a:noFill/>
        </p:spPr>
        <p:txBody>
          <a:bodyPr wrap="none" rtlCol="0">
            <a:spAutoFit/>
          </a:bodyPr>
          <a:lstStyle/>
          <a:p>
            <a:pPr defTabSz="914377">
              <a:defRPr/>
            </a:pPr>
            <a:r>
              <a:rPr lang="en-US" sz="1000">
                <a:solidFill>
                  <a:srgbClr val="000000"/>
                </a:solidFill>
                <a:latin typeface="Calibri" panose="020F0502020204030204" pitchFamily="34" charset="0"/>
              </a:rPr>
              <a:t>May 31, 2024</a:t>
            </a:r>
          </a:p>
        </p:txBody>
      </p:sp>
      <p:sp>
        <p:nvSpPr>
          <p:cNvPr id="3" name="Title 43">
            <a:extLst>
              <a:ext uri="{FF2B5EF4-FFF2-40B4-BE49-F238E27FC236}">
                <a16:creationId xmlns:a16="http://schemas.microsoft.com/office/drawing/2014/main" id="{A2F4FA57-3631-E2C9-0B6F-5A5A95B75D2F}"/>
              </a:ext>
            </a:extLst>
          </p:cNvPr>
          <p:cNvSpPr>
            <a:spLocks noGrp="1"/>
          </p:cNvSpPr>
          <p:nvPr>
            <p:ph type="title"/>
          </p:nvPr>
        </p:nvSpPr>
        <p:spPr/>
        <p:txBody>
          <a:bodyPr vert="horz" lIns="91440" tIns="45720" rIns="91440" bIns="45720" rtlCol="0" anchor="b" anchorCtr="0">
            <a:normAutofit/>
          </a:bodyPr>
          <a:lstStyle/>
          <a:p>
            <a:pPr>
              <a:lnSpc>
                <a:spcPct val="76000"/>
              </a:lnSpc>
              <a:spcBef>
                <a:spcPts val="0"/>
              </a:spcBef>
            </a:pPr>
            <a:r>
              <a:rPr lang="en-US" sz="3700" dirty="0">
                <a:latin typeface="Calibri"/>
                <a:cs typeface="Calibri"/>
              </a:rPr>
              <a:t>Support: </a:t>
            </a:r>
            <a:r>
              <a:rPr lang="en-US" sz="3700" b="0" dirty="0">
                <a:latin typeface="Calibri"/>
                <a:cs typeface="Calibri"/>
              </a:rPr>
              <a:t>Informatics and Data Analytics Branch (IDAB) </a:t>
            </a:r>
            <a:endParaRPr lang="en-US" b="0" dirty="0">
              <a:cs typeface="Calibri" pitchFamily="34" charset="0"/>
            </a:endParaRPr>
          </a:p>
        </p:txBody>
      </p:sp>
    </p:spTree>
    <p:extLst>
      <p:ext uri="{BB962C8B-B14F-4D97-AF65-F5344CB8AC3E}">
        <p14:creationId xmlns:p14="http://schemas.microsoft.com/office/powerpoint/2010/main" val="224685801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8D12B-1855-4420-6D02-FEEDE4387F53}"/>
              </a:ext>
            </a:extLst>
          </p:cNvPr>
          <p:cNvSpPr>
            <a:spLocks noGrp="1"/>
          </p:cNvSpPr>
          <p:nvPr>
            <p:ph type="title"/>
          </p:nvPr>
        </p:nvSpPr>
        <p:spPr/>
        <p:txBody>
          <a:bodyPr vert="horz" lIns="91440" tIns="45720" rIns="91440" bIns="45720" rtlCol="0" anchor="b" anchorCtr="0">
            <a:normAutofit/>
          </a:bodyPr>
          <a:lstStyle/>
          <a:p>
            <a:pPr>
              <a:lnSpc>
                <a:spcPct val="76000"/>
              </a:lnSpc>
            </a:pPr>
            <a:r>
              <a:rPr lang="en-US" dirty="0"/>
              <a:t>Support: </a:t>
            </a:r>
            <a:r>
              <a:rPr lang="en-US" b="0" dirty="0"/>
              <a:t>Outreach and Assistance Team SMEs</a:t>
            </a:r>
          </a:p>
        </p:txBody>
      </p:sp>
      <p:sp>
        <p:nvSpPr>
          <p:cNvPr id="3" name="Text Placeholder 2">
            <a:extLst>
              <a:ext uri="{FF2B5EF4-FFF2-40B4-BE49-F238E27FC236}">
                <a16:creationId xmlns:a16="http://schemas.microsoft.com/office/drawing/2014/main" id="{67549AF4-A16E-C671-5160-E46902E95B61}"/>
              </a:ext>
            </a:extLst>
          </p:cNvPr>
          <p:cNvSpPr>
            <a:spLocks noGrp="1"/>
          </p:cNvSpPr>
          <p:nvPr>
            <p:ph type="body" sz="quarter" idx="10"/>
          </p:nvPr>
        </p:nvSpPr>
        <p:spPr>
          <a:xfrm>
            <a:off x="609600" y="1331530"/>
            <a:ext cx="10972800" cy="320025"/>
          </a:xfrm>
        </p:spPr>
        <p:txBody>
          <a:bodyPr/>
          <a:lstStyle/>
          <a:p>
            <a:pPr marL="0" indent="0">
              <a:buNone/>
            </a:pPr>
            <a:r>
              <a:rPr lang="en-US" sz="1651" b="0" dirty="0">
                <a:latin typeface="Calibri"/>
                <a:cs typeface="Calibri"/>
              </a:rPr>
              <a:t>IIS subject matter experts (SMEs) provide direct support to awardees. Beth Cox and Jan Hicks-Thomson lead the teams.</a:t>
            </a:r>
          </a:p>
        </p:txBody>
      </p:sp>
      <p:graphicFrame>
        <p:nvGraphicFramePr>
          <p:cNvPr id="7" name="Table 6">
            <a:extLst>
              <a:ext uri="{FF2B5EF4-FFF2-40B4-BE49-F238E27FC236}">
                <a16:creationId xmlns:a16="http://schemas.microsoft.com/office/drawing/2014/main" id="{FAA30ACC-6929-87EE-35F5-ECE81EA4C310}"/>
              </a:ext>
            </a:extLst>
          </p:cNvPr>
          <p:cNvGraphicFramePr>
            <a:graphicFrameLocks noGrp="1"/>
          </p:cNvGraphicFramePr>
          <p:nvPr/>
        </p:nvGraphicFramePr>
        <p:xfrm>
          <a:off x="609600" y="1865455"/>
          <a:ext cx="11100741" cy="4336748"/>
        </p:xfrm>
        <a:graphic>
          <a:graphicData uri="http://schemas.openxmlformats.org/drawingml/2006/table">
            <a:tbl>
              <a:tblPr firstRow="1" firstCol="1" bandRow="1">
                <a:tableStyleId>{5C22544A-7EE6-4342-B048-85BDC9FD1C3A}</a:tableStyleId>
              </a:tblPr>
              <a:tblGrid>
                <a:gridCol w="1314593">
                  <a:extLst>
                    <a:ext uri="{9D8B030D-6E8A-4147-A177-3AD203B41FA5}">
                      <a16:colId xmlns:a16="http://schemas.microsoft.com/office/drawing/2014/main" val="1625796563"/>
                    </a:ext>
                  </a:extLst>
                </a:gridCol>
                <a:gridCol w="1209524">
                  <a:extLst>
                    <a:ext uri="{9D8B030D-6E8A-4147-A177-3AD203B41FA5}">
                      <a16:colId xmlns:a16="http://schemas.microsoft.com/office/drawing/2014/main" val="2051263665"/>
                    </a:ext>
                  </a:extLst>
                </a:gridCol>
                <a:gridCol w="1319480">
                  <a:extLst>
                    <a:ext uri="{9D8B030D-6E8A-4147-A177-3AD203B41FA5}">
                      <a16:colId xmlns:a16="http://schemas.microsoft.com/office/drawing/2014/main" val="386335472"/>
                    </a:ext>
                  </a:extLst>
                </a:gridCol>
                <a:gridCol w="1264503">
                  <a:extLst>
                    <a:ext uri="{9D8B030D-6E8A-4147-A177-3AD203B41FA5}">
                      <a16:colId xmlns:a16="http://schemas.microsoft.com/office/drawing/2014/main" val="3385389198"/>
                    </a:ext>
                  </a:extLst>
                </a:gridCol>
                <a:gridCol w="1154545">
                  <a:extLst>
                    <a:ext uri="{9D8B030D-6E8A-4147-A177-3AD203B41FA5}">
                      <a16:colId xmlns:a16="http://schemas.microsoft.com/office/drawing/2014/main" val="2963589425"/>
                    </a:ext>
                  </a:extLst>
                </a:gridCol>
                <a:gridCol w="1539395">
                  <a:extLst>
                    <a:ext uri="{9D8B030D-6E8A-4147-A177-3AD203B41FA5}">
                      <a16:colId xmlns:a16="http://schemas.microsoft.com/office/drawing/2014/main" val="1223514963"/>
                    </a:ext>
                  </a:extLst>
                </a:gridCol>
                <a:gridCol w="1484416">
                  <a:extLst>
                    <a:ext uri="{9D8B030D-6E8A-4147-A177-3AD203B41FA5}">
                      <a16:colId xmlns:a16="http://schemas.microsoft.com/office/drawing/2014/main" val="2116244409"/>
                    </a:ext>
                  </a:extLst>
                </a:gridCol>
                <a:gridCol w="1814285">
                  <a:extLst>
                    <a:ext uri="{9D8B030D-6E8A-4147-A177-3AD203B41FA5}">
                      <a16:colId xmlns:a16="http://schemas.microsoft.com/office/drawing/2014/main" val="296354222"/>
                    </a:ext>
                  </a:extLst>
                </a:gridCol>
              </a:tblGrid>
              <a:tr h="338837">
                <a:tc gridSpan="5">
                  <a:txBody>
                    <a:bodyPr/>
                    <a:lstStyle/>
                    <a:p>
                      <a:pPr marL="0" marR="0" algn="ctr">
                        <a:lnSpc>
                          <a:spcPct val="107000"/>
                        </a:lnSpc>
                        <a:spcBef>
                          <a:spcPts val="0"/>
                        </a:spcBef>
                        <a:spcAft>
                          <a:spcPts val="0"/>
                        </a:spcAft>
                      </a:pPr>
                      <a:r>
                        <a:rPr lang="en-US" sz="1300" kern="100" dirty="0">
                          <a:effectLst/>
                        </a:rPr>
                        <a:t>OAT Team East</a:t>
                      </a:r>
                      <a:endParaRPr lang="en-US" sz="1100" kern="100" dirty="0">
                        <a:effectLst/>
                        <a:latin typeface="Aptos" panose="020B0004020202020204" pitchFamily="34" charset="0"/>
                        <a:ea typeface="Aptos" panose="020B0004020202020204" pitchFamily="34" charset="0"/>
                        <a:cs typeface="Arial" panose="020B0604020202020204" pitchFamily="34" charset="0"/>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algn="ctr">
                        <a:lnSpc>
                          <a:spcPct val="107000"/>
                        </a:lnSpc>
                        <a:spcBef>
                          <a:spcPts val="0"/>
                        </a:spcBef>
                        <a:spcAft>
                          <a:spcPts val="0"/>
                        </a:spcAft>
                      </a:pPr>
                      <a:r>
                        <a:rPr lang="en-US" sz="1300" kern="100" dirty="0">
                          <a:effectLst/>
                        </a:rPr>
                        <a:t>OAT Team West </a:t>
                      </a:r>
                      <a:endParaRPr lang="en-US" sz="1100" kern="100" dirty="0">
                        <a:effectLst/>
                        <a:latin typeface="Aptos" panose="020B0004020202020204" pitchFamily="34" charset="0"/>
                        <a:ea typeface="Aptos" panose="020B0004020202020204" pitchFamily="34" charset="0"/>
                        <a:cs typeface="Arial" panose="020B0604020202020204" pitchFamily="34" charset="0"/>
                      </a:endParaRPr>
                    </a:p>
                  </a:txBody>
                  <a:tcPr marL="0" marR="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45224656"/>
                  </a:ext>
                </a:extLst>
              </a:tr>
              <a:tr h="402021">
                <a:tc gridSpan="5">
                  <a:txBody>
                    <a:bodyPr/>
                    <a:lstStyle/>
                    <a:p>
                      <a:pPr marL="0" marR="0" algn="ctr" fontAlgn="base">
                        <a:lnSpc>
                          <a:spcPct val="107000"/>
                        </a:lnSpc>
                        <a:spcBef>
                          <a:spcPts val="0"/>
                        </a:spcBef>
                        <a:spcAft>
                          <a:spcPts val="0"/>
                        </a:spcAft>
                      </a:pPr>
                      <a:r>
                        <a:rPr lang="en-US" sz="1100" kern="0" dirty="0">
                          <a:solidFill>
                            <a:srgbClr val="002060"/>
                          </a:solidFill>
                          <a:effectLst/>
                        </a:rPr>
                        <a:t>Team Lead: Beth Cox   </a:t>
                      </a:r>
                      <a:r>
                        <a:rPr lang="en-US" sz="1100" u="sng" kern="0" dirty="0">
                          <a:solidFill>
                            <a:srgbClr val="002060"/>
                          </a:solidFill>
                          <a:effectLst/>
                          <a:hlinkClick r:id="rId3">
                            <a:extLst>
                              <a:ext uri="{A12FA001-AC4F-418D-AE19-62706E023703}">
                                <ahyp:hlinkClr xmlns:ahyp="http://schemas.microsoft.com/office/drawing/2018/hyperlinkcolor" val="tx"/>
                              </a:ext>
                            </a:extLst>
                          </a:hlinkClick>
                        </a:rPr>
                        <a:t>nhy7@cdc.gov</a:t>
                      </a:r>
                      <a:r>
                        <a:rPr lang="en-US" sz="1100" kern="0" dirty="0">
                          <a:solidFill>
                            <a:srgbClr val="002060"/>
                          </a:solidFill>
                          <a:effectLst/>
                        </a:rPr>
                        <a:t> 404-718-5698 </a:t>
                      </a:r>
                      <a:endParaRPr lang="en-US" sz="1100" kern="100" dirty="0">
                        <a:solidFill>
                          <a:srgbClr val="002060"/>
                        </a:solidFill>
                        <a:effectLst/>
                        <a:latin typeface="Aptos" panose="020B0004020202020204" pitchFamily="34" charset="0"/>
                        <a:ea typeface="Aptos" panose="020B0004020202020204" pitchFamily="34" charset="0"/>
                        <a:cs typeface="Arial" panose="020B0604020202020204" pitchFamily="34" charset="0"/>
                      </a:endParaRPr>
                    </a:p>
                  </a:txBody>
                  <a:tcPr marL="0" marR="0" marT="0" marB="0" anchor="ctr">
                    <a:solidFill>
                      <a:schemeClr val="tx1">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algn="ctr" fontAlgn="base">
                        <a:lnSpc>
                          <a:spcPct val="107000"/>
                        </a:lnSpc>
                        <a:spcBef>
                          <a:spcPts val="0"/>
                        </a:spcBef>
                        <a:spcAft>
                          <a:spcPts val="0"/>
                        </a:spcAft>
                      </a:pPr>
                      <a:r>
                        <a:rPr lang="en-US" sz="1100" kern="0" dirty="0">
                          <a:solidFill>
                            <a:srgbClr val="002060"/>
                          </a:solidFill>
                          <a:effectLst/>
                        </a:rPr>
                        <a:t>Lead: Jan Hicks-Thomson   </a:t>
                      </a:r>
                      <a:r>
                        <a:rPr lang="en-US" sz="1100" u="sng" kern="0" dirty="0">
                          <a:solidFill>
                            <a:srgbClr val="002060"/>
                          </a:solidFill>
                          <a:effectLst/>
                          <a:hlinkClick r:id="rId4">
                            <a:extLst>
                              <a:ext uri="{A12FA001-AC4F-418D-AE19-62706E023703}">
                                <ahyp:hlinkClr xmlns:ahyp="http://schemas.microsoft.com/office/drawing/2018/hyperlinkcolor" val="tx"/>
                              </a:ext>
                            </a:extLst>
                          </a:hlinkClick>
                        </a:rPr>
                        <a:t>hbv8@cdc.gov</a:t>
                      </a:r>
                      <a:r>
                        <a:rPr lang="en-US" sz="1100" kern="0" dirty="0">
                          <a:solidFill>
                            <a:srgbClr val="002060"/>
                          </a:solidFill>
                          <a:effectLst/>
                        </a:rPr>
                        <a:t>   404-718-1555 </a:t>
                      </a:r>
                      <a:endParaRPr lang="en-US" sz="1100" kern="100" dirty="0">
                        <a:solidFill>
                          <a:srgbClr val="002060"/>
                        </a:solidFill>
                        <a:effectLst/>
                      </a:endParaRPr>
                    </a:p>
                    <a:p>
                      <a:pPr marL="457200" marR="0" algn="ctr" fontAlgn="base">
                        <a:lnSpc>
                          <a:spcPct val="107000"/>
                        </a:lnSpc>
                        <a:spcBef>
                          <a:spcPts val="0"/>
                        </a:spcBef>
                        <a:spcAft>
                          <a:spcPts val="0"/>
                        </a:spcAft>
                      </a:pPr>
                      <a:r>
                        <a:rPr lang="en-US" sz="1100" kern="0" dirty="0">
                          <a:solidFill>
                            <a:srgbClr val="002060"/>
                          </a:solidFill>
                          <a:effectLst/>
                        </a:rPr>
                        <a:t>Awardee Assignments:  California and LA County </a:t>
                      </a:r>
                      <a:endParaRPr lang="en-US" sz="1100" kern="100" dirty="0">
                        <a:solidFill>
                          <a:srgbClr val="002060"/>
                        </a:solidFill>
                        <a:effectLst/>
                        <a:latin typeface="Aptos" panose="020B0004020202020204" pitchFamily="34" charset="0"/>
                        <a:ea typeface="Aptos" panose="020B0004020202020204" pitchFamily="34" charset="0"/>
                        <a:cs typeface="Arial" panose="020B0604020202020204" pitchFamily="34" charset="0"/>
                      </a:endParaRPr>
                    </a:p>
                  </a:txBody>
                  <a:tcPr marL="0" marR="0" marT="0" marB="0" anchor="ctr">
                    <a:solidFill>
                      <a:schemeClr val="tx1">
                        <a:lumMod val="60000"/>
                        <a:lumOff val="4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53182446"/>
                  </a:ext>
                </a:extLst>
              </a:tr>
              <a:tr h="1146225">
                <a:tc>
                  <a:txBody>
                    <a:bodyPr/>
                    <a:lstStyle/>
                    <a:p>
                      <a:pPr marL="104775" marR="0" fontAlgn="base">
                        <a:lnSpc>
                          <a:spcPct val="107000"/>
                        </a:lnSpc>
                        <a:spcBef>
                          <a:spcPts val="0"/>
                        </a:spcBef>
                        <a:spcAft>
                          <a:spcPts val="800"/>
                        </a:spcAft>
                      </a:pPr>
                      <a:r>
                        <a:rPr lang="en-US" sz="1100" kern="0" dirty="0">
                          <a:solidFill>
                            <a:schemeClr val="bg1"/>
                          </a:solidFill>
                          <a:effectLst/>
                        </a:rPr>
                        <a:t>Tristi Bond </a:t>
                      </a:r>
                    </a:p>
                    <a:p>
                      <a:pPr marL="104775" marR="0" fontAlgn="base">
                        <a:lnSpc>
                          <a:spcPct val="107000"/>
                        </a:lnSpc>
                        <a:spcBef>
                          <a:spcPts val="0"/>
                        </a:spcBef>
                        <a:spcAft>
                          <a:spcPts val="0"/>
                        </a:spcAft>
                      </a:pPr>
                      <a:r>
                        <a:rPr lang="en-US" sz="1100" u="sng" kern="0" dirty="0">
                          <a:solidFill>
                            <a:schemeClr val="bg1"/>
                          </a:solidFill>
                          <a:effectLst/>
                          <a:hlinkClick r:id="rId5">
                            <a:extLst>
                              <a:ext uri="{A12FA001-AC4F-418D-AE19-62706E023703}">
                                <ahyp:hlinkClr xmlns:ahyp="http://schemas.microsoft.com/office/drawing/2018/hyperlinkcolor" val="tx"/>
                              </a:ext>
                            </a:extLst>
                          </a:hlinkClick>
                        </a:rPr>
                        <a:t>utq7@cdc.gov</a:t>
                      </a:r>
                      <a:r>
                        <a:rPr lang="en-US" sz="1100" kern="0" dirty="0">
                          <a:solidFill>
                            <a:schemeClr val="bg1"/>
                          </a:solidFill>
                          <a:effectLst/>
                        </a:rPr>
                        <a:t> </a:t>
                      </a:r>
                      <a:endParaRPr lang="en-US" sz="1100" kern="100" dirty="0">
                        <a:solidFill>
                          <a:schemeClr val="bg1"/>
                        </a:solidFill>
                        <a:effectLst/>
                      </a:endParaRPr>
                    </a:p>
                    <a:p>
                      <a:pPr marL="104775" marR="0" fontAlgn="base">
                        <a:lnSpc>
                          <a:spcPct val="107000"/>
                        </a:lnSpc>
                        <a:spcBef>
                          <a:spcPts val="0"/>
                        </a:spcBef>
                        <a:spcAft>
                          <a:spcPts val="0"/>
                        </a:spcAft>
                      </a:pPr>
                      <a:r>
                        <a:rPr lang="en-US" sz="1100" kern="0" dirty="0">
                          <a:solidFill>
                            <a:schemeClr val="bg1"/>
                          </a:solidFill>
                          <a:effectLst/>
                        </a:rPr>
                        <a:t>404-639-8989 </a:t>
                      </a:r>
                      <a:endParaRPr lang="en-US" sz="11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txBody>
                  <a:tcPr marL="0" marR="0" marT="0" marB="0">
                    <a:lnB w="12700" cap="flat" cmpd="sng" algn="ctr">
                      <a:solidFill>
                        <a:schemeClr val="tx1"/>
                      </a:solidFill>
                      <a:prstDash val="solid"/>
                      <a:round/>
                      <a:headEnd type="none" w="med" len="med"/>
                      <a:tailEnd type="none" w="med" len="med"/>
                    </a:lnB>
                    <a:solidFill>
                      <a:schemeClr val="accent2"/>
                    </a:solidFill>
                  </a:tcPr>
                </a:tc>
                <a:tc>
                  <a:txBody>
                    <a:bodyPr/>
                    <a:lstStyle/>
                    <a:p>
                      <a:pPr marL="104775" marR="0">
                        <a:lnSpc>
                          <a:spcPct val="107000"/>
                        </a:lnSpc>
                        <a:spcBef>
                          <a:spcPts val="0"/>
                        </a:spcBef>
                        <a:spcAft>
                          <a:spcPts val="800"/>
                        </a:spcAft>
                      </a:pPr>
                      <a:r>
                        <a:rPr lang="en-US" sz="1100" kern="100" dirty="0">
                          <a:solidFill>
                            <a:schemeClr val="bg1"/>
                          </a:solidFill>
                          <a:effectLst/>
                        </a:rPr>
                        <a:t>Amee DeMartino </a:t>
                      </a:r>
                    </a:p>
                    <a:p>
                      <a:pPr marL="48260" marR="0" fontAlgn="base">
                        <a:lnSpc>
                          <a:spcPct val="107000"/>
                        </a:lnSpc>
                        <a:spcBef>
                          <a:spcPts val="0"/>
                        </a:spcBef>
                        <a:spcAft>
                          <a:spcPts val="0"/>
                        </a:spcAft>
                      </a:pPr>
                      <a:r>
                        <a:rPr lang="en-US" sz="1100" u="sng" kern="0" dirty="0">
                          <a:solidFill>
                            <a:schemeClr val="bg1"/>
                          </a:solidFill>
                          <a:effectLst/>
                          <a:hlinkClick r:id="rId6">
                            <a:extLst>
                              <a:ext uri="{A12FA001-AC4F-418D-AE19-62706E023703}">
                                <ahyp:hlinkClr xmlns:ahyp="http://schemas.microsoft.com/office/drawing/2018/hyperlinkcolor" val="tx"/>
                              </a:ext>
                            </a:extLst>
                          </a:hlinkClick>
                        </a:rPr>
                        <a:t>vug0@cdc.gov</a:t>
                      </a:r>
                      <a:r>
                        <a:rPr lang="en-US" sz="1100" kern="0" dirty="0">
                          <a:solidFill>
                            <a:schemeClr val="bg1"/>
                          </a:solidFill>
                          <a:effectLst/>
                        </a:rPr>
                        <a:t> </a:t>
                      </a:r>
                      <a:endParaRPr lang="en-US" sz="1100" kern="100" dirty="0">
                        <a:solidFill>
                          <a:schemeClr val="bg1"/>
                        </a:solidFill>
                        <a:effectLst/>
                      </a:endParaRPr>
                    </a:p>
                    <a:p>
                      <a:pPr marL="48260" marR="0" fontAlgn="base">
                        <a:lnSpc>
                          <a:spcPct val="107000"/>
                        </a:lnSpc>
                        <a:spcBef>
                          <a:spcPts val="0"/>
                        </a:spcBef>
                        <a:spcAft>
                          <a:spcPts val="0"/>
                        </a:spcAft>
                      </a:pPr>
                      <a:r>
                        <a:rPr lang="en-US" sz="1100" kern="0" dirty="0">
                          <a:solidFill>
                            <a:schemeClr val="bg1"/>
                          </a:solidFill>
                          <a:effectLst/>
                        </a:rPr>
                        <a:t>404-639-8121 </a:t>
                      </a:r>
                      <a:endParaRPr lang="en-US" sz="1100" kern="100" dirty="0">
                        <a:solidFill>
                          <a:schemeClr val="bg1"/>
                        </a:solidFill>
                        <a:effectLst/>
                      </a:endParaRPr>
                    </a:p>
                    <a:p>
                      <a:pPr marL="0" marR="0" fontAlgn="base">
                        <a:lnSpc>
                          <a:spcPct val="107000"/>
                        </a:lnSpc>
                        <a:spcBef>
                          <a:spcPts val="0"/>
                        </a:spcBef>
                        <a:spcAft>
                          <a:spcPts val="0"/>
                        </a:spcAft>
                      </a:pPr>
                      <a:r>
                        <a:rPr lang="en-US" sz="1100" kern="0" dirty="0">
                          <a:solidFill>
                            <a:schemeClr val="bg1"/>
                          </a:solidFill>
                          <a:effectLst/>
                        </a:rPr>
                        <a:t> </a:t>
                      </a:r>
                      <a:endParaRPr lang="en-US" sz="11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txBody>
                  <a:tcPr marL="0" marR="0" marT="0" marB="0">
                    <a:lnB w="12700" cap="flat" cmpd="sng" algn="ctr">
                      <a:solidFill>
                        <a:schemeClr val="tx1"/>
                      </a:solidFill>
                      <a:prstDash val="solid"/>
                      <a:round/>
                      <a:headEnd type="none" w="med" len="med"/>
                      <a:tailEnd type="none" w="med" len="med"/>
                    </a:lnB>
                    <a:solidFill>
                      <a:schemeClr val="accent2"/>
                    </a:solidFill>
                  </a:tcPr>
                </a:tc>
                <a:tc>
                  <a:txBody>
                    <a:bodyPr/>
                    <a:lstStyle/>
                    <a:p>
                      <a:pPr marL="104775" marR="0">
                        <a:lnSpc>
                          <a:spcPct val="107000"/>
                        </a:lnSpc>
                        <a:spcBef>
                          <a:spcPts val="0"/>
                        </a:spcBef>
                        <a:spcAft>
                          <a:spcPts val="800"/>
                        </a:spcAft>
                      </a:pPr>
                      <a:r>
                        <a:rPr lang="en-US" sz="1100" kern="100" dirty="0">
                          <a:solidFill>
                            <a:schemeClr val="bg1"/>
                          </a:solidFill>
                          <a:effectLst/>
                        </a:rPr>
                        <a:t>Crystal Edwards </a:t>
                      </a:r>
                    </a:p>
                    <a:p>
                      <a:pPr marL="76835" marR="0" fontAlgn="base">
                        <a:lnSpc>
                          <a:spcPct val="107000"/>
                        </a:lnSpc>
                        <a:spcBef>
                          <a:spcPts val="0"/>
                        </a:spcBef>
                        <a:spcAft>
                          <a:spcPts val="0"/>
                        </a:spcAft>
                      </a:pPr>
                      <a:r>
                        <a:rPr lang="en-US" sz="1100" u="sng" kern="0" dirty="0">
                          <a:solidFill>
                            <a:schemeClr val="bg1"/>
                          </a:solidFill>
                          <a:effectLst/>
                          <a:hlinkClick r:id="rId7">
                            <a:extLst>
                              <a:ext uri="{A12FA001-AC4F-418D-AE19-62706E023703}">
                                <ahyp:hlinkClr xmlns:ahyp="http://schemas.microsoft.com/office/drawing/2018/hyperlinkcolor" val="tx"/>
                              </a:ext>
                            </a:extLst>
                          </a:hlinkClick>
                        </a:rPr>
                        <a:t>xtk6@cdc.gov</a:t>
                      </a:r>
                      <a:r>
                        <a:rPr lang="en-US" sz="1100" kern="0" dirty="0">
                          <a:solidFill>
                            <a:schemeClr val="bg1"/>
                          </a:solidFill>
                          <a:effectLst/>
                        </a:rPr>
                        <a:t> </a:t>
                      </a:r>
                      <a:endParaRPr lang="en-US" sz="1100" kern="100" dirty="0">
                        <a:solidFill>
                          <a:schemeClr val="bg1"/>
                        </a:solidFill>
                        <a:effectLst/>
                      </a:endParaRPr>
                    </a:p>
                    <a:p>
                      <a:pPr marL="76835" marR="0" fontAlgn="base">
                        <a:lnSpc>
                          <a:spcPct val="107000"/>
                        </a:lnSpc>
                        <a:spcBef>
                          <a:spcPts val="0"/>
                        </a:spcBef>
                        <a:spcAft>
                          <a:spcPts val="0"/>
                        </a:spcAft>
                      </a:pPr>
                      <a:r>
                        <a:rPr lang="en-US" sz="1100" kern="0" dirty="0">
                          <a:solidFill>
                            <a:schemeClr val="bg1"/>
                          </a:solidFill>
                          <a:effectLst/>
                        </a:rPr>
                        <a:t>404-718-5358 </a:t>
                      </a:r>
                      <a:endParaRPr lang="en-US" sz="1100" kern="100" dirty="0">
                        <a:solidFill>
                          <a:schemeClr val="bg1"/>
                        </a:solidFill>
                        <a:effectLst/>
                      </a:endParaRPr>
                    </a:p>
                    <a:p>
                      <a:pPr marL="0" marR="0" fontAlgn="base">
                        <a:lnSpc>
                          <a:spcPct val="107000"/>
                        </a:lnSpc>
                        <a:spcBef>
                          <a:spcPts val="0"/>
                        </a:spcBef>
                        <a:spcAft>
                          <a:spcPts val="0"/>
                        </a:spcAft>
                      </a:pPr>
                      <a:r>
                        <a:rPr lang="en-US" sz="1100" kern="0" dirty="0">
                          <a:solidFill>
                            <a:schemeClr val="bg1"/>
                          </a:solidFill>
                          <a:effectLst/>
                        </a:rPr>
                        <a:t> </a:t>
                      </a:r>
                      <a:endParaRPr lang="en-US" sz="11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txBody>
                  <a:tcPr marL="0" marR="0" marT="0" marB="0">
                    <a:lnB w="12700" cap="flat" cmpd="sng" algn="ctr">
                      <a:solidFill>
                        <a:schemeClr val="tx1"/>
                      </a:solidFill>
                      <a:prstDash val="solid"/>
                      <a:round/>
                      <a:headEnd type="none" w="med" len="med"/>
                      <a:tailEnd type="none" w="med" len="med"/>
                    </a:lnB>
                    <a:solidFill>
                      <a:schemeClr val="accent2"/>
                    </a:solidFill>
                  </a:tcPr>
                </a:tc>
                <a:tc>
                  <a:txBody>
                    <a:bodyPr/>
                    <a:lstStyle/>
                    <a:p>
                      <a:pPr marL="104775" marR="0">
                        <a:lnSpc>
                          <a:spcPct val="107000"/>
                        </a:lnSpc>
                        <a:spcBef>
                          <a:spcPts val="0"/>
                        </a:spcBef>
                        <a:spcAft>
                          <a:spcPts val="800"/>
                        </a:spcAft>
                      </a:pPr>
                      <a:r>
                        <a:rPr lang="en-US" sz="1100" kern="100">
                          <a:solidFill>
                            <a:schemeClr val="bg1"/>
                          </a:solidFill>
                          <a:effectLst/>
                        </a:rPr>
                        <a:t>Chantel Hartman </a:t>
                      </a:r>
                    </a:p>
                    <a:p>
                      <a:pPr marL="76835" marR="0" fontAlgn="base">
                        <a:lnSpc>
                          <a:spcPct val="107000"/>
                        </a:lnSpc>
                        <a:spcBef>
                          <a:spcPts val="0"/>
                        </a:spcBef>
                        <a:spcAft>
                          <a:spcPts val="0"/>
                        </a:spcAft>
                      </a:pPr>
                      <a:r>
                        <a:rPr lang="en-US" sz="1100" u="sng" kern="0">
                          <a:solidFill>
                            <a:schemeClr val="bg1"/>
                          </a:solidFill>
                          <a:effectLst/>
                          <a:hlinkClick r:id="rId8">
                            <a:extLst>
                              <a:ext uri="{A12FA001-AC4F-418D-AE19-62706E023703}">
                                <ahyp:hlinkClr xmlns:ahyp="http://schemas.microsoft.com/office/drawing/2018/hyperlinkcolor" val="tx"/>
                              </a:ext>
                            </a:extLst>
                          </a:hlinkClick>
                        </a:rPr>
                        <a:t>Xrv8@cdc.gov</a:t>
                      </a:r>
                      <a:r>
                        <a:rPr lang="en-US" sz="1100" kern="0">
                          <a:solidFill>
                            <a:schemeClr val="bg1"/>
                          </a:solidFill>
                          <a:effectLst/>
                        </a:rPr>
                        <a:t> </a:t>
                      </a:r>
                      <a:endParaRPr lang="en-US" sz="1100" kern="100">
                        <a:solidFill>
                          <a:schemeClr val="bg1"/>
                        </a:solidFill>
                        <a:effectLst/>
                      </a:endParaRPr>
                    </a:p>
                    <a:p>
                      <a:pPr marL="76835" marR="0" fontAlgn="base">
                        <a:lnSpc>
                          <a:spcPct val="107000"/>
                        </a:lnSpc>
                        <a:spcBef>
                          <a:spcPts val="0"/>
                        </a:spcBef>
                        <a:spcAft>
                          <a:spcPts val="0"/>
                        </a:spcAft>
                      </a:pPr>
                      <a:r>
                        <a:rPr lang="en-US" sz="1100" kern="0">
                          <a:solidFill>
                            <a:schemeClr val="bg1"/>
                          </a:solidFill>
                          <a:effectLst/>
                        </a:rPr>
                        <a:t>770-488-4974 </a:t>
                      </a:r>
                      <a:endParaRPr lang="en-US" sz="1100" kern="100">
                        <a:solidFill>
                          <a:schemeClr val="bg1"/>
                        </a:solidFill>
                        <a:effectLst/>
                      </a:endParaRPr>
                    </a:p>
                    <a:p>
                      <a:pPr marL="76835" marR="0" fontAlgn="base">
                        <a:lnSpc>
                          <a:spcPct val="107000"/>
                        </a:lnSpc>
                        <a:spcBef>
                          <a:spcPts val="0"/>
                        </a:spcBef>
                        <a:spcAft>
                          <a:spcPts val="0"/>
                        </a:spcAft>
                      </a:pPr>
                      <a:r>
                        <a:rPr lang="en-US" sz="1100" kern="0">
                          <a:solidFill>
                            <a:schemeClr val="bg1"/>
                          </a:solidFill>
                          <a:effectLst/>
                        </a:rPr>
                        <a:t> </a:t>
                      </a:r>
                      <a:endParaRPr lang="en-US" sz="1100" kern="100">
                        <a:solidFill>
                          <a:schemeClr val="bg1"/>
                        </a:solidFill>
                        <a:effectLst/>
                        <a:latin typeface="Aptos" panose="020B0004020202020204" pitchFamily="34" charset="0"/>
                        <a:ea typeface="Aptos" panose="020B0004020202020204" pitchFamily="34" charset="0"/>
                        <a:cs typeface="Arial" panose="020B0604020202020204" pitchFamily="34" charset="0"/>
                      </a:endParaRPr>
                    </a:p>
                  </a:txBody>
                  <a:tcPr marL="0" marR="0" marT="0" marB="0">
                    <a:lnB w="12700" cap="flat" cmpd="sng" algn="ctr">
                      <a:solidFill>
                        <a:schemeClr val="tx1"/>
                      </a:solidFill>
                      <a:prstDash val="solid"/>
                      <a:round/>
                      <a:headEnd type="none" w="med" len="med"/>
                      <a:tailEnd type="none" w="med" len="med"/>
                    </a:lnB>
                    <a:solidFill>
                      <a:schemeClr val="accent2"/>
                    </a:solidFill>
                  </a:tcPr>
                </a:tc>
                <a:tc>
                  <a:txBody>
                    <a:bodyPr/>
                    <a:lstStyle/>
                    <a:p>
                      <a:pPr marL="104775" marR="0">
                        <a:lnSpc>
                          <a:spcPct val="107000"/>
                        </a:lnSpc>
                        <a:spcBef>
                          <a:spcPts val="0"/>
                        </a:spcBef>
                        <a:spcAft>
                          <a:spcPts val="800"/>
                        </a:spcAft>
                      </a:pPr>
                      <a:r>
                        <a:rPr lang="en-US" sz="1100" kern="100" dirty="0">
                          <a:solidFill>
                            <a:schemeClr val="bg1"/>
                          </a:solidFill>
                          <a:effectLst/>
                        </a:rPr>
                        <a:t>Marley Vazquez </a:t>
                      </a:r>
                    </a:p>
                    <a:p>
                      <a:pPr marL="86360" marR="0" fontAlgn="base">
                        <a:lnSpc>
                          <a:spcPct val="107000"/>
                        </a:lnSpc>
                        <a:spcBef>
                          <a:spcPts val="0"/>
                        </a:spcBef>
                        <a:spcAft>
                          <a:spcPts val="0"/>
                        </a:spcAft>
                      </a:pPr>
                      <a:r>
                        <a:rPr lang="en-US" sz="1100" u="sng" kern="0" dirty="0">
                          <a:solidFill>
                            <a:schemeClr val="bg1"/>
                          </a:solidFill>
                          <a:effectLst/>
                          <a:hlinkClick r:id="rId9">
                            <a:extLst>
                              <a:ext uri="{A12FA001-AC4F-418D-AE19-62706E023703}">
                                <ahyp:hlinkClr xmlns:ahyp="http://schemas.microsoft.com/office/drawing/2018/hyperlinkcolor" val="tx"/>
                              </a:ext>
                            </a:extLst>
                          </a:hlinkClick>
                        </a:rPr>
                        <a:t>Pyo2@cdc.gov</a:t>
                      </a:r>
                      <a:r>
                        <a:rPr lang="en-US" sz="1100" kern="0" dirty="0">
                          <a:solidFill>
                            <a:schemeClr val="bg1"/>
                          </a:solidFill>
                          <a:effectLst/>
                        </a:rPr>
                        <a:t> </a:t>
                      </a:r>
                      <a:endParaRPr lang="en-US" sz="1100" kern="100" dirty="0">
                        <a:solidFill>
                          <a:schemeClr val="bg1"/>
                        </a:solidFill>
                        <a:effectLst/>
                      </a:endParaRPr>
                    </a:p>
                    <a:p>
                      <a:pPr marL="86360" marR="0" fontAlgn="base">
                        <a:lnSpc>
                          <a:spcPct val="107000"/>
                        </a:lnSpc>
                        <a:spcBef>
                          <a:spcPts val="0"/>
                        </a:spcBef>
                        <a:spcAft>
                          <a:spcPts val="0"/>
                        </a:spcAft>
                      </a:pPr>
                      <a:r>
                        <a:rPr lang="en-US" sz="1100" kern="0" dirty="0">
                          <a:solidFill>
                            <a:schemeClr val="bg1"/>
                          </a:solidFill>
                          <a:effectLst/>
                        </a:rPr>
                        <a:t>339-223-3287 </a:t>
                      </a:r>
                      <a:endParaRPr lang="en-US" sz="1100" kern="100" dirty="0">
                        <a:solidFill>
                          <a:schemeClr val="bg1"/>
                        </a:solidFill>
                        <a:effectLst/>
                      </a:endParaRPr>
                    </a:p>
                    <a:p>
                      <a:pPr marL="0" marR="0" fontAlgn="base">
                        <a:lnSpc>
                          <a:spcPct val="107000"/>
                        </a:lnSpc>
                        <a:spcBef>
                          <a:spcPts val="0"/>
                        </a:spcBef>
                        <a:spcAft>
                          <a:spcPts val="0"/>
                        </a:spcAft>
                      </a:pPr>
                      <a:r>
                        <a:rPr lang="en-US" sz="1100" kern="0" dirty="0">
                          <a:solidFill>
                            <a:schemeClr val="bg1"/>
                          </a:solidFill>
                          <a:effectLst/>
                        </a:rPr>
                        <a:t> </a:t>
                      </a:r>
                      <a:endParaRPr lang="en-US" sz="11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txBody>
                  <a:tcPr marL="0" marR="0" marT="0" marB="0">
                    <a:lnB w="12700" cap="flat" cmpd="sng" algn="ctr">
                      <a:solidFill>
                        <a:schemeClr val="tx1"/>
                      </a:solidFill>
                      <a:prstDash val="solid"/>
                      <a:round/>
                      <a:headEnd type="none" w="med" len="med"/>
                      <a:tailEnd type="none" w="med" len="med"/>
                    </a:lnB>
                    <a:solidFill>
                      <a:schemeClr val="accent2"/>
                    </a:solidFill>
                  </a:tcPr>
                </a:tc>
                <a:tc>
                  <a:txBody>
                    <a:bodyPr/>
                    <a:lstStyle/>
                    <a:p>
                      <a:pPr marL="104775" marR="0">
                        <a:lnSpc>
                          <a:spcPct val="107000"/>
                        </a:lnSpc>
                        <a:spcBef>
                          <a:spcPts val="0"/>
                        </a:spcBef>
                        <a:spcAft>
                          <a:spcPts val="800"/>
                        </a:spcAft>
                      </a:pPr>
                      <a:r>
                        <a:rPr lang="en-US" sz="1100" kern="100" dirty="0">
                          <a:solidFill>
                            <a:schemeClr val="bg1"/>
                          </a:solidFill>
                          <a:effectLst/>
                        </a:rPr>
                        <a:t>Natalie Johns </a:t>
                      </a:r>
                    </a:p>
                    <a:p>
                      <a:pPr marL="76835" marR="0" fontAlgn="base">
                        <a:lnSpc>
                          <a:spcPct val="107000"/>
                        </a:lnSpc>
                        <a:spcBef>
                          <a:spcPts val="0"/>
                        </a:spcBef>
                        <a:spcAft>
                          <a:spcPts val="0"/>
                        </a:spcAft>
                      </a:pPr>
                      <a:r>
                        <a:rPr lang="en-US" sz="1100" u="none" strike="noStrike" kern="0" dirty="0">
                          <a:solidFill>
                            <a:schemeClr val="bg1"/>
                          </a:solidFill>
                          <a:effectLst/>
                          <a:hlinkClick r:id="rId10">
                            <a:extLst>
                              <a:ext uri="{A12FA001-AC4F-418D-AE19-62706E023703}">
                                <ahyp:hlinkClr xmlns:ahyp="http://schemas.microsoft.com/office/drawing/2018/hyperlinkcolor" val="tx"/>
                              </a:ext>
                            </a:extLst>
                          </a:hlinkClick>
                        </a:rPr>
                        <a:t>Nbk4@cdc.gov</a:t>
                      </a:r>
                      <a:r>
                        <a:rPr lang="en-US" sz="1100" kern="0" dirty="0">
                          <a:solidFill>
                            <a:schemeClr val="bg1"/>
                          </a:solidFill>
                          <a:effectLst/>
                        </a:rPr>
                        <a:t> </a:t>
                      </a:r>
                      <a:endParaRPr lang="en-US" sz="1100" kern="100" dirty="0">
                        <a:solidFill>
                          <a:schemeClr val="bg1"/>
                        </a:solidFill>
                        <a:effectLst/>
                      </a:endParaRPr>
                    </a:p>
                    <a:p>
                      <a:pPr marL="76835" marR="0" fontAlgn="base">
                        <a:lnSpc>
                          <a:spcPct val="107000"/>
                        </a:lnSpc>
                        <a:spcBef>
                          <a:spcPts val="0"/>
                        </a:spcBef>
                        <a:spcAft>
                          <a:spcPts val="0"/>
                        </a:spcAft>
                      </a:pPr>
                      <a:r>
                        <a:rPr lang="en-US" sz="1100" kern="0" dirty="0">
                          <a:solidFill>
                            <a:schemeClr val="bg1"/>
                          </a:solidFill>
                          <a:effectLst/>
                        </a:rPr>
                        <a:t>210-485-8007 </a:t>
                      </a:r>
                      <a:endParaRPr lang="en-US" sz="1100" kern="100" dirty="0">
                        <a:solidFill>
                          <a:schemeClr val="bg1"/>
                        </a:solidFill>
                        <a:effectLst/>
                      </a:endParaRPr>
                    </a:p>
                    <a:p>
                      <a:pPr marL="0" marR="0" fontAlgn="base">
                        <a:lnSpc>
                          <a:spcPct val="107000"/>
                        </a:lnSpc>
                        <a:spcBef>
                          <a:spcPts val="0"/>
                        </a:spcBef>
                        <a:spcAft>
                          <a:spcPts val="0"/>
                        </a:spcAft>
                      </a:pPr>
                      <a:r>
                        <a:rPr lang="en-US" sz="1100" kern="0" dirty="0">
                          <a:solidFill>
                            <a:schemeClr val="bg1"/>
                          </a:solidFill>
                          <a:effectLst/>
                        </a:rPr>
                        <a:t> </a:t>
                      </a:r>
                      <a:endParaRPr lang="en-US" sz="11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txBody>
                  <a:tcPr marL="0" marR="0" marT="0" marB="0">
                    <a:lnB w="12700" cap="flat" cmpd="sng" algn="ctr">
                      <a:solidFill>
                        <a:schemeClr val="tx1"/>
                      </a:solidFill>
                      <a:prstDash val="solid"/>
                      <a:round/>
                      <a:headEnd type="none" w="med" len="med"/>
                      <a:tailEnd type="none" w="med" len="med"/>
                    </a:lnB>
                    <a:solidFill>
                      <a:schemeClr val="accent2"/>
                    </a:solidFill>
                  </a:tcPr>
                </a:tc>
                <a:tc>
                  <a:txBody>
                    <a:bodyPr/>
                    <a:lstStyle/>
                    <a:p>
                      <a:pPr marL="76835" marR="0" fontAlgn="base">
                        <a:lnSpc>
                          <a:spcPct val="107000"/>
                        </a:lnSpc>
                        <a:spcBef>
                          <a:spcPts val="0"/>
                        </a:spcBef>
                        <a:spcAft>
                          <a:spcPts val="800"/>
                        </a:spcAft>
                      </a:pPr>
                      <a:r>
                        <a:rPr lang="en-US" sz="1100" kern="100">
                          <a:solidFill>
                            <a:schemeClr val="bg1"/>
                          </a:solidFill>
                          <a:effectLst/>
                        </a:rPr>
                        <a:t>Trenetria Manglona </a:t>
                      </a:r>
                      <a:r>
                        <a:rPr lang="en-US" sz="1100" kern="0">
                          <a:solidFill>
                            <a:schemeClr val="bg1"/>
                          </a:solidFill>
                          <a:effectLst/>
                        </a:rPr>
                        <a:t> </a:t>
                      </a:r>
                      <a:endParaRPr lang="en-US" sz="1100" kern="100">
                        <a:solidFill>
                          <a:schemeClr val="bg1"/>
                        </a:solidFill>
                        <a:effectLst/>
                      </a:endParaRPr>
                    </a:p>
                    <a:p>
                      <a:pPr marL="76835" marR="0" fontAlgn="base">
                        <a:lnSpc>
                          <a:spcPct val="107000"/>
                        </a:lnSpc>
                        <a:spcBef>
                          <a:spcPts val="0"/>
                        </a:spcBef>
                        <a:spcAft>
                          <a:spcPts val="0"/>
                        </a:spcAft>
                      </a:pPr>
                      <a:r>
                        <a:rPr lang="en-US" sz="1100" u="none" strike="noStrike" kern="0">
                          <a:solidFill>
                            <a:schemeClr val="bg1"/>
                          </a:solidFill>
                          <a:effectLst/>
                          <a:hlinkClick r:id="rId11">
                            <a:extLst>
                              <a:ext uri="{A12FA001-AC4F-418D-AE19-62706E023703}">
                                <ahyp:hlinkClr xmlns:ahyp="http://schemas.microsoft.com/office/drawing/2018/hyperlinkcolor" val="tx"/>
                              </a:ext>
                            </a:extLst>
                          </a:hlinkClick>
                        </a:rPr>
                        <a:t>ouu3@cdc.gov</a:t>
                      </a:r>
                      <a:r>
                        <a:rPr lang="en-US" sz="1100" kern="0">
                          <a:solidFill>
                            <a:schemeClr val="bg1"/>
                          </a:solidFill>
                          <a:effectLst/>
                        </a:rPr>
                        <a:t> </a:t>
                      </a:r>
                      <a:endParaRPr lang="en-US" sz="1100" kern="100">
                        <a:solidFill>
                          <a:schemeClr val="bg1"/>
                        </a:solidFill>
                        <a:effectLst/>
                      </a:endParaRPr>
                    </a:p>
                    <a:p>
                      <a:pPr marL="76835" marR="0" fontAlgn="base">
                        <a:lnSpc>
                          <a:spcPct val="107000"/>
                        </a:lnSpc>
                        <a:spcBef>
                          <a:spcPts val="0"/>
                        </a:spcBef>
                        <a:spcAft>
                          <a:spcPts val="0"/>
                        </a:spcAft>
                      </a:pPr>
                      <a:r>
                        <a:rPr lang="en-US" sz="1100" kern="0">
                          <a:solidFill>
                            <a:schemeClr val="bg1"/>
                          </a:solidFill>
                          <a:effectLst/>
                        </a:rPr>
                        <a:t> </a:t>
                      </a:r>
                      <a:r>
                        <a:rPr lang="en-US" sz="900" kern="100">
                          <a:solidFill>
                            <a:schemeClr val="bg1"/>
                          </a:solidFill>
                          <a:effectLst/>
                        </a:rPr>
                        <a:t>404-498-1831</a:t>
                      </a:r>
                      <a:endParaRPr lang="en-US" sz="1100" kern="100">
                        <a:solidFill>
                          <a:schemeClr val="bg1"/>
                        </a:solidFill>
                        <a:effectLst/>
                        <a:latin typeface="Aptos" panose="020B0004020202020204" pitchFamily="34" charset="0"/>
                        <a:ea typeface="Aptos" panose="020B0004020202020204" pitchFamily="34" charset="0"/>
                        <a:cs typeface="Arial" panose="020B0604020202020204" pitchFamily="34" charset="0"/>
                      </a:endParaRPr>
                    </a:p>
                  </a:txBody>
                  <a:tcPr marL="0" marR="0" marT="0" marB="0">
                    <a:lnB w="12700" cap="flat" cmpd="sng" algn="ctr">
                      <a:solidFill>
                        <a:schemeClr val="tx1"/>
                      </a:solidFill>
                      <a:prstDash val="solid"/>
                      <a:round/>
                      <a:headEnd type="none" w="med" len="med"/>
                      <a:tailEnd type="none" w="med" len="med"/>
                    </a:lnB>
                    <a:solidFill>
                      <a:schemeClr val="accent2"/>
                    </a:solidFill>
                  </a:tcPr>
                </a:tc>
                <a:tc>
                  <a:txBody>
                    <a:bodyPr/>
                    <a:lstStyle/>
                    <a:p>
                      <a:pPr marL="76835" marR="0">
                        <a:lnSpc>
                          <a:spcPct val="107000"/>
                        </a:lnSpc>
                        <a:spcBef>
                          <a:spcPts val="0"/>
                        </a:spcBef>
                        <a:spcAft>
                          <a:spcPts val="800"/>
                        </a:spcAft>
                      </a:pPr>
                      <a:r>
                        <a:rPr lang="en-US" sz="1100" kern="100" dirty="0">
                          <a:solidFill>
                            <a:schemeClr val="bg1"/>
                          </a:solidFill>
                          <a:effectLst/>
                        </a:rPr>
                        <a:t>Jennifer Ratliff </a:t>
                      </a:r>
                    </a:p>
                    <a:p>
                      <a:pPr marL="76835" marR="0" fontAlgn="base">
                        <a:lnSpc>
                          <a:spcPct val="107000"/>
                        </a:lnSpc>
                        <a:spcBef>
                          <a:spcPts val="0"/>
                        </a:spcBef>
                        <a:spcAft>
                          <a:spcPts val="0"/>
                        </a:spcAft>
                      </a:pPr>
                      <a:r>
                        <a:rPr lang="en-US" sz="1100" u="none" strike="noStrike" kern="0" dirty="0">
                          <a:solidFill>
                            <a:schemeClr val="bg1"/>
                          </a:solidFill>
                          <a:effectLst/>
                          <a:hlinkClick r:id="rId12">
                            <a:extLst>
                              <a:ext uri="{A12FA001-AC4F-418D-AE19-62706E023703}">
                                <ahyp:hlinkClr xmlns:ahyp="http://schemas.microsoft.com/office/drawing/2018/hyperlinkcolor" val="tx"/>
                              </a:ext>
                            </a:extLst>
                          </a:hlinkClick>
                        </a:rPr>
                        <a:t>Jua7@cdc.gov</a:t>
                      </a:r>
                      <a:r>
                        <a:rPr lang="en-US" sz="1100" kern="0" dirty="0">
                          <a:solidFill>
                            <a:schemeClr val="bg1"/>
                          </a:solidFill>
                          <a:effectLst/>
                        </a:rPr>
                        <a:t> </a:t>
                      </a:r>
                      <a:endParaRPr lang="en-US" sz="1100" kern="100" dirty="0">
                        <a:solidFill>
                          <a:schemeClr val="bg1"/>
                        </a:solidFill>
                        <a:effectLst/>
                      </a:endParaRPr>
                    </a:p>
                    <a:p>
                      <a:pPr marL="76835" marR="0" fontAlgn="base">
                        <a:lnSpc>
                          <a:spcPct val="107000"/>
                        </a:lnSpc>
                        <a:spcBef>
                          <a:spcPts val="0"/>
                        </a:spcBef>
                        <a:spcAft>
                          <a:spcPts val="0"/>
                        </a:spcAft>
                      </a:pPr>
                      <a:r>
                        <a:rPr lang="en-US" sz="1100" kern="0" dirty="0">
                          <a:solidFill>
                            <a:schemeClr val="bg1"/>
                          </a:solidFill>
                          <a:effectLst/>
                        </a:rPr>
                        <a:t>678-595-9771 </a:t>
                      </a:r>
                      <a:endParaRPr lang="en-US" sz="1100" kern="100" dirty="0">
                        <a:solidFill>
                          <a:schemeClr val="bg1"/>
                        </a:solidFill>
                        <a:effectLst/>
                      </a:endParaRPr>
                    </a:p>
                    <a:p>
                      <a:pPr marL="0" marR="0" fontAlgn="base">
                        <a:lnSpc>
                          <a:spcPct val="107000"/>
                        </a:lnSpc>
                        <a:spcBef>
                          <a:spcPts val="0"/>
                        </a:spcBef>
                        <a:spcAft>
                          <a:spcPts val="0"/>
                        </a:spcAft>
                      </a:pPr>
                      <a:r>
                        <a:rPr lang="en-US" sz="1100" kern="0" dirty="0">
                          <a:solidFill>
                            <a:schemeClr val="bg1"/>
                          </a:solidFill>
                          <a:effectLst/>
                        </a:rPr>
                        <a:t> </a:t>
                      </a:r>
                      <a:endParaRPr lang="en-US" sz="11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txBody>
                  <a:tcPr marL="0" marR="0" marT="0" marB="0">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400233660"/>
                  </a:ext>
                </a:extLst>
              </a:tr>
              <a:tr h="2449664">
                <a:tc>
                  <a:txBody>
                    <a:bodyPr/>
                    <a:lstStyle/>
                    <a:p>
                      <a:pPr marL="104775" marR="0" fontAlgn="base">
                        <a:lnSpc>
                          <a:spcPct val="107000"/>
                        </a:lnSpc>
                        <a:spcBef>
                          <a:spcPts val="0"/>
                        </a:spcBef>
                        <a:spcAft>
                          <a:spcPts val="0"/>
                        </a:spcAft>
                      </a:pPr>
                      <a:r>
                        <a:rPr lang="en-US" sz="1100" b="1" kern="0">
                          <a:solidFill>
                            <a:srgbClr val="002060"/>
                          </a:solidFill>
                          <a:effectLst/>
                        </a:rPr>
                        <a:t>Arkansas  </a:t>
                      </a:r>
                      <a:endParaRPr lang="en-US" sz="1100" b="1" kern="100">
                        <a:solidFill>
                          <a:srgbClr val="002060"/>
                        </a:solidFill>
                        <a:effectLst/>
                      </a:endParaRPr>
                    </a:p>
                    <a:p>
                      <a:pPr marL="104775" marR="0" fontAlgn="base">
                        <a:lnSpc>
                          <a:spcPct val="107000"/>
                        </a:lnSpc>
                        <a:spcBef>
                          <a:spcPts val="0"/>
                        </a:spcBef>
                        <a:spcAft>
                          <a:spcPts val="0"/>
                        </a:spcAft>
                      </a:pPr>
                      <a:r>
                        <a:rPr lang="en-US" sz="1100" b="1" kern="0">
                          <a:solidFill>
                            <a:srgbClr val="002060"/>
                          </a:solidFill>
                          <a:effectLst/>
                        </a:rPr>
                        <a:t>Louisiana  </a:t>
                      </a:r>
                      <a:endParaRPr lang="en-US" sz="1100" b="1" kern="100">
                        <a:solidFill>
                          <a:srgbClr val="002060"/>
                        </a:solidFill>
                        <a:effectLst/>
                      </a:endParaRPr>
                    </a:p>
                    <a:p>
                      <a:pPr marL="104775" marR="0" fontAlgn="base">
                        <a:lnSpc>
                          <a:spcPct val="107000"/>
                        </a:lnSpc>
                        <a:spcBef>
                          <a:spcPts val="0"/>
                        </a:spcBef>
                        <a:spcAft>
                          <a:spcPts val="0"/>
                        </a:spcAft>
                      </a:pPr>
                      <a:r>
                        <a:rPr lang="en-US" sz="1100" b="1" kern="0">
                          <a:solidFill>
                            <a:srgbClr val="002060"/>
                          </a:solidFill>
                          <a:effectLst/>
                        </a:rPr>
                        <a:t>New Mexico  </a:t>
                      </a:r>
                      <a:endParaRPr lang="en-US" sz="1100" b="1" kern="100">
                        <a:solidFill>
                          <a:srgbClr val="002060"/>
                        </a:solidFill>
                        <a:effectLst/>
                      </a:endParaRPr>
                    </a:p>
                    <a:p>
                      <a:pPr marL="104775" marR="0" fontAlgn="base">
                        <a:lnSpc>
                          <a:spcPct val="107000"/>
                        </a:lnSpc>
                        <a:spcBef>
                          <a:spcPts val="0"/>
                        </a:spcBef>
                        <a:spcAft>
                          <a:spcPts val="0"/>
                        </a:spcAft>
                      </a:pPr>
                      <a:r>
                        <a:rPr lang="en-US" sz="1100" b="1" kern="0">
                          <a:solidFill>
                            <a:srgbClr val="002060"/>
                          </a:solidFill>
                          <a:effectLst/>
                        </a:rPr>
                        <a:t>Nevada  </a:t>
                      </a:r>
                      <a:endParaRPr lang="en-US" sz="1100" b="1" kern="100">
                        <a:solidFill>
                          <a:srgbClr val="002060"/>
                        </a:solidFill>
                        <a:effectLst/>
                      </a:endParaRPr>
                    </a:p>
                    <a:p>
                      <a:pPr marL="104775" marR="0" fontAlgn="base">
                        <a:lnSpc>
                          <a:spcPct val="107000"/>
                        </a:lnSpc>
                        <a:spcBef>
                          <a:spcPts val="0"/>
                        </a:spcBef>
                        <a:spcAft>
                          <a:spcPts val="0"/>
                        </a:spcAft>
                      </a:pPr>
                      <a:r>
                        <a:rPr lang="en-US" sz="1100" b="1" kern="0">
                          <a:solidFill>
                            <a:srgbClr val="002060"/>
                          </a:solidFill>
                          <a:effectLst/>
                        </a:rPr>
                        <a:t>Oklahoma  </a:t>
                      </a:r>
                      <a:endParaRPr lang="en-US" sz="1100" b="1" kern="100">
                        <a:solidFill>
                          <a:srgbClr val="002060"/>
                        </a:solidFill>
                        <a:effectLst/>
                      </a:endParaRPr>
                    </a:p>
                    <a:p>
                      <a:pPr marL="104775" marR="0" fontAlgn="base">
                        <a:lnSpc>
                          <a:spcPct val="107000"/>
                        </a:lnSpc>
                        <a:spcBef>
                          <a:spcPts val="0"/>
                        </a:spcBef>
                        <a:spcAft>
                          <a:spcPts val="0"/>
                        </a:spcAft>
                      </a:pPr>
                      <a:r>
                        <a:rPr lang="en-US" sz="1100" b="1" kern="0">
                          <a:solidFill>
                            <a:srgbClr val="002060"/>
                          </a:solidFill>
                          <a:effectLst/>
                        </a:rPr>
                        <a:t>Texas </a:t>
                      </a:r>
                      <a:endParaRPr lang="en-US" sz="1100" b="1" kern="100">
                        <a:solidFill>
                          <a:srgbClr val="002060"/>
                        </a:solidFill>
                        <a:effectLst/>
                      </a:endParaRPr>
                    </a:p>
                    <a:p>
                      <a:pPr marL="104775" marR="0" fontAlgn="base">
                        <a:lnSpc>
                          <a:spcPct val="107000"/>
                        </a:lnSpc>
                        <a:spcBef>
                          <a:spcPts val="0"/>
                        </a:spcBef>
                        <a:spcAft>
                          <a:spcPts val="0"/>
                        </a:spcAft>
                      </a:pPr>
                      <a:r>
                        <a:rPr lang="en-US" sz="1100" b="1" kern="0">
                          <a:solidFill>
                            <a:srgbClr val="002060"/>
                          </a:solidFill>
                          <a:effectLst/>
                        </a:rPr>
                        <a:t>Houston </a:t>
                      </a:r>
                      <a:endParaRPr lang="en-US" sz="1100" b="1" kern="100">
                        <a:solidFill>
                          <a:srgbClr val="002060"/>
                        </a:solidFill>
                        <a:effectLst/>
                      </a:endParaRPr>
                    </a:p>
                    <a:p>
                      <a:pPr marL="104775" marR="0" fontAlgn="base">
                        <a:lnSpc>
                          <a:spcPct val="107000"/>
                        </a:lnSpc>
                        <a:spcBef>
                          <a:spcPts val="0"/>
                        </a:spcBef>
                        <a:spcAft>
                          <a:spcPts val="0"/>
                        </a:spcAft>
                      </a:pPr>
                      <a:r>
                        <a:rPr lang="en-US" sz="1100" b="1" kern="0">
                          <a:solidFill>
                            <a:srgbClr val="002060"/>
                          </a:solidFill>
                          <a:effectLst/>
                        </a:rPr>
                        <a:t>San Antonio </a:t>
                      </a:r>
                      <a:endParaRPr lang="en-US" sz="1100" b="1" kern="100">
                        <a:solidFill>
                          <a:srgbClr val="002060"/>
                        </a:solidFill>
                        <a:effectLst/>
                      </a:endParaRPr>
                    </a:p>
                    <a:p>
                      <a:pPr marL="104775" marR="0" fontAlgn="base">
                        <a:lnSpc>
                          <a:spcPct val="107000"/>
                        </a:lnSpc>
                        <a:spcBef>
                          <a:spcPts val="0"/>
                        </a:spcBef>
                        <a:spcAft>
                          <a:spcPts val="0"/>
                        </a:spcAft>
                      </a:pPr>
                      <a:r>
                        <a:rPr lang="en-US" sz="1100" b="1" kern="0">
                          <a:solidFill>
                            <a:srgbClr val="002060"/>
                          </a:solidFill>
                          <a:effectLst/>
                        </a:rPr>
                        <a:t>Massachusetts  </a:t>
                      </a:r>
                      <a:endParaRPr lang="en-US" sz="1100" b="1" kern="100">
                        <a:solidFill>
                          <a:srgbClr val="002060"/>
                        </a:solidFill>
                        <a:effectLst/>
                      </a:endParaRPr>
                    </a:p>
                    <a:p>
                      <a:pPr marL="104775" marR="0" fontAlgn="base">
                        <a:lnSpc>
                          <a:spcPct val="107000"/>
                        </a:lnSpc>
                        <a:spcBef>
                          <a:spcPts val="0"/>
                        </a:spcBef>
                        <a:spcAft>
                          <a:spcPts val="0"/>
                        </a:spcAft>
                      </a:pPr>
                      <a:r>
                        <a:rPr lang="en-US" sz="1100" b="1" kern="0">
                          <a:solidFill>
                            <a:srgbClr val="002060"/>
                          </a:solidFill>
                          <a:effectLst/>
                        </a:rPr>
                        <a:t>New Hampshire </a:t>
                      </a:r>
                      <a:endParaRPr lang="en-US" sz="1100" b="1" kern="100">
                        <a:solidFill>
                          <a:srgbClr val="002060"/>
                        </a:solidFill>
                        <a:effectLst/>
                      </a:endParaRPr>
                    </a:p>
                    <a:p>
                      <a:pPr marL="104775" marR="0" fontAlgn="base">
                        <a:lnSpc>
                          <a:spcPct val="107000"/>
                        </a:lnSpc>
                        <a:spcBef>
                          <a:spcPts val="0"/>
                        </a:spcBef>
                        <a:spcAft>
                          <a:spcPts val="0"/>
                        </a:spcAft>
                      </a:pPr>
                      <a:r>
                        <a:rPr lang="en-US" sz="1100" b="1" kern="0">
                          <a:solidFill>
                            <a:srgbClr val="002060"/>
                          </a:solidFill>
                          <a:effectLst/>
                        </a:rPr>
                        <a:t> </a:t>
                      </a:r>
                      <a:endParaRPr lang="en-US" sz="1100" b="1" kern="100">
                        <a:solidFill>
                          <a:srgbClr val="002060"/>
                        </a:solidFill>
                        <a:effectLst/>
                      </a:endParaRPr>
                    </a:p>
                    <a:p>
                      <a:pPr marL="0" marR="0" fontAlgn="base">
                        <a:lnSpc>
                          <a:spcPct val="107000"/>
                        </a:lnSpc>
                        <a:spcBef>
                          <a:spcPts val="0"/>
                        </a:spcBef>
                        <a:spcAft>
                          <a:spcPts val="0"/>
                        </a:spcAft>
                      </a:pPr>
                      <a:r>
                        <a:rPr lang="en-US" sz="1100" b="1" kern="0">
                          <a:solidFill>
                            <a:srgbClr val="002060"/>
                          </a:solidFill>
                          <a:effectLst/>
                        </a:rPr>
                        <a:t> </a:t>
                      </a:r>
                      <a:endParaRPr lang="en-US" sz="1100" b="1" kern="100">
                        <a:solidFill>
                          <a:srgbClr val="002060"/>
                        </a:solidFill>
                        <a:effectLst/>
                        <a:latin typeface="Aptos" panose="020B0004020202020204" pitchFamily="34" charset="0"/>
                        <a:ea typeface="Aptos" panose="020B00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04775" marR="0" fontAlgn="base">
                        <a:lnSpc>
                          <a:spcPct val="107000"/>
                        </a:lnSpc>
                        <a:spcBef>
                          <a:spcPts val="0"/>
                        </a:spcBef>
                        <a:spcAft>
                          <a:spcPts val="0"/>
                        </a:spcAft>
                      </a:pPr>
                      <a:r>
                        <a:rPr lang="en-US" sz="1100" b="1" kern="0">
                          <a:solidFill>
                            <a:srgbClr val="002060"/>
                          </a:solidFill>
                          <a:effectLst/>
                        </a:rPr>
                        <a:t>Arizona  </a:t>
                      </a:r>
                      <a:endParaRPr lang="en-US" sz="1100" b="1" kern="100">
                        <a:solidFill>
                          <a:srgbClr val="002060"/>
                        </a:solidFill>
                        <a:effectLst/>
                      </a:endParaRPr>
                    </a:p>
                    <a:p>
                      <a:pPr marL="104775" marR="0" fontAlgn="base">
                        <a:lnSpc>
                          <a:spcPct val="107000"/>
                        </a:lnSpc>
                        <a:spcBef>
                          <a:spcPts val="0"/>
                        </a:spcBef>
                        <a:spcAft>
                          <a:spcPts val="0"/>
                        </a:spcAft>
                      </a:pPr>
                      <a:r>
                        <a:rPr lang="en-US" sz="1100" b="1" kern="0">
                          <a:solidFill>
                            <a:srgbClr val="002060"/>
                          </a:solidFill>
                          <a:effectLst/>
                        </a:rPr>
                        <a:t>Indiana </a:t>
                      </a:r>
                      <a:endParaRPr lang="en-US" sz="1100" b="1" kern="100">
                        <a:solidFill>
                          <a:srgbClr val="002060"/>
                        </a:solidFill>
                        <a:effectLst/>
                      </a:endParaRPr>
                    </a:p>
                    <a:p>
                      <a:pPr marL="104775" marR="0" fontAlgn="base">
                        <a:lnSpc>
                          <a:spcPct val="107000"/>
                        </a:lnSpc>
                        <a:spcBef>
                          <a:spcPts val="0"/>
                        </a:spcBef>
                        <a:spcAft>
                          <a:spcPts val="0"/>
                        </a:spcAft>
                      </a:pPr>
                      <a:r>
                        <a:rPr lang="en-US" sz="1100" b="1" kern="0">
                          <a:solidFill>
                            <a:srgbClr val="002060"/>
                          </a:solidFill>
                          <a:effectLst/>
                        </a:rPr>
                        <a:t>Ohio  </a:t>
                      </a:r>
                      <a:endParaRPr lang="en-US" sz="1100" b="1" kern="100">
                        <a:solidFill>
                          <a:srgbClr val="002060"/>
                        </a:solidFill>
                        <a:effectLst/>
                      </a:endParaRPr>
                    </a:p>
                    <a:p>
                      <a:pPr marL="104775" marR="0" fontAlgn="base">
                        <a:lnSpc>
                          <a:spcPct val="107000"/>
                        </a:lnSpc>
                        <a:spcBef>
                          <a:spcPts val="0"/>
                        </a:spcBef>
                        <a:spcAft>
                          <a:spcPts val="0"/>
                        </a:spcAft>
                      </a:pPr>
                      <a:r>
                        <a:rPr lang="en-US" sz="1100" b="1" kern="0">
                          <a:solidFill>
                            <a:srgbClr val="002060"/>
                          </a:solidFill>
                          <a:effectLst/>
                        </a:rPr>
                        <a:t>Phoenix</a:t>
                      </a:r>
                      <a:endParaRPr lang="en-US" sz="1100" b="1" kern="100">
                        <a:solidFill>
                          <a:srgbClr val="002060"/>
                        </a:solidFill>
                        <a:effectLst/>
                      </a:endParaRPr>
                    </a:p>
                    <a:p>
                      <a:pPr marL="104775" marR="0" fontAlgn="base">
                        <a:lnSpc>
                          <a:spcPct val="107000"/>
                        </a:lnSpc>
                        <a:spcBef>
                          <a:spcPts val="0"/>
                        </a:spcBef>
                        <a:spcAft>
                          <a:spcPts val="0"/>
                        </a:spcAft>
                      </a:pPr>
                      <a:r>
                        <a:rPr lang="en-US" sz="1100" b="1" kern="0">
                          <a:solidFill>
                            <a:srgbClr val="002060"/>
                          </a:solidFill>
                          <a:effectLst/>
                        </a:rPr>
                        <a:t>Michigan  </a:t>
                      </a:r>
                      <a:endParaRPr lang="en-US" sz="1100" b="1" kern="100">
                        <a:solidFill>
                          <a:srgbClr val="002060"/>
                        </a:solidFill>
                        <a:effectLst/>
                      </a:endParaRPr>
                    </a:p>
                    <a:p>
                      <a:pPr marL="104775" marR="0" fontAlgn="base">
                        <a:lnSpc>
                          <a:spcPct val="107000"/>
                        </a:lnSpc>
                        <a:spcBef>
                          <a:spcPts val="0"/>
                        </a:spcBef>
                        <a:spcAft>
                          <a:spcPts val="0"/>
                        </a:spcAft>
                      </a:pPr>
                      <a:r>
                        <a:rPr lang="en-US" sz="1100" b="1" kern="0">
                          <a:solidFill>
                            <a:srgbClr val="002060"/>
                          </a:solidFill>
                          <a:effectLst/>
                        </a:rPr>
                        <a:t>Minnesota  </a:t>
                      </a:r>
                      <a:endParaRPr lang="en-US" sz="1100" b="1" kern="100">
                        <a:solidFill>
                          <a:srgbClr val="002060"/>
                        </a:solidFill>
                        <a:effectLst/>
                      </a:endParaRPr>
                    </a:p>
                    <a:p>
                      <a:pPr marL="104775" marR="0" fontAlgn="base">
                        <a:lnSpc>
                          <a:spcPct val="107000"/>
                        </a:lnSpc>
                        <a:spcBef>
                          <a:spcPts val="0"/>
                        </a:spcBef>
                        <a:spcAft>
                          <a:spcPts val="0"/>
                        </a:spcAft>
                      </a:pPr>
                      <a:r>
                        <a:rPr lang="en-US" sz="1100" b="1" kern="0">
                          <a:solidFill>
                            <a:srgbClr val="002060"/>
                          </a:solidFill>
                          <a:effectLst/>
                        </a:rPr>
                        <a:t>Wisconsin </a:t>
                      </a:r>
                      <a:endParaRPr lang="en-US" sz="1100" b="1" kern="100">
                        <a:solidFill>
                          <a:srgbClr val="002060"/>
                        </a:solidFill>
                        <a:effectLst/>
                      </a:endParaRPr>
                    </a:p>
                    <a:p>
                      <a:pPr marL="104775" marR="0">
                        <a:lnSpc>
                          <a:spcPct val="107000"/>
                        </a:lnSpc>
                        <a:spcBef>
                          <a:spcPts val="0"/>
                        </a:spcBef>
                        <a:spcAft>
                          <a:spcPts val="0"/>
                        </a:spcAft>
                      </a:pPr>
                      <a:r>
                        <a:rPr lang="en-US" sz="1100" b="1" kern="100">
                          <a:solidFill>
                            <a:srgbClr val="002060"/>
                          </a:solidFill>
                          <a:effectLst/>
                        </a:rPr>
                        <a:t>Illinois </a:t>
                      </a:r>
                    </a:p>
                    <a:p>
                      <a:pPr marL="104775" marR="0">
                        <a:lnSpc>
                          <a:spcPct val="107000"/>
                        </a:lnSpc>
                        <a:spcBef>
                          <a:spcPts val="0"/>
                        </a:spcBef>
                        <a:spcAft>
                          <a:spcPts val="0"/>
                        </a:spcAft>
                      </a:pPr>
                      <a:r>
                        <a:rPr lang="en-US" sz="1100" b="1" kern="100">
                          <a:solidFill>
                            <a:srgbClr val="002060"/>
                          </a:solidFill>
                          <a:effectLst/>
                        </a:rPr>
                        <a:t>Chicago</a:t>
                      </a:r>
                    </a:p>
                    <a:p>
                      <a:pPr marL="104775" marR="0">
                        <a:lnSpc>
                          <a:spcPct val="107000"/>
                        </a:lnSpc>
                        <a:spcBef>
                          <a:spcPts val="0"/>
                        </a:spcBef>
                        <a:spcAft>
                          <a:spcPts val="0"/>
                        </a:spcAft>
                      </a:pPr>
                      <a:r>
                        <a:rPr lang="en-US" sz="1100" b="1" kern="100">
                          <a:solidFill>
                            <a:srgbClr val="002060"/>
                          </a:solidFill>
                          <a:effectLst/>
                        </a:rPr>
                        <a:t> </a:t>
                      </a:r>
                      <a:endParaRPr lang="en-US" sz="1100" b="1" kern="100">
                        <a:solidFill>
                          <a:srgbClr val="002060"/>
                        </a:solidFill>
                        <a:effectLst/>
                        <a:latin typeface="Aptos" panose="020B0004020202020204" pitchFamily="34" charset="0"/>
                        <a:ea typeface="Aptos" panose="020B00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04775" marR="0" fontAlgn="base">
                        <a:lnSpc>
                          <a:spcPct val="107000"/>
                        </a:lnSpc>
                        <a:spcBef>
                          <a:spcPts val="0"/>
                        </a:spcBef>
                        <a:spcAft>
                          <a:spcPts val="0"/>
                        </a:spcAft>
                      </a:pPr>
                      <a:r>
                        <a:rPr lang="en-US" sz="1100" b="1" kern="0" dirty="0">
                          <a:solidFill>
                            <a:srgbClr val="002060"/>
                          </a:solidFill>
                          <a:effectLst/>
                        </a:rPr>
                        <a:t>Delaware </a:t>
                      </a:r>
                      <a:endParaRPr lang="en-US" sz="1100" b="1" kern="100" dirty="0">
                        <a:solidFill>
                          <a:srgbClr val="002060"/>
                        </a:solidFill>
                        <a:effectLst/>
                      </a:endParaRPr>
                    </a:p>
                    <a:p>
                      <a:pPr marL="104775" marR="0" fontAlgn="base">
                        <a:lnSpc>
                          <a:spcPct val="107000"/>
                        </a:lnSpc>
                        <a:spcBef>
                          <a:spcPts val="0"/>
                        </a:spcBef>
                        <a:spcAft>
                          <a:spcPts val="0"/>
                        </a:spcAft>
                      </a:pPr>
                      <a:r>
                        <a:rPr lang="en-US" sz="1100" b="1" kern="0" dirty="0">
                          <a:solidFill>
                            <a:srgbClr val="002060"/>
                          </a:solidFill>
                          <a:effectLst/>
                        </a:rPr>
                        <a:t>DC </a:t>
                      </a:r>
                      <a:endParaRPr lang="en-US" sz="1100" b="1" kern="100" dirty="0">
                        <a:solidFill>
                          <a:srgbClr val="002060"/>
                        </a:solidFill>
                        <a:effectLst/>
                      </a:endParaRPr>
                    </a:p>
                    <a:p>
                      <a:pPr marL="104775" marR="0" fontAlgn="base">
                        <a:lnSpc>
                          <a:spcPct val="107000"/>
                        </a:lnSpc>
                        <a:spcBef>
                          <a:spcPts val="0"/>
                        </a:spcBef>
                        <a:spcAft>
                          <a:spcPts val="0"/>
                        </a:spcAft>
                      </a:pPr>
                      <a:r>
                        <a:rPr lang="en-US" sz="1100" b="1" kern="0" dirty="0">
                          <a:solidFill>
                            <a:srgbClr val="002060"/>
                          </a:solidFill>
                          <a:effectLst/>
                        </a:rPr>
                        <a:t>New Jersey </a:t>
                      </a:r>
                      <a:endParaRPr lang="en-US" sz="1100" b="1" kern="100" dirty="0">
                        <a:solidFill>
                          <a:srgbClr val="002060"/>
                        </a:solidFill>
                        <a:effectLst/>
                      </a:endParaRPr>
                    </a:p>
                    <a:p>
                      <a:pPr marL="104775" marR="0" fontAlgn="base">
                        <a:lnSpc>
                          <a:spcPct val="107000"/>
                        </a:lnSpc>
                        <a:spcBef>
                          <a:spcPts val="0"/>
                        </a:spcBef>
                        <a:spcAft>
                          <a:spcPts val="0"/>
                        </a:spcAft>
                      </a:pPr>
                      <a:r>
                        <a:rPr lang="en-US" sz="1100" b="1" kern="0" dirty="0">
                          <a:solidFill>
                            <a:srgbClr val="002060"/>
                          </a:solidFill>
                          <a:effectLst/>
                        </a:rPr>
                        <a:t>Puerto Rico </a:t>
                      </a:r>
                      <a:endParaRPr lang="en-US" sz="1100" b="1" kern="100" dirty="0">
                        <a:solidFill>
                          <a:srgbClr val="002060"/>
                        </a:solidFill>
                        <a:effectLst/>
                      </a:endParaRPr>
                    </a:p>
                    <a:p>
                      <a:pPr marL="104775" marR="0" fontAlgn="base">
                        <a:lnSpc>
                          <a:spcPct val="107000"/>
                        </a:lnSpc>
                        <a:spcBef>
                          <a:spcPts val="0"/>
                        </a:spcBef>
                        <a:spcAft>
                          <a:spcPts val="0"/>
                        </a:spcAft>
                      </a:pPr>
                      <a:r>
                        <a:rPr lang="en-US" sz="1100" b="1" kern="0" dirty="0">
                          <a:solidFill>
                            <a:srgbClr val="002060"/>
                          </a:solidFill>
                          <a:effectLst/>
                        </a:rPr>
                        <a:t>Virginia </a:t>
                      </a:r>
                      <a:endParaRPr lang="en-US" sz="1100" b="1" kern="100" dirty="0">
                        <a:solidFill>
                          <a:srgbClr val="002060"/>
                        </a:solidFill>
                        <a:effectLst/>
                      </a:endParaRPr>
                    </a:p>
                    <a:p>
                      <a:pPr marL="104775" marR="0" fontAlgn="base">
                        <a:lnSpc>
                          <a:spcPct val="107000"/>
                        </a:lnSpc>
                        <a:spcBef>
                          <a:spcPts val="0"/>
                        </a:spcBef>
                        <a:spcAft>
                          <a:spcPts val="0"/>
                        </a:spcAft>
                      </a:pPr>
                      <a:r>
                        <a:rPr lang="en-US" sz="1100" b="1" kern="0" dirty="0">
                          <a:solidFill>
                            <a:srgbClr val="002060"/>
                          </a:solidFill>
                          <a:effectLst/>
                        </a:rPr>
                        <a:t>Virgin Islands </a:t>
                      </a:r>
                      <a:endParaRPr lang="en-US" sz="1100" b="1" kern="100" dirty="0">
                        <a:solidFill>
                          <a:srgbClr val="002060"/>
                        </a:solidFill>
                        <a:effectLst/>
                      </a:endParaRPr>
                    </a:p>
                    <a:p>
                      <a:pPr marL="104775" marR="0" fontAlgn="base">
                        <a:lnSpc>
                          <a:spcPct val="107000"/>
                        </a:lnSpc>
                        <a:spcBef>
                          <a:spcPts val="0"/>
                        </a:spcBef>
                        <a:spcAft>
                          <a:spcPts val="0"/>
                        </a:spcAft>
                      </a:pPr>
                      <a:r>
                        <a:rPr lang="en-US" sz="1100" b="1" kern="0" dirty="0">
                          <a:solidFill>
                            <a:srgbClr val="002060"/>
                          </a:solidFill>
                          <a:effectLst/>
                        </a:rPr>
                        <a:t>West Virginia </a:t>
                      </a:r>
                      <a:endParaRPr lang="en-US" sz="1100" b="1" kern="100" dirty="0">
                        <a:solidFill>
                          <a:srgbClr val="002060"/>
                        </a:solidFill>
                        <a:effectLst/>
                      </a:endParaRPr>
                    </a:p>
                    <a:p>
                      <a:pPr marL="104775" marR="0" fontAlgn="base">
                        <a:lnSpc>
                          <a:spcPct val="107000"/>
                        </a:lnSpc>
                        <a:spcBef>
                          <a:spcPts val="0"/>
                        </a:spcBef>
                        <a:spcAft>
                          <a:spcPts val="0"/>
                        </a:spcAft>
                      </a:pPr>
                      <a:r>
                        <a:rPr lang="en-US" sz="1100" b="1" kern="0" dirty="0">
                          <a:solidFill>
                            <a:srgbClr val="002060"/>
                          </a:solidFill>
                          <a:effectLst/>
                        </a:rPr>
                        <a:t>Pennsylvania </a:t>
                      </a:r>
                      <a:endParaRPr lang="en-US" sz="1100" b="1" kern="100" dirty="0">
                        <a:solidFill>
                          <a:srgbClr val="002060"/>
                        </a:solidFill>
                        <a:effectLst/>
                      </a:endParaRPr>
                    </a:p>
                    <a:p>
                      <a:pPr marL="104775" marR="0" fontAlgn="base">
                        <a:lnSpc>
                          <a:spcPct val="107000"/>
                        </a:lnSpc>
                        <a:spcBef>
                          <a:spcPts val="0"/>
                        </a:spcBef>
                        <a:spcAft>
                          <a:spcPts val="0"/>
                        </a:spcAft>
                      </a:pPr>
                      <a:r>
                        <a:rPr lang="en-US" sz="1100" b="1" kern="0" dirty="0">
                          <a:solidFill>
                            <a:srgbClr val="002060"/>
                          </a:solidFill>
                          <a:effectLst/>
                        </a:rPr>
                        <a:t>Philadelphia </a:t>
                      </a:r>
                      <a:endParaRPr lang="en-US" sz="1100" b="1" kern="100" dirty="0">
                        <a:solidFill>
                          <a:srgbClr val="002060"/>
                        </a:solidFill>
                        <a:effectLst/>
                      </a:endParaRPr>
                    </a:p>
                    <a:p>
                      <a:pPr marL="104775" marR="0" fontAlgn="base">
                        <a:lnSpc>
                          <a:spcPct val="107000"/>
                        </a:lnSpc>
                        <a:spcBef>
                          <a:spcPts val="0"/>
                        </a:spcBef>
                        <a:spcAft>
                          <a:spcPts val="0"/>
                        </a:spcAft>
                      </a:pPr>
                      <a:r>
                        <a:rPr lang="en-US" sz="1100" b="1" kern="0" dirty="0">
                          <a:solidFill>
                            <a:srgbClr val="002060"/>
                          </a:solidFill>
                          <a:effectLst/>
                        </a:rPr>
                        <a:t> </a:t>
                      </a:r>
                      <a:endParaRPr lang="en-US" sz="1100" b="1" kern="100" dirty="0">
                        <a:solidFill>
                          <a:srgbClr val="002060"/>
                        </a:solidFill>
                        <a:effectLst/>
                      </a:endParaRPr>
                    </a:p>
                    <a:p>
                      <a:pPr marL="0" marR="0" fontAlgn="base">
                        <a:lnSpc>
                          <a:spcPct val="107000"/>
                        </a:lnSpc>
                        <a:spcBef>
                          <a:spcPts val="0"/>
                        </a:spcBef>
                        <a:spcAft>
                          <a:spcPts val="0"/>
                        </a:spcAft>
                      </a:pPr>
                      <a:r>
                        <a:rPr lang="en-US" sz="1100" b="1" kern="0" dirty="0">
                          <a:solidFill>
                            <a:srgbClr val="002060"/>
                          </a:solidFill>
                          <a:effectLst/>
                        </a:rPr>
                        <a:t> </a:t>
                      </a:r>
                      <a:endParaRPr lang="en-US" sz="1100" b="1" kern="100" dirty="0">
                        <a:solidFill>
                          <a:srgbClr val="002060"/>
                        </a:solidFill>
                        <a:effectLst/>
                        <a:latin typeface="Aptos" panose="020B0004020202020204" pitchFamily="34" charset="0"/>
                        <a:ea typeface="Aptos" panose="020B00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04775" marR="0" fontAlgn="base">
                        <a:lnSpc>
                          <a:spcPct val="107000"/>
                        </a:lnSpc>
                        <a:spcBef>
                          <a:spcPts val="0"/>
                        </a:spcBef>
                        <a:spcAft>
                          <a:spcPts val="0"/>
                        </a:spcAft>
                      </a:pPr>
                      <a:r>
                        <a:rPr lang="en-US" sz="1100" b="1" kern="0">
                          <a:solidFill>
                            <a:srgbClr val="002060"/>
                          </a:solidFill>
                          <a:effectLst/>
                        </a:rPr>
                        <a:t>Alabama </a:t>
                      </a:r>
                      <a:endParaRPr lang="en-US" sz="1100" b="1" kern="100">
                        <a:solidFill>
                          <a:srgbClr val="002060"/>
                        </a:solidFill>
                        <a:effectLst/>
                      </a:endParaRPr>
                    </a:p>
                    <a:p>
                      <a:pPr marL="104775" marR="0" fontAlgn="base">
                        <a:lnSpc>
                          <a:spcPct val="107000"/>
                        </a:lnSpc>
                        <a:spcBef>
                          <a:spcPts val="0"/>
                        </a:spcBef>
                        <a:spcAft>
                          <a:spcPts val="0"/>
                        </a:spcAft>
                      </a:pPr>
                      <a:r>
                        <a:rPr lang="en-US" sz="1100" b="1" kern="0">
                          <a:solidFill>
                            <a:srgbClr val="002060"/>
                          </a:solidFill>
                          <a:effectLst/>
                        </a:rPr>
                        <a:t>Florida </a:t>
                      </a:r>
                      <a:endParaRPr lang="en-US" sz="1100" b="1" kern="100">
                        <a:solidFill>
                          <a:srgbClr val="002060"/>
                        </a:solidFill>
                        <a:effectLst/>
                      </a:endParaRPr>
                    </a:p>
                    <a:p>
                      <a:pPr marL="104775" marR="0" fontAlgn="base">
                        <a:lnSpc>
                          <a:spcPct val="107000"/>
                        </a:lnSpc>
                        <a:spcBef>
                          <a:spcPts val="0"/>
                        </a:spcBef>
                        <a:spcAft>
                          <a:spcPts val="0"/>
                        </a:spcAft>
                      </a:pPr>
                      <a:r>
                        <a:rPr lang="en-US" sz="1100" b="1" kern="0">
                          <a:solidFill>
                            <a:srgbClr val="002060"/>
                          </a:solidFill>
                          <a:effectLst/>
                        </a:rPr>
                        <a:t>Georgia </a:t>
                      </a:r>
                      <a:endParaRPr lang="en-US" sz="1100" b="1" kern="100">
                        <a:solidFill>
                          <a:srgbClr val="002060"/>
                        </a:solidFill>
                        <a:effectLst/>
                      </a:endParaRPr>
                    </a:p>
                    <a:p>
                      <a:pPr marL="104775" marR="0" fontAlgn="base">
                        <a:lnSpc>
                          <a:spcPct val="107000"/>
                        </a:lnSpc>
                        <a:spcBef>
                          <a:spcPts val="0"/>
                        </a:spcBef>
                        <a:spcAft>
                          <a:spcPts val="0"/>
                        </a:spcAft>
                      </a:pPr>
                      <a:r>
                        <a:rPr lang="en-US" sz="1100" b="1" kern="0">
                          <a:solidFill>
                            <a:srgbClr val="002060"/>
                          </a:solidFill>
                          <a:effectLst/>
                        </a:rPr>
                        <a:t>Kentucky </a:t>
                      </a:r>
                      <a:endParaRPr lang="en-US" sz="1100" b="1" kern="100">
                        <a:solidFill>
                          <a:srgbClr val="002060"/>
                        </a:solidFill>
                        <a:effectLst/>
                      </a:endParaRPr>
                    </a:p>
                    <a:p>
                      <a:pPr marL="104775" marR="0" fontAlgn="base">
                        <a:lnSpc>
                          <a:spcPct val="107000"/>
                        </a:lnSpc>
                        <a:spcBef>
                          <a:spcPts val="0"/>
                        </a:spcBef>
                        <a:spcAft>
                          <a:spcPts val="0"/>
                        </a:spcAft>
                      </a:pPr>
                      <a:r>
                        <a:rPr lang="en-US" sz="1100" b="1" kern="0">
                          <a:solidFill>
                            <a:srgbClr val="002060"/>
                          </a:solidFill>
                          <a:effectLst/>
                        </a:rPr>
                        <a:t>Mississippi </a:t>
                      </a:r>
                      <a:endParaRPr lang="en-US" sz="1100" b="1" kern="100">
                        <a:solidFill>
                          <a:srgbClr val="002060"/>
                        </a:solidFill>
                        <a:effectLst/>
                      </a:endParaRPr>
                    </a:p>
                    <a:p>
                      <a:pPr marL="104775" marR="0" fontAlgn="base">
                        <a:lnSpc>
                          <a:spcPct val="107000"/>
                        </a:lnSpc>
                        <a:spcBef>
                          <a:spcPts val="0"/>
                        </a:spcBef>
                        <a:spcAft>
                          <a:spcPts val="0"/>
                        </a:spcAft>
                      </a:pPr>
                      <a:r>
                        <a:rPr lang="en-US" sz="1100" b="1" kern="0">
                          <a:solidFill>
                            <a:srgbClr val="002060"/>
                          </a:solidFill>
                          <a:effectLst/>
                        </a:rPr>
                        <a:t>North Carolina </a:t>
                      </a:r>
                      <a:endParaRPr lang="en-US" sz="1100" b="1" kern="100">
                        <a:solidFill>
                          <a:srgbClr val="002060"/>
                        </a:solidFill>
                        <a:effectLst/>
                      </a:endParaRPr>
                    </a:p>
                    <a:p>
                      <a:pPr marL="104775" marR="0" fontAlgn="base">
                        <a:lnSpc>
                          <a:spcPct val="107000"/>
                        </a:lnSpc>
                        <a:spcBef>
                          <a:spcPts val="0"/>
                        </a:spcBef>
                        <a:spcAft>
                          <a:spcPts val="0"/>
                        </a:spcAft>
                      </a:pPr>
                      <a:r>
                        <a:rPr lang="en-US" sz="1100" b="1" kern="0">
                          <a:solidFill>
                            <a:srgbClr val="002060"/>
                          </a:solidFill>
                          <a:effectLst/>
                        </a:rPr>
                        <a:t>South Carolina </a:t>
                      </a:r>
                      <a:endParaRPr lang="en-US" sz="1100" b="1" kern="100">
                        <a:solidFill>
                          <a:srgbClr val="002060"/>
                        </a:solidFill>
                        <a:effectLst/>
                      </a:endParaRPr>
                    </a:p>
                    <a:p>
                      <a:pPr marL="104775" marR="0" fontAlgn="base">
                        <a:lnSpc>
                          <a:spcPct val="107000"/>
                        </a:lnSpc>
                        <a:spcBef>
                          <a:spcPts val="0"/>
                        </a:spcBef>
                        <a:spcAft>
                          <a:spcPts val="0"/>
                        </a:spcAft>
                      </a:pPr>
                      <a:r>
                        <a:rPr lang="en-US" sz="1100" b="1" kern="0">
                          <a:solidFill>
                            <a:srgbClr val="002060"/>
                          </a:solidFill>
                          <a:effectLst/>
                        </a:rPr>
                        <a:t>Tennessee </a:t>
                      </a:r>
                      <a:endParaRPr lang="en-US" sz="1100" b="1" kern="100">
                        <a:solidFill>
                          <a:srgbClr val="002060"/>
                        </a:solidFill>
                        <a:effectLst/>
                      </a:endParaRPr>
                    </a:p>
                    <a:p>
                      <a:pPr marL="104775" marR="0" fontAlgn="base">
                        <a:lnSpc>
                          <a:spcPct val="107000"/>
                        </a:lnSpc>
                        <a:spcBef>
                          <a:spcPts val="0"/>
                        </a:spcBef>
                        <a:spcAft>
                          <a:spcPts val="0"/>
                        </a:spcAft>
                      </a:pPr>
                      <a:r>
                        <a:rPr lang="en-US" sz="1100" b="1" kern="0">
                          <a:solidFill>
                            <a:srgbClr val="002060"/>
                          </a:solidFill>
                          <a:effectLst/>
                        </a:rPr>
                        <a:t>Vermont </a:t>
                      </a:r>
                      <a:endParaRPr lang="en-US" sz="1100" b="1" kern="100">
                        <a:solidFill>
                          <a:srgbClr val="002060"/>
                        </a:solidFill>
                        <a:effectLst/>
                      </a:endParaRPr>
                    </a:p>
                    <a:p>
                      <a:pPr marL="104775" marR="0" fontAlgn="base">
                        <a:lnSpc>
                          <a:spcPct val="107000"/>
                        </a:lnSpc>
                        <a:spcBef>
                          <a:spcPts val="0"/>
                        </a:spcBef>
                        <a:spcAft>
                          <a:spcPts val="0"/>
                        </a:spcAft>
                      </a:pPr>
                      <a:r>
                        <a:rPr lang="en-US" sz="1100" b="1" kern="0">
                          <a:solidFill>
                            <a:srgbClr val="002060"/>
                          </a:solidFill>
                          <a:effectLst/>
                        </a:rPr>
                        <a:t> </a:t>
                      </a:r>
                      <a:endParaRPr lang="en-US" sz="1100" b="1" kern="100">
                        <a:solidFill>
                          <a:srgbClr val="002060"/>
                        </a:solidFill>
                        <a:effectLst/>
                      </a:endParaRPr>
                    </a:p>
                    <a:p>
                      <a:pPr marL="0" marR="0" fontAlgn="base">
                        <a:lnSpc>
                          <a:spcPct val="107000"/>
                        </a:lnSpc>
                        <a:spcBef>
                          <a:spcPts val="0"/>
                        </a:spcBef>
                        <a:spcAft>
                          <a:spcPts val="0"/>
                        </a:spcAft>
                      </a:pPr>
                      <a:r>
                        <a:rPr lang="en-US" sz="1100" b="1" kern="0">
                          <a:solidFill>
                            <a:srgbClr val="002060"/>
                          </a:solidFill>
                          <a:effectLst/>
                        </a:rPr>
                        <a:t> </a:t>
                      </a:r>
                      <a:endParaRPr lang="en-US" sz="1100" b="1" kern="100">
                        <a:solidFill>
                          <a:srgbClr val="002060"/>
                        </a:solidFill>
                        <a:effectLst/>
                        <a:latin typeface="Aptos" panose="020B0004020202020204" pitchFamily="34" charset="0"/>
                        <a:ea typeface="Aptos" panose="020B00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04775" marR="0" fontAlgn="base">
                        <a:lnSpc>
                          <a:spcPct val="107000"/>
                        </a:lnSpc>
                        <a:spcBef>
                          <a:spcPts val="0"/>
                        </a:spcBef>
                        <a:spcAft>
                          <a:spcPts val="0"/>
                        </a:spcAft>
                      </a:pPr>
                      <a:r>
                        <a:rPr lang="en-US" sz="1100" b="1" kern="0">
                          <a:solidFill>
                            <a:srgbClr val="002060"/>
                          </a:solidFill>
                          <a:effectLst/>
                        </a:rPr>
                        <a:t>Maryland </a:t>
                      </a:r>
                      <a:endParaRPr lang="en-US" sz="1100" b="1" kern="100">
                        <a:solidFill>
                          <a:srgbClr val="002060"/>
                        </a:solidFill>
                        <a:effectLst/>
                      </a:endParaRPr>
                    </a:p>
                    <a:p>
                      <a:pPr marL="104775" marR="0" fontAlgn="base">
                        <a:lnSpc>
                          <a:spcPct val="107000"/>
                        </a:lnSpc>
                        <a:spcBef>
                          <a:spcPts val="0"/>
                        </a:spcBef>
                        <a:spcAft>
                          <a:spcPts val="0"/>
                        </a:spcAft>
                      </a:pPr>
                      <a:r>
                        <a:rPr lang="en-US" sz="1100" b="1" kern="0">
                          <a:solidFill>
                            <a:srgbClr val="002060"/>
                          </a:solidFill>
                          <a:effectLst/>
                        </a:rPr>
                        <a:t>New York City</a:t>
                      </a:r>
                      <a:endParaRPr lang="en-US" sz="1100" b="1" kern="100">
                        <a:solidFill>
                          <a:srgbClr val="002060"/>
                        </a:solidFill>
                        <a:effectLst/>
                      </a:endParaRPr>
                    </a:p>
                    <a:p>
                      <a:pPr marL="104775" marR="0" fontAlgn="base">
                        <a:lnSpc>
                          <a:spcPct val="107000"/>
                        </a:lnSpc>
                        <a:spcBef>
                          <a:spcPts val="0"/>
                        </a:spcBef>
                        <a:spcAft>
                          <a:spcPts val="0"/>
                        </a:spcAft>
                      </a:pPr>
                      <a:r>
                        <a:rPr lang="en-US" sz="1100" b="1" kern="100">
                          <a:solidFill>
                            <a:srgbClr val="002060"/>
                          </a:solidFill>
                          <a:effectLst/>
                        </a:rPr>
                        <a:t>New York </a:t>
                      </a:r>
                    </a:p>
                    <a:p>
                      <a:pPr marL="104775" marR="0" fontAlgn="base">
                        <a:lnSpc>
                          <a:spcPct val="107000"/>
                        </a:lnSpc>
                        <a:spcBef>
                          <a:spcPts val="0"/>
                        </a:spcBef>
                        <a:spcAft>
                          <a:spcPts val="0"/>
                        </a:spcAft>
                      </a:pPr>
                      <a:r>
                        <a:rPr lang="en-US" sz="1100" b="1" kern="100">
                          <a:solidFill>
                            <a:srgbClr val="002060"/>
                          </a:solidFill>
                          <a:effectLst/>
                        </a:rPr>
                        <a:t>Rhode Island</a:t>
                      </a:r>
                    </a:p>
                    <a:p>
                      <a:pPr marL="104775" marR="0" fontAlgn="base">
                        <a:lnSpc>
                          <a:spcPct val="107000"/>
                        </a:lnSpc>
                        <a:spcBef>
                          <a:spcPts val="0"/>
                        </a:spcBef>
                        <a:spcAft>
                          <a:spcPts val="0"/>
                        </a:spcAft>
                      </a:pPr>
                      <a:r>
                        <a:rPr lang="en-US" sz="1100" b="1" kern="0">
                          <a:solidFill>
                            <a:srgbClr val="002060"/>
                          </a:solidFill>
                          <a:effectLst/>
                        </a:rPr>
                        <a:t> </a:t>
                      </a:r>
                      <a:endParaRPr lang="en-US" sz="1100" b="1" kern="100">
                        <a:solidFill>
                          <a:srgbClr val="002060"/>
                        </a:solidFill>
                        <a:effectLst/>
                      </a:endParaRPr>
                    </a:p>
                    <a:p>
                      <a:pPr marL="0" marR="0" fontAlgn="base">
                        <a:lnSpc>
                          <a:spcPct val="107000"/>
                        </a:lnSpc>
                        <a:spcBef>
                          <a:spcPts val="0"/>
                        </a:spcBef>
                        <a:spcAft>
                          <a:spcPts val="0"/>
                        </a:spcAft>
                      </a:pPr>
                      <a:r>
                        <a:rPr lang="en-US" sz="1100" b="1" kern="0">
                          <a:solidFill>
                            <a:srgbClr val="002060"/>
                          </a:solidFill>
                          <a:effectLst/>
                        </a:rPr>
                        <a:t> </a:t>
                      </a:r>
                      <a:endParaRPr lang="en-US" sz="1100" b="1" kern="100">
                        <a:solidFill>
                          <a:srgbClr val="002060"/>
                        </a:solidFill>
                        <a:effectLst/>
                        <a:latin typeface="Aptos" panose="020B0004020202020204" pitchFamily="34" charset="0"/>
                        <a:ea typeface="Aptos" panose="020B00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04775" marR="0" fontAlgn="base">
                        <a:lnSpc>
                          <a:spcPct val="107000"/>
                        </a:lnSpc>
                        <a:spcBef>
                          <a:spcPts val="0"/>
                        </a:spcBef>
                        <a:spcAft>
                          <a:spcPts val="0"/>
                        </a:spcAft>
                      </a:pPr>
                      <a:r>
                        <a:rPr lang="en-US" sz="1100" b="1" kern="0">
                          <a:solidFill>
                            <a:srgbClr val="002060"/>
                          </a:solidFill>
                          <a:effectLst/>
                        </a:rPr>
                        <a:t>American Samoa </a:t>
                      </a:r>
                      <a:endParaRPr lang="en-US" sz="1100" b="1" kern="100">
                        <a:solidFill>
                          <a:srgbClr val="002060"/>
                        </a:solidFill>
                        <a:effectLst/>
                      </a:endParaRPr>
                    </a:p>
                    <a:p>
                      <a:pPr marL="104775" marR="0" fontAlgn="base">
                        <a:lnSpc>
                          <a:spcPct val="107000"/>
                        </a:lnSpc>
                        <a:spcBef>
                          <a:spcPts val="0"/>
                        </a:spcBef>
                        <a:spcAft>
                          <a:spcPts val="0"/>
                        </a:spcAft>
                      </a:pPr>
                      <a:r>
                        <a:rPr lang="en-US" sz="1100" b="1" kern="0">
                          <a:solidFill>
                            <a:srgbClr val="002060"/>
                          </a:solidFill>
                          <a:effectLst/>
                        </a:rPr>
                        <a:t>Guam </a:t>
                      </a:r>
                      <a:endParaRPr lang="en-US" sz="1100" b="1" kern="100">
                        <a:solidFill>
                          <a:srgbClr val="002060"/>
                        </a:solidFill>
                        <a:effectLst/>
                      </a:endParaRPr>
                    </a:p>
                    <a:p>
                      <a:pPr marL="104775" marR="0" fontAlgn="base">
                        <a:lnSpc>
                          <a:spcPct val="107000"/>
                        </a:lnSpc>
                        <a:spcBef>
                          <a:spcPts val="0"/>
                        </a:spcBef>
                        <a:spcAft>
                          <a:spcPts val="0"/>
                        </a:spcAft>
                      </a:pPr>
                      <a:r>
                        <a:rPr lang="en-US" sz="1100" b="1" kern="0">
                          <a:solidFill>
                            <a:srgbClr val="002060"/>
                          </a:solidFill>
                          <a:effectLst/>
                        </a:rPr>
                        <a:t>Hawaii </a:t>
                      </a:r>
                      <a:endParaRPr lang="en-US" sz="1100" b="1" kern="100">
                        <a:solidFill>
                          <a:srgbClr val="002060"/>
                        </a:solidFill>
                        <a:effectLst/>
                      </a:endParaRPr>
                    </a:p>
                    <a:p>
                      <a:pPr marL="104775" marR="0" fontAlgn="base">
                        <a:lnSpc>
                          <a:spcPct val="107000"/>
                        </a:lnSpc>
                        <a:spcBef>
                          <a:spcPts val="0"/>
                        </a:spcBef>
                        <a:spcAft>
                          <a:spcPts val="0"/>
                        </a:spcAft>
                      </a:pPr>
                      <a:r>
                        <a:rPr lang="en-US" sz="1100" b="1" kern="0">
                          <a:solidFill>
                            <a:srgbClr val="002060"/>
                          </a:solidFill>
                          <a:effectLst/>
                        </a:rPr>
                        <a:t>Marshal Islands </a:t>
                      </a:r>
                      <a:endParaRPr lang="en-US" sz="1100" b="1" kern="100">
                        <a:solidFill>
                          <a:srgbClr val="002060"/>
                        </a:solidFill>
                        <a:effectLst/>
                      </a:endParaRPr>
                    </a:p>
                    <a:p>
                      <a:pPr marL="104775" marR="0" fontAlgn="base">
                        <a:lnSpc>
                          <a:spcPct val="107000"/>
                        </a:lnSpc>
                        <a:spcBef>
                          <a:spcPts val="0"/>
                        </a:spcBef>
                        <a:spcAft>
                          <a:spcPts val="0"/>
                        </a:spcAft>
                      </a:pPr>
                      <a:r>
                        <a:rPr lang="en-US" sz="1100" b="1" kern="0">
                          <a:solidFill>
                            <a:srgbClr val="002060"/>
                          </a:solidFill>
                          <a:effectLst/>
                        </a:rPr>
                        <a:t>Micronesia </a:t>
                      </a:r>
                      <a:endParaRPr lang="en-US" sz="1100" b="1" kern="100">
                        <a:solidFill>
                          <a:srgbClr val="002060"/>
                        </a:solidFill>
                        <a:effectLst/>
                      </a:endParaRPr>
                    </a:p>
                    <a:p>
                      <a:pPr marL="104775" marR="0" fontAlgn="base">
                        <a:lnSpc>
                          <a:spcPct val="107000"/>
                        </a:lnSpc>
                        <a:spcBef>
                          <a:spcPts val="0"/>
                        </a:spcBef>
                        <a:spcAft>
                          <a:spcPts val="0"/>
                        </a:spcAft>
                      </a:pPr>
                      <a:r>
                        <a:rPr lang="en-US" sz="1100" b="1" kern="0">
                          <a:solidFill>
                            <a:srgbClr val="002060"/>
                          </a:solidFill>
                          <a:effectLst/>
                        </a:rPr>
                        <a:t>CNMI </a:t>
                      </a:r>
                      <a:endParaRPr lang="en-US" sz="1100" b="1" kern="100">
                        <a:solidFill>
                          <a:srgbClr val="002060"/>
                        </a:solidFill>
                        <a:effectLst/>
                      </a:endParaRPr>
                    </a:p>
                    <a:p>
                      <a:pPr marL="104775" marR="0" fontAlgn="base">
                        <a:lnSpc>
                          <a:spcPct val="107000"/>
                        </a:lnSpc>
                        <a:spcBef>
                          <a:spcPts val="0"/>
                        </a:spcBef>
                        <a:spcAft>
                          <a:spcPts val="0"/>
                        </a:spcAft>
                      </a:pPr>
                      <a:r>
                        <a:rPr lang="en-US" sz="1100" b="1" kern="0">
                          <a:solidFill>
                            <a:srgbClr val="002060"/>
                          </a:solidFill>
                          <a:effectLst/>
                        </a:rPr>
                        <a:t>Oregon </a:t>
                      </a:r>
                      <a:endParaRPr lang="en-US" sz="1100" b="1" kern="100">
                        <a:solidFill>
                          <a:srgbClr val="002060"/>
                        </a:solidFill>
                        <a:effectLst/>
                      </a:endParaRPr>
                    </a:p>
                    <a:p>
                      <a:pPr marL="104775" marR="0" fontAlgn="base">
                        <a:lnSpc>
                          <a:spcPct val="107000"/>
                        </a:lnSpc>
                        <a:spcBef>
                          <a:spcPts val="0"/>
                        </a:spcBef>
                        <a:spcAft>
                          <a:spcPts val="0"/>
                        </a:spcAft>
                      </a:pPr>
                      <a:r>
                        <a:rPr lang="en-US" sz="1100" b="1" kern="0">
                          <a:solidFill>
                            <a:srgbClr val="002060"/>
                          </a:solidFill>
                          <a:effectLst/>
                        </a:rPr>
                        <a:t>Palau </a:t>
                      </a:r>
                      <a:endParaRPr lang="en-US" sz="1100" b="1" kern="100">
                        <a:solidFill>
                          <a:srgbClr val="002060"/>
                        </a:solidFill>
                        <a:effectLst/>
                      </a:endParaRPr>
                    </a:p>
                    <a:p>
                      <a:pPr marL="104775" marR="0" fontAlgn="base">
                        <a:lnSpc>
                          <a:spcPct val="107000"/>
                        </a:lnSpc>
                        <a:spcBef>
                          <a:spcPts val="0"/>
                        </a:spcBef>
                        <a:spcAft>
                          <a:spcPts val="0"/>
                        </a:spcAft>
                      </a:pPr>
                      <a:r>
                        <a:rPr lang="en-US" sz="1100" b="1" kern="0">
                          <a:solidFill>
                            <a:srgbClr val="002060"/>
                          </a:solidFill>
                          <a:effectLst/>
                        </a:rPr>
                        <a:t>Washington </a:t>
                      </a:r>
                      <a:endParaRPr lang="en-US" sz="1100" b="1" kern="100">
                        <a:solidFill>
                          <a:srgbClr val="002060"/>
                        </a:solidFill>
                        <a:effectLst/>
                      </a:endParaRPr>
                    </a:p>
                    <a:p>
                      <a:pPr marL="0" marR="0" fontAlgn="base">
                        <a:lnSpc>
                          <a:spcPct val="107000"/>
                        </a:lnSpc>
                        <a:spcBef>
                          <a:spcPts val="0"/>
                        </a:spcBef>
                        <a:spcAft>
                          <a:spcPts val="0"/>
                        </a:spcAft>
                      </a:pPr>
                      <a:r>
                        <a:rPr lang="en-US" sz="1100" b="1" kern="0">
                          <a:solidFill>
                            <a:srgbClr val="002060"/>
                          </a:solidFill>
                          <a:effectLst/>
                        </a:rPr>
                        <a:t> </a:t>
                      </a:r>
                      <a:endParaRPr lang="en-US" sz="1100" b="1" kern="100">
                        <a:solidFill>
                          <a:srgbClr val="002060"/>
                        </a:solidFill>
                        <a:effectLst/>
                        <a:latin typeface="Aptos" panose="020B0004020202020204" pitchFamily="34" charset="0"/>
                        <a:ea typeface="Aptos" panose="020B00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04775" marR="0" fontAlgn="base">
                        <a:lnSpc>
                          <a:spcPct val="107000"/>
                        </a:lnSpc>
                        <a:spcBef>
                          <a:spcPts val="0"/>
                        </a:spcBef>
                        <a:spcAft>
                          <a:spcPts val="0"/>
                        </a:spcAft>
                      </a:pPr>
                      <a:r>
                        <a:rPr lang="en-US" sz="1100" b="1" kern="0" dirty="0">
                          <a:solidFill>
                            <a:srgbClr val="002060"/>
                          </a:solidFill>
                          <a:effectLst/>
                        </a:rPr>
                        <a:t>Iowa </a:t>
                      </a:r>
                      <a:endParaRPr lang="en-US" sz="1100" b="1" kern="100" dirty="0">
                        <a:solidFill>
                          <a:srgbClr val="002060"/>
                        </a:solidFill>
                        <a:effectLst/>
                      </a:endParaRPr>
                    </a:p>
                    <a:p>
                      <a:pPr marL="104775" marR="0" fontAlgn="base">
                        <a:lnSpc>
                          <a:spcPct val="107000"/>
                        </a:lnSpc>
                        <a:spcBef>
                          <a:spcPts val="0"/>
                        </a:spcBef>
                        <a:spcAft>
                          <a:spcPts val="0"/>
                        </a:spcAft>
                      </a:pPr>
                      <a:r>
                        <a:rPr lang="en-US" sz="1100" b="1" kern="0" dirty="0">
                          <a:solidFill>
                            <a:srgbClr val="002060"/>
                          </a:solidFill>
                          <a:effectLst/>
                        </a:rPr>
                        <a:t>Kansas </a:t>
                      </a:r>
                      <a:endParaRPr lang="en-US" sz="1100" b="1" kern="100" dirty="0">
                        <a:solidFill>
                          <a:srgbClr val="002060"/>
                        </a:solidFill>
                        <a:effectLst/>
                      </a:endParaRPr>
                    </a:p>
                    <a:p>
                      <a:pPr marL="104775" marR="0" fontAlgn="base">
                        <a:lnSpc>
                          <a:spcPct val="107000"/>
                        </a:lnSpc>
                        <a:spcBef>
                          <a:spcPts val="0"/>
                        </a:spcBef>
                        <a:spcAft>
                          <a:spcPts val="0"/>
                        </a:spcAft>
                      </a:pPr>
                      <a:r>
                        <a:rPr lang="en-US" sz="1100" b="1" kern="0" dirty="0">
                          <a:solidFill>
                            <a:srgbClr val="002060"/>
                          </a:solidFill>
                          <a:effectLst/>
                        </a:rPr>
                        <a:t>Missouri  </a:t>
                      </a:r>
                      <a:endParaRPr lang="en-US" sz="1100" b="1" kern="100" dirty="0">
                        <a:solidFill>
                          <a:srgbClr val="002060"/>
                        </a:solidFill>
                        <a:effectLst/>
                      </a:endParaRPr>
                    </a:p>
                    <a:p>
                      <a:pPr marL="104775" marR="0" fontAlgn="base">
                        <a:lnSpc>
                          <a:spcPct val="107000"/>
                        </a:lnSpc>
                        <a:spcBef>
                          <a:spcPts val="0"/>
                        </a:spcBef>
                        <a:spcAft>
                          <a:spcPts val="0"/>
                        </a:spcAft>
                      </a:pPr>
                      <a:r>
                        <a:rPr lang="en-US" sz="1100" b="1" kern="0" dirty="0">
                          <a:solidFill>
                            <a:srgbClr val="002060"/>
                          </a:solidFill>
                          <a:effectLst/>
                        </a:rPr>
                        <a:t>Nebraska </a:t>
                      </a:r>
                      <a:endParaRPr lang="en-US" sz="1100" b="1" kern="100" dirty="0">
                        <a:solidFill>
                          <a:srgbClr val="002060"/>
                        </a:solidFill>
                        <a:effectLst/>
                      </a:endParaRPr>
                    </a:p>
                    <a:p>
                      <a:pPr marL="0" marR="0" fontAlgn="base">
                        <a:lnSpc>
                          <a:spcPct val="107000"/>
                        </a:lnSpc>
                        <a:spcBef>
                          <a:spcPts val="0"/>
                        </a:spcBef>
                        <a:spcAft>
                          <a:spcPts val="0"/>
                        </a:spcAft>
                      </a:pPr>
                      <a:r>
                        <a:rPr lang="en-US" sz="1100" b="1" kern="0" dirty="0">
                          <a:solidFill>
                            <a:srgbClr val="002060"/>
                          </a:solidFill>
                          <a:effectLst/>
                        </a:rPr>
                        <a:t> </a:t>
                      </a:r>
                      <a:endParaRPr lang="en-US" sz="1100" b="1" kern="100" dirty="0">
                        <a:solidFill>
                          <a:srgbClr val="002060"/>
                        </a:solidFill>
                        <a:effectLst/>
                        <a:latin typeface="Aptos" panose="020B0004020202020204" pitchFamily="34" charset="0"/>
                        <a:ea typeface="Aptos" panose="020B00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04775" marR="0" fontAlgn="base">
                        <a:lnSpc>
                          <a:spcPct val="107000"/>
                        </a:lnSpc>
                        <a:spcBef>
                          <a:spcPts val="0"/>
                        </a:spcBef>
                        <a:spcAft>
                          <a:spcPts val="0"/>
                        </a:spcAft>
                      </a:pPr>
                      <a:r>
                        <a:rPr lang="en-US" sz="1100" b="1" kern="0" dirty="0">
                          <a:solidFill>
                            <a:srgbClr val="002060"/>
                          </a:solidFill>
                          <a:effectLst/>
                        </a:rPr>
                        <a:t>Alaska  </a:t>
                      </a:r>
                      <a:endParaRPr lang="en-US" sz="1100" b="1" kern="100" dirty="0">
                        <a:solidFill>
                          <a:srgbClr val="002060"/>
                        </a:solidFill>
                        <a:effectLst/>
                      </a:endParaRPr>
                    </a:p>
                    <a:p>
                      <a:pPr marL="104775" marR="0" fontAlgn="base">
                        <a:lnSpc>
                          <a:spcPct val="107000"/>
                        </a:lnSpc>
                        <a:spcBef>
                          <a:spcPts val="0"/>
                        </a:spcBef>
                        <a:spcAft>
                          <a:spcPts val="0"/>
                        </a:spcAft>
                      </a:pPr>
                      <a:r>
                        <a:rPr lang="en-US" sz="1100" b="1" kern="0" dirty="0">
                          <a:solidFill>
                            <a:srgbClr val="002060"/>
                          </a:solidFill>
                          <a:effectLst/>
                        </a:rPr>
                        <a:t>Colorado  </a:t>
                      </a:r>
                      <a:endParaRPr lang="en-US" sz="1100" b="1" kern="100" dirty="0">
                        <a:solidFill>
                          <a:srgbClr val="002060"/>
                        </a:solidFill>
                        <a:effectLst/>
                      </a:endParaRPr>
                    </a:p>
                    <a:p>
                      <a:pPr marL="104775" marR="0" fontAlgn="base">
                        <a:lnSpc>
                          <a:spcPct val="107000"/>
                        </a:lnSpc>
                        <a:spcBef>
                          <a:spcPts val="0"/>
                        </a:spcBef>
                        <a:spcAft>
                          <a:spcPts val="0"/>
                        </a:spcAft>
                      </a:pPr>
                      <a:r>
                        <a:rPr lang="en-US" sz="1100" b="1" kern="0" dirty="0">
                          <a:solidFill>
                            <a:srgbClr val="002060"/>
                          </a:solidFill>
                          <a:effectLst/>
                        </a:rPr>
                        <a:t>Montana </a:t>
                      </a:r>
                      <a:endParaRPr lang="en-US" sz="1100" b="1" kern="100" dirty="0">
                        <a:solidFill>
                          <a:srgbClr val="002060"/>
                        </a:solidFill>
                        <a:effectLst/>
                      </a:endParaRPr>
                    </a:p>
                    <a:p>
                      <a:pPr marL="104775" marR="0" fontAlgn="base">
                        <a:lnSpc>
                          <a:spcPct val="107000"/>
                        </a:lnSpc>
                        <a:spcBef>
                          <a:spcPts val="0"/>
                        </a:spcBef>
                        <a:spcAft>
                          <a:spcPts val="0"/>
                        </a:spcAft>
                      </a:pPr>
                      <a:r>
                        <a:rPr lang="en-US" sz="1100" b="1" kern="0" dirty="0">
                          <a:solidFill>
                            <a:srgbClr val="002060"/>
                          </a:solidFill>
                          <a:effectLst/>
                        </a:rPr>
                        <a:t>Idaho  </a:t>
                      </a:r>
                      <a:endParaRPr lang="en-US" sz="1100" b="1" kern="100" dirty="0">
                        <a:solidFill>
                          <a:srgbClr val="002060"/>
                        </a:solidFill>
                        <a:effectLst/>
                      </a:endParaRPr>
                    </a:p>
                    <a:p>
                      <a:pPr marL="104775" marR="0" fontAlgn="base">
                        <a:lnSpc>
                          <a:spcPct val="107000"/>
                        </a:lnSpc>
                        <a:spcBef>
                          <a:spcPts val="0"/>
                        </a:spcBef>
                        <a:spcAft>
                          <a:spcPts val="0"/>
                        </a:spcAft>
                      </a:pPr>
                      <a:r>
                        <a:rPr lang="en-US" sz="1100" b="1" kern="0" dirty="0">
                          <a:solidFill>
                            <a:srgbClr val="002060"/>
                          </a:solidFill>
                          <a:effectLst/>
                        </a:rPr>
                        <a:t>North Dakota </a:t>
                      </a:r>
                      <a:endParaRPr lang="en-US" sz="1100" b="1" kern="100" dirty="0">
                        <a:solidFill>
                          <a:srgbClr val="002060"/>
                        </a:solidFill>
                        <a:effectLst/>
                      </a:endParaRPr>
                    </a:p>
                    <a:p>
                      <a:pPr marL="104775" marR="0" fontAlgn="base">
                        <a:lnSpc>
                          <a:spcPct val="107000"/>
                        </a:lnSpc>
                        <a:spcBef>
                          <a:spcPts val="0"/>
                        </a:spcBef>
                        <a:spcAft>
                          <a:spcPts val="0"/>
                        </a:spcAft>
                      </a:pPr>
                      <a:r>
                        <a:rPr lang="en-US" sz="1100" b="1" kern="0" dirty="0">
                          <a:solidFill>
                            <a:srgbClr val="002060"/>
                          </a:solidFill>
                          <a:effectLst/>
                        </a:rPr>
                        <a:t>South Dakota </a:t>
                      </a:r>
                      <a:endParaRPr lang="en-US" sz="1100" b="1" kern="100" dirty="0">
                        <a:solidFill>
                          <a:srgbClr val="002060"/>
                        </a:solidFill>
                        <a:effectLst/>
                      </a:endParaRPr>
                    </a:p>
                    <a:p>
                      <a:pPr marL="104775" marR="0" fontAlgn="base">
                        <a:lnSpc>
                          <a:spcPct val="107000"/>
                        </a:lnSpc>
                        <a:spcBef>
                          <a:spcPts val="0"/>
                        </a:spcBef>
                        <a:spcAft>
                          <a:spcPts val="0"/>
                        </a:spcAft>
                      </a:pPr>
                      <a:r>
                        <a:rPr lang="en-US" sz="1100" b="1" kern="0" dirty="0">
                          <a:solidFill>
                            <a:srgbClr val="002060"/>
                          </a:solidFill>
                          <a:effectLst/>
                        </a:rPr>
                        <a:t>Utah </a:t>
                      </a:r>
                      <a:endParaRPr lang="en-US" sz="1100" b="1" kern="100" dirty="0">
                        <a:solidFill>
                          <a:srgbClr val="002060"/>
                        </a:solidFill>
                        <a:effectLst/>
                      </a:endParaRPr>
                    </a:p>
                    <a:p>
                      <a:pPr marL="104775" marR="0" fontAlgn="base">
                        <a:lnSpc>
                          <a:spcPct val="107000"/>
                        </a:lnSpc>
                        <a:spcBef>
                          <a:spcPts val="0"/>
                        </a:spcBef>
                        <a:spcAft>
                          <a:spcPts val="0"/>
                        </a:spcAft>
                      </a:pPr>
                      <a:r>
                        <a:rPr lang="en-US" sz="1100" b="1" kern="0" dirty="0">
                          <a:solidFill>
                            <a:srgbClr val="002060"/>
                          </a:solidFill>
                          <a:effectLst/>
                        </a:rPr>
                        <a:t>Wyoming </a:t>
                      </a:r>
                      <a:endParaRPr lang="en-US" sz="1100" b="1" kern="100" dirty="0">
                        <a:solidFill>
                          <a:srgbClr val="002060"/>
                        </a:solidFill>
                        <a:effectLst/>
                      </a:endParaRPr>
                    </a:p>
                    <a:p>
                      <a:pPr marL="104775" marR="0">
                        <a:lnSpc>
                          <a:spcPct val="107000"/>
                        </a:lnSpc>
                        <a:spcBef>
                          <a:spcPts val="0"/>
                        </a:spcBef>
                        <a:spcAft>
                          <a:spcPts val="0"/>
                        </a:spcAft>
                      </a:pPr>
                      <a:r>
                        <a:rPr lang="en-US" sz="1100" b="1" kern="100" dirty="0">
                          <a:solidFill>
                            <a:srgbClr val="002060"/>
                          </a:solidFill>
                          <a:effectLst/>
                        </a:rPr>
                        <a:t>Connecticut  </a:t>
                      </a:r>
                    </a:p>
                    <a:p>
                      <a:pPr marL="104775" marR="0" fontAlgn="base">
                        <a:lnSpc>
                          <a:spcPct val="107000"/>
                        </a:lnSpc>
                        <a:spcBef>
                          <a:spcPts val="0"/>
                        </a:spcBef>
                        <a:spcAft>
                          <a:spcPts val="0"/>
                        </a:spcAft>
                      </a:pPr>
                      <a:r>
                        <a:rPr lang="en-US" sz="1100" b="1" kern="0" dirty="0">
                          <a:solidFill>
                            <a:srgbClr val="002060"/>
                          </a:solidFill>
                          <a:effectLst/>
                        </a:rPr>
                        <a:t>Maine  </a:t>
                      </a:r>
                      <a:endParaRPr lang="en-US" sz="1100" b="1" kern="100" dirty="0">
                        <a:solidFill>
                          <a:srgbClr val="002060"/>
                        </a:solidFill>
                        <a:effectLst/>
                      </a:endParaRPr>
                    </a:p>
                    <a:p>
                      <a:pPr marL="104775" marR="0" fontAlgn="base">
                        <a:lnSpc>
                          <a:spcPct val="107000"/>
                        </a:lnSpc>
                        <a:spcBef>
                          <a:spcPts val="0"/>
                        </a:spcBef>
                        <a:spcAft>
                          <a:spcPts val="0"/>
                        </a:spcAft>
                      </a:pPr>
                      <a:r>
                        <a:rPr lang="en-US" sz="1100" b="1" kern="0" dirty="0">
                          <a:solidFill>
                            <a:srgbClr val="002060"/>
                          </a:solidFill>
                          <a:effectLst/>
                        </a:rPr>
                        <a:t> </a:t>
                      </a:r>
                      <a:endParaRPr lang="en-US" sz="1100" b="1" kern="100" dirty="0">
                        <a:solidFill>
                          <a:srgbClr val="002060"/>
                        </a:solidFill>
                        <a:effectLst/>
                      </a:endParaRPr>
                    </a:p>
                    <a:p>
                      <a:pPr marL="0" marR="0" fontAlgn="base">
                        <a:lnSpc>
                          <a:spcPct val="107000"/>
                        </a:lnSpc>
                        <a:spcBef>
                          <a:spcPts val="0"/>
                        </a:spcBef>
                        <a:spcAft>
                          <a:spcPts val="0"/>
                        </a:spcAft>
                      </a:pPr>
                      <a:r>
                        <a:rPr lang="en-US" sz="1100" b="1" kern="0" dirty="0">
                          <a:solidFill>
                            <a:srgbClr val="002060"/>
                          </a:solidFill>
                          <a:effectLst/>
                        </a:rPr>
                        <a:t> </a:t>
                      </a:r>
                      <a:endParaRPr lang="en-US" sz="1100" b="1" kern="100" dirty="0">
                        <a:solidFill>
                          <a:srgbClr val="002060"/>
                        </a:solidFill>
                        <a:effectLst/>
                        <a:latin typeface="Aptos" panose="020B0004020202020204" pitchFamily="34" charset="0"/>
                        <a:ea typeface="Aptos" panose="020B00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24246713"/>
                  </a:ext>
                </a:extLst>
              </a:tr>
            </a:tbl>
          </a:graphicData>
        </a:graphic>
      </p:graphicFrame>
      <p:sp>
        <p:nvSpPr>
          <p:cNvPr id="5" name="TextBox 4">
            <a:extLst>
              <a:ext uri="{FF2B5EF4-FFF2-40B4-BE49-F238E27FC236}">
                <a16:creationId xmlns:a16="http://schemas.microsoft.com/office/drawing/2014/main" id="{56D84858-143D-D28F-0CEA-9E8FFCF0180E}"/>
              </a:ext>
            </a:extLst>
          </p:cNvPr>
          <p:cNvSpPr txBox="1"/>
          <p:nvPr/>
        </p:nvSpPr>
        <p:spPr>
          <a:xfrm>
            <a:off x="609601" y="6211932"/>
            <a:ext cx="11107268" cy="77995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just" defTabSz="1219170" eaLnBrk="0" fontAlgn="base" hangingPunct="0">
              <a:spcBef>
                <a:spcPct val="0"/>
              </a:spcBef>
              <a:spcAft>
                <a:spcPct val="0"/>
              </a:spcAft>
              <a:defRPr/>
            </a:pPr>
            <a:r>
              <a:rPr lang="en-US" sz="1067" dirty="0">
                <a:solidFill>
                  <a:srgbClr val="000000"/>
                </a:solidFill>
                <a:latin typeface="Myriad Web Pro"/>
              </a:rPr>
              <a:t>Chart with blue background outlines </a:t>
            </a:r>
            <a:r>
              <a:rPr lang="en-US" sz="1067" dirty="0">
                <a:solidFill>
                  <a:srgbClr val="000000"/>
                </a:solidFill>
                <a:latin typeface="Myriad Web Pro"/>
                <a:ea typeface="Calibri"/>
                <a:cs typeface="Calibri"/>
              </a:rPr>
              <a:t>IIS subject matter experts (SMEs) that provide direct support to awardees. The chart is organized to illustrate state assignment by teams (east and west) and Team Leads Beth Cox and Jan Hicks-Thomson).</a:t>
            </a:r>
          </a:p>
          <a:p>
            <a:pPr algn="just" defTabSz="1219170" eaLnBrk="0" fontAlgn="base" hangingPunct="0">
              <a:spcBef>
                <a:spcPct val="0"/>
              </a:spcBef>
              <a:spcAft>
                <a:spcPct val="0"/>
              </a:spcAft>
              <a:defRPr/>
            </a:pPr>
            <a:endParaRPr lang="en-US" sz="1067" dirty="0">
              <a:solidFill>
                <a:srgbClr val="000000"/>
              </a:solidFill>
              <a:latin typeface="Myriad Web Pro" panose="020B0503030403020204" pitchFamily="34" charset="0"/>
            </a:endParaRPr>
          </a:p>
          <a:p>
            <a:pPr algn="just" defTabSz="1219170" eaLnBrk="0" fontAlgn="base" hangingPunct="0">
              <a:spcBef>
                <a:spcPct val="0"/>
              </a:spcBef>
              <a:spcAft>
                <a:spcPct val="0"/>
              </a:spcAft>
              <a:defRPr/>
            </a:pPr>
            <a:endParaRPr lang="en-US" sz="1067" dirty="0">
              <a:solidFill>
                <a:srgbClr val="000000"/>
              </a:solidFill>
              <a:latin typeface="Myriad Web Pro" panose="020B0503030403020204" pitchFamily="34" charset="0"/>
            </a:endParaRPr>
          </a:p>
        </p:txBody>
      </p:sp>
    </p:spTree>
    <p:extLst>
      <p:ext uri="{BB962C8B-B14F-4D97-AF65-F5344CB8AC3E}">
        <p14:creationId xmlns:p14="http://schemas.microsoft.com/office/powerpoint/2010/main" val="345030377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92D16-FA3A-4EF3-4A02-40A386320217}"/>
              </a:ext>
            </a:extLst>
          </p:cNvPr>
          <p:cNvSpPr>
            <a:spLocks noGrp="1"/>
          </p:cNvSpPr>
          <p:nvPr>
            <p:ph type="title"/>
          </p:nvPr>
        </p:nvSpPr>
        <p:spPr/>
        <p:txBody>
          <a:bodyPr/>
          <a:lstStyle/>
          <a:p>
            <a:r>
              <a:rPr lang="en-US" dirty="0"/>
              <a:t>CDC and Communications</a:t>
            </a:r>
          </a:p>
        </p:txBody>
      </p:sp>
      <p:sp>
        <p:nvSpPr>
          <p:cNvPr id="3" name="Text Placeholder 2">
            <a:extLst>
              <a:ext uri="{FF2B5EF4-FFF2-40B4-BE49-F238E27FC236}">
                <a16:creationId xmlns:a16="http://schemas.microsoft.com/office/drawing/2014/main" id="{5EF3042D-39F9-790C-521E-68BA6FFE6F6F}"/>
              </a:ext>
            </a:extLst>
          </p:cNvPr>
          <p:cNvSpPr>
            <a:spLocks noGrp="1"/>
          </p:cNvSpPr>
          <p:nvPr>
            <p:ph type="body" idx="1"/>
          </p:nvPr>
        </p:nvSpPr>
        <p:spPr/>
        <p:txBody>
          <a:bodyPr/>
          <a:lstStyle/>
          <a:p>
            <a:r>
              <a:rPr lang="en-US" i="1" dirty="0"/>
              <a:t>CDC and the IIS Community</a:t>
            </a:r>
          </a:p>
        </p:txBody>
      </p:sp>
    </p:spTree>
    <p:extLst>
      <p:ext uri="{BB962C8B-B14F-4D97-AF65-F5344CB8AC3E}">
        <p14:creationId xmlns:p14="http://schemas.microsoft.com/office/powerpoint/2010/main" val="145171558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45A19-2AC1-D248-B9F2-8089031D4A70}"/>
              </a:ext>
            </a:extLst>
          </p:cNvPr>
          <p:cNvSpPr>
            <a:spLocks noGrp="1"/>
          </p:cNvSpPr>
          <p:nvPr>
            <p:ph type="title"/>
          </p:nvPr>
        </p:nvSpPr>
        <p:spPr/>
        <p:txBody>
          <a:bodyPr/>
          <a:lstStyle/>
          <a:p>
            <a:r>
              <a:rPr lang="en-US" dirty="0"/>
              <a:t>CDC Engagement Opportunities</a:t>
            </a:r>
          </a:p>
        </p:txBody>
      </p:sp>
      <p:graphicFrame>
        <p:nvGraphicFramePr>
          <p:cNvPr id="5" name="Diagram 4">
            <a:extLst>
              <a:ext uri="{FF2B5EF4-FFF2-40B4-BE49-F238E27FC236}">
                <a16:creationId xmlns:a16="http://schemas.microsoft.com/office/drawing/2014/main" id="{35C10508-4073-E5EE-AEB7-B229C5799701}"/>
              </a:ext>
            </a:extLst>
          </p:cNvPr>
          <p:cNvGraphicFramePr/>
          <p:nvPr/>
        </p:nvGraphicFramePr>
        <p:xfrm>
          <a:off x="493143" y="803584"/>
          <a:ext cx="10960485" cy="6138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99041374"/>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51C39-9D8A-40F8-A689-6F7BD9768A16}"/>
              </a:ext>
            </a:extLst>
          </p:cNvPr>
          <p:cNvSpPr>
            <a:spLocks noGrp="1"/>
          </p:cNvSpPr>
          <p:nvPr>
            <p:ph type="title"/>
          </p:nvPr>
        </p:nvSpPr>
        <p:spPr/>
        <p:txBody>
          <a:bodyPr vert="horz" lIns="91440" tIns="45720" rIns="91440" bIns="45720" rtlCol="0" anchor="b" anchorCtr="0">
            <a:normAutofit/>
          </a:bodyPr>
          <a:lstStyle/>
          <a:p>
            <a:pPr>
              <a:lnSpc>
                <a:spcPct val="76000"/>
              </a:lnSpc>
            </a:pPr>
            <a:r>
              <a:rPr lang="en-US" sz="3700" b="0" dirty="0">
                <a:latin typeface="Calibri"/>
                <a:cs typeface="Calibri"/>
              </a:rPr>
              <a:t>IIS-Specific Communication Channels</a:t>
            </a:r>
          </a:p>
        </p:txBody>
      </p:sp>
      <p:graphicFrame>
        <p:nvGraphicFramePr>
          <p:cNvPr id="4" name="Table 3">
            <a:extLst>
              <a:ext uri="{FF2B5EF4-FFF2-40B4-BE49-F238E27FC236}">
                <a16:creationId xmlns:a16="http://schemas.microsoft.com/office/drawing/2014/main" id="{F26F7ADD-4FDE-49A1-A6EC-9E1E7DBF4FCF}"/>
              </a:ext>
            </a:extLst>
          </p:cNvPr>
          <p:cNvGraphicFramePr>
            <a:graphicFrameLocks noGrp="1"/>
          </p:cNvGraphicFramePr>
          <p:nvPr/>
        </p:nvGraphicFramePr>
        <p:xfrm>
          <a:off x="610278" y="1558120"/>
          <a:ext cx="7579455" cy="4514157"/>
        </p:xfrm>
        <a:graphic>
          <a:graphicData uri="http://schemas.openxmlformats.org/drawingml/2006/table">
            <a:tbl>
              <a:tblPr firstRow="1" bandRow="1">
                <a:effectLst>
                  <a:outerShdw blurRad="50800" dist="38100" dir="2700000" algn="tl" rotWithShape="0">
                    <a:prstClr val="black">
                      <a:alpha val="40000"/>
                    </a:prstClr>
                  </a:outerShdw>
                </a:effectLst>
                <a:tableStyleId>{5A111915-BE36-4E01-A7E5-04B1672EAD32}</a:tableStyleId>
              </a:tblPr>
              <a:tblGrid>
                <a:gridCol w="2351065">
                  <a:extLst>
                    <a:ext uri="{9D8B030D-6E8A-4147-A177-3AD203B41FA5}">
                      <a16:colId xmlns:a16="http://schemas.microsoft.com/office/drawing/2014/main" val="1718508807"/>
                    </a:ext>
                  </a:extLst>
                </a:gridCol>
                <a:gridCol w="2017139">
                  <a:extLst>
                    <a:ext uri="{9D8B030D-6E8A-4147-A177-3AD203B41FA5}">
                      <a16:colId xmlns:a16="http://schemas.microsoft.com/office/drawing/2014/main" val="174843322"/>
                    </a:ext>
                  </a:extLst>
                </a:gridCol>
                <a:gridCol w="3211251">
                  <a:extLst>
                    <a:ext uri="{9D8B030D-6E8A-4147-A177-3AD203B41FA5}">
                      <a16:colId xmlns:a16="http://schemas.microsoft.com/office/drawing/2014/main" val="2657859742"/>
                    </a:ext>
                  </a:extLst>
                </a:gridCol>
              </a:tblGrid>
              <a:tr h="434381">
                <a:tc>
                  <a:txBody>
                    <a:bodyPr/>
                    <a:lstStyle/>
                    <a:p>
                      <a:pPr algn="l"/>
                      <a:r>
                        <a:rPr lang="en-US" sz="2000">
                          <a:solidFill>
                            <a:schemeClr val="bg1"/>
                          </a:solidFill>
                          <a:latin typeface="Calibri" panose="020F0502020204030204" pitchFamily="34" charset="0"/>
                          <a:cs typeface="Calibri" panose="020F0502020204030204" pitchFamily="34" charset="0"/>
                        </a:rPr>
                        <a:t>Resource</a:t>
                      </a:r>
                    </a:p>
                  </a:txBody>
                  <a:tcPr anchor="ctr">
                    <a:lnL w="38100" cap="flat" cmpd="sng" algn="ctr">
                      <a:solidFill>
                        <a:srgbClr val="164380"/>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rgbClr val="164380"/>
                      </a:solidFill>
                      <a:prstDash val="solid"/>
                      <a:round/>
                      <a:headEnd type="none" w="med" len="med"/>
                      <a:tailEnd type="none" w="med" len="med"/>
                    </a:lnT>
                    <a:lnB w="9525" cap="flat" cmpd="sng" algn="ctr">
                      <a:solidFill>
                        <a:srgbClr val="164380"/>
                      </a:solidFill>
                      <a:prstDash val="solid"/>
                      <a:round/>
                      <a:headEnd type="none" w="med" len="med"/>
                      <a:tailEnd type="none" w="med" len="med"/>
                    </a:lnB>
                    <a:solidFill>
                      <a:srgbClr val="164380"/>
                    </a:solidFill>
                  </a:tcPr>
                </a:tc>
                <a:tc>
                  <a:txBody>
                    <a:bodyPr/>
                    <a:lstStyle/>
                    <a:p>
                      <a:pPr algn="l"/>
                      <a:r>
                        <a:rPr lang="en-US" sz="2000">
                          <a:solidFill>
                            <a:schemeClr val="bg1"/>
                          </a:solidFill>
                          <a:latin typeface="Calibri" panose="020F0502020204030204" pitchFamily="34" charset="0"/>
                          <a:cs typeface="Calibri" panose="020F0502020204030204" pitchFamily="34" charset="0"/>
                        </a:rPr>
                        <a:t>Audiences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rgbClr val="164380"/>
                      </a:solidFill>
                      <a:prstDash val="solid"/>
                      <a:round/>
                      <a:headEnd type="none" w="med" len="med"/>
                      <a:tailEnd type="none" w="med" len="med"/>
                    </a:lnT>
                    <a:lnB w="9525" cap="flat" cmpd="sng" algn="ctr">
                      <a:solidFill>
                        <a:srgbClr val="164380"/>
                      </a:solidFill>
                      <a:prstDash val="solid"/>
                      <a:round/>
                      <a:headEnd type="none" w="med" len="med"/>
                      <a:tailEnd type="none" w="med" len="med"/>
                    </a:lnB>
                    <a:solidFill>
                      <a:srgbClr val="164380"/>
                    </a:solidFill>
                  </a:tcPr>
                </a:tc>
                <a:tc>
                  <a:txBody>
                    <a:bodyPr/>
                    <a:lstStyle/>
                    <a:p>
                      <a:pPr algn="l"/>
                      <a:r>
                        <a:rPr lang="en-US" sz="2000">
                          <a:solidFill>
                            <a:schemeClr val="bg1"/>
                          </a:solidFill>
                          <a:latin typeface="Calibri" panose="020F0502020204030204" pitchFamily="34" charset="0"/>
                          <a:cs typeface="Calibri" panose="020F0502020204030204" pitchFamily="34" charset="0"/>
                        </a:rPr>
                        <a:t>Notes </a:t>
                      </a:r>
                    </a:p>
                  </a:txBody>
                  <a:tcPr anchor="ctr">
                    <a:lnL w="12700" cap="flat" cmpd="sng" algn="ctr">
                      <a:noFill/>
                      <a:prstDash val="solid"/>
                      <a:round/>
                      <a:headEnd type="none" w="med" len="med"/>
                      <a:tailEnd type="none" w="med" len="med"/>
                    </a:lnL>
                    <a:lnR w="38100" cap="flat" cmpd="sng" algn="ctr">
                      <a:solidFill>
                        <a:srgbClr val="164380"/>
                      </a:solidFill>
                      <a:prstDash val="solid"/>
                      <a:round/>
                      <a:headEnd type="none" w="med" len="med"/>
                      <a:tailEnd type="none" w="med" len="med"/>
                    </a:lnR>
                    <a:lnT w="38100" cap="flat" cmpd="sng" algn="ctr">
                      <a:solidFill>
                        <a:srgbClr val="164380"/>
                      </a:solidFill>
                      <a:prstDash val="solid"/>
                      <a:round/>
                      <a:headEnd type="none" w="med" len="med"/>
                      <a:tailEnd type="none" w="med" len="med"/>
                    </a:lnT>
                    <a:lnB w="9525" cap="flat" cmpd="sng" algn="ctr">
                      <a:solidFill>
                        <a:srgbClr val="164380"/>
                      </a:solidFill>
                      <a:prstDash val="solid"/>
                      <a:round/>
                      <a:headEnd type="none" w="med" len="med"/>
                      <a:tailEnd type="none" w="med" len="med"/>
                    </a:lnB>
                    <a:solidFill>
                      <a:srgbClr val="164380"/>
                    </a:solidFill>
                  </a:tcPr>
                </a:tc>
                <a:extLst>
                  <a:ext uri="{0D108BD9-81ED-4DB2-BD59-A6C34878D82A}">
                    <a16:rowId xmlns:a16="http://schemas.microsoft.com/office/drawing/2014/main" val="1674663863"/>
                  </a:ext>
                </a:extLst>
              </a:tr>
              <a:tr h="902176">
                <a:tc>
                  <a:txBody>
                    <a:bodyPr/>
                    <a:lstStyle/>
                    <a:p>
                      <a:pPr algn="l"/>
                      <a:r>
                        <a:rPr lang="en-US" sz="1600" b="1">
                          <a:solidFill>
                            <a:srgbClr val="000000"/>
                          </a:solidFill>
                          <a:latin typeface="Calibri" panose="020F0502020204030204" pitchFamily="34" charset="0"/>
                          <a:cs typeface="Calibri" panose="020F0502020204030204" pitchFamily="34" charset="0"/>
                        </a:rPr>
                        <a:t>IIS Information Brief </a:t>
                      </a:r>
                    </a:p>
                    <a:p>
                      <a:pPr algn="l"/>
                      <a:r>
                        <a:rPr lang="en-US" sz="1600" i="1">
                          <a:solidFill>
                            <a:srgbClr val="000000"/>
                          </a:solidFill>
                          <a:latin typeface="Calibri" panose="020F0502020204030204" pitchFamily="34" charset="0"/>
                          <a:cs typeface="Calibri" panose="020F0502020204030204" pitchFamily="34" charset="0"/>
                        </a:rPr>
                        <a:t>weekly email</a:t>
                      </a:r>
                    </a:p>
                  </a:txBody>
                  <a:tcPr anchor="ctr">
                    <a:lnL w="38100" cap="flat" cmpd="sng" algn="ctr">
                      <a:solidFill>
                        <a:srgbClr val="164380"/>
                      </a:solidFill>
                      <a:prstDash val="solid"/>
                      <a:round/>
                      <a:headEnd type="none" w="med" len="med"/>
                      <a:tailEnd type="none" w="med" len="med"/>
                    </a:lnL>
                    <a:lnR w="9525" cap="flat" cmpd="sng" algn="ctr">
                      <a:solidFill>
                        <a:srgbClr val="164380"/>
                      </a:solidFill>
                      <a:prstDash val="solid"/>
                      <a:round/>
                      <a:headEnd type="none" w="med" len="med"/>
                      <a:tailEnd type="none" w="med" len="med"/>
                    </a:lnR>
                    <a:lnT w="9525" cap="flat" cmpd="sng" algn="ctr">
                      <a:solidFill>
                        <a:srgbClr val="164380"/>
                      </a:solidFill>
                      <a:prstDash val="solid"/>
                      <a:round/>
                      <a:headEnd type="none" w="med" len="med"/>
                      <a:tailEnd type="none" w="med" len="med"/>
                    </a:lnT>
                    <a:lnB w="9525" cap="flat" cmpd="sng" algn="ctr">
                      <a:solidFill>
                        <a:srgbClr val="164380"/>
                      </a:solidFill>
                      <a:prstDash val="solid"/>
                      <a:round/>
                      <a:headEnd type="none" w="med" len="med"/>
                      <a:tailEnd type="none" w="med" len="med"/>
                    </a:lnB>
                    <a:solidFill>
                      <a:schemeClr val="bg1"/>
                    </a:solidFill>
                  </a:tcPr>
                </a:tc>
                <a:tc>
                  <a:txBody>
                    <a:bodyPr/>
                    <a:lstStyle/>
                    <a:p>
                      <a:pPr algn="l"/>
                      <a:r>
                        <a:rPr lang="en-US" sz="1600">
                          <a:solidFill>
                            <a:srgbClr val="000000"/>
                          </a:solidFill>
                          <a:latin typeface="Calibri" panose="020F0502020204030204" pitchFamily="34" charset="0"/>
                          <a:cs typeface="Calibri" panose="020F0502020204030204" pitchFamily="34" charset="0"/>
                        </a:rPr>
                        <a:t>Jurisdiction, Technology, and National Partners</a:t>
                      </a:r>
                    </a:p>
                  </a:txBody>
                  <a:tcPr anchor="ctr">
                    <a:lnL w="9525" cap="flat" cmpd="sng" algn="ctr">
                      <a:solidFill>
                        <a:srgbClr val="164380"/>
                      </a:solidFill>
                      <a:prstDash val="solid"/>
                      <a:round/>
                      <a:headEnd type="none" w="med" len="med"/>
                      <a:tailEnd type="none" w="med" len="med"/>
                    </a:lnL>
                    <a:lnR w="9525" cap="flat" cmpd="sng" algn="ctr">
                      <a:solidFill>
                        <a:srgbClr val="164380"/>
                      </a:solidFill>
                      <a:prstDash val="solid"/>
                      <a:round/>
                      <a:headEnd type="none" w="med" len="med"/>
                      <a:tailEnd type="none" w="med" len="med"/>
                    </a:lnR>
                    <a:lnT w="9525" cap="flat" cmpd="sng" algn="ctr">
                      <a:solidFill>
                        <a:srgbClr val="164380"/>
                      </a:solidFill>
                      <a:prstDash val="solid"/>
                      <a:round/>
                      <a:headEnd type="none" w="med" len="med"/>
                      <a:tailEnd type="none" w="med" len="med"/>
                    </a:lnT>
                    <a:lnB w="9525" cap="flat" cmpd="sng" algn="ctr">
                      <a:solidFill>
                        <a:srgbClr val="164380"/>
                      </a:solidFill>
                      <a:prstDash val="solid"/>
                      <a:round/>
                      <a:headEnd type="none" w="med" len="med"/>
                      <a:tailEnd type="none" w="med" len="med"/>
                    </a:lnB>
                    <a:solidFill>
                      <a:schemeClr val="bg1"/>
                    </a:solidFill>
                  </a:tcPr>
                </a:tc>
                <a:tc>
                  <a:txBody>
                    <a:bodyPr/>
                    <a:lstStyle/>
                    <a:p>
                      <a:pPr algn="l"/>
                      <a:r>
                        <a:rPr lang="en-US" sz="1600" dirty="0">
                          <a:solidFill>
                            <a:srgbClr val="000000"/>
                          </a:solidFill>
                          <a:latin typeface="Calibri" panose="020F0502020204030204" pitchFamily="34" charset="0"/>
                          <a:cs typeface="Calibri" panose="020F0502020204030204" pitchFamily="34" charset="0"/>
                        </a:rPr>
                        <a:t>Provides updates and announcements for the IIS community</a:t>
                      </a:r>
                    </a:p>
                  </a:txBody>
                  <a:tcPr anchor="ctr">
                    <a:lnL w="9525" cap="flat" cmpd="sng" algn="ctr">
                      <a:solidFill>
                        <a:srgbClr val="164380"/>
                      </a:solidFill>
                      <a:prstDash val="solid"/>
                      <a:round/>
                      <a:headEnd type="none" w="med" len="med"/>
                      <a:tailEnd type="none" w="med" len="med"/>
                    </a:lnL>
                    <a:lnR w="38100" cap="flat" cmpd="sng" algn="ctr">
                      <a:solidFill>
                        <a:srgbClr val="164380"/>
                      </a:solidFill>
                      <a:prstDash val="solid"/>
                      <a:round/>
                      <a:headEnd type="none" w="med" len="med"/>
                      <a:tailEnd type="none" w="med" len="med"/>
                    </a:lnR>
                    <a:lnT w="9525" cap="flat" cmpd="sng" algn="ctr">
                      <a:solidFill>
                        <a:srgbClr val="164380"/>
                      </a:solidFill>
                      <a:prstDash val="solid"/>
                      <a:round/>
                      <a:headEnd type="none" w="med" len="med"/>
                      <a:tailEnd type="none" w="med" len="med"/>
                    </a:lnT>
                    <a:lnB w="9525" cap="flat" cmpd="sng" algn="ctr">
                      <a:solidFill>
                        <a:srgbClr val="164380"/>
                      </a:solidFill>
                      <a:prstDash val="solid"/>
                      <a:round/>
                      <a:headEnd type="none" w="med" len="med"/>
                      <a:tailEnd type="none" w="med" len="med"/>
                    </a:lnB>
                    <a:solidFill>
                      <a:schemeClr val="bg1"/>
                    </a:solidFill>
                  </a:tcPr>
                </a:tc>
                <a:extLst>
                  <a:ext uri="{0D108BD9-81ED-4DB2-BD59-A6C34878D82A}">
                    <a16:rowId xmlns:a16="http://schemas.microsoft.com/office/drawing/2014/main" val="1773438212"/>
                  </a:ext>
                </a:extLst>
              </a:tr>
              <a:tr h="985593">
                <a:tc>
                  <a:txBody>
                    <a:bodyPr/>
                    <a:lstStyle/>
                    <a:p>
                      <a:pPr algn="l"/>
                      <a:r>
                        <a:rPr lang="en-US" sz="1600" b="1">
                          <a:solidFill>
                            <a:srgbClr val="000000"/>
                          </a:solidFill>
                          <a:latin typeface="Calibri" panose="020F0502020204030204" pitchFamily="34" charset="0"/>
                          <a:cs typeface="Calibri" panose="020F0502020204030204" pitchFamily="34" charset="0"/>
                        </a:rPr>
                        <a:t>IIS All-Awardee Forum</a:t>
                      </a:r>
                    </a:p>
                    <a:p>
                      <a:pPr algn="l"/>
                      <a:r>
                        <a:rPr lang="en-US" sz="1600" i="1">
                          <a:solidFill>
                            <a:srgbClr val="000000"/>
                          </a:solidFill>
                          <a:latin typeface="Calibri" panose="020F0502020204030204" pitchFamily="34" charset="0"/>
                          <a:cs typeface="Calibri" panose="020F0502020204030204" pitchFamily="34" charset="0"/>
                        </a:rPr>
                        <a:t>monthly call</a:t>
                      </a:r>
                    </a:p>
                  </a:txBody>
                  <a:tcPr anchor="ctr">
                    <a:lnL w="38100" cap="flat" cmpd="sng" algn="ctr">
                      <a:solidFill>
                        <a:srgbClr val="164380"/>
                      </a:solidFill>
                      <a:prstDash val="solid"/>
                      <a:round/>
                      <a:headEnd type="none" w="med" len="med"/>
                      <a:tailEnd type="none" w="med" len="med"/>
                    </a:lnL>
                    <a:lnR w="9525" cap="flat" cmpd="sng" algn="ctr">
                      <a:solidFill>
                        <a:srgbClr val="164380"/>
                      </a:solidFill>
                      <a:prstDash val="solid"/>
                      <a:round/>
                      <a:headEnd type="none" w="med" len="med"/>
                      <a:tailEnd type="none" w="med" len="med"/>
                    </a:lnR>
                    <a:lnT w="9525" cap="flat" cmpd="sng" algn="ctr">
                      <a:solidFill>
                        <a:srgbClr val="164380"/>
                      </a:solidFill>
                      <a:prstDash val="solid"/>
                      <a:round/>
                      <a:headEnd type="none" w="med" len="med"/>
                      <a:tailEnd type="none" w="med" len="med"/>
                    </a:lnT>
                    <a:lnB w="9525" cap="flat" cmpd="sng" algn="ctr">
                      <a:solidFill>
                        <a:srgbClr val="164380"/>
                      </a:solidFill>
                      <a:prstDash val="solid"/>
                      <a:round/>
                      <a:headEnd type="none" w="med" len="med"/>
                      <a:tailEnd type="none" w="med" len="med"/>
                    </a:lnB>
                    <a:solidFill>
                      <a:schemeClr val="bg1"/>
                    </a:solidFill>
                  </a:tcPr>
                </a:tc>
                <a:tc>
                  <a:txBody>
                    <a:bodyPr/>
                    <a:lstStyle/>
                    <a:p>
                      <a:pPr algn="l"/>
                      <a:r>
                        <a:rPr lang="en-US" sz="1600">
                          <a:solidFill>
                            <a:srgbClr val="000000"/>
                          </a:solidFill>
                          <a:latin typeface="Calibri"/>
                          <a:cs typeface="Calibri"/>
                        </a:rPr>
                        <a:t>IIS Managers and Program  Managers</a:t>
                      </a:r>
                    </a:p>
                  </a:txBody>
                  <a:tcPr anchor="ctr">
                    <a:lnL w="9525" cap="flat" cmpd="sng" algn="ctr">
                      <a:solidFill>
                        <a:srgbClr val="164380"/>
                      </a:solidFill>
                      <a:prstDash val="solid"/>
                      <a:round/>
                      <a:headEnd type="none" w="med" len="med"/>
                      <a:tailEnd type="none" w="med" len="med"/>
                    </a:lnL>
                    <a:lnR w="9525" cap="flat" cmpd="sng" algn="ctr">
                      <a:solidFill>
                        <a:srgbClr val="164380"/>
                      </a:solidFill>
                      <a:prstDash val="solid"/>
                      <a:round/>
                      <a:headEnd type="none" w="med" len="med"/>
                      <a:tailEnd type="none" w="med" len="med"/>
                    </a:lnR>
                    <a:lnT w="9525" cap="flat" cmpd="sng" algn="ctr">
                      <a:solidFill>
                        <a:srgbClr val="164380"/>
                      </a:solidFill>
                      <a:prstDash val="solid"/>
                      <a:round/>
                      <a:headEnd type="none" w="med" len="med"/>
                      <a:tailEnd type="none" w="med" len="med"/>
                    </a:lnT>
                    <a:lnB w="9525" cap="flat" cmpd="sng" algn="ctr">
                      <a:solidFill>
                        <a:srgbClr val="164380"/>
                      </a:solidFill>
                      <a:prstDash val="solid"/>
                      <a:round/>
                      <a:headEnd type="none" w="med" len="med"/>
                      <a:tailEnd type="none" w="med" len="med"/>
                    </a:lnB>
                    <a:solidFill>
                      <a:schemeClr val="bg1"/>
                    </a:solidFill>
                  </a:tcPr>
                </a:tc>
                <a:tc>
                  <a:txBody>
                    <a:bodyPr/>
                    <a:lstStyle/>
                    <a:p>
                      <a:pPr algn="l"/>
                      <a:r>
                        <a:rPr lang="en-US" sz="1600">
                          <a:solidFill>
                            <a:srgbClr val="000000"/>
                          </a:solidFill>
                          <a:latin typeface="Calibri" panose="020F0502020204030204" pitchFamily="34" charset="0"/>
                          <a:cs typeface="Calibri" panose="020F0502020204030204" pitchFamily="34" charset="0"/>
                        </a:rPr>
                        <a:t>Offers opportunity for in-depth look at priority activities and hear from jurisdictional partners</a:t>
                      </a:r>
                    </a:p>
                  </a:txBody>
                  <a:tcPr anchor="ctr">
                    <a:lnL w="9525" cap="flat" cmpd="sng" algn="ctr">
                      <a:solidFill>
                        <a:srgbClr val="164380"/>
                      </a:solidFill>
                      <a:prstDash val="solid"/>
                      <a:round/>
                      <a:headEnd type="none" w="med" len="med"/>
                      <a:tailEnd type="none" w="med" len="med"/>
                    </a:lnL>
                    <a:lnR w="38100" cap="flat" cmpd="sng" algn="ctr">
                      <a:solidFill>
                        <a:srgbClr val="164380"/>
                      </a:solidFill>
                      <a:prstDash val="solid"/>
                      <a:round/>
                      <a:headEnd type="none" w="med" len="med"/>
                      <a:tailEnd type="none" w="med" len="med"/>
                    </a:lnR>
                    <a:lnT w="9525" cap="flat" cmpd="sng" algn="ctr">
                      <a:solidFill>
                        <a:srgbClr val="164380"/>
                      </a:solidFill>
                      <a:prstDash val="solid"/>
                      <a:round/>
                      <a:headEnd type="none" w="med" len="med"/>
                      <a:tailEnd type="none" w="med" len="med"/>
                    </a:lnT>
                    <a:lnB w="9525" cap="flat" cmpd="sng" algn="ctr">
                      <a:solidFill>
                        <a:srgbClr val="164380"/>
                      </a:solidFill>
                      <a:prstDash val="solid"/>
                      <a:round/>
                      <a:headEnd type="none" w="med" len="med"/>
                      <a:tailEnd type="none" w="med" len="med"/>
                    </a:lnB>
                    <a:solidFill>
                      <a:schemeClr val="bg1"/>
                    </a:solidFill>
                  </a:tcPr>
                </a:tc>
                <a:extLst>
                  <a:ext uri="{0D108BD9-81ED-4DB2-BD59-A6C34878D82A}">
                    <a16:rowId xmlns:a16="http://schemas.microsoft.com/office/drawing/2014/main" val="283095345"/>
                  </a:ext>
                </a:extLst>
              </a:tr>
              <a:tr h="902176">
                <a:tc>
                  <a:txBody>
                    <a:bodyPr/>
                    <a:lstStyle/>
                    <a:p>
                      <a:pPr algn="l"/>
                      <a:r>
                        <a:rPr lang="en-US" sz="1600" b="1">
                          <a:solidFill>
                            <a:srgbClr val="000000"/>
                          </a:solidFill>
                          <a:latin typeface="Calibri" panose="020F0502020204030204" pitchFamily="34" charset="0"/>
                          <a:cs typeface="Calibri" panose="020F0502020204030204" pitchFamily="34" charset="0"/>
                        </a:rPr>
                        <a:t>IIS Technology Partners Calls</a:t>
                      </a:r>
                    </a:p>
                    <a:p>
                      <a:pPr algn="l"/>
                      <a:r>
                        <a:rPr lang="en-US" sz="1600" i="1">
                          <a:solidFill>
                            <a:srgbClr val="000000"/>
                          </a:solidFill>
                          <a:latin typeface="Calibri" panose="020F0502020204030204" pitchFamily="34" charset="0"/>
                          <a:cs typeface="Calibri" panose="020F0502020204030204" pitchFamily="34" charset="0"/>
                        </a:rPr>
                        <a:t>monthly call</a:t>
                      </a:r>
                    </a:p>
                  </a:txBody>
                  <a:tcPr anchor="ctr">
                    <a:lnL w="38100" cap="flat" cmpd="sng" algn="ctr">
                      <a:solidFill>
                        <a:srgbClr val="164380"/>
                      </a:solidFill>
                      <a:prstDash val="solid"/>
                      <a:round/>
                      <a:headEnd type="none" w="med" len="med"/>
                      <a:tailEnd type="none" w="med" len="med"/>
                    </a:lnL>
                    <a:lnR w="9525" cap="flat" cmpd="sng" algn="ctr">
                      <a:solidFill>
                        <a:srgbClr val="164380"/>
                      </a:solidFill>
                      <a:prstDash val="solid"/>
                      <a:round/>
                      <a:headEnd type="none" w="med" len="med"/>
                      <a:tailEnd type="none" w="med" len="med"/>
                    </a:lnR>
                    <a:lnT w="9525" cap="flat" cmpd="sng" algn="ctr">
                      <a:solidFill>
                        <a:srgbClr val="164380"/>
                      </a:solidFill>
                      <a:prstDash val="solid"/>
                      <a:round/>
                      <a:headEnd type="none" w="med" len="med"/>
                      <a:tailEnd type="none" w="med" len="med"/>
                    </a:lnT>
                    <a:lnB w="9525" cap="flat" cmpd="sng" algn="ctr">
                      <a:solidFill>
                        <a:srgbClr val="164380"/>
                      </a:solidFill>
                      <a:prstDash val="solid"/>
                      <a:round/>
                      <a:headEnd type="none" w="med" len="med"/>
                      <a:tailEnd type="none" w="med" len="med"/>
                    </a:lnB>
                    <a:solidFill>
                      <a:schemeClr val="bg1"/>
                    </a:solidFill>
                  </a:tcPr>
                </a:tc>
                <a:tc>
                  <a:txBody>
                    <a:bodyPr/>
                    <a:lstStyle/>
                    <a:p>
                      <a:pPr algn="l"/>
                      <a:r>
                        <a:rPr lang="en-US" sz="1600">
                          <a:solidFill>
                            <a:srgbClr val="000000"/>
                          </a:solidFill>
                          <a:latin typeface="Calibri" panose="020F0502020204030204" pitchFamily="34" charset="0"/>
                          <a:cs typeface="Calibri" panose="020F0502020204030204" pitchFamily="34" charset="0"/>
                        </a:rPr>
                        <a:t>Technology Vendors and Partners</a:t>
                      </a:r>
                    </a:p>
                  </a:txBody>
                  <a:tcPr anchor="ctr">
                    <a:lnL w="9525" cap="flat" cmpd="sng" algn="ctr">
                      <a:solidFill>
                        <a:srgbClr val="164380"/>
                      </a:solidFill>
                      <a:prstDash val="solid"/>
                      <a:round/>
                      <a:headEnd type="none" w="med" len="med"/>
                      <a:tailEnd type="none" w="med" len="med"/>
                    </a:lnL>
                    <a:lnR w="9525" cap="flat" cmpd="sng" algn="ctr">
                      <a:solidFill>
                        <a:srgbClr val="164380"/>
                      </a:solidFill>
                      <a:prstDash val="solid"/>
                      <a:round/>
                      <a:headEnd type="none" w="med" len="med"/>
                      <a:tailEnd type="none" w="med" len="med"/>
                    </a:lnR>
                    <a:lnT w="9525" cap="flat" cmpd="sng" algn="ctr">
                      <a:solidFill>
                        <a:srgbClr val="164380"/>
                      </a:solidFill>
                      <a:prstDash val="solid"/>
                      <a:round/>
                      <a:headEnd type="none" w="med" len="med"/>
                      <a:tailEnd type="none" w="med" len="med"/>
                    </a:lnT>
                    <a:lnB w="9525" cap="flat" cmpd="sng" algn="ctr">
                      <a:solidFill>
                        <a:srgbClr val="164380"/>
                      </a:solidFill>
                      <a:prstDash val="solid"/>
                      <a:round/>
                      <a:headEnd type="none" w="med" len="med"/>
                      <a:tailEnd type="none" w="med" len="med"/>
                    </a:lnB>
                    <a:solidFill>
                      <a:schemeClr val="bg1"/>
                    </a:solidFill>
                  </a:tcPr>
                </a:tc>
                <a:tc>
                  <a:txBody>
                    <a:bodyPr/>
                    <a:lstStyle/>
                    <a:p>
                      <a:pPr algn="l"/>
                      <a:r>
                        <a:rPr lang="en-US" sz="1600">
                          <a:solidFill>
                            <a:srgbClr val="000000"/>
                          </a:solidFill>
                          <a:latin typeface="Calibri" panose="020F0502020204030204" pitchFamily="34" charset="0"/>
                          <a:cs typeface="Calibri" panose="020F0502020204030204" pitchFamily="34" charset="0"/>
                        </a:rPr>
                        <a:t>Engage IIS technology partners/IIS vendors in discussion about priorities and key technical updates</a:t>
                      </a:r>
                    </a:p>
                  </a:txBody>
                  <a:tcPr anchor="ctr">
                    <a:lnL w="9525" cap="flat" cmpd="sng" algn="ctr">
                      <a:solidFill>
                        <a:srgbClr val="164380"/>
                      </a:solidFill>
                      <a:prstDash val="solid"/>
                      <a:round/>
                      <a:headEnd type="none" w="med" len="med"/>
                      <a:tailEnd type="none" w="med" len="med"/>
                    </a:lnL>
                    <a:lnR w="38100" cap="flat" cmpd="sng" algn="ctr">
                      <a:solidFill>
                        <a:srgbClr val="164380"/>
                      </a:solidFill>
                      <a:prstDash val="solid"/>
                      <a:round/>
                      <a:headEnd type="none" w="med" len="med"/>
                      <a:tailEnd type="none" w="med" len="med"/>
                    </a:lnR>
                    <a:lnT w="9525" cap="flat" cmpd="sng" algn="ctr">
                      <a:solidFill>
                        <a:srgbClr val="164380"/>
                      </a:solidFill>
                      <a:prstDash val="solid"/>
                      <a:round/>
                      <a:headEnd type="none" w="med" len="med"/>
                      <a:tailEnd type="none" w="med" len="med"/>
                    </a:lnT>
                    <a:lnB w="9525" cap="flat" cmpd="sng" algn="ctr">
                      <a:solidFill>
                        <a:srgbClr val="164380"/>
                      </a:solidFill>
                      <a:prstDash val="solid"/>
                      <a:round/>
                      <a:headEnd type="none" w="med" len="med"/>
                      <a:tailEnd type="none" w="med" len="med"/>
                    </a:lnB>
                    <a:solidFill>
                      <a:schemeClr val="bg1"/>
                    </a:solidFill>
                  </a:tcPr>
                </a:tc>
                <a:extLst>
                  <a:ext uri="{0D108BD9-81ED-4DB2-BD59-A6C34878D82A}">
                    <a16:rowId xmlns:a16="http://schemas.microsoft.com/office/drawing/2014/main" val="2254870972"/>
                  </a:ext>
                </a:extLst>
              </a:tr>
              <a:tr h="1289831">
                <a:tc>
                  <a:txBody>
                    <a:bodyPr/>
                    <a:lstStyle/>
                    <a:p>
                      <a:pPr algn="l"/>
                      <a:r>
                        <a:rPr lang="en-US" sz="1600" b="1">
                          <a:solidFill>
                            <a:srgbClr val="000000"/>
                          </a:solidFill>
                          <a:latin typeface="Calibri" panose="020F0502020204030204" pitchFamily="34" charset="0"/>
                          <a:cs typeface="Calibri" panose="020F0502020204030204" pitchFamily="34" charset="0"/>
                        </a:rPr>
                        <a:t>SharePoint Site</a:t>
                      </a:r>
                    </a:p>
                    <a:p>
                      <a:pPr algn="l"/>
                      <a:r>
                        <a:rPr lang="en-US" sz="1600" i="1">
                          <a:solidFill>
                            <a:srgbClr val="000000"/>
                          </a:solidFill>
                          <a:latin typeface="Calibri" panose="020F0502020204030204" pitchFamily="34" charset="0"/>
                          <a:cs typeface="Calibri" panose="020F0502020204030204" pitchFamily="34" charset="0"/>
                        </a:rPr>
                        <a:t>document repository</a:t>
                      </a:r>
                    </a:p>
                  </a:txBody>
                  <a:tcPr anchor="ctr">
                    <a:lnL w="38100" cap="flat" cmpd="sng" algn="ctr">
                      <a:solidFill>
                        <a:srgbClr val="164380"/>
                      </a:solidFill>
                      <a:prstDash val="solid"/>
                      <a:round/>
                      <a:headEnd type="none" w="med" len="med"/>
                      <a:tailEnd type="none" w="med" len="med"/>
                    </a:lnL>
                    <a:lnR w="9525" cap="flat" cmpd="sng" algn="ctr">
                      <a:solidFill>
                        <a:srgbClr val="164380"/>
                      </a:solidFill>
                      <a:prstDash val="solid"/>
                      <a:round/>
                      <a:headEnd type="none" w="med" len="med"/>
                      <a:tailEnd type="none" w="med" len="med"/>
                    </a:lnR>
                    <a:lnT w="9525" cap="flat" cmpd="sng" algn="ctr">
                      <a:solidFill>
                        <a:srgbClr val="164380"/>
                      </a:solidFill>
                      <a:prstDash val="solid"/>
                      <a:round/>
                      <a:headEnd type="none" w="med" len="med"/>
                      <a:tailEnd type="none" w="med" len="med"/>
                    </a:lnT>
                    <a:lnB w="38100" cap="flat" cmpd="sng" algn="ctr">
                      <a:solidFill>
                        <a:srgbClr val="164380"/>
                      </a:solidFill>
                      <a:prstDash val="solid"/>
                      <a:round/>
                      <a:headEnd type="none" w="med" len="med"/>
                      <a:tailEnd type="none" w="med" len="med"/>
                    </a:lnB>
                    <a:solidFill>
                      <a:schemeClr val="bg1"/>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a:solidFill>
                            <a:srgbClr val="000000"/>
                          </a:solidFill>
                          <a:latin typeface="Calibri" panose="020F0502020204030204" pitchFamily="34" charset="0"/>
                          <a:cs typeface="Calibri" panose="020F0502020204030204" pitchFamily="34" charset="0"/>
                        </a:rPr>
                        <a:t>Jurisdiction, Technology, and National Partners</a:t>
                      </a:r>
                    </a:p>
                  </a:txBody>
                  <a:tcPr anchor="ctr">
                    <a:lnL w="9525" cap="flat" cmpd="sng" algn="ctr">
                      <a:solidFill>
                        <a:srgbClr val="164380"/>
                      </a:solidFill>
                      <a:prstDash val="solid"/>
                      <a:round/>
                      <a:headEnd type="none" w="med" len="med"/>
                      <a:tailEnd type="none" w="med" len="med"/>
                    </a:lnL>
                    <a:lnR w="9525" cap="flat" cmpd="sng" algn="ctr">
                      <a:solidFill>
                        <a:srgbClr val="164380"/>
                      </a:solidFill>
                      <a:prstDash val="solid"/>
                      <a:round/>
                      <a:headEnd type="none" w="med" len="med"/>
                      <a:tailEnd type="none" w="med" len="med"/>
                    </a:lnR>
                    <a:lnT w="9525" cap="flat" cmpd="sng" algn="ctr">
                      <a:solidFill>
                        <a:srgbClr val="164380"/>
                      </a:solidFill>
                      <a:prstDash val="solid"/>
                      <a:round/>
                      <a:headEnd type="none" w="med" len="med"/>
                      <a:tailEnd type="none" w="med" len="med"/>
                    </a:lnT>
                    <a:lnB w="38100" cap="flat" cmpd="sng" algn="ctr">
                      <a:solidFill>
                        <a:srgbClr val="164380"/>
                      </a:solidFill>
                      <a:prstDash val="solid"/>
                      <a:round/>
                      <a:headEnd type="none" w="med" len="med"/>
                      <a:tailEnd type="none" w="med" len="med"/>
                    </a:lnB>
                    <a:solidFill>
                      <a:schemeClr val="bg1"/>
                    </a:solidFill>
                  </a:tcPr>
                </a:tc>
                <a:tc>
                  <a:txBody>
                    <a:bodyPr/>
                    <a:lstStyle/>
                    <a:p>
                      <a:pPr algn="l"/>
                      <a:r>
                        <a:rPr lang="en-US" sz="1600" dirty="0">
                          <a:solidFill>
                            <a:srgbClr val="000000"/>
                          </a:solidFill>
                          <a:latin typeface="Calibri" panose="020F0502020204030204" pitchFamily="34" charset="0"/>
                          <a:cs typeface="Calibri" panose="020F0502020204030204" pitchFamily="34" charset="0"/>
                        </a:rPr>
                        <a:t>Allows CDC to manage and provide partners access to useful documents</a:t>
                      </a:r>
                    </a:p>
                  </a:txBody>
                  <a:tcPr anchor="ctr">
                    <a:lnL w="9525" cap="flat" cmpd="sng" algn="ctr">
                      <a:solidFill>
                        <a:srgbClr val="164380"/>
                      </a:solidFill>
                      <a:prstDash val="solid"/>
                      <a:round/>
                      <a:headEnd type="none" w="med" len="med"/>
                      <a:tailEnd type="none" w="med" len="med"/>
                    </a:lnL>
                    <a:lnR w="38100" cap="flat" cmpd="sng" algn="ctr">
                      <a:solidFill>
                        <a:srgbClr val="164380"/>
                      </a:solidFill>
                      <a:prstDash val="solid"/>
                      <a:round/>
                      <a:headEnd type="none" w="med" len="med"/>
                      <a:tailEnd type="none" w="med" len="med"/>
                    </a:lnR>
                    <a:lnT w="9525" cap="flat" cmpd="sng" algn="ctr">
                      <a:solidFill>
                        <a:srgbClr val="164380"/>
                      </a:solidFill>
                      <a:prstDash val="solid"/>
                      <a:round/>
                      <a:headEnd type="none" w="med" len="med"/>
                      <a:tailEnd type="none" w="med" len="med"/>
                    </a:lnT>
                    <a:lnB w="38100" cap="flat" cmpd="sng" algn="ctr">
                      <a:solidFill>
                        <a:srgbClr val="164380"/>
                      </a:solidFill>
                      <a:prstDash val="solid"/>
                      <a:round/>
                      <a:headEnd type="none" w="med" len="med"/>
                      <a:tailEnd type="none" w="med" len="med"/>
                    </a:lnB>
                    <a:solidFill>
                      <a:schemeClr val="bg1"/>
                    </a:solidFill>
                  </a:tcPr>
                </a:tc>
                <a:extLst>
                  <a:ext uri="{0D108BD9-81ED-4DB2-BD59-A6C34878D82A}">
                    <a16:rowId xmlns:a16="http://schemas.microsoft.com/office/drawing/2014/main" val="3369838321"/>
                  </a:ext>
                </a:extLst>
              </a:tr>
            </a:tbl>
          </a:graphicData>
        </a:graphic>
      </p:graphicFrame>
      <p:pic>
        <p:nvPicPr>
          <p:cNvPr id="7" name="Picture 6">
            <a:extLst>
              <a:ext uri="{FF2B5EF4-FFF2-40B4-BE49-F238E27FC236}">
                <a16:creationId xmlns:a16="http://schemas.microsoft.com/office/drawing/2014/main" id="{5A0B9C37-3048-B32C-F42A-E8C32B66ADE0}"/>
              </a:ext>
            </a:extLst>
          </p:cNvPr>
          <p:cNvPicPr>
            <a:picLocks noChangeAspect="1"/>
          </p:cNvPicPr>
          <p:nvPr/>
        </p:nvPicPr>
        <p:blipFill rotWithShape="1">
          <a:blip r:embed="rId3"/>
          <a:srcRect l="1781" t="1613" r="2286" b="571"/>
          <a:stretch/>
        </p:blipFill>
        <p:spPr>
          <a:xfrm>
            <a:off x="8773126" y="1558121"/>
            <a:ext cx="2660657" cy="4514156"/>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9ED8C9F6-F742-2350-95F0-8A7C7C67A9AD}"/>
              </a:ext>
            </a:extLst>
          </p:cNvPr>
          <p:cNvSpPr txBox="1"/>
          <p:nvPr/>
        </p:nvSpPr>
        <p:spPr>
          <a:xfrm>
            <a:off x="614083" y="6071347"/>
            <a:ext cx="7590864" cy="738472"/>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defTabSz="1219170" eaLnBrk="0" fontAlgn="base" hangingPunct="0">
              <a:spcBef>
                <a:spcPct val="0"/>
              </a:spcBef>
              <a:spcAft>
                <a:spcPct val="0"/>
              </a:spcAft>
              <a:defRPr/>
            </a:pPr>
            <a:r>
              <a:rPr lang="en-US" sz="1333" dirty="0">
                <a:solidFill>
                  <a:srgbClr val="1D1D1D"/>
                </a:solidFill>
                <a:latin typeface="Calibri"/>
                <a:ea typeface="Calibri"/>
                <a:cs typeface="Calibri"/>
              </a:rPr>
              <a:t>Chart with blue section borders that highlights IIS specific communication by resource type (ex. Monthly awardee call and weekly emails) and audience (ex. Technology vendor and </a:t>
            </a:r>
            <a:r>
              <a:rPr lang="en-US" sz="1333" dirty="0" err="1">
                <a:solidFill>
                  <a:srgbClr val="1D1D1D"/>
                </a:solidFill>
                <a:latin typeface="Calibri"/>
                <a:ea typeface="Calibri"/>
                <a:cs typeface="Calibri"/>
              </a:rPr>
              <a:t>juridicition</a:t>
            </a:r>
            <a:r>
              <a:rPr lang="en-US" sz="1333" dirty="0">
                <a:solidFill>
                  <a:srgbClr val="1D1D1D"/>
                </a:solidFill>
                <a:latin typeface="Calibri"/>
                <a:ea typeface="Calibri"/>
                <a:cs typeface="Calibri"/>
              </a:rPr>
              <a:t>). </a:t>
            </a:r>
          </a:p>
          <a:p>
            <a:pPr defTabSz="1219170" eaLnBrk="0" fontAlgn="base" hangingPunct="0">
              <a:spcBef>
                <a:spcPct val="0"/>
              </a:spcBef>
              <a:spcAft>
                <a:spcPct val="0"/>
              </a:spcAft>
              <a:defRPr/>
            </a:pPr>
            <a:endParaRPr lang="en-US" sz="1333" dirty="0">
              <a:solidFill>
                <a:srgbClr val="0F56DC"/>
              </a:solidFill>
              <a:latin typeface="Calibri"/>
              <a:ea typeface="Calibri"/>
              <a:cs typeface="Calibri"/>
            </a:endParaRPr>
          </a:p>
        </p:txBody>
      </p:sp>
      <p:sp>
        <p:nvSpPr>
          <p:cNvPr id="5" name="TextBox 4">
            <a:extLst>
              <a:ext uri="{FF2B5EF4-FFF2-40B4-BE49-F238E27FC236}">
                <a16:creationId xmlns:a16="http://schemas.microsoft.com/office/drawing/2014/main" id="{327FE150-A3F4-BEAD-7E6B-BB45F00EDFB6}"/>
              </a:ext>
            </a:extLst>
          </p:cNvPr>
          <p:cNvSpPr txBox="1"/>
          <p:nvPr/>
        </p:nvSpPr>
        <p:spPr>
          <a:xfrm>
            <a:off x="8771966" y="6071347"/>
            <a:ext cx="2817157" cy="738472"/>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defTabSz="1219170" eaLnBrk="0" fontAlgn="base" hangingPunct="0">
              <a:spcBef>
                <a:spcPct val="0"/>
              </a:spcBef>
              <a:spcAft>
                <a:spcPct val="0"/>
              </a:spcAft>
              <a:defRPr/>
            </a:pPr>
            <a:r>
              <a:rPr lang="en-US" sz="1333" dirty="0">
                <a:solidFill>
                  <a:srgbClr val="1D1D1D"/>
                </a:solidFill>
                <a:latin typeface="Calibri"/>
                <a:ea typeface="Calibri"/>
                <a:cs typeface="Calibri"/>
              </a:rPr>
              <a:t>Image has blue, pink, and purple section banners with IIS Information Brief content.</a:t>
            </a:r>
            <a:endParaRPr lang="en-US" sz="2400" dirty="0" err="1">
              <a:solidFill>
                <a:srgbClr val="0F56DC"/>
              </a:solidFill>
              <a:latin typeface="Myriad Web Pro" panose="020B0503030403020204" pitchFamily="34" charset="0"/>
            </a:endParaRPr>
          </a:p>
        </p:txBody>
      </p:sp>
    </p:spTree>
    <p:extLst>
      <p:ext uri="{BB962C8B-B14F-4D97-AF65-F5344CB8AC3E}">
        <p14:creationId xmlns:p14="http://schemas.microsoft.com/office/powerpoint/2010/main" val="2603890962"/>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92D16-FA3A-4EF3-4A02-40A386320217}"/>
              </a:ext>
            </a:extLst>
          </p:cNvPr>
          <p:cNvSpPr>
            <a:spLocks noGrp="1"/>
          </p:cNvSpPr>
          <p:nvPr>
            <p:ph type="title"/>
          </p:nvPr>
        </p:nvSpPr>
        <p:spPr/>
        <p:txBody>
          <a:bodyPr/>
          <a:lstStyle/>
          <a:p>
            <a:r>
              <a:rPr lang="en-US" dirty="0"/>
              <a:t>Questions?</a:t>
            </a:r>
          </a:p>
        </p:txBody>
      </p:sp>
      <p:sp>
        <p:nvSpPr>
          <p:cNvPr id="3" name="Text Placeholder 2">
            <a:extLst>
              <a:ext uri="{FF2B5EF4-FFF2-40B4-BE49-F238E27FC236}">
                <a16:creationId xmlns:a16="http://schemas.microsoft.com/office/drawing/2014/main" id="{5EF3042D-39F9-790C-521E-68BA6FFE6F6F}"/>
              </a:ext>
            </a:extLst>
          </p:cNvPr>
          <p:cNvSpPr>
            <a:spLocks noGrp="1"/>
          </p:cNvSpPr>
          <p:nvPr>
            <p:ph type="body" idx="1"/>
          </p:nvPr>
        </p:nvSpPr>
        <p:spPr/>
        <p:txBody>
          <a:bodyPr/>
          <a:lstStyle/>
          <a:p>
            <a:r>
              <a:rPr lang="en-US" i="1" dirty="0"/>
              <a:t>CDC and the IIS Community</a:t>
            </a:r>
          </a:p>
        </p:txBody>
      </p:sp>
    </p:spTree>
    <p:extLst>
      <p:ext uri="{BB962C8B-B14F-4D97-AF65-F5344CB8AC3E}">
        <p14:creationId xmlns:p14="http://schemas.microsoft.com/office/powerpoint/2010/main" val="1814417005"/>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5715000" cy="1143000"/>
          </a:xfrm>
          <a:solidFill>
            <a:srgbClr val="FFFFFF">
              <a:alpha val="80000"/>
            </a:srgbClr>
          </a:solidFill>
        </p:spPr>
        <p:txBody>
          <a:bodyPr vert="horz" lIns="91440" tIns="45720" rIns="91440" bIns="45720" rtlCol="0" anchor="b" anchorCtr="0">
            <a:normAutofit/>
          </a:bodyPr>
          <a:lstStyle/>
          <a:p>
            <a:pPr>
              <a:lnSpc>
                <a:spcPct val="58754"/>
              </a:lnSpc>
            </a:pPr>
            <a:r>
              <a:rPr lang="en-US"/>
              <a:t>Resources</a:t>
            </a:r>
          </a:p>
        </p:txBody>
      </p:sp>
      <p:sp>
        <p:nvSpPr>
          <p:cNvPr id="3" name="Text Placeholder 2"/>
          <p:cNvSpPr>
            <a:spLocks noGrp="1"/>
          </p:cNvSpPr>
          <p:nvPr>
            <p:ph type="body" sz="quarter" idx="10"/>
          </p:nvPr>
        </p:nvSpPr>
        <p:spPr>
          <a:xfrm>
            <a:off x="609601" y="1811868"/>
            <a:ext cx="5829300" cy="4421717"/>
          </a:xfrm>
          <a:solidFill>
            <a:srgbClr val="FFFFFF">
              <a:alpha val="80000"/>
            </a:srgbClr>
          </a:solidFill>
        </p:spPr>
        <p:txBody>
          <a:bodyPr>
            <a:normAutofit lnSpcReduction="10000"/>
          </a:bodyPr>
          <a:lstStyle/>
          <a:p>
            <a:pPr marL="0" indent="0">
              <a:buNone/>
            </a:pPr>
            <a:r>
              <a:rPr lang="en-US" sz="1800">
                <a:solidFill>
                  <a:schemeClr val="accent3"/>
                </a:solidFill>
              </a:rPr>
              <a:t>General Resources</a:t>
            </a:r>
          </a:p>
          <a:p>
            <a:pPr marL="455602" indent="-280981"/>
            <a:r>
              <a:rPr lang="en-US" sz="1800"/>
              <a:t>Explore </a:t>
            </a:r>
            <a:r>
              <a:rPr lang="en-US" sz="1800">
                <a:hlinkClick r:id="rId3"/>
              </a:rPr>
              <a:t>Immunization Information Systems home page</a:t>
            </a:r>
            <a:endParaRPr lang="en-US" sz="1800"/>
          </a:p>
          <a:p>
            <a:pPr marL="455602" indent="-280981"/>
            <a:r>
              <a:rPr lang="en-US" sz="1800"/>
              <a:t>Review the </a:t>
            </a:r>
            <a:r>
              <a:rPr lang="en-US" sz="1800">
                <a:hlinkClick r:id="rId4"/>
              </a:rPr>
              <a:t>Functional Standards</a:t>
            </a:r>
            <a:endParaRPr lang="en-US" sz="1800"/>
          </a:p>
          <a:p>
            <a:pPr marL="455602" indent="-280981"/>
            <a:r>
              <a:rPr lang="en-US" sz="1800"/>
              <a:t>Enroll in PHII’s </a:t>
            </a:r>
            <a:r>
              <a:rPr lang="en-US" sz="1800">
                <a:hlinkClick r:id="rId5"/>
              </a:rPr>
              <a:t>e-mail crash course for all things IIS</a:t>
            </a:r>
            <a:endParaRPr lang="en-US" sz="1800"/>
          </a:p>
          <a:p>
            <a:pPr marL="455602" indent="-280981"/>
            <a:r>
              <a:rPr lang="en-US" sz="1800"/>
              <a:t>Subscribe to IIS Information Brief (email </a:t>
            </a:r>
            <a:r>
              <a:rPr lang="en-US" sz="1800">
                <a:hlinkClick r:id="rId6"/>
              </a:rPr>
              <a:t>IISInfo@cdc.gov</a:t>
            </a:r>
            <a:r>
              <a:rPr lang="en-US" sz="1800"/>
              <a:t>)</a:t>
            </a:r>
          </a:p>
          <a:p>
            <a:pPr indent="-609570"/>
            <a:endParaRPr lang="en-US" sz="1800"/>
          </a:p>
          <a:p>
            <a:pPr marL="0" indent="0">
              <a:buNone/>
            </a:pPr>
            <a:r>
              <a:rPr lang="en-US" sz="1800">
                <a:solidFill>
                  <a:schemeClr val="accent3"/>
                </a:solidFill>
              </a:rPr>
              <a:t>IPOM Support Resources</a:t>
            </a:r>
          </a:p>
          <a:p>
            <a:pPr marL="455602" indent="-280981"/>
            <a:r>
              <a:rPr lang="en-US" sz="1800">
                <a:hlinkClick r:id="rId7"/>
              </a:rPr>
              <a:t>Letter to Awardees (February 2, 2022)</a:t>
            </a:r>
            <a:endParaRPr lang="en-US" sz="1800"/>
          </a:p>
          <a:p>
            <a:pPr marL="455602" indent="-280981"/>
            <a:r>
              <a:rPr lang="en-US" sz="1800">
                <a:hlinkClick r:id="rId8"/>
              </a:rPr>
              <a:t>Data Quality Report on the IIS Dashboard</a:t>
            </a:r>
            <a:endParaRPr lang="en-US" sz="1800"/>
          </a:p>
          <a:p>
            <a:pPr marL="455602" indent="-280981"/>
            <a:r>
              <a:rPr lang="en-US" sz="1800">
                <a:hlinkClick r:id="rId9"/>
              </a:rPr>
              <a:t>IPOM Chapter D Sample Activities for Budget Year 2022</a:t>
            </a:r>
            <a:r>
              <a:rPr lang="en-US" sz="1800"/>
              <a:t> </a:t>
            </a:r>
          </a:p>
        </p:txBody>
      </p:sp>
      <p:sp>
        <p:nvSpPr>
          <p:cNvPr id="7" name="Text Placeholder 2">
            <a:extLst>
              <a:ext uri="{FF2B5EF4-FFF2-40B4-BE49-F238E27FC236}">
                <a16:creationId xmlns:a16="http://schemas.microsoft.com/office/drawing/2014/main" id="{D1E108B3-056D-4C10-A854-E6075D4E3711}"/>
              </a:ext>
            </a:extLst>
          </p:cNvPr>
          <p:cNvSpPr txBox="1">
            <a:spLocks/>
          </p:cNvSpPr>
          <p:nvPr/>
        </p:nvSpPr>
        <p:spPr bwMode="auto">
          <a:xfrm>
            <a:off x="676005" y="1746780"/>
            <a:ext cx="10594105" cy="4203171"/>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lvl1pPr marL="457189" indent="-457189" algn="l" rtl="0" eaLnBrk="0" fontAlgn="base" hangingPunct="0">
              <a:spcBef>
                <a:spcPct val="20000"/>
              </a:spcBef>
              <a:spcAft>
                <a:spcPct val="0"/>
              </a:spcAft>
              <a:buClr>
                <a:srgbClr val="8B9B92"/>
              </a:buClr>
              <a:buFont typeface="Wingdings" panose="05000000000000000000" pitchFamily="2" charset="2"/>
              <a:buChar char="§"/>
              <a:defRPr sz="3200" kern="1200">
                <a:solidFill>
                  <a:schemeClr val="tx1"/>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Clr>
                <a:srgbClr val="B2A97E"/>
              </a:buClr>
              <a:buFont typeface="Arial" panose="020B0604020202020204" pitchFamily="34" charset="0"/>
              <a:buChar char="–"/>
              <a:defRPr sz="2667" kern="1200">
                <a:solidFill>
                  <a:schemeClr val="tx1"/>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Clr>
                <a:srgbClr val="594F40"/>
              </a:buClr>
              <a:buFont typeface="Arial" panose="020B0604020202020204" pitchFamily="34" charset="0"/>
              <a:buChar char="•"/>
              <a:defRPr sz="2667" kern="1200">
                <a:solidFill>
                  <a:schemeClr val="tx1"/>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defTabSz="1219170">
              <a:buNone/>
              <a:defRPr/>
            </a:pPr>
            <a:r>
              <a:rPr lang="en-US" b="1" dirty="0">
                <a:solidFill>
                  <a:srgbClr val="000000"/>
                </a:solidFill>
                <a:latin typeface="Calibri"/>
                <a:cs typeface="Calibri"/>
              </a:rPr>
              <a:t>General Resources</a:t>
            </a:r>
          </a:p>
          <a:p>
            <a:pPr marL="396865" indent="-336542" defTabSz="1219170">
              <a:buClr>
                <a:srgbClr val="0F56DC"/>
              </a:buClr>
              <a:buFont typeface="Arial" panose="020B0604020202020204" pitchFamily="34" charset="0"/>
              <a:buChar char="•"/>
              <a:defRPr/>
            </a:pPr>
            <a:r>
              <a:rPr lang="en-US" sz="2667" dirty="0">
                <a:solidFill>
                  <a:srgbClr val="0563C1"/>
                </a:solidFill>
                <a:latin typeface="Calibri"/>
                <a:cs typeface="Calibri"/>
                <a:hlinkClick r:id="rId3">
                  <a:extLst>
                    <a:ext uri="{A12FA001-AC4F-418D-AE19-62706E023703}">
                      <ahyp:hlinkClr xmlns:ahyp="http://schemas.microsoft.com/office/drawing/2018/hyperlinkcolor" val="tx"/>
                    </a:ext>
                  </a:extLst>
                </a:hlinkClick>
              </a:rPr>
              <a:t>Immunization Information Systems home page</a:t>
            </a:r>
            <a:endParaRPr lang="en-US" sz="2667" dirty="0">
              <a:solidFill>
                <a:srgbClr val="0563C1"/>
              </a:solidFill>
              <a:latin typeface="Calibri"/>
              <a:cs typeface="Calibri"/>
            </a:endParaRPr>
          </a:p>
          <a:p>
            <a:pPr marL="396865" indent="-336542" defTabSz="1219170">
              <a:buClr>
                <a:srgbClr val="0F56DC"/>
              </a:buClr>
              <a:buFont typeface="Arial" panose="020B0604020202020204" pitchFamily="34" charset="0"/>
              <a:buChar char="•"/>
              <a:defRPr/>
            </a:pPr>
            <a:r>
              <a:rPr lang="en-US" sz="2667" dirty="0">
                <a:solidFill>
                  <a:srgbClr val="0563C1"/>
                </a:solidFill>
                <a:latin typeface="Calibri"/>
                <a:cs typeface="Calibri"/>
                <a:hlinkClick r:id="rId4">
                  <a:extLst>
                    <a:ext uri="{A12FA001-AC4F-418D-AE19-62706E023703}">
                      <ahyp:hlinkClr xmlns:ahyp="http://schemas.microsoft.com/office/drawing/2018/hyperlinkcolor" val="tx"/>
                    </a:ext>
                  </a:extLst>
                </a:hlinkClick>
              </a:rPr>
              <a:t>IIS Functional Standards</a:t>
            </a:r>
            <a:r>
              <a:rPr lang="en-US" sz="2667" dirty="0">
                <a:solidFill>
                  <a:srgbClr val="0563C1"/>
                </a:solidFill>
                <a:latin typeface="Calibri"/>
                <a:cs typeface="Calibri"/>
              </a:rPr>
              <a:t> </a:t>
            </a:r>
          </a:p>
          <a:p>
            <a:pPr marL="396865" indent="-336542" defTabSz="1219170">
              <a:buClr>
                <a:srgbClr val="0F56DC"/>
              </a:buClr>
              <a:buFont typeface="Arial" panose="020B0604020202020204" pitchFamily="34" charset="0"/>
              <a:buChar char="•"/>
              <a:defRPr/>
            </a:pPr>
            <a:r>
              <a:rPr lang="en-US" sz="2667" dirty="0">
                <a:solidFill>
                  <a:srgbClr val="0563C1"/>
                </a:solidFill>
                <a:latin typeface="Calibri"/>
                <a:cs typeface="Calibri"/>
                <a:hlinkClick r:id="rId10">
                  <a:extLst>
                    <a:ext uri="{A12FA001-AC4F-418D-AE19-62706E023703}">
                      <ahyp:hlinkClr xmlns:ahyp="http://schemas.microsoft.com/office/drawing/2018/hyperlinkcolor" val="tx"/>
                    </a:ext>
                  </a:extLst>
                </a:hlinkClick>
              </a:rPr>
              <a:t>IIS Functional Standards Guidance </a:t>
            </a:r>
            <a:endParaRPr lang="en-US" sz="2667" dirty="0">
              <a:solidFill>
                <a:srgbClr val="0563C1"/>
              </a:solidFill>
              <a:latin typeface="Calibri"/>
              <a:cs typeface="Calibri"/>
            </a:endParaRPr>
          </a:p>
          <a:p>
            <a:pPr marL="396865" indent="-336542" defTabSz="1219170">
              <a:buClr>
                <a:srgbClr val="0F56DC"/>
              </a:buClr>
              <a:buFont typeface="Arial" panose="020B0604020202020204" pitchFamily="34" charset="0"/>
              <a:buChar char="•"/>
              <a:defRPr/>
            </a:pPr>
            <a:r>
              <a:rPr lang="en-US" sz="2667" dirty="0">
                <a:solidFill>
                  <a:srgbClr val="000000"/>
                </a:solidFill>
                <a:latin typeface="Calibri"/>
                <a:cs typeface="Calibri"/>
              </a:rPr>
              <a:t>PHII’s </a:t>
            </a:r>
            <a:r>
              <a:rPr lang="en-US" sz="2667" dirty="0">
                <a:solidFill>
                  <a:srgbClr val="0563C1"/>
                </a:solidFill>
                <a:latin typeface="Calibri"/>
                <a:cs typeface="Calibri"/>
                <a:hlinkClick r:id="rId5">
                  <a:extLst>
                    <a:ext uri="{A12FA001-AC4F-418D-AE19-62706E023703}">
                      <ahyp:hlinkClr xmlns:ahyp="http://schemas.microsoft.com/office/drawing/2018/hyperlinkcolor" val="tx"/>
                    </a:ext>
                  </a:extLst>
                </a:hlinkClick>
              </a:rPr>
              <a:t>e-mail crash course for all things IIS</a:t>
            </a:r>
            <a:endParaRPr lang="en-US" sz="2667" dirty="0">
              <a:solidFill>
                <a:srgbClr val="0563C1"/>
              </a:solidFill>
              <a:latin typeface="Calibri"/>
              <a:cs typeface="Calibri"/>
            </a:endParaRPr>
          </a:p>
          <a:p>
            <a:pPr marL="396865" indent="-336542" defTabSz="1219170">
              <a:buClr>
                <a:srgbClr val="0F56DC"/>
              </a:buClr>
              <a:buFont typeface="Arial" panose="020B0604020202020204" pitchFamily="34" charset="0"/>
              <a:buChar char="•"/>
              <a:defRPr/>
            </a:pPr>
            <a:r>
              <a:rPr lang="en-US" sz="2667" dirty="0">
                <a:solidFill>
                  <a:srgbClr val="000000"/>
                </a:solidFill>
                <a:latin typeface="Calibri"/>
                <a:cs typeface="Calibri"/>
              </a:rPr>
              <a:t>IIS Information Brief (</a:t>
            </a:r>
            <a:r>
              <a:rPr lang="en-US" sz="2667" dirty="0">
                <a:solidFill>
                  <a:srgbClr val="0563C1"/>
                </a:solidFill>
                <a:latin typeface="Calibri"/>
                <a:cs typeface="Calibri"/>
                <a:hlinkClick r:id="rId6">
                  <a:extLst>
                    <a:ext uri="{A12FA001-AC4F-418D-AE19-62706E023703}">
                      <ahyp:hlinkClr xmlns:ahyp="http://schemas.microsoft.com/office/drawing/2018/hyperlinkcolor" val="tx"/>
                    </a:ext>
                  </a:extLst>
                </a:hlinkClick>
              </a:rPr>
              <a:t>IISInfo@cdc.gov</a:t>
            </a:r>
            <a:r>
              <a:rPr lang="en-US" sz="2667" dirty="0">
                <a:solidFill>
                  <a:srgbClr val="000000"/>
                </a:solidFill>
                <a:latin typeface="Calibri"/>
                <a:cs typeface="Calibri"/>
              </a:rPr>
              <a:t>)</a:t>
            </a:r>
          </a:p>
          <a:p>
            <a:pPr marL="174621" indent="0" defTabSz="1219170">
              <a:buNone/>
              <a:defRPr/>
            </a:pPr>
            <a:endParaRPr lang="en-US" sz="1800" dirty="0">
              <a:solidFill>
                <a:srgbClr val="0F56DC"/>
              </a:solidFill>
            </a:endParaRPr>
          </a:p>
        </p:txBody>
      </p:sp>
    </p:spTree>
    <p:extLst>
      <p:ext uri="{BB962C8B-B14F-4D97-AF65-F5344CB8AC3E}">
        <p14:creationId xmlns:p14="http://schemas.microsoft.com/office/powerpoint/2010/main" val="3486107054"/>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19723B-A885-1579-677D-1399679DA948}"/>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4041757327"/>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7535C-0057-1C71-AC6A-39D6C7392D24}"/>
              </a:ext>
            </a:extLst>
          </p:cNvPr>
          <p:cNvSpPr>
            <a:spLocks noGrp="1"/>
          </p:cNvSpPr>
          <p:nvPr>
            <p:ph type="title"/>
          </p:nvPr>
        </p:nvSpPr>
        <p:spPr>
          <a:xfrm>
            <a:off x="609600" y="1375253"/>
            <a:ext cx="10972800" cy="1169363"/>
          </a:xfrm>
        </p:spPr>
        <p:txBody>
          <a:bodyPr vert="horz" lIns="91440" tIns="45720" rIns="91440" bIns="45720" rtlCol="0" anchor="ctr">
            <a:normAutofit/>
          </a:bodyPr>
          <a:lstStyle/>
          <a:p>
            <a:pPr>
              <a:lnSpc>
                <a:spcPct val="81900"/>
              </a:lnSpc>
            </a:pPr>
            <a:r>
              <a:rPr lang="en-US" sz="3700">
                <a:latin typeface="Calibri"/>
                <a:cs typeface="Calibri"/>
              </a:rPr>
              <a:t>Immunization Information Systems</a:t>
            </a:r>
          </a:p>
        </p:txBody>
      </p:sp>
      <p:sp>
        <p:nvSpPr>
          <p:cNvPr id="3" name="Subtitle 2">
            <a:extLst>
              <a:ext uri="{FF2B5EF4-FFF2-40B4-BE49-F238E27FC236}">
                <a16:creationId xmlns:a16="http://schemas.microsoft.com/office/drawing/2014/main" id="{795E727A-BFB2-205B-B1DE-3B3AEE3531AE}"/>
              </a:ext>
            </a:extLst>
          </p:cNvPr>
          <p:cNvSpPr>
            <a:spLocks noGrp="1"/>
          </p:cNvSpPr>
          <p:nvPr>
            <p:ph type="subTitle" idx="1"/>
          </p:nvPr>
        </p:nvSpPr>
        <p:spPr/>
        <p:txBody>
          <a:bodyPr>
            <a:normAutofit fontScale="62500" lnSpcReduction="20000"/>
          </a:bodyPr>
          <a:lstStyle/>
          <a:p>
            <a:pPr>
              <a:spcBef>
                <a:spcPts val="0"/>
              </a:spcBef>
            </a:pPr>
            <a:r>
              <a:rPr lang="en-US"/>
              <a:t>IIS Leadership Workshop</a:t>
            </a:r>
          </a:p>
          <a:p>
            <a:pPr>
              <a:spcBef>
                <a:spcPts val="0"/>
              </a:spcBef>
            </a:pPr>
            <a:r>
              <a:rPr lang="en-US"/>
              <a:t>June 10, 2025</a:t>
            </a:r>
          </a:p>
          <a:p>
            <a:endParaRPr lang="en-US"/>
          </a:p>
        </p:txBody>
      </p:sp>
      <p:sp>
        <p:nvSpPr>
          <p:cNvPr id="4" name="Text Placeholder 3">
            <a:extLst>
              <a:ext uri="{FF2B5EF4-FFF2-40B4-BE49-F238E27FC236}">
                <a16:creationId xmlns:a16="http://schemas.microsoft.com/office/drawing/2014/main" id="{A7AED683-2806-BDE2-F42E-B7144CEFBA91}"/>
              </a:ext>
            </a:extLst>
          </p:cNvPr>
          <p:cNvSpPr>
            <a:spLocks noGrp="1"/>
          </p:cNvSpPr>
          <p:nvPr>
            <p:ph type="body" sz="quarter" idx="10"/>
          </p:nvPr>
        </p:nvSpPr>
        <p:spPr>
          <a:xfrm>
            <a:off x="609600" y="4710519"/>
            <a:ext cx="8534400" cy="1295400"/>
          </a:xfrm>
        </p:spPr>
        <p:txBody>
          <a:bodyPr/>
          <a:lstStyle/>
          <a:p>
            <a:pPr>
              <a:lnSpc>
                <a:spcPct val="100000"/>
              </a:lnSpc>
              <a:spcBef>
                <a:spcPts val="0"/>
              </a:spcBef>
            </a:pPr>
            <a:r>
              <a:rPr lang="en-US" b="1">
                <a:latin typeface="Calibri"/>
                <a:cs typeface="Calibri"/>
              </a:rPr>
              <a:t>Tara Jatlaoui, MD, MPH, FACOG</a:t>
            </a:r>
          </a:p>
          <a:p>
            <a:pPr>
              <a:lnSpc>
                <a:spcPct val="100000"/>
              </a:lnSpc>
              <a:spcBef>
                <a:spcPts val="0"/>
              </a:spcBef>
            </a:pPr>
            <a:r>
              <a:rPr lang="en-US">
                <a:latin typeface="Calibri"/>
                <a:cs typeface="Calibri"/>
              </a:rPr>
              <a:t>Acting Chief, Informatics and Data Analytics Branch </a:t>
            </a:r>
            <a:endParaRPr lang="en-US">
              <a:cs typeface="Calibri"/>
            </a:endParaRPr>
          </a:p>
          <a:p>
            <a:pPr>
              <a:lnSpc>
                <a:spcPct val="100000"/>
              </a:lnSpc>
              <a:spcBef>
                <a:spcPts val="0"/>
              </a:spcBef>
            </a:pPr>
            <a:endParaRPr lang="en-US"/>
          </a:p>
          <a:p>
            <a:pPr>
              <a:lnSpc>
                <a:spcPct val="100000"/>
              </a:lnSpc>
              <a:spcBef>
                <a:spcPts val="0"/>
              </a:spcBef>
            </a:pPr>
            <a:endParaRPr lang="en-US"/>
          </a:p>
        </p:txBody>
      </p:sp>
      <p:sp>
        <p:nvSpPr>
          <p:cNvPr id="5" name="Text Placeholder 4">
            <a:extLst>
              <a:ext uri="{FF2B5EF4-FFF2-40B4-BE49-F238E27FC236}">
                <a16:creationId xmlns:a16="http://schemas.microsoft.com/office/drawing/2014/main" id="{67224688-E929-E270-8A1D-911F028F85A9}"/>
              </a:ext>
            </a:extLst>
          </p:cNvPr>
          <p:cNvSpPr>
            <a:spLocks noGrp="1"/>
          </p:cNvSpPr>
          <p:nvPr>
            <p:ph type="body" sz="quarter" idx="11"/>
          </p:nvPr>
        </p:nvSpPr>
        <p:spPr/>
        <p:txBody>
          <a:bodyPr/>
          <a:lstStyle/>
          <a:p>
            <a:r>
              <a:rPr lang="en-US"/>
              <a:t>National Center for Immunization and Respiratory Disease</a:t>
            </a:r>
          </a:p>
        </p:txBody>
      </p:sp>
    </p:spTree>
    <p:extLst>
      <p:ext uri="{BB962C8B-B14F-4D97-AF65-F5344CB8AC3E}">
        <p14:creationId xmlns:p14="http://schemas.microsoft.com/office/powerpoint/2010/main" val="36201622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DC87BE-C8D3-4DD3-8281-FDD872C5EBB5}"/>
              </a:ext>
            </a:extLst>
          </p:cNvPr>
          <p:cNvSpPr>
            <a:spLocks noGrp="1"/>
          </p:cNvSpPr>
          <p:nvPr>
            <p:ph type="title"/>
          </p:nvPr>
        </p:nvSpPr>
        <p:spPr/>
        <p:txBody>
          <a:bodyPr/>
          <a:lstStyle/>
          <a:p>
            <a:r>
              <a:rPr lang="en-US" dirty="0"/>
              <a:t>Immunization Information Systems (IIS)</a:t>
            </a:r>
          </a:p>
        </p:txBody>
      </p:sp>
      <p:sp>
        <p:nvSpPr>
          <p:cNvPr id="5" name="Text Placeholder 4">
            <a:extLst>
              <a:ext uri="{FF2B5EF4-FFF2-40B4-BE49-F238E27FC236}">
                <a16:creationId xmlns:a16="http://schemas.microsoft.com/office/drawing/2014/main" id="{C4FC2074-70FF-408B-BFDD-40A6C03F4AA8}"/>
              </a:ext>
            </a:extLst>
          </p:cNvPr>
          <p:cNvSpPr>
            <a:spLocks noGrp="1"/>
          </p:cNvSpPr>
          <p:nvPr>
            <p:ph type="body" idx="1"/>
          </p:nvPr>
        </p:nvSpPr>
        <p:spPr/>
        <p:txBody>
          <a:bodyPr/>
          <a:lstStyle/>
          <a:p>
            <a:r>
              <a:rPr lang="en-US" i="1" dirty="0"/>
              <a:t>CDC and the IIS Community</a:t>
            </a:r>
          </a:p>
        </p:txBody>
      </p:sp>
    </p:spTree>
    <p:extLst>
      <p:ext uri="{BB962C8B-B14F-4D97-AF65-F5344CB8AC3E}">
        <p14:creationId xmlns:p14="http://schemas.microsoft.com/office/powerpoint/2010/main" val="3029735429"/>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98A4C1-D8BD-464A-F559-1025EF20C44F}"/>
              </a:ext>
            </a:extLst>
          </p:cNvPr>
          <p:cNvSpPr>
            <a:spLocks noGrp="1"/>
          </p:cNvSpPr>
          <p:nvPr>
            <p:ph type="body" sz="quarter" idx="10"/>
          </p:nvPr>
        </p:nvSpPr>
        <p:spPr>
          <a:xfrm>
            <a:off x="708994" y="2344079"/>
            <a:ext cx="5486399" cy="3148920"/>
          </a:xfrm>
        </p:spPr>
        <p:txBody>
          <a:bodyPr/>
          <a:lstStyle/>
          <a:p>
            <a:pPr marL="303523" indent="-303523">
              <a:lnSpc>
                <a:spcPct val="101076"/>
              </a:lnSpc>
              <a:spcBef>
                <a:spcPts val="2400"/>
              </a:spcBef>
            </a:pPr>
            <a:r>
              <a:rPr lang="en-US" sz="2800"/>
              <a:t>What are CDC’s vision and priorities for IISs?</a:t>
            </a:r>
            <a:endParaRPr lang="en-US" sz="2800">
              <a:cs typeface="Calibri" panose="020F0502020204030204" pitchFamily="34" charset="0"/>
            </a:endParaRPr>
          </a:p>
          <a:p>
            <a:pPr marL="303523" indent="-303523">
              <a:lnSpc>
                <a:spcPct val="101076"/>
              </a:lnSpc>
              <a:spcBef>
                <a:spcPts val="2400"/>
              </a:spcBef>
            </a:pPr>
            <a:r>
              <a:rPr lang="en-US" sz="2800"/>
              <a:t>How does CDC support IISs? </a:t>
            </a:r>
            <a:endParaRPr lang="en-US" sz="2800">
              <a:cs typeface="Calibri" panose="020F0502020204030204" pitchFamily="34" charset="0"/>
            </a:endParaRPr>
          </a:p>
        </p:txBody>
      </p:sp>
      <p:sp>
        <p:nvSpPr>
          <p:cNvPr id="3" name="Title 2">
            <a:extLst>
              <a:ext uri="{FF2B5EF4-FFF2-40B4-BE49-F238E27FC236}">
                <a16:creationId xmlns:a16="http://schemas.microsoft.com/office/drawing/2014/main" id="{15D87464-B85B-9F0D-4680-619076022BAD}"/>
              </a:ext>
            </a:extLst>
          </p:cNvPr>
          <p:cNvSpPr>
            <a:spLocks noGrp="1"/>
          </p:cNvSpPr>
          <p:nvPr>
            <p:ph type="title"/>
          </p:nvPr>
        </p:nvSpPr>
        <p:spPr>
          <a:xfrm>
            <a:off x="609600" y="274639"/>
            <a:ext cx="10972800" cy="1143000"/>
          </a:xfrm>
        </p:spPr>
        <p:txBody>
          <a:bodyPr vert="horz" lIns="91440" tIns="45720" rIns="91440" bIns="45720" rtlCol="0" anchor="b" anchorCtr="0">
            <a:normAutofit/>
          </a:bodyPr>
          <a:lstStyle/>
          <a:p>
            <a:pPr>
              <a:lnSpc>
                <a:spcPct val="98728"/>
              </a:lnSpc>
            </a:pPr>
            <a:r>
              <a:rPr lang="en-US"/>
              <a:t>Today, we will answer these questions:</a:t>
            </a:r>
          </a:p>
        </p:txBody>
      </p:sp>
      <p:pic>
        <p:nvPicPr>
          <p:cNvPr id="5" name="Picture 4" descr="A picture containing text, clipart&#10;&#10;Description automatically generated">
            <a:extLst>
              <a:ext uri="{FF2B5EF4-FFF2-40B4-BE49-F238E27FC236}">
                <a16:creationId xmlns:a16="http://schemas.microsoft.com/office/drawing/2014/main" id="{6208D299-8B1B-C717-1E3A-EDE930A63825}"/>
              </a:ext>
            </a:extLst>
          </p:cNvPr>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994955" y="1829421"/>
            <a:ext cx="4459912" cy="3924723"/>
          </a:xfrm>
          <a:prstGeom prst="rect">
            <a:avLst/>
          </a:prstGeom>
          <a:noFill/>
          <a:effectLst>
            <a:outerShdw blurRad="50800" dist="38100" algn="l" rotWithShape="0">
              <a:prstClr val="black">
                <a:alpha val="40000"/>
              </a:prstClr>
            </a:outerShdw>
          </a:effectLst>
        </p:spPr>
      </p:pic>
      <p:sp>
        <p:nvSpPr>
          <p:cNvPr id="13" name="TextBox 12">
            <a:extLst>
              <a:ext uri="{FF2B5EF4-FFF2-40B4-BE49-F238E27FC236}">
                <a16:creationId xmlns:a16="http://schemas.microsoft.com/office/drawing/2014/main" id="{D7B7681F-BA09-E5BF-F998-86248A596E19}"/>
              </a:ext>
            </a:extLst>
          </p:cNvPr>
          <p:cNvSpPr txBox="1"/>
          <p:nvPr/>
        </p:nvSpPr>
        <p:spPr>
          <a:xfrm>
            <a:off x="11270109" y="6436120"/>
            <a:ext cx="924360" cy="315599"/>
          </a:xfrm>
          <a:prstGeom prst="rect">
            <a:avLst/>
          </a:prstGeom>
          <a:noFill/>
        </p:spPr>
        <p:txBody>
          <a:bodyPr wrap="square" lIns="91440" tIns="45720" rIns="91440" bIns="45720" rtlCol="0" anchor="t">
            <a:spAutoFit/>
          </a:bodyPr>
          <a:lstStyle/>
          <a:p>
            <a:pPr algn="r" defTabSz="914377"/>
            <a:r>
              <a:rPr lang="en-US" sz="1451">
                <a:solidFill>
                  <a:srgbClr val="7F7F7F">
                    <a:lumMod val="75000"/>
                  </a:srgbClr>
                </a:solidFill>
                <a:latin typeface="Calibri" panose="020F0502020204030204" pitchFamily="34" charset="0"/>
                <a:cs typeface="Calibri"/>
              </a:rPr>
              <a:t>2</a:t>
            </a:r>
          </a:p>
        </p:txBody>
      </p:sp>
    </p:spTree>
    <p:extLst>
      <p:ext uri="{BB962C8B-B14F-4D97-AF65-F5344CB8AC3E}">
        <p14:creationId xmlns:p14="http://schemas.microsoft.com/office/powerpoint/2010/main" val="2637267656"/>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2DA28F-3E38-4716-8F4A-A9C45DDA96AF}"/>
              </a:ext>
            </a:extLst>
          </p:cNvPr>
          <p:cNvSpPr>
            <a:spLocks noGrp="1"/>
          </p:cNvSpPr>
          <p:nvPr>
            <p:ph type="title"/>
          </p:nvPr>
        </p:nvSpPr>
        <p:spPr/>
        <p:txBody>
          <a:bodyPr>
            <a:normAutofit fontScale="90000"/>
          </a:bodyPr>
          <a:lstStyle/>
          <a:p>
            <a:r>
              <a:rPr lang="en-US"/>
              <a:t>What are CDC’s vision and priorities for IISs?</a:t>
            </a:r>
          </a:p>
        </p:txBody>
      </p:sp>
    </p:spTree>
    <p:extLst>
      <p:ext uri="{BB962C8B-B14F-4D97-AF65-F5344CB8AC3E}">
        <p14:creationId xmlns:p14="http://schemas.microsoft.com/office/powerpoint/2010/main" val="1175008343"/>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79FFB1F-CE37-0622-5434-6C854A9AE44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095999" y="-12743"/>
            <a:ext cx="6107187" cy="6754292"/>
          </a:xfrm>
          <a:prstGeom prst="rect">
            <a:avLst/>
          </a:prstGeom>
        </p:spPr>
      </p:pic>
      <p:sp>
        <p:nvSpPr>
          <p:cNvPr id="21" name="Rectangle 20">
            <a:extLst>
              <a:ext uri="{FF2B5EF4-FFF2-40B4-BE49-F238E27FC236}">
                <a16:creationId xmlns:a16="http://schemas.microsoft.com/office/drawing/2014/main" id="{E38F179C-C021-429B-B794-C475D1DACF24}"/>
              </a:ext>
            </a:extLst>
          </p:cNvPr>
          <p:cNvSpPr/>
          <p:nvPr/>
        </p:nvSpPr>
        <p:spPr>
          <a:xfrm>
            <a:off x="542663" y="1516445"/>
            <a:ext cx="5121868" cy="45507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defTabSz="914377">
              <a:defRPr/>
            </a:pPr>
            <a:r>
              <a:rPr lang="en-US" sz="2000">
                <a:solidFill>
                  <a:srgbClr val="000000"/>
                </a:solidFill>
                <a:latin typeface="Calibri" panose="020F0502020204030204"/>
              </a:rPr>
              <a:t>IISs support the </a:t>
            </a:r>
            <a:r>
              <a:rPr lang="en-US" sz="2000" b="1">
                <a:solidFill>
                  <a:srgbClr val="000000"/>
                </a:solidFill>
                <a:latin typeface="Calibri" panose="020F0502020204030204"/>
              </a:rPr>
              <a:t>standardized capture and exchange of high-quality, individual-level immunization data</a:t>
            </a:r>
            <a:r>
              <a:rPr lang="en-US" sz="2000">
                <a:solidFill>
                  <a:srgbClr val="000000"/>
                </a:solidFill>
                <a:latin typeface="Calibri" panose="020F0502020204030204"/>
              </a:rPr>
              <a:t> for all doses of ACIP*-recommended vaccines. </a:t>
            </a:r>
          </a:p>
          <a:p>
            <a:pPr defTabSz="914377">
              <a:defRPr/>
            </a:pPr>
            <a:endParaRPr lang="en-US" sz="2000">
              <a:solidFill>
                <a:srgbClr val="000000"/>
              </a:solidFill>
              <a:latin typeface="Calibri" panose="020F0502020204030204"/>
            </a:endParaRPr>
          </a:p>
          <a:p>
            <a:pPr defTabSz="914377">
              <a:defRPr/>
            </a:pPr>
            <a:r>
              <a:rPr lang="en-US" sz="2000">
                <a:solidFill>
                  <a:srgbClr val="000000"/>
                </a:solidFill>
                <a:latin typeface="Calibri" panose="020F0502020204030204"/>
              </a:rPr>
              <a:t>These </a:t>
            </a:r>
            <a:r>
              <a:rPr lang="en-US" sz="2000" b="1">
                <a:solidFill>
                  <a:srgbClr val="000000"/>
                </a:solidFill>
                <a:latin typeface="Calibri" panose="020F0502020204030204"/>
              </a:rPr>
              <a:t>data are linked across jurisdictions, providers, and partners</a:t>
            </a:r>
            <a:r>
              <a:rPr lang="en-US" sz="2000">
                <a:solidFill>
                  <a:srgbClr val="000000"/>
                </a:solidFill>
                <a:latin typeface="Calibri" panose="020F0502020204030204"/>
              </a:rPr>
              <a:t>, and to other individual-level data sources to inform public health action.</a:t>
            </a:r>
          </a:p>
          <a:p>
            <a:pPr defTabSz="914377">
              <a:defRPr/>
            </a:pPr>
            <a:endParaRPr lang="en-US" sz="2000">
              <a:solidFill>
                <a:srgbClr val="000000"/>
              </a:solidFill>
              <a:latin typeface="Calibri" panose="020F0502020204030204"/>
            </a:endParaRPr>
          </a:p>
          <a:p>
            <a:pPr defTabSz="914377">
              <a:defRPr/>
            </a:pPr>
            <a:endParaRPr lang="en-US" sz="2000">
              <a:solidFill>
                <a:srgbClr val="000000"/>
              </a:solidFill>
              <a:latin typeface="Calibri" panose="020F0502020204030204"/>
            </a:endParaRPr>
          </a:p>
          <a:p>
            <a:pPr defTabSz="914377">
              <a:defRPr/>
            </a:pPr>
            <a:endParaRPr lang="en-US" sz="2000">
              <a:solidFill>
                <a:srgbClr val="000000"/>
              </a:solidFill>
              <a:latin typeface="Calibri" panose="020F0502020204030204"/>
            </a:endParaRPr>
          </a:p>
          <a:p>
            <a:pPr defTabSz="914377">
              <a:defRPr/>
            </a:pPr>
            <a:endParaRPr lang="en-US" sz="2000">
              <a:solidFill>
                <a:srgbClr val="000000"/>
              </a:solidFill>
              <a:latin typeface="Calibri" panose="020F0502020204030204"/>
            </a:endParaRPr>
          </a:p>
        </p:txBody>
      </p:sp>
      <p:sp>
        <p:nvSpPr>
          <p:cNvPr id="6" name="Title 5">
            <a:extLst>
              <a:ext uri="{FF2B5EF4-FFF2-40B4-BE49-F238E27FC236}">
                <a16:creationId xmlns:a16="http://schemas.microsoft.com/office/drawing/2014/main" id="{894F8A3C-E0AB-1B6E-1D75-4FB368BF8328}"/>
              </a:ext>
            </a:extLst>
          </p:cNvPr>
          <p:cNvSpPr>
            <a:spLocks noGrp="1"/>
          </p:cNvSpPr>
          <p:nvPr>
            <p:ph type="title"/>
          </p:nvPr>
        </p:nvSpPr>
        <p:spPr/>
        <p:txBody>
          <a:bodyPr vert="horz" lIns="91440" tIns="45720" rIns="91440" bIns="45720" rtlCol="0" anchor="b" anchorCtr="0">
            <a:normAutofit/>
          </a:bodyPr>
          <a:lstStyle/>
          <a:p>
            <a:pPr>
              <a:lnSpc>
                <a:spcPct val="81900"/>
              </a:lnSpc>
            </a:pPr>
            <a:r>
              <a:rPr lang="en-US"/>
              <a:t>CDC’s Vision for IISs</a:t>
            </a:r>
          </a:p>
        </p:txBody>
      </p:sp>
      <p:sp>
        <p:nvSpPr>
          <p:cNvPr id="5" name="TextBox 4">
            <a:extLst>
              <a:ext uri="{FF2B5EF4-FFF2-40B4-BE49-F238E27FC236}">
                <a16:creationId xmlns:a16="http://schemas.microsoft.com/office/drawing/2014/main" id="{C6DDDE20-5A24-4A0E-BCEA-CE781F3D1494}"/>
              </a:ext>
            </a:extLst>
          </p:cNvPr>
          <p:cNvSpPr txBox="1"/>
          <p:nvPr/>
        </p:nvSpPr>
        <p:spPr>
          <a:xfrm>
            <a:off x="443075" y="6405662"/>
            <a:ext cx="4181716" cy="276999"/>
          </a:xfrm>
          <a:prstGeom prst="rect">
            <a:avLst/>
          </a:prstGeom>
          <a:noFill/>
        </p:spPr>
        <p:txBody>
          <a:bodyPr wrap="square" rtlCol="0">
            <a:spAutoFit/>
          </a:bodyPr>
          <a:lstStyle/>
          <a:p>
            <a:pPr defTabSz="914377"/>
            <a:r>
              <a:rPr lang="en-US" sz="1200">
                <a:latin typeface="Calibri" panose="020F0502020204030204" pitchFamily="34" charset="0"/>
              </a:rPr>
              <a:t>* ACIP: Advisory Committee on Immunization Practices</a:t>
            </a:r>
          </a:p>
        </p:txBody>
      </p:sp>
      <p:sp>
        <p:nvSpPr>
          <p:cNvPr id="8" name="TextBox 7">
            <a:extLst>
              <a:ext uri="{FF2B5EF4-FFF2-40B4-BE49-F238E27FC236}">
                <a16:creationId xmlns:a16="http://schemas.microsoft.com/office/drawing/2014/main" id="{732C15D8-B204-B07F-BAE8-FA240DBEF894}"/>
              </a:ext>
            </a:extLst>
          </p:cNvPr>
          <p:cNvSpPr txBox="1"/>
          <p:nvPr/>
        </p:nvSpPr>
        <p:spPr>
          <a:xfrm>
            <a:off x="11270109" y="6436119"/>
            <a:ext cx="924360" cy="315599"/>
          </a:xfrm>
          <a:prstGeom prst="rect">
            <a:avLst/>
          </a:prstGeom>
          <a:noFill/>
        </p:spPr>
        <p:txBody>
          <a:bodyPr wrap="square" lIns="91440" tIns="45720" rIns="91440" bIns="45720" rtlCol="0" anchor="t">
            <a:spAutoFit/>
          </a:bodyPr>
          <a:lstStyle/>
          <a:p>
            <a:pPr algn="r" defTabSz="914377"/>
            <a:r>
              <a:rPr lang="en-US" sz="1451">
                <a:solidFill>
                  <a:srgbClr val="7F7F7F">
                    <a:lumMod val="75000"/>
                  </a:srgbClr>
                </a:solidFill>
                <a:latin typeface="Calibri"/>
                <a:cs typeface="Calibri"/>
              </a:rPr>
              <a:t>4</a:t>
            </a:r>
            <a:endParaRPr lang="en-US">
              <a:solidFill>
                <a:srgbClr val="0F56DC"/>
              </a:solidFill>
              <a:latin typeface="Calibri" panose="020F0502020204030204"/>
            </a:endParaRPr>
          </a:p>
        </p:txBody>
      </p:sp>
      <p:pic>
        <p:nvPicPr>
          <p:cNvPr id="10" name="Picture 9" descr="Aerial of scenic forest drive">
            <a:extLst>
              <a:ext uri="{FF2B5EF4-FFF2-40B4-BE49-F238E27FC236}">
                <a16:creationId xmlns:a16="http://schemas.microsoft.com/office/drawing/2014/main" id="{10CFD23C-B12C-2543-6F8C-F8B0ADD854E0}"/>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6501"/>
                    </a14:imgEffect>
                    <a14:imgEffect>
                      <a14:brightnessContrast bright="23000" contrast="-9000"/>
                    </a14:imgEffect>
                  </a14:imgLayer>
                </a14:imgProps>
              </a:ext>
              <a:ext uri="{28A0092B-C50C-407E-A947-70E740481C1C}">
                <a14:useLocalDpi xmlns:a14="http://schemas.microsoft.com/office/drawing/2010/main" val="0"/>
              </a:ext>
            </a:extLst>
          </a:blip>
          <a:srcRect/>
          <a:stretch/>
        </p:blipFill>
        <p:spPr>
          <a:xfrm rot="5400000">
            <a:off x="5684902" y="246621"/>
            <a:ext cx="6747220" cy="6243228"/>
          </a:xfrm>
          <a:prstGeom prst="rect">
            <a:avLst/>
          </a:prstGeom>
        </p:spPr>
      </p:pic>
      <p:cxnSp>
        <p:nvCxnSpPr>
          <p:cNvPr id="3" name="Straight Arrow Connector 2">
            <a:extLst>
              <a:ext uri="{FF2B5EF4-FFF2-40B4-BE49-F238E27FC236}">
                <a16:creationId xmlns:a16="http://schemas.microsoft.com/office/drawing/2014/main" id="{6683B78D-A751-493E-8C20-6684D5EF6C7B}"/>
              </a:ext>
            </a:extLst>
          </p:cNvPr>
          <p:cNvCxnSpPr>
            <a:cxnSpLocks/>
          </p:cNvCxnSpPr>
          <p:nvPr/>
        </p:nvCxnSpPr>
        <p:spPr>
          <a:xfrm>
            <a:off x="5925023" y="-12744"/>
            <a:ext cx="0" cy="6754293"/>
          </a:xfrm>
          <a:prstGeom prst="straightConnector1">
            <a:avLst/>
          </a:prstGeom>
          <a:ln w="57150">
            <a:solidFill>
              <a:schemeClr val="accent6"/>
            </a:solidFill>
          </a:ln>
          <a:effectLst>
            <a:outerShdw blurRad="50800" dist="38100" dir="10800000" algn="r"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63077758"/>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9D8C3-1FFD-61C7-1DBE-2F119D1F6CBC}"/>
            </a:ext>
          </a:extLst>
        </p:cNvPr>
        <p:cNvGrpSpPr/>
        <p:nvPr/>
      </p:nvGrpSpPr>
      <p:grpSpPr>
        <a:xfrm>
          <a:off x="0" y="0"/>
          <a:ext cx="0" cy="0"/>
          <a:chOff x="0" y="0"/>
          <a:chExt cx="0" cy="0"/>
        </a:xfrm>
      </p:grpSpPr>
      <p:pic>
        <p:nvPicPr>
          <p:cNvPr id="41" name="Picture 40" descr="Aerial of scenic forest drive">
            <a:extLst>
              <a:ext uri="{FF2B5EF4-FFF2-40B4-BE49-F238E27FC236}">
                <a16:creationId xmlns:a16="http://schemas.microsoft.com/office/drawing/2014/main" id="{2FE15417-A5A7-E1DC-8166-B680FFDE3367}"/>
              </a:ext>
            </a:extLst>
          </p:cNvPr>
          <p:cNvPicPr>
            <a:picLocks noChangeAspect="1"/>
          </p:cNvPicPr>
          <p:nvPr/>
        </p:nvPicPr>
        <p:blipFill>
          <a:blip r:embed="rId3">
            <a:alphaModFix amt="13000"/>
            <a:extLst>
              <a:ext uri="{BEBA8EAE-BF5A-486C-A8C5-ECC9F3942E4B}">
                <a14:imgProps xmlns:a14="http://schemas.microsoft.com/office/drawing/2010/main">
                  <a14:imgLayer r:embed="rId4">
                    <a14:imgEffect>
                      <a14:colorTemperature colorTemp="6401"/>
                    </a14:imgEffect>
                    <a14:imgEffect>
                      <a14:brightnessContrast bright="23000" contrast="-9000"/>
                    </a14:imgEffect>
                  </a14:imgLayer>
                </a14:imgProps>
              </a:ext>
              <a:ext uri="{28A0092B-C50C-407E-A947-70E740481C1C}">
                <a14:useLocalDpi xmlns:a14="http://schemas.microsoft.com/office/drawing/2010/main" val="0"/>
              </a:ext>
            </a:extLst>
          </a:blip>
          <a:srcRect r="-2"/>
          <a:stretch/>
        </p:blipFill>
        <p:spPr>
          <a:xfrm>
            <a:off x="-19017" y="1"/>
            <a:ext cx="12242879" cy="6861753"/>
          </a:xfrm>
          <a:prstGeom prst="rect">
            <a:avLst/>
          </a:prstGeom>
          <a:ln w="19050">
            <a:noFill/>
            <a:prstDash val="solid"/>
          </a:ln>
        </p:spPr>
      </p:pic>
      <p:cxnSp>
        <p:nvCxnSpPr>
          <p:cNvPr id="5" name="Straight Connector 4">
            <a:extLst>
              <a:ext uri="{FF2B5EF4-FFF2-40B4-BE49-F238E27FC236}">
                <a16:creationId xmlns:a16="http://schemas.microsoft.com/office/drawing/2014/main" id="{68DA0535-4346-D5F7-C83B-E385FDABB341}"/>
              </a:ext>
            </a:extLst>
          </p:cNvPr>
          <p:cNvCxnSpPr>
            <a:cxnSpLocks/>
          </p:cNvCxnSpPr>
          <p:nvPr/>
        </p:nvCxnSpPr>
        <p:spPr>
          <a:xfrm flipV="1">
            <a:off x="1014848" y="2234772"/>
            <a:ext cx="0" cy="3749040"/>
          </a:xfrm>
          <a:prstGeom prst="line">
            <a:avLst/>
          </a:prstGeom>
          <a:ln w="19050" cap="rnd">
            <a:solidFill>
              <a:schemeClr val="accent1">
                <a:lumMod val="50000"/>
              </a:schemeClr>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6" name="Text Placeholder 9">
            <a:extLst>
              <a:ext uri="{FF2B5EF4-FFF2-40B4-BE49-F238E27FC236}">
                <a16:creationId xmlns:a16="http://schemas.microsoft.com/office/drawing/2014/main" id="{A864C082-2C3C-26EF-3DD5-1973D0C8A70A}"/>
              </a:ext>
            </a:extLst>
          </p:cNvPr>
          <p:cNvSpPr txBox="1">
            <a:spLocks/>
          </p:cNvSpPr>
          <p:nvPr/>
        </p:nvSpPr>
        <p:spPr>
          <a:xfrm>
            <a:off x="1024897" y="2310185"/>
            <a:ext cx="1534943" cy="1441377"/>
          </a:xfrm>
          <a:prstGeom prst="rect">
            <a:avLst/>
          </a:prstGeom>
          <a:solidFill>
            <a:schemeClr val="bg1"/>
          </a:solidFill>
          <a:ln>
            <a:solidFill>
              <a:schemeClr val="accent1">
                <a:lumMod val="40000"/>
                <a:lumOff val="60000"/>
              </a:schemeClr>
            </a:solidFill>
          </a:ln>
          <a:effectLst>
            <a:outerShdw blurRad="50800" dist="38100" dir="5400000" algn="t" rotWithShape="0">
              <a:prstClr val="black">
                <a:alpha val="40000"/>
              </a:prstClr>
            </a:outerShdw>
          </a:effectLst>
        </p:spPr>
        <p:txBody>
          <a:bodyPr vert="horz" lIns="91440" tIns="45720" rIns="91440" bIns="45720" rtlCol="0" anchor="t" anchorCtr="0">
            <a:noAutofit/>
          </a:bodyPr>
          <a:lstStyle>
            <a:lvl1pPr marL="228600" indent="-228600" algn="l" defTabSz="914400" rtl="0" eaLnBrk="1" latinLnBrk="0" hangingPunct="1">
              <a:lnSpc>
                <a:spcPct val="100000"/>
              </a:lnSpc>
              <a:spcBef>
                <a:spcPts val="1000"/>
              </a:spcBef>
              <a:buClr>
                <a:schemeClr val="accent5"/>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fontAlgn="base">
              <a:spcBef>
                <a:spcPts val="0"/>
              </a:spcBef>
              <a:spcAft>
                <a:spcPts val="400"/>
              </a:spcAft>
              <a:buClr>
                <a:srgbClr val="81BC00"/>
              </a:buClr>
              <a:buSzTx/>
              <a:buNone/>
              <a:defRPr/>
            </a:pPr>
            <a:r>
              <a:rPr lang="en-US" sz="1600" b="1">
                <a:solidFill>
                  <a:srgbClr val="0033A1"/>
                </a:solidFill>
                <a:latin typeface="Calibri"/>
                <a:ea typeface="Open Sans"/>
                <a:cs typeface="Open Sans"/>
              </a:rPr>
              <a:t>Vaccine Approved &amp; Available</a:t>
            </a:r>
            <a:endParaRPr lang="en-US">
              <a:solidFill>
                <a:srgbClr val="0F56DC"/>
              </a:solidFill>
              <a:latin typeface="Calibri" panose="020F0502020204030204"/>
            </a:endParaRPr>
          </a:p>
          <a:p>
            <a:pPr marL="0" indent="0" defTabSz="914377">
              <a:spcBef>
                <a:spcPts val="0"/>
              </a:spcBef>
              <a:spcAft>
                <a:spcPts val="400"/>
              </a:spcAft>
              <a:buClr>
                <a:srgbClr val="0033A1"/>
              </a:buClr>
              <a:buSzTx/>
              <a:buNone/>
              <a:defRPr/>
            </a:pPr>
            <a:r>
              <a:rPr lang="en-US" sz="1200">
                <a:solidFill>
                  <a:srgbClr val="244CA4"/>
                </a:solidFill>
                <a:latin typeface="Calibri"/>
                <a:ea typeface="Open Sans"/>
                <a:cs typeface="Open Sans"/>
              </a:rPr>
              <a:t>A new vaccine is approved by FDA and can be administered</a:t>
            </a:r>
          </a:p>
          <a:p>
            <a:pPr marL="0" indent="0" defTabSz="914377">
              <a:spcBef>
                <a:spcPts val="0"/>
              </a:spcBef>
              <a:spcAft>
                <a:spcPts val="400"/>
              </a:spcAft>
              <a:buClr>
                <a:srgbClr val="0033A1"/>
              </a:buClr>
              <a:buSzTx/>
              <a:buNone/>
              <a:defRPr/>
            </a:pPr>
            <a:endParaRPr lang="en-US" sz="1200" i="1">
              <a:solidFill>
                <a:srgbClr val="244CA4"/>
              </a:solidFill>
              <a:latin typeface="Calibri"/>
              <a:ea typeface="Open Sans"/>
              <a:cs typeface="Open Sans"/>
            </a:endParaRPr>
          </a:p>
        </p:txBody>
      </p:sp>
      <p:cxnSp>
        <p:nvCxnSpPr>
          <p:cNvPr id="7" name="Straight Connector 6">
            <a:extLst>
              <a:ext uri="{FF2B5EF4-FFF2-40B4-BE49-F238E27FC236}">
                <a16:creationId xmlns:a16="http://schemas.microsoft.com/office/drawing/2014/main" id="{7CF868B8-4FCD-86F5-3744-AC2C0E12B5AE}"/>
              </a:ext>
            </a:extLst>
          </p:cNvPr>
          <p:cNvCxnSpPr>
            <a:cxnSpLocks/>
          </p:cNvCxnSpPr>
          <p:nvPr/>
        </p:nvCxnSpPr>
        <p:spPr>
          <a:xfrm flipV="1">
            <a:off x="2878927" y="2795354"/>
            <a:ext cx="0" cy="3542255"/>
          </a:xfrm>
          <a:prstGeom prst="line">
            <a:avLst/>
          </a:prstGeom>
          <a:ln w="19050" cap="rnd">
            <a:solidFill>
              <a:schemeClr val="accent1">
                <a:lumMod val="50000"/>
              </a:schemeClr>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8" name="Text Placeholder 9">
            <a:extLst>
              <a:ext uri="{FF2B5EF4-FFF2-40B4-BE49-F238E27FC236}">
                <a16:creationId xmlns:a16="http://schemas.microsoft.com/office/drawing/2014/main" id="{090AEBB8-3CFE-1F72-A486-54D04933BC42}"/>
              </a:ext>
            </a:extLst>
          </p:cNvPr>
          <p:cNvSpPr txBox="1">
            <a:spLocks/>
          </p:cNvSpPr>
          <p:nvPr/>
        </p:nvSpPr>
        <p:spPr>
          <a:xfrm>
            <a:off x="2888353" y="2870581"/>
            <a:ext cx="1524184" cy="1004825"/>
          </a:xfrm>
          <a:prstGeom prst="rect">
            <a:avLst/>
          </a:prstGeom>
          <a:solidFill>
            <a:schemeClr val="bg1"/>
          </a:solidFill>
          <a:ln>
            <a:solidFill>
              <a:schemeClr val="accent1">
                <a:lumMod val="40000"/>
                <a:lumOff val="60000"/>
              </a:schemeClr>
            </a:solidFill>
          </a:ln>
          <a:effectLst>
            <a:outerShdw blurRad="50800" dist="38100" dir="5400000" algn="t" rotWithShape="0">
              <a:prstClr val="black">
                <a:alpha val="40000"/>
              </a:prstClr>
            </a:outerShdw>
          </a:effectLst>
        </p:spPr>
        <p:txBody>
          <a:bodyPr vert="horz" lIns="91440" tIns="45720" rIns="91440" bIns="45720" rtlCol="0" anchor="t" anchorCtr="0">
            <a:noAutofit/>
          </a:bodyPr>
          <a:lstStyle>
            <a:defPPr>
              <a:defRPr lang="en-US"/>
            </a:defPPr>
            <a:lvl1pPr indent="0" fontAlgn="base">
              <a:lnSpc>
                <a:spcPct val="100000"/>
              </a:lnSpc>
              <a:spcBef>
                <a:spcPts val="0"/>
              </a:spcBef>
              <a:spcAft>
                <a:spcPts val="400"/>
              </a:spcAft>
              <a:buClr>
                <a:srgbClr val="81BC00"/>
              </a:buClr>
              <a:buSzTx/>
              <a:buFont typeface="Arial" panose="020B0604020202020204" pitchFamily="34" charset="0"/>
              <a:buNone/>
              <a:defRPr sz="1600" b="1">
                <a:solidFill>
                  <a:srgbClr val="0033A1"/>
                </a:solidFill>
                <a:latin typeface="Calibri"/>
                <a:ea typeface="Open Sans"/>
                <a:cs typeface="Open Sans"/>
              </a:defRPr>
            </a:lvl1pPr>
            <a:lvl2pPr marL="685800" indent="-228600">
              <a:lnSpc>
                <a:spcPct val="100000"/>
              </a:lnSpc>
              <a:spcBef>
                <a:spcPts val="500"/>
              </a:spcBef>
              <a:buClr>
                <a:schemeClr val="accent5"/>
              </a:buClr>
              <a:buSzPct val="75000"/>
              <a:buFont typeface="Arial" panose="020B0604020202020204" pitchFamily="34" charset="0"/>
              <a:buChar char="•"/>
            </a:lvl2pPr>
            <a:lvl3pPr marL="1143000" indent="-228600">
              <a:lnSpc>
                <a:spcPct val="100000"/>
              </a:lnSpc>
              <a:spcBef>
                <a:spcPts val="500"/>
              </a:spcBef>
              <a:buClr>
                <a:schemeClr val="accent5"/>
              </a:buClr>
              <a:buSzPct val="75000"/>
              <a:buFont typeface="Arial" panose="020B0604020202020204" pitchFamily="34" charset="0"/>
              <a:buChar char="•"/>
              <a:defRPr sz="1600"/>
            </a:lvl3pPr>
            <a:lvl4pPr marL="1600200" indent="-228600">
              <a:lnSpc>
                <a:spcPct val="100000"/>
              </a:lnSpc>
              <a:spcBef>
                <a:spcPts val="500"/>
              </a:spcBef>
              <a:buClr>
                <a:schemeClr val="accent5"/>
              </a:buClr>
              <a:buSzPct val="75000"/>
              <a:buFont typeface="Arial" panose="020B0604020202020204" pitchFamily="34" charset="0"/>
              <a:buChar char="•"/>
              <a:defRPr sz="1400"/>
            </a:lvl4pPr>
            <a:lvl5pPr marL="2057400" indent="-228600">
              <a:lnSpc>
                <a:spcPct val="100000"/>
              </a:lnSpc>
              <a:spcBef>
                <a:spcPts val="500"/>
              </a:spcBef>
              <a:buClr>
                <a:schemeClr val="accent5"/>
              </a:buClr>
              <a:buSzPct val="75000"/>
              <a:buFont typeface="Arial" panose="020B0604020202020204" pitchFamily="34" charset="0"/>
              <a:buChar char="•"/>
              <a:defRPr sz="14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defTabSz="914377"/>
            <a:r>
              <a:rPr lang="en-US"/>
              <a:t>Vaccine Administered </a:t>
            </a:r>
          </a:p>
          <a:p>
            <a:pPr defTabSz="914377"/>
            <a:r>
              <a:rPr lang="en-US" sz="1200" b="0"/>
              <a:t>Clinicians provide vaccine to patients</a:t>
            </a:r>
          </a:p>
        </p:txBody>
      </p:sp>
      <p:sp>
        <p:nvSpPr>
          <p:cNvPr id="9" name="Freeform 248">
            <a:extLst>
              <a:ext uri="{FF2B5EF4-FFF2-40B4-BE49-F238E27FC236}">
                <a16:creationId xmlns:a16="http://schemas.microsoft.com/office/drawing/2014/main" id="{AB07E176-6AB2-88E1-C0CB-90EB70E2EA04}"/>
              </a:ext>
            </a:extLst>
          </p:cNvPr>
          <p:cNvSpPr>
            <a:spLocks noEditPoints="1"/>
          </p:cNvSpPr>
          <p:nvPr/>
        </p:nvSpPr>
        <p:spPr bwMode="auto">
          <a:xfrm rot="11584336">
            <a:off x="4010396" y="2898227"/>
            <a:ext cx="319981" cy="300085"/>
          </a:xfrm>
          <a:custGeom>
            <a:avLst/>
            <a:gdLst>
              <a:gd name="T0" fmla="*/ 223 w 225"/>
              <a:gd name="T1" fmla="*/ 9 h 224"/>
              <a:gd name="T2" fmla="*/ 216 w 225"/>
              <a:gd name="T3" fmla="*/ 2 h 224"/>
              <a:gd name="T4" fmla="*/ 148 w 225"/>
              <a:gd name="T5" fmla="*/ 36 h 224"/>
              <a:gd name="T6" fmla="*/ 32 w 225"/>
              <a:gd name="T7" fmla="*/ 145 h 224"/>
              <a:gd name="T8" fmla="*/ 32 w 225"/>
              <a:gd name="T9" fmla="*/ 152 h 224"/>
              <a:gd name="T10" fmla="*/ 16 w 225"/>
              <a:gd name="T11" fmla="*/ 182 h 224"/>
              <a:gd name="T12" fmla="*/ 2 w 225"/>
              <a:gd name="T13" fmla="*/ 175 h 224"/>
              <a:gd name="T14" fmla="*/ 43 w 225"/>
              <a:gd name="T15" fmla="*/ 223 h 224"/>
              <a:gd name="T16" fmla="*/ 50 w 225"/>
              <a:gd name="T17" fmla="*/ 223 h 224"/>
              <a:gd name="T18" fmla="*/ 43 w 225"/>
              <a:gd name="T19" fmla="*/ 209 h 224"/>
              <a:gd name="T20" fmla="*/ 73 w 225"/>
              <a:gd name="T21" fmla="*/ 193 h 224"/>
              <a:gd name="T22" fmla="*/ 80 w 225"/>
              <a:gd name="T23" fmla="*/ 193 h 224"/>
              <a:gd name="T24" fmla="*/ 189 w 225"/>
              <a:gd name="T25" fmla="*/ 77 h 224"/>
              <a:gd name="T26" fmla="*/ 36 w 225"/>
              <a:gd name="T27" fmla="*/ 202 h 224"/>
              <a:gd name="T28" fmla="*/ 46 w 225"/>
              <a:gd name="T29" fmla="*/ 166 h 224"/>
              <a:gd name="T30" fmla="*/ 59 w 225"/>
              <a:gd name="T31" fmla="*/ 179 h 224"/>
              <a:gd name="T32" fmla="*/ 77 w 225"/>
              <a:gd name="T33" fmla="*/ 183 h 224"/>
              <a:gd name="T34" fmla="*/ 70 w 225"/>
              <a:gd name="T35" fmla="*/ 175 h 224"/>
              <a:gd name="T36" fmla="*/ 43 w 225"/>
              <a:gd name="T37" fmla="*/ 148 h 224"/>
              <a:gd name="T38" fmla="*/ 68 w 225"/>
              <a:gd name="T39" fmla="*/ 157 h 224"/>
              <a:gd name="T40" fmla="*/ 75 w 225"/>
              <a:gd name="T41" fmla="*/ 157 h 224"/>
              <a:gd name="T42" fmla="*/ 58 w 225"/>
              <a:gd name="T43" fmla="*/ 133 h 224"/>
              <a:gd name="T44" fmla="*/ 72 w 225"/>
              <a:gd name="T45" fmla="*/ 133 h 224"/>
              <a:gd name="T46" fmla="*/ 79 w 225"/>
              <a:gd name="T47" fmla="*/ 133 h 224"/>
              <a:gd name="T48" fmla="*/ 72 w 225"/>
              <a:gd name="T49" fmla="*/ 119 h 224"/>
              <a:gd name="T50" fmla="*/ 96 w 225"/>
              <a:gd name="T51" fmla="*/ 129 h 224"/>
              <a:gd name="T52" fmla="*/ 103 w 225"/>
              <a:gd name="T53" fmla="*/ 129 h 224"/>
              <a:gd name="T54" fmla="*/ 86 w 225"/>
              <a:gd name="T55" fmla="*/ 105 h 224"/>
              <a:gd name="T56" fmla="*/ 100 w 225"/>
              <a:gd name="T57" fmla="*/ 105 h 224"/>
              <a:gd name="T58" fmla="*/ 107 w 225"/>
              <a:gd name="T59" fmla="*/ 105 h 224"/>
              <a:gd name="T60" fmla="*/ 100 w 225"/>
              <a:gd name="T61" fmla="*/ 91 h 224"/>
              <a:gd name="T62" fmla="*/ 124 w 225"/>
              <a:gd name="T63" fmla="*/ 101 h 224"/>
              <a:gd name="T64" fmla="*/ 131 w 225"/>
              <a:gd name="T65" fmla="*/ 101 h 224"/>
              <a:gd name="T66" fmla="*/ 114 w 225"/>
              <a:gd name="T67" fmla="*/ 77 h 224"/>
              <a:gd name="T68" fmla="*/ 128 w 225"/>
              <a:gd name="T69" fmla="*/ 77 h 224"/>
              <a:gd name="T70" fmla="*/ 135 w 225"/>
              <a:gd name="T71" fmla="*/ 77 h 224"/>
              <a:gd name="T72" fmla="*/ 128 w 225"/>
              <a:gd name="T73" fmla="*/ 63 h 224"/>
              <a:gd name="T74" fmla="*/ 152 w 225"/>
              <a:gd name="T75" fmla="*/ 73 h 224"/>
              <a:gd name="T76" fmla="*/ 159 w 225"/>
              <a:gd name="T77" fmla="*/ 73 h 224"/>
              <a:gd name="T78" fmla="*/ 142 w 225"/>
              <a:gd name="T79" fmla="*/ 49 h 224"/>
              <a:gd name="T80" fmla="*/ 178 w 225"/>
              <a:gd name="T81" fmla="*/ 81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5" h="224">
                <a:moveTo>
                  <a:pt x="172" y="60"/>
                </a:moveTo>
                <a:cubicBezTo>
                  <a:pt x="223" y="9"/>
                  <a:pt x="223" y="9"/>
                  <a:pt x="223" y="9"/>
                </a:cubicBezTo>
                <a:cubicBezTo>
                  <a:pt x="225" y="7"/>
                  <a:pt x="225" y="4"/>
                  <a:pt x="223" y="2"/>
                </a:cubicBezTo>
                <a:cubicBezTo>
                  <a:pt x="221" y="0"/>
                  <a:pt x="218" y="0"/>
                  <a:pt x="216" y="2"/>
                </a:cubicBezTo>
                <a:cubicBezTo>
                  <a:pt x="165" y="53"/>
                  <a:pt x="165" y="53"/>
                  <a:pt x="165" y="53"/>
                </a:cubicBezTo>
                <a:cubicBezTo>
                  <a:pt x="148" y="36"/>
                  <a:pt x="148" y="36"/>
                  <a:pt x="148" y="36"/>
                </a:cubicBezTo>
                <a:cubicBezTo>
                  <a:pt x="146" y="35"/>
                  <a:pt x="143" y="35"/>
                  <a:pt x="141" y="36"/>
                </a:cubicBezTo>
                <a:cubicBezTo>
                  <a:pt x="32" y="145"/>
                  <a:pt x="32" y="145"/>
                  <a:pt x="32" y="145"/>
                </a:cubicBezTo>
                <a:cubicBezTo>
                  <a:pt x="31" y="146"/>
                  <a:pt x="31" y="147"/>
                  <a:pt x="31" y="148"/>
                </a:cubicBezTo>
                <a:cubicBezTo>
                  <a:pt x="31" y="150"/>
                  <a:pt x="31" y="151"/>
                  <a:pt x="32" y="152"/>
                </a:cubicBezTo>
                <a:cubicBezTo>
                  <a:pt x="39" y="159"/>
                  <a:pt x="39" y="159"/>
                  <a:pt x="39" y="159"/>
                </a:cubicBezTo>
                <a:cubicBezTo>
                  <a:pt x="16" y="182"/>
                  <a:pt x="16" y="182"/>
                  <a:pt x="16" y="182"/>
                </a:cubicBezTo>
                <a:cubicBezTo>
                  <a:pt x="9" y="175"/>
                  <a:pt x="9" y="175"/>
                  <a:pt x="9" y="175"/>
                </a:cubicBezTo>
                <a:cubicBezTo>
                  <a:pt x="7" y="173"/>
                  <a:pt x="4" y="173"/>
                  <a:pt x="2" y="175"/>
                </a:cubicBezTo>
                <a:cubicBezTo>
                  <a:pt x="0" y="177"/>
                  <a:pt x="0" y="180"/>
                  <a:pt x="2" y="182"/>
                </a:cubicBezTo>
                <a:cubicBezTo>
                  <a:pt x="43" y="223"/>
                  <a:pt x="43" y="223"/>
                  <a:pt x="43" y="223"/>
                </a:cubicBezTo>
                <a:cubicBezTo>
                  <a:pt x="44" y="224"/>
                  <a:pt x="45" y="224"/>
                  <a:pt x="47" y="224"/>
                </a:cubicBezTo>
                <a:cubicBezTo>
                  <a:pt x="48" y="224"/>
                  <a:pt x="49" y="224"/>
                  <a:pt x="50" y="223"/>
                </a:cubicBezTo>
                <a:cubicBezTo>
                  <a:pt x="52" y="221"/>
                  <a:pt x="52" y="218"/>
                  <a:pt x="50" y="216"/>
                </a:cubicBezTo>
                <a:cubicBezTo>
                  <a:pt x="43" y="209"/>
                  <a:pt x="43" y="209"/>
                  <a:pt x="43" y="209"/>
                </a:cubicBezTo>
                <a:cubicBezTo>
                  <a:pt x="66" y="186"/>
                  <a:pt x="66" y="186"/>
                  <a:pt x="66" y="186"/>
                </a:cubicBezTo>
                <a:cubicBezTo>
                  <a:pt x="73" y="193"/>
                  <a:pt x="73" y="193"/>
                  <a:pt x="73" y="193"/>
                </a:cubicBezTo>
                <a:cubicBezTo>
                  <a:pt x="74" y="194"/>
                  <a:pt x="75" y="194"/>
                  <a:pt x="77" y="194"/>
                </a:cubicBezTo>
                <a:cubicBezTo>
                  <a:pt x="78" y="194"/>
                  <a:pt x="79" y="194"/>
                  <a:pt x="80" y="193"/>
                </a:cubicBezTo>
                <a:cubicBezTo>
                  <a:pt x="189" y="84"/>
                  <a:pt x="189" y="84"/>
                  <a:pt x="189" y="84"/>
                </a:cubicBezTo>
                <a:cubicBezTo>
                  <a:pt x="191" y="82"/>
                  <a:pt x="191" y="79"/>
                  <a:pt x="189" y="77"/>
                </a:cubicBezTo>
                <a:lnTo>
                  <a:pt x="172" y="60"/>
                </a:lnTo>
                <a:close/>
                <a:moveTo>
                  <a:pt x="36" y="202"/>
                </a:moveTo>
                <a:cubicBezTo>
                  <a:pt x="23" y="189"/>
                  <a:pt x="23" y="189"/>
                  <a:pt x="23" y="189"/>
                </a:cubicBezTo>
                <a:cubicBezTo>
                  <a:pt x="46" y="166"/>
                  <a:pt x="46" y="166"/>
                  <a:pt x="46" y="166"/>
                </a:cubicBezTo>
                <a:cubicBezTo>
                  <a:pt x="53" y="172"/>
                  <a:pt x="53" y="172"/>
                  <a:pt x="53" y="172"/>
                </a:cubicBezTo>
                <a:cubicBezTo>
                  <a:pt x="59" y="179"/>
                  <a:pt x="59" y="179"/>
                  <a:pt x="59" y="179"/>
                </a:cubicBezTo>
                <a:lnTo>
                  <a:pt x="36" y="202"/>
                </a:lnTo>
                <a:close/>
                <a:moveTo>
                  <a:pt x="77" y="183"/>
                </a:moveTo>
                <a:cubicBezTo>
                  <a:pt x="70" y="175"/>
                  <a:pt x="70" y="175"/>
                  <a:pt x="70" y="175"/>
                </a:cubicBezTo>
                <a:cubicBezTo>
                  <a:pt x="70" y="175"/>
                  <a:pt x="70" y="175"/>
                  <a:pt x="70" y="175"/>
                </a:cubicBezTo>
                <a:cubicBezTo>
                  <a:pt x="60" y="166"/>
                  <a:pt x="60" y="166"/>
                  <a:pt x="60" y="166"/>
                </a:cubicBezTo>
                <a:cubicBezTo>
                  <a:pt x="43" y="148"/>
                  <a:pt x="43" y="148"/>
                  <a:pt x="43" y="148"/>
                </a:cubicBezTo>
                <a:cubicBezTo>
                  <a:pt x="51" y="140"/>
                  <a:pt x="51" y="140"/>
                  <a:pt x="51" y="140"/>
                </a:cubicBezTo>
                <a:cubicBezTo>
                  <a:pt x="68" y="157"/>
                  <a:pt x="68" y="157"/>
                  <a:pt x="68" y="157"/>
                </a:cubicBezTo>
                <a:cubicBezTo>
                  <a:pt x="69" y="158"/>
                  <a:pt x="70" y="159"/>
                  <a:pt x="71" y="159"/>
                </a:cubicBezTo>
                <a:cubicBezTo>
                  <a:pt x="73" y="159"/>
                  <a:pt x="74" y="158"/>
                  <a:pt x="75" y="157"/>
                </a:cubicBezTo>
                <a:cubicBezTo>
                  <a:pt x="77" y="155"/>
                  <a:pt x="77" y="152"/>
                  <a:pt x="75" y="150"/>
                </a:cubicBezTo>
                <a:cubicBezTo>
                  <a:pt x="58" y="133"/>
                  <a:pt x="58" y="133"/>
                  <a:pt x="58" y="133"/>
                </a:cubicBezTo>
                <a:cubicBezTo>
                  <a:pt x="65" y="126"/>
                  <a:pt x="65" y="126"/>
                  <a:pt x="65" y="126"/>
                </a:cubicBezTo>
                <a:cubicBezTo>
                  <a:pt x="72" y="133"/>
                  <a:pt x="72" y="133"/>
                  <a:pt x="72" y="133"/>
                </a:cubicBezTo>
                <a:cubicBezTo>
                  <a:pt x="73" y="134"/>
                  <a:pt x="74" y="134"/>
                  <a:pt x="75" y="134"/>
                </a:cubicBezTo>
                <a:cubicBezTo>
                  <a:pt x="76" y="134"/>
                  <a:pt x="78" y="134"/>
                  <a:pt x="79" y="133"/>
                </a:cubicBezTo>
                <a:cubicBezTo>
                  <a:pt x="81" y="131"/>
                  <a:pt x="81" y="128"/>
                  <a:pt x="79" y="126"/>
                </a:cubicBezTo>
                <a:cubicBezTo>
                  <a:pt x="72" y="119"/>
                  <a:pt x="72" y="119"/>
                  <a:pt x="72" y="119"/>
                </a:cubicBezTo>
                <a:cubicBezTo>
                  <a:pt x="79" y="112"/>
                  <a:pt x="79" y="112"/>
                  <a:pt x="79" y="112"/>
                </a:cubicBezTo>
                <a:cubicBezTo>
                  <a:pt x="96" y="129"/>
                  <a:pt x="96" y="129"/>
                  <a:pt x="96" y="129"/>
                </a:cubicBezTo>
                <a:cubicBezTo>
                  <a:pt x="97" y="130"/>
                  <a:pt x="98" y="130"/>
                  <a:pt x="100" y="130"/>
                </a:cubicBezTo>
                <a:cubicBezTo>
                  <a:pt x="101" y="130"/>
                  <a:pt x="102" y="130"/>
                  <a:pt x="103" y="129"/>
                </a:cubicBezTo>
                <a:cubicBezTo>
                  <a:pt x="105" y="127"/>
                  <a:pt x="105" y="124"/>
                  <a:pt x="103" y="122"/>
                </a:cubicBezTo>
                <a:cubicBezTo>
                  <a:pt x="86" y="105"/>
                  <a:pt x="86" y="105"/>
                  <a:pt x="86" y="105"/>
                </a:cubicBezTo>
                <a:cubicBezTo>
                  <a:pt x="93" y="98"/>
                  <a:pt x="93" y="98"/>
                  <a:pt x="93" y="98"/>
                </a:cubicBezTo>
                <a:cubicBezTo>
                  <a:pt x="100" y="105"/>
                  <a:pt x="100" y="105"/>
                  <a:pt x="100" y="105"/>
                </a:cubicBezTo>
                <a:cubicBezTo>
                  <a:pt x="101" y="106"/>
                  <a:pt x="102" y="106"/>
                  <a:pt x="103" y="106"/>
                </a:cubicBezTo>
                <a:cubicBezTo>
                  <a:pt x="105" y="106"/>
                  <a:pt x="106" y="106"/>
                  <a:pt x="107" y="105"/>
                </a:cubicBezTo>
                <a:cubicBezTo>
                  <a:pt x="109" y="103"/>
                  <a:pt x="109" y="100"/>
                  <a:pt x="107" y="98"/>
                </a:cubicBezTo>
                <a:cubicBezTo>
                  <a:pt x="100" y="91"/>
                  <a:pt x="100" y="91"/>
                  <a:pt x="100" y="91"/>
                </a:cubicBezTo>
                <a:cubicBezTo>
                  <a:pt x="107" y="84"/>
                  <a:pt x="107" y="84"/>
                  <a:pt x="107" y="84"/>
                </a:cubicBezTo>
                <a:cubicBezTo>
                  <a:pt x="124" y="101"/>
                  <a:pt x="124" y="101"/>
                  <a:pt x="124" y="101"/>
                </a:cubicBezTo>
                <a:cubicBezTo>
                  <a:pt x="125" y="102"/>
                  <a:pt x="126" y="102"/>
                  <a:pt x="128" y="102"/>
                </a:cubicBezTo>
                <a:cubicBezTo>
                  <a:pt x="129" y="102"/>
                  <a:pt x="130" y="102"/>
                  <a:pt x="131" y="101"/>
                </a:cubicBezTo>
                <a:cubicBezTo>
                  <a:pt x="133" y="99"/>
                  <a:pt x="133" y="96"/>
                  <a:pt x="131" y="94"/>
                </a:cubicBezTo>
                <a:cubicBezTo>
                  <a:pt x="114" y="77"/>
                  <a:pt x="114" y="77"/>
                  <a:pt x="114" y="77"/>
                </a:cubicBezTo>
                <a:cubicBezTo>
                  <a:pt x="121" y="70"/>
                  <a:pt x="121" y="70"/>
                  <a:pt x="121" y="70"/>
                </a:cubicBezTo>
                <a:cubicBezTo>
                  <a:pt x="128" y="77"/>
                  <a:pt x="128" y="77"/>
                  <a:pt x="128" y="77"/>
                </a:cubicBezTo>
                <a:cubicBezTo>
                  <a:pt x="129" y="78"/>
                  <a:pt x="130" y="78"/>
                  <a:pt x="131" y="78"/>
                </a:cubicBezTo>
                <a:cubicBezTo>
                  <a:pt x="133" y="78"/>
                  <a:pt x="134" y="78"/>
                  <a:pt x="135" y="77"/>
                </a:cubicBezTo>
                <a:cubicBezTo>
                  <a:pt x="137" y="75"/>
                  <a:pt x="137" y="72"/>
                  <a:pt x="135" y="70"/>
                </a:cubicBezTo>
                <a:cubicBezTo>
                  <a:pt x="128" y="63"/>
                  <a:pt x="128" y="63"/>
                  <a:pt x="128" y="63"/>
                </a:cubicBezTo>
                <a:cubicBezTo>
                  <a:pt x="135" y="56"/>
                  <a:pt x="135" y="56"/>
                  <a:pt x="135" y="56"/>
                </a:cubicBezTo>
                <a:cubicBezTo>
                  <a:pt x="152" y="73"/>
                  <a:pt x="152" y="73"/>
                  <a:pt x="152" y="73"/>
                </a:cubicBezTo>
                <a:cubicBezTo>
                  <a:pt x="153" y="74"/>
                  <a:pt x="154" y="74"/>
                  <a:pt x="156" y="74"/>
                </a:cubicBezTo>
                <a:cubicBezTo>
                  <a:pt x="157" y="74"/>
                  <a:pt x="158" y="74"/>
                  <a:pt x="159" y="73"/>
                </a:cubicBezTo>
                <a:cubicBezTo>
                  <a:pt x="161" y="71"/>
                  <a:pt x="161" y="68"/>
                  <a:pt x="159" y="66"/>
                </a:cubicBezTo>
                <a:cubicBezTo>
                  <a:pt x="142" y="49"/>
                  <a:pt x="142" y="49"/>
                  <a:pt x="142" y="49"/>
                </a:cubicBezTo>
                <a:cubicBezTo>
                  <a:pt x="144" y="47"/>
                  <a:pt x="144" y="47"/>
                  <a:pt x="144" y="47"/>
                </a:cubicBezTo>
                <a:cubicBezTo>
                  <a:pt x="178" y="81"/>
                  <a:pt x="178" y="81"/>
                  <a:pt x="178" y="81"/>
                </a:cubicBezTo>
                <a:lnTo>
                  <a:pt x="77" y="183"/>
                </a:lnTo>
                <a:close/>
              </a:path>
            </a:pathLst>
          </a:custGeom>
          <a:solidFill>
            <a:schemeClr val="accent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3" tIns="40341" rIns="80683" bIns="40341" numCol="1" anchor="t" anchorCtr="0" compatLnSpc="1">
            <a:prstTxWarp prst="textNoShape">
              <a:avLst/>
            </a:prstTxWarp>
          </a:bodyPr>
          <a:lstStyle/>
          <a:p>
            <a:pPr defTabSz="914377">
              <a:defRPr/>
            </a:pPr>
            <a:endParaRPr lang="en-US" sz="1588">
              <a:latin typeface="Open Sans"/>
            </a:endParaRPr>
          </a:p>
        </p:txBody>
      </p:sp>
      <p:cxnSp>
        <p:nvCxnSpPr>
          <p:cNvPr id="10" name="Straight Connector 9">
            <a:extLst>
              <a:ext uri="{FF2B5EF4-FFF2-40B4-BE49-F238E27FC236}">
                <a16:creationId xmlns:a16="http://schemas.microsoft.com/office/drawing/2014/main" id="{E0C8C615-6311-6EAD-114D-585C4D7EF1EB}"/>
              </a:ext>
            </a:extLst>
          </p:cNvPr>
          <p:cNvCxnSpPr>
            <a:cxnSpLocks/>
          </p:cNvCxnSpPr>
          <p:nvPr/>
        </p:nvCxnSpPr>
        <p:spPr>
          <a:xfrm flipV="1">
            <a:off x="4816511" y="3482850"/>
            <a:ext cx="0" cy="3011207"/>
          </a:xfrm>
          <a:prstGeom prst="line">
            <a:avLst/>
          </a:prstGeom>
          <a:ln w="19050" cap="rnd">
            <a:solidFill>
              <a:schemeClr val="accent1">
                <a:lumMod val="50000"/>
              </a:schemeClr>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11" name="Text Placeholder 9">
            <a:extLst>
              <a:ext uri="{FF2B5EF4-FFF2-40B4-BE49-F238E27FC236}">
                <a16:creationId xmlns:a16="http://schemas.microsoft.com/office/drawing/2014/main" id="{422EE77B-9686-91A3-3628-1D3244ED3F5D}"/>
              </a:ext>
            </a:extLst>
          </p:cNvPr>
          <p:cNvSpPr txBox="1">
            <a:spLocks/>
          </p:cNvSpPr>
          <p:nvPr/>
        </p:nvSpPr>
        <p:spPr>
          <a:xfrm>
            <a:off x="4827497" y="3553677"/>
            <a:ext cx="1550915" cy="946443"/>
          </a:xfrm>
          <a:prstGeom prst="rect">
            <a:avLst/>
          </a:prstGeom>
          <a:solidFill>
            <a:schemeClr val="bg1"/>
          </a:solidFill>
          <a:ln>
            <a:solidFill>
              <a:schemeClr val="accent1">
                <a:lumMod val="40000"/>
                <a:lumOff val="60000"/>
              </a:schemeClr>
            </a:solidFill>
          </a:ln>
          <a:effectLst>
            <a:outerShdw blurRad="50800" dist="38100" dir="5400000" algn="t" rotWithShape="0">
              <a:prstClr val="black">
                <a:alpha val="40000"/>
              </a:prstClr>
            </a:outerShdw>
          </a:effectLst>
        </p:spPr>
        <p:txBody>
          <a:bodyPr vert="horz" lIns="91440" tIns="45720" rIns="91440" bIns="45720" rtlCol="0" anchor="t" anchorCtr="0">
            <a:noAutofit/>
          </a:bodyPr>
          <a:lstStyle>
            <a:lvl1pPr marL="228600" indent="-228600" algn="l" defTabSz="914400" rtl="0" eaLnBrk="1" latinLnBrk="0" hangingPunct="1">
              <a:lnSpc>
                <a:spcPct val="100000"/>
              </a:lnSpc>
              <a:spcBef>
                <a:spcPts val="1000"/>
              </a:spcBef>
              <a:buClr>
                <a:schemeClr val="accent5"/>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fontAlgn="base">
              <a:spcBef>
                <a:spcPts val="0"/>
              </a:spcBef>
              <a:spcAft>
                <a:spcPts val="400"/>
              </a:spcAft>
              <a:buClr>
                <a:srgbClr val="81BC00"/>
              </a:buClr>
              <a:buSzTx/>
              <a:buNone/>
              <a:defRPr/>
            </a:pPr>
            <a:r>
              <a:rPr lang="en-US" sz="1600" b="1">
                <a:solidFill>
                  <a:srgbClr val="0033A1"/>
                </a:solidFill>
                <a:latin typeface="Calibri"/>
                <a:ea typeface="Open Sans"/>
                <a:cs typeface="Open Sans"/>
              </a:rPr>
              <a:t>Data in EHR </a:t>
            </a:r>
          </a:p>
          <a:p>
            <a:pPr marL="0" indent="0" defTabSz="914377" fontAlgn="base">
              <a:spcBef>
                <a:spcPts val="0"/>
              </a:spcBef>
              <a:spcAft>
                <a:spcPts val="400"/>
              </a:spcAft>
              <a:buClr>
                <a:srgbClr val="81BC00"/>
              </a:buClr>
              <a:buSzTx/>
              <a:buNone/>
              <a:defRPr/>
            </a:pPr>
            <a:r>
              <a:rPr lang="en-US" sz="1200">
                <a:solidFill>
                  <a:srgbClr val="0033A1"/>
                </a:solidFill>
                <a:latin typeface="Calibri"/>
                <a:ea typeface="Open Sans"/>
                <a:cs typeface="Open Sans"/>
              </a:rPr>
              <a:t>EHRs capture administration and other data </a:t>
            </a:r>
          </a:p>
        </p:txBody>
      </p:sp>
      <p:grpSp>
        <p:nvGrpSpPr>
          <p:cNvPr id="12" name="Group 11">
            <a:extLst>
              <a:ext uri="{FF2B5EF4-FFF2-40B4-BE49-F238E27FC236}">
                <a16:creationId xmlns:a16="http://schemas.microsoft.com/office/drawing/2014/main" id="{8D443CB3-51F6-4E08-3E06-F41CC03E3C9E}"/>
              </a:ext>
            </a:extLst>
          </p:cNvPr>
          <p:cNvGrpSpPr/>
          <p:nvPr/>
        </p:nvGrpSpPr>
        <p:grpSpPr>
          <a:xfrm>
            <a:off x="6052919" y="3624849"/>
            <a:ext cx="276487" cy="272839"/>
            <a:chOff x="8991601" y="7164388"/>
            <a:chExt cx="461963" cy="458787"/>
          </a:xfrm>
          <a:solidFill>
            <a:schemeClr val="tx1"/>
          </a:solidFill>
        </p:grpSpPr>
        <p:sp>
          <p:nvSpPr>
            <p:cNvPr id="13" name="Freeform 406">
              <a:extLst>
                <a:ext uri="{FF2B5EF4-FFF2-40B4-BE49-F238E27FC236}">
                  <a16:creationId xmlns:a16="http://schemas.microsoft.com/office/drawing/2014/main" id="{8E7ED2FA-B17C-9C79-27BF-A910C388AF3C}"/>
                </a:ext>
              </a:extLst>
            </p:cNvPr>
            <p:cNvSpPr>
              <a:spLocks/>
            </p:cNvSpPr>
            <p:nvPr/>
          </p:nvSpPr>
          <p:spPr bwMode="auto">
            <a:xfrm>
              <a:off x="9134476" y="7539038"/>
              <a:ext cx="174625" cy="84137"/>
            </a:xfrm>
            <a:custGeom>
              <a:avLst/>
              <a:gdLst>
                <a:gd name="T0" fmla="*/ 87 w 91"/>
                <a:gd name="T1" fmla="*/ 5 h 43"/>
                <a:gd name="T2" fmla="*/ 81 w 91"/>
                <a:gd name="T3" fmla="*/ 1 h 43"/>
                <a:gd name="T4" fmla="*/ 77 w 91"/>
                <a:gd name="T5" fmla="*/ 6 h 43"/>
                <a:gd name="T6" fmla="*/ 82 w 91"/>
                <a:gd name="T7" fmla="*/ 34 h 43"/>
                <a:gd name="T8" fmla="*/ 10 w 91"/>
                <a:gd name="T9" fmla="*/ 33 h 43"/>
                <a:gd name="T10" fmla="*/ 14 w 91"/>
                <a:gd name="T11" fmla="*/ 6 h 43"/>
                <a:gd name="T12" fmla="*/ 10 w 91"/>
                <a:gd name="T13" fmla="*/ 1 h 43"/>
                <a:gd name="T14" fmla="*/ 5 w 91"/>
                <a:gd name="T15" fmla="*/ 5 h 43"/>
                <a:gd name="T16" fmla="*/ 0 w 91"/>
                <a:gd name="T17" fmla="*/ 34 h 43"/>
                <a:gd name="T18" fmla="*/ 0 w 91"/>
                <a:gd name="T19" fmla="*/ 35 h 43"/>
                <a:gd name="T20" fmla="*/ 9 w 91"/>
                <a:gd name="T21" fmla="*/ 43 h 43"/>
                <a:gd name="T22" fmla="*/ 82 w 91"/>
                <a:gd name="T23" fmla="*/ 43 h 43"/>
                <a:gd name="T24" fmla="*/ 91 w 91"/>
                <a:gd name="T25" fmla="*/ 35 h 43"/>
                <a:gd name="T26" fmla="*/ 91 w 91"/>
                <a:gd name="T27" fmla="*/ 34 h 43"/>
                <a:gd name="T28" fmla="*/ 87 w 91"/>
                <a:gd name="T29" fmla="*/ 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1" h="43">
                  <a:moveTo>
                    <a:pt x="87" y="5"/>
                  </a:moveTo>
                  <a:cubicBezTo>
                    <a:pt x="86" y="2"/>
                    <a:pt x="84" y="0"/>
                    <a:pt x="81" y="1"/>
                  </a:cubicBezTo>
                  <a:cubicBezTo>
                    <a:pt x="78" y="1"/>
                    <a:pt x="77" y="4"/>
                    <a:pt x="77" y="6"/>
                  </a:cubicBezTo>
                  <a:cubicBezTo>
                    <a:pt x="82" y="34"/>
                    <a:pt x="82" y="34"/>
                    <a:pt x="82" y="34"/>
                  </a:cubicBezTo>
                  <a:cubicBezTo>
                    <a:pt x="10" y="33"/>
                    <a:pt x="10" y="33"/>
                    <a:pt x="10" y="33"/>
                  </a:cubicBezTo>
                  <a:cubicBezTo>
                    <a:pt x="14" y="6"/>
                    <a:pt x="14" y="6"/>
                    <a:pt x="14" y="6"/>
                  </a:cubicBezTo>
                  <a:cubicBezTo>
                    <a:pt x="15" y="4"/>
                    <a:pt x="13" y="1"/>
                    <a:pt x="10" y="1"/>
                  </a:cubicBezTo>
                  <a:cubicBezTo>
                    <a:pt x="8" y="0"/>
                    <a:pt x="5" y="2"/>
                    <a:pt x="5" y="5"/>
                  </a:cubicBezTo>
                  <a:cubicBezTo>
                    <a:pt x="0" y="34"/>
                    <a:pt x="0" y="34"/>
                    <a:pt x="0" y="34"/>
                  </a:cubicBezTo>
                  <a:cubicBezTo>
                    <a:pt x="0" y="34"/>
                    <a:pt x="0" y="34"/>
                    <a:pt x="0" y="35"/>
                  </a:cubicBezTo>
                  <a:cubicBezTo>
                    <a:pt x="0" y="39"/>
                    <a:pt x="4" y="43"/>
                    <a:pt x="9" y="43"/>
                  </a:cubicBezTo>
                  <a:cubicBezTo>
                    <a:pt x="82" y="43"/>
                    <a:pt x="82" y="43"/>
                    <a:pt x="82" y="43"/>
                  </a:cubicBezTo>
                  <a:cubicBezTo>
                    <a:pt x="87" y="43"/>
                    <a:pt x="91" y="39"/>
                    <a:pt x="91" y="35"/>
                  </a:cubicBezTo>
                  <a:cubicBezTo>
                    <a:pt x="91" y="34"/>
                    <a:pt x="91" y="34"/>
                    <a:pt x="91" y="34"/>
                  </a:cubicBezTo>
                  <a:lnTo>
                    <a:pt x="87" y="5"/>
                  </a:lnTo>
                  <a:close/>
                </a:path>
              </a:pathLst>
            </a:custGeom>
            <a:solidFill>
              <a:srgbClr val="164380"/>
            </a:solidFill>
            <a:ln w="6350">
              <a:solidFill>
                <a:schemeClr val="accent5"/>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3" tIns="40341" rIns="80683" bIns="40341" numCol="1" anchor="t" anchorCtr="0" compatLnSpc="1">
              <a:prstTxWarp prst="textNoShape">
                <a:avLst/>
              </a:prstTxWarp>
            </a:bodyPr>
            <a:lstStyle/>
            <a:p>
              <a:pPr defTabSz="914377">
                <a:defRPr/>
              </a:pPr>
              <a:endParaRPr lang="en-US" sz="1588">
                <a:latin typeface="Open Sans"/>
              </a:endParaRPr>
            </a:p>
          </p:txBody>
        </p:sp>
        <p:sp>
          <p:nvSpPr>
            <p:cNvPr id="14" name="Freeform 407">
              <a:extLst>
                <a:ext uri="{FF2B5EF4-FFF2-40B4-BE49-F238E27FC236}">
                  <a16:creationId xmlns:a16="http://schemas.microsoft.com/office/drawing/2014/main" id="{F8F4D4DD-B1D2-F6B8-4B5F-3D96085206F9}"/>
                </a:ext>
              </a:extLst>
            </p:cNvPr>
            <p:cNvSpPr>
              <a:spLocks noEditPoints="1"/>
            </p:cNvSpPr>
            <p:nvPr/>
          </p:nvSpPr>
          <p:spPr bwMode="auto">
            <a:xfrm>
              <a:off x="8991601" y="7164388"/>
              <a:ext cx="461963" cy="347662"/>
            </a:xfrm>
            <a:custGeom>
              <a:avLst/>
              <a:gdLst>
                <a:gd name="T0" fmla="*/ 218 w 240"/>
                <a:gd name="T1" fmla="*/ 0 h 180"/>
                <a:gd name="T2" fmla="*/ 21 w 240"/>
                <a:gd name="T3" fmla="*/ 0 h 180"/>
                <a:gd name="T4" fmla="*/ 0 w 240"/>
                <a:gd name="T5" fmla="*/ 22 h 180"/>
                <a:gd name="T6" fmla="*/ 0 w 240"/>
                <a:gd name="T7" fmla="*/ 159 h 180"/>
                <a:gd name="T8" fmla="*/ 21 w 240"/>
                <a:gd name="T9" fmla="*/ 180 h 180"/>
                <a:gd name="T10" fmla="*/ 218 w 240"/>
                <a:gd name="T11" fmla="*/ 180 h 180"/>
                <a:gd name="T12" fmla="*/ 240 w 240"/>
                <a:gd name="T13" fmla="*/ 159 h 180"/>
                <a:gd name="T14" fmla="*/ 240 w 240"/>
                <a:gd name="T15" fmla="*/ 22 h 180"/>
                <a:gd name="T16" fmla="*/ 218 w 240"/>
                <a:gd name="T17" fmla="*/ 0 h 180"/>
                <a:gd name="T18" fmla="*/ 21 w 240"/>
                <a:gd name="T19" fmla="*/ 10 h 180"/>
                <a:gd name="T20" fmla="*/ 218 w 240"/>
                <a:gd name="T21" fmla="*/ 10 h 180"/>
                <a:gd name="T22" fmla="*/ 230 w 240"/>
                <a:gd name="T23" fmla="*/ 22 h 180"/>
                <a:gd name="T24" fmla="*/ 230 w 240"/>
                <a:gd name="T25" fmla="*/ 141 h 180"/>
                <a:gd name="T26" fmla="*/ 9 w 240"/>
                <a:gd name="T27" fmla="*/ 141 h 180"/>
                <a:gd name="T28" fmla="*/ 9 w 240"/>
                <a:gd name="T29" fmla="*/ 22 h 180"/>
                <a:gd name="T30" fmla="*/ 21 w 240"/>
                <a:gd name="T31" fmla="*/ 10 h 180"/>
                <a:gd name="T32" fmla="*/ 218 w 240"/>
                <a:gd name="T33" fmla="*/ 170 h 180"/>
                <a:gd name="T34" fmla="*/ 21 w 240"/>
                <a:gd name="T35" fmla="*/ 170 h 180"/>
                <a:gd name="T36" fmla="*/ 9 w 240"/>
                <a:gd name="T37" fmla="*/ 159 h 180"/>
                <a:gd name="T38" fmla="*/ 9 w 240"/>
                <a:gd name="T39" fmla="*/ 151 h 180"/>
                <a:gd name="T40" fmla="*/ 230 w 240"/>
                <a:gd name="T41" fmla="*/ 151 h 180"/>
                <a:gd name="T42" fmla="*/ 230 w 240"/>
                <a:gd name="T43" fmla="*/ 159 h 180"/>
                <a:gd name="T44" fmla="*/ 218 w 240"/>
                <a:gd name="T45" fmla="*/ 17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0" h="180">
                  <a:moveTo>
                    <a:pt x="218" y="0"/>
                  </a:moveTo>
                  <a:cubicBezTo>
                    <a:pt x="21" y="0"/>
                    <a:pt x="21" y="0"/>
                    <a:pt x="21" y="0"/>
                  </a:cubicBezTo>
                  <a:cubicBezTo>
                    <a:pt x="9" y="0"/>
                    <a:pt x="0" y="10"/>
                    <a:pt x="0" y="22"/>
                  </a:cubicBezTo>
                  <a:cubicBezTo>
                    <a:pt x="0" y="159"/>
                    <a:pt x="0" y="159"/>
                    <a:pt x="0" y="159"/>
                  </a:cubicBezTo>
                  <a:cubicBezTo>
                    <a:pt x="0" y="171"/>
                    <a:pt x="9" y="180"/>
                    <a:pt x="21" y="180"/>
                  </a:cubicBezTo>
                  <a:cubicBezTo>
                    <a:pt x="218" y="180"/>
                    <a:pt x="218" y="180"/>
                    <a:pt x="218" y="180"/>
                  </a:cubicBezTo>
                  <a:cubicBezTo>
                    <a:pt x="230" y="180"/>
                    <a:pt x="240" y="171"/>
                    <a:pt x="240" y="159"/>
                  </a:cubicBezTo>
                  <a:cubicBezTo>
                    <a:pt x="240" y="22"/>
                    <a:pt x="240" y="22"/>
                    <a:pt x="240" y="22"/>
                  </a:cubicBezTo>
                  <a:cubicBezTo>
                    <a:pt x="240" y="10"/>
                    <a:pt x="230" y="0"/>
                    <a:pt x="218" y="0"/>
                  </a:cubicBezTo>
                  <a:close/>
                  <a:moveTo>
                    <a:pt x="21" y="10"/>
                  </a:moveTo>
                  <a:cubicBezTo>
                    <a:pt x="218" y="10"/>
                    <a:pt x="218" y="10"/>
                    <a:pt x="218" y="10"/>
                  </a:cubicBezTo>
                  <a:cubicBezTo>
                    <a:pt x="225" y="10"/>
                    <a:pt x="230" y="15"/>
                    <a:pt x="230" y="22"/>
                  </a:cubicBezTo>
                  <a:cubicBezTo>
                    <a:pt x="230" y="141"/>
                    <a:pt x="230" y="141"/>
                    <a:pt x="230" y="141"/>
                  </a:cubicBezTo>
                  <a:cubicBezTo>
                    <a:pt x="9" y="141"/>
                    <a:pt x="9" y="141"/>
                    <a:pt x="9" y="141"/>
                  </a:cubicBezTo>
                  <a:cubicBezTo>
                    <a:pt x="9" y="22"/>
                    <a:pt x="9" y="22"/>
                    <a:pt x="9" y="22"/>
                  </a:cubicBezTo>
                  <a:cubicBezTo>
                    <a:pt x="9" y="15"/>
                    <a:pt x="15" y="10"/>
                    <a:pt x="21" y="10"/>
                  </a:cubicBezTo>
                  <a:close/>
                  <a:moveTo>
                    <a:pt x="218" y="170"/>
                  </a:moveTo>
                  <a:cubicBezTo>
                    <a:pt x="21" y="170"/>
                    <a:pt x="21" y="170"/>
                    <a:pt x="21" y="170"/>
                  </a:cubicBezTo>
                  <a:cubicBezTo>
                    <a:pt x="15" y="170"/>
                    <a:pt x="9" y="165"/>
                    <a:pt x="9" y="159"/>
                  </a:cubicBezTo>
                  <a:cubicBezTo>
                    <a:pt x="9" y="151"/>
                    <a:pt x="9" y="151"/>
                    <a:pt x="9" y="151"/>
                  </a:cubicBezTo>
                  <a:cubicBezTo>
                    <a:pt x="230" y="151"/>
                    <a:pt x="230" y="151"/>
                    <a:pt x="230" y="151"/>
                  </a:cubicBezTo>
                  <a:cubicBezTo>
                    <a:pt x="230" y="159"/>
                    <a:pt x="230" y="159"/>
                    <a:pt x="230" y="159"/>
                  </a:cubicBezTo>
                  <a:cubicBezTo>
                    <a:pt x="230" y="165"/>
                    <a:pt x="225" y="170"/>
                    <a:pt x="218" y="170"/>
                  </a:cubicBezTo>
                  <a:close/>
                </a:path>
              </a:pathLst>
            </a:custGeom>
            <a:solidFill>
              <a:srgbClr val="164380"/>
            </a:solidFill>
            <a:ln w="6350">
              <a:solidFill>
                <a:schemeClr val="accent5"/>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3" tIns="40341" rIns="80683" bIns="40341" numCol="1" anchor="t" anchorCtr="0" compatLnSpc="1">
              <a:prstTxWarp prst="textNoShape">
                <a:avLst/>
              </a:prstTxWarp>
            </a:bodyPr>
            <a:lstStyle/>
            <a:p>
              <a:pPr defTabSz="914377">
                <a:defRPr/>
              </a:pPr>
              <a:endParaRPr lang="en-US" sz="1588">
                <a:latin typeface="Open Sans"/>
              </a:endParaRPr>
            </a:p>
          </p:txBody>
        </p:sp>
      </p:grpSp>
      <p:cxnSp>
        <p:nvCxnSpPr>
          <p:cNvPr id="15" name="Straight Connector 14">
            <a:extLst>
              <a:ext uri="{FF2B5EF4-FFF2-40B4-BE49-F238E27FC236}">
                <a16:creationId xmlns:a16="http://schemas.microsoft.com/office/drawing/2014/main" id="{ECC050C3-A565-0E85-71BD-32F8156BD57B}"/>
              </a:ext>
            </a:extLst>
          </p:cNvPr>
          <p:cNvCxnSpPr>
            <a:cxnSpLocks/>
          </p:cNvCxnSpPr>
          <p:nvPr/>
        </p:nvCxnSpPr>
        <p:spPr>
          <a:xfrm flipH="1" flipV="1">
            <a:off x="6699872" y="2640191"/>
            <a:ext cx="18249" cy="3638080"/>
          </a:xfrm>
          <a:prstGeom prst="line">
            <a:avLst/>
          </a:prstGeom>
          <a:ln w="19050">
            <a:solidFill>
              <a:schemeClr val="accent1">
                <a:lumMod val="50000"/>
              </a:schemeClr>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16" name="Text Placeholder 9">
            <a:extLst>
              <a:ext uri="{FF2B5EF4-FFF2-40B4-BE49-F238E27FC236}">
                <a16:creationId xmlns:a16="http://schemas.microsoft.com/office/drawing/2014/main" id="{0752664E-81BC-61C6-AB66-4F5346A1668D}"/>
              </a:ext>
            </a:extLst>
          </p:cNvPr>
          <p:cNvSpPr txBox="1">
            <a:spLocks/>
          </p:cNvSpPr>
          <p:nvPr/>
        </p:nvSpPr>
        <p:spPr>
          <a:xfrm>
            <a:off x="6709205" y="2704990"/>
            <a:ext cx="1589659" cy="918980"/>
          </a:xfrm>
          <a:prstGeom prst="rect">
            <a:avLst/>
          </a:prstGeom>
          <a:solidFill>
            <a:schemeClr val="bg1"/>
          </a:solidFill>
          <a:ln>
            <a:solidFill>
              <a:schemeClr val="accent1">
                <a:lumMod val="40000"/>
                <a:lumOff val="60000"/>
              </a:schemeClr>
            </a:solidFill>
          </a:ln>
          <a:effectLst>
            <a:outerShdw blurRad="50800" dist="38100" dir="5400000" algn="t" rotWithShape="0">
              <a:prstClr val="black">
                <a:alpha val="40000"/>
              </a:prstClr>
            </a:outerShdw>
          </a:effectLst>
        </p:spPr>
        <p:txBody>
          <a:bodyPr vert="horz" lIns="91440" tIns="45720" rIns="91440" bIns="45720" rtlCol="0" anchor="t" anchorCtr="0">
            <a:noAutofit/>
          </a:bodyPr>
          <a:lstStyle>
            <a:lvl1pPr marL="228600" indent="-228600" algn="l" defTabSz="914400" rtl="0" eaLnBrk="1" latinLnBrk="0" hangingPunct="1">
              <a:lnSpc>
                <a:spcPct val="100000"/>
              </a:lnSpc>
              <a:spcBef>
                <a:spcPts val="1000"/>
              </a:spcBef>
              <a:buClr>
                <a:schemeClr val="accent5"/>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fontAlgn="base">
              <a:spcBef>
                <a:spcPts val="0"/>
              </a:spcBef>
              <a:spcAft>
                <a:spcPts val="400"/>
              </a:spcAft>
              <a:buClr>
                <a:srgbClr val="81BC00"/>
              </a:buClr>
              <a:buSzTx/>
              <a:buNone/>
              <a:defRPr/>
            </a:pPr>
            <a:r>
              <a:rPr lang="en-US" sz="1600" b="1">
                <a:solidFill>
                  <a:srgbClr val="0033A1"/>
                </a:solidFill>
                <a:latin typeface="Calibri"/>
                <a:ea typeface="Open Sans"/>
                <a:cs typeface="Open Sans"/>
              </a:rPr>
              <a:t>Data in IIS </a:t>
            </a:r>
          </a:p>
          <a:p>
            <a:pPr marL="0" indent="0" defTabSz="914377" fontAlgn="base">
              <a:spcBef>
                <a:spcPts val="0"/>
              </a:spcBef>
              <a:spcAft>
                <a:spcPts val="400"/>
              </a:spcAft>
              <a:buClr>
                <a:srgbClr val="81BC00"/>
              </a:buClr>
              <a:buSzTx/>
              <a:buNone/>
              <a:defRPr/>
            </a:pPr>
            <a:r>
              <a:rPr lang="en-US" sz="1200">
                <a:solidFill>
                  <a:srgbClr val="0033A1"/>
                </a:solidFill>
                <a:latin typeface="Calibri"/>
                <a:ea typeface="Open Sans"/>
                <a:cs typeface="Open Sans"/>
              </a:rPr>
              <a:t>IISs capture administration and other data (e.g., VFC)</a:t>
            </a:r>
          </a:p>
        </p:txBody>
      </p:sp>
      <p:pic>
        <p:nvPicPr>
          <p:cNvPr id="17" name="Picture 2" descr="Animated Checkered flag flag | Country flag of | abFlags.com gif clif ...">
            <a:extLst>
              <a:ext uri="{FF2B5EF4-FFF2-40B4-BE49-F238E27FC236}">
                <a16:creationId xmlns:a16="http://schemas.microsoft.com/office/drawing/2014/main" id="{494E74F7-2216-08AB-A1D8-D7427B5D1AE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66157" y="5195845"/>
            <a:ext cx="648601" cy="471075"/>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Straight Connector 17">
            <a:extLst>
              <a:ext uri="{FF2B5EF4-FFF2-40B4-BE49-F238E27FC236}">
                <a16:creationId xmlns:a16="http://schemas.microsoft.com/office/drawing/2014/main" id="{FB87BF7B-0344-16A9-552C-E4D18E731E01}"/>
              </a:ext>
            </a:extLst>
          </p:cNvPr>
          <p:cNvCxnSpPr>
            <a:cxnSpLocks/>
          </p:cNvCxnSpPr>
          <p:nvPr/>
        </p:nvCxnSpPr>
        <p:spPr>
          <a:xfrm>
            <a:off x="10562365" y="2865929"/>
            <a:ext cx="0" cy="3522401"/>
          </a:xfrm>
          <a:prstGeom prst="line">
            <a:avLst/>
          </a:prstGeom>
          <a:ln w="19050">
            <a:solidFill>
              <a:schemeClr val="tx2">
                <a:lumMod val="50000"/>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51A0327-8949-743D-6534-D827E51DA5A3}"/>
              </a:ext>
            </a:extLst>
          </p:cNvPr>
          <p:cNvCxnSpPr>
            <a:cxnSpLocks/>
          </p:cNvCxnSpPr>
          <p:nvPr/>
        </p:nvCxnSpPr>
        <p:spPr>
          <a:xfrm flipV="1">
            <a:off x="8641912" y="3350331"/>
            <a:ext cx="0" cy="2834640"/>
          </a:xfrm>
          <a:prstGeom prst="line">
            <a:avLst/>
          </a:prstGeom>
          <a:ln w="19050" cap="rnd">
            <a:solidFill>
              <a:schemeClr val="accent1">
                <a:lumMod val="50000"/>
              </a:schemeClr>
            </a:solidFill>
            <a:prstDash val="solid"/>
            <a:headEnd type="none"/>
            <a:tailEnd type="oval"/>
          </a:ln>
        </p:spPr>
        <p:style>
          <a:lnRef idx="1">
            <a:schemeClr val="accent1"/>
          </a:lnRef>
          <a:fillRef idx="0">
            <a:schemeClr val="accent1"/>
          </a:fillRef>
          <a:effectRef idx="0">
            <a:schemeClr val="accent1"/>
          </a:effectRef>
          <a:fontRef idx="minor">
            <a:schemeClr val="tx1"/>
          </a:fontRef>
        </p:style>
      </p:cxnSp>
      <p:sp>
        <p:nvSpPr>
          <p:cNvPr id="20" name="Text Placeholder 9">
            <a:extLst>
              <a:ext uri="{FF2B5EF4-FFF2-40B4-BE49-F238E27FC236}">
                <a16:creationId xmlns:a16="http://schemas.microsoft.com/office/drawing/2014/main" id="{2E2822D5-D37A-3388-DE67-BB0DAFCA969C}"/>
              </a:ext>
            </a:extLst>
          </p:cNvPr>
          <p:cNvSpPr txBox="1">
            <a:spLocks/>
          </p:cNvSpPr>
          <p:nvPr/>
        </p:nvSpPr>
        <p:spPr>
          <a:xfrm>
            <a:off x="8649218" y="3414929"/>
            <a:ext cx="1388007" cy="1647265"/>
          </a:xfrm>
          <a:prstGeom prst="rect">
            <a:avLst/>
          </a:prstGeom>
          <a:solidFill>
            <a:schemeClr val="bg1"/>
          </a:solidFill>
          <a:ln>
            <a:solidFill>
              <a:schemeClr val="accent1">
                <a:lumMod val="40000"/>
                <a:lumOff val="60000"/>
              </a:schemeClr>
            </a:solidFill>
          </a:ln>
          <a:effectLst>
            <a:outerShdw blurRad="50800" dist="38100" dir="5400000" algn="t" rotWithShape="0">
              <a:prstClr val="black">
                <a:alpha val="40000"/>
              </a:prstClr>
            </a:outerShdw>
          </a:effectLst>
        </p:spPr>
        <p:txBody>
          <a:bodyPr vert="horz" lIns="91440" tIns="45720" rIns="91440" bIns="45720" rtlCol="0" anchor="t" anchorCtr="0">
            <a:noAutofit/>
          </a:bodyPr>
          <a:lstStyle>
            <a:lvl1pPr marL="228600" indent="-228600" algn="l" defTabSz="914400" rtl="0" eaLnBrk="1" latinLnBrk="0" hangingPunct="1">
              <a:lnSpc>
                <a:spcPct val="100000"/>
              </a:lnSpc>
              <a:spcBef>
                <a:spcPts val="1000"/>
              </a:spcBef>
              <a:buClr>
                <a:schemeClr val="accent5"/>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fontAlgn="base">
              <a:spcBef>
                <a:spcPts val="0"/>
              </a:spcBef>
              <a:spcAft>
                <a:spcPts val="400"/>
              </a:spcAft>
              <a:buClr>
                <a:srgbClr val="81BC00"/>
              </a:buClr>
              <a:buSzTx/>
              <a:buNone/>
              <a:defRPr/>
            </a:pPr>
            <a:r>
              <a:rPr lang="en-US" sz="1600" b="1">
                <a:solidFill>
                  <a:srgbClr val="0033A1"/>
                </a:solidFill>
                <a:latin typeface="Calibri"/>
                <a:ea typeface="Open Sans"/>
                <a:cs typeface="Open Sans"/>
              </a:rPr>
              <a:t>Data Reported to CDC </a:t>
            </a:r>
          </a:p>
          <a:p>
            <a:pPr marL="0" indent="0" defTabSz="914377" fontAlgn="base">
              <a:spcBef>
                <a:spcPts val="0"/>
              </a:spcBef>
              <a:spcAft>
                <a:spcPts val="400"/>
              </a:spcAft>
              <a:buClr>
                <a:srgbClr val="81BC00"/>
              </a:buClr>
              <a:buSzTx/>
              <a:buNone/>
              <a:defRPr/>
            </a:pPr>
            <a:r>
              <a:rPr lang="en-US" sz="1200">
                <a:solidFill>
                  <a:srgbClr val="0033A1"/>
                </a:solidFill>
                <a:latin typeface="Calibri"/>
                <a:ea typeface="Open Sans"/>
                <a:cs typeface="Open Sans"/>
              </a:rPr>
              <a:t>IIS and specific providers send administration and other data to CDC</a:t>
            </a:r>
          </a:p>
        </p:txBody>
      </p:sp>
      <p:pic>
        <p:nvPicPr>
          <p:cNvPr id="21" name="Picture 20">
            <a:extLst>
              <a:ext uri="{FF2B5EF4-FFF2-40B4-BE49-F238E27FC236}">
                <a16:creationId xmlns:a16="http://schemas.microsoft.com/office/drawing/2014/main" id="{F5971F09-89A0-C334-8DFA-F413B57DD27B}"/>
              </a:ext>
            </a:extLst>
          </p:cNvPr>
          <p:cNvPicPr>
            <a:picLocks noChangeAspect="1"/>
          </p:cNvPicPr>
          <p:nvPr/>
        </p:nvPicPr>
        <p:blipFill>
          <a:blip r:embed="rId6">
            <a:extLst>
              <a:ext uri="{BEBA8EAE-BF5A-486C-A8C5-ECC9F3942E4B}">
                <a14:imgProps xmlns:a14="http://schemas.microsoft.com/office/drawing/2010/main">
                  <a14:imgLayer r:embed="rId7">
                    <a14:imgEffect>
                      <a14:saturation sat="650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 y="4847823"/>
            <a:ext cx="12188825" cy="2605083"/>
          </a:xfrm>
          <a:prstGeom prst="rect">
            <a:avLst/>
          </a:prstGeom>
        </p:spPr>
      </p:pic>
      <p:grpSp>
        <p:nvGrpSpPr>
          <p:cNvPr id="22" name="Group 21">
            <a:extLst>
              <a:ext uri="{FF2B5EF4-FFF2-40B4-BE49-F238E27FC236}">
                <a16:creationId xmlns:a16="http://schemas.microsoft.com/office/drawing/2014/main" id="{EB4DEF48-A6E9-BAF3-9390-53BDF82CFFDD}"/>
              </a:ext>
            </a:extLst>
          </p:cNvPr>
          <p:cNvGrpSpPr/>
          <p:nvPr/>
        </p:nvGrpSpPr>
        <p:grpSpPr>
          <a:xfrm>
            <a:off x="-58316" y="5419055"/>
            <a:ext cx="787669" cy="643458"/>
            <a:chOff x="188915" y="3463836"/>
            <a:chExt cx="787670" cy="643459"/>
          </a:xfrm>
        </p:grpSpPr>
        <p:sp>
          <p:nvSpPr>
            <p:cNvPr id="23" name="Freeform 905">
              <a:extLst>
                <a:ext uri="{FF2B5EF4-FFF2-40B4-BE49-F238E27FC236}">
                  <a16:creationId xmlns:a16="http://schemas.microsoft.com/office/drawing/2014/main" id="{0719E3CC-B523-192C-9940-425E079EFB4D}"/>
                </a:ext>
              </a:extLst>
            </p:cNvPr>
            <p:cNvSpPr>
              <a:spLocks noEditPoints="1"/>
            </p:cNvSpPr>
            <p:nvPr/>
          </p:nvSpPr>
          <p:spPr bwMode="auto">
            <a:xfrm>
              <a:off x="188915" y="3463836"/>
              <a:ext cx="673263" cy="643459"/>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ctr" anchorCtr="0" compatLnSpc="1">
              <a:prstTxWarp prst="textNoShape">
                <a:avLst/>
              </a:prstTxWarp>
            </a:bodyPr>
            <a:lstStyle/>
            <a:p>
              <a:pPr algn="ctr" defTabSz="1219140">
                <a:defRPr/>
              </a:pPr>
              <a:endParaRPr lang="en-GB" sz="1200" b="1">
                <a:solidFill>
                  <a:srgbClr val="FFFFFF"/>
                </a:solidFill>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D844F101-87CF-C057-BAA0-667BC048D195}"/>
                </a:ext>
              </a:extLst>
            </p:cNvPr>
            <p:cNvSpPr txBox="1"/>
            <p:nvPr/>
          </p:nvSpPr>
          <p:spPr>
            <a:xfrm>
              <a:off x="213511" y="3703155"/>
              <a:ext cx="763074" cy="307777"/>
            </a:xfrm>
            <a:prstGeom prst="rect">
              <a:avLst/>
            </a:prstGeom>
            <a:noFill/>
          </p:spPr>
          <p:txBody>
            <a:bodyPr wrap="square" rtlCol="0" anchor="ctr">
              <a:spAutoFit/>
            </a:bodyPr>
            <a:lstStyle/>
            <a:p>
              <a:pPr defTabSz="914377">
                <a:defRPr/>
              </a:pPr>
              <a:r>
                <a:rPr lang="en-US" sz="1400" b="1" dirty="0">
                  <a:solidFill>
                    <a:srgbClr val="FFFFFF"/>
                  </a:solidFill>
                  <a:latin typeface="Calibri" panose="020F0502020204030204" pitchFamily="34" charset="0"/>
                </a:rPr>
                <a:t>START</a:t>
              </a:r>
            </a:p>
          </p:txBody>
        </p:sp>
      </p:grpSp>
      <p:sp>
        <p:nvSpPr>
          <p:cNvPr id="25" name="Title 1">
            <a:extLst>
              <a:ext uri="{FF2B5EF4-FFF2-40B4-BE49-F238E27FC236}">
                <a16:creationId xmlns:a16="http://schemas.microsoft.com/office/drawing/2014/main" id="{7EBAFCD9-1886-69E7-4300-822B52E315E9}"/>
              </a:ext>
            </a:extLst>
          </p:cNvPr>
          <p:cNvSpPr txBox="1">
            <a:spLocks/>
          </p:cNvSpPr>
          <p:nvPr/>
        </p:nvSpPr>
        <p:spPr>
          <a:xfrm>
            <a:off x="608012" y="301004"/>
            <a:ext cx="10972800" cy="1143000"/>
          </a:xfrm>
          <a:prstGeom prst="rect">
            <a:avLst/>
          </a:prstGeom>
        </p:spPr>
        <p:txBody>
          <a:bodyPr lIns="91440" tIns="45720" rIns="91440" bIns="45720" anchor="b" anchorCtr="0"/>
          <a:lstStyle>
            <a:lvl1pPr algn="l" rtl="0" eaLnBrk="0" fontAlgn="base" hangingPunct="0">
              <a:lnSpc>
                <a:spcPts val="4000"/>
              </a:lnSpc>
              <a:spcBef>
                <a:spcPct val="0"/>
              </a:spcBef>
              <a:spcAft>
                <a:spcPct val="0"/>
              </a:spcAft>
              <a:defRPr sz="3733" b="1" kern="1200" baseline="0">
                <a:solidFill>
                  <a:srgbClr val="1E5AAA"/>
                </a:solidFill>
                <a:effectLst/>
                <a:latin typeface="Calibri" pitchFamily="34" charset="0"/>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a:lstStyle>
          <a:p>
            <a:pPr defTabSz="914377">
              <a:defRPr/>
            </a:pPr>
            <a:r>
              <a:rPr lang="en-US" sz="4000"/>
              <a:t>Journey to Informed Public Health</a:t>
            </a:r>
          </a:p>
        </p:txBody>
      </p:sp>
      <p:sp>
        <p:nvSpPr>
          <p:cNvPr id="26" name="Text Placeholder 9">
            <a:extLst>
              <a:ext uri="{FF2B5EF4-FFF2-40B4-BE49-F238E27FC236}">
                <a16:creationId xmlns:a16="http://schemas.microsoft.com/office/drawing/2014/main" id="{AF2439A7-C5EA-7BAD-5FF3-0CF683DBBBE4}"/>
              </a:ext>
            </a:extLst>
          </p:cNvPr>
          <p:cNvSpPr txBox="1">
            <a:spLocks/>
          </p:cNvSpPr>
          <p:nvPr/>
        </p:nvSpPr>
        <p:spPr>
          <a:xfrm>
            <a:off x="10566049" y="2923421"/>
            <a:ext cx="1450616" cy="1552108"/>
          </a:xfrm>
          <a:prstGeom prst="rect">
            <a:avLst/>
          </a:prstGeom>
          <a:solidFill>
            <a:schemeClr val="bg1"/>
          </a:solidFill>
          <a:ln>
            <a:solidFill>
              <a:schemeClr val="accent1">
                <a:lumMod val="40000"/>
                <a:lumOff val="60000"/>
              </a:schemeClr>
            </a:solidFill>
          </a:ln>
          <a:effectLst>
            <a:outerShdw blurRad="50800" dist="38100" dir="5400000" algn="t" rotWithShape="0">
              <a:prstClr val="black">
                <a:alpha val="40000"/>
              </a:prstClr>
            </a:outerShdw>
          </a:effectLst>
        </p:spPr>
        <p:txBody>
          <a:bodyPr vert="horz" lIns="91440" tIns="45720" rIns="91440" bIns="45720" rtlCol="0" anchor="t" anchorCtr="0">
            <a:noAutofit/>
          </a:bodyPr>
          <a:lstStyle>
            <a:lvl1pPr marL="228600" indent="-228600" algn="l" defTabSz="914400" rtl="0" eaLnBrk="1" latinLnBrk="0" hangingPunct="1">
              <a:lnSpc>
                <a:spcPct val="100000"/>
              </a:lnSpc>
              <a:spcBef>
                <a:spcPts val="1000"/>
              </a:spcBef>
              <a:buClr>
                <a:schemeClr val="accent5"/>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fontAlgn="base">
              <a:spcBef>
                <a:spcPts val="0"/>
              </a:spcBef>
              <a:spcAft>
                <a:spcPts val="400"/>
              </a:spcAft>
              <a:buClr>
                <a:srgbClr val="81BC00"/>
              </a:buClr>
              <a:buSzTx/>
              <a:buNone/>
              <a:defRPr/>
            </a:pPr>
            <a:r>
              <a:rPr lang="en-US" sz="1600" b="1">
                <a:solidFill>
                  <a:srgbClr val="0033A1"/>
                </a:solidFill>
                <a:latin typeface="Calibri"/>
                <a:ea typeface="Open Sans"/>
                <a:cs typeface="Open Sans"/>
              </a:rPr>
              <a:t>Informed Public Health</a:t>
            </a:r>
            <a:endParaRPr lang="en-US">
              <a:solidFill>
                <a:srgbClr val="0F56DC"/>
              </a:solidFill>
              <a:latin typeface="Calibri" panose="020F0502020204030204"/>
            </a:endParaRPr>
          </a:p>
          <a:p>
            <a:pPr marL="0" indent="0" defTabSz="914377" fontAlgn="base">
              <a:spcBef>
                <a:spcPts val="0"/>
              </a:spcBef>
              <a:spcAft>
                <a:spcPts val="400"/>
              </a:spcAft>
              <a:buClr>
                <a:srgbClr val="81BC00"/>
              </a:buClr>
              <a:buSzTx/>
              <a:buNone/>
              <a:defRPr/>
            </a:pPr>
            <a:r>
              <a:rPr lang="en-US" sz="1200">
                <a:solidFill>
                  <a:srgbClr val="0033A1"/>
                </a:solidFill>
                <a:latin typeface="Calibri"/>
                <a:ea typeface="Open Sans"/>
                <a:cs typeface="Open Sans"/>
              </a:rPr>
              <a:t>Health officials and practitioners use data, reports, and dashboards to make decisions</a:t>
            </a:r>
          </a:p>
        </p:txBody>
      </p:sp>
      <p:pic>
        <p:nvPicPr>
          <p:cNvPr id="31" name="Graphic 30" descr="Checkbox Checked outline">
            <a:extLst>
              <a:ext uri="{FF2B5EF4-FFF2-40B4-BE49-F238E27FC236}">
                <a16:creationId xmlns:a16="http://schemas.microsoft.com/office/drawing/2014/main" id="{04EA5264-439D-7825-8D7D-D4E08DE311D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175067" y="2298754"/>
            <a:ext cx="365212" cy="366861"/>
          </a:xfrm>
          <a:prstGeom prst="rect">
            <a:avLst/>
          </a:prstGeom>
        </p:spPr>
      </p:pic>
      <p:pic>
        <p:nvPicPr>
          <p:cNvPr id="32" name="Graphic 31" descr="Database outline">
            <a:extLst>
              <a:ext uri="{FF2B5EF4-FFF2-40B4-BE49-F238E27FC236}">
                <a16:creationId xmlns:a16="http://schemas.microsoft.com/office/drawing/2014/main" id="{E1C17C91-D108-75F6-B97F-1F770C741AB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012385" y="2728904"/>
            <a:ext cx="269105" cy="274049"/>
          </a:xfrm>
          <a:prstGeom prst="rect">
            <a:avLst/>
          </a:prstGeom>
        </p:spPr>
      </p:pic>
      <p:pic>
        <p:nvPicPr>
          <p:cNvPr id="33" name="Graphic 32" descr="Research outline">
            <a:extLst>
              <a:ext uri="{FF2B5EF4-FFF2-40B4-BE49-F238E27FC236}">
                <a16:creationId xmlns:a16="http://schemas.microsoft.com/office/drawing/2014/main" id="{97F6AF8A-B26A-AD68-785C-D816DAD3EC4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619843" y="2974233"/>
            <a:ext cx="365212" cy="361644"/>
          </a:xfrm>
          <a:prstGeom prst="rect">
            <a:avLst/>
          </a:prstGeom>
        </p:spPr>
      </p:pic>
      <p:pic>
        <p:nvPicPr>
          <p:cNvPr id="34" name="Graphic 33" descr="Paper outline">
            <a:extLst>
              <a:ext uri="{FF2B5EF4-FFF2-40B4-BE49-F238E27FC236}">
                <a16:creationId xmlns:a16="http://schemas.microsoft.com/office/drawing/2014/main" id="{691D336A-5863-6F86-4BCD-37C78AFB0F5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762882" y="3482849"/>
            <a:ext cx="273775" cy="275696"/>
          </a:xfrm>
          <a:prstGeom prst="rect">
            <a:avLst/>
          </a:prstGeom>
        </p:spPr>
      </p:pic>
      <p:sp>
        <p:nvSpPr>
          <p:cNvPr id="46" name="TextBox 45">
            <a:extLst>
              <a:ext uri="{FF2B5EF4-FFF2-40B4-BE49-F238E27FC236}">
                <a16:creationId xmlns:a16="http://schemas.microsoft.com/office/drawing/2014/main" id="{8BDC6760-771F-0E5F-5667-851C0C761EFF}"/>
              </a:ext>
            </a:extLst>
          </p:cNvPr>
          <p:cNvSpPr txBox="1"/>
          <p:nvPr/>
        </p:nvSpPr>
        <p:spPr>
          <a:xfrm rot="576644">
            <a:off x="1599438" y="5871598"/>
            <a:ext cx="1564876" cy="461665"/>
          </a:xfrm>
          <a:prstGeom prst="rect">
            <a:avLst/>
          </a:prstGeom>
          <a:solidFill>
            <a:srgbClr val="2D2929"/>
          </a:solidFill>
        </p:spPr>
        <p:txBody>
          <a:bodyPr wrap="square" rtlCol="0">
            <a:spAutoFit/>
          </a:bodyPr>
          <a:lstStyle/>
          <a:p>
            <a:pPr algn="ctr" defTabSz="914377"/>
            <a:r>
              <a:rPr lang="en-US" sz="2400" b="1">
                <a:solidFill>
                  <a:srgbClr val="FADC8F"/>
                </a:solidFill>
                <a:latin typeface="Calibri" panose="020F0502020204030204" pitchFamily="34" charset="0"/>
              </a:rPr>
              <a:t>Standards</a:t>
            </a:r>
          </a:p>
        </p:txBody>
      </p:sp>
      <p:sp>
        <p:nvSpPr>
          <p:cNvPr id="49" name="TextBox 48">
            <a:extLst>
              <a:ext uri="{FF2B5EF4-FFF2-40B4-BE49-F238E27FC236}">
                <a16:creationId xmlns:a16="http://schemas.microsoft.com/office/drawing/2014/main" id="{C4163CCA-10EF-D36A-ABEE-453EDD1625BD}"/>
              </a:ext>
            </a:extLst>
          </p:cNvPr>
          <p:cNvSpPr txBox="1"/>
          <p:nvPr/>
        </p:nvSpPr>
        <p:spPr>
          <a:xfrm rot="21091626">
            <a:off x="5295268" y="5965816"/>
            <a:ext cx="1794824" cy="461665"/>
          </a:xfrm>
          <a:prstGeom prst="rect">
            <a:avLst/>
          </a:prstGeom>
          <a:solidFill>
            <a:srgbClr val="2D2929"/>
          </a:solidFill>
        </p:spPr>
        <p:txBody>
          <a:bodyPr wrap="square" rtlCol="0">
            <a:spAutoFit/>
          </a:bodyPr>
          <a:lstStyle>
            <a:defPPr>
              <a:defRPr lang="en-US"/>
            </a:defPPr>
            <a:lvl1pPr marR="0" algn="ctr">
              <a:buNone/>
              <a:defRPr sz="2400" b="1">
                <a:solidFill>
                  <a:srgbClr val="FADC8F"/>
                </a:solidFill>
                <a:effectLst/>
                <a:latin typeface="Calibri" panose="020F0502020204030204" pitchFamily="34" charset="0"/>
              </a:defRPr>
            </a:lvl1pPr>
          </a:lstStyle>
          <a:p>
            <a:pPr defTabSz="914377"/>
            <a:r>
              <a:rPr lang="en-US" dirty="0"/>
              <a:t>Technology</a:t>
            </a:r>
          </a:p>
        </p:txBody>
      </p:sp>
      <p:sp>
        <p:nvSpPr>
          <p:cNvPr id="50" name="TextBox 49">
            <a:extLst>
              <a:ext uri="{FF2B5EF4-FFF2-40B4-BE49-F238E27FC236}">
                <a16:creationId xmlns:a16="http://schemas.microsoft.com/office/drawing/2014/main" id="{14EEB32D-DE30-F424-03BA-E036F7B0CF66}"/>
              </a:ext>
            </a:extLst>
          </p:cNvPr>
          <p:cNvSpPr txBox="1"/>
          <p:nvPr/>
        </p:nvSpPr>
        <p:spPr>
          <a:xfrm rot="569789">
            <a:off x="9011886" y="6080068"/>
            <a:ext cx="1999301" cy="461665"/>
          </a:xfrm>
          <a:prstGeom prst="rect">
            <a:avLst/>
          </a:prstGeom>
          <a:solidFill>
            <a:srgbClr val="2D2929"/>
          </a:solidFill>
        </p:spPr>
        <p:txBody>
          <a:bodyPr wrap="square" rtlCol="0">
            <a:spAutoFit/>
          </a:bodyPr>
          <a:lstStyle>
            <a:defPPr>
              <a:defRPr lang="en-US"/>
            </a:defPPr>
            <a:lvl1pPr marR="0" algn="ctr">
              <a:buNone/>
              <a:defRPr sz="2400" b="1">
                <a:solidFill>
                  <a:srgbClr val="FADC8F"/>
                </a:solidFill>
                <a:effectLst/>
                <a:latin typeface="Calibri" panose="020F0502020204030204" pitchFamily="34" charset="0"/>
              </a:defRPr>
            </a:lvl1pPr>
          </a:lstStyle>
          <a:p>
            <a:pPr defTabSz="914377"/>
            <a:r>
              <a:rPr lang="en-US" dirty="0"/>
              <a:t>Engagement</a:t>
            </a:r>
          </a:p>
        </p:txBody>
      </p:sp>
      <p:sp>
        <p:nvSpPr>
          <p:cNvPr id="3" name="TextBox 2">
            <a:extLst>
              <a:ext uri="{FF2B5EF4-FFF2-40B4-BE49-F238E27FC236}">
                <a16:creationId xmlns:a16="http://schemas.microsoft.com/office/drawing/2014/main" id="{EFA9DE15-771D-C1B8-3633-E54B17687D72}"/>
              </a:ext>
            </a:extLst>
          </p:cNvPr>
          <p:cNvSpPr txBox="1"/>
          <p:nvPr/>
        </p:nvSpPr>
        <p:spPr>
          <a:xfrm>
            <a:off x="655643" y="1383341"/>
            <a:ext cx="11353365" cy="646331"/>
          </a:xfrm>
          <a:prstGeom prst="rect">
            <a:avLst/>
          </a:prstGeom>
          <a:noFill/>
        </p:spPr>
        <p:txBody>
          <a:bodyPr wrap="square" lIns="91440" tIns="45720" rIns="91440" bIns="45720" anchor="t">
            <a:spAutoFit/>
          </a:bodyPr>
          <a:lstStyle/>
          <a:p>
            <a:pPr defTabSz="914377">
              <a:defRPr/>
            </a:pPr>
            <a:r>
              <a:rPr lang="en-US">
                <a:latin typeface="Calibri" panose="020F0502020204030204"/>
              </a:rPr>
              <a:t>CDC provides </a:t>
            </a:r>
            <a:r>
              <a:rPr lang="en-US" b="1">
                <a:latin typeface="Calibri" panose="020F0502020204030204"/>
              </a:rPr>
              <a:t>infrastructure, </a:t>
            </a:r>
            <a:r>
              <a:rPr lang="en-US">
                <a:latin typeface="Calibri" panose="020F0502020204030204"/>
              </a:rPr>
              <a:t>develops </a:t>
            </a:r>
            <a:r>
              <a:rPr lang="en-US" b="1">
                <a:latin typeface="Calibri" panose="020F0502020204030204"/>
              </a:rPr>
              <a:t>standards and guidance, and engages with the IIS community </a:t>
            </a:r>
            <a:r>
              <a:rPr lang="en-US">
                <a:latin typeface="Calibri" panose="020F0502020204030204"/>
              </a:rPr>
              <a:t>to support the journey from vaccine approval through the use of vaccine data for informed decision making.</a:t>
            </a:r>
          </a:p>
        </p:txBody>
      </p:sp>
      <p:cxnSp>
        <p:nvCxnSpPr>
          <p:cNvPr id="30" name="Straight Connector 29">
            <a:extLst>
              <a:ext uri="{FF2B5EF4-FFF2-40B4-BE49-F238E27FC236}">
                <a16:creationId xmlns:a16="http://schemas.microsoft.com/office/drawing/2014/main" id="{B3BD29FD-3CCA-03F0-BA67-DA2ED13AF13F}"/>
              </a:ext>
            </a:extLst>
          </p:cNvPr>
          <p:cNvCxnSpPr>
            <a:cxnSpLocks/>
          </p:cNvCxnSpPr>
          <p:nvPr/>
        </p:nvCxnSpPr>
        <p:spPr>
          <a:xfrm>
            <a:off x="11462644" y="5195847"/>
            <a:ext cx="0" cy="1097280"/>
          </a:xfrm>
          <a:prstGeom prst="line">
            <a:avLst/>
          </a:prstGeom>
          <a:ln w="19050">
            <a:solidFill>
              <a:schemeClr val="tx2">
                <a:lumMod val="50000"/>
              </a:schemeClr>
            </a:solidFill>
            <a:headEnd type="ova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2023797"/>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C88BC9-2F52-2E1F-5996-76B8068281C7}"/>
            </a:ext>
          </a:extLst>
        </p:cNvPr>
        <p:cNvGrpSpPr/>
        <p:nvPr/>
      </p:nvGrpSpPr>
      <p:grpSpPr>
        <a:xfrm>
          <a:off x="0" y="0"/>
          <a:ext cx="0" cy="0"/>
          <a:chOff x="0" y="0"/>
          <a:chExt cx="0" cy="0"/>
        </a:xfrm>
      </p:grpSpPr>
      <p:pic>
        <p:nvPicPr>
          <p:cNvPr id="60" name="Picture 59" descr="Aerial of scenic forest drive">
            <a:extLst>
              <a:ext uri="{FF2B5EF4-FFF2-40B4-BE49-F238E27FC236}">
                <a16:creationId xmlns:a16="http://schemas.microsoft.com/office/drawing/2014/main" id="{454811F8-71EF-7235-A20B-5E11A4AB8247}"/>
              </a:ext>
            </a:extLst>
          </p:cNvPr>
          <p:cNvPicPr>
            <a:picLocks noChangeAspect="1"/>
          </p:cNvPicPr>
          <p:nvPr/>
        </p:nvPicPr>
        <p:blipFill>
          <a:blip r:embed="rId3">
            <a:alphaModFix amt="10000"/>
            <a:extLst>
              <a:ext uri="{BEBA8EAE-BF5A-486C-A8C5-ECC9F3942E4B}">
                <a14:imgProps xmlns:a14="http://schemas.microsoft.com/office/drawing/2010/main">
                  <a14:imgLayer r:embed="rId4">
                    <a14:imgEffect>
                      <a14:colorTemperature colorTemp="6401"/>
                    </a14:imgEffect>
                    <a14:imgEffect>
                      <a14:brightnessContrast bright="23000" contrast="-9000"/>
                    </a14:imgEffect>
                  </a14:imgLayer>
                </a14:imgProps>
              </a:ext>
              <a:ext uri="{28A0092B-C50C-407E-A947-70E740481C1C}">
                <a14:useLocalDpi xmlns:a14="http://schemas.microsoft.com/office/drawing/2010/main" val="0"/>
              </a:ext>
            </a:extLst>
          </a:blip>
          <a:srcRect r="-107"/>
          <a:stretch/>
        </p:blipFill>
        <p:spPr>
          <a:xfrm rot="5400000">
            <a:off x="-1463114" y="1471455"/>
            <a:ext cx="6754212" cy="3811303"/>
          </a:xfrm>
          <a:prstGeom prst="rect">
            <a:avLst/>
          </a:prstGeom>
        </p:spPr>
      </p:pic>
      <p:sp>
        <p:nvSpPr>
          <p:cNvPr id="11" name="Rectangle 10">
            <a:extLst>
              <a:ext uri="{FF2B5EF4-FFF2-40B4-BE49-F238E27FC236}">
                <a16:creationId xmlns:a16="http://schemas.microsoft.com/office/drawing/2014/main" id="{318124A5-FD94-BDAD-6597-50741D2EACF5}"/>
              </a:ext>
            </a:extLst>
          </p:cNvPr>
          <p:cNvSpPr/>
          <p:nvPr/>
        </p:nvSpPr>
        <p:spPr>
          <a:xfrm>
            <a:off x="301933" y="2254801"/>
            <a:ext cx="3389403" cy="2244608"/>
          </a:xfrm>
          <a:prstGeom prst="rect">
            <a:avLst/>
          </a:prstGeom>
          <a:solidFill>
            <a:schemeClr val="bg2">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914377">
              <a:defRPr/>
            </a:pPr>
            <a:r>
              <a:rPr lang="en-US">
                <a:solidFill>
                  <a:prstClr val="black"/>
                </a:solidFill>
                <a:latin typeface="Calibri" panose="020F0502020204030204"/>
              </a:rPr>
              <a:t>IISs play a key role in the </a:t>
            </a:r>
            <a:r>
              <a:rPr lang="en-US" b="1">
                <a:solidFill>
                  <a:srgbClr val="17468F"/>
                </a:solidFill>
                <a:latin typeface="Calibri" panose="020F0502020204030204"/>
              </a:rPr>
              <a:t>dissemination and tracking of vaccines</a:t>
            </a:r>
            <a:r>
              <a:rPr lang="en-US">
                <a:solidFill>
                  <a:prstClr val="black"/>
                </a:solidFill>
                <a:latin typeface="Calibri" panose="020F0502020204030204"/>
              </a:rPr>
              <a:t> across the U.S., </a:t>
            </a:r>
            <a:r>
              <a:rPr lang="en-US" b="1">
                <a:solidFill>
                  <a:srgbClr val="17468F"/>
                </a:solidFill>
                <a:latin typeface="Calibri" panose="020F0502020204030204"/>
              </a:rPr>
              <a:t>providing critical data </a:t>
            </a:r>
            <a:r>
              <a:rPr lang="en-US">
                <a:solidFill>
                  <a:prstClr val="black"/>
                </a:solidFill>
                <a:latin typeface="Calibri" panose="020F0502020204030204"/>
              </a:rPr>
              <a:t>during emergency responses and reporting immunization data to CDC.</a:t>
            </a:r>
          </a:p>
        </p:txBody>
      </p:sp>
      <p:grpSp>
        <p:nvGrpSpPr>
          <p:cNvPr id="92" name="Group 91">
            <a:extLst>
              <a:ext uri="{FF2B5EF4-FFF2-40B4-BE49-F238E27FC236}">
                <a16:creationId xmlns:a16="http://schemas.microsoft.com/office/drawing/2014/main" id="{774306B0-6B2E-7574-D262-0C6CD74909C2}"/>
              </a:ext>
            </a:extLst>
          </p:cNvPr>
          <p:cNvGrpSpPr/>
          <p:nvPr/>
        </p:nvGrpSpPr>
        <p:grpSpPr>
          <a:xfrm>
            <a:off x="5243856" y="1576426"/>
            <a:ext cx="5388299" cy="646331"/>
            <a:chOff x="5586889" y="972074"/>
            <a:chExt cx="5388298" cy="646331"/>
          </a:xfrm>
        </p:grpSpPr>
        <p:sp>
          <p:nvSpPr>
            <p:cNvPr id="28" name="TextBox 27">
              <a:extLst>
                <a:ext uri="{FF2B5EF4-FFF2-40B4-BE49-F238E27FC236}">
                  <a16:creationId xmlns:a16="http://schemas.microsoft.com/office/drawing/2014/main" id="{A2E228BF-6BF8-1573-81C7-4296D21D1ADD}"/>
                </a:ext>
              </a:extLst>
            </p:cNvPr>
            <p:cNvSpPr txBox="1"/>
            <p:nvPr/>
          </p:nvSpPr>
          <p:spPr>
            <a:xfrm>
              <a:off x="5586889" y="972074"/>
              <a:ext cx="5137199" cy="646331"/>
            </a:xfrm>
            <a:prstGeom prst="rect">
              <a:avLst/>
            </a:prstGeom>
            <a:noFill/>
          </p:spPr>
          <p:txBody>
            <a:bodyPr wrap="square" rtlCol="0">
              <a:spAutoFit/>
            </a:bodyPr>
            <a:lstStyle/>
            <a:p>
              <a:pPr defTabSz="914377">
                <a:defRPr/>
              </a:pPr>
              <a:r>
                <a:rPr lang="en-US" b="1">
                  <a:solidFill>
                    <a:prstClr val="black"/>
                  </a:solidFill>
                  <a:latin typeface="Calibri" panose="020F0502020204030204"/>
                </a:rPr>
                <a:t>Vaccination coverage at the jurisdiction and national level</a:t>
              </a:r>
            </a:p>
          </p:txBody>
        </p:sp>
        <p:cxnSp>
          <p:nvCxnSpPr>
            <p:cNvPr id="54" name="Straight Connector 53">
              <a:extLst>
                <a:ext uri="{FF2B5EF4-FFF2-40B4-BE49-F238E27FC236}">
                  <a16:creationId xmlns:a16="http://schemas.microsoft.com/office/drawing/2014/main" id="{B767DE5C-3A7F-489D-195E-B00CFD24EB7E}"/>
                </a:ext>
              </a:extLst>
            </p:cNvPr>
            <p:cNvCxnSpPr>
              <a:cxnSpLocks/>
            </p:cNvCxnSpPr>
            <p:nvPr/>
          </p:nvCxnSpPr>
          <p:spPr>
            <a:xfrm>
              <a:off x="5671667" y="1573381"/>
              <a:ext cx="530352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57" name="Title 1">
            <a:extLst>
              <a:ext uri="{FF2B5EF4-FFF2-40B4-BE49-F238E27FC236}">
                <a16:creationId xmlns:a16="http://schemas.microsoft.com/office/drawing/2014/main" id="{62B882D1-696E-A36C-D234-6BE67D1E9D9A}"/>
              </a:ext>
            </a:extLst>
          </p:cNvPr>
          <p:cNvSpPr txBox="1">
            <a:spLocks/>
          </p:cNvSpPr>
          <p:nvPr/>
        </p:nvSpPr>
        <p:spPr>
          <a:xfrm>
            <a:off x="257040" y="253123"/>
            <a:ext cx="3434296" cy="1995803"/>
          </a:xfrm>
          <a:prstGeom prst="rect">
            <a:avLst/>
          </a:prstGeom>
          <a:solidFill>
            <a:srgbClr val="FFFFFF">
              <a:alpha val="30000"/>
            </a:srgbClr>
          </a:solidFill>
        </p:spPr>
        <p:txBody>
          <a:bodyPr anchor="t" anchorCtr="0"/>
          <a:lstStyle>
            <a:lvl1pPr algn="l" rtl="0" eaLnBrk="0" fontAlgn="base" hangingPunct="0">
              <a:lnSpc>
                <a:spcPts val="4000"/>
              </a:lnSpc>
              <a:spcBef>
                <a:spcPct val="0"/>
              </a:spcBef>
              <a:spcAft>
                <a:spcPct val="0"/>
              </a:spcAft>
              <a:defRPr sz="3733" b="1" kern="1200" baseline="0">
                <a:solidFill>
                  <a:srgbClr val="1E5AAA"/>
                </a:solidFill>
                <a:effectLst/>
                <a:latin typeface="Calibri" pitchFamily="34" charset="0"/>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a:lstStyle>
          <a:p>
            <a:pPr defTabSz="914377"/>
            <a:r>
              <a:rPr lang="en-US" sz="3200" dirty="0">
                <a:latin typeface="Calibri"/>
                <a:ea typeface="Calibri"/>
                <a:cs typeface="Calibri"/>
              </a:rPr>
              <a:t>Immunization Data Informs Public Health Decisions</a:t>
            </a:r>
            <a:endParaRPr lang="en-US" sz="3200" dirty="0"/>
          </a:p>
        </p:txBody>
      </p:sp>
      <p:grpSp>
        <p:nvGrpSpPr>
          <p:cNvPr id="64" name="Group 63">
            <a:extLst>
              <a:ext uri="{FF2B5EF4-FFF2-40B4-BE49-F238E27FC236}">
                <a16:creationId xmlns:a16="http://schemas.microsoft.com/office/drawing/2014/main" id="{73D22669-2090-7B64-6DE0-23FB3AEFEBF6}"/>
              </a:ext>
            </a:extLst>
          </p:cNvPr>
          <p:cNvGrpSpPr/>
          <p:nvPr/>
        </p:nvGrpSpPr>
        <p:grpSpPr>
          <a:xfrm>
            <a:off x="1077693" y="4916897"/>
            <a:ext cx="1438923" cy="1815545"/>
            <a:chOff x="1077692" y="4945924"/>
            <a:chExt cx="1438923" cy="1815545"/>
          </a:xfrm>
        </p:grpSpPr>
        <p:pic>
          <p:nvPicPr>
            <p:cNvPr id="61" name="Picture 2" descr="Animated Checkered flag flag | Country flag of | abFlags.com gif clif ...">
              <a:extLst>
                <a:ext uri="{FF2B5EF4-FFF2-40B4-BE49-F238E27FC236}">
                  <a16:creationId xmlns:a16="http://schemas.microsoft.com/office/drawing/2014/main" id="{DE097E99-9A56-3443-E1A6-B69375D69E70}"/>
                </a:ext>
              </a:extLst>
            </p:cNvPr>
            <p:cNvPicPr>
              <a:picLocks noChangeAspect="1" noChangeArrowheads="1"/>
            </p:cNvPicPr>
            <p:nvPr/>
          </p:nvPicPr>
          <p:blipFill>
            <a:blip r:embed="rId5" cstate="print">
              <a:alphaModFix amt="50000"/>
              <a:extLst>
                <a:ext uri="{28A0092B-C50C-407E-A947-70E740481C1C}">
                  <a14:useLocalDpi xmlns:a14="http://schemas.microsoft.com/office/drawing/2010/main" val="0"/>
                </a:ext>
              </a:extLst>
            </a:blip>
            <a:srcRect/>
            <a:stretch>
              <a:fillRect/>
            </a:stretch>
          </p:blipFill>
          <p:spPr bwMode="auto">
            <a:xfrm>
              <a:off x="1077692" y="4945924"/>
              <a:ext cx="1438923" cy="1045079"/>
            </a:xfrm>
            <a:prstGeom prst="rect">
              <a:avLst/>
            </a:prstGeom>
            <a:noFill/>
            <a:extLst>
              <a:ext uri="{909E8E84-426E-40DD-AFC4-6F175D3DCCD1}">
                <a14:hiddenFill xmlns:a14="http://schemas.microsoft.com/office/drawing/2010/main">
                  <a:solidFill>
                    <a:srgbClr val="FFFFFF"/>
                  </a:solidFill>
                </a14:hiddenFill>
              </a:ext>
            </a:extLst>
          </p:spPr>
        </p:pic>
        <p:cxnSp>
          <p:nvCxnSpPr>
            <p:cNvPr id="63" name="Straight Connector 62">
              <a:extLst>
                <a:ext uri="{FF2B5EF4-FFF2-40B4-BE49-F238E27FC236}">
                  <a16:creationId xmlns:a16="http://schemas.microsoft.com/office/drawing/2014/main" id="{90263234-4DE5-6E57-FAD6-8C5685D3889F}"/>
                </a:ext>
              </a:extLst>
            </p:cNvPr>
            <p:cNvCxnSpPr/>
            <p:nvPr/>
          </p:nvCxnSpPr>
          <p:spPr>
            <a:xfrm>
              <a:off x="1077692" y="4994496"/>
              <a:ext cx="0" cy="1766973"/>
            </a:xfrm>
            <a:prstGeom prst="line">
              <a:avLst/>
            </a:prstGeom>
            <a:ln w="38100">
              <a:solidFill>
                <a:schemeClr val="accent1">
                  <a:shade val="95000"/>
                  <a:satMod val="105000"/>
                  <a:alpha val="74000"/>
                </a:schemeClr>
              </a:solidFill>
            </a:ln>
          </p:spPr>
          <p:style>
            <a:lnRef idx="1">
              <a:schemeClr val="accent1"/>
            </a:lnRef>
            <a:fillRef idx="0">
              <a:schemeClr val="accent1"/>
            </a:fillRef>
            <a:effectRef idx="0">
              <a:schemeClr val="accent1"/>
            </a:effectRef>
            <a:fontRef idx="minor">
              <a:schemeClr val="tx1"/>
            </a:fontRef>
          </p:style>
        </p:cxnSp>
      </p:grpSp>
      <p:sp>
        <p:nvSpPr>
          <p:cNvPr id="67" name="Oval 66">
            <a:extLst>
              <a:ext uri="{FF2B5EF4-FFF2-40B4-BE49-F238E27FC236}">
                <a16:creationId xmlns:a16="http://schemas.microsoft.com/office/drawing/2014/main" id="{C6390896-4F8D-5ADC-9160-07FE45331770}"/>
              </a:ext>
            </a:extLst>
          </p:cNvPr>
          <p:cNvSpPr/>
          <p:nvPr/>
        </p:nvSpPr>
        <p:spPr>
          <a:xfrm>
            <a:off x="4396556" y="1566757"/>
            <a:ext cx="731520" cy="7315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Myriad Web Pro"/>
            </a:endParaRPr>
          </a:p>
        </p:txBody>
      </p:sp>
      <p:sp>
        <p:nvSpPr>
          <p:cNvPr id="68" name="Freeform 77">
            <a:extLst>
              <a:ext uri="{FF2B5EF4-FFF2-40B4-BE49-F238E27FC236}">
                <a16:creationId xmlns:a16="http://schemas.microsoft.com/office/drawing/2014/main" id="{C9CAC1BA-422A-05DC-E81D-B5FBBB115A9D}"/>
              </a:ext>
            </a:extLst>
          </p:cNvPr>
          <p:cNvSpPr>
            <a:spLocks noEditPoints="1"/>
          </p:cNvSpPr>
          <p:nvPr/>
        </p:nvSpPr>
        <p:spPr bwMode="auto">
          <a:xfrm>
            <a:off x="4547397" y="1806635"/>
            <a:ext cx="410216" cy="240304"/>
          </a:xfrm>
          <a:custGeom>
            <a:avLst/>
            <a:gdLst>
              <a:gd name="T0" fmla="*/ 211 w 244"/>
              <a:gd name="T1" fmla="*/ 49 h 142"/>
              <a:gd name="T2" fmla="*/ 164 w 244"/>
              <a:gd name="T3" fmla="*/ 110 h 142"/>
              <a:gd name="T4" fmla="*/ 153 w 244"/>
              <a:gd name="T5" fmla="*/ 109 h 142"/>
              <a:gd name="T6" fmla="*/ 104 w 244"/>
              <a:gd name="T7" fmla="*/ 17 h 142"/>
              <a:gd name="T8" fmla="*/ 70 w 244"/>
              <a:gd name="T9" fmla="*/ 17 h 142"/>
              <a:gd name="T10" fmla="*/ 28 w 244"/>
              <a:gd name="T11" fmla="*/ 49 h 142"/>
              <a:gd name="T12" fmla="*/ 0 w 244"/>
              <a:gd name="T13" fmla="*/ 61 h 142"/>
              <a:gd name="T14" fmla="*/ 17 w 244"/>
              <a:gd name="T15" fmla="*/ 78 h 142"/>
              <a:gd name="T16" fmla="*/ 33 w 244"/>
              <a:gd name="T17" fmla="*/ 57 h 142"/>
              <a:gd name="T18" fmla="*/ 87 w 244"/>
              <a:gd name="T19" fmla="*/ 34 h 142"/>
              <a:gd name="T20" fmla="*/ 92 w 244"/>
              <a:gd name="T21" fmla="*/ 33 h 142"/>
              <a:gd name="T22" fmla="*/ 140 w 244"/>
              <a:gd name="T23" fmla="*/ 125 h 142"/>
              <a:gd name="T24" fmla="*/ 174 w 244"/>
              <a:gd name="T25" fmla="*/ 125 h 142"/>
              <a:gd name="T26" fmla="*/ 220 w 244"/>
              <a:gd name="T27" fmla="*/ 64 h 142"/>
              <a:gd name="T28" fmla="*/ 228 w 244"/>
              <a:gd name="T29" fmla="*/ 66 h 142"/>
              <a:gd name="T30" fmla="*/ 228 w 244"/>
              <a:gd name="T31" fmla="*/ 32 h 142"/>
              <a:gd name="T32" fmla="*/ 10 w 244"/>
              <a:gd name="T33" fmla="*/ 61 h 142"/>
              <a:gd name="T34" fmla="*/ 17 w 244"/>
              <a:gd name="T35" fmla="*/ 55 h 142"/>
              <a:gd name="T36" fmla="*/ 23 w 244"/>
              <a:gd name="T37" fmla="*/ 58 h 142"/>
              <a:gd name="T38" fmla="*/ 24 w 244"/>
              <a:gd name="T39" fmla="*/ 61 h 142"/>
              <a:gd name="T40" fmla="*/ 87 w 244"/>
              <a:gd name="T41" fmla="*/ 24 h 142"/>
              <a:gd name="T42" fmla="*/ 82 w 244"/>
              <a:gd name="T43" fmla="*/ 12 h 142"/>
              <a:gd name="T44" fmla="*/ 94 w 244"/>
              <a:gd name="T45" fmla="*/ 17 h 142"/>
              <a:gd name="T46" fmla="*/ 91 w 244"/>
              <a:gd name="T47" fmla="*/ 23 h 142"/>
              <a:gd name="T48" fmla="*/ 87 w 244"/>
              <a:gd name="T49" fmla="*/ 24 h 142"/>
              <a:gd name="T50" fmla="*/ 150 w 244"/>
              <a:gd name="T51" fmla="*/ 125 h 142"/>
              <a:gd name="T52" fmla="*/ 157 w 244"/>
              <a:gd name="T53" fmla="*/ 118 h 142"/>
              <a:gd name="T54" fmla="*/ 162 w 244"/>
              <a:gd name="T55" fmla="*/ 120 h 142"/>
              <a:gd name="T56" fmla="*/ 164 w 244"/>
              <a:gd name="T57" fmla="*/ 125 h 142"/>
              <a:gd name="T58" fmla="*/ 228 w 244"/>
              <a:gd name="T59" fmla="*/ 56 h 142"/>
              <a:gd name="T60" fmla="*/ 223 w 244"/>
              <a:gd name="T61" fmla="*/ 44 h 142"/>
              <a:gd name="T62" fmla="*/ 234 w 244"/>
              <a:gd name="T63" fmla="*/ 4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4" h="142">
                <a:moveTo>
                  <a:pt x="228" y="32"/>
                </a:moveTo>
                <a:cubicBezTo>
                  <a:pt x="218" y="32"/>
                  <a:pt x="211" y="39"/>
                  <a:pt x="211" y="49"/>
                </a:cubicBezTo>
                <a:cubicBezTo>
                  <a:pt x="211" y="52"/>
                  <a:pt x="211" y="55"/>
                  <a:pt x="213" y="57"/>
                </a:cubicBezTo>
                <a:cubicBezTo>
                  <a:pt x="164" y="110"/>
                  <a:pt x="164" y="110"/>
                  <a:pt x="164" y="110"/>
                </a:cubicBezTo>
                <a:cubicBezTo>
                  <a:pt x="162" y="109"/>
                  <a:pt x="160" y="108"/>
                  <a:pt x="157" y="108"/>
                </a:cubicBezTo>
                <a:cubicBezTo>
                  <a:pt x="156" y="108"/>
                  <a:pt x="154" y="109"/>
                  <a:pt x="153" y="109"/>
                </a:cubicBezTo>
                <a:cubicBezTo>
                  <a:pt x="100" y="28"/>
                  <a:pt x="100" y="28"/>
                  <a:pt x="100" y="28"/>
                </a:cubicBezTo>
                <a:cubicBezTo>
                  <a:pt x="102" y="25"/>
                  <a:pt x="104" y="21"/>
                  <a:pt x="104" y="17"/>
                </a:cubicBezTo>
                <a:cubicBezTo>
                  <a:pt x="104" y="7"/>
                  <a:pt x="96" y="0"/>
                  <a:pt x="87" y="0"/>
                </a:cubicBezTo>
                <a:cubicBezTo>
                  <a:pt x="78" y="0"/>
                  <a:pt x="70" y="7"/>
                  <a:pt x="70" y="17"/>
                </a:cubicBezTo>
                <a:cubicBezTo>
                  <a:pt x="70" y="18"/>
                  <a:pt x="70" y="20"/>
                  <a:pt x="71" y="21"/>
                </a:cubicBezTo>
                <a:cubicBezTo>
                  <a:pt x="28" y="49"/>
                  <a:pt x="28" y="49"/>
                  <a:pt x="28" y="49"/>
                </a:cubicBezTo>
                <a:cubicBezTo>
                  <a:pt x="25" y="46"/>
                  <a:pt x="21" y="44"/>
                  <a:pt x="17" y="44"/>
                </a:cubicBezTo>
                <a:cubicBezTo>
                  <a:pt x="7" y="44"/>
                  <a:pt x="0" y="52"/>
                  <a:pt x="0" y="61"/>
                </a:cubicBezTo>
                <a:cubicBezTo>
                  <a:pt x="0" y="71"/>
                  <a:pt x="7" y="78"/>
                  <a:pt x="17" y="78"/>
                </a:cubicBezTo>
                <a:cubicBezTo>
                  <a:pt x="17" y="78"/>
                  <a:pt x="17" y="78"/>
                  <a:pt x="17" y="78"/>
                </a:cubicBezTo>
                <a:cubicBezTo>
                  <a:pt x="26" y="78"/>
                  <a:pt x="34" y="71"/>
                  <a:pt x="34" y="61"/>
                </a:cubicBezTo>
                <a:cubicBezTo>
                  <a:pt x="34" y="60"/>
                  <a:pt x="33" y="58"/>
                  <a:pt x="33" y="57"/>
                </a:cubicBezTo>
                <a:cubicBezTo>
                  <a:pt x="76" y="30"/>
                  <a:pt x="76" y="30"/>
                  <a:pt x="76" y="30"/>
                </a:cubicBezTo>
                <a:cubicBezTo>
                  <a:pt x="79" y="32"/>
                  <a:pt x="83" y="34"/>
                  <a:pt x="87" y="34"/>
                </a:cubicBezTo>
                <a:cubicBezTo>
                  <a:pt x="87" y="34"/>
                  <a:pt x="87" y="34"/>
                  <a:pt x="87" y="34"/>
                </a:cubicBezTo>
                <a:cubicBezTo>
                  <a:pt x="89" y="34"/>
                  <a:pt x="90" y="33"/>
                  <a:pt x="92" y="33"/>
                </a:cubicBezTo>
                <a:cubicBezTo>
                  <a:pt x="144" y="115"/>
                  <a:pt x="144" y="115"/>
                  <a:pt x="144" y="115"/>
                </a:cubicBezTo>
                <a:cubicBezTo>
                  <a:pt x="142" y="117"/>
                  <a:pt x="140" y="121"/>
                  <a:pt x="140" y="125"/>
                </a:cubicBezTo>
                <a:cubicBezTo>
                  <a:pt x="140" y="135"/>
                  <a:pt x="148" y="142"/>
                  <a:pt x="157" y="142"/>
                </a:cubicBezTo>
                <a:cubicBezTo>
                  <a:pt x="167" y="142"/>
                  <a:pt x="174" y="135"/>
                  <a:pt x="174" y="125"/>
                </a:cubicBezTo>
                <a:cubicBezTo>
                  <a:pt x="174" y="122"/>
                  <a:pt x="173" y="119"/>
                  <a:pt x="172" y="117"/>
                </a:cubicBezTo>
                <a:cubicBezTo>
                  <a:pt x="220" y="64"/>
                  <a:pt x="220" y="64"/>
                  <a:pt x="220" y="64"/>
                </a:cubicBezTo>
                <a:cubicBezTo>
                  <a:pt x="223" y="65"/>
                  <a:pt x="225" y="66"/>
                  <a:pt x="228" y="66"/>
                </a:cubicBezTo>
                <a:cubicBezTo>
                  <a:pt x="228" y="66"/>
                  <a:pt x="228" y="66"/>
                  <a:pt x="228" y="66"/>
                </a:cubicBezTo>
                <a:cubicBezTo>
                  <a:pt x="237" y="66"/>
                  <a:pt x="244" y="58"/>
                  <a:pt x="244" y="49"/>
                </a:cubicBezTo>
                <a:cubicBezTo>
                  <a:pt x="244" y="39"/>
                  <a:pt x="237" y="32"/>
                  <a:pt x="228" y="32"/>
                </a:cubicBezTo>
                <a:close/>
                <a:moveTo>
                  <a:pt x="17" y="68"/>
                </a:moveTo>
                <a:cubicBezTo>
                  <a:pt x="13" y="68"/>
                  <a:pt x="10" y="65"/>
                  <a:pt x="10" y="61"/>
                </a:cubicBezTo>
                <a:cubicBezTo>
                  <a:pt x="10" y="60"/>
                  <a:pt x="11" y="58"/>
                  <a:pt x="12" y="57"/>
                </a:cubicBezTo>
                <a:cubicBezTo>
                  <a:pt x="13" y="55"/>
                  <a:pt x="15" y="55"/>
                  <a:pt x="17" y="55"/>
                </a:cubicBezTo>
                <a:cubicBezTo>
                  <a:pt x="19" y="55"/>
                  <a:pt x="21" y="56"/>
                  <a:pt x="23" y="58"/>
                </a:cubicBezTo>
                <a:cubicBezTo>
                  <a:pt x="23" y="58"/>
                  <a:pt x="23" y="58"/>
                  <a:pt x="23" y="58"/>
                </a:cubicBezTo>
                <a:cubicBezTo>
                  <a:pt x="23" y="58"/>
                  <a:pt x="23" y="58"/>
                  <a:pt x="23" y="58"/>
                </a:cubicBezTo>
                <a:cubicBezTo>
                  <a:pt x="23" y="59"/>
                  <a:pt x="24" y="60"/>
                  <a:pt x="24" y="61"/>
                </a:cubicBezTo>
                <a:cubicBezTo>
                  <a:pt x="24" y="65"/>
                  <a:pt x="21" y="68"/>
                  <a:pt x="17" y="68"/>
                </a:cubicBezTo>
                <a:close/>
                <a:moveTo>
                  <a:pt x="87" y="24"/>
                </a:moveTo>
                <a:cubicBezTo>
                  <a:pt x="83" y="24"/>
                  <a:pt x="80" y="21"/>
                  <a:pt x="80" y="17"/>
                </a:cubicBezTo>
                <a:cubicBezTo>
                  <a:pt x="80" y="15"/>
                  <a:pt x="81" y="13"/>
                  <a:pt x="82" y="12"/>
                </a:cubicBezTo>
                <a:cubicBezTo>
                  <a:pt x="83" y="11"/>
                  <a:pt x="85" y="10"/>
                  <a:pt x="87" y="10"/>
                </a:cubicBezTo>
                <a:cubicBezTo>
                  <a:pt x="91" y="10"/>
                  <a:pt x="94" y="13"/>
                  <a:pt x="94" y="17"/>
                </a:cubicBezTo>
                <a:cubicBezTo>
                  <a:pt x="94" y="19"/>
                  <a:pt x="93" y="21"/>
                  <a:pt x="91" y="23"/>
                </a:cubicBezTo>
                <a:cubicBezTo>
                  <a:pt x="91" y="23"/>
                  <a:pt x="91" y="23"/>
                  <a:pt x="91" y="23"/>
                </a:cubicBezTo>
                <a:cubicBezTo>
                  <a:pt x="91" y="23"/>
                  <a:pt x="91" y="23"/>
                  <a:pt x="91" y="23"/>
                </a:cubicBezTo>
                <a:cubicBezTo>
                  <a:pt x="90" y="23"/>
                  <a:pt x="88" y="24"/>
                  <a:pt x="87" y="24"/>
                </a:cubicBezTo>
                <a:close/>
                <a:moveTo>
                  <a:pt x="157" y="132"/>
                </a:moveTo>
                <a:cubicBezTo>
                  <a:pt x="153" y="132"/>
                  <a:pt x="150" y="129"/>
                  <a:pt x="150" y="125"/>
                </a:cubicBezTo>
                <a:cubicBezTo>
                  <a:pt x="150" y="123"/>
                  <a:pt x="151" y="122"/>
                  <a:pt x="152" y="120"/>
                </a:cubicBezTo>
                <a:cubicBezTo>
                  <a:pt x="154" y="119"/>
                  <a:pt x="155" y="118"/>
                  <a:pt x="157" y="118"/>
                </a:cubicBezTo>
                <a:cubicBezTo>
                  <a:pt x="159" y="118"/>
                  <a:pt x="161" y="119"/>
                  <a:pt x="162" y="120"/>
                </a:cubicBezTo>
                <a:cubicBezTo>
                  <a:pt x="162" y="120"/>
                  <a:pt x="162" y="120"/>
                  <a:pt x="162" y="120"/>
                </a:cubicBezTo>
                <a:cubicBezTo>
                  <a:pt x="162" y="120"/>
                  <a:pt x="162" y="120"/>
                  <a:pt x="162" y="120"/>
                </a:cubicBezTo>
                <a:cubicBezTo>
                  <a:pt x="163" y="122"/>
                  <a:pt x="164" y="123"/>
                  <a:pt x="164" y="125"/>
                </a:cubicBezTo>
                <a:cubicBezTo>
                  <a:pt x="164" y="129"/>
                  <a:pt x="161" y="132"/>
                  <a:pt x="157" y="132"/>
                </a:cubicBezTo>
                <a:close/>
                <a:moveTo>
                  <a:pt x="228" y="56"/>
                </a:moveTo>
                <a:cubicBezTo>
                  <a:pt x="224" y="56"/>
                  <a:pt x="221" y="52"/>
                  <a:pt x="221" y="49"/>
                </a:cubicBezTo>
                <a:cubicBezTo>
                  <a:pt x="221" y="47"/>
                  <a:pt x="221" y="45"/>
                  <a:pt x="223" y="44"/>
                </a:cubicBezTo>
                <a:cubicBezTo>
                  <a:pt x="224" y="42"/>
                  <a:pt x="226" y="42"/>
                  <a:pt x="228" y="42"/>
                </a:cubicBezTo>
                <a:cubicBezTo>
                  <a:pt x="231" y="42"/>
                  <a:pt x="234" y="45"/>
                  <a:pt x="234" y="49"/>
                </a:cubicBezTo>
                <a:cubicBezTo>
                  <a:pt x="234" y="52"/>
                  <a:pt x="231" y="56"/>
                  <a:pt x="228" y="56"/>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5315" tIns="32657" rIns="65315" bIns="32657" numCol="1" anchor="t" anchorCtr="0" compatLnSpc="1">
            <a:prstTxWarp prst="textNoShape">
              <a:avLst/>
            </a:prstTxWarp>
          </a:bodyPr>
          <a:lstStyle/>
          <a:p>
            <a:pPr defTabSz="914377">
              <a:defRPr/>
            </a:pPr>
            <a:endParaRPr lang="en-US" sz="1287">
              <a:solidFill>
                <a:srgbClr val="0F56DC"/>
              </a:solidFill>
              <a:latin typeface="Myriad Web Pro"/>
            </a:endParaRPr>
          </a:p>
        </p:txBody>
      </p:sp>
      <p:sp>
        <p:nvSpPr>
          <p:cNvPr id="73" name="Oval 72">
            <a:extLst>
              <a:ext uri="{FF2B5EF4-FFF2-40B4-BE49-F238E27FC236}">
                <a16:creationId xmlns:a16="http://schemas.microsoft.com/office/drawing/2014/main" id="{9B5EEE3F-2F30-867C-FA04-E31D1C345211}"/>
              </a:ext>
            </a:extLst>
          </p:cNvPr>
          <p:cNvSpPr/>
          <p:nvPr/>
        </p:nvSpPr>
        <p:spPr>
          <a:xfrm>
            <a:off x="4396556" y="2544644"/>
            <a:ext cx="731520" cy="73152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Myriad Web Pro"/>
            </a:endParaRPr>
          </a:p>
        </p:txBody>
      </p:sp>
      <p:grpSp>
        <p:nvGrpSpPr>
          <p:cNvPr id="77" name="Group 76">
            <a:extLst>
              <a:ext uri="{FF2B5EF4-FFF2-40B4-BE49-F238E27FC236}">
                <a16:creationId xmlns:a16="http://schemas.microsoft.com/office/drawing/2014/main" id="{1DE182DB-8E70-D343-493B-EAD4B390C428}"/>
              </a:ext>
            </a:extLst>
          </p:cNvPr>
          <p:cNvGrpSpPr/>
          <p:nvPr/>
        </p:nvGrpSpPr>
        <p:grpSpPr>
          <a:xfrm>
            <a:off x="4559377" y="2708077"/>
            <a:ext cx="384403" cy="344715"/>
            <a:chOff x="4141233" y="1824505"/>
            <a:chExt cx="384402" cy="344714"/>
          </a:xfrm>
        </p:grpSpPr>
        <p:sp>
          <p:nvSpPr>
            <p:cNvPr id="74" name="Freeform 200">
              <a:extLst>
                <a:ext uri="{FF2B5EF4-FFF2-40B4-BE49-F238E27FC236}">
                  <a16:creationId xmlns:a16="http://schemas.microsoft.com/office/drawing/2014/main" id="{DD0AF809-F321-B2DD-63E6-6C6FBC28371D}"/>
                </a:ext>
              </a:extLst>
            </p:cNvPr>
            <p:cNvSpPr>
              <a:spLocks noEditPoints="1"/>
            </p:cNvSpPr>
            <p:nvPr/>
          </p:nvSpPr>
          <p:spPr bwMode="auto">
            <a:xfrm>
              <a:off x="4141233" y="1824505"/>
              <a:ext cx="384402" cy="344714"/>
            </a:xfrm>
            <a:custGeom>
              <a:avLst/>
              <a:gdLst>
                <a:gd name="T0" fmla="*/ 230 w 235"/>
                <a:gd name="T1" fmla="*/ 169 h 211"/>
                <a:gd name="T2" fmla="*/ 142 w 235"/>
                <a:gd name="T3" fmla="*/ 14 h 211"/>
                <a:gd name="T4" fmla="*/ 117 w 235"/>
                <a:gd name="T5" fmla="*/ 0 h 211"/>
                <a:gd name="T6" fmla="*/ 92 w 235"/>
                <a:gd name="T7" fmla="*/ 14 h 211"/>
                <a:gd name="T8" fmla="*/ 5 w 235"/>
                <a:gd name="T9" fmla="*/ 169 h 211"/>
                <a:gd name="T10" fmla="*/ 5 w 235"/>
                <a:gd name="T11" fmla="*/ 197 h 211"/>
                <a:gd name="T12" fmla="*/ 30 w 235"/>
                <a:gd name="T13" fmla="*/ 211 h 211"/>
                <a:gd name="T14" fmla="*/ 205 w 235"/>
                <a:gd name="T15" fmla="*/ 211 h 211"/>
                <a:gd name="T16" fmla="*/ 230 w 235"/>
                <a:gd name="T17" fmla="*/ 197 h 211"/>
                <a:gd name="T18" fmla="*/ 230 w 235"/>
                <a:gd name="T19" fmla="*/ 169 h 211"/>
                <a:gd name="T20" fmla="*/ 222 w 235"/>
                <a:gd name="T21" fmla="*/ 192 h 211"/>
                <a:gd name="T22" fmla="*/ 205 w 235"/>
                <a:gd name="T23" fmla="*/ 202 h 211"/>
                <a:gd name="T24" fmla="*/ 30 w 235"/>
                <a:gd name="T25" fmla="*/ 202 h 211"/>
                <a:gd name="T26" fmla="*/ 13 w 235"/>
                <a:gd name="T27" fmla="*/ 192 h 211"/>
                <a:gd name="T28" fmla="*/ 13 w 235"/>
                <a:gd name="T29" fmla="*/ 173 h 211"/>
                <a:gd name="T30" fmla="*/ 101 w 235"/>
                <a:gd name="T31" fmla="*/ 19 h 211"/>
                <a:gd name="T32" fmla="*/ 117 w 235"/>
                <a:gd name="T33" fmla="*/ 9 h 211"/>
                <a:gd name="T34" fmla="*/ 134 w 235"/>
                <a:gd name="T35" fmla="*/ 19 h 211"/>
                <a:gd name="T36" fmla="*/ 222 w 235"/>
                <a:gd name="T37" fmla="*/ 173 h 211"/>
                <a:gd name="T38" fmla="*/ 222 w 235"/>
                <a:gd name="T39" fmla="*/ 192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 h="211">
                  <a:moveTo>
                    <a:pt x="230" y="169"/>
                  </a:moveTo>
                  <a:cubicBezTo>
                    <a:pt x="142" y="14"/>
                    <a:pt x="142" y="14"/>
                    <a:pt x="142" y="14"/>
                  </a:cubicBezTo>
                  <a:cubicBezTo>
                    <a:pt x="137" y="5"/>
                    <a:pt x="128" y="0"/>
                    <a:pt x="117" y="0"/>
                  </a:cubicBezTo>
                  <a:cubicBezTo>
                    <a:pt x="107" y="0"/>
                    <a:pt x="98" y="5"/>
                    <a:pt x="92" y="14"/>
                  </a:cubicBezTo>
                  <a:cubicBezTo>
                    <a:pt x="5" y="169"/>
                    <a:pt x="5" y="169"/>
                    <a:pt x="5" y="169"/>
                  </a:cubicBezTo>
                  <a:cubicBezTo>
                    <a:pt x="0" y="177"/>
                    <a:pt x="0" y="188"/>
                    <a:pt x="5" y="197"/>
                  </a:cubicBezTo>
                  <a:cubicBezTo>
                    <a:pt x="10" y="206"/>
                    <a:pt x="20" y="211"/>
                    <a:pt x="30" y="211"/>
                  </a:cubicBezTo>
                  <a:cubicBezTo>
                    <a:pt x="205" y="211"/>
                    <a:pt x="205" y="211"/>
                    <a:pt x="205" y="211"/>
                  </a:cubicBezTo>
                  <a:cubicBezTo>
                    <a:pt x="215" y="211"/>
                    <a:pt x="225" y="206"/>
                    <a:pt x="230" y="197"/>
                  </a:cubicBezTo>
                  <a:cubicBezTo>
                    <a:pt x="235" y="188"/>
                    <a:pt x="235" y="177"/>
                    <a:pt x="230" y="169"/>
                  </a:cubicBezTo>
                  <a:close/>
                  <a:moveTo>
                    <a:pt x="222" y="192"/>
                  </a:moveTo>
                  <a:cubicBezTo>
                    <a:pt x="218" y="198"/>
                    <a:pt x="212" y="202"/>
                    <a:pt x="205" y="202"/>
                  </a:cubicBezTo>
                  <a:cubicBezTo>
                    <a:pt x="30" y="202"/>
                    <a:pt x="30" y="202"/>
                    <a:pt x="30" y="202"/>
                  </a:cubicBezTo>
                  <a:cubicBezTo>
                    <a:pt x="23" y="202"/>
                    <a:pt x="17" y="198"/>
                    <a:pt x="13" y="192"/>
                  </a:cubicBezTo>
                  <a:cubicBezTo>
                    <a:pt x="10" y="186"/>
                    <a:pt x="10" y="179"/>
                    <a:pt x="13" y="173"/>
                  </a:cubicBezTo>
                  <a:cubicBezTo>
                    <a:pt x="101" y="19"/>
                    <a:pt x="101" y="19"/>
                    <a:pt x="101" y="19"/>
                  </a:cubicBezTo>
                  <a:cubicBezTo>
                    <a:pt x="104" y="13"/>
                    <a:pt x="111" y="9"/>
                    <a:pt x="117" y="9"/>
                  </a:cubicBezTo>
                  <a:cubicBezTo>
                    <a:pt x="124" y="9"/>
                    <a:pt x="131" y="13"/>
                    <a:pt x="134" y="19"/>
                  </a:cubicBezTo>
                  <a:cubicBezTo>
                    <a:pt x="222" y="173"/>
                    <a:pt x="222" y="173"/>
                    <a:pt x="222" y="173"/>
                  </a:cubicBezTo>
                  <a:cubicBezTo>
                    <a:pt x="225" y="179"/>
                    <a:pt x="225" y="187"/>
                    <a:pt x="222" y="192"/>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5315" tIns="32657" rIns="65315" bIns="32657" numCol="1" anchor="t" anchorCtr="0" compatLnSpc="1">
              <a:prstTxWarp prst="textNoShape">
                <a:avLst/>
              </a:prstTxWarp>
            </a:bodyPr>
            <a:lstStyle/>
            <a:p>
              <a:pPr defTabSz="914377">
                <a:defRPr/>
              </a:pPr>
              <a:endParaRPr lang="en-US" sz="1287">
                <a:solidFill>
                  <a:srgbClr val="0F56DC"/>
                </a:solidFill>
                <a:latin typeface="Myriad Web Pro"/>
              </a:endParaRPr>
            </a:p>
          </p:txBody>
        </p:sp>
        <p:sp>
          <p:nvSpPr>
            <p:cNvPr id="75" name="Freeform 201">
              <a:extLst>
                <a:ext uri="{FF2B5EF4-FFF2-40B4-BE49-F238E27FC236}">
                  <a16:creationId xmlns:a16="http://schemas.microsoft.com/office/drawing/2014/main" id="{8F0CEEF6-C858-1912-C8A4-F17D3F84ED13}"/>
                </a:ext>
              </a:extLst>
            </p:cNvPr>
            <p:cNvSpPr>
              <a:spLocks/>
            </p:cNvSpPr>
            <p:nvPr/>
          </p:nvSpPr>
          <p:spPr bwMode="auto">
            <a:xfrm>
              <a:off x="4326063" y="1923156"/>
              <a:ext cx="14741" cy="128133"/>
            </a:xfrm>
            <a:custGeom>
              <a:avLst/>
              <a:gdLst>
                <a:gd name="T0" fmla="*/ 4 w 9"/>
                <a:gd name="T1" fmla="*/ 0 h 79"/>
                <a:gd name="T2" fmla="*/ 0 w 9"/>
                <a:gd name="T3" fmla="*/ 4 h 79"/>
                <a:gd name="T4" fmla="*/ 0 w 9"/>
                <a:gd name="T5" fmla="*/ 74 h 79"/>
                <a:gd name="T6" fmla="*/ 4 w 9"/>
                <a:gd name="T7" fmla="*/ 79 h 79"/>
                <a:gd name="T8" fmla="*/ 9 w 9"/>
                <a:gd name="T9" fmla="*/ 74 h 79"/>
                <a:gd name="T10" fmla="*/ 9 w 9"/>
                <a:gd name="T11" fmla="*/ 4 h 79"/>
                <a:gd name="T12" fmla="*/ 4 w 9"/>
                <a:gd name="T13" fmla="*/ 0 h 79"/>
              </a:gdLst>
              <a:ahLst/>
              <a:cxnLst>
                <a:cxn ang="0">
                  <a:pos x="T0" y="T1"/>
                </a:cxn>
                <a:cxn ang="0">
                  <a:pos x="T2" y="T3"/>
                </a:cxn>
                <a:cxn ang="0">
                  <a:pos x="T4" y="T5"/>
                </a:cxn>
                <a:cxn ang="0">
                  <a:pos x="T6" y="T7"/>
                </a:cxn>
                <a:cxn ang="0">
                  <a:pos x="T8" y="T9"/>
                </a:cxn>
                <a:cxn ang="0">
                  <a:pos x="T10" y="T11"/>
                </a:cxn>
                <a:cxn ang="0">
                  <a:pos x="T12" y="T13"/>
                </a:cxn>
              </a:cxnLst>
              <a:rect l="0" t="0" r="r" b="b"/>
              <a:pathLst>
                <a:path w="9" h="79">
                  <a:moveTo>
                    <a:pt x="4" y="0"/>
                  </a:moveTo>
                  <a:cubicBezTo>
                    <a:pt x="2" y="0"/>
                    <a:pt x="0" y="2"/>
                    <a:pt x="0" y="4"/>
                  </a:cubicBezTo>
                  <a:cubicBezTo>
                    <a:pt x="0" y="74"/>
                    <a:pt x="0" y="74"/>
                    <a:pt x="0" y="74"/>
                  </a:cubicBezTo>
                  <a:cubicBezTo>
                    <a:pt x="0" y="77"/>
                    <a:pt x="2" y="79"/>
                    <a:pt x="4" y="79"/>
                  </a:cubicBezTo>
                  <a:cubicBezTo>
                    <a:pt x="7" y="79"/>
                    <a:pt x="9" y="77"/>
                    <a:pt x="9" y="74"/>
                  </a:cubicBezTo>
                  <a:cubicBezTo>
                    <a:pt x="9" y="4"/>
                    <a:pt x="9" y="4"/>
                    <a:pt x="9" y="4"/>
                  </a:cubicBezTo>
                  <a:cubicBezTo>
                    <a:pt x="9" y="2"/>
                    <a:pt x="7" y="0"/>
                    <a:pt x="4" y="0"/>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5315" tIns="32657" rIns="65315" bIns="32657" numCol="1" anchor="t" anchorCtr="0" compatLnSpc="1">
              <a:prstTxWarp prst="textNoShape">
                <a:avLst/>
              </a:prstTxWarp>
            </a:bodyPr>
            <a:lstStyle/>
            <a:p>
              <a:pPr defTabSz="914377">
                <a:defRPr/>
              </a:pPr>
              <a:endParaRPr lang="en-US" sz="1287">
                <a:solidFill>
                  <a:srgbClr val="0F56DC"/>
                </a:solidFill>
                <a:latin typeface="Myriad Web Pro"/>
              </a:endParaRPr>
            </a:p>
          </p:txBody>
        </p:sp>
        <p:sp>
          <p:nvSpPr>
            <p:cNvPr id="76" name="Freeform 202">
              <a:extLst>
                <a:ext uri="{FF2B5EF4-FFF2-40B4-BE49-F238E27FC236}">
                  <a16:creationId xmlns:a16="http://schemas.microsoft.com/office/drawing/2014/main" id="{0E079184-CE59-3795-FC5A-B69EBA2E1AD8}"/>
                </a:ext>
              </a:extLst>
            </p:cNvPr>
            <p:cNvSpPr>
              <a:spLocks/>
            </p:cNvSpPr>
            <p:nvPr/>
          </p:nvSpPr>
          <p:spPr bwMode="auto">
            <a:xfrm>
              <a:off x="4326063" y="2086442"/>
              <a:ext cx="14741" cy="19276"/>
            </a:xfrm>
            <a:custGeom>
              <a:avLst/>
              <a:gdLst>
                <a:gd name="T0" fmla="*/ 4 w 9"/>
                <a:gd name="T1" fmla="*/ 0 h 12"/>
                <a:gd name="T2" fmla="*/ 4 w 9"/>
                <a:gd name="T3" fmla="*/ 0 h 12"/>
                <a:gd name="T4" fmla="*/ 0 w 9"/>
                <a:gd name="T5" fmla="*/ 5 h 12"/>
                <a:gd name="T6" fmla="*/ 0 w 9"/>
                <a:gd name="T7" fmla="*/ 7 h 12"/>
                <a:gd name="T8" fmla="*/ 4 w 9"/>
                <a:gd name="T9" fmla="*/ 12 h 12"/>
                <a:gd name="T10" fmla="*/ 4 w 9"/>
                <a:gd name="T11" fmla="*/ 12 h 12"/>
                <a:gd name="T12" fmla="*/ 9 w 9"/>
                <a:gd name="T13" fmla="*/ 7 h 12"/>
                <a:gd name="T14" fmla="*/ 9 w 9"/>
                <a:gd name="T15" fmla="*/ 5 h 12"/>
                <a:gd name="T16" fmla="*/ 4 w 9"/>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2">
                  <a:moveTo>
                    <a:pt x="4" y="0"/>
                  </a:moveTo>
                  <a:cubicBezTo>
                    <a:pt x="4" y="0"/>
                    <a:pt x="4" y="0"/>
                    <a:pt x="4" y="0"/>
                  </a:cubicBezTo>
                  <a:cubicBezTo>
                    <a:pt x="2" y="0"/>
                    <a:pt x="0" y="2"/>
                    <a:pt x="0" y="5"/>
                  </a:cubicBezTo>
                  <a:cubicBezTo>
                    <a:pt x="0" y="7"/>
                    <a:pt x="0" y="7"/>
                    <a:pt x="0" y="7"/>
                  </a:cubicBezTo>
                  <a:cubicBezTo>
                    <a:pt x="0" y="10"/>
                    <a:pt x="2" y="12"/>
                    <a:pt x="4" y="12"/>
                  </a:cubicBezTo>
                  <a:cubicBezTo>
                    <a:pt x="4" y="12"/>
                    <a:pt x="4" y="12"/>
                    <a:pt x="4" y="12"/>
                  </a:cubicBezTo>
                  <a:cubicBezTo>
                    <a:pt x="7" y="12"/>
                    <a:pt x="9" y="10"/>
                    <a:pt x="9" y="7"/>
                  </a:cubicBezTo>
                  <a:cubicBezTo>
                    <a:pt x="9" y="5"/>
                    <a:pt x="9" y="5"/>
                    <a:pt x="9" y="5"/>
                  </a:cubicBezTo>
                  <a:cubicBezTo>
                    <a:pt x="9" y="2"/>
                    <a:pt x="7" y="0"/>
                    <a:pt x="4" y="0"/>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5315" tIns="32657" rIns="65315" bIns="32657" numCol="1" anchor="t" anchorCtr="0" compatLnSpc="1">
              <a:prstTxWarp prst="textNoShape">
                <a:avLst/>
              </a:prstTxWarp>
            </a:bodyPr>
            <a:lstStyle/>
            <a:p>
              <a:pPr defTabSz="914377">
                <a:defRPr/>
              </a:pPr>
              <a:endParaRPr lang="en-US" sz="1287">
                <a:solidFill>
                  <a:srgbClr val="0F56DC"/>
                </a:solidFill>
                <a:latin typeface="Myriad Web Pro"/>
              </a:endParaRPr>
            </a:p>
          </p:txBody>
        </p:sp>
      </p:grpSp>
      <p:sp>
        <p:nvSpPr>
          <p:cNvPr id="78" name="Oval 77">
            <a:extLst>
              <a:ext uri="{FF2B5EF4-FFF2-40B4-BE49-F238E27FC236}">
                <a16:creationId xmlns:a16="http://schemas.microsoft.com/office/drawing/2014/main" id="{831F4D35-C0BD-F9AF-0AEE-8658F5240961}"/>
              </a:ext>
            </a:extLst>
          </p:cNvPr>
          <p:cNvSpPr/>
          <p:nvPr/>
        </p:nvSpPr>
        <p:spPr>
          <a:xfrm>
            <a:off x="4396556" y="3522531"/>
            <a:ext cx="731520" cy="73152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Myriad Web Pro"/>
            </a:endParaRPr>
          </a:p>
        </p:txBody>
      </p:sp>
      <p:sp>
        <p:nvSpPr>
          <p:cNvPr id="79" name="Freeform 371">
            <a:extLst>
              <a:ext uri="{FF2B5EF4-FFF2-40B4-BE49-F238E27FC236}">
                <a16:creationId xmlns:a16="http://schemas.microsoft.com/office/drawing/2014/main" id="{7EC5AA96-6C2A-DED1-965C-A6E92E264348}"/>
              </a:ext>
            </a:extLst>
          </p:cNvPr>
          <p:cNvSpPr>
            <a:spLocks noEditPoints="1"/>
          </p:cNvSpPr>
          <p:nvPr/>
        </p:nvSpPr>
        <p:spPr bwMode="auto">
          <a:xfrm>
            <a:off x="4563137" y="3703513"/>
            <a:ext cx="314591" cy="312083"/>
          </a:xfrm>
          <a:custGeom>
            <a:avLst/>
            <a:gdLst>
              <a:gd name="T0" fmla="*/ 166 w 173"/>
              <a:gd name="T1" fmla="*/ 131 h 172"/>
              <a:gd name="T2" fmla="*/ 111 w 173"/>
              <a:gd name="T3" fmla="*/ 104 h 172"/>
              <a:gd name="T4" fmla="*/ 111 w 173"/>
              <a:gd name="T5" fmla="*/ 99 h 172"/>
              <a:gd name="T6" fmla="*/ 123 w 173"/>
              <a:gd name="T7" fmla="*/ 77 h 172"/>
              <a:gd name="T8" fmla="*/ 129 w 173"/>
              <a:gd name="T9" fmla="*/ 63 h 172"/>
              <a:gd name="T10" fmla="*/ 126 w 173"/>
              <a:gd name="T11" fmla="*/ 53 h 172"/>
              <a:gd name="T12" fmla="*/ 126 w 173"/>
              <a:gd name="T13" fmla="*/ 37 h 172"/>
              <a:gd name="T14" fmla="*/ 86 w 173"/>
              <a:gd name="T15" fmla="*/ 0 h 172"/>
              <a:gd name="T16" fmla="*/ 47 w 173"/>
              <a:gd name="T17" fmla="*/ 37 h 172"/>
              <a:gd name="T18" fmla="*/ 47 w 173"/>
              <a:gd name="T19" fmla="*/ 53 h 172"/>
              <a:gd name="T20" fmla="*/ 44 w 173"/>
              <a:gd name="T21" fmla="*/ 63 h 172"/>
              <a:gd name="T22" fmla="*/ 50 w 173"/>
              <a:gd name="T23" fmla="*/ 77 h 172"/>
              <a:gd name="T24" fmla="*/ 62 w 173"/>
              <a:gd name="T25" fmla="*/ 99 h 172"/>
              <a:gd name="T26" fmla="*/ 62 w 173"/>
              <a:gd name="T27" fmla="*/ 104 h 172"/>
              <a:gd name="T28" fmla="*/ 7 w 173"/>
              <a:gd name="T29" fmla="*/ 131 h 172"/>
              <a:gd name="T30" fmla="*/ 0 w 173"/>
              <a:gd name="T31" fmla="*/ 141 h 172"/>
              <a:gd name="T32" fmla="*/ 0 w 173"/>
              <a:gd name="T33" fmla="*/ 162 h 172"/>
              <a:gd name="T34" fmla="*/ 11 w 173"/>
              <a:gd name="T35" fmla="*/ 172 h 172"/>
              <a:gd name="T36" fmla="*/ 162 w 173"/>
              <a:gd name="T37" fmla="*/ 172 h 172"/>
              <a:gd name="T38" fmla="*/ 173 w 173"/>
              <a:gd name="T39" fmla="*/ 162 h 172"/>
              <a:gd name="T40" fmla="*/ 173 w 173"/>
              <a:gd name="T41" fmla="*/ 141 h 172"/>
              <a:gd name="T42" fmla="*/ 166 w 173"/>
              <a:gd name="T43" fmla="*/ 131 h 172"/>
              <a:gd name="T44" fmla="*/ 163 w 173"/>
              <a:gd name="T45" fmla="*/ 162 h 172"/>
              <a:gd name="T46" fmla="*/ 162 w 173"/>
              <a:gd name="T47" fmla="*/ 163 h 172"/>
              <a:gd name="T48" fmla="*/ 11 w 173"/>
              <a:gd name="T49" fmla="*/ 163 h 172"/>
              <a:gd name="T50" fmla="*/ 10 w 173"/>
              <a:gd name="T51" fmla="*/ 162 h 172"/>
              <a:gd name="T52" fmla="*/ 10 w 173"/>
              <a:gd name="T53" fmla="*/ 141 h 172"/>
              <a:gd name="T54" fmla="*/ 10 w 173"/>
              <a:gd name="T55" fmla="*/ 140 h 172"/>
              <a:gd name="T56" fmla="*/ 71 w 173"/>
              <a:gd name="T57" fmla="*/ 106 h 172"/>
              <a:gd name="T58" fmla="*/ 71 w 173"/>
              <a:gd name="T59" fmla="*/ 105 h 172"/>
              <a:gd name="T60" fmla="*/ 71 w 173"/>
              <a:gd name="T61" fmla="*/ 97 h 172"/>
              <a:gd name="T62" fmla="*/ 70 w 173"/>
              <a:gd name="T63" fmla="*/ 93 h 172"/>
              <a:gd name="T64" fmla="*/ 59 w 173"/>
              <a:gd name="T65" fmla="*/ 73 h 172"/>
              <a:gd name="T66" fmla="*/ 57 w 173"/>
              <a:gd name="T67" fmla="*/ 70 h 172"/>
              <a:gd name="T68" fmla="*/ 53 w 173"/>
              <a:gd name="T69" fmla="*/ 63 h 172"/>
              <a:gd name="T70" fmla="*/ 55 w 173"/>
              <a:gd name="T71" fmla="*/ 58 h 172"/>
              <a:gd name="T72" fmla="*/ 56 w 173"/>
              <a:gd name="T73" fmla="*/ 55 h 172"/>
              <a:gd name="T74" fmla="*/ 56 w 173"/>
              <a:gd name="T75" fmla="*/ 37 h 172"/>
              <a:gd name="T76" fmla="*/ 86 w 173"/>
              <a:gd name="T77" fmla="*/ 9 h 172"/>
              <a:gd name="T78" fmla="*/ 116 w 173"/>
              <a:gd name="T79" fmla="*/ 37 h 172"/>
              <a:gd name="T80" fmla="*/ 116 w 173"/>
              <a:gd name="T81" fmla="*/ 55 h 172"/>
              <a:gd name="T82" fmla="*/ 118 w 173"/>
              <a:gd name="T83" fmla="*/ 58 h 172"/>
              <a:gd name="T84" fmla="*/ 119 w 173"/>
              <a:gd name="T85" fmla="*/ 63 h 172"/>
              <a:gd name="T86" fmla="*/ 116 w 173"/>
              <a:gd name="T87" fmla="*/ 70 h 172"/>
              <a:gd name="T88" fmla="*/ 114 w 173"/>
              <a:gd name="T89" fmla="*/ 73 h 172"/>
              <a:gd name="T90" fmla="*/ 103 w 173"/>
              <a:gd name="T91" fmla="*/ 93 h 172"/>
              <a:gd name="T92" fmla="*/ 102 w 173"/>
              <a:gd name="T93" fmla="*/ 97 h 172"/>
              <a:gd name="T94" fmla="*/ 102 w 173"/>
              <a:gd name="T95" fmla="*/ 105 h 172"/>
              <a:gd name="T96" fmla="*/ 102 w 173"/>
              <a:gd name="T97" fmla="*/ 106 h 172"/>
              <a:gd name="T98" fmla="*/ 162 w 173"/>
              <a:gd name="T99" fmla="*/ 140 h 172"/>
              <a:gd name="T100" fmla="*/ 163 w 173"/>
              <a:gd name="T101" fmla="*/ 141 h 172"/>
              <a:gd name="T102" fmla="*/ 163 w 173"/>
              <a:gd name="T103" fmla="*/ 16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3" h="172">
                <a:moveTo>
                  <a:pt x="166" y="131"/>
                </a:moveTo>
                <a:cubicBezTo>
                  <a:pt x="121" y="114"/>
                  <a:pt x="113" y="106"/>
                  <a:pt x="111" y="104"/>
                </a:cubicBezTo>
                <a:cubicBezTo>
                  <a:pt x="111" y="99"/>
                  <a:pt x="111" y="99"/>
                  <a:pt x="111" y="99"/>
                </a:cubicBezTo>
                <a:cubicBezTo>
                  <a:pt x="116" y="93"/>
                  <a:pt x="120" y="86"/>
                  <a:pt x="123" y="77"/>
                </a:cubicBezTo>
                <a:cubicBezTo>
                  <a:pt x="127" y="74"/>
                  <a:pt x="129" y="69"/>
                  <a:pt x="129" y="63"/>
                </a:cubicBezTo>
                <a:cubicBezTo>
                  <a:pt x="129" y="60"/>
                  <a:pt x="128" y="56"/>
                  <a:pt x="126" y="53"/>
                </a:cubicBezTo>
                <a:cubicBezTo>
                  <a:pt x="126" y="37"/>
                  <a:pt x="126" y="37"/>
                  <a:pt x="126" y="37"/>
                </a:cubicBezTo>
                <a:cubicBezTo>
                  <a:pt x="126" y="13"/>
                  <a:pt x="112" y="0"/>
                  <a:pt x="86" y="0"/>
                </a:cubicBezTo>
                <a:cubicBezTo>
                  <a:pt x="62" y="0"/>
                  <a:pt x="47" y="14"/>
                  <a:pt x="47" y="37"/>
                </a:cubicBezTo>
                <a:cubicBezTo>
                  <a:pt x="47" y="53"/>
                  <a:pt x="47" y="53"/>
                  <a:pt x="47" y="53"/>
                </a:cubicBezTo>
                <a:cubicBezTo>
                  <a:pt x="45" y="56"/>
                  <a:pt x="44" y="60"/>
                  <a:pt x="44" y="63"/>
                </a:cubicBezTo>
                <a:cubicBezTo>
                  <a:pt x="44" y="69"/>
                  <a:pt x="46" y="74"/>
                  <a:pt x="50" y="77"/>
                </a:cubicBezTo>
                <a:cubicBezTo>
                  <a:pt x="53" y="86"/>
                  <a:pt x="57" y="93"/>
                  <a:pt x="62" y="99"/>
                </a:cubicBezTo>
                <a:cubicBezTo>
                  <a:pt x="62" y="104"/>
                  <a:pt x="62" y="104"/>
                  <a:pt x="62" y="104"/>
                </a:cubicBezTo>
                <a:cubicBezTo>
                  <a:pt x="60" y="106"/>
                  <a:pt x="52" y="114"/>
                  <a:pt x="7" y="131"/>
                </a:cubicBezTo>
                <a:cubicBezTo>
                  <a:pt x="3" y="133"/>
                  <a:pt x="0" y="137"/>
                  <a:pt x="0" y="141"/>
                </a:cubicBezTo>
                <a:cubicBezTo>
                  <a:pt x="0" y="162"/>
                  <a:pt x="0" y="162"/>
                  <a:pt x="0" y="162"/>
                </a:cubicBezTo>
                <a:cubicBezTo>
                  <a:pt x="0" y="168"/>
                  <a:pt x="5" y="172"/>
                  <a:pt x="11" y="172"/>
                </a:cubicBezTo>
                <a:cubicBezTo>
                  <a:pt x="162" y="172"/>
                  <a:pt x="162" y="172"/>
                  <a:pt x="162" y="172"/>
                </a:cubicBezTo>
                <a:cubicBezTo>
                  <a:pt x="168" y="172"/>
                  <a:pt x="173" y="168"/>
                  <a:pt x="173" y="162"/>
                </a:cubicBezTo>
                <a:cubicBezTo>
                  <a:pt x="173" y="141"/>
                  <a:pt x="173" y="141"/>
                  <a:pt x="173" y="141"/>
                </a:cubicBezTo>
                <a:cubicBezTo>
                  <a:pt x="173" y="137"/>
                  <a:pt x="170" y="133"/>
                  <a:pt x="166" y="131"/>
                </a:cubicBezTo>
                <a:close/>
                <a:moveTo>
                  <a:pt x="163" y="162"/>
                </a:moveTo>
                <a:cubicBezTo>
                  <a:pt x="163" y="162"/>
                  <a:pt x="163" y="163"/>
                  <a:pt x="162" y="163"/>
                </a:cubicBezTo>
                <a:cubicBezTo>
                  <a:pt x="11" y="163"/>
                  <a:pt x="11" y="163"/>
                  <a:pt x="11" y="163"/>
                </a:cubicBezTo>
                <a:cubicBezTo>
                  <a:pt x="10" y="163"/>
                  <a:pt x="10" y="162"/>
                  <a:pt x="10" y="162"/>
                </a:cubicBezTo>
                <a:cubicBezTo>
                  <a:pt x="10" y="141"/>
                  <a:pt x="10" y="141"/>
                  <a:pt x="10" y="141"/>
                </a:cubicBezTo>
                <a:cubicBezTo>
                  <a:pt x="10" y="141"/>
                  <a:pt x="10" y="140"/>
                  <a:pt x="10" y="140"/>
                </a:cubicBezTo>
                <a:cubicBezTo>
                  <a:pt x="61" y="121"/>
                  <a:pt x="69" y="112"/>
                  <a:pt x="71" y="106"/>
                </a:cubicBezTo>
                <a:cubicBezTo>
                  <a:pt x="71" y="106"/>
                  <a:pt x="71" y="106"/>
                  <a:pt x="71" y="105"/>
                </a:cubicBezTo>
                <a:cubicBezTo>
                  <a:pt x="71" y="97"/>
                  <a:pt x="71" y="97"/>
                  <a:pt x="71" y="97"/>
                </a:cubicBezTo>
                <a:cubicBezTo>
                  <a:pt x="71" y="96"/>
                  <a:pt x="71" y="94"/>
                  <a:pt x="70" y="93"/>
                </a:cubicBezTo>
                <a:cubicBezTo>
                  <a:pt x="65" y="88"/>
                  <a:pt x="61" y="81"/>
                  <a:pt x="59" y="73"/>
                </a:cubicBezTo>
                <a:cubicBezTo>
                  <a:pt x="59" y="72"/>
                  <a:pt x="58" y="71"/>
                  <a:pt x="57" y="70"/>
                </a:cubicBezTo>
                <a:cubicBezTo>
                  <a:pt x="55" y="69"/>
                  <a:pt x="53" y="66"/>
                  <a:pt x="53" y="63"/>
                </a:cubicBezTo>
                <a:cubicBezTo>
                  <a:pt x="53" y="61"/>
                  <a:pt x="54" y="59"/>
                  <a:pt x="55" y="58"/>
                </a:cubicBezTo>
                <a:cubicBezTo>
                  <a:pt x="56" y="57"/>
                  <a:pt x="56" y="56"/>
                  <a:pt x="56" y="55"/>
                </a:cubicBezTo>
                <a:cubicBezTo>
                  <a:pt x="56" y="37"/>
                  <a:pt x="56" y="37"/>
                  <a:pt x="56" y="37"/>
                </a:cubicBezTo>
                <a:cubicBezTo>
                  <a:pt x="56" y="19"/>
                  <a:pt x="67" y="9"/>
                  <a:pt x="86" y="9"/>
                </a:cubicBezTo>
                <a:cubicBezTo>
                  <a:pt x="106" y="9"/>
                  <a:pt x="116" y="19"/>
                  <a:pt x="116" y="37"/>
                </a:cubicBezTo>
                <a:cubicBezTo>
                  <a:pt x="116" y="55"/>
                  <a:pt x="116" y="55"/>
                  <a:pt x="116" y="55"/>
                </a:cubicBezTo>
                <a:cubicBezTo>
                  <a:pt x="116" y="56"/>
                  <a:pt x="117" y="57"/>
                  <a:pt x="118" y="58"/>
                </a:cubicBezTo>
                <a:cubicBezTo>
                  <a:pt x="118" y="59"/>
                  <a:pt x="119" y="61"/>
                  <a:pt x="119" y="63"/>
                </a:cubicBezTo>
                <a:cubicBezTo>
                  <a:pt x="119" y="66"/>
                  <a:pt x="118" y="69"/>
                  <a:pt x="116" y="70"/>
                </a:cubicBezTo>
                <a:cubicBezTo>
                  <a:pt x="115" y="71"/>
                  <a:pt x="114" y="72"/>
                  <a:pt x="114" y="73"/>
                </a:cubicBezTo>
                <a:cubicBezTo>
                  <a:pt x="112" y="81"/>
                  <a:pt x="108" y="88"/>
                  <a:pt x="103" y="93"/>
                </a:cubicBezTo>
                <a:cubicBezTo>
                  <a:pt x="102" y="94"/>
                  <a:pt x="102" y="96"/>
                  <a:pt x="102" y="97"/>
                </a:cubicBezTo>
                <a:cubicBezTo>
                  <a:pt x="102" y="105"/>
                  <a:pt x="102" y="105"/>
                  <a:pt x="102" y="105"/>
                </a:cubicBezTo>
                <a:cubicBezTo>
                  <a:pt x="102" y="106"/>
                  <a:pt x="102" y="106"/>
                  <a:pt x="102" y="106"/>
                </a:cubicBezTo>
                <a:cubicBezTo>
                  <a:pt x="104" y="112"/>
                  <a:pt x="112" y="121"/>
                  <a:pt x="162" y="140"/>
                </a:cubicBezTo>
                <a:cubicBezTo>
                  <a:pt x="163" y="140"/>
                  <a:pt x="163" y="141"/>
                  <a:pt x="163" y="141"/>
                </a:cubicBezTo>
                <a:lnTo>
                  <a:pt x="163" y="162"/>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5315" tIns="32657" rIns="65315" bIns="32657" numCol="1" anchor="t" anchorCtr="0" compatLnSpc="1">
            <a:prstTxWarp prst="textNoShape">
              <a:avLst/>
            </a:prstTxWarp>
          </a:bodyPr>
          <a:lstStyle/>
          <a:p>
            <a:pPr defTabSz="914377">
              <a:defRPr/>
            </a:pPr>
            <a:endParaRPr lang="en-US" sz="1287">
              <a:solidFill>
                <a:srgbClr val="0F56DC"/>
              </a:solidFill>
              <a:latin typeface="Myriad Web Pro"/>
            </a:endParaRPr>
          </a:p>
        </p:txBody>
      </p:sp>
      <p:sp>
        <p:nvSpPr>
          <p:cNvPr id="80" name="Freeform 372">
            <a:extLst>
              <a:ext uri="{FF2B5EF4-FFF2-40B4-BE49-F238E27FC236}">
                <a16:creationId xmlns:a16="http://schemas.microsoft.com/office/drawing/2014/main" id="{B16B7121-9655-76A9-85BF-76F21CF6500A}"/>
              </a:ext>
            </a:extLst>
          </p:cNvPr>
          <p:cNvSpPr>
            <a:spLocks/>
          </p:cNvSpPr>
          <p:nvPr/>
        </p:nvSpPr>
        <p:spPr bwMode="auto">
          <a:xfrm>
            <a:off x="4797512" y="3721060"/>
            <a:ext cx="198029" cy="294536"/>
          </a:xfrm>
          <a:custGeom>
            <a:avLst/>
            <a:gdLst>
              <a:gd name="T0" fmla="*/ 102 w 109"/>
              <a:gd name="T1" fmla="*/ 123 h 162"/>
              <a:gd name="T2" fmla="*/ 69 w 109"/>
              <a:gd name="T3" fmla="*/ 115 h 162"/>
              <a:gd name="T4" fmla="*/ 51 w 109"/>
              <a:gd name="T5" fmla="*/ 110 h 162"/>
              <a:gd name="T6" fmla="*/ 51 w 109"/>
              <a:gd name="T7" fmla="*/ 105 h 162"/>
              <a:gd name="T8" fmla="*/ 84 w 109"/>
              <a:gd name="T9" fmla="*/ 96 h 162"/>
              <a:gd name="T10" fmla="*/ 85 w 109"/>
              <a:gd name="T11" fmla="*/ 92 h 162"/>
              <a:gd name="T12" fmla="*/ 83 w 109"/>
              <a:gd name="T13" fmla="*/ 89 h 162"/>
              <a:gd name="T14" fmla="*/ 72 w 109"/>
              <a:gd name="T15" fmla="*/ 47 h 162"/>
              <a:gd name="T16" fmla="*/ 57 w 109"/>
              <a:gd name="T17" fmla="*/ 12 h 162"/>
              <a:gd name="T18" fmla="*/ 43 w 109"/>
              <a:gd name="T19" fmla="*/ 3 h 162"/>
              <a:gd name="T20" fmla="*/ 13 w 109"/>
              <a:gd name="T21" fmla="*/ 4 h 162"/>
              <a:gd name="T22" fmla="*/ 2 w 109"/>
              <a:gd name="T23" fmla="*/ 9 h 162"/>
              <a:gd name="T24" fmla="*/ 2 w 109"/>
              <a:gd name="T25" fmla="*/ 16 h 162"/>
              <a:gd name="T26" fmla="*/ 8 w 109"/>
              <a:gd name="T27" fmla="*/ 17 h 162"/>
              <a:gd name="T28" fmla="*/ 16 w 109"/>
              <a:gd name="T29" fmla="*/ 13 h 162"/>
              <a:gd name="T30" fmla="*/ 40 w 109"/>
              <a:gd name="T31" fmla="*/ 12 h 162"/>
              <a:gd name="T32" fmla="*/ 50 w 109"/>
              <a:gd name="T33" fmla="*/ 19 h 162"/>
              <a:gd name="T34" fmla="*/ 51 w 109"/>
              <a:gd name="T35" fmla="*/ 19 h 162"/>
              <a:gd name="T36" fmla="*/ 62 w 109"/>
              <a:gd name="T37" fmla="*/ 47 h 162"/>
              <a:gd name="T38" fmla="*/ 73 w 109"/>
              <a:gd name="T39" fmla="*/ 91 h 162"/>
              <a:gd name="T40" fmla="*/ 47 w 109"/>
              <a:gd name="T41" fmla="*/ 96 h 162"/>
              <a:gd name="T42" fmla="*/ 42 w 109"/>
              <a:gd name="T43" fmla="*/ 101 h 162"/>
              <a:gd name="T44" fmla="*/ 42 w 109"/>
              <a:gd name="T45" fmla="*/ 112 h 162"/>
              <a:gd name="T46" fmla="*/ 42 w 109"/>
              <a:gd name="T47" fmla="*/ 113 h 162"/>
              <a:gd name="T48" fmla="*/ 67 w 109"/>
              <a:gd name="T49" fmla="*/ 124 h 162"/>
              <a:gd name="T50" fmla="*/ 99 w 109"/>
              <a:gd name="T51" fmla="*/ 132 h 162"/>
              <a:gd name="T52" fmla="*/ 99 w 109"/>
              <a:gd name="T53" fmla="*/ 133 h 162"/>
              <a:gd name="T54" fmla="*/ 99 w 109"/>
              <a:gd name="T55" fmla="*/ 152 h 162"/>
              <a:gd name="T56" fmla="*/ 98 w 109"/>
              <a:gd name="T57" fmla="*/ 153 h 162"/>
              <a:gd name="T58" fmla="*/ 57 w 109"/>
              <a:gd name="T59" fmla="*/ 153 h 162"/>
              <a:gd name="T60" fmla="*/ 53 w 109"/>
              <a:gd name="T61" fmla="*/ 158 h 162"/>
              <a:gd name="T62" fmla="*/ 57 w 109"/>
              <a:gd name="T63" fmla="*/ 162 h 162"/>
              <a:gd name="T64" fmla="*/ 98 w 109"/>
              <a:gd name="T65" fmla="*/ 162 h 162"/>
              <a:gd name="T66" fmla="*/ 109 w 109"/>
              <a:gd name="T67" fmla="*/ 152 h 162"/>
              <a:gd name="T68" fmla="*/ 109 w 109"/>
              <a:gd name="T69" fmla="*/ 133 h 162"/>
              <a:gd name="T70" fmla="*/ 102 w 109"/>
              <a:gd name="T71" fmla="*/ 123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9" h="162">
                <a:moveTo>
                  <a:pt x="102" y="123"/>
                </a:moveTo>
                <a:cubicBezTo>
                  <a:pt x="91" y="119"/>
                  <a:pt x="79" y="117"/>
                  <a:pt x="69" y="115"/>
                </a:cubicBezTo>
                <a:cubicBezTo>
                  <a:pt x="62" y="114"/>
                  <a:pt x="53" y="112"/>
                  <a:pt x="51" y="110"/>
                </a:cubicBezTo>
                <a:cubicBezTo>
                  <a:pt x="51" y="105"/>
                  <a:pt x="51" y="105"/>
                  <a:pt x="51" y="105"/>
                </a:cubicBezTo>
                <a:cubicBezTo>
                  <a:pt x="74" y="104"/>
                  <a:pt x="83" y="97"/>
                  <a:pt x="84" y="96"/>
                </a:cubicBezTo>
                <a:cubicBezTo>
                  <a:pt x="85" y="95"/>
                  <a:pt x="86" y="94"/>
                  <a:pt x="85" y="92"/>
                </a:cubicBezTo>
                <a:cubicBezTo>
                  <a:pt x="85" y="91"/>
                  <a:pt x="84" y="89"/>
                  <a:pt x="83" y="89"/>
                </a:cubicBezTo>
                <a:cubicBezTo>
                  <a:pt x="78" y="86"/>
                  <a:pt x="73" y="65"/>
                  <a:pt x="72" y="47"/>
                </a:cubicBezTo>
                <a:cubicBezTo>
                  <a:pt x="72" y="34"/>
                  <a:pt x="67" y="21"/>
                  <a:pt x="57" y="12"/>
                </a:cubicBezTo>
                <a:cubicBezTo>
                  <a:pt x="54" y="8"/>
                  <a:pt x="49" y="5"/>
                  <a:pt x="43" y="3"/>
                </a:cubicBezTo>
                <a:cubicBezTo>
                  <a:pt x="33" y="0"/>
                  <a:pt x="22" y="0"/>
                  <a:pt x="13" y="4"/>
                </a:cubicBezTo>
                <a:cubicBezTo>
                  <a:pt x="9" y="5"/>
                  <a:pt x="5" y="7"/>
                  <a:pt x="2" y="9"/>
                </a:cubicBezTo>
                <a:cubicBezTo>
                  <a:pt x="0" y="11"/>
                  <a:pt x="0" y="14"/>
                  <a:pt x="2" y="16"/>
                </a:cubicBezTo>
                <a:cubicBezTo>
                  <a:pt x="3" y="18"/>
                  <a:pt x="6" y="18"/>
                  <a:pt x="8" y="17"/>
                </a:cubicBezTo>
                <a:cubicBezTo>
                  <a:pt x="10" y="15"/>
                  <a:pt x="13" y="14"/>
                  <a:pt x="16" y="13"/>
                </a:cubicBezTo>
                <a:cubicBezTo>
                  <a:pt x="24" y="10"/>
                  <a:pt x="31" y="9"/>
                  <a:pt x="40" y="12"/>
                </a:cubicBezTo>
                <a:cubicBezTo>
                  <a:pt x="44" y="14"/>
                  <a:pt x="48" y="16"/>
                  <a:pt x="50" y="19"/>
                </a:cubicBezTo>
                <a:cubicBezTo>
                  <a:pt x="50" y="19"/>
                  <a:pt x="50" y="19"/>
                  <a:pt x="51" y="19"/>
                </a:cubicBezTo>
                <a:cubicBezTo>
                  <a:pt x="58" y="26"/>
                  <a:pt x="62" y="36"/>
                  <a:pt x="62" y="47"/>
                </a:cubicBezTo>
                <a:cubicBezTo>
                  <a:pt x="63" y="55"/>
                  <a:pt x="66" y="80"/>
                  <a:pt x="73" y="91"/>
                </a:cubicBezTo>
                <a:cubicBezTo>
                  <a:pt x="68" y="93"/>
                  <a:pt x="60" y="96"/>
                  <a:pt x="47" y="96"/>
                </a:cubicBezTo>
                <a:cubicBezTo>
                  <a:pt x="44" y="96"/>
                  <a:pt x="42" y="98"/>
                  <a:pt x="42" y="101"/>
                </a:cubicBezTo>
                <a:cubicBezTo>
                  <a:pt x="42" y="112"/>
                  <a:pt x="42" y="112"/>
                  <a:pt x="42" y="112"/>
                </a:cubicBezTo>
                <a:cubicBezTo>
                  <a:pt x="42" y="112"/>
                  <a:pt x="42" y="113"/>
                  <a:pt x="42" y="113"/>
                </a:cubicBezTo>
                <a:cubicBezTo>
                  <a:pt x="44" y="120"/>
                  <a:pt x="53" y="122"/>
                  <a:pt x="67" y="124"/>
                </a:cubicBezTo>
                <a:cubicBezTo>
                  <a:pt x="76" y="126"/>
                  <a:pt x="88" y="128"/>
                  <a:pt x="99" y="132"/>
                </a:cubicBezTo>
                <a:cubicBezTo>
                  <a:pt x="99" y="132"/>
                  <a:pt x="99" y="133"/>
                  <a:pt x="99" y="133"/>
                </a:cubicBezTo>
                <a:cubicBezTo>
                  <a:pt x="99" y="152"/>
                  <a:pt x="99" y="152"/>
                  <a:pt x="99" y="152"/>
                </a:cubicBezTo>
                <a:cubicBezTo>
                  <a:pt x="99" y="152"/>
                  <a:pt x="99" y="153"/>
                  <a:pt x="98" y="153"/>
                </a:cubicBezTo>
                <a:cubicBezTo>
                  <a:pt x="57" y="153"/>
                  <a:pt x="57" y="153"/>
                  <a:pt x="57" y="153"/>
                </a:cubicBezTo>
                <a:cubicBezTo>
                  <a:pt x="55" y="153"/>
                  <a:pt x="53" y="155"/>
                  <a:pt x="53" y="158"/>
                </a:cubicBezTo>
                <a:cubicBezTo>
                  <a:pt x="53" y="160"/>
                  <a:pt x="55" y="162"/>
                  <a:pt x="57" y="162"/>
                </a:cubicBezTo>
                <a:cubicBezTo>
                  <a:pt x="98" y="162"/>
                  <a:pt x="98" y="162"/>
                  <a:pt x="98" y="162"/>
                </a:cubicBezTo>
                <a:cubicBezTo>
                  <a:pt x="104" y="162"/>
                  <a:pt x="109" y="158"/>
                  <a:pt x="109" y="152"/>
                </a:cubicBezTo>
                <a:cubicBezTo>
                  <a:pt x="109" y="133"/>
                  <a:pt x="109" y="133"/>
                  <a:pt x="109" y="133"/>
                </a:cubicBezTo>
                <a:cubicBezTo>
                  <a:pt x="109" y="129"/>
                  <a:pt x="106" y="125"/>
                  <a:pt x="102" y="123"/>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5315" tIns="32657" rIns="65315" bIns="32657" numCol="1" anchor="t" anchorCtr="0" compatLnSpc="1">
            <a:prstTxWarp prst="textNoShape">
              <a:avLst/>
            </a:prstTxWarp>
          </a:bodyPr>
          <a:lstStyle/>
          <a:p>
            <a:pPr defTabSz="914377">
              <a:defRPr/>
            </a:pPr>
            <a:endParaRPr lang="en-US" sz="1287">
              <a:solidFill>
                <a:srgbClr val="0F56DC"/>
              </a:solidFill>
              <a:latin typeface="Myriad Web Pro"/>
            </a:endParaRPr>
          </a:p>
        </p:txBody>
      </p:sp>
      <p:sp>
        <p:nvSpPr>
          <p:cNvPr id="82" name="Oval 81">
            <a:extLst>
              <a:ext uri="{FF2B5EF4-FFF2-40B4-BE49-F238E27FC236}">
                <a16:creationId xmlns:a16="http://schemas.microsoft.com/office/drawing/2014/main" id="{23C14D06-5C4F-B151-47F6-85ED05B3482C}"/>
              </a:ext>
            </a:extLst>
          </p:cNvPr>
          <p:cNvSpPr/>
          <p:nvPr/>
        </p:nvSpPr>
        <p:spPr>
          <a:xfrm>
            <a:off x="4396556" y="4480200"/>
            <a:ext cx="731520" cy="73152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Myriad Web Pro"/>
            </a:endParaRPr>
          </a:p>
        </p:txBody>
      </p:sp>
      <p:sp>
        <p:nvSpPr>
          <p:cNvPr id="83" name="Freeform 662">
            <a:extLst>
              <a:ext uri="{FF2B5EF4-FFF2-40B4-BE49-F238E27FC236}">
                <a16:creationId xmlns:a16="http://schemas.microsoft.com/office/drawing/2014/main" id="{F514FB64-5FDE-9985-4013-50722D87CFB9}"/>
              </a:ext>
            </a:extLst>
          </p:cNvPr>
          <p:cNvSpPr>
            <a:spLocks/>
          </p:cNvSpPr>
          <p:nvPr/>
        </p:nvSpPr>
        <p:spPr bwMode="auto">
          <a:xfrm rot="16200000">
            <a:off x="4463788" y="4806067"/>
            <a:ext cx="399357" cy="155172"/>
          </a:xfrm>
          <a:custGeom>
            <a:avLst/>
            <a:gdLst>
              <a:gd name="T0" fmla="*/ 1 w 221"/>
              <a:gd name="T1" fmla="*/ 45 h 86"/>
              <a:gd name="T2" fmla="*/ 2 w 221"/>
              <a:gd name="T3" fmla="*/ 47 h 86"/>
              <a:gd name="T4" fmla="*/ 40 w 221"/>
              <a:gd name="T5" fmla="*/ 85 h 86"/>
              <a:gd name="T6" fmla="*/ 43 w 221"/>
              <a:gd name="T7" fmla="*/ 86 h 86"/>
              <a:gd name="T8" fmla="*/ 47 w 221"/>
              <a:gd name="T9" fmla="*/ 85 h 86"/>
              <a:gd name="T10" fmla="*/ 47 w 221"/>
              <a:gd name="T11" fmla="*/ 78 h 86"/>
              <a:gd name="T12" fmla="*/ 17 w 221"/>
              <a:gd name="T13" fmla="*/ 48 h 86"/>
              <a:gd name="T14" fmla="*/ 216 w 221"/>
              <a:gd name="T15" fmla="*/ 48 h 86"/>
              <a:gd name="T16" fmla="*/ 221 w 221"/>
              <a:gd name="T17" fmla="*/ 44 h 86"/>
              <a:gd name="T18" fmla="*/ 216 w 221"/>
              <a:gd name="T19" fmla="*/ 39 h 86"/>
              <a:gd name="T20" fmla="*/ 17 w 221"/>
              <a:gd name="T21" fmla="*/ 39 h 86"/>
              <a:gd name="T22" fmla="*/ 47 w 221"/>
              <a:gd name="T23" fmla="*/ 9 h 86"/>
              <a:gd name="T24" fmla="*/ 47 w 221"/>
              <a:gd name="T25" fmla="*/ 2 h 86"/>
              <a:gd name="T26" fmla="*/ 40 w 221"/>
              <a:gd name="T27" fmla="*/ 2 h 86"/>
              <a:gd name="T28" fmla="*/ 2 w 221"/>
              <a:gd name="T29" fmla="*/ 40 h 86"/>
              <a:gd name="T30" fmla="*/ 1 w 221"/>
              <a:gd name="T31" fmla="*/ 42 h 86"/>
              <a:gd name="T32" fmla="*/ 0 w 221"/>
              <a:gd name="T33" fmla="*/ 44 h 86"/>
              <a:gd name="T34" fmla="*/ 1 w 221"/>
              <a:gd name="T35" fmla="*/ 45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1" h="86">
                <a:moveTo>
                  <a:pt x="1" y="45"/>
                </a:moveTo>
                <a:cubicBezTo>
                  <a:pt x="1" y="46"/>
                  <a:pt x="1" y="47"/>
                  <a:pt x="2" y="47"/>
                </a:cubicBezTo>
                <a:cubicBezTo>
                  <a:pt x="40" y="85"/>
                  <a:pt x="40" y="85"/>
                  <a:pt x="40" y="85"/>
                </a:cubicBezTo>
                <a:cubicBezTo>
                  <a:pt x="41" y="86"/>
                  <a:pt x="42" y="86"/>
                  <a:pt x="43" y="86"/>
                </a:cubicBezTo>
                <a:cubicBezTo>
                  <a:pt x="44" y="86"/>
                  <a:pt x="46" y="86"/>
                  <a:pt x="47" y="85"/>
                </a:cubicBezTo>
                <a:cubicBezTo>
                  <a:pt x="48" y="83"/>
                  <a:pt x="48" y="80"/>
                  <a:pt x="47" y="78"/>
                </a:cubicBezTo>
                <a:cubicBezTo>
                  <a:pt x="17" y="48"/>
                  <a:pt x="17" y="48"/>
                  <a:pt x="17" y="48"/>
                </a:cubicBezTo>
                <a:cubicBezTo>
                  <a:pt x="216" y="48"/>
                  <a:pt x="216" y="48"/>
                  <a:pt x="216" y="48"/>
                </a:cubicBezTo>
                <a:cubicBezTo>
                  <a:pt x="219" y="48"/>
                  <a:pt x="221" y="46"/>
                  <a:pt x="221" y="44"/>
                </a:cubicBezTo>
                <a:cubicBezTo>
                  <a:pt x="221" y="41"/>
                  <a:pt x="219" y="39"/>
                  <a:pt x="216" y="39"/>
                </a:cubicBezTo>
                <a:cubicBezTo>
                  <a:pt x="17" y="39"/>
                  <a:pt x="17" y="39"/>
                  <a:pt x="17" y="39"/>
                </a:cubicBezTo>
                <a:cubicBezTo>
                  <a:pt x="47" y="9"/>
                  <a:pt x="47" y="9"/>
                  <a:pt x="47" y="9"/>
                </a:cubicBezTo>
                <a:cubicBezTo>
                  <a:pt x="48" y="7"/>
                  <a:pt x="48" y="4"/>
                  <a:pt x="47" y="2"/>
                </a:cubicBezTo>
                <a:cubicBezTo>
                  <a:pt x="45" y="0"/>
                  <a:pt x="42" y="0"/>
                  <a:pt x="40" y="2"/>
                </a:cubicBezTo>
                <a:cubicBezTo>
                  <a:pt x="2" y="40"/>
                  <a:pt x="2" y="40"/>
                  <a:pt x="2" y="40"/>
                </a:cubicBezTo>
                <a:cubicBezTo>
                  <a:pt x="1" y="41"/>
                  <a:pt x="1" y="41"/>
                  <a:pt x="1" y="42"/>
                </a:cubicBezTo>
                <a:cubicBezTo>
                  <a:pt x="1" y="42"/>
                  <a:pt x="0" y="43"/>
                  <a:pt x="0" y="44"/>
                </a:cubicBezTo>
                <a:cubicBezTo>
                  <a:pt x="0" y="44"/>
                  <a:pt x="1" y="45"/>
                  <a:pt x="1" y="45"/>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5315" tIns="32657" rIns="65315" bIns="32657" numCol="1" anchor="t" anchorCtr="0" compatLnSpc="1">
            <a:prstTxWarp prst="textNoShape">
              <a:avLst/>
            </a:prstTxWarp>
          </a:bodyPr>
          <a:lstStyle/>
          <a:p>
            <a:pPr defTabSz="914377">
              <a:defRPr/>
            </a:pPr>
            <a:endParaRPr lang="en-US" sz="1287">
              <a:solidFill>
                <a:srgbClr val="0F56DC"/>
              </a:solidFill>
              <a:latin typeface="Myriad Web Pro"/>
            </a:endParaRPr>
          </a:p>
        </p:txBody>
      </p:sp>
      <p:sp>
        <p:nvSpPr>
          <p:cNvPr id="84" name="Freeform 663">
            <a:extLst>
              <a:ext uri="{FF2B5EF4-FFF2-40B4-BE49-F238E27FC236}">
                <a16:creationId xmlns:a16="http://schemas.microsoft.com/office/drawing/2014/main" id="{4E31EB1F-793E-A666-9FA2-DABE6B53734A}"/>
              </a:ext>
            </a:extLst>
          </p:cNvPr>
          <p:cNvSpPr>
            <a:spLocks/>
          </p:cNvSpPr>
          <p:nvPr/>
        </p:nvSpPr>
        <p:spPr bwMode="auto">
          <a:xfrm rot="16200000">
            <a:off x="4664671" y="4806067"/>
            <a:ext cx="399357" cy="155172"/>
          </a:xfrm>
          <a:custGeom>
            <a:avLst/>
            <a:gdLst>
              <a:gd name="T0" fmla="*/ 221 w 221"/>
              <a:gd name="T1" fmla="*/ 42 h 86"/>
              <a:gd name="T2" fmla="*/ 220 w 221"/>
              <a:gd name="T3" fmla="*/ 40 h 86"/>
              <a:gd name="T4" fmla="*/ 182 w 221"/>
              <a:gd name="T5" fmla="*/ 2 h 86"/>
              <a:gd name="T6" fmla="*/ 175 w 221"/>
              <a:gd name="T7" fmla="*/ 2 h 86"/>
              <a:gd name="T8" fmla="*/ 175 w 221"/>
              <a:gd name="T9" fmla="*/ 9 h 86"/>
              <a:gd name="T10" fmla="*/ 205 w 221"/>
              <a:gd name="T11" fmla="*/ 39 h 86"/>
              <a:gd name="T12" fmla="*/ 5 w 221"/>
              <a:gd name="T13" fmla="*/ 39 h 86"/>
              <a:gd name="T14" fmla="*/ 0 w 221"/>
              <a:gd name="T15" fmla="*/ 44 h 86"/>
              <a:gd name="T16" fmla="*/ 5 w 221"/>
              <a:gd name="T17" fmla="*/ 48 h 86"/>
              <a:gd name="T18" fmla="*/ 205 w 221"/>
              <a:gd name="T19" fmla="*/ 48 h 86"/>
              <a:gd name="T20" fmla="*/ 175 w 221"/>
              <a:gd name="T21" fmla="*/ 78 h 86"/>
              <a:gd name="T22" fmla="*/ 175 w 221"/>
              <a:gd name="T23" fmla="*/ 85 h 86"/>
              <a:gd name="T24" fmla="*/ 179 w 221"/>
              <a:gd name="T25" fmla="*/ 86 h 86"/>
              <a:gd name="T26" fmla="*/ 182 w 221"/>
              <a:gd name="T27" fmla="*/ 85 h 86"/>
              <a:gd name="T28" fmla="*/ 220 w 221"/>
              <a:gd name="T29" fmla="*/ 47 h 86"/>
              <a:gd name="T30" fmla="*/ 221 w 221"/>
              <a:gd name="T31" fmla="*/ 45 h 86"/>
              <a:gd name="T32" fmla="*/ 221 w 221"/>
              <a:gd name="T33" fmla="*/ 44 h 86"/>
              <a:gd name="T34" fmla="*/ 221 w 221"/>
              <a:gd name="T35" fmla="*/ 4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1" h="86">
                <a:moveTo>
                  <a:pt x="221" y="42"/>
                </a:moveTo>
                <a:cubicBezTo>
                  <a:pt x="221" y="41"/>
                  <a:pt x="220" y="41"/>
                  <a:pt x="220" y="40"/>
                </a:cubicBezTo>
                <a:cubicBezTo>
                  <a:pt x="182" y="2"/>
                  <a:pt x="182" y="2"/>
                  <a:pt x="182" y="2"/>
                </a:cubicBezTo>
                <a:cubicBezTo>
                  <a:pt x="180" y="0"/>
                  <a:pt x="177" y="0"/>
                  <a:pt x="175" y="2"/>
                </a:cubicBezTo>
                <a:cubicBezTo>
                  <a:pt x="173" y="4"/>
                  <a:pt x="173" y="7"/>
                  <a:pt x="175" y="9"/>
                </a:cubicBezTo>
                <a:cubicBezTo>
                  <a:pt x="205" y="39"/>
                  <a:pt x="205" y="39"/>
                  <a:pt x="205" y="39"/>
                </a:cubicBezTo>
                <a:cubicBezTo>
                  <a:pt x="5" y="39"/>
                  <a:pt x="5" y="39"/>
                  <a:pt x="5" y="39"/>
                </a:cubicBezTo>
                <a:cubicBezTo>
                  <a:pt x="3" y="39"/>
                  <a:pt x="0" y="41"/>
                  <a:pt x="0" y="44"/>
                </a:cubicBezTo>
                <a:cubicBezTo>
                  <a:pt x="0" y="46"/>
                  <a:pt x="3" y="48"/>
                  <a:pt x="5" y="48"/>
                </a:cubicBezTo>
                <a:cubicBezTo>
                  <a:pt x="205" y="48"/>
                  <a:pt x="205" y="48"/>
                  <a:pt x="205" y="48"/>
                </a:cubicBezTo>
                <a:cubicBezTo>
                  <a:pt x="175" y="78"/>
                  <a:pt x="175" y="78"/>
                  <a:pt x="175" y="78"/>
                </a:cubicBezTo>
                <a:cubicBezTo>
                  <a:pt x="173" y="80"/>
                  <a:pt x="173" y="83"/>
                  <a:pt x="175" y="85"/>
                </a:cubicBezTo>
                <a:cubicBezTo>
                  <a:pt x="176" y="86"/>
                  <a:pt x="177" y="86"/>
                  <a:pt x="179" y="86"/>
                </a:cubicBezTo>
                <a:cubicBezTo>
                  <a:pt x="180" y="86"/>
                  <a:pt x="181" y="86"/>
                  <a:pt x="182" y="85"/>
                </a:cubicBezTo>
                <a:cubicBezTo>
                  <a:pt x="220" y="47"/>
                  <a:pt x="220" y="47"/>
                  <a:pt x="220" y="47"/>
                </a:cubicBezTo>
                <a:cubicBezTo>
                  <a:pt x="220" y="47"/>
                  <a:pt x="221" y="46"/>
                  <a:pt x="221" y="45"/>
                </a:cubicBezTo>
                <a:cubicBezTo>
                  <a:pt x="221" y="45"/>
                  <a:pt x="221" y="44"/>
                  <a:pt x="221" y="44"/>
                </a:cubicBezTo>
                <a:cubicBezTo>
                  <a:pt x="221" y="43"/>
                  <a:pt x="221" y="42"/>
                  <a:pt x="221" y="42"/>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5315" tIns="32657" rIns="65315" bIns="32657" numCol="1" anchor="t" anchorCtr="0" compatLnSpc="1">
            <a:prstTxWarp prst="textNoShape">
              <a:avLst/>
            </a:prstTxWarp>
          </a:bodyPr>
          <a:lstStyle/>
          <a:p>
            <a:pPr defTabSz="914377">
              <a:defRPr/>
            </a:pPr>
            <a:endParaRPr lang="en-US" sz="1287">
              <a:solidFill>
                <a:srgbClr val="0F56DC"/>
              </a:solidFill>
              <a:latin typeface="Myriad Web Pro"/>
            </a:endParaRPr>
          </a:p>
        </p:txBody>
      </p:sp>
      <p:sp>
        <p:nvSpPr>
          <p:cNvPr id="85" name="Oval 84">
            <a:extLst>
              <a:ext uri="{FF2B5EF4-FFF2-40B4-BE49-F238E27FC236}">
                <a16:creationId xmlns:a16="http://schemas.microsoft.com/office/drawing/2014/main" id="{F4D17443-C527-6CD2-D53F-EE9F7D2A7A50}"/>
              </a:ext>
            </a:extLst>
          </p:cNvPr>
          <p:cNvSpPr/>
          <p:nvPr/>
        </p:nvSpPr>
        <p:spPr>
          <a:xfrm>
            <a:off x="4396556" y="5453253"/>
            <a:ext cx="731520" cy="73152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Myriad Web Pro"/>
            </a:endParaRPr>
          </a:p>
        </p:txBody>
      </p:sp>
      <p:sp>
        <p:nvSpPr>
          <p:cNvPr id="86" name="Freeform 172">
            <a:extLst>
              <a:ext uri="{FF2B5EF4-FFF2-40B4-BE49-F238E27FC236}">
                <a16:creationId xmlns:a16="http://schemas.microsoft.com/office/drawing/2014/main" id="{9D4EF067-EBD5-3FF9-60C5-2EA21ABF9F67}"/>
              </a:ext>
            </a:extLst>
          </p:cNvPr>
          <p:cNvSpPr>
            <a:spLocks/>
          </p:cNvSpPr>
          <p:nvPr/>
        </p:nvSpPr>
        <p:spPr bwMode="auto">
          <a:xfrm>
            <a:off x="4672747" y="5978621"/>
            <a:ext cx="31751" cy="79375"/>
          </a:xfrm>
          <a:custGeom>
            <a:avLst/>
            <a:gdLst>
              <a:gd name="T0" fmla="*/ 13 w 17"/>
              <a:gd name="T1" fmla="*/ 0 h 43"/>
              <a:gd name="T2" fmla="*/ 7 w 17"/>
              <a:gd name="T3" fmla="*/ 4 h 43"/>
              <a:gd name="T4" fmla="*/ 1 w 17"/>
              <a:gd name="T5" fmla="*/ 37 h 43"/>
              <a:gd name="T6" fmla="*/ 5 w 17"/>
              <a:gd name="T7" fmla="*/ 43 h 43"/>
              <a:gd name="T8" fmla="*/ 6 w 17"/>
              <a:gd name="T9" fmla="*/ 43 h 43"/>
              <a:gd name="T10" fmla="*/ 10 w 17"/>
              <a:gd name="T11" fmla="*/ 39 h 43"/>
              <a:gd name="T12" fmla="*/ 17 w 17"/>
              <a:gd name="T13" fmla="*/ 6 h 43"/>
              <a:gd name="T14" fmla="*/ 13 w 17"/>
              <a:gd name="T15" fmla="*/ 0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43">
                <a:moveTo>
                  <a:pt x="13" y="0"/>
                </a:moveTo>
                <a:cubicBezTo>
                  <a:pt x="10" y="0"/>
                  <a:pt x="8" y="1"/>
                  <a:pt x="7" y="4"/>
                </a:cubicBezTo>
                <a:cubicBezTo>
                  <a:pt x="1" y="37"/>
                  <a:pt x="1" y="37"/>
                  <a:pt x="1" y="37"/>
                </a:cubicBezTo>
                <a:cubicBezTo>
                  <a:pt x="0" y="40"/>
                  <a:pt x="2" y="42"/>
                  <a:pt x="5" y="43"/>
                </a:cubicBezTo>
                <a:cubicBezTo>
                  <a:pt x="5" y="43"/>
                  <a:pt x="5" y="43"/>
                  <a:pt x="6" y="43"/>
                </a:cubicBezTo>
                <a:cubicBezTo>
                  <a:pt x="8" y="43"/>
                  <a:pt x="10" y="41"/>
                  <a:pt x="10" y="39"/>
                </a:cubicBezTo>
                <a:cubicBezTo>
                  <a:pt x="17" y="6"/>
                  <a:pt x="17" y="6"/>
                  <a:pt x="17" y="6"/>
                </a:cubicBezTo>
                <a:cubicBezTo>
                  <a:pt x="17" y="3"/>
                  <a:pt x="15" y="0"/>
                  <a:pt x="13" y="0"/>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5315" tIns="32657" rIns="65315" bIns="32657" numCol="1" anchor="t" anchorCtr="0" compatLnSpc="1">
            <a:prstTxWarp prst="textNoShape">
              <a:avLst/>
            </a:prstTxWarp>
          </a:bodyPr>
          <a:lstStyle/>
          <a:p>
            <a:pPr defTabSz="914377">
              <a:defRPr/>
            </a:pPr>
            <a:endParaRPr lang="en-US" sz="1287">
              <a:solidFill>
                <a:srgbClr val="0F56DC"/>
              </a:solidFill>
              <a:latin typeface="Myriad Web Pro"/>
            </a:endParaRPr>
          </a:p>
        </p:txBody>
      </p:sp>
      <p:sp>
        <p:nvSpPr>
          <p:cNvPr id="87" name="Freeform 173">
            <a:extLst>
              <a:ext uri="{FF2B5EF4-FFF2-40B4-BE49-F238E27FC236}">
                <a16:creationId xmlns:a16="http://schemas.microsoft.com/office/drawing/2014/main" id="{8784A1E4-FF89-96F3-613E-6A3BD3773854}"/>
              </a:ext>
            </a:extLst>
          </p:cNvPr>
          <p:cNvSpPr>
            <a:spLocks/>
          </p:cNvSpPr>
          <p:nvPr/>
        </p:nvSpPr>
        <p:spPr bwMode="auto">
          <a:xfrm>
            <a:off x="4815621" y="5978621"/>
            <a:ext cx="29483" cy="79375"/>
          </a:xfrm>
          <a:custGeom>
            <a:avLst/>
            <a:gdLst>
              <a:gd name="T0" fmla="*/ 4 w 16"/>
              <a:gd name="T1" fmla="*/ 0 h 43"/>
              <a:gd name="T2" fmla="*/ 0 w 16"/>
              <a:gd name="T3" fmla="*/ 6 h 43"/>
              <a:gd name="T4" fmla="*/ 7 w 16"/>
              <a:gd name="T5" fmla="*/ 39 h 43"/>
              <a:gd name="T6" fmla="*/ 11 w 16"/>
              <a:gd name="T7" fmla="*/ 43 h 43"/>
              <a:gd name="T8" fmla="*/ 12 w 16"/>
              <a:gd name="T9" fmla="*/ 43 h 43"/>
              <a:gd name="T10" fmla="*/ 16 w 16"/>
              <a:gd name="T11" fmla="*/ 37 h 43"/>
              <a:gd name="T12" fmla="*/ 10 w 16"/>
              <a:gd name="T13" fmla="*/ 4 h 43"/>
              <a:gd name="T14" fmla="*/ 4 w 16"/>
              <a:gd name="T15" fmla="*/ 0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43">
                <a:moveTo>
                  <a:pt x="4" y="0"/>
                </a:moveTo>
                <a:cubicBezTo>
                  <a:pt x="1" y="0"/>
                  <a:pt x="0" y="3"/>
                  <a:pt x="0" y="6"/>
                </a:cubicBezTo>
                <a:cubicBezTo>
                  <a:pt x="7" y="39"/>
                  <a:pt x="7" y="39"/>
                  <a:pt x="7" y="39"/>
                </a:cubicBezTo>
                <a:cubicBezTo>
                  <a:pt x="7" y="41"/>
                  <a:pt x="9" y="43"/>
                  <a:pt x="11" y="43"/>
                </a:cubicBezTo>
                <a:cubicBezTo>
                  <a:pt x="11" y="43"/>
                  <a:pt x="12" y="43"/>
                  <a:pt x="12" y="43"/>
                </a:cubicBezTo>
                <a:cubicBezTo>
                  <a:pt x="15" y="42"/>
                  <a:pt x="16" y="40"/>
                  <a:pt x="16" y="37"/>
                </a:cubicBezTo>
                <a:cubicBezTo>
                  <a:pt x="10" y="4"/>
                  <a:pt x="10" y="4"/>
                  <a:pt x="10" y="4"/>
                </a:cubicBezTo>
                <a:cubicBezTo>
                  <a:pt x="9" y="1"/>
                  <a:pt x="7" y="0"/>
                  <a:pt x="4" y="0"/>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5315" tIns="32657" rIns="65315" bIns="32657" numCol="1" anchor="t" anchorCtr="0" compatLnSpc="1">
            <a:prstTxWarp prst="textNoShape">
              <a:avLst/>
            </a:prstTxWarp>
          </a:bodyPr>
          <a:lstStyle/>
          <a:p>
            <a:pPr defTabSz="914377">
              <a:defRPr/>
            </a:pPr>
            <a:endParaRPr lang="en-US" sz="1287">
              <a:solidFill>
                <a:srgbClr val="0F56DC"/>
              </a:solidFill>
              <a:latin typeface="Myriad Web Pro"/>
            </a:endParaRPr>
          </a:p>
        </p:txBody>
      </p:sp>
      <p:sp>
        <p:nvSpPr>
          <p:cNvPr id="88" name="Freeform 174">
            <a:extLst>
              <a:ext uri="{FF2B5EF4-FFF2-40B4-BE49-F238E27FC236}">
                <a16:creationId xmlns:a16="http://schemas.microsoft.com/office/drawing/2014/main" id="{AEA855B6-7ABC-7194-220B-4ADA56BA116F}"/>
              </a:ext>
            </a:extLst>
          </p:cNvPr>
          <p:cNvSpPr>
            <a:spLocks/>
          </p:cNvSpPr>
          <p:nvPr/>
        </p:nvSpPr>
        <p:spPr bwMode="auto">
          <a:xfrm>
            <a:off x="4593373" y="5633906"/>
            <a:ext cx="432027" cy="332241"/>
          </a:xfrm>
          <a:custGeom>
            <a:avLst/>
            <a:gdLst>
              <a:gd name="T0" fmla="*/ 218 w 235"/>
              <a:gd name="T1" fmla="*/ 95 h 181"/>
              <a:gd name="T2" fmla="*/ 229 w 235"/>
              <a:gd name="T3" fmla="*/ 95 h 181"/>
              <a:gd name="T4" fmla="*/ 233 w 235"/>
              <a:gd name="T5" fmla="*/ 90 h 181"/>
              <a:gd name="T6" fmla="*/ 229 w 235"/>
              <a:gd name="T7" fmla="*/ 85 h 181"/>
              <a:gd name="T8" fmla="*/ 219 w 235"/>
              <a:gd name="T9" fmla="*/ 85 h 181"/>
              <a:gd name="T10" fmla="*/ 234 w 235"/>
              <a:gd name="T11" fmla="*/ 71 h 181"/>
              <a:gd name="T12" fmla="*/ 234 w 235"/>
              <a:gd name="T13" fmla="*/ 64 h 181"/>
              <a:gd name="T14" fmla="*/ 227 w 235"/>
              <a:gd name="T15" fmla="*/ 64 h 181"/>
              <a:gd name="T16" fmla="*/ 205 w 235"/>
              <a:gd name="T17" fmla="*/ 85 h 181"/>
              <a:gd name="T18" fmla="*/ 195 w 235"/>
              <a:gd name="T19" fmla="*/ 85 h 181"/>
              <a:gd name="T20" fmla="*/ 210 w 235"/>
              <a:gd name="T21" fmla="*/ 71 h 181"/>
              <a:gd name="T22" fmla="*/ 210 w 235"/>
              <a:gd name="T23" fmla="*/ 64 h 181"/>
              <a:gd name="T24" fmla="*/ 204 w 235"/>
              <a:gd name="T25" fmla="*/ 64 h 181"/>
              <a:gd name="T26" fmla="*/ 182 w 235"/>
              <a:gd name="T27" fmla="*/ 85 h 181"/>
              <a:gd name="T28" fmla="*/ 180 w 235"/>
              <a:gd name="T29" fmla="*/ 85 h 181"/>
              <a:gd name="T30" fmla="*/ 90 w 235"/>
              <a:gd name="T31" fmla="*/ 0 h 181"/>
              <a:gd name="T32" fmla="*/ 0 w 235"/>
              <a:gd name="T33" fmla="*/ 90 h 181"/>
              <a:gd name="T34" fmla="*/ 90 w 235"/>
              <a:gd name="T35" fmla="*/ 181 h 181"/>
              <a:gd name="T36" fmla="*/ 180 w 235"/>
              <a:gd name="T37" fmla="*/ 102 h 181"/>
              <a:gd name="T38" fmla="*/ 170 w 235"/>
              <a:gd name="T39" fmla="*/ 102 h 181"/>
              <a:gd name="T40" fmla="*/ 90 w 235"/>
              <a:gd name="T41" fmla="*/ 171 h 181"/>
              <a:gd name="T42" fmla="*/ 10 w 235"/>
              <a:gd name="T43" fmla="*/ 90 h 181"/>
              <a:gd name="T44" fmla="*/ 90 w 235"/>
              <a:gd name="T45" fmla="*/ 10 h 181"/>
              <a:gd name="T46" fmla="*/ 171 w 235"/>
              <a:gd name="T47" fmla="*/ 85 h 181"/>
              <a:gd name="T48" fmla="*/ 145 w 235"/>
              <a:gd name="T49" fmla="*/ 85 h 181"/>
              <a:gd name="T50" fmla="*/ 90 w 235"/>
              <a:gd name="T51" fmla="*/ 36 h 181"/>
              <a:gd name="T52" fmla="*/ 36 w 235"/>
              <a:gd name="T53" fmla="*/ 90 h 181"/>
              <a:gd name="T54" fmla="*/ 90 w 235"/>
              <a:gd name="T55" fmla="*/ 145 h 181"/>
              <a:gd name="T56" fmla="*/ 144 w 235"/>
              <a:gd name="T57" fmla="*/ 102 h 181"/>
              <a:gd name="T58" fmla="*/ 134 w 235"/>
              <a:gd name="T59" fmla="*/ 102 h 181"/>
              <a:gd name="T60" fmla="*/ 90 w 235"/>
              <a:gd name="T61" fmla="*/ 135 h 181"/>
              <a:gd name="T62" fmla="*/ 45 w 235"/>
              <a:gd name="T63" fmla="*/ 90 h 181"/>
              <a:gd name="T64" fmla="*/ 90 w 235"/>
              <a:gd name="T65" fmla="*/ 45 h 181"/>
              <a:gd name="T66" fmla="*/ 135 w 235"/>
              <a:gd name="T67" fmla="*/ 85 h 181"/>
              <a:gd name="T68" fmla="*/ 103 w 235"/>
              <a:gd name="T69" fmla="*/ 85 h 181"/>
              <a:gd name="T70" fmla="*/ 90 w 235"/>
              <a:gd name="T71" fmla="*/ 76 h 181"/>
              <a:gd name="T72" fmla="*/ 77 w 235"/>
              <a:gd name="T73" fmla="*/ 90 h 181"/>
              <a:gd name="T74" fmla="*/ 90 w 235"/>
              <a:gd name="T75" fmla="*/ 104 h 181"/>
              <a:gd name="T76" fmla="*/ 98 w 235"/>
              <a:gd name="T77" fmla="*/ 102 h 181"/>
              <a:gd name="T78" fmla="*/ 97 w 235"/>
              <a:gd name="T79" fmla="*/ 102 h 181"/>
              <a:gd name="T80" fmla="*/ 92 w 235"/>
              <a:gd name="T81" fmla="*/ 97 h 181"/>
              <a:gd name="T82" fmla="*/ 93 w 235"/>
              <a:gd name="T83" fmla="*/ 95 h 181"/>
              <a:gd name="T84" fmla="*/ 94 w 235"/>
              <a:gd name="T85" fmla="*/ 95 h 181"/>
              <a:gd name="T86" fmla="*/ 182 w 235"/>
              <a:gd name="T87" fmla="*/ 95 h 181"/>
              <a:gd name="T88" fmla="*/ 204 w 235"/>
              <a:gd name="T89" fmla="*/ 117 h 181"/>
              <a:gd name="T90" fmla="*/ 207 w 235"/>
              <a:gd name="T91" fmla="*/ 118 h 181"/>
              <a:gd name="T92" fmla="*/ 210 w 235"/>
              <a:gd name="T93" fmla="*/ 117 h 181"/>
              <a:gd name="T94" fmla="*/ 210 w 235"/>
              <a:gd name="T95" fmla="*/ 110 h 181"/>
              <a:gd name="T96" fmla="*/ 195 w 235"/>
              <a:gd name="T97" fmla="*/ 95 h 181"/>
              <a:gd name="T98" fmla="*/ 205 w 235"/>
              <a:gd name="T99" fmla="*/ 95 h 181"/>
              <a:gd name="T100" fmla="*/ 227 w 235"/>
              <a:gd name="T101" fmla="*/ 117 h 181"/>
              <a:gd name="T102" fmla="*/ 230 w 235"/>
              <a:gd name="T103" fmla="*/ 118 h 181"/>
              <a:gd name="T104" fmla="*/ 234 w 235"/>
              <a:gd name="T105" fmla="*/ 117 h 181"/>
              <a:gd name="T106" fmla="*/ 234 w 235"/>
              <a:gd name="T107" fmla="*/ 110 h 181"/>
              <a:gd name="T108" fmla="*/ 218 w 235"/>
              <a:gd name="T109" fmla="*/ 95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5" h="181">
                <a:moveTo>
                  <a:pt x="218" y="95"/>
                </a:moveTo>
                <a:cubicBezTo>
                  <a:pt x="229" y="95"/>
                  <a:pt x="229" y="95"/>
                  <a:pt x="229" y="95"/>
                </a:cubicBezTo>
                <a:cubicBezTo>
                  <a:pt x="231" y="95"/>
                  <a:pt x="233" y="93"/>
                  <a:pt x="233" y="90"/>
                </a:cubicBezTo>
                <a:cubicBezTo>
                  <a:pt x="233" y="88"/>
                  <a:pt x="231" y="85"/>
                  <a:pt x="229" y="85"/>
                </a:cubicBezTo>
                <a:cubicBezTo>
                  <a:pt x="219" y="85"/>
                  <a:pt x="219" y="85"/>
                  <a:pt x="219" y="85"/>
                </a:cubicBezTo>
                <a:cubicBezTo>
                  <a:pt x="234" y="71"/>
                  <a:pt x="234" y="71"/>
                  <a:pt x="234" y="71"/>
                </a:cubicBezTo>
                <a:cubicBezTo>
                  <a:pt x="235" y="69"/>
                  <a:pt x="235" y="66"/>
                  <a:pt x="234" y="64"/>
                </a:cubicBezTo>
                <a:cubicBezTo>
                  <a:pt x="232" y="62"/>
                  <a:pt x="229" y="62"/>
                  <a:pt x="227" y="64"/>
                </a:cubicBezTo>
                <a:cubicBezTo>
                  <a:pt x="205" y="85"/>
                  <a:pt x="205" y="85"/>
                  <a:pt x="205" y="85"/>
                </a:cubicBezTo>
                <a:cubicBezTo>
                  <a:pt x="195" y="85"/>
                  <a:pt x="195" y="85"/>
                  <a:pt x="195" y="85"/>
                </a:cubicBezTo>
                <a:cubicBezTo>
                  <a:pt x="210" y="71"/>
                  <a:pt x="210" y="71"/>
                  <a:pt x="210" y="71"/>
                </a:cubicBezTo>
                <a:cubicBezTo>
                  <a:pt x="212" y="69"/>
                  <a:pt x="212" y="66"/>
                  <a:pt x="210" y="64"/>
                </a:cubicBezTo>
                <a:cubicBezTo>
                  <a:pt x="209" y="62"/>
                  <a:pt x="206" y="62"/>
                  <a:pt x="204" y="64"/>
                </a:cubicBezTo>
                <a:cubicBezTo>
                  <a:pt x="182" y="85"/>
                  <a:pt x="182" y="85"/>
                  <a:pt x="182" y="85"/>
                </a:cubicBezTo>
                <a:cubicBezTo>
                  <a:pt x="180" y="85"/>
                  <a:pt x="180" y="85"/>
                  <a:pt x="180" y="85"/>
                </a:cubicBezTo>
                <a:cubicBezTo>
                  <a:pt x="178" y="38"/>
                  <a:pt x="139" y="0"/>
                  <a:pt x="90" y="0"/>
                </a:cubicBezTo>
                <a:cubicBezTo>
                  <a:pt x="41" y="0"/>
                  <a:pt x="0" y="41"/>
                  <a:pt x="0" y="90"/>
                </a:cubicBezTo>
                <a:cubicBezTo>
                  <a:pt x="0" y="140"/>
                  <a:pt x="41" y="181"/>
                  <a:pt x="90" y="181"/>
                </a:cubicBezTo>
                <a:cubicBezTo>
                  <a:pt x="136" y="181"/>
                  <a:pt x="174" y="146"/>
                  <a:pt x="180" y="102"/>
                </a:cubicBezTo>
                <a:cubicBezTo>
                  <a:pt x="170" y="102"/>
                  <a:pt x="170" y="102"/>
                  <a:pt x="170" y="102"/>
                </a:cubicBezTo>
                <a:cubicBezTo>
                  <a:pt x="165" y="141"/>
                  <a:pt x="131" y="171"/>
                  <a:pt x="90" y="171"/>
                </a:cubicBezTo>
                <a:cubicBezTo>
                  <a:pt x="46" y="171"/>
                  <a:pt x="10" y="135"/>
                  <a:pt x="10" y="90"/>
                </a:cubicBezTo>
                <a:cubicBezTo>
                  <a:pt x="10" y="46"/>
                  <a:pt x="46" y="10"/>
                  <a:pt x="90" y="10"/>
                </a:cubicBezTo>
                <a:cubicBezTo>
                  <a:pt x="133" y="10"/>
                  <a:pt x="168" y="43"/>
                  <a:pt x="171" y="85"/>
                </a:cubicBezTo>
                <a:cubicBezTo>
                  <a:pt x="145" y="85"/>
                  <a:pt x="145" y="85"/>
                  <a:pt x="145" y="85"/>
                </a:cubicBezTo>
                <a:cubicBezTo>
                  <a:pt x="142" y="58"/>
                  <a:pt x="119" y="36"/>
                  <a:pt x="90" y="36"/>
                </a:cubicBezTo>
                <a:cubicBezTo>
                  <a:pt x="60" y="36"/>
                  <a:pt x="36" y="60"/>
                  <a:pt x="36" y="90"/>
                </a:cubicBezTo>
                <a:cubicBezTo>
                  <a:pt x="36" y="120"/>
                  <a:pt x="60" y="145"/>
                  <a:pt x="90" y="145"/>
                </a:cubicBezTo>
                <a:cubicBezTo>
                  <a:pt x="117" y="145"/>
                  <a:pt x="139" y="126"/>
                  <a:pt x="144" y="102"/>
                </a:cubicBezTo>
                <a:cubicBezTo>
                  <a:pt x="134" y="102"/>
                  <a:pt x="134" y="102"/>
                  <a:pt x="134" y="102"/>
                </a:cubicBezTo>
                <a:cubicBezTo>
                  <a:pt x="129" y="121"/>
                  <a:pt x="111" y="135"/>
                  <a:pt x="90" y="135"/>
                </a:cubicBezTo>
                <a:cubicBezTo>
                  <a:pt x="66" y="135"/>
                  <a:pt x="45" y="115"/>
                  <a:pt x="45" y="90"/>
                </a:cubicBezTo>
                <a:cubicBezTo>
                  <a:pt x="45" y="65"/>
                  <a:pt x="66" y="45"/>
                  <a:pt x="90" y="45"/>
                </a:cubicBezTo>
                <a:cubicBezTo>
                  <a:pt x="114" y="45"/>
                  <a:pt x="133" y="63"/>
                  <a:pt x="135" y="85"/>
                </a:cubicBezTo>
                <a:cubicBezTo>
                  <a:pt x="103" y="85"/>
                  <a:pt x="103" y="85"/>
                  <a:pt x="103" y="85"/>
                </a:cubicBezTo>
                <a:cubicBezTo>
                  <a:pt x="101" y="80"/>
                  <a:pt x="96" y="76"/>
                  <a:pt x="90" y="76"/>
                </a:cubicBezTo>
                <a:cubicBezTo>
                  <a:pt x="83" y="76"/>
                  <a:pt x="77" y="83"/>
                  <a:pt x="77" y="90"/>
                </a:cubicBezTo>
                <a:cubicBezTo>
                  <a:pt x="77" y="98"/>
                  <a:pt x="83" y="104"/>
                  <a:pt x="90" y="104"/>
                </a:cubicBezTo>
                <a:cubicBezTo>
                  <a:pt x="93" y="104"/>
                  <a:pt x="96" y="103"/>
                  <a:pt x="98" y="102"/>
                </a:cubicBezTo>
                <a:cubicBezTo>
                  <a:pt x="97" y="102"/>
                  <a:pt x="97" y="102"/>
                  <a:pt x="97" y="102"/>
                </a:cubicBezTo>
                <a:cubicBezTo>
                  <a:pt x="94" y="102"/>
                  <a:pt x="92" y="99"/>
                  <a:pt x="92" y="97"/>
                </a:cubicBezTo>
                <a:cubicBezTo>
                  <a:pt x="92" y="96"/>
                  <a:pt x="93" y="95"/>
                  <a:pt x="93" y="95"/>
                </a:cubicBezTo>
                <a:cubicBezTo>
                  <a:pt x="93" y="95"/>
                  <a:pt x="93" y="95"/>
                  <a:pt x="94" y="95"/>
                </a:cubicBezTo>
                <a:cubicBezTo>
                  <a:pt x="182" y="95"/>
                  <a:pt x="182" y="95"/>
                  <a:pt x="182" y="95"/>
                </a:cubicBezTo>
                <a:cubicBezTo>
                  <a:pt x="204" y="117"/>
                  <a:pt x="204" y="117"/>
                  <a:pt x="204" y="117"/>
                </a:cubicBezTo>
                <a:cubicBezTo>
                  <a:pt x="205" y="118"/>
                  <a:pt x="206" y="118"/>
                  <a:pt x="207" y="118"/>
                </a:cubicBezTo>
                <a:cubicBezTo>
                  <a:pt x="208" y="118"/>
                  <a:pt x="209" y="118"/>
                  <a:pt x="210" y="117"/>
                </a:cubicBezTo>
                <a:cubicBezTo>
                  <a:pt x="212" y="115"/>
                  <a:pt x="212" y="112"/>
                  <a:pt x="210" y="110"/>
                </a:cubicBezTo>
                <a:cubicBezTo>
                  <a:pt x="195" y="95"/>
                  <a:pt x="195" y="95"/>
                  <a:pt x="195" y="95"/>
                </a:cubicBezTo>
                <a:cubicBezTo>
                  <a:pt x="205" y="95"/>
                  <a:pt x="205" y="95"/>
                  <a:pt x="205" y="95"/>
                </a:cubicBezTo>
                <a:cubicBezTo>
                  <a:pt x="227" y="117"/>
                  <a:pt x="227" y="117"/>
                  <a:pt x="227" y="117"/>
                </a:cubicBezTo>
                <a:cubicBezTo>
                  <a:pt x="228" y="118"/>
                  <a:pt x="229" y="118"/>
                  <a:pt x="230" y="118"/>
                </a:cubicBezTo>
                <a:cubicBezTo>
                  <a:pt x="231" y="118"/>
                  <a:pt x="233" y="118"/>
                  <a:pt x="234" y="117"/>
                </a:cubicBezTo>
                <a:cubicBezTo>
                  <a:pt x="235" y="115"/>
                  <a:pt x="235" y="112"/>
                  <a:pt x="234" y="110"/>
                </a:cubicBezTo>
                <a:lnTo>
                  <a:pt x="218" y="9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5315" tIns="32657" rIns="65315" bIns="32657" numCol="1" anchor="t" anchorCtr="0" compatLnSpc="1">
            <a:prstTxWarp prst="textNoShape">
              <a:avLst/>
            </a:prstTxWarp>
          </a:bodyPr>
          <a:lstStyle/>
          <a:p>
            <a:pPr defTabSz="914377">
              <a:defRPr/>
            </a:pPr>
            <a:endParaRPr lang="en-US" sz="1287">
              <a:solidFill>
                <a:srgbClr val="0F56DC"/>
              </a:solidFill>
              <a:latin typeface="Myriad Web Pro"/>
            </a:endParaRPr>
          </a:p>
        </p:txBody>
      </p:sp>
      <p:grpSp>
        <p:nvGrpSpPr>
          <p:cNvPr id="91" name="Group 90">
            <a:extLst>
              <a:ext uri="{FF2B5EF4-FFF2-40B4-BE49-F238E27FC236}">
                <a16:creationId xmlns:a16="http://schemas.microsoft.com/office/drawing/2014/main" id="{15819058-F62A-0C6B-AF28-84C879DDD034}"/>
              </a:ext>
            </a:extLst>
          </p:cNvPr>
          <p:cNvGrpSpPr/>
          <p:nvPr/>
        </p:nvGrpSpPr>
        <p:grpSpPr>
          <a:xfrm>
            <a:off x="5243856" y="2667049"/>
            <a:ext cx="5388299" cy="369332"/>
            <a:chOff x="5561489" y="2127774"/>
            <a:chExt cx="5388298" cy="369331"/>
          </a:xfrm>
        </p:grpSpPr>
        <p:sp>
          <p:nvSpPr>
            <p:cNvPr id="89" name="TextBox 88">
              <a:extLst>
                <a:ext uri="{FF2B5EF4-FFF2-40B4-BE49-F238E27FC236}">
                  <a16:creationId xmlns:a16="http://schemas.microsoft.com/office/drawing/2014/main" id="{9C96CAAE-21E2-5C29-419E-36012981A1E7}"/>
                </a:ext>
              </a:extLst>
            </p:cNvPr>
            <p:cNvSpPr txBox="1"/>
            <p:nvPr/>
          </p:nvSpPr>
          <p:spPr>
            <a:xfrm>
              <a:off x="5561489" y="2127774"/>
              <a:ext cx="5137199" cy="369331"/>
            </a:xfrm>
            <a:prstGeom prst="rect">
              <a:avLst/>
            </a:prstGeom>
            <a:noFill/>
          </p:spPr>
          <p:txBody>
            <a:bodyPr wrap="square" rtlCol="0">
              <a:spAutoFit/>
            </a:bodyPr>
            <a:lstStyle/>
            <a:p>
              <a:pPr defTabSz="914377">
                <a:defRPr/>
              </a:pPr>
              <a:r>
                <a:rPr lang="en-US" b="1">
                  <a:solidFill>
                    <a:prstClr val="black"/>
                  </a:solidFill>
                  <a:latin typeface="Calibri" panose="020F0502020204030204"/>
                </a:rPr>
                <a:t>Areas of low vaccination coverage</a:t>
              </a:r>
            </a:p>
          </p:txBody>
        </p:sp>
        <p:cxnSp>
          <p:nvCxnSpPr>
            <p:cNvPr id="90" name="Straight Connector 89">
              <a:extLst>
                <a:ext uri="{FF2B5EF4-FFF2-40B4-BE49-F238E27FC236}">
                  <a16:creationId xmlns:a16="http://schemas.microsoft.com/office/drawing/2014/main" id="{16C58697-C371-1772-D445-F92AD0B8D8E1}"/>
                </a:ext>
              </a:extLst>
            </p:cNvPr>
            <p:cNvCxnSpPr>
              <a:cxnSpLocks/>
            </p:cNvCxnSpPr>
            <p:nvPr/>
          </p:nvCxnSpPr>
          <p:spPr>
            <a:xfrm>
              <a:off x="5646267" y="2466035"/>
              <a:ext cx="530352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41E44DB6-CC85-F675-C194-B413B3938C68}"/>
              </a:ext>
            </a:extLst>
          </p:cNvPr>
          <p:cNvGrpSpPr/>
          <p:nvPr/>
        </p:nvGrpSpPr>
        <p:grpSpPr>
          <a:xfrm>
            <a:off x="5243856" y="3632409"/>
            <a:ext cx="5388299" cy="369332"/>
            <a:chOff x="5561489" y="2127774"/>
            <a:chExt cx="5388298" cy="369332"/>
          </a:xfrm>
        </p:grpSpPr>
        <p:sp>
          <p:nvSpPr>
            <p:cNvPr id="98" name="TextBox 97">
              <a:extLst>
                <a:ext uri="{FF2B5EF4-FFF2-40B4-BE49-F238E27FC236}">
                  <a16:creationId xmlns:a16="http://schemas.microsoft.com/office/drawing/2014/main" id="{955439CC-A5A1-00A7-7678-D3834920D8A7}"/>
                </a:ext>
              </a:extLst>
            </p:cNvPr>
            <p:cNvSpPr txBox="1"/>
            <p:nvPr/>
          </p:nvSpPr>
          <p:spPr>
            <a:xfrm>
              <a:off x="5561489" y="2127774"/>
              <a:ext cx="5137199" cy="369332"/>
            </a:xfrm>
            <a:prstGeom prst="rect">
              <a:avLst/>
            </a:prstGeom>
            <a:noFill/>
          </p:spPr>
          <p:txBody>
            <a:bodyPr wrap="square" rtlCol="0">
              <a:spAutoFit/>
            </a:bodyPr>
            <a:lstStyle/>
            <a:p>
              <a:pPr defTabSz="914377">
                <a:defRPr/>
              </a:pPr>
              <a:r>
                <a:rPr lang="en-US" b="1">
                  <a:solidFill>
                    <a:prstClr val="black"/>
                  </a:solidFill>
                  <a:latin typeface="Calibri" panose="020F0502020204030204"/>
                </a:rPr>
                <a:t>Populations at risk of vaccine-preventable disease</a:t>
              </a:r>
            </a:p>
          </p:txBody>
        </p:sp>
        <p:cxnSp>
          <p:nvCxnSpPr>
            <p:cNvPr id="99" name="Straight Connector 98">
              <a:extLst>
                <a:ext uri="{FF2B5EF4-FFF2-40B4-BE49-F238E27FC236}">
                  <a16:creationId xmlns:a16="http://schemas.microsoft.com/office/drawing/2014/main" id="{A5621BDD-C404-A660-C9FA-8540250CB0DB}"/>
                </a:ext>
              </a:extLst>
            </p:cNvPr>
            <p:cNvCxnSpPr>
              <a:cxnSpLocks/>
            </p:cNvCxnSpPr>
            <p:nvPr/>
          </p:nvCxnSpPr>
          <p:spPr>
            <a:xfrm>
              <a:off x="5646267" y="2478561"/>
              <a:ext cx="530352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00" name="Group 99">
            <a:extLst>
              <a:ext uri="{FF2B5EF4-FFF2-40B4-BE49-F238E27FC236}">
                <a16:creationId xmlns:a16="http://schemas.microsoft.com/office/drawing/2014/main" id="{657A7513-2395-D864-6172-5C49A2541FB1}"/>
              </a:ext>
            </a:extLst>
          </p:cNvPr>
          <p:cNvGrpSpPr/>
          <p:nvPr/>
        </p:nvGrpSpPr>
        <p:grpSpPr>
          <a:xfrm>
            <a:off x="5243856" y="4472693"/>
            <a:ext cx="5388299" cy="646331"/>
            <a:chOff x="5561489" y="2115248"/>
            <a:chExt cx="5388298" cy="646331"/>
          </a:xfrm>
        </p:grpSpPr>
        <p:sp>
          <p:nvSpPr>
            <p:cNvPr id="101" name="TextBox 100">
              <a:extLst>
                <a:ext uri="{FF2B5EF4-FFF2-40B4-BE49-F238E27FC236}">
                  <a16:creationId xmlns:a16="http://schemas.microsoft.com/office/drawing/2014/main" id="{D16893A1-4F30-5D65-0547-B675E1A046FA}"/>
                </a:ext>
              </a:extLst>
            </p:cNvPr>
            <p:cNvSpPr txBox="1"/>
            <p:nvPr/>
          </p:nvSpPr>
          <p:spPr>
            <a:xfrm>
              <a:off x="5561489" y="2115248"/>
              <a:ext cx="5137199" cy="646331"/>
            </a:xfrm>
            <a:prstGeom prst="rect">
              <a:avLst/>
            </a:prstGeom>
            <a:noFill/>
          </p:spPr>
          <p:txBody>
            <a:bodyPr wrap="square" rtlCol="0">
              <a:spAutoFit/>
            </a:bodyPr>
            <a:lstStyle/>
            <a:p>
              <a:pPr defTabSz="914377">
                <a:defRPr/>
              </a:pPr>
              <a:r>
                <a:rPr lang="en-US" b="1">
                  <a:solidFill>
                    <a:prstClr val="black"/>
                  </a:solidFill>
                  <a:latin typeface="Calibri" panose="020F0502020204030204"/>
                </a:rPr>
                <a:t>Characteristics of populations with high/low coverage</a:t>
              </a:r>
            </a:p>
          </p:txBody>
        </p:sp>
        <p:cxnSp>
          <p:nvCxnSpPr>
            <p:cNvPr id="102" name="Straight Connector 101">
              <a:extLst>
                <a:ext uri="{FF2B5EF4-FFF2-40B4-BE49-F238E27FC236}">
                  <a16:creationId xmlns:a16="http://schemas.microsoft.com/office/drawing/2014/main" id="{A0D667C7-AEC6-E902-A2AA-9D7D399F4D12}"/>
                </a:ext>
              </a:extLst>
            </p:cNvPr>
            <p:cNvCxnSpPr>
              <a:cxnSpLocks/>
            </p:cNvCxnSpPr>
            <p:nvPr/>
          </p:nvCxnSpPr>
          <p:spPr>
            <a:xfrm>
              <a:off x="5646267" y="2741607"/>
              <a:ext cx="530352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03" name="Group 102">
            <a:extLst>
              <a:ext uri="{FF2B5EF4-FFF2-40B4-BE49-F238E27FC236}">
                <a16:creationId xmlns:a16="http://schemas.microsoft.com/office/drawing/2014/main" id="{2646CB4C-254E-A8AE-4E00-451BBDBBDB21}"/>
              </a:ext>
            </a:extLst>
          </p:cNvPr>
          <p:cNvGrpSpPr/>
          <p:nvPr/>
        </p:nvGrpSpPr>
        <p:grpSpPr>
          <a:xfrm>
            <a:off x="5222216" y="5446459"/>
            <a:ext cx="5578219" cy="646331"/>
            <a:chOff x="5561488" y="2127775"/>
            <a:chExt cx="5578219" cy="646330"/>
          </a:xfrm>
        </p:grpSpPr>
        <p:sp>
          <p:nvSpPr>
            <p:cNvPr id="104" name="TextBox 103">
              <a:extLst>
                <a:ext uri="{FF2B5EF4-FFF2-40B4-BE49-F238E27FC236}">
                  <a16:creationId xmlns:a16="http://schemas.microsoft.com/office/drawing/2014/main" id="{B21EABDF-B6CC-A489-406A-BC4A6833C512}"/>
                </a:ext>
              </a:extLst>
            </p:cNvPr>
            <p:cNvSpPr txBox="1"/>
            <p:nvPr/>
          </p:nvSpPr>
          <p:spPr>
            <a:xfrm>
              <a:off x="5561488" y="2127775"/>
              <a:ext cx="5578219" cy="646330"/>
            </a:xfrm>
            <a:prstGeom prst="rect">
              <a:avLst/>
            </a:prstGeom>
            <a:noFill/>
          </p:spPr>
          <p:txBody>
            <a:bodyPr wrap="square" rtlCol="0">
              <a:spAutoFit/>
            </a:bodyPr>
            <a:lstStyle/>
            <a:p>
              <a:pPr defTabSz="914377">
                <a:defRPr/>
              </a:pPr>
              <a:r>
                <a:rPr lang="en-US" b="1">
                  <a:solidFill>
                    <a:prstClr val="black"/>
                  </a:solidFill>
                  <a:latin typeface="Calibri" panose="020F0502020204030204"/>
                </a:rPr>
                <a:t>Quality of data </a:t>
              </a:r>
              <a:r>
                <a:rPr lang="en-US">
                  <a:solidFill>
                    <a:prstClr val="black"/>
                  </a:solidFill>
                  <a:latin typeface="Calibri" panose="020F0502020204030204"/>
                </a:rPr>
                <a:t>(i.e., available, timely, complete, valid, accurate, consistent, unique)</a:t>
              </a:r>
            </a:p>
          </p:txBody>
        </p:sp>
        <p:cxnSp>
          <p:nvCxnSpPr>
            <p:cNvPr id="105" name="Straight Connector 104">
              <a:extLst>
                <a:ext uri="{FF2B5EF4-FFF2-40B4-BE49-F238E27FC236}">
                  <a16:creationId xmlns:a16="http://schemas.microsoft.com/office/drawing/2014/main" id="{52E2554B-DC90-7233-C3F0-F6229A25F43B}"/>
                </a:ext>
              </a:extLst>
            </p:cNvPr>
            <p:cNvCxnSpPr>
              <a:cxnSpLocks/>
            </p:cNvCxnSpPr>
            <p:nvPr/>
          </p:nvCxnSpPr>
          <p:spPr>
            <a:xfrm>
              <a:off x="5658793" y="2729081"/>
              <a:ext cx="530352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107" name="Rectangle 106">
            <a:extLst>
              <a:ext uri="{FF2B5EF4-FFF2-40B4-BE49-F238E27FC236}">
                <a16:creationId xmlns:a16="http://schemas.microsoft.com/office/drawing/2014/main" id="{23D7C8CC-1A91-7CE4-C606-D168CF36B270}"/>
              </a:ext>
            </a:extLst>
          </p:cNvPr>
          <p:cNvSpPr/>
          <p:nvPr/>
        </p:nvSpPr>
        <p:spPr>
          <a:xfrm>
            <a:off x="3807116" y="443211"/>
            <a:ext cx="8364019" cy="829843"/>
          </a:xfrm>
          <a:prstGeom prst="rect">
            <a:avLst/>
          </a:prstGeom>
          <a:solidFill>
            <a:srgbClr val="1E5A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12711" indent="57149" defTabSz="914377"/>
            <a:r>
              <a:rPr lang="en-US" sz="2800" b="1">
                <a:solidFill>
                  <a:srgbClr val="FFFFFF"/>
                </a:solidFill>
                <a:latin typeface="Calibri" panose="020F0502020204030204"/>
              </a:rPr>
              <a:t>Valuable Insights from IIS Data</a:t>
            </a:r>
          </a:p>
        </p:txBody>
      </p:sp>
    </p:spTree>
    <p:extLst>
      <p:ext uri="{BB962C8B-B14F-4D97-AF65-F5344CB8AC3E}">
        <p14:creationId xmlns:p14="http://schemas.microsoft.com/office/powerpoint/2010/main" val="880413954"/>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FD1417CE-10A6-763A-C655-48AD55E1D836}"/>
              </a:ext>
            </a:extLst>
          </p:cNvPr>
          <p:cNvGrpSpPr/>
          <p:nvPr/>
        </p:nvGrpSpPr>
        <p:grpSpPr>
          <a:xfrm>
            <a:off x="590216" y="2194585"/>
            <a:ext cx="11011571" cy="3557625"/>
            <a:chOff x="602226" y="2343445"/>
            <a:chExt cx="11011571" cy="4143804"/>
          </a:xfrm>
        </p:grpSpPr>
        <p:sp>
          <p:nvSpPr>
            <p:cNvPr id="3" name="Rectangle 2">
              <a:extLst>
                <a:ext uri="{FF2B5EF4-FFF2-40B4-BE49-F238E27FC236}">
                  <a16:creationId xmlns:a16="http://schemas.microsoft.com/office/drawing/2014/main" id="{62921046-A33C-73A9-2922-DD2E6DBC8852}"/>
                </a:ext>
              </a:extLst>
            </p:cNvPr>
            <p:cNvSpPr/>
            <p:nvPr/>
          </p:nvSpPr>
          <p:spPr>
            <a:xfrm>
              <a:off x="602226" y="2346463"/>
              <a:ext cx="3537698" cy="4140786"/>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FFFFFF"/>
                </a:solidFill>
                <a:latin typeface="Calibri" panose="020F0502020204030204"/>
              </a:endParaRPr>
            </a:p>
          </p:txBody>
        </p:sp>
        <p:sp>
          <p:nvSpPr>
            <p:cNvPr id="28" name="Rectangle 27">
              <a:extLst>
                <a:ext uri="{FF2B5EF4-FFF2-40B4-BE49-F238E27FC236}">
                  <a16:creationId xmlns:a16="http://schemas.microsoft.com/office/drawing/2014/main" id="{7EC9E53E-1CC2-0A65-5005-6F10AD2BC7B5}"/>
                </a:ext>
              </a:extLst>
            </p:cNvPr>
            <p:cNvSpPr/>
            <p:nvPr/>
          </p:nvSpPr>
          <p:spPr>
            <a:xfrm>
              <a:off x="4339162" y="2343445"/>
              <a:ext cx="3537698" cy="4140786"/>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FFFFFF"/>
                </a:solidFill>
                <a:latin typeface="Calibri" panose="020F0502020204030204"/>
              </a:endParaRPr>
            </a:p>
          </p:txBody>
        </p:sp>
        <p:sp>
          <p:nvSpPr>
            <p:cNvPr id="29" name="Rectangle 28">
              <a:extLst>
                <a:ext uri="{FF2B5EF4-FFF2-40B4-BE49-F238E27FC236}">
                  <a16:creationId xmlns:a16="http://schemas.microsoft.com/office/drawing/2014/main" id="{42730190-2A74-CB34-A750-0381A6E7C491}"/>
                </a:ext>
              </a:extLst>
            </p:cNvPr>
            <p:cNvSpPr/>
            <p:nvPr/>
          </p:nvSpPr>
          <p:spPr>
            <a:xfrm>
              <a:off x="8076099" y="2343445"/>
              <a:ext cx="3537698" cy="4140786"/>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FFFFFF"/>
                </a:solidFill>
                <a:latin typeface="Calibri" panose="020F0502020204030204"/>
              </a:endParaRPr>
            </a:p>
          </p:txBody>
        </p:sp>
      </p:grpSp>
      <p:sp>
        <p:nvSpPr>
          <p:cNvPr id="2" name="Title 1">
            <a:extLst>
              <a:ext uri="{FF2B5EF4-FFF2-40B4-BE49-F238E27FC236}">
                <a16:creationId xmlns:a16="http://schemas.microsoft.com/office/drawing/2014/main" id="{D92FB4C9-631E-285F-C745-ED965E434433}"/>
              </a:ext>
            </a:extLst>
          </p:cNvPr>
          <p:cNvSpPr>
            <a:spLocks noGrp="1"/>
          </p:cNvSpPr>
          <p:nvPr>
            <p:ph type="title"/>
          </p:nvPr>
        </p:nvSpPr>
        <p:spPr/>
        <p:txBody>
          <a:bodyPr vert="horz" lIns="91440" tIns="45720" rIns="91440" bIns="45720" rtlCol="0" anchor="b" anchorCtr="0">
            <a:normAutofit/>
          </a:bodyPr>
          <a:lstStyle/>
          <a:p>
            <a:pPr>
              <a:lnSpc>
                <a:spcPct val="81900"/>
              </a:lnSpc>
            </a:pPr>
            <a:r>
              <a:rPr lang="en-US"/>
              <a:t>Strategic Priorities for IISs</a:t>
            </a:r>
          </a:p>
        </p:txBody>
      </p:sp>
      <p:sp>
        <p:nvSpPr>
          <p:cNvPr id="4" name="Rectangle 3">
            <a:extLst>
              <a:ext uri="{FF2B5EF4-FFF2-40B4-BE49-F238E27FC236}">
                <a16:creationId xmlns:a16="http://schemas.microsoft.com/office/drawing/2014/main" id="{A9046374-D8CC-7913-414F-1201315F3C3C}"/>
              </a:ext>
            </a:extLst>
          </p:cNvPr>
          <p:cNvSpPr/>
          <p:nvPr/>
        </p:nvSpPr>
        <p:spPr>
          <a:xfrm>
            <a:off x="609602" y="1368976"/>
            <a:ext cx="10748297" cy="7220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914354">
              <a:defRPr/>
            </a:pPr>
            <a:r>
              <a:rPr lang="en-US" sz="2000">
                <a:solidFill>
                  <a:prstClr val="black"/>
                </a:solidFill>
                <a:latin typeface="Calibri" panose="020F0502020204030204"/>
              </a:rPr>
              <a:t>CDC’s data modernization efforts </a:t>
            </a:r>
            <a:r>
              <a:rPr lang="en-US" sz="2000" b="1" i="1">
                <a:solidFill>
                  <a:prstClr val="black"/>
                </a:solidFill>
                <a:latin typeface="Calibri" panose="020F0502020204030204"/>
              </a:rPr>
              <a:t>accelerate data into action </a:t>
            </a:r>
            <a:r>
              <a:rPr lang="en-US" sz="2000">
                <a:solidFill>
                  <a:prstClr val="black"/>
                </a:solidFill>
                <a:latin typeface="Calibri" panose="020F0502020204030204"/>
              </a:rPr>
              <a:t>supporting the vaccine journey from when vaccines are approved to when vaccine data are leveraged to inform public health decisions. </a:t>
            </a:r>
          </a:p>
        </p:txBody>
      </p:sp>
      <p:graphicFrame>
        <p:nvGraphicFramePr>
          <p:cNvPr id="6" name="Table 6">
            <a:extLst>
              <a:ext uri="{FF2B5EF4-FFF2-40B4-BE49-F238E27FC236}">
                <a16:creationId xmlns:a16="http://schemas.microsoft.com/office/drawing/2014/main" id="{0FE5D1C1-557C-E5BE-0E49-AFB80E9665B4}"/>
              </a:ext>
            </a:extLst>
          </p:cNvPr>
          <p:cNvGraphicFramePr>
            <a:graphicFrameLocks noGrp="1"/>
          </p:cNvGraphicFramePr>
          <p:nvPr/>
        </p:nvGraphicFramePr>
        <p:xfrm>
          <a:off x="609601" y="2969852"/>
          <a:ext cx="10972801" cy="2888827"/>
        </p:xfrm>
        <a:graphic>
          <a:graphicData uri="http://schemas.openxmlformats.org/drawingml/2006/table">
            <a:tbl>
              <a:tblPr firstRow="1" bandRow="1">
                <a:tableStyleId>{5C22544A-7EE6-4342-B048-85BDC9FD1C3A}</a:tableStyleId>
              </a:tblPr>
              <a:tblGrid>
                <a:gridCol w="3495041">
                  <a:extLst>
                    <a:ext uri="{9D8B030D-6E8A-4147-A177-3AD203B41FA5}">
                      <a16:colId xmlns:a16="http://schemas.microsoft.com/office/drawing/2014/main" val="1535621413"/>
                    </a:ext>
                  </a:extLst>
                </a:gridCol>
                <a:gridCol w="259080">
                  <a:extLst>
                    <a:ext uri="{9D8B030D-6E8A-4147-A177-3AD203B41FA5}">
                      <a16:colId xmlns:a16="http://schemas.microsoft.com/office/drawing/2014/main" val="3434318049"/>
                    </a:ext>
                  </a:extLst>
                </a:gridCol>
                <a:gridCol w="3454400">
                  <a:extLst>
                    <a:ext uri="{9D8B030D-6E8A-4147-A177-3AD203B41FA5}">
                      <a16:colId xmlns:a16="http://schemas.microsoft.com/office/drawing/2014/main" val="1922880532"/>
                    </a:ext>
                  </a:extLst>
                </a:gridCol>
                <a:gridCol w="294640">
                  <a:extLst>
                    <a:ext uri="{9D8B030D-6E8A-4147-A177-3AD203B41FA5}">
                      <a16:colId xmlns:a16="http://schemas.microsoft.com/office/drawing/2014/main" val="4255005856"/>
                    </a:ext>
                  </a:extLst>
                </a:gridCol>
                <a:gridCol w="3469640">
                  <a:extLst>
                    <a:ext uri="{9D8B030D-6E8A-4147-A177-3AD203B41FA5}">
                      <a16:colId xmlns:a16="http://schemas.microsoft.com/office/drawing/2014/main" val="1481297082"/>
                    </a:ext>
                  </a:extLst>
                </a:gridCol>
              </a:tblGrid>
              <a:tr h="822960">
                <a:tc>
                  <a:txBody>
                    <a:bodyPr/>
                    <a:lstStyle/>
                    <a:p>
                      <a:pPr algn="ctr"/>
                      <a:r>
                        <a:rPr lang="en-US" sz="2400">
                          <a:solidFill>
                            <a:schemeClr val="tx2">
                              <a:lumMod val="75000"/>
                            </a:schemeClr>
                          </a:solidFill>
                        </a:rPr>
                        <a:t>Technology Infrastructure</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900">
                        <a:solidFill>
                          <a:schemeClr val="accent5"/>
                        </a:solidFill>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accent6"/>
                          </a:solidFill>
                        </a:rPr>
                        <a:t>Data Quality</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900">
                        <a:solidFill>
                          <a:schemeClr val="accent5"/>
                        </a:solidFill>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accent2"/>
                          </a:solidFill>
                        </a:rPr>
                        <a:t>Data Exchange</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4476705"/>
                  </a:ext>
                </a:extLst>
              </a:tr>
              <a:tr h="125307">
                <a:tc>
                  <a:txBody>
                    <a:bodyPr/>
                    <a:lstStyle/>
                    <a:p>
                      <a:pPr algn="l"/>
                      <a:endParaRPr lang="en-US" sz="100">
                        <a:solidFill>
                          <a:srgbClr val="0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endParaRPr lang="en-US" sz="100">
                        <a:solidFill>
                          <a:srgbClr val="0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endParaRPr lang="en-US" sz="100">
                        <a:solidFill>
                          <a:srgbClr val="0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endParaRPr lang="en-US" sz="100">
                        <a:solidFill>
                          <a:srgbClr val="0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endParaRPr lang="en-US" sz="100">
                        <a:solidFill>
                          <a:srgbClr val="0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909572364"/>
                  </a:ext>
                </a:extLst>
              </a:tr>
              <a:tr h="2306320">
                <a:tc>
                  <a:txBody>
                    <a:bodyPr/>
                    <a:lstStyle/>
                    <a:p>
                      <a:pPr marL="285750" marR="0" lvl="0" indent="-285750" algn="l" rtl="0" eaLnBrk="1" fontAlgn="auto" latinLnBrk="0" hangingPunct="1">
                        <a:lnSpc>
                          <a:spcPct val="100000"/>
                        </a:lnSpc>
                        <a:spcBef>
                          <a:spcPts val="0"/>
                        </a:spcBef>
                        <a:spcAft>
                          <a:spcPts val="1200"/>
                        </a:spcAft>
                        <a:buClr>
                          <a:schemeClr val="accent5"/>
                        </a:buClr>
                        <a:buSzTx/>
                        <a:buFont typeface="Arial" panose="020B0604020202020204" pitchFamily="34" charset="0"/>
                        <a:buChar char="•"/>
                      </a:pPr>
                      <a:r>
                        <a:rPr kumimoji="0" lang="en-US" sz="1500" b="0" i="0" u="none" strike="noStrike" kern="1200" cap="none" spc="0" normalizeH="0" baseline="0" noProof="0">
                          <a:ln>
                            <a:noFill/>
                          </a:ln>
                          <a:solidFill>
                            <a:srgbClr val="000000"/>
                          </a:solidFill>
                          <a:effectLst/>
                          <a:uLnTx/>
                          <a:uFillTx/>
                          <a:latin typeface="+mn-lt"/>
                          <a:ea typeface="+mn-ea"/>
                          <a:cs typeface="+mn-cs"/>
                        </a:rPr>
                        <a:t>Meet</a:t>
                      </a:r>
                      <a:r>
                        <a:rPr kumimoji="0" lang="en-US" sz="1500" b="1" i="0" u="none" strike="noStrike" kern="1200" cap="none" spc="0" normalizeH="0" baseline="0" noProof="0">
                          <a:ln>
                            <a:noFill/>
                          </a:ln>
                          <a:solidFill>
                            <a:srgbClr val="000000"/>
                          </a:solidFill>
                          <a:effectLst/>
                          <a:uLnTx/>
                          <a:uFillTx/>
                          <a:latin typeface="+mn-lt"/>
                          <a:ea typeface="+mn-ea"/>
                          <a:cs typeface="+mn-cs"/>
                        </a:rPr>
                        <a:t> </a:t>
                      </a:r>
                      <a:r>
                        <a:rPr kumimoji="0" lang="en-US" sz="1500" b="1" i="0" u="none" strike="noStrike" kern="1200" cap="none" spc="0" normalizeH="0" baseline="0" noProof="0">
                          <a:ln>
                            <a:noFill/>
                          </a:ln>
                          <a:solidFill>
                            <a:schemeClr val="tx2">
                              <a:lumMod val="75000"/>
                            </a:schemeClr>
                          </a:solidFill>
                          <a:effectLst/>
                          <a:uLnTx/>
                          <a:uFillTx/>
                          <a:latin typeface="+mn-lt"/>
                          <a:ea typeface="+mn-ea"/>
                          <a:cs typeface="+mn-cs"/>
                        </a:rPr>
                        <a:t>IIS Functional Standards </a:t>
                      </a:r>
                      <a:r>
                        <a:rPr kumimoji="0" lang="en-US" sz="1500" b="0" i="0" u="none" strike="noStrike" kern="1200" cap="none" spc="0" normalizeH="0" baseline="0" noProof="0">
                          <a:ln>
                            <a:noFill/>
                          </a:ln>
                          <a:solidFill>
                            <a:srgbClr val="000000"/>
                          </a:solidFill>
                          <a:effectLst/>
                          <a:uLnTx/>
                          <a:uFillTx/>
                          <a:latin typeface="+mn-lt"/>
                          <a:ea typeface="+mn-ea"/>
                          <a:cs typeface="+mn-cs"/>
                        </a:rPr>
                        <a:t>to increase</a:t>
                      </a:r>
                      <a:r>
                        <a:rPr kumimoji="0" lang="en-US" sz="1500" b="1" i="0" u="none" strike="noStrike" kern="1200" cap="none" spc="0" normalizeH="0" baseline="0" noProof="0">
                          <a:ln>
                            <a:noFill/>
                          </a:ln>
                          <a:solidFill>
                            <a:srgbClr val="000000"/>
                          </a:solidFill>
                          <a:effectLst/>
                          <a:uLnTx/>
                          <a:uFillTx/>
                          <a:latin typeface="+mn-lt"/>
                          <a:ea typeface="+mn-ea"/>
                          <a:cs typeface="+mn-cs"/>
                        </a:rPr>
                        <a:t> </a:t>
                      </a:r>
                      <a:r>
                        <a:rPr kumimoji="0" lang="en-US" sz="1500" b="0" i="0" u="none" strike="noStrike" kern="1200" cap="none" spc="0" normalizeH="0" baseline="0" noProof="0">
                          <a:ln>
                            <a:noFill/>
                          </a:ln>
                          <a:solidFill>
                            <a:srgbClr val="000000"/>
                          </a:solidFill>
                          <a:effectLst/>
                          <a:uLnTx/>
                          <a:uFillTx/>
                          <a:latin typeface="+mn-lt"/>
                          <a:ea typeface="+mn-ea"/>
                          <a:cs typeface="+mn-cs"/>
                        </a:rPr>
                        <a:t>standardization of IIS functionality and data elements</a:t>
                      </a:r>
                      <a:r>
                        <a:rPr lang="en-US" sz="1500" b="0" i="0" u="none" strike="noStrike" kern="1200" cap="none" spc="0" normalizeH="0" baseline="0" noProof="0">
                          <a:ln>
                            <a:noFill/>
                          </a:ln>
                          <a:solidFill>
                            <a:srgbClr val="000000"/>
                          </a:solidFill>
                          <a:effectLst/>
                          <a:uLnTx/>
                          <a:uFillTx/>
                          <a:latin typeface="+mn-lt"/>
                          <a:ea typeface="+mn-ea"/>
                          <a:cs typeface="+mn-cs"/>
                        </a:rPr>
                        <a:t> and support program and provider immunization processes.</a:t>
                      </a:r>
                      <a:endParaRPr lang="en-US" sz="1500">
                        <a:solidFill>
                          <a:srgbClr val="000000"/>
                        </a:solidFill>
                      </a:endParaRPr>
                    </a:p>
                    <a:p>
                      <a:pPr marL="285750" marR="0" lvl="0" indent="-285750" algn="l">
                        <a:lnSpc>
                          <a:spcPct val="100000"/>
                        </a:lnSpc>
                        <a:spcBef>
                          <a:spcPts val="0"/>
                        </a:spcBef>
                        <a:spcAft>
                          <a:spcPts val="1200"/>
                        </a:spcAft>
                        <a:buClr>
                          <a:schemeClr val="accent5"/>
                        </a:buClr>
                        <a:buSzTx/>
                        <a:buFont typeface="Arial" panose="020B0604020202020204" pitchFamily="34" charset="0"/>
                        <a:buChar char="•"/>
                      </a:pPr>
                      <a:r>
                        <a:rPr lang="en-US" sz="1500" b="0" i="0" u="none" strike="noStrike" kern="1200" cap="none" spc="0" normalizeH="0" baseline="0" noProof="0">
                          <a:ln>
                            <a:noFill/>
                          </a:ln>
                          <a:solidFill>
                            <a:srgbClr val="000000"/>
                          </a:solidFill>
                          <a:effectLst/>
                          <a:uLnTx/>
                          <a:uFillTx/>
                          <a:latin typeface="+mn-lt"/>
                          <a:ea typeface="+mn-ea"/>
                          <a:cs typeface="+mn-cs"/>
                        </a:rPr>
                        <a:t>Test functionality to ensure standardization using AIRA's Measurement and Improvement Initiative.</a:t>
                      </a:r>
                      <a:endParaRPr kumimoji="0" lang="en-US" sz="1500" b="0" i="0" u="none" strike="noStrike" kern="1200" cap="none" spc="0" normalizeH="0" baseline="0" noProof="0">
                        <a:ln>
                          <a:noFill/>
                        </a:ln>
                        <a:solidFill>
                          <a:srgbClr val="000000"/>
                        </a:solidFill>
                        <a:effectLst/>
                        <a:uLnTx/>
                        <a:uFillTx/>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600">
                        <a:solidFill>
                          <a:srgbClr val="0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285750" marR="0" lvl="0" indent="-285750" algn="l" defTabSz="1219170" rtl="0" eaLnBrk="1" fontAlgn="auto" latinLnBrk="0" hangingPunct="1">
                        <a:lnSpc>
                          <a:spcPct val="100000"/>
                        </a:lnSpc>
                        <a:spcBef>
                          <a:spcPts val="0"/>
                        </a:spcBef>
                        <a:spcAft>
                          <a:spcPts val="0"/>
                        </a:spcAft>
                        <a:buClr>
                          <a:schemeClr val="accent5"/>
                        </a:buClr>
                        <a:buSzTx/>
                        <a:buFont typeface="Arial" panose="020B0604020202020204" pitchFamily="34" charset="0"/>
                        <a:buChar char="•"/>
                        <a:tabLst/>
                        <a:defRPr/>
                      </a:pPr>
                      <a:r>
                        <a:rPr kumimoji="0" lang="en-US" sz="1500" b="0" i="0" u="none" strike="noStrike" kern="1200" cap="none" spc="0" normalizeH="0" baseline="0" noProof="0">
                          <a:ln>
                            <a:noFill/>
                          </a:ln>
                          <a:solidFill>
                            <a:srgbClr val="000000"/>
                          </a:solidFill>
                          <a:effectLst/>
                          <a:uLnTx/>
                          <a:uFillTx/>
                          <a:latin typeface="+mn-lt"/>
                          <a:ea typeface="+mn-ea"/>
                          <a:cs typeface="+mn-cs"/>
                        </a:rPr>
                        <a:t>Improve data quality through use of </a:t>
                      </a:r>
                      <a:r>
                        <a:rPr kumimoji="0" lang="en-US" sz="1500" b="1" i="0" u="none" strike="noStrike" kern="1200" cap="none" spc="0" normalizeH="0" baseline="0" noProof="0">
                          <a:ln>
                            <a:noFill/>
                          </a:ln>
                          <a:solidFill>
                            <a:schemeClr val="accent6"/>
                          </a:solidFill>
                          <a:effectLst/>
                          <a:uLnTx/>
                          <a:uFillTx/>
                          <a:latin typeface="+mn-lt"/>
                          <a:ea typeface="+mn-ea"/>
                          <a:cs typeface="+mn-cs"/>
                        </a:rPr>
                        <a:t>IIS Data Quality Blueprint</a:t>
                      </a:r>
                      <a:r>
                        <a:rPr kumimoji="0" lang="en-US" sz="1500" b="0" i="0" u="none" strike="noStrike" kern="1200" cap="none" spc="0" normalizeH="0" baseline="0" noProof="0">
                          <a:ln>
                            <a:noFill/>
                          </a:ln>
                          <a:solidFill>
                            <a:schemeClr val="accent6"/>
                          </a:solidFill>
                          <a:effectLst/>
                          <a:uLnTx/>
                          <a:uFillTx/>
                          <a:latin typeface="+mn-lt"/>
                          <a:ea typeface="+mn-ea"/>
                          <a:cs typeface="+mn-cs"/>
                        </a:rPr>
                        <a:t> </a:t>
                      </a:r>
                      <a:r>
                        <a:rPr kumimoji="0" lang="en-US" sz="1500" b="0" i="0" u="none" strike="noStrike" kern="1200" cap="none" spc="0" normalizeH="0" baseline="0" noProof="0">
                          <a:ln>
                            <a:noFill/>
                          </a:ln>
                          <a:solidFill>
                            <a:srgbClr val="000000"/>
                          </a:solidFill>
                          <a:effectLst/>
                          <a:uLnTx/>
                          <a:uFillTx/>
                          <a:latin typeface="+mn-lt"/>
                          <a:ea typeface="+mn-ea"/>
                          <a:cs typeface="+mn-cs"/>
                        </a:rPr>
                        <a:t>to prioritize meaningful, quantifiable measures </a:t>
                      </a:r>
                      <a:r>
                        <a:rPr kumimoji="0" lang="en-US" sz="1500" b="0" i="0" u="none" strike="noStrike" kern="1200" cap="none" spc="0" normalizeH="0" baseline="0" noProof="0">
                          <a:ln>
                            <a:noFill/>
                          </a:ln>
                          <a:solidFill>
                            <a:schemeClr val="accent6"/>
                          </a:solidFill>
                          <a:effectLst/>
                          <a:uLnTx/>
                          <a:uFillTx/>
                          <a:latin typeface="+mn-lt"/>
                          <a:ea typeface="+mn-ea"/>
                          <a:cs typeface="+mn-cs"/>
                        </a:rPr>
                        <a:t>and </a:t>
                      </a:r>
                      <a:r>
                        <a:rPr kumimoji="0" lang="en-US" sz="1500" b="1" i="0" u="none" strike="noStrike" kern="1200" cap="none" spc="0" normalizeH="0" baseline="0" noProof="0">
                          <a:ln>
                            <a:noFill/>
                          </a:ln>
                          <a:solidFill>
                            <a:schemeClr val="accent6"/>
                          </a:solidFill>
                          <a:effectLst/>
                          <a:uLnTx/>
                          <a:uFillTx/>
                          <a:latin typeface="+mn-lt"/>
                          <a:ea typeface="+mn-ea"/>
                          <a:cs typeface="+mn-cs"/>
                        </a:rPr>
                        <a:t>IIS Data Quality Reports</a:t>
                      </a:r>
                      <a:r>
                        <a:rPr kumimoji="0" lang="en-US" sz="1500" b="0" i="0" u="none" strike="noStrike" kern="1200" cap="none" spc="0" normalizeH="0" baseline="0" noProof="0">
                          <a:ln>
                            <a:noFill/>
                          </a:ln>
                          <a:solidFill>
                            <a:srgbClr val="000000"/>
                          </a:solidFill>
                          <a:effectLst/>
                          <a:uLnTx/>
                          <a:uFillTx/>
                          <a:latin typeface="+mn-lt"/>
                          <a:ea typeface="+mn-ea"/>
                          <a:cs typeface="+mn-cs"/>
                        </a:rPr>
                        <a:t> to identify actionable improvements.</a:t>
                      </a:r>
                      <a:endParaRPr kumimoji="0" lang="en-US" sz="1500" b="1" i="0" u="none" strike="noStrike" kern="1200" cap="none" spc="0" normalizeH="0" baseline="0" noProof="0">
                        <a:ln>
                          <a:noFill/>
                        </a:ln>
                        <a:solidFill>
                          <a:srgbClr val="000000"/>
                        </a:solidFill>
                        <a:effectLst/>
                        <a:uLnTx/>
                        <a:uFillTx/>
                        <a:latin typeface="+mn-lt"/>
                        <a:ea typeface="+mn-ea"/>
                        <a:cs typeface="+mn-cs"/>
                      </a:endParaRPr>
                    </a:p>
                    <a:p>
                      <a:endParaRPr lang="en-US" sz="1600">
                        <a:solidFill>
                          <a:srgbClr val="0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600">
                        <a:solidFill>
                          <a:srgbClr val="0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285750" marR="0" lvl="0" indent="-285750" algn="l" defTabSz="914400" rtl="0" eaLnBrk="1" fontAlgn="auto" latinLnBrk="0" hangingPunct="1">
                        <a:lnSpc>
                          <a:spcPct val="100000"/>
                        </a:lnSpc>
                        <a:spcBef>
                          <a:spcPts val="0"/>
                        </a:spcBef>
                        <a:spcAft>
                          <a:spcPts val="1200"/>
                        </a:spcAft>
                        <a:buClr>
                          <a:schemeClr val="accent5"/>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mn-lt"/>
                          <a:ea typeface="+mn-ea"/>
                          <a:cs typeface="+mn-cs"/>
                        </a:rPr>
                        <a:t>Increase interoperability and data sharing between jurisdictions and providers via </a:t>
                      </a:r>
                      <a:r>
                        <a:rPr kumimoji="0" lang="en-US" sz="1500" b="1" i="0" u="none" strike="noStrike" kern="1200" cap="none" spc="0" normalizeH="0" baseline="0" noProof="0" dirty="0">
                          <a:ln>
                            <a:noFill/>
                          </a:ln>
                          <a:solidFill>
                            <a:schemeClr val="accent2"/>
                          </a:solidFill>
                          <a:effectLst/>
                          <a:uLnTx/>
                          <a:uFillTx/>
                          <a:latin typeface="+mn-lt"/>
                          <a:ea typeface="+mn-ea"/>
                          <a:cs typeface="+mn-cs"/>
                        </a:rPr>
                        <a:t>IZ Gateway</a:t>
                      </a:r>
                      <a:r>
                        <a:rPr kumimoji="0" lang="en-US" sz="1500" b="1" i="0" u="none" strike="noStrike" kern="1200" cap="none" spc="0" normalizeH="0" baseline="0" noProof="0" dirty="0">
                          <a:ln>
                            <a:noFill/>
                          </a:ln>
                          <a:solidFill>
                            <a:schemeClr val="accent5"/>
                          </a:solidFill>
                          <a:effectLst/>
                          <a:uLnTx/>
                          <a:uFillTx/>
                          <a:latin typeface="+mn-lt"/>
                          <a:ea typeface="+mn-ea"/>
                          <a:cs typeface="+mn-cs"/>
                        </a:rPr>
                        <a:t>.</a:t>
                      </a:r>
                    </a:p>
                    <a:p>
                      <a:pPr marL="285750" marR="0" lvl="0" indent="-285750" algn="l" defTabSz="914400" rtl="0" eaLnBrk="1" fontAlgn="auto" latinLnBrk="0" hangingPunct="1">
                        <a:lnSpc>
                          <a:spcPct val="100000"/>
                        </a:lnSpc>
                        <a:spcBef>
                          <a:spcPts val="0"/>
                        </a:spcBef>
                        <a:spcAft>
                          <a:spcPts val="1200"/>
                        </a:spcAft>
                        <a:buClr>
                          <a:schemeClr val="accent5"/>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mn-lt"/>
                          <a:ea typeface="+mn-ea"/>
                          <a:cs typeface="+mn-cs"/>
                        </a:rPr>
                        <a:t>Use </a:t>
                      </a:r>
                      <a:r>
                        <a:rPr kumimoji="0" lang="en-US" sz="1500" b="1" i="0" u="none" strike="noStrike" kern="1200" cap="none" spc="0" normalizeH="0" baseline="0" noProof="0" dirty="0">
                          <a:ln>
                            <a:noFill/>
                          </a:ln>
                          <a:solidFill>
                            <a:schemeClr val="accent2"/>
                          </a:solidFill>
                          <a:effectLst/>
                          <a:uLnTx/>
                          <a:uFillTx/>
                          <a:latin typeface="+mn-lt"/>
                          <a:ea typeface="+mn-ea"/>
                          <a:cs typeface="+mn-cs"/>
                        </a:rPr>
                        <a:t>PPRL</a:t>
                      </a:r>
                      <a:r>
                        <a:rPr kumimoji="0" lang="en-US" sz="1500" b="1" i="0" u="none" strike="noStrike" kern="1200" cap="none" spc="0" normalizeH="0" baseline="0" noProof="0" dirty="0">
                          <a:ln>
                            <a:noFill/>
                          </a:ln>
                          <a:solidFill>
                            <a:srgbClr val="000000"/>
                          </a:solidFill>
                          <a:effectLst/>
                          <a:uLnTx/>
                          <a:uFillTx/>
                          <a:latin typeface="+mn-lt"/>
                          <a:ea typeface="+mn-ea"/>
                          <a:cs typeface="+mn-cs"/>
                        </a:rPr>
                        <a:t> </a:t>
                      </a:r>
                      <a:r>
                        <a:rPr kumimoji="0" lang="en-US" sz="1500" b="0" i="0" u="none" strike="noStrike" kern="1200" cap="none" spc="0" normalizeH="0" baseline="0" noProof="0" dirty="0">
                          <a:ln>
                            <a:noFill/>
                          </a:ln>
                          <a:solidFill>
                            <a:srgbClr val="000000"/>
                          </a:solidFill>
                          <a:effectLst/>
                          <a:uLnTx/>
                          <a:uFillTx/>
                          <a:latin typeface="+mn-lt"/>
                          <a:ea typeface="+mn-ea"/>
                          <a:cs typeface="+mn-cs"/>
                        </a:rPr>
                        <a:t>to allow cross-jurisdiction data matching.</a:t>
                      </a:r>
                    </a:p>
                    <a:p>
                      <a:endParaRPr lang="en-US" sz="1600" dirty="0">
                        <a:solidFill>
                          <a:srgbClr val="0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310529547"/>
                  </a:ext>
                </a:extLst>
              </a:tr>
            </a:tbl>
          </a:graphicData>
        </a:graphic>
      </p:graphicFrame>
      <p:sp>
        <p:nvSpPr>
          <p:cNvPr id="7" name="Freeform 38">
            <a:extLst>
              <a:ext uri="{FF2B5EF4-FFF2-40B4-BE49-F238E27FC236}">
                <a16:creationId xmlns:a16="http://schemas.microsoft.com/office/drawing/2014/main" id="{32B1BD00-C59A-E3CF-4491-DD08E004028D}"/>
              </a:ext>
            </a:extLst>
          </p:cNvPr>
          <p:cNvSpPr>
            <a:spLocks noEditPoints="1"/>
          </p:cNvSpPr>
          <p:nvPr/>
        </p:nvSpPr>
        <p:spPr bwMode="auto">
          <a:xfrm>
            <a:off x="5553194" y="2317072"/>
            <a:ext cx="861111" cy="624115"/>
          </a:xfrm>
          <a:custGeom>
            <a:avLst/>
            <a:gdLst>
              <a:gd name="T0" fmla="*/ 267 w 373"/>
              <a:gd name="T1" fmla="*/ 229 h 269"/>
              <a:gd name="T2" fmla="*/ 319 w 373"/>
              <a:gd name="T3" fmla="*/ 192 h 269"/>
              <a:gd name="T4" fmla="*/ 292 w 373"/>
              <a:gd name="T5" fmla="*/ 175 h 269"/>
              <a:gd name="T6" fmla="*/ 280 w 373"/>
              <a:gd name="T7" fmla="*/ 164 h 269"/>
              <a:gd name="T8" fmla="*/ 257 w 373"/>
              <a:gd name="T9" fmla="*/ 163 h 269"/>
              <a:gd name="T10" fmla="*/ 244 w 373"/>
              <a:gd name="T11" fmla="*/ 173 h 269"/>
              <a:gd name="T12" fmla="*/ 216 w 373"/>
              <a:gd name="T13" fmla="*/ 188 h 269"/>
              <a:gd name="T14" fmla="*/ 223 w 373"/>
              <a:gd name="T15" fmla="*/ 219 h 269"/>
              <a:gd name="T16" fmla="*/ 223 w 373"/>
              <a:gd name="T17" fmla="*/ 235 h 269"/>
              <a:gd name="T18" fmla="*/ 239 w 373"/>
              <a:gd name="T19" fmla="*/ 252 h 269"/>
              <a:gd name="T20" fmla="*/ 255 w 373"/>
              <a:gd name="T21" fmla="*/ 255 h 269"/>
              <a:gd name="T22" fmla="*/ 286 w 373"/>
              <a:gd name="T23" fmla="*/ 264 h 269"/>
              <a:gd name="T24" fmla="*/ 303 w 373"/>
              <a:gd name="T25" fmla="*/ 237 h 269"/>
              <a:gd name="T26" fmla="*/ 314 w 373"/>
              <a:gd name="T27" fmla="*/ 225 h 269"/>
              <a:gd name="T28" fmla="*/ 315 w 373"/>
              <a:gd name="T29" fmla="*/ 202 h 269"/>
              <a:gd name="T30" fmla="*/ 230 w 373"/>
              <a:gd name="T31" fmla="*/ 212 h 269"/>
              <a:gd name="T32" fmla="*/ 267 w 373"/>
              <a:gd name="T33" fmla="*/ 248 h 269"/>
              <a:gd name="T34" fmla="*/ 266 w 373"/>
              <a:gd name="T35" fmla="*/ 81 h 269"/>
              <a:gd name="T36" fmla="*/ 318 w 373"/>
              <a:gd name="T37" fmla="*/ 81 h 269"/>
              <a:gd name="T38" fmla="*/ 357 w 373"/>
              <a:gd name="T39" fmla="*/ 99 h 269"/>
              <a:gd name="T40" fmla="*/ 371 w 373"/>
              <a:gd name="T41" fmla="*/ 52 h 269"/>
              <a:gd name="T42" fmla="*/ 330 w 373"/>
              <a:gd name="T43" fmla="*/ 26 h 269"/>
              <a:gd name="T44" fmla="*/ 328 w 373"/>
              <a:gd name="T45" fmla="*/ 5 h 269"/>
              <a:gd name="T46" fmla="*/ 280 w 373"/>
              <a:gd name="T47" fmla="*/ 15 h 269"/>
              <a:gd name="T48" fmla="*/ 256 w 373"/>
              <a:gd name="T49" fmla="*/ 16 h 269"/>
              <a:gd name="T50" fmla="*/ 231 w 373"/>
              <a:gd name="T51" fmla="*/ 40 h 269"/>
              <a:gd name="T52" fmla="*/ 227 w 373"/>
              <a:gd name="T53" fmla="*/ 63 h 269"/>
              <a:gd name="T54" fmla="*/ 213 w 373"/>
              <a:gd name="T55" fmla="*/ 110 h 269"/>
              <a:gd name="T56" fmla="*/ 252 w 373"/>
              <a:gd name="T57" fmla="*/ 135 h 269"/>
              <a:gd name="T58" fmla="*/ 256 w 373"/>
              <a:gd name="T59" fmla="*/ 157 h 269"/>
              <a:gd name="T60" fmla="*/ 304 w 373"/>
              <a:gd name="T61" fmla="*/ 147 h 269"/>
              <a:gd name="T62" fmla="*/ 327 w 373"/>
              <a:gd name="T63" fmla="*/ 146 h 269"/>
              <a:gd name="T64" fmla="*/ 353 w 373"/>
              <a:gd name="T65" fmla="*/ 122 h 269"/>
              <a:gd name="T66" fmla="*/ 292 w 373"/>
              <a:gd name="T67" fmla="*/ 136 h 269"/>
              <a:gd name="T68" fmla="*/ 292 w 373"/>
              <a:gd name="T69" fmla="*/ 26 h 269"/>
              <a:gd name="T70" fmla="*/ 292 w 373"/>
              <a:gd name="T71" fmla="*/ 136 h 269"/>
              <a:gd name="T72" fmla="*/ 120 w 373"/>
              <a:gd name="T73" fmla="*/ 186 h 269"/>
              <a:gd name="T74" fmla="*/ 214 w 373"/>
              <a:gd name="T75" fmla="*/ 165 h 269"/>
              <a:gd name="T76" fmla="*/ 240 w 373"/>
              <a:gd name="T77" fmla="*/ 148 h 269"/>
              <a:gd name="T78" fmla="*/ 197 w 373"/>
              <a:gd name="T79" fmla="*/ 94 h 269"/>
              <a:gd name="T80" fmla="*/ 182 w 373"/>
              <a:gd name="T81" fmla="*/ 64 h 269"/>
              <a:gd name="T82" fmla="*/ 136 w 373"/>
              <a:gd name="T83" fmla="*/ 45 h 269"/>
              <a:gd name="T84" fmla="*/ 103 w 373"/>
              <a:gd name="T85" fmla="*/ 55 h 269"/>
              <a:gd name="T86" fmla="*/ 35 w 373"/>
              <a:gd name="T87" fmla="*/ 64 h 269"/>
              <a:gd name="T88" fmla="*/ 26 w 373"/>
              <a:gd name="T89" fmla="*/ 133 h 269"/>
              <a:gd name="T90" fmla="*/ 16 w 373"/>
              <a:gd name="T91" fmla="*/ 165 h 269"/>
              <a:gd name="T92" fmla="*/ 35 w 373"/>
              <a:gd name="T93" fmla="*/ 211 h 269"/>
              <a:gd name="T94" fmla="*/ 65 w 373"/>
              <a:gd name="T95" fmla="*/ 227 h 269"/>
              <a:gd name="T96" fmla="*/ 103 w 373"/>
              <a:gd name="T97" fmla="*/ 253 h 269"/>
              <a:gd name="T98" fmla="*/ 136 w 373"/>
              <a:gd name="T99" fmla="*/ 243 h 269"/>
              <a:gd name="T100" fmla="*/ 204 w 373"/>
              <a:gd name="T101" fmla="*/ 234 h 269"/>
              <a:gd name="T102" fmla="*/ 212 w 373"/>
              <a:gd name="T103" fmla="*/ 172 h 269"/>
              <a:gd name="T104" fmla="*/ 123 w 373"/>
              <a:gd name="T105" fmla="*/ 226 h 269"/>
              <a:gd name="T106" fmla="*/ 120 w 373"/>
              <a:gd name="T107" fmla="*/ 71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3" h="269">
                <a:moveTo>
                  <a:pt x="267" y="194"/>
                </a:moveTo>
                <a:cubicBezTo>
                  <a:pt x="257" y="194"/>
                  <a:pt x="249" y="202"/>
                  <a:pt x="249" y="212"/>
                </a:cubicBezTo>
                <a:cubicBezTo>
                  <a:pt x="249" y="221"/>
                  <a:pt x="257" y="229"/>
                  <a:pt x="267" y="229"/>
                </a:cubicBezTo>
                <a:cubicBezTo>
                  <a:pt x="276" y="229"/>
                  <a:pt x="284" y="221"/>
                  <a:pt x="284" y="212"/>
                </a:cubicBezTo>
                <a:cubicBezTo>
                  <a:pt x="284" y="202"/>
                  <a:pt x="276" y="194"/>
                  <a:pt x="267" y="194"/>
                </a:cubicBezTo>
                <a:close/>
                <a:moveTo>
                  <a:pt x="319" y="192"/>
                </a:moveTo>
                <a:cubicBezTo>
                  <a:pt x="318" y="188"/>
                  <a:pt x="314" y="186"/>
                  <a:pt x="310" y="188"/>
                </a:cubicBezTo>
                <a:cubicBezTo>
                  <a:pt x="305" y="189"/>
                  <a:pt x="305" y="189"/>
                  <a:pt x="305" y="189"/>
                </a:cubicBezTo>
                <a:cubicBezTo>
                  <a:pt x="302" y="184"/>
                  <a:pt x="297" y="179"/>
                  <a:pt x="292" y="175"/>
                </a:cubicBezTo>
                <a:cubicBezTo>
                  <a:pt x="294" y="171"/>
                  <a:pt x="294" y="171"/>
                  <a:pt x="294" y="171"/>
                </a:cubicBezTo>
                <a:cubicBezTo>
                  <a:pt x="296" y="167"/>
                  <a:pt x="294" y="162"/>
                  <a:pt x="290" y="161"/>
                </a:cubicBezTo>
                <a:cubicBezTo>
                  <a:pt x="287" y="159"/>
                  <a:pt x="282" y="161"/>
                  <a:pt x="280" y="164"/>
                </a:cubicBezTo>
                <a:cubicBezTo>
                  <a:pt x="278" y="168"/>
                  <a:pt x="278" y="168"/>
                  <a:pt x="278" y="168"/>
                </a:cubicBezTo>
                <a:cubicBezTo>
                  <a:pt x="272" y="167"/>
                  <a:pt x="265" y="166"/>
                  <a:pt x="259" y="168"/>
                </a:cubicBezTo>
                <a:cubicBezTo>
                  <a:pt x="257" y="163"/>
                  <a:pt x="257" y="163"/>
                  <a:pt x="257" y="163"/>
                </a:cubicBezTo>
                <a:cubicBezTo>
                  <a:pt x="256" y="159"/>
                  <a:pt x="251" y="157"/>
                  <a:pt x="247" y="159"/>
                </a:cubicBezTo>
                <a:cubicBezTo>
                  <a:pt x="243" y="160"/>
                  <a:pt x="241" y="165"/>
                  <a:pt x="243" y="168"/>
                </a:cubicBezTo>
                <a:cubicBezTo>
                  <a:pt x="244" y="173"/>
                  <a:pt x="244" y="173"/>
                  <a:pt x="244" y="173"/>
                </a:cubicBezTo>
                <a:cubicBezTo>
                  <a:pt x="239" y="176"/>
                  <a:pt x="234" y="181"/>
                  <a:pt x="230" y="186"/>
                </a:cubicBezTo>
                <a:cubicBezTo>
                  <a:pt x="226" y="184"/>
                  <a:pt x="226" y="184"/>
                  <a:pt x="226" y="184"/>
                </a:cubicBezTo>
                <a:cubicBezTo>
                  <a:pt x="222" y="182"/>
                  <a:pt x="217" y="184"/>
                  <a:pt x="216" y="188"/>
                </a:cubicBezTo>
                <a:cubicBezTo>
                  <a:pt x="214" y="192"/>
                  <a:pt x="216" y="196"/>
                  <a:pt x="219" y="198"/>
                </a:cubicBezTo>
                <a:cubicBezTo>
                  <a:pt x="224" y="200"/>
                  <a:pt x="224" y="200"/>
                  <a:pt x="224" y="200"/>
                </a:cubicBezTo>
                <a:cubicBezTo>
                  <a:pt x="222" y="206"/>
                  <a:pt x="221" y="213"/>
                  <a:pt x="223" y="219"/>
                </a:cubicBezTo>
                <a:cubicBezTo>
                  <a:pt x="218" y="221"/>
                  <a:pt x="218" y="221"/>
                  <a:pt x="218" y="221"/>
                </a:cubicBezTo>
                <a:cubicBezTo>
                  <a:pt x="214" y="222"/>
                  <a:pt x="212" y="227"/>
                  <a:pt x="214" y="231"/>
                </a:cubicBezTo>
                <a:cubicBezTo>
                  <a:pt x="215" y="235"/>
                  <a:pt x="220" y="237"/>
                  <a:pt x="223" y="235"/>
                </a:cubicBezTo>
                <a:cubicBezTo>
                  <a:pt x="228" y="234"/>
                  <a:pt x="228" y="234"/>
                  <a:pt x="228" y="234"/>
                </a:cubicBezTo>
                <a:cubicBezTo>
                  <a:pt x="231" y="240"/>
                  <a:pt x="236" y="244"/>
                  <a:pt x="241" y="248"/>
                </a:cubicBezTo>
                <a:cubicBezTo>
                  <a:pt x="239" y="252"/>
                  <a:pt x="239" y="252"/>
                  <a:pt x="239" y="252"/>
                </a:cubicBezTo>
                <a:cubicBezTo>
                  <a:pt x="237" y="256"/>
                  <a:pt x="239" y="261"/>
                  <a:pt x="243" y="262"/>
                </a:cubicBezTo>
                <a:cubicBezTo>
                  <a:pt x="247" y="264"/>
                  <a:pt x="251" y="262"/>
                  <a:pt x="253" y="259"/>
                </a:cubicBezTo>
                <a:cubicBezTo>
                  <a:pt x="255" y="255"/>
                  <a:pt x="255" y="255"/>
                  <a:pt x="255" y="255"/>
                </a:cubicBezTo>
                <a:cubicBezTo>
                  <a:pt x="261" y="256"/>
                  <a:pt x="268" y="257"/>
                  <a:pt x="274" y="255"/>
                </a:cubicBezTo>
                <a:cubicBezTo>
                  <a:pt x="276" y="260"/>
                  <a:pt x="276" y="260"/>
                  <a:pt x="276" y="260"/>
                </a:cubicBezTo>
                <a:cubicBezTo>
                  <a:pt x="277" y="264"/>
                  <a:pt x="282" y="266"/>
                  <a:pt x="286" y="264"/>
                </a:cubicBezTo>
                <a:cubicBezTo>
                  <a:pt x="290" y="263"/>
                  <a:pt x="292" y="259"/>
                  <a:pt x="290" y="255"/>
                </a:cubicBezTo>
                <a:cubicBezTo>
                  <a:pt x="289" y="250"/>
                  <a:pt x="289" y="250"/>
                  <a:pt x="289" y="250"/>
                </a:cubicBezTo>
                <a:cubicBezTo>
                  <a:pt x="295" y="247"/>
                  <a:pt x="299" y="242"/>
                  <a:pt x="303" y="237"/>
                </a:cubicBezTo>
                <a:cubicBezTo>
                  <a:pt x="307" y="239"/>
                  <a:pt x="307" y="239"/>
                  <a:pt x="307" y="239"/>
                </a:cubicBezTo>
                <a:cubicBezTo>
                  <a:pt x="311" y="241"/>
                  <a:pt x="316" y="239"/>
                  <a:pt x="317" y="235"/>
                </a:cubicBezTo>
                <a:cubicBezTo>
                  <a:pt x="319" y="232"/>
                  <a:pt x="318" y="227"/>
                  <a:pt x="314" y="225"/>
                </a:cubicBezTo>
                <a:cubicBezTo>
                  <a:pt x="310" y="223"/>
                  <a:pt x="310" y="223"/>
                  <a:pt x="310" y="223"/>
                </a:cubicBezTo>
                <a:cubicBezTo>
                  <a:pt x="311" y="217"/>
                  <a:pt x="312" y="210"/>
                  <a:pt x="310" y="204"/>
                </a:cubicBezTo>
                <a:cubicBezTo>
                  <a:pt x="315" y="202"/>
                  <a:pt x="315" y="202"/>
                  <a:pt x="315" y="202"/>
                </a:cubicBezTo>
                <a:cubicBezTo>
                  <a:pt x="319" y="201"/>
                  <a:pt x="321" y="196"/>
                  <a:pt x="319" y="192"/>
                </a:cubicBezTo>
                <a:close/>
                <a:moveTo>
                  <a:pt x="267" y="248"/>
                </a:moveTo>
                <a:cubicBezTo>
                  <a:pt x="247" y="248"/>
                  <a:pt x="230" y="232"/>
                  <a:pt x="230" y="212"/>
                </a:cubicBezTo>
                <a:cubicBezTo>
                  <a:pt x="230" y="192"/>
                  <a:pt x="247" y="175"/>
                  <a:pt x="267" y="175"/>
                </a:cubicBezTo>
                <a:cubicBezTo>
                  <a:pt x="287" y="175"/>
                  <a:pt x="303" y="192"/>
                  <a:pt x="303" y="212"/>
                </a:cubicBezTo>
                <a:cubicBezTo>
                  <a:pt x="303" y="232"/>
                  <a:pt x="287" y="248"/>
                  <a:pt x="267" y="248"/>
                </a:cubicBezTo>
                <a:close/>
                <a:moveTo>
                  <a:pt x="306" y="59"/>
                </a:moveTo>
                <a:cubicBezTo>
                  <a:pt x="302" y="56"/>
                  <a:pt x="297" y="55"/>
                  <a:pt x="292" y="55"/>
                </a:cubicBezTo>
                <a:cubicBezTo>
                  <a:pt x="277" y="55"/>
                  <a:pt x="266" y="66"/>
                  <a:pt x="266" y="81"/>
                </a:cubicBezTo>
                <a:cubicBezTo>
                  <a:pt x="266" y="90"/>
                  <a:pt x="271" y="99"/>
                  <a:pt x="278" y="103"/>
                </a:cubicBezTo>
                <a:cubicBezTo>
                  <a:pt x="282" y="106"/>
                  <a:pt x="287" y="107"/>
                  <a:pt x="292" y="107"/>
                </a:cubicBezTo>
                <a:cubicBezTo>
                  <a:pt x="306" y="107"/>
                  <a:pt x="318" y="95"/>
                  <a:pt x="318" y="81"/>
                </a:cubicBezTo>
                <a:cubicBezTo>
                  <a:pt x="318" y="72"/>
                  <a:pt x="314" y="64"/>
                  <a:pt x="306" y="59"/>
                </a:cubicBezTo>
                <a:close/>
                <a:moveTo>
                  <a:pt x="363" y="102"/>
                </a:moveTo>
                <a:cubicBezTo>
                  <a:pt x="357" y="99"/>
                  <a:pt x="357" y="99"/>
                  <a:pt x="357" y="99"/>
                </a:cubicBezTo>
                <a:cubicBezTo>
                  <a:pt x="359" y="89"/>
                  <a:pt x="360" y="79"/>
                  <a:pt x="358" y="69"/>
                </a:cubicBezTo>
                <a:cubicBezTo>
                  <a:pt x="364" y="67"/>
                  <a:pt x="364" y="67"/>
                  <a:pt x="364" y="67"/>
                </a:cubicBezTo>
                <a:cubicBezTo>
                  <a:pt x="370" y="65"/>
                  <a:pt x="373" y="58"/>
                  <a:pt x="371" y="52"/>
                </a:cubicBezTo>
                <a:cubicBezTo>
                  <a:pt x="369" y="46"/>
                  <a:pt x="363" y="43"/>
                  <a:pt x="357" y="45"/>
                </a:cubicBezTo>
                <a:cubicBezTo>
                  <a:pt x="350" y="48"/>
                  <a:pt x="350" y="48"/>
                  <a:pt x="350" y="48"/>
                </a:cubicBezTo>
                <a:cubicBezTo>
                  <a:pt x="345" y="39"/>
                  <a:pt x="338" y="32"/>
                  <a:pt x="330" y="26"/>
                </a:cubicBezTo>
                <a:cubicBezTo>
                  <a:pt x="333" y="20"/>
                  <a:pt x="333" y="20"/>
                  <a:pt x="333" y="20"/>
                </a:cubicBezTo>
                <a:cubicBezTo>
                  <a:pt x="335" y="16"/>
                  <a:pt x="334" y="11"/>
                  <a:pt x="332" y="8"/>
                </a:cubicBezTo>
                <a:cubicBezTo>
                  <a:pt x="331" y="7"/>
                  <a:pt x="329" y="5"/>
                  <a:pt x="328" y="5"/>
                </a:cubicBezTo>
                <a:cubicBezTo>
                  <a:pt x="322" y="2"/>
                  <a:pt x="315" y="4"/>
                  <a:pt x="313" y="10"/>
                </a:cubicBezTo>
                <a:cubicBezTo>
                  <a:pt x="310" y="16"/>
                  <a:pt x="310" y="16"/>
                  <a:pt x="310" y="16"/>
                </a:cubicBezTo>
                <a:cubicBezTo>
                  <a:pt x="300" y="14"/>
                  <a:pt x="290" y="13"/>
                  <a:pt x="280" y="15"/>
                </a:cubicBezTo>
                <a:cubicBezTo>
                  <a:pt x="278" y="9"/>
                  <a:pt x="278" y="9"/>
                  <a:pt x="278" y="9"/>
                </a:cubicBezTo>
                <a:cubicBezTo>
                  <a:pt x="276" y="3"/>
                  <a:pt x="269" y="0"/>
                  <a:pt x="263" y="2"/>
                </a:cubicBezTo>
                <a:cubicBezTo>
                  <a:pt x="257" y="4"/>
                  <a:pt x="254" y="10"/>
                  <a:pt x="256" y="16"/>
                </a:cubicBezTo>
                <a:cubicBezTo>
                  <a:pt x="259" y="23"/>
                  <a:pt x="259" y="23"/>
                  <a:pt x="259" y="23"/>
                </a:cubicBezTo>
                <a:cubicBezTo>
                  <a:pt x="250" y="28"/>
                  <a:pt x="243" y="35"/>
                  <a:pt x="237" y="43"/>
                </a:cubicBezTo>
                <a:cubicBezTo>
                  <a:pt x="231" y="40"/>
                  <a:pt x="231" y="40"/>
                  <a:pt x="231" y="40"/>
                </a:cubicBezTo>
                <a:cubicBezTo>
                  <a:pt x="225" y="37"/>
                  <a:pt x="218" y="40"/>
                  <a:pt x="216" y="45"/>
                </a:cubicBezTo>
                <a:cubicBezTo>
                  <a:pt x="213" y="51"/>
                  <a:pt x="215" y="58"/>
                  <a:pt x="221" y="60"/>
                </a:cubicBezTo>
                <a:cubicBezTo>
                  <a:pt x="227" y="63"/>
                  <a:pt x="227" y="63"/>
                  <a:pt x="227" y="63"/>
                </a:cubicBezTo>
                <a:cubicBezTo>
                  <a:pt x="225" y="73"/>
                  <a:pt x="224" y="83"/>
                  <a:pt x="226" y="93"/>
                </a:cubicBezTo>
                <a:cubicBezTo>
                  <a:pt x="220" y="95"/>
                  <a:pt x="220" y="95"/>
                  <a:pt x="220" y="95"/>
                </a:cubicBezTo>
                <a:cubicBezTo>
                  <a:pt x="214" y="97"/>
                  <a:pt x="211" y="104"/>
                  <a:pt x="213" y="110"/>
                </a:cubicBezTo>
                <a:cubicBezTo>
                  <a:pt x="215" y="116"/>
                  <a:pt x="221" y="119"/>
                  <a:pt x="227" y="116"/>
                </a:cubicBezTo>
                <a:cubicBezTo>
                  <a:pt x="234" y="114"/>
                  <a:pt x="234" y="114"/>
                  <a:pt x="234" y="114"/>
                </a:cubicBezTo>
                <a:cubicBezTo>
                  <a:pt x="238" y="122"/>
                  <a:pt x="245" y="129"/>
                  <a:pt x="252" y="135"/>
                </a:cubicBezTo>
                <a:cubicBezTo>
                  <a:pt x="253" y="135"/>
                  <a:pt x="253" y="136"/>
                  <a:pt x="254" y="136"/>
                </a:cubicBezTo>
                <a:cubicBezTo>
                  <a:pt x="251" y="142"/>
                  <a:pt x="251" y="142"/>
                  <a:pt x="251" y="142"/>
                </a:cubicBezTo>
                <a:cubicBezTo>
                  <a:pt x="248" y="148"/>
                  <a:pt x="251" y="155"/>
                  <a:pt x="256" y="157"/>
                </a:cubicBezTo>
                <a:cubicBezTo>
                  <a:pt x="262" y="160"/>
                  <a:pt x="269" y="157"/>
                  <a:pt x="271" y="152"/>
                </a:cubicBezTo>
                <a:cubicBezTo>
                  <a:pt x="274" y="146"/>
                  <a:pt x="274" y="146"/>
                  <a:pt x="274" y="146"/>
                </a:cubicBezTo>
                <a:cubicBezTo>
                  <a:pt x="284" y="148"/>
                  <a:pt x="294" y="149"/>
                  <a:pt x="304" y="147"/>
                </a:cubicBezTo>
                <a:cubicBezTo>
                  <a:pt x="306" y="153"/>
                  <a:pt x="306" y="153"/>
                  <a:pt x="306" y="153"/>
                </a:cubicBezTo>
                <a:cubicBezTo>
                  <a:pt x="308" y="159"/>
                  <a:pt x="315" y="162"/>
                  <a:pt x="321" y="160"/>
                </a:cubicBezTo>
                <a:cubicBezTo>
                  <a:pt x="327" y="158"/>
                  <a:pt x="330" y="151"/>
                  <a:pt x="327" y="146"/>
                </a:cubicBezTo>
                <a:cubicBezTo>
                  <a:pt x="325" y="139"/>
                  <a:pt x="325" y="139"/>
                  <a:pt x="325" y="139"/>
                </a:cubicBezTo>
                <a:cubicBezTo>
                  <a:pt x="334" y="134"/>
                  <a:pt x="341" y="127"/>
                  <a:pt x="347" y="119"/>
                </a:cubicBezTo>
                <a:cubicBezTo>
                  <a:pt x="353" y="122"/>
                  <a:pt x="353" y="122"/>
                  <a:pt x="353" y="122"/>
                </a:cubicBezTo>
                <a:cubicBezTo>
                  <a:pt x="359" y="125"/>
                  <a:pt x="366" y="122"/>
                  <a:pt x="368" y="117"/>
                </a:cubicBezTo>
                <a:cubicBezTo>
                  <a:pt x="371" y="111"/>
                  <a:pt x="368" y="104"/>
                  <a:pt x="363" y="102"/>
                </a:cubicBezTo>
                <a:close/>
                <a:moveTo>
                  <a:pt x="292" y="136"/>
                </a:moveTo>
                <a:cubicBezTo>
                  <a:pt x="280" y="136"/>
                  <a:pt x="269" y="132"/>
                  <a:pt x="260" y="125"/>
                </a:cubicBezTo>
                <a:cubicBezTo>
                  <a:pt x="246" y="116"/>
                  <a:pt x="237" y="99"/>
                  <a:pt x="237" y="81"/>
                </a:cubicBezTo>
                <a:cubicBezTo>
                  <a:pt x="237" y="51"/>
                  <a:pt x="262" y="26"/>
                  <a:pt x="292" y="26"/>
                </a:cubicBezTo>
                <a:cubicBezTo>
                  <a:pt x="302" y="26"/>
                  <a:pt x="312" y="29"/>
                  <a:pt x="320" y="34"/>
                </a:cubicBezTo>
                <a:cubicBezTo>
                  <a:pt x="336" y="43"/>
                  <a:pt x="347" y="61"/>
                  <a:pt x="347" y="81"/>
                </a:cubicBezTo>
                <a:cubicBezTo>
                  <a:pt x="347" y="111"/>
                  <a:pt x="322" y="136"/>
                  <a:pt x="292" y="136"/>
                </a:cubicBezTo>
                <a:close/>
                <a:moveTo>
                  <a:pt x="120" y="112"/>
                </a:moveTo>
                <a:cubicBezTo>
                  <a:pt x="99" y="112"/>
                  <a:pt x="82" y="128"/>
                  <a:pt x="82" y="149"/>
                </a:cubicBezTo>
                <a:cubicBezTo>
                  <a:pt x="82" y="169"/>
                  <a:pt x="99" y="186"/>
                  <a:pt x="120" y="186"/>
                </a:cubicBezTo>
                <a:cubicBezTo>
                  <a:pt x="140" y="186"/>
                  <a:pt x="157" y="169"/>
                  <a:pt x="157" y="149"/>
                </a:cubicBezTo>
                <a:cubicBezTo>
                  <a:pt x="157" y="128"/>
                  <a:pt x="140" y="112"/>
                  <a:pt x="120" y="112"/>
                </a:cubicBezTo>
                <a:close/>
                <a:moveTo>
                  <a:pt x="214" y="165"/>
                </a:moveTo>
                <a:cubicBezTo>
                  <a:pt x="223" y="165"/>
                  <a:pt x="223" y="165"/>
                  <a:pt x="223" y="165"/>
                </a:cubicBezTo>
                <a:cubicBezTo>
                  <a:pt x="232" y="165"/>
                  <a:pt x="240" y="158"/>
                  <a:pt x="240" y="149"/>
                </a:cubicBezTo>
                <a:cubicBezTo>
                  <a:pt x="240" y="148"/>
                  <a:pt x="240" y="148"/>
                  <a:pt x="240" y="148"/>
                </a:cubicBezTo>
                <a:cubicBezTo>
                  <a:pt x="239" y="139"/>
                  <a:pt x="232" y="133"/>
                  <a:pt x="223" y="133"/>
                </a:cubicBezTo>
                <a:cubicBezTo>
                  <a:pt x="214" y="133"/>
                  <a:pt x="214" y="133"/>
                  <a:pt x="214" y="133"/>
                </a:cubicBezTo>
                <a:cubicBezTo>
                  <a:pt x="211" y="118"/>
                  <a:pt x="206" y="105"/>
                  <a:pt x="197" y="94"/>
                </a:cubicBezTo>
                <a:cubicBezTo>
                  <a:pt x="204" y="87"/>
                  <a:pt x="204" y="87"/>
                  <a:pt x="204" y="87"/>
                </a:cubicBezTo>
                <a:cubicBezTo>
                  <a:pt x="211" y="80"/>
                  <a:pt x="211" y="70"/>
                  <a:pt x="204" y="64"/>
                </a:cubicBezTo>
                <a:cubicBezTo>
                  <a:pt x="198" y="58"/>
                  <a:pt x="188" y="58"/>
                  <a:pt x="182" y="64"/>
                </a:cubicBezTo>
                <a:cubicBezTo>
                  <a:pt x="175" y="71"/>
                  <a:pt x="175" y="71"/>
                  <a:pt x="175" y="71"/>
                </a:cubicBezTo>
                <a:cubicBezTo>
                  <a:pt x="163" y="63"/>
                  <a:pt x="150" y="57"/>
                  <a:pt x="136" y="55"/>
                </a:cubicBezTo>
                <a:cubicBezTo>
                  <a:pt x="136" y="45"/>
                  <a:pt x="136" y="45"/>
                  <a:pt x="136" y="45"/>
                </a:cubicBezTo>
                <a:cubicBezTo>
                  <a:pt x="136" y="36"/>
                  <a:pt x="129" y="29"/>
                  <a:pt x="120" y="29"/>
                </a:cubicBezTo>
                <a:cubicBezTo>
                  <a:pt x="111" y="29"/>
                  <a:pt x="103" y="36"/>
                  <a:pt x="103" y="45"/>
                </a:cubicBezTo>
                <a:cubicBezTo>
                  <a:pt x="103" y="55"/>
                  <a:pt x="103" y="55"/>
                  <a:pt x="103" y="55"/>
                </a:cubicBezTo>
                <a:cubicBezTo>
                  <a:pt x="89" y="57"/>
                  <a:pt x="76" y="63"/>
                  <a:pt x="65" y="71"/>
                </a:cubicBezTo>
                <a:cubicBezTo>
                  <a:pt x="58" y="64"/>
                  <a:pt x="58" y="64"/>
                  <a:pt x="58" y="64"/>
                </a:cubicBezTo>
                <a:cubicBezTo>
                  <a:pt x="51" y="58"/>
                  <a:pt x="41" y="58"/>
                  <a:pt x="35" y="64"/>
                </a:cubicBezTo>
                <a:cubicBezTo>
                  <a:pt x="28" y="70"/>
                  <a:pt x="28" y="80"/>
                  <a:pt x="35" y="87"/>
                </a:cubicBezTo>
                <a:cubicBezTo>
                  <a:pt x="42" y="94"/>
                  <a:pt x="42" y="94"/>
                  <a:pt x="42" y="94"/>
                </a:cubicBezTo>
                <a:cubicBezTo>
                  <a:pt x="34" y="105"/>
                  <a:pt x="28" y="118"/>
                  <a:pt x="26" y="133"/>
                </a:cubicBezTo>
                <a:cubicBezTo>
                  <a:pt x="16" y="133"/>
                  <a:pt x="16" y="133"/>
                  <a:pt x="16" y="133"/>
                </a:cubicBezTo>
                <a:cubicBezTo>
                  <a:pt x="7" y="133"/>
                  <a:pt x="0" y="140"/>
                  <a:pt x="0" y="149"/>
                </a:cubicBezTo>
                <a:cubicBezTo>
                  <a:pt x="0" y="158"/>
                  <a:pt x="7" y="165"/>
                  <a:pt x="16" y="165"/>
                </a:cubicBezTo>
                <a:cubicBezTo>
                  <a:pt x="26" y="165"/>
                  <a:pt x="26" y="165"/>
                  <a:pt x="26" y="165"/>
                </a:cubicBezTo>
                <a:cubicBezTo>
                  <a:pt x="28" y="179"/>
                  <a:pt x="34" y="192"/>
                  <a:pt x="42" y="204"/>
                </a:cubicBezTo>
                <a:cubicBezTo>
                  <a:pt x="35" y="211"/>
                  <a:pt x="35" y="211"/>
                  <a:pt x="35" y="211"/>
                </a:cubicBezTo>
                <a:cubicBezTo>
                  <a:pt x="28" y="217"/>
                  <a:pt x="28" y="227"/>
                  <a:pt x="35" y="234"/>
                </a:cubicBezTo>
                <a:cubicBezTo>
                  <a:pt x="41" y="240"/>
                  <a:pt x="51" y="240"/>
                  <a:pt x="58" y="234"/>
                </a:cubicBezTo>
                <a:cubicBezTo>
                  <a:pt x="65" y="227"/>
                  <a:pt x="65" y="227"/>
                  <a:pt x="65" y="227"/>
                </a:cubicBezTo>
                <a:cubicBezTo>
                  <a:pt x="72" y="232"/>
                  <a:pt x="81" y="236"/>
                  <a:pt x="90" y="239"/>
                </a:cubicBezTo>
                <a:cubicBezTo>
                  <a:pt x="94" y="241"/>
                  <a:pt x="99" y="242"/>
                  <a:pt x="103" y="243"/>
                </a:cubicBezTo>
                <a:cubicBezTo>
                  <a:pt x="103" y="253"/>
                  <a:pt x="103" y="253"/>
                  <a:pt x="103" y="253"/>
                </a:cubicBezTo>
                <a:cubicBezTo>
                  <a:pt x="103" y="262"/>
                  <a:pt x="111" y="269"/>
                  <a:pt x="120" y="269"/>
                </a:cubicBezTo>
                <a:cubicBezTo>
                  <a:pt x="129" y="269"/>
                  <a:pt x="136" y="262"/>
                  <a:pt x="136" y="253"/>
                </a:cubicBezTo>
                <a:cubicBezTo>
                  <a:pt x="136" y="243"/>
                  <a:pt x="136" y="243"/>
                  <a:pt x="136" y="243"/>
                </a:cubicBezTo>
                <a:cubicBezTo>
                  <a:pt x="150" y="240"/>
                  <a:pt x="163" y="235"/>
                  <a:pt x="175" y="227"/>
                </a:cubicBezTo>
                <a:cubicBezTo>
                  <a:pt x="182" y="234"/>
                  <a:pt x="182" y="234"/>
                  <a:pt x="182" y="234"/>
                </a:cubicBezTo>
                <a:cubicBezTo>
                  <a:pt x="188" y="240"/>
                  <a:pt x="198" y="240"/>
                  <a:pt x="204" y="234"/>
                </a:cubicBezTo>
                <a:cubicBezTo>
                  <a:pt x="211" y="227"/>
                  <a:pt x="211" y="217"/>
                  <a:pt x="204" y="211"/>
                </a:cubicBezTo>
                <a:cubicBezTo>
                  <a:pt x="197" y="204"/>
                  <a:pt x="197" y="204"/>
                  <a:pt x="197" y="204"/>
                </a:cubicBezTo>
                <a:cubicBezTo>
                  <a:pt x="204" y="194"/>
                  <a:pt x="209" y="184"/>
                  <a:pt x="212" y="172"/>
                </a:cubicBezTo>
                <a:cubicBezTo>
                  <a:pt x="213" y="170"/>
                  <a:pt x="213" y="167"/>
                  <a:pt x="214" y="165"/>
                </a:cubicBezTo>
                <a:close/>
                <a:moveTo>
                  <a:pt x="183" y="194"/>
                </a:moveTo>
                <a:cubicBezTo>
                  <a:pt x="169" y="213"/>
                  <a:pt x="148" y="225"/>
                  <a:pt x="123" y="226"/>
                </a:cubicBezTo>
                <a:cubicBezTo>
                  <a:pt x="122" y="226"/>
                  <a:pt x="121" y="226"/>
                  <a:pt x="120" y="226"/>
                </a:cubicBezTo>
                <a:cubicBezTo>
                  <a:pt x="77" y="226"/>
                  <a:pt x="42" y="192"/>
                  <a:pt x="42" y="149"/>
                </a:cubicBezTo>
                <a:cubicBezTo>
                  <a:pt x="42" y="106"/>
                  <a:pt x="77" y="71"/>
                  <a:pt x="120" y="71"/>
                </a:cubicBezTo>
                <a:cubicBezTo>
                  <a:pt x="162" y="71"/>
                  <a:pt x="197" y="106"/>
                  <a:pt x="197" y="149"/>
                </a:cubicBezTo>
                <a:cubicBezTo>
                  <a:pt x="197" y="166"/>
                  <a:pt x="192" y="181"/>
                  <a:pt x="183" y="194"/>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defTabSz="914354">
              <a:defRPr/>
            </a:pPr>
            <a:endParaRPr lang="en-US">
              <a:solidFill>
                <a:srgbClr val="CB9B90"/>
              </a:solidFill>
              <a:latin typeface="Corbel" panose="020B0503020204020204"/>
            </a:endParaRPr>
          </a:p>
        </p:txBody>
      </p:sp>
      <p:grpSp>
        <p:nvGrpSpPr>
          <p:cNvPr id="8" name="Group 7">
            <a:extLst>
              <a:ext uri="{FF2B5EF4-FFF2-40B4-BE49-F238E27FC236}">
                <a16:creationId xmlns:a16="http://schemas.microsoft.com/office/drawing/2014/main" id="{0BE8D1DA-F724-77DC-7C1A-24550BFBF389}"/>
              </a:ext>
            </a:extLst>
          </p:cNvPr>
          <p:cNvGrpSpPr/>
          <p:nvPr/>
        </p:nvGrpSpPr>
        <p:grpSpPr>
          <a:xfrm>
            <a:off x="9535830" y="2290347"/>
            <a:ext cx="650236" cy="741363"/>
            <a:chOff x="7739063" y="701675"/>
            <a:chExt cx="1019175" cy="1096963"/>
          </a:xfrm>
          <a:solidFill>
            <a:schemeClr val="accent2"/>
          </a:solidFill>
        </p:grpSpPr>
        <p:sp>
          <p:nvSpPr>
            <p:cNvPr id="9" name="Freeform 34">
              <a:extLst>
                <a:ext uri="{FF2B5EF4-FFF2-40B4-BE49-F238E27FC236}">
                  <a16:creationId xmlns:a16="http://schemas.microsoft.com/office/drawing/2014/main" id="{02F599A2-CA9C-05AA-3EDC-659BBE3BB3EC}"/>
                </a:ext>
              </a:extLst>
            </p:cNvPr>
            <p:cNvSpPr>
              <a:spLocks/>
            </p:cNvSpPr>
            <p:nvPr/>
          </p:nvSpPr>
          <p:spPr bwMode="auto">
            <a:xfrm>
              <a:off x="8026400" y="828675"/>
              <a:ext cx="731838" cy="969963"/>
            </a:xfrm>
            <a:custGeom>
              <a:avLst/>
              <a:gdLst>
                <a:gd name="T0" fmla="*/ 303 w 461"/>
                <a:gd name="T1" fmla="*/ 0 h 611"/>
                <a:gd name="T2" fmla="*/ 459 w 461"/>
                <a:gd name="T3" fmla="*/ 42 h 611"/>
                <a:gd name="T4" fmla="*/ 461 w 461"/>
                <a:gd name="T5" fmla="*/ 44 h 611"/>
                <a:gd name="T6" fmla="*/ 305 w 461"/>
                <a:gd name="T7" fmla="*/ 611 h 611"/>
                <a:gd name="T8" fmla="*/ 0 w 461"/>
                <a:gd name="T9" fmla="*/ 527 h 611"/>
                <a:gd name="T10" fmla="*/ 119 w 461"/>
                <a:gd name="T11" fmla="*/ 527 h 611"/>
                <a:gd name="T12" fmla="*/ 283 w 461"/>
                <a:gd name="T13" fmla="*/ 572 h 611"/>
                <a:gd name="T14" fmla="*/ 422 w 461"/>
                <a:gd name="T15" fmla="*/ 66 h 611"/>
                <a:gd name="T16" fmla="*/ 303 w 461"/>
                <a:gd name="T17" fmla="*/ 32 h 611"/>
                <a:gd name="T18" fmla="*/ 303 w 461"/>
                <a:gd name="T19" fmla="*/ 0 h 611"/>
                <a:gd name="T20" fmla="*/ 303 w 461"/>
                <a:gd name="T21"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1" h="611">
                  <a:moveTo>
                    <a:pt x="303" y="0"/>
                  </a:moveTo>
                  <a:lnTo>
                    <a:pt x="459" y="42"/>
                  </a:lnTo>
                  <a:lnTo>
                    <a:pt x="461" y="44"/>
                  </a:lnTo>
                  <a:lnTo>
                    <a:pt x="305" y="611"/>
                  </a:lnTo>
                  <a:lnTo>
                    <a:pt x="0" y="527"/>
                  </a:lnTo>
                  <a:lnTo>
                    <a:pt x="119" y="527"/>
                  </a:lnTo>
                  <a:lnTo>
                    <a:pt x="283" y="572"/>
                  </a:lnTo>
                  <a:lnTo>
                    <a:pt x="422" y="66"/>
                  </a:lnTo>
                  <a:lnTo>
                    <a:pt x="303" y="32"/>
                  </a:lnTo>
                  <a:lnTo>
                    <a:pt x="303" y="0"/>
                  </a:lnTo>
                  <a:lnTo>
                    <a:pt x="30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defRPr/>
              </a:pPr>
              <a:endParaRPr lang="en-US">
                <a:solidFill>
                  <a:srgbClr val="1A468D"/>
                </a:solidFill>
                <a:latin typeface="Corbel" panose="020B0503020204020204"/>
              </a:endParaRPr>
            </a:p>
          </p:txBody>
        </p:sp>
        <p:sp>
          <p:nvSpPr>
            <p:cNvPr id="10" name="Freeform 35">
              <a:extLst>
                <a:ext uri="{FF2B5EF4-FFF2-40B4-BE49-F238E27FC236}">
                  <a16:creationId xmlns:a16="http://schemas.microsoft.com/office/drawing/2014/main" id="{3F7C2D9C-D7B1-7FB0-902C-CE1F0418393E}"/>
                </a:ext>
              </a:extLst>
            </p:cNvPr>
            <p:cNvSpPr>
              <a:spLocks noEditPoints="1"/>
            </p:cNvSpPr>
            <p:nvPr/>
          </p:nvSpPr>
          <p:spPr bwMode="auto">
            <a:xfrm>
              <a:off x="7739063" y="701675"/>
              <a:ext cx="738188" cy="936625"/>
            </a:xfrm>
            <a:custGeom>
              <a:avLst/>
              <a:gdLst>
                <a:gd name="T0" fmla="*/ 0 w 321"/>
                <a:gd name="T1" fmla="*/ 0 h 406"/>
                <a:gd name="T2" fmla="*/ 0 w 321"/>
                <a:gd name="T3" fmla="*/ 406 h 406"/>
                <a:gd name="T4" fmla="*/ 264 w 321"/>
                <a:gd name="T5" fmla="*/ 406 h 406"/>
                <a:gd name="T6" fmla="*/ 276 w 321"/>
                <a:gd name="T7" fmla="*/ 401 h 406"/>
                <a:gd name="T8" fmla="*/ 317 w 321"/>
                <a:gd name="T9" fmla="*/ 358 h 406"/>
                <a:gd name="T10" fmla="*/ 321 w 321"/>
                <a:gd name="T11" fmla="*/ 348 h 406"/>
                <a:gd name="T12" fmla="*/ 321 w 321"/>
                <a:gd name="T13" fmla="*/ 0 h 406"/>
                <a:gd name="T14" fmla="*/ 0 w 321"/>
                <a:gd name="T15" fmla="*/ 0 h 406"/>
                <a:gd name="T16" fmla="*/ 299 w 321"/>
                <a:gd name="T17" fmla="*/ 342 h 406"/>
                <a:gd name="T18" fmla="*/ 299 w 321"/>
                <a:gd name="T19" fmla="*/ 343 h 406"/>
                <a:gd name="T20" fmla="*/ 298 w 321"/>
                <a:gd name="T21" fmla="*/ 343 h 406"/>
                <a:gd name="T22" fmla="*/ 276 w 321"/>
                <a:gd name="T23" fmla="*/ 343 h 406"/>
                <a:gd name="T24" fmla="*/ 260 w 321"/>
                <a:gd name="T25" fmla="*/ 358 h 406"/>
                <a:gd name="T26" fmla="*/ 260 w 321"/>
                <a:gd name="T27" fmla="*/ 383 h 406"/>
                <a:gd name="T28" fmla="*/ 260 w 321"/>
                <a:gd name="T29" fmla="*/ 384 h 406"/>
                <a:gd name="T30" fmla="*/ 259 w 321"/>
                <a:gd name="T31" fmla="*/ 384 h 406"/>
                <a:gd name="T32" fmla="*/ 22 w 321"/>
                <a:gd name="T33" fmla="*/ 384 h 406"/>
                <a:gd name="T34" fmla="*/ 22 w 321"/>
                <a:gd name="T35" fmla="*/ 21 h 406"/>
                <a:gd name="T36" fmla="*/ 299 w 321"/>
                <a:gd name="T37" fmla="*/ 21 h 406"/>
                <a:gd name="T38" fmla="*/ 299 w 321"/>
                <a:gd name="T39" fmla="*/ 342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1" h="406">
                  <a:moveTo>
                    <a:pt x="0" y="0"/>
                  </a:moveTo>
                  <a:cubicBezTo>
                    <a:pt x="0" y="406"/>
                    <a:pt x="0" y="406"/>
                    <a:pt x="0" y="406"/>
                  </a:cubicBezTo>
                  <a:cubicBezTo>
                    <a:pt x="264" y="406"/>
                    <a:pt x="264" y="406"/>
                    <a:pt x="264" y="406"/>
                  </a:cubicBezTo>
                  <a:cubicBezTo>
                    <a:pt x="269" y="406"/>
                    <a:pt x="273" y="404"/>
                    <a:pt x="276" y="401"/>
                  </a:cubicBezTo>
                  <a:cubicBezTo>
                    <a:pt x="317" y="358"/>
                    <a:pt x="317" y="358"/>
                    <a:pt x="317" y="358"/>
                  </a:cubicBezTo>
                  <a:cubicBezTo>
                    <a:pt x="320" y="355"/>
                    <a:pt x="321" y="352"/>
                    <a:pt x="321" y="348"/>
                  </a:cubicBezTo>
                  <a:cubicBezTo>
                    <a:pt x="321" y="0"/>
                    <a:pt x="321" y="0"/>
                    <a:pt x="321" y="0"/>
                  </a:cubicBezTo>
                  <a:lnTo>
                    <a:pt x="0" y="0"/>
                  </a:lnTo>
                  <a:close/>
                  <a:moveTo>
                    <a:pt x="299" y="342"/>
                  </a:moveTo>
                  <a:cubicBezTo>
                    <a:pt x="299" y="343"/>
                    <a:pt x="299" y="343"/>
                    <a:pt x="299" y="343"/>
                  </a:cubicBezTo>
                  <a:cubicBezTo>
                    <a:pt x="299" y="343"/>
                    <a:pt x="298" y="343"/>
                    <a:pt x="298" y="343"/>
                  </a:cubicBezTo>
                  <a:cubicBezTo>
                    <a:pt x="276" y="343"/>
                    <a:pt x="276" y="343"/>
                    <a:pt x="276" y="343"/>
                  </a:cubicBezTo>
                  <a:cubicBezTo>
                    <a:pt x="266" y="343"/>
                    <a:pt x="260" y="349"/>
                    <a:pt x="260" y="358"/>
                  </a:cubicBezTo>
                  <a:cubicBezTo>
                    <a:pt x="260" y="383"/>
                    <a:pt x="260" y="383"/>
                    <a:pt x="260" y="383"/>
                  </a:cubicBezTo>
                  <a:cubicBezTo>
                    <a:pt x="260" y="383"/>
                    <a:pt x="260" y="384"/>
                    <a:pt x="260" y="384"/>
                  </a:cubicBezTo>
                  <a:cubicBezTo>
                    <a:pt x="260" y="384"/>
                    <a:pt x="259" y="384"/>
                    <a:pt x="259" y="384"/>
                  </a:cubicBezTo>
                  <a:cubicBezTo>
                    <a:pt x="198" y="384"/>
                    <a:pt x="22" y="384"/>
                    <a:pt x="22" y="384"/>
                  </a:cubicBezTo>
                  <a:cubicBezTo>
                    <a:pt x="22" y="21"/>
                    <a:pt x="22" y="21"/>
                    <a:pt x="22" y="21"/>
                  </a:cubicBezTo>
                  <a:cubicBezTo>
                    <a:pt x="299" y="21"/>
                    <a:pt x="299" y="21"/>
                    <a:pt x="299" y="21"/>
                  </a:cubicBezTo>
                  <a:lnTo>
                    <a:pt x="299" y="3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defRPr/>
              </a:pPr>
              <a:endParaRPr lang="en-US">
                <a:solidFill>
                  <a:srgbClr val="1A468D"/>
                </a:solidFill>
                <a:latin typeface="Corbel" panose="020B0503020204020204"/>
              </a:endParaRPr>
            </a:p>
          </p:txBody>
        </p:sp>
        <p:sp>
          <p:nvSpPr>
            <p:cNvPr id="11" name="Freeform 36">
              <a:extLst>
                <a:ext uri="{FF2B5EF4-FFF2-40B4-BE49-F238E27FC236}">
                  <a16:creationId xmlns:a16="http://schemas.microsoft.com/office/drawing/2014/main" id="{B15D5C60-9620-5402-C2A6-6BD5968F9E8F}"/>
                </a:ext>
              </a:extLst>
            </p:cNvPr>
            <p:cNvSpPr>
              <a:spLocks/>
            </p:cNvSpPr>
            <p:nvPr/>
          </p:nvSpPr>
          <p:spPr bwMode="auto">
            <a:xfrm>
              <a:off x="7851775" y="879475"/>
              <a:ext cx="508000" cy="60325"/>
            </a:xfrm>
            <a:custGeom>
              <a:avLst/>
              <a:gdLst>
                <a:gd name="T0" fmla="*/ 0 w 320"/>
                <a:gd name="T1" fmla="*/ 0 h 38"/>
                <a:gd name="T2" fmla="*/ 320 w 320"/>
                <a:gd name="T3" fmla="*/ 0 h 38"/>
                <a:gd name="T4" fmla="*/ 320 w 320"/>
                <a:gd name="T5" fmla="*/ 38 h 38"/>
                <a:gd name="T6" fmla="*/ 0 w 320"/>
                <a:gd name="T7" fmla="*/ 38 h 38"/>
                <a:gd name="T8" fmla="*/ 0 w 320"/>
                <a:gd name="T9" fmla="*/ 0 h 38"/>
                <a:gd name="T10" fmla="*/ 0 w 320"/>
                <a:gd name="T11" fmla="*/ 0 h 38"/>
              </a:gdLst>
              <a:ahLst/>
              <a:cxnLst>
                <a:cxn ang="0">
                  <a:pos x="T0" y="T1"/>
                </a:cxn>
                <a:cxn ang="0">
                  <a:pos x="T2" y="T3"/>
                </a:cxn>
                <a:cxn ang="0">
                  <a:pos x="T4" y="T5"/>
                </a:cxn>
                <a:cxn ang="0">
                  <a:pos x="T6" y="T7"/>
                </a:cxn>
                <a:cxn ang="0">
                  <a:pos x="T8" y="T9"/>
                </a:cxn>
                <a:cxn ang="0">
                  <a:pos x="T10" y="T11"/>
                </a:cxn>
              </a:cxnLst>
              <a:rect l="0" t="0" r="r" b="b"/>
              <a:pathLst>
                <a:path w="320" h="38">
                  <a:moveTo>
                    <a:pt x="0" y="0"/>
                  </a:moveTo>
                  <a:lnTo>
                    <a:pt x="320" y="0"/>
                  </a:lnTo>
                  <a:lnTo>
                    <a:pt x="320" y="38"/>
                  </a:lnTo>
                  <a:lnTo>
                    <a:pt x="0" y="38"/>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defRPr/>
              </a:pPr>
              <a:endParaRPr lang="en-US">
                <a:solidFill>
                  <a:srgbClr val="1A468D"/>
                </a:solidFill>
                <a:latin typeface="Corbel" panose="020B0503020204020204"/>
              </a:endParaRPr>
            </a:p>
          </p:txBody>
        </p:sp>
        <p:sp>
          <p:nvSpPr>
            <p:cNvPr id="12" name="Freeform 37">
              <a:extLst>
                <a:ext uri="{FF2B5EF4-FFF2-40B4-BE49-F238E27FC236}">
                  <a16:creationId xmlns:a16="http://schemas.microsoft.com/office/drawing/2014/main" id="{03EB6E85-88A8-6102-4489-1FCE56CFE8B7}"/>
                </a:ext>
              </a:extLst>
            </p:cNvPr>
            <p:cNvSpPr>
              <a:spLocks/>
            </p:cNvSpPr>
            <p:nvPr/>
          </p:nvSpPr>
          <p:spPr bwMode="auto">
            <a:xfrm>
              <a:off x="7851775" y="992188"/>
              <a:ext cx="508000" cy="60325"/>
            </a:xfrm>
            <a:custGeom>
              <a:avLst/>
              <a:gdLst>
                <a:gd name="T0" fmla="*/ 0 w 320"/>
                <a:gd name="T1" fmla="*/ 0 h 38"/>
                <a:gd name="T2" fmla="*/ 320 w 320"/>
                <a:gd name="T3" fmla="*/ 0 h 38"/>
                <a:gd name="T4" fmla="*/ 320 w 320"/>
                <a:gd name="T5" fmla="*/ 38 h 38"/>
                <a:gd name="T6" fmla="*/ 0 w 320"/>
                <a:gd name="T7" fmla="*/ 38 h 38"/>
                <a:gd name="T8" fmla="*/ 0 w 320"/>
                <a:gd name="T9" fmla="*/ 0 h 38"/>
                <a:gd name="T10" fmla="*/ 0 w 320"/>
                <a:gd name="T11" fmla="*/ 0 h 38"/>
              </a:gdLst>
              <a:ahLst/>
              <a:cxnLst>
                <a:cxn ang="0">
                  <a:pos x="T0" y="T1"/>
                </a:cxn>
                <a:cxn ang="0">
                  <a:pos x="T2" y="T3"/>
                </a:cxn>
                <a:cxn ang="0">
                  <a:pos x="T4" y="T5"/>
                </a:cxn>
                <a:cxn ang="0">
                  <a:pos x="T6" y="T7"/>
                </a:cxn>
                <a:cxn ang="0">
                  <a:pos x="T8" y="T9"/>
                </a:cxn>
                <a:cxn ang="0">
                  <a:pos x="T10" y="T11"/>
                </a:cxn>
              </a:cxnLst>
              <a:rect l="0" t="0" r="r" b="b"/>
              <a:pathLst>
                <a:path w="320" h="38">
                  <a:moveTo>
                    <a:pt x="0" y="0"/>
                  </a:moveTo>
                  <a:lnTo>
                    <a:pt x="320" y="0"/>
                  </a:lnTo>
                  <a:lnTo>
                    <a:pt x="320" y="38"/>
                  </a:lnTo>
                  <a:lnTo>
                    <a:pt x="0" y="38"/>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defRPr/>
              </a:pPr>
              <a:endParaRPr lang="en-US">
                <a:solidFill>
                  <a:srgbClr val="1A468D"/>
                </a:solidFill>
                <a:latin typeface="Corbel" panose="020B0503020204020204"/>
              </a:endParaRPr>
            </a:p>
          </p:txBody>
        </p:sp>
        <p:sp>
          <p:nvSpPr>
            <p:cNvPr id="13" name="Freeform 38">
              <a:extLst>
                <a:ext uri="{FF2B5EF4-FFF2-40B4-BE49-F238E27FC236}">
                  <a16:creationId xmlns:a16="http://schemas.microsoft.com/office/drawing/2014/main" id="{7D79945A-ABA3-8658-D125-8D8E3CBD00E3}"/>
                </a:ext>
              </a:extLst>
            </p:cNvPr>
            <p:cNvSpPr>
              <a:spLocks/>
            </p:cNvSpPr>
            <p:nvPr/>
          </p:nvSpPr>
          <p:spPr bwMode="auto">
            <a:xfrm>
              <a:off x="7851775" y="1103313"/>
              <a:ext cx="219075" cy="60325"/>
            </a:xfrm>
            <a:custGeom>
              <a:avLst/>
              <a:gdLst>
                <a:gd name="T0" fmla="*/ 0 w 138"/>
                <a:gd name="T1" fmla="*/ 0 h 38"/>
                <a:gd name="T2" fmla="*/ 138 w 138"/>
                <a:gd name="T3" fmla="*/ 0 h 38"/>
                <a:gd name="T4" fmla="*/ 138 w 138"/>
                <a:gd name="T5" fmla="*/ 38 h 38"/>
                <a:gd name="T6" fmla="*/ 0 w 138"/>
                <a:gd name="T7" fmla="*/ 38 h 38"/>
                <a:gd name="T8" fmla="*/ 0 w 138"/>
                <a:gd name="T9" fmla="*/ 0 h 38"/>
                <a:gd name="T10" fmla="*/ 0 w 138"/>
                <a:gd name="T11" fmla="*/ 0 h 38"/>
              </a:gdLst>
              <a:ahLst/>
              <a:cxnLst>
                <a:cxn ang="0">
                  <a:pos x="T0" y="T1"/>
                </a:cxn>
                <a:cxn ang="0">
                  <a:pos x="T2" y="T3"/>
                </a:cxn>
                <a:cxn ang="0">
                  <a:pos x="T4" y="T5"/>
                </a:cxn>
                <a:cxn ang="0">
                  <a:pos x="T6" y="T7"/>
                </a:cxn>
                <a:cxn ang="0">
                  <a:pos x="T8" y="T9"/>
                </a:cxn>
                <a:cxn ang="0">
                  <a:pos x="T10" y="T11"/>
                </a:cxn>
              </a:cxnLst>
              <a:rect l="0" t="0" r="r" b="b"/>
              <a:pathLst>
                <a:path w="138" h="38">
                  <a:moveTo>
                    <a:pt x="0" y="0"/>
                  </a:moveTo>
                  <a:lnTo>
                    <a:pt x="138" y="0"/>
                  </a:lnTo>
                  <a:lnTo>
                    <a:pt x="138" y="38"/>
                  </a:lnTo>
                  <a:lnTo>
                    <a:pt x="0" y="38"/>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defRPr/>
              </a:pPr>
              <a:endParaRPr lang="en-US">
                <a:solidFill>
                  <a:srgbClr val="1A468D"/>
                </a:solidFill>
                <a:latin typeface="Corbel" panose="020B0503020204020204"/>
              </a:endParaRPr>
            </a:p>
          </p:txBody>
        </p:sp>
      </p:grpSp>
      <p:grpSp>
        <p:nvGrpSpPr>
          <p:cNvPr id="14" name="Group 13">
            <a:extLst>
              <a:ext uri="{FF2B5EF4-FFF2-40B4-BE49-F238E27FC236}">
                <a16:creationId xmlns:a16="http://schemas.microsoft.com/office/drawing/2014/main" id="{B6394AE4-BE21-D5FC-8283-172DB0DEEFFD}"/>
              </a:ext>
            </a:extLst>
          </p:cNvPr>
          <p:cNvGrpSpPr/>
          <p:nvPr/>
        </p:nvGrpSpPr>
        <p:grpSpPr>
          <a:xfrm>
            <a:off x="2127073" y="2335148"/>
            <a:ext cx="681175" cy="587960"/>
            <a:chOff x="7716838" y="3678238"/>
            <a:chExt cx="1038225" cy="923925"/>
          </a:xfrm>
          <a:solidFill>
            <a:schemeClr val="tx2"/>
          </a:solidFill>
        </p:grpSpPr>
        <p:sp>
          <p:nvSpPr>
            <p:cNvPr id="15" name="Freeform 109">
              <a:extLst>
                <a:ext uri="{FF2B5EF4-FFF2-40B4-BE49-F238E27FC236}">
                  <a16:creationId xmlns:a16="http://schemas.microsoft.com/office/drawing/2014/main" id="{2335CD7D-AF3A-AE9C-8991-82174AB8E269}"/>
                </a:ext>
              </a:extLst>
            </p:cNvPr>
            <p:cNvSpPr>
              <a:spLocks noEditPoints="1"/>
            </p:cNvSpPr>
            <p:nvPr/>
          </p:nvSpPr>
          <p:spPr bwMode="auto">
            <a:xfrm>
              <a:off x="7716838" y="3678238"/>
              <a:ext cx="1038225" cy="923925"/>
            </a:xfrm>
            <a:custGeom>
              <a:avLst/>
              <a:gdLst>
                <a:gd name="T0" fmla="*/ 386 w 399"/>
                <a:gd name="T1" fmla="*/ 0 h 355"/>
                <a:gd name="T2" fmla="*/ 13 w 399"/>
                <a:gd name="T3" fmla="*/ 0 h 355"/>
                <a:gd name="T4" fmla="*/ 0 w 399"/>
                <a:gd name="T5" fmla="*/ 13 h 355"/>
                <a:gd name="T6" fmla="*/ 0 w 399"/>
                <a:gd name="T7" fmla="*/ 342 h 355"/>
                <a:gd name="T8" fmla="*/ 13 w 399"/>
                <a:gd name="T9" fmla="*/ 355 h 355"/>
                <a:gd name="T10" fmla="*/ 386 w 399"/>
                <a:gd name="T11" fmla="*/ 355 h 355"/>
                <a:gd name="T12" fmla="*/ 399 w 399"/>
                <a:gd name="T13" fmla="*/ 342 h 355"/>
                <a:gd name="T14" fmla="*/ 399 w 399"/>
                <a:gd name="T15" fmla="*/ 13 h 355"/>
                <a:gd name="T16" fmla="*/ 386 w 399"/>
                <a:gd name="T17" fmla="*/ 0 h 355"/>
                <a:gd name="T18" fmla="*/ 307 w 399"/>
                <a:gd name="T19" fmla="*/ 28 h 355"/>
                <a:gd name="T20" fmla="*/ 324 w 399"/>
                <a:gd name="T21" fmla="*/ 44 h 355"/>
                <a:gd name="T22" fmla="*/ 307 w 399"/>
                <a:gd name="T23" fmla="*/ 61 h 355"/>
                <a:gd name="T24" fmla="*/ 290 w 399"/>
                <a:gd name="T25" fmla="*/ 44 h 355"/>
                <a:gd name="T26" fmla="*/ 307 w 399"/>
                <a:gd name="T27" fmla="*/ 28 h 355"/>
                <a:gd name="T28" fmla="*/ 258 w 399"/>
                <a:gd name="T29" fmla="*/ 28 h 355"/>
                <a:gd name="T30" fmla="*/ 274 w 399"/>
                <a:gd name="T31" fmla="*/ 44 h 355"/>
                <a:gd name="T32" fmla="*/ 258 w 399"/>
                <a:gd name="T33" fmla="*/ 61 h 355"/>
                <a:gd name="T34" fmla="*/ 241 w 399"/>
                <a:gd name="T35" fmla="*/ 44 h 355"/>
                <a:gd name="T36" fmla="*/ 258 w 399"/>
                <a:gd name="T37" fmla="*/ 28 h 355"/>
                <a:gd name="T38" fmla="*/ 374 w 399"/>
                <a:gd name="T39" fmla="*/ 329 h 355"/>
                <a:gd name="T40" fmla="*/ 25 w 399"/>
                <a:gd name="T41" fmla="*/ 329 h 355"/>
                <a:gd name="T42" fmla="*/ 25 w 399"/>
                <a:gd name="T43" fmla="*/ 89 h 355"/>
                <a:gd name="T44" fmla="*/ 374 w 399"/>
                <a:gd name="T45" fmla="*/ 89 h 355"/>
                <a:gd name="T46" fmla="*/ 374 w 399"/>
                <a:gd name="T47" fmla="*/ 329 h 355"/>
                <a:gd name="T48" fmla="*/ 357 w 399"/>
                <a:gd name="T49" fmla="*/ 61 h 355"/>
                <a:gd name="T50" fmla="*/ 340 w 399"/>
                <a:gd name="T51" fmla="*/ 44 h 355"/>
                <a:gd name="T52" fmla="*/ 357 w 399"/>
                <a:gd name="T53" fmla="*/ 28 h 355"/>
                <a:gd name="T54" fmla="*/ 374 w 399"/>
                <a:gd name="T55" fmla="*/ 44 h 355"/>
                <a:gd name="T56" fmla="*/ 357 w 399"/>
                <a:gd name="T57" fmla="*/ 61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99" h="355">
                  <a:moveTo>
                    <a:pt x="386" y="0"/>
                  </a:moveTo>
                  <a:cubicBezTo>
                    <a:pt x="13" y="0"/>
                    <a:pt x="13" y="0"/>
                    <a:pt x="13" y="0"/>
                  </a:cubicBezTo>
                  <a:cubicBezTo>
                    <a:pt x="6" y="0"/>
                    <a:pt x="0" y="6"/>
                    <a:pt x="0" y="13"/>
                  </a:cubicBezTo>
                  <a:cubicBezTo>
                    <a:pt x="0" y="342"/>
                    <a:pt x="0" y="342"/>
                    <a:pt x="0" y="342"/>
                  </a:cubicBezTo>
                  <a:cubicBezTo>
                    <a:pt x="0" y="349"/>
                    <a:pt x="6" y="355"/>
                    <a:pt x="13" y="355"/>
                  </a:cubicBezTo>
                  <a:cubicBezTo>
                    <a:pt x="386" y="355"/>
                    <a:pt x="386" y="355"/>
                    <a:pt x="386" y="355"/>
                  </a:cubicBezTo>
                  <a:cubicBezTo>
                    <a:pt x="393" y="355"/>
                    <a:pt x="399" y="349"/>
                    <a:pt x="399" y="342"/>
                  </a:cubicBezTo>
                  <a:cubicBezTo>
                    <a:pt x="399" y="13"/>
                    <a:pt x="399" y="13"/>
                    <a:pt x="399" y="13"/>
                  </a:cubicBezTo>
                  <a:cubicBezTo>
                    <a:pt x="399" y="6"/>
                    <a:pt x="393" y="0"/>
                    <a:pt x="386" y="0"/>
                  </a:cubicBezTo>
                  <a:close/>
                  <a:moveTo>
                    <a:pt x="307" y="28"/>
                  </a:moveTo>
                  <a:cubicBezTo>
                    <a:pt x="316" y="28"/>
                    <a:pt x="324" y="35"/>
                    <a:pt x="324" y="44"/>
                  </a:cubicBezTo>
                  <a:cubicBezTo>
                    <a:pt x="324" y="54"/>
                    <a:pt x="316" y="61"/>
                    <a:pt x="307" y="61"/>
                  </a:cubicBezTo>
                  <a:cubicBezTo>
                    <a:pt x="298" y="61"/>
                    <a:pt x="290" y="54"/>
                    <a:pt x="290" y="44"/>
                  </a:cubicBezTo>
                  <a:cubicBezTo>
                    <a:pt x="290" y="35"/>
                    <a:pt x="298" y="28"/>
                    <a:pt x="307" y="28"/>
                  </a:cubicBezTo>
                  <a:close/>
                  <a:moveTo>
                    <a:pt x="258" y="28"/>
                  </a:moveTo>
                  <a:cubicBezTo>
                    <a:pt x="267" y="28"/>
                    <a:pt x="274" y="35"/>
                    <a:pt x="274" y="44"/>
                  </a:cubicBezTo>
                  <a:cubicBezTo>
                    <a:pt x="274" y="54"/>
                    <a:pt x="267" y="61"/>
                    <a:pt x="258" y="61"/>
                  </a:cubicBezTo>
                  <a:cubicBezTo>
                    <a:pt x="248" y="61"/>
                    <a:pt x="241" y="54"/>
                    <a:pt x="241" y="44"/>
                  </a:cubicBezTo>
                  <a:cubicBezTo>
                    <a:pt x="241" y="35"/>
                    <a:pt x="248" y="28"/>
                    <a:pt x="258" y="28"/>
                  </a:cubicBezTo>
                  <a:close/>
                  <a:moveTo>
                    <a:pt x="374" y="329"/>
                  </a:moveTo>
                  <a:cubicBezTo>
                    <a:pt x="25" y="329"/>
                    <a:pt x="25" y="329"/>
                    <a:pt x="25" y="329"/>
                  </a:cubicBezTo>
                  <a:cubicBezTo>
                    <a:pt x="25" y="89"/>
                    <a:pt x="25" y="89"/>
                    <a:pt x="25" y="89"/>
                  </a:cubicBezTo>
                  <a:cubicBezTo>
                    <a:pt x="374" y="89"/>
                    <a:pt x="374" y="89"/>
                    <a:pt x="374" y="89"/>
                  </a:cubicBezTo>
                  <a:lnTo>
                    <a:pt x="374" y="329"/>
                  </a:lnTo>
                  <a:close/>
                  <a:moveTo>
                    <a:pt x="357" y="61"/>
                  </a:moveTo>
                  <a:cubicBezTo>
                    <a:pt x="347" y="61"/>
                    <a:pt x="340" y="54"/>
                    <a:pt x="340" y="44"/>
                  </a:cubicBezTo>
                  <a:cubicBezTo>
                    <a:pt x="340" y="35"/>
                    <a:pt x="347" y="28"/>
                    <a:pt x="357" y="28"/>
                  </a:cubicBezTo>
                  <a:cubicBezTo>
                    <a:pt x="366" y="28"/>
                    <a:pt x="374" y="35"/>
                    <a:pt x="374" y="44"/>
                  </a:cubicBezTo>
                  <a:cubicBezTo>
                    <a:pt x="374" y="54"/>
                    <a:pt x="366" y="61"/>
                    <a:pt x="357"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defRPr/>
              </a:pPr>
              <a:endParaRPr lang="en-US">
                <a:solidFill>
                  <a:srgbClr val="1A468D"/>
                </a:solidFill>
                <a:latin typeface="Corbel" panose="020B0503020204020204"/>
              </a:endParaRPr>
            </a:p>
          </p:txBody>
        </p:sp>
        <p:sp>
          <p:nvSpPr>
            <p:cNvPr id="16" name="Freeform 110">
              <a:extLst>
                <a:ext uri="{FF2B5EF4-FFF2-40B4-BE49-F238E27FC236}">
                  <a16:creationId xmlns:a16="http://schemas.microsoft.com/office/drawing/2014/main" id="{D5C63DDE-E193-B132-A8A6-6203B61C2D40}"/>
                </a:ext>
              </a:extLst>
            </p:cNvPr>
            <p:cNvSpPr>
              <a:spLocks noEditPoints="1"/>
            </p:cNvSpPr>
            <p:nvPr/>
          </p:nvSpPr>
          <p:spPr bwMode="auto">
            <a:xfrm>
              <a:off x="7856538" y="4041776"/>
              <a:ext cx="101600" cy="150813"/>
            </a:xfrm>
            <a:custGeom>
              <a:avLst/>
              <a:gdLst>
                <a:gd name="T0" fmla="*/ 0 w 39"/>
                <a:gd name="T1" fmla="*/ 29 h 58"/>
                <a:gd name="T2" fmla="*/ 5 w 39"/>
                <a:gd name="T3" fmla="*/ 7 h 58"/>
                <a:gd name="T4" fmla="*/ 19 w 39"/>
                <a:gd name="T5" fmla="*/ 0 h 58"/>
                <a:gd name="T6" fmla="*/ 34 w 39"/>
                <a:gd name="T7" fmla="*/ 7 h 58"/>
                <a:gd name="T8" fmla="*/ 39 w 39"/>
                <a:gd name="T9" fmla="*/ 29 h 58"/>
                <a:gd name="T10" fmla="*/ 34 w 39"/>
                <a:gd name="T11" fmla="*/ 51 h 58"/>
                <a:gd name="T12" fmla="*/ 19 w 39"/>
                <a:gd name="T13" fmla="*/ 58 h 58"/>
                <a:gd name="T14" fmla="*/ 5 w 39"/>
                <a:gd name="T15" fmla="*/ 51 h 58"/>
                <a:gd name="T16" fmla="*/ 0 w 39"/>
                <a:gd name="T17" fmla="*/ 29 h 58"/>
                <a:gd name="T18" fmla="*/ 10 w 39"/>
                <a:gd name="T19" fmla="*/ 29 h 58"/>
                <a:gd name="T20" fmla="*/ 13 w 39"/>
                <a:gd name="T21" fmla="*/ 44 h 58"/>
                <a:gd name="T22" fmla="*/ 19 w 39"/>
                <a:gd name="T23" fmla="*/ 49 h 58"/>
                <a:gd name="T24" fmla="*/ 26 w 39"/>
                <a:gd name="T25" fmla="*/ 44 h 58"/>
                <a:gd name="T26" fmla="*/ 28 w 39"/>
                <a:gd name="T27" fmla="*/ 29 h 58"/>
                <a:gd name="T28" fmla="*/ 26 w 39"/>
                <a:gd name="T29" fmla="*/ 14 h 58"/>
                <a:gd name="T30" fmla="*/ 19 w 39"/>
                <a:gd name="T31" fmla="*/ 9 h 58"/>
                <a:gd name="T32" fmla="*/ 13 w 39"/>
                <a:gd name="T33" fmla="*/ 14 h 58"/>
                <a:gd name="T34" fmla="*/ 10 w 39"/>
                <a:gd name="T3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58">
                  <a:moveTo>
                    <a:pt x="0" y="29"/>
                  </a:moveTo>
                  <a:cubicBezTo>
                    <a:pt x="0" y="19"/>
                    <a:pt x="2" y="12"/>
                    <a:pt x="5" y="7"/>
                  </a:cubicBezTo>
                  <a:cubicBezTo>
                    <a:pt x="8" y="3"/>
                    <a:pt x="13" y="0"/>
                    <a:pt x="19" y="0"/>
                  </a:cubicBezTo>
                  <a:cubicBezTo>
                    <a:pt x="26" y="0"/>
                    <a:pt x="31" y="3"/>
                    <a:pt x="34" y="7"/>
                  </a:cubicBezTo>
                  <a:cubicBezTo>
                    <a:pt x="37" y="12"/>
                    <a:pt x="39" y="19"/>
                    <a:pt x="39" y="29"/>
                  </a:cubicBezTo>
                  <a:cubicBezTo>
                    <a:pt x="39" y="39"/>
                    <a:pt x="37" y="46"/>
                    <a:pt x="34" y="51"/>
                  </a:cubicBezTo>
                  <a:cubicBezTo>
                    <a:pt x="30" y="56"/>
                    <a:pt x="26" y="58"/>
                    <a:pt x="19" y="58"/>
                  </a:cubicBezTo>
                  <a:cubicBezTo>
                    <a:pt x="13" y="58"/>
                    <a:pt x="8" y="56"/>
                    <a:pt x="5" y="51"/>
                  </a:cubicBezTo>
                  <a:cubicBezTo>
                    <a:pt x="2" y="46"/>
                    <a:pt x="0" y="38"/>
                    <a:pt x="0" y="29"/>
                  </a:cubicBezTo>
                  <a:close/>
                  <a:moveTo>
                    <a:pt x="10" y="29"/>
                  </a:moveTo>
                  <a:cubicBezTo>
                    <a:pt x="10" y="36"/>
                    <a:pt x="11" y="41"/>
                    <a:pt x="13" y="44"/>
                  </a:cubicBezTo>
                  <a:cubicBezTo>
                    <a:pt x="14" y="48"/>
                    <a:pt x="16" y="49"/>
                    <a:pt x="19" y="49"/>
                  </a:cubicBezTo>
                  <a:cubicBezTo>
                    <a:pt x="23" y="49"/>
                    <a:pt x="25" y="48"/>
                    <a:pt x="26" y="44"/>
                  </a:cubicBezTo>
                  <a:cubicBezTo>
                    <a:pt x="28" y="41"/>
                    <a:pt x="28" y="36"/>
                    <a:pt x="28" y="29"/>
                  </a:cubicBezTo>
                  <a:cubicBezTo>
                    <a:pt x="28" y="23"/>
                    <a:pt x="28" y="18"/>
                    <a:pt x="26" y="14"/>
                  </a:cubicBezTo>
                  <a:cubicBezTo>
                    <a:pt x="25" y="11"/>
                    <a:pt x="23" y="9"/>
                    <a:pt x="19" y="9"/>
                  </a:cubicBezTo>
                  <a:cubicBezTo>
                    <a:pt x="16" y="9"/>
                    <a:pt x="14" y="11"/>
                    <a:pt x="13" y="14"/>
                  </a:cubicBezTo>
                  <a:cubicBezTo>
                    <a:pt x="11" y="17"/>
                    <a:pt x="10" y="22"/>
                    <a:pt x="10"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defRPr/>
              </a:pPr>
              <a:endParaRPr lang="en-US">
                <a:solidFill>
                  <a:srgbClr val="1A468D"/>
                </a:solidFill>
                <a:latin typeface="Corbel" panose="020B0503020204020204"/>
              </a:endParaRPr>
            </a:p>
          </p:txBody>
        </p:sp>
        <p:sp>
          <p:nvSpPr>
            <p:cNvPr id="17" name="Freeform 111">
              <a:extLst>
                <a:ext uri="{FF2B5EF4-FFF2-40B4-BE49-F238E27FC236}">
                  <a16:creationId xmlns:a16="http://schemas.microsoft.com/office/drawing/2014/main" id="{AA7CE1C0-C0E2-4B6D-2BE2-146D0394510F}"/>
                </a:ext>
              </a:extLst>
            </p:cNvPr>
            <p:cNvSpPr>
              <a:spLocks/>
            </p:cNvSpPr>
            <p:nvPr/>
          </p:nvSpPr>
          <p:spPr bwMode="auto">
            <a:xfrm>
              <a:off x="7994651" y="4041776"/>
              <a:ext cx="88900" cy="149225"/>
            </a:xfrm>
            <a:custGeom>
              <a:avLst/>
              <a:gdLst>
                <a:gd name="T0" fmla="*/ 5 w 56"/>
                <a:gd name="T1" fmla="*/ 79 h 94"/>
                <a:gd name="T2" fmla="*/ 23 w 56"/>
                <a:gd name="T3" fmla="*/ 79 h 94"/>
                <a:gd name="T4" fmla="*/ 23 w 56"/>
                <a:gd name="T5" fmla="*/ 28 h 94"/>
                <a:gd name="T6" fmla="*/ 25 w 56"/>
                <a:gd name="T7" fmla="*/ 20 h 94"/>
                <a:gd name="T8" fmla="*/ 18 w 56"/>
                <a:gd name="T9" fmla="*/ 27 h 94"/>
                <a:gd name="T10" fmla="*/ 7 w 56"/>
                <a:gd name="T11" fmla="*/ 35 h 94"/>
                <a:gd name="T12" fmla="*/ 0 w 56"/>
                <a:gd name="T13" fmla="*/ 25 h 94"/>
                <a:gd name="T14" fmla="*/ 30 w 56"/>
                <a:gd name="T15" fmla="*/ 0 h 94"/>
                <a:gd name="T16" fmla="*/ 39 w 56"/>
                <a:gd name="T17" fmla="*/ 0 h 94"/>
                <a:gd name="T18" fmla="*/ 39 w 56"/>
                <a:gd name="T19" fmla="*/ 79 h 94"/>
                <a:gd name="T20" fmla="*/ 56 w 56"/>
                <a:gd name="T21" fmla="*/ 79 h 94"/>
                <a:gd name="T22" fmla="*/ 56 w 56"/>
                <a:gd name="T23" fmla="*/ 94 h 94"/>
                <a:gd name="T24" fmla="*/ 5 w 56"/>
                <a:gd name="T25" fmla="*/ 94 h 94"/>
                <a:gd name="T26" fmla="*/ 5 w 56"/>
                <a:gd name="T27" fmla="*/ 7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94">
                  <a:moveTo>
                    <a:pt x="5" y="79"/>
                  </a:moveTo>
                  <a:lnTo>
                    <a:pt x="23" y="79"/>
                  </a:lnTo>
                  <a:lnTo>
                    <a:pt x="23" y="28"/>
                  </a:lnTo>
                  <a:lnTo>
                    <a:pt x="25" y="20"/>
                  </a:lnTo>
                  <a:lnTo>
                    <a:pt x="18" y="27"/>
                  </a:lnTo>
                  <a:lnTo>
                    <a:pt x="7" y="35"/>
                  </a:lnTo>
                  <a:lnTo>
                    <a:pt x="0" y="25"/>
                  </a:lnTo>
                  <a:lnTo>
                    <a:pt x="30" y="0"/>
                  </a:lnTo>
                  <a:lnTo>
                    <a:pt x="39" y="0"/>
                  </a:lnTo>
                  <a:lnTo>
                    <a:pt x="39" y="79"/>
                  </a:lnTo>
                  <a:lnTo>
                    <a:pt x="56" y="79"/>
                  </a:lnTo>
                  <a:lnTo>
                    <a:pt x="56" y="94"/>
                  </a:lnTo>
                  <a:lnTo>
                    <a:pt x="5" y="94"/>
                  </a:lnTo>
                  <a:lnTo>
                    <a:pt x="5" y="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defRPr/>
              </a:pPr>
              <a:endParaRPr lang="en-US">
                <a:solidFill>
                  <a:srgbClr val="1A468D"/>
                </a:solidFill>
                <a:latin typeface="Corbel" panose="020B0503020204020204"/>
              </a:endParaRPr>
            </a:p>
          </p:txBody>
        </p:sp>
        <p:sp>
          <p:nvSpPr>
            <p:cNvPr id="18" name="Freeform 112">
              <a:extLst>
                <a:ext uri="{FF2B5EF4-FFF2-40B4-BE49-F238E27FC236}">
                  <a16:creationId xmlns:a16="http://schemas.microsoft.com/office/drawing/2014/main" id="{D7580424-AB6B-D4E7-3F41-AEFAFD54238A}"/>
                </a:ext>
              </a:extLst>
            </p:cNvPr>
            <p:cNvSpPr>
              <a:spLocks noEditPoints="1"/>
            </p:cNvSpPr>
            <p:nvPr/>
          </p:nvSpPr>
          <p:spPr bwMode="auto">
            <a:xfrm>
              <a:off x="8121651" y="4041776"/>
              <a:ext cx="101600" cy="150813"/>
            </a:xfrm>
            <a:custGeom>
              <a:avLst/>
              <a:gdLst>
                <a:gd name="T0" fmla="*/ 0 w 39"/>
                <a:gd name="T1" fmla="*/ 29 h 58"/>
                <a:gd name="T2" fmla="*/ 5 w 39"/>
                <a:gd name="T3" fmla="*/ 7 h 58"/>
                <a:gd name="T4" fmla="*/ 19 w 39"/>
                <a:gd name="T5" fmla="*/ 0 h 58"/>
                <a:gd name="T6" fmla="*/ 34 w 39"/>
                <a:gd name="T7" fmla="*/ 7 h 58"/>
                <a:gd name="T8" fmla="*/ 39 w 39"/>
                <a:gd name="T9" fmla="*/ 29 h 58"/>
                <a:gd name="T10" fmla="*/ 34 w 39"/>
                <a:gd name="T11" fmla="*/ 51 h 58"/>
                <a:gd name="T12" fmla="*/ 19 w 39"/>
                <a:gd name="T13" fmla="*/ 58 h 58"/>
                <a:gd name="T14" fmla="*/ 5 w 39"/>
                <a:gd name="T15" fmla="*/ 51 h 58"/>
                <a:gd name="T16" fmla="*/ 0 w 39"/>
                <a:gd name="T17" fmla="*/ 29 h 58"/>
                <a:gd name="T18" fmla="*/ 10 w 39"/>
                <a:gd name="T19" fmla="*/ 29 h 58"/>
                <a:gd name="T20" fmla="*/ 12 w 39"/>
                <a:gd name="T21" fmla="*/ 44 h 58"/>
                <a:gd name="T22" fmla="*/ 19 w 39"/>
                <a:gd name="T23" fmla="*/ 49 h 58"/>
                <a:gd name="T24" fmla="*/ 26 w 39"/>
                <a:gd name="T25" fmla="*/ 44 h 58"/>
                <a:gd name="T26" fmla="*/ 28 w 39"/>
                <a:gd name="T27" fmla="*/ 29 h 58"/>
                <a:gd name="T28" fmla="*/ 26 w 39"/>
                <a:gd name="T29" fmla="*/ 14 h 58"/>
                <a:gd name="T30" fmla="*/ 19 w 39"/>
                <a:gd name="T31" fmla="*/ 9 h 58"/>
                <a:gd name="T32" fmla="*/ 12 w 39"/>
                <a:gd name="T33" fmla="*/ 14 h 58"/>
                <a:gd name="T34" fmla="*/ 10 w 39"/>
                <a:gd name="T3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58">
                  <a:moveTo>
                    <a:pt x="0" y="29"/>
                  </a:moveTo>
                  <a:cubicBezTo>
                    <a:pt x="0" y="19"/>
                    <a:pt x="2" y="12"/>
                    <a:pt x="5" y="7"/>
                  </a:cubicBezTo>
                  <a:cubicBezTo>
                    <a:pt x="8" y="3"/>
                    <a:pt x="13" y="0"/>
                    <a:pt x="19" y="0"/>
                  </a:cubicBezTo>
                  <a:cubicBezTo>
                    <a:pt x="26" y="0"/>
                    <a:pt x="31" y="3"/>
                    <a:pt x="34" y="7"/>
                  </a:cubicBezTo>
                  <a:cubicBezTo>
                    <a:pt x="37" y="12"/>
                    <a:pt x="39" y="19"/>
                    <a:pt x="39" y="29"/>
                  </a:cubicBezTo>
                  <a:cubicBezTo>
                    <a:pt x="39" y="39"/>
                    <a:pt x="37" y="46"/>
                    <a:pt x="34" y="51"/>
                  </a:cubicBezTo>
                  <a:cubicBezTo>
                    <a:pt x="30" y="56"/>
                    <a:pt x="25" y="58"/>
                    <a:pt x="19" y="58"/>
                  </a:cubicBezTo>
                  <a:cubicBezTo>
                    <a:pt x="13" y="58"/>
                    <a:pt x="8" y="56"/>
                    <a:pt x="5" y="51"/>
                  </a:cubicBezTo>
                  <a:cubicBezTo>
                    <a:pt x="1" y="46"/>
                    <a:pt x="0" y="38"/>
                    <a:pt x="0" y="29"/>
                  </a:cubicBezTo>
                  <a:close/>
                  <a:moveTo>
                    <a:pt x="10" y="29"/>
                  </a:moveTo>
                  <a:cubicBezTo>
                    <a:pt x="10" y="36"/>
                    <a:pt x="11" y="41"/>
                    <a:pt x="12" y="44"/>
                  </a:cubicBezTo>
                  <a:cubicBezTo>
                    <a:pt x="14" y="48"/>
                    <a:pt x="16" y="49"/>
                    <a:pt x="19" y="49"/>
                  </a:cubicBezTo>
                  <a:cubicBezTo>
                    <a:pt x="22" y="49"/>
                    <a:pt x="25" y="48"/>
                    <a:pt x="26" y="44"/>
                  </a:cubicBezTo>
                  <a:cubicBezTo>
                    <a:pt x="28" y="41"/>
                    <a:pt x="28" y="36"/>
                    <a:pt x="28" y="29"/>
                  </a:cubicBezTo>
                  <a:cubicBezTo>
                    <a:pt x="28" y="23"/>
                    <a:pt x="28" y="18"/>
                    <a:pt x="26" y="14"/>
                  </a:cubicBezTo>
                  <a:cubicBezTo>
                    <a:pt x="25" y="11"/>
                    <a:pt x="22" y="9"/>
                    <a:pt x="19" y="9"/>
                  </a:cubicBezTo>
                  <a:cubicBezTo>
                    <a:pt x="16" y="9"/>
                    <a:pt x="14" y="11"/>
                    <a:pt x="12" y="14"/>
                  </a:cubicBezTo>
                  <a:cubicBezTo>
                    <a:pt x="11" y="17"/>
                    <a:pt x="10" y="22"/>
                    <a:pt x="10"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defRPr/>
              </a:pPr>
              <a:endParaRPr lang="en-US">
                <a:solidFill>
                  <a:srgbClr val="1A468D"/>
                </a:solidFill>
                <a:latin typeface="Corbel" panose="020B0503020204020204"/>
              </a:endParaRPr>
            </a:p>
          </p:txBody>
        </p:sp>
        <p:sp>
          <p:nvSpPr>
            <p:cNvPr id="19" name="Freeform 113">
              <a:extLst>
                <a:ext uri="{FF2B5EF4-FFF2-40B4-BE49-F238E27FC236}">
                  <a16:creationId xmlns:a16="http://schemas.microsoft.com/office/drawing/2014/main" id="{EA0DFBAC-3440-7CD0-784B-1586137B3E28}"/>
                </a:ext>
              </a:extLst>
            </p:cNvPr>
            <p:cNvSpPr>
              <a:spLocks/>
            </p:cNvSpPr>
            <p:nvPr/>
          </p:nvSpPr>
          <p:spPr bwMode="auto">
            <a:xfrm>
              <a:off x="8259763" y="4041776"/>
              <a:ext cx="88900" cy="149225"/>
            </a:xfrm>
            <a:custGeom>
              <a:avLst/>
              <a:gdLst>
                <a:gd name="T0" fmla="*/ 5 w 56"/>
                <a:gd name="T1" fmla="*/ 79 h 94"/>
                <a:gd name="T2" fmla="*/ 23 w 56"/>
                <a:gd name="T3" fmla="*/ 79 h 94"/>
                <a:gd name="T4" fmla="*/ 23 w 56"/>
                <a:gd name="T5" fmla="*/ 28 h 94"/>
                <a:gd name="T6" fmla="*/ 25 w 56"/>
                <a:gd name="T7" fmla="*/ 20 h 94"/>
                <a:gd name="T8" fmla="*/ 18 w 56"/>
                <a:gd name="T9" fmla="*/ 27 h 94"/>
                <a:gd name="T10" fmla="*/ 7 w 56"/>
                <a:gd name="T11" fmla="*/ 35 h 94"/>
                <a:gd name="T12" fmla="*/ 0 w 56"/>
                <a:gd name="T13" fmla="*/ 25 h 94"/>
                <a:gd name="T14" fmla="*/ 30 w 56"/>
                <a:gd name="T15" fmla="*/ 0 h 94"/>
                <a:gd name="T16" fmla="*/ 38 w 56"/>
                <a:gd name="T17" fmla="*/ 0 h 94"/>
                <a:gd name="T18" fmla="*/ 38 w 56"/>
                <a:gd name="T19" fmla="*/ 79 h 94"/>
                <a:gd name="T20" fmla="*/ 56 w 56"/>
                <a:gd name="T21" fmla="*/ 79 h 94"/>
                <a:gd name="T22" fmla="*/ 56 w 56"/>
                <a:gd name="T23" fmla="*/ 94 h 94"/>
                <a:gd name="T24" fmla="*/ 5 w 56"/>
                <a:gd name="T25" fmla="*/ 94 h 94"/>
                <a:gd name="T26" fmla="*/ 5 w 56"/>
                <a:gd name="T27" fmla="*/ 7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94">
                  <a:moveTo>
                    <a:pt x="5" y="79"/>
                  </a:moveTo>
                  <a:lnTo>
                    <a:pt x="23" y="79"/>
                  </a:lnTo>
                  <a:lnTo>
                    <a:pt x="23" y="28"/>
                  </a:lnTo>
                  <a:lnTo>
                    <a:pt x="25" y="20"/>
                  </a:lnTo>
                  <a:lnTo>
                    <a:pt x="18" y="27"/>
                  </a:lnTo>
                  <a:lnTo>
                    <a:pt x="7" y="35"/>
                  </a:lnTo>
                  <a:lnTo>
                    <a:pt x="0" y="25"/>
                  </a:lnTo>
                  <a:lnTo>
                    <a:pt x="30" y="0"/>
                  </a:lnTo>
                  <a:lnTo>
                    <a:pt x="38" y="0"/>
                  </a:lnTo>
                  <a:lnTo>
                    <a:pt x="38" y="79"/>
                  </a:lnTo>
                  <a:lnTo>
                    <a:pt x="56" y="79"/>
                  </a:lnTo>
                  <a:lnTo>
                    <a:pt x="56" y="94"/>
                  </a:lnTo>
                  <a:lnTo>
                    <a:pt x="5" y="94"/>
                  </a:lnTo>
                  <a:lnTo>
                    <a:pt x="5" y="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defRPr/>
              </a:pPr>
              <a:endParaRPr lang="en-US">
                <a:solidFill>
                  <a:srgbClr val="1A468D"/>
                </a:solidFill>
                <a:latin typeface="Corbel" panose="020B0503020204020204"/>
              </a:endParaRPr>
            </a:p>
          </p:txBody>
        </p:sp>
        <p:sp>
          <p:nvSpPr>
            <p:cNvPr id="20" name="Freeform 114">
              <a:extLst>
                <a:ext uri="{FF2B5EF4-FFF2-40B4-BE49-F238E27FC236}">
                  <a16:creationId xmlns:a16="http://schemas.microsoft.com/office/drawing/2014/main" id="{EE02FEAA-284E-1EAC-EB80-07A044050E58}"/>
                </a:ext>
              </a:extLst>
            </p:cNvPr>
            <p:cNvSpPr>
              <a:spLocks noEditPoints="1"/>
            </p:cNvSpPr>
            <p:nvPr/>
          </p:nvSpPr>
          <p:spPr bwMode="auto">
            <a:xfrm>
              <a:off x="8388351" y="4041776"/>
              <a:ext cx="98425" cy="150813"/>
            </a:xfrm>
            <a:custGeom>
              <a:avLst/>
              <a:gdLst>
                <a:gd name="T0" fmla="*/ 0 w 38"/>
                <a:gd name="T1" fmla="*/ 29 h 58"/>
                <a:gd name="T2" fmla="*/ 5 w 38"/>
                <a:gd name="T3" fmla="*/ 7 h 58"/>
                <a:gd name="T4" fmla="*/ 19 w 38"/>
                <a:gd name="T5" fmla="*/ 0 h 58"/>
                <a:gd name="T6" fmla="*/ 34 w 38"/>
                <a:gd name="T7" fmla="*/ 7 h 58"/>
                <a:gd name="T8" fmla="*/ 38 w 38"/>
                <a:gd name="T9" fmla="*/ 29 h 58"/>
                <a:gd name="T10" fmla="*/ 33 w 38"/>
                <a:gd name="T11" fmla="*/ 51 h 58"/>
                <a:gd name="T12" fmla="*/ 19 w 38"/>
                <a:gd name="T13" fmla="*/ 58 h 58"/>
                <a:gd name="T14" fmla="*/ 4 w 38"/>
                <a:gd name="T15" fmla="*/ 51 h 58"/>
                <a:gd name="T16" fmla="*/ 0 w 38"/>
                <a:gd name="T17" fmla="*/ 29 h 58"/>
                <a:gd name="T18" fmla="*/ 10 w 38"/>
                <a:gd name="T19" fmla="*/ 29 h 58"/>
                <a:gd name="T20" fmla="*/ 12 w 38"/>
                <a:gd name="T21" fmla="*/ 44 h 58"/>
                <a:gd name="T22" fmla="*/ 19 w 38"/>
                <a:gd name="T23" fmla="*/ 49 h 58"/>
                <a:gd name="T24" fmla="*/ 26 w 38"/>
                <a:gd name="T25" fmla="*/ 44 h 58"/>
                <a:gd name="T26" fmla="*/ 28 w 38"/>
                <a:gd name="T27" fmla="*/ 29 h 58"/>
                <a:gd name="T28" fmla="*/ 26 w 38"/>
                <a:gd name="T29" fmla="*/ 14 h 58"/>
                <a:gd name="T30" fmla="*/ 19 w 38"/>
                <a:gd name="T31" fmla="*/ 9 h 58"/>
                <a:gd name="T32" fmla="*/ 12 w 38"/>
                <a:gd name="T33" fmla="*/ 14 h 58"/>
                <a:gd name="T34" fmla="*/ 10 w 38"/>
                <a:gd name="T3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58">
                  <a:moveTo>
                    <a:pt x="0" y="29"/>
                  </a:moveTo>
                  <a:cubicBezTo>
                    <a:pt x="0" y="19"/>
                    <a:pt x="1" y="12"/>
                    <a:pt x="5" y="7"/>
                  </a:cubicBezTo>
                  <a:cubicBezTo>
                    <a:pt x="8" y="3"/>
                    <a:pt x="13" y="0"/>
                    <a:pt x="19" y="0"/>
                  </a:cubicBezTo>
                  <a:cubicBezTo>
                    <a:pt x="26" y="0"/>
                    <a:pt x="31" y="3"/>
                    <a:pt x="34" y="7"/>
                  </a:cubicBezTo>
                  <a:cubicBezTo>
                    <a:pt x="37" y="12"/>
                    <a:pt x="38" y="19"/>
                    <a:pt x="38" y="29"/>
                  </a:cubicBezTo>
                  <a:cubicBezTo>
                    <a:pt x="38" y="39"/>
                    <a:pt x="37" y="46"/>
                    <a:pt x="33" y="51"/>
                  </a:cubicBezTo>
                  <a:cubicBezTo>
                    <a:pt x="30" y="56"/>
                    <a:pt x="25" y="58"/>
                    <a:pt x="19" y="58"/>
                  </a:cubicBezTo>
                  <a:cubicBezTo>
                    <a:pt x="12" y="58"/>
                    <a:pt x="7" y="56"/>
                    <a:pt x="4" y="51"/>
                  </a:cubicBezTo>
                  <a:cubicBezTo>
                    <a:pt x="1" y="46"/>
                    <a:pt x="0" y="38"/>
                    <a:pt x="0" y="29"/>
                  </a:cubicBezTo>
                  <a:close/>
                  <a:moveTo>
                    <a:pt x="10" y="29"/>
                  </a:moveTo>
                  <a:cubicBezTo>
                    <a:pt x="10" y="36"/>
                    <a:pt x="11" y="41"/>
                    <a:pt x="12" y="44"/>
                  </a:cubicBezTo>
                  <a:cubicBezTo>
                    <a:pt x="13" y="48"/>
                    <a:pt x="16" y="49"/>
                    <a:pt x="19" y="49"/>
                  </a:cubicBezTo>
                  <a:cubicBezTo>
                    <a:pt x="22" y="49"/>
                    <a:pt x="24" y="48"/>
                    <a:pt x="26" y="44"/>
                  </a:cubicBezTo>
                  <a:cubicBezTo>
                    <a:pt x="27" y="41"/>
                    <a:pt x="28" y="36"/>
                    <a:pt x="28" y="29"/>
                  </a:cubicBezTo>
                  <a:cubicBezTo>
                    <a:pt x="28" y="23"/>
                    <a:pt x="27" y="18"/>
                    <a:pt x="26" y="14"/>
                  </a:cubicBezTo>
                  <a:cubicBezTo>
                    <a:pt x="25" y="11"/>
                    <a:pt x="22" y="9"/>
                    <a:pt x="19" y="9"/>
                  </a:cubicBezTo>
                  <a:cubicBezTo>
                    <a:pt x="16" y="9"/>
                    <a:pt x="13" y="11"/>
                    <a:pt x="12" y="14"/>
                  </a:cubicBezTo>
                  <a:cubicBezTo>
                    <a:pt x="11" y="17"/>
                    <a:pt x="10" y="22"/>
                    <a:pt x="10"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defRPr/>
              </a:pPr>
              <a:endParaRPr lang="en-US">
                <a:solidFill>
                  <a:srgbClr val="1A468D"/>
                </a:solidFill>
                <a:latin typeface="Corbel" panose="020B0503020204020204"/>
              </a:endParaRPr>
            </a:p>
          </p:txBody>
        </p:sp>
        <p:sp>
          <p:nvSpPr>
            <p:cNvPr id="21" name="Freeform 115">
              <a:extLst>
                <a:ext uri="{FF2B5EF4-FFF2-40B4-BE49-F238E27FC236}">
                  <a16:creationId xmlns:a16="http://schemas.microsoft.com/office/drawing/2014/main" id="{6354CADF-2815-9BDC-9F57-762A60437E11}"/>
                </a:ext>
              </a:extLst>
            </p:cNvPr>
            <p:cNvSpPr>
              <a:spLocks/>
            </p:cNvSpPr>
            <p:nvPr/>
          </p:nvSpPr>
          <p:spPr bwMode="auto">
            <a:xfrm>
              <a:off x="8523288" y="4041776"/>
              <a:ext cx="90488" cy="149225"/>
            </a:xfrm>
            <a:custGeom>
              <a:avLst/>
              <a:gdLst>
                <a:gd name="T0" fmla="*/ 5 w 57"/>
                <a:gd name="T1" fmla="*/ 79 h 94"/>
                <a:gd name="T2" fmla="*/ 23 w 57"/>
                <a:gd name="T3" fmla="*/ 79 h 94"/>
                <a:gd name="T4" fmla="*/ 23 w 57"/>
                <a:gd name="T5" fmla="*/ 28 h 94"/>
                <a:gd name="T6" fmla="*/ 26 w 57"/>
                <a:gd name="T7" fmla="*/ 20 h 94"/>
                <a:gd name="T8" fmla="*/ 19 w 57"/>
                <a:gd name="T9" fmla="*/ 27 h 94"/>
                <a:gd name="T10" fmla="*/ 8 w 57"/>
                <a:gd name="T11" fmla="*/ 35 h 94"/>
                <a:gd name="T12" fmla="*/ 0 w 57"/>
                <a:gd name="T13" fmla="*/ 25 h 94"/>
                <a:gd name="T14" fmla="*/ 29 w 57"/>
                <a:gd name="T15" fmla="*/ 0 h 94"/>
                <a:gd name="T16" fmla="*/ 39 w 57"/>
                <a:gd name="T17" fmla="*/ 0 h 94"/>
                <a:gd name="T18" fmla="*/ 39 w 57"/>
                <a:gd name="T19" fmla="*/ 79 h 94"/>
                <a:gd name="T20" fmla="*/ 57 w 57"/>
                <a:gd name="T21" fmla="*/ 79 h 94"/>
                <a:gd name="T22" fmla="*/ 57 w 57"/>
                <a:gd name="T23" fmla="*/ 94 h 94"/>
                <a:gd name="T24" fmla="*/ 5 w 57"/>
                <a:gd name="T25" fmla="*/ 94 h 94"/>
                <a:gd name="T26" fmla="*/ 5 w 57"/>
                <a:gd name="T27" fmla="*/ 7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94">
                  <a:moveTo>
                    <a:pt x="5" y="79"/>
                  </a:moveTo>
                  <a:lnTo>
                    <a:pt x="23" y="79"/>
                  </a:lnTo>
                  <a:lnTo>
                    <a:pt x="23" y="28"/>
                  </a:lnTo>
                  <a:lnTo>
                    <a:pt x="26" y="20"/>
                  </a:lnTo>
                  <a:lnTo>
                    <a:pt x="19" y="27"/>
                  </a:lnTo>
                  <a:lnTo>
                    <a:pt x="8" y="35"/>
                  </a:lnTo>
                  <a:lnTo>
                    <a:pt x="0" y="25"/>
                  </a:lnTo>
                  <a:lnTo>
                    <a:pt x="29" y="0"/>
                  </a:lnTo>
                  <a:lnTo>
                    <a:pt x="39" y="0"/>
                  </a:lnTo>
                  <a:lnTo>
                    <a:pt x="39" y="79"/>
                  </a:lnTo>
                  <a:lnTo>
                    <a:pt x="57" y="79"/>
                  </a:lnTo>
                  <a:lnTo>
                    <a:pt x="57" y="94"/>
                  </a:lnTo>
                  <a:lnTo>
                    <a:pt x="5" y="94"/>
                  </a:lnTo>
                  <a:lnTo>
                    <a:pt x="5" y="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defRPr/>
              </a:pPr>
              <a:endParaRPr lang="en-US">
                <a:solidFill>
                  <a:srgbClr val="1A468D"/>
                </a:solidFill>
                <a:latin typeface="Corbel" panose="020B0503020204020204"/>
              </a:endParaRPr>
            </a:p>
          </p:txBody>
        </p:sp>
        <p:sp>
          <p:nvSpPr>
            <p:cNvPr id="22" name="Freeform 116">
              <a:extLst>
                <a:ext uri="{FF2B5EF4-FFF2-40B4-BE49-F238E27FC236}">
                  <a16:creationId xmlns:a16="http://schemas.microsoft.com/office/drawing/2014/main" id="{45F77548-3EB3-A33E-1677-0D2DC47E800F}"/>
                </a:ext>
              </a:extLst>
            </p:cNvPr>
            <p:cNvSpPr>
              <a:spLocks noEditPoints="1"/>
            </p:cNvSpPr>
            <p:nvPr/>
          </p:nvSpPr>
          <p:spPr bwMode="auto">
            <a:xfrm>
              <a:off x="7856538" y="4289426"/>
              <a:ext cx="101600" cy="150813"/>
            </a:xfrm>
            <a:custGeom>
              <a:avLst/>
              <a:gdLst>
                <a:gd name="T0" fmla="*/ 0 w 39"/>
                <a:gd name="T1" fmla="*/ 29 h 58"/>
                <a:gd name="T2" fmla="*/ 5 w 39"/>
                <a:gd name="T3" fmla="*/ 8 h 58"/>
                <a:gd name="T4" fmla="*/ 19 w 39"/>
                <a:gd name="T5" fmla="*/ 0 h 58"/>
                <a:gd name="T6" fmla="*/ 34 w 39"/>
                <a:gd name="T7" fmla="*/ 7 h 58"/>
                <a:gd name="T8" fmla="*/ 39 w 39"/>
                <a:gd name="T9" fmla="*/ 29 h 58"/>
                <a:gd name="T10" fmla="*/ 34 w 39"/>
                <a:gd name="T11" fmla="*/ 51 h 58"/>
                <a:gd name="T12" fmla="*/ 19 w 39"/>
                <a:gd name="T13" fmla="*/ 58 h 58"/>
                <a:gd name="T14" fmla="*/ 5 w 39"/>
                <a:gd name="T15" fmla="*/ 51 h 58"/>
                <a:gd name="T16" fmla="*/ 0 w 39"/>
                <a:gd name="T17" fmla="*/ 29 h 58"/>
                <a:gd name="T18" fmla="*/ 10 w 39"/>
                <a:gd name="T19" fmla="*/ 29 h 58"/>
                <a:gd name="T20" fmla="*/ 13 w 39"/>
                <a:gd name="T21" fmla="*/ 44 h 58"/>
                <a:gd name="T22" fmla="*/ 19 w 39"/>
                <a:gd name="T23" fmla="*/ 49 h 58"/>
                <a:gd name="T24" fmla="*/ 26 w 39"/>
                <a:gd name="T25" fmla="*/ 45 h 58"/>
                <a:gd name="T26" fmla="*/ 28 w 39"/>
                <a:gd name="T27" fmla="*/ 29 h 58"/>
                <a:gd name="T28" fmla="*/ 26 w 39"/>
                <a:gd name="T29" fmla="*/ 14 h 58"/>
                <a:gd name="T30" fmla="*/ 19 w 39"/>
                <a:gd name="T31" fmla="*/ 9 h 58"/>
                <a:gd name="T32" fmla="*/ 13 w 39"/>
                <a:gd name="T33" fmla="*/ 14 h 58"/>
                <a:gd name="T34" fmla="*/ 10 w 39"/>
                <a:gd name="T3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58">
                  <a:moveTo>
                    <a:pt x="0" y="29"/>
                  </a:moveTo>
                  <a:cubicBezTo>
                    <a:pt x="0" y="19"/>
                    <a:pt x="2" y="12"/>
                    <a:pt x="5" y="8"/>
                  </a:cubicBezTo>
                  <a:cubicBezTo>
                    <a:pt x="8" y="3"/>
                    <a:pt x="13" y="0"/>
                    <a:pt x="19" y="0"/>
                  </a:cubicBezTo>
                  <a:cubicBezTo>
                    <a:pt x="26" y="0"/>
                    <a:pt x="31" y="3"/>
                    <a:pt x="34" y="7"/>
                  </a:cubicBezTo>
                  <a:cubicBezTo>
                    <a:pt x="37" y="12"/>
                    <a:pt x="39" y="19"/>
                    <a:pt x="39" y="29"/>
                  </a:cubicBezTo>
                  <a:cubicBezTo>
                    <a:pt x="39" y="39"/>
                    <a:pt x="37" y="46"/>
                    <a:pt x="34" y="51"/>
                  </a:cubicBezTo>
                  <a:cubicBezTo>
                    <a:pt x="30" y="56"/>
                    <a:pt x="26" y="58"/>
                    <a:pt x="19" y="58"/>
                  </a:cubicBezTo>
                  <a:cubicBezTo>
                    <a:pt x="13" y="58"/>
                    <a:pt x="8" y="56"/>
                    <a:pt x="5" y="51"/>
                  </a:cubicBezTo>
                  <a:cubicBezTo>
                    <a:pt x="2" y="46"/>
                    <a:pt x="0" y="38"/>
                    <a:pt x="0" y="29"/>
                  </a:cubicBezTo>
                  <a:close/>
                  <a:moveTo>
                    <a:pt x="10" y="29"/>
                  </a:moveTo>
                  <a:cubicBezTo>
                    <a:pt x="10" y="36"/>
                    <a:pt x="11" y="41"/>
                    <a:pt x="13" y="44"/>
                  </a:cubicBezTo>
                  <a:cubicBezTo>
                    <a:pt x="14" y="48"/>
                    <a:pt x="16" y="49"/>
                    <a:pt x="19" y="49"/>
                  </a:cubicBezTo>
                  <a:cubicBezTo>
                    <a:pt x="23" y="49"/>
                    <a:pt x="25" y="48"/>
                    <a:pt x="26" y="45"/>
                  </a:cubicBezTo>
                  <a:cubicBezTo>
                    <a:pt x="28" y="41"/>
                    <a:pt x="28" y="36"/>
                    <a:pt x="28" y="29"/>
                  </a:cubicBezTo>
                  <a:cubicBezTo>
                    <a:pt x="28" y="23"/>
                    <a:pt x="28" y="18"/>
                    <a:pt x="26" y="14"/>
                  </a:cubicBezTo>
                  <a:cubicBezTo>
                    <a:pt x="25" y="11"/>
                    <a:pt x="23" y="9"/>
                    <a:pt x="19" y="9"/>
                  </a:cubicBezTo>
                  <a:cubicBezTo>
                    <a:pt x="16" y="9"/>
                    <a:pt x="14" y="11"/>
                    <a:pt x="13" y="14"/>
                  </a:cubicBezTo>
                  <a:cubicBezTo>
                    <a:pt x="11" y="17"/>
                    <a:pt x="10" y="22"/>
                    <a:pt x="10"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defRPr/>
              </a:pPr>
              <a:endParaRPr lang="en-US">
                <a:solidFill>
                  <a:srgbClr val="1A468D"/>
                </a:solidFill>
                <a:latin typeface="Corbel" panose="020B0503020204020204"/>
              </a:endParaRPr>
            </a:p>
          </p:txBody>
        </p:sp>
        <p:sp>
          <p:nvSpPr>
            <p:cNvPr id="23" name="Freeform 117">
              <a:extLst>
                <a:ext uri="{FF2B5EF4-FFF2-40B4-BE49-F238E27FC236}">
                  <a16:creationId xmlns:a16="http://schemas.microsoft.com/office/drawing/2014/main" id="{E2EF1342-E27B-88AE-D516-C628D8D7D1C4}"/>
                </a:ext>
              </a:extLst>
            </p:cNvPr>
            <p:cNvSpPr>
              <a:spLocks noEditPoints="1"/>
            </p:cNvSpPr>
            <p:nvPr/>
          </p:nvSpPr>
          <p:spPr bwMode="auto">
            <a:xfrm>
              <a:off x="7989888" y="4289426"/>
              <a:ext cx="101600" cy="150813"/>
            </a:xfrm>
            <a:custGeom>
              <a:avLst/>
              <a:gdLst>
                <a:gd name="T0" fmla="*/ 0 w 39"/>
                <a:gd name="T1" fmla="*/ 29 h 58"/>
                <a:gd name="T2" fmla="*/ 5 w 39"/>
                <a:gd name="T3" fmla="*/ 8 h 58"/>
                <a:gd name="T4" fmla="*/ 19 w 39"/>
                <a:gd name="T5" fmla="*/ 0 h 58"/>
                <a:gd name="T6" fmla="*/ 34 w 39"/>
                <a:gd name="T7" fmla="*/ 7 h 58"/>
                <a:gd name="T8" fmla="*/ 39 w 39"/>
                <a:gd name="T9" fmla="*/ 29 h 58"/>
                <a:gd name="T10" fmla="*/ 34 w 39"/>
                <a:gd name="T11" fmla="*/ 51 h 58"/>
                <a:gd name="T12" fmla="*/ 19 w 39"/>
                <a:gd name="T13" fmla="*/ 58 h 58"/>
                <a:gd name="T14" fmla="*/ 5 w 39"/>
                <a:gd name="T15" fmla="*/ 51 h 58"/>
                <a:gd name="T16" fmla="*/ 0 w 39"/>
                <a:gd name="T17" fmla="*/ 29 h 58"/>
                <a:gd name="T18" fmla="*/ 10 w 39"/>
                <a:gd name="T19" fmla="*/ 29 h 58"/>
                <a:gd name="T20" fmla="*/ 12 w 39"/>
                <a:gd name="T21" fmla="*/ 44 h 58"/>
                <a:gd name="T22" fmla="*/ 19 w 39"/>
                <a:gd name="T23" fmla="*/ 49 h 58"/>
                <a:gd name="T24" fmla="*/ 26 w 39"/>
                <a:gd name="T25" fmla="*/ 45 h 58"/>
                <a:gd name="T26" fmla="*/ 28 w 39"/>
                <a:gd name="T27" fmla="*/ 29 h 58"/>
                <a:gd name="T28" fmla="*/ 26 w 39"/>
                <a:gd name="T29" fmla="*/ 14 h 58"/>
                <a:gd name="T30" fmla="*/ 19 w 39"/>
                <a:gd name="T31" fmla="*/ 9 h 58"/>
                <a:gd name="T32" fmla="*/ 12 w 39"/>
                <a:gd name="T33" fmla="*/ 14 h 58"/>
                <a:gd name="T34" fmla="*/ 10 w 39"/>
                <a:gd name="T3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58">
                  <a:moveTo>
                    <a:pt x="0" y="29"/>
                  </a:moveTo>
                  <a:cubicBezTo>
                    <a:pt x="0" y="19"/>
                    <a:pt x="2" y="12"/>
                    <a:pt x="5" y="8"/>
                  </a:cubicBezTo>
                  <a:cubicBezTo>
                    <a:pt x="8" y="3"/>
                    <a:pt x="13" y="0"/>
                    <a:pt x="19" y="0"/>
                  </a:cubicBezTo>
                  <a:cubicBezTo>
                    <a:pt x="26" y="0"/>
                    <a:pt x="31" y="3"/>
                    <a:pt x="34" y="7"/>
                  </a:cubicBezTo>
                  <a:cubicBezTo>
                    <a:pt x="37" y="12"/>
                    <a:pt x="39" y="19"/>
                    <a:pt x="39" y="29"/>
                  </a:cubicBezTo>
                  <a:cubicBezTo>
                    <a:pt x="39" y="39"/>
                    <a:pt x="37" y="46"/>
                    <a:pt x="34" y="51"/>
                  </a:cubicBezTo>
                  <a:cubicBezTo>
                    <a:pt x="30" y="56"/>
                    <a:pt x="25" y="58"/>
                    <a:pt x="19" y="58"/>
                  </a:cubicBezTo>
                  <a:cubicBezTo>
                    <a:pt x="13" y="58"/>
                    <a:pt x="8" y="56"/>
                    <a:pt x="5" y="51"/>
                  </a:cubicBezTo>
                  <a:cubicBezTo>
                    <a:pt x="2" y="46"/>
                    <a:pt x="0" y="38"/>
                    <a:pt x="0" y="29"/>
                  </a:cubicBezTo>
                  <a:close/>
                  <a:moveTo>
                    <a:pt x="10" y="29"/>
                  </a:moveTo>
                  <a:cubicBezTo>
                    <a:pt x="10" y="36"/>
                    <a:pt x="11" y="41"/>
                    <a:pt x="12" y="44"/>
                  </a:cubicBezTo>
                  <a:cubicBezTo>
                    <a:pt x="14" y="48"/>
                    <a:pt x="16" y="49"/>
                    <a:pt x="19" y="49"/>
                  </a:cubicBezTo>
                  <a:cubicBezTo>
                    <a:pt x="22" y="49"/>
                    <a:pt x="25" y="48"/>
                    <a:pt x="26" y="45"/>
                  </a:cubicBezTo>
                  <a:cubicBezTo>
                    <a:pt x="28" y="41"/>
                    <a:pt x="28" y="36"/>
                    <a:pt x="28" y="29"/>
                  </a:cubicBezTo>
                  <a:cubicBezTo>
                    <a:pt x="28" y="23"/>
                    <a:pt x="28" y="18"/>
                    <a:pt x="26" y="14"/>
                  </a:cubicBezTo>
                  <a:cubicBezTo>
                    <a:pt x="25" y="11"/>
                    <a:pt x="23" y="9"/>
                    <a:pt x="19" y="9"/>
                  </a:cubicBezTo>
                  <a:cubicBezTo>
                    <a:pt x="16" y="9"/>
                    <a:pt x="14" y="11"/>
                    <a:pt x="12" y="14"/>
                  </a:cubicBezTo>
                  <a:cubicBezTo>
                    <a:pt x="11" y="17"/>
                    <a:pt x="10" y="22"/>
                    <a:pt x="10"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defRPr/>
              </a:pPr>
              <a:endParaRPr lang="en-US">
                <a:solidFill>
                  <a:srgbClr val="1A468D"/>
                </a:solidFill>
                <a:latin typeface="Corbel" panose="020B0503020204020204"/>
              </a:endParaRPr>
            </a:p>
          </p:txBody>
        </p:sp>
        <p:sp>
          <p:nvSpPr>
            <p:cNvPr id="24" name="Freeform 118">
              <a:extLst>
                <a:ext uri="{FF2B5EF4-FFF2-40B4-BE49-F238E27FC236}">
                  <a16:creationId xmlns:a16="http://schemas.microsoft.com/office/drawing/2014/main" id="{31CB4CA2-6004-8B50-1D39-E0A39E1EB91D}"/>
                </a:ext>
              </a:extLst>
            </p:cNvPr>
            <p:cNvSpPr>
              <a:spLocks/>
            </p:cNvSpPr>
            <p:nvPr/>
          </p:nvSpPr>
          <p:spPr bwMode="auto">
            <a:xfrm>
              <a:off x="8128001" y="4292601"/>
              <a:ext cx="87313" cy="144463"/>
            </a:xfrm>
            <a:custGeom>
              <a:avLst/>
              <a:gdLst>
                <a:gd name="T0" fmla="*/ 5 w 55"/>
                <a:gd name="T1" fmla="*/ 77 h 91"/>
                <a:gd name="T2" fmla="*/ 23 w 55"/>
                <a:gd name="T3" fmla="*/ 77 h 91"/>
                <a:gd name="T4" fmla="*/ 23 w 55"/>
                <a:gd name="T5" fmla="*/ 26 h 91"/>
                <a:gd name="T6" fmla="*/ 24 w 55"/>
                <a:gd name="T7" fmla="*/ 18 h 91"/>
                <a:gd name="T8" fmla="*/ 18 w 55"/>
                <a:gd name="T9" fmla="*/ 24 h 91"/>
                <a:gd name="T10" fmla="*/ 6 w 55"/>
                <a:gd name="T11" fmla="*/ 32 h 91"/>
                <a:gd name="T12" fmla="*/ 0 w 55"/>
                <a:gd name="T13" fmla="*/ 23 h 91"/>
                <a:gd name="T14" fmla="*/ 29 w 55"/>
                <a:gd name="T15" fmla="*/ 0 h 91"/>
                <a:gd name="T16" fmla="*/ 39 w 55"/>
                <a:gd name="T17" fmla="*/ 0 h 91"/>
                <a:gd name="T18" fmla="*/ 39 w 55"/>
                <a:gd name="T19" fmla="*/ 77 h 91"/>
                <a:gd name="T20" fmla="*/ 55 w 55"/>
                <a:gd name="T21" fmla="*/ 77 h 91"/>
                <a:gd name="T22" fmla="*/ 55 w 55"/>
                <a:gd name="T23" fmla="*/ 91 h 91"/>
                <a:gd name="T24" fmla="*/ 5 w 55"/>
                <a:gd name="T25" fmla="*/ 91 h 91"/>
                <a:gd name="T26" fmla="*/ 5 w 55"/>
                <a:gd name="T27" fmla="*/ 7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 h="91">
                  <a:moveTo>
                    <a:pt x="5" y="77"/>
                  </a:moveTo>
                  <a:lnTo>
                    <a:pt x="23" y="77"/>
                  </a:lnTo>
                  <a:lnTo>
                    <a:pt x="23" y="26"/>
                  </a:lnTo>
                  <a:lnTo>
                    <a:pt x="24" y="18"/>
                  </a:lnTo>
                  <a:lnTo>
                    <a:pt x="18" y="24"/>
                  </a:lnTo>
                  <a:lnTo>
                    <a:pt x="6" y="32"/>
                  </a:lnTo>
                  <a:lnTo>
                    <a:pt x="0" y="23"/>
                  </a:lnTo>
                  <a:lnTo>
                    <a:pt x="29" y="0"/>
                  </a:lnTo>
                  <a:lnTo>
                    <a:pt x="39" y="0"/>
                  </a:lnTo>
                  <a:lnTo>
                    <a:pt x="39" y="77"/>
                  </a:lnTo>
                  <a:lnTo>
                    <a:pt x="55" y="77"/>
                  </a:lnTo>
                  <a:lnTo>
                    <a:pt x="55" y="91"/>
                  </a:lnTo>
                  <a:lnTo>
                    <a:pt x="5" y="91"/>
                  </a:lnTo>
                  <a:lnTo>
                    <a:pt x="5" y="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defRPr/>
              </a:pPr>
              <a:endParaRPr lang="en-US">
                <a:solidFill>
                  <a:srgbClr val="1A468D"/>
                </a:solidFill>
                <a:latin typeface="Corbel" panose="020B0503020204020204"/>
              </a:endParaRPr>
            </a:p>
          </p:txBody>
        </p:sp>
        <p:sp>
          <p:nvSpPr>
            <p:cNvPr id="25" name="Freeform 119">
              <a:extLst>
                <a:ext uri="{FF2B5EF4-FFF2-40B4-BE49-F238E27FC236}">
                  <a16:creationId xmlns:a16="http://schemas.microsoft.com/office/drawing/2014/main" id="{283A390F-FDAA-D91D-7110-4DEDFEA46CCD}"/>
                </a:ext>
              </a:extLst>
            </p:cNvPr>
            <p:cNvSpPr>
              <a:spLocks noEditPoints="1"/>
            </p:cNvSpPr>
            <p:nvPr/>
          </p:nvSpPr>
          <p:spPr bwMode="auto">
            <a:xfrm>
              <a:off x="8255001" y="4289426"/>
              <a:ext cx="98425" cy="150813"/>
            </a:xfrm>
            <a:custGeom>
              <a:avLst/>
              <a:gdLst>
                <a:gd name="T0" fmla="*/ 0 w 38"/>
                <a:gd name="T1" fmla="*/ 29 h 58"/>
                <a:gd name="T2" fmla="*/ 5 w 38"/>
                <a:gd name="T3" fmla="*/ 8 h 58"/>
                <a:gd name="T4" fmla="*/ 19 w 38"/>
                <a:gd name="T5" fmla="*/ 0 h 58"/>
                <a:gd name="T6" fmla="*/ 34 w 38"/>
                <a:gd name="T7" fmla="*/ 7 h 58"/>
                <a:gd name="T8" fmla="*/ 38 w 38"/>
                <a:gd name="T9" fmla="*/ 29 h 58"/>
                <a:gd name="T10" fmla="*/ 33 w 38"/>
                <a:gd name="T11" fmla="*/ 51 h 58"/>
                <a:gd name="T12" fmla="*/ 19 w 38"/>
                <a:gd name="T13" fmla="*/ 58 h 58"/>
                <a:gd name="T14" fmla="*/ 4 w 38"/>
                <a:gd name="T15" fmla="*/ 51 h 58"/>
                <a:gd name="T16" fmla="*/ 0 w 38"/>
                <a:gd name="T17" fmla="*/ 29 h 58"/>
                <a:gd name="T18" fmla="*/ 10 w 38"/>
                <a:gd name="T19" fmla="*/ 29 h 58"/>
                <a:gd name="T20" fmla="*/ 12 w 38"/>
                <a:gd name="T21" fmla="*/ 44 h 58"/>
                <a:gd name="T22" fmla="*/ 19 w 38"/>
                <a:gd name="T23" fmla="*/ 49 h 58"/>
                <a:gd name="T24" fmla="*/ 26 w 38"/>
                <a:gd name="T25" fmla="*/ 45 h 58"/>
                <a:gd name="T26" fmla="*/ 28 w 38"/>
                <a:gd name="T27" fmla="*/ 29 h 58"/>
                <a:gd name="T28" fmla="*/ 26 w 38"/>
                <a:gd name="T29" fmla="*/ 14 h 58"/>
                <a:gd name="T30" fmla="*/ 19 w 38"/>
                <a:gd name="T31" fmla="*/ 9 h 58"/>
                <a:gd name="T32" fmla="*/ 12 w 38"/>
                <a:gd name="T33" fmla="*/ 14 h 58"/>
                <a:gd name="T34" fmla="*/ 10 w 38"/>
                <a:gd name="T3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58">
                  <a:moveTo>
                    <a:pt x="0" y="29"/>
                  </a:moveTo>
                  <a:cubicBezTo>
                    <a:pt x="0" y="19"/>
                    <a:pt x="1" y="12"/>
                    <a:pt x="5" y="8"/>
                  </a:cubicBezTo>
                  <a:cubicBezTo>
                    <a:pt x="8" y="3"/>
                    <a:pt x="13" y="0"/>
                    <a:pt x="19" y="0"/>
                  </a:cubicBezTo>
                  <a:cubicBezTo>
                    <a:pt x="26" y="0"/>
                    <a:pt x="31" y="3"/>
                    <a:pt x="34" y="7"/>
                  </a:cubicBezTo>
                  <a:cubicBezTo>
                    <a:pt x="37" y="12"/>
                    <a:pt x="38" y="19"/>
                    <a:pt x="38" y="29"/>
                  </a:cubicBezTo>
                  <a:cubicBezTo>
                    <a:pt x="38" y="39"/>
                    <a:pt x="37" y="46"/>
                    <a:pt x="33" y="51"/>
                  </a:cubicBezTo>
                  <a:cubicBezTo>
                    <a:pt x="30" y="56"/>
                    <a:pt x="25" y="58"/>
                    <a:pt x="19" y="58"/>
                  </a:cubicBezTo>
                  <a:cubicBezTo>
                    <a:pt x="12" y="58"/>
                    <a:pt x="8" y="56"/>
                    <a:pt x="4" y="51"/>
                  </a:cubicBezTo>
                  <a:cubicBezTo>
                    <a:pt x="1" y="46"/>
                    <a:pt x="0" y="38"/>
                    <a:pt x="0" y="29"/>
                  </a:cubicBezTo>
                  <a:close/>
                  <a:moveTo>
                    <a:pt x="10" y="29"/>
                  </a:moveTo>
                  <a:cubicBezTo>
                    <a:pt x="10" y="36"/>
                    <a:pt x="11" y="41"/>
                    <a:pt x="12" y="44"/>
                  </a:cubicBezTo>
                  <a:cubicBezTo>
                    <a:pt x="14" y="48"/>
                    <a:pt x="16" y="49"/>
                    <a:pt x="19" y="49"/>
                  </a:cubicBezTo>
                  <a:cubicBezTo>
                    <a:pt x="22" y="49"/>
                    <a:pt x="24" y="48"/>
                    <a:pt x="26" y="45"/>
                  </a:cubicBezTo>
                  <a:cubicBezTo>
                    <a:pt x="27" y="41"/>
                    <a:pt x="28" y="36"/>
                    <a:pt x="28" y="29"/>
                  </a:cubicBezTo>
                  <a:cubicBezTo>
                    <a:pt x="28" y="23"/>
                    <a:pt x="27" y="18"/>
                    <a:pt x="26" y="14"/>
                  </a:cubicBezTo>
                  <a:cubicBezTo>
                    <a:pt x="25" y="11"/>
                    <a:pt x="22" y="9"/>
                    <a:pt x="19" y="9"/>
                  </a:cubicBezTo>
                  <a:cubicBezTo>
                    <a:pt x="16" y="9"/>
                    <a:pt x="14" y="11"/>
                    <a:pt x="12" y="14"/>
                  </a:cubicBezTo>
                  <a:cubicBezTo>
                    <a:pt x="11" y="17"/>
                    <a:pt x="10" y="22"/>
                    <a:pt x="10"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defRPr/>
              </a:pPr>
              <a:endParaRPr lang="en-US">
                <a:solidFill>
                  <a:srgbClr val="1A468D"/>
                </a:solidFill>
                <a:latin typeface="Corbel" panose="020B0503020204020204"/>
              </a:endParaRPr>
            </a:p>
          </p:txBody>
        </p:sp>
        <p:sp>
          <p:nvSpPr>
            <p:cNvPr id="26" name="Freeform 120">
              <a:extLst>
                <a:ext uri="{FF2B5EF4-FFF2-40B4-BE49-F238E27FC236}">
                  <a16:creationId xmlns:a16="http://schemas.microsoft.com/office/drawing/2014/main" id="{9280CAB9-01C5-6C75-F0BE-F42983408C09}"/>
                </a:ext>
              </a:extLst>
            </p:cNvPr>
            <p:cNvSpPr>
              <a:spLocks/>
            </p:cNvSpPr>
            <p:nvPr/>
          </p:nvSpPr>
          <p:spPr bwMode="auto">
            <a:xfrm>
              <a:off x="8389938" y="4292601"/>
              <a:ext cx="92075" cy="144463"/>
            </a:xfrm>
            <a:custGeom>
              <a:avLst/>
              <a:gdLst>
                <a:gd name="T0" fmla="*/ 5 w 58"/>
                <a:gd name="T1" fmla="*/ 77 h 91"/>
                <a:gd name="T2" fmla="*/ 23 w 58"/>
                <a:gd name="T3" fmla="*/ 77 h 91"/>
                <a:gd name="T4" fmla="*/ 23 w 58"/>
                <a:gd name="T5" fmla="*/ 26 h 91"/>
                <a:gd name="T6" fmla="*/ 26 w 58"/>
                <a:gd name="T7" fmla="*/ 18 h 91"/>
                <a:gd name="T8" fmla="*/ 20 w 58"/>
                <a:gd name="T9" fmla="*/ 24 h 91"/>
                <a:gd name="T10" fmla="*/ 8 w 58"/>
                <a:gd name="T11" fmla="*/ 32 h 91"/>
                <a:gd name="T12" fmla="*/ 0 w 58"/>
                <a:gd name="T13" fmla="*/ 23 h 91"/>
                <a:gd name="T14" fmla="*/ 31 w 58"/>
                <a:gd name="T15" fmla="*/ 0 h 91"/>
                <a:gd name="T16" fmla="*/ 39 w 58"/>
                <a:gd name="T17" fmla="*/ 0 h 91"/>
                <a:gd name="T18" fmla="*/ 39 w 58"/>
                <a:gd name="T19" fmla="*/ 77 h 91"/>
                <a:gd name="T20" fmla="*/ 58 w 58"/>
                <a:gd name="T21" fmla="*/ 77 h 91"/>
                <a:gd name="T22" fmla="*/ 58 w 58"/>
                <a:gd name="T23" fmla="*/ 91 h 91"/>
                <a:gd name="T24" fmla="*/ 5 w 58"/>
                <a:gd name="T25" fmla="*/ 91 h 91"/>
                <a:gd name="T26" fmla="*/ 5 w 58"/>
                <a:gd name="T27" fmla="*/ 7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 h="91">
                  <a:moveTo>
                    <a:pt x="5" y="77"/>
                  </a:moveTo>
                  <a:lnTo>
                    <a:pt x="23" y="77"/>
                  </a:lnTo>
                  <a:lnTo>
                    <a:pt x="23" y="26"/>
                  </a:lnTo>
                  <a:lnTo>
                    <a:pt x="26" y="18"/>
                  </a:lnTo>
                  <a:lnTo>
                    <a:pt x="20" y="24"/>
                  </a:lnTo>
                  <a:lnTo>
                    <a:pt x="8" y="32"/>
                  </a:lnTo>
                  <a:lnTo>
                    <a:pt x="0" y="23"/>
                  </a:lnTo>
                  <a:lnTo>
                    <a:pt x="31" y="0"/>
                  </a:lnTo>
                  <a:lnTo>
                    <a:pt x="39" y="0"/>
                  </a:lnTo>
                  <a:lnTo>
                    <a:pt x="39" y="77"/>
                  </a:lnTo>
                  <a:lnTo>
                    <a:pt x="58" y="77"/>
                  </a:lnTo>
                  <a:lnTo>
                    <a:pt x="58" y="91"/>
                  </a:lnTo>
                  <a:lnTo>
                    <a:pt x="5" y="91"/>
                  </a:lnTo>
                  <a:lnTo>
                    <a:pt x="5" y="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defRPr/>
              </a:pPr>
              <a:endParaRPr lang="en-US">
                <a:solidFill>
                  <a:srgbClr val="1A468D"/>
                </a:solidFill>
                <a:latin typeface="Corbel" panose="020B0503020204020204"/>
              </a:endParaRPr>
            </a:p>
          </p:txBody>
        </p:sp>
        <p:sp>
          <p:nvSpPr>
            <p:cNvPr id="27" name="Freeform 121">
              <a:extLst>
                <a:ext uri="{FF2B5EF4-FFF2-40B4-BE49-F238E27FC236}">
                  <a16:creationId xmlns:a16="http://schemas.microsoft.com/office/drawing/2014/main" id="{BFCC275C-7FC7-A019-FE5D-CF3E3CF60BFC}"/>
                </a:ext>
              </a:extLst>
            </p:cNvPr>
            <p:cNvSpPr>
              <a:spLocks noEditPoints="1"/>
            </p:cNvSpPr>
            <p:nvPr/>
          </p:nvSpPr>
          <p:spPr bwMode="auto">
            <a:xfrm>
              <a:off x="8520113" y="4289426"/>
              <a:ext cx="98425" cy="150813"/>
            </a:xfrm>
            <a:custGeom>
              <a:avLst/>
              <a:gdLst>
                <a:gd name="T0" fmla="*/ 0 w 38"/>
                <a:gd name="T1" fmla="*/ 29 h 58"/>
                <a:gd name="T2" fmla="*/ 5 w 38"/>
                <a:gd name="T3" fmla="*/ 8 h 58"/>
                <a:gd name="T4" fmla="*/ 19 w 38"/>
                <a:gd name="T5" fmla="*/ 0 h 58"/>
                <a:gd name="T6" fmla="*/ 34 w 38"/>
                <a:gd name="T7" fmla="*/ 7 h 58"/>
                <a:gd name="T8" fmla="*/ 38 w 38"/>
                <a:gd name="T9" fmla="*/ 29 h 58"/>
                <a:gd name="T10" fmla="*/ 33 w 38"/>
                <a:gd name="T11" fmla="*/ 51 h 58"/>
                <a:gd name="T12" fmla="*/ 19 w 38"/>
                <a:gd name="T13" fmla="*/ 58 h 58"/>
                <a:gd name="T14" fmla="*/ 4 w 38"/>
                <a:gd name="T15" fmla="*/ 51 h 58"/>
                <a:gd name="T16" fmla="*/ 0 w 38"/>
                <a:gd name="T17" fmla="*/ 29 h 58"/>
                <a:gd name="T18" fmla="*/ 10 w 38"/>
                <a:gd name="T19" fmla="*/ 29 h 58"/>
                <a:gd name="T20" fmla="*/ 12 w 38"/>
                <a:gd name="T21" fmla="*/ 44 h 58"/>
                <a:gd name="T22" fmla="*/ 19 w 38"/>
                <a:gd name="T23" fmla="*/ 49 h 58"/>
                <a:gd name="T24" fmla="*/ 26 w 38"/>
                <a:gd name="T25" fmla="*/ 45 h 58"/>
                <a:gd name="T26" fmla="*/ 28 w 38"/>
                <a:gd name="T27" fmla="*/ 29 h 58"/>
                <a:gd name="T28" fmla="*/ 26 w 38"/>
                <a:gd name="T29" fmla="*/ 14 h 58"/>
                <a:gd name="T30" fmla="*/ 19 w 38"/>
                <a:gd name="T31" fmla="*/ 9 h 58"/>
                <a:gd name="T32" fmla="*/ 12 w 38"/>
                <a:gd name="T33" fmla="*/ 14 h 58"/>
                <a:gd name="T34" fmla="*/ 10 w 38"/>
                <a:gd name="T3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58">
                  <a:moveTo>
                    <a:pt x="0" y="29"/>
                  </a:moveTo>
                  <a:cubicBezTo>
                    <a:pt x="0" y="19"/>
                    <a:pt x="1" y="12"/>
                    <a:pt x="5" y="8"/>
                  </a:cubicBezTo>
                  <a:cubicBezTo>
                    <a:pt x="8" y="3"/>
                    <a:pt x="13" y="0"/>
                    <a:pt x="19" y="0"/>
                  </a:cubicBezTo>
                  <a:cubicBezTo>
                    <a:pt x="26" y="0"/>
                    <a:pt x="30" y="3"/>
                    <a:pt x="34" y="7"/>
                  </a:cubicBezTo>
                  <a:cubicBezTo>
                    <a:pt x="37" y="12"/>
                    <a:pt x="38" y="19"/>
                    <a:pt x="38" y="29"/>
                  </a:cubicBezTo>
                  <a:cubicBezTo>
                    <a:pt x="38" y="39"/>
                    <a:pt x="37" y="46"/>
                    <a:pt x="33" y="51"/>
                  </a:cubicBezTo>
                  <a:cubicBezTo>
                    <a:pt x="30" y="56"/>
                    <a:pt x="25" y="58"/>
                    <a:pt x="19" y="58"/>
                  </a:cubicBezTo>
                  <a:cubicBezTo>
                    <a:pt x="12" y="58"/>
                    <a:pt x="7" y="56"/>
                    <a:pt x="4" y="51"/>
                  </a:cubicBezTo>
                  <a:cubicBezTo>
                    <a:pt x="1" y="46"/>
                    <a:pt x="0" y="38"/>
                    <a:pt x="0" y="29"/>
                  </a:cubicBezTo>
                  <a:close/>
                  <a:moveTo>
                    <a:pt x="10" y="29"/>
                  </a:moveTo>
                  <a:cubicBezTo>
                    <a:pt x="10" y="36"/>
                    <a:pt x="11" y="41"/>
                    <a:pt x="12" y="44"/>
                  </a:cubicBezTo>
                  <a:cubicBezTo>
                    <a:pt x="13" y="48"/>
                    <a:pt x="16" y="49"/>
                    <a:pt x="19" y="49"/>
                  </a:cubicBezTo>
                  <a:cubicBezTo>
                    <a:pt x="22" y="49"/>
                    <a:pt x="24" y="48"/>
                    <a:pt x="26" y="45"/>
                  </a:cubicBezTo>
                  <a:cubicBezTo>
                    <a:pt x="27" y="41"/>
                    <a:pt x="28" y="36"/>
                    <a:pt x="28" y="29"/>
                  </a:cubicBezTo>
                  <a:cubicBezTo>
                    <a:pt x="28" y="23"/>
                    <a:pt x="27" y="18"/>
                    <a:pt x="26" y="14"/>
                  </a:cubicBezTo>
                  <a:cubicBezTo>
                    <a:pt x="24" y="11"/>
                    <a:pt x="22" y="9"/>
                    <a:pt x="19" y="9"/>
                  </a:cubicBezTo>
                  <a:cubicBezTo>
                    <a:pt x="16" y="9"/>
                    <a:pt x="13" y="11"/>
                    <a:pt x="12" y="14"/>
                  </a:cubicBezTo>
                  <a:cubicBezTo>
                    <a:pt x="11" y="17"/>
                    <a:pt x="10" y="22"/>
                    <a:pt x="10"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defRPr/>
              </a:pPr>
              <a:endParaRPr lang="en-US">
                <a:solidFill>
                  <a:srgbClr val="1A468D"/>
                </a:solidFill>
                <a:latin typeface="Corbel" panose="020B0503020204020204"/>
              </a:endParaRPr>
            </a:p>
          </p:txBody>
        </p:sp>
      </p:grpSp>
      <p:sp>
        <p:nvSpPr>
          <p:cNvPr id="31" name="Rectangle 30">
            <a:extLst>
              <a:ext uri="{FF2B5EF4-FFF2-40B4-BE49-F238E27FC236}">
                <a16:creationId xmlns:a16="http://schemas.microsoft.com/office/drawing/2014/main" id="{7755F599-F6DF-678E-4229-3E67D041FD25}"/>
              </a:ext>
            </a:extLst>
          </p:cNvPr>
          <p:cNvSpPr/>
          <p:nvPr/>
        </p:nvSpPr>
        <p:spPr>
          <a:xfrm>
            <a:off x="590010" y="5943256"/>
            <a:ext cx="11011983" cy="626393"/>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r>
              <a:rPr lang="en-US" sz="2400" b="1">
                <a:solidFill>
                  <a:srgbClr val="0F56DC"/>
                </a:solidFill>
                <a:latin typeface="Calibri" panose="020F0502020204030204"/>
              </a:rPr>
              <a:t>Community Engagement</a:t>
            </a:r>
          </a:p>
        </p:txBody>
      </p:sp>
      <p:cxnSp>
        <p:nvCxnSpPr>
          <p:cNvPr id="33" name="Straight Arrow Connector 32">
            <a:extLst>
              <a:ext uri="{FF2B5EF4-FFF2-40B4-BE49-F238E27FC236}">
                <a16:creationId xmlns:a16="http://schemas.microsoft.com/office/drawing/2014/main" id="{2FB22547-40A0-C836-C2A0-CFAA1923CBB2}"/>
              </a:ext>
            </a:extLst>
          </p:cNvPr>
          <p:cNvCxnSpPr/>
          <p:nvPr/>
        </p:nvCxnSpPr>
        <p:spPr>
          <a:xfrm flipH="1">
            <a:off x="1051207" y="6273213"/>
            <a:ext cx="329184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6EA573B7-2F25-AA14-6808-453A886F4615}"/>
              </a:ext>
            </a:extLst>
          </p:cNvPr>
          <p:cNvCxnSpPr>
            <a:cxnSpLocks/>
          </p:cNvCxnSpPr>
          <p:nvPr/>
        </p:nvCxnSpPr>
        <p:spPr>
          <a:xfrm>
            <a:off x="7825813" y="6269536"/>
            <a:ext cx="329184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5685279"/>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7EE9B-1BAF-4F9E-8984-8BDA48E150BB}"/>
              </a:ext>
            </a:extLst>
          </p:cNvPr>
          <p:cNvSpPr>
            <a:spLocks noGrp="1"/>
          </p:cNvSpPr>
          <p:nvPr>
            <p:ph type="title"/>
          </p:nvPr>
        </p:nvSpPr>
        <p:spPr>
          <a:xfrm>
            <a:off x="609601" y="274639"/>
            <a:ext cx="10340340" cy="1143000"/>
          </a:xfrm>
        </p:spPr>
        <p:txBody>
          <a:bodyPr vert="horz" lIns="91440" tIns="45720" rIns="91440" bIns="45720" rtlCol="0" anchor="b" anchorCtr="0">
            <a:normAutofit/>
          </a:bodyPr>
          <a:lstStyle/>
          <a:p>
            <a:pPr>
              <a:lnSpc>
                <a:spcPct val="87892"/>
              </a:lnSpc>
            </a:pPr>
            <a:r>
              <a:rPr lang="en-US" sz="3700">
                <a:solidFill>
                  <a:schemeClr val="tx2">
                    <a:lumMod val="75000"/>
                  </a:schemeClr>
                </a:solidFill>
                <a:latin typeface="Calibri"/>
                <a:cs typeface="Calibri"/>
              </a:rPr>
              <a:t>Technology and Standards</a:t>
            </a:r>
            <a:endParaRPr lang="en-US" sz="3700" b="0">
              <a:solidFill>
                <a:schemeClr val="tx2">
                  <a:lumMod val="75000"/>
                </a:schemeClr>
              </a:solidFill>
              <a:latin typeface="Calibri"/>
              <a:cs typeface="Calibri"/>
            </a:endParaRPr>
          </a:p>
        </p:txBody>
      </p:sp>
      <p:sp>
        <p:nvSpPr>
          <p:cNvPr id="8" name="TextBox 7">
            <a:extLst>
              <a:ext uri="{FF2B5EF4-FFF2-40B4-BE49-F238E27FC236}">
                <a16:creationId xmlns:a16="http://schemas.microsoft.com/office/drawing/2014/main" id="{276CD5C9-FFE7-4428-AC37-AB13663E43A6}"/>
              </a:ext>
            </a:extLst>
          </p:cNvPr>
          <p:cNvSpPr txBox="1"/>
          <p:nvPr/>
        </p:nvSpPr>
        <p:spPr>
          <a:xfrm>
            <a:off x="105783" y="6341392"/>
            <a:ext cx="6093912" cy="307777"/>
          </a:xfrm>
          <a:prstGeom prst="rect">
            <a:avLst/>
          </a:prstGeom>
          <a:noFill/>
        </p:spPr>
        <p:txBody>
          <a:bodyPr wrap="square">
            <a:spAutoFit/>
          </a:bodyPr>
          <a:lstStyle/>
          <a:p>
            <a:pPr defTabSz="914377"/>
            <a:r>
              <a:rPr lang="en-US" sz="1400">
                <a:solidFill>
                  <a:srgbClr val="0F56DC"/>
                </a:solidFill>
                <a:latin typeface="Calibri" panose="020F0502020204030204" pitchFamily="34" charset="0"/>
                <a:cs typeface="Calibri" panose="020F0502020204030204" pitchFamily="34" charset="0"/>
                <a:hlinkClick r:id="rId3"/>
              </a:rPr>
              <a:t>Link: </a:t>
            </a:r>
            <a:r>
              <a:rPr lang="en-US" sz="1400">
                <a:solidFill>
                  <a:srgbClr val="0F56DC"/>
                </a:solidFill>
                <a:latin typeface="Calibri" panose="020F0502020204030204"/>
                <a:hlinkClick r:id="rId3"/>
              </a:rPr>
              <a:t>IIS Functional Standards | Immunization Information Systems (IIS) | CDC</a:t>
            </a:r>
            <a:endParaRPr lang="en-US" sz="1400">
              <a:solidFill>
                <a:srgbClr val="0F56DC"/>
              </a:solidFill>
              <a:latin typeface="Calibri" panose="020F0502020204030204" pitchFamily="34" charset="0"/>
              <a:cs typeface="Calibri" panose="020F0502020204030204" pitchFamily="34" charset="0"/>
            </a:endParaRPr>
          </a:p>
        </p:txBody>
      </p:sp>
      <p:grpSp>
        <p:nvGrpSpPr>
          <p:cNvPr id="70" name="Group 69">
            <a:extLst>
              <a:ext uri="{FF2B5EF4-FFF2-40B4-BE49-F238E27FC236}">
                <a16:creationId xmlns:a16="http://schemas.microsoft.com/office/drawing/2014/main" id="{0A4B1F67-5DB8-D137-7459-1B07F6966B69}"/>
              </a:ext>
            </a:extLst>
          </p:cNvPr>
          <p:cNvGrpSpPr/>
          <p:nvPr/>
        </p:nvGrpSpPr>
        <p:grpSpPr>
          <a:xfrm>
            <a:off x="475079" y="1652720"/>
            <a:ext cx="11241844" cy="4514386"/>
            <a:chOff x="2473648" y="2237332"/>
            <a:chExt cx="11241844" cy="4514385"/>
          </a:xfrm>
        </p:grpSpPr>
        <p:sp>
          <p:nvSpPr>
            <p:cNvPr id="40" name="TextBox 39">
              <a:extLst>
                <a:ext uri="{FF2B5EF4-FFF2-40B4-BE49-F238E27FC236}">
                  <a16:creationId xmlns:a16="http://schemas.microsoft.com/office/drawing/2014/main" id="{BB305EA3-6FB1-58AB-7E08-0D8405689701}"/>
                </a:ext>
              </a:extLst>
            </p:cNvPr>
            <p:cNvSpPr txBox="1"/>
            <p:nvPr/>
          </p:nvSpPr>
          <p:spPr>
            <a:xfrm>
              <a:off x="11270109" y="6436118"/>
              <a:ext cx="924360" cy="315599"/>
            </a:xfrm>
            <a:prstGeom prst="rect">
              <a:avLst/>
            </a:prstGeom>
            <a:noFill/>
          </p:spPr>
          <p:txBody>
            <a:bodyPr wrap="square" lIns="91440" tIns="45720" rIns="91440" bIns="45720" rtlCol="0" anchor="t">
              <a:spAutoFit/>
            </a:bodyPr>
            <a:lstStyle/>
            <a:p>
              <a:pPr algn="r" defTabSz="914377"/>
              <a:r>
                <a:rPr lang="en-US" sz="1451">
                  <a:solidFill>
                    <a:srgbClr val="7F7F7F">
                      <a:lumMod val="75000"/>
                    </a:srgbClr>
                  </a:solidFill>
                  <a:latin typeface="Calibri"/>
                  <a:cs typeface="Calibri"/>
                </a:rPr>
                <a:t>7</a:t>
              </a:r>
              <a:endParaRPr lang="en-US">
                <a:solidFill>
                  <a:srgbClr val="0F56DC"/>
                </a:solidFill>
                <a:latin typeface="Calibri" panose="020F0502020204030204"/>
              </a:endParaRPr>
            </a:p>
          </p:txBody>
        </p:sp>
        <p:sp>
          <p:nvSpPr>
            <p:cNvPr id="25" name="Rectangle 24">
              <a:extLst>
                <a:ext uri="{FF2B5EF4-FFF2-40B4-BE49-F238E27FC236}">
                  <a16:creationId xmlns:a16="http://schemas.microsoft.com/office/drawing/2014/main" id="{A6D78626-508A-B4A1-EC60-238544CE6755}"/>
                </a:ext>
              </a:extLst>
            </p:cNvPr>
            <p:cNvSpPr/>
            <p:nvPr/>
          </p:nvSpPr>
          <p:spPr>
            <a:xfrm>
              <a:off x="2473648" y="2237332"/>
              <a:ext cx="11241844" cy="43283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FFFFFF"/>
                </a:solidFill>
                <a:latin typeface="Calibri" panose="020F0502020204030204"/>
              </a:endParaRPr>
            </a:p>
          </p:txBody>
        </p:sp>
        <p:grpSp>
          <p:nvGrpSpPr>
            <p:cNvPr id="67" name="Group 66">
              <a:extLst>
                <a:ext uri="{FF2B5EF4-FFF2-40B4-BE49-F238E27FC236}">
                  <a16:creationId xmlns:a16="http://schemas.microsoft.com/office/drawing/2014/main" id="{B705848B-7D1D-DF56-4650-FE54107AB060}"/>
                </a:ext>
              </a:extLst>
            </p:cNvPr>
            <p:cNvGrpSpPr/>
            <p:nvPr/>
          </p:nvGrpSpPr>
          <p:grpSpPr>
            <a:xfrm>
              <a:off x="2738326" y="2552178"/>
              <a:ext cx="3365863" cy="3608776"/>
              <a:chOff x="744934" y="2552178"/>
              <a:chExt cx="3365863" cy="3608776"/>
            </a:xfrm>
          </p:grpSpPr>
          <p:sp>
            <p:nvSpPr>
              <p:cNvPr id="41" name="Rectangle 40">
                <a:extLst>
                  <a:ext uri="{FF2B5EF4-FFF2-40B4-BE49-F238E27FC236}">
                    <a16:creationId xmlns:a16="http://schemas.microsoft.com/office/drawing/2014/main" id="{B200ABA0-B0E5-96E8-363C-970CB105DAC0}"/>
                  </a:ext>
                </a:extLst>
              </p:cNvPr>
              <p:cNvSpPr/>
              <p:nvPr/>
            </p:nvSpPr>
            <p:spPr>
              <a:xfrm>
                <a:off x="744934" y="2552178"/>
                <a:ext cx="3365863" cy="3608776"/>
              </a:xfrm>
              <a:prstGeom prst="rect">
                <a:avLst/>
              </a:prstGeom>
              <a:solidFill>
                <a:schemeClr val="bg1"/>
              </a:solidFill>
              <a:ln w="381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Open Sans"/>
                </a:endParaRPr>
              </a:p>
            </p:txBody>
          </p:sp>
          <p:sp>
            <p:nvSpPr>
              <p:cNvPr id="42" name="Title 3">
                <a:extLst>
                  <a:ext uri="{FF2B5EF4-FFF2-40B4-BE49-F238E27FC236}">
                    <a16:creationId xmlns:a16="http://schemas.microsoft.com/office/drawing/2014/main" id="{C462F1DC-67DA-038A-509C-11872CEBFDCC}"/>
                  </a:ext>
                </a:extLst>
              </p:cNvPr>
              <p:cNvSpPr txBox="1">
                <a:spLocks/>
              </p:cNvSpPr>
              <p:nvPr/>
            </p:nvSpPr>
            <p:spPr>
              <a:xfrm>
                <a:off x="1837641" y="2743035"/>
                <a:ext cx="1892694" cy="637937"/>
              </a:xfrm>
              <a:prstGeom prst="rect">
                <a:avLst/>
              </a:prstGeom>
            </p:spPr>
            <p:txBody>
              <a:bodyPr lIns="0" tIns="0" rIns="0" bIns="0"/>
              <a:lstStyle>
                <a:lvl1pPr algn="l" defTabSz="914400" rtl="0" eaLnBrk="1" latinLnBrk="0" hangingPunct="1">
                  <a:lnSpc>
                    <a:spcPct val="90000"/>
                  </a:lnSpc>
                  <a:spcBef>
                    <a:spcPct val="0"/>
                  </a:spcBef>
                  <a:buNone/>
                  <a:defRPr sz="3600" b="0" i="0" kern="1200">
                    <a:solidFill>
                      <a:schemeClr val="tx1"/>
                    </a:solidFill>
                    <a:latin typeface="Chronicle Display Black" charset="0"/>
                    <a:ea typeface="Chronicle Display Black" charset="0"/>
                    <a:cs typeface="Chronicle Display Black" charset="0"/>
                  </a:defRPr>
                </a:lvl1pPr>
              </a:lstStyle>
              <a:p>
                <a:pPr defTabSz="914377"/>
                <a:r>
                  <a:rPr lang="en-US" sz="1600" b="1">
                    <a:solidFill>
                      <a:srgbClr val="0B7D58">
                        <a:lumMod val="50000"/>
                      </a:srgbClr>
                    </a:solidFill>
                    <a:latin typeface="Calibri" panose="020F0502020204030204"/>
                    <a:cs typeface="Calibri" panose="020F0502020204030204" pitchFamily="34" charset="0"/>
                  </a:rPr>
                  <a:t>Functional Standards and Operational Guidance Statements (OGS)</a:t>
                </a:r>
              </a:p>
            </p:txBody>
          </p:sp>
          <p:sp>
            <p:nvSpPr>
              <p:cNvPr id="43" name="TextBox 42">
                <a:extLst>
                  <a:ext uri="{FF2B5EF4-FFF2-40B4-BE49-F238E27FC236}">
                    <a16:creationId xmlns:a16="http://schemas.microsoft.com/office/drawing/2014/main" id="{CFAFB5CD-086C-BCF1-EFBF-EB0C29D8DCC8}"/>
                  </a:ext>
                </a:extLst>
              </p:cNvPr>
              <p:cNvSpPr txBox="1"/>
              <p:nvPr/>
            </p:nvSpPr>
            <p:spPr>
              <a:xfrm>
                <a:off x="944279" y="3903151"/>
                <a:ext cx="2891826" cy="2182008"/>
              </a:xfrm>
              <a:prstGeom prst="rect">
                <a:avLst/>
              </a:prstGeom>
              <a:noFill/>
            </p:spPr>
            <p:txBody>
              <a:bodyPr wrap="square" lIns="0" tIns="0" rIns="0" bIns="0" rtlCol="0">
                <a:spAutoFit/>
              </a:bodyPr>
              <a:lstStyle/>
              <a:p>
                <a:pPr defTabSz="914377">
                  <a:lnSpc>
                    <a:spcPct val="130000"/>
                  </a:lnSpc>
                  <a:spcAft>
                    <a:spcPts val="300"/>
                  </a:spcAft>
                  <a:defRPr/>
                </a:pPr>
                <a:r>
                  <a:rPr lang="en-US" sz="1100">
                    <a:latin typeface="Open Sans"/>
                    <a:ea typeface="Open Sans Semibold" charset="0"/>
                    <a:cs typeface="Open Sans Semibold" charset="0"/>
                  </a:rPr>
                  <a:t>These describe the underlying operations, data quality, and technology needed by IISs to support immunization programs, vaccination providers, and other immunization stakeholders and their immunization-related goals. They help assure that IISs attain a level of consistency in support of common clinical, programmatic, and public health immunization goals.</a:t>
                </a:r>
              </a:p>
            </p:txBody>
          </p:sp>
        </p:grpSp>
        <p:grpSp>
          <p:nvGrpSpPr>
            <p:cNvPr id="68" name="Group 67">
              <a:extLst>
                <a:ext uri="{FF2B5EF4-FFF2-40B4-BE49-F238E27FC236}">
                  <a16:creationId xmlns:a16="http://schemas.microsoft.com/office/drawing/2014/main" id="{515F5799-84BE-74CF-18F7-2C306287A8C1}"/>
                </a:ext>
              </a:extLst>
            </p:cNvPr>
            <p:cNvGrpSpPr/>
            <p:nvPr/>
          </p:nvGrpSpPr>
          <p:grpSpPr>
            <a:xfrm>
              <a:off x="6410167" y="2552178"/>
              <a:ext cx="3365863" cy="3608776"/>
              <a:chOff x="4416775" y="2552178"/>
              <a:chExt cx="3365863" cy="3608776"/>
            </a:xfrm>
          </p:grpSpPr>
          <p:sp>
            <p:nvSpPr>
              <p:cNvPr id="44" name="Rectangle 43">
                <a:extLst>
                  <a:ext uri="{FF2B5EF4-FFF2-40B4-BE49-F238E27FC236}">
                    <a16:creationId xmlns:a16="http://schemas.microsoft.com/office/drawing/2014/main" id="{F6B18F7F-52B3-7855-A1AD-85C76D258920}"/>
                  </a:ext>
                </a:extLst>
              </p:cNvPr>
              <p:cNvSpPr/>
              <p:nvPr/>
            </p:nvSpPr>
            <p:spPr>
              <a:xfrm>
                <a:off x="4416775" y="2552178"/>
                <a:ext cx="3365863" cy="3608776"/>
              </a:xfrm>
              <a:prstGeom prst="rect">
                <a:avLst/>
              </a:prstGeom>
              <a:solidFill>
                <a:schemeClr val="bg1"/>
              </a:solidFill>
              <a:ln w="38100">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Open Sans"/>
                </a:endParaRPr>
              </a:p>
            </p:txBody>
          </p:sp>
          <p:sp>
            <p:nvSpPr>
              <p:cNvPr id="45" name="TextBox 44">
                <a:extLst>
                  <a:ext uri="{FF2B5EF4-FFF2-40B4-BE49-F238E27FC236}">
                    <a16:creationId xmlns:a16="http://schemas.microsoft.com/office/drawing/2014/main" id="{1E564F2B-DBFD-E13E-5121-5E3AB7604AE5}"/>
                  </a:ext>
                </a:extLst>
              </p:cNvPr>
              <p:cNvSpPr txBox="1"/>
              <p:nvPr/>
            </p:nvSpPr>
            <p:spPr>
              <a:xfrm>
                <a:off x="4639662" y="3903151"/>
                <a:ext cx="2880436" cy="861646"/>
              </a:xfrm>
              <a:prstGeom prst="rect">
                <a:avLst/>
              </a:prstGeom>
              <a:noFill/>
            </p:spPr>
            <p:txBody>
              <a:bodyPr wrap="square" lIns="0" tIns="0" rIns="0" bIns="0" rtlCol="0">
                <a:spAutoFit/>
              </a:bodyPr>
              <a:lstStyle/>
              <a:p>
                <a:pPr defTabSz="914377">
                  <a:lnSpc>
                    <a:spcPct val="130000"/>
                  </a:lnSpc>
                  <a:spcAft>
                    <a:spcPts val="300"/>
                  </a:spcAft>
                  <a:defRPr/>
                </a:pPr>
                <a:r>
                  <a:rPr lang="en-US" sz="1100">
                    <a:latin typeface="Open Sans"/>
                  </a:rPr>
                  <a:t>Guidance to help IIS comply with national standards, best practices, and the latest Health Level Seven (HL7) conformance methodology.</a:t>
                </a:r>
              </a:p>
            </p:txBody>
          </p:sp>
          <p:sp>
            <p:nvSpPr>
              <p:cNvPr id="46" name="Title 3">
                <a:extLst>
                  <a:ext uri="{FF2B5EF4-FFF2-40B4-BE49-F238E27FC236}">
                    <a16:creationId xmlns:a16="http://schemas.microsoft.com/office/drawing/2014/main" id="{84148A9E-43E5-EFC8-E7A9-49EA793FD89D}"/>
                  </a:ext>
                </a:extLst>
              </p:cNvPr>
              <p:cNvSpPr txBox="1">
                <a:spLocks/>
              </p:cNvSpPr>
              <p:nvPr/>
            </p:nvSpPr>
            <p:spPr>
              <a:xfrm>
                <a:off x="5480890" y="2743035"/>
                <a:ext cx="2039208" cy="632285"/>
              </a:xfrm>
              <a:prstGeom prst="rect">
                <a:avLst/>
              </a:prstGeom>
            </p:spPr>
            <p:txBody>
              <a:bodyPr vert="horz" lIns="0" tIns="0" rIns="0" bIns="0" rtlCol="0" anchor="t" anchorCtr="0">
                <a:noAutofit/>
              </a:bodyPr>
              <a:lstStyle>
                <a:lvl1pPr algn="l" defTabSz="914400" rtl="0" eaLnBrk="1" latinLnBrk="0" hangingPunct="1">
                  <a:lnSpc>
                    <a:spcPct val="80000"/>
                  </a:lnSpc>
                  <a:spcBef>
                    <a:spcPct val="0"/>
                  </a:spcBef>
                  <a:buNone/>
                  <a:defRPr sz="3600" b="0" i="0" kern="1200" cap="none" spc="-100" baseline="0">
                    <a:solidFill>
                      <a:schemeClr val="tx1"/>
                    </a:solidFill>
                    <a:latin typeface="Chronicle Display Black" charset="0"/>
                    <a:ea typeface="Chronicle Display Black" charset="0"/>
                    <a:cs typeface="Chronicle Display Black" charset="0"/>
                  </a:defRPr>
                </a:lvl1pPr>
              </a:lstStyle>
              <a:p>
                <a:pPr defTabSz="914377">
                  <a:lnSpc>
                    <a:spcPct val="100000"/>
                  </a:lnSpc>
                  <a:spcAft>
                    <a:spcPts val="600"/>
                  </a:spcAft>
                  <a:defRPr/>
                </a:pPr>
                <a:r>
                  <a:rPr lang="en-US" sz="1600" b="1">
                    <a:solidFill>
                      <a:srgbClr val="0B7D58">
                        <a:lumMod val="50000"/>
                      </a:srgbClr>
                    </a:solidFill>
                    <a:latin typeface="Calibri" panose="020F0502020204030204"/>
                    <a:cs typeface="Calibri" panose="020F0502020204030204" pitchFamily="34" charset="0"/>
                    <a:sym typeface="Frutiger Next Pro Medium" charset="0"/>
                  </a:rPr>
                  <a:t>HL7 v2.5.1 Implementation Guide for Immunization Messaging, Release 1.5</a:t>
                </a:r>
              </a:p>
            </p:txBody>
          </p:sp>
        </p:grpSp>
        <p:grpSp>
          <p:nvGrpSpPr>
            <p:cNvPr id="69" name="Group 68">
              <a:extLst>
                <a:ext uri="{FF2B5EF4-FFF2-40B4-BE49-F238E27FC236}">
                  <a16:creationId xmlns:a16="http://schemas.microsoft.com/office/drawing/2014/main" id="{9C7B5D96-6ADF-AD06-94C0-BF0DC76DB4C5}"/>
                </a:ext>
              </a:extLst>
            </p:cNvPr>
            <p:cNvGrpSpPr/>
            <p:nvPr/>
          </p:nvGrpSpPr>
          <p:grpSpPr>
            <a:xfrm>
              <a:off x="10082008" y="2552178"/>
              <a:ext cx="3365864" cy="3608776"/>
              <a:chOff x="8088616" y="2552178"/>
              <a:chExt cx="3365864" cy="3608776"/>
            </a:xfrm>
          </p:grpSpPr>
          <p:sp>
            <p:nvSpPr>
              <p:cNvPr id="47" name="Rectangle 46">
                <a:extLst>
                  <a:ext uri="{FF2B5EF4-FFF2-40B4-BE49-F238E27FC236}">
                    <a16:creationId xmlns:a16="http://schemas.microsoft.com/office/drawing/2014/main" id="{AD9AA577-4E3D-21E5-DBA3-6B336C86D8E2}"/>
                  </a:ext>
                </a:extLst>
              </p:cNvPr>
              <p:cNvSpPr/>
              <p:nvPr/>
            </p:nvSpPr>
            <p:spPr>
              <a:xfrm>
                <a:off x="8088616" y="2552178"/>
                <a:ext cx="3365864" cy="3608776"/>
              </a:xfrm>
              <a:prstGeom prst="rect">
                <a:avLst/>
              </a:prstGeom>
              <a:solidFill>
                <a:schemeClr val="bg1"/>
              </a:solidFill>
              <a:ln w="38100">
                <a:solidFill>
                  <a:schemeClr val="tx2">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Open Sans"/>
                </a:endParaRPr>
              </a:p>
            </p:txBody>
          </p:sp>
          <p:sp>
            <p:nvSpPr>
              <p:cNvPr id="48" name="Title 3">
                <a:extLst>
                  <a:ext uri="{FF2B5EF4-FFF2-40B4-BE49-F238E27FC236}">
                    <a16:creationId xmlns:a16="http://schemas.microsoft.com/office/drawing/2014/main" id="{6B7795CD-71F3-DF9A-8B68-4D04C2B79D13}"/>
                  </a:ext>
                </a:extLst>
              </p:cNvPr>
              <p:cNvSpPr txBox="1">
                <a:spLocks/>
              </p:cNvSpPr>
              <p:nvPr/>
            </p:nvSpPr>
            <p:spPr>
              <a:xfrm>
                <a:off x="9188480" y="2743035"/>
                <a:ext cx="1984133" cy="624898"/>
              </a:xfrm>
              <a:prstGeom prst="rect">
                <a:avLst/>
              </a:prstGeom>
            </p:spPr>
            <p:txBody>
              <a:bodyPr lIns="0" tIns="0" rIns="0" bIns="0"/>
              <a:lstStyle>
                <a:lvl1pPr algn="l" defTabSz="914400" rtl="0" eaLnBrk="1" latinLnBrk="0" hangingPunct="1">
                  <a:lnSpc>
                    <a:spcPct val="90000"/>
                  </a:lnSpc>
                  <a:spcBef>
                    <a:spcPct val="0"/>
                  </a:spcBef>
                  <a:buNone/>
                  <a:defRPr sz="3600" b="0" i="0" kern="1200">
                    <a:solidFill>
                      <a:schemeClr val="tx1"/>
                    </a:solidFill>
                    <a:latin typeface="Chronicle Display Black" charset="0"/>
                    <a:ea typeface="Chronicle Display Black" charset="0"/>
                    <a:cs typeface="Chronicle Display Black" charset="0"/>
                  </a:defRPr>
                </a:lvl1pPr>
              </a:lstStyle>
              <a:p>
                <a:pPr defTabSz="914377"/>
                <a:r>
                  <a:rPr lang="en-US" sz="1600" b="1">
                    <a:solidFill>
                      <a:srgbClr val="0B7D58">
                        <a:lumMod val="50000"/>
                      </a:srgbClr>
                    </a:solidFill>
                    <a:latin typeface="Calibri" panose="020F0502020204030204"/>
                    <a:cs typeface="Calibri" panose="020F0502020204030204" pitchFamily="34" charset="0"/>
                  </a:rPr>
                  <a:t>Measure Your IISs Adherence to Standards with Measurement and Improvement Initiative</a:t>
                </a:r>
              </a:p>
            </p:txBody>
          </p:sp>
          <p:sp>
            <p:nvSpPr>
              <p:cNvPr id="49" name="TextBox 48">
                <a:extLst>
                  <a:ext uri="{FF2B5EF4-FFF2-40B4-BE49-F238E27FC236}">
                    <a16:creationId xmlns:a16="http://schemas.microsoft.com/office/drawing/2014/main" id="{7CA26DDA-9A98-7384-64A8-90AFB420129E}"/>
                  </a:ext>
                </a:extLst>
              </p:cNvPr>
              <p:cNvSpPr txBox="1"/>
              <p:nvPr/>
            </p:nvSpPr>
            <p:spPr>
              <a:xfrm>
                <a:off x="8329133" y="3903151"/>
                <a:ext cx="2918588" cy="861646"/>
              </a:xfrm>
              <a:prstGeom prst="rect">
                <a:avLst/>
              </a:prstGeom>
              <a:noFill/>
            </p:spPr>
            <p:txBody>
              <a:bodyPr wrap="square" lIns="0" tIns="0" rIns="0" bIns="0" rtlCol="0">
                <a:spAutoFit/>
              </a:bodyPr>
              <a:lstStyle/>
              <a:p>
                <a:pPr defTabSz="914377">
                  <a:lnSpc>
                    <a:spcPct val="130000"/>
                  </a:lnSpc>
                  <a:spcAft>
                    <a:spcPts val="300"/>
                  </a:spcAft>
                  <a:defRPr/>
                </a:pPr>
                <a:r>
                  <a:rPr lang="en-US" sz="1100">
                    <a:latin typeface="Open Sans"/>
                    <a:ea typeface="Open Sans Semibold" charset="0"/>
                    <a:cs typeface="Open Sans Semibold" charset="0"/>
                  </a:rPr>
                  <a:t>Measurement and Improvement (M&amp;I) Initiative supports system testing to help guide individual IIS in aligning with identified standards.</a:t>
                </a:r>
              </a:p>
            </p:txBody>
          </p:sp>
        </p:grpSp>
        <p:grpSp>
          <p:nvGrpSpPr>
            <p:cNvPr id="26" name="Google Shape;19716;p197">
              <a:extLst>
                <a:ext uri="{FF2B5EF4-FFF2-40B4-BE49-F238E27FC236}">
                  <a16:creationId xmlns:a16="http://schemas.microsoft.com/office/drawing/2014/main" id="{10AC390D-8F7A-487C-BE6E-F4E82BA80F58}"/>
                </a:ext>
              </a:extLst>
            </p:cNvPr>
            <p:cNvGrpSpPr>
              <a:grpSpLocks noChangeAspect="1"/>
            </p:cNvGrpSpPr>
            <p:nvPr/>
          </p:nvGrpSpPr>
          <p:grpSpPr>
            <a:xfrm>
              <a:off x="2887496" y="2753229"/>
              <a:ext cx="822960" cy="822960"/>
              <a:chOff x="4105275" y="666750"/>
              <a:chExt cx="933451" cy="1052513"/>
            </a:xfrm>
            <a:solidFill>
              <a:schemeClr val="tx2"/>
            </a:solidFill>
          </p:grpSpPr>
          <p:sp>
            <p:nvSpPr>
              <p:cNvPr id="27" name="Google Shape;19717;p197">
                <a:extLst>
                  <a:ext uri="{FF2B5EF4-FFF2-40B4-BE49-F238E27FC236}">
                    <a16:creationId xmlns:a16="http://schemas.microsoft.com/office/drawing/2014/main" id="{F5D43D3D-FA2E-4821-AAF7-2166A936B84D}"/>
                  </a:ext>
                </a:extLst>
              </p:cNvPr>
              <p:cNvSpPr/>
              <p:nvPr/>
            </p:nvSpPr>
            <p:spPr>
              <a:xfrm>
                <a:off x="4105275" y="925513"/>
                <a:ext cx="788988" cy="793750"/>
              </a:xfrm>
              <a:custGeom>
                <a:avLst/>
                <a:gdLst/>
                <a:ahLst/>
                <a:cxnLst/>
                <a:rect l="l" t="t" r="r" b="b"/>
                <a:pathLst>
                  <a:path w="295" h="297" extrusionOk="0">
                    <a:moveTo>
                      <a:pt x="253" y="191"/>
                    </a:moveTo>
                    <a:cubicBezTo>
                      <a:pt x="255" y="186"/>
                      <a:pt x="257" y="182"/>
                      <a:pt x="258" y="177"/>
                    </a:cubicBezTo>
                    <a:cubicBezTo>
                      <a:pt x="269" y="176"/>
                      <a:pt x="281" y="175"/>
                      <a:pt x="292" y="173"/>
                    </a:cubicBezTo>
                    <a:cubicBezTo>
                      <a:pt x="294" y="160"/>
                      <a:pt x="295" y="146"/>
                      <a:pt x="293" y="132"/>
                    </a:cubicBezTo>
                    <a:cubicBezTo>
                      <a:pt x="282" y="130"/>
                      <a:pt x="271" y="128"/>
                      <a:pt x="259" y="127"/>
                    </a:cubicBezTo>
                    <a:cubicBezTo>
                      <a:pt x="259" y="122"/>
                      <a:pt x="257" y="117"/>
                      <a:pt x="256" y="112"/>
                    </a:cubicBezTo>
                    <a:cubicBezTo>
                      <a:pt x="254" y="107"/>
                      <a:pt x="252" y="102"/>
                      <a:pt x="250" y="98"/>
                    </a:cubicBezTo>
                    <a:cubicBezTo>
                      <a:pt x="258" y="90"/>
                      <a:pt x="266" y="82"/>
                      <a:pt x="274" y="74"/>
                    </a:cubicBezTo>
                    <a:cubicBezTo>
                      <a:pt x="267" y="62"/>
                      <a:pt x="258" y="51"/>
                      <a:pt x="248" y="41"/>
                    </a:cubicBezTo>
                    <a:cubicBezTo>
                      <a:pt x="238" y="47"/>
                      <a:pt x="228" y="52"/>
                      <a:pt x="219" y="59"/>
                    </a:cubicBezTo>
                    <a:cubicBezTo>
                      <a:pt x="215" y="56"/>
                      <a:pt x="211" y="53"/>
                      <a:pt x="206" y="50"/>
                    </a:cubicBezTo>
                    <a:cubicBezTo>
                      <a:pt x="202" y="47"/>
                      <a:pt x="197" y="45"/>
                      <a:pt x="193" y="43"/>
                    </a:cubicBezTo>
                    <a:cubicBezTo>
                      <a:pt x="194" y="32"/>
                      <a:pt x="195" y="20"/>
                      <a:pt x="195" y="9"/>
                    </a:cubicBezTo>
                    <a:cubicBezTo>
                      <a:pt x="183" y="4"/>
                      <a:pt x="169" y="2"/>
                      <a:pt x="155" y="0"/>
                    </a:cubicBezTo>
                    <a:cubicBezTo>
                      <a:pt x="151" y="11"/>
                      <a:pt x="147" y="22"/>
                      <a:pt x="144" y="33"/>
                    </a:cubicBezTo>
                    <a:cubicBezTo>
                      <a:pt x="139" y="33"/>
                      <a:pt x="134" y="33"/>
                      <a:pt x="129" y="34"/>
                    </a:cubicBezTo>
                    <a:cubicBezTo>
                      <a:pt x="124" y="35"/>
                      <a:pt x="119" y="36"/>
                      <a:pt x="114" y="37"/>
                    </a:cubicBezTo>
                    <a:cubicBezTo>
                      <a:pt x="108" y="27"/>
                      <a:pt x="101" y="18"/>
                      <a:pt x="94" y="9"/>
                    </a:cubicBezTo>
                    <a:cubicBezTo>
                      <a:pt x="81" y="14"/>
                      <a:pt x="69" y="21"/>
                      <a:pt x="58" y="29"/>
                    </a:cubicBezTo>
                    <a:cubicBezTo>
                      <a:pt x="61" y="40"/>
                      <a:pt x="65" y="50"/>
                      <a:pt x="70" y="61"/>
                    </a:cubicBezTo>
                    <a:cubicBezTo>
                      <a:pt x="66" y="64"/>
                      <a:pt x="62" y="67"/>
                      <a:pt x="59" y="72"/>
                    </a:cubicBezTo>
                    <a:cubicBezTo>
                      <a:pt x="55" y="75"/>
                      <a:pt x="53" y="80"/>
                      <a:pt x="49" y="84"/>
                    </a:cubicBezTo>
                    <a:cubicBezTo>
                      <a:pt x="39" y="80"/>
                      <a:pt x="28" y="77"/>
                      <a:pt x="17" y="75"/>
                    </a:cubicBezTo>
                    <a:cubicBezTo>
                      <a:pt x="10" y="87"/>
                      <a:pt x="5" y="100"/>
                      <a:pt x="1" y="113"/>
                    </a:cubicBezTo>
                    <a:cubicBezTo>
                      <a:pt x="11" y="120"/>
                      <a:pt x="21" y="125"/>
                      <a:pt x="31" y="130"/>
                    </a:cubicBezTo>
                    <a:cubicBezTo>
                      <a:pt x="31" y="135"/>
                      <a:pt x="30" y="140"/>
                      <a:pt x="30" y="145"/>
                    </a:cubicBezTo>
                    <a:cubicBezTo>
                      <a:pt x="29" y="150"/>
                      <a:pt x="30" y="155"/>
                      <a:pt x="30" y="161"/>
                    </a:cubicBezTo>
                    <a:cubicBezTo>
                      <a:pt x="20" y="165"/>
                      <a:pt x="10" y="170"/>
                      <a:pt x="0" y="175"/>
                    </a:cubicBezTo>
                    <a:cubicBezTo>
                      <a:pt x="2" y="189"/>
                      <a:pt x="6" y="202"/>
                      <a:pt x="12" y="214"/>
                    </a:cubicBezTo>
                    <a:cubicBezTo>
                      <a:pt x="24" y="213"/>
                      <a:pt x="35" y="211"/>
                      <a:pt x="46" y="208"/>
                    </a:cubicBezTo>
                    <a:cubicBezTo>
                      <a:pt x="48" y="212"/>
                      <a:pt x="51" y="216"/>
                      <a:pt x="55" y="220"/>
                    </a:cubicBezTo>
                    <a:cubicBezTo>
                      <a:pt x="58" y="225"/>
                      <a:pt x="61" y="228"/>
                      <a:pt x="65" y="232"/>
                    </a:cubicBezTo>
                    <a:cubicBezTo>
                      <a:pt x="60" y="242"/>
                      <a:pt x="55" y="252"/>
                      <a:pt x="51" y="263"/>
                    </a:cubicBezTo>
                    <a:cubicBezTo>
                      <a:pt x="62" y="271"/>
                      <a:pt x="73" y="279"/>
                      <a:pt x="86" y="284"/>
                    </a:cubicBezTo>
                    <a:cubicBezTo>
                      <a:pt x="94" y="276"/>
                      <a:pt x="101" y="267"/>
                      <a:pt x="107" y="258"/>
                    </a:cubicBezTo>
                    <a:cubicBezTo>
                      <a:pt x="112" y="260"/>
                      <a:pt x="117" y="261"/>
                      <a:pt x="122" y="262"/>
                    </a:cubicBezTo>
                    <a:cubicBezTo>
                      <a:pt x="127" y="263"/>
                      <a:pt x="132" y="264"/>
                      <a:pt x="137" y="264"/>
                    </a:cubicBezTo>
                    <a:cubicBezTo>
                      <a:pt x="140" y="275"/>
                      <a:pt x="143" y="286"/>
                      <a:pt x="147" y="297"/>
                    </a:cubicBezTo>
                    <a:cubicBezTo>
                      <a:pt x="160" y="297"/>
                      <a:pt x="174" y="295"/>
                      <a:pt x="187" y="291"/>
                    </a:cubicBezTo>
                    <a:cubicBezTo>
                      <a:pt x="188" y="280"/>
                      <a:pt x="187" y="268"/>
                      <a:pt x="186" y="257"/>
                    </a:cubicBezTo>
                    <a:cubicBezTo>
                      <a:pt x="191" y="255"/>
                      <a:pt x="196" y="253"/>
                      <a:pt x="201" y="251"/>
                    </a:cubicBezTo>
                    <a:cubicBezTo>
                      <a:pt x="205" y="248"/>
                      <a:pt x="210" y="245"/>
                      <a:pt x="214" y="242"/>
                    </a:cubicBezTo>
                    <a:cubicBezTo>
                      <a:pt x="222" y="249"/>
                      <a:pt x="232" y="256"/>
                      <a:pt x="242" y="262"/>
                    </a:cubicBezTo>
                    <a:cubicBezTo>
                      <a:pt x="252" y="253"/>
                      <a:pt x="261" y="242"/>
                      <a:pt x="269" y="231"/>
                    </a:cubicBezTo>
                    <a:cubicBezTo>
                      <a:pt x="262" y="222"/>
                      <a:pt x="254" y="213"/>
                      <a:pt x="246" y="205"/>
                    </a:cubicBezTo>
                    <a:cubicBezTo>
                      <a:pt x="249" y="201"/>
                      <a:pt x="251" y="196"/>
                      <a:pt x="253" y="191"/>
                    </a:cubicBezTo>
                    <a:close/>
                    <a:moveTo>
                      <a:pt x="129" y="228"/>
                    </a:moveTo>
                    <a:cubicBezTo>
                      <a:pt x="111" y="224"/>
                      <a:pt x="94" y="213"/>
                      <a:pt x="82" y="199"/>
                    </a:cubicBezTo>
                    <a:cubicBezTo>
                      <a:pt x="70" y="184"/>
                      <a:pt x="64" y="165"/>
                      <a:pt x="65" y="146"/>
                    </a:cubicBezTo>
                    <a:cubicBezTo>
                      <a:pt x="65" y="127"/>
                      <a:pt x="73" y="109"/>
                      <a:pt x="85" y="95"/>
                    </a:cubicBezTo>
                    <a:cubicBezTo>
                      <a:pt x="98" y="81"/>
                      <a:pt x="115" y="71"/>
                      <a:pt x="134" y="68"/>
                    </a:cubicBezTo>
                    <a:cubicBezTo>
                      <a:pt x="152" y="66"/>
                      <a:pt x="172" y="69"/>
                      <a:pt x="188" y="80"/>
                    </a:cubicBezTo>
                    <a:cubicBezTo>
                      <a:pt x="204" y="90"/>
                      <a:pt x="217" y="105"/>
                      <a:pt x="222" y="123"/>
                    </a:cubicBezTo>
                    <a:cubicBezTo>
                      <a:pt x="228" y="141"/>
                      <a:pt x="228" y="161"/>
                      <a:pt x="221" y="178"/>
                    </a:cubicBezTo>
                    <a:cubicBezTo>
                      <a:pt x="214" y="196"/>
                      <a:pt x="201" y="211"/>
                      <a:pt x="184" y="220"/>
                    </a:cubicBezTo>
                    <a:cubicBezTo>
                      <a:pt x="167" y="229"/>
                      <a:pt x="148" y="232"/>
                      <a:pt x="129" y="228"/>
                    </a:cubicBezTo>
                    <a:close/>
                  </a:path>
                </a:pathLst>
              </a:custGeom>
              <a:grpFill/>
              <a:ln>
                <a:solidFill>
                  <a:schemeClr val="tx2"/>
                </a:solidFill>
              </a:ln>
            </p:spPr>
            <p:txBody>
              <a:bodyPr spcFirstLastPara="1" wrap="square" lIns="91425" tIns="45700" rIns="91425" bIns="45700" anchor="t" anchorCtr="0">
                <a:noAutofit/>
              </a:bodyPr>
              <a:lstStyle/>
              <a:p>
                <a:pPr defTabSz="914377"/>
                <a:endParaRPr>
                  <a:solidFill>
                    <a:srgbClr val="0F56DC"/>
                  </a:solidFill>
                  <a:latin typeface="Calibri"/>
                  <a:ea typeface="Calibri"/>
                  <a:cs typeface="Calibri"/>
                  <a:sym typeface="Calibri"/>
                </a:endParaRPr>
              </a:p>
            </p:txBody>
          </p:sp>
          <p:sp>
            <p:nvSpPr>
              <p:cNvPr id="28" name="Google Shape;19718;p197">
                <a:extLst>
                  <a:ext uri="{FF2B5EF4-FFF2-40B4-BE49-F238E27FC236}">
                    <a16:creationId xmlns:a16="http://schemas.microsoft.com/office/drawing/2014/main" id="{95ED6A9E-C0B6-4AC6-9DD5-E4AC72C27C53}"/>
                  </a:ext>
                </a:extLst>
              </p:cNvPr>
              <p:cNvSpPr/>
              <p:nvPr/>
            </p:nvSpPr>
            <p:spPr>
              <a:xfrm>
                <a:off x="4643438" y="666750"/>
                <a:ext cx="395288" cy="395288"/>
              </a:xfrm>
              <a:custGeom>
                <a:avLst/>
                <a:gdLst/>
                <a:ahLst/>
                <a:cxnLst/>
                <a:rect l="l" t="t" r="r" b="b"/>
                <a:pathLst>
                  <a:path w="148" h="148" extrusionOk="0">
                    <a:moveTo>
                      <a:pt x="132" y="80"/>
                    </a:moveTo>
                    <a:cubicBezTo>
                      <a:pt x="133" y="70"/>
                      <a:pt x="133" y="70"/>
                      <a:pt x="133" y="70"/>
                    </a:cubicBezTo>
                    <a:cubicBezTo>
                      <a:pt x="138" y="68"/>
                      <a:pt x="143" y="65"/>
                      <a:pt x="148" y="62"/>
                    </a:cubicBezTo>
                    <a:cubicBezTo>
                      <a:pt x="147" y="53"/>
                      <a:pt x="144" y="45"/>
                      <a:pt x="140" y="37"/>
                    </a:cubicBezTo>
                    <a:cubicBezTo>
                      <a:pt x="134" y="38"/>
                      <a:pt x="128" y="39"/>
                      <a:pt x="122" y="40"/>
                    </a:cubicBezTo>
                    <a:cubicBezTo>
                      <a:pt x="121" y="37"/>
                      <a:pt x="118" y="35"/>
                      <a:pt x="116" y="33"/>
                    </a:cubicBezTo>
                    <a:cubicBezTo>
                      <a:pt x="114" y="30"/>
                      <a:pt x="111" y="28"/>
                      <a:pt x="108" y="26"/>
                    </a:cubicBezTo>
                    <a:cubicBezTo>
                      <a:pt x="110" y="21"/>
                      <a:pt x="111" y="15"/>
                      <a:pt x="112" y="9"/>
                    </a:cubicBezTo>
                    <a:cubicBezTo>
                      <a:pt x="104" y="5"/>
                      <a:pt x="96" y="1"/>
                      <a:pt x="87" y="0"/>
                    </a:cubicBezTo>
                    <a:cubicBezTo>
                      <a:pt x="84" y="5"/>
                      <a:pt x="81" y="10"/>
                      <a:pt x="79" y="15"/>
                    </a:cubicBezTo>
                    <a:cubicBezTo>
                      <a:pt x="75" y="15"/>
                      <a:pt x="72" y="15"/>
                      <a:pt x="69" y="15"/>
                    </a:cubicBezTo>
                    <a:cubicBezTo>
                      <a:pt x="59" y="17"/>
                      <a:pt x="59" y="17"/>
                      <a:pt x="59" y="17"/>
                    </a:cubicBezTo>
                    <a:cubicBezTo>
                      <a:pt x="55" y="13"/>
                      <a:pt x="52" y="8"/>
                      <a:pt x="47" y="4"/>
                    </a:cubicBezTo>
                    <a:cubicBezTo>
                      <a:pt x="39" y="7"/>
                      <a:pt x="32" y="12"/>
                      <a:pt x="25" y="18"/>
                    </a:cubicBezTo>
                    <a:cubicBezTo>
                      <a:pt x="27" y="24"/>
                      <a:pt x="29" y="29"/>
                      <a:pt x="32" y="34"/>
                    </a:cubicBezTo>
                    <a:cubicBezTo>
                      <a:pt x="29" y="36"/>
                      <a:pt x="28" y="39"/>
                      <a:pt x="26" y="42"/>
                    </a:cubicBezTo>
                    <a:cubicBezTo>
                      <a:pt x="24" y="45"/>
                      <a:pt x="23" y="48"/>
                      <a:pt x="21" y="51"/>
                    </a:cubicBezTo>
                    <a:cubicBezTo>
                      <a:pt x="16" y="51"/>
                      <a:pt x="9" y="51"/>
                      <a:pt x="4" y="52"/>
                    </a:cubicBezTo>
                    <a:cubicBezTo>
                      <a:pt x="1" y="60"/>
                      <a:pt x="0" y="69"/>
                      <a:pt x="0" y="78"/>
                    </a:cubicBezTo>
                    <a:cubicBezTo>
                      <a:pt x="6" y="80"/>
                      <a:pt x="12" y="81"/>
                      <a:pt x="17" y="82"/>
                    </a:cubicBezTo>
                    <a:cubicBezTo>
                      <a:pt x="18" y="86"/>
                      <a:pt x="18" y="89"/>
                      <a:pt x="20" y="92"/>
                    </a:cubicBezTo>
                    <a:cubicBezTo>
                      <a:pt x="21" y="95"/>
                      <a:pt x="22" y="98"/>
                      <a:pt x="24" y="101"/>
                    </a:cubicBezTo>
                    <a:cubicBezTo>
                      <a:pt x="20" y="105"/>
                      <a:pt x="17" y="110"/>
                      <a:pt x="13" y="115"/>
                    </a:cubicBezTo>
                    <a:cubicBezTo>
                      <a:pt x="18" y="122"/>
                      <a:pt x="25" y="129"/>
                      <a:pt x="32" y="134"/>
                    </a:cubicBezTo>
                    <a:cubicBezTo>
                      <a:pt x="37" y="131"/>
                      <a:pt x="42" y="128"/>
                      <a:pt x="46" y="124"/>
                    </a:cubicBezTo>
                    <a:cubicBezTo>
                      <a:pt x="55" y="128"/>
                      <a:pt x="55" y="128"/>
                      <a:pt x="55" y="128"/>
                    </a:cubicBezTo>
                    <a:cubicBezTo>
                      <a:pt x="58" y="129"/>
                      <a:pt x="62" y="130"/>
                      <a:pt x="65" y="130"/>
                    </a:cubicBezTo>
                    <a:cubicBezTo>
                      <a:pt x="66" y="136"/>
                      <a:pt x="67" y="142"/>
                      <a:pt x="69" y="147"/>
                    </a:cubicBezTo>
                    <a:cubicBezTo>
                      <a:pt x="78" y="148"/>
                      <a:pt x="87" y="147"/>
                      <a:pt x="96" y="145"/>
                    </a:cubicBezTo>
                    <a:cubicBezTo>
                      <a:pt x="96" y="139"/>
                      <a:pt x="97" y="133"/>
                      <a:pt x="96" y="127"/>
                    </a:cubicBezTo>
                    <a:cubicBezTo>
                      <a:pt x="99" y="126"/>
                      <a:pt x="103" y="125"/>
                      <a:pt x="105" y="123"/>
                    </a:cubicBezTo>
                    <a:cubicBezTo>
                      <a:pt x="108" y="121"/>
                      <a:pt x="111" y="119"/>
                      <a:pt x="113" y="117"/>
                    </a:cubicBezTo>
                    <a:cubicBezTo>
                      <a:pt x="118" y="119"/>
                      <a:pt x="124" y="122"/>
                      <a:pt x="129" y="124"/>
                    </a:cubicBezTo>
                    <a:cubicBezTo>
                      <a:pt x="135" y="117"/>
                      <a:pt x="140" y="110"/>
                      <a:pt x="143" y="101"/>
                    </a:cubicBezTo>
                    <a:cubicBezTo>
                      <a:pt x="139" y="97"/>
                      <a:pt x="135" y="93"/>
                      <a:pt x="130" y="90"/>
                    </a:cubicBezTo>
                    <a:lnTo>
                      <a:pt x="132" y="80"/>
                    </a:lnTo>
                    <a:close/>
                    <a:moveTo>
                      <a:pt x="68" y="92"/>
                    </a:moveTo>
                    <a:cubicBezTo>
                      <a:pt x="63" y="90"/>
                      <a:pt x="58" y="85"/>
                      <a:pt x="56" y="80"/>
                    </a:cubicBezTo>
                    <a:cubicBezTo>
                      <a:pt x="54" y="74"/>
                      <a:pt x="55" y="67"/>
                      <a:pt x="58" y="63"/>
                    </a:cubicBezTo>
                    <a:cubicBezTo>
                      <a:pt x="61" y="58"/>
                      <a:pt x="67" y="54"/>
                      <a:pt x="73" y="54"/>
                    </a:cubicBezTo>
                    <a:cubicBezTo>
                      <a:pt x="79" y="53"/>
                      <a:pt x="85" y="55"/>
                      <a:pt x="89" y="60"/>
                    </a:cubicBezTo>
                    <a:cubicBezTo>
                      <a:pt x="93" y="64"/>
                      <a:pt x="95" y="70"/>
                      <a:pt x="94" y="76"/>
                    </a:cubicBezTo>
                    <a:cubicBezTo>
                      <a:pt x="94" y="82"/>
                      <a:pt x="90" y="87"/>
                      <a:pt x="85" y="90"/>
                    </a:cubicBezTo>
                    <a:cubicBezTo>
                      <a:pt x="80" y="93"/>
                      <a:pt x="74" y="94"/>
                      <a:pt x="68" y="92"/>
                    </a:cubicBezTo>
                    <a:close/>
                  </a:path>
                </a:pathLst>
              </a:custGeom>
              <a:grpFill/>
              <a:ln>
                <a:solidFill>
                  <a:schemeClr val="tx2"/>
                </a:solidFill>
              </a:ln>
            </p:spPr>
            <p:txBody>
              <a:bodyPr spcFirstLastPara="1" wrap="square" lIns="91425" tIns="45700" rIns="91425" bIns="45700" anchor="t" anchorCtr="0">
                <a:noAutofit/>
              </a:bodyPr>
              <a:lstStyle/>
              <a:p>
                <a:pPr defTabSz="914377"/>
                <a:endParaRPr>
                  <a:solidFill>
                    <a:srgbClr val="0F56DC"/>
                  </a:solidFill>
                  <a:latin typeface="Calibri"/>
                  <a:ea typeface="Calibri"/>
                  <a:cs typeface="Calibri"/>
                  <a:sym typeface="Calibri"/>
                </a:endParaRPr>
              </a:p>
            </p:txBody>
          </p:sp>
        </p:grpSp>
        <p:pic>
          <p:nvPicPr>
            <p:cNvPr id="39" name="Graphic 38" descr="Compass with solid fill">
              <a:extLst>
                <a:ext uri="{FF2B5EF4-FFF2-40B4-BE49-F238E27FC236}">
                  <a16:creationId xmlns:a16="http://schemas.microsoft.com/office/drawing/2014/main" id="{6F234E88-3771-8664-C761-9905416CD2C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88286" y="2703560"/>
              <a:ext cx="822960" cy="822960"/>
            </a:xfrm>
            <a:prstGeom prst="rect">
              <a:avLst/>
            </a:prstGeom>
          </p:spPr>
        </p:pic>
        <p:grpSp>
          <p:nvGrpSpPr>
            <p:cNvPr id="9" name="Google Shape;18399;p188">
              <a:extLst>
                <a:ext uri="{FF2B5EF4-FFF2-40B4-BE49-F238E27FC236}">
                  <a16:creationId xmlns:a16="http://schemas.microsoft.com/office/drawing/2014/main" id="{4EFA181F-47B5-4038-BC10-CB8B4166F0D3}"/>
                </a:ext>
              </a:extLst>
            </p:cNvPr>
            <p:cNvGrpSpPr>
              <a:grpSpLocks noChangeAspect="1"/>
            </p:cNvGrpSpPr>
            <p:nvPr/>
          </p:nvGrpSpPr>
          <p:grpSpPr>
            <a:xfrm>
              <a:off x="10421974" y="2753229"/>
              <a:ext cx="536448" cy="731520"/>
              <a:chOff x="5991225" y="615950"/>
              <a:chExt cx="808038" cy="1096963"/>
            </a:xfrm>
            <a:solidFill>
              <a:schemeClr val="tx2"/>
            </a:solidFill>
          </p:grpSpPr>
          <p:sp>
            <p:nvSpPr>
              <p:cNvPr id="10" name="Google Shape;18400;p188">
                <a:extLst>
                  <a:ext uri="{FF2B5EF4-FFF2-40B4-BE49-F238E27FC236}">
                    <a16:creationId xmlns:a16="http://schemas.microsoft.com/office/drawing/2014/main" id="{58092860-C813-4CF6-A7F4-65DE94D6AE32}"/>
                  </a:ext>
                </a:extLst>
              </p:cNvPr>
              <p:cNvSpPr/>
              <p:nvPr/>
            </p:nvSpPr>
            <p:spPr>
              <a:xfrm>
                <a:off x="5991225" y="690563"/>
                <a:ext cx="808038" cy="1022350"/>
              </a:xfrm>
              <a:custGeom>
                <a:avLst/>
                <a:gdLst/>
                <a:ahLst/>
                <a:cxnLst/>
                <a:rect l="l" t="t" r="r" b="b"/>
                <a:pathLst>
                  <a:path w="139" h="176" extrusionOk="0">
                    <a:moveTo>
                      <a:pt x="124" y="0"/>
                    </a:moveTo>
                    <a:cubicBezTo>
                      <a:pt x="87" y="0"/>
                      <a:pt x="87" y="0"/>
                      <a:pt x="87" y="0"/>
                    </a:cubicBezTo>
                    <a:cubicBezTo>
                      <a:pt x="87" y="3"/>
                      <a:pt x="88" y="5"/>
                      <a:pt x="88" y="6"/>
                    </a:cubicBezTo>
                    <a:cubicBezTo>
                      <a:pt x="89" y="8"/>
                      <a:pt x="90" y="9"/>
                      <a:pt x="91" y="10"/>
                    </a:cubicBezTo>
                    <a:cubicBezTo>
                      <a:pt x="94" y="12"/>
                      <a:pt x="98" y="13"/>
                      <a:pt x="103" y="13"/>
                    </a:cubicBezTo>
                    <a:cubicBezTo>
                      <a:pt x="104" y="13"/>
                      <a:pt x="104" y="13"/>
                      <a:pt x="104" y="13"/>
                    </a:cubicBezTo>
                    <a:cubicBezTo>
                      <a:pt x="105" y="13"/>
                      <a:pt x="105" y="13"/>
                      <a:pt x="106" y="13"/>
                    </a:cubicBezTo>
                    <a:cubicBezTo>
                      <a:pt x="122" y="13"/>
                      <a:pt x="122" y="13"/>
                      <a:pt x="122" y="13"/>
                    </a:cubicBezTo>
                    <a:cubicBezTo>
                      <a:pt x="122" y="131"/>
                      <a:pt x="122" y="131"/>
                      <a:pt x="122" y="131"/>
                    </a:cubicBezTo>
                    <a:cubicBezTo>
                      <a:pt x="104" y="131"/>
                      <a:pt x="104" y="131"/>
                      <a:pt x="104" y="131"/>
                    </a:cubicBezTo>
                    <a:cubicBezTo>
                      <a:pt x="97" y="131"/>
                      <a:pt x="90" y="138"/>
                      <a:pt x="90" y="146"/>
                    </a:cubicBezTo>
                    <a:cubicBezTo>
                      <a:pt x="90" y="163"/>
                      <a:pt x="90" y="163"/>
                      <a:pt x="90" y="163"/>
                    </a:cubicBezTo>
                    <a:cubicBezTo>
                      <a:pt x="14" y="163"/>
                      <a:pt x="14" y="163"/>
                      <a:pt x="14" y="163"/>
                    </a:cubicBezTo>
                    <a:cubicBezTo>
                      <a:pt x="14" y="13"/>
                      <a:pt x="14" y="13"/>
                      <a:pt x="14" y="13"/>
                    </a:cubicBezTo>
                    <a:cubicBezTo>
                      <a:pt x="33" y="13"/>
                      <a:pt x="33" y="13"/>
                      <a:pt x="33" y="13"/>
                    </a:cubicBezTo>
                    <a:cubicBezTo>
                      <a:pt x="34" y="13"/>
                      <a:pt x="34" y="13"/>
                      <a:pt x="35" y="13"/>
                    </a:cubicBezTo>
                    <a:cubicBezTo>
                      <a:pt x="36" y="13"/>
                      <a:pt x="36" y="13"/>
                      <a:pt x="36" y="13"/>
                    </a:cubicBezTo>
                    <a:cubicBezTo>
                      <a:pt x="36" y="13"/>
                      <a:pt x="36" y="13"/>
                      <a:pt x="36" y="13"/>
                    </a:cubicBezTo>
                    <a:cubicBezTo>
                      <a:pt x="40" y="13"/>
                      <a:pt x="43" y="12"/>
                      <a:pt x="45" y="11"/>
                    </a:cubicBezTo>
                    <a:cubicBezTo>
                      <a:pt x="48" y="10"/>
                      <a:pt x="49" y="8"/>
                      <a:pt x="51" y="6"/>
                    </a:cubicBezTo>
                    <a:cubicBezTo>
                      <a:pt x="51" y="5"/>
                      <a:pt x="52" y="3"/>
                      <a:pt x="52" y="0"/>
                    </a:cubicBezTo>
                    <a:cubicBezTo>
                      <a:pt x="14" y="0"/>
                      <a:pt x="14" y="0"/>
                      <a:pt x="14" y="0"/>
                    </a:cubicBezTo>
                    <a:cubicBezTo>
                      <a:pt x="6" y="0"/>
                      <a:pt x="0" y="8"/>
                      <a:pt x="0" y="16"/>
                    </a:cubicBezTo>
                    <a:cubicBezTo>
                      <a:pt x="0" y="16"/>
                      <a:pt x="0" y="31"/>
                      <a:pt x="0" y="161"/>
                    </a:cubicBezTo>
                    <a:cubicBezTo>
                      <a:pt x="0" y="169"/>
                      <a:pt x="6" y="176"/>
                      <a:pt x="14" y="176"/>
                    </a:cubicBezTo>
                    <a:cubicBezTo>
                      <a:pt x="124" y="176"/>
                      <a:pt x="124" y="176"/>
                      <a:pt x="124" y="176"/>
                    </a:cubicBezTo>
                    <a:cubicBezTo>
                      <a:pt x="132" y="176"/>
                      <a:pt x="139" y="169"/>
                      <a:pt x="139" y="161"/>
                    </a:cubicBezTo>
                    <a:cubicBezTo>
                      <a:pt x="139" y="31"/>
                      <a:pt x="139" y="16"/>
                      <a:pt x="139" y="16"/>
                    </a:cubicBezTo>
                    <a:cubicBezTo>
                      <a:pt x="139" y="8"/>
                      <a:pt x="132" y="0"/>
                      <a:pt x="124" y="0"/>
                    </a:cubicBezTo>
                    <a:close/>
                    <a:moveTo>
                      <a:pt x="97" y="166"/>
                    </a:moveTo>
                    <a:cubicBezTo>
                      <a:pt x="97" y="147"/>
                      <a:pt x="97" y="147"/>
                      <a:pt x="97" y="147"/>
                    </a:cubicBezTo>
                    <a:cubicBezTo>
                      <a:pt x="97" y="142"/>
                      <a:pt x="100" y="138"/>
                      <a:pt x="105" y="138"/>
                    </a:cubicBezTo>
                    <a:cubicBezTo>
                      <a:pt x="125" y="138"/>
                      <a:pt x="125" y="138"/>
                      <a:pt x="125" y="138"/>
                    </a:cubicBezTo>
                    <a:lnTo>
                      <a:pt x="97" y="166"/>
                    </a:lnTo>
                    <a:close/>
                  </a:path>
                </a:pathLst>
              </a:custGeom>
              <a:grpFill/>
              <a:ln>
                <a:solidFill>
                  <a:schemeClr val="tx2"/>
                </a:solidFill>
              </a:ln>
            </p:spPr>
            <p:txBody>
              <a:bodyPr spcFirstLastPara="1" wrap="square" lIns="91425" tIns="45700" rIns="91425" bIns="45700" anchor="t" anchorCtr="0">
                <a:noAutofit/>
              </a:bodyPr>
              <a:lstStyle/>
              <a:p>
                <a:pPr defTabSz="914377"/>
                <a:endParaRPr>
                  <a:solidFill>
                    <a:srgbClr val="0F56DC"/>
                  </a:solidFill>
                  <a:latin typeface="Calibri"/>
                  <a:ea typeface="Calibri"/>
                  <a:cs typeface="Calibri"/>
                  <a:sym typeface="Calibri"/>
                </a:endParaRPr>
              </a:p>
            </p:txBody>
          </p:sp>
          <p:sp>
            <p:nvSpPr>
              <p:cNvPr id="11" name="Google Shape;18401;p188">
                <a:extLst>
                  <a:ext uri="{FF2B5EF4-FFF2-40B4-BE49-F238E27FC236}">
                    <a16:creationId xmlns:a16="http://schemas.microsoft.com/office/drawing/2014/main" id="{4C5751C1-CC73-4C06-B604-60D82B2548E3}"/>
                  </a:ext>
                </a:extLst>
              </p:cNvPr>
              <p:cNvSpPr/>
              <p:nvPr/>
            </p:nvSpPr>
            <p:spPr>
              <a:xfrm>
                <a:off x="6130925" y="615950"/>
                <a:ext cx="528638" cy="260350"/>
              </a:xfrm>
              <a:custGeom>
                <a:avLst/>
                <a:gdLst/>
                <a:ahLst/>
                <a:cxnLst/>
                <a:rect l="l" t="t" r="r" b="b"/>
                <a:pathLst>
                  <a:path w="91" h="45" extrusionOk="0">
                    <a:moveTo>
                      <a:pt x="12" y="32"/>
                    </a:moveTo>
                    <a:cubicBezTo>
                      <a:pt x="24" y="31"/>
                      <a:pt x="33" y="27"/>
                      <a:pt x="33" y="12"/>
                    </a:cubicBezTo>
                    <a:cubicBezTo>
                      <a:pt x="33" y="12"/>
                      <a:pt x="33" y="12"/>
                      <a:pt x="33" y="12"/>
                    </a:cubicBezTo>
                    <a:cubicBezTo>
                      <a:pt x="33" y="12"/>
                      <a:pt x="33" y="12"/>
                      <a:pt x="33" y="12"/>
                    </a:cubicBezTo>
                    <a:cubicBezTo>
                      <a:pt x="33" y="3"/>
                      <a:pt x="39" y="0"/>
                      <a:pt x="45" y="0"/>
                    </a:cubicBezTo>
                    <a:cubicBezTo>
                      <a:pt x="46" y="0"/>
                      <a:pt x="46" y="0"/>
                      <a:pt x="46" y="0"/>
                    </a:cubicBezTo>
                    <a:cubicBezTo>
                      <a:pt x="52" y="0"/>
                      <a:pt x="58" y="3"/>
                      <a:pt x="58" y="12"/>
                    </a:cubicBezTo>
                    <a:cubicBezTo>
                      <a:pt x="58" y="12"/>
                      <a:pt x="58" y="12"/>
                      <a:pt x="58" y="12"/>
                    </a:cubicBezTo>
                    <a:cubicBezTo>
                      <a:pt x="58" y="12"/>
                      <a:pt x="58" y="12"/>
                      <a:pt x="58" y="12"/>
                    </a:cubicBezTo>
                    <a:cubicBezTo>
                      <a:pt x="58" y="27"/>
                      <a:pt x="67" y="31"/>
                      <a:pt x="79" y="32"/>
                    </a:cubicBezTo>
                    <a:cubicBezTo>
                      <a:pt x="80" y="32"/>
                      <a:pt x="80" y="32"/>
                      <a:pt x="80" y="32"/>
                    </a:cubicBezTo>
                    <a:cubicBezTo>
                      <a:pt x="87" y="32"/>
                      <a:pt x="91" y="39"/>
                      <a:pt x="91" y="45"/>
                    </a:cubicBezTo>
                    <a:cubicBezTo>
                      <a:pt x="0" y="45"/>
                      <a:pt x="0" y="45"/>
                      <a:pt x="0" y="45"/>
                    </a:cubicBezTo>
                    <a:cubicBezTo>
                      <a:pt x="0" y="39"/>
                      <a:pt x="4" y="32"/>
                      <a:pt x="11" y="32"/>
                    </a:cubicBezTo>
                    <a:lnTo>
                      <a:pt x="12" y="32"/>
                    </a:lnTo>
                    <a:close/>
                    <a:moveTo>
                      <a:pt x="46" y="6"/>
                    </a:moveTo>
                    <a:cubicBezTo>
                      <a:pt x="43" y="6"/>
                      <a:pt x="40" y="8"/>
                      <a:pt x="40" y="11"/>
                    </a:cubicBezTo>
                    <a:cubicBezTo>
                      <a:pt x="40" y="13"/>
                      <a:pt x="43" y="16"/>
                      <a:pt x="46" y="16"/>
                    </a:cubicBezTo>
                    <a:cubicBezTo>
                      <a:pt x="48" y="16"/>
                      <a:pt x="51" y="13"/>
                      <a:pt x="51" y="11"/>
                    </a:cubicBezTo>
                    <a:cubicBezTo>
                      <a:pt x="51" y="8"/>
                      <a:pt x="48" y="6"/>
                      <a:pt x="46" y="6"/>
                    </a:cubicBezTo>
                    <a:close/>
                  </a:path>
                </a:pathLst>
              </a:custGeom>
              <a:grpFill/>
              <a:ln>
                <a:solidFill>
                  <a:schemeClr val="tx2"/>
                </a:solidFill>
              </a:ln>
            </p:spPr>
            <p:txBody>
              <a:bodyPr spcFirstLastPara="1" wrap="square" lIns="91425" tIns="45700" rIns="91425" bIns="45700" anchor="t" anchorCtr="0">
                <a:noAutofit/>
              </a:bodyPr>
              <a:lstStyle/>
              <a:p>
                <a:pPr defTabSz="914377"/>
                <a:endParaRPr>
                  <a:solidFill>
                    <a:srgbClr val="0F56DC"/>
                  </a:solidFill>
                  <a:latin typeface="Calibri"/>
                  <a:ea typeface="Calibri"/>
                  <a:cs typeface="Calibri"/>
                  <a:sym typeface="Calibri"/>
                </a:endParaRPr>
              </a:p>
            </p:txBody>
          </p:sp>
          <p:sp>
            <p:nvSpPr>
              <p:cNvPr id="12" name="Google Shape;18402;p188">
                <a:extLst>
                  <a:ext uri="{FF2B5EF4-FFF2-40B4-BE49-F238E27FC236}">
                    <a16:creationId xmlns:a16="http://schemas.microsoft.com/office/drawing/2014/main" id="{464E7A9D-73C8-4E11-9991-B29736BA01F5}"/>
                  </a:ext>
                </a:extLst>
              </p:cNvPr>
              <p:cNvSpPr/>
              <p:nvPr/>
            </p:nvSpPr>
            <p:spPr>
              <a:xfrm>
                <a:off x="6357938" y="957263"/>
                <a:ext cx="266700" cy="23813"/>
              </a:xfrm>
              <a:prstGeom prst="rect">
                <a:avLst/>
              </a:prstGeom>
              <a:grpFill/>
              <a:ln>
                <a:solidFill>
                  <a:schemeClr val="tx2"/>
                </a:solidFill>
              </a:ln>
            </p:spPr>
            <p:txBody>
              <a:bodyPr spcFirstLastPara="1" wrap="square" lIns="91425" tIns="45700" rIns="91425" bIns="45700" anchor="t" anchorCtr="0">
                <a:noAutofit/>
              </a:bodyPr>
              <a:lstStyle/>
              <a:p>
                <a:pPr defTabSz="914377"/>
                <a:endParaRPr>
                  <a:solidFill>
                    <a:srgbClr val="0F56DC"/>
                  </a:solidFill>
                  <a:latin typeface="Calibri"/>
                  <a:ea typeface="Calibri"/>
                  <a:cs typeface="Calibri"/>
                  <a:sym typeface="Calibri"/>
                </a:endParaRPr>
              </a:p>
            </p:txBody>
          </p:sp>
          <p:sp>
            <p:nvSpPr>
              <p:cNvPr id="14" name="Google Shape;18403;p188">
                <a:extLst>
                  <a:ext uri="{FF2B5EF4-FFF2-40B4-BE49-F238E27FC236}">
                    <a16:creationId xmlns:a16="http://schemas.microsoft.com/office/drawing/2014/main" id="{A0B7CB4F-37A6-41BD-ADF0-D286EB08CBAD}"/>
                  </a:ext>
                </a:extLst>
              </p:cNvPr>
              <p:cNvSpPr/>
              <p:nvPr/>
            </p:nvSpPr>
            <p:spPr>
              <a:xfrm>
                <a:off x="6357938" y="998538"/>
                <a:ext cx="266700" cy="23813"/>
              </a:xfrm>
              <a:prstGeom prst="rect">
                <a:avLst/>
              </a:prstGeom>
              <a:grpFill/>
              <a:ln>
                <a:solidFill>
                  <a:schemeClr val="tx2"/>
                </a:solidFill>
              </a:ln>
            </p:spPr>
            <p:txBody>
              <a:bodyPr spcFirstLastPara="1" wrap="square" lIns="91425" tIns="45700" rIns="91425" bIns="45700" anchor="t" anchorCtr="0">
                <a:noAutofit/>
              </a:bodyPr>
              <a:lstStyle/>
              <a:p>
                <a:pPr defTabSz="914377"/>
                <a:endParaRPr>
                  <a:solidFill>
                    <a:srgbClr val="0F56DC"/>
                  </a:solidFill>
                  <a:latin typeface="Calibri"/>
                  <a:ea typeface="Calibri"/>
                  <a:cs typeface="Calibri"/>
                  <a:sym typeface="Calibri"/>
                </a:endParaRPr>
              </a:p>
            </p:txBody>
          </p:sp>
          <p:sp>
            <p:nvSpPr>
              <p:cNvPr id="15" name="Google Shape;18404;p188">
                <a:extLst>
                  <a:ext uri="{FF2B5EF4-FFF2-40B4-BE49-F238E27FC236}">
                    <a16:creationId xmlns:a16="http://schemas.microsoft.com/office/drawing/2014/main" id="{813505CB-40A5-4B6D-8CB2-7822FB58E0F0}"/>
                  </a:ext>
                </a:extLst>
              </p:cNvPr>
              <p:cNvSpPr/>
              <p:nvPr/>
            </p:nvSpPr>
            <p:spPr>
              <a:xfrm>
                <a:off x="6357938" y="1044575"/>
                <a:ext cx="266700" cy="23813"/>
              </a:xfrm>
              <a:prstGeom prst="rect">
                <a:avLst/>
              </a:prstGeom>
              <a:grpFill/>
              <a:ln>
                <a:solidFill>
                  <a:schemeClr val="tx2"/>
                </a:solidFill>
              </a:ln>
            </p:spPr>
            <p:txBody>
              <a:bodyPr spcFirstLastPara="1" wrap="square" lIns="91425" tIns="45700" rIns="91425" bIns="45700" anchor="t" anchorCtr="0">
                <a:noAutofit/>
              </a:bodyPr>
              <a:lstStyle/>
              <a:p>
                <a:pPr defTabSz="914377"/>
                <a:endParaRPr>
                  <a:solidFill>
                    <a:srgbClr val="0F56DC"/>
                  </a:solidFill>
                  <a:latin typeface="Calibri"/>
                  <a:ea typeface="Calibri"/>
                  <a:cs typeface="Calibri"/>
                  <a:sym typeface="Calibri"/>
                </a:endParaRPr>
              </a:p>
            </p:txBody>
          </p:sp>
          <p:sp>
            <p:nvSpPr>
              <p:cNvPr id="16" name="Google Shape;18405;p188">
                <a:extLst>
                  <a:ext uri="{FF2B5EF4-FFF2-40B4-BE49-F238E27FC236}">
                    <a16:creationId xmlns:a16="http://schemas.microsoft.com/office/drawing/2014/main" id="{E7972687-062D-4092-B3E1-E7859D63C1FF}"/>
                  </a:ext>
                </a:extLst>
              </p:cNvPr>
              <p:cNvSpPr/>
              <p:nvPr/>
            </p:nvSpPr>
            <p:spPr>
              <a:xfrm>
                <a:off x="6165850" y="904875"/>
                <a:ext cx="192088" cy="174625"/>
              </a:xfrm>
              <a:custGeom>
                <a:avLst/>
                <a:gdLst/>
                <a:ahLst/>
                <a:cxnLst/>
                <a:rect l="l" t="t" r="r" b="b"/>
                <a:pathLst>
                  <a:path w="33" h="30" extrusionOk="0">
                    <a:moveTo>
                      <a:pt x="33" y="0"/>
                    </a:moveTo>
                    <a:cubicBezTo>
                      <a:pt x="32" y="1"/>
                      <a:pt x="30" y="1"/>
                      <a:pt x="28" y="2"/>
                    </a:cubicBezTo>
                    <a:cubicBezTo>
                      <a:pt x="27" y="3"/>
                      <a:pt x="26" y="4"/>
                      <a:pt x="25" y="5"/>
                    </a:cubicBezTo>
                    <a:cubicBezTo>
                      <a:pt x="25" y="5"/>
                      <a:pt x="25" y="5"/>
                      <a:pt x="25" y="5"/>
                    </a:cubicBezTo>
                    <a:cubicBezTo>
                      <a:pt x="1" y="5"/>
                      <a:pt x="1" y="5"/>
                      <a:pt x="1" y="5"/>
                    </a:cubicBezTo>
                    <a:cubicBezTo>
                      <a:pt x="0" y="5"/>
                      <a:pt x="0" y="5"/>
                      <a:pt x="0" y="5"/>
                    </a:cubicBezTo>
                    <a:cubicBezTo>
                      <a:pt x="0" y="30"/>
                      <a:pt x="0" y="30"/>
                      <a:pt x="0" y="30"/>
                    </a:cubicBezTo>
                    <a:cubicBezTo>
                      <a:pt x="0" y="30"/>
                      <a:pt x="0" y="30"/>
                      <a:pt x="1" y="30"/>
                    </a:cubicBezTo>
                    <a:cubicBezTo>
                      <a:pt x="25" y="30"/>
                      <a:pt x="25" y="30"/>
                      <a:pt x="25" y="30"/>
                    </a:cubicBezTo>
                    <a:cubicBezTo>
                      <a:pt x="25" y="30"/>
                      <a:pt x="26" y="30"/>
                      <a:pt x="26" y="30"/>
                    </a:cubicBezTo>
                    <a:cubicBezTo>
                      <a:pt x="26" y="7"/>
                      <a:pt x="26" y="7"/>
                      <a:pt x="26" y="7"/>
                    </a:cubicBezTo>
                    <a:cubicBezTo>
                      <a:pt x="28" y="4"/>
                      <a:pt x="30" y="2"/>
                      <a:pt x="33" y="0"/>
                    </a:cubicBezTo>
                    <a:close/>
                    <a:moveTo>
                      <a:pt x="24" y="28"/>
                    </a:moveTo>
                    <a:cubicBezTo>
                      <a:pt x="24" y="28"/>
                      <a:pt x="23" y="28"/>
                      <a:pt x="23" y="28"/>
                    </a:cubicBezTo>
                    <a:cubicBezTo>
                      <a:pt x="3" y="28"/>
                      <a:pt x="3" y="28"/>
                      <a:pt x="3" y="28"/>
                    </a:cubicBezTo>
                    <a:cubicBezTo>
                      <a:pt x="2" y="28"/>
                      <a:pt x="2" y="28"/>
                      <a:pt x="2" y="28"/>
                    </a:cubicBezTo>
                    <a:cubicBezTo>
                      <a:pt x="2" y="8"/>
                      <a:pt x="2" y="8"/>
                      <a:pt x="2" y="8"/>
                    </a:cubicBezTo>
                    <a:cubicBezTo>
                      <a:pt x="2" y="7"/>
                      <a:pt x="2" y="7"/>
                      <a:pt x="3" y="7"/>
                    </a:cubicBezTo>
                    <a:cubicBezTo>
                      <a:pt x="23" y="7"/>
                      <a:pt x="23" y="7"/>
                      <a:pt x="23" y="7"/>
                    </a:cubicBezTo>
                    <a:cubicBezTo>
                      <a:pt x="23" y="7"/>
                      <a:pt x="23" y="7"/>
                      <a:pt x="23" y="7"/>
                    </a:cubicBezTo>
                    <a:cubicBezTo>
                      <a:pt x="20" y="11"/>
                      <a:pt x="17" y="15"/>
                      <a:pt x="15" y="20"/>
                    </a:cubicBezTo>
                    <a:cubicBezTo>
                      <a:pt x="13" y="18"/>
                      <a:pt x="11" y="15"/>
                      <a:pt x="8" y="14"/>
                    </a:cubicBezTo>
                    <a:cubicBezTo>
                      <a:pt x="8" y="13"/>
                      <a:pt x="4" y="17"/>
                      <a:pt x="4" y="16"/>
                    </a:cubicBezTo>
                    <a:cubicBezTo>
                      <a:pt x="8" y="18"/>
                      <a:pt x="11" y="23"/>
                      <a:pt x="13" y="27"/>
                    </a:cubicBezTo>
                    <a:cubicBezTo>
                      <a:pt x="13" y="27"/>
                      <a:pt x="17" y="25"/>
                      <a:pt x="18" y="24"/>
                    </a:cubicBezTo>
                    <a:cubicBezTo>
                      <a:pt x="19" y="19"/>
                      <a:pt x="21" y="14"/>
                      <a:pt x="24" y="10"/>
                    </a:cubicBezTo>
                    <a:lnTo>
                      <a:pt x="24" y="28"/>
                    </a:lnTo>
                    <a:close/>
                  </a:path>
                </a:pathLst>
              </a:custGeom>
              <a:grpFill/>
              <a:ln>
                <a:solidFill>
                  <a:schemeClr val="tx2"/>
                </a:solidFill>
              </a:ln>
            </p:spPr>
            <p:txBody>
              <a:bodyPr spcFirstLastPara="1" wrap="square" lIns="91425" tIns="45700" rIns="91425" bIns="45700" anchor="t" anchorCtr="0">
                <a:noAutofit/>
              </a:bodyPr>
              <a:lstStyle/>
              <a:p>
                <a:pPr defTabSz="914377"/>
                <a:endParaRPr>
                  <a:solidFill>
                    <a:srgbClr val="0F56DC"/>
                  </a:solidFill>
                  <a:latin typeface="Calibri"/>
                  <a:ea typeface="Calibri"/>
                  <a:cs typeface="Calibri"/>
                  <a:sym typeface="Calibri"/>
                </a:endParaRPr>
              </a:p>
            </p:txBody>
          </p:sp>
          <p:sp>
            <p:nvSpPr>
              <p:cNvPr id="17" name="Google Shape;18406;p188">
                <a:extLst>
                  <a:ext uri="{FF2B5EF4-FFF2-40B4-BE49-F238E27FC236}">
                    <a16:creationId xmlns:a16="http://schemas.microsoft.com/office/drawing/2014/main" id="{70CAA389-15C5-438E-85D9-41CFED35CBD4}"/>
                  </a:ext>
                </a:extLst>
              </p:cNvPr>
              <p:cNvSpPr/>
              <p:nvPr/>
            </p:nvSpPr>
            <p:spPr>
              <a:xfrm>
                <a:off x="6357938" y="1149350"/>
                <a:ext cx="266700" cy="23813"/>
              </a:xfrm>
              <a:prstGeom prst="rect">
                <a:avLst/>
              </a:prstGeom>
              <a:grpFill/>
              <a:ln>
                <a:solidFill>
                  <a:schemeClr val="tx2"/>
                </a:solidFill>
              </a:ln>
            </p:spPr>
            <p:txBody>
              <a:bodyPr spcFirstLastPara="1" wrap="square" lIns="91425" tIns="45700" rIns="91425" bIns="45700" anchor="t" anchorCtr="0">
                <a:noAutofit/>
              </a:bodyPr>
              <a:lstStyle/>
              <a:p>
                <a:pPr defTabSz="914377"/>
                <a:endParaRPr>
                  <a:solidFill>
                    <a:srgbClr val="0F56DC"/>
                  </a:solidFill>
                  <a:latin typeface="Calibri"/>
                  <a:ea typeface="Calibri"/>
                  <a:cs typeface="Calibri"/>
                  <a:sym typeface="Calibri"/>
                </a:endParaRPr>
              </a:p>
            </p:txBody>
          </p:sp>
          <p:sp>
            <p:nvSpPr>
              <p:cNvPr id="18" name="Google Shape;18407;p188">
                <a:extLst>
                  <a:ext uri="{FF2B5EF4-FFF2-40B4-BE49-F238E27FC236}">
                    <a16:creationId xmlns:a16="http://schemas.microsoft.com/office/drawing/2014/main" id="{0C6A1324-DD2A-49F7-933E-C82CE6A4E607}"/>
                  </a:ext>
                </a:extLst>
              </p:cNvPr>
              <p:cNvSpPr/>
              <p:nvPr/>
            </p:nvSpPr>
            <p:spPr>
              <a:xfrm>
                <a:off x="6357938" y="1190625"/>
                <a:ext cx="266700" cy="22225"/>
              </a:xfrm>
              <a:prstGeom prst="rect">
                <a:avLst/>
              </a:prstGeom>
              <a:grpFill/>
              <a:ln>
                <a:solidFill>
                  <a:schemeClr val="tx2"/>
                </a:solidFill>
              </a:ln>
            </p:spPr>
            <p:txBody>
              <a:bodyPr spcFirstLastPara="1" wrap="square" lIns="91425" tIns="45700" rIns="91425" bIns="45700" anchor="t" anchorCtr="0">
                <a:noAutofit/>
              </a:bodyPr>
              <a:lstStyle/>
              <a:p>
                <a:pPr defTabSz="914377"/>
                <a:endParaRPr>
                  <a:solidFill>
                    <a:srgbClr val="0F56DC"/>
                  </a:solidFill>
                  <a:latin typeface="Calibri"/>
                  <a:ea typeface="Calibri"/>
                  <a:cs typeface="Calibri"/>
                  <a:sym typeface="Calibri"/>
                </a:endParaRPr>
              </a:p>
            </p:txBody>
          </p:sp>
          <p:sp>
            <p:nvSpPr>
              <p:cNvPr id="19" name="Google Shape;18408;p188">
                <a:extLst>
                  <a:ext uri="{FF2B5EF4-FFF2-40B4-BE49-F238E27FC236}">
                    <a16:creationId xmlns:a16="http://schemas.microsoft.com/office/drawing/2014/main" id="{9E3FD999-4FED-4E85-8CE8-977B91041394}"/>
                  </a:ext>
                </a:extLst>
              </p:cNvPr>
              <p:cNvSpPr/>
              <p:nvPr/>
            </p:nvSpPr>
            <p:spPr>
              <a:xfrm>
                <a:off x="6357938" y="1230313"/>
                <a:ext cx="266700" cy="23813"/>
              </a:xfrm>
              <a:prstGeom prst="rect">
                <a:avLst/>
              </a:prstGeom>
              <a:grpFill/>
              <a:ln>
                <a:solidFill>
                  <a:schemeClr val="tx2"/>
                </a:solidFill>
              </a:ln>
            </p:spPr>
            <p:txBody>
              <a:bodyPr spcFirstLastPara="1" wrap="square" lIns="91425" tIns="45700" rIns="91425" bIns="45700" anchor="t" anchorCtr="0">
                <a:noAutofit/>
              </a:bodyPr>
              <a:lstStyle/>
              <a:p>
                <a:pPr defTabSz="914377"/>
                <a:endParaRPr>
                  <a:solidFill>
                    <a:srgbClr val="0F56DC"/>
                  </a:solidFill>
                  <a:latin typeface="Calibri"/>
                  <a:ea typeface="Calibri"/>
                  <a:cs typeface="Calibri"/>
                  <a:sym typeface="Calibri"/>
                </a:endParaRPr>
              </a:p>
            </p:txBody>
          </p:sp>
          <p:sp>
            <p:nvSpPr>
              <p:cNvPr id="20" name="Google Shape;18409;p188">
                <a:extLst>
                  <a:ext uri="{FF2B5EF4-FFF2-40B4-BE49-F238E27FC236}">
                    <a16:creationId xmlns:a16="http://schemas.microsoft.com/office/drawing/2014/main" id="{0C953D0E-DD85-4276-9E25-4C4288785693}"/>
                  </a:ext>
                </a:extLst>
              </p:cNvPr>
              <p:cNvSpPr/>
              <p:nvPr/>
            </p:nvSpPr>
            <p:spPr>
              <a:xfrm>
                <a:off x="6165850" y="1092200"/>
                <a:ext cx="192088" cy="179388"/>
              </a:xfrm>
              <a:custGeom>
                <a:avLst/>
                <a:gdLst/>
                <a:ahLst/>
                <a:cxnLst/>
                <a:rect l="l" t="t" r="r" b="b"/>
                <a:pathLst>
                  <a:path w="33" h="31" extrusionOk="0">
                    <a:moveTo>
                      <a:pt x="33" y="0"/>
                    </a:moveTo>
                    <a:cubicBezTo>
                      <a:pt x="32" y="1"/>
                      <a:pt x="30" y="1"/>
                      <a:pt x="28" y="3"/>
                    </a:cubicBezTo>
                    <a:cubicBezTo>
                      <a:pt x="27" y="3"/>
                      <a:pt x="26" y="4"/>
                      <a:pt x="25" y="5"/>
                    </a:cubicBezTo>
                    <a:cubicBezTo>
                      <a:pt x="25" y="5"/>
                      <a:pt x="25" y="5"/>
                      <a:pt x="25" y="5"/>
                    </a:cubicBezTo>
                    <a:cubicBezTo>
                      <a:pt x="1" y="5"/>
                      <a:pt x="1" y="5"/>
                      <a:pt x="1" y="5"/>
                    </a:cubicBezTo>
                    <a:cubicBezTo>
                      <a:pt x="0" y="5"/>
                      <a:pt x="0" y="5"/>
                      <a:pt x="0" y="6"/>
                    </a:cubicBezTo>
                    <a:cubicBezTo>
                      <a:pt x="0" y="30"/>
                      <a:pt x="0" y="30"/>
                      <a:pt x="0" y="30"/>
                    </a:cubicBezTo>
                    <a:cubicBezTo>
                      <a:pt x="0" y="31"/>
                      <a:pt x="0" y="31"/>
                      <a:pt x="1" y="31"/>
                    </a:cubicBezTo>
                    <a:cubicBezTo>
                      <a:pt x="25" y="31"/>
                      <a:pt x="25" y="31"/>
                      <a:pt x="25" y="31"/>
                    </a:cubicBezTo>
                    <a:cubicBezTo>
                      <a:pt x="25" y="31"/>
                      <a:pt x="26" y="31"/>
                      <a:pt x="26" y="30"/>
                    </a:cubicBezTo>
                    <a:cubicBezTo>
                      <a:pt x="26" y="7"/>
                      <a:pt x="26" y="7"/>
                      <a:pt x="26" y="7"/>
                    </a:cubicBezTo>
                    <a:cubicBezTo>
                      <a:pt x="28" y="4"/>
                      <a:pt x="30" y="2"/>
                      <a:pt x="33" y="0"/>
                    </a:cubicBezTo>
                    <a:close/>
                    <a:moveTo>
                      <a:pt x="24" y="28"/>
                    </a:moveTo>
                    <a:cubicBezTo>
                      <a:pt x="24" y="28"/>
                      <a:pt x="23" y="29"/>
                      <a:pt x="23" y="29"/>
                    </a:cubicBezTo>
                    <a:cubicBezTo>
                      <a:pt x="3" y="29"/>
                      <a:pt x="3" y="29"/>
                      <a:pt x="3" y="29"/>
                    </a:cubicBezTo>
                    <a:cubicBezTo>
                      <a:pt x="2" y="29"/>
                      <a:pt x="2" y="28"/>
                      <a:pt x="2" y="28"/>
                    </a:cubicBezTo>
                    <a:cubicBezTo>
                      <a:pt x="2" y="8"/>
                      <a:pt x="2" y="8"/>
                      <a:pt x="2" y="8"/>
                    </a:cubicBezTo>
                    <a:cubicBezTo>
                      <a:pt x="2" y="7"/>
                      <a:pt x="2" y="7"/>
                      <a:pt x="3" y="7"/>
                    </a:cubicBezTo>
                    <a:cubicBezTo>
                      <a:pt x="23" y="7"/>
                      <a:pt x="23" y="7"/>
                      <a:pt x="23" y="7"/>
                    </a:cubicBezTo>
                    <a:cubicBezTo>
                      <a:pt x="23" y="7"/>
                      <a:pt x="23" y="7"/>
                      <a:pt x="23" y="7"/>
                    </a:cubicBezTo>
                    <a:cubicBezTo>
                      <a:pt x="20" y="11"/>
                      <a:pt x="17" y="16"/>
                      <a:pt x="15" y="21"/>
                    </a:cubicBezTo>
                    <a:cubicBezTo>
                      <a:pt x="13" y="18"/>
                      <a:pt x="11" y="16"/>
                      <a:pt x="8" y="14"/>
                    </a:cubicBezTo>
                    <a:cubicBezTo>
                      <a:pt x="8" y="13"/>
                      <a:pt x="4" y="17"/>
                      <a:pt x="4" y="17"/>
                    </a:cubicBezTo>
                    <a:cubicBezTo>
                      <a:pt x="8" y="19"/>
                      <a:pt x="11" y="23"/>
                      <a:pt x="13" y="27"/>
                    </a:cubicBezTo>
                    <a:cubicBezTo>
                      <a:pt x="13" y="27"/>
                      <a:pt x="17" y="25"/>
                      <a:pt x="18" y="25"/>
                    </a:cubicBezTo>
                    <a:cubicBezTo>
                      <a:pt x="19" y="20"/>
                      <a:pt x="21" y="15"/>
                      <a:pt x="24" y="10"/>
                    </a:cubicBezTo>
                    <a:lnTo>
                      <a:pt x="24" y="28"/>
                    </a:lnTo>
                    <a:close/>
                  </a:path>
                </a:pathLst>
              </a:custGeom>
              <a:grpFill/>
              <a:ln>
                <a:solidFill>
                  <a:schemeClr val="tx2"/>
                </a:solidFill>
              </a:ln>
            </p:spPr>
            <p:txBody>
              <a:bodyPr spcFirstLastPara="1" wrap="square" lIns="91425" tIns="45700" rIns="91425" bIns="45700" anchor="t" anchorCtr="0">
                <a:noAutofit/>
              </a:bodyPr>
              <a:lstStyle/>
              <a:p>
                <a:pPr defTabSz="914377"/>
                <a:endParaRPr>
                  <a:solidFill>
                    <a:srgbClr val="0F56DC"/>
                  </a:solidFill>
                  <a:latin typeface="Calibri"/>
                  <a:ea typeface="Calibri"/>
                  <a:cs typeface="Calibri"/>
                  <a:sym typeface="Calibri"/>
                </a:endParaRPr>
              </a:p>
            </p:txBody>
          </p:sp>
          <p:sp>
            <p:nvSpPr>
              <p:cNvPr id="21" name="Google Shape;18410;p188">
                <a:extLst>
                  <a:ext uri="{FF2B5EF4-FFF2-40B4-BE49-F238E27FC236}">
                    <a16:creationId xmlns:a16="http://schemas.microsoft.com/office/drawing/2014/main" id="{DA00323C-44A2-4C36-A5E3-CC4540111F8A}"/>
                  </a:ext>
                </a:extLst>
              </p:cNvPr>
              <p:cNvSpPr/>
              <p:nvPr/>
            </p:nvSpPr>
            <p:spPr>
              <a:xfrm>
                <a:off x="6357938" y="1335088"/>
                <a:ext cx="266700" cy="23813"/>
              </a:xfrm>
              <a:prstGeom prst="rect">
                <a:avLst/>
              </a:prstGeom>
              <a:grpFill/>
              <a:ln>
                <a:solidFill>
                  <a:schemeClr val="tx2"/>
                </a:solidFill>
              </a:ln>
            </p:spPr>
            <p:txBody>
              <a:bodyPr spcFirstLastPara="1" wrap="square" lIns="91425" tIns="45700" rIns="91425" bIns="45700" anchor="t" anchorCtr="0">
                <a:noAutofit/>
              </a:bodyPr>
              <a:lstStyle/>
              <a:p>
                <a:pPr defTabSz="914377"/>
                <a:endParaRPr>
                  <a:solidFill>
                    <a:srgbClr val="0F56DC"/>
                  </a:solidFill>
                  <a:latin typeface="Calibri"/>
                  <a:ea typeface="Calibri"/>
                  <a:cs typeface="Calibri"/>
                  <a:sym typeface="Calibri"/>
                </a:endParaRPr>
              </a:p>
            </p:txBody>
          </p:sp>
          <p:sp>
            <p:nvSpPr>
              <p:cNvPr id="22" name="Google Shape;18411;p188">
                <a:extLst>
                  <a:ext uri="{FF2B5EF4-FFF2-40B4-BE49-F238E27FC236}">
                    <a16:creationId xmlns:a16="http://schemas.microsoft.com/office/drawing/2014/main" id="{F3C9572A-3E43-4A09-AC3C-A981815E2E4E}"/>
                  </a:ext>
                </a:extLst>
              </p:cNvPr>
              <p:cNvSpPr/>
              <p:nvPr/>
            </p:nvSpPr>
            <p:spPr>
              <a:xfrm>
                <a:off x="6357938" y="1376363"/>
                <a:ext cx="266700" cy="22225"/>
              </a:xfrm>
              <a:prstGeom prst="rect">
                <a:avLst/>
              </a:prstGeom>
              <a:grpFill/>
              <a:ln>
                <a:solidFill>
                  <a:schemeClr val="tx2"/>
                </a:solidFill>
              </a:ln>
            </p:spPr>
            <p:txBody>
              <a:bodyPr spcFirstLastPara="1" wrap="square" lIns="91425" tIns="45700" rIns="91425" bIns="45700" anchor="t" anchorCtr="0">
                <a:noAutofit/>
              </a:bodyPr>
              <a:lstStyle/>
              <a:p>
                <a:pPr defTabSz="914377"/>
                <a:endParaRPr>
                  <a:solidFill>
                    <a:srgbClr val="0F56DC"/>
                  </a:solidFill>
                  <a:latin typeface="Calibri"/>
                  <a:ea typeface="Calibri"/>
                  <a:cs typeface="Calibri"/>
                  <a:sym typeface="Calibri"/>
                </a:endParaRPr>
              </a:p>
            </p:txBody>
          </p:sp>
          <p:sp>
            <p:nvSpPr>
              <p:cNvPr id="23" name="Google Shape;18412;p188">
                <a:extLst>
                  <a:ext uri="{FF2B5EF4-FFF2-40B4-BE49-F238E27FC236}">
                    <a16:creationId xmlns:a16="http://schemas.microsoft.com/office/drawing/2014/main" id="{65859104-D6E3-4B43-8521-B4E4A9261136}"/>
                  </a:ext>
                </a:extLst>
              </p:cNvPr>
              <p:cNvSpPr/>
              <p:nvPr/>
            </p:nvSpPr>
            <p:spPr>
              <a:xfrm>
                <a:off x="6357938" y="1422400"/>
                <a:ext cx="266700" cy="17463"/>
              </a:xfrm>
              <a:prstGeom prst="rect">
                <a:avLst/>
              </a:prstGeom>
              <a:grpFill/>
              <a:ln>
                <a:solidFill>
                  <a:schemeClr val="tx2"/>
                </a:solidFill>
              </a:ln>
            </p:spPr>
            <p:txBody>
              <a:bodyPr spcFirstLastPara="1" wrap="square" lIns="91425" tIns="45700" rIns="91425" bIns="45700" anchor="t" anchorCtr="0">
                <a:noAutofit/>
              </a:bodyPr>
              <a:lstStyle/>
              <a:p>
                <a:pPr defTabSz="914377"/>
                <a:endParaRPr>
                  <a:solidFill>
                    <a:srgbClr val="0F56DC"/>
                  </a:solidFill>
                  <a:latin typeface="Calibri"/>
                  <a:ea typeface="Calibri"/>
                  <a:cs typeface="Calibri"/>
                  <a:sym typeface="Calibri"/>
                </a:endParaRPr>
              </a:p>
            </p:txBody>
          </p:sp>
          <p:sp>
            <p:nvSpPr>
              <p:cNvPr id="24" name="Google Shape;18413;p188">
                <a:extLst>
                  <a:ext uri="{FF2B5EF4-FFF2-40B4-BE49-F238E27FC236}">
                    <a16:creationId xmlns:a16="http://schemas.microsoft.com/office/drawing/2014/main" id="{EA708F49-C78B-4B01-8DB9-B372F86D41C4}"/>
                  </a:ext>
                </a:extLst>
              </p:cNvPr>
              <p:cNvSpPr/>
              <p:nvPr/>
            </p:nvSpPr>
            <p:spPr>
              <a:xfrm>
                <a:off x="6165850" y="1277938"/>
                <a:ext cx="192088" cy="179388"/>
              </a:xfrm>
              <a:custGeom>
                <a:avLst/>
                <a:gdLst/>
                <a:ahLst/>
                <a:cxnLst/>
                <a:rect l="l" t="t" r="r" b="b"/>
                <a:pathLst>
                  <a:path w="33" h="31" extrusionOk="0">
                    <a:moveTo>
                      <a:pt x="33" y="0"/>
                    </a:moveTo>
                    <a:cubicBezTo>
                      <a:pt x="32" y="1"/>
                      <a:pt x="30" y="2"/>
                      <a:pt x="28" y="3"/>
                    </a:cubicBezTo>
                    <a:cubicBezTo>
                      <a:pt x="27" y="4"/>
                      <a:pt x="26" y="5"/>
                      <a:pt x="25" y="6"/>
                    </a:cubicBezTo>
                    <a:cubicBezTo>
                      <a:pt x="25" y="6"/>
                      <a:pt x="25" y="5"/>
                      <a:pt x="25" y="5"/>
                    </a:cubicBezTo>
                    <a:cubicBezTo>
                      <a:pt x="1" y="5"/>
                      <a:pt x="1" y="5"/>
                      <a:pt x="1" y="5"/>
                    </a:cubicBezTo>
                    <a:cubicBezTo>
                      <a:pt x="0" y="5"/>
                      <a:pt x="0" y="6"/>
                      <a:pt x="0" y="6"/>
                    </a:cubicBezTo>
                    <a:cubicBezTo>
                      <a:pt x="0" y="30"/>
                      <a:pt x="0" y="30"/>
                      <a:pt x="0" y="30"/>
                    </a:cubicBezTo>
                    <a:cubicBezTo>
                      <a:pt x="0" y="31"/>
                      <a:pt x="0" y="31"/>
                      <a:pt x="1" y="31"/>
                    </a:cubicBezTo>
                    <a:cubicBezTo>
                      <a:pt x="25" y="31"/>
                      <a:pt x="25" y="31"/>
                      <a:pt x="25" y="31"/>
                    </a:cubicBezTo>
                    <a:cubicBezTo>
                      <a:pt x="25" y="31"/>
                      <a:pt x="26" y="31"/>
                      <a:pt x="26" y="30"/>
                    </a:cubicBezTo>
                    <a:cubicBezTo>
                      <a:pt x="26" y="8"/>
                      <a:pt x="26" y="8"/>
                      <a:pt x="26" y="8"/>
                    </a:cubicBezTo>
                    <a:cubicBezTo>
                      <a:pt x="28" y="5"/>
                      <a:pt x="30" y="2"/>
                      <a:pt x="33" y="0"/>
                    </a:cubicBezTo>
                    <a:close/>
                    <a:moveTo>
                      <a:pt x="24" y="28"/>
                    </a:moveTo>
                    <a:cubicBezTo>
                      <a:pt x="24" y="29"/>
                      <a:pt x="23" y="29"/>
                      <a:pt x="23" y="29"/>
                    </a:cubicBezTo>
                    <a:cubicBezTo>
                      <a:pt x="3" y="29"/>
                      <a:pt x="3" y="29"/>
                      <a:pt x="3" y="29"/>
                    </a:cubicBezTo>
                    <a:cubicBezTo>
                      <a:pt x="2" y="29"/>
                      <a:pt x="2" y="29"/>
                      <a:pt x="2" y="28"/>
                    </a:cubicBezTo>
                    <a:cubicBezTo>
                      <a:pt x="2" y="8"/>
                      <a:pt x="2" y="8"/>
                      <a:pt x="2" y="8"/>
                    </a:cubicBezTo>
                    <a:cubicBezTo>
                      <a:pt x="2" y="8"/>
                      <a:pt x="2" y="7"/>
                      <a:pt x="3" y="7"/>
                    </a:cubicBezTo>
                    <a:cubicBezTo>
                      <a:pt x="23" y="7"/>
                      <a:pt x="23" y="7"/>
                      <a:pt x="23" y="7"/>
                    </a:cubicBezTo>
                    <a:cubicBezTo>
                      <a:pt x="23" y="7"/>
                      <a:pt x="23" y="8"/>
                      <a:pt x="23" y="8"/>
                    </a:cubicBezTo>
                    <a:cubicBezTo>
                      <a:pt x="20" y="12"/>
                      <a:pt x="17" y="16"/>
                      <a:pt x="15" y="21"/>
                    </a:cubicBezTo>
                    <a:cubicBezTo>
                      <a:pt x="13" y="18"/>
                      <a:pt x="11" y="16"/>
                      <a:pt x="8" y="14"/>
                    </a:cubicBezTo>
                    <a:cubicBezTo>
                      <a:pt x="8" y="14"/>
                      <a:pt x="4" y="17"/>
                      <a:pt x="4" y="17"/>
                    </a:cubicBezTo>
                    <a:cubicBezTo>
                      <a:pt x="8" y="19"/>
                      <a:pt x="11" y="24"/>
                      <a:pt x="13" y="28"/>
                    </a:cubicBezTo>
                    <a:cubicBezTo>
                      <a:pt x="13" y="28"/>
                      <a:pt x="17" y="25"/>
                      <a:pt x="18" y="25"/>
                    </a:cubicBezTo>
                    <a:cubicBezTo>
                      <a:pt x="19" y="20"/>
                      <a:pt x="21" y="15"/>
                      <a:pt x="24" y="11"/>
                    </a:cubicBezTo>
                    <a:lnTo>
                      <a:pt x="24" y="28"/>
                    </a:lnTo>
                    <a:close/>
                  </a:path>
                </a:pathLst>
              </a:custGeom>
              <a:grpFill/>
              <a:ln>
                <a:solidFill>
                  <a:schemeClr val="tx2"/>
                </a:solidFill>
              </a:ln>
            </p:spPr>
            <p:txBody>
              <a:bodyPr spcFirstLastPara="1" wrap="square" lIns="91425" tIns="45700" rIns="91425" bIns="45700" anchor="t" anchorCtr="0">
                <a:noAutofit/>
              </a:bodyPr>
              <a:lstStyle/>
              <a:p>
                <a:pPr defTabSz="914377"/>
                <a:endParaRPr>
                  <a:solidFill>
                    <a:srgbClr val="0F56DC"/>
                  </a:solidFill>
                  <a:latin typeface="Calibri"/>
                  <a:ea typeface="Calibri"/>
                  <a:cs typeface="Calibri"/>
                  <a:sym typeface="Calibri"/>
                </a:endParaRPr>
              </a:p>
            </p:txBody>
          </p:sp>
        </p:grpSp>
      </p:grpSp>
      <p:grpSp>
        <p:nvGrpSpPr>
          <p:cNvPr id="71" name="Group 70">
            <a:extLst>
              <a:ext uri="{FF2B5EF4-FFF2-40B4-BE49-F238E27FC236}">
                <a16:creationId xmlns:a16="http://schemas.microsoft.com/office/drawing/2014/main" id="{E9618B56-10E9-E999-E398-FAD7B70B107C}"/>
              </a:ext>
            </a:extLst>
          </p:cNvPr>
          <p:cNvGrpSpPr/>
          <p:nvPr/>
        </p:nvGrpSpPr>
        <p:grpSpPr>
          <a:xfrm>
            <a:off x="11035749" y="355009"/>
            <a:ext cx="681175" cy="587960"/>
            <a:chOff x="7716838" y="3678238"/>
            <a:chExt cx="1038225" cy="923925"/>
          </a:xfrm>
          <a:solidFill>
            <a:schemeClr val="tx2"/>
          </a:solidFill>
        </p:grpSpPr>
        <p:sp>
          <p:nvSpPr>
            <p:cNvPr id="72" name="Freeform 109">
              <a:extLst>
                <a:ext uri="{FF2B5EF4-FFF2-40B4-BE49-F238E27FC236}">
                  <a16:creationId xmlns:a16="http://schemas.microsoft.com/office/drawing/2014/main" id="{9EA5E3BD-5F22-60D0-4700-C1B3022A4C56}"/>
                </a:ext>
              </a:extLst>
            </p:cNvPr>
            <p:cNvSpPr>
              <a:spLocks noEditPoints="1"/>
            </p:cNvSpPr>
            <p:nvPr/>
          </p:nvSpPr>
          <p:spPr bwMode="auto">
            <a:xfrm>
              <a:off x="7716838" y="3678238"/>
              <a:ext cx="1038225" cy="923925"/>
            </a:xfrm>
            <a:custGeom>
              <a:avLst/>
              <a:gdLst>
                <a:gd name="T0" fmla="*/ 386 w 399"/>
                <a:gd name="T1" fmla="*/ 0 h 355"/>
                <a:gd name="T2" fmla="*/ 13 w 399"/>
                <a:gd name="T3" fmla="*/ 0 h 355"/>
                <a:gd name="T4" fmla="*/ 0 w 399"/>
                <a:gd name="T5" fmla="*/ 13 h 355"/>
                <a:gd name="T6" fmla="*/ 0 w 399"/>
                <a:gd name="T7" fmla="*/ 342 h 355"/>
                <a:gd name="T8" fmla="*/ 13 w 399"/>
                <a:gd name="T9" fmla="*/ 355 h 355"/>
                <a:gd name="T10" fmla="*/ 386 w 399"/>
                <a:gd name="T11" fmla="*/ 355 h 355"/>
                <a:gd name="T12" fmla="*/ 399 w 399"/>
                <a:gd name="T13" fmla="*/ 342 h 355"/>
                <a:gd name="T14" fmla="*/ 399 w 399"/>
                <a:gd name="T15" fmla="*/ 13 h 355"/>
                <a:gd name="T16" fmla="*/ 386 w 399"/>
                <a:gd name="T17" fmla="*/ 0 h 355"/>
                <a:gd name="T18" fmla="*/ 307 w 399"/>
                <a:gd name="T19" fmla="*/ 28 h 355"/>
                <a:gd name="T20" fmla="*/ 324 w 399"/>
                <a:gd name="T21" fmla="*/ 44 h 355"/>
                <a:gd name="T22" fmla="*/ 307 w 399"/>
                <a:gd name="T23" fmla="*/ 61 h 355"/>
                <a:gd name="T24" fmla="*/ 290 w 399"/>
                <a:gd name="T25" fmla="*/ 44 h 355"/>
                <a:gd name="T26" fmla="*/ 307 w 399"/>
                <a:gd name="T27" fmla="*/ 28 h 355"/>
                <a:gd name="T28" fmla="*/ 258 w 399"/>
                <a:gd name="T29" fmla="*/ 28 h 355"/>
                <a:gd name="T30" fmla="*/ 274 w 399"/>
                <a:gd name="T31" fmla="*/ 44 h 355"/>
                <a:gd name="T32" fmla="*/ 258 w 399"/>
                <a:gd name="T33" fmla="*/ 61 h 355"/>
                <a:gd name="T34" fmla="*/ 241 w 399"/>
                <a:gd name="T35" fmla="*/ 44 h 355"/>
                <a:gd name="T36" fmla="*/ 258 w 399"/>
                <a:gd name="T37" fmla="*/ 28 h 355"/>
                <a:gd name="T38" fmla="*/ 374 w 399"/>
                <a:gd name="T39" fmla="*/ 329 h 355"/>
                <a:gd name="T40" fmla="*/ 25 w 399"/>
                <a:gd name="T41" fmla="*/ 329 h 355"/>
                <a:gd name="T42" fmla="*/ 25 w 399"/>
                <a:gd name="T43" fmla="*/ 89 h 355"/>
                <a:gd name="T44" fmla="*/ 374 w 399"/>
                <a:gd name="T45" fmla="*/ 89 h 355"/>
                <a:gd name="T46" fmla="*/ 374 w 399"/>
                <a:gd name="T47" fmla="*/ 329 h 355"/>
                <a:gd name="T48" fmla="*/ 357 w 399"/>
                <a:gd name="T49" fmla="*/ 61 h 355"/>
                <a:gd name="T50" fmla="*/ 340 w 399"/>
                <a:gd name="T51" fmla="*/ 44 h 355"/>
                <a:gd name="T52" fmla="*/ 357 w 399"/>
                <a:gd name="T53" fmla="*/ 28 h 355"/>
                <a:gd name="T54" fmla="*/ 374 w 399"/>
                <a:gd name="T55" fmla="*/ 44 h 355"/>
                <a:gd name="T56" fmla="*/ 357 w 399"/>
                <a:gd name="T57" fmla="*/ 61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99" h="355">
                  <a:moveTo>
                    <a:pt x="386" y="0"/>
                  </a:moveTo>
                  <a:cubicBezTo>
                    <a:pt x="13" y="0"/>
                    <a:pt x="13" y="0"/>
                    <a:pt x="13" y="0"/>
                  </a:cubicBezTo>
                  <a:cubicBezTo>
                    <a:pt x="6" y="0"/>
                    <a:pt x="0" y="6"/>
                    <a:pt x="0" y="13"/>
                  </a:cubicBezTo>
                  <a:cubicBezTo>
                    <a:pt x="0" y="342"/>
                    <a:pt x="0" y="342"/>
                    <a:pt x="0" y="342"/>
                  </a:cubicBezTo>
                  <a:cubicBezTo>
                    <a:pt x="0" y="349"/>
                    <a:pt x="6" y="355"/>
                    <a:pt x="13" y="355"/>
                  </a:cubicBezTo>
                  <a:cubicBezTo>
                    <a:pt x="386" y="355"/>
                    <a:pt x="386" y="355"/>
                    <a:pt x="386" y="355"/>
                  </a:cubicBezTo>
                  <a:cubicBezTo>
                    <a:pt x="393" y="355"/>
                    <a:pt x="399" y="349"/>
                    <a:pt x="399" y="342"/>
                  </a:cubicBezTo>
                  <a:cubicBezTo>
                    <a:pt x="399" y="13"/>
                    <a:pt x="399" y="13"/>
                    <a:pt x="399" y="13"/>
                  </a:cubicBezTo>
                  <a:cubicBezTo>
                    <a:pt x="399" y="6"/>
                    <a:pt x="393" y="0"/>
                    <a:pt x="386" y="0"/>
                  </a:cubicBezTo>
                  <a:close/>
                  <a:moveTo>
                    <a:pt x="307" y="28"/>
                  </a:moveTo>
                  <a:cubicBezTo>
                    <a:pt x="316" y="28"/>
                    <a:pt x="324" y="35"/>
                    <a:pt x="324" y="44"/>
                  </a:cubicBezTo>
                  <a:cubicBezTo>
                    <a:pt x="324" y="54"/>
                    <a:pt x="316" y="61"/>
                    <a:pt x="307" y="61"/>
                  </a:cubicBezTo>
                  <a:cubicBezTo>
                    <a:pt x="298" y="61"/>
                    <a:pt x="290" y="54"/>
                    <a:pt x="290" y="44"/>
                  </a:cubicBezTo>
                  <a:cubicBezTo>
                    <a:pt x="290" y="35"/>
                    <a:pt x="298" y="28"/>
                    <a:pt x="307" y="28"/>
                  </a:cubicBezTo>
                  <a:close/>
                  <a:moveTo>
                    <a:pt x="258" y="28"/>
                  </a:moveTo>
                  <a:cubicBezTo>
                    <a:pt x="267" y="28"/>
                    <a:pt x="274" y="35"/>
                    <a:pt x="274" y="44"/>
                  </a:cubicBezTo>
                  <a:cubicBezTo>
                    <a:pt x="274" y="54"/>
                    <a:pt x="267" y="61"/>
                    <a:pt x="258" y="61"/>
                  </a:cubicBezTo>
                  <a:cubicBezTo>
                    <a:pt x="248" y="61"/>
                    <a:pt x="241" y="54"/>
                    <a:pt x="241" y="44"/>
                  </a:cubicBezTo>
                  <a:cubicBezTo>
                    <a:pt x="241" y="35"/>
                    <a:pt x="248" y="28"/>
                    <a:pt x="258" y="28"/>
                  </a:cubicBezTo>
                  <a:close/>
                  <a:moveTo>
                    <a:pt x="374" y="329"/>
                  </a:moveTo>
                  <a:cubicBezTo>
                    <a:pt x="25" y="329"/>
                    <a:pt x="25" y="329"/>
                    <a:pt x="25" y="329"/>
                  </a:cubicBezTo>
                  <a:cubicBezTo>
                    <a:pt x="25" y="89"/>
                    <a:pt x="25" y="89"/>
                    <a:pt x="25" y="89"/>
                  </a:cubicBezTo>
                  <a:cubicBezTo>
                    <a:pt x="374" y="89"/>
                    <a:pt x="374" y="89"/>
                    <a:pt x="374" y="89"/>
                  </a:cubicBezTo>
                  <a:lnTo>
                    <a:pt x="374" y="329"/>
                  </a:lnTo>
                  <a:close/>
                  <a:moveTo>
                    <a:pt x="357" y="61"/>
                  </a:moveTo>
                  <a:cubicBezTo>
                    <a:pt x="347" y="61"/>
                    <a:pt x="340" y="54"/>
                    <a:pt x="340" y="44"/>
                  </a:cubicBezTo>
                  <a:cubicBezTo>
                    <a:pt x="340" y="35"/>
                    <a:pt x="347" y="28"/>
                    <a:pt x="357" y="28"/>
                  </a:cubicBezTo>
                  <a:cubicBezTo>
                    <a:pt x="366" y="28"/>
                    <a:pt x="374" y="35"/>
                    <a:pt x="374" y="44"/>
                  </a:cubicBezTo>
                  <a:cubicBezTo>
                    <a:pt x="374" y="54"/>
                    <a:pt x="366" y="61"/>
                    <a:pt x="357"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defRPr/>
              </a:pPr>
              <a:endParaRPr lang="en-US">
                <a:solidFill>
                  <a:srgbClr val="1A468D"/>
                </a:solidFill>
                <a:latin typeface="Corbel" panose="020B0503020204020204"/>
              </a:endParaRPr>
            </a:p>
          </p:txBody>
        </p:sp>
        <p:sp>
          <p:nvSpPr>
            <p:cNvPr id="73" name="Freeform 110">
              <a:extLst>
                <a:ext uri="{FF2B5EF4-FFF2-40B4-BE49-F238E27FC236}">
                  <a16:creationId xmlns:a16="http://schemas.microsoft.com/office/drawing/2014/main" id="{EF9779C7-C38B-AE74-77AF-8D21579C46D2}"/>
                </a:ext>
              </a:extLst>
            </p:cNvPr>
            <p:cNvSpPr>
              <a:spLocks noEditPoints="1"/>
            </p:cNvSpPr>
            <p:nvPr/>
          </p:nvSpPr>
          <p:spPr bwMode="auto">
            <a:xfrm>
              <a:off x="7856538" y="4041776"/>
              <a:ext cx="101600" cy="150813"/>
            </a:xfrm>
            <a:custGeom>
              <a:avLst/>
              <a:gdLst>
                <a:gd name="T0" fmla="*/ 0 w 39"/>
                <a:gd name="T1" fmla="*/ 29 h 58"/>
                <a:gd name="T2" fmla="*/ 5 w 39"/>
                <a:gd name="T3" fmla="*/ 7 h 58"/>
                <a:gd name="T4" fmla="*/ 19 w 39"/>
                <a:gd name="T5" fmla="*/ 0 h 58"/>
                <a:gd name="T6" fmla="*/ 34 w 39"/>
                <a:gd name="T7" fmla="*/ 7 h 58"/>
                <a:gd name="T8" fmla="*/ 39 w 39"/>
                <a:gd name="T9" fmla="*/ 29 h 58"/>
                <a:gd name="T10" fmla="*/ 34 w 39"/>
                <a:gd name="T11" fmla="*/ 51 h 58"/>
                <a:gd name="T12" fmla="*/ 19 w 39"/>
                <a:gd name="T13" fmla="*/ 58 h 58"/>
                <a:gd name="T14" fmla="*/ 5 w 39"/>
                <a:gd name="T15" fmla="*/ 51 h 58"/>
                <a:gd name="T16" fmla="*/ 0 w 39"/>
                <a:gd name="T17" fmla="*/ 29 h 58"/>
                <a:gd name="T18" fmla="*/ 10 w 39"/>
                <a:gd name="T19" fmla="*/ 29 h 58"/>
                <a:gd name="T20" fmla="*/ 13 w 39"/>
                <a:gd name="T21" fmla="*/ 44 h 58"/>
                <a:gd name="T22" fmla="*/ 19 w 39"/>
                <a:gd name="T23" fmla="*/ 49 h 58"/>
                <a:gd name="T24" fmla="*/ 26 w 39"/>
                <a:gd name="T25" fmla="*/ 44 h 58"/>
                <a:gd name="T26" fmla="*/ 28 w 39"/>
                <a:gd name="T27" fmla="*/ 29 h 58"/>
                <a:gd name="T28" fmla="*/ 26 w 39"/>
                <a:gd name="T29" fmla="*/ 14 h 58"/>
                <a:gd name="T30" fmla="*/ 19 w 39"/>
                <a:gd name="T31" fmla="*/ 9 h 58"/>
                <a:gd name="T32" fmla="*/ 13 w 39"/>
                <a:gd name="T33" fmla="*/ 14 h 58"/>
                <a:gd name="T34" fmla="*/ 10 w 39"/>
                <a:gd name="T3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58">
                  <a:moveTo>
                    <a:pt x="0" y="29"/>
                  </a:moveTo>
                  <a:cubicBezTo>
                    <a:pt x="0" y="19"/>
                    <a:pt x="2" y="12"/>
                    <a:pt x="5" y="7"/>
                  </a:cubicBezTo>
                  <a:cubicBezTo>
                    <a:pt x="8" y="3"/>
                    <a:pt x="13" y="0"/>
                    <a:pt x="19" y="0"/>
                  </a:cubicBezTo>
                  <a:cubicBezTo>
                    <a:pt x="26" y="0"/>
                    <a:pt x="31" y="3"/>
                    <a:pt x="34" y="7"/>
                  </a:cubicBezTo>
                  <a:cubicBezTo>
                    <a:pt x="37" y="12"/>
                    <a:pt x="39" y="19"/>
                    <a:pt x="39" y="29"/>
                  </a:cubicBezTo>
                  <a:cubicBezTo>
                    <a:pt x="39" y="39"/>
                    <a:pt x="37" y="46"/>
                    <a:pt x="34" y="51"/>
                  </a:cubicBezTo>
                  <a:cubicBezTo>
                    <a:pt x="30" y="56"/>
                    <a:pt x="26" y="58"/>
                    <a:pt x="19" y="58"/>
                  </a:cubicBezTo>
                  <a:cubicBezTo>
                    <a:pt x="13" y="58"/>
                    <a:pt x="8" y="56"/>
                    <a:pt x="5" y="51"/>
                  </a:cubicBezTo>
                  <a:cubicBezTo>
                    <a:pt x="2" y="46"/>
                    <a:pt x="0" y="38"/>
                    <a:pt x="0" y="29"/>
                  </a:cubicBezTo>
                  <a:close/>
                  <a:moveTo>
                    <a:pt x="10" y="29"/>
                  </a:moveTo>
                  <a:cubicBezTo>
                    <a:pt x="10" y="36"/>
                    <a:pt x="11" y="41"/>
                    <a:pt x="13" y="44"/>
                  </a:cubicBezTo>
                  <a:cubicBezTo>
                    <a:pt x="14" y="48"/>
                    <a:pt x="16" y="49"/>
                    <a:pt x="19" y="49"/>
                  </a:cubicBezTo>
                  <a:cubicBezTo>
                    <a:pt x="23" y="49"/>
                    <a:pt x="25" y="48"/>
                    <a:pt x="26" y="44"/>
                  </a:cubicBezTo>
                  <a:cubicBezTo>
                    <a:pt x="28" y="41"/>
                    <a:pt x="28" y="36"/>
                    <a:pt x="28" y="29"/>
                  </a:cubicBezTo>
                  <a:cubicBezTo>
                    <a:pt x="28" y="23"/>
                    <a:pt x="28" y="18"/>
                    <a:pt x="26" y="14"/>
                  </a:cubicBezTo>
                  <a:cubicBezTo>
                    <a:pt x="25" y="11"/>
                    <a:pt x="23" y="9"/>
                    <a:pt x="19" y="9"/>
                  </a:cubicBezTo>
                  <a:cubicBezTo>
                    <a:pt x="16" y="9"/>
                    <a:pt x="14" y="11"/>
                    <a:pt x="13" y="14"/>
                  </a:cubicBezTo>
                  <a:cubicBezTo>
                    <a:pt x="11" y="17"/>
                    <a:pt x="10" y="22"/>
                    <a:pt x="10"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defRPr/>
              </a:pPr>
              <a:endParaRPr lang="en-US">
                <a:solidFill>
                  <a:srgbClr val="1A468D"/>
                </a:solidFill>
                <a:latin typeface="Corbel" panose="020B0503020204020204"/>
              </a:endParaRPr>
            </a:p>
          </p:txBody>
        </p:sp>
        <p:sp>
          <p:nvSpPr>
            <p:cNvPr id="74" name="Freeform 111">
              <a:extLst>
                <a:ext uri="{FF2B5EF4-FFF2-40B4-BE49-F238E27FC236}">
                  <a16:creationId xmlns:a16="http://schemas.microsoft.com/office/drawing/2014/main" id="{F256CD6B-88B0-46AE-9981-D71A472D0E93}"/>
                </a:ext>
              </a:extLst>
            </p:cNvPr>
            <p:cNvSpPr>
              <a:spLocks/>
            </p:cNvSpPr>
            <p:nvPr/>
          </p:nvSpPr>
          <p:spPr bwMode="auto">
            <a:xfrm>
              <a:off x="7994651" y="4041776"/>
              <a:ext cx="88900" cy="149225"/>
            </a:xfrm>
            <a:custGeom>
              <a:avLst/>
              <a:gdLst>
                <a:gd name="T0" fmla="*/ 5 w 56"/>
                <a:gd name="T1" fmla="*/ 79 h 94"/>
                <a:gd name="T2" fmla="*/ 23 w 56"/>
                <a:gd name="T3" fmla="*/ 79 h 94"/>
                <a:gd name="T4" fmla="*/ 23 w 56"/>
                <a:gd name="T5" fmla="*/ 28 h 94"/>
                <a:gd name="T6" fmla="*/ 25 w 56"/>
                <a:gd name="T7" fmla="*/ 20 h 94"/>
                <a:gd name="T8" fmla="*/ 18 w 56"/>
                <a:gd name="T9" fmla="*/ 27 h 94"/>
                <a:gd name="T10" fmla="*/ 7 w 56"/>
                <a:gd name="T11" fmla="*/ 35 h 94"/>
                <a:gd name="T12" fmla="*/ 0 w 56"/>
                <a:gd name="T13" fmla="*/ 25 h 94"/>
                <a:gd name="T14" fmla="*/ 30 w 56"/>
                <a:gd name="T15" fmla="*/ 0 h 94"/>
                <a:gd name="T16" fmla="*/ 39 w 56"/>
                <a:gd name="T17" fmla="*/ 0 h 94"/>
                <a:gd name="T18" fmla="*/ 39 w 56"/>
                <a:gd name="T19" fmla="*/ 79 h 94"/>
                <a:gd name="T20" fmla="*/ 56 w 56"/>
                <a:gd name="T21" fmla="*/ 79 h 94"/>
                <a:gd name="T22" fmla="*/ 56 w 56"/>
                <a:gd name="T23" fmla="*/ 94 h 94"/>
                <a:gd name="T24" fmla="*/ 5 w 56"/>
                <a:gd name="T25" fmla="*/ 94 h 94"/>
                <a:gd name="T26" fmla="*/ 5 w 56"/>
                <a:gd name="T27" fmla="*/ 7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94">
                  <a:moveTo>
                    <a:pt x="5" y="79"/>
                  </a:moveTo>
                  <a:lnTo>
                    <a:pt x="23" y="79"/>
                  </a:lnTo>
                  <a:lnTo>
                    <a:pt x="23" y="28"/>
                  </a:lnTo>
                  <a:lnTo>
                    <a:pt x="25" y="20"/>
                  </a:lnTo>
                  <a:lnTo>
                    <a:pt x="18" y="27"/>
                  </a:lnTo>
                  <a:lnTo>
                    <a:pt x="7" y="35"/>
                  </a:lnTo>
                  <a:lnTo>
                    <a:pt x="0" y="25"/>
                  </a:lnTo>
                  <a:lnTo>
                    <a:pt x="30" y="0"/>
                  </a:lnTo>
                  <a:lnTo>
                    <a:pt x="39" y="0"/>
                  </a:lnTo>
                  <a:lnTo>
                    <a:pt x="39" y="79"/>
                  </a:lnTo>
                  <a:lnTo>
                    <a:pt x="56" y="79"/>
                  </a:lnTo>
                  <a:lnTo>
                    <a:pt x="56" y="94"/>
                  </a:lnTo>
                  <a:lnTo>
                    <a:pt x="5" y="94"/>
                  </a:lnTo>
                  <a:lnTo>
                    <a:pt x="5" y="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defRPr/>
              </a:pPr>
              <a:endParaRPr lang="en-US">
                <a:solidFill>
                  <a:srgbClr val="1A468D"/>
                </a:solidFill>
                <a:latin typeface="Corbel" panose="020B0503020204020204"/>
              </a:endParaRPr>
            </a:p>
          </p:txBody>
        </p:sp>
        <p:sp>
          <p:nvSpPr>
            <p:cNvPr id="75" name="Freeform 112">
              <a:extLst>
                <a:ext uri="{FF2B5EF4-FFF2-40B4-BE49-F238E27FC236}">
                  <a16:creationId xmlns:a16="http://schemas.microsoft.com/office/drawing/2014/main" id="{6D642E12-6B9E-96C4-0930-A8C78DF51DFE}"/>
                </a:ext>
              </a:extLst>
            </p:cNvPr>
            <p:cNvSpPr>
              <a:spLocks noEditPoints="1"/>
            </p:cNvSpPr>
            <p:nvPr/>
          </p:nvSpPr>
          <p:spPr bwMode="auto">
            <a:xfrm>
              <a:off x="8121651" y="4041776"/>
              <a:ext cx="101600" cy="150813"/>
            </a:xfrm>
            <a:custGeom>
              <a:avLst/>
              <a:gdLst>
                <a:gd name="T0" fmla="*/ 0 w 39"/>
                <a:gd name="T1" fmla="*/ 29 h 58"/>
                <a:gd name="T2" fmla="*/ 5 w 39"/>
                <a:gd name="T3" fmla="*/ 7 h 58"/>
                <a:gd name="T4" fmla="*/ 19 w 39"/>
                <a:gd name="T5" fmla="*/ 0 h 58"/>
                <a:gd name="T6" fmla="*/ 34 w 39"/>
                <a:gd name="T7" fmla="*/ 7 h 58"/>
                <a:gd name="T8" fmla="*/ 39 w 39"/>
                <a:gd name="T9" fmla="*/ 29 h 58"/>
                <a:gd name="T10" fmla="*/ 34 w 39"/>
                <a:gd name="T11" fmla="*/ 51 h 58"/>
                <a:gd name="T12" fmla="*/ 19 w 39"/>
                <a:gd name="T13" fmla="*/ 58 h 58"/>
                <a:gd name="T14" fmla="*/ 5 w 39"/>
                <a:gd name="T15" fmla="*/ 51 h 58"/>
                <a:gd name="T16" fmla="*/ 0 w 39"/>
                <a:gd name="T17" fmla="*/ 29 h 58"/>
                <a:gd name="T18" fmla="*/ 10 w 39"/>
                <a:gd name="T19" fmla="*/ 29 h 58"/>
                <a:gd name="T20" fmla="*/ 12 w 39"/>
                <a:gd name="T21" fmla="*/ 44 h 58"/>
                <a:gd name="T22" fmla="*/ 19 w 39"/>
                <a:gd name="T23" fmla="*/ 49 h 58"/>
                <a:gd name="T24" fmla="*/ 26 w 39"/>
                <a:gd name="T25" fmla="*/ 44 h 58"/>
                <a:gd name="T26" fmla="*/ 28 w 39"/>
                <a:gd name="T27" fmla="*/ 29 h 58"/>
                <a:gd name="T28" fmla="*/ 26 w 39"/>
                <a:gd name="T29" fmla="*/ 14 h 58"/>
                <a:gd name="T30" fmla="*/ 19 w 39"/>
                <a:gd name="T31" fmla="*/ 9 h 58"/>
                <a:gd name="T32" fmla="*/ 12 w 39"/>
                <a:gd name="T33" fmla="*/ 14 h 58"/>
                <a:gd name="T34" fmla="*/ 10 w 39"/>
                <a:gd name="T3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58">
                  <a:moveTo>
                    <a:pt x="0" y="29"/>
                  </a:moveTo>
                  <a:cubicBezTo>
                    <a:pt x="0" y="19"/>
                    <a:pt x="2" y="12"/>
                    <a:pt x="5" y="7"/>
                  </a:cubicBezTo>
                  <a:cubicBezTo>
                    <a:pt x="8" y="3"/>
                    <a:pt x="13" y="0"/>
                    <a:pt x="19" y="0"/>
                  </a:cubicBezTo>
                  <a:cubicBezTo>
                    <a:pt x="26" y="0"/>
                    <a:pt x="31" y="3"/>
                    <a:pt x="34" y="7"/>
                  </a:cubicBezTo>
                  <a:cubicBezTo>
                    <a:pt x="37" y="12"/>
                    <a:pt x="39" y="19"/>
                    <a:pt x="39" y="29"/>
                  </a:cubicBezTo>
                  <a:cubicBezTo>
                    <a:pt x="39" y="39"/>
                    <a:pt x="37" y="46"/>
                    <a:pt x="34" y="51"/>
                  </a:cubicBezTo>
                  <a:cubicBezTo>
                    <a:pt x="30" y="56"/>
                    <a:pt x="25" y="58"/>
                    <a:pt x="19" y="58"/>
                  </a:cubicBezTo>
                  <a:cubicBezTo>
                    <a:pt x="13" y="58"/>
                    <a:pt x="8" y="56"/>
                    <a:pt x="5" y="51"/>
                  </a:cubicBezTo>
                  <a:cubicBezTo>
                    <a:pt x="1" y="46"/>
                    <a:pt x="0" y="38"/>
                    <a:pt x="0" y="29"/>
                  </a:cubicBezTo>
                  <a:close/>
                  <a:moveTo>
                    <a:pt x="10" y="29"/>
                  </a:moveTo>
                  <a:cubicBezTo>
                    <a:pt x="10" y="36"/>
                    <a:pt x="11" y="41"/>
                    <a:pt x="12" y="44"/>
                  </a:cubicBezTo>
                  <a:cubicBezTo>
                    <a:pt x="14" y="48"/>
                    <a:pt x="16" y="49"/>
                    <a:pt x="19" y="49"/>
                  </a:cubicBezTo>
                  <a:cubicBezTo>
                    <a:pt x="22" y="49"/>
                    <a:pt x="25" y="48"/>
                    <a:pt x="26" y="44"/>
                  </a:cubicBezTo>
                  <a:cubicBezTo>
                    <a:pt x="28" y="41"/>
                    <a:pt x="28" y="36"/>
                    <a:pt x="28" y="29"/>
                  </a:cubicBezTo>
                  <a:cubicBezTo>
                    <a:pt x="28" y="23"/>
                    <a:pt x="28" y="18"/>
                    <a:pt x="26" y="14"/>
                  </a:cubicBezTo>
                  <a:cubicBezTo>
                    <a:pt x="25" y="11"/>
                    <a:pt x="22" y="9"/>
                    <a:pt x="19" y="9"/>
                  </a:cubicBezTo>
                  <a:cubicBezTo>
                    <a:pt x="16" y="9"/>
                    <a:pt x="14" y="11"/>
                    <a:pt x="12" y="14"/>
                  </a:cubicBezTo>
                  <a:cubicBezTo>
                    <a:pt x="11" y="17"/>
                    <a:pt x="10" y="22"/>
                    <a:pt x="10"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defRPr/>
              </a:pPr>
              <a:endParaRPr lang="en-US">
                <a:solidFill>
                  <a:srgbClr val="1A468D"/>
                </a:solidFill>
                <a:latin typeface="Corbel" panose="020B0503020204020204"/>
              </a:endParaRPr>
            </a:p>
          </p:txBody>
        </p:sp>
        <p:sp>
          <p:nvSpPr>
            <p:cNvPr id="76" name="Freeform 113">
              <a:extLst>
                <a:ext uri="{FF2B5EF4-FFF2-40B4-BE49-F238E27FC236}">
                  <a16:creationId xmlns:a16="http://schemas.microsoft.com/office/drawing/2014/main" id="{DE4C14BC-DFB5-621C-C709-03FF7E23884E}"/>
                </a:ext>
              </a:extLst>
            </p:cNvPr>
            <p:cNvSpPr>
              <a:spLocks/>
            </p:cNvSpPr>
            <p:nvPr/>
          </p:nvSpPr>
          <p:spPr bwMode="auto">
            <a:xfrm>
              <a:off x="8259763" y="4041776"/>
              <a:ext cx="88900" cy="149225"/>
            </a:xfrm>
            <a:custGeom>
              <a:avLst/>
              <a:gdLst>
                <a:gd name="T0" fmla="*/ 5 w 56"/>
                <a:gd name="T1" fmla="*/ 79 h 94"/>
                <a:gd name="T2" fmla="*/ 23 w 56"/>
                <a:gd name="T3" fmla="*/ 79 h 94"/>
                <a:gd name="T4" fmla="*/ 23 w 56"/>
                <a:gd name="T5" fmla="*/ 28 h 94"/>
                <a:gd name="T6" fmla="*/ 25 w 56"/>
                <a:gd name="T7" fmla="*/ 20 h 94"/>
                <a:gd name="T8" fmla="*/ 18 w 56"/>
                <a:gd name="T9" fmla="*/ 27 h 94"/>
                <a:gd name="T10" fmla="*/ 7 w 56"/>
                <a:gd name="T11" fmla="*/ 35 h 94"/>
                <a:gd name="T12" fmla="*/ 0 w 56"/>
                <a:gd name="T13" fmla="*/ 25 h 94"/>
                <a:gd name="T14" fmla="*/ 30 w 56"/>
                <a:gd name="T15" fmla="*/ 0 h 94"/>
                <a:gd name="T16" fmla="*/ 38 w 56"/>
                <a:gd name="T17" fmla="*/ 0 h 94"/>
                <a:gd name="T18" fmla="*/ 38 w 56"/>
                <a:gd name="T19" fmla="*/ 79 h 94"/>
                <a:gd name="T20" fmla="*/ 56 w 56"/>
                <a:gd name="T21" fmla="*/ 79 h 94"/>
                <a:gd name="T22" fmla="*/ 56 w 56"/>
                <a:gd name="T23" fmla="*/ 94 h 94"/>
                <a:gd name="T24" fmla="*/ 5 w 56"/>
                <a:gd name="T25" fmla="*/ 94 h 94"/>
                <a:gd name="T26" fmla="*/ 5 w 56"/>
                <a:gd name="T27" fmla="*/ 7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94">
                  <a:moveTo>
                    <a:pt x="5" y="79"/>
                  </a:moveTo>
                  <a:lnTo>
                    <a:pt x="23" y="79"/>
                  </a:lnTo>
                  <a:lnTo>
                    <a:pt x="23" y="28"/>
                  </a:lnTo>
                  <a:lnTo>
                    <a:pt x="25" y="20"/>
                  </a:lnTo>
                  <a:lnTo>
                    <a:pt x="18" y="27"/>
                  </a:lnTo>
                  <a:lnTo>
                    <a:pt x="7" y="35"/>
                  </a:lnTo>
                  <a:lnTo>
                    <a:pt x="0" y="25"/>
                  </a:lnTo>
                  <a:lnTo>
                    <a:pt x="30" y="0"/>
                  </a:lnTo>
                  <a:lnTo>
                    <a:pt x="38" y="0"/>
                  </a:lnTo>
                  <a:lnTo>
                    <a:pt x="38" y="79"/>
                  </a:lnTo>
                  <a:lnTo>
                    <a:pt x="56" y="79"/>
                  </a:lnTo>
                  <a:lnTo>
                    <a:pt x="56" y="94"/>
                  </a:lnTo>
                  <a:lnTo>
                    <a:pt x="5" y="94"/>
                  </a:lnTo>
                  <a:lnTo>
                    <a:pt x="5" y="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defRPr/>
              </a:pPr>
              <a:endParaRPr lang="en-US">
                <a:solidFill>
                  <a:srgbClr val="1A468D"/>
                </a:solidFill>
                <a:latin typeface="Corbel" panose="020B0503020204020204"/>
              </a:endParaRPr>
            </a:p>
          </p:txBody>
        </p:sp>
        <p:sp>
          <p:nvSpPr>
            <p:cNvPr id="77" name="Freeform 114">
              <a:extLst>
                <a:ext uri="{FF2B5EF4-FFF2-40B4-BE49-F238E27FC236}">
                  <a16:creationId xmlns:a16="http://schemas.microsoft.com/office/drawing/2014/main" id="{7D844DD0-BBB4-4E34-40A6-9F763837F267}"/>
                </a:ext>
              </a:extLst>
            </p:cNvPr>
            <p:cNvSpPr>
              <a:spLocks noEditPoints="1"/>
            </p:cNvSpPr>
            <p:nvPr/>
          </p:nvSpPr>
          <p:spPr bwMode="auto">
            <a:xfrm>
              <a:off x="8388351" y="4041776"/>
              <a:ext cx="98425" cy="150813"/>
            </a:xfrm>
            <a:custGeom>
              <a:avLst/>
              <a:gdLst>
                <a:gd name="T0" fmla="*/ 0 w 38"/>
                <a:gd name="T1" fmla="*/ 29 h 58"/>
                <a:gd name="T2" fmla="*/ 5 w 38"/>
                <a:gd name="T3" fmla="*/ 7 h 58"/>
                <a:gd name="T4" fmla="*/ 19 w 38"/>
                <a:gd name="T5" fmla="*/ 0 h 58"/>
                <a:gd name="T6" fmla="*/ 34 w 38"/>
                <a:gd name="T7" fmla="*/ 7 h 58"/>
                <a:gd name="T8" fmla="*/ 38 w 38"/>
                <a:gd name="T9" fmla="*/ 29 h 58"/>
                <a:gd name="T10" fmla="*/ 33 w 38"/>
                <a:gd name="T11" fmla="*/ 51 h 58"/>
                <a:gd name="T12" fmla="*/ 19 w 38"/>
                <a:gd name="T13" fmla="*/ 58 h 58"/>
                <a:gd name="T14" fmla="*/ 4 w 38"/>
                <a:gd name="T15" fmla="*/ 51 h 58"/>
                <a:gd name="T16" fmla="*/ 0 w 38"/>
                <a:gd name="T17" fmla="*/ 29 h 58"/>
                <a:gd name="T18" fmla="*/ 10 w 38"/>
                <a:gd name="T19" fmla="*/ 29 h 58"/>
                <a:gd name="T20" fmla="*/ 12 w 38"/>
                <a:gd name="T21" fmla="*/ 44 h 58"/>
                <a:gd name="T22" fmla="*/ 19 w 38"/>
                <a:gd name="T23" fmla="*/ 49 h 58"/>
                <a:gd name="T24" fmla="*/ 26 w 38"/>
                <a:gd name="T25" fmla="*/ 44 h 58"/>
                <a:gd name="T26" fmla="*/ 28 w 38"/>
                <a:gd name="T27" fmla="*/ 29 h 58"/>
                <a:gd name="T28" fmla="*/ 26 w 38"/>
                <a:gd name="T29" fmla="*/ 14 h 58"/>
                <a:gd name="T30" fmla="*/ 19 w 38"/>
                <a:gd name="T31" fmla="*/ 9 h 58"/>
                <a:gd name="T32" fmla="*/ 12 w 38"/>
                <a:gd name="T33" fmla="*/ 14 h 58"/>
                <a:gd name="T34" fmla="*/ 10 w 38"/>
                <a:gd name="T3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58">
                  <a:moveTo>
                    <a:pt x="0" y="29"/>
                  </a:moveTo>
                  <a:cubicBezTo>
                    <a:pt x="0" y="19"/>
                    <a:pt x="1" y="12"/>
                    <a:pt x="5" y="7"/>
                  </a:cubicBezTo>
                  <a:cubicBezTo>
                    <a:pt x="8" y="3"/>
                    <a:pt x="13" y="0"/>
                    <a:pt x="19" y="0"/>
                  </a:cubicBezTo>
                  <a:cubicBezTo>
                    <a:pt x="26" y="0"/>
                    <a:pt x="31" y="3"/>
                    <a:pt x="34" y="7"/>
                  </a:cubicBezTo>
                  <a:cubicBezTo>
                    <a:pt x="37" y="12"/>
                    <a:pt x="38" y="19"/>
                    <a:pt x="38" y="29"/>
                  </a:cubicBezTo>
                  <a:cubicBezTo>
                    <a:pt x="38" y="39"/>
                    <a:pt x="37" y="46"/>
                    <a:pt x="33" y="51"/>
                  </a:cubicBezTo>
                  <a:cubicBezTo>
                    <a:pt x="30" y="56"/>
                    <a:pt x="25" y="58"/>
                    <a:pt x="19" y="58"/>
                  </a:cubicBezTo>
                  <a:cubicBezTo>
                    <a:pt x="12" y="58"/>
                    <a:pt x="7" y="56"/>
                    <a:pt x="4" y="51"/>
                  </a:cubicBezTo>
                  <a:cubicBezTo>
                    <a:pt x="1" y="46"/>
                    <a:pt x="0" y="38"/>
                    <a:pt x="0" y="29"/>
                  </a:cubicBezTo>
                  <a:close/>
                  <a:moveTo>
                    <a:pt x="10" y="29"/>
                  </a:moveTo>
                  <a:cubicBezTo>
                    <a:pt x="10" y="36"/>
                    <a:pt x="11" y="41"/>
                    <a:pt x="12" y="44"/>
                  </a:cubicBezTo>
                  <a:cubicBezTo>
                    <a:pt x="13" y="48"/>
                    <a:pt x="16" y="49"/>
                    <a:pt x="19" y="49"/>
                  </a:cubicBezTo>
                  <a:cubicBezTo>
                    <a:pt x="22" y="49"/>
                    <a:pt x="24" y="48"/>
                    <a:pt x="26" y="44"/>
                  </a:cubicBezTo>
                  <a:cubicBezTo>
                    <a:pt x="27" y="41"/>
                    <a:pt x="28" y="36"/>
                    <a:pt x="28" y="29"/>
                  </a:cubicBezTo>
                  <a:cubicBezTo>
                    <a:pt x="28" y="23"/>
                    <a:pt x="27" y="18"/>
                    <a:pt x="26" y="14"/>
                  </a:cubicBezTo>
                  <a:cubicBezTo>
                    <a:pt x="25" y="11"/>
                    <a:pt x="22" y="9"/>
                    <a:pt x="19" y="9"/>
                  </a:cubicBezTo>
                  <a:cubicBezTo>
                    <a:pt x="16" y="9"/>
                    <a:pt x="13" y="11"/>
                    <a:pt x="12" y="14"/>
                  </a:cubicBezTo>
                  <a:cubicBezTo>
                    <a:pt x="11" y="17"/>
                    <a:pt x="10" y="22"/>
                    <a:pt x="10"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defRPr/>
              </a:pPr>
              <a:endParaRPr lang="en-US">
                <a:solidFill>
                  <a:srgbClr val="1A468D"/>
                </a:solidFill>
                <a:latin typeface="Corbel" panose="020B0503020204020204"/>
              </a:endParaRPr>
            </a:p>
          </p:txBody>
        </p:sp>
        <p:sp>
          <p:nvSpPr>
            <p:cNvPr id="78" name="Freeform 115">
              <a:extLst>
                <a:ext uri="{FF2B5EF4-FFF2-40B4-BE49-F238E27FC236}">
                  <a16:creationId xmlns:a16="http://schemas.microsoft.com/office/drawing/2014/main" id="{A9618AE0-DD84-505D-AB1B-F38FCFB5D1F4}"/>
                </a:ext>
              </a:extLst>
            </p:cNvPr>
            <p:cNvSpPr>
              <a:spLocks/>
            </p:cNvSpPr>
            <p:nvPr/>
          </p:nvSpPr>
          <p:spPr bwMode="auto">
            <a:xfrm>
              <a:off x="8523288" y="4041776"/>
              <a:ext cx="90488" cy="149225"/>
            </a:xfrm>
            <a:custGeom>
              <a:avLst/>
              <a:gdLst>
                <a:gd name="T0" fmla="*/ 5 w 57"/>
                <a:gd name="T1" fmla="*/ 79 h 94"/>
                <a:gd name="T2" fmla="*/ 23 w 57"/>
                <a:gd name="T3" fmla="*/ 79 h 94"/>
                <a:gd name="T4" fmla="*/ 23 w 57"/>
                <a:gd name="T5" fmla="*/ 28 h 94"/>
                <a:gd name="T6" fmla="*/ 26 w 57"/>
                <a:gd name="T7" fmla="*/ 20 h 94"/>
                <a:gd name="T8" fmla="*/ 19 w 57"/>
                <a:gd name="T9" fmla="*/ 27 h 94"/>
                <a:gd name="T10" fmla="*/ 8 w 57"/>
                <a:gd name="T11" fmla="*/ 35 h 94"/>
                <a:gd name="T12" fmla="*/ 0 w 57"/>
                <a:gd name="T13" fmla="*/ 25 h 94"/>
                <a:gd name="T14" fmla="*/ 29 w 57"/>
                <a:gd name="T15" fmla="*/ 0 h 94"/>
                <a:gd name="T16" fmla="*/ 39 w 57"/>
                <a:gd name="T17" fmla="*/ 0 h 94"/>
                <a:gd name="T18" fmla="*/ 39 w 57"/>
                <a:gd name="T19" fmla="*/ 79 h 94"/>
                <a:gd name="T20" fmla="*/ 57 w 57"/>
                <a:gd name="T21" fmla="*/ 79 h 94"/>
                <a:gd name="T22" fmla="*/ 57 w 57"/>
                <a:gd name="T23" fmla="*/ 94 h 94"/>
                <a:gd name="T24" fmla="*/ 5 w 57"/>
                <a:gd name="T25" fmla="*/ 94 h 94"/>
                <a:gd name="T26" fmla="*/ 5 w 57"/>
                <a:gd name="T27" fmla="*/ 7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94">
                  <a:moveTo>
                    <a:pt x="5" y="79"/>
                  </a:moveTo>
                  <a:lnTo>
                    <a:pt x="23" y="79"/>
                  </a:lnTo>
                  <a:lnTo>
                    <a:pt x="23" y="28"/>
                  </a:lnTo>
                  <a:lnTo>
                    <a:pt x="26" y="20"/>
                  </a:lnTo>
                  <a:lnTo>
                    <a:pt x="19" y="27"/>
                  </a:lnTo>
                  <a:lnTo>
                    <a:pt x="8" y="35"/>
                  </a:lnTo>
                  <a:lnTo>
                    <a:pt x="0" y="25"/>
                  </a:lnTo>
                  <a:lnTo>
                    <a:pt x="29" y="0"/>
                  </a:lnTo>
                  <a:lnTo>
                    <a:pt x="39" y="0"/>
                  </a:lnTo>
                  <a:lnTo>
                    <a:pt x="39" y="79"/>
                  </a:lnTo>
                  <a:lnTo>
                    <a:pt x="57" y="79"/>
                  </a:lnTo>
                  <a:lnTo>
                    <a:pt x="57" y="94"/>
                  </a:lnTo>
                  <a:lnTo>
                    <a:pt x="5" y="94"/>
                  </a:lnTo>
                  <a:lnTo>
                    <a:pt x="5" y="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defRPr/>
              </a:pPr>
              <a:endParaRPr lang="en-US">
                <a:solidFill>
                  <a:srgbClr val="1A468D"/>
                </a:solidFill>
                <a:latin typeface="Corbel" panose="020B0503020204020204"/>
              </a:endParaRPr>
            </a:p>
          </p:txBody>
        </p:sp>
        <p:sp>
          <p:nvSpPr>
            <p:cNvPr id="79" name="Freeform 116">
              <a:extLst>
                <a:ext uri="{FF2B5EF4-FFF2-40B4-BE49-F238E27FC236}">
                  <a16:creationId xmlns:a16="http://schemas.microsoft.com/office/drawing/2014/main" id="{B39D550D-065B-79A2-9F66-B81362C3FF21}"/>
                </a:ext>
              </a:extLst>
            </p:cNvPr>
            <p:cNvSpPr>
              <a:spLocks noEditPoints="1"/>
            </p:cNvSpPr>
            <p:nvPr/>
          </p:nvSpPr>
          <p:spPr bwMode="auto">
            <a:xfrm>
              <a:off x="7856538" y="4289426"/>
              <a:ext cx="101600" cy="150813"/>
            </a:xfrm>
            <a:custGeom>
              <a:avLst/>
              <a:gdLst>
                <a:gd name="T0" fmla="*/ 0 w 39"/>
                <a:gd name="T1" fmla="*/ 29 h 58"/>
                <a:gd name="T2" fmla="*/ 5 w 39"/>
                <a:gd name="T3" fmla="*/ 8 h 58"/>
                <a:gd name="T4" fmla="*/ 19 w 39"/>
                <a:gd name="T5" fmla="*/ 0 h 58"/>
                <a:gd name="T6" fmla="*/ 34 w 39"/>
                <a:gd name="T7" fmla="*/ 7 h 58"/>
                <a:gd name="T8" fmla="*/ 39 w 39"/>
                <a:gd name="T9" fmla="*/ 29 h 58"/>
                <a:gd name="T10" fmla="*/ 34 w 39"/>
                <a:gd name="T11" fmla="*/ 51 h 58"/>
                <a:gd name="T12" fmla="*/ 19 w 39"/>
                <a:gd name="T13" fmla="*/ 58 h 58"/>
                <a:gd name="T14" fmla="*/ 5 w 39"/>
                <a:gd name="T15" fmla="*/ 51 h 58"/>
                <a:gd name="T16" fmla="*/ 0 w 39"/>
                <a:gd name="T17" fmla="*/ 29 h 58"/>
                <a:gd name="T18" fmla="*/ 10 w 39"/>
                <a:gd name="T19" fmla="*/ 29 h 58"/>
                <a:gd name="T20" fmla="*/ 13 w 39"/>
                <a:gd name="T21" fmla="*/ 44 h 58"/>
                <a:gd name="T22" fmla="*/ 19 w 39"/>
                <a:gd name="T23" fmla="*/ 49 h 58"/>
                <a:gd name="T24" fmla="*/ 26 w 39"/>
                <a:gd name="T25" fmla="*/ 45 h 58"/>
                <a:gd name="T26" fmla="*/ 28 w 39"/>
                <a:gd name="T27" fmla="*/ 29 h 58"/>
                <a:gd name="T28" fmla="*/ 26 w 39"/>
                <a:gd name="T29" fmla="*/ 14 h 58"/>
                <a:gd name="T30" fmla="*/ 19 w 39"/>
                <a:gd name="T31" fmla="*/ 9 h 58"/>
                <a:gd name="T32" fmla="*/ 13 w 39"/>
                <a:gd name="T33" fmla="*/ 14 h 58"/>
                <a:gd name="T34" fmla="*/ 10 w 39"/>
                <a:gd name="T3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58">
                  <a:moveTo>
                    <a:pt x="0" y="29"/>
                  </a:moveTo>
                  <a:cubicBezTo>
                    <a:pt x="0" y="19"/>
                    <a:pt x="2" y="12"/>
                    <a:pt x="5" y="8"/>
                  </a:cubicBezTo>
                  <a:cubicBezTo>
                    <a:pt x="8" y="3"/>
                    <a:pt x="13" y="0"/>
                    <a:pt x="19" y="0"/>
                  </a:cubicBezTo>
                  <a:cubicBezTo>
                    <a:pt x="26" y="0"/>
                    <a:pt x="31" y="3"/>
                    <a:pt x="34" y="7"/>
                  </a:cubicBezTo>
                  <a:cubicBezTo>
                    <a:pt x="37" y="12"/>
                    <a:pt x="39" y="19"/>
                    <a:pt x="39" y="29"/>
                  </a:cubicBezTo>
                  <a:cubicBezTo>
                    <a:pt x="39" y="39"/>
                    <a:pt x="37" y="46"/>
                    <a:pt x="34" y="51"/>
                  </a:cubicBezTo>
                  <a:cubicBezTo>
                    <a:pt x="30" y="56"/>
                    <a:pt x="26" y="58"/>
                    <a:pt x="19" y="58"/>
                  </a:cubicBezTo>
                  <a:cubicBezTo>
                    <a:pt x="13" y="58"/>
                    <a:pt x="8" y="56"/>
                    <a:pt x="5" y="51"/>
                  </a:cubicBezTo>
                  <a:cubicBezTo>
                    <a:pt x="2" y="46"/>
                    <a:pt x="0" y="38"/>
                    <a:pt x="0" y="29"/>
                  </a:cubicBezTo>
                  <a:close/>
                  <a:moveTo>
                    <a:pt x="10" y="29"/>
                  </a:moveTo>
                  <a:cubicBezTo>
                    <a:pt x="10" y="36"/>
                    <a:pt x="11" y="41"/>
                    <a:pt x="13" y="44"/>
                  </a:cubicBezTo>
                  <a:cubicBezTo>
                    <a:pt x="14" y="48"/>
                    <a:pt x="16" y="49"/>
                    <a:pt x="19" y="49"/>
                  </a:cubicBezTo>
                  <a:cubicBezTo>
                    <a:pt x="23" y="49"/>
                    <a:pt x="25" y="48"/>
                    <a:pt x="26" y="45"/>
                  </a:cubicBezTo>
                  <a:cubicBezTo>
                    <a:pt x="28" y="41"/>
                    <a:pt x="28" y="36"/>
                    <a:pt x="28" y="29"/>
                  </a:cubicBezTo>
                  <a:cubicBezTo>
                    <a:pt x="28" y="23"/>
                    <a:pt x="28" y="18"/>
                    <a:pt x="26" y="14"/>
                  </a:cubicBezTo>
                  <a:cubicBezTo>
                    <a:pt x="25" y="11"/>
                    <a:pt x="23" y="9"/>
                    <a:pt x="19" y="9"/>
                  </a:cubicBezTo>
                  <a:cubicBezTo>
                    <a:pt x="16" y="9"/>
                    <a:pt x="14" y="11"/>
                    <a:pt x="13" y="14"/>
                  </a:cubicBezTo>
                  <a:cubicBezTo>
                    <a:pt x="11" y="17"/>
                    <a:pt x="10" y="22"/>
                    <a:pt x="10"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defRPr/>
              </a:pPr>
              <a:endParaRPr lang="en-US">
                <a:solidFill>
                  <a:srgbClr val="1A468D"/>
                </a:solidFill>
                <a:latin typeface="Corbel" panose="020B0503020204020204"/>
              </a:endParaRPr>
            </a:p>
          </p:txBody>
        </p:sp>
        <p:sp>
          <p:nvSpPr>
            <p:cNvPr id="80" name="Freeform 117">
              <a:extLst>
                <a:ext uri="{FF2B5EF4-FFF2-40B4-BE49-F238E27FC236}">
                  <a16:creationId xmlns:a16="http://schemas.microsoft.com/office/drawing/2014/main" id="{0D3037E9-D055-ACBE-3C63-7FB709A08436}"/>
                </a:ext>
              </a:extLst>
            </p:cNvPr>
            <p:cNvSpPr>
              <a:spLocks noEditPoints="1"/>
            </p:cNvSpPr>
            <p:nvPr/>
          </p:nvSpPr>
          <p:spPr bwMode="auto">
            <a:xfrm>
              <a:off x="7989888" y="4289426"/>
              <a:ext cx="101600" cy="150813"/>
            </a:xfrm>
            <a:custGeom>
              <a:avLst/>
              <a:gdLst>
                <a:gd name="T0" fmla="*/ 0 w 39"/>
                <a:gd name="T1" fmla="*/ 29 h 58"/>
                <a:gd name="T2" fmla="*/ 5 w 39"/>
                <a:gd name="T3" fmla="*/ 8 h 58"/>
                <a:gd name="T4" fmla="*/ 19 w 39"/>
                <a:gd name="T5" fmla="*/ 0 h 58"/>
                <a:gd name="T6" fmla="*/ 34 w 39"/>
                <a:gd name="T7" fmla="*/ 7 h 58"/>
                <a:gd name="T8" fmla="*/ 39 w 39"/>
                <a:gd name="T9" fmla="*/ 29 h 58"/>
                <a:gd name="T10" fmla="*/ 34 w 39"/>
                <a:gd name="T11" fmla="*/ 51 h 58"/>
                <a:gd name="T12" fmla="*/ 19 w 39"/>
                <a:gd name="T13" fmla="*/ 58 h 58"/>
                <a:gd name="T14" fmla="*/ 5 w 39"/>
                <a:gd name="T15" fmla="*/ 51 h 58"/>
                <a:gd name="T16" fmla="*/ 0 w 39"/>
                <a:gd name="T17" fmla="*/ 29 h 58"/>
                <a:gd name="T18" fmla="*/ 10 w 39"/>
                <a:gd name="T19" fmla="*/ 29 h 58"/>
                <a:gd name="T20" fmla="*/ 12 w 39"/>
                <a:gd name="T21" fmla="*/ 44 h 58"/>
                <a:gd name="T22" fmla="*/ 19 w 39"/>
                <a:gd name="T23" fmla="*/ 49 h 58"/>
                <a:gd name="T24" fmla="*/ 26 w 39"/>
                <a:gd name="T25" fmla="*/ 45 h 58"/>
                <a:gd name="T26" fmla="*/ 28 w 39"/>
                <a:gd name="T27" fmla="*/ 29 h 58"/>
                <a:gd name="T28" fmla="*/ 26 w 39"/>
                <a:gd name="T29" fmla="*/ 14 h 58"/>
                <a:gd name="T30" fmla="*/ 19 w 39"/>
                <a:gd name="T31" fmla="*/ 9 h 58"/>
                <a:gd name="T32" fmla="*/ 12 w 39"/>
                <a:gd name="T33" fmla="*/ 14 h 58"/>
                <a:gd name="T34" fmla="*/ 10 w 39"/>
                <a:gd name="T3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58">
                  <a:moveTo>
                    <a:pt x="0" y="29"/>
                  </a:moveTo>
                  <a:cubicBezTo>
                    <a:pt x="0" y="19"/>
                    <a:pt x="2" y="12"/>
                    <a:pt x="5" y="8"/>
                  </a:cubicBezTo>
                  <a:cubicBezTo>
                    <a:pt x="8" y="3"/>
                    <a:pt x="13" y="0"/>
                    <a:pt x="19" y="0"/>
                  </a:cubicBezTo>
                  <a:cubicBezTo>
                    <a:pt x="26" y="0"/>
                    <a:pt x="31" y="3"/>
                    <a:pt x="34" y="7"/>
                  </a:cubicBezTo>
                  <a:cubicBezTo>
                    <a:pt x="37" y="12"/>
                    <a:pt x="39" y="19"/>
                    <a:pt x="39" y="29"/>
                  </a:cubicBezTo>
                  <a:cubicBezTo>
                    <a:pt x="39" y="39"/>
                    <a:pt x="37" y="46"/>
                    <a:pt x="34" y="51"/>
                  </a:cubicBezTo>
                  <a:cubicBezTo>
                    <a:pt x="30" y="56"/>
                    <a:pt x="25" y="58"/>
                    <a:pt x="19" y="58"/>
                  </a:cubicBezTo>
                  <a:cubicBezTo>
                    <a:pt x="13" y="58"/>
                    <a:pt x="8" y="56"/>
                    <a:pt x="5" y="51"/>
                  </a:cubicBezTo>
                  <a:cubicBezTo>
                    <a:pt x="2" y="46"/>
                    <a:pt x="0" y="38"/>
                    <a:pt x="0" y="29"/>
                  </a:cubicBezTo>
                  <a:close/>
                  <a:moveTo>
                    <a:pt x="10" y="29"/>
                  </a:moveTo>
                  <a:cubicBezTo>
                    <a:pt x="10" y="36"/>
                    <a:pt x="11" y="41"/>
                    <a:pt x="12" y="44"/>
                  </a:cubicBezTo>
                  <a:cubicBezTo>
                    <a:pt x="14" y="48"/>
                    <a:pt x="16" y="49"/>
                    <a:pt x="19" y="49"/>
                  </a:cubicBezTo>
                  <a:cubicBezTo>
                    <a:pt x="22" y="49"/>
                    <a:pt x="25" y="48"/>
                    <a:pt x="26" y="45"/>
                  </a:cubicBezTo>
                  <a:cubicBezTo>
                    <a:pt x="28" y="41"/>
                    <a:pt x="28" y="36"/>
                    <a:pt x="28" y="29"/>
                  </a:cubicBezTo>
                  <a:cubicBezTo>
                    <a:pt x="28" y="23"/>
                    <a:pt x="28" y="18"/>
                    <a:pt x="26" y="14"/>
                  </a:cubicBezTo>
                  <a:cubicBezTo>
                    <a:pt x="25" y="11"/>
                    <a:pt x="23" y="9"/>
                    <a:pt x="19" y="9"/>
                  </a:cubicBezTo>
                  <a:cubicBezTo>
                    <a:pt x="16" y="9"/>
                    <a:pt x="14" y="11"/>
                    <a:pt x="12" y="14"/>
                  </a:cubicBezTo>
                  <a:cubicBezTo>
                    <a:pt x="11" y="17"/>
                    <a:pt x="10" y="22"/>
                    <a:pt x="10"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defRPr/>
              </a:pPr>
              <a:endParaRPr lang="en-US">
                <a:solidFill>
                  <a:srgbClr val="1A468D"/>
                </a:solidFill>
                <a:latin typeface="Corbel" panose="020B0503020204020204"/>
              </a:endParaRPr>
            </a:p>
          </p:txBody>
        </p:sp>
        <p:sp>
          <p:nvSpPr>
            <p:cNvPr id="81" name="Freeform 118">
              <a:extLst>
                <a:ext uri="{FF2B5EF4-FFF2-40B4-BE49-F238E27FC236}">
                  <a16:creationId xmlns:a16="http://schemas.microsoft.com/office/drawing/2014/main" id="{18995C2C-A961-C242-BBE2-A21A46EE9754}"/>
                </a:ext>
              </a:extLst>
            </p:cNvPr>
            <p:cNvSpPr>
              <a:spLocks/>
            </p:cNvSpPr>
            <p:nvPr/>
          </p:nvSpPr>
          <p:spPr bwMode="auto">
            <a:xfrm>
              <a:off x="8128001" y="4292601"/>
              <a:ext cx="87313" cy="144463"/>
            </a:xfrm>
            <a:custGeom>
              <a:avLst/>
              <a:gdLst>
                <a:gd name="T0" fmla="*/ 5 w 55"/>
                <a:gd name="T1" fmla="*/ 77 h 91"/>
                <a:gd name="T2" fmla="*/ 23 w 55"/>
                <a:gd name="T3" fmla="*/ 77 h 91"/>
                <a:gd name="T4" fmla="*/ 23 w 55"/>
                <a:gd name="T5" fmla="*/ 26 h 91"/>
                <a:gd name="T6" fmla="*/ 24 w 55"/>
                <a:gd name="T7" fmla="*/ 18 h 91"/>
                <a:gd name="T8" fmla="*/ 18 w 55"/>
                <a:gd name="T9" fmla="*/ 24 h 91"/>
                <a:gd name="T10" fmla="*/ 6 w 55"/>
                <a:gd name="T11" fmla="*/ 32 h 91"/>
                <a:gd name="T12" fmla="*/ 0 w 55"/>
                <a:gd name="T13" fmla="*/ 23 h 91"/>
                <a:gd name="T14" fmla="*/ 29 w 55"/>
                <a:gd name="T15" fmla="*/ 0 h 91"/>
                <a:gd name="T16" fmla="*/ 39 w 55"/>
                <a:gd name="T17" fmla="*/ 0 h 91"/>
                <a:gd name="T18" fmla="*/ 39 w 55"/>
                <a:gd name="T19" fmla="*/ 77 h 91"/>
                <a:gd name="T20" fmla="*/ 55 w 55"/>
                <a:gd name="T21" fmla="*/ 77 h 91"/>
                <a:gd name="T22" fmla="*/ 55 w 55"/>
                <a:gd name="T23" fmla="*/ 91 h 91"/>
                <a:gd name="T24" fmla="*/ 5 w 55"/>
                <a:gd name="T25" fmla="*/ 91 h 91"/>
                <a:gd name="T26" fmla="*/ 5 w 55"/>
                <a:gd name="T27" fmla="*/ 7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 h="91">
                  <a:moveTo>
                    <a:pt x="5" y="77"/>
                  </a:moveTo>
                  <a:lnTo>
                    <a:pt x="23" y="77"/>
                  </a:lnTo>
                  <a:lnTo>
                    <a:pt x="23" y="26"/>
                  </a:lnTo>
                  <a:lnTo>
                    <a:pt x="24" y="18"/>
                  </a:lnTo>
                  <a:lnTo>
                    <a:pt x="18" y="24"/>
                  </a:lnTo>
                  <a:lnTo>
                    <a:pt x="6" y="32"/>
                  </a:lnTo>
                  <a:lnTo>
                    <a:pt x="0" y="23"/>
                  </a:lnTo>
                  <a:lnTo>
                    <a:pt x="29" y="0"/>
                  </a:lnTo>
                  <a:lnTo>
                    <a:pt x="39" y="0"/>
                  </a:lnTo>
                  <a:lnTo>
                    <a:pt x="39" y="77"/>
                  </a:lnTo>
                  <a:lnTo>
                    <a:pt x="55" y="77"/>
                  </a:lnTo>
                  <a:lnTo>
                    <a:pt x="55" y="91"/>
                  </a:lnTo>
                  <a:lnTo>
                    <a:pt x="5" y="91"/>
                  </a:lnTo>
                  <a:lnTo>
                    <a:pt x="5" y="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defRPr/>
              </a:pPr>
              <a:endParaRPr lang="en-US">
                <a:solidFill>
                  <a:srgbClr val="1A468D"/>
                </a:solidFill>
                <a:latin typeface="Corbel" panose="020B0503020204020204"/>
              </a:endParaRPr>
            </a:p>
          </p:txBody>
        </p:sp>
        <p:sp>
          <p:nvSpPr>
            <p:cNvPr id="82" name="Freeform 119">
              <a:extLst>
                <a:ext uri="{FF2B5EF4-FFF2-40B4-BE49-F238E27FC236}">
                  <a16:creationId xmlns:a16="http://schemas.microsoft.com/office/drawing/2014/main" id="{F16DC2DF-169D-927C-E031-E32FFABDC991}"/>
                </a:ext>
              </a:extLst>
            </p:cNvPr>
            <p:cNvSpPr>
              <a:spLocks noEditPoints="1"/>
            </p:cNvSpPr>
            <p:nvPr/>
          </p:nvSpPr>
          <p:spPr bwMode="auto">
            <a:xfrm>
              <a:off x="8255001" y="4289426"/>
              <a:ext cx="98425" cy="150813"/>
            </a:xfrm>
            <a:custGeom>
              <a:avLst/>
              <a:gdLst>
                <a:gd name="T0" fmla="*/ 0 w 38"/>
                <a:gd name="T1" fmla="*/ 29 h 58"/>
                <a:gd name="T2" fmla="*/ 5 w 38"/>
                <a:gd name="T3" fmla="*/ 8 h 58"/>
                <a:gd name="T4" fmla="*/ 19 w 38"/>
                <a:gd name="T5" fmla="*/ 0 h 58"/>
                <a:gd name="T6" fmla="*/ 34 w 38"/>
                <a:gd name="T7" fmla="*/ 7 h 58"/>
                <a:gd name="T8" fmla="*/ 38 w 38"/>
                <a:gd name="T9" fmla="*/ 29 h 58"/>
                <a:gd name="T10" fmla="*/ 33 w 38"/>
                <a:gd name="T11" fmla="*/ 51 h 58"/>
                <a:gd name="T12" fmla="*/ 19 w 38"/>
                <a:gd name="T13" fmla="*/ 58 h 58"/>
                <a:gd name="T14" fmla="*/ 4 w 38"/>
                <a:gd name="T15" fmla="*/ 51 h 58"/>
                <a:gd name="T16" fmla="*/ 0 w 38"/>
                <a:gd name="T17" fmla="*/ 29 h 58"/>
                <a:gd name="T18" fmla="*/ 10 w 38"/>
                <a:gd name="T19" fmla="*/ 29 h 58"/>
                <a:gd name="T20" fmla="*/ 12 w 38"/>
                <a:gd name="T21" fmla="*/ 44 h 58"/>
                <a:gd name="T22" fmla="*/ 19 w 38"/>
                <a:gd name="T23" fmla="*/ 49 h 58"/>
                <a:gd name="T24" fmla="*/ 26 w 38"/>
                <a:gd name="T25" fmla="*/ 45 h 58"/>
                <a:gd name="T26" fmla="*/ 28 w 38"/>
                <a:gd name="T27" fmla="*/ 29 h 58"/>
                <a:gd name="T28" fmla="*/ 26 w 38"/>
                <a:gd name="T29" fmla="*/ 14 h 58"/>
                <a:gd name="T30" fmla="*/ 19 w 38"/>
                <a:gd name="T31" fmla="*/ 9 h 58"/>
                <a:gd name="T32" fmla="*/ 12 w 38"/>
                <a:gd name="T33" fmla="*/ 14 h 58"/>
                <a:gd name="T34" fmla="*/ 10 w 38"/>
                <a:gd name="T3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58">
                  <a:moveTo>
                    <a:pt x="0" y="29"/>
                  </a:moveTo>
                  <a:cubicBezTo>
                    <a:pt x="0" y="19"/>
                    <a:pt x="1" y="12"/>
                    <a:pt x="5" y="8"/>
                  </a:cubicBezTo>
                  <a:cubicBezTo>
                    <a:pt x="8" y="3"/>
                    <a:pt x="13" y="0"/>
                    <a:pt x="19" y="0"/>
                  </a:cubicBezTo>
                  <a:cubicBezTo>
                    <a:pt x="26" y="0"/>
                    <a:pt x="31" y="3"/>
                    <a:pt x="34" y="7"/>
                  </a:cubicBezTo>
                  <a:cubicBezTo>
                    <a:pt x="37" y="12"/>
                    <a:pt x="38" y="19"/>
                    <a:pt x="38" y="29"/>
                  </a:cubicBezTo>
                  <a:cubicBezTo>
                    <a:pt x="38" y="39"/>
                    <a:pt x="37" y="46"/>
                    <a:pt x="33" y="51"/>
                  </a:cubicBezTo>
                  <a:cubicBezTo>
                    <a:pt x="30" y="56"/>
                    <a:pt x="25" y="58"/>
                    <a:pt x="19" y="58"/>
                  </a:cubicBezTo>
                  <a:cubicBezTo>
                    <a:pt x="12" y="58"/>
                    <a:pt x="8" y="56"/>
                    <a:pt x="4" y="51"/>
                  </a:cubicBezTo>
                  <a:cubicBezTo>
                    <a:pt x="1" y="46"/>
                    <a:pt x="0" y="38"/>
                    <a:pt x="0" y="29"/>
                  </a:cubicBezTo>
                  <a:close/>
                  <a:moveTo>
                    <a:pt x="10" y="29"/>
                  </a:moveTo>
                  <a:cubicBezTo>
                    <a:pt x="10" y="36"/>
                    <a:pt x="11" y="41"/>
                    <a:pt x="12" y="44"/>
                  </a:cubicBezTo>
                  <a:cubicBezTo>
                    <a:pt x="14" y="48"/>
                    <a:pt x="16" y="49"/>
                    <a:pt x="19" y="49"/>
                  </a:cubicBezTo>
                  <a:cubicBezTo>
                    <a:pt x="22" y="49"/>
                    <a:pt x="24" y="48"/>
                    <a:pt x="26" y="45"/>
                  </a:cubicBezTo>
                  <a:cubicBezTo>
                    <a:pt x="27" y="41"/>
                    <a:pt x="28" y="36"/>
                    <a:pt x="28" y="29"/>
                  </a:cubicBezTo>
                  <a:cubicBezTo>
                    <a:pt x="28" y="23"/>
                    <a:pt x="27" y="18"/>
                    <a:pt x="26" y="14"/>
                  </a:cubicBezTo>
                  <a:cubicBezTo>
                    <a:pt x="25" y="11"/>
                    <a:pt x="22" y="9"/>
                    <a:pt x="19" y="9"/>
                  </a:cubicBezTo>
                  <a:cubicBezTo>
                    <a:pt x="16" y="9"/>
                    <a:pt x="14" y="11"/>
                    <a:pt x="12" y="14"/>
                  </a:cubicBezTo>
                  <a:cubicBezTo>
                    <a:pt x="11" y="17"/>
                    <a:pt x="10" y="22"/>
                    <a:pt x="10"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defRPr/>
              </a:pPr>
              <a:endParaRPr lang="en-US">
                <a:solidFill>
                  <a:srgbClr val="1A468D"/>
                </a:solidFill>
                <a:latin typeface="Corbel" panose="020B0503020204020204"/>
              </a:endParaRPr>
            </a:p>
          </p:txBody>
        </p:sp>
        <p:sp>
          <p:nvSpPr>
            <p:cNvPr id="83" name="Freeform 120">
              <a:extLst>
                <a:ext uri="{FF2B5EF4-FFF2-40B4-BE49-F238E27FC236}">
                  <a16:creationId xmlns:a16="http://schemas.microsoft.com/office/drawing/2014/main" id="{E9EAE39C-1693-0DF7-3FF8-856ED2E1E004}"/>
                </a:ext>
              </a:extLst>
            </p:cNvPr>
            <p:cNvSpPr>
              <a:spLocks/>
            </p:cNvSpPr>
            <p:nvPr/>
          </p:nvSpPr>
          <p:spPr bwMode="auto">
            <a:xfrm>
              <a:off x="8389938" y="4292601"/>
              <a:ext cx="92075" cy="144463"/>
            </a:xfrm>
            <a:custGeom>
              <a:avLst/>
              <a:gdLst>
                <a:gd name="T0" fmla="*/ 5 w 58"/>
                <a:gd name="T1" fmla="*/ 77 h 91"/>
                <a:gd name="T2" fmla="*/ 23 w 58"/>
                <a:gd name="T3" fmla="*/ 77 h 91"/>
                <a:gd name="T4" fmla="*/ 23 w 58"/>
                <a:gd name="T5" fmla="*/ 26 h 91"/>
                <a:gd name="T6" fmla="*/ 26 w 58"/>
                <a:gd name="T7" fmla="*/ 18 h 91"/>
                <a:gd name="T8" fmla="*/ 20 w 58"/>
                <a:gd name="T9" fmla="*/ 24 h 91"/>
                <a:gd name="T10" fmla="*/ 8 w 58"/>
                <a:gd name="T11" fmla="*/ 32 h 91"/>
                <a:gd name="T12" fmla="*/ 0 w 58"/>
                <a:gd name="T13" fmla="*/ 23 h 91"/>
                <a:gd name="T14" fmla="*/ 31 w 58"/>
                <a:gd name="T15" fmla="*/ 0 h 91"/>
                <a:gd name="T16" fmla="*/ 39 w 58"/>
                <a:gd name="T17" fmla="*/ 0 h 91"/>
                <a:gd name="T18" fmla="*/ 39 w 58"/>
                <a:gd name="T19" fmla="*/ 77 h 91"/>
                <a:gd name="T20" fmla="*/ 58 w 58"/>
                <a:gd name="T21" fmla="*/ 77 h 91"/>
                <a:gd name="T22" fmla="*/ 58 w 58"/>
                <a:gd name="T23" fmla="*/ 91 h 91"/>
                <a:gd name="T24" fmla="*/ 5 w 58"/>
                <a:gd name="T25" fmla="*/ 91 h 91"/>
                <a:gd name="T26" fmla="*/ 5 w 58"/>
                <a:gd name="T27" fmla="*/ 7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 h="91">
                  <a:moveTo>
                    <a:pt x="5" y="77"/>
                  </a:moveTo>
                  <a:lnTo>
                    <a:pt x="23" y="77"/>
                  </a:lnTo>
                  <a:lnTo>
                    <a:pt x="23" y="26"/>
                  </a:lnTo>
                  <a:lnTo>
                    <a:pt x="26" y="18"/>
                  </a:lnTo>
                  <a:lnTo>
                    <a:pt x="20" y="24"/>
                  </a:lnTo>
                  <a:lnTo>
                    <a:pt x="8" y="32"/>
                  </a:lnTo>
                  <a:lnTo>
                    <a:pt x="0" y="23"/>
                  </a:lnTo>
                  <a:lnTo>
                    <a:pt x="31" y="0"/>
                  </a:lnTo>
                  <a:lnTo>
                    <a:pt x="39" y="0"/>
                  </a:lnTo>
                  <a:lnTo>
                    <a:pt x="39" y="77"/>
                  </a:lnTo>
                  <a:lnTo>
                    <a:pt x="58" y="77"/>
                  </a:lnTo>
                  <a:lnTo>
                    <a:pt x="58" y="91"/>
                  </a:lnTo>
                  <a:lnTo>
                    <a:pt x="5" y="91"/>
                  </a:lnTo>
                  <a:lnTo>
                    <a:pt x="5" y="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defRPr/>
              </a:pPr>
              <a:endParaRPr lang="en-US">
                <a:solidFill>
                  <a:srgbClr val="1A468D"/>
                </a:solidFill>
                <a:latin typeface="Corbel" panose="020B0503020204020204"/>
              </a:endParaRPr>
            </a:p>
          </p:txBody>
        </p:sp>
        <p:sp>
          <p:nvSpPr>
            <p:cNvPr id="84" name="Freeform 121">
              <a:extLst>
                <a:ext uri="{FF2B5EF4-FFF2-40B4-BE49-F238E27FC236}">
                  <a16:creationId xmlns:a16="http://schemas.microsoft.com/office/drawing/2014/main" id="{861833ED-9BE4-ACF0-61DB-67094371989C}"/>
                </a:ext>
              </a:extLst>
            </p:cNvPr>
            <p:cNvSpPr>
              <a:spLocks noEditPoints="1"/>
            </p:cNvSpPr>
            <p:nvPr/>
          </p:nvSpPr>
          <p:spPr bwMode="auto">
            <a:xfrm>
              <a:off x="8520113" y="4289426"/>
              <a:ext cx="98425" cy="150813"/>
            </a:xfrm>
            <a:custGeom>
              <a:avLst/>
              <a:gdLst>
                <a:gd name="T0" fmla="*/ 0 w 38"/>
                <a:gd name="T1" fmla="*/ 29 h 58"/>
                <a:gd name="T2" fmla="*/ 5 w 38"/>
                <a:gd name="T3" fmla="*/ 8 h 58"/>
                <a:gd name="T4" fmla="*/ 19 w 38"/>
                <a:gd name="T5" fmla="*/ 0 h 58"/>
                <a:gd name="T6" fmla="*/ 34 w 38"/>
                <a:gd name="T7" fmla="*/ 7 h 58"/>
                <a:gd name="T8" fmla="*/ 38 w 38"/>
                <a:gd name="T9" fmla="*/ 29 h 58"/>
                <a:gd name="T10" fmla="*/ 33 w 38"/>
                <a:gd name="T11" fmla="*/ 51 h 58"/>
                <a:gd name="T12" fmla="*/ 19 w 38"/>
                <a:gd name="T13" fmla="*/ 58 h 58"/>
                <a:gd name="T14" fmla="*/ 4 w 38"/>
                <a:gd name="T15" fmla="*/ 51 h 58"/>
                <a:gd name="T16" fmla="*/ 0 w 38"/>
                <a:gd name="T17" fmla="*/ 29 h 58"/>
                <a:gd name="T18" fmla="*/ 10 w 38"/>
                <a:gd name="T19" fmla="*/ 29 h 58"/>
                <a:gd name="T20" fmla="*/ 12 w 38"/>
                <a:gd name="T21" fmla="*/ 44 h 58"/>
                <a:gd name="T22" fmla="*/ 19 w 38"/>
                <a:gd name="T23" fmla="*/ 49 h 58"/>
                <a:gd name="T24" fmla="*/ 26 w 38"/>
                <a:gd name="T25" fmla="*/ 45 h 58"/>
                <a:gd name="T26" fmla="*/ 28 w 38"/>
                <a:gd name="T27" fmla="*/ 29 h 58"/>
                <a:gd name="T28" fmla="*/ 26 w 38"/>
                <a:gd name="T29" fmla="*/ 14 h 58"/>
                <a:gd name="T30" fmla="*/ 19 w 38"/>
                <a:gd name="T31" fmla="*/ 9 h 58"/>
                <a:gd name="T32" fmla="*/ 12 w 38"/>
                <a:gd name="T33" fmla="*/ 14 h 58"/>
                <a:gd name="T34" fmla="*/ 10 w 38"/>
                <a:gd name="T3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58">
                  <a:moveTo>
                    <a:pt x="0" y="29"/>
                  </a:moveTo>
                  <a:cubicBezTo>
                    <a:pt x="0" y="19"/>
                    <a:pt x="1" y="12"/>
                    <a:pt x="5" y="8"/>
                  </a:cubicBezTo>
                  <a:cubicBezTo>
                    <a:pt x="8" y="3"/>
                    <a:pt x="13" y="0"/>
                    <a:pt x="19" y="0"/>
                  </a:cubicBezTo>
                  <a:cubicBezTo>
                    <a:pt x="26" y="0"/>
                    <a:pt x="30" y="3"/>
                    <a:pt x="34" y="7"/>
                  </a:cubicBezTo>
                  <a:cubicBezTo>
                    <a:pt x="37" y="12"/>
                    <a:pt x="38" y="19"/>
                    <a:pt x="38" y="29"/>
                  </a:cubicBezTo>
                  <a:cubicBezTo>
                    <a:pt x="38" y="39"/>
                    <a:pt x="37" y="46"/>
                    <a:pt x="33" y="51"/>
                  </a:cubicBezTo>
                  <a:cubicBezTo>
                    <a:pt x="30" y="56"/>
                    <a:pt x="25" y="58"/>
                    <a:pt x="19" y="58"/>
                  </a:cubicBezTo>
                  <a:cubicBezTo>
                    <a:pt x="12" y="58"/>
                    <a:pt x="7" y="56"/>
                    <a:pt x="4" y="51"/>
                  </a:cubicBezTo>
                  <a:cubicBezTo>
                    <a:pt x="1" y="46"/>
                    <a:pt x="0" y="38"/>
                    <a:pt x="0" y="29"/>
                  </a:cubicBezTo>
                  <a:close/>
                  <a:moveTo>
                    <a:pt x="10" y="29"/>
                  </a:moveTo>
                  <a:cubicBezTo>
                    <a:pt x="10" y="36"/>
                    <a:pt x="11" y="41"/>
                    <a:pt x="12" y="44"/>
                  </a:cubicBezTo>
                  <a:cubicBezTo>
                    <a:pt x="13" y="48"/>
                    <a:pt x="16" y="49"/>
                    <a:pt x="19" y="49"/>
                  </a:cubicBezTo>
                  <a:cubicBezTo>
                    <a:pt x="22" y="49"/>
                    <a:pt x="24" y="48"/>
                    <a:pt x="26" y="45"/>
                  </a:cubicBezTo>
                  <a:cubicBezTo>
                    <a:pt x="27" y="41"/>
                    <a:pt x="28" y="36"/>
                    <a:pt x="28" y="29"/>
                  </a:cubicBezTo>
                  <a:cubicBezTo>
                    <a:pt x="28" y="23"/>
                    <a:pt x="27" y="18"/>
                    <a:pt x="26" y="14"/>
                  </a:cubicBezTo>
                  <a:cubicBezTo>
                    <a:pt x="24" y="11"/>
                    <a:pt x="22" y="9"/>
                    <a:pt x="19" y="9"/>
                  </a:cubicBezTo>
                  <a:cubicBezTo>
                    <a:pt x="16" y="9"/>
                    <a:pt x="13" y="11"/>
                    <a:pt x="12" y="14"/>
                  </a:cubicBezTo>
                  <a:cubicBezTo>
                    <a:pt x="11" y="17"/>
                    <a:pt x="10" y="22"/>
                    <a:pt x="10"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defRPr/>
              </a:pPr>
              <a:endParaRPr lang="en-US">
                <a:solidFill>
                  <a:srgbClr val="1A468D"/>
                </a:solidFill>
                <a:latin typeface="Corbel" panose="020B0503020204020204"/>
              </a:endParaRPr>
            </a:p>
          </p:txBody>
        </p:sp>
      </p:grpSp>
    </p:spTree>
    <p:extLst>
      <p:ext uri="{BB962C8B-B14F-4D97-AF65-F5344CB8AC3E}">
        <p14:creationId xmlns:p14="http://schemas.microsoft.com/office/powerpoint/2010/main" val="1498745281"/>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
            <a:extLst>
              <a:ext uri="{FF2B5EF4-FFF2-40B4-BE49-F238E27FC236}">
                <a16:creationId xmlns:a16="http://schemas.microsoft.com/office/drawing/2014/main" id="{E5EE5F6B-7F54-A886-B0BF-4DDCA60300F4}"/>
              </a:ext>
            </a:extLst>
          </p:cNvPr>
          <p:cNvSpPr txBox="1"/>
          <p:nvPr/>
        </p:nvSpPr>
        <p:spPr>
          <a:xfrm>
            <a:off x="8430946" y="3794476"/>
            <a:ext cx="2410479" cy="2825931"/>
          </a:xfrm>
          <a:prstGeom prst="rect">
            <a:avLst/>
          </a:prstGeom>
          <a:noFill/>
          <a:ln>
            <a:noFill/>
          </a:ln>
        </p:spPr>
        <p:txBody>
          <a:bodyPr wrap="square" lIns="121920" tIns="60960" rIns="121920" bIns="6096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spcAft>
                <a:spcPts val="800"/>
              </a:spcAft>
              <a:buClr>
                <a:srgbClr val="592C5F">
                  <a:lumMod val="60000"/>
                  <a:lumOff val="40000"/>
                </a:srgbClr>
              </a:buClr>
              <a:defRPr/>
            </a:pPr>
            <a:r>
              <a:rPr lang="en-US" sz="1300" dirty="0">
                <a:solidFill>
                  <a:srgbClr val="000000"/>
                </a:solidFill>
                <a:latin typeface="Calibri"/>
                <a:ea typeface="Calibri"/>
                <a:cs typeface="Calibri"/>
              </a:rPr>
              <a:t>New DUA allows reporting of routine vaccination data across the lifespan. </a:t>
            </a:r>
          </a:p>
          <a:p>
            <a:pPr marL="114297" indent="-114297" defTabSz="914377">
              <a:spcAft>
                <a:spcPts val="400"/>
              </a:spcAft>
              <a:buClr>
                <a:srgbClr val="0033A1"/>
              </a:buClr>
              <a:buFont typeface="Arial" panose="020B0604020202020204" pitchFamily="34" charset="0"/>
              <a:buChar char="•"/>
              <a:defRPr/>
            </a:pPr>
            <a:r>
              <a:rPr lang="en-US" sz="1300" dirty="0">
                <a:solidFill>
                  <a:srgbClr val="000000"/>
                </a:solidFill>
                <a:latin typeface="Calibri"/>
                <a:ea typeface="Calibri"/>
                <a:cs typeface="Calibri"/>
              </a:rPr>
              <a:t>Submit all demographic and vaccination records  quarterly. Where prohibited by law submit aggregate </a:t>
            </a:r>
            <a:r>
              <a:rPr lang="en-US" sz="1200" dirty="0">
                <a:solidFill>
                  <a:srgbClr val="000000"/>
                </a:solidFill>
                <a:latin typeface="Calibri"/>
                <a:ea typeface="Calibri"/>
                <a:cs typeface="Calibri"/>
              </a:rPr>
              <a:t>quarterly.</a:t>
            </a:r>
            <a:endParaRPr lang="en-US" sz="1200">
              <a:solidFill>
                <a:srgbClr val="000000"/>
              </a:solidFill>
              <a:latin typeface="Calibri"/>
              <a:ea typeface="Calibri"/>
              <a:cs typeface="Calibri"/>
            </a:endParaRPr>
          </a:p>
          <a:p>
            <a:pPr marL="114297" indent="-114297" defTabSz="914377">
              <a:spcAft>
                <a:spcPts val="400"/>
              </a:spcAft>
              <a:buClr>
                <a:srgbClr val="0033A1"/>
              </a:buClr>
              <a:buFont typeface="Arial" panose="020B0604020202020204" pitchFamily="34" charset="0"/>
              <a:buChar char="•"/>
              <a:defRPr/>
            </a:pPr>
            <a:r>
              <a:rPr lang="en-US" sz="1300" dirty="0">
                <a:solidFill>
                  <a:srgbClr val="000000"/>
                </a:solidFill>
                <a:latin typeface="Calibri"/>
                <a:ea typeface="Calibri"/>
                <a:cs typeface="Calibri"/>
              </a:rPr>
              <a:t>Report aggregate RSV, flu, COVID-19 data monthly.</a:t>
            </a:r>
          </a:p>
          <a:p>
            <a:pPr marL="114297" indent="-114297" defTabSz="914377">
              <a:spcAft>
                <a:spcPts val="400"/>
              </a:spcAft>
              <a:buClr>
                <a:srgbClr val="0033A1"/>
              </a:buClr>
              <a:buFont typeface="Arial" panose="020B0604020202020204" pitchFamily="34" charset="0"/>
              <a:buChar char="•"/>
              <a:defRPr/>
            </a:pPr>
            <a:r>
              <a:rPr lang="en-US" sz="1300" dirty="0">
                <a:solidFill>
                  <a:srgbClr val="000000"/>
                </a:solidFill>
                <a:latin typeface="Calibri"/>
                <a:ea typeface="Calibri"/>
                <a:cs typeface="Calibri"/>
              </a:rPr>
              <a:t>Submit ad-hoc or special data requests from CDC leadership. </a:t>
            </a:r>
          </a:p>
        </p:txBody>
      </p:sp>
      <p:sp>
        <p:nvSpPr>
          <p:cNvPr id="14" name="Rectangle 13">
            <a:extLst>
              <a:ext uri="{FF2B5EF4-FFF2-40B4-BE49-F238E27FC236}">
                <a16:creationId xmlns:a16="http://schemas.microsoft.com/office/drawing/2014/main" id="{93218F89-DF36-1904-CA3A-909F5CADF67C}"/>
              </a:ext>
            </a:extLst>
          </p:cNvPr>
          <p:cNvSpPr/>
          <p:nvPr/>
        </p:nvSpPr>
        <p:spPr>
          <a:xfrm>
            <a:off x="-18143" y="3199853"/>
            <a:ext cx="12192000" cy="260593"/>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FFFFFF"/>
              </a:solidFill>
              <a:latin typeface="Calibri" panose="020F0502020204030204"/>
            </a:endParaRPr>
          </a:p>
        </p:txBody>
      </p:sp>
      <p:sp>
        <p:nvSpPr>
          <p:cNvPr id="5" name="Rectangle 4">
            <a:extLst>
              <a:ext uri="{FF2B5EF4-FFF2-40B4-BE49-F238E27FC236}">
                <a16:creationId xmlns:a16="http://schemas.microsoft.com/office/drawing/2014/main" id="{CBE98E68-C2B6-31F6-8217-47E9CE1BF686}"/>
              </a:ext>
            </a:extLst>
          </p:cNvPr>
          <p:cNvSpPr/>
          <p:nvPr/>
        </p:nvSpPr>
        <p:spPr>
          <a:xfrm>
            <a:off x="2846821" y="3796151"/>
            <a:ext cx="2410480" cy="2768120"/>
          </a:xfrm>
          <a:prstGeom prst="rect">
            <a:avLst/>
          </a:prstGeom>
          <a:solidFill>
            <a:schemeClr val="bg1"/>
          </a:solidFill>
          <a:ln>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defTabSz="914377">
              <a:spcAft>
                <a:spcPts val="1600"/>
              </a:spcAft>
            </a:pPr>
            <a:r>
              <a:rPr lang="en-US" sz="1300" dirty="0">
                <a:solidFill>
                  <a:srgbClr val="000000"/>
                </a:solidFill>
                <a:latin typeface="Calibri"/>
                <a:ea typeface="Calibri"/>
                <a:cs typeface="Calibri"/>
              </a:rPr>
              <a:t>Jurisdictions use IISs to manage the Vaccines for Children (VFC) program and understand their jurisdiction’s vaccine coverage. ​</a:t>
            </a:r>
          </a:p>
          <a:p>
            <a:pPr marL="114297" indent="-114297" defTabSz="914377">
              <a:spcAft>
                <a:spcPts val="400"/>
              </a:spcAft>
              <a:buClr>
                <a:srgbClr val="0033A1"/>
              </a:buClr>
              <a:buFont typeface="Arial" panose="020B0604020202020204" pitchFamily="34" charset="0"/>
              <a:buChar char="•"/>
            </a:pPr>
            <a:r>
              <a:rPr lang="en-US" sz="1300" b="1" dirty="0">
                <a:solidFill>
                  <a:srgbClr val="000000"/>
                </a:solidFill>
                <a:latin typeface="Calibri"/>
                <a:ea typeface="Calibri"/>
                <a:cs typeface="Calibri"/>
              </a:rPr>
              <a:t>15</a:t>
            </a:r>
            <a:r>
              <a:rPr lang="en-US" sz="1300" dirty="0">
                <a:solidFill>
                  <a:srgbClr val="000000"/>
                </a:solidFill>
                <a:latin typeface="Calibri"/>
                <a:ea typeface="Calibri"/>
                <a:cs typeface="Calibri"/>
              </a:rPr>
              <a:t> jurisdictions signed Data Use Agreements (DUAs) </a:t>
            </a:r>
          </a:p>
          <a:p>
            <a:pPr marL="114297" indent="-114297" defTabSz="914377">
              <a:spcAft>
                <a:spcPts val="400"/>
              </a:spcAft>
              <a:buClr>
                <a:srgbClr val="0033A1"/>
              </a:buClr>
              <a:buFont typeface="Arial" panose="020B0604020202020204" pitchFamily="34" charset="0"/>
              <a:buChar char="•"/>
            </a:pPr>
            <a:r>
              <a:rPr lang="en-US" sz="1300" dirty="0">
                <a:solidFill>
                  <a:srgbClr val="000000"/>
                </a:solidFill>
                <a:latin typeface="Calibri"/>
                <a:ea typeface="Calibri"/>
                <a:cs typeface="Calibri"/>
              </a:rPr>
              <a:t>Routine data reported quarterly, and flu data reported monthly.</a:t>
            </a:r>
          </a:p>
          <a:p>
            <a:pPr marL="114297" indent="-114297" defTabSz="914377">
              <a:spcAft>
                <a:spcPts val="400"/>
              </a:spcAft>
              <a:buClr>
                <a:srgbClr val="0033A1"/>
              </a:buClr>
              <a:buFont typeface="Arial" panose="020B0604020202020204" pitchFamily="34" charset="0"/>
              <a:buChar char="•"/>
            </a:pPr>
            <a:r>
              <a:rPr lang="en-US" sz="1300">
                <a:solidFill>
                  <a:srgbClr val="000000"/>
                </a:solidFill>
                <a:latin typeface="Calibri"/>
                <a:ea typeface="Calibri"/>
                <a:cs typeface="Calibri"/>
              </a:rPr>
              <a:t>Data use was limited.</a:t>
            </a:r>
          </a:p>
        </p:txBody>
      </p:sp>
      <p:sp>
        <p:nvSpPr>
          <p:cNvPr id="4" name="Arrow: Chevron 3">
            <a:extLst>
              <a:ext uri="{FF2B5EF4-FFF2-40B4-BE49-F238E27FC236}">
                <a16:creationId xmlns:a16="http://schemas.microsoft.com/office/drawing/2014/main" id="{B52B2D60-FFA6-A428-0024-CCF1662A67CE}"/>
              </a:ext>
            </a:extLst>
          </p:cNvPr>
          <p:cNvSpPr/>
          <p:nvPr/>
        </p:nvSpPr>
        <p:spPr>
          <a:xfrm>
            <a:off x="2725832" y="2837382"/>
            <a:ext cx="2792061" cy="966169"/>
          </a:xfrm>
          <a:prstGeom prst="chevron">
            <a:avLst>
              <a:gd name="adj" fmla="val 25676"/>
            </a:avLst>
          </a:prstGeom>
          <a:solidFill>
            <a:schemeClr val="tx1">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b="1">
                <a:solidFill>
                  <a:srgbClr val="FFFFFF"/>
                </a:solidFill>
                <a:latin typeface="Calibri" panose="020F0502020204030204" pitchFamily="34" charset="0"/>
                <a:cs typeface="Calibri" panose="020F0502020204030204" pitchFamily="34" charset="0"/>
              </a:rPr>
              <a:t>Pre-COVID-19</a:t>
            </a:r>
          </a:p>
        </p:txBody>
      </p:sp>
      <p:sp>
        <p:nvSpPr>
          <p:cNvPr id="6" name="Rectangle 5">
            <a:extLst>
              <a:ext uri="{FF2B5EF4-FFF2-40B4-BE49-F238E27FC236}">
                <a16:creationId xmlns:a16="http://schemas.microsoft.com/office/drawing/2014/main" id="{A44019F5-9008-A202-CA0C-E7A186325B84}"/>
              </a:ext>
            </a:extLst>
          </p:cNvPr>
          <p:cNvSpPr/>
          <p:nvPr/>
        </p:nvSpPr>
        <p:spPr>
          <a:xfrm>
            <a:off x="5646280" y="3796151"/>
            <a:ext cx="2410480" cy="2768119"/>
          </a:xfrm>
          <a:prstGeom prst="rect">
            <a:avLst/>
          </a:prstGeom>
          <a:solidFill>
            <a:schemeClr val="bg1"/>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FFFFFF"/>
              </a:solidFill>
              <a:latin typeface="Calibri" panose="020F0502020204030204"/>
            </a:endParaRPr>
          </a:p>
        </p:txBody>
      </p:sp>
      <p:sp>
        <p:nvSpPr>
          <p:cNvPr id="7" name="Arrow: Chevron 6">
            <a:extLst>
              <a:ext uri="{FF2B5EF4-FFF2-40B4-BE49-F238E27FC236}">
                <a16:creationId xmlns:a16="http://schemas.microsoft.com/office/drawing/2014/main" id="{2111C04C-F922-852B-A490-9E73A6E2F72D}"/>
              </a:ext>
            </a:extLst>
          </p:cNvPr>
          <p:cNvSpPr/>
          <p:nvPr/>
        </p:nvSpPr>
        <p:spPr>
          <a:xfrm>
            <a:off x="5517894" y="2837382"/>
            <a:ext cx="2792061" cy="966169"/>
          </a:xfrm>
          <a:prstGeom prst="chevron">
            <a:avLst>
              <a:gd name="adj" fmla="val 25676"/>
            </a:avLst>
          </a:prstGeom>
          <a:solidFill>
            <a:schemeClr val="tx1">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b="1">
                <a:solidFill>
                  <a:srgbClr val="FFFFFF"/>
                </a:solidFill>
                <a:latin typeface="Calibri" panose="020F0502020204030204" pitchFamily="34" charset="0"/>
                <a:cs typeface="Calibri" panose="020F0502020204030204" pitchFamily="34" charset="0"/>
              </a:rPr>
              <a:t>COVID-19 Response</a:t>
            </a:r>
          </a:p>
        </p:txBody>
      </p:sp>
      <p:sp>
        <p:nvSpPr>
          <p:cNvPr id="8" name="Rectangle 7">
            <a:extLst>
              <a:ext uri="{FF2B5EF4-FFF2-40B4-BE49-F238E27FC236}">
                <a16:creationId xmlns:a16="http://schemas.microsoft.com/office/drawing/2014/main" id="{3B501DA3-CFFA-A720-B1F5-27134A2C6977}"/>
              </a:ext>
            </a:extLst>
          </p:cNvPr>
          <p:cNvSpPr/>
          <p:nvPr/>
        </p:nvSpPr>
        <p:spPr>
          <a:xfrm>
            <a:off x="8430944" y="3796151"/>
            <a:ext cx="2410480" cy="2768119"/>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FFFFFF"/>
              </a:solidFill>
              <a:latin typeface="Calibri" panose="020F0502020204030204"/>
            </a:endParaRPr>
          </a:p>
        </p:txBody>
      </p:sp>
      <p:sp>
        <p:nvSpPr>
          <p:cNvPr id="9" name="Arrow: Chevron 8">
            <a:extLst>
              <a:ext uri="{FF2B5EF4-FFF2-40B4-BE49-F238E27FC236}">
                <a16:creationId xmlns:a16="http://schemas.microsoft.com/office/drawing/2014/main" id="{DA0287B1-B5C1-0533-6BC0-A6BF53971156}"/>
              </a:ext>
            </a:extLst>
          </p:cNvPr>
          <p:cNvSpPr/>
          <p:nvPr/>
        </p:nvSpPr>
        <p:spPr>
          <a:xfrm>
            <a:off x="8309956" y="2837382"/>
            <a:ext cx="2792061" cy="966169"/>
          </a:xfrm>
          <a:prstGeom prst="chevron">
            <a:avLst>
              <a:gd name="adj" fmla="val 25676"/>
            </a:avLst>
          </a:prstGeom>
          <a:solidFill>
            <a:schemeClr val="tx1">
              <a:lumMod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r>
              <a:rPr lang="en-US" b="1" dirty="0">
                <a:solidFill>
                  <a:srgbClr val="FFFFFF"/>
                </a:solidFill>
                <a:latin typeface="Calibri" panose="020F0502020204030204"/>
                <a:ea typeface="Calibri"/>
                <a:cs typeface="Calibri"/>
              </a:rPr>
              <a:t>DUA Addendum</a:t>
            </a:r>
          </a:p>
          <a:p>
            <a:pPr algn="ctr" defTabSz="914377"/>
            <a:r>
              <a:rPr lang="en-US" b="1" dirty="0">
                <a:solidFill>
                  <a:srgbClr val="FFFFFF"/>
                </a:solidFill>
                <a:latin typeface="Calibri" panose="020F0502020204030204"/>
                <a:ea typeface="Calibri"/>
                <a:cs typeface="Calibri"/>
              </a:rPr>
              <a:t>2025</a:t>
            </a:r>
          </a:p>
        </p:txBody>
      </p:sp>
      <p:sp>
        <p:nvSpPr>
          <p:cNvPr id="15" name="TextBox 25">
            <a:extLst>
              <a:ext uri="{FF2B5EF4-FFF2-40B4-BE49-F238E27FC236}">
                <a16:creationId xmlns:a16="http://schemas.microsoft.com/office/drawing/2014/main" id="{7630A714-D265-F359-563C-0794F6215239}"/>
              </a:ext>
            </a:extLst>
          </p:cNvPr>
          <p:cNvSpPr txBox="1"/>
          <p:nvPr/>
        </p:nvSpPr>
        <p:spPr>
          <a:xfrm>
            <a:off x="579153" y="3537045"/>
            <a:ext cx="1641675" cy="2539999"/>
          </a:xfrm>
          <a:prstGeom prst="rect">
            <a:avLst/>
          </a:prstGeom>
          <a:noFill/>
          <a:ln>
            <a:noFill/>
          </a:ln>
        </p:spPr>
        <p:txBody>
          <a:bodyPr wrap="square" lIns="121920" tIns="60960" rIns="121920" bIns="6096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7">
              <a:defRPr/>
            </a:pPr>
            <a:endParaRPr lang="en-US" sz="1467" b="1" kern="0">
              <a:solidFill>
                <a:srgbClr val="002060"/>
              </a:solidFill>
              <a:latin typeface="Corbel" panose="020B0503020204020204"/>
              <a:cs typeface="Calibri" panose="020F0502020204030204" pitchFamily="34" charset="0"/>
            </a:endParaRPr>
          </a:p>
          <a:p>
            <a:pPr algn="ctr" defTabSz="914377">
              <a:defRPr/>
            </a:pPr>
            <a:r>
              <a:rPr lang="en-US" sz="2133" b="1" kern="0">
                <a:solidFill>
                  <a:srgbClr val="002060"/>
                </a:solidFill>
                <a:latin typeface="Corbel" panose="020B0503020204020204"/>
                <a:cs typeface="Calibri"/>
              </a:rPr>
              <a:t>DUAs and Data Reporting</a:t>
            </a:r>
          </a:p>
        </p:txBody>
      </p:sp>
      <p:sp>
        <p:nvSpPr>
          <p:cNvPr id="17" name="TextBox 20">
            <a:extLst>
              <a:ext uri="{FF2B5EF4-FFF2-40B4-BE49-F238E27FC236}">
                <a16:creationId xmlns:a16="http://schemas.microsoft.com/office/drawing/2014/main" id="{7ECFD68F-3BFA-6E61-0FB0-0371E5A2FA08}"/>
              </a:ext>
            </a:extLst>
          </p:cNvPr>
          <p:cNvSpPr txBox="1"/>
          <p:nvPr/>
        </p:nvSpPr>
        <p:spPr>
          <a:xfrm>
            <a:off x="5648188" y="3803549"/>
            <a:ext cx="2410480" cy="1353832"/>
          </a:xfrm>
          <a:prstGeom prst="rect">
            <a:avLst/>
          </a:prstGeom>
          <a:noFill/>
          <a:ln>
            <a:noFill/>
          </a:ln>
        </p:spPr>
        <p:txBody>
          <a:bodyPr wrap="square" lIns="121920" tIns="60960" rIns="121920" bIns="6096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r>
              <a:rPr lang="en-US" sz="1333">
                <a:solidFill>
                  <a:srgbClr val="000000"/>
                </a:solidFill>
                <a:latin typeface="Calibri" panose="020F0502020204030204" pitchFamily="34" charset="0"/>
                <a:cs typeface="Calibri" panose="020F0502020204030204" pitchFamily="34" charset="0"/>
              </a:rPr>
              <a:t>Federally provided vaccine, provider agreements, and a COVID-19-specific DUA superseded state reporting and data sharing laws to allow reporting to CDC.</a:t>
            </a:r>
          </a:p>
        </p:txBody>
      </p:sp>
      <p:sp>
        <p:nvSpPr>
          <p:cNvPr id="18" name="TextBox 24">
            <a:extLst>
              <a:ext uri="{FF2B5EF4-FFF2-40B4-BE49-F238E27FC236}">
                <a16:creationId xmlns:a16="http://schemas.microsoft.com/office/drawing/2014/main" id="{0F6116B1-DE92-FAFC-252F-FF8E9704CF48}"/>
              </a:ext>
            </a:extLst>
          </p:cNvPr>
          <p:cNvSpPr txBox="1"/>
          <p:nvPr/>
        </p:nvSpPr>
        <p:spPr>
          <a:xfrm>
            <a:off x="5660920" y="5101527"/>
            <a:ext cx="2417481" cy="743793"/>
          </a:xfrm>
          <a:prstGeom prst="rect">
            <a:avLst/>
          </a:prstGeom>
          <a:noFill/>
          <a:ln>
            <a:noFill/>
          </a:ln>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4297" indent="-114297" defTabSz="914377">
              <a:spcAft>
                <a:spcPts val="400"/>
              </a:spcAft>
              <a:buClr>
                <a:srgbClr val="0033A1"/>
              </a:buClr>
              <a:buFont typeface="Arial" panose="020B0604020202020204" pitchFamily="34" charset="0"/>
              <a:buChar char="•"/>
              <a:defRPr/>
            </a:pPr>
            <a:r>
              <a:rPr lang="en-US" sz="1300" b="1" dirty="0">
                <a:solidFill>
                  <a:srgbClr val="000000"/>
                </a:solidFill>
                <a:latin typeface="Calibri"/>
                <a:ea typeface="Calibri"/>
                <a:cs typeface="Calibri"/>
              </a:rPr>
              <a:t>64</a:t>
            </a:r>
            <a:r>
              <a:rPr lang="en-US" sz="1300" dirty="0">
                <a:solidFill>
                  <a:srgbClr val="000000"/>
                </a:solidFill>
                <a:latin typeface="Calibri"/>
                <a:ea typeface="Calibri"/>
                <a:cs typeface="Calibri"/>
              </a:rPr>
              <a:t> jurisdictions with DUAs.</a:t>
            </a:r>
            <a:endParaRPr lang="en-US" dirty="0">
              <a:solidFill>
                <a:srgbClr val="0F56DC"/>
              </a:solidFill>
              <a:latin typeface="Calibri" panose="020F0502020204030204"/>
              <a:ea typeface="Calibri" panose="020F0502020204030204"/>
              <a:cs typeface="Calibri" panose="020F0502020204030204"/>
            </a:endParaRPr>
          </a:p>
          <a:p>
            <a:pPr marL="114297" indent="-114297" defTabSz="914377">
              <a:spcAft>
                <a:spcPts val="400"/>
              </a:spcAft>
              <a:buClr>
                <a:srgbClr val="0033A1"/>
              </a:buClr>
              <a:buFont typeface="Arial" panose="020B0604020202020204" pitchFamily="34" charset="0"/>
              <a:buChar char="•"/>
              <a:defRPr/>
            </a:pPr>
            <a:r>
              <a:rPr lang="en-US" sz="1300" dirty="0">
                <a:solidFill>
                  <a:srgbClr val="000000"/>
                </a:solidFill>
                <a:latin typeface="Calibri"/>
                <a:ea typeface="Calibri"/>
                <a:cs typeface="Calibri"/>
              </a:rPr>
              <a:t>COVID-19 data reported daily, then weekly.</a:t>
            </a:r>
            <a:endParaRPr lang="en-US" sz="1300" dirty="0">
              <a:solidFill>
                <a:srgbClr val="000000"/>
              </a:solidFill>
              <a:latin typeface="Calibri" panose="020F0502020204030204" pitchFamily="34" charset="0"/>
              <a:ea typeface="Calibri"/>
              <a:cs typeface="Calibri" panose="020F0502020204030204" pitchFamily="34" charset="0"/>
            </a:endParaRPr>
          </a:p>
        </p:txBody>
      </p:sp>
      <p:pic>
        <p:nvPicPr>
          <p:cNvPr id="21" name="Graphic 20" descr="Scales of justice outline">
            <a:extLst>
              <a:ext uri="{FF2B5EF4-FFF2-40B4-BE49-F238E27FC236}">
                <a16:creationId xmlns:a16="http://schemas.microsoft.com/office/drawing/2014/main" id="{EB9AD5B0-F754-6235-BB7B-38E4D2C4D9F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2791" y="4814865"/>
            <a:ext cx="914400" cy="914400"/>
          </a:xfrm>
          <a:prstGeom prst="rect">
            <a:avLst/>
          </a:prstGeom>
        </p:spPr>
      </p:pic>
      <p:sp>
        <p:nvSpPr>
          <p:cNvPr id="23" name="AutoShape 4" descr="Upload outline">
            <a:extLst>
              <a:ext uri="{FF2B5EF4-FFF2-40B4-BE49-F238E27FC236}">
                <a16:creationId xmlns:a16="http://schemas.microsoft.com/office/drawing/2014/main" id="{5C59563E-2276-AC91-ED92-38A2B6816C61}"/>
              </a:ext>
            </a:extLst>
          </p:cNvPr>
          <p:cNvSpPr>
            <a:spLocks noChangeAspect="1" noChangeArrowheads="1"/>
          </p:cNvSpPr>
          <p:nvPr/>
        </p:nvSpPr>
        <p:spPr bwMode="auto">
          <a:xfrm>
            <a:off x="7228840" y="7922604"/>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914377"/>
            <a:endParaRPr lang="en-US">
              <a:solidFill>
                <a:srgbClr val="0F56DC"/>
              </a:solidFill>
              <a:latin typeface="Calibri" panose="020F0502020204030204"/>
            </a:endParaRPr>
          </a:p>
        </p:txBody>
      </p:sp>
      <p:sp>
        <p:nvSpPr>
          <p:cNvPr id="24" name="TextBox 25">
            <a:extLst>
              <a:ext uri="{FF2B5EF4-FFF2-40B4-BE49-F238E27FC236}">
                <a16:creationId xmlns:a16="http://schemas.microsoft.com/office/drawing/2014/main" id="{D1F99BAE-E68C-ECD0-0E40-F65C95F96BA0}"/>
              </a:ext>
            </a:extLst>
          </p:cNvPr>
          <p:cNvSpPr txBox="1"/>
          <p:nvPr/>
        </p:nvSpPr>
        <p:spPr>
          <a:xfrm>
            <a:off x="504761" y="1759128"/>
            <a:ext cx="10985247" cy="904083"/>
          </a:xfrm>
          <a:prstGeom prst="rect">
            <a:avLst/>
          </a:prstGeom>
          <a:solidFill>
            <a:schemeClr val="accent6">
              <a:lumMod val="10000"/>
              <a:lumOff val="90000"/>
            </a:schemeClr>
          </a:solidFill>
          <a:ln>
            <a:noFill/>
          </a:ln>
        </p:spPr>
        <p:txBody>
          <a:bodyPr wrap="square" lIns="121920" tIns="60960" rIns="121920" bIns="6096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7">
              <a:defRPr/>
            </a:pPr>
            <a:endParaRPr lang="en-US" sz="2100" b="1" kern="0" dirty="0">
              <a:solidFill>
                <a:srgbClr val="002060"/>
              </a:solidFill>
              <a:latin typeface="Corbel" panose="020B0503020204020204"/>
              <a:cs typeface="Calibri"/>
            </a:endParaRPr>
          </a:p>
        </p:txBody>
      </p:sp>
      <p:pic>
        <p:nvPicPr>
          <p:cNvPr id="25" name="Graphic 24" descr="Upload outline">
            <a:extLst>
              <a:ext uri="{FF2B5EF4-FFF2-40B4-BE49-F238E27FC236}">
                <a16:creationId xmlns:a16="http://schemas.microsoft.com/office/drawing/2014/main" id="{6221C006-FE54-4B2D-CD44-0185DFB4555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940969" y="1756099"/>
            <a:ext cx="914400" cy="914400"/>
          </a:xfrm>
          <a:prstGeom prst="rect">
            <a:avLst/>
          </a:prstGeom>
        </p:spPr>
      </p:pic>
      <p:sp>
        <p:nvSpPr>
          <p:cNvPr id="11" name="Title 2">
            <a:extLst>
              <a:ext uri="{FF2B5EF4-FFF2-40B4-BE49-F238E27FC236}">
                <a16:creationId xmlns:a16="http://schemas.microsoft.com/office/drawing/2014/main" id="{757876C8-9F7A-5913-2AED-32E7D62451D5}"/>
              </a:ext>
            </a:extLst>
          </p:cNvPr>
          <p:cNvSpPr txBox="1">
            <a:spLocks/>
          </p:cNvSpPr>
          <p:nvPr/>
        </p:nvSpPr>
        <p:spPr>
          <a:xfrm>
            <a:off x="762000" y="427039"/>
            <a:ext cx="10972800" cy="1143000"/>
          </a:xfrm>
          <a:prstGeom prst="rect">
            <a:avLst/>
          </a:prstGeom>
        </p:spPr>
        <p:txBody>
          <a:bodyPr lIns="91440" tIns="45720" rIns="91440" bIns="45720" anchor="t" anchorCtr="0"/>
          <a:lstStyle>
            <a:lvl1pPr algn="l" rtl="0" eaLnBrk="0" fontAlgn="base" hangingPunct="0">
              <a:lnSpc>
                <a:spcPts val="4000"/>
              </a:lnSpc>
              <a:spcBef>
                <a:spcPct val="0"/>
              </a:spcBef>
              <a:spcAft>
                <a:spcPct val="0"/>
              </a:spcAft>
              <a:defRPr sz="3733" b="1" kern="1200" baseline="0">
                <a:solidFill>
                  <a:srgbClr val="1E5AAA"/>
                </a:solidFill>
                <a:effectLst/>
                <a:latin typeface="Calibri" pitchFamily="34" charset="0"/>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a:lstStyle>
          <a:p>
            <a:pPr defTabSz="914377">
              <a:lnSpc>
                <a:spcPct val="76132"/>
              </a:lnSpc>
            </a:pPr>
            <a:r>
              <a:rPr lang="en-US">
                <a:solidFill>
                  <a:srgbClr val="002060"/>
                </a:solidFill>
              </a:rPr>
              <a:t>Data Quality:</a:t>
            </a:r>
          </a:p>
          <a:p>
            <a:pPr defTabSz="914377">
              <a:lnSpc>
                <a:spcPct val="76132"/>
              </a:lnSpc>
            </a:pPr>
            <a:r>
              <a:rPr lang="en-US" b="0">
                <a:solidFill>
                  <a:srgbClr val="002060"/>
                </a:solidFill>
              </a:rPr>
              <a:t>Immunization Data Reporting at the National Level</a:t>
            </a:r>
          </a:p>
        </p:txBody>
      </p:sp>
      <p:sp>
        <p:nvSpPr>
          <p:cNvPr id="3" name="Freeform 38">
            <a:extLst>
              <a:ext uri="{FF2B5EF4-FFF2-40B4-BE49-F238E27FC236}">
                <a16:creationId xmlns:a16="http://schemas.microsoft.com/office/drawing/2014/main" id="{0850AB72-4AA9-85BA-0286-F8FF2B563302}"/>
              </a:ext>
            </a:extLst>
          </p:cNvPr>
          <p:cNvSpPr>
            <a:spLocks noEditPoints="1"/>
          </p:cNvSpPr>
          <p:nvPr/>
        </p:nvSpPr>
        <p:spPr bwMode="auto">
          <a:xfrm>
            <a:off x="11035749" y="355009"/>
            <a:ext cx="861111" cy="624115"/>
          </a:xfrm>
          <a:custGeom>
            <a:avLst/>
            <a:gdLst>
              <a:gd name="T0" fmla="*/ 267 w 373"/>
              <a:gd name="T1" fmla="*/ 229 h 269"/>
              <a:gd name="T2" fmla="*/ 319 w 373"/>
              <a:gd name="T3" fmla="*/ 192 h 269"/>
              <a:gd name="T4" fmla="*/ 292 w 373"/>
              <a:gd name="T5" fmla="*/ 175 h 269"/>
              <a:gd name="T6" fmla="*/ 280 w 373"/>
              <a:gd name="T7" fmla="*/ 164 h 269"/>
              <a:gd name="T8" fmla="*/ 257 w 373"/>
              <a:gd name="T9" fmla="*/ 163 h 269"/>
              <a:gd name="T10" fmla="*/ 244 w 373"/>
              <a:gd name="T11" fmla="*/ 173 h 269"/>
              <a:gd name="T12" fmla="*/ 216 w 373"/>
              <a:gd name="T13" fmla="*/ 188 h 269"/>
              <a:gd name="T14" fmla="*/ 223 w 373"/>
              <a:gd name="T15" fmla="*/ 219 h 269"/>
              <a:gd name="T16" fmla="*/ 223 w 373"/>
              <a:gd name="T17" fmla="*/ 235 h 269"/>
              <a:gd name="T18" fmla="*/ 239 w 373"/>
              <a:gd name="T19" fmla="*/ 252 h 269"/>
              <a:gd name="T20" fmla="*/ 255 w 373"/>
              <a:gd name="T21" fmla="*/ 255 h 269"/>
              <a:gd name="T22" fmla="*/ 286 w 373"/>
              <a:gd name="T23" fmla="*/ 264 h 269"/>
              <a:gd name="T24" fmla="*/ 303 w 373"/>
              <a:gd name="T25" fmla="*/ 237 h 269"/>
              <a:gd name="T26" fmla="*/ 314 w 373"/>
              <a:gd name="T27" fmla="*/ 225 h 269"/>
              <a:gd name="T28" fmla="*/ 315 w 373"/>
              <a:gd name="T29" fmla="*/ 202 h 269"/>
              <a:gd name="T30" fmla="*/ 230 w 373"/>
              <a:gd name="T31" fmla="*/ 212 h 269"/>
              <a:gd name="T32" fmla="*/ 267 w 373"/>
              <a:gd name="T33" fmla="*/ 248 h 269"/>
              <a:gd name="T34" fmla="*/ 266 w 373"/>
              <a:gd name="T35" fmla="*/ 81 h 269"/>
              <a:gd name="T36" fmla="*/ 318 w 373"/>
              <a:gd name="T37" fmla="*/ 81 h 269"/>
              <a:gd name="T38" fmla="*/ 357 w 373"/>
              <a:gd name="T39" fmla="*/ 99 h 269"/>
              <a:gd name="T40" fmla="*/ 371 w 373"/>
              <a:gd name="T41" fmla="*/ 52 h 269"/>
              <a:gd name="T42" fmla="*/ 330 w 373"/>
              <a:gd name="T43" fmla="*/ 26 h 269"/>
              <a:gd name="T44" fmla="*/ 328 w 373"/>
              <a:gd name="T45" fmla="*/ 5 h 269"/>
              <a:gd name="T46" fmla="*/ 280 w 373"/>
              <a:gd name="T47" fmla="*/ 15 h 269"/>
              <a:gd name="T48" fmla="*/ 256 w 373"/>
              <a:gd name="T49" fmla="*/ 16 h 269"/>
              <a:gd name="T50" fmla="*/ 231 w 373"/>
              <a:gd name="T51" fmla="*/ 40 h 269"/>
              <a:gd name="T52" fmla="*/ 227 w 373"/>
              <a:gd name="T53" fmla="*/ 63 h 269"/>
              <a:gd name="T54" fmla="*/ 213 w 373"/>
              <a:gd name="T55" fmla="*/ 110 h 269"/>
              <a:gd name="T56" fmla="*/ 252 w 373"/>
              <a:gd name="T57" fmla="*/ 135 h 269"/>
              <a:gd name="T58" fmla="*/ 256 w 373"/>
              <a:gd name="T59" fmla="*/ 157 h 269"/>
              <a:gd name="T60" fmla="*/ 304 w 373"/>
              <a:gd name="T61" fmla="*/ 147 h 269"/>
              <a:gd name="T62" fmla="*/ 327 w 373"/>
              <a:gd name="T63" fmla="*/ 146 h 269"/>
              <a:gd name="T64" fmla="*/ 353 w 373"/>
              <a:gd name="T65" fmla="*/ 122 h 269"/>
              <a:gd name="T66" fmla="*/ 292 w 373"/>
              <a:gd name="T67" fmla="*/ 136 h 269"/>
              <a:gd name="T68" fmla="*/ 292 w 373"/>
              <a:gd name="T69" fmla="*/ 26 h 269"/>
              <a:gd name="T70" fmla="*/ 292 w 373"/>
              <a:gd name="T71" fmla="*/ 136 h 269"/>
              <a:gd name="T72" fmla="*/ 120 w 373"/>
              <a:gd name="T73" fmla="*/ 186 h 269"/>
              <a:gd name="T74" fmla="*/ 214 w 373"/>
              <a:gd name="T75" fmla="*/ 165 h 269"/>
              <a:gd name="T76" fmla="*/ 240 w 373"/>
              <a:gd name="T77" fmla="*/ 148 h 269"/>
              <a:gd name="T78" fmla="*/ 197 w 373"/>
              <a:gd name="T79" fmla="*/ 94 h 269"/>
              <a:gd name="T80" fmla="*/ 182 w 373"/>
              <a:gd name="T81" fmla="*/ 64 h 269"/>
              <a:gd name="T82" fmla="*/ 136 w 373"/>
              <a:gd name="T83" fmla="*/ 45 h 269"/>
              <a:gd name="T84" fmla="*/ 103 w 373"/>
              <a:gd name="T85" fmla="*/ 55 h 269"/>
              <a:gd name="T86" fmla="*/ 35 w 373"/>
              <a:gd name="T87" fmla="*/ 64 h 269"/>
              <a:gd name="T88" fmla="*/ 26 w 373"/>
              <a:gd name="T89" fmla="*/ 133 h 269"/>
              <a:gd name="T90" fmla="*/ 16 w 373"/>
              <a:gd name="T91" fmla="*/ 165 h 269"/>
              <a:gd name="T92" fmla="*/ 35 w 373"/>
              <a:gd name="T93" fmla="*/ 211 h 269"/>
              <a:gd name="T94" fmla="*/ 65 w 373"/>
              <a:gd name="T95" fmla="*/ 227 h 269"/>
              <a:gd name="T96" fmla="*/ 103 w 373"/>
              <a:gd name="T97" fmla="*/ 253 h 269"/>
              <a:gd name="T98" fmla="*/ 136 w 373"/>
              <a:gd name="T99" fmla="*/ 243 h 269"/>
              <a:gd name="T100" fmla="*/ 204 w 373"/>
              <a:gd name="T101" fmla="*/ 234 h 269"/>
              <a:gd name="T102" fmla="*/ 212 w 373"/>
              <a:gd name="T103" fmla="*/ 172 h 269"/>
              <a:gd name="T104" fmla="*/ 123 w 373"/>
              <a:gd name="T105" fmla="*/ 226 h 269"/>
              <a:gd name="T106" fmla="*/ 120 w 373"/>
              <a:gd name="T107" fmla="*/ 71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3" h="269">
                <a:moveTo>
                  <a:pt x="267" y="194"/>
                </a:moveTo>
                <a:cubicBezTo>
                  <a:pt x="257" y="194"/>
                  <a:pt x="249" y="202"/>
                  <a:pt x="249" y="212"/>
                </a:cubicBezTo>
                <a:cubicBezTo>
                  <a:pt x="249" y="221"/>
                  <a:pt x="257" y="229"/>
                  <a:pt x="267" y="229"/>
                </a:cubicBezTo>
                <a:cubicBezTo>
                  <a:pt x="276" y="229"/>
                  <a:pt x="284" y="221"/>
                  <a:pt x="284" y="212"/>
                </a:cubicBezTo>
                <a:cubicBezTo>
                  <a:pt x="284" y="202"/>
                  <a:pt x="276" y="194"/>
                  <a:pt x="267" y="194"/>
                </a:cubicBezTo>
                <a:close/>
                <a:moveTo>
                  <a:pt x="319" y="192"/>
                </a:moveTo>
                <a:cubicBezTo>
                  <a:pt x="318" y="188"/>
                  <a:pt x="314" y="186"/>
                  <a:pt x="310" y="188"/>
                </a:cubicBezTo>
                <a:cubicBezTo>
                  <a:pt x="305" y="189"/>
                  <a:pt x="305" y="189"/>
                  <a:pt x="305" y="189"/>
                </a:cubicBezTo>
                <a:cubicBezTo>
                  <a:pt x="302" y="184"/>
                  <a:pt x="297" y="179"/>
                  <a:pt x="292" y="175"/>
                </a:cubicBezTo>
                <a:cubicBezTo>
                  <a:pt x="294" y="171"/>
                  <a:pt x="294" y="171"/>
                  <a:pt x="294" y="171"/>
                </a:cubicBezTo>
                <a:cubicBezTo>
                  <a:pt x="296" y="167"/>
                  <a:pt x="294" y="162"/>
                  <a:pt x="290" y="161"/>
                </a:cubicBezTo>
                <a:cubicBezTo>
                  <a:pt x="287" y="159"/>
                  <a:pt x="282" y="161"/>
                  <a:pt x="280" y="164"/>
                </a:cubicBezTo>
                <a:cubicBezTo>
                  <a:pt x="278" y="168"/>
                  <a:pt x="278" y="168"/>
                  <a:pt x="278" y="168"/>
                </a:cubicBezTo>
                <a:cubicBezTo>
                  <a:pt x="272" y="167"/>
                  <a:pt x="265" y="166"/>
                  <a:pt x="259" y="168"/>
                </a:cubicBezTo>
                <a:cubicBezTo>
                  <a:pt x="257" y="163"/>
                  <a:pt x="257" y="163"/>
                  <a:pt x="257" y="163"/>
                </a:cubicBezTo>
                <a:cubicBezTo>
                  <a:pt x="256" y="159"/>
                  <a:pt x="251" y="157"/>
                  <a:pt x="247" y="159"/>
                </a:cubicBezTo>
                <a:cubicBezTo>
                  <a:pt x="243" y="160"/>
                  <a:pt x="241" y="165"/>
                  <a:pt x="243" y="168"/>
                </a:cubicBezTo>
                <a:cubicBezTo>
                  <a:pt x="244" y="173"/>
                  <a:pt x="244" y="173"/>
                  <a:pt x="244" y="173"/>
                </a:cubicBezTo>
                <a:cubicBezTo>
                  <a:pt x="239" y="176"/>
                  <a:pt x="234" y="181"/>
                  <a:pt x="230" y="186"/>
                </a:cubicBezTo>
                <a:cubicBezTo>
                  <a:pt x="226" y="184"/>
                  <a:pt x="226" y="184"/>
                  <a:pt x="226" y="184"/>
                </a:cubicBezTo>
                <a:cubicBezTo>
                  <a:pt x="222" y="182"/>
                  <a:pt x="217" y="184"/>
                  <a:pt x="216" y="188"/>
                </a:cubicBezTo>
                <a:cubicBezTo>
                  <a:pt x="214" y="192"/>
                  <a:pt x="216" y="196"/>
                  <a:pt x="219" y="198"/>
                </a:cubicBezTo>
                <a:cubicBezTo>
                  <a:pt x="224" y="200"/>
                  <a:pt x="224" y="200"/>
                  <a:pt x="224" y="200"/>
                </a:cubicBezTo>
                <a:cubicBezTo>
                  <a:pt x="222" y="206"/>
                  <a:pt x="221" y="213"/>
                  <a:pt x="223" y="219"/>
                </a:cubicBezTo>
                <a:cubicBezTo>
                  <a:pt x="218" y="221"/>
                  <a:pt x="218" y="221"/>
                  <a:pt x="218" y="221"/>
                </a:cubicBezTo>
                <a:cubicBezTo>
                  <a:pt x="214" y="222"/>
                  <a:pt x="212" y="227"/>
                  <a:pt x="214" y="231"/>
                </a:cubicBezTo>
                <a:cubicBezTo>
                  <a:pt x="215" y="235"/>
                  <a:pt x="220" y="237"/>
                  <a:pt x="223" y="235"/>
                </a:cubicBezTo>
                <a:cubicBezTo>
                  <a:pt x="228" y="234"/>
                  <a:pt x="228" y="234"/>
                  <a:pt x="228" y="234"/>
                </a:cubicBezTo>
                <a:cubicBezTo>
                  <a:pt x="231" y="240"/>
                  <a:pt x="236" y="244"/>
                  <a:pt x="241" y="248"/>
                </a:cubicBezTo>
                <a:cubicBezTo>
                  <a:pt x="239" y="252"/>
                  <a:pt x="239" y="252"/>
                  <a:pt x="239" y="252"/>
                </a:cubicBezTo>
                <a:cubicBezTo>
                  <a:pt x="237" y="256"/>
                  <a:pt x="239" y="261"/>
                  <a:pt x="243" y="262"/>
                </a:cubicBezTo>
                <a:cubicBezTo>
                  <a:pt x="247" y="264"/>
                  <a:pt x="251" y="262"/>
                  <a:pt x="253" y="259"/>
                </a:cubicBezTo>
                <a:cubicBezTo>
                  <a:pt x="255" y="255"/>
                  <a:pt x="255" y="255"/>
                  <a:pt x="255" y="255"/>
                </a:cubicBezTo>
                <a:cubicBezTo>
                  <a:pt x="261" y="256"/>
                  <a:pt x="268" y="257"/>
                  <a:pt x="274" y="255"/>
                </a:cubicBezTo>
                <a:cubicBezTo>
                  <a:pt x="276" y="260"/>
                  <a:pt x="276" y="260"/>
                  <a:pt x="276" y="260"/>
                </a:cubicBezTo>
                <a:cubicBezTo>
                  <a:pt x="277" y="264"/>
                  <a:pt x="282" y="266"/>
                  <a:pt x="286" y="264"/>
                </a:cubicBezTo>
                <a:cubicBezTo>
                  <a:pt x="290" y="263"/>
                  <a:pt x="292" y="259"/>
                  <a:pt x="290" y="255"/>
                </a:cubicBezTo>
                <a:cubicBezTo>
                  <a:pt x="289" y="250"/>
                  <a:pt x="289" y="250"/>
                  <a:pt x="289" y="250"/>
                </a:cubicBezTo>
                <a:cubicBezTo>
                  <a:pt x="295" y="247"/>
                  <a:pt x="299" y="242"/>
                  <a:pt x="303" y="237"/>
                </a:cubicBezTo>
                <a:cubicBezTo>
                  <a:pt x="307" y="239"/>
                  <a:pt x="307" y="239"/>
                  <a:pt x="307" y="239"/>
                </a:cubicBezTo>
                <a:cubicBezTo>
                  <a:pt x="311" y="241"/>
                  <a:pt x="316" y="239"/>
                  <a:pt x="317" y="235"/>
                </a:cubicBezTo>
                <a:cubicBezTo>
                  <a:pt x="319" y="232"/>
                  <a:pt x="318" y="227"/>
                  <a:pt x="314" y="225"/>
                </a:cubicBezTo>
                <a:cubicBezTo>
                  <a:pt x="310" y="223"/>
                  <a:pt x="310" y="223"/>
                  <a:pt x="310" y="223"/>
                </a:cubicBezTo>
                <a:cubicBezTo>
                  <a:pt x="311" y="217"/>
                  <a:pt x="312" y="210"/>
                  <a:pt x="310" y="204"/>
                </a:cubicBezTo>
                <a:cubicBezTo>
                  <a:pt x="315" y="202"/>
                  <a:pt x="315" y="202"/>
                  <a:pt x="315" y="202"/>
                </a:cubicBezTo>
                <a:cubicBezTo>
                  <a:pt x="319" y="201"/>
                  <a:pt x="321" y="196"/>
                  <a:pt x="319" y="192"/>
                </a:cubicBezTo>
                <a:close/>
                <a:moveTo>
                  <a:pt x="267" y="248"/>
                </a:moveTo>
                <a:cubicBezTo>
                  <a:pt x="247" y="248"/>
                  <a:pt x="230" y="232"/>
                  <a:pt x="230" y="212"/>
                </a:cubicBezTo>
                <a:cubicBezTo>
                  <a:pt x="230" y="192"/>
                  <a:pt x="247" y="175"/>
                  <a:pt x="267" y="175"/>
                </a:cubicBezTo>
                <a:cubicBezTo>
                  <a:pt x="287" y="175"/>
                  <a:pt x="303" y="192"/>
                  <a:pt x="303" y="212"/>
                </a:cubicBezTo>
                <a:cubicBezTo>
                  <a:pt x="303" y="232"/>
                  <a:pt x="287" y="248"/>
                  <a:pt x="267" y="248"/>
                </a:cubicBezTo>
                <a:close/>
                <a:moveTo>
                  <a:pt x="306" y="59"/>
                </a:moveTo>
                <a:cubicBezTo>
                  <a:pt x="302" y="56"/>
                  <a:pt x="297" y="55"/>
                  <a:pt x="292" y="55"/>
                </a:cubicBezTo>
                <a:cubicBezTo>
                  <a:pt x="277" y="55"/>
                  <a:pt x="266" y="66"/>
                  <a:pt x="266" y="81"/>
                </a:cubicBezTo>
                <a:cubicBezTo>
                  <a:pt x="266" y="90"/>
                  <a:pt x="271" y="99"/>
                  <a:pt x="278" y="103"/>
                </a:cubicBezTo>
                <a:cubicBezTo>
                  <a:pt x="282" y="106"/>
                  <a:pt x="287" y="107"/>
                  <a:pt x="292" y="107"/>
                </a:cubicBezTo>
                <a:cubicBezTo>
                  <a:pt x="306" y="107"/>
                  <a:pt x="318" y="95"/>
                  <a:pt x="318" y="81"/>
                </a:cubicBezTo>
                <a:cubicBezTo>
                  <a:pt x="318" y="72"/>
                  <a:pt x="314" y="64"/>
                  <a:pt x="306" y="59"/>
                </a:cubicBezTo>
                <a:close/>
                <a:moveTo>
                  <a:pt x="363" y="102"/>
                </a:moveTo>
                <a:cubicBezTo>
                  <a:pt x="357" y="99"/>
                  <a:pt x="357" y="99"/>
                  <a:pt x="357" y="99"/>
                </a:cubicBezTo>
                <a:cubicBezTo>
                  <a:pt x="359" y="89"/>
                  <a:pt x="360" y="79"/>
                  <a:pt x="358" y="69"/>
                </a:cubicBezTo>
                <a:cubicBezTo>
                  <a:pt x="364" y="67"/>
                  <a:pt x="364" y="67"/>
                  <a:pt x="364" y="67"/>
                </a:cubicBezTo>
                <a:cubicBezTo>
                  <a:pt x="370" y="65"/>
                  <a:pt x="373" y="58"/>
                  <a:pt x="371" y="52"/>
                </a:cubicBezTo>
                <a:cubicBezTo>
                  <a:pt x="369" y="46"/>
                  <a:pt x="363" y="43"/>
                  <a:pt x="357" y="45"/>
                </a:cubicBezTo>
                <a:cubicBezTo>
                  <a:pt x="350" y="48"/>
                  <a:pt x="350" y="48"/>
                  <a:pt x="350" y="48"/>
                </a:cubicBezTo>
                <a:cubicBezTo>
                  <a:pt x="345" y="39"/>
                  <a:pt x="338" y="32"/>
                  <a:pt x="330" y="26"/>
                </a:cubicBezTo>
                <a:cubicBezTo>
                  <a:pt x="333" y="20"/>
                  <a:pt x="333" y="20"/>
                  <a:pt x="333" y="20"/>
                </a:cubicBezTo>
                <a:cubicBezTo>
                  <a:pt x="335" y="16"/>
                  <a:pt x="334" y="11"/>
                  <a:pt x="332" y="8"/>
                </a:cubicBezTo>
                <a:cubicBezTo>
                  <a:pt x="331" y="7"/>
                  <a:pt x="329" y="5"/>
                  <a:pt x="328" y="5"/>
                </a:cubicBezTo>
                <a:cubicBezTo>
                  <a:pt x="322" y="2"/>
                  <a:pt x="315" y="4"/>
                  <a:pt x="313" y="10"/>
                </a:cubicBezTo>
                <a:cubicBezTo>
                  <a:pt x="310" y="16"/>
                  <a:pt x="310" y="16"/>
                  <a:pt x="310" y="16"/>
                </a:cubicBezTo>
                <a:cubicBezTo>
                  <a:pt x="300" y="14"/>
                  <a:pt x="290" y="13"/>
                  <a:pt x="280" y="15"/>
                </a:cubicBezTo>
                <a:cubicBezTo>
                  <a:pt x="278" y="9"/>
                  <a:pt x="278" y="9"/>
                  <a:pt x="278" y="9"/>
                </a:cubicBezTo>
                <a:cubicBezTo>
                  <a:pt x="276" y="3"/>
                  <a:pt x="269" y="0"/>
                  <a:pt x="263" y="2"/>
                </a:cubicBezTo>
                <a:cubicBezTo>
                  <a:pt x="257" y="4"/>
                  <a:pt x="254" y="10"/>
                  <a:pt x="256" y="16"/>
                </a:cubicBezTo>
                <a:cubicBezTo>
                  <a:pt x="259" y="23"/>
                  <a:pt x="259" y="23"/>
                  <a:pt x="259" y="23"/>
                </a:cubicBezTo>
                <a:cubicBezTo>
                  <a:pt x="250" y="28"/>
                  <a:pt x="243" y="35"/>
                  <a:pt x="237" y="43"/>
                </a:cubicBezTo>
                <a:cubicBezTo>
                  <a:pt x="231" y="40"/>
                  <a:pt x="231" y="40"/>
                  <a:pt x="231" y="40"/>
                </a:cubicBezTo>
                <a:cubicBezTo>
                  <a:pt x="225" y="37"/>
                  <a:pt x="218" y="40"/>
                  <a:pt x="216" y="45"/>
                </a:cubicBezTo>
                <a:cubicBezTo>
                  <a:pt x="213" y="51"/>
                  <a:pt x="215" y="58"/>
                  <a:pt x="221" y="60"/>
                </a:cubicBezTo>
                <a:cubicBezTo>
                  <a:pt x="227" y="63"/>
                  <a:pt x="227" y="63"/>
                  <a:pt x="227" y="63"/>
                </a:cubicBezTo>
                <a:cubicBezTo>
                  <a:pt x="225" y="73"/>
                  <a:pt x="224" y="83"/>
                  <a:pt x="226" y="93"/>
                </a:cubicBezTo>
                <a:cubicBezTo>
                  <a:pt x="220" y="95"/>
                  <a:pt x="220" y="95"/>
                  <a:pt x="220" y="95"/>
                </a:cubicBezTo>
                <a:cubicBezTo>
                  <a:pt x="214" y="97"/>
                  <a:pt x="211" y="104"/>
                  <a:pt x="213" y="110"/>
                </a:cubicBezTo>
                <a:cubicBezTo>
                  <a:pt x="215" y="116"/>
                  <a:pt x="221" y="119"/>
                  <a:pt x="227" y="116"/>
                </a:cubicBezTo>
                <a:cubicBezTo>
                  <a:pt x="234" y="114"/>
                  <a:pt x="234" y="114"/>
                  <a:pt x="234" y="114"/>
                </a:cubicBezTo>
                <a:cubicBezTo>
                  <a:pt x="238" y="122"/>
                  <a:pt x="245" y="129"/>
                  <a:pt x="252" y="135"/>
                </a:cubicBezTo>
                <a:cubicBezTo>
                  <a:pt x="253" y="135"/>
                  <a:pt x="253" y="136"/>
                  <a:pt x="254" y="136"/>
                </a:cubicBezTo>
                <a:cubicBezTo>
                  <a:pt x="251" y="142"/>
                  <a:pt x="251" y="142"/>
                  <a:pt x="251" y="142"/>
                </a:cubicBezTo>
                <a:cubicBezTo>
                  <a:pt x="248" y="148"/>
                  <a:pt x="251" y="155"/>
                  <a:pt x="256" y="157"/>
                </a:cubicBezTo>
                <a:cubicBezTo>
                  <a:pt x="262" y="160"/>
                  <a:pt x="269" y="157"/>
                  <a:pt x="271" y="152"/>
                </a:cubicBezTo>
                <a:cubicBezTo>
                  <a:pt x="274" y="146"/>
                  <a:pt x="274" y="146"/>
                  <a:pt x="274" y="146"/>
                </a:cubicBezTo>
                <a:cubicBezTo>
                  <a:pt x="284" y="148"/>
                  <a:pt x="294" y="149"/>
                  <a:pt x="304" y="147"/>
                </a:cubicBezTo>
                <a:cubicBezTo>
                  <a:pt x="306" y="153"/>
                  <a:pt x="306" y="153"/>
                  <a:pt x="306" y="153"/>
                </a:cubicBezTo>
                <a:cubicBezTo>
                  <a:pt x="308" y="159"/>
                  <a:pt x="315" y="162"/>
                  <a:pt x="321" y="160"/>
                </a:cubicBezTo>
                <a:cubicBezTo>
                  <a:pt x="327" y="158"/>
                  <a:pt x="330" y="151"/>
                  <a:pt x="327" y="146"/>
                </a:cubicBezTo>
                <a:cubicBezTo>
                  <a:pt x="325" y="139"/>
                  <a:pt x="325" y="139"/>
                  <a:pt x="325" y="139"/>
                </a:cubicBezTo>
                <a:cubicBezTo>
                  <a:pt x="334" y="134"/>
                  <a:pt x="341" y="127"/>
                  <a:pt x="347" y="119"/>
                </a:cubicBezTo>
                <a:cubicBezTo>
                  <a:pt x="353" y="122"/>
                  <a:pt x="353" y="122"/>
                  <a:pt x="353" y="122"/>
                </a:cubicBezTo>
                <a:cubicBezTo>
                  <a:pt x="359" y="125"/>
                  <a:pt x="366" y="122"/>
                  <a:pt x="368" y="117"/>
                </a:cubicBezTo>
                <a:cubicBezTo>
                  <a:pt x="371" y="111"/>
                  <a:pt x="368" y="104"/>
                  <a:pt x="363" y="102"/>
                </a:cubicBezTo>
                <a:close/>
                <a:moveTo>
                  <a:pt x="292" y="136"/>
                </a:moveTo>
                <a:cubicBezTo>
                  <a:pt x="280" y="136"/>
                  <a:pt x="269" y="132"/>
                  <a:pt x="260" y="125"/>
                </a:cubicBezTo>
                <a:cubicBezTo>
                  <a:pt x="246" y="116"/>
                  <a:pt x="237" y="99"/>
                  <a:pt x="237" y="81"/>
                </a:cubicBezTo>
                <a:cubicBezTo>
                  <a:pt x="237" y="51"/>
                  <a:pt x="262" y="26"/>
                  <a:pt x="292" y="26"/>
                </a:cubicBezTo>
                <a:cubicBezTo>
                  <a:pt x="302" y="26"/>
                  <a:pt x="312" y="29"/>
                  <a:pt x="320" y="34"/>
                </a:cubicBezTo>
                <a:cubicBezTo>
                  <a:pt x="336" y="43"/>
                  <a:pt x="347" y="61"/>
                  <a:pt x="347" y="81"/>
                </a:cubicBezTo>
                <a:cubicBezTo>
                  <a:pt x="347" y="111"/>
                  <a:pt x="322" y="136"/>
                  <a:pt x="292" y="136"/>
                </a:cubicBezTo>
                <a:close/>
                <a:moveTo>
                  <a:pt x="120" y="112"/>
                </a:moveTo>
                <a:cubicBezTo>
                  <a:pt x="99" y="112"/>
                  <a:pt x="82" y="128"/>
                  <a:pt x="82" y="149"/>
                </a:cubicBezTo>
                <a:cubicBezTo>
                  <a:pt x="82" y="169"/>
                  <a:pt x="99" y="186"/>
                  <a:pt x="120" y="186"/>
                </a:cubicBezTo>
                <a:cubicBezTo>
                  <a:pt x="140" y="186"/>
                  <a:pt x="157" y="169"/>
                  <a:pt x="157" y="149"/>
                </a:cubicBezTo>
                <a:cubicBezTo>
                  <a:pt x="157" y="128"/>
                  <a:pt x="140" y="112"/>
                  <a:pt x="120" y="112"/>
                </a:cubicBezTo>
                <a:close/>
                <a:moveTo>
                  <a:pt x="214" y="165"/>
                </a:moveTo>
                <a:cubicBezTo>
                  <a:pt x="223" y="165"/>
                  <a:pt x="223" y="165"/>
                  <a:pt x="223" y="165"/>
                </a:cubicBezTo>
                <a:cubicBezTo>
                  <a:pt x="232" y="165"/>
                  <a:pt x="240" y="158"/>
                  <a:pt x="240" y="149"/>
                </a:cubicBezTo>
                <a:cubicBezTo>
                  <a:pt x="240" y="148"/>
                  <a:pt x="240" y="148"/>
                  <a:pt x="240" y="148"/>
                </a:cubicBezTo>
                <a:cubicBezTo>
                  <a:pt x="239" y="139"/>
                  <a:pt x="232" y="133"/>
                  <a:pt x="223" y="133"/>
                </a:cubicBezTo>
                <a:cubicBezTo>
                  <a:pt x="214" y="133"/>
                  <a:pt x="214" y="133"/>
                  <a:pt x="214" y="133"/>
                </a:cubicBezTo>
                <a:cubicBezTo>
                  <a:pt x="211" y="118"/>
                  <a:pt x="206" y="105"/>
                  <a:pt x="197" y="94"/>
                </a:cubicBezTo>
                <a:cubicBezTo>
                  <a:pt x="204" y="87"/>
                  <a:pt x="204" y="87"/>
                  <a:pt x="204" y="87"/>
                </a:cubicBezTo>
                <a:cubicBezTo>
                  <a:pt x="211" y="80"/>
                  <a:pt x="211" y="70"/>
                  <a:pt x="204" y="64"/>
                </a:cubicBezTo>
                <a:cubicBezTo>
                  <a:pt x="198" y="58"/>
                  <a:pt x="188" y="58"/>
                  <a:pt x="182" y="64"/>
                </a:cubicBezTo>
                <a:cubicBezTo>
                  <a:pt x="175" y="71"/>
                  <a:pt x="175" y="71"/>
                  <a:pt x="175" y="71"/>
                </a:cubicBezTo>
                <a:cubicBezTo>
                  <a:pt x="163" y="63"/>
                  <a:pt x="150" y="57"/>
                  <a:pt x="136" y="55"/>
                </a:cubicBezTo>
                <a:cubicBezTo>
                  <a:pt x="136" y="45"/>
                  <a:pt x="136" y="45"/>
                  <a:pt x="136" y="45"/>
                </a:cubicBezTo>
                <a:cubicBezTo>
                  <a:pt x="136" y="36"/>
                  <a:pt x="129" y="29"/>
                  <a:pt x="120" y="29"/>
                </a:cubicBezTo>
                <a:cubicBezTo>
                  <a:pt x="111" y="29"/>
                  <a:pt x="103" y="36"/>
                  <a:pt x="103" y="45"/>
                </a:cubicBezTo>
                <a:cubicBezTo>
                  <a:pt x="103" y="55"/>
                  <a:pt x="103" y="55"/>
                  <a:pt x="103" y="55"/>
                </a:cubicBezTo>
                <a:cubicBezTo>
                  <a:pt x="89" y="57"/>
                  <a:pt x="76" y="63"/>
                  <a:pt x="65" y="71"/>
                </a:cubicBezTo>
                <a:cubicBezTo>
                  <a:pt x="58" y="64"/>
                  <a:pt x="58" y="64"/>
                  <a:pt x="58" y="64"/>
                </a:cubicBezTo>
                <a:cubicBezTo>
                  <a:pt x="51" y="58"/>
                  <a:pt x="41" y="58"/>
                  <a:pt x="35" y="64"/>
                </a:cubicBezTo>
                <a:cubicBezTo>
                  <a:pt x="28" y="70"/>
                  <a:pt x="28" y="80"/>
                  <a:pt x="35" y="87"/>
                </a:cubicBezTo>
                <a:cubicBezTo>
                  <a:pt x="42" y="94"/>
                  <a:pt x="42" y="94"/>
                  <a:pt x="42" y="94"/>
                </a:cubicBezTo>
                <a:cubicBezTo>
                  <a:pt x="34" y="105"/>
                  <a:pt x="28" y="118"/>
                  <a:pt x="26" y="133"/>
                </a:cubicBezTo>
                <a:cubicBezTo>
                  <a:pt x="16" y="133"/>
                  <a:pt x="16" y="133"/>
                  <a:pt x="16" y="133"/>
                </a:cubicBezTo>
                <a:cubicBezTo>
                  <a:pt x="7" y="133"/>
                  <a:pt x="0" y="140"/>
                  <a:pt x="0" y="149"/>
                </a:cubicBezTo>
                <a:cubicBezTo>
                  <a:pt x="0" y="158"/>
                  <a:pt x="7" y="165"/>
                  <a:pt x="16" y="165"/>
                </a:cubicBezTo>
                <a:cubicBezTo>
                  <a:pt x="26" y="165"/>
                  <a:pt x="26" y="165"/>
                  <a:pt x="26" y="165"/>
                </a:cubicBezTo>
                <a:cubicBezTo>
                  <a:pt x="28" y="179"/>
                  <a:pt x="34" y="192"/>
                  <a:pt x="42" y="204"/>
                </a:cubicBezTo>
                <a:cubicBezTo>
                  <a:pt x="35" y="211"/>
                  <a:pt x="35" y="211"/>
                  <a:pt x="35" y="211"/>
                </a:cubicBezTo>
                <a:cubicBezTo>
                  <a:pt x="28" y="217"/>
                  <a:pt x="28" y="227"/>
                  <a:pt x="35" y="234"/>
                </a:cubicBezTo>
                <a:cubicBezTo>
                  <a:pt x="41" y="240"/>
                  <a:pt x="51" y="240"/>
                  <a:pt x="58" y="234"/>
                </a:cubicBezTo>
                <a:cubicBezTo>
                  <a:pt x="65" y="227"/>
                  <a:pt x="65" y="227"/>
                  <a:pt x="65" y="227"/>
                </a:cubicBezTo>
                <a:cubicBezTo>
                  <a:pt x="72" y="232"/>
                  <a:pt x="81" y="236"/>
                  <a:pt x="90" y="239"/>
                </a:cubicBezTo>
                <a:cubicBezTo>
                  <a:pt x="94" y="241"/>
                  <a:pt x="99" y="242"/>
                  <a:pt x="103" y="243"/>
                </a:cubicBezTo>
                <a:cubicBezTo>
                  <a:pt x="103" y="253"/>
                  <a:pt x="103" y="253"/>
                  <a:pt x="103" y="253"/>
                </a:cubicBezTo>
                <a:cubicBezTo>
                  <a:pt x="103" y="262"/>
                  <a:pt x="111" y="269"/>
                  <a:pt x="120" y="269"/>
                </a:cubicBezTo>
                <a:cubicBezTo>
                  <a:pt x="129" y="269"/>
                  <a:pt x="136" y="262"/>
                  <a:pt x="136" y="253"/>
                </a:cubicBezTo>
                <a:cubicBezTo>
                  <a:pt x="136" y="243"/>
                  <a:pt x="136" y="243"/>
                  <a:pt x="136" y="243"/>
                </a:cubicBezTo>
                <a:cubicBezTo>
                  <a:pt x="150" y="240"/>
                  <a:pt x="163" y="235"/>
                  <a:pt x="175" y="227"/>
                </a:cubicBezTo>
                <a:cubicBezTo>
                  <a:pt x="182" y="234"/>
                  <a:pt x="182" y="234"/>
                  <a:pt x="182" y="234"/>
                </a:cubicBezTo>
                <a:cubicBezTo>
                  <a:pt x="188" y="240"/>
                  <a:pt x="198" y="240"/>
                  <a:pt x="204" y="234"/>
                </a:cubicBezTo>
                <a:cubicBezTo>
                  <a:pt x="211" y="227"/>
                  <a:pt x="211" y="217"/>
                  <a:pt x="204" y="211"/>
                </a:cubicBezTo>
                <a:cubicBezTo>
                  <a:pt x="197" y="204"/>
                  <a:pt x="197" y="204"/>
                  <a:pt x="197" y="204"/>
                </a:cubicBezTo>
                <a:cubicBezTo>
                  <a:pt x="204" y="194"/>
                  <a:pt x="209" y="184"/>
                  <a:pt x="212" y="172"/>
                </a:cubicBezTo>
                <a:cubicBezTo>
                  <a:pt x="213" y="170"/>
                  <a:pt x="213" y="167"/>
                  <a:pt x="214" y="165"/>
                </a:cubicBezTo>
                <a:close/>
                <a:moveTo>
                  <a:pt x="183" y="194"/>
                </a:moveTo>
                <a:cubicBezTo>
                  <a:pt x="169" y="213"/>
                  <a:pt x="148" y="225"/>
                  <a:pt x="123" y="226"/>
                </a:cubicBezTo>
                <a:cubicBezTo>
                  <a:pt x="122" y="226"/>
                  <a:pt x="121" y="226"/>
                  <a:pt x="120" y="226"/>
                </a:cubicBezTo>
                <a:cubicBezTo>
                  <a:pt x="77" y="226"/>
                  <a:pt x="42" y="192"/>
                  <a:pt x="42" y="149"/>
                </a:cubicBezTo>
                <a:cubicBezTo>
                  <a:pt x="42" y="106"/>
                  <a:pt x="77" y="71"/>
                  <a:pt x="120" y="71"/>
                </a:cubicBezTo>
                <a:cubicBezTo>
                  <a:pt x="162" y="71"/>
                  <a:pt x="197" y="106"/>
                  <a:pt x="197" y="149"/>
                </a:cubicBezTo>
                <a:cubicBezTo>
                  <a:pt x="197" y="166"/>
                  <a:pt x="192" y="181"/>
                  <a:pt x="183" y="194"/>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defTabSz="914354">
              <a:defRPr/>
            </a:pPr>
            <a:endParaRPr lang="en-US">
              <a:solidFill>
                <a:srgbClr val="CB9B90"/>
              </a:solidFill>
              <a:latin typeface="Corbel" panose="020B0503020204020204"/>
            </a:endParaRPr>
          </a:p>
        </p:txBody>
      </p:sp>
      <p:sp>
        <p:nvSpPr>
          <p:cNvPr id="10" name="Rectangle 9">
            <a:extLst>
              <a:ext uri="{FF2B5EF4-FFF2-40B4-BE49-F238E27FC236}">
                <a16:creationId xmlns:a16="http://schemas.microsoft.com/office/drawing/2014/main" id="{0794129E-5CA8-4B6E-468C-B6A3DA403A05}"/>
              </a:ext>
            </a:extLst>
          </p:cNvPr>
          <p:cNvSpPr/>
          <p:nvPr/>
        </p:nvSpPr>
        <p:spPr>
          <a:xfrm>
            <a:off x="2728893" y="1879436"/>
            <a:ext cx="8524623" cy="6547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defTabSz="914377"/>
            <a:r>
              <a:rPr lang="en-US" dirty="0">
                <a:solidFill>
                  <a:srgbClr val="000000"/>
                </a:solidFill>
                <a:latin typeface="Calibri"/>
                <a:ea typeface="Calibri"/>
                <a:cs typeface="Calibri"/>
              </a:rPr>
              <a:t>The COVID response showed the importance of IIS data are for public health action</a:t>
            </a:r>
            <a:endParaRPr lang="en-US" dirty="0">
              <a:solidFill>
                <a:srgbClr val="000000"/>
              </a:solidFill>
              <a:latin typeface="Calibri" panose="020F0502020204030204" pitchFamily="34" charset="0"/>
              <a:ea typeface="Calibri"/>
              <a:cs typeface="Calibri" panose="020F0502020204030204" pitchFamily="34" charset="0"/>
            </a:endParaRPr>
          </a:p>
          <a:p>
            <a:pPr defTabSz="914377"/>
            <a:r>
              <a:rPr lang="en-US" dirty="0">
                <a:solidFill>
                  <a:srgbClr val="000000"/>
                </a:solidFill>
                <a:latin typeface="Calibri"/>
                <a:ea typeface="Calibri"/>
                <a:cs typeface="Calibri"/>
              </a:rPr>
              <a:t>and that all jurisdictions can submit data in an emergency response.</a:t>
            </a:r>
          </a:p>
          <a:p>
            <a:pPr defTabSz="914377"/>
            <a:endParaRPr lang="en-US" dirty="0">
              <a:solidFill>
                <a:srgbClr val="000000"/>
              </a:solidFill>
              <a:latin typeface="Calibri" panose="020F0502020204030204" pitchFamily="34" charset="0"/>
              <a:ea typeface="Calibri"/>
              <a:cs typeface="Calibri" panose="020F0502020204030204" pitchFamily="34" charset="0"/>
            </a:endParaRPr>
          </a:p>
          <a:p>
            <a:pPr defTabSz="914377">
              <a:spcAft>
                <a:spcPts val="1600"/>
              </a:spcAft>
            </a:pPr>
            <a:endParaRPr lang="en-US" sz="1300" dirty="0">
              <a:solidFill>
                <a:srgbClr val="000000"/>
              </a:solidFill>
              <a:latin typeface="Calibri" panose="020F0502020204030204" pitchFamily="34" charset="0"/>
              <a:ea typeface="Calibri"/>
              <a:cs typeface="Calibri" panose="020F0502020204030204" pitchFamily="34" charset="0"/>
            </a:endParaRPr>
          </a:p>
        </p:txBody>
      </p:sp>
    </p:spTree>
    <p:extLst>
      <p:ext uri="{BB962C8B-B14F-4D97-AF65-F5344CB8AC3E}">
        <p14:creationId xmlns:p14="http://schemas.microsoft.com/office/powerpoint/2010/main" val="3283381739"/>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CE682871-6FFE-4819-A826-441C99DAB0EA}"/>
              </a:ext>
            </a:extLst>
          </p:cNvPr>
          <p:cNvSpPr txBox="1"/>
          <p:nvPr/>
        </p:nvSpPr>
        <p:spPr>
          <a:xfrm>
            <a:off x="581527" y="2974493"/>
            <a:ext cx="5249779" cy="2446824"/>
          </a:xfrm>
          <a:prstGeom prst="rect">
            <a:avLst/>
          </a:prstGeom>
          <a:noFill/>
        </p:spPr>
        <p:txBody>
          <a:bodyPr wrap="square" rtlCol="0">
            <a:spAutoFit/>
          </a:bodyPr>
          <a:lstStyle/>
          <a:p>
            <a:pPr lvl="1" defTabSz="914377"/>
            <a:r>
              <a:rPr lang="en-US" sz="2000" b="1">
                <a:solidFill>
                  <a:srgbClr val="002060"/>
                </a:solidFill>
                <a:latin typeface="Calibri" panose="020F0502020204030204" pitchFamily="34" charset="0"/>
                <a:cs typeface="Calibri" panose="020F0502020204030204" pitchFamily="34" charset="0"/>
              </a:rPr>
              <a:t>IIS Data Quality Endpoint</a:t>
            </a:r>
            <a:endParaRPr lang="en-US" sz="2000">
              <a:solidFill>
                <a:srgbClr val="002060"/>
              </a:solidFill>
              <a:latin typeface="Calibri" panose="020F0502020204030204" pitchFamily="34" charset="0"/>
            </a:endParaRPr>
          </a:p>
          <a:p>
            <a:pPr marL="342882" lvl="1" indent="-342882" defTabSz="914377">
              <a:spcBef>
                <a:spcPts val="600"/>
              </a:spcBef>
              <a:buFont typeface="Arial" panose="020B0604020202020204" pitchFamily="34" charset="0"/>
              <a:buChar char="•"/>
            </a:pPr>
            <a:r>
              <a:rPr lang="en-US" sz="2000">
                <a:latin typeface="Calibri" panose="020F0502020204030204" pitchFamily="34" charset="0"/>
              </a:rPr>
              <a:t>IISs will be </a:t>
            </a:r>
            <a:r>
              <a:rPr lang="en-US" sz="2000" b="1" i="1">
                <a:latin typeface="Calibri" panose="020F0502020204030204" pitchFamily="34" charset="0"/>
              </a:rPr>
              <a:t>the </a:t>
            </a:r>
            <a:r>
              <a:rPr lang="en-US" sz="2000" b="1">
                <a:latin typeface="Calibri" panose="020F0502020204030204" pitchFamily="34" charset="0"/>
              </a:rPr>
              <a:t>trusted source </a:t>
            </a:r>
            <a:r>
              <a:rPr lang="en-US" sz="2000">
                <a:latin typeface="Calibri" panose="020F0502020204030204" pitchFamily="34" charset="0"/>
              </a:rPr>
              <a:t>for reliable immunization data</a:t>
            </a:r>
          </a:p>
          <a:p>
            <a:pPr marL="342882" lvl="1" indent="-342882" defTabSz="914377">
              <a:spcBef>
                <a:spcPts val="600"/>
              </a:spcBef>
              <a:buFont typeface="Arial" panose="020B0604020202020204" pitchFamily="34" charset="0"/>
              <a:buChar char="•"/>
            </a:pPr>
            <a:r>
              <a:rPr lang="en-US" sz="2000">
                <a:latin typeface="Calibri" panose="020F0502020204030204" pitchFamily="34" charset="0"/>
              </a:rPr>
              <a:t>IISs will produce data to support:</a:t>
            </a:r>
          </a:p>
          <a:p>
            <a:pPr marL="800060" lvl="2" indent="-342882" defTabSz="914377">
              <a:spcBef>
                <a:spcPts val="600"/>
              </a:spcBef>
              <a:buFont typeface="Arial" panose="020B0604020202020204" pitchFamily="34" charset="0"/>
              <a:buChar char="•"/>
            </a:pPr>
            <a:r>
              <a:rPr lang="en-US" sz="1600">
                <a:latin typeface="Calibri" panose="020F0502020204030204" pitchFamily="34" charset="0"/>
              </a:rPr>
              <a:t>Immunization coverage assessments </a:t>
            </a:r>
          </a:p>
          <a:p>
            <a:pPr marL="800060" lvl="1" indent="-342882" defTabSz="914377">
              <a:spcBef>
                <a:spcPts val="600"/>
              </a:spcBef>
              <a:buFont typeface="Arial" panose="020B0604020202020204" pitchFamily="34" charset="0"/>
              <a:buChar char="•"/>
            </a:pPr>
            <a:r>
              <a:rPr lang="en-US" sz="1600">
                <a:latin typeface="Calibri" panose="020F0502020204030204" pitchFamily="34" charset="0"/>
              </a:rPr>
              <a:t>Identification of pockets of need</a:t>
            </a:r>
          </a:p>
          <a:p>
            <a:pPr marL="800060" lvl="1" indent="-342882" defTabSz="914377">
              <a:spcBef>
                <a:spcPts val="600"/>
              </a:spcBef>
              <a:buFont typeface="Arial" panose="020B0604020202020204" pitchFamily="34" charset="0"/>
              <a:buChar char="•"/>
            </a:pPr>
            <a:r>
              <a:rPr lang="en-US" sz="1600">
                <a:latin typeface="Calibri" panose="020F0502020204030204" pitchFamily="34" charset="0"/>
              </a:rPr>
              <a:t>Responses to emerging needs</a:t>
            </a:r>
            <a:endParaRPr lang="en-US">
              <a:latin typeface="Calibri" panose="020F0502020204030204" pitchFamily="34" charset="0"/>
            </a:endParaRPr>
          </a:p>
        </p:txBody>
      </p:sp>
      <p:pic>
        <p:nvPicPr>
          <p:cNvPr id="8" name="Picture 7">
            <a:extLst>
              <a:ext uri="{FF2B5EF4-FFF2-40B4-BE49-F238E27FC236}">
                <a16:creationId xmlns:a16="http://schemas.microsoft.com/office/drawing/2014/main" id="{0DD79F18-74B6-40F4-B89F-2D44E9C7FCF4}"/>
              </a:ext>
            </a:extLst>
          </p:cNvPr>
          <p:cNvPicPr>
            <a:picLocks noChangeAspect="1"/>
          </p:cNvPicPr>
          <p:nvPr/>
        </p:nvPicPr>
        <p:blipFill>
          <a:blip r:embed="rId3"/>
          <a:stretch>
            <a:fillRect/>
          </a:stretch>
        </p:blipFill>
        <p:spPr>
          <a:xfrm>
            <a:off x="7054170" y="1228290"/>
            <a:ext cx="4873527" cy="4873527"/>
          </a:xfrm>
          <a:prstGeom prst="rect">
            <a:avLst/>
          </a:prstGeom>
        </p:spPr>
      </p:pic>
      <p:sp>
        <p:nvSpPr>
          <p:cNvPr id="4" name="Title 3">
            <a:extLst>
              <a:ext uri="{FF2B5EF4-FFF2-40B4-BE49-F238E27FC236}">
                <a16:creationId xmlns:a16="http://schemas.microsoft.com/office/drawing/2014/main" id="{9451820C-7689-49DE-9C82-BDB8826E97C7}"/>
              </a:ext>
            </a:extLst>
          </p:cNvPr>
          <p:cNvSpPr>
            <a:spLocks noGrp="1"/>
          </p:cNvSpPr>
          <p:nvPr>
            <p:ph type="title"/>
          </p:nvPr>
        </p:nvSpPr>
        <p:spPr/>
        <p:txBody>
          <a:bodyPr vert="horz" lIns="91440" tIns="45720" rIns="91440" bIns="45720" rtlCol="0" anchor="b" anchorCtr="0">
            <a:normAutofit/>
          </a:bodyPr>
          <a:lstStyle/>
          <a:p>
            <a:pPr>
              <a:lnSpc>
                <a:spcPct val="87892"/>
              </a:lnSpc>
            </a:pPr>
            <a:r>
              <a:rPr lang="en-US" sz="3700">
                <a:solidFill>
                  <a:schemeClr val="accent6"/>
                </a:solidFill>
                <a:latin typeface="Calibri"/>
                <a:cs typeface="Calibri"/>
              </a:rPr>
              <a:t>Data Quality: </a:t>
            </a:r>
            <a:br>
              <a:rPr lang="en-US" sz="3700">
                <a:solidFill>
                  <a:schemeClr val="accent6"/>
                </a:solidFill>
              </a:rPr>
            </a:br>
            <a:r>
              <a:rPr lang="en-US" sz="3700" b="0">
                <a:solidFill>
                  <a:schemeClr val="accent6"/>
                </a:solidFill>
                <a:latin typeface="Calibri"/>
                <a:cs typeface="Calibri"/>
              </a:rPr>
              <a:t>IIS Data Quality Blueprint</a:t>
            </a:r>
          </a:p>
        </p:txBody>
      </p:sp>
      <p:sp>
        <p:nvSpPr>
          <p:cNvPr id="10" name="TextBox 9">
            <a:extLst>
              <a:ext uri="{FF2B5EF4-FFF2-40B4-BE49-F238E27FC236}">
                <a16:creationId xmlns:a16="http://schemas.microsoft.com/office/drawing/2014/main" id="{5C730C0C-DF3A-4E45-B489-FCAC245D463D}"/>
              </a:ext>
            </a:extLst>
          </p:cNvPr>
          <p:cNvSpPr txBox="1"/>
          <p:nvPr/>
        </p:nvSpPr>
        <p:spPr>
          <a:xfrm>
            <a:off x="581527" y="5824140"/>
            <a:ext cx="7522344" cy="784830"/>
          </a:xfrm>
          <a:prstGeom prst="rect">
            <a:avLst/>
          </a:prstGeom>
          <a:solidFill>
            <a:schemeClr val="bg2">
              <a:lumMod val="95000"/>
            </a:schemeClr>
          </a:solidFill>
          <a:ln>
            <a:noFill/>
          </a:ln>
        </p:spPr>
        <p:txBody>
          <a:bodyPr wrap="square" lIns="91440" tIns="45720" rIns="91440" bIns="45720" rtlCol="0" anchor="t">
            <a:spAutoFit/>
          </a:bodyPr>
          <a:lstStyle/>
          <a:p>
            <a:pPr defTabSz="914377">
              <a:spcAft>
                <a:spcPts val="600"/>
              </a:spcAft>
            </a:pPr>
            <a:r>
              <a:rPr lang="en-US" sz="2000" b="1">
                <a:solidFill>
                  <a:srgbClr val="0F56DC"/>
                </a:solidFill>
                <a:latin typeface="Calibri" panose="020F0502020204030204" pitchFamily="34" charset="0"/>
                <a:cs typeface="Calibri" panose="020F0502020204030204" pitchFamily="34" charset="0"/>
              </a:rPr>
              <a:t>7 Data Quality Characteristics</a:t>
            </a:r>
          </a:p>
          <a:p>
            <a:pPr defTabSz="914377"/>
            <a:r>
              <a:rPr lang="en-US" sz="2000">
                <a:latin typeface="Calibri" panose="020F0502020204030204" pitchFamily="34" charset="0"/>
                <a:cs typeface="Calibri" panose="020F0502020204030204" pitchFamily="34" charset="0"/>
              </a:rPr>
              <a:t>Available </a:t>
            </a:r>
            <a:r>
              <a:rPr lang="en-US" sz="2000" b="1">
                <a:solidFill>
                  <a:srgbClr val="0F56DC"/>
                </a:solidFill>
                <a:latin typeface="Calibri" panose="020F0502020204030204" pitchFamily="34" charset="0"/>
                <a:cs typeface="Calibri" panose="020F0502020204030204" pitchFamily="34" charset="0"/>
              </a:rPr>
              <a:t>|</a:t>
            </a:r>
            <a:r>
              <a:rPr lang="en-US" sz="2000">
                <a:latin typeface="Calibri" panose="020F0502020204030204" pitchFamily="34" charset="0"/>
                <a:cs typeface="Calibri" panose="020F0502020204030204" pitchFamily="34" charset="0"/>
              </a:rPr>
              <a:t> Complete </a:t>
            </a:r>
            <a:r>
              <a:rPr lang="en-US" sz="2000" b="1">
                <a:solidFill>
                  <a:srgbClr val="0F56DC"/>
                </a:solidFill>
                <a:latin typeface="Calibri" panose="020F0502020204030204" pitchFamily="34" charset="0"/>
                <a:cs typeface="Calibri" panose="020F0502020204030204" pitchFamily="34" charset="0"/>
              </a:rPr>
              <a:t>|</a:t>
            </a:r>
            <a:r>
              <a:rPr lang="en-US" sz="2000">
                <a:latin typeface="Calibri" panose="020F0502020204030204" pitchFamily="34" charset="0"/>
                <a:cs typeface="Calibri" panose="020F0502020204030204" pitchFamily="34" charset="0"/>
              </a:rPr>
              <a:t> Timely </a:t>
            </a:r>
            <a:r>
              <a:rPr lang="en-US" sz="2000" b="1">
                <a:solidFill>
                  <a:srgbClr val="0F56DC"/>
                </a:solidFill>
                <a:latin typeface="Calibri" panose="020F0502020204030204" pitchFamily="34" charset="0"/>
                <a:cs typeface="Calibri" panose="020F0502020204030204" pitchFamily="34" charset="0"/>
              </a:rPr>
              <a:t>|</a:t>
            </a:r>
            <a:r>
              <a:rPr lang="en-US" sz="2000">
                <a:latin typeface="Calibri" panose="020F0502020204030204" pitchFamily="34" charset="0"/>
                <a:cs typeface="Calibri" panose="020F0502020204030204" pitchFamily="34" charset="0"/>
              </a:rPr>
              <a:t> Valid </a:t>
            </a:r>
            <a:r>
              <a:rPr lang="en-US" sz="2000" b="1">
                <a:solidFill>
                  <a:srgbClr val="0F56DC"/>
                </a:solidFill>
                <a:latin typeface="Calibri" panose="020F0502020204030204" pitchFamily="34" charset="0"/>
                <a:cs typeface="Calibri" panose="020F0502020204030204" pitchFamily="34" charset="0"/>
              </a:rPr>
              <a:t>|</a:t>
            </a:r>
            <a:r>
              <a:rPr lang="en-US" sz="2000">
                <a:latin typeface="Calibri" panose="020F0502020204030204" pitchFamily="34" charset="0"/>
                <a:cs typeface="Calibri" panose="020F0502020204030204" pitchFamily="34" charset="0"/>
              </a:rPr>
              <a:t> Accurate </a:t>
            </a:r>
            <a:r>
              <a:rPr lang="en-US" sz="2000" b="1">
                <a:solidFill>
                  <a:srgbClr val="0F56DC"/>
                </a:solidFill>
                <a:latin typeface="Calibri" panose="020F0502020204030204" pitchFamily="34" charset="0"/>
                <a:cs typeface="Calibri" panose="020F0502020204030204" pitchFamily="34" charset="0"/>
              </a:rPr>
              <a:t>|</a:t>
            </a:r>
            <a:r>
              <a:rPr lang="en-US" sz="2000">
                <a:latin typeface="Calibri" panose="020F0502020204030204" pitchFamily="34" charset="0"/>
                <a:cs typeface="Calibri" panose="020F0502020204030204" pitchFamily="34" charset="0"/>
              </a:rPr>
              <a:t> Consistent </a:t>
            </a:r>
            <a:r>
              <a:rPr lang="en-US" sz="2000" b="1">
                <a:solidFill>
                  <a:srgbClr val="0F56DC"/>
                </a:solidFill>
                <a:latin typeface="Calibri" panose="020F0502020204030204" pitchFamily="34" charset="0"/>
                <a:cs typeface="Calibri" panose="020F0502020204030204" pitchFamily="34" charset="0"/>
              </a:rPr>
              <a:t>|</a:t>
            </a:r>
            <a:r>
              <a:rPr lang="en-US" sz="2000">
                <a:latin typeface="Calibri" panose="020F0502020204030204" pitchFamily="34" charset="0"/>
                <a:cs typeface="Calibri" panose="020F0502020204030204" pitchFamily="34" charset="0"/>
              </a:rPr>
              <a:t> Unique </a:t>
            </a:r>
          </a:p>
        </p:txBody>
      </p:sp>
      <p:sp>
        <p:nvSpPr>
          <p:cNvPr id="11" name="TextBox 10">
            <a:extLst>
              <a:ext uri="{FF2B5EF4-FFF2-40B4-BE49-F238E27FC236}">
                <a16:creationId xmlns:a16="http://schemas.microsoft.com/office/drawing/2014/main" id="{576B70DB-35CB-4A63-95A1-3BAF12324611}"/>
              </a:ext>
            </a:extLst>
          </p:cNvPr>
          <p:cNvSpPr txBox="1"/>
          <p:nvPr/>
        </p:nvSpPr>
        <p:spPr>
          <a:xfrm>
            <a:off x="581527" y="1688234"/>
            <a:ext cx="6121695" cy="1015663"/>
          </a:xfrm>
          <a:prstGeom prst="rect">
            <a:avLst/>
          </a:prstGeom>
          <a:noFill/>
          <a:ln>
            <a:noFill/>
          </a:ln>
        </p:spPr>
        <p:txBody>
          <a:bodyPr wrap="square" rtlCol="0">
            <a:spAutoFit/>
          </a:bodyPr>
          <a:lstStyle/>
          <a:p>
            <a:pPr defTabSz="914377"/>
            <a:r>
              <a:rPr lang="en-US" sz="2000">
                <a:latin typeface="Calibri" panose="020F0502020204030204" pitchFamily="34" charset="0"/>
                <a:cs typeface="Calibri" panose="020F0502020204030204" pitchFamily="34" charset="0"/>
              </a:rPr>
              <a:t>The blueprint guides awardee activities to improve data quality by prioritizing a </a:t>
            </a:r>
            <a:r>
              <a:rPr lang="en-US" sz="2000" b="1">
                <a:latin typeface="Calibri" panose="020F0502020204030204" pitchFamily="34" charset="0"/>
                <a:cs typeface="Calibri" panose="020F0502020204030204" pitchFamily="34" charset="0"/>
              </a:rPr>
              <a:t>small set of meaningful, quantifiable </a:t>
            </a:r>
            <a:r>
              <a:rPr lang="en-US" sz="2000">
                <a:latin typeface="Calibri" panose="020F0502020204030204" pitchFamily="34" charset="0"/>
                <a:cs typeface="Calibri" panose="020F0502020204030204" pitchFamily="34" charset="0"/>
              </a:rPr>
              <a:t>measures.</a:t>
            </a:r>
          </a:p>
        </p:txBody>
      </p:sp>
      <p:sp>
        <p:nvSpPr>
          <p:cNvPr id="3" name="Freeform 38">
            <a:extLst>
              <a:ext uri="{FF2B5EF4-FFF2-40B4-BE49-F238E27FC236}">
                <a16:creationId xmlns:a16="http://schemas.microsoft.com/office/drawing/2014/main" id="{9ACEB280-0BF8-9248-DC9F-14997BB2CA82}"/>
              </a:ext>
            </a:extLst>
          </p:cNvPr>
          <p:cNvSpPr>
            <a:spLocks noEditPoints="1"/>
          </p:cNvSpPr>
          <p:nvPr/>
        </p:nvSpPr>
        <p:spPr bwMode="auto">
          <a:xfrm>
            <a:off x="11035749" y="355009"/>
            <a:ext cx="861111" cy="624115"/>
          </a:xfrm>
          <a:custGeom>
            <a:avLst/>
            <a:gdLst>
              <a:gd name="T0" fmla="*/ 267 w 373"/>
              <a:gd name="T1" fmla="*/ 229 h 269"/>
              <a:gd name="T2" fmla="*/ 319 w 373"/>
              <a:gd name="T3" fmla="*/ 192 h 269"/>
              <a:gd name="T4" fmla="*/ 292 w 373"/>
              <a:gd name="T5" fmla="*/ 175 h 269"/>
              <a:gd name="T6" fmla="*/ 280 w 373"/>
              <a:gd name="T7" fmla="*/ 164 h 269"/>
              <a:gd name="T8" fmla="*/ 257 w 373"/>
              <a:gd name="T9" fmla="*/ 163 h 269"/>
              <a:gd name="T10" fmla="*/ 244 w 373"/>
              <a:gd name="T11" fmla="*/ 173 h 269"/>
              <a:gd name="T12" fmla="*/ 216 w 373"/>
              <a:gd name="T13" fmla="*/ 188 h 269"/>
              <a:gd name="T14" fmla="*/ 223 w 373"/>
              <a:gd name="T15" fmla="*/ 219 h 269"/>
              <a:gd name="T16" fmla="*/ 223 w 373"/>
              <a:gd name="T17" fmla="*/ 235 h 269"/>
              <a:gd name="T18" fmla="*/ 239 w 373"/>
              <a:gd name="T19" fmla="*/ 252 h 269"/>
              <a:gd name="T20" fmla="*/ 255 w 373"/>
              <a:gd name="T21" fmla="*/ 255 h 269"/>
              <a:gd name="T22" fmla="*/ 286 w 373"/>
              <a:gd name="T23" fmla="*/ 264 h 269"/>
              <a:gd name="T24" fmla="*/ 303 w 373"/>
              <a:gd name="T25" fmla="*/ 237 h 269"/>
              <a:gd name="T26" fmla="*/ 314 w 373"/>
              <a:gd name="T27" fmla="*/ 225 h 269"/>
              <a:gd name="T28" fmla="*/ 315 w 373"/>
              <a:gd name="T29" fmla="*/ 202 h 269"/>
              <a:gd name="T30" fmla="*/ 230 w 373"/>
              <a:gd name="T31" fmla="*/ 212 h 269"/>
              <a:gd name="T32" fmla="*/ 267 w 373"/>
              <a:gd name="T33" fmla="*/ 248 h 269"/>
              <a:gd name="T34" fmla="*/ 266 w 373"/>
              <a:gd name="T35" fmla="*/ 81 h 269"/>
              <a:gd name="T36" fmla="*/ 318 w 373"/>
              <a:gd name="T37" fmla="*/ 81 h 269"/>
              <a:gd name="T38" fmla="*/ 357 w 373"/>
              <a:gd name="T39" fmla="*/ 99 h 269"/>
              <a:gd name="T40" fmla="*/ 371 w 373"/>
              <a:gd name="T41" fmla="*/ 52 h 269"/>
              <a:gd name="T42" fmla="*/ 330 w 373"/>
              <a:gd name="T43" fmla="*/ 26 h 269"/>
              <a:gd name="T44" fmla="*/ 328 w 373"/>
              <a:gd name="T45" fmla="*/ 5 h 269"/>
              <a:gd name="T46" fmla="*/ 280 w 373"/>
              <a:gd name="T47" fmla="*/ 15 h 269"/>
              <a:gd name="T48" fmla="*/ 256 w 373"/>
              <a:gd name="T49" fmla="*/ 16 h 269"/>
              <a:gd name="T50" fmla="*/ 231 w 373"/>
              <a:gd name="T51" fmla="*/ 40 h 269"/>
              <a:gd name="T52" fmla="*/ 227 w 373"/>
              <a:gd name="T53" fmla="*/ 63 h 269"/>
              <a:gd name="T54" fmla="*/ 213 w 373"/>
              <a:gd name="T55" fmla="*/ 110 h 269"/>
              <a:gd name="T56" fmla="*/ 252 w 373"/>
              <a:gd name="T57" fmla="*/ 135 h 269"/>
              <a:gd name="T58" fmla="*/ 256 w 373"/>
              <a:gd name="T59" fmla="*/ 157 h 269"/>
              <a:gd name="T60" fmla="*/ 304 w 373"/>
              <a:gd name="T61" fmla="*/ 147 h 269"/>
              <a:gd name="T62" fmla="*/ 327 w 373"/>
              <a:gd name="T63" fmla="*/ 146 h 269"/>
              <a:gd name="T64" fmla="*/ 353 w 373"/>
              <a:gd name="T65" fmla="*/ 122 h 269"/>
              <a:gd name="T66" fmla="*/ 292 w 373"/>
              <a:gd name="T67" fmla="*/ 136 h 269"/>
              <a:gd name="T68" fmla="*/ 292 w 373"/>
              <a:gd name="T69" fmla="*/ 26 h 269"/>
              <a:gd name="T70" fmla="*/ 292 w 373"/>
              <a:gd name="T71" fmla="*/ 136 h 269"/>
              <a:gd name="T72" fmla="*/ 120 w 373"/>
              <a:gd name="T73" fmla="*/ 186 h 269"/>
              <a:gd name="T74" fmla="*/ 214 w 373"/>
              <a:gd name="T75" fmla="*/ 165 h 269"/>
              <a:gd name="T76" fmla="*/ 240 w 373"/>
              <a:gd name="T77" fmla="*/ 148 h 269"/>
              <a:gd name="T78" fmla="*/ 197 w 373"/>
              <a:gd name="T79" fmla="*/ 94 h 269"/>
              <a:gd name="T80" fmla="*/ 182 w 373"/>
              <a:gd name="T81" fmla="*/ 64 h 269"/>
              <a:gd name="T82" fmla="*/ 136 w 373"/>
              <a:gd name="T83" fmla="*/ 45 h 269"/>
              <a:gd name="T84" fmla="*/ 103 w 373"/>
              <a:gd name="T85" fmla="*/ 55 h 269"/>
              <a:gd name="T86" fmla="*/ 35 w 373"/>
              <a:gd name="T87" fmla="*/ 64 h 269"/>
              <a:gd name="T88" fmla="*/ 26 w 373"/>
              <a:gd name="T89" fmla="*/ 133 h 269"/>
              <a:gd name="T90" fmla="*/ 16 w 373"/>
              <a:gd name="T91" fmla="*/ 165 h 269"/>
              <a:gd name="T92" fmla="*/ 35 w 373"/>
              <a:gd name="T93" fmla="*/ 211 h 269"/>
              <a:gd name="T94" fmla="*/ 65 w 373"/>
              <a:gd name="T95" fmla="*/ 227 h 269"/>
              <a:gd name="T96" fmla="*/ 103 w 373"/>
              <a:gd name="T97" fmla="*/ 253 h 269"/>
              <a:gd name="T98" fmla="*/ 136 w 373"/>
              <a:gd name="T99" fmla="*/ 243 h 269"/>
              <a:gd name="T100" fmla="*/ 204 w 373"/>
              <a:gd name="T101" fmla="*/ 234 h 269"/>
              <a:gd name="T102" fmla="*/ 212 w 373"/>
              <a:gd name="T103" fmla="*/ 172 h 269"/>
              <a:gd name="T104" fmla="*/ 123 w 373"/>
              <a:gd name="T105" fmla="*/ 226 h 269"/>
              <a:gd name="T106" fmla="*/ 120 w 373"/>
              <a:gd name="T107" fmla="*/ 71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3" h="269">
                <a:moveTo>
                  <a:pt x="267" y="194"/>
                </a:moveTo>
                <a:cubicBezTo>
                  <a:pt x="257" y="194"/>
                  <a:pt x="249" y="202"/>
                  <a:pt x="249" y="212"/>
                </a:cubicBezTo>
                <a:cubicBezTo>
                  <a:pt x="249" y="221"/>
                  <a:pt x="257" y="229"/>
                  <a:pt x="267" y="229"/>
                </a:cubicBezTo>
                <a:cubicBezTo>
                  <a:pt x="276" y="229"/>
                  <a:pt x="284" y="221"/>
                  <a:pt x="284" y="212"/>
                </a:cubicBezTo>
                <a:cubicBezTo>
                  <a:pt x="284" y="202"/>
                  <a:pt x="276" y="194"/>
                  <a:pt x="267" y="194"/>
                </a:cubicBezTo>
                <a:close/>
                <a:moveTo>
                  <a:pt x="319" y="192"/>
                </a:moveTo>
                <a:cubicBezTo>
                  <a:pt x="318" y="188"/>
                  <a:pt x="314" y="186"/>
                  <a:pt x="310" y="188"/>
                </a:cubicBezTo>
                <a:cubicBezTo>
                  <a:pt x="305" y="189"/>
                  <a:pt x="305" y="189"/>
                  <a:pt x="305" y="189"/>
                </a:cubicBezTo>
                <a:cubicBezTo>
                  <a:pt x="302" y="184"/>
                  <a:pt x="297" y="179"/>
                  <a:pt x="292" y="175"/>
                </a:cubicBezTo>
                <a:cubicBezTo>
                  <a:pt x="294" y="171"/>
                  <a:pt x="294" y="171"/>
                  <a:pt x="294" y="171"/>
                </a:cubicBezTo>
                <a:cubicBezTo>
                  <a:pt x="296" y="167"/>
                  <a:pt x="294" y="162"/>
                  <a:pt x="290" y="161"/>
                </a:cubicBezTo>
                <a:cubicBezTo>
                  <a:pt x="287" y="159"/>
                  <a:pt x="282" y="161"/>
                  <a:pt x="280" y="164"/>
                </a:cubicBezTo>
                <a:cubicBezTo>
                  <a:pt x="278" y="168"/>
                  <a:pt x="278" y="168"/>
                  <a:pt x="278" y="168"/>
                </a:cubicBezTo>
                <a:cubicBezTo>
                  <a:pt x="272" y="167"/>
                  <a:pt x="265" y="166"/>
                  <a:pt x="259" y="168"/>
                </a:cubicBezTo>
                <a:cubicBezTo>
                  <a:pt x="257" y="163"/>
                  <a:pt x="257" y="163"/>
                  <a:pt x="257" y="163"/>
                </a:cubicBezTo>
                <a:cubicBezTo>
                  <a:pt x="256" y="159"/>
                  <a:pt x="251" y="157"/>
                  <a:pt x="247" y="159"/>
                </a:cubicBezTo>
                <a:cubicBezTo>
                  <a:pt x="243" y="160"/>
                  <a:pt x="241" y="165"/>
                  <a:pt x="243" y="168"/>
                </a:cubicBezTo>
                <a:cubicBezTo>
                  <a:pt x="244" y="173"/>
                  <a:pt x="244" y="173"/>
                  <a:pt x="244" y="173"/>
                </a:cubicBezTo>
                <a:cubicBezTo>
                  <a:pt x="239" y="176"/>
                  <a:pt x="234" y="181"/>
                  <a:pt x="230" y="186"/>
                </a:cubicBezTo>
                <a:cubicBezTo>
                  <a:pt x="226" y="184"/>
                  <a:pt x="226" y="184"/>
                  <a:pt x="226" y="184"/>
                </a:cubicBezTo>
                <a:cubicBezTo>
                  <a:pt x="222" y="182"/>
                  <a:pt x="217" y="184"/>
                  <a:pt x="216" y="188"/>
                </a:cubicBezTo>
                <a:cubicBezTo>
                  <a:pt x="214" y="192"/>
                  <a:pt x="216" y="196"/>
                  <a:pt x="219" y="198"/>
                </a:cubicBezTo>
                <a:cubicBezTo>
                  <a:pt x="224" y="200"/>
                  <a:pt x="224" y="200"/>
                  <a:pt x="224" y="200"/>
                </a:cubicBezTo>
                <a:cubicBezTo>
                  <a:pt x="222" y="206"/>
                  <a:pt x="221" y="213"/>
                  <a:pt x="223" y="219"/>
                </a:cubicBezTo>
                <a:cubicBezTo>
                  <a:pt x="218" y="221"/>
                  <a:pt x="218" y="221"/>
                  <a:pt x="218" y="221"/>
                </a:cubicBezTo>
                <a:cubicBezTo>
                  <a:pt x="214" y="222"/>
                  <a:pt x="212" y="227"/>
                  <a:pt x="214" y="231"/>
                </a:cubicBezTo>
                <a:cubicBezTo>
                  <a:pt x="215" y="235"/>
                  <a:pt x="220" y="237"/>
                  <a:pt x="223" y="235"/>
                </a:cubicBezTo>
                <a:cubicBezTo>
                  <a:pt x="228" y="234"/>
                  <a:pt x="228" y="234"/>
                  <a:pt x="228" y="234"/>
                </a:cubicBezTo>
                <a:cubicBezTo>
                  <a:pt x="231" y="240"/>
                  <a:pt x="236" y="244"/>
                  <a:pt x="241" y="248"/>
                </a:cubicBezTo>
                <a:cubicBezTo>
                  <a:pt x="239" y="252"/>
                  <a:pt x="239" y="252"/>
                  <a:pt x="239" y="252"/>
                </a:cubicBezTo>
                <a:cubicBezTo>
                  <a:pt x="237" y="256"/>
                  <a:pt x="239" y="261"/>
                  <a:pt x="243" y="262"/>
                </a:cubicBezTo>
                <a:cubicBezTo>
                  <a:pt x="247" y="264"/>
                  <a:pt x="251" y="262"/>
                  <a:pt x="253" y="259"/>
                </a:cubicBezTo>
                <a:cubicBezTo>
                  <a:pt x="255" y="255"/>
                  <a:pt x="255" y="255"/>
                  <a:pt x="255" y="255"/>
                </a:cubicBezTo>
                <a:cubicBezTo>
                  <a:pt x="261" y="256"/>
                  <a:pt x="268" y="257"/>
                  <a:pt x="274" y="255"/>
                </a:cubicBezTo>
                <a:cubicBezTo>
                  <a:pt x="276" y="260"/>
                  <a:pt x="276" y="260"/>
                  <a:pt x="276" y="260"/>
                </a:cubicBezTo>
                <a:cubicBezTo>
                  <a:pt x="277" y="264"/>
                  <a:pt x="282" y="266"/>
                  <a:pt x="286" y="264"/>
                </a:cubicBezTo>
                <a:cubicBezTo>
                  <a:pt x="290" y="263"/>
                  <a:pt x="292" y="259"/>
                  <a:pt x="290" y="255"/>
                </a:cubicBezTo>
                <a:cubicBezTo>
                  <a:pt x="289" y="250"/>
                  <a:pt x="289" y="250"/>
                  <a:pt x="289" y="250"/>
                </a:cubicBezTo>
                <a:cubicBezTo>
                  <a:pt x="295" y="247"/>
                  <a:pt x="299" y="242"/>
                  <a:pt x="303" y="237"/>
                </a:cubicBezTo>
                <a:cubicBezTo>
                  <a:pt x="307" y="239"/>
                  <a:pt x="307" y="239"/>
                  <a:pt x="307" y="239"/>
                </a:cubicBezTo>
                <a:cubicBezTo>
                  <a:pt x="311" y="241"/>
                  <a:pt x="316" y="239"/>
                  <a:pt x="317" y="235"/>
                </a:cubicBezTo>
                <a:cubicBezTo>
                  <a:pt x="319" y="232"/>
                  <a:pt x="318" y="227"/>
                  <a:pt x="314" y="225"/>
                </a:cubicBezTo>
                <a:cubicBezTo>
                  <a:pt x="310" y="223"/>
                  <a:pt x="310" y="223"/>
                  <a:pt x="310" y="223"/>
                </a:cubicBezTo>
                <a:cubicBezTo>
                  <a:pt x="311" y="217"/>
                  <a:pt x="312" y="210"/>
                  <a:pt x="310" y="204"/>
                </a:cubicBezTo>
                <a:cubicBezTo>
                  <a:pt x="315" y="202"/>
                  <a:pt x="315" y="202"/>
                  <a:pt x="315" y="202"/>
                </a:cubicBezTo>
                <a:cubicBezTo>
                  <a:pt x="319" y="201"/>
                  <a:pt x="321" y="196"/>
                  <a:pt x="319" y="192"/>
                </a:cubicBezTo>
                <a:close/>
                <a:moveTo>
                  <a:pt x="267" y="248"/>
                </a:moveTo>
                <a:cubicBezTo>
                  <a:pt x="247" y="248"/>
                  <a:pt x="230" y="232"/>
                  <a:pt x="230" y="212"/>
                </a:cubicBezTo>
                <a:cubicBezTo>
                  <a:pt x="230" y="192"/>
                  <a:pt x="247" y="175"/>
                  <a:pt x="267" y="175"/>
                </a:cubicBezTo>
                <a:cubicBezTo>
                  <a:pt x="287" y="175"/>
                  <a:pt x="303" y="192"/>
                  <a:pt x="303" y="212"/>
                </a:cubicBezTo>
                <a:cubicBezTo>
                  <a:pt x="303" y="232"/>
                  <a:pt x="287" y="248"/>
                  <a:pt x="267" y="248"/>
                </a:cubicBezTo>
                <a:close/>
                <a:moveTo>
                  <a:pt x="306" y="59"/>
                </a:moveTo>
                <a:cubicBezTo>
                  <a:pt x="302" y="56"/>
                  <a:pt x="297" y="55"/>
                  <a:pt x="292" y="55"/>
                </a:cubicBezTo>
                <a:cubicBezTo>
                  <a:pt x="277" y="55"/>
                  <a:pt x="266" y="66"/>
                  <a:pt x="266" y="81"/>
                </a:cubicBezTo>
                <a:cubicBezTo>
                  <a:pt x="266" y="90"/>
                  <a:pt x="271" y="99"/>
                  <a:pt x="278" y="103"/>
                </a:cubicBezTo>
                <a:cubicBezTo>
                  <a:pt x="282" y="106"/>
                  <a:pt x="287" y="107"/>
                  <a:pt x="292" y="107"/>
                </a:cubicBezTo>
                <a:cubicBezTo>
                  <a:pt x="306" y="107"/>
                  <a:pt x="318" y="95"/>
                  <a:pt x="318" y="81"/>
                </a:cubicBezTo>
                <a:cubicBezTo>
                  <a:pt x="318" y="72"/>
                  <a:pt x="314" y="64"/>
                  <a:pt x="306" y="59"/>
                </a:cubicBezTo>
                <a:close/>
                <a:moveTo>
                  <a:pt x="363" y="102"/>
                </a:moveTo>
                <a:cubicBezTo>
                  <a:pt x="357" y="99"/>
                  <a:pt x="357" y="99"/>
                  <a:pt x="357" y="99"/>
                </a:cubicBezTo>
                <a:cubicBezTo>
                  <a:pt x="359" y="89"/>
                  <a:pt x="360" y="79"/>
                  <a:pt x="358" y="69"/>
                </a:cubicBezTo>
                <a:cubicBezTo>
                  <a:pt x="364" y="67"/>
                  <a:pt x="364" y="67"/>
                  <a:pt x="364" y="67"/>
                </a:cubicBezTo>
                <a:cubicBezTo>
                  <a:pt x="370" y="65"/>
                  <a:pt x="373" y="58"/>
                  <a:pt x="371" y="52"/>
                </a:cubicBezTo>
                <a:cubicBezTo>
                  <a:pt x="369" y="46"/>
                  <a:pt x="363" y="43"/>
                  <a:pt x="357" y="45"/>
                </a:cubicBezTo>
                <a:cubicBezTo>
                  <a:pt x="350" y="48"/>
                  <a:pt x="350" y="48"/>
                  <a:pt x="350" y="48"/>
                </a:cubicBezTo>
                <a:cubicBezTo>
                  <a:pt x="345" y="39"/>
                  <a:pt x="338" y="32"/>
                  <a:pt x="330" y="26"/>
                </a:cubicBezTo>
                <a:cubicBezTo>
                  <a:pt x="333" y="20"/>
                  <a:pt x="333" y="20"/>
                  <a:pt x="333" y="20"/>
                </a:cubicBezTo>
                <a:cubicBezTo>
                  <a:pt x="335" y="16"/>
                  <a:pt x="334" y="11"/>
                  <a:pt x="332" y="8"/>
                </a:cubicBezTo>
                <a:cubicBezTo>
                  <a:pt x="331" y="7"/>
                  <a:pt x="329" y="5"/>
                  <a:pt x="328" y="5"/>
                </a:cubicBezTo>
                <a:cubicBezTo>
                  <a:pt x="322" y="2"/>
                  <a:pt x="315" y="4"/>
                  <a:pt x="313" y="10"/>
                </a:cubicBezTo>
                <a:cubicBezTo>
                  <a:pt x="310" y="16"/>
                  <a:pt x="310" y="16"/>
                  <a:pt x="310" y="16"/>
                </a:cubicBezTo>
                <a:cubicBezTo>
                  <a:pt x="300" y="14"/>
                  <a:pt x="290" y="13"/>
                  <a:pt x="280" y="15"/>
                </a:cubicBezTo>
                <a:cubicBezTo>
                  <a:pt x="278" y="9"/>
                  <a:pt x="278" y="9"/>
                  <a:pt x="278" y="9"/>
                </a:cubicBezTo>
                <a:cubicBezTo>
                  <a:pt x="276" y="3"/>
                  <a:pt x="269" y="0"/>
                  <a:pt x="263" y="2"/>
                </a:cubicBezTo>
                <a:cubicBezTo>
                  <a:pt x="257" y="4"/>
                  <a:pt x="254" y="10"/>
                  <a:pt x="256" y="16"/>
                </a:cubicBezTo>
                <a:cubicBezTo>
                  <a:pt x="259" y="23"/>
                  <a:pt x="259" y="23"/>
                  <a:pt x="259" y="23"/>
                </a:cubicBezTo>
                <a:cubicBezTo>
                  <a:pt x="250" y="28"/>
                  <a:pt x="243" y="35"/>
                  <a:pt x="237" y="43"/>
                </a:cubicBezTo>
                <a:cubicBezTo>
                  <a:pt x="231" y="40"/>
                  <a:pt x="231" y="40"/>
                  <a:pt x="231" y="40"/>
                </a:cubicBezTo>
                <a:cubicBezTo>
                  <a:pt x="225" y="37"/>
                  <a:pt x="218" y="40"/>
                  <a:pt x="216" y="45"/>
                </a:cubicBezTo>
                <a:cubicBezTo>
                  <a:pt x="213" y="51"/>
                  <a:pt x="215" y="58"/>
                  <a:pt x="221" y="60"/>
                </a:cubicBezTo>
                <a:cubicBezTo>
                  <a:pt x="227" y="63"/>
                  <a:pt x="227" y="63"/>
                  <a:pt x="227" y="63"/>
                </a:cubicBezTo>
                <a:cubicBezTo>
                  <a:pt x="225" y="73"/>
                  <a:pt x="224" y="83"/>
                  <a:pt x="226" y="93"/>
                </a:cubicBezTo>
                <a:cubicBezTo>
                  <a:pt x="220" y="95"/>
                  <a:pt x="220" y="95"/>
                  <a:pt x="220" y="95"/>
                </a:cubicBezTo>
                <a:cubicBezTo>
                  <a:pt x="214" y="97"/>
                  <a:pt x="211" y="104"/>
                  <a:pt x="213" y="110"/>
                </a:cubicBezTo>
                <a:cubicBezTo>
                  <a:pt x="215" y="116"/>
                  <a:pt x="221" y="119"/>
                  <a:pt x="227" y="116"/>
                </a:cubicBezTo>
                <a:cubicBezTo>
                  <a:pt x="234" y="114"/>
                  <a:pt x="234" y="114"/>
                  <a:pt x="234" y="114"/>
                </a:cubicBezTo>
                <a:cubicBezTo>
                  <a:pt x="238" y="122"/>
                  <a:pt x="245" y="129"/>
                  <a:pt x="252" y="135"/>
                </a:cubicBezTo>
                <a:cubicBezTo>
                  <a:pt x="253" y="135"/>
                  <a:pt x="253" y="136"/>
                  <a:pt x="254" y="136"/>
                </a:cubicBezTo>
                <a:cubicBezTo>
                  <a:pt x="251" y="142"/>
                  <a:pt x="251" y="142"/>
                  <a:pt x="251" y="142"/>
                </a:cubicBezTo>
                <a:cubicBezTo>
                  <a:pt x="248" y="148"/>
                  <a:pt x="251" y="155"/>
                  <a:pt x="256" y="157"/>
                </a:cubicBezTo>
                <a:cubicBezTo>
                  <a:pt x="262" y="160"/>
                  <a:pt x="269" y="157"/>
                  <a:pt x="271" y="152"/>
                </a:cubicBezTo>
                <a:cubicBezTo>
                  <a:pt x="274" y="146"/>
                  <a:pt x="274" y="146"/>
                  <a:pt x="274" y="146"/>
                </a:cubicBezTo>
                <a:cubicBezTo>
                  <a:pt x="284" y="148"/>
                  <a:pt x="294" y="149"/>
                  <a:pt x="304" y="147"/>
                </a:cubicBezTo>
                <a:cubicBezTo>
                  <a:pt x="306" y="153"/>
                  <a:pt x="306" y="153"/>
                  <a:pt x="306" y="153"/>
                </a:cubicBezTo>
                <a:cubicBezTo>
                  <a:pt x="308" y="159"/>
                  <a:pt x="315" y="162"/>
                  <a:pt x="321" y="160"/>
                </a:cubicBezTo>
                <a:cubicBezTo>
                  <a:pt x="327" y="158"/>
                  <a:pt x="330" y="151"/>
                  <a:pt x="327" y="146"/>
                </a:cubicBezTo>
                <a:cubicBezTo>
                  <a:pt x="325" y="139"/>
                  <a:pt x="325" y="139"/>
                  <a:pt x="325" y="139"/>
                </a:cubicBezTo>
                <a:cubicBezTo>
                  <a:pt x="334" y="134"/>
                  <a:pt x="341" y="127"/>
                  <a:pt x="347" y="119"/>
                </a:cubicBezTo>
                <a:cubicBezTo>
                  <a:pt x="353" y="122"/>
                  <a:pt x="353" y="122"/>
                  <a:pt x="353" y="122"/>
                </a:cubicBezTo>
                <a:cubicBezTo>
                  <a:pt x="359" y="125"/>
                  <a:pt x="366" y="122"/>
                  <a:pt x="368" y="117"/>
                </a:cubicBezTo>
                <a:cubicBezTo>
                  <a:pt x="371" y="111"/>
                  <a:pt x="368" y="104"/>
                  <a:pt x="363" y="102"/>
                </a:cubicBezTo>
                <a:close/>
                <a:moveTo>
                  <a:pt x="292" y="136"/>
                </a:moveTo>
                <a:cubicBezTo>
                  <a:pt x="280" y="136"/>
                  <a:pt x="269" y="132"/>
                  <a:pt x="260" y="125"/>
                </a:cubicBezTo>
                <a:cubicBezTo>
                  <a:pt x="246" y="116"/>
                  <a:pt x="237" y="99"/>
                  <a:pt x="237" y="81"/>
                </a:cubicBezTo>
                <a:cubicBezTo>
                  <a:pt x="237" y="51"/>
                  <a:pt x="262" y="26"/>
                  <a:pt x="292" y="26"/>
                </a:cubicBezTo>
                <a:cubicBezTo>
                  <a:pt x="302" y="26"/>
                  <a:pt x="312" y="29"/>
                  <a:pt x="320" y="34"/>
                </a:cubicBezTo>
                <a:cubicBezTo>
                  <a:pt x="336" y="43"/>
                  <a:pt x="347" y="61"/>
                  <a:pt x="347" y="81"/>
                </a:cubicBezTo>
                <a:cubicBezTo>
                  <a:pt x="347" y="111"/>
                  <a:pt x="322" y="136"/>
                  <a:pt x="292" y="136"/>
                </a:cubicBezTo>
                <a:close/>
                <a:moveTo>
                  <a:pt x="120" y="112"/>
                </a:moveTo>
                <a:cubicBezTo>
                  <a:pt x="99" y="112"/>
                  <a:pt x="82" y="128"/>
                  <a:pt x="82" y="149"/>
                </a:cubicBezTo>
                <a:cubicBezTo>
                  <a:pt x="82" y="169"/>
                  <a:pt x="99" y="186"/>
                  <a:pt x="120" y="186"/>
                </a:cubicBezTo>
                <a:cubicBezTo>
                  <a:pt x="140" y="186"/>
                  <a:pt x="157" y="169"/>
                  <a:pt x="157" y="149"/>
                </a:cubicBezTo>
                <a:cubicBezTo>
                  <a:pt x="157" y="128"/>
                  <a:pt x="140" y="112"/>
                  <a:pt x="120" y="112"/>
                </a:cubicBezTo>
                <a:close/>
                <a:moveTo>
                  <a:pt x="214" y="165"/>
                </a:moveTo>
                <a:cubicBezTo>
                  <a:pt x="223" y="165"/>
                  <a:pt x="223" y="165"/>
                  <a:pt x="223" y="165"/>
                </a:cubicBezTo>
                <a:cubicBezTo>
                  <a:pt x="232" y="165"/>
                  <a:pt x="240" y="158"/>
                  <a:pt x="240" y="149"/>
                </a:cubicBezTo>
                <a:cubicBezTo>
                  <a:pt x="240" y="148"/>
                  <a:pt x="240" y="148"/>
                  <a:pt x="240" y="148"/>
                </a:cubicBezTo>
                <a:cubicBezTo>
                  <a:pt x="239" y="139"/>
                  <a:pt x="232" y="133"/>
                  <a:pt x="223" y="133"/>
                </a:cubicBezTo>
                <a:cubicBezTo>
                  <a:pt x="214" y="133"/>
                  <a:pt x="214" y="133"/>
                  <a:pt x="214" y="133"/>
                </a:cubicBezTo>
                <a:cubicBezTo>
                  <a:pt x="211" y="118"/>
                  <a:pt x="206" y="105"/>
                  <a:pt x="197" y="94"/>
                </a:cubicBezTo>
                <a:cubicBezTo>
                  <a:pt x="204" y="87"/>
                  <a:pt x="204" y="87"/>
                  <a:pt x="204" y="87"/>
                </a:cubicBezTo>
                <a:cubicBezTo>
                  <a:pt x="211" y="80"/>
                  <a:pt x="211" y="70"/>
                  <a:pt x="204" y="64"/>
                </a:cubicBezTo>
                <a:cubicBezTo>
                  <a:pt x="198" y="58"/>
                  <a:pt x="188" y="58"/>
                  <a:pt x="182" y="64"/>
                </a:cubicBezTo>
                <a:cubicBezTo>
                  <a:pt x="175" y="71"/>
                  <a:pt x="175" y="71"/>
                  <a:pt x="175" y="71"/>
                </a:cubicBezTo>
                <a:cubicBezTo>
                  <a:pt x="163" y="63"/>
                  <a:pt x="150" y="57"/>
                  <a:pt x="136" y="55"/>
                </a:cubicBezTo>
                <a:cubicBezTo>
                  <a:pt x="136" y="45"/>
                  <a:pt x="136" y="45"/>
                  <a:pt x="136" y="45"/>
                </a:cubicBezTo>
                <a:cubicBezTo>
                  <a:pt x="136" y="36"/>
                  <a:pt x="129" y="29"/>
                  <a:pt x="120" y="29"/>
                </a:cubicBezTo>
                <a:cubicBezTo>
                  <a:pt x="111" y="29"/>
                  <a:pt x="103" y="36"/>
                  <a:pt x="103" y="45"/>
                </a:cubicBezTo>
                <a:cubicBezTo>
                  <a:pt x="103" y="55"/>
                  <a:pt x="103" y="55"/>
                  <a:pt x="103" y="55"/>
                </a:cubicBezTo>
                <a:cubicBezTo>
                  <a:pt x="89" y="57"/>
                  <a:pt x="76" y="63"/>
                  <a:pt x="65" y="71"/>
                </a:cubicBezTo>
                <a:cubicBezTo>
                  <a:pt x="58" y="64"/>
                  <a:pt x="58" y="64"/>
                  <a:pt x="58" y="64"/>
                </a:cubicBezTo>
                <a:cubicBezTo>
                  <a:pt x="51" y="58"/>
                  <a:pt x="41" y="58"/>
                  <a:pt x="35" y="64"/>
                </a:cubicBezTo>
                <a:cubicBezTo>
                  <a:pt x="28" y="70"/>
                  <a:pt x="28" y="80"/>
                  <a:pt x="35" y="87"/>
                </a:cubicBezTo>
                <a:cubicBezTo>
                  <a:pt x="42" y="94"/>
                  <a:pt x="42" y="94"/>
                  <a:pt x="42" y="94"/>
                </a:cubicBezTo>
                <a:cubicBezTo>
                  <a:pt x="34" y="105"/>
                  <a:pt x="28" y="118"/>
                  <a:pt x="26" y="133"/>
                </a:cubicBezTo>
                <a:cubicBezTo>
                  <a:pt x="16" y="133"/>
                  <a:pt x="16" y="133"/>
                  <a:pt x="16" y="133"/>
                </a:cubicBezTo>
                <a:cubicBezTo>
                  <a:pt x="7" y="133"/>
                  <a:pt x="0" y="140"/>
                  <a:pt x="0" y="149"/>
                </a:cubicBezTo>
                <a:cubicBezTo>
                  <a:pt x="0" y="158"/>
                  <a:pt x="7" y="165"/>
                  <a:pt x="16" y="165"/>
                </a:cubicBezTo>
                <a:cubicBezTo>
                  <a:pt x="26" y="165"/>
                  <a:pt x="26" y="165"/>
                  <a:pt x="26" y="165"/>
                </a:cubicBezTo>
                <a:cubicBezTo>
                  <a:pt x="28" y="179"/>
                  <a:pt x="34" y="192"/>
                  <a:pt x="42" y="204"/>
                </a:cubicBezTo>
                <a:cubicBezTo>
                  <a:pt x="35" y="211"/>
                  <a:pt x="35" y="211"/>
                  <a:pt x="35" y="211"/>
                </a:cubicBezTo>
                <a:cubicBezTo>
                  <a:pt x="28" y="217"/>
                  <a:pt x="28" y="227"/>
                  <a:pt x="35" y="234"/>
                </a:cubicBezTo>
                <a:cubicBezTo>
                  <a:pt x="41" y="240"/>
                  <a:pt x="51" y="240"/>
                  <a:pt x="58" y="234"/>
                </a:cubicBezTo>
                <a:cubicBezTo>
                  <a:pt x="65" y="227"/>
                  <a:pt x="65" y="227"/>
                  <a:pt x="65" y="227"/>
                </a:cubicBezTo>
                <a:cubicBezTo>
                  <a:pt x="72" y="232"/>
                  <a:pt x="81" y="236"/>
                  <a:pt x="90" y="239"/>
                </a:cubicBezTo>
                <a:cubicBezTo>
                  <a:pt x="94" y="241"/>
                  <a:pt x="99" y="242"/>
                  <a:pt x="103" y="243"/>
                </a:cubicBezTo>
                <a:cubicBezTo>
                  <a:pt x="103" y="253"/>
                  <a:pt x="103" y="253"/>
                  <a:pt x="103" y="253"/>
                </a:cubicBezTo>
                <a:cubicBezTo>
                  <a:pt x="103" y="262"/>
                  <a:pt x="111" y="269"/>
                  <a:pt x="120" y="269"/>
                </a:cubicBezTo>
                <a:cubicBezTo>
                  <a:pt x="129" y="269"/>
                  <a:pt x="136" y="262"/>
                  <a:pt x="136" y="253"/>
                </a:cubicBezTo>
                <a:cubicBezTo>
                  <a:pt x="136" y="243"/>
                  <a:pt x="136" y="243"/>
                  <a:pt x="136" y="243"/>
                </a:cubicBezTo>
                <a:cubicBezTo>
                  <a:pt x="150" y="240"/>
                  <a:pt x="163" y="235"/>
                  <a:pt x="175" y="227"/>
                </a:cubicBezTo>
                <a:cubicBezTo>
                  <a:pt x="182" y="234"/>
                  <a:pt x="182" y="234"/>
                  <a:pt x="182" y="234"/>
                </a:cubicBezTo>
                <a:cubicBezTo>
                  <a:pt x="188" y="240"/>
                  <a:pt x="198" y="240"/>
                  <a:pt x="204" y="234"/>
                </a:cubicBezTo>
                <a:cubicBezTo>
                  <a:pt x="211" y="227"/>
                  <a:pt x="211" y="217"/>
                  <a:pt x="204" y="211"/>
                </a:cubicBezTo>
                <a:cubicBezTo>
                  <a:pt x="197" y="204"/>
                  <a:pt x="197" y="204"/>
                  <a:pt x="197" y="204"/>
                </a:cubicBezTo>
                <a:cubicBezTo>
                  <a:pt x="204" y="194"/>
                  <a:pt x="209" y="184"/>
                  <a:pt x="212" y="172"/>
                </a:cubicBezTo>
                <a:cubicBezTo>
                  <a:pt x="213" y="170"/>
                  <a:pt x="213" y="167"/>
                  <a:pt x="214" y="165"/>
                </a:cubicBezTo>
                <a:close/>
                <a:moveTo>
                  <a:pt x="183" y="194"/>
                </a:moveTo>
                <a:cubicBezTo>
                  <a:pt x="169" y="213"/>
                  <a:pt x="148" y="225"/>
                  <a:pt x="123" y="226"/>
                </a:cubicBezTo>
                <a:cubicBezTo>
                  <a:pt x="122" y="226"/>
                  <a:pt x="121" y="226"/>
                  <a:pt x="120" y="226"/>
                </a:cubicBezTo>
                <a:cubicBezTo>
                  <a:pt x="77" y="226"/>
                  <a:pt x="42" y="192"/>
                  <a:pt x="42" y="149"/>
                </a:cubicBezTo>
                <a:cubicBezTo>
                  <a:pt x="42" y="106"/>
                  <a:pt x="77" y="71"/>
                  <a:pt x="120" y="71"/>
                </a:cubicBezTo>
                <a:cubicBezTo>
                  <a:pt x="162" y="71"/>
                  <a:pt x="197" y="106"/>
                  <a:pt x="197" y="149"/>
                </a:cubicBezTo>
                <a:cubicBezTo>
                  <a:pt x="197" y="166"/>
                  <a:pt x="192" y="181"/>
                  <a:pt x="183" y="194"/>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54">
              <a:defRPr/>
            </a:pPr>
            <a:endParaRPr lang="en-US" kern="0">
              <a:solidFill>
                <a:srgbClr val="CB9B90"/>
              </a:solidFill>
              <a:latin typeface="Corbel" panose="020B0503020204020204"/>
            </a:endParaRPr>
          </a:p>
        </p:txBody>
      </p:sp>
    </p:spTree>
    <p:extLst>
      <p:ext uri="{BB962C8B-B14F-4D97-AF65-F5344CB8AC3E}">
        <p14:creationId xmlns:p14="http://schemas.microsoft.com/office/powerpoint/2010/main" val="1859751170"/>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
            <a:extLst>
              <a:ext uri="{FF2B5EF4-FFF2-40B4-BE49-F238E27FC236}">
                <a16:creationId xmlns:a16="http://schemas.microsoft.com/office/drawing/2014/main" id="{20614F16-545C-4F1F-0017-AEF4E9587643}"/>
              </a:ext>
            </a:extLst>
          </p:cNvPr>
          <p:cNvSpPr txBox="1">
            <a:spLocks/>
          </p:cNvSpPr>
          <p:nvPr/>
        </p:nvSpPr>
        <p:spPr bwMode="auto">
          <a:xfrm>
            <a:off x="5131877" y="1769490"/>
            <a:ext cx="6185209" cy="4543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04792" indent="-304792" algn="l" rtl="0" eaLnBrk="0" fontAlgn="base" hangingPunct="0">
              <a:lnSpc>
                <a:spcPts val="2933"/>
              </a:lnSpc>
              <a:spcBef>
                <a:spcPct val="20000"/>
              </a:spcBef>
              <a:spcAft>
                <a:spcPct val="0"/>
              </a:spcAft>
              <a:buClr>
                <a:srgbClr val="003BC0"/>
              </a:buClr>
              <a:buFont typeface="Arial" panose="020B0604020202020204" pitchFamily="34" charset="0"/>
              <a:buChar char="•"/>
              <a:defRPr sz="2667" b="1" kern="1200">
                <a:solidFill>
                  <a:srgbClr val="1D1D1D"/>
                </a:solidFill>
                <a:latin typeface="Calibri" panose="020F0502020204030204" pitchFamily="34" charset="0"/>
                <a:ea typeface="+mn-ea"/>
                <a:cs typeface="+mn-cs"/>
              </a:defRPr>
            </a:lvl1pPr>
            <a:lvl2pPr marL="609585" indent="-226478" algn="l" rtl="0" eaLnBrk="0" fontAlgn="base" hangingPunct="0">
              <a:lnSpc>
                <a:spcPts val="2667"/>
              </a:lnSpc>
              <a:spcBef>
                <a:spcPct val="20000"/>
              </a:spcBef>
              <a:spcAft>
                <a:spcPct val="0"/>
              </a:spcAft>
              <a:buClr>
                <a:srgbClr val="005761"/>
              </a:buClr>
              <a:buFont typeface="Arial" panose="020B0604020202020204" pitchFamily="34" charset="0"/>
              <a:buChar char="-"/>
              <a:tabLst>
                <a:tab pos="533387" algn="l"/>
              </a:tabLst>
              <a:defRPr sz="2400" kern="1200">
                <a:solidFill>
                  <a:srgbClr val="1D1D1D"/>
                </a:solidFill>
                <a:latin typeface="Calibri" panose="020F0502020204030204" pitchFamily="34" charset="0"/>
                <a:ea typeface="+mn-ea"/>
                <a:cs typeface="+mn-cs"/>
              </a:defRPr>
            </a:lvl2pPr>
            <a:lvl3pPr marL="1523962" indent="-304792" algn="l" rtl="0" eaLnBrk="0" fontAlgn="base" hangingPunct="0">
              <a:lnSpc>
                <a:spcPts val="2667"/>
              </a:lnSpc>
              <a:spcBef>
                <a:spcPct val="20000"/>
              </a:spcBef>
              <a:spcAft>
                <a:spcPct val="0"/>
              </a:spcAft>
              <a:buClr>
                <a:srgbClr val="5A5A5A"/>
              </a:buClr>
              <a:buFont typeface="Arial" panose="020B0604020202020204" pitchFamily="34" charset="0"/>
              <a:buChar char="•"/>
              <a:defRPr sz="2667" kern="1200">
                <a:solidFill>
                  <a:srgbClr val="1D1D1D"/>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1D1D1D"/>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1D1D1D"/>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defTabSz="914377">
              <a:lnSpc>
                <a:spcPct val="100000"/>
              </a:lnSpc>
              <a:buNone/>
              <a:defRPr/>
            </a:pPr>
            <a:r>
              <a:rPr lang="en-US" sz="1800" b="0"/>
              <a:t>CDC aims to provide jurisdictions with timely feedback and technical assistance to support data quality improvement.</a:t>
            </a:r>
          </a:p>
          <a:p>
            <a:pPr marL="0" indent="0" defTabSz="914377">
              <a:lnSpc>
                <a:spcPct val="100000"/>
              </a:lnSpc>
              <a:buNone/>
              <a:defRPr/>
            </a:pPr>
            <a:endParaRPr lang="en-US" sz="1200" b="0"/>
          </a:p>
          <a:p>
            <a:pPr marL="0" indent="0" defTabSz="914377" eaLnBrk="1" hangingPunct="1">
              <a:buNone/>
              <a:defRPr/>
            </a:pPr>
            <a:r>
              <a:rPr lang="en-US" sz="1800">
                <a:solidFill>
                  <a:srgbClr val="0033A1"/>
                </a:solidFill>
              </a:rPr>
              <a:t>Who receives data quality improvement feedback?</a:t>
            </a:r>
          </a:p>
          <a:p>
            <a:pPr marL="304786" lvl="1" indent="0" defTabSz="914377" eaLnBrk="1" hangingPunct="1">
              <a:lnSpc>
                <a:spcPct val="100000"/>
              </a:lnSpc>
              <a:buNone/>
              <a:tabLst>
                <a:tab pos="533373" algn="l"/>
              </a:tabLst>
              <a:defRPr/>
            </a:pPr>
            <a:r>
              <a:rPr lang="en-US" sz="1800">
                <a:solidFill>
                  <a:srgbClr val="000000"/>
                </a:solidFill>
              </a:rPr>
              <a:t>Jurisdictions that send line level data to the CDC receive feedback.</a:t>
            </a:r>
            <a:endParaRPr lang="en-US" sz="1200">
              <a:solidFill>
                <a:srgbClr val="000000"/>
              </a:solidFill>
            </a:endParaRPr>
          </a:p>
          <a:p>
            <a:pPr marL="0" indent="0" defTabSz="914377" eaLnBrk="1" hangingPunct="1">
              <a:buNone/>
              <a:defRPr/>
            </a:pPr>
            <a:r>
              <a:rPr lang="en-US" sz="1800">
                <a:solidFill>
                  <a:srgbClr val="0033A1"/>
                </a:solidFill>
              </a:rPr>
              <a:t>How should I prioritize data quality improvement activities?</a:t>
            </a:r>
          </a:p>
          <a:p>
            <a:pPr marL="304786" lvl="1" indent="0" defTabSz="914377" eaLnBrk="1" hangingPunct="1">
              <a:lnSpc>
                <a:spcPct val="100000"/>
              </a:lnSpc>
              <a:buNone/>
              <a:tabLst>
                <a:tab pos="533373" algn="l"/>
              </a:tabLst>
              <a:defRPr/>
            </a:pPr>
            <a:r>
              <a:rPr lang="en-US" sz="1800">
                <a:solidFill>
                  <a:srgbClr val="000000"/>
                </a:solidFill>
              </a:rPr>
              <a:t>Your IIS SME will help you plan for data quality improvement based on results from all reports and available jurisdiction resources. </a:t>
            </a:r>
          </a:p>
          <a:p>
            <a:pPr marL="0" indent="0" defTabSz="914377" eaLnBrk="1" hangingPunct="1">
              <a:buNone/>
              <a:defRPr/>
            </a:pPr>
            <a:r>
              <a:rPr lang="en-US" sz="1800">
                <a:solidFill>
                  <a:srgbClr val="0033A1"/>
                </a:solidFill>
              </a:rPr>
              <a:t>What support is available for aggregate reporters?</a:t>
            </a:r>
          </a:p>
          <a:p>
            <a:pPr marL="304786" lvl="1" indent="0" defTabSz="914377" eaLnBrk="1" hangingPunct="1">
              <a:lnSpc>
                <a:spcPct val="100000"/>
              </a:lnSpc>
              <a:buNone/>
              <a:tabLst>
                <a:tab pos="533373" algn="l"/>
              </a:tabLst>
              <a:defRPr/>
            </a:pPr>
            <a:r>
              <a:rPr lang="en-US" sz="1800">
                <a:solidFill>
                  <a:srgbClr val="000000"/>
                </a:solidFill>
              </a:rPr>
              <a:t>CDC is determining how to provide technical assistance to aggregate reporters.</a:t>
            </a:r>
          </a:p>
          <a:p>
            <a:pPr marL="0" indent="0" defTabSz="914377">
              <a:lnSpc>
                <a:spcPct val="100000"/>
              </a:lnSpc>
              <a:buNone/>
              <a:defRPr/>
            </a:pPr>
            <a:endParaRPr lang="en-US" sz="1800" b="0"/>
          </a:p>
        </p:txBody>
      </p:sp>
      <p:sp>
        <p:nvSpPr>
          <p:cNvPr id="21" name="Title 2">
            <a:extLst>
              <a:ext uri="{FF2B5EF4-FFF2-40B4-BE49-F238E27FC236}">
                <a16:creationId xmlns:a16="http://schemas.microsoft.com/office/drawing/2014/main" id="{98138DD5-F8FB-1F70-89C0-EAB6BCD761A0}"/>
              </a:ext>
            </a:extLst>
          </p:cNvPr>
          <p:cNvSpPr txBox="1">
            <a:spLocks/>
          </p:cNvSpPr>
          <p:nvPr/>
        </p:nvSpPr>
        <p:spPr>
          <a:xfrm>
            <a:off x="4974765" y="427039"/>
            <a:ext cx="6760036" cy="1143000"/>
          </a:xfrm>
          <a:prstGeom prst="rect">
            <a:avLst/>
          </a:prstGeom>
          <a:ln>
            <a:noFill/>
          </a:ln>
        </p:spPr>
        <p:txBody>
          <a:bodyPr lIns="91440" tIns="45720" rIns="91440" bIns="45720" anchor="b" anchorCtr="0"/>
          <a:lstStyle>
            <a:lvl1pPr algn="l" rtl="0" eaLnBrk="0" fontAlgn="base" hangingPunct="0">
              <a:lnSpc>
                <a:spcPts val="4000"/>
              </a:lnSpc>
              <a:spcBef>
                <a:spcPct val="0"/>
              </a:spcBef>
              <a:spcAft>
                <a:spcPct val="0"/>
              </a:spcAft>
              <a:defRPr sz="3733" b="1" kern="1200" baseline="0">
                <a:solidFill>
                  <a:srgbClr val="1E5AAA"/>
                </a:solidFill>
                <a:effectLst/>
                <a:latin typeface="Calibri" pitchFamily="34" charset="0"/>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a:lstStyle>
          <a:p>
            <a:pPr algn="ctr" defTabSz="914377">
              <a:lnSpc>
                <a:spcPct val="76132"/>
              </a:lnSpc>
              <a:defRPr/>
            </a:pPr>
            <a:r>
              <a:rPr lang="en-US"/>
              <a:t>Data Quality Support from CDC  </a:t>
            </a:r>
          </a:p>
        </p:txBody>
      </p:sp>
      <p:grpSp>
        <p:nvGrpSpPr>
          <p:cNvPr id="3" name="Group 2">
            <a:extLst>
              <a:ext uri="{FF2B5EF4-FFF2-40B4-BE49-F238E27FC236}">
                <a16:creationId xmlns:a16="http://schemas.microsoft.com/office/drawing/2014/main" id="{35146A91-2C1A-E0BE-1949-8AB7FD7471B6}"/>
              </a:ext>
            </a:extLst>
          </p:cNvPr>
          <p:cNvGrpSpPr/>
          <p:nvPr/>
        </p:nvGrpSpPr>
        <p:grpSpPr>
          <a:xfrm>
            <a:off x="779662" y="953945"/>
            <a:ext cx="4195103" cy="5655747"/>
            <a:chOff x="7652115" y="953945"/>
            <a:chExt cx="4195103" cy="5655746"/>
          </a:xfrm>
        </p:grpSpPr>
        <p:pic>
          <p:nvPicPr>
            <p:cNvPr id="23" name="Picture 22" descr="A picture containing text, weapon, gun, screenshot&#10;&#10;Description automatically generated">
              <a:extLst>
                <a:ext uri="{FF2B5EF4-FFF2-40B4-BE49-F238E27FC236}">
                  <a16:creationId xmlns:a16="http://schemas.microsoft.com/office/drawing/2014/main" id="{21C0E3D5-5267-503A-C600-37246EA6F175}"/>
                </a:ext>
              </a:extLst>
            </p:cNvPr>
            <p:cNvPicPr>
              <a:picLocks noChangeAspect="1"/>
            </p:cNvPicPr>
            <p:nvPr/>
          </p:nvPicPr>
          <p:blipFill>
            <a:blip r:embed="rId3"/>
            <a:stretch>
              <a:fillRect/>
            </a:stretch>
          </p:blipFill>
          <p:spPr>
            <a:xfrm>
              <a:off x="7652115" y="953945"/>
              <a:ext cx="4195103" cy="5655746"/>
            </a:xfrm>
            <a:prstGeom prst="rect">
              <a:avLst/>
            </a:prstGeom>
          </p:spPr>
        </p:pic>
        <p:sp>
          <p:nvSpPr>
            <p:cNvPr id="25" name="Freeform 11">
              <a:extLst>
                <a:ext uri="{FF2B5EF4-FFF2-40B4-BE49-F238E27FC236}">
                  <a16:creationId xmlns:a16="http://schemas.microsoft.com/office/drawing/2014/main" id="{E08A4833-1B36-37A8-DF42-947A09A90642}"/>
                </a:ext>
              </a:extLst>
            </p:cNvPr>
            <p:cNvSpPr/>
            <p:nvPr/>
          </p:nvSpPr>
          <p:spPr>
            <a:xfrm>
              <a:off x="8037635" y="2441521"/>
              <a:ext cx="3247400" cy="1143000"/>
            </a:xfrm>
            <a:custGeom>
              <a:avLst/>
              <a:gdLst>
                <a:gd name="connsiteX0" fmla="*/ 0 w 3225322"/>
                <a:gd name="connsiteY0" fmla="*/ 48574 h 485741"/>
                <a:gd name="connsiteX1" fmla="*/ 48574 w 3225322"/>
                <a:gd name="connsiteY1" fmla="*/ 0 h 485741"/>
                <a:gd name="connsiteX2" fmla="*/ 3176748 w 3225322"/>
                <a:gd name="connsiteY2" fmla="*/ 0 h 485741"/>
                <a:gd name="connsiteX3" fmla="*/ 3225322 w 3225322"/>
                <a:gd name="connsiteY3" fmla="*/ 48574 h 485741"/>
                <a:gd name="connsiteX4" fmla="*/ 3225322 w 3225322"/>
                <a:gd name="connsiteY4" fmla="*/ 437167 h 485741"/>
                <a:gd name="connsiteX5" fmla="*/ 3176748 w 3225322"/>
                <a:gd name="connsiteY5" fmla="*/ 485741 h 485741"/>
                <a:gd name="connsiteX6" fmla="*/ 48574 w 3225322"/>
                <a:gd name="connsiteY6" fmla="*/ 485741 h 485741"/>
                <a:gd name="connsiteX7" fmla="*/ 0 w 3225322"/>
                <a:gd name="connsiteY7" fmla="*/ 437167 h 485741"/>
                <a:gd name="connsiteX8" fmla="*/ 0 w 3225322"/>
                <a:gd name="connsiteY8" fmla="*/ 48574 h 485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5322" h="485741">
                  <a:moveTo>
                    <a:pt x="0" y="48574"/>
                  </a:moveTo>
                  <a:cubicBezTo>
                    <a:pt x="0" y="21747"/>
                    <a:pt x="21747" y="0"/>
                    <a:pt x="48574" y="0"/>
                  </a:cubicBezTo>
                  <a:lnTo>
                    <a:pt x="3176748" y="0"/>
                  </a:lnTo>
                  <a:cubicBezTo>
                    <a:pt x="3203575" y="0"/>
                    <a:pt x="3225322" y="21747"/>
                    <a:pt x="3225322" y="48574"/>
                  </a:cubicBezTo>
                  <a:lnTo>
                    <a:pt x="3225322" y="437167"/>
                  </a:lnTo>
                  <a:cubicBezTo>
                    <a:pt x="3225322" y="463994"/>
                    <a:pt x="3203575" y="485741"/>
                    <a:pt x="3176748" y="485741"/>
                  </a:cubicBezTo>
                  <a:lnTo>
                    <a:pt x="48574" y="485741"/>
                  </a:lnTo>
                  <a:cubicBezTo>
                    <a:pt x="21747" y="485741"/>
                    <a:pt x="0" y="463994"/>
                    <a:pt x="0" y="437167"/>
                  </a:cubicBezTo>
                  <a:lnTo>
                    <a:pt x="0" y="48574"/>
                  </a:lnTo>
                  <a:close/>
                </a:path>
              </a:pathLst>
            </a:custGeom>
            <a:solidFill>
              <a:schemeClr val="accent6"/>
            </a:solidFill>
            <a:ln w="25400" cap="flat" cmpd="sng" algn="ctr">
              <a:noFill/>
              <a:prstDash val="solid"/>
            </a:ln>
            <a:effectLst/>
          </p:spPr>
          <p:txBody>
            <a:bodyPr spcFirstLastPara="0" vert="horz" wrap="square" lIns="34547" tIns="29467" rIns="34547" bIns="29467" numCol="1" spcCol="1270" anchor="t" anchorCtr="0">
              <a:noAutofit/>
            </a:bodyPr>
            <a:lstStyle/>
            <a:p>
              <a:pPr algn="ctr" defTabSz="355591">
                <a:spcBef>
                  <a:spcPct val="0"/>
                </a:spcBef>
                <a:defRPr/>
              </a:pPr>
              <a:r>
                <a:rPr lang="en-US" altLang="zh-CN" b="1">
                  <a:solidFill>
                    <a:prstClr val="white"/>
                  </a:solidFill>
                  <a:latin typeface="Calibri"/>
                </a:rPr>
                <a:t>Routine Vaccination DQ Report</a:t>
              </a:r>
            </a:p>
            <a:p>
              <a:pPr marL="114297" defTabSz="355591">
                <a:spcBef>
                  <a:spcPct val="0"/>
                </a:spcBef>
                <a:defRPr/>
              </a:pPr>
              <a:r>
                <a:rPr lang="en-US" sz="1400">
                  <a:solidFill>
                    <a:srgbClr val="FFFFFF"/>
                  </a:solidFill>
                  <a:latin typeface="Calibri"/>
                  <a:cs typeface="Calibri"/>
                </a:rPr>
                <a:t>Quality for priority data elements and analyses of trends over time and within population groups</a:t>
              </a:r>
              <a:endParaRPr lang="en-US" altLang="zh-CN" sz="1400">
                <a:solidFill>
                  <a:srgbClr val="FFFFFF"/>
                </a:solidFill>
                <a:latin typeface="Calibri"/>
                <a:cs typeface="Calibri"/>
              </a:endParaRPr>
            </a:p>
          </p:txBody>
        </p:sp>
        <p:sp>
          <p:nvSpPr>
            <p:cNvPr id="27" name="矩形 31">
              <a:extLst>
                <a:ext uri="{FF2B5EF4-FFF2-40B4-BE49-F238E27FC236}">
                  <a16:creationId xmlns:a16="http://schemas.microsoft.com/office/drawing/2014/main" id="{51AB8C77-F6A5-5522-8215-3653DBA2376B}"/>
                </a:ext>
              </a:extLst>
            </p:cNvPr>
            <p:cNvSpPr/>
            <p:nvPr/>
          </p:nvSpPr>
          <p:spPr>
            <a:xfrm>
              <a:off x="8037632" y="1683337"/>
              <a:ext cx="3247399" cy="757130"/>
            </a:xfrm>
            <a:prstGeom prst="rect">
              <a:avLst/>
            </a:prstGeom>
          </p:spPr>
          <p:txBody>
            <a:bodyPr wrap="square">
              <a:spAutoFit/>
            </a:bodyPr>
            <a:lstStyle/>
            <a:p>
              <a:pPr algn="ctr" defTabSz="888978">
                <a:lnSpc>
                  <a:spcPct val="90000"/>
                </a:lnSpc>
                <a:spcBef>
                  <a:spcPct val="0"/>
                </a:spcBef>
                <a:spcAft>
                  <a:spcPct val="35000"/>
                </a:spcAft>
                <a:defRPr/>
              </a:pPr>
              <a:r>
                <a:rPr lang="en-US" altLang="zh-CN" sz="2400" b="1">
                  <a:solidFill>
                    <a:srgbClr val="1E5AAA"/>
                  </a:solidFill>
                  <a:latin typeface="Calibri"/>
                </a:rPr>
                <a:t>Data Quality Improvement Reports</a:t>
              </a:r>
            </a:p>
          </p:txBody>
        </p:sp>
        <p:sp>
          <p:nvSpPr>
            <p:cNvPr id="29" name="Freeform 11">
              <a:extLst>
                <a:ext uri="{FF2B5EF4-FFF2-40B4-BE49-F238E27FC236}">
                  <a16:creationId xmlns:a16="http://schemas.microsoft.com/office/drawing/2014/main" id="{2E56AC9D-2932-A8E9-FA1B-F4AA602AD234}"/>
                </a:ext>
              </a:extLst>
            </p:cNvPr>
            <p:cNvSpPr/>
            <p:nvPr/>
          </p:nvSpPr>
          <p:spPr>
            <a:xfrm>
              <a:off x="8037634" y="3735902"/>
              <a:ext cx="3247400" cy="1143000"/>
            </a:xfrm>
            <a:custGeom>
              <a:avLst/>
              <a:gdLst>
                <a:gd name="connsiteX0" fmla="*/ 0 w 3225322"/>
                <a:gd name="connsiteY0" fmla="*/ 48574 h 485741"/>
                <a:gd name="connsiteX1" fmla="*/ 48574 w 3225322"/>
                <a:gd name="connsiteY1" fmla="*/ 0 h 485741"/>
                <a:gd name="connsiteX2" fmla="*/ 3176748 w 3225322"/>
                <a:gd name="connsiteY2" fmla="*/ 0 h 485741"/>
                <a:gd name="connsiteX3" fmla="*/ 3225322 w 3225322"/>
                <a:gd name="connsiteY3" fmla="*/ 48574 h 485741"/>
                <a:gd name="connsiteX4" fmla="*/ 3225322 w 3225322"/>
                <a:gd name="connsiteY4" fmla="*/ 437167 h 485741"/>
                <a:gd name="connsiteX5" fmla="*/ 3176748 w 3225322"/>
                <a:gd name="connsiteY5" fmla="*/ 485741 h 485741"/>
                <a:gd name="connsiteX6" fmla="*/ 48574 w 3225322"/>
                <a:gd name="connsiteY6" fmla="*/ 485741 h 485741"/>
                <a:gd name="connsiteX7" fmla="*/ 0 w 3225322"/>
                <a:gd name="connsiteY7" fmla="*/ 437167 h 485741"/>
                <a:gd name="connsiteX8" fmla="*/ 0 w 3225322"/>
                <a:gd name="connsiteY8" fmla="*/ 48574 h 485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5322" h="485741">
                  <a:moveTo>
                    <a:pt x="0" y="48574"/>
                  </a:moveTo>
                  <a:cubicBezTo>
                    <a:pt x="0" y="21747"/>
                    <a:pt x="21747" y="0"/>
                    <a:pt x="48574" y="0"/>
                  </a:cubicBezTo>
                  <a:lnTo>
                    <a:pt x="3176748" y="0"/>
                  </a:lnTo>
                  <a:cubicBezTo>
                    <a:pt x="3203575" y="0"/>
                    <a:pt x="3225322" y="21747"/>
                    <a:pt x="3225322" y="48574"/>
                  </a:cubicBezTo>
                  <a:lnTo>
                    <a:pt x="3225322" y="437167"/>
                  </a:lnTo>
                  <a:cubicBezTo>
                    <a:pt x="3225322" y="463994"/>
                    <a:pt x="3203575" y="485741"/>
                    <a:pt x="3176748" y="485741"/>
                  </a:cubicBezTo>
                  <a:lnTo>
                    <a:pt x="48574" y="485741"/>
                  </a:lnTo>
                  <a:cubicBezTo>
                    <a:pt x="21747" y="485741"/>
                    <a:pt x="0" y="463994"/>
                    <a:pt x="0" y="437167"/>
                  </a:cubicBezTo>
                  <a:lnTo>
                    <a:pt x="0" y="48574"/>
                  </a:lnTo>
                  <a:close/>
                </a:path>
              </a:pathLst>
            </a:custGeom>
            <a:solidFill>
              <a:schemeClr val="accent6">
                <a:lumMod val="75000"/>
                <a:lumOff val="25000"/>
              </a:schemeClr>
            </a:solidFill>
            <a:ln w="25400" cap="flat" cmpd="sng" algn="ctr">
              <a:noFill/>
              <a:prstDash val="solid"/>
            </a:ln>
            <a:effectLst/>
          </p:spPr>
          <p:txBody>
            <a:bodyPr spcFirstLastPara="0" vert="horz" wrap="square" lIns="34547" tIns="29467" rIns="34547" bIns="29467" numCol="1" spcCol="1270" anchor="t" anchorCtr="0">
              <a:noAutofit/>
            </a:bodyPr>
            <a:lstStyle/>
            <a:p>
              <a:pPr algn="ctr" defTabSz="355591">
                <a:spcBef>
                  <a:spcPct val="0"/>
                </a:spcBef>
                <a:defRPr/>
              </a:pPr>
              <a:r>
                <a:rPr lang="en-US" altLang="zh-CN" b="1">
                  <a:solidFill>
                    <a:prstClr val="white"/>
                  </a:solidFill>
                  <a:latin typeface="Calibri"/>
                </a:rPr>
                <a:t>Summary Report</a:t>
              </a:r>
            </a:p>
            <a:p>
              <a:pPr marL="114297" defTabSz="355591">
                <a:spcBef>
                  <a:spcPct val="0"/>
                </a:spcBef>
                <a:defRPr/>
              </a:pPr>
              <a:r>
                <a:rPr lang="en-US" sz="1400">
                  <a:solidFill>
                    <a:srgbClr val="FFFFFF"/>
                  </a:solidFill>
                  <a:latin typeface="Calibri"/>
                  <a:cs typeface="Calibri"/>
                </a:rPr>
                <a:t>Overview of jurisdiction’s quarterly data submission (e.g., valid records, coverage, timeliness)</a:t>
              </a:r>
              <a:endParaRPr lang="en-US" altLang="zh-CN" sz="1400">
                <a:solidFill>
                  <a:srgbClr val="FFFFFF"/>
                </a:solidFill>
                <a:latin typeface="Calibri"/>
              </a:endParaRPr>
            </a:p>
            <a:p>
              <a:pPr algn="ctr" defTabSz="355591">
                <a:spcBef>
                  <a:spcPct val="0"/>
                </a:spcBef>
                <a:defRPr/>
              </a:pPr>
              <a:endParaRPr lang="en-US" altLang="zh-CN" sz="1051">
                <a:solidFill>
                  <a:prstClr val="white"/>
                </a:solidFill>
                <a:latin typeface="Calibri"/>
              </a:endParaRPr>
            </a:p>
          </p:txBody>
        </p:sp>
        <p:sp>
          <p:nvSpPr>
            <p:cNvPr id="31" name="Freeform 11">
              <a:extLst>
                <a:ext uri="{FF2B5EF4-FFF2-40B4-BE49-F238E27FC236}">
                  <a16:creationId xmlns:a16="http://schemas.microsoft.com/office/drawing/2014/main" id="{A6C474F0-ED29-F63A-FEE6-8ADD6479D774}"/>
                </a:ext>
              </a:extLst>
            </p:cNvPr>
            <p:cNvSpPr/>
            <p:nvPr/>
          </p:nvSpPr>
          <p:spPr>
            <a:xfrm>
              <a:off x="8037633" y="5030284"/>
              <a:ext cx="3247400" cy="1102192"/>
            </a:xfrm>
            <a:custGeom>
              <a:avLst/>
              <a:gdLst>
                <a:gd name="connsiteX0" fmla="*/ 0 w 3225322"/>
                <a:gd name="connsiteY0" fmla="*/ 48574 h 485741"/>
                <a:gd name="connsiteX1" fmla="*/ 48574 w 3225322"/>
                <a:gd name="connsiteY1" fmla="*/ 0 h 485741"/>
                <a:gd name="connsiteX2" fmla="*/ 3176748 w 3225322"/>
                <a:gd name="connsiteY2" fmla="*/ 0 h 485741"/>
                <a:gd name="connsiteX3" fmla="*/ 3225322 w 3225322"/>
                <a:gd name="connsiteY3" fmla="*/ 48574 h 485741"/>
                <a:gd name="connsiteX4" fmla="*/ 3225322 w 3225322"/>
                <a:gd name="connsiteY4" fmla="*/ 437167 h 485741"/>
                <a:gd name="connsiteX5" fmla="*/ 3176748 w 3225322"/>
                <a:gd name="connsiteY5" fmla="*/ 485741 h 485741"/>
                <a:gd name="connsiteX6" fmla="*/ 48574 w 3225322"/>
                <a:gd name="connsiteY6" fmla="*/ 485741 h 485741"/>
                <a:gd name="connsiteX7" fmla="*/ 0 w 3225322"/>
                <a:gd name="connsiteY7" fmla="*/ 437167 h 485741"/>
                <a:gd name="connsiteX8" fmla="*/ 0 w 3225322"/>
                <a:gd name="connsiteY8" fmla="*/ 48574 h 485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5322" h="485741">
                  <a:moveTo>
                    <a:pt x="0" y="48574"/>
                  </a:moveTo>
                  <a:cubicBezTo>
                    <a:pt x="0" y="21747"/>
                    <a:pt x="21747" y="0"/>
                    <a:pt x="48574" y="0"/>
                  </a:cubicBezTo>
                  <a:lnTo>
                    <a:pt x="3176748" y="0"/>
                  </a:lnTo>
                  <a:cubicBezTo>
                    <a:pt x="3203575" y="0"/>
                    <a:pt x="3225322" y="21747"/>
                    <a:pt x="3225322" y="48574"/>
                  </a:cubicBezTo>
                  <a:lnTo>
                    <a:pt x="3225322" y="437167"/>
                  </a:lnTo>
                  <a:cubicBezTo>
                    <a:pt x="3225322" y="463994"/>
                    <a:pt x="3203575" y="485741"/>
                    <a:pt x="3176748" y="485741"/>
                  </a:cubicBezTo>
                  <a:lnTo>
                    <a:pt x="48574" y="485741"/>
                  </a:lnTo>
                  <a:cubicBezTo>
                    <a:pt x="21747" y="485741"/>
                    <a:pt x="0" y="463994"/>
                    <a:pt x="0" y="437167"/>
                  </a:cubicBezTo>
                  <a:lnTo>
                    <a:pt x="0" y="48574"/>
                  </a:lnTo>
                  <a:close/>
                </a:path>
              </a:pathLst>
            </a:custGeom>
            <a:solidFill>
              <a:schemeClr val="accent6">
                <a:lumMod val="50000"/>
                <a:lumOff val="50000"/>
              </a:schemeClr>
            </a:solidFill>
            <a:ln w="25400" cap="flat" cmpd="sng" algn="ctr">
              <a:noFill/>
              <a:prstDash val="solid"/>
            </a:ln>
            <a:effectLst/>
          </p:spPr>
          <p:txBody>
            <a:bodyPr spcFirstLastPara="0" vert="horz" wrap="square" lIns="34547" tIns="29467" rIns="34547" bIns="29467" numCol="1" spcCol="1270" anchor="t" anchorCtr="0">
              <a:noAutofit/>
            </a:bodyPr>
            <a:lstStyle/>
            <a:p>
              <a:pPr algn="ctr" defTabSz="355591">
                <a:spcBef>
                  <a:spcPct val="0"/>
                </a:spcBef>
                <a:defRPr/>
              </a:pPr>
              <a:r>
                <a:rPr lang="en-US" altLang="zh-CN" b="1">
                  <a:solidFill>
                    <a:prstClr val="white"/>
                  </a:solidFill>
                  <a:latin typeface="Calibri"/>
                </a:rPr>
                <a:t>PPRL DQ Feedback Report</a:t>
              </a:r>
            </a:p>
            <a:p>
              <a:pPr marL="111123" defTabSz="914377">
                <a:spcAft>
                  <a:spcPts val="600"/>
                </a:spcAft>
                <a:defRPr/>
              </a:pPr>
              <a:r>
                <a:rPr lang="en-US" sz="1400">
                  <a:solidFill>
                    <a:srgbClr val="FFFFFF"/>
                  </a:solidFill>
                  <a:latin typeface="Calibri"/>
                  <a:ea typeface="Calibri"/>
                  <a:cs typeface="Calibri"/>
                </a:rPr>
                <a:t>Summary, list of potential duplicate patient IDs, and patient records with missing values for required data elements</a:t>
              </a:r>
              <a:endParaRPr lang="en-US" altLang="zh-CN" sz="1400">
                <a:solidFill>
                  <a:srgbClr val="FFFFFF"/>
                </a:solidFill>
                <a:latin typeface="Calibri"/>
                <a:ea typeface="Calibri"/>
                <a:cs typeface="Calibri"/>
              </a:endParaRPr>
            </a:p>
          </p:txBody>
        </p:sp>
      </p:grpSp>
      <p:sp>
        <p:nvSpPr>
          <p:cNvPr id="5" name="Freeform 38">
            <a:extLst>
              <a:ext uri="{FF2B5EF4-FFF2-40B4-BE49-F238E27FC236}">
                <a16:creationId xmlns:a16="http://schemas.microsoft.com/office/drawing/2014/main" id="{FEE88A9E-51D8-4B5B-8614-7A153B0D19BC}"/>
              </a:ext>
            </a:extLst>
          </p:cNvPr>
          <p:cNvSpPr>
            <a:spLocks noEditPoints="1"/>
          </p:cNvSpPr>
          <p:nvPr/>
        </p:nvSpPr>
        <p:spPr bwMode="auto">
          <a:xfrm>
            <a:off x="11035749" y="355009"/>
            <a:ext cx="861111" cy="624115"/>
          </a:xfrm>
          <a:custGeom>
            <a:avLst/>
            <a:gdLst>
              <a:gd name="T0" fmla="*/ 267 w 373"/>
              <a:gd name="T1" fmla="*/ 229 h 269"/>
              <a:gd name="T2" fmla="*/ 319 w 373"/>
              <a:gd name="T3" fmla="*/ 192 h 269"/>
              <a:gd name="T4" fmla="*/ 292 w 373"/>
              <a:gd name="T5" fmla="*/ 175 h 269"/>
              <a:gd name="T6" fmla="*/ 280 w 373"/>
              <a:gd name="T7" fmla="*/ 164 h 269"/>
              <a:gd name="T8" fmla="*/ 257 w 373"/>
              <a:gd name="T9" fmla="*/ 163 h 269"/>
              <a:gd name="T10" fmla="*/ 244 w 373"/>
              <a:gd name="T11" fmla="*/ 173 h 269"/>
              <a:gd name="T12" fmla="*/ 216 w 373"/>
              <a:gd name="T13" fmla="*/ 188 h 269"/>
              <a:gd name="T14" fmla="*/ 223 w 373"/>
              <a:gd name="T15" fmla="*/ 219 h 269"/>
              <a:gd name="T16" fmla="*/ 223 w 373"/>
              <a:gd name="T17" fmla="*/ 235 h 269"/>
              <a:gd name="T18" fmla="*/ 239 w 373"/>
              <a:gd name="T19" fmla="*/ 252 h 269"/>
              <a:gd name="T20" fmla="*/ 255 w 373"/>
              <a:gd name="T21" fmla="*/ 255 h 269"/>
              <a:gd name="T22" fmla="*/ 286 w 373"/>
              <a:gd name="T23" fmla="*/ 264 h 269"/>
              <a:gd name="T24" fmla="*/ 303 w 373"/>
              <a:gd name="T25" fmla="*/ 237 h 269"/>
              <a:gd name="T26" fmla="*/ 314 w 373"/>
              <a:gd name="T27" fmla="*/ 225 h 269"/>
              <a:gd name="T28" fmla="*/ 315 w 373"/>
              <a:gd name="T29" fmla="*/ 202 h 269"/>
              <a:gd name="T30" fmla="*/ 230 w 373"/>
              <a:gd name="T31" fmla="*/ 212 h 269"/>
              <a:gd name="T32" fmla="*/ 267 w 373"/>
              <a:gd name="T33" fmla="*/ 248 h 269"/>
              <a:gd name="T34" fmla="*/ 266 w 373"/>
              <a:gd name="T35" fmla="*/ 81 h 269"/>
              <a:gd name="T36" fmla="*/ 318 w 373"/>
              <a:gd name="T37" fmla="*/ 81 h 269"/>
              <a:gd name="T38" fmla="*/ 357 w 373"/>
              <a:gd name="T39" fmla="*/ 99 h 269"/>
              <a:gd name="T40" fmla="*/ 371 w 373"/>
              <a:gd name="T41" fmla="*/ 52 h 269"/>
              <a:gd name="T42" fmla="*/ 330 w 373"/>
              <a:gd name="T43" fmla="*/ 26 h 269"/>
              <a:gd name="T44" fmla="*/ 328 w 373"/>
              <a:gd name="T45" fmla="*/ 5 h 269"/>
              <a:gd name="T46" fmla="*/ 280 w 373"/>
              <a:gd name="T47" fmla="*/ 15 h 269"/>
              <a:gd name="T48" fmla="*/ 256 w 373"/>
              <a:gd name="T49" fmla="*/ 16 h 269"/>
              <a:gd name="T50" fmla="*/ 231 w 373"/>
              <a:gd name="T51" fmla="*/ 40 h 269"/>
              <a:gd name="T52" fmla="*/ 227 w 373"/>
              <a:gd name="T53" fmla="*/ 63 h 269"/>
              <a:gd name="T54" fmla="*/ 213 w 373"/>
              <a:gd name="T55" fmla="*/ 110 h 269"/>
              <a:gd name="T56" fmla="*/ 252 w 373"/>
              <a:gd name="T57" fmla="*/ 135 h 269"/>
              <a:gd name="T58" fmla="*/ 256 w 373"/>
              <a:gd name="T59" fmla="*/ 157 h 269"/>
              <a:gd name="T60" fmla="*/ 304 w 373"/>
              <a:gd name="T61" fmla="*/ 147 h 269"/>
              <a:gd name="T62" fmla="*/ 327 w 373"/>
              <a:gd name="T63" fmla="*/ 146 h 269"/>
              <a:gd name="T64" fmla="*/ 353 w 373"/>
              <a:gd name="T65" fmla="*/ 122 h 269"/>
              <a:gd name="T66" fmla="*/ 292 w 373"/>
              <a:gd name="T67" fmla="*/ 136 h 269"/>
              <a:gd name="T68" fmla="*/ 292 w 373"/>
              <a:gd name="T69" fmla="*/ 26 h 269"/>
              <a:gd name="T70" fmla="*/ 292 w 373"/>
              <a:gd name="T71" fmla="*/ 136 h 269"/>
              <a:gd name="T72" fmla="*/ 120 w 373"/>
              <a:gd name="T73" fmla="*/ 186 h 269"/>
              <a:gd name="T74" fmla="*/ 214 w 373"/>
              <a:gd name="T75" fmla="*/ 165 h 269"/>
              <a:gd name="T76" fmla="*/ 240 w 373"/>
              <a:gd name="T77" fmla="*/ 148 h 269"/>
              <a:gd name="T78" fmla="*/ 197 w 373"/>
              <a:gd name="T79" fmla="*/ 94 h 269"/>
              <a:gd name="T80" fmla="*/ 182 w 373"/>
              <a:gd name="T81" fmla="*/ 64 h 269"/>
              <a:gd name="T82" fmla="*/ 136 w 373"/>
              <a:gd name="T83" fmla="*/ 45 h 269"/>
              <a:gd name="T84" fmla="*/ 103 w 373"/>
              <a:gd name="T85" fmla="*/ 55 h 269"/>
              <a:gd name="T86" fmla="*/ 35 w 373"/>
              <a:gd name="T87" fmla="*/ 64 h 269"/>
              <a:gd name="T88" fmla="*/ 26 w 373"/>
              <a:gd name="T89" fmla="*/ 133 h 269"/>
              <a:gd name="T90" fmla="*/ 16 w 373"/>
              <a:gd name="T91" fmla="*/ 165 h 269"/>
              <a:gd name="T92" fmla="*/ 35 w 373"/>
              <a:gd name="T93" fmla="*/ 211 h 269"/>
              <a:gd name="T94" fmla="*/ 65 w 373"/>
              <a:gd name="T95" fmla="*/ 227 h 269"/>
              <a:gd name="T96" fmla="*/ 103 w 373"/>
              <a:gd name="T97" fmla="*/ 253 h 269"/>
              <a:gd name="T98" fmla="*/ 136 w 373"/>
              <a:gd name="T99" fmla="*/ 243 h 269"/>
              <a:gd name="T100" fmla="*/ 204 w 373"/>
              <a:gd name="T101" fmla="*/ 234 h 269"/>
              <a:gd name="T102" fmla="*/ 212 w 373"/>
              <a:gd name="T103" fmla="*/ 172 h 269"/>
              <a:gd name="T104" fmla="*/ 123 w 373"/>
              <a:gd name="T105" fmla="*/ 226 h 269"/>
              <a:gd name="T106" fmla="*/ 120 w 373"/>
              <a:gd name="T107" fmla="*/ 71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3" h="269">
                <a:moveTo>
                  <a:pt x="267" y="194"/>
                </a:moveTo>
                <a:cubicBezTo>
                  <a:pt x="257" y="194"/>
                  <a:pt x="249" y="202"/>
                  <a:pt x="249" y="212"/>
                </a:cubicBezTo>
                <a:cubicBezTo>
                  <a:pt x="249" y="221"/>
                  <a:pt x="257" y="229"/>
                  <a:pt x="267" y="229"/>
                </a:cubicBezTo>
                <a:cubicBezTo>
                  <a:pt x="276" y="229"/>
                  <a:pt x="284" y="221"/>
                  <a:pt x="284" y="212"/>
                </a:cubicBezTo>
                <a:cubicBezTo>
                  <a:pt x="284" y="202"/>
                  <a:pt x="276" y="194"/>
                  <a:pt x="267" y="194"/>
                </a:cubicBezTo>
                <a:close/>
                <a:moveTo>
                  <a:pt x="319" y="192"/>
                </a:moveTo>
                <a:cubicBezTo>
                  <a:pt x="318" y="188"/>
                  <a:pt x="314" y="186"/>
                  <a:pt x="310" y="188"/>
                </a:cubicBezTo>
                <a:cubicBezTo>
                  <a:pt x="305" y="189"/>
                  <a:pt x="305" y="189"/>
                  <a:pt x="305" y="189"/>
                </a:cubicBezTo>
                <a:cubicBezTo>
                  <a:pt x="302" y="184"/>
                  <a:pt x="297" y="179"/>
                  <a:pt x="292" y="175"/>
                </a:cubicBezTo>
                <a:cubicBezTo>
                  <a:pt x="294" y="171"/>
                  <a:pt x="294" y="171"/>
                  <a:pt x="294" y="171"/>
                </a:cubicBezTo>
                <a:cubicBezTo>
                  <a:pt x="296" y="167"/>
                  <a:pt x="294" y="162"/>
                  <a:pt x="290" y="161"/>
                </a:cubicBezTo>
                <a:cubicBezTo>
                  <a:pt x="287" y="159"/>
                  <a:pt x="282" y="161"/>
                  <a:pt x="280" y="164"/>
                </a:cubicBezTo>
                <a:cubicBezTo>
                  <a:pt x="278" y="168"/>
                  <a:pt x="278" y="168"/>
                  <a:pt x="278" y="168"/>
                </a:cubicBezTo>
                <a:cubicBezTo>
                  <a:pt x="272" y="167"/>
                  <a:pt x="265" y="166"/>
                  <a:pt x="259" y="168"/>
                </a:cubicBezTo>
                <a:cubicBezTo>
                  <a:pt x="257" y="163"/>
                  <a:pt x="257" y="163"/>
                  <a:pt x="257" y="163"/>
                </a:cubicBezTo>
                <a:cubicBezTo>
                  <a:pt x="256" y="159"/>
                  <a:pt x="251" y="157"/>
                  <a:pt x="247" y="159"/>
                </a:cubicBezTo>
                <a:cubicBezTo>
                  <a:pt x="243" y="160"/>
                  <a:pt x="241" y="165"/>
                  <a:pt x="243" y="168"/>
                </a:cubicBezTo>
                <a:cubicBezTo>
                  <a:pt x="244" y="173"/>
                  <a:pt x="244" y="173"/>
                  <a:pt x="244" y="173"/>
                </a:cubicBezTo>
                <a:cubicBezTo>
                  <a:pt x="239" y="176"/>
                  <a:pt x="234" y="181"/>
                  <a:pt x="230" y="186"/>
                </a:cubicBezTo>
                <a:cubicBezTo>
                  <a:pt x="226" y="184"/>
                  <a:pt x="226" y="184"/>
                  <a:pt x="226" y="184"/>
                </a:cubicBezTo>
                <a:cubicBezTo>
                  <a:pt x="222" y="182"/>
                  <a:pt x="217" y="184"/>
                  <a:pt x="216" y="188"/>
                </a:cubicBezTo>
                <a:cubicBezTo>
                  <a:pt x="214" y="192"/>
                  <a:pt x="216" y="196"/>
                  <a:pt x="219" y="198"/>
                </a:cubicBezTo>
                <a:cubicBezTo>
                  <a:pt x="224" y="200"/>
                  <a:pt x="224" y="200"/>
                  <a:pt x="224" y="200"/>
                </a:cubicBezTo>
                <a:cubicBezTo>
                  <a:pt x="222" y="206"/>
                  <a:pt x="221" y="213"/>
                  <a:pt x="223" y="219"/>
                </a:cubicBezTo>
                <a:cubicBezTo>
                  <a:pt x="218" y="221"/>
                  <a:pt x="218" y="221"/>
                  <a:pt x="218" y="221"/>
                </a:cubicBezTo>
                <a:cubicBezTo>
                  <a:pt x="214" y="222"/>
                  <a:pt x="212" y="227"/>
                  <a:pt x="214" y="231"/>
                </a:cubicBezTo>
                <a:cubicBezTo>
                  <a:pt x="215" y="235"/>
                  <a:pt x="220" y="237"/>
                  <a:pt x="223" y="235"/>
                </a:cubicBezTo>
                <a:cubicBezTo>
                  <a:pt x="228" y="234"/>
                  <a:pt x="228" y="234"/>
                  <a:pt x="228" y="234"/>
                </a:cubicBezTo>
                <a:cubicBezTo>
                  <a:pt x="231" y="240"/>
                  <a:pt x="236" y="244"/>
                  <a:pt x="241" y="248"/>
                </a:cubicBezTo>
                <a:cubicBezTo>
                  <a:pt x="239" y="252"/>
                  <a:pt x="239" y="252"/>
                  <a:pt x="239" y="252"/>
                </a:cubicBezTo>
                <a:cubicBezTo>
                  <a:pt x="237" y="256"/>
                  <a:pt x="239" y="261"/>
                  <a:pt x="243" y="262"/>
                </a:cubicBezTo>
                <a:cubicBezTo>
                  <a:pt x="247" y="264"/>
                  <a:pt x="251" y="262"/>
                  <a:pt x="253" y="259"/>
                </a:cubicBezTo>
                <a:cubicBezTo>
                  <a:pt x="255" y="255"/>
                  <a:pt x="255" y="255"/>
                  <a:pt x="255" y="255"/>
                </a:cubicBezTo>
                <a:cubicBezTo>
                  <a:pt x="261" y="256"/>
                  <a:pt x="268" y="257"/>
                  <a:pt x="274" y="255"/>
                </a:cubicBezTo>
                <a:cubicBezTo>
                  <a:pt x="276" y="260"/>
                  <a:pt x="276" y="260"/>
                  <a:pt x="276" y="260"/>
                </a:cubicBezTo>
                <a:cubicBezTo>
                  <a:pt x="277" y="264"/>
                  <a:pt x="282" y="266"/>
                  <a:pt x="286" y="264"/>
                </a:cubicBezTo>
                <a:cubicBezTo>
                  <a:pt x="290" y="263"/>
                  <a:pt x="292" y="259"/>
                  <a:pt x="290" y="255"/>
                </a:cubicBezTo>
                <a:cubicBezTo>
                  <a:pt x="289" y="250"/>
                  <a:pt x="289" y="250"/>
                  <a:pt x="289" y="250"/>
                </a:cubicBezTo>
                <a:cubicBezTo>
                  <a:pt x="295" y="247"/>
                  <a:pt x="299" y="242"/>
                  <a:pt x="303" y="237"/>
                </a:cubicBezTo>
                <a:cubicBezTo>
                  <a:pt x="307" y="239"/>
                  <a:pt x="307" y="239"/>
                  <a:pt x="307" y="239"/>
                </a:cubicBezTo>
                <a:cubicBezTo>
                  <a:pt x="311" y="241"/>
                  <a:pt x="316" y="239"/>
                  <a:pt x="317" y="235"/>
                </a:cubicBezTo>
                <a:cubicBezTo>
                  <a:pt x="319" y="232"/>
                  <a:pt x="318" y="227"/>
                  <a:pt x="314" y="225"/>
                </a:cubicBezTo>
                <a:cubicBezTo>
                  <a:pt x="310" y="223"/>
                  <a:pt x="310" y="223"/>
                  <a:pt x="310" y="223"/>
                </a:cubicBezTo>
                <a:cubicBezTo>
                  <a:pt x="311" y="217"/>
                  <a:pt x="312" y="210"/>
                  <a:pt x="310" y="204"/>
                </a:cubicBezTo>
                <a:cubicBezTo>
                  <a:pt x="315" y="202"/>
                  <a:pt x="315" y="202"/>
                  <a:pt x="315" y="202"/>
                </a:cubicBezTo>
                <a:cubicBezTo>
                  <a:pt x="319" y="201"/>
                  <a:pt x="321" y="196"/>
                  <a:pt x="319" y="192"/>
                </a:cubicBezTo>
                <a:close/>
                <a:moveTo>
                  <a:pt x="267" y="248"/>
                </a:moveTo>
                <a:cubicBezTo>
                  <a:pt x="247" y="248"/>
                  <a:pt x="230" y="232"/>
                  <a:pt x="230" y="212"/>
                </a:cubicBezTo>
                <a:cubicBezTo>
                  <a:pt x="230" y="192"/>
                  <a:pt x="247" y="175"/>
                  <a:pt x="267" y="175"/>
                </a:cubicBezTo>
                <a:cubicBezTo>
                  <a:pt x="287" y="175"/>
                  <a:pt x="303" y="192"/>
                  <a:pt x="303" y="212"/>
                </a:cubicBezTo>
                <a:cubicBezTo>
                  <a:pt x="303" y="232"/>
                  <a:pt x="287" y="248"/>
                  <a:pt x="267" y="248"/>
                </a:cubicBezTo>
                <a:close/>
                <a:moveTo>
                  <a:pt x="306" y="59"/>
                </a:moveTo>
                <a:cubicBezTo>
                  <a:pt x="302" y="56"/>
                  <a:pt x="297" y="55"/>
                  <a:pt x="292" y="55"/>
                </a:cubicBezTo>
                <a:cubicBezTo>
                  <a:pt x="277" y="55"/>
                  <a:pt x="266" y="66"/>
                  <a:pt x="266" y="81"/>
                </a:cubicBezTo>
                <a:cubicBezTo>
                  <a:pt x="266" y="90"/>
                  <a:pt x="271" y="99"/>
                  <a:pt x="278" y="103"/>
                </a:cubicBezTo>
                <a:cubicBezTo>
                  <a:pt x="282" y="106"/>
                  <a:pt x="287" y="107"/>
                  <a:pt x="292" y="107"/>
                </a:cubicBezTo>
                <a:cubicBezTo>
                  <a:pt x="306" y="107"/>
                  <a:pt x="318" y="95"/>
                  <a:pt x="318" y="81"/>
                </a:cubicBezTo>
                <a:cubicBezTo>
                  <a:pt x="318" y="72"/>
                  <a:pt x="314" y="64"/>
                  <a:pt x="306" y="59"/>
                </a:cubicBezTo>
                <a:close/>
                <a:moveTo>
                  <a:pt x="363" y="102"/>
                </a:moveTo>
                <a:cubicBezTo>
                  <a:pt x="357" y="99"/>
                  <a:pt x="357" y="99"/>
                  <a:pt x="357" y="99"/>
                </a:cubicBezTo>
                <a:cubicBezTo>
                  <a:pt x="359" y="89"/>
                  <a:pt x="360" y="79"/>
                  <a:pt x="358" y="69"/>
                </a:cubicBezTo>
                <a:cubicBezTo>
                  <a:pt x="364" y="67"/>
                  <a:pt x="364" y="67"/>
                  <a:pt x="364" y="67"/>
                </a:cubicBezTo>
                <a:cubicBezTo>
                  <a:pt x="370" y="65"/>
                  <a:pt x="373" y="58"/>
                  <a:pt x="371" y="52"/>
                </a:cubicBezTo>
                <a:cubicBezTo>
                  <a:pt x="369" y="46"/>
                  <a:pt x="363" y="43"/>
                  <a:pt x="357" y="45"/>
                </a:cubicBezTo>
                <a:cubicBezTo>
                  <a:pt x="350" y="48"/>
                  <a:pt x="350" y="48"/>
                  <a:pt x="350" y="48"/>
                </a:cubicBezTo>
                <a:cubicBezTo>
                  <a:pt x="345" y="39"/>
                  <a:pt x="338" y="32"/>
                  <a:pt x="330" y="26"/>
                </a:cubicBezTo>
                <a:cubicBezTo>
                  <a:pt x="333" y="20"/>
                  <a:pt x="333" y="20"/>
                  <a:pt x="333" y="20"/>
                </a:cubicBezTo>
                <a:cubicBezTo>
                  <a:pt x="335" y="16"/>
                  <a:pt x="334" y="11"/>
                  <a:pt x="332" y="8"/>
                </a:cubicBezTo>
                <a:cubicBezTo>
                  <a:pt x="331" y="7"/>
                  <a:pt x="329" y="5"/>
                  <a:pt x="328" y="5"/>
                </a:cubicBezTo>
                <a:cubicBezTo>
                  <a:pt x="322" y="2"/>
                  <a:pt x="315" y="4"/>
                  <a:pt x="313" y="10"/>
                </a:cubicBezTo>
                <a:cubicBezTo>
                  <a:pt x="310" y="16"/>
                  <a:pt x="310" y="16"/>
                  <a:pt x="310" y="16"/>
                </a:cubicBezTo>
                <a:cubicBezTo>
                  <a:pt x="300" y="14"/>
                  <a:pt x="290" y="13"/>
                  <a:pt x="280" y="15"/>
                </a:cubicBezTo>
                <a:cubicBezTo>
                  <a:pt x="278" y="9"/>
                  <a:pt x="278" y="9"/>
                  <a:pt x="278" y="9"/>
                </a:cubicBezTo>
                <a:cubicBezTo>
                  <a:pt x="276" y="3"/>
                  <a:pt x="269" y="0"/>
                  <a:pt x="263" y="2"/>
                </a:cubicBezTo>
                <a:cubicBezTo>
                  <a:pt x="257" y="4"/>
                  <a:pt x="254" y="10"/>
                  <a:pt x="256" y="16"/>
                </a:cubicBezTo>
                <a:cubicBezTo>
                  <a:pt x="259" y="23"/>
                  <a:pt x="259" y="23"/>
                  <a:pt x="259" y="23"/>
                </a:cubicBezTo>
                <a:cubicBezTo>
                  <a:pt x="250" y="28"/>
                  <a:pt x="243" y="35"/>
                  <a:pt x="237" y="43"/>
                </a:cubicBezTo>
                <a:cubicBezTo>
                  <a:pt x="231" y="40"/>
                  <a:pt x="231" y="40"/>
                  <a:pt x="231" y="40"/>
                </a:cubicBezTo>
                <a:cubicBezTo>
                  <a:pt x="225" y="37"/>
                  <a:pt x="218" y="40"/>
                  <a:pt x="216" y="45"/>
                </a:cubicBezTo>
                <a:cubicBezTo>
                  <a:pt x="213" y="51"/>
                  <a:pt x="215" y="58"/>
                  <a:pt x="221" y="60"/>
                </a:cubicBezTo>
                <a:cubicBezTo>
                  <a:pt x="227" y="63"/>
                  <a:pt x="227" y="63"/>
                  <a:pt x="227" y="63"/>
                </a:cubicBezTo>
                <a:cubicBezTo>
                  <a:pt x="225" y="73"/>
                  <a:pt x="224" y="83"/>
                  <a:pt x="226" y="93"/>
                </a:cubicBezTo>
                <a:cubicBezTo>
                  <a:pt x="220" y="95"/>
                  <a:pt x="220" y="95"/>
                  <a:pt x="220" y="95"/>
                </a:cubicBezTo>
                <a:cubicBezTo>
                  <a:pt x="214" y="97"/>
                  <a:pt x="211" y="104"/>
                  <a:pt x="213" y="110"/>
                </a:cubicBezTo>
                <a:cubicBezTo>
                  <a:pt x="215" y="116"/>
                  <a:pt x="221" y="119"/>
                  <a:pt x="227" y="116"/>
                </a:cubicBezTo>
                <a:cubicBezTo>
                  <a:pt x="234" y="114"/>
                  <a:pt x="234" y="114"/>
                  <a:pt x="234" y="114"/>
                </a:cubicBezTo>
                <a:cubicBezTo>
                  <a:pt x="238" y="122"/>
                  <a:pt x="245" y="129"/>
                  <a:pt x="252" y="135"/>
                </a:cubicBezTo>
                <a:cubicBezTo>
                  <a:pt x="253" y="135"/>
                  <a:pt x="253" y="136"/>
                  <a:pt x="254" y="136"/>
                </a:cubicBezTo>
                <a:cubicBezTo>
                  <a:pt x="251" y="142"/>
                  <a:pt x="251" y="142"/>
                  <a:pt x="251" y="142"/>
                </a:cubicBezTo>
                <a:cubicBezTo>
                  <a:pt x="248" y="148"/>
                  <a:pt x="251" y="155"/>
                  <a:pt x="256" y="157"/>
                </a:cubicBezTo>
                <a:cubicBezTo>
                  <a:pt x="262" y="160"/>
                  <a:pt x="269" y="157"/>
                  <a:pt x="271" y="152"/>
                </a:cubicBezTo>
                <a:cubicBezTo>
                  <a:pt x="274" y="146"/>
                  <a:pt x="274" y="146"/>
                  <a:pt x="274" y="146"/>
                </a:cubicBezTo>
                <a:cubicBezTo>
                  <a:pt x="284" y="148"/>
                  <a:pt x="294" y="149"/>
                  <a:pt x="304" y="147"/>
                </a:cubicBezTo>
                <a:cubicBezTo>
                  <a:pt x="306" y="153"/>
                  <a:pt x="306" y="153"/>
                  <a:pt x="306" y="153"/>
                </a:cubicBezTo>
                <a:cubicBezTo>
                  <a:pt x="308" y="159"/>
                  <a:pt x="315" y="162"/>
                  <a:pt x="321" y="160"/>
                </a:cubicBezTo>
                <a:cubicBezTo>
                  <a:pt x="327" y="158"/>
                  <a:pt x="330" y="151"/>
                  <a:pt x="327" y="146"/>
                </a:cubicBezTo>
                <a:cubicBezTo>
                  <a:pt x="325" y="139"/>
                  <a:pt x="325" y="139"/>
                  <a:pt x="325" y="139"/>
                </a:cubicBezTo>
                <a:cubicBezTo>
                  <a:pt x="334" y="134"/>
                  <a:pt x="341" y="127"/>
                  <a:pt x="347" y="119"/>
                </a:cubicBezTo>
                <a:cubicBezTo>
                  <a:pt x="353" y="122"/>
                  <a:pt x="353" y="122"/>
                  <a:pt x="353" y="122"/>
                </a:cubicBezTo>
                <a:cubicBezTo>
                  <a:pt x="359" y="125"/>
                  <a:pt x="366" y="122"/>
                  <a:pt x="368" y="117"/>
                </a:cubicBezTo>
                <a:cubicBezTo>
                  <a:pt x="371" y="111"/>
                  <a:pt x="368" y="104"/>
                  <a:pt x="363" y="102"/>
                </a:cubicBezTo>
                <a:close/>
                <a:moveTo>
                  <a:pt x="292" y="136"/>
                </a:moveTo>
                <a:cubicBezTo>
                  <a:pt x="280" y="136"/>
                  <a:pt x="269" y="132"/>
                  <a:pt x="260" y="125"/>
                </a:cubicBezTo>
                <a:cubicBezTo>
                  <a:pt x="246" y="116"/>
                  <a:pt x="237" y="99"/>
                  <a:pt x="237" y="81"/>
                </a:cubicBezTo>
                <a:cubicBezTo>
                  <a:pt x="237" y="51"/>
                  <a:pt x="262" y="26"/>
                  <a:pt x="292" y="26"/>
                </a:cubicBezTo>
                <a:cubicBezTo>
                  <a:pt x="302" y="26"/>
                  <a:pt x="312" y="29"/>
                  <a:pt x="320" y="34"/>
                </a:cubicBezTo>
                <a:cubicBezTo>
                  <a:pt x="336" y="43"/>
                  <a:pt x="347" y="61"/>
                  <a:pt x="347" y="81"/>
                </a:cubicBezTo>
                <a:cubicBezTo>
                  <a:pt x="347" y="111"/>
                  <a:pt x="322" y="136"/>
                  <a:pt x="292" y="136"/>
                </a:cubicBezTo>
                <a:close/>
                <a:moveTo>
                  <a:pt x="120" y="112"/>
                </a:moveTo>
                <a:cubicBezTo>
                  <a:pt x="99" y="112"/>
                  <a:pt x="82" y="128"/>
                  <a:pt x="82" y="149"/>
                </a:cubicBezTo>
                <a:cubicBezTo>
                  <a:pt x="82" y="169"/>
                  <a:pt x="99" y="186"/>
                  <a:pt x="120" y="186"/>
                </a:cubicBezTo>
                <a:cubicBezTo>
                  <a:pt x="140" y="186"/>
                  <a:pt x="157" y="169"/>
                  <a:pt x="157" y="149"/>
                </a:cubicBezTo>
                <a:cubicBezTo>
                  <a:pt x="157" y="128"/>
                  <a:pt x="140" y="112"/>
                  <a:pt x="120" y="112"/>
                </a:cubicBezTo>
                <a:close/>
                <a:moveTo>
                  <a:pt x="214" y="165"/>
                </a:moveTo>
                <a:cubicBezTo>
                  <a:pt x="223" y="165"/>
                  <a:pt x="223" y="165"/>
                  <a:pt x="223" y="165"/>
                </a:cubicBezTo>
                <a:cubicBezTo>
                  <a:pt x="232" y="165"/>
                  <a:pt x="240" y="158"/>
                  <a:pt x="240" y="149"/>
                </a:cubicBezTo>
                <a:cubicBezTo>
                  <a:pt x="240" y="148"/>
                  <a:pt x="240" y="148"/>
                  <a:pt x="240" y="148"/>
                </a:cubicBezTo>
                <a:cubicBezTo>
                  <a:pt x="239" y="139"/>
                  <a:pt x="232" y="133"/>
                  <a:pt x="223" y="133"/>
                </a:cubicBezTo>
                <a:cubicBezTo>
                  <a:pt x="214" y="133"/>
                  <a:pt x="214" y="133"/>
                  <a:pt x="214" y="133"/>
                </a:cubicBezTo>
                <a:cubicBezTo>
                  <a:pt x="211" y="118"/>
                  <a:pt x="206" y="105"/>
                  <a:pt x="197" y="94"/>
                </a:cubicBezTo>
                <a:cubicBezTo>
                  <a:pt x="204" y="87"/>
                  <a:pt x="204" y="87"/>
                  <a:pt x="204" y="87"/>
                </a:cubicBezTo>
                <a:cubicBezTo>
                  <a:pt x="211" y="80"/>
                  <a:pt x="211" y="70"/>
                  <a:pt x="204" y="64"/>
                </a:cubicBezTo>
                <a:cubicBezTo>
                  <a:pt x="198" y="58"/>
                  <a:pt x="188" y="58"/>
                  <a:pt x="182" y="64"/>
                </a:cubicBezTo>
                <a:cubicBezTo>
                  <a:pt x="175" y="71"/>
                  <a:pt x="175" y="71"/>
                  <a:pt x="175" y="71"/>
                </a:cubicBezTo>
                <a:cubicBezTo>
                  <a:pt x="163" y="63"/>
                  <a:pt x="150" y="57"/>
                  <a:pt x="136" y="55"/>
                </a:cubicBezTo>
                <a:cubicBezTo>
                  <a:pt x="136" y="45"/>
                  <a:pt x="136" y="45"/>
                  <a:pt x="136" y="45"/>
                </a:cubicBezTo>
                <a:cubicBezTo>
                  <a:pt x="136" y="36"/>
                  <a:pt x="129" y="29"/>
                  <a:pt x="120" y="29"/>
                </a:cubicBezTo>
                <a:cubicBezTo>
                  <a:pt x="111" y="29"/>
                  <a:pt x="103" y="36"/>
                  <a:pt x="103" y="45"/>
                </a:cubicBezTo>
                <a:cubicBezTo>
                  <a:pt x="103" y="55"/>
                  <a:pt x="103" y="55"/>
                  <a:pt x="103" y="55"/>
                </a:cubicBezTo>
                <a:cubicBezTo>
                  <a:pt x="89" y="57"/>
                  <a:pt x="76" y="63"/>
                  <a:pt x="65" y="71"/>
                </a:cubicBezTo>
                <a:cubicBezTo>
                  <a:pt x="58" y="64"/>
                  <a:pt x="58" y="64"/>
                  <a:pt x="58" y="64"/>
                </a:cubicBezTo>
                <a:cubicBezTo>
                  <a:pt x="51" y="58"/>
                  <a:pt x="41" y="58"/>
                  <a:pt x="35" y="64"/>
                </a:cubicBezTo>
                <a:cubicBezTo>
                  <a:pt x="28" y="70"/>
                  <a:pt x="28" y="80"/>
                  <a:pt x="35" y="87"/>
                </a:cubicBezTo>
                <a:cubicBezTo>
                  <a:pt x="42" y="94"/>
                  <a:pt x="42" y="94"/>
                  <a:pt x="42" y="94"/>
                </a:cubicBezTo>
                <a:cubicBezTo>
                  <a:pt x="34" y="105"/>
                  <a:pt x="28" y="118"/>
                  <a:pt x="26" y="133"/>
                </a:cubicBezTo>
                <a:cubicBezTo>
                  <a:pt x="16" y="133"/>
                  <a:pt x="16" y="133"/>
                  <a:pt x="16" y="133"/>
                </a:cubicBezTo>
                <a:cubicBezTo>
                  <a:pt x="7" y="133"/>
                  <a:pt x="0" y="140"/>
                  <a:pt x="0" y="149"/>
                </a:cubicBezTo>
                <a:cubicBezTo>
                  <a:pt x="0" y="158"/>
                  <a:pt x="7" y="165"/>
                  <a:pt x="16" y="165"/>
                </a:cubicBezTo>
                <a:cubicBezTo>
                  <a:pt x="26" y="165"/>
                  <a:pt x="26" y="165"/>
                  <a:pt x="26" y="165"/>
                </a:cubicBezTo>
                <a:cubicBezTo>
                  <a:pt x="28" y="179"/>
                  <a:pt x="34" y="192"/>
                  <a:pt x="42" y="204"/>
                </a:cubicBezTo>
                <a:cubicBezTo>
                  <a:pt x="35" y="211"/>
                  <a:pt x="35" y="211"/>
                  <a:pt x="35" y="211"/>
                </a:cubicBezTo>
                <a:cubicBezTo>
                  <a:pt x="28" y="217"/>
                  <a:pt x="28" y="227"/>
                  <a:pt x="35" y="234"/>
                </a:cubicBezTo>
                <a:cubicBezTo>
                  <a:pt x="41" y="240"/>
                  <a:pt x="51" y="240"/>
                  <a:pt x="58" y="234"/>
                </a:cubicBezTo>
                <a:cubicBezTo>
                  <a:pt x="65" y="227"/>
                  <a:pt x="65" y="227"/>
                  <a:pt x="65" y="227"/>
                </a:cubicBezTo>
                <a:cubicBezTo>
                  <a:pt x="72" y="232"/>
                  <a:pt x="81" y="236"/>
                  <a:pt x="90" y="239"/>
                </a:cubicBezTo>
                <a:cubicBezTo>
                  <a:pt x="94" y="241"/>
                  <a:pt x="99" y="242"/>
                  <a:pt x="103" y="243"/>
                </a:cubicBezTo>
                <a:cubicBezTo>
                  <a:pt x="103" y="253"/>
                  <a:pt x="103" y="253"/>
                  <a:pt x="103" y="253"/>
                </a:cubicBezTo>
                <a:cubicBezTo>
                  <a:pt x="103" y="262"/>
                  <a:pt x="111" y="269"/>
                  <a:pt x="120" y="269"/>
                </a:cubicBezTo>
                <a:cubicBezTo>
                  <a:pt x="129" y="269"/>
                  <a:pt x="136" y="262"/>
                  <a:pt x="136" y="253"/>
                </a:cubicBezTo>
                <a:cubicBezTo>
                  <a:pt x="136" y="243"/>
                  <a:pt x="136" y="243"/>
                  <a:pt x="136" y="243"/>
                </a:cubicBezTo>
                <a:cubicBezTo>
                  <a:pt x="150" y="240"/>
                  <a:pt x="163" y="235"/>
                  <a:pt x="175" y="227"/>
                </a:cubicBezTo>
                <a:cubicBezTo>
                  <a:pt x="182" y="234"/>
                  <a:pt x="182" y="234"/>
                  <a:pt x="182" y="234"/>
                </a:cubicBezTo>
                <a:cubicBezTo>
                  <a:pt x="188" y="240"/>
                  <a:pt x="198" y="240"/>
                  <a:pt x="204" y="234"/>
                </a:cubicBezTo>
                <a:cubicBezTo>
                  <a:pt x="211" y="227"/>
                  <a:pt x="211" y="217"/>
                  <a:pt x="204" y="211"/>
                </a:cubicBezTo>
                <a:cubicBezTo>
                  <a:pt x="197" y="204"/>
                  <a:pt x="197" y="204"/>
                  <a:pt x="197" y="204"/>
                </a:cubicBezTo>
                <a:cubicBezTo>
                  <a:pt x="204" y="194"/>
                  <a:pt x="209" y="184"/>
                  <a:pt x="212" y="172"/>
                </a:cubicBezTo>
                <a:cubicBezTo>
                  <a:pt x="213" y="170"/>
                  <a:pt x="213" y="167"/>
                  <a:pt x="214" y="165"/>
                </a:cubicBezTo>
                <a:close/>
                <a:moveTo>
                  <a:pt x="183" y="194"/>
                </a:moveTo>
                <a:cubicBezTo>
                  <a:pt x="169" y="213"/>
                  <a:pt x="148" y="225"/>
                  <a:pt x="123" y="226"/>
                </a:cubicBezTo>
                <a:cubicBezTo>
                  <a:pt x="122" y="226"/>
                  <a:pt x="121" y="226"/>
                  <a:pt x="120" y="226"/>
                </a:cubicBezTo>
                <a:cubicBezTo>
                  <a:pt x="77" y="226"/>
                  <a:pt x="42" y="192"/>
                  <a:pt x="42" y="149"/>
                </a:cubicBezTo>
                <a:cubicBezTo>
                  <a:pt x="42" y="106"/>
                  <a:pt x="77" y="71"/>
                  <a:pt x="120" y="71"/>
                </a:cubicBezTo>
                <a:cubicBezTo>
                  <a:pt x="162" y="71"/>
                  <a:pt x="197" y="106"/>
                  <a:pt x="197" y="149"/>
                </a:cubicBezTo>
                <a:cubicBezTo>
                  <a:pt x="197" y="166"/>
                  <a:pt x="192" y="181"/>
                  <a:pt x="183" y="194"/>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54">
              <a:defRPr/>
            </a:pPr>
            <a:endParaRPr lang="en-US" kern="0">
              <a:solidFill>
                <a:srgbClr val="CB9B90"/>
              </a:solidFill>
              <a:latin typeface="Corbel" panose="020B0503020204020204"/>
            </a:endParaRPr>
          </a:p>
        </p:txBody>
      </p:sp>
    </p:spTree>
    <p:extLst>
      <p:ext uri="{BB962C8B-B14F-4D97-AF65-F5344CB8AC3E}">
        <p14:creationId xmlns:p14="http://schemas.microsoft.com/office/powerpoint/2010/main" val="366592917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3381AB-1C38-3632-8882-56B308B33B57}"/>
              </a:ext>
            </a:extLst>
          </p:cNvPr>
          <p:cNvSpPr>
            <a:spLocks noGrp="1"/>
          </p:cNvSpPr>
          <p:nvPr>
            <p:ph type="body" sz="quarter" idx="10"/>
          </p:nvPr>
        </p:nvSpPr>
        <p:spPr/>
        <p:txBody>
          <a:bodyPr/>
          <a:lstStyle/>
          <a:p>
            <a:r>
              <a:rPr lang="en-US" dirty="0"/>
              <a:t>Confidential, population-based, computerized databases that record all immunization doses administered by participating providers </a:t>
            </a:r>
          </a:p>
          <a:p>
            <a:pPr lvl="1"/>
            <a:r>
              <a:rPr lang="en-US" dirty="0"/>
              <a:t>Points of Clinical Care</a:t>
            </a:r>
          </a:p>
          <a:p>
            <a:pPr lvl="2"/>
            <a:r>
              <a:rPr lang="en-US" sz="2400" dirty="0"/>
              <a:t>Provides consolidated immunization histories for use by a vaccination provider in determining appropriate client vaccinations</a:t>
            </a:r>
          </a:p>
          <a:p>
            <a:pPr lvl="1"/>
            <a:r>
              <a:rPr lang="en-US" dirty="0"/>
              <a:t>Population Level</a:t>
            </a:r>
          </a:p>
          <a:p>
            <a:pPr lvl="2"/>
            <a:r>
              <a:rPr lang="en-US" sz="2400" dirty="0"/>
              <a:t>Provides aggregate data on vaccinations for use in surveillance and program operations, and in guiding public health action with the goals of improving vaccination rates and reducing vaccine-preventable disease</a:t>
            </a:r>
          </a:p>
        </p:txBody>
      </p:sp>
      <p:sp>
        <p:nvSpPr>
          <p:cNvPr id="3" name="Title 2">
            <a:extLst>
              <a:ext uri="{FF2B5EF4-FFF2-40B4-BE49-F238E27FC236}">
                <a16:creationId xmlns:a16="http://schemas.microsoft.com/office/drawing/2014/main" id="{1F116311-A804-DD39-2C72-48C5DD531757}"/>
              </a:ext>
            </a:extLst>
          </p:cNvPr>
          <p:cNvSpPr>
            <a:spLocks noGrp="1"/>
          </p:cNvSpPr>
          <p:nvPr>
            <p:ph type="title"/>
          </p:nvPr>
        </p:nvSpPr>
        <p:spPr/>
        <p:txBody>
          <a:bodyPr/>
          <a:lstStyle/>
          <a:p>
            <a:r>
              <a:rPr lang="en-US" dirty="0"/>
              <a:t>IIS Overview</a:t>
            </a:r>
          </a:p>
        </p:txBody>
      </p:sp>
    </p:spTree>
    <p:extLst>
      <p:ext uri="{BB962C8B-B14F-4D97-AF65-F5344CB8AC3E}">
        <p14:creationId xmlns:p14="http://schemas.microsoft.com/office/powerpoint/2010/main" val="1404373207"/>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1B0E7468-AF5F-4433-97D5-9EA93C293F8E}"/>
              </a:ext>
            </a:extLst>
          </p:cNvPr>
          <p:cNvSpPr/>
          <p:nvPr/>
        </p:nvSpPr>
        <p:spPr bwMode="gray">
          <a:xfrm>
            <a:off x="8936699" y="2549728"/>
            <a:ext cx="2286000" cy="2286000"/>
          </a:xfrm>
          <a:prstGeom prst="ellipse">
            <a:avLst/>
          </a:prstGeom>
          <a:solidFill>
            <a:srgbClr val="DDE2F0">
              <a:alpha val="69804"/>
            </a:srgbClr>
          </a:solidFill>
          <a:ln w="38100" algn="ctr">
            <a:noFill/>
            <a:prstDash val="sysDot"/>
            <a:miter lim="800000"/>
            <a:headEnd/>
            <a:tailEnd/>
          </a:ln>
        </p:spPr>
        <p:txBody>
          <a:bodyPr wrap="square" lIns="88900" tIns="88900" rIns="88900" bIns="88900" rtlCol="0" anchor="ctr"/>
          <a:lstStyle/>
          <a:p>
            <a:pPr algn="ctr" defTabSz="914377">
              <a:lnSpc>
                <a:spcPct val="106000"/>
              </a:lnSpc>
            </a:pPr>
            <a:endParaRPr lang="en-US" sz="1200" b="1">
              <a:solidFill>
                <a:srgbClr val="FFFFFF"/>
              </a:solidFill>
              <a:latin typeface="Myriad Web Pro"/>
            </a:endParaRPr>
          </a:p>
        </p:txBody>
      </p:sp>
      <p:sp>
        <p:nvSpPr>
          <p:cNvPr id="38" name="Rectangle 37">
            <a:extLst>
              <a:ext uri="{FF2B5EF4-FFF2-40B4-BE49-F238E27FC236}">
                <a16:creationId xmlns:a16="http://schemas.microsoft.com/office/drawing/2014/main" id="{9F99D3DC-1E15-47E8-B9B2-2222A0B69FB6}"/>
              </a:ext>
            </a:extLst>
          </p:cNvPr>
          <p:cNvSpPr/>
          <p:nvPr/>
        </p:nvSpPr>
        <p:spPr bwMode="gray">
          <a:xfrm>
            <a:off x="9165299" y="5425955"/>
            <a:ext cx="1828800" cy="914400"/>
          </a:xfrm>
          <a:prstGeom prst="rect">
            <a:avLst/>
          </a:prstGeom>
          <a:solidFill>
            <a:schemeClr val="accent6"/>
          </a:solidFill>
          <a:ln w="19050" algn="ctr">
            <a:noFill/>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defTabSz="914377">
              <a:lnSpc>
                <a:spcPct val="106000"/>
              </a:lnSpc>
            </a:pPr>
            <a:r>
              <a:rPr lang="en-US" sz="1600" b="1">
                <a:solidFill>
                  <a:srgbClr val="FFFFFF"/>
                </a:solidFill>
                <a:latin typeface="Calibri" panose="020F0502020204030204" pitchFamily="34" charset="0"/>
                <a:cs typeface="Calibri" panose="020F0502020204030204" pitchFamily="34" charset="0"/>
              </a:rPr>
              <a:t>CDC  via</a:t>
            </a:r>
          </a:p>
          <a:p>
            <a:pPr defTabSz="914377">
              <a:lnSpc>
                <a:spcPct val="106000"/>
              </a:lnSpc>
            </a:pPr>
            <a:r>
              <a:rPr lang="en-US" sz="1600" b="1">
                <a:solidFill>
                  <a:srgbClr val="FFFFFF"/>
                </a:solidFill>
                <a:latin typeface="Calibri" panose="020F0502020204030204" pitchFamily="34" charset="0"/>
                <a:cs typeface="Calibri" panose="020F0502020204030204" pitchFamily="34" charset="0"/>
              </a:rPr>
              <a:t>IZ Data Lakehouse Platform</a:t>
            </a:r>
            <a:endParaRPr lang="en-US" sz="1600">
              <a:solidFill>
                <a:srgbClr val="FFFFFF"/>
              </a:solidFill>
              <a:latin typeface="Calibri" panose="020F050202020403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id="{31C20B27-660F-44C3-AA67-284262AE256C}"/>
              </a:ext>
            </a:extLst>
          </p:cNvPr>
          <p:cNvSpPr/>
          <p:nvPr/>
        </p:nvSpPr>
        <p:spPr bwMode="gray">
          <a:xfrm>
            <a:off x="6912903" y="1845640"/>
            <a:ext cx="1828800" cy="914400"/>
          </a:xfrm>
          <a:prstGeom prst="rect">
            <a:avLst/>
          </a:prstGeom>
          <a:solidFill>
            <a:schemeClr val="accent3"/>
          </a:solidFill>
          <a:ln w="19050" algn="ctr">
            <a:noFill/>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defTabSz="914377">
              <a:lnSpc>
                <a:spcPct val="106000"/>
              </a:lnSpc>
            </a:pPr>
            <a:r>
              <a:rPr lang="en-US" sz="1600" b="1">
                <a:solidFill>
                  <a:srgbClr val="FFFFFF"/>
                </a:solidFill>
                <a:latin typeface="Calibri" panose="020F0502020204030204" pitchFamily="34" charset="0"/>
                <a:cs typeface="Calibri" panose="020F0502020204030204" pitchFamily="34" charset="0"/>
              </a:rPr>
              <a:t>Consumer  Access Applications </a:t>
            </a:r>
          </a:p>
        </p:txBody>
      </p:sp>
      <p:sp>
        <p:nvSpPr>
          <p:cNvPr id="40" name="Rectangle 39">
            <a:extLst>
              <a:ext uri="{FF2B5EF4-FFF2-40B4-BE49-F238E27FC236}">
                <a16:creationId xmlns:a16="http://schemas.microsoft.com/office/drawing/2014/main" id="{5A1550B9-04E5-4BFD-AEF3-EC0C5A82FC82}"/>
              </a:ext>
            </a:extLst>
          </p:cNvPr>
          <p:cNvSpPr/>
          <p:nvPr/>
        </p:nvSpPr>
        <p:spPr bwMode="gray">
          <a:xfrm>
            <a:off x="6096000" y="3238925"/>
            <a:ext cx="1828800" cy="914400"/>
          </a:xfrm>
          <a:prstGeom prst="rect">
            <a:avLst/>
          </a:prstGeom>
          <a:solidFill>
            <a:schemeClr val="accent2"/>
          </a:solidFill>
          <a:ln w="19050" algn="ctr">
            <a:noFill/>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defTabSz="914377">
              <a:lnSpc>
                <a:spcPct val="106000"/>
              </a:lnSpc>
            </a:pPr>
            <a:r>
              <a:rPr lang="en-US" sz="1600" b="1">
                <a:solidFill>
                  <a:srgbClr val="FFFFFF"/>
                </a:solidFill>
                <a:latin typeface="Calibri" panose="020F0502020204030204" pitchFamily="34" charset="0"/>
                <a:cs typeface="Calibri" panose="020F0502020204030204" pitchFamily="34" charset="0"/>
              </a:rPr>
              <a:t>Multijurisdictional Vaccine Providers</a:t>
            </a:r>
          </a:p>
        </p:txBody>
      </p:sp>
      <p:sp>
        <p:nvSpPr>
          <p:cNvPr id="41" name="Rectangle 40">
            <a:extLst>
              <a:ext uri="{FF2B5EF4-FFF2-40B4-BE49-F238E27FC236}">
                <a16:creationId xmlns:a16="http://schemas.microsoft.com/office/drawing/2014/main" id="{5F4E31C7-08EF-459B-B7CD-6BE9D19382BA}"/>
              </a:ext>
            </a:extLst>
          </p:cNvPr>
          <p:cNvSpPr/>
          <p:nvPr/>
        </p:nvSpPr>
        <p:spPr bwMode="gray">
          <a:xfrm>
            <a:off x="6912903" y="4628813"/>
            <a:ext cx="1828800" cy="914400"/>
          </a:xfrm>
          <a:prstGeom prst="rect">
            <a:avLst/>
          </a:prstGeom>
          <a:solidFill>
            <a:schemeClr val="accent5"/>
          </a:solidFill>
          <a:ln w="19050" algn="ctr">
            <a:noFill/>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defTabSz="914377">
              <a:lnSpc>
                <a:spcPct val="106000"/>
              </a:lnSpc>
            </a:pPr>
            <a:r>
              <a:rPr lang="en-US" sz="1600" b="1">
                <a:solidFill>
                  <a:srgbClr val="FFFFFF"/>
                </a:solidFill>
                <a:latin typeface="Calibri" panose="020F0502020204030204" pitchFamily="34" charset="0"/>
                <a:cs typeface="Calibri" panose="020F0502020204030204" pitchFamily="34" charset="0"/>
              </a:rPr>
              <a:t>VAMS</a:t>
            </a:r>
            <a:endParaRPr lang="en-US" sz="1600">
              <a:solidFill>
                <a:srgbClr val="FFFFFF"/>
              </a:solidFill>
              <a:latin typeface="Calibri" panose="020F0502020204030204" pitchFamily="34" charset="0"/>
              <a:cs typeface="Calibri" panose="020F0502020204030204" pitchFamily="34" charset="0"/>
            </a:endParaRPr>
          </a:p>
        </p:txBody>
      </p:sp>
      <p:sp>
        <p:nvSpPr>
          <p:cNvPr id="46" name="Rectangle 45">
            <a:extLst>
              <a:ext uri="{FF2B5EF4-FFF2-40B4-BE49-F238E27FC236}">
                <a16:creationId xmlns:a16="http://schemas.microsoft.com/office/drawing/2014/main" id="{C728C5F4-B216-4ADB-B796-CD30B9328066}"/>
              </a:ext>
            </a:extLst>
          </p:cNvPr>
          <p:cNvSpPr/>
          <p:nvPr/>
        </p:nvSpPr>
        <p:spPr bwMode="gray">
          <a:xfrm>
            <a:off x="9165299" y="1141552"/>
            <a:ext cx="1828800" cy="914400"/>
          </a:xfrm>
          <a:prstGeom prst="rect">
            <a:avLst/>
          </a:prstGeom>
          <a:solidFill>
            <a:schemeClr val="accent4"/>
          </a:solidFill>
          <a:ln w="19050" algn="ctr">
            <a:noFill/>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defTabSz="914377">
              <a:lnSpc>
                <a:spcPct val="106000"/>
              </a:lnSpc>
            </a:pPr>
            <a:r>
              <a:rPr lang="en-US" sz="1600" b="1">
                <a:solidFill>
                  <a:srgbClr val="FFFFFF"/>
                </a:solidFill>
                <a:latin typeface="Calibri" panose="020F0502020204030204" pitchFamily="34" charset="0"/>
                <a:cs typeface="Calibri" panose="020F0502020204030204" pitchFamily="34" charset="0"/>
              </a:rPr>
              <a:t>Jurisdiction IISs</a:t>
            </a:r>
            <a:endParaRPr lang="en-US" sz="1600">
              <a:solidFill>
                <a:srgbClr val="FFFFFF"/>
              </a:solidFill>
              <a:latin typeface="Calibri" panose="020F0502020204030204" pitchFamily="34" charset="0"/>
              <a:cs typeface="Calibri" panose="020F0502020204030204" pitchFamily="34" charset="0"/>
            </a:endParaRPr>
          </a:p>
        </p:txBody>
      </p:sp>
      <p:cxnSp>
        <p:nvCxnSpPr>
          <p:cNvPr id="70" name="Straight Arrow Connector 69">
            <a:extLst>
              <a:ext uri="{FF2B5EF4-FFF2-40B4-BE49-F238E27FC236}">
                <a16:creationId xmlns:a16="http://schemas.microsoft.com/office/drawing/2014/main" id="{2D901D51-3957-42DA-8DCC-AF41DCAD8177}"/>
              </a:ext>
            </a:extLst>
          </p:cNvPr>
          <p:cNvCxnSpPr>
            <a:cxnSpLocks/>
            <a:stCxn id="46" idx="2"/>
            <a:endCxn id="9" idx="0"/>
          </p:cNvCxnSpPr>
          <p:nvPr/>
        </p:nvCxnSpPr>
        <p:spPr>
          <a:xfrm>
            <a:off x="10079699" y="2055952"/>
            <a:ext cx="0" cy="493776"/>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C53F8BC1-20E1-4E9F-88BE-D39ABA8457CF}"/>
              </a:ext>
            </a:extLst>
          </p:cNvPr>
          <p:cNvCxnSpPr>
            <a:cxnSpLocks/>
            <a:stCxn id="39" idx="3"/>
            <a:endCxn id="9" idx="1"/>
          </p:cNvCxnSpPr>
          <p:nvPr/>
        </p:nvCxnSpPr>
        <p:spPr>
          <a:xfrm>
            <a:off x="8741704" y="2302840"/>
            <a:ext cx="529773" cy="581667"/>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C4D42160-45AC-492A-ADF1-5FF9B6CDC46C}"/>
              </a:ext>
            </a:extLst>
          </p:cNvPr>
          <p:cNvCxnSpPr>
            <a:cxnSpLocks/>
            <a:stCxn id="40" idx="3"/>
            <a:endCxn id="9" idx="2"/>
          </p:cNvCxnSpPr>
          <p:nvPr/>
        </p:nvCxnSpPr>
        <p:spPr>
          <a:xfrm flipV="1">
            <a:off x="7924801" y="3692728"/>
            <a:ext cx="1011899" cy="3397"/>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F712DA70-AD50-4151-96A8-ECD97EFF0040}"/>
              </a:ext>
            </a:extLst>
          </p:cNvPr>
          <p:cNvCxnSpPr>
            <a:cxnSpLocks/>
            <a:stCxn id="41" idx="3"/>
            <a:endCxn id="9" idx="3"/>
          </p:cNvCxnSpPr>
          <p:nvPr/>
        </p:nvCxnSpPr>
        <p:spPr>
          <a:xfrm flipV="1">
            <a:off x="8741704" y="4500951"/>
            <a:ext cx="529773" cy="585063"/>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E650095E-9274-41C6-86E1-3D2D12B6376D}"/>
              </a:ext>
            </a:extLst>
          </p:cNvPr>
          <p:cNvCxnSpPr>
            <a:cxnSpLocks/>
            <a:stCxn id="9" idx="4"/>
            <a:endCxn id="38" idx="0"/>
          </p:cNvCxnSpPr>
          <p:nvPr/>
        </p:nvCxnSpPr>
        <p:spPr>
          <a:xfrm>
            <a:off x="10079699" y="4835729"/>
            <a:ext cx="0" cy="590227"/>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9" name="Title 88">
            <a:extLst>
              <a:ext uri="{FF2B5EF4-FFF2-40B4-BE49-F238E27FC236}">
                <a16:creationId xmlns:a16="http://schemas.microsoft.com/office/drawing/2014/main" id="{A606287B-6830-4FE2-B54F-2C52C8AF0782}"/>
              </a:ext>
            </a:extLst>
          </p:cNvPr>
          <p:cNvSpPr>
            <a:spLocks noGrp="1"/>
          </p:cNvSpPr>
          <p:nvPr>
            <p:ph type="title"/>
          </p:nvPr>
        </p:nvSpPr>
        <p:spPr/>
        <p:txBody>
          <a:bodyPr vert="horz" lIns="121920" tIns="60960" rIns="121920" bIns="60960" rtlCol="0" anchor="b" anchorCtr="0">
            <a:normAutofit/>
          </a:bodyPr>
          <a:lstStyle/>
          <a:p>
            <a:pPr>
              <a:lnSpc>
                <a:spcPct val="76000"/>
              </a:lnSpc>
            </a:pPr>
            <a:r>
              <a:rPr lang="en-US" sz="3731">
                <a:solidFill>
                  <a:schemeClr val="accent2"/>
                </a:solidFill>
                <a:latin typeface="Calibri"/>
                <a:cs typeface="Calibri"/>
              </a:rPr>
              <a:t>Data Exchange: </a:t>
            </a:r>
            <a:br>
              <a:rPr lang="en-US" sz="3731">
                <a:solidFill>
                  <a:schemeClr val="accent2"/>
                </a:solidFill>
                <a:latin typeface="Calibri"/>
                <a:cs typeface="Calibri"/>
              </a:rPr>
            </a:br>
            <a:r>
              <a:rPr lang="en-US" sz="3731" b="0">
                <a:solidFill>
                  <a:schemeClr val="accent2"/>
                </a:solidFill>
                <a:latin typeface="Calibri"/>
                <a:cs typeface="Calibri"/>
              </a:rPr>
              <a:t>The Immunization (IZ) Gateway</a:t>
            </a:r>
          </a:p>
        </p:txBody>
      </p:sp>
      <p:sp>
        <p:nvSpPr>
          <p:cNvPr id="92" name="Text Placeholder 2">
            <a:extLst>
              <a:ext uri="{FF2B5EF4-FFF2-40B4-BE49-F238E27FC236}">
                <a16:creationId xmlns:a16="http://schemas.microsoft.com/office/drawing/2014/main" id="{500088A0-7CC8-422B-A019-464495AEEA16}"/>
              </a:ext>
            </a:extLst>
          </p:cNvPr>
          <p:cNvSpPr txBox="1">
            <a:spLocks/>
          </p:cNvSpPr>
          <p:nvPr/>
        </p:nvSpPr>
        <p:spPr bwMode="auto">
          <a:xfrm>
            <a:off x="1220051" y="3300621"/>
            <a:ext cx="3770044" cy="1535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2345" tIns="31173" rIns="62345" bIns="31173" numCol="1" anchor="t" anchorCtr="0" compatLnSpc="1">
            <a:prstTxWarp prst="textNoShape">
              <a:avLst/>
            </a:prstTxWarp>
          </a:bodyPr>
          <a:lstStyle>
            <a:lvl1pPr marL="450145" indent="-450145" algn="l" rtl="0" eaLnBrk="0" fontAlgn="base" hangingPunct="0">
              <a:spcBef>
                <a:spcPct val="20000"/>
              </a:spcBef>
              <a:spcAft>
                <a:spcPct val="0"/>
              </a:spcAft>
              <a:buClr>
                <a:srgbClr val="005DAA"/>
              </a:buClr>
              <a:buFont typeface="Wingdings" panose="05000000000000000000" pitchFamily="2" charset="2"/>
              <a:buChar char="§"/>
              <a:defRPr sz="3912" kern="1200">
                <a:solidFill>
                  <a:srgbClr val="2D2D2D"/>
                </a:solidFill>
                <a:latin typeface="Calibri" panose="020F0502020204030204" pitchFamily="34" charset="0"/>
                <a:ea typeface="+mn-ea"/>
                <a:cs typeface="+mn-cs"/>
              </a:defRPr>
            </a:lvl1pPr>
            <a:lvl2pPr marL="1452876" indent="-558798" algn="l" rtl="0" eaLnBrk="0" fontAlgn="base" hangingPunct="0">
              <a:spcBef>
                <a:spcPct val="20000"/>
              </a:spcBef>
              <a:spcAft>
                <a:spcPct val="0"/>
              </a:spcAft>
              <a:buClr>
                <a:srgbClr val="532E63"/>
              </a:buClr>
              <a:buFont typeface="Arial" panose="020B0604020202020204" pitchFamily="34" charset="0"/>
              <a:buChar char="–"/>
              <a:defRPr sz="3912" kern="1200">
                <a:solidFill>
                  <a:srgbClr val="2D2D2D"/>
                </a:solidFill>
                <a:latin typeface="Calibri" panose="020F0502020204030204" pitchFamily="34" charset="0"/>
                <a:ea typeface="+mn-ea"/>
                <a:cs typeface="+mn-cs"/>
              </a:defRPr>
            </a:lvl2pPr>
            <a:lvl3pPr marL="2235195" indent="-447038" algn="l" rtl="0" eaLnBrk="0" fontAlgn="base" hangingPunct="0">
              <a:spcBef>
                <a:spcPct val="20000"/>
              </a:spcBef>
              <a:spcAft>
                <a:spcPct val="0"/>
              </a:spcAft>
              <a:buClr>
                <a:srgbClr val="9A3B26"/>
              </a:buClr>
              <a:buFont typeface="Arial" panose="020B0604020202020204" pitchFamily="34" charset="0"/>
              <a:buChar char="•"/>
              <a:defRPr sz="3912" kern="1200">
                <a:solidFill>
                  <a:srgbClr val="2D2D2D"/>
                </a:solidFill>
                <a:latin typeface="Calibri" panose="020F0502020204030204" pitchFamily="34" charset="0"/>
                <a:ea typeface="+mn-ea"/>
                <a:cs typeface="+mn-cs"/>
              </a:defRPr>
            </a:lvl3pPr>
            <a:lvl4pPr marL="3129273" indent="-447038" algn="l" rtl="0" eaLnBrk="0" fontAlgn="base" hangingPunct="0">
              <a:spcBef>
                <a:spcPct val="20000"/>
              </a:spcBef>
              <a:spcAft>
                <a:spcPct val="0"/>
              </a:spcAft>
              <a:buFont typeface="Arial" panose="020B0604020202020204" pitchFamily="34" charset="0"/>
              <a:buChar char="–"/>
              <a:defRPr sz="3912" kern="1200">
                <a:solidFill>
                  <a:schemeClr val="accent4">
                    <a:lumMod val="75000"/>
                  </a:schemeClr>
                </a:solidFill>
                <a:latin typeface="Calibri" panose="020F0502020204030204" pitchFamily="34" charset="0"/>
                <a:ea typeface="+mn-ea"/>
                <a:cs typeface="+mn-cs"/>
              </a:defRPr>
            </a:lvl4pPr>
            <a:lvl5pPr marL="4023350" indent="-447038" algn="l" rtl="0" eaLnBrk="0" fontAlgn="base" hangingPunct="0">
              <a:spcBef>
                <a:spcPct val="20000"/>
              </a:spcBef>
              <a:spcAft>
                <a:spcPct val="0"/>
              </a:spcAft>
              <a:buFont typeface="Arial" panose="020B0604020202020204" pitchFamily="34" charset="0"/>
              <a:buChar char="»"/>
              <a:defRPr sz="3912" kern="1200">
                <a:solidFill>
                  <a:schemeClr val="accent4">
                    <a:lumMod val="75000"/>
                  </a:schemeClr>
                </a:solidFill>
                <a:latin typeface="Calibri" panose="020F0502020204030204" pitchFamily="34" charset="0"/>
                <a:ea typeface="+mn-ea"/>
                <a:cs typeface="+mn-cs"/>
              </a:defRPr>
            </a:lvl5pPr>
            <a:lvl6pPr marL="4917429" indent="-447038" algn="l" defTabSz="1788157" rtl="0" eaLnBrk="1" latinLnBrk="0" hangingPunct="1">
              <a:spcBef>
                <a:spcPct val="20000"/>
              </a:spcBef>
              <a:buFont typeface="Arial" pitchFamily="34" charset="0"/>
              <a:buChar char="•"/>
              <a:defRPr sz="3912" kern="1200">
                <a:solidFill>
                  <a:schemeClr val="tx1"/>
                </a:solidFill>
                <a:latin typeface="+mn-lt"/>
                <a:ea typeface="+mn-ea"/>
                <a:cs typeface="+mn-cs"/>
              </a:defRPr>
            </a:lvl6pPr>
            <a:lvl7pPr marL="5811507" indent="-447038" algn="l" defTabSz="1788157" rtl="0" eaLnBrk="1" latinLnBrk="0" hangingPunct="1">
              <a:spcBef>
                <a:spcPct val="20000"/>
              </a:spcBef>
              <a:buFont typeface="Arial" pitchFamily="34" charset="0"/>
              <a:buChar char="•"/>
              <a:defRPr sz="3912" kern="1200">
                <a:solidFill>
                  <a:schemeClr val="tx1"/>
                </a:solidFill>
                <a:latin typeface="+mn-lt"/>
                <a:ea typeface="+mn-ea"/>
                <a:cs typeface="+mn-cs"/>
              </a:defRPr>
            </a:lvl7pPr>
            <a:lvl8pPr marL="6705585" indent="-447038" algn="l" defTabSz="1788157" rtl="0" eaLnBrk="1" latinLnBrk="0" hangingPunct="1">
              <a:spcBef>
                <a:spcPct val="20000"/>
              </a:spcBef>
              <a:buFont typeface="Arial" pitchFamily="34" charset="0"/>
              <a:buChar char="•"/>
              <a:defRPr sz="3912" kern="1200">
                <a:solidFill>
                  <a:schemeClr val="tx1"/>
                </a:solidFill>
                <a:latin typeface="+mn-lt"/>
                <a:ea typeface="+mn-ea"/>
                <a:cs typeface="+mn-cs"/>
              </a:defRPr>
            </a:lvl8pPr>
            <a:lvl9pPr marL="7599662" indent="-447038" algn="l" defTabSz="1788157" rtl="0" eaLnBrk="1" latinLnBrk="0" hangingPunct="1">
              <a:spcBef>
                <a:spcPct val="20000"/>
              </a:spcBef>
              <a:buFont typeface="Arial" pitchFamily="34" charset="0"/>
              <a:buChar char="•"/>
              <a:defRPr sz="3912" kern="1200">
                <a:solidFill>
                  <a:schemeClr val="tx1"/>
                </a:solidFill>
                <a:latin typeface="+mn-lt"/>
                <a:ea typeface="+mn-ea"/>
                <a:cs typeface="+mn-cs"/>
              </a:defRPr>
            </a:lvl9pPr>
          </a:lstStyle>
          <a:p>
            <a:pPr marL="0" indent="0" defTabSz="623451">
              <a:spcBef>
                <a:spcPts val="0"/>
              </a:spcBef>
              <a:spcAft>
                <a:spcPts val="1228"/>
              </a:spcAft>
              <a:buNone/>
            </a:pPr>
            <a:r>
              <a:rPr lang="en-US" sz="1867">
                <a:latin typeface="Calibri"/>
                <a:ea typeface="Calibri" panose="020F0502020204030204" pitchFamily="34" charset="0"/>
                <a:cs typeface="Calibri"/>
              </a:rPr>
              <a:t>Message routing technology enables uniform application of</a:t>
            </a:r>
            <a:r>
              <a:rPr lang="en-US" sz="1867" b="1">
                <a:latin typeface="Calibri"/>
                <a:ea typeface="Calibri" panose="020F0502020204030204" pitchFamily="34" charset="0"/>
                <a:cs typeface="Calibri"/>
              </a:rPr>
              <a:t> </a:t>
            </a:r>
            <a:r>
              <a:rPr lang="en-US" sz="1867" b="1">
                <a:solidFill>
                  <a:srgbClr val="546DB4"/>
                </a:solidFill>
                <a:latin typeface="Calibri"/>
                <a:ea typeface="Calibri" panose="020F0502020204030204" pitchFamily="34" charset="0"/>
                <a:cs typeface="Calibri"/>
              </a:rPr>
              <a:t>data quality assurance, messaging, and security industry standards</a:t>
            </a:r>
            <a:r>
              <a:rPr lang="en-US" sz="1867">
                <a:solidFill>
                  <a:srgbClr val="546DB4"/>
                </a:solidFill>
                <a:latin typeface="Calibri"/>
                <a:ea typeface="Calibri" panose="020F0502020204030204" pitchFamily="34" charset="0"/>
                <a:cs typeface="Calibri"/>
              </a:rPr>
              <a:t> </a:t>
            </a:r>
            <a:r>
              <a:rPr lang="en-US" sz="1867">
                <a:latin typeface="Calibri"/>
                <a:ea typeface="Calibri" panose="020F0502020204030204" pitchFamily="34" charset="0"/>
                <a:cs typeface="Calibri"/>
              </a:rPr>
              <a:t>and best practices for all participants.</a:t>
            </a:r>
          </a:p>
        </p:txBody>
      </p:sp>
      <p:sp>
        <p:nvSpPr>
          <p:cNvPr id="93" name="TextBox 92">
            <a:extLst>
              <a:ext uri="{FF2B5EF4-FFF2-40B4-BE49-F238E27FC236}">
                <a16:creationId xmlns:a16="http://schemas.microsoft.com/office/drawing/2014/main" id="{8F831269-A1E9-4811-9E25-0B728187E7FC}"/>
              </a:ext>
            </a:extLst>
          </p:cNvPr>
          <p:cNvSpPr txBox="1"/>
          <p:nvPr/>
        </p:nvSpPr>
        <p:spPr>
          <a:xfrm>
            <a:off x="609603" y="1598752"/>
            <a:ext cx="5656791" cy="1200329"/>
          </a:xfrm>
          <a:prstGeom prst="rect">
            <a:avLst/>
          </a:prstGeom>
          <a:noFill/>
        </p:spPr>
        <p:txBody>
          <a:bodyPr wrap="square" rtlCol="0">
            <a:spAutoFit/>
          </a:bodyPr>
          <a:lstStyle/>
          <a:p>
            <a:pPr defTabSz="914377"/>
            <a:r>
              <a:rPr lang="en-US">
                <a:latin typeface="Calibri" panose="020F0502020204030204" pitchFamily="34" charset="0"/>
                <a:cs typeface="Calibri" panose="020F0502020204030204" pitchFamily="34" charset="0"/>
              </a:rPr>
              <a:t>The IZ Gateway is a policy framework and cloud-based message routing system that facilitates data exchange among IISs, vaccine providers, direct-to-consumer applications, and data submission to CDC.  </a:t>
            </a:r>
          </a:p>
        </p:txBody>
      </p:sp>
      <p:sp>
        <p:nvSpPr>
          <p:cNvPr id="96" name="Text Placeholder 2">
            <a:extLst>
              <a:ext uri="{FF2B5EF4-FFF2-40B4-BE49-F238E27FC236}">
                <a16:creationId xmlns:a16="http://schemas.microsoft.com/office/drawing/2014/main" id="{C2DCD1C7-7E88-4A3B-97F5-582BC8352AC8}"/>
              </a:ext>
            </a:extLst>
          </p:cNvPr>
          <p:cNvSpPr txBox="1">
            <a:spLocks/>
          </p:cNvSpPr>
          <p:nvPr/>
        </p:nvSpPr>
        <p:spPr bwMode="auto">
          <a:xfrm>
            <a:off x="1197904" y="5190281"/>
            <a:ext cx="4081197" cy="835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2345" tIns="31173" rIns="62345" bIns="31173" numCol="1" anchor="t" anchorCtr="0" compatLnSpc="1">
            <a:prstTxWarp prst="textNoShape">
              <a:avLst/>
            </a:prstTxWarp>
          </a:bodyPr>
          <a:lstStyle>
            <a:lvl1pPr marL="450145" indent="-450145" algn="l" rtl="0" eaLnBrk="0" fontAlgn="base" hangingPunct="0">
              <a:spcBef>
                <a:spcPct val="20000"/>
              </a:spcBef>
              <a:spcAft>
                <a:spcPct val="0"/>
              </a:spcAft>
              <a:buClr>
                <a:srgbClr val="005DAA"/>
              </a:buClr>
              <a:buFont typeface="Wingdings" panose="05000000000000000000" pitchFamily="2" charset="2"/>
              <a:buChar char="§"/>
              <a:defRPr sz="3912" kern="1200">
                <a:solidFill>
                  <a:srgbClr val="2D2D2D"/>
                </a:solidFill>
                <a:latin typeface="Calibri" panose="020F0502020204030204" pitchFamily="34" charset="0"/>
                <a:ea typeface="+mn-ea"/>
                <a:cs typeface="+mn-cs"/>
              </a:defRPr>
            </a:lvl1pPr>
            <a:lvl2pPr marL="1452876" indent="-558798" algn="l" rtl="0" eaLnBrk="0" fontAlgn="base" hangingPunct="0">
              <a:spcBef>
                <a:spcPct val="20000"/>
              </a:spcBef>
              <a:spcAft>
                <a:spcPct val="0"/>
              </a:spcAft>
              <a:buClr>
                <a:srgbClr val="532E63"/>
              </a:buClr>
              <a:buFont typeface="Arial" panose="020B0604020202020204" pitchFamily="34" charset="0"/>
              <a:buChar char="–"/>
              <a:defRPr sz="3912" kern="1200">
                <a:solidFill>
                  <a:srgbClr val="2D2D2D"/>
                </a:solidFill>
                <a:latin typeface="Calibri" panose="020F0502020204030204" pitchFamily="34" charset="0"/>
                <a:ea typeface="+mn-ea"/>
                <a:cs typeface="+mn-cs"/>
              </a:defRPr>
            </a:lvl2pPr>
            <a:lvl3pPr marL="2235195" indent="-447038" algn="l" rtl="0" eaLnBrk="0" fontAlgn="base" hangingPunct="0">
              <a:spcBef>
                <a:spcPct val="20000"/>
              </a:spcBef>
              <a:spcAft>
                <a:spcPct val="0"/>
              </a:spcAft>
              <a:buClr>
                <a:srgbClr val="9A3B26"/>
              </a:buClr>
              <a:buFont typeface="Arial" panose="020B0604020202020204" pitchFamily="34" charset="0"/>
              <a:buChar char="•"/>
              <a:defRPr sz="3912" kern="1200">
                <a:solidFill>
                  <a:srgbClr val="2D2D2D"/>
                </a:solidFill>
                <a:latin typeface="Calibri" panose="020F0502020204030204" pitchFamily="34" charset="0"/>
                <a:ea typeface="+mn-ea"/>
                <a:cs typeface="+mn-cs"/>
              </a:defRPr>
            </a:lvl3pPr>
            <a:lvl4pPr marL="3129273" indent="-447038" algn="l" rtl="0" eaLnBrk="0" fontAlgn="base" hangingPunct="0">
              <a:spcBef>
                <a:spcPct val="20000"/>
              </a:spcBef>
              <a:spcAft>
                <a:spcPct val="0"/>
              </a:spcAft>
              <a:buFont typeface="Arial" panose="020B0604020202020204" pitchFamily="34" charset="0"/>
              <a:buChar char="–"/>
              <a:defRPr sz="3912" kern="1200">
                <a:solidFill>
                  <a:schemeClr val="accent4">
                    <a:lumMod val="75000"/>
                  </a:schemeClr>
                </a:solidFill>
                <a:latin typeface="Calibri" panose="020F0502020204030204" pitchFamily="34" charset="0"/>
                <a:ea typeface="+mn-ea"/>
                <a:cs typeface="+mn-cs"/>
              </a:defRPr>
            </a:lvl4pPr>
            <a:lvl5pPr marL="4023350" indent="-447038" algn="l" rtl="0" eaLnBrk="0" fontAlgn="base" hangingPunct="0">
              <a:spcBef>
                <a:spcPct val="20000"/>
              </a:spcBef>
              <a:spcAft>
                <a:spcPct val="0"/>
              </a:spcAft>
              <a:buFont typeface="Arial" panose="020B0604020202020204" pitchFamily="34" charset="0"/>
              <a:buChar char="»"/>
              <a:defRPr sz="3912" kern="1200">
                <a:solidFill>
                  <a:schemeClr val="accent4">
                    <a:lumMod val="75000"/>
                  </a:schemeClr>
                </a:solidFill>
                <a:latin typeface="Calibri" panose="020F0502020204030204" pitchFamily="34" charset="0"/>
                <a:ea typeface="+mn-ea"/>
                <a:cs typeface="+mn-cs"/>
              </a:defRPr>
            </a:lvl5pPr>
            <a:lvl6pPr marL="4917429" indent="-447038" algn="l" defTabSz="1788157" rtl="0" eaLnBrk="1" latinLnBrk="0" hangingPunct="1">
              <a:spcBef>
                <a:spcPct val="20000"/>
              </a:spcBef>
              <a:buFont typeface="Arial" pitchFamily="34" charset="0"/>
              <a:buChar char="•"/>
              <a:defRPr sz="3912" kern="1200">
                <a:solidFill>
                  <a:schemeClr val="tx1"/>
                </a:solidFill>
                <a:latin typeface="+mn-lt"/>
                <a:ea typeface="+mn-ea"/>
                <a:cs typeface="+mn-cs"/>
              </a:defRPr>
            </a:lvl6pPr>
            <a:lvl7pPr marL="5811507" indent="-447038" algn="l" defTabSz="1788157" rtl="0" eaLnBrk="1" latinLnBrk="0" hangingPunct="1">
              <a:spcBef>
                <a:spcPct val="20000"/>
              </a:spcBef>
              <a:buFont typeface="Arial" pitchFamily="34" charset="0"/>
              <a:buChar char="•"/>
              <a:defRPr sz="3912" kern="1200">
                <a:solidFill>
                  <a:schemeClr val="tx1"/>
                </a:solidFill>
                <a:latin typeface="+mn-lt"/>
                <a:ea typeface="+mn-ea"/>
                <a:cs typeface="+mn-cs"/>
              </a:defRPr>
            </a:lvl7pPr>
            <a:lvl8pPr marL="6705585" indent="-447038" algn="l" defTabSz="1788157" rtl="0" eaLnBrk="1" latinLnBrk="0" hangingPunct="1">
              <a:spcBef>
                <a:spcPct val="20000"/>
              </a:spcBef>
              <a:buFont typeface="Arial" pitchFamily="34" charset="0"/>
              <a:buChar char="•"/>
              <a:defRPr sz="3912" kern="1200">
                <a:solidFill>
                  <a:schemeClr val="tx1"/>
                </a:solidFill>
                <a:latin typeface="+mn-lt"/>
                <a:ea typeface="+mn-ea"/>
                <a:cs typeface="+mn-cs"/>
              </a:defRPr>
            </a:lvl8pPr>
            <a:lvl9pPr marL="7599662" indent="-447038" algn="l" defTabSz="1788157" rtl="0" eaLnBrk="1" latinLnBrk="0" hangingPunct="1">
              <a:spcBef>
                <a:spcPct val="20000"/>
              </a:spcBef>
              <a:buFont typeface="Arial" pitchFamily="34" charset="0"/>
              <a:buChar char="•"/>
              <a:defRPr sz="3912" kern="1200">
                <a:solidFill>
                  <a:schemeClr val="tx1"/>
                </a:solidFill>
                <a:latin typeface="+mn-lt"/>
                <a:ea typeface="+mn-ea"/>
                <a:cs typeface="+mn-cs"/>
              </a:defRPr>
            </a:lvl9pPr>
          </a:lstStyle>
          <a:p>
            <a:pPr marL="0" indent="0" defTabSz="623451">
              <a:spcBef>
                <a:spcPts val="0"/>
              </a:spcBef>
              <a:spcAft>
                <a:spcPts val="1228"/>
              </a:spcAft>
              <a:buNone/>
            </a:pPr>
            <a:r>
              <a:rPr lang="en-US" sz="1867">
                <a:latin typeface="Calibri"/>
                <a:ea typeface="Calibri" panose="020F0502020204030204" pitchFamily="34" charset="0"/>
                <a:cs typeface="Calibri"/>
              </a:rPr>
              <a:t>Policy framework ensures compliance with each </a:t>
            </a:r>
            <a:r>
              <a:rPr lang="en-US" sz="1867" b="1">
                <a:solidFill>
                  <a:srgbClr val="546DB4"/>
                </a:solidFill>
                <a:latin typeface="Calibri"/>
                <a:ea typeface="Calibri" panose="020F0502020204030204" pitchFamily="34" charset="0"/>
                <a:cs typeface="Calibri"/>
              </a:rPr>
              <a:t>jurisdiction’s data sharing laws and policies.</a:t>
            </a:r>
          </a:p>
        </p:txBody>
      </p:sp>
      <p:pic>
        <p:nvPicPr>
          <p:cNvPr id="97" name="Graphic 96" descr="Route (Two Pins With A Path) with solid fill">
            <a:extLst>
              <a:ext uri="{FF2B5EF4-FFF2-40B4-BE49-F238E27FC236}">
                <a16:creationId xmlns:a16="http://schemas.microsoft.com/office/drawing/2014/main" id="{61BE622A-D809-4927-A8F2-606AF43B648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1076" y="3289892"/>
            <a:ext cx="801089" cy="801089"/>
          </a:xfrm>
          <a:prstGeom prst="rect">
            <a:avLst/>
          </a:prstGeom>
        </p:spPr>
      </p:pic>
      <p:pic>
        <p:nvPicPr>
          <p:cNvPr id="98" name="Graphic 97" descr="Document with solid fill">
            <a:extLst>
              <a:ext uri="{FF2B5EF4-FFF2-40B4-BE49-F238E27FC236}">
                <a16:creationId xmlns:a16="http://schemas.microsoft.com/office/drawing/2014/main" id="{B152B05F-A769-4CE8-8B1A-B872DC49EA7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1073" y="5259428"/>
            <a:ext cx="703800" cy="703800"/>
          </a:xfrm>
          <a:prstGeom prst="rect">
            <a:avLst/>
          </a:prstGeom>
        </p:spPr>
      </p:pic>
      <p:pic>
        <p:nvPicPr>
          <p:cNvPr id="4" name="Picture 3">
            <a:extLst>
              <a:ext uri="{FF2B5EF4-FFF2-40B4-BE49-F238E27FC236}">
                <a16:creationId xmlns:a16="http://schemas.microsoft.com/office/drawing/2014/main" id="{17FD23F9-F76A-6492-6E14-612CAF46B9CA}"/>
              </a:ext>
            </a:extLst>
          </p:cNvPr>
          <p:cNvPicPr>
            <a:picLocks noChangeAspect="1"/>
          </p:cNvPicPr>
          <p:nvPr/>
        </p:nvPicPr>
        <p:blipFill rotWithShape="1">
          <a:blip r:embed="rId7">
            <a:clrChange>
              <a:clrFrom>
                <a:srgbClr val="FAF9F8"/>
              </a:clrFrom>
              <a:clrTo>
                <a:srgbClr val="FAF9F8">
                  <a:alpha val="0"/>
                </a:srgbClr>
              </a:clrTo>
            </a:clrChange>
          </a:blip>
          <a:srcRect l="3407" r="19681"/>
          <a:stretch/>
        </p:blipFill>
        <p:spPr>
          <a:xfrm>
            <a:off x="9179312" y="2760042"/>
            <a:ext cx="1828800" cy="1939561"/>
          </a:xfrm>
          <a:prstGeom prst="rect">
            <a:avLst/>
          </a:prstGeom>
        </p:spPr>
      </p:pic>
      <p:grpSp>
        <p:nvGrpSpPr>
          <p:cNvPr id="3" name="Group 2">
            <a:extLst>
              <a:ext uri="{FF2B5EF4-FFF2-40B4-BE49-F238E27FC236}">
                <a16:creationId xmlns:a16="http://schemas.microsoft.com/office/drawing/2014/main" id="{66B3FC59-624C-69FA-BF8E-14E6D4C2DA7E}"/>
              </a:ext>
            </a:extLst>
          </p:cNvPr>
          <p:cNvGrpSpPr/>
          <p:nvPr/>
        </p:nvGrpSpPr>
        <p:grpSpPr>
          <a:xfrm>
            <a:off x="11035747" y="355009"/>
            <a:ext cx="650236" cy="741363"/>
            <a:chOff x="7739063" y="701675"/>
            <a:chExt cx="1019175" cy="1096963"/>
          </a:xfrm>
          <a:solidFill>
            <a:schemeClr val="accent2"/>
          </a:solidFill>
        </p:grpSpPr>
        <p:sp>
          <p:nvSpPr>
            <p:cNvPr id="7" name="Freeform 34">
              <a:extLst>
                <a:ext uri="{FF2B5EF4-FFF2-40B4-BE49-F238E27FC236}">
                  <a16:creationId xmlns:a16="http://schemas.microsoft.com/office/drawing/2014/main" id="{E82271B2-FEE4-4911-FD61-CB5B3255296B}"/>
                </a:ext>
              </a:extLst>
            </p:cNvPr>
            <p:cNvSpPr>
              <a:spLocks/>
            </p:cNvSpPr>
            <p:nvPr/>
          </p:nvSpPr>
          <p:spPr bwMode="auto">
            <a:xfrm>
              <a:off x="8026400" y="828675"/>
              <a:ext cx="731838" cy="969963"/>
            </a:xfrm>
            <a:custGeom>
              <a:avLst/>
              <a:gdLst>
                <a:gd name="T0" fmla="*/ 303 w 461"/>
                <a:gd name="T1" fmla="*/ 0 h 611"/>
                <a:gd name="T2" fmla="*/ 459 w 461"/>
                <a:gd name="T3" fmla="*/ 42 h 611"/>
                <a:gd name="T4" fmla="*/ 461 w 461"/>
                <a:gd name="T5" fmla="*/ 44 h 611"/>
                <a:gd name="T6" fmla="*/ 305 w 461"/>
                <a:gd name="T7" fmla="*/ 611 h 611"/>
                <a:gd name="T8" fmla="*/ 0 w 461"/>
                <a:gd name="T9" fmla="*/ 527 h 611"/>
                <a:gd name="T10" fmla="*/ 119 w 461"/>
                <a:gd name="T11" fmla="*/ 527 h 611"/>
                <a:gd name="T12" fmla="*/ 283 w 461"/>
                <a:gd name="T13" fmla="*/ 572 h 611"/>
                <a:gd name="T14" fmla="*/ 422 w 461"/>
                <a:gd name="T15" fmla="*/ 66 h 611"/>
                <a:gd name="T16" fmla="*/ 303 w 461"/>
                <a:gd name="T17" fmla="*/ 32 h 611"/>
                <a:gd name="T18" fmla="*/ 303 w 461"/>
                <a:gd name="T19" fmla="*/ 0 h 611"/>
                <a:gd name="T20" fmla="*/ 303 w 461"/>
                <a:gd name="T21"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1" h="611">
                  <a:moveTo>
                    <a:pt x="303" y="0"/>
                  </a:moveTo>
                  <a:lnTo>
                    <a:pt x="459" y="42"/>
                  </a:lnTo>
                  <a:lnTo>
                    <a:pt x="461" y="44"/>
                  </a:lnTo>
                  <a:lnTo>
                    <a:pt x="305" y="611"/>
                  </a:lnTo>
                  <a:lnTo>
                    <a:pt x="0" y="527"/>
                  </a:lnTo>
                  <a:lnTo>
                    <a:pt x="119" y="527"/>
                  </a:lnTo>
                  <a:lnTo>
                    <a:pt x="283" y="572"/>
                  </a:lnTo>
                  <a:lnTo>
                    <a:pt x="422" y="66"/>
                  </a:lnTo>
                  <a:lnTo>
                    <a:pt x="303" y="32"/>
                  </a:lnTo>
                  <a:lnTo>
                    <a:pt x="303" y="0"/>
                  </a:lnTo>
                  <a:lnTo>
                    <a:pt x="30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defRPr/>
              </a:pPr>
              <a:endParaRPr lang="en-US">
                <a:solidFill>
                  <a:srgbClr val="1A468D"/>
                </a:solidFill>
                <a:latin typeface="Corbel" panose="020B0503020204020204"/>
              </a:endParaRPr>
            </a:p>
          </p:txBody>
        </p:sp>
        <p:sp>
          <p:nvSpPr>
            <p:cNvPr id="8" name="Freeform 35">
              <a:extLst>
                <a:ext uri="{FF2B5EF4-FFF2-40B4-BE49-F238E27FC236}">
                  <a16:creationId xmlns:a16="http://schemas.microsoft.com/office/drawing/2014/main" id="{B5AD61E1-5E54-3CC9-EDFD-03705E30EA0E}"/>
                </a:ext>
              </a:extLst>
            </p:cNvPr>
            <p:cNvSpPr>
              <a:spLocks noEditPoints="1"/>
            </p:cNvSpPr>
            <p:nvPr/>
          </p:nvSpPr>
          <p:spPr bwMode="auto">
            <a:xfrm>
              <a:off x="7739063" y="701675"/>
              <a:ext cx="738188" cy="936625"/>
            </a:xfrm>
            <a:custGeom>
              <a:avLst/>
              <a:gdLst>
                <a:gd name="T0" fmla="*/ 0 w 321"/>
                <a:gd name="T1" fmla="*/ 0 h 406"/>
                <a:gd name="T2" fmla="*/ 0 w 321"/>
                <a:gd name="T3" fmla="*/ 406 h 406"/>
                <a:gd name="T4" fmla="*/ 264 w 321"/>
                <a:gd name="T5" fmla="*/ 406 h 406"/>
                <a:gd name="T6" fmla="*/ 276 w 321"/>
                <a:gd name="T7" fmla="*/ 401 h 406"/>
                <a:gd name="T8" fmla="*/ 317 w 321"/>
                <a:gd name="T9" fmla="*/ 358 h 406"/>
                <a:gd name="T10" fmla="*/ 321 w 321"/>
                <a:gd name="T11" fmla="*/ 348 h 406"/>
                <a:gd name="T12" fmla="*/ 321 w 321"/>
                <a:gd name="T13" fmla="*/ 0 h 406"/>
                <a:gd name="T14" fmla="*/ 0 w 321"/>
                <a:gd name="T15" fmla="*/ 0 h 406"/>
                <a:gd name="T16" fmla="*/ 299 w 321"/>
                <a:gd name="T17" fmla="*/ 342 h 406"/>
                <a:gd name="T18" fmla="*/ 299 w 321"/>
                <a:gd name="T19" fmla="*/ 343 h 406"/>
                <a:gd name="T20" fmla="*/ 298 w 321"/>
                <a:gd name="T21" fmla="*/ 343 h 406"/>
                <a:gd name="T22" fmla="*/ 276 w 321"/>
                <a:gd name="T23" fmla="*/ 343 h 406"/>
                <a:gd name="T24" fmla="*/ 260 w 321"/>
                <a:gd name="T25" fmla="*/ 358 h 406"/>
                <a:gd name="T26" fmla="*/ 260 w 321"/>
                <a:gd name="T27" fmla="*/ 383 h 406"/>
                <a:gd name="T28" fmla="*/ 260 w 321"/>
                <a:gd name="T29" fmla="*/ 384 h 406"/>
                <a:gd name="T30" fmla="*/ 259 w 321"/>
                <a:gd name="T31" fmla="*/ 384 h 406"/>
                <a:gd name="T32" fmla="*/ 22 w 321"/>
                <a:gd name="T33" fmla="*/ 384 h 406"/>
                <a:gd name="T34" fmla="*/ 22 w 321"/>
                <a:gd name="T35" fmla="*/ 21 h 406"/>
                <a:gd name="T36" fmla="*/ 299 w 321"/>
                <a:gd name="T37" fmla="*/ 21 h 406"/>
                <a:gd name="T38" fmla="*/ 299 w 321"/>
                <a:gd name="T39" fmla="*/ 342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1" h="406">
                  <a:moveTo>
                    <a:pt x="0" y="0"/>
                  </a:moveTo>
                  <a:cubicBezTo>
                    <a:pt x="0" y="406"/>
                    <a:pt x="0" y="406"/>
                    <a:pt x="0" y="406"/>
                  </a:cubicBezTo>
                  <a:cubicBezTo>
                    <a:pt x="264" y="406"/>
                    <a:pt x="264" y="406"/>
                    <a:pt x="264" y="406"/>
                  </a:cubicBezTo>
                  <a:cubicBezTo>
                    <a:pt x="269" y="406"/>
                    <a:pt x="273" y="404"/>
                    <a:pt x="276" y="401"/>
                  </a:cubicBezTo>
                  <a:cubicBezTo>
                    <a:pt x="317" y="358"/>
                    <a:pt x="317" y="358"/>
                    <a:pt x="317" y="358"/>
                  </a:cubicBezTo>
                  <a:cubicBezTo>
                    <a:pt x="320" y="355"/>
                    <a:pt x="321" y="352"/>
                    <a:pt x="321" y="348"/>
                  </a:cubicBezTo>
                  <a:cubicBezTo>
                    <a:pt x="321" y="0"/>
                    <a:pt x="321" y="0"/>
                    <a:pt x="321" y="0"/>
                  </a:cubicBezTo>
                  <a:lnTo>
                    <a:pt x="0" y="0"/>
                  </a:lnTo>
                  <a:close/>
                  <a:moveTo>
                    <a:pt x="299" y="342"/>
                  </a:moveTo>
                  <a:cubicBezTo>
                    <a:pt x="299" y="343"/>
                    <a:pt x="299" y="343"/>
                    <a:pt x="299" y="343"/>
                  </a:cubicBezTo>
                  <a:cubicBezTo>
                    <a:pt x="299" y="343"/>
                    <a:pt x="298" y="343"/>
                    <a:pt x="298" y="343"/>
                  </a:cubicBezTo>
                  <a:cubicBezTo>
                    <a:pt x="276" y="343"/>
                    <a:pt x="276" y="343"/>
                    <a:pt x="276" y="343"/>
                  </a:cubicBezTo>
                  <a:cubicBezTo>
                    <a:pt x="266" y="343"/>
                    <a:pt x="260" y="349"/>
                    <a:pt x="260" y="358"/>
                  </a:cubicBezTo>
                  <a:cubicBezTo>
                    <a:pt x="260" y="383"/>
                    <a:pt x="260" y="383"/>
                    <a:pt x="260" y="383"/>
                  </a:cubicBezTo>
                  <a:cubicBezTo>
                    <a:pt x="260" y="383"/>
                    <a:pt x="260" y="384"/>
                    <a:pt x="260" y="384"/>
                  </a:cubicBezTo>
                  <a:cubicBezTo>
                    <a:pt x="260" y="384"/>
                    <a:pt x="259" y="384"/>
                    <a:pt x="259" y="384"/>
                  </a:cubicBezTo>
                  <a:cubicBezTo>
                    <a:pt x="198" y="384"/>
                    <a:pt x="22" y="384"/>
                    <a:pt x="22" y="384"/>
                  </a:cubicBezTo>
                  <a:cubicBezTo>
                    <a:pt x="22" y="21"/>
                    <a:pt x="22" y="21"/>
                    <a:pt x="22" y="21"/>
                  </a:cubicBezTo>
                  <a:cubicBezTo>
                    <a:pt x="299" y="21"/>
                    <a:pt x="299" y="21"/>
                    <a:pt x="299" y="21"/>
                  </a:cubicBezTo>
                  <a:lnTo>
                    <a:pt x="299" y="3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defRPr/>
              </a:pPr>
              <a:endParaRPr lang="en-US">
                <a:solidFill>
                  <a:srgbClr val="1A468D"/>
                </a:solidFill>
                <a:latin typeface="Corbel" panose="020B0503020204020204"/>
              </a:endParaRPr>
            </a:p>
          </p:txBody>
        </p:sp>
        <p:sp>
          <p:nvSpPr>
            <p:cNvPr id="10" name="Freeform 36">
              <a:extLst>
                <a:ext uri="{FF2B5EF4-FFF2-40B4-BE49-F238E27FC236}">
                  <a16:creationId xmlns:a16="http://schemas.microsoft.com/office/drawing/2014/main" id="{9B142A76-8DAD-9791-42E9-7BAF1A5D3FDD}"/>
                </a:ext>
              </a:extLst>
            </p:cNvPr>
            <p:cNvSpPr>
              <a:spLocks/>
            </p:cNvSpPr>
            <p:nvPr/>
          </p:nvSpPr>
          <p:spPr bwMode="auto">
            <a:xfrm>
              <a:off x="7851775" y="879475"/>
              <a:ext cx="508000" cy="60325"/>
            </a:xfrm>
            <a:custGeom>
              <a:avLst/>
              <a:gdLst>
                <a:gd name="T0" fmla="*/ 0 w 320"/>
                <a:gd name="T1" fmla="*/ 0 h 38"/>
                <a:gd name="T2" fmla="*/ 320 w 320"/>
                <a:gd name="T3" fmla="*/ 0 h 38"/>
                <a:gd name="T4" fmla="*/ 320 w 320"/>
                <a:gd name="T5" fmla="*/ 38 h 38"/>
                <a:gd name="T6" fmla="*/ 0 w 320"/>
                <a:gd name="T7" fmla="*/ 38 h 38"/>
                <a:gd name="T8" fmla="*/ 0 w 320"/>
                <a:gd name="T9" fmla="*/ 0 h 38"/>
                <a:gd name="T10" fmla="*/ 0 w 320"/>
                <a:gd name="T11" fmla="*/ 0 h 38"/>
              </a:gdLst>
              <a:ahLst/>
              <a:cxnLst>
                <a:cxn ang="0">
                  <a:pos x="T0" y="T1"/>
                </a:cxn>
                <a:cxn ang="0">
                  <a:pos x="T2" y="T3"/>
                </a:cxn>
                <a:cxn ang="0">
                  <a:pos x="T4" y="T5"/>
                </a:cxn>
                <a:cxn ang="0">
                  <a:pos x="T6" y="T7"/>
                </a:cxn>
                <a:cxn ang="0">
                  <a:pos x="T8" y="T9"/>
                </a:cxn>
                <a:cxn ang="0">
                  <a:pos x="T10" y="T11"/>
                </a:cxn>
              </a:cxnLst>
              <a:rect l="0" t="0" r="r" b="b"/>
              <a:pathLst>
                <a:path w="320" h="38">
                  <a:moveTo>
                    <a:pt x="0" y="0"/>
                  </a:moveTo>
                  <a:lnTo>
                    <a:pt x="320" y="0"/>
                  </a:lnTo>
                  <a:lnTo>
                    <a:pt x="320" y="38"/>
                  </a:lnTo>
                  <a:lnTo>
                    <a:pt x="0" y="38"/>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defRPr/>
              </a:pPr>
              <a:endParaRPr lang="en-US">
                <a:solidFill>
                  <a:srgbClr val="1A468D"/>
                </a:solidFill>
                <a:latin typeface="Corbel" panose="020B0503020204020204"/>
              </a:endParaRPr>
            </a:p>
          </p:txBody>
        </p:sp>
        <p:sp>
          <p:nvSpPr>
            <p:cNvPr id="11" name="Freeform 37">
              <a:extLst>
                <a:ext uri="{FF2B5EF4-FFF2-40B4-BE49-F238E27FC236}">
                  <a16:creationId xmlns:a16="http://schemas.microsoft.com/office/drawing/2014/main" id="{A950FE5C-312C-56C8-FD8E-3349DF20713C}"/>
                </a:ext>
              </a:extLst>
            </p:cNvPr>
            <p:cNvSpPr>
              <a:spLocks/>
            </p:cNvSpPr>
            <p:nvPr/>
          </p:nvSpPr>
          <p:spPr bwMode="auto">
            <a:xfrm>
              <a:off x="7851775" y="992188"/>
              <a:ext cx="508000" cy="60325"/>
            </a:xfrm>
            <a:custGeom>
              <a:avLst/>
              <a:gdLst>
                <a:gd name="T0" fmla="*/ 0 w 320"/>
                <a:gd name="T1" fmla="*/ 0 h 38"/>
                <a:gd name="T2" fmla="*/ 320 w 320"/>
                <a:gd name="T3" fmla="*/ 0 h 38"/>
                <a:gd name="T4" fmla="*/ 320 w 320"/>
                <a:gd name="T5" fmla="*/ 38 h 38"/>
                <a:gd name="T6" fmla="*/ 0 w 320"/>
                <a:gd name="T7" fmla="*/ 38 h 38"/>
                <a:gd name="T8" fmla="*/ 0 w 320"/>
                <a:gd name="T9" fmla="*/ 0 h 38"/>
                <a:gd name="T10" fmla="*/ 0 w 320"/>
                <a:gd name="T11" fmla="*/ 0 h 38"/>
              </a:gdLst>
              <a:ahLst/>
              <a:cxnLst>
                <a:cxn ang="0">
                  <a:pos x="T0" y="T1"/>
                </a:cxn>
                <a:cxn ang="0">
                  <a:pos x="T2" y="T3"/>
                </a:cxn>
                <a:cxn ang="0">
                  <a:pos x="T4" y="T5"/>
                </a:cxn>
                <a:cxn ang="0">
                  <a:pos x="T6" y="T7"/>
                </a:cxn>
                <a:cxn ang="0">
                  <a:pos x="T8" y="T9"/>
                </a:cxn>
                <a:cxn ang="0">
                  <a:pos x="T10" y="T11"/>
                </a:cxn>
              </a:cxnLst>
              <a:rect l="0" t="0" r="r" b="b"/>
              <a:pathLst>
                <a:path w="320" h="38">
                  <a:moveTo>
                    <a:pt x="0" y="0"/>
                  </a:moveTo>
                  <a:lnTo>
                    <a:pt x="320" y="0"/>
                  </a:lnTo>
                  <a:lnTo>
                    <a:pt x="320" y="38"/>
                  </a:lnTo>
                  <a:lnTo>
                    <a:pt x="0" y="38"/>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defRPr/>
              </a:pPr>
              <a:endParaRPr lang="en-US">
                <a:solidFill>
                  <a:srgbClr val="1A468D"/>
                </a:solidFill>
                <a:latin typeface="Corbel" panose="020B0503020204020204"/>
              </a:endParaRPr>
            </a:p>
          </p:txBody>
        </p:sp>
        <p:sp>
          <p:nvSpPr>
            <p:cNvPr id="12" name="Freeform 38">
              <a:extLst>
                <a:ext uri="{FF2B5EF4-FFF2-40B4-BE49-F238E27FC236}">
                  <a16:creationId xmlns:a16="http://schemas.microsoft.com/office/drawing/2014/main" id="{AEB5F783-A10D-9871-2BD8-156A76FE8CA9}"/>
                </a:ext>
              </a:extLst>
            </p:cNvPr>
            <p:cNvSpPr>
              <a:spLocks/>
            </p:cNvSpPr>
            <p:nvPr/>
          </p:nvSpPr>
          <p:spPr bwMode="auto">
            <a:xfrm>
              <a:off x="7851775" y="1103313"/>
              <a:ext cx="219075" cy="60325"/>
            </a:xfrm>
            <a:custGeom>
              <a:avLst/>
              <a:gdLst>
                <a:gd name="T0" fmla="*/ 0 w 138"/>
                <a:gd name="T1" fmla="*/ 0 h 38"/>
                <a:gd name="T2" fmla="*/ 138 w 138"/>
                <a:gd name="T3" fmla="*/ 0 h 38"/>
                <a:gd name="T4" fmla="*/ 138 w 138"/>
                <a:gd name="T5" fmla="*/ 38 h 38"/>
                <a:gd name="T6" fmla="*/ 0 w 138"/>
                <a:gd name="T7" fmla="*/ 38 h 38"/>
                <a:gd name="T8" fmla="*/ 0 w 138"/>
                <a:gd name="T9" fmla="*/ 0 h 38"/>
                <a:gd name="T10" fmla="*/ 0 w 138"/>
                <a:gd name="T11" fmla="*/ 0 h 38"/>
              </a:gdLst>
              <a:ahLst/>
              <a:cxnLst>
                <a:cxn ang="0">
                  <a:pos x="T0" y="T1"/>
                </a:cxn>
                <a:cxn ang="0">
                  <a:pos x="T2" y="T3"/>
                </a:cxn>
                <a:cxn ang="0">
                  <a:pos x="T4" y="T5"/>
                </a:cxn>
                <a:cxn ang="0">
                  <a:pos x="T6" y="T7"/>
                </a:cxn>
                <a:cxn ang="0">
                  <a:pos x="T8" y="T9"/>
                </a:cxn>
                <a:cxn ang="0">
                  <a:pos x="T10" y="T11"/>
                </a:cxn>
              </a:cxnLst>
              <a:rect l="0" t="0" r="r" b="b"/>
              <a:pathLst>
                <a:path w="138" h="38">
                  <a:moveTo>
                    <a:pt x="0" y="0"/>
                  </a:moveTo>
                  <a:lnTo>
                    <a:pt x="138" y="0"/>
                  </a:lnTo>
                  <a:lnTo>
                    <a:pt x="138" y="38"/>
                  </a:lnTo>
                  <a:lnTo>
                    <a:pt x="0" y="38"/>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defRPr/>
              </a:pPr>
              <a:endParaRPr lang="en-US">
                <a:solidFill>
                  <a:srgbClr val="1A468D"/>
                </a:solidFill>
                <a:latin typeface="Corbel" panose="020B0503020204020204"/>
              </a:endParaRPr>
            </a:p>
          </p:txBody>
        </p:sp>
      </p:grpSp>
    </p:spTree>
    <p:extLst>
      <p:ext uri="{BB962C8B-B14F-4D97-AF65-F5344CB8AC3E}">
        <p14:creationId xmlns:p14="http://schemas.microsoft.com/office/powerpoint/2010/main" val="123495999"/>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rrow: Right 22">
            <a:extLst>
              <a:ext uri="{FF2B5EF4-FFF2-40B4-BE49-F238E27FC236}">
                <a16:creationId xmlns:a16="http://schemas.microsoft.com/office/drawing/2014/main" id="{39AA6866-63FF-0386-A2F4-5266895012D1}"/>
              </a:ext>
            </a:extLst>
          </p:cNvPr>
          <p:cNvSpPr/>
          <p:nvPr/>
        </p:nvSpPr>
        <p:spPr>
          <a:xfrm>
            <a:off x="6288889" y="4609570"/>
            <a:ext cx="3396976" cy="978711"/>
          </a:xfrm>
          <a:prstGeom prst="rightArrow">
            <a:avLst>
              <a:gd name="adj1" fmla="val 62457"/>
              <a:gd name="adj2" fmla="val 50000"/>
            </a:avLst>
          </a:prstGeom>
          <a:solidFill>
            <a:srgbClr val="86B1C4">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FFFFFF"/>
              </a:solidFill>
              <a:latin typeface="Calibri" panose="020F0502020204030204"/>
            </a:endParaRPr>
          </a:p>
        </p:txBody>
      </p:sp>
      <p:sp>
        <p:nvSpPr>
          <p:cNvPr id="34" name="Rectangle 33">
            <a:extLst>
              <a:ext uri="{FF2B5EF4-FFF2-40B4-BE49-F238E27FC236}">
                <a16:creationId xmlns:a16="http://schemas.microsoft.com/office/drawing/2014/main" id="{F256F6D5-2A08-7D9C-B55A-967F68CA2095}"/>
              </a:ext>
            </a:extLst>
          </p:cNvPr>
          <p:cNvSpPr/>
          <p:nvPr/>
        </p:nvSpPr>
        <p:spPr>
          <a:xfrm>
            <a:off x="110355" y="1696501"/>
            <a:ext cx="5863925" cy="4446115"/>
          </a:xfrm>
          <a:prstGeom prst="rect">
            <a:avLst/>
          </a:prstGeom>
          <a:solidFill>
            <a:schemeClr val="bg1"/>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algn="ctr" defTabSz="914377"/>
            <a:endParaRPr lang="en-US">
              <a:solidFill>
                <a:srgbClr val="FFFFFF"/>
              </a:solidFill>
              <a:latin typeface="Calibri" panose="020F0502020204030204"/>
            </a:endParaRPr>
          </a:p>
        </p:txBody>
      </p:sp>
      <p:sp>
        <p:nvSpPr>
          <p:cNvPr id="2" name="Title 1">
            <a:extLst>
              <a:ext uri="{FF2B5EF4-FFF2-40B4-BE49-F238E27FC236}">
                <a16:creationId xmlns:a16="http://schemas.microsoft.com/office/drawing/2014/main" id="{EDAC4AA9-D7B4-4800-B026-698C442BD675}"/>
              </a:ext>
            </a:extLst>
          </p:cNvPr>
          <p:cNvSpPr>
            <a:spLocks noGrp="1"/>
          </p:cNvSpPr>
          <p:nvPr>
            <p:ph type="title"/>
          </p:nvPr>
        </p:nvSpPr>
        <p:spPr/>
        <p:txBody>
          <a:bodyPr vert="horz" lIns="121920" tIns="60960" rIns="121920" bIns="60960" rtlCol="0" anchor="b" anchorCtr="0">
            <a:normAutofit/>
          </a:bodyPr>
          <a:lstStyle/>
          <a:p>
            <a:pPr>
              <a:lnSpc>
                <a:spcPct val="76000"/>
              </a:lnSpc>
            </a:pPr>
            <a:r>
              <a:rPr lang="en-US" sz="3700">
                <a:solidFill>
                  <a:schemeClr val="accent2"/>
                </a:solidFill>
                <a:latin typeface="Calibri"/>
                <a:cs typeface="Calibri"/>
              </a:rPr>
              <a:t>Data Exchange: </a:t>
            </a:r>
            <a:br>
              <a:rPr lang="en-US" sz="3700">
                <a:solidFill>
                  <a:schemeClr val="accent2"/>
                </a:solidFill>
                <a:latin typeface="Calibri"/>
                <a:cs typeface="Calibri"/>
              </a:rPr>
            </a:br>
            <a:r>
              <a:rPr lang="en-US" sz="3700" b="0">
                <a:solidFill>
                  <a:schemeClr val="accent2"/>
                </a:solidFill>
                <a:latin typeface="Calibri"/>
                <a:cs typeface="Calibri"/>
              </a:rPr>
              <a:t>IZ Gateway Data Exchange Metrics</a:t>
            </a:r>
            <a:endParaRPr lang="en-US" sz="3700" b="0">
              <a:solidFill>
                <a:schemeClr val="accent2"/>
              </a:solidFill>
              <a:cs typeface="Calibri"/>
            </a:endParaRPr>
          </a:p>
        </p:txBody>
      </p:sp>
      <p:sp>
        <p:nvSpPr>
          <p:cNvPr id="3" name="Rectangle 2">
            <a:extLst>
              <a:ext uri="{FF2B5EF4-FFF2-40B4-BE49-F238E27FC236}">
                <a16:creationId xmlns:a16="http://schemas.microsoft.com/office/drawing/2014/main" id="{B07156B7-B724-4A15-9BA8-6D7F9A73AA05}"/>
              </a:ext>
            </a:extLst>
          </p:cNvPr>
          <p:cNvSpPr/>
          <p:nvPr/>
        </p:nvSpPr>
        <p:spPr bwMode="gray">
          <a:xfrm>
            <a:off x="1" y="6490535"/>
            <a:ext cx="2117788" cy="257944"/>
          </a:xfrm>
          <a:prstGeom prst="rect">
            <a:avLst/>
          </a:prstGeom>
          <a:noFill/>
          <a:ln w="25400" cap="flat" cmpd="sng" algn="ctr">
            <a:noFill/>
            <a:prstDash val="solid"/>
            <a:headEnd/>
            <a:tailEnd/>
          </a:ln>
          <a:effectLst/>
        </p:spPr>
        <p:txBody>
          <a:bodyPr wrap="square" lIns="88900" tIns="88900" rIns="88900" bIns="88900" rtlCol="0" anchor="ctr"/>
          <a:lstStyle/>
          <a:p>
            <a:pPr defTabSz="1219140">
              <a:lnSpc>
                <a:spcPct val="106000"/>
              </a:lnSpc>
              <a:defRPr/>
            </a:pPr>
            <a:r>
              <a:rPr lang="en-US" sz="1051">
                <a:solidFill>
                  <a:prstClr val="black">
                    <a:lumMod val="50000"/>
                    <a:lumOff val="50000"/>
                  </a:prstClr>
                </a:solidFill>
                <a:latin typeface="Verdana"/>
                <a:ea typeface="Verdana"/>
              </a:rPr>
              <a:t>Updated 5/12/25</a:t>
            </a:r>
            <a:endParaRPr lang="en-US">
              <a:solidFill>
                <a:prstClr val="black">
                  <a:lumMod val="50000"/>
                  <a:lumOff val="50000"/>
                </a:prstClr>
              </a:solidFill>
              <a:latin typeface="Myriad Web Pro"/>
            </a:endParaRPr>
          </a:p>
        </p:txBody>
      </p:sp>
      <p:sp>
        <p:nvSpPr>
          <p:cNvPr id="6" name="TextBox 5">
            <a:extLst>
              <a:ext uri="{FF2B5EF4-FFF2-40B4-BE49-F238E27FC236}">
                <a16:creationId xmlns:a16="http://schemas.microsoft.com/office/drawing/2014/main" id="{5499FFB1-2A6D-C777-0E1A-BF6E89263BA2}"/>
              </a:ext>
            </a:extLst>
          </p:cNvPr>
          <p:cNvSpPr txBox="1"/>
          <p:nvPr/>
        </p:nvSpPr>
        <p:spPr>
          <a:xfrm>
            <a:off x="279766" y="5086990"/>
            <a:ext cx="5548396" cy="523220"/>
          </a:xfrm>
          <a:prstGeom prst="rect">
            <a:avLst/>
          </a:prstGeom>
          <a:solidFill>
            <a:schemeClr val="bg1">
              <a:lumMod val="95000"/>
            </a:schemeClr>
          </a:solidFill>
          <a:effectLst/>
        </p:spPr>
        <p:txBody>
          <a:bodyPr rot="0" spcFirstLastPara="0" vertOverflow="overflow" horzOverflow="overflow" vert="horz" wrap="square" lIns="91440" tIns="91440" rIns="0" bIns="91440" numCol="1" spcCol="0" rtlCol="0" fromWordArt="0" anchor="t" anchorCtr="0" forceAA="0" compatLnSpc="1">
            <a:prstTxWarp prst="textNoShape">
              <a:avLst/>
            </a:prstTxWarp>
            <a:spAutoFit/>
          </a:bodyPr>
          <a:lstStyle/>
          <a:p>
            <a:pPr defTabSz="914377">
              <a:spcBef>
                <a:spcPts val="800"/>
              </a:spcBef>
              <a:buSzPct val="100000"/>
              <a:defRPr/>
            </a:pPr>
            <a:r>
              <a:rPr lang="en-US" sz="1100" b="1">
                <a:solidFill>
                  <a:srgbClr val="104862"/>
                </a:solidFill>
                <a:latin typeface="Calibri"/>
                <a:cs typeface="Calibri"/>
              </a:rPr>
              <a:t>Onboarded (Not Pictured)</a:t>
            </a:r>
          </a:p>
          <a:p>
            <a:pPr defTabSz="914377">
              <a:spcAft>
                <a:spcPts val="600"/>
              </a:spcAft>
              <a:buSzPct val="100000"/>
              <a:defRPr/>
            </a:pPr>
            <a:r>
              <a:rPr lang="en-US" sz="1100">
                <a:solidFill>
                  <a:prstClr val="black"/>
                </a:solidFill>
                <a:latin typeface="Calibri"/>
                <a:cs typeface="Calibri"/>
              </a:rPr>
              <a:t>Chicago | Houston | NYC | Pacific Islands | Philadelphia | San Antonio | Washington D.C. </a:t>
            </a:r>
            <a:endParaRPr lang="en-US" sz="1100">
              <a:solidFill>
                <a:prstClr val="black"/>
              </a:solidFill>
              <a:latin typeface="Calibri"/>
              <a:ea typeface="Calibri"/>
              <a:cs typeface="Calibri"/>
            </a:endParaRPr>
          </a:p>
        </p:txBody>
      </p:sp>
      <p:graphicFrame>
        <p:nvGraphicFramePr>
          <p:cNvPr id="7" name="Table 7">
            <a:extLst>
              <a:ext uri="{FF2B5EF4-FFF2-40B4-BE49-F238E27FC236}">
                <a16:creationId xmlns:a16="http://schemas.microsoft.com/office/drawing/2014/main" id="{C9C00E06-940D-B15A-F61B-008814113355}"/>
              </a:ext>
            </a:extLst>
          </p:cNvPr>
          <p:cNvGraphicFramePr>
            <a:graphicFrameLocks noGrp="1"/>
          </p:cNvGraphicFramePr>
          <p:nvPr/>
        </p:nvGraphicFramePr>
        <p:xfrm>
          <a:off x="6217724" y="1742637"/>
          <a:ext cx="5694513" cy="3774931"/>
        </p:xfrm>
        <a:graphic>
          <a:graphicData uri="http://schemas.openxmlformats.org/drawingml/2006/table">
            <a:tbl>
              <a:tblPr firstRow="1" bandRow="1">
                <a:tableStyleId>{93296810-A885-4BE3-A3E7-6D5BEEA58F35}</a:tableStyleId>
              </a:tblPr>
              <a:tblGrid>
                <a:gridCol w="1761272">
                  <a:extLst>
                    <a:ext uri="{9D8B030D-6E8A-4147-A177-3AD203B41FA5}">
                      <a16:colId xmlns:a16="http://schemas.microsoft.com/office/drawing/2014/main" val="3905815095"/>
                    </a:ext>
                  </a:extLst>
                </a:gridCol>
                <a:gridCol w="1625600">
                  <a:extLst>
                    <a:ext uri="{9D8B030D-6E8A-4147-A177-3AD203B41FA5}">
                      <a16:colId xmlns:a16="http://schemas.microsoft.com/office/drawing/2014/main" val="3347114951"/>
                    </a:ext>
                  </a:extLst>
                </a:gridCol>
                <a:gridCol w="2307641">
                  <a:extLst>
                    <a:ext uri="{9D8B030D-6E8A-4147-A177-3AD203B41FA5}">
                      <a16:colId xmlns:a16="http://schemas.microsoft.com/office/drawing/2014/main" val="1014148486"/>
                    </a:ext>
                  </a:extLst>
                </a:gridCol>
              </a:tblGrid>
              <a:tr h="401927">
                <a:tc>
                  <a:txBody>
                    <a:bodyPr/>
                    <a:lstStyle/>
                    <a:p>
                      <a:pPr algn="l"/>
                      <a:r>
                        <a:rPr lang="en-US" sz="1900"/>
                        <a:t>Use Case</a:t>
                      </a:r>
                    </a:p>
                  </a:txBody>
                  <a:tcPr>
                    <a:lnB w="57150" cap="flat" cmpd="sng" algn="ctr">
                      <a:solidFill>
                        <a:schemeClr val="tx1">
                          <a:lumMod val="75000"/>
                        </a:schemeClr>
                      </a:solidFill>
                      <a:prstDash val="solid"/>
                      <a:round/>
                      <a:headEnd type="none" w="med" len="med"/>
                      <a:tailEnd type="none" w="med" len="med"/>
                    </a:lnB>
                    <a:solidFill>
                      <a:schemeClr val="tx1">
                        <a:lumMod val="75000"/>
                      </a:schemeClr>
                    </a:solidFill>
                  </a:tcPr>
                </a:tc>
                <a:tc>
                  <a:txBody>
                    <a:bodyPr/>
                    <a:lstStyle/>
                    <a:p>
                      <a:r>
                        <a:rPr lang="en-US" sz="1900"/>
                        <a:t>Metrics</a:t>
                      </a:r>
                    </a:p>
                  </a:txBody>
                  <a:tcPr>
                    <a:lnB w="57150" cap="flat" cmpd="sng" algn="ctr">
                      <a:solidFill>
                        <a:schemeClr val="tx1">
                          <a:lumMod val="75000"/>
                        </a:schemeClr>
                      </a:solidFill>
                      <a:prstDash val="solid"/>
                      <a:round/>
                      <a:headEnd type="none" w="med" len="med"/>
                      <a:tailEnd type="none" w="med" len="med"/>
                    </a:lnB>
                    <a:solidFill>
                      <a:schemeClr val="tx1">
                        <a:lumMod val="75000"/>
                      </a:schemeClr>
                    </a:solidFill>
                  </a:tcPr>
                </a:tc>
                <a:tc>
                  <a:txBody>
                    <a:bodyPr/>
                    <a:lstStyle/>
                    <a:p>
                      <a:pPr algn="l"/>
                      <a:r>
                        <a:rPr lang="en-US" sz="1900"/>
                        <a:t>Impact</a:t>
                      </a:r>
                    </a:p>
                  </a:txBody>
                  <a:tcPr>
                    <a:lnB w="57150" cap="flat" cmpd="sng" algn="ctr">
                      <a:solidFill>
                        <a:schemeClr val="tx1">
                          <a:lumMod val="75000"/>
                        </a:schemeClr>
                      </a:solidFill>
                      <a:prstDash val="solid"/>
                      <a:round/>
                      <a:headEnd type="none" w="med" len="med"/>
                      <a:tailEnd type="none" w="med" len="med"/>
                    </a:lnB>
                    <a:solidFill>
                      <a:schemeClr val="tx1">
                        <a:lumMod val="75000"/>
                      </a:schemeClr>
                    </a:solidFill>
                  </a:tcPr>
                </a:tc>
                <a:extLst>
                  <a:ext uri="{0D108BD9-81ED-4DB2-BD59-A6C34878D82A}">
                    <a16:rowId xmlns:a16="http://schemas.microsoft.com/office/drawing/2014/main" val="1854233791"/>
                  </a:ext>
                </a:extLst>
              </a:tr>
              <a:tr h="703372">
                <a:tc>
                  <a:txBody>
                    <a:bodyPr/>
                    <a:lstStyle/>
                    <a:p>
                      <a:r>
                        <a:rPr lang="en-US" sz="1200">
                          <a:solidFill>
                            <a:srgbClr val="000000"/>
                          </a:solidFill>
                          <a:latin typeface="Calibri"/>
                          <a:cs typeface="Calibri"/>
                        </a:rPr>
                        <a:t>IIS-to-IIS Data Exchange</a:t>
                      </a:r>
                    </a:p>
                  </a:txBody>
                  <a:tcPr anchor="ctr">
                    <a:lnT w="57150" cap="flat" cmpd="sng" algn="ctr">
                      <a:solidFill>
                        <a:schemeClr val="tx1">
                          <a:lumMod val="75000"/>
                        </a:schemeClr>
                      </a:solidFill>
                      <a:prstDash val="solid"/>
                      <a:round/>
                      <a:headEnd type="none" w="med" len="med"/>
                      <a:tailEnd type="none" w="med" len="med"/>
                    </a:lnT>
                    <a:solidFill>
                      <a:schemeClr val="bg1"/>
                    </a:solidFill>
                  </a:tcPr>
                </a:tc>
                <a:tc>
                  <a:txBody>
                    <a:bodyPr/>
                    <a:lstStyle/>
                    <a:p>
                      <a:pPr algn="l"/>
                      <a:r>
                        <a:rPr lang="en-US" sz="1200" b="1">
                          <a:solidFill>
                            <a:srgbClr val="000000"/>
                          </a:solidFill>
                          <a:latin typeface="Calibri"/>
                          <a:cs typeface="Calibri"/>
                        </a:rPr>
                        <a:t>44 </a:t>
                      </a:r>
                      <a:r>
                        <a:rPr lang="en-US" sz="1200">
                          <a:solidFill>
                            <a:srgbClr val="000000"/>
                          </a:solidFill>
                          <a:latin typeface="Calibri"/>
                          <a:cs typeface="Calibri"/>
                        </a:rPr>
                        <a:t>jurisdictions with </a:t>
                      </a:r>
                    </a:p>
                    <a:p>
                      <a:pPr algn="l"/>
                      <a:r>
                        <a:rPr lang="en-US" sz="1200" b="1" kern="1200">
                          <a:solidFill>
                            <a:srgbClr val="000000"/>
                          </a:solidFill>
                          <a:latin typeface="Calibri"/>
                          <a:ea typeface="+mn-ea"/>
                          <a:cs typeface="Calibri"/>
                        </a:rPr>
                        <a:t>369 </a:t>
                      </a:r>
                      <a:r>
                        <a:rPr lang="en-US" sz="1200" b="0" kern="1200">
                          <a:solidFill>
                            <a:srgbClr val="000000"/>
                          </a:solidFill>
                          <a:latin typeface="Calibri"/>
                          <a:ea typeface="+mn-ea"/>
                          <a:cs typeface="Calibri"/>
                        </a:rPr>
                        <a:t>active</a:t>
                      </a:r>
                      <a:r>
                        <a:rPr lang="en-US" sz="1200" b="1" kern="1200">
                          <a:solidFill>
                            <a:srgbClr val="000000"/>
                          </a:solidFill>
                          <a:latin typeface="Calibri"/>
                          <a:ea typeface="+mn-ea"/>
                          <a:cs typeface="Calibri"/>
                        </a:rPr>
                        <a:t> </a:t>
                      </a:r>
                      <a:r>
                        <a:rPr lang="en-US" sz="1200">
                          <a:solidFill>
                            <a:srgbClr val="000000"/>
                          </a:solidFill>
                          <a:latin typeface="Calibri"/>
                          <a:cs typeface="Calibri"/>
                        </a:rPr>
                        <a:t>exchanges</a:t>
                      </a:r>
                    </a:p>
                  </a:txBody>
                  <a:tcPr anchor="ctr">
                    <a:lnT w="57150" cap="flat" cmpd="sng" algn="ctr">
                      <a:solidFill>
                        <a:schemeClr val="tx1">
                          <a:lumMod val="75000"/>
                        </a:schemeClr>
                      </a:solidFill>
                      <a:prstDash val="solid"/>
                      <a:round/>
                      <a:headEnd type="none" w="med" len="med"/>
                      <a:tailEnd type="none" w="med" len="med"/>
                    </a:lnT>
                    <a:solidFill>
                      <a:schemeClr val="bg1"/>
                    </a:solidFill>
                  </a:tcPr>
                </a:tc>
                <a:tc>
                  <a:txBody>
                    <a:bodyPr/>
                    <a:lstStyle/>
                    <a:p>
                      <a:pPr algn="l"/>
                      <a:r>
                        <a:rPr lang="en-US" sz="1200" b="1">
                          <a:solidFill>
                            <a:srgbClr val="000000"/>
                          </a:solidFill>
                          <a:latin typeface="Calibri"/>
                          <a:cs typeface="Calibri"/>
                        </a:rPr>
                        <a:t>These </a:t>
                      </a:r>
                      <a:r>
                        <a:rPr lang="en-US" sz="1200">
                          <a:solidFill>
                            <a:srgbClr val="000000"/>
                          </a:solidFill>
                          <a:latin typeface="Calibri"/>
                          <a:cs typeface="Calibri"/>
                        </a:rPr>
                        <a:t>IISs have more complete records for citizens vaccinated outside their jurisdiction</a:t>
                      </a:r>
                    </a:p>
                  </a:txBody>
                  <a:tcPr anchor="ctr">
                    <a:lnT w="57150" cap="flat" cmpd="sng" algn="ctr">
                      <a:solidFill>
                        <a:schemeClr val="tx1">
                          <a:lumMod val="75000"/>
                        </a:schemeClr>
                      </a:solidFill>
                      <a:prstDash val="solid"/>
                      <a:round/>
                      <a:headEnd type="none" w="med" len="med"/>
                      <a:tailEnd type="none" w="med" len="med"/>
                    </a:lnT>
                    <a:solidFill>
                      <a:schemeClr val="bg1"/>
                    </a:solidFill>
                  </a:tcPr>
                </a:tc>
                <a:extLst>
                  <a:ext uri="{0D108BD9-81ED-4DB2-BD59-A6C34878D82A}">
                    <a16:rowId xmlns:a16="http://schemas.microsoft.com/office/drawing/2014/main" val="1120513677"/>
                  </a:ext>
                </a:extLst>
              </a:tr>
              <a:tr h="828939">
                <a:tc>
                  <a:txBody>
                    <a:bodyPr/>
                    <a:lstStyle/>
                    <a:p>
                      <a:r>
                        <a:rPr lang="en-US" sz="1200">
                          <a:solidFill>
                            <a:srgbClr val="000000"/>
                          </a:solidFill>
                          <a:latin typeface="Calibri"/>
                          <a:cs typeface="Calibri"/>
                        </a:rPr>
                        <a:t>IIS and Multijurisdictional Provider Data Exchange</a:t>
                      </a:r>
                    </a:p>
                  </a:txBody>
                  <a:tcPr anchor="ctr">
                    <a:solidFill>
                      <a:schemeClr val="bg1"/>
                    </a:solidFill>
                  </a:tcPr>
                </a:tc>
                <a:tc>
                  <a:txBody>
                    <a:bodyPr/>
                    <a:lstStyle/>
                    <a:p>
                      <a:pPr algn="l"/>
                      <a:r>
                        <a:rPr lang="en-US" sz="1200" b="1">
                          <a:solidFill>
                            <a:srgbClr val="000000"/>
                          </a:solidFill>
                          <a:latin typeface="Calibri"/>
                          <a:cs typeface="Calibri"/>
                        </a:rPr>
                        <a:t>8 </a:t>
                      </a:r>
                      <a:r>
                        <a:rPr lang="en-US" sz="1200">
                          <a:solidFill>
                            <a:srgbClr val="000000"/>
                          </a:solidFill>
                          <a:latin typeface="Calibri"/>
                          <a:cs typeface="Calibri"/>
                        </a:rPr>
                        <a:t>providers* with </a:t>
                      </a:r>
                    </a:p>
                    <a:p>
                      <a:pPr algn="l"/>
                      <a:r>
                        <a:rPr lang="en-US" sz="1200" b="1">
                          <a:solidFill>
                            <a:srgbClr val="000000"/>
                          </a:solidFill>
                          <a:latin typeface="Calibri"/>
                          <a:cs typeface="Calibri"/>
                        </a:rPr>
                        <a:t>7,163</a:t>
                      </a:r>
                      <a:r>
                        <a:rPr lang="en-US" sz="1200">
                          <a:solidFill>
                            <a:srgbClr val="000000"/>
                          </a:solidFill>
                          <a:latin typeface="Calibri"/>
                          <a:cs typeface="Calibri"/>
                        </a:rPr>
                        <a:t> facilities in </a:t>
                      </a:r>
                      <a:r>
                        <a:rPr lang="en-US" sz="1200" b="1">
                          <a:solidFill>
                            <a:srgbClr val="000000"/>
                          </a:solidFill>
                          <a:latin typeface="Calibri"/>
                          <a:cs typeface="Calibri"/>
                        </a:rPr>
                        <a:t>52 </a:t>
                      </a:r>
                      <a:r>
                        <a:rPr lang="en-US" sz="1200">
                          <a:solidFill>
                            <a:srgbClr val="000000"/>
                          </a:solidFill>
                          <a:latin typeface="Calibri"/>
                          <a:cs typeface="Calibri"/>
                        </a:rPr>
                        <a:t>jurisdictions</a:t>
                      </a:r>
                    </a:p>
                  </a:txBody>
                  <a:tcPr anchor="ctr">
                    <a:solidFill>
                      <a:schemeClr val="bg1"/>
                    </a:solidFill>
                  </a:tcPr>
                </a:tc>
                <a:tc>
                  <a:txBody>
                    <a:bodyPr/>
                    <a:lstStyle/>
                    <a:p>
                      <a:pPr algn="l"/>
                      <a:r>
                        <a:rPr lang="en-US" sz="1200" b="1">
                          <a:solidFill>
                            <a:srgbClr val="000000"/>
                          </a:solidFill>
                          <a:latin typeface="Calibri"/>
                          <a:cs typeface="Calibri"/>
                        </a:rPr>
                        <a:t>52 </a:t>
                      </a:r>
                      <a:r>
                        <a:rPr lang="en-US" sz="1200">
                          <a:solidFill>
                            <a:srgbClr val="000000"/>
                          </a:solidFill>
                          <a:latin typeface="Calibri"/>
                          <a:cs typeface="Calibri"/>
                        </a:rPr>
                        <a:t>jurisdictions have data on citizens vaccinated at large, multijurisdictional provider organizations</a:t>
                      </a:r>
                    </a:p>
                  </a:txBody>
                  <a:tcPr anchor="ctr">
                    <a:solidFill>
                      <a:schemeClr val="bg1"/>
                    </a:solidFill>
                  </a:tcPr>
                </a:tc>
                <a:extLst>
                  <a:ext uri="{0D108BD9-81ED-4DB2-BD59-A6C34878D82A}">
                    <a16:rowId xmlns:a16="http://schemas.microsoft.com/office/drawing/2014/main" val="2662824873"/>
                  </a:ext>
                </a:extLst>
              </a:tr>
              <a:tr h="828939">
                <a:tc>
                  <a:txBody>
                    <a:bodyPr/>
                    <a:lstStyle/>
                    <a:p>
                      <a:r>
                        <a:rPr lang="en-US" sz="1200">
                          <a:solidFill>
                            <a:srgbClr val="000000"/>
                          </a:solidFill>
                          <a:latin typeface="Calibri"/>
                          <a:cs typeface="Calibri"/>
                        </a:rPr>
                        <a:t>Consumer Access System Exchange with IIS</a:t>
                      </a:r>
                    </a:p>
                  </a:txBody>
                  <a:tcPr anchor="ctr">
                    <a:solidFill>
                      <a:schemeClr val="bg1"/>
                    </a:solidFill>
                  </a:tcPr>
                </a:tc>
                <a:tc>
                  <a:txBody>
                    <a:bodyPr/>
                    <a:lstStyle/>
                    <a:p>
                      <a:pPr algn="l"/>
                      <a:r>
                        <a:rPr lang="en-US" sz="1200" b="1">
                          <a:solidFill>
                            <a:srgbClr val="000000"/>
                          </a:solidFill>
                          <a:latin typeface="Calibri"/>
                          <a:cs typeface="Calibri"/>
                        </a:rPr>
                        <a:t>1 </a:t>
                      </a:r>
                      <a:r>
                        <a:rPr lang="en-US" sz="1200">
                          <a:solidFill>
                            <a:srgbClr val="000000"/>
                          </a:solidFill>
                          <a:latin typeface="Calibri"/>
                          <a:cs typeface="Calibri"/>
                        </a:rPr>
                        <a:t>platform exchanges with </a:t>
                      </a:r>
                    </a:p>
                    <a:p>
                      <a:pPr algn="l"/>
                      <a:r>
                        <a:rPr lang="en-US" sz="1200" b="1">
                          <a:solidFill>
                            <a:srgbClr val="000000"/>
                          </a:solidFill>
                          <a:latin typeface="Calibri"/>
                          <a:cs typeface="Calibri"/>
                        </a:rPr>
                        <a:t>6 </a:t>
                      </a:r>
                      <a:r>
                        <a:rPr lang="en-US" sz="1200">
                          <a:solidFill>
                            <a:srgbClr val="000000"/>
                          </a:solidFill>
                          <a:latin typeface="Calibri"/>
                          <a:cs typeface="Calibri"/>
                        </a:rPr>
                        <a:t>jurisdictions</a:t>
                      </a:r>
                    </a:p>
                  </a:txBody>
                  <a:tcPr anchor="ctr">
                    <a:solidFill>
                      <a:schemeClr val="bg1"/>
                    </a:solidFill>
                  </a:tcPr>
                </a:tc>
                <a:tc>
                  <a:txBody>
                    <a:bodyPr/>
                    <a:lstStyle/>
                    <a:p>
                      <a:pPr algn="l"/>
                      <a:r>
                        <a:rPr lang="en-US" sz="1200" b="1">
                          <a:solidFill>
                            <a:srgbClr val="000000"/>
                          </a:solidFill>
                          <a:latin typeface="Calibri"/>
                          <a:cs typeface="Calibri"/>
                        </a:rPr>
                        <a:t>6</a:t>
                      </a:r>
                      <a:r>
                        <a:rPr lang="en-US" sz="1200">
                          <a:solidFill>
                            <a:srgbClr val="000000"/>
                          </a:solidFill>
                          <a:latin typeface="Calibri"/>
                          <a:cs typeface="Calibri"/>
                        </a:rPr>
                        <a:t> jurisdictions streamlined their citizens’ access to their consolidated vaccination records</a:t>
                      </a:r>
                    </a:p>
                  </a:txBody>
                  <a:tcPr anchor="ctr">
                    <a:solidFill>
                      <a:schemeClr val="bg1"/>
                    </a:solidFill>
                  </a:tcPr>
                </a:tc>
                <a:extLst>
                  <a:ext uri="{0D108BD9-81ED-4DB2-BD59-A6C34878D82A}">
                    <a16:rowId xmlns:a16="http://schemas.microsoft.com/office/drawing/2014/main" val="3326065351"/>
                  </a:ext>
                </a:extLst>
              </a:tr>
              <a:tr h="1011755">
                <a:tc>
                  <a:txBody>
                    <a:bodyPr/>
                    <a:lstStyle/>
                    <a:p>
                      <a:r>
                        <a:rPr lang="en-US" sz="1200">
                          <a:solidFill>
                            <a:srgbClr val="000000"/>
                          </a:solidFill>
                          <a:latin typeface="Calibri"/>
                          <a:cs typeface="Calibri"/>
                        </a:rPr>
                        <a:t>IIS-to-CDC Data Submission</a:t>
                      </a:r>
                      <a:endParaRPr lang="en-US" sz="1200">
                        <a:solidFill>
                          <a:srgbClr val="000000"/>
                        </a:solidFill>
                        <a:latin typeface="Calibri" panose="020F0502020204030204" pitchFamily="34" charset="0"/>
                        <a:cs typeface="Calibri" panose="020F0502020204030204" pitchFamily="34" charset="0"/>
                      </a:endParaRPr>
                    </a:p>
                  </a:txBody>
                  <a:tcPr anchor="ctr">
                    <a:lnB w="38100" cap="flat" cmpd="sng" algn="ctr">
                      <a:solidFill>
                        <a:schemeClr val="tx1">
                          <a:lumMod val="75000"/>
                        </a:schemeClr>
                      </a:solidFill>
                      <a:prstDash val="solid"/>
                      <a:round/>
                      <a:headEnd type="none" w="med" len="med"/>
                      <a:tailEnd type="none" w="med" len="med"/>
                    </a:lnB>
                    <a:solidFill>
                      <a:schemeClr val="bg1"/>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200" b="1" i="0" u="none" strike="noStrike" kern="1200" cap="none" spc="0" normalizeH="0" baseline="0" noProof="0">
                          <a:ln>
                            <a:noFill/>
                          </a:ln>
                          <a:solidFill>
                            <a:srgbClr val="000000"/>
                          </a:solidFill>
                          <a:effectLst/>
                          <a:uLnTx/>
                          <a:uFillTx/>
                          <a:latin typeface="Calibri"/>
                          <a:ea typeface="+mn-ea"/>
                          <a:cs typeface="Calibri"/>
                        </a:rPr>
                        <a:t>27 </a:t>
                      </a:r>
                      <a:r>
                        <a:rPr lang="en-US" sz="1200" b="0" i="0" u="none" strike="noStrike" kern="1200" cap="none" spc="0" normalizeH="0" baseline="0" noProof="0">
                          <a:ln>
                            <a:noFill/>
                          </a:ln>
                          <a:solidFill>
                            <a:srgbClr val="000000"/>
                          </a:solidFill>
                          <a:effectLst/>
                          <a:uLnTx/>
                          <a:uFillTx/>
                          <a:latin typeface="Calibri"/>
                          <a:ea typeface="+mn-ea"/>
                          <a:cs typeface="Calibri"/>
                        </a:rPr>
                        <a:t>jurisdictions</a:t>
                      </a:r>
                      <a:r>
                        <a:rPr kumimoji="0" lang="en-US" sz="1200" b="0" i="0" u="none" strike="noStrike" kern="1200" cap="none" spc="0" normalizeH="0" baseline="0" noProof="0">
                          <a:ln>
                            <a:noFill/>
                          </a:ln>
                          <a:solidFill>
                            <a:srgbClr val="000000"/>
                          </a:solidFill>
                          <a:effectLst/>
                          <a:uLnTx/>
                          <a:uFillTx/>
                          <a:latin typeface="Calibri"/>
                          <a:ea typeface="+mn-ea"/>
                          <a:cs typeface="Calibri"/>
                        </a:rPr>
                        <a:t> submit vaccination data to </a:t>
                      </a:r>
                      <a:r>
                        <a:rPr lang="en-US" sz="1200" b="0" i="0" u="none" strike="noStrike" kern="1200" cap="none" spc="0" normalizeH="0" baseline="0" noProof="0">
                          <a:ln>
                            <a:noFill/>
                          </a:ln>
                          <a:solidFill>
                            <a:srgbClr val="000000"/>
                          </a:solidFill>
                          <a:effectLst/>
                          <a:uLnTx/>
                          <a:uFillTx/>
                          <a:latin typeface="Calibri"/>
                          <a:ea typeface="+mn-ea"/>
                          <a:cs typeface="Calibri"/>
                        </a:rPr>
                        <a:t>CDC</a:t>
                      </a:r>
                      <a:endParaRPr kumimoji="0" lang="en-US" sz="1200" b="0" i="0" u="none" strike="noStrike" kern="1200" cap="none" spc="0" normalizeH="0" baseline="0" noProof="0">
                        <a:ln>
                          <a:noFill/>
                        </a:ln>
                        <a:solidFill>
                          <a:srgbClr val="000000"/>
                        </a:solidFill>
                        <a:effectLst/>
                        <a:uLnTx/>
                        <a:uFillTx/>
                        <a:latin typeface="Calibri"/>
                        <a:ea typeface="+mn-ea"/>
                        <a:cs typeface="Calibri"/>
                      </a:endParaRPr>
                    </a:p>
                  </a:txBody>
                  <a:tcPr anchor="ctr">
                    <a:lnB w="38100" cap="flat" cmpd="sng" algn="ctr">
                      <a:solidFill>
                        <a:schemeClr val="tx1">
                          <a:lumMod val="75000"/>
                        </a:schemeClr>
                      </a:solidFill>
                      <a:prstDash val="solid"/>
                      <a:round/>
                      <a:headEnd type="none" w="med" len="med"/>
                      <a:tailEnd type="none" w="med" len="med"/>
                    </a:lnB>
                    <a:solidFill>
                      <a:schemeClr val="bg1"/>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200" b="0" i="0" u="none" strike="noStrike" kern="1200" cap="none" spc="0" normalizeH="0" baseline="0" noProof="0" dirty="0">
                          <a:ln>
                            <a:noFill/>
                          </a:ln>
                          <a:solidFill>
                            <a:srgbClr val="000000"/>
                          </a:solidFill>
                          <a:effectLst/>
                          <a:uLnTx/>
                          <a:uFillTx/>
                          <a:latin typeface="Calibri"/>
                          <a:ea typeface="+mn-lt"/>
                          <a:cs typeface="Calibri"/>
                        </a:rPr>
                        <a:t>CDC offers jurisdictions the option to </a:t>
                      </a:r>
                      <a:r>
                        <a:rPr lang="en-US" sz="1200" b="1" i="0" u="none" strike="noStrike" kern="1200" cap="none" spc="0" normalizeH="0" baseline="0" noProof="0" dirty="0">
                          <a:ln>
                            <a:noFill/>
                          </a:ln>
                          <a:solidFill>
                            <a:srgbClr val="000000"/>
                          </a:solidFill>
                          <a:effectLst/>
                          <a:uLnTx/>
                          <a:uFillTx/>
                          <a:latin typeface="Calibri"/>
                          <a:ea typeface="+mn-lt"/>
                          <a:cs typeface="Calibri"/>
                        </a:rPr>
                        <a:t>automatically send their vaccination data to CDC</a:t>
                      </a:r>
                      <a:r>
                        <a:rPr lang="en-US" sz="1200" b="0" i="0" u="none" strike="noStrike" kern="1200" cap="none" spc="0" normalizeH="0" baseline="0" noProof="0" dirty="0">
                          <a:ln>
                            <a:noFill/>
                          </a:ln>
                          <a:solidFill>
                            <a:srgbClr val="000000"/>
                          </a:solidFill>
                          <a:effectLst/>
                          <a:uLnTx/>
                          <a:uFillTx/>
                          <a:latin typeface="Calibri"/>
                          <a:ea typeface="+mn-lt"/>
                          <a:cs typeface="Calibri"/>
                        </a:rPr>
                        <a:t> rather than using a manual submission process</a:t>
                      </a:r>
                      <a:endParaRPr kumimoji="0" lang="en-US" sz="1200" b="0" i="0" u="none" strike="noStrike" kern="1200" cap="none" spc="0" normalizeH="0" baseline="0" noProof="0" dirty="0">
                        <a:ln>
                          <a:noFill/>
                        </a:ln>
                        <a:solidFill>
                          <a:srgbClr val="000000"/>
                        </a:solidFill>
                        <a:effectLst/>
                        <a:uLnTx/>
                        <a:uFillTx/>
                        <a:latin typeface="Calibri"/>
                        <a:ea typeface="+mn-lt"/>
                        <a:cs typeface="Calibri"/>
                      </a:endParaRPr>
                    </a:p>
                  </a:txBody>
                  <a:tcPr anchor="ctr">
                    <a:lnB w="38100" cap="flat" cmpd="sng" algn="ctr">
                      <a:solidFill>
                        <a:schemeClr val="tx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09483630"/>
                  </a:ext>
                </a:extLst>
              </a:tr>
            </a:tbl>
          </a:graphicData>
        </a:graphic>
      </p:graphicFrame>
      <p:sp>
        <p:nvSpPr>
          <p:cNvPr id="5" name="TextBox 4">
            <a:extLst>
              <a:ext uri="{FF2B5EF4-FFF2-40B4-BE49-F238E27FC236}">
                <a16:creationId xmlns:a16="http://schemas.microsoft.com/office/drawing/2014/main" id="{92699C89-5FF1-192C-2D8B-6280EC48C824}"/>
              </a:ext>
            </a:extLst>
          </p:cNvPr>
          <p:cNvSpPr txBox="1"/>
          <p:nvPr/>
        </p:nvSpPr>
        <p:spPr>
          <a:xfrm>
            <a:off x="6288891" y="5698745"/>
            <a:ext cx="5623344" cy="33855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914377">
              <a:spcBef>
                <a:spcPts val="800"/>
              </a:spcBef>
              <a:buSzPct val="100000"/>
              <a:defRPr/>
            </a:pPr>
            <a:r>
              <a:rPr lang="en-US" sz="1100">
                <a:solidFill>
                  <a:prstClr val="black"/>
                </a:solidFill>
                <a:latin typeface="Calibri"/>
                <a:cs typeface="Calibri"/>
              </a:rPr>
              <a:t>*Multijurisdictional Providers: Veterans Administration (VA) </a:t>
            </a:r>
            <a:r>
              <a:rPr lang="en-US" sz="1100" err="1">
                <a:solidFill>
                  <a:prstClr val="black"/>
                </a:solidFill>
                <a:latin typeface="Calibri"/>
                <a:cs typeface="Calibri"/>
              </a:rPr>
              <a:t>VistA</a:t>
            </a:r>
            <a:r>
              <a:rPr lang="en-US" sz="1100">
                <a:solidFill>
                  <a:prstClr val="black"/>
                </a:solidFill>
                <a:latin typeface="Calibri"/>
                <a:cs typeface="Calibri"/>
              </a:rPr>
              <a:t>, VAMS, </a:t>
            </a:r>
            <a:r>
              <a:rPr lang="en-US" sz="1100" err="1">
                <a:solidFill>
                  <a:prstClr val="black"/>
                </a:solidFill>
                <a:latin typeface="Calibri"/>
                <a:cs typeface="Calibri"/>
              </a:rPr>
              <a:t>DocStation</a:t>
            </a:r>
            <a:r>
              <a:rPr lang="en-US" sz="1100">
                <a:solidFill>
                  <a:prstClr val="black"/>
                </a:solidFill>
                <a:latin typeface="Calibri"/>
                <a:cs typeface="Calibri"/>
              </a:rPr>
              <a:t>, AZOVA, VA Oracle Health, Fond du Lac, Department of Defense, EDN</a:t>
            </a:r>
          </a:p>
        </p:txBody>
      </p:sp>
      <p:sp>
        <p:nvSpPr>
          <p:cNvPr id="9" name="TextBox 8">
            <a:extLst>
              <a:ext uri="{FF2B5EF4-FFF2-40B4-BE49-F238E27FC236}">
                <a16:creationId xmlns:a16="http://schemas.microsoft.com/office/drawing/2014/main" id="{24A0E6C5-5209-0B46-4D65-55B831F4DCA9}"/>
              </a:ext>
            </a:extLst>
          </p:cNvPr>
          <p:cNvSpPr txBox="1"/>
          <p:nvPr/>
        </p:nvSpPr>
        <p:spPr>
          <a:xfrm>
            <a:off x="224833" y="1518490"/>
            <a:ext cx="4622115" cy="369332"/>
          </a:xfrm>
          <a:prstGeom prst="rect">
            <a:avLst/>
          </a:prstGeom>
          <a:solidFill>
            <a:schemeClr val="tx1">
              <a:lumMod val="75000"/>
            </a:schemeClr>
          </a:solidFill>
          <a:ln w="38100">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914377">
              <a:spcBef>
                <a:spcPts val="800"/>
              </a:spcBef>
              <a:defRPr/>
            </a:pPr>
            <a:r>
              <a:rPr lang="en-US" b="1">
                <a:solidFill>
                  <a:srgbClr val="FFFFFF"/>
                </a:solidFill>
                <a:latin typeface="Calibri"/>
                <a:cs typeface="Calibri"/>
              </a:rPr>
              <a:t>Jurisdictions Participating in the IZ Gateway</a:t>
            </a:r>
            <a:endParaRPr lang="en-US" b="1" i="1">
              <a:solidFill>
                <a:srgbClr val="FFFFFF"/>
              </a:solidFill>
              <a:latin typeface="Calibri"/>
              <a:cs typeface="Calibri"/>
            </a:endParaRPr>
          </a:p>
        </p:txBody>
      </p:sp>
      <p:sp>
        <p:nvSpPr>
          <p:cNvPr id="20" name="Rectangle 19">
            <a:extLst>
              <a:ext uri="{FF2B5EF4-FFF2-40B4-BE49-F238E27FC236}">
                <a16:creationId xmlns:a16="http://schemas.microsoft.com/office/drawing/2014/main" id="{7605FBDA-6B07-358A-D01D-48BB5F9500AA}"/>
              </a:ext>
            </a:extLst>
          </p:cNvPr>
          <p:cNvSpPr/>
          <p:nvPr/>
        </p:nvSpPr>
        <p:spPr>
          <a:xfrm>
            <a:off x="3458501" y="4898760"/>
            <a:ext cx="363745" cy="1133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FFFFFF"/>
              </a:solidFill>
              <a:latin typeface="Calibri" panose="020F0502020204030204"/>
            </a:endParaRPr>
          </a:p>
        </p:txBody>
      </p:sp>
      <p:grpSp>
        <p:nvGrpSpPr>
          <p:cNvPr id="30" name="Group 29">
            <a:extLst>
              <a:ext uri="{FF2B5EF4-FFF2-40B4-BE49-F238E27FC236}">
                <a16:creationId xmlns:a16="http://schemas.microsoft.com/office/drawing/2014/main" id="{71E3BAF7-7C80-35A4-7908-B6E045E9A2EC}"/>
              </a:ext>
            </a:extLst>
          </p:cNvPr>
          <p:cNvGrpSpPr/>
          <p:nvPr/>
        </p:nvGrpSpPr>
        <p:grpSpPr>
          <a:xfrm>
            <a:off x="11035747" y="355009"/>
            <a:ext cx="650236" cy="741363"/>
            <a:chOff x="7739063" y="701675"/>
            <a:chExt cx="1019175" cy="1096963"/>
          </a:xfrm>
          <a:solidFill>
            <a:schemeClr val="accent2"/>
          </a:solidFill>
        </p:grpSpPr>
        <p:sp>
          <p:nvSpPr>
            <p:cNvPr id="25" name="Freeform 34">
              <a:extLst>
                <a:ext uri="{FF2B5EF4-FFF2-40B4-BE49-F238E27FC236}">
                  <a16:creationId xmlns:a16="http://schemas.microsoft.com/office/drawing/2014/main" id="{D5067A43-A41E-5F39-18FE-6EBE764A21CF}"/>
                </a:ext>
              </a:extLst>
            </p:cNvPr>
            <p:cNvSpPr>
              <a:spLocks/>
            </p:cNvSpPr>
            <p:nvPr/>
          </p:nvSpPr>
          <p:spPr bwMode="auto">
            <a:xfrm>
              <a:off x="8026400" y="828675"/>
              <a:ext cx="731838" cy="969963"/>
            </a:xfrm>
            <a:custGeom>
              <a:avLst/>
              <a:gdLst>
                <a:gd name="T0" fmla="*/ 303 w 461"/>
                <a:gd name="T1" fmla="*/ 0 h 611"/>
                <a:gd name="T2" fmla="*/ 459 w 461"/>
                <a:gd name="T3" fmla="*/ 42 h 611"/>
                <a:gd name="T4" fmla="*/ 461 w 461"/>
                <a:gd name="T5" fmla="*/ 44 h 611"/>
                <a:gd name="T6" fmla="*/ 305 w 461"/>
                <a:gd name="T7" fmla="*/ 611 h 611"/>
                <a:gd name="T8" fmla="*/ 0 w 461"/>
                <a:gd name="T9" fmla="*/ 527 h 611"/>
                <a:gd name="T10" fmla="*/ 119 w 461"/>
                <a:gd name="T11" fmla="*/ 527 h 611"/>
                <a:gd name="T12" fmla="*/ 283 w 461"/>
                <a:gd name="T13" fmla="*/ 572 h 611"/>
                <a:gd name="T14" fmla="*/ 422 w 461"/>
                <a:gd name="T15" fmla="*/ 66 h 611"/>
                <a:gd name="T16" fmla="*/ 303 w 461"/>
                <a:gd name="T17" fmla="*/ 32 h 611"/>
                <a:gd name="T18" fmla="*/ 303 w 461"/>
                <a:gd name="T19" fmla="*/ 0 h 611"/>
                <a:gd name="T20" fmla="*/ 303 w 461"/>
                <a:gd name="T21"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1" h="611">
                  <a:moveTo>
                    <a:pt x="303" y="0"/>
                  </a:moveTo>
                  <a:lnTo>
                    <a:pt x="459" y="42"/>
                  </a:lnTo>
                  <a:lnTo>
                    <a:pt x="461" y="44"/>
                  </a:lnTo>
                  <a:lnTo>
                    <a:pt x="305" y="611"/>
                  </a:lnTo>
                  <a:lnTo>
                    <a:pt x="0" y="527"/>
                  </a:lnTo>
                  <a:lnTo>
                    <a:pt x="119" y="527"/>
                  </a:lnTo>
                  <a:lnTo>
                    <a:pt x="283" y="572"/>
                  </a:lnTo>
                  <a:lnTo>
                    <a:pt x="422" y="66"/>
                  </a:lnTo>
                  <a:lnTo>
                    <a:pt x="303" y="32"/>
                  </a:lnTo>
                  <a:lnTo>
                    <a:pt x="303" y="0"/>
                  </a:lnTo>
                  <a:lnTo>
                    <a:pt x="30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defRPr/>
              </a:pPr>
              <a:endParaRPr lang="en-US">
                <a:solidFill>
                  <a:srgbClr val="1A468D"/>
                </a:solidFill>
                <a:latin typeface="Corbel" panose="020B0503020204020204"/>
              </a:endParaRPr>
            </a:p>
          </p:txBody>
        </p:sp>
        <p:sp>
          <p:nvSpPr>
            <p:cNvPr id="26" name="Freeform 35">
              <a:extLst>
                <a:ext uri="{FF2B5EF4-FFF2-40B4-BE49-F238E27FC236}">
                  <a16:creationId xmlns:a16="http://schemas.microsoft.com/office/drawing/2014/main" id="{B2939B76-57F2-DAED-5D0C-B99A876D391E}"/>
                </a:ext>
              </a:extLst>
            </p:cNvPr>
            <p:cNvSpPr>
              <a:spLocks noEditPoints="1"/>
            </p:cNvSpPr>
            <p:nvPr/>
          </p:nvSpPr>
          <p:spPr bwMode="auto">
            <a:xfrm>
              <a:off x="7739063" y="701675"/>
              <a:ext cx="738188" cy="936625"/>
            </a:xfrm>
            <a:custGeom>
              <a:avLst/>
              <a:gdLst>
                <a:gd name="T0" fmla="*/ 0 w 321"/>
                <a:gd name="T1" fmla="*/ 0 h 406"/>
                <a:gd name="T2" fmla="*/ 0 w 321"/>
                <a:gd name="T3" fmla="*/ 406 h 406"/>
                <a:gd name="T4" fmla="*/ 264 w 321"/>
                <a:gd name="T5" fmla="*/ 406 h 406"/>
                <a:gd name="T6" fmla="*/ 276 w 321"/>
                <a:gd name="T7" fmla="*/ 401 h 406"/>
                <a:gd name="T8" fmla="*/ 317 w 321"/>
                <a:gd name="T9" fmla="*/ 358 h 406"/>
                <a:gd name="T10" fmla="*/ 321 w 321"/>
                <a:gd name="T11" fmla="*/ 348 h 406"/>
                <a:gd name="T12" fmla="*/ 321 w 321"/>
                <a:gd name="T13" fmla="*/ 0 h 406"/>
                <a:gd name="T14" fmla="*/ 0 w 321"/>
                <a:gd name="T15" fmla="*/ 0 h 406"/>
                <a:gd name="T16" fmla="*/ 299 w 321"/>
                <a:gd name="T17" fmla="*/ 342 h 406"/>
                <a:gd name="T18" fmla="*/ 299 w 321"/>
                <a:gd name="T19" fmla="*/ 343 h 406"/>
                <a:gd name="T20" fmla="*/ 298 w 321"/>
                <a:gd name="T21" fmla="*/ 343 h 406"/>
                <a:gd name="T22" fmla="*/ 276 w 321"/>
                <a:gd name="T23" fmla="*/ 343 h 406"/>
                <a:gd name="T24" fmla="*/ 260 w 321"/>
                <a:gd name="T25" fmla="*/ 358 h 406"/>
                <a:gd name="T26" fmla="*/ 260 w 321"/>
                <a:gd name="T27" fmla="*/ 383 h 406"/>
                <a:gd name="T28" fmla="*/ 260 w 321"/>
                <a:gd name="T29" fmla="*/ 384 h 406"/>
                <a:gd name="T30" fmla="*/ 259 w 321"/>
                <a:gd name="T31" fmla="*/ 384 h 406"/>
                <a:gd name="T32" fmla="*/ 22 w 321"/>
                <a:gd name="T33" fmla="*/ 384 h 406"/>
                <a:gd name="T34" fmla="*/ 22 w 321"/>
                <a:gd name="T35" fmla="*/ 21 h 406"/>
                <a:gd name="T36" fmla="*/ 299 w 321"/>
                <a:gd name="T37" fmla="*/ 21 h 406"/>
                <a:gd name="T38" fmla="*/ 299 w 321"/>
                <a:gd name="T39" fmla="*/ 342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1" h="406">
                  <a:moveTo>
                    <a:pt x="0" y="0"/>
                  </a:moveTo>
                  <a:cubicBezTo>
                    <a:pt x="0" y="406"/>
                    <a:pt x="0" y="406"/>
                    <a:pt x="0" y="406"/>
                  </a:cubicBezTo>
                  <a:cubicBezTo>
                    <a:pt x="264" y="406"/>
                    <a:pt x="264" y="406"/>
                    <a:pt x="264" y="406"/>
                  </a:cubicBezTo>
                  <a:cubicBezTo>
                    <a:pt x="269" y="406"/>
                    <a:pt x="273" y="404"/>
                    <a:pt x="276" y="401"/>
                  </a:cubicBezTo>
                  <a:cubicBezTo>
                    <a:pt x="317" y="358"/>
                    <a:pt x="317" y="358"/>
                    <a:pt x="317" y="358"/>
                  </a:cubicBezTo>
                  <a:cubicBezTo>
                    <a:pt x="320" y="355"/>
                    <a:pt x="321" y="352"/>
                    <a:pt x="321" y="348"/>
                  </a:cubicBezTo>
                  <a:cubicBezTo>
                    <a:pt x="321" y="0"/>
                    <a:pt x="321" y="0"/>
                    <a:pt x="321" y="0"/>
                  </a:cubicBezTo>
                  <a:lnTo>
                    <a:pt x="0" y="0"/>
                  </a:lnTo>
                  <a:close/>
                  <a:moveTo>
                    <a:pt x="299" y="342"/>
                  </a:moveTo>
                  <a:cubicBezTo>
                    <a:pt x="299" y="343"/>
                    <a:pt x="299" y="343"/>
                    <a:pt x="299" y="343"/>
                  </a:cubicBezTo>
                  <a:cubicBezTo>
                    <a:pt x="299" y="343"/>
                    <a:pt x="298" y="343"/>
                    <a:pt x="298" y="343"/>
                  </a:cubicBezTo>
                  <a:cubicBezTo>
                    <a:pt x="276" y="343"/>
                    <a:pt x="276" y="343"/>
                    <a:pt x="276" y="343"/>
                  </a:cubicBezTo>
                  <a:cubicBezTo>
                    <a:pt x="266" y="343"/>
                    <a:pt x="260" y="349"/>
                    <a:pt x="260" y="358"/>
                  </a:cubicBezTo>
                  <a:cubicBezTo>
                    <a:pt x="260" y="383"/>
                    <a:pt x="260" y="383"/>
                    <a:pt x="260" y="383"/>
                  </a:cubicBezTo>
                  <a:cubicBezTo>
                    <a:pt x="260" y="383"/>
                    <a:pt x="260" y="384"/>
                    <a:pt x="260" y="384"/>
                  </a:cubicBezTo>
                  <a:cubicBezTo>
                    <a:pt x="260" y="384"/>
                    <a:pt x="259" y="384"/>
                    <a:pt x="259" y="384"/>
                  </a:cubicBezTo>
                  <a:cubicBezTo>
                    <a:pt x="198" y="384"/>
                    <a:pt x="22" y="384"/>
                    <a:pt x="22" y="384"/>
                  </a:cubicBezTo>
                  <a:cubicBezTo>
                    <a:pt x="22" y="21"/>
                    <a:pt x="22" y="21"/>
                    <a:pt x="22" y="21"/>
                  </a:cubicBezTo>
                  <a:cubicBezTo>
                    <a:pt x="299" y="21"/>
                    <a:pt x="299" y="21"/>
                    <a:pt x="299" y="21"/>
                  </a:cubicBezTo>
                  <a:lnTo>
                    <a:pt x="299" y="3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defRPr/>
              </a:pPr>
              <a:endParaRPr lang="en-US">
                <a:solidFill>
                  <a:srgbClr val="1A468D"/>
                </a:solidFill>
                <a:latin typeface="Corbel" panose="020B0503020204020204"/>
              </a:endParaRPr>
            </a:p>
          </p:txBody>
        </p:sp>
        <p:sp>
          <p:nvSpPr>
            <p:cNvPr id="27" name="Freeform 36">
              <a:extLst>
                <a:ext uri="{FF2B5EF4-FFF2-40B4-BE49-F238E27FC236}">
                  <a16:creationId xmlns:a16="http://schemas.microsoft.com/office/drawing/2014/main" id="{9A1E22B8-4790-01E7-F6FB-6747AF7C49B3}"/>
                </a:ext>
              </a:extLst>
            </p:cNvPr>
            <p:cNvSpPr>
              <a:spLocks/>
            </p:cNvSpPr>
            <p:nvPr/>
          </p:nvSpPr>
          <p:spPr bwMode="auto">
            <a:xfrm>
              <a:off x="7851775" y="879475"/>
              <a:ext cx="508000" cy="60325"/>
            </a:xfrm>
            <a:custGeom>
              <a:avLst/>
              <a:gdLst>
                <a:gd name="T0" fmla="*/ 0 w 320"/>
                <a:gd name="T1" fmla="*/ 0 h 38"/>
                <a:gd name="T2" fmla="*/ 320 w 320"/>
                <a:gd name="T3" fmla="*/ 0 h 38"/>
                <a:gd name="T4" fmla="*/ 320 w 320"/>
                <a:gd name="T5" fmla="*/ 38 h 38"/>
                <a:gd name="T6" fmla="*/ 0 w 320"/>
                <a:gd name="T7" fmla="*/ 38 h 38"/>
                <a:gd name="T8" fmla="*/ 0 w 320"/>
                <a:gd name="T9" fmla="*/ 0 h 38"/>
                <a:gd name="T10" fmla="*/ 0 w 320"/>
                <a:gd name="T11" fmla="*/ 0 h 38"/>
              </a:gdLst>
              <a:ahLst/>
              <a:cxnLst>
                <a:cxn ang="0">
                  <a:pos x="T0" y="T1"/>
                </a:cxn>
                <a:cxn ang="0">
                  <a:pos x="T2" y="T3"/>
                </a:cxn>
                <a:cxn ang="0">
                  <a:pos x="T4" y="T5"/>
                </a:cxn>
                <a:cxn ang="0">
                  <a:pos x="T6" y="T7"/>
                </a:cxn>
                <a:cxn ang="0">
                  <a:pos x="T8" y="T9"/>
                </a:cxn>
                <a:cxn ang="0">
                  <a:pos x="T10" y="T11"/>
                </a:cxn>
              </a:cxnLst>
              <a:rect l="0" t="0" r="r" b="b"/>
              <a:pathLst>
                <a:path w="320" h="38">
                  <a:moveTo>
                    <a:pt x="0" y="0"/>
                  </a:moveTo>
                  <a:lnTo>
                    <a:pt x="320" y="0"/>
                  </a:lnTo>
                  <a:lnTo>
                    <a:pt x="320" y="38"/>
                  </a:lnTo>
                  <a:lnTo>
                    <a:pt x="0" y="38"/>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defRPr/>
              </a:pPr>
              <a:endParaRPr lang="en-US">
                <a:solidFill>
                  <a:srgbClr val="1A468D"/>
                </a:solidFill>
                <a:latin typeface="Corbel" panose="020B0503020204020204"/>
              </a:endParaRPr>
            </a:p>
          </p:txBody>
        </p:sp>
        <p:sp>
          <p:nvSpPr>
            <p:cNvPr id="28" name="Freeform 37">
              <a:extLst>
                <a:ext uri="{FF2B5EF4-FFF2-40B4-BE49-F238E27FC236}">
                  <a16:creationId xmlns:a16="http://schemas.microsoft.com/office/drawing/2014/main" id="{B13FD113-7E86-C122-F203-4D313A998569}"/>
                </a:ext>
              </a:extLst>
            </p:cNvPr>
            <p:cNvSpPr>
              <a:spLocks/>
            </p:cNvSpPr>
            <p:nvPr/>
          </p:nvSpPr>
          <p:spPr bwMode="auto">
            <a:xfrm>
              <a:off x="7851775" y="992188"/>
              <a:ext cx="508000" cy="60325"/>
            </a:xfrm>
            <a:custGeom>
              <a:avLst/>
              <a:gdLst>
                <a:gd name="T0" fmla="*/ 0 w 320"/>
                <a:gd name="T1" fmla="*/ 0 h 38"/>
                <a:gd name="T2" fmla="*/ 320 w 320"/>
                <a:gd name="T3" fmla="*/ 0 h 38"/>
                <a:gd name="T4" fmla="*/ 320 w 320"/>
                <a:gd name="T5" fmla="*/ 38 h 38"/>
                <a:gd name="T6" fmla="*/ 0 w 320"/>
                <a:gd name="T7" fmla="*/ 38 h 38"/>
                <a:gd name="T8" fmla="*/ 0 w 320"/>
                <a:gd name="T9" fmla="*/ 0 h 38"/>
                <a:gd name="T10" fmla="*/ 0 w 320"/>
                <a:gd name="T11" fmla="*/ 0 h 38"/>
              </a:gdLst>
              <a:ahLst/>
              <a:cxnLst>
                <a:cxn ang="0">
                  <a:pos x="T0" y="T1"/>
                </a:cxn>
                <a:cxn ang="0">
                  <a:pos x="T2" y="T3"/>
                </a:cxn>
                <a:cxn ang="0">
                  <a:pos x="T4" y="T5"/>
                </a:cxn>
                <a:cxn ang="0">
                  <a:pos x="T6" y="T7"/>
                </a:cxn>
                <a:cxn ang="0">
                  <a:pos x="T8" y="T9"/>
                </a:cxn>
                <a:cxn ang="0">
                  <a:pos x="T10" y="T11"/>
                </a:cxn>
              </a:cxnLst>
              <a:rect l="0" t="0" r="r" b="b"/>
              <a:pathLst>
                <a:path w="320" h="38">
                  <a:moveTo>
                    <a:pt x="0" y="0"/>
                  </a:moveTo>
                  <a:lnTo>
                    <a:pt x="320" y="0"/>
                  </a:lnTo>
                  <a:lnTo>
                    <a:pt x="320" y="38"/>
                  </a:lnTo>
                  <a:lnTo>
                    <a:pt x="0" y="38"/>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defRPr/>
              </a:pPr>
              <a:endParaRPr lang="en-US">
                <a:solidFill>
                  <a:srgbClr val="1A468D"/>
                </a:solidFill>
                <a:latin typeface="Corbel" panose="020B0503020204020204"/>
              </a:endParaRPr>
            </a:p>
          </p:txBody>
        </p:sp>
        <p:sp>
          <p:nvSpPr>
            <p:cNvPr id="29" name="Freeform 38">
              <a:extLst>
                <a:ext uri="{FF2B5EF4-FFF2-40B4-BE49-F238E27FC236}">
                  <a16:creationId xmlns:a16="http://schemas.microsoft.com/office/drawing/2014/main" id="{90F175AA-D677-A0C8-0AAF-CF51C9BA8317}"/>
                </a:ext>
              </a:extLst>
            </p:cNvPr>
            <p:cNvSpPr>
              <a:spLocks/>
            </p:cNvSpPr>
            <p:nvPr/>
          </p:nvSpPr>
          <p:spPr bwMode="auto">
            <a:xfrm>
              <a:off x="7851775" y="1103313"/>
              <a:ext cx="219075" cy="60325"/>
            </a:xfrm>
            <a:custGeom>
              <a:avLst/>
              <a:gdLst>
                <a:gd name="T0" fmla="*/ 0 w 138"/>
                <a:gd name="T1" fmla="*/ 0 h 38"/>
                <a:gd name="T2" fmla="*/ 138 w 138"/>
                <a:gd name="T3" fmla="*/ 0 h 38"/>
                <a:gd name="T4" fmla="*/ 138 w 138"/>
                <a:gd name="T5" fmla="*/ 38 h 38"/>
                <a:gd name="T6" fmla="*/ 0 w 138"/>
                <a:gd name="T7" fmla="*/ 38 h 38"/>
                <a:gd name="T8" fmla="*/ 0 w 138"/>
                <a:gd name="T9" fmla="*/ 0 h 38"/>
                <a:gd name="T10" fmla="*/ 0 w 138"/>
                <a:gd name="T11" fmla="*/ 0 h 38"/>
              </a:gdLst>
              <a:ahLst/>
              <a:cxnLst>
                <a:cxn ang="0">
                  <a:pos x="T0" y="T1"/>
                </a:cxn>
                <a:cxn ang="0">
                  <a:pos x="T2" y="T3"/>
                </a:cxn>
                <a:cxn ang="0">
                  <a:pos x="T4" y="T5"/>
                </a:cxn>
                <a:cxn ang="0">
                  <a:pos x="T6" y="T7"/>
                </a:cxn>
                <a:cxn ang="0">
                  <a:pos x="T8" y="T9"/>
                </a:cxn>
                <a:cxn ang="0">
                  <a:pos x="T10" y="T11"/>
                </a:cxn>
              </a:cxnLst>
              <a:rect l="0" t="0" r="r" b="b"/>
              <a:pathLst>
                <a:path w="138" h="38">
                  <a:moveTo>
                    <a:pt x="0" y="0"/>
                  </a:moveTo>
                  <a:lnTo>
                    <a:pt x="138" y="0"/>
                  </a:lnTo>
                  <a:lnTo>
                    <a:pt x="138" y="38"/>
                  </a:lnTo>
                  <a:lnTo>
                    <a:pt x="0" y="38"/>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defRPr/>
              </a:pPr>
              <a:endParaRPr lang="en-US">
                <a:solidFill>
                  <a:srgbClr val="1A468D"/>
                </a:solidFill>
                <a:latin typeface="Corbel" panose="020B0503020204020204"/>
              </a:endParaRPr>
            </a:p>
          </p:txBody>
        </p:sp>
      </p:grpSp>
      <p:pic>
        <p:nvPicPr>
          <p:cNvPr id="12" name="Picture 11">
            <a:extLst>
              <a:ext uri="{FF2B5EF4-FFF2-40B4-BE49-F238E27FC236}">
                <a16:creationId xmlns:a16="http://schemas.microsoft.com/office/drawing/2014/main" id="{111E533C-572C-F296-7981-002C7C52F4F7}"/>
              </a:ext>
            </a:extLst>
          </p:cNvPr>
          <p:cNvPicPr>
            <a:picLocks noChangeAspect="1"/>
          </p:cNvPicPr>
          <p:nvPr/>
        </p:nvPicPr>
        <p:blipFill rotWithShape="1">
          <a:blip r:embed="rId3"/>
          <a:srcRect b="13857"/>
          <a:stretch/>
        </p:blipFill>
        <p:spPr>
          <a:xfrm>
            <a:off x="268696" y="2354435"/>
            <a:ext cx="4873285" cy="2736019"/>
          </a:xfrm>
          <a:prstGeom prst="rect">
            <a:avLst/>
          </a:prstGeom>
        </p:spPr>
      </p:pic>
      <p:sp>
        <p:nvSpPr>
          <p:cNvPr id="11" name="Arrow: Right 10">
            <a:extLst>
              <a:ext uri="{FF2B5EF4-FFF2-40B4-BE49-F238E27FC236}">
                <a16:creationId xmlns:a16="http://schemas.microsoft.com/office/drawing/2014/main" id="{DCCDA5A9-6DF9-85D1-3ED5-9B49D69122D2}"/>
              </a:ext>
            </a:extLst>
          </p:cNvPr>
          <p:cNvSpPr/>
          <p:nvPr/>
        </p:nvSpPr>
        <p:spPr>
          <a:xfrm>
            <a:off x="6288891" y="2116823"/>
            <a:ext cx="3708549" cy="809256"/>
          </a:xfrm>
          <a:prstGeom prst="rightArrow">
            <a:avLst/>
          </a:prstGeom>
          <a:solidFill>
            <a:srgbClr val="C1E5F5">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FFFFFF"/>
              </a:solidFill>
              <a:latin typeface="Calibri" panose="020F0502020204030204"/>
            </a:endParaRPr>
          </a:p>
        </p:txBody>
      </p:sp>
      <p:sp>
        <p:nvSpPr>
          <p:cNvPr id="14" name="Arrow: Right 13">
            <a:extLst>
              <a:ext uri="{FF2B5EF4-FFF2-40B4-BE49-F238E27FC236}">
                <a16:creationId xmlns:a16="http://schemas.microsoft.com/office/drawing/2014/main" id="{249F74CB-F87D-D585-2AB4-3DFE16231B43}"/>
              </a:ext>
            </a:extLst>
          </p:cNvPr>
          <p:cNvSpPr/>
          <p:nvPr/>
        </p:nvSpPr>
        <p:spPr>
          <a:xfrm>
            <a:off x="6288891" y="2783122"/>
            <a:ext cx="3396976" cy="978711"/>
          </a:xfrm>
          <a:prstGeom prst="rightArrow">
            <a:avLst>
              <a:gd name="adj1" fmla="val 62457"/>
              <a:gd name="adj2" fmla="val 50000"/>
            </a:avLst>
          </a:prstGeom>
          <a:solidFill>
            <a:srgbClr val="86B1C4">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FFFFFF"/>
              </a:solidFill>
              <a:latin typeface="Calibri" panose="020F0502020204030204"/>
            </a:endParaRPr>
          </a:p>
        </p:txBody>
      </p:sp>
      <p:sp>
        <p:nvSpPr>
          <p:cNvPr id="15" name="Arrow: Right 14">
            <a:extLst>
              <a:ext uri="{FF2B5EF4-FFF2-40B4-BE49-F238E27FC236}">
                <a16:creationId xmlns:a16="http://schemas.microsoft.com/office/drawing/2014/main" id="{6C8BD7AB-8BF7-A236-8A88-12FDA575A081}"/>
              </a:ext>
            </a:extLst>
          </p:cNvPr>
          <p:cNvSpPr/>
          <p:nvPr/>
        </p:nvSpPr>
        <p:spPr>
          <a:xfrm>
            <a:off x="6288889" y="3630102"/>
            <a:ext cx="3837243" cy="978711"/>
          </a:xfrm>
          <a:prstGeom prst="rightArrow">
            <a:avLst>
              <a:gd name="adj1" fmla="val 62457"/>
              <a:gd name="adj2" fmla="val 50000"/>
            </a:avLst>
          </a:prstGeom>
          <a:solidFill>
            <a:srgbClr val="C1E5F5">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FFFFFF"/>
              </a:solidFill>
              <a:latin typeface="Calibri" panose="020F0502020204030204"/>
            </a:endParaRPr>
          </a:p>
        </p:txBody>
      </p:sp>
      <p:pic>
        <p:nvPicPr>
          <p:cNvPr id="35" name="Picture 34">
            <a:extLst>
              <a:ext uri="{FF2B5EF4-FFF2-40B4-BE49-F238E27FC236}">
                <a16:creationId xmlns:a16="http://schemas.microsoft.com/office/drawing/2014/main" id="{E4FFD409-D878-44BA-8FF5-AF790E65C3B3}"/>
              </a:ext>
            </a:extLst>
          </p:cNvPr>
          <p:cNvPicPr>
            <a:picLocks noChangeAspect="1"/>
          </p:cNvPicPr>
          <p:nvPr/>
        </p:nvPicPr>
        <p:blipFill rotWithShape="1">
          <a:blip r:embed="rId4"/>
          <a:srcRect l="57350" t="82358" r="20712" b="3040"/>
          <a:stretch/>
        </p:blipFill>
        <p:spPr>
          <a:xfrm>
            <a:off x="4577957" y="3410845"/>
            <a:ext cx="1222503" cy="485199"/>
          </a:xfrm>
          <a:prstGeom prst="rect">
            <a:avLst/>
          </a:prstGeom>
        </p:spPr>
      </p:pic>
      <p:sp>
        <p:nvSpPr>
          <p:cNvPr id="36" name="TextBox 35">
            <a:extLst>
              <a:ext uri="{FF2B5EF4-FFF2-40B4-BE49-F238E27FC236}">
                <a16:creationId xmlns:a16="http://schemas.microsoft.com/office/drawing/2014/main" id="{61731450-A3FE-FE46-0371-6EBCA5C166BF}"/>
              </a:ext>
            </a:extLst>
          </p:cNvPr>
          <p:cNvSpPr txBox="1"/>
          <p:nvPr/>
        </p:nvSpPr>
        <p:spPr>
          <a:xfrm>
            <a:off x="4557043" y="3200324"/>
            <a:ext cx="1243415" cy="276999"/>
          </a:xfrm>
          <a:prstGeom prst="rect">
            <a:avLst/>
          </a:prstGeom>
          <a:noFill/>
        </p:spPr>
        <p:txBody>
          <a:bodyPr wrap="square" rtlCol="0">
            <a:spAutoFit/>
          </a:bodyPr>
          <a:lstStyle/>
          <a:p>
            <a:pPr defTabSz="914377"/>
            <a:r>
              <a:rPr lang="en-US" sz="1200">
                <a:solidFill>
                  <a:srgbClr val="7F7F7F"/>
                </a:solidFill>
                <a:latin typeface="Calibri" panose="020F0502020204030204" pitchFamily="34" charset="0"/>
              </a:rPr>
              <a:t>Active Use Cases</a:t>
            </a:r>
          </a:p>
        </p:txBody>
      </p:sp>
      <p:sp>
        <p:nvSpPr>
          <p:cNvPr id="37" name="TextBox 36">
            <a:extLst>
              <a:ext uri="{FF2B5EF4-FFF2-40B4-BE49-F238E27FC236}">
                <a16:creationId xmlns:a16="http://schemas.microsoft.com/office/drawing/2014/main" id="{2085EA90-C9AF-B731-30B5-684EE5C21F9A}"/>
              </a:ext>
            </a:extLst>
          </p:cNvPr>
          <p:cNvSpPr txBox="1"/>
          <p:nvPr/>
        </p:nvSpPr>
        <p:spPr>
          <a:xfrm>
            <a:off x="235445" y="5661245"/>
            <a:ext cx="5548396" cy="369332"/>
          </a:xfrm>
          <a:prstGeom prst="rect">
            <a:avLst/>
          </a:prstGeom>
          <a:noFill/>
          <a:effectLst/>
        </p:spPr>
        <p:txBody>
          <a:bodyPr rot="0" spcFirstLastPara="0" vertOverflow="overflow" horzOverflow="overflow" vert="horz" wrap="square" lIns="91440" tIns="91440" rIns="0" bIns="91440" numCol="1" spcCol="0" rtlCol="0" fromWordArt="0" anchor="t" anchorCtr="0" forceAA="0" compatLnSpc="1">
            <a:prstTxWarp prst="textNoShape">
              <a:avLst/>
            </a:prstTxWarp>
            <a:spAutoFit/>
          </a:bodyPr>
          <a:lstStyle/>
          <a:p>
            <a:pPr defTabSz="914377">
              <a:spcBef>
                <a:spcPts val="800"/>
              </a:spcBef>
              <a:buSzPct val="100000"/>
              <a:defRPr/>
            </a:pPr>
            <a:r>
              <a:rPr lang="en-US" sz="1200" b="1">
                <a:solidFill>
                  <a:srgbClr val="0F56DC">
                    <a:lumMod val="75000"/>
                  </a:srgbClr>
                </a:solidFill>
                <a:latin typeface="Calibri"/>
                <a:cs typeface="Calibri"/>
              </a:rPr>
              <a:t>63</a:t>
            </a:r>
            <a:r>
              <a:rPr lang="en-US" sz="1100">
                <a:solidFill>
                  <a:srgbClr val="0F56DC">
                    <a:lumMod val="75000"/>
                  </a:srgbClr>
                </a:solidFill>
                <a:latin typeface="Calibri"/>
                <a:cs typeface="Calibri"/>
              </a:rPr>
              <a:t> jurisdictions have completed baseline onboarding and are prepared to implement use cases</a:t>
            </a:r>
          </a:p>
        </p:txBody>
      </p:sp>
      <p:sp>
        <p:nvSpPr>
          <p:cNvPr id="38" name="Rectangle 37">
            <a:extLst>
              <a:ext uri="{FF2B5EF4-FFF2-40B4-BE49-F238E27FC236}">
                <a16:creationId xmlns:a16="http://schemas.microsoft.com/office/drawing/2014/main" id="{6FD0CBB8-99E9-DE46-9858-B2EA71377B3D}"/>
              </a:ext>
            </a:extLst>
          </p:cNvPr>
          <p:cNvSpPr/>
          <p:nvPr/>
        </p:nvSpPr>
        <p:spPr>
          <a:xfrm>
            <a:off x="4514894" y="3205311"/>
            <a:ext cx="1285565" cy="676948"/>
          </a:xfrm>
          <a:prstGeom prst="rect">
            <a:avLst/>
          </a:prstGeom>
          <a:noFill/>
          <a:ln w="9525">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FFFFFF"/>
              </a:solidFill>
              <a:latin typeface="Calibri" panose="020F0502020204030204"/>
            </a:endParaRPr>
          </a:p>
        </p:txBody>
      </p:sp>
    </p:spTree>
    <p:extLst>
      <p:ext uri="{BB962C8B-B14F-4D97-AF65-F5344CB8AC3E}">
        <p14:creationId xmlns:p14="http://schemas.microsoft.com/office/powerpoint/2010/main" val="3772144195"/>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DBF3A085-4ECC-0C65-A9CC-ECC544E6E7EA}"/>
              </a:ext>
            </a:extLst>
          </p:cNvPr>
          <p:cNvSpPr/>
          <p:nvPr/>
        </p:nvSpPr>
        <p:spPr>
          <a:xfrm>
            <a:off x="700217" y="2854709"/>
            <a:ext cx="781951" cy="80125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FFFFFF"/>
              </a:solidFill>
              <a:latin typeface="Calibri" panose="020F0502020204030204"/>
            </a:endParaRPr>
          </a:p>
        </p:txBody>
      </p:sp>
      <p:sp>
        <p:nvSpPr>
          <p:cNvPr id="38" name="Rectangle 37">
            <a:extLst>
              <a:ext uri="{FF2B5EF4-FFF2-40B4-BE49-F238E27FC236}">
                <a16:creationId xmlns:a16="http://schemas.microsoft.com/office/drawing/2014/main" id="{2877BF3E-E092-6CFE-BA71-9B7CBC13B8E8}"/>
              </a:ext>
            </a:extLst>
          </p:cNvPr>
          <p:cNvSpPr/>
          <p:nvPr/>
        </p:nvSpPr>
        <p:spPr>
          <a:xfrm>
            <a:off x="700217" y="3942792"/>
            <a:ext cx="781951" cy="80125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FFFFFF"/>
              </a:solidFill>
              <a:latin typeface="Calibri" panose="020F0502020204030204"/>
            </a:endParaRPr>
          </a:p>
        </p:txBody>
      </p:sp>
      <p:sp>
        <p:nvSpPr>
          <p:cNvPr id="39" name="Rectangle 38">
            <a:extLst>
              <a:ext uri="{FF2B5EF4-FFF2-40B4-BE49-F238E27FC236}">
                <a16:creationId xmlns:a16="http://schemas.microsoft.com/office/drawing/2014/main" id="{20A14697-828C-B52C-ACED-EAAD01EFDA60}"/>
              </a:ext>
            </a:extLst>
          </p:cNvPr>
          <p:cNvSpPr/>
          <p:nvPr/>
        </p:nvSpPr>
        <p:spPr>
          <a:xfrm>
            <a:off x="700217" y="5020575"/>
            <a:ext cx="781951" cy="80125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FFFFFF"/>
              </a:solidFill>
              <a:latin typeface="Calibri" panose="020F0502020204030204"/>
            </a:endParaRPr>
          </a:p>
        </p:txBody>
      </p:sp>
      <p:sp>
        <p:nvSpPr>
          <p:cNvPr id="36" name="Rectangle 35">
            <a:extLst>
              <a:ext uri="{FF2B5EF4-FFF2-40B4-BE49-F238E27FC236}">
                <a16:creationId xmlns:a16="http://schemas.microsoft.com/office/drawing/2014/main" id="{FE517D66-C4F3-E8DD-3F50-4E74D664C4BF}"/>
              </a:ext>
            </a:extLst>
          </p:cNvPr>
          <p:cNvSpPr/>
          <p:nvPr/>
        </p:nvSpPr>
        <p:spPr>
          <a:xfrm>
            <a:off x="700217" y="1787224"/>
            <a:ext cx="781951" cy="80125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FFFFFF"/>
              </a:solidFill>
              <a:latin typeface="Calibri" panose="020F0502020204030204"/>
            </a:endParaRPr>
          </a:p>
        </p:txBody>
      </p:sp>
      <p:sp>
        <p:nvSpPr>
          <p:cNvPr id="2" name="Title 1">
            <a:extLst>
              <a:ext uri="{FF2B5EF4-FFF2-40B4-BE49-F238E27FC236}">
                <a16:creationId xmlns:a16="http://schemas.microsoft.com/office/drawing/2014/main" id="{65628432-E704-4E93-893C-B7E4EB07FE37}"/>
              </a:ext>
            </a:extLst>
          </p:cNvPr>
          <p:cNvSpPr>
            <a:spLocks noGrp="1"/>
          </p:cNvSpPr>
          <p:nvPr>
            <p:ph type="title"/>
          </p:nvPr>
        </p:nvSpPr>
        <p:spPr/>
        <p:txBody>
          <a:bodyPr vert="horz" lIns="91440" tIns="45720" rIns="91440" bIns="45720" rtlCol="0" anchor="b" anchorCtr="0">
            <a:normAutofit/>
          </a:bodyPr>
          <a:lstStyle/>
          <a:p>
            <a:pPr>
              <a:lnSpc>
                <a:spcPct val="76000"/>
              </a:lnSpc>
            </a:pPr>
            <a:r>
              <a:rPr lang="en-US" sz="3700" dirty="0">
                <a:solidFill>
                  <a:schemeClr val="accent2"/>
                </a:solidFill>
                <a:latin typeface="Calibri"/>
                <a:ea typeface="Calibri"/>
                <a:cs typeface="Calibri"/>
              </a:rPr>
              <a:t>Data Exchange:</a:t>
            </a:r>
            <a:br>
              <a:rPr lang="en-US" sz="3700" dirty="0"/>
            </a:br>
            <a:r>
              <a:rPr lang="en-US" sz="3700" b="0" dirty="0">
                <a:solidFill>
                  <a:schemeClr val="accent2"/>
                </a:solidFill>
                <a:latin typeface="Calibri"/>
                <a:ea typeface="Calibri"/>
                <a:cs typeface="Calibri"/>
              </a:rPr>
              <a:t>Privacy</a:t>
            </a:r>
            <a:r>
              <a:rPr lang="en-US" sz="3700" b="0" dirty="0">
                <a:solidFill>
                  <a:schemeClr val="accent2"/>
                </a:solidFill>
                <a:latin typeface="Calibri"/>
                <a:cs typeface="Calibri"/>
              </a:rPr>
              <a:t> </a:t>
            </a:r>
            <a:r>
              <a:rPr lang="en-US" sz="3700" b="0" dirty="0">
                <a:solidFill>
                  <a:schemeClr val="accent2"/>
                </a:solidFill>
                <a:latin typeface="Calibri"/>
                <a:ea typeface="Calibri"/>
                <a:cs typeface="Calibri"/>
              </a:rPr>
              <a:t>Preserving Record Linkage  (PPRL)</a:t>
            </a:r>
            <a:endParaRPr lang="en-US" sz="3731" b="0">
              <a:solidFill>
                <a:schemeClr val="accent2"/>
              </a:solidFill>
            </a:endParaRPr>
          </a:p>
        </p:txBody>
      </p:sp>
      <p:sp>
        <p:nvSpPr>
          <p:cNvPr id="3" name="Text Placeholder 2">
            <a:extLst>
              <a:ext uri="{FF2B5EF4-FFF2-40B4-BE49-F238E27FC236}">
                <a16:creationId xmlns:a16="http://schemas.microsoft.com/office/drawing/2014/main" id="{D193889E-3A87-4945-AD9A-535646B07EC2}"/>
              </a:ext>
            </a:extLst>
          </p:cNvPr>
          <p:cNvSpPr>
            <a:spLocks noGrp="1"/>
          </p:cNvSpPr>
          <p:nvPr>
            <p:ph type="body" sz="quarter" idx="10"/>
          </p:nvPr>
        </p:nvSpPr>
        <p:spPr>
          <a:xfrm>
            <a:off x="1453978" y="1709631"/>
            <a:ext cx="10128423" cy="4513656"/>
          </a:xfrm>
        </p:spPr>
        <p:txBody>
          <a:bodyPr/>
          <a:lstStyle/>
          <a:p>
            <a:pPr marL="0" indent="0">
              <a:spcBef>
                <a:spcPts val="1400"/>
              </a:spcBef>
              <a:buNone/>
            </a:pPr>
            <a:r>
              <a:rPr lang="en-US" sz="2000" dirty="0">
                <a:solidFill>
                  <a:schemeClr val="accent2"/>
                </a:solidFill>
                <a:latin typeface="Calibri"/>
                <a:cs typeface="Calibri"/>
              </a:rPr>
              <a:t>Privacy-Preserving Record Linkage Defined</a:t>
            </a:r>
            <a:endParaRPr lang="en-US" sz="2000">
              <a:solidFill>
                <a:schemeClr val="accent2"/>
              </a:solidFill>
              <a:ea typeface="Calibri" panose="020F0502020204030204" pitchFamily="34" charset="0"/>
              <a:cs typeface="Calibri" panose="020F0502020204030204" pitchFamily="34" charset="0"/>
            </a:endParaRPr>
          </a:p>
          <a:p>
            <a:pPr marL="0" indent="0">
              <a:spcBef>
                <a:spcPts val="0"/>
              </a:spcBef>
              <a:buNone/>
            </a:pPr>
            <a:r>
              <a:rPr lang="en-US" sz="1800" b="0" dirty="0">
                <a:latin typeface="Calibri"/>
                <a:ea typeface="Calibri"/>
                <a:cs typeface="Calibri"/>
              </a:rPr>
              <a:t>PPRL is a method to assign a unique identifier to all records associated with an individual without including Personally Identifiable Information (PII) in the submission of data.</a:t>
            </a:r>
            <a:endParaRPr lang="en-US" sz="1800" dirty="0">
              <a:solidFill>
                <a:srgbClr val="000000"/>
              </a:solidFill>
              <a:ea typeface="Calibri"/>
              <a:cs typeface="Calibri"/>
            </a:endParaRPr>
          </a:p>
          <a:p>
            <a:pPr marL="0" indent="0">
              <a:spcBef>
                <a:spcPts val="1800"/>
              </a:spcBef>
              <a:buNone/>
            </a:pPr>
            <a:r>
              <a:rPr lang="en-US" sz="2000" dirty="0">
                <a:solidFill>
                  <a:schemeClr val="accent2"/>
                </a:solidFill>
                <a:latin typeface="Calibri"/>
                <a:cs typeface="Calibri"/>
              </a:rPr>
              <a:t>PPRL in Jurisdictions</a:t>
            </a:r>
            <a:endParaRPr lang="en-US" sz="2000">
              <a:solidFill>
                <a:schemeClr val="accent2"/>
              </a:solidFill>
              <a:latin typeface="Calibri"/>
              <a:ea typeface="Calibri"/>
              <a:cs typeface="Calibri"/>
            </a:endParaRPr>
          </a:p>
          <a:p>
            <a:pPr marL="0" indent="0">
              <a:spcBef>
                <a:spcPts val="0"/>
              </a:spcBef>
              <a:buNone/>
            </a:pPr>
            <a:r>
              <a:rPr lang="en-US" sz="1800" b="0" dirty="0">
                <a:latin typeface="Calibri"/>
                <a:ea typeface="Calibri"/>
                <a:cs typeface="Calibri"/>
              </a:rPr>
              <a:t>Jurisdictions retain PII within their IISs. They receive PPRL IDs (which are different from the ones CDC receives) and data quality feedback reports to use in their own data quality improvement efforts.</a:t>
            </a:r>
            <a:endParaRPr lang="en-US" sz="1800" b="0">
              <a:latin typeface="Calibri"/>
              <a:ea typeface="Calibri"/>
              <a:cs typeface="Calibri"/>
            </a:endParaRPr>
          </a:p>
          <a:p>
            <a:pPr marL="0" indent="0">
              <a:spcBef>
                <a:spcPts val="1800"/>
              </a:spcBef>
              <a:buNone/>
            </a:pPr>
            <a:r>
              <a:rPr lang="en-US" sz="2000" dirty="0">
                <a:solidFill>
                  <a:schemeClr val="accent2"/>
                </a:solidFill>
                <a:latin typeface="Calibri"/>
                <a:cs typeface="Calibri"/>
              </a:rPr>
              <a:t>PPRL at CDC</a:t>
            </a:r>
            <a:endParaRPr lang="en-US" sz="2000">
              <a:solidFill>
                <a:schemeClr val="accent2"/>
              </a:solidFill>
              <a:latin typeface="Calibri"/>
              <a:ea typeface="Calibri"/>
              <a:cs typeface="Calibri"/>
            </a:endParaRPr>
          </a:p>
          <a:p>
            <a:pPr marL="0" indent="0">
              <a:spcBef>
                <a:spcPts val="0"/>
              </a:spcBef>
              <a:buNone/>
            </a:pPr>
            <a:r>
              <a:rPr lang="en-US" sz="1800" b="0" dirty="0">
                <a:latin typeface="Calibri"/>
                <a:ea typeface="Calibri"/>
                <a:cs typeface="Calibri"/>
              </a:rPr>
              <a:t>CDC uses PPRL to deduplicate demographic records received from jurisdictions in their quarterly data submissions. No private or personal information is shared with CDC.</a:t>
            </a:r>
            <a:endParaRPr lang="en-US" sz="1800" b="0">
              <a:latin typeface="Calibri"/>
              <a:ea typeface="Calibri"/>
              <a:cs typeface="Calibri"/>
            </a:endParaRPr>
          </a:p>
          <a:p>
            <a:pPr marL="0" indent="0">
              <a:spcBef>
                <a:spcPts val="1800"/>
              </a:spcBef>
              <a:buNone/>
            </a:pPr>
            <a:r>
              <a:rPr lang="en-US" sz="2000" dirty="0">
                <a:solidFill>
                  <a:schemeClr val="accent2"/>
                </a:solidFill>
                <a:latin typeface="Calibri"/>
                <a:cs typeface="Calibri"/>
              </a:rPr>
              <a:t>Learn More about PPRL </a:t>
            </a:r>
            <a:r>
              <a:rPr lang="en-US" sz="2000" dirty="0">
                <a:solidFill>
                  <a:schemeClr val="accent2"/>
                </a:solidFill>
                <a:latin typeface="Calibri"/>
                <a:ea typeface="Calibri"/>
                <a:cs typeface="Calibri"/>
              </a:rPr>
              <a:t> </a:t>
            </a:r>
          </a:p>
          <a:p>
            <a:pPr marL="0" indent="0">
              <a:spcBef>
                <a:spcPts val="0"/>
              </a:spcBef>
              <a:buNone/>
            </a:pPr>
            <a:r>
              <a:rPr lang="en-US" sz="1800" b="0">
                <a:latin typeface="Calibri"/>
                <a:ea typeface="Calibri"/>
                <a:cs typeface="Calibri"/>
              </a:rPr>
              <a:t>CDC and Public Health Informatics Institute (PHII) will host a webinar in July to share more about PPRL and the precautions that ensure PII in jurisdiction IISs remains secure and private.</a:t>
            </a:r>
            <a:endParaRPr lang="en-US" sz="1800" b="0" dirty="0">
              <a:ea typeface="Calibri"/>
              <a:cs typeface="Calibri"/>
            </a:endParaRPr>
          </a:p>
          <a:p>
            <a:pPr marL="0" indent="0">
              <a:spcBef>
                <a:spcPts val="1400"/>
              </a:spcBef>
              <a:buNone/>
            </a:pPr>
            <a:endParaRPr lang="en-US" sz="1800" b="0">
              <a:ea typeface="Calibri"/>
              <a:cs typeface="Calibri"/>
            </a:endParaRPr>
          </a:p>
        </p:txBody>
      </p:sp>
      <p:cxnSp>
        <p:nvCxnSpPr>
          <p:cNvPr id="6" name="Straight Connector 5">
            <a:extLst>
              <a:ext uri="{FF2B5EF4-FFF2-40B4-BE49-F238E27FC236}">
                <a16:creationId xmlns:a16="http://schemas.microsoft.com/office/drawing/2014/main" id="{C79EB557-AB2E-45A2-8860-20F021A3020E}"/>
              </a:ext>
            </a:extLst>
          </p:cNvPr>
          <p:cNvCxnSpPr>
            <a:cxnSpLocks/>
            <a:stCxn id="3" idx="2"/>
          </p:cNvCxnSpPr>
          <p:nvPr/>
        </p:nvCxnSpPr>
        <p:spPr>
          <a:xfrm flipH="1" flipV="1">
            <a:off x="6094072" y="6200552"/>
            <a:ext cx="424117" cy="2273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95A7DB23-49DE-10E2-7110-22747FDB023E}"/>
              </a:ext>
            </a:extLst>
          </p:cNvPr>
          <p:cNvGrpSpPr/>
          <p:nvPr/>
        </p:nvGrpSpPr>
        <p:grpSpPr>
          <a:xfrm>
            <a:off x="11035747" y="355009"/>
            <a:ext cx="650236" cy="741363"/>
            <a:chOff x="7739063" y="701675"/>
            <a:chExt cx="1019175" cy="1096963"/>
          </a:xfrm>
          <a:solidFill>
            <a:schemeClr val="accent2"/>
          </a:solidFill>
        </p:grpSpPr>
        <p:sp>
          <p:nvSpPr>
            <p:cNvPr id="7" name="Freeform 34">
              <a:extLst>
                <a:ext uri="{FF2B5EF4-FFF2-40B4-BE49-F238E27FC236}">
                  <a16:creationId xmlns:a16="http://schemas.microsoft.com/office/drawing/2014/main" id="{F09657E5-7F93-2ED3-17AF-931535C76DED}"/>
                </a:ext>
              </a:extLst>
            </p:cNvPr>
            <p:cNvSpPr>
              <a:spLocks/>
            </p:cNvSpPr>
            <p:nvPr/>
          </p:nvSpPr>
          <p:spPr bwMode="auto">
            <a:xfrm>
              <a:off x="8026400" y="828675"/>
              <a:ext cx="731838" cy="969963"/>
            </a:xfrm>
            <a:custGeom>
              <a:avLst/>
              <a:gdLst>
                <a:gd name="T0" fmla="*/ 303 w 461"/>
                <a:gd name="T1" fmla="*/ 0 h 611"/>
                <a:gd name="T2" fmla="*/ 459 w 461"/>
                <a:gd name="T3" fmla="*/ 42 h 611"/>
                <a:gd name="T4" fmla="*/ 461 w 461"/>
                <a:gd name="T5" fmla="*/ 44 h 611"/>
                <a:gd name="T6" fmla="*/ 305 w 461"/>
                <a:gd name="T7" fmla="*/ 611 h 611"/>
                <a:gd name="T8" fmla="*/ 0 w 461"/>
                <a:gd name="T9" fmla="*/ 527 h 611"/>
                <a:gd name="T10" fmla="*/ 119 w 461"/>
                <a:gd name="T11" fmla="*/ 527 h 611"/>
                <a:gd name="T12" fmla="*/ 283 w 461"/>
                <a:gd name="T13" fmla="*/ 572 h 611"/>
                <a:gd name="T14" fmla="*/ 422 w 461"/>
                <a:gd name="T15" fmla="*/ 66 h 611"/>
                <a:gd name="T16" fmla="*/ 303 w 461"/>
                <a:gd name="T17" fmla="*/ 32 h 611"/>
                <a:gd name="T18" fmla="*/ 303 w 461"/>
                <a:gd name="T19" fmla="*/ 0 h 611"/>
                <a:gd name="T20" fmla="*/ 303 w 461"/>
                <a:gd name="T21"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1" h="611">
                  <a:moveTo>
                    <a:pt x="303" y="0"/>
                  </a:moveTo>
                  <a:lnTo>
                    <a:pt x="459" y="42"/>
                  </a:lnTo>
                  <a:lnTo>
                    <a:pt x="461" y="44"/>
                  </a:lnTo>
                  <a:lnTo>
                    <a:pt x="305" y="611"/>
                  </a:lnTo>
                  <a:lnTo>
                    <a:pt x="0" y="527"/>
                  </a:lnTo>
                  <a:lnTo>
                    <a:pt x="119" y="527"/>
                  </a:lnTo>
                  <a:lnTo>
                    <a:pt x="283" y="572"/>
                  </a:lnTo>
                  <a:lnTo>
                    <a:pt x="422" y="66"/>
                  </a:lnTo>
                  <a:lnTo>
                    <a:pt x="303" y="32"/>
                  </a:lnTo>
                  <a:lnTo>
                    <a:pt x="303" y="0"/>
                  </a:lnTo>
                  <a:lnTo>
                    <a:pt x="30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defRPr/>
              </a:pPr>
              <a:endParaRPr lang="en-US">
                <a:solidFill>
                  <a:srgbClr val="1A468D"/>
                </a:solidFill>
                <a:latin typeface="Corbel" panose="020B0503020204020204"/>
              </a:endParaRPr>
            </a:p>
          </p:txBody>
        </p:sp>
        <p:sp>
          <p:nvSpPr>
            <p:cNvPr id="8" name="Freeform 35">
              <a:extLst>
                <a:ext uri="{FF2B5EF4-FFF2-40B4-BE49-F238E27FC236}">
                  <a16:creationId xmlns:a16="http://schemas.microsoft.com/office/drawing/2014/main" id="{E0105CAE-D7F4-229C-B7AD-77265B282D00}"/>
                </a:ext>
              </a:extLst>
            </p:cNvPr>
            <p:cNvSpPr>
              <a:spLocks noEditPoints="1"/>
            </p:cNvSpPr>
            <p:nvPr/>
          </p:nvSpPr>
          <p:spPr bwMode="auto">
            <a:xfrm>
              <a:off x="7739063" y="701675"/>
              <a:ext cx="738188" cy="936625"/>
            </a:xfrm>
            <a:custGeom>
              <a:avLst/>
              <a:gdLst>
                <a:gd name="T0" fmla="*/ 0 w 321"/>
                <a:gd name="T1" fmla="*/ 0 h 406"/>
                <a:gd name="T2" fmla="*/ 0 w 321"/>
                <a:gd name="T3" fmla="*/ 406 h 406"/>
                <a:gd name="T4" fmla="*/ 264 w 321"/>
                <a:gd name="T5" fmla="*/ 406 h 406"/>
                <a:gd name="T6" fmla="*/ 276 w 321"/>
                <a:gd name="T7" fmla="*/ 401 h 406"/>
                <a:gd name="T8" fmla="*/ 317 w 321"/>
                <a:gd name="T9" fmla="*/ 358 h 406"/>
                <a:gd name="T10" fmla="*/ 321 w 321"/>
                <a:gd name="T11" fmla="*/ 348 h 406"/>
                <a:gd name="T12" fmla="*/ 321 w 321"/>
                <a:gd name="T13" fmla="*/ 0 h 406"/>
                <a:gd name="T14" fmla="*/ 0 w 321"/>
                <a:gd name="T15" fmla="*/ 0 h 406"/>
                <a:gd name="T16" fmla="*/ 299 w 321"/>
                <a:gd name="T17" fmla="*/ 342 h 406"/>
                <a:gd name="T18" fmla="*/ 299 w 321"/>
                <a:gd name="T19" fmla="*/ 343 h 406"/>
                <a:gd name="T20" fmla="*/ 298 w 321"/>
                <a:gd name="T21" fmla="*/ 343 h 406"/>
                <a:gd name="T22" fmla="*/ 276 w 321"/>
                <a:gd name="T23" fmla="*/ 343 h 406"/>
                <a:gd name="T24" fmla="*/ 260 w 321"/>
                <a:gd name="T25" fmla="*/ 358 h 406"/>
                <a:gd name="T26" fmla="*/ 260 w 321"/>
                <a:gd name="T27" fmla="*/ 383 h 406"/>
                <a:gd name="T28" fmla="*/ 260 w 321"/>
                <a:gd name="T29" fmla="*/ 384 h 406"/>
                <a:gd name="T30" fmla="*/ 259 w 321"/>
                <a:gd name="T31" fmla="*/ 384 h 406"/>
                <a:gd name="T32" fmla="*/ 22 w 321"/>
                <a:gd name="T33" fmla="*/ 384 h 406"/>
                <a:gd name="T34" fmla="*/ 22 w 321"/>
                <a:gd name="T35" fmla="*/ 21 h 406"/>
                <a:gd name="T36" fmla="*/ 299 w 321"/>
                <a:gd name="T37" fmla="*/ 21 h 406"/>
                <a:gd name="T38" fmla="*/ 299 w 321"/>
                <a:gd name="T39" fmla="*/ 342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1" h="406">
                  <a:moveTo>
                    <a:pt x="0" y="0"/>
                  </a:moveTo>
                  <a:cubicBezTo>
                    <a:pt x="0" y="406"/>
                    <a:pt x="0" y="406"/>
                    <a:pt x="0" y="406"/>
                  </a:cubicBezTo>
                  <a:cubicBezTo>
                    <a:pt x="264" y="406"/>
                    <a:pt x="264" y="406"/>
                    <a:pt x="264" y="406"/>
                  </a:cubicBezTo>
                  <a:cubicBezTo>
                    <a:pt x="269" y="406"/>
                    <a:pt x="273" y="404"/>
                    <a:pt x="276" y="401"/>
                  </a:cubicBezTo>
                  <a:cubicBezTo>
                    <a:pt x="317" y="358"/>
                    <a:pt x="317" y="358"/>
                    <a:pt x="317" y="358"/>
                  </a:cubicBezTo>
                  <a:cubicBezTo>
                    <a:pt x="320" y="355"/>
                    <a:pt x="321" y="352"/>
                    <a:pt x="321" y="348"/>
                  </a:cubicBezTo>
                  <a:cubicBezTo>
                    <a:pt x="321" y="0"/>
                    <a:pt x="321" y="0"/>
                    <a:pt x="321" y="0"/>
                  </a:cubicBezTo>
                  <a:lnTo>
                    <a:pt x="0" y="0"/>
                  </a:lnTo>
                  <a:close/>
                  <a:moveTo>
                    <a:pt x="299" y="342"/>
                  </a:moveTo>
                  <a:cubicBezTo>
                    <a:pt x="299" y="343"/>
                    <a:pt x="299" y="343"/>
                    <a:pt x="299" y="343"/>
                  </a:cubicBezTo>
                  <a:cubicBezTo>
                    <a:pt x="299" y="343"/>
                    <a:pt x="298" y="343"/>
                    <a:pt x="298" y="343"/>
                  </a:cubicBezTo>
                  <a:cubicBezTo>
                    <a:pt x="276" y="343"/>
                    <a:pt x="276" y="343"/>
                    <a:pt x="276" y="343"/>
                  </a:cubicBezTo>
                  <a:cubicBezTo>
                    <a:pt x="266" y="343"/>
                    <a:pt x="260" y="349"/>
                    <a:pt x="260" y="358"/>
                  </a:cubicBezTo>
                  <a:cubicBezTo>
                    <a:pt x="260" y="383"/>
                    <a:pt x="260" y="383"/>
                    <a:pt x="260" y="383"/>
                  </a:cubicBezTo>
                  <a:cubicBezTo>
                    <a:pt x="260" y="383"/>
                    <a:pt x="260" y="384"/>
                    <a:pt x="260" y="384"/>
                  </a:cubicBezTo>
                  <a:cubicBezTo>
                    <a:pt x="260" y="384"/>
                    <a:pt x="259" y="384"/>
                    <a:pt x="259" y="384"/>
                  </a:cubicBezTo>
                  <a:cubicBezTo>
                    <a:pt x="198" y="384"/>
                    <a:pt x="22" y="384"/>
                    <a:pt x="22" y="384"/>
                  </a:cubicBezTo>
                  <a:cubicBezTo>
                    <a:pt x="22" y="21"/>
                    <a:pt x="22" y="21"/>
                    <a:pt x="22" y="21"/>
                  </a:cubicBezTo>
                  <a:cubicBezTo>
                    <a:pt x="299" y="21"/>
                    <a:pt x="299" y="21"/>
                    <a:pt x="299" y="21"/>
                  </a:cubicBezTo>
                  <a:lnTo>
                    <a:pt x="299" y="3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defRPr/>
              </a:pPr>
              <a:endParaRPr lang="en-US">
                <a:solidFill>
                  <a:srgbClr val="1A468D"/>
                </a:solidFill>
                <a:latin typeface="Corbel" panose="020B0503020204020204"/>
              </a:endParaRPr>
            </a:p>
          </p:txBody>
        </p:sp>
        <p:sp>
          <p:nvSpPr>
            <p:cNvPr id="10" name="Freeform 36">
              <a:extLst>
                <a:ext uri="{FF2B5EF4-FFF2-40B4-BE49-F238E27FC236}">
                  <a16:creationId xmlns:a16="http://schemas.microsoft.com/office/drawing/2014/main" id="{3C2BCE01-CC72-E3C1-35E4-7D55B1FC6546}"/>
                </a:ext>
              </a:extLst>
            </p:cNvPr>
            <p:cNvSpPr>
              <a:spLocks/>
            </p:cNvSpPr>
            <p:nvPr/>
          </p:nvSpPr>
          <p:spPr bwMode="auto">
            <a:xfrm>
              <a:off x="7851775" y="879475"/>
              <a:ext cx="508000" cy="60325"/>
            </a:xfrm>
            <a:custGeom>
              <a:avLst/>
              <a:gdLst>
                <a:gd name="T0" fmla="*/ 0 w 320"/>
                <a:gd name="T1" fmla="*/ 0 h 38"/>
                <a:gd name="T2" fmla="*/ 320 w 320"/>
                <a:gd name="T3" fmla="*/ 0 h 38"/>
                <a:gd name="T4" fmla="*/ 320 w 320"/>
                <a:gd name="T5" fmla="*/ 38 h 38"/>
                <a:gd name="T6" fmla="*/ 0 w 320"/>
                <a:gd name="T7" fmla="*/ 38 h 38"/>
                <a:gd name="T8" fmla="*/ 0 w 320"/>
                <a:gd name="T9" fmla="*/ 0 h 38"/>
                <a:gd name="T10" fmla="*/ 0 w 320"/>
                <a:gd name="T11" fmla="*/ 0 h 38"/>
              </a:gdLst>
              <a:ahLst/>
              <a:cxnLst>
                <a:cxn ang="0">
                  <a:pos x="T0" y="T1"/>
                </a:cxn>
                <a:cxn ang="0">
                  <a:pos x="T2" y="T3"/>
                </a:cxn>
                <a:cxn ang="0">
                  <a:pos x="T4" y="T5"/>
                </a:cxn>
                <a:cxn ang="0">
                  <a:pos x="T6" y="T7"/>
                </a:cxn>
                <a:cxn ang="0">
                  <a:pos x="T8" y="T9"/>
                </a:cxn>
                <a:cxn ang="0">
                  <a:pos x="T10" y="T11"/>
                </a:cxn>
              </a:cxnLst>
              <a:rect l="0" t="0" r="r" b="b"/>
              <a:pathLst>
                <a:path w="320" h="38">
                  <a:moveTo>
                    <a:pt x="0" y="0"/>
                  </a:moveTo>
                  <a:lnTo>
                    <a:pt x="320" y="0"/>
                  </a:lnTo>
                  <a:lnTo>
                    <a:pt x="320" y="38"/>
                  </a:lnTo>
                  <a:lnTo>
                    <a:pt x="0" y="38"/>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defRPr/>
              </a:pPr>
              <a:endParaRPr lang="en-US">
                <a:solidFill>
                  <a:srgbClr val="1A468D"/>
                </a:solidFill>
                <a:latin typeface="Corbel" panose="020B0503020204020204"/>
              </a:endParaRPr>
            </a:p>
          </p:txBody>
        </p:sp>
        <p:sp>
          <p:nvSpPr>
            <p:cNvPr id="11" name="Freeform 37">
              <a:extLst>
                <a:ext uri="{FF2B5EF4-FFF2-40B4-BE49-F238E27FC236}">
                  <a16:creationId xmlns:a16="http://schemas.microsoft.com/office/drawing/2014/main" id="{FA7A8F46-1206-D8B8-5816-5051B6090F76}"/>
                </a:ext>
              </a:extLst>
            </p:cNvPr>
            <p:cNvSpPr>
              <a:spLocks/>
            </p:cNvSpPr>
            <p:nvPr/>
          </p:nvSpPr>
          <p:spPr bwMode="auto">
            <a:xfrm>
              <a:off x="7851775" y="992188"/>
              <a:ext cx="508000" cy="60325"/>
            </a:xfrm>
            <a:custGeom>
              <a:avLst/>
              <a:gdLst>
                <a:gd name="T0" fmla="*/ 0 w 320"/>
                <a:gd name="T1" fmla="*/ 0 h 38"/>
                <a:gd name="T2" fmla="*/ 320 w 320"/>
                <a:gd name="T3" fmla="*/ 0 h 38"/>
                <a:gd name="T4" fmla="*/ 320 w 320"/>
                <a:gd name="T5" fmla="*/ 38 h 38"/>
                <a:gd name="T6" fmla="*/ 0 w 320"/>
                <a:gd name="T7" fmla="*/ 38 h 38"/>
                <a:gd name="T8" fmla="*/ 0 w 320"/>
                <a:gd name="T9" fmla="*/ 0 h 38"/>
                <a:gd name="T10" fmla="*/ 0 w 320"/>
                <a:gd name="T11" fmla="*/ 0 h 38"/>
              </a:gdLst>
              <a:ahLst/>
              <a:cxnLst>
                <a:cxn ang="0">
                  <a:pos x="T0" y="T1"/>
                </a:cxn>
                <a:cxn ang="0">
                  <a:pos x="T2" y="T3"/>
                </a:cxn>
                <a:cxn ang="0">
                  <a:pos x="T4" y="T5"/>
                </a:cxn>
                <a:cxn ang="0">
                  <a:pos x="T6" y="T7"/>
                </a:cxn>
                <a:cxn ang="0">
                  <a:pos x="T8" y="T9"/>
                </a:cxn>
                <a:cxn ang="0">
                  <a:pos x="T10" y="T11"/>
                </a:cxn>
              </a:cxnLst>
              <a:rect l="0" t="0" r="r" b="b"/>
              <a:pathLst>
                <a:path w="320" h="38">
                  <a:moveTo>
                    <a:pt x="0" y="0"/>
                  </a:moveTo>
                  <a:lnTo>
                    <a:pt x="320" y="0"/>
                  </a:lnTo>
                  <a:lnTo>
                    <a:pt x="320" y="38"/>
                  </a:lnTo>
                  <a:lnTo>
                    <a:pt x="0" y="38"/>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defRPr/>
              </a:pPr>
              <a:endParaRPr lang="en-US">
                <a:solidFill>
                  <a:srgbClr val="1A468D"/>
                </a:solidFill>
                <a:latin typeface="Corbel" panose="020B0503020204020204"/>
              </a:endParaRPr>
            </a:p>
          </p:txBody>
        </p:sp>
        <p:sp>
          <p:nvSpPr>
            <p:cNvPr id="12" name="Freeform 38">
              <a:extLst>
                <a:ext uri="{FF2B5EF4-FFF2-40B4-BE49-F238E27FC236}">
                  <a16:creationId xmlns:a16="http://schemas.microsoft.com/office/drawing/2014/main" id="{2A089C94-7C29-F5AD-46C9-3DA2DF792848}"/>
                </a:ext>
              </a:extLst>
            </p:cNvPr>
            <p:cNvSpPr>
              <a:spLocks/>
            </p:cNvSpPr>
            <p:nvPr/>
          </p:nvSpPr>
          <p:spPr bwMode="auto">
            <a:xfrm>
              <a:off x="7851775" y="1103313"/>
              <a:ext cx="219075" cy="60325"/>
            </a:xfrm>
            <a:custGeom>
              <a:avLst/>
              <a:gdLst>
                <a:gd name="T0" fmla="*/ 0 w 138"/>
                <a:gd name="T1" fmla="*/ 0 h 38"/>
                <a:gd name="T2" fmla="*/ 138 w 138"/>
                <a:gd name="T3" fmla="*/ 0 h 38"/>
                <a:gd name="T4" fmla="*/ 138 w 138"/>
                <a:gd name="T5" fmla="*/ 38 h 38"/>
                <a:gd name="T6" fmla="*/ 0 w 138"/>
                <a:gd name="T7" fmla="*/ 38 h 38"/>
                <a:gd name="T8" fmla="*/ 0 w 138"/>
                <a:gd name="T9" fmla="*/ 0 h 38"/>
                <a:gd name="T10" fmla="*/ 0 w 138"/>
                <a:gd name="T11" fmla="*/ 0 h 38"/>
              </a:gdLst>
              <a:ahLst/>
              <a:cxnLst>
                <a:cxn ang="0">
                  <a:pos x="T0" y="T1"/>
                </a:cxn>
                <a:cxn ang="0">
                  <a:pos x="T2" y="T3"/>
                </a:cxn>
                <a:cxn ang="0">
                  <a:pos x="T4" y="T5"/>
                </a:cxn>
                <a:cxn ang="0">
                  <a:pos x="T6" y="T7"/>
                </a:cxn>
                <a:cxn ang="0">
                  <a:pos x="T8" y="T9"/>
                </a:cxn>
                <a:cxn ang="0">
                  <a:pos x="T10" y="T11"/>
                </a:cxn>
              </a:cxnLst>
              <a:rect l="0" t="0" r="r" b="b"/>
              <a:pathLst>
                <a:path w="138" h="38">
                  <a:moveTo>
                    <a:pt x="0" y="0"/>
                  </a:moveTo>
                  <a:lnTo>
                    <a:pt x="138" y="0"/>
                  </a:lnTo>
                  <a:lnTo>
                    <a:pt x="138" y="38"/>
                  </a:lnTo>
                  <a:lnTo>
                    <a:pt x="0" y="38"/>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defRPr/>
              </a:pPr>
              <a:endParaRPr lang="en-US">
                <a:solidFill>
                  <a:srgbClr val="1A468D"/>
                </a:solidFill>
                <a:latin typeface="Corbel" panose="020B0503020204020204"/>
              </a:endParaRPr>
            </a:p>
          </p:txBody>
        </p:sp>
      </p:grpSp>
      <p:pic>
        <p:nvPicPr>
          <p:cNvPr id="16" name="Graphic 15" descr="Lock outline">
            <a:extLst>
              <a:ext uri="{FF2B5EF4-FFF2-40B4-BE49-F238E27FC236}">
                <a16:creationId xmlns:a16="http://schemas.microsoft.com/office/drawing/2014/main" id="{0468B9C1-8558-B100-2E88-E064CDC41C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0159" y="5036409"/>
            <a:ext cx="683741" cy="687860"/>
          </a:xfrm>
          <a:prstGeom prst="rect">
            <a:avLst/>
          </a:prstGeom>
        </p:spPr>
      </p:pic>
      <p:pic>
        <p:nvPicPr>
          <p:cNvPr id="20" name="Graphic 19" descr="Database outline">
            <a:extLst>
              <a:ext uri="{FF2B5EF4-FFF2-40B4-BE49-F238E27FC236}">
                <a16:creationId xmlns:a16="http://schemas.microsoft.com/office/drawing/2014/main" id="{33C31752-273F-B295-BABA-5395A439FE6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0158" y="2890280"/>
            <a:ext cx="694039" cy="698157"/>
          </a:xfrm>
          <a:prstGeom prst="rect">
            <a:avLst/>
          </a:prstGeom>
        </p:spPr>
      </p:pic>
      <p:pic>
        <p:nvPicPr>
          <p:cNvPr id="29" name="Graphic 28" descr="Circles with arrows outline">
            <a:extLst>
              <a:ext uri="{FF2B5EF4-FFF2-40B4-BE49-F238E27FC236}">
                <a16:creationId xmlns:a16="http://schemas.microsoft.com/office/drawing/2014/main" id="{8063A304-4BDF-0837-ABA1-E9F80B17B71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0159" y="1817215"/>
            <a:ext cx="683741" cy="687860"/>
          </a:xfrm>
          <a:prstGeom prst="rect">
            <a:avLst/>
          </a:prstGeom>
        </p:spPr>
      </p:pic>
      <p:pic>
        <p:nvPicPr>
          <p:cNvPr id="33" name="Graphic 32" descr="Disconnected outline">
            <a:extLst>
              <a:ext uri="{FF2B5EF4-FFF2-40B4-BE49-F238E27FC236}">
                <a16:creationId xmlns:a16="http://schemas.microsoft.com/office/drawing/2014/main" id="{E8ED56E3-F421-71DD-F792-DB66747B23C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0159" y="3963345"/>
            <a:ext cx="683741" cy="687860"/>
          </a:xfrm>
          <a:prstGeom prst="rect">
            <a:avLst/>
          </a:prstGeom>
        </p:spPr>
      </p:pic>
    </p:spTree>
    <p:extLst>
      <p:ext uri="{BB962C8B-B14F-4D97-AF65-F5344CB8AC3E}">
        <p14:creationId xmlns:p14="http://schemas.microsoft.com/office/powerpoint/2010/main" val="2943500611"/>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1536CF-81F7-297C-24E6-7E865D029EA7}"/>
              </a:ext>
            </a:extLst>
          </p:cNvPr>
          <p:cNvSpPr/>
          <p:nvPr/>
        </p:nvSpPr>
        <p:spPr>
          <a:xfrm>
            <a:off x="7151401" y="2202693"/>
            <a:ext cx="4725593" cy="4380988"/>
          </a:xfrm>
          <a:prstGeom prst="rect">
            <a:avLst/>
          </a:prstGeom>
          <a:solidFill>
            <a:srgbClr val="FFFFFF"/>
          </a:solidFill>
          <a:ln w="28575" cap="flat" cmpd="sng" algn="ctr">
            <a:solidFill>
              <a:schemeClr val="accent2"/>
            </a:solidFill>
            <a:prstDash val="solid"/>
            <a:miter lim="800000"/>
          </a:ln>
          <a:effectLst>
            <a:outerShdw blurRad="50800" dist="38100" dir="5400000" algn="t" rotWithShape="0">
              <a:prstClr val="black">
                <a:alpha val="40000"/>
              </a:prstClr>
            </a:outerShdw>
          </a:effectLst>
        </p:spPr>
        <p:txBody>
          <a:bodyPr rtlCol="0" anchor="ctr"/>
          <a:lstStyle/>
          <a:p>
            <a:pPr algn="ctr" defTabSz="914377">
              <a:defRPr/>
            </a:pPr>
            <a:endParaRPr lang="en-US">
              <a:solidFill>
                <a:srgbClr val="FFFFFF"/>
              </a:solidFill>
              <a:latin typeface="Corbel" panose="020B0503020204020204"/>
            </a:endParaRPr>
          </a:p>
        </p:txBody>
      </p:sp>
      <p:sp>
        <p:nvSpPr>
          <p:cNvPr id="9" name="TextBox 8">
            <a:extLst>
              <a:ext uri="{FF2B5EF4-FFF2-40B4-BE49-F238E27FC236}">
                <a16:creationId xmlns:a16="http://schemas.microsoft.com/office/drawing/2014/main" id="{C1F61AD7-B4B7-C5A7-5E27-D3855D667E5B}"/>
              </a:ext>
            </a:extLst>
          </p:cNvPr>
          <p:cNvSpPr txBox="1"/>
          <p:nvPr/>
        </p:nvSpPr>
        <p:spPr>
          <a:xfrm>
            <a:off x="762001" y="1505041"/>
            <a:ext cx="1085929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914377">
              <a:defRPr/>
            </a:pPr>
            <a:r>
              <a:rPr lang="en-US" sz="1600">
                <a:latin typeface="Calibri"/>
                <a:cs typeface="Calibri"/>
              </a:rPr>
              <a:t>Local implementation guides (IGs) are not standardized, which causes onboarding delays, IZ Gateway challenges, and data sharing issues. This project streamlines the local IG development process, increasing efficiency and effectiveness in healthcare data exchange. </a:t>
            </a:r>
          </a:p>
        </p:txBody>
      </p:sp>
      <p:grpSp>
        <p:nvGrpSpPr>
          <p:cNvPr id="10" name="Group 9">
            <a:extLst>
              <a:ext uri="{FF2B5EF4-FFF2-40B4-BE49-F238E27FC236}">
                <a16:creationId xmlns:a16="http://schemas.microsoft.com/office/drawing/2014/main" id="{C286C189-2AD0-0D3E-1AE3-5E567D20ED34}"/>
              </a:ext>
            </a:extLst>
          </p:cNvPr>
          <p:cNvGrpSpPr/>
          <p:nvPr/>
        </p:nvGrpSpPr>
        <p:grpSpPr>
          <a:xfrm>
            <a:off x="3786944" y="2630257"/>
            <a:ext cx="3041760" cy="3498854"/>
            <a:chOff x="3919465" y="2428839"/>
            <a:chExt cx="3041760" cy="3498854"/>
          </a:xfrm>
        </p:grpSpPr>
        <p:sp>
          <p:nvSpPr>
            <p:cNvPr id="11" name="圆角矩形 103">
              <a:extLst>
                <a:ext uri="{FF2B5EF4-FFF2-40B4-BE49-F238E27FC236}">
                  <a16:creationId xmlns:a16="http://schemas.microsoft.com/office/drawing/2014/main" id="{41966C48-136C-2E6E-AC7E-C4EE0F22C187}"/>
                </a:ext>
              </a:extLst>
            </p:cNvPr>
            <p:cNvSpPr/>
            <p:nvPr/>
          </p:nvSpPr>
          <p:spPr bwMode="gray">
            <a:xfrm>
              <a:off x="3919465" y="3142715"/>
              <a:ext cx="3041760" cy="2784978"/>
            </a:xfrm>
            <a:prstGeom prst="roundRect">
              <a:avLst>
                <a:gd name="adj" fmla="val 0"/>
              </a:avLst>
            </a:prstGeom>
            <a:noFill/>
            <a:ln w="19050" algn="ctr">
              <a:solidFill>
                <a:srgbClr val="1A468D"/>
              </a:solidFill>
              <a:miter lim="800000"/>
              <a:headEnd/>
              <a:tailEnd/>
            </a:ln>
          </p:spPr>
          <p:txBody>
            <a:bodyPr wrap="square" lIns="88900" tIns="936000" rIns="88900" bIns="88900" rtlCol="0" anchor="t"/>
            <a:lstStyle/>
            <a:p>
              <a:pPr defTabSz="914377">
                <a:defRPr/>
              </a:pPr>
              <a:endParaRPr lang="pt-BR" sz="1300">
                <a:solidFill>
                  <a:prstClr val="black"/>
                </a:solidFill>
                <a:latin typeface="Calibri"/>
                <a:cs typeface="Calibri"/>
              </a:endParaRPr>
            </a:p>
          </p:txBody>
        </p:sp>
        <p:sp>
          <p:nvSpPr>
            <p:cNvPr id="12" name="Freeform 415">
              <a:extLst>
                <a:ext uri="{FF2B5EF4-FFF2-40B4-BE49-F238E27FC236}">
                  <a16:creationId xmlns:a16="http://schemas.microsoft.com/office/drawing/2014/main" id="{3DB7A06D-DC41-56FF-2CCA-F6552CBF4E84}"/>
                </a:ext>
              </a:extLst>
            </p:cNvPr>
            <p:cNvSpPr>
              <a:spLocks noEditPoints="1"/>
            </p:cNvSpPr>
            <p:nvPr/>
          </p:nvSpPr>
          <p:spPr bwMode="auto">
            <a:xfrm>
              <a:off x="5116827" y="3293261"/>
              <a:ext cx="626848" cy="477563"/>
            </a:xfrm>
            <a:custGeom>
              <a:avLst/>
              <a:gdLst>
                <a:gd name="T0" fmla="*/ 309 w 320"/>
                <a:gd name="T1" fmla="*/ 0 h 235"/>
                <a:gd name="T2" fmla="*/ 10 w 320"/>
                <a:gd name="T3" fmla="*/ 0 h 235"/>
                <a:gd name="T4" fmla="*/ 0 w 320"/>
                <a:gd name="T5" fmla="*/ 11 h 235"/>
                <a:gd name="T6" fmla="*/ 0 w 320"/>
                <a:gd name="T7" fmla="*/ 203 h 235"/>
                <a:gd name="T8" fmla="*/ 10 w 320"/>
                <a:gd name="T9" fmla="*/ 213 h 235"/>
                <a:gd name="T10" fmla="*/ 96 w 320"/>
                <a:gd name="T11" fmla="*/ 213 h 235"/>
                <a:gd name="T12" fmla="*/ 85 w 320"/>
                <a:gd name="T13" fmla="*/ 224 h 235"/>
                <a:gd name="T14" fmla="*/ 96 w 320"/>
                <a:gd name="T15" fmla="*/ 235 h 235"/>
                <a:gd name="T16" fmla="*/ 224 w 320"/>
                <a:gd name="T17" fmla="*/ 235 h 235"/>
                <a:gd name="T18" fmla="*/ 234 w 320"/>
                <a:gd name="T19" fmla="*/ 224 h 235"/>
                <a:gd name="T20" fmla="*/ 224 w 320"/>
                <a:gd name="T21" fmla="*/ 213 h 235"/>
                <a:gd name="T22" fmla="*/ 309 w 320"/>
                <a:gd name="T23" fmla="*/ 213 h 235"/>
                <a:gd name="T24" fmla="*/ 320 w 320"/>
                <a:gd name="T25" fmla="*/ 203 h 235"/>
                <a:gd name="T26" fmla="*/ 320 w 320"/>
                <a:gd name="T27" fmla="*/ 11 h 235"/>
                <a:gd name="T28" fmla="*/ 309 w 320"/>
                <a:gd name="T29" fmla="*/ 0 h 235"/>
                <a:gd name="T30" fmla="*/ 298 w 320"/>
                <a:gd name="T31" fmla="*/ 192 h 235"/>
                <a:gd name="T32" fmla="*/ 21 w 320"/>
                <a:gd name="T33" fmla="*/ 192 h 235"/>
                <a:gd name="T34" fmla="*/ 21 w 320"/>
                <a:gd name="T35" fmla="*/ 21 h 235"/>
                <a:gd name="T36" fmla="*/ 298 w 320"/>
                <a:gd name="T37" fmla="*/ 21 h 235"/>
                <a:gd name="T38" fmla="*/ 298 w 320"/>
                <a:gd name="T39" fmla="*/ 192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0" h="235">
                  <a:moveTo>
                    <a:pt x="309" y="0"/>
                  </a:moveTo>
                  <a:cubicBezTo>
                    <a:pt x="10" y="0"/>
                    <a:pt x="10" y="0"/>
                    <a:pt x="10" y="0"/>
                  </a:cubicBezTo>
                  <a:cubicBezTo>
                    <a:pt x="4" y="0"/>
                    <a:pt x="0" y="5"/>
                    <a:pt x="0" y="11"/>
                  </a:cubicBezTo>
                  <a:cubicBezTo>
                    <a:pt x="0" y="203"/>
                    <a:pt x="0" y="203"/>
                    <a:pt x="0" y="203"/>
                  </a:cubicBezTo>
                  <a:cubicBezTo>
                    <a:pt x="0" y="209"/>
                    <a:pt x="4" y="213"/>
                    <a:pt x="10" y="213"/>
                  </a:cubicBezTo>
                  <a:cubicBezTo>
                    <a:pt x="96" y="213"/>
                    <a:pt x="96" y="213"/>
                    <a:pt x="96" y="213"/>
                  </a:cubicBezTo>
                  <a:cubicBezTo>
                    <a:pt x="90" y="213"/>
                    <a:pt x="85" y="218"/>
                    <a:pt x="85" y="224"/>
                  </a:cubicBezTo>
                  <a:cubicBezTo>
                    <a:pt x="85" y="230"/>
                    <a:pt x="90" y="235"/>
                    <a:pt x="96" y="235"/>
                  </a:cubicBezTo>
                  <a:cubicBezTo>
                    <a:pt x="224" y="235"/>
                    <a:pt x="224" y="235"/>
                    <a:pt x="224" y="235"/>
                  </a:cubicBezTo>
                  <a:cubicBezTo>
                    <a:pt x="230" y="235"/>
                    <a:pt x="234" y="230"/>
                    <a:pt x="234" y="224"/>
                  </a:cubicBezTo>
                  <a:cubicBezTo>
                    <a:pt x="234" y="218"/>
                    <a:pt x="230" y="213"/>
                    <a:pt x="224" y="213"/>
                  </a:cubicBezTo>
                  <a:cubicBezTo>
                    <a:pt x="309" y="213"/>
                    <a:pt x="309" y="213"/>
                    <a:pt x="309" y="213"/>
                  </a:cubicBezTo>
                  <a:cubicBezTo>
                    <a:pt x="315" y="213"/>
                    <a:pt x="320" y="209"/>
                    <a:pt x="320" y="203"/>
                  </a:cubicBezTo>
                  <a:cubicBezTo>
                    <a:pt x="320" y="11"/>
                    <a:pt x="320" y="11"/>
                    <a:pt x="320" y="11"/>
                  </a:cubicBezTo>
                  <a:cubicBezTo>
                    <a:pt x="320" y="5"/>
                    <a:pt x="315" y="0"/>
                    <a:pt x="309" y="0"/>
                  </a:cubicBezTo>
                  <a:close/>
                  <a:moveTo>
                    <a:pt x="298" y="192"/>
                  </a:moveTo>
                  <a:cubicBezTo>
                    <a:pt x="21" y="192"/>
                    <a:pt x="21" y="192"/>
                    <a:pt x="21" y="192"/>
                  </a:cubicBezTo>
                  <a:cubicBezTo>
                    <a:pt x="21" y="21"/>
                    <a:pt x="21" y="21"/>
                    <a:pt x="21" y="21"/>
                  </a:cubicBezTo>
                  <a:cubicBezTo>
                    <a:pt x="298" y="21"/>
                    <a:pt x="298" y="21"/>
                    <a:pt x="298" y="21"/>
                  </a:cubicBezTo>
                  <a:lnTo>
                    <a:pt x="298" y="192"/>
                  </a:lnTo>
                  <a:close/>
                </a:path>
              </a:pathLst>
            </a:custGeom>
            <a:solidFill>
              <a:srgbClr val="1A468D"/>
            </a:solidFill>
            <a:ln w="12700">
              <a:solidFill>
                <a:sysClr val="window" lastClr="FFFFFF">
                  <a:lumMod val="95000"/>
                </a:sysClr>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GB" sz="1300">
                <a:solidFill>
                  <a:prstClr val="black"/>
                </a:solidFill>
                <a:latin typeface="Calibri"/>
                <a:cs typeface="Calibri"/>
              </a:endParaRPr>
            </a:p>
          </p:txBody>
        </p:sp>
        <p:sp>
          <p:nvSpPr>
            <p:cNvPr id="13" name="Rounded Rectangle 136">
              <a:extLst>
                <a:ext uri="{FF2B5EF4-FFF2-40B4-BE49-F238E27FC236}">
                  <a16:creationId xmlns:a16="http://schemas.microsoft.com/office/drawing/2014/main" id="{E15107AD-DB86-E6B5-510B-D5FE75501BB3}"/>
                </a:ext>
              </a:extLst>
            </p:cNvPr>
            <p:cNvSpPr/>
            <p:nvPr/>
          </p:nvSpPr>
          <p:spPr>
            <a:xfrm>
              <a:off x="3919465" y="2428839"/>
              <a:ext cx="3041760" cy="476760"/>
            </a:xfrm>
            <a:prstGeom prst="roundRect">
              <a:avLst>
                <a:gd name="adj" fmla="val 0"/>
              </a:avLst>
            </a:prstGeom>
            <a:solidFill>
              <a:schemeClr val="accent2"/>
            </a:solidFill>
            <a:ln w="12700" cap="flat" cmpd="sng" algn="ctr">
              <a:noFill/>
              <a:prstDash val="solid"/>
              <a:miter lim="800000"/>
            </a:ln>
            <a:effectLst/>
          </p:spPr>
          <p:txBody>
            <a:bodyPr rtlCol="0" anchor="ctr"/>
            <a:lstStyle/>
            <a:p>
              <a:pPr algn="ctr" defTabSz="914377">
                <a:defRPr/>
              </a:pPr>
              <a:r>
                <a:rPr lang="en-GB" sz="2000" b="1">
                  <a:solidFill>
                    <a:prstClr val="white"/>
                  </a:solidFill>
                  <a:latin typeface="Calibri"/>
                  <a:cs typeface="Calibri"/>
                </a:rPr>
                <a:t>Digitize</a:t>
              </a:r>
              <a:endParaRPr lang="en-US" sz="2000">
                <a:solidFill>
                  <a:prstClr val="white"/>
                </a:solidFill>
                <a:latin typeface="Calibri"/>
                <a:cs typeface="Calibri"/>
              </a:endParaRPr>
            </a:p>
          </p:txBody>
        </p:sp>
        <p:sp>
          <p:nvSpPr>
            <p:cNvPr id="14" name="等腰三角形 54">
              <a:extLst>
                <a:ext uri="{FF2B5EF4-FFF2-40B4-BE49-F238E27FC236}">
                  <a16:creationId xmlns:a16="http://schemas.microsoft.com/office/drawing/2014/main" id="{FD80B28A-2F1D-E636-0A9B-88E33FA531BC}"/>
                </a:ext>
              </a:extLst>
            </p:cNvPr>
            <p:cNvSpPr/>
            <p:nvPr/>
          </p:nvSpPr>
          <p:spPr bwMode="gray">
            <a:xfrm flipV="1">
              <a:off x="5182234" y="2904075"/>
              <a:ext cx="496032" cy="174659"/>
            </a:xfrm>
            <a:prstGeom prst="triangle">
              <a:avLst/>
            </a:prstGeom>
            <a:solidFill>
              <a:schemeClr val="accent2"/>
            </a:solidFill>
            <a:ln w="19050" algn="ctr">
              <a:noFill/>
              <a:miter lim="800000"/>
              <a:headEnd/>
              <a:tailEnd/>
            </a:ln>
          </p:spPr>
          <p:txBody>
            <a:bodyPr wrap="square" lIns="88900" tIns="88900" rIns="88900" bIns="88900" rtlCol="0" anchor="ctr"/>
            <a:lstStyle/>
            <a:p>
              <a:pPr algn="ctr" defTabSz="914377">
                <a:defRPr/>
              </a:pPr>
              <a:endParaRPr lang="en-US" sz="1300" b="1">
                <a:solidFill>
                  <a:prstClr val="white"/>
                </a:solidFill>
                <a:latin typeface="Calibri"/>
                <a:cs typeface="Calibri"/>
              </a:endParaRPr>
            </a:p>
          </p:txBody>
        </p:sp>
        <p:sp>
          <p:nvSpPr>
            <p:cNvPr id="15" name="TextBox 14">
              <a:extLst>
                <a:ext uri="{FF2B5EF4-FFF2-40B4-BE49-F238E27FC236}">
                  <a16:creationId xmlns:a16="http://schemas.microsoft.com/office/drawing/2014/main" id="{3C1C008E-AB6F-0D7D-5FBE-5E9D80BEF323}"/>
                </a:ext>
              </a:extLst>
            </p:cNvPr>
            <p:cNvSpPr txBox="1"/>
            <p:nvPr/>
          </p:nvSpPr>
          <p:spPr>
            <a:xfrm>
              <a:off x="3997644" y="3921369"/>
              <a:ext cx="2865215" cy="1815882"/>
            </a:xfrm>
            <a:prstGeom prst="rect">
              <a:avLst/>
            </a:prstGeom>
            <a:noFill/>
          </p:spPr>
          <p:txBody>
            <a:bodyPr wrap="square">
              <a:spAutoFit/>
            </a:bodyPr>
            <a:lstStyle/>
            <a:p>
              <a:pPr defTabSz="914377">
                <a:defRPr/>
              </a:pPr>
              <a:r>
                <a:rPr lang="en-US" sz="1400">
                  <a:latin typeface="Calibri"/>
                  <a:cs typeface="Calibri"/>
                </a:rPr>
                <a:t>The National Institute of Standards and Technology's (NIST) HL7 Implementation Guide Authoring and Management Tool (IGAMT) is used to digitize each jurisdiction’s IG, making all IGs more accessible and usable (e.g., creating a jurisdiction-specific validation tool).</a:t>
              </a:r>
            </a:p>
          </p:txBody>
        </p:sp>
      </p:grpSp>
      <p:grpSp>
        <p:nvGrpSpPr>
          <p:cNvPr id="16" name="Group 15">
            <a:extLst>
              <a:ext uri="{FF2B5EF4-FFF2-40B4-BE49-F238E27FC236}">
                <a16:creationId xmlns:a16="http://schemas.microsoft.com/office/drawing/2014/main" id="{A8E0BF15-0227-FF7E-3EE0-6F84B5B46C9F}"/>
              </a:ext>
            </a:extLst>
          </p:cNvPr>
          <p:cNvGrpSpPr/>
          <p:nvPr/>
        </p:nvGrpSpPr>
        <p:grpSpPr>
          <a:xfrm>
            <a:off x="532497" y="2630257"/>
            <a:ext cx="3061691" cy="3494024"/>
            <a:chOff x="481232" y="2436881"/>
            <a:chExt cx="3061691" cy="3494024"/>
          </a:xfrm>
        </p:grpSpPr>
        <p:sp>
          <p:nvSpPr>
            <p:cNvPr id="17" name="Rounded Rectangle 136">
              <a:extLst>
                <a:ext uri="{FF2B5EF4-FFF2-40B4-BE49-F238E27FC236}">
                  <a16:creationId xmlns:a16="http://schemas.microsoft.com/office/drawing/2014/main" id="{AEE0B58D-B885-8867-ED28-1C1BF4168261}"/>
                </a:ext>
              </a:extLst>
            </p:cNvPr>
            <p:cNvSpPr/>
            <p:nvPr/>
          </p:nvSpPr>
          <p:spPr>
            <a:xfrm>
              <a:off x="500339" y="2436881"/>
              <a:ext cx="3042584" cy="476760"/>
            </a:xfrm>
            <a:prstGeom prst="roundRect">
              <a:avLst>
                <a:gd name="adj" fmla="val 1547"/>
              </a:avLst>
            </a:prstGeom>
            <a:solidFill>
              <a:schemeClr val="accent2"/>
            </a:solidFill>
            <a:ln w="12700" cap="flat" cmpd="sng" algn="ctr">
              <a:noFill/>
              <a:prstDash val="solid"/>
              <a:miter lim="800000"/>
            </a:ln>
            <a:effectLst/>
          </p:spPr>
          <p:txBody>
            <a:bodyPr rtlCol="0" anchor="ctr"/>
            <a:lstStyle/>
            <a:p>
              <a:pPr algn="ctr" defTabSz="914377">
                <a:defRPr/>
              </a:pPr>
              <a:r>
                <a:rPr lang="en-GB" sz="2000" b="1">
                  <a:solidFill>
                    <a:prstClr val="white"/>
                  </a:solidFill>
                  <a:latin typeface="Calibri"/>
                  <a:cs typeface="Calibri"/>
                </a:rPr>
                <a:t>Standardize</a:t>
              </a:r>
              <a:endParaRPr lang="en-US" sz="2000">
                <a:solidFill>
                  <a:prstClr val="white"/>
                </a:solidFill>
                <a:latin typeface="Calibri"/>
                <a:cs typeface="Calibri"/>
              </a:endParaRPr>
            </a:p>
          </p:txBody>
        </p:sp>
        <p:sp>
          <p:nvSpPr>
            <p:cNvPr id="18" name="等腰三角形 54">
              <a:extLst>
                <a:ext uri="{FF2B5EF4-FFF2-40B4-BE49-F238E27FC236}">
                  <a16:creationId xmlns:a16="http://schemas.microsoft.com/office/drawing/2014/main" id="{C64A0160-AFFC-C7A6-CDEA-4E12C08B12F9}"/>
                </a:ext>
              </a:extLst>
            </p:cNvPr>
            <p:cNvSpPr/>
            <p:nvPr/>
          </p:nvSpPr>
          <p:spPr bwMode="gray">
            <a:xfrm flipV="1">
              <a:off x="1696351" y="2888359"/>
              <a:ext cx="496032" cy="174659"/>
            </a:xfrm>
            <a:prstGeom prst="triangle">
              <a:avLst/>
            </a:prstGeom>
            <a:solidFill>
              <a:schemeClr val="accent2"/>
            </a:solidFill>
            <a:ln w="19050" algn="ctr">
              <a:noFill/>
              <a:miter lim="800000"/>
              <a:headEnd/>
              <a:tailEnd/>
            </a:ln>
          </p:spPr>
          <p:txBody>
            <a:bodyPr wrap="square" lIns="88900" tIns="88900" rIns="88900" bIns="88900" rtlCol="0" anchor="ctr"/>
            <a:lstStyle/>
            <a:p>
              <a:pPr algn="ctr" defTabSz="914377">
                <a:defRPr/>
              </a:pPr>
              <a:endParaRPr lang="en-US" sz="1300" b="1">
                <a:solidFill>
                  <a:prstClr val="white"/>
                </a:solidFill>
                <a:latin typeface="Calibri"/>
                <a:cs typeface="Calibri"/>
              </a:endParaRPr>
            </a:p>
          </p:txBody>
        </p:sp>
        <p:sp>
          <p:nvSpPr>
            <p:cNvPr id="19" name="圆角矩形 1">
              <a:extLst>
                <a:ext uri="{FF2B5EF4-FFF2-40B4-BE49-F238E27FC236}">
                  <a16:creationId xmlns:a16="http://schemas.microsoft.com/office/drawing/2014/main" id="{EB0437C1-EBB5-D414-4068-1D147087F352}"/>
                </a:ext>
              </a:extLst>
            </p:cNvPr>
            <p:cNvSpPr/>
            <p:nvPr/>
          </p:nvSpPr>
          <p:spPr bwMode="gray">
            <a:xfrm>
              <a:off x="481232" y="3145927"/>
              <a:ext cx="3042584" cy="2784978"/>
            </a:xfrm>
            <a:prstGeom prst="roundRect">
              <a:avLst>
                <a:gd name="adj" fmla="val 0"/>
              </a:avLst>
            </a:prstGeom>
            <a:noFill/>
            <a:ln w="19050" algn="ctr">
              <a:solidFill>
                <a:srgbClr val="1A468D"/>
              </a:solidFill>
              <a:miter lim="800000"/>
              <a:headEnd/>
              <a:tailEnd/>
            </a:ln>
          </p:spPr>
          <p:txBody>
            <a:bodyPr wrap="square" lIns="88900" tIns="936000" rIns="88900" bIns="88900" rtlCol="0" anchor="t"/>
            <a:lstStyle/>
            <a:p>
              <a:pPr defTabSz="914377">
                <a:defRPr/>
              </a:pPr>
              <a:endParaRPr lang="pt-BR" sz="1300">
                <a:solidFill>
                  <a:prstClr val="black"/>
                </a:solidFill>
                <a:latin typeface="Calibri"/>
                <a:cs typeface="Calibri"/>
              </a:endParaRPr>
            </a:p>
          </p:txBody>
        </p:sp>
        <p:sp>
          <p:nvSpPr>
            <p:cNvPr id="20" name="TextBox 19">
              <a:extLst>
                <a:ext uri="{FF2B5EF4-FFF2-40B4-BE49-F238E27FC236}">
                  <a16:creationId xmlns:a16="http://schemas.microsoft.com/office/drawing/2014/main" id="{CFDE0D6F-00DE-0955-5B9F-BBCEF4F66D0C}"/>
                </a:ext>
              </a:extLst>
            </p:cNvPr>
            <p:cNvSpPr txBox="1"/>
            <p:nvPr/>
          </p:nvSpPr>
          <p:spPr>
            <a:xfrm>
              <a:off x="553013" y="3921370"/>
              <a:ext cx="2817978" cy="1600438"/>
            </a:xfrm>
            <a:prstGeom prst="rect">
              <a:avLst/>
            </a:prstGeom>
            <a:noFill/>
          </p:spPr>
          <p:txBody>
            <a:bodyPr wrap="square">
              <a:spAutoFit/>
            </a:bodyPr>
            <a:lstStyle/>
            <a:p>
              <a:pPr defTabSz="914377">
                <a:defRPr/>
              </a:pPr>
              <a:r>
                <a:rPr lang="en-US" sz="1400">
                  <a:latin typeface="Calibri"/>
                  <a:cs typeface="Calibri"/>
                </a:rPr>
                <a:t>Standardizing local IGs ensures each jurisdiction’s guide:</a:t>
              </a:r>
            </a:p>
            <a:p>
              <a:pPr defTabSz="914377">
                <a:defRPr/>
              </a:pPr>
              <a:endParaRPr lang="en-US" sz="1400">
                <a:latin typeface="Calibri"/>
                <a:cs typeface="Calibri"/>
              </a:endParaRPr>
            </a:p>
            <a:p>
              <a:pPr marL="285744" indent="-285744" defTabSz="914377">
                <a:buClr>
                  <a:srgbClr val="0033A1"/>
                </a:buClr>
                <a:buFont typeface="Arial" panose="020B0604020202020204" pitchFamily="34" charset="0"/>
                <a:buChar char="•"/>
                <a:defRPr/>
              </a:pPr>
              <a:r>
                <a:rPr lang="en-US" sz="1400">
                  <a:latin typeface="Calibri"/>
                  <a:cs typeface="Calibri"/>
                </a:rPr>
                <a:t>Follows national standards</a:t>
              </a:r>
            </a:p>
            <a:p>
              <a:pPr marL="285744" indent="-285744" defTabSz="914377">
                <a:buClr>
                  <a:srgbClr val="0033A1"/>
                </a:buClr>
                <a:buFont typeface="Arial" panose="020B0604020202020204" pitchFamily="34" charset="0"/>
                <a:buChar char="•"/>
                <a:defRPr/>
              </a:pPr>
              <a:r>
                <a:rPr lang="en-US" sz="1400">
                  <a:latin typeface="Calibri"/>
                  <a:cs typeface="Calibri"/>
                </a:rPr>
                <a:t>Complies with the latest HL7 conformance methodology</a:t>
              </a:r>
            </a:p>
            <a:p>
              <a:pPr marL="285744" indent="-285744" defTabSz="914377">
                <a:buClr>
                  <a:srgbClr val="0033A1"/>
                </a:buClr>
                <a:buFont typeface="Arial" panose="020B0604020202020204" pitchFamily="34" charset="0"/>
                <a:buChar char="•"/>
                <a:defRPr/>
              </a:pPr>
              <a:r>
                <a:rPr lang="en-US" sz="1400">
                  <a:latin typeface="Calibri"/>
                  <a:cs typeface="Calibri"/>
                </a:rPr>
                <a:t>Adheres to best practices</a:t>
              </a:r>
            </a:p>
          </p:txBody>
        </p:sp>
        <p:grpSp>
          <p:nvGrpSpPr>
            <p:cNvPr id="21" name="Group 20">
              <a:extLst>
                <a:ext uri="{FF2B5EF4-FFF2-40B4-BE49-F238E27FC236}">
                  <a16:creationId xmlns:a16="http://schemas.microsoft.com/office/drawing/2014/main" id="{CB75A69F-6F31-D7E1-6463-039D93D66F59}"/>
                </a:ext>
              </a:extLst>
            </p:cNvPr>
            <p:cNvGrpSpPr/>
            <p:nvPr/>
          </p:nvGrpSpPr>
          <p:grpSpPr>
            <a:xfrm>
              <a:off x="1654841" y="3276742"/>
              <a:ext cx="579042" cy="510601"/>
              <a:chOff x="2116138" y="6367463"/>
              <a:chExt cx="541338" cy="533400"/>
            </a:xfrm>
            <a:solidFill>
              <a:srgbClr val="1A468D"/>
            </a:solidFill>
          </p:grpSpPr>
          <p:sp>
            <p:nvSpPr>
              <p:cNvPr id="22" name="Freeform 157">
                <a:extLst>
                  <a:ext uri="{FF2B5EF4-FFF2-40B4-BE49-F238E27FC236}">
                    <a16:creationId xmlns:a16="http://schemas.microsoft.com/office/drawing/2014/main" id="{512CA9E3-E1E2-F4EB-B32C-8545E0B6BC2C}"/>
                  </a:ext>
                </a:extLst>
              </p:cNvPr>
              <p:cNvSpPr>
                <a:spLocks noEditPoints="1"/>
              </p:cNvSpPr>
              <p:nvPr/>
            </p:nvSpPr>
            <p:spPr bwMode="auto">
              <a:xfrm>
                <a:off x="2116138" y="6367463"/>
                <a:ext cx="142875" cy="142875"/>
              </a:xfrm>
              <a:custGeom>
                <a:avLst/>
                <a:gdLst>
                  <a:gd name="T0" fmla="*/ 56 w 61"/>
                  <a:gd name="T1" fmla="*/ 0 h 61"/>
                  <a:gd name="T2" fmla="*/ 4 w 61"/>
                  <a:gd name="T3" fmla="*/ 0 h 61"/>
                  <a:gd name="T4" fmla="*/ 0 w 61"/>
                  <a:gd name="T5" fmla="*/ 5 h 61"/>
                  <a:gd name="T6" fmla="*/ 0 w 61"/>
                  <a:gd name="T7" fmla="*/ 56 h 61"/>
                  <a:gd name="T8" fmla="*/ 4 w 61"/>
                  <a:gd name="T9" fmla="*/ 61 h 61"/>
                  <a:gd name="T10" fmla="*/ 56 w 61"/>
                  <a:gd name="T11" fmla="*/ 61 h 61"/>
                  <a:gd name="T12" fmla="*/ 61 w 61"/>
                  <a:gd name="T13" fmla="*/ 56 h 61"/>
                  <a:gd name="T14" fmla="*/ 61 w 61"/>
                  <a:gd name="T15" fmla="*/ 5 h 61"/>
                  <a:gd name="T16" fmla="*/ 56 w 61"/>
                  <a:gd name="T17" fmla="*/ 0 h 61"/>
                  <a:gd name="T18" fmla="*/ 51 w 61"/>
                  <a:gd name="T19" fmla="*/ 52 h 61"/>
                  <a:gd name="T20" fmla="*/ 9 w 61"/>
                  <a:gd name="T21" fmla="*/ 52 h 61"/>
                  <a:gd name="T22" fmla="*/ 9 w 61"/>
                  <a:gd name="T23" fmla="*/ 10 h 61"/>
                  <a:gd name="T24" fmla="*/ 51 w 61"/>
                  <a:gd name="T25" fmla="*/ 10 h 61"/>
                  <a:gd name="T26" fmla="*/ 51 w 61"/>
                  <a:gd name="T27" fmla="*/ 5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1">
                    <a:moveTo>
                      <a:pt x="56" y="0"/>
                    </a:moveTo>
                    <a:cubicBezTo>
                      <a:pt x="4" y="0"/>
                      <a:pt x="4" y="0"/>
                      <a:pt x="4" y="0"/>
                    </a:cubicBezTo>
                    <a:cubicBezTo>
                      <a:pt x="2" y="0"/>
                      <a:pt x="0" y="2"/>
                      <a:pt x="0" y="5"/>
                    </a:cubicBezTo>
                    <a:cubicBezTo>
                      <a:pt x="0" y="56"/>
                      <a:pt x="0" y="56"/>
                      <a:pt x="0" y="56"/>
                    </a:cubicBezTo>
                    <a:cubicBezTo>
                      <a:pt x="0" y="59"/>
                      <a:pt x="2" y="61"/>
                      <a:pt x="4" y="61"/>
                    </a:cubicBezTo>
                    <a:cubicBezTo>
                      <a:pt x="56" y="61"/>
                      <a:pt x="56" y="61"/>
                      <a:pt x="56" y="61"/>
                    </a:cubicBezTo>
                    <a:cubicBezTo>
                      <a:pt x="58" y="61"/>
                      <a:pt x="61" y="59"/>
                      <a:pt x="61" y="56"/>
                    </a:cubicBezTo>
                    <a:cubicBezTo>
                      <a:pt x="61" y="5"/>
                      <a:pt x="61" y="5"/>
                      <a:pt x="61" y="5"/>
                    </a:cubicBezTo>
                    <a:cubicBezTo>
                      <a:pt x="61" y="2"/>
                      <a:pt x="58" y="0"/>
                      <a:pt x="56" y="0"/>
                    </a:cubicBezTo>
                    <a:close/>
                    <a:moveTo>
                      <a:pt x="51" y="52"/>
                    </a:moveTo>
                    <a:cubicBezTo>
                      <a:pt x="9" y="52"/>
                      <a:pt x="9" y="52"/>
                      <a:pt x="9" y="52"/>
                    </a:cubicBezTo>
                    <a:cubicBezTo>
                      <a:pt x="9" y="10"/>
                      <a:pt x="9" y="10"/>
                      <a:pt x="9" y="10"/>
                    </a:cubicBezTo>
                    <a:cubicBezTo>
                      <a:pt x="51" y="10"/>
                      <a:pt x="51" y="10"/>
                      <a:pt x="51" y="10"/>
                    </a:cubicBezTo>
                    <a:lnTo>
                      <a:pt x="51" y="5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5315" tIns="32657" rIns="65315" bIns="32657" numCol="1" anchor="t" anchorCtr="0" compatLnSpc="1">
                <a:prstTxWarp prst="textNoShape">
                  <a:avLst/>
                </a:prstTxWarp>
              </a:bodyPr>
              <a:lstStyle/>
              <a:p>
                <a:pPr defTabSz="914377">
                  <a:defRPr/>
                </a:pPr>
                <a:endParaRPr lang="en-US" sz="1287">
                  <a:solidFill>
                    <a:prstClr val="black"/>
                  </a:solidFill>
                  <a:latin typeface="Calibri" panose="020F0502020204030204"/>
                </a:endParaRPr>
              </a:p>
            </p:txBody>
          </p:sp>
          <p:sp>
            <p:nvSpPr>
              <p:cNvPr id="23" name="Freeform 158">
                <a:extLst>
                  <a:ext uri="{FF2B5EF4-FFF2-40B4-BE49-F238E27FC236}">
                    <a16:creationId xmlns:a16="http://schemas.microsoft.com/office/drawing/2014/main" id="{2A065511-D2AB-2E0D-53B0-2F28125E5509}"/>
                  </a:ext>
                </a:extLst>
              </p:cNvPr>
              <p:cNvSpPr>
                <a:spLocks noEditPoints="1"/>
              </p:cNvSpPr>
              <p:nvPr/>
            </p:nvSpPr>
            <p:spPr bwMode="auto">
              <a:xfrm>
                <a:off x="2116138" y="6564313"/>
                <a:ext cx="142875" cy="142875"/>
              </a:xfrm>
              <a:custGeom>
                <a:avLst/>
                <a:gdLst>
                  <a:gd name="T0" fmla="*/ 56 w 61"/>
                  <a:gd name="T1" fmla="*/ 0 h 61"/>
                  <a:gd name="T2" fmla="*/ 4 w 61"/>
                  <a:gd name="T3" fmla="*/ 0 h 61"/>
                  <a:gd name="T4" fmla="*/ 0 w 61"/>
                  <a:gd name="T5" fmla="*/ 5 h 61"/>
                  <a:gd name="T6" fmla="*/ 0 w 61"/>
                  <a:gd name="T7" fmla="*/ 56 h 61"/>
                  <a:gd name="T8" fmla="*/ 4 w 61"/>
                  <a:gd name="T9" fmla="*/ 61 h 61"/>
                  <a:gd name="T10" fmla="*/ 56 w 61"/>
                  <a:gd name="T11" fmla="*/ 61 h 61"/>
                  <a:gd name="T12" fmla="*/ 61 w 61"/>
                  <a:gd name="T13" fmla="*/ 56 h 61"/>
                  <a:gd name="T14" fmla="*/ 61 w 61"/>
                  <a:gd name="T15" fmla="*/ 5 h 61"/>
                  <a:gd name="T16" fmla="*/ 56 w 61"/>
                  <a:gd name="T17" fmla="*/ 0 h 61"/>
                  <a:gd name="T18" fmla="*/ 51 w 61"/>
                  <a:gd name="T19" fmla="*/ 51 h 61"/>
                  <a:gd name="T20" fmla="*/ 9 w 61"/>
                  <a:gd name="T21" fmla="*/ 51 h 61"/>
                  <a:gd name="T22" fmla="*/ 9 w 61"/>
                  <a:gd name="T23" fmla="*/ 9 h 61"/>
                  <a:gd name="T24" fmla="*/ 51 w 61"/>
                  <a:gd name="T25" fmla="*/ 9 h 61"/>
                  <a:gd name="T26" fmla="*/ 51 w 61"/>
                  <a:gd name="T27" fmla="*/ 5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1">
                    <a:moveTo>
                      <a:pt x="56" y="0"/>
                    </a:moveTo>
                    <a:cubicBezTo>
                      <a:pt x="4" y="0"/>
                      <a:pt x="4" y="0"/>
                      <a:pt x="4" y="0"/>
                    </a:cubicBezTo>
                    <a:cubicBezTo>
                      <a:pt x="2" y="0"/>
                      <a:pt x="0" y="2"/>
                      <a:pt x="0" y="5"/>
                    </a:cubicBezTo>
                    <a:cubicBezTo>
                      <a:pt x="0" y="56"/>
                      <a:pt x="0" y="56"/>
                      <a:pt x="0" y="56"/>
                    </a:cubicBezTo>
                    <a:cubicBezTo>
                      <a:pt x="0" y="59"/>
                      <a:pt x="2" y="61"/>
                      <a:pt x="4" y="61"/>
                    </a:cubicBezTo>
                    <a:cubicBezTo>
                      <a:pt x="56" y="61"/>
                      <a:pt x="56" y="61"/>
                      <a:pt x="56" y="61"/>
                    </a:cubicBezTo>
                    <a:cubicBezTo>
                      <a:pt x="58" y="61"/>
                      <a:pt x="61" y="59"/>
                      <a:pt x="61" y="56"/>
                    </a:cubicBezTo>
                    <a:cubicBezTo>
                      <a:pt x="61" y="5"/>
                      <a:pt x="61" y="5"/>
                      <a:pt x="61" y="5"/>
                    </a:cubicBezTo>
                    <a:cubicBezTo>
                      <a:pt x="61" y="2"/>
                      <a:pt x="58" y="0"/>
                      <a:pt x="56" y="0"/>
                    </a:cubicBezTo>
                    <a:close/>
                    <a:moveTo>
                      <a:pt x="51" y="51"/>
                    </a:moveTo>
                    <a:cubicBezTo>
                      <a:pt x="9" y="51"/>
                      <a:pt x="9" y="51"/>
                      <a:pt x="9" y="51"/>
                    </a:cubicBezTo>
                    <a:cubicBezTo>
                      <a:pt x="9" y="9"/>
                      <a:pt x="9" y="9"/>
                      <a:pt x="9" y="9"/>
                    </a:cubicBezTo>
                    <a:cubicBezTo>
                      <a:pt x="51" y="9"/>
                      <a:pt x="51" y="9"/>
                      <a:pt x="51" y="9"/>
                    </a:cubicBezTo>
                    <a:lnTo>
                      <a:pt x="51" y="5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5315" tIns="32657" rIns="65315" bIns="32657" numCol="1" anchor="t" anchorCtr="0" compatLnSpc="1">
                <a:prstTxWarp prst="textNoShape">
                  <a:avLst/>
                </a:prstTxWarp>
              </a:bodyPr>
              <a:lstStyle/>
              <a:p>
                <a:pPr defTabSz="914377">
                  <a:defRPr/>
                </a:pPr>
                <a:endParaRPr lang="en-US" sz="1287">
                  <a:solidFill>
                    <a:prstClr val="black"/>
                  </a:solidFill>
                  <a:latin typeface="Calibri" panose="020F0502020204030204"/>
                </a:endParaRPr>
              </a:p>
            </p:txBody>
          </p:sp>
          <p:sp>
            <p:nvSpPr>
              <p:cNvPr id="24" name="Freeform 159">
                <a:extLst>
                  <a:ext uri="{FF2B5EF4-FFF2-40B4-BE49-F238E27FC236}">
                    <a16:creationId xmlns:a16="http://schemas.microsoft.com/office/drawing/2014/main" id="{E6B91205-4955-BB56-E524-D612FFAA3910}"/>
                  </a:ext>
                </a:extLst>
              </p:cNvPr>
              <p:cNvSpPr>
                <a:spLocks noEditPoints="1"/>
              </p:cNvSpPr>
              <p:nvPr/>
            </p:nvSpPr>
            <p:spPr bwMode="auto">
              <a:xfrm>
                <a:off x="2116138" y="6757988"/>
                <a:ext cx="142875" cy="142875"/>
              </a:xfrm>
              <a:custGeom>
                <a:avLst/>
                <a:gdLst>
                  <a:gd name="T0" fmla="*/ 56 w 61"/>
                  <a:gd name="T1" fmla="*/ 0 h 61"/>
                  <a:gd name="T2" fmla="*/ 4 w 61"/>
                  <a:gd name="T3" fmla="*/ 0 h 61"/>
                  <a:gd name="T4" fmla="*/ 0 w 61"/>
                  <a:gd name="T5" fmla="*/ 5 h 61"/>
                  <a:gd name="T6" fmla="*/ 0 w 61"/>
                  <a:gd name="T7" fmla="*/ 56 h 61"/>
                  <a:gd name="T8" fmla="*/ 4 w 61"/>
                  <a:gd name="T9" fmla="*/ 61 h 61"/>
                  <a:gd name="T10" fmla="*/ 56 w 61"/>
                  <a:gd name="T11" fmla="*/ 61 h 61"/>
                  <a:gd name="T12" fmla="*/ 61 w 61"/>
                  <a:gd name="T13" fmla="*/ 56 h 61"/>
                  <a:gd name="T14" fmla="*/ 61 w 61"/>
                  <a:gd name="T15" fmla="*/ 5 h 61"/>
                  <a:gd name="T16" fmla="*/ 56 w 61"/>
                  <a:gd name="T17" fmla="*/ 0 h 61"/>
                  <a:gd name="T18" fmla="*/ 51 w 61"/>
                  <a:gd name="T19" fmla="*/ 51 h 61"/>
                  <a:gd name="T20" fmla="*/ 9 w 61"/>
                  <a:gd name="T21" fmla="*/ 51 h 61"/>
                  <a:gd name="T22" fmla="*/ 9 w 61"/>
                  <a:gd name="T23" fmla="*/ 10 h 61"/>
                  <a:gd name="T24" fmla="*/ 51 w 61"/>
                  <a:gd name="T25" fmla="*/ 10 h 61"/>
                  <a:gd name="T26" fmla="*/ 51 w 61"/>
                  <a:gd name="T27" fmla="*/ 5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1">
                    <a:moveTo>
                      <a:pt x="56" y="0"/>
                    </a:moveTo>
                    <a:cubicBezTo>
                      <a:pt x="4" y="0"/>
                      <a:pt x="4" y="0"/>
                      <a:pt x="4" y="0"/>
                    </a:cubicBezTo>
                    <a:cubicBezTo>
                      <a:pt x="2" y="0"/>
                      <a:pt x="0" y="2"/>
                      <a:pt x="0" y="5"/>
                    </a:cubicBezTo>
                    <a:cubicBezTo>
                      <a:pt x="0" y="56"/>
                      <a:pt x="0" y="56"/>
                      <a:pt x="0" y="56"/>
                    </a:cubicBezTo>
                    <a:cubicBezTo>
                      <a:pt x="0" y="59"/>
                      <a:pt x="2" y="61"/>
                      <a:pt x="4" y="61"/>
                    </a:cubicBezTo>
                    <a:cubicBezTo>
                      <a:pt x="56" y="61"/>
                      <a:pt x="56" y="61"/>
                      <a:pt x="56" y="61"/>
                    </a:cubicBezTo>
                    <a:cubicBezTo>
                      <a:pt x="58" y="61"/>
                      <a:pt x="61" y="59"/>
                      <a:pt x="61" y="56"/>
                    </a:cubicBezTo>
                    <a:cubicBezTo>
                      <a:pt x="61" y="5"/>
                      <a:pt x="61" y="5"/>
                      <a:pt x="61" y="5"/>
                    </a:cubicBezTo>
                    <a:cubicBezTo>
                      <a:pt x="61" y="2"/>
                      <a:pt x="58" y="0"/>
                      <a:pt x="56" y="0"/>
                    </a:cubicBezTo>
                    <a:close/>
                    <a:moveTo>
                      <a:pt x="51" y="51"/>
                    </a:moveTo>
                    <a:cubicBezTo>
                      <a:pt x="9" y="51"/>
                      <a:pt x="9" y="51"/>
                      <a:pt x="9" y="51"/>
                    </a:cubicBezTo>
                    <a:cubicBezTo>
                      <a:pt x="9" y="10"/>
                      <a:pt x="9" y="10"/>
                      <a:pt x="9" y="10"/>
                    </a:cubicBezTo>
                    <a:cubicBezTo>
                      <a:pt x="51" y="10"/>
                      <a:pt x="51" y="10"/>
                      <a:pt x="51" y="10"/>
                    </a:cubicBezTo>
                    <a:lnTo>
                      <a:pt x="51" y="5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5315" tIns="32657" rIns="65315" bIns="32657" numCol="1" anchor="t" anchorCtr="0" compatLnSpc="1">
                <a:prstTxWarp prst="textNoShape">
                  <a:avLst/>
                </a:prstTxWarp>
              </a:bodyPr>
              <a:lstStyle/>
              <a:p>
                <a:pPr defTabSz="914377">
                  <a:defRPr/>
                </a:pPr>
                <a:endParaRPr lang="en-US" sz="1287">
                  <a:solidFill>
                    <a:prstClr val="black"/>
                  </a:solidFill>
                  <a:latin typeface="Calibri" panose="020F0502020204030204"/>
                </a:endParaRPr>
              </a:p>
            </p:txBody>
          </p:sp>
          <p:sp>
            <p:nvSpPr>
              <p:cNvPr id="25" name="Freeform 160">
                <a:extLst>
                  <a:ext uri="{FF2B5EF4-FFF2-40B4-BE49-F238E27FC236}">
                    <a16:creationId xmlns:a16="http://schemas.microsoft.com/office/drawing/2014/main" id="{1A1CA33F-F28F-F5D2-8173-F8D999AE4704}"/>
                  </a:ext>
                </a:extLst>
              </p:cNvPr>
              <p:cNvSpPr>
                <a:spLocks noEditPoints="1"/>
              </p:cNvSpPr>
              <p:nvPr/>
            </p:nvSpPr>
            <p:spPr bwMode="auto">
              <a:xfrm>
                <a:off x="2314575" y="6367463"/>
                <a:ext cx="142875" cy="142875"/>
              </a:xfrm>
              <a:custGeom>
                <a:avLst/>
                <a:gdLst>
                  <a:gd name="T0" fmla="*/ 56 w 61"/>
                  <a:gd name="T1" fmla="*/ 0 h 61"/>
                  <a:gd name="T2" fmla="*/ 5 w 61"/>
                  <a:gd name="T3" fmla="*/ 0 h 61"/>
                  <a:gd name="T4" fmla="*/ 0 w 61"/>
                  <a:gd name="T5" fmla="*/ 5 h 61"/>
                  <a:gd name="T6" fmla="*/ 0 w 61"/>
                  <a:gd name="T7" fmla="*/ 56 h 61"/>
                  <a:gd name="T8" fmla="*/ 5 w 61"/>
                  <a:gd name="T9" fmla="*/ 61 h 61"/>
                  <a:gd name="T10" fmla="*/ 56 w 61"/>
                  <a:gd name="T11" fmla="*/ 61 h 61"/>
                  <a:gd name="T12" fmla="*/ 61 w 61"/>
                  <a:gd name="T13" fmla="*/ 56 h 61"/>
                  <a:gd name="T14" fmla="*/ 61 w 61"/>
                  <a:gd name="T15" fmla="*/ 5 h 61"/>
                  <a:gd name="T16" fmla="*/ 56 w 61"/>
                  <a:gd name="T17" fmla="*/ 0 h 61"/>
                  <a:gd name="T18" fmla="*/ 51 w 61"/>
                  <a:gd name="T19" fmla="*/ 52 h 61"/>
                  <a:gd name="T20" fmla="*/ 10 w 61"/>
                  <a:gd name="T21" fmla="*/ 52 h 61"/>
                  <a:gd name="T22" fmla="*/ 10 w 61"/>
                  <a:gd name="T23" fmla="*/ 10 h 61"/>
                  <a:gd name="T24" fmla="*/ 51 w 61"/>
                  <a:gd name="T25" fmla="*/ 10 h 61"/>
                  <a:gd name="T26" fmla="*/ 51 w 61"/>
                  <a:gd name="T27" fmla="*/ 5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1">
                    <a:moveTo>
                      <a:pt x="56" y="0"/>
                    </a:moveTo>
                    <a:cubicBezTo>
                      <a:pt x="5" y="0"/>
                      <a:pt x="5" y="0"/>
                      <a:pt x="5" y="0"/>
                    </a:cubicBezTo>
                    <a:cubicBezTo>
                      <a:pt x="2" y="0"/>
                      <a:pt x="0" y="2"/>
                      <a:pt x="0" y="5"/>
                    </a:cubicBezTo>
                    <a:cubicBezTo>
                      <a:pt x="0" y="56"/>
                      <a:pt x="0" y="56"/>
                      <a:pt x="0" y="56"/>
                    </a:cubicBezTo>
                    <a:cubicBezTo>
                      <a:pt x="0" y="59"/>
                      <a:pt x="2" y="61"/>
                      <a:pt x="5" y="61"/>
                    </a:cubicBezTo>
                    <a:cubicBezTo>
                      <a:pt x="56" y="61"/>
                      <a:pt x="56" y="61"/>
                      <a:pt x="56" y="61"/>
                    </a:cubicBezTo>
                    <a:cubicBezTo>
                      <a:pt x="59" y="61"/>
                      <a:pt x="61" y="59"/>
                      <a:pt x="61" y="56"/>
                    </a:cubicBezTo>
                    <a:cubicBezTo>
                      <a:pt x="61" y="5"/>
                      <a:pt x="61" y="5"/>
                      <a:pt x="61" y="5"/>
                    </a:cubicBezTo>
                    <a:cubicBezTo>
                      <a:pt x="61" y="2"/>
                      <a:pt x="59" y="0"/>
                      <a:pt x="56" y="0"/>
                    </a:cubicBezTo>
                    <a:close/>
                    <a:moveTo>
                      <a:pt x="51" y="52"/>
                    </a:moveTo>
                    <a:cubicBezTo>
                      <a:pt x="10" y="52"/>
                      <a:pt x="10" y="52"/>
                      <a:pt x="10" y="52"/>
                    </a:cubicBezTo>
                    <a:cubicBezTo>
                      <a:pt x="10" y="10"/>
                      <a:pt x="10" y="10"/>
                      <a:pt x="10" y="10"/>
                    </a:cubicBezTo>
                    <a:cubicBezTo>
                      <a:pt x="51" y="10"/>
                      <a:pt x="51" y="10"/>
                      <a:pt x="51" y="10"/>
                    </a:cubicBezTo>
                    <a:lnTo>
                      <a:pt x="51" y="5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5315" tIns="32657" rIns="65315" bIns="32657" numCol="1" anchor="t" anchorCtr="0" compatLnSpc="1">
                <a:prstTxWarp prst="textNoShape">
                  <a:avLst/>
                </a:prstTxWarp>
              </a:bodyPr>
              <a:lstStyle/>
              <a:p>
                <a:pPr defTabSz="914377">
                  <a:defRPr/>
                </a:pPr>
                <a:endParaRPr lang="en-US" sz="1287">
                  <a:solidFill>
                    <a:prstClr val="black"/>
                  </a:solidFill>
                  <a:latin typeface="Calibri" panose="020F0502020204030204"/>
                </a:endParaRPr>
              </a:p>
            </p:txBody>
          </p:sp>
          <p:sp>
            <p:nvSpPr>
              <p:cNvPr id="26" name="Freeform 161">
                <a:extLst>
                  <a:ext uri="{FF2B5EF4-FFF2-40B4-BE49-F238E27FC236}">
                    <a16:creationId xmlns:a16="http://schemas.microsoft.com/office/drawing/2014/main" id="{EC905DA7-8101-AB68-F2D4-EBAAD2828748}"/>
                  </a:ext>
                </a:extLst>
              </p:cNvPr>
              <p:cNvSpPr>
                <a:spLocks noEditPoints="1"/>
              </p:cNvSpPr>
              <p:nvPr/>
            </p:nvSpPr>
            <p:spPr bwMode="auto">
              <a:xfrm>
                <a:off x="2314575" y="6564313"/>
                <a:ext cx="142875" cy="142875"/>
              </a:xfrm>
              <a:custGeom>
                <a:avLst/>
                <a:gdLst>
                  <a:gd name="T0" fmla="*/ 56 w 61"/>
                  <a:gd name="T1" fmla="*/ 0 h 61"/>
                  <a:gd name="T2" fmla="*/ 5 w 61"/>
                  <a:gd name="T3" fmla="*/ 0 h 61"/>
                  <a:gd name="T4" fmla="*/ 0 w 61"/>
                  <a:gd name="T5" fmla="*/ 5 h 61"/>
                  <a:gd name="T6" fmla="*/ 0 w 61"/>
                  <a:gd name="T7" fmla="*/ 56 h 61"/>
                  <a:gd name="T8" fmla="*/ 5 w 61"/>
                  <a:gd name="T9" fmla="*/ 61 h 61"/>
                  <a:gd name="T10" fmla="*/ 56 w 61"/>
                  <a:gd name="T11" fmla="*/ 61 h 61"/>
                  <a:gd name="T12" fmla="*/ 61 w 61"/>
                  <a:gd name="T13" fmla="*/ 56 h 61"/>
                  <a:gd name="T14" fmla="*/ 61 w 61"/>
                  <a:gd name="T15" fmla="*/ 5 h 61"/>
                  <a:gd name="T16" fmla="*/ 56 w 61"/>
                  <a:gd name="T17" fmla="*/ 0 h 61"/>
                  <a:gd name="T18" fmla="*/ 51 w 61"/>
                  <a:gd name="T19" fmla="*/ 51 h 61"/>
                  <a:gd name="T20" fmla="*/ 10 w 61"/>
                  <a:gd name="T21" fmla="*/ 51 h 61"/>
                  <a:gd name="T22" fmla="*/ 10 w 61"/>
                  <a:gd name="T23" fmla="*/ 9 h 61"/>
                  <a:gd name="T24" fmla="*/ 51 w 61"/>
                  <a:gd name="T25" fmla="*/ 9 h 61"/>
                  <a:gd name="T26" fmla="*/ 51 w 61"/>
                  <a:gd name="T27" fmla="*/ 5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1">
                    <a:moveTo>
                      <a:pt x="56" y="0"/>
                    </a:moveTo>
                    <a:cubicBezTo>
                      <a:pt x="5" y="0"/>
                      <a:pt x="5" y="0"/>
                      <a:pt x="5" y="0"/>
                    </a:cubicBezTo>
                    <a:cubicBezTo>
                      <a:pt x="2" y="0"/>
                      <a:pt x="0" y="2"/>
                      <a:pt x="0" y="5"/>
                    </a:cubicBezTo>
                    <a:cubicBezTo>
                      <a:pt x="0" y="56"/>
                      <a:pt x="0" y="56"/>
                      <a:pt x="0" y="56"/>
                    </a:cubicBezTo>
                    <a:cubicBezTo>
                      <a:pt x="0" y="59"/>
                      <a:pt x="2" y="61"/>
                      <a:pt x="5" y="61"/>
                    </a:cubicBezTo>
                    <a:cubicBezTo>
                      <a:pt x="56" y="61"/>
                      <a:pt x="56" y="61"/>
                      <a:pt x="56" y="61"/>
                    </a:cubicBezTo>
                    <a:cubicBezTo>
                      <a:pt x="59" y="61"/>
                      <a:pt x="61" y="59"/>
                      <a:pt x="61" y="56"/>
                    </a:cubicBezTo>
                    <a:cubicBezTo>
                      <a:pt x="61" y="5"/>
                      <a:pt x="61" y="5"/>
                      <a:pt x="61" y="5"/>
                    </a:cubicBezTo>
                    <a:cubicBezTo>
                      <a:pt x="61" y="2"/>
                      <a:pt x="59" y="0"/>
                      <a:pt x="56" y="0"/>
                    </a:cubicBezTo>
                    <a:close/>
                    <a:moveTo>
                      <a:pt x="51" y="51"/>
                    </a:moveTo>
                    <a:cubicBezTo>
                      <a:pt x="10" y="51"/>
                      <a:pt x="10" y="51"/>
                      <a:pt x="10" y="51"/>
                    </a:cubicBezTo>
                    <a:cubicBezTo>
                      <a:pt x="10" y="9"/>
                      <a:pt x="10" y="9"/>
                      <a:pt x="10" y="9"/>
                    </a:cubicBezTo>
                    <a:cubicBezTo>
                      <a:pt x="51" y="9"/>
                      <a:pt x="51" y="9"/>
                      <a:pt x="51" y="9"/>
                    </a:cubicBezTo>
                    <a:lnTo>
                      <a:pt x="51" y="5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5315" tIns="32657" rIns="65315" bIns="32657" numCol="1" anchor="t" anchorCtr="0" compatLnSpc="1">
                <a:prstTxWarp prst="textNoShape">
                  <a:avLst/>
                </a:prstTxWarp>
              </a:bodyPr>
              <a:lstStyle/>
              <a:p>
                <a:pPr defTabSz="914377">
                  <a:defRPr/>
                </a:pPr>
                <a:endParaRPr lang="en-US" sz="1287">
                  <a:solidFill>
                    <a:prstClr val="black"/>
                  </a:solidFill>
                  <a:latin typeface="Calibri" panose="020F0502020204030204"/>
                </a:endParaRPr>
              </a:p>
            </p:txBody>
          </p:sp>
          <p:sp>
            <p:nvSpPr>
              <p:cNvPr id="27" name="Freeform 162">
                <a:extLst>
                  <a:ext uri="{FF2B5EF4-FFF2-40B4-BE49-F238E27FC236}">
                    <a16:creationId xmlns:a16="http://schemas.microsoft.com/office/drawing/2014/main" id="{ACFB5EB6-CA7B-D309-8139-A4B13D7FD533}"/>
                  </a:ext>
                </a:extLst>
              </p:cNvPr>
              <p:cNvSpPr>
                <a:spLocks noEditPoints="1"/>
              </p:cNvSpPr>
              <p:nvPr/>
            </p:nvSpPr>
            <p:spPr bwMode="auto">
              <a:xfrm>
                <a:off x="2314575" y="6757988"/>
                <a:ext cx="142875" cy="142875"/>
              </a:xfrm>
              <a:custGeom>
                <a:avLst/>
                <a:gdLst>
                  <a:gd name="T0" fmla="*/ 56 w 61"/>
                  <a:gd name="T1" fmla="*/ 0 h 61"/>
                  <a:gd name="T2" fmla="*/ 5 w 61"/>
                  <a:gd name="T3" fmla="*/ 0 h 61"/>
                  <a:gd name="T4" fmla="*/ 0 w 61"/>
                  <a:gd name="T5" fmla="*/ 5 h 61"/>
                  <a:gd name="T6" fmla="*/ 0 w 61"/>
                  <a:gd name="T7" fmla="*/ 56 h 61"/>
                  <a:gd name="T8" fmla="*/ 5 w 61"/>
                  <a:gd name="T9" fmla="*/ 61 h 61"/>
                  <a:gd name="T10" fmla="*/ 56 w 61"/>
                  <a:gd name="T11" fmla="*/ 61 h 61"/>
                  <a:gd name="T12" fmla="*/ 61 w 61"/>
                  <a:gd name="T13" fmla="*/ 56 h 61"/>
                  <a:gd name="T14" fmla="*/ 61 w 61"/>
                  <a:gd name="T15" fmla="*/ 5 h 61"/>
                  <a:gd name="T16" fmla="*/ 56 w 61"/>
                  <a:gd name="T17" fmla="*/ 0 h 61"/>
                  <a:gd name="T18" fmla="*/ 51 w 61"/>
                  <a:gd name="T19" fmla="*/ 51 h 61"/>
                  <a:gd name="T20" fmla="*/ 10 w 61"/>
                  <a:gd name="T21" fmla="*/ 51 h 61"/>
                  <a:gd name="T22" fmla="*/ 10 w 61"/>
                  <a:gd name="T23" fmla="*/ 10 h 61"/>
                  <a:gd name="T24" fmla="*/ 51 w 61"/>
                  <a:gd name="T25" fmla="*/ 10 h 61"/>
                  <a:gd name="T26" fmla="*/ 51 w 61"/>
                  <a:gd name="T27" fmla="*/ 5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1">
                    <a:moveTo>
                      <a:pt x="56" y="0"/>
                    </a:moveTo>
                    <a:cubicBezTo>
                      <a:pt x="5" y="0"/>
                      <a:pt x="5" y="0"/>
                      <a:pt x="5" y="0"/>
                    </a:cubicBezTo>
                    <a:cubicBezTo>
                      <a:pt x="2" y="0"/>
                      <a:pt x="0" y="2"/>
                      <a:pt x="0" y="5"/>
                    </a:cubicBezTo>
                    <a:cubicBezTo>
                      <a:pt x="0" y="56"/>
                      <a:pt x="0" y="56"/>
                      <a:pt x="0" y="56"/>
                    </a:cubicBezTo>
                    <a:cubicBezTo>
                      <a:pt x="0" y="59"/>
                      <a:pt x="2" y="61"/>
                      <a:pt x="5" y="61"/>
                    </a:cubicBezTo>
                    <a:cubicBezTo>
                      <a:pt x="56" y="61"/>
                      <a:pt x="56" y="61"/>
                      <a:pt x="56" y="61"/>
                    </a:cubicBezTo>
                    <a:cubicBezTo>
                      <a:pt x="59" y="61"/>
                      <a:pt x="61" y="59"/>
                      <a:pt x="61" y="56"/>
                    </a:cubicBezTo>
                    <a:cubicBezTo>
                      <a:pt x="61" y="5"/>
                      <a:pt x="61" y="5"/>
                      <a:pt x="61" y="5"/>
                    </a:cubicBezTo>
                    <a:cubicBezTo>
                      <a:pt x="61" y="2"/>
                      <a:pt x="59" y="0"/>
                      <a:pt x="56" y="0"/>
                    </a:cubicBezTo>
                    <a:close/>
                    <a:moveTo>
                      <a:pt x="51" y="51"/>
                    </a:moveTo>
                    <a:cubicBezTo>
                      <a:pt x="10" y="51"/>
                      <a:pt x="10" y="51"/>
                      <a:pt x="10" y="51"/>
                    </a:cubicBezTo>
                    <a:cubicBezTo>
                      <a:pt x="10" y="10"/>
                      <a:pt x="10" y="10"/>
                      <a:pt x="10" y="10"/>
                    </a:cubicBezTo>
                    <a:cubicBezTo>
                      <a:pt x="51" y="10"/>
                      <a:pt x="51" y="10"/>
                      <a:pt x="51" y="10"/>
                    </a:cubicBezTo>
                    <a:lnTo>
                      <a:pt x="51" y="5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5315" tIns="32657" rIns="65315" bIns="32657" numCol="1" anchor="t" anchorCtr="0" compatLnSpc="1">
                <a:prstTxWarp prst="textNoShape">
                  <a:avLst/>
                </a:prstTxWarp>
              </a:bodyPr>
              <a:lstStyle/>
              <a:p>
                <a:pPr defTabSz="914377">
                  <a:defRPr/>
                </a:pPr>
                <a:endParaRPr lang="en-US" sz="1287">
                  <a:solidFill>
                    <a:prstClr val="black"/>
                  </a:solidFill>
                  <a:latin typeface="Calibri" panose="020F0502020204030204"/>
                </a:endParaRPr>
              </a:p>
            </p:txBody>
          </p:sp>
          <p:sp>
            <p:nvSpPr>
              <p:cNvPr id="28" name="Freeform 163">
                <a:extLst>
                  <a:ext uri="{FF2B5EF4-FFF2-40B4-BE49-F238E27FC236}">
                    <a16:creationId xmlns:a16="http://schemas.microsoft.com/office/drawing/2014/main" id="{500C6F24-9968-C529-A32F-DFF4285870C4}"/>
                  </a:ext>
                </a:extLst>
              </p:cNvPr>
              <p:cNvSpPr>
                <a:spLocks noEditPoints="1"/>
              </p:cNvSpPr>
              <p:nvPr/>
            </p:nvSpPr>
            <p:spPr bwMode="auto">
              <a:xfrm>
                <a:off x="2516188" y="6367463"/>
                <a:ext cx="141288" cy="142875"/>
              </a:xfrm>
              <a:custGeom>
                <a:avLst/>
                <a:gdLst>
                  <a:gd name="T0" fmla="*/ 56 w 61"/>
                  <a:gd name="T1" fmla="*/ 0 h 61"/>
                  <a:gd name="T2" fmla="*/ 4 w 61"/>
                  <a:gd name="T3" fmla="*/ 0 h 61"/>
                  <a:gd name="T4" fmla="*/ 0 w 61"/>
                  <a:gd name="T5" fmla="*/ 5 h 61"/>
                  <a:gd name="T6" fmla="*/ 0 w 61"/>
                  <a:gd name="T7" fmla="*/ 56 h 61"/>
                  <a:gd name="T8" fmla="*/ 4 w 61"/>
                  <a:gd name="T9" fmla="*/ 61 h 61"/>
                  <a:gd name="T10" fmla="*/ 56 w 61"/>
                  <a:gd name="T11" fmla="*/ 61 h 61"/>
                  <a:gd name="T12" fmla="*/ 61 w 61"/>
                  <a:gd name="T13" fmla="*/ 56 h 61"/>
                  <a:gd name="T14" fmla="*/ 61 w 61"/>
                  <a:gd name="T15" fmla="*/ 5 h 61"/>
                  <a:gd name="T16" fmla="*/ 56 w 61"/>
                  <a:gd name="T17" fmla="*/ 0 h 61"/>
                  <a:gd name="T18" fmla="*/ 51 w 61"/>
                  <a:gd name="T19" fmla="*/ 52 h 61"/>
                  <a:gd name="T20" fmla="*/ 9 w 61"/>
                  <a:gd name="T21" fmla="*/ 52 h 61"/>
                  <a:gd name="T22" fmla="*/ 9 w 61"/>
                  <a:gd name="T23" fmla="*/ 10 h 61"/>
                  <a:gd name="T24" fmla="*/ 51 w 61"/>
                  <a:gd name="T25" fmla="*/ 10 h 61"/>
                  <a:gd name="T26" fmla="*/ 51 w 61"/>
                  <a:gd name="T27" fmla="*/ 5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1">
                    <a:moveTo>
                      <a:pt x="56" y="0"/>
                    </a:moveTo>
                    <a:cubicBezTo>
                      <a:pt x="4" y="0"/>
                      <a:pt x="4" y="0"/>
                      <a:pt x="4" y="0"/>
                    </a:cubicBezTo>
                    <a:cubicBezTo>
                      <a:pt x="2" y="0"/>
                      <a:pt x="0" y="2"/>
                      <a:pt x="0" y="5"/>
                    </a:cubicBezTo>
                    <a:cubicBezTo>
                      <a:pt x="0" y="56"/>
                      <a:pt x="0" y="56"/>
                      <a:pt x="0" y="56"/>
                    </a:cubicBezTo>
                    <a:cubicBezTo>
                      <a:pt x="0" y="59"/>
                      <a:pt x="2" y="61"/>
                      <a:pt x="4" y="61"/>
                    </a:cubicBezTo>
                    <a:cubicBezTo>
                      <a:pt x="56" y="61"/>
                      <a:pt x="56" y="61"/>
                      <a:pt x="56" y="61"/>
                    </a:cubicBezTo>
                    <a:cubicBezTo>
                      <a:pt x="58" y="61"/>
                      <a:pt x="61" y="59"/>
                      <a:pt x="61" y="56"/>
                    </a:cubicBezTo>
                    <a:cubicBezTo>
                      <a:pt x="61" y="5"/>
                      <a:pt x="61" y="5"/>
                      <a:pt x="61" y="5"/>
                    </a:cubicBezTo>
                    <a:cubicBezTo>
                      <a:pt x="61" y="2"/>
                      <a:pt x="58" y="0"/>
                      <a:pt x="56" y="0"/>
                    </a:cubicBezTo>
                    <a:close/>
                    <a:moveTo>
                      <a:pt x="51" y="52"/>
                    </a:moveTo>
                    <a:cubicBezTo>
                      <a:pt x="9" y="52"/>
                      <a:pt x="9" y="52"/>
                      <a:pt x="9" y="52"/>
                    </a:cubicBezTo>
                    <a:cubicBezTo>
                      <a:pt x="9" y="10"/>
                      <a:pt x="9" y="10"/>
                      <a:pt x="9" y="10"/>
                    </a:cubicBezTo>
                    <a:cubicBezTo>
                      <a:pt x="51" y="10"/>
                      <a:pt x="51" y="10"/>
                      <a:pt x="51" y="10"/>
                    </a:cubicBezTo>
                    <a:lnTo>
                      <a:pt x="51" y="5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5315" tIns="32657" rIns="65315" bIns="32657" numCol="1" anchor="t" anchorCtr="0" compatLnSpc="1">
                <a:prstTxWarp prst="textNoShape">
                  <a:avLst/>
                </a:prstTxWarp>
              </a:bodyPr>
              <a:lstStyle/>
              <a:p>
                <a:pPr defTabSz="914377">
                  <a:defRPr/>
                </a:pPr>
                <a:endParaRPr lang="en-US" sz="1287">
                  <a:solidFill>
                    <a:prstClr val="black"/>
                  </a:solidFill>
                  <a:latin typeface="Calibri" panose="020F0502020204030204"/>
                </a:endParaRPr>
              </a:p>
            </p:txBody>
          </p:sp>
          <p:sp>
            <p:nvSpPr>
              <p:cNvPr id="29" name="Freeform 164">
                <a:extLst>
                  <a:ext uri="{FF2B5EF4-FFF2-40B4-BE49-F238E27FC236}">
                    <a16:creationId xmlns:a16="http://schemas.microsoft.com/office/drawing/2014/main" id="{7CD53E0F-1896-8153-F8F8-CCA981F2B030}"/>
                  </a:ext>
                </a:extLst>
              </p:cNvPr>
              <p:cNvSpPr>
                <a:spLocks noEditPoints="1"/>
              </p:cNvSpPr>
              <p:nvPr/>
            </p:nvSpPr>
            <p:spPr bwMode="auto">
              <a:xfrm>
                <a:off x="2516188" y="6564313"/>
                <a:ext cx="141288" cy="142875"/>
              </a:xfrm>
              <a:custGeom>
                <a:avLst/>
                <a:gdLst>
                  <a:gd name="T0" fmla="*/ 56 w 61"/>
                  <a:gd name="T1" fmla="*/ 0 h 61"/>
                  <a:gd name="T2" fmla="*/ 4 w 61"/>
                  <a:gd name="T3" fmla="*/ 0 h 61"/>
                  <a:gd name="T4" fmla="*/ 0 w 61"/>
                  <a:gd name="T5" fmla="*/ 5 h 61"/>
                  <a:gd name="T6" fmla="*/ 0 w 61"/>
                  <a:gd name="T7" fmla="*/ 56 h 61"/>
                  <a:gd name="T8" fmla="*/ 4 w 61"/>
                  <a:gd name="T9" fmla="*/ 61 h 61"/>
                  <a:gd name="T10" fmla="*/ 56 w 61"/>
                  <a:gd name="T11" fmla="*/ 61 h 61"/>
                  <a:gd name="T12" fmla="*/ 61 w 61"/>
                  <a:gd name="T13" fmla="*/ 56 h 61"/>
                  <a:gd name="T14" fmla="*/ 61 w 61"/>
                  <a:gd name="T15" fmla="*/ 5 h 61"/>
                  <a:gd name="T16" fmla="*/ 56 w 61"/>
                  <a:gd name="T17" fmla="*/ 0 h 61"/>
                  <a:gd name="T18" fmla="*/ 51 w 61"/>
                  <a:gd name="T19" fmla="*/ 51 h 61"/>
                  <a:gd name="T20" fmla="*/ 9 w 61"/>
                  <a:gd name="T21" fmla="*/ 51 h 61"/>
                  <a:gd name="T22" fmla="*/ 9 w 61"/>
                  <a:gd name="T23" fmla="*/ 9 h 61"/>
                  <a:gd name="T24" fmla="*/ 51 w 61"/>
                  <a:gd name="T25" fmla="*/ 9 h 61"/>
                  <a:gd name="T26" fmla="*/ 51 w 61"/>
                  <a:gd name="T27" fmla="*/ 5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1">
                    <a:moveTo>
                      <a:pt x="56" y="0"/>
                    </a:moveTo>
                    <a:cubicBezTo>
                      <a:pt x="4" y="0"/>
                      <a:pt x="4" y="0"/>
                      <a:pt x="4" y="0"/>
                    </a:cubicBezTo>
                    <a:cubicBezTo>
                      <a:pt x="2" y="0"/>
                      <a:pt x="0" y="2"/>
                      <a:pt x="0" y="5"/>
                    </a:cubicBezTo>
                    <a:cubicBezTo>
                      <a:pt x="0" y="56"/>
                      <a:pt x="0" y="56"/>
                      <a:pt x="0" y="56"/>
                    </a:cubicBezTo>
                    <a:cubicBezTo>
                      <a:pt x="0" y="59"/>
                      <a:pt x="2" y="61"/>
                      <a:pt x="4" y="61"/>
                    </a:cubicBezTo>
                    <a:cubicBezTo>
                      <a:pt x="56" y="61"/>
                      <a:pt x="56" y="61"/>
                      <a:pt x="56" y="61"/>
                    </a:cubicBezTo>
                    <a:cubicBezTo>
                      <a:pt x="58" y="61"/>
                      <a:pt x="61" y="59"/>
                      <a:pt x="61" y="56"/>
                    </a:cubicBezTo>
                    <a:cubicBezTo>
                      <a:pt x="61" y="5"/>
                      <a:pt x="61" y="5"/>
                      <a:pt x="61" y="5"/>
                    </a:cubicBezTo>
                    <a:cubicBezTo>
                      <a:pt x="61" y="2"/>
                      <a:pt x="58" y="0"/>
                      <a:pt x="56" y="0"/>
                    </a:cubicBezTo>
                    <a:close/>
                    <a:moveTo>
                      <a:pt x="51" y="51"/>
                    </a:moveTo>
                    <a:cubicBezTo>
                      <a:pt x="9" y="51"/>
                      <a:pt x="9" y="51"/>
                      <a:pt x="9" y="51"/>
                    </a:cubicBezTo>
                    <a:cubicBezTo>
                      <a:pt x="9" y="9"/>
                      <a:pt x="9" y="9"/>
                      <a:pt x="9" y="9"/>
                    </a:cubicBezTo>
                    <a:cubicBezTo>
                      <a:pt x="51" y="9"/>
                      <a:pt x="51" y="9"/>
                      <a:pt x="51" y="9"/>
                    </a:cubicBezTo>
                    <a:lnTo>
                      <a:pt x="51" y="5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5315" tIns="32657" rIns="65315" bIns="32657" numCol="1" anchor="t" anchorCtr="0" compatLnSpc="1">
                <a:prstTxWarp prst="textNoShape">
                  <a:avLst/>
                </a:prstTxWarp>
              </a:bodyPr>
              <a:lstStyle/>
              <a:p>
                <a:pPr defTabSz="914377">
                  <a:defRPr/>
                </a:pPr>
                <a:endParaRPr lang="en-US" sz="1287">
                  <a:solidFill>
                    <a:prstClr val="black"/>
                  </a:solidFill>
                  <a:latin typeface="Calibri" panose="020F0502020204030204"/>
                </a:endParaRPr>
              </a:p>
            </p:txBody>
          </p:sp>
          <p:sp>
            <p:nvSpPr>
              <p:cNvPr id="30" name="Freeform 165">
                <a:extLst>
                  <a:ext uri="{FF2B5EF4-FFF2-40B4-BE49-F238E27FC236}">
                    <a16:creationId xmlns:a16="http://schemas.microsoft.com/office/drawing/2014/main" id="{11A34302-54DF-6955-33AA-CF87D8AAF83C}"/>
                  </a:ext>
                </a:extLst>
              </p:cNvPr>
              <p:cNvSpPr>
                <a:spLocks noEditPoints="1"/>
              </p:cNvSpPr>
              <p:nvPr/>
            </p:nvSpPr>
            <p:spPr bwMode="auto">
              <a:xfrm>
                <a:off x="2516188" y="6757988"/>
                <a:ext cx="141288" cy="142875"/>
              </a:xfrm>
              <a:custGeom>
                <a:avLst/>
                <a:gdLst>
                  <a:gd name="T0" fmla="*/ 56 w 61"/>
                  <a:gd name="T1" fmla="*/ 0 h 61"/>
                  <a:gd name="T2" fmla="*/ 4 w 61"/>
                  <a:gd name="T3" fmla="*/ 0 h 61"/>
                  <a:gd name="T4" fmla="*/ 0 w 61"/>
                  <a:gd name="T5" fmla="*/ 5 h 61"/>
                  <a:gd name="T6" fmla="*/ 0 w 61"/>
                  <a:gd name="T7" fmla="*/ 56 h 61"/>
                  <a:gd name="T8" fmla="*/ 4 w 61"/>
                  <a:gd name="T9" fmla="*/ 61 h 61"/>
                  <a:gd name="T10" fmla="*/ 56 w 61"/>
                  <a:gd name="T11" fmla="*/ 61 h 61"/>
                  <a:gd name="T12" fmla="*/ 61 w 61"/>
                  <a:gd name="T13" fmla="*/ 56 h 61"/>
                  <a:gd name="T14" fmla="*/ 61 w 61"/>
                  <a:gd name="T15" fmla="*/ 5 h 61"/>
                  <a:gd name="T16" fmla="*/ 56 w 61"/>
                  <a:gd name="T17" fmla="*/ 0 h 61"/>
                  <a:gd name="T18" fmla="*/ 51 w 61"/>
                  <a:gd name="T19" fmla="*/ 51 h 61"/>
                  <a:gd name="T20" fmla="*/ 9 w 61"/>
                  <a:gd name="T21" fmla="*/ 51 h 61"/>
                  <a:gd name="T22" fmla="*/ 9 w 61"/>
                  <a:gd name="T23" fmla="*/ 10 h 61"/>
                  <a:gd name="T24" fmla="*/ 51 w 61"/>
                  <a:gd name="T25" fmla="*/ 10 h 61"/>
                  <a:gd name="T26" fmla="*/ 51 w 61"/>
                  <a:gd name="T27" fmla="*/ 5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1">
                    <a:moveTo>
                      <a:pt x="56" y="0"/>
                    </a:moveTo>
                    <a:cubicBezTo>
                      <a:pt x="4" y="0"/>
                      <a:pt x="4" y="0"/>
                      <a:pt x="4" y="0"/>
                    </a:cubicBezTo>
                    <a:cubicBezTo>
                      <a:pt x="2" y="0"/>
                      <a:pt x="0" y="2"/>
                      <a:pt x="0" y="5"/>
                    </a:cubicBezTo>
                    <a:cubicBezTo>
                      <a:pt x="0" y="56"/>
                      <a:pt x="0" y="56"/>
                      <a:pt x="0" y="56"/>
                    </a:cubicBezTo>
                    <a:cubicBezTo>
                      <a:pt x="0" y="59"/>
                      <a:pt x="2" y="61"/>
                      <a:pt x="4" y="61"/>
                    </a:cubicBezTo>
                    <a:cubicBezTo>
                      <a:pt x="56" y="61"/>
                      <a:pt x="56" y="61"/>
                      <a:pt x="56" y="61"/>
                    </a:cubicBezTo>
                    <a:cubicBezTo>
                      <a:pt x="58" y="61"/>
                      <a:pt x="61" y="59"/>
                      <a:pt x="61" y="56"/>
                    </a:cubicBezTo>
                    <a:cubicBezTo>
                      <a:pt x="61" y="5"/>
                      <a:pt x="61" y="5"/>
                      <a:pt x="61" y="5"/>
                    </a:cubicBezTo>
                    <a:cubicBezTo>
                      <a:pt x="61" y="2"/>
                      <a:pt x="58" y="0"/>
                      <a:pt x="56" y="0"/>
                    </a:cubicBezTo>
                    <a:close/>
                    <a:moveTo>
                      <a:pt x="51" y="51"/>
                    </a:moveTo>
                    <a:cubicBezTo>
                      <a:pt x="9" y="51"/>
                      <a:pt x="9" y="51"/>
                      <a:pt x="9" y="51"/>
                    </a:cubicBezTo>
                    <a:cubicBezTo>
                      <a:pt x="9" y="10"/>
                      <a:pt x="9" y="10"/>
                      <a:pt x="9" y="10"/>
                    </a:cubicBezTo>
                    <a:cubicBezTo>
                      <a:pt x="51" y="10"/>
                      <a:pt x="51" y="10"/>
                      <a:pt x="51" y="10"/>
                    </a:cubicBezTo>
                    <a:lnTo>
                      <a:pt x="51" y="5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5315" tIns="32657" rIns="65315" bIns="32657" numCol="1" anchor="t" anchorCtr="0" compatLnSpc="1">
                <a:prstTxWarp prst="textNoShape">
                  <a:avLst/>
                </a:prstTxWarp>
              </a:bodyPr>
              <a:lstStyle/>
              <a:p>
                <a:pPr defTabSz="914377">
                  <a:defRPr/>
                </a:pPr>
                <a:endParaRPr lang="en-US" sz="1287">
                  <a:solidFill>
                    <a:prstClr val="black"/>
                  </a:solidFill>
                  <a:latin typeface="Calibri" panose="020F0502020204030204"/>
                </a:endParaRPr>
              </a:p>
            </p:txBody>
          </p:sp>
        </p:grpSp>
      </p:grpSp>
      <p:sp>
        <p:nvSpPr>
          <p:cNvPr id="31" name="Straight Connector 30">
            <a:extLst>
              <a:ext uri="{FF2B5EF4-FFF2-40B4-BE49-F238E27FC236}">
                <a16:creationId xmlns:a16="http://schemas.microsoft.com/office/drawing/2014/main" id="{9106DD84-877F-4B9E-3615-F34A5D48FE04}"/>
              </a:ext>
            </a:extLst>
          </p:cNvPr>
          <p:cNvSpPr/>
          <p:nvPr/>
        </p:nvSpPr>
        <p:spPr>
          <a:xfrm>
            <a:off x="7272249" y="4273180"/>
            <a:ext cx="4213065" cy="1"/>
          </a:xfrm>
          <a:prstGeom prst="line">
            <a:avLst/>
          </a:prstGeom>
          <a:noFill/>
          <a:ln w="12700" cap="flat" cmpd="sng" algn="ctr">
            <a:solidFill>
              <a:srgbClr val="A5A5A5"/>
            </a:solidFill>
            <a:prstDash val="solid"/>
            <a:miter lim="800000"/>
            <a:headEnd type="none" w="med" len="med"/>
            <a:tailEnd type="arrow" w="med" len="med"/>
          </a:ln>
          <a:effectLst/>
        </p:spPr>
        <p:txBody>
          <a:bodyPr/>
          <a:lstStyle/>
          <a:p>
            <a:pPr defTabSz="914377"/>
            <a:endParaRPr lang="en-US">
              <a:solidFill>
                <a:srgbClr val="0F56DC"/>
              </a:solidFill>
              <a:latin typeface="Calibri" panose="020F0502020204030204"/>
            </a:endParaRPr>
          </a:p>
        </p:txBody>
      </p:sp>
      <p:sp>
        <p:nvSpPr>
          <p:cNvPr id="32" name="Freeform: Shape 31">
            <a:extLst>
              <a:ext uri="{FF2B5EF4-FFF2-40B4-BE49-F238E27FC236}">
                <a16:creationId xmlns:a16="http://schemas.microsoft.com/office/drawing/2014/main" id="{6D87DF73-D001-B34F-7C32-AC63961C0CC5}"/>
              </a:ext>
            </a:extLst>
          </p:cNvPr>
          <p:cNvSpPr/>
          <p:nvPr/>
        </p:nvSpPr>
        <p:spPr>
          <a:xfrm>
            <a:off x="7496126" y="3551764"/>
            <a:ext cx="995260" cy="739213"/>
          </a:xfrm>
          <a:custGeom>
            <a:avLst/>
            <a:gdLst>
              <a:gd name="connsiteX0" fmla="*/ 0 w 2585723"/>
              <a:gd name="connsiteY0" fmla="*/ 0 h 1592961"/>
              <a:gd name="connsiteX1" fmla="*/ 2585723 w 2585723"/>
              <a:gd name="connsiteY1" fmla="*/ 0 h 1592961"/>
              <a:gd name="connsiteX2" fmla="*/ 2585723 w 2585723"/>
              <a:gd name="connsiteY2" fmla="*/ 1592961 h 1592961"/>
              <a:gd name="connsiteX3" fmla="*/ 0 w 2585723"/>
              <a:gd name="connsiteY3" fmla="*/ 1592961 h 1592961"/>
              <a:gd name="connsiteX4" fmla="*/ 0 w 2585723"/>
              <a:gd name="connsiteY4" fmla="*/ 0 h 1592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5723" h="1592961">
                <a:moveTo>
                  <a:pt x="0" y="0"/>
                </a:moveTo>
                <a:lnTo>
                  <a:pt x="2585723" y="0"/>
                </a:lnTo>
                <a:lnTo>
                  <a:pt x="2585723" y="1592961"/>
                </a:lnTo>
                <a:lnTo>
                  <a:pt x="0" y="1592961"/>
                </a:lnTo>
                <a:lnTo>
                  <a:pt x="0" y="0"/>
                </a:lnTo>
                <a:close/>
              </a:path>
            </a:pathLst>
          </a:custGeom>
          <a:noFill/>
          <a:ln>
            <a:noFill/>
          </a:ln>
          <a:effectLst/>
        </p:spPr>
        <p:txBody>
          <a:bodyPr spcFirstLastPara="0" vert="horz" wrap="square" lIns="0" tIns="76200" rIns="76200" bIns="114300" numCol="1" spcCol="1270" anchor="t" anchorCtr="0">
            <a:noAutofit/>
          </a:bodyPr>
          <a:lstStyle/>
          <a:p>
            <a:pPr defTabSz="533387">
              <a:lnSpc>
                <a:spcPct val="90000"/>
              </a:lnSpc>
              <a:spcBef>
                <a:spcPct val="0"/>
              </a:spcBef>
              <a:defRPr/>
            </a:pPr>
            <a:r>
              <a:rPr lang="en-US" sz="1000" i="1">
                <a:latin typeface="Calibri"/>
                <a:cs typeface="Calibri"/>
              </a:rPr>
              <a:t>Pilot Phase</a:t>
            </a:r>
          </a:p>
          <a:p>
            <a:pPr defTabSz="533387">
              <a:lnSpc>
                <a:spcPct val="90000"/>
              </a:lnSpc>
              <a:spcBef>
                <a:spcPct val="0"/>
              </a:spcBef>
              <a:defRPr/>
            </a:pPr>
            <a:r>
              <a:rPr lang="en-US" sz="1000">
                <a:latin typeface="Calibri"/>
                <a:cs typeface="Calibri"/>
              </a:rPr>
              <a:t>Start inputting local IG into IGAMT</a:t>
            </a:r>
          </a:p>
        </p:txBody>
      </p:sp>
      <p:sp>
        <p:nvSpPr>
          <p:cNvPr id="33" name="Freeform: Shape 32">
            <a:extLst>
              <a:ext uri="{FF2B5EF4-FFF2-40B4-BE49-F238E27FC236}">
                <a16:creationId xmlns:a16="http://schemas.microsoft.com/office/drawing/2014/main" id="{E5D4576E-5D33-ED3D-E3CE-E85611EBEDB1}"/>
              </a:ext>
            </a:extLst>
          </p:cNvPr>
          <p:cNvSpPr/>
          <p:nvPr/>
        </p:nvSpPr>
        <p:spPr>
          <a:xfrm>
            <a:off x="7476917" y="3243638"/>
            <a:ext cx="1120020" cy="559689"/>
          </a:xfrm>
          <a:custGeom>
            <a:avLst/>
            <a:gdLst>
              <a:gd name="connsiteX0" fmla="*/ 0 w 2585723"/>
              <a:gd name="connsiteY0" fmla="*/ 0 h 559689"/>
              <a:gd name="connsiteX1" fmla="*/ 2585723 w 2585723"/>
              <a:gd name="connsiteY1" fmla="*/ 0 h 559689"/>
              <a:gd name="connsiteX2" fmla="*/ 2585723 w 2585723"/>
              <a:gd name="connsiteY2" fmla="*/ 559689 h 559689"/>
              <a:gd name="connsiteX3" fmla="*/ 0 w 2585723"/>
              <a:gd name="connsiteY3" fmla="*/ 559689 h 559689"/>
              <a:gd name="connsiteX4" fmla="*/ 0 w 2585723"/>
              <a:gd name="connsiteY4" fmla="*/ 0 h 559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5723" h="559689">
                <a:moveTo>
                  <a:pt x="0" y="0"/>
                </a:moveTo>
                <a:lnTo>
                  <a:pt x="2585723" y="0"/>
                </a:lnTo>
                <a:lnTo>
                  <a:pt x="2585723" y="559689"/>
                </a:lnTo>
                <a:lnTo>
                  <a:pt x="0" y="559689"/>
                </a:lnTo>
                <a:lnTo>
                  <a:pt x="0" y="0"/>
                </a:lnTo>
                <a:close/>
              </a:path>
            </a:pathLst>
          </a:custGeom>
          <a:noFill/>
          <a:ln>
            <a:noFill/>
          </a:ln>
          <a:effectLst/>
        </p:spPr>
        <p:txBody>
          <a:bodyPr spcFirstLastPara="0" vert="horz" wrap="square" lIns="0" tIns="0" rIns="101600" bIns="0" numCol="1" spcCol="1270" anchor="ctr" anchorCtr="0">
            <a:noAutofit/>
          </a:bodyPr>
          <a:lstStyle/>
          <a:p>
            <a:pPr defTabSz="711182">
              <a:lnSpc>
                <a:spcPct val="90000"/>
              </a:lnSpc>
              <a:spcBef>
                <a:spcPct val="0"/>
              </a:spcBef>
              <a:spcAft>
                <a:spcPct val="35000"/>
              </a:spcAft>
              <a:defRPr b="1"/>
            </a:pPr>
            <a:r>
              <a:rPr lang="en-US" sz="1200" b="1">
                <a:latin typeface="Calibri"/>
                <a:cs typeface="Calibri"/>
              </a:rPr>
              <a:t>October 2023</a:t>
            </a:r>
          </a:p>
        </p:txBody>
      </p:sp>
      <p:sp>
        <p:nvSpPr>
          <p:cNvPr id="34" name="Straight Connector 33">
            <a:extLst>
              <a:ext uri="{FF2B5EF4-FFF2-40B4-BE49-F238E27FC236}">
                <a16:creationId xmlns:a16="http://schemas.microsoft.com/office/drawing/2014/main" id="{57E5E292-0C27-B03D-0A0E-207B9DF869B5}"/>
              </a:ext>
            </a:extLst>
          </p:cNvPr>
          <p:cNvSpPr/>
          <p:nvPr/>
        </p:nvSpPr>
        <p:spPr>
          <a:xfrm>
            <a:off x="7394411" y="3570112"/>
            <a:ext cx="7819" cy="703067"/>
          </a:xfrm>
          <a:prstGeom prst="line">
            <a:avLst/>
          </a:prstGeom>
          <a:noFill/>
          <a:ln w="12700" cap="flat" cmpd="sng" algn="ctr">
            <a:solidFill>
              <a:sysClr val="window" lastClr="FFFFFF">
                <a:lumMod val="75000"/>
              </a:sysClr>
            </a:solidFill>
            <a:prstDash val="dash"/>
            <a:miter lim="800000"/>
          </a:ln>
          <a:effectLst/>
        </p:spPr>
        <p:txBody>
          <a:bodyPr/>
          <a:lstStyle/>
          <a:p>
            <a:pPr defTabSz="914377"/>
            <a:endParaRPr lang="en-US">
              <a:solidFill>
                <a:srgbClr val="0F56DC"/>
              </a:solidFill>
              <a:latin typeface="Calibri" panose="020F0502020204030204"/>
            </a:endParaRPr>
          </a:p>
        </p:txBody>
      </p:sp>
      <p:sp>
        <p:nvSpPr>
          <p:cNvPr id="35" name="Oval 34">
            <a:extLst>
              <a:ext uri="{FF2B5EF4-FFF2-40B4-BE49-F238E27FC236}">
                <a16:creationId xmlns:a16="http://schemas.microsoft.com/office/drawing/2014/main" id="{412637C1-1100-9F8A-B04B-7AFD69A5F6B4}"/>
              </a:ext>
            </a:extLst>
          </p:cNvPr>
          <p:cNvSpPr/>
          <p:nvPr/>
        </p:nvSpPr>
        <p:spPr>
          <a:xfrm>
            <a:off x="7359355" y="4222807"/>
            <a:ext cx="91440" cy="91440"/>
          </a:xfrm>
          <a:prstGeom prst="ellipse">
            <a:avLst/>
          </a:prstGeom>
          <a:solidFill>
            <a:srgbClr val="5287FF"/>
          </a:solidFill>
          <a:ln w="6350" cap="flat" cmpd="sng" algn="ctr">
            <a:noFill/>
            <a:prstDash val="solid"/>
            <a:miter lim="800000"/>
          </a:ln>
          <a:effectLst/>
        </p:spPr>
        <p:txBody>
          <a:bodyPr/>
          <a:lstStyle/>
          <a:p>
            <a:pPr defTabSz="914377"/>
            <a:endParaRPr lang="en-US">
              <a:solidFill>
                <a:srgbClr val="0F56DC"/>
              </a:solidFill>
              <a:latin typeface="Calibri" panose="020F0502020204030204"/>
            </a:endParaRPr>
          </a:p>
        </p:txBody>
      </p:sp>
      <p:sp>
        <p:nvSpPr>
          <p:cNvPr id="70" name="Freeform: Shape 69">
            <a:extLst>
              <a:ext uri="{FF2B5EF4-FFF2-40B4-BE49-F238E27FC236}">
                <a16:creationId xmlns:a16="http://schemas.microsoft.com/office/drawing/2014/main" id="{F60E4A60-73CE-363D-3788-8933B90175D5}"/>
              </a:ext>
            </a:extLst>
          </p:cNvPr>
          <p:cNvSpPr/>
          <p:nvPr/>
        </p:nvSpPr>
        <p:spPr>
          <a:xfrm>
            <a:off x="10542452" y="5757422"/>
            <a:ext cx="1096857" cy="807215"/>
          </a:xfrm>
          <a:custGeom>
            <a:avLst/>
            <a:gdLst>
              <a:gd name="connsiteX0" fmla="*/ 0 w 2571779"/>
              <a:gd name="connsiteY0" fmla="*/ 0 h 1592961"/>
              <a:gd name="connsiteX1" fmla="*/ 2571779 w 2571779"/>
              <a:gd name="connsiteY1" fmla="*/ 0 h 1592961"/>
              <a:gd name="connsiteX2" fmla="*/ 2571779 w 2571779"/>
              <a:gd name="connsiteY2" fmla="*/ 1592961 h 1592961"/>
              <a:gd name="connsiteX3" fmla="*/ 0 w 2571779"/>
              <a:gd name="connsiteY3" fmla="*/ 1592961 h 1592961"/>
              <a:gd name="connsiteX4" fmla="*/ 0 w 2571779"/>
              <a:gd name="connsiteY4" fmla="*/ 0 h 1592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79" h="1592961">
                <a:moveTo>
                  <a:pt x="0" y="0"/>
                </a:moveTo>
                <a:lnTo>
                  <a:pt x="2571779" y="0"/>
                </a:lnTo>
                <a:lnTo>
                  <a:pt x="2571779" y="1592961"/>
                </a:lnTo>
                <a:lnTo>
                  <a:pt x="0" y="1592961"/>
                </a:lnTo>
                <a:lnTo>
                  <a:pt x="0" y="0"/>
                </a:lnTo>
                <a:close/>
              </a:path>
            </a:pathLst>
          </a:custGeom>
          <a:noFill/>
          <a:ln>
            <a:noFill/>
          </a:ln>
          <a:effectLst/>
        </p:spPr>
        <p:txBody>
          <a:bodyPr spcFirstLastPara="0" vert="horz" wrap="square" lIns="0" tIns="114300" rIns="0" bIns="76200" numCol="1" spcCol="1270" anchor="b" anchorCtr="0">
            <a:noAutofit/>
          </a:bodyPr>
          <a:lstStyle/>
          <a:p>
            <a:pPr defTabSz="533387">
              <a:lnSpc>
                <a:spcPct val="90000"/>
              </a:lnSpc>
              <a:spcBef>
                <a:spcPct val="0"/>
              </a:spcBef>
              <a:defRPr/>
            </a:pPr>
            <a:endParaRPr lang="en-US" sz="1000" i="1">
              <a:latin typeface="Calibri"/>
              <a:ea typeface="Calibri"/>
              <a:cs typeface="Calibri"/>
            </a:endParaRPr>
          </a:p>
        </p:txBody>
      </p:sp>
      <p:sp>
        <p:nvSpPr>
          <p:cNvPr id="74" name="Oval 73">
            <a:extLst>
              <a:ext uri="{FF2B5EF4-FFF2-40B4-BE49-F238E27FC236}">
                <a16:creationId xmlns:a16="http://schemas.microsoft.com/office/drawing/2014/main" id="{67CA113A-9D88-8DC8-0107-175B739DDB72}"/>
              </a:ext>
            </a:extLst>
          </p:cNvPr>
          <p:cNvSpPr/>
          <p:nvPr/>
        </p:nvSpPr>
        <p:spPr>
          <a:xfrm>
            <a:off x="7354119" y="3478672"/>
            <a:ext cx="91440" cy="91440"/>
          </a:xfrm>
          <a:prstGeom prst="ellipse">
            <a:avLst/>
          </a:prstGeom>
          <a:solidFill>
            <a:srgbClr val="5287FF"/>
          </a:solidFill>
          <a:ln w="6350" cap="flat" cmpd="sng" algn="ctr">
            <a:noFill/>
            <a:prstDash val="solid"/>
            <a:miter lim="800000"/>
          </a:ln>
          <a:effectLst/>
        </p:spPr>
        <p:txBody>
          <a:bodyPr/>
          <a:lstStyle/>
          <a:p>
            <a:pPr defTabSz="914377"/>
            <a:endParaRPr lang="en-US">
              <a:solidFill>
                <a:srgbClr val="0F56DC"/>
              </a:solidFill>
              <a:latin typeface="Calibri" panose="020F0502020204030204"/>
            </a:endParaRPr>
          </a:p>
        </p:txBody>
      </p:sp>
      <p:grpSp>
        <p:nvGrpSpPr>
          <p:cNvPr id="4" name="Group 3">
            <a:extLst>
              <a:ext uri="{FF2B5EF4-FFF2-40B4-BE49-F238E27FC236}">
                <a16:creationId xmlns:a16="http://schemas.microsoft.com/office/drawing/2014/main" id="{66C52172-4716-1B6B-6FC8-45EF7AF7FABA}"/>
              </a:ext>
            </a:extLst>
          </p:cNvPr>
          <p:cNvGrpSpPr/>
          <p:nvPr/>
        </p:nvGrpSpPr>
        <p:grpSpPr>
          <a:xfrm>
            <a:off x="8728409" y="2463916"/>
            <a:ext cx="1086841" cy="1850331"/>
            <a:chOff x="8687074" y="2463915"/>
            <a:chExt cx="1086841" cy="1850331"/>
          </a:xfrm>
        </p:grpSpPr>
        <p:sp>
          <p:nvSpPr>
            <p:cNvPr id="43" name="Freeform: Shape 42">
              <a:extLst>
                <a:ext uri="{FF2B5EF4-FFF2-40B4-BE49-F238E27FC236}">
                  <a16:creationId xmlns:a16="http://schemas.microsoft.com/office/drawing/2014/main" id="{B7DD0158-F7E0-F14E-DC18-011783513FCE}"/>
                </a:ext>
              </a:extLst>
            </p:cNvPr>
            <p:cNvSpPr/>
            <p:nvPr/>
          </p:nvSpPr>
          <p:spPr>
            <a:xfrm>
              <a:off x="8831484" y="2788937"/>
              <a:ext cx="942431" cy="1484241"/>
            </a:xfrm>
            <a:custGeom>
              <a:avLst/>
              <a:gdLst>
                <a:gd name="connsiteX0" fmla="*/ 0 w 2571779"/>
                <a:gd name="connsiteY0" fmla="*/ 0 h 1592961"/>
                <a:gd name="connsiteX1" fmla="*/ 2571779 w 2571779"/>
                <a:gd name="connsiteY1" fmla="*/ 0 h 1592961"/>
                <a:gd name="connsiteX2" fmla="*/ 2571779 w 2571779"/>
                <a:gd name="connsiteY2" fmla="*/ 1592961 h 1592961"/>
                <a:gd name="connsiteX3" fmla="*/ 0 w 2571779"/>
                <a:gd name="connsiteY3" fmla="*/ 1592961 h 1592961"/>
                <a:gd name="connsiteX4" fmla="*/ 0 w 2571779"/>
                <a:gd name="connsiteY4" fmla="*/ 0 h 1592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79" h="1592961">
                  <a:moveTo>
                    <a:pt x="0" y="0"/>
                  </a:moveTo>
                  <a:lnTo>
                    <a:pt x="2571779" y="0"/>
                  </a:lnTo>
                  <a:lnTo>
                    <a:pt x="2571779" y="1592961"/>
                  </a:lnTo>
                  <a:lnTo>
                    <a:pt x="0" y="1592961"/>
                  </a:lnTo>
                  <a:lnTo>
                    <a:pt x="0" y="0"/>
                  </a:lnTo>
                  <a:close/>
                </a:path>
              </a:pathLst>
            </a:custGeom>
            <a:noFill/>
            <a:ln>
              <a:noFill/>
            </a:ln>
            <a:effectLst/>
          </p:spPr>
          <p:txBody>
            <a:bodyPr spcFirstLastPara="0" vert="horz" wrap="square" lIns="0" tIns="76200" rIns="76200" bIns="114300" numCol="1" spcCol="1270" anchor="t" anchorCtr="0">
              <a:noAutofit/>
            </a:bodyPr>
            <a:lstStyle/>
            <a:p>
              <a:pPr defTabSz="533387">
                <a:lnSpc>
                  <a:spcPct val="90000"/>
                </a:lnSpc>
                <a:spcBef>
                  <a:spcPct val="0"/>
                </a:spcBef>
                <a:defRPr/>
              </a:pPr>
              <a:r>
                <a:rPr lang="en-US" sz="1000" i="1">
                  <a:latin typeface="Calibri"/>
                  <a:cs typeface="Calibri"/>
                </a:rPr>
                <a:t>Second Phase</a:t>
              </a:r>
              <a:endParaRPr lang="en-US">
                <a:solidFill>
                  <a:srgbClr val="0F56DC"/>
                </a:solidFill>
                <a:latin typeface="Calibri" panose="020F0502020204030204"/>
              </a:endParaRPr>
            </a:p>
            <a:p>
              <a:pPr defTabSz="533387">
                <a:lnSpc>
                  <a:spcPct val="90000"/>
                </a:lnSpc>
                <a:spcBef>
                  <a:spcPct val="0"/>
                </a:spcBef>
                <a:defRPr/>
              </a:pPr>
              <a:r>
                <a:rPr lang="en-US" sz="1000">
                  <a:latin typeface="Calibri"/>
                  <a:cs typeface="Calibri"/>
                </a:rPr>
                <a:t>Start entering two local IGs concurrently</a:t>
              </a:r>
              <a:endParaRPr lang="en-US" sz="1000">
                <a:latin typeface="Calibri"/>
                <a:ea typeface="Calibri"/>
                <a:cs typeface="Calibri"/>
              </a:endParaRPr>
            </a:p>
          </p:txBody>
        </p:sp>
        <p:sp>
          <p:nvSpPr>
            <p:cNvPr id="44" name="Freeform: Shape 43">
              <a:extLst>
                <a:ext uri="{FF2B5EF4-FFF2-40B4-BE49-F238E27FC236}">
                  <a16:creationId xmlns:a16="http://schemas.microsoft.com/office/drawing/2014/main" id="{5F4C8972-71F6-EEF8-5203-A3D37D334021}"/>
                </a:ext>
              </a:extLst>
            </p:cNvPr>
            <p:cNvSpPr/>
            <p:nvPr/>
          </p:nvSpPr>
          <p:spPr>
            <a:xfrm>
              <a:off x="8830250" y="2463915"/>
              <a:ext cx="942431" cy="559689"/>
            </a:xfrm>
            <a:custGeom>
              <a:avLst/>
              <a:gdLst>
                <a:gd name="connsiteX0" fmla="*/ 0 w 2571779"/>
                <a:gd name="connsiteY0" fmla="*/ 0 h 559689"/>
                <a:gd name="connsiteX1" fmla="*/ 2571779 w 2571779"/>
                <a:gd name="connsiteY1" fmla="*/ 0 h 559689"/>
                <a:gd name="connsiteX2" fmla="*/ 2571779 w 2571779"/>
                <a:gd name="connsiteY2" fmla="*/ 559689 h 559689"/>
                <a:gd name="connsiteX3" fmla="*/ 0 w 2571779"/>
                <a:gd name="connsiteY3" fmla="*/ 559689 h 559689"/>
                <a:gd name="connsiteX4" fmla="*/ 0 w 2571779"/>
                <a:gd name="connsiteY4" fmla="*/ 0 h 559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79" h="559689">
                  <a:moveTo>
                    <a:pt x="0" y="0"/>
                  </a:moveTo>
                  <a:lnTo>
                    <a:pt x="2571779" y="0"/>
                  </a:lnTo>
                  <a:lnTo>
                    <a:pt x="2571779" y="559689"/>
                  </a:lnTo>
                  <a:lnTo>
                    <a:pt x="0" y="559689"/>
                  </a:lnTo>
                  <a:lnTo>
                    <a:pt x="0" y="0"/>
                  </a:lnTo>
                  <a:close/>
                </a:path>
              </a:pathLst>
            </a:custGeom>
            <a:noFill/>
            <a:ln>
              <a:noFill/>
            </a:ln>
            <a:effectLst/>
          </p:spPr>
          <p:txBody>
            <a:bodyPr spcFirstLastPara="0" vert="horz" wrap="square" lIns="0" tIns="0" rIns="101600" bIns="0" numCol="1" spcCol="1270" anchor="ctr" anchorCtr="0">
              <a:noAutofit/>
            </a:bodyPr>
            <a:lstStyle/>
            <a:p>
              <a:pPr defTabSz="711182">
                <a:lnSpc>
                  <a:spcPct val="90000"/>
                </a:lnSpc>
                <a:spcBef>
                  <a:spcPct val="0"/>
                </a:spcBef>
                <a:spcAft>
                  <a:spcPct val="35000"/>
                </a:spcAft>
                <a:defRPr b="1"/>
              </a:pPr>
              <a:r>
                <a:rPr lang="en-US" sz="1200" b="1">
                  <a:latin typeface="Calibri"/>
                  <a:cs typeface="Calibri"/>
                </a:rPr>
                <a:t>August 2024</a:t>
              </a:r>
            </a:p>
          </p:txBody>
        </p:sp>
        <p:sp>
          <p:nvSpPr>
            <p:cNvPr id="50" name="Straight Connector 49">
              <a:extLst>
                <a:ext uri="{FF2B5EF4-FFF2-40B4-BE49-F238E27FC236}">
                  <a16:creationId xmlns:a16="http://schemas.microsoft.com/office/drawing/2014/main" id="{A968C857-2F47-3C86-CD42-7F98E7027607}"/>
                </a:ext>
              </a:extLst>
            </p:cNvPr>
            <p:cNvSpPr/>
            <p:nvPr/>
          </p:nvSpPr>
          <p:spPr>
            <a:xfrm>
              <a:off x="8729852" y="2680217"/>
              <a:ext cx="0" cy="1592961"/>
            </a:xfrm>
            <a:prstGeom prst="line">
              <a:avLst/>
            </a:prstGeom>
            <a:solidFill>
              <a:srgbClr val="7A003B"/>
            </a:solidFill>
            <a:ln w="12700" cap="flat" cmpd="sng" algn="ctr">
              <a:solidFill>
                <a:sysClr val="window" lastClr="FFFFFF">
                  <a:lumMod val="75000"/>
                </a:sysClr>
              </a:solidFill>
              <a:prstDash val="dash"/>
              <a:miter lim="800000"/>
            </a:ln>
            <a:effectLst/>
          </p:spPr>
          <p:txBody>
            <a:bodyPr/>
            <a:lstStyle/>
            <a:p>
              <a:pPr defTabSz="914377"/>
              <a:endParaRPr lang="en-US">
                <a:solidFill>
                  <a:srgbClr val="0F56DC"/>
                </a:solidFill>
                <a:latin typeface="Calibri" panose="020F0502020204030204"/>
              </a:endParaRPr>
            </a:p>
          </p:txBody>
        </p:sp>
        <p:sp>
          <p:nvSpPr>
            <p:cNvPr id="62" name="Oval 61">
              <a:extLst>
                <a:ext uri="{FF2B5EF4-FFF2-40B4-BE49-F238E27FC236}">
                  <a16:creationId xmlns:a16="http://schemas.microsoft.com/office/drawing/2014/main" id="{839A1BF8-2E2D-DA75-5FB7-39E2ABB13899}"/>
                </a:ext>
              </a:extLst>
            </p:cNvPr>
            <p:cNvSpPr/>
            <p:nvPr/>
          </p:nvSpPr>
          <p:spPr>
            <a:xfrm>
              <a:off x="8687074" y="4222806"/>
              <a:ext cx="91440" cy="91440"/>
            </a:xfrm>
            <a:prstGeom prst="ellipse">
              <a:avLst/>
            </a:prstGeom>
            <a:solidFill>
              <a:schemeClr val="tx2"/>
            </a:solidFill>
            <a:ln w="6350" cap="flat" cmpd="sng" algn="ctr">
              <a:noFill/>
              <a:prstDash val="solid"/>
              <a:miter lim="800000"/>
            </a:ln>
            <a:effectLst/>
          </p:spPr>
          <p:txBody>
            <a:bodyPr/>
            <a:lstStyle/>
            <a:p>
              <a:pPr defTabSz="914377"/>
              <a:endParaRPr lang="en-US">
                <a:solidFill>
                  <a:srgbClr val="0F56DC"/>
                </a:solidFill>
                <a:latin typeface="Calibri" panose="020F0502020204030204"/>
              </a:endParaRPr>
            </a:p>
          </p:txBody>
        </p:sp>
        <p:sp>
          <p:nvSpPr>
            <p:cNvPr id="75" name="Oval 74">
              <a:extLst>
                <a:ext uri="{FF2B5EF4-FFF2-40B4-BE49-F238E27FC236}">
                  <a16:creationId xmlns:a16="http://schemas.microsoft.com/office/drawing/2014/main" id="{6F75E00F-4BB5-190E-2E2E-881F78C0CC81}"/>
                </a:ext>
              </a:extLst>
            </p:cNvPr>
            <p:cNvSpPr/>
            <p:nvPr/>
          </p:nvSpPr>
          <p:spPr>
            <a:xfrm>
              <a:off x="8687460" y="2680216"/>
              <a:ext cx="91440" cy="91440"/>
            </a:xfrm>
            <a:prstGeom prst="ellipse">
              <a:avLst/>
            </a:prstGeom>
            <a:solidFill>
              <a:schemeClr val="tx2"/>
            </a:solidFill>
            <a:ln w="6350" cap="flat" cmpd="sng" algn="ctr">
              <a:noFill/>
              <a:prstDash val="solid"/>
              <a:miter lim="800000"/>
            </a:ln>
            <a:effectLst/>
          </p:spPr>
          <p:txBody>
            <a:bodyPr/>
            <a:lstStyle/>
            <a:p>
              <a:pPr defTabSz="914377"/>
              <a:endParaRPr lang="en-US">
                <a:solidFill>
                  <a:srgbClr val="0F56DC"/>
                </a:solidFill>
                <a:latin typeface="Calibri" panose="020F0502020204030204"/>
              </a:endParaRPr>
            </a:p>
          </p:txBody>
        </p:sp>
      </p:grpSp>
      <p:grpSp>
        <p:nvGrpSpPr>
          <p:cNvPr id="2" name="Group 1">
            <a:extLst>
              <a:ext uri="{FF2B5EF4-FFF2-40B4-BE49-F238E27FC236}">
                <a16:creationId xmlns:a16="http://schemas.microsoft.com/office/drawing/2014/main" id="{1C11C6D4-C1C5-8AB2-390E-072E4110C788}"/>
              </a:ext>
            </a:extLst>
          </p:cNvPr>
          <p:cNvGrpSpPr/>
          <p:nvPr/>
        </p:nvGrpSpPr>
        <p:grpSpPr>
          <a:xfrm>
            <a:off x="10006079" y="2202693"/>
            <a:ext cx="1169659" cy="2122139"/>
            <a:chOff x="9827496" y="2202692"/>
            <a:chExt cx="1159076" cy="2111554"/>
          </a:xfrm>
        </p:grpSpPr>
        <p:sp>
          <p:nvSpPr>
            <p:cNvPr id="66" name="Freeform: Shape 65">
              <a:extLst>
                <a:ext uri="{FF2B5EF4-FFF2-40B4-BE49-F238E27FC236}">
                  <a16:creationId xmlns:a16="http://schemas.microsoft.com/office/drawing/2014/main" id="{B7E6E9F6-8B23-4375-66BA-65CA03D0F4B8}"/>
                </a:ext>
              </a:extLst>
            </p:cNvPr>
            <p:cNvSpPr/>
            <p:nvPr/>
          </p:nvSpPr>
          <p:spPr>
            <a:xfrm>
              <a:off x="9959243" y="2539489"/>
              <a:ext cx="1027329" cy="1312789"/>
            </a:xfrm>
            <a:custGeom>
              <a:avLst/>
              <a:gdLst>
                <a:gd name="connsiteX0" fmla="*/ 0 w 2571779"/>
                <a:gd name="connsiteY0" fmla="*/ 0 h 1592961"/>
                <a:gd name="connsiteX1" fmla="*/ 2571779 w 2571779"/>
                <a:gd name="connsiteY1" fmla="*/ 0 h 1592961"/>
                <a:gd name="connsiteX2" fmla="*/ 2571779 w 2571779"/>
                <a:gd name="connsiteY2" fmla="*/ 1592961 h 1592961"/>
                <a:gd name="connsiteX3" fmla="*/ 0 w 2571779"/>
                <a:gd name="connsiteY3" fmla="*/ 1592961 h 1592961"/>
                <a:gd name="connsiteX4" fmla="*/ 0 w 2571779"/>
                <a:gd name="connsiteY4" fmla="*/ 0 h 1592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79" h="1592961">
                  <a:moveTo>
                    <a:pt x="0" y="0"/>
                  </a:moveTo>
                  <a:lnTo>
                    <a:pt x="2571779" y="0"/>
                  </a:lnTo>
                  <a:lnTo>
                    <a:pt x="2571779" y="1592961"/>
                  </a:lnTo>
                  <a:lnTo>
                    <a:pt x="0" y="1592961"/>
                  </a:lnTo>
                  <a:lnTo>
                    <a:pt x="0" y="0"/>
                  </a:lnTo>
                  <a:close/>
                </a:path>
              </a:pathLst>
            </a:custGeom>
            <a:noFill/>
            <a:ln>
              <a:noFill/>
            </a:ln>
            <a:effectLst/>
          </p:spPr>
          <p:txBody>
            <a:bodyPr spcFirstLastPara="0" vert="horz" wrap="square" lIns="0" tIns="76200" rIns="76200" bIns="114300" numCol="1" spcCol="1270" anchor="t" anchorCtr="0">
              <a:noAutofit/>
            </a:bodyPr>
            <a:lstStyle/>
            <a:p>
              <a:pPr defTabSz="533387">
                <a:lnSpc>
                  <a:spcPct val="90000"/>
                </a:lnSpc>
                <a:spcBef>
                  <a:spcPct val="0"/>
                </a:spcBef>
                <a:defRPr/>
              </a:pPr>
              <a:r>
                <a:rPr lang="en-US" sz="900">
                  <a:latin typeface="Calibri"/>
                  <a:cs typeface="Calibri"/>
                </a:rPr>
                <a:t>Currently working with six jurisdictions and will soon engage with two more</a:t>
              </a:r>
              <a:endParaRPr lang="en-US">
                <a:solidFill>
                  <a:srgbClr val="0F56DC"/>
                </a:solidFill>
                <a:latin typeface="Calibri" panose="020F0502020204030204"/>
              </a:endParaRPr>
            </a:p>
          </p:txBody>
        </p:sp>
        <p:sp>
          <p:nvSpPr>
            <p:cNvPr id="67" name="Freeform: Shape 66">
              <a:extLst>
                <a:ext uri="{FF2B5EF4-FFF2-40B4-BE49-F238E27FC236}">
                  <a16:creationId xmlns:a16="http://schemas.microsoft.com/office/drawing/2014/main" id="{888C2671-AF66-434B-3137-F017FC8BC283}"/>
                </a:ext>
              </a:extLst>
            </p:cNvPr>
            <p:cNvSpPr/>
            <p:nvPr/>
          </p:nvSpPr>
          <p:spPr>
            <a:xfrm>
              <a:off x="9966634" y="2202692"/>
              <a:ext cx="942431" cy="559689"/>
            </a:xfrm>
            <a:custGeom>
              <a:avLst/>
              <a:gdLst>
                <a:gd name="connsiteX0" fmla="*/ 0 w 2571779"/>
                <a:gd name="connsiteY0" fmla="*/ 0 h 559689"/>
                <a:gd name="connsiteX1" fmla="*/ 2571779 w 2571779"/>
                <a:gd name="connsiteY1" fmla="*/ 0 h 559689"/>
                <a:gd name="connsiteX2" fmla="*/ 2571779 w 2571779"/>
                <a:gd name="connsiteY2" fmla="*/ 559689 h 559689"/>
                <a:gd name="connsiteX3" fmla="*/ 0 w 2571779"/>
                <a:gd name="connsiteY3" fmla="*/ 559689 h 559689"/>
                <a:gd name="connsiteX4" fmla="*/ 0 w 2571779"/>
                <a:gd name="connsiteY4" fmla="*/ 0 h 559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79" h="559689">
                  <a:moveTo>
                    <a:pt x="0" y="0"/>
                  </a:moveTo>
                  <a:lnTo>
                    <a:pt x="2571779" y="0"/>
                  </a:lnTo>
                  <a:lnTo>
                    <a:pt x="2571779" y="559689"/>
                  </a:lnTo>
                  <a:lnTo>
                    <a:pt x="0" y="559689"/>
                  </a:lnTo>
                  <a:lnTo>
                    <a:pt x="0" y="0"/>
                  </a:lnTo>
                  <a:close/>
                </a:path>
              </a:pathLst>
            </a:custGeom>
            <a:noFill/>
            <a:ln>
              <a:noFill/>
            </a:ln>
            <a:effectLst/>
          </p:spPr>
          <p:txBody>
            <a:bodyPr spcFirstLastPara="0" vert="horz" wrap="square" lIns="0" tIns="0" rIns="101600" bIns="0" numCol="1" spcCol="1270" anchor="ctr" anchorCtr="0">
              <a:noAutofit/>
            </a:bodyPr>
            <a:lstStyle/>
            <a:p>
              <a:pPr defTabSz="711182">
                <a:lnSpc>
                  <a:spcPct val="90000"/>
                </a:lnSpc>
                <a:spcBef>
                  <a:spcPct val="0"/>
                </a:spcBef>
                <a:spcAft>
                  <a:spcPct val="35000"/>
                </a:spcAft>
                <a:defRPr b="1"/>
              </a:pPr>
              <a:r>
                <a:rPr lang="en-US" sz="1200" b="1">
                  <a:latin typeface="Calibri"/>
                  <a:ea typeface="Calibri"/>
                  <a:cs typeface="Calibri"/>
                </a:rPr>
                <a:t>May 2025</a:t>
              </a:r>
            </a:p>
          </p:txBody>
        </p:sp>
        <p:sp>
          <p:nvSpPr>
            <p:cNvPr id="68" name="Straight Connector 67">
              <a:extLst>
                <a:ext uri="{FF2B5EF4-FFF2-40B4-BE49-F238E27FC236}">
                  <a16:creationId xmlns:a16="http://schemas.microsoft.com/office/drawing/2014/main" id="{2A5C798F-11DC-B07D-C0DD-F701B21E7F70}"/>
                </a:ext>
              </a:extLst>
            </p:cNvPr>
            <p:cNvSpPr/>
            <p:nvPr/>
          </p:nvSpPr>
          <p:spPr>
            <a:xfrm flipH="1">
              <a:off x="9870274" y="2463915"/>
              <a:ext cx="1778" cy="1809263"/>
            </a:xfrm>
            <a:prstGeom prst="line">
              <a:avLst/>
            </a:prstGeom>
            <a:solidFill>
              <a:srgbClr val="7A003B"/>
            </a:solidFill>
            <a:ln w="12700" cap="flat" cmpd="sng" algn="ctr">
              <a:solidFill>
                <a:sysClr val="window" lastClr="FFFFFF">
                  <a:lumMod val="75000"/>
                </a:sysClr>
              </a:solidFill>
              <a:prstDash val="dash"/>
              <a:miter lim="800000"/>
            </a:ln>
            <a:effectLst/>
          </p:spPr>
          <p:txBody>
            <a:bodyPr/>
            <a:lstStyle/>
            <a:p>
              <a:pPr defTabSz="914377"/>
              <a:endParaRPr lang="en-US">
                <a:solidFill>
                  <a:srgbClr val="0F56DC"/>
                </a:solidFill>
                <a:latin typeface="Calibri" panose="020F0502020204030204"/>
              </a:endParaRPr>
            </a:p>
          </p:txBody>
        </p:sp>
        <p:sp>
          <p:nvSpPr>
            <p:cNvPr id="69" name="Oval 68">
              <a:extLst>
                <a:ext uri="{FF2B5EF4-FFF2-40B4-BE49-F238E27FC236}">
                  <a16:creationId xmlns:a16="http://schemas.microsoft.com/office/drawing/2014/main" id="{383A5624-067F-998D-7E4C-CA8DA823B3F2}"/>
                </a:ext>
              </a:extLst>
            </p:cNvPr>
            <p:cNvSpPr/>
            <p:nvPr/>
          </p:nvSpPr>
          <p:spPr>
            <a:xfrm>
              <a:off x="9827496" y="4222806"/>
              <a:ext cx="91440" cy="91440"/>
            </a:xfrm>
            <a:prstGeom prst="ellipse">
              <a:avLst/>
            </a:prstGeom>
            <a:solidFill>
              <a:srgbClr val="17468F"/>
            </a:solidFill>
            <a:ln w="6350" cap="flat" cmpd="sng" algn="ctr">
              <a:noFill/>
              <a:prstDash val="solid"/>
              <a:miter lim="800000"/>
            </a:ln>
            <a:effectLst/>
          </p:spPr>
          <p:txBody>
            <a:bodyPr/>
            <a:lstStyle/>
            <a:p>
              <a:pPr defTabSz="914377"/>
              <a:endParaRPr lang="en-US">
                <a:solidFill>
                  <a:srgbClr val="0F56DC"/>
                </a:solidFill>
                <a:latin typeface="Calibri" panose="020F0502020204030204"/>
              </a:endParaRPr>
            </a:p>
          </p:txBody>
        </p:sp>
        <p:sp>
          <p:nvSpPr>
            <p:cNvPr id="76" name="Oval 75">
              <a:extLst>
                <a:ext uri="{FF2B5EF4-FFF2-40B4-BE49-F238E27FC236}">
                  <a16:creationId xmlns:a16="http://schemas.microsoft.com/office/drawing/2014/main" id="{72837B49-762D-5F4C-30E3-62DFF6654819}"/>
                </a:ext>
              </a:extLst>
            </p:cNvPr>
            <p:cNvSpPr/>
            <p:nvPr/>
          </p:nvSpPr>
          <p:spPr>
            <a:xfrm>
              <a:off x="9827903" y="2424201"/>
              <a:ext cx="91440" cy="91440"/>
            </a:xfrm>
            <a:prstGeom prst="ellipse">
              <a:avLst/>
            </a:prstGeom>
            <a:solidFill>
              <a:srgbClr val="17468F"/>
            </a:solidFill>
            <a:ln w="6350" cap="flat" cmpd="sng" algn="ctr">
              <a:noFill/>
              <a:prstDash val="solid"/>
              <a:miter lim="800000"/>
            </a:ln>
            <a:effectLst/>
          </p:spPr>
          <p:txBody>
            <a:bodyPr/>
            <a:lstStyle/>
            <a:p>
              <a:pPr defTabSz="914377"/>
              <a:endParaRPr lang="en-US">
                <a:solidFill>
                  <a:srgbClr val="0F56DC"/>
                </a:solidFill>
                <a:latin typeface="Calibri" panose="020F0502020204030204"/>
              </a:endParaRPr>
            </a:p>
          </p:txBody>
        </p:sp>
      </p:grpSp>
      <p:grpSp>
        <p:nvGrpSpPr>
          <p:cNvPr id="6" name="Group 5">
            <a:extLst>
              <a:ext uri="{FF2B5EF4-FFF2-40B4-BE49-F238E27FC236}">
                <a16:creationId xmlns:a16="http://schemas.microsoft.com/office/drawing/2014/main" id="{0A7C31DF-17FD-E923-C4DC-23D958B6E628}"/>
              </a:ext>
            </a:extLst>
          </p:cNvPr>
          <p:cNvGrpSpPr/>
          <p:nvPr/>
        </p:nvGrpSpPr>
        <p:grpSpPr>
          <a:xfrm>
            <a:off x="8085248" y="4222807"/>
            <a:ext cx="1210837" cy="1357796"/>
            <a:chOff x="8111572" y="4222806"/>
            <a:chExt cx="1210837" cy="1357796"/>
          </a:xfrm>
        </p:grpSpPr>
        <p:sp>
          <p:nvSpPr>
            <p:cNvPr id="36" name="Freeform: Shape 35">
              <a:extLst>
                <a:ext uri="{FF2B5EF4-FFF2-40B4-BE49-F238E27FC236}">
                  <a16:creationId xmlns:a16="http://schemas.microsoft.com/office/drawing/2014/main" id="{8FF16A15-FA7F-0DC1-D6BB-906548F0D5A7}"/>
                </a:ext>
              </a:extLst>
            </p:cNvPr>
            <p:cNvSpPr/>
            <p:nvPr/>
          </p:nvSpPr>
          <p:spPr>
            <a:xfrm>
              <a:off x="8271331" y="4464120"/>
              <a:ext cx="1005533" cy="1116482"/>
            </a:xfrm>
            <a:custGeom>
              <a:avLst/>
              <a:gdLst>
                <a:gd name="connsiteX0" fmla="*/ 0 w 2585723"/>
                <a:gd name="connsiteY0" fmla="*/ 0 h 1592961"/>
                <a:gd name="connsiteX1" fmla="*/ 2585723 w 2585723"/>
                <a:gd name="connsiteY1" fmla="*/ 0 h 1592961"/>
                <a:gd name="connsiteX2" fmla="*/ 2585723 w 2585723"/>
                <a:gd name="connsiteY2" fmla="*/ 1592961 h 1592961"/>
                <a:gd name="connsiteX3" fmla="*/ 0 w 2585723"/>
                <a:gd name="connsiteY3" fmla="*/ 1592961 h 1592961"/>
                <a:gd name="connsiteX4" fmla="*/ 0 w 2585723"/>
                <a:gd name="connsiteY4" fmla="*/ 0 h 1592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5723" h="1592961">
                  <a:moveTo>
                    <a:pt x="0" y="0"/>
                  </a:moveTo>
                  <a:lnTo>
                    <a:pt x="2585723" y="0"/>
                  </a:lnTo>
                  <a:lnTo>
                    <a:pt x="2585723" y="1592961"/>
                  </a:lnTo>
                  <a:lnTo>
                    <a:pt x="0" y="1592961"/>
                  </a:lnTo>
                  <a:lnTo>
                    <a:pt x="0" y="0"/>
                  </a:lnTo>
                  <a:close/>
                </a:path>
              </a:pathLst>
            </a:custGeom>
            <a:noFill/>
            <a:ln>
              <a:noFill/>
            </a:ln>
            <a:effectLst/>
          </p:spPr>
          <p:txBody>
            <a:bodyPr spcFirstLastPara="0" vert="horz" wrap="square" lIns="0" tIns="114300" rIns="0" bIns="76200" numCol="1" spcCol="1270" anchor="b" anchorCtr="0">
              <a:noAutofit/>
            </a:bodyPr>
            <a:lstStyle/>
            <a:p>
              <a:pPr defTabSz="533387">
                <a:lnSpc>
                  <a:spcPct val="90000"/>
                </a:lnSpc>
                <a:spcBef>
                  <a:spcPct val="0"/>
                </a:spcBef>
                <a:defRPr/>
              </a:pPr>
              <a:r>
                <a:rPr lang="en-US" sz="1000" i="1">
                  <a:latin typeface="Calibri"/>
                  <a:cs typeface="Calibri"/>
                </a:rPr>
                <a:t>Pilot Phase</a:t>
              </a:r>
              <a:endParaRPr lang="en-US" sz="1000">
                <a:latin typeface="Calibri"/>
                <a:cs typeface="Calibri"/>
              </a:endParaRPr>
            </a:p>
            <a:p>
              <a:pPr defTabSz="533387">
                <a:lnSpc>
                  <a:spcPct val="90000"/>
                </a:lnSpc>
                <a:spcBef>
                  <a:spcPct val="0"/>
                </a:spcBef>
                <a:defRPr/>
              </a:pPr>
              <a:r>
                <a:rPr lang="en-US" sz="1000">
                  <a:latin typeface="Calibri"/>
                  <a:cs typeface="Calibri"/>
                </a:rPr>
                <a:t>Start entering next local IG </a:t>
              </a:r>
              <a:endParaRPr lang="en-US" sz="1000">
                <a:latin typeface="Calibri"/>
                <a:ea typeface="Calibri"/>
                <a:cs typeface="Calibri"/>
              </a:endParaRPr>
            </a:p>
          </p:txBody>
        </p:sp>
        <p:sp>
          <p:nvSpPr>
            <p:cNvPr id="37" name="Freeform: Shape 36">
              <a:extLst>
                <a:ext uri="{FF2B5EF4-FFF2-40B4-BE49-F238E27FC236}">
                  <a16:creationId xmlns:a16="http://schemas.microsoft.com/office/drawing/2014/main" id="{DDF79AC0-CF4E-C49F-6909-3AA4027584BE}"/>
                </a:ext>
              </a:extLst>
            </p:cNvPr>
            <p:cNvSpPr/>
            <p:nvPr/>
          </p:nvSpPr>
          <p:spPr>
            <a:xfrm>
              <a:off x="8250889" y="4703876"/>
              <a:ext cx="1071520" cy="559689"/>
            </a:xfrm>
            <a:custGeom>
              <a:avLst/>
              <a:gdLst>
                <a:gd name="connsiteX0" fmla="*/ 0 w 2585723"/>
                <a:gd name="connsiteY0" fmla="*/ 0 h 559689"/>
                <a:gd name="connsiteX1" fmla="*/ 2585723 w 2585723"/>
                <a:gd name="connsiteY1" fmla="*/ 0 h 559689"/>
                <a:gd name="connsiteX2" fmla="*/ 2585723 w 2585723"/>
                <a:gd name="connsiteY2" fmla="*/ 559689 h 559689"/>
                <a:gd name="connsiteX3" fmla="*/ 0 w 2585723"/>
                <a:gd name="connsiteY3" fmla="*/ 559689 h 559689"/>
                <a:gd name="connsiteX4" fmla="*/ 0 w 2585723"/>
                <a:gd name="connsiteY4" fmla="*/ 0 h 559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5723" h="559689">
                  <a:moveTo>
                    <a:pt x="0" y="0"/>
                  </a:moveTo>
                  <a:lnTo>
                    <a:pt x="2585723" y="0"/>
                  </a:lnTo>
                  <a:lnTo>
                    <a:pt x="2585723" y="559689"/>
                  </a:lnTo>
                  <a:lnTo>
                    <a:pt x="0" y="559689"/>
                  </a:lnTo>
                  <a:lnTo>
                    <a:pt x="0" y="0"/>
                  </a:lnTo>
                  <a:close/>
                </a:path>
              </a:pathLst>
            </a:custGeom>
            <a:noFill/>
            <a:ln>
              <a:noFill/>
            </a:ln>
            <a:effectLst/>
          </p:spPr>
          <p:txBody>
            <a:bodyPr spcFirstLastPara="0" vert="horz" wrap="square" lIns="0" tIns="0" rIns="101600" bIns="0" numCol="1" spcCol="1270" anchor="ctr" anchorCtr="0">
              <a:noAutofit/>
            </a:bodyPr>
            <a:lstStyle/>
            <a:p>
              <a:pPr defTabSz="711182">
                <a:lnSpc>
                  <a:spcPct val="90000"/>
                </a:lnSpc>
                <a:spcBef>
                  <a:spcPct val="0"/>
                </a:spcBef>
                <a:spcAft>
                  <a:spcPct val="35000"/>
                </a:spcAft>
                <a:defRPr b="1"/>
              </a:pPr>
              <a:r>
                <a:rPr lang="en-US" sz="1200" b="1">
                  <a:latin typeface="Calibri"/>
                  <a:cs typeface="Calibri"/>
                </a:rPr>
                <a:t>February 2024</a:t>
              </a:r>
            </a:p>
          </p:txBody>
        </p:sp>
        <p:sp>
          <p:nvSpPr>
            <p:cNvPr id="41" name="Oval 40">
              <a:extLst>
                <a:ext uri="{FF2B5EF4-FFF2-40B4-BE49-F238E27FC236}">
                  <a16:creationId xmlns:a16="http://schemas.microsoft.com/office/drawing/2014/main" id="{53673642-80C8-CA1C-059A-71A77381BEBF}"/>
                </a:ext>
              </a:extLst>
            </p:cNvPr>
            <p:cNvSpPr/>
            <p:nvPr/>
          </p:nvSpPr>
          <p:spPr>
            <a:xfrm>
              <a:off x="8111572" y="4222806"/>
              <a:ext cx="91440" cy="91440"/>
            </a:xfrm>
            <a:prstGeom prst="ellipse">
              <a:avLst/>
            </a:prstGeom>
            <a:solidFill>
              <a:srgbClr val="17468F"/>
            </a:solidFill>
            <a:ln w="6350" cap="flat" cmpd="sng" algn="ctr">
              <a:noFill/>
              <a:prstDash val="solid"/>
              <a:miter lim="800000"/>
            </a:ln>
            <a:effectLst/>
          </p:spPr>
          <p:txBody>
            <a:bodyPr/>
            <a:lstStyle/>
            <a:p>
              <a:pPr defTabSz="914377"/>
              <a:endParaRPr lang="en-US">
                <a:solidFill>
                  <a:srgbClr val="0F56DC"/>
                </a:solidFill>
                <a:latin typeface="Calibri" panose="020F0502020204030204"/>
              </a:endParaRPr>
            </a:p>
          </p:txBody>
        </p:sp>
        <p:sp>
          <p:nvSpPr>
            <p:cNvPr id="77" name="Straight Connector 76">
              <a:extLst>
                <a:ext uri="{FF2B5EF4-FFF2-40B4-BE49-F238E27FC236}">
                  <a16:creationId xmlns:a16="http://schemas.microsoft.com/office/drawing/2014/main" id="{2BF84562-E819-5CAE-FD2A-9050AB2F8521}"/>
                </a:ext>
              </a:extLst>
            </p:cNvPr>
            <p:cNvSpPr/>
            <p:nvPr/>
          </p:nvSpPr>
          <p:spPr>
            <a:xfrm>
              <a:off x="8151703" y="4314246"/>
              <a:ext cx="6646" cy="697652"/>
            </a:xfrm>
            <a:prstGeom prst="line">
              <a:avLst/>
            </a:prstGeom>
            <a:noFill/>
            <a:ln w="12700" cap="flat" cmpd="sng" algn="ctr">
              <a:solidFill>
                <a:sysClr val="window" lastClr="FFFFFF">
                  <a:lumMod val="75000"/>
                </a:sysClr>
              </a:solidFill>
              <a:prstDash val="dash"/>
              <a:miter lim="800000"/>
            </a:ln>
            <a:effectLst/>
          </p:spPr>
          <p:txBody>
            <a:bodyPr/>
            <a:lstStyle/>
            <a:p>
              <a:pPr defTabSz="914377"/>
              <a:endParaRPr lang="en-US">
                <a:solidFill>
                  <a:srgbClr val="0F56DC"/>
                </a:solidFill>
                <a:latin typeface="Calibri" panose="020F0502020204030204"/>
              </a:endParaRPr>
            </a:p>
          </p:txBody>
        </p:sp>
        <p:sp>
          <p:nvSpPr>
            <p:cNvPr id="78" name="Oval 77">
              <a:extLst>
                <a:ext uri="{FF2B5EF4-FFF2-40B4-BE49-F238E27FC236}">
                  <a16:creationId xmlns:a16="http://schemas.microsoft.com/office/drawing/2014/main" id="{B6A0231E-6B1B-ABFB-42D7-21743BFEE696}"/>
                </a:ext>
              </a:extLst>
            </p:cNvPr>
            <p:cNvSpPr/>
            <p:nvPr/>
          </p:nvSpPr>
          <p:spPr>
            <a:xfrm>
              <a:off x="8124767" y="4930525"/>
              <a:ext cx="91440" cy="91440"/>
            </a:xfrm>
            <a:prstGeom prst="ellipse">
              <a:avLst/>
            </a:prstGeom>
            <a:solidFill>
              <a:srgbClr val="17468F"/>
            </a:solidFill>
            <a:ln w="6350" cap="flat" cmpd="sng" algn="ctr">
              <a:noFill/>
              <a:prstDash val="solid"/>
              <a:miter lim="800000"/>
            </a:ln>
            <a:effectLst/>
          </p:spPr>
          <p:txBody>
            <a:bodyPr/>
            <a:lstStyle/>
            <a:p>
              <a:pPr defTabSz="914377"/>
              <a:endParaRPr lang="en-US">
                <a:solidFill>
                  <a:srgbClr val="0F56DC"/>
                </a:solidFill>
                <a:latin typeface="Calibri" panose="020F0502020204030204"/>
              </a:endParaRPr>
            </a:p>
          </p:txBody>
        </p:sp>
      </p:grpSp>
      <p:grpSp>
        <p:nvGrpSpPr>
          <p:cNvPr id="3" name="Group 2">
            <a:extLst>
              <a:ext uri="{FF2B5EF4-FFF2-40B4-BE49-F238E27FC236}">
                <a16:creationId xmlns:a16="http://schemas.microsoft.com/office/drawing/2014/main" id="{3C950EDD-6B0B-8D5E-8D2F-13BFD35AFC35}"/>
              </a:ext>
            </a:extLst>
          </p:cNvPr>
          <p:cNvGrpSpPr/>
          <p:nvPr/>
        </p:nvGrpSpPr>
        <p:grpSpPr>
          <a:xfrm>
            <a:off x="9396109" y="4222803"/>
            <a:ext cx="1087232" cy="2076156"/>
            <a:chOff x="9257285" y="4222806"/>
            <a:chExt cx="1087232" cy="2102082"/>
          </a:xfrm>
        </p:grpSpPr>
        <p:sp>
          <p:nvSpPr>
            <p:cNvPr id="8" name="Straight Connector 7">
              <a:extLst>
                <a:ext uri="{FF2B5EF4-FFF2-40B4-BE49-F238E27FC236}">
                  <a16:creationId xmlns:a16="http://schemas.microsoft.com/office/drawing/2014/main" id="{1799641A-6141-ACB3-0D99-A20C8BCDE593}"/>
                </a:ext>
              </a:extLst>
            </p:cNvPr>
            <p:cNvSpPr/>
            <p:nvPr/>
          </p:nvSpPr>
          <p:spPr>
            <a:xfrm>
              <a:off x="9299416" y="4290976"/>
              <a:ext cx="0" cy="1266418"/>
            </a:xfrm>
            <a:prstGeom prst="line">
              <a:avLst/>
            </a:prstGeom>
            <a:solidFill>
              <a:srgbClr val="7A003B"/>
            </a:solidFill>
            <a:ln w="12700" cap="flat" cmpd="sng" algn="ctr">
              <a:solidFill>
                <a:sysClr val="window" lastClr="FFFFFF">
                  <a:lumMod val="75000"/>
                </a:sysClr>
              </a:solidFill>
              <a:prstDash val="dash"/>
              <a:miter lim="800000"/>
            </a:ln>
            <a:effectLst/>
          </p:spPr>
          <p:txBody>
            <a:bodyPr/>
            <a:lstStyle/>
            <a:p>
              <a:pPr defTabSz="914377"/>
              <a:endParaRPr lang="en-US">
                <a:solidFill>
                  <a:srgbClr val="0F56DC"/>
                </a:solidFill>
                <a:latin typeface="Calibri" panose="020F0502020204030204"/>
              </a:endParaRPr>
            </a:p>
          </p:txBody>
        </p:sp>
        <p:sp>
          <p:nvSpPr>
            <p:cNvPr id="63" name="Freeform: Shape 62">
              <a:extLst>
                <a:ext uri="{FF2B5EF4-FFF2-40B4-BE49-F238E27FC236}">
                  <a16:creationId xmlns:a16="http://schemas.microsoft.com/office/drawing/2014/main" id="{E39866FB-2940-2E9B-82AD-8F01D5FBAD25}"/>
                </a:ext>
              </a:extLst>
            </p:cNvPr>
            <p:cNvSpPr/>
            <p:nvPr/>
          </p:nvSpPr>
          <p:spPr>
            <a:xfrm>
              <a:off x="9366555" y="5709312"/>
              <a:ext cx="871188" cy="615576"/>
            </a:xfrm>
            <a:custGeom>
              <a:avLst/>
              <a:gdLst>
                <a:gd name="connsiteX0" fmla="*/ 0 w 2571779"/>
                <a:gd name="connsiteY0" fmla="*/ 0 h 1592961"/>
                <a:gd name="connsiteX1" fmla="*/ 2571779 w 2571779"/>
                <a:gd name="connsiteY1" fmla="*/ 0 h 1592961"/>
                <a:gd name="connsiteX2" fmla="*/ 2571779 w 2571779"/>
                <a:gd name="connsiteY2" fmla="*/ 1592961 h 1592961"/>
                <a:gd name="connsiteX3" fmla="*/ 0 w 2571779"/>
                <a:gd name="connsiteY3" fmla="*/ 1592961 h 1592961"/>
                <a:gd name="connsiteX4" fmla="*/ 0 w 2571779"/>
                <a:gd name="connsiteY4" fmla="*/ 0 h 1592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79" h="1592961">
                  <a:moveTo>
                    <a:pt x="0" y="0"/>
                  </a:moveTo>
                  <a:lnTo>
                    <a:pt x="2571779" y="0"/>
                  </a:lnTo>
                  <a:lnTo>
                    <a:pt x="2571779" y="1592961"/>
                  </a:lnTo>
                  <a:lnTo>
                    <a:pt x="0" y="1592961"/>
                  </a:lnTo>
                  <a:lnTo>
                    <a:pt x="0" y="0"/>
                  </a:lnTo>
                  <a:close/>
                </a:path>
              </a:pathLst>
            </a:custGeom>
            <a:noFill/>
            <a:ln>
              <a:noFill/>
            </a:ln>
            <a:effectLst/>
          </p:spPr>
          <p:txBody>
            <a:bodyPr spcFirstLastPara="0" vert="horz" wrap="square" lIns="0" tIns="114300" rIns="0" bIns="76200" numCol="1" spcCol="1270" anchor="b" anchorCtr="0">
              <a:noAutofit/>
            </a:bodyPr>
            <a:lstStyle/>
            <a:p>
              <a:pPr defTabSz="533387">
                <a:lnSpc>
                  <a:spcPct val="90000"/>
                </a:lnSpc>
                <a:spcBef>
                  <a:spcPct val="0"/>
                </a:spcBef>
                <a:defRPr/>
              </a:pPr>
              <a:r>
                <a:rPr lang="en-US" sz="1000" i="1">
                  <a:latin typeface="Calibri"/>
                  <a:cs typeface="Calibri"/>
                </a:rPr>
                <a:t>Second Phase</a:t>
              </a:r>
            </a:p>
            <a:p>
              <a:pPr defTabSz="533387">
                <a:lnSpc>
                  <a:spcPct val="90000"/>
                </a:lnSpc>
                <a:spcBef>
                  <a:spcPct val="0"/>
                </a:spcBef>
                <a:defRPr/>
              </a:pPr>
              <a:r>
                <a:rPr lang="en-US" sz="1000">
                  <a:latin typeface="Calibri" panose="020F0502020204030204"/>
                  <a:ea typeface="Calibri"/>
                  <a:cs typeface="Calibri"/>
                </a:rPr>
                <a:t>Continue process for all local IGs</a:t>
              </a:r>
            </a:p>
          </p:txBody>
        </p:sp>
        <p:sp>
          <p:nvSpPr>
            <p:cNvPr id="64" name="Freeform: Shape 63">
              <a:extLst>
                <a:ext uri="{FF2B5EF4-FFF2-40B4-BE49-F238E27FC236}">
                  <a16:creationId xmlns:a16="http://schemas.microsoft.com/office/drawing/2014/main" id="{0EF038BD-9FE3-120C-9AEC-4EDD0B2177DF}"/>
                </a:ext>
              </a:extLst>
            </p:cNvPr>
            <p:cNvSpPr/>
            <p:nvPr/>
          </p:nvSpPr>
          <p:spPr>
            <a:xfrm>
              <a:off x="9402086" y="5292707"/>
              <a:ext cx="942431" cy="559689"/>
            </a:xfrm>
            <a:custGeom>
              <a:avLst/>
              <a:gdLst>
                <a:gd name="connsiteX0" fmla="*/ 0 w 2571779"/>
                <a:gd name="connsiteY0" fmla="*/ 0 h 559689"/>
                <a:gd name="connsiteX1" fmla="*/ 2571779 w 2571779"/>
                <a:gd name="connsiteY1" fmla="*/ 0 h 559689"/>
                <a:gd name="connsiteX2" fmla="*/ 2571779 w 2571779"/>
                <a:gd name="connsiteY2" fmla="*/ 559689 h 559689"/>
                <a:gd name="connsiteX3" fmla="*/ 0 w 2571779"/>
                <a:gd name="connsiteY3" fmla="*/ 559689 h 559689"/>
                <a:gd name="connsiteX4" fmla="*/ 0 w 2571779"/>
                <a:gd name="connsiteY4" fmla="*/ 0 h 559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79" h="559689">
                  <a:moveTo>
                    <a:pt x="0" y="0"/>
                  </a:moveTo>
                  <a:lnTo>
                    <a:pt x="2571779" y="0"/>
                  </a:lnTo>
                  <a:lnTo>
                    <a:pt x="2571779" y="559689"/>
                  </a:lnTo>
                  <a:lnTo>
                    <a:pt x="0" y="559689"/>
                  </a:lnTo>
                  <a:lnTo>
                    <a:pt x="0" y="0"/>
                  </a:lnTo>
                  <a:close/>
                </a:path>
              </a:pathLst>
            </a:custGeom>
            <a:noFill/>
            <a:ln>
              <a:noFill/>
            </a:ln>
            <a:effectLst/>
          </p:spPr>
          <p:txBody>
            <a:bodyPr spcFirstLastPara="0" vert="horz" wrap="square" lIns="0" tIns="0" rIns="101600" bIns="0" numCol="1" spcCol="1270" anchor="ctr" anchorCtr="0">
              <a:noAutofit/>
            </a:bodyPr>
            <a:lstStyle/>
            <a:p>
              <a:pPr defTabSz="711182">
                <a:lnSpc>
                  <a:spcPct val="90000"/>
                </a:lnSpc>
                <a:spcBef>
                  <a:spcPct val="0"/>
                </a:spcBef>
                <a:spcAft>
                  <a:spcPct val="35000"/>
                </a:spcAft>
                <a:defRPr b="1"/>
              </a:pPr>
              <a:r>
                <a:rPr lang="en-US" sz="1200" b="1">
                  <a:latin typeface="Calibri"/>
                  <a:cs typeface="Calibri"/>
                </a:rPr>
                <a:t>January 2025</a:t>
              </a:r>
            </a:p>
          </p:txBody>
        </p:sp>
        <p:sp>
          <p:nvSpPr>
            <p:cNvPr id="65" name="Oval 64">
              <a:extLst>
                <a:ext uri="{FF2B5EF4-FFF2-40B4-BE49-F238E27FC236}">
                  <a16:creationId xmlns:a16="http://schemas.microsoft.com/office/drawing/2014/main" id="{422D2ADB-218C-0D8C-E403-D5F79FF8C1E2}"/>
                </a:ext>
              </a:extLst>
            </p:cNvPr>
            <p:cNvSpPr/>
            <p:nvPr/>
          </p:nvSpPr>
          <p:spPr>
            <a:xfrm>
              <a:off x="9257285" y="4222806"/>
              <a:ext cx="91440" cy="91440"/>
            </a:xfrm>
            <a:prstGeom prst="ellipse">
              <a:avLst/>
            </a:prstGeom>
            <a:solidFill>
              <a:srgbClr val="5287FF"/>
            </a:solidFill>
            <a:ln w="6350" cap="flat" cmpd="sng" algn="ctr">
              <a:noFill/>
              <a:prstDash val="solid"/>
              <a:miter lim="800000"/>
            </a:ln>
            <a:effectLst/>
          </p:spPr>
          <p:txBody>
            <a:bodyPr/>
            <a:lstStyle/>
            <a:p>
              <a:pPr defTabSz="914377"/>
              <a:endParaRPr lang="en-US">
                <a:solidFill>
                  <a:srgbClr val="0F56DC"/>
                </a:solidFill>
                <a:latin typeface="Calibri" panose="020F0502020204030204"/>
              </a:endParaRPr>
            </a:p>
          </p:txBody>
        </p:sp>
        <p:sp>
          <p:nvSpPr>
            <p:cNvPr id="79" name="Oval 78">
              <a:extLst>
                <a:ext uri="{FF2B5EF4-FFF2-40B4-BE49-F238E27FC236}">
                  <a16:creationId xmlns:a16="http://schemas.microsoft.com/office/drawing/2014/main" id="{BA286FCD-4673-591A-8A45-C5BA9DF7B11F}"/>
                </a:ext>
              </a:extLst>
            </p:cNvPr>
            <p:cNvSpPr/>
            <p:nvPr/>
          </p:nvSpPr>
          <p:spPr>
            <a:xfrm>
              <a:off x="9257285" y="5529471"/>
              <a:ext cx="91440" cy="91440"/>
            </a:xfrm>
            <a:prstGeom prst="ellipse">
              <a:avLst/>
            </a:prstGeom>
            <a:solidFill>
              <a:srgbClr val="5287FF"/>
            </a:solidFill>
            <a:ln w="6350" cap="flat" cmpd="sng" algn="ctr">
              <a:noFill/>
              <a:prstDash val="solid"/>
              <a:miter lim="800000"/>
            </a:ln>
            <a:effectLst/>
          </p:spPr>
          <p:txBody>
            <a:bodyPr/>
            <a:lstStyle/>
            <a:p>
              <a:pPr defTabSz="914377"/>
              <a:endParaRPr lang="en-US">
                <a:solidFill>
                  <a:srgbClr val="0F56DC"/>
                </a:solidFill>
                <a:latin typeface="Calibri" panose="020F0502020204030204"/>
              </a:endParaRPr>
            </a:p>
          </p:txBody>
        </p:sp>
      </p:grpSp>
      <p:sp>
        <p:nvSpPr>
          <p:cNvPr id="38" name="Title 3">
            <a:extLst>
              <a:ext uri="{FF2B5EF4-FFF2-40B4-BE49-F238E27FC236}">
                <a16:creationId xmlns:a16="http://schemas.microsoft.com/office/drawing/2014/main" id="{28F32AB1-C158-8DBC-5E1F-ECAFC8050935}"/>
              </a:ext>
            </a:extLst>
          </p:cNvPr>
          <p:cNvSpPr>
            <a:spLocks noGrp="1"/>
          </p:cNvSpPr>
          <p:nvPr>
            <p:ph type="title"/>
          </p:nvPr>
        </p:nvSpPr>
        <p:spPr/>
        <p:txBody>
          <a:bodyPr vert="horz" lIns="91440" tIns="45720" rIns="91440" bIns="45720" rtlCol="0" anchor="b" anchorCtr="0">
            <a:normAutofit/>
          </a:bodyPr>
          <a:lstStyle/>
          <a:p>
            <a:pPr>
              <a:lnSpc>
                <a:spcPct val="76000"/>
              </a:lnSpc>
            </a:pPr>
            <a:r>
              <a:rPr lang="en-US" sz="3700">
                <a:solidFill>
                  <a:schemeClr val="accent2"/>
                </a:solidFill>
                <a:latin typeface="Calibri"/>
                <a:cs typeface="Calibri"/>
              </a:rPr>
              <a:t>Data </a:t>
            </a:r>
            <a:r>
              <a:rPr lang="en-US" sz="3700">
                <a:solidFill>
                  <a:schemeClr val="accent2"/>
                </a:solidFill>
              </a:rPr>
              <a:t>Exchange</a:t>
            </a:r>
            <a:r>
              <a:rPr lang="en-US" sz="3700">
                <a:solidFill>
                  <a:schemeClr val="accent2"/>
                </a:solidFill>
                <a:latin typeface="Calibri"/>
                <a:cs typeface="Calibri"/>
              </a:rPr>
              <a:t>: </a:t>
            </a:r>
            <a:r>
              <a:rPr lang="en-US" sz="3700" b="0">
                <a:solidFill>
                  <a:schemeClr val="accent2"/>
                </a:solidFill>
              </a:rPr>
              <a:t>Local Implementation Guide Standardization and Digitization Project</a:t>
            </a:r>
            <a:endParaRPr lang="en-US" sz="3700" b="0">
              <a:solidFill>
                <a:schemeClr val="accent2"/>
              </a:solidFill>
              <a:latin typeface="Calibri"/>
              <a:cs typeface="Calibri"/>
            </a:endParaRPr>
          </a:p>
        </p:txBody>
      </p:sp>
      <p:grpSp>
        <p:nvGrpSpPr>
          <p:cNvPr id="49" name="Group 48">
            <a:extLst>
              <a:ext uri="{FF2B5EF4-FFF2-40B4-BE49-F238E27FC236}">
                <a16:creationId xmlns:a16="http://schemas.microsoft.com/office/drawing/2014/main" id="{3228550C-A769-2CE5-7337-CBEFDF863065}"/>
              </a:ext>
            </a:extLst>
          </p:cNvPr>
          <p:cNvGrpSpPr/>
          <p:nvPr/>
        </p:nvGrpSpPr>
        <p:grpSpPr>
          <a:xfrm>
            <a:off x="11035747" y="355009"/>
            <a:ext cx="650236" cy="741363"/>
            <a:chOff x="7739063" y="701675"/>
            <a:chExt cx="1019175" cy="1096963"/>
          </a:xfrm>
          <a:solidFill>
            <a:schemeClr val="accent2"/>
          </a:solidFill>
        </p:grpSpPr>
        <p:sp>
          <p:nvSpPr>
            <p:cNvPr id="42" name="Freeform 34">
              <a:extLst>
                <a:ext uri="{FF2B5EF4-FFF2-40B4-BE49-F238E27FC236}">
                  <a16:creationId xmlns:a16="http://schemas.microsoft.com/office/drawing/2014/main" id="{42CCFFDE-C764-5C4F-0791-2920F0994799}"/>
                </a:ext>
              </a:extLst>
            </p:cNvPr>
            <p:cNvSpPr>
              <a:spLocks/>
            </p:cNvSpPr>
            <p:nvPr/>
          </p:nvSpPr>
          <p:spPr bwMode="auto">
            <a:xfrm>
              <a:off x="8026400" y="828675"/>
              <a:ext cx="731838" cy="969963"/>
            </a:xfrm>
            <a:custGeom>
              <a:avLst/>
              <a:gdLst>
                <a:gd name="T0" fmla="*/ 303 w 461"/>
                <a:gd name="T1" fmla="*/ 0 h 611"/>
                <a:gd name="T2" fmla="*/ 459 w 461"/>
                <a:gd name="T3" fmla="*/ 42 h 611"/>
                <a:gd name="T4" fmla="*/ 461 w 461"/>
                <a:gd name="T5" fmla="*/ 44 h 611"/>
                <a:gd name="T6" fmla="*/ 305 w 461"/>
                <a:gd name="T7" fmla="*/ 611 h 611"/>
                <a:gd name="T8" fmla="*/ 0 w 461"/>
                <a:gd name="T9" fmla="*/ 527 h 611"/>
                <a:gd name="T10" fmla="*/ 119 w 461"/>
                <a:gd name="T11" fmla="*/ 527 h 611"/>
                <a:gd name="T12" fmla="*/ 283 w 461"/>
                <a:gd name="T13" fmla="*/ 572 h 611"/>
                <a:gd name="T14" fmla="*/ 422 w 461"/>
                <a:gd name="T15" fmla="*/ 66 h 611"/>
                <a:gd name="T16" fmla="*/ 303 w 461"/>
                <a:gd name="T17" fmla="*/ 32 h 611"/>
                <a:gd name="T18" fmla="*/ 303 w 461"/>
                <a:gd name="T19" fmla="*/ 0 h 611"/>
                <a:gd name="T20" fmla="*/ 303 w 461"/>
                <a:gd name="T21"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1" h="611">
                  <a:moveTo>
                    <a:pt x="303" y="0"/>
                  </a:moveTo>
                  <a:lnTo>
                    <a:pt x="459" y="42"/>
                  </a:lnTo>
                  <a:lnTo>
                    <a:pt x="461" y="44"/>
                  </a:lnTo>
                  <a:lnTo>
                    <a:pt x="305" y="611"/>
                  </a:lnTo>
                  <a:lnTo>
                    <a:pt x="0" y="527"/>
                  </a:lnTo>
                  <a:lnTo>
                    <a:pt x="119" y="527"/>
                  </a:lnTo>
                  <a:lnTo>
                    <a:pt x="283" y="572"/>
                  </a:lnTo>
                  <a:lnTo>
                    <a:pt x="422" y="66"/>
                  </a:lnTo>
                  <a:lnTo>
                    <a:pt x="303" y="32"/>
                  </a:lnTo>
                  <a:lnTo>
                    <a:pt x="303" y="0"/>
                  </a:lnTo>
                  <a:lnTo>
                    <a:pt x="30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defRPr/>
              </a:pPr>
              <a:endParaRPr lang="en-US">
                <a:solidFill>
                  <a:srgbClr val="1A468D"/>
                </a:solidFill>
                <a:latin typeface="Corbel" panose="020B0503020204020204"/>
              </a:endParaRPr>
            </a:p>
          </p:txBody>
        </p:sp>
        <p:sp>
          <p:nvSpPr>
            <p:cNvPr id="45" name="Freeform 35">
              <a:extLst>
                <a:ext uri="{FF2B5EF4-FFF2-40B4-BE49-F238E27FC236}">
                  <a16:creationId xmlns:a16="http://schemas.microsoft.com/office/drawing/2014/main" id="{3E4B7AB2-A198-5EC2-6AA7-843518B7D6EF}"/>
                </a:ext>
              </a:extLst>
            </p:cNvPr>
            <p:cNvSpPr>
              <a:spLocks noEditPoints="1"/>
            </p:cNvSpPr>
            <p:nvPr/>
          </p:nvSpPr>
          <p:spPr bwMode="auto">
            <a:xfrm>
              <a:off x="7739063" y="701675"/>
              <a:ext cx="738188" cy="936625"/>
            </a:xfrm>
            <a:custGeom>
              <a:avLst/>
              <a:gdLst>
                <a:gd name="T0" fmla="*/ 0 w 321"/>
                <a:gd name="T1" fmla="*/ 0 h 406"/>
                <a:gd name="T2" fmla="*/ 0 w 321"/>
                <a:gd name="T3" fmla="*/ 406 h 406"/>
                <a:gd name="T4" fmla="*/ 264 w 321"/>
                <a:gd name="T5" fmla="*/ 406 h 406"/>
                <a:gd name="T6" fmla="*/ 276 w 321"/>
                <a:gd name="T7" fmla="*/ 401 h 406"/>
                <a:gd name="T8" fmla="*/ 317 w 321"/>
                <a:gd name="T9" fmla="*/ 358 h 406"/>
                <a:gd name="T10" fmla="*/ 321 w 321"/>
                <a:gd name="T11" fmla="*/ 348 h 406"/>
                <a:gd name="T12" fmla="*/ 321 w 321"/>
                <a:gd name="T13" fmla="*/ 0 h 406"/>
                <a:gd name="T14" fmla="*/ 0 w 321"/>
                <a:gd name="T15" fmla="*/ 0 h 406"/>
                <a:gd name="T16" fmla="*/ 299 w 321"/>
                <a:gd name="T17" fmla="*/ 342 h 406"/>
                <a:gd name="T18" fmla="*/ 299 w 321"/>
                <a:gd name="T19" fmla="*/ 343 h 406"/>
                <a:gd name="T20" fmla="*/ 298 w 321"/>
                <a:gd name="T21" fmla="*/ 343 h 406"/>
                <a:gd name="T22" fmla="*/ 276 w 321"/>
                <a:gd name="T23" fmla="*/ 343 h 406"/>
                <a:gd name="T24" fmla="*/ 260 w 321"/>
                <a:gd name="T25" fmla="*/ 358 h 406"/>
                <a:gd name="T26" fmla="*/ 260 w 321"/>
                <a:gd name="T27" fmla="*/ 383 h 406"/>
                <a:gd name="T28" fmla="*/ 260 w 321"/>
                <a:gd name="T29" fmla="*/ 384 h 406"/>
                <a:gd name="T30" fmla="*/ 259 w 321"/>
                <a:gd name="T31" fmla="*/ 384 h 406"/>
                <a:gd name="T32" fmla="*/ 22 w 321"/>
                <a:gd name="T33" fmla="*/ 384 h 406"/>
                <a:gd name="T34" fmla="*/ 22 w 321"/>
                <a:gd name="T35" fmla="*/ 21 h 406"/>
                <a:gd name="T36" fmla="*/ 299 w 321"/>
                <a:gd name="T37" fmla="*/ 21 h 406"/>
                <a:gd name="T38" fmla="*/ 299 w 321"/>
                <a:gd name="T39" fmla="*/ 342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1" h="406">
                  <a:moveTo>
                    <a:pt x="0" y="0"/>
                  </a:moveTo>
                  <a:cubicBezTo>
                    <a:pt x="0" y="406"/>
                    <a:pt x="0" y="406"/>
                    <a:pt x="0" y="406"/>
                  </a:cubicBezTo>
                  <a:cubicBezTo>
                    <a:pt x="264" y="406"/>
                    <a:pt x="264" y="406"/>
                    <a:pt x="264" y="406"/>
                  </a:cubicBezTo>
                  <a:cubicBezTo>
                    <a:pt x="269" y="406"/>
                    <a:pt x="273" y="404"/>
                    <a:pt x="276" y="401"/>
                  </a:cubicBezTo>
                  <a:cubicBezTo>
                    <a:pt x="317" y="358"/>
                    <a:pt x="317" y="358"/>
                    <a:pt x="317" y="358"/>
                  </a:cubicBezTo>
                  <a:cubicBezTo>
                    <a:pt x="320" y="355"/>
                    <a:pt x="321" y="352"/>
                    <a:pt x="321" y="348"/>
                  </a:cubicBezTo>
                  <a:cubicBezTo>
                    <a:pt x="321" y="0"/>
                    <a:pt x="321" y="0"/>
                    <a:pt x="321" y="0"/>
                  </a:cubicBezTo>
                  <a:lnTo>
                    <a:pt x="0" y="0"/>
                  </a:lnTo>
                  <a:close/>
                  <a:moveTo>
                    <a:pt x="299" y="342"/>
                  </a:moveTo>
                  <a:cubicBezTo>
                    <a:pt x="299" y="343"/>
                    <a:pt x="299" y="343"/>
                    <a:pt x="299" y="343"/>
                  </a:cubicBezTo>
                  <a:cubicBezTo>
                    <a:pt x="299" y="343"/>
                    <a:pt x="298" y="343"/>
                    <a:pt x="298" y="343"/>
                  </a:cubicBezTo>
                  <a:cubicBezTo>
                    <a:pt x="276" y="343"/>
                    <a:pt x="276" y="343"/>
                    <a:pt x="276" y="343"/>
                  </a:cubicBezTo>
                  <a:cubicBezTo>
                    <a:pt x="266" y="343"/>
                    <a:pt x="260" y="349"/>
                    <a:pt x="260" y="358"/>
                  </a:cubicBezTo>
                  <a:cubicBezTo>
                    <a:pt x="260" y="383"/>
                    <a:pt x="260" y="383"/>
                    <a:pt x="260" y="383"/>
                  </a:cubicBezTo>
                  <a:cubicBezTo>
                    <a:pt x="260" y="383"/>
                    <a:pt x="260" y="384"/>
                    <a:pt x="260" y="384"/>
                  </a:cubicBezTo>
                  <a:cubicBezTo>
                    <a:pt x="260" y="384"/>
                    <a:pt x="259" y="384"/>
                    <a:pt x="259" y="384"/>
                  </a:cubicBezTo>
                  <a:cubicBezTo>
                    <a:pt x="198" y="384"/>
                    <a:pt x="22" y="384"/>
                    <a:pt x="22" y="384"/>
                  </a:cubicBezTo>
                  <a:cubicBezTo>
                    <a:pt x="22" y="21"/>
                    <a:pt x="22" y="21"/>
                    <a:pt x="22" y="21"/>
                  </a:cubicBezTo>
                  <a:cubicBezTo>
                    <a:pt x="299" y="21"/>
                    <a:pt x="299" y="21"/>
                    <a:pt x="299" y="21"/>
                  </a:cubicBezTo>
                  <a:lnTo>
                    <a:pt x="299" y="3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defRPr/>
              </a:pPr>
              <a:endParaRPr lang="en-US">
                <a:solidFill>
                  <a:srgbClr val="1A468D"/>
                </a:solidFill>
                <a:latin typeface="Corbel" panose="020B0503020204020204"/>
              </a:endParaRPr>
            </a:p>
          </p:txBody>
        </p:sp>
        <p:sp>
          <p:nvSpPr>
            <p:cNvPr id="46" name="Freeform 36">
              <a:extLst>
                <a:ext uri="{FF2B5EF4-FFF2-40B4-BE49-F238E27FC236}">
                  <a16:creationId xmlns:a16="http://schemas.microsoft.com/office/drawing/2014/main" id="{F5B2B9FA-6A73-1C82-22F3-AECADE5C5B67}"/>
                </a:ext>
              </a:extLst>
            </p:cNvPr>
            <p:cNvSpPr>
              <a:spLocks/>
            </p:cNvSpPr>
            <p:nvPr/>
          </p:nvSpPr>
          <p:spPr bwMode="auto">
            <a:xfrm>
              <a:off x="7851775" y="879475"/>
              <a:ext cx="508000" cy="60325"/>
            </a:xfrm>
            <a:custGeom>
              <a:avLst/>
              <a:gdLst>
                <a:gd name="T0" fmla="*/ 0 w 320"/>
                <a:gd name="T1" fmla="*/ 0 h 38"/>
                <a:gd name="T2" fmla="*/ 320 w 320"/>
                <a:gd name="T3" fmla="*/ 0 h 38"/>
                <a:gd name="T4" fmla="*/ 320 w 320"/>
                <a:gd name="T5" fmla="*/ 38 h 38"/>
                <a:gd name="T6" fmla="*/ 0 w 320"/>
                <a:gd name="T7" fmla="*/ 38 h 38"/>
                <a:gd name="T8" fmla="*/ 0 w 320"/>
                <a:gd name="T9" fmla="*/ 0 h 38"/>
                <a:gd name="T10" fmla="*/ 0 w 320"/>
                <a:gd name="T11" fmla="*/ 0 h 38"/>
              </a:gdLst>
              <a:ahLst/>
              <a:cxnLst>
                <a:cxn ang="0">
                  <a:pos x="T0" y="T1"/>
                </a:cxn>
                <a:cxn ang="0">
                  <a:pos x="T2" y="T3"/>
                </a:cxn>
                <a:cxn ang="0">
                  <a:pos x="T4" y="T5"/>
                </a:cxn>
                <a:cxn ang="0">
                  <a:pos x="T6" y="T7"/>
                </a:cxn>
                <a:cxn ang="0">
                  <a:pos x="T8" y="T9"/>
                </a:cxn>
                <a:cxn ang="0">
                  <a:pos x="T10" y="T11"/>
                </a:cxn>
              </a:cxnLst>
              <a:rect l="0" t="0" r="r" b="b"/>
              <a:pathLst>
                <a:path w="320" h="38">
                  <a:moveTo>
                    <a:pt x="0" y="0"/>
                  </a:moveTo>
                  <a:lnTo>
                    <a:pt x="320" y="0"/>
                  </a:lnTo>
                  <a:lnTo>
                    <a:pt x="320" y="38"/>
                  </a:lnTo>
                  <a:lnTo>
                    <a:pt x="0" y="38"/>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defRPr/>
              </a:pPr>
              <a:endParaRPr lang="en-US">
                <a:solidFill>
                  <a:srgbClr val="1A468D"/>
                </a:solidFill>
                <a:latin typeface="Corbel" panose="020B0503020204020204"/>
              </a:endParaRPr>
            </a:p>
          </p:txBody>
        </p:sp>
        <p:sp>
          <p:nvSpPr>
            <p:cNvPr id="47" name="Freeform 37">
              <a:extLst>
                <a:ext uri="{FF2B5EF4-FFF2-40B4-BE49-F238E27FC236}">
                  <a16:creationId xmlns:a16="http://schemas.microsoft.com/office/drawing/2014/main" id="{2A390015-F082-2AF0-FD7A-B6C307AFE709}"/>
                </a:ext>
              </a:extLst>
            </p:cNvPr>
            <p:cNvSpPr>
              <a:spLocks/>
            </p:cNvSpPr>
            <p:nvPr/>
          </p:nvSpPr>
          <p:spPr bwMode="auto">
            <a:xfrm>
              <a:off x="7851775" y="992188"/>
              <a:ext cx="508000" cy="60325"/>
            </a:xfrm>
            <a:custGeom>
              <a:avLst/>
              <a:gdLst>
                <a:gd name="T0" fmla="*/ 0 w 320"/>
                <a:gd name="T1" fmla="*/ 0 h 38"/>
                <a:gd name="T2" fmla="*/ 320 w 320"/>
                <a:gd name="T3" fmla="*/ 0 h 38"/>
                <a:gd name="T4" fmla="*/ 320 w 320"/>
                <a:gd name="T5" fmla="*/ 38 h 38"/>
                <a:gd name="T6" fmla="*/ 0 w 320"/>
                <a:gd name="T7" fmla="*/ 38 h 38"/>
                <a:gd name="T8" fmla="*/ 0 w 320"/>
                <a:gd name="T9" fmla="*/ 0 h 38"/>
                <a:gd name="T10" fmla="*/ 0 w 320"/>
                <a:gd name="T11" fmla="*/ 0 h 38"/>
              </a:gdLst>
              <a:ahLst/>
              <a:cxnLst>
                <a:cxn ang="0">
                  <a:pos x="T0" y="T1"/>
                </a:cxn>
                <a:cxn ang="0">
                  <a:pos x="T2" y="T3"/>
                </a:cxn>
                <a:cxn ang="0">
                  <a:pos x="T4" y="T5"/>
                </a:cxn>
                <a:cxn ang="0">
                  <a:pos x="T6" y="T7"/>
                </a:cxn>
                <a:cxn ang="0">
                  <a:pos x="T8" y="T9"/>
                </a:cxn>
                <a:cxn ang="0">
                  <a:pos x="T10" y="T11"/>
                </a:cxn>
              </a:cxnLst>
              <a:rect l="0" t="0" r="r" b="b"/>
              <a:pathLst>
                <a:path w="320" h="38">
                  <a:moveTo>
                    <a:pt x="0" y="0"/>
                  </a:moveTo>
                  <a:lnTo>
                    <a:pt x="320" y="0"/>
                  </a:lnTo>
                  <a:lnTo>
                    <a:pt x="320" y="38"/>
                  </a:lnTo>
                  <a:lnTo>
                    <a:pt x="0" y="38"/>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defRPr/>
              </a:pPr>
              <a:endParaRPr lang="en-US">
                <a:solidFill>
                  <a:srgbClr val="1A468D"/>
                </a:solidFill>
                <a:latin typeface="Corbel" panose="020B0503020204020204"/>
              </a:endParaRPr>
            </a:p>
          </p:txBody>
        </p:sp>
        <p:sp>
          <p:nvSpPr>
            <p:cNvPr id="48" name="Freeform 38">
              <a:extLst>
                <a:ext uri="{FF2B5EF4-FFF2-40B4-BE49-F238E27FC236}">
                  <a16:creationId xmlns:a16="http://schemas.microsoft.com/office/drawing/2014/main" id="{B75D2141-4E18-A4F1-5621-BCC6E5BE812E}"/>
                </a:ext>
              </a:extLst>
            </p:cNvPr>
            <p:cNvSpPr>
              <a:spLocks/>
            </p:cNvSpPr>
            <p:nvPr/>
          </p:nvSpPr>
          <p:spPr bwMode="auto">
            <a:xfrm>
              <a:off x="7851775" y="1103313"/>
              <a:ext cx="219075" cy="60325"/>
            </a:xfrm>
            <a:custGeom>
              <a:avLst/>
              <a:gdLst>
                <a:gd name="T0" fmla="*/ 0 w 138"/>
                <a:gd name="T1" fmla="*/ 0 h 38"/>
                <a:gd name="T2" fmla="*/ 138 w 138"/>
                <a:gd name="T3" fmla="*/ 0 h 38"/>
                <a:gd name="T4" fmla="*/ 138 w 138"/>
                <a:gd name="T5" fmla="*/ 38 h 38"/>
                <a:gd name="T6" fmla="*/ 0 w 138"/>
                <a:gd name="T7" fmla="*/ 38 h 38"/>
                <a:gd name="T8" fmla="*/ 0 w 138"/>
                <a:gd name="T9" fmla="*/ 0 h 38"/>
                <a:gd name="T10" fmla="*/ 0 w 138"/>
                <a:gd name="T11" fmla="*/ 0 h 38"/>
              </a:gdLst>
              <a:ahLst/>
              <a:cxnLst>
                <a:cxn ang="0">
                  <a:pos x="T0" y="T1"/>
                </a:cxn>
                <a:cxn ang="0">
                  <a:pos x="T2" y="T3"/>
                </a:cxn>
                <a:cxn ang="0">
                  <a:pos x="T4" y="T5"/>
                </a:cxn>
                <a:cxn ang="0">
                  <a:pos x="T6" y="T7"/>
                </a:cxn>
                <a:cxn ang="0">
                  <a:pos x="T8" y="T9"/>
                </a:cxn>
                <a:cxn ang="0">
                  <a:pos x="T10" y="T11"/>
                </a:cxn>
              </a:cxnLst>
              <a:rect l="0" t="0" r="r" b="b"/>
              <a:pathLst>
                <a:path w="138" h="38">
                  <a:moveTo>
                    <a:pt x="0" y="0"/>
                  </a:moveTo>
                  <a:lnTo>
                    <a:pt x="138" y="0"/>
                  </a:lnTo>
                  <a:lnTo>
                    <a:pt x="138" y="38"/>
                  </a:lnTo>
                  <a:lnTo>
                    <a:pt x="0" y="38"/>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defRPr/>
              </a:pPr>
              <a:endParaRPr lang="en-US">
                <a:solidFill>
                  <a:srgbClr val="1A468D"/>
                </a:solidFill>
                <a:latin typeface="Corbel" panose="020B0503020204020204"/>
              </a:endParaRPr>
            </a:p>
          </p:txBody>
        </p:sp>
      </p:grpSp>
      <p:grpSp>
        <p:nvGrpSpPr>
          <p:cNvPr id="5" name="Group 4">
            <a:extLst>
              <a:ext uri="{FF2B5EF4-FFF2-40B4-BE49-F238E27FC236}">
                <a16:creationId xmlns:a16="http://schemas.microsoft.com/office/drawing/2014/main" id="{2EC57952-8B39-DF66-8F93-6481B030E953}"/>
              </a:ext>
            </a:extLst>
          </p:cNvPr>
          <p:cNvGrpSpPr/>
          <p:nvPr/>
        </p:nvGrpSpPr>
        <p:grpSpPr>
          <a:xfrm>
            <a:off x="10578810" y="4230825"/>
            <a:ext cx="1115740" cy="1513969"/>
            <a:chOff x="9257285" y="4222806"/>
            <a:chExt cx="1115740" cy="1532876"/>
          </a:xfrm>
        </p:grpSpPr>
        <p:sp>
          <p:nvSpPr>
            <p:cNvPr id="39" name="Straight Connector 38">
              <a:extLst>
                <a:ext uri="{FF2B5EF4-FFF2-40B4-BE49-F238E27FC236}">
                  <a16:creationId xmlns:a16="http://schemas.microsoft.com/office/drawing/2014/main" id="{ED9A50BA-AA38-6F60-BF70-FF403B1A5023}"/>
                </a:ext>
              </a:extLst>
            </p:cNvPr>
            <p:cNvSpPr/>
            <p:nvPr/>
          </p:nvSpPr>
          <p:spPr>
            <a:xfrm>
              <a:off x="9299416" y="4290976"/>
              <a:ext cx="0" cy="703622"/>
            </a:xfrm>
            <a:prstGeom prst="line">
              <a:avLst/>
            </a:prstGeom>
            <a:solidFill>
              <a:srgbClr val="7A003B"/>
            </a:solidFill>
            <a:ln w="12700" cap="flat" cmpd="sng" algn="ctr">
              <a:solidFill>
                <a:sysClr val="window" lastClr="FFFFFF">
                  <a:lumMod val="75000"/>
                </a:sysClr>
              </a:solidFill>
              <a:prstDash val="dash"/>
              <a:miter lim="800000"/>
            </a:ln>
            <a:effectLst/>
          </p:spPr>
          <p:txBody>
            <a:bodyPr/>
            <a:lstStyle/>
            <a:p>
              <a:pPr defTabSz="914377"/>
              <a:endParaRPr lang="en-US">
                <a:solidFill>
                  <a:srgbClr val="0F56DC"/>
                </a:solidFill>
                <a:latin typeface="Calibri" panose="020F0502020204030204"/>
              </a:endParaRPr>
            </a:p>
          </p:txBody>
        </p:sp>
        <p:sp>
          <p:nvSpPr>
            <p:cNvPr id="40" name="Freeform: Shape 39">
              <a:extLst>
                <a:ext uri="{FF2B5EF4-FFF2-40B4-BE49-F238E27FC236}">
                  <a16:creationId xmlns:a16="http://schemas.microsoft.com/office/drawing/2014/main" id="{7C6A8EAF-9A12-C427-B352-6A25E21FC89C}"/>
                </a:ext>
              </a:extLst>
            </p:cNvPr>
            <p:cNvSpPr/>
            <p:nvPr/>
          </p:nvSpPr>
          <p:spPr>
            <a:xfrm>
              <a:off x="9366554" y="5140105"/>
              <a:ext cx="1006471" cy="615577"/>
            </a:xfrm>
            <a:custGeom>
              <a:avLst/>
              <a:gdLst>
                <a:gd name="connsiteX0" fmla="*/ 0 w 2571779"/>
                <a:gd name="connsiteY0" fmla="*/ 0 h 1592961"/>
                <a:gd name="connsiteX1" fmla="*/ 2571779 w 2571779"/>
                <a:gd name="connsiteY1" fmla="*/ 0 h 1592961"/>
                <a:gd name="connsiteX2" fmla="*/ 2571779 w 2571779"/>
                <a:gd name="connsiteY2" fmla="*/ 1592961 h 1592961"/>
                <a:gd name="connsiteX3" fmla="*/ 0 w 2571779"/>
                <a:gd name="connsiteY3" fmla="*/ 1592961 h 1592961"/>
                <a:gd name="connsiteX4" fmla="*/ 0 w 2571779"/>
                <a:gd name="connsiteY4" fmla="*/ 0 h 1592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79" h="1592961">
                  <a:moveTo>
                    <a:pt x="0" y="0"/>
                  </a:moveTo>
                  <a:lnTo>
                    <a:pt x="2571779" y="0"/>
                  </a:lnTo>
                  <a:lnTo>
                    <a:pt x="2571779" y="1592961"/>
                  </a:lnTo>
                  <a:lnTo>
                    <a:pt x="0" y="1592961"/>
                  </a:lnTo>
                  <a:lnTo>
                    <a:pt x="0" y="0"/>
                  </a:lnTo>
                  <a:close/>
                </a:path>
              </a:pathLst>
            </a:custGeom>
            <a:noFill/>
            <a:ln>
              <a:noFill/>
            </a:ln>
            <a:effectLst/>
          </p:spPr>
          <p:txBody>
            <a:bodyPr spcFirstLastPara="0" vert="horz" wrap="square" lIns="0" tIns="114300" rIns="0" bIns="76200" numCol="1" spcCol="1270" anchor="b" anchorCtr="0">
              <a:noAutofit/>
            </a:bodyPr>
            <a:lstStyle/>
            <a:p>
              <a:pPr defTabSz="533387">
                <a:lnSpc>
                  <a:spcPct val="90000"/>
                </a:lnSpc>
                <a:spcBef>
                  <a:spcPct val="0"/>
                </a:spcBef>
                <a:defRPr/>
              </a:pPr>
              <a:r>
                <a:rPr lang="en-US" sz="1000" i="1">
                  <a:latin typeface="Calibri"/>
                  <a:cs typeface="Calibri"/>
                </a:rPr>
                <a:t>Third Phase </a:t>
              </a:r>
              <a:endParaRPr lang="en-US" sz="1000">
                <a:solidFill>
                  <a:srgbClr val="0F56DC"/>
                </a:solidFill>
                <a:latin typeface="Calibri"/>
                <a:ea typeface="Calibri"/>
                <a:cs typeface="Calibri"/>
              </a:endParaRPr>
            </a:p>
            <a:p>
              <a:pPr defTabSz="533387">
                <a:lnSpc>
                  <a:spcPct val="90000"/>
                </a:lnSpc>
                <a:spcBef>
                  <a:spcPct val="0"/>
                </a:spcBef>
                <a:defRPr/>
              </a:pPr>
              <a:r>
                <a:rPr lang="en-US" sz="1000">
                  <a:latin typeface="Calibri"/>
                  <a:cs typeface="Calibri"/>
                </a:rPr>
                <a:t>Train jurisdictions to manage local IGs in IGAMT</a:t>
              </a:r>
              <a:endParaRPr lang="en-US" sz="1000">
                <a:solidFill>
                  <a:srgbClr val="0F56DC"/>
                </a:solidFill>
                <a:latin typeface="Calibri" panose="020F0502020204030204"/>
              </a:endParaRPr>
            </a:p>
          </p:txBody>
        </p:sp>
        <p:sp>
          <p:nvSpPr>
            <p:cNvPr id="51" name="Freeform: Shape 50">
              <a:extLst>
                <a:ext uri="{FF2B5EF4-FFF2-40B4-BE49-F238E27FC236}">
                  <a16:creationId xmlns:a16="http://schemas.microsoft.com/office/drawing/2014/main" id="{DFE1C508-89F5-2465-C76B-277981CDA9F3}"/>
                </a:ext>
              </a:extLst>
            </p:cNvPr>
            <p:cNvSpPr/>
            <p:nvPr/>
          </p:nvSpPr>
          <p:spPr>
            <a:xfrm>
              <a:off x="9402086" y="4709558"/>
              <a:ext cx="942431" cy="559689"/>
            </a:xfrm>
            <a:custGeom>
              <a:avLst/>
              <a:gdLst>
                <a:gd name="connsiteX0" fmla="*/ 0 w 2571779"/>
                <a:gd name="connsiteY0" fmla="*/ 0 h 559689"/>
                <a:gd name="connsiteX1" fmla="*/ 2571779 w 2571779"/>
                <a:gd name="connsiteY1" fmla="*/ 0 h 559689"/>
                <a:gd name="connsiteX2" fmla="*/ 2571779 w 2571779"/>
                <a:gd name="connsiteY2" fmla="*/ 559689 h 559689"/>
                <a:gd name="connsiteX3" fmla="*/ 0 w 2571779"/>
                <a:gd name="connsiteY3" fmla="*/ 559689 h 559689"/>
                <a:gd name="connsiteX4" fmla="*/ 0 w 2571779"/>
                <a:gd name="connsiteY4" fmla="*/ 0 h 559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79" h="559689">
                  <a:moveTo>
                    <a:pt x="0" y="0"/>
                  </a:moveTo>
                  <a:lnTo>
                    <a:pt x="2571779" y="0"/>
                  </a:lnTo>
                  <a:lnTo>
                    <a:pt x="2571779" y="559689"/>
                  </a:lnTo>
                  <a:lnTo>
                    <a:pt x="0" y="559689"/>
                  </a:lnTo>
                  <a:lnTo>
                    <a:pt x="0" y="0"/>
                  </a:lnTo>
                  <a:close/>
                </a:path>
              </a:pathLst>
            </a:custGeom>
            <a:noFill/>
            <a:ln>
              <a:noFill/>
            </a:ln>
            <a:effectLst/>
          </p:spPr>
          <p:txBody>
            <a:bodyPr spcFirstLastPara="0" vert="horz" wrap="square" lIns="0" tIns="0" rIns="101600" bIns="0" numCol="1" spcCol="1270" anchor="ctr" anchorCtr="0">
              <a:noAutofit/>
            </a:bodyPr>
            <a:lstStyle/>
            <a:p>
              <a:pPr defTabSz="711182">
                <a:lnSpc>
                  <a:spcPct val="90000"/>
                </a:lnSpc>
                <a:spcBef>
                  <a:spcPct val="0"/>
                </a:spcBef>
                <a:spcAft>
                  <a:spcPct val="35000"/>
                </a:spcAft>
                <a:defRPr b="1"/>
              </a:pPr>
              <a:r>
                <a:rPr lang="en-US" sz="1200" b="1">
                  <a:latin typeface="Calibri"/>
                  <a:cs typeface="Calibri"/>
                </a:rPr>
                <a:t>TBD</a:t>
              </a:r>
            </a:p>
          </p:txBody>
        </p:sp>
        <p:sp>
          <p:nvSpPr>
            <p:cNvPr id="52" name="Oval 51">
              <a:extLst>
                <a:ext uri="{FF2B5EF4-FFF2-40B4-BE49-F238E27FC236}">
                  <a16:creationId xmlns:a16="http://schemas.microsoft.com/office/drawing/2014/main" id="{95A6F258-BE29-0E08-6CBA-515F01C4C811}"/>
                </a:ext>
              </a:extLst>
            </p:cNvPr>
            <p:cNvSpPr/>
            <p:nvPr/>
          </p:nvSpPr>
          <p:spPr>
            <a:xfrm>
              <a:off x="9257285" y="4222806"/>
              <a:ext cx="91440" cy="91440"/>
            </a:xfrm>
            <a:prstGeom prst="ellipse">
              <a:avLst/>
            </a:prstGeom>
            <a:solidFill>
              <a:schemeClr val="tx2"/>
            </a:solidFill>
            <a:ln w="6350" cap="flat" cmpd="sng" algn="ctr">
              <a:noFill/>
              <a:prstDash val="solid"/>
              <a:miter lim="800000"/>
            </a:ln>
            <a:effectLst/>
          </p:spPr>
          <p:txBody>
            <a:bodyPr/>
            <a:lstStyle/>
            <a:p>
              <a:pPr defTabSz="914377"/>
              <a:endParaRPr lang="en-US">
                <a:solidFill>
                  <a:srgbClr val="0F56DC"/>
                </a:solidFill>
                <a:latin typeface="Calibri" panose="020F0502020204030204"/>
              </a:endParaRPr>
            </a:p>
          </p:txBody>
        </p:sp>
        <p:sp>
          <p:nvSpPr>
            <p:cNvPr id="53" name="Oval 52">
              <a:extLst>
                <a:ext uri="{FF2B5EF4-FFF2-40B4-BE49-F238E27FC236}">
                  <a16:creationId xmlns:a16="http://schemas.microsoft.com/office/drawing/2014/main" id="{610A2AE7-D447-9C80-9CD0-CEE20709DF0E}"/>
                </a:ext>
              </a:extLst>
            </p:cNvPr>
            <p:cNvSpPr/>
            <p:nvPr/>
          </p:nvSpPr>
          <p:spPr>
            <a:xfrm>
              <a:off x="9257285" y="4932606"/>
              <a:ext cx="91440" cy="91440"/>
            </a:xfrm>
            <a:prstGeom prst="ellipse">
              <a:avLst/>
            </a:prstGeom>
            <a:solidFill>
              <a:schemeClr val="tx2"/>
            </a:solidFill>
            <a:ln w="6350" cap="flat" cmpd="sng" algn="ctr">
              <a:noFill/>
              <a:prstDash val="solid"/>
              <a:miter lim="800000"/>
            </a:ln>
            <a:effectLst/>
          </p:spPr>
          <p:txBody>
            <a:bodyPr/>
            <a:lstStyle/>
            <a:p>
              <a:pPr defTabSz="914377"/>
              <a:endParaRPr lang="en-US">
                <a:solidFill>
                  <a:srgbClr val="0F56DC"/>
                </a:solidFill>
                <a:latin typeface="Calibri" panose="020F0502020204030204"/>
              </a:endParaRPr>
            </a:p>
          </p:txBody>
        </p:sp>
      </p:grpSp>
    </p:spTree>
    <p:extLst>
      <p:ext uri="{BB962C8B-B14F-4D97-AF65-F5344CB8AC3E}">
        <p14:creationId xmlns:p14="http://schemas.microsoft.com/office/powerpoint/2010/main" val="4096975018"/>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2DA28F-3E38-4716-8F4A-A9C45DDA96AF}"/>
              </a:ext>
            </a:extLst>
          </p:cNvPr>
          <p:cNvSpPr>
            <a:spLocks noGrp="1"/>
          </p:cNvSpPr>
          <p:nvPr>
            <p:ph type="title"/>
          </p:nvPr>
        </p:nvSpPr>
        <p:spPr/>
        <p:txBody>
          <a:bodyPr/>
          <a:lstStyle/>
          <a:p>
            <a:r>
              <a:rPr lang="en-US"/>
              <a:t>How does CDC engage the IIS Community?</a:t>
            </a:r>
          </a:p>
        </p:txBody>
      </p:sp>
    </p:spTree>
    <p:extLst>
      <p:ext uri="{BB962C8B-B14F-4D97-AF65-F5344CB8AC3E}">
        <p14:creationId xmlns:p14="http://schemas.microsoft.com/office/powerpoint/2010/main" val="3500404476"/>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15CD7-B4D6-B475-1D2D-66D7C2486E27}"/>
              </a:ext>
            </a:extLst>
          </p:cNvPr>
          <p:cNvSpPr>
            <a:spLocks noGrp="1"/>
          </p:cNvSpPr>
          <p:nvPr>
            <p:ph type="title"/>
          </p:nvPr>
        </p:nvSpPr>
        <p:spPr>
          <a:xfrm>
            <a:off x="609599" y="274639"/>
            <a:ext cx="5917619" cy="1143000"/>
          </a:xfrm>
        </p:spPr>
        <p:txBody>
          <a:bodyPr vert="horz" lIns="91440" tIns="45720" rIns="91440" bIns="45720" rtlCol="0" anchor="t" anchorCtr="0">
            <a:normAutofit fontScale="90000"/>
          </a:bodyPr>
          <a:lstStyle/>
          <a:p>
            <a:pPr>
              <a:lnSpc>
                <a:spcPct val="81900"/>
              </a:lnSpc>
            </a:pPr>
            <a:br>
              <a:rPr lang="en-US"/>
            </a:br>
            <a:r>
              <a:rPr lang="en-US"/>
              <a:t>CDC Supports and Engages the IIS Community</a:t>
            </a:r>
          </a:p>
        </p:txBody>
      </p:sp>
      <p:sp>
        <p:nvSpPr>
          <p:cNvPr id="8" name="Text Placeholder 4">
            <a:extLst>
              <a:ext uri="{FF2B5EF4-FFF2-40B4-BE49-F238E27FC236}">
                <a16:creationId xmlns:a16="http://schemas.microsoft.com/office/drawing/2014/main" id="{1BC1370F-68FA-38C7-E05D-C5D13DDF86CE}"/>
              </a:ext>
            </a:extLst>
          </p:cNvPr>
          <p:cNvSpPr>
            <a:spLocks noGrp="1"/>
          </p:cNvSpPr>
          <p:nvPr>
            <p:ph type="body" sz="quarter" idx="10"/>
          </p:nvPr>
        </p:nvSpPr>
        <p:spPr>
          <a:xfrm>
            <a:off x="1296355" y="2513129"/>
            <a:ext cx="5363980" cy="3213764"/>
          </a:xfrm>
          <a:solidFill>
            <a:srgbClr val="FFFFFF">
              <a:alpha val="80000"/>
            </a:srgbClr>
          </a:solidFill>
        </p:spPr>
        <p:txBody>
          <a:bodyPr/>
          <a:lstStyle/>
          <a:p>
            <a:pPr marL="1028674" indent="0">
              <a:spcBef>
                <a:spcPts val="3000"/>
              </a:spcBef>
              <a:buNone/>
            </a:pPr>
            <a:r>
              <a:rPr lang="en-US" sz="2000" b="0">
                <a:cs typeface="Calibri" panose="020F0502020204030204" pitchFamily="34" charset="0"/>
              </a:rPr>
              <a:t>Providing </a:t>
            </a:r>
            <a:r>
              <a:rPr lang="en-US" sz="2000">
                <a:solidFill>
                  <a:schemeClr val="accent5"/>
                </a:solidFill>
                <a:cs typeface="Calibri" panose="020F0502020204030204" pitchFamily="34" charset="0"/>
              </a:rPr>
              <a:t>funding and guidance </a:t>
            </a:r>
            <a:r>
              <a:rPr lang="en-US" sz="2000" b="0">
                <a:cs typeface="Calibri" panose="020F0502020204030204" pitchFamily="34" charset="0"/>
              </a:rPr>
              <a:t>to achieve priorities</a:t>
            </a:r>
          </a:p>
          <a:p>
            <a:pPr marL="1028674" indent="0">
              <a:spcBef>
                <a:spcPts val="3000"/>
              </a:spcBef>
              <a:buNone/>
            </a:pPr>
            <a:r>
              <a:rPr lang="en-US" sz="2000" b="0">
                <a:cs typeface="Calibri" panose="020F0502020204030204" pitchFamily="34" charset="0"/>
              </a:rPr>
              <a:t>Offering </a:t>
            </a:r>
            <a:r>
              <a:rPr lang="en-US" sz="2000">
                <a:solidFill>
                  <a:schemeClr val="accent5"/>
                </a:solidFill>
                <a:cs typeface="Calibri" panose="020F0502020204030204" pitchFamily="34" charset="0"/>
              </a:rPr>
              <a:t>direct support </a:t>
            </a:r>
            <a:r>
              <a:rPr lang="en-US" sz="2000" b="0">
                <a:cs typeface="Calibri" panose="020F0502020204030204" pitchFamily="34" charset="0"/>
              </a:rPr>
              <a:t>to awardees through technical assistance, engagement, and communications</a:t>
            </a:r>
          </a:p>
          <a:p>
            <a:pPr marL="1028674" lvl="7" indent="0">
              <a:spcBef>
                <a:spcPts val="3000"/>
              </a:spcBef>
              <a:buNone/>
            </a:pPr>
            <a:r>
              <a:rPr lang="en-US" sz="2000">
                <a:solidFill>
                  <a:srgbClr val="000000"/>
                </a:solidFill>
                <a:latin typeface="Calibri" panose="020F0502020204030204" pitchFamily="34" charset="0"/>
                <a:cs typeface="Calibri" panose="020F0502020204030204" pitchFamily="34" charset="0"/>
              </a:rPr>
              <a:t>Engaging technical and national </a:t>
            </a:r>
            <a:r>
              <a:rPr lang="en-US" sz="2000" b="1">
                <a:solidFill>
                  <a:schemeClr val="accent5"/>
                </a:solidFill>
                <a:latin typeface="Calibri" panose="020F0502020204030204" pitchFamily="34" charset="0"/>
                <a:cs typeface="Calibri" panose="020F0502020204030204" pitchFamily="34" charset="0"/>
              </a:rPr>
              <a:t>partners</a:t>
            </a:r>
            <a:r>
              <a:rPr lang="en-US" sz="2000">
                <a:solidFill>
                  <a:srgbClr val="000000"/>
                </a:solidFill>
                <a:latin typeface="Calibri" panose="020F0502020204030204" pitchFamily="34" charset="0"/>
                <a:cs typeface="Calibri" panose="020F0502020204030204" pitchFamily="34" charset="0"/>
              </a:rPr>
              <a:t> to strengthen the IIS community</a:t>
            </a:r>
          </a:p>
        </p:txBody>
      </p:sp>
      <p:pic>
        <p:nvPicPr>
          <p:cNvPr id="9" name="Graphic 8" descr="Handshake outline">
            <a:extLst>
              <a:ext uri="{FF2B5EF4-FFF2-40B4-BE49-F238E27FC236}">
                <a16:creationId xmlns:a16="http://schemas.microsoft.com/office/drawing/2014/main" id="{59781051-A100-C810-C0E2-C5BC8573FAA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07591" y="4864152"/>
            <a:ext cx="776723" cy="776723"/>
          </a:xfrm>
          <a:prstGeom prst="rect">
            <a:avLst/>
          </a:prstGeom>
        </p:spPr>
      </p:pic>
      <p:pic>
        <p:nvPicPr>
          <p:cNvPr id="10" name="Graphic 9" descr="Chat outline">
            <a:extLst>
              <a:ext uri="{FF2B5EF4-FFF2-40B4-BE49-F238E27FC236}">
                <a16:creationId xmlns:a16="http://schemas.microsoft.com/office/drawing/2014/main" id="{9D5F5FA8-3705-3C09-45F6-55E20FBEA6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07592" y="3667541"/>
            <a:ext cx="776723" cy="776723"/>
          </a:xfrm>
          <a:prstGeom prst="rect">
            <a:avLst/>
          </a:prstGeom>
        </p:spPr>
      </p:pic>
      <p:pic>
        <p:nvPicPr>
          <p:cNvPr id="11" name="Graphic 10" descr="Map with pin outline">
            <a:extLst>
              <a:ext uri="{FF2B5EF4-FFF2-40B4-BE49-F238E27FC236}">
                <a16:creationId xmlns:a16="http://schemas.microsoft.com/office/drawing/2014/main" id="{5FBCD12B-1B9A-E15F-9FC6-ADB9EDCEDDA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07591" y="2521549"/>
            <a:ext cx="776723" cy="776723"/>
          </a:xfrm>
          <a:prstGeom prst="rect">
            <a:avLst/>
          </a:prstGeom>
        </p:spPr>
      </p:pic>
      <p:pic>
        <p:nvPicPr>
          <p:cNvPr id="13" name="Picture 12" descr="Diagram, engineering drawing&#10;&#10;Description automatically generated">
            <a:extLst>
              <a:ext uri="{FF2B5EF4-FFF2-40B4-BE49-F238E27FC236}">
                <a16:creationId xmlns:a16="http://schemas.microsoft.com/office/drawing/2014/main" id="{00FC5851-335E-B68D-6963-EEB4FD3FAE9E}"/>
              </a:ext>
            </a:extLst>
          </p:cNvPr>
          <p:cNvPicPr>
            <a:picLocks noChangeAspect="1"/>
          </p:cNvPicPr>
          <p:nvPr/>
        </p:nvPicPr>
        <p:blipFill rotWithShape="1">
          <a:blip r:embed="rId9">
            <a:alphaModFix/>
            <a:extLst>
              <a:ext uri="{28A0092B-C50C-407E-A947-70E740481C1C}">
                <a14:useLocalDpi xmlns:a14="http://schemas.microsoft.com/office/drawing/2010/main" val="0"/>
              </a:ext>
            </a:extLst>
          </a:blip>
          <a:srcRect/>
          <a:stretch/>
        </p:blipFill>
        <p:spPr>
          <a:xfrm>
            <a:off x="7458328" y="-113175"/>
            <a:ext cx="4733673" cy="6835096"/>
          </a:xfrm>
          <a:prstGeom prst="rect">
            <a:avLst/>
          </a:prstGeom>
        </p:spPr>
      </p:pic>
      <p:cxnSp>
        <p:nvCxnSpPr>
          <p:cNvPr id="14" name="Straight Arrow Connector 13">
            <a:extLst>
              <a:ext uri="{FF2B5EF4-FFF2-40B4-BE49-F238E27FC236}">
                <a16:creationId xmlns:a16="http://schemas.microsoft.com/office/drawing/2014/main" id="{0177DDDB-3645-AE21-1A8B-0293C864062C}"/>
              </a:ext>
            </a:extLst>
          </p:cNvPr>
          <p:cNvCxnSpPr>
            <a:cxnSpLocks/>
          </p:cNvCxnSpPr>
          <p:nvPr/>
        </p:nvCxnSpPr>
        <p:spPr>
          <a:xfrm>
            <a:off x="7419047" y="2"/>
            <a:ext cx="0" cy="6728271"/>
          </a:xfrm>
          <a:prstGeom prst="straightConnector1">
            <a:avLst/>
          </a:prstGeom>
          <a:ln w="57150">
            <a:solidFill>
              <a:srgbClr val="164380"/>
            </a:solidFill>
          </a:ln>
          <a:effectLst>
            <a:outerShdw blurRad="50800" dist="38100" dir="10800000" algn="r"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134097977"/>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6675C838-9935-45F8-87AD-E1434C364954}"/>
              </a:ext>
            </a:extLst>
          </p:cNvPr>
          <p:cNvSpPr/>
          <p:nvPr/>
        </p:nvSpPr>
        <p:spPr>
          <a:xfrm>
            <a:off x="1" y="2"/>
            <a:ext cx="3361043" cy="67240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609585"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121917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828754"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2438339"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3047924" algn="l" defTabSz="1219170" rtl="0" eaLnBrk="1" latinLnBrk="0" hangingPunct="1">
              <a:defRPr kern="1200">
                <a:solidFill>
                  <a:schemeClr val="tx1"/>
                </a:solidFill>
                <a:latin typeface="Myriad Web Pro" panose="020B0503030403020204" pitchFamily="34" charset="0"/>
                <a:ea typeface="+mn-ea"/>
                <a:cs typeface="+mn-cs"/>
              </a:defRPr>
            </a:lvl6pPr>
            <a:lvl7pPr marL="3657509" algn="l" defTabSz="1219170" rtl="0" eaLnBrk="1" latinLnBrk="0" hangingPunct="1">
              <a:defRPr kern="1200">
                <a:solidFill>
                  <a:schemeClr val="tx1"/>
                </a:solidFill>
                <a:latin typeface="Myriad Web Pro" panose="020B0503030403020204" pitchFamily="34" charset="0"/>
                <a:ea typeface="+mn-ea"/>
                <a:cs typeface="+mn-cs"/>
              </a:defRPr>
            </a:lvl7pPr>
            <a:lvl8pPr marL="4267093" algn="l" defTabSz="1219170" rtl="0" eaLnBrk="1" latinLnBrk="0" hangingPunct="1">
              <a:defRPr kern="1200">
                <a:solidFill>
                  <a:schemeClr val="tx1"/>
                </a:solidFill>
                <a:latin typeface="Myriad Web Pro" panose="020B0503030403020204" pitchFamily="34" charset="0"/>
                <a:ea typeface="+mn-ea"/>
                <a:cs typeface="+mn-cs"/>
              </a:defRPr>
            </a:lvl8pPr>
            <a:lvl9pPr marL="4876678" algn="l" defTabSz="1219170" rtl="0" eaLnBrk="1" latinLnBrk="0" hangingPunct="1">
              <a:defRPr kern="1200">
                <a:solidFill>
                  <a:schemeClr val="tx1"/>
                </a:solidFill>
                <a:latin typeface="Myriad Web Pro" panose="020B0503030403020204" pitchFamily="34" charset="0"/>
                <a:ea typeface="+mn-ea"/>
                <a:cs typeface="+mn-cs"/>
              </a:defRPr>
            </a:lvl9pPr>
          </a:lstStyle>
          <a:p>
            <a:pPr algn="ctr" defTabSz="914377">
              <a:defRPr/>
            </a:pPr>
            <a:endParaRPr lang="en-US">
              <a:solidFill>
                <a:srgbClr val="0F56D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p:cNvSpPr>
            <a:spLocks noGrp="1"/>
          </p:cNvSpPr>
          <p:nvPr>
            <p:ph type="title"/>
          </p:nvPr>
        </p:nvSpPr>
        <p:spPr>
          <a:xfrm>
            <a:off x="3759200" y="0"/>
            <a:ext cx="8432800" cy="1143000"/>
          </a:xfrm>
        </p:spPr>
        <p:txBody>
          <a:bodyPr vert="horz" lIns="91440" tIns="45720" rIns="91440" bIns="45720" rtlCol="0" anchor="b" anchorCtr="0">
            <a:normAutofit/>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609585"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121917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828754"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2438339"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3047924" algn="l" defTabSz="1219170" rtl="0" eaLnBrk="1" latinLnBrk="0" hangingPunct="1">
              <a:defRPr kern="1200">
                <a:solidFill>
                  <a:schemeClr val="tx1"/>
                </a:solidFill>
                <a:latin typeface="Myriad Web Pro" panose="020B0503030403020204" pitchFamily="34" charset="0"/>
                <a:ea typeface="+mn-ea"/>
                <a:cs typeface="+mn-cs"/>
              </a:defRPr>
            </a:lvl6pPr>
            <a:lvl7pPr marL="3657509" algn="l" defTabSz="1219170" rtl="0" eaLnBrk="1" latinLnBrk="0" hangingPunct="1">
              <a:defRPr kern="1200">
                <a:solidFill>
                  <a:schemeClr val="tx1"/>
                </a:solidFill>
                <a:latin typeface="Myriad Web Pro" panose="020B0503030403020204" pitchFamily="34" charset="0"/>
                <a:ea typeface="+mn-ea"/>
                <a:cs typeface="+mn-cs"/>
              </a:defRPr>
            </a:lvl7pPr>
            <a:lvl8pPr marL="4267093" algn="l" defTabSz="1219170" rtl="0" eaLnBrk="1" latinLnBrk="0" hangingPunct="1">
              <a:defRPr kern="1200">
                <a:solidFill>
                  <a:schemeClr val="tx1"/>
                </a:solidFill>
                <a:latin typeface="Myriad Web Pro" panose="020B0503030403020204" pitchFamily="34" charset="0"/>
                <a:ea typeface="+mn-ea"/>
                <a:cs typeface="+mn-cs"/>
              </a:defRPr>
            </a:lvl8pPr>
            <a:lvl9pPr marL="4876678" algn="l" defTabSz="1219170" rtl="0" eaLnBrk="1" latinLnBrk="0" hangingPunct="1">
              <a:defRPr kern="1200">
                <a:solidFill>
                  <a:schemeClr val="tx1"/>
                </a:solidFill>
                <a:latin typeface="Myriad Web Pro" panose="020B0503030403020204" pitchFamily="34" charset="0"/>
                <a:ea typeface="+mn-ea"/>
                <a:cs typeface="+mn-cs"/>
              </a:defRPr>
            </a:lvl9pPr>
          </a:lstStyle>
          <a:p>
            <a:pPr>
              <a:lnSpc>
                <a:spcPct val="104755"/>
              </a:lnSpc>
            </a:pPr>
            <a:r>
              <a:rPr lang="en-US" sz="3700">
                <a:solidFill>
                  <a:srgbClr val="1E5AAA"/>
                </a:solidFill>
                <a:latin typeface="Calibri"/>
                <a:ea typeface="Open Sans"/>
                <a:cs typeface="Calibri"/>
              </a:rPr>
              <a:t>Technology Providers and Partners</a:t>
            </a:r>
          </a:p>
        </p:txBody>
      </p:sp>
      <p:sp>
        <p:nvSpPr>
          <p:cNvPr id="3" name="TextBox 2"/>
          <p:cNvSpPr txBox="1"/>
          <p:nvPr/>
        </p:nvSpPr>
        <p:spPr>
          <a:xfrm>
            <a:off x="3781273" y="6211873"/>
            <a:ext cx="5213943" cy="600164"/>
          </a:xfrm>
          <a:prstGeom prst="rect">
            <a:avLst/>
          </a:prstGeom>
          <a:noFill/>
        </p:spPr>
        <p:txBody>
          <a:bodyPr wrap="square" lIns="91440" tIns="45720" rIns="91440" bIns="45720" rtlCol="0" anchor="t">
            <a:spAutoFit/>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609585"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121917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828754"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2438339"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3047924" algn="l" defTabSz="1219170" rtl="0" eaLnBrk="1" latinLnBrk="0" hangingPunct="1">
              <a:defRPr kern="1200">
                <a:solidFill>
                  <a:schemeClr val="tx1"/>
                </a:solidFill>
                <a:latin typeface="Myriad Web Pro" panose="020B0503030403020204" pitchFamily="34" charset="0"/>
                <a:ea typeface="+mn-ea"/>
                <a:cs typeface="+mn-cs"/>
              </a:defRPr>
            </a:lvl6pPr>
            <a:lvl7pPr marL="3657509" algn="l" defTabSz="1219170" rtl="0" eaLnBrk="1" latinLnBrk="0" hangingPunct="1">
              <a:defRPr kern="1200">
                <a:solidFill>
                  <a:schemeClr val="tx1"/>
                </a:solidFill>
                <a:latin typeface="Myriad Web Pro" panose="020B0503030403020204" pitchFamily="34" charset="0"/>
                <a:ea typeface="+mn-ea"/>
                <a:cs typeface="+mn-cs"/>
              </a:defRPr>
            </a:lvl7pPr>
            <a:lvl8pPr marL="4267093" algn="l" defTabSz="1219170" rtl="0" eaLnBrk="1" latinLnBrk="0" hangingPunct="1">
              <a:defRPr kern="1200">
                <a:solidFill>
                  <a:schemeClr val="tx1"/>
                </a:solidFill>
                <a:latin typeface="Myriad Web Pro" panose="020B0503030403020204" pitchFamily="34" charset="0"/>
                <a:ea typeface="+mn-ea"/>
                <a:cs typeface="+mn-cs"/>
              </a:defRPr>
            </a:lvl8pPr>
            <a:lvl9pPr marL="4876678" algn="l" defTabSz="1219170" rtl="0" eaLnBrk="1" latinLnBrk="0" hangingPunct="1">
              <a:defRPr kern="1200">
                <a:solidFill>
                  <a:schemeClr val="tx1"/>
                </a:solidFill>
                <a:latin typeface="Myriad Web Pro" panose="020B0503030403020204" pitchFamily="34" charset="0"/>
                <a:ea typeface="+mn-ea"/>
                <a:cs typeface="+mn-cs"/>
              </a:defRPr>
            </a:lvl9pPr>
          </a:lstStyle>
          <a:p>
            <a:pPr defTabSz="914377">
              <a:defRPr/>
            </a:pPr>
            <a:r>
              <a:rPr lang="en-US" sz="1100">
                <a:solidFill>
                  <a:srgbClr val="000000"/>
                </a:solidFill>
                <a:latin typeface="Calibri" panose="020F0502020204030204" pitchFamily="34" charset="0"/>
                <a:ea typeface="Open Sans" panose="020B0606030504020204" pitchFamily="34" charset="0"/>
                <a:cs typeface="Calibri" panose="020F0502020204030204" pitchFamily="34" charset="0"/>
              </a:rPr>
              <a:t>*Awardee is transitioning to a new IIS platform</a:t>
            </a:r>
          </a:p>
          <a:p>
            <a:pPr defTabSz="914377">
              <a:defRPr/>
            </a:pPr>
            <a:r>
              <a:rPr lang="en-US" sz="1100">
                <a:solidFill>
                  <a:srgbClr val="000000"/>
                </a:solidFill>
                <a:latin typeface="Calibri" panose="020F0502020204030204" pitchFamily="34" charset="0"/>
                <a:ea typeface="Open Sans" panose="020B0606030504020204" pitchFamily="34" charset="0"/>
                <a:cs typeface="Calibri" panose="020F0502020204030204" pitchFamily="34" charset="0"/>
              </a:rPr>
              <a:t>** Awardee is transitioning to different platform and has issued a request for proposals</a:t>
            </a:r>
          </a:p>
          <a:p>
            <a:pPr defTabSz="914377">
              <a:defRPr/>
            </a:pPr>
            <a:endParaRPr lang="en-US" sz="1100">
              <a:solidFill>
                <a:srgbClr val="000000"/>
              </a:solidFill>
              <a:latin typeface="Calibri" panose="020F0502020204030204" pitchFamily="34" charset="0"/>
              <a:ea typeface="Open Sans" panose="020B0606030504020204" pitchFamily="34" charset="0"/>
              <a:cs typeface="Calibri" panose="020F0502020204030204" pitchFamily="34" charset="0"/>
            </a:endParaRPr>
          </a:p>
        </p:txBody>
      </p:sp>
      <p:sp>
        <p:nvSpPr>
          <p:cNvPr id="13" name="TextBox 12"/>
          <p:cNvSpPr txBox="1"/>
          <p:nvPr/>
        </p:nvSpPr>
        <p:spPr>
          <a:xfrm rot="16200000">
            <a:off x="8413114" y="4136941"/>
            <a:ext cx="3300985" cy="369332"/>
          </a:xfrm>
          <a:prstGeom prst="rect">
            <a:avLst/>
          </a:prstGeom>
          <a:noFill/>
        </p:spPr>
        <p:txBody>
          <a:bodyPr vert="horz" wrap="square" lIns="0" rIns="0" rtlCol="0" anchor="ctr" anchorCtr="0">
            <a:noAutofit/>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609585"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121917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828754"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2438339"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3047924" algn="l" defTabSz="1219170" rtl="0" eaLnBrk="1" latinLnBrk="0" hangingPunct="1">
              <a:defRPr kern="1200">
                <a:solidFill>
                  <a:schemeClr val="tx1"/>
                </a:solidFill>
                <a:latin typeface="Myriad Web Pro" panose="020B0503030403020204" pitchFamily="34" charset="0"/>
                <a:ea typeface="+mn-ea"/>
                <a:cs typeface="+mn-cs"/>
              </a:defRPr>
            </a:lvl6pPr>
            <a:lvl7pPr marL="3657509" algn="l" defTabSz="1219170" rtl="0" eaLnBrk="1" latinLnBrk="0" hangingPunct="1">
              <a:defRPr kern="1200">
                <a:solidFill>
                  <a:schemeClr val="tx1"/>
                </a:solidFill>
                <a:latin typeface="Myriad Web Pro" panose="020B0503030403020204" pitchFamily="34" charset="0"/>
                <a:ea typeface="+mn-ea"/>
                <a:cs typeface="+mn-cs"/>
              </a:defRPr>
            </a:lvl7pPr>
            <a:lvl8pPr marL="4267093" algn="l" defTabSz="1219170" rtl="0" eaLnBrk="1" latinLnBrk="0" hangingPunct="1">
              <a:defRPr kern="1200">
                <a:solidFill>
                  <a:schemeClr val="tx1"/>
                </a:solidFill>
                <a:latin typeface="Myriad Web Pro" panose="020B0503030403020204" pitchFamily="34" charset="0"/>
                <a:ea typeface="+mn-ea"/>
                <a:cs typeface="+mn-cs"/>
              </a:defRPr>
            </a:lvl8pPr>
            <a:lvl9pPr marL="4876678" algn="l" defTabSz="1219170" rtl="0" eaLnBrk="1" latinLnBrk="0" hangingPunct="1">
              <a:defRPr kern="1200">
                <a:solidFill>
                  <a:schemeClr val="tx1"/>
                </a:solidFill>
                <a:latin typeface="Myriad Web Pro" panose="020B0503030403020204" pitchFamily="34" charset="0"/>
                <a:ea typeface="+mn-ea"/>
                <a:cs typeface="+mn-cs"/>
              </a:defRPr>
            </a:lvl9pPr>
          </a:lstStyle>
          <a:p>
            <a:pPr defTabSz="914377">
              <a:defRPr/>
            </a:pPr>
            <a:r>
              <a:rPr lang="en-US">
                <a:solidFill>
                  <a:srgbClr val="0B7D58">
                    <a:lumMod val="75000"/>
                  </a:srgbClr>
                </a:solidFill>
                <a:latin typeface="Calibri" panose="020F0502020204030204" pitchFamily="34" charset="0"/>
                <a:ea typeface="Open Sans" panose="020B0606030504020204" pitchFamily="34" charset="0"/>
                <a:cs typeface="Calibri" panose="020F0502020204030204" pitchFamily="34" charset="0"/>
              </a:rPr>
              <a:t>Awardee Developed</a:t>
            </a:r>
          </a:p>
        </p:txBody>
      </p:sp>
      <p:sp>
        <p:nvSpPr>
          <p:cNvPr id="12" name="Rectangle 11"/>
          <p:cNvSpPr/>
          <p:nvPr/>
        </p:nvSpPr>
        <p:spPr>
          <a:xfrm>
            <a:off x="10261047" y="2348490"/>
            <a:ext cx="1463040" cy="3791660"/>
          </a:xfrm>
          <a:prstGeom prst="rect">
            <a:avLst/>
          </a:prstGeom>
          <a:solidFill>
            <a:srgbClr val="D6E2DD"/>
          </a:solid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609585"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121917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828754"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2438339"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3047924" algn="l" defTabSz="1219170" rtl="0" eaLnBrk="1" latinLnBrk="0" hangingPunct="1">
              <a:defRPr kern="1200">
                <a:solidFill>
                  <a:schemeClr val="tx1"/>
                </a:solidFill>
                <a:latin typeface="Myriad Web Pro" panose="020B0503030403020204" pitchFamily="34" charset="0"/>
                <a:ea typeface="+mn-ea"/>
                <a:cs typeface="+mn-cs"/>
              </a:defRPr>
            </a:lvl6pPr>
            <a:lvl7pPr marL="3657509" algn="l" defTabSz="1219170" rtl="0" eaLnBrk="1" latinLnBrk="0" hangingPunct="1">
              <a:defRPr kern="1200">
                <a:solidFill>
                  <a:schemeClr val="tx1"/>
                </a:solidFill>
                <a:latin typeface="Myriad Web Pro" panose="020B0503030403020204" pitchFamily="34" charset="0"/>
                <a:ea typeface="+mn-ea"/>
                <a:cs typeface="+mn-cs"/>
              </a:defRPr>
            </a:lvl7pPr>
            <a:lvl8pPr marL="4267093" algn="l" defTabSz="1219170" rtl="0" eaLnBrk="1" latinLnBrk="0" hangingPunct="1">
              <a:defRPr kern="1200">
                <a:solidFill>
                  <a:schemeClr val="tx1"/>
                </a:solidFill>
                <a:latin typeface="Myriad Web Pro" panose="020B0503030403020204" pitchFamily="34" charset="0"/>
                <a:ea typeface="+mn-ea"/>
                <a:cs typeface="+mn-cs"/>
              </a:defRPr>
            </a:lvl8pPr>
            <a:lvl9pPr marL="4876678" algn="l" defTabSz="1219170" rtl="0" eaLnBrk="1" latinLnBrk="0" hangingPunct="1">
              <a:defRPr kern="1200">
                <a:solidFill>
                  <a:schemeClr val="tx1"/>
                </a:solidFill>
                <a:latin typeface="Myriad Web Pro" panose="020B0503030403020204" pitchFamily="34" charset="0"/>
                <a:ea typeface="+mn-ea"/>
                <a:cs typeface="+mn-cs"/>
              </a:defRPr>
            </a:lvl9pPr>
          </a:lstStyle>
          <a:p>
            <a:pPr algn="ctr" defTabSz="914377">
              <a:defRPr/>
            </a:pPr>
            <a:endParaRPr lang="en-US" sz="160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Freeform: Shape 7">
            <a:extLst>
              <a:ext uri="{FF2B5EF4-FFF2-40B4-BE49-F238E27FC236}">
                <a16:creationId xmlns:a16="http://schemas.microsoft.com/office/drawing/2014/main" id="{14CD5CF4-F6AC-3BE1-F80F-EC1F00BBE011}"/>
              </a:ext>
            </a:extLst>
          </p:cNvPr>
          <p:cNvSpPr/>
          <p:nvPr/>
        </p:nvSpPr>
        <p:spPr>
          <a:xfrm rot="16200000">
            <a:off x="2152192" y="4180875"/>
            <a:ext cx="3288261" cy="294187"/>
          </a:xfrm>
          <a:custGeom>
            <a:avLst/>
            <a:gdLst>
              <a:gd name="connsiteX0" fmla="*/ 0 w 3292008"/>
              <a:gd name="connsiteY0" fmla="*/ 0 h 294186"/>
              <a:gd name="connsiteX1" fmla="*/ 3292008 w 3292008"/>
              <a:gd name="connsiteY1" fmla="*/ 0 h 294186"/>
              <a:gd name="connsiteX2" fmla="*/ 3292008 w 3292008"/>
              <a:gd name="connsiteY2" fmla="*/ 294186 h 294186"/>
              <a:gd name="connsiteX3" fmla="*/ 0 w 3292008"/>
              <a:gd name="connsiteY3" fmla="*/ 294186 h 294186"/>
              <a:gd name="connsiteX4" fmla="*/ 0 w 3292008"/>
              <a:gd name="connsiteY4" fmla="*/ 0 h 294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2008" h="294186">
                <a:moveTo>
                  <a:pt x="0" y="0"/>
                </a:moveTo>
                <a:lnTo>
                  <a:pt x="3292008" y="0"/>
                </a:lnTo>
                <a:lnTo>
                  <a:pt x="3292008" y="294186"/>
                </a:lnTo>
                <a:lnTo>
                  <a:pt x="0" y="29418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defTabSz="888978">
              <a:lnSpc>
                <a:spcPct val="90000"/>
              </a:lnSpc>
              <a:spcBef>
                <a:spcPct val="0"/>
              </a:spcBef>
              <a:spcAft>
                <a:spcPct val="35000"/>
              </a:spcAft>
              <a:defRPr/>
            </a:pPr>
            <a:r>
              <a:rPr lang="en-US" sz="2000">
                <a:solidFill>
                  <a:srgbClr val="546DB4">
                    <a:lumMod val="75000"/>
                  </a:srgbClr>
                </a:solidFill>
                <a:latin typeface="Calibri" panose="020F0502020204030204" pitchFamily="34" charset="0"/>
                <a:ea typeface="Open Sans"/>
                <a:cs typeface="Calibri" panose="020F0502020204030204" pitchFamily="34" charset="0"/>
              </a:rPr>
              <a:t>Envision                      </a:t>
            </a:r>
          </a:p>
        </p:txBody>
      </p:sp>
      <p:sp>
        <p:nvSpPr>
          <p:cNvPr id="9" name="Freeform: Shape 8">
            <a:extLst>
              <a:ext uri="{FF2B5EF4-FFF2-40B4-BE49-F238E27FC236}">
                <a16:creationId xmlns:a16="http://schemas.microsoft.com/office/drawing/2014/main" id="{91871C88-488F-33AD-7FBA-D8070430A96F}"/>
              </a:ext>
            </a:extLst>
          </p:cNvPr>
          <p:cNvSpPr/>
          <p:nvPr/>
        </p:nvSpPr>
        <p:spPr>
          <a:xfrm>
            <a:off x="3964825" y="2347942"/>
            <a:ext cx="1465359" cy="3791660"/>
          </a:xfrm>
          <a:custGeom>
            <a:avLst/>
            <a:gdLst>
              <a:gd name="connsiteX0" fmla="*/ 0 w 1465359"/>
              <a:gd name="connsiteY0" fmla="*/ 0 h 3301483"/>
              <a:gd name="connsiteX1" fmla="*/ 1465359 w 1465359"/>
              <a:gd name="connsiteY1" fmla="*/ 0 h 3301483"/>
              <a:gd name="connsiteX2" fmla="*/ 1465359 w 1465359"/>
              <a:gd name="connsiteY2" fmla="*/ 3301483 h 3301483"/>
              <a:gd name="connsiteX3" fmla="*/ 0 w 1465359"/>
              <a:gd name="connsiteY3" fmla="*/ 3301483 h 3301483"/>
              <a:gd name="connsiteX4" fmla="*/ 0 w 1465359"/>
              <a:gd name="connsiteY4" fmla="*/ 0 h 3301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359" h="3301483">
                <a:moveTo>
                  <a:pt x="0" y="0"/>
                </a:moveTo>
                <a:lnTo>
                  <a:pt x="1465359" y="0"/>
                </a:lnTo>
                <a:lnTo>
                  <a:pt x="1465359" y="3301483"/>
                </a:lnTo>
                <a:lnTo>
                  <a:pt x="0" y="3301483"/>
                </a:lnTo>
                <a:lnTo>
                  <a:pt x="0" y="0"/>
                </a:lnTo>
                <a:close/>
              </a:path>
            </a:pathLst>
          </a:custGeom>
          <a:solidFill>
            <a:schemeClr val="accent2">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spcFirstLastPara="0" vert="horz" wrap="square" lIns="78232" tIns="259456" rIns="78232" bIns="78232" numCol="1" spcCol="1270" anchor="t" anchorCtr="0">
            <a:noAutofit/>
          </a:bodyPr>
          <a:lstStyle/>
          <a:p>
            <a:pPr marL="114297" lvl="1" indent="-114297" defTabSz="488938">
              <a:spcBef>
                <a:spcPct val="0"/>
              </a:spcBef>
              <a:spcAft>
                <a:spcPts val="300"/>
              </a:spcAft>
              <a:buFontTx/>
              <a:buChar char="•"/>
              <a:defRPr/>
            </a:pPr>
            <a:r>
              <a:rPr lang="en-US" sz="1100">
                <a:solidFill>
                  <a:srgbClr val="000000"/>
                </a:solidFill>
                <a:latin typeface="Calibri"/>
                <a:ea typeface="Open Sans"/>
                <a:cs typeface="Calibri"/>
              </a:rPr>
              <a:t>Arkansas</a:t>
            </a:r>
            <a:endParaRPr lang="en-US">
              <a:solidFill>
                <a:srgbClr val="0F56DC"/>
              </a:solidFill>
              <a:latin typeface="Calibri"/>
              <a:ea typeface="Open Sans"/>
              <a:cs typeface="Calibri"/>
            </a:endParaRPr>
          </a:p>
          <a:p>
            <a:pPr marL="114297" lvl="1" indent="-114297" defTabSz="488938">
              <a:spcBef>
                <a:spcPct val="0"/>
              </a:spcBef>
              <a:spcAft>
                <a:spcPts val="300"/>
              </a:spcAft>
              <a:buFontTx/>
              <a:buChar char="•"/>
              <a:defRPr/>
            </a:pPr>
            <a:r>
              <a:rPr lang="en-US" sz="1100">
                <a:solidFill>
                  <a:srgbClr val="000000"/>
                </a:solidFill>
                <a:latin typeface="Calibri"/>
                <a:ea typeface="Open Sans"/>
                <a:cs typeface="Calibri"/>
              </a:rPr>
              <a:t>Colorado</a:t>
            </a:r>
            <a:endParaRPr lang="en-US">
              <a:solidFill>
                <a:srgbClr val="0F56DC"/>
              </a:solidFill>
              <a:latin typeface="Calibri"/>
              <a:ea typeface="Open Sans"/>
              <a:cs typeface="Calibri"/>
            </a:endParaRPr>
          </a:p>
          <a:p>
            <a:pPr marL="114297" lvl="1" indent="-114297" defTabSz="488938">
              <a:spcBef>
                <a:spcPct val="0"/>
              </a:spcBef>
              <a:spcAft>
                <a:spcPts val="300"/>
              </a:spcAft>
              <a:buFontTx/>
              <a:buChar char="•"/>
              <a:defRPr/>
            </a:pPr>
            <a:r>
              <a:rPr lang="en-US" sz="1100">
                <a:solidFill>
                  <a:srgbClr val="000000"/>
                </a:solidFill>
                <a:latin typeface="Calibri"/>
                <a:ea typeface="Open Sans"/>
                <a:cs typeface="Calibri"/>
              </a:rPr>
              <a:t>Connecticut</a:t>
            </a:r>
            <a:endParaRPr lang="en-US">
              <a:solidFill>
                <a:srgbClr val="0F56DC"/>
              </a:solidFill>
              <a:latin typeface="Calibri"/>
              <a:ea typeface="Open Sans"/>
              <a:cs typeface="Calibri"/>
            </a:endParaRPr>
          </a:p>
          <a:p>
            <a:pPr marL="114297" lvl="1" indent="-114297" defTabSz="488938">
              <a:spcBef>
                <a:spcPct val="0"/>
              </a:spcBef>
              <a:spcAft>
                <a:spcPts val="300"/>
              </a:spcAft>
              <a:buFontTx/>
              <a:buChar char="•"/>
              <a:defRPr/>
            </a:pPr>
            <a:r>
              <a:rPr lang="en-US" sz="1100">
                <a:solidFill>
                  <a:srgbClr val="000000"/>
                </a:solidFill>
                <a:latin typeface="Calibri"/>
                <a:ea typeface="Open Sans"/>
                <a:cs typeface="Calibri"/>
              </a:rPr>
              <a:t>Delaware</a:t>
            </a:r>
            <a:endParaRPr lang="en-US">
              <a:solidFill>
                <a:srgbClr val="0F56DC"/>
              </a:solidFill>
              <a:latin typeface="Calibri"/>
              <a:ea typeface="Open Sans"/>
              <a:cs typeface="Calibri"/>
            </a:endParaRPr>
          </a:p>
          <a:p>
            <a:pPr marL="114297" lvl="1" indent="-114297" defTabSz="488938">
              <a:spcBef>
                <a:spcPct val="0"/>
              </a:spcBef>
              <a:spcAft>
                <a:spcPts val="300"/>
              </a:spcAft>
              <a:buFontTx/>
              <a:buChar char="•"/>
              <a:defRPr/>
            </a:pPr>
            <a:r>
              <a:rPr lang="en-US" sz="1100">
                <a:solidFill>
                  <a:srgbClr val="000000"/>
                </a:solidFill>
                <a:latin typeface="Calibri"/>
                <a:ea typeface="Open Sans"/>
                <a:cs typeface="Calibri"/>
              </a:rPr>
              <a:t>Kansas</a:t>
            </a:r>
            <a:endParaRPr lang="en-US">
              <a:solidFill>
                <a:srgbClr val="0F56DC"/>
              </a:solidFill>
              <a:latin typeface="Calibri"/>
              <a:ea typeface="Open Sans"/>
              <a:cs typeface="Calibri"/>
            </a:endParaRPr>
          </a:p>
          <a:p>
            <a:pPr marL="114297" lvl="1" indent="-114297" defTabSz="488938">
              <a:spcBef>
                <a:spcPct val="0"/>
              </a:spcBef>
              <a:spcAft>
                <a:spcPts val="300"/>
              </a:spcAft>
              <a:buFontTx/>
              <a:buChar char="•"/>
              <a:defRPr/>
            </a:pPr>
            <a:r>
              <a:rPr lang="en-US" sz="1100">
                <a:solidFill>
                  <a:srgbClr val="000000"/>
                </a:solidFill>
                <a:latin typeface="Calibri"/>
                <a:ea typeface="Open Sans"/>
                <a:cs typeface="Calibri"/>
              </a:rPr>
              <a:t>Kentucky</a:t>
            </a:r>
            <a:endParaRPr lang="en-US">
              <a:solidFill>
                <a:srgbClr val="0F56DC"/>
              </a:solidFill>
              <a:latin typeface="Calibri"/>
              <a:ea typeface="Open Sans"/>
              <a:cs typeface="Calibri"/>
            </a:endParaRPr>
          </a:p>
          <a:p>
            <a:pPr marL="114297" lvl="1" indent="-114297" defTabSz="488938">
              <a:spcBef>
                <a:spcPct val="0"/>
              </a:spcBef>
              <a:spcAft>
                <a:spcPts val="300"/>
              </a:spcAft>
              <a:buFontTx/>
              <a:buChar char="•"/>
              <a:defRPr/>
            </a:pPr>
            <a:r>
              <a:rPr lang="en-US" sz="1100">
                <a:solidFill>
                  <a:srgbClr val="000000"/>
                </a:solidFill>
                <a:latin typeface="Calibri"/>
                <a:ea typeface="Open Sans"/>
                <a:cs typeface="Calibri"/>
              </a:rPr>
              <a:t>Missouri</a:t>
            </a:r>
            <a:endParaRPr lang="en-US">
              <a:solidFill>
                <a:srgbClr val="0F56DC"/>
              </a:solidFill>
              <a:latin typeface="Calibri"/>
              <a:ea typeface="Open Sans"/>
              <a:cs typeface="Calibri"/>
            </a:endParaRPr>
          </a:p>
          <a:p>
            <a:pPr marL="114297" lvl="1" indent="-114297" defTabSz="488938">
              <a:spcBef>
                <a:spcPct val="0"/>
              </a:spcBef>
              <a:spcAft>
                <a:spcPts val="300"/>
              </a:spcAft>
              <a:buFontTx/>
              <a:buChar char="•"/>
              <a:defRPr/>
            </a:pPr>
            <a:r>
              <a:rPr lang="en-US" sz="1100">
                <a:solidFill>
                  <a:srgbClr val="000000"/>
                </a:solidFill>
                <a:latin typeface="Calibri"/>
                <a:ea typeface="Open Sans"/>
                <a:cs typeface="Calibri"/>
              </a:rPr>
              <a:t>Nevada</a:t>
            </a:r>
            <a:endParaRPr lang="en-US">
              <a:solidFill>
                <a:srgbClr val="0F56DC"/>
              </a:solidFill>
              <a:latin typeface="Calibri"/>
              <a:ea typeface="Open Sans"/>
              <a:cs typeface="Calibri"/>
            </a:endParaRPr>
          </a:p>
          <a:p>
            <a:pPr marL="114297" lvl="1" indent="-114297" defTabSz="488938">
              <a:spcBef>
                <a:spcPct val="0"/>
              </a:spcBef>
              <a:spcAft>
                <a:spcPts val="300"/>
              </a:spcAft>
              <a:buFontTx/>
              <a:buChar char="•"/>
              <a:defRPr/>
            </a:pPr>
            <a:r>
              <a:rPr lang="en-US" sz="1100">
                <a:solidFill>
                  <a:srgbClr val="000000"/>
                </a:solidFill>
                <a:latin typeface="Calibri"/>
                <a:ea typeface="Open Sans"/>
                <a:cs typeface="Calibri"/>
              </a:rPr>
              <a:t>New Hampshire</a:t>
            </a:r>
            <a:endParaRPr lang="en-US">
              <a:solidFill>
                <a:srgbClr val="0F56DC"/>
              </a:solidFill>
              <a:latin typeface="Calibri"/>
              <a:ea typeface="Open Sans"/>
              <a:cs typeface="Calibri"/>
            </a:endParaRPr>
          </a:p>
          <a:p>
            <a:pPr marL="114297" lvl="1" indent="-114297" defTabSz="488938">
              <a:spcBef>
                <a:spcPct val="0"/>
              </a:spcBef>
              <a:spcAft>
                <a:spcPts val="300"/>
              </a:spcAft>
              <a:buFontTx/>
              <a:buChar char="•"/>
              <a:defRPr/>
            </a:pPr>
            <a:r>
              <a:rPr lang="en-US" sz="1100">
                <a:solidFill>
                  <a:srgbClr val="000000"/>
                </a:solidFill>
                <a:latin typeface="Calibri"/>
                <a:ea typeface="Open Sans"/>
                <a:cs typeface="Calibri"/>
              </a:rPr>
              <a:t>New Mexico</a:t>
            </a:r>
            <a:endParaRPr lang="en-US">
              <a:solidFill>
                <a:srgbClr val="0F56DC"/>
              </a:solidFill>
              <a:latin typeface="Calibri"/>
              <a:ea typeface="Open Sans"/>
              <a:cs typeface="Calibri"/>
            </a:endParaRPr>
          </a:p>
          <a:p>
            <a:pPr marL="114297" lvl="1" indent="-114297" defTabSz="488938">
              <a:spcBef>
                <a:spcPct val="0"/>
              </a:spcBef>
              <a:spcAft>
                <a:spcPts val="300"/>
              </a:spcAft>
              <a:buFontTx/>
              <a:buChar char="•"/>
              <a:defRPr/>
            </a:pPr>
            <a:r>
              <a:rPr lang="en-US" sz="1100">
                <a:solidFill>
                  <a:srgbClr val="000000"/>
                </a:solidFill>
                <a:latin typeface="Calibri"/>
                <a:ea typeface="Open Sans"/>
                <a:cs typeface="Calibri"/>
              </a:rPr>
              <a:t>Oklahoma</a:t>
            </a:r>
            <a:endParaRPr lang="en-US">
              <a:solidFill>
                <a:srgbClr val="0F56DC"/>
              </a:solidFill>
              <a:latin typeface="Calibri"/>
              <a:ea typeface="Open Sans"/>
              <a:cs typeface="Calibri"/>
            </a:endParaRPr>
          </a:p>
          <a:p>
            <a:pPr marL="114297" lvl="1" indent="-114297" defTabSz="488938">
              <a:spcBef>
                <a:spcPct val="0"/>
              </a:spcBef>
              <a:spcAft>
                <a:spcPts val="300"/>
              </a:spcAft>
              <a:buFontTx/>
              <a:buChar char="•"/>
              <a:defRPr/>
            </a:pPr>
            <a:r>
              <a:rPr lang="en-US" sz="1100">
                <a:solidFill>
                  <a:srgbClr val="000000"/>
                </a:solidFill>
                <a:latin typeface="Calibri"/>
                <a:ea typeface="Open Sans"/>
                <a:cs typeface="Calibri"/>
              </a:rPr>
              <a:t>Pennsylvania</a:t>
            </a:r>
          </a:p>
          <a:p>
            <a:pPr marL="114297" lvl="1" indent="-114297" defTabSz="488938">
              <a:spcBef>
                <a:spcPct val="0"/>
              </a:spcBef>
              <a:spcAft>
                <a:spcPts val="300"/>
              </a:spcAft>
              <a:buFontTx/>
              <a:buChar char="•"/>
              <a:defRPr/>
            </a:pPr>
            <a:r>
              <a:rPr lang="en-US" sz="1100">
                <a:solidFill>
                  <a:srgbClr val="000000"/>
                </a:solidFill>
                <a:latin typeface="Calibri"/>
                <a:ea typeface="Open Sans"/>
                <a:cs typeface="Calibri"/>
              </a:rPr>
              <a:t>Philadelphia</a:t>
            </a:r>
            <a:endParaRPr lang="en-US">
              <a:solidFill>
                <a:srgbClr val="0F56DC"/>
              </a:solidFill>
              <a:latin typeface="Calibri"/>
              <a:ea typeface="Open Sans"/>
              <a:cs typeface="Calibri"/>
            </a:endParaRPr>
          </a:p>
          <a:p>
            <a:pPr marL="114297" lvl="1" indent="-114297" defTabSz="488938">
              <a:spcBef>
                <a:spcPct val="0"/>
              </a:spcBef>
              <a:spcAft>
                <a:spcPts val="300"/>
              </a:spcAft>
              <a:buFontTx/>
              <a:buChar char="•"/>
              <a:defRPr/>
            </a:pPr>
            <a:r>
              <a:rPr lang="en-US" sz="1100">
                <a:solidFill>
                  <a:srgbClr val="000000"/>
                </a:solidFill>
                <a:latin typeface="Calibri"/>
                <a:ea typeface="Open Sans"/>
                <a:cs typeface="Calibri"/>
              </a:rPr>
              <a:t>Pacific Islands (6)</a:t>
            </a:r>
            <a:endParaRPr lang="en-US">
              <a:solidFill>
                <a:srgbClr val="0F56DC"/>
              </a:solidFill>
              <a:latin typeface="Calibri"/>
              <a:ea typeface="Open Sans"/>
              <a:cs typeface="Calibri"/>
            </a:endParaRPr>
          </a:p>
          <a:p>
            <a:pPr marL="114297" lvl="1" indent="-114297" defTabSz="488938">
              <a:spcBef>
                <a:spcPct val="0"/>
              </a:spcBef>
              <a:spcAft>
                <a:spcPts val="300"/>
              </a:spcAft>
              <a:buFontTx/>
              <a:buChar char="•"/>
              <a:defRPr/>
            </a:pPr>
            <a:r>
              <a:rPr lang="en-US" sz="1100">
                <a:solidFill>
                  <a:srgbClr val="000000"/>
                </a:solidFill>
                <a:latin typeface="Calibri"/>
                <a:ea typeface="Open Sans"/>
                <a:cs typeface="Calibri"/>
              </a:rPr>
              <a:t>South Carolina</a:t>
            </a:r>
            <a:endParaRPr lang="en-US">
              <a:solidFill>
                <a:srgbClr val="0F56DC"/>
              </a:solidFill>
              <a:latin typeface="Calibri"/>
              <a:ea typeface="Open Sans"/>
              <a:cs typeface="Calibri"/>
            </a:endParaRPr>
          </a:p>
        </p:txBody>
      </p:sp>
      <p:sp>
        <p:nvSpPr>
          <p:cNvPr id="11" name="Rectangle 10">
            <a:extLst>
              <a:ext uri="{FF2B5EF4-FFF2-40B4-BE49-F238E27FC236}">
                <a16:creationId xmlns:a16="http://schemas.microsoft.com/office/drawing/2014/main" id="{0627ACA3-9D7F-6197-E714-17CEEE31F5F5}"/>
              </a:ext>
            </a:extLst>
          </p:cNvPr>
          <p:cNvSpPr/>
          <p:nvPr/>
        </p:nvSpPr>
        <p:spPr>
          <a:xfrm>
            <a:off x="3670638" y="1959615"/>
            <a:ext cx="588372" cy="588372"/>
          </a:xfrm>
          <a:prstGeom prst="rect">
            <a:avLst/>
          </a:prstGeom>
          <a:blipFill>
            <a:blip r:embed="rId3">
              <a:extLst>
                <a:ext uri="{28A0092B-C50C-407E-A947-70E740481C1C}">
                  <a14:useLocalDpi xmlns:a14="http://schemas.microsoft.com/office/drawing/2010/main" val="0"/>
                </a:ext>
              </a:extLst>
            </a:blip>
            <a:srcRect/>
            <a:stretch>
              <a:fillRect l="-7000" r="-7000"/>
            </a:stretch>
          </a:blipFill>
          <a:ln w="28575">
            <a:solidFill>
              <a:schemeClr val="tx2">
                <a:lumMod val="50000"/>
              </a:schemeClr>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defTabSz="914377"/>
            <a:endParaRPr lang="en-US">
              <a:solidFill>
                <a:srgbClr val="FFFFFF">
                  <a:hueOff val="0"/>
                  <a:satOff val="0"/>
                  <a:lumOff val="0"/>
                  <a:alphaOff val="0"/>
                </a:srgbClr>
              </a:solidFill>
              <a:latin typeface="Myriad Web Pro"/>
            </a:endParaRPr>
          </a:p>
        </p:txBody>
      </p:sp>
      <p:sp>
        <p:nvSpPr>
          <p:cNvPr id="15" name="Freeform: Shape 14">
            <a:extLst>
              <a:ext uri="{FF2B5EF4-FFF2-40B4-BE49-F238E27FC236}">
                <a16:creationId xmlns:a16="http://schemas.microsoft.com/office/drawing/2014/main" id="{A49251B8-08C1-46E2-7870-D89AE0A3492F}"/>
              </a:ext>
            </a:extLst>
          </p:cNvPr>
          <p:cNvSpPr/>
          <p:nvPr/>
        </p:nvSpPr>
        <p:spPr>
          <a:xfrm rot="16200000">
            <a:off x="4279181" y="4174264"/>
            <a:ext cx="3301483" cy="294187"/>
          </a:xfrm>
          <a:custGeom>
            <a:avLst/>
            <a:gdLst>
              <a:gd name="connsiteX0" fmla="*/ 0 w 3318453"/>
              <a:gd name="connsiteY0" fmla="*/ 0 h 294186"/>
              <a:gd name="connsiteX1" fmla="*/ 3318453 w 3318453"/>
              <a:gd name="connsiteY1" fmla="*/ 0 h 294186"/>
              <a:gd name="connsiteX2" fmla="*/ 3318453 w 3318453"/>
              <a:gd name="connsiteY2" fmla="*/ 294186 h 294186"/>
              <a:gd name="connsiteX3" fmla="*/ 0 w 3318453"/>
              <a:gd name="connsiteY3" fmla="*/ 294186 h 294186"/>
              <a:gd name="connsiteX4" fmla="*/ 0 w 3318453"/>
              <a:gd name="connsiteY4" fmla="*/ 0 h 294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8453" h="294186">
                <a:moveTo>
                  <a:pt x="0" y="0"/>
                </a:moveTo>
                <a:lnTo>
                  <a:pt x="3318453" y="0"/>
                </a:lnTo>
                <a:lnTo>
                  <a:pt x="3318453" y="294186"/>
                </a:lnTo>
                <a:lnTo>
                  <a:pt x="0" y="29418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1" numCol="1" spcCol="1270" anchor="ctr" anchorCtr="0">
            <a:noAutofit/>
          </a:bodyPr>
          <a:lstStyle/>
          <a:p>
            <a:pPr defTabSz="888978">
              <a:lnSpc>
                <a:spcPct val="90000"/>
              </a:lnSpc>
              <a:spcBef>
                <a:spcPct val="0"/>
              </a:spcBef>
              <a:spcAft>
                <a:spcPct val="35000"/>
              </a:spcAft>
              <a:defRPr/>
            </a:pPr>
            <a:r>
              <a:rPr lang="en-US" sz="2000">
                <a:solidFill>
                  <a:srgbClr val="9A3B25">
                    <a:lumMod val="75000"/>
                  </a:srgbClr>
                </a:solidFill>
                <a:latin typeface="Calibri" panose="020F0502020204030204" pitchFamily="34" charset="0"/>
                <a:ea typeface="Open Sans"/>
                <a:cs typeface="Calibri" panose="020F0502020204030204" pitchFamily="34" charset="0"/>
              </a:rPr>
              <a:t>STC Health</a:t>
            </a:r>
            <a:endParaRPr lang="en-US" sz="2000">
              <a:solidFill>
                <a:srgbClr val="9A3B25">
                  <a:lumMod val="75000"/>
                </a:srgbClr>
              </a:solidFill>
              <a:latin typeface="Calibri" panose="020F0502020204030204" pitchFamily="34" charset="0"/>
              <a:ea typeface="Open Sans" panose="020B0606030504020204" pitchFamily="34" charset="0"/>
              <a:cs typeface="Calibri" panose="020F0502020204030204" pitchFamily="34" charset="0"/>
            </a:endParaRPr>
          </a:p>
        </p:txBody>
      </p:sp>
      <p:sp>
        <p:nvSpPr>
          <p:cNvPr id="16" name="Freeform: Shape 15">
            <a:extLst>
              <a:ext uri="{FF2B5EF4-FFF2-40B4-BE49-F238E27FC236}">
                <a16:creationId xmlns:a16="http://schemas.microsoft.com/office/drawing/2014/main" id="{C47D8980-E5D5-6AE2-B35C-049A8D31693D}"/>
              </a:ext>
            </a:extLst>
          </p:cNvPr>
          <p:cNvSpPr/>
          <p:nvPr/>
        </p:nvSpPr>
        <p:spPr>
          <a:xfrm>
            <a:off x="6094058" y="2347942"/>
            <a:ext cx="1465359" cy="3791660"/>
          </a:xfrm>
          <a:custGeom>
            <a:avLst/>
            <a:gdLst>
              <a:gd name="connsiteX0" fmla="*/ 0 w 1465359"/>
              <a:gd name="connsiteY0" fmla="*/ 0 h 3301483"/>
              <a:gd name="connsiteX1" fmla="*/ 1465359 w 1465359"/>
              <a:gd name="connsiteY1" fmla="*/ 0 h 3301483"/>
              <a:gd name="connsiteX2" fmla="*/ 1465359 w 1465359"/>
              <a:gd name="connsiteY2" fmla="*/ 3301483 h 3301483"/>
              <a:gd name="connsiteX3" fmla="*/ 0 w 1465359"/>
              <a:gd name="connsiteY3" fmla="*/ 3301483 h 3301483"/>
              <a:gd name="connsiteX4" fmla="*/ 0 w 1465359"/>
              <a:gd name="connsiteY4" fmla="*/ 0 h 3301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359" h="3301483">
                <a:moveTo>
                  <a:pt x="0" y="0"/>
                </a:moveTo>
                <a:lnTo>
                  <a:pt x="1465359" y="0"/>
                </a:lnTo>
                <a:lnTo>
                  <a:pt x="1465359" y="3301483"/>
                </a:lnTo>
                <a:lnTo>
                  <a:pt x="0" y="3301483"/>
                </a:lnTo>
                <a:lnTo>
                  <a:pt x="0" y="0"/>
                </a:lnTo>
                <a:close/>
              </a:path>
            </a:pathLst>
          </a:custGeom>
          <a:solidFill>
            <a:schemeClr val="accent3">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spcFirstLastPara="0" vert="horz" wrap="square" lIns="78232" tIns="259456" rIns="78232" bIns="78232" numCol="1" spcCol="1270" anchor="t" anchorCtr="0">
            <a:noAutofit/>
          </a:bodyPr>
          <a:lstStyle/>
          <a:p>
            <a:pPr marL="114297" lvl="1" indent="-114297" defTabSz="488938">
              <a:spcBef>
                <a:spcPct val="0"/>
              </a:spcBef>
              <a:spcAft>
                <a:spcPts val="300"/>
              </a:spcAft>
              <a:buFontTx/>
              <a:buChar char="•"/>
              <a:defRPr/>
            </a:pPr>
            <a:r>
              <a:rPr lang="en-US" sz="1100">
                <a:solidFill>
                  <a:srgbClr val="000000"/>
                </a:solidFill>
                <a:latin typeface="Calibri"/>
                <a:ea typeface="Open Sans"/>
                <a:cs typeface="Calibri"/>
              </a:rPr>
              <a:t>Alaska</a:t>
            </a:r>
          </a:p>
          <a:p>
            <a:pPr marL="114297" lvl="1" indent="-114297" defTabSz="488938">
              <a:spcBef>
                <a:spcPct val="0"/>
              </a:spcBef>
              <a:spcAft>
                <a:spcPts val="300"/>
              </a:spcAft>
              <a:buFontTx/>
              <a:buChar char="•"/>
              <a:defRPr/>
            </a:pPr>
            <a:r>
              <a:rPr lang="en-US" sz="1100">
                <a:solidFill>
                  <a:srgbClr val="000000"/>
                </a:solidFill>
                <a:latin typeface="Calibri"/>
                <a:ea typeface="Open Sans"/>
                <a:cs typeface="Calibri"/>
              </a:rPr>
              <a:t>Arizona</a:t>
            </a:r>
          </a:p>
          <a:p>
            <a:pPr marL="114297" lvl="1" indent="-114297" defTabSz="488938">
              <a:spcBef>
                <a:spcPct val="0"/>
              </a:spcBef>
              <a:spcAft>
                <a:spcPts val="300"/>
              </a:spcAft>
              <a:buFontTx/>
              <a:buChar char="•"/>
              <a:defRPr/>
            </a:pPr>
            <a:r>
              <a:rPr lang="en-US" sz="1100">
                <a:solidFill>
                  <a:srgbClr val="000000"/>
                </a:solidFill>
                <a:latin typeface="Calibri"/>
                <a:ea typeface="Open Sans"/>
                <a:cs typeface="Calibri"/>
              </a:rPr>
              <a:t>District of Columbia</a:t>
            </a:r>
          </a:p>
          <a:p>
            <a:pPr marL="114297" lvl="1" indent="-114297" defTabSz="488938">
              <a:spcBef>
                <a:spcPct val="0"/>
              </a:spcBef>
              <a:spcAft>
                <a:spcPts val="300"/>
              </a:spcAft>
              <a:buFontTx/>
              <a:buChar char="•"/>
              <a:defRPr/>
            </a:pPr>
            <a:r>
              <a:rPr lang="en-US" sz="1100">
                <a:solidFill>
                  <a:srgbClr val="000000"/>
                </a:solidFill>
                <a:latin typeface="Calibri"/>
                <a:ea typeface="Open Sans"/>
                <a:cs typeface="Calibri"/>
              </a:rPr>
              <a:t>Indiana</a:t>
            </a:r>
          </a:p>
          <a:p>
            <a:pPr marL="114297" lvl="1" indent="-114297" defTabSz="488938">
              <a:spcBef>
                <a:spcPct val="0"/>
              </a:spcBef>
              <a:spcAft>
                <a:spcPts val="300"/>
              </a:spcAft>
              <a:buFontTx/>
              <a:buChar char="•"/>
              <a:defRPr/>
            </a:pPr>
            <a:r>
              <a:rPr lang="en-US" sz="1100">
                <a:solidFill>
                  <a:srgbClr val="000000"/>
                </a:solidFill>
                <a:latin typeface="Calibri"/>
                <a:ea typeface="Open Sans"/>
                <a:cs typeface="Calibri"/>
              </a:rPr>
              <a:t>Louisiana</a:t>
            </a:r>
          </a:p>
          <a:p>
            <a:pPr marL="114297" lvl="1" indent="-114297" defTabSz="488938">
              <a:spcBef>
                <a:spcPct val="0"/>
              </a:spcBef>
              <a:spcAft>
                <a:spcPts val="300"/>
              </a:spcAft>
              <a:buFontTx/>
              <a:buChar char="•"/>
              <a:defRPr/>
            </a:pPr>
            <a:r>
              <a:rPr lang="en-US" sz="1100">
                <a:solidFill>
                  <a:srgbClr val="000000"/>
                </a:solidFill>
                <a:latin typeface="Calibri"/>
                <a:ea typeface="Open Sans"/>
                <a:cs typeface="Calibri"/>
              </a:rPr>
              <a:t>Mississippi</a:t>
            </a:r>
          </a:p>
          <a:p>
            <a:pPr marL="114297" lvl="1" indent="-114297" defTabSz="488938">
              <a:spcBef>
                <a:spcPct val="0"/>
              </a:spcBef>
              <a:spcAft>
                <a:spcPts val="300"/>
              </a:spcAft>
              <a:buFontTx/>
              <a:buChar char="•"/>
              <a:defRPr/>
            </a:pPr>
            <a:r>
              <a:rPr lang="en-US" sz="1100">
                <a:solidFill>
                  <a:srgbClr val="000000"/>
                </a:solidFill>
                <a:latin typeface="Calibri"/>
                <a:ea typeface="Open Sans"/>
                <a:cs typeface="Calibri"/>
              </a:rPr>
              <a:t>Montana</a:t>
            </a:r>
          </a:p>
          <a:p>
            <a:pPr marL="114297" lvl="1" indent="-114297" defTabSz="488938">
              <a:spcBef>
                <a:spcPct val="0"/>
              </a:spcBef>
              <a:spcAft>
                <a:spcPts val="300"/>
              </a:spcAft>
              <a:buFontTx/>
              <a:buChar char="•"/>
              <a:defRPr/>
            </a:pPr>
            <a:r>
              <a:rPr lang="en-US" sz="1100">
                <a:solidFill>
                  <a:srgbClr val="000000"/>
                </a:solidFill>
                <a:latin typeface="Calibri"/>
                <a:ea typeface="Open Sans"/>
                <a:cs typeface="Calibri"/>
              </a:rPr>
              <a:t>Ohio</a:t>
            </a:r>
          </a:p>
          <a:p>
            <a:pPr marL="114297" lvl="1" indent="-114297" defTabSz="488938">
              <a:spcBef>
                <a:spcPct val="0"/>
              </a:spcBef>
              <a:spcAft>
                <a:spcPts val="300"/>
              </a:spcAft>
              <a:buFontTx/>
              <a:buChar char="•"/>
              <a:defRPr/>
            </a:pPr>
            <a:r>
              <a:rPr lang="en-US" sz="1100">
                <a:solidFill>
                  <a:srgbClr val="000000"/>
                </a:solidFill>
                <a:latin typeface="Calibri"/>
                <a:ea typeface="Open Sans"/>
                <a:cs typeface="Calibri"/>
              </a:rPr>
              <a:t>Puerto Rico</a:t>
            </a:r>
          </a:p>
          <a:p>
            <a:pPr marL="114297" lvl="1" indent="-114297" defTabSz="488938">
              <a:spcBef>
                <a:spcPct val="0"/>
              </a:spcBef>
              <a:spcAft>
                <a:spcPts val="300"/>
              </a:spcAft>
              <a:buFontTx/>
              <a:buChar char="•"/>
              <a:defRPr/>
            </a:pPr>
            <a:r>
              <a:rPr lang="en-US" sz="1100">
                <a:solidFill>
                  <a:srgbClr val="000000"/>
                </a:solidFill>
                <a:latin typeface="Calibri"/>
                <a:ea typeface="Open Sans"/>
                <a:cs typeface="Calibri"/>
              </a:rPr>
              <a:t>South Dakota</a:t>
            </a:r>
          </a:p>
          <a:p>
            <a:pPr marL="114297" lvl="1" indent="-114297" defTabSz="488938">
              <a:spcBef>
                <a:spcPct val="0"/>
              </a:spcBef>
              <a:spcAft>
                <a:spcPts val="300"/>
              </a:spcAft>
              <a:buFontTx/>
              <a:buChar char="•"/>
              <a:defRPr/>
            </a:pPr>
            <a:r>
              <a:rPr lang="en-US" sz="1100">
                <a:solidFill>
                  <a:srgbClr val="000000"/>
                </a:solidFill>
                <a:latin typeface="Calibri"/>
                <a:ea typeface="Open Sans"/>
                <a:cs typeface="Calibri"/>
              </a:rPr>
              <a:t>Tennessee</a:t>
            </a:r>
          </a:p>
          <a:p>
            <a:pPr marL="114297" lvl="1" indent="-114297" defTabSz="488938">
              <a:spcBef>
                <a:spcPct val="0"/>
              </a:spcBef>
              <a:spcAft>
                <a:spcPts val="300"/>
              </a:spcAft>
              <a:buFontTx/>
              <a:buChar char="•"/>
              <a:defRPr/>
            </a:pPr>
            <a:r>
              <a:rPr lang="en-US" sz="1100">
                <a:solidFill>
                  <a:srgbClr val="000000"/>
                </a:solidFill>
                <a:latin typeface="Calibri"/>
                <a:ea typeface="Open Sans"/>
                <a:cs typeface="Calibri"/>
              </a:rPr>
              <a:t>Washington</a:t>
            </a:r>
          </a:p>
          <a:p>
            <a:pPr marL="114297" lvl="1" indent="-114297" defTabSz="488938">
              <a:spcBef>
                <a:spcPct val="0"/>
              </a:spcBef>
              <a:spcAft>
                <a:spcPts val="300"/>
              </a:spcAft>
              <a:buFontTx/>
              <a:buChar char="•"/>
              <a:defRPr/>
            </a:pPr>
            <a:r>
              <a:rPr lang="en-US" sz="1100">
                <a:solidFill>
                  <a:srgbClr val="000000"/>
                </a:solidFill>
                <a:latin typeface="Calibri"/>
                <a:ea typeface="Open Sans"/>
                <a:cs typeface="Calibri"/>
              </a:rPr>
              <a:t>West Virginia</a:t>
            </a:r>
          </a:p>
          <a:p>
            <a:pPr marL="114297" lvl="1" indent="-114297" defTabSz="488938">
              <a:spcBef>
                <a:spcPct val="0"/>
              </a:spcBef>
              <a:spcAft>
                <a:spcPts val="300"/>
              </a:spcAft>
              <a:buFontTx/>
              <a:buChar char="•"/>
              <a:defRPr/>
            </a:pPr>
            <a:r>
              <a:rPr lang="en-US" sz="1100">
                <a:solidFill>
                  <a:srgbClr val="000000"/>
                </a:solidFill>
                <a:latin typeface="Calibri"/>
                <a:ea typeface="Open Sans"/>
                <a:cs typeface="Calibri"/>
              </a:rPr>
              <a:t>Wyoming*</a:t>
            </a:r>
          </a:p>
        </p:txBody>
      </p:sp>
      <p:sp>
        <p:nvSpPr>
          <p:cNvPr id="17" name="Rectangle 16">
            <a:extLst>
              <a:ext uri="{FF2B5EF4-FFF2-40B4-BE49-F238E27FC236}">
                <a16:creationId xmlns:a16="http://schemas.microsoft.com/office/drawing/2014/main" id="{17B1AB34-5C59-2BAB-157C-B0D99381B117}"/>
              </a:ext>
            </a:extLst>
          </p:cNvPr>
          <p:cNvSpPr/>
          <p:nvPr/>
        </p:nvSpPr>
        <p:spPr>
          <a:xfrm>
            <a:off x="5799871" y="1959615"/>
            <a:ext cx="588372" cy="588372"/>
          </a:xfrm>
          <a:prstGeom prst="rect">
            <a:avLst/>
          </a:prstGeom>
          <a:blipFill>
            <a:blip r:embed="rId4">
              <a:extLst>
                <a:ext uri="{28A0092B-C50C-407E-A947-70E740481C1C}">
                  <a14:useLocalDpi xmlns:a14="http://schemas.microsoft.com/office/drawing/2010/main" val="0"/>
                </a:ext>
              </a:extLst>
            </a:blip>
            <a:srcRect/>
            <a:stretch>
              <a:fillRect/>
            </a:stretch>
          </a:blipFill>
          <a:ln w="28575">
            <a:solidFill>
              <a:schemeClr val="tx2">
                <a:lumMod val="50000"/>
              </a:schemeClr>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defTabSz="914377"/>
            <a:endParaRPr lang="en-US">
              <a:solidFill>
                <a:srgbClr val="FFFFFF">
                  <a:hueOff val="0"/>
                  <a:satOff val="0"/>
                  <a:lumOff val="0"/>
                  <a:alphaOff val="0"/>
                </a:srgbClr>
              </a:solidFill>
              <a:latin typeface="Myriad Web Pro"/>
            </a:endParaRPr>
          </a:p>
        </p:txBody>
      </p:sp>
      <p:sp>
        <p:nvSpPr>
          <p:cNvPr id="18" name="Freeform: Shape 17">
            <a:extLst>
              <a:ext uri="{FF2B5EF4-FFF2-40B4-BE49-F238E27FC236}">
                <a16:creationId xmlns:a16="http://schemas.microsoft.com/office/drawing/2014/main" id="{D6311C42-2FB3-8157-2C58-D250F0C07A57}"/>
              </a:ext>
            </a:extLst>
          </p:cNvPr>
          <p:cNvSpPr/>
          <p:nvPr/>
        </p:nvSpPr>
        <p:spPr>
          <a:xfrm rot="16200000">
            <a:off x="6408539" y="4170021"/>
            <a:ext cx="3309968" cy="294187"/>
          </a:xfrm>
          <a:custGeom>
            <a:avLst/>
            <a:gdLst>
              <a:gd name="connsiteX0" fmla="*/ 0 w 3309968"/>
              <a:gd name="connsiteY0" fmla="*/ 0 h 294186"/>
              <a:gd name="connsiteX1" fmla="*/ 3309968 w 3309968"/>
              <a:gd name="connsiteY1" fmla="*/ 0 h 294186"/>
              <a:gd name="connsiteX2" fmla="*/ 3309968 w 3309968"/>
              <a:gd name="connsiteY2" fmla="*/ 294186 h 294186"/>
              <a:gd name="connsiteX3" fmla="*/ 0 w 3309968"/>
              <a:gd name="connsiteY3" fmla="*/ 294186 h 294186"/>
              <a:gd name="connsiteX4" fmla="*/ 0 w 3309968"/>
              <a:gd name="connsiteY4" fmla="*/ 0 h 294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9968" h="294186">
                <a:moveTo>
                  <a:pt x="0" y="0"/>
                </a:moveTo>
                <a:lnTo>
                  <a:pt x="3309968" y="0"/>
                </a:lnTo>
                <a:lnTo>
                  <a:pt x="3309968" y="294186"/>
                </a:lnTo>
                <a:lnTo>
                  <a:pt x="0" y="29418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 rIns="0" bIns="0" numCol="1" spcCol="1270" anchor="ctr" anchorCtr="0">
            <a:noAutofit/>
          </a:bodyPr>
          <a:lstStyle/>
          <a:p>
            <a:pPr defTabSz="888978">
              <a:lnSpc>
                <a:spcPct val="90000"/>
              </a:lnSpc>
              <a:spcBef>
                <a:spcPct val="0"/>
              </a:spcBef>
              <a:spcAft>
                <a:spcPct val="35000"/>
              </a:spcAft>
              <a:defRPr/>
            </a:pPr>
            <a:r>
              <a:rPr lang="en-US" sz="2000" err="1">
                <a:solidFill>
                  <a:srgbClr val="0033A1">
                    <a:lumMod val="75000"/>
                  </a:srgbClr>
                </a:solidFill>
                <a:latin typeface="Calibri"/>
                <a:ea typeface="Open Sans"/>
                <a:cs typeface="Calibri"/>
              </a:rPr>
              <a:t>Gainwell</a:t>
            </a:r>
            <a:r>
              <a:rPr lang="en-US" sz="2000">
                <a:solidFill>
                  <a:srgbClr val="0033A1">
                    <a:lumMod val="75000"/>
                  </a:srgbClr>
                </a:solidFill>
                <a:latin typeface="Calibri"/>
                <a:ea typeface="Open Sans"/>
                <a:cs typeface="Calibri"/>
              </a:rPr>
              <a:t>/WIR</a:t>
            </a:r>
            <a:endParaRPr lang="en-US">
              <a:solidFill>
                <a:srgbClr val="0033A1">
                  <a:lumMod val="75000"/>
                </a:srgbClr>
              </a:solidFill>
              <a:latin typeface="Myriad Web Pro"/>
            </a:endParaRPr>
          </a:p>
        </p:txBody>
      </p:sp>
      <p:sp>
        <p:nvSpPr>
          <p:cNvPr id="31" name="Freeform: Shape 30">
            <a:extLst>
              <a:ext uri="{FF2B5EF4-FFF2-40B4-BE49-F238E27FC236}">
                <a16:creationId xmlns:a16="http://schemas.microsoft.com/office/drawing/2014/main" id="{16D489AD-6FDA-BEB3-BDF6-2087EA296047}"/>
              </a:ext>
            </a:extLst>
          </p:cNvPr>
          <p:cNvSpPr/>
          <p:nvPr/>
        </p:nvSpPr>
        <p:spPr>
          <a:xfrm>
            <a:off x="8223293" y="2347941"/>
            <a:ext cx="1465359" cy="3792209"/>
          </a:xfrm>
          <a:custGeom>
            <a:avLst/>
            <a:gdLst>
              <a:gd name="connsiteX0" fmla="*/ 0 w 1465359"/>
              <a:gd name="connsiteY0" fmla="*/ 0 h 3301483"/>
              <a:gd name="connsiteX1" fmla="*/ 1465359 w 1465359"/>
              <a:gd name="connsiteY1" fmla="*/ 0 h 3301483"/>
              <a:gd name="connsiteX2" fmla="*/ 1465359 w 1465359"/>
              <a:gd name="connsiteY2" fmla="*/ 3301483 h 3301483"/>
              <a:gd name="connsiteX3" fmla="*/ 0 w 1465359"/>
              <a:gd name="connsiteY3" fmla="*/ 3301483 h 3301483"/>
              <a:gd name="connsiteX4" fmla="*/ 0 w 1465359"/>
              <a:gd name="connsiteY4" fmla="*/ 0 h 3301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359" h="3301483">
                <a:moveTo>
                  <a:pt x="0" y="0"/>
                </a:moveTo>
                <a:lnTo>
                  <a:pt x="1465359" y="0"/>
                </a:lnTo>
                <a:lnTo>
                  <a:pt x="1465359" y="3301483"/>
                </a:lnTo>
                <a:lnTo>
                  <a:pt x="0" y="3301483"/>
                </a:lnTo>
                <a:lnTo>
                  <a:pt x="0" y="0"/>
                </a:lnTo>
                <a:close/>
              </a:path>
            </a:pathLst>
          </a:custGeom>
          <a:solidFill>
            <a:schemeClr val="accent5">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spcFirstLastPara="0" vert="horz" wrap="square" lIns="78232" tIns="259456" rIns="78232" bIns="78232" numCol="1" spcCol="1270" anchor="t" anchorCtr="0">
            <a:noAutofit/>
          </a:bodyPr>
          <a:lstStyle/>
          <a:p>
            <a:pPr marL="114297" lvl="1" indent="-114297" defTabSz="488938">
              <a:spcBef>
                <a:spcPct val="0"/>
              </a:spcBef>
              <a:spcAft>
                <a:spcPts val="300"/>
              </a:spcAft>
              <a:buFontTx/>
              <a:buChar char="•"/>
              <a:defRPr/>
            </a:pPr>
            <a:r>
              <a:rPr lang="en-US" sz="1100">
                <a:solidFill>
                  <a:srgbClr val="000000"/>
                </a:solidFill>
                <a:latin typeface="Calibri"/>
                <a:ea typeface="Open Sans"/>
                <a:cs typeface="Calibri"/>
              </a:rPr>
              <a:t>California*</a:t>
            </a:r>
            <a:r>
              <a:rPr lang="en-US" sz="1100">
                <a:solidFill>
                  <a:srgbClr val="000000"/>
                </a:solidFill>
                <a:latin typeface="Calibri" panose="020F0502020204030204" pitchFamily="34" charset="0"/>
                <a:ea typeface="Open Sans" panose="020B0606030504020204" pitchFamily="34" charset="0"/>
                <a:cs typeface="Calibri" panose="020F0502020204030204" pitchFamily="34" charset="0"/>
              </a:rPr>
              <a:t> </a:t>
            </a:r>
            <a:endParaRPr lang="en-US" sz="1100">
              <a:solidFill>
                <a:srgbClr val="000000"/>
              </a:solidFill>
              <a:latin typeface="Calibri" panose="020F0502020204030204" pitchFamily="34" charset="0"/>
              <a:ea typeface="Open Sans"/>
              <a:cs typeface="Calibri" panose="020F0502020204030204" pitchFamily="34" charset="0"/>
            </a:endParaRPr>
          </a:p>
          <a:p>
            <a:pPr marL="114297" lvl="1" indent="-114297" defTabSz="488938">
              <a:spcBef>
                <a:spcPct val="0"/>
              </a:spcBef>
              <a:spcAft>
                <a:spcPts val="300"/>
              </a:spcAft>
              <a:buFontTx/>
              <a:buChar char="•"/>
              <a:defRPr/>
            </a:pPr>
            <a:r>
              <a:rPr lang="en-US" sz="1100">
                <a:solidFill>
                  <a:srgbClr val="000000"/>
                </a:solidFill>
                <a:latin typeface="Calibri"/>
                <a:ea typeface="Open Sans"/>
                <a:cs typeface="Calibri"/>
              </a:rPr>
              <a:t>Georgia*</a:t>
            </a:r>
          </a:p>
          <a:p>
            <a:pPr marL="114297" lvl="1" indent="-114297" defTabSz="488938">
              <a:spcBef>
                <a:spcPct val="0"/>
              </a:spcBef>
              <a:spcAft>
                <a:spcPts val="300"/>
              </a:spcAft>
              <a:buFontTx/>
              <a:buChar char="•"/>
              <a:defRPr/>
            </a:pPr>
            <a:r>
              <a:rPr lang="en-US" sz="1100">
                <a:solidFill>
                  <a:srgbClr val="000000"/>
                </a:solidFill>
                <a:latin typeface="Calibri"/>
                <a:ea typeface="Open Sans"/>
                <a:cs typeface="Calibri"/>
              </a:rPr>
              <a:t>Hawaii*</a:t>
            </a:r>
            <a:endParaRPr lang="en-US">
              <a:solidFill>
                <a:srgbClr val="0F56DC"/>
              </a:solidFill>
              <a:latin typeface="Myriad Web Pro"/>
            </a:endParaRPr>
          </a:p>
          <a:p>
            <a:pPr marL="114297" lvl="1" indent="-114297" defTabSz="488938">
              <a:spcBef>
                <a:spcPct val="0"/>
              </a:spcBef>
              <a:spcAft>
                <a:spcPts val="300"/>
              </a:spcAft>
              <a:buFontTx/>
              <a:buChar char="•"/>
              <a:defRPr/>
            </a:pPr>
            <a:r>
              <a:rPr lang="en-US" sz="1100">
                <a:solidFill>
                  <a:srgbClr val="000000"/>
                </a:solidFill>
                <a:latin typeface="Calibri"/>
                <a:ea typeface="Open Sans"/>
                <a:cs typeface="Calibri"/>
              </a:rPr>
              <a:t>Idaho*</a:t>
            </a:r>
          </a:p>
          <a:p>
            <a:pPr marL="114297" lvl="1" indent="-114297" defTabSz="488938">
              <a:spcBef>
                <a:spcPct val="0"/>
              </a:spcBef>
              <a:spcAft>
                <a:spcPts val="300"/>
              </a:spcAft>
              <a:buFontTx/>
              <a:buChar char="•"/>
              <a:defRPr/>
            </a:pPr>
            <a:r>
              <a:rPr lang="en-US" sz="1100">
                <a:solidFill>
                  <a:srgbClr val="000000"/>
                </a:solidFill>
                <a:latin typeface="Calibri"/>
                <a:ea typeface="Open Sans"/>
                <a:cs typeface="Calibri"/>
              </a:rPr>
              <a:t>Iowa*</a:t>
            </a:r>
            <a:endParaRPr lang="en-US" sz="1100">
              <a:solidFill>
                <a:srgbClr val="000000"/>
              </a:solidFill>
              <a:latin typeface="Calibri" panose="020F0502020204030204" pitchFamily="34" charset="0"/>
              <a:ea typeface="Open Sans"/>
              <a:cs typeface="Calibri" panose="020F0502020204030204" pitchFamily="34" charset="0"/>
            </a:endParaRPr>
          </a:p>
          <a:p>
            <a:pPr marL="114297" lvl="1" indent="-114297" defTabSz="488938">
              <a:spcBef>
                <a:spcPct val="0"/>
              </a:spcBef>
              <a:spcAft>
                <a:spcPts val="300"/>
              </a:spcAft>
              <a:buFontTx/>
              <a:buChar char="•"/>
              <a:defRPr/>
            </a:pPr>
            <a:r>
              <a:rPr lang="en-US" sz="1100">
                <a:solidFill>
                  <a:srgbClr val="000000"/>
                </a:solidFill>
                <a:latin typeface="Calibri"/>
                <a:ea typeface="Open Sans"/>
                <a:cs typeface="Calibri"/>
              </a:rPr>
              <a:t>Maine**</a:t>
            </a:r>
          </a:p>
          <a:p>
            <a:pPr marL="114297" lvl="1" indent="-114297" defTabSz="488938">
              <a:spcBef>
                <a:spcPct val="0"/>
              </a:spcBef>
              <a:spcAft>
                <a:spcPts val="300"/>
              </a:spcAft>
              <a:buFontTx/>
              <a:buChar char="•"/>
              <a:defRPr/>
            </a:pPr>
            <a:r>
              <a:rPr lang="en-US" sz="1100">
                <a:solidFill>
                  <a:srgbClr val="000000"/>
                </a:solidFill>
                <a:latin typeface="Calibri"/>
                <a:ea typeface="Open Sans"/>
                <a:cs typeface="Calibri"/>
              </a:rPr>
              <a:t>Maryland*</a:t>
            </a:r>
            <a:r>
              <a:rPr lang="en-US" sz="1100">
                <a:solidFill>
                  <a:srgbClr val="000000"/>
                </a:solidFill>
                <a:latin typeface="Calibri" panose="020F0502020204030204" pitchFamily="34" charset="0"/>
                <a:ea typeface="Open Sans" panose="020B0606030504020204" pitchFamily="34" charset="0"/>
                <a:cs typeface="Calibri" panose="020F0502020204030204" pitchFamily="34" charset="0"/>
              </a:rPr>
              <a:t>*</a:t>
            </a:r>
          </a:p>
          <a:p>
            <a:pPr marL="114297" lvl="1" indent="-114297" defTabSz="488938">
              <a:spcBef>
                <a:spcPct val="0"/>
              </a:spcBef>
              <a:spcAft>
                <a:spcPts val="300"/>
              </a:spcAft>
              <a:buFontTx/>
              <a:buChar char="•"/>
              <a:defRPr/>
            </a:pPr>
            <a:r>
              <a:rPr lang="en-US" sz="1100">
                <a:solidFill>
                  <a:srgbClr val="000000"/>
                </a:solidFill>
                <a:latin typeface="Calibri"/>
                <a:ea typeface="Open Sans"/>
                <a:cs typeface="Calibri"/>
              </a:rPr>
              <a:t>Minnesota**</a:t>
            </a:r>
          </a:p>
          <a:p>
            <a:pPr marL="114297" lvl="1" indent="-114297" defTabSz="488938">
              <a:spcBef>
                <a:spcPct val="0"/>
              </a:spcBef>
              <a:spcAft>
                <a:spcPts val="300"/>
              </a:spcAft>
              <a:buFontTx/>
              <a:buChar char="•"/>
              <a:defRPr/>
            </a:pPr>
            <a:r>
              <a:rPr lang="en-US" sz="1100">
                <a:solidFill>
                  <a:srgbClr val="000000"/>
                </a:solidFill>
                <a:latin typeface="Calibri"/>
                <a:ea typeface="Open Sans"/>
                <a:cs typeface="Calibri"/>
              </a:rPr>
              <a:t>Nebraska</a:t>
            </a:r>
          </a:p>
          <a:p>
            <a:pPr marL="114297" lvl="1" indent="-114297" defTabSz="488938">
              <a:spcBef>
                <a:spcPct val="0"/>
              </a:spcBef>
              <a:spcAft>
                <a:spcPts val="300"/>
              </a:spcAft>
              <a:buFontTx/>
              <a:buChar char="•"/>
              <a:defRPr/>
            </a:pPr>
            <a:r>
              <a:rPr lang="en-US" sz="1100">
                <a:solidFill>
                  <a:srgbClr val="000000"/>
                </a:solidFill>
                <a:latin typeface="Calibri"/>
                <a:ea typeface="Open Sans"/>
                <a:cs typeface="Calibri"/>
              </a:rPr>
              <a:t>New York State**</a:t>
            </a:r>
          </a:p>
          <a:p>
            <a:pPr marL="114297" lvl="1" indent="-114297" defTabSz="488938">
              <a:spcBef>
                <a:spcPct val="0"/>
              </a:spcBef>
              <a:spcAft>
                <a:spcPts val="300"/>
              </a:spcAft>
              <a:buFontTx/>
              <a:buChar char="•"/>
              <a:defRPr/>
            </a:pPr>
            <a:r>
              <a:rPr lang="en-US" sz="1100">
                <a:solidFill>
                  <a:srgbClr val="000000"/>
                </a:solidFill>
                <a:latin typeface="Calibri"/>
                <a:ea typeface="Open Sans"/>
                <a:cs typeface="Calibri"/>
              </a:rPr>
              <a:t>North Carolina*</a:t>
            </a:r>
          </a:p>
          <a:p>
            <a:pPr marL="114297" lvl="1" indent="-114297" defTabSz="488938">
              <a:spcBef>
                <a:spcPct val="0"/>
              </a:spcBef>
              <a:spcAft>
                <a:spcPts val="300"/>
              </a:spcAft>
              <a:buFontTx/>
              <a:buChar char="•"/>
              <a:defRPr/>
            </a:pPr>
            <a:r>
              <a:rPr lang="en-US" sz="1100">
                <a:solidFill>
                  <a:srgbClr val="000000"/>
                </a:solidFill>
                <a:latin typeface="Calibri"/>
                <a:ea typeface="Open Sans"/>
                <a:cs typeface="Calibri"/>
              </a:rPr>
              <a:t>Oregon*</a:t>
            </a:r>
          </a:p>
          <a:p>
            <a:pPr marL="114297" lvl="1" indent="-114297" defTabSz="488938">
              <a:spcBef>
                <a:spcPct val="0"/>
              </a:spcBef>
              <a:spcAft>
                <a:spcPts val="300"/>
              </a:spcAft>
              <a:buFontTx/>
              <a:buChar char="•"/>
              <a:defRPr/>
            </a:pPr>
            <a:r>
              <a:rPr lang="en-US" sz="1100">
                <a:solidFill>
                  <a:srgbClr val="000000"/>
                </a:solidFill>
                <a:latin typeface="Calibri"/>
                <a:ea typeface="Open Sans"/>
                <a:cs typeface="Calibri"/>
              </a:rPr>
              <a:t>Texas/Houston/San Antonio</a:t>
            </a:r>
          </a:p>
          <a:p>
            <a:pPr marL="114297" lvl="1" indent="-114297" defTabSz="488938">
              <a:spcBef>
                <a:spcPct val="0"/>
              </a:spcBef>
              <a:spcAft>
                <a:spcPts val="300"/>
              </a:spcAft>
              <a:buFontTx/>
              <a:buChar char="•"/>
              <a:defRPr/>
            </a:pPr>
            <a:r>
              <a:rPr lang="en-US" sz="1100">
                <a:solidFill>
                  <a:srgbClr val="000000"/>
                </a:solidFill>
                <a:latin typeface="Calibri"/>
                <a:ea typeface="Open Sans"/>
                <a:cs typeface="Calibri"/>
              </a:rPr>
              <a:t>U.S. Virgin Islands*</a:t>
            </a:r>
          </a:p>
          <a:p>
            <a:pPr marL="114297" lvl="1" indent="-114297" defTabSz="488938">
              <a:spcBef>
                <a:spcPct val="0"/>
              </a:spcBef>
              <a:spcAft>
                <a:spcPts val="300"/>
              </a:spcAft>
              <a:buFontTx/>
              <a:buChar char="•"/>
              <a:defRPr/>
            </a:pPr>
            <a:r>
              <a:rPr lang="en-US" sz="1100">
                <a:solidFill>
                  <a:srgbClr val="000000"/>
                </a:solidFill>
                <a:latin typeface="Calibri"/>
                <a:ea typeface="Open Sans"/>
                <a:cs typeface="Calibri"/>
              </a:rPr>
              <a:t>Virginia*</a:t>
            </a:r>
          </a:p>
          <a:p>
            <a:pPr marL="114297" lvl="1" indent="-114297" defTabSz="488938">
              <a:spcBef>
                <a:spcPct val="0"/>
              </a:spcBef>
              <a:spcAft>
                <a:spcPts val="300"/>
              </a:spcAft>
              <a:buFontTx/>
              <a:buChar char="•"/>
              <a:defRPr/>
            </a:pPr>
            <a:r>
              <a:rPr lang="en-US" sz="1100">
                <a:solidFill>
                  <a:srgbClr val="000000"/>
                </a:solidFill>
                <a:latin typeface="Calibri"/>
                <a:ea typeface="Open Sans"/>
                <a:cs typeface="Calibri"/>
              </a:rPr>
              <a:t>Wisconsin*</a:t>
            </a:r>
          </a:p>
        </p:txBody>
      </p:sp>
      <p:sp>
        <p:nvSpPr>
          <p:cNvPr id="14" name="TextBox 13"/>
          <p:cNvSpPr txBox="1"/>
          <p:nvPr/>
        </p:nvSpPr>
        <p:spPr>
          <a:xfrm>
            <a:off x="10261047" y="2547987"/>
            <a:ext cx="1463040" cy="2931640"/>
          </a:xfrm>
          <a:prstGeom prst="rect">
            <a:avLst/>
          </a:prstGeom>
          <a:noFill/>
          <a:ln>
            <a:noFill/>
          </a:ln>
        </p:spPr>
        <p:txBody>
          <a:bodyPr wrap="square" lIns="91440" tIns="45720" rIns="91440" bIns="45720" rtlCol="0" anchor="t">
            <a:noAutofit/>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609585"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121917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828754"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2438339"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3047924" algn="l" defTabSz="1219170" rtl="0" eaLnBrk="1" latinLnBrk="0" hangingPunct="1">
              <a:defRPr kern="1200">
                <a:solidFill>
                  <a:schemeClr val="tx1"/>
                </a:solidFill>
                <a:latin typeface="Myriad Web Pro" panose="020B0503030403020204" pitchFamily="34" charset="0"/>
                <a:ea typeface="+mn-ea"/>
                <a:cs typeface="+mn-cs"/>
              </a:defRPr>
            </a:lvl6pPr>
            <a:lvl7pPr marL="3657509" algn="l" defTabSz="1219170" rtl="0" eaLnBrk="1" latinLnBrk="0" hangingPunct="1">
              <a:defRPr kern="1200">
                <a:solidFill>
                  <a:schemeClr val="tx1"/>
                </a:solidFill>
                <a:latin typeface="Myriad Web Pro" panose="020B0503030403020204" pitchFamily="34" charset="0"/>
                <a:ea typeface="+mn-ea"/>
                <a:cs typeface="+mn-cs"/>
              </a:defRPr>
            </a:lvl7pPr>
            <a:lvl8pPr marL="4267093" algn="l" defTabSz="1219170" rtl="0" eaLnBrk="1" latinLnBrk="0" hangingPunct="1">
              <a:defRPr kern="1200">
                <a:solidFill>
                  <a:schemeClr val="tx1"/>
                </a:solidFill>
                <a:latin typeface="Myriad Web Pro" panose="020B0503030403020204" pitchFamily="34" charset="0"/>
                <a:ea typeface="+mn-ea"/>
                <a:cs typeface="+mn-cs"/>
              </a:defRPr>
            </a:lvl8pPr>
            <a:lvl9pPr marL="4876678" algn="l" defTabSz="1219170" rtl="0" eaLnBrk="1" latinLnBrk="0" hangingPunct="1">
              <a:defRPr kern="1200">
                <a:solidFill>
                  <a:schemeClr val="tx1"/>
                </a:solidFill>
                <a:latin typeface="Myriad Web Pro" panose="020B0503030403020204" pitchFamily="34" charset="0"/>
                <a:ea typeface="+mn-ea"/>
                <a:cs typeface="+mn-cs"/>
              </a:defRPr>
            </a:lvl9pPr>
          </a:lstStyle>
          <a:p>
            <a:pPr marL="170810" indent="-170810" defTabSz="914377">
              <a:spcAft>
                <a:spcPts val="300"/>
              </a:spcAft>
              <a:buFont typeface="Arial" panose="020B0604020202020204" pitchFamily="34" charset="0"/>
              <a:buChar char="•"/>
              <a:defRPr/>
            </a:pPr>
            <a:r>
              <a:rPr lang="en-US" sz="1100">
                <a:solidFill>
                  <a:srgbClr val="000000"/>
                </a:solidFill>
                <a:latin typeface="Calibri"/>
                <a:ea typeface="Open Sans"/>
                <a:cs typeface="Calibri"/>
              </a:rPr>
              <a:t>Alabama</a:t>
            </a:r>
            <a:endParaRPr lang="en-US">
              <a:solidFill>
                <a:srgbClr val="000000"/>
              </a:solidFill>
              <a:latin typeface="Calibri"/>
              <a:ea typeface="Open Sans"/>
              <a:cs typeface="Calibri"/>
            </a:endParaRPr>
          </a:p>
          <a:p>
            <a:pPr marL="170810" indent="-170810" defTabSz="914377">
              <a:spcAft>
                <a:spcPts val="300"/>
              </a:spcAft>
              <a:buFont typeface="Arial" panose="020B0604020202020204" pitchFamily="34" charset="0"/>
              <a:buChar char="•"/>
              <a:defRPr/>
            </a:pPr>
            <a:r>
              <a:rPr lang="en-US" sz="1100">
                <a:solidFill>
                  <a:srgbClr val="000000"/>
                </a:solidFill>
                <a:latin typeface="Calibri"/>
                <a:ea typeface="Open Sans"/>
                <a:cs typeface="Calibri"/>
              </a:rPr>
              <a:t>Chicago/Illinois**</a:t>
            </a:r>
          </a:p>
          <a:p>
            <a:pPr marL="170810" indent="-170810" defTabSz="914377">
              <a:spcAft>
                <a:spcPts val="300"/>
              </a:spcAft>
              <a:buFont typeface="Arial" panose="020B0604020202020204" pitchFamily="34" charset="0"/>
              <a:buChar char="•"/>
              <a:defRPr/>
            </a:pPr>
            <a:r>
              <a:rPr lang="en-US" sz="1100">
                <a:solidFill>
                  <a:srgbClr val="000000"/>
                </a:solidFill>
                <a:latin typeface="Calibri"/>
                <a:ea typeface="Open Sans"/>
                <a:cs typeface="Calibri"/>
              </a:rPr>
              <a:t>Florida</a:t>
            </a:r>
          </a:p>
          <a:p>
            <a:pPr marL="170810" indent="-170810" defTabSz="914377">
              <a:spcAft>
                <a:spcPts val="300"/>
              </a:spcAft>
              <a:buFont typeface="Arial" panose="020B0604020202020204" pitchFamily="34" charset="0"/>
              <a:buChar char="•"/>
              <a:defRPr/>
            </a:pPr>
            <a:r>
              <a:rPr lang="en-US" sz="1100">
                <a:solidFill>
                  <a:srgbClr val="000000"/>
                </a:solidFill>
                <a:latin typeface="Calibri"/>
                <a:ea typeface="Open Sans"/>
                <a:cs typeface="Calibri"/>
              </a:rPr>
              <a:t>Massachusetts with SSG support</a:t>
            </a:r>
          </a:p>
          <a:p>
            <a:pPr marL="170810" indent="-170810" defTabSz="914377">
              <a:spcAft>
                <a:spcPts val="300"/>
              </a:spcAft>
              <a:buFont typeface="Arial" panose="020B0604020202020204" pitchFamily="34" charset="0"/>
              <a:buChar char="•"/>
              <a:defRPr/>
            </a:pPr>
            <a:r>
              <a:rPr lang="en-US" sz="1100">
                <a:solidFill>
                  <a:srgbClr val="000000"/>
                </a:solidFill>
                <a:latin typeface="Calibri"/>
                <a:ea typeface="Open Sans"/>
                <a:cs typeface="Calibri"/>
              </a:rPr>
              <a:t>Michigan*</a:t>
            </a:r>
          </a:p>
          <a:p>
            <a:pPr marL="170810" indent="-170810" defTabSz="914377">
              <a:spcAft>
                <a:spcPts val="300"/>
              </a:spcAft>
              <a:buFont typeface="Arial" panose="020B0604020202020204" pitchFamily="34" charset="0"/>
              <a:buChar char="•"/>
              <a:defRPr/>
            </a:pPr>
            <a:r>
              <a:rPr lang="en-US" sz="1100">
                <a:solidFill>
                  <a:srgbClr val="000000"/>
                </a:solidFill>
                <a:latin typeface="Calibri"/>
                <a:ea typeface="Open Sans"/>
                <a:cs typeface="Calibri"/>
              </a:rPr>
              <a:t>New Jersey</a:t>
            </a:r>
          </a:p>
          <a:p>
            <a:pPr marL="170810" indent="-170810" defTabSz="914377">
              <a:spcAft>
                <a:spcPts val="300"/>
              </a:spcAft>
              <a:buFont typeface="Arial" panose="020B0604020202020204" pitchFamily="34" charset="0"/>
              <a:buChar char="•"/>
              <a:defRPr/>
            </a:pPr>
            <a:r>
              <a:rPr lang="en-US" sz="1100">
                <a:solidFill>
                  <a:srgbClr val="000000"/>
                </a:solidFill>
                <a:latin typeface="Calibri"/>
                <a:ea typeface="Open Sans"/>
                <a:cs typeface="Calibri"/>
              </a:rPr>
              <a:t>New York City with HLN support</a:t>
            </a:r>
          </a:p>
          <a:p>
            <a:pPr marL="170810" indent="-170810" defTabSz="914377">
              <a:spcAft>
                <a:spcPts val="300"/>
              </a:spcAft>
              <a:buFont typeface="Arial" panose="020B0604020202020204" pitchFamily="34" charset="0"/>
              <a:buChar char="•"/>
              <a:defRPr/>
            </a:pPr>
            <a:r>
              <a:rPr lang="en-US" sz="1100">
                <a:solidFill>
                  <a:srgbClr val="000000"/>
                </a:solidFill>
                <a:latin typeface="Calibri"/>
                <a:ea typeface="Open Sans"/>
                <a:cs typeface="Calibri"/>
              </a:rPr>
              <a:t>North Dakota with BCBS-ND support</a:t>
            </a:r>
          </a:p>
          <a:p>
            <a:pPr marL="170810" indent="-170810" defTabSz="914377">
              <a:spcAft>
                <a:spcPts val="300"/>
              </a:spcAft>
              <a:buFont typeface="Arial" panose="020B0604020202020204" pitchFamily="34" charset="0"/>
              <a:buChar char="•"/>
              <a:defRPr/>
            </a:pPr>
            <a:r>
              <a:rPr lang="en-US" sz="1100">
                <a:solidFill>
                  <a:srgbClr val="000000"/>
                </a:solidFill>
                <a:latin typeface="Calibri"/>
                <a:ea typeface="Open Sans"/>
                <a:cs typeface="Calibri"/>
              </a:rPr>
              <a:t>Rhode Island with HLN support</a:t>
            </a:r>
          </a:p>
          <a:p>
            <a:pPr marL="170810" indent="-170810" defTabSz="914377">
              <a:spcAft>
                <a:spcPts val="300"/>
              </a:spcAft>
              <a:buFont typeface="Arial" panose="020B0604020202020204" pitchFamily="34" charset="0"/>
              <a:buChar char="•"/>
              <a:defRPr/>
            </a:pPr>
            <a:r>
              <a:rPr lang="en-US" sz="1100">
                <a:solidFill>
                  <a:srgbClr val="000000"/>
                </a:solidFill>
                <a:latin typeface="Calibri"/>
                <a:ea typeface="Open Sans"/>
                <a:cs typeface="Calibri"/>
              </a:rPr>
              <a:t>Utah</a:t>
            </a:r>
          </a:p>
          <a:p>
            <a:pPr marL="170810" indent="-170810" defTabSz="914377">
              <a:spcAft>
                <a:spcPts val="300"/>
              </a:spcAft>
              <a:buFont typeface="Arial" panose="020B0604020202020204" pitchFamily="34" charset="0"/>
              <a:buChar char="•"/>
              <a:defRPr/>
            </a:pPr>
            <a:r>
              <a:rPr lang="en-US" sz="1100">
                <a:solidFill>
                  <a:srgbClr val="000000"/>
                </a:solidFill>
                <a:latin typeface="Calibri"/>
                <a:ea typeface="Open Sans"/>
                <a:cs typeface="Calibri"/>
              </a:rPr>
              <a:t>Vermont</a:t>
            </a:r>
          </a:p>
          <a:p>
            <a:pPr defTabSz="914377">
              <a:defRPr/>
            </a:pPr>
            <a:endParaRPr lang="en-US" sz="120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0" name="Group 9">
            <a:extLst>
              <a:ext uri="{FF2B5EF4-FFF2-40B4-BE49-F238E27FC236}">
                <a16:creationId xmlns:a16="http://schemas.microsoft.com/office/drawing/2014/main" id="{E4D475D1-59C4-4EC5-94A4-648F00553C93}"/>
              </a:ext>
            </a:extLst>
          </p:cNvPr>
          <p:cNvGrpSpPr/>
          <p:nvPr/>
        </p:nvGrpSpPr>
        <p:grpSpPr>
          <a:xfrm>
            <a:off x="9849601" y="1905119"/>
            <a:ext cx="712068" cy="666667"/>
            <a:chOff x="7921933" y="5916695"/>
            <a:chExt cx="712068" cy="666666"/>
          </a:xfrm>
          <a:solidFill>
            <a:schemeClr val="tx2">
              <a:lumMod val="75000"/>
            </a:schemeClr>
          </a:solidFill>
        </p:grpSpPr>
        <p:sp>
          <p:nvSpPr>
            <p:cNvPr id="5" name="Rectangle 4">
              <a:extLst>
                <a:ext uri="{FF2B5EF4-FFF2-40B4-BE49-F238E27FC236}">
                  <a16:creationId xmlns:a16="http://schemas.microsoft.com/office/drawing/2014/main" id="{300272EC-DC5D-48E1-9D93-9AE178EC0FB2}"/>
                </a:ext>
              </a:extLst>
            </p:cNvPr>
            <p:cNvSpPr/>
            <p:nvPr/>
          </p:nvSpPr>
          <p:spPr>
            <a:xfrm>
              <a:off x="7921933" y="5916695"/>
              <a:ext cx="712068" cy="666666"/>
            </a:xfrm>
            <a:prstGeom prst="rect">
              <a:avLst/>
            </a:prstGeom>
            <a:solidFill>
              <a:schemeClr val="tx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609585"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121917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828754"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2438339"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3047924" algn="l" defTabSz="1219170" rtl="0" eaLnBrk="1" latinLnBrk="0" hangingPunct="1">
                <a:defRPr kern="1200">
                  <a:solidFill>
                    <a:schemeClr val="tx1"/>
                  </a:solidFill>
                  <a:latin typeface="Myriad Web Pro" panose="020B0503030403020204" pitchFamily="34" charset="0"/>
                  <a:ea typeface="+mn-ea"/>
                  <a:cs typeface="+mn-cs"/>
                </a:defRPr>
              </a:lvl6pPr>
              <a:lvl7pPr marL="3657509" algn="l" defTabSz="1219170" rtl="0" eaLnBrk="1" latinLnBrk="0" hangingPunct="1">
                <a:defRPr kern="1200">
                  <a:solidFill>
                    <a:schemeClr val="tx1"/>
                  </a:solidFill>
                  <a:latin typeface="Myriad Web Pro" panose="020B0503030403020204" pitchFamily="34" charset="0"/>
                  <a:ea typeface="+mn-ea"/>
                  <a:cs typeface="+mn-cs"/>
                </a:defRPr>
              </a:lvl7pPr>
              <a:lvl8pPr marL="4267093" algn="l" defTabSz="1219170" rtl="0" eaLnBrk="1" latinLnBrk="0" hangingPunct="1">
                <a:defRPr kern="1200">
                  <a:solidFill>
                    <a:schemeClr val="tx1"/>
                  </a:solidFill>
                  <a:latin typeface="Myriad Web Pro" panose="020B0503030403020204" pitchFamily="34" charset="0"/>
                  <a:ea typeface="+mn-ea"/>
                  <a:cs typeface="+mn-cs"/>
                </a:defRPr>
              </a:lvl8pPr>
              <a:lvl9pPr marL="4876678" algn="l" defTabSz="1219170" rtl="0" eaLnBrk="1" latinLnBrk="0" hangingPunct="1">
                <a:defRPr kern="1200">
                  <a:solidFill>
                    <a:schemeClr val="tx1"/>
                  </a:solidFill>
                  <a:latin typeface="Myriad Web Pro" panose="020B0503030403020204" pitchFamily="34" charset="0"/>
                  <a:ea typeface="+mn-ea"/>
                  <a:cs typeface="+mn-cs"/>
                </a:defRPr>
              </a:lvl9pPr>
            </a:lstStyle>
            <a:p>
              <a:pPr algn="ctr" defTabSz="914377">
                <a:defRPr/>
              </a:pPr>
              <a:endParaRPr lang="en-US" sz="2800">
                <a:solidFill>
                  <a:srgbClr val="FFFFFF"/>
                </a:solidFill>
                <a:latin typeface="Calibri" panose="020F0502020204030204" pitchFamily="34" charset="0"/>
                <a:ea typeface="Open Sans" panose="020B060603050402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73543870-B2DC-49FD-9422-9E723F503D26}"/>
                </a:ext>
              </a:extLst>
            </p:cNvPr>
            <p:cNvSpPr txBox="1"/>
            <p:nvPr/>
          </p:nvSpPr>
          <p:spPr>
            <a:xfrm>
              <a:off x="7973205" y="5988418"/>
              <a:ext cx="609524" cy="523220"/>
            </a:xfrm>
            <a:prstGeom prst="rect">
              <a:avLst/>
            </a:prstGeom>
            <a:solidFill>
              <a:schemeClr val="tx2"/>
            </a:solidFill>
            <a:ln>
              <a:noFill/>
            </a:ln>
          </p:spPr>
          <p:txBody>
            <a:bodyPr wrap="square" lIns="91440" tIns="45720" rIns="91440" bIns="45720" rtlCol="0" anchor="t">
              <a:spAutoFit/>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609585"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121917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828754"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2438339"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3047924" algn="l" defTabSz="1219170" rtl="0" eaLnBrk="1" latinLnBrk="0" hangingPunct="1">
                <a:defRPr kern="1200">
                  <a:solidFill>
                    <a:schemeClr val="tx1"/>
                  </a:solidFill>
                  <a:latin typeface="Myriad Web Pro" panose="020B0503030403020204" pitchFamily="34" charset="0"/>
                  <a:ea typeface="+mn-ea"/>
                  <a:cs typeface="+mn-cs"/>
                </a:defRPr>
              </a:lvl6pPr>
              <a:lvl7pPr marL="3657509" algn="l" defTabSz="1219170" rtl="0" eaLnBrk="1" latinLnBrk="0" hangingPunct="1">
                <a:defRPr kern="1200">
                  <a:solidFill>
                    <a:schemeClr val="tx1"/>
                  </a:solidFill>
                  <a:latin typeface="Myriad Web Pro" panose="020B0503030403020204" pitchFamily="34" charset="0"/>
                  <a:ea typeface="+mn-ea"/>
                  <a:cs typeface="+mn-cs"/>
                </a:defRPr>
              </a:lvl7pPr>
              <a:lvl8pPr marL="4267093" algn="l" defTabSz="1219170" rtl="0" eaLnBrk="1" latinLnBrk="0" hangingPunct="1">
                <a:defRPr kern="1200">
                  <a:solidFill>
                    <a:schemeClr val="tx1"/>
                  </a:solidFill>
                  <a:latin typeface="Myriad Web Pro" panose="020B0503030403020204" pitchFamily="34" charset="0"/>
                  <a:ea typeface="+mn-ea"/>
                  <a:cs typeface="+mn-cs"/>
                </a:defRPr>
              </a:lvl8pPr>
              <a:lvl9pPr marL="4876678" algn="l" defTabSz="1219170" rtl="0" eaLnBrk="1" latinLnBrk="0" hangingPunct="1">
                <a:defRPr kern="1200">
                  <a:solidFill>
                    <a:schemeClr val="tx1"/>
                  </a:solidFill>
                  <a:latin typeface="Myriad Web Pro" panose="020B0503030403020204" pitchFamily="34" charset="0"/>
                  <a:ea typeface="+mn-ea"/>
                  <a:cs typeface="+mn-cs"/>
                </a:defRPr>
              </a:lvl9pPr>
            </a:lstStyle>
            <a:p>
              <a:pPr defTabSz="914377">
                <a:defRPr/>
              </a:pPr>
              <a:r>
                <a:rPr lang="en-US" sz="2800" b="1">
                  <a:solidFill>
                    <a:srgbClr val="FFFFFF"/>
                  </a:solidFill>
                  <a:latin typeface="Calibri"/>
                  <a:ea typeface="Open Sans"/>
                  <a:cs typeface="Calibri"/>
                </a:rPr>
                <a:t>12</a:t>
              </a:r>
              <a:endParaRPr lang="en-US" sz="2800" b="1">
                <a:solidFill>
                  <a:srgbClr val="FFFFFF"/>
                </a:solidFill>
                <a:latin typeface="Calibri" panose="020F0502020204030204" pitchFamily="34" charset="0"/>
                <a:ea typeface="Open Sans" panose="020B0606030504020204" pitchFamily="34" charset="0"/>
                <a:cs typeface="Calibri" panose="020F0502020204030204" pitchFamily="34" charset="0"/>
              </a:endParaRPr>
            </a:p>
          </p:txBody>
        </p:sp>
      </p:grpSp>
      <p:sp>
        <p:nvSpPr>
          <p:cNvPr id="21" name="Rectangle 20">
            <a:extLst>
              <a:ext uri="{FF2B5EF4-FFF2-40B4-BE49-F238E27FC236}">
                <a16:creationId xmlns:a16="http://schemas.microsoft.com/office/drawing/2014/main" id="{ABEFA93C-55E1-42DE-B87F-8FBBF242FE75}"/>
              </a:ext>
            </a:extLst>
          </p:cNvPr>
          <p:cNvSpPr/>
          <p:nvPr/>
        </p:nvSpPr>
        <p:spPr>
          <a:xfrm>
            <a:off x="7784591" y="1896541"/>
            <a:ext cx="712068" cy="666667"/>
          </a:xfrm>
          <a:prstGeom prst="rect">
            <a:avLst/>
          </a:prstGeom>
          <a:solidFill>
            <a:schemeClr val="accent5"/>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609585"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121917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828754"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2438339"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3047924" algn="l" defTabSz="1219170" rtl="0" eaLnBrk="1" latinLnBrk="0" hangingPunct="1">
              <a:defRPr kern="1200">
                <a:solidFill>
                  <a:schemeClr val="tx1"/>
                </a:solidFill>
                <a:latin typeface="Myriad Web Pro" panose="020B0503030403020204" pitchFamily="34" charset="0"/>
                <a:ea typeface="+mn-ea"/>
                <a:cs typeface="+mn-cs"/>
              </a:defRPr>
            </a:lvl6pPr>
            <a:lvl7pPr marL="3657509" algn="l" defTabSz="1219170" rtl="0" eaLnBrk="1" latinLnBrk="0" hangingPunct="1">
              <a:defRPr kern="1200">
                <a:solidFill>
                  <a:schemeClr val="tx1"/>
                </a:solidFill>
                <a:latin typeface="Myriad Web Pro" panose="020B0503030403020204" pitchFamily="34" charset="0"/>
                <a:ea typeface="+mn-ea"/>
                <a:cs typeface="+mn-cs"/>
              </a:defRPr>
            </a:lvl7pPr>
            <a:lvl8pPr marL="4267093" algn="l" defTabSz="1219170" rtl="0" eaLnBrk="1" latinLnBrk="0" hangingPunct="1">
              <a:defRPr kern="1200">
                <a:solidFill>
                  <a:schemeClr val="tx1"/>
                </a:solidFill>
                <a:latin typeface="Myriad Web Pro" panose="020B0503030403020204" pitchFamily="34" charset="0"/>
                <a:ea typeface="+mn-ea"/>
                <a:cs typeface="+mn-cs"/>
              </a:defRPr>
            </a:lvl8pPr>
            <a:lvl9pPr marL="4876678" algn="l" defTabSz="1219170" rtl="0" eaLnBrk="1" latinLnBrk="0" hangingPunct="1">
              <a:defRPr kern="1200">
                <a:solidFill>
                  <a:schemeClr val="tx1"/>
                </a:solidFill>
                <a:latin typeface="Myriad Web Pro" panose="020B0503030403020204" pitchFamily="34" charset="0"/>
                <a:ea typeface="+mn-ea"/>
                <a:cs typeface="+mn-cs"/>
              </a:defRPr>
            </a:lvl9pPr>
          </a:lstStyle>
          <a:p>
            <a:pPr algn="ctr" defTabSz="914377">
              <a:defRPr/>
            </a:pPr>
            <a:endParaRPr lang="en-US" sz="2800">
              <a:solidFill>
                <a:srgbClr val="FFFFFF"/>
              </a:solidFill>
              <a:latin typeface="Calibri" panose="020F0502020204030204" pitchFamily="34" charset="0"/>
              <a:ea typeface="Open Sans" panose="020B060603050402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90A0304E-9123-410A-A07E-8BAD1A2E01E1}"/>
              </a:ext>
            </a:extLst>
          </p:cNvPr>
          <p:cNvSpPr txBox="1"/>
          <p:nvPr/>
        </p:nvSpPr>
        <p:spPr>
          <a:xfrm>
            <a:off x="7874869" y="1976838"/>
            <a:ext cx="609524" cy="523220"/>
          </a:xfrm>
          <a:prstGeom prst="rect">
            <a:avLst/>
          </a:prstGeom>
          <a:solidFill>
            <a:schemeClr val="accent5"/>
          </a:solidFill>
          <a:ln>
            <a:noFill/>
          </a:ln>
        </p:spPr>
        <p:txBody>
          <a:bodyPr wrap="square" lIns="91440" tIns="45720" rIns="91440" bIns="45720" rtlCol="0" anchor="t">
            <a:spAutoFit/>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609585"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121917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828754"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2438339"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3047924" algn="l" defTabSz="1219170" rtl="0" eaLnBrk="1" latinLnBrk="0" hangingPunct="1">
              <a:defRPr kern="1200">
                <a:solidFill>
                  <a:schemeClr val="tx1"/>
                </a:solidFill>
                <a:latin typeface="Myriad Web Pro" panose="020B0503030403020204" pitchFamily="34" charset="0"/>
                <a:ea typeface="+mn-ea"/>
                <a:cs typeface="+mn-cs"/>
              </a:defRPr>
            </a:lvl6pPr>
            <a:lvl7pPr marL="3657509" algn="l" defTabSz="1219170" rtl="0" eaLnBrk="1" latinLnBrk="0" hangingPunct="1">
              <a:defRPr kern="1200">
                <a:solidFill>
                  <a:schemeClr val="tx1"/>
                </a:solidFill>
                <a:latin typeface="Myriad Web Pro" panose="020B0503030403020204" pitchFamily="34" charset="0"/>
                <a:ea typeface="+mn-ea"/>
                <a:cs typeface="+mn-cs"/>
              </a:defRPr>
            </a:lvl7pPr>
            <a:lvl8pPr marL="4267093" algn="l" defTabSz="1219170" rtl="0" eaLnBrk="1" latinLnBrk="0" hangingPunct="1">
              <a:defRPr kern="1200">
                <a:solidFill>
                  <a:schemeClr val="tx1"/>
                </a:solidFill>
                <a:latin typeface="Myriad Web Pro" panose="020B0503030403020204" pitchFamily="34" charset="0"/>
                <a:ea typeface="+mn-ea"/>
                <a:cs typeface="+mn-cs"/>
              </a:defRPr>
            </a:lvl8pPr>
            <a:lvl9pPr marL="4876678" algn="l" defTabSz="1219170" rtl="0" eaLnBrk="1" latinLnBrk="0" hangingPunct="1">
              <a:defRPr kern="1200">
                <a:solidFill>
                  <a:schemeClr val="tx1"/>
                </a:solidFill>
                <a:latin typeface="Myriad Web Pro" panose="020B0503030403020204" pitchFamily="34" charset="0"/>
                <a:ea typeface="+mn-ea"/>
                <a:cs typeface="+mn-cs"/>
              </a:defRPr>
            </a:lvl9pPr>
          </a:lstStyle>
          <a:p>
            <a:pPr defTabSz="914377">
              <a:defRPr/>
            </a:pPr>
            <a:r>
              <a:rPr lang="en-US" sz="2800" b="1">
                <a:solidFill>
                  <a:srgbClr val="FFFFFF"/>
                </a:solidFill>
                <a:latin typeface="Calibri"/>
                <a:ea typeface="Open Sans"/>
                <a:cs typeface="Calibri"/>
              </a:rPr>
              <a:t>18</a:t>
            </a:r>
            <a:endParaRPr lang="en-US" sz="2800" b="1">
              <a:solidFill>
                <a:srgbClr val="FFFFFF"/>
              </a:solidFill>
              <a:latin typeface="Calibri" panose="020F0502020204030204" pitchFamily="34" charset="0"/>
              <a:ea typeface="Open Sans" panose="020B060603050402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86AB9D0E-82AC-46E7-AD6F-35F015B2C6D1}"/>
              </a:ext>
            </a:extLst>
          </p:cNvPr>
          <p:cNvSpPr/>
          <p:nvPr/>
        </p:nvSpPr>
        <p:spPr>
          <a:xfrm>
            <a:off x="5736913" y="1905116"/>
            <a:ext cx="712068" cy="666667"/>
          </a:xfrm>
          <a:prstGeom prst="rect">
            <a:avLst/>
          </a:prstGeom>
          <a:solidFill>
            <a:schemeClr val="accent3"/>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609585"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121917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828754"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2438339"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3047924" algn="l" defTabSz="1219170" rtl="0" eaLnBrk="1" latinLnBrk="0" hangingPunct="1">
              <a:defRPr kern="1200">
                <a:solidFill>
                  <a:schemeClr val="tx1"/>
                </a:solidFill>
                <a:latin typeface="Myriad Web Pro" panose="020B0503030403020204" pitchFamily="34" charset="0"/>
                <a:ea typeface="+mn-ea"/>
                <a:cs typeface="+mn-cs"/>
              </a:defRPr>
            </a:lvl6pPr>
            <a:lvl7pPr marL="3657509" algn="l" defTabSz="1219170" rtl="0" eaLnBrk="1" latinLnBrk="0" hangingPunct="1">
              <a:defRPr kern="1200">
                <a:solidFill>
                  <a:schemeClr val="tx1"/>
                </a:solidFill>
                <a:latin typeface="Myriad Web Pro" panose="020B0503030403020204" pitchFamily="34" charset="0"/>
                <a:ea typeface="+mn-ea"/>
                <a:cs typeface="+mn-cs"/>
              </a:defRPr>
            </a:lvl7pPr>
            <a:lvl8pPr marL="4267093" algn="l" defTabSz="1219170" rtl="0" eaLnBrk="1" latinLnBrk="0" hangingPunct="1">
              <a:defRPr kern="1200">
                <a:solidFill>
                  <a:schemeClr val="tx1"/>
                </a:solidFill>
                <a:latin typeface="Myriad Web Pro" panose="020B0503030403020204" pitchFamily="34" charset="0"/>
                <a:ea typeface="+mn-ea"/>
                <a:cs typeface="+mn-cs"/>
              </a:defRPr>
            </a:lvl8pPr>
            <a:lvl9pPr marL="4876678" algn="l" defTabSz="1219170" rtl="0" eaLnBrk="1" latinLnBrk="0" hangingPunct="1">
              <a:defRPr kern="1200">
                <a:solidFill>
                  <a:schemeClr val="tx1"/>
                </a:solidFill>
                <a:latin typeface="Myriad Web Pro" panose="020B0503030403020204" pitchFamily="34" charset="0"/>
                <a:ea typeface="+mn-ea"/>
                <a:cs typeface="+mn-cs"/>
              </a:defRPr>
            </a:lvl9pPr>
          </a:lstStyle>
          <a:p>
            <a:pPr algn="ctr" defTabSz="914377">
              <a:defRPr/>
            </a:pPr>
            <a:endParaRPr lang="en-US" sz="2800">
              <a:solidFill>
                <a:srgbClr val="FFFFFF"/>
              </a:solidFill>
              <a:latin typeface="Calibri" panose="020F0502020204030204" pitchFamily="34" charset="0"/>
              <a:ea typeface="Open Sans" panose="020B060603050402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423685BB-B5D7-47C9-BFB9-F9CD6F97501F}"/>
              </a:ext>
            </a:extLst>
          </p:cNvPr>
          <p:cNvSpPr txBox="1"/>
          <p:nvPr/>
        </p:nvSpPr>
        <p:spPr>
          <a:xfrm>
            <a:off x="5788185" y="1976838"/>
            <a:ext cx="609524" cy="523220"/>
          </a:xfrm>
          <a:prstGeom prst="rect">
            <a:avLst/>
          </a:prstGeom>
          <a:solidFill>
            <a:schemeClr val="accent3"/>
          </a:solidFill>
          <a:ln>
            <a:noFill/>
          </a:ln>
        </p:spPr>
        <p:txBody>
          <a:bodyPr wrap="square" lIns="91440" tIns="45720" rIns="91440" bIns="45720" rtlCol="0" anchor="t">
            <a:spAutoFit/>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609585"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121917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828754"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2438339"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3047924" algn="l" defTabSz="1219170" rtl="0" eaLnBrk="1" latinLnBrk="0" hangingPunct="1">
              <a:defRPr kern="1200">
                <a:solidFill>
                  <a:schemeClr val="tx1"/>
                </a:solidFill>
                <a:latin typeface="Myriad Web Pro" panose="020B0503030403020204" pitchFamily="34" charset="0"/>
                <a:ea typeface="+mn-ea"/>
                <a:cs typeface="+mn-cs"/>
              </a:defRPr>
            </a:lvl6pPr>
            <a:lvl7pPr marL="3657509" algn="l" defTabSz="1219170" rtl="0" eaLnBrk="1" latinLnBrk="0" hangingPunct="1">
              <a:defRPr kern="1200">
                <a:solidFill>
                  <a:schemeClr val="tx1"/>
                </a:solidFill>
                <a:latin typeface="Myriad Web Pro" panose="020B0503030403020204" pitchFamily="34" charset="0"/>
                <a:ea typeface="+mn-ea"/>
                <a:cs typeface="+mn-cs"/>
              </a:defRPr>
            </a:lvl7pPr>
            <a:lvl8pPr marL="4267093" algn="l" defTabSz="1219170" rtl="0" eaLnBrk="1" latinLnBrk="0" hangingPunct="1">
              <a:defRPr kern="1200">
                <a:solidFill>
                  <a:schemeClr val="tx1"/>
                </a:solidFill>
                <a:latin typeface="Myriad Web Pro" panose="020B0503030403020204" pitchFamily="34" charset="0"/>
                <a:ea typeface="+mn-ea"/>
                <a:cs typeface="+mn-cs"/>
              </a:defRPr>
            </a:lvl8pPr>
            <a:lvl9pPr marL="4876678" algn="l" defTabSz="1219170" rtl="0" eaLnBrk="1" latinLnBrk="0" hangingPunct="1">
              <a:defRPr kern="1200">
                <a:solidFill>
                  <a:schemeClr val="tx1"/>
                </a:solidFill>
                <a:latin typeface="Myriad Web Pro" panose="020B0503030403020204" pitchFamily="34" charset="0"/>
                <a:ea typeface="+mn-ea"/>
                <a:cs typeface="+mn-cs"/>
              </a:defRPr>
            </a:lvl9pPr>
          </a:lstStyle>
          <a:p>
            <a:pPr defTabSz="914377">
              <a:defRPr/>
            </a:pPr>
            <a:r>
              <a:rPr lang="en-US" sz="2800" b="1">
                <a:solidFill>
                  <a:srgbClr val="FFFFFF"/>
                </a:solidFill>
                <a:latin typeface="Calibri"/>
                <a:ea typeface="Open Sans"/>
                <a:cs typeface="Calibri"/>
              </a:rPr>
              <a:t>14</a:t>
            </a:r>
            <a:endParaRPr lang="en-US" sz="2800" b="1">
              <a:solidFill>
                <a:srgbClr val="FFFFFF"/>
              </a:solidFill>
              <a:latin typeface="Calibri" panose="020F0502020204030204" pitchFamily="34" charset="0"/>
              <a:ea typeface="Open Sans" panose="020B0606030504020204" pitchFamily="34" charset="0"/>
              <a:cs typeface="Calibri" panose="020F0502020204030204" pitchFamily="34" charset="0"/>
            </a:endParaRPr>
          </a:p>
        </p:txBody>
      </p:sp>
      <p:sp>
        <p:nvSpPr>
          <p:cNvPr id="27" name="Rectangle 26">
            <a:extLst>
              <a:ext uri="{FF2B5EF4-FFF2-40B4-BE49-F238E27FC236}">
                <a16:creationId xmlns:a16="http://schemas.microsoft.com/office/drawing/2014/main" id="{1FCC17A6-C84D-48FA-B2F3-FCEDE9C756BA}"/>
              </a:ext>
            </a:extLst>
          </p:cNvPr>
          <p:cNvSpPr/>
          <p:nvPr/>
        </p:nvSpPr>
        <p:spPr>
          <a:xfrm>
            <a:off x="3631645" y="1905116"/>
            <a:ext cx="712068" cy="666667"/>
          </a:xfrm>
          <a:prstGeom prst="rect">
            <a:avLst/>
          </a:prstGeom>
          <a:solidFill>
            <a:schemeClr val="accent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609585"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121917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828754"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2438339"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3047924" algn="l" defTabSz="1219170" rtl="0" eaLnBrk="1" latinLnBrk="0" hangingPunct="1">
              <a:defRPr kern="1200">
                <a:solidFill>
                  <a:schemeClr val="tx1"/>
                </a:solidFill>
                <a:latin typeface="Myriad Web Pro" panose="020B0503030403020204" pitchFamily="34" charset="0"/>
                <a:ea typeface="+mn-ea"/>
                <a:cs typeface="+mn-cs"/>
              </a:defRPr>
            </a:lvl6pPr>
            <a:lvl7pPr marL="3657509" algn="l" defTabSz="1219170" rtl="0" eaLnBrk="1" latinLnBrk="0" hangingPunct="1">
              <a:defRPr kern="1200">
                <a:solidFill>
                  <a:schemeClr val="tx1"/>
                </a:solidFill>
                <a:latin typeface="Myriad Web Pro" panose="020B0503030403020204" pitchFamily="34" charset="0"/>
                <a:ea typeface="+mn-ea"/>
                <a:cs typeface="+mn-cs"/>
              </a:defRPr>
            </a:lvl7pPr>
            <a:lvl8pPr marL="4267093" algn="l" defTabSz="1219170" rtl="0" eaLnBrk="1" latinLnBrk="0" hangingPunct="1">
              <a:defRPr kern="1200">
                <a:solidFill>
                  <a:schemeClr val="tx1"/>
                </a:solidFill>
                <a:latin typeface="Myriad Web Pro" panose="020B0503030403020204" pitchFamily="34" charset="0"/>
                <a:ea typeface="+mn-ea"/>
                <a:cs typeface="+mn-cs"/>
              </a:defRPr>
            </a:lvl8pPr>
            <a:lvl9pPr marL="4876678" algn="l" defTabSz="1219170" rtl="0" eaLnBrk="1" latinLnBrk="0" hangingPunct="1">
              <a:defRPr kern="1200">
                <a:solidFill>
                  <a:schemeClr val="tx1"/>
                </a:solidFill>
                <a:latin typeface="Myriad Web Pro" panose="020B0503030403020204" pitchFamily="34" charset="0"/>
                <a:ea typeface="+mn-ea"/>
                <a:cs typeface="+mn-cs"/>
              </a:defRPr>
            </a:lvl9pPr>
          </a:lstStyle>
          <a:p>
            <a:pPr algn="ctr" defTabSz="914377">
              <a:defRPr/>
            </a:pPr>
            <a:endParaRPr lang="en-US" sz="2800">
              <a:solidFill>
                <a:srgbClr val="FFFFFF"/>
              </a:solidFill>
              <a:latin typeface="Calibri" panose="020F0502020204030204" pitchFamily="34" charset="0"/>
              <a:ea typeface="Open Sans" panose="020B060603050402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A782CDB3-C67B-4A7E-9CB2-A7D06303534C}"/>
              </a:ext>
            </a:extLst>
          </p:cNvPr>
          <p:cNvSpPr txBox="1"/>
          <p:nvPr/>
        </p:nvSpPr>
        <p:spPr>
          <a:xfrm>
            <a:off x="3682917" y="1976838"/>
            <a:ext cx="609524" cy="523220"/>
          </a:xfrm>
          <a:prstGeom prst="rect">
            <a:avLst/>
          </a:prstGeom>
          <a:solidFill>
            <a:schemeClr val="accent2"/>
          </a:solidFill>
          <a:ln>
            <a:noFill/>
          </a:ln>
        </p:spPr>
        <p:txBody>
          <a:bodyPr wrap="square" lIns="91440" tIns="45720" rIns="91440" bIns="45720" rtlCol="0" anchor="t">
            <a:spAutoFit/>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609585"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121917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828754"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2438339"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3047924" algn="l" defTabSz="1219170" rtl="0" eaLnBrk="1" latinLnBrk="0" hangingPunct="1">
              <a:defRPr kern="1200">
                <a:solidFill>
                  <a:schemeClr val="tx1"/>
                </a:solidFill>
                <a:latin typeface="Myriad Web Pro" panose="020B0503030403020204" pitchFamily="34" charset="0"/>
                <a:ea typeface="+mn-ea"/>
                <a:cs typeface="+mn-cs"/>
              </a:defRPr>
            </a:lvl6pPr>
            <a:lvl7pPr marL="3657509" algn="l" defTabSz="1219170" rtl="0" eaLnBrk="1" latinLnBrk="0" hangingPunct="1">
              <a:defRPr kern="1200">
                <a:solidFill>
                  <a:schemeClr val="tx1"/>
                </a:solidFill>
                <a:latin typeface="Myriad Web Pro" panose="020B0503030403020204" pitchFamily="34" charset="0"/>
                <a:ea typeface="+mn-ea"/>
                <a:cs typeface="+mn-cs"/>
              </a:defRPr>
            </a:lvl7pPr>
            <a:lvl8pPr marL="4267093" algn="l" defTabSz="1219170" rtl="0" eaLnBrk="1" latinLnBrk="0" hangingPunct="1">
              <a:defRPr kern="1200">
                <a:solidFill>
                  <a:schemeClr val="tx1"/>
                </a:solidFill>
                <a:latin typeface="Myriad Web Pro" panose="020B0503030403020204" pitchFamily="34" charset="0"/>
                <a:ea typeface="+mn-ea"/>
                <a:cs typeface="+mn-cs"/>
              </a:defRPr>
            </a:lvl8pPr>
            <a:lvl9pPr marL="4876678" algn="l" defTabSz="1219170" rtl="0" eaLnBrk="1" latinLnBrk="0" hangingPunct="1">
              <a:defRPr kern="1200">
                <a:solidFill>
                  <a:schemeClr val="tx1"/>
                </a:solidFill>
                <a:latin typeface="Myriad Web Pro" panose="020B0503030403020204" pitchFamily="34" charset="0"/>
                <a:ea typeface="+mn-ea"/>
                <a:cs typeface="+mn-cs"/>
              </a:defRPr>
            </a:lvl9pPr>
          </a:lstStyle>
          <a:p>
            <a:pPr defTabSz="914377">
              <a:defRPr/>
            </a:pPr>
            <a:r>
              <a:rPr lang="en-US" sz="2800" b="1">
                <a:solidFill>
                  <a:srgbClr val="FFFFFF"/>
                </a:solidFill>
                <a:latin typeface="Calibri"/>
                <a:ea typeface="Open Sans"/>
                <a:cs typeface="Calibri"/>
              </a:rPr>
              <a:t>20</a:t>
            </a:r>
            <a:endParaRPr lang="en-US" sz="2800" b="1">
              <a:solidFill>
                <a:srgbClr val="FFFFFF"/>
              </a:solidFill>
              <a:latin typeface="Calibri" panose="020F0502020204030204" pitchFamily="34" charset="0"/>
              <a:ea typeface="Open Sans" panose="020B060603050402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45E6098C-760A-4062-9F97-1ED7C9BF8365}"/>
              </a:ext>
            </a:extLst>
          </p:cNvPr>
          <p:cNvSpPr txBox="1"/>
          <p:nvPr/>
        </p:nvSpPr>
        <p:spPr>
          <a:xfrm>
            <a:off x="10510396" y="154970"/>
            <a:ext cx="1681603" cy="307777"/>
          </a:xfrm>
          <a:prstGeom prst="rect">
            <a:avLst/>
          </a:prstGeom>
          <a:noFill/>
        </p:spPr>
        <p:txBody>
          <a:bodyPr wrap="square" lIns="91440" tIns="45720" rIns="91440" bIns="45720" rtlCol="0" anchor="t">
            <a:spAutoFit/>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609585"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121917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828754"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2438339"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3047924" algn="l" defTabSz="1219170" rtl="0" eaLnBrk="1" latinLnBrk="0" hangingPunct="1">
              <a:defRPr kern="1200">
                <a:solidFill>
                  <a:schemeClr val="tx1"/>
                </a:solidFill>
                <a:latin typeface="Myriad Web Pro" panose="020B0503030403020204" pitchFamily="34" charset="0"/>
                <a:ea typeface="+mn-ea"/>
                <a:cs typeface="+mn-cs"/>
              </a:defRPr>
            </a:lvl6pPr>
            <a:lvl7pPr marL="3657509" algn="l" defTabSz="1219170" rtl="0" eaLnBrk="1" latinLnBrk="0" hangingPunct="1">
              <a:defRPr kern="1200">
                <a:solidFill>
                  <a:schemeClr val="tx1"/>
                </a:solidFill>
                <a:latin typeface="Myriad Web Pro" panose="020B0503030403020204" pitchFamily="34" charset="0"/>
                <a:ea typeface="+mn-ea"/>
                <a:cs typeface="+mn-cs"/>
              </a:defRPr>
            </a:lvl7pPr>
            <a:lvl8pPr marL="4267093" algn="l" defTabSz="1219170" rtl="0" eaLnBrk="1" latinLnBrk="0" hangingPunct="1">
              <a:defRPr kern="1200">
                <a:solidFill>
                  <a:schemeClr val="tx1"/>
                </a:solidFill>
                <a:latin typeface="Myriad Web Pro" panose="020B0503030403020204" pitchFamily="34" charset="0"/>
                <a:ea typeface="+mn-ea"/>
                <a:cs typeface="+mn-cs"/>
              </a:defRPr>
            </a:lvl8pPr>
            <a:lvl9pPr marL="4876678" algn="l" defTabSz="1219170" rtl="0" eaLnBrk="1" latinLnBrk="0" hangingPunct="1">
              <a:defRPr kern="1200">
                <a:solidFill>
                  <a:schemeClr val="tx1"/>
                </a:solidFill>
                <a:latin typeface="Myriad Web Pro" panose="020B0503030403020204" pitchFamily="34" charset="0"/>
                <a:ea typeface="+mn-ea"/>
                <a:cs typeface="+mn-cs"/>
              </a:defRPr>
            </a:lvl9pPr>
          </a:lstStyle>
          <a:p>
            <a:pPr defTabSz="914377">
              <a:defRPr/>
            </a:pPr>
            <a:r>
              <a:rPr lang="en-US" sz="1400">
                <a:solidFill>
                  <a:prstClr val="black"/>
                </a:solidFill>
                <a:latin typeface="Calibri"/>
                <a:ea typeface="Calibri"/>
                <a:cs typeface="Calibri"/>
              </a:rPr>
              <a:t>Updated May 2025 </a:t>
            </a:r>
            <a:endParaRPr lang="en-US" sz="1400">
              <a:solidFill>
                <a:prstClr val="black"/>
              </a:solidFill>
              <a:latin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863A54B1-79C0-4E08-B18A-C44C35F8D0ED}"/>
              </a:ext>
            </a:extLst>
          </p:cNvPr>
          <p:cNvSpPr txBox="1"/>
          <p:nvPr/>
        </p:nvSpPr>
        <p:spPr>
          <a:xfrm>
            <a:off x="154055" y="496031"/>
            <a:ext cx="2974156" cy="5940088"/>
          </a:xfrm>
          <a:prstGeom prst="rect">
            <a:avLst/>
          </a:prstGeom>
          <a:noFill/>
        </p:spPr>
        <p:txBody>
          <a:bodyPr wrap="square" lIns="91440" tIns="45720" rIns="91440" bIns="45720" anchor="t">
            <a:spAutoFit/>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609585"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121917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828754"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2438339"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3047924" algn="l" defTabSz="1219170" rtl="0" eaLnBrk="1" latinLnBrk="0" hangingPunct="1">
              <a:defRPr kern="1200">
                <a:solidFill>
                  <a:schemeClr val="tx1"/>
                </a:solidFill>
                <a:latin typeface="Myriad Web Pro" panose="020B0503030403020204" pitchFamily="34" charset="0"/>
                <a:ea typeface="+mn-ea"/>
                <a:cs typeface="+mn-cs"/>
              </a:defRPr>
            </a:lvl6pPr>
            <a:lvl7pPr marL="3657509" algn="l" defTabSz="1219170" rtl="0" eaLnBrk="1" latinLnBrk="0" hangingPunct="1">
              <a:defRPr kern="1200">
                <a:solidFill>
                  <a:schemeClr val="tx1"/>
                </a:solidFill>
                <a:latin typeface="Myriad Web Pro" panose="020B0503030403020204" pitchFamily="34" charset="0"/>
                <a:ea typeface="+mn-ea"/>
                <a:cs typeface="+mn-cs"/>
              </a:defRPr>
            </a:lvl7pPr>
            <a:lvl8pPr marL="4267093" algn="l" defTabSz="1219170" rtl="0" eaLnBrk="1" latinLnBrk="0" hangingPunct="1">
              <a:defRPr kern="1200">
                <a:solidFill>
                  <a:schemeClr val="tx1"/>
                </a:solidFill>
                <a:latin typeface="Myriad Web Pro" panose="020B0503030403020204" pitchFamily="34" charset="0"/>
                <a:ea typeface="+mn-ea"/>
                <a:cs typeface="+mn-cs"/>
              </a:defRPr>
            </a:lvl8pPr>
            <a:lvl9pPr marL="4876678" algn="l" defTabSz="1219170" rtl="0" eaLnBrk="1" latinLnBrk="0" hangingPunct="1">
              <a:defRPr kern="1200">
                <a:solidFill>
                  <a:schemeClr val="tx1"/>
                </a:solidFill>
                <a:latin typeface="Myriad Web Pro" panose="020B0503030403020204" pitchFamily="34" charset="0"/>
                <a:ea typeface="+mn-ea"/>
                <a:cs typeface="+mn-cs"/>
              </a:defRPr>
            </a:lvl9pPr>
          </a:lstStyle>
          <a:p>
            <a:pPr defTabSz="914377">
              <a:spcAft>
                <a:spcPts val="600"/>
              </a:spcAft>
              <a:defRPr/>
            </a:pPr>
            <a:r>
              <a:rPr lang="en-US" sz="2000">
                <a:solidFill>
                  <a:srgbClr val="FFFFFF"/>
                </a:solidFill>
                <a:latin typeface="Calibri"/>
                <a:ea typeface="Open Sans"/>
                <a:cs typeface="Calibri"/>
              </a:rPr>
              <a:t>To support and sustain IISs, CDC funds technology partners to implement IISs and ensure capacity to advance prioritized IIS capabilities. </a:t>
            </a:r>
            <a:endParaRPr lang="en-US" sz="2000">
              <a:solidFill>
                <a:srgbClr val="FFFFFF"/>
              </a:solidFill>
              <a:latin typeface="Calibri" panose="020F0502020204030204" pitchFamily="34" charset="0"/>
              <a:ea typeface="Open Sans" panose="020B0606030504020204" pitchFamily="34" charset="0"/>
              <a:cs typeface="Calibri" panose="020F0502020204030204" pitchFamily="34" charset="0"/>
            </a:endParaRPr>
          </a:p>
          <a:p>
            <a:pPr defTabSz="914377">
              <a:spcAft>
                <a:spcPts val="600"/>
              </a:spcAft>
              <a:defRPr/>
            </a:pPr>
            <a:endParaRPr lang="en-US" sz="2000">
              <a:solidFill>
                <a:srgbClr val="FFFFFF"/>
              </a:solidFill>
              <a:latin typeface="Calibri"/>
              <a:ea typeface="Open Sans"/>
              <a:cs typeface="Calibri"/>
            </a:endParaRPr>
          </a:p>
          <a:p>
            <a:pPr defTabSz="914377">
              <a:spcAft>
                <a:spcPts val="600"/>
              </a:spcAft>
              <a:defRPr/>
            </a:pPr>
            <a:r>
              <a:rPr lang="en-US" sz="2000">
                <a:solidFill>
                  <a:srgbClr val="FFFFFF"/>
                </a:solidFill>
                <a:latin typeface="Calibri"/>
                <a:ea typeface="Open Sans"/>
                <a:cs typeface="Calibri"/>
              </a:rPr>
              <a:t>CDC also collaborates with technology partners, who are contracted by jurisdictions to support CDC’s vision and strategic priorities. </a:t>
            </a:r>
          </a:p>
          <a:p>
            <a:pPr defTabSz="914377">
              <a:spcAft>
                <a:spcPts val="600"/>
              </a:spcAft>
              <a:defRPr/>
            </a:pPr>
            <a:endParaRPr lang="en-US" sz="2000">
              <a:solidFill>
                <a:srgbClr val="FFFFFF"/>
              </a:solidFill>
              <a:latin typeface="Calibri"/>
              <a:ea typeface="Open Sans"/>
              <a:cs typeface="Calibri"/>
            </a:endParaRPr>
          </a:p>
          <a:p>
            <a:pPr defTabSz="914377">
              <a:spcAft>
                <a:spcPts val="600"/>
              </a:spcAft>
              <a:defRPr/>
            </a:pPr>
            <a:r>
              <a:rPr lang="en-US" sz="2000">
                <a:solidFill>
                  <a:srgbClr val="FFFFFF"/>
                </a:solidFill>
                <a:latin typeface="Calibri"/>
                <a:ea typeface="Open Sans"/>
                <a:cs typeface="Calibri"/>
              </a:rPr>
              <a:t>The most used IIS platforms are managed by Envision, STC Health, and </a:t>
            </a:r>
            <a:r>
              <a:rPr lang="en-US" sz="2000" err="1">
                <a:solidFill>
                  <a:srgbClr val="FFFFFF"/>
                </a:solidFill>
                <a:latin typeface="Calibri"/>
                <a:ea typeface="Open Sans"/>
                <a:cs typeface="Calibri"/>
              </a:rPr>
              <a:t>Gainwell</a:t>
            </a:r>
            <a:r>
              <a:rPr lang="en-US" sz="2000">
                <a:solidFill>
                  <a:srgbClr val="FFFFFF"/>
                </a:solidFill>
                <a:latin typeface="Calibri"/>
                <a:ea typeface="Open Sans"/>
                <a:cs typeface="Calibri"/>
              </a:rPr>
              <a:t>.</a:t>
            </a:r>
            <a:endParaRPr lang="en-US" sz="2000">
              <a:solidFill>
                <a:srgbClr val="FFFFFF"/>
              </a:solidFill>
              <a:latin typeface="Calibri"/>
              <a:ea typeface="Open Sans" panose="020B0606030504020204" pitchFamily="34" charset="0"/>
              <a:cs typeface="Calibri"/>
            </a:endParaRPr>
          </a:p>
        </p:txBody>
      </p:sp>
    </p:spTree>
    <p:extLst>
      <p:ext uri="{BB962C8B-B14F-4D97-AF65-F5344CB8AC3E}">
        <p14:creationId xmlns:p14="http://schemas.microsoft.com/office/powerpoint/2010/main" val="3589620771"/>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Arrow: Pentagon 24">
            <a:extLst>
              <a:ext uri="{FF2B5EF4-FFF2-40B4-BE49-F238E27FC236}">
                <a16:creationId xmlns:a16="http://schemas.microsoft.com/office/drawing/2014/main" id="{0E388A31-6B90-BF18-F19B-0E0384CD2CF7}"/>
              </a:ext>
            </a:extLst>
          </p:cNvPr>
          <p:cNvSpPr/>
          <p:nvPr/>
        </p:nvSpPr>
        <p:spPr>
          <a:xfrm rot="5400000">
            <a:off x="4917530" y="-1017598"/>
            <a:ext cx="2370479" cy="10830559"/>
          </a:xfrm>
          <a:prstGeom prst="homePlate">
            <a:avLst/>
          </a:prstGeom>
          <a:solidFill>
            <a:schemeClr val="accent6">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FFFFFF"/>
              </a:solidFill>
              <a:latin typeface="Calibri" panose="020F0502020204030204"/>
            </a:endParaRPr>
          </a:p>
        </p:txBody>
      </p:sp>
      <p:sp>
        <p:nvSpPr>
          <p:cNvPr id="89" name="Title 2">
            <a:extLst>
              <a:ext uri="{FF2B5EF4-FFF2-40B4-BE49-F238E27FC236}">
                <a16:creationId xmlns:a16="http://schemas.microsoft.com/office/drawing/2014/main" id="{805B852D-848D-0BD1-36BC-195F9CEBDC65}"/>
              </a:ext>
            </a:extLst>
          </p:cNvPr>
          <p:cNvSpPr>
            <a:spLocks noGrp="1"/>
          </p:cNvSpPr>
          <p:nvPr>
            <p:ph type="title"/>
          </p:nvPr>
        </p:nvSpPr>
        <p:spPr>
          <a:xfrm>
            <a:off x="609600" y="777559"/>
            <a:ext cx="11054080" cy="641315"/>
          </a:xfrm>
        </p:spPr>
        <p:txBody>
          <a:bodyPr vert="horz" lIns="91440" tIns="45720" rIns="91440" bIns="45720" rtlCol="0" anchor="b" anchorCtr="0">
            <a:noAutofit/>
          </a:bodyPr>
          <a:lstStyle/>
          <a:p>
            <a:pPr>
              <a:lnSpc>
                <a:spcPct val="76000"/>
              </a:lnSpc>
              <a:spcBef>
                <a:spcPts val="0"/>
              </a:spcBef>
            </a:pPr>
            <a:r>
              <a:rPr lang="en-US" sz="3731">
                <a:latin typeface="Calibri"/>
                <a:cs typeface="Calibri"/>
              </a:rPr>
              <a:t>Support: </a:t>
            </a:r>
            <a:br>
              <a:rPr lang="en-US" sz="3731">
                <a:latin typeface="Calibri"/>
                <a:cs typeface="Calibri"/>
              </a:rPr>
            </a:br>
            <a:r>
              <a:rPr lang="en-US" sz="3731" b="0">
                <a:latin typeface="Calibri"/>
                <a:cs typeface="Calibri"/>
              </a:rPr>
              <a:t>Engagement with the IIS Community</a:t>
            </a:r>
            <a:endParaRPr lang="en-US" sz="3731"/>
          </a:p>
        </p:txBody>
      </p:sp>
      <p:sp>
        <p:nvSpPr>
          <p:cNvPr id="90" name="TextBox 89">
            <a:extLst>
              <a:ext uri="{FF2B5EF4-FFF2-40B4-BE49-F238E27FC236}">
                <a16:creationId xmlns:a16="http://schemas.microsoft.com/office/drawing/2014/main" id="{D423A55F-1BF7-7716-3D66-B77BC4998C4A}"/>
              </a:ext>
            </a:extLst>
          </p:cNvPr>
          <p:cNvSpPr txBox="1"/>
          <p:nvPr/>
        </p:nvSpPr>
        <p:spPr>
          <a:xfrm>
            <a:off x="631825" y="1335952"/>
            <a:ext cx="11168563" cy="1200329"/>
          </a:xfrm>
          <a:prstGeom prst="rect">
            <a:avLst/>
          </a:prstGeom>
          <a:noFill/>
        </p:spPr>
        <p:txBody>
          <a:bodyPr wrap="square">
            <a:spAutoFit/>
          </a:bodyPr>
          <a:lstStyle/>
          <a:p>
            <a:pPr defTabSz="914377"/>
            <a:r>
              <a:rPr lang="en-US">
                <a:solidFill>
                  <a:srgbClr val="292929"/>
                </a:solidFill>
                <a:latin typeface="Calibri" panose="020F0502020204030204" pitchFamily="34" charset="0"/>
              </a:rPr>
              <a:t>CDC regularly engages with awardees and technology partners to support IIS activities. CDC also supports awardees and technology partners by providing funds and direction to the American Immunization Registry Association (AIRA) and the Public Health Informatics Institute (PHII) for developing guidance, identifying best practices, and collaboratively solving problems.</a:t>
            </a:r>
            <a:endParaRPr lang="en-US">
              <a:solidFill>
                <a:srgbClr val="292929"/>
              </a:solidFill>
              <a:latin typeface="Calibri" panose="020F0502020204030204"/>
            </a:endParaRPr>
          </a:p>
        </p:txBody>
      </p:sp>
      <p:sp>
        <p:nvSpPr>
          <p:cNvPr id="11" name="Rectangle 10">
            <a:extLst>
              <a:ext uri="{FF2B5EF4-FFF2-40B4-BE49-F238E27FC236}">
                <a16:creationId xmlns:a16="http://schemas.microsoft.com/office/drawing/2014/main" id="{553929DF-5E35-65CA-2B5D-76BB2A97FC5E}"/>
              </a:ext>
            </a:extLst>
          </p:cNvPr>
          <p:cNvSpPr/>
          <p:nvPr/>
        </p:nvSpPr>
        <p:spPr>
          <a:xfrm>
            <a:off x="873760" y="4174019"/>
            <a:ext cx="1823715" cy="27679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1600" b="1">
                <a:solidFill>
                  <a:srgbClr val="FFFFFF"/>
                </a:solidFill>
                <a:latin typeface="Calibri" panose="020F0502020204030204"/>
              </a:rPr>
              <a:t>AIRA</a:t>
            </a:r>
          </a:p>
        </p:txBody>
      </p:sp>
      <p:sp>
        <p:nvSpPr>
          <p:cNvPr id="16" name="Rectangle 15">
            <a:extLst>
              <a:ext uri="{FF2B5EF4-FFF2-40B4-BE49-F238E27FC236}">
                <a16:creationId xmlns:a16="http://schemas.microsoft.com/office/drawing/2014/main" id="{647ED221-8993-E71F-5039-BB1389DD59B5}"/>
              </a:ext>
            </a:extLst>
          </p:cNvPr>
          <p:cNvSpPr/>
          <p:nvPr/>
        </p:nvSpPr>
        <p:spPr>
          <a:xfrm>
            <a:off x="688215" y="2728691"/>
            <a:ext cx="10830560" cy="498991"/>
          </a:xfrm>
          <a:prstGeom prst="rect">
            <a:avLst/>
          </a:prstGeom>
          <a:solidFill>
            <a:schemeClr val="accent6">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600" b="1">
                <a:solidFill>
                  <a:srgbClr val="FFFFFF"/>
                </a:solidFill>
                <a:latin typeface="Calibri" panose="020F0502020204030204"/>
              </a:rPr>
              <a:t>CDC</a:t>
            </a:r>
          </a:p>
        </p:txBody>
      </p:sp>
      <p:sp>
        <p:nvSpPr>
          <p:cNvPr id="17" name="Rectangle 16">
            <a:extLst>
              <a:ext uri="{FF2B5EF4-FFF2-40B4-BE49-F238E27FC236}">
                <a16:creationId xmlns:a16="http://schemas.microsoft.com/office/drawing/2014/main" id="{90B33B33-6D8D-AA30-F248-2DE9700A711B}"/>
              </a:ext>
            </a:extLst>
          </p:cNvPr>
          <p:cNvSpPr/>
          <p:nvPr/>
        </p:nvSpPr>
        <p:spPr>
          <a:xfrm>
            <a:off x="873760" y="4425410"/>
            <a:ext cx="1823715" cy="1924591"/>
          </a:xfrm>
          <a:prstGeom prst="rect">
            <a:avLst/>
          </a:prstGeom>
          <a:solidFill>
            <a:schemeClr val="bg1"/>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594" indent="-173034" defTabSz="914377">
              <a:buFont typeface="Arial" panose="020B0604020202020204" pitchFamily="34" charset="0"/>
              <a:buChar char="•"/>
              <a:defRPr/>
            </a:pPr>
            <a:r>
              <a:rPr lang="en-US" altLang="en-US" sz="1200">
                <a:solidFill>
                  <a:srgbClr val="000000"/>
                </a:solidFill>
                <a:latin typeface="Calibri" panose="020F0502020204030204" pitchFamily="34" charset="0"/>
                <a:cs typeface="Calibri" panose="020F0502020204030204" pitchFamily="34" charset="0"/>
              </a:rPr>
              <a:t>Technical assistance</a:t>
            </a:r>
          </a:p>
          <a:p>
            <a:pPr marL="228594" indent="-173034" defTabSz="914377">
              <a:buFont typeface="Arial" panose="020B0604020202020204" pitchFamily="34" charset="0"/>
              <a:buChar char="•"/>
              <a:defRPr/>
            </a:pPr>
            <a:r>
              <a:rPr lang="en-US" altLang="en-US" sz="1200">
                <a:solidFill>
                  <a:srgbClr val="000000"/>
                </a:solidFill>
                <a:latin typeface="Calibri" panose="020F0502020204030204" pitchFamily="34" charset="0"/>
                <a:cs typeface="Calibri" panose="020F0502020204030204" pitchFamily="34" charset="0"/>
              </a:rPr>
              <a:t>Workgroups</a:t>
            </a:r>
          </a:p>
          <a:p>
            <a:pPr marL="228594" indent="-173034" defTabSz="914377">
              <a:buFont typeface="Arial" panose="020B0604020202020204" pitchFamily="34" charset="0"/>
              <a:buChar char="•"/>
              <a:defRPr/>
            </a:pPr>
            <a:r>
              <a:rPr lang="en-US" altLang="en-US" sz="1200">
                <a:solidFill>
                  <a:srgbClr val="000000"/>
                </a:solidFill>
                <a:latin typeface="Calibri" panose="020F0502020204030204" pitchFamily="34" charset="0"/>
                <a:cs typeface="Calibri" panose="020F0502020204030204" pitchFamily="34" charset="0"/>
              </a:rPr>
              <a:t>Technical trainings and educational activities </a:t>
            </a:r>
          </a:p>
          <a:p>
            <a:pPr algn="ctr" defTabSz="914377"/>
            <a:endParaRPr lang="en-US" sz="1200">
              <a:solidFill>
                <a:srgbClr val="000000"/>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8FC28301-C558-9BED-57CC-EC95CE6BB552}"/>
              </a:ext>
            </a:extLst>
          </p:cNvPr>
          <p:cNvSpPr/>
          <p:nvPr/>
        </p:nvSpPr>
        <p:spPr>
          <a:xfrm>
            <a:off x="2976885" y="3429002"/>
            <a:ext cx="2133601" cy="430719"/>
          </a:xfrm>
          <a:prstGeom prst="rect">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377"/>
            <a:r>
              <a:rPr lang="en-US" sz="1600" b="1">
                <a:solidFill>
                  <a:srgbClr val="FFFFFF"/>
                </a:solidFill>
                <a:latin typeface="Calibri" panose="020F0502020204030204"/>
              </a:rPr>
              <a:t>Awardees</a:t>
            </a:r>
          </a:p>
        </p:txBody>
      </p:sp>
      <p:sp>
        <p:nvSpPr>
          <p:cNvPr id="19" name="Rectangle 18">
            <a:extLst>
              <a:ext uri="{FF2B5EF4-FFF2-40B4-BE49-F238E27FC236}">
                <a16:creationId xmlns:a16="http://schemas.microsoft.com/office/drawing/2014/main" id="{551A2EEB-10C7-DA39-1275-667B77A524A1}"/>
              </a:ext>
            </a:extLst>
          </p:cNvPr>
          <p:cNvSpPr/>
          <p:nvPr/>
        </p:nvSpPr>
        <p:spPr>
          <a:xfrm>
            <a:off x="2976885" y="3853909"/>
            <a:ext cx="2133595" cy="2496091"/>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55244" algn="ctr" defTabSz="914377"/>
            <a:endParaRPr lang="en-US" altLang="en-US" sz="1200">
              <a:solidFill>
                <a:srgbClr val="000000"/>
              </a:solidFill>
              <a:latin typeface="Calibri" panose="020F0502020204030204" pitchFamily="34" charset="0"/>
              <a:cs typeface="Calibri" panose="020F0502020204030204" pitchFamily="34" charset="0"/>
            </a:endParaRPr>
          </a:p>
          <a:p>
            <a:pPr marL="55244" algn="ctr" defTabSz="914377"/>
            <a:endParaRPr lang="en-US" altLang="en-US" sz="1200">
              <a:solidFill>
                <a:srgbClr val="000000"/>
              </a:solidFill>
              <a:latin typeface="Calibri" panose="020F0502020204030204" pitchFamily="34" charset="0"/>
              <a:cs typeface="Calibri" panose="020F0502020204030204" pitchFamily="34" charset="0"/>
            </a:endParaRPr>
          </a:p>
          <a:p>
            <a:pPr marL="55244" algn="ctr" defTabSz="914377"/>
            <a:endParaRPr lang="en-US" altLang="en-US" sz="1200">
              <a:solidFill>
                <a:srgbClr val="000000"/>
              </a:solidFill>
              <a:latin typeface="Calibri" panose="020F0502020204030204" pitchFamily="34" charset="0"/>
              <a:cs typeface="Calibri" panose="020F0502020204030204" pitchFamily="34" charset="0"/>
            </a:endParaRPr>
          </a:p>
          <a:p>
            <a:pPr marL="55244" defTabSz="914377"/>
            <a:r>
              <a:rPr lang="en-US" altLang="en-US" sz="1200">
                <a:solidFill>
                  <a:srgbClr val="000000"/>
                </a:solidFill>
                <a:latin typeface="Calibri"/>
                <a:cs typeface="Calibri"/>
              </a:rPr>
              <a:t>Implement IISs and ensure capacity to advance prioritized IIS capabilities.</a:t>
            </a:r>
          </a:p>
          <a:p>
            <a:pPr marL="55244" defTabSz="914377"/>
            <a:endParaRPr lang="en-US" altLang="en-US" sz="1200">
              <a:solidFill>
                <a:srgbClr val="000000"/>
              </a:solidFill>
              <a:latin typeface="Calibri" panose="020F0502020204030204" pitchFamily="34" charset="0"/>
              <a:cs typeface="Calibri" panose="020F0502020204030204" pitchFamily="34" charset="0"/>
            </a:endParaRPr>
          </a:p>
          <a:p>
            <a:pPr marL="55244" defTabSz="914377"/>
            <a:r>
              <a:rPr lang="en-US" altLang="en-US" sz="1200" b="1">
                <a:solidFill>
                  <a:srgbClr val="000000"/>
                </a:solidFill>
                <a:latin typeface="Calibri"/>
                <a:cs typeface="Calibri"/>
              </a:rPr>
              <a:t>CDC Engagement</a:t>
            </a:r>
          </a:p>
          <a:p>
            <a:pPr marL="226689" indent="-171446" defTabSz="914377">
              <a:buFont typeface="Arial" panose="020B0604020202020204" pitchFamily="34" charset="0"/>
              <a:buChar char="•"/>
            </a:pPr>
            <a:r>
              <a:rPr lang="en-US" altLang="en-US" sz="1200">
                <a:solidFill>
                  <a:srgbClr val="000000"/>
                </a:solidFill>
                <a:latin typeface="Calibri"/>
                <a:cs typeface="Calibri"/>
              </a:rPr>
              <a:t>IIS-All Awardee Forum</a:t>
            </a:r>
          </a:p>
          <a:p>
            <a:pPr marL="226689" indent="-171446" defTabSz="914377">
              <a:buFont typeface="Arial" panose="020B0604020202020204" pitchFamily="34" charset="0"/>
              <a:buChar char="•"/>
            </a:pPr>
            <a:r>
              <a:rPr lang="en-US" altLang="en-US" sz="1200">
                <a:solidFill>
                  <a:srgbClr val="000000"/>
                </a:solidFill>
                <a:latin typeface="Calibri"/>
                <a:cs typeface="Calibri"/>
              </a:rPr>
              <a:t>Platform-based consortia sessions</a:t>
            </a:r>
          </a:p>
          <a:p>
            <a:pPr marL="226689" indent="-171446" defTabSz="914377">
              <a:buFont typeface="Arial" panose="020B0604020202020204" pitchFamily="34" charset="0"/>
              <a:buChar char="•"/>
            </a:pPr>
            <a:r>
              <a:rPr lang="en-US" altLang="en-US" sz="1200">
                <a:solidFill>
                  <a:srgbClr val="000000"/>
                </a:solidFill>
                <a:latin typeface="Calibri"/>
                <a:cs typeface="Calibri"/>
              </a:rPr>
              <a:t>Dedicated CDC SME</a:t>
            </a:r>
            <a:endParaRPr lang="en-US" altLang="en-US" sz="1200">
              <a:solidFill>
                <a:srgbClr val="002060"/>
              </a:solidFill>
              <a:latin typeface="Calibri"/>
              <a:cs typeface="Calibri"/>
            </a:endParaRPr>
          </a:p>
          <a:p>
            <a:pPr marL="226689" indent="-171446" defTabSz="914377">
              <a:buFont typeface="Arial" panose="020B0604020202020204" pitchFamily="34" charset="0"/>
              <a:buChar char="•"/>
            </a:pPr>
            <a:r>
              <a:rPr lang="en-US" altLang="en-US" sz="1200">
                <a:solidFill>
                  <a:srgbClr val="000000"/>
                </a:solidFill>
                <a:latin typeface="Calibri"/>
                <a:cs typeface="Calibri"/>
              </a:rPr>
              <a:t>CDC- and partner-provided technical assistance</a:t>
            </a:r>
            <a:endParaRPr lang="en-US" altLang="en-US" sz="1200">
              <a:solidFill>
                <a:srgbClr val="000000"/>
              </a:solidFill>
              <a:latin typeface="Calibri" panose="020F0502020204030204" pitchFamily="34" charset="0"/>
              <a:cs typeface="Calibri" panose="020F0502020204030204" pitchFamily="34" charset="0"/>
            </a:endParaRPr>
          </a:p>
          <a:p>
            <a:pPr marL="55244" algn="ctr" defTabSz="914377"/>
            <a:endParaRPr lang="en-US" altLang="en-US" sz="1200">
              <a:solidFill>
                <a:srgbClr val="002060"/>
              </a:solidFill>
              <a:latin typeface="Calibri" panose="020F0502020204030204" pitchFamily="34" charset="0"/>
              <a:cs typeface="Calibri" panose="020F0502020204030204" pitchFamily="34" charset="0"/>
            </a:endParaRPr>
          </a:p>
          <a:p>
            <a:pPr marL="55244" algn="ctr" defTabSz="914377"/>
            <a:endParaRPr lang="en-US" altLang="en-US" sz="1200">
              <a:solidFill>
                <a:srgbClr val="002060"/>
              </a:solidFill>
              <a:latin typeface="Calibri" panose="020F0502020204030204" pitchFamily="34" charset="0"/>
              <a:cs typeface="Calibri" panose="020F0502020204030204" pitchFamily="34" charset="0"/>
            </a:endParaRPr>
          </a:p>
          <a:p>
            <a:pPr marL="55244" algn="ctr" defTabSz="914377"/>
            <a:endParaRPr lang="en-US" altLang="en-US" sz="1200">
              <a:solidFill>
                <a:srgbClr val="002060"/>
              </a:solidFill>
              <a:latin typeface="Calibri" panose="020F0502020204030204" pitchFamily="34" charset="0"/>
              <a:cs typeface="Calibri" panose="020F0502020204030204" pitchFamily="34" charset="0"/>
            </a:endParaRPr>
          </a:p>
          <a:p>
            <a:pPr marL="55244" algn="ctr" defTabSz="914377"/>
            <a:endParaRPr lang="en-US" altLang="en-US" sz="1200">
              <a:solidFill>
                <a:srgbClr val="002060"/>
              </a:solidFill>
              <a:latin typeface="Calibri" panose="020F0502020204030204" pitchFamily="34" charset="0"/>
              <a:cs typeface="Calibri" panose="020F0502020204030204" pitchFamily="34" charset="0"/>
            </a:endParaRPr>
          </a:p>
          <a:p>
            <a:pPr algn="ctr" defTabSz="914377"/>
            <a:endParaRPr lang="en-US" sz="1200">
              <a:solidFill>
                <a:srgbClr val="000000"/>
              </a:solidFill>
              <a:latin typeface="Calibri" panose="020F0502020204030204" pitchFamily="34" charset="0"/>
              <a:cs typeface="Calibri" panose="020F0502020204030204" pitchFamily="34" charset="0"/>
            </a:endParaRPr>
          </a:p>
        </p:txBody>
      </p:sp>
      <p:sp>
        <p:nvSpPr>
          <p:cNvPr id="20" name="Rectangle 19">
            <a:extLst>
              <a:ext uri="{FF2B5EF4-FFF2-40B4-BE49-F238E27FC236}">
                <a16:creationId xmlns:a16="http://schemas.microsoft.com/office/drawing/2014/main" id="{4AD719E7-3A7D-8843-6C16-10062C4A9E3F}"/>
              </a:ext>
            </a:extLst>
          </p:cNvPr>
          <p:cNvSpPr/>
          <p:nvPr/>
        </p:nvSpPr>
        <p:spPr>
          <a:xfrm>
            <a:off x="7167889" y="3429001"/>
            <a:ext cx="2133601" cy="432531"/>
          </a:xfrm>
          <a:prstGeom prst="rect">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377"/>
            <a:r>
              <a:rPr lang="en-US" sz="1600" b="1">
                <a:solidFill>
                  <a:srgbClr val="FFFFFF"/>
                </a:solidFill>
                <a:latin typeface="Calibri" panose="020F0502020204030204"/>
              </a:rPr>
              <a:t>Technology Partners</a:t>
            </a:r>
          </a:p>
        </p:txBody>
      </p:sp>
      <p:sp>
        <p:nvSpPr>
          <p:cNvPr id="21" name="Rectangle 20">
            <a:extLst>
              <a:ext uri="{FF2B5EF4-FFF2-40B4-BE49-F238E27FC236}">
                <a16:creationId xmlns:a16="http://schemas.microsoft.com/office/drawing/2014/main" id="{1CD1BDF8-1E76-4896-9ACD-B7C42DBB6535}"/>
              </a:ext>
            </a:extLst>
          </p:cNvPr>
          <p:cNvSpPr/>
          <p:nvPr/>
        </p:nvSpPr>
        <p:spPr>
          <a:xfrm>
            <a:off x="7167889" y="3860801"/>
            <a:ext cx="2133595" cy="2496091"/>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55244" defTabSz="914377"/>
            <a:r>
              <a:rPr lang="en-US" altLang="en-US" sz="1200">
                <a:solidFill>
                  <a:srgbClr val="000000"/>
                </a:solidFill>
                <a:latin typeface="Calibri"/>
                <a:cs typeface="Calibri"/>
              </a:rPr>
              <a:t>On behalf of awardees, implement IISs and ensure capacity to advance prioritized IIS capabilities.</a:t>
            </a:r>
            <a:endParaRPr lang="en-US">
              <a:solidFill>
                <a:srgbClr val="FFFFFF"/>
              </a:solidFill>
              <a:latin typeface="Calibri"/>
              <a:cs typeface="Calibri"/>
            </a:endParaRPr>
          </a:p>
          <a:p>
            <a:pPr marL="55244" defTabSz="914377"/>
            <a:endParaRPr lang="en-US" altLang="en-US" sz="1200">
              <a:solidFill>
                <a:srgbClr val="000000"/>
              </a:solidFill>
              <a:latin typeface="Calibri" panose="020F0502020204030204" pitchFamily="34" charset="0"/>
              <a:cs typeface="Calibri" panose="020F0502020204030204" pitchFamily="34" charset="0"/>
            </a:endParaRPr>
          </a:p>
          <a:p>
            <a:pPr marL="55244" defTabSz="914377"/>
            <a:r>
              <a:rPr lang="en-US" altLang="en-US" sz="1200" b="1">
                <a:solidFill>
                  <a:srgbClr val="000000"/>
                </a:solidFill>
                <a:latin typeface="Calibri"/>
                <a:cs typeface="Calibri"/>
              </a:rPr>
              <a:t>CDC Engagement</a:t>
            </a:r>
          </a:p>
          <a:p>
            <a:pPr marL="226689" indent="-171446" defTabSz="914377">
              <a:buFont typeface="Arial" panose="020B0604020202020204" pitchFamily="34" charset="0"/>
              <a:buChar char="•"/>
            </a:pPr>
            <a:r>
              <a:rPr lang="en-US" altLang="en-US" sz="1200">
                <a:solidFill>
                  <a:srgbClr val="000000"/>
                </a:solidFill>
                <a:latin typeface="Calibri"/>
                <a:cs typeface="Calibri"/>
              </a:rPr>
              <a:t>IIS-All Awardee Forum, as needed</a:t>
            </a:r>
            <a:endParaRPr lang="en-US" altLang="en-US" sz="1200">
              <a:solidFill>
                <a:srgbClr val="000000"/>
              </a:solidFill>
              <a:latin typeface="Calibri"/>
              <a:ea typeface="Calibri"/>
              <a:cs typeface="Calibri"/>
            </a:endParaRPr>
          </a:p>
          <a:p>
            <a:pPr marL="226689" indent="-171446" defTabSz="914377">
              <a:buFont typeface="Arial" panose="020B0604020202020204" pitchFamily="34" charset="0"/>
              <a:buChar char="•"/>
            </a:pPr>
            <a:r>
              <a:rPr lang="en-US" altLang="en-US" sz="1200">
                <a:solidFill>
                  <a:srgbClr val="000000"/>
                </a:solidFill>
                <a:latin typeface="Calibri"/>
                <a:cs typeface="Calibri"/>
              </a:rPr>
              <a:t>Direct vendor contracts</a:t>
            </a:r>
            <a:endParaRPr lang="en-US" altLang="en-US" sz="1200">
              <a:solidFill>
                <a:srgbClr val="000000"/>
              </a:solidFill>
              <a:latin typeface="Calibri" panose="020F0502020204030204" pitchFamily="34" charset="0"/>
              <a:cs typeface="Calibri" panose="020F0502020204030204" pitchFamily="34" charset="0"/>
            </a:endParaRPr>
          </a:p>
          <a:p>
            <a:pPr algn="ctr" defTabSz="914377"/>
            <a:endParaRPr lang="en-US" sz="1200">
              <a:solidFill>
                <a:srgbClr val="000000"/>
              </a:solidFill>
              <a:latin typeface="Calibri" panose="020F0502020204030204" pitchFamily="34" charset="0"/>
              <a:cs typeface="Calibri" panose="020F0502020204030204" pitchFamily="34" charset="0"/>
            </a:endParaRPr>
          </a:p>
          <a:p>
            <a:pPr algn="ctr" defTabSz="914377"/>
            <a:endParaRPr lang="en-US" sz="1200">
              <a:solidFill>
                <a:srgbClr val="000000"/>
              </a:solidFill>
              <a:latin typeface="Calibri" panose="020F0502020204030204" pitchFamily="34" charset="0"/>
              <a:cs typeface="Calibri" panose="020F0502020204030204" pitchFamily="34" charset="0"/>
            </a:endParaRPr>
          </a:p>
          <a:p>
            <a:pPr algn="ctr" defTabSz="914377"/>
            <a:endParaRPr lang="en-US" sz="1200">
              <a:solidFill>
                <a:srgbClr val="000000"/>
              </a:solidFill>
              <a:latin typeface="Calibri" panose="020F0502020204030204" pitchFamily="34" charset="0"/>
              <a:cs typeface="Calibri" panose="020F0502020204030204" pitchFamily="34" charset="0"/>
            </a:endParaRPr>
          </a:p>
          <a:p>
            <a:pPr algn="ctr" defTabSz="914377"/>
            <a:endParaRPr lang="en-US" sz="1200">
              <a:solidFill>
                <a:srgbClr val="000000"/>
              </a:solidFill>
              <a:latin typeface="Calibri" panose="020F0502020204030204" pitchFamily="34" charset="0"/>
              <a:cs typeface="Calibri" panose="020F0502020204030204" pitchFamily="34" charset="0"/>
            </a:endParaRPr>
          </a:p>
        </p:txBody>
      </p:sp>
      <p:sp>
        <p:nvSpPr>
          <p:cNvPr id="22" name="Rectangle 21">
            <a:extLst>
              <a:ext uri="{FF2B5EF4-FFF2-40B4-BE49-F238E27FC236}">
                <a16:creationId xmlns:a16="http://schemas.microsoft.com/office/drawing/2014/main" id="{76B27833-3D07-9705-F586-DA96CEA3F7E2}"/>
              </a:ext>
            </a:extLst>
          </p:cNvPr>
          <p:cNvSpPr/>
          <p:nvPr/>
        </p:nvSpPr>
        <p:spPr>
          <a:xfrm>
            <a:off x="9530068" y="4159607"/>
            <a:ext cx="1819656" cy="274320"/>
          </a:xfrm>
          <a:prstGeom prst="rect">
            <a:avLst/>
          </a:prstGeom>
          <a:solidFill>
            <a:schemeClr val="accent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377"/>
            <a:r>
              <a:rPr lang="en-US" sz="1600" b="1">
                <a:solidFill>
                  <a:srgbClr val="FFFFFF"/>
                </a:solidFill>
                <a:latin typeface="Calibri" panose="020F0502020204030204"/>
              </a:rPr>
              <a:t>PHII</a:t>
            </a:r>
          </a:p>
        </p:txBody>
      </p:sp>
      <p:sp>
        <p:nvSpPr>
          <p:cNvPr id="23" name="Rectangle 22">
            <a:extLst>
              <a:ext uri="{FF2B5EF4-FFF2-40B4-BE49-F238E27FC236}">
                <a16:creationId xmlns:a16="http://schemas.microsoft.com/office/drawing/2014/main" id="{510E566E-0406-5FF9-7C84-3EA3F8C45318}"/>
              </a:ext>
            </a:extLst>
          </p:cNvPr>
          <p:cNvSpPr/>
          <p:nvPr/>
        </p:nvSpPr>
        <p:spPr>
          <a:xfrm>
            <a:off x="9530068" y="4416333"/>
            <a:ext cx="1819656" cy="1933667"/>
          </a:xfrm>
          <a:prstGeom prst="rect">
            <a:avLst/>
          </a:prstGeom>
          <a:solidFill>
            <a:schemeClr val="bg1"/>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44" indent="-230182" defTabSz="914377">
              <a:buFont typeface="Arial" panose="020B0604020202020204" pitchFamily="34" charset="0"/>
              <a:buChar char="•"/>
              <a:defRPr/>
            </a:pPr>
            <a:r>
              <a:rPr lang="en-US" sz="1200">
                <a:solidFill>
                  <a:srgbClr val="000000"/>
                </a:solidFill>
                <a:latin typeface="Calibri" panose="020F0502020204030204" pitchFamily="34" charset="0"/>
                <a:cs typeface="Calibri" panose="020F0502020204030204" pitchFamily="34" charset="0"/>
              </a:rPr>
              <a:t>Technical assistance</a:t>
            </a:r>
          </a:p>
          <a:p>
            <a:pPr marL="285744" indent="-230182" defTabSz="914377">
              <a:buFont typeface="Arial" panose="020B0604020202020204" pitchFamily="34" charset="0"/>
              <a:buChar char="•"/>
              <a:defRPr/>
            </a:pPr>
            <a:r>
              <a:rPr lang="en-US" sz="1200">
                <a:solidFill>
                  <a:srgbClr val="000000"/>
                </a:solidFill>
                <a:latin typeface="Calibri" panose="020F0502020204030204" pitchFamily="34" charset="0"/>
                <a:cs typeface="Calibri" panose="020F0502020204030204" pitchFamily="34" charset="0"/>
              </a:rPr>
              <a:t>Workforce trainings and educational activities</a:t>
            </a:r>
          </a:p>
          <a:p>
            <a:pPr marL="285744" indent="-230182" defTabSz="914377">
              <a:buFont typeface="Arial" panose="020B0604020202020204" pitchFamily="34" charset="0"/>
              <a:buChar char="•"/>
              <a:defRPr/>
            </a:pPr>
            <a:r>
              <a:rPr lang="en-US" sz="1200">
                <a:solidFill>
                  <a:srgbClr val="000000"/>
                </a:solidFill>
                <a:latin typeface="Calibri" panose="020F0502020204030204" pitchFamily="34" charset="0"/>
                <a:cs typeface="Calibri" panose="020F0502020204030204" pitchFamily="34" charset="0"/>
              </a:rPr>
              <a:t>Competencies model</a:t>
            </a:r>
          </a:p>
        </p:txBody>
      </p:sp>
      <p:sp>
        <p:nvSpPr>
          <p:cNvPr id="31" name="TextBox 30">
            <a:extLst>
              <a:ext uri="{FF2B5EF4-FFF2-40B4-BE49-F238E27FC236}">
                <a16:creationId xmlns:a16="http://schemas.microsoft.com/office/drawing/2014/main" id="{4841D158-67CB-C869-E6C7-789BE1D30DF2}"/>
              </a:ext>
            </a:extLst>
          </p:cNvPr>
          <p:cNvSpPr txBox="1"/>
          <p:nvPr/>
        </p:nvSpPr>
        <p:spPr>
          <a:xfrm>
            <a:off x="5110480" y="2808361"/>
            <a:ext cx="2057403" cy="2677656"/>
          </a:xfrm>
          <a:prstGeom prst="rect">
            <a:avLst/>
          </a:prstGeom>
          <a:noFill/>
        </p:spPr>
        <p:txBody>
          <a:bodyPr wrap="square" lIns="91440" tIns="45720" rIns="91440" bIns="45720" anchor="t">
            <a:spAutoFit/>
          </a:bodyPr>
          <a:lstStyle/>
          <a:p>
            <a:pPr algn="ctr" defTabSz="914377">
              <a:defRPr/>
            </a:pPr>
            <a:endParaRPr lang="en-US" sz="1200" b="1">
              <a:solidFill>
                <a:srgbClr val="FFFFFF"/>
              </a:solidFill>
              <a:latin typeface="Calibri" panose="020F0502020204030204" pitchFamily="34" charset="0"/>
              <a:cs typeface="Calibri" panose="020F0502020204030204" pitchFamily="34" charset="0"/>
            </a:endParaRPr>
          </a:p>
          <a:p>
            <a:pPr defTabSz="914377">
              <a:defRPr/>
            </a:pPr>
            <a:endParaRPr lang="en-US" sz="1200" b="1">
              <a:solidFill>
                <a:srgbClr val="FFFFFF"/>
              </a:solidFill>
              <a:latin typeface="Calibri" panose="020F0502020204030204" pitchFamily="34" charset="0"/>
              <a:cs typeface="Calibri" panose="020F0502020204030204" pitchFamily="34" charset="0"/>
            </a:endParaRPr>
          </a:p>
          <a:p>
            <a:pPr defTabSz="914377">
              <a:defRPr/>
            </a:pPr>
            <a:endParaRPr lang="en-US" sz="1200" b="1">
              <a:solidFill>
                <a:srgbClr val="FFFFFF"/>
              </a:solidFill>
              <a:latin typeface="Calibri" panose="020F0502020204030204" pitchFamily="34" charset="0"/>
              <a:cs typeface="Calibri" panose="020F0502020204030204" pitchFamily="34" charset="0"/>
            </a:endParaRPr>
          </a:p>
          <a:p>
            <a:pPr algn="ctr" defTabSz="914377">
              <a:defRPr/>
            </a:pPr>
            <a:r>
              <a:rPr lang="en-US" sz="1100" dirty="0">
                <a:solidFill>
                  <a:srgbClr val="FFFFFF"/>
                </a:solidFill>
                <a:latin typeface="Calibri"/>
                <a:ea typeface="Calibri"/>
                <a:cs typeface="Calibri"/>
              </a:rPr>
              <a:t>CDC communicates and engages with stakeholders to provide relevant, timely information</a:t>
            </a:r>
            <a:r>
              <a:rPr lang="en-US" sz="1100">
                <a:solidFill>
                  <a:srgbClr val="FFFFFF"/>
                </a:solidFill>
                <a:latin typeface="Calibri"/>
                <a:ea typeface="Calibri"/>
                <a:cs typeface="Calibri"/>
              </a:rPr>
              <a:t>,</a:t>
            </a:r>
            <a:r>
              <a:rPr lang="en-US" sz="1100" dirty="0">
                <a:solidFill>
                  <a:srgbClr val="FFFFFF"/>
                </a:solidFill>
                <a:latin typeface="Calibri"/>
                <a:ea typeface="Calibri"/>
                <a:cs typeface="Calibri"/>
              </a:rPr>
              <a:t> and guidance. </a:t>
            </a:r>
          </a:p>
          <a:p>
            <a:pPr algn="ctr" defTabSz="914377">
              <a:defRPr/>
            </a:pPr>
            <a:endParaRPr lang="en-US" sz="1100">
              <a:solidFill>
                <a:srgbClr val="FFFFFF"/>
              </a:solidFill>
              <a:latin typeface="Calibri" panose="020F0502020204030204" pitchFamily="34" charset="0"/>
              <a:cs typeface="Calibri" panose="020F0502020204030204" pitchFamily="34" charset="0"/>
            </a:endParaRPr>
          </a:p>
          <a:p>
            <a:pPr algn="ctr" defTabSz="914377">
              <a:defRPr/>
            </a:pPr>
            <a:endParaRPr lang="en-US" sz="1100">
              <a:solidFill>
                <a:srgbClr val="FFFFFF"/>
              </a:solidFill>
              <a:latin typeface="Calibri" panose="020F0502020204030204" pitchFamily="34" charset="0"/>
              <a:cs typeface="Calibri" panose="020F0502020204030204" pitchFamily="34" charset="0"/>
            </a:endParaRPr>
          </a:p>
          <a:p>
            <a:pPr algn="ctr" defTabSz="914377">
              <a:defRPr/>
            </a:pPr>
            <a:endParaRPr lang="en-US" sz="1100">
              <a:solidFill>
                <a:srgbClr val="FFFFFF"/>
              </a:solidFill>
              <a:latin typeface="Calibri" panose="020F0502020204030204" pitchFamily="34" charset="0"/>
              <a:cs typeface="Calibri" panose="020F0502020204030204" pitchFamily="34" charset="0"/>
            </a:endParaRPr>
          </a:p>
          <a:p>
            <a:pPr algn="ctr" defTabSz="914377">
              <a:defRPr/>
            </a:pPr>
            <a:endParaRPr lang="en-US" sz="1100">
              <a:solidFill>
                <a:srgbClr val="FFFFFF"/>
              </a:solidFill>
              <a:latin typeface="Calibri" panose="020F0502020204030204" pitchFamily="34" charset="0"/>
              <a:cs typeface="Calibri" panose="020F0502020204030204" pitchFamily="34" charset="0"/>
            </a:endParaRPr>
          </a:p>
          <a:p>
            <a:pPr algn="ctr" defTabSz="914377">
              <a:defRPr/>
            </a:pPr>
            <a:endParaRPr lang="en-US" sz="1100">
              <a:solidFill>
                <a:srgbClr val="FFFFFF"/>
              </a:solidFill>
              <a:latin typeface="Calibri" panose="020F0502020204030204" pitchFamily="34" charset="0"/>
              <a:cs typeface="Calibri" panose="020F0502020204030204" pitchFamily="34" charset="0"/>
            </a:endParaRPr>
          </a:p>
          <a:p>
            <a:pPr algn="ctr" defTabSz="914377">
              <a:defRPr/>
            </a:pPr>
            <a:r>
              <a:rPr lang="en-US" sz="1100" b="1" dirty="0">
                <a:solidFill>
                  <a:srgbClr val="FFFFFF"/>
                </a:solidFill>
                <a:latin typeface="Calibri"/>
                <a:ea typeface="Calibri"/>
                <a:cs typeface="Calibri"/>
              </a:rPr>
              <a:t>CDC Communication Resources</a:t>
            </a:r>
          </a:p>
          <a:p>
            <a:pPr algn="ctr" defTabSz="914377">
              <a:defRPr/>
            </a:pPr>
            <a:r>
              <a:rPr lang="en-US" sz="1100" i="1" dirty="0">
                <a:solidFill>
                  <a:srgbClr val="FFFFFF"/>
                </a:solidFill>
                <a:latin typeface="Calibri"/>
                <a:ea typeface="Calibri"/>
                <a:cs typeface="Calibri"/>
              </a:rPr>
              <a:t>IIS Information Brief</a:t>
            </a:r>
            <a:endParaRPr lang="en-US" sz="1100" dirty="0">
              <a:solidFill>
                <a:srgbClr val="FFFFFF"/>
              </a:solidFill>
              <a:latin typeface="Calibri"/>
              <a:ea typeface="Calibri"/>
              <a:cs typeface="Calibri"/>
            </a:endParaRPr>
          </a:p>
          <a:p>
            <a:pPr algn="ctr" defTabSz="914377">
              <a:defRPr/>
            </a:pPr>
            <a:r>
              <a:rPr lang="en-US" sz="1100" dirty="0">
                <a:solidFill>
                  <a:srgbClr val="FFFFFF"/>
                </a:solidFill>
                <a:latin typeface="Calibri"/>
                <a:ea typeface="Calibri"/>
                <a:cs typeface="Calibri"/>
              </a:rPr>
              <a:t>SharePoint sites</a:t>
            </a:r>
          </a:p>
        </p:txBody>
      </p:sp>
      <p:grpSp>
        <p:nvGrpSpPr>
          <p:cNvPr id="35" name="Group 34">
            <a:extLst>
              <a:ext uri="{FF2B5EF4-FFF2-40B4-BE49-F238E27FC236}">
                <a16:creationId xmlns:a16="http://schemas.microsoft.com/office/drawing/2014/main" id="{D2E92744-932D-F897-00CC-04B91260C2E2}"/>
              </a:ext>
            </a:extLst>
          </p:cNvPr>
          <p:cNvGrpSpPr/>
          <p:nvPr/>
        </p:nvGrpSpPr>
        <p:grpSpPr>
          <a:xfrm>
            <a:off x="5839859" y="4201315"/>
            <a:ext cx="513675" cy="498991"/>
            <a:chOff x="8108950" y="4630738"/>
            <a:chExt cx="500062" cy="488950"/>
          </a:xfrm>
          <a:solidFill>
            <a:schemeClr val="bg1"/>
          </a:solidFill>
        </p:grpSpPr>
        <p:sp>
          <p:nvSpPr>
            <p:cNvPr id="36" name="Freeform 490">
              <a:extLst>
                <a:ext uri="{FF2B5EF4-FFF2-40B4-BE49-F238E27FC236}">
                  <a16:creationId xmlns:a16="http://schemas.microsoft.com/office/drawing/2014/main" id="{C42C1766-E9C4-98FE-0ED5-AE32D076015F}"/>
                </a:ext>
              </a:extLst>
            </p:cNvPr>
            <p:cNvSpPr>
              <a:spLocks/>
            </p:cNvSpPr>
            <p:nvPr/>
          </p:nvSpPr>
          <p:spPr bwMode="auto">
            <a:xfrm>
              <a:off x="8256588" y="4630738"/>
              <a:ext cx="284162" cy="146050"/>
            </a:xfrm>
            <a:custGeom>
              <a:avLst/>
              <a:gdLst>
                <a:gd name="T0" fmla="*/ 137 w 138"/>
                <a:gd name="T1" fmla="*/ 54 h 71"/>
                <a:gd name="T2" fmla="*/ 126 w 138"/>
                <a:gd name="T3" fmla="*/ 4 h 71"/>
                <a:gd name="T4" fmla="*/ 120 w 138"/>
                <a:gd name="T5" fmla="*/ 0 h 71"/>
                <a:gd name="T6" fmla="*/ 117 w 138"/>
                <a:gd name="T7" fmla="*/ 6 h 71"/>
                <a:gd name="T8" fmla="*/ 125 w 138"/>
                <a:gd name="T9" fmla="*/ 45 h 71"/>
                <a:gd name="T10" fmla="*/ 3 w 138"/>
                <a:gd name="T11" fmla="*/ 46 h 71"/>
                <a:gd name="T12" fmla="*/ 2 w 138"/>
                <a:gd name="T13" fmla="*/ 52 h 71"/>
                <a:gd name="T14" fmla="*/ 9 w 138"/>
                <a:gd name="T15" fmla="*/ 53 h 71"/>
                <a:gd name="T16" fmla="*/ 119 w 138"/>
                <a:gd name="T17" fmla="*/ 53 h 71"/>
                <a:gd name="T18" fmla="*/ 81 w 138"/>
                <a:gd name="T19" fmla="*/ 61 h 71"/>
                <a:gd name="T20" fmla="*/ 77 w 138"/>
                <a:gd name="T21" fmla="*/ 67 h 71"/>
                <a:gd name="T22" fmla="*/ 82 w 138"/>
                <a:gd name="T23" fmla="*/ 71 h 71"/>
                <a:gd name="T24" fmla="*/ 83 w 138"/>
                <a:gd name="T25" fmla="*/ 71 h 71"/>
                <a:gd name="T26" fmla="*/ 133 w 138"/>
                <a:gd name="T27" fmla="*/ 60 h 71"/>
                <a:gd name="T28" fmla="*/ 137 w 138"/>
                <a:gd name="T29" fmla="*/ 5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8" h="71">
                  <a:moveTo>
                    <a:pt x="137" y="54"/>
                  </a:moveTo>
                  <a:cubicBezTo>
                    <a:pt x="126" y="4"/>
                    <a:pt x="126" y="4"/>
                    <a:pt x="126" y="4"/>
                  </a:cubicBezTo>
                  <a:cubicBezTo>
                    <a:pt x="126" y="1"/>
                    <a:pt x="123" y="0"/>
                    <a:pt x="120" y="0"/>
                  </a:cubicBezTo>
                  <a:cubicBezTo>
                    <a:pt x="118" y="1"/>
                    <a:pt x="116" y="4"/>
                    <a:pt x="117" y="6"/>
                  </a:cubicBezTo>
                  <a:cubicBezTo>
                    <a:pt x="125" y="45"/>
                    <a:pt x="125" y="45"/>
                    <a:pt x="125" y="45"/>
                  </a:cubicBezTo>
                  <a:cubicBezTo>
                    <a:pt x="89" y="18"/>
                    <a:pt x="39" y="18"/>
                    <a:pt x="3" y="46"/>
                  </a:cubicBezTo>
                  <a:cubicBezTo>
                    <a:pt x="1" y="47"/>
                    <a:pt x="0" y="50"/>
                    <a:pt x="2" y="52"/>
                  </a:cubicBezTo>
                  <a:cubicBezTo>
                    <a:pt x="4" y="55"/>
                    <a:pt x="7" y="55"/>
                    <a:pt x="9" y="53"/>
                  </a:cubicBezTo>
                  <a:cubicBezTo>
                    <a:pt x="42" y="28"/>
                    <a:pt x="87" y="28"/>
                    <a:pt x="119" y="53"/>
                  </a:cubicBezTo>
                  <a:cubicBezTo>
                    <a:pt x="81" y="61"/>
                    <a:pt x="81" y="61"/>
                    <a:pt x="81" y="61"/>
                  </a:cubicBezTo>
                  <a:cubicBezTo>
                    <a:pt x="78" y="62"/>
                    <a:pt x="77" y="65"/>
                    <a:pt x="77" y="67"/>
                  </a:cubicBezTo>
                  <a:cubicBezTo>
                    <a:pt x="78" y="70"/>
                    <a:pt x="80" y="71"/>
                    <a:pt x="82" y="71"/>
                  </a:cubicBezTo>
                  <a:cubicBezTo>
                    <a:pt x="82" y="71"/>
                    <a:pt x="83" y="71"/>
                    <a:pt x="83" y="71"/>
                  </a:cubicBezTo>
                  <a:cubicBezTo>
                    <a:pt x="133" y="60"/>
                    <a:pt x="133" y="60"/>
                    <a:pt x="133" y="60"/>
                  </a:cubicBezTo>
                  <a:cubicBezTo>
                    <a:pt x="136" y="60"/>
                    <a:pt x="138" y="57"/>
                    <a:pt x="137" y="5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5315" tIns="32657" rIns="65315" bIns="32657" numCol="1" anchor="t" anchorCtr="0" compatLnSpc="1">
              <a:prstTxWarp prst="textNoShape">
                <a:avLst/>
              </a:prstTxWarp>
            </a:bodyPr>
            <a:lstStyle/>
            <a:p>
              <a:pPr defTabSz="914377"/>
              <a:endParaRPr lang="en-US" sz="1287">
                <a:solidFill>
                  <a:srgbClr val="FFFFFF"/>
                </a:solidFill>
                <a:latin typeface="Calibri" panose="020F0502020204030204"/>
              </a:endParaRPr>
            </a:p>
          </p:txBody>
        </p:sp>
        <p:sp>
          <p:nvSpPr>
            <p:cNvPr id="38" name="Freeform 491">
              <a:extLst>
                <a:ext uri="{FF2B5EF4-FFF2-40B4-BE49-F238E27FC236}">
                  <a16:creationId xmlns:a16="http://schemas.microsoft.com/office/drawing/2014/main" id="{DB471A8E-BB95-3690-F69D-F7884BA05F2C}"/>
                </a:ext>
              </a:extLst>
            </p:cNvPr>
            <p:cNvSpPr>
              <a:spLocks/>
            </p:cNvSpPr>
            <p:nvPr/>
          </p:nvSpPr>
          <p:spPr bwMode="auto">
            <a:xfrm>
              <a:off x="8435975" y="4856163"/>
              <a:ext cx="173037" cy="263525"/>
            </a:xfrm>
            <a:custGeom>
              <a:avLst/>
              <a:gdLst>
                <a:gd name="T0" fmla="*/ 56 w 84"/>
                <a:gd name="T1" fmla="*/ 118 h 128"/>
                <a:gd name="T2" fmla="*/ 19 w 84"/>
                <a:gd name="T3" fmla="*/ 109 h 128"/>
                <a:gd name="T4" fmla="*/ 78 w 84"/>
                <a:gd name="T5" fmla="*/ 5 h 128"/>
                <a:gd name="T6" fmla="*/ 73 w 84"/>
                <a:gd name="T7" fmla="*/ 1 h 128"/>
                <a:gd name="T8" fmla="*/ 69 w 84"/>
                <a:gd name="T9" fmla="*/ 6 h 128"/>
                <a:gd name="T10" fmla="*/ 13 w 84"/>
                <a:gd name="T11" fmla="*/ 101 h 128"/>
                <a:gd name="T12" fmla="*/ 22 w 84"/>
                <a:gd name="T13" fmla="*/ 62 h 128"/>
                <a:gd name="T14" fmla="*/ 19 w 84"/>
                <a:gd name="T15" fmla="*/ 56 h 128"/>
                <a:gd name="T16" fmla="*/ 13 w 84"/>
                <a:gd name="T17" fmla="*/ 60 h 128"/>
                <a:gd name="T18" fmla="*/ 0 w 84"/>
                <a:gd name="T19" fmla="*/ 109 h 128"/>
                <a:gd name="T20" fmla="*/ 4 w 84"/>
                <a:gd name="T21" fmla="*/ 115 h 128"/>
                <a:gd name="T22" fmla="*/ 54 w 84"/>
                <a:gd name="T23" fmla="*/ 128 h 128"/>
                <a:gd name="T24" fmla="*/ 55 w 84"/>
                <a:gd name="T25" fmla="*/ 128 h 128"/>
                <a:gd name="T26" fmla="*/ 60 w 84"/>
                <a:gd name="T27" fmla="*/ 124 h 128"/>
                <a:gd name="T28" fmla="*/ 56 w 84"/>
                <a:gd name="T29" fmla="*/ 11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4" h="128">
                  <a:moveTo>
                    <a:pt x="56" y="118"/>
                  </a:moveTo>
                  <a:cubicBezTo>
                    <a:pt x="19" y="109"/>
                    <a:pt x="19" y="109"/>
                    <a:pt x="19" y="109"/>
                  </a:cubicBezTo>
                  <a:cubicBezTo>
                    <a:pt x="59" y="91"/>
                    <a:pt x="84" y="50"/>
                    <a:pt x="78" y="5"/>
                  </a:cubicBezTo>
                  <a:cubicBezTo>
                    <a:pt x="78" y="2"/>
                    <a:pt x="76" y="0"/>
                    <a:pt x="73" y="1"/>
                  </a:cubicBezTo>
                  <a:cubicBezTo>
                    <a:pt x="70" y="1"/>
                    <a:pt x="68" y="3"/>
                    <a:pt x="69" y="6"/>
                  </a:cubicBezTo>
                  <a:cubicBezTo>
                    <a:pt x="73" y="47"/>
                    <a:pt x="50" y="85"/>
                    <a:pt x="13" y="101"/>
                  </a:cubicBezTo>
                  <a:cubicBezTo>
                    <a:pt x="22" y="62"/>
                    <a:pt x="22" y="62"/>
                    <a:pt x="22" y="62"/>
                  </a:cubicBezTo>
                  <a:cubicBezTo>
                    <a:pt x="23" y="59"/>
                    <a:pt x="22" y="57"/>
                    <a:pt x="19" y="56"/>
                  </a:cubicBezTo>
                  <a:cubicBezTo>
                    <a:pt x="16" y="55"/>
                    <a:pt x="14" y="57"/>
                    <a:pt x="13" y="60"/>
                  </a:cubicBezTo>
                  <a:cubicBezTo>
                    <a:pt x="0" y="109"/>
                    <a:pt x="0" y="109"/>
                    <a:pt x="0" y="109"/>
                  </a:cubicBezTo>
                  <a:cubicBezTo>
                    <a:pt x="0" y="112"/>
                    <a:pt x="1" y="115"/>
                    <a:pt x="4" y="115"/>
                  </a:cubicBezTo>
                  <a:cubicBezTo>
                    <a:pt x="54" y="128"/>
                    <a:pt x="54" y="128"/>
                    <a:pt x="54" y="128"/>
                  </a:cubicBezTo>
                  <a:cubicBezTo>
                    <a:pt x="54" y="128"/>
                    <a:pt x="55" y="128"/>
                    <a:pt x="55" y="128"/>
                  </a:cubicBezTo>
                  <a:cubicBezTo>
                    <a:pt x="57" y="128"/>
                    <a:pt x="59" y="127"/>
                    <a:pt x="60" y="124"/>
                  </a:cubicBezTo>
                  <a:cubicBezTo>
                    <a:pt x="60" y="122"/>
                    <a:pt x="59" y="119"/>
                    <a:pt x="56" y="11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5315" tIns="32657" rIns="65315" bIns="32657" numCol="1" anchor="t" anchorCtr="0" compatLnSpc="1">
              <a:prstTxWarp prst="textNoShape">
                <a:avLst/>
              </a:prstTxWarp>
            </a:bodyPr>
            <a:lstStyle/>
            <a:p>
              <a:pPr defTabSz="914377"/>
              <a:endParaRPr lang="en-US" sz="1287">
                <a:solidFill>
                  <a:srgbClr val="FFFFFF"/>
                </a:solidFill>
                <a:latin typeface="Calibri" panose="020F0502020204030204"/>
              </a:endParaRPr>
            </a:p>
          </p:txBody>
        </p:sp>
        <p:sp>
          <p:nvSpPr>
            <p:cNvPr id="39" name="Freeform 492">
              <a:extLst>
                <a:ext uri="{FF2B5EF4-FFF2-40B4-BE49-F238E27FC236}">
                  <a16:creationId xmlns:a16="http://schemas.microsoft.com/office/drawing/2014/main" id="{5E040223-D6B8-1602-037C-5CBA96FC45F0}"/>
                </a:ext>
              </a:extLst>
            </p:cNvPr>
            <p:cNvSpPr>
              <a:spLocks/>
            </p:cNvSpPr>
            <p:nvPr/>
          </p:nvSpPr>
          <p:spPr bwMode="auto">
            <a:xfrm>
              <a:off x="8108950" y="4829175"/>
              <a:ext cx="214312" cy="254000"/>
            </a:xfrm>
            <a:custGeom>
              <a:avLst/>
              <a:gdLst>
                <a:gd name="T0" fmla="*/ 101 w 104"/>
                <a:gd name="T1" fmla="*/ 113 h 123"/>
                <a:gd name="T2" fmla="*/ 46 w 104"/>
                <a:gd name="T3" fmla="*/ 17 h 123"/>
                <a:gd name="T4" fmla="*/ 75 w 104"/>
                <a:gd name="T5" fmla="*/ 46 h 123"/>
                <a:gd name="T6" fmla="*/ 78 w 104"/>
                <a:gd name="T7" fmla="*/ 47 h 123"/>
                <a:gd name="T8" fmla="*/ 82 w 104"/>
                <a:gd name="T9" fmla="*/ 46 h 123"/>
                <a:gd name="T10" fmla="*/ 82 w 104"/>
                <a:gd name="T11" fmla="*/ 39 h 123"/>
                <a:gd name="T12" fmla="*/ 46 w 104"/>
                <a:gd name="T13" fmla="*/ 2 h 123"/>
                <a:gd name="T14" fmla="*/ 39 w 104"/>
                <a:gd name="T15" fmla="*/ 2 h 123"/>
                <a:gd name="T16" fmla="*/ 2 w 104"/>
                <a:gd name="T17" fmla="*/ 38 h 123"/>
                <a:gd name="T18" fmla="*/ 2 w 104"/>
                <a:gd name="T19" fmla="*/ 45 h 123"/>
                <a:gd name="T20" fmla="*/ 9 w 104"/>
                <a:gd name="T21" fmla="*/ 45 h 123"/>
                <a:gd name="T22" fmla="*/ 36 w 104"/>
                <a:gd name="T23" fmla="*/ 19 h 123"/>
                <a:gd name="T24" fmla="*/ 97 w 104"/>
                <a:gd name="T25" fmla="*/ 122 h 123"/>
                <a:gd name="T26" fmla="*/ 99 w 104"/>
                <a:gd name="T27" fmla="*/ 123 h 123"/>
                <a:gd name="T28" fmla="*/ 103 w 104"/>
                <a:gd name="T29" fmla="*/ 120 h 123"/>
                <a:gd name="T30" fmla="*/ 101 w 104"/>
                <a:gd name="T31" fmla="*/ 11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4" h="123">
                  <a:moveTo>
                    <a:pt x="101" y="113"/>
                  </a:moveTo>
                  <a:cubicBezTo>
                    <a:pt x="62" y="97"/>
                    <a:pt x="40" y="58"/>
                    <a:pt x="46" y="17"/>
                  </a:cubicBezTo>
                  <a:cubicBezTo>
                    <a:pt x="75" y="46"/>
                    <a:pt x="75" y="46"/>
                    <a:pt x="75" y="46"/>
                  </a:cubicBezTo>
                  <a:cubicBezTo>
                    <a:pt x="76" y="47"/>
                    <a:pt x="77" y="47"/>
                    <a:pt x="78" y="47"/>
                  </a:cubicBezTo>
                  <a:cubicBezTo>
                    <a:pt x="80" y="47"/>
                    <a:pt x="81" y="47"/>
                    <a:pt x="82" y="46"/>
                  </a:cubicBezTo>
                  <a:cubicBezTo>
                    <a:pt x="84" y="44"/>
                    <a:pt x="84" y="41"/>
                    <a:pt x="82" y="39"/>
                  </a:cubicBezTo>
                  <a:cubicBezTo>
                    <a:pt x="46" y="2"/>
                    <a:pt x="46" y="2"/>
                    <a:pt x="46" y="2"/>
                  </a:cubicBezTo>
                  <a:cubicBezTo>
                    <a:pt x="44" y="0"/>
                    <a:pt x="41" y="0"/>
                    <a:pt x="39" y="2"/>
                  </a:cubicBezTo>
                  <a:cubicBezTo>
                    <a:pt x="2" y="38"/>
                    <a:pt x="2" y="38"/>
                    <a:pt x="2" y="38"/>
                  </a:cubicBezTo>
                  <a:cubicBezTo>
                    <a:pt x="0" y="40"/>
                    <a:pt x="0" y="43"/>
                    <a:pt x="2" y="45"/>
                  </a:cubicBezTo>
                  <a:cubicBezTo>
                    <a:pt x="4" y="47"/>
                    <a:pt x="7" y="47"/>
                    <a:pt x="9" y="45"/>
                  </a:cubicBezTo>
                  <a:cubicBezTo>
                    <a:pt x="36" y="19"/>
                    <a:pt x="36" y="19"/>
                    <a:pt x="36" y="19"/>
                  </a:cubicBezTo>
                  <a:cubicBezTo>
                    <a:pt x="31" y="63"/>
                    <a:pt x="56" y="105"/>
                    <a:pt x="97" y="122"/>
                  </a:cubicBezTo>
                  <a:cubicBezTo>
                    <a:pt x="98" y="123"/>
                    <a:pt x="98" y="123"/>
                    <a:pt x="99" y="123"/>
                  </a:cubicBezTo>
                  <a:cubicBezTo>
                    <a:pt x="101" y="123"/>
                    <a:pt x="103" y="122"/>
                    <a:pt x="103" y="120"/>
                  </a:cubicBezTo>
                  <a:cubicBezTo>
                    <a:pt x="104" y="117"/>
                    <a:pt x="103" y="114"/>
                    <a:pt x="101" y="11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5315" tIns="32657" rIns="65315" bIns="32657" numCol="1" anchor="t" anchorCtr="0" compatLnSpc="1">
              <a:prstTxWarp prst="textNoShape">
                <a:avLst/>
              </a:prstTxWarp>
            </a:bodyPr>
            <a:lstStyle/>
            <a:p>
              <a:pPr defTabSz="914377"/>
              <a:endParaRPr lang="en-US" sz="1287">
                <a:solidFill>
                  <a:srgbClr val="FFFFFF"/>
                </a:solidFill>
                <a:latin typeface="Calibri" panose="020F0502020204030204"/>
              </a:endParaRPr>
            </a:p>
          </p:txBody>
        </p:sp>
      </p:grpSp>
    </p:spTree>
    <p:extLst>
      <p:ext uri="{BB962C8B-B14F-4D97-AF65-F5344CB8AC3E}">
        <p14:creationId xmlns:p14="http://schemas.microsoft.com/office/powerpoint/2010/main" val="2185773438"/>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7860A-1EEE-384D-943F-E45C5B6B0C89}"/>
              </a:ext>
            </a:extLst>
          </p:cNvPr>
          <p:cNvSpPr>
            <a:spLocks noGrp="1"/>
          </p:cNvSpPr>
          <p:nvPr>
            <p:ph type="title"/>
          </p:nvPr>
        </p:nvSpPr>
        <p:spPr>
          <a:xfrm>
            <a:off x="734339" y="1374715"/>
            <a:ext cx="10723324" cy="3151715"/>
          </a:xfrm>
        </p:spPr>
        <p:txBody>
          <a:bodyPr vert="horz" lIns="91440" tIns="45720" rIns="91440" bIns="45720" rtlCol="0" anchor="t">
            <a:normAutofit/>
          </a:bodyPr>
          <a:lstStyle/>
          <a:p>
            <a:pPr algn="ctr"/>
            <a:r>
              <a:rPr lang="en-US" sz="6000">
                <a:effectLst>
                  <a:outerShdw blurRad="38100" dist="38100" dir="2700000" algn="tl">
                    <a:srgbClr val="000000">
                      <a:alpha val="43137"/>
                    </a:srgbClr>
                  </a:outerShdw>
                </a:effectLst>
                <a:latin typeface="Calibri"/>
                <a:cs typeface="Calibri"/>
              </a:rPr>
              <a:t>Thank you!</a:t>
            </a:r>
            <a:br>
              <a:rPr lang="en-US" sz="6000">
                <a:effectLst>
                  <a:outerShdw blurRad="38100" dist="38100" dir="2700000" algn="tl">
                    <a:srgbClr val="000000">
                      <a:alpha val="43137"/>
                    </a:srgbClr>
                  </a:outerShdw>
                </a:effectLst>
              </a:rPr>
            </a:br>
            <a:br>
              <a:rPr lang="en-US" sz="6000">
                <a:effectLst>
                  <a:outerShdw blurRad="38100" dist="38100" dir="2700000" algn="tl">
                    <a:srgbClr val="000000">
                      <a:alpha val="43137"/>
                    </a:srgbClr>
                  </a:outerShdw>
                </a:effectLst>
              </a:rPr>
            </a:br>
            <a:r>
              <a:rPr lang="en-US" sz="6000">
                <a:effectLst>
                  <a:outerShdw blurRad="38100" dist="38100" dir="2700000" algn="tl">
                    <a:srgbClr val="000000">
                      <a:alpha val="43137"/>
                    </a:srgbClr>
                  </a:outerShdw>
                </a:effectLst>
                <a:latin typeface="Calibri"/>
                <a:cs typeface="Calibri"/>
              </a:rPr>
              <a:t>Questions?</a:t>
            </a:r>
          </a:p>
        </p:txBody>
      </p:sp>
      <p:sp>
        <p:nvSpPr>
          <p:cNvPr id="4" name="TextBox 3">
            <a:extLst>
              <a:ext uri="{FF2B5EF4-FFF2-40B4-BE49-F238E27FC236}">
                <a16:creationId xmlns:a16="http://schemas.microsoft.com/office/drawing/2014/main" id="{736E909F-6A5F-A2DC-F609-903D1E932B48}"/>
              </a:ext>
            </a:extLst>
          </p:cNvPr>
          <p:cNvSpPr txBox="1"/>
          <p:nvPr/>
        </p:nvSpPr>
        <p:spPr>
          <a:xfrm>
            <a:off x="11270109" y="6436119"/>
            <a:ext cx="924360" cy="315599"/>
          </a:xfrm>
          <a:prstGeom prst="rect">
            <a:avLst/>
          </a:prstGeom>
          <a:noFill/>
        </p:spPr>
        <p:txBody>
          <a:bodyPr wrap="square" lIns="91440" tIns="45720" rIns="91440" bIns="45720" rtlCol="0" anchor="t">
            <a:spAutoFit/>
          </a:bodyPr>
          <a:lstStyle/>
          <a:p>
            <a:pPr algn="r" defTabSz="914377"/>
            <a:r>
              <a:rPr lang="en-US" sz="1451">
                <a:solidFill>
                  <a:srgbClr val="FFFFFF"/>
                </a:solidFill>
                <a:latin typeface="Calibri"/>
                <a:cs typeface="Calibri"/>
              </a:rPr>
              <a:t>24</a:t>
            </a:r>
            <a:endParaRPr lang="en-US" sz="1467">
              <a:solidFill>
                <a:srgbClr val="FFFFFF"/>
              </a:solidFill>
              <a:latin typeface="Calibri" panose="020F0502020204030204" pitchFamily="34" charset="0"/>
            </a:endParaRPr>
          </a:p>
        </p:txBody>
      </p:sp>
    </p:spTree>
    <p:extLst>
      <p:ext uri="{BB962C8B-B14F-4D97-AF65-F5344CB8AC3E}">
        <p14:creationId xmlns:p14="http://schemas.microsoft.com/office/powerpoint/2010/main" val="123976422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45958-EEC3-605E-B75C-BDDE4144A177}"/>
              </a:ext>
            </a:extLst>
          </p:cNvPr>
          <p:cNvSpPr>
            <a:spLocks noGrp="1"/>
          </p:cNvSpPr>
          <p:nvPr>
            <p:ph type="title"/>
          </p:nvPr>
        </p:nvSpPr>
        <p:spPr/>
        <p:txBody>
          <a:bodyPr/>
          <a:lstStyle/>
          <a:p>
            <a:r>
              <a:rPr lang="en-US" dirty="0"/>
              <a:t>IIS Overview</a:t>
            </a:r>
          </a:p>
        </p:txBody>
      </p:sp>
      <p:sp>
        <p:nvSpPr>
          <p:cNvPr id="3" name="Text Placeholder 2">
            <a:extLst>
              <a:ext uri="{FF2B5EF4-FFF2-40B4-BE49-F238E27FC236}">
                <a16:creationId xmlns:a16="http://schemas.microsoft.com/office/drawing/2014/main" id="{6E54C65B-5A13-923E-E8C3-FD129E73B952}"/>
              </a:ext>
            </a:extLst>
          </p:cNvPr>
          <p:cNvSpPr>
            <a:spLocks noGrp="1"/>
          </p:cNvSpPr>
          <p:nvPr>
            <p:ph type="body" sz="quarter" idx="10"/>
          </p:nvPr>
        </p:nvSpPr>
        <p:spPr/>
        <p:txBody>
          <a:bodyPr/>
          <a:lstStyle/>
          <a:p>
            <a:r>
              <a:rPr lang="en-US" dirty="0"/>
              <a:t>IIS data enables public health to:</a:t>
            </a:r>
          </a:p>
          <a:p>
            <a:pPr lvl="1"/>
            <a:r>
              <a:rPr lang="en-US" dirty="0"/>
              <a:t>Identify </a:t>
            </a:r>
            <a:r>
              <a:rPr lang="en-US" b="1" dirty="0">
                <a:solidFill>
                  <a:srgbClr val="1C56A4"/>
                </a:solidFill>
              </a:rPr>
              <a:t>populations at risk </a:t>
            </a:r>
            <a:r>
              <a:rPr lang="en-US" dirty="0"/>
              <a:t>for vaccine-preventable diseases</a:t>
            </a:r>
          </a:p>
          <a:p>
            <a:pPr lvl="1"/>
            <a:r>
              <a:rPr lang="en-US" dirty="0"/>
              <a:t>Analyze </a:t>
            </a:r>
            <a:r>
              <a:rPr lang="en-US" b="1" dirty="0">
                <a:solidFill>
                  <a:srgbClr val="1C56A4"/>
                </a:solidFill>
              </a:rPr>
              <a:t>vaccination coverage </a:t>
            </a:r>
            <a:r>
              <a:rPr lang="en-US" dirty="0"/>
              <a:t>and work to address gaps</a:t>
            </a:r>
          </a:p>
          <a:p>
            <a:pPr lvl="1"/>
            <a:r>
              <a:rPr lang="en-US" dirty="0"/>
              <a:t>Respond to </a:t>
            </a:r>
            <a:r>
              <a:rPr lang="en-US" b="1" dirty="0">
                <a:solidFill>
                  <a:srgbClr val="1C56A4"/>
                </a:solidFill>
              </a:rPr>
              <a:t>public health emergencies</a:t>
            </a:r>
          </a:p>
          <a:p>
            <a:endParaRPr lang="en-US" dirty="0"/>
          </a:p>
        </p:txBody>
      </p:sp>
      <p:pic>
        <p:nvPicPr>
          <p:cNvPr id="5" name="Google Shape;196;p31" descr="Infographic with blue background provides example of places people can receive vaccinations. Examples provided include hospitals, public health departments, and pharmacies. The infographic also outlines how places people receive vaccinations send vaccination records to Immunization Information Systems (IIS)​ so the general public and healthcare providers have access.">
            <a:extLst>
              <a:ext uri="{FF2B5EF4-FFF2-40B4-BE49-F238E27FC236}">
                <a16:creationId xmlns:a16="http://schemas.microsoft.com/office/drawing/2014/main" id="{7D1F2CF1-9B89-0FD7-E370-C69B712BF33C}"/>
              </a:ext>
            </a:extLst>
          </p:cNvPr>
          <p:cNvPicPr preferRelativeResize="0"/>
          <p:nvPr/>
        </p:nvPicPr>
        <p:blipFill rotWithShape="1">
          <a:blip r:embed="rId3">
            <a:alphaModFix/>
          </a:blip>
          <a:srcRect b="3185"/>
          <a:stretch/>
        </p:blipFill>
        <p:spPr>
          <a:xfrm>
            <a:off x="6409765" y="279285"/>
            <a:ext cx="5181564" cy="5355284"/>
          </a:xfrm>
          <a:prstGeom prst="rect">
            <a:avLst/>
          </a:prstGeom>
          <a:noFill/>
          <a:ln>
            <a:noFill/>
          </a:ln>
        </p:spPr>
      </p:pic>
      <p:sp>
        <p:nvSpPr>
          <p:cNvPr id="6" name="TextBox 5">
            <a:extLst>
              <a:ext uri="{FF2B5EF4-FFF2-40B4-BE49-F238E27FC236}">
                <a16:creationId xmlns:a16="http://schemas.microsoft.com/office/drawing/2014/main" id="{2DC16DFB-5BAC-B9E5-38B9-C4EA3332C00C}"/>
              </a:ext>
            </a:extLst>
          </p:cNvPr>
          <p:cNvSpPr txBox="1"/>
          <p:nvPr/>
        </p:nvSpPr>
        <p:spPr>
          <a:xfrm>
            <a:off x="6403041" y="5651638"/>
            <a:ext cx="5179359" cy="944169"/>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just" defTabSz="1219170" eaLnBrk="0" fontAlgn="base" hangingPunct="0">
              <a:spcBef>
                <a:spcPct val="0"/>
              </a:spcBef>
              <a:spcAft>
                <a:spcPct val="0"/>
              </a:spcAft>
              <a:defRPr/>
            </a:pPr>
            <a:r>
              <a:rPr lang="en-US" sz="1067" dirty="0">
                <a:solidFill>
                  <a:srgbClr val="000000"/>
                </a:solidFill>
                <a:latin typeface="Myriad Web Pro"/>
              </a:rPr>
              <a:t>Infographic with blue background provides example of places people can receive vaccinations. Examples include hospitals, public health departments, and pharmacies. The infographic also outlines how places people receive vaccinations send vaccination records to Immunization Information Systems (IIS) so the public and healthcare providers have access.</a:t>
            </a:r>
            <a:endParaRPr lang="en-US" sz="1067">
              <a:solidFill>
                <a:srgbClr val="0F56DC"/>
              </a:solidFill>
              <a:latin typeface="Myriad Web Pro" panose="020B0503030403020204" pitchFamily="34" charset="0"/>
            </a:endParaRPr>
          </a:p>
        </p:txBody>
      </p:sp>
    </p:spTree>
    <p:extLst>
      <p:ext uri="{BB962C8B-B14F-4D97-AF65-F5344CB8AC3E}">
        <p14:creationId xmlns:p14="http://schemas.microsoft.com/office/powerpoint/2010/main" val="45381229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3A3690-E2E4-C82D-79EB-1944DF64125A}"/>
              </a:ext>
            </a:extLst>
          </p:cNvPr>
          <p:cNvPicPr>
            <a:picLocks noChangeAspect="1"/>
          </p:cNvPicPr>
          <p:nvPr/>
        </p:nvPicPr>
        <p:blipFill>
          <a:blip r:embed="rId3"/>
          <a:stretch>
            <a:fillRect/>
          </a:stretch>
        </p:blipFill>
        <p:spPr>
          <a:xfrm>
            <a:off x="2230802" y="387082"/>
            <a:ext cx="7483868" cy="5680629"/>
          </a:xfrm>
          <a:prstGeom prst="rect">
            <a:avLst/>
          </a:prstGeom>
        </p:spPr>
      </p:pic>
      <p:sp>
        <p:nvSpPr>
          <p:cNvPr id="3" name="TextBox 2">
            <a:extLst>
              <a:ext uri="{FF2B5EF4-FFF2-40B4-BE49-F238E27FC236}">
                <a16:creationId xmlns:a16="http://schemas.microsoft.com/office/drawing/2014/main" id="{9119A2A1-DE55-35E2-85BF-EF0D6EA9F1E0}"/>
              </a:ext>
            </a:extLst>
          </p:cNvPr>
          <p:cNvSpPr txBox="1"/>
          <p:nvPr/>
        </p:nvSpPr>
        <p:spPr>
          <a:xfrm>
            <a:off x="2234454" y="6055050"/>
            <a:ext cx="7723092" cy="287323"/>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just" defTabSz="1219170" eaLnBrk="0" fontAlgn="base" hangingPunct="0">
              <a:spcBef>
                <a:spcPct val="0"/>
              </a:spcBef>
              <a:spcAft>
                <a:spcPct val="0"/>
              </a:spcAft>
              <a:defRPr/>
            </a:pPr>
            <a:r>
              <a:rPr lang="en-US" sz="1067" dirty="0">
                <a:solidFill>
                  <a:srgbClr val="000000"/>
                </a:solidFill>
                <a:latin typeface="Myriad Web Pro"/>
              </a:rPr>
              <a:t>Chart </a:t>
            </a:r>
            <a:r>
              <a:rPr lang="en-US" sz="1067" dirty="0">
                <a:solidFill>
                  <a:srgbClr val="000000"/>
                </a:solidFill>
                <a:latin typeface="Myriad Web Pro"/>
                <a:ea typeface="Calibri"/>
                <a:cs typeface="Calibri"/>
              </a:rPr>
              <a:t>Core outlines the functions, capabilities and attributes of an IIS. </a:t>
            </a:r>
            <a:endParaRPr lang="en-US" sz="1600" dirty="0">
              <a:solidFill>
                <a:srgbClr val="0F56DC"/>
              </a:solidFill>
              <a:latin typeface="Myriad Web Pro"/>
              <a:ea typeface="Calibri"/>
              <a:cs typeface="Calibri"/>
            </a:endParaRPr>
          </a:p>
        </p:txBody>
      </p:sp>
    </p:spTree>
    <p:extLst>
      <p:ext uri="{BB962C8B-B14F-4D97-AF65-F5344CB8AC3E}">
        <p14:creationId xmlns:p14="http://schemas.microsoft.com/office/powerpoint/2010/main" val="258840147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00477-7020-2CD3-E601-BBB88BAE664E}"/>
              </a:ext>
            </a:extLst>
          </p:cNvPr>
          <p:cNvSpPr>
            <a:spLocks noGrp="1"/>
          </p:cNvSpPr>
          <p:nvPr>
            <p:ph type="title"/>
          </p:nvPr>
        </p:nvSpPr>
        <p:spPr/>
        <p:txBody>
          <a:bodyPr/>
          <a:lstStyle/>
          <a:p>
            <a:r>
              <a:rPr lang="en-US" dirty="0"/>
              <a:t>IIS Functions and Capabilities</a:t>
            </a:r>
          </a:p>
        </p:txBody>
      </p:sp>
      <p:sp>
        <p:nvSpPr>
          <p:cNvPr id="3" name="Text Placeholder 2">
            <a:extLst>
              <a:ext uri="{FF2B5EF4-FFF2-40B4-BE49-F238E27FC236}">
                <a16:creationId xmlns:a16="http://schemas.microsoft.com/office/drawing/2014/main" id="{81F6AB6A-6F5C-A922-0516-2991E86F954A}"/>
              </a:ext>
            </a:extLst>
          </p:cNvPr>
          <p:cNvSpPr>
            <a:spLocks noGrp="1"/>
          </p:cNvSpPr>
          <p:nvPr>
            <p:ph type="body" sz="quarter" idx="10"/>
          </p:nvPr>
        </p:nvSpPr>
        <p:spPr>
          <a:xfrm>
            <a:off x="609600" y="1811867"/>
            <a:ext cx="10972800" cy="4421717"/>
          </a:xfrm>
        </p:spPr>
        <p:txBody>
          <a:bodyPr/>
          <a:lstStyle/>
          <a:p>
            <a:r>
              <a:rPr lang="en-US" dirty="0"/>
              <a:t>Monitors new vaccine uptake</a:t>
            </a:r>
          </a:p>
          <a:p>
            <a:r>
              <a:rPr lang="en-US" dirty="0"/>
              <a:t>Tracks and evaluates trends in coverage levels </a:t>
            </a:r>
          </a:p>
          <a:p>
            <a:r>
              <a:rPr lang="en-US" dirty="0"/>
              <a:t>Monitors outbreaks and disease levels</a:t>
            </a:r>
          </a:p>
          <a:p>
            <a:r>
              <a:rPr lang="en-US" dirty="0"/>
              <a:t>Automatically calculates vaccinations needed</a:t>
            </a:r>
          </a:p>
          <a:p>
            <a:r>
              <a:rPr lang="en-US" dirty="0"/>
              <a:t>Consolidates immunization-related information</a:t>
            </a:r>
          </a:p>
          <a:p>
            <a:r>
              <a:rPr lang="en-US" dirty="0"/>
              <a:t>Generates vaccination reminder/recall notices</a:t>
            </a:r>
          </a:p>
          <a:p>
            <a:r>
              <a:rPr lang="en-US" dirty="0"/>
              <a:t>Connects providers to complete vaccination records</a:t>
            </a:r>
          </a:p>
          <a:p>
            <a:r>
              <a:rPr lang="en-US" dirty="0"/>
              <a:t>Monitors Vaccines for Children (VFC) vaccine use and provider compliance</a:t>
            </a:r>
          </a:p>
          <a:p>
            <a:endParaRPr lang="en-US" dirty="0"/>
          </a:p>
        </p:txBody>
      </p:sp>
    </p:spTree>
    <p:extLst>
      <p:ext uri="{BB962C8B-B14F-4D97-AF65-F5344CB8AC3E}">
        <p14:creationId xmlns:p14="http://schemas.microsoft.com/office/powerpoint/2010/main" val="393675868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00477-7020-2CD3-E601-BBB88BAE664E}"/>
              </a:ext>
            </a:extLst>
          </p:cNvPr>
          <p:cNvSpPr>
            <a:spLocks noGrp="1"/>
          </p:cNvSpPr>
          <p:nvPr>
            <p:ph type="title"/>
          </p:nvPr>
        </p:nvSpPr>
        <p:spPr/>
        <p:txBody>
          <a:bodyPr/>
          <a:lstStyle/>
          <a:p>
            <a:r>
              <a:rPr lang="en-US" dirty="0"/>
              <a:t>IIS Functions and Capabilities</a:t>
            </a:r>
          </a:p>
        </p:txBody>
      </p:sp>
      <p:sp>
        <p:nvSpPr>
          <p:cNvPr id="3" name="Text Placeholder 2">
            <a:extLst>
              <a:ext uri="{FF2B5EF4-FFF2-40B4-BE49-F238E27FC236}">
                <a16:creationId xmlns:a16="http://schemas.microsoft.com/office/drawing/2014/main" id="{81F6AB6A-6F5C-A922-0516-2991E86F954A}"/>
              </a:ext>
            </a:extLst>
          </p:cNvPr>
          <p:cNvSpPr>
            <a:spLocks noGrp="1"/>
          </p:cNvSpPr>
          <p:nvPr>
            <p:ph type="body" sz="quarter" idx="10"/>
          </p:nvPr>
        </p:nvSpPr>
        <p:spPr>
          <a:xfrm>
            <a:off x="609600" y="1811867"/>
            <a:ext cx="10972800" cy="4421717"/>
          </a:xfrm>
        </p:spPr>
        <p:txBody>
          <a:bodyPr/>
          <a:lstStyle/>
          <a:p>
            <a:r>
              <a:rPr lang="en-US" dirty="0"/>
              <a:t>Evaluating vaccine validity and forecasting next appropriate vaccination(s) due, specific to each patient </a:t>
            </a:r>
          </a:p>
          <a:p>
            <a:r>
              <a:rPr lang="en-US" dirty="0"/>
              <a:t>Supporting emergency preparedness and pandemic planning</a:t>
            </a:r>
          </a:p>
          <a:p>
            <a:r>
              <a:rPr lang="en-US" dirty="0"/>
              <a:t>Integrating with other electronic health information systems</a:t>
            </a:r>
          </a:p>
          <a:p>
            <a:r>
              <a:rPr lang="en-US" dirty="0"/>
              <a:t>Supporting vaccine management at the provider and immunization program levels</a:t>
            </a:r>
          </a:p>
          <a:p>
            <a:endParaRPr lang="en-US" dirty="0"/>
          </a:p>
        </p:txBody>
      </p:sp>
    </p:spTree>
    <p:extLst>
      <p:ext uri="{BB962C8B-B14F-4D97-AF65-F5344CB8AC3E}">
        <p14:creationId xmlns:p14="http://schemas.microsoft.com/office/powerpoint/2010/main" val="45694901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45A19-2AC1-D248-B9F2-8089031D4A70}"/>
              </a:ext>
            </a:extLst>
          </p:cNvPr>
          <p:cNvSpPr>
            <a:spLocks noGrp="1"/>
          </p:cNvSpPr>
          <p:nvPr>
            <p:ph type="title"/>
          </p:nvPr>
        </p:nvSpPr>
        <p:spPr/>
        <p:txBody>
          <a:bodyPr/>
          <a:lstStyle/>
          <a:p>
            <a:r>
              <a:rPr lang="en-US" dirty="0"/>
              <a:t>Primary IIS Data Sources</a:t>
            </a:r>
          </a:p>
        </p:txBody>
      </p:sp>
      <p:pic>
        <p:nvPicPr>
          <p:cNvPr id="4" name="Google Shape;216;p34">
            <a:extLst>
              <a:ext uri="{FF2B5EF4-FFF2-40B4-BE49-F238E27FC236}">
                <a16:creationId xmlns:a16="http://schemas.microsoft.com/office/drawing/2014/main" id="{6D886B03-6678-AB49-06BD-5BDA0A8E0758}"/>
              </a:ext>
            </a:extLst>
          </p:cNvPr>
          <p:cNvPicPr preferRelativeResize="0"/>
          <p:nvPr/>
        </p:nvPicPr>
        <p:blipFill rotWithShape="1">
          <a:blip r:embed="rId2">
            <a:alphaModFix/>
          </a:blip>
          <a:srcRect/>
          <a:stretch/>
        </p:blipFill>
        <p:spPr>
          <a:xfrm>
            <a:off x="378501" y="1941523"/>
            <a:ext cx="1917964" cy="1917980"/>
          </a:xfrm>
          <a:prstGeom prst="rect">
            <a:avLst/>
          </a:prstGeom>
          <a:noFill/>
          <a:ln>
            <a:noFill/>
          </a:ln>
        </p:spPr>
      </p:pic>
      <p:pic>
        <p:nvPicPr>
          <p:cNvPr id="5" name="Google Shape;217;p34">
            <a:extLst>
              <a:ext uri="{FF2B5EF4-FFF2-40B4-BE49-F238E27FC236}">
                <a16:creationId xmlns:a16="http://schemas.microsoft.com/office/drawing/2014/main" id="{A5F97CD5-058D-5540-2273-C7190757B0E3}"/>
              </a:ext>
            </a:extLst>
          </p:cNvPr>
          <p:cNvPicPr preferRelativeResize="0"/>
          <p:nvPr/>
        </p:nvPicPr>
        <p:blipFill rotWithShape="1">
          <a:blip r:embed="rId3">
            <a:alphaModFix/>
          </a:blip>
          <a:srcRect/>
          <a:stretch/>
        </p:blipFill>
        <p:spPr>
          <a:xfrm>
            <a:off x="2207171" y="1861871"/>
            <a:ext cx="1917964" cy="1917980"/>
          </a:xfrm>
          <a:prstGeom prst="rect">
            <a:avLst/>
          </a:prstGeom>
          <a:noFill/>
          <a:ln>
            <a:noFill/>
          </a:ln>
        </p:spPr>
      </p:pic>
      <p:sp>
        <p:nvSpPr>
          <p:cNvPr id="6" name="Google Shape;218;p34">
            <a:extLst>
              <a:ext uri="{FF2B5EF4-FFF2-40B4-BE49-F238E27FC236}">
                <a16:creationId xmlns:a16="http://schemas.microsoft.com/office/drawing/2014/main" id="{D310C561-B4C3-37CD-3382-665A7EE96E20}"/>
              </a:ext>
            </a:extLst>
          </p:cNvPr>
          <p:cNvSpPr txBox="1"/>
          <p:nvPr/>
        </p:nvSpPr>
        <p:spPr>
          <a:xfrm>
            <a:off x="1290648" y="3908657"/>
            <a:ext cx="1793600" cy="1148931"/>
          </a:xfrm>
          <a:prstGeom prst="rect">
            <a:avLst/>
          </a:prstGeom>
          <a:noFill/>
          <a:ln>
            <a:noFill/>
          </a:ln>
        </p:spPr>
        <p:txBody>
          <a:bodyPr spcFirstLastPara="1" wrap="square" lIns="121933" tIns="121933" rIns="121933" bIns="121933" anchor="t" anchorCtr="0">
            <a:spAutoFit/>
          </a:bodyPr>
          <a:lstStyle/>
          <a:p>
            <a:pPr algn="ctr" defTabSz="1219170" eaLnBrk="0" fontAlgn="base" hangingPunct="0">
              <a:buClr>
                <a:srgbClr val="000000"/>
              </a:buClr>
              <a:buSzPts val="2200"/>
              <a:defRPr/>
            </a:pPr>
            <a:r>
              <a:rPr lang="en-US" sz="2933" dirty="0">
                <a:solidFill>
                  <a:srgbClr val="0F56DC"/>
                </a:solidFill>
                <a:latin typeface="Calibri"/>
                <a:ea typeface="Calibri"/>
                <a:cs typeface="Calibri"/>
                <a:sym typeface="Calibri"/>
              </a:rPr>
              <a:t>Vital statistics</a:t>
            </a:r>
            <a:endParaRPr sz="2400" dirty="0">
              <a:solidFill>
                <a:srgbClr val="0F56DC"/>
              </a:solidFill>
              <a:latin typeface="Myriad Web Pro" panose="020B0503030403020204" pitchFamily="34" charset="0"/>
            </a:endParaRPr>
          </a:p>
        </p:txBody>
      </p:sp>
      <p:grpSp>
        <p:nvGrpSpPr>
          <p:cNvPr id="7" name="Google Shape;219;p34">
            <a:extLst>
              <a:ext uri="{FF2B5EF4-FFF2-40B4-BE49-F238E27FC236}">
                <a16:creationId xmlns:a16="http://schemas.microsoft.com/office/drawing/2014/main" id="{222CDEAA-3AF1-01E2-98C1-634A47C84A95}"/>
              </a:ext>
            </a:extLst>
          </p:cNvPr>
          <p:cNvGrpSpPr/>
          <p:nvPr/>
        </p:nvGrpSpPr>
        <p:grpSpPr>
          <a:xfrm>
            <a:off x="4678457" y="1727447"/>
            <a:ext cx="3051905" cy="3382588"/>
            <a:chOff x="3971925" y="1294517"/>
            <a:chExt cx="2557463" cy="2834571"/>
          </a:xfrm>
        </p:grpSpPr>
        <p:pic>
          <p:nvPicPr>
            <p:cNvPr id="8" name="Google Shape;220;p34">
              <a:extLst>
                <a:ext uri="{FF2B5EF4-FFF2-40B4-BE49-F238E27FC236}">
                  <a16:creationId xmlns:a16="http://schemas.microsoft.com/office/drawing/2014/main" id="{BF76CD49-C142-D445-99BC-CD3E006DF4B7}"/>
                </a:ext>
              </a:extLst>
            </p:cNvPr>
            <p:cNvPicPr preferRelativeResize="0"/>
            <p:nvPr/>
          </p:nvPicPr>
          <p:blipFill rotWithShape="1">
            <a:blip r:embed="rId4">
              <a:alphaModFix/>
            </a:blip>
            <a:srcRect/>
            <a:stretch/>
          </p:blipFill>
          <p:spPr>
            <a:xfrm>
              <a:off x="3971925" y="3207970"/>
              <a:ext cx="1362075" cy="823060"/>
            </a:xfrm>
            <a:prstGeom prst="rect">
              <a:avLst/>
            </a:prstGeom>
            <a:noFill/>
            <a:ln>
              <a:noFill/>
            </a:ln>
          </p:spPr>
        </p:pic>
        <p:pic>
          <p:nvPicPr>
            <p:cNvPr id="9" name="Google Shape;221;p34">
              <a:extLst>
                <a:ext uri="{FF2B5EF4-FFF2-40B4-BE49-F238E27FC236}">
                  <a16:creationId xmlns:a16="http://schemas.microsoft.com/office/drawing/2014/main" id="{BDF71157-CD7C-4447-18A9-85391C26BBEB}"/>
                </a:ext>
              </a:extLst>
            </p:cNvPr>
            <p:cNvPicPr preferRelativeResize="0"/>
            <p:nvPr/>
          </p:nvPicPr>
          <p:blipFill rotWithShape="1">
            <a:blip r:embed="rId5">
              <a:alphaModFix/>
            </a:blip>
            <a:srcRect/>
            <a:stretch/>
          </p:blipFill>
          <p:spPr>
            <a:xfrm>
              <a:off x="5948363" y="3119438"/>
              <a:ext cx="581025" cy="1009650"/>
            </a:xfrm>
            <a:prstGeom prst="rect">
              <a:avLst/>
            </a:prstGeom>
            <a:noFill/>
            <a:ln>
              <a:noFill/>
            </a:ln>
          </p:spPr>
        </p:pic>
        <p:pic>
          <p:nvPicPr>
            <p:cNvPr id="10" name="Google Shape;222;p34">
              <a:extLst>
                <a:ext uri="{FF2B5EF4-FFF2-40B4-BE49-F238E27FC236}">
                  <a16:creationId xmlns:a16="http://schemas.microsoft.com/office/drawing/2014/main" id="{8F9E426F-32D1-F5A5-1BAE-03FD40FCC98E}"/>
                </a:ext>
              </a:extLst>
            </p:cNvPr>
            <p:cNvPicPr preferRelativeResize="0"/>
            <p:nvPr/>
          </p:nvPicPr>
          <p:blipFill rotWithShape="1">
            <a:blip r:embed="rId6">
              <a:alphaModFix/>
            </a:blip>
            <a:srcRect/>
            <a:stretch/>
          </p:blipFill>
          <p:spPr>
            <a:xfrm>
              <a:off x="5029200" y="1294517"/>
              <a:ext cx="1085850" cy="1068566"/>
            </a:xfrm>
            <a:prstGeom prst="rect">
              <a:avLst/>
            </a:prstGeom>
            <a:noFill/>
            <a:ln>
              <a:noFill/>
            </a:ln>
          </p:spPr>
        </p:pic>
        <p:sp>
          <p:nvSpPr>
            <p:cNvPr id="11" name="Google Shape;223;p34">
              <a:extLst>
                <a:ext uri="{FF2B5EF4-FFF2-40B4-BE49-F238E27FC236}">
                  <a16:creationId xmlns:a16="http://schemas.microsoft.com/office/drawing/2014/main" id="{CFF3DC21-DE3D-ABA2-CAB5-6B43F1CF0DA4}"/>
                </a:ext>
              </a:extLst>
            </p:cNvPr>
            <p:cNvSpPr/>
            <p:nvPr/>
          </p:nvSpPr>
          <p:spPr>
            <a:xfrm>
              <a:off x="5443537" y="2433637"/>
              <a:ext cx="257100" cy="657300"/>
            </a:xfrm>
            <a:prstGeom prst="upDownArrow">
              <a:avLst>
                <a:gd name="adj1" fmla="val 50000"/>
                <a:gd name="adj2" fmla="val 50000"/>
              </a:avLst>
            </a:prstGeom>
            <a:solidFill>
              <a:schemeClr val="accent1"/>
            </a:solidFill>
            <a:ln w="25400" cap="flat" cmpd="sng">
              <a:solidFill>
                <a:srgbClr val="1C3052"/>
              </a:solidFill>
              <a:prstDash val="solid"/>
              <a:round/>
              <a:headEnd type="none" w="sm" len="sm"/>
              <a:tailEnd type="none" w="sm" len="sm"/>
            </a:ln>
          </p:spPr>
          <p:txBody>
            <a:bodyPr spcFirstLastPara="1" wrap="square" lIns="121933" tIns="60933" rIns="121933" bIns="60933" anchor="ctr" anchorCtr="0">
              <a:noAutofit/>
            </a:bodyPr>
            <a:lstStyle/>
            <a:p>
              <a:pPr algn="ctr" defTabSz="1219170" eaLnBrk="0" fontAlgn="base" hangingPunct="0">
                <a:buClr>
                  <a:srgbClr val="000000"/>
                </a:buClr>
                <a:buSzPts val="1400"/>
                <a:defRPr/>
              </a:pPr>
              <a:endParaRPr sz="1867">
                <a:solidFill>
                  <a:srgbClr val="FFFFFF"/>
                </a:solidFill>
                <a:latin typeface="Arial"/>
                <a:ea typeface="Arial"/>
                <a:cs typeface="Arial"/>
                <a:sym typeface="Arial"/>
              </a:endParaRPr>
            </a:p>
          </p:txBody>
        </p:sp>
        <p:sp>
          <p:nvSpPr>
            <p:cNvPr id="12" name="Google Shape;224;p34">
              <a:extLst>
                <a:ext uri="{FF2B5EF4-FFF2-40B4-BE49-F238E27FC236}">
                  <a16:creationId xmlns:a16="http://schemas.microsoft.com/office/drawing/2014/main" id="{6BED9CD8-364A-E6DD-5ECD-9802C5EDEFC3}"/>
                </a:ext>
              </a:extLst>
            </p:cNvPr>
            <p:cNvSpPr/>
            <p:nvPr/>
          </p:nvSpPr>
          <p:spPr>
            <a:xfrm rot="5400000">
              <a:off x="5430131" y="3199261"/>
              <a:ext cx="276300" cy="657000"/>
            </a:xfrm>
            <a:prstGeom prst="upDownArrow">
              <a:avLst>
                <a:gd name="adj1" fmla="val 50000"/>
                <a:gd name="adj2" fmla="val 50000"/>
              </a:avLst>
            </a:prstGeom>
            <a:solidFill>
              <a:schemeClr val="accent1"/>
            </a:solidFill>
            <a:ln w="25400" cap="flat" cmpd="sng">
              <a:solidFill>
                <a:srgbClr val="1C3052"/>
              </a:solidFill>
              <a:prstDash val="solid"/>
              <a:round/>
              <a:headEnd type="none" w="sm" len="sm"/>
              <a:tailEnd type="none" w="sm" len="sm"/>
            </a:ln>
          </p:spPr>
          <p:txBody>
            <a:bodyPr spcFirstLastPara="1" wrap="square" lIns="121933" tIns="60933" rIns="121933" bIns="60933" anchor="ctr" anchorCtr="0">
              <a:noAutofit/>
            </a:bodyPr>
            <a:lstStyle/>
            <a:p>
              <a:pPr algn="ctr" defTabSz="1219170" eaLnBrk="0" fontAlgn="base" hangingPunct="0">
                <a:buClr>
                  <a:srgbClr val="000000"/>
                </a:buClr>
                <a:buSzPts val="1400"/>
                <a:defRPr/>
              </a:pPr>
              <a:endParaRPr sz="1867">
                <a:solidFill>
                  <a:srgbClr val="FFFFFF"/>
                </a:solidFill>
                <a:latin typeface="Arial"/>
                <a:ea typeface="Arial"/>
                <a:cs typeface="Arial"/>
                <a:sym typeface="Arial"/>
              </a:endParaRPr>
            </a:p>
          </p:txBody>
        </p:sp>
      </p:grpSp>
      <p:sp>
        <p:nvSpPr>
          <p:cNvPr id="13" name="Google Shape;225;p34">
            <a:extLst>
              <a:ext uri="{FF2B5EF4-FFF2-40B4-BE49-F238E27FC236}">
                <a16:creationId xmlns:a16="http://schemas.microsoft.com/office/drawing/2014/main" id="{AD74D541-9EE1-AFE3-EA83-D4509291B0E9}"/>
              </a:ext>
            </a:extLst>
          </p:cNvPr>
          <p:cNvSpPr txBox="1"/>
          <p:nvPr/>
        </p:nvSpPr>
        <p:spPr>
          <a:xfrm>
            <a:off x="3854021" y="5343737"/>
            <a:ext cx="5435600" cy="1148931"/>
          </a:xfrm>
          <a:prstGeom prst="rect">
            <a:avLst/>
          </a:prstGeom>
          <a:noFill/>
          <a:ln>
            <a:noFill/>
          </a:ln>
        </p:spPr>
        <p:txBody>
          <a:bodyPr spcFirstLastPara="1" wrap="square" lIns="121933" tIns="121933" rIns="121933" bIns="121933" anchor="t" anchorCtr="0">
            <a:spAutoFit/>
          </a:bodyPr>
          <a:lstStyle/>
          <a:p>
            <a:pPr algn="ctr" defTabSz="1219170" eaLnBrk="0" fontAlgn="base" hangingPunct="0">
              <a:buClr>
                <a:srgbClr val="000000"/>
              </a:buClr>
              <a:buSzPts val="2200"/>
              <a:defRPr/>
            </a:pPr>
            <a:r>
              <a:rPr lang="en-US" sz="2933" dirty="0">
                <a:solidFill>
                  <a:srgbClr val="0F56DC"/>
                </a:solidFill>
                <a:latin typeface="Calibri"/>
                <a:ea typeface="Calibri"/>
                <a:cs typeface="Calibri"/>
                <a:sym typeface="Calibri"/>
              </a:rPr>
              <a:t>Data from other jurisdictions and federal entities via the IZ Gateway</a:t>
            </a:r>
            <a:endParaRPr sz="2933" dirty="0">
              <a:solidFill>
                <a:srgbClr val="0F56DC"/>
              </a:solidFill>
              <a:latin typeface="Myriad Web Pro" panose="020B0503030403020204" pitchFamily="34" charset="0"/>
            </a:endParaRPr>
          </a:p>
        </p:txBody>
      </p:sp>
      <p:pic>
        <p:nvPicPr>
          <p:cNvPr id="14" name="Google Shape;226;p34">
            <a:extLst>
              <a:ext uri="{FF2B5EF4-FFF2-40B4-BE49-F238E27FC236}">
                <a16:creationId xmlns:a16="http://schemas.microsoft.com/office/drawing/2014/main" id="{D85E28AD-6A04-7C21-161B-F4F617BD27BC}"/>
              </a:ext>
            </a:extLst>
          </p:cNvPr>
          <p:cNvPicPr preferRelativeResize="0"/>
          <p:nvPr/>
        </p:nvPicPr>
        <p:blipFill rotWithShape="1">
          <a:blip r:embed="rId7">
            <a:alphaModFix/>
          </a:blip>
          <a:srcRect/>
          <a:stretch/>
        </p:blipFill>
        <p:spPr>
          <a:xfrm>
            <a:off x="9250843" y="1652192"/>
            <a:ext cx="2377440" cy="2377440"/>
          </a:xfrm>
          <a:prstGeom prst="rect">
            <a:avLst/>
          </a:prstGeom>
          <a:noFill/>
          <a:ln>
            <a:noFill/>
          </a:ln>
        </p:spPr>
      </p:pic>
      <p:sp>
        <p:nvSpPr>
          <p:cNvPr id="15" name="Google Shape;227;p34">
            <a:extLst>
              <a:ext uri="{FF2B5EF4-FFF2-40B4-BE49-F238E27FC236}">
                <a16:creationId xmlns:a16="http://schemas.microsoft.com/office/drawing/2014/main" id="{44A02C04-A1EC-3D95-552E-474AF1ED9C1E}"/>
              </a:ext>
            </a:extLst>
          </p:cNvPr>
          <p:cNvSpPr txBox="1"/>
          <p:nvPr/>
        </p:nvSpPr>
        <p:spPr>
          <a:xfrm>
            <a:off x="8963753" y="4090578"/>
            <a:ext cx="2951600" cy="1148931"/>
          </a:xfrm>
          <a:prstGeom prst="rect">
            <a:avLst/>
          </a:prstGeom>
          <a:noFill/>
          <a:ln>
            <a:noFill/>
          </a:ln>
        </p:spPr>
        <p:txBody>
          <a:bodyPr spcFirstLastPara="1" wrap="square" lIns="121933" tIns="121933" rIns="121933" bIns="121933" anchor="t" anchorCtr="0">
            <a:spAutoFit/>
          </a:bodyPr>
          <a:lstStyle/>
          <a:p>
            <a:pPr algn="ctr" defTabSz="1219170" eaLnBrk="0" fontAlgn="base" hangingPunct="0">
              <a:buClr>
                <a:srgbClr val="000000"/>
              </a:buClr>
              <a:buSzPts val="1800"/>
              <a:defRPr/>
            </a:pPr>
            <a:r>
              <a:rPr lang="en-US" sz="2933" dirty="0">
                <a:solidFill>
                  <a:srgbClr val="0F56DC"/>
                </a:solidFill>
                <a:latin typeface="Calibri"/>
                <a:ea typeface="Calibri"/>
                <a:cs typeface="Calibri"/>
                <a:sym typeface="Calibri"/>
              </a:rPr>
              <a:t>Provider data via EHR</a:t>
            </a:r>
            <a:endParaRPr sz="2933" dirty="0">
              <a:solidFill>
                <a:srgbClr val="0F56DC"/>
              </a:solidFill>
              <a:latin typeface="Calibri"/>
              <a:ea typeface="Calibri"/>
              <a:cs typeface="Calibri"/>
              <a:sym typeface="Calibri"/>
            </a:endParaRPr>
          </a:p>
        </p:txBody>
      </p:sp>
      <p:sp>
        <p:nvSpPr>
          <p:cNvPr id="16" name="TextBox 15">
            <a:extLst>
              <a:ext uri="{FF2B5EF4-FFF2-40B4-BE49-F238E27FC236}">
                <a16:creationId xmlns:a16="http://schemas.microsoft.com/office/drawing/2014/main" id="{6811E1C3-858D-1430-6FB2-0180E9C8CE79}"/>
              </a:ext>
            </a:extLst>
          </p:cNvPr>
          <p:cNvSpPr txBox="1"/>
          <p:nvPr/>
        </p:nvSpPr>
        <p:spPr>
          <a:xfrm>
            <a:off x="968189" y="4889638"/>
            <a:ext cx="2433915" cy="615746"/>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just" defTabSz="1219170" eaLnBrk="0" fontAlgn="base" hangingPunct="0">
              <a:spcBef>
                <a:spcPct val="0"/>
              </a:spcBef>
              <a:spcAft>
                <a:spcPct val="0"/>
              </a:spcAft>
              <a:defRPr/>
            </a:pPr>
            <a:r>
              <a:rPr lang="en-US" sz="1067" dirty="0">
                <a:solidFill>
                  <a:srgbClr val="000000"/>
                </a:solidFill>
                <a:latin typeface="Myriad Web Pro"/>
                <a:ea typeface="Calibri"/>
                <a:cs typeface="Calibri"/>
              </a:rPr>
              <a:t>Clipart image on the left is a baby with their arms raised and the image on the right is a  headstone.</a:t>
            </a:r>
          </a:p>
        </p:txBody>
      </p:sp>
      <p:sp>
        <p:nvSpPr>
          <p:cNvPr id="17" name="TextBox 16">
            <a:extLst>
              <a:ext uri="{FF2B5EF4-FFF2-40B4-BE49-F238E27FC236}">
                <a16:creationId xmlns:a16="http://schemas.microsoft.com/office/drawing/2014/main" id="{56D123FC-F3DC-4E66-53B4-8D966A4A82D4}"/>
              </a:ext>
            </a:extLst>
          </p:cNvPr>
          <p:cNvSpPr txBox="1"/>
          <p:nvPr/>
        </p:nvSpPr>
        <p:spPr>
          <a:xfrm>
            <a:off x="9249336" y="5113755"/>
            <a:ext cx="2433915" cy="1108380"/>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just" defTabSz="1219170" eaLnBrk="0" fontAlgn="base" hangingPunct="0">
              <a:spcBef>
                <a:spcPct val="0"/>
              </a:spcBef>
              <a:spcAft>
                <a:spcPct val="0"/>
              </a:spcAft>
              <a:defRPr/>
            </a:pPr>
            <a:r>
              <a:rPr lang="en-US" sz="1067" dirty="0">
                <a:solidFill>
                  <a:srgbClr val="000000"/>
                </a:solidFill>
                <a:latin typeface="Myriad Web Pro"/>
                <a:ea typeface="Calibri"/>
                <a:cs typeface="Calibri"/>
              </a:rPr>
              <a:t>Clipart image is a computer screen with a white background and blue symbols. Symbols on computer screen represent  heartbeat health vitals, cross symbol, and patient photo. </a:t>
            </a:r>
            <a:endParaRPr lang="en-US" sz="1600" dirty="0">
              <a:solidFill>
                <a:srgbClr val="040C28"/>
              </a:solidFill>
              <a:latin typeface="Myriad Web Pro"/>
              <a:ea typeface="Calibri"/>
              <a:cs typeface="Calibri"/>
            </a:endParaRPr>
          </a:p>
        </p:txBody>
      </p:sp>
    </p:spTree>
    <p:extLst>
      <p:ext uri="{BB962C8B-B14F-4D97-AF65-F5344CB8AC3E}">
        <p14:creationId xmlns:p14="http://schemas.microsoft.com/office/powerpoint/2010/main" val="1173932045"/>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3642</Words>
  <Application>Microsoft Office PowerPoint</Application>
  <PresentationFormat>Widescreen</PresentationFormat>
  <Paragraphs>634</Paragraphs>
  <Slides>48</Slides>
  <Notes>30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48</vt:i4>
      </vt:variant>
    </vt:vector>
  </HeadingPairs>
  <TitlesOfParts>
    <vt:vector size="57" baseType="lpstr">
      <vt:lpstr>Aptos</vt:lpstr>
      <vt:lpstr>Aptos Display</vt:lpstr>
      <vt:lpstr>Arial</vt:lpstr>
      <vt:lpstr>Calibri</vt:lpstr>
      <vt:lpstr>Corbel</vt:lpstr>
      <vt:lpstr>Myriad Web Pro</vt:lpstr>
      <vt:lpstr>Open Sans</vt:lpstr>
      <vt:lpstr>Verdana</vt:lpstr>
      <vt:lpstr>Office Theme</vt:lpstr>
      <vt:lpstr>CDC and the IIS Community</vt:lpstr>
      <vt:lpstr>Learning Objectives</vt:lpstr>
      <vt:lpstr>Immunization Information Systems (IIS)</vt:lpstr>
      <vt:lpstr>IIS Overview</vt:lpstr>
      <vt:lpstr>IIS Overview</vt:lpstr>
      <vt:lpstr>PowerPoint Presentation</vt:lpstr>
      <vt:lpstr>IIS Functions and Capabilities</vt:lpstr>
      <vt:lpstr>IIS Functions and Capabilities</vt:lpstr>
      <vt:lpstr>Primary IIS Data Sources</vt:lpstr>
      <vt:lpstr>What Has Changed Over the Years?</vt:lpstr>
      <vt:lpstr>IIS Focus in the Immunization VFC/317 Cooperative Agreement</vt:lpstr>
      <vt:lpstr>National Immunization Program Infrastructure Support</vt:lpstr>
      <vt:lpstr>Immunization VFC/317 Cooperative Agreement Strategies </vt:lpstr>
      <vt:lpstr>PowerPoint Presentation</vt:lpstr>
      <vt:lpstr>Practical Uses of IIS</vt:lpstr>
      <vt:lpstr>Data Use</vt:lpstr>
      <vt:lpstr>CDC Reports and Tools</vt:lpstr>
      <vt:lpstr>CDC Tools to Improve IIS and Data Quality</vt:lpstr>
      <vt:lpstr>Immunization Services Division (ISD) &amp; Informatics and Data Analytics Branch (IDAB) Organizations</vt:lpstr>
      <vt:lpstr>PowerPoint Presentation</vt:lpstr>
      <vt:lpstr>Support: Informatics and Data Analytics Branch (IDAB) </vt:lpstr>
      <vt:lpstr>Support: Outreach and Assistance Team SMEs</vt:lpstr>
      <vt:lpstr>CDC and Communications</vt:lpstr>
      <vt:lpstr>CDC Engagement Opportunities</vt:lpstr>
      <vt:lpstr>IIS-Specific Communication Channels</vt:lpstr>
      <vt:lpstr>Questions?</vt:lpstr>
      <vt:lpstr>Resources</vt:lpstr>
      <vt:lpstr>Thank You!</vt:lpstr>
      <vt:lpstr>Immunization Information Systems</vt:lpstr>
      <vt:lpstr>Today, we will answer these questions:</vt:lpstr>
      <vt:lpstr>What are CDC’s vision and priorities for IISs?</vt:lpstr>
      <vt:lpstr>CDC’s Vision for IISs</vt:lpstr>
      <vt:lpstr>PowerPoint Presentation</vt:lpstr>
      <vt:lpstr>PowerPoint Presentation</vt:lpstr>
      <vt:lpstr>Strategic Priorities for IISs</vt:lpstr>
      <vt:lpstr>Technology and Standards</vt:lpstr>
      <vt:lpstr>PowerPoint Presentation</vt:lpstr>
      <vt:lpstr>Data Quality:  IIS Data Quality Blueprint</vt:lpstr>
      <vt:lpstr>PowerPoint Presentation</vt:lpstr>
      <vt:lpstr>Data Exchange:  The Immunization (IZ) Gateway</vt:lpstr>
      <vt:lpstr>Data Exchange:  IZ Gateway Data Exchange Metrics</vt:lpstr>
      <vt:lpstr>Data Exchange: Privacy Preserving Record Linkage  (PPRL)</vt:lpstr>
      <vt:lpstr>Data Exchange: Local Implementation Guide Standardization and Digitization Project</vt:lpstr>
      <vt:lpstr>How does CDC engage the IIS Community?</vt:lpstr>
      <vt:lpstr> CDC Supports and Engages the IIS Community</vt:lpstr>
      <vt:lpstr>Technology Providers and Partners</vt:lpstr>
      <vt:lpstr>Support:  Engagement with the IIS Community</vt:lpstr>
      <vt:lpstr>Thank you!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2025-06-16T21:37:05Z</dcterms:created>
  <dcterms:modified xsi:type="dcterms:W3CDTF">2025-06-16T21:37:53Z</dcterms:modified>
</cp:coreProperties>
</file>