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90" r:id="rId2"/>
    <p:sldMasterId id="2147483699" r:id="rId3"/>
    <p:sldMasterId id="2147483733" r:id="rId4"/>
    <p:sldMasterId id="2147483764" r:id="rId5"/>
  </p:sldMasterIdLst>
  <p:notesMasterIdLst>
    <p:notesMasterId r:id="rId46"/>
  </p:notesMasterIdLst>
  <p:sldIdLst>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Quattrocento Sans" panose="020B0604020202020204" charset="0"/>
      <p:regular r:id="rId51"/>
      <p:bold r:id="rId52"/>
      <p:italic r:id="rId53"/>
      <p:boldItalic r:id="rId54"/>
    </p:embeddedFont>
    <p:embeddedFont>
      <p:font typeface="Roboto"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0" roundtripDataSignature="AMtx7miWCWonhwZXC8ZZiWs4UGz4m7C39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dace Garc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9AC721-F487-4AA4-A9F1-28DF9013836E}">
  <a:tblStyle styleId="{299AC721-F487-4AA4-A9F1-28DF9013836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1B4B6B0-72D8-4BAB-9C5C-279DB9D8576A}"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97E208A-ACEA-4EE2-91E5-645D73B5AB0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2.xml"/><Relationship Id="rId200" Type="http://customschemas.google.com/relationships/presentationmetadata" Target="metadata"/><Relationship Id="rId20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5.xml"/><Relationship Id="rId203"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font" Target="fonts/font5.fntdata"/><Relationship Id="rId3" Type="http://schemas.openxmlformats.org/officeDocument/2006/relationships/slideMaster" Target="slideMasters/slideMaster3.xml"/><Relationship Id="rId201" Type="http://schemas.openxmlformats.org/officeDocument/2006/relationships/commentAuthors" Target="commentAuthor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1.xml"/><Relationship Id="rId204" Type="http://schemas.openxmlformats.org/officeDocument/2006/relationships/theme" Target="theme/them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4.xml"/><Relationship Id="rId20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2da1dedc366_0_17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Emphasise IIS as more than system…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Jan Hicks-Thompson Bio</a:t>
            </a:r>
            <a:endParaRPr/>
          </a:p>
        </p:txBody>
      </p:sp>
      <p:sp>
        <p:nvSpPr>
          <p:cNvPr id="870" name="Google Shape;870;g2da1dedc366_0_17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2da1dedc366_0_1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g2da1dedc366_0_19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Beth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e186f19e7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e186f19e7f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8" name="Google Shape;1038;g2e186f19e7f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2e186f19e7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4" name="Google Shape;1044;g2e186f19e7f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Beth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e186f19e7f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1" name="Google Shape;1051;g2e186f19e7f_0_1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Beth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2e186f19e7f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2e186f19e7f_0_1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8" name="Google Shape;1068;g2e186f19e7f_0_1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2da1dedc366_0_19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g2da1dedc366_0_19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In-kind example: A health plan designed Minnesota’s promotional materials and patient notification materials</a:t>
            </a:r>
            <a:endParaRPr sz="1100" b="1">
              <a:solidFill>
                <a:srgbClr val="1D1C1D"/>
              </a:solidFill>
            </a:endParaRPr>
          </a:p>
        </p:txBody>
      </p:sp>
      <p:sp>
        <p:nvSpPr>
          <p:cNvPr id="1075" name="Google Shape;1075;g2da1dedc366_0_19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2e186f19e7f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2e186f19e7f_0_1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Noto Sans Symbols"/>
              <a:buChar char="▪"/>
            </a:pPr>
            <a:r>
              <a:rPr lang="en-US"/>
              <a:t>Share Oregon experience soliciting voluntary contributions</a:t>
            </a:r>
            <a:endParaRPr/>
          </a:p>
        </p:txBody>
      </p:sp>
      <p:sp>
        <p:nvSpPr>
          <p:cNvPr id="1083" name="Google Shape;1083;g2e186f19e7f_0_1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2e186f19e7f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2e186f19e7f_0_1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sz="2400">
                <a:solidFill>
                  <a:srgbClr val="8B9B92"/>
                </a:solidFill>
                <a:latin typeface="Arial"/>
                <a:ea typeface="Arial"/>
                <a:cs typeface="Arial"/>
                <a:sym typeface="Arial"/>
              </a:rPr>
              <a:t>§</a:t>
            </a:r>
            <a:r>
              <a:rPr lang="en-US" sz="2400">
                <a:solidFill>
                  <a:srgbClr val="00213D"/>
                </a:solidFill>
              </a:rPr>
              <a:t>90/10 MMIS – for implementation</a:t>
            </a:r>
            <a:endParaRPr sz="2400">
              <a:solidFill>
                <a:srgbClr val="00213D"/>
              </a:solidFill>
            </a:endParaRPr>
          </a:p>
          <a:p>
            <a:pPr marL="0" lvl="0" indent="0" algn="l" rtl="0">
              <a:lnSpc>
                <a:spcPct val="115000"/>
              </a:lnSpc>
              <a:spcBef>
                <a:spcPts val="600"/>
              </a:spcBef>
              <a:spcAft>
                <a:spcPts val="0"/>
              </a:spcAft>
              <a:buClr>
                <a:schemeClr val="dk1"/>
              </a:buClr>
              <a:buSzPts val="1100"/>
              <a:buFont typeface="Arial"/>
              <a:buNone/>
            </a:pPr>
            <a:r>
              <a:rPr lang="en-US" sz="2400">
                <a:solidFill>
                  <a:srgbClr val="8B9B92"/>
                </a:solidFill>
                <a:latin typeface="Arial"/>
                <a:ea typeface="Arial"/>
                <a:cs typeface="Arial"/>
                <a:sym typeface="Arial"/>
              </a:rPr>
              <a:t>§</a:t>
            </a:r>
            <a:r>
              <a:rPr lang="en-US" sz="2400">
                <a:solidFill>
                  <a:srgbClr val="00213D"/>
                </a:solidFill>
              </a:rPr>
              <a:t>75/25 Match for maintenance and operations</a:t>
            </a:r>
            <a:endParaRPr sz="2400">
              <a:solidFill>
                <a:srgbClr val="00213D"/>
              </a:solidFill>
            </a:endParaRPr>
          </a:p>
          <a:p>
            <a:pPr marL="0" lvl="0" indent="0" algn="l" rtl="0">
              <a:lnSpc>
                <a:spcPct val="115000"/>
              </a:lnSpc>
              <a:spcBef>
                <a:spcPts val="600"/>
              </a:spcBef>
              <a:spcAft>
                <a:spcPts val="0"/>
              </a:spcAft>
              <a:buClr>
                <a:schemeClr val="dk1"/>
              </a:buClr>
              <a:buSzPts val="1100"/>
              <a:buFont typeface="Arial"/>
              <a:buNone/>
            </a:pPr>
            <a:r>
              <a:rPr lang="en-US" sz="2400">
                <a:solidFill>
                  <a:srgbClr val="8B9B92"/>
                </a:solidFill>
                <a:latin typeface="Arial"/>
                <a:ea typeface="Arial"/>
                <a:cs typeface="Arial"/>
                <a:sym typeface="Arial"/>
              </a:rPr>
              <a:t>§</a:t>
            </a:r>
            <a:r>
              <a:rPr lang="en-US" sz="2400">
                <a:solidFill>
                  <a:srgbClr val="00213D"/>
                </a:solidFill>
              </a:rPr>
              <a:t>50/50 Match for ongoing operations and Medicaid programmatic support (i.e., provider education etc.)</a:t>
            </a:r>
            <a:endParaRPr sz="2400">
              <a:solidFill>
                <a:srgbClr val="00213D"/>
              </a:solidFill>
            </a:endParaRPr>
          </a:p>
          <a:p>
            <a:pPr marL="0" lvl="0" indent="0" algn="l" rtl="0">
              <a:lnSpc>
                <a:spcPct val="115000"/>
              </a:lnSpc>
              <a:spcBef>
                <a:spcPts val="600"/>
              </a:spcBef>
              <a:spcAft>
                <a:spcPts val="0"/>
              </a:spcAft>
              <a:buClr>
                <a:schemeClr val="dk1"/>
              </a:buClr>
              <a:buSzPts val="1100"/>
              <a:buFont typeface="Arial"/>
              <a:buNone/>
            </a:pPr>
            <a:r>
              <a:rPr lang="en-US" sz="2400">
                <a:solidFill>
                  <a:srgbClr val="8B9B92"/>
                </a:solidFill>
                <a:latin typeface="Arial"/>
                <a:ea typeface="Arial"/>
                <a:cs typeface="Arial"/>
                <a:sym typeface="Arial"/>
              </a:rPr>
              <a:t>§</a:t>
            </a:r>
            <a:r>
              <a:rPr lang="en-US" sz="2400">
                <a:solidFill>
                  <a:srgbClr val="00213D"/>
                </a:solidFill>
              </a:rPr>
              <a:t>Medicaid fair share</a:t>
            </a:r>
            <a:endParaRPr sz="2400">
              <a:solidFill>
                <a:srgbClr val="00213D"/>
              </a:solidFill>
            </a:endParaRPr>
          </a:p>
          <a:p>
            <a:pPr marL="12700" lvl="0" indent="0" algn="l" rtl="0">
              <a:lnSpc>
                <a:spcPct val="115000"/>
              </a:lnSpc>
              <a:spcBef>
                <a:spcPts val="500"/>
              </a:spcBef>
              <a:spcAft>
                <a:spcPts val="0"/>
              </a:spcAft>
              <a:buClr>
                <a:schemeClr val="dk1"/>
              </a:buClr>
              <a:buSzPts val="1100"/>
              <a:buFont typeface="Arial"/>
              <a:buNone/>
            </a:pPr>
            <a:r>
              <a:rPr lang="en-US" sz="2400">
                <a:solidFill>
                  <a:srgbClr val="8B9B92"/>
                </a:solidFill>
                <a:latin typeface="Arial"/>
                <a:ea typeface="Arial"/>
                <a:cs typeface="Arial"/>
                <a:sym typeface="Arial"/>
              </a:rPr>
              <a:t>§</a:t>
            </a:r>
            <a:r>
              <a:rPr lang="en-US" sz="2000">
                <a:solidFill>
                  <a:srgbClr val="00213D"/>
                </a:solidFill>
              </a:rPr>
              <a:t>Medicaid pays for costs proportional to the size of the Medicaid population (aka: Medicaid Fair Share)</a:t>
            </a:r>
            <a:endParaRPr sz="2000">
              <a:solidFill>
                <a:srgbClr val="00213D"/>
              </a:solidFill>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1090" name="Google Shape;1090;g2e186f19e7f_0_1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e186f19e7f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2e186f19e7f_0_2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g2e186f19e7f_0_2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2e186f19e7f_0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2e186f19e7f_0_2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sz="1800">
                <a:latin typeface="Quattrocento Sans"/>
                <a:ea typeface="Quattrocento Sans"/>
                <a:cs typeface="Quattrocento Sans"/>
                <a:sym typeface="Quattrocento Sans"/>
              </a:rPr>
              <a:t>A lesson learned here, however, is that partnering with other programs for jurisdictions that use a vendor platform may need to leverage existing or planned functionality rather than creating new functionality. I'm not sure how to make that point but I'm thinking about Philadelphia and moving to the cloud.</a:t>
            </a:r>
            <a:endParaRPr/>
          </a:p>
          <a:p>
            <a:pPr marL="0" lvl="0" indent="0" algn="l" rtl="0">
              <a:spcBef>
                <a:spcPts val="0"/>
              </a:spcBef>
              <a:spcAft>
                <a:spcPts val="0"/>
              </a:spcAft>
              <a:buNone/>
            </a:pPr>
            <a:endParaRPr/>
          </a:p>
        </p:txBody>
      </p:sp>
      <p:sp>
        <p:nvSpPr>
          <p:cNvPr id="1105" name="Google Shape;1105;g2e186f19e7f_0_2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2da1dedc366_0_18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8" name="Google Shape;878;g2da1dedc366_0_18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2da1dedc366_0_19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2" name="Google Shape;1112;g2da1dedc366_0_1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[Day 1: Partner Analysis Matrix identified one new relationship for communications…now thinking of these partners through sustainability lens.]</a:t>
            </a:r>
            <a:endParaRPr/>
          </a:p>
          <a:p>
            <a:pPr marL="0" lvl="0" indent="0" algn="l" rtl="0">
              <a:lnSpc>
                <a:spcPct val="100000"/>
              </a:lnSpc>
              <a:spcBef>
                <a:spcPts val="0"/>
              </a:spcBef>
              <a:spcAft>
                <a:spcPts val="0"/>
              </a:spcAft>
              <a:buClr>
                <a:schemeClr val="dk1"/>
              </a:buClr>
              <a:buSzPts val="1100"/>
              <a:buFont typeface="Arial"/>
              <a:buNone/>
            </a:pPr>
            <a:r>
              <a:rPr lang="en-US"/>
              <a:t>Who was the partner that you thought of during the communication module?  </a:t>
            </a:r>
            <a:endParaRPr/>
          </a:p>
          <a:p>
            <a:pPr marL="0" lvl="0" indent="0" algn="l" rtl="0">
              <a:lnSpc>
                <a:spcPct val="100000"/>
              </a:lnSpc>
              <a:spcBef>
                <a:spcPts val="0"/>
              </a:spcBef>
              <a:spcAft>
                <a:spcPts val="0"/>
              </a:spcAft>
              <a:buClr>
                <a:schemeClr val="dk1"/>
              </a:buClr>
              <a:buSzPts val="1100"/>
              <a:buFont typeface="Arial"/>
              <a:buNone/>
            </a:pPr>
            <a:r>
              <a:rPr lang="en-US"/>
              <a:t>What is in it for you to build this relationship?  </a:t>
            </a:r>
            <a:endParaRPr/>
          </a:p>
          <a:p>
            <a:pPr marL="0" lvl="0" indent="0" algn="l" rtl="0">
              <a:lnSpc>
                <a:spcPct val="100000"/>
              </a:lnSpc>
              <a:spcBef>
                <a:spcPts val="0"/>
              </a:spcBef>
              <a:spcAft>
                <a:spcPts val="0"/>
              </a:spcAft>
              <a:buSzPts val="1400"/>
              <a:buNone/>
            </a:pPr>
            <a:r>
              <a:rPr lang="en-US"/>
              <a:t>Could one of your jurisdictions’ other public health systems be a partner?  Could your systems provide benefit to each other?  They give you funding?  You supply valuable data?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2da1dedc366_0_1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g2da1dedc366_0_19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Beth</a:t>
            </a:r>
            <a:endParaRPr/>
          </a:p>
          <a:p>
            <a:pPr marL="0" lvl="0" indent="0" algn="l" rtl="0">
              <a:lnSpc>
                <a:spcPct val="100000"/>
              </a:lnSpc>
              <a:spcBef>
                <a:spcPts val="0"/>
              </a:spcBef>
              <a:spcAft>
                <a:spcPts val="0"/>
              </a:spcAft>
              <a:buClr>
                <a:schemeClr val="dk1"/>
              </a:buClr>
              <a:buSzPts val="1400"/>
              <a:buFont typeface="Arial"/>
              <a:buNone/>
            </a:pPr>
            <a:r>
              <a:rPr lang="en-US"/>
              <a:t>The planning for strategic sustainability…</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2da1dedc366_0_19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g2da1dedc366_0_19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chemeClr val="dk1"/>
              </a:buClr>
              <a:buSzPts val="1100"/>
              <a:buFont typeface="Noto Sans Symbols"/>
              <a:buChar char="▪"/>
            </a:pPr>
            <a:r>
              <a:rPr lang="en-US"/>
              <a:t>Share Oregon experience soliciting voluntary contributions</a:t>
            </a:r>
            <a:endParaRPr sz="1100" b="1">
              <a:solidFill>
                <a:srgbClr val="1D1C1D"/>
              </a:solidFill>
            </a:endParaRPr>
          </a:p>
        </p:txBody>
      </p:sp>
      <p:sp>
        <p:nvSpPr>
          <p:cNvPr id="1125" name="Google Shape;1125;g2da1dedc366_0_19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2da1dedc366_0_20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g2da1dedc366_0_20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b="1">
              <a:solidFill>
                <a:srgbClr val="1D1C1D"/>
              </a:solidFill>
            </a:endParaRPr>
          </a:p>
        </p:txBody>
      </p:sp>
      <p:sp>
        <p:nvSpPr>
          <p:cNvPr id="1132" name="Google Shape;1132;g2da1dedc366_0_20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2da1dedc366_0_20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0" name="Google Shape;1150;g2da1dedc366_0_20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2700" lvl="0" indent="0" algn="l" rtl="0">
              <a:lnSpc>
                <a:spcPct val="107000"/>
              </a:lnSpc>
              <a:spcBef>
                <a:spcPts val="600"/>
              </a:spcBef>
              <a:spcAft>
                <a:spcPts val="0"/>
              </a:spcAft>
              <a:buClr>
                <a:schemeClr val="dk1"/>
              </a:buClr>
              <a:buSzPts val="1100"/>
              <a:buFont typeface="Arial"/>
              <a:buNone/>
            </a:pPr>
            <a:r>
              <a:rPr lang="en-US" sz="3000">
                <a:latin typeface="Arial"/>
                <a:ea typeface="Arial"/>
                <a:cs typeface="Arial"/>
                <a:sym typeface="Arial"/>
              </a:rPr>
              <a:t>•</a:t>
            </a:r>
            <a:r>
              <a:rPr lang="en-US" sz="3000"/>
              <a:t>Take advantage of a standard product to reduce your enhancement and maintenance costs</a:t>
            </a:r>
            <a:endParaRPr sz="3000"/>
          </a:p>
          <a:p>
            <a:pPr marL="12700" lvl="0" indent="0" algn="l" rtl="0">
              <a:lnSpc>
                <a:spcPct val="107000"/>
              </a:lnSpc>
              <a:spcBef>
                <a:spcPts val="600"/>
              </a:spcBef>
              <a:spcAft>
                <a:spcPts val="0"/>
              </a:spcAft>
              <a:buClr>
                <a:schemeClr val="dk1"/>
              </a:buClr>
              <a:buSzPts val="1100"/>
              <a:buFont typeface="Arial"/>
              <a:buNone/>
            </a:pPr>
            <a:r>
              <a:rPr lang="en-US" sz="3000">
                <a:latin typeface="Arial"/>
                <a:ea typeface="Arial"/>
                <a:cs typeface="Arial"/>
                <a:sym typeface="Arial"/>
              </a:rPr>
              <a:t>•</a:t>
            </a:r>
            <a:r>
              <a:rPr lang="en-US" sz="3000"/>
              <a:t>Minimize local customizations</a:t>
            </a:r>
            <a:endParaRPr sz="3000"/>
          </a:p>
          <a:p>
            <a:pPr marL="12700" lvl="0" indent="0" algn="l" rtl="0">
              <a:lnSpc>
                <a:spcPct val="115000"/>
              </a:lnSpc>
              <a:spcBef>
                <a:spcPts val="500"/>
              </a:spcBef>
              <a:spcAft>
                <a:spcPts val="0"/>
              </a:spcAft>
              <a:buClr>
                <a:schemeClr val="dk1"/>
              </a:buClr>
              <a:buSzPts val="1100"/>
              <a:buFont typeface="Arial"/>
              <a:buNone/>
            </a:pPr>
            <a:r>
              <a:rPr lang="en-US" sz="2400">
                <a:latin typeface="Arial"/>
                <a:ea typeface="Arial"/>
                <a:cs typeface="Arial"/>
                <a:sym typeface="Arial"/>
              </a:rPr>
              <a:t>–</a:t>
            </a:r>
            <a:r>
              <a:rPr lang="en-US" sz="2400"/>
              <a:t>The community can no longer afford to meet the same goal ten different ways</a:t>
            </a:r>
            <a:endParaRPr sz="2400"/>
          </a:p>
          <a:p>
            <a:pPr marL="0" lvl="0" indent="0" algn="l" rtl="0">
              <a:lnSpc>
                <a:spcPct val="100000"/>
              </a:lnSpc>
              <a:spcBef>
                <a:spcPts val="0"/>
              </a:spcBef>
              <a:spcAft>
                <a:spcPts val="0"/>
              </a:spcAft>
              <a:buSzPts val="1400"/>
              <a:buNone/>
            </a:pPr>
            <a:endParaRPr sz="1100" b="1">
              <a:solidFill>
                <a:srgbClr val="1D1C1D"/>
              </a:solidFill>
            </a:endParaRPr>
          </a:p>
        </p:txBody>
      </p:sp>
      <p:sp>
        <p:nvSpPr>
          <p:cNvPr id="1151" name="Google Shape;1151;g2da1dedc366_0_20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2e186f19e7f_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2e186f19e7f_0_2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9" name="Google Shape;1159;g2e186f19e7f_0_2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2da1dedc366_0_2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8" name="Google Shape;1178;g2da1dedc366_0_20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Beth</a:t>
            </a:r>
            <a:endParaRPr/>
          </a:p>
          <a:p>
            <a:pPr marL="0" lvl="0" indent="0" algn="l" rtl="0">
              <a:lnSpc>
                <a:spcPct val="100000"/>
              </a:lnSpc>
              <a:spcBef>
                <a:spcPts val="0"/>
              </a:spcBef>
              <a:spcAft>
                <a:spcPts val="0"/>
              </a:spcAft>
              <a:buClr>
                <a:schemeClr val="dk1"/>
              </a:buClr>
              <a:buSzPts val="1400"/>
              <a:buFont typeface="Arial"/>
              <a:buNone/>
            </a:pPr>
            <a:r>
              <a:rPr lang="en-US"/>
              <a:t>The planning for strategic sustainability…</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2e186f19e7f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2e186f19e7f_0_2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4" name="Google Shape;1184;g2e186f19e7f_0_2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2e186f19e7f_0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2e186f19e7f_0_2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1" name="Google Shape;1191;g2e186f19e7f_0_2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da1dedc366_0_20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8" name="Google Shape;1198;g2da1dedc366_0_20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Vijay discussed how a jurisdiction can level </a:t>
            </a:r>
            <a:endParaRPr sz="1800">
              <a:latin typeface="Arial"/>
              <a:ea typeface="Arial"/>
              <a:cs typeface="Arial"/>
              <a:sym typeface="Arial"/>
            </a:endParaRPr>
          </a:p>
          <a:p>
            <a:pPr marL="0" lvl="0" indent="0" algn="l" rtl="0">
              <a:lnSpc>
                <a:spcPct val="100000"/>
              </a:lnSpc>
              <a:spcBef>
                <a:spcPts val="0"/>
              </a:spcBef>
              <a:spcAft>
                <a:spcPts val="0"/>
              </a:spcAft>
              <a:buSzPts val="1400"/>
              <a:buNone/>
            </a:pPr>
            <a:endParaRPr sz="1100" b="1">
              <a:solidFill>
                <a:srgbClr val="1D1C1D"/>
              </a:solidFill>
            </a:endParaRPr>
          </a:p>
        </p:txBody>
      </p:sp>
      <p:sp>
        <p:nvSpPr>
          <p:cNvPr id="1199" name="Google Shape;1199;g2da1dedc366_0_20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2da1dedc366_0_17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g2da1dedc366_0_17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5" name="Google Shape;885;g2da1dedc366_0_17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2e186f19e7f_0_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2e186f19e7f_0_2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6" name="Google Shape;1206;g2e186f19e7f_0_2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e186f19e7f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2" name="Google Shape;1212;g2e186f19e7f_0_2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Vijay discussed how a jurisdiction can level </a:t>
            </a:r>
            <a:endParaRPr/>
          </a:p>
        </p:txBody>
      </p:sp>
      <p:sp>
        <p:nvSpPr>
          <p:cNvPr id="1213" name="Google Shape;1213;g2e186f19e7f_0_2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da1dedc366_0_2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da1dedc366_0_20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Leverage Marcey’s SWOT template from Assessment, Prioritization and Planning.  Focus  on your sustainability  when thinking about your IIS strengths and threats.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2da1dedc366_0_2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7" name="Google Shape;1227;g2da1dedc366_0_20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a:t>Beth</a:t>
            </a:r>
            <a:endParaRPr/>
          </a:p>
          <a:p>
            <a:pPr marL="0" lvl="0" indent="0" algn="l" rtl="0">
              <a:lnSpc>
                <a:spcPct val="100000"/>
              </a:lnSpc>
              <a:spcBef>
                <a:spcPts val="0"/>
              </a:spcBef>
              <a:spcAft>
                <a:spcPts val="0"/>
              </a:spcAft>
              <a:buSzPts val="1400"/>
              <a:buNone/>
            </a:pPr>
            <a:r>
              <a:rPr lang="en-US"/>
              <a:t>The planning for strategic sustainability…</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2da1dedc366_0_20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2" name="Google Shape;1232;g2da1dedc366_0_20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b="1">
              <a:solidFill>
                <a:srgbClr val="1D1C1D"/>
              </a:solidFill>
            </a:endParaRPr>
          </a:p>
        </p:txBody>
      </p:sp>
      <p:sp>
        <p:nvSpPr>
          <p:cNvPr id="1233" name="Google Shape;1233;g2da1dedc366_0_20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2da1dedc366_0_20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9" name="Google Shape;1239;g2da1dedc366_0_20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information is from the BY4 budgets submitted by jurisdictions. </a:t>
            </a:r>
            <a:endParaRPr/>
          </a:p>
        </p:txBody>
      </p:sp>
      <p:sp>
        <p:nvSpPr>
          <p:cNvPr id="1240" name="Google Shape;1240;g2da1dedc366_0_20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2da1dedc366_0_2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5" name="Google Shape;1285;g2da1dedc366_0_21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sz="1100" b="1"/>
              <a:t>Purpose</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b="1"/>
              <a:t>IPOM Language</a:t>
            </a:r>
            <a:endParaRPr/>
          </a:p>
          <a:p>
            <a:pPr marL="0" lvl="0" indent="0" algn="l" rtl="0">
              <a:lnSpc>
                <a:spcPct val="100000"/>
              </a:lnSpc>
              <a:spcBef>
                <a:spcPts val="0"/>
              </a:spcBef>
              <a:spcAft>
                <a:spcPts val="0"/>
              </a:spcAft>
              <a:buClr>
                <a:schemeClr val="dk1"/>
              </a:buClr>
              <a:buSzPts val="1100"/>
              <a:buFont typeface="Arial"/>
              <a:buNone/>
            </a:pPr>
            <a:endParaRPr sz="1100" b="1"/>
          </a:p>
          <a:p>
            <a:pPr marL="0" lvl="0" indent="0" algn="l" rtl="0">
              <a:lnSpc>
                <a:spcPct val="100000"/>
              </a:lnSpc>
              <a:spcBef>
                <a:spcPts val="0"/>
              </a:spcBef>
              <a:spcAft>
                <a:spcPts val="0"/>
              </a:spcAft>
              <a:buClr>
                <a:schemeClr val="dk1"/>
              </a:buClr>
              <a:buSzPts val="1100"/>
              <a:buFont typeface="Arial"/>
              <a:buNone/>
            </a:pPr>
            <a:r>
              <a:rPr lang="en-US" sz="1100" b="1"/>
              <a:t>Desired Outcomes</a:t>
            </a:r>
            <a:endParaRPr/>
          </a:p>
          <a:p>
            <a:pPr marL="0" lvl="0" indent="0" algn="l" rtl="0">
              <a:lnSpc>
                <a:spcPct val="100000"/>
              </a:lnSpc>
              <a:spcBef>
                <a:spcPts val="0"/>
              </a:spcBef>
              <a:spcAft>
                <a:spcPts val="0"/>
              </a:spcAft>
              <a:buClr>
                <a:schemeClr val="dk1"/>
              </a:buClr>
              <a:buSzPts val="1100"/>
              <a:buFont typeface="Calibri"/>
              <a:buNone/>
            </a:pPr>
            <a:endParaRPr sz="1100" b="1"/>
          </a:p>
          <a:p>
            <a:pPr marL="0" lvl="0" indent="0" algn="l" rtl="0">
              <a:lnSpc>
                <a:spcPct val="100000"/>
              </a:lnSpc>
              <a:spcBef>
                <a:spcPts val="0"/>
              </a:spcBef>
              <a:spcAft>
                <a:spcPts val="0"/>
              </a:spcAft>
              <a:buClr>
                <a:schemeClr val="dk1"/>
              </a:buClr>
              <a:buSzPts val="1100"/>
              <a:buFont typeface="Calibri"/>
              <a:buNone/>
            </a:pPr>
            <a:r>
              <a:rPr lang="en-US" sz="1100" b="1"/>
              <a:t>Value to Jurisdictions</a:t>
            </a:r>
            <a:endParaRPr/>
          </a:p>
          <a:p>
            <a:pPr marL="285750" lvl="0" indent="-285750" algn="l" rtl="0">
              <a:lnSpc>
                <a:spcPct val="100000"/>
              </a:lnSpc>
              <a:spcBef>
                <a:spcPts val="0"/>
              </a:spcBef>
              <a:spcAft>
                <a:spcPts val="0"/>
              </a:spcAft>
              <a:buClr>
                <a:schemeClr val="dk1"/>
              </a:buClr>
              <a:buSzPts val="1100"/>
              <a:buChar char="•"/>
            </a:pPr>
            <a:r>
              <a:rPr lang="en-US" sz="1100"/>
              <a:t>Insight into norms and best practices across awardees</a:t>
            </a:r>
            <a:endParaRPr/>
          </a:p>
          <a:p>
            <a:pPr marL="285750" lvl="0" indent="-285750" algn="l" rtl="0">
              <a:lnSpc>
                <a:spcPct val="100000"/>
              </a:lnSpc>
              <a:spcBef>
                <a:spcPts val="0"/>
              </a:spcBef>
              <a:spcAft>
                <a:spcPts val="0"/>
              </a:spcAft>
              <a:buClr>
                <a:schemeClr val="dk1"/>
              </a:buClr>
              <a:buSzPts val="1100"/>
              <a:buChar char="•"/>
            </a:pPr>
            <a:r>
              <a:rPr lang="en-US" sz="1100"/>
              <a:t>More informed and tailored TA to support CDC and awardee modernization priorities</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Calibri"/>
              <a:buNone/>
            </a:pPr>
            <a:r>
              <a:rPr lang="en-US" sz="1100" b="1"/>
              <a:t>Other Context</a:t>
            </a:r>
            <a:endParaRPr/>
          </a:p>
          <a:p>
            <a:pPr marL="285750" lvl="0" indent="-285750" algn="l" rtl="0">
              <a:lnSpc>
                <a:spcPct val="100000"/>
              </a:lnSpc>
              <a:spcBef>
                <a:spcPts val="0"/>
              </a:spcBef>
              <a:spcAft>
                <a:spcPts val="0"/>
              </a:spcAft>
              <a:buClr>
                <a:schemeClr val="dk1"/>
              </a:buClr>
              <a:buSzPts val="1100"/>
              <a:buChar char="•"/>
            </a:pPr>
            <a:r>
              <a:rPr lang="en-US" sz="1100"/>
              <a:t>A similar IIS spending analysis was done with the WIR jurisdictions in 2019</a:t>
            </a:r>
            <a:endParaRPr/>
          </a:p>
          <a:p>
            <a:pPr marL="285750" lvl="0" indent="-285750" algn="l" rtl="0">
              <a:lnSpc>
                <a:spcPct val="100000"/>
              </a:lnSpc>
              <a:spcBef>
                <a:spcPts val="0"/>
              </a:spcBef>
              <a:spcAft>
                <a:spcPts val="0"/>
              </a:spcAft>
              <a:buClr>
                <a:schemeClr val="dk1"/>
              </a:buClr>
              <a:buSzPts val="1100"/>
              <a:buChar char="•"/>
            </a:pPr>
            <a:r>
              <a:rPr lang="en-US" sz="1100"/>
              <a:t>We took feedback from this effort into consideration when we created the IIS Budget Template</a:t>
            </a:r>
            <a:endParaRPr sz="1100" b="1">
              <a:solidFill>
                <a:srgbClr val="1D1C1D"/>
              </a:solidFill>
            </a:endParaRPr>
          </a:p>
        </p:txBody>
      </p:sp>
      <p:sp>
        <p:nvSpPr>
          <p:cNvPr id="1286" name="Google Shape;1286;g2da1dedc366_0_21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2da1dedc366_0_2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0" name="Google Shape;1300;g2da1dedc366_0_2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Hand participants template and walk through it with them.  </a:t>
            </a:r>
            <a:endParaRPr sz="1100" b="1" i="1">
              <a:solidFill>
                <a:srgbClr val="1D1C1D"/>
              </a:solidFill>
              <a:highlight>
                <a:srgbClr val="F8F8F8"/>
              </a:highlight>
            </a:endParaRPr>
          </a:p>
        </p:txBody>
      </p:sp>
      <p:sp>
        <p:nvSpPr>
          <p:cNvPr id="1301" name="Google Shape;1301;g2da1dedc366_0_2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2da1dedc366_0_2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7" name="Google Shape;1307;g2da1dedc366_0_21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b="1">
              <a:solidFill>
                <a:srgbClr val="1D1C1D"/>
              </a:solidFill>
            </a:endParaRPr>
          </a:p>
        </p:txBody>
      </p:sp>
      <p:sp>
        <p:nvSpPr>
          <p:cNvPr id="1308" name="Google Shape;1308;g2da1dedc366_0_21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2da1dedc366_0_2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8" name="Google Shape;1318;g2da1dedc366_0_2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Drafting, developing… discuss the accountability levels based on program and their role within it.  </a:t>
            </a:r>
            <a:endParaRPr/>
          </a:p>
        </p:txBody>
      </p:sp>
      <p:sp>
        <p:nvSpPr>
          <p:cNvPr id="1319" name="Google Shape;1319;g2da1dedc366_0_2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2e186f19e7f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g2e186f19e7f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1" name="Google Shape;891;g2e186f19e7f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2da1dedc366_0_2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6" name="Google Shape;1326;g2da1dedc366_0_2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a:t>Purpose</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b="1"/>
              <a:t>IPOM Language</a:t>
            </a:r>
            <a:endParaRPr/>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en-US" sz="1100" b="1"/>
              <a:t>Desired Outcomes</a:t>
            </a:r>
            <a:endParaRPr/>
          </a:p>
          <a:p>
            <a:pPr marL="0" lvl="0" indent="0" algn="l" rtl="0">
              <a:lnSpc>
                <a:spcPct val="100000"/>
              </a:lnSpc>
              <a:spcBef>
                <a:spcPts val="0"/>
              </a:spcBef>
              <a:spcAft>
                <a:spcPts val="0"/>
              </a:spcAft>
              <a:buSzPts val="1400"/>
              <a:buNone/>
            </a:pPr>
            <a:endParaRPr sz="1100" b="1"/>
          </a:p>
          <a:p>
            <a:pPr marL="0" lvl="0" indent="0" algn="l" rtl="0">
              <a:lnSpc>
                <a:spcPct val="100000"/>
              </a:lnSpc>
              <a:spcBef>
                <a:spcPts val="0"/>
              </a:spcBef>
              <a:spcAft>
                <a:spcPts val="0"/>
              </a:spcAft>
              <a:buSzPts val="1400"/>
              <a:buNone/>
            </a:pPr>
            <a:r>
              <a:rPr lang="en-US" sz="1100" b="1"/>
              <a:t>Value to Jurisdictions</a:t>
            </a:r>
            <a:endParaRPr/>
          </a:p>
          <a:p>
            <a:pPr marL="285750" lvl="0" indent="-285750" algn="l" rtl="0">
              <a:lnSpc>
                <a:spcPct val="100000"/>
              </a:lnSpc>
              <a:spcBef>
                <a:spcPts val="0"/>
              </a:spcBef>
              <a:spcAft>
                <a:spcPts val="0"/>
              </a:spcAft>
              <a:buClr>
                <a:schemeClr val="dk1"/>
              </a:buClr>
              <a:buSzPts val="1100"/>
              <a:buChar char="•"/>
            </a:pPr>
            <a:r>
              <a:rPr lang="en-US" sz="1100"/>
              <a:t>Insight into norms and best practices across awardees</a:t>
            </a:r>
            <a:endParaRPr/>
          </a:p>
          <a:p>
            <a:pPr marL="285750" lvl="0" indent="-285750" algn="l" rtl="0">
              <a:lnSpc>
                <a:spcPct val="100000"/>
              </a:lnSpc>
              <a:spcBef>
                <a:spcPts val="0"/>
              </a:spcBef>
              <a:spcAft>
                <a:spcPts val="0"/>
              </a:spcAft>
              <a:buClr>
                <a:schemeClr val="dk1"/>
              </a:buClr>
              <a:buSzPts val="1100"/>
              <a:buChar char="•"/>
            </a:pPr>
            <a:r>
              <a:rPr lang="en-US" sz="1100"/>
              <a:t>More informed and tailored TA to support CDC and awardee modernization priorities</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en-US" sz="1100" b="1"/>
              <a:t>Other Context</a:t>
            </a:r>
            <a:endParaRPr/>
          </a:p>
          <a:p>
            <a:pPr marL="285750" lvl="0" indent="-285750" algn="l" rtl="0">
              <a:lnSpc>
                <a:spcPct val="100000"/>
              </a:lnSpc>
              <a:spcBef>
                <a:spcPts val="0"/>
              </a:spcBef>
              <a:spcAft>
                <a:spcPts val="0"/>
              </a:spcAft>
              <a:buClr>
                <a:schemeClr val="dk1"/>
              </a:buClr>
              <a:buSzPts val="1100"/>
              <a:buChar char="•"/>
            </a:pPr>
            <a:r>
              <a:rPr lang="en-US" sz="1100"/>
              <a:t>A similar IIS spending analysis was done with the WIR jurisdictions in 2019</a:t>
            </a:r>
            <a:endParaRPr/>
          </a:p>
          <a:p>
            <a:pPr marL="285750" lvl="0" indent="-285750" algn="l" rtl="0">
              <a:lnSpc>
                <a:spcPct val="100000"/>
              </a:lnSpc>
              <a:spcBef>
                <a:spcPts val="0"/>
              </a:spcBef>
              <a:spcAft>
                <a:spcPts val="0"/>
              </a:spcAft>
              <a:buClr>
                <a:schemeClr val="dk1"/>
              </a:buClr>
              <a:buSzPts val="1100"/>
              <a:buChar char="•"/>
            </a:pPr>
            <a:r>
              <a:rPr lang="en-US" sz="1100"/>
              <a:t>We took feedback from this effort into consideration when we created the IIS Budget Template</a:t>
            </a:r>
            <a:endParaRPr sz="1100" b="1">
              <a:solidFill>
                <a:srgbClr val="1D1C1D"/>
              </a:solidFill>
            </a:endParaRPr>
          </a:p>
        </p:txBody>
      </p:sp>
      <p:sp>
        <p:nvSpPr>
          <p:cNvPr id="1327" name="Google Shape;1327;g2da1dedc366_0_21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2e186f19e7f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4" name="Google Shape;924;g2e186f19e7f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5" name="Google Shape;925;g2e186f19e7f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g2da1dedc366_0_18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g2da1dedc366_0_18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i="1">
                <a:solidFill>
                  <a:srgbClr val="1D1C1D"/>
                </a:solidFill>
                <a:highlight>
                  <a:srgbClr val="F8F8F8"/>
                </a:highlight>
              </a:rPr>
              <a:t>Beth</a:t>
            </a:r>
            <a:endParaRPr sz="1100" b="1" i="1">
              <a:solidFill>
                <a:srgbClr val="1D1C1D"/>
              </a:solidFill>
              <a:highlight>
                <a:srgbClr val="F8F8F8"/>
              </a:highlight>
            </a:endParaRPr>
          </a:p>
        </p:txBody>
      </p:sp>
      <p:sp>
        <p:nvSpPr>
          <p:cNvPr id="986" name="Google Shape;986;g2da1dedc366_0_18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2da1dedc366_0_18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g2da1dedc366_0_18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b="1" i="1">
                <a:solidFill>
                  <a:srgbClr val="1D1C1D"/>
                </a:solidFill>
                <a:highlight>
                  <a:srgbClr val="F8F8F8"/>
                </a:highlight>
              </a:rPr>
              <a:t>Beth</a:t>
            </a:r>
            <a:endParaRPr sz="1100" b="1" i="1">
              <a:solidFill>
                <a:srgbClr val="1D1C1D"/>
              </a:solidFill>
              <a:highlight>
                <a:srgbClr val="F8F8F8"/>
              </a:highlight>
            </a:endParaRPr>
          </a:p>
        </p:txBody>
      </p:sp>
      <p:sp>
        <p:nvSpPr>
          <p:cNvPr id="993" name="Google Shape;993;g2da1dedc366_0_18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e186f19e7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e186f19e7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g2e186f19e7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2da1dedc366_0_19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g2da1dedc366_0_19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Based on timing we would use these as platform for discussion or include as notes to the prior slide to just engage organically.  </a:t>
            </a:r>
            <a:endParaRPr sz="1350">
              <a:solidFill>
                <a:srgbClr val="153168"/>
              </a:solidFill>
              <a:latin typeface="Roboto"/>
              <a:ea typeface="Roboto"/>
              <a:cs typeface="Roboto"/>
              <a:sym typeface="Roboto"/>
            </a:endParaRPr>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2"/>
        <p:cNvGrpSpPr/>
        <p:nvPr/>
      </p:nvGrpSpPr>
      <p:grpSpPr>
        <a:xfrm>
          <a:off x="0" y="0"/>
          <a:ext cx="0" cy="0"/>
          <a:chOff x="0" y="0"/>
          <a:chExt cx="0" cy="0"/>
        </a:xfrm>
      </p:grpSpPr>
      <p:pic>
        <p:nvPicPr>
          <p:cNvPr id="213" name="Google Shape;213;g2da1dedc366_0_2207"/>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214" name="Google Shape;214;g2da1dedc366_0_2207"/>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15" name="Google Shape;215;g2da1dedc366_0_2207"/>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6" name="Google Shape;216;g2da1dedc366_0_2207"/>
          <p:cNvPicPr preferRelativeResize="0"/>
          <p:nvPr/>
        </p:nvPicPr>
        <p:blipFill rotWithShape="1">
          <a:blip r:embed="rId3">
            <a:alphaModFix/>
          </a:blip>
          <a:srcRect l="60183" r="16846"/>
          <a:stretch/>
        </p:blipFill>
        <p:spPr>
          <a:xfrm>
            <a:off x="5602763" y="4045756"/>
            <a:ext cx="1860715" cy="962342"/>
          </a:xfrm>
          <a:prstGeom prst="rect">
            <a:avLst/>
          </a:prstGeom>
          <a:noFill/>
          <a:ln>
            <a:noFill/>
          </a:ln>
        </p:spPr>
      </p:pic>
      <p:pic>
        <p:nvPicPr>
          <p:cNvPr id="217" name="Google Shape;217;g2da1dedc366_0_2207"/>
          <p:cNvPicPr preferRelativeResize="0"/>
          <p:nvPr/>
        </p:nvPicPr>
        <p:blipFill rotWithShape="1">
          <a:blip r:embed="rId4">
            <a:alphaModFix/>
          </a:blip>
          <a:srcRect/>
          <a:stretch/>
        </p:blipFill>
        <p:spPr>
          <a:xfrm>
            <a:off x="2194018" y="4297867"/>
            <a:ext cx="2859012" cy="509956"/>
          </a:xfrm>
          <a:prstGeom prst="rect">
            <a:avLst/>
          </a:prstGeom>
          <a:noFill/>
          <a:ln>
            <a:noFill/>
          </a:ln>
        </p:spPr>
      </p:pic>
      <p:pic>
        <p:nvPicPr>
          <p:cNvPr id="218" name="Google Shape;218;g2da1dedc366_0_2207"/>
          <p:cNvPicPr preferRelativeResize="0"/>
          <p:nvPr/>
        </p:nvPicPr>
        <p:blipFill rotWithShape="1">
          <a:blip r:embed="rId5">
            <a:alphaModFix/>
          </a:blip>
          <a:srcRect/>
          <a:stretch/>
        </p:blipFill>
        <p:spPr>
          <a:xfrm>
            <a:off x="830537" y="4258215"/>
            <a:ext cx="813747" cy="61285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4"/>
        <p:cNvGrpSpPr/>
        <p:nvPr/>
      </p:nvGrpSpPr>
      <p:grpSpPr>
        <a:xfrm>
          <a:off x="0" y="0"/>
          <a:ext cx="0" cy="0"/>
          <a:chOff x="0" y="0"/>
          <a:chExt cx="0" cy="0"/>
        </a:xfrm>
      </p:grpSpPr>
      <p:sp>
        <p:nvSpPr>
          <p:cNvPr id="275" name="Google Shape;275;g2da1dedc366_0_2269"/>
          <p:cNvSpPr txBox="1">
            <a:spLocks noGrp="1"/>
          </p:cNvSpPr>
          <p:nvPr>
            <p:ph type="title"/>
          </p:nvPr>
        </p:nvSpPr>
        <p:spPr>
          <a:xfrm>
            <a:off x="369857" y="888511"/>
            <a:ext cx="8467800" cy="805500"/>
          </a:xfrm>
          <a:prstGeom prst="rect">
            <a:avLst/>
          </a:prstGeom>
          <a:noFill/>
          <a:ln>
            <a:noFill/>
          </a:ln>
        </p:spPr>
        <p:txBody>
          <a:bodyPr spcFirstLastPara="1" wrap="square" lIns="68575" tIns="34300" rIns="68575" bIns="34300"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6" name="Google Shape;276;g2da1dedc366_0_2269"/>
          <p:cNvSpPr txBox="1">
            <a:spLocks noGrp="1"/>
          </p:cNvSpPr>
          <p:nvPr>
            <p:ph type="body" idx="1"/>
          </p:nvPr>
        </p:nvSpPr>
        <p:spPr>
          <a:xfrm>
            <a:off x="369857" y="1840400"/>
            <a:ext cx="8467800" cy="2454000"/>
          </a:xfrm>
          <a:prstGeom prst="rect">
            <a:avLst/>
          </a:prstGeom>
          <a:noFill/>
          <a:ln>
            <a:noFill/>
          </a:ln>
        </p:spPr>
        <p:txBody>
          <a:bodyPr spcFirstLastPara="1" wrap="square" lIns="68575" tIns="34300" rIns="68575" bIns="34300"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77" name="Google Shape;277;g2da1dedc366_0_2269"/>
          <p:cNvPicPr preferRelativeResize="0"/>
          <p:nvPr/>
        </p:nvPicPr>
        <p:blipFill rotWithShape="1">
          <a:blip r:embed="rId2">
            <a:alphaModFix/>
          </a:blip>
          <a:srcRect/>
          <a:stretch/>
        </p:blipFill>
        <p:spPr>
          <a:xfrm>
            <a:off x="2286" y="0"/>
            <a:ext cx="8913174" cy="408945"/>
          </a:xfrm>
          <a:prstGeom prst="rect">
            <a:avLst/>
          </a:prstGeom>
          <a:noFill/>
          <a:ln>
            <a:noFill/>
          </a:ln>
        </p:spPr>
      </p:pic>
      <p:sp>
        <p:nvSpPr>
          <p:cNvPr id="278" name="Google Shape;278;g2da1dedc366_0_2269"/>
          <p:cNvSpPr txBox="1"/>
          <p:nvPr/>
        </p:nvSpPr>
        <p:spPr>
          <a:xfrm>
            <a:off x="356918" y="4773642"/>
            <a:ext cx="398400" cy="205800"/>
          </a:xfrm>
          <a:prstGeom prst="rect">
            <a:avLst/>
          </a:prstGeom>
          <a:noFill/>
          <a:ln>
            <a:noFill/>
          </a:ln>
        </p:spPr>
        <p:txBody>
          <a:bodyPr spcFirstLastPara="1" wrap="square" lIns="0" tIns="34300" rIns="0" bIns="343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279" name="Google Shape;279;g2da1dedc366_0_2269"/>
          <p:cNvPicPr preferRelativeResize="0"/>
          <p:nvPr/>
        </p:nvPicPr>
        <p:blipFill rotWithShape="1">
          <a:blip r:embed="rId3">
            <a:alphaModFix/>
          </a:blip>
          <a:srcRect/>
          <a:stretch/>
        </p:blipFill>
        <p:spPr>
          <a:xfrm>
            <a:off x="8524118" y="4503353"/>
            <a:ext cx="466665" cy="52238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0"/>
        <p:cNvGrpSpPr/>
        <p:nvPr/>
      </p:nvGrpSpPr>
      <p:grpSpPr>
        <a:xfrm>
          <a:off x="0" y="0"/>
          <a:ext cx="0" cy="0"/>
          <a:chOff x="0" y="0"/>
          <a:chExt cx="0" cy="0"/>
        </a:xfrm>
      </p:grpSpPr>
      <p:pic>
        <p:nvPicPr>
          <p:cNvPr id="281" name="Google Shape;281;g2da1dedc366_0_2275"/>
          <p:cNvPicPr preferRelativeResize="0"/>
          <p:nvPr/>
        </p:nvPicPr>
        <p:blipFill rotWithShape="1">
          <a:blip r:embed="rId2">
            <a:alphaModFix/>
          </a:blip>
          <a:srcRect/>
          <a:stretch/>
        </p:blipFill>
        <p:spPr>
          <a:xfrm>
            <a:off x="0" y="4435"/>
            <a:ext cx="8915400" cy="3138964"/>
          </a:xfrm>
          <a:prstGeom prst="rect">
            <a:avLst/>
          </a:prstGeom>
          <a:noFill/>
          <a:ln>
            <a:noFill/>
          </a:ln>
        </p:spPr>
      </p:pic>
      <p:sp>
        <p:nvSpPr>
          <p:cNvPr id="282" name="Google Shape;282;g2da1dedc366_0_2275"/>
          <p:cNvSpPr txBox="1">
            <a:spLocks noGrp="1"/>
          </p:cNvSpPr>
          <p:nvPr>
            <p:ph type="ctrTitle"/>
          </p:nvPr>
        </p:nvSpPr>
        <p:spPr>
          <a:xfrm>
            <a:off x="593272" y="868289"/>
            <a:ext cx="4680900" cy="1098300"/>
          </a:xfrm>
          <a:prstGeom prst="rect">
            <a:avLst/>
          </a:prstGeom>
          <a:noFill/>
          <a:ln>
            <a:noFill/>
          </a:ln>
        </p:spPr>
        <p:txBody>
          <a:bodyPr spcFirstLastPara="1" wrap="square" lIns="68575" tIns="34300" rIns="68575" bIns="34300"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3" name="Google Shape;283;g2da1dedc366_0_2275"/>
          <p:cNvSpPr txBox="1">
            <a:spLocks noGrp="1"/>
          </p:cNvSpPr>
          <p:nvPr>
            <p:ph type="subTitle" idx="1"/>
          </p:nvPr>
        </p:nvSpPr>
        <p:spPr>
          <a:xfrm>
            <a:off x="593272" y="2065420"/>
            <a:ext cx="4680900" cy="591000"/>
          </a:xfrm>
          <a:prstGeom prst="rect">
            <a:avLst/>
          </a:prstGeom>
          <a:noFill/>
          <a:ln>
            <a:noFill/>
          </a:ln>
        </p:spPr>
        <p:txBody>
          <a:bodyPr spcFirstLastPara="1" wrap="square" lIns="68575" tIns="34300" rIns="68575" bIns="34300"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84" name="Google Shape;284;g2da1dedc366_0_2275"/>
          <p:cNvPicPr preferRelativeResize="0"/>
          <p:nvPr/>
        </p:nvPicPr>
        <p:blipFill rotWithShape="1">
          <a:blip r:embed="rId3">
            <a:alphaModFix/>
          </a:blip>
          <a:srcRect l="60183" r="16846"/>
          <a:stretch/>
        </p:blipFill>
        <p:spPr>
          <a:xfrm>
            <a:off x="5602763" y="4045756"/>
            <a:ext cx="1860715" cy="962342"/>
          </a:xfrm>
          <a:prstGeom prst="rect">
            <a:avLst/>
          </a:prstGeom>
          <a:noFill/>
          <a:ln>
            <a:noFill/>
          </a:ln>
        </p:spPr>
      </p:pic>
      <p:pic>
        <p:nvPicPr>
          <p:cNvPr id="285" name="Google Shape;285;g2da1dedc366_0_2275"/>
          <p:cNvPicPr preferRelativeResize="0"/>
          <p:nvPr/>
        </p:nvPicPr>
        <p:blipFill rotWithShape="1">
          <a:blip r:embed="rId4">
            <a:alphaModFix/>
          </a:blip>
          <a:srcRect/>
          <a:stretch/>
        </p:blipFill>
        <p:spPr>
          <a:xfrm>
            <a:off x="2194018" y="4297867"/>
            <a:ext cx="2787538" cy="497207"/>
          </a:xfrm>
          <a:prstGeom prst="rect">
            <a:avLst/>
          </a:prstGeom>
          <a:noFill/>
          <a:ln>
            <a:noFill/>
          </a:ln>
        </p:spPr>
      </p:pic>
      <p:pic>
        <p:nvPicPr>
          <p:cNvPr id="286" name="Google Shape;286;g2da1dedc366_0_2275"/>
          <p:cNvPicPr preferRelativeResize="0"/>
          <p:nvPr/>
        </p:nvPicPr>
        <p:blipFill rotWithShape="1">
          <a:blip r:embed="rId5">
            <a:alphaModFix/>
          </a:blip>
          <a:srcRect/>
          <a:stretch/>
        </p:blipFill>
        <p:spPr>
          <a:xfrm>
            <a:off x="830537" y="4258215"/>
            <a:ext cx="793405" cy="597533"/>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no IIS logo">
  <p:cSld name="OBJECT_1">
    <p:spTree>
      <p:nvGrpSpPr>
        <p:cNvPr id="1" name="Shape 287"/>
        <p:cNvGrpSpPr/>
        <p:nvPr/>
      </p:nvGrpSpPr>
      <p:grpSpPr>
        <a:xfrm>
          <a:off x="0" y="0"/>
          <a:ext cx="0" cy="0"/>
          <a:chOff x="0" y="0"/>
          <a:chExt cx="0" cy="0"/>
        </a:xfrm>
      </p:grpSpPr>
      <p:sp>
        <p:nvSpPr>
          <p:cNvPr id="288" name="Google Shape;288;g2da1dedc366_0_2282"/>
          <p:cNvSpPr txBox="1">
            <a:spLocks noGrp="1"/>
          </p:cNvSpPr>
          <p:nvPr>
            <p:ph type="title"/>
          </p:nvPr>
        </p:nvSpPr>
        <p:spPr>
          <a:xfrm>
            <a:off x="369857" y="888511"/>
            <a:ext cx="8467800" cy="805500"/>
          </a:xfrm>
          <a:prstGeom prst="rect">
            <a:avLst/>
          </a:prstGeom>
          <a:noFill/>
          <a:ln>
            <a:noFill/>
          </a:ln>
        </p:spPr>
        <p:txBody>
          <a:bodyPr spcFirstLastPara="1" wrap="square" lIns="68575" tIns="34300" rIns="68575" bIns="34300"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89" name="Google Shape;289;g2da1dedc366_0_2282"/>
          <p:cNvSpPr txBox="1">
            <a:spLocks noGrp="1"/>
          </p:cNvSpPr>
          <p:nvPr>
            <p:ph type="body" idx="1"/>
          </p:nvPr>
        </p:nvSpPr>
        <p:spPr>
          <a:xfrm>
            <a:off x="369857" y="1840400"/>
            <a:ext cx="8467800" cy="2454000"/>
          </a:xfrm>
          <a:prstGeom prst="rect">
            <a:avLst/>
          </a:prstGeom>
          <a:noFill/>
          <a:ln>
            <a:noFill/>
          </a:ln>
        </p:spPr>
        <p:txBody>
          <a:bodyPr spcFirstLastPara="1" wrap="square" lIns="68575" tIns="34300" rIns="68575" bIns="34300"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90" name="Google Shape;290;g2da1dedc366_0_2282"/>
          <p:cNvPicPr preferRelativeResize="0"/>
          <p:nvPr/>
        </p:nvPicPr>
        <p:blipFill rotWithShape="1">
          <a:blip r:embed="rId2">
            <a:alphaModFix/>
          </a:blip>
          <a:srcRect/>
          <a:stretch/>
        </p:blipFill>
        <p:spPr>
          <a:xfrm>
            <a:off x="2286" y="0"/>
            <a:ext cx="8913174" cy="408945"/>
          </a:xfrm>
          <a:prstGeom prst="rect">
            <a:avLst/>
          </a:prstGeom>
          <a:noFill/>
          <a:ln>
            <a:noFill/>
          </a:ln>
        </p:spPr>
      </p:pic>
      <p:sp>
        <p:nvSpPr>
          <p:cNvPr id="291" name="Google Shape;291;g2da1dedc366_0_2282"/>
          <p:cNvSpPr txBox="1"/>
          <p:nvPr/>
        </p:nvSpPr>
        <p:spPr>
          <a:xfrm>
            <a:off x="356918" y="4773642"/>
            <a:ext cx="398400" cy="205800"/>
          </a:xfrm>
          <a:prstGeom prst="rect">
            <a:avLst/>
          </a:prstGeom>
          <a:noFill/>
          <a:ln>
            <a:noFill/>
          </a:ln>
        </p:spPr>
        <p:txBody>
          <a:bodyPr spcFirstLastPara="1" wrap="square" lIns="0" tIns="34300" rIns="0" bIns="343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92"/>
        <p:cNvGrpSpPr/>
        <p:nvPr/>
      </p:nvGrpSpPr>
      <p:grpSpPr>
        <a:xfrm>
          <a:off x="0" y="0"/>
          <a:ext cx="0" cy="0"/>
          <a:chOff x="0" y="0"/>
          <a:chExt cx="0" cy="0"/>
        </a:xfrm>
      </p:grpSpPr>
      <p:pic>
        <p:nvPicPr>
          <p:cNvPr id="293" name="Google Shape;293;g2da1dedc366_0_2287"/>
          <p:cNvPicPr preferRelativeResize="0"/>
          <p:nvPr/>
        </p:nvPicPr>
        <p:blipFill rotWithShape="1">
          <a:blip r:embed="rId2">
            <a:alphaModFix/>
          </a:blip>
          <a:srcRect/>
          <a:stretch/>
        </p:blipFill>
        <p:spPr>
          <a:xfrm>
            <a:off x="0" y="4435"/>
            <a:ext cx="8915400" cy="3138964"/>
          </a:xfrm>
          <a:prstGeom prst="rect">
            <a:avLst/>
          </a:prstGeom>
          <a:noFill/>
          <a:ln>
            <a:noFill/>
          </a:ln>
        </p:spPr>
      </p:pic>
      <p:sp>
        <p:nvSpPr>
          <p:cNvPr id="294" name="Google Shape;294;g2da1dedc366_0_2287"/>
          <p:cNvSpPr txBox="1">
            <a:spLocks noGrp="1"/>
          </p:cNvSpPr>
          <p:nvPr>
            <p:ph type="ctrTitle"/>
          </p:nvPr>
        </p:nvSpPr>
        <p:spPr>
          <a:xfrm>
            <a:off x="593272" y="868289"/>
            <a:ext cx="4680900" cy="1098300"/>
          </a:xfrm>
          <a:prstGeom prst="rect">
            <a:avLst/>
          </a:prstGeom>
          <a:noFill/>
          <a:ln>
            <a:noFill/>
          </a:ln>
        </p:spPr>
        <p:txBody>
          <a:bodyPr spcFirstLastPara="1" wrap="square" lIns="68575" tIns="34300" rIns="68575" bIns="34300"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95" name="Google Shape;295;g2da1dedc366_0_2287"/>
          <p:cNvSpPr txBox="1">
            <a:spLocks noGrp="1"/>
          </p:cNvSpPr>
          <p:nvPr>
            <p:ph type="subTitle" idx="1"/>
          </p:nvPr>
        </p:nvSpPr>
        <p:spPr>
          <a:xfrm>
            <a:off x="593272" y="2065420"/>
            <a:ext cx="4680900" cy="591000"/>
          </a:xfrm>
          <a:prstGeom prst="rect">
            <a:avLst/>
          </a:prstGeom>
          <a:noFill/>
          <a:ln>
            <a:noFill/>
          </a:ln>
        </p:spPr>
        <p:txBody>
          <a:bodyPr spcFirstLastPara="1" wrap="square" lIns="68575" tIns="34300" rIns="68575" bIns="34300"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6"/>
        <p:cNvGrpSpPr/>
        <p:nvPr/>
      </p:nvGrpSpPr>
      <p:grpSpPr>
        <a:xfrm>
          <a:off x="0" y="0"/>
          <a:ext cx="0" cy="0"/>
          <a:chOff x="0" y="0"/>
          <a:chExt cx="0" cy="0"/>
        </a:xfrm>
      </p:grpSpPr>
      <p:graphicFrame>
        <p:nvGraphicFramePr>
          <p:cNvPr id="297" name="Google Shape;297;g2da1dedc366_0_2291"/>
          <p:cNvGraphicFramePr/>
          <p:nvPr/>
        </p:nvGraphicFramePr>
        <p:xfrm>
          <a:off x="5526297" y="1417087"/>
          <a:ext cx="3000000" cy="3000000"/>
        </p:xfrm>
        <a:graphic>
          <a:graphicData uri="http://schemas.openxmlformats.org/drawingml/2006/table">
            <a:tbl>
              <a:tblPr firstRow="1" bandRow="1">
                <a:noFill/>
                <a:tableStyleId>{299AC721-F487-4AA4-A9F1-28DF9013836E}</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4"/>
                  </a:ext>
                </a:extLst>
              </a:tr>
            </a:tbl>
          </a:graphicData>
        </a:graphic>
      </p:graphicFrame>
      <p:sp>
        <p:nvSpPr>
          <p:cNvPr id="298" name="Google Shape;298;g2da1dedc366_0_2291"/>
          <p:cNvSpPr txBox="1"/>
          <p:nvPr/>
        </p:nvSpPr>
        <p:spPr>
          <a:xfrm>
            <a:off x="5461599" y="1093435"/>
            <a:ext cx="1966800" cy="284700"/>
          </a:xfrm>
          <a:prstGeom prst="rect">
            <a:avLst/>
          </a:prstGeom>
          <a:noFill/>
          <a:ln>
            <a:noFill/>
          </a:ln>
        </p:spPr>
        <p:txBody>
          <a:bodyPr spcFirstLastPara="1" wrap="square" lIns="68575" tIns="34300" rIns="68575" bIns="343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299" name="Google Shape;299;g2da1dedc366_0_2291"/>
          <p:cNvSpPr txBox="1">
            <a:spLocks noGrp="1"/>
          </p:cNvSpPr>
          <p:nvPr>
            <p:ph type="title"/>
          </p:nvPr>
        </p:nvSpPr>
        <p:spPr>
          <a:xfrm>
            <a:off x="369857" y="888511"/>
            <a:ext cx="4866300" cy="821400"/>
          </a:xfrm>
          <a:prstGeom prst="rect">
            <a:avLst/>
          </a:prstGeom>
          <a:noFill/>
          <a:ln>
            <a:noFill/>
          </a:ln>
        </p:spPr>
        <p:txBody>
          <a:bodyPr spcFirstLastPara="1" wrap="square" lIns="68575" tIns="34300" rIns="68575" bIns="34300"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0" name="Google Shape;300;g2da1dedc366_0_2291"/>
          <p:cNvSpPr txBox="1">
            <a:spLocks noGrp="1"/>
          </p:cNvSpPr>
          <p:nvPr>
            <p:ph type="body" idx="1"/>
          </p:nvPr>
        </p:nvSpPr>
        <p:spPr>
          <a:xfrm>
            <a:off x="369857" y="1840400"/>
            <a:ext cx="4866300" cy="2209800"/>
          </a:xfrm>
          <a:prstGeom prst="rect">
            <a:avLst/>
          </a:prstGeom>
          <a:noFill/>
          <a:ln>
            <a:noFill/>
          </a:ln>
        </p:spPr>
        <p:txBody>
          <a:bodyPr spcFirstLastPara="1" wrap="square" lIns="68575" tIns="34300" rIns="68575" bIns="34300"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1" name="Google Shape;301;g2da1dedc366_0_2291"/>
          <p:cNvPicPr preferRelativeResize="0"/>
          <p:nvPr/>
        </p:nvPicPr>
        <p:blipFill rotWithShape="1">
          <a:blip r:embed="rId2">
            <a:alphaModFix/>
          </a:blip>
          <a:srcRect/>
          <a:stretch/>
        </p:blipFill>
        <p:spPr>
          <a:xfrm>
            <a:off x="2286" y="0"/>
            <a:ext cx="8913174" cy="408945"/>
          </a:xfrm>
          <a:prstGeom prst="rect">
            <a:avLst/>
          </a:prstGeom>
          <a:noFill/>
          <a:ln>
            <a:noFill/>
          </a:ln>
        </p:spPr>
      </p:pic>
      <p:sp>
        <p:nvSpPr>
          <p:cNvPr id="302" name="Google Shape;302;g2da1dedc366_0_2291"/>
          <p:cNvSpPr txBox="1"/>
          <p:nvPr/>
        </p:nvSpPr>
        <p:spPr>
          <a:xfrm>
            <a:off x="356918" y="4773642"/>
            <a:ext cx="398400" cy="205800"/>
          </a:xfrm>
          <a:prstGeom prst="rect">
            <a:avLst/>
          </a:prstGeom>
          <a:noFill/>
          <a:ln>
            <a:noFill/>
          </a:ln>
        </p:spPr>
        <p:txBody>
          <a:bodyPr spcFirstLastPara="1" wrap="square" lIns="0" tIns="34300" rIns="0" bIns="343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303" name="Google Shape;303;g2da1dedc366_0_2291"/>
          <p:cNvPicPr preferRelativeResize="0"/>
          <p:nvPr/>
        </p:nvPicPr>
        <p:blipFill rotWithShape="1">
          <a:blip r:embed="rId3">
            <a:alphaModFix/>
          </a:blip>
          <a:srcRect/>
          <a:stretch/>
        </p:blipFill>
        <p:spPr>
          <a:xfrm>
            <a:off x="8524118" y="4503353"/>
            <a:ext cx="466665" cy="52238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04"/>
        <p:cNvGrpSpPr/>
        <p:nvPr/>
      </p:nvGrpSpPr>
      <p:grpSpPr>
        <a:xfrm>
          <a:off x="0" y="0"/>
          <a:ext cx="0" cy="0"/>
          <a:chOff x="0" y="0"/>
          <a:chExt cx="0" cy="0"/>
        </a:xfrm>
      </p:grpSpPr>
      <p:sp>
        <p:nvSpPr>
          <p:cNvPr id="305" name="Google Shape;305;g2da1dedc366_0_2299"/>
          <p:cNvSpPr txBox="1">
            <a:spLocks noGrp="1"/>
          </p:cNvSpPr>
          <p:nvPr>
            <p:ph type="title"/>
          </p:nvPr>
        </p:nvSpPr>
        <p:spPr>
          <a:xfrm>
            <a:off x="369857" y="888511"/>
            <a:ext cx="4866300" cy="821400"/>
          </a:xfrm>
          <a:prstGeom prst="rect">
            <a:avLst/>
          </a:prstGeom>
          <a:noFill/>
          <a:ln>
            <a:noFill/>
          </a:ln>
        </p:spPr>
        <p:txBody>
          <a:bodyPr spcFirstLastPara="1" wrap="square" lIns="68575" tIns="34300" rIns="68575" bIns="34300"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6" name="Google Shape;306;g2da1dedc366_0_2299"/>
          <p:cNvSpPr txBox="1">
            <a:spLocks noGrp="1"/>
          </p:cNvSpPr>
          <p:nvPr>
            <p:ph type="body" idx="1"/>
          </p:nvPr>
        </p:nvSpPr>
        <p:spPr>
          <a:xfrm>
            <a:off x="369857" y="1840400"/>
            <a:ext cx="4866300" cy="2209800"/>
          </a:xfrm>
          <a:prstGeom prst="rect">
            <a:avLst/>
          </a:prstGeom>
          <a:noFill/>
          <a:ln>
            <a:noFill/>
          </a:ln>
        </p:spPr>
        <p:txBody>
          <a:bodyPr spcFirstLastPara="1" wrap="square" lIns="68575" tIns="34300" rIns="68575" bIns="34300"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7" name="Google Shape;307;g2da1dedc366_0_2299"/>
          <p:cNvPicPr preferRelativeResize="0"/>
          <p:nvPr/>
        </p:nvPicPr>
        <p:blipFill rotWithShape="1">
          <a:blip r:embed="rId2">
            <a:alphaModFix/>
          </a:blip>
          <a:srcRect/>
          <a:stretch/>
        </p:blipFill>
        <p:spPr>
          <a:xfrm>
            <a:off x="2286" y="0"/>
            <a:ext cx="8913174" cy="408945"/>
          </a:xfrm>
          <a:prstGeom prst="rect">
            <a:avLst/>
          </a:prstGeom>
          <a:noFill/>
          <a:ln>
            <a:noFill/>
          </a:ln>
        </p:spPr>
      </p:pic>
      <p:sp>
        <p:nvSpPr>
          <p:cNvPr id="308" name="Google Shape;308;g2da1dedc366_0_2299"/>
          <p:cNvSpPr txBox="1"/>
          <p:nvPr/>
        </p:nvSpPr>
        <p:spPr>
          <a:xfrm>
            <a:off x="356918" y="4773642"/>
            <a:ext cx="398400" cy="205800"/>
          </a:xfrm>
          <a:prstGeom prst="rect">
            <a:avLst/>
          </a:prstGeom>
          <a:noFill/>
          <a:ln>
            <a:noFill/>
          </a:ln>
        </p:spPr>
        <p:txBody>
          <a:bodyPr spcFirstLastPara="1" wrap="square" lIns="0" tIns="34300" rIns="0" bIns="343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309" name="Google Shape;309;g2da1dedc366_0_2299"/>
          <p:cNvPicPr preferRelativeResize="0"/>
          <p:nvPr/>
        </p:nvPicPr>
        <p:blipFill rotWithShape="1">
          <a:blip r:embed="rId3">
            <a:alphaModFix/>
          </a:blip>
          <a:srcRect/>
          <a:stretch/>
        </p:blipFill>
        <p:spPr>
          <a:xfrm>
            <a:off x="8524118" y="4503353"/>
            <a:ext cx="466665" cy="52238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6"/>
        <p:cNvGrpSpPr/>
        <p:nvPr/>
      </p:nvGrpSpPr>
      <p:grpSpPr>
        <a:xfrm>
          <a:off x="0" y="0"/>
          <a:ext cx="0" cy="0"/>
          <a:chOff x="0" y="0"/>
          <a:chExt cx="0" cy="0"/>
        </a:xfrm>
      </p:grpSpPr>
      <p:sp>
        <p:nvSpPr>
          <p:cNvPr id="317" name="Google Shape;317;g2da1dedc366_0_2311"/>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8" name="Google Shape;318;g2da1dedc366_0_2311"/>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19" name="Google Shape;319;g2da1dedc366_0_2311"/>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320" name="Google Shape;320;g2da1dedc366_0_2311"/>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321" name="Google Shape;321;g2da1dedc366_0_2311"/>
          <p:cNvPicPr preferRelativeResize="0"/>
          <p:nvPr/>
        </p:nvPicPr>
        <p:blipFill rotWithShape="1">
          <a:blip r:embed="rId3">
            <a:alphaModFix/>
          </a:blip>
          <a:srcRect/>
          <a:stretch/>
        </p:blipFill>
        <p:spPr>
          <a:xfrm>
            <a:off x="8537674" y="4504628"/>
            <a:ext cx="478631" cy="53578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Data Slide">
  <p:cSld name="8_Data Slide">
    <p:spTree>
      <p:nvGrpSpPr>
        <p:cNvPr id="1" name="Shape 322"/>
        <p:cNvGrpSpPr/>
        <p:nvPr/>
      </p:nvGrpSpPr>
      <p:grpSpPr>
        <a:xfrm>
          <a:off x="0" y="0"/>
          <a:ext cx="0" cy="0"/>
          <a:chOff x="0" y="0"/>
          <a:chExt cx="0" cy="0"/>
        </a:xfrm>
      </p:grpSpPr>
      <p:sp>
        <p:nvSpPr>
          <p:cNvPr id="323" name="Google Shape;323;g2da1dedc366_0_2317"/>
          <p:cNvSpPr txBox="1">
            <a:spLocks noGrp="1"/>
          </p:cNvSpPr>
          <p:nvPr>
            <p:ph type="body" idx="1"/>
          </p:nvPr>
        </p:nvSpPr>
        <p:spPr>
          <a:xfrm>
            <a:off x="457200" y="1376680"/>
            <a:ext cx="8229600" cy="3132300"/>
          </a:xfrm>
          <a:prstGeom prst="rect">
            <a:avLst/>
          </a:prstGeom>
          <a:noFill/>
          <a:ln>
            <a:noFill/>
          </a:ln>
        </p:spPr>
        <p:txBody>
          <a:bodyPr spcFirstLastPara="1" wrap="square" lIns="68575" tIns="34275" rIns="68575" bIns="34275" anchor="t" anchorCtr="0">
            <a:normAutofit/>
          </a:bodyPr>
          <a:lstStyle>
            <a:lvl1pPr marL="457200" lvl="0" indent="-361950" algn="l" rtl="0">
              <a:lnSpc>
                <a:spcPct val="110000"/>
              </a:lnSpc>
              <a:spcBef>
                <a:spcPts val="800"/>
              </a:spcBef>
              <a:spcAft>
                <a:spcPts val="0"/>
              </a:spcAft>
              <a:buClr>
                <a:srgbClr val="003BC0"/>
              </a:buClr>
              <a:buSzPts val="2100"/>
              <a:buFont typeface="Arial"/>
              <a:buChar char="•"/>
              <a:defRPr sz="2000" b="1">
                <a:solidFill>
                  <a:srgbClr val="1D1D1D"/>
                </a:solidFill>
              </a:defRPr>
            </a:lvl1pPr>
            <a:lvl2pPr marL="914400" lvl="1" indent="-342900" algn="l" rtl="0">
              <a:lnSpc>
                <a:spcPct val="111111"/>
              </a:lnSpc>
              <a:spcBef>
                <a:spcPts val="400"/>
              </a:spcBef>
              <a:spcAft>
                <a:spcPts val="0"/>
              </a:spcAft>
              <a:buClr>
                <a:srgbClr val="005761"/>
              </a:buClr>
              <a:buSzPts val="1800"/>
              <a:buFont typeface="Arial"/>
              <a:buChar char="-"/>
              <a:defRPr sz="1800">
                <a:solidFill>
                  <a:srgbClr val="1D1D1D"/>
                </a:solidFill>
              </a:defRPr>
            </a:lvl2pPr>
            <a:lvl3pPr marL="1371600" lvl="2" indent="-323850" algn="l" rtl="0">
              <a:lnSpc>
                <a:spcPct val="100000"/>
              </a:lnSpc>
              <a:spcBef>
                <a:spcPts val="400"/>
              </a:spcBef>
              <a:spcAft>
                <a:spcPts val="0"/>
              </a:spcAft>
              <a:buClr>
                <a:srgbClr val="5A5A5A"/>
              </a:buClr>
              <a:buSzPts val="1500"/>
              <a:buChar char="•"/>
              <a:defRPr sz="2000">
                <a:solidFill>
                  <a:srgbClr val="1D1D1D"/>
                </a:solidFill>
              </a:defRPr>
            </a:lvl3pPr>
            <a:lvl4pPr marL="1828800" lvl="3" indent="-317500" algn="l" rtl="0">
              <a:lnSpc>
                <a:spcPct val="90000"/>
              </a:lnSpc>
              <a:spcBef>
                <a:spcPts val="400"/>
              </a:spcBef>
              <a:spcAft>
                <a:spcPts val="0"/>
              </a:spcAft>
              <a:buSzPts val="1400"/>
              <a:buChar char="•"/>
              <a:defRPr sz="2000">
                <a:solidFill>
                  <a:srgbClr val="1D1D1D"/>
                </a:solidFill>
              </a:defRPr>
            </a:lvl4pPr>
            <a:lvl5pPr marL="2286000" lvl="4" indent="-317500" algn="l" rtl="0">
              <a:lnSpc>
                <a:spcPct val="90000"/>
              </a:lnSpc>
              <a:spcBef>
                <a:spcPts val="400"/>
              </a:spcBef>
              <a:spcAft>
                <a:spcPts val="0"/>
              </a:spcAft>
              <a:buSzPts val="1400"/>
              <a:buChar char="•"/>
              <a:defRPr sz="2000">
                <a:solidFill>
                  <a:srgbClr val="1D1D1D"/>
                </a:solidFill>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324" name="Google Shape;324;g2da1dedc366_0_2317"/>
          <p:cNvSpPr txBox="1">
            <a:spLocks noGrp="1"/>
          </p:cNvSpPr>
          <p:nvPr>
            <p:ph type="title"/>
          </p:nvPr>
        </p:nvSpPr>
        <p:spPr>
          <a:xfrm>
            <a:off x="457200" y="205979"/>
            <a:ext cx="8229600" cy="857400"/>
          </a:xfrm>
          <a:prstGeom prst="rect">
            <a:avLst/>
          </a:prstGeom>
          <a:noFill/>
          <a:ln>
            <a:noFill/>
          </a:ln>
        </p:spPr>
        <p:txBody>
          <a:bodyPr spcFirstLastPara="1" wrap="square" lIns="68575" tIns="34275" rIns="68575" bIns="34275" anchor="b" anchorCtr="0">
            <a:normAutofit/>
          </a:bodyPr>
          <a:lstStyle>
            <a:lvl1pPr lvl="0" algn="l" rtl="0">
              <a:lnSpc>
                <a:spcPct val="107142"/>
              </a:lnSpc>
              <a:spcBef>
                <a:spcPts val="0"/>
              </a:spcBef>
              <a:spcAft>
                <a:spcPts val="0"/>
              </a:spcAft>
              <a:buSzPts val="3300"/>
              <a:buNone/>
              <a:defRPr sz="2800" b="1">
                <a:solidFill>
                  <a:srgbClr val="1E5AAA"/>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grpSp>
        <p:nvGrpSpPr>
          <p:cNvPr id="325" name="Google Shape;325;g2da1dedc366_0_2317"/>
          <p:cNvGrpSpPr/>
          <p:nvPr/>
        </p:nvGrpSpPr>
        <p:grpSpPr>
          <a:xfrm>
            <a:off x="-307" y="5044604"/>
            <a:ext cx="9143115" cy="106946"/>
            <a:chOff x="7355954" y="15880800"/>
            <a:chExt cx="21904923" cy="578400"/>
          </a:xfrm>
        </p:grpSpPr>
        <p:sp>
          <p:nvSpPr>
            <p:cNvPr id="326" name="Google Shape;326;g2da1dedc366_0_2317"/>
            <p:cNvSpPr/>
            <p:nvPr/>
          </p:nvSpPr>
          <p:spPr>
            <a:xfrm rot="10800000" flipH="1">
              <a:off x="21984029" y="15880800"/>
              <a:ext cx="2433000" cy="578400"/>
            </a:xfrm>
            <a:prstGeom prst="rect">
              <a:avLst/>
            </a:prstGeom>
            <a:solidFill>
              <a:srgbClr val="194D9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327" name="Google Shape;327;g2da1dedc366_0_2317"/>
            <p:cNvSpPr/>
            <p:nvPr/>
          </p:nvSpPr>
          <p:spPr>
            <a:xfrm rot="10800000" flipH="1">
              <a:off x="24406350" y="15880800"/>
              <a:ext cx="2433000" cy="578400"/>
            </a:xfrm>
            <a:prstGeom prst="rect">
              <a:avLst/>
            </a:prstGeom>
            <a:solidFill>
              <a:srgbClr val="1C56A4"/>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328" name="Google Shape;328;g2da1dedc366_0_2317"/>
            <p:cNvSpPr/>
            <p:nvPr/>
          </p:nvSpPr>
          <p:spPr>
            <a:xfrm rot="10800000" flipH="1">
              <a:off x="26827877" y="15880800"/>
              <a:ext cx="2433000" cy="578400"/>
            </a:xfrm>
            <a:prstGeom prst="rect">
              <a:avLst/>
            </a:prstGeom>
            <a:solidFill>
              <a:srgbClr val="1E5DB2"/>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329" name="Google Shape;329;g2da1dedc366_0_2317"/>
            <p:cNvSpPr/>
            <p:nvPr/>
          </p:nvSpPr>
          <p:spPr>
            <a:xfrm rot="10800000" flipH="1">
              <a:off x="7355954" y="15880800"/>
              <a:ext cx="14644500" cy="578400"/>
            </a:xfrm>
            <a:prstGeom prst="rect">
              <a:avLst/>
            </a:prstGeom>
            <a:solidFill>
              <a:srgbClr val="16438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gr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0"/>
        <p:cNvGrpSpPr/>
        <p:nvPr/>
      </p:nvGrpSpPr>
      <p:grpSpPr>
        <a:xfrm>
          <a:off x="0" y="0"/>
          <a:ext cx="0" cy="0"/>
          <a:chOff x="0" y="0"/>
          <a:chExt cx="0" cy="0"/>
        </a:xfrm>
      </p:grpSpPr>
      <p:pic>
        <p:nvPicPr>
          <p:cNvPr id="331" name="Google Shape;331;g2da1dedc366_0_2325"/>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332" name="Google Shape;332;g2da1dedc366_0_2325"/>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3" name="Google Shape;333;g2da1dedc366_0_2325"/>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34" name="Google Shape;334;g2da1dedc366_0_2325"/>
          <p:cNvPicPr preferRelativeResize="0"/>
          <p:nvPr/>
        </p:nvPicPr>
        <p:blipFill rotWithShape="1">
          <a:blip r:embed="rId3">
            <a:alphaModFix/>
          </a:blip>
          <a:srcRect/>
          <a:stretch/>
        </p:blipFill>
        <p:spPr>
          <a:xfrm>
            <a:off x="114300" y="4173479"/>
            <a:ext cx="8915401" cy="97001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60">
          <p15:clr>
            <a:srgbClr val="FBAE40"/>
          </p15:clr>
        </p15:guide>
        <p15:guide id="2" pos="2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335"/>
        <p:cNvGrpSpPr/>
        <p:nvPr/>
      </p:nvGrpSpPr>
      <p:grpSpPr>
        <a:xfrm>
          <a:off x="0" y="0"/>
          <a:ext cx="0" cy="0"/>
          <a:chOff x="0" y="0"/>
          <a:chExt cx="0" cy="0"/>
        </a:xfrm>
      </p:grpSpPr>
      <p:sp>
        <p:nvSpPr>
          <p:cNvPr id="336" name="Google Shape;336;g2da1dedc366_0_2330"/>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337" name="Google Shape;337;g2da1dedc366_0_2330"/>
          <p:cNvPicPr preferRelativeResize="0"/>
          <p:nvPr/>
        </p:nvPicPr>
        <p:blipFill rotWithShape="1">
          <a:blip r:embed="rId2">
            <a:alphaModFix/>
          </a:blip>
          <a:srcRect/>
          <a:stretch/>
        </p:blipFill>
        <p:spPr>
          <a:xfrm>
            <a:off x="2286" y="0"/>
            <a:ext cx="9141713" cy="419432"/>
          </a:xfrm>
          <a:prstGeom prst="rect">
            <a:avLst/>
          </a:prstGeom>
          <a:noFill/>
          <a:ln>
            <a:noFill/>
          </a:ln>
        </p:spPr>
      </p:pic>
      <p:pic>
        <p:nvPicPr>
          <p:cNvPr id="338" name="Google Shape;338;g2da1dedc366_0_2330"/>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339" name="Google Shape;339;g2da1dedc366_0_2330"/>
          <p:cNvSpPr txBox="1">
            <a:spLocks noGrp="1"/>
          </p:cNvSpPr>
          <p:nvPr>
            <p:ph type="subTitle" idx="1"/>
          </p:nvPr>
        </p:nvSpPr>
        <p:spPr>
          <a:xfrm>
            <a:off x="369857" y="2900307"/>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40" name="Google Shape;340;g2da1dedc366_0_2330"/>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Google Shape;220;g2da1dedc366_0_2214"/>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1" name="Google Shape;221;g2da1dedc366_0_2214"/>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22" name="Google Shape;222;g2da1dedc366_0_2214"/>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23" name="Google Shape;223;g2da1dedc366_0_2214"/>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224" name="Google Shape;224;g2da1dedc366_0_2214"/>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41"/>
        <p:cNvGrpSpPr/>
        <p:nvPr/>
      </p:nvGrpSpPr>
      <p:grpSpPr>
        <a:xfrm>
          <a:off x="0" y="0"/>
          <a:ext cx="0" cy="0"/>
          <a:chOff x="0" y="0"/>
          <a:chExt cx="0" cy="0"/>
        </a:xfrm>
      </p:grpSpPr>
      <p:pic>
        <p:nvPicPr>
          <p:cNvPr id="342" name="Google Shape;342;g2da1dedc366_0_2336"/>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343" name="Google Shape;343;g2da1dedc366_0_2336"/>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4" name="Google Shape;344;g2da1dedc366_0_2336"/>
          <p:cNvSpPr txBox="1">
            <a:spLocks noGrp="1"/>
          </p:cNvSpPr>
          <p:nvPr>
            <p:ph type="subTitle" idx="1"/>
          </p:nvPr>
        </p:nvSpPr>
        <p:spPr>
          <a:xfrm>
            <a:off x="593272" y="2065420"/>
            <a:ext cx="4680900" cy="5907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45" name="Google Shape;345;g2da1dedc366_0_2336"/>
          <p:cNvPicPr preferRelativeResize="0"/>
          <p:nvPr/>
        </p:nvPicPr>
        <p:blipFill rotWithShape="1">
          <a:blip r:embed="rId3">
            <a:alphaModFix/>
          </a:blip>
          <a:srcRect/>
          <a:stretch/>
        </p:blipFill>
        <p:spPr>
          <a:xfrm>
            <a:off x="114300" y="4058185"/>
            <a:ext cx="8915401" cy="97001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6"/>
        <p:cNvGrpSpPr/>
        <p:nvPr/>
      </p:nvGrpSpPr>
      <p:grpSpPr>
        <a:xfrm>
          <a:off x="0" y="0"/>
          <a:ext cx="0" cy="0"/>
          <a:chOff x="0" y="0"/>
          <a:chExt cx="0" cy="0"/>
        </a:xfrm>
      </p:grpSpPr>
      <p:graphicFrame>
        <p:nvGraphicFramePr>
          <p:cNvPr id="347" name="Google Shape;347;g2da1dedc366_0_2341"/>
          <p:cNvGraphicFramePr/>
          <p:nvPr/>
        </p:nvGraphicFramePr>
        <p:xfrm>
          <a:off x="5526297" y="1417087"/>
          <a:ext cx="3000000" cy="3000000"/>
        </p:xfrm>
        <a:graphic>
          <a:graphicData uri="http://schemas.openxmlformats.org/drawingml/2006/table">
            <a:tbl>
              <a:tblPr firstRow="1" bandRow="1">
                <a:noFill/>
                <a:tableStyleId>{299AC721-F487-4AA4-A9F1-28DF9013836E}</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45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4"/>
                  </a:ext>
                </a:extLst>
              </a:tr>
            </a:tbl>
          </a:graphicData>
        </a:graphic>
      </p:graphicFrame>
      <p:sp>
        <p:nvSpPr>
          <p:cNvPr id="348" name="Google Shape;348;g2da1dedc366_0_2341"/>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349" name="Google Shape;349;g2da1dedc366_0_2341"/>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0" name="Google Shape;350;g2da1dedc366_0_2341"/>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51" name="Google Shape;351;g2da1dedc366_0_2341"/>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352" name="Google Shape;352;g2da1dedc366_0_2341"/>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353" name="Google Shape;353;g2da1dedc366_0_2341"/>
          <p:cNvPicPr preferRelativeResize="0"/>
          <p:nvPr/>
        </p:nvPicPr>
        <p:blipFill rotWithShape="1">
          <a:blip r:embed="rId3">
            <a:alphaModFix/>
          </a:blip>
          <a:srcRect/>
          <a:stretch/>
        </p:blipFill>
        <p:spPr>
          <a:xfrm>
            <a:off x="8537674" y="4504628"/>
            <a:ext cx="478631" cy="53578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54"/>
        <p:cNvGrpSpPr/>
        <p:nvPr/>
      </p:nvGrpSpPr>
      <p:grpSpPr>
        <a:xfrm>
          <a:off x="0" y="0"/>
          <a:ext cx="0" cy="0"/>
          <a:chOff x="0" y="0"/>
          <a:chExt cx="0" cy="0"/>
        </a:xfrm>
      </p:grpSpPr>
      <p:sp>
        <p:nvSpPr>
          <p:cNvPr id="355" name="Google Shape;355;g2da1dedc366_0_2349"/>
          <p:cNvSpPr txBox="1">
            <a:spLocks noGrp="1"/>
          </p:cNvSpPr>
          <p:nvPr>
            <p:ph type="title"/>
          </p:nvPr>
        </p:nvSpPr>
        <p:spPr>
          <a:xfrm>
            <a:off x="369857" y="888511"/>
            <a:ext cx="4866300" cy="8211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6" name="Google Shape;356;g2da1dedc366_0_2349"/>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57" name="Google Shape;357;g2da1dedc366_0_2349"/>
          <p:cNvPicPr preferRelativeResize="0"/>
          <p:nvPr/>
        </p:nvPicPr>
        <p:blipFill rotWithShape="1">
          <a:blip r:embed="rId2">
            <a:alphaModFix/>
          </a:blip>
          <a:srcRect/>
          <a:stretch/>
        </p:blipFill>
        <p:spPr>
          <a:xfrm>
            <a:off x="2286" y="0"/>
            <a:ext cx="9141713" cy="419432"/>
          </a:xfrm>
          <a:prstGeom prst="rect">
            <a:avLst/>
          </a:prstGeom>
          <a:noFill/>
          <a:ln>
            <a:noFill/>
          </a:ln>
        </p:spPr>
      </p:pic>
      <p:sp>
        <p:nvSpPr>
          <p:cNvPr id="358" name="Google Shape;358;g2da1dedc366_0_2349"/>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359" name="Google Shape;359;g2da1dedc366_0_2349"/>
          <p:cNvPicPr preferRelativeResize="0"/>
          <p:nvPr/>
        </p:nvPicPr>
        <p:blipFill rotWithShape="1">
          <a:blip r:embed="rId3">
            <a:alphaModFix/>
          </a:blip>
          <a:srcRect/>
          <a:stretch/>
        </p:blipFill>
        <p:spPr>
          <a:xfrm>
            <a:off x="8537674" y="4504628"/>
            <a:ext cx="478631" cy="53578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0"/>
        <p:cNvGrpSpPr/>
        <p:nvPr/>
      </p:nvGrpSpPr>
      <p:grpSpPr>
        <a:xfrm>
          <a:off x="0" y="0"/>
          <a:ext cx="0" cy="0"/>
          <a:chOff x="0" y="0"/>
          <a:chExt cx="0" cy="0"/>
        </a:xfrm>
      </p:grpSpPr>
      <p:sp>
        <p:nvSpPr>
          <p:cNvPr id="361" name="Google Shape;361;g2da1dedc366_0_23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2" name="Google Shape;362;g2da1dedc366_0_23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3" name="Google Shape;363;g2da1dedc366_0_23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 Plain Text Layout">
  <p:cSld name=" Plain Text Layout">
    <p:spTree>
      <p:nvGrpSpPr>
        <p:cNvPr id="1" name="Shape 364"/>
        <p:cNvGrpSpPr/>
        <p:nvPr/>
      </p:nvGrpSpPr>
      <p:grpSpPr>
        <a:xfrm>
          <a:off x="0" y="0"/>
          <a:ext cx="0" cy="0"/>
          <a:chOff x="0" y="0"/>
          <a:chExt cx="0" cy="0"/>
        </a:xfrm>
      </p:grpSpPr>
      <p:sp>
        <p:nvSpPr>
          <p:cNvPr id="365" name="Google Shape;365;g2da1dedc366_0_2359"/>
          <p:cNvSpPr txBox="1">
            <a:spLocks noGrp="1"/>
          </p:cNvSpPr>
          <p:nvPr>
            <p:ph type="body" idx="1"/>
          </p:nvPr>
        </p:nvSpPr>
        <p:spPr>
          <a:xfrm>
            <a:off x="827091" y="1221582"/>
            <a:ext cx="7489800" cy="2970600"/>
          </a:xfrm>
          <a:prstGeom prst="rect">
            <a:avLst/>
          </a:prstGeom>
          <a:noFill/>
          <a:ln>
            <a:noFill/>
          </a:ln>
        </p:spPr>
        <p:txBody>
          <a:bodyPr spcFirstLastPara="1" wrap="square" lIns="91425" tIns="91425" rIns="91425" bIns="91425" anchor="t" anchorCtr="0">
            <a:normAutofit/>
          </a:bodyPr>
          <a:lstStyle>
            <a:lvl1pPr marL="457200" lvl="0" indent="-419100" algn="l" rtl="0">
              <a:lnSpc>
                <a:spcPct val="106666"/>
              </a:lnSpc>
              <a:spcBef>
                <a:spcPts val="600"/>
              </a:spcBef>
              <a:spcAft>
                <a:spcPts val="0"/>
              </a:spcAft>
              <a:buClr>
                <a:schemeClr val="accent1"/>
              </a:buClr>
              <a:buSzPts val="3000"/>
              <a:buFont typeface="Arial"/>
              <a:buChar char="•"/>
              <a:defRPr sz="1500"/>
            </a:lvl1pPr>
            <a:lvl2pPr marL="914400" lvl="1" indent="-381000" algn="l" rtl="0">
              <a:lnSpc>
                <a:spcPct val="100000"/>
              </a:lnSpc>
              <a:spcBef>
                <a:spcPts val="500"/>
              </a:spcBef>
              <a:spcAft>
                <a:spcPts val="0"/>
              </a:spcAft>
              <a:buClr>
                <a:schemeClr val="accent1"/>
              </a:buClr>
              <a:buSzPts val="2400"/>
              <a:buFont typeface="Arial"/>
              <a:buChar char="•"/>
              <a:defRPr sz="1400"/>
            </a:lvl2pPr>
            <a:lvl3pPr marL="1371600" lvl="2" indent="-355600" algn="l" rtl="0">
              <a:lnSpc>
                <a:spcPct val="100000"/>
              </a:lnSpc>
              <a:spcBef>
                <a:spcPts val="400"/>
              </a:spcBef>
              <a:spcAft>
                <a:spcPts val="0"/>
              </a:spcAft>
              <a:buClr>
                <a:schemeClr val="accent1"/>
              </a:buClr>
              <a:buSzPts val="2000"/>
              <a:buChar char="•"/>
              <a:defRPr sz="1200"/>
            </a:lvl3pPr>
            <a:lvl4pPr marL="1828800" lvl="3" indent="-330200" algn="l" rtl="0">
              <a:lnSpc>
                <a:spcPct val="100000"/>
              </a:lnSpc>
              <a:spcBef>
                <a:spcPts val="300"/>
              </a:spcBef>
              <a:spcAft>
                <a:spcPts val="0"/>
              </a:spcAft>
              <a:buClr>
                <a:schemeClr val="accent1"/>
              </a:buClr>
              <a:buSzPts val="1600"/>
              <a:buFont typeface="Arial"/>
              <a:buChar char="•"/>
              <a:defRPr sz="900"/>
            </a:lvl4pPr>
            <a:lvl5pPr marL="2286000" lvl="4" indent="-317500" algn="l" rtl="0">
              <a:lnSpc>
                <a:spcPct val="100000"/>
              </a:lnSpc>
              <a:spcBef>
                <a:spcPts val="300"/>
              </a:spcBef>
              <a:spcAft>
                <a:spcPts val="0"/>
              </a:spcAft>
              <a:buSzPts val="1400"/>
              <a:buFont typeface="Arial"/>
              <a:buChar char="•"/>
              <a:defRPr sz="900"/>
            </a:lvl5pPr>
            <a:lvl6pPr marL="2743200" lvl="5" indent="-355600" algn="l" rtl="0">
              <a:lnSpc>
                <a:spcPct val="100000"/>
              </a:lnSpc>
              <a:spcBef>
                <a:spcPts val="400"/>
              </a:spcBef>
              <a:spcAft>
                <a:spcPts val="0"/>
              </a:spcAft>
              <a:buSzPts val="2000"/>
              <a:buChar char="•"/>
              <a:defRPr sz="900"/>
            </a:lvl6pPr>
            <a:lvl7pPr marL="3200400" lvl="6" indent="-355600" algn="l" rtl="0">
              <a:lnSpc>
                <a:spcPct val="100000"/>
              </a:lnSpc>
              <a:spcBef>
                <a:spcPts val="400"/>
              </a:spcBef>
              <a:spcAft>
                <a:spcPts val="0"/>
              </a:spcAft>
              <a:buSzPts val="2000"/>
              <a:buChar char="•"/>
              <a:defRPr sz="900"/>
            </a:lvl7pPr>
            <a:lvl8pPr marL="3657600" lvl="7" indent="-355600" algn="l" rtl="0">
              <a:lnSpc>
                <a:spcPct val="100000"/>
              </a:lnSpc>
              <a:spcBef>
                <a:spcPts val="400"/>
              </a:spcBef>
              <a:spcAft>
                <a:spcPts val="0"/>
              </a:spcAft>
              <a:buSzPts val="2000"/>
              <a:buChar char="•"/>
              <a:defRPr sz="900"/>
            </a:lvl8pPr>
            <a:lvl9pPr marL="4114800" lvl="8" indent="-355600" algn="l" rtl="0">
              <a:lnSpc>
                <a:spcPct val="100000"/>
              </a:lnSpc>
              <a:spcBef>
                <a:spcPts val="400"/>
              </a:spcBef>
              <a:spcAft>
                <a:spcPts val="0"/>
              </a:spcAft>
              <a:buSzPts val="2000"/>
              <a:buChar char="•"/>
              <a:defRPr sz="900"/>
            </a:lvl9pPr>
          </a:lstStyle>
          <a:p>
            <a:endParaRPr/>
          </a:p>
        </p:txBody>
      </p:sp>
      <p:sp>
        <p:nvSpPr>
          <p:cNvPr id="366" name="Google Shape;366;g2da1dedc366_0_2359"/>
          <p:cNvSpPr txBox="1">
            <a:spLocks noGrp="1"/>
          </p:cNvSpPr>
          <p:nvPr>
            <p:ph type="title"/>
          </p:nvPr>
        </p:nvSpPr>
        <p:spPr>
          <a:xfrm>
            <a:off x="457200" y="87474"/>
            <a:ext cx="7139100" cy="6480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SzPts val="3800"/>
              <a:buNone/>
              <a:defRPr sz="2100">
                <a:solidFill>
                  <a:srgbClr val="7F7F7F"/>
                </a:solidFill>
              </a:defRPr>
            </a:lvl1pPr>
            <a:lvl2pPr lvl="1" algn="l" rtl="0">
              <a:lnSpc>
                <a:spcPct val="100000"/>
              </a:lnSpc>
              <a:spcBef>
                <a:spcPts val="0"/>
              </a:spcBef>
              <a:spcAft>
                <a:spcPts val="0"/>
              </a:spcAft>
              <a:buSzPts val="1400"/>
              <a:buNone/>
              <a:defRPr sz="1400"/>
            </a:lvl2pPr>
            <a:lvl3pPr lvl="2" algn="l" rtl="0">
              <a:lnSpc>
                <a:spcPct val="100000"/>
              </a:lnSpc>
              <a:spcBef>
                <a:spcPts val="0"/>
              </a:spcBef>
              <a:spcAft>
                <a:spcPts val="0"/>
              </a:spcAft>
              <a:buSzPts val="1400"/>
              <a:buNone/>
              <a:defRPr sz="1400"/>
            </a:lvl3pPr>
            <a:lvl4pPr lvl="3" algn="l" rtl="0">
              <a:lnSpc>
                <a:spcPct val="100000"/>
              </a:lnSpc>
              <a:spcBef>
                <a:spcPts val="0"/>
              </a:spcBef>
              <a:spcAft>
                <a:spcPts val="0"/>
              </a:spcAft>
              <a:buSzPts val="1400"/>
              <a:buNone/>
              <a:defRPr sz="1400"/>
            </a:lvl4pPr>
            <a:lvl5pPr lvl="4" algn="l" rtl="0">
              <a:lnSpc>
                <a:spcPct val="100000"/>
              </a:lnSpc>
              <a:spcBef>
                <a:spcPts val="0"/>
              </a:spcBef>
              <a:spcAft>
                <a:spcPts val="0"/>
              </a:spcAft>
              <a:buSzPts val="1400"/>
              <a:buNone/>
              <a:defRPr sz="1400"/>
            </a:lvl5pPr>
            <a:lvl6pPr lvl="5" algn="l" rtl="0">
              <a:lnSpc>
                <a:spcPct val="100000"/>
              </a:lnSpc>
              <a:spcBef>
                <a:spcPts val="0"/>
              </a:spcBef>
              <a:spcAft>
                <a:spcPts val="0"/>
              </a:spcAft>
              <a:buSzPts val="1400"/>
              <a:buNone/>
              <a:defRPr sz="1400"/>
            </a:lvl6pPr>
            <a:lvl7pPr lvl="6" algn="l" rtl="0">
              <a:lnSpc>
                <a:spcPct val="100000"/>
              </a:lnSpc>
              <a:spcBef>
                <a:spcPts val="0"/>
              </a:spcBef>
              <a:spcAft>
                <a:spcPts val="0"/>
              </a:spcAft>
              <a:buSzPts val="1400"/>
              <a:buNone/>
              <a:defRPr sz="1400"/>
            </a:lvl7pPr>
            <a:lvl8pPr lvl="7" algn="l" rtl="0">
              <a:lnSpc>
                <a:spcPct val="100000"/>
              </a:lnSpc>
              <a:spcBef>
                <a:spcPts val="0"/>
              </a:spcBef>
              <a:spcAft>
                <a:spcPts val="0"/>
              </a:spcAft>
              <a:buSzPts val="1400"/>
              <a:buNone/>
              <a:defRPr sz="1400"/>
            </a:lvl8pPr>
            <a:lvl9pPr lvl="8" algn="l" rtl="0">
              <a:lnSpc>
                <a:spcPct val="100000"/>
              </a:lnSpc>
              <a:spcBef>
                <a:spcPts val="0"/>
              </a:spcBef>
              <a:spcAft>
                <a:spcPts val="0"/>
              </a:spcAft>
              <a:buSzPts val="1400"/>
              <a:buNone/>
              <a:defRPr sz="1400"/>
            </a:lvl9pPr>
          </a:lstStyle>
          <a:p>
            <a:endParaRPr/>
          </a:p>
        </p:txBody>
      </p:sp>
      <p:sp>
        <p:nvSpPr>
          <p:cNvPr id="367" name="Google Shape;367;g2da1dedc366_0_2359"/>
          <p:cNvSpPr txBox="1">
            <a:spLocks noGrp="1"/>
          </p:cNvSpPr>
          <p:nvPr>
            <p:ph type="sldNum" idx="12"/>
          </p:nvPr>
        </p:nvSpPr>
        <p:spPr>
          <a:xfrm>
            <a:off x="4271388" y="4945843"/>
            <a:ext cx="594900" cy="1842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7" name="Title 1"/>
          <p:cNvSpPr>
            <a:spLocks noGrp="1"/>
          </p:cNvSpPr>
          <p:nvPr userDrawn="1">
            <p:ph type="title"/>
          </p:nvPr>
        </p:nvSpPr>
        <p:spPr>
          <a:xfrm>
            <a:off x="457200" y="888208"/>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2015432798"/>
      </p:ext>
    </p:extLst>
  </p:cSld>
  <p:clrMapOvr>
    <a:masterClrMapping/>
  </p:clrMapOvr>
  <p:transition>
    <p:fade/>
  </p:transition>
  <p:hf hdr="0" ftr="0" dt="0"/>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7" name="Title 1"/>
          <p:cNvSpPr>
            <a:spLocks noGrp="1"/>
          </p:cNvSpPr>
          <p:nvPr userDrawn="1">
            <p:ph type="title"/>
          </p:nvPr>
        </p:nvSpPr>
        <p:spPr>
          <a:xfrm>
            <a:off x="457200" y="888208"/>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163368"/>
            <a:ext cx="838200" cy="544438"/>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306610"/>
            <a:ext cx="781090" cy="239492"/>
          </a:xfrm>
          <a:prstGeom prst="rect">
            <a:avLst/>
          </a:prstGeom>
        </p:spPr>
      </p:pic>
    </p:spTree>
    <p:extLst>
      <p:ext uri="{BB962C8B-B14F-4D97-AF65-F5344CB8AC3E}">
        <p14:creationId xmlns:p14="http://schemas.microsoft.com/office/powerpoint/2010/main" val="2446681400"/>
      </p:ext>
    </p:extLst>
  </p:cSld>
  <p:clrMapOvr>
    <a:masterClrMapping/>
  </p:clrMapOvr>
  <p:transition>
    <p:fade/>
  </p:transition>
  <p:hf hdr="0" ftr="0" dt="0"/>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1397749"/>
      </p:ext>
    </p:extLst>
  </p:cSld>
  <p:clrMapOvr>
    <a:masterClrMapping/>
  </p:clrMapOvr>
  <p:transition>
    <p:fade/>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2" y="1358901"/>
            <a:ext cx="3889375"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7" y="1358901"/>
            <a:ext cx="3889375" cy="3316288"/>
          </a:xfrm>
        </p:spPr>
        <p:txBody>
          <a:bodyPr/>
          <a:lstStyle>
            <a:lvl1pPr marL="228588" indent="-228588">
              <a:buClr>
                <a:srgbClr val="0033A1"/>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tabLst>
                <a:tab pos="285736"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3802022700"/>
      </p:ext>
    </p:extLst>
  </p:cSld>
  <p:clrMapOvr>
    <a:masterClrMapping/>
  </p:clrMapOvr>
  <p:transition>
    <p:fade/>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1641961652"/>
      </p:ext>
    </p:extLst>
  </p:cSld>
  <p:clrMapOvr>
    <a:masterClrMapping/>
  </p:clrMapOvr>
  <p:transition>
    <p:fade/>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no IIS logo">
  <p:cSld name="OBJECT_1">
    <p:spTree>
      <p:nvGrpSpPr>
        <p:cNvPr id="1" name="Shape 225"/>
        <p:cNvGrpSpPr/>
        <p:nvPr/>
      </p:nvGrpSpPr>
      <p:grpSpPr>
        <a:xfrm>
          <a:off x="0" y="0"/>
          <a:ext cx="0" cy="0"/>
          <a:chOff x="0" y="0"/>
          <a:chExt cx="0" cy="0"/>
        </a:xfrm>
      </p:grpSpPr>
      <p:sp>
        <p:nvSpPr>
          <p:cNvPr id="226" name="Google Shape;226;g2da1dedc366_0_2220"/>
          <p:cNvSpPr txBox="1">
            <a:spLocks noGrp="1"/>
          </p:cNvSpPr>
          <p:nvPr>
            <p:ph type="title"/>
          </p:nvPr>
        </p:nvSpPr>
        <p:spPr>
          <a:xfrm>
            <a:off x="369857" y="888511"/>
            <a:ext cx="8467800" cy="8055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7" name="Google Shape;227;g2da1dedc366_0_2220"/>
          <p:cNvSpPr txBox="1">
            <a:spLocks noGrp="1"/>
          </p:cNvSpPr>
          <p:nvPr>
            <p:ph type="body" idx="1"/>
          </p:nvPr>
        </p:nvSpPr>
        <p:spPr>
          <a:xfrm>
            <a:off x="369857" y="1840400"/>
            <a:ext cx="8467800" cy="24540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28" name="Google Shape;228;g2da1dedc366_0_2220"/>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29" name="Google Shape;229;g2da1dedc366_0_2220"/>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11"/>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884" indent="0">
              <a:buNone/>
              <a:defRPr sz="1350">
                <a:solidFill>
                  <a:schemeClr val="tx1">
                    <a:tint val="75000"/>
                  </a:schemeClr>
                </a:solidFill>
              </a:defRPr>
            </a:lvl2pPr>
            <a:lvl3pPr marL="685766" indent="0">
              <a:buNone/>
              <a:defRPr sz="1200">
                <a:solidFill>
                  <a:schemeClr val="tx1">
                    <a:tint val="75000"/>
                  </a:schemeClr>
                </a:solidFill>
              </a:defRPr>
            </a:lvl3pPr>
            <a:lvl4pPr marL="1028649" indent="0">
              <a:buNone/>
              <a:defRPr sz="1050">
                <a:solidFill>
                  <a:schemeClr val="tx1">
                    <a:tint val="75000"/>
                  </a:schemeClr>
                </a:solidFill>
              </a:defRPr>
            </a:lvl4pPr>
            <a:lvl5pPr marL="1371532" indent="0">
              <a:buNone/>
              <a:defRPr sz="1050">
                <a:solidFill>
                  <a:schemeClr val="tx1">
                    <a:tint val="75000"/>
                  </a:schemeClr>
                </a:solidFill>
              </a:defRPr>
            </a:lvl5pPr>
            <a:lvl6pPr marL="1714415" indent="0">
              <a:buNone/>
              <a:defRPr sz="1050">
                <a:solidFill>
                  <a:schemeClr val="tx1">
                    <a:tint val="75000"/>
                  </a:schemeClr>
                </a:solidFill>
              </a:defRPr>
            </a:lvl6pPr>
            <a:lvl7pPr marL="2057297" indent="0">
              <a:buNone/>
              <a:defRPr sz="1050">
                <a:solidFill>
                  <a:schemeClr val="tx1">
                    <a:tint val="75000"/>
                  </a:schemeClr>
                </a:solidFill>
              </a:defRPr>
            </a:lvl7pPr>
            <a:lvl8pPr marL="2400180" indent="0">
              <a:buNone/>
              <a:defRPr sz="1050">
                <a:solidFill>
                  <a:schemeClr val="tx1">
                    <a:tint val="75000"/>
                  </a:schemeClr>
                </a:solidFill>
              </a:defRPr>
            </a:lvl8pPr>
            <a:lvl9pPr marL="2743064"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80"/>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5043950"/>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20905731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2" y="1358901"/>
            <a:ext cx="3889375"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7" y="1358901"/>
            <a:ext cx="3889375" cy="3316288"/>
          </a:xfrm>
        </p:spPr>
        <p:txBody>
          <a:bodyPr/>
          <a:lstStyle>
            <a:lvl1pPr marL="228588" indent="-228588">
              <a:buClr>
                <a:srgbClr val="0033A1"/>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tabLst>
                <a:tab pos="285736"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3372528826"/>
      </p:ext>
    </p:extLst>
  </p:cSld>
  <p:clrMapOvr>
    <a:masterClrMapping/>
  </p:clrMapOvr>
  <p:transition>
    <p:fade/>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2229493799"/>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163368"/>
            <a:ext cx="838200" cy="544438"/>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306609"/>
            <a:ext cx="781090" cy="239492"/>
          </a:xfrm>
          <a:prstGeom prst="rect">
            <a:avLst/>
          </a:prstGeom>
        </p:spPr>
      </p:pic>
    </p:spTree>
    <p:extLst>
      <p:ext uri="{BB962C8B-B14F-4D97-AF65-F5344CB8AC3E}">
        <p14:creationId xmlns:p14="http://schemas.microsoft.com/office/powerpoint/2010/main" val="1209303372"/>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28648378"/>
      </p:ext>
    </p:extLst>
  </p:cSld>
  <p:clrMapOvr>
    <a:masterClrMapping/>
  </p:clrMapOvr>
  <p:transition>
    <p:fade/>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2862637980"/>
      </p:ext>
    </p:extLst>
  </p:cSld>
  <p:clrMapOvr>
    <a:masterClrMapping/>
  </p:clrMapOvr>
  <p:transition>
    <p:fade/>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852653929"/>
      </p:ext>
    </p:extLst>
  </p:cSld>
  <p:clrMapOvr>
    <a:masterClrMapping/>
  </p:clrMapOvr>
  <p:transition>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10"/>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79"/>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1" y="5043949"/>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240099786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3428915918"/>
      </p:ext>
    </p:extLst>
  </p:cSld>
  <p:clrMapOvr>
    <a:masterClrMapping/>
  </p:clrMapOvr>
  <p:transition>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887447445"/>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30"/>
        <p:cNvGrpSpPr/>
        <p:nvPr/>
      </p:nvGrpSpPr>
      <p:grpSpPr>
        <a:xfrm>
          <a:off x="0" y="0"/>
          <a:ext cx="0" cy="0"/>
          <a:chOff x="0" y="0"/>
          <a:chExt cx="0" cy="0"/>
        </a:xfrm>
      </p:grpSpPr>
      <p:pic>
        <p:nvPicPr>
          <p:cNvPr id="231" name="Google Shape;231;g2da1dedc366_0_2225"/>
          <p:cNvPicPr preferRelativeResize="0"/>
          <p:nvPr/>
        </p:nvPicPr>
        <p:blipFill rotWithShape="1">
          <a:blip r:embed="rId2">
            <a:alphaModFix/>
          </a:blip>
          <a:srcRect/>
          <a:stretch/>
        </p:blipFill>
        <p:spPr>
          <a:xfrm>
            <a:off x="0" y="4435"/>
            <a:ext cx="9144000" cy="3219450"/>
          </a:xfrm>
          <a:prstGeom prst="rect">
            <a:avLst/>
          </a:prstGeom>
          <a:noFill/>
          <a:ln>
            <a:noFill/>
          </a:ln>
        </p:spPr>
      </p:pic>
      <p:sp>
        <p:nvSpPr>
          <p:cNvPr id="232" name="Google Shape;232;g2da1dedc366_0_2225"/>
          <p:cNvSpPr txBox="1">
            <a:spLocks noGrp="1"/>
          </p:cNvSpPr>
          <p:nvPr>
            <p:ph type="ctrTitle"/>
          </p:nvPr>
        </p:nvSpPr>
        <p:spPr>
          <a:xfrm>
            <a:off x="593272" y="868289"/>
            <a:ext cx="4680900" cy="1098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3" name="Google Shape;233;g2da1dedc366_0_2225"/>
          <p:cNvSpPr txBox="1">
            <a:spLocks noGrp="1"/>
          </p:cNvSpPr>
          <p:nvPr>
            <p:ph type="subTitle" idx="1"/>
          </p:nvPr>
        </p:nvSpPr>
        <p:spPr>
          <a:xfrm>
            <a:off x="593272" y="2065420"/>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5"/>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3" name="TextBox 2"/>
          <p:cNvSpPr txBox="1"/>
          <p:nvPr userDrawn="1"/>
        </p:nvSpPr>
        <p:spPr>
          <a:xfrm>
            <a:off x="127219" y="2746825"/>
            <a:ext cx="7594382"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For more information, contact CDC</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TTY:  1-888-232-6348    www.cdc.gov</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4"/>
            <a:ext cx="838200" cy="544438"/>
          </a:xfrm>
          <a:prstGeom prst="rect">
            <a:avLst/>
          </a:prstGeom>
        </p:spPr>
      </p:pic>
    </p:spTree>
    <p:extLst>
      <p:ext uri="{BB962C8B-B14F-4D97-AF65-F5344CB8AC3E}">
        <p14:creationId xmlns:p14="http://schemas.microsoft.com/office/powerpoint/2010/main" val="878188371"/>
      </p:ext>
    </p:extLst>
  </p:cSld>
  <p:clrMapOvr>
    <a:masterClrMapping/>
  </p:clrMapOvr>
  <p:transition>
    <p:fade/>
  </p:transition>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4274355"/>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27219" y="2746825"/>
            <a:ext cx="7594382"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For more information, contact CDC/ATSDR</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TTY:  1-888-232-6348    www.cdc.gov           www.atsdr.cdc.gov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4440401"/>
            <a:ext cx="838200" cy="544438"/>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4583641"/>
            <a:ext cx="781090" cy="239492"/>
          </a:xfrm>
          <a:prstGeom prst="rect">
            <a:avLst/>
          </a:prstGeom>
        </p:spPr>
      </p:pic>
    </p:spTree>
    <p:extLst>
      <p:ext uri="{BB962C8B-B14F-4D97-AF65-F5344CB8AC3E}">
        <p14:creationId xmlns:p14="http://schemas.microsoft.com/office/powerpoint/2010/main" val="1958657305"/>
      </p:ext>
    </p:extLst>
  </p:cSld>
  <p:clrMapOvr>
    <a:masterClrMapping/>
  </p:clrMapOvr>
  <p:transition>
    <p:fade/>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342900" y="4631533"/>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1921693269"/>
      </p:ext>
    </p:extLst>
  </p:cSld>
  <p:clrMapOvr>
    <a:masterClrMapping/>
  </p:clrMapOvr>
  <p:transition>
    <p:fade/>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88" indent="-228588">
              <a:buClr>
                <a:srgbClr val="003BC0"/>
              </a:buClr>
              <a:buFont typeface="Arial" panose="020B0604020202020204" pitchFamily="34" charset="0"/>
              <a:buChar char="•"/>
              <a:defRPr sz="2000" b="1">
                <a:solidFill>
                  <a:srgbClr val="1D1D1D"/>
                </a:solidFill>
              </a:defRPr>
            </a:lvl1pPr>
            <a:lvl2pPr marL="457178" indent="-171442">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5043950"/>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263501294"/>
      </p:ext>
    </p:extLst>
  </p:cSld>
  <p:clrMapOvr>
    <a:masterClrMapping/>
  </p:clrMapOvr>
  <p:transition>
    <p:fade/>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75" indent="-342875">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540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62410" y="284774"/>
            <a:ext cx="8224500" cy="754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3800"/>
              <a:buFont typeface="Calibri"/>
              <a:buNone/>
              <a:defRPr sz="38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body" idx="1"/>
          </p:nvPr>
        </p:nvSpPr>
        <p:spPr>
          <a:xfrm>
            <a:off x="462410" y="864832"/>
            <a:ext cx="8224500" cy="3775500"/>
          </a:xfrm>
          <a:prstGeom prst="rect">
            <a:avLst/>
          </a:prstGeom>
          <a:noFill/>
          <a:ln>
            <a:noFill/>
          </a:ln>
        </p:spPr>
        <p:txBody>
          <a:bodyPr spcFirstLastPara="1" wrap="square" lIns="91425" tIns="91425" rIns="91425" bIns="91425" anchor="t" anchorCtr="0"/>
          <a:lstStyle>
            <a:lvl1pPr marL="457166" marR="0" lvl="0" indent="-419069" algn="l" rtl="0">
              <a:lnSpc>
                <a:spcPct val="106666"/>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333" marR="0" lvl="1" indent="-38097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498" marR="0" lvl="2" indent="-35557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664" marR="0" lvl="3" indent="-330176"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5829" marR="0" lvl="4" indent="-317476"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2995" marR="0" lvl="5" indent="-35557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160" marR="0" lvl="6" indent="-35557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326" marR="0" lvl="7" indent="-35557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493" marR="0" lvl="8" indent="-35557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462410" y="4855225"/>
            <a:ext cx="781500" cy="199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4" name="Google Shape;64;p14"/>
          <p:cNvSpPr txBox="1">
            <a:spLocks noGrp="1"/>
          </p:cNvSpPr>
          <p:nvPr>
            <p:ph type="ftr" idx="11"/>
          </p:nvPr>
        </p:nvSpPr>
        <p:spPr>
          <a:xfrm>
            <a:off x="2409744" y="4855226"/>
            <a:ext cx="3610200" cy="18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5" name="Google Shape;65;p14"/>
          <p:cNvSpPr txBox="1">
            <a:spLocks noGrp="1"/>
          </p:cNvSpPr>
          <p:nvPr>
            <p:ph type="sldNum" idx="12"/>
          </p:nvPr>
        </p:nvSpPr>
        <p:spPr>
          <a:xfrm>
            <a:off x="8023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defTabSz="685800"/>
            <a:fld id="{00000000-1234-1234-1234-123412341234}" type="slidenum">
              <a:rPr lang="en-US" kern="1200" smtClean="0">
                <a:solidFill>
                  <a:srgbClr val="0F56DC"/>
                </a:solidFill>
              </a:rPr>
              <a:pPr defTabSz="685800"/>
              <a:t>‹#›</a:t>
            </a:fld>
            <a:endParaRPr lang="en-US" kern="1200">
              <a:solidFill>
                <a:srgbClr val="0F56DC"/>
              </a:solidFill>
            </a:endParaRPr>
          </a:p>
        </p:txBody>
      </p:sp>
    </p:spTree>
    <p:extLst>
      <p:ext uri="{BB962C8B-B14F-4D97-AF65-F5344CB8AC3E}">
        <p14:creationId xmlns:p14="http://schemas.microsoft.com/office/powerpoint/2010/main" val="1974762846"/>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sp>
        <p:nvSpPr>
          <p:cNvPr id="7" name="Title 1"/>
          <p:cNvSpPr>
            <a:spLocks noGrp="1"/>
          </p:cNvSpPr>
          <p:nvPr userDrawn="1">
            <p:ph type="title"/>
          </p:nvPr>
        </p:nvSpPr>
        <p:spPr>
          <a:xfrm>
            <a:off x="457200" y="888208"/>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Myriad Web Pro"/>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236581" y="4530957"/>
            <a:ext cx="838200" cy="544438"/>
          </a:xfrm>
          <a:prstGeom prst="rect">
            <a:avLst/>
          </a:prstGeom>
        </p:spPr>
      </p:pic>
    </p:spTree>
    <p:extLst>
      <p:ext uri="{BB962C8B-B14F-4D97-AF65-F5344CB8AC3E}">
        <p14:creationId xmlns:p14="http://schemas.microsoft.com/office/powerpoint/2010/main" val="929316597"/>
      </p:ext>
    </p:extLst>
  </p:cSld>
  <p:clrMapOvr>
    <a:masterClrMapping/>
  </p:clrMapOvr>
  <p:transition>
    <p:fade/>
  </p:transition>
  <p:hf hdr="0" ftr="0" dt="0"/>
  <p:extLst>
    <p:ext uri="{DCECCB84-F9BA-43D5-87BE-67443E8EF086}">
      <p15:sldGuideLst xmlns:p15="http://schemas.microsoft.com/office/powerpoint/2012/main">
        <p15:guide id="1" orient="horz" pos="2880">
          <p15:clr>
            <a:srgbClr val="FBAE40"/>
          </p15:clr>
        </p15:guide>
        <p15:guide id="2" pos="51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Myriad Web Pro"/>
                <a:ea typeface="+mn-ea"/>
                <a:cs typeface="+mn-cs"/>
              </a:endParaRPr>
            </a:p>
          </p:txBody>
        </p:sp>
      </p:grpSp>
    </p:spTree>
    <p:extLst>
      <p:ext uri="{BB962C8B-B14F-4D97-AF65-F5344CB8AC3E}">
        <p14:creationId xmlns:p14="http://schemas.microsoft.com/office/powerpoint/2010/main" val="1187979783"/>
      </p:ext>
    </p:extLst>
  </p:cSld>
  <p:clrMapOvr>
    <a:masterClrMapping/>
  </p:clrMapOvr>
  <p:transition>
    <p:fade/>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Myriad Web Pro"/>
                <a:ea typeface="+mn-ea"/>
                <a:cs typeface="+mn-cs"/>
              </a:endParaRPr>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84" indent="-342884">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762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62410" y="284774"/>
            <a:ext cx="8224500" cy="754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3800"/>
              <a:buFont typeface="Calibri"/>
              <a:buNone/>
              <a:defRPr sz="38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body" idx="1"/>
          </p:nvPr>
        </p:nvSpPr>
        <p:spPr>
          <a:xfrm>
            <a:off x="462410" y="864832"/>
            <a:ext cx="8224500" cy="3775500"/>
          </a:xfrm>
          <a:prstGeom prst="rect">
            <a:avLst/>
          </a:prstGeom>
          <a:noFill/>
          <a:ln>
            <a:noFill/>
          </a:ln>
        </p:spPr>
        <p:txBody>
          <a:bodyPr spcFirstLastPara="1" wrap="square" lIns="91425" tIns="91425" rIns="91425" bIns="91425" anchor="t" anchorCtr="0"/>
          <a:lstStyle>
            <a:lvl1pPr marL="457178" marR="0" lvl="0" indent="-419080" algn="l" rtl="0">
              <a:lnSpc>
                <a:spcPct val="106666"/>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355" marR="0" lvl="1" indent="-380981"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32" marR="0" lvl="2"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09" marR="0" lvl="3" indent="-33018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5886" marR="0" lvl="4" indent="-317484"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064" marR="0" lvl="5"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40" marR="0" lvl="6"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18" marR="0" lvl="7"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595" marR="0" lvl="8"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462410" y="4855225"/>
            <a:ext cx="781500" cy="199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4" name="Google Shape;64;p14"/>
          <p:cNvSpPr txBox="1">
            <a:spLocks noGrp="1"/>
          </p:cNvSpPr>
          <p:nvPr>
            <p:ph type="ftr" idx="11"/>
          </p:nvPr>
        </p:nvSpPr>
        <p:spPr>
          <a:xfrm>
            <a:off x="2409744" y="4855226"/>
            <a:ext cx="3610200" cy="18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5" name="Google Shape;65;p14"/>
          <p:cNvSpPr txBox="1">
            <a:spLocks noGrp="1"/>
          </p:cNvSpPr>
          <p:nvPr>
            <p:ph type="sldNum" idx="12"/>
          </p:nvPr>
        </p:nvSpPr>
        <p:spPr>
          <a:xfrm>
            <a:off x="8023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defTabSz="685800"/>
            <a:fld id="{00000000-1234-1234-1234-123412341234}" type="slidenum">
              <a:rPr lang="en-US" kern="1200" smtClean="0">
                <a:solidFill>
                  <a:srgbClr val="0F56DC"/>
                </a:solidFill>
              </a:rPr>
              <a:pPr defTabSz="685800"/>
              <a:t>‹#›</a:t>
            </a:fld>
            <a:endParaRPr lang="en-US" kern="1200">
              <a:solidFill>
                <a:srgbClr val="0F56DC"/>
              </a:solidFill>
            </a:endParaRPr>
          </a:p>
        </p:txBody>
      </p:sp>
    </p:spTree>
    <p:extLst>
      <p:ext uri="{BB962C8B-B14F-4D97-AF65-F5344CB8AC3E}">
        <p14:creationId xmlns:p14="http://schemas.microsoft.com/office/powerpoint/2010/main" val="41811437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4"/>
        <p:cNvGrpSpPr/>
        <p:nvPr/>
      </p:nvGrpSpPr>
      <p:grpSpPr>
        <a:xfrm>
          <a:off x="0" y="0"/>
          <a:ext cx="0" cy="0"/>
          <a:chOff x="0" y="0"/>
          <a:chExt cx="0" cy="0"/>
        </a:xfrm>
      </p:grpSpPr>
      <p:graphicFrame>
        <p:nvGraphicFramePr>
          <p:cNvPr id="235" name="Google Shape;235;g2da1dedc366_0_2229"/>
          <p:cNvGraphicFramePr/>
          <p:nvPr/>
        </p:nvGraphicFramePr>
        <p:xfrm>
          <a:off x="5526297" y="1417087"/>
          <a:ext cx="3000000" cy="3000000"/>
        </p:xfrm>
        <a:graphic>
          <a:graphicData uri="http://schemas.openxmlformats.org/drawingml/2006/table">
            <a:tbl>
              <a:tblPr firstRow="1" bandRow="1">
                <a:noFill/>
                <a:tableStyleId>{299AC721-F487-4AA4-A9F1-28DF9013836E}</a:tableStyleId>
              </a:tblPr>
              <a:tblGrid>
                <a:gridCol w="154305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tblGrid>
              <a:tr h="3374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b="1" u="none" strike="noStrike" cap="none"/>
                        <a:t>Column Header</a:t>
                      </a:r>
                      <a:endParaRPr sz="1100" u="none" strike="noStrike" cap="none"/>
                    </a:p>
                  </a:txBody>
                  <a:tcPr marL="68600" marR="68600" marT="34300" marB="34300" anchor="ctr">
                    <a:lnB w="9525" cap="flat" cmpd="sng">
                      <a:solidFill>
                        <a:srgbClr val="000000">
                          <a:alpha val="0"/>
                        </a:srgbClr>
                      </a:solidFill>
                      <a:prstDash val="solid"/>
                      <a:round/>
                      <a:headEnd type="none" w="sm" len="sm"/>
                      <a:tailEnd type="none" w="sm" len="sm"/>
                    </a:lnB>
                    <a:solidFill>
                      <a:srgbClr val="55AF89"/>
                    </a:solidFill>
                  </a:tcPr>
                </a:tc>
                <a:extLst>
                  <a:ext uri="{0D108BD9-81ED-4DB2-BD59-A6C34878D82A}">
                    <a16:rowId xmlns:a16="http://schemas.microsoft.com/office/drawing/2014/main" val="10000"/>
                  </a:ext>
                </a:extLst>
              </a:tr>
              <a:tr h="428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1"/>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2"/>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12700" cap="flat" cmpd="sng">
                      <a:solidFill>
                        <a:srgbClr val="55AF89"/>
                      </a:solidFill>
                      <a:prstDash val="solid"/>
                      <a:round/>
                      <a:headEnd type="none" w="sm" len="sm"/>
                      <a:tailEnd type="none" w="sm" len="sm"/>
                    </a:lnB>
                    <a:solidFill>
                      <a:srgbClr val="55AF89">
                        <a:alpha val="7840"/>
                      </a:srgbClr>
                    </a:solidFill>
                  </a:tcPr>
                </a:tc>
                <a:extLst>
                  <a:ext uri="{0D108BD9-81ED-4DB2-BD59-A6C34878D82A}">
                    <a16:rowId xmlns:a16="http://schemas.microsoft.com/office/drawing/2014/main" val="10003"/>
                  </a:ext>
                </a:extLst>
              </a:tr>
              <a:tr h="4283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9525" cap="flat" cmpd="sng">
                      <a:solidFill>
                        <a:srgbClr val="000000">
                          <a:alpha val="0"/>
                        </a:srgbClr>
                      </a:solidFill>
                      <a:prstDash val="solid"/>
                      <a:round/>
                      <a:headEnd type="none" w="sm" len="sm"/>
                      <a:tailEnd type="none" w="sm" len="sm"/>
                    </a:lnL>
                    <a:lnR w="12700" cap="flat" cmpd="sng">
                      <a:solidFill>
                        <a:srgbClr val="55AF89"/>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t>Cell text here</a:t>
                      </a: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600" marR="68600" marT="34300" marB="34300">
                    <a:lnL w="12700" cap="flat" cmpd="sng">
                      <a:solidFill>
                        <a:srgbClr val="55AF8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55AF89"/>
                      </a:solidFill>
                      <a:prstDash val="solid"/>
                      <a:round/>
                      <a:headEnd type="none" w="sm" len="sm"/>
                      <a:tailEnd type="none" w="sm" len="sm"/>
                    </a:lnT>
                    <a:lnB w="28575" cap="flat" cmpd="sng">
                      <a:solidFill>
                        <a:srgbClr val="55AF89"/>
                      </a:solidFill>
                      <a:prstDash val="solid"/>
                      <a:round/>
                      <a:headEnd type="none" w="sm" len="sm"/>
                      <a:tailEnd type="none" w="sm" len="sm"/>
                    </a:lnB>
                    <a:solidFill>
                      <a:srgbClr val="55AF89">
                        <a:alpha val="22350"/>
                      </a:srgbClr>
                    </a:solidFill>
                  </a:tcPr>
                </a:tc>
                <a:extLst>
                  <a:ext uri="{0D108BD9-81ED-4DB2-BD59-A6C34878D82A}">
                    <a16:rowId xmlns:a16="http://schemas.microsoft.com/office/drawing/2014/main" val="10004"/>
                  </a:ext>
                </a:extLst>
              </a:tr>
            </a:tbl>
          </a:graphicData>
        </a:graphic>
      </p:graphicFrame>
      <p:sp>
        <p:nvSpPr>
          <p:cNvPr id="236" name="Google Shape;236;g2da1dedc366_0_2229"/>
          <p:cNvSpPr txBox="1"/>
          <p:nvPr/>
        </p:nvSpPr>
        <p:spPr>
          <a:xfrm>
            <a:off x="5461599" y="1093435"/>
            <a:ext cx="196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Chart caption here</a:t>
            </a:r>
            <a:endParaRPr sz="1100" b="0" i="0" u="none" strike="noStrike" cap="none">
              <a:solidFill>
                <a:srgbClr val="000000"/>
              </a:solidFill>
              <a:latin typeface="Arial"/>
              <a:ea typeface="Arial"/>
              <a:cs typeface="Arial"/>
              <a:sym typeface="Arial"/>
            </a:endParaRPr>
          </a:p>
        </p:txBody>
      </p:sp>
      <p:sp>
        <p:nvSpPr>
          <p:cNvPr id="237" name="Google Shape;237;g2da1dedc366_0_2229"/>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8" name="Google Shape;238;g2da1dedc366_0_2229"/>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39" name="Google Shape;239;g2da1dedc366_0_2229"/>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40" name="Google Shape;240;g2da1dedc366_0_2229"/>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241" name="Google Shape;241;g2da1dedc366_0_2229"/>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Myriad Web Pro"/>
                <a:ea typeface="+mn-ea"/>
                <a:cs typeface="+mn-cs"/>
              </a:endParaRPr>
            </a:p>
          </p:txBody>
        </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Myriad Web Pro"/>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236581" y="4530956"/>
            <a:ext cx="838200" cy="544438"/>
          </a:xfrm>
          <a:prstGeom prst="rect">
            <a:avLst/>
          </a:prstGeom>
        </p:spPr>
      </p:pic>
    </p:spTree>
    <p:extLst>
      <p:ext uri="{BB962C8B-B14F-4D97-AF65-F5344CB8AC3E}">
        <p14:creationId xmlns:p14="http://schemas.microsoft.com/office/powerpoint/2010/main" val="933336349"/>
      </p:ext>
    </p:extLst>
  </p:cSld>
  <p:clrMapOvr>
    <a:masterClrMapping/>
  </p:clrMapOvr>
  <p:transition>
    <p:fade/>
  </p:transition>
  <p:hf hdr="0" ftr="0" dt="0"/>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F737-29C0-EBC8-5985-F6ACCBC63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D9D74-40CE-C6A0-623A-D91AA56BF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B32A9-C331-8D88-ADAC-88F416266787}"/>
              </a:ext>
            </a:extLst>
          </p:cNvPr>
          <p:cNvSpPr>
            <a:spLocks noGrp="1"/>
          </p:cNvSpPr>
          <p:nvPr>
            <p:ph type="dt" sz="half" idx="10"/>
          </p:nvPr>
        </p:nvSpPr>
        <p:spPr/>
        <p:txBody>
          <a:bodyPr/>
          <a:lstStyle/>
          <a:p>
            <a:pPr defTabSz="685800">
              <a:buClrTx/>
            </a:pPr>
            <a:fld id="{34F8957E-4594-4BD2-83A7-AAFE2C97DA98}" type="datetimeFigureOut">
              <a:rPr lang="en-US" sz="1350" kern="1200" smtClean="0">
                <a:solidFill>
                  <a:srgbClr val="0F56DC"/>
                </a:solidFill>
                <a:latin typeface="Myriad Web Pro"/>
                <a:ea typeface="+mn-ea"/>
                <a:cs typeface="+mn-cs"/>
              </a:rPr>
              <a:pPr defTabSz="685800">
                <a:buClrTx/>
              </a:pPr>
              <a:t>6/6/2024</a:t>
            </a:fld>
            <a:endParaRPr lang="en-US" sz="1350" kern="1200">
              <a:solidFill>
                <a:srgbClr val="0F56DC"/>
              </a:solidFill>
              <a:latin typeface="Myriad Web Pro"/>
              <a:ea typeface="+mn-ea"/>
              <a:cs typeface="+mn-cs"/>
            </a:endParaRPr>
          </a:p>
        </p:txBody>
      </p:sp>
      <p:sp>
        <p:nvSpPr>
          <p:cNvPr id="5" name="Footer Placeholder 4">
            <a:extLst>
              <a:ext uri="{FF2B5EF4-FFF2-40B4-BE49-F238E27FC236}">
                <a16:creationId xmlns:a16="http://schemas.microsoft.com/office/drawing/2014/main" id="{DB35B114-20D7-5BA7-A9FF-F734B9605D3F}"/>
              </a:ext>
            </a:extLst>
          </p:cNvPr>
          <p:cNvSpPr>
            <a:spLocks noGrp="1"/>
          </p:cNvSpPr>
          <p:nvPr>
            <p:ph type="ftr" sz="quarter" idx="11"/>
          </p:nvPr>
        </p:nvSpPr>
        <p:spPr/>
        <p:txBody>
          <a:bodyPr/>
          <a:lstStyle/>
          <a:p>
            <a:pPr defTabSz="685800">
              <a:buClrTx/>
            </a:pPr>
            <a:endParaRPr lang="en-US" sz="1350" kern="1200">
              <a:solidFill>
                <a:srgbClr val="0F56DC"/>
              </a:solidFill>
              <a:latin typeface="Myriad Web Pro"/>
              <a:ea typeface="+mn-ea"/>
              <a:cs typeface="+mn-cs"/>
            </a:endParaRPr>
          </a:p>
        </p:txBody>
      </p:sp>
      <p:sp>
        <p:nvSpPr>
          <p:cNvPr id="6" name="Slide Number Placeholder 5">
            <a:extLst>
              <a:ext uri="{FF2B5EF4-FFF2-40B4-BE49-F238E27FC236}">
                <a16:creationId xmlns:a16="http://schemas.microsoft.com/office/drawing/2014/main" id="{0ABABB0C-DFF9-D5A0-4C17-12FD558FE49B}"/>
              </a:ext>
            </a:extLst>
          </p:cNvPr>
          <p:cNvSpPr>
            <a:spLocks noGrp="1"/>
          </p:cNvSpPr>
          <p:nvPr>
            <p:ph type="sldNum" sz="quarter" idx="12"/>
          </p:nvPr>
        </p:nvSpPr>
        <p:spPr/>
        <p:txBody>
          <a:bodyPr/>
          <a:lstStyle/>
          <a:p>
            <a:pPr defTabSz="685800">
              <a:buClrTx/>
            </a:pPr>
            <a:fld id="{EF7BEE61-19BF-4C23-92C2-230ED20FEEC2}" type="slidenum">
              <a:rPr lang="en-US" sz="1350" kern="1200" smtClean="0">
                <a:solidFill>
                  <a:srgbClr val="0F56DC"/>
                </a:solidFill>
                <a:latin typeface="Myriad Web Pro"/>
                <a:ea typeface="+mn-ea"/>
                <a:cs typeface="+mn-cs"/>
              </a:rPr>
              <a:pPr defTabSz="685800">
                <a:buClrTx/>
              </a:pPr>
              <a:t>‹#›</a:t>
            </a:fld>
            <a:endParaRPr lang="en-US" sz="1350" kern="1200">
              <a:solidFill>
                <a:srgbClr val="0F56DC"/>
              </a:solidFill>
              <a:latin typeface="Myriad Web Pro"/>
              <a:ea typeface="+mn-ea"/>
              <a:cs typeface="+mn-cs"/>
            </a:endParaRPr>
          </a:p>
        </p:txBody>
      </p:sp>
    </p:spTree>
    <p:extLst>
      <p:ext uri="{BB962C8B-B14F-4D97-AF65-F5344CB8AC3E}">
        <p14:creationId xmlns:p14="http://schemas.microsoft.com/office/powerpoint/2010/main" val="679161253"/>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342830" indent="-34283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05" indent="-28569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342830" indent="-34283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05" indent="-28569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906595551"/>
      </p:ext>
    </p:extLst>
  </p:cSld>
  <p:clrMapOvr>
    <a:masterClrMapping/>
  </p:clrMapOvr>
  <p:transition>
    <p:fade/>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342839" indent="-342839">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23" indent="-285701">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342839" indent="-342839">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23" indent="-285701">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4182335149"/>
      </p:ext>
    </p:extLst>
  </p:cSld>
  <p:clrMapOvr>
    <a:masterClrMapping/>
  </p:clrMapOvr>
  <p:transition>
    <p:fade/>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Tree>
    <p:extLst>
      <p:ext uri="{BB962C8B-B14F-4D97-AF65-F5344CB8AC3E}">
        <p14:creationId xmlns:p14="http://schemas.microsoft.com/office/powerpoint/2010/main" val="2893039099"/>
      </p:ext>
    </p:extLst>
  </p:cSld>
  <p:clrMapOvr>
    <a:masterClrMapping/>
  </p:clrMapOvr>
  <p:transition>
    <p:fade/>
  </p:transition>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Lst>
          </p:cNvPr>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57EE0707-A628-935A-CECC-70626B3FA8FC}"/>
                </a:ext>
              </a:extLst>
            </p:cNvPr>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Parallelogram 11">
                <a:extLst>
                  <a:ext uri="{FF2B5EF4-FFF2-40B4-BE49-F238E27FC236}">
                    <a16:creationId xmlns:a16="http://schemas.microsoft.com/office/drawing/2014/main" id="{91CB8924-C83A-F743-E7B7-6A26681D7283}"/>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Parallelogram 12">
                <a:extLst>
                  <a:ext uri="{FF2B5EF4-FFF2-40B4-BE49-F238E27FC236}">
                    <a16:creationId xmlns:a16="http://schemas.microsoft.com/office/drawing/2014/main" id="{352A5B8C-A481-8BA7-8E13-68A6747B9BF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Parallelogram 13">
                <a:extLst>
                  <a:ext uri="{FF2B5EF4-FFF2-40B4-BE49-F238E27FC236}">
                    <a16:creationId xmlns:a16="http://schemas.microsoft.com/office/drawing/2014/main" id="{DAB573E3-591C-13FE-7262-EA1F1564CB36}"/>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Parallelogram 14">
                <a:extLst>
                  <a:ext uri="{FF2B5EF4-FFF2-40B4-BE49-F238E27FC236}">
                    <a16:creationId xmlns:a16="http://schemas.microsoft.com/office/drawing/2014/main" id="{C0A06E43-B1E2-116B-6C8D-8AE5C97FA5CC}"/>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2" name="Picture 1" descr="Graphical user interface, text, application&#10;&#10;Description automatically generated">
            <a:extLst>
              <a:ext uri="{FF2B5EF4-FFF2-40B4-BE49-F238E27FC236}">
                <a16:creationId xmlns:a16="http://schemas.microsoft.com/office/drawing/2014/main" id="{4E39FFFF-C774-97B8-69C4-310FAF71A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163368"/>
            <a:ext cx="838200" cy="544438"/>
          </a:xfrm>
          <a:prstGeom prst="rect">
            <a:avLst/>
          </a:prstGeom>
        </p:spPr>
      </p:pic>
      <p:pic>
        <p:nvPicPr>
          <p:cNvPr id="5" name="Picture 4" descr="A black and white sign&#10;&#10;Description automatically generated with medium confidence">
            <a:extLst>
              <a:ext uri="{FF2B5EF4-FFF2-40B4-BE49-F238E27FC236}">
                <a16:creationId xmlns:a16="http://schemas.microsoft.com/office/drawing/2014/main" id="{215F3BEF-D3CB-A296-5B47-851ADE98EE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306609"/>
            <a:ext cx="781090" cy="239492"/>
          </a:xfrm>
          <a:prstGeom prst="rect">
            <a:avLst/>
          </a:prstGeom>
        </p:spPr>
      </p:pic>
    </p:spTree>
    <p:extLst>
      <p:ext uri="{BB962C8B-B14F-4D97-AF65-F5344CB8AC3E}">
        <p14:creationId xmlns:p14="http://schemas.microsoft.com/office/powerpoint/2010/main" val="2875086976"/>
      </p:ext>
    </p:extLst>
  </p:cSld>
  <p:clrMapOvr>
    <a:masterClrMapping/>
  </p:clrMapOvr>
  <p:transition>
    <p:fade/>
  </p:transition>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4244508"/>
      </p:ext>
    </p:extLst>
  </p:cSld>
  <p:clrMapOvr>
    <a:masterClrMapping/>
  </p:clrMapOvr>
  <p:transition>
    <p:fade/>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3448887"/>
      </p:ext>
    </p:extLst>
  </p:cSld>
  <p:clrMapOvr>
    <a:masterClrMapping/>
  </p:clrMapOvr>
  <p:transition>
    <p:fade/>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t"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67463786"/>
      </p:ext>
    </p:extLst>
  </p:cSld>
  <p:clrMapOvr>
    <a:masterClrMapping/>
  </p:clrMapOvr>
  <p:transition>
    <p:fade/>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10"/>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79"/>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1" y="5043949"/>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991337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42"/>
        <p:cNvGrpSpPr/>
        <p:nvPr/>
      </p:nvGrpSpPr>
      <p:grpSpPr>
        <a:xfrm>
          <a:off x="0" y="0"/>
          <a:ext cx="0" cy="0"/>
          <a:chOff x="0" y="0"/>
          <a:chExt cx="0" cy="0"/>
        </a:xfrm>
      </p:grpSpPr>
      <p:sp>
        <p:nvSpPr>
          <p:cNvPr id="243" name="Google Shape;243;g2da1dedc366_0_2237"/>
          <p:cNvSpPr txBox="1">
            <a:spLocks noGrp="1"/>
          </p:cNvSpPr>
          <p:nvPr>
            <p:ph type="title"/>
          </p:nvPr>
        </p:nvSpPr>
        <p:spPr>
          <a:xfrm>
            <a:off x="369857" y="888511"/>
            <a:ext cx="4866300" cy="821400"/>
          </a:xfrm>
          <a:prstGeom prst="rect">
            <a:avLst/>
          </a:prstGeom>
          <a:noFill/>
          <a:ln>
            <a:noFill/>
          </a:ln>
        </p:spPr>
        <p:txBody>
          <a:bodyPr spcFirstLastPara="1" wrap="square" lIns="68575" tIns="34275" rIns="68575" bIns="34275" anchor="ctr" anchorCtr="0">
            <a:normAutofit/>
          </a:bodyPr>
          <a:lstStyle>
            <a:lvl1pPr lvl="0" algn="l" rtl="0">
              <a:lnSpc>
                <a:spcPct val="100000"/>
              </a:lnSpc>
              <a:spcBef>
                <a:spcPts val="0"/>
              </a:spcBef>
              <a:spcAft>
                <a:spcPts val="0"/>
              </a:spcAft>
              <a:buClr>
                <a:srgbClr val="2E5F7D"/>
              </a:buClr>
              <a:buSzPts val="3300"/>
              <a:buFont typeface="Calibri"/>
              <a:buNone/>
              <a:defRPr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44" name="Google Shape;244;g2da1dedc366_0_2237"/>
          <p:cNvSpPr txBox="1">
            <a:spLocks noGrp="1"/>
          </p:cNvSpPr>
          <p:nvPr>
            <p:ph type="body" idx="1"/>
          </p:nvPr>
        </p:nvSpPr>
        <p:spPr>
          <a:xfrm>
            <a:off x="369857" y="1840400"/>
            <a:ext cx="4866300" cy="22098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55AF89"/>
              </a:buClr>
              <a:buSzPts val="2100"/>
              <a:buChar char="•"/>
              <a:defRPr/>
            </a:lvl1pPr>
            <a:lvl2pPr marL="914400" lvl="1" indent="-342900" algn="l" rtl="0">
              <a:lnSpc>
                <a:spcPct val="90000"/>
              </a:lnSpc>
              <a:spcBef>
                <a:spcPts val="400"/>
              </a:spcBef>
              <a:spcAft>
                <a:spcPts val="0"/>
              </a:spcAft>
              <a:buClr>
                <a:srgbClr val="55AF89"/>
              </a:buClr>
              <a:buSzPts val="1800"/>
              <a:buChar char="•"/>
              <a:defRPr/>
            </a:lvl2pPr>
            <a:lvl3pPr marL="1371600" lvl="2" indent="-323850" algn="l" rtl="0">
              <a:lnSpc>
                <a:spcPct val="90000"/>
              </a:lnSpc>
              <a:spcBef>
                <a:spcPts val="400"/>
              </a:spcBef>
              <a:spcAft>
                <a:spcPts val="0"/>
              </a:spcAft>
              <a:buClr>
                <a:srgbClr val="55AF89"/>
              </a:buClr>
              <a:buSzPts val="1500"/>
              <a:buFont typeface="NTR"/>
              <a:buChar char="–"/>
              <a:defRPr/>
            </a:lvl3pPr>
            <a:lvl4pPr marL="1828800" lvl="3" indent="-317500" algn="l" rtl="0">
              <a:lnSpc>
                <a:spcPct val="90000"/>
              </a:lnSpc>
              <a:spcBef>
                <a:spcPts val="400"/>
              </a:spcBef>
              <a:spcAft>
                <a:spcPts val="0"/>
              </a:spcAft>
              <a:buClr>
                <a:srgbClr val="C46E25"/>
              </a:buClr>
              <a:buSzPts val="1400"/>
              <a:buChar char="•"/>
              <a:defRPr/>
            </a:lvl4pPr>
            <a:lvl5pPr marL="2286000" lvl="4" indent="-317500" algn="l" rtl="0">
              <a:lnSpc>
                <a:spcPct val="90000"/>
              </a:lnSpc>
              <a:spcBef>
                <a:spcPts val="400"/>
              </a:spcBef>
              <a:spcAft>
                <a:spcPts val="0"/>
              </a:spcAft>
              <a:buClr>
                <a:srgbClr val="C46E25"/>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45" name="Google Shape;245;g2da1dedc366_0_2237"/>
          <p:cNvPicPr preferRelativeResize="0"/>
          <p:nvPr/>
        </p:nvPicPr>
        <p:blipFill rotWithShape="1">
          <a:blip r:embed="rId2">
            <a:alphaModFix/>
          </a:blip>
          <a:srcRect/>
          <a:stretch/>
        </p:blipFill>
        <p:spPr>
          <a:xfrm>
            <a:off x="2286" y="0"/>
            <a:ext cx="9141715" cy="419431"/>
          </a:xfrm>
          <a:prstGeom prst="rect">
            <a:avLst/>
          </a:prstGeom>
          <a:noFill/>
          <a:ln>
            <a:noFill/>
          </a:ln>
        </p:spPr>
      </p:pic>
      <p:sp>
        <p:nvSpPr>
          <p:cNvPr id="246" name="Google Shape;246;g2da1dedc366_0_2237"/>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pic>
        <p:nvPicPr>
          <p:cNvPr id="247" name="Google Shape;247;g2da1dedc366_0_2237"/>
          <p:cNvPicPr preferRelativeResize="0"/>
          <p:nvPr/>
        </p:nvPicPr>
        <p:blipFill rotWithShape="1">
          <a:blip r:embed="rId3">
            <a:alphaModFix/>
          </a:blip>
          <a:srcRect/>
          <a:stretch/>
        </p:blipFill>
        <p:spPr>
          <a:xfrm>
            <a:off x="8524118" y="4503353"/>
            <a:ext cx="478631" cy="535781"/>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80"/>
            <a:ext cx="8229600" cy="3132350"/>
          </a:xfrm>
        </p:spPr>
        <p:txBody>
          <a:bodyPr/>
          <a:lstStyle>
            <a:lvl1pPr marL="228594" indent="-228594">
              <a:lnSpc>
                <a:spcPts val="2200"/>
              </a:lnSpc>
              <a:buClr>
                <a:srgbClr val="003BC0"/>
              </a:buClr>
              <a:buFont typeface="Arial" panose="020B0604020202020204" pitchFamily="34" charset="0"/>
              <a:buChar char="•"/>
              <a:defRPr sz="2000" b="1">
                <a:solidFill>
                  <a:srgbClr val="1D1D1D"/>
                </a:solidFill>
              </a:defRPr>
            </a:lvl1pPr>
            <a:lvl2pPr marL="457189" indent="-169859">
              <a:lnSpc>
                <a:spcPts val="2000"/>
              </a:lnSpc>
              <a:buClr>
                <a:srgbClr val="005761"/>
              </a:buClr>
              <a:buFont typeface="Arial" panose="020B0604020202020204" pitchFamily="34" charset="0"/>
              <a:buChar char="-"/>
              <a:tabLst>
                <a:tab pos="40004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5043949"/>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37277072"/>
      </p:ext>
    </p:extLst>
  </p:cSld>
  <p:clrMapOvr>
    <a:masterClrMapping/>
  </p:clrMapOvr>
  <p:transition>
    <p:fade/>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1" y="1358901"/>
            <a:ext cx="3889375"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6" y="1358901"/>
            <a:ext cx="3889375" cy="3316288"/>
          </a:xfrm>
        </p:spPr>
        <p:txBody>
          <a:bodyPr/>
          <a:lstStyle>
            <a:lvl1pPr marL="228594" indent="-228594">
              <a:buClr>
                <a:srgbClr val="0033A1"/>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tabLst>
                <a:tab pos="285743"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94018563"/>
      </p:ext>
    </p:extLst>
  </p:cSld>
  <p:clrMapOvr>
    <a:masterClrMapping/>
  </p:clrMapOvr>
  <p:transition>
    <p:fade/>
  </p:transition>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1"/>
            <a:ext cx="8229600" cy="3316288"/>
          </a:xfrm>
        </p:spPr>
        <p:txBody>
          <a:bodyPr/>
          <a:lstStyle>
            <a:lvl1pPr marL="228594" indent="-228594">
              <a:buClr>
                <a:srgbClr val="003BC0"/>
              </a:buClr>
              <a:buFont typeface="Arial" panose="020B0604020202020204" pitchFamily="34" charset="0"/>
              <a:buChar char="•"/>
              <a:defRPr sz="2000" b="1">
                <a:solidFill>
                  <a:srgbClr val="1D1D1D"/>
                </a:solidFill>
              </a:defRPr>
            </a:lvl1pPr>
            <a:lvl2pPr marL="457189" indent="-171446">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1" y="5043949"/>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17974866"/>
      </p:ext>
    </p:extLst>
  </p:cSld>
  <p:clrMapOvr>
    <a:masterClrMapping/>
  </p:clrMapOvr>
  <p:transition>
    <p:fade/>
  </p:transition>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5"/>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3" name="TextBox 2"/>
          <p:cNvSpPr txBox="1"/>
          <p:nvPr userDrawn="1"/>
        </p:nvSpPr>
        <p:spPr>
          <a:xfrm>
            <a:off x="127219" y="2746825"/>
            <a:ext cx="7594382"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For more information, contact CDC</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TTY:  1-888-232-6348    www.cdc.gov</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0057B7"/>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4"/>
            <a:ext cx="838200" cy="544438"/>
          </a:xfrm>
          <a:prstGeom prst="rect">
            <a:avLst/>
          </a:prstGeom>
        </p:spPr>
      </p:pic>
    </p:spTree>
    <p:extLst>
      <p:ext uri="{BB962C8B-B14F-4D97-AF65-F5344CB8AC3E}">
        <p14:creationId xmlns:p14="http://schemas.microsoft.com/office/powerpoint/2010/main" val="668364442"/>
      </p:ext>
    </p:extLst>
  </p:cSld>
  <p:clrMapOvr>
    <a:masterClrMapping/>
  </p:clrMapOvr>
  <p:transition>
    <p:fade/>
  </p:transition>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Lst>
          </p:cNvPr>
          <p:cNvGrpSpPr/>
          <p:nvPr userDrawn="1"/>
        </p:nvGrpSpPr>
        <p:grpSpPr>
          <a:xfrm>
            <a:off x="0" y="4274355"/>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C15464F-2DC0-02E4-5EBE-4271CBFCFE29}"/>
                </a:ext>
              </a:extLst>
            </p:cNvPr>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Parallelogram 7">
                <a:extLst>
                  <a:ext uri="{FF2B5EF4-FFF2-40B4-BE49-F238E27FC236}">
                    <a16:creationId xmlns:a16="http://schemas.microsoft.com/office/drawing/2014/main" id="{B86E1BC7-59E7-4F47-5FB3-C02246911E2C}"/>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Parallelogram 12">
                <a:extLst>
                  <a:ext uri="{FF2B5EF4-FFF2-40B4-BE49-F238E27FC236}">
                    <a16:creationId xmlns:a16="http://schemas.microsoft.com/office/drawing/2014/main" id="{1200FC31-8FC6-FF0D-B5D2-3AAF45711FE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Parallelogram 18">
                <a:extLst>
                  <a:ext uri="{FF2B5EF4-FFF2-40B4-BE49-F238E27FC236}">
                    <a16:creationId xmlns:a16="http://schemas.microsoft.com/office/drawing/2014/main" id="{9E48511E-6721-466F-BC20-6BA94574094F}"/>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2" name="TextBox 1">
            <a:extLst>
              <a:ext uri="{FF2B5EF4-FFF2-40B4-BE49-F238E27FC236}">
                <a16:creationId xmlns:a16="http://schemas.microsoft.com/office/drawing/2014/main" id="{63EC5AC4-5C0E-5ADA-63E1-68591A3C61BC}"/>
              </a:ext>
            </a:extLst>
          </p:cNvPr>
          <p:cNvSpPr txBox="1"/>
          <p:nvPr userDrawn="1"/>
        </p:nvSpPr>
        <p:spPr>
          <a:xfrm>
            <a:off x="127219" y="2746825"/>
            <a:ext cx="7594382" cy="138499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For more information, contact CDC/ATSDR</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1-800-CDC-INFO (232-4636)</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TTY:  1-888-232-6348    www.cdc.gov           www.atsdr.cdc.gov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
            </a:r>
            <a:b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br>
            <a:r>
              <a:rPr kumimoji="0" lang="en-US" sz="1200" b="0" i="0" u="none" strike="noStrike" kern="1200" cap="none" spc="0" normalizeH="0" baseline="0" noProof="0">
                <a:ln>
                  <a:noFill/>
                </a:ln>
                <a:solidFill>
                  <a:srgbClr val="1E5AAA"/>
                </a:solidFill>
                <a:effectLst/>
                <a:uLnTx/>
                <a:uFillTx/>
                <a:latin typeface="Calibri" panose="020F0502020204030204" pitchFamily="34" charset="0"/>
                <a:ea typeface="+mn-ea"/>
                <a:cs typeface="+mn-cs"/>
              </a:rPr>
              <a:t>The findings and conclusions in this report are those of the authors and do not necessarily represent the official position of the Centers for Disease Control and Prevention and the Agency for Toxic Substances and Disease Registry.</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9"/>
            <a:ext cx="8286750" cy="993775"/>
          </a:xfrm>
          <a:prstGeom prst="rect">
            <a:avLst/>
          </a:prstGeom>
        </p:spPr>
        <p:txBody>
          <a:bodyPr/>
          <a:lstStyle>
            <a:lvl1pPr algn="l">
              <a:defRPr sz="2400" b="1">
                <a:solidFill>
                  <a:srgbClr val="1E5AAA"/>
                </a:solidFill>
                <a:latin typeface="Calibri" panose="020F0502020204030204" pitchFamily="34" charset="0"/>
                <a:cs typeface="Calibri" panose="020F0502020204030204" pitchFamily="34" charset="0"/>
              </a:defRPr>
            </a:lvl1pPr>
          </a:lstStyle>
          <a:p>
            <a:endParaRPr lang="en-US"/>
          </a:p>
        </p:txBody>
      </p:sp>
      <p:pic>
        <p:nvPicPr>
          <p:cNvPr id="9" name="Picture 8" descr="Graphical user interface, text, application&#10;&#10;Description automatically generated">
            <a:extLst>
              <a:ext uri="{FF2B5EF4-FFF2-40B4-BE49-F238E27FC236}">
                <a16:creationId xmlns:a16="http://schemas.microsoft.com/office/drawing/2014/main" id="{42A424E5-EC2E-6C95-7E53-4B97888007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7184462" y="4440401"/>
            <a:ext cx="838200" cy="544438"/>
          </a:xfrm>
          <a:prstGeom prst="rect">
            <a:avLst/>
          </a:prstGeom>
        </p:spPr>
      </p:pic>
      <p:pic>
        <p:nvPicPr>
          <p:cNvPr id="10" name="Picture 9" descr="A black and white sign&#10;&#10;Description automatically generated with medium confidence">
            <a:extLst>
              <a:ext uri="{FF2B5EF4-FFF2-40B4-BE49-F238E27FC236}">
                <a16:creationId xmlns:a16="http://schemas.microsoft.com/office/drawing/2014/main" id="{A913A7AB-3BD7-6D83-E156-20B20392C0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45885" y="4583641"/>
            <a:ext cx="781090" cy="239492"/>
          </a:xfrm>
          <a:prstGeom prst="rect">
            <a:avLst/>
          </a:prstGeom>
        </p:spPr>
      </p:pic>
    </p:spTree>
    <p:extLst>
      <p:ext uri="{BB962C8B-B14F-4D97-AF65-F5344CB8AC3E}">
        <p14:creationId xmlns:p14="http://schemas.microsoft.com/office/powerpoint/2010/main" val="347485515"/>
      </p:ext>
    </p:extLst>
  </p:cSld>
  <p:clrMapOvr>
    <a:masterClrMapping/>
  </p:clrMapOvr>
  <p:transition>
    <p:fade/>
  </p:transition>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667" b="0" i="0" u="none" strike="noStrike" kern="1200" cap="none" spc="0" normalizeH="0" baseline="0" noProof="0">
                <a:ln>
                  <a:noFill/>
                </a:ln>
                <a:solidFill>
                  <a:srgbClr val="0F56DC"/>
                </a:solidFill>
                <a:effectLst/>
                <a:uLnTx/>
                <a:uFillTx/>
                <a:latin typeface="Calibri" panose="020F0502020204030204"/>
                <a:ea typeface="+mn-ea"/>
                <a:cs typeface="+mn-cs"/>
              </a:endParaRPr>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84" indent="-342884">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7449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62410" y="284774"/>
            <a:ext cx="8224500" cy="7545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3800"/>
              <a:buFont typeface="Calibri"/>
              <a:buNone/>
              <a:defRPr sz="38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body" idx="1"/>
          </p:nvPr>
        </p:nvSpPr>
        <p:spPr>
          <a:xfrm>
            <a:off x="462410" y="864832"/>
            <a:ext cx="8224500" cy="3775500"/>
          </a:xfrm>
          <a:prstGeom prst="rect">
            <a:avLst/>
          </a:prstGeom>
          <a:noFill/>
          <a:ln>
            <a:noFill/>
          </a:ln>
        </p:spPr>
        <p:txBody>
          <a:bodyPr spcFirstLastPara="1" wrap="square" lIns="91425" tIns="91425" rIns="91425" bIns="91425" anchor="t" anchorCtr="0"/>
          <a:lstStyle>
            <a:lvl1pPr marL="457178" marR="0" lvl="0" indent="-419080" algn="l" rtl="0">
              <a:lnSpc>
                <a:spcPct val="106666"/>
              </a:lnSpc>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355" marR="0" lvl="1" indent="-380981"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532" marR="0" lvl="2"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709" marR="0" lvl="3" indent="-33018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5886" marR="0" lvl="4" indent="-317484"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064" marR="0" lvl="5"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240" marR="0" lvl="6"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418" marR="0" lvl="7"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595" marR="0" lvl="8" indent="-355582"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dt" idx="10"/>
          </p:nvPr>
        </p:nvSpPr>
        <p:spPr>
          <a:xfrm>
            <a:off x="462410" y="4855225"/>
            <a:ext cx="781500" cy="199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4" name="Google Shape;64;p14"/>
          <p:cNvSpPr txBox="1">
            <a:spLocks noGrp="1"/>
          </p:cNvSpPr>
          <p:nvPr>
            <p:ph type="ftr" idx="11"/>
          </p:nvPr>
        </p:nvSpPr>
        <p:spPr>
          <a:xfrm>
            <a:off x="2409744" y="4855226"/>
            <a:ext cx="3610200" cy="186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59595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defTabSz="685800"/>
            <a:endParaRPr lang="en-US" kern="1200"/>
          </a:p>
        </p:txBody>
      </p:sp>
      <p:sp>
        <p:nvSpPr>
          <p:cNvPr id="65" name="Google Shape;65;p14"/>
          <p:cNvSpPr txBox="1">
            <a:spLocks noGrp="1"/>
          </p:cNvSpPr>
          <p:nvPr>
            <p:ph type="sldNum" idx="12"/>
          </p:nvPr>
        </p:nvSpPr>
        <p:spPr>
          <a:xfrm>
            <a:off x="8023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defTabSz="685800"/>
            <a:fld id="{00000000-1234-1234-1234-123412341234}" type="slidenum">
              <a:rPr lang="en-US" kern="1200" smtClean="0">
                <a:solidFill>
                  <a:srgbClr val="0F56DC"/>
                </a:solidFill>
              </a:rPr>
              <a:pPr defTabSz="685800"/>
              <a:t>‹#›</a:t>
            </a:fld>
            <a:endParaRPr lang="en-US" kern="1200">
              <a:solidFill>
                <a:srgbClr val="0F56DC"/>
              </a:solidFill>
            </a:endParaRPr>
          </a:p>
        </p:txBody>
      </p:sp>
    </p:spTree>
    <p:extLst>
      <p:ext uri="{BB962C8B-B14F-4D97-AF65-F5344CB8AC3E}">
        <p14:creationId xmlns:p14="http://schemas.microsoft.com/office/powerpoint/2010/main" val="1926999174"/>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9144000" cy="17145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812"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 name="Title 1"/>
          <p:cNvSpPr>
            <a:spLocks noGrp="1"/>
          </p:cNvSpPr>
          <p:nvPr userDrawn="1">
            <p:ph type="title"/>
          </p:nvPr>
        </p:nvSpPr>
        <p:spPr>
          <a:xfrm>
            <a:off x="457200" y="888207"/>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6"/>
            <a:ext cx="838200" cy="544438"/>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165100"/>
            <a:ext cx="9144000" cy="6858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236581" y="4530956"/>
            <a:ext cx="838200" cy="544438"/>
          </a:xfrm>
          <a:prstGeom prst="rect">
            <a:avLst/>
          </a:prstGeom>
        </p:spPr>
      </p:pic>
    </p:spTree>
    <p:extLst>
      <p:ext uri="{BB962C8B-B14F-4D97-AF65-F5344CB8AC3E}">
        <p14:creationId xmlns:p14="http://schemas.microsoft.com/office/powerpoint/2010/main" val="4180507942"/>
      </p:ext>
    </p:extLst>
  </p:cSld>
  <p:clrMapOvr>
    <a:masterClrMapping/>
  </p:clrMapOvr>
  <p:transition>
    <p:fade/>
  </p:transition>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DF737-29C0-EBC8-5985-F6ACCBC63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D9D74-40CE-C6A0-623A-D91AA56BF4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8B32A9-C331-8D88-ADAC-88F416266787}"/>
              </a:ext>
            </a:extLst>
          </p:cNvPr>
          <p:cNvSpPr>
            <a:spLocks noGrp="1"/>
          </p:cNvSpPr>
          <p:nvPr>
            <p:ph type="dt" sz="half" idx="10"/>
          </p:nvPr>
        </p:nvSpPr>
        <p:spPr/>
        <p:txBody>
          <a:bodyPr/>
          <a:lstStyle/>
          <a:p>
            <a:pPr defTabSz="685800">
              <a:buClrTx/>
            </a:pPr>
            <a:fld id="{34F8957E-4594-4BD2-83A7-AAFE2C97DA98}" type="datetimeFigureOut">
              <a:rPr lang="en-US" sz="1350" kern="1200" smtClean="0">
                <a:solidFill>
                  <a:srgbClr val="0F56DC"/>
                </a:solidFill>
                <a:latin typeface="Calibri" panose="020F0502020204030204"/>
                <a:ea typeface="+mn-ea"/>
                <a:cs typeface="+mn-cs"/>
              </a:rPr>
              <a:pPr defTabSz="685800">
                <a:buClrTx/>
              </a:pPr>
              <a:t>6/6/2024</a:t>
            </a:fld>
            <a:endParaRPr lang="en-US" sz="1350" kern="1200">
              <a:solidFill>
                <a:srgbClr val="0F56DC"/>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35B114-20D7-5BA7-A9FF-F734B9605D3F}"/>
              </a:ext>
            </a:extLst>
          </p:cNvPr>
          <p:cNvSpPr>
            <a:spLocks noGrp="1"/>
          </p:cNvSpPr>
          <p:nvPr>
            <p:ph type="ftr" sz="quarter" idx="11"/>
          </p:nvPr>
        </p:nvSpPr>
        <p:spPr/>
        <p:txBody>
          <a:bodyPr/>
          <a:lstStyle/>
          <a:p>
            <a:pPr defTabSz="685800">
              <a:buClrTx/>
            </a:pPr>
            <a:endParaRPr lang="en-US" sz="1350" kern="1200">
              <a:solidFill>
                <a:srgbClr val="0F56DC"/>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ABABB0C-DFF9-D5A0-4C17-12FD558FE49B}"/>
              </a:ext>
            </a:extLst>
          </p:cNvPr>
          <p:cNvSpPr>
            <a:spLocks noGrp="1"/>
          </p:cNvSpPr>
          <p:nvPr>
            <p:ph type="sldNum" sz="quarter" idx="12"/>
          </p:nvPr>
        </p:nvSpPr>
        <p:spPr/>
        <p:txBody>
          <a:bodyPr/>
          <a:lstStyle/>
          <a:p>
            <a:pPr defTabSz="685800">
              <a:buClrTx/>
            </a:pPr>
            <a:fld id="{EF7BEE61-19BF-4C23-92C2-230ED20FEEC2}" type="slidenum">
              <a:rPr lang="en-US" sz="1350" kern="1200" smtClean="0">
                <a:solidFill>
                  <a:srgbClr val="0F56DC"/>
                </a:solidFill>
                <a:latin typeface="Calibri" panose="020F0502020204030204"/>
                <a:ea typeface="+mn-ea"/>
                <a:cs typeface="+mn-cs"/>
              </a:rPr>
              <a:pPr defTabSz="685800">
                <a:buClrTx/>
              </a:pPr>
              <a:t>‹#›</a:t>
            </a:fld>
            <a:endParaRPr lang="en-US" sz="1350" kern="1200">
              <a:solidFill>
                <a:srgbClr val="0F56DC"/>
              </a:solidFill>
              <a:latin typeface="Calibri" panose="020F0502020204030204"/>
              <a:ea typeface="+mn-ea"/>
              <a:cs typeface="+mn-cs"/>
            </a:endParaRPr>
          </a:p>
        </p:txBody>
      </p:sp>
    </p:spTree>
    <p:extLst>
      <p:ext uri="{BB962C8B-B14F-4D97-AF65-F5344CB8AC3E}">
        <p14:creationId xmlns:p14="http://schemas.microsoft.com/office/powerpoint/2010/main" val="1688368507"/>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8B9B92"/>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342839" indent="-342839">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23" indent="-285701">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342839" indent="-342839">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823" indent="-285701">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334425031"/>
      </p:ext>
    </p:extLst>
  </p:cSld>
  <p:clrMapOvr>
    <a:masterClrMapping/>
  </p:clrMapOvr>
  <p:transition>
    <p:fade/>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248"/>
        <p:cNvGrpSpPr/>
        <p:nvPr/>
      </p:nvGrpSpPr>
      <p:grpSpPr>
        <a:xfrm>
          <a:off x="0" y="0"/>
          <a:ext cx="0" cy="0"/>
          <a:chOff x="0" y="0"/>
          <a:chExt cx="0" cy="0"/>
        </a:xfrm>
      </p:grpSpPr>
      <p:sp>
        <p:nvSpPr>
          <p:cNvPr id="249" name="Google Shape;249;g2da1dedc366_0_2243"/>
          <p:cNvSpPr txBox="1">
            <a:spLocks noGrp="1"/>
          </p:cNvSpPr>
          <p:nvPr>
            <p:ph type="title"/>
          </p:nvPr>
        </p:nvSpPr>
        <p:spPr>
          <a:xfrm>
            <a:off x="369857" y="1615606"/>
            <a:ext cx="8467800" cy="805500"/>
          </a:xfrm>
          <a:prstGeom prst="rect">
            <a:avLst/>
          </a:prstGeom>
          <a:noFill/>
          <a:ln>
            <a:noFill/>
          </a:ln>
        </p:spPr>
        <p:txBody>
          <a:bodyPr spcFirstLastPara="1" wrap="square" lIns="68575" tIns="34275" rIns="68575" bIns="34275"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250" name="Google Shape;250;g2da1dedc366_0_2243"/>
          <p:cNvPicPr preferRelativeResize="0"/>
          <p:nvPr/>
        </p:nvPicPr>
        <p:blipFill rotWithShape="1">
          <a:blip r:embed="rId2">
            <a:alphaModFix/>
          </a:blip>
          <a:srcRect/>
          <a:stretch/>
        </p:blipFill>
        <p:spPr>
          <a:xfrm>
            <a:off x="2286" y="0"/>
            <a:ext cx="9141715" cy="419431"/>
          </a:xfrm>
          <a:prstGeom prst="rect">
            <a:avLst/>
          </a:prstGeom>
          <a:noFill/>
          <a:ln>
            <a:noFill/>
          </a:ln>
        </p:spPr>
      </p:pic>
      <p:pic>
        <p:nvPicPr>
          <p:cNvPr id="251" name="Google Shape;251;g2da1dedc366_0_2243"/>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252" name="Google Shape;252;g2da1dedc366_0_2243"/>
          <p:cNvSpPr txBox="1">
            <a:spLocks noGrp="1"/>
          </p:cNvSpPr>
          <p:nvPr>
            <p:ph type="subTitle" idx="1"/>
          </p:nvPr>
        </p:nvSpPr>
        <p:spPr>
          <a:xfrm>
            <a:off x="369857" y="2900307"/>
            <a:ext cx="4680900" cy="5910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53" name="Google Shape;253;g2da1dedc366_0_2243"/>
          <p:cNvSpPr txBox="1"/>
          <p:nvPr/>
        </p:nvSpPr>
        <p:spPr>
          <a:xfrm>
            <a:off x="356918" y="4773642"/>
            <a:ext cx="398400" cy="205800"/>
          </a:xfrm>
          <a:prstGeom prst="rect">
            <a:avLst/>
          </a:prstGeom>
          <a:noFill/>
          <a:ln>
            <a:noFill/>
          </a:ln>
        </p:spPr>
        <p:txBody>
          <a:bodyPr spcFirstLastPara="1" wrap="square" lIns="0" tIns="34275" rIns="0" bIns="34275"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342900" y="4631532"/>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352126766"/>
      </p:ext>
    </p:extLst>
  </p:cSld>
  <p:clrMapOvr>
    <a:masterClrMapping/>
  </p:clrMapOvr>
  <p:transition>
    <p:fade/>
  </p:transition>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BBEB13A-48D3-27BF-A309-28820F4F56E7}"/>
              </a:ext>
            </a:extLst>
          </p:cNvPr>
          <p:cNvSpPr>
            <a:spLocks noGrp="1"/>
          </p:cNvSpPr>
          <p:nvPr>
            <p:ph type="sldNum" sz="quarter" idx="4"/>
          </p:nvPr>
        </p:nvSpPr>
        <p:spPr>
          <a:xfrm>
            <a:off x="8332840" y="4767264"/>
            <a:ext cx="685800" cy="273844"/>
          </a:xfrm>
          <a:prstGeom prst="rect">
            <a:avLst/>
          </a:prstGeom>
        </p:spPr>
        <p:txBody>
          <a:bodyPr vert="horz" lIns="91440" tIns="45720" rIns="91440" bIns="45720" rtlCol="0" anchor="ctr"/>
          <a:lstStyle>
            <a:lvl1pPr algn="r">
              <a:defRPr sz="1050" b="1">
                <a:solidFill>
                  <a:schemeClr val="tx2"/>
                </a:solidFill>
                <a:latin typeface="Calibri" panose="020F0502020204030204" pitchFamily="34" charset="0"/>
                <a:cs typeface="Calibri" panose="020F0502020204030204" pitchFamily="34" charset="0"/>
              </a:defRPr>
            </a:lvl1pPr>
          </a:lstStyle>
          <a:p>
            <a:pPr defTabSz="685800">
              <a:buClrTx/>
            </a:pPr>
            <a:fld id="{3024AEE4-DF17-4CB8-88A9-F7F9C68EA4FD}" type="slidenum">
              <a:rPr lang="en-US" kern="1200" smtClean="0">
                <a:solidFill>
                  <a:srgbClr val="0B7D58"/>
                </a:solidFill>
                <a:ea typeface="+mn-ea"/>
              </a:rPr>
              <a:pPr defTabSz="685800">
                <a:buClrTx/>
              </a:pPr>
              <a:t>‹#›</a:t>
            </a:fld>
            <a:endParaRPr lang="en-US" kern="1200">
              <a:solidFill>
                <a:srgbClr val="0B7D58"/>
              </a:solidFill>
              <a:ea typeface="+mn-ea"/>
            </a:endParaRPr>
          </a:p>
        </p:txBody>
      </p:sp>
    </p:spTree>
    <p:extLst>
      <p:ext uri="{BB962C8B-B14F-4D97-AF65-F5344CB8AC3E}">
        <p14:creationId xmlns:p14="http://schemas.microsoft.com/office/powerpoint/2010/main" val="492827025"/>
      </p:ext>
    </p:extLst>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260"/>
        <p:cNvGrpSpPr/>
        <p:nvPr/>
      </p:nvGrpSpPr>
      <p:grpSpPr>
        <a:xfrm>
          <a:off x="0" y="0"/>
          <a:ext cx="0" cy="0"/>
          <a:chOff x="0" y="0"/>
          <a:chExt cx="0" cy="0"/>
        </a:xfrm>
      </p:grpSpPr>
      <p:sp>
        <p:nvSpPr>
          <p:cNvPr id="261" name="Google Shape;261;g2da1dedc366_0_2255"/>
          <p:cNvSpPr txBox="1">
            <a:spLocks noGrp="1"/>
          </p:cNvSpPr>
          <p:nvPr>
            <p:ph type="title"/>
          </p:nvPr>
        </p:nvSpPr>
        <p:spPr>
          <a:xfrm>
            <a:off x="369857" y="1615606"/>
            <a:ext cx="8467800" cy="805500"/>
          </a:xfrm>
          <a:prstGeom prst="rect">
            <a:avLst/>
          </a:prstGeom>
          <a:noFill/>
          <a:ln>
            <a:noFill/>
          </a:ln>
        </p:spPr>
        <p:txBody>
          <a:bodyPr spcFirstLastPara="1" wrap="square" lIns="68575" tIns="34300" rIns="68575" bIns="34300" anchor="ctr" anchorCtr="0">
            <a:normAutofit/>
          </a:bodyPr>
          <a:lstStyle>
            <a:lvl1pPr lvl="0" algn="l" rtl="0">
              <a:lnSpc>
                <a:spcPct val="91666"/>
              </a:lnSpc>
              <a:spcBef>
                <a:spcPts val="0"/>
              </a:spcBef>
              <a:spcAft>
                <a:spcPts val="0"/>
              </a:spcAft>
              <a:buClr>
                <a:srgbClr val="2E5F7D"/>
              </a:buClr>
              <a:buSzPts val="3600"/>
              <a:buFont typeface="Calibri"/>
              <a:buNone/>
              <a:defRPr sz="3600" b="0">
                <a:solidFill>
                  <a:srgbClr val="2E5F7D"/>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262" name="Google Shape;262;g2da1dedc366_0_2255"/>
          <p:cNvPicPr preferRelativeResize="0"/>
          <p:nvPr/>
        </p:nvPicPr>
        <p:blipFill rotWithShape="1">
          <a:blip r:embed="rId2">
            <a:alphaModFix/>
          </a:blip>
          <a:srcRect/>
          <a:stretch/>
        </p:blipFill>
        <p:spPr>
          <a:xfrm>
            <a:off x="2286" y="0"/>
            <a:ext cx="8913174" cy="408945"/>
          </a:xfrm>
          <a:prstGeom prst="rect">
            <a:avLst/>
          </a:prstGeom>
          <a:noFill/>
          <a:ln>
            <a:noFill/>
          </a:ln>
        </p:spPr>
      </p:pic>
      <p:pic>
        <p:nvPicPr>
          <p:cNvPr id="263" name="Google Shape;263;g2da1dedc366_0_2255"/>
          <p:cNvPicPr preferRelativeResize="0"/>
          <p:nvPr/>
        </p:nvPicPr>
        <p:blipFill rotWithShape="1">
          <a:blip r:embed="rId3">
            <a:alphaModFix/>
          </a:blip>
          <a:srcRect/>
          <a:stretch/>
        </p:blipFill>
        <p:spPr>
          <a:xfrm>
            <a:off x="428625" y="2588084"/>
            <a:ext cx="8286750" cy="38100"/>
          </a:xfrm>
          <a:prstGeom prst="rect">
            <a:avLst/>
          </a:prstGeom>
          <a:noFill/>
          <a:ln>
            <a:noFill/>
          </a:ln>
        </p:spPr>
      </p:pic>
      <p:sp>
        <p:nvSpPr>
          <p:cNvPr id="264" name="Google Shape;264;g2da1dedc366_0_2255"/>
          <p:cNvSpPr txBox="1">
            <a:spLocks noGrp="1"/>
          </p:cNvSpPr>
          <p:nvPr>
            <p:ph type="subTitle" idx="1"/>
          </p:nvPr>
        </p:nvSpPr>
        <p:spPr>
          <a:xfrm>
            <a:off x="369857" y="2900307"/>
            <a:ext cx="4680900" cy="591000"/>
          </a:xfrm>
          <a:prstGeom prst="rect">
            <a:avLst/>
          </a:prstGeom>
          <a:noFill/>
          <a:ln>
            <a:noFill/>
          </a:ln>
        </p:spPr>
        <p:txBody>
          <a:bodyPr spcFirstLastPara="1" wrap="square" lIns="68575" tIns="34300" rIns="68575" bIns="34300" anchor="t" anchorCtr="0">
            <a:normAutofit/>
          </a:bodyPr>
          <a:lstStyle>
            <a:lvl1pPr lvl="0" algn="l" rtl="0">
              <a:lnSpc>
                <a:spcPct val="90000"/>
              </a:lnSpc>
              <a:spcBef>
                <a:spcPts val="800"/>
              </a:spcBef>
              <a:spcAft>
                <a:spcPts val="0"/>
              </a:spcAft>
              <a:buClr>
                <a:srgbClr val="3975B0"/>
              </a:buClr>
              <a:buSzPts val="1800"/>
              <a:buNone/>
              <a:defRPr sz="1800" b="1">
                <a:solidFill>
                  <a:srgbClr val="3975B0"/>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5" name="Google Shape;265;g2da1dedc366_0_2255"/>
          <p:cNvSpPr txBox="1"/>
          <p:nvPr/>
        </p:nvSpPr>
        <p:spPr>
          <a:xfrm>
            <a:off x="356918" y="4773642"/>
            <a:ext cx="398400" cy="205800"/>
          </a:xfrm>
          <a:prstGeom prst="rect">
            <a:avLst/>
          </a:prstGeom>
          <a:noFill/>
          <a:ln>
            <a:noFill/>
          </a:ln>
        </p:spPr>
        <p:txBody>
          <a:bodyPr spcFirstLastPara="1" wrap="square" lIns="0" tIns="34300" rIns="0" bIns="343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7F7F7F"/>
                </a:solidFill>
                <a:latin typeface="Calibri"/>
                <a:ea typeface="Calibri"/>
                <a:cs typeface="Calibri"/>
                <a:sym typeface="Calibri"/>
              </a:rPr>
              <a:t>‹#›</a:t>
            </a:fld>
            <a:endParaRPr sz="900" b="0" i="0" u="none" strike="noStrike" cap="none">
              <a:solidFill>
                <a:srgbClr val="7F7F7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Data Slide">
  <p:cSld name="8_Data Slide">
    <p:spTree>
      <p:nvGrpSpPr>
        <p:cNvPr id="1" name="Shape 266"/>
        <p:cNvGrpSpPr/>
        <p:nvPr/>
      </p:nvGrpSpPr>
      <p:grpSpPr>
        <a:xfrm>
          <a:off x="0" y="0"/>
          <a:ext cx="0" cy="0"/>
          <a:chOff x="0" y="0"/>
          <a:chExt cx="0" cy="0"/>
        </a:xfrm>
      </p:grpSpPr>
      <p:sp>
        <p:nvSpPr>
          <p:cNvPr id="267" name="Google Shape;267;g2da1dedc366_0_2261"/>
          <p:cNvSpPr txBox="1">
            <a:spLocks noGrp="1"/>
          </p:cNvSpPr>
          <p:nvPr>
            <p:ph type="body" idx="1"/>
          </p:nvPr>
        </p:nvSpPr>
        <p:spPr>
          <a:xfrm>
            <a:off x="457200" y="1376679"/>
            <a:ext cx="8229600" cy="3132300"/>
          </a:xfrm>
          <a:prstGeom prst="rect">
            <a:avLst/>
          </a:prstGeom>
          <a:noFill/>
          <a:ln>
            <a:noFill/>
          </a:ln>
        </p:spPr>
        <p:txBody>
          <a:bodyPr spcFirstLastPara="1" wrap="square" lIns="68575" tIns="34300" rIns="68575" bIns="34300" anchor="t" anchorCtr="0">
            <a:normAutofit/>
          </a:bodyPr>
          <a:lstStyle>
            <a:lvl1pPr marL="457200" lvl="0" indent="-361950" algn="l" rtl="0">
              <a:lnSpc>
                <a:spcPct val="110000"/>
              </a:lnSpc>
              <a:spcBef>
                <a:spcPts val="800"/>
              </a:spcBef>
              <a:spcAft>
                <a:spcPts val="0"/>
              </a:spcAft>
              <a:buClr>
                <a:srgbClr val="003BC0"/>
              </a:buClr>
              <a:buSzPts val="2100"/>
              <a:buFont typeface="Arial"/>
              <a:buChar char="•"/>
              <a:defRPr sz="2000" b="1">
                <a:solidFill>
                  <a:srgbClr val="1D1D1D"/>
                </a:solidFill>
              </a:defRPr>
            </a:lvl1pPr>
            <a:lvl2pPr marL="914400" lvl="1" indent="-342900" algn="l" rtl="0">
              <a:lnSpc>
                <a:spcPct val="111111"/>
              </a:lnSpc>
              <a:spcBef>
                <a:spcPts val="400"/>
              </a:spcBef>
              <a:spcAft>
                <a:spcPts val="0"/>
              </a:spcAft>
              <a:buClr>
                <a:srgbClr val="005761"/>
              </a:buClr>
              <a:buSzPts val="1800"/>
              <a:buFont typeface="Arial"/>
              <a:buChar char="-"/>
              <a:defRPr sz="1800">
                <a:solidFill>
                  <a:srgbClr val="1D1D1D"/>
                </a:solidFill>
              </a:defRPr>
            </a:lvl2pPr>
            <a:lvl3pPr marL="1371600" lvl="2" indent="-323850" algn="l" rtl="0">
              <a:lnSpc>
                <a:spcPct val="100000"/>
              </a:lnSpc>
              <a:spcBef>
                <a:spcPts val="400"/>
              </a:spcBef>
              <a:spcAft>
                <a:spcPts val="0"/>
              </a:spcAft>
              <a:buClr>
                <a:srgbClr val="5A5A5A"/>
              </a:buClr>
              <a:buSzPts val="1500"/>
              <a:buChar char="•"/>
              <a:defRPr sz="2000">
                <a:solidFill>
                  <a:srgbClr val="1D1D1D"/>
                </a:solidFill>
              </a:defRPr>
            </a:lvl3pPr>
            <a:lvl4pPr marL="1828800" lvl="3" indent="-317500" algn="l" rtl="0">
              <a:lnSpc>
                <a:spcPct val="90000"/>
              </a:lnSpc>
              <a:spcBef>
                <a:spcPts val="400"/>
              </a:spcBef>
              <a:spcAft>
                <a:spcPts val="0"/>
              </a:spcAft>
              <a:buSzPts val="1400"/>
              <a:buChar char="•"/>
              <a:defRPr sz="2000">
                <a:solidFill>
                  <a:srgbClr val="1D1D1D"/>
                </a:solidFill>
              </a:defRPr>
            </a:lvl4pPr>
            <a:lvl5pPr marL="2286000" lvl="4" indent="-317500" algn="l" rtl="0">
              <a:lnSpc>
                <a:spcPct val="90000"/>
              </a:lnSpc>
              <a:spcBef>
                <a:spcPts val="400"/>
              </a:spcBef>
              <a:spcAft>
                <a:spcPts val="0"/>
              </a:spcAft>
              <a:buSzPts val="1400"/>
              <a:buChar char="•"/>
              <a:defRPr sz="2000">
                <a:solidFill>
                  <a:srgbClr val="1D1D1D"/>
                </a:solidFill>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sp>
        <p:nvSpPr>
          <p:cNvPr id="268" name="Google Shape;268;g2da1dedc366_0_2261"/>
          <p:cNvSpPr txBox="1">
            <a:spLocks noGrp="1"/>
          </p:cNvSpPr>
          <p:nvPr>
            <p:ph type="title"/>
          </p:nvPr>
        </p:nvSpPr>
        <p:spPr>
          <a:xfrm>
            <a:off x="457200" y="205979"/>
            <a:ext cx="8229600" cy="857400"/>
          </a:xfrm>
          <a:prstGeom prst="rect">
            <a:avLst/>
          </a:prstGeom>
          <a:noFill/>
          <a:ln>
            <a:noFill/>
          </a:ln>
        </p:spPr>
        <p:txBody>
          <a:bodyPr spcFirstLastPara="1" wrap="square" lIns="68575" tIns="34300" rIns="68575" bIns="34300" anchor="b" anchorCtr="0">
            <a:normAutofit/>
          </a:bodyPr>
          <a:lstStyle>
            <a:lvl1pPr lvl="0" algn="l" rtl="0">
              <a:lnSpc>
                <a:spcPct val="107142"/>
              </a:lnSpc>
              <a:spcBef>
                <a:spcPts val="0"/>
              </a:spcBef>
              <a:spcAft>
                <a:spcPts val="0"/>
              </a:spcAft>
              <a:buSzPts val="3300"/>
              <a:buNone/>
              <a:defRPr sz="2800" b="1">
                <a:solidFill>
                  <a:srgbClr val="1E5AAA"/>
                </a:solidFill>
                <a:latin typeface="Calibri"/>
                <a:ea typeface="Calibri"/>
                <a:cs typeface="Calibri"/>
                <a:sym typeface="Calibri"/>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grpSp>
        <p:nvGrpSpPr>
          <p:cNvPr id="269" name="Google Shape;269;g2da1dedc366_0_2261"/>
          <p:cNvGrpSpPr/>
          <p:nvPr/>
        </p:nvGrpSpPr>
        <p:grpSpPr>
          <a:xfrm>
            <a:off x="-308" y="5044603"/>
            <a:ext cx="9143115" cy="106946"/>
            <a:chOff x="7355954" y="15880800"/>
            <a:chExt cx="21904923" cy="578400"/>
          </a:xfrm>
        </p:grpSpPr>
        <p:sp>
          <p:nvSpPr>
            <p:cNvPr id="270" name="Google Shape;270;g2da1dedc366_0_2261"/>
            <p:cNvSpPr/>
            <p:nvPr/>
          </p:nvSpPr>
          <p:spPr>
            <a:xfrm rot="10800000" flipH="1">
              <a:off x="21984029" y="15880800"/>
              <a:ext cx="2433000" cy="578400"/>
            </a:xfrm>
            <a:prstGeom prst="rect">
              <a:avLst/>
            </a:prstGeom>
            <a:solidFill>
              <a:srgbClr val="194D9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271" name="Google Shape;271;g2da1dedc366_0_2261"/>
            <p:cNvSpPr/>
            <p:nvPr/>
          </p:nvSpPr>
          <p:spPr>
            <a:xfrm rot="10800000" flipH="1">
              <a:off x="24406350" y="15880800"/>
              <a:ext cx="2433000" cy="578400"/>
            </a:xfrm>
            <a:prstGeom prst="rect">
              <a:avLst/>
            </a:prstGeom>
            <a:solidFill>
              <a:srgbClr val="1C56A4"/>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272" name="Google Shape;272;g2da1dedc366_0_2261"/>
            <p:cNvSpPr/>
            <p:nvPr/>
          </p:nvSpPr>
          <p:spPr>
            <a:xfrm rot="10800000" flipH="1">
              <a:off x="26827877" y="15880800"/>
              <a:ext cx="2433000" cy="578400"/>
            </a:xfrm>
            <a:prstGeom prst="rect">
              <a:avLst/>
            </a:prstGeom>
            <a:solidFill>
              <a:srgbClr val="1E5DB2"/>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sp>
          <p:nvSpPr>
            <p:cNvPr id="273" name="Google Shape;273;g2da1dedc366_0_2261"/>
            <p:cNvSpPr/>
            <p:nvPr/>
          </p:nvSpPr>
          <p:spPr>
            <a:xfrm rot="10800000" flipH="1">
              <a:off x="7355954" y="15880800"/>
              <a:ext cx="14644500" cy="578400"/>
            </a:xfrm>
            <a:prstGeom prst="rect">
              <a:avLst/>
            </a:prstGeom>
            <a:solidFill>
              <a:srgbClr val="16438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2500" b="0" i="0" u="none" strike="noStrike" cap="none">
                <a:solidFill>
                  <a:srgbClr val="000000"/>
                </a:solidFill>
                <a:latin typeface="Arial"/>
                <a:ea typeface="Arial"/>
                <a:cs typeface="Arial"/>
                <a:sym typeface="Arial"/>
              </a:endParaRPr>
            </a:p>
          </p:txBody>
        </p:sp>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5.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g2da1dedc366_0_220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8" name="Google Shape;208;g2da1dedc366_0_220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09" name="Google Shape;209;g2da1dedc366_0_220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0" name="Google Shape;210;g2da1dedc366_0_220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11" name="Google Shape;211;g2da1dedc366_0_220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g2da1dedc366_0_2249"/>
          <p:cNvSpPr txBox="1">
            <a:spLocks noGrp="1"/>
          </p:cNvSpPr>
          <p:nvPr>
            <p:ph type="title"/>
          </p:nvPr>
        </p:nvSpPr>
        <p:spPr>
          <a:xfrm>
            <a:off x="628650" y="273844"/>
            <a:ext cx="7886700" cy="994200"/>
          </a:xfrm>
          <a:prstGeom prst="rect">
            <a:avLst/>
          </a:prstGeom>
          <a:noFill/>
          <a:ln>
            <a:noFill/>
          </a:ln>
        </p:spPr>
        <p:txBody>
          <a:bodyPr spcFirstLastPara="1" wrap="square" lIns="68575" tIns="34300" rIns="68575" bIns="343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6" name="Google Shape;256;g2da1dedc366_0_2249"/>
          <p:cNvSpPr txBox="1">
            <a:spLocks noGrp="1"/>
          </p:cNvSpPr>
          <p:nvPr>
            <p:ph type="body" idx="1"/>
          </p:nvPr>
        </p:nvSpPr>
        <p:spPr>
          <a:xfrm>
            <a:off x="628650" y="1369219"/>
            <a:ext cx="7886700" cy="3263400"/>
          </a:xfrm>
          <a:prstGeom prst="rect">
            <a:avLst/>
          </a:prstGeom>
          <a:noFill/>
          <a:ln>
            <a:noFill/>
          </a:ln>
        </p:spPr>
        <p:txBody>
          <a:bodyPr spcFirstLastPara="1" wrap="square" lIns="68575" tIns="34300" rIns="68575" bIns="34300"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57" name="Google Shape;257;g2da1dedc366_0_2249"/>
          <p:cNvSpPr txBox="1">
            <a:spLocks noGrp="1"/>
          </p:cNvSpPr>
          <p:nvPr>
            <p:ph type="dt" idx="10"/>
          </p:nvPr>
        </p:nvSpPr>
        <p:spPr>
          <a:xfrm>
            <a:off x="628650" y="4767263"/>
            <a:ext cx="2057400" cy="273900"/>
          </a:xfrm>
          <a:prstGeom prst="rect">
            <a:avLst/>
          </a:prstGeom>
          <a:noFill/>
          <a:ln>
            <a:noFill/>
          </a:ln>
        </p:spPr>
        <p:txBody>
          <a:bodyPr spcFirstLastPara="1" wrap="square" lIns="68575" tIns="34300" rIns="68575" bIns="34300"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8" name="Google Shape;258;g2da1dedc366_0_2249"/>
          <p:cNvSpPr txBox="1">
            <a:spLocks noGrp="1"/>
          </p:cNvSpPr>
          <p:nvPr>
            <p:ph type="ftr" idx="11"/>
          </p:nvPr>
        </p:nvSpPr>
        <p:spPr>
          <a:xfrm>
            <a:off x="3028950" y="4767263"/>
            <a:ext cx="3086100" cy="273900"/>
          </a:xfrm>
          <a:prstGeom prst="rect">
            <a:avLst/>
          </a:prstGeom>
          <a:noFill/>
          <a:ln>
            <a:noFill/>
          </a:ln>
        </p:spPr>
        <p:txBody>
          <a:bodyPr spcFirstLastPara="1" wrap="square" lIns="68575" tIns="34300" rIns="68575" bIns="34300"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59" name="Google Shape;259;g2da1dedc366_0_2249"/>
          <p:cNvSpPr txBox="1">
            <a:spLocks noGrp="1"/>
          </p:cNvSpPr>
          <p:nvPr>
            <p:ph type="sldNum" idx="12"/>
          </p:nvPr>
        </p:nvSpPr>
        <p:spPr>
          <a:xfrm>
            <a:off x="6457950" y="4767263"/>
            <a:ext cx="2057400" cy="273900"/>
          </a:xfrm>
          <a:prstGeom prst="rect">
            <a:avLst/>
          </a:prstGeom>
          <a:noFill/>
          <a:ln>
            <a:noFill/>
          </a:ln>
        </p:spPr>
        <p:txBody>
          <a:bodyPr spcFirstLastPara="1" wrap="square" lIns="68575" tIns="34300" rIns="68575" bIns="343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g2da1dedc366_0_230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12" name="Google Shape;312;g2da1dedc366_0_230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13" name="Google Shape;313;g2da1dedc366_0_230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14" name="Google Shape;314;g2da1dedc366_0_230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15" name="Google Shape;315;g2da1dedc366_0_230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1066917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1456318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dicaid.gov/medicaid/data-systems/medicaid-management-information-system/index.html"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3.png"/><Relationship Id="rId12"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5.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2da1dedc366_0_1755"/>
          <p:cNvSpPr txBox="1">
            <a:spLocks noGrp="1"/>
          </p:cNvSpPr>
          <p:nvPr>
            <p:ph type="ctrTitle"/>
          </p:nvPr>
        </p:nvSpPr>
        <p:spPr>
          <a:xfrm>
            <a:off x="593275" y="850125"/>
            <a:ext cx="6849000" cy="1783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rgbClr val="2E5F7D"/>
              </a:buClr>
              <a:buSzPts val="3600"/>
              <a:buFont typeface="Calibri"/>
              <a:buNone/>
            </a:pPr>
            <a:r>
              <a:rPr lang="en-US" b="1"/>
              <a:t>Strategic Sustainability and IIS Budget</a:t>
            </a:r>
            <a:endParaRPr b="1"/>
          </a:p>
          <a:p>
            <a:pPr marL="0" lvl="0" indent="0" algn="l" rtl="0">
              <a:lnSpc>
                <a:spcPct val="90000"/>
              </a:lnSpc>
              <a:spcBef>
                <a:spcPts val="0"/>
              </a:spcBef>
              <a:spcAft>
                <a:spcPts val="0"/>
              </a:spcAft>
              <a:buClr>
                <a:srgbClr val="2E5F7D"/>
              </a:buClr>
              <a:buSzPts val="3600"/>
              <a:buFont typeface="Calibri"/>
              <a:buNone/>
            </a:pPr>
            <a:endParaRPr/>
          </a:p>
          <a:p>
            <a:pPr marL="0" lvl="0" indent="0" algn="l" rtl="0">
              <a:lnSpc>
                <a:spcPct val="90000"/>
              </a:lnSpc>
              <a:spcBef>
                <a:spcPts val="0"/>
              </a:spcBef>
              <a:spcAft>
                <a:spcPts val="0"/>
              </a:spcAft>
              <a:buClr>
                <a:srgbClr val="2E5F7D"/>
              </a:buClr>
              <a:buSzPts val="3600"/>
              <a:buFont typeface="Calibri"/>
              <a:buNone/>
            </a:pPr>
            <a:r>
              <a:rPr lang="en-US" i="1">
                <a:solidFill>
                  <a:srgbClr val="4F87BD"/>
                </a:solidFill>
              </a:rPr>
              <a:t>Working Hand-in-Hand for a Successful IIS</a:t>
            </a:r>
            <a:endParaRPr i="1">
              <a:solidFill>
                <a:srgbClr val="4F87BD"/>
              </a:solidFill>
            </a:endParaRPr>
          </a:p>
        </p:txBody>
      </p:sp>
      <p:sp>
        <p:nvSpPr>
          <p:cNvPr id="873" name="Google Shape;873;g2da1dedc366_0_1755"/>
          <p:cNvSpPr txBox="1"/>
          <p:nvPr/>
        </p:nvSpPr>
        <p:spPr>
          <a:xfrm>
            <a:off x="593282" y="3427074"/>
            <a:ext cx="29781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Presenter name/date</a:t>
            </a:r>
            <a:endParaRPr sz="1100" b="0" i="0" u="none" strike="noStrike" cap="none">
              <a:solidFill>
                <a:srgbClr val="000000"/>
              </a:solidFill>
              <a:latin typeface="Arial"/>
              <a:ea typeface="Arial"/>
              <a:cs typeface="Arial"/>
              <a:sym typeface="Arial"/>
            </a:endParaRPr>
          </a:p>
        </p:txBody>
      </p:sp>
      <p:sp>
        <p:nvSpPr>
          <p:cNvPr id="874" name="Google Shape;874;g2da1dedc366_0_1755"/>
          <p:cNvSpPr txBox="1"/>
          <p:nvPr/>
        </p:nvSpPr>
        <p:spPr>
          <a:xfrm>
            <a:off x="593264" y="3330066"/>
            <a:ext cx="16422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27E8A"/>
                </a:solidFill>
                <a:latin typeface="Calibri"/>
                <a:ea typeface="Calibri"/>
                <a:cs typeface="Calibri"/>
                <a:sym typeface="Calibri"/>
              </a:rPr>
              <a:t>Jan Hicks-Thomson</a:t>
            </a:r>
            <a:endParaRPr sz="1200" b="0" i="0" u="none" strike="noStrike" cap="none">
              <a:solidFill>
                <a:srgbClr val="727E8A"/>
              </a:solidFill>
              <a:latin typeface="Calibri"/>
              <a:ea typeface="Calibri"/>
              <a:cs typeface="Calibri"/>
              <a:sym typeface="Calibri"/>
            </a:endParaRPr>
          </a:p>
        </p:txBody>
      </p:sp>
      <p:sp>
        <p:nvSpPr>
          <p:cNvPr id="875" name="Google Shape;875;g2da1dedc366_0_1755"/>
          <p:cNvSpPr txBox="1"/>
          <p:nvPr/>
        </p:nvSpPr>
        <p:spPr>
          <a:xfrm>
            <a:off x="7144555" y="3337735"/>
            <a:ext cx="1642200" cy="2385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a:solidFill>
                  <a:srgbClr val="727E8A"/>
                </a:solidFill>
                <a:latin typeface="Calibri"/>
                <a:ea typeface="Calibri"/>
                <a:cs typeface="Calibri"/>
                <a:sym typeface="Calibri"/>
              </a:rPr>
              <a:t>June 6, 2024</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g2da1dedc366_0_1916"/>
          <p:cNvSpPr txBox="1">
            <a:spLocks noGrp="1"/>
          </p:cNvSpPr>
          <p:nvPr>
            <p:ph type="title"/>
          </p:nvPr>
        </p:nvSpPr>
        <p:spPr>
          <a:xfrm>
            <a:off x="369857" y="161560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91666"/>
              </a:lnSpc>
              <a:spcBef>
                <a:spcPts val="0"/>
              </a:spcBef>
              <a:spcAft>
                <a:spcPts val="0"/>
              </a:spcAft>
              <a:buSzPts val="3600"/>
              <a:buNone/>
            </a:pPr>
            <a:r>
              <a:rPr lang="en-US"/>
              <a:t>IIS Funding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g2e186f19e7f_0_10"/>
          <p:cNvSpPr txBox="1">
            <a:spLocks noGrp="1"/>
          </p:cNvSpPr>
          <p:nvPr>
            <p:ph type="title"/>
          </p:nvPr>
        </p:nvSpPr>
        <p:spPr>
          <a:xfrm>
            <a:off x="369857" y="55271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2900"/>
              <a:buFont typeface="Arial"/>
              <a:buNone/>
            </a:pPr>
            <a:r>
              <a:rPr lang="en-US"/>
              <a:t>CDC Supported IIS Funding</a:t>
            </a:r>
            <a:endParaRPr/>
          </a:p>
        </p:txBody>
      </p:sp>
      <p:sp>
        <p:nvSpPr>
          <p:cNvPr id="1041" name="Google Shape;1041;g2e186f19e7f_0_10"/>
          <p:cNvSpPr txBox="1">
            <a:spLocks noGrp="1"/>
          </p:cNvSpPr>
          <p:nvPr>
            <p:ph type="body" idx="1"/>
          </p:nvPr>
        </p:nvSpPr>
        <p:spPr>
          <a:xfrm>
            <a:off x="369850" y="1358200"/>
            <a:ext cx="8467800" cy="3356700"/>
          </a:xfrm>
          <a:prstGeom prst="rect">
            <a:avLst/>
          </a:prstGeom>
        </p:spPr>
        <p:txBody>
          <a:bodyPr spcFirstLastPara="1" wrap="square" lIns="68575" tIns="34275" rIns="68575" bIns="34275" anchor="t" anchorCtr="0">
            <a:normAutofit/>
          </a:bodyPr>
          <a:lstStyle/>
          <a:p>
            <a:pPr marL="457200" lvl="0" indent="-368300" algn="l" rtl="0">
              <a:lnSpc>
                <a:spcPct val="100000"/>
              </a:lnSpc>
              <a:spcBef>
                <a:spcPts val="1000"/>
              </a:spcBef>
              <a:spcAft>
                <a:spcPts val="0"/>
              </a:spcAft>
              <a:buSzPts val="2200"/>
              <a:buChar char="•"/>
            </a:pPr>
            <a:r>
              <a:rPr lang="en-US" sz="2200"/>
              <a:t>CDC 317 and VFC Immunization Cooperative Agreement</a:t>
            </a:r>
            <a:endParaRPr sz="2200"/>
          </a:p>
          <a:p>
            <a:pPr marL="457200" lvl="0" indent="-368300" algn="l" rtl="0">
              <a:lnSpc>
                <a:spcPct val="100000"/>
              </a:lnSpc>
              <a:spcBef>
                <a:spcPts val="1000"/>
              </a:spcBef>
              <a:spcAft>
                <a:spcPts val="0"/>
              </a:spcAft>
              <a:buSzPts val="2200"/>
              <a:buChar char="•"/>
            </a:pPr>
            <a:r>
              <a:rPr lang="en-US" sz="2200"/>
              <a:t>IIS supports all aspects of the immunization program, most fund types (PPHF, 317, VFC, Pan-Flu can be used for IIS)</a:t>
            </a:r>
            <a:endParaRPr sz="2200"/>
          </a:p>
          <a:p>
            <a:pPr marL="914400" lvl="1" indent="-368300" algn="l" rtl="0">
              <a:lnSpc>
                <a:spcPct val="100000"/>
              </a:lnSpc>
              <a:spcBef>
                <a:spcPts val="1000"/>
              </a:spcBef>
              <a:spcAft>
                <a:spcPts val="0"/>
              </a:spcAft>
              <a:buSzPts val="2200"/>
              <a:buChar char="•"/>
            </a:pPr>
            <a:r>
              <a:rPr lang="en-US" sz="2200"/>
              <a:t>Competitive component awards vary, currently VTrckS API</a:t>
            </a:r>
            <a:endParaRPr sz="2200"/>
          </a:p>
          <a:p>
            <a:pPr marL="914400" lvl="1" indent="-368300" algn="l" rtl="0">
              <a:lnSpc>
                <a:spcPct val="100000"/>
              </a:lnSpc>
              <a:spcBef>
                <a:spcPts val="1000"/>
              </a:spcBef>
              <a:spcAft>
                <a:spcPts val="0"/>
              </a:spcAft>
              <a:buSzPts val="2200"/>
              <a:buChar char="•"/>
            </a:pPr>
            <a:r>
              <a:rPr lang="en-US" sz="2200"/>
              <a:t>Supplemental COVID funding may be used through 6/30/2025</a:t>
            </a:r>
            <a:endParaRPr sz="2200"/>
          </a:p>
          <a:p>
            <a:pPr marL="457200" lvl="0" indent="-368300" algn="l" rtl="0">
              <a:lnSpc>
                <a:spcPct val="100000"/>
              </a:lnSpc>
              <a:spcBef>
                <a:spcPts val="1000"/>
              </a:spcBef>
              <a:spcAft>
                <a:spcPts val="0"/>
              </a:spcAft>
              <a:buSzPts val="2200"/>
              <a:buChar char="•"/>
            </a:pPr>
            <a:r>
              <a:rPr lang="en-US" sz="2200"/>
              <a:t>Other CDC opportunities: Public Health Infrastructure Grant, preparedness response, surveillance, etc.</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g2e186f19e7f_0_17"/>
          <p:cNvSpPr txBox="1">
            <a:spLocks noGrp="1"/>
          </p:cNvSpPr>
          <p:nvPr>
            <p:ph type="title"/>
          </p:nvPr>
        </p:nvSpPr>
        <p:spPr>
          <a:xfrm>
            <a:off x="369857" y="387486"/>
            <a:ext cx="8467800" cy="805500"/>
          </a:xfrm>
          <a:prstGeom prst="rect">
            <a:avLst/>
          </a:prstGeom>
          <a:noFill/>
          <a:ln>
            <a:noFill/>
          </a:ln>
        </p:spPr>
        <p:txBody>
          <a:bodyPr spcFirstLastPara="1" wrap="square" lIns="68575" tIns="34300" rIns="68575" bIns="34300" anchor="ctr" anchorCtr="0">
            <a:normAutofit fontScale="90000"/>
          </a:bodyPr>
          <a:lstStyle/>
          <a:p>
            <a:pPr marL="0" lvl="0" indent="0" algn="l" rtl="0">
              <a:lnSpc>
                <a:spcPct val="91666"/>
              </a:lnSpc>
              <a:spcBef>
                <a:spcPts val="0"/>
              </a:spcBef>
              <a:spcAft>
                <a:spcPts val="0"/>
              </a:spcAft>
              <a:buSzPct val="109090"/>
              <a:buNone/>
            </a:pPr>
            <a:r>
              <a:rPr lang="en-US"/>
              <a:t>NCEZID Epidemiology and Laboratory Capacity (ELC) Cooperative Agreement – Background</a:t>
            </a:r>
            <a:endParaRPr/>
          </a:p>
        </p:txBody>
      </p:sp>
      <p:sp>
        <p:nvSpPr>
          <p:cNvPr id="1047" name="Google Shape;1047;g2e186f19e7f_0_17"/>
          <p:cNvSpPr txBox="1">
            <a:spLocks noGrp="1"/>
          </p:cNvSpPr>
          <p:nvPr>
            <p:ph type="body" idx="1"/>
          </p:nvPr>
        </p:nvSpPr>
        <p:spPr>
          <a:xfrm>
            <a:off x="369857" y="1192986"/>
            <a:ext cx="7880400" cy="3586200"/>
          </a:xfrm>
          <a:prstGeom prst="rect">
            <a:avLst/>
          </a:prstGeom>
        </p:spPr>
        <p:txBody>
          <a:bodyPr spcFirstLastPara="1" wrap="square" lIns="68575" tIns="34300" rIns="68575" bIns="34300" anchor="t" anchorCtr="0">
            <a:noAutofit/>
          </a:bodyPr>
          <a:lstStyle/>
          <a:p>
            <a:pPr marL="457200" lvl="0" indent="-368300" algn="l" rtl="0">
              <a:lnSpc>
                <a:spcPct val="100000"/>
              </a:lnSpc>
              <a:spcBef>
                <a:spcPts val="1000"/>
              </a:spcBef>
              <a:spcAft>
                <a:spcPts val="0"/>
              </a:spcAft>
              <a:buSzPts val="2200"/>
              <a:buChar char="•"/>
            </a:pPr>
            <a:r>
              <a:rPr lang="en-US" sz="2200" dirty="0"/>
              <a:t>Financial support and technical assistance to state, large local and US territory and affiliate health departments to detect, prevent and respond to emerging infectious diseases</a:t>
            </a:r>
            <a:endParaRPr sz="2200" dirty="0"/>
          </a:p>
          <a:p>
            <a:pPr marL="457200" lvl="0" indent="-368300" algn="l" rtl="0">
              <a:lnSpc>
                <a:spcPct val="100000"/>
              </a:lnSpc>
              <a:spcBef>
                <a:spcPts val="1000"/>
              </a:spcBef>
              <a:spcAft>
                <a:spcPts val="0"/>
              </a:spcAft>
              <a:buSzPts val="2200"/>
              <a:buChar char="•"/>
            </a:pPr>
            <a:r>
              <a:rPr lang="en-US" sz="2200" dirty="0"/>
              <a:t>64 recipients include states, large locals, and US territory and affiliate health departments</a:t>
            </a:r>
            <a:endParaRPr sz="2200" dirty="0"/>
          </a:p>
          <a:p>
            <a:pPr marL="457200" lvl="0" indent="-368300" algn="l" rtl="0">
              <a:lnSpc>
                <a:spcPct val="100000"/>
              </a:lnSpc>
              <a:spcBef>
                <a:spcPts val="1000"/>
              </a:spcBef>
              <a:spcAft>
                <a:spcPts val="0"/>
              </a:spcAft>
              <a:buSzPts val="2200"/>
              <a:buChar char="•"/>
            </a:pPr>
            <a:r>
              <a:rPr lang="en-US" sz="2200" dirty="0"/>
              <a:t>Disease-specific and cross-cutting project areas</a:t>
            </a:r>
            <a:endParaRPr sz="2200" dirty="0"/>
          </a:p>
          <a:p>
            <a:pPr marL="914400" lvl="1" indent="-342900" algn="l" rtl="0">
              <a:lnSpc>
                <a:spcPct val="100000"/>
              </a:lnSpc>
              <a:spcBef>
                <a:spcPts val="1000"/>
              </a:spcBef>
              <a:spcAft>
                <a:spcPts val="0"/>
              </a:spcAft>
              <a:buSzPts val="1800"/>
              <a:buChar char="•"/>
            </a:pPr>
            <a:r>
              <a:rPr lang="en-US" sz="2200" dirty="0"/>
              <a:t>Cross-Cutting project areas includes:</a:t>
            </a:r>
            <a:endParaRPr sz="2200" dirty="0"/>
          </a:p>
          <a:p>
            <a:pPr marL="1371600" lvl="2" indent="-342900" algn="l" rtl="0">
              <a:lnSpc>
                <a:spcPct val="100000"/>
              </a:lnSpc>
              <a:spcBef>
                <a:spcPts val="1000"/>
              </a:spcBef>
              <a:spcAft>
                <a:spcPts val="0"/>
              </a:spcAft>
              <a:buSzPts val="1800"/>
              <a:buFont typeface="Arial"/>
              <a:buChar char="–"/>
            </a:pPr>
            <a:r>
              <a:rPr lang="en-US" sz="2200" dirty="0"/>
              <a:t>Health Information Systems Capacity</a:t>
            </a:r>
            <a:endParaRPr sz="2200" dirty="0"/>
          </a:p>
          <a:p>
            <a:pPr marL="457200" lvl="0" indent="-368300" algn="l" rtl="0">
              <a:lnSpc>
                <a:spcPct val="100000"/>
              </a:lnSpc>
              <a:spcBef>
                <a:spcPts val="1000"/>
              </a:spcBef>
              <a:spcAft>
                <a:spcPts val="0"/>
              </a:spcAft>
              <a:buSzPts val="2200"/>
              <a:buChar char="•"/>
            </a:pPr>
            <a:r>
              <a:rPr lang="en-US" sz="2200" dirty="0"/>
              <a:t>Distribution of both Core and Supplemental funding streams</a:t>
            </a:r>
            <a:endParaRPr sz="2200" dirty="0"/>
          </a:p>
        </p:txBody>
      </p:sp>
      <p:pic>
        <p:nvPicPr>
          <p:cNvPr id="1048" name="Google Shape;1048;g2e186f19e7f_0_17" descr="ELC logo"/>
          <p:cNvPicPr preferRelativeResize="0"/>
          <p:nvPr/>
        </p:nvPicPr>
        <p:blipFill rotWithShape="1">
          <a:blip r:embed="rId3">
            <a:alphaModFix/>
          </a:blip>
          <a:srcRect/>
          <a:stretch/>
        </p:blipFill>
        <p:spPr>
          <a:xfrm>
            <a:off x="7016276" y="2860794"/>
            <a:ext cx="1846220" cy="1846220"/>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g2e186f19e7f_0_149"/>
          <p:cNvSpPr txBox="1">
            <a:spLocks noGrp="1"/>
          </p:cNvSpPr>
          <p:nvPr>
            <p:ph type="title"/>
          </p:nvPr>
        </p:nvSpPr>
        <p:spPr>
          <a:xfrm>
            <a:off x="369857" y="456786"/>
            <a:ext cx="8467800" cy="805500"/>
          </a:xfrm>
          <a:prstGeom prst="rect">
            <a:avLst/>
          </a:prstGeom>
          <a:noFill/>
          <a:ln>
            <a:noFill/>
          </a:ln>
        </p:spPr>
        <p:txBody>
          <a:bodyPr spcFirstLastPara="1" wrap="square" lIns="68575" tIns="34300" rIns="68575" bIns="34300" anchor="ctr" anchorCtr="0">
            <a:normAutofit fontScale="90000"/>
          </a:bodyPr>
          <a:lstStyle/>
          <a:p>
            <a:pPr marL="0" lvl="0" indent="0" algn="l" rtl="0">
              <a:lnSpc>
                <a:spcPct val="91666"/>
              </a:lnSpc>
              <a:spcBef>
                <a:spcPts val="0"/>
              </a:spcBef>
              <a:spcAft>
                <a:spcPts val="0"/>
              </a:spcAft>
              <a:buSzPct val="109090"/>
              <a:buNone/>
            </a:pPr>
            <a:r>
              <a:rPr lang="en-US"/>
              <a:t>PHIG Public Health Infrastructure Grant Data Modernization – Activity Scope</a:t>
            </a:r>
            <a:endParaRPr/>
          </a:p>
        </p:txBody>
      </p:sp>
      <p:sp>
        <p:nvSpPr>
          <p:cNvPr id="1054" name="Google Shape;1054;g2e186f19e7f_0_149"/>
          <p:cNvSpPr txBox="1">
            <a:spLocks noGrp="1"/>
          </p:cNvSpPr>
          <p:nvPr>
            <p:ph type="body" idx="1"/>
          </p:nvPr>
        </p:nvSpPr>
        <p:spPr>
          <a:xfrm>
            <a:off x="369850" y="1367700"/>
            <a:ext cx="8467800" cy="2926800"/>
          </a:xfrm>
          <a:prstGeom prst="rect">
            <a:avLst/>
          </a:prstGeom>
        </p:spPr>
        <p:txBody>
          <a:bodyPr spcFirstLastPara="1" wrap="square" lIns="68575" tIns="34300" rIns="68575" bIns="34300" anchor="t" anchorCtr="0">
            <a:noAutofit/>
          </a:bodyPr>
          <a:lstStyle/>
          <a:p>
            <a:pPr marL="457200" lvl="0" indent="-368300" algn="l" rtl="0">
              <a:lnSpc>
                <a:spcPct val="100000"/>
              </a:lnSpc>
              <a:spcBef>
                <a:spcPts val="1000"/>
              </a:spcBef>
              <a:spcAft>
                <a:spcPts val="0"/>
              </a:spcAft>
              <a:buSzPts val="2200"/>
              <a:buChar char="•"/>
            </a:pPr>
            <a:r>
              <a:rPr lang="en-US" sz="2200"/>
              <a:t>Maintain, improve and modernize the approach to acquire, manage, share and use data for public health action to more effectively detect, respond, prevent and control diseases and conditions to protect public health and safety through five strategies:</a:t>
            </a:r>
            <a:endParaRPr sz="2200"/>
          </a:p>
        </p:txBody>
      </p:sp>
      <p:sp>
        <p:nvSpPr>
          <p:cNvPr id="1055" name="Google Shape;1055;g2e186f19e7f_0_149"/>
          <p:cNvSpPr/>
          <p:nvPr/>
        </p:nvSpPr>
        <p:spPr>
          <a:xfrm>
            <a:off x="460024" y="3843244"/>
            <a:ext cx="1522958" cy="913774"/>
          </a:xfrm>
          <a:custGeom>
            <a:avLst/>
            <a:gdLst/>
            <a:ahLst/>
            <a:cxnLst/>
            <a:rect l="l" t="t" r="r" b="b"/>
            <a:pathLst>
              <a:path w="1522958" h="913774" extrusionOk="0">
                <a:moveTo>
                  <a:pt x="0" y="0"/>
                </a:moveTo>
                <a:lnTo>
                  <a:pt x="1522958" y="0"/>
                </a:lnTo>
                <a:lnTo>
                  <a:pt x="1522958" y="913774"/>
                </a:lnTo>
                <a:lnTo>
                  <a:pt x="0" y="913774"/>
                </a:lnTo>
                <a:lnTo>
                  <a:pt x="0" y="0"/>
                </a:lnTo>
                <a:close/>
              </a:path>
            </a:pathLst>
          </a:custGeom>
          <a:solidFill>
            <a:schemeClr val="dk1"/>
          </a:solidFill>
          <a:ln w="25400" cap="flat" cmpd="sng">
            <a:solidFill>
              <a:schemeClr val="lt1"/>
            </a:solidFill>
            <a:prstDash val="solid"/>
            <a:round/>
            <a:headEnd type="none" w="sm" len="sm"/>
            <a:tailEnd type="none" w="sm" len="sm"/>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b="0" i="0" u="none" strike="noStrike" cap="none">
                <a:solidFill>
                  <a:schemeClr val="lt1"/>
                </a:solidFill>
                <a:latin typeface="Arial"/>
                <a:ea typeface="Arial"/>
                <a:cs typeface="Arial"/>
                <a:sym typeface="Arial"/>
              </a:rPr>
              <a:t>Building the right foundation</a:t>
            </a:r>
            <a:endParaRPr/>
          </a:p>
        </p:txBody>
      </p:sp>
      <p:sp>
        <p:nvSpPr>
          <p:cNvPr id="1056" name="Google Shape;1056;g2e186f19e7f_0_149"/>
          <p:cNvSpPr/>
          <p:nvPr/>
        </p:nvSpPr>
        <p:spPr>
          <a:xfrm>
            <a:off x="2135279" y="3843244"/>
            <a:ext cx="1522958" cy="913774"/>
          </a:xfrm>
          <a:custGeom>
            <a:avLst/>
            <a:gdLst/>
            <a:ahLst/>
            <a:cxnLst/>
            <a:rect l="l" t="t" r="r" b="b"/>
            <a:pathLst>
              <a:path w="1522958" h="913774" extrusionOk="0">
                <a:moveTo>
                  <a:pt x="0" y="0"/>
                </a:moveTo>
                <a:lnTo>
                  <a:pt x="1522958" y="0"/>
                </a:lnTo>
                <a:lnTo>
                  <a:pt x="1522958" y="913774"/>
                </a:lnTo>
                <a:lnTo>
                  <a:pt x="0" y="913774"/>
                </a:lnTo>
                <a:lnTo>
                  <a:pt x="0" y="0"/>
                </a:lnTo>
                <a:close/>
              </a:path>
            </a:pathLst>
          </a:custGeom>
          <a:solidFill>
            <a:schemeClr val="lt2"/>
          </a:solidFill>
          <a:ln w="25400" cap="flat" cmpd="sng">
            <a:solidFill>
              <a:schemeClr val="lt1"/>
            </a:solidFill>
            <a:prstDash val="solid"/>
            <a:round/>
            <a:headEnd type="none" w="sm" len="sm"/>
            <a:tailEnd type="none" w="sm" len="sm"/>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b="0" i="0" u="none" strike="noStrike" cap="none">
                <a:solidFill>
                  <a:schemeClr val="lt1"/>
                </a:solidFill>
                <a:latin typeface="Arial"/>
                <a:ea typeface="Arial"/>
                <a:cs typeface="Arial"/>
                <a:sym typeface="Arial"/>
              </a:rPr>
              <a:t>Accelerating data into action</a:t>
            </a:r>
            <a:endParaRPr/>
          </a:p>
        </p:txBody>
      </p:sp>
      <p:sp>
        <p:nvSpPr>
          <p:cNvPr id="1057" name="Google Shape;1057;g2e186f19e7f_0_149"/>
          <p:cNvSpPr/>
          <p:nvPr/>
        </p:nvSpPr>
        <p:spPr>
          <a:xfrm>
            <a:off x="3810525" y="3843250"/>
            <a:ext cx="1572454" cy="913774"/>
          </a:xfrm>
          <a:custGeom>
            <a:avLst/>
            <a:gdLst/>
            <a:ahLst/>
            <a:cxnLst/>
            <a:rect l="l" t="t" r="r" b="b"/>
            <a:pathLst>
              <a:path w="1522958" h="913774" extrusionOk="0">
                <a:moveTo>
                  <a:pt x="0" y="0"/>
                </a:moveTo>
                <a:lnTo>
                  <a:pt x="1522958" y="0"/>
                </a:lnTo>
                <a:lnTo>
                  <a:pt x="1522958" y="913774"/>
                </a:lnTo>
                <a:lnTo>
                  <a:pt x="0" y="913774"/>
                </a:lnTo>
                <a:lnTo>
                  <a:pt x="0" y="0"/>
                </a:lnTo>
                <a:close/>
              </a:path>
            </a:pathLst>
          </a:custGeom>
          <a:solidFill>
            <a:schemeClr val="accent2"/>
          </a:solidFill>
          <a:ln w="25400" cap="flat" cmpd="sng">
            <a:solidFill>
              <a:schemeClr val="lt1"/>
            </a:solidFill>
            <a:prstDash val="solid"/>
            <a:round/>
            <a:headEnd type="none" w="sm" len="sm"/>
            <a:tailEnd type="none" w="sm" len="sm"/>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b="0" i="0" u="none" strike="noStrike" cap="none">
                <a:solidFill>
                  <a:schemeClr val="lt1"/>
                </a:solidFill>
                <a:latin typeface="Arial"/>
                <a:ea typeface="Arial"/>
                <a:cs typeface="Arial"/>
                <a:sym typeface="Arial"/>
              </a:rPr>
              <a:t>Developing a state-of-the-art workforce</a:t>
            </a:r>
            <a:endParaRPr/>
          </a:p>
        </p:txBody>
      </p:sp>
      <p:sp>
        <p:nvSpPr>
          <p:cNvPr id="1058" name="Google Shape;1058;g2e186f19e7f_0_149"/>
          <p:cNvSpPr/>
          <p:nvPr/>
        </p:nvSpPr>
        <p:spPr>
          <a:xfrm>
            <a:off x="5485787" y="3843244"/>
            <a:ext cx="1522958" cy="913774"/>
          </a:xfrm>
          <a:custGeom>
            <a:avLst/>
            <a:gdLst/>
            <a:ahLst/>
            <a:cxnLst/>
            <a:rect l="l" t="t" r="r" b="b"/>
            <a:pathLst>
              <a:path w="1522958" h="913774" extrusionOk="0">
                <a:moveTo>
                  <a:pt x="0" y="0"/>
                </a:moveTo>
                <a:lnTo>
                  <a:pt x="1522958" y="0"/>
                </a:lnTo>
                <a:lnTo>
                  <a:pt x="1522958" y="913774"/>
                </a:lnTo>
                <a:lnTo>
                  <a:pt x="0" y="913774"/>
                </a:lnTo>
                <a:lnTo>
                  <a:pt x="0" y="0"/>
                </a:ln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b="0" i="0" u="none" strike="noStrike" cap="none">
                <a:solidFill>
                  <a:schemeClr val="lt1"/>
                </a:solidFill>
                <a:latin typeface="Arial"/>
                <a:ea typeface="Arial"/>
                <a:cs typeface="Arial"/>
                <a:sym typeface="Arial"/>
              </a:rPr>
              <a:t>Supporting and extending partnerships</a:t>
            </a:r>
            <a:endParaRPr/>
          </a:p>
        </p:txBody>
      </p:sp>
      <p:sp>
        <p:nvSpPr>
          <p:cNvPr id="1059" name="Google Shape;1059;g2e186f19e7f_0_149"/>
          <p:cNvSpPr/>
          <p:nvPr/>
        </p:nvSpPr>
        <p:spPr>
          <a:xfrm>
            <a:off x="7161041" y="3843244"/>
            <a:ext cx="1522958" cy="913774"/>
          </a:xfrm>
          <a:custGeom>
            <a:avLst/>
            <a:gdLst/>
            <a:ahLst/>
            <a:cxnLst/>
            <a:rect l="l" t="t" r="r" b="b"/>
            <a:pathLst>
              <a:path w="1522958" h="913774" extrusionOk="0">
                <a:moveTo>
                  <a:pt x="0" y="0"/>
                </a:moveTo>
                <a:lnTo>
                  <a:pt x="1522958" y="0"/>
                </a:lnTo>
                <a:lnTo>
                  <a:pt x="1522958" y="913774"/>
                </a:lnTo>
                <a:lnTo>
                  <a:pt x="0" y="913774"/>
                </a:lnTo>
                <a:lnTo>
                  <a:pt x="0" y="0"/>
                </a:lnTo>
                <a:close/>
              </a:path>
            </a:pathLst>
          </a:custGeom>
          <a:solidFill>
            <a:schemeClr val="accent6"/>
          </a:solidFill>
          <a:ln w="25400" cap="flat" cmpd="sng">
            <a:solidFill>
              <a:schemeClr val="lt1"/>
            </a:solidFill>
            <a:prstDash val="solid"/>
            <a:round/>
            <a:headEnd type="none" w="sm" len="sm"/>
            <a:tailEnd type="none" w="sm" len="sm"/>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None/>
            </a:pPr>
            <a:r>
              <a:rPr lang="en-US" sz="1700" b="0" i="0" u="none" strike="noStrike" cap="none">
                <a:solidFill>
                  <a:schemeClr val="lt1"/>
                </a:solidFill>
                <a:latin typeface="Arial"/>
                <a:ea typeface="Arial"/>
                <a:cs typeface="Arial"/>
                <a:sym typeface="Arial"/>
              </a:rPr>
              <a:t>Managing change and governance</a:t>
            </a:r>
            <a:endParaRPr/>
          </a:p>
        </p:txBody>
      </p:sp>
      <p:pic>
        <p:nvPicPr>
          <p:cNvPr id="1060" name="Google Shape;1060;g2e186f19e7f_0_149" descr="Cloud Computing outline"/>
          <p:cNvPicPr preferRelativeResize="0"/>
          <p:nvPr/>
        </p:nvPicPr>
        <p:blipFill rotWithShape="1">
          <a:blip r:embed="rId3">
            <a:alphaModFix/>
          </a:blip>
          <a:srcRect/>
          <a:stretch/>
        </p:blipFill>
        <p:spPr>
          <a:xfrm>
            <a:off x="7465320" y="2961215"/>
            <a:ext cx="914400" cy="914400"/>
          </a:xfrm>
          <a:prstGeom prst="rect">
            <a:avLst/>
          </a:prstGeom>
          <a:noFill/>
          <a:ln>
            <a:noFill/>
          </a:ln>
        </p:spPr>
      </p:pic>
      <p:pic>
        <p:nvPicPr>
          <p:cNvPr id="1061" name="Google Shape;1061;g2e186f19e7f_0_149" descr="Online meeting outline"/>
          <p:cNvPicPr preferRelativeResize="0"/>
          <p:nvPr/>
        </p:nvPicPr>
        <p:blipFill rotWithShape="1">
          <a:blip r:embed="rId4">
            <a:alphaModFix/>
          </a:blip>
          <a:srcRect/>
          <a:stretch/>
        </p:blipFill>
        <p:spPr>
          <a:xfrm>
            <a:off x="5790066" y="2961215"/>
            <a:ext cx="914400" cy="914400"/>
          </a:xfrm>
          <a:prstGeom prst="rect">
            <a:avLst/>
          </a:prstGeom>
          <a:noFill/>
          <a:ln>
            <a:noFill/>
          </a:ln>
        </p:spPr>
      </p:pic>
      <p:pic>
        <p:nvPicPr>
          <p:cNvPr id="1062" name="Google Shape;1062;g2e186f19e7f_0_149" descr="Artificial Intelligence outline"/>
          <p:cNvPicPr preferRelativeResize="0"/>
          <p:nvPr/>
        </p:nvPicPr>
        <p:blipFill rotWithShape="1">
          <a:blip r:embed="rId5">
            <a:alphaModFix/>
          </a:blip>
          <a:srcRect/>
          <a:stretch/>
        </p:blipFill>
        <p:spPr>
          <a:xfrm>
            <a:off x="4114812" y="2928844"/>
            <a:ext cx="914400" cy="914400"/>
          </a:xfrm>
          <a:prstGeom prst="rect">
            <a:avLst/>
          </a:prstGeom>
          <a:noFill/>
          <a:ln>
            <a:noFill/>
          </a:ln>
        </p:spPr>
      </p:pic>
      <p:pic>
        <p:nvPicPr>
          <p:cNvPr id="1063" name="Google Shape;1063;g2e186f19e7f_0_149" descr="Clapper board outline"/>
          <p:cNvPicPr preferRelativeResize="0"/>
          <p:nvPr/>
        </p:nvPicPr>
        <p:blipFill rotWithShape="1">
          <a:blip r:embed="rId6">
            <a:alphaModFix/>
          </a:blip>
          <a:srcRect/>
          <a:stretch/>
        </p:blipFill>
        <p:spPr>
          <a:xfrm>
            <a:off x="2439558" y="2961215"/>
            <a:ext cx="914400" cy="914400"/>
          </a:xfrm>
          <a:prstGeom prst="rect">
            <a:avLst/>
          </a:prstGeom>
          <a:noFill/>
          <a:ln>
            <a:noFill/>
          </a:ln>
        </p:spPr>
      </p:pic>
      <p:pic>
        <p:nvPicPr>
          <p:cNvPr id="1064" name="Google Shape;1064;g2e186f19e7f_0_149" descr="Architecture outline"/>
          <p:cNvPicPr preferRelativeResize="0"/>
          <p:nvPr/>
        </p:nvPicPr>
        <p:blipFill rotWithShape="1">
          <a:blip r:embed="rId7">
            <a:alphaModFix/>
          </a:blip>
          <a:srcRect/>
          <a:stretch/>
        </p:blipFill>
        <p:spPr>
          <a:xfrm>
            <a:off x="764304" y="2961215"/>
            <a:ext cx="914400" cy="914400"/>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g2e186f19e7f_0_167"/>
          <p:cNvSpPr txBox="1">
            <a:spLocks noGrp="1"/>
          </p:cNvSpPr>
          <p:nvPr>
            <p:ph type="title"/>
          </p:nvPr>
        </p:nvSpPr>
        <p:spPr>
          <a:xfrm>
            <a:off x="369857" y="403461"/>
            <a:ext cx="8467800" cy="805500"/>
          </a:xfrm>
          <a:prstGeom prst="rect">
            <a:avLst/>
          </a:prstGeom>
        </p:spPr>
        <p:txBody>
          <a:bodyPr spcFirstLastPara="1" wrap="square" lIns="68575" tIns="34300" rIns="68575" bIns="34300" anchor="ctr" anchorCtr="0">
            <a:normAutofit/>
          </a:bodyPr>
          <a:lstStyle/>
          <a:p>
            <a:pPr marL="0" lvl="0" indent="0" algn="l" rtl="0">
              <a:spcBef>
                <a:spcPts val="0"/>
              </a:spcBef>
              <a:spcAft>
                <a:spcPts val="0"/>
              </a:spcAft>
              <a:buClr>
                <a:schemeClr val="dk1"/>
              </a:buClr>
              <a:buSzPts val="2900"/>
              <a:buFont typeface="Arial"/>
              <a:buNone/>
            </a:pPr>
            <a:r>
              <a:rPr lang="en-US"/>
              <a:t>CDC Managed Funding Support</a:t>
            </a:r>
            <a:endParaRPr/>
          </a:p>
        </p:txBody>
      </p:sp>
      <p:sp>
        <p:nvSpPr>
          <p:cNvPr id="1071" name="Google Shape;1071;g2e186f19e7f_0_167"/>
          <p:cNvSpPr txBox="1">
            <a:spLocks noGrp="1"/>
          </p:cNvSpPr>
          <p:nvPr>
            <p:ph type="body" idx="1"/>
          </p:nvPr>
        </p:nvSpPr>
        <p:spPr>
          <a:xfrm>
            <a:off x="369850" y="1208950"/>
            <a:ext cx="8467800" cy="3596700"/>
          </a:xfrm>
          <a:prstGeom prst="rect">
            <a:avLst/>
          </a:prstGeom>
        </p:spPr>
        <p:txBody>
          <a:bodyPr spcFirstLastPara="1" wrap="square" lIns="68575" tIns="34300" rIns="68575" bIns="34300" anchor="t" anchorCtr="0">
            <a:noAutofit/>
          </a:bodyPr>
          <a:lstStyle/>
          <a:p>
            <a:pPr marL="0" lvl="0" indent="0" algn="l" rtl="0">
              <a:lnSpc>
                <a:spcPct val="100000"/>
              </a:lnSpc>
              <a:spcBef>
                <a:spcPts val="800"/>
              </a:spcBef>
              <a:spcAft>
                <a:spcPts val="0"/>
              </a:spcAft>
              <a:buNone/>
            </a:pPr>
            <a:r>
              <a:rPr lang="en-US" sz="1800" b="1">
                <a:solidFill>
                  <a:srgbClr val="2E5F7D"/>
                </a:solidFill>
              </a:rPr>
              <a:t>CDC Direct Vendor Contracts that support national IIS objectives</a:t>
            </a:r>
            <a:endParaRPr sz="1800" b="1">
              <a:solidFill>
                <a:srgbClr val="2E5F7D"/>
              </a:solidFill>
            </a:endParaRPr>
          </a:p>
          <a:p>
            <a:pPr marL="457200" lvl="0" indent="-342900" algn="l" rtl="0">
              <a:lnSpc>
                <a:spcPct val="100000"/>
              </a:lnSpc>
              <a:spcBef>
                <a:spcPts val="0"/>
              </a:spcBef>
              <a:spcAft>
                <a:spcPts val="0"/>
              </a:spcAft>
              <a:buSzPts val="1800"/>
              <a:buChar char="•"/>
            </a:pPr>
            <a:r>
              <a:rPr lang="en-US" sz="1800"/>
              <a:t>Data Exchange - IZ Gateway use cases</a:t>
            </a:r>
            <a:endParaRPr sz="1800"/>
          </a:p>
          <a:p>
            <a:pPr marL="457200" lvl="0" indent="-342900" algn="l" rtl="0">
              <a:lnSpc>
                <a:spcPct val="100000"/>
              </a:lnSpc>
              <a:spcBef>
                <a:spcPts val="0"/>
              </a:spcBef>
              <a:spcAft>
                <a:spcPts val="0"/>
              </a:spcAft>
              <a:buSzPts val="1800"/>
              <a:buChar char="•"/>
            </a:pPr>
            <a:r>
              <a:rPr lang="en-US" sz="1800"/>
              <a:t>Data Submission to CDC</a:t>
            </a:r>
            <a:endParaRPr sz="1800"/>
          </a:p>
          <a:p>
            <a:pPr marL="457200" lvl="0" indent="-342900" algn="l" rtl="0">
              <a:lnSpc>
                <a:spcPct val="100000"/>
              </a:lnSpc>
              <a:spcBef>
                <a:spcPts val="0"/>
              </a:spcBef>
              <a:spcAft>
                <a:spcPts val="0"/>
              </a:spcAft>
              <a:buSzPts val="1800"/>
              <a:buChar char="•"/>
            </a:pPr>
            <a:r>
              <a:rPr lang="en-US" sz="1800"/>
              <a:t>Privacy Preserving Record Linkage</a:t>
            </a:r>
            <a:endParaRPr sz="1800"/>
          </a:p>
          <a:p>
            <a:pPr marL="0" lvl="0" indent="0" algn="l" rtl="0">
              <a:lnSpc>
                <a:spcPct val="100000"/>
              </a:lnSpc>
              <a:spcBef>
                <a:spcPts val="800"/>
              </a:spcBef>
              <a:spcAft>
                <a:spcPts val="0"/>
              </a:spcAft>
              <a:buNone/>
            </a:pPr>
            <a:endParaRPr sz="1000"/>
          </a:p>
          <a:p>
            <a:pPr marL="0" lvl="0" indent="0" algn="l" rtl="0">
              <a:lnSpc>
                <a:spcPct val="100000"/>
              </a:lnSpc>
              <a:spcBef>
                <a:spcPts val="0"/>
              </a:spcBef>
              <a:spcAft>
                <a:spcPts val="0"/>
              </a:spcAft>
              <a:buClr>
                <a:schemeClr val="dk1"/>
              </a:buClr>
              <a:buSzPts val="1100"/>
              <a:buFont typeface="Arial"/>
              <a:buNone/>
            </a:pPr>
            <a:r>
              <a:rPr lang="en-US" sz="1800" b="1">
                <a:solidFill>
                  <a:srgbClr val="2E5F7D"/>
                </a:solidFill>
              </a:rPr>
              <a:t>Future CDC-DVC efforts</a:t>
            </a:r>
            <a:endParaRPr sz="1800" b="1">
              <a:solidFill>
                <a:srgbClr val="2E5F7D"/>
              </a:solidFill>
            </a:endParaRPr>
          </a:p>
          <a:p>
            <a:pPr marL="457200" lvl="0" indent="-342900" algn="l" rtl="0">
              <a:lnSpc>
                <a:spcPct val="100000"/>
              </a:lnSpc>
              <a:spcBef>
                <a:spcPts val="0"/>
              </a:spcBef>
              <a:spcAft>
                <a:spcPts val="0"/>
              </a:spcAft>
              <a:buSzPts val="1800"/>
              <a:buChar char="•"/>
            </a:pPr>
            <a:r>
              <a:rPr lang="en-US" sz="1800"/>
              <a:t>Improving Data Quality</a:t>
            </a:r>
            <a:endParaRPr sz="1800"/>
          </a:p>
          <a:p>
            <a:pPr marL="457200" lvl="0" indent="-342900" algn="l" rtl="0">
              <a:lnSpc>
                <a:spcPct val="100000"/>
              </a:lnSpc>
              <a:spcBef>
                <a:spcPts val="0"/>
              </a:spcBef>
              <a:spcAft>
                <a:spcPts val="0"/>
              </a:spcAft>
              <a:buSzPts val="1800"/>
              <a:buChar char="•"/>
            </a:pPr>
            <a:r>
              <a:rPr lang="en-US" sz="1800"/>
              <a:t>Improving the Interoperability Capabilities</a:t>
            </a:r>
            <a:endParaRPr sz="1800"/>
          </a:p>
          <a:p>
            <a:pPr marL="0" lvl="0" indent="0" algn="l" rtl="0">
              <a:lnSpc>
                <a:spcPct val="100000"/>
              </a:lnSpc>
              <a:spcBef>
                <a:spcPts val="800"/>
              </a:spcBef>
              <a:spcAft>
                <a:spcPts val="0"/>
              </a:spcAft>
              <a:buNone/>
            </a:pPr>
            <a:endParaRPr sz="1000"/>
          </a:p>
          <a:p>
            <a:pPr marL="0" lvl="0" indent="0" algn="l" rtl="0">
              <a:lnSpc>
                <a:spcPct val="100000"/>
              </a:lnSpc>
              <a:spcBef>
                <a:spcPts val="0"/>
              </a:spcBef>
              <a:spcAft>
                <a:spcPts val="0"/>
              </a:spcAft>
              <a:buClr>
                <a:schemeClr val="dk1"/>
              </a:buClr>
              <a:buSzPts val="1100"/>
              <a:buFont typeface="Arial"/>
              <a:buNone/>
            </a:pPr>
            <a:r>
              <a:rPr lang="en-US" sz="1800" b="1">
                <a:solidFill>
                  <a:srgbClr val="2E5F7D"/>
                </a:solidFill>
              </a:rPr>
              <a:t>Other examples</a:t>
            </a:r>
            <a:endParaRPr sz="1800" b="1">
              <a:solidFill>
                <a:srgbClr val="2E5F7D"/>
              </a:solidFill>
            </a:endParaRPr>
          </a:p>
          <a:p>
            <a:pPr marL="457200" lvl="0" indent="-342900" algn="l" rtl="0">
              <a:lnSpc>
                <a:spcPct val="100000"/>
              </a:lnSpc>
              <a:spcBef>
                <a:spcPts val="0"/>
              </a:spcBef>
              <a:spcAft>
                <a:spcPts val="0"/>
              </a:spcAft>
              <a:buSzPts val="1800"/>
              <a:buChar char="•"/>
            </a:pPr>
            <a:r>
              <a:rPr lang="en-US" sz="1800"/>
              <a:t>Short-term staffing support</a:t>
            </a:r>
            <a:endParaRPr sz="1800"/>
          </a:p>
          <a:p>
            <a:pPr marL="457200" lvl="0" indent="-342900" algn="l" rtl="0">
              <a:lnSpc>
                <a:spcPct val="100000"/>
              </a:lnSpc>
              <a:spcBef>
                <a:spcPts val="0"/>
              </a:spcBef>
              <a:spcAft>
                <a:spcPts val="0"/>
              </a:spcAft>
              <a:buSzPts val="1800"/>
              <a:buChar char="•"/>
            </a:pPr>
            <a:r>
              <a:rPr lang="en-US" sz="1800"/>
              <a:t>CDC Foundation</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g2da1dedc366_0_1953"/>
          <p:cNvSpPr txBox="1">
            <a:spLocks noGrp="1"/>
          </p:cNvSpPr>
          <p:nvPr>
            <p:ph type="title"/>
          </p:nvPr>
        </p:nvSpPr>
        <p:spPr>
          <a:xfrm>
            <a:off x="374578" y="420900"/>
            <a:ext cx="82644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900"/>
              <a:buNone/>
            </a:pPr>
            <a:r>
              <a:rPr lang="en-US"/>
              <a:t>Potential Private Partners for Support</a:t>
            </a:r>
            <a:endParaRPr/>
          </a:p>
        </p:txBody>
      </p:sp>
      <p:sp>
        <p:nvSpPr>
          <p:cNvPr id="1078" name="Google Shape;1078;g2da1dedc366_0_1953"/>
          <p:cNvSpPr txBox="1"/>
          <p:nvPr/>
        </p:nvSpPr>
        <p:spPr>
          <a:xfrm>
            <a:off x="374575" y="1226400"/>
            <a:ext cx="7926600" cy="3509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rgbClr val="2E5F7D"/>
                </a:solidFill>
                <a:latin typeface="Calibri"/>
                <a:ea typeface="Calibri"/>
                <a:cs typeface="Calibri"/>
                <a:sym typeface="Calibri"/>
              </a:rPr>
              <a:t>Health plans, payers</a:t>
            </a:r>
            <a:endParaRPr sz="2100" b="1" i="0" u="none" strike="noStrike" cap="none">
              <a:solidFill>
                <a:srgbClr val="2E5F7D"/>
              </a:solidFill>
              <a:latin typeface="Calibri"/>
              <a:ea typeface="Calibri"/>
              <a:cs typeface="Calibri"/>
              <a:sym typeface="Calibri"/>
            </a:endParaRPr>
          </a:p>
          <a:p>
            <a:pPr marL="457200" marR="0" lvl="0" indent="-323850" algn="l" rtl="0">
              <a:lnSpc>
                <a:spcPct val="100000"/>
              </a:lnSpc>
              <a:spcBef>
                <a:spcPts val="0"/>
              </a:spcBef>
              <a:spcAft>
                <a:spcPts val="0"/>
              </a:spcAft>
              <a:buClr>
                <a:srgbClr val="55AF89"/>
              </a:buClr>
              <a:buSzPts val="1500"/>
              <a:buFont typeface="Arial"/>
              <a:buChar char="•"/>
            </a:pPr>
            <a:r>
              <a:rPr lang="en-US" sz="1700" b="0" i="0" u="none" strike="noStrike" cap="none">
                <a:solidFill>
                  <a:schemeClr val="dk1"/>
                </a:solidFill>
                <a:latin typeface="Calibri"/>
                <a:ea typeface="Calibri"/>
                <a:cs typeface="Calibri"/>
                <a:sym typeface="Calibri"/>
              </a:rPr>
              <a:t>Support and charge for HEDIS performance measurement</a:t>
            </a:r>
            <a:endParaRPr sz="1700">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None/>
            </a:pPr>
            <a:endParaRPr sz="1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rgbClr val="2E5F7D"/>
                </a:solidFill>
                <a:latin typeface="Calibri"/>
                <a:ea typeface="Calibri"/>
                <a:cs typeface="Calibri"/>
                <a:sym typeface="Calibri"/>
              </a:rPr>
              <a:t>In-kind support</a:t>
            </a:r>
            <a:r>
              <a:rPr lang="en-US" sz="2100" b="1" i="0" u="none" strike="noStrike" cap="none">
                <a:solidFill>
                  <a:schemeClr val="dk1"/>
                </a:solidFill>
                <a:latin typeface="Calibri"/>
                <a:ea typeface="Calibri"/>
                <a:cs typeface="Calibri"/>
                <a:sym typeface="Calibri"/>
              </a:rPr>
              <a:t> </a:t>
            </a:r>
            <a:endParaRPr sz="2100" b="1"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rgbClr val="55AF89"/>
              </a:buClr>
              <a:buSzPts val="1500"/>
              <a:buFont typeface="Arial"/>
              <a:buChar char="•"/>
            </a:pPr>
            <a:r>
              <a:rPr lang="en-US" sz="1700" b="0" i="0" u="none" strike="noStrike" cap="none">
                <a:solidFill>
                  <a:schemeClr val="dk1"/>
                </a:solidFill>
                <a:latin typeface="Calibri"/>
                <a:ea typeface="Calibri"/>
                <a:cs typeface="Calibri"/>
                <a:sym typeface="Calibri"/>
              </a:rPr>
              <a:t>Offer no-cost assistance and/or guidance to promote the IIS</a:t>
            </a:r>
            <a:endParaRPr sz="17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None/>
            </a:pPr>
            <a:endParaRPr sz="1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100" b="1" i="0" u="none" strike="noStrike" cap="none">
                <a:solidFill>
                  <a:srgbClr val="2E5F7D"/>
                </a:solidFill>
                <a:latin typeface="Calibri"/>
                <a:ea typeface="Calibri"/>
                <a:cs typeface="Calibri"/>
                <a:sym typeface="Calibri"/>
              </a:rPr>
              <a:t>Local philanthropies</a:t>
            </a:r>
            <a:endParaRPr sz="2100" b="1" i="0" u="none" strike="noStrike" cap="none">
              <a:solidFill>
                <a:srgbClr val="2E5F7D"/>
              </a:solidFill>
              <a:latin typeface="Calibri"/>
              <a:ea typeface="Calibri"/>
              <a:cs typeface="Calibri"/>
              <a:sym typeface="Calibri"/>
            </a:endParaRPr>
          </a:p>
          <a:p>
            <a:pPr marL="457200" marR="0" lvl="0" indent="-323850" algn="l" rtl="0">
              <a:lnSpc>
                <a:spcPct val="100000"/>
              </a:lnSpc>
              <a:spcBef>
                <a:spcPts val="0"/>
              </a:spcBef>
              <a:spcAft>
                <a:spcPts val="0"/>
              </a:spcAft>
              <a:buClr>
                <a:srgbClr val="55AF89"/>
              </a:buClr>
              <a:buSzPts val="1500"/>
              <a:buFont typeface="Arial"/>
              <a:buChar char="•"/>
            </a:pPr>
            <a:r>
              <a:rPr lang="en-US" sz="1700" b="0" i="0" u="none" strike="noStrike" cap="none">
                <a:solidFill>
                  <a:schemeClr val="dk1"/>
                </a:solidFill>
                <a:latin typeface="Calibri"/>
                <a:ea typeface="Calibri"/>
                <a:cs typeface="Calibri"/>
                <a:sym typeface="Calibri"/>
              </a:rPr>
              <a:t>Support program initiatives aligned with the philanthropy’s goals and objectives  </a:t>
            </a:r>
            <a:endParaRPr sz="17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rgbClr val="55AF89"/>
              </a:buClr>
              <a:buSzPts val="1500"/>
              <a:buFont typeface="Arial"/>
              <a:buChar char="•"/>
            </a:pPr>
            <a:r>
              <a:rPr lang="en-US" sz="1700" b="0" i="0" u="none" strike="noStrike" cap="none">
                <a:solidFill>
                  <a:schemeClr val="dk1"/>
                </a:solidFill>
                <a:latin typeface="Calibri"/>
                <a:ea typeface="Calibri"/>
                <a:cs typeface="Calibri"/>
                <a:sym typeface="Calibri"/>
              </a:rPr>
              <a:t>Promote public relations image for them</a:t>
            </a:r>
            <a:endParaRPr sz="17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None/>
            </a:pPr>
            <a:endParaRPr sz="1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2E5F7D"/>
                </a:solidFill>
                <a:latin typeface="Calibri"/>
                <a:ea typeface="Calibri"/>
                <a:cs typeface="Calibri"/>
                <a:sym typeface="Calibri"/>
              </a:rPr>
              <a:t>Contributions from local health systems</a:t>
            </a:r>
            <a:endParaRPr sz="2100" b="1" i="0" u="none" strike="noStrike" cap="none">
              <a:solidFill>
                <a:srgbClr val="2E5F7D"/>
              </a:solidFill>
              <a:latin typeface="Calibri"/>
              <a:ea typeface="Calibri"/>
              <a:cs typeface="Calibri"/>
              <a:sym typeface="Calibri"/>
            </a:endParaRPr>
          </a:p>
          <a:p>
            <a:pPr marL="457200" marR="0" lvl="0" indent="-336550" algn="l" rtl="0">
              <a:lnSpc>
                <a:spcPct val="10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Cultivating relationships takes time/requires credibility</a:t>
            </a:r>
            <a:endParaRPr sz="170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rgbClr val="55AF89"/>
              </a:buClr>
              <a:buSzPts val="1700"/>
              <a:buFont typeface="Arial"/>
              <a:buChar char="•"/>
            </a:pPr>
            <a:r>
              <a:rPr lang="en-US" sz="1700" b="0" i="0" u="none" strike="noStrike" cap="none">
                <a:solidFill>
                  <a:schemeClr val="dk1"/>
                </a:solidFill>
                <a:latin typeface="Calibri"/>
                <a:ea typeface="Calibri"/>
                <a:cs typeface="Calibri"/>
                <a:sym typeface="Calibri"/>
              </a:rPr>
              <a:t>Engage leadership and partners</a:t>
            </a:r>
            <a:endParaRPr sz="1700" b="0" i="0" u="none" strike="noStrike" cap="none">
              <a:solidFill>
                <a:schemeClr val="dk1"/>
              </a:solidFill>
              <a:latin typeface="Calibri"/>
              <a:ea typeface="Calibri"/>
              <a:cs typeface="Calibri"/>
              <a:sym typeface="Calibri"/>
            </a:endParaRPr>
          </a:p>
        </p:txBody>
      </p:sp>
      <p:sp>
        <p:nvSpPr>
          <p:cNvPr id="1079" name="Google Shape;1079;g2da1dedc366_0_1953"/>
          <p:cNvSpPr txBox="1"/>
          <p:nvPr/>
        </p:nvSpPr>
        <p:spPr>
          <a:xfrm>
            <a:off x="4385668" y="4424400"/>
            <a:ext cx="4162800" cy="622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700"/>
              <a:buFont typeface="Arial"/>
              <a:buNone/>
            </a:pPr>
            <a:r>
              <a:rPr lang="en-US" sz="1600" dirty="0">
                <a:solidFill>
                  <a:schemeClr val="dk1"/>
                </a:solidFill>
                <a:latin typeface="Calibri"/>
                <a:ea typeface="Calibri"/>
                <a:cs typeface="Calibri"/>
                <a:sym typeface="Calibri"/>
              </a:rPr>
              <a:t>Note: Determine how data management and sharing policies support these activities</a:t>
            </a:r>
            <a:endParaRPr sz="16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g2e186f19e7f_0_175"/>
          <p:cNvSpPr txBox="1">
            <a:spLocks noGrp="1"/>
          </p:cNvSpPr>
          <p:nvPr>
            <p:ph type="title"/>
          </p:nvPr>
        </p:nvSpPr>
        <p:spPr>
          <a:xfrm>
            <a:off x="369857" y="42476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Potential Additional Sources of Funding</a:t>
            </a:r>
            <a:endParaRPr/>
          </a:p>
        </p:txBody>
      </p:sp>
      <p:sp>
        <p:nvSpPr>
          <p:cNvPr id="1086" name="Google Shape;1086;g2e186f19e7f_0_175"/>
          <p:cNvSpPr txBox="1">
            <a:spLocks noGrp="1"/>
          </p:cNvSpPr>
          <p:nvPr>
            <p:ph type="body" idx="1"/>
          </p:nvPr>
        </p:nvSpPr>
        <p:spPr>
          <a:xfrm>
            <a:off x="369857" y="1122785"/>
            <a:ext cx="8467800" cy="33888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US" sz="2200" b="1" dirty="0">
                <a:solidFill>
                  <a:srgbClr val="2E5F7D"/>
                </a:solidFill>
              </a:rPr>
              <a:t>State general funds</a:t>
            </a:r>
            <a:endParaRPr sz="2200" b="1" dirty="0">
              <a:solidFill>
                <a:srgbClr val="2E5F7D"/>
              </a:solidFill>
            </a:endParaRPr>
          </a:p>
          <a:p>
            <a:pPr marL="457200" lvl="0" indent="-368300" algn="l" rtl="0">
              <a:lnSpc>
                <a:spcPct val="100000"/>
              </a:lnSpc>
              <a:spcBef>
                <a:spcPts val="800"/>
              </a:spcBef>
              <a:spcAft>
                <a:spcPts val="0"/>
              </a:spcAft>
              <a:buSzPts val="2200"/>
              <a:buChar char="•"/>
            </a:pPr>
            <a:r>
              <a:rPr lang="en-US" sz="2200" dirty="0"/>
              <a:t>State-required population health performance measures</a:t>
            </a:r>
            <a:endParaRPr sz="2200" dirty="0"/>
          </a:p>
          <a:p>
            <a:pPr marL="457200" lvl="0" indent="-368300" algn="l" rtl="0">
              <a:lnSpc>
                <a:spcPct val="100000"/>
              </a:lnSpc>
              <a:spcBef>
                <a:spcPts val="0"/>
              </a:spcBef>
              <a:spcAft>
                <a:spcPts val="0"/>
              </a:spcAft>
              <a:buSzPts val="2200"/>
              <a:buChar char="•"/>
            </a:pPr>
            <a:r>
              <a:rPr lang="en-US" sz="2200" dirty="0"/>
              <a:t>Outbreak and emergency response</a:t>
            </a:r>
            <a:endParaRPr sz="2200" dirty="0"/>
          </a:p>
          <a:p>
            <a:pPr marL="457200" lvl="0" indent="-368300" algn="l" rtl="0">
              <a:lnSpc>
                <a:spcPct val="100000"/>
              </a:lnSpc>
              <a:spcBef>
                <a:spcPts val="0"/>
              </a:spcBef>
              <a:spcAft>
                <a:spcPts val="0"/>
              </a:spcAft>
              <a:buSzPts val="2200"/>
              <a:buChar char="•"/>
            </a:pPr>
            <a:r>
              <a:rPr lang="en-US" sz="2200" dirty="0"/>
              <a:t>Delivery of the VFC and state childhood vaccine programs</a:t>
            </a:r>
            <a:endParaRPr sz="2200" dirty="0"/>
          </a:p>
          <a:p>
            <a:pPr marL="0" lvl="0" indent="0" algn="l" rtl="0">
              <a:lnSpc>
                <a:spcPct val="100000"/>
              </a:lnSpc>
              <a:spcBef>
                <a:spcPts val="0"/>
              </a:spcBef>
              <a:spcAft>
                <a:spcPts val="0"/>
              </a:spcAft>
              <a:buNone/>
            </a:pPr>
            <a:endParaRPr sz="1000" b="1" dirty="0"/>
          </a:p>
          <a:p>
            <a:pPr marL="0" lvl="0" indent="0" algn="l" rtl="0">
              <a:lnSpc>
                <a:spcPct val="100000"/>
              </a:lnSpc>
              <a:spcBef>
                <a:spcPts val="0"/>
              </a:spcBef>
              <a:spcAft>
                <a:spcPts val="0"/>
              </a:spcAft>
              <a:buClr>
                <a:schemeClr val="dk1"/>
              </a:buClr>
              <a:buSzPts val="1100"/>
              <a:buFont typeface="Arial"/>
              <a:buNone/>
            </a:pPr>
            <a:r>
              <a:rPr lang="en-US" sz="2200" b="1" dirty="0">
                <a:solidFill>
                  <a:srgbClr val="2E5F7D"/>
                </a:solidFill>
              </a:rPr>
              <a:t>Other state agencies</a:t>
            </a:r>
            <a:endParaRPr sz="2200" b="1" dirty="0">
              <a:solidFill>
                <a:srgbClr val="2E5F7D"/>
              </a:solidFill>
            </a:endParaRPr>
          </a:p>
          <a:p>
            <a:pPr marL="457200" lvl="0" indent="-368300" algn="l" rtl="0">
              <a:lnSpc>
                <a:spcPct val="100000"/>
              </a:lnSpc>
              <a:spcBef>
                <a:spcPts val="800"/>
              </a:spcBef>
              <a:spcAft>
                <a:spcPts val="0"/>
              </a:spcAft>
              <a:buSzPts val="2200"/>
              <a:buChar char="•"/>
            </a:pPr>
            <a:r>
              <a:rPr lang="en-US" sz="2200" dirty="0"/>
              <a:t>Department of Education</a:t>
            </a:r>
            <a:endParaRPr sz="2200" dirty="0"/>
          </a:p>
          <a:p>
            <a:pPr marL="457200" lvl="0" indent="-368300" algn="l" rtl="0">
              <a:lnSpc>
                <a:spcPct val="100000"/>
              </a:lnSpc>
              <a:spcBef>
                <a:spcPts val="0"/>
              </a:spcBef>
              <a:spcAft>
                <a:spcPts val="0"/>
              </a:spcAft>
              <a:buSzPts val="2200"/>
              <a:buChar char="•"/>
            </a:pPr>
            <a:r>
              <a:rPr lang="en-US" sz="2200" dirty="0"/>
              <a:t>Childcare and school entry requirements and assessments</a:t>
            </a:r>
            <a:endParaRPr sz="2200" dirty="0"/>
          </a:p>
          <a:p>
            <a:pPr marL="457200" lvl="0" indent="-368300" algn="l" rtl="0">
              <a:lnSpc>
                <a:spcPct val="100000"/>
              </a:lnSpc>
              <a:spcBef>
                <a:spcPts val="0"/>
              </a:spcBef>
              <a:spcAft>
                <a:spcPts val="0"/>
              </a:spcAft>
              <a:buSzPts val="2200"/>
              <a:buChar char="•"/>
            </a:pPr>
            <a:r>
              <a:rPr lang="en-US" sz="2200" dirty="0"/>
              <a:t>Medicaid</a:t>
            </a:r>
            <a:endParaRPr sz="2200" dirty="0"/>
          </a:p>
          <a:p>
            <a:pPr marL="457200" lvl="0" indent="-368300" algn="l" rtl="0">
              <a:lnSpc>
                <a:spcPct val="100000"/>
              </a:lnSpc>
              <a:spcBef>
                <a:spcPts val="0"/>
              </a:spcBef>
              <a:spcAft>
                <a:spcPts val="0"/>
              </a:spcAft>
              <a:buSzPts val="2200"/>
              <a:buChar char="•"/>
            </a:pPr>
            <a:r>
              <a:rPr lang="en-US" sz="2200" dirty="0"/>
              <a:t>Medicaid match programs</a:t>
            </a:r>
            <a:endParaRP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g2e186f19e7f_0_195"/>
          <p:cNvSpPr txBox="1">
            <a:spLocks noGrp="1"/>
          </p:cNvSpPr>
          <p:nvPr>
            <p:ph type="title"/>
          </p:nvPr>
        </p:nvSpPr>
        <p:spPr>
          <a:xfrm>
            <a:off x="369857" y="48876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Medicaid Federal Financial Participation (FFP)</a:t>
            </a:r>
            <a:endParaRPr/>
          </a:p>
        </p:txBody>
      </p:sp>
      <p:sp>
        <p:nvSpPr>
          <p:cNvPr id="1093" name="Google Shape;1093;g2e186f19e7f_0_195"/>
          <p:cNvSpPr txBox="1">
            <a:spLocks noGrp="1"/>
          </p:cNvSpPr>
          <p:nvPr>
            <p:ph type="body" idx="1"/>
          </p:nvPr>
        </p:nvSpPr>
        <p:spPr>
          <a:xfrm>
            <a:off x="369850" y="1294250"/>
            <a:ext cx="4703700" cy="35061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200" b="1">
                <a:solidFill>
                  <a:srgbClr val="2E5F7D"/>
                </a:solidFill>
              </a:rPr>
              <a:t>Medicaid Management Information System (MMIS) Match</a:t>
            </a:r>
            <a:endParaRPr sz="2200" b="1">
              <a:solidFill>
                <a:srgbClr val="2E5F7D"/>
              </a:solidFill>
            </a:endParaRPr>
          </a:p>
          <a:p>
            <a:pPr marL="457200" lvl="0" indent="-368300" algn="l" rtl="0">
              <a:lnSpc>
                <a:spcPct val="100000"/>
              </a:lnSpc>
              <a:spcBef>
                <a:spcPts val="0"/>
              </a:spcBef>
              <a:spcAft>
                <a:spcPts val="0"/>
              </a:spcAft>
              <a:buSzPts val="2200"/>
              <a:buChar char="•"/>
            </a:pPr>
            <a:r>
              <a:rPr lang="en-US" sz="2200"/>
              <a:t>90/10</a:t>
            </a:r>
            <a:endParaRPr sz="2200"/>
          </a:p>
          <a:p>
            <a:pPr marL="457200" lvl="0" indent="-368300" algn="l" rtl="0">
              <a:lnSpc>
                <a:spcPct val="100000"/>
              </a:lnSpc>
              <a:spcBef>
                <a:spcPts val="0"/>
              </a:spcBef>
              <a:spcAft>
                <a:spcPts val="0"/>
              </a:spcAft>
              <a:buSzPts val="2200"/>
              <a:buChar char="•"/>
            </a:pPr>
            <a:r>
              <a:rPr lang="en-US" sz="2200"/>
              <a:t>75/25</a:t>
            </a:r>
            <a:endParaRPr sz="2200"/>
          </a:p>
          <a:p>
            <a:pPr marL="0" lvl="0" indent="0" algn="l" rtl="0">
              <a:lnSpc>
                <a:spcPct val="100000"/>
              </a:lnSpc>
              <a:spcBef>
                <a:spcPts val="0"/>
              </a:spcBef>
              <a:spcAft>
                <a:spcPts val="0"/>
              </a:spcAft>
              <a:buClr>
                <a:schemeClr val="dk1"/>
              </a:buClr>
              <a:buSzPts val="1100"/>
              <a:buFont typeface="Arial"/>
              <a:buNone/>
            </a:pPr>
            <a:endParaRPr sz="2200" i="1"/>
          </a:p>
          <a:p>
            <a:pPr marL="0" lvl="0" indent="0" algn="l" rtl="0">
              <a:lnSpc>
                <a:spcPct val="100000"/>
              </a:lnSpc>
              <a:spcBef>
                <a:spcPts val="0"/>
              </a:spcBef>
              <a:spcAft>
                <a:spcPts val="0"/>
              </a:spcAft>
              <a:buClr>
                <a:schemeClr val="dk1"/>
              </a:buClr>
              <a:buSzPts val="1100"/>
              <a:buFont typeface="Arial"/>
              <a:buNone/>
            </a:pPr>
            <a:r>
              <a:rPr lang="en-US" sz="2200" b="1">
                <a:solidFill>
                  <a:srgbClr val="2E5F7D"/>
                </a:solidFill>
              </a:rPr>
              <a:t>Administrative match</a:t>
            </a:r>
            <a:endParaRPr sz="2200" b="1">
              <a:solidFill>
                <a:srgbClr val="2E5F7D"/>
              </a:solidFill>
            </a:endParaRPr>
          </a:p>
          <a:p>
            <a:pPr marL="457200" lvl="0" indent="-368300" algn="l" rtl="0">
              <a:lnSpc>
                <a:spcPct val="100000"/>
              </a:lnSpc>
              <a:spcBef>
                <a:spcPts val="0"/>
              </a:spcBef>
              <a:spcAft>
                <a:spcPts val="0"/>
              </a:spcAft>
              <a:buSzPts val="2200"/>
              <a:buChar char="•"/>
            </a:pPr>
            <a:r>
              <a:rPr lang="en-US" sz="2200"/>
              <a:t>50/50</a:t>
            </a:r>
            <a:endParaRPr sz="2200"/>
          </a:p>
          <a:p>
            <a:pPr marL="457200" lvl="0" indent="0" algn="l" rtl="0">
              <a:lnSpc>
                <a:spcPct val="100000"/>
              </a:lnSpc>
              <a:spcBef>
                <a:spcPts val="0"/>
              </a:spcBef>
              <a:spcAft>
                <a:spcPts val="0"/>
              </a:spcAft>
              <a:buNone/>
            </a:pPr>
            <a:r>
              <a:rPr lang="en-US" sz="2200" u="sng">
                <a:solidFill>
                  <a:schemeClr val="hlink"/>
                </a:solidFill>
                <a:latin typeface="Arial"/>
                <a:ea typeface="Arial"/>
                <a:cs typeface="Arial"/>
                <a:sym typeface="Arial"/>
                <a:hlinkClick r:id="rId3"/>
              </a:rPr>
              <a:t>Medicaid.gov – Medicaid Management Information System</a:t>
            </a:r>
            <a:endParaRPr sz="2200"/>
          </a:p>
        </p:txBody>
      </p:sp>
      <p:sp>
        <p:nvSpPr>
          <p:cNvPr id="1094" name="Google Shape;1094;g2e186f19e7f_0_195"/>
          <p:cNvSpPr/>
          <p:nvPr/>
        </p:nvSpPr>
        <p:spPr>
          <a:xfrm>
            <a:off x="5158800" y="1852725"/>
            <a:ext cx="3985200" cy="1938900"/>
          </a:xfrm>
          <a:prstGeom prst="round1Rect">
            <a:avLst>
              <a:gd name="adj" fmla="val 16667"/>
            </a:avLst>
          </a:prstGeom>
          <a:solidFill>
            <a:srgbClr val="E3EBB3"/>
          </a:solidFill>
          <a:ln w="9525" cap="flat" cmpd="sng">
            <a:solidFill>
              <a:srgbClr val="2E5F7D"/>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800"/>
              </a:spcBef>
              <a:spcAft>
                <a:spcPts val="0"/>
              </a:spcAft>
              <a:buClr>
                <a:schemeClr val="dk1"/>
              </a:buClr>
              <a:buSzPts val="1100"/>
              <a:buFont typeface="Arial"/>
              <a:buNone/>
            </a:pPr>
            <a:r>
              <a:rPr lang="en-US" sz="1800" i="1">
                <a:solidFill>
                  <a:srgbClr val="2E5F7D"/>
                </a:solidFill>
                <a:latin typeface="Calibri"/>
                <a:ea typeface="Calibri"/>
                <a:cs typeface="Calibri"/>
                <a:sym typeface="Calibri"/>
              </a:rPr>
              <a:t>“States may receive 90% federal financial participation (FFP) for design, development, or installation, and 75% FFP for operation of state mechanized claims processing and information retrieval systems approved by the secretary”</a:t>
            </a:r>
            <a:endParaRPr sz="2200" b="0" i="1" u="none" strike="noStrike" cap="none">
              <a:solidFill>
                <a:srgbClr val="2E5F7D"/>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g2e186f19e7f_0_204"/>
          <p:cNvSpPr txBox="1">
            <a:spLocks noGrp="1"/>
          </p:cNvSpPr>
          <p:nvPr>
            <p:ph type="title"/>
          </p:nvPr>
        </p:nvSpPr>
        <p:spPr>
          <a:xfrm>
            <a:off x="338107" y="41946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Medicaid Match Formal Application Process</a:t>
            </a:r>
            <a:endParaRPr/>
          </a:p>
        </p:txBody>
      </p:sp>
      <p:sp>
        <p:nvSpPr>
          <p:cNvPr id="1101" name="Google Shape;1101;g2e186f19e7f_0_204"/>
          <p:cNvSpPr txBox="1">
            <a:spLocks noGrp="1"/>
          </p:cNvSpPr>
          <p:nvPr>
            <p:ph type="body" idx="1"/>
          </p:nvPr>
        </p:nvSpPr>
        <p:spPr>
          <a:xfrm>
            <a:off x="369850" y="1224950"/>
            <a:ext cx="8467800" cy="38205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1000"/>
              </a:spcBef>
              <a:spcAft>
                <a:spcPts val="0"/>
              </a:spcAft>
              <a:buSzPts val="1800"/>
              <a:buChar char="•"/>
            </a:pPr>
            <a:r>
              <a:rPr lang="en-US" sz="1800"/>
              <a:t>Implementation Advanced Planning Document (IAPD)</a:t>
            </a:r>
            <a:endParaRPr sz="1800"/>
          </a:p>
          <a:p>
            <a:pPr marL="914400" lvl="1" indent="-342900" algn="l" rtl="0">
              <a:lnSpc>
                <a:spcPct val="100000"/>
              </a:lnSpc>
              <a:spcBef>
                <a:spcPts val="0"/>
              </a:spcBef>
              <a:spcAft>
                <a:spcPts val="0"/>
              </a:spcAft>
              <a:buSzPts val="1800"/>
              <a:buChar char="•"/>
            </a:pPr>
            <a:r>
              <a:rPr lang="en-US"/>
              <a:t>Annual application</a:t>
            </a:r>
            <a:endParaRPr/>
          </a:p>
          <a:p>
            <a:pPr marL="914400" lvl="1" indent="-342900" algn="l" rtl="0">
              <a:lnSpc>
                <a:spcPct val="100000"/>
              </a:lnSpc>
              <a:spcBef>
                <a:spcPts val="0"/>
              </a:spcBef>
              <a:spcAft>
                <a:spcPts val="0"/>
              </a:spcAft>
              <a:buSzPts val="1800"/>
              <a:buChar char="•"/>
            </a:pPr>
            <a:r>
              <a:rPr lang="en-US"/>
              <a:t>Updates can be done throughout the year</a:t>
            </a:r>
            <a:endParaRPr/>
          </a:p>
          <a:p>
            <a:pPr marL="457200" lvl="0" indent="-342900" algn="l" rtl="0">
              <a:lnSpc>
                <a:spcPct val="100000"/>
              </a:lnSpc>
              <a:spcBef>
                <a:spcPts val="1000"/>
              </a:spcBef>
              <a:spcAft>
                <a:spcPts val="0"/>
              </a:spcAft>
              <a:buSzPts val="1800"/>
              <a:buChar char="•"/>
            </a:pPr>
            <a:r>
              <a:rPr lang="en-US" sz="1800"/>
              <a:t>Process takes time – start early</a:t>
            </a:r>
            <a:endParaRPr sz="1800"/>
          </a:p>
          <a:p>
            <a:pPr marL="914400" lvl="1" indent="-342900" algn="l" rtl="0">
              <a:lnSpc>
                <a:spcPct val="100000"/>
              </a:lnSpc>
              <a:spcBef>
                <a:spcPts val="0"/>
              </a:spcBef>
              <a:spcAft>
                <a:spcPts val="0"/>
              </a:spcAft>
              <a:buSzPts val="1800"/>
              <a:buChar char="•"/>
            </a:pPr>
            <a:r>
              <a:rPr lang="en-US"/>
              <a:t>Applications can include multiple years</a:t>
            </a:r>
            <a:endParaRPr/>
          </a:p>
          <a:p>
            <a:pPr marL="457200" lvl="0" indent="-342900" algn="l" rtl="0">
              <a:lnSpc>
                <a:spcPct val="100000"/>
              </a:lnSpc>
              <a:spcBef>
                <a:spcPts val="1000"/>
              </a:spcBef>
              <a:spcAft>
                <a:spcPts val="0"/>
              </a:spcAft>
              <a:buSzPts val="1800"/>
              <a:buChar char="•"/>
            </a:pPr>
            <a:r>
              <a:rPr lang="en-US" sz="1800"/>
              <a:t>Updates are possible throughout the year (IAPD-U)</a:t>
            </a:r>
            <a:endParaRPr sz="1800"/>
          </a:p>
          <a:p>
            <a:pPr marL="457200" lvl="0" indent="-342900" algn="l" rtl="0">
              <a:lnSpc>
                <a:spcPct val="100000"/>
              </a:lnSpc>
              <a:spcBef>
                <a:spcPts val="1000"/>
              </a:spcBef>
              <a:spcAft>
                <a:spcPts val="0"/>
              </a:spcAft>
              <a:buSzPts val="1800"/>
              <a:buChar char="•"/>
            </a:pPr>
            <a:r>
              <a:rPr lang="en-US" sz="1800"/>
              <a:t>Reimbursement model</a:t>
            </a:r>
            <a:endParaRPr sz="1800"/>
          </a:p>
          <a:p>
            <a:pPr marL="457200" lvl="0" indent="-342900" algn="l" rtl="0">
              <a:lnSpc>
                <a:spcPct val="100000"/>
              </a:lnSpc>
              <a:spcBef>
                <a:spcPts val="1000"/>
              </a:spcBef>
              <a:spcAft>
                <a:spcPts val="0"/>
              </a:spcAft>
              <a:buSzPts val="1800"/>
              <a:buChar char="•"/>
            </a:pPr>
            <a:r>
              <a:rPr lang="en-US" sz="1800"/>
              <a:t>Non-federal funds needed for match</a:t>
            </a:r>
            <a:endParaRPr sz="1800"/>
          </a:p>
          <a:p>
            <a:pPr marL="457200" lvl="0" indent="-342900" algn="l" rtl="0">
              <a:lnSpc>
                <a:spcPct val="100000"/>
              </a:lnSpc>
              <a:spcBef>
                <a:spcPts val="1000"/>
              </a:spcBef>
              <a:spcAft>
                <a:spcPts val="0"/>
              </a:spcAft>
              <a:buSzPts val="1800"/>
              <a:buChar char="•"/>
            </a:pPr>
            <a:r>
              <a:rPr lang="en-US" sz="1800"/>
              <a:t>Medicaid fair share</a:t>
            </a:r>
            <a:endParaRPr sz="1800"/>
          </a:p>
          <a:p>
            <a:pPr marL="914400" lvl="1" indent="-342900" algn="l" rtl="0">
              <a:lnSpc>
                <a:spcPct val="100000"/>
              </a:lnSpc>
              <a:spcBef>
                <a:spcPts val="0"/>
              </a:spcBef>
              <a:spcAft>
                <a:spcPts val="0"/>
              </a:spcAft>
              <a:buSzPts val="1800"/>
              <a:buChar char="•"/>
            </a:pPr>
            <a:r>
              <a:rPr lang="en-US"/>
              <a:t>Medicaid pays for costs proportional to the size of the Medicaid population (aka: Medicaid Fair Share)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g2e186f19e7f_0_219"/>
          <p:cNvSpPr txBox="1">
            <a:spLocks noGrp="1"/>
          </p:cNvSpPr>
          <p:nvPr>
            <p:ph type="title"/>
          </p:nvPr>
        </p:nvSpPr>
        <p:spPr>
          <a:xfrm>
            <a:off x="338107" y="41681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2900"/>
              <a:buFont typeface="Arial"/>
              <a:buNone/>
            </a:pPr>
            <a:r>
              <a:rPr lang="en-US"/>
              <a:t>Partnering with Other Programs</a:t>
            </a:r>
            <a:endParaRPr/>
          </a:p>
        </p:txBody>
      </p:sp>
      <p:sp>
        <p:nvSpPr>
          <p:cNvPr id="1108" name="Google Shape;1108;g2e186f19e7f_0_219"/>
          <p:cNvSpPr txBox="1">
            <a:spLocks noGrp="1"/>
          </p:cNvSpPr>
          <p:nvPr>
            <p:ph type="body" idx="1"/>
          </p:nvPr>
        </p:nvSpPr>
        <p:spPr>
          <a:xfrm>
            <a:off x="369850" y="1222300"/>
            <a:ext cx="6755100" cy="30720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US" sz="1800"/>
              <a:t>Support other public health or state programs:</a:t>
            </a:r>
            <a:endParaRPr sz="1800"/>
          </a:p>
          <a:p>
            <a:pPr marL="457200" lvl="0" indent="-342900" algn="l" rtl="0">
              <a:lnSpc>
                <a:spcPct val="100000"/>
              </a:lnSpc>
              <a:spcBef>
                <a:spcPts val="800"/>
              </a:spcBef>
              <a:spcAft>
                <a:spcPts val="0"/>
              </a:spcAft>
              <a:buSzPts val="1800"/>
              <a:buChar char="•"/>
            </a:pPr>
            <a:r>
              <a:rPr lang="en-US" sz="1800"/>
              <a:t>Early hearing programs</a:t>
            </a:r>
            <a:endParaRPr sz="1800"/>
          </a:p>
          <a:p>
            <a:pPr marL="457200" lvl="0" indent="-342900" algn="l" rtl="0">
              <a:lnSpc>
                <a:spcPct val="100000"/>
              </a:lnSpc>
              <a:spcBef>
                <a:spcPts val="0"/>
              </a:spcBef>
              <a:spcAft>
                <a:spcPts val="0"/>
              </a:spcAft>
              <a:buSzPts val="1800"/>
              <a:buChar char="•"/>
            </a:pPr>
            <a:r>
              <a:rPr lang="en-US" sz="1800"/>
              <a:t>Lead programs</a:t>
            </a:r>
            <a:endParaRPr sz="1800"/>
          </a:p>
          <a:p>
            <a:pPr marL="457200" lvl="0" indent="-342900" algn="l" rtl="0">
              <a:lnSpc>
                <a:spcPct val="100000"/>
              </a:lnSpc>
              <a:spcBef>
                <a:spcPts val="0"/>
              </a:spcBef>
              <a:spcAft>
                <a:spcPts val="0"/>
              </a:spcAft>
              <a:buSzPts val="1800"/>
              <a:buChar char="•"/>
            </a:pPr>
            <a:r>
              <a:rPr lang="en-US" sz="1800"/>
              <a:t>WIC</a:t>
            </a:r>
            <a:endParaRPr sz="1800"/>
          </a:p>
          <a:p>
            <a:pPr marL="457200" lvl="0" indent="-342900" algn="l" rtl="0">
              <a:lnSpc>
                <a:spcPct val="100000"/>
              </a:lnSpc>
              <a:spcBef>
                <a:spcPts val="0"/>
              </a:spcBef>
              <a:spcAft>
                <a:spcPts val="0"/>
              </a:spcAft>
              <a:buSzPts val="1800"/>
              <a:buChar char="•"/>
            </a:pPr>
            <a:r>
              <a:rPr lang="en-US" sz="1800"/>
              <a:t>Emergency preparedness and response programs</a:t>
            </a:r>
            <a:endParaRPr sz="1800"/>
          </a:p>
          <a:p>
            <a:pPr marL="457200" lvl="0" indent="-342900" algn="l" rtl="0">
              <a:lnSpc>
                <a:spcPct val="100000"/>
              </a:lnSpc>
              <a:spcBef>
                <a:spcPts val="0"/>
              </a:spcBef>
              <a:spcAft>
                <a:spcPts val="0"/>
              </a:spcAft>
              <a:buSzPts val="1800"/>
              <a:buChar char="•"/>
            </a:pPr>
            <a:r>
              <a:rPr lang="en-US" sz="1800"/>
              <a:t>VFC and state childhood vaccine programs</a:t>
            </a:r>
            <a:endParaRPr sz="1800"/>
          </a:p>
          <a:p>
            <a:pPr marL="0" lvl="0" indent="0" algn="l" rtl="0">
              <a:lnSpc>
                <a:spcPct val="100000"/>
              </a:lnSpc>
              <a:spcBef>
                <a:spcPts val="800"/>
              </a:spcBef>
              <a:spcAft>
                <a:spcPts val="0"/>
              </a:spcAft>
              <a:buNone/>
            </a:pPr>
            <a:endParaRPr sz="1800"/>
          </a:p>
          <a:p>
            <a:pPr marL="0" lvl="0" indent="0" algn="l" rtl="0">
              <a:lnSpc>
                <a:spcPct val="100000"/>
              </a:lnSpc>
              <a:spcBef>
                <a:spcPts val="800"/>
              </a:spcBef>
              <a:spcAft>
                <a:spcPts val="0"/>
              </a:spcAft>
              <a:buClr>
                <a:schemeClr val="dk1"/>
              </a:buClr>
              <a:buSzPts val="1100"/>
              <a:buFont typeface="Arial"/>
              <a:buNone/>
            </a:pPr>
            <a:r>
              <a:rPr lang="en-US" sz="1800"/>
              <a:t>Notes: </a:t>
            </a:r>
            <a:endParaRPr sz="1800"/>
          </a:p>
          <a:p>
            <a:pPr marL="457200" lvl="0" indent="-342900" algn="l" rtl="0">
              <a:lnSpc>
                <a:spcPct val="100000"/>
              </a:lnSpc>
              <a:spcBef>
                <a:spcPts val="800"/>
              </a:spcBef>
              <a:spcAft>
                <a:spcPts val="0"/>
              </a:spcAft>
              <a:buSzPts val="1800"/>
              <a:buChar char="•"/>
            </a:pPr>
            <a:r>
              <a:rPr lang="en-US" sz="1800"/>
              <a:t>Carefully consider shared goals vs. goals of the immunization program</a:t>
            </a:r>
            <a:endParaRPr sz="1800"/>
          </a:p>
          <a:p>
            <a:pPr marL="457200" lvl="0" indent="-342900" algn="l" rtl="0">
              <a:lnSpc>
                <a:spcPct val="100000"/>
              </a:lnSpc>
              <a:spcBef>
                <a:spcPts val="0"/>
              </a:spcBef>
              <a:spcAft>
                <a:spcPts val="0"/>
              </a:spcAft>
              <a:buSzPts val="1800"/>
              <a:buChar char="•"/>
            </a:pPr>
            <a:r>
              <a:rPr lang="en-US" sz="1800"/>
              <a:t>Assure maintenance and long-term support are built into the plan</a:t>
            </a:r>
            <a:endParaRPr sz="1800"/>
          </a:p>
        </p:txBody>
      </p:sp>
      <p:pic>
        <p:nvPicPr>
          <p:cNvPr id="1109" name="Google Shape;1109;g2e186f19e7f_0_219"/>
          <p:cNvPicPr preferRelativeResize="0"/>
          <p:nvPr/>
        </p:nvPicPr>
        <p:blipFill rotWithShape="1">
          <a:blip r:embed="rId3">
            <a:alphaModFix/>
          </a:blip>
          <a:srcRect/>
          <a:stretch/>
        </p:blipFill>
        <p:spPr>
          <a:xfrm>
            <a:off x="6341548" y="1566201"/>
            <a:ext cx="2523024" cy="14763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g2da1dedc366_0_1868"/>
          <p:cNvSpPr txBox="1">
            <a:spLocks noGrp="1"/>
          </p:cNvSpPr>
          <p:nvPr>
            <p:ph type="title"/>
          </p:nvPr>
        </p:nvSpPr>
        <p:spPr>
          <a:xfrm>
            <a:off x="447757" y="414211"/>
            <a:ext cx="8467800" cy="805500"/>
          </a:xfrm>
          <a:prstGeom prst="rect">
            <a:avLst/>
          </a:prstGeom>
          <a:noFill/>
          <a:ln>
            <a:noFill/>
          </a:ln>
        </p:spPr>
        <p:txBody>
          <a:bodyPr spcFirstLastPara="1" wrap="square" lIns="68550" tIns="34275" rIns="68550" bIns="34275" anchor="ctr" anchorCtr="0">
            <a:normAutofit fontScale="90000"/>
          </a:bodyPr>
          <a:lstStyle/>
          <a:p>
            <a:pPr marL="0" lvl="0" indent="0" algn="l" rtl="0">
              <a:lnSpc>
                <a:spcPct val="100000"/>
              </a:lnSpc>
              <a:spcBef>
                <a:spcPts val="0"/>
              </a:spcBef>
              <a:spcAft>
                <a:spcPts val="0"/>
              </a:spcAft>
              <a:buClr>
                <a:srgbClr val="2E5F7D"/>
              </a:buClr>
              <a:buSzPct val="111110"/>
              <a:buFont typeface="Calibri"/>
              <a:buNone/>
            </a:pPr>
            <a:r>
              <a:rPr lang="en-US"/>
              <a:t> Strategic Sustainability and IIS Budget Objectives</a:t>
            </a:r>
            <a:endParaRPr/>
          </a:p>
        </p:txBody>
      </p:sp>
      <p:sp>
        <p:nvSpPr>
          <p:cNvPr id="881" name="Google Shape;881;g2da1dedc366_0_1868"/>
          <p:cNvSpPr txBox="1">
            <a:spLocks noGrp="1"/>
          </p:cNvSpPr>
          <p:nvPr>
            <p:ph type="body" idx="1"/>
          </p:nvPr>
        </p:nvSpPr>
        <p:spPr>
          <a:xfrm>
            <a:off x="554572" y="1026935"/>
            <a:ext cx="7931400" cy="3451800"/>
          </a:xfrm>
          <a:prstGeom prst="rect">
            <a:avLst/>
          </a:prstGeom>
          <a:noFill/>
          <a:ln>
            <a:noFill/>
          </a:ln>
        </p:spPr>
        <p:txBody>
          <a:bodyPr spcFirstLastPara="1" wrap="square" lIns="68550" tIns="34275" rIns="68550" bIns="34275" anchor="t" anchorCtr="0">
            <a:noAutofit/>
          </a:bodyPr>
          <a:lstStyle/>
          <a:p>
            <a:pPr marL="28575" lvl="0" indent="0" algn="l" rtl="0">
              <a:lnSpc>
                <a:spcPct val="100000"/>
              </a:lnSpc>
              <a:spcBef>
                <a:spcPts val="1000"/>
              </a:spcBef>
              <a:spcAft>
                <a:spcPts val="0"/>
              </a:spcAft>
              <a:buSzPts val="3243"/>
              <a:buNone/>
            </a:pPr>
            <a:r>
              <a:rPr lang="en-US" sz="1800" i="1" dirty="0"/>
              <a:t>At the end of this segment, you will be able to:</a:t>
            </a:r>
            <a:endParaRPr sz="1800" dirty="0"/>
          </a:p>
          <a:p>
            <a:pPr marL="457200" lvl="0" indent="-352933" algn="l" rtl="0">
              <a:lnSpc>
                <a:spcPct val="100000"/>
              </a:lnSpc>
              <a:spcBef>
                <a:spcPts val="1000"/>
              </a:spcBef>
              <a:spcAft>
                <a:spcPts val="0"/>
              </a:spcAft>
              <a:buSzPts val="1800"/>
              <a:buChar char="•"/>
            </a:pPr>
            <a:r>
              <a:rPr lang="en-US" sz="1800" dirty="0"/>
              <a:t>Define strategic sustainability</a:t>
            </a:r>
            <a:endParaRPr sz="1800" dirty="0"/>
          </a:p>
          <a:p>
            <a:pPr marL="457200" lvl="0" indent="-352933" algn="l" rtl="0">
              <a:lnSpc>
                <a:spcPct val="100000"/>
              </a:lnSpc>
              <a:spcBef>
                <a:spcPts val="1000"/>
              </a:spcBef>
              <a:spcAft>
                <a:spcPts val="0"/>
              </a:spcAft>
              <a:buSzPts val="1800"/>
              <a:buChar char="•"/>
            </a:pPr>
            <a:r>
              <a:rPr lang="en-US" sz="1800" dirty="0"/>
              <a:t>Learn about current funding opportunities</a:t>
            </a:r>
            <a:endParaRPr sz="1800" dirty="0"/>
          </a:p>
          <a:p>
            <a:pPr marL="457200" lvl="0" indent="-352933" algn="l" rtl="0">
              <a:lnSpc>
                <a:spcPct val="100000"/>
              </a:lnSpc>
              <a:spcBef>
                <a:spcPts val="1000"/>
              </a:spcBef>
              <a:spcAft>
                <a:spcPts val="0"/>
              </a:spcAft>
              <a:buSzPts val="1800"/>
              <a:buChar char="•"/>
            </a:pPr>
            <a:r>
              <a:rPr lang="en-US" sz="1800" dirty="0"/>
              <a:t>Explore ways to diversify funding</a:t>
            </a:r>
            <a:endParaRPr sz="1800" dirty="0"/>
          </a:p>
          <a:p>
            <a:pPr marL="457200" lvl="0" indent="-352933" algn="l" rtl="0">
              <a:lnSpc>
                <a:spcPct val="100000"/>
              </a:lnSpc>
              <a:spcBef>
                <a:spcPts val="1000"/>
              </a:spcBef>
              <a:spcAft>
                <a:spcPts val="0"/>
              </a:spcAft>
              <a:buSzPts val="1800"/>
              <a:buChar char="•"/>
            </a:pPr>
            <a:r>
              <a:rPr lang="en-US" sz="1800" dirty="0"/>
              <a:t>Consider cost-sharing and cost-lowering approaches </a:t>
            </a:r>
            <a:endParaRPr sz="1800" dirty="0"/>
          </a:p>
          <a:p>
            <a:pPr marL="457200" lvl="0" indent="-352933" algn="l" rtl="0">
              <a:lnSpc>
                <a:spcPct val="100000"/>
              </a:lnSpc>
              <a:spcBef>
                <a:spcPts val="1000"/>
              </a:spcBef>
              <a:spcAft>
                <a:spcPts val="0"/>
              </a:spcAft>
              <a:buSzPts val="1800"/>
              <a:buChar char="•"/>
            </a:pPr>
            <a:r>
              <a:rPr lang="en-US" sz="1800" dirty="0"/>
              <a:t>Identify how to best make decisions in the context of long-term sustainability</a:t>
            </a:r>
            <a:endParaRPr sz="1800" dirty="0"/>
          </a:p>
          <a:p>
            <a:pPr marL="457200" lvl="0" indent="-352933" algn="l" rtl="0">
              <a:lnSpc>
                <a:spcPct val="100000"/>
              </a:lnSpc>
              <a:spcBef>
                <a:spcPts val="1000"/>
              </a:spcBef>
              <a:spcAft>
                <a:spcPts val="0"/>
              </a:spcAft>
              <a:buSzPts val="1800"/>
              <a:buChar char="•"/>
            </a:pPr>
            <a:r>
              <a:rPr lang="en-US" sz="1800" dirty="0"/>
              <a:t>Understand the components of an Immunization Information Systems (IIS) budget</a:t>
            </a:r>
            <a:endParaRPr sz="1800" dirty="0"/>
          </a:p>
          <a:p>
            <a:pPr marL="457200" lvl="0" indent="-352933" algn="l" rtl="0">
              <a:lnSpc>
                <a:spcPct val="100000"/>
              </a:lnSpc>
              <a:spcBef>
                <a:spcPts val="1000"/>
              </a:spcBef>
              <a:spcAft>
                <a:spcPts val="0"/>
              </a:spcAft>
              <a:buSzPts val="1800"/>
              <a:buChar char="•"/>
            </a:pPr>
            <a:r>
              <a:rPr lang="en-US" sz="1800" dirty="0">
                <a:solidFill>
                  <a:schemeClr val="dk1"/>
                </a:solidFill>
              </a:rPr>
              <a:t>Consider your workforce </a:t>
            </a:r>
            <a:r>
              <a:rPr lang="en-US" sz="1800" dirty="0"/>
              <a:t>and </a:t>
            </a:r>
            <a:r>
              <a:rPr lang="en-US" sz="1800" dirty="0">
                <a:solidFill>
                  <a:schemeClr val="dk1"/>
                </a:solidFill>
              </a:rPr>
              <a:t>how to support and </a:t>
            </a:r>
            <a:r>
              <a:rPr lang="en-US" sz="1800" dirty="0"/>
              <a:t>maintain the IIS core functions</a:t>
            </a: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g2da1dedc366_0_1985"/>
          <p:cNvSpPr txBox="1">
            <a:spLocks noGrp="1"/>
          </p:cNvSpPr>
          <p:nvPr>
            <p:ph type="title"/>
          </p:nvPr>
        </p:nvSpPr>
        <p:spPr>
          <a:xfrm>
            <a:off x="1371607" y="5661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Activity: Discussion Question</a:t>
            </a:r>
            <a:endParaRPr/>
          </a:p>
        </p:txBody>
      </p:sp>
      <p:sp>
        <p:nvSpPr>
          <p:cNvPr id="1115" name="Google Shape;1115;g2da1dedc366_0_1985"/>
          <p:cNvSpPr txBox="1">
            <a:spLocks noGrp="1"/>
          </p:cNvSpPr>
          <p:nvPr>
            <p:ph type="body" idx="1"/>
          </p:nvPr>
        </p:nvSpPr>
        <p:spPr>
          <a:xfrm>
            <a:off x="369850" y="1840400"/>
            <a:ext cx="8467800" cy="3044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1000"/>
              </a:spcBef>
              <a:spcAft>
                <a:spcPts val="0"/>
              </a:spcAft>
              <a:buSzPts val="2100"/>
              <a:buNone/>
            </a:pPr>
            <a:r>
              <a:rPr lang="en-US" sz="2200"/>
              <a:t>Name one new partnership that might help your program diversify and sustain funding in the future.</a:t>
            </a:r>
            <a:endParaRPr sz="2200"/>
          </a:p>
        </p:txBody>
      </p:sp>
      <p:pic>
        <p:nvPicPr>
          <p:cNvPr id="1116" name="Google Shape;1116;g2da1dedc366_0_1985"/>
          <p:cNvPicPr preferRelativeResize="0"/>
          <p:nvPr/>
        </p:nvPicPr>
        <p:blipFill rotWithShape="1">
          <a:blip r:embed="rId3">
            <a:alphaModFix/>
          </a:blip>
          <a:srcRect/>
          <a:stretch/>
        </p:blipFill>
        <p:spPr>
          <a:xfrm>
            <a:off x="0" y="0"/>
            <a:ext cx="1371600" cy="1371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g2da1dedc366_0_1991"/>
          <p:cNvSpPr txBox="1">
            <a:spLocks noGrp="1"/>
          </p:cNvSpPr>
          <p:nvPr>
            <p:ph type="title"/>
          </p:nvPr>
        </p:nvSpPr>
        <p:spPr>
          <a:xfrm>
            <a:off x="369857" y="161560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91666"/>
              </a:lnSpc>
              <a:spcBef>
                <a:spcPts val="0"/>
              </a:spcBef>
              <a:spcAft>
                <a:spcPts val="0"/>
              </a:spcAft>
              <a:buSzPts val="3600"/>
              <a:buNone/>
            </a:pPr>
            <a:r>
              <a:rPr lang="en-US"/>
              <a:t>Potential Ways to Lower Costs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g2da1dedc366_0_1995"/>
          <p:cNvSpPr txBox="1">
            <a:spLocks noGrp="1"/>
          </p:cNvSpPr>
          <p:nvPr>
            <p:ph type="title"/>
          </p:nvPr>
        </p:nvSpPr>
        <p:spPr>
          <a:xfrm>
            <a:off x="439803" y="309725"/>
            <a:ext cx="82644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900"/>
              <a:buNone/>
            </a:pPr>
            <a:r>
              <a:rPr lang="en-US"/>
              <a:t>Automate and Streamline</a:t>
            </a:r>
            <a:endParaRPr/>
          </a:p>
        </p:txBody>
      </p:sp>
      <p:sp>
        <p:nvSpPr>
          <p:cNvPr id="1128" name="Google Shape;1128;g2da1dedc366_0_1995"/>
          <p:cNvSpPr txBox="1"/>
          <p:nvPr/>
        </p:nvSpPr>
        <p:spPr>
          <a:xfrm>
            <a:off x="439803" y="802111"/>
            <a:ext cx="7926600" cy="404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1000"/>
              </a:spcBef>
              <a:spcAft>
                <a:spcPts val="0"/>
              </a:spcAft>
              <a:buNone/>
            </a:pPr>
            <a:r>
              <a:rPr lang="en-US" sz="1800" b="1" i="0" u="none" strike="noStrike" cap="none" dirty="0">
                <a:solidFill>
                  <a:srgbClr val="2E5F7D"/>
                </a:solidFill>
                <a:latin typeface="Calibri"/>
                <a:ea typeface="Calibri"/>
                <a:cs typeface="Calibri"/>
                <a:sym typeface="Calibri"/>
              </a:rPr>
              <a:t>Leverage shared services</a:t>
            </a:r>
            <a:endParaRPr sz="1800" b="1" i="0" u="none" strike="noStrike" cap="none" dirty="0">
              <a:solidFill>
                <a:srgbClr val="2E5F7D"/>
              </a:solidFill>
              <a:latin typeface="Calibri"/>
              <a:ea typeface="Calibri"/>
              <a:cs typeface="Calibri"/>
              <a:sym typeface="Calibri"/>
            </a:endParaRPr>
          </a:p>
          <a:p>
            <a:pPr marL="800100" marR="0" lvl="0" indent="-342900" algn="l" rtl="0">
              <a:lnSpc>
                <a:spcPct val="100000"/>
              </a:lnSpc>
              <a:spcBef>
                <a:spcPts val="0"/>
              </a:spcBef>
              <a:spcAft>
                <a:spcPts val="0"/>
              </a:spcAft>
              <a:buClr>
                <a:srgbClr val="55AF89"/>
              </a:buClr>
              <a:buSzPts val="1800"/>
              <a:buFont typeface="Arial"/>
              <a:buChar char="•"/>
            </a:pPr>
            <a:r>
              <a:rPr lang="en-US" sz="1800" b="0" i="0" u="none" strike="noStrike" cap="none" dirty="0">
                <a:solidFill>
                  <a:schemeClr val="dk1"/>
                </a:solidFill>
                <a:latin typeface="Calibri"/>
                <a:ea typeface="Calibri"/>
                <a:cs typeface="Calibri"/>
                <a:sym typeface="Calibri"/>
              </a:rPr>
              <a:t>CDC Direct Vendor Contracts</a:t>
            </a:r>
            <a:endParaRPr sz="1800" b="0" i="0" u="none" strike="noStrike" cap="none" dirty="0">
              <a:solidFill>
                <a:schemeClr val="dk1"/>
              </a:solidFill>
              <a:latin typeface="Calibri"/>
              <a:ea typeface="Calibri"/>
              <a:cs typeface="Calibri"/>
              <a:sym typeface="Calibri"/>
            </a:endParaRPr>
          </a:p>
          <a:p>
            <a:pPr marL="800100" marR="0" lvl="0" indent="-342900" algn="l" rtl="0">
              <a:lnSpc>
                <a:spcPct val="100000"/>
              </a:lnSpc>
              <a:spcBef>
                <a:spcPts val="0"/>
              </a:spcBef>
              <a:spcAft>
                <a:spcPts val="0"/>
              </a:spcAft>
              <a:buClr>
                <a:srgbClr val="55AF89"/>
              </a:buClr>
              <a:buSzPts val="1800"/>
              <a:buFont typeface="Arial"/>
              <a:buChar char="•"/>
            </a:pPr>
            <a:r>
              <a:rPr lang="en-US" sz="1800" b="0" i="0" u="none" strike="noStrike" cap="none" dirty="0">
                <a:solidFill>
                  <a:schemeClr val="dk1"/>
                </a:solidFill>
                <a:latin typeface="Calibri"/>
                <a:ea typeface="Calibri"/>
                <a:cs typeface="Calibri"/>
                <a:sym typeface="Calibri"/>
              </a:rPr>
              <a:t>COTS IIS Platform Consortia</a:t>
            </a:r>
            <a:endParaRPr sz="1800" b="0" i="0" u="none" strike="noStrike" cap="none" dirty="0">
              <a:solidFill>
                <a:schemeClr val="dk1"/>
              </a:solidFill>
              <a:latin typeface="Calibri"/>
              <a:ea typeface="Calibri"/>
              <a:cs typeface="Calibri"/>
              <a:sym typeface="Calibri"/>
            </a:endParaRPr>
          </a:p>
          <a:p>
            <a:pPr marL="800100" marR="0" lvl="0" indent="-342900" algn="l" rtl="0">
              <a:lnSpc>
                <a:spcPct val="100000"/>
              </a:lnSpc>
              <a:spcBef>
                <a:spcPts val="0"/>
              </a:spcBef>
              <a:spcAft>
                <a:spcPts val="0"/>
              </a:spcAft>
              <a:buClr>
                <a:srgbClr val="55AF89"/>
              </a:buClr>
              <a:buSzPts val="1800"/>
              <a:buFont typeface="Arial"/>
              <a:buChar char="•"/>
            </a:pPr>
            <a:r>
              <a:rPr lang="en-US" sz="1800" b="0" i="0" u="none" strike="noStrike" cap="none" dirty="0">
                <a:solidFill>
                  <a:schemeClr val="dk1"/>
                </a:solidFill>
                <a:latin typeface="Calibri"/>
                <a:ea typeface="Calibri"/>
                <a:cs typeface="Calibri"/>
                <a:sym typeface="Calibri"/>
              </a:rPr>
              <a:t>Smarty</a:t>
            </a:r>
            <a:endParaRPr sz="1800" b="0" i="0" u="none" strike="noStrike" cap="none" dirty="0">
              <a:solidFill>
                <a:schemeClr val="dk1"/>
              </a:solidFill>
              <a:latin typeface="Calibri"/>
              <a:ea typeface="Calibri"/>
              <a:cs typeface="Calibri"/>
              <a:sym typeface="Calibri"/>
            </a:endParaRPr>
          </a:p>
          <a:p>
            <a:pPr marL="800100" marR="0" lvl="0" indent="-342900" algn="l" rtl="0">
              <a:lnSpc>
                <a:spcPct val="100000"/>
              </a:lnSpc>
              <a:spcBef>
                <a:spcPts val="0"/>
              </a:spcBef>
              <a:spcAft>
                <a:spcPts val="0"/>
              </a:spcAft>
              <a:buClr>
                <a:srgbClr val="55AF89"/>
              </a:buClr>
              <a:buSzPts val="1800"/>
              <a:buFont typeface="Arial"/>
              <a:buChar char="•"/>
            </a:pPr>
            <a:r>
              <a:rPr lang="en-US" sz="1800" b="0" i="0" u="none" strike="noStrike" cap="none" dirty="0">
                <a:solidFill>
                  <a:schemeClr val="dk1"/>
                </a:solidFill>
                <a:latin typeface="Calibri"/>
                <a:ea typeface="Calibri"/>
                <a:cs typeface="Calibri"/>
                <a:sym typeface="Calibri"/>
              </a:rPr>
              <a:t>AIRA’s Onboarding Shared Services</a:t>
            </a:r>
            <a:endParaRPr sz="1800" b="0" i="0" u="none" strike="noStrike" cap="none" dirty="0">
              <a:solidFill>
                <a:schemeClr val="dk1"/>
              </a:solidFill>
              <a:latin typeface="Calibri"/>
              <a:ea typeface="Calibri"/>
              <a:cs typeface="Calibri"/>
              <a:sym typeface="Calibri"/>
            </a:endParaRPr>
          </a:p>
          <a:p>
            <a:pPr marL="800100" marR="0" lvl="0" indent="-342900" algn="l" rtl="0">
              <a:lnSpc>
                <a:spcPct val="100000"/>
              </a:lnSpc>
              <a:spcBef>
                <a:spcPts val="0"/>
              </a:spcBef>
              <a:spcAft>
                <a:spcPts val="0"/>
              </a:spcAft>
              <a:buClr>
                <a:srgbClr val="55AF89"/>
              </a:buClr>
              <a:buSzPts val="1800"/>
              <a:buFont typeface="Arial"/>
              <a:buChar char="•"/>
            </a:pPr>
            <a:r>
              <a:rPr lang="en-US" sz="1800" b="0" i="0" u="none" strike="noStrike" cap="none" dirty="0">
                <a:solidFill>
                  <a:schemeClr val="dk1"/>
                </a:solidFill>
                <a:latin typeface="Calibri"/>
                <a:ea typeface="Calibri"/>
                <a:cs typeface="Calibri"/>
                <a:sym typeface="Calibri"/>
              </a:rPr>
              <a:t>AIRA’s EPI Community of Practice</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1800" b="1" i="0" u="none" strike="noStrike" cap="none" dirty="0">
                <a:solidFill>
                  <a:srgbClr val="2E5F7D"/>
                </a:solidFill>
                <a:latin typeface="Calibri"/>
                <a:ea typeface="Calibri"/>
                <a:cs typeface="Calibri"/>
                <a:sym typeface="Calibri"/>
              </a:rPr>
              <a:t>Automate manual business processes for providers and IIS program (data quality, password resets, etc.)</a:t>
            </a:r>
            <a:endParaRPr sz="1800" b="1" i="0" u="none" strike="noStrike" cap="none" dirty="0">
              <a:solidFill>
                <a:srgbClr val="2E5F7D"/>
              </a:solidFill>
              <a:latin typeface="Calibri"/>
              <a:ea typeface="Calibri"/>
              <a:cs typeface="Calibri"/>
              <a:sym typeface="Calibri"/>
            </a:endParaRPr>
          </a:p>
          <a:p>
            <a:pPr marL="800100" marR="0" lvl="0" indent="-342900" algn="l" rtl="0">
              <a:lnSpc>
                <a:spcPct val="100000"/>
              </a:lnSpc>
              <a:spcBef>
                <a:spcPts val="0"/>
              </a:spcBef>
              <a:spcAft>
                <a:spcPts val="0"/>
              </a:spcAft>
              <a:buClr>
                <a:srgbClr val="55AF89"/>
              </a:buClr>
              <a:buSzPts val="1800"/>
              <a:buFont typeface="Arial"/>
              <a:buChar char="•"/>
            </a:pPr>
            <a:r>
              <a:rPr lang="en-US" sz="1800" b="0" i="0" u="none" strike="noStrike" cap="none" dirty="0">
                <a:solidFill>
                  <a:schemeClr val="dk1"/>
                </a:solidFill>
                <a:latin typeface="Calibri"/>
                <a:ea typeface="Calibri"/>
                <a:cs typeface="Calibri"/>
                <a:sym typeface="Calibri"/>
              </a:rPr>
              <a:t>Saves staff time, reduces material costs, reduces program costs overall </a:t>
            </a:r>
            <a:endParaRPr sz="1800" dirty="0"/>
          </a:p>
          <a:p>
            <a:pPr marL="800100" marR="0" lvl="0" indent="-342900" algn="l" rtl="0">
              <a:lnSpc>
                <a:spcPct val="100000"/>
              </a:lnSpc>
              <a:spcBef>
                <a:spcPts val="0"/>
              </a:spcBef>
              <a:spcAft>
                <a:spcPts val="0"/>
              </a:spcAft>
              <a:buClr>
                <a:srgbClr val="55AF89"/>
              </a:buClr>
              <a:buSzPts val="1800"/>
              <a:buFont typeface="Arial"/>
              <a:buChar char="•"/>
            </a:pPr>
            <a:r>
              <a:rPr lang="en-US" sz="1800" b="0" i="0" u="none" strike="noStrike" cap="none" dirty="0">
                <a:solidFill>
                  <a:schemeClr val="dk1"/>
                </a:solidFill>
                <a:latin typeface="Calibri"/>
                <a:ea typeface="Calibri"/>
                <a:cs typeface="Calibri"/>
                <a:sym typeface="Calibri"/>
              </a:rPr>
              <a:t>Automate data management and submission to the degree data management and sharing policies allow</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None/>
            </a:pPr>
            <a:r>
              <a:rPr lang="en-US" sz="1800" b="1" i="0" u="none" strike="noStrike" cap="none" dirty="0">
                <a:solidFill>
                  <a:srgbClr val="2E5F7D"/>
                </a:solidFill>
                <a:latin typeface="Calibri"/>
                <a:ea typeface="Calibri"/>
                <a:cs typeface="Calibri"/>
                <a:sym typeface="Calibri"/>
              </a:rPr>
              <a:t>Document current procedures in SOPs to ensure they are “lean” and repeatable</a:t>
            </a:r>
            <a:endParaRPr sz="1800" b="1" i="0" u="none" strike="noStrike" cap="none" dirty="0">
              <a:solidFill>
                <a:srgbClr val="2E5F7D"/>
              </a:solidFill>
              <a:latin typeface="Calibri"/>
              <a:ea typeface="Calibri"/>
              <a:cs typeface="Calibri"/>
              <a:sym typeface="Calibri"/>
            </a:endParaRPr>
          </a:p>
          <a:p>
            <a:pPr marL="800100" marR="0" lvl="0" indent="-342900" algn="l" rtl="0">
              <a:lnSpc>
                <a:spcPct val="100000"/>
              </a:lnSpc>
              <a:spcBef>
                <a:spcPts val="0"/>
              </a:spcBef>
              <a:spcAft>
                <a:spcPts val="0"/>
              </a:spcAft>
              <a:buClr>
                <a:srgbClr val="55AF89"/>
              </a:buClr>
              <a:buSzPts val="1800"/>
              <a:buFont typeface="Arial"/>
              <a:buChar char="•"/>
            </a:pPr>
            <a:r>
              <a:rPr lang="en-US" sz="1800" b="0" i="0" u="none" strike="noStrike" cap="none" dirty="0">
                <a:solidFill>
                  <a:schemeClr val="dk1"/>
                </a:solidFill>
                <a:latin typeface="Calibri"/>
                <a:ea typeface="Calibri"/>
                <a:cs typeface="Calibri"/>
                <a:sym typeface="Calibri"/>
              </a:rPr>
              <a:t>Limit hand-offs, simply processes, eliminate waiting periods</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g2da1dedc366_0_2001"/>
          <p:cNvSpPr txBox="1">
            <a:spLocks noGrp="1"/>
          </p:cNvSpPr>
          <p:nvPr>
            <p:ph type="title"/>
          </p:nvPr>
        </p:nvSpPr>
        <p:spPr>
          <a:xfrm>
            <a:off x="439803" y="369925"/>
            <a:ext cx="82644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900"/>
              <a:buNone/>
            </a:pPr>
            <a:r>
              <a:rPr lang="en-US"/>
              <a:t>Automate and Streamline</a:t>
            </a:r>
            <a:endParaRPr/>
          </a:p>
        </p:txBody>
      </p:sp>
      <p:sp>
        <p:nvSpPr>
          <p:cNvPr id="1135" name="Google Shape;1135;g2da1dedc366_0_2001"/>
          <p:cNvSpPr txBox="1"/>
          <p:nvPr/>
        </p:nvSpPr>
        <p:spPr>
          <a:xfrm>
            <a:off x="460100" y="1049600"/>
            <a:ext cx="7926600" cy="1795800"/>
          </a:xfrm>
          <a:prstGeom prst="rect">
            <a:avLst/>
          </a:prstGeom>
          <a:noFill/>
          <a:ln>
            <a:noFill/>
          </a:ln>
        </p:spPr>
        <p:txBody>
          <a:bodyPr spcFirstLastPara="1" wrap="square" lIns="91425" tIns="91425" rIns="91425" bIns="91425" anchor="t" anchorCtr="0">
            <a:spAutoFit/>
          </a:bodyPr>
          <a:lstStyle/>
          <a:p>
            <a:pPr marL="3429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Take advantage of an existing product to reduce your enhancement and maintenance costs</a:t>
            </a:r>
            <a:endParaRPr sz="2200" b="0" i="0" u="none" strike="noStrike" cap="none">
              <a:solidFill>
                <a:schemeClr val="dk1"/>
              </a:solidFill>
              <a:latin typeface="Calibri"/>
              <a:ea typeface="Calibri"/>
              <a:cs typeface="Calibri"/>
              <a:sym typeface="Calibri"/>
            </a:endParaRPr>
          </a:p>
          <a:p>
            <a:pPr marL="3429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Minimize local customization</a:t>
            </a:r>
            <a:endParaRPr sz="2200" b="0" i="0" u="none" strike="noStrike" cap="none">
              <a:solidFill>
                <a:schemeClr val="dk1"/>
              </a:solidFill>
              <a:latin typeface="Calibri"/>
              <a:ea typeface="Calibri"/>
              <a:cs typeface="Calibri"/>
              <a:sym typeface="Calibri"/>
            </a:endParaRPr>
          </a:p>
          <a:p>
            <a:pPr marL="3429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Leverage open source/commercial options</a:t>
            </a:r>
            <a:endParaRPr sz="1800" b="0" i="0" u="none" strike="noStrike" cap="none">
              <a:solidFill>
                <a:schemeClr val="dk1"/>
              </a:solidFill>
              <a:latin typeface="Calibri"/>
              <a:ea typeface="Calibri"/>
              <a:cs typeface="Calibri"/>
              <a:sym typeface="Calibri"/>
            </a:endParaRPr>
          </a:p>
        </p:txBody>
      </p:sp>
      <p:grpSp>
        <p:nvGrpSpPr>
          <p:cNvPr id="1136" name="Google Shape;1136;g2da1dedc366_0_2001"/>
          <p:cNvGrpSpPr/>
          <p:nvPr/>
        </p:nvGrpSpPr>
        <p:grpSpPr>
          <a:xfrm>
            <a:off x="239285" y="3014147"/>
            <a:ext cx="7713904" cy="2129353"/>
            <a:chOff x="3770" y="928770"/>
            <a:chExt cx="7713904" cy="2399812"/>
          </a:xfrm>
        </p:grpSpPr>
        <p:sp>
          <p:nvSpPr>
            <p:cNvPr id="1137" name="Google Shape;1137;g2da1dedc366_0_2001"/>
            <p:cNvSpPr/>
            <p:nvPr/>
          </p:nvSpPr>
          <p:spPr>
            <a:xfrm>
              <a:off x="3770" y="928770"/>
              <a:ext cx="1928400" cy="725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38" name="Google Shape;1138;g2da1dedc366_0_2001"/>
            <p:cNvSpPr txBox="1"/>
            <p:nvPr/>
          </p:nvSpPr>
          <p:spPr>
            <a:xfrm>
              <a:off x="3770" y="928770"/>
              <a:ext cx="1928400" cy="725700"/>
            </a:xfrm>
            <a:prstGeom prst="rect">
              <a:avLst/>
            </a:prstGeom>
            <a:noFill/>
            <a:ln>
              <a:noFill/>
            </a:ln>
          </p:spPr>
          <p:txBody>
            <a:bodyPr spcFirstLastPara="1" wrap="square" lIns="163575" tIns="58400" rIns="163575" bIns="58400" anchor="ctr" anchorCtr="0">
              <a:noAutofit/>
            </a:bodyPr>
            <a:lstStyle/>
            <a:p>
              <a:pPr marL="0" marR="0" lvl="0" indent="0" algn="r"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Open Source</a:t>
              </a:r>
              <a:endParaRPr sz="1300" b="0" i="0" u="none" strike="noStrike" cap="none">
                <a:solidFill>
                  <a:srgbClr val="000000"/>
                </a:solidFill>
                <a:latin typeface="Calibri"/>
                <a:ea typeface="Calibri"/>
                <a:cs typeface="Calibri"/>
                <a:sym typeface="Calibri"/>
              </a:endParaRPr>
            </a:p>
          </p:txBody>
        </p:sp>
        <p:sp>
          <p:nvSpPr>
            <p:cNvPr id="1139" name="Google Shape;1139;g2da1dedc366_0_2001"/>
            <p:cNvSpPr/>
            <p:nvPr/>
          </p:nvSpPr>
          <p:spPr>
            <a:xfrm>
              <a:off x="1932211" y="928770"/>
              <a:ext cx="385800" cy="725700"/>
            </a:xfrm>
            <a:prstGeom prst="leftBrace">
              <a:avLst>
                <a:gd name="adj1" fmla="val 35000"/>
                <a:gd name="adj2" fmla="val 50000"/>
              </a:avLst>
            </a:prstGeom>
            <a:noFill/>
            <a:ln w="25400" cap="flat" cmpd="sng">
              <a:solidFill>
                <a:srgbClr val="004A6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0" name="Google Shape;1140;g2da1dedc366_0_2001"/>
            <p:cNvSpPr/>
            <p:nvPr/>
          </p:nvSpPr>
          <p:spPr>
            <a:xfrm>
              <a:off x="2472174" y="928770"/>
              <a:ext cx="5245500" cy="725700"/>
            </a:xfrm>
            <a:prstGeom prst="rect">
              <a:avLst/>
            </a:prstGeom>
            <a:solidFill>
              <a:srgbClr val="004A6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1" name="Google Shape;1141;g2da1dedc366_0_2001"/>
            <p:cNvSpPr txBox="1"/>
            <p:nvPr/>
          </p:nvSpPr>
          <p:spPr>
            <a:xfrm>
              <a:off x="2472174" y="928770"/>
              <a:ext cx="5245500" cy="725700"/>
            </a:xfrm>
            <a:prstGeom prst="rect">
              <a:avLst/>
            </a:prstGeom>
            <a:solidFill>
              <a:srgbClr val="0475C9"/>
            </a:solid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Calibri"/>
                  <a:ea typeface="Calibri"/>
                  <a:cs typeface="Calibri"/>
                  <a:sym typeface="Calibri"/>
                </a:rPr>
                <a:t>Immunization Calculation Engine (ICE)</a:t>
              </a:r>
              <a:endParaRPr sz="2200" b="0" i="0" u="none" strike="noStrike" cap="none">
                <a:solidFill>
                  <a:srgbClr val="000000"/>
                </a:solidFill>
                <a:latin typeface="Calibri"/>
                <a:ea typeface="Calibri"/>
                <a:cs typeface="Calibri"/>
                <a:sym typeface="Calibri"/>
              </a:endParaRPr>
            </a:p>
          </p:txBody>
        </p:sp>
        <p:sp>
          <p:nvSpPr>
            <p:cNvPr id="1142" name="Google Shape;1142;g2da1dedc366_0_2001"/>
            <p:cNvSpPr/>
            <p:nvPr/>
          </p:nvSpPr>
          <p:spPr>
            <a:xfrm>
              <a:off x="3770" y="1901023"/>
              <a:ext cx="1928400" cy="455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3" name="Google Shape;1143;g2da1dedc366_0_2001"/>
            <p:cNvSpPr txBox="1"/>
            <p:nvPr/>
          </p:nvSpPr>
          <p:spPr>
            <a:xfrm>
              <a:off x="3770" y="1901023"/>
              <a:ext cx="1928400" cy="455400"/>
            </a:xfrm>
            <a:prstGeom prst="rect">
              <a:avLst/>
            </a:prstGeom>
            <a:noFill/>
            <a:ln>
              <a:noFill/>
            </a:ln>
          </p:spPr>
          <p:txBody>
            <a:bodyPr spcFirstLastPara="1" wrap="square" lIns="163575" tIns="58400" rIns="163575" bIns="58400" anchor="ctr" anchorCtr="0">
              <a:noAutofit/>
            </a:bodyPr>
            <a:lstStyle/>
            <a:p>
              <a:pPr marL="0" marR="0" lvl="0" indent="0" algn="r" rtl="0">
                <a:lnSpc>
                  <a:spcPct val="9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Commercial</a:t>
              </a:r>
              <a:endParaRPr sz="1300" b="0" i="0" u="none" strike="noStrike" cap="none">
                <a:solidFill>
                  <a:srgbClr val="000000"/>
                </a:solidFill>
                <a:latin typeface="Calibri"/>
                <a:ea typeface="Calibri"/>
                <a:cs typeface="Calibri"/>
                <a:sym typeface="Calibri"/>
              </a:endParaRPr>
            </a:p>
          </p:txBody>
        </p:sp>
        <p:sp>
          <p:nvSpPr>
            <p:cNvPr id="1144" name="Google Shape;1144;g2da1dedc366_0_2001"/>
            <p:cNvSpPr/>
            <p:nvPr/>
          </p:nvSpPr>
          <p:spPr>
            <a:xfrm>
              <a:off x="1932211" y="1737364"/>
              <a:ext cx="385800" cy="782700"/>
            </a:xfrm>
            <a:prstGeom prst="leftBrace">
              <a:avLst>
                <a:gd name="adj1" fmla="val 35000"/>
                <a:gd name="adj2" fmla="val 50000"/>
              </a:avLst>
            </a:prstGeom>
            <a:noFill/>
            <a:ln w="25400" cap="flat" cmpd="sng">
              <a:solidFill>
                <a:srgbClr val="004A6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5" name="Google Shape;1145;g2da1dedc366_0_2001"/>
            <p:cNvSpPr/>
            <p:nvPr/>
          </p:nvSpPr>
          <p:spPr>
            <a:xfrm>
              <a:off x="2472174" y="1737364"/>
              <a:ext cx="5245500" cy="782700"/>
            </a:xfrm>
            <a:prstGeom prst="rect">
              <a:avLst/>
            </a:prstGeom>
            <a:solidFill>
              <a:srgbClr val="2D7A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46" name="Google Shape;1146;g2da1dedc366_0_2001"/>
            <p:cNvSpPr txBox="1"/>
            <p:nvPr/>
          </p:nvSpPr>
          <p:spPr>
            <a:xfrm>
              <a:off x="2472174" y="1737364"/>
              <a:ext cx="5245500" cy="782700"/>
            </a:xfrm>
            <a:prstGeom prst="rect">
              <a:avLst/>
            </a:prstGeom>
            <a:solidFill>
              <a:srgbClr val="0475C9"/>
            </a:solid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rgbClr val="000000"/>
                </a:buClr>
                <a:buSzPts val="2200"/>
                <a:buFont typeface="Arial"/>
                <a:buNone/>
              </a:pPr>
              <a:r>
                <a:rPr lang="en-US" sz="2200" b="0" i="0" u="none" strike="noStrike" cap="none">
                  <a:solidFill>
                    <a:schemeClr val="lt1"/>
                  </a:solidFill>
                  <a:latin typeface="Calibri"/>
                  <a:ea typeface="Calibri"/>
                  <a:cs typeface="Calibri"/>
                  <a:sym typeface="Calibri"/>
                </a:rPr>
                <a:t>AMCI’s Syntropi onboarding and customer management modules</a:t>
              </a:r>
              <a:endParaRPr sz="1300" b="0" i="0" u="none" strike="noStrike" cap="none">
                <a:solidFill>
                  <a:srgbClr val="000000"/>
                </a:solidFill>
                <a:latin typeface="Calibri"/>
                <a:ea typeface="Calibri"/>
                <a:cs typeface="Calibri"/>
                <a:sym typeface="Calibri"/>
              </a:endParaRPr>
            </a:p>
          </p:txBody>
        </p:sp>
        <p:sp>
          <p:nvSpPr>
            <p:cNvPr id="1147" name="Google Shape;1147;g2da1dedc366_0_2001"/>
            <p:cNvSpPr/>
            <p:nvPr/>
          </p:nvSpPr>
          <p:spPr>
            <a:xfrm>
              <a:off x="3770" y="2602882"/>
              <a:ext cx="1928400" cy="725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pic>
        <p:nvPicPr>
          <p:cNvPr id="1153" name="Google Shape;1153;g2da1dedc366_0_2019"/>
          <p:cNvPicPr preferRelativeResize="0"/>
          <p:nvPr/>
        </p:nvPicPr>
        <p:blipFill rotWithShape="1">
          <a:blip r:embed="rId3">
            <a:alphaModFix/>
          </a:blip>
          <a:srcRect/>
          <a:stretch/>
        </p:blipFill>
        <p:spPr>
          <a:xfrm>
            <a:off x="4260300" y="1346400"/>
            <a:ext cx="4883701" cy="3696402"/>
          </a:xfrm>
          <a:prstGeom prst="rect">
            <a:avLst/>
          </a:prstGeom>
          <a:noFill/>
          <a:ln>
            <a:noFill/>
          </a:ln>
        </p:spPr>
      </p:pic>
      <p:sp>
        <p:nvSpPr>
          <p:cNvPr id="1154" name="Google Shape;1154;g2da1dedc366_0_2019"/>
          <p:cNvSpPr txBox="1"/>
          <p:nvPr/>
        </p:nvSpPr>
        <p:spPr>
          <a:xfrm>
            <a:off x="196725" y="1346400"/>
            <a:ext cx="3953400" cy="3406800"/>
          </a:xfrm>
          <a:prstGeom prst="rect">
            <a:avLst/>
          </a:prstGeom>
          <a:noFill/>
          <a:ln>
            <a:noFill/>
          </a:ln>
        </p:spPr>
        <p:txBody>
          <a:bodyPr spcFirstLastPara="1" wrap="square" lIns="91425" tIns="91425" rIns="91425" bIns="91425" anchor="t" anchorCtr="0">
            <a:spAutoFit/>
          </a:bodyPr>
          <a:lstStyle/>
          <a:p>
            <a:pPr marL="3429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IIS Functional Model</a:t>
            </a:r>
            <a:endParaRPr sz="2200" b="0" i="0" u="none" strike="noStrike" cap="none">
              <a:solidFill>
                <a:schemeClr val="dk1"/>
              </a:solidFill>
              <a:latin typeface="Calibri"/>
              <a:ea typeface="Calibri"/>
              <a:cs typeface="Calibri"/>
              <a:sym typeface="Calibri"/>
            </a:endParaRPr>
          </a:p>
          <a:p>
            <a:pPr marL="3429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IIS Baseline Requirements</a:t>
            </a:r>
            <a:endParaRPr sz="2200" b="0" i="0" u="none" strike="noStrike" cap="none">
              <a:solidFill>
                <a:schemeClr val="dk1"/>
              </a:solidFill>
              <a:latin typeface="Calibri"/>
              <a:ea typeface="Calibri"/>
              <a:cs typeface="Calibri"/>
              <a:sym typeface="Calibri"/>
            </a:endParaRPr>
          </a:p>
          <a:p>
            <a:pPr marL="3429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CDC Functional Standards and Operational Guidance Statements</a:t>
            </a:r>
            <a:endParaRPr sz="2200" b="0" i="0" u="none" strike="noStrike" cap="none">
              <a:solidFill>
                <a:schemeClr val="dk1"/>
              </a:solidFill>
              <a:latin typeface="Calibri"/>
              <a:ea typeface="Calibri"/>
              <a:cs typeface="Calibri"/>
              <a:sym typeface="Calibri"/>
            </a:endParaRPr>
          </a:p>
          <a:p>
            <a:pPr marL="3429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AIRA Guidance Documents</a:t>
            </a:r>
            <a:endParaRPr sz="2200" b="0" i="0" u="none" strike="noStrike" cap="none">
              <a:solidFill>
                <a:schemeClr val="dk1"/>
              </a:solidFill>
              <a:latin typeface="Calibri"/>
              <a:ea typeface="Calibri"/>
              <a:cs typeface="Calibri"/>
              <a:sym typeface="Calibri"/>
            </a:endParaRPr>
          </a:p>
          <a:p>
            <a:pPr marL="3429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AIRA Measurement and Improvement (M&amp;I) Initiative</a:t>
            </a:r>
            <a:endParaRPr sz="2200" b="0" i="0" u="none" strike="noStrike" cap="none">
              <a:solidFill>
                <a:schemeClr val="dk1"/>
              </a:solidFill>
              <a:latin typeface="Calibri"/>
              <a:ea typeface="Calibri"/>
              <a:cs typeface="Calibri"/>
              <a:sym typeface="Calibri"/>
            </a:endParaRPr>
          </a:p>
        </p:txBody>
      </p:sp>
      <p:sp>
        <p:nvSpPr>
          <p:cNvPr id="1155" name="Google Shape;1155;g2da1dedc366_0_2019"/>
          <p:cNvSpPr txBox="1">
            <a:spLocks noGrp="1"/>
          </p:cNvSpPr>
          <p:nvPr>
            <p:ph type="title"/>
          </p:nvPr>
        </p:nvSpPr>
        <p:spPr>
          <a:xfrm>
            <a:off x="439803" y="375600"/>
            <a:ext cx="82644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900"/>
              <a:buNone/>
            </a:pPr>
            <a:r>
              <a:rPr lang="en-US"/>
              <a:t>Standardize Where Possible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g2e186f19e7f_0_228"/>
          <p:cNvSpPr txBox="1">
            <a:spLocks noGrp="1"/>
          </p:cNvSpPr>
          <p:nvPr>
            <p:ph type="title"/>
          </p:nvPr>
        </p:nvSpPr>
        <p:spPr>
          <a:xfrm>
            <a:off x="369857" y="43186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rgbClr val="2E5F7D"/>
              </a:buClr>
              <a:buSzPts val="3300"/>
              <a:buFont typeface="Calibri"/>
              <a:buNone/>
            </a:pPr>
            <a:r>
              <a:rPr lang="en-US"/>
              <a:t>Engage with the IIS Vendor</a:t>
            </a:r>
            <a:endParaRPr/>
          </a:p>
        </p:txBody>
      </p:sp>
      <p:sp>
        <p:nvSpPr>
          <p:cNvPr id="1162" name="Google Shape;1162;g2e186f19e7f_0_228"/>
          <p:cNvSpPr txBox="1">
            <a:spLocks noGrp="1"/>
          </p:cNvSpPr>
          <p:nvPr>
            <p:ph type="body" idx="1"/>
          </p:nvPr>
        </p:nvSpPr>
        <p:spPr>
          <a:xfrm>
            <a:off x="369850" y="1237350"/>
            <a:ext cx="8467800" cy="887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Enhancement requests across IIS can be prioritized and coordinated within each of the consortia groups, and costs may be shared</a:t>
            </a:r>
            <a:endParaRPr/>
          </a:p>
        </p:txBody>
      </p:sp>
      <p:sp>
        <p:nvSpPr>
          <p:cNvPr id="1163" name="Google Shape;1163;g2e186f19e7f_0_228"/>
          <p:cNvSpPr txBox="1">
            <a:spLocks noGrp="1"/>
          </p:cNvSpPr>
          <p:nvPr>
            <p:ph type="sldNum" idx="4294967295"/>
          </p:nvPr>
        </p:nvSpPr>
        <p:spPr>
          <a:xfrm>
            <a:off x="6017538" y="3502163"/>
            <a:ext cx="411600" cy="295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Calibri"/>
                <a:ea typeface="Calibri"/>
                <a:cs typeface="Calibri"/>
                <a:sym typeface="Calibri"/>
              </a:rPr>
              <a:t>25</a:t>
            </a:fld>
            <a:endParaRPr sz="1000" b="0" i="0" u="none" strike="noStrike" cap="none">
              <a:solidFill>
                <a:schemeClr val="dk1"/>
              </a:solidFill>
              <a:latin typeface="Calibri"/>
              <a:ea typeface="Calibri"/>
              <a:cs typeface="Calibri"/>
              <a:sym typeface="Calibri"/>
            </a:endParaRPr>
          </a:p>
        </p:txBody>
      </p:sp>
      <p:grpSp>
        <p:nvGrpSpPr>
          <p:cNvPr id="1164" name="Google Shape;1164;g2e186f19e7f_0_228"/>
          <p:cNvGrpSpPr/>
          <p:nvPr/>
        </p:nvGrpSpPr>
        <p:grpSpPr>
          <a:xfrm>
            <a:off x="6077707" y="2270326"/>
            <a:ext cx="1854000" cy="1854000"/>
            <a:chOff x="6077707" y="1644751"/>
            <a:chExt cx="1854000" cy="1854000"/>
          </a:xfrm>
        </p:grpSpPr>
        <p:sp>
          <p:nvSpPr>
            <p:cNvPr id="1165" name="Google Shape;1165;g2e186f19e7f_0_228"/>
            <p:cNvSpPr/>
            <p:nvPr/>
          </p:nvSpPr>
          <p:spPr>
            <a:xfrm>
              <a:off x="6077707" y="1644751"/>
              <a:ext cx="1854000" cy="1854000"/>
            </a:xfrm>
            <a:prstGeom prst="ellipse">
              <a:avLst/>
            </a:prstGeom>
            <a:solidFill>
              <a:srgbClr val="0944A1"/>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66" name="Google Shape;1166;g2e186f19e7f_0_228"/>
            <p:cNvSpPr txBox="1"/>
            <p:nvPr/>
          </p:nvSpPr>
          <p:spPr>
            <a:xfrm>
              <a:off x="6386100" y="2311040"/>
              <a:ext cx="1290600" cy="5214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1800" b="0" i="0" u="none" strike="noStrike" cap="none">
                  <a:solidFill>
                    <a:srgbClr val="FFFFFF"/>
                  </a:solidFill>
                  <a:latin typeface="Calibri"/>
                  <a:ea typeface="Calibri"/>
                  <a:cs typeface="Calibri"/>
                  <a:sym typeface="Calibri"/>
                </a:rPr>
                <a:t>Awardee Developed</a:t>
              </a:r>
              <a:endParaRPr sz="1800" b="0" i="0" u="none" strike="noStrike" cap="none">
                <a:solidFill>
                  <a:srgbClr val="FFFFFF"/>
                </a:solidFill>
                <a:latin typeface="Calibri"/>
                <a:ea typeface="Calibri"/>
                <a:cs typeface="Calibri"/>
                <a:sym typeface="Calibri"/>
              </a:endParaRPr>
            </a:p>
          </p:txBody>
        </p:sp>
      </p:grpSp>
      <p:grpSp>
        <p:nvGrpSpPr>
          <p:cNvPr id="1167" name="Google Shape;1167;g2e186f19e7f_0_228"/>
          <p:cNvGrpSpPr/>
          <p:nvPr/>
        </p:nvGrpSpPr>
        <p:grpSpPr>
          <a:xfrm>
            <a:off x="4455905" y="2270326"/>
            <a:ext cx="1854000" cy="1854000"/>
            <a:chOff x="4455905" y="1644751"/>
            <a:chExt cx="1854000" cy="1854000"/>
          </a:xfrm>
        </p:grpSpPr>
        <p:sp>
          <p:nvSpPr>
            <p:cNvPr id="1168" name="Google Shape;1168;g2e186f19e7f_0_228"/>
            <p:cNvSpPr/>
            <p:nvPr/>
          </p:nvSpPr>
          <p:spPr>
            <a:xfrm>
              <a:off x="4455905" y="1644751"/>
              <a:ext cx="1854000" cy="1854000"/>
            </a:xfrm>
            <a:prstGeom prst="ellipse">
              <a:avLst/>
            </a:prstGeom>
            <a:solidFill>
              <a:srgbClr val="0C58D3"/>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69" name="Google Shape;1169;g2e186f19e7f_0_228"/>
            <p:cNvSpPr txBox="1"/>
            <p:nvPr/>
          </p:nvSpPr>
          <p:spPr>
            <a:xfrm>
              <a:off x="4764300" y="2311040"/>
              <a:ext cx="1290600" cy="521400"/>
            </a:xfrm>
            <a:prstGeom prst="rect">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1800" b="0" i="0" u="none" strike="noStrike" cap="none">
                  <a:solidFill>
                    <a:srgbClr val="FFFFFF"/>
                  </a:solidFill>
                  <a:latin typeface="Calibri"/>
                  <a:ea typeface="Calibri"/>
                  <a:cs typeface="Calibri"/>
                  <a:sym typeface="Calibri"/>
                </a:rPr>
                <a:t>Envision</a:t>
              </a:r>
              <a:endParaRPr sz="1800" b="0" i="0" u="none" strike="noStrike" cap="none">
                <a:solidFill>
                  <a:srgbClr val="FFFFFF"/>
                </a:solidFill>
                <a:latin typeface="Calibri"/>
                <a:ea typeface="Calibri"/>
                <a:cs typeface="Calibri"/>
                <a:sym typeface="Calibri"/>
              </a:endParaRPr>
            </a:p>
          </p:txBody>
        </p:sp>
      </p:grpSp>
      <p:grpSp>
        <p:nvGrpSpPr>
          <p:cNvPr id="1170" name="Google Shape;1170;g2e186f19e7f_0_228"/>
          <p:cNvGrpSpPr/>
          <p:nvPr/>
        </p:nvGrpSpPr>
        <p:grpSpPr>
          <a:xfrm>
            <a:off x="2834102" y="2270337"/>
            <a:ext cx="1854000" cy="1854000"/>
            <a:chOff x="2834102" y="1644762"/>
            <a:chExt cx="1854000" cy="1854000"/>
          </a:xfrm>
        </p:grpSpPr>
        <p:sp>
          <p:nvSpPr>
            <p:cNvPr id="1171" name="Google Shape;1171;g2e186f19e7f_0_228"/>
            <p:cNvSpPr/>
            <p:nvPr/>
          </p:nvSpPr>
          <p:spPr>
            <a:xfrm>
              <a:off x="2834102" y="1644762"/>
              <a:ext cx="1854000" cy="1854000"/>
            </a:xfrm>
            <a:prstGeom prst="ellipse">
              <a:avLst/>
            </a:prstGeom>
            <a:solidFill>
              <a:srgbClr val="0C58D3"/>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72" name="Google Shape;1172;g2e186f19e7f_0_228"/>
            <p:cNvSpPr txBox="1"/>
            <p:nvPr/>
          </p:nvSpPr>
          <p:spPr>
            <a:xfrm>
              <a:off x="3142502" y="2311050"/>
              <a:ext cx="1290600" cy="521400"/>
            </a:xfrm>
            <a:prstGeom prst="rect">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1800" b="0" i="0" u="none" strike="noStrike" cap="none">
                  <a:solidFill>
                    <a:srgbClr val="FFFFFF"/>
                  </a:solidFill>
                  <a:latin typeface="Calibri"/>
                  <a:ea typeface="Calibri"/>
                  <a:cs typeface="Calibri"/>
                  <a:sym typeface="Calibri"/>
                </a:rPr>
                <a:t>STC</a:t>
              </a:r>
              <a:endParaRPr sz="1800" b="0" i="0" u="none" strike="noStrike" cap="none">
                <a:solidFill>
                  <a:srgbClr val="FFFFFF"/>
                </a:solidFill>
                <a:latin typeface="Calibri"/>
                <a:ea typeface="Calibri"/>
                <a:cs typeface="Calibri"/>
                <a:sym typeface="Calibri"/>
              </a:endParaRPr>
            </a:p>
          </p:txBody>
        </p:sp>
      </p:grpSp>
      <p:grpSp>
        <p:nvGrpSpPr>
          <p:cNvPr id="1173" name="Google Shape;1173;g2e186f19e7f_0_228"/>
          <p:cNvGrpSpPr/>
          <p:nvPr/>
        </p:nvGrpSpPr>
        <p:grpSpPr>
          <a:xfrm>
            <a:off x="1212300" y="2270337"/>
            <a:ext cx="1854000" cy="1854000"/>
            <a:chOff x="1212300" y="1644762"/>
            <a:chExt cx="1854000" cy="1854000"/>
          </a:xfrm>
        </p:grpSpPr>
        <p:sp>
          <p:nvSpPr>
            <p:cNvPr id="1174" name="Google Shape;1174;g2e186f19e7f_0_228"/>
            <p:cNvSpPr/>
            <p:nvPr/>
          </p:nvSpPr>
          <p:spPr>
            <a:xfrm>
              <a:off x="1212300" y="1644762"/>
              <a:ext cx="1854000" cy="1854000"/>
            </a:xfrm>
            <a:prstGeom prst="ellipse">
              <a:avLst/>
            </a:prstGeom>
            <a:solidFill>
              <a:srgbClr val="0C58D3"/>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175" name="Google Shape;1175;g2e186f19e7f_0_228"/>
            <p:cNvSpPr txBox="1"/>
            <p:nvPr/>
          </p:nvSpPr>
          <p:spPr>
            <a:xfrm>
              <a:off x="1451200" y="2311050"/>
              <a:ext cx="1290600" cy="521400"/>
            </a:xfrm>
            <a:prstGeom prst="rect">
              <a:avLst/>
            </a:prstGeom>
            <a:solidFill>
              <a:srgbClr val="0C58D3"/>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800"/>
                <a:buFont typeface="Arial"/>
                <a:buNone/>
              </a:pPr>
              <a:r>
                <a:rPr lang="en-US" sz="1800" b="0" i="0" u="none" strike="noStrike" cap="none">
                  <a:solidFill>
                    <a:srgbClr val="FFFFFF"/>
                  </a:solidFill>
                  <a:latin typeface="Calibri"/>
                  <a:ea typeface="Calibri"/>
                  <a:cs typeface="Calibri"/>
                  <a:sym typeface="Calibri"/>
                </a:rPr>
                <a:t>WIR</a:t>
              </a:r>
              <a:r>
                <a:rPr lang="en-US" sz="1500" b="0" i="0" u="none" strike="noStrike" cap="none">
                  <a:solidFill>
                    <a:srgbClr val="FFFFFF"/>
                  </a:solidFill>
                  <a:latin typeface="Roboto"/>
                  <a:ea typeface="Roboto"/>
                  <a:cs typeface="Roboto"/>
                  <a:sym typeface="Roboto"/>
                </a:rPr>
                <a:t> </a:t>
              </a:r>
              <a:endParaRPr sz="1500" b="0" i="0" u="none" strike="noStrike" cap="none">
                <a:solidFill>
                  <a:srgbClr val="FFFFFF"/>
                </a:solidFill>
                <a:latin typeface="Roboto"/>
                <a:ea typeface="Roboto"/>
                <a:cs typeface="Roboto"/>
                <a:sym typeface="Roboto"/>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g2da1dedc366_0_2044"/>
          <p:cNvSpPr txBox="1">
            <a:spLocks noGrp="1"/>
          </p:cNvSpPr>
          <p:nvPr>
            <p:ph type="title"/>
          </p:nvPr>
        </p:nvSpPr>
        <p:spPr>
          <a:xfrm>
            <a:off x="369857" y="161560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91666"/>
              </a:lnSpc>
              <a:spcBef>
                <a:spcPts val="0"/>
              </a:spcBef>
              <a:spcAft>
                <a:spcPts val="0"/>
              </a:spcAft>
              <a:buSzPts val="36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Managing the Budget You Have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g2e186f19e7f_0_248"/>
          <p:cNvSpPr txBox="1">
            <a:spLocks noGrp="1"/>
          </p:cNvSpPr>
          <p:nvPr>
            <p:ph type="title"/>
          </p:nvPr>
        </p:nvSpPr>
        <p:spPr>
          <a:xfrm>
            <a:off x="338107" y="411786"/>
            <a:ext cx="8467800" cy="805500"/>
          </a:xfrm>
          <a:prstGeom prst="rect">
            <a:avLst/>
          </a:prstGeom>
        </p:spPr>
        <p:txBody>
          <a:bodyPr spcFirstLastPara="1" wrap="square" lIns="68575" tIns="34300" rIns="68575" bIns="34300" anchor="ctr" anchorCtr="0">
            <a:normAutofit/>
          </a:bodyPr>
          <a:lstStyle/>
          <a:p>
            <a:pPr marL="0" lvl="0" indent="0" algn="l" rtl="0">
              <a:spcBef>
                <a:spcPts val="0"/>
              </a:spcBef>
              <a:spcAft>
                <a:spcPts val="0"/>
              </a:spcAft>
              <a:buNone/>
            </a:pPr>
            <a:r>
              <a:rPr lang="en-US"/>
              <a:t>Know and Understand IIS Costs and Budget</a:t>
            </a:r>
            <a:endParaRPr/>
          </a:p>
        </p:txBody>
      </p:sp>
      <p:sp>
        <p:nvSpPr>
          <p:cNvPr id="1187" name="Google Shape;1187;g2e186f19e7f_0_248"/>
          <p:cNvSpPr txBox="1">
            <a:spLocks noGrp="1"/>
          </p:cNvSpPr>
          <p:nvPr>
            <p:ph type="body" idx="1"/>
          </p:nvPr>
        </p:nvSpPr>
        <p:spPr>
          <a:xfrm>
            <a:off x="369850" y="1277600"/>
            <a:ext cx="8467800" cy="3462600"/>
          </a:xfrm>
          <a:prstGeom prst="rect">
            <a:avLst/>
          </a:prstGeom>
        </p:spPr>
        <p:txBody>
          <a:bodyPr spcFirstLastPara="1" wrap="square" lIns="68575" tIns="34300" rIns="68575" bIns="34300" anchor="t" anchorCtr="0">
            <a:normAutofit fontScale="92500" lnSpcReduction="10000"/>
          </a:bodyPr>
          <a:lstStyle/>
          <a:p>
            <a:pPr marL="457200" lvl="0" indent="-368300" algn="l" rtl="0">
              <a:lnSpc>
                <a:spcPct val="100000"/>
              </a:lnSpc>
              <a:spcBef>
                <a:spcPts val="1000"/>
              </a:spcBef>
              <a:spcAft>
                <a:spcPts val="0"/>
              </a:spcAft>
              <a:buSzPts val="2200"/>
              <a:buChar char="•"/>
            </a:pPr>
            <a:r>
              <a:rPr lang="en-US" sz="2200"/>
              <a:t>Review your program budget costs for:</a:t>
            </a:r>
            <a:endParaRPr sz="2200"/>
          </a:p>
          <a:p>
            <a:pPr marL="914400" lvl="1" indent="-368300" algn="l" rtl="0">
              <a:lnSpc>
                <a:spcPct val="100000"/>
              </a:lnSpc>
              <a:spcBef>
                <a:spcPts val="1000"/>
              </a:spcBef>
              <a:spcAft>
                <a:spcPts val="0"/>
              </a:spcAft>
              <a:buSzPts val="2200"/>
              <a:buChar char="•"/>
            </a:pPr>
            <a:r>
              <a:rPr lang="en-US" sz="2200"/>
              <a:t>Staffing - all sources</a:t>
            </a:r>
            <a:endParaRPr sz="2200"/>
          </a:p>
          <a:p>
            <a:pPr marL="914400" lvl="1" indent="-368300" algn="l" rtl="0">
              <a:lnSpc>
                <a:spcPct val="100000"/>
              </a:lnSpc>
              <a:spcBef>
                <a:spcPts val="1000"/>
              </a:spcBef>
              <a:spcAft>
                <a:spcPts val="0"/>
              </a:spcAft>
              <a:buSzPts val="2200"/>
              <a:buChar char="•"/>
            </a:pPr>
            <a:r>
              <a:rPr lang="en-US" sz="2200"/>
              <a:t>Contracts</a:t>
            </a:r>
            <a:endParaRPr sz="2200"/>
          </a:p>
          <a:p>
            <a:pPr marL="457200" lvl="0" indent="-368300" algn="l" rtl="0">
              <a:lnSpc>
                <a:spcPct val="100000"/>
              </a:lnSpc>
              <a:spcBef>
                <a:spcPts val="1000"/>
              </a:spcBef>
              <a:spcAft>
                <a:spcPts val="0"/>
              </a:spcAft>
              <a:buSzPts val="2200"/>
              <a:buChar char="•"/>
            </a:pPr>
            <a:r>
              <a:rPr lang="en-US" sz="2200"/>
              <a:t>Identify your fund sources and the amount of your budget covered by each source</a:t>
            </a:r>
            <a:endParaRPr sz="2200"/>
          </a:p>
          <a:p>
            <a:pPr marL="457200" lvl="0" indent="-368300" algn="l" rtl="0">
              <a:lnSpc>
                <a:spcPct val="100000"/>
              </a:lnSpc>
              <a:spcBef>
                <a:spcPts val="1000"/>
              </a:spcBef>
              <a:spcAft>
                <a:spcPts val="0"/>
              </a:spcAft>
              <a:buSzPts val="2200"/>
              <a:buChar char="•"/>
            </a:pPr>
            <a:r>
              <a:rPr lang="en-US" sz="2200"/>
              <a:t>Document the contributions your IIS makes to other programs, departments, agencies and stakeholders</a:t>
            </a:r>
            <a:endParaRPr sz="2200"/>
          </a:p>
          <a:p>
            <a:pPr marL="457200" lvl="0" indent="-368300" algn="l" rtl="0">
              <a:lnSpc>
                <a:spcPct val="100000"/>
              </a:lnSpc>
              <a:spcBef>
                <a:spcPts val="1000"/>
              </a:spcBef>
              <a:spcAft>
                <a:spcPts val="0"/>
              </a:spcAft>
              <a:buSzPts val="2200"/>
              <a:buChar char="•"/>
            </a:pPr>
            <a:r>
              <a:rPr lang="en-US" sz="2200"/>
              <a:t>Determine what collaboration is available with your colleagues in other jurisdictions</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g2e186f19e7f_0_256"/>
          <p:cNvSpPr txBox="1">
            <a:spLocks noGrp="1"/>
          </p:cNvSpPr>
          <p:nvPr>
            <p:ph type="title"/>
          </p:nvPr>
        </p:nvSpPr>
        <p:spPr>
          <a:xfrm>
            <a:off x="338107" y="401736"/>
            <a:ext cx="8467800" cy="805500"/>
          </a:xfrm>
          <a:prstGeom prst="rect">
            <a:avLst/>
          </a:prstGeom>
        </p:spPr>
        <p:txBody>
          <a:bodyPr spcFirstLastPara="1" wrap="square" lIns="68575" tIns="34300" rIns="68575" bIns="34300" anchor="ctr" anchorCtr="0">
            <a:normAutofit fontScale="90000"/>
          </a:bodyPr>
          <a:lstStyle/>
          <a:p>
            <a:pPr marL="0" lvl="0" indent="0" algn="l" rtl="0">
              <a:spcBef>
                <a:spcPts val="0"/>
              </a:spcBef>
              <a:spcAft>
                <a:spcPts val="0"/>
              </a:spcAft>
              <a:buNone/>
            </a:pPr>
            <a:r>
              <a:rPr lang="en-US"/>
              <a:t>Plan, Prioritize, Price, Pause, Pick, Proceed OR Pass</a:t>
            </a:r>
            <a:endParaRPr/>
          </a:p>
        </p:txBody>
      </p:sp>
      <p:sp>
        <p:nvSpPr>
          <p:cNvPr id="1194" name="Google Shape;1194;g2e186f19e7f_0_256"/>
          <p:cNvSpPr txBox="1">
            <a:spLocks noGrp="1"/>
          </p:cNvSpPr>
          <p:nvPr>
            <p:ph type="body" idx="1"/>
          </p:nvPr>
        </p:nvSpPr>
        <p:spPr>
          <a:xfrm>
            <a:off x="369850" y="1207225"/>
            <a:ext cx="8467800" cy="3087300"/>
          </a:xfrm>
          <a:prstGeom prst="rect">
            <a:avLst/>
          </a:prstGeom>
        </p:spPr>
        <p:txBody>
          <a:bodyPr spcFirstLastPara="1" wrap="square" lIns="68575" tIns="34300" rIns="68575" bIns="34300" anchor="t" anchorCtr="0">
            <a:noAutofit/>
          </a:bodyPr>
          <a:lstStyle/>
          <a:p>
            <a:pPr marL="457200" lvl="0" indent="-342900" algn="l" rtl="0">
              <a:lnSpc>
                <a:spcPct val="100000"/>
              </a:lnSpc>
              <a:spcBef>
                <a:spcPts val="1000"/>
              </a:spcBef>
              <a:spcAft>
                <a:spcPts val="0"/>
              </a:spcAft>
              <a:buSzPts val="1800"/>
              <a:buChar char="•"/>
            </a:pPr>
            <a:r>
              <a:rPr lang="en-US" sz="1800"/>
              <a:t>Document IIS functionality, gaps and dependencies</a:t>
            </a:r>
            <a:endParaRPr sz="1800"/>
          </a:p>
          <a:p>
            <a:pPr marL="914400" lvl="1" indent="-342900" algn="l" rtl="0">
              <a:lnSpc>
                <a:spcPct val="100000"/>
              </a:lnSpc>
              <a:spcBef>
                <a:spcPts val="0"/>
              </a:spcBef>
              <a:spcAft>
                <a:spcPts val="0"/>
              </a:spcAft>
              <a:buSzPts val="1800"/>
              <a:buChar char="•"/>
            </a:pPr>
            <a:r>
              <a:rPr lang="en-US"/>
              <a:t>Consider mapping IIS functionality against requirements traceability matrix (this is a D3 activity)</a:t>
            </a:r>
            <a:endParaRPr/>
          </a:p>
          <a:p>
            <a:pPr marL="914400" lvl="1" indent="-342900" algn="l" rtl="0">
              <a:lnSpc>
                <a:spcPct val="100000"/>
              </a:lnSpc>
              <a:spcBef>
                <a:spcPts val="0"/>
              </a:spcBef>
              <a:spcAft>
                <a:spcPts val="0"/>
              </a:spcAft>
              <a:buSzPts val="1800"/>
              <a:buChar char="•"/>
            </a:pPr>
            <a:r>
              <a:rPr lang="en-US"/>
              <a:t>Document what works and what doesn’t work</a:t>
            </a:r>
            <a:endParaRPr/>
          </a:p>
          <a:p>
            <a:pPr marL="457200" lvl="0" indent="-342900" algn="l" rtl="0">
              <a:lnSpc>
                <a:spcPct val="100000"/>
              </a:lnSpc>
              <a:spcBef>
                <a:spcPts val="1000"/>
              </a:spcBef>
              <a:spcAft>
                <a:spcPts val="0"/>
              </a:spcAft>
              <a:buSzPts val="1800"/>
              <a:buChar char="•"/>
            </a:pPr>
            <a:r>
              <a:rPr lang="en-US" sz="1800"/>
              <a:t>Review the list with key stakeholders, adjust and collaboratively prioritize the list</a:t>
            </a:r>
            <a:endParaRPr sz="1800"/>
          </a:p>
          <a:p>
            <a:pPr marL="457200" lvl="0" indent="-342900" algn="l" rtl="0">
              <a:lnSpc>
                <a:spcPct val="100000"/>
              </a:lnSpc>
              <a:spcBef>
                <a:spcPts val="1000"/>
              </a:spcBef>
              <a:spcAft>
                <a:spcPts val="0"/>
              </a:spcAft>
              <a:buSzPts val="1800"/>
              <a:buChar char="•"/>
            </a:pPr>
            <a:r>
              <a:rPr lang="en-US" sz="1800"/>
              <a:t>Price the prioritized functionality (or fixes)</a:t>
            </a:r>
            <a:endParaRPr sz="1800"/>
          </a:p>
          <a:p>
            <a:pPr marL="457200" lvl="0" indent="-342900" algn="l" rtl="0">
              <a:lnSpc>
                <a:spcPct val="100000"/>
              </a:lnSpc>
              <a:spcBef>
                <a:spcPts val="1000"/>
              </a:spcBef>
              <a:spcAft>
                <a:spcPts val="0"/>
              </a:spcAft>
              <a:buSzPts val="1800"/>
              <a:buChar char="•"/>
            </a:pPr>
            <a:r>
              <a:rPr lang="en-US" sz="1800"/>
              <a:t>Pause: Look for opportunities for funding</a:t>
            </a:r>
            <a:endParaRPr sz="1800"/>
          </a:p>
          <a:p>
            <a:pPr marL="457200" lvl="0" indent="-342900" algn="l" rtl="0">
              <a:lnSpc>
                <a:spcPct val="100000"/>
              </a:lnSpc>
              <a:spcBef>
                <a:spcPts val="1000"/>
              </a:spcBef>
              <a:spcAft>
                <a:spcPts val="0"/>
              </a:spcAft>
              <a:buSzPts val="1800"/>
              <a:buChar char="•"/>
            </a:pPr>
            <a:r>
              <a:rPr lang="en-US" sz="1800"/>
              <a:t>Pick</a:t>
            </a:r>
            <a:endParaRPr sz="1800"/>
          </a:p>
          <a:p>
            <a:pPr marL="457200" lvl="0" indent="-342900" algn="l" rtl="0">
              <a:lnSpc>
                <a:spcPct val="100000"/>
              </a:lnSpc>
              <a:spcBef>
                <a:spcPts val="1000"/>
              </a:spcBef>
              <a:spcAft>
                <a:spcPts val="0"/>
              </a:spcAft>
              <a:buSzPts val="1800"/>
              <a:buChar char="•"/>
            </a:pPr>
            <a:r>
              <a:rPr lang="en-US" sz="1800"/>
              <a:t>Proceed or</a:t>
            </a:r>
            <a:endParaRPr sz="1800"/>
          </a:p>
          <a:p>
            <a:pPr marL="457200" lvl="0" indent="-342900" algn="l" rtl="0">
              <a:lnSpc>
                <a:spcPct val="100000"/>
              </a:lnSpc>
              <a:spcBef>
                <a:spcPts val="1000"/>
              </a:spcBef>
              <a:spcAft>
                <a:spcPts val="0"/>
              </a:spcAft>
              <a:buSzPts val="1800"/>
              <a:buChar char="•"/>
            </a:pPr>
            <a:r>
              <a:rPr lang="en-US" sz="1800"/>
              <a:t>Pass</a:t>
            </a:r>
            <a:endParaRPr sz="1800"/>
          </a:p>
        </p:txBody>
      </p:sp>
      <p:pic>
        <p:nvPicPr>
          <p:cNvPr id="1195" name="Google Shape;1195;g2e186f19e7f_0_256"/>
          <p:cNvPicPr preferRelativeResize="0"/>
          <p:nvPr/>
        </p:nvPicPr>
        <p:blipFill rotWithShape="1">
          <a:blip r:embed="rId3">
            <a:alphaModFix/>
          </a:blip>
          <a:srcRect/>
          <a:stretch/>
        </p:blipFill>
        <p:spPr>
          <a:xfrm>
            <a:off x="5972175" y="3035750"/>
            <a:ext cx="1796076" cy="1796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g2da1dedc366_0_2061"/>
          <p:cNvSpPr txBox="1">
            <a:spLocks noGrp="1"/>
          </p:cNvSpPr>
          <p:nvPr>
            <p:ph type="title"/>
          </p:nvPr>
        </p:nvSpPr>
        <p:spPr>
          <a:xfrm>
            <a:off x="439803" y="415300"/>
            <a:ext cx="82644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900"/>
              <a:buNone/>
            </a:pPr>
            <a:r>
              <a:rPr lang="en-US"/>
              <a:t>Workforce Considerations</a:t>
            </a:r>
            <a:endParaRPr/>
          </a:p>
        </p:txBody>
      </p:sp>
      <p:sp>
        <p:nvSpPr>
          <p:cNvPr id="1202" name="Google Shape;1202;g2da1dedc366_0_2061"/>
          <p:cNvSpPr txBox="1"/>
          <p:nvPr/>
        </p:nvSpPr>
        <p:spPr>
          <a:xfrm>
            <a:off x="439800" y="1277600"/>
            <a:ext cx="8308200" cy="36438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2200"/>
              <a:buFont typeface="Arial"/>
              <a:buNone/>
            </a:pPr>
            <a:r>
              <a:rPr lang="en-US" sz="2200" b="1" i="0" u="none" strike="noStrike" cap="none">
                <a:solidFill>
                  <a:srgbClr val="2E5F7D"/>
                </a:solidFill>
                <a:latin typeface="Calibri"/>
                <a:ea typeface="Calibri"/>
                <a:cs typeface="Calibri"/>
                <a:sym typeface="Calibri"/>
              </a:rPr>
              <a:t>Finding and keeping skilled team members isn’t easy</a:t>
            </a:r>
            <a:endParaRPr sz="2200" b="1" i="0" u="none" strike="noStrike" cap="none">
              <a:solidFill>
                <a:srgbClr val="2E5F7D"/>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200"/>
              <a:buFont typeface="Arial"/>
              <a:buNone/>
            </a:pPr>
            <a:endParaRPr sz="22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200"/>
              <a:buFont typeface="Arial"/>
              <a:buNone/>
            </a:pPr>
            <a:endParaRPr sz="2200">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2200"/>
              <a:buFont typeface="Arial"/>
              <a:buNone/>
            </a:pPr>
            <a:r>
              <a:rPr lang="en-US" sz="2200" b="0" i="1" u="none" strike="noStrike" cap="none">
                <a:solidFill>
                  <a:schemeClr val="dk1"/>
                </a:solidFill>
                <a:latin typeface="Calibri"/>
                <a:ea typeface="Calibri"/>
                <a:cs typeface="Calibri"/>
                <a:sym typeface="Calibri"/>
              </a:rPr>
              <a:t>Consider:</a:t>
            </a:r>
            <a:endParaRPr sz="2200" b="0" i="1" u="none" strike="noStrike" cap="none">
              <a:solidFill>
                <a:schemeClr val="dk1"/>
              </a:solidFill>
              <a:latin typeface="Calibri"/>
              <a:ea typeface="Calibri"/>
              <a:cs typeface="Calibri"/>
              <a:sym typeface="Calibri"/>
            </a:endParaRPr>
          </a:p>
          <a:p>
            <a:pPr marL="8001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Keepin</a:t>
            </a:r>
            <a:r>
              <a:rPr lang="en-US" sz="2200">
                <a:solidFill>
                  <a:schemeClr val="dk1"/>
                </a:solidFill>
                <a:latin typeface="Calibri"/>
                <a:ea typeface="Calibri"/>
                <a:cs typeface="Calibri"/>
                <a:sym typeface="Calibri"/>
              </a:rPr>
              <a:t>g</a:t>
            </a:r>
            <a:r>
              <a:rPr lang="en-US" sz="2200" b="0" i="0" u="none" strike="noStrike" cap="none">
                <a:solidFill>
                  <a:schemeClr val="dk1"/>
                </a:solidFill>
                <a:latin typeface="Calibri"/>
                <a:ea typeface="Calibri"/>
                <a:cs typeface="Calibri"/>
                <a:sym typeface="Calibri"/>
              </a:rPr>
              <a:t> job descriptions updated</a:t>
            </a:r>
            <a:r>
              <a:rPr lang="en-US" sz="2200">
                <a:solidFill>
                  <a:schemeClr val="dk1"/>
                </a:solidFill>
                <a:latin typeface="Calibri"/>
                <a:ea typeface="Calibri"/>
                <a:cs typeface="Calibri"/>
                <a:sym typeface="Calibri"/>
              </a:rPr>
              <a:t> –</a:t>
            </a:r>
            <a:r>
              <a:rPr lang="en-US" sz="2200" b="0" i="0" u="none" strike="noStrike" cap="none">
                <a:solidFill>
                  <a:schemeClr val="dk1"/>
                </a:solidFill>
                <a:latin typeface="Calibri"/>
                <a:ea typeface="Calibri"/>
                <a:cs typeface="Calibri"/>
                <a:sym typeface="Calibri"/>
              </a:rPr>
              <a:t> roles with tasks that are current and modern may be more attractive (and accurate)</a:t>
            </a:r>
            <a:endParaRPr sz="2200" b="0" i="0" u="none" strike="noStrike" cap="none">
              <a:solidFill>
                <a:schemeClr val="dk1"/>
              </a:solidFill>
              <a:latin typeface="Calibri"/>
              <a:ea typeface="Calibri"/>
              <a:cs typeface="Calibri"/>
              <a:sym typeface="Calibri"/>
            </a:endParaRPr>
          </a:p>
          <a:p>
            <a:pPr marL="8001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Developing and updating a workforce model that will support your IIS vision and strategic directio</a:t>
            </a:r>
            <a:r>
              <a:rPr lang="en-US" sz="2200">
                <a:solidFill>
                  <a:schemeClr val="dk1"/>
                </a:solidFill>
                <a:latin typeface="Calibri"/>
                <a:ea typeface="Calibri"/>
                <a:cs typeface="Calibri"/>
                <a:sym typeface="Calibri"/>
              </a:rPr>
              <a:t>n</a:t>
            </a:r>
            <a:endParaRPr sz="2200" b="0" i="0" u="none" strike="noStrike" cap="none">
              <a:solidFill>
                <a:schemeClr val="dk1"/>
              </a:solidFill>
              <a:latin typeface="Calibri"/>
              <a:ea typeface="Calibri"/>
              <a:cs typeface="Calibri"/>
              <a:sym typeface="Calibri"/>
            </a:endParaRPr>
          </a:p>
          <a:p>
            <a:pPr marL="800100" marR="0" lvl="0" indent="-304800" algn="l" rtl="0">
              <a:lnSpc>
                <a:spcPct val="100000"/>
              </a:lnSpc>
              <a:spcBef>
                <a:spcPts val="1000"/>
              </a:spcBef>
              <a:spcAft>
                <a:spcPts val="0"/>
              </a:spcAft>
              <a:buClr>
                <a:srgbClr val="55AF89"/>
              </a:buClr>
              <a:buSzPts val="2200"/>
              <a:buFont typeface="Arial"/>
              <a:buChar char="•"/>
            </a:pPr>
            <a:r>
              <a:rPr lang="en-US" sz="2200" b="0" i="0" u="none" strike="noStrike" cap="none">
                <a:solidFill>
                  <a:schemeClr val="dk1"/>
                </a:solidFill>
                <a:latin typeface="Calibri"/>
                <a:ea typeface="Calibri"/>
                <a:cs typeface="Calibri"/>
                <a:sym typeface="Calibri"/>
              </a:rPr>
              <a:t>Leveraging different funding opportunities to fill staffing </a:t>
            </a:r>
            <a:r>
              <a:rPr lang="en-US" sz="22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gaps</a:t>
            </a:r>
            <a:endParaRPr sz="2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g2da1dedc366_0_1766"/>
          <p:cNvSpPr txBox="1">
            <a:spLocks noGrp="1"/>
          </p:cNvSpPr>
          <p:nvPr>
            <p:ph type="title"/>
          </p:nvPr>
        </p:nvSpPr>
        <p:spPr>
          <a:xfrm>
            <a:off x="369857" y="161560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91666"/>
              </a:lnSpc>
              <a:spcBef>
                <a:spcPts val="0"/>
              </a:spcBef>
              <a:spcAft>
                <a:spcPts val="0"/>
              </a:spcAft>
              <a:buSzPts val="3600"/>
              <a:buNone/>
            </a:pPr>
            <a:r>
              <a:rPr lang="en-US"/>
              <a:t>Sustainability Starts with the Value of the IIS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g2e186f19e7f_0_265"/>
          <p:cNvSpPr txBox="1">
            <a:spLocks noGrp="1"/>
          </p:cNvSpPr>
          <p:nvPr>
            <p:ph type="title"/>
          </p:nvPr>
        </p:nvSpPr>
        <p:spPr>
          <a:xfrm>
            <a:off x="338107" y="426836"/>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a:t>Augmenting Your Workforce</a:t>
            </a:r>
            <a:endParaRPr/>
          </a:p>
        </p:txBody>
      </p:sp>
      <p:sp>
        <p:nvSpPr>
          <p:cNvPr id="1209" name="Google Shape;1209;g2e186f19e7f_0_265"/>
          <p:cNvSpPr txBox="1">
            <a:spLocks noGrp="1"/>
          </p:cNvSpPr>
          <p:nvPr>
            <p:ph type="body" idx="1"/>
          </p:nvPr>
        </p:nvSpPr>
        <p:spPr>
          <a:xfrm>
            <a:off x="369850" y="1232325"/>
            <a:ext cx="8467800" cy="35628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1000"/>
              </a:spcBef>
              <a:spcAft>
                <a:spcPts val="0"/>
              </a:spcAft>
              <a:buSzPts val="1800"/>
              <a:buChar char="•"/>
            </a:pPr>
            <a:r>
              <a:rPr lang="en-US" sz="1800"/>
              <a:t>Leveraging staff from within your agency to support activities </a:t>
            </a:r>
            <a:endParaRPr sz="1800"/>
          </a:p>
          <a:p>
            <a:pPr marL="914400" lvl="1" indent="-342900" algn="l" rtl="0">
              <a:lnSpc>
                <a:spcPct val="100000"/>
              </a:lnSpc>
              <a:spcBef>
                <a:spcPts val="1000"/>
              </a:spcBef>
              <a:spcAft>
                <a:spcPts val="0"/>
              </a:spcAft>
              <a:buSzPts val="1800"/>
              <a:buChar char="•"/>
            </a:pPr>
            <a:r>
              <a:rPr lang="en-US"/>
              <a:t>Central IT resources</a:t>
            </a:r>
            <a:endParaRPr/>
          </a:p>
          <a:p>
            <a:pPr marL="914400" lvl="1" indent="-342900" algn="l" rtl="0">
              <a:lnSpc>
                <a:spcPct val="100000"/>
              </a:lnSpc>
              <a:spcBef>
                <a:spcPts val="1000"/>
              </a:spcBef>
              <a:spcAft>
                <a:spcPts val="0"/>
              </a:spcAft>
              <a:buSzPts val="1800"/>
              <a:buChar char="•"/>
            </a:pPr>
            <a:r>
              <a:rPr lang="en-US"/>
              <a:t>Surveillance/research/epidemiology teams or staff to provide or support analytic needs </a:t>
            </a:r>
            <a:endParaRPr/>
          </a:p>
          <a:p>
            <a:pPr marL="457200" lvl="0" indent="-342900" algn="l" rtl="0">
              <a:lnSpc>
                <a:spcPct val="100000"/>
              </a:lnSpc>
              <a:spcBef>
                <a:spcPts val="1000"/>
              </a:spcBef>
              <a:spcAft>
                <a:spcPts val="0"/>
              </a:spcAft>
              <a:buSzPts val="1800"/>
              <a:buChar char="•"/>
            </a:pPr>
            <a:r>
              <a:rPr lang="en-US" sz="1800"/>
              <a:t>Programs outside of Immunizations or DOH</a:t>
            </a:r>
            <a:endParaRPr sz="1800"/>
          </a:p>
          <a:p>
            <a:pPr marL="914400" lvl="1" indent="-342900" algn="l" rtl="0">
              <a:lnSpc>
                <a:spcPct val="100000"/>
              </a:lnSpc>
              <a:spcBef>
                <a:spcPts val="1000"/>
              </a:spcBef>
              <a:spcAft>
                <a:spcPts val="0"/>
              </a:spcAft>
              <a:buSzPts val="1800"/>
              <a:buChar char="•"/>
            </a:pPr>
            <a:r>
              <a:rPr lang="en-US"/>
              <a:t>Expertise to improve processes</a:t>
            </a:r>
            <a:endParaRPr/>
          </a:p>
          <a:p>
            <a:pPr marL="914400" lvl="1" indent="-342900" algn="l" rtl="0">
              <a:lnSpc>
                <a:spcPct val="100000"/>
              </a:lnSpc>
              <a:spcBef>
                <a:spcPts val="1000"/>
              </a:spcBef>
              <a:spcAft>
                <a:spcPts val="0"/>
              </a:spcAft>
              <a:buSzPts val="1800"/>
              <a:buChar char="•"/>
            </a:pPr>
            <a:r>
              <a:rPr lang="en-US"/>
              <a:t>Minnesota DOH’s Center for Public Health Practice</a:t>
            </a:r>
            <a:endParaRPr/>
          </a:p>
          <a:p>
            <a:pPr marL="457200" lvl="0" indent="-342900" algn="l" rtl="0">
              <a:lnSpc>
                <a:spcPct val="100000"/>
              </a:lnSpc>
              <a:spcBef>
                <a:spcPts val="1000"/>
              </a:spcBef>
              <a:spcAft>
                <a:spcPts val="0"/>
              </a:spcAft>
              <a:buSzPts val="1800"/>
              <a:buChar char="•"/>
            </a:pPr>
            <a:r>
              <a:rPr lang="en-US" sz="1800"/>
              <a:t>Internships</a:t>
            </a:r>
            <a:endParaRPr sz="1800"/>
          </a:p>
          <a:p>
            <a:pPr marL="457200" lvl="0" indent="-342900" algn="l" rtl="0">
              <a:lnSpc>
                <a:spcPct val="100000"/>
              </a:lnSpc>
              <a:spcBef>
                <a:spcPts val="1000"/>
              </a:spcBef>
              <a:spcAft>
                <a:spcPts val="0"/>
              </a:spcAft>
              <a:buSzPts val="1800"/>
              <a:buChar char="•"/>
            </a:pPr>
            <a:r>
              <a:rPr lang="en-US" sz="1800"/>
              <a:t>CDC Public Health Advisor Program (PHAP) fellows</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g2e186f19e7f_0_273"/>
          <p:cNvSpPr txBox="1">
            <a:spLocks noGrp="1"/>
          </p:cNvSpPr>
          <p:nvPr>
            <p:ph type="title"/>
          </p:nvPr>
        </p:nvSpPr>
        <p:spPr>
          <a:xfrm>
            <a:off x="338107" y="426836"/>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2900"/>
              <a:buFont typeface="Arial"/>
              <a:buNone/>
            </a:pPr>
            <a:r>
              <a:rPr lang="en-US"/>
              <a:t>Contracting Considerations</a:t>
            </a:r>
            <a:endParaRPr/>
          </a:p>
        </p:txBody>
      </p:sp>
      <p:sp>
        <p:nvSpPr>
          <p:cNvPr id="1216" name="Google Shape;1216;g2e186f19e7f_0_273"/>
          <p:cNvSpPr txBox="1">
            <a:spLocks noGrp="1"/>
          </p:cNvSpPr>
          <p:nvPr>
            <p:ph type="body" idx="1"/>
          </p:nvPr>
        </p:nvSpPr>
        <p:spPr>
          <a:xfrm>
            <a:off x="369850" y="1232325"/>
            <a:ext cx="8467800" cy="3562800"/>
          </a:xfrm>
          <a:prstGeom prst="rect">
            <a:avLst/>
          </a:prstGeom>
        </p:spPr>
        <p:txBody>
          <a:bodyPr spcFirstLastPara="1" wrap="square" lIns="68575" tIns="34275" rIns="68575" bIns="34275" anchor="t" anchorCtr="0">
            <a:noAutofit/>
          </a:bodyPr>
          <a:lstStyle/>
          <a:p>
            <a:pPr marL="457200" lvl="0" indent="-368300" algn="l" rtl="0">
              <a:spcBef>
                <a:spcPts val="1000"/>
              </a:spcBef>
              <a:spcAft>
                <a:spcPts val="0"/>
              </a:spcAft>
              <a:buSzPts val="2200"/>
              <a:buChar char="•"/>
            </a:pPr>
            <a:r>
              <a:rPr lang="en-US" sz="2200"/>
              <a:t>Looking for lower costs for some services (like cloud hosting)</a:t>
            </a:r>
            <a:endParaRPr sz="2200"/>
          </a:p>
          <a:p>
            <a:pPr marL="457200" lvl="0" indent="-368300" algn="l" rtl="0">
              <a:spcBef>
                <a:spcPts val="1000"/>
              </a:spcBef>
              <a:spcAft>
                <a:spcPts val="0"/>
              </a:spcAft>
              <a:buSzPts val="2200"/>
              <a:buChar char="•"/>
            </a:pPr>
            <a:r>
              <a:rPr lang="en-US" sz="2200"/>
              <a:t>Leveraging the General Services Administration contracting services, or pricing when negotiating with your vendor</a:t>
            </a:r>
            <a:endParaRPr sz="2200"/>
          </a:p>
          <a:p>
            <a:pPr marL="457200" lvl="0" indent="-368300" algn="l" rtl="0">
              <a:spcBef>
                <a:spcPts val="1000"/>
              </a:spcBef>
              <a:spcAft>
                <a:spcPts val="0"/>
              </a:spcAft>
              <a:buSzPts val="2200"/>
              <a:buChar char="•"/>
            </a:pPr>
            <a:r>
              <a:rPr lang="en-US" sz="2200"/>
              <a:t>Evaluating the cost of your current IIS and the cost to change platforms. (talk with your procurement office first!)</a:t>
            </a:r>
            <a:endParaRPr sz="2200"/>
          </a:p>
          <a:p>
            <a:pPr marL="457200" lvl="0" indent="-368300" algn="l" rtl="0">
              <a:spcBef>
                <a:spcPts val="1000"/>
              </a:spcBef>
              <a:spcAft>
                <a:spcPts val="0"/>
              </a:spcAft>
              <a:buSzPts val="2200"/>
              <a:buChar char="•"/>
            </a:pPr>
            <a:r>
              <a:rPr lang="en-US" sz="2200"/>
              <a:t>Worth repeating:</a:t>
            </a:r>
            <a:endParaRPr sz="2200"/>
          </a:p>
          <a:p>
            <a:pPr marL="914400" lvl="1" indent="-342900" algn="l" rtl="0">
              <a:spcBef>
                <a:spcPts val="1000"/>
              </a:spcBef>
              <a:spcAft>
                <a:spcPts val="0"/>
              </a:spcAft>
              <a:buSzPts val="1800"/>
              <a:buFont typeface="Arial"/>
              <a:buChar char="•"/>
            </a:pPr>
            <a:r>
              <a:rPr lang="en-US" sz="2200"/>
              <a:t>Are their options to leverage open source software, and maintenance costs in a way that lowers costs?</a:t>
            </a:r>
            <a:endParaRPr sz="2200"/>
          </a:p>
          <a:p>
            <a:pPr marL="914400" lvl="1" indent="-342900" algn="l" rtl="0">
              <a:spcBef>
                <a:spcPts val="1000"/>
              </a:spcBef>
              <a:spcAft>
                <a:spcPts val="0"/>
              </a:spcAft>
              <a:buSzPts val="1800"/>
              <a:buFont typeface="Arial"/>
              <a:buChar char="•"/>
            </a:pPr>
            <a:r>
              <a:rPr lang="en-US" sz="2200"/>
              <a:t>Are their options for shared services, or cost sharing?</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g2da1dedc366_0_2079"/>
          <p:cNvSpPr txBox="1">
            <a:spLocks noGrp="1"/>
          </p:cNvSpPr>
          <p:nvPr>
            <p:ph type="title"/>
          </p:nvPr>
        </p:nvSpPr>
        <p:spPr>
          <a:xfrm>
            <a:off x="1371607" y="566111"/>
            <a:ext cx="84678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Activity: SWOT-lite</a:t>
            </a:r>
            <a:endParaRPr/>
          </a:p>
        </p:txBody>
      </p:sp>
      <p:sp>
        <p:nvSpPr>
          <p:cNvPr id="1222" name="Google Shape;1222;g2da1dedc366_0_2079"/>
          <p:cNvSpPr txBox="1">
            <a:spLocks noGrp="1"/>
          </p:cNvSpPr>
          <p:nvPr>
            <p:ph type="body" idx="1"/>
          </p:nvPr>
        </p:nvSpPr>
        <p:spPr>
          <a:xfrm>
            <a:off x="312850" y="1455700"/>
            <a:ext cx="6139800" cy="3298500"/>
          </a:xfrm>
          <a:prstGeom prst="rect">
            <a:avLst/>
          </a:prstGeom>
          <a:noFill/>
          <a:ln>
            <a:noFill/>
          </a:ln>
        </p:spPr>
        <p:txBody>
          <a:bodyPr spcFirstLastPara="1" wrap="square" lIns="68575" tIns="34275" rIns="68575" bIns="34275" anchor="t" anchorCtr="0">
            <a:noAutofit/>
          </a:bodyPr>
          <a:lstStyle/>
          <a:p>
            <a:pPr marL="457200" lvl="0" indent="-368322" algn="l" rtl="0">
              <a:lnSpc>
                <a:spcPct val="100000"/>
              </a:lnSpc>
              <a:spcBef>
                <a:spcPts val="0"/>
              </a:spcBef>
              <a:spcAft>
                <a:spcPts val="0"/>
              </a:spcAft>
              <a:buSzPts val="2200"/>
              <a:buAutoNum type="arabicParenR"/>
            </a:pPr>
            <a:r>
              <a:rPr lang="en-US" sz="2200"/>
              <a:t>A Partial SWOT: Consider the </a:t>
            </a:r>
            <a:r>
              <a:rPr lang="en-US" sz="2200" b="1">
                <a:solidFill>
                  <a:schemeClr val="accent1"/>
                </a:solidFill>
              </a:rPr>
              <a:t>O</a:t>
            </a:r>
            <a:r>
              <a:rPr lang="en-US" sz="2200"/>
              <a:t>pportunities and </a:t>
            </a:r>
            <a:r>
              <a:rPr lang="en-US" sz="2200" b="1">
                <a:solidFill>
                  <a:schemeClr val="accent1"/>
                </a:solidFill>
              </a:rPr>
              <a:t>T</a:t>
            </a:r>
            <a:r>
              <a:rPr lang="en-US" sz="2200"/>
              <a:t>hreats for your IIS</a:t>
            </a:r>
            <a:endParaRPr sz="2200"/>
          </a:p>
          <a:p>
            <a:pPr marL="914400" lvl="1" indent="-368324" algn="l" rtl="0">
              <a:lnSpc>
                <a:spcPct val="100000"/>
              </a:lnSpc>
              <a:spcBef>
                <a:spcPts val="0"/>
              </a:spcBef>
              <a:spcAft>
                <a:spcPts val="0"/>
              </a:spcAft>
              <a:buSzPts val="2200"/>
              <a:buAutoNum type="alphaLcParenR"/>
            </a:pPr>
            <a:r>
              <a:rPr lang="en-US" sz="2200"/>
              <a:t>In small groups, discuss the </a:t>
            </a:r>
            <a:r>
              <a:rPr lang="en-US" sz="2200" b="1">
                <a:solidFill>
                  <a:schemeClr val="accent1"/>
                </a:solidFill>
              </a:rPr>
              <a:t>O</a:t>
            </a:r>
            <a:r>
              <a:rPr lang="en-US" sz="2200"/>
              <a:t>pportunities and </a:t>
            </a:r>
            <a:r>
              <a:rPr lang="en-US" sz="2200" b="1">
                <a:solidFill>
                  <a:schemeClr val="accent1"/>
                </a:solidFill>
              </a:rPr>
              <a:t>T</a:t>
            </a:r>
            <a:r>
              <a:rPr lang="en-US" sz="2200"/>
              <a:t>hreats for your system at this time</a:t>
            </a:r>
            <a:endParaRPr sz="2200"/>
          </a:p>
          <a:p>
            <a:pPr marL="914400" lvl="1" indent="-368324" algn="l" rtl="0">
              <a:lnSpc>
                <a:spcPct val="100000"/>
              </a:lnSpc>
              <a:spcBef>
                <a:spcPts val="0"/>
              </a:spcBef>
              <a:spcAft>
                <a:spcPts val="0"/>
              </a:spcAft>
              <a:buSzPts val="2200"/>
              <a:buAutoNum type="alphaLcParenR"/>
            </a:pPr>
            <a:r>
              <a:rPr lang="en-US" sz="2200"/>
              <a:t>Share your group’s collective input with the larger group</a:t>
            </a:r>
            <a:endParaRPr sz="2200"/>
          </a:p>
          <a:p>
            <a:pPr marL="914400" lvl="1" indent="-368324" algn="l" rtl="0">
              <a:lnSpc>
                <a:spcPct val="100000"/>
              </a:lnSpc>
              <a:spcBef>
                <a:spcPts val="0"/>
              </a:spcBef>
              <a:spcAft>
                <a:spcPts val="0"/>
              </a:spcAft>
              <a:buSzPts val="2200"/>
              <a:buAutoNum type="alphaLcParenR"/>
            </a:pPr>
            <a:r>
              <a:rPr lang="en-US" sz="2200"/>
              <a:t>Consider the SWOT from the Change Management Module: What is a line item from it that you might add to your budget?  </a:t>
            </a:r>
            <a:endParaRPr sz="2200"/>
          </a:p>
        </p:txBody>
      </p:sp>
      <p:pic>
        <p:nvPicPr>
          <p:cNvPr id="1223" name="Google Shape;1223;g2da1dedc366_0_2079"/>
          <p:cNvPicPr preferRelativeResize="0"/>
          <p:nvPr/>
        </p:nvPicPr>
        <p:blipFill rotWithShape="1">
          <a:blip r:embed="rId3">
            <a:alphaModFix/>
          </a:blip>
          <a:srcRect/>
          <a:stretch/>
        </p:blipFill>
        <p:spPr>
          <a:xfrm>
            <a:off x="0" y="0"/>
            <a:ext cx="1371600" cy="1371600"/>
          </a:xfrm>
          <a:prstGeom prst="rect">
            <a:avLst/>
          </a:prstGeom>
          <a:noFill/>
          <a:ln>
            <a:noFill/>
          </a:ln>
        </p:spPr>
      </p:pic>
      <p:pic>
        <p:nvPicPr>
          <p:cNvPr id="1224" name="Google Shape;1224;g2da1dedc366_0_2079"/>
          <p:cNvPicPr preferRelativeResize="0"/>
          <p:nvPr/>
        </p:nvPicPr>
        <p:blipFill rotWithShape="1">
          <a:blip r:embed="rId4">
            <a:alphaModFix/>
          </a:blip>
          <a:srcRect/>
          <a:stretch/>
        </p:blipFill>
        <p:spPr>
          <a:xfrm>
            <a:off x="6568101" y="2297474"/>
            <a:ext cx="2354775" cy="13323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g2da1dedc366_0_2086"/>
          <p:cNvSpPr txBox="1">
            <a:spLocks noGrp="1"/>
          </p:cNvSpPr>
          <p:nvPr>
            <p:ph type="title"/>
          </p:nvPr>
        </p:nvSpPr>
        <p:spPr>
          <a:xfrm>
            <a:off x="369857" y="1615606"/>
            <a:ext cx="8467800" cy="805500"/>
          </a:xfrm>
          <a:prstGeom prst="rect">
            <a:avLst/>
          </a:prstGeom>
          <a:noFill/>
          <a:ln>
            <a:noFill/>
          </a:ln>
        </p:spPr>
        <p:txBody>
          <a:bodyPr spcFirstLastPara="1" wrap="square" lIns="68575" tIns="34300" rIns="68575" bIns="34300" anchor="ctr" anchorCtr="0">
            <a:normAutofit/>
          </a:bodyPr>
          <a:lstStyle/>
          <a:p>
            <a:pPr marL="0" lvl="0" indent="0" algn="l" rtl="0">
              <a:lnSpc>
                <a:spcPct val="91666"/>
              </a:lnSpc>
              <a:spcBef>
                <a:spcPts val="0"/>
              </a:spcBef>
              <a:spcAft>
                <a:spcPts val="0"/>
              </a:spcAft>
              <a:buSzPts val="3600"/>
              <a:buNone/>
            </a:pPr>
            <a:r>
              <a:rPr lang="en-US"/>
              <a:t>Understanding IIS Costs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g2da1dedc366_0_2090"/>
          <p:cNvSpPr txBox="1">
            <a:spLocks noGrp="1"/>
          </p:cNvSpPr>
          <p:nvPr>
            <p:ph type="title"/>
          </p:nvPr>
        </p:nvSpPr>
        <p:spPr>
          <a:xfrm>
            <a:off x="439803" y="410300"/>
            <a:ext cx="82644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900"/>
              <a:buNone/>
            </a:pPr>
            <a:r>
              <a:rPr lang="en-US"/>
              <a:t>Understanding the Cost of IIS </a:t>
            </a:r>
            <a:endParaRPr/>
          </a:p>
        </p:txBody>
      </p:sp>
      <p:sp>
        <p:nvSpPr>
          <p:cNvPr id="1236" name="Google Shape;1236;g2da1dedc366_0_2090"/>
          <p:cNvSpPr txBox="1"/>
          <p:nvPr/>
        </p:nvSpPr>
        <p:spPr>
          <a:xfrm>
            <a:off x="439800" y="1215800"/>
            <a:ext cx="7926600" cy="3612000"/>
          </a:xfrm>
          <a:prstGeom prst="rect">
            <a:avLst/>
          </a:prstGeom>
          <a:noFill/>
          <a:ln>
            <a:noFill/>
          </a:ln>
        </p:spPr>
        <p:txBody>
          <a:bodyPr spcFirstLastPara="1" wrap="square" lIns="91425" tIns="91425" rIns="91425" bIns="91425" anchor="t" anchorCtr="0">
            <a:spAutoFit/>
          </a:bodyPr>
          <a:lstStyle/>
          <a:p>
            <a:pPr marL="342900" marR="0" lvl="0" indent="-304800" algn="l" rtl="0">
              <a:lnSpc>
                <a:spcPct val="100000"/>
              </a:lnSpc>
              <a:spcBef>
                <a:spcPts val="1000"/>
              </a:spcBef>
              <a:spcAft>
                <a:spcPts val="0"/>
              </a:spcAft>
              <a:buClr>
                <a:srgbClr val="55AF89"/>
              </a:buClr>
              <a:buSzPts val="2200"/>
              <a:buFont typeface="Arial"/>
              <a:buChar char="•"/>
            </a:pPr>
            <a:r>
              <a:rPr lang="en-US" sz="2000" b="0" i="0" u="none" strike="noStrike" cap="none">
                <a:solidFill>
                  <a:schemeClr val="dk1"/>
                </a:solidFill>
                <a:latin typeface="Calibri"/>
                <a:ea typeface="Calibri"/>
                <a:cs typeface="Calibri"/>
                <a:sym typeface="Calibri"/>
              </a:rPr>
              <a:t>Costs of IIS vary across the IIS community</a:t>
            </a:r>
            <a:endParaRPr sz="2000" b="0" i="0" u="none" strike="noStrike" cap="none">
              <a:solidFill>
                <a:schemeClr val="dk1"/>
              </a:solidFill>
              <a:latin typeface="Calibri"/>
              <a:ea typeface="Calibri"/>
              <a:cs typeface="Calibri"/>
              <a:sym typeface="Calibri"/>
            </a:endParaRPr>
          </a:p>
          <a:p>
            <a:pPr marL="342900" marR="0" lvl="0" indent="-304800" algn="l" rtl="0">
              <a:lnSpc>
                <a:spcPct val="100000"/>
              </a:lnSpc>
              <a:spcBef>
                <a:spcPts val="1000"/>
              </a:spcBef>
              <a:spcAft>
                <a:spcPts val="0"/>
              </a:spcAft>
              <a:buClr>
                <a:srgbClr val="55AF89"/>
              </a:buClr>
              <a:buSzPts val="2200"/>
              <a:buFont typeface="Arial"/>
              <a:buChar char="•"/>
            </a:pPr>
            <a:r>
              <a:rPr lang="en-US" sz="2000" b="0" i="0" u="none" strike="noStrike" cap="none">
                <a:solidFill>
                  <a:schemeClr val="dk1"/>
                </a:solidFill>
                <a:latin typeface="Calibri"/>
                <a:ea typeface="Calibri"/>
                <a:cs typeface="Calibri"/>
                <a:sym typeface="Calibri"/>
              </a:rPr>
              <a:t>Although the primary funding source for IIS is the CDC 317-VFC Cooperative Agreement</a:t>
            </a:r>
            <a:r>
              <a:rPr lang="en-US" sz="2000">
                <a:solidFill>
                  <a:schemeClr val="dk1"/>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rgbClr val="55AF89"/>
              </a:buClr>
              <a:buSzPts val="1800"/>
              <a:buFont typeface="Arial"/>
              <a:buChar char="•"/>
            </a:pPr>
            <a:r>
              <a:rPr lang="en-US" sz="2000">
                <a:solidFill>
                  <a:schemeClr val="dk1"/>
                </a:solidFill>
                <a:latin typeface="Calibri"/>
                <a:ea typeface="Calibri"/>
                <a:cs typeface="Calibri"/>
                <a:sym typeface="Calibri"/>
              </a:rPr>
              <a:t>C</a:t>
            </a:r>
            <a:r>
              <a:rPr lang="en-US" sz="2000" b="0" i="0" u="none" strike="noStrike" cap="none">
                <a:solidFill>
                  <a:schemeClr val="dk1"/>
                </a:solidFill>
                <a:latin typeface="Calibri"/>
                <a:ea typeface="Calibri"/>
                <a:cs typeface="Calibri"/>
                <a:sym typeface="Calibri"/>
              </a:rPr>
              <a:t>ontracts don’t specify costs for maintenance vs. enhancements</a:t>
            </a:r>
            <a:endParaRPr sz="20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rgbClr val="55AF89"/>
              </a:buClr>
              <a:buSzPts val="1800"/>
              <a:buFont typeface="Arial"/>
              <a:buChar char="•"/>
            </a:pPr>
            <a:r>
              <a:rPr lang="en-US" sz="2000">
                <a:solidFill>
                  <a:schemeClr val="dk1"/>
                </a:solidFill>
                <a:latin typeface="Calibri"/>
                <a:ea typeface="Calibri"/>
                <a:cs typeface="Calibri"/>
                <a:sym typeface="Calibri"/>
              </a:rPr>
              <a:t>C</a:t>
            </a:r>
            <a:r>
              <a:rPr lang="en-US" sz="2000" b="0" i="0" u="none" strike="noStrike" cap="none">
                <a:solidFill>
                  <a:schemeClr val="dk1"/>
                </a:solidFill>
                <a:latin typeface="Calibri"/>
                <a:ea typeface="Calibri"/>
                <a:cs typeface="Calibri"/>
                <a:sym typeface="Calibri"/>
              </a:rPr>
              <a:t>ontracts sometimes include language about IIS support but don’t specify a dollar amount (i.e., local health contracts)</a:t>
            </a:r>
            <a:endParaRPr sz="20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rgbClr val="55AF89"/>
              </a:buClr>
              <a:buSzPts val="1800"/>
              <a:buFont typeface="Arial"/>
              <a:buChar char="•"/>
            </a:pPr>
            <a:r>
              <a:rPr lang="en-US" sz="2000">
                <a:solidFill>
                  <a:schemeClr val="dk1"/>
                </a:solidFill>
                <a:latin typeface="Calibri"/>
                <a:ea typeface="Calibri"/>
                <a:cs typeface="Calibri"/>
                <a:sym typeface="Calibri"/>
              </a:rPr>
              <a:t>S</a:t>
            </a:r>
            <a:r>
              <a:rPr lang="en-US" sz="2000" b="0" i="0" u="none" strike="noStrike" cap="none">
                <a:solidFill>
                  <a:schemeClr val="dk1"/>
                </a:solidFill>
                <a:latin typeface="Calibri"/>
                <a:ea typeface="Calibri"/>
                <a:cs typeface="Calibri"/>
                <a:sym typeface="Calibri"/>
              </a:rPr>
              <a:t>taff positions associated with the IIS are not always readily identifiable from staff titles or descriptions</a:t>
            </a:r>
            <a:endParaRPr sz="2000">
              <a:solidFill>
                <a:schemeClr val="dk1"/>
              </a:solidFill>
              <a:latin typeface="Calibri"/>
              <a:ea typeface="Calibri"/>
              <a:cs typeface="Calibri"/>
              <a:sym typeface="Calibri"/>
            </a:endParaRPr>
          </a:p>
          <a:p>
            <a:pPr marL="457200" marR="0" lvl="0" indent="-368300" algn="l" rtl="0">
              <a:lnSpc>
                <a:spcPct val="100000"/>
              </a:lnSpc>
              <a:spcBef>
                <a:spcPts val="1000"/>
              </a:spcBef>
              <a:spcAft>
                <a:spcPts val="0"/>
              </a:spcAft>
              <a:buClr>
                <a:srgbClr val="55AF89"/>
              </a:buClr>
              <a:buSzPts val="2200"/>
              <a:buFont typeface="Arial"/>
              <a:buChar char="•"/>
            </a:pPr>
            <a:r>
              <a:rPr lang="en-US" sz="2000" b="0" i="0" u="none" strike="noStrike" cap="none">
                <a:solidFill>
                  <a:schemeClr val="dk1"/>
                </a:solidFill>
                <a:latin typeface="Calibri"/>
                <a:ea typeface="Calibri"/>
                <a:cs typeface="Calibri"/>
                <a:sym typeface="Calibri"/>
              </a:rPr>
              <a:t>CDC needs more IIS cost detail to educate and promote</a:t>
            </a:r>
            <a:r>
              <a:rPr lang="en-US" sz="2000">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the need for </a:t>
            </a:r>
            <a:r>
              <a:rPr lang="en-US" sz="2000">
                <a:solidFill>
                  <a:schemeClr val="dk1"/>
                </a:solidFill>
                <a:latin typeface="Calibri"/>
                <a:ea typeface="Calibri"/>
                <a:cs typeface="Calibri"/>
                <a:sym typeface="Calibri"/>
              </a:rPr>
              <a:t>IIS funding</a:t>
            </a: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g2da1dedc366_0_2096"/>
          <p:cNvSpPr txBox="1">
            <a:spLocks noGrp="1"/>
          </p:cNvSpPr>
          <p:nvPr>
            <p:ph type="title"/>
          </p:nvPr>
        </p:nvSpPr>
        <p:spPr>
          <a:xfrm>
            <a:off x="414700" y="408550"/>
            <a:ext cx="84699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900"/>
              <a:buNone/>
            </a:pPr>
            <a:r>
              <a:rPr lang="en-US"/>
              <a:t>IIS Costs by Budget Category - Over All Awardees</a:t>
            </a:r>
            <a:endParaRPr/>
          </a:p>
        </p:txBody>
      </p:sp>
      <p:sp>
        <p:nvSpPr>
          <p:cNvPr id="1243" name="Google Shape;1243;g2da1dedc366_0_2096"/>
          <p:cNvSpPr txBox="1"/>
          <p:nvPr/>
        </p:nvSpPr>
        <p:spPr>
          <a:xfrm>
            <a:off x="457207" y="1122705"/>
            <a:ext cx="8229600" cy="808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600" b="0" i="0" u="none" strike="noStrike" cap="none">
                <a:solidFill>
                  <a:schemeClr val="dk1"/>
                </a:solidFill>
                <a:latin typeface="Calibri"/>
                <a:ea typeface="Calibri"/>
                <a:cs typeface="Calibri"/>
                <a:sym typeface="Calibri"/>
              </a:rPr>
              <a:t>Awardees allocate most of their IIS budget to contracts with their IIS platform vendor and personnel that operate the IIS. Most funding goes toward “keeping the lights on.” COVID funding allowed awardees to report data to CDC and invest in data modernization enhancements.</a:t>
            </a:r>
            <a:endParaRPr sz="1600" b="0" i="0" u="none" strike="noStrike" cap="none">
              <a:solidFill>
                <a:schemeClr val="dk1"/>
              </a:solidFill>
              <a:latin typeface="Arial"/>
              <a:ea typeface="Arial"/>
              <a:cs typeface="Arial"/>
              <a:sym typeface="Arial"/>
            </a:endParaRPr>
          </a:p>
        </p:txBody>
      </p:sp>
      <p:cxnSp>
        <p:nvCxnSpPr>
          <p:cNvPr id="1244" name="Google Shape;1244;g2da1dedc366_0_2096"/>
          <p:cNvCxnSpPr>
            <a:stCxn id="1243" idx="2"/>
          </p:cNvCxnSpPr>
          <p:nvPr/>
        </p:nvCxnSpPr>
        <p:spPr>
          <a:xfrm>
            <a:off x="4572007" y="1930905"/>
            <a:ext cx="0" cy="2864700"/>
          </a:xfrm>
          <a:prstGeom prst="straightConnector1">
            <a:avLst/>
          </a:prstGeom>
          <a:noFill/>
          <a:ln w="9525" cap="flat" cmpd="sng">
            <a:solidFill>
              <a:srgbClr val="3E6EC2"/>
            </a:solidFill>
            <a:prstDash val="solid"/>
            <a:round/>
            <a:headEnd type="none" w="sm" len="sm"/>
            <a:tailEnd type="none" w="sm" len="sm"/>
          </a:ln>
        </p:spPr>
      </p:cxnSp>
      <p:sp>
        <p:nvSpPr>
          <p:cNvPr id="1245" name="Google Shape;1245;g2da1dedc366_0_2096"/>
          <p:cNvSpPr/>
          <p:nvPr/>
        </p:nvSpPr>
        <p:spPr>
          <a:xfrm>
            <a:off x="457200" y="4105355"/>
            <a:ext cx="68700" cy="68700"/>
          </a:xfrm>
          <a:prstGeom prst="rect">
            <a:avLst/>
          </a:prstGeom>
          <a:solidFill>
            <a:srgbClr val="4E79A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46" name="Google Shape;1246;g2da1dedc366_0_2096"/>
          <p:cNvSpPr/>
          <p:nvPr/>
        </p:nvSpPr>
        <p:spPr>
          <a:xfrm>
            <a:off x="457200" y="4237066"/>
            <a:ext cx="68700" cy="68700"/>
          </a:xfrm>
          <a:prstGeom prst="rect">
            <a:avLst/>
          </a:prstGeom>
          <a:solidFill>
            <a:srgbClr val="E157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47" name="Google Shape;1247;g2da1dedc366_0_2096"/>
          <p:cNvSpPr/>
          <p:nvPr/>
        </p:nvSpPr>
        <p:spPr>
          <a:xfrm>
            <a:off x="457200" y="4368776"/>
            <a:ext cx="68700" cy="68700"/>
          </a:xfrm>
          <a:prstGeom prst="rect">
            <a:avLst/>
          </a:prstGeom>
          <a:solidFill>
            <a:srgbClr val="519C4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48" name="Google Shape;1248;g2da1dedc366_0_2096"/>
          <p:cNvSpPr/>
          <p:nvPr/>
        </p:nvSpPr>
        <p:spPr>
          <a:xfrm>
            <a:off x="457200" y="4500487"/>
            <a:ext cx="68700" cy="68700"/>
          </a:xfrm>
          <a:prstGeom prst="rect">
            <a:avLst/>
          </a:prstGeom>
          <a:solidFill>
            <a:srgbClr val="F28E2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49" name="Google Shape;1249;g2da1dedc366_0_2096"/>
          <p:cNvSpPr/>
          <p:nvPr/>
        </p:nvSpPr>
        <p:spPr>
          <a:xfrm>
            <a:off x="457200" y="4632197"/>
            <a:ext cx="68700" cy="68700"/>
          </a:xfrm>
          <a:prstGeom prst="rect">
            <a:avLst/>
          </a:prstGeom>
          <a:solidFill>
            <a:srgbClr val="76B7B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50" name="Google Shape;1250;g2da1dedc366_0_2096"/>
          <p:cNvSpPr/>
          <p:nvPr/>
        </p:nvSpPr>
        <p:spPr>
          <a:xfrm>
            <a:off x="457200" y="4763909"/>
            <a:ext cx="68700" cy="68700"/>
          </a:xfrm>
          <a:prstGeom prst="rect">
            <a:avLst/>
          </a:prstGeom>
          <a:solidFill>
            <a:srgbClr val="EDC94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grpSp>
        <p:nvGrpSpPr>
          <p:cNvPr id="1251" name="Google Shape;1251;g2da1dedc366_0_2096"/>
          <p:cNvGrpSpPr/>
          <p:nvPr/>
        </p:nvGrpSpPr>
        <p:grpSpPr>
          <a:xfrm>
            <a:off x="4917907" y="2094655"/>
            <a:ext cx="3535159" cy="3218519"/>
            <a:chOff x="6864425" y="2209045"/>
            <a:chExt cx="4713546" cy="4291359"/>
          </a:xfrm>
        </p:grpSpPr>
        <p:pic>
          <p:nvPicPr>
            <p:cNvPr id="1252" name="Google Shape;1252;g2da1dedc366_0_2096"/>
            <p:cNvPicPr preferRelativeResize="0"/>
            <p:nvPr/>
          </p:nvPicPr>
          <p:blipFill rotWithShape="1">
            <a:blip r:embed="rId3">
              <a:alphaModFix/>
            </a:blip>
            <a:srcRect l="20443" t="8745" r="24908" b="6673"/>
            <a:stretch/>
          </p:blipFill>
          <p:spPr>
            <a:xfrm>
              <a:off x="7541566" y="2953548"/>
              <a:ext cx="3135022" cy="3200400"/>
            </a:xfrm>
            <a:prstGeom prst="rect">
              <a:avLst/>
            </a:prstGeom>
            <a:noFill/>
            <a:ln>
              <a:noFill/>
            </a:ln>
          </p:spPr>
        </p:pic>
        <p:sp>
          <p:nvSpPr>
            <p:cNvPr id="1253" name="Google Shape;1253;g2da1dedc366_0_2096"/>
            <p:cNvSpPr txBox="1"/>
            <p:nvPr/>
          </p:nvSpPr>
          <p:spPr>
            <a:xfrm>
              <a:off x="8174050" y="4979984"/>
              <a:ext cx="1524000" cy="769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Modernization &amp; Enhancements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36%</a:t>
              </a:r>
              <a:endParaRPr sz="1100" b="1" i="0" u="none" strike="noStrike" cap="none">
                <a:solidFill>
                  <a:srgbClr val="000000"/>
                </a:solidFill>
                <a:latin typeface="Calibri"/>
                <a:ea typeface="Calibri"/>
                <a:cs typeface="Calibri"/>
                <a:sym typeface="Calibri"/>
              </a:endParaRPr>
            </a:p>
          </p:txBody>
        </p:sp>
        <p:sp>
          <p:nvSpPr>
            <p:cNvPr id="1254" name="Google Shape;1254;g2da1dedc366_0_2096"/>
            <p:cNvSpPr txBox="1"/>
            <p:nvPr/>
          </p:nvSpPr>
          <p:spPr>
            <a:xfrm>
              <a:off x="9081721" y="3846750"/>
              <a:ext cx="1524000" cy="769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Operations &amp; Maintenance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34%</a:t>
              </a:r>
              <a:endParaRPr sz="1100" b="0" i="0" u="none" strike="noStrike" cap="none">
                <a:solidFill>
                  <a:srgbClr val="000000"/>
                </a:solidFill>
                <a:latin typeface="Arial"/>
                <a:ea typeface="Arial"/>
                <a:cs typeface="Arial"/>
                <a:sym typeface="Arial"/>
              </a:endParaRPr>
            </a:p>
          </p:txBody>
        </p:sp>
        <p:sp>
          <p:nvSpPr>
            <p:cNvPr id="1255" name="Google Shape;1255;g2da1dedc366_0_2096"/>
            <p:cNvSpPr txBox="1"/>
            <p:nvPr/>
          </p:nvSpPr>
          <p:spPr>
            <a:xfrm>
              <a:off x="8577017" y="2570742"/>
              <a:ext cx="683400" cy="543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Other</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5%</a:t>
              </a:r>
              <a:endParaRPr sz="1100" b="1" i="0" u="none" strike="noStrike" cap="none">
                <a:solidFill>
                  <a:srgbClr val="000000"/>
                </a:solidFill>
                <a:latin typeface="Calibri"/>
                <a:ea typeface="Calibri"/>
                <a:cs typeface="Calibri"/>
                <a:sym typeface="Calibri"/>
              </a:endParaRPr>
            </a:p>
          </p:txBody>
        </p:sp>
        <p:sp>
          <p:nvSpPr>
            <p:cNvPr id="1256" name="Google Shape;1256;g2da1dedc366_0_2096"/>
            <p:cNvSpPr/>
            <p:nvPr/>
          </p:nvSpPr>
          <p:spPr>
            <a:xfrm rot="-3664740">
              <a:off x="10307229" y="2682596"/>
              <a:ext cx="874684" cy="1421063"/>
            </a:xfrm>
            <a:prstGeom prst="moon">
              <a:avLst>
                <a:gd name="adj" fmla="val 77012"/>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57" name="Google Shape;1257;g2da1dedc366_0_2096"/>
            <p:cNvSpPr/>
            <p:nvPr/>
          </p:nvSpPr>
          <p:spPr>
            <a:xfrm rot="6357015">
              <a:off x="7503320" y="5618799"/>
              <a:ext cx="485803" cy="1016812"/>
            </a:xfrm>
            <a:prstGeom prst="moon">
              <a:avLst>
                <a:gd name="adj" fmla="val 77012"/>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58" name="Google Shape;1258;g2da1dedc366_0_2096"/>
            <p:cNvSpPr/>
            <p:nvPr/>
          </p:nvSpPr>
          <p:spPr>
            <a:xfrm rot="6356724">
              <a:off x="8598743" y="5644050"/>
              <a:ext cx="310133" cy="1016812"/>
            </a:xfrm>
            <a:prstGeom prst="moon">
              <a:avLst>
                <a:gd name="adj" fmla="val 77012"/>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59" name="Google Shape;1259;g2da1dedc366_0_2096"/>
            <p:cNvSpPr/>
            <p:nvPr/>
          </p:nvSpPr>
          <p:spPr>
            <a:xfrm rot="6356287">
              <a:off x="8065073" y="5621165"/>
              <a:ext cx="324473" cy="1016812"/>
            </a:xfrm>
            <a:prstGeom prst="moon">
              <a:avLst>
                <a:gd name="adj" fmla="val 77012"/>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60" name="Google Shape;1260;g2da1dedc366_0_2096"/>
            <p:cNvSpPr/>
            <p:nvPr/>
          </p:nvSpPr>
          <p:spPr>
            <a:xfrm rot="-9640193">
              <a:off x="7188351" y="3440733"/>
              <a:ext cx="485785" cy="1016734"/>
            </a:xfrm>
            <a:prstGeom prst="moon">
              <a:avLst>
                <a:gd name="adj" fmla="val 77012"/>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61" name="Google Shape;1261;g2da1dedc366_0_2096"/>
            <p:cNvSpPr txBox="1"/>
            <p:nvPr/>
          </p:nvSpPr>
          <p:spPr>
            <a:xfrm>
              <a:off x="7623018" y="3946241"/>
              <a:ext cx="1372200" cy="769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Provider Management</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17%</a:t>
              </a:r>
              <a:endParaRPr sz="1100" b="1" i="0" u="none" strike="noStrike" cap="none">
                <a:solidFill>
                  <a:srgbClr val="000000"/>
                </a:solidFill>
                <a:latin typeface="Calibri"/>
                <a:ea typeface="Calibri"/>
                <a:cs typeface="Calibri"/>
                <a:sym typeface="Calibri"/>
              </a:endParaRPr>
            </a:p>
          </p:txBody>
        </p:sp>
        <p:sp>
          <p:nvSpPr>
            <p:cNvPr id="1262" name="Google Shape;1262;g2da1dedc366_0_2096"/>
            <p:cNvSpPr/>
            <p:nvPr/>
          </p:nvSpPr>
          <p:spPr>
            <a:xfrm rot="-8618378">
              <a:off x="7869613" y="2491343"/>
              <a:ext cx="485779" cy="1016620"/>
            </a:xfrm>
            <a:prstGeom prst="moon">
              <a:avLst>
                <a:gd name="adj" fmla="val 77012"/>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63" name="Google Shape;1263;g2da1dedc366_0_2096"/>
            <p:cNvSpPr/>
            <p:nvPr/>
          </p:nvSpPr>
          <p:spPr>
            <a:xfrm rot="-8617695">
              <a:off x="7190298" y="2346599"/>
              <a:ext cx="924755" cy="1402793"/>
            </a:xfrm>
            <a:prstGeom prst="moon">
              <a:avLst>
                <a:gd name="adj" fmla="val 77012"/>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64" name="Google Shape;1264;g2da1dedc366_0_2096"/>
            <p:cNvSpPr txBox="1"/>
            <p:nvPr/>
          </p:nvSpPr>
          <p:spPr>
            <a:xfrm>
              <a:off x="7197567" y="2728418"/>
              <a:ext cx="1524000" cy="769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Data Quality &amp; Monitoring</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8%</a:t>
              </a:r>
              <a:endParaRPr sz="1100" b="1" i="0" u="none" strike="noStrike" cap="none">
                <a:solidFill>
                  <a:srgbClr val="000000"/>
                </a:solidFill>
                <a:latin typeface="Calibri"/>
                <a:ea typeface="Calibri"/>
                <a:cs typeface="Calibri"/>
                <a:sym typeface="Calibri"/>
              </a:endParaRPr>
            </a:p>
          </p:txBody>
        </p:sp>
      </p:grpSp>
      <p:grpSp>
        <p:nvGrpSpPr>
          <p:cNvPr id="1265" name="Google Shape;1265;g2da1dedc366_0_2096"/>
          <p:cNvGrpSpPr/>
          <p:nvPr/>
        </p:nvGrpSpPr>
        <p:grpSpPr>
          <a:xfrm>
            <a:off x="7632086" y="2453350"/>
            <a:ext cx="1575589" cy="810675"/>
            <a:chOff x="10047158" y="5568667"/>
            <a:chExt cx="2100785" cy="1080900"/>
          </a:xfrm>
        </p:grpSpPr>
        <p:sp>
          <p:nvSpPr>
            <p:cNvPr id="1266" name="Google Shape;1266;g2da1dedc366_0_2096"/>
            <p:cNvSpPr txBox="1"/>
            <p:nvPr/>
          </p:nvSpPr>
          <p:spPr>
            <a:xfrm>
              <a:off x="10102843" y="5568667"/>
              <a:ext cx="2045100" cy="1080900"/>
            </a:xfrm>
            <a:prstGeom prst="rect">
              <a:avLst/>
            </a:prstGeom>
            <a:noFill/>
            <a:ln>
              <a:noFill/>
            </a:ln>
          </p:spPr>
          <p:txBody>
            <a:bodyPr spcFirstLastPara="1" wrap="square" lIns="91425" tIns="45725" rIns="91425" bIns="457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Operations &amp; Maintenance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Modernization &amp; Enhancements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Provider Management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Data Quality &amp; Monitoring</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Other</a:t>
              </a:r>
              <a:endParaRPr sz="1100" b="0" i="0" u="none" strike="noStrike" cap="none">
                <a:solidFill>
                  <a:srgbClr val="000000"/>
                </a:solidFill>
                <a:latin typeface="Arial"/>
                <a:ea typeface="Arial"/>
                <a:cs typeface="Arial"/>
                <a:sym typeface="Arial"/>
              </a:endParaRPr>
            </a:p>
          </p:txBody>
        </p:sp>
        <p:sp>
          <p:nvSpPr>
            <p:cNvPr id="1267" name="Google Shape;1267;g2da1dedc366_0_2096"/>
            <p:cNvSpPr/>
            <p:nvPr/>
          </p:nvSpPr>
          <p:spPr>
            <a:xfrm>
              <a:off x="10047158" y="5642301"/>
              <a:ext cx="91500" cy="91500"/>
            </a:xfrm>
            <a:prstGeom prst="rect">
              <a:avLst/>
            </a:prstGeom>
            <a:solidFill>
              <a:srgbClr val="4C77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68" name="Google Shape;1268;g2da1dedc366_0_2096"/>
            <p:cNvSpPr/>
            <p:nvPr/>
          </p:nvSpPr>
          <p:spPr>
            <a:xfrm>
              <a:off x="10047158" y="5833974"/>
              <a:ext cx="91500" cy="91500"/>
            </a:xfrm>
            <a:prstGeom prst="rect">
              <a:avLst/>
            </a:prstGeom>
            <a:solidFill>
              <a:srgbClr val="F28E2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69" name="Google Shape;1269;g2da1dedc366_0_2096"/>
            <p:cNvSpPr/>
            <p:nvPr/>
          </p:nvSpPr>
          <p:spPr>
            <a:xfrm>
              <a:off x="10047158" y="6025647"/>
              <a:ext cx="91500" cy="91500"/>
            </a:xfrm>
            <a:prstGeom prst="rect">
              <a:avLst/>
            </a:prstGeom>
            <a:solidFill>
              <a:srgbClr val="E1575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70" name="Google Shape;1270;g2da1dedc366_0_2096"/>
            <p:cNvSpPr/>
            <p:nvPr/>
          </p:nvSpPr>
          <p:spPr>
            <a:xfrm>
              <a:off x="10047158" y="6217320"/>
              <a:ext cx="91500" cy="91500"/>
            </a:xfrm>
            <a:prstGeom prst="rect">
              <a:avLst/>
            </a:prstGeom>
            <a:solidFill>
              <a:srgbClr val="76B7B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71" name="Google Shape;1271;g2da1dedc366_0_2096"/>
            <p:cNvSpPr/>
            <p:nvPr/>
          </p:nvSpPr>
          <p:spPr>
            <a:xfrm>
              <a:off x="10047158" y="6408992"/>
              <a:ext cx="91500" cy="91500"/>
            </a:xfrm>
            <a:prstGeom prst="rect">
              <a:avLst/>
            </a:prstGeom>
            <a:solidFill>
              <a:srgbClr val="59A14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grpSp>
      <p:pic>
        <p:nvPicPr>
          <p:cNvPr id="1272" name="Google Shape;1272;g2da1dedc366_0_2096"/>
          <p:cNvPicPr preferRelativeResize="0"/>
          <p:nvPr/>
        </p:nvPicPr>
        <p:blipFill rotWithShape="1">
          <a:blip r:embed="rId4">
            <a:alphaModFix/>
          </a:blip>
          <a:srcRect l="11043" r="16303"/>
          <a:stretch/>
        </p:blipFill>
        <p:spPr>
          <a:xfrm>
            <a:off x="1135783" y="2568889"/>
            <a:ext cx="2228885" cy="2270044"/>
          </a:xfrm>
          <a:prstGeom prst="rect">
            <a:avLst/>
          </a:prstGeom>
          <a:noFill/>
          <a:ln>
            <a:noFill/>
          </a:ln>
        </p:spPr>
      </p:pic>
      <p:sp>
        <p:nvSpPr>
          <p:cNvPr id="1273" name="Google Shape;1273;g2da1dedc366_0_2096"/>
          <p:cNvSpPr/>
          <p:nvPr/>
        </p:nvSpPr>
        <p:spPr>
          <a:xfrm rot="-1475199">
            <a:off x="1040967" y="3636556"/>
            <a:ext cx="229289" cy="1001596"/>
          </a:xfrm>
          <a:prstGeom prst="moon">
            <a:avLst>
              <a:gd name="adj" fmla="val 77012"/>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74" name="Google Shape;1274;g2da1dedc366_0_2096"/>
          <p:cNvSpPr txBox="1"/>
          <p:nvPr/>
        </p:nvSpPr>
        <p:spPr>
          <a:xfrm>
            <a:off x="1225876" y="3576925"/>
            <a:ext cx="9567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Other</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$155,211,554</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(60%)</a:t>
            </a:r>
            <a:endParaRPr sz="1100" b="1" i="0" u="none" strike="noStrike" cap="none">
              <a:solidFill>
                <a:srgbClr val="000000"/>
              </a:solidFill>
              <a:latin typeface="Calibri"/>
              <a:ea typeface="Calibri"/>
              <a:cs typeface="Calibri"/>
              <a:sym typeface="Calibri"/>
            </a:endParaRPr>
          </a:p>
        </p:txBody>
      </p:sp>
      <p:sp>
        <p:nvSpPr>
          <p:cNvPr id="1275" name="Google Shape;1275;g2da1dedc366_0_2096"/>
          <p:cNvSpPr txBox="1"/>
          <p:nvPr/>
        </p:nvSpPr>
        <p:spPr>
          <a:xfrm>
            <a:off x="2324799" y="3026025"/>
            <a:ext cx="9567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Personnel</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$66,573,640</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(26%)</a:t>
            </a:r>
            <a:endParaRPr sz="1100" b="1" i="0" u="none" strike="noStrike" cap="none">
              <a:solidFill>
                <a:srgbClr val="000000"/>
              </a:solidFill>
              <a:latin typeface="Calibri"/>
              <a:ea typeface="Calibri"/>
              <a:cs typeface="Calibri"/>
              <a:sym typeface="Calibri"/>
            </a:endParaRPr>
          </a:p>
        </p:txBody>
      </p:sp>
      <p:sp>
        <p:nvSpPr>
          <p:cNvPr id="1276" name="Google Shape;1276;g2da1dedc366_0_2096"/>
          <p:cNvSpPr txBox="1"/>
          <p:nvPr/>
        </p:nvSpPr>
        <p:spPr>
          <a:xfrm>
            <a:off x="2530773" y="3749300"/>
            <a:ext cx="956700" cy="577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Fringe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$28,239,689</a:t>
            </a:r>
            <a:endParaRPr sz="11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000000"/>
                </a:solidFill>
                <a:latin typeface="Calibri"/>
                <a:ea typeface="Calibri"/>
                <a:cs typeface="Calibri"/>
                <a:sym typeface="Calibri"/>
              </a:rPr>
              <a:t>(11%)</a:t>
            </a:r>
            <a:endParaRPr sz="1100" b="1" i="0" u="none" strike="noStrike" cap="none">
              <a:solidFill>
                <a:srgbClr val="000000"/>
              </a:solidFill>
              <a:latin typeface="Calibri"/>
              <a:ea typeface="Calibri"/>
              <a:cs typeface="Calibri"/>
              <a:sym typeface="Calibri"/>
            </a:endParaRPr>
          </a:p>
        </p:txBody>
      </p:sp>
      <p:sp>
        <p:nvSpPr>
          <p:cNvPr id="1277" name="Google Shape;1277;g2da1dedc366_0_2096"/>
          <p:cNvSpPr/>
          <p:nvPr/>
        </p:nvSpPr>
        <p:spPr>
          <a:xfrm rot="-7977789">
            <a:off x="2851018" y="4124179"/>
            <a:ext cx="608779" cy="987671"/>
          </a:xfrm>
          <a:prstGeom prst="moon">
            <a:avLst>
              <a:gd name="adj" fmla="val 77012"/>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78" name="Google Shape;1278;g2da1dedc366_0_2096"/>
          <p:cNvSpPr txBox="1"/>
          <p:nvPr/>
        </p:nvSpPr>
        <p:spPr>
          <a:xfrm>
            <a:off x="457200" y="3993425"/>
            <a:ext cx="1512000" cy="959400"/>
          </a:xfrm>
          <a:prstGeom prst="rect">
            <a:avLst/>
          </a:prstGeom>
          <a:noFill/>
          <a:ln>
            <a:noFill/>
          </a:ln>
        </p:spPr>
        <p:txBody>
          <a:bodyPr spcFirstLastPara="1" wrap="square" lIns="91425" tIns="45725" rIns="91425" bIns="457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Personnel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Fringe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Travel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Equipment &amp; Facilities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Direct Assistance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800"/>
              <a:buFont typeface="Arial"/>
              <a:buNone/>
            </a:pPr>
            <a:r>
              <a:rPr lang="en-US" sz="800" b="0" i="0" u="none" strike="noStrike" cap="none">
                <a:solidFill>
                  <a:srgbClr val="000000"/>
                </a:solidFill>
                <a:latin typeface="Calibri"/>
                <a:ea typeface="Calibri"/>
                <a:cs typeface="Calibri"/>
                <a:sym typeface="Calibri"/>
              </a:rPr>
              <a:t>Other</a:t>
            </a:r>
            <a:endParaRPr sz="800" b="0" i="0" u="none" strike="noStrike" cap="none">
              <a:solidFill>
                <a:srgbClr val="000000"/>
              </a:solidFill>
              <a:latin typeface="Calibri"/>
              <a:ea typeface="Calibri"/>
              <a:cs typeface="Calibri"/>
              <a:sym typeface="Calibri"/>
            </a:endParaRPr>
          </a:p>
        </p:txBody>
      </p:sp>
      <p:sp>
        <p:nvSpPr>
          <p:cNvPr id="1279" name="Google Shape;1279;g2da1dedc366_0_2096"/>
          <p:cNvSpPr/>
          <p:nvPr/>
        </p:nvSpPr>
        <p:spPr>
          <a:xfrm rot="8031662">
            <a:off x="2865407" y="2299855"/>
            <a:ext cx="608303" cy="988096"/>
          </a:xfrm>
          <a:prstGeom prst="moon">
            <a:avLst>
              <a:gd name="adj" fmla="val 77012"/>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280" name="Google Shape;1280;g2da1dedc366_0_2096"/>
          <p:cNvSpPr txBox="1"/>
          <p:nvPr/>
        </p:nvSpPr>
        <p:spPr>
          <a:xfrm>
            <a:off x="237901" y="1929862"/>
            <a:ext cx="3988200" cy="523500"/>
          </a:xfrm>
          <a:prstGeom prst="rect">
            <a:avLst/>
          </a:prstGeom>
          <a:noFill/>
          <a:ln>
            <a:noFill/>
          </a:ln>
        </p:spPr>
        <p:txBody>
          <a:bodyPr spcFirstLastPara="1" wrap="square" lIns="91425" tIns="45725" rIns="91425" bIns="45725" anchor="t" anchorCtr="0">
            <a:spAutoFit/>
          </a:bodyPr>
          <a:lstStyle/>
          <a:p>
            <a:pPr marL="0" marR="0" lvl="0" indent="0" algn="ctr" rtl="0">
              <a:lnSpc>
                <a:spcPct val="100000"/>
              </a:lnSpc>
              <a:spcBef>
                <a:spcPts val="0"/>
              </a:spcBef>
              <a:spcAft>
                <a:spcPts val="0"/>
              </a:spcAft>
              <a:buClr>
                <a:srgbClr val="005DAA"/>
              </a:buClr>
              <a:buSzPts val="1400"/>
              <a:buFont typeface="Arial"/>
              <a:buNone/>
            </a:pPr>
            <a:r>
              <a:rPr lang="en-US" sz="1400" b="1" i="0" u="none" strike="noStrike" cap="none">
                <a:solidFill>
                  <a:srgbClr val="2E5F7D"/>
                </a:solidFill>
                <a:latin typeface="Calibri"/>
                <a:ea typeface="Calibri"/>
                <a:cs typeface="Calibri"/>
                <a:sym typeface="Calibri"/>
              </a:rPr>
              <a:t>Budget Year 4 IIS Costs: General</a:t>
            </a:r>
            <a:endParaRPr sz="1100" i="0" u="none" strike="noStrike" cap="none">
              <a:solidFill>
                <a:srgbClr val="2E5F7D"/>
              </a:solidFill>
              <a:latin typeface="Calibri"/>
              <a:ea typeface="Calibri"/>
              <a:cs typeface="Calibri"/>
              <a:sym typeface="Calibri"/>
            </a:endParaRPr>
          </a:p>
          <a:p>
            <a:pPr marL="0" marR="0" lvl="0" indent="0" algn="ctr" rtl="0">
              <a:lnSpc>
                <a:spcPct val="100000"/>
              </a:lnSpc>
              <a:spcBef>
                <a:spcPts val="0"/>
              </a:spcBef>
              <a:spcAft>
                <a:spcPts val="0"/>
              </a:spcAft>
              <a:buClr>
                <a:srgbClr val="005DAA"/>
              </a:buClr>
              <a:buSzPts val="1400"/>
              <a:buFont typeface="Arial"/>
              <a:buNone/>
            </a:pPr>
            <a:r>
              <a:rPr lang="en-US" sz="1400" b="1" i="0" u="none" strike="noStrike" cap="none">
                <a:solidFill>
                  <a:srgbClr val="2E5F7D"/>
                </a:solidFill>
                <a:latin typeface="Calibri"/>
                <a:ea typeface="Calibri"/>
                <a:cs typeface="Calibri"/>
                <a:sym typeface="Calibri"/>
              </a:rPr>
              <a:t>$259,228,329</a:t>
            </a:r>
            <a:endParaRPr sz="1100" i="0" u="none" strike="noStrike" cap="none">
              <a:solidFill>
                <a:srgbClr val="2E5F7D"/>
              </a:solidFill>
              <a:latin typeface="Calibri"/>
              <a:ea typeface="Calibri"/>
              <a:cs typeface="Calibri"/>
              <a:sym typeface="Calibri"/>
            </a:endParaRPr>
          </a:p>
        </p:txBody>
      </p:sp>
      <p:cxnSp>
        <p:nvCxnSpPr>
          <p:cNvPr id="1281" name="Google Shape;1281;g2da1dedc366_0_2096"/>
          <p:cNvCxnSpPr/>
          <p:nvPr/>
        </p:nvCxnSpPr>
        <p:spPr>
          <a:xfrm>
            <a:off x="3794700" y="2445900"/>
            <a:ext cx="1338900" cy="7500"/>
          </a:xfrm>
          <a:prstGeom prst="straightConnector1">
            <a:avLst/>
          </a:prstGeom>
          <a:noFill/>
          <a:ln w="63500" cap="flat" cmpd="sng">
            <a:solidFill>
              <a:srgbClr val="E3EBBF"/>
            </a:solidFill>
            <a:prstDash val="solid"/>
            <a:round/>
            <a:headEnd type="none" w="sm" len="sm"/>
            <a:tailEnd type="triangle" w="med" len="med"/>
          </a:ln>
        </p:spPr>
      </p:cxnSp>
      <p:sp>
        <p:nvSpPr>
          <p:cNvPr id="1282" name="Google Shape;1282;g2da1dedc366_0_2096"/>
          <p:cNvSpPr txBox="1"/>
          <p:nvPr/>
        </p:nvSpPr>
        <p:spPr>
          <a:xfrm>
            <a:off x="4701905" y="1929862"/>
            <a:ext cx="3984900" cy="523500"/>
          </a:xfrm>
          <a:prstGeom prst="rect">
            <a:avLst/>
          </a:prstGeom>
          <a:noFill/>
          <a:ln>
            <a:noFill/>
          </a:ln>
        </p:spPr>
        <p:txBody>
          <a:bodyPr spcFirstLastPara="1" wrap="square" lIns="91425" tIns="45725" rIns="91425" bIns="45725" anchor="t" anchorCtr="0">
            <a:spAutoFit/>
          </a:bodyPr>
          <a:lstStyle/>
          <a:p>
            <a:pPr marL="0" marR="0" lvl="0" indent="0" algn="ctr" rtl="0">
              <a:lnSpc>
                <a:spcPct val="100000"/>
              </a:lnSpc>
              <a:spcBef>
                <a:spcPts val="0"/>
              </a:spcBef>
              <a:spcAft>
                <a:spcPts val="0"/>
              </a:spcAft>
              <a:buClr>
                <a:srgbClr val="005DAA"/>
              </a:buClr>
              <a:buSzPts val="1400"/>
              <a:buFont typeface="Arial"/>
              <a:buNone/>
            </a:pPr>
            <a:r>
              <a:rPr lang="en-US" sz="1400" b="1" i="0" u="none" strike="noStrike" cap="none">
                <a:solidFill>
                  <a:srgbClr val="2E5F7D"/>
                </a:solidFill>
                <a:latin typeface="Calibri"/>
                <a:ea typeface="Calibri"/>
                <a:cs typeface="Calibri"/>
                <a:sym typeface="Calibri"/>
              </a:rPr>
              <a:t>Budget Year 4 IIS Costs: Functions and Capabilities</a:t>
            </a:r>
            <a:endParaRPr sz="1100" i="0" u="none" strike="noStrike" cap="none">
              <a:solidFill>
                <a:srgbClr val="2E5F7D"/>
              </a:solidFill>
              <a:latin typeface="Calibri"/>
              <a:ea typeface="Calibri"/>
              <a:cs typeface="Calibri"/>
              <a:sym typeface="Calibri"/>
            </a:endParaRPr>
          </a:p>
          <a:p>
            <a:pPr marL="0" marR="0" lvl="0" indent="0" algn="ctr" rtl="0">
              <a:lnSpc>
                <a:spcPct val="100000"/>
              </a:lnSpc>
              <a:spcBef>
                <a:spcPts val="0"/>
              </a:spcBef>
              <a:spcAft>
                <a:spcPts val="0"/>
              </a:spcAft>
              <a:buClr>
                <a:srgbClr val="005DAA"/>
              </a:buClr>
              <a:buSzPts val="1400"/>
              <a:buFont typeface="Arial"/>
              <a:buNone/>
            </a:pPr>
            <a:r>
              <a:rPr lang="en-US" sz="1400" b="1" i="0" u="none" strike="noStrike" cap="none">
                <a:solidFill>
                  <a:srgbClr val="2E5F7D"/>
                </a:solidFill>
                <a:latin typeface="Calibri"/>
                <a:ea typeface="Calibri"/>
                <a:cs typeface="Calibri"/>
                <a:sym typeface="Calibri"/>
              </a:rPr>
              <a:t>$</a:t>
            </a:r>
            <a:r>
              <a:rPr lang="en-US" sz="1400" b="1" i="0" u="none" strike="noStrike" cap="none">
                <a:solidFill>
                  <a:srgbClr val="2E5F7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170,386,122</a:t>
            </a:r>
            <a:endParaRPr sz="1100" i="0" u="none" strike="noStrike" cap="none">
              <a:solidFill>
                <a:srgbClr val="2E5F7D"/>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g2da1dedc366_0_2141"/>
          <p:cNvSpPr txBox="1">
            <a:spLocks noGrp="1"/>
          </p:cNvSpPr>
          <p:nvPr>
            <p:ph type="title"/>
          </p:nvPr>
        </p:nvSpPr>
        <p:spPr>
          <a:xfrm>
            <a:off x="439803" y="369925"/>
            <a:ext cx="82644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900"/>
              <a:buNone/>
            </a:pPr>
            <a:r>
              <a:rPr lang="en-US"/>
              <a:t>Overview of IIS Budget Collection</a:t>
            </a:r>
            <a:endParaRPr/>
          </a:p>
        </p:txBody>
      </p:sp>
      <p:sp>
        <p:nvSpPr>
          <p:cNvPr id="1289" name="Google Shape;1289;g2da1dedc366_0_2141"/>
          <p:cNvSpPr/>
          <p:nvPr/>
        </p:nvSpPr>
        <p:spPr>
          <a:xfrm>
            <a:off x="596525" y="3057000"/>
            <a:ext cx="3725400" cy="1666500"/>
          </a:xfrm>
          <a:prstGeom prst="rect">
            <a:avLst/>
          </a:prstGeom>
          <a:solidFill>
            <a:srgbClr val="F2F2F2"/>
          </a:solidFill>
          <a:ln>
            <a:noFill/>
          </a:ln>
        </p:spPr>
        <p:txBody>
          <a:bodyPr spcFirstLastPara="1" wrap="square" lIns="68575" tIns="34275" rIns="68575" bIns="34275" anchor="t" anchorCtr="0">
            <a:noAutofit/>
          </a:bodyPr>
          <a:lstStyle/>
          <a:p>
            <a:pPr marL="88900" marR="0" lvl="3" indent="0" algn="l" rtl="0">
              <a:lnSpc>
                <a:spcPct val="9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IIS budget data will provide clear insight into how jurisdictions use all funding for:</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520700" marR="0" lvl="3" indent="-279400" algn="l" rtl="0">
              <a:lnSpc>
                <a:spcPct val="9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Operations and Maintenance</a:t>
            </a:r>
            <a:endParaRPr sz="1400" b="0" i="0" u="none" strike="noStrike" cap="none">
              <a:solidFill>
                <a:srgbClr val="000000"/>
              </a:solidFill>
              <a:latin typeface="Calibri"/>
              <a:ea typeface="Calibri"/>
              <a:cs typeface="Calibri"/>
              <a:sym typeface="Calibri"/>
            </a:endParaRPr>
          </a:p>
          <a:p>
            <a:pPr marL="520700" marR="0" lvl="3" indent="-279400" algn="l" rtl="0">
              <a:lnSpc>
                <a:spcPct val="9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Modernization and Enhancements</a:t>
            </a:r>
            <a:endParaRPr sz="1400" b="0" i="0" u="none" strike="noStrike" cap="none">
              <a:solidFill>
                <a:srgbClr val="000000"/>
              </a:solidFill>
              <a:latin typeface="Calibri"/>
              <a:ea typeface="Calibri"/>
              <a:cs typeface="Calibri"/>
              <a:sym typeface="Calibri"/>
            </a:endParaRPr>
          </a:p>
          <a:p>
            <a:pPr marL="520700" marR="0" lvl="3" indent="-279400" algn="l" rtl="0">
              <a:lnSpc>
                <a:spcPct val="9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Provider Management</a:t>
            </a:r>
            <a:endParaRPr sz="1400" b="0" i="0" u="none" strike="noStrike" cap="none">
              <a:solidFill>
                <a:srgbClr val="000000"/>
              </a:solidFill>
              <a:latin typeface="Calibri"/>
              <a:ea typeface="Calibri"/>
              <a:cs typeface="Calibri"/>
              <a:sym typeface="Calibri"/>
            </a:endParaRPr>
          </a:p>
          <a:p>
            <a:pPr marL="520700" marR="0" lvl="3" indent="-279400" algn="l" rtl="0">
              <a:lnSpc>
                <a:spcPct val="9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Data Quality and Monitoring</a:t>
            </a:r>
            <a:endParaRPr sz="1400" b="0" i="0" u="none" strike="noStrike" cap="none">
              <a:solidFill>
                <a:srgbClr val="000000"/>
              </a:solidFill>
              <a:latin typeface="Calibri"/>
              <a:ea typeface="Calibri"/>
              <a:cs typeface="Calibri"/>
              <a:sym typeface="Calibri"/>
            </a:endParaRPr>
          </a:p>
          <a:p>
            <a:pPr marL="520700" marR="0" lvl="3" indent="-279400" algn="l" rtl="0">
              <a:lnSpc>
                <a:spcPct val="90000"/>
              </a:lnSpc>
              <a:spcBef>
                <a:spcPts val="0"/>
              </a:spcBef>
              <a:spcAft>
                <a:spcPts val="0"/>
              </a:spcAft>
              <a:buClr>
                <a:srgbClr val="000000"/>
              </a:buClr>
              <a:buSzPts val="1400"/>
              <a:buFont typeface="Calibri"/>
              <a:buChar char="•"/>
            </a:pPr>
            <a:r>
              <a:rPr lang="en-US" sz="1400" b="0" i="0" u="none" strike="noStrike" cap="none">
                <a:solidFill>
                  <a:srgbClr val="000000"/>
                </a:solidFill>
                <a:latin typeface="Calibri"/>
                <a:ea typeface="Calibri"/>
                <a:cs typeface="Calibri"/>
                <a:sym typeface="Calibri"/>
              </a:rPr>
              <a:t>Other</a:t>
            </a:r>
            <a:endParaRPr sz="1400" b="0" i="0" u="none" strike="noStrike" cap="none">
              <a:solidFill>
                <a:srgbClr val="000000"/>
              </a:solidFill>
              <a:latin typeface="Calibri"/>
              <a:ea typeface="Calibri"/>
              <a:cs typeface="Calibri"/>
              <a:sym typeface="Calibri"/>
            </a:endParaRPr>
          </a:p>
        </p:txBody>
      </p:sp>
      <p:sp>
        <p:nvSpPr>
          <p:cNvPr id="1290" name="Google Shape;1290;g2da1dedc366_0_2141"/>
          <p:cNvSpPr/>
          <p:nvPr/>
        </p:nvSpPr>
        <p:spPr>
          <a:xfrm>
            <a:off x="1315150" y="1115650"/>
            <a:ext cx="7110300" cy="805500"/>
          </a:xfrm>
          <a:prstGeom prst="rect">
            <a:avLst/>
          </a:prstGeom>
          <a:solidFill>
            <a:srgbClr val="F2F2F2"/>
          </a:solid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Per the IPOM, jurisdictions will submit </a:t>
            </a:r>
            <a:r>
              <a:rPr lang="en-US" sz="1400" b="1" i="0" u="none" strike="noStrike" cap="none">
                <a:solidFill>
                  <a:schemeClr val="dk1"/>
                </a:solidFill>
                <a:latin typeface="Calibri"/>
                <a:ea typeface="Calibri"/>
                <a:cs typeface="Calibri"/>
                <a:sym typeface="Calibri"/>
              </a:rPr>
              <a:t>IIS budget information </a:t>
            </a:r>
            <a:r>
              <a:rPr lang="en-US" sz="1400" b="0" i="0" u="none" strike="noStrike" cap="none">
                <a:solidFill>
                  <a:schemeClr val="dk1"/>
                </a:solidFill>
                <a:latin typeface="Calibri"/>
                <a:ea typeface="Calibri"/>
                <a:cs typeface="Calibri"/>
                <a:sym typeface="Calibri"/>
              </a:rPr>
              <a:t>to help CDC understand how current </a:t>
            </a:r>
            <a:r>
              <a:rPr lang="en-US" sz="1400" b="1" i="0" u="none" strike="noStrike" cap="none">
                <a:solidFill>
                  <a:schemeClr val="dk1"/>
                </a:solidFill>
                <a:latin typeface="Calibri"/>
                <a:ea typeface="Calibri"/>
                <a:cs typeface="Calibri"/>
                <a:sym typeface="Calibri"/>
              </a:rPr>
              <a:t>funding </a:t>
            </a:r>
            <a:r>
              <a:rPr lang="en-US" sz="1400" b="0" i="0" u="none" strike="noStrike" cap="none">
                <a:solidFill>
                  <a:schemeClr val="dk1"/>
                </a:solidFill>
                <a:latin typeface="Calibri"/>
                <a:ea typeface="Calibri"/>
                <a:cs typeface="Calibri"/>
                <a:sym typeface="Calibri"/>
              </a:rPr>
              <a:t>is used and ways CDC can ensure that awardees have the resources they need. This data will help inform CDC’s planning for the future, including prioritizing future modernization efforts.</a:t>
            </a:r>
            <a:endParaRPr sz="1400" b="0" i="0" u="none" strike="noStrike" cap="none">
              <a:solidFill>
                <a:schemeClr val="dk1"/>
              </a:solidFill>
              <a:latin typeface="Calibri"/>
              <a:ea typeface="Calibri"/>
              <a:cs typeface="Calibri"/>
              <a:sym typeface="Calibri"/>
            </a:endParaRPr>
          </a:p>
        </p:txBody>
      </p:sp>
      <p:sp>
        <p:nvSpPr>
          <p:cNvPr id="1291" name="Google Shape;1291;g2da1dedc366_0_2141"/>
          <p:cNvSpPr/>
          <p:nvPr/>
        </p:nvSpPr>
        <p:spPr>
          <a:xfrm>
            <a:off x="455725" y="1114700"/>
            <a:ext cx="876600" cy="805500"/>
          </a:xfrm>
          <a:prstGeom prst="rect">
            <a:avLst/>
          </a:prstGeom>
          <a:solidFill>
            <a:srgbClr val="55AF89"/>
          </a:solidFill>
          <a:ln w="25400" cap="flat" cmpd="sng">
            <a:solidFill>
              <a:srgbClr val="55AF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Calibri"/>
                <a:ea typeface="Calibri"/>
                <a:cs typeface="Calibri"/>
                <a:sym typeface="Calibri"/>
              </a:rPr>
              <a:t>Purpose</a:t>
            </a:r>
            <a:endParaRPr sz="1100" b="0" i="0" u="none" strike="noStrike" cap="none">
              <a:solidFill>
                <a:srgbClr val="000000"/>
              </a:solidFill>
              <a:latin typeface="Arial"/>
              <a:ea typeface="Arial"/>
              <a:cs typeface="Arial"/>
              <a:sym typeface="Arial"/>
            </a:endParaRPr>
          </a:p>
        </p:txBody>
      </p:sp>
      <p:sp>
        <p:nvSpPr>
          <p:cNvPr id="1292" name="Google Shape;1292;g2da1dedc366_0_2141"/>
          <p:cNvSpPr/>
          <p:nvPr/>
        </p:nvSpPr>
        <p:spPr>
          <a:xfrm>
            <a:off x="239709" y="2776821"/>
            <a:ext cx="318300" cy="331500"/>
          </a:xfrm>
          <a:prstGeom prst="ellipse">
            <a:avLst/>
          </a:prstGeom>
          <a:solidFill>
            <a:srgbClr val="55AF89"/>
          </a:solidFill>
          <a:ln w="25400"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FFFFFF"/>
              </a:solidFill>
              <a:latin typeface="Calibri"/>
              <a:ea typeface="Calibri"/>
              <a:cs typeface="Calibri"/>
              <a:sym typeface="Calibri"/>
            </a:endParaRPr>
          </a:p>
        </p:txBody>
      </p:sp>
      <p:pic>
        <p:nvPicPr>
          <p:cNvPr id="1293" name="Google Shape;1293;g2da1dedc366_0_2141" descr="Checkmark with solid fill"/>
          <p:cNvPicPr preferRelativeResize="0"/>
          <p:nvPr/>
        </p:nvPicPr>
        <p:blipFill rotWithShape="1">
          <a:blip r:embed="rId3">
            <a:alphaModFix/>
          </a:blip>
          <a:srcRect/>
          <a:stretch/>
        </p:blipFill>
        <p:spPr>
          <a:xfrm>
            <a:off x="295996" y="2839698"/>
            <a:ext cx="205740" cy="205740"/>
          </a:xfrm>
          <a:prstGeom prst="rect">
            <a:avLst/>
          </a:prstGeom>
          <a:noFill/>
          <a:ln>
            <a:noFill/>
          </a:ln>
        </p:spPr>
      </p:pic>
      <p:sp>
        <p:nvSpPr>
          <p:cNvPr id="1294" name="Google Shape;1294;g2da1dedc366_0_2141"/>
          <p:cNvSpPr/>
          <p:nvPr/>
        </p:nvSpPr>
        <p:spPr>
          <a:xfrm>
            <a:off x="1315150" y="1998775"/>
            <a:ext cx="7110300" cy="747000"/>
          </a:xfrm>
          <a:prstGeom prst="rect">
            <a:avLst/>
          </a:prstGeom>
          <a:solidFill>
            <a:srgbClr val="F2F2F2"/>
          </a:solidFill>
          <a:ln>
            <a:noFill/>
          </a:ln>
        </p:spPr>
        <p:txBody>
          <a:bodyPr spcFirstLastPara="1" wrap="square" lIns="91425" tIns="45725" rIns="914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Strategy D1 – Required Performance Measure:</a:t>
            </a:r>
            <a:r>
              <a:rPr lang="en-US" sz="1400" b="0" i="0" u="none" strike="noStrike" cap="none">
                <a:solidFill>
                  <a:srgbClr val="000000"/>
                </a:solidFill>
                <a:latin typeface="Calibri"/>
                <a:ea typeface="Calibri"/>
                <a:cs typeface="Calibri"/>
                <a:sym typeface="Calibri"/>
              </a:rPr>
              <a:t> “</a:t>
            </a:r>
            <a:r>
              <a:rPr lang="en-US" sz="1400" b="0" i="1" u="none" strike="noStrike" cap="none">
                <a:solidFill>
                  <a:srgbClr val="000000"/>
                </a:solidFill>
                <a:latin typeface="Calibri"/>
                <a:ea typeface="Calibri"/>
                <a:cs typeface="Calibri"/>
                <a:sym typeface="Calibri"/>
              </a:rPr>
              <a:t>Provide IIS budget summary in CDC-provided format when requested</a:t>
            </a:r>
            <a:r>
              <a:rPr lang="en-US"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sp>
        <p:nvSpPr>
          <p:cNvPr id="1295" name="Google Shape;1295;g2da1dedc366_0_2141"/>
          <p:cNvSpPr txBox="1"/>
          <p:nvPr/>
        </p:nvSpPr>
        <p:spPr>
          <a:xfrm>
            <a:off x="4514950" y="2987325"/>
            <a:ext cx="3910500" cy="1736100"/>
          </a:xfrm>
          <a:prstGeom prst="rect">
            <a:avLst/>
          </a:prstGeom>
          <a:solidFill>
            <a:srgbClr val="F2F2F2"/>
          </a:solidFill>
          <a:ln>
            <a:noFill/>
          </a:ln>
        </p:spPr>
        <p:txBody>
          <a:bodyPr spcFirstLastPara="1" wrap="square" lIns="91425" tIns="91425" rIns="91425" bIns="91425" anchor="t" anchorCtr="0">
            <a:spAutoFit/>
          </a:bodyPr>
          <a:lstStyle/>
          <a:p>
            <a:pPr marL="0" marR="0" lvl="3" indent="0" algn="l"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Calibri"/>
                <a:ea typeface="Calibri"/>
                <a:cs typeface="Calibri"/>
                <a:sym typeface="Calibri"/>
              </a:rPr>
              <a:t>IIS budget data will help CDC to understand sources of IIS funding:</a:t>
            </a:r>
            <a:endParaRPr sz="1400" b="0" i="0" u="none" strike="noStrike" cap="none">
              <a:solidFill>
                <a:schemeClr val="dk1"/>
              </a:solidFill>
              <a:latin typeface="Calibri"/>
              <a:ea typeface="Calibri"/>
              <a:cs typeface="Calibri"/>
              <a:sym typeface="Calibri"/>
            </a:endParaRPr>
          </a:p>
          <a:p>
            <a:pPr marL="469900" marR="0" lvl="3" indent="-228600" algn="l" rtl="0">
              <a:lnSpc>
                <a:spcPct val="9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CDC cooperative agreements funds</a:t>
            </a:r>
            <a:endParaRPr sz="1400" b="0" i="0" u="none" strike="noStrike" cap="none">
              <a:solidFill>
                <a:schemeClr val="dk1"/>
              </a:solidFill>
              <a:latin typeface="Calibri"/>
              <a:ea typeface="Calibri"/>
              <a:cs typeface="Calibri"/>
              <a:sym typeface="Calibri"/>
            </a:endParaRPr>
          </a:p>
          <a:p>
            <a:pPr marL="469900" marR="0" lvl="3" indent="-228600" algn="l" rtl="0">
              <a:lnSpc>
                <a:spcPct val="9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COVID3</a:t>
            </a:r>
            <a:endParaRPr sz="1400" b="0" i="0" u="none" strike="noStrike" cap="none">
              <a:solidFill>
                <a:schemeClr val="dk1"/>
              </a:solidFill>
              <a:latin typeface="Calibri"/>
              <a:ea typeface="Calibri"/>
              <a:cs typeface="Calibri"/>
              <a:sym typeface="Calibri"/>
            </a:endParaRPr>
          </a:p>
          <a:p>
            <a:pPr marL="469900" marR="0" lvl="3" indent="-228600" algn="l" rtl="0">
              <a:lnSpc>
                <a:spcPct val="9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COVID4</a:t>
            </a:r>
            <a:endParaRPr sz="1400" b="0" i="0" u="none" strike="noStrike" cap="none">
              <a:solidFill>
                <a:srgbClr val="000000"/>
              </a:solidFill>
              <a:latin typeface="Calibri"/>
              <a:ea typeface="Calibri"/>
              <a:cs typeface="Calibri"/>
              <a:sym typeface="Calibri"/>
            </a:endParaRPr>
          </a:p>
          <a:p>
            <a:pPr marL="469900" marR="0" lvl="3" indent="-228600" algn="l" rtl="0">
              <a:lnSpc>
                <a:spcPct val="9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State funds</a:t>
            </a:r>
            <a:endParaRPr sz="1400" b="0" i="0" u="none" strike="noStrike" cap="none">
              <a:solidFill>
                <a:schemeClr val="dk1"/>
              </a:solidFill>
              <a:latin typeface="Calibri"/>
              <a:ea typeface="Calibri"/>
              <a:cs typeface="Calibri"/>
              <a:sym typeface="Calibri"/>
            </a:endParaRPr>
          </a:p>
          <a:p>
            <a:pPr marL="469900" marR="0" lvl="3" indent="-228600" algn="l" rtl="0">
              <a:lnSpc>
                <a:spcPct val="9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CMS funds</a:t>
            </a:r>
            <a:endParaRPr sz="1400" b="0" i="0" u="none" strike="noStrike" cap="none">
              <a:solidFill>
                <a:schemeClr val="dk1"/>
              </a:solidFill>
              <a:latin typeface="Calibri"/>
              <a:ea typeface="Calibri"/>
              <a:cs typeface="Calibri"/>
              <a:sym typeface="Calibri"/>
            </a:endParaRPr>
          </a:p>
          <a:p>
            <a:pPr marL="469900" marR="0" lvl="3" indent="-228600" algn="l" rtl="0">
              <a:lnSpc>
                <a:spcPct val="9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Other</a:t>
            </a:r>
            <a:endParaRPr sz="1400" b="1" i="0" u="none" strike="noStrike" cap="none">
              <a:solidFill>
                <a:srgbClr val="000000"/>
              </a:solidFill>
              <a:latin typeface="Calibri"/>
              <a:ea typeface="Calibri"/>
              <a:cs typeface="Calibri"/>
              <a:sym typeface="Calibri"/>
            </a:endParaRPr>
          </a:p>
        </p:txBody>
      </p:sp>
      <p:sp>
        <p:nvSpPr>
          <p:cNvPr id="1296" name="Google Shape;1296;g2da1dedc366_0_2141"/>
          <p:cNvSpPr/>
          <p:nvPr/>
        </p:nvSpPr>
        <p:spPr>
          <a:xfrm>
            <a:off x="455716" y="2000891"/>
            <a:ext cx="876600" cy="747000"/>
          </a:xfrm>
          <a:prstGeom prst="rect">
            <a:avLst/>
          </a:prstGeom>
          <a:solidFill>
            <a:srgbClr val="55AF8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Calibri"/>
                <a:ea typeface="Calibri"/>
                <a:cs typeface="Calibri"/>
                <a:sym typeface="Calibri"/>
              </a:rPr>
              <a:t>IPOM Language</a:t>
            </a:r>
            <a:endParaRPr sz="1100" b="0" i="0" u="none" strike="noStrike" cap="none">
              <a:solidFill>
                <a:srgbClr val="000000"/>
              </a:solidFill>
              <a:latin typeface="Arial"/>
              <a:ea typeface="Arial"/>
              <a:cs typeface="Arial"/>
              <a:sym typeface="Arial"/>
            </a:endParaRPr>
          </a:p>
        </p:txBody>
      </p:sp>
      <p:sp>
        <p:nvSpPr>
          <p:cNvPr id="1297" name="Google Shape;1297;g2da1dedc366_0_2141"/>
          <p:cNvSpPr/>
          <p:nvPr/>
        </p:nvSpPr>
        <p:spPr>
          <a:xfrm>
            <a:off x="604300" y="2823475"/>
            <a:ext cx="7935000" cy="238200"/>
          </a:xfrm>
          <a:prstGeom prst="chevron">
            <a:avLst>
              <a:gd name="adj" fmla="val 50000"/>
            </a:avLst>
          </a:prstGeom>
          <a:solidFill>
            <a:srgbClr val="55AF89"/>
          </a:solidFill>
          <a:ln w="25400" cap="flat" cmpd="sng">
            <a:solidFill>
              <a:srgbClr val="55AF8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a:solidFill>
                  <a:srgbClr val="FFFFFF"/>
                </a:solidFill>
                <a:latin typeface="Calibri"/>
                <a:ea typeface="Calibri"/>
                <a:cs typeface="Calibri"/>
                <a:sym typeface="Calibri"/>
              </a:rPr>
              <a:t>Desired Outcomes</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g2da1dedc366_0_2155"/>
          <p:cNvSpPr txBox="1">
            <a:spLocks noGrp="1"/>
          </p:cNvSpPr>
          <p:nvPr>
            <p:ph type="title"/>
          </p:nvPr>
        </p:nvSpPr>
        <p:spPr>
          <a:xfrm>
            <a:off x="474764" y="408788"/>
            <a:ext cx="62871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IIS Budget Template Sections</a:t>
            </a:r>
            <a:endParaRPr/>
          </a:p>
        </p:txBody>
      </p:sp>
      <p:sp>
        <p:nvSpPr>
          <p:cNvPr id="1304" name="Google Shape;1304;g2da1dedc366_0_2155"/>
          <p:cNvSpPr txBox="1"/>
          <p:nvPr/>
        </p:nvSpPr>
        <p:spPr>
          <a:xfrm>
            <a:off x="536400" y="1175050"/>
            <a:ext cx="8153700" cy="3879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b="1" i="0" u="none" strike="noStrike" cap="none">
                <a:solidFill>
                  <a:srgbClr val="2E5F7D"/>
                </a:solidFill>
                <a:latin typeface="Calibri"/>
                <a:ea typeface="Calibri"/>
                <a:cs typeface="Calibri"/>
                <a:sym typeface="Calibri"/>
              </a:rPr>
              <a:t>Overview </a:t>
            </a:r>
            <a:endParaRPr sz="1800" b="0" i="0" u="none" strike="noStrike" cap="none">
              <a:solidFill>
                <a:srgbClr val="2E5F7D"/>
              </a:solidFill>
              <a:latin typeface="Calibri"/>
              <a:ea typeface="Calibri"/>
              <a:cs typeface="Calibri"/>
              <a:sym typeface="Calibri"/>
            </a:endParaRPr>
          </a:p>
          <a:p>
            <a:pPr marL="342900" marR="0" lvl="0" indent="-304800" algn="l" rtl="0">
              <a:lnSpc>
                <a:spcPct val="100000"/>
              </a:lnSpc>
              <a:spcBef>
                <a:spcPts val="0"/>
              </a:spcBef>
              <a:spcAft>
                <a:spcPts val="0"/>
              </a:spcAft>
              <a:buClr>
                <a:srgbClr val="55AF89"/>
              </a:buClr>
              <a:buSzPts val="2200"/>
              <a:buChar char="•"/>
            </a:pPr>
            <a:r>
              <a:rPr lang="en-US" sz="1800" b="0" i="0" u="none" strike="noStrike" cap="none">
                <a:solidFill>
                  <a:schemeClr val="dk1"/>
                </a:solidFill>
                <a:latin typeface="Calibri"/>
                <a:ea typeface="Calibri"/>
                <a:cs typeface="Calibri"/>
                <a:sym typeface="Calibri"/>
              </a:rPr>
              <a:t>Awardee contact information </a:t>
            </a:r>
            <a:endParaRPr sz="1800" b="0" i="0" u="none" strike="noStrike" cap="none">
              <a:solidFill>
                <a:schemeClr val="dk1"/>
              </a:solidFill>
              <a:latin typeface="Calibri"/>
              <a:ea typeface="Calibri"/>
              <a:cs typeface="Calibri"/>
              <a:sym typeface="Calibri"/>
            </a:endParaRPr>
          </a:p>
          <a:p>
            <a:pPr marL="342900" marR="0" lvl="0" indent="-304800" algn="l" rtl="0">
              <a:lnSpc>
                <a:spcPct val="100000"/>
              </a:lnSpc>
              <a:spcBef>
                <a:spcPts val="0"/>
              </a:spcBef>
              <a:spcAft>
                <a:spcPts val="0"/>
              </a:spcAft>
              <a:buClr>
                <a:srgbClr val="55AF89"/>
              </a:buClr>
              <a:buSzPts val="2200"/>
              <a:buChar char="•"/>
            </a:pPr>
            <a:r>
              <a:rPr lang="en-US" sz="1800" b="0" i="0" u="none" strike="noStrike" cap="none">
                <a:solidFill>
                  <a:schemeClr val="dk1"/>
                </a:solidFill>
                <a:latin typeface="Calibri"/>
                <a:ea typeface="Calibri"/>
                <a:cs typeface="Calibri"/>
                <a:sym typeface="Calibri"/>
              </a:rPr>
              <a:t>High-level Budget Year 4 and Budget Year 5 funding information</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000" b="1" i="0" u="none" strike="noStrike" cap="none">
                <a:solidFill>
                  <a:schemeClr val="accent1"/>
                </a:solidFill>
                <a:latin typeface="Calibri"/>
                <a:ea typeface="Calibri"/>
                <a:cs typeface="Calibri"/>
                <a:sym typeface="Calibri"/>
              </a:rPr>
              <a:t/>
            </a:r>
            <a:br>
              <a:rPr lang="en-US" sz="1000" b="1" i="0" u="none" strike="noStrike" cap="none">
                <a:solidFill>
                  <a:schemeClr val="accent1"/>
                </a:solidFill>
                <a:latin typeface="Calibri"/>
                <a:ea typeface="Calibri"/>
                <a:cs typeface="Calibri"/>
                <a:sym typeface="Calibri"/>
              </a:rPr>
            </a:br>
            <a:r>
              <a:rPr lang="en-US" sz="1800" b="1" i="0" u="none" strike="noStrike" cap="none">
                <a:solidFill>
                  <a:srgbClr val="2E5F7D"/>
                </a:solidFill>
                <a:latin typeface="Calibri"/>
                <a:ea typeface="Calibri"/>
                <a:cs typeface="Calibri"/>
                <a:sym typeface="Calibri"/>
              </a:rPr>
              <a:t>Budget</a:t>
            </a:r>
            <a:endParaRPr sz="1800" b="1" i="0" u="none" strike="noStrike" cap="none">
              <a:solidFill>
                <a:srgbClr val="2E5F7D"/>
              </a:solidFill>
              <a:latin typeface="Calibri"/>
              <a:ea typeface="Calibri"/>
              <a:cs typeface="Calibri"/>
              <a:sym typeface="Calibri"/>
            </a:endParaRPr>
          </a:p>
          <a:p>
            <a:pPr marL="342900" marR="0" lvl="0" indent="-304800" algn="l" rtl="0">
              <a:lnSpc>
                <a:spcPct val="100000"/>
              </a:lnSpc>
              <a:spcBef>
                <a:spcPts val="0"/>
              </a:spcBef>
              <a:spcAft>
                <a:spcPts val="0"/>
              </a:spcAft>
              <a:buClr>
                <a:srgbClr val="55AF89"/>
              </a:buClr>
              <a:buSzPts val="2200"/>
              <a:buChar char="•"/>
            </a:pPr>
            <a:r>
              <a:rPr lang="en-US" sz="1800" b="0" i="0" u="none" strike="noStrike" cap="none">
                <a:solidFill>
                  <a:schemeClr val="dk1"/>
                </a:solidFill>
                <a:latin typeface="Calibri"/>
                <a:ea typeface="Calibri"/>
                <a:cs typeface="Calibri"/>
                <a:sym typeface="Calibri"/>
              </a:rPr>
              <a:t>Actual and obligated costs for Budget Year 6, including contracts</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000" b="1" i="0" u="none" strike="noStrike" cap="none">
                <a:solidFill>
                  <a:schemeClr val="accent1"/>
                </a:solidFill>
                <a:latin typeface="Calibri"/>
                <a:ea typeface="Calibri"/>
                <a:cs typeface="Calibri"/>
                <a:sym typeface="Calibri"/>
              </a:rPr>
              <a:t/>
            </a:r>
            <a:br>
              <a:rPr lang="en-US" sz="1000" b="1" i="0" u="none" strike="noStrike" cap="none">
                <a:solidFill>
                  <a:schemeClr val="accent1"/>
                </a:solidFill>
                <a:latin typeface="Calibri"/>
                <a:ea typeface="Calibri"/>
                <a:cs typeface="Calibri"/>
                <a:sym typeface="Calibri"/>
              </a:rPr>
            </a:br>
            <a:r>
              <a:rPr lang="en-US" sz="1800" b="1" i="0" u="none" strike="noStrike" cap="none">
                <a:solidFill>
                  <a:srgbClr val="2E5F7D"/>
                </a:solidFill>
                <a:latin typeface="Calibri"/>
                <a:ea typeface="Calibri"/>
                <a:cs typeface="Calibri"/>
                <a:sym typeface="Calibri"/>
              </a:rPr>
              <a:t>Contracts</a:t>
            </a:r>
            <a:r>
              <a:rPr lang="en-US" sz="1800" b="0" i="0" u="none" strike="noStrike" cap="none">
                <a:solidFill>
                  <a:srgbClr val="2E5F7D"/>
                </a:solidFill>
                <a:latin typeface="Calibri"/>
                <a:ea typeface="Calibri"/>
                <a:cs typeface="Calibri"/>
                <a:sym typeface="Calibri"/>
              </a:rPr>
              <a:t> </a:t>
            </a:r>
            <a:endParaRPr sz="1800" b="0" i="0" u="none" strike="noStrike" cap="none">
              <a:solidFill>
                <a:srgbClr val="2E5F7D"/>
              </a:solidFill>
              <a:latin typeface="Calibri"/>
              <a:ea typeface="Calibri"/>
              <a:cs typeface="Calibri"/>
              <a:sym typeface="Calibri"/>
            </a:endParaRPr>
          </a:p>
          <a:p>
            <a:pPr marL="342900" marR="0" lvl="0" indent="-304800" algn="l" rtl="0">
              <a:lnSpc>
                <a:spcPct val="100000"/>
              </a:lnSpc>
              <a:spcBef>
                <a:spcPts val="0"/>
              </a:spcBef>
              <a:spcAft>
                <a:spcPts val="0"/>
              </a:spcAft>
              <a:buClr>
                <a:srgbClr val="55AF89"/>
              </a:buClr>
              <a:buSzPts val="2200"/>
              <a:buChar char="•"/>
            </a:pPr>
            <a:r>
              <a:rPr lang="en-US" sz="1800" b="0" i="0" u="none" strike="noStrike" cap="none">
                <a:solidFill>
                  <a:schemeClr val="dk1"/>
                </a:solidFill>
                <a:latin typeface="Calibri"/>
                <a:ea typeface="Calibri"/>
                <a:cs typeface="Calibri"/>
                <a:sym typeface="Calibri"/>
              </a:rPr>
              <a:t>Details of each IIS-related contract in place for Budget Year 6</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000" b="1" i="0" u="none" strike="noStrike" cap="none">
                <a:solidFill>
                  <a:schemeClr val="accent1"/>
                </a:solidFill>
                <a:latin typeface="Calibri"/>
                <a:ea typeface="Calibri"/>
                <a:cs typeface="Calibri"/>
                <a:sym typeface="Calibri"/>
              </a:rPr>
              <a:t/>
            </a:r>
            <a:br>
              <a:rPr lang="en-US" sz="1000" b="1" i="0" u="none" strike="noStrike" cap="none">
                <a:solidFill>
                  <a:schemeClr val="accent1"/>
                </a:solidFill>
                <a:latin typeface="Calibri"/>
                <a:ea typeface="Calibri"/>
                <a:cs typeface="Calibri"/>
                <a:sym typeface="Calibri"/>
              </a:rPr>
            </a:br>
            <a:r>
              <a:rPr lang="en-US" sz="1800" b="1" i="0" u="none" strike="noStrike" cap="none">
                <a:solidFill>
                  <a:srgbClr val="2E5F7D"/>
                </a:solidFill>
                <a:latin typeface="Calibri"/>
                <a:ea typeface="Calibri"/>
                <a:cs typeface="Calibri"/>
                <a:sym typeface="Calibri"/>
              </a:rPr>
              <a:t>Staff</a:t>
            </a:r>
            <a:endParaRPr sz="1800" b="1" i="0" u="none" strike="noStrike" cap="none">
              <a:solidFill>
                <a:srgbClr val="2E5F7D"/>
              </a:solidFill>
              <a:latin typeface="Calibri"/>
              <a:ea typeface="Calibri"/>
              <a:cs typeface="Calibri"/>
              <a:sym typeface="Calibri"/>
            </a:endParaRPr>
          </a:p>
          <a:p>
            <a:pPr marL="342900" marR="0" lvl="0" indent="-304800" algn="l" rtl="0">
              <a:lnSpc>
                <a:spcPct val="100000"/>
              </a:lnSpc>
              <a:spcBef>
                <a:spcPts val="0"/>
              </a:spcBef>
              <a:spcAft>
                <a:spcPts val="0"/>
              </a:spcAft>
              <a:buClr>
                <a:srgbClr val="55AF89"/>
              </a:buClr>
              <a:buSzPts val="2200"/>
              <a:buChar char="•"/>
            </a:pPr>
            <a:r>
              <a:rPr lang="en-US" sz="1800" b="0" i="0" u="none" strike="noStrike" cap="none">
                <a:solidFill>
                  <a:schemeClr val="dk1"/>
                </a:solidFill>
                <a:latin typeface="Calibri"/>
                <a:ea typeface="Calibri"/>
                <a:cs typeface="Calibri"/>
                <a:sym typeface="Calibri"/>
              </a:rPr>
              <a:t>List of all staff that partially or fully support the IIS for Budget Year 4</a:t>
            </a: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000" b="1" i="0" u="none" strike="noStrike" cap="none">
                <a:solidFill>
                  <a:schemeClr val="accent1"/>
                </a:solidFill>
                <a:latin typeface="Calibri"/>
                <a:ea typeface="Calibri"/>
                <a:cs typeface="Calibri"/>
                <a:sym typeface="Calibri"/>
              </a:rPr>
              <a:t/>
            </a:r>
            <a:br>
              <a:rPr lang="en-US" sz="1000" b="1" i="0" u="none" strike="noStrike" cap="none">
                <a:solidFill>
                  <a:schemeClr val="accent1"/>
                </a:solidFill>
                <a:latin typeface="Calibri"/>
                <a:ea typeface="Calibri"/>
                <a:cs typeface="Calibri"/>
                <a:sym typeface="Calibri"/>
              </a:rPr>
            </a:br>
            <a:r>
              <a:rPr lang="en-US" sz="1800" b="1" i="0" u="none" strike="noStrike" cap="none">
                <a:solidFill>
                  <a:srgbClr val="2E5F7D"/>
                </a:solidFill>
                <a:latin typeface="Calibri"/>
                <a:ea typeface="Calibri"/>
                <a:cs typeface="Calibri"/>
                <a:sym typeface="Calibri"/>
              </a:rPr>
              <a:t>Appendix – Staff Title Reference</a:t>
            </a:r>
            <a:r>
              <a:rPr lang="en-US" sz="1800" b="1" i="0" u="none" strike="noStrike" cap="none">
                <a:solidFill>
                  <a:schemeClr val="accent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(staff titles and descriptions)</a:t>
            </a:r>
            <a:endParaRPr sz="1800" b="1" i="0" u="none" strike="noStrike" cap="none">
              <a:solidFill>
                <a:schemeClr val="accen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g2da1dedc366_0_2161"/>
          <p:cNvSpPr txBox="1">
            <a:spLocks noGrp="1"/>
          </p:cNvSpPr>
          <p:nvPr>
            <p:ph type="title"/>
          </p:nvPr>
        </p:nvSpPr>
        <p:spPr>
          <a:xfrm>
            <a:off x="463703" y="451075"/>
            <a:ext cx="82644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900"/>
              <a:buNone/>
            </a:pPr>
            <a:r>
              <a:rPr lang="en-US"/>
              <a:t>Cost Categories and Examples</a:t>
            </a:r>
            <a:endParaRPr/>
          </a:p>
        </p:txBody>
      </p:sp>
      <p:sp>
        <p:nvSpPr>
          <p:cNvPr id="1311" name="Google Shape;1311;g2da1dedc366_0_2161"/>
          <p:cNvSpPr txBox="1"/>
          <p:nvPr/>
        </p:nvSpPr>
        <p:spPr>
          <a:xfrm>
            <a:off x="226075" y="1256575"/>
            <a:ext cx="2931600" cy="3675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Operations and Maintenance</a:t>
            </a:r>
            <a:endParaRPr sz="1400" b="1" i="0" u="none" strike="noStrike" cap="none">
              <a:solidFill>
                <a:srgbClr val="2E5F7D"/>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Servers and Hosting</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Cloud Hosting </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Routine Database Maintenance</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Database Upgrades</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System Capacity Monitoring</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Testing and continued monitoring of CDC-funded solutions (e.g., PPRL)</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Operations and Maintenance Documentation</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Defect Identification and Remediation</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Routine Security Scans</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Domain Costs</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Licensing Costs</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Training Materials and Delivery</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Other Services </a:t>
            </a:r>
            <a:endParaRPr sz="1400" b="0" i="0" u="none" strike="noStrike" cap="none">
              <a:solidFill>
                <a:schemeClr val="dk1"/>
              </a:solidFill>
              <a:latin typeface="Calibri"/>
              <a:ea typeface="Calibri"/>
              <a:cs typeface="Calibri"/>
              <a:sym typeface="Calibri"/>
            </a:endParaRPr>
          </a:p>
        </p:txBody>
      </p:sp>
      <p:sp>
        <p:nvSpPr>
          <p:cNvPr id="1312" name="Google Shape;1312;g2da1dedc366_0_2161"/>
          <p:cNvSpPr txBox="1"/>
          <p:nvPr/>
        </p:nvSpPr>
        <p:spPr>
          <a:xfrm>
            <a:off x="2976150" y="1256575"/>
            <a:ext cx="3191700" cy="15423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Modernization and Enhancements</a:t>
            </a:r>
            <a:endParaRPr sz="1400" b="1" i="0" u="none" strike="noStrike" cap="none">
              <a:solidFill>
                <a:srgbClr val="2E5F7D"/>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Functionality Upgrades</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New Modules/Capabilities</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Architecture Upgrades</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Interface Upgrades</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Enhancement Documentation</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Training Materials and Delivery</a:t>
            </a:r>
            <a:endParaRPr sz="1400" b="0" i="0" u="none" strike="noStrike" cap="none">
              <a:solidFill>
                <a:schemeClr val="dk1"/>
              </a:solidFill>
              <a:latin typeface="Calibri"/>
              <a:ea typeface="Calibri"/>
              <a:cs typeface="Calibri"/>
              <a:sym typeface="Calibri"/>
            </a:endParaRPr>
          </a:p>
        </p:txBody>
      </p:sp>
      <p:sp>
        <p:nvSpPr>
          <p:cNvPr id="1313" name="Google Shape;1313;g2da1dedc366_0_2161"/>
          <p:cNvSpPr txBox="1"/>
          <p:nvPr/>
        </p:nvSpPr>
        <p:spPr>
          <a:xfrm>
            <a:off x="2976150" y="2798875"/>
            <a:ext cx="2979900" cy="1930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Provider Management</a:t>
            </a:r>
            <a:endParaRPr sz="1400" b="1" i="0" u="none" strike="noStrike" cap="none">
              <a:solidFill>
                <a:srgbClr val="2E5F7D"/>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Recruitment</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Provider Onboarding</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Data Usage Agreement Maintenance</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Data Exchange Coordination</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HL7 Onboarding</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Training Materials and Delivery</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Help Desk and User Support</a:t>
            </a:r>
            <a:endParaRPr sz="1400" b="0" i="0" u="none" strike="noStrike" cap="none">
              <a:solidFill>
                <a:schemeClr val="dk1"/>
              </a:solidFill>
              <a:latin typeface="Calibri"/>
              <a:ea typeface="Calibri"/>
              <a:cs typeface="Calibri"/>
              <a:sym typeface="Calibri"/>
            </a:endParaRPr>
          </a:p>
        </p:txBody>
      </p:sp>
      <p:sp>
        <p:nvSpPr>
          <p:cNvPr id="1314" name="Google Shape;1314;g2da1dedc366_0_2161"/>
          <p:cNvSpPr txBox="1"/>
          <p:nvPr/>
        </p:nvSpPr>
        <p:spPr>
          <a:xfrm>
            <a:off x="5955925" y="1256575"/>
            <a:ext cx="29316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Data Quality and Monitoring</a:t>
            </a:r>
            <a:endParaRPr sz="1400" b="1" i="0" u="none" strike="noStrike" cap="none">
              <a:solidFill>
                <a:srgbClr val="2E5F7D"/>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Address Checking</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Vaccine Code Maintenance</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Geocoding</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RunMatch (Deduplication)</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Data Exchange Monitoring and Issue Remediation</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Forecasting (Scheduling, Adding New Vaccines)</a:t>
            </a:r>
            <a:endParaRPr sz="1400" b="0" i="0" u="none" strike="noStrike" cap="none">
              <a:solidFill>
                <a:schemeClr val="dk1"/>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Training Materials and Delivery</a:t>
            </a:r>
            <a:endParaRPr sz="1400" b="0" i="0" u="none" strike="noStrike" cap="none">
              <a:solidFill>
                <a:schemeClr val="dk1"/>
              </a:solidFill>
              <a:latin typeface="Calibri"/>
              <a:ea typeface="Calibri"/>
              <a:cs typeface="Calibri"/>
              <a:sym typeface="Calibri"/>
            </a:endParaRPr>
          </a:p>
        </p:txBody>
      </p:sp>
      <p:sp>
        <p:nvSpPr>
          <p:cNvPr id="1315" name="Google Shape;1315;g2da1dedc366_0_2161"/>
          <p:cNvSpPr txBox="1"/>
          <p:nvPr/>
        </p:nvSpPr>
        <p:spPr>
          <a:xfrm>
            <a:off x="5955925" y="3380575"/>
            <a:ext cx="2931600" cy="766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400"/>
              <a:buFont typeface="Arial"/>
              <a:buNone/>
            </a:pPr>
            <a:r>
              <a:rPr lang="en-US" sz="1400" b="1" i="0" u="none" strike="noStrike" cap="none">
                <a:solidFill>
                  <a:srgbClr val="2E5F7D"/>
                </a:solidFill>
                <a:latin typeface="Calibri"/>
                <a:ea typeface="Calibri"/>
                <a:cs typeface="Calibri"/>
                <a:sym typeface="Calibri"/>
              </a:rPr>
              <a:t>Other</a:t>
            </a:r>
            <a:endParaRPr sz="1400" b="1" i="0" u="none" strike="noStrike" cap="none">
              <a:solidFill>
                <a:srgbClr val="2E5F7D"/>
              </a:solidFill>
              <a:latin typeface="Calibri"/>
              <a:ea typeface="Calibri"/>
              <a:cs typeface="Calibri"/>
              <a:sym typeface="Calibri"/>
            </a:endParaRPr>
          </a:p>
          <a:p>
            <a:pPr marL="342900" marR="0" lvl="0" indent="-254000" algn="l" rtl="0">
              <a:lnSpc>
                <a:spcPct val="90000"/>
              </a:lnSpc>
              <a:spcBef>
                <a:spcPts val="0"/>
              </a:spcBef>
              <a:spcAft>
                <a:spcPts val="0"/>
              </a:spcAft>
              <a:buClr>
                <a:srgbClr val="55AF89"/>
              </a:buClr>
              <a:buSzPts val="1400"/>
              <a:buFont typeface="Arial"/>
              <a:buChar char="•"/>
            </a:pPr>
            <a:r>
              <a:rPr lang="en-US" sz="1400" b="0" i="0" u="none" strike="noStrike" cap="none">
                <a:solidFill>
                  <a:schemeClr val="dk1"/>
                </a:solidFill>
                <a:latin typeface="Calibri"/>
                <a:ea typeface="Calibri"/>
                <a:cs typeface="Calibri"/>
                <a:sym typeface="Calibri"/>
              </a:rPr>
              <a:t>Anything not accounted for above</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g2da1dedc366_0_2171"/>
          <p:cNvSpPr txBox="1">
            <a:spLocks noGrp="1"/>
          </p:cNvSpPr>
          <p:nvPr>
            <p:ph type="title"/>
          </p:nvPr>
        </p:nvSpPr>
        <p:spPr>
          <a:xfrm>
            <a:off x="1371600" y="315900"/>
            <a:ext cx="7269000" cy="739800"/>
          </a:xfrm>
          <a:prstGeom prst="rect">
            <a:avLst/>
          </a:prstGeom>
          <a:noFill/>
          <a:ln>
            <a:noFill/>
          </a:ln>
        </p:spPr>
        <p:txBody>
          <a:bodyPr spcFirstLastPara="1" wrap="square" lIns="68550" tIns="34275" rIns="68550" bIns="34275" anchor="ctr" anchorCtr="0">
            <a:normAutofit/>
          </a:bodyPr>
          <a:lstStyle/>
          <a:p>
            <a:pPr marL="0" lvl="0" indent="0" algn="l" rtl="0">
              <a:lnSpc>
                <a:spcPct val="100000"/>
              </a:lnSpc>
              <a:spcBef>
                <a:spcPts val="0"/>
              </a:spcBef>
              <a:spcAft>
                <a:spcPts val="0"/>
              </a:spcAft>
              <a:buClr>
                <a:srgbClr val="2E5F7D"/>
              </a:buClr>
              <a:buSzPts val="3300"/>
              <a:buFont typeface="Calibri"/>
              <a:buNone/>
            </a:pPr>
            <a:r>
              <a:rPr lang="en-US" dirty="0"/>
              <a:t>Activity: Assess Your Workforce</a:t>
            </a:r>
            <a:endParaRPr dirty="0"/>
          </a:p>
        </p:txBody>
      </p:sp>
      <p:sp>
        <p:nvSpPr>
          <p:cNvPr id="1322" name="Google Shape;1322;g2da1dedc366_0_2171"/>
          <p:cNvSpPr txBox="1"/>
          <p:nvPr/>
        </p:nvSpPr>
        <p:spPr>
          <a:xfrm>
            <a:off x="526185" y="1596699"/>
            <a:ext cx="8472000" cy="2544900"/>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1000"/>
              </a:spcBef>
              <a:spcAft>
                <a:spcPts val="0"/>
              </a:spcAft>
              <a:buClr>
                <a:srgbClr val="000000"/>
              </a:buClr>
              <a:buSzPts val="1500"/>
              <a:buFont typeface="Arial"/>
              <a:buNone/>
            </a:pPr>
            <a:r>
              <a:rPr lang="en-US" sz="1800" i="0" u="none" strike="noStrike" cap="none">
                <a:solidFill>
                  <a:schemeClr val="dk1"/>
                </a:solidFill>
                <a:latin typeface="Calibri"/>
                <a:ea typeface="Calibri"/>
                <a:cs typeface="Calibri"/>
                <a:sym typeface="Calibri"/>
              </a:rPr>
              <a:t>Scenario</a:t>
            </a:r>
            <a:r>
              <a:rPr lang="en-US" sz="1800" b="1" i="0" u="none" strike="noStrike" cap="none">
                <a:solidFill>
                  <a:schemeClr val="dk1"/>
                </a:solidFill>
                <a:latin typeface="Calibri"/>
                <a:ea typeface="Calibri"/>
                <a:cs typeface="Calibri"/>
                <a:sym typeface="Calibri"/>
              </a:rPr>
              <a:t> </a:t>
            </a:r>
            <a:r>
              <a:rPr lang="en-US" sz="1800" i="0" u="none" strike="noStrike" cap="none">
                <a:solidFill>
                  <a:schemeClr val="dk1"/>
                </a:solidFill>
                <a:latin typeface="Calibri"/>
                <a:ea typeface="Calibri"/>
                <a:cs typeface="Calibri"/>
                <a:sym typeface="Calibri"/>
              </a:rPr>
              <a:t>–</a:t>
            </a: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Use the Year 4 submitted staff and compare the roles to the PHII Workforce Role Descriptions.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5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500"/>
              <a:buFont typeface="Arial"/>
              <a:buNone/>
            </a:pPr>
            <a:r>
              <a:rPr lang="en-US" sz="1800" i="0" u="none" strike="noStrike" cap="none">
                <a:solidFill>
                  <a:schemeClr val="dk1"/>
                </a:solidFill>
                <a:latin typeface="Calibri"/>
                <a:ea typeface="Calibri"/>
                <a:cs typeface="Calibri"/>
                <a:sym typeface="Calibri"/>
              </a:rPr>
              <a:t>Questions:</a:t>
            </a:r>
            <a:endParaRPr sz="1800" i="0" u="none" strike="noStrike" cap="none">
              <a:solidFill>
                <a:schemeClr val="dk1"/>
              </a:solidFill>
              <a:latin typeface="Calibri"/>
              <a:ea typeface="Calibri"/>
              <a:cs typeface="Calibri"/>
              <a:sym typeface="Calibri"/>
            </a:endParaRPr>
          </a:p>
          <a:p>
            <a:pPr marL="257175" marR="0" lvl="0" indent="-257175" algn="l" rtl="0">
              <a:lnSpc>
                <a:spcPct val="100000"/>
              </a:lnSpc>
              <a:spcBef>
                <a:spcPts val="1000"/>
              </a:spcBef>
              <a:spcAft>
                <a:spcPts val="0"/>
              </a:spcAft>
              <a:buClr>
                <a:srgbClr val="55AF89"/>
              </a:buClr>
              <a:buSzPts val="1800"/>
              <a:buFont typeface="Arial"/>
              <a:buChar char="•"/>
            </a:pPr>
            <a:r>
              <a:rPr lang="en-US" sz="1800" b="0" i="0" u="none" strike="noStrike" cap="none">
                <a:solidFill>
                  <a:schemeClr val="dk1"/>
                </a:solidFill>
                <a:latin typeface="Calibri"/>
                <a:ea typeface="Calibri"/>
                <a:cs typeface="Calibri"/>
                <a:sym typeface="Calibri"/>
              </a:rPr>
              <a:t>How does your organization’s current staff map to the IIS Workforce Role Descriptions?</a:t>
            </a:r>
            <a:endParaRPr sz="1800" b="0" i="0" u="none" strike="noStrike" cap="none">
              <a:solidFill>
                <a:schemeClr val="dk1"/>
              </a:solidFill>
              <a:latin typeface="Calibri"/>
              <a:ea typeface="Calibri"/>
              <a:cs typeface="Calibri"/>
              <a:sym typeface="Calibri"/>
            </a:endParaRPr>
          </a:p>
          <a:p>
            <a:pPr marL="257175" marR="0" lvl="0" indent="-257175" algn="l" rtl="0">
              <a:lnSpc>
                <a:spcPct val="100000"/>
              </a:lnSpc>
              <a:spcBef>
                <a:spcPts val="1000"/>
              </a:spcBef>
              <a:spcAft>
                <a:spcPts val="0"/>
              </a:spcAft>
              <a:buClr>
                <a:srgbClr val="55AF89"/>
              </a:buClr>
              <a:buSzPts val="1800"/>
              <a:buFont typeface="Arial"/>
              <a:buChar char="•"/>
            </a:pPr>
            <a:r>
              <a:rPr lang="en-US" sz="1800" b="0" i="0" u="none" strike="noStrike" cap="none">
                <a:solidFill>
                  <a:schemeClr val="dk1"/>
                </a:solidFill>
                <a:latin typeface="Calibri"/>
                <a:ea typeface="Calibri"/>
                <a:cs typeface="Calibri"/>
                <a:sym typeface="Calibri"/>
              </a:rPr>
              <a:t>What roles, if any, don’t map to available role descriptions?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pic>
        <p:nvPicPr>
          <p:cNvPr id="1323" name="Google Shape;1323;g2da1dedc366_0_2171"/>
          <p:cNvPicPr preferRelativeResize="0"/>
          <p:nvPr/>
        </p:nvPicPr>
        <p:blipFill rotWithShape="1">
          <a:blip r:embed="rId3">
            <a:alphaModFix/>
          </a:blip>
          <a:srcRect/>
          <a:stretch/>
        </p:blipFill>
        <p:spPr>
          <a:xfrm>
            <a:off x="0" y="0"/>
            <a:ext cx="1371600" cy="137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g2e186f19e7f_0_24"/>
          <p:cNvSpPr txBox="1">
            <a:spLocks noGrp="1"/>
          </p:cNvSpPr>
          <p:nvPr>
            <p:ph type="title"/>
          </p:nvPr>
        </p:nvSpPr>
        <p:spPr>
          <a:xfrm>
            <a:off x="338107" y="408786"/>
            <a:ext cx="8467800" cy="805500"/>
          </a:xfrm>
          <a:prstGeom prst="rect">
            <a:avLst/>
          </a:prstGeom>
          <a:noFill/>
          <a:ln>
            <a:noFill/>
          </a:ln>
        </p:spPr>
        <p:txBody>
          <a:bodyPr spcFirstLastPara="1" wrap="square" lIns="68575" tIns="34300" rIns="68575" bIns="34300" anchor="ctr" anchorCtr="0">
            <a:normAutofit fontScale="90000"/>
          </a:bodyPr>
          <a:lstStyle/>
          <a:p>
            <a:pPr marL="0" lvl="0" indent="0" algn="l" rtl="0">
              <a:lnSpc>
                <a:spcPct val="91666"/>
              </a:lnSpc>
              <a:spcBef>
                <a:spcPts val="0"/>
              </a:spcBef>
              <a:spcAft>
                <a:spcPts val="0"/>
              </a:spcAft>
              <a:buSzPct val="109090"/>
              <a:buNone/>
            </a:pPr>
            <a:r>
              <a:rPr lang="en-US"/>
              <a:t>IIS are Essential to Immunization Programs and Others</a:t>
            </a:r>
            <a:endParaRPr/>
          </a:p>
        </p:txBody>
      </p:sp>
      <p:grpSp>
        <p:nvGrpSpPr>
          <p:cNvPr id="894" name="Google Shape;894;g2e186f19e7f_0_24"/>
          <p:cNvGrpSpPr/>
          <p:nvPr/>
        </p:nvGrpSpPr>
        <p:grpSpPr>
          <a:xfrm>
            <a:off x="4561735" y="3293532"/>
            <a:ext cx="4091774" cy="1645800"/>
            <a:chOff x="4528435" y="3264882"/>
            <a:chExt cx="4091774" cy="1645800"/>
          </a:xfrm>
        </p:grpSpPr>
        <p:sp>
          <p:nvSpPr>
            <p:cNvPr id="895" name="Google Shape;895;g2e186f19e7f_0_24"/>
            <p:cNvSpPr/>
            <p:nvPr/>
          </p:nvSpPr>
          <p:spPr>
            <a:xfrm>
              <a:off x="4528435" y="3264882"/>
              <a:ext cx="4035600" cy="1645800"/>
            </a:xfrm>
            <a:prstGeom prst="roundRect">
              <a:avLst>
                <a:gd name="adj" fmla="val 7576"/>
              </a:avLst>
            </a:prstGeom>
            <a:solidFill>
              <a:srgbClr val="EDF3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896" name="Google Shape;896;g2e186f19e7f_0_24"/>
            <p:cNvSpPr txBox="1"/>
            <p:nvPr/>
          </p:nvSpPr>
          <p:spPr>
            <a:xfrm>
              <a:off x="4642509" y="3816421"/>
              <a:ext cx="3977700" cy="415500"/>
            </a:xfrm>
            <a:prstGeom prst="rect">
              <a:avLst/>
            </a:prstGeom>
            <a:noFill/>
            <a:ln>
              <a:noFill/>
            </a:ln>
          </p:spPr>
          <p:txBody>
            <a:bodyPr spcFirstLastPara="1" wrap="square" lIns="91425" tIns="45700" rIns="91425" bIns="45700" anchor="t" anchorCtr="0">
              <a:spAutoFit/>
            </a:bodyPr>
            <a:lstStyle/>
            <a:p>
              <a:pPr marL="173831" marR="0" lvl="0" indent="-128588"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Calibri"/>
                  <a:ea typeface="Calibri"/>
                  <a:cs typeface="Calibri"/>
                  <a:sym typeface="Calibri"/>
                </a:rPr>
                <a:t>Securely access complete, electronic records to understand vaccination needs and to provide proof of vaccination</a:t>
              </a:r>
              <a:endParaRPr/>
            </a:p>
          </p:txBody>
        </p:sp>
        <p:grpSp>
          <p:nvGrpSpPr>
            <p:cNvPr id="897" name="Google Shape;897;g2e186f19e7f_0_24"/>
            <p:cNvGrpSpPr/>
            <p:nvPr/>
          </p:nvGrpSpPr>
          <p:grpSpPr>
            <a:xfrm>
              <a:off x="4718119" y="3371325"/>
              <a:ext cx="3110098" cy="370500"/>
              <a:chOff x="4937232" y="3309122"/>
              <a:chExt cx="3110098" cy="370500"/>
            </a:xfrm>
          </p:grpSpPr>
          <p:sp>
            <p:nvSpPr>
              <p:cNvPr id="898" name="Google Shape;898;g2e186f19e7f_0_24"/>
              <p:cNvSpPr txBox="1"/>
              <p:nvPr/>
            </p:nvSpPr>
            <p:spPr>
              <a:xfrm>
                <a:off x="5483530" y="3309122"/>
                <a:ext cx="2563800" cy="370500"/>
              </a:xfrm>
              <a:prstGeom prst="rect">
                <a:avLst/>
              </a:prstGeom>
              <a:noFill/>
              <a:ln>
                <a:noFill/>
              </a:ln>
            </p:spPr>
            <p:txBody>
              <a:bodyPr spcFirstLastPara="1" wrap="square" lIns="46750" tIns="23375" rIns="46750" bIns="23375" anchor="t" anchorCtr="0">
                <a:sp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EMPOWERS</a:t>
                </a:r>
                <a:endParaRPr/>
              </a:p>
              <a:p>
                <a:pPr marL="0" marR="0" lvl="0" indent="0" algn="l"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INDIVIDUALS</a:t>
                </a:r>
                <a:endParaRPr/>
              </a:p>
            </p:txBody>
          </p:sp>
          <p:cxnSp>
            <p:nvCxnSpPr>
              <p:cNvPr id="899" name="Google Shape;899;g2e186f19e7f_0_24"/>
              <p:cNvCxnSpPr/>
              <p:nvPr/>
            </p:nvCxnSpPr>
            <p:spPr>
              <a:xfrm rot="10800000">
                <a:off x="5406495" y="3311493"/>
                <a:ext cx="0" cy="365700"/>
              </a:xfrm>
              <a:prstGeom prst="straightConnector1">
                <a:avLst/>
              </a:prstGeom>
              <a:noFill/>
              <a:ln w="19050" cap="flat" cmpd="sng">
                <a:solidFill>
                  <a:schemeClr val="accent5"/>
                </a:solidFill>
                <a:prstDash val="solid"/>
                <a:round/>
                <a:headEnd type="none" w="sm" len="sm"/>
                <a:tailEnd type="none" w="sm" len="sm"/>
              </a:ln>
            </p:spPr>
          </p:cxnSp>
          <p:pic>
            <p:nvPicPr>
              <p:cNvPr id="900" name="Google Shape;900;g2e186f19e7f_0_24" descr="Family with boy with solid fill"/>
              <p:cNvPicPr preferRelativeResize="0"/>
              <p:nvPr/>
            </p:nvPicPr>
            <p:blipFill rotWithShape="1">
              <a:blip r:embed="rId3">
                <a:alphaModFix/>
              </a:blip>
              <a:srcRect/>
              <a:stretch/>
            </p:blipFill>
            <p:spPr>
              <a:xfrm>
                <a:off x="4937232" y="3340264"/>
                <a:ext cx="308099" cy="308099"/>
              </a:xfrm>
              <a:prstGeom prst="rect">
                <a:avLst/>
              </a:prstGeom>
              <a:noFill/>
              <a:ln>
                <a:noFill/>
              </a:ln>
            </p:spPr>
          </p:pic>
        </p:grpSp>
      </p:grpSp>
      <p:grpSp>
        <p:nvGrpSpPr>
          <p:cNvPr id="901" name="Google Shape;901;g2e186f19e7f_0_24"/>
          <p:cNvGrpSpPr/>
          <p:nvPr/>
        </p:nvGrpSpPr>
        <p:grpSpPr>
          <a:xfrm>
            <a:off x="490500" y="3293532"/>
            <a:ext cx="4035775" cy="1645800"/>
            <a:chOff x="457200" y="3264882"/>
            <a:chExt cx="4035775" cy="1645800"/>
          </a:xfrm>
        </p:grpSpPr>
        <p:sp>
          <p:nvSpPr>
            <p:cNvPr id="902" name="Google Shape;902;g2e186f19e7f_0_24"/>
            <p:cNvSpPr/>
            <p:nvPr/>
          </p:nvSpPr>
          <p:spPr>
            <a:xfrm>
              <a:off x="457200" y="3264882"/>
              <a:ext cx="4035600" cy="1645800"/>
            </a:xfrm>
            <a:prstGeom prst="roundRect">
              <a:avLst>
                <a:gd name="adj" fmla="val 7576"/>
              </a:avLst>
            </a:prstGeom>
            <a:solidFill>
              <a:srgbClr val="EDF3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903" name="Google Shape;903;g2e186f19e7f_0_24"/>
            <p:cNvSpPr txBox="1"/>
            <p:nvPr/>
          </p:nvSpPr>
          <p:spPr>
            <a:xfrm>
              <a:off x="515275" y="3816421"/>
              <a:ext cx="3977700" cy="916800"/>
            </a:xfrm>
            <a:prstGeom prst="rect">
              <a:avLst/>
            </a:prstGeom>
            <a:noFill/>
            <a:ln>
              <a:noFill/>
            </a:ln>
          </p:spPr>
          <p:txBody>
            <a:bodyPr spcFirstLastPara="1" wrap="square" lIns="68575" tIns="34275" rIns="68575" bIns="34275" anchor="t" anchorCtr="0">
              <a:spAutoFit/>
            </a:bodyPr>
            <a:lstStyle/>
            <a:p>
              <a:pPr marL="173831" marR="0" lvl="0" indent="-128588"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Calibri"/>
                  <a:ea typeface="Calibri"/>
                  <a:cs typeface="Calibri"/>
                  <a:sym typeface="Calibri"/>
                </a:rPr>
                <a:t>Coordinate patient care across multiple providers and give recommendations for safe and effective care</a:t>
              </a:r>
              <a:endParaRPr/>
            </a:p>
            <a:p>
              <a:pPr marL="173831" marR="0" lvl="0" indent="-128588" algn="l" rtl="0">
                <a:lnSpc>
                  <a:spcPct val="100000"/>
                </a:lnSpc>
                <a:spcBef>
                  <a:spcPts val="307"/>
                </a:spcBef>
                <a:spcAft>
                  <a:spcPts val="0"/>
                </a:spcAft>
                <a:buClr>
                  <a:srgbClr val="000000"/>
                </a:buClr>
                <a:buSzPts val="1050"/>
                <a:buFont typeface="Arial"/>
                <a:buChar char="•"/>
              </a:pPr>
              <a:r>
                <a:rPr lang="en-US" sz="1050" b="0" i="0" u="none" strike="noStrike" cap="none">
                  <a:solidFill>
                    <a:srgbClr val="000000"/>
                  </a:solidFill>
                  <a:latin typeface="Calibri"/>
                  <a:ea typeface="Calibri"/>
                  <a:cs typeface="Calibri"/>
                  <a:sym typeface="Calibri"/>
                </a:rPr>
                <a:t>Administer the VFC program including enrolling VFC participants, ordering and managing vaccine inventory, monitoring vaccine administration, and conducting patient outreach</a:t>
              </a:r>
              <a:endParaRPr/>
            </a:p>
          </p:txBody>
        </p:sp>
        <p:grpSp>
          <p:nvGrpSpPr>
            <p:cNvPr id="904" name="Google Shape;904;g2e186f19e7f_0_24"/>
            <p:cNvGrpSpPr/>
            <p:nvPr/>
          </p:nvGrpSpPr>
          <p:grpSpPr>
            <a:xfrm>
              <a:off x="607860" y="3371325"/>
              <a:ext cx="3070135" cy="370500"/>
              <a:chOff x="493561" y="3292108"/>
              <a:chExt cx="3070135" cy="370500"/>
            </a:xfrm>
          </p:grpSpPr>
          <p:sp>
            <p:nvSpPr>
              <p:cNvPr id="905" name="Google Shape;905;g2e186f19e7f_0_24"/>
              <p:cNvSpPr txBox="1"/>
              <p:nvPr/>
            </p:nvSpPr>
            <p:spPr>
              <a:xfrm>
                <a:off x="999896" y="3292108"/>
                <a:ext cx="2563800" cy="370500"/>
              </a:xfrm>
              <a:prstGeom prst="rect">
                <a:avLst/>
              </a:prstGeom>
              <a:noFill/>
              <a:ln>
                <a:noFill/>
              </a:ln>
            </p:spPr>
            <p:txBody>
              <a:bodyPr spcFirstLastPara="1" wrap="square" lIns="46750" tIns="23375" rIns="46750" bIns="23375" anchor="t" anchorCtr="0">
                <a:sp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EQUIPS</a:t>
                </a:r>
                <a:endParaRPr/>
              </a:p>
              <a:p>
                <a:pPr marL="0" marR="0" lvl="0" indent="0" algn="l"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HEALTH CARE PROVIDERS</a:t>
                </a:r>
                <a:endParaRPr/>
              </a:p>
            </p:txBody>
          </p:sp>
          <p:cxnSp>
            <p:nvCxnSpPr>
              <p:cNvPr id="906" name="Google Shape;906;g2e186f19e7f_0_24"/>
              <p:cNvCxnSpPr/>
              <p:nvPr/>
            </p:nvCxnSpPr>
            <p:spPr>
              <a:xfrm rot="10800000">
                <a:off x="962825" y="3294479"/>
                <a:ext cx="0" cy="365700"/>
              </a:xfrm>
              <a:prstGeom prst="straightConnector1">
                <a:avLst/>
              </a:prstGeom>
              <a:noFill/>
              <a:ln w="19050" cap="flat" cmpd="sng">
                <a:solidFill>
                  <a:schemeClr val="accent5"/>
                </a:solidFill>
                <a:prstDash val="solid"/>
                <a:round/>
                <a:headEnd type="none" w="sm" len="sm"/>
                <a:tailEnd type="none" w="sm" len="sm"/>
              </a:ln>
            </p:spPr>
          </p:cxnSp>
          <p:pic>
            <p:nvPicPr>
              <p:cNvPr id="907" name="Google Shape;907;g2e186f19e7f_0_24" descr="Hospital with solid fill"/>
              <p:cNvPicPr preferRelativeResize="0"/>
              <p:nvPr/>
            </p:nvPicPr>
            <p:blipFill rotWithShape="1">
              <a:blip r:embed="rId4">
                <a:alphaModFix/>
              </a:blip>
              <a:srcRect/>
              <a:stretch/>
            </p:blipFill>
            <p:spPr>
              <a:xfrm>
                <a:off x="493561" y="3300592"/>
                <a:ext cx="308099" cy="353415"/>
              </a:xfrm>
              <a:prstGeom prst="rect">
                <a:avLst/>
              </a:prstGeom>
              <a:noFill/>
              <a:ln>
                <a:noFill/>
              </a:ln>
            </p:spPr>
          </p:pic>
        </p:grpSp>
      </p:grpSp>
      <p:grpSp>
        <p:nvGrpSpPr>
          <p:cNvPr id="908" name="Google Shape;908;g2e186f19e7f_0_24"/>
          <p:cNvGrpSpPr/>
          <p:nvPr/>
        </p:nvGrpSpPr>
        <p:grpSpPr>
          <a:xfrm>
            <a:off x="4561735" y="1171650"/>
            <a:ext cx="4035775" cy="2080800"/>
            <a:chOff x="457200" y="1148722"/>
            <a:chExt cx="4035775" cy="2080800"/>
          </a:xfrm>
        </p:grpSpPr>
        <p:sp>
          <p:nvSpPr>
            <p:cNvPr id="909" name="Google Shape;909;g2e186f19e7f_0_24"/>
            <p:cNvSpPr/>
            <p:nvPr/>
          </p:nvSpPr>
          <p:spPr>
            <a:xfrm>
              <a:off x="457200" y="1148722"/>
              <a:ext cx="4035600" cy="2080800"/>
            </a:xfrm>
            <a:prstGeom prst="roundRect">
              <a:avLst>
                <a:gd name="adj" fmla="val 7576"/>
              </a:avLst>
            </a:prstGeom>
            <a:solidFill>
              <a:srgbClr val="EDF3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910" name="Google Shape;910;g2e186f19e7f_0_24"/>
            <p:cNvSpPr txBox="1"/>
            <p:nvPr/>
          </p:nvSpPr>
          <p:spPr>
            <a:xfrm>
              <a:off x="515275" y="1841129"/>
              <a:ext cx="3977700" cy="1117800"/>
            </a:xfrm>
            <a:prstGeom prst="rect">
              <a:avLst/>
            </a:prstGeom>
            <a:noFill/>
            <a:ln>
              <a:noFill/>
            </a:ln>
          </p:spPr>
          <p:txBody>
            <a:bodyPr spcFirstLastPara="1" wrap="square" lIns="68575" tIns="34275" rIns="68575" bIns="34275" anchor="t" anchorCtr="0">
              <a:spAutoFit/>
            </a:bodyPr>
            <a:lstStyle/>
            <a:p>
              <a:pPr marL="173831" marR="0" lvl="0" indent="-128588"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Calibri"/>
                  <a:ea typeface="Calibri"/>
                  <a:cs typeface="Calibri"/>
                  <a:sym typeface="Calibri"/>
                </a:rPr>
                <a:t>Monitor vaccine uptake, vaccination patterns, and areas of low coverage at national level using timely data</a:t>
              </a:r>
              <a:endParaRPr/>
            </a:p>
            <a:p>
              <a:pPr marL="173831" marR="0" lvl="0" indent="-128588" algn="l" rtl="0">
                <a:lnSpc>
                  <a:spcPct val="100000"/>
                </a:lnSpc>
                <a:spcBef>
                  <a:spcPts val="307"/>
                </a:spcBef>
                <a:spcAft>
                  <a:spcPts val="0"/>
                </a:spcAft>
                <a:buClr>
                  <a:srgbClr val="000000"/>
                </a:buClr>
                <a:buSzPts val="1050"/>
                <a:buFont typeface="Arial"/>
                <a:buChar char="•"/>
              </a:pPr>
              <a:r>
                <a:rPr lang="en-US" sz="1050" b="0" i="0" u="none" strike="noStrike" cap="none">
                  <a:solidFill>
                    <a:srgbClr val="000000"/>
                  </a:solidFill>
                  <a:latin typeface="Calibri"/>
                  <a:ea typeface="Calibri"/>
                  <a:cs typeface="Calibri"/>
                  <a:sym typeface="Calibri"/>
                </a:rPr>
                <a:t>Develop approaches to improve and sustain equitable vaccination coverage</a:t>
              </a:r>
              <a:endParaRPr/>
            </a:p>
            <a:p>
              <a:pPr marL="173831" marR="0" lvl="0" indent="-128588" algn="l" rtl="0">
                <a:lnSpc>
                  <a:spcPct val="100000"/>
                </a:lnSpc>
                <a:spcBef>
                  <a:spcPts val="307"/>
                </a:spcBef>
                <a:spcAft>
                  <a:spcPts val="0"/>
                </a:spcAft>
                <a:buClr>
                  <a:srgbClr val="000000"/>
                </a:buClr>
                <a:buSzPts val="1050"/>
                <a:buFont typeface="Arial"/>
                <a:buChar char="•"/>
              </a:pPr>
              <a:r>
                <a:rPr lang="en-US" sz="1050" b="0" i="0" u="none" strike="noStrike" cap="none">
                  <a:solidFill>
                    <a:srgbClr val="000000"/>
                  </a:solidFill>
                  <a:latin typeface="Calibri"/>
                  <a:ea typeface="Calibri"/>
                  <a:cs typeface="Calibri"/>
                  <a:sym typeface="Calibri"/>
                </a:rPr>
                <a:t>Link immunization data to other record-level data to assess trends and make informed decisions</a:t>
              </a:r>
              <a:endParaRPr/>
            </a:p>
          </p:txBody>
        </p:sp>
        <p:grpSp>
          <p:nvGrpSpPr>
            <p:cNvPr id="911" name="Google Shape;911;g2e186f19e7f_0_24"/>
            <p:cNvGrpSpPr/>
            <p:nvPr/>
          </p:nvGrpSpPr>
          <p:grpSpPr>
            <a:xfrm>
              <a:off x="607860" y="1299990"/>
              <a:ext cx="3070134" cy="370500"/>
              <a:chOff x="493561" y="1299990"/>
              <a:chExt cx="3070134" cy="370500"/>
            </a:xfrm>
          </p:grpSpPr>
          <p:sp>
            <p:nvSpPr>
              <p:cNvPr id="912" name="Google Shape;912;g2e186f19e7f_0_24"/>
              <p:cNvSpPr txBox="1"/>
              <p:nvPr/>
            </p:nvSpPr>
            <p:spPr>
              <a:xfrm>
                <a:off x="999895" y="1299990"/>
                <a:ext cx="2563800" cy="370500"/>
              </a:xfrm>
              <a:prstGeom prst="rect">
                <a:avLst/>
              </a:prstGeom>
              <a:noFill/>
              <a:ln>
                <a:noFill/>
              </a:ln>
            </p:spPr>
            <p:txBody>
              <a:bodyPr spcFirstLastPara="1" wrap="square" lIns="46750" tIns="23375" rIns="46750" bIns="23375" anchor="t" anchorCtr="0">
                <a:sp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ENABLES</a:t>
                </a:r>
                <a:endParaRPr/>
              </a:p>
              <a:p>
                <a:pPr marL="0" marR="0" lvl="0" indent="0" algn="l"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CDC AND US GOVERNMENT</a:t>
                </a:r>
                <a:endParaRPr/>
              </a:p>
            </p:txBody>
          </p:sp>
          <p:cxnSp>
            <p:nvCxnSpPr>
              <p:cNvPr id="913" name="Google Shape;913;g2e186f19e7f_0_24"/>
              <p:cNvCxnSpPr/>
              <p:nvPr/>
            </p:nvCxnSpPr>
            <p:spPr>
              <a:xfrm rot="10800000">
                <a:off x="962825" y="1302361"/>
                <a:ext cx="0" cy="365700"/>
              </a:xfrm>
              <a:prstGeom prst="straightConnector1">
                <a:avLst/>
              </a:prstGeom>
              <a:noFill/>
              <a:ln w="19050" cap="flat" cmpd="sng">
                <a:solidFill>
                  <a:schemeClr val="accent5"/>
                </a:solidFill>
                <a:prstDash val="solid"/>
                <a:round/>
                <a:headEnd type="none" w="sm" len="sm"/>
                <a:tailEnd type="none" w="sm" len="sm"/>
              </a:ln>
            </p:spPr>
          </p:cxnSp>
          <p:pic>
            <p:nvPicPr>
              <p:cNvPr id="914" name="Google Shape;914;g2e186f19e7f_0_24" descr="Scales of justice with solid fill"/>
              <p:cNvPicPr preferRelativeResize="0"/>
              <p:nvPr/>
            </p:nvPicPr>
            <p:blipFill rotWithShape="1">
              <a:blip r:embed="rId5">
                <a:alphaModFix/>
              </a:blip>
              <a:srcRect/>
              <a:stretch/>
            </p:blipFill>
            <p:spPr>
              <a:xfrm>
                <a:off x="493561" y="1304507"/>
                <a:ext cx="308099" cy="361348"/>
              </a:xfrm>
              <a:prstGeom prst="rect">
                <a:avLst/>
              </a:prstGeom>
              <a:noFill/>
              <a:ln>
                <a:noFill/>
              </a:ln>
            </p:spPr>
          </p:pic>
        </p:grpSp>
      </p:grpSp>
      <p:grpSp>
        <p:nvGrpSpPr>
          <p:cNvPr id="915" name="Google Shape;915;g2e186f19e7f_0_24"/>
          <p:cNvGrpSpPr/>
          <p:nvPr/>
        </p:nvGrpSpPr>
        <p:grpSpPr>
          <a:xfrm>
            <a:off x="490500" y="1171650"/>
            <a:ext cx="4074798" cy="2080800"/>
            <a:chOff x="4567162" y="1121849"/>
            <a:chExt cx="4074798" cy="2080800"/>
          </a:xfrm>
        </p:grpSpPr>
        <p:sp>
          <p:nvSpPr>
            <p:cNvPr id="916" name="Google Shape;916;g2e186f19e7f_0_24"/>
            <p:cNvSpPr/>
            <p:nvPr/>
          </p:nvSpPr>
          <p:spPr>
            <a:xfrm>
              <a:off x="4567162" y="1121849"/>
              <a:ext cx="4035600" cy="2080800"/>
            </a:xfrm>
            <a:prstGeom prst="roundRect">
              <a:avLst>
                <a:gd name="adj" fmla="val 7576"/>
              </a:avLst>
            </a:prstGeom>
            <a:solidFill>
              <a:srgbClr val="EDF3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917" name="Google Shape;917;g2e186f19e7f_0_24"/>
            <p:cNvSpPr txBox="1"/>
            <p:nvPr/>
          </p:nvSpPr>
          <p:spPr>
            <a:xfrm>
              <a:off x="4664260" y="1702827"/>
              <a:ext cx="3977700" cy="1480200"/>
            </a:xfrm>
            <a:prstGeom prst="rect">
              <a:avLst/>
            </a:prstGeom>
            <a:noFill/>
            <a:ln>
              <a:noFill/>
            </a:ln>
          </p:spPr>
          <p:txBody>
            <a:bodyPr spcFirstLastPara="1" wrap="square" lIns="68575" tIns="34275" rIns="68575" bIns="34275" anchor="t" anchorCtr="0">
              <a:spAutoFit/>
            </a:bodyPr>
            <a:lstStyle/>
            <a:p>
              <a:pPr marL="173831" marR="0" lvl="0" indent="-128588" algn="l" rtl="0">
                <a:lnSpc>
                  <a:spcPct val="100000"/>
                </a:lnSpc>
                <a:spcBef>
                  <a:spcPts val="0"/>
                </a:spcBef>
                <a:spcAft>
                  <a:spcPts val="0"/>
                </a:spcAft>
                <a:buClr>
                  <a:srgbClr val="000000"/>
                </a:buClr>
                <a:buSzPts val="1050"/>
                <a:buFont typeface="Arial"/>
                <a:buChar char="•"/>
              </a:pPr>
              <a:r>
                <a:rPr lang="en-US" sz="1050" b="0" i="0" u="none" strike="noStrike" cap="none">
                  <a:solidFill>
                    <a:srgbClr val="000000"/>
                  </a:solidFill>
                  <a:latin typeface="Calibri"/>
                  <a:ea typeface="Calibri"/>
                  <a:cs typeface="Calibri"/>
                  <a:sym typeface="Calibri"/>
                </a:rPr>
                <a:t>Manage the Vaccines for Children program—ordering, inventory management, provider assessment, clinical decision support</a:t>
              </a:r>
              <a:endParaRPr sz="1050" b="0" i="0" u="none" strike="noStrike" cap="none">
                <a:solidFill>
                  <a:srgbClr val="000000"/>
                </a:solidFill>
                <a:latin typeface="Calibri"/>
                <a:ea typeface="Calibri"/>
                <a:cs typeface="Calibri"/>
                <a:sym typeface="Calibri"/>
              </a:endParaRPr>
            </a:p>
            <a:p>
              <a:pPr marL="173831" marR="0" lvl="0" indent="-128588" algn="l" rtl="0">
                <a:lnSpc>
                  <a:spcPct val="100000"/>
                </a:lnSpc>
                <a:spcBef>
                  <a:spcPts val="307"/>
                </a:spcBef>
                <a:spcAft>
                  <a:spcPts val="0"/>
                </a:spcAft>
                <a:buClr>
                  <a:srgbClr val="000000"/>
                </a:buClr>
                <a:buSzPts val="1050"/>
                <a:buFont typeface="Arial"/>
                <a:buChar char="•"/>
              </a:pPr>
              <a:r>
                <a:rPr lang="en-US" sz="1050" b="0" i="0" u="none" strike="noStrike" cap="none">
                  <a:solidFill>
                    <a:srgbClr val="000000"/>
                  </a:solidFill>
                  <a:latin typeface="Calibri"/>
                  <a:ea typeface="Calibri"/>
                  <a:cs typeface="Calibri"/>
                  <a:sym typeface="Calibri"/>
                </a:rPr>
                <a:t>Monitor vaccine uptake, vaccination patterns, and areas of low coverage at local and regional levels</a:t>
              </a:r>
              <a:endParaRPr/>
            </a:p>
            <a:p>
              <a:pPr marL="173831" marR="0" lvl="0" indent="-128588" algn="l" rtl="0">
                <a:lnSpc>
                  <a:spcPct val="100000"/>
                </a:lnSpc>
                <a:spcBef>
                  <a:spcPts val="307"/>
                </a:spcBef>
                <a:spcAft>
                  <a:spcPts val="0"/>
                </a:spcAft>
                <a:buClr>
                  <a:srgbClr val="000000"/>
                </a:buClr>
                <a:buSzPts val="1050"/>
                <a:buFont typeface="Arial"/>
                <a:buChar char="•"/>
              </a:pPr>
              <a:r>
                <a:rPr lang="en-US" sz="1050" b="0" i="0" u="none" strike="noStrike" cap="none">
                  <a:solidFill>
                    <a:srgbClr val="000000"/>
                  </a:solidFill>
                  <a:latin typeface="Calibri"/>
                  <a:ea typeface="Calibri"/>
                  <a:cs typeface="Calibri"/>
                  <a:sym typeface="Calibri"/>
                </a:rPr>
                <a:t>Develop approaches to improve and sustain equitable vaccination coverage</a:t>
              </a:r>
              <a:endParaRPr/>
            </a:p>
            <a:p>
              <a:pPr marL="173831" marR="0" lvl="0" indent="-128588" algn="l" rtl="0">
                <a:lnSpc>
                  <a:spcPct val="100000"/>
                </a:lnSpc>
                <a:spcBef>
                  <a:spcPts val="307"/>
                </a:spcBef>
                <a:spcAft>
                  <a:spcPts val="0"/>
                </a:spcAft>
                <a:buClr>
                  <a:srgbClr val="000000"/>
                </a:buClr>
                <a:buSzPts val="1050"/>
                <a:buFont typeface="Arial"/>
                <a:buChar char="•"/>
              </a:pPr>
              <a:r>
                <a:rPr lang="en-US" sz="1050" b="0" i="0" u="none" strike="noStrike" cap="none">
                  <a:solidFill>
                    <a:srgbClr val="000000"/>
                  </a:solidFill>
                  <a:latin typeface="Calibri"/>
                  <a:ea typeface="Calibri"/>
                  <a:cs typeface="Calibri"/>
                  <a:sym typeface="Calibri"/>
                </a:rPr>
                <a:t>Create a strong foundation to respond quickly to public health emergencies</a:t>
              </a:r>
              <a:endParaRPr/>
            </a:p>
          </p:txBody>
        </p:sp>
        <p:grpSp>
          <p:nvGrpSpPr>
            <p:cNvPr id="918" name="Google Shape;918;g2e186f19e7f_0_24"/>
            <p:cNvGrpSpPr/>
            <p:nvPr/>
          </p:nvGrpSpPr>
          <p:grpSpPr>
            <a:xfrm>
              <a:off x="4756845" y="1286982"/>
              <a:ext cx="3525235" cy="370500"/>
              <a:chOff x="4937231" y="1286982"/>
              <a:chExt cx="3525235" cy="370500"/>
            </a:xfrm>
          </p:grpSpPr>
          <p:sp>
            <p:nvSpPr>
              <p:cNvPr id="919" name="Google Shape;919;g2e186f19e7f_0_24"/>
              <p:cNvSpPr txBox="1"/>
              <p:nvPr/>
            </p:nvSpPr>
            <p:spPr>
              <a:xfrm>
                <a:off x="5443566" y="1286982"/>
                <a:ext cx="3018900" cy="370500"/>
              </a:xfrm>
              <a:prstGeom prst="rect">
                <a:avLst/>
              </a:prstGeom>
              <a:noFill/>
              <a:ln>
                <a:noFill/>
              </a:ln>
            </p:spPr>
            <p:txBody>
              <a:bodyPr spcFirstLastPara="1" wrap="square" lIns="46750" tIns="23375" rIns="46750" bIns="23375" anchor="t" anchorCtr="0">
                <a:sp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ELEVATES</a:t>
                </a:r>
                <a:endParaRPr/>
              </a:p>
              <a:p>
                <a:pPr marL="0" marR="0" lvl="0" indent="0" algn="l" rtl="0">
                  <a:lnSpc>
                    <a:spcPct val="100000"/>
                  </a:lnSpc>
                  <a:spcBef>
                    <a:spcPts val="0"/>
                  </a:spcBef>
                  <a:spcAft>
                    <a:spcPts val="0"/>
                  </a:spcAft>
                  <a:buNone/>
                </a:pPr>
                <a:r>
                  <a:rPr lang="en-US" sz="1050" b="0" i="0" u="none" strike="noStrike" cap="none">
                    <a:solidFill>
                      <a:srgbClr val="000000"/>
                    </a:solidFill>
                    <a:latin typeface="Calibri"/>
                    <a:ea typeface="Calibri"/>
                    <a:cs typeface="Calibri"/>
                    <a:sym typeface="Calibri"/>
                  </a:rPr>
                  <a:t>JURISDICTION HEALTH DEPARTMENTS</a:t>
                </a:r>
                <a:endParaRPr/>
              </a:p>
            </p:txBody>
          </p:sp>
          <p:cxnSp>
            <p:nvCxnSpPr>
              <p:cNvPr id="920" name="Google Shape;920;g2e186f19e7f_0_24"/>
              <p:cNvCxnSpPr/>
              <p:nvPr/>
            </p:nvCxnSpPr>
            <p:spPr>
              <a:xfrm rot="10800000">
                <a:off x="5406495" y="1289353"/>
                <a:ext cx="0" cy="365700"/>
              </a:xfrm>
              <a:prstGeom prst="straightConnector1">
                <a:avLst/>
              </a:prstGeom>
              <a:noFill/>
              <a:ln w="19050" cap="flat" cmpd="sng">
                <a:solidFill>
                  <a:schemeClr val="accent5"/>
                </a:solidFill>
                <a:prstDash val="solid"/>
                <a:round/>
                <a:headEnd type="none" w="sm" len="sm"/>
                <a:tailEnd type="none" w="sm" len="sm"/>
              </a:ln>
            </p:spPr>
          </p:cxnSp>
          <p:pic>
            <p:nvPicPr>
              <p:cNvPr id="921" name="Google Shape;921;g2e186f19e7f_0_24" descr="Court with solid fill"/>
              <p:cNvPicPr preferRelativeResize="0"/>
              <p:nvPr/>
            </p:nvPicPr>
            <p:blipFill rotWithShape="1">
              <a:blip r:embed="rId6">
                <a:alphaModFix/>
              </a:blip>
              <a:srcRect/>
              <a:stretch/>
            </p:blipFill>
            <p:spPr>
              <a:xfrm>
                <a:off x="4937231" y="1318124"/>
                <a:ext cx="308099" cy="308099"/>
              </a:xfrm>
              <a:prstGeom prst="rect">
                <a:avLst/>
              </a:prstGeom>
              <a:noFill/>
              <a:ln>
                <a:noFill/>
              </a:ln>
            </p:spPr>
          </p:pic>
        </p:grpSp>
      </p:gr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g2da1dedc366_0_2178"/>
          <p:cNvSpPr txBox="1">
            <a:spLocks noGrp="1"/>
          </p:cNvSpPr>
          <p:nvPr>
            <p:ph type="title"/>
          </p:nvPr>
        </p:nvSpPr>
        <p:spPr>
          <a:xfrm>
            <a:off x="439803" y="471475"/>
            <a:ext cx="8264400" cy="8055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900"/>
              <a:buNone/>
            </a:pPr>
            <a:r>
              <a:rPr lang="en-US"/>
              <a:t>Overview of IIS Budget &amp; Sustainability</a:t>
            </a:r>
            <a:endParaRPr/>
          </a:p>
        </p:txBody>
      </p:sp>
      <p:grpSp>
        <p:nvGrpSpPr>
          <p:cNvPr id="1330" name="Google Shape;1330;g2da1dedc366_0_2178"/>
          <p:cNvGrpSpPr/>
          <p:nvPr/>
        </p:nvGrpSpPr>
        <p:grpSpPr>
          <a:xfrm>
            <a:off x="1524000" y="1392825"/>
            <a:ext cx="5256133" cy="2699964"/>
            <a:chOff x="-1" y="251528"/>
            <a:chExt cx="6166999" cy="3268721"/>
          </a:xfrm>
        </p:grpSpPr>
        <p:sp>
          <p:nvSpPr>
            <p:cNvPr id="1331" name="Google Shape;1331;g2da1dedc366_0_2178"/>
            <p:cNvSpPr/>
            <p:nvPr/>
          </p:nvSpPr>
          <p:spPr>
            <a:xfrm>
              <a:off x="-1" y="251528"/>
              <a:ext cx="5312100" cy="1025700"/>
            </a:xfrm>
            <a:prstGeom prst="roundRect">
              <a:avLst>
                <a:gd name="adj" fmla="val 10000"/>
              </a:avLst>
            </a:prstGeom>
            <a:solidFill>
              <a:srgbClr val="0944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g2da1dedc366_0_2178"/>
            <p:cNvSpPr txBox="1"/>
            <p:nvPr/>
          </p:nvSpPr>
          <p:spPr>
            <a:xfrm>
              <a:off x="53003" y="323985"/>
              <a:ext cx="4665000" cy="818400"/>
            </a:xfrm>
            <a:prstGeom prst="rect">
              <a:avLst/>
            </a:prstGeom>
            <a:solidFill>
              <a:srgbClr val="0944A1"/>
            </a:solid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0" i="0" u="none" strike="noStrike" cap="none">
                  <a:solidFill>
                    <a:schemeClr val="lt1"/>
                  </a:solidFill>
                  <a:latin typeface="Calibri"/>
                  <a:ea typeface="Calibri"/>
                  <a:cs typeface="Calibri"/>
                  <a:sym typeface="Calibri"/>
                </a:rPr>
                <a:t>There are no easy answers to the questions of strategic sustainability.</a:t>
              </a:r>
              <a:endParaRPr sz="1400" b="0" i="0" u="none" strike="noStrike" cap="none">
                <a:solidFill>
                  <a:schemeClr val="lt1"/>
                </a:solidFill>
                <a:latin typeface="Calibri"/>
                <a:ea typeface="Calibri"/>
                <a:cs typeface="Calibri"/>
                <a:sym typeface="Calibri"/>
              </a:endParaRPr>
            </a:p>
          </p:txBody>
        </p:sp>
        <p:sp>
          <p:nvSpPr>
            <p:cNvPr id="1333" name="Google Shape;1333;g2da1dedc366_0_2178"/>
            <p:cNvSpPr/>
            <p:nvPr/>
          </p:nvSpPr>
          <p:spPr>
            <a:xfrm>
              <a:off x="492691" y="1302679"/>
              <a:ext cx="5181600" cy="1166400"/>
            </a:xfrm>
            <a:prstGeom prst="roundRect">
              <a:avLst>
                <a:gd name="adj" fmla="val 10000"/>
              </a:avLst>
            </a:prstGeom>
            <a:solidFill>
              <a:srgbClr val="005D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g2da1dedc366_0_2178"/>
            <p:cNvSpPr txBox="1"/>
            <p:nvPr/>
          </p:nvSpPr>
          <p:spPr>
            <a:xfrm>
              <a:off x="617709" y="1418271"/>
              <a:ext cx="4694400" cy="965400"/>
            </a:xfrm>
            <a:prstGeom prst="rect">
              <a:avLst/>
            </a:prstGeom>
            <a:solidFill>
              <a:srgbClr val="005DAA"/>
            </a:solid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0" i="0" u="none" strike="noStrike" cap="none">
                  <a:solidFill>
                    <a:schemeClr val="lt1"/>
                  </a:solidFill>
                  <a:latin typeface="Calibri"/>
                  <a:ea typeface="Calibri"/>
                  <a:cs typeface="Calibri"/>
                  <a:sym typeface="Calibri"/>
                </a:rPr>
                <a:t>However, it is critical that all of us continue to work toward providing stable, cost-effective, long-term services.</a:t>
              </a:r>
              <a:endParaRPr sz="1700" b="0" i="0" u="none" strike="noStrike" cap="none">
                <a:solidFill>
                  <a:schemeClr val="lt1"/>
                </a:solidFill>
                <a:latin typeface="Calibri"/>
                <a:ea typeface="Calibri"/>
                <a:cs typeface="Calibri"/>
                <a:sym typeface="Calibri"/>
              </a:endParaRPr>
            </a:p>
          </p:txBody>
        </p:sp>
        <p:sp>
          <p:nvSpPr>
            <p:cNvPr id="1335" name="Google Shape;1335;g2da1dedc366_0_2178"/>
            <p:cNvSpPr/>
            <p:nvPr/>
          </p:nvSpPr>
          <p:spPr>
            <a:xfrm>
              <a:off x="985398" y="2494549"/>
              <a:ext cx="5181600" cy="102570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g2da1dedc366_0_2178"/>
            <p:cNvSpPr txBox="1"/>
            <p:nvPr/>
          </p:nvSpPr>
          <p:spPr>
            <a:xfrm>
              <a:off x="1049096" y="2524709"/>
              <a:ext cx="3997800" cy="965400"/>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0" i="0" u="none" strike="noStrike" cap="none">
                  <a:solidFill>
                    <a:schemeClr val="lt1"/>
                  </a:solidFill>
                  <a:latin typeface="Calibri"/>
                  <a:ea typeface="Calibri"/>
                  <a:cs typeface="Calibri"/>
                  <a:sym typeface="Calibri"/>
                </a:rPr>
                <a:t>Diversifying funds, reducing costs, and developing wisely can help stabilize and sustain your IIS.</a:t>
              </a:r>
              <a:endParaRPr sz="1700" b="0" i="0" u="none" strike="noStrike" cap="none">
                <a:solidFill>
                  <a:schemeClr val="lt1"/>
                </a:solidFill>
                <a:latin typeface="Calibri"/>
                <a:ea typeface="Calibri"/>
                <a:cs typeface="Calibri"/>
                <a:sym typeface="Calibri"/>
              </a:endParaRPr>
            </a:p>
          </p:txBody>
        </p:sp>
        <p:sp>
          <p:nvSpPr>
            <p:cNvPr id="1337" name="Google Shape;1337;g2da1dedc366_0_2178"/>
            <p:cNvSpPr/>
            <p:nvPr/>
          </p:nvSpPr>
          <p:spPr>
            <a:xfrm>
              <a:off x="4956496" y="984693"/>
              <a:ext cx="666600" cy="666600"/>
            </a:xfrm>
            <a:prstGeom prst="downArrow">
              <a:avLst>
                <a:gd name="adj1" fmla="val 55000"/>
                <a:gd name="adj2" fmla="val 45000"/>
              </a:avLst>
            </a:prstGeom>
            <a:solidFill>
              <a:schemeClr val="lt2"/>
            </a:solidFill>
            <a:ln w="19050" cap="flat" cmpd="sng">
              <a:solidFill>
                <a:srgbClr val="0944A1">
                  <a:alpha val="8824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38" name="Google Shape;1338;g2da1dedc366_0_2178"/>
            <p:cNvSpPr/>
            <p:nvPr/>
          </p:nvSpPr>
          <p:spPr>
            <a:xfrm>
              <a:off x="5444744" y="2177200"/>
              <a:ext cx="666600" cy="666600"/>
            </a:xfrm>
            <a:prstGeom prst="downArrow">
              <a:avLst>
                <a:gd name="adj1" fmla="val 55000"/>
                <a:gd name="adj2" fmla="val 45000"/>
              </a:avLst>
            </a:prstGeom>
            <a:solidFill>
              <a:schemeClr val="lt2"/>
            </a:solidFill>
            <a:ln w="19050" cap="flat" cmpd="sng">
              <a:solidFill>
                <a:srgbClr val="005DAA">
                  <a:alpha val="8824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39" name="Google Shape;1339;g2da1dedc366_0_2178"/>
          <p:cNvSpPr/>
          <p:nvPr/>
        </p:nvSpPr>
        <p:spPr>
          <a:xfrm>
            <a:off x="3071325" y="4113850"/>
            <a:ext cx="4271100" cy="925200"/>
          </a:xfrm>
          <a:prstGeom prst="roundRect">
            <a:avLst>
              <a:gd name="adj" fmla="val 10000"/>
            </a:avLst>
          </a:prstGeom>
          <a:solidFill>
            <a:schemeClr val="accent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g2da1dedc366_0_2178"/>
          <p:cNvSpPr txBox="1"/>
          <p:nvPr/>
        </p:nvSpPr>
        <p:spPr>
          <a:xfrm>
            <a:off x="6003970" y="3968458"/>
            <a:ext cx="312600" cy="414300"/>
          </a:xfrm>
          <a:prstGeom prst="rect">
            <a:avLst/>
          </a:prstGeom>
          <a:noFill/>
          <a:ln>
            <a:noFill/>
          </a:ln>
        </p:spPr>
        <p:txBody>
          <a:bodyPr spcFirstLastPara="1" wrap="square" lIns="39350" tIns="39350" rIns="39350" bIns="39350" anchor="ctr" anchorCtr="0">
            <a:noAutofit/>
          </a:bodyPr>
          <a:lstStyle/>
          <a:p>
            <a:pPr marL="0" marR="0" lvl="0" indent="0" algn="ctr" rtl="0">
              <a:lnSpc>
                <a:spcPct val="9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41" name="Google Shape;1341;g2da1dedc366_0_2178"/>
          <p:cNvSpPr txBox="1"/>
          <p:nvPr/>
        </p:nvSpPr>
        <p:spPr>
          <a:xfrm>
            <a:off x="3260700" y="4179975"/>
            <a:ext cx="3725400" cy="781200"/>
          </a:xfrm>
          <a:prstGeom prst="rect">
            <a:avLst/>
          </a:prstGeom>
          <a:solidFill>
            <a:schemeClr val="accent5"/>
          </a:solid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n-US" sz="1700" b="0" i="0" u="none" strike="noStrike" cap="none">
                <a:solidFill>
                  <a:schemeClr val="lt1"/>
                </a:solidFill>
                <a:latin typeface="Calibri"/>
                <a:ea typeface="Calibri"/>
                <a:cs typeface="Calibri"/>
                <a:sym typeface="Calibri"/>
              </a:rPr>
              <a:t>Defining and Refining your budget for CDC gives them better information for future funding considerations.</a:t>
            </a:r>
            <a:endParaRPr sz="1700" b="0" i="0" u="none" strike="noStrike" cap="none">
              <a:solidFill>
                <a:schemeClr val="lt1"/>
              </a:solidFill>
              <a:latin typeface="Calibri"/>
              <a:ea typeface="Calibri"/>
              <a:cs typeface="Calibri"/>
              <a:sym typeface="Calibri"/>
            </a:endParaRPr>
          </a:p>
        </p:txBody>
      </p:sp>
      <p:sp>
        <p:nvSpPr>
          <p:cNvPr id="1342" name="Google Shape;1342;g2da1dedc366_0_2178"/>
          <p:cNvSpPr/>
          <p:nvPr/>
        </p:nvSpPr>
        <p:spPr>
          <a:xfrm>
            <a:off x="6690539" y="3865235"/>
            <a:ext cx="568200" cy="550500"/>
          </a:xfrm>
          <a:prstGeom prst="downArrow">
            <a:avLst>
              <a:gd name="adj1" fmla="val 55000"/>
              <a:gd name="adj2" fmla="val 45000"/>
            </a:avLst>
          </a:prstGeom>
          <a:solidFill>
            <a:schemeClr val="lt2"/>
          </a:solidFill>
          <a:ln w="19050" cap="flat" cmpd="sng">
            <a:solidFill>
              <a:schemeClr val="accent1">
                <a:alpha val="8824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g2e186f19e7f_0_59"/>
          <p:cNvSpPr txBox="1">
            <a:spLocks noGrp="1"/>
          </p:cNvSpPr>
          <p:nvPr>
            <p:ph type="title"/>
          </p:nvPr>
        </p:nvSpPr>
        <p:spPr>
          <a:xfrm>
            <a:off x="418407" y="376136"/>
            <a:ext cx="8467800" cy="805500"/>
          </a:xfrm>
          <a:prstGeom prst="rect">
            <a:avLst/>
          </a:prstGeom>
          <a:noFill/>
          <a:ln>
            <a:noFill/>
          </a:ln>
        </p:spPr>
        <p:txBody>
          <a:bodyPr spcFirstLastPara="1" wrap="square" lIns="68575" tIns="34300" rIns="68575" bIns="34300" anchor="ctr" anchorCtr="0">
            <a:normAutofit fontScale="90000"/>
          </a:bodyPr>
          <a:lstStyle/>
          <a:p>
            <a:pPr marL="0" lvl="0" indent="0" algn="l" rtl="0">
              <a:lnSpc>
                <a:spcPct val="91666"/>
              </a:lnSpc>
              <a:spcBef>
                <a:spcPts val="0"/>
              </a:spcBef>
              <a:spcAft>
                <a:spcPts val="0"/>
              </a:spcAft>
              <a:buSzPct val="109090"/>
              <a:buNone/>
            </a:pPr>
            <a:r>
              <a:rPr lang="en-US"/>
              <a:t>IIS are Central to a Complex Immunization Data Ecosystem</a:t>
            </a:r>
            <a:endParaRPr/>
          </a:p>
        </p:txBody>
      </p:sp>
      <p:sp>
        <p:nvSpPr>
          <p:cNvPr id="928" name="Google Shape;928;g2e186f19e7f_0_59"/>
          <p:cNvSpPr/>
          <p:nvPr/>
        </p:nvSpPr>
        <p:spPr>
          <a:xfrm>
            <a:off x="524562" y="4207719"/>
            <a:ext cx="1696800" cy="411600"/>
          </a:xfrm>
          <a:prstGeom prst="roundRect">
            <a:avLst>
              <a:gd name="adj" fmla="val 16667"/>
            </a:avLst>
          </a:prstGeom>
          <a:solidFill>
            <a:srgbClr val="FFF2CC"/>
          </a:solidFill>
          <a:ln w="12700" cap="flat" cmpd="sng">
            <a:solidFill>
              <a:srgbClr val="1A468D"/>
            </a:solidFill>
            <a:prstDash val="solid"/>
            <a:round/>
            <a:headEnd type="none" w="sm" len="sm"/>
            <a:tailEnd type="none" w="sm" len="sm"/>
          </a:ln>
        </p:spPr>
        <p:txBody>
          <a:bodyPr spcFirstLastPara="1" wrap="square" lIns="411475" tIns="34275" rIns="68575" bIns="34275" anchor="ctr"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Federal Agencies* </a:t>
            </a:r>
            <a:endParaRPr sz="1050" b="1" i="0" u="none" strike="noStrike" cap="none">
              <a:solidFill>
                <a:srgbClr val="000000"/>
              </a:solidFill>
              <a:latin typeface="Calibri"/>
              <a:ea typeface="Calibri"/>
              <a:cs typeface="Calibri"/>
              <a:sym typeface="Calibri"/>
            </a:endParaRPr>
          </a:p>
        </p:txBody>
      </p:sp>
      <p:cxnSp>
        <p:nvCxnSpPr>
          <p:cNvPr id="929" name="Google Shape;929;g2e186f19e7f_0_59"/>
          <p:cNvCxnSpPr>
            <a:stCxn id="928" idx="3"/>
            <a:endCxn id="930" idx="1"/>
          </p:cNvCxnSpPr>
          <p:nvPr/>
        </p:nvCxnSpPr>
        <p:spPr>
          <a:xfrm rot="10800000" flipH="1">
            <a:off x="2221362" y="3226419"/>
            <a:ext cx="1425300" cy="1187100"/>
          </a:xfrm>
          <a:prstGeom prst="straightConnector1">
            <a:avLst/>
          </a:prstGeom>
          <a:noFill/>
          <a:ln w="9525" cap="flat" cmpd="sng">
            <a:solidFill>
              <a:srgbClr val="3E6EC2"/>
            </a:solidFill>
            <a:prstDash val="solid"/>
            <a:round/>
            <a:headEnd type="none" w="sm" len="sm"/>
            <a:tailEnd type="none" w="sm" len="sm"/>
          </a:ln>
        </p:spPr>
      </p:cxnSp>
      <p:cxnSp>
        <p:nvCxnSpPr>
          <p:cNvPr id="931" name="Google Shape;931;g2e186f19e7f_0_59"/>
          <p:cNvCxnSpPr>
            <a:stCxn id="932" idx="3"/>
            <a:endCxn id="930" idx="1"/>
          </p:cNvCxnSpPr>
          <p:nvPr/>
        </p:nvCxnSpPr>
        <p:spPr>
          <a:xfrm>
            <a:off x="2221287" y="2811697"/>
            <a:ext cx="1425300" cy="414900"/>
          </a:xfrm>
          <a:prstGeom prst="straightConnector1">
            <a:avLst/>
          </a:prstGeom>
          <a:noFill/>
          <a:ln w="9525" cap="flat" cmpd="sng">
            <a:solidFill>
              <a:srgbClr val="3E6EC2"/>
            </a:solidFill>
            <a:prstDash val="solid"/>
            <a:round/>
            <a:headEnd type="none" w="sm" len="sm"/>
            <a:tailEnd type="none" w="sm" len="sm"/>
          </a:ln>
        </p:spPr>
      </p:cxnSp>
      <p:sp>
        <p:nvSpPr>
          <p:cNvPr id="933" name="Google Shape;933;g2e186f19e7f_0_59"/>
          <p:cNvSpPr/>
          <p:nvPr/>
        </p:nvSpPr>
        <p:spPr>
          <a:xfrm>
            <a:off x="5690745" y="4387066"/>
            <a:ext cx="3164700" cy="476400"/>
          </a:xfrm>
          <a:prstGeom prst="roundRect">
            <a:avLst>
              <a:gd name="adj" fmla="val 16667"/>
            </a:avLst>
          </a:prstGeom>
          <a:solidFill>
            <a:srgbClr val="DDEAF6"/>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934" name="Google Shape;934;g2e186f19e7f_0_59"/>
          <p:cNvSpPr/>
          <p:nvPr/>
        </p:nvSpPr>
        <p:spPr>
          <a:xfrm>
            <a:off x="5690745" y="3530619"/>
            <a:ext cx="3164700" cy="783600"/>
          </a:xfrm>
          <a:prstGeom prst="roundRect">
            <a:avLst>
              <a:gd name="adj" fmla="val 16667"/>
            </a:avLst>
          </a:prstGeom>
          <a:solidFill>
            <a:srgbClr val="DDEAF6"/>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935" name="Google Shape;935;g2e186f19e7f_0_59"/>
          <p:cNvSpPr/>
          <p:nvPr/>
        </p:nvSpPr>
        <p:spPr>
          <a:xfrm>
            <a:off x="5690745" y="2039205"/>
            <a:ext cx="3164700" cy="799800"/>
          </a:xfrm>
          <a:prstGeom prst="roundRect">
            <a:avLst>
              <a:gd name="adj" fmla="val 16667"/>
            </a:avLst>
          </a:prstGeom>
          <a:solidFill>
            <a:srgbClr val="DDEAF6"/>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936" name="Google Shape;936;g2e186f19e7f_0_59"/>
          <p:cNvSpPr/>
          <p:nvPr/>
        </p:nvSpPr>
        <p:spPr>
          <a:xfrm>
            <a:off x="5690745" y="2920401"/>
            <a:ext cx="3164700" cy="521400"/>
          </a:xfrm>
          <a:prstGeom prst="roundRect">
            <a:avLst>
              <a:gd name="adj" fmla="val 16667"/>
            </a:avLst>
          </a:prstGeom>
          <a:solidFill>
            <a:srgbClr val="DDEAF6"/>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937" name="Google Shape;937;g2e186f19e7f_0_59"/>
          <p:cNvSpPr/>
          <p:nvPr/>
        </p:nvSpPr>
        <p:spPr>
          <a:xfrm>
            <a:off x="6965890" y="2032432"/>
            <a:ext cx="1920300" cy="813300"/>
          </a:xfrm>
          <a:prstGeom prst="roundRect">
            <a:avLst>
              <a:gd name="adj" fmla="val 11672"/>
            </a:avLst>
          </a:prstGeom>
          <a:noFill/>
          <a:ln>
            <a:noFill/>
          </a:ln>
        </p:spPr>
        <p:txBody>
          <a:bodyPr spcFirstLastPara="1" wrap="square" lIns="68575" tIns="34275" rIns="68575" bIns="34275" anchor="t" anchorCtr="0">
            <a:noAutofit/>
          </a:bodyPr>
          <a:lstStyle/>
          <a:p>
            <a:pPr marL="114300" marR="0" lvl="0" indent="-11430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Emergency response coverage (RVR, COVID reports)</a:t>
            </a:r>
            <a:endParaRPr/>
          </a:p>
          <a:p>
            <a:pPr marL="114300" marR="0" lvl="0" indent="-11430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Routine coverage assessments</a:t>
            </a:r>
            <a:endParaRPr/>
          </a:p>
          <a:p>
            <a:pPr marL="114300" marR="0" lvl="0" indent="-11430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Identifying communities needing intervention</a:t>
            </a:r>
            <a:endParaRPr/>
          </a:p>
        </p:txBody>
      </p:sp>
      <p:sp>
        <p:nvSpPr>
          <p:cNvPr id="938" name="Google Shape;938;g2e186f19e7f_0_59"/>
          <p:cNvSpPr/>
          <p:nvPr/>
        </p:nvSpPr>
        <p:spPr>
          <a:xfrm>
            <a:off x="599157" y="1344247"/>
            <a:ext cx="21174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Providers collect immunization data using standards-based electronic health systems</a:t>
            </a:r>
            <a:endParaRPr/>
          </a:p>
        </p:txBody>
      </p:sp>
      <p:sp>
        <p:nvSpPr>
          <p:cNvPr id="939" name="Google Shape;939;g2e186f19e7f_0_59"/>
          <p:cNvSpPr/>
          <p:nvPr/>
        </p:nvSpPr>
        <p:spPr>
          <a:xfrm>
            <a:off x="3328799" y="1326201"/>
            <a:ext cx="2117400" cy="63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IIS collect, consolidate, analyze, and report data using best practices, standards, and tools</a:t>
            </a:r>
            <a:endParaRPr/>
          </a:p>
        </p:txBody>
      </p:sp>
      <p:sp>
        <p:nvSpPr>
          <p:cNvPr id="940" name="Google Shape;940;g2e186f19e7f_0_59"/>
          <p:cNvSpPr/>
          <p:nvPr/>
        </p:nvSpPr>
        <p:spPr>
          <a:xfrm>
            <a:off x="6183599" y="1367033"/>
            <a:ext cx="24159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Stakeholders use IIS data to make decisions and drive action</a:t>
            </a:r>
            <a:endParaRPr sz="1050" b="1" i="0" u="none" strike="noStrike" cap="none">
              <a:solidFill>
                <a:srgbClr val="000000"/>
              </a:solidFill>
              <a:latin typeface="Calibri"/>
              <a:ea typeface="Calibri"/>
              <a:cs typeface="Calibri"/>
              <a:sym typeface="Calibri"/>
            </a:endParaRPr>
          </a:p>
        </p:txBody>
      </p:sp>
      <p:pic>
        <p:nvPicPr>
          <p:cNvPr id="941" name="Google Shape;941;g2e186f19e7f_0_59" descr="Lecturer with solid fill"/>
          <p:cNvPicPr preferRelativeResize="0"/>
          <p:nvPr/>
        </p:nvPicPr>
        <p:blipFill rotWithShape="1">
          <a:blip r:embed="rId3">
            <a:alphaModFix/>
          </a:blip>
          <a:srcRect/>
          <a:stretch/>
        </p:blipFill>
        <p:spPr>
          <a:xfrm>
            <a:off x="5852397" y="1367033"/>
            <a:ext cx="389360" cy="389360"/>
          </a:xfrm>
          <a:prstGeom prst="rect">
            <a:avLst/>
          </a:prstGeom>
          <a:noFill/>
          <a:ln>
            <a:noFill/>
          </a:ln>
        </p:spPr>
      </p:pic>
      <p:pic>
        <p:nvPicPr>
          <p:cNvPr id="942" name="Google Shape;942;g2e186f19e7f_0_59" descr="Stethoscope with solid fill"/>
          <p:cNvPicPr preferRelativeResize="0"/>
          <p:nvPr/>
        </p:nvPicPr>
        <p:blipFill rotWithShape="1">
          <a:blip r:embed="rId4">
            <a:alphaModFix/>
          </a:blip>
          <a:srcRect/>
          <a:stretch/>
        </p:blipFill>
        <p:spPr>
          <a:xfrm>
            <a:off x="209796" y="1402192"/>
            <a:ext cx="389360" cy="389360"/>
          </a:xfrm>
          <a:prstGeom prst="rect">
            <a:avLst/>
          </a:prstGeom>
          <a:noFill/>
          <a:ln>
            <a:noFill/>
          </a:ln>
        </p:spPr>
      </p:pic>
      <p:sp>
        <p:nvSpPr>
          <p:cNvPr id="943" name="Google Shape;943;g2e186f19e7f_0_59"/>
          <p:cNvSpPr/>
          <p:nvPr/>
        </p:nvSpPr>
        <p:spPr>
          <a:xfrm>
            <a:off x="548895" y="3632319"/>
            <a:ext cx="1696800" cy="459600"/>
          </a:xfrm>
          <a:prstGeom prst="roundRect">
            <a:avLst>
              <a:gd name="adj" fmla="val 16667"/>
            </a:avLst>
          </a:prstGeom>
          <a:solidFill>
            <a:srgbClr val="FFF2CC"/>
          </a:solidFill>
          <a:ln w="12700" cap="flat" cmpd="sng">
            <a:solidFill>
              <a:srgbClr val="1A468D"/>
            </a:solidFill>
            <a:prstDash val="solid"/>
            <a:round/>
            <a:headEnd type="none" w="sm" len="sm"/>
            <a:tailEnd type="none" w="sm" len="sm"/>
          </a:ln>
        </p:spPr>
        <p:txBody>
          <a:bodyPr spcFirstLastPara="1" wrap="square" lIns="411475" tIns="45700" rIns="91425" bIns="45700" anchor="ctr"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Public Health Departments</a:t>
            </a:r>
            <a:endParaRPr/>
          </a:p>
        </p:txBody>
      </p:sp>
      <p:pic>
        <p:nvPicPr>
          <p:cNvPr id="944" name="Google Shape;944;g2e186f19e7f_0_59" descr="Court with solid fill"/>
          <p:cNvPicPr preferRelativeResize="0"/>
          <p:nvPr/>
        </p:nvPicPr>
        <p:blipFill rotWithShape="1">
          <a:blip r:embed="rId5">
            <a:alphaModFix/>
          </a:blip>
          <a:srcRect/>
          <a:stretch/>
        </p:blipFill>
        <p:spPr>
          <a:xfrm>
            <a:off x="596500" y="4241099"/>
            <a:ext cx="308099" cy="308099"/>
          </a:xfrm>
          <a:prstGeom prst="rect">
            <a:avLst/>
          </a:prstGeom>
          <a:noFill/>
          <a:ln>
            <a:noFill/>
          </a:ln>
        </p:spPr>
      </p:pic>
      <p:grpSp>
        <p:nvGrpSpPr>
          <p:cNvPr id="945" name="Google Shape;945;g2e186f19e7f_0_59"/>
          <p:cNvGrpSpPr/>
          <p:nvPr/>
        </p:nvGrpSpPr>
        <p:grpSpPr>
          <a:xfrm>
            <a:off x="524562" y="2657599"/>
            <a:ext cx="1696725" cy="308100"/>
            <a:chOff x="195227" y="3957005"/>
            <a:chExt cx="2262300" cy="410799"/>
          </a:xfrm>
        </p:grpSpPr>
        <p:sp>
          <p:nvSpPr>
            <p:cNvPr id="932" name="Google Shape;932;g2e186f19e7f_0_59"/>
            <p:cNvSpPr/>
            <p:nvPr/>
          </p:nvSpPr>
          <p:spPr>
            <a:xfrm>
              <a:off x="195227" y="3975118"/>
              <a:ext cx="2262300" cy="374700"/>
            </a:xfrm>
            <a:prstGeom prst="roundRect">
              <a:avLst>
                <a:gd name="adj" fmla="val 16667"/>
              </a:avLst>
            </a:prstGeom>
            <a:solidFill>
              <a:srgbClr val="FFF2CC"/>
            </a:solidFill>
            <a:ln w="12700" cap="flat" cmpd="sng">
              <a:solidFill>
                <a:srgbClr val="1A468D"/>
              </a:solidFill>
              <a:prstDash val="solid"/>
              <a:round/>
              <a:headEnd type="none" w="sm" len="sm"/>
              <a:tailEnd type="none" w="sm" len="sm"/>
            </a:ln>
          </p:spPr>
          <p:txBody>
            <a:bodyPr spcFirstLastPara="1" wrap="square" lIns="411475" tIns="45700" rIns="91425" bIns="45700" anchor="ctr"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Pharmacies</a:t>
              </a:r>
              <a:endParaRPr/>
            </a:p>
          </p:txBody>
        </p:sp>
        <p:pic>
          <p:nvPicPr>
            <p:cNvPr id="946" name="Google Shape;946;g2e186f19e7f_0_59" descr="Medicine with solid fill"/>
            <p:cNvPicPr preferRelativeResize="0"/>
            <p:nvPr/>
          </p:nvPicPr>
          <p:blipFill rotWithShape="1">
            <a:blip r:embed="rId6">
              <a:alphaModFix/>
            </a:blip>
            <a:srcRect/>
            <a:stretch/>
          </p:blipFill>
          <p:spPr>
            <a:xfrm>
              <a:off x="278216" y="3957005"/>
              <a:ext cx="410799" cy="410799"/>
            </a:xfrm>
            <a:prstGeom prst="rect">
              <a:avLst/>
            </a:prstGeom>
            <a:noFill/>
            <a:ln>
              <a:noFill/>
            </a:ln>
          </p:spPr>
        </p:pic>
      </p:grpSp>
      <p:grpSp>
        <p:nvGrpSpPr>
          <p:cNvPr id="947" name="Google Shape;947;g2e186f19e7f_0_59"/>
          <p:cNvGrpSpPr/>
          <p:nvPr/>
        </p:nvGrpSpPr>
        <p:grpSpPr>
          <a:xfrm>
            <a:off x="532107" y="2054345"/>
            <a:ext cx="1696725" cy="459675"/>
            <a:chOff x="195227" y="2712893"/>
            <a:chExt cx="2262300" cy="612900"/>
          </a:xfrm>
        </p:grpSpPr>
        <p:sp>
          <p:nvSpPr>
            <p:cNvPr id="948" name="Google Shape;948;g2e186f19e7f_0_59"/>
            <p:cNvSpPr/>
            <p:nvPr/>
          </p:nvSpPr>
          <p:spPr>
            <a:xfrm>
              <a:off x="195227" y="2712893"/>
              <a:ext cx="2262300" cy="612900"/>
            </a:xfrm>
            <a:prstGeom prst="roundRect">
              <a:avLst>
                <a:gd name="adj" fmla="val 16667"/>
              </a:avLst>
            </a:prstGeom>
            <a:solidFill>
              <a:srgbClr val="FFF2CC"/>
            </a:solidFill>
            <a:ln w="12700" cap="flat" cmpd="sng">
              <a:solidFill>
                <a:srgbClr val="1A468D"/>
              </a:solidFill>
              <a:prstDash val="solid"/>
              <a:round/>
              <a:headEnd type="none" w="sm" len="sm"/>
              <a:tailEnd type="none" w="sm" len="sm"/>
            </a:ln>
          </p:spPr>
          <p:txBody>
            <a:bodyPr spcFirstLastPara="1" wrap="square" lIns="411475" tIns="45700" rIns="91425" bIns="45700" anchor="ctr"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Hospitals, Clinics, &amp; Doctor’s Offices*</a:t>
              </a:r>
              <a:endParaRPr/>
            </a:p>
          </p:txBody>
        </p:sp>
        <p:pic>
          <p:nvPicPr>
            <p:cNvPr id="949" name="Google Shape;949;g2e186f19e7f_0_59" descr="Hospital with solid fill"/>
            <p:cNvPicPr preferRelativeResize="0"/>
            <p:nvPr/>
          </p:nvPicPr>
          <p:blipFill rotWithShape="1">
            <a:blip r:embed="rId7">
              <a:alphaModFix/>
            </a:blip>
            <a:srcRect/>
            <a:stretch/>
          </p:blipFill>
          <p:spPr>
            <a:xfrm>
              <a:off x="278216" y="2829049"/>
              <a:ext cx="410799" cy="410799"/>
            </a:xfrm>
            <a:prstGeom prst="rect">
              <a:avLst/>
            </a:prstGeom>
            <a:noFill/>
            <a:ln>
              <a:noFill/>
            </a:ln>
          </p:spPr>
        </p:pic>
      </p:grpSp>
      <p:sp>
        <p:nvSpPr>
          <p:cNvPr id="950" name="Google Shape;950;g2e186f19e7f_0_59"/>
          <p:cNvSpPr/>
          <p:nvPr/>
        </p:nvSpPr>
        <p:spPr>
          <a:xfrm>
            <a:off x="539762" y="3140984"/>
            <a:ext cx="1696800" cy="411600"/>
          </a:xfrm>
          <a:prstGeom prst="roundRect">
            <a:avLst>
              <a:gd name="adj" fmla="val 16667"/>
            </a:avLst>
          </a:prstGeom>
          <a:solidFill>
            <a:srgbClr val="FFF2CC"/>
          </a:solidFill>
          <a:ln w="12700" cap="flat" cmpd="sng">
            <a:solidFill>
              <a:srgbClr val="1A468D"/>
            </a:solidFill>
            <a:prstDash val="solid"/>
            <a:round/>
            <a:headEnd type="none" w="sm" len="sm"/>
            <a:tailEnd type="none" w="sm" len="sm"/>
          </a:ln>
        </p:spPr>
        <p:txBody>
          <a:bodyPr spcFirstLastPara="1" wrap="square" lIns="411475" tIns="45700" rIns="91425" bIns="45700" anchor="ctr"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Workplaces*</a:t>
            </a:r>
            <a:endParaRPr/>
          </a:p>
        </p:txBody>
      </p:sp>
      <p:pic>
        <p:nvPicPr>
          <p:cNvPr id="951" name="Google Shape;951;g2e186f19e7f_0_59" descr="Building with solid fill"/>
          <p:cNvPicPr preferRelativeResize="0"/>
          <p:nvPr/>
        </p:nvPicPr>
        <p:blipFill rotWithShape="1">
          <a:blip r:embed="rId8">
            <a:alphaModFix/>
          </a:blip>
          <a:srcRect/>
          <a:stretch/>
        </p:blipFill>
        <p:spPr>
          <a:xfrm>
            <a:off x="609002" y="3167495"/>
            <a:ext cx="258033" cy="342900"/>
          </a:xfrm>
          <a:prstGeom prst="rect">
            <a:avLst/>
          </a:prstGeom>
          <a:noFill/>
          <a:ln>
            <a:noFill/>
          </a:ln>
        </p:spPr>
      </p:pic>
      <p:grpSp>
        <p:nvGrpSpPr>
          <p:cNvPr id="952" name="Google Shape;952;g2e186f19e7f_0_59"/>
          <p:cNvGrpSpPr/>
          <p:nvPr/>
        </p:nvGrpSpPr>
        <p:grpSpPr>
          <a:xfrm>
            <a:off x="3646705" y="2562536"/>
            <a:ext cx="1346400" cy="1327950"/>
            <a:chOff x="4687268" y="1955611"/>
            <a:chExt cx="1795200" cy="1770600"/>
          </a:xfrm>
        </p:grpSpPr>
        <p:sp>
          <p:nvSpPr>
            <p:cNvPr id="930" name="Google Shape;930;g2e186f19e7f_0_59"/>
            <p:cNvSpPr/>
            <p:nvPr/>
          </p:nvSpPr>
          <p:spPr>
            <a:xfrm>
              <a:off x="4687268" y="1955611"/>
              <a:ext cx="1795200" cy="1770600"/>
            </a:xfrm>
            <a:prstGeom prst="roundRect">
              <a:avLst>
                <a:gd name="adj" fmla="val 16667"/>
              </a:avLst>
            </a:prstGeom>
            <a:solidFill>
              <a:srgbClr val="F6F9FF"/>
            </a:solidFill>
            <a:ln w="19050" cap="flat" cmpd="sng">
              <a:solidFill>
                <a:srgbClr val="A5A5A5"/>
              </a:solidFill>
              <a:prstDash val="dash"/>
              <a:round/>
              <a:headEnd type="none" w="sm" len="sm"/>
              <a:tailEnd type="none" w="sm" len="sm"/>
            </a:ln>
          </p:spPr>
          <p:txBody>
            <a:bodyPr spcFirstLastPara="1" wrap="square" lIns="91425" tIns="411475"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64 Jurisdiction Immunization Information Systems </a:t>
              </a:r>
              <a:endParaRPr/>
            </a:p>
          </p:txBody>
        </p:sp>
        <p:pic>
          <p:nvPicPr>
            <p:cNvPr id="953" name="Google Shape;953;g2e186f19e7f_0_59" descr="Business Growth with solid fill"/>
            <p:cNvPicPr preferRelativeResize="0"/>
            <p:nvPr/>
          </p:nvPicPr>
          <p:blipFill rotWithShape="1">
            <a:blip r:embed="rId9">
              <a:alphaModFix/>
            </a:blip>
            <a:srcRect/>
            <a:stretch/>
          </p:blipFill>
          <p:spPr>
            <a:xfrm>
              <a:off x="5330076" y="2062542"/>
              <a:ext cx="547202" cy="547202"/>
            </a:xfrm>
            <a:prstGeom prst="rect">
              <a:avLst/>
            </a:prstGeom>
            <a:noFill/>
            <a:ln>
              <a:noFill/>
            </a:ln>
          </p:spPr>
        </p:pic>
      </p:grpSp>
      <p:cxnSp>
        <p:nvCxnSpPr>
          <p:cNvPr id="954" name="Google Shape;954;g2e186f19e7f_0_59"/>
          <p:cNvCxnSpPr/>
          <p:nvPr/>
        </p:nvCxnSpPr>
        <p:spPr>
          <a:xfrm>
            <a:off x="2228775" y="2284195"/>
            <a:ext cx="1409700" cy="942900"/>
          </a:xfrm>
          <a:prstGeom prst="straightConnector1">
            <a:avLst/>
          </a:prstGeom>
          <a:noFill/>
          <a:ln w="9525" cap="flat" cmpd="sng">
            <a:solidFill>
              <a:srgbClr val="3E6EC2"/>
            </a:solidFill>
            <a:prstDash val="solid"/>
            <a:round/>
            <a:headEnd type="none" w="sm" len="sm"/>
            <a:tailEnd type="none" w="sm" len="sm"/>
          </a:ln>
        </p:spPr>
      </p:cxnSp>
      <p:pic>
        <p:nvPicPr>
          <p:cNvPr id="955" name="Google Shape;955;g2e186f19e7f_0_59" descr="Gears with solid fill"/>
          <p:cNvPicPr preferRelativeResize="0"/>
          <p:nvPr/>
        </p:nvPicPr>
        <p:blipFill rotWithShape="1">
          <a:blip r:embed="rId10">
            <a:alphaModFix/>
          </a:blip>
          <a:srcRect/>
          <a:stretch/>
        </p:blipFill>
        <p:spPr>
          <a:xfrm>
            <a:off x="2943052" y="1395228"/>
            <a:ext cx="389360" cy="389360"/>
          </a:xfrm>
          <a:prstGeom prst="rect">
            <a:avLst/>
          </a:prstGeom>
          <a:noFill/>
          <a:ln>
            <a:noFill/>
          </a:ln>
        </p:spPr>
      </p:pic>
      <p:sp>
        <p:nvSpPr>
          <p:cNvPr id="956" name="Google Shape;956;g2e186f19e7f_0_59"/>
          <p:cNvSpPr/>
          <p:nvPr/>
        </p:nvSpPr>
        <p:spPr>
          <a:xfrm>
            <a:off x="5712438" y="2089475"/>
            <a:ext cx="1346400" cy="668700"/>
          </a:xfrm>
          <a:prstGeom prst="roundRect">
            <a:avLst>
              <a:gd name="adj" fmla="val 16667"/>
            </a:avLst>
          </a:prstGeom>
          <a:noFill/>
          <a:ln>
            <a:noFill/>
          </a:ln>
        </p:spPr>
        <p:txBody>
          <a:bodyPr spcFirstLastPara="1" wrap="square" lIns="41147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Calibri"/>
                <a:ea typeface="Calibri"/>
                <a:cs typeface="Calibri"/>
                <a:sym typeface="Calibri"/>
              </a:rPr>
              <a:t>CDC and US Government*</a:t>
            </a:r>
            <a:endParaRPr/>
          </a:p>
        </p:txBody>
      </p:sp>
      <p:sp>
        <p:nvSpPr>
          <p:cNvPr id="957" name="Google Shape;957;g2e186f19e7f_0_59"/>
          <p:cNvSpPr/>
          <p:nvPr/>
        </p:nvSpPr>
        <p:spPr>
          <a:xfrm>
            <a:off x="5712436" y="2951297"/>
            <a:ext cx="1577400" cy="459600"/>
          </a:xfrm>
          <a:prstGeom prst="roundRect">
            <a:avLst>
              <a:gd name="adj" fmla="val 16667"/>
            </a:avLst>
          </a:prstGeom>
          <a:noFill/>
          <a:ln>
            <a:noFill/>
          </a:ln>
        </p:spPr>
        <p:txBody>
          <a:bodyPr spcFirstLastPara="1" wrap="square" lIns="411475" tIns="45700" rIns="91425" bIns="45700" anchor="ctr"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Health Care Providers*</a:t>
            </a:r>
            <a:endParaRPr/>
          </a:p>
        </p:txBody>
      </p:sp>
      <p:sp>
        <p:nvSpPr>
          <p:cNvPr id="958" name="Google Shape;958;g2e186f19e7f_0_59"/>
          <p:cNvSpPr/>
          <p:nvPr/>
        </p:nvSpPr>
        <p:spPr>
          <a:xfrm>
            <a:off x="5712436" y="4484860"/>
            <a:ext cx="1577400" cy="280800"/>
          </a:xfrm>
          <a:prstGeom prst="roundRect">
            <a:avLst>
              <a:gd name="adj" fmla="val 16667"/>
            </a:avLst>
          </a:prstGeom>
          <a:noFill/>
          <a:ln>
            <a:noFill/>
          </a:ln>
        </p:spPr>
        <p:txBody>
          <a:bodyPr spcFirstLastPara="1" wrap="square" lIns="411475" tIns="45700" rIns="91425" bIns="45700" anchor="ctr"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Individuals*</a:t>
            </a:r>
            <a:endParaRPr/>
          </a:p>
        </p:txBody>
      </p:sp>
      <p:sp>
        <p:nvSpPr>
          <p:cNvPr id="959" name="Google Shape;959;g2e186f19e7f_0_59"/>
          <p:cNvSpPr/>
          <p:nvPr/>
        </p:nvSpPr>
        <p:spPr>
          <a:xfrm>
            <a:off x="5712436" y="3622792"/>
            <a:ext cx="1441500" cy="612900"/>
          </a:xfrm>
          <a:prstGeom prst="roundRect">
            <a:avLst>
              <a:gd name="adj" fmla="val 16667"/>
            </a:avLst>
          </a:prstGeom>
          <a:solidFill>
            <a:srgbClr val="DDEAF6"/>
          </a:solidFill>
          <a:ln>
            <a:noFill/>
          </a:ln>
        </p:spPr>
        <p:txBody>
          <a:bodyPr spcFirstLastPara="1" wrap="square" lIns="411475" tIns="34275" rIns="68575" bIns="34275" anchor="ctr"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Jurisdiction Health Departments*</a:t>
            </a:r>
            <a:endParaRPr sz="1050" b="1" i="0" u="none" strike="noStrike" cap="none">
              <a:solidFill>
                <a:srgbClr val="000000"/>
              </a:solidFill>
              <a:latin typeface="Calibri"/>
              <a:ea typeface="Calibri"/>
              <a:cs typeface="Calibri"/>
              <a:sym typeface="Calibri"/>
            </a:endParaRPr>
          </a:p>
        </p:txBody>
      </p:sp>
      <p:pic>
        <p:nvPicPr>
          <p:cNvPr id="960" name="Google Shape;960;g2e186f19e7f_0_59" descr="Court with solid fill"/>
          <p:cNvPicPr preferRelativeResize="0"/>
          <p:nvPr/>
        </p:nvPicPr>
        <p:blipFill rotWithShape="1">
          <a:blip r:embed="rId11">
            <a:alphaModFix/>
          </a:blip>
          <a:srcRect/>
          <a:stretch/>
        </p:blipFill>
        <p:spPr>
          <a:xfrm>
            <a:off x="5770773" y="3775210"/>
            <a:ext cx="308099" cy="308099"/>
          </a:xfrm>
          <a:prstGeom prst="rect">
            <a:avLst/>
          </a:prstGeom>
          <a:noFill/>
          <a:ln>
            <a:noFill/>
          </a:ln>
        </p:spPr>
      </p:pic>
      <p:pic>
        <p:nvPicPr>
          <p:cNvPr id="961" name="Google Shape;961;g2e186f19e7f_0_59" descr="Hospital with solid fill"/>
          <p:cNvPicPr preferRelativeResize="0"/>
          <p:nvPr/>
        </p:nvPicPr>
        <p:blipFill rotWithShape="1">
          <a:blip r:embed="rId12">
            <a:alphaModFix/>
          </a:blip>
          <a:srcRect/>
          <a:stretch/>
        </p:blipFill>
        <p:spPr>
          <a:xfrm>
            <a:off x="5770773" y="3027098"/>
            <a:ext cx="308099" cy="308099"/>
          </a:xfrm>
          <a:prstGeom prst="rect">
            <a:avLst/>
          </a:prstGeom>
          <a:noFill/>
          <a:ln>
            <a:noFill/>
          </a:ln>
        </p:spPr>
      </p:pic>
      <p:pic>
        <p:nvPicPr>
          <p:cNvPr id="962" name="Google Shape;962;g2e186f19e7f_0_59" descr="Family with boy with solid fill"/>
          <p:cNvPicPr preferRelativeResize="0"/>
          <p:nvPr/>
        </p:nvPicPr>
        <p:blipFill rotWithShape="1">
          <a:blip r:embed="rId13">
            <a:alphaModFix/>
          </a:blip>
          <a:srcRect/>
          <a:stretch/>
        </p:blipFill>
        <p:spPr>
          <a:xfrm>
            <a:off x="5770773" y="4471276"/>
            <a:ext cx="308099" cy="308099"/>
          </a:xfrm>
          <a:prstGeom prst="rect">
            <a:avLst/>
          </a:prstGeom>
          <a:noFill/>
          <a:ln>
            <a:noFill/>
          </a:ln>
        </p:spPr>
      </p:pic>
      <p:pic>
        <p:nvPicPr>
          <p:cNvPr id="963" name="Google Shape;963;g2e186f19e7f_0_59" descr="Scales of justice with solid fill"/>
          <p:cNvPicPr preferRelativeResize="0"/>
          <p:nvPr/>
        </p:nvPicPr>
        <p:blipFill rotWithShape="1">
          <a:blip r:embed="rId14">
            <a:alphaModFix/>
          </a:blip>
          <a:srcRect/>
          <a:stretch/>
        </p:blipFill>
        <p:spPr>
          <a:xfrm>
            <a:off x="5770773" y="2285041"/>
            <a:ext cx="308099" cy="308099"/>
          </a:xfrm>
          <a:prstGeom prst="rect">
            <a:avLst/>
          </a:prstGeom>
          <a:noFill/>
          <a:ln>
            <a:noFill/>
          </a:ln>
        </p:spPr>
      </p:pic>
      <p:cxnSp>
        <p:nvCxnSpPr>
          <p:cNvPr id="964" name="Google Shape;964;g2e186f19e7f_0_59"/>
          <p:cNvCxnSpPr/>
          <p:nvPr/>
        </p:nvCxnSpPr>
        <p:spPr>
          <a:xfrm rot="10800000" flipH="1">
            <a:off x="2236431" y="3221956"/>
            <a:ext cx="1401000" cy="114000"/>
          </a:xfrm>
          <a:prstGeom prst="straightConnector1">
            <a:avLst/>
          </a:prstGeom>
          <a:noFill/>
          <a:ln w="9525" cap="flat" cmpd="sng">
            <a:solidFill>
              <a:srgbClr val="3E6EC2"/>
            </a:solidFill>
            <a:prstDash val="solid"/>
            <a:round/>
            <a:headEnd type="none" w="sm" len="sm"/>
            <a:tailEnd type="none" w="sm" len="sm"/>
          </a:ln>
        </p:spPr>
      </p:cxnSp>
      <p:cxnSp>
        <p:nvCxnSpPr>
          <p:cNvPr id="965" name="Google Shape;965;g2e186f19e7f_0_59"/>
          <p:cNvCxnSpPr>
            <a:endCxn id="930" idx="1"/>
          </p:cNvCxnSpPr>
          <p:nvPr/>
        </p:nvCxnSpPr>
        <p:spPr>
          <a:xfrm rot="10800000" flipH="1">
            <a:off x="2245705" y="3226511"/>
            <a:ext cx="1401000" cy="635700"/>
          </a:xfrm>
          <a:prstGeom prst="straightConnector1">
            <a:avLst/>
          </a:prstGeom>
          <a:noFill/>
          <a:ln w="9525" cap="flat" cmpd="sng">
            <a:solidFill>
              <a:srgbClr val="3E6EC2"/>
            </a:solidFill>
            <a:prstDash val="solid"/>
            <a:round/>
            <a:headEnd type="none" w="sm" len="sm"/>
            <a:tailEnd type="none" w="sm" len="sm"/>
          </a:ln>
        </p:spPr>
      </p:cxnSp>
      <p:cxnSp>
        <p:nvCxnSpPr>
          <p:cNvPr id="966" name="Google Shape;966;g2e186f19e7f_0_59"/>
          <p:cNvCxnSpPr>
            <a:stCxn id="930" idx="3"/>
            <a:endCxn id="935" idx="1"/>
          </p:cNvCxnSpPr>
          <p:nvPr/>
        </p:nvCxnSpPr>
        <p:spPr>
          <a:xfrm rot="10800000" flipH="1">
            <a:off x="4993105" y="2439011"/>
            <a:ext cx="697500" cy="787500"/>
          </a:xfrm>
          <a:prstGeom prst="straightConnector1">
            <a:avLst/>
          </a:prstGeom>
          <a:noFill/>
          <a:ln w="9525" cap="flat" cmpd="sng">
            <a:solidFill>
              <a:srgbClr val="3E6EC2"/>
            </a:solidFill>
            <a:prstDash val="solid"/>
            <a:round/>
            <a:headEnd type="none" w="sm" len="sm"/>
            <a:tailEnd type="none" w="sm" len="sm"/>
          </a:ln>
        </p:spPr>
      </p:cxnSp>
      <p:cxnSp>
        <p:nvCxnSpPr>
          <p:cNvPr id="967" name="Google Shape;967;g2e186f19e7f_0_59"/>
          <p:cNvCxnSpPr>
            <a:stCxn id="930" idx="3"/>
            <a:endCxn id="936" idx="1"/>
          </p:cNvCxnSpPr>
          <p:nvPr/>
        </p:nvCxnSpPr>
        <p:spPr>
          <a:xfrm rot="10800000" flipH="1">
            <a:off x="4993105" y="3181211"/>
            <a:ext cx="697500" cy="45300"/>
          </a:xfrm>
          <a:prstGeom prst="straightConnector1">
            <a:avLst/>
          </a:prstGeom>
          <a:noFill/>
          <a:ln w="9525" cap="flat" cmpd="sng">
            <a:solidFill>
              <a:srgbClr val="3E6EC2"/>
            </a:solidFill>
            <a:prstDash val="solid"/>
            <a:round/>
            <a:headEnd type="none" w="sm" len="sm"/>
            <a:tailEnd type="none" w="sm" len="sm"/>
          </a:ln>
        </p:spPr>
      </p:cxnSp>
      <p:cxnSp>
        <p:nvCxnSpPr>
          <p:cNvPr id="968" name="Google Shape;968;g2e186f19e7f_0_59"/>
          <p:cNvCxnSpPr>
            <a:stCxn id="930" idx="3"/>
            <a:endCxn id="933" idx="1"/>
          </p:cNvCxnSpPr>
          <p:nvPr/>
        </p:nvCxnSpPr>
        <p:spPr>
          <a:xfrm>
            <a:off x="4993105" y="3226511"/>
            <a:ext cx="697500" cy="1398900"/>
          </a:xfrm>
          <a:prstGeom prst="straightConnector1">
            <a:avLst/>
          </a:prstGeom>
          <a:noFill/>
          <a:ln w="9525" cap="flat" cmpd="sng">
            <a:solidFill>
              <a:srgbClr val="3E6EC2"/>
            </a:solidFill>
            <a:prstDash val="solid"/>
            <a:round/>
            <a:headEnd type="none" w="sm" len="sm"/>
            <a:tailEnd type="none" w="sm" len="sm"/>
          </a:ln>
        </p:spPr>
      </p:cxnSp>
      <p:cxnSp>
        <p:nvCxnSpPr>
          <p:cNvPr id="969" name="Google Shape;969;g2e186f19e7f_0_59"/>
          <p:cNvCxnSpPr>
            <a:stCxn id="930" idx="3"/>
            <a:endCxn id="934" idx="1"/>
          </p:cNvCxnSpPr>
          <p:nvPr/>
        </p:nvCxnSpPr>
        <p:spPr>
          <a:xfrm>
            <a:off x="4993105" y="3226511"/>
            <a:ext cx="697500" cy="696000"/>
          </a:xfrm>
          <a:prstGeom prst="straightConnector1">
            <a:avLst/>
          </a:prstGeom>
          <a:noFill/>
          <a:ln w="9525" cap="flat" cmpd="sng">
            <a:solidFill>
              <a:srgbClr val="3E6EC2"/>
            </a:solidFill>
            <a:prstDash val="solid"/>
            <a:round/>
            <a:headEnd type="none" w="sm" len="sm"/>
            <a:tailEnd type="none" w="sm" len="sm"/>
          </a:ln>
        </p:spPr>
      </p:cxnSp>
      <p:sp>
        <p:nvSpPr>
          <p:cNvPr id="970" name="Google Shape;970;g2e186f19e7f_0_59"/>
          <p:cNvSpPr txBox="1"/>
          <p:nvPr/>
        </p:nvSpPr>
        <p:spPr>
          <a:xfrm>
            <a:off x="6965890" y="2938774"/>
            <a:ext cx="1920300" cy="484800"/>
          </a:xfrm>
          <a:prstGeom prst="rect">
            <a:avLst/>
          </a:prstGeom>
          <a:noFill/>
          <a:ln>
            <a:noFill/>
          </a:ln>
        </p:spPr>
        <p:txBody>
          <a:bodyPr spcFirstLastPara="1" wrap="square" lIns="68575" tIns="34275" rIns="68575" bIns="34275" anchor="t" anchorCtr="0">
            <a:spAutoFit/>
          </a:bodyPr>
          <a:lstStyle/>
          <a:p>
            <a:pPr marL="114300" marR="0" lvl="0" indent="-11430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Patient assessment</a:t>
            </a:r>
            <a:endParaRPr sz="900" b="0" i="0" u="none" strike="noStrike" cap="none">
              <a:solidFill>
                <a:srgbClr val="000000"/>
              </a:solidFill>
              <a:latin typeface="Calibri"/>
              <a:ea typeface="Calibri"/>
              <a:cs typeface="Calibri"/>
              <a:sym typeface="Calibri"/>
            </a:endParaRPr>
          </a:p>
          <a:p>
            <a:pPr marL="114300" marR="0" lvl="0" indent="-11430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Vaccination reminders</a:t>
            </a:r>
            <a:endParaRPr sz="900" b="0" i="0" u="none" strike="noStrike" cap="none">
              <a:solidFill>
                <a:srgbClr val="000000"/>
              </a:solidFill>
              <a:latin typeface="Calibri"/>
              <a:ea typeface="Calibri"/>
              <a:cs typeface="Calibri"/>
              <a:sym typeface="Calibri"/>
            </a:endParaRPr>
          </a:p>
          <a:p>
            <a:pPr marL="114300" marR="0" lvl="0" indent="-11430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Proof of vaccination</a:t>
            </a:r>
            <a:endParaRPr/>
          </a:p>
        </p:txBody>
      </p:sp>
      <p:cxnSp>
        <p:nvCxnSpPr>
          <p:cNvPr id="971" name="Google Shape;971;g2e186f19e7f_0_59"/>
          <p:cNvCxnSpPr/>
          <p:nvPr/>
        </p:nvCxnSpPr>
        <p:spPr>
          <a:xfrm>
            <a:off x="6957750" y="2255548"/>
            <a:ext cx="0" cy="367200"/>
          </a:xfrm>
          <a:prstGeom prst="straightConnector1">
            <a:avLst/>
          </a:prstGeom>
          <a:noFill/>
          <a:ln w="9525" cap="flat" cmpd="sng">
            <a:solidFill>
              <a:srgbClr val="3E6EC2"/>
            </a:solidFill>
            <a:prstDash val="solid"/>
            <a:round/>
            <a:headEnd type="none" w="sm" len="sm"/>
            <a:tailEnd type="none" w="sm" len="sm"/>
          </a:ln>
        </p:spPr>
      </p:cxnSp>
      <p:sp>
        <p:nvSpPr>
          <p:cNvPr id="972" name="Google Shape;972;g2e186f19e7f_0_59"/>
          <p:cNvSpPr txBox="1"/>
          <p:nvPr/>
        </p:nvSpPr>
        <p:spPr>
          <a:xfrm>
            <a:off x="6965890" y="3548385"/>
            <a:ext cx="1920300" cy="762000"/>
          </a:xfrm>
          <a:prstGeom prst="rect">
            <a:avLst/>
          </a:prstGeom>
          <a:noFill/>
          <a:ln>
            <a:noFill/>
          </a:ln>
        </p:spPr>
        <p:txBody>
          <a:bodyPr spcFirstLastPara="1" wrap="square" lIns="68575" tIns="34275" rIns="68575" bIns="34275" anchor="t" anchorCtr="0">
            <a:spAutoFit/>
          </a:bodyPr>
          <a:lstStyle/>
          <a:p>
            <a:pPr marL="128587" marR="0" lvl="0" indent="-128587"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Population health assessments</a:t>
            </a:r>
            <a:endParaRPr/>
          </a:p>
          <a:p>
            <a:pPr marL="128587" marR="0" lvl="0" indent="-128587"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Targeting interventions</a:t>
            </a:r>
            <a:endParaRPr/>
          </a:p>
          <a:p>
            <a:pPr marL="128587" marR="0" lvl="0" indent="-128587"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VFC participation (orders, inventory mgmt., quality improvement, provider assessment) </a:t>
            </a:r>
            <a:endParaRPr sz="900" b="0" i="0" u="none" strike="noStrike" cap="none">
              <a:solidFill>
                <a:srgbClr val="000000"/>
              </a:solidFill>
              <a:latin typeface="Calibri"/>
              <a:ea typeface="Calibri"/>
              <a:cs typeface="Calibri"/>
              <a:sym typeface="Calibri"/>
            </a:endParaRPr>
          </a:p>
        </p:txBody>
      </p:sp>
      <p:cxnSp>
        <p:nvCxnSpPr>
          <p:cNvPr id="973" name="Google Shape;973;g2e186f19e7f_0_59"/>
          <p:cNvCxnSpPr/>
          <p:nvPr/>
        </p:nvCxnSpPr>
        <p:spPr>
          <a:xfrm>
            <a:off x="6956984" y="2997604"/>
            <a:ext cx="0" cy="367200"/>
          </a:xfrm>
          <a:prstGeom prst="straightConnector1">
            <a:avLst/>
          </a:prstGeom>
          <a:noFill/>
          <a:ln w="9525" cap="flat" cmpd="sng">
            <a:solidFill>
              <a:srgbClr val="3E6EC2"/>
            </a:solidFill>
            <a:prstDash val="solid"/>
            <a:round/>
            <a:headEnd type="none" w="sm" len="sm"/>
            <a:tailEnd type="none" w="sm" len="sm"/>
          </a:ln>
        </p:spPr>
      </p:cxnSp>
      <p:sp>
        <p:nvSpPr>
          <p:cNvPr id="974" name="Google Shape;974;g2e186f19e7f_0_59"/>
          <p:cNvSpPr txBox="1"/>
          <p:nvPr/>
        </p:nvSpPr>
        <p:spPr>
          <a:xfrm>
            <a:off x="7013923" y="4395149"/>
            <a:ext cx="1920300" cy="484800"/>
          </a:xfrm>
          <a:prstGeom prst="rect">
            <a:avLst/>
          </a:prstGeom>
          <a:noFill/>
          <a:ln>
            <a:noFill/>
          </a:ln>
        </p:spPr>
        <p:txBody>
          <a:bodyPr spcFirstLastPara="1" wrap="square" lIns="68575" tIns="34275" rIns="68575" bIns="34275" anchor="t" anchorCtr="0">
            <a:spAutoFit/>
          </a:bodyPr>
          <a:lstStyle/>
          <a:p>
            <a:pPr marL="114300" marR="0" lvl="0" indent="-11430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Consolidated vaccination records</a:t>
            </a:r>
            <a:endParaRPr/>
          </a:p>
          <a:p>
            <a:pPr marL="114300" marR="0" lvl="0" indent="-11430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Reminders</a:t>
            </a:r>
            <a:endParaRPr/>
          </a:p>
          <a:p>
            <a:pPr marL="114300" marR="0" lvl="0" indent="-114300" algn="l" rtl="0">
              <a:lnSpc>
                <a:spcPct val="100000"/>
              </a:lnSpc>
              <a:spcBef>
                <a:spcPts val="0"/>
              </a:spcBef>
              <a:spcAft>
                <a:spcPts val="0"/>
              </a:spcAft>
              <a:buClr>
                <a:srgbClr val="000000"/>
              </a:buClr>
              <a:buSzPts val="900"/>
              <a:buFont typeface="Arial"/>
              <a:buChar char="•"/>
            </a:pPr>
            <a:r>
              <a:rPr lang="en-US" sz="900" b="0" i="0" u="none" strike="noStrike" cap="none">
                <a:solidFill>
                  <a:srgbClr val="000000"/>
                </a:solidFill>
                <a:latin typeface="Calibri"/>
                <a:ea typeface="Calibri"/>
                <a:cs typeface="Calibri"/>
                <a:sym typeface="Calibri"/>
              </a:rPr>
              <a:t>Proof of vaccination</a:t>
            </a:r>
            <a:endParaRPr/>
          </a:p>
        </p:txBody>
      </p:sp>
      <p:cxnSp>
        <p:nvCxnSpPr>
          <p:cNvPr id="975" name="Google Shape;975;g2e186f19e7f_0_59"/>
          <p:cNvCxnSpPr/>
          <p:nvPr/>
        </p:nvCxnSpPr>
        <p:spPr>
          <a:xfrm>
            <a:off x="6956984" y="3689228"/>
            <a:ext cx="0" cy="480000"/>
          </a:xfrm>
          <a:prstGeom prst="straightConnector1">
            <a:avLst/>
          </a:prstGeom>
          <a:noFill/>
          <a:ln w="9525" cap="flat" cmpd="sng">
            <a:solidFill>
              <a:srgbClr val="3E6EC2"/>
            </a:solidFill>
            <a:prstDash val="solid"/>
            <a:round/>
            <a:headEnd type="none" w="sm" len="sm"/>
            <a:tailEnd type="none" w="sm" len="sm"/>
          </a:ln>
        </p:spPr>
      </p:cxnSp>
      <p:cxnSp>
        <p:nvCxnSpPr>
          <p:cNvPr id="976" name="Google Shape;976;g2e186f19e7f_0_59"/>
          <p:cNvCxnSpPr/>
          <p:nvPr/>
        </p:nvCxnSpPr>
        <p:spPr>
          <a:xfrm>
            <a:off x="6957750" y="4488165"/>
            <a:ext cx="0" cy="274200"/>
          </a:xfrm>
          <a:prstGeom prst="straightConnector1">
            <a:avLst/>
          </a:prstGeom>
          <a:noFill/>
          <a:ln w="9525" cap="flat" cmpd="sng">
            <a:solidFill>
              <a:srgbClr val="3E6EC2"/>
            </a:solidFill>
            <a:prstDash val="solid"/>
            <a:round/>
            <a:headEnd type="none" w="sm" len="sm"/>
            <a:tailEnd type="none" w="sm" len="sm"/>
          </a:ln>
        </p:spPr>
      </p:cxnSp>
      <p:pic>
        <p:nvPicPr>
          <p:cNvPr id="977" name="Google Shape;977;g2e186f19e7f_0_59" descr="Clipart - Router symbol"/>
          <p:cNvPicPr preferRelativeResize="0"/>
          <p:nvPr/>
        </p:nvPicPr>
        <p:blipFill rotWithShape="1">
          <a:blip r:embed="rId15">
            <a:alphaModFix/>
          </a:blip>
          <a:srcRect/>
          <a:stretch/>
        </p:blipFill>
        <p:spPr>
          <a:xfrm>
            <a:off x="3314301" y="3117095"/>
            <a:ext cx="326226" cy="218905"/>
          </a:xfrm>
          <a:prstGeom prst="rect">
            <a:avLst/>
          </a:prstGeom>
          <a:noFill/>
          <a:ln>
            <a:noFill/>
          </a:ln>
        </p:spPr>
      </p:pic>
      <p:sp>
        <p:nvSpPr>
          <p:cNvPr id="978" name="Google Shape;978;g2e186f19e7f_0_59"/>
          <p:cNvSpPr/>
          <p:nvPr/>
        </p:nvSpPr>
        <p:spPr>
          <a:xfrm>
            <a:off x="3013556" y="2701693"/>
            <a:ext cx="867643" cy="713818"/>
          </a:xfrm>
          <a:prstGeom prst="rect">
            <a:avLst/>
          </a:prstGeom>
        </p:spPr>
        <p:txBody>
          <a:bodyPr>
            <a:prstTxWarp prst="textPlain">
              <a:avLst/>
            </a:prstTxWarp>
          </a:bodyPr>
          <a:lstStyle/>
          <a:p>
            <a:pPr lvl="0" algn="ctr"/>
            <a:r>
              <a:rPr b="1" i="0">
                <a:ln>
                  <a:noFill/>
                </a:ln>
                <a:solidFill>
                  <a:srgbClr val="000000"/>
                </a:solidFill>
                <a:latin typeface="Arial"/>
              </a:rPr>
              <a:t>IZ Gateway</a:t>
            </a:r>
          </a:p>
        </p:txBody>
      </p:sp>
      <p:pic>
        <p:nvPicPr>
          <p:cNvPr id="979" name="Google Shape;979;g2e186f19e7f_0_59" descr="Clipart - Router symbol"/>
          <p:cNvPicPr preferRelativeResize="0"/>
          <p:nvPr/>
        </p:nvPicPr>
        <p:blipFill rotWithShape="1">
          <a:blip r:embed="rId15">
            <a:alphaModFix/>
          </a:blip>
          <a:srcRect/>
          <a:stretch/>
        </p:blipFill>
        <p:spPr>
          <a:xfrm>
            <a:off x="4989444" y="3117095"/>
            <a:ext cx="326226" cy="218905"/>
          </a:xfrm>
          <a:prstGeom prst="rect">
            <a:avLst/>
          </a:prstGeom>
          <a:noFill/>
          <a:ln>
            <a:noFill/>
          </a:ln>
        </p:spPr>
      </p:pic>
      <p:sp>
        <p:nvSpPr>
          <p:cNvPr id="980" name="Google Shape;980;g2e186f19e7f_0_59"/>
          <p:cNvSpPr/>
          <p:nvPr/>
        </p:nvSpPr>
        <p:spPr>
          <a:xfrm>
            <a:off x="4695626" y="2687386"/>
            <a:ext cx="867643" cy="713818"/>
          </a:xfrm>
          <a:prstGeom prst="rect">
            <a:avLst/>
          </a:prstGeom>
        </p:spPr>
        <p:txBody>
          <a:bodyPr>
            <a:prstTxWarp prst="textPlain">
              <a:avLst/>
            </a:prstTxWarp>
          </a:bodyPr>
          <a:lstStyle/>
          <a:p>
            <a:pPr lvl="0" algn="ctr"/>
            <a:r>
              <a:rPr b="1" i="0">
                <a:ln>
                  <a:noFill/>
                </a:ln>
                <a:solidFill>
                  <a:srgbClr val="000000"/>
                </a:solidFill>
                <a:latin typeface="Arial"/>
              </a:rPr>
              <a:t>IZ Gateway</a:t>
            </a:r>
          </a:p>
        </p:txBody>
      </p:sp>
      <p:pic>
        <p:nvPicPr>
          <p:cNvPr id="981" name="Google Shape;981;g2e186f19e7f_0_59" descr="Medical with solid fill"/>
          <p:cNvPicPr preferRelativeResize="0"/>
          <p:nvPr/>
        </p:nvPicPr>
        <p:blipFill rotWithShape="1">
          <a:blip r:embed="rId16">
            <a:alphaModFix/>
          </a:blip>
          <a:srcRect/>
          <a:stretch/>
        </p:blipFill>
        <p:spPr>
          <a:xfrm>
            <a:off x="599156" y="3729869"/>
            <a:ext cx="308610" cy="308610"/>
          </a:xfrm>
          <a:prstGeom prst="rect">
            <a:avLst/>
          </a:prstGeom>
          <a:noFill/>
          <a:ln>
            <a:noFill/>
          </a:ln>
        </p:spPr>
      </p:pic>
      <p:sp>
        <p:nvSpPr>
          <p:cNvPr id="982" name="Google Shape;982;g2e186f19e7f_0_59"/>
          <p:cNvSpPr txBox="1"/>
          <p:nvPr/>
        </p:nvSpPr>
        <p:spPr>
          <a:xfrm>
            <a:off x="660624" y="4869300"/>
            <a:ext cx="2979900" cy="184800"/>
          </a:xfrm>
          <a:prstGeom prst="rect">
            <a:avLst/>
          </a:prstGeom>
          <a:noFill/>
          <a:ln>
            <a:noFill/>
          </a:ln>
        </p:spPr>
        <p:txBody>
          <a:bodyPr spcFirstLastPara="1" wrap="square" lIns="0" tIns="0" rIns="0" bIns="0" anchor="ctr" anchorCtr="0">
            <a:spAutoFit/>
          </a:bodyPr>
          <a:lstStyle/>
          <a:p>
            <a:pPr marL="83343" marR="0" lvl="0" indent="-83343"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*CDC’s IZ Gateway enables some data flow</a:t>
            </a:r>
            <a:endParaRPr sz="120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g2da1dedc366_0_1873"/>
          <p:cNvSpPr txBox="1">
            <a:spLocks noGrp="1"/>
          </p:cNvSpPr>
          <p:nvPr>
            <p:ph type="title"/>
          </p:nvPr>
        </p:nvSpPr>
        <p:spPr>
          <a:xfrm>
            <a:off x="479064" y="684963"/>
            <a:ext cx="62871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Strategic Sustainability</a:t>
            </a:r>
            <a:endParaRPr/>
          </a:p>
        </p:txBody>
      </p:sp>
      <p:sp>
        <p:nvSpPr>
          <p:cNvPr id="989" name="Google Shape;989;g2da1dedc366_0_1873"/>
          <p:cNvSpPr/>
          <p:nvPr/>
        </p:nvSpPr>
        <p:spPr>
          <a:xfrm>
            <a:off x="903150" y="1667250"/>
            <a:ext cx="7337700" cy="1809000"/>
          </a:xfrm>
          <a:prstGeom prst="round1Rect">
            <a:avLst>
              <a:gd name="adj" fmla="val 16667"/>
            </a:avLst>
          </a:prstGeom>
          <a:solidFill>
            <a:srgbClr val="E3EBB3"/>
          </a:solidFill>
          <a:ln w="9525" cap="flat" cmpd="sng">
            <a:solidFill>
              <a:srgbClr val="2E5F7D"/>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l" rtl="0">
              <a:lnSpc>
                <a:spcPct val="100000"/>
              </a:lnSpc>
              <a:spcBef>
                <a:spcPts val="800"/>
              </a:spcBef>
              <a:spcAft>
                <a:spcPts val="0"/>
              </a:spcAft>
              <a:buClr>
                <a:schemeClr val="dk1"/>
              </a:buClr>
              <a:buSzPts val="1100"/>
              <a:buFont typeface="Arial"/>
              <a:buNone/>
            </a:pPr>
            <a:r>
              <a:rPr lang="en-US" sz="2200" b="0" i="1" u="none" strike="noStrike" cap="none">
                <a:solidFill>
                  <a:srgbClr val="2E5F7D"/>
                </a:solidFill>
                <a:latin typeface="Calibri"/>
                <a:ea typeface="Calibri"/>
                <a:cs typeface="Calibri"/>
                <a:sym typeface="Calibri"/>
              </a:rPr>
              <a:t>Strategic sustainability is having a long-range view and plan so that you have clear priorities in place when funding opportunities arise and needs or priorities shift. </a:t>
            </a:r>
            <a:endParaRPr sz="2200" b="0" i="1" u="none" strike="noStrike" cap="none">
              <a:solidFill>
                <a:srgbClr val="2E5F7D"/>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g2da1dedc366_0_1879"/>
          <p:cNvSpPr txBox="1">
            <a:spLocks noGrp="1"/>
          </p:cNvSpPr>
          <p:nvPr>
            <p:ph type="title"/>
          </p:nvPr>
        </p:nvSpPr>
        <p:spPr>
          <a:xfrm>
            <a:off x="460089" y="685088"/>
            <a:ext cx="62871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Strategic Sustainability</a:t>
            </a:r>
            <a:endParaRPr/>
          </a:p>
        </p:txBody>
      </p:sp>
      <p:sp>
        <p:nvSpPr>
          <p:cNvPr id="996" name="Google Shape;996;g2da1dedc366_0_1879"/>
          <p:cNvSpPr txBox="1"/>
          <p:nvPr/>
        </p:nvSpPr>
        <p:spPr>
          <a:xfrm>
            <a:off x="384725" y="1356600"/>
            <a:ext cx="4536900" cy="37869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90000"/>
              </a:lnSpc>
              <a:spcBef>
                <a:spcPts val="1000"/>
              </a:spcBef>
              <a:spcAft>
                <a:spcPts val="0"/>
              </a:spcAft>
              <a:buClr>
                <a:srgbClr val="55AF89"/>
              </a:buClr>
              <a:buSzPts val="2300"/>
              <a:buFont typeface="Arial"/>
              <a:buChar char="•"/>
            </a:pPr>
            <a:r>
              <a:rPr lang="en-US" sz="1800" b="1" i="0" u="none" strike="noStrike" cap="none">
                <a:solidFill>
                  <a:srgbClr val="2E5F7D"/>
                </a:solidFill>
                <a:latin typeface="Calibri"/>
                <a:ea typeface="Calibri"/>
                <a:cs typeface="Calibri"/>
                <a:sym typeface="Calibri"/>
              </a:rPr>
              <a:t>Technical Development</a:t>
            </a:r>
            <a:r>
              <a:rPr lang="en-US" sz="1800" b="1" i="0" u="none" strike="noStrike" cap="none">
                <a:solidFill>
                  <a:schemeClr val="accent1"/>
                </a:solidFill>
                <a:latin typeface="Calibri"/>
                <a:ea typeface="Calibri"/>
                <a:cs typeface="Calibri"/>
                <a:sym typeface="Calibri"/>
              </a:rPr>
              <a:t> </a:t>
            </a:r>
            <a:r>
              <a:rPr lang="en-US" sz="1800">
                <a:solidFill>
                  <a:schemeClr val="dk1"/>
                </a:solidFill>
                <a:latin typeface="Calibri"/>
                <a:ea typeface="Calibri"/>
                <a:cs typeface="Calibri"/>
                <a:sym typeface="Calibri"/>
              </a:rPr>
              <a:t>–</a:t>
            </a:r>
            <a:r>
              <a:rPr lang="en-US" sz="1800" b="0" i="0" u="none" strike="noStrike" cap="none">
                <a:solidFill>
                  <a:schemeClr val="dk1"/>
                </a:solidFill>
                <a:latin typeface="Calibri"/>
                <a:ea typeface="Calibri"/>
                <a:cs typeface="Calibri"/>
                <a:sym typeface="Calibri"/>
              </a:rPr>
              <a:t> Modernization and enhancements</a:t>
            </a:r>
            <a:endParaRPr sz="21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55AF89"/>
              </a:buClr>
              <a:buSzPts val="2300"/>
              <a:buFont typeface="Arial"/>
              <a:buChar char="•"/>
            </a:pPr>
            <a:r>
              <a:rPr lang="en-US" sz="1800" b="1" i="0" u="none" strike="noStrike" cap="none">
                <a:solidFill>
                  <a:srgbClr val="2E5F7D"/>
                </a:solidFill>
                <a:latin typeface="Calibri"/>
                <a:ea typeface="Calibri"/>
                <a:cs typeface="Calibri"/>
                <a:sym typeface="Calibri"/>
              </a:rPr>
              <a:t>Workforce Development</a:t>
            </a:r>
            <a:r>
              <a:rPr lang="en-US" sz="1800" b="1" i="0" u="none" strike="noStrike" cap="non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a:t>
            </a:r>
            <a:r>
              <a:rPr lang="en-US" sz="1800" b="0" i="0" u="none" strike="noStrike" cap="none">
                <a:solidFill>
                  <a:schemeClr val="dk1"/>
                </a:solidFill>
                <a:latin typeface="Calibri"/>
                <a:ea typeface="Calibri"/>
                <a:cs typeface="Calibri"/>
                <a:sym typeface="Calibri"/>
              </a:rPr>
              <a:t> Existing and future staffing</a:t>
            </a:r>
            <a:endParaRPr sz="21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55AF89"/>
              </a:buClr>
              <a:buSzPts val="2300"/>
              <a:buFont typeface="Arial"/>
              <a:buChar char="•"/>
            </a:pPr>
            <a:r>
              <a:rPr lang="en-US" sz="1800" b="1" i="0" u="none" strike="noStrike" cap="none">
                <a:solidFill>
                  <a:srgbClr val="2E5F7D"/>
                </a:solidFill>
                <a:latin typeface="Calibri"/>
                <a:ea typeface="Calibri"/>
                <a:cs typeface="Calibri"/>
                <a:sym typeface="Calibri"/>
              </a:rPr>
              <a:t>Maintenance</a:t>
            </a:r>
            <a:r>
              <a:rPr lang="en-US" sz="1800" b="0" i="0" u="none" strike="noStrike" cap="non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a:t>
            </a:r>
            <a:r>
              <a:rPr lang="en-US" sz="1800" b="0" i="0" u="none" strike="noStrike" cap="none">
                <a:solidFill>
                  <a:schemeClr val="dk1"/>
                </a:solidFill>
                <a:latin typeface="Calibri"/>
                <a:ea typeface="Calibri"/>
                <a:cs typeface="Calibri"/>
                <a:sym typeface="Calibri"/>
              </a:rPr>
              <a:t> Technical infrastructure of the IIS, provider management and data quality monitoring</a:t>
            </a:r>
            <a:endParaRPr sz="21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55AF89"/>
              </a:buClr>
              <a:buSzPts val="2300"/>
              <a:buFont typeface="Arial"/>
              <a:buChar char="•"/>
            </a:pPr>
            <a:r>
              <a:rPr lang="en-US" sz="1800" b="1" i="0" u="none" strike="noStrike" cap="none">
                <a:solidFill>
                  <a:srgbClr val="2E5F7D"/>
                </a:solidFill>
                <a:latin typeface="Calibri"/>
                <a:ea typeface="Calibri"/>
                <a:cs typeface="Calibri"/>
                <a:sym typeface="Calibri"/>
              </a:rPr>
              <a:t>Policy</a:t>
            </a:r>
            <a:r>
              <a:rPr lang="en-US" sz="1800" b="0" i="0" u="none" strike="noStrike" cap="none">
                <a:solidFill>
                  <a:schemeClr val="accent1"/>
                </a:solidFill>
                <a:latin typeface="Calibri"/>
                <a:ea typeface="Calibri"/>
                <a:cs typeface="Calibri"/>
                <a:sym typeface="Calibri"/>
              </a:rPr>
              <a:t> </a:t>
            </a:r>
            <a:r>
              <a:rPr lang="en-US" sz="1800">
                <a:solidFill>
                  <a:schemeClr val="dk1"/>
                </a:solidFill>
                <a:latin typeface="Calibri"/>
                <a:ea typeface="Calibri"/>
                <a:cs typeface="Calibri"/>
                <a:sym typeface="Calibri"/>
              </a:rPr>
              <a:t>–</a:t>
            </a:r>
            <a:r>
              <a:rPr lang="en-US" sz="1800" b="0" i="0" u="none" strike="noStrike" cap="none">
                <a:solidFill>
                  <a:schemeClr val="dk1"/>
                </a:solidFill>
                <a:latin typeface="Calibri"/>
                <a:ea typeface="Calibri"/>
                <a:cs typeface="Calibri"/>
                <a:sym typeface="Calibri"/>
              </a:rPr>
              <a:t> Data management and data sharing</a:t>
            </a:r>
            <a:endParaRPr sz="21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1000"/>
              </a:spcBef>
              <a:spcAft>
                <a:spcPts val="0"/>
              </a:spcAft>
              <a:buClr>
                <a:srgbClr val="55AF89"/>
              </a:buClr>
              <a:buSzPts val="2300"/>
              <a:buFont typeface="Arial"/>
              <a:buChar char="•"/>
            </a:pPr>
            <a:r>
              <a:rPr lang="en-US" sz="1800" b="1" i="0" u="none" strike="noStrike" cap="none">
                <a:solidFill>
                  <a:srgbClr val="2E5F7D"/>
                </a:solidFill>
                <a:latin typeface="Calibri"/>
                <a:ea typeface="Calibri"/>
                <a:cs typeface="Calibri"/>
                <a:sym typeface="Calibri"/>
              </a:rPr>
              <a:t>Funding</a:t>
            </a:r>
            <a:r>
              <a:rPr lang="en-US" sz="1800" b="0" i="0" u="none" strike="noStrike" cap="none">
                <a:solidFill>
                  <a:schemeClr val="accent1"/>
                </a:solidFill>
                <a:latin typeface="Calibri"/>
                <a:ea typeface="Calibri"/>
                <a:cs typeface="Calibri"/>
                <a:sym typeface="Calibri"/>
              </a:rPr>
              <a:t> </a:t>
            </a:r>
            <a:r>
              <a:rPr lang="en-US" sz="1800">
                <a:solidFill>
                  <a:schemeClr val="dk1"/>
                </a:solidFill>
                <a:latin typeface="Calibri"/>
                <a:ea typeface="Calibri"/>
                <a:cs typeface="Calibri"/>
                <a:sym typeface="Calibri"/>
              </a:rPr>
              <a:t>–</a:t>
            </a:r>
            <a:r>
              <a:rPr lang="en-US" sz="1800" b="0" i="0" u="none" strike="noStrike" cap="none">
                <a:solidFill>
                  <a:schemeClr val="dk1"/>
                </a:solidFill>
                <a:latin typeface="Calibri"/>
                <a:ea typeface="Calibri"/>
                <a:cs typeface="Calibri"/>
                <a:sym typeface="Calibri"/>
              </a:rPr>
              <a:t> Identification of existing and prospective sources</a:t>
            </a:r>
            <a:endParaRPr sz="1400" b="0" i="0" u="none" strike="noStrike" cap="none">
              <a:solidFill>
                <a:srgbClr val="000000"/>
              </a:solidFill>
              <a:latin typeface="Arial"/>
              <a:ea typeface="Arial"/>
              <a:cs typeface="Arial"/>
              <a:sym typeface="Arial"/>
            </a:endParaRPr>
          </a:p>
        </p:txBody>
      </p:sp>
      <p:sp>
        <p:nvSpPr>
          <p:cNvPr id="997" name="Google Shape;997;g2da1dedc366_0_1879"/>
          <p:cNvSpPr txBox="1">
            <a:spLocks noGrp="1"/>
          </p:cNvSpPr>
          <p:nvPr>
            <p:ph type="sldNum" idx="4294967295"/>
          </p:nvPr>
        </p:nvSpPr>
        <p:spPr>
          <a:xfrm>
            <a:off x="6823430" y="3665413"/>
            <a:ext cx="411600" cy="295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dk1"/>
                </a:solidFill>
                <a:latin typeface="Calibri"/>
                <a:ea typeface="Calibri"/>
                <a:cs typeface="Calibri"/>
                <a:sym typeface="Calibri"/>
              </a:rPr>
              <a:t>7</a:t>
            </a:fld>
            <a:endParaRPr sz="1000" b="0" i="0" u="none" strike="noStrike" cap="none">
              <a:solidFill>
                <a:schemeClr val="dk1"/>
              </a:solidFill>
              <a:latin typeface="Calibri"/>
              <a:ea typeface="Calibri"/>
              <a:cs typeface="Calibri"/>
              <a:sym typeface="Calibri"/>
            </a:endParaRPr>
          </a:p>
        </p:txBody>
      </p:sp>
      <p:sp>
        <p:nvSpPr>
          <p:cNvPr id="998" name="Google Shape;998;g2da1dedc366_0_1879"/>
          <p:cNvSpPr/>
          <p:nvPr/>
        </p:nvSpPr>
        <p:spPr>
          <a:xfrm>
            <a:off x="5053748" y="685112"/>
            <a:ext cx="3948000" cy="3948000"/>
          </a:xfrm>
          <a:prstGeom prst="ellipse">
            <a:avLst/>
          </a:prstGeom>
          <a:solidFill>
            <a:srgbClr val="CDD4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99" name="Google Shape;999;g2da1dedc366_0_1879"/>
          <p:cNvGrpSpPr/>
          <p:nvPr/>
        </p:nvGrpSpPr>
        <p:grpSpPr>
          <a:xfrm>
            <a:off x="5949752" y="510403"/>
            <a:ext cx="2166000" cy="2166000"/>
            <a:chOff x="3619861" y="407378"/>
            <a:chExt cx="2166000" cy="2166000"/>
          </a:xfrm>
        </p:grpSpPr>
        <p:sp>
          <p:nvSpPr>
            <p:cNvPr id="1000" name="Google Shape;1000;g2da1dedc366_0_1879"/>
            <p:cNvSpPr/>
            <p:nvPr/>
          </p:nvSpPr>
          <p:spPr>
            <a:xfrm>
              <a:off x="3619861" y="407378"/>
              <a:ext cx="2166000" cy="2166000"/>
            </a:xfrm>
            <a:prstGeom prst="ellipse">
              <a:avLst/>
            </a:prstGeom>
            <a:solidFill>
              <a:srgbClr val="6FA8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1001" name="Google Shape;1001;g2da1dedc366_0_1879"/>
            <p:cNvSpPr txBox="1"/>
            <p:nvPr/>
          </p:nvSpPr>
          <p:spPr>
            <a:xfrm>
              <a:off x="4024522" y="707737"/>
              <a:ext cx="1328400" cy="661500"/>
            </a:xfrm>
            <a:prstGeom prst="rect">
              <a:avLst/>
            </a:prstGeom>
            <a:solidFill>
              <a:srgbClr val="6FA8D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1" i="0" u="none" strike="noStrike" cap="none">
                  <a:solidFill>
                    <a:srgbClr val="FFFFFF"/>
                  </a:solidFill>
                  <a:latin typeface="Calibri"/>
                  <a:ea typeface="Calibri"/>
                  <a:cs typeface="Calibri"/>
                  <a:sym typeface="Calibri"/>
                </a:rPr>
                <a:t>Technical Development</a:t>
              </a:r>
              <a:endParaRPr b="1" i="0" u="none" strike="noStrike" cap="none">
                <a:solidFill>
                  <a:srgbClr val="FFFFFF"/>
                </a:solidFill>
                <a:latin typeface="Calibri"/>
                <a:ea typeface="Calibri"/>
                <a:cs typeface="Calibri"/>
                <a:sym typeface="Calibri"/>
              </a:endParaRPr>
            </a:p>
          </p:txBody>
        </p:sp>
      </p:grpSp>
      <p:grpSp>
        <p:nvGrpSpPr>
          <p:cNvPr id="1002" name="Google Shape;1002;g2da1dedc366_0_1879"/>
          <p:cNvGrpSpPr/>
          <p:nvPr/>
        </p:nvGrpSpPr>
        <p:grpSpPr>
          <a:xfrm>
            <a:off x="6978002" y="1246068"/>
            <a:ext cx="2166000" cy="2166000"/>
            <a:chOff x="4648111" y="1143043"/>
            <a:chExt cx="2166000" cy="2166000"/>
          </a:xfrm>
        </p:grpSpPr>
        <p:sp>
          <p:nvSpPr>
            <p:cNvPr id="1003" name="Google Shape;1003;g2da1dedc366_0_1879"/>
            <p:cNvSpPr/>
            <p:nvPr/>
          </p:nvSpPr>
          <p:spPr>
            <a:xfrm>
              <a:off x="4648111" y="1143043"/>
              <a:ext cx="2166000" cy="2166000"/>
            </a:xfrm>
            <a:prstGeom prst="ellipse">
              <a:avLst/>
            </a:prstGeom>
            <a:solidFill>
              <a:srgbClr val="9FC5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1004" name="Google Shape;1004;g2da1dedc366_0_1879"/>
            <p:cNvSpPr txBox="1"/>
            <p:nvPr/>
          </p:nvSpPr>
          <p:spPr>
            <a:xfrm>
              <a:off x="5431959" y="1669525"/>
              <a:ext cx="1190100" cy="661500"/>
            </a:xfrm>
            <a:prstGeom prst="rect">
              <a:avLst/>
            </a:prstGeom>
            <a:solidFill>
              <a:srgbClr val="9FC5E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1" i="0" u="none" strike="noStrike" cap="none">
                  <a:solidFill>
                    <a:srgbClr val="FFFFFF"/>
                  </a:solidFill>
                  <a:latin typeface="Calibri"/>
                  <a:ea typeface="Calibri"/>
                  <a:cs typeface="Calibri"/>
                  <a:sym typeface="Calibri"/>
                </a:rPr>
                <a:t>Maintenance</a:t>
              </a:r>
              <a:endParaRPr b="1" i="0" u="none" strike="noStrike" cap="none">
                <a:solidFill>
                  <a:srgbClr val="FFFFFF"/>
                </a:solidFill>
                <a:latin typeface="Calibri"/>
                <a:ea typeface="Calibri"/>
                <a:cs typeface="Calibri"/>
                <a:sym typeface="Calibri"/>
              </a:endParaRPr>
            </a:p>
          </p:txBody>
        </p:sp>
      </p:grpSp>
      <p:grpSp>
        <p:nvGrpSpPr>
          <p:cNvPr id="1005" name="Google Shape;1005;g2da1dedc366_0_1879"/>
          <p:cNvGrpSpPr/>
          <p:nvPr/>
        </p:nvGrpSpPr>
        <p:grpSpPr>
          <a:xfrm>
            <a:off x="6568704" y="2460714"/>
            <a:ext cx="2166000" cy="2166000"/>
            <a:chOff x="4238812" y="2357689"/>
            <a:chExt cx="2166000" cy="2166000"/>
          </a:xfrm>
        </p:grpSpPr>
        <p:sp>
          <p:nvSpPr>
            <p:cNvPr id="1006" name="Google Shape;1006;g2da1dedc366_0_1879"/>
            <p:cNvSpPr/>
            <p:nvPr/>
          </p:nvSpPr>
          <p:spPr>
            <a:xfrm>
              <a:off x="4238812" y="2357689"/>
              <a:ext cx="2166000" cy="2166000"/>
            </a:xfrm>
            <a:prstGeom prst="ellipse">
              <a:avLst/>
            </a:prstGeom>
            <a:solidFill>
              <a:srgbClr val="0737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1007" name="Google Shape;1007;g2da1dedc366_0_1879"/>
            <p:cNvSpPr txBox="1"/>
            <p:nvPr/>
          </p:nvSpPr>
          <p:spPr>
            <a:xfrm>
              <a:off x="5047891" y="3185187"/>
              <a:ext cx="1328400" cy="66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1" i="0" u="none" strike="noStrike" cap="none">
                  <a:solidFill>
                    <a:srgbClr val="FFFFFF"/>
                  </a:solidFill>
                  <a:latin typeface="Calibri"/>
                  <a:ea typeface="Calibri"/>
                  <a:cs typeface="Calibri"/>
                  <a:sym typeface="Calibri"/>
                </a:rPr>
                <a:t>Policy</a:t>
              </a:r>
              <a:endParaRPr b="1" i="0" u="none" strike="noStrike" cap="none">
                <a:solidFill>
                  <a:srgbClr val="FFFFFF"/>
                </a:solidFill>
                <a:latin typeface="Calibri"/>
                <a:ea typeface="Calibri"/>
                <a:cs typeface="Calibri"/>
                <a:sym typeface="Calibri"/>
              </a:endParaRPr>
            </a:p>
          </p:txBody>
        </p:sp>
      </p:grpSp>
      <p:grpSp>
        <p:nvGrpSpPr>
          <p:cNvPr id="1008" name="Google Shape;1008;g2da1dedc366_0_1879"/>
          <p:cNvGrpSpPr/>
          <p:nvPr/>
        </p:nvGrpSpPr>
        <p:grpSpPr>
          <a:xfrm>
            <a:off x="5313093" y="2460815"/>
            <a:ext cx="2166000" cy="2166000"/>
            <a:chOff x="2983201" y="2357790"/>
            <a:chExt cx="2166000" cy="2166000"/>
          </a:xfrm>
        </p:grpSpPr>
        <p:sp>
          <p:nvSpPr>
            <p:cNvPr id="1009" name="Google Shape;1009;g2da1dedc366_0_1879"/>
            <p:cNvSpPr/>
            <p:nvPr/>
          </p:nvSpPr>
          <p:spPr>
            <a:xfrm>
              <a:off x="2983201" y="2357790"/>
              <a:ext cx="2166000" cy="2166000"/>
            </a:xfrm>
            <a:prstGeom prst="ellipse">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1010" name="Google Shape;1010;g2da1dedc366_0_1879"/>
            <p:cNvSpPr txBox="1"/>
            <p:nvPr/>
          </p:nvSpPr>
          <p:spPr>
            <a:xfrm>
              <a:off x="3059406" y="3168962"/>
              <a:ext cx="1328400" cy="6615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1" i="0" u="none" strike="noStrike" cap="none">
                  <a:solidFill>
                    <a:srgbClr val="FFFFFF"/>
                  </a:solidFill>
                  <a:latin typeface="Calibri"/>
                  <a:ea typeface="Calibri"/>
                  <a:cs typeface="Calibri"/>
                  <a:sym typeface="Calibri"/>
                </a:rPr>
                <a:t>Funding</a:t>
              </a:r>
              <a:endParaRPr b="1" i="0" u="none" strike="noStrike" cap="none">
                <a:solidFill>
                  <a:srgbClr val="FFFFFF"/>
                </a:solidFill>
                <a:latin typeface="Calibri"/>
                <a:ea typeface="Calibri"/>
                <a:cs typeface="Calibri"/>
                <a:sym typeface="Calibri"/>
              </a:endParaRPr>
            </a:p>
          </p:txBody>
        </p:sp>
      </p:grpSp>
      <p:grpSp>
        <p:nvGrpSpPr>
          <p:cNvPr id="1011" name="Google Shape;1011;g2da1dedc366_0_1879"/>
          <p:cNvGrpSpPr/>
          <p:nvPr/>
        </p:nvGrpSpPr>
        <p:grpSpPr>
          <a:xfrm>
            <a:off x="4921619" y="1246037"/>
            <a:ext cx="2166000" cy="2166000"/>
            <a:chOff x="2591728" y="1143012"/>
            <a:chExt cx="2166000" cy="2166000"/>
          </a:xfrm>
        </p:grpSpPr>
        <p:sp>
          <p:nvSpPr>
            <p:cNvPr id="1012" name="Google Shape;1012;g2da1dedc366_0_1879"/>
            <p:cNvSpPr/>
            <p:nvPr/>
          </p:nvSpPr>
          <p:spPr>
            <a:xfrm>
              <a:off x="2591728" y="1143012"/>
              <a:ext cx="2166000" cy="2166000"/>
            </a:xfrm>
            <a:prstGeom prst="ellipse">
              <a:avLst/>
            </a:prstGeom>
            <a:solidFill>
              <a:srgbClr val="3D85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highlight>
                  <a:srgbClr val="A1C3FA"/>
                </a:highlight>
                <a:latin typeface="Arial"/>
                <a:ea typeface="Arial"/>
                <a:cs typeface="Arial"/>
                <a:sym typeface="Arial"/>
              </a:endParaRPr>
            </a:p>
          </p:txBody>
        </p:sp>
        <p:sp>
          <p:nvSpPr>
            <p:cNvPr id="1013" name="Google Shape;1013;g2da1dedc366_0_1879"/>
            <p:cNvSpPr txBox="1"/>
            <p:nvPr/>
          </p:nvSpPr>
          <p:spPr>
            <a:xfrm>
              <a:off x="2830556" y="1666262"/>
              <a:ext cx="1328400" cy="661500"/>
            </a:xfrm>
            <a:prstGeom prst="rect">
              <a:avLst/>
            </a:prstGeom>
            <a:solidFill>
              <a:srgbClr val="3D85C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b="1" i="0" u="none" strike="noStrike" cap="none">
                  <a:solidFill>
                    <a:srgbClr val="FFFFFF"/>
                  </a:solidFill>
                  <a:latin typeface="Calibri"/>
                  <a:ea typeface="Calibri"/>
                  <a:cs typeface="Calibri"/>
                  <a:sym typeface="Calibri"/>
                </a:rPr>
                <a:t>Workforce Development</a:t>
              </a:r>
              <a:endParaRPr b="1" i="0" u="none" strike="noStrike" cap="none">
                <a:solidFill>
                  <a:srgbClr val="FFFFFF"/>
                </a:solidFill>
                <a:latin typeface="Calibri"/>
                <a:ea typeface="Calibri"/>
                <a:cs typeface="Calibri"/>
                <a:sym typeface="Calibri"/>
              </a:endParaRPr>
            </a:p>
          </p:txBody>
        </p:sp>
      </p:grpSp>
      <p:sp>
        <p:nvSpPr>
          <p:cNvPr id="1014" name="Google Shape;1014;g2da1dedc366_0_1879"/>
          <p:cNvSpPr/>
          <p:nvPr/>
        </p:nvSpPr>
        <p:spPr>
          <a:xfrm>
            <a:off x="6414833" y="2046196"/>
            <a:ext cx="1225800" cy="1225800"/>
          </a:xfrm>
          <a:prstGeom prst="ellipse">
            <a:avLst/>
          </a:prstGeom>
          <a:gradFill>
            <a:gsLst>
              <a:gs pos="0">
                <a:srgbClr val="D4E5F5"/>
              </a:gs>
              <a:gs pos="100000">
                <a:srgbClr val="70A4D5"/>
              </a:gs>
            </a:gsLst>
            <a:path path="circle">
              <a:fillToRect l="50000" t="50000" r="50000" b="50000"/>
            </a:path>
            <a:tileRect/>
          </a:gradFill>
          <a:ln>
            <a:noFill/>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g2e186f19e7f_0_1"/>
          <p:cNvSpPr txBox="1">
            <a:spLocks noGrp="1"/>
          </p:cNvSpPr>
          <p:nvPr>
            <p:ph type="title"/>
          </p:nvPr>
        </p:nvSpPr>
        <p:spPr>
          <a:xfrm>
            <a:off x="369857" y="531411"/>
            <a:ext cx="8467800" cy="8055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2"/>
              </a:buClr>
              <a:buSzPts val="2900"/>
              <a:buFont typeface="Arial"/>
              <a:buNone/>
            </a:pPr>
            <a:r>
              <a:rPr lang="en-US"/>
              <a:t>Strategic Sustainability is Critically Important</a:t>
            </a:r>
            <a:endParaRPr/>
          </a:p>
        </p:txBody>
      </p:sp>
      <p:sp>
        <p:nvSpPr>
          <p:cNvPr id="1021" name="Google Shape;1021;g2e186f19e7f_0_1"/>
          <p:cNvSpPr txBox="1">
            <a:spLocks noGrp="1"/>
          </p:cNvSpPr>
          <p:nvPr>
            <p:ph type="body" idx="1"/>
          </p:nvPr>
        </p:nvSpPr>
        <p:spPr>
          <a:xfrm>
            <a:off x="369850" y="1336900"/>
            <a:ext cx="8467800" cy="2938500"/>
          </a:xfrm>
          <a:prstGeom prst="rect">
            <a:avLst/>
          </a:prstGeom>
        </p:spPr>
        <p:txBody>
          <a:bodyPr spcFirstLastPara="1" wrap="square" lIns="68575" tIns="34275" rIns="68575" bIns="34275" anchor="t" anchorCtr="0">
            <a:normAutofit/>
          </a:bodyPr>
          <a:lstStyle/>
          <a:p>
            <a:pPr marL="457200" lvl="0" indent="-368300" algn="l" rtl="0">
              <a:lnSpc>
                <a:spcPct val="100000"/>
              </a:lnSpc>
              <a:spcBef>
                <a:spcPts val="1000"/>
              </a:spcBef>
              <a:spcAft>
                <a:spcPts val="0"/>
              </a:spcAft>
              <a:buSzPts val="2200"/>
              <a:buChar char="•"/>
            </a:pPr>
            <a:r>
              <a:rPr lang="en-US" sz="2200"/>
              <a:t>IIS funding lacks diversity </a:t>
            </a:r>
            <a:endParaRPr sz="2200"/>
          </a:p>
          <a:p>
            <a:pPr marL="457200" lvl="0" indent="-368300" algn="l" rtl="0">
              <a:lnSpc>
                <a:spcPct val="100000"/>
              </a:lnSpc>
              <a:spcBef>
                <a:spcPts val="1000"/>
              </a:spcBef>
              <a:spcAft>
                <a:spcPts val="0"/>
              </a:spcAft>
              <a:buSzPts val="2200"/>
              <a:buChar char="•"/>
            </a:pPr>
            <a:r>
              <a:rPr lang="en-US" sz="2200"/>
              <a:t>Funding cycles boom and bust making long-term planning challenging</a:t>
            </a:r>
            <a:endParaRPr sz="2200"/>
          </a:p>
          <a:p>
            <a:pPr marL="457200" lvl="0" indent="-368300" algn="l" rtl="0">
              <a:lnSpc>
                <a:spcPct val="100000"/>
              </a:lnSpc>
              <a:spcBef>
                <a:spcPts val="1000"/>
              </a:spcBef>
              <a:spcAft>
                <a:spcPts val="0"/>
              </a:spcAft>
              <a:buSzPts val="2200"/>
              <a:buChar char="•"/>
            </a:pPr>
            <a:r>
              <a:rPr lang="en-US" sz="2200"/>
              <a:t>COVID-19 set unprecedented expectations for IIS functionality and data</a:t>
            </a:r>
            <a:endParaRPr sz="2200"/>
          </a:p>
          <a:p>
            <a:pPr marL="914400" lvl="1" indent="-368300" algn="l" rtl="0">
              <a:lnSpc>
                <a:spcPct val="100000"/>
              </a:lnSpc>
              <a:spcBef>
                <a:spcPts val="1000"/>
              </a:spcBef>
              <a:spcAft>
                <a:spcPts val="0"/>
              </a:spcAft>
              <a:buSzPts val="2200"/>
              <a:buChar char="•"/>
            </a:pPr>
            <a:r>
              <a:rPr lang="en-US" sz="2200"/>
              <a:t>Funding has decreased post COVID-19, but stakeholder expectations remain high</a:t>
            </a:r>
            <a:endParaRPr sz="2200"/>
          </a:p>
        </p:txBody>
      </p:sp>
      <p:sp>
        <p:nvSpPr>
          <p:cNvPr id="1022" name="Google Shape;1022;g2e186f19e7f_0_1"/>
          <p:cNvSpPr txBox="1"/>
          <p:nvPr/>
        </p:nvSpPr>
        <p:spPr>
          <a:xfrm>
            <a:off x="354450" y="4161250"/>
            <a:ext cx="8435100" cy="884400"/>
          </a:xfrm>
          <a:prstGeom prst="rect">
            <a:avLst/>
          </a:prstGeom>
          <a:noFill/>
          <a:ln>
            <a:noFill/>
          </a:ln>
        </p:spPr>
        <p:txBody>
          <a:bodyPr spcFirstLastPara="1" wrap="square" lIns="91425" tIns="91425" rIns="91425" bIns="91425" anchor="t" anchorCtr="0">
            <a:spAutoFit/>
          </a:bodyPr>
          <a:lstStyle/>
          <a:p>
            <a:pPr marL="0" marR="0" lvl="0" indent="0" algn="ctr" rtl="0">
              <a:lnSpc>
                <a:spcPct val="106666"/>
              </a:lnSpc>
              <a:spcBef>
                <a:spcPts val="600"/>
              </a:spcBef>
              <a:spcAft>
                <a:spcPts val="0"/>
              </a:spcAft>
              <a:buClr>
                <a:schemeClr val="dk1"/>
              </a:buClr>
              <a:buSzPts val="2100"/>
              <a:buFont typeface="Arial"/>
              <a:buNone/>
            </a:pPr>
            <a:r>
              <a:rPr lang="en-US" sz="2200" b="1" u="none" strike="noStrike" cap="none">
                <a:solidFill>
                  <a:srgbClr val="2E5F7D"/>
                </a:solidFill>
                <a:latin typeface="Calibri"/>
                <a:ea typeface="Calibri"/>
                <a:cs typeface="Calibri"/>
                <a:sym typeface="Calibri"/>
              </a:rPr>
              <a:t>Strategic IT development takes long-term </a:t>
            </a:r>
            <a:r>
              <a:rPr lang="en-US" sz="2200" b="1" u="none" strike="noStrike" cap="none">
                <a:solidFill>
                  <a:srgbClr val="2E5F7D"/>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planning</a:t>
            </a:r>
            <a:r>
              <a:rPr lang="en-US" sz="2200" b="1" u="none" strike="noStrike" cap="none">
                <a:solidFill>
                  <a:srgbClr val="2E5F7D"/>
                </a:solidFill>
                <a:latin typeface="Calibri"/>
                <a:ea typeface="Calibri"/>
                <a:cs typeface="Calibri"/>
                <a:sym typeface="Calibri"/>
              </a:rPr>
              <a:t> and sustainable funding!</a:t>
            </a:r>
            <a:endParaRPr sz="2200" b="1" u="none" strike="noStrike" cap="none">
              <a:solidFill>
                <a:srgbClr val="2E5F7D"/>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g2da1dedc366_0_1910"/>
          <p:cNvSpPr txBox="1">
            <a:spLocks noGrp="1"/>
          </p:cNvSpPr>
          <p:nvPr>
            <p:ph type="title"/>
          </p:nvPr>
        </p:nvSpPr>
        <p:spPr>
          <a:xfrm>
            <a:off x="1371601" y="566100"/>
            <a:ext cx="6859200" cy="8055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300"/>
              <a:buNone/>
            </a:pPr>
            <a:r>
              <a:rPr lang="en-US"/>
              <a:t>Activity: Discussion Questions</a:t>
            </a:r>
            <a:endParaRPr/>
          </a:p>
        </p:txBody>
      </p:sp>
      <p:sp>
        <p:nvSpPr>
          <p:cNvPr id="1028" name="Google Shape;1028;g2da1dedc366_0_1910"/>
          <p:cNvSpPr txBox="1">
            <a:spLocks noGrp="1"/>
          </p:cNvSpPr>
          <p:nvPr>
            <p:ph type="body" idx="1"/>
          </p:nvPr>
        </p:nvSpPr>
        <p:spPr>
          <a:xfrm>
            <a:off x="369850" y="1840400"/>
            <a:ext cx="8467800" cy="3044100"/>
          </a:xfrm>
          <a:prstGeom prst="rect">
            <a:avLst/>
          </a:prstGeom>
          <a:noFill/>
          <a:ln>
            <a:noFill/>
          </a:ln>
        </p:spPr>
        <p:txBody>
          <a:bodyPr spcFirstLastPara="1" wrap="square" lIns="68575" tIns="34275" rIns="68575" bIns="34275" anchor="t" anchorCtr="0">
            <a:normAutofit/>
          </a:bodyPr>
          <a:lstStyle/>
          <a:p>
            <a:pPr marL="457200" lvl="0" indent="-368300" algn="l" rtl="0">
              <a:lnSpc>
                <a:spcPct val="100000"/>
              </a:lnSpc>
              <a:spcBef>
                <a:spcPts val="1000"/>
              </a:spcBef>
              <a:spcAft>
                <a:spcPts val="0"/>
              </a:spcAft>
              <a:buSzPts val="2200"/>
              <a:buAutoNum type="arabicParenR"/>
            </a:pPr>
            <a:r>
              <a:rPr lang="en-US" sz="2200"/>
              <a:t>What IIS strategic sustainability topics are you interested in learning more about?​</a:t>
            </a:r>
            <a:endParaRPr sz="2200"/>
          </a:p>
          <a:p>
            <a:pPr marL="457200" lvl="0" indent="-368300" algn="l" rtl="0">
              <a:lnSpc>
                <a:spcPct val="100000"/>
              </a:lnSpc>
              <a:spcBef>
                <a:spcPts val="1000"/>
              </a:spcBef>
              <a:spcAft>
                <a:spcPts val="0"/>
              </a:spcAft>
              <a:buSzPts val="2200"/>
              <a:buAutoNum type="arabicParenR"/>
            </a:pPr>
            <a:r>
              <a:rPr lang="en-US" sz="2200"/>
              <a:t>What kind of assistance would help you find what you need?</a:t>
            </a:r>
            <a:endParaRPr sz="2200"/>
          </a:p>
        </p:txBody>
      </p:sp>
      <p:pic>
        <p:nvPicPr>
          <p:cNvPr id="1029" name="Google Shape;1029;g2da1dedc366_0_1910"/>
          <p:cNvPicPr preferRelativeResize="0"/>
          <p:nvPr/>
        </p:nvPicPr>
        <p:blipFill rotWithShape="1">
          <a:blip r:embed="rId3">
            <a:alphaModFix/>
          </a:blip>
          <a:srcRect/>
          <a:stretch/>
        </p:blipFill>
        <p:spPr>
          <a:xfrm>
            <a:off x="0" y="0"/>
            <a:ext cx="1371600" cy="1371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2793</Words>
  <Application>Microsoft Office PowerPoint</Application>
  <PresentationFormat>On-screen Show (16:9)</PresentationFormat>
  <Paragraphs>478</Paragraphs>
  <Slides>40</Slides>
  <Notes>40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40</vt:i4>
      </vt:variant>
    </vt:vector>
  </HeadingPairs>
  <TitlesOfParts>
    <vt:vector size="54" baseType="lpstr">
      <vt:lpstr>Myriad Web Pro</vt:lpstr>
      <vt:lpstr>Calibri</vt:lpstr>
      <vt:lpstr>Wingdings</vt:lpstr>
      <vt:lpstr>NTR</vt:lpstr>
      <vt:lpstr>Quattrocento Sans</vt:lpstr>
      <vt:lpstr>Arial</vt:lpstr>
      <vt:lpstr>Courier New</vt:lpstr>
      <vt:lpstr>Roboto</vt:lpstr>
      <vt:lpstr>Noto Sans Symbols</vt:lpstr>
      <vt:lpstr>Office Theme</vt:lpstr>
      <vt:lpstr>Office Theme</vt:lpstr>
      <vt:lpstr>Office Theme</vt:lpstr>
      <vt:lpstr>NCEH_ATSDR_combined</vt:lpstr>
      <vt:lpstr>1_NCEH_ATSDR_combined</vt:lpstr>
      <vt:lpstr>Strategic Sustainability and IIS Budget  Working Hand-in-Hand for a Successful IIS</vt:lpstr>
      <vt:lpstr> Strategic Sustainability and IIS Budget Objectives</vt:lpstr>
      <vt:lpstr>Sustainability Starts with the Value of the IIS</vt:lpstr>
      <vt:lpstr>IIS are Essential to Immunization Programs and Others</vt:lpstr>
      <vt:lpstr>IIS are Central to a Complex Immunization Data Ecosystem</vt:lpstr>
      <vt:lpstr>Strategic Sustainability</vt:lpstr>
      <vt:lpstr>Strategic Sustainability</vt:lpstr>
      <vt:lpstr>Strategic Sustainability is Critically Important</vt:lpstr>
      <vt:lpstr>Activity: Discussion Questions</vt:lpstr>
      <vt:lpstr>IIS Funding</vt:lpstr>
      <vt:lpstr>CDC Supported IIS Funding</vt:lpstr>
      <vt:lpstr>NCEZID Epidemiology and Laboratory Capacity (ELC) Cooperative Agreement – Background</vt:lpstr>
      <vt:lpstr>PHIG Public Health Infrastructure Grant Data Modernization – Activity Scope</vt:lpstr>
      <vt:lpstr>CDC Managed Funding Support</vt:lpstr>
      <vt:lpstr>Potential Private Partners for Support</vt:lpstr>
      <vt:lpstr>Potential Additional Sources of Funding</vt:lpstr>
      <vt:lpstr>Medicaid Federal Financial Participation (FFP)</vt:lpstr>
      <vt:lpstr>Medicaid Match Formal Application Process</vt:lpstr>
      <vt:lpstr>Partnering with Other Programs</vt:lpstr>
      <vt:lpstr>Activity: Discussion Question</vt:lpstr>
      <vt:lpstr>Potential Ways to Lower Costs</vt:lpstr>
      <vt:lpstr>Automate and Streamline</vt:lpstr>
      <vt:lpstr>Automate and Streamline</vt:lpstr>
      <vt:lpstr>Standardize Where Possible</vt:lpstr>
      <vt:lpstr>Engage with the IIS Vendor</vt:lpstr>
      <vt:lpstr>Managing the Budget You Have</vt:lpstr>
      <vt:lpstr>Know and Understand IIS Costs and Budget</vt:lpstr>
      <vt:lpstr>Plan, Prioritize, Price, Pause, Pick, Proceed OR Pass</vt:lpstr>
      <vt:lpstr>Workforce Considerations</vt:lpstr>
      <vt:lpstr>Augmenting Your Workforce</vt:lpstr>
      <vt:lpstr>Contracting Considerations</vt:lpstr>
      <vt:lpstr>Activity: SWOT-lite</vt:lpstr>
      <vt:lpstr>Understanding IIS Costs</vt:lpstr>
      <vt:lpstr>Understanding the Cost of IIS </vt:lpstr>
      <vt:lpstr>IIS Costs by Budget Category - Over All Awardees</vt:lpstr>
      <vt:lpstr>Overview of IIS Budget Collection</vt:lpstr>
      <vt:lpstr>IIS Budget Template Sections</vt:lpstr>
      <vt:lpstr>Cost Categories and Examples</vt:lpstr>
      <vt:lpstr>Activity: Assess Your Workforce</vt:lpstr>
      <vt:lpstr>Overview of IIS Budget &amp; Sustainability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IIS Leadership Workshop</dc:title>
  <dc:creator>julie wimberly</dc:creator>
  <cp:lastModifiedBy>Hayleigh McCall McDavid</cp:lastModifiedBy>
  <cp:revision>7</cp:revision>
  <dcterms:created xsi:type="dcterms:W3CDTF">2021-06-09T13:15:25Z</dcterms:created>
  <dcterms:modified xsi:type="dcterms:W3CDTF">2024-06-06T15:29:01Z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2023-01-25T14:27:58Z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0b8ac004-4aab-464f-a527-2223ea0aa16d</vt:lpwstr>
  </property>
  <property fmtid="{D5CDD505-2E9C-101B-9397-08002B2CF9AE}" pid="8" name="MSIP_Label_7b94a7b8-f06c-4dfe-bdcc-9b548fd58c31_ContentBits">
    <vt:lpwstr>0</vt:lpwstr>
  </property>
  <property fmtid="{D5CDD505-2E9C-101B-9397-08002B2CF9AE}" pid="9" name="ContentTypeId">
    <vt:lpwstr>0x01010013CE74FE4E4BEF4998866A3F4BE2A172</vt:lpwstr>
  </property>
  <property fmtid="{D5CDD505-2E9C-101B-9397-08002B2CF9AE}" pid="10" name="MediaServiceImageTags">
    <vt:lpwstr/>
  </property>
</Properties>
</file>