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64" r:id="rId2"/>
  </p:sldMasterIdLst>
  <p:notesMasterIdLst>
    <p:notesMasterId r:id="rId35"/>
  </p:notesMasterIdLst>
  <p:sldIdLst>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8" r:id="rId27"/>
    <p:sldId id="299" r:id="rId28"/>
    <p:sldId id="300" r:id="rId29"/>
    <p:sldId id="301" r:id="rId30"/>
    <p:sldId id="302" r:id="rId31"/>
    <p:sldId id="303" r:id="rId32"/>
    <p:sldId id="304" r:id="rId33"/>
    <p:sldId id="305" r:id="rId34"/>
  </p:sldIdLst>
  <p:sldSz cx="9144000" cy="5143500" type="screen16x9"/>
  <p:notesSz cx="6858000" cy="9144000"/>
  <p:embeddedFontLst>
    <p:embeddedFont>
      <p:font typeface="Roboto"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4" roundtripDataSignature="AMtx7mijdCB9Iah91qCAnAetZXP6Ko2V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B6A28F-9125-427B-951A-4BD745722D45}">
  <a:tblStyle styleId="{2FB6A28F-9125-427B-951A-4BD745722D4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D101F417-6E54-4702-AFD2-C3D4A4A88BDC}"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0309128-180E-4FC0-8348-A2E797A2228B}"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3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7" Type="http://schemas.openxmlformats.org/officeDocument/2006/relationships/slide" Target="slides/slide5.xml"/><Relationship Id="rId234"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23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23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236"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235"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hii.org/resources/iis-core-competency-model/" TargetMode="External"/><Relationship Id="rId7" Type="http://schemas.openxmlformats.org/officeDocument/2006/relationships/hyperlink" Target="https://phii.org/wp-content/uploads/2021/07/MT-IIS-Staff-Roles-Matrix.xlsx"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phii.org/wp-content/uploads/2021/07/MT-Staff-Allocation-Matrix.xlsx" TargetMode="External"/><Relationship Id="rId5" Type="http://schemas.openxmlformats.org/officeDocument/2006/relationships/hyperlink" Target="https://phii.org/resources/iis-workforce-classifications/" TargetMode="External"/><Relationship Id="rId4" Type="http://schemas.openxmlformats.org/officeDocument/2006/relationships/hyperlink" Target="https://phii.org/wp-content/uploads/2021/07/MT-Sample-IIS-Staffing-Model.pptx"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d9c85610ca_1_3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100"/>
              <a:t>For the first session of our day, I would like to invite Amy Metroka on stage. </a:t>
            </a:r>
            <a:endParaRPr sz="1100"/>
          </a:p>
          <a:p>
            <a:pPr marL="0" lvl="0" indent="0" algn="l" rtl="0">
              <a:spcBef>
                <a:spcPts val="0"/>
              </a:spcBef>
              <a:spcAft>
                <a:spcPts val="0"/>
              </a:spcAft>
              <a:buClr>
                <a:schemeClr val="dk1"/>
              </a:buClr>
              <a:buSzPts val="1100"/>
              <a:buFont typeface="Arial"/>
              <a:buNone/>
            </a:pPr>
            <a:endParaRPr sz="1100" b="1">
              <a:solidFill>
                <a:srgbClr val="0075C4"/>
              </a:solidFill>
            </a:endParaRPr>
          </a:p>
          <a:p>
            <a:pPr marL="0" lvl="0" indent="0" algn="l" rtl="0">
              <a:spcBef>
                <a:spcPts val="0"/>
              </a:spcBef>
              <a:spcAft>
                <a:spcPts val="0"/>
              </a:spcAft>
              <a:buClr>
                <a:schemeClr val="dk1"/>
              </a:buClr>
              <a:buSzPts val="1100"/>
              <a:buFont typeface="Arial"/>
              <a:buNone/>
            </a:pPr>
            <a:endParaRPr sz="1100" b="1">
              <a:solidFill>
                <a:srgbClr val="0075C4"/>
              </a:solidFill>
            </a:endParaRPr>
          </a:p>
          <a:p>
            <a:pPr marL="0" lvl="0" indent="0" algn="l" rtl="0">
              <a:spcBef>
                <a:spcPts val="0"/>
              </a:spcBef>
              <a:spcAft>
                <a:spcPts val="0"/>
              </a:spcAft>
              <a:buClr>
                <a:schemeClr val="dk1"/>
              </a:buClr>
              <a:buSzPts val="1100"/>
              <a:buFont typeface="Arial"/>
              <a:buNone/>
            </a:pPr>
            <a:r>
              <a:rPr lang="en-US" sz="1100" b="1">
                <a:solidFill>
                  <a:srgbClr val="0075C4"/>
                </a:solidFill>
              </a:rPr>
              <a:t>Amy Metroka is a PHII Consultant and Former Director, Citywide Immunization Registry, NYC Dept of Health &amp; Mental Hygiene</a:t>
            </a:r>
            <a:endParaRPr sz="1100" b="1">
              <a:solidFill>
                <a:srgbClr val="073763"/>
              </a:solidFill>
              <a:highlight>
                <a:schemeClr val="lt1"/>
              </a:highlight>
              <a:latin typeface="Arial"/>
              <a:ea typeface="Arial"/>
              <a:cs typeface="Arial"/>
              <a:sym typeface="Arial"/>
            </a:endParaRPr>
          </a:p>
          <a:p>
            <a:pPr marL="0" lvl="0" indent="0" algn="l" rtl="0">
              <a:spcBef>
                <a:spcPts val="0"/>
              </a:spcBef>
              <a:spcAft>
                <a:spcPts val="600"/>
              </a:spcAft>
              <a:buSzPts val="1100"/>
              <a:buNone/>
            </a:pPr>
            <a:r>
              <a:rPr lang="en-US" sz="1100"/>
              <a:t>Amy Metroka has been in the IIS world since the early 1990s, when IIS were mostly in the planning stages. She is  one of the pioneers of IIS development and played an important role in the formation of AIRA. Amy served as AIRA president twice, and was a long-time member of AIRA, serving on several Steering Committees during her tenure. She started her career as a social work administrator and moved into public health in the 1990s when the Robert Wood Johnson Foundation awarded a planning grant to NYC to explore the idea of developing an IIS. Amy has a masters degree and a PHD  in Public Health. She retired from the NYC Department of Health &amp; Mental Hygiene in January 2022 and we are fortunate to have her working as a part-time consultant for PHII.</a:t>
            </a:r>
            <a:endParaRPr/>
          </a:p>
        </p:txBody>
      </p:sp>
      <p:sp>
        <p:nvSpPr>
          <p:cNvPr id="529" name="Google Shape;529;g2d9c85610ca_1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d9c85610ca_1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g2d9c85610ca_1_3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09" name="Google Shape;609;g2d9c85610ca_1_3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d9c85610ca_1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2d9c85610ca_1_4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200">
                <a:solidFill>
                  <a:schemeClr val="dk1"/>
                </a:solidFill>
                <a:latin typeface="Calibri"/>
                <a:ea typeface="Calibri"/>
                <a:cs typeface="Calibri"/>
                <a:sym typeface="Calibri"/>
              </a:rPr>
              <a:t>PHII recently published a IIS-DMI one pager for the IIS community. A step-by-step guide to ensure that IIS are connected to efforts to modernize the public health system, and offers supplementary resources to learn more about how the Data Modernization Initiative intersects with the work of IIS.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d9c85610ca_1_4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2d9c85610ca_1_4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g2d9c85610ca_1_4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d9c85610ca_1_4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g2d9c85610ca_1_4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3360"/>
              <a:buFont typeface="Arial"/>
              <a:buNone/>
            </a:pPr>
            <a:r>
              <a:rPr lang="en-US" sz="1501"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Key Resources: </a:t>
            </a:r>
            <a:endParaRPr sz="1501" i="1"/>
          </a:p>
          <a:p>
            <a:pPr marL="685800" lvl="0" indent="-240115" algn="l" rtl="0">
              <a:lnSpc>
                <a:spcPct val="90000"/>
              </a:lnSpc>
              <a:spcBef>
                <a:spcPts val="800"/>
              </a:spcBef>
              <a:spcAft>
                <a:spcPts val="0"/>
              </a:spcAft>
              <a:buClr>
                <a:srgbClr val="55AF89"/>
              </a:buClr>
              <a:buSzPts val="1181"/>
              <a:buChar char="●"/>
            </a:pPr>
            <a:r>
              <a:rPr lang="en-US" sz="1181" u="sng">
                <a:solidFill>
                  <a:schemeClr val="hlink"/>
                </a:solidFill>
                <a:hlinkClick r:id="rId3"/>
              </a:rPr>
              <a:t>IIS Core Competency Model</a:t>
            </a:r>
            <a:r>
              <a:rPr lang="en-US" sz="1181"/>
              <a:t> - defines 11 core competencies for the IIS team</a:t>
            </a:r>
            <a:endParaRPr sz="1181"/>
          </a:p>
          <a:p>
            <a:pPr marL="685800" lvl="0" indent="-240115" algn="l" rtl="0">
              <a:lnSpc>
                <a:spcPct val="90000"/>
              </a:lnSpc>
              <a:spcBef>
                <a:spcPts val="800"/>
              </a:spcBef>
              <a:spcAft>
                <a:spcPts val="0"/>
              </a:spcAft>
              <a:buClr>
                <a:srgbClr val="55AF89"/>
              </a:buClr>
              <a:buSzPts val="1181"/>
              <a:buChar char="●"/>
            </a:pPr>
            <a:r>
              <a:rPr lang="en-US" sz="1181" u="sng">
                <a:solidFill>
                  <a:schemeClr val="hlink"/>
                </a:solidFill>
                <a:hlinkClick r:id="rId4"/>
              </a:rPr>
              <a:t>Sample IIS Staffing Model</a:t>
            </a:r>
            <a:r>
              <a:rPr lang="en-US" sz="1181"/>
              <a:t> - helps visualize coverage for key IIS staffing roles and gaps</a:t>
            </a:r>
            <a:endParaRPr sz="1181"/>
          </a:p>
          <a:p>
            <a:pPr marL="685800" lvl="0" indent="-240115" algn="l" rtl="0">
              <a:lnSpc>
                <a:spcPct val="90000"/>
              </a:lnSpc>
              <a:spcBef>
                <a:spcPts val="800"/>
              </a:spcBef>
              <a:spcAft>
                <a:spcPts val="0"/>
              </a:spcAft>
              <a:buClr>
                <a:srgbClr val="55AF89"/>
              </a:buClr>
              <a:buSzPts val="1181"/>
              <a:buChar char="●"/>
            </a:pPr>
            <a:r>
              <a:rPr lang="en-US" sz="1181" u="sng">
                <a:solidFill>
                  <a:schemeClr val="hlink"/>
                </a:solidFill>
                <a:hlinkClick r:id="rId5"/>
              </a:rPr>
              <a:t>IIS Workforce Classifications/Role Descriptions</a:t>
            </a:r>
            <a:r>
              <a:rPr lang="en-US" sz="1181"/>
              <a:t> - guides identification of staffing needs and helps with recruitment</a:t>
            </a:r>
            <a:endParaRPr sz="1181"/>
          </a:p>
          <a:p>
            <a:pPr marL="685800" lvl="0" indent="-240115" algn="l" rtl="0">
              <a:lnSpc>
                <a:spcPct val="90000"/>
              </a:lnSpc>
              <a:spcBef>
                <a:spcPts val="800"/>
              </a:spcBef>
              <a:spcAft>
                <a:spcPts val="0"/>
              </a:spcAft>
              <a:buClr>
                <a:srgbClr val="55AF89"/>
              </a:buClr>
              <a:buSzPts val="1181"/>
              <a:buChar char="●"/>
            </a:pPr>
            <a:r>
              <a:rPr lang="en-US" sz="1181" u="sng">
                <a:solidFill>
                  <a:schemeClr val="hlink"/>
                </a:solidFill>
                <a:hlinkClick r:id="rId6"/>
              </a:rPr>
              <a:t>Staff Allocation Matrix</a:t>
            </a:r>
            <a:r>
              <a:rPr lang="en-US" sz="1181"/>
              <a:t> - helps assess current and planned staff allocation and capacity</a:t>
            </a:r>
            <a:endParaRPr sz="1181"/>
          </a:p>
          <a:p>
            <a:pPr marL="685800" lvl="0" indent="-240115" algn="l" rtl="0">
              <a:lnSpc>
                <a:spcPct val="90000"/>
              </a:lnSpc>
              <a:spcBef>
                <a:spcPts val="800"/>
              </a:spcBef>
              <a:spcAft>
                <a:spcPts val="0"/>
              </a:spcAft>
              <a:buClr>
                <a:srgbClr val="55AF89"/>
              </a:buClr>
              <a:buSzPts val="1181"/>
              <a:buChar char="●"/>
            </a:pPr>
            <a:r>
              <a:rPr lang="en-US" sz="1181" u="sng">
                <a:solidFill>
                  <a:schemeClr val="hlink"/>
                </a:solidFill>
                <a:hlinkClick r:id="rId7"/>
              </a:rPr>
              <a:t>IIS Staff Roles Matrix</a:t>
            </a:r>
            <a:r>
              <a:rPr lang="en-US" sz="1181"/>
              <a:t> - helps identify staffing responsibilities for key IIS roles</a:t>
            </a:r>
            <a:endParaRPr sz="1181"/>
          </a:p>
          <a:p>
            <a:pPr marL="0" lvl="0" indent="0" algn="l" rtl="0">
              <a:lnSpc>
                <a:spcPct val="100000"/>
              </a:lnSpc>
              <a:spcBef>
                <a:spcPts val="0"/>
              </a:spcBef>
              <a:spcAft>
                <a:spcPts val="0"/>
              </a:spcAft>
              <a:buSzPts val="1400"/>
              <a:buNone/>
            </a:pPr>
            <a:endParaRPr sz="100"/>
          </a:p>
        </p:txBody>
      </p:sp>
      <p:sp>
        <p:nvSpPr>
          <p:cNvPr id="630" name="Google Shape;630;g2d9c85610ca_1_4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d9c85610ca_1_4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g2d9c85610ca_1_4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Emphasize that staff can come from outside the IIS, e.g., from the immunization program, IT.  </a:t>
            </a:r>
            <a:endParaRPr/>
          </a:p>
          <a:p>
            <a:pPr marL="0" lvl="0" indent="0" algn="l" rtl="0">
              <a:lnSpc>
                <a:spcPct val="100000"/>
              </a:lnSpc>
              <a:spcBef>
                <a:spcPts val="0"/>
              </a:spcBef>
              <a:spcAft>
                <a:spcPts val="0"/>
              </a:spcAft>
              <a:buSzPts val="1400"/>
              <a:buNone/>
            </a:pPr>
            <a:r>
              <a:rPr lang="en-US"/>
              <a:t>Describe difference between data analyst - the epi analyzes data to inform immunization program activities, e.g., identifies low immunization coverage areas for interventions to raise coverage rates; the data analyst typically extracts, formats, and sends data to authorized users and partners, e.g., supplies health plans with immunization data on enrollees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37" name="Google Shape;637;g2d9c85610ca_1_4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d9c85610ca_1_4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g2d9c85610ca_1_4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National community - regional-based and consortiums</a:t>
            </a:r>
            <a:endParaRPr/>
          </a:p>
        </p:txBody>
      </p:sp>
      <p:sp>
        <p:nvSpPr>
          <p:cNvPr id="644" name="Google Shape;644;g2d9c85610ca_1_4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d9c85610ca_1_4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g2d9c85610ca_1_4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g2d9c85610ca_1_4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d9c85610ca_1_4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g2d9c85610ca_1_4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8" name="Google Shape;658;g2d9c85610ca_1_4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d9c85610ca_1_4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g2d9c85610ca_1_4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5" name="Google Shape;665;g2d9c85610ca_1_4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d9c85610ca_1_4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g2d9c85610ca_1_4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g2d9c85610ca_1_4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d9c85610ca_1_3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g2d9c85610ca_1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d9c85610ca_1_4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g2d9c85610ca_1_4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a:t>
            </a:r>
            <a:endParaRPr/>
          </a:p>
        </p:txBody>
      </p:sp>
      <p:sp>
        <p:nvSpPr>
          <p:cNvPr id="680" name="Google Shape;680;g2d9c85610ca_1_4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e26f76d82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g2e26f76d825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a:t>
            </a:r>
            <a:endParaRPr/>
          </a:p>
        </p:txBody>
      </p:sp>
      <p:sp>
        <p:nvSpPr>
          <p:cNvPr id="687" name="Google Shape;687;g2e26f76d825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d9c85610ca_1_4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g2d9c85610ca_1_4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g2d9c85610ca_1_4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d9c85610ca_1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g2d9c85610ca_1_4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g2d9c85610ca_1_4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d9c85610ca_1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g2d9c85610ca_1_4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high quality data? Tools available to define it: Blueprint, IIS Dashboard, CDC DQ reports</a:t>
            </a:r>
            <a:endParaRPr/>
          </a:p>
          <a:p>
            <a:pPr marL="0" lvl="0" indent="0" algn="l" rtl="0">
              <a:lnSpc>
                <a:spcPct val="100000"/>
              </a:lnSpc>
              <a:spcBef>
                <a:spcPts val="0"/>
              </a:spcBef>
              <a:spcAft>
                <a:spcPts val="0"/>
              </a:spcAft>
              <a:buSzPts val="1400"/>
              <a:buNone/>
            </a:pPr>
            <a:r>
              <a:rPr lang="en-US"/>
              <a:t>Don’t strive for perfection, but make it a continuous process</a:t>
            </a:r>
            <a:endParaRPr/>
          </a:p>
          <a:p>
            <a:pPr marL="0" lvl="0" indent="0" algn="l" rtl="0">
              <a:lnSpc>
                <a:spcPct val="100000"/>
              </a:lnSpc>
              <a:spcBef>
                <a:spcPts val="0"/>
              </a:spcBef>
              <a:spcAft>
                <a:spcPts val="0"/>
              </a:spcAft>
              <a:buSzPts val="1400"/>
              <a:buNone/>
            </a:pPr>
            <a:r>
              <a:rPr lang="en-US"/>
              <a:t>Will be discussed in depth in a later module</a:t>
            </a:r>
            <a:endParaRPr/>
          </a:p>
          <a:p>
            <a:pPr marL="0" lvl="0" indent="0" algn="l" rtl="0">
              <a:lnSpc>
                <a:spcPct val="100000"/>
              </a:lnSpc>
              <a:spcBef>
                <a:spcPts val="0"/>
              </a:spcBef>
              <a:spcAft>
                <a:spcPts val="0"/>
              </a:spcAft>
              <a:buSzPts val="1400"/>
              <a:buNone/>
            </a:pPr>
            <a:endParaRPr/>
          </a:p>
        </p:txBody>
      </p:sp>
      <p:sp>
        <p:nvSpPr>
          <p:cNvPr id="708" name="Google Shape;708;g2d9c85610ca_1_4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d9c85610ca_1_4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g2d9c85610ca_1_4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6" name="Google Shape;726;g2d9c85610ca_1_4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2d9c85610ca_1_4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g2d9c85610ca_1_4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g2d9c85610ca_1_4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2d9c85610ca_1_5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g2d9c85610ca_1_5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0" name="Google Shape;740;g2d9c85610ca_1_5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2d9c85610ca_1_5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g2d9c85610ca_1_5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Might want to call out the standard for IIS to allow HL7 Q/R - are they using it?</a:t>
            </a:r>
            <a:endParaRPr/>
          </a:p>
        </p:txBody>
      </p:sp>
      <p:sp>
        <p:nvSpPr>
          <p:cNvPr id="747" name="Google Shape;747;g2d9c85610ca_1_5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d9c85610ca_1_5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g2d9c85610ca_1_5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We’ve just talked about building your team, let’s turn our attention now to your IIS. Integration of program and technology</a:t>
            </a:r>
            <a:endParaRPr/>
          </a:p>
        </p:txBody>
      </p:sp>
      <p:sp>
        <p:nvSpPr>
          <p:cNvPr id="754" name="Google Shape;754;g2d9c85610ca_1_5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e120f3c1b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g2e120f3c1bf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sz="1100"/>
              <a:t> Identify some words or terms that describe what leadership means to you.</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2d9c85610ca_1_5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g2d9c85610ca_1_5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Ask each participant both questions and should be built into their action plan!!</a:t>
            </a:r>
            <a:endParaRPr/>
          </a:p>
        </p:txBody>
      </p:sp>
      <p:sp>
        <p:nvSpPr>
          <p:cNvPr id="764" name="Google Shape;764;g2d9c85610ca_1_5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daa4526883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7" name="Google Shape;787;g2daa452688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d9c85610ca_1_5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g2d9c85610ca_1_5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IPOM - jurisdictions have access to the IPOM, which is behind the CDC firewall</a:t>
            </a:r>
            <a:endParaRPr/>
          </a:p>
        </p:txBody>
      </p:sp>
      <p:sp>
        <p:nvSpPr>
          <p:cNvPr id="794" name="Google Shape;794;g2d9c85610ca_1_5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d9c85610ca_1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2d9c85610ca_1_3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SzPts val="1400"/>
              <a:buNone/>
            </a:pPr>
            <a:r>
              <a:rPr lang="en-US" sz="1000"/>
              <a:t>Provides a roadmap for the IIS leader to build an effective team. We will be discussing the competencies in detail throughout the next few days.</a:t>
            </a:r>
            <a:endParaRPr sz="1000"/>
          </a:p>
          <a:p>
            <a:pPr marL="0" lvl="0" indent="0" algn="l" rtl="0">
              <a:lnSpc>
                <a:spcPct val="90000"/>
              </a:lnSpc>
              <a:spcBef>
                <a:spcPts val="800"/>
              </a:spcBef>
              <a:spcAft>
                <a:spcPts val="0"/>
              </a:spcAft>
              <a:buSzPts val="1400"/>
              <a:buNone/>
            </a:pPr>
            <a:endParaRPr sz="1000"/>
          </a:p>
          <a:p>
            <a:pPr marL="0" lvl="0" indent="0" algn="l" rtl="0">
              <a:lnSpc>
                <a:spcPct val="90000"/>
              </a:lnSpc>
              <a:spcBef>
                <a:spcPts val="400"/>
              </a:spcBef>
              <a:spcAft>
                <a:spcPts val="0"/>
              </a:spcAft>
              <a:buSzPts val="1400"/>
              <a:buNone/>
            </a:pPr>
            <a:endParaRPr sz="1000"/>
          </a:p>
          <a:p>
            <a:pPr marL="0" lvl="0" indent="0" algn="l" rtl="0">
              <a:lnSpc>
                <a:spcPct val="90000"/>
              </a:lnSpc>
              <a:spcBef>
                <a:spcPts val="400"/>
              </a:spcBef>
              <a:spcAft>
                <a:spcPts val="0"/>
              </a:spcAft>
              <a:buClr>
                <a:schemeClr val="dk1"/>
              </a:buClr>
              <a:buSzPts val="1100"/>
              <a:buFont typeface="Arial"/>
              <a:buNone/>
            </a:pPr>
            <a:endParaRPr sz="1000"/>
          </a:p>
          <a:p>
            <a:pPr marL="0" lvl="0" indent="0" algn="l" rtl="0">
              <a:lnSpc>
                <a:spcPct val="100000"/>
              </a:lnSpc>
              <a:spcBef>
                <a:spcPts val="0"/>
              </a:spcBef>
              <a:spcAft>
                <a:spcPts val="0"/>
              </a:spcAft>
              <a:buSzPts val="1400"/>
              <a:buNone/>
            </a:pP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d9c85610ca_1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g2d9c85610ca_1_3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g2d9c85610ca_1_3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d9c85610ca_1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g2d9c85610ca_1_3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50">
                <a:solidFill>
                  <a:srgbClr val="444746"/>
                </a:solidFill>
                <a:latin typeface="Roboto"/>
                <a:ea typeface="Roboto"/>
                <a:cs typeface="Roboto"/>
                <a:sym typeface="Roboto"/>
              </a:rPr>
              <a:t>Use this as an organizing principle for the action plan/leadership plan/growth plan</a:t>
            </a:r>
            <a:endParaRPr/>
          </a:p>
        </p:txBody>
      </p:sp>
      <p:sp>
        <p:nvSpPr>
          <p:cNvPr id="566" name="Google Shape;566;g2d9c85610ca_1_3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d9c85610ca_1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2d9c85610ca_1_3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g2d9c85610ca_1_3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d9c85610ca_1_3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2d9c85610ca_1_3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Done through integration of operations and technology</a:t>
            </a:r>
            <a:endParaRPr/>
          </a:p>
        </p:txBody>
      </p:sp>
      <p:sp>
        <p:nvSpPr>
          <p:cNvPr id="595" name="Google Shape;595;g2d9c85610ca_1_3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d9c85610ca_1_3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g2d9c85610ca_1_3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Foreshadow partners in addition to technology partners</a:t>
            </a:r>
            <a:endParaRPr/>
          </a:p>
        </p:txBody>
      </p:sp>
      <p:sp>
        <p:nvSpPr>
          <p:cNvPr id="602" name="Google Shape;602;g2d9c85610ca_1_3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pic>
        <p:nvPicPr>
          <p:cNvPr id="64" name="Google Shape;64;g2d9c85610ca_1_564"/>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65" name="Google Shape;65;g2d9c85610ca_1_564"/>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 name="Google Shape;66;g2d9c85610ca_1_564"/>
          <p:cNvSpPr txBox="1">
            <a:spLocks noGrp="1"/>
          </p:cNvSpPr>
          <p:nvPr>
            <p:ph type="subTitle" idx="1"/>
          </p:nvPr>
        </p:nvSpPr>
        <p:spPr>
          <a:xfrm>
            <a:off x="593272" y="2065420"/>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67" name="Google Shape;67;g2d9c85610ca_1_564"/>
          <p:cNvPicPr preferRelativeResize="0"/>
          <p:nvPr/>
        </p:nvPicPr>
        <p:blipFill rotWithShape="1">
          <a:blip r:embed="rId3">
            <a:alphaModFix/>
          </a:blip>
          <a:srcRect l="60183" r="16846"/>
          <a:stretch/>
        </p:blipFill>
        <p:spPr>
          <a:xfrm>
            <a:off x="5602763" y="4045756"/>
            <a:ext cx="1860715" cy="962342"/>
          </a:xfrm>
          <a:prstGeom prst="rect">
            <a:avLst/>
          </a:prstGeom>
          <a:noFill/>
          <a:ln>
            <a:noFill/>
          </a:ln>
        </p:spPr>
      </p:pic>
      <p:pic>
        <p:nvPicPr>
          <p:cNvPr id="68" name="Google Shape;68;g2d9c85610ca_1_564"/>
          <p:cNvPicPr preferRelativeResize="0"/>
          <p:nvPr/>
        </p:nvPicPr>
        <p:blipFill rotWithShape="1">
          <a:blip r:embed="rId4">
            <a:alphaModFix/>
          </a:blip>
          <a:srcRect/>
          <a:stretch/>
        </p:blipFill>
        <p:spPr>
          <a:xfrm>
            <a:off x="2194018" y="4297867"/>
            <a:ext cx="2859012" cy="509956"/>
          </a:xfrm>
          <a:prstGeom prst="rect">
            <a:avLst/>
          </a:prstGeom>
          <a:noFill/>
          <a:ln>
            <a:noFill/>
          </a:ln>
        </p:spPr>
      </p:pic>
      <p:pic>
        <p:nvPicPr>
          <p:cNvPr id="69" name="Google Shape;69;g2d9c85610ca_1_564"/>
          <p:cNvPicPr preferRelativeResize="0"/>
          <p:nvPr/>
        </p:nvPicPr>
        <p:blipFill rotWithShape="1">
          <a:blip r:embed="rId5">
            <a:alphaModFix/>
          </a:blip>
          <a:srcRect/>
          <a:stretch/>
        </p:blipFill>
        <p:spPr>
          <a:xfrm>
            <a:off x="830537" y="4258215"/>
            <a:ext cx="813747" cy="612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g2d9c85610ca_1_6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 name="Google Shape;125;g2d9c85610ca_1_6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6" name="Google Shape;126;g2d9c85610ca_1_6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7"/>
        <p:cNvGrpSpPr/>
        <p:nvPr/>
      </p:nvGrpSpPr>
      <p:grpSpPr>
        <a:xfrm>
          <a:off x="0" y="0"/>
          <a:ext cx="0" cy="0"/>
          <a:chOff x="0" y="0"/>
          <a:chExt cx="0" cy="0"/>
        </a:xfrm>
      </p:grpSpPr>
      <p:pic>
        <p:nvPicPr>
          <p:cNvPr id="128" name="Google Shape;128;g2d9c85610ca_1_628"/>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129" name="Google Shape;129;g2d9c85610ca_1_628"/>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 name="Google Shape;130;g2d9c85610ca_1_628"/>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1" name="Google Shape;131;g2d9c85610ca_1_628"/>
          <p:cNvPicPr preferRelativeResize="0"/>
          <p:nvPr/>
        </p:nvPicPr>
        <p:blipFill rotWithShape="1">
          <a:blip r:embed="rId3">
            <a:alphaModFix/>
          </a:blip>
          <a:srcRect/>
          <a:stretch/>
        </p:blipFill>
        <p:spPr>
          <a:xfrm>
            <a:off x="228600" y="4116329"/>
            <a:ext cx="8915401" cy="9700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2"/>
        <p:cNvGrpSpPr/>
        <p:nvPr/>
      </p:nvGrpSpPr>
      <p:grpSpPr>
        <a:xfrm>
          <a:off x="0" y="0"/>
          <a:ext cx="0" cy="0"/>
          <a:chOff x="0" y="0"/>
          <a:chExt cx="0" cy="0"/>
        </a:xfrm>
      </p:grpSpPr>
      <p:pic>
        <p:nvPicPr>
          <p:cNvPr id="133" name="Google Shape;133;g2d9c85610ca_1_633"/>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134" name="Google Shape;134;g2d9c85610ca_1_633"/>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5" name="Google Shape;135;g2d9c85610ca_1_633"/>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6" name="Google Shape;136;g2d9c85610ca_1_633"/>
          <p:cNvPicPr preferRelativeResize="0"/>
          <p:nvPr/>
        </p:nvPicPr>
        <p:blipFill rotWithShape="1">
          <a:blip r:embed="rId3">
            <a:alphaModFix/>
          </a:blip>
          <a:srcRect/>
          <a:stretch/>
        </p:blipFill>
        <p:spPr>
          <a:xfrm>
            <a:off x="0" y="4084604"/>
            <a:ext cx="9143999" cy="99489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7"/>
        <p:cNvGrpSpPr/>
        <p:nvPr/>
      </p:nvGrpSpPr>
      <p:grpSpPr>
        <a:xfrm>
          <a:off x="0" y="0"/>
          <a:ext cx="0" cy="0"/>
          <a:chOff x="0" y="0"/>
          <a:chExt cx="0" cy="0"/>
        </a:xfrm>
      </p:grpSpPr>
      <p:graphicFrame>
        <p:nvGraphicFramePr>
          <p:cNvPr id="138" name="Google Shape;138;g2d9c85610ca_1_638"/>
          <p:cNvGraphicFramePr/>
          <p:nvPr/>
        </p:nvGraphicFramePr>
        <p:xfrm>
          <a:off x="5526297" y="1417087"/>
          <a:ext cx="3000000" cy="3000000"/>
        </p:xfrm>
        <a:graphic>
          <a:graphicData uri="http://schemas.openxmlformats.org/drawingml/2006/table">
            <a:tbl>
              <a:tblPr firstRow="1" bandRow="1">
                <a:noFill/>
                <a:tableStyleId>{2FB6A28F-9125-427B-951A-4BD745722D45}</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4"/>
                  </a:ext>
                </a:extLst>
              </a:tr>
            </a:tbl>
          </a:graphicData>
        </a:graphic>
      </p:graphicFrame>
      <p:sp>
        <p:nvSpPr>
          <p:cNvPr id="139" name="Google Shape;139;g2d9c85610ca_1_638"/>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140" name="Google Shape;140;g2d9c85610ca_1_638"/>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1" name="Google Shape;141;g2d9c85610ca_1_638"/>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42" name="Google Shape;142;g2d9c85610ca_1_638"/>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143" name="Google Shape;143;g2d9c85610ca_1_638"/>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4"/>
        <p:cNvGrpSpPr/>
        <p:nvPr/>
      </p:nvGrpSpPr>
      <p:grpSpPr>
        <a:xfrm>
          <a:off x="0" y="0"/>
          <a:ext cx="0" cy="0"/>
          <a:chOff x="0" y="0"/>
          <a:chExt cx="0" cy="0"/>
        </a:xfrm>
      </p:grpSpPr>
      <p:sp>
        <p:nvSpPr>
          <p:cNvPr id="145" name="Google Shape;145;g2d9c85610ca_1_645"/>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g2d9c85610ca_1_645"/>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47" name="Google Shape;147;g2d9c85610ca_1_645"/>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148" name="Google Shape;148;g2d9c85610ca_1_645"/>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g2d9c85610ca_1_571"/>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g2d9c85610ca_1_571"/>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3" name="Google Shape;73;g2d9c85610ca_1_571"/>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74" name="Google Shape;74;g2d9c85610ca_1_571"/>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75" name="Google Shape;75;g2d9c85610ca_1_571"/>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no IIS logo">
  <p:cSld name="OBJECT_1">
    <p:spTree>
      <p:nvGrpSpPr>
        <p:cNvPr id="1" name="Shape 76"/>
        <p:cNvGrpSpPr/>
        <p:nvPr/>
      </p:nvGrpSpPr>
      <p:grpSpPr>
        <a:xfrm>
          <a:off x="0" y="0"/>
          <a:ext cx="0" cy="0"/>
          <a:chOff x="0" y="0"/>
          <a:chExt cx="0" cy="0"/>
        </a:xfrm>
      </p:grpSpPr>
      <p:sp>
        <p:nvSpPr>
          <p:cNvPr id="77" name="Google Shape;77;g2d9c85610ca_1_577"/>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g2d9c85610ca_1_577"/>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9" name="Google Shape;79;g2d9c85610ca_1_577"/>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80" name="Google Shape;80;g2d9c85610ca_1_577"/>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1"/>
        <p:cNvGrpSpPr/>
        <p:nvPr/>
      </p:nvGrpSpPr>
      <p:grpSpPr>
        <a:xfrm>
          <a:off x="0" y="0"/>
          <a:ext cx="0" cy="0"/>
          <a:chOff x="0" y="0"/>
          <a:chExt cx="0" cy="0"/>
        </a:xfrm>
      </p:grpSpPr>
      <p:pic>
        <p:nvPicPr>
          <p:cNvPr id="82" name="Google Shape;82;g2d9c85610ca_1_582"/>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83" name="Google Shape;83;g2d9c85610ca_1_582"/>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4" name="Google Shape;84;g2d9c85610ca_1_582"/>
          <p:cNvSpPr txBox="1">
            <a:spLocks noGrp="1"/>
          </p:cNvSpPr>
          <p:nvPr>
            <p:ph type="subTitle" idx="1"/>
          </p:nvPr>
        </p:nvSpPr>
        <p:spPr>
          <a:xfrm>
            <a:off x="593272" y="2065420"/>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5"/>
        <p:cNvGrpSpPr/>
        <p:nvPr/>
      </p:nvGrpSpPr>
      <p:grpSpPr>
        <a:xfrm>
          <a:off x="0" y="0"/>
          <a:ext cx="0" cy="0"/>
          <a:chOff x="0" y="0"/>
          <a:chExt cx="0" cy="0"/>
        </a:xfrm>
      </p:grpSpPr>
      <p:graphicFrame>
        <p:nvGraphicFramePr>
          <p:cNvPr id="86" name="Google Shape;86;g2d9c85610ca_1_586"/>
          <p:cNvGraphicFramePr/>
          <p:nvPr/>
        </p:nvGraphicFramePr>
        <p:xfrm>
          <a:off x="5526297" y="1417087"/>
          <a:ext cx="3000000" cy="3000000"/>
        </p:xfrm>
        <a:graphic>
          <a:graphicData uri="http://schemas.openxmlformats.org/drawingml/2006/table">
            <a:tbl>
              <a:tblPr firstRow="1" bandRow="1">
                <a:noFill/>
                <a:tableStyleId>{2FB6A28F-9125-427B-951A-4BD745722D45}</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4"/>
                  </a:ext>
                </a:extLst>
              </a:tr>
            </a:tbl>
          </a:graphicData>
        </a:graphic>
      </p:graphicFrame>
      <p:sp>
        <p:nvSpPr>
          <p:cNvPr id="87" name="Google Shape;87;g2d9c85610ca_1_586"/>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88" name="Google Shape;88;g2d9c85610ca_1_586"/>
          <p:cNvSpPr txBox="1">
            <a:spLocks noGrp="1"/>
          </p:cNvSpPr>
          <p:nvPr>
            <p:ph type="title"/>
          </p:nvPr>
        </p:nvSpPr>
        <p:spPr>
          <a:xfrm>
            <a:off x="369857" y="888511"/>
            <a:ext cx="4866300" cy="8214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g2d9c85610ca_1_586"/>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90" name="Google Shape;90;g2d9c85610ca_1_586"/>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91" name="Google Shape;91;g2d9c85610ca_1_586"/>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92" name="Google Shape;92;g2d9c85610ca_1_586"/>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3"/>
        <p:cNvGrpSpPr/>
        <p:nvPr/>
      </p:nvGrpSpPr>
      <p:grpSpPr>
        <a:xfrm>
          <a:off x="0" y="0"/>
          <a:ext cx="0" cy="0"/>
          <a:chOff x="0" y="0"/>
          <a:chExt cx="0" cy="0"/>
        </a:xfrm>
      </p:grpSpPr>
      <p:sp>
        <p:nvSpPr>
          <p:cNvPr id="94" name="Google Shape;94;g2d9c85610ca_1_594"/>
          <p:cNvSpPr txBox="1">
            <a:spLocks noGrp="1"/>
          </p:cNvSpPr>
          <p:nvPr>
            <p:ph type="title"/>
          </p:nvPr>
        </p:nvSpPr>
        <p:spPr>
          <a:xfrm>
            <a:off x="369857" y="888511"/>
            <a:ext cx="4866300" cy="8214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g2d9c85610ca_1_594"/>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96" name="Google Shape;96;g2d9c85610ca_1_594"/>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97" name="Google Shape;97;g2d9c85610ca_1_594"/>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98" name="Google Shape;98;g2d9c85610ca_1_594"/>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99"/>
        <p:cNvGrpSpPr/>
        <p:nvPr/>
      </p:nvGrpSpPr>
      <p:grpSpPr>
        <a:xfrm>
          <a:off x="0" y="0"/>
          <a:ext cx="0" cy="0"/>
          <a:chOff x="0" y="0"/>
          <a:chExt cx="0" cy="0"/>
        </a:xfrm>
      </p:grpSpPr>
      <p:sp>
        <p:nvSpPr>
          <p:cNvPr id="100" name="Google Shape;100;g2d9c85610ca_1_600"/>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01" name="Google Shape;101;g2d9c85610ca_1_600"/>
          <p:cNvPicPr preferRelativeResize="0"/>
          <p:nvPr/>
        </p:nvPicPr>
        <p:blipFill rotWithShape="1">
          <a:blip r:embed="rId2">
            <a:alphaModFix/>
          </a:blip>
          <a:srcRect/>
          <a:stretch/>
        </p:blipFill>
        <p:spPr>
          <a:xfrm>
            <a:off x="2286" y="0"/>
            <a:ext cx="9141715" cy="419431"/>
          </a:xfrm>
          <a:prstGeom prst="rect">
            <a:avLst/>
          </a:prstGeom>
          <a:noFill/>
          <a:ln>
            <a:noFill/>
          </a:ln>
        </p:spPr>
      </p:pic>
      <p:pic>
        <p:nvPicPr>
          <p:cNvPr id="102" name="Google Shape;102;g2d9c85610ca_1_600"/>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103" name="Google Shape;103;g2d9c85610ca_1_600"/>
          <p:cNvSpPr txBox="1">
            <a:spLocks noGrp="1"/>
          </p:cNvSpPr>
          <p:nvPr>
            <p:ph type="subTitle" idx="1"/>
          </p:nvPr>
        </p:nvSpPr>
        <p:spPr>
          <a:xfrm>
            <a:off x="369857" y="2900307"/>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4" name="Google Shape;104;g2d9c85610ca_1_600"/>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2"/>
        <p:cNvGrpSpPr/>
        <p:nvPr/>
      </p:nvGrpSpPr>
      <p:grpSpPr>
        <a:xfrm>
          <a:off x="0" y="0"/>
          <a:ext cx="0" cy="0"/>
          <a:chOff x="0" y="0"/>
          <a:chExt cx="0" cy="0"/>
        </a:xfrm>
      </p:grpSpPr>
      <p:sp>
        <p:nvSpPr>
          <p:cNvPr id="113" name="Google Shape;113;g2d9c85610ca_1_613"/>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g2d9c85610ca_1_613"/>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5" name="Google Shape;115;g2d9c85610ca_1_613"/>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116" name="Google Shape;116;g2d9c85610ca_1_613"/>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117"/>
        <p:cNvGrpSpPr/>
        <p:nvPr/>
      </p:nvGrpSpPr>
      <p:grpSpPr>
        <a:xfrm>
          <a:off x="0" y="0"/>
          <a:ext cx="0" cy="0"/>
          <a:chOff x="0" y="0"/>
          <a:chExt cx="0" cy="0"/>
        </a:xfrm>
      </p:grpSpPr>
      <p:sp>
        <p:nvSpPr>
          <p:cNvPr id="118" name="Google Shape;118;g2d9c85610ca_1_618"/>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19" name="Google Shape;119;g2d9c85610ca_1_618"/>
          <p:cNvPicPr preferRelativeResize="0"/>
          <p:nvPr/>
        </p:nvPicPr>
        <p:blipFill rotWithShape="1">
          <a:blip r:embed="rId2">
            <a:alphaModFix/>
          </a:blip>
          <a:srcRect/>
          <a:stretch/>
        </p:blipFill>
        <p:spPr>
          <a:xfrm>
            <a:off x="2286" y="0"/>
            <a:ext cx="9141715" cy="419431"/>
          </a:xfrm>
          <a:prstGeom prst="rect">
            <a:avLst/>
          </a:prstGeom>
          <a:noFill/>
          <a:ln>
            <a:noFill/>
          </a:ln>
        </p:spPr>
      </p:pic>
      <p:pic>
        <p:nvPicPr>
          <p:cNvPr id="120" name="Google Shape;120;g2d9c85610ca_1_618"/>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121" name="Google Shape;121;g2d9c85610ca_1_618"/>
          <p:cNvSpPr txBox="1">
            <a:spLocks noGrp="1"/>
          </p:cNvSpPr>
          <p:nvPr>
            <p:ph type="subTitle" idx="1"/>
          </p:nvPr>
        </p:nvSpPr>
        <p:spPr>
          <a:xfrm>
            <a:off x="369857" y="2900307"/>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2" name="Google Shape;122;g2d9c85610ca_1_618"/>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g2d9c85610ca_1_55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g2d9c85610ca_1_55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0" name="Google Shape;60;g2d9c85610ca_1_5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g2d9c85610ca_1_5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g2d9c85610ca_1_55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g2d9c85610ca_1_60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Google Shape;107;g2d9c85610ca_1_60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8" name="Google Shape;108;g2d9c85610ca_1_60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g2d9c85610ca_1_60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0" name="Google Shape;110;g2d9c85610ca_1_60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g2d9c85610ca_1_606"/>
          <p:cNvPicPr preferRelativeResize="0"/>
          <p:nvPr/>
        </p:nvPicPr>
        <p:blipFill rotWithShape="1">
          <a:blip r:embed="rId9">
            <a:alphaModFix/>
          </a:blip>
          <a:srcRect/>
          <a:stretch/>
        </p:blipFill>
        <p:spPr>
          <a:xfrm>
            <a:off x="8682300" y="4593281"/>
            <a:ext cx="400050" cy="4478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hyperlink" Target="https://www.cdc.gov/vaccines/programs/iis/downloads/Data-Quality-Blueprint-508.pdf" TargetMode="External"/><Relationship Id="rId3" Type="http://schemas.openxmlformats.org/officeDocument/2006/relationships/hyperlink" Target="https://phii.org/resources/iis-core-competency-model/" TargetMode="External"/><Relationship Id="rId7" Type="http://schemas.openxmlformats.org/officeDocument/2006/relationships/hyperlink" Target="https://phii.org/wp-content/uploads/2021/07/MT-IIS-Staff-Roles-Matrix.xlsx" TargetMode="External"/><Relationship Id="rId12" Type="http://schemas.openxmlformats.org/officeDocument/2006/relationships/hyperlink" Target="https://phii.org/wp-content/uploads/2023/04/DMI-IIS-one-pager_Final.pdf"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hyperlink" Target="https://phii.org/wp-content/uploads/2021/07/MT-Staff-Allocation-Matrix.xlsx" TargetMode="External"/><Relationship Id="rId11" Type="http://schemas.openxmlformats.org/officeDocument/2006/relationships/hyperlink" Target="https://www.cdc.gov/vaccines/programs/iis/functional-standards/func-stds-v4-1.html" TargetMode="External"/><Relationship Id="rId5" Type="http://schemas.openxmlformats.org/officeDocument/2006/relationships/hyperlink" Target="https://phii.org/resources/iis-workforce-classifications/" TargetMode="External"/><Relationship Id="rId10" Type="http://schemas.openxmlformats.org/officeDocument/2006/relationships/hyperlink" Target="https://www.immregistries.org/aggregate-analysis-reporting-tool" TargetMode="External"/><Relationship Id="rId4" Type="http://schemas.openxmlformats.org/officeDocument/2006/relationships/hyperlink" Target="https://phii.org/wp-content/uploads/2021/07/MT-Sample-IIS-Staffing-Model.pptx" TargetMode="External"/><Relationship Id="rId9" Type="http://schemas.openxmlformats.org/officeDocument/2006/relationships/hyperlink" Target="https://wwwn.cdc.gov/IISDashboard/Query.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2d9c85610ca_1_327"/>
          <p:cNvSpPr txBox="1">
            <a:spLocks noGrp="1"/>
          </p:cNvSpPr>
          <p:nvPr>
            <p:ph type="ctrTitle"/>
          </p:nvPr>
        </p:nvSpPr>
        <p:spPr>
          <a:xfrm>
            <a:off x="593275" y="868300"/>
            <a:ext cx="5368500" cy="1098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E5F7D"/>
              </a:buClr>
              <a:buSzPts val="3240"/>
              <a:buFont typeface="Calibri"/>
              <a:buNone/>
            </a:pPr>
            <a:r>
              <a:rPr lang="en-US" sz="3640" b="1"/>
              <a:t>Role of the IIS Leader</a:t>
            </a:r>
            <a:endParaRPr sz="3640" b="1"/>
          </a:p>
          <a:p>
            <a:pPr marL="0" lvl="0" indent="0" algn="l" rtl="0">
              <a:lnSpc>
                <a:spcPct val="90000"/>
              </a:lnSpc>
              <a:spcBef>
                <a:spcPts val="0"/>
              </a:spcBef>
              <a:spcAft>
                <a:spcPts val="0"/>
              </a:spcAft>
              <a:buClr>
                <a:srgbClr val="2E5F7D"/>
              </a:buClr>
              <a:buSzPts val="3240"/>
              <a:buFont typeface="Calibri"/>
              <a:buNone/>
            </a:pPr>
            <a:endParaRPr sz="3640"/>
          </a:p>
          <a:p>
            <a:pPr marL="0" lvl="0" indent="0" algn="l" rtl="0">
              <a:lnSpc>
                <a:spcPct val="90000"/>
              </a:lnSpc>
              <a:spcBef>
                <a:spcPts val="0"/>
              </a:spcBef>
              <a:spcAft>
                <a:spcPts val="0"/>
              </a:spcAft>
              <a:buClr>
                <a:srgbClr val="2E5F7D"/>
              </a:buClr>
              <a:buSzPts val="3240"/>
              <a:buFont typeface="Calibri"/>
              <a:buNone/>
            </a:pPr>
            <a:r>
              <a:rPr lang="en-US" sz="3640" i="1">
                <a:solidFill>
                  <a:srgbClr val="3975B0"/>
                </a:solidFill>
              </a:rPr>
              <a:t>Leading the Way to Success</a:t>
            </a:r>
            <a:endParaRPr sz="3640" i="1">
              <a:solidFill>
                <a:srgbClr val="3975B0"/>
              </a:solidFill>
            </a:endParaRPr>
          </a:p>
        </p:txBody>
      </p:sp>
      <p:sp>
        <p:nvSpPr>
          <p:cNvPr id="532" name="Google Shape;532;g2d9c85610ca_1_327"/>
          <p:cNvSpPr txBox="1"/>
          <p:nvPr/>
        </p:nvSpPr>
        <p:spPr>
          <a:xfrm>
            <a:off x="580332" y="3493699"/>
            <a:ext cx="2978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Presenter name/date</a:t>
            </a:r>
            <a:endParaRPr sz="1100" b="0" i="0" u="none" strike="noStrike" cap="none">
              <a:solidFill>
                <a:srgbClr val="000000"/>
              </a:solidFill>
              <a:latin typeface="Arial"/>
              <a:ea typeface="Arial"/>
              <a:cs typeface="Arial"/>
              <a:sym typeface="Arial"/>
            </a:endParaRPr>
          </a:p>
        </p:txBody>
      </p:sp>
      <p:sp>
        <p:nvSpPr>
          <p:cNvPr id="533" name="Google Shape;533;g2d9c85610ca_1_327"/>
          <p:cNvSpPr txBox="1"/>
          <p:nvPr/>
        </p:nvSpPr>
        <p:spPr>
          <a:xfrm>
            <a:off x="593264" y="3331891"/>
            <a:ext cx="16422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27E8A"/>
                </a:solidFill>
                <a:latin typeface="Calibri"/>
                <a:ea typeface="Calibri"/>
                <a:cs typeface="Calibri"/>
                <a:sym typeface="Calibri"/>
              </a:rPr>
              <a:t>Amy Metroka</a:t>
            </a:r>
            <a:endParaRPr sz="1200" b="0" i="0" u="none" strike="noStrike" cap="none">
              <a:solidFill>
                <a:srgbClr val="727E8A"/>
              </a:solidFill>
              <a:latin typeface="Calibri"/>
              <a:ea typeface="Calibri"/>
              <a:cs typeface="Calibri"/>
              <a:sym typeface="Calibri"/>
            </a:endParaRPr>
          </a:p>
        </p:txBody>
      </p:sp>
      <p:sp>
        <p:nvSpPr>
          <p:cNvPr id="534" name="Google Shape;534;g2d9c85610ca_1_327"/>
          <p:cNvSpPr txBox="1"/>
          <p:nvPr/>
        </p:nvSpPr>
        <p:spPr>
          <a:xfrm>
            <a:off x="7144555" y="3337735"/>
            <a:ext cx="1642200" cy="2385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727E8A"/>
                </a:solidFill>
                <a:latin typeface="Calibri"/>
                <a:ea typeface="Calibri"/>
                <a:cs typeface="Calibri"/>
                <a:sym typeface="Calibri"/>
              </a:rPr>
              <a:t>June </a:t>
            </a:r>
            <a:r>
              <a:rPr lang="en-US" sz="1100">
                <a:solidFill>
                  <a:srgbClr val="727E8A"/>
                </a:solidFill>
                <a:latin typeface="Calibri"/>
                <a:ea typeface="Calibri"/>
                <a:cs typeface="Calibri"/>
                <a:sym typeface="Calibri"/>
              </a:rPr>
              <a:t>4</a:t>
            </a:r>
            <a:r>
              <a:rPr lang="en-US" sz="1100" b="0" i="0" u="none" strike="noStrike" cap="none">
                <a:solidFill>
                  <a:srgbClr val="727E8A"/>
                </a:solidFill>
                <a:latin typeface="Calibri"/>
                <a:ea typeface="Calibri"/>
                <a:cs typeface="Calibri"/>
                <a:sym typeface="Calibri"/>
              </a:rPr>
              <a:t>, 202</a:t>
            </a:r>
            <a:r>
              <a:rPr lang="en-US" sz="1100">
                <a:solidFill>
                  <a:srgbClr val="727E8A"/>
                </a:solidFill>
                <a:latin typeface="Calibri"/>
                <a:ea typeface="Calibri"/>
                <a:cs typeface="Calibri"/>
                <a:sym typeface="Calibri"/>
              </a:rPr>
              <a:t>4</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2d9c85610ca_1_396"/>
          <p:cNvSpPr txBox="1">
            <a:spLocks noGrp="1"/>
          </p:cNvSpPr>
          <p:nvPr>
            <p:ph type="title"/>
          </p:nvPr>
        </p:nvSpPr>
        <p:spPr>
          <a:xfrm>
            <a:off x="338057" y="5744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Advocate for IIS Advancement and Use</a:t>
            </a:r>
            <a:endParaRPr/>
          </a:p>
        </p:txBody>
      </p:sp>
      <p:sp>
        <p:nvSpPr>
          <p:cNvPr id="612" name="Google Shape;612;g2d9c85610ca_1_396"/>
          <p:cNvSpPr txBox="1">
            <a:spLocks noGrp="1"/>
          </p:cNvSpPr>
          <p:nvPr>
            <p:ph type="body" idx="1"/>
          </p:nvPr>
        </p:nvSpPr>
        <p:spPr>
          <a:xfrm>
            <a:off x="338063" y="1379906"/>
            <a:ext cx="8467800" cy="3332700"/>
          </a:xfrm>
          <a:prstGeom prst="rect">
            <a:avLst/>
          </a:prstGeom>
          <a:noFill/>
          <a:ln>
            <a:noFill/>
          </a:ln>
        </p:spPr>
        <p:txBody>
          <a:bodyPr spcFirstLastPara="1" wrap="square" lIns="68575" tIns="34275" rIns="68575" bIns="34275" anchor="t" anchorCtr="0">
            <a:noAutofit/>
          </a:bodyPr>
          <a:lstStyle/>
          <a:p>
            <a:pPr marL="457200" lvl="0" indent="-368300" algn="l" rtl="0">
              <a:lnSpc>
                <a:spcPct val="100000"/>
              </a:lnSpc>
              <a:spcBef>
                <a:spcPts val="1000"/>
              </a:spcBef>
              <a:spcAft>
                <a:spcPts val="0"/>
              </a:spcAft>
              <a:buSzPts val="2200"/>
              <a:buChar char="•"/>
            </a:pPr>
            <a:r>
              <a:rPr lang="en-US" sz="2200"/>
              <a:t>Promote adaptation to evolving changes to ensure strategic sustainability </a:t>
            </a:r>
            <a:endParaRPr sz="2200"/>
          </a:p>
          <a:p>
            <a:pPr marL="457200" lvl="0" indent="-368300" algn="l" rtl="0">
              <a:lnSpc>
                <a:spcPct val="100000"/>
              </a:lnSpc>
              <a:spcBef>
                <a:spcPts val="1000"/>
              </a:spcBef>
              <a:spcAft>
                <a:spcPts val="0"/>
              </a:spcAft>
              <a:buSzPts val="2200"/>
              <a:buChar char="•"/>
            </a:pPr>
            <a:r>
              <a:rPr lang="en-US" sz="2200"/>
              <a:t>Maintain awareness of and get involved in CDC’s Data Modernization Initiative (DMI)</a:t>
            </a:r>
            <a:endParaRPr sz="2200"/>
          </a:p>
          <a:p>
            <a:pPr marL="457200" lvl="0" indent="-368300" algn="l" rtl="0">
              <a:lnSpc>
                <a:spcPct val="100000"/>
              </a:lnSpc>
              <a:spcBef>
                <a:spcPts val="1000"/>
              </a:spcBef>
              <a:spcAft>
                <a:spcPts val="0"/>
              </a:spcAft>
              <a:buSzPts val="2200"/>
              <a:buChar char="•"/>
            </a:pPr>
            <a:r>
              <a:rPr lang="en-US" sz="2200"/>
              <a:t>Promote use of IIS data and functions to increase immunization rates</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616"/>
        <p:cNvGrpSpPr/>
        <p:nvPr/>
      </p:nvGrpSpPr>
      <p:grpSpPr>
        <a:xfrm>
          <a:off x="0" y="0"/>
          <a:ext cx="0" cy="0"/>
          <a:chOff x="0" y="0"/>
          <a:chExt cx="0" cy="0"/>
        </a:xfrm>
      </p:grpSpPr>
      <p:sp>
        <p:nvSpPr>
          <p:cNvPr id="617" name="Google Shape;617;g2d9c85610ca_1_402"/>
          <p:cNvSpPr txBox="1">
            <a:spLocks noGrp="1"/>
          </p:cNvSpPr>
          <p:nvPr>
            <p:ph type="title"/>
          </p:nvPr>
        </p:nvSpPr>
        <p:spPr>
          <a:xfrm>
            <a:off x="369857" y="472698"/>
            <a:ext cx="8467800" cy="7440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P</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HII One-Pager on DMI and IIS</a:t>
            </a:r>
            <a:endParaRPr/>
          </a:p>
        </p:txBody>
      </p:sp>
      <p:sp>
        <p:nvSpPr>
          <p:cNvPr id="618" name="Google Shape;618;g2d9c85610ca_1_402"/>
          <p:cNvSpPr txBox="1">
            <a:spLocks noGrp="1"/>
          </p:cNvSpPr>
          <p:nvPr>
            <p:ph type="body" idx="1"/>
          </p:nvPr>
        </p:nvSpPr>
        <p:spPr>
          <a:xfrm>
            <a:off x="369852" y="1840400"/>
            <a:ext cx="761400" cy="2907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2100"/>
              <a:buNone/>
            </a:pPr>
            <a:r>
              <a:rPr lang="en-US" sz="2200"/>
              <a:t>  </a:t>
            </a:r>
            <a:endParaRPr sz="2200"/>
          </a:p>
        </p:txBody>
      </p:sp>
      <p:pic>
        <p:nvPicPr>
          <p:cNvPr id="619" name="Google Shape;619;g2d9c85610ca_1_402"/>
          <p:cNvPicPr preferRelativeResize="0"/>
          <p:nvPr/>
        </p:nvPicPr>
        <p:blipFill>
          <a:blip r:embed="rId3">
            <a:alphaModFix/>
          </a:blip>
          <a:stretch>
            <a:fillRect/>
          </a:stretch>
        </p:blipFill>
        <p:spPr>
          <a:xfrm>
            <a:off x="2099025" y="1132500"/>
            <a:ext cx="4945950" cy="395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625" name="Google Shape;625;g2d9c85610ca_1_408"/>
          <p:cNvPicPr preferRelativeResize="0"/>
          <p:nvPr/>
        </p:nvPicPr>
        <p:blipFill rotWithShape="1">
          <a:blip r:embed="rId3">
            <a:alphaModFix/>
          </a:blip>
          <a:srcRect b="5606"/>
          <a:stretch/>
        </p:blipFill>
        <p:spPr>
          <a:xfrm>
            <a:off x="0" y="-628650"/>
            <a:ext cx="9144003" cy="5772152"/>
          </a:xfrm>
          <a:prstGeom prst="rect">
            <a:avLst/>
          </a:prstGeom>
          <a:noFill/>
          <a:ln>
            <a:noFill/>
          </a:ln>
        </p:spPr>
      </p:pic>
      <p:sp>
        <p:nvSpPr>
          <p:cNvPr id="626" name="Google Shape;626;g2d9c85610ca_1_408"/>
          <p:cNvSpPr txBox="1"/>
          <p:nvPr/>
        </p:nvSpPr>
        <p:spPr>
          <a:xfrm>
            <a:off x="-57150" y="3943350"/>
            <a:ext cx="9201300" cy="554100"/>
          </a:xfrm>
          <a:prstGeom prst="rect">
            <a:avLst/>
          </a:prstGeom>
          <a:solidFill>
            <a:schemeClr val="lt1"/>
          </a:solid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rgbClr val="0C58D3"/>
                </a:solidFill>
                <a:latin typeface="Calibri"/>
                <a:ea typeface="Calibri"/>
                <a:cs typeface="Calibri"/>
                <a:sym typeface="Calibri"/>
              </a:rPr>
              <a:t>Build a Strong Team</a:t>
            </a:r>
            <a:endParaRPr sz="2700" b="1" i="0" u="none" strike="noStrike" cap="none">
              <a:solidFill>
                <a:srgbClr val="0C58D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2d9c85610ca_1_415"/>
          <p:cNvSpPr txBox="1">
            <a:spLocks noGrp="1"/>
          </p:cNvSpPr>
          <p:nvPr>
            <p:ph type="title"/>
          </p:nvPr>
        </p:nvSpPr>
        <p:spPr>
          <a:xfrm>
            <a:off x="369875" y="659650"/>
            <a:ext cx="8467800" cy="6489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Assess Staffing</a:t>
            </a:r>
            <a:endParaRPr/>
          </a:p>
        </p:txBody>
      </p:sp>
      <p:sp>
        <p:nvSpPr>
          <p:cNvPr id="633" name="Google Shape;633;g2d9c85610ca_1_415"/>
          <p:cNvSpPr txBox="1">
            <a:spLocks noGrp="1"/>
          </p:cNvSpPr>
          <p:nvPr>
            <p:ph type="body" idx="1"/>
          </p:nvPr>
        </p:nvSpPr>
        <p:spPr>
          <a:xfrm>
            <a:off x="369875" y="1372675"/>
            <a:ext cx="8467800" cy="3386100"/>
          </a:xfrm>
          <a:prstGeom prst="rect">
            <a:avLst/>
          </a:prstGeom>
          <a:noFill/>
          <a:ln>
            <a:noFill/>
          </a:ln>
        </p:spPr>
        <p:txBody>
          <a:bodyPr spcFirstLastPara="1" wrap="square" lIns="68575" tIns="34275" rIns="68575" bIns="34275" anchor="t" anchorCtr="0">
            <a:normAutofit/>
          </a:bodyPr>
          <a:lstStyle/>
          <a:p>
            <a:pPr marL="457200" lvl="0" indent="-368300" algn="l" rtl="0">
              <a:lnSpc>
                <a:spcPct val="100000"/>
              </a:lnSpc>
              <a:spcBef>
                <a:spcPts val="1000"/>
              </a:spcBef>
              <a:spcAft>
                <a:spcPts val="0"/>
              </a:spcAft>
              <a:buSzPts val="2200"/>
              <a:buChar char="•"/>
            </a:pPr>
            <a:r>
              <a:rPr lang="en-US" sz="2200"/>
              <a:t>What are the staff roles needed to successfully operate the IIS? Do you have the necessary roles covered? </a:t>
            </a:r>
            <a:endParaRPr sz="2200"/>
          </a:p>
          <a:p>
            <a:pPr marL="457200" lvl="0" indent="0" algn="l" rtl="0">
              <a:lnSpc>
                <a:spcPct val="100000"/>
              </a:lnSpc>
              <a:spcBef>
                <a:spcPts val="1000"/>
              </a:spcBef>
              <a:spcAft>
                <a:spcPts val="0"/>
              </a:spcAft>
              <a:buNone/>
            </a:pPr>
            <a:endParaRPr sz="2200"/>
          </a:p>
          <a:p>
            <a:pPr marL="457200" lvl="0" indent="-368300" algn="l" rtl="0">
              <a:lnSpc>
                <a:spcPct val="100000"/>
              </a:lnSpc>
              <a:spcBef>
                <a:spcPts val="1000"/>
              </a:spcBef>
              <a:spcAft>
                <a:spcPts val="0"/>
              </a:spcAft>
              <a:buSzPts val="2200"/>
              <a:buChar char="•"/>
            </a:pPr>
            <a:r>
              <a:rPr lang="en-US" sz="2200"/>
              <a:t>Identify and fill gaps through training and coaching current staff or bringing on new staff</a:t>
            </a:r>
            <a:endParaRPr sz="2200"/>
          </a:p>
          <a:p>
            <a:pPr marL="0" lvl="0" indent="0" algn="l" rtl="0">
              <a:lnSpc>
                <a:spcPct val="90000"/>
              </a:lnSpc>
              <a:spcBef>
                <a:spcPts val="800"/>
              </a:spcBef>
              <a:spcAft>
                <a:spcPts val="0"/>
              </a:spcAft>
              <a:buNone/>
            </a:pPr>
            <a:endParaRPr sz="2200"/>
          </a:p>
          <a:p>
            <a:pPr marL="0" lvl="0" indent="0" algn="l" rtl="0">
              <a:lnSpc>
                <a:spcPct val="90000"/>
              </a:lnSpc>
              <a:spcBef>
                <a:spcPts val="800"/>
              </a:spcBef>
              <a:spcAft>
                <a:spcPts val="0"/>
              </a:spcAft>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2d9c85610ca_1_421"/>
          <p:cNvSpPr txBox="1">
            <a:spLocks noGrp="1"/>
          </p:cNvSpPr>
          <p:nvPr>
            <p:ph type="title"/>
          </p:nvPr>
        </p:nvSpPr>
        <p:spPr>
          <a:xfrm>
            <a:off x="369863" y="376351"/>
            <a:ext cx="8467800" cy="9351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Ensure Key Roles are Covered</a:t>
            </a:r>
            <a:endParaRPr/>
          </a:p>
        </p:txBody>
      </p:sp>
      <p:sp>
        <p:nvSpPr>
          <p:cNvPr id="640" name="Google Shape;640;g2d9c85610ca_1_421"/>
          <p:cNvSpPr txBox="1">
            <a:spLocks noGrp="1"/>
          </p:cNvSpPr>
          <p:nvPr>
            <p:ph type="body" idx="1"/>
          </p:nvPr>
        </p:nvSpPr>
        <p:spPr>
          <a:xfrm>
            <a:off x="369875" y="1217450"/>
            <a:ext cx="8499300" cy="3432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700"/>
              <a:buNone/>
            </a:pPr>
            <a:r>
              <a:rPr lang="en-US" sz="1800" b="1">
                <a:solidFill>
                  <a:srgbClr val="2E5F7D"/>
                </a:solidFill>
              </a:rPr>
              <a:t>Data Quality Analyst</a:t>
            </a:r>
            <a:endParaRPr sz="1800" b="1">
              <a:solidFill>
                <a:srgbClr val="2E5F7D"/>
              </a:solidFill>
            </a:endParaRPr>
          </a:p>
          <a:p>
            <a:pPr marL="685800" lvl="0" indent="-292100" algn="l" rtl="0">
              <a:lnSpc>
                <a:spcPct val="100000"/>
              </a:lnSpc>
              <a:spcBef>
                <a:spcPts val="0"/>
              </a:spcBef>
              <a:spcAft>
                <a:spcPts val="0"/>
              </a:spcAft>
              <a:buSzPts val="1800"/>
              <a:buChar char="•"/>
            </a:pPr>
            <a:r>
              <a:rPr lang="en-US" sz="1800"/>
              <a:t>Assesses and improves the quality of incoming data and data at rest</a:t>
            </a:r>
            <a:endParaRPr sz="1800"/>
          </a:p>
          <a:p>
            <a:pPr marL="0" lvl="0" indent="0" algn="l" rtl="0">
              <a:lnSpc>
                <a:spcPct val="100000"/>
              </a:lnSpc>
              <a:spcBef>
                <a:spcPts val="0"/>
              </a:spcBef>
              <a:spcAft>
                <a:spcPts val="0"/>
              </a:spcAft>
              <a:buSzPts val="2700"/>
              <a:buNone/>
            </a:pPr>
            <a:endParaRPr sz="1800" b="1"/>
          </a:p>
          <a:p>
            <a:pPr marL="0" lvl="0" indent="0" algn="l" rtl="0">
              <a:lnSpc>
                <a:spcPct val="100000"/>
              </a:lnSpc>
              <a:spcBef>
                <a:spcPts val="0"/>
              </a:spcBef>
              <a:spcAft>
                <a:spcPts val="0"/>
              </a:spcAft>
              <a:buSzPts val="2700"/>
              <a:buNone/>
            </a:pPr>
            <a:r>
              <a:rPr lang="en-US" sz="1800" b="1">
                <a:solidFill>
                  <a:srgbClr val="2E5F7D"/>
                </a:solidFill>
              </a:rPr>
              <a:t>Interoperability Analyst</a:t>
            </a:r>
            <a:endParaRPr sz="1800" b="1">
              <a:solidFill>
                <a:srgbClr val="2E5F7D"/>
              </a:solidFill>
            </a:endParaRPr>
          </a:p>
          <a:p>
            <a:pPr marL="685800" lvl="0" indent="-292100" algn="l" rtl="0">
              <a:lnSpc>
                <a:spcPct val="100000"/>
              </a:lnSpc>
              <a:spcBef>
                <a:spcPts val="0"/>
              </a:spcBef>
              <a:spcAft>
                <a:spcPts val="0"/>
              </a:spcAft>
              <a:buSzPts val="1800"/>
              <a:buChar char="•"/>
            </a:pPr>
            <a:r>
              <a:rPr lang="en-US" sz="1800"/>
              <a:t>Onboards providers and partners for reporting and/or query based on standards</a:t>
            </a:r>
            <a:endParaRPr sz="1800"/>
          </a:p>
          <a:p>
            <a:pPr marL="0" lvl="0" indent="0" algn="l" rtl="0">
              <a:lnSpc>
                <a:spcPct val="100000"/>
              </a:lnSpc>
              <a:spcBef>
                <a:spcPts val="0"/>
              </a:spcBef>
              <a:spcAft>
                <a:spcPts val="0"/>
              </a:spcAft>
              <a:buSzPts val="2700"/>
              <a:buNone/>
            </a:pPr>
            <a:endParaRPr sz="1800" b="1"/>
          </a:p>
          <a:p>
            <a:pPr marL="0" lvl="0" indent="0" algn="l" rtl="0">
              <a:lnSpc>
                <a:spcPct val="100000"/>
              </a:lnSpc>
              <a:spcBef>
                <a:spcPts val="0"/>
              </a:spcBef>
              <a:spcAft>
                <a:spcPts val="0"/>
              </a:spcAft>
              <a:buSzPts val="2700"/>
              <a:buNone/>
            </a:pPr>
            <a:r>
              <a:rPr lang="en-US" sz="1800" b="1">
                <a:solidFill>
                  <a:srgbClr val="2E5F7D"/>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Epidemiologist</a:t>
            </a:r>
            <a:r>
              <a:rPr lang="en-US" sz="1800" b="1">
                <a:solidFill>
                  <a:srgbClr val="2E5F7D"/>
                </a:solidFill>
              </a:rPr>
              <a:t>/Data Analyst</a:t>
            </a:r>
            <a:endParaRPr sz="1800" b="1">
              <a:solidFill>
                <a:srgbClr val="2E5F7D"/>
              </a:solidFill>
            </a:endParaRPr>
          </a:p>
          <a:p>
            <a:pPr marL="685800" lvl="0" indent="-292100" algn="l" rtl="0">
              <a:lnSpc>
                <a:spcPct val="100000"/>
              </a:lnSpc>
              <a:spcBef>
                <a:spcPts val="0"/>
              </a:spcBef>
              <a:spcAft>
                <a:spcPts val="0"/>
              </a:spcAft>
              <a:buSzPts val="1800"/>
              <a:buChar char="•"/>
            </a:pPr>
            <a:r>
              <a:rPr lang="en-US" sz="1800"/>
              <a:t>Analyzes data to inform program activities to increase immunization rates; ensures the IIS meets reporting requirements for CDC and jurisdiction</a:t>
            </a:r>
            <a:endParaRPr sz="1800"/>
          </a:p>
          <a:p>
            <a:pPr marL="0" lvl="0" indent="0" algn="l" rtl="0">
              <a:lnSpc>
                <a:spcPct val="100000"/>
              </a:lnSpc>
              <a:spcBef>
                <a:spcPts val="0"/>
              </a:spcBef>
              <a:spcAft>
                <a:spcPts val="0"/>
              </a:spcAft>
              <a:buSzPts val="2700"/>
              <a:buNone/>
            </a:pPr>
            <a:endParaRPr sz="1800" b="1"/>
          </a:p>
          <a:p>
            <a:pPr marL="0" lvl="0" indent="0" algn="l" rtl="0">
              <a:lnSpc>
                <a:spcPct val="100000"/>
              </a:lnSpc>
              <a:spcBef>
                <a:spcPts val="0"/>
              </a:spcBef>
              <a:spcAft>
                <a:spcPts val="0"/>
              </a:spcAft>
              <a:buSzPts val="2700"/>
              <a:buNone/>
            </a:pPr>
            <a:r>
              <a:rPr lang="en-US" sz="1800" b="1">
                <a:solidFill>
                  <a:srgbClr val="2E5F7D"/>
                </a:solidFill>
              </a:rPr>
              <a:t>Outreach and Training Coordinator</a:t>
            </a:r>
            <a:endParaRPr sz="1800" b="1">
              <a:solidFill>
                <a:srgbClr val="2E5F7D"/>
              </a:solidFill>
            </a:endParaRPr>
          </a:p>
          <a:p>
            <a:pPr marL="685800" lvl="0" indent="-292100" algn="l" rtl="0">
              <a:lnSpc>
                <a:spcPct val="100000"/>
              </a:lnSpc>
              <a:spcBef>
                <a:spcPts val="0"/>
              </a:spcBef>
              <a:spcAft>
                <a:spcPts val="0"/>
              </a:spcAft>
              <a:buSzPts val="1800"/>
              <a:buChar char="•"/>
            </a:pP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Conducts outreach to increase provider participation; supports and </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
            </a:r>
            <a:b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b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trains users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2d9c85610ca_1_427"/>
          <p:cNvSpPr txBox="1">
            <a:spLocks noGrp="1"/>
          </p:cNvSpPr>
          <p:nvPr>
            <p:ph type="title"/>
          </p:nvPr>
        </p:nvSpPr>
        <p:spPr>
          <a:xfrm>
            <a:off x="369882" y="51506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Be a Role Model for Your Team</a:t>
            </a:r>
            <a:endParaRPr/>
          </a:p>
        </p:txBody>
      </p:sp>
      <p:sp>
        <p:nvSpPr>
          <p:cNvPr id="647" name="Google Shape;647;g2d9c85610ca_1_427"/>
          <p:cNvSpPr txBox="1">
            <a:spLocks noGrp="1"/>
          </p:cNvSpPr>
          <p:nvPr>
            <p:ph type="body" idx="1"/>
          </p:nvPr>
        </p:nvSpPr>
        <p:spPr>
          <a:xfrm>
            <a:off x="369875" y="1415749"/>
            <a:ext cx="8467800" cy="33348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None/>
            </a:pPr>
            <a:r>
              <a:rPr lang="en-US" sz="2200"/>
              <a:t>Set high standards for a high-performing team and IIS</a:t>
            </a:r>
            <a:endParaRPr sz="2200"/>
          </a:p>
          <a:p>
            <a:pPr marL="0" lvl="0" indent="0" algn="l" rtl="0">
              <a:lnSpc>
                <a:spcPct val="90000"/>
              </a:lnSpc>
              <a:spcBef>
                <a:spcPts val="800"/>
              </a:spcBef>
              <a:spcAft>
                <a:spcPts val="0"/>
              </a:spcAft>
              <a:buNone/>
            </a:pPr>
            <a:endParaRPr sz="2200"/>
          </a:p>
          <a:p>
            <a:pPr marL="0" lvl="0" indent="0" algn="l" rtl="0">
              <a:lnSpc>
                <a:spcPct val="90000"/>
              </a:lnSpc>
              <a:spcBef>
                <a:spcPts val="800"/>
              </a:spcBef>
              <a:spcAft>
                <a:spcPts val="0"/>
              </a:spcAft>
              <a:buNone/>
            </a:pPr>
            <a:r>
              <a:rPr lang="en-US" sz="2200"/>
              <a:t>Pursue your own growth and development</a:t>
            </a:r>
            <a:endParaRPr sz="2200"/>
          </a:p>
          <a:p>
            <a:pPr marL="685800" lvl="1" indent="-292100" algn="l" rtl="0">
              <a:lnSpc>
                <a:spcPct val="100000"/>
              </a:lnSpc>
              <a:spcBef>
                <a:spcPts val="0"/>
              </a:spcBef>
              <a:spcAft>
                <a:spcPts val="0"/>
              </a:spcAft>
              <a:buClr>
                <a:srgbClr val="55AF89"/>
              </a:buClr>
              <a:buSzPts val="2000"/>
              <a:buChar char="•"/>
            </a:pPr>
            <a:r>
              <a:rPr lang="en-US"/>
              <a:t>Encourage staff to do the same</a:t>
            </a:r>
            <a:endParaRPr/>
          </a:p>
          <a:p>
            <a:pPr marL="685800" lvl="1" indent="-292100" algn="l" rtl="0">
              <a:lnSpc>
                <a:spcPct val="100000"/>
              </a:lnSpc>
              <a:spcBef>
                <a:spcPts val="0"/>
              </a:spcBef>
              <a:spcAft>
                <a:spcPts val="0"/>
              </a:spcAft>
              <a:buClr>
                <a:srgbClr val="55AF89"/>
              </a:buClr>
              <a:buSzPts val="2000"/>
              <a:buChar char="•"/>
            </a:pPr>
            <a:r>
              <a:rPr lang="en-US"/>
              <a:t>Participate in learning opportunities locally and nationally</a:t>
            </a:r>
            <a:endParaRPr/>
          </a:p>
          <a:p>
            <a:pPr marL="1028700" lvl="2" indent="-279400" algn="l" rtl="0">
              <a:lnSpc>
                <a:spcPct val="100000"/>
              </a:lnSpc>
              <a:spcBef>
                <a:spcPts val="0"/>
              </a:spcBef>
              <a:spcAft>
                <a:spcPts val="0"/>
              </a:spcAft>
              <a:buSzPts val="1800"/>
              <a:buFont typeface="Arial"/>
              <a:buChar char="–"/>
            </a:pPr>
            <a:r>
              <a:rPr lang="en-US" sz="1800"/>
              <a:t>Keep yourself and staff engaged and motivated</a:t>
            </a:r>
            <a:endParaRPr sz="1800"/>
          </a:p>
          <a:p>
            <a:pPr marL="1028700" lvl="2" indent="-279400" algn="l" rtl="0">
              <a:lnSpc>
                <a:spcPct val="100000"/>
              </a:lnSpc>
              <a:spcBef>
                <a:spcPts val="0"/>
              </a:spcBef>
              <a:spcAft>
                <a:spcPts val="0"/>
              </a:spcAft>
              <a:buSzPts val="1800"/>
              <a:buFont typeface="Arial"/>
              <a:buChar char="–"/>
            </a:pPr>
            <a:r>
              <a:rPr lang="en-US" sz="1800"/>
              <a:t>Join AIRA committees/workgroups and give presentations at CDC and AIRA national meetings - you and your staff</a:t>
            </a:r>
            <a:endParaRPr sz="1800"/>
          </a:p>
          <a:p>
            <a:pPr marL="1028700" lvl="2" indent="-279400" algn="l" rtl="0">
              <a:lnSpc>
                <a:spcPct val="100000"/>
              </a:lnSpc>
              <a:spcBef>
                <a:spcPts val="0"/>
              </a:spcBef>
              <a:spcAft>
                <a:spcPts val="0"/>
              </a:spcAft>
              <a:buSzPts val="1800"/>
              <a:buFont typeface="Arial"/>
              <a:buChar char="–"/>
            </a:pPr>
            <a:r>
              <a:rPr lang="en-US" sz="1800"/>
              <a:t>Connect with your technology partner consortium (if applicable) and regional and national communities</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g2d9c85610ca_1_433"/>
          <p:cNvSpPr txBox="1">
            <a:spLocks noGrp="1"/>
          </p:cNvSpPr>
          <p:nvPr>
            <p:ph type="title"/>
          </p:nvPr>
        </p:nvSpPr>
        <p:spPr>
          <a:xfrm>
            <a:off x="338107" y="54053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Delegate</a:t>
            </a:r>
            <a:endParaRPr/>
          </a:p>
        </p:txBody>
      </p:sp>
      <p:sp>
        <p:nvSpPr>
          <p:cNvPr id="654" name="Google Shape;654;g2d9c85610ca_1_433"/>
          <p:cNvSpPr txBox="1">
            <a:spLocks noGrp="1"/>
          </p:cNvSpPr>
          <p:nvPr>
            <p:ph type="body" idx="1"/>
          </p:nvPr>
        </p:nvSpPr>
        <p:spPr>
          <a:xfrm>
            <a:off x="338100" y="1346024"/>
            <a:ext cx="8467800" cy="3133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1000"/>
              </a:spcBef>
              <a:spcAft>
                <a:spcPts val="0"/>
              </a:spcAft>
              <a:buNone/>
            </a:pPr>
            <a:r>
              <a:rPr lang="en-US" sz="2200"/>
              <a:t>Achieving success through others is what effective management is all about</a:t>
            </a:r>
            <a:endParaRPr sz="2200"/>
          </a:p>
          <a:p>
            <a:pPr marL="457200" lvl="0" indent="-368300" algn="l" rtl="0">
              <a:lnSpc>
                <a:spcPct val="100000"/>
              </a:lnSpc>
              <a:spcBef>
                <a:spcPts val="0"/>
              </a:spcBef>
              <a:spcAft>
                <a:spcPts val="0"/>
              </a:spcAft>
              <a:buClr>
                <a:srgbClr val="55AF89"/>
              </a:buClr>
              <a:buSzPts val="2200"/>
              <a:buChar char="•"/>
            </a:pPr>
            <a:r>
              <a:rPr lang="en-US" sz="2200"/>
              <a:t>Document standard operating procedures (SOPs) for staff to support execution of important tasks and improve training</a:t>
            </a:r>
            <a:endParaRPr sz="2200"/>
          </a:p>
          <a:p>
            <a:pPr marL="0" lvl="0" indent="0" algn="l" rtl="0">
              <a:lnSpc>
                <a:spcPct val="90000"/>
              </a:lnSpc>
              <a:spcBef>
                <a:spcPts val="800"/>
              </a:spcBef>
              <a:spcAft>
                <a:spcPts val="0"/>
              </a:spcAft>
              <a:buSzPts val="2100"/>
              <a:buNone/>
            </a:pPr>
            <a:endParaRPr sz="2200"/>
          </a:p>
          <a:p>
            <a:pPr marL="0" lvl="0" indent="0" algn="l" rtl="0">
              <a:lnSpc>
                <a:spcPct val="100000"/>
              </a:lnSpc>
              <a:spcBef>
                <a:spcPts val="1000"/>
              </a:spcBef>
              <a:spcAft>
                <a:spcPts val="0"/>
              </a:spcAft>
              <a:buNone/>
            </a:pPr>
            <a:r>
              <a:rPr lang="en-US" sz="2200"/>
              <a:t>Avoid micromanaging</a:t>
            </a:r>
            <a:endParaRPr sz="2200"/>
          </a:p>
          <a:p>
            <a:pPr marL="457200" lvl="0" indent="-368300" algn="l" rtl="0">
              <a:lnSpc>
                <a:spcPct val="100000"/>
              </a:lnSpc>
              <a:spcBef>
                <a:spcPts val="0"/>
              </a:spcBef>
              <a:spcAft>
                <a:spcPts val="0"/>
              </a:spcAft>
              <a:buSzPts val="2200"/>
              <a:buChar char="•"/>
            </a:pPr>
            <a:r>
              <a:rPr lang="en-US" sz="2200"/>
              <a:t>Challenge and empower staff to perform their roles and solve problem</a:t>
            </a:r>
            <a:endParaRPr sz="2200"/>
          </a:p>
          <a:p>
            <a:pPr marL="457200" lvl="0" indent="-368300" algn="l" rtl="0">
              <a:lnSpc>
                <a:spcPct val="100000"/>
              </a:lnSpc>
              <a:spcBef>
                <a:spcPts val="0"/>
              </a:spcBef>
              <a:spcAft>
                <a:spcPts val="0"/>
              </a:spcAft>
              <a:buSzPts val="2200"/>
              <a:buChar char="•"/>
            </a:pPr>
            <a:r>
              <a:rPr lang="en-US" sz="2200"/>
              <a:t>Guide, support and mentor staff</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0" name="Google Shape;660;g2d9c85610ca_1_439"/>
          <p:cNvPicPr preferRelativeResize="0"/>
          <p:nvPr/>
        </p:nvPicPr>
        <p:blipFill rotWithShape="1">
          <a:blip r:embed="rId3">
            <a:alphaModFix/>
          </a:blip>
          <a:srcRect/>
          <a:stretch/>
        </p:blipFill>
        <p:spPr>
          <a:xfrm>
            <a:off x="1893674" y="433088"/>
            <a:ext cx="6276730" cy="4710413"/>
          </a:xfrm>
          <a:prstGeom prst="rect">
            <a:avLst/>
          </a:prstGeom>
          <a:noFill/>
          <a:ln>
            <a:noFill/>
          </a:ln>
        </p:spPr>
      </p:pic>
      <p:pic>
        <p:nvPicPr>
          <p:cNvPr id="661" name="Google Shape;661;g2d9c85610ca_1_439"/>
          <p:cNvPicPr preferRelativeResize="0"/>
          <p:nvPr/>
        </p:nvPicPr>
        <p:blipFill rotWithShape="1">
          <a:blip r:embed="rId4">
            <a:alphaModFix/>
          </a:blip>
          <a:srcRect/>
          <a:stretch/>
        </p:blipFill>
        <p:spPr>
          <a:xfrm>
            <a:off x="0" y="0"/>
            <a:ext cx="1371600" cy="1371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g2d9c85610ca_1_445"/>
          <p:cNvSpPr txBox="1">
            <a:spLocks noGrp="1"/>
          </p:cNvSpPr>
          <p:nvPr>
            <p:ph type="title"/>
          </p:nvPr>
        </p:nvSpPr>
        <p:spPr>
          <a:xfrm>
            <a:off x="1371607" y="5661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Activity: IIS Staffing Model</a:t>
            </a:r>
            <a:endParaRPr/>
          </a:p>
        </p:txBody>
      </p:sp>
      <p:sp>
        <p:nvSpPr>
          <p:cNvPr id="668" name="Google Shape;668;g2d9c85610ca_1_445"/>
          <p:cNvSpPr txBox="1">
            <a:spLocks noGrp="1"/>
          </p:cNvSpPr>
          <p:nvPr>
            <p:ph type="body" idx="1"/>
          </p:nvPr>
        </p:nvSpPr>
        <p:spPr>
          <a:xfrm>
            <a:off x="338100" y="1882826"/>
            <a:ext cx="8467800" cy="2769600"/>
          </a:xfrm>
          <a:prstGeom prst="rect">
            <a:avLst/>
          </a:prstGeom>
          <a:noFill/>
          <a:ln>
            <a:noFill/>
          </a:ln>
        </p:spPr>
        <p:txBody>
          <a:bodyPr spcFirstLastPara="1" wrap="square" lIns="68575" tIns="34275" rIns="68575" bIns="34275" anchor="t" anchorCtr="0">
            <a:noAutofit/>
          </a:bodyPr>
          <a:lstStyle/>
          <a:p>
            <a:pPr marL="419100" lvl="0" indent="-381000" algn="l" rtl="0">
              <a:lnSpc>
                <a:spcPct val="100000"/>
              </a:lnSpc>
              <a:spcBef>
                <a:spcPts val="1000"/>
              </a:spcBef>
              <a:spcAft>
                <a:spcPts val="0"/>
              </a:spcAft>
              <a:buSzPts val="2200"/>
              <a:buAutoNum type="arabicParenR"/>
            </a:pPr>
            <a:r>
              <a:rPr lang="en-US" sz="2200"/>
              <a:t>Read the IIS Staffing Model at your desk and think about how your current IIS team compares to the model </a:t>
            </a:r>
            <a:r>
              <a:rPr lang="en-US" sz="2200" i="1"/>
              <a:t>- 5 minutes</a:t>
            </a:r>
            <a:endParaRPr sz="2200" i="1"/>
          </a:p>
          <a:p>
            <a:pPr marL="419100" lvl="0" indent="-381000" algn="l" rtl="0">
              <a:lnSpc>
                <a:spcPct val="100000"/>
              </a:lnSpc>
              <a:spcBef>
                <a:spcPts val="1000"/>
              </a:spcBef>
              <a:spcAft>
                <a:spcPts val="0"/>
              </a:spcAft>
              <a:buSzPts val="2200"/>
              <a:buAutoNum type="arabicParenR"/>
            </a:pPr>
            <a:r>
              <a:rPr lang="en-US" sz="2200"/>
              <a:t>Go to the IIS Staffing Model</a:t>
            </a:r>
            <a:r>
              <a:rPr lang="en-US" sz="2200" b="1"/>
              <a:t> </a:t>
            </a:r>
            <a:r>
              <a:rPr lang="en-US" sz="2200"/>
              <a:t>posted on the back wall and attach dots indicating which roles are </a:t>
            </a:r>
            <a:r>
              <a:rPr lang="en-US" sz="2200" b="1">
                <a:solidFill>
                  <a:schemeClr val="accent1"/>
                </a:solidFill>
              </a:rPr>
              <a:t>covered (green)</a:t>
            </a:r>
            <a:r>
              <a:rPr lang="en-US" sz="2200">
                <a:solidFill>
                  <a:schemeClr val="accent1"/>
                </a:solidFill>
              </a:rPr>
              <a:t>, </a:t>
            </a:r>
            <a:r>
              <a:rPr lang="en-US" sz="2200" b="1">
                <a:solidFill>
                  <a:schemeClr val="accent1"/>
                </a:solidFill>
              </a:rPr>
              <a:t>partially covered (yellow)</a:t>
            </a:r>
            <a:r>
              <a:rPr lang="en-US" sz="2200" i="1">
                <a:solidFill>
                  <a:schemeClr val="accent1"/>
                </a:solidFill>
              </a:rPr>
              <a:t> </a:t>
            </a:r>
            <a:r>
              <a:rPr lang="en-US" sz="2200"/>
              <a:t>and</a:t>
            </a:r>
            <a:r>
              <a:rPr lang="en-US" sz="2200" i="1"/>
              <a:t> </a:t>
            </a:r>
            <a:r>
              <a:rPr lang="en-US" sz="2200" b="1">
                <a:solidFill>
                  <a:schemeClr val="accent1"/>
                </a:solidFill>
              </a:rPr>
              <a:t>not covered (red)</a:t>
            </a:r>
            <a:r>
              <a:rPr lang="en-US" sz="2200"/>
              <a:t> among your current IIS team </a:t>
            </a:r>
            <a:r>
              <a:rPr lang="en-US" sz="2200" i="1"/>
              <a:t>- 5 minutes</a:t>
            </a:r>
            <a:endParaRPr sz="2200" i="1"/>
          </a:p>
          <a:p>
            <a:pPr marL="419100" lvl="0" indent="-381000" algn="l" rtl="0">
              <a:lnSpc>
                <a:spcPct val="100000"/>
              </a:lnSpc>
              <a:spcBef>
                <a:spcPts val="1000"/>
              </a:spcBef>
              <a:spcAft>
                <a:spcPts val="0"/>
              </a:spcAft>
              <a:buSzPts val="2200"/>
              <a:buAutoNum type="arabicParenR"/>
            </a:pPr>
            <a:r>
              <a:rPr lang="en-US" sz="2200"/>
              <a:t>Return to your table to participate in a group discussion about your findings and how to fill staffing gaps </a:t>
            </a:r>
            <a:r>
              <a:rPr lang="en-US" sz="2200" i="1"/>
              <a:t>- 5 minutes</a:t>
            </a:r>
            <a:endParaRPr sz="2200" i="1"/>
          </a:p>
        </p:txBody>
      </p:sp>
      <p:pic>
        <p:nvPicPr>
          <p:cNvPr id="669" name="Google Shape;669;g2d9c85610ca_1_445"/>
          <p:cNvPicPr preferRelativeResize="0"/>
          <p:nvPr/>
        </p:nvPicPr>
        <p:blipFill rotWithShape="1">
          <a:blip r:embed="rId3">
            <a:alphaModFix/>
          </a:blip>
          <a:srcRect/>
          <a:stretch/>
        </p:blipFill>
        <p:spPr>
          <a:xfrm>
            <a:off x="0" y="0"/>
            <a:ext cx="1371600" cy="1371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g2d9c85610ca_1_452"/>
          <p:cNvPicPr preferRelativeResize="0"/>
          <p:nvPr/>
        </p:nvPicPr>
        <p:blipFill rotWithShape="1">
          <a:blip r:embed="rId3">
            <a:alphaModFix/>
          </a:blip>
          <a:srcRect/>
          <a:stretch/>
        </p:blipFill>
        <p:spPr>
          <a:xfrm>
            <a:off x="0" y="-931969"/>
            <a:ext cx="9144003" cy="6094500"/>
          </a:xfrm>
          <a:prstGeom prst="rect">
            <a:avLst/>
          </a:prstGeom>
          <a:noFill/>
          <a:ln>
            <a:noFill/>
          </a:ln>
        </p:spPr>
      </p:pic>
      <p:sp>
        <p:nvSpPr>
          <p:cNvPr id="676" name="Google Shape;676;g2d9c85610ca_1_452"/>
          <p:cNvSpPr txBox="1">
            <a:spLocks noGrp="1"/>
          </p:cNvSpPr>
          <p:nvPr>
            <p:ph type="title" idx="4294967295"/>
          </p:nvPr>
        </p:nvSpPr>
        <p:spPr>
          <a:xfrm>
            <a:off x="0" y="4099988"/>
            <a:ext cx="9180900" cy="548700"/>
          </a:xfrm>
          <a:prstGeom prst="rect">
            <a:avLst/>
          </a:prstGeom>
          <a:solidFill>
            <a:schemeClr val="lt1"/>
          </a:solid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3300"/>
              <a:buNone/>
            </a:pPr>
            <a:r>
              <a:rPr lang="en-US" sz="2700" b="1">
                <a:solidFill>
                  <a:srgbClr val="701C7F"/>
                </a:solidFill>
              </a:rPr>
              <a:t>Engage and Motivate People</a:t>
            </a:r>
            <a:endParaRPr sz="2700" b="1">
              <a:solidFill>
                <a:srgbClr val="701C7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2d9c85610ca_1_334"/>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rgbClr val="2E5F7D"/>
              </a:buClr>
              <a:buSzPts val="3300"/>
              <a:buFont typeface="Calibri"/>
              <a:buNone/>
            </a:pPr>
            <a:r>
              <a:rPr lang="en-US"/>
              <a:t>Learning Objectives</a:t>
            </a:r>
            <a:endParaRPr/>
          </a:p>
        </p:txBody>
      </p:sp>
      <p:sp>
        <p:nvSpPr>
          <p:cNvPr id="540" name="Google Shape;540;g2d9c85610ca_1_334"/>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p>
            <a:pPr marL="342900" lvl="0" indent="-304800" algn="l" rtl="0">
              <a:lnSpc>
                <a:spcPct val="100000"/>
              </a:lnSpc>
              <a:spcBef>
                <a:spcPts val="1000"/>
              </a:spcBef>
              <a:spcAft>
                <a:spcPts val="0"/>
              </a:spcAft>
              <a:buSzPts val="2200"/>
              <a:buChar char="•"/>
            </a:pPr>
            <a:r>
              <a:rPr lang="en-US" sz="2200"/>
              <a:t>Understand the key responsibilities of an IIS leader</a:t>
            </a:r>
            <a:endParaRPr sz="2200"/>
          </a:p>
          <a:p>
            <a:pPr marL="342900" lvl="0" indent="-304800" algn="l" rtl="0">
              <a:lnSpc>
                <a:spcPct val="100000"/>
              </a:lnSpc>
              <a:spcBef>
                <a:spcPts val="1000"/>
              </a:spcBef>
              <a:spcAft>
                <a:spcPts val="0"/>
              </a:spcAft>
              <a:buSzPts val="2200"/>
              <a:buChar char="•"/>
            </a:pPr>
            <a:r>
              <a:rPr lang="en-US" sz="2200"/>
              <a:t>Recognize the IIS leader’s critical responsibility for building a strong and effective team</a:t>
            </a:r>
            <a:endParaRPr sz="2200"/>
          </a:p>
          <a:p>
            <a:pPr marL="914400" lvl="1" indent="-342900" algn="l" rtl="0">
              <a:lnSpc>
                <a:spcPct val="100000"/>
              </a:lnSpc>
              <a:spcBef>
                <a:spcPts val="0"/>
              </a:spcBef>
              <a:spcAft>
                <a:spcPts val="0"/>
              </a:spcAft>
              <a:buSzPts val="1800"/>
              <a:buChar char="•"/>
            </a:pPr>
            <a:r>
              <a:rPr lang="en-US" sz="2200"/>
              <a:t>Identify staff roles needed to successfully operate an IIS</a:t>
            </a:r>
            <a:endParaRPr sz="2200"/>
          </a:p>
          <a:p>
            <a:pPr marL="914400" lvl="1" indent="-342900" algn="l" rtl="0">
              <a:lnSpc>
                <a:spcPct val="100000"/>
              </a:lnSpc>
              <a:spcBef>
                <a:spcPts val="0"/>
              </a:spcBef>
              <a:spcAft>
                <a:spcPts val="0"/>
              </a:spcAft>
              <a:buSzPts val="1800"/>
              <a:buChar char="•"/>
            </a:pPr>
            <a:r>
              <a:rPr lang="en-US" sz="2200"/>
              <a:t>Learn about IIS community resources to assess staffing and fill gaps</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2d9c85610ca_1_459"/>
          <p:cNvSpPr txBox="1">
            <a:spLocks noGrp="1"/>
          </p:cNvSpPr>
          <p:nvPr>
            <p:ph type="title"/>
          </p:nvPr>
        </p:nvSpPr>
        <p:spPr>
          <a:xfrm>
            <a:off x="338088" y="359412"/>
            <a:ext cx="8467800" cy="6861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Create and Maintain </a:t>
            </a:r>
            <a:r>
              <a:rPr lang="en-US" b="1"/>
              <a:t>Internal </a:t>
            </a:r>
            <a:r>
              <a:rPr lang="en-US"/>
              <a:t>Relationships </a:t>
            </a:r>
            <a:endParaRPr/>
          </a:p>
        </p:txBody>
      </p:sp>
      <p:sp>
        <p:nvSpPr>
          <p:cNvPr id="683" name="Google Shape;683;g2d9c85610ca_1_459"/>
          <p:cNvSpPr txBox="1">
            <a:spLocks noGrp="1"/>
          </p:cNvSpPr>
          <p:nvPr>
            <p:ph type="body" idx="1"/>
          </p:nvPr>
        </p:nvSpPr>
        <p:spPr>
          <a:xfrm>
            <a:off x="338100" y="1248075"/>
            <a:ext cx="8234400" cy="3840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500"/>
              <a:buNone/>
            </a:pPr>
            <a:r>
              <a:rPr lang="en-US" sz="2200" b="1">
                <a:solidFill>
                  <a:srgbClr val="2E5F7D"/>
                </a:solidFill>
              </a:rPr>
              <a:t>Build a strong relationship with your immunization program manager</a:t>
            </a:r>
            <a:endParaRPr sz="2200" b="1">
              <a:solidFill>
                <a:srgbClr val="2E5F7D"/>
              </a:solidFill>
            </a:endParaRPr>
          </a:p>
          <a:p>
            <a:pPr marL="685800" lvl="1" indent="-304800" algn="l" rtl="0">
              <a:lnSpc>
                <a:spcPct val="90000"/>
              </a:lnSpc>
              <a:spcBef>
                <a:spcPts val="0"/>
              </a:spcBef>
              <a:spcAft>
                <a:spcPts val="0"/>
              </a:spcAft>
              <a:buSzPts val="2200"/>
              <a:buChar char="•"/>
            </a:pPr>
            <a:r>
              <a:rPr lang="en-US" sz="2200"/>
              <a:t>Manage up – keep manager informed</a:t>
            </a:r>
            <a:endParaRPr sz="2200"/>
          </a:p>
          <a:p>
            <a:pPr marL="685800" lvl="1" indent="-304800" algn="l" rtl="0">
              <a:lnSpc>
                <a:spcPct val="90000"/>
              </a:lnSpc>
              <a:spcBef>
                <a:spcPts val="0"/>
              </a:spcBef>
              <a:spcAft>
                <a:spcPts val="0"/>
              </a:spcAft>
              <a:buSzPts val="2200"/>
              <a:buChar char="•"/>
            </a:pPr>
            <a:r>
              <a:rPr lang="en-US" sz="2200"/>
              <a:t>Advocate for resources – jointly develop and manage the IIS budget</a:t>
            </a:r>
            <a:endParaRPr sz="2200"/>
          </a:p>
          <a:p>
            <a:pPr marL="685800" lvl="1" indent="-304800" algn="l" rtl="0">
              <a:lnSpc>
                <a:spcPct val="90000"/>
              </a:lnSpc>
              <a:spcBef>
                <a:spcPts val="0"/>
              </a:spcBef>
              <a:spcAft>
                <a:spcPts val="0"/>
              </a:spcAft>
              <a:buSzPts val="2200"/>
              <a:buChar char="•"/>
            </a:pPr>
            <a:r>
              <a:rPr lang="en-US" sz="2200"/>
              <a:t>Align IIS activities with program’s strategic vision – meet CDC and jurisdiction requirements</a:t>
            </a:r>
            <a:endParaRPr sz="2200" b="1"/>
          </a:p>
          <a:p>
            <a:pPr marL="0" lvl="0" indent="0" algn="l" rtl="0">
              <a:lnSpc>
                <a:spcPct val="90000"/>
              </a:lnSpc>
              <a:spcBef>
                <a:spcPts val="0"/>
              </a:spcBef>
              <a:spcAft>
                <a:spcPts val="0"/>
              </a:spcAft>
              <a:buSzPts val="2500"/>
              <a:buNone/>
            </a:pPr>
            <a:endParaRPr sz="2200" b="1">
              <a:solidFill>
                <a:srgbClr val="2E5F7D"/>
              </a:solidFill>
            </a:endParaRPr>
          </a:p>
          <a:p>
            <a:pPr marL="0" lvl="0" indent="0" algn="l" rtl="0">
              <a:lnSpc>
                <a:spcPct val="90000"/>
              </a:lnSpc>
              <a:spcBef>
                <a:spcPts val="0"/>
              </a:spcBef>
              <a:spcAft>
                <a:spcPts val="0"/>
              </a:spcAft>
              <a:buSzPts val="2500"/>
              <a:buNone/>
            </a:pPr>
            <a:r>
              <a:rPr lang="en-US" sz="2200" b="1">
                <a:solidFill>
                  <a:srgbClr val="2E5F7D"/>
                </a:solidFill>
              </a:rPr>
              <a:t>Ensure each staff member is engaged and understands their role</a:t>
            </a:r>
            <a:endParaRPr sz="2200" b="1">
              <a:solidFill>
                <a:srgbClr val="2E5F7D"/>
              </a:solidFill>
            </a:endParaRPr>
          </a:p>
          <a:p>
            <a:pPr marL="685800" lvl="0" indent="-304800" algn="l" rtl="0">
              <a:lnSpc>
                <a:spcPct val="90000"/>
              </a:lnSpc>
              <a:spcBef>
                <a:spcPts val="0"/>
              </a:spcBef>
              <a:spcAft>
                <a:spcPts val="0"/>
              </a:spcAft>
              <a:buSzPts val="2200"/>
              <a:buChar char="•"/>
            </a:pPr>
            <a:r>
              <a:rPr lang="en-US" sz="2200"/>
              <a:t>Goal: the right person in the right role doing the right things the right way</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2e26f76d825_2_0"/>
          <p:cNvSpPr txBox="1">
            <a:spLocks noGrp="1"/>
          </p:cNvSpPr>
          <p:nvPr>
            <p:ph type="title"/>
          </p:nvPr>
        </p:nvSpPr>
        <p:spPr>
          <a:xfrm>
            <a:off x="338101" y="359400"/>
            <a:ext cx="8805900" cy="6861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Create and Maintain </a:t>
            </a:r>
            <a:r>
              <a:rPr lang="en-US" b="1"/>
              <a:t>Internal </a:t>
            </a:r>
            <a:r>
              <a:rPr lang="en-US"/>
              <a:t>Relationships (cont.) </a:t>
            </a:r>
            <a:endParaRPr/>
          </a:p>
        </p:txBody>
      </p:sp>
      <p:sp>
        <p:nvSpPr>
          <p:cNvPr id="690" name="Google Shape;690;g2e26f76d825_2_0"/>
          <p:cNvSpPr txBox="1">
            <a:spLocks noGrp="1"/>
          </p:cNvSpPr>
          <p:nvPr>
            <p:ph type="body" idx="1"/>
          </p:nvPr>
        </p:nvSpPr>
        <p:spPr>
          <a:xfrm>
            <a:off x="338100" y="1191700"/>
            <a:ext cx="8234400" cy="3896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500"/>
              <a:buNone/>
            </a:pPr>
            <a:r>
              <a:rPr lang="en-US" sz="2200" b="1">
                <a:solidFill>
                  <a:srgbClr val="2E5F7D"/>
                </a:solidFill>
              </a:rPr>
              <a:t>Collaborate with jurisdiction IT, legal counsel and other public health programs</a:t>
            </a:r>
            <a:endParaRPr sz="2200" b="1">
              <a:solidFill>
                <a:srgbClr val="2E5F7D"/>
              </a:solidFill>
            </a:endParaRPr>
          </a:p>
          <a:p>
            <a:pPr marL="685800" lvl="0" indent="-304800" algn="l" rtl="0">
              <a:lnSpc>
                <a:spcPct val="90000"/>
              </a:lnSpc>
              <a:spcBef>
                <a:spcPts val="0"/>
              </a:spcBef>
              <a:spcAft>
                <a:spcPts val="0"/>
              </a:spcAft>
              <a:buSzPts val="2200"/>
              <a:buChar char="•"/>
            </a:pPr>
            <a:r>
              <a:rPr lang="en-US" sz="2200"/>
              <a:t>Facilitate compliance with laws, policies for authorized IIS access and use</a:t>
            </a:r>
            <a:endParaRPr sz="2200"/>
          </a:p>
          <a:p>
            <a:pPr marL="685800" lvl="0" indent="-304800" algn="l" rtl="0">
              <a:lnSpc>
                <a:spcPct val="90000"/>
              </a:lnSpc>
              <a:spcBef>
                <a:spcPts val="0"/>
              </a:spcBef>
              <a:spcAft>
                <a:spcPts val="0"/>
              </a:spcAft>
              <a:buSzPts val="2200"/>
              <a:buChar char="•"/>
            </a:pPr>
            <a:r>
              <a:rPr lang="en-US" sz="2200"/>
              <a:t>Get involved in DMI</a:t>
            </a:r>
            <a:endParaRPr sz="2200"/>
          </a:p>
          <a:p>
            <a:pPr marL="685800" lvl="0" indent="-304800" algn="l" rtl="0">
              <a:lnSpc>
                <a:spcPct val="90000"/>
              </a:lnSpc>
              <a:spcBef>
                <a:spcPts val="0"/>
              </a:spcBef>
              <a:spcAft>
                <a:spcPts val="0"/>
              </a:spcAft>
              <a:buSzPts val="2200"/>
              <a:buChar char="•"/>
            </a:pPr>
            <a:r>
              <a:rPr lang="en-US" sz="2200"/>
              <a:t>Support work of Communicable Disease, School Health, Childcare and Lead Poisoning Prevention</a:t>
            </a:r>
            <a:endParaRPr sz="2200" b="1"/>
          </a:p>
          <a:p>
            <a:pPr marL="0" lvl="0" indent="0" algn="l" rtl="0">
              <a:lnSpc>
                <a:spcPct val="90000"/>
              </a:lnSpc>
              <a:spcBef>
                <a:spcPts val="0"/>
              </a:spcBef>
              <a:spcAft>
                <a:spcPts val="0"/>
              </a:spcAft>
              <a:buSzPts val="2500"/>
              <a:buNone/>
            </a:pPr>
            <a:endParaRPr sz="2200" b="1">
              <a:solidFill>
                <a:srgbClr val="2E5F7D"/>
              </a:solidFill>
            </a:endParaRPr>
          </a:p>
          <a:p>
            <a:pPr marL="0" lvl="0" indent="0" algn="l" rtl="0">
              <a:lnSpc>
                <a:spcPct val="90000"/>
              </a:lnSpc>
              <a:spcBef>
                <a:spcPts val="0"/>
              </a:spcBef>
              <a:spcAft>
                <a:spcPts val="0"/>
              </a:spcAft>
              <a:buSzPts val="2500"/>
              <a:buNone/>
            </a:pPr>
            <a:r>
              <a:rPr lang="en-US" sz="2200" b="1">
                <a:solidFill>
                  <a:srgbClr val="2E5F7D"/>
                </a:solidFill>
              </a:rPr>
              <a:t>Work the system</a:t>
            </a:r>
            <a:endParaRPr sz="2200">
              <a:solidFill>
                <a:srgbClr val="2E5F7D"/>
              </a:solidFill>
            </a:endParaRPr>
          </a:p>
          <a:p>
            <a:pPr marL="685800" lvl="1" indent="-368300" algn="l" rtl="0">
              <a:lnSpc>
                <a:spcPct val="90000"/>
              </a:lnSpc>
              <a:spcBef>
                <a:spcPts val="0"/>
              </a:spcBef>
              <a:spcAft>
                <a:spcPts val="0"/>
              </a:spcAft>
              <a:buSzPts val="2200"/>
              <a:buChar char="•"/>
            </a:pPr>
            <a:r>
              <a:rPr lang="en-US" sz="2200"/>
              <a:t>Know your health department and how to get things done (e.g., hiring, purchases, contracts)</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g2d9c85610ca_1_465"/>
          <p:cNvSpPr txBox="1">
            <a:spLocks noGrp="1"/>
          </p:cNvSpPr>
          <p:nvPr>
            <p:ph type="title"/>
          </p:nvPr>
        </p:nvSpPr>
        <p:spPr>
          <a:xfrm>
            <a:off x="338057" y="728420"/>
            <a:ext cx="8467800" cy="7983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700"/>
              <a:buNone/>
            </a:pPr>
            <a:r>
              <a:rPr lang="en-US"/>
              <a:t>Create and Maintain </a:t>
            </a:r>
            <a:r>
              <a:rPr lang="en-US" b="1"/>
              <a:t>External</a:t>
            </a:r>
            <a:r>
              <a:rPr lang="en-US"/>
              <a:t> Relationships</a:t>
            </a:r>
            <a:endParaRPr/>
          </a:p>
        </p:txBody>
      </p:sp>
      <p:sp>
        <p:nvSpPr>
          <p:cNvPr id="697" name="Google Shape;697;g2d9c85610ca_1_465"/>
          <p:cNvSpPr txBox="1">
            <a:spLocks noGrp="1"/>
          </p:cNvSpPr>
          <p:nvPr>
            <p:ph type="body" idx="1"/>
          </p:nvPr>
        </p:nvSpPr>
        <p:spPr>
          <a:xfrm>
            <a:off x="338063" y="1694006"/>
            <a:ext cx="8467800" cy="3254100"/>
          </a:xfrm>
          <a:prstGeom prst="rect">
            <a:avLst/>
          </a:prstGeom>
          <a:noFill/>
          <a:ln>
            <a:noFill/>
          </a:ln>
        </p:spPr>
        <p:txBody>
          <a:bodyPr spcFirstLastPara="1" wrap="square" lIns="68575" tIns="34275" rIns="68575" bIns="34275" anchor="t" anchorCtr="0">
            <a:normAutofit lnSpcReduction="10000"/>
          </a:bodyPr>
          <a:lstStyle/>
          <a:p>
            <a:pPr marL="457200" lvl="0" indent="-368300" algn="l" rtl="0">
              <a:lnSpc>
                <a:spcPct val="100000"/>
              </a:lnSpc>
              <a:spcBef>
                <a:spcPts val="1000"/>
              </a:spcBef>
              <a:spcAft>
                <a:spcPts val="0"/>
              </a:spcAft>
              <a:buSzPts val="2200"/>
              <a:buChar char="•"/>
            </a:pPr>
            <a:r>
              <a:rPr lang="en-US" sz="2200"/>
              <a:t>Build a strong relationship with:</a:t>
            </a:r>
            <a:endParaRPr sz="2200"/>
          </a:p>
          <a:p>
            <a:pPr marL="914400" lvl="1" indent="-342900" algn="l" rtl="0">
              <a:lnSpc>
                <a:spcPct val="100000"/>
              </a:lnSpc>
              <a:spcBef>
                <a:spcPts val="0"/>
              </a:spcBef>
              <a:spcAft>
                <a:spcPts val="0"/>
              </a:spcAft>
              <a:buSzPts val="1800"/>
              <a:buChar char="•"/>
            </a:pPr>
            <a:r>
              <a:rPr lang="en-US" sz="2200"/>
              <a:t>Immunization providers </a:t>
            </a:r>
            <a:endParaRPr sz="2200"/>
          </a:p>
          <a:p>
            <a:pPr marL="914400" lvl="1" indent="-342900" algn="l" rtl="0">
              <a:lnSpc>
                <a:spcPct val="100000"/>
              </a:lnSpc>
              <a:spcBef>
                <a:spcPts val="0"/>
              </a:spcBef>
              <a:spcAft>
                <a:spcPts val="0"/>
              </a:spcAft>
              <a:buSzPts val="1800"/>
              <a:buChar char="•"/>
            </a:pPr>
            <a:r>
              <a:rPr lang="en-US" sz="2200"/>
              <a:t>IIS technology partners</a:t>
            </a:r>
            <a:endParaRPr sz="2200"/>
          </a:p>
          <a:p>
            <a:pPr marL="914400" lvl="1" indent="-342900" algn="l" rtl="0">
              <a:lnSpc>
                <a:spcPct val="100000"/>
              </a:lnSpc>
              <a:spcBef>
                <a:spcPts val="0"/>
              </a:spcBef>
              <a:spcAft>
                <a:spcPts val="0"/>
              </a:spcAft>
              <a:buSzPts val="1800"/>
              <a:buChar char="•"/>
            </a:pPr>
            <a:r>
              <a:rPr lang="en-US" sz="2200"/>
              <a:t>CDC</a:t>
            </a:r>
            <a:endParaRPr sz="2200"/>
          </a:p>
          <a:p>
            <a:pPr marL="914400" lvl="1" indent="-342900" algn="l" rtl="0">
              <a:lnSpc>
                <a:spcPct val="100000"/>
              </a:lnSpc>
              <a:spcBef>
                <a:spcPts val="0"/>
              </a:spcBef>
              <a:spcAft>
                <a:spcPts val="0"/>
              </a:spcAft>
              <a:buSzPts val="1800"/>
              <a:buChar char="•"/>
            </a:pPr>
            <a:r>
              <a:rPr lang="en-US" sz="2200"/>
              <a:t>AIRA</a:t>
            </a:r>
            <a:endParaRPr sz="2200"/>
          </a:p>
          <a:p>
            <a:pPr marL="914400" lvl="1" indent="-342900" algn="l" rtl="0">
              <a:lnSpc>
                <a:spcPct val="100000"/>
              </a:lnSpc>
              <a:spcBef>
                <a:spcPts val="0"/>
              </a:spcBef>
              <a:spcAft>
                <a:spcPts val="0"/>
              </a:spcAft>
              <a:buSzPts val="1800"/>
              <a:buChar char="•"/>
            </a:pPr>
            <a:r>
              <a:rPr lang="en-US" sz="2200"/>
              <a:t>Other key external partners (e.g., schools, the public)</a:t>
            </a:r>
            <a:endParaRPr sz="2200"/>
          </a:p>
          <a:p>
            <a:pPr marL="457200" lvl="0" indent="-368300" algn="l" rtl="0">
              <a:lnSpc>
                <a:spcPct val="100000"/>
              </a:lnSpc>
              <a:spcBef>
                <a:spcPts val="1000"/>
              </a:spcBef>
              <a:spcAft>
                <a:spcPts val="0"/>
              </a:spcAft>
              <a:buSzPts val="2200"/>
              <a:buChar char="•"/>
            </a:pPr>
            <a:r>
              <a:rPr lang="en-US" sz="2200"/>
              <a:t>Collaborate</a:t>
            </a:r>
            <a:r>
              <a:rPr lang="en-US" sz="2200" b="1" i="1"/>
              <a:t> </a:t>
            </a:r>
            <a:r>
              <a:rPr lang="en-US" sz="2200"/>
              <a:t>with your CDC IIS SME to help you meet CDC Cooperative Agreement (CoAg) requirements</a:t>
            </a:r>
            <a:endParaRPr sz="2200"/>
          </a:p>
          <a:p>
            <a:pPr marL="457200" lvl="0" indent="-368300" algn="l" rtl="0">
              <a:lnSpc>
                <a:spcPct val="100000"/>
              </a:lnSpc>
              <a:spcBef>
                <a:spcPts val="1000"/>
              </a:spcBef>
              <a:spcAft>
                <a:spcPts val="0"/>
              </a:spcAft>
              <a:buSzPts val="2200"/>
              <a:buChar char="•"/>
            </a:pPr>
            <a:r>
              <a:rPr lang="en-US" sz="2200" b="1">
                <a:solidFill>
                  <a:schemeClr val="accent1"/>
                </a:solidFill>
              </a:rPr>
              <a:t>Communicate early and often</a:t>
            </a:r>
            <a:r>
              <a:rPr lang="en-US" sz="2200" b="1">
                <a:solidFill>
                  <a:srgbClr val="2E5F7D"/>
                </a:solidFill>
              </a:rPr>
              <a:t> </a:t>
            </a:r>
            <a:r>
              <a:rPr lang="en-US" sz="2200"/>
              <a:t>– critical to building support for IIS</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g2d9c85610ca_1_471"/>
          <p:cNvPicPr preferRelativeResize="0"/>
          <p:nvPr/>
        </p:nvPicPr>
        <p:blipFill rotWithShape="1">
          <a:blip r:embed="rId3">
            <a:alphaModFix/>
          </a:blip>
          <a:srcRect r="7304"/>
          <a:stretch/>
        </p:blipFill>
        <p:spPr>
          <a:xfrm>
            <a:off x="0" y="0"/>
            <a:ext cx="9144000" cy="5143500"/>
          </a:xfrm>
          <a:prstGeom prst="rect">
            <a:avLst/>
          </a:prstGeom>
          <a:noFill/>
          <a:ln>
            <a:noFill/>
          </a:ln>
        </p:spPr>
      </p:pic>
      <p:sp>
        <p:nvSpPr>
          <p:cNvPr id="704" name="Google Shape;704;g2d9c85610ca_1_471"/>
          <p:cNvSpPr txBox="1">
            <a:spLocks noGrp="1"/>
          </p:cNvSpPr>
          <p:nvPr>
            <p:ph type="title" idx="4294967295"/>
          </p:nvPr>
        </p:nvSpPr>
        <p:spPr>
          <a:xfrm>
            <a:off x="0" y="4036688"/>
            <a:ext cx="9144000" cy="615300"/>
          </a:xfrm>
          <a:prstGeom prst="rect">
            <a:avLst/>
          </a:prstGeom>
          <a:solidFill>
            <a:schemeClr val="lt1"/>
          </a:solid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3300"/>
              <a:buNone/>
            </a:pPr>
            <a:r>
              <a:rPr lang="en-US" b="1">
                <a:solidFill>
                  <a:srgbClr val="0944A1"/>
                </a:solidFill>
              </a:rPr>
              <a:t>Promote Data Quality and Use</a:t>
            </a:r>
            <a:endParaRPr b="1">
              <a:solidFill>
                <a:srgbClr val="0944A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g2d9c85610ca_1_477"/>
          <p:cNvSpPr txBox="1">
            <a:spLocks noGrp="1"/>
          </p:cNvSpPr>
          <p:nvPr>
            <p:ph type="title"/>
          </p:nvPr>
        </p:nvSpPr>
        <p:spPr>
          <a:xfrm>
            <a:off x="369863" y="572507"/>
            <a:ext cx="8467800" cy="6444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Achieve High Quality Data in the IIS</a:t>
            </a:r>
            <a:endParaRPr/>
          </a:p>
        </p:txBody>
      </p:sp>
      <p:sp>
        <p:nvSpPr>
          <p:cNvPr id="711" name="Google Shape;711;g2d9c85610ca_1_477"/>
          <p:cNvSpPr txBox="1">
            <a:spLocks noGrp="1"/>
          </p:cNvSpPr>
          <p:nvPr>
            <p:ph type="body" idx="1"/>
          </p:nvPr>
        </p:nvSpPr>
        <p:spPr>
          <a:xfrm>
            <a:off x="369875" y="1417175"/>
            <a:ext cx="8467800" cy="3480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None/>
            </a:pPr>
            <a:r>
              <a:rPr lang="en-US" sz="2200" b="1">
                <a:solidFill>
                  <a:srgbClr val="2E5F7D"/>
                </a:solidFill>
              </a:rPr>
              <a:t>What is high quality IIS data? How is it achieved?</a:t>
            </a:r>
            <a:endParaRPr sz="2200" b="1">
              <a:solidFill>
                <a:srgbClr val="2E5F7D"/>
              </a:solidFill>
            </a:endParaRPr>
          </a:p>
          <a:p>
            <a:pPr marL="457200" lvl="0" indent="-368300" algn="l" rtl="0">
              <a:lnSpc>
                <a:spcPct val="90000"/>
              </a:lnSpc>
              <a:spcBef>
                <a:spcPts val="800"/>
              </a:spcBef>
              <a:spcAft>
                <a:spcPts val="0"/>
              </a:spcAft>
              <a:buSzPts val="2200"/>
              <a:buChar char="•"/>
            </a:pPr>
            <a:r>
              <a:rPr lang="en-US" sz="2200"/>
              <a:t>Starts with high quality data submissions!</a:t>
            </a:r>
            <a:endParaRPr sz="2200" b="1">
              <a:solidFill>
                <a:schemeClr val="accent1"/>
              </a:solidFill>
            </a:endParaRPr>
          </a:p>
          <a:p>
            <a:pPr marL="457200" lvl="0" indent="0" algn="l" rtl="0">
              <a:lnSpc>
                <a:spcPct val="90000"/>
              </a:lnSpc>
              <a:spcBef>
                <a:spcPts val="800"/>
              </a:spcBef>
              <a:spcAft>
                <a:spcPts val="0"/>
              </a:spcAft>
              <a:buNone/>
            </a:pPr>
            <a:endParaRPr sz="2200" b="1">
              <a:solidFill>
                <a:schemeClr val="accent1"/>
              </a:solidFill>
            </a:endParaRPr>
          </a:p>
          <a:p>
            <a:pPr marL="457200" lvl="0" indent="0" algn="l" rtl="0">
              <a:lnSpc>
                <a:spcPct val="90000"/>
              </a:lnSpc>
              <a:spcBef>
                <a:spcPts val="800"/>
              </a:spcBef>
              <a:spcAft>
                <a:spcPts val="0"/>
              </a:spcAft>
              <a:buNone/>
            </a:pPr>
            <a:endParaRPr sz="2200" b="1">
              <a:solidFill>
                <a:schemeClr val="accent1"/>
              </a:solidFill>
            </a:endParaRPr>
          </a:p>
          <a:p>
            <a:pPr marL="457200" lvl="0" indent="-368300" algn="l" rtl="0">
              <a:lnSpc>
                <a:spcPct val="90000"/>
              </a:lnSpc>
              <a:spcBef>
                <a:spcPts val="800"/>
              </a:spcBef>
              <a:spcAft>
                <a:spcPts val="0"/>
              </a:spcAft>
              <a:buSzPts val="2200"/>
              <a:buChar char="•"/>
            </a:pPr>
            <a:r>
              <a:rPr lang="en-US" sz="2200"/>
              <a:t>Collaborate with providers to address/resolve data issues</a:t>
            </a:r>
            <a:endParaRPr sz="2200"/>
          </a:p>
          <a:p>
            <a:pPr marL="457200" lvl="0" indent="-368300" algn="l" rtl="0">
              <a:lnSpc>
                <a:spcPct val="90000"/>
              </a:lnSpc>
              <a:spcBef>
                <a:spcPts val="0"/>
              </a:spcBef>
              <a:spcAft>
                <a:spcPts val="0"/>
              </a:spcAft>
              <a:buSzPts val="2200"/>
              <a:buChar char="•"/>
            </a:pPr>
            <a:r>
              <a:rPr lang="en-US" sz="2200"/>
              <a:t>Continually assess and resolve data quality issues</a:t>
            </a:r>
            <a:endParaRPr sz="2200"/>
          </a:p>
          <a:p>
            <a:pPr marL="457200" lvl="0" indent="-368300" algn="l" rtl="0">
              <a:lnSpc>
                <a:spcPct val="90000"/>
              </a:lnSpc>
              <a:spcBef>
                <a:spcPts val="0"/>
              </a:spcBef>
              <a:spcAft>
                <a:spcPts val="0"/>
              </a:spcAft>
              <a:buSzPts val="2200"/>
              <a:buChar char="•"/>
            </a:pPr>
            <a:r>
              <a:rPr lang="en-US" sz="2200"/>
              <a:t>Promote data exchange with IIS and federal partners via IZ Gateway</a:t>
            </a:r>
            <a:endParaRPr sz="2200"/>
          </a:p>
          <a:p>
            <a:pPr marL="0" lvl="0" indent="0" algn="l" rtl="0">
              <a:lnSpc>
                <a:spcPct val="90000"/>
              </a:lnSpc>
              <a:spcBef>
                <a:spcPts val="800"/>
              </a:spcBef>
              <a:spcAft>
                <a:spcPts val="0"/>
              </a:spcAft>
              <a:buSzPts val="2270"/>
              <a:buNone/>
            </a:pPr>
            <a:endParaRPr sz="1800" i="1"/>
          </a:p>
          <a:p>
            <a:pPr marL="0" lvl="0" indent="0" algn="l" rtl="0">
              <a:lnSpc>
                <a:spcPct val="90000"/>
              </a:lnSpc>
              <a:spcBef>
                <a:spcPts val="800"/>
              </a:spcBef>
              <a:spcAft>
                <a:spcPts val="0"/>
              </a:spcAft>
              <a:buNone/>
            </a:pPr>
            <a:endParaRPr sz="1800"/>
          </a:p>
        </p:txBody>
      </p:sp>
      <p:grpSp>
        <p:nvGrpSpPr>
          <p:cNvPr id="712" name="Google Shape;712;g2d9c85610ca_1_477"/>
          <p:cNvGrpSpPr/>
          <p:nvPr/>
        </p:nvGrpSpPr>
        <p:grpSpPr>
          <a:xfrm>
            <a:off x="886575" y="2385715"/>
            <a:ext cx="7234200" cy="590960"/>
            <a:chOff x="899300" y="2186740"/>
            <a:chExt cx="7234200" cy="590960"/>
          </a:xfrm>
        </p:grpSpPr>
        <p:sp>
          <p:nvSpPr>
            <p:cNvPr id="713" name="Google Shape;713;g2d9c85610ca_1_477"/>
            <p:cNvSpPr txBox="1"/>
            <p:nvPr/>
          </p:nvSpPr>
          <p:spPr>
            <a:xfrm>
              <a:off x="899300" y="2221500"/>
              <a:ext cx="7234200" cy="556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2200" b="1">
                  <a:solidFill>
                    <a:schemeClr val="accent1"/>
                  </a:solidFill>
                  <a:latin typeface="Calibri"/>
                  <a:ea typeface="Calibri"/>
                  <a:cs typeface="Calibri"/>
                  <a:sym typeface="Calibri"/>
                </a:rPr>
                <a:t>      High quality data in</a:t>
              </a:r>
              <a:r>
                <a:rPr lang="en-US" sz="1800" b="1">
                  <a:solidFill>
                    <a:schemeClr val="accent1"/>
                  </a:solidFill>
                  <a:latin typeface="Calibri"/>
                  <a:ea typeface="Calibri"/>
                  <a:cs typeface="Calibri"/>
                  <a:sym typeface="Calibri"/>
                </a:rPr>
                <a:t>                                      </a:t>
              </a:r>
              <a:r>
                <a:rPr lang="en-US" sz="2200" b="1">
                  <a:solidFill>
                    <a:schemeClr val="accent1"/>
                  </a:solidFill>
                  <a:latin typeface="Calibri"/>
                  <a:ea typeface="Calibri"/>
                  <a:cs typeface="Calibri"/>
                  <a:sym typeface="Calibri"/>
                </a:rPr>
                <a:t>high quality data out</a:t>
              </a:r>
              <a:endParaRPr sz="2200">
                <a:solidFill>
                  <a:schemeClr val="dk1"/>
                </a:solidFill>
                <a:latin typeface="Calibri"/>
                <a:ea typeface="Calibri"/>
                <a:cs typeface="Calibri"/>
                <a:sym typeface="Calibri"/>
              </a:endParaRPr>
            </a:p>
          </p:txBody>
        </p:sp>
        <p:sp>
          <p:nvSpPr>
            <p:cNvPr id="714" name="Google Shape;714;g2d9c85610ca_1_477"/>
            <p:cNvSpPr/>
            <p:nvPr/>
          </p:nvSpPr>
          <p:spPr>
            <a:xfrm>
              <a:off x="4133800" y="2186740"/>
              <a:ext cx="965400" cy="556200"/>
            </a:xfrm>
            <a:prstGeom prst="stripedRightArrow">
              <a:avLst>
                <a:gd name="adj1" fmla="val 50000"/>
                <a:gd name="adj2" fmla="val 50000"/>
              </a:avLst>
            </a:prstGeom>
            <a:solidFill>
              <a:srgbClr val="E3EBB3"/>
            </a:solidFill>
            <a:ln w="9525" cap="flat" cmpd="sng">
              <a:solidFill>
                <a:srgbClr val="E3EBB3"/>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500">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2d9c85610ca_1_491"/>
          <p:cNvSpPr txBox="1">
            <a:spLocks noGrp="1"/>
          </p:cNvSpPr>
          <p:nvPr>
            <p:ph type="title"/>
          </p:nvPr>
        </p:nvSpPr>
        <p:spPr>
          <a:xfrm>
            <a:off x="369863" y="605925"/>
            <a:ext cx="8467800" cy="7713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Continuously Collaborate with Providers</a:t>
            </a:r>
            <a:endParaRPr/>
          </a:p>
        </p:txBody>
      </p:sp>
      <p:sp>
        <p:nvSpPr>
          <p:cNvPr id="729" name="Google Shape;729;g2d9c85610ca_1_491"/>
          <p:cNvSpPr txBox="1">
            <a:spLocks noGrp="1"/>
          </p:cNvSpPr>
          <p:nvPr>
            <p:ph type="body" idx="1"/>
          </p:nvPr>
        </p:nvSpPr>
        <p:spPr>
          <a:xfrm>
            <a:off x="369875" y="1521650"/>
            <a:ext cx="8467800" cy="35172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00000"/>
              </a:lnSpc>
              <a:spcBef>
                <a:spcPts val="800"/>
              </a:spcBef>
              <a:spcAft>
                <a:spcPts val="0"/>
              </a:spcAft>
              <a:buNone/>
            </a:pPr>
            <a:r>
              <a:rPr lang="en-US" sz="2200"/>
              <a:t>Focus on what’s in it for them!</a:t>
            </a:r>
            <a:endParaRPr sz="2200"/>
          </a:p>
          <a:p>
            <a:pPr marL="457200" lvl="0" indent="-368300" algn="l" rtl="0">
              <a:lnSpc>
                <a:spcPct val="100000"/>
              </a:lnSpc>
              <a:spcBef>
                <a:spcPts val="800"/>
              </a:spcBef>
              <a:spcAft>
                <a:spcPts val="0"/>
              </a:spcAft>
              <a:buSzPts val="2200"/>
              <a:buChar char="•"/>
            </a:pPr>
            <a:r>
              <a:rPr lang="en-US" sz="2200"/>
              <a:t>Demonstrate IIS value and facilitate high quality data submissions</a:t>
            </a:r>
            <a:endParaRPr sz="2200"/>
          </a:p>
          <a:p>
            <a:pPr marL="0" lvl="0" indent="0" algn="l" rtl="0">
              <a:lnSpc>
                <a:spcPct val="100000"/>
              </a:lnSpc>
              <a:spcBef>
                <a:spcPts val="800"/>
              </a:spcBef>
              <a:spcAft>
                <a:spcPts val="0"/>
              </a:spcAft>
              <a:buSzPts val="2100"/>
              <a:buNone/>
            </a:pPr>
            <a:endParaRPr sz="2200"/>
          </a:p>
          <a:p>
            <a:pPr marL="0" lvl="0" indent="0" algn="l" rtl="0">
              <a:lnSpc>
                <a:spcPct val="100000"/>
              </a:lnSpc>
              <a:spcBef>
                <a:spcPts val="800"/>
              </a:spcBef>
              <a:spcAft>
                <a:spcPts val="0"/>
              </a:spcAft>
              <a:buNone/>
            </a:pPr>
            <a:r>
              <a:rPr lang="en-US" sz="2200"/>
              <a:t>Leverage publicly-funded vaccine programs (VFC, 317, adult) to </a:t>
            </a: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incentivize </a:t>
            </a:r>
            <a:r>
              <a:rPr lang="en-US" sz="2200"/>
              <a:t>complete and accurate reporting of all immunizations administered</a:t>
            </a:r>
            <a:endParaRPr sz="2200"/>
          </a:p>
          <a:p>
            <a:pPr marL="457200" lvl="0" indent="-368300" algn="l" rtl="0">
              <a:lnSpc>
                <a:spcPct val="100000"/>
              </a:lnSpc>
              <a:spcBef>
                <a:spcPts val="800"/>
              </a:spcBef>
              <a:spcAft>
                <a:spcPts val="0"/>
              </a:spcAft>
              <a:buSzPts val="2200"/>
              <a:buChar char="•"/>
            </a:pPr>
            <a:r>
              <a:rPr lang="en-US" sz="2200"/>
              <a:t>Require IIS reporting of publicly-funded vaccine doses through VFC, 317 and adult vaccine provider agreements</a:t>
            </a:r>
            <a:endParaRPr sz="2200"/>
          </a:p>
          <a:p>
            <a:pPr marL="457200" lvl="0" indent="-368300" algn="l" rtl="0">
              <a:lnSpc>
                <a:spcPct val="100000"/>
              </a:lnSpc>
              <a:spcBef>
                <a:spcPts val="0"/>
              </a:spcBef>
              <a:spcAft>
                <a:spcPts val="0"/>
              </a:spcAft>
              <a:buSzPts val="2200"/>
              <a:buChar char="•"/>
            </a:pPr>
            <a:r>
              <a:rPr lang="en-US" sz="2200"/>
              <a:t>Link vaccine ordering to reporting</a:t>
            </a: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g2d9c85610ca_1_497"/>
          <p:cNvSpPr txBox="1">
            <a:spLocks noGrp="1"/>
          </p:cNvSpPr>
          <p:nvPr>
            <p:ph type="title"/>
          </p:nvPr>
        </p:nvSpPr>
        <p:spPr>
          <a:xfrm>
            <a:off x="369863" y="888507"/>
            <a:ext cx="8467800" cy="6444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Ease Provider IIS Access and Reporting </a:t>
            </a:r>
            <a:endParaRPr/>
          </a:p>
        </p:txBody>
      </p:sp>
      <p:sp>
        <p:nvSpPr>
          <p:cNvPr id="736" name="Google Shape;736;g2d9c85610ca_1_497"/>
          <p:cNvSpPr txBox="1">
            <a:spLocks noGrp="1"/>
          </p:cNvSpPr>
          <p:nvPr>
            <p:ph type="body" idx="1"/>
          </p:nvPr>
        </p:nvSpPr>
        <p:spPr>
          <a:xfrm>
            <a:off x="369863" y="1710456"/>
            <a:ext cx="8467800" cy="3203700"/>
          </a:xfrm>
          <a:prstGeom prst="rect">
            <a:avLst/>
          </a:prstGeom>
          <a:noFill/>
          <a:ln>
            <a:noFill/>
          </a:ln>
        </p:spPr>
        <p:txBody>
          <a:bodyPr spcFirstLastPara="1" wrap="square" lIns="68575" tIns="34275" rIns="68575" bIns="34275" anchor="t" anchorCtr="0">
            <a:normAutofit/>
          </a:bodyPr>
          <a:lstStyle/>
          <a:p>
            <a:pPr marL="457200" lvl="0" indent="-368300" algn="l" rtl="0">
              <a:lnSpc>
                <a:spcPct val="100000"/>
              </a:lnSpc>
              <a:spcBef>
                <a:spcPts val="1000"/>
              </a:spcBef>
              <a:spcAft>
                <a:spcPts val="0"/>
              </a:spcAft>
              <a:buSzPts val="2200"/>
              <a:buChar char="•"/>
            </a:pPr>
            <a:r>
              <a:rPr lang="en-US" sz="2200" b="1">
                <a:solidFill>
                  <a:schemeClr val="accent1"/>
                </a:solidFill>
              </a:rPr>
              <a:t>Support</a:t>
            </a:r>
            <a:r>
              <a:rPr lang="en-US" sz="2200">
                <a:solidFill>
                  <a:schemeClr val="accent1"/>
                </a:solidFill>
              </a:rPr>
              <a:t> </a:t>
            </a:r>
            <a:r>
              <a:rPr lang="en-US" sz="2200" b="1">
                <a:solidFill>
                  <a:schemeClr val="accent1"/>
                </a:solidFill>
              </a:rPr>
              <a:t>standards-based, bidirectional data exchange</a:t>
            </a:r>
            <a:r>
              <a:rPr lang="en-US" sz="2200"/>
              <a:t> between your IIS and provider EHRs, pharmacy systems</a:t>
            </a:r>
            <a:endParaRPr sz="2200"/>
          </a:p>
          <a:p>
            <a:pPr marL="457200" lvl="0" indent="-368300" algn="l" rtl="0">
              <a:lnSpc>
                <a:spcPct val="100000"/>
              </a:lnSpc>
              <a:spcBef>
                <a:spcPts val="1000"/>
              </a:spcBef>
              <a:spcAft>
                <a:spcPts val="0"/>
              </a:spcAft>
              <a:buSzPts val="2200"/>
              <a:buChar char="•"/>
            </a:pPr>
            <a:r>
              <a:rPr lang="en-US" sz="2200"/>
              <a:t>Enables providers to remain in their workflow when reporting immunizations and</a:t>
            </a:r>
            <a:r>
              <a:rPr lang="en-US" sz="2200" i="1"/>
              <a:t> </a:t>
            </a:r>
            <a:r>
              <a:rPr lang="en-US" sz="2200"/>
              <a:t>receiving</a:t>
            </a:r>
            <a:r>
              <a:rPr lang="en-US" sz="2200" i="1"/>
              <a:t> </a:t>
            </a:r>
            <a:r>
              <a:rPr lang="en-US" sz="2200"/>
              <a:t>immunization data and forecasting</a:t>
            </a:r>
            <a:endParaRPr sz="2200" b="1" i="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g2d9c85610ca_1_503"/>
          <p:cNvSpPr txBox="1">
            <a:spLocks noGrp="1"/>
          </p:cNvSpPr>
          <p:nvPr>
            <p:ph type="title"/>
          </p:nvPr>
        </p:nvSpPr>
        <p:spPr>
          <a:xfrm>
            <a:off x="369875" y="641353"/>
            <a:ext cx="8467800" cy="5967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Support Core IIS Functionality</a:t>
            </a:r>
            <a:endParaRPr/>
          </a:p>
        </p:txBody>
      </p:sp>
      <p:sp>
        <p:nvSpPr>
          <p:cNvPr id="743" name="Google Shape;743;g2d9c85610ca_1_503"/>
          <p:cNvSpPr txBox="1">
            <a:spLocks noGrp="1"/>
          </p:cNvSpPr>
          <p:nvPr>
            <p:ph type="body" idx="1"/>
          </p:nvPr>
        </p:nvSpPr>
        <p:spPr>
          <a:xfrm>
            <a:off x="338100" y="1446476"/>
            <a:ext cx="8467800" cy="3497100"/>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800"/>
              </a:spcBef>
              <a:spcAft>
                <a:spcPts val="0"/>
              </a:spcAft>
              <a:buSzPts val="2100"/>
              <a:buNone/>
            </a:pPr>
            <a:r>
              <a:rPr lang="en-US" sz="2200" b="1">
                <a:solidFill>
                  <a:srgbClr val="2E5F7D"/>
                </a:solidFill>
              </a:rPr>
              <a:t>Streamline major tasks of immunization program, providers, schools, CDC, other public health programs, consumers</a:t>
            </a:r>
            <a:endParaRPr sz="2200" b="1">
              <a:solidFill>
                <a:srgbClr val="2E5F7D"/>
              </a:solidFill>
            </a:endParaRPr>
          </a:p>
          <a:p>
            <a:pPr marL="0" lvl="0" indent="0" algn="l" rtl="0">
              <a:lnSpc>
                <a:spcPct val="70000"/>
              </a:lnSpc>
              <a:spcBef>
                <a:spcPts val="800"/>
              </a:spcBef>
              <a:spcAft>
                <a:spcPts val="0"/>
              </a:spcAft>
              <a:buSzPts val="2100"/>
              <a:buNone/>
            </a:pPr>
            <a:endParaRPr sz="2200" b="1">
              <a:solidFill>
                <a:schemeClr val="accent1"/>
              </a:solidFill>
            </a:endParaRPr>
          </a:p>
          <a:p>
            <a:pPr marL="685800" lvl="1" indent="-304800" algn="l" rtl="0">
              <a:lnSpc>
                <a:spcPct val="100000"/>
              </a:lnSpc>
              <a:spcBef>
                <a:spcPts val="0"/>
              </a:spcBef>
              <a:spcAft>
                <a:spcPts val="0"/>
              </a:spcAft>
              <a:buSzPts val="2200"/>
              <a:buChar char="•"/>
            </a:pPr>
            <a:r>
              <a:rPr lang="en-US" sz="2200"/>
              <a:t>Assess immunization coverage</a:t>
            </a:r>
            <a:endParaRPr sz="2200"/>
          </a:p>
          <a:p>
            <a:pPr marL="685800" lvl="1" indent="-304800" algn="l" rtl="0">
              <a:lnSpc>
                <a:spcPct val="100000"/>
              </a:lnSpc>
              <a:spcBef>
                <a:spcPts val="0"/>
              </a:spcBef>
              <a:spcAft>
                <a:spcPts val="0"/>
              </a:spcAft>
              <a:buSzPts val="2200"/>
              <a:buChar char="•"/>
            </a:pPr>
            <a:r>
              <a:rPr lang="en-US" sz="2200"/>
              <a:t>Identify vulnerable populations and pockets of need</a:t>
            </a:r>
            <a:endParaRPr sz="2200"/>
          </a:p>
          <a:p>
            <a:pPr marL="685800" lvl="1" indent="-304800" algn="l" rtl="0">
              <a:lnSpc>
                <a:spcPct val="100000"/>
              </a:lnSpc>
              <a:spcBef>
                <a:spcPts val="0"/>
              </a:spcBef>
              <a:spcAft>
                <a:spcPts val="0"/>
              </a:spcAft>
              <a:buSzPts val="2200"/>
              <a:buChar char="•"/>
            </a:pPr>
            <a:r>
              <a:rPr lang="en-US" sz="2200"/>
              <a:t>Respond to outbreaks </a:t>
            </a:r>
            <a:endParaRPr sz="2200"/>
          </a:p>
          <a:p>
            <a:pPr marL="685800" lvl="1" indent="-304800" algn="l" rtl="0">
              <a:lnSpc>
                <a:spcPct val="100000"/>
              </a:lnSpc>
              <a:spcBef>
                <a:spcPts val="0"/>
              </a:spcBef>
              <a:spcAft>
                <a:spcPts val="0"/>
              </a:spcAft>
              <a:buSzPts val="2200"/>
              <a:buChar char="•"/>
            </a:pPr>
            <a:r>
              <a:rPr lang="en-US" sz="2200"/>
              <a:t>Enable ordering, management, accountability for VFC, 317, other publicly-funded vaccines</a:t>
            </a:r>
            <a:endParaRPr sz="2200"/>
          </a:p>
          <a:p>
            <a:pPr marL="685800" lvl="1" indent="-304800" algn="l" rtl="0">
              <a:lnSpc>
                <a:spcPct val="100000"/>
              </a:lnSpc>
              <a:spcBef>
                <a:spcPts val="0"/>
              </a:spcBef>
              <a:spcAft>
                <a:spcPts val="0"/>
              </a:spcAft>
              <a:buSzPts val="2200"/>
              <a:buChar char="•"/>
            </a:pPr>
            <a:r>
              <a:rPr lang="en-US" sz="2200"/>
              <a:t>Facilitate compliance with immunization requirements in schools, childcare</a:t>
            </a:r>
            <a:endParaRPr sz="2200"/>
          </a:p>
          <a:p>
            <a:pPr marL="685800" lvl="1" indent="-304800" algn="l" rtl="0">
              <a:lnSpc>
                <a:spcPct val="100000"/>
              </a:lnSpc>
              <a:spcBef>
                <a:spcPts val="0"/>
              </a:spcBef>
              <a:spcAft>
                <a:spcPts val="0"/>
              </a:spcAft>
              <a:buSzPts val="2200"/>
              <a:buChar char="•"/>
            </a:pPr>
            <a:r>
              <a:rPr lang="en-US" sz="2200"/>
              <a:t>Offer consumer access to proof of vaccination</a:t>
            </a:r>
            <a:endParaRPr sz="2200"/>
          </a:p>
          <a:p>
            <a:pPr marL="0" lvl="0" indent="0" algn="l" rtl="0">
              <a:lnSpc>
                <a:spcPct val="70000"/>
              </a:lnSpc>
              <a:spcBef>
                <a:spcPts val="800"/>
              </a:spcBef>
              <a:spcAft>
                <a:spcPts val="0"/>
              </a:spcAft>
              <a:buSzPts val="21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2d9c85610ca_1_509"/>
          <p:cNvSpPr txBox="1">
            <a:spLocks noGrp="1"/>
          </p:cNvSpPr>
          <p:nvPr>
            <p:ph type="title"/>
          </p:nvPr>
        </p:nvSpPr>
        <p:spPr>
          <a:xfrm>
            <a:off x="369875" y="481774"/>
            <a:ext cx="8467800" cy="8286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Ensure Authorized Use of IIS Data</a:t>
            </a:r>
            <a:endParaRPr/>
          </a:p>
        </p:txBody>
      </p:sp>
      <p:sp>
        <p:nvSpPr>
          <p:cNvPr id="750" name="Google Shape;750;g2d9c85610ca_1_509"/>
          <p:cNvSpPr txBox="1">
            <a:spLocks noGrp="1"/>
          </p:cNvSpPr>
          <p:nvPr>
            <p:ph type="body" idx="1"/>
          </p:nvPr>
        </p:nvSpPr>
        <p:spPr>
          <a:xfrm>
            <a:off x="369875" y="1495626"/>
            <a:ext cx="8467800" cy="3296700"/>
          </a:xfrm>
          <a:prstGeom prst="rect">
            <a:avLst/>
          </a:prstGeom>
          <a:noFill/>
          <a:ln>
            <a:noFill/>
          </a:ln>
        </p:spPr>
        <p:txBody>
          <a:bodyPr spcFirstLastPara="1" wrap="square" lIns="68575" tIns="34275" rIns="68575" bIns="34275" anchor="t" anchorCtr="0">
            <a:normAutofit/>
          </a:bodyPr>
          <a:lstStyle/>
          <a:p>
            <a:pPr marL="457200" lvl="0" indent="-368300" algn="l" rtl="0">
              <a:lnSpc>
                <a:spcPct val="100000"/>
              </a:lnSpc>
              <a:spcBef>
                <a:spcPts val="1000"/>
              </a:spcBef>
              <a:spcAft>
                <a:spcPts val="0"/>
              </a:spcAft>
              <a:buSzPts val="2200"/>
              <a:buChar char="•"/>
            </a:pPr>
            <a:r>
              <a:rPr lang="en-US" sz="2200"/>
              <a:t>It is why your IIS exists – data is its core value!</a:t>
            </a:r>
            <a:endParaRPr sz="2200"/>
          </a:p>
          <a:p>
            <a:pPr marL="457200" lvl="0" indent="-368300" algn="l" rtl="0">
              <a:lnSpc>
                <a:spcPct val="100000"/>
              </a:lnSpc>
              <a:spcBef>
                <a:spcPts val="1000"/>
              </a:spcBef>
              <a:spcAft>
                <a:spcPts val="0"/>
              </a:spcAft>
              <a:buSzPts val="2200"/>
              <a:buChar char="•"/>
            </a:pPr>
            <a:r>
              <a:rPr lang="en-US" sz="2200" b="1">
                <a:solidFill>
                  <a:srgbClr val="2E5F7D"/>
                </a:solidFill>
              </a:rPr>
              <a:t>Using the data is critical to improving its quality</a:t>
            </a:r>
            <a:endParaRPr sz="2200" b="1">
              <a:solidFill>
                <a:srgbClr val="2E5F7D"/>
              </a:solidFill>
            </a:endParaRPr>
          </a:p>
          <a:p>
            <a:pPr marL="914400" lvl="1" indent="-368300" algn="l" rtl="0">
              <a:lnSpc>
                <a:spcPct val="100000"/>
              </a:lnSpc>
              <a:spcBef>
                <a:spcPts val="1000"/>
              </a:spcBef>
              <a:spcAft>
                <a:spcPts val="0"/>
              </a:spcAft>
              <a:buSzPts val="2200"/>
              <a:buChar char="•"/>
            </a:pPr>
            <a:r>
              <a:rPr lang="en-US" sz="2200"/>
              <a:t>Data users will help you find problems</a:t>
            </a:r>
            <a:endParaRPr sz="2200" b="1" i="1"/>
          </a:p>
          <a:p>
            <a:pPr marL="457200" lvl="0" indent="-368300" algn="l" rtl="0">
              <a:lnSpc>
                <a:spcPct val="100000"/>
              </a:lnSpc>
              <a:spcBef>
                <a:spcPts val="1000"/>
              </a:spcBef>
              <a:spcAft>
                <a:spcPts val="0"/>
              </a:spcAft>
              <a:buSzPts val="2200"/>
              <a:buChar char="•"/>
            </a:pPr>
            <a:r>
              <a:rPr lang="en-US" sz="2200"/>
              <a:t>E</a:t>
            </a: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nable standards-based HL7 query/response</a:t>
            </a:r>
            <a:endParaRPr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endParaRPr>
          </a:p>
          <a:p>
            <a:pPr marL="457200" lvl="0" indent="-368300" algn="l" rtl="0">
              <a:lnSpc>
                <a:spcPct val="100000"/>
              </a:lnSpc>
              <a:spcBef>
                <a:spcPts val="1000"/>
              </a:spcBef>
              <a:spcAft>
                <a:spcPts val="0"/>
              </a:spcAft>
              <a:buSzPts val="2200"/>
              <a:buChar char="•"/>
            </a:pP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Support public dashboards with effective data visualization</a:t>
            </a:r>
            <a:endParaRPr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endParaRPr>
          </a:p>
          <a:p>
            <a:pPr marL="457200" lvl="0" indent="-368300" algn="l" rtl="0">
              <a:lnSpc>
                <a:spcPct val="100000"/>
              </a:lnSpc>
              <a:spcBef>
                <a:spcPts val="1000"/>
              </a:spcBef>
              <a:spcAft>
                <a:spcPts val="0"/>
              </a:spcAft>
              <a:buSzPts val="2200"/>
              <a:buChar char="•"/>
            </a:pP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Implement other data sharing methods</a:t>
            </a:r>
            <a:r>
              <a:rPr lang="en-US" sz="2200"/>
              <a:t> to increase access and use</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g2d9c85610ca_1_515"/>
          <p:cNvSpPr txBox="1">
            <a:spLocks noGrp="1"/>
          </p:cNvSpPr>
          <p:nvPr>
            <p:ph type="title"/>
          </p:nvPr>
        </p:nvSpPr>
        <p:spPr>
          <a:xfrm>
            <a:off x="338107" y="63666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Necessary for Success</a:t>
            </a:r>
            <a:endParaRPr/>
          </a:p>
        </p:txBody>
      </p:sp>
      <p:pic>
        <p:nvPicPr>
          <p:cNvPr id="757" name="Google Shape;757;g2d9c85610ca_1_515"/>
          <p:cNvPicPr preferRelativeResize="0"/>
          <p:nvPr/>
        </p:nvPicPr>
        <p:blipFill rotWithShape="1">
          <a:blip r:embed="rId3">
            <a:alphaModFix/>
          </a:blip>
          <a:srcRect/>
          <a:stretch/>
        </p:blipFill>
        <p:spPr>
          <a:xfrm>
            <a:off x="1169137" y="1313011"/>
            <a:ext cx="1932534" cy="1932534"/>
          </a:xfrm>
          <a:prstGeom prst="rect">
            <a:avLst/>
          </a:prstGeom>
          <a:noFill/>
          <a:ln>
            <a:noFill/>
          </a:ln>
        </p:spPr>
      </p:pic>
      <p:pic>
        <p:nvPicPr>
          <p:cNvPr id="758" name="Google Shape;758;g2d9c85610ca_1_515"/>
          <p:cNvPicPr preferRelativeResize="0"/>
          <p:nvPr/>
        </p:nvPicPr>
        <p:blipFill rotWithShape="1">
          <a:blip r:embed="rId4">
            <a:alphaModFix/>
          </a:blip>
          <a:srcRect/>
          <a:stretch/>
        </p:blipFill>
        <p:spPr>
          <a:xfrm>
            <a:off x="5444245" y="1442142"/>
            <a:ext cx="1932534" cy="1932534"/>
          </a:xfrm>
          <a:prstGeom prst="rect">
            <a:avLst/>
          </a:prstGeom>
          <a:noFill/>
          <a:ln>
            <a:noFill/>
          </a:ln>
        </p:spPr>
      </p:pic>
      <p:sp>
        <p:nvSpPr>
          <p:cNvPr id="759" name="Google Shape;759;g2d9c85610ca_1_515"/>
          <p:cNvSpPr txBox="1"/>
          <p:nvPr/>
        </p:nvSpPr>
        <p:spPr>
          <a:xfrm>
            <a:off x="712725" y="3374681"/>
            <a:ext cx="2845500" cy="815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200" b="0" i="0" u="none" strike="noStrike" cap="none">
                <a:solidFill>
                  <a:srgbClr val="000000"/>
                </a:solidFill>
                <a:latin typeface="Calibri"/>
                <a:ea typeface="Calibri"/>
                <a:cs typeface="Calibri"/>
                <a:sym typeface="Calibri"/>
              </a:rPr>
              <a:t>A skilled and knowledgeable IIS team</a:t>
            </a:r>
            <a:endParaRPr sz="2200" b="0" i="0" u="none" strike="noStrike" cap="none">
              <a:solidFill>
                <a:srgbClr val="000000"/>
              </a:solidFill>
              <a:latin typeface="Calibri"/>
              <a:ea typeface="Calibri"/>
              <a:cs typeface="Calibri"/>
              <a:sym typeface="Calibri"/>
            </a:endParaRPr>
          </a:p>
        </p:txBody>
      </p:sp>
      <p:sp>
        <p:nvSpPr>
          <p:cNvPr id="760" name="Google Shape;760;g2d9c85610ca_1_515"/>
          <p:cNvSpPr txBox="1"/>
          <p:nvPr/>
        </p:nvSpPr>
        <p:spPr>
          <a:xfrm>
            <a:off x="4577888" y="3374681"/>
            <a:ext cx="3665400" cy="1053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800"/>
              </a:spcBef>
              <a:spcAft>
                <a:spcPts val="0"/>
              </a:spcAft>
              <a:buClr>
                <a:srgbClr val="000000"/>
              </a:buClr>
              <a:buSzPts val="2100"/>
              <a:buFont typeface="Arial"/>
              <a:buNone/>
            </a:pPr>
            <a:r>
              <a:rPr lang="en-US" sz="2200" b="0" i="0" u="none" strike="noStrike" cap="none">
                <a:solidFill>
                  <a:schemeClr val="dk1"/>
                </a:solidFill>
                <a:latin typeface="Calibri"/>
                <a:ea typeface="Calibri"/>
                <a:cs typeface="Calibri"/>
                <a:sym typeface="Calibri"/>
              </a:rPr>
              <a:t>An IIS system with </a:t>
            </a:r>
            <a:r>
              <a:rPr lang="en-US" sz="2200" b="1" u="none" strike="noStrike" cap="none">
                <a:solidFill>
                  <a:schemeClr val="accent1"/>
                </a:solidFill>
                <a:latin typeface="Calibri"/>
                <a:ea typeface="Calibri"/>
                <a:cs typeface="Calibri"/>
                <a:sym typeface="Calibri"/>
              </a:rPr>
              <a:t>high quality data</a:t>
            </a:r>
            <a:r>
              <a:rPr lang="en-US" sz="2200" b="0" i="0" u="none" strike="noStrike" cap="none">
                <a:solidFill>
                  <a:schemeClr val="dk1"/>
                </a:solidFill>
                <a:latin typeface="Calibri"/>
                <a:ea typeface="Calibri"/>
                <a:cs typeface="Calibri"/>
                <a:sym typeface="Calibri"/>
              </a:rPr>
              <a:t> and </a:t>
            </a:r>
            <a:r>
              <a:rPr lang="en-US" sz="2200" b="1" u="none" strike="noStrike" cap="none">
                <a:solidFill>
                  <a:schemeClr val="accent1"/>
                </a:solidFill>
                <a:latin typeface="Calibri"/>
                <a:ea typeface="Calibri"/>
                <a:cs typeface="Calibri"/>
                <a:sym typeface="Calibri"/>
              </a:rPr>
              <a:t>functionality</a:t>
            </a:r>
            <a:endParaRPr sz="2200" b="1" u="none" strike="noStrike" cap="none">
              <a:solidFill>
                <a:schemeClr val="accen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2e120f3c1bf_2_0"/>
          <p:cNvSpPr txBox="1">
            <a:spLocks noGrp="1"/>
          </p:cNvSpPr>
          <p:nvPr>
            <p:ph type="title"/>
          </p:nvPr>
        </p:nvSpPr>
        <p:spPr>
          <a:xfrm>
            <a:off x="1302432" y="28306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Activity</a:t>
            </a:r>
            <a:endParaRPr/>
          </a:p>
        </p:txBody>
      </p:sp>
      <p:sp>
        <p:nvSpPr>
          <p:cNvPr id="546" name="Google Shape;546;g2e120f3c1bf_2_0"/>
          <p:cNvSpPr txBox="1">
            <a:spLocks noGrp="1"/>
          </p:cNvSpPr>
          <p:nvPr>
            <p:ph type="body" idx="1"/>
          </p:nvPr>
        </p:nvSpPr>
        <p:spPr>
          <a:xfrm>
            <a:off x="457375" y="1371600"/>
            <a:ext cx="8467800" cy="2643000"/>
          </a:xfrm>
          <a:prstGeom prst="rect">
            <a:avLst/>
          </a:prstGeom>
          <a:noFill/>
          <a:ln>
            <a:noFill/>
          </a:ln>
        </p:spPr>
        <p:txBody>
          <a:bodyPr spcFirstLastPara="1" wrap="square" lIns="68575" tIns="34300" rIns="68575" bIns="34300" anchor="t" anchorCtr="0">
            <a:noAutofit/>
          </a:bodyPr>
          <a:lstStyle/>
          <a:p>
            <a:pPr marL="457200" lvl="0" indent="0" algn="ctr" rtl="0">
              <a:lnSpc>
                <a:spcPct val="100000"/>
              </a:lnSpc>
              <a:spcBef>
                <a:spcPts val="1000"/>
              </a:spcBef>
              <a:spcAft>
                <a:spcPts val="0"/>
              </a:spcAft>
              <a:buNone/>
            </a:pPr>
            <a:endParaRPr sz="2200"/>
          </a:p>
          <a:p>
            <a:pPr marL="0" lvl="0" indent="0" algn="l" rtl="0">
              <a:lnSpc>
                <a:spcPct val="91666"/>
              </a:lnSpc>
              <a:spcBef>
                <a:spcPts val="0"/>
              </a:spcBef>
              <a:spcAft>
                <a:spcPts val="0"/>
              </a:spcAft>
              <a:buClr>
                <a:schemeClr val="dk1"/>
              </a:buClr>
              <a:buSzPts val="4000"/>
              <a:buFont typeface="Arial"/>
              <a:buNone/>
            </a:pPr>
            <a:r>
              <a:rPr lang="en-US" sz="3600">
                <a:solidFill>
                  <a:srgbClr val="2E5F7D"/>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What</a:t>
            </a:r>
            <a:r>
              <a:rPr lang="en-US" sz="3600">
                <a:solidFill>
                  <a:srgbClr val="2E5F7D"/>
                </a:solidFill>
              </a:rPr>
              <a:t> does leadership mean to </a:t>
            </a:r>
            <a:r>
              <a:rPr lang="en-US" sz="3600">
                <a:solidFill>
                  <a:srgbClr val="2E5F7D"/>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you?</a:t>
            </a:r>
            <a:endParaRPr sz="3600">
              <a:solidFill>
                <a:srgbClr val="2E5F7D"/>
              </a:solidFill>
            </a:endParaRPr>
          </a:p>
          <a:p>
            <a:pPr marL="0" lvl="0" indent="0" algn="l" rtl="0">
              <a:lnSpc>
                <a:spcPct val="100000"/>
              </a:lnSpc>
              <a:spcBef>
                <a:spcPts val="1000"/>
              </a:spcBef>
              <a:spcAft>
                <a:spcPts val="0"/>
              </a:spcAft>
              <a:buNone/>
            </a:pPr>
            <a:endParaRPr sz="2200"/>
          </a:p>
          <a:p>
            <a:pPr marL="457200" lvl="0" indent="0" algn="l" rtl="0">
              <a:lnSpc>
                <a:spcPct val="100000"/>
              </a:lnSpc>
              <a:spcBef>
                <a:spcPts val="1000"/>
              </a:spcBef>
              <a:spcAft>
                <a:spcPts val="0"/>
              </a:spcAft>
              <a:buNone/>
            </a:pPr>
            <a:endParaRPr sz="2200"/>
          </a:p>
        </p:txBody>
      </p:sp>
      <p:pic>
        <p:nvPicPr>
          <p:cNvPr id="547" name="Google Shape;547;g2e120f3c1bf_2_0"/>
          <p:cNvPicPr preferRelativeResize="0"/>
          <p:nvPr/>
        </p:nvPicPr>
        <p:blipFill rotWithShape="1">
          <a:blip r:embed="rId3">
            <a:alphaModFix/>
          </a:blip>
          <a:srcRect/>
          <a:stretch/>
        </p:blipFill>
        <p:spPr>
          <a:xfrm>
            <a:off x="0" y="0"/>
            <a:ext cx="1371600" cy="1371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2d9c85610ca_1_524"/>
          <p:cNvSpPr txBox="1">
            <a:spLocks noGrp="1"/>
          </p:cNvSpPr>
          <p:nvPr>
            <p:ph type="title"/>
          </p:nvPr>
        </p:nvSpPr>
        <p:spPr>
          <a:xfrm>
            <a:off x="1416982" y="39213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Activity: Discussion Questions</a:t>
            </a:r>
            <a:endParaRPr/>
          </a:p>
        </p:txBody>
      </p:sp>
      <p:sp>
        <p:nvSpPr>
          <p:cNvPr id="767" name="Google Shape;767;g2d9c85610ca_1_524"/>
          <p:cNvSpPr txBox="1">
            <a:spLocks noGrp="1"/>
          </p:cNvSpPr>
          <p:nvPr>
            <p:ph type="body" idx="1"/>
          </p:nvPr>
        </p:nvSpPr>
        <p:spPr>
          <a:xfrm>
            <a:off x="649650" y="1478850"/>
            <a:ext cx="7844700" cy="2185800"/>
          </a:xfrm>
          <a:prstGeom prst="rect">
            <a:avLst/>
          </a:prstGeom>
          <a:noFill/>
          <a:ln>
            <a:noFill/>
          </a:ln>
        </p:spPr>
        <p:txBody>
          <a:bodyPr spcFirstLastPara="1" wrap="square" lIns="68575" tIns="34275" rIns="68575" bIns="34275" anchor="t" anchorCtr="0">
            <a:normAutofit/>
          </a:bodyPr>
          <a:lstStyle/>
          <a:p>
            <a:pPr marL="457200" lvl="0" indent="-368300" algn="l" rtl="0">
              <a:lnSpc>
                <a:spcPct val="100000"/>
              </a:lnSpc>
              <a:spcBef>
                <a:spcPts val="1000"/>
              </a:spcBef>
              <a:spcAft>
                <a:spcPts val="0"/>
              </a:spcAft>
              <a:buSzPts val="2200"/>
              <a:buChar char="•"/>
            </a:pPr>
            <a:r>
              <a:rPr lang="en-US" sz="2200"/>
              <a:t>Where are you strongest as an IIS leader?</a:t>
            </a:r>
            <a:endParaRPr sz="2200"/>
          </a:p>
          <a:p>
            <a:pPr marL="457200" lvl="0" indent="-368300" algn="l" rtl="0">
              <a:lnSpc>
                <a:spcPct val="100000"/>
              </a:lnSpc>
              <a:spcBef>
                <a:spcPts val="1000"/>
              </a:spcBef>
              <a:spcAft>
                <a:spcPts val="0"/>
              </a:spcAft>
              <a:buSzPts val="2200"/>
              <a:buChar char="•"/>
            </a:pPr>
            <a:r>
              <a:rPr lang="en-US" sz="2200"/>
              <a:t>Where do you have room to grow?</a:t>
            </a:r>
            <a:endParaRPr sz="2200"/>
          </a:p>
        </p:txBody>
      </p:sp>
      <p:pic>
        <p:nvPicPr>
          <p:cNvPr id="768" name="Google Shape;768;g2d9c85610ca_1_524"/>
          <p:cNvPicPr preferRelativeResize="0"/>
          <p:nvPr/>
        </p:nvPicPr>
        <p:blipFill rotWithShape="1">
          <a:blip r:embed="rId3">
            <a:alphaModFix/>
          </a:blip>
          <a:srcRect/>
          <a:stretch/>
        </p:blipFill>
        <p:spPr>
          <a:xfrm>
            <a:off x="0" y="0"/>
            <a:ext cx="1371600" cy="1371600"/>
          </a:xfrm>
          <a:prstGeom prst="rect">
            <a:avLst/>
          </a:prstGeom>
          <a:noFill/>
          <a:ln>
            <a:noFill/>
          </a:ln>
        </p:spPr>
      </p:pic>
      <p:grpSp>
        <p:nvGrpSpPr>
          <p:cNvPr id="769" name="Google Shape;769;g2d9c85610ca_1_524"/>
          <p:cNvGrpSpPr/>
          <p:nvPr/>
        </p:nvGrpSpPr>
        <p:grpSpPr>
          <a:xfrm>
            <a:off x="920246" y="2881526"/>
            <a:ext cx="1815959" cy="2256463"/>
            <a:chOff x="981032" y="2306625"/>
            <a:chExt cx="2038800" cy="1023757"/>
          </a:xfrm>
        </p:grpSpPr>
        <p:sp>
          <p:nvSpPr>
            <p:cNvPr id="770" name="Google Shape;770;g2d9c85610ca_1_524"/>
            <p:cNvSpPr txBox="1"/>
            <p:nvPr/>
          </p:nvSpPr>
          <p:spPr>
            <a:xfrm>
              <a:off x="981032" y="2710582"/>
              <a:ext cx="2038800" cy="619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US" sz="1800" b="1" i="0" u="none" strike="noStrike" cap="none">
                  <a:solidFill>
                    <a:srgbClr val="0B7140"/>
                  </a:solidFill>
                  <a:latin typeface="Calibri"/>
                  <a:ea typeface="Calibri"/>
                  <a:cs typeface="Calibri"/>
                  <a:sym typeface="Calibri"/>
                </a:rPr>
                <a:t>Create a Vision and Strategy</a:t>
              </a:r>
              <a:endParaRPr sz="1800" b="1" i="0" u="none" strike="noStrike" cap="none">
                <a:solidFill>
                  <a:srgbClr val="0B7140"/>
                </a:solidFill>
                <a:latin typeface="Calibri"/>
                <a:ea typeface="Calibri"/>
                <a:cs typeface="Calibri"/>
                <a:sym typeface="Calibri"/>
              </a:endParaRPr>
            </a:p>
          </p:txBody>
        </p:sp>
        <p:sp>
          <p:nvSpPr>
            <p:cNvPr id="771" name="Google Shape;771;g2d9c85610ca_1_524"/>
            <p:cNvSpPr/>
            <p:nvPr/>
          </p:nvSpPr>
          <p:spPr>
            <a:xfrm flipH="1">
              <a:off x="1083025" y="2306625"/>
              <a:ext cx="1834800" cy="143400"/>
            </a:xfrm>
            <a:prstGeom prst="parallelogram">
              <a:avLst>
                <a:gd name="adj" fmla="val 96952"/>
              </a:avLst>
            </a:prstGeom>
            <a:solidFill>
              <a:srgbClr val="0B7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  </a:t>
              </a:r>
              <a:endParaRPr sz="1900" b="0" i="0" u="none" strike="noStrike" cap="none">
                <a:solidFill>
                  <a:schemeClr val="dk1"/>
                </a:solidFill>
                <a:latin typeface="Calibri"/>
                <a:ea typeface="Calibri"/>
                <a:cs typeface="Calibri"/>
                <a:sym typeface="Calibri"/>
              </a:endParaRPr>
            </a:p>
          </p:txBody>
        </p:sp>
        <p:sp>
          <p:nvSpPr>
            <p:cNvPr id="772" name="Google Shape;772;g2d9c85610ca_1_524"/>
            <p:cNvSpPr/>
            <p:nvPr/>
          </p:nvSpPr>
          <p:spPr>
            <a:xfrm>
              <a:off x="1083125" y="2460449"/>
              <a:ext cx="1834800" cy="143400"/>
            </a:xfrm>
            <a:prstGeom prst="parallelogram">
              <a:avLst>
                <a:gd name="adj" fmla="val 96952"/>
              </a:avLst>
            </a:prstGeom>
            <a:solidFill>
              <a:srgbClr val="0856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p:txBody>
        </p:sp>
      </p:grpSp>
      <p:grpSp>
        <p:nvGrpSpPr>
          <p:cNvPr id="773" name="Google Shape;773;g2d9c85610ca_1_524"/>
          <p:cNvGrpSpPr/>
          <p:nvPr/>
        </p:nvGrpSpPr>
        <p:grpSpPr>
          <a:xfrm>
            <a:off x="2606371" y="2880239"/>
            <a:ext cx="1679949" cy="1638779"/>
            <a:chOff x="1057367" y="2306625"/>
            <a:chExt cx="1886100" cy="755302"/>
          </a:xfrm>
        </p:grpSpPr>
        <p:sp>
          <p:nvSpPr>
            <p:cNvPr id="774" name="Google Shape;774;g2d9c85610ca_1_524"/>
            <p:cNvSpPr txBox="1"/>
            <p:nvPr/>
          </p:nvSpPr>
          <p:spPr>
            <a:xfrm>
              <a:off x="1057367" y="2695027"/>
              <a:ext cx="1886100" cy="366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US" sz="1800" b="1" i="0" u="none" strike="noStrike" cap="none">
                  <a:solidFill>
                    <a:srgbClr val="0C58D3"/>
                  </a:solidFill>
                  <a:latin typeface="Calibri"/>
                  <a:ea typeface="Calibri"/>
                  <a:cs typeface="Calibri"/>
                  <a:sym typeface="Calibri"/>
                </a:rPr>
                <a:t>Build a Strong Team</a:t>
              </a:r>
              <a:endParaRPr sz="1800" b="1" i="0" u="none" strike="noStrike" cap="none">
                <a:solidFill>
                  <a:srgbClr val="0C58D3"/>
                </a:solidFill>
                <a:latin typeface="Calibri"/>
                <a:ea typeface="Calibri"/>
                <a:cs typeface="Calibri"/>
                <a:sym typeface="Calibri"/>
              </a:endParaRPr>
            </a:p>
          </p:txBody>
        </p:sp>
        <p:sp>
          <p:nvSpPr>
            <p:cNvPr id="775" name="Google Shape;775;g2d9c85610ca_1_524"/>
            <p:cNvSpPr/>
            <p:nvPr/>
          </p:nvSpPr>
          <p:spPr>
            <a:xfrm flipH="1">
              <a:off x="1083025" y="2306625"/>
              <a:ext cx="1834800" cy="143400"/>
            </a:xfrm>
            <a:prstGeom prst="parallelogram">
              <a:avLst>
                <a:gd name="adj" fmla="val 96952"/>
              </a:avLst>
            </a:prstGeom>
            <a:solidFill>
              <a:srgbClr val="0E65F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  </a:t>
              </a:r>
              <a:endParaRPr sz="1900" b="0" i="0" u="none" strike="noStrike" cap="none">
                <a:solidFill>
                  <a:schemeClr val="dk1"/>
                </a:solidFill>
                <a:latin typeface="Calibri"/>
                <a:ea typeface="Calibri"/>
                <a:cs typeface="Calibri"/>
                <a:sym typeface="Calibri"/>
              </a:endParaRPr>
            </a:p>
          </p:txBody>
        </p:sp>
        <p:sp>
          <p:nvSpPr>
            <p:cNvPr id="776" name="Google Shape;776;g2d9c85610ca_1_524"/>
            <p:cNvSpPr/>
            <p:nvPr/>
          </p:nvSpPr>
          <p:spPr>
            <a:xfrm>
              <a:off x="1083125" y="2460449"/>
              <a:ext cx="1834800" cy="143400"/>
            </a:xfrm>
            <a:prstGeom prst="parallelogram">
              <a:avLst>
                <a:gd name="adj" fmla="val 96952"/>
              </a:avLst>
            </a:prstGeom>
            <a:solidFill>
              <a:srgbClr val="0944A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p:txBody>
        </p:sp>
      </p:grpSp>
      <p:grpSp>
        <p:nvGrpSpPr>
          <p:cNvPr id="777" name="Google Shape;777;g2d9c85610ca_1_524"/>
          <p:cNvGrpSpPr/>
          <p:nvPr/>
        </p:nvGrpSpPr>
        <p:grpSpPr>
          <a:xfrm>
            <a:off x="4183199" y="2879995"/>
            <a:ext cx="1679949" cy="2224820"/>
            <a:chOff x="1057384" y="2306625"/>
            <a:chExt cx="1886100" cy="1015714"/>
          </a:xfrm>
        </p:grpSpPr>
        <p:sp>
          <p:nvSpPr>
            <p:cNvPr id="778" name="Google Shape;778;g2d9c85610ca_1_524"/>
            <p:cNvSpPr txBox="1"/>
            <p:nvPr/>
          </p:nvSpPr>
          <p:spPr>
            <a:xfrm>
              <a:off x="1057384" y="2695039"/>
              <a:ext cx="1886100" cy="627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US" sz="1800" b="1" i="0" u="none" strike="noStrike" cap="none">
                  <a:solidFill>
                    <a:srgbClr val="701C7F"/>
                  </a:solidFill>
                  <a:latin typeface="Calibri"/>
                  <a:ea typeface="Calibri"/>
                  <a:cs typeface="Calibri"/>
                  <a:sym typeface="Calibri"/>
                </a:rPr>
                <a:t>Engage and Motivate People </a:t>
              </a:r>
              <a:endParaRPr sz="1800" b="1" i="0" u="none" strike="noStrike" cap="none">
                <a:solidFill>
                  <a:srgbClr val="701C7F"/>
                </a:solidFill>
                <a:latin typeface="Calibri"/>
                <a:ea typeface="Calibri"/>
                <a:cs typeface="Calibri"/>
                <a:sym typeface="Calibri"/>
              </a:endParaRPr>
            </a:p>
          </p:txBody>
        </p:sp>
        <p:sp>
          <p:nvSpPr>
            <p:cNvPr id="779" name="Google Shape;779;g2d9c85610ca_1_524"/>
            <p:cNvSpPr/>
            <p:nvPr/>
          </p:nvSpPr>
          <p:spPr>
            <a:xfrm flipH="1">
              <a:off x="1083025" y="2306625"/>
              <a:ext cx="1834800" cy="143400"/>
            </a:xfrm>
            <a:prstGeom prst="parallelogram">
              <a:avLst>
                <a:gd name="adj" fmla="val 96952"/>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  </a:t>
              </a:r>
              <a:endParaRPr sz="1900" b="0" i="0" u="none" strike="noStrike" cap="none">
                <a:solidFill>
                  <a:schemeClr val="dk1"/>
                </a:solidFill>
                <a:latin typeface="Calibri"/>
                <a:ea typeface="Calibri"/>
                <a:cs typeface="Calibri"/>
                <a:sym typeface="Calibri"/>
              </a:endParaRPr>
            </a:p>
          </p:txBody>
        </p:sp>
        <p:sp>
          <p:nvSpPr>
            <p:cNvPr id="780" name="Google Shape;780;g2d9c85610ca_1_524"/>
            <p:cNvSpPr/>
            <p:nvPr/>
          </p:nvSpPr>
          <p:spPr>
            <a:xfrm>
              <a:off x="1083125" y="2460449"/>
              <a:ext cx="1834800" cy="143400"/>
            </a:xfrm>
            <a:prstGeom prst="parallelogram">
              <a:avLst>
                <a:gd name="adj" fmla="val 96952"/>
              </a:avLst>
            </a:prstGeom>
            <a:solidFill>
              <a:srgbClr val="4B14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p:txBody>
        </p:sp>
      </p:grpSp>
      <p:grpSp>
        <p:nvGrpSpPr>
          <p:cNvPr id="781" name="Google Shape;781;g2d9c85610ca_1_524"/>
          <p:cNvGrpSpPr/>
          <p:nvPr/>
        </p:nvGrpSpPr>
        <p:grpSpPr>
          <a:xfrm>
            <a:off x="5784018" y="2880282"/>
            <a:ext cx="1713618" cy="1638747"/>
            <a:chOff x="1038486" y="2306625"/>
            <a:chExt cx="1923900" cy="760828"/>
          </a:xfrm>
        </p:grpSpPr>
        <p:sp>
          <p:nvSpPr>
            <p:cNvPr id="782" name="Google Shape;782;g2d9c85610ca_1_524"/>
            <p:cNvSpPr txBox="1"/>
            <p:nvPr/>
          </p:nvSpPr>
          <p:spPr>
            <a:xfrm>
              <a:off x="1038486" y="2695153"/>
              <a:ext cx="1923900" cy="372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US" sz="1800" b="1" i="0" u="none" strike="noStrike" cap="none">
                  <a:solidFill>
                    <a:srgbClr val="A72A1E"/>
                  </a:solidFill>
                  <a:latin typeface="Calibri"/>
                  <a:ea typeface="Calibri"/>
                  <a:cs typeface="Calibri"/>
                  <a:sym typeface="Calibri"/>
                </a:rPr>
                <a:t>Promote Data Quality and Use </a:t>
              </a:r>
              <a:endParaRPr sz="1800" b="1" i="0" u="none" strike="noStrike" cap="none">
                <a:solidFill>
                  <a:srgbClr val="A72A1E"/>
                </a:solidFill>
                <a:latin typeface="Calibri"/>
                <a:ea typeface="Calibri"/>
                <a:cs typeface="Calibri"/>
                <a:sym typeface="Calibri"/>
              </a:endParaRPr>
            </a:p>
          </p:txBody>
        </p:sp>
        <p:sp>
          <p:nvSpPr>
            <p:cNvPr id="783" name="Google Shape;783;g2d9c85610ca_1_524"/>
            <p:cNvSpPr/>
            <p:nvPr/>
          </p:nvSpPr>
          <p:spPr>
            <a:xfrm flipH="1">
              <a:off x="1083025" y="2306625"/>
              <a:ext cx="1834800" cy="143400"/>
            </a:xfrm>
            <a:prstGeom prst="parallelogram">
              <a:avLst>
                <a:gd name="adj" fmla="val 96952"/>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  </a:t>
              </a:r>
              <a:endParaRPr sz="1900" b="0" i="0" u="none" strike="noStrike" cap="none">
                <a:solidFill>
                  <a:schemeClr val="dk1"/>
                </a:solidFill>
                <a:latin typeface="Calibri"/>
                <a:ea typeface="Calibri"/>
                <a:cs typeface="Calibri"/>
                <a:sym typeface="Calibri"/>
              </a:endParaRPr>
            </a:p>
          </p:txBody>
        </p:sp>
        <p:sp>
          <p:nvSpPr>
            <p:cNvPr id="784" name="Google Shape;784;g2d9c85610ca_1_524"/>
            <p:cNvSpPr/>
            <p:nvPr/>
          </p:nvSpPr>
          <p:spPr>
            <a:xfrm>
              <a:off x="1083125" y="2460449"/>
              <a:ext cx="1834800" cy="143400"/>
            </a:xfrm>
            <a:prstGeom prst="parallelogram">
              <a:avLst>
                <a:gd name="adj" fmla="val 96952"/>
              </a:avLst>
            </a:prstGeom>
            <a:solidFill>
              <a:srgbClr val="721D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g2daa4526883_0_23"/>
          <p:cNvSpPr txBox="1">
            <a:spLocks noGrp="1"/>
          </p:cNvSpPr>
          <p:nvPr>
            <p:ph type="title"/>
          </p:nvPr>
        </p:nvSpPr>
        <p:spPr>
          <a:xfrm>
            <a:off x="338089" y="1218518"/>
            <a:ext cx="8467800" cy="805500"/>
          </a:xfrm>
          <a:prstGeom prst="rect">
            <a:avLst/>
          </a:prstGeom>
          <a:noFill/>
          <a:ln>
            <a:noFill/>
          </a:ln>
        </p:spPr>
        <p:txBody>
          <a:bodyPr spcFirstLastPara="1" wrap="square" lIns="91425" tIns="91425" rIns="91425" bIns="91425" anchor="t" anchorCtr="0">
            <a:normAutofit/>
          </a:bodyPr>
          <a:lstStyle/>
          <a:p>
            <a:pPr marL="0" marR="0" lvl="0" indent="0" algn="ctr" rtl="0">
              <a:lnSpc>
                <a:spcPct val="97368"/>
              </a:lnSpc>
              <a:spcBef>
                <a:spcPts val="0"/>
              </a:spcBef>
              <a:spcAft>
                <a:spcPts val="0"/>
              </a:spcAft>
              <a:buClr>
                <a:schemeClr val="dk2"/>
              </a:buClr>
              <a:buSzPts val="3800"/>
              <a:buFont typeface="Calibri"/>
              <a:buNone/>
            </a:pPr>
            <a:r>
              <a:rPr lang="en-US">
                <a:solidFill>
                  <a:srgbClr val="2E5F7D"/>
                </a:solidFill>
              </a:rPr>
              <a:t>Questions/Comments/Discussion?</a:t>
            </a:r>
            <a:endParaRPr>
              <a:solidFill>
                <a:srgbClr val="2E5F7D"/>
              </a:solidFill>
            </a:endParaRPr>
          </a:p>
        </p:txBody>
      </p:sp>
      <p:pic>
        <p:nvPicPr>
          <p:cNvPr id="790" name="Google Shape;790;g2daa4526883_0_23"/>
          <p:cNvPicPr preferRelativeResize="0"/>
          <p:nvPr/>
        </p:nvPicPr>
        <p:blipFill rotWithShape="1">
          <a:blip r:embed="rId3">
            <a:alphaModFix/>
          </a:blip>
          <a:srcRect/>
          <a:stretch/>
        </p:blipFill>
        <p:spPr>
          <a:xfrm>
            <a:off x="3225200" y="2971250"/>
            <a:ext cx="2693601" cy="21722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2d9c85610ca_1_552"/>
          <p:cNvSpPr txBox="1">
            <a:spLocks noGrp="1"/>
          </p:cNvSpPr>
          <p:nvPr>
            <p:ph type="title"/>
          </p:nvPr>
        </p:nvSpPr>
        <p:spPr>
          <a:xfrm>
            <a:off x="271538" y="550612"/>
            <a:ext cx="8467800" cy="4590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100000"/>
              </a:lnSpc>
              <a:spcBef>
                <a:spcPts val="0"/>
              </a:spcBef>
              <a:spcAft>
                <a:spcPts val="0"/>
              </a:spcAft>
              <a:buSzPct val="1000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I</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IS Leade</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r Resources</a:t>
            </a:r>
            <a:endParaRPr/>
          </a:p>
        </p:txBody>
      </p:sp>
      <p:sp>
        <p:nvSpPr>
          <p:cNvPr id="797" name="Google Shape;797;g2d9c85610ca_1_552"/>
          <p:cNvSpPr txBox="1">
            <a:spLocks noGrp="1"/>
          </p:cNvSpPr>
          <p:nvPr>
            <p:ph type="body" idx="1"/>
          </p:nvPr>
        </p:nvSpPr>
        <p:spPr>
          <a:xfrm>
            <a:off x="38850" y="1072225"/>
            <a:ext cx="9066300" cy="3891300"/>
          </a:xfrm>
          <a:prstGeom prst="rect">
            <a:avLst/>
          </a:prstGeom>
          <a:noFill/>
          <a:ln>
            <a:noFill/>
          </a:ln>
        </p:spPr>
        <p:txBody>
          <a:bodyPr spcFirstLastPara="1" wrap="square" lIns="68575" tIns="34275" rIns="68575" bIns="34275" anchor="t" anchorCtr="0">
            <a:noAutofit/>
          </a:bodyPr>
          <a:lstStyle/>
          <a:p>
            <a:pPr marL="342900" lvl="0" indent="-254000" algn="l" rtl="0">
              <a:lnSpc>
                <a:spcPct val="90000"/>
              </a:lnSpc>
              <a:spcBef>
                <a:spcPts val="1000"/>
              </a:spcBef>
              <a:spcAft>
                <a:spcPts val="0"/>
              </a:spcAft>
              <a:buSzPts val="1400"/>
              <a:buChar char="•"/>
            </a:pPr>
            <a:r>
              <a:rPr lang="en-US" sz="1400" u="sng">
                <a:solidFill>
                  <a:schemeClr val="hlink"/>
                </a:solidFill>
                <a:hlinkClick r:id="rId3"/>
              </a:rPr>
              <a:t>IIS Core Competency Model</a:t>
            </a:r>
            <a:r>
              <a:rPr lang="en-US" sz="1400"/>
              <a:t> - defines 11 core competencies for the IIS team</a:t>
            </a:r>
            <a:endParaRPr sz="1400"/>
          </a:p>
          <a:p>
            <a:pPr marL="342900" lvl="0" indent="-254000" algn="l" rtl="0">
              <a:lnSpc>
                <a:spcPct val="90000"/>
              </a:lnSpc>
              <a:spcBef>
                <a:spcPts val="1000"/>
              </a:spcBef>
              <a:spcAft>
                <a:spcPts val="0"/>
              </a:spcAft>
              <a:buSzPts val="1400"/>
              <a:buChar char="•"/>
            </a:pPr>
            <a:r>
              <a:rPr lang="en-US" sz="1400" u="sng">
                <a:solidFill>
                  <a:schemeClr val="hlink"/>
                </a:solidFill>
                <a:hlinkClick r:id="rId4"/>
              </a:rPr>
              <a:t>Sample IIS Staffing Model</a:t>
            </a:r>
            <a:r>
              <a:rPr lang="en-US" sz="1400"/>
              <a:t> - helps visualize coverage for key IIS staff roles and gaps</a:t>
            </a:r>
            <a:endParaRPr sz="1400"/>
          </a:p>
          <a:p>
            <a:pPr marL="342900" lvl="0" indent="-254000" algn="l" rtl="0">
              <a:lnSpc>
                <a:spcPct val="90000"/>
              </a:lnSpc>
              <a:spcBef>
                <a:spcPts val="1000"/>
              </a:spcBef>
              <a:spcAft>
                <a:spcPts val="0"/>
              </a:spcAft>
              <a:buSzPts val="1400"/>
              <a:buChar char="•"/>
            </a:pPr>
            <a:r>
              <a:rPr lang="en-US" sz="1400" u="sng">
                <a:solidFill>
                  <a:schemeClr val="hlink"/>
                </a:solidFill>
                <a:hlinkClick r:id="rId5"/>
              </a:rPr>
              <a:t>IIS Workforce Classifications</a:t>
            </a:r>
            <a:r>
              <a:rPr lang="en-US" sz="1400"/>
              <a:t> - guides identification of staffing needs and helps with recruitment</a:t>
            </a:r>
            <a:endParaRPr sz="1400"/>
          </a:p>
          <a:p>
            <a:pPr marL="342900" lvl="0" indent="-254000" algn="l" rtl="0">
              <a:lnSpc>
                <a:spcPct val="90000"/>
              </a:lnSpc>
              <a:spcBef>
                <a:spcPts val="1000"/>
              </a:spcBef>
              <a:spcAft>
                <a:spcPts val="0"/>
              </a:spcAft>
              <a:buSzPts val="1400"/>
              <a:buChar char="•"/>
            </a:pPr>
            <a:r>
              <a:rPr lang="en-US" sz="1400" u="sng">
                <a:solidFill>
                  <a:schemeClr val="hlink"/>
                </a:solidFill>
                <a:hlinkClick r:id="rId6"/>
              </a:rPr>
              <a:t>Staff Allocation Matrix</a:t>
            </a:r>
            <a:r>
              <a:rPr lang="en-US" sz="1400"/>
              <a:t> - helps assess current and planned staff allocations and capacity</a:t>
            </a:r>
            <a:endParaRPr sz="1400"/>
          </a:p>
          <a:p>
            <a:pPr marL="342900" lvl="0" indent="-254000" algn="l" rtl="0">
              <a:lnSpc>
                <a:spcPct val="90000"/>
              </a:lnSpc>
              <a:spcBef>
                <a:spcPts val="1000"/>
              </a:spcBef>
              <a:spcAft>
                <a:spcPts val="0"/>
              </a:spcAft>
              <a:buSzPts val="1400"/>
              <a:buChar char="•"/>
            </a:pPr>
            <a:r>
              <a:rPr lang="en-US" sz="1400" u="sng">
                <a:solidFill>
                  <a:schemeClr val="hlink"/>
                </a:solidFill>
                <a:hlinkClick r:id="rId7"/>
              </a:rPr>
              <a:t>IIS Staff Roles Matrix</a:t>
            </a:r>
            <a:r>
              <a:rPr lang="en-US" sz="1400"/>
              <a:t> - helps identify staffing responsibilities for key IIS roles</a:t>
            </a:r>
            <a:endParaRPr sz="1400"/>
          </a:p>
          <a:p>
            <a:pPr marL="342900" lvl="0" indent="-254000" algn="l" rtl="0">
              <a:lnSpc>
                <a:spcPct val="90000"/>
              </a:lnSpc>
              <a:spcBef>
                <a:spcPts val="1000"/>
              </a:spcBef>
              <a:spcAft>
                <a:spcPts val="0"/>
              </a:spcAft>
              <a:buSzPts val="1400"/>
              <a:buChar char="•"/>
            </a:pPr>
            <a:r>
              <a:rPr lang="en-US" sz="1400" u="sng">
                <a:solidFill>
                  <a:schemeClr val="hlink"/>
                </a:solidFill>
                <a:hlinkClick r:id="rId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CDC IIS Data Quality Blueprint</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 - guide to address and advance IIS data quality characteristics </a:t>
            </a:r>
            <a:endParaRPr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endParaRPr>
          </a:p>
          <a:p>
            <a:pPr marL="342900" lvl="0" indent="-254000" algn="l" rtl="0">
              <a:lnSpc>
                <a:spcPct val="90000"/>
              </a:lnSpc>
              <a:spcBef>
                <a:spcPts val="1000"/>
              </a:spcBef>
              <a:spcAft>
                <a:spcPts val="0"/>
              </a:spcAft>
              <a:buSzPts val="1400"/>
              <a:buChar char="•"/>
            </a:pPr>
            <a:r>
              <a:rPr lang="en-US" sz="1400" u="sng">
                <a:solidFill>
                  <a:schemeClr val="hlink"/>
                </a:solidFill>
                <a:hlinkClick r:id="rId9"/>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CDC IIS Dashboard</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 - identifies jurisdiction-specific data quality strengths and challenges</a:t>
            </a:r>
            <a:endParaRPr sz="1400"/>
          </a:p>
          <a:p>
            <a:pPr marL="342900" lvl="0" indent="-254000" algn="l" rtl="0">
              <a:lnSpc>
                <a:spcPct val="90000"/>
              </a:lnSpc>
              <a:spcBef>
                <a:spcPts val="1000"/>
              </a:spcBef>
              <a:spcAft>
                <a:spcPts val="0"/>
              </a:spcAft>
              <a:buSzPts val="1400"/>
              <a:buChar char="•"/>
            </a:pPr>
            <a:r>
              <a:rPr lang="en-US" sz="1400" u="sng">
                <a:solidFill>
                  <a:schemeClr val="hlink"/>
                </a:solidFill>
                <a:hlinkClick r:id="rId10"/>
              </a:rPr>
              <a:t>AIRA Aggregate Analysis Reporting Tool (AART)</a:t>
            </a:r>
            <a:r>
              <a:rPr lang="en-US" sz="1400"/>
              <a:t> - provides information on IIS community-driven measures and </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tests</a:t>
            </a:r>
            <a:r>
              <a:rPr lang="en-US" sz="1400"/>
              <a:t> </a:t>
            </a:r>
            <a:endParaRPr sz="1400"/>
          </a:p>
          <a:p>
            <a:pPr marL="342900" lvl="0" indent="-254000" algn="l" rtl="0">
              <a:lnSpc>
                <a:spcPct val="90000"/>
              </a:lnSpc>
              <a:spcBef>
                <a:spcPts val="1000"/>
              </a:spcBef>
              <a:spcAft>
                <a:spcPts val="0"/>
              </a:spcAft>
              <a:buSzPts val="1400"/>
              <a:buChar char="•"/>
            </a:pPr>
            <a:r>
              <a:rPr lang="en-US" sz="1400" u="sng">
                <a:solidFill>
                  <a:schemeClr val="hlink"/>
                </a:solidFill>
                <a:hlinkClick r:id="rId11"/>
              </a:rPr>
              <a:t>CDC Functional Standards and Operational Statements</a:t>
            </a:r>
            <a:r>
              <a:rPr lang="en-US" sz="1400"/>
              <a:t> - describes operations, data quality and technology needed by IISs to support immunization programs and partners</a:t>
            </a:r>
            <a:endParaRPr sz="1400"/>
          </a:p>
          <a:p>
            <a:pPr marL="342900" lvl="0" indent="-254000" algn="l" rtl="0">
              <a:lnSpc>
                <a:spcPct val="90000"/>
              </a:lnSpc>
              <a:spcBef>
                <a:spcPts val="1000"/>
              </a:spcBef>
              <a:spcAft>
                <a:spcPts val="0"/>
              </a:spcAft>
              <a:buSzPts val="1400"/>
              <a:buChar char="•"/>
            </a:pPr>
            <a:r>
              <a:rPr lang="en-US" sz="1400" u="sng">
                <a:solidFill>
                  <a:schemeClr val="hlink"/>
                </a:solidFill>
                <a:highlight>
                  <a:srgbClr val="FFFFFF"/>
                </a:highlight>
                <a:hlinkClick r:id="rId12"/>
              </a:rPr>
              <a:t>DMI for IIS One-Pager Guide</a:t>
            </a:r>
            <a:r>
              <a:rPr lang="en-US" sz="1600"/>
              <a:t> - </a:t>
            </a:r>
            <a:r>
              <a:rPr lang="en-US" sz="1400"/>
              <a:t>steps for IIS staff to learn more about DMI</a:t>
            </a:r>
            <a:endParaRPr sz="1400"/>
          </a:p>
          <a:p>
            <a:pPr marL="342900" lvl="0" indent="-254000" algn="l" rtl="0">
              <a:lnSpc>
                <a:spcPct val="90000"/>
              </a:lnSpc>
              <a:spcBef>
                <a:spcPts val="1000"/>
              </a:spcBef>
              <a:spcAft>
                <a:spcPts val="0"/>
              </a:spcAft>
              <a:buSzPts val="1400"/>
              <a:buChar char="•"/>
            </a:pPr>
            <a:r>
              <a:rPr lang="en-US" sz="1400" u="sng">
                <a:solidFill>
                  <a:srgbClr val="0C58D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I</a:t>
            </a:r>
            <a:r>
              <a:rPr lang="en-US" sz="1400" u="sng">
                <a:solidFill>
                  <a:srgbClr val="0C58D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mmunization Program Operations Manual (IPOM)</a:t>
            </a:r>
            <a:r>
              <a:rPr lang="en-US" sz="1400">
                <a:solidFill>
                  <a:srgbClr val="4F81BD"/>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 </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 lists requirements to meet CDC objectives (CDC Sharepoint site)</a:t>
            </a:r>
            <a:endParaRPr sz="1400"/>
          </a:p>
          <a:p>
            <a:pPr marL="0" lvl="0" indent="0" algn="l" rtl="0">
              <a:lnSpc>
                <a:spcPct val="70000"/>
              </a:lnSpc>
              <a:spcBef>
                <a:spcPts val="800"/>
              </a:spcBef>
              <a:spcAft>
                <a:spcPts val="0"/>
              </a:spcAft>
              <a:buSzPts val="500"/>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2d9c85610ca_1_344"/>
          <p:cNvSpPr txBox="1">
            <a:spLocks noGrp="1"/>
          </p:cNvSpPr>
          <p:nvPr>
            <p:ph type="title"/>
          </p:nvPr>
        </p:nvSpPr>
        <p:spPr>
          <a:xfrm>
            <a:off x="280882" y="66603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Introduction to the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IIS Core Competency Model</a:t>
            </a:r>
            <a:endParaRPr/>
          </a:p>
        </p:txBody>
      </p:sp>
      <p:sp>
        <p:nvSpPr>
          <p:cNvPr id="553" name="Google Shape;553;g2d9c85610ca_1_344"/>
          <p:cNvSpPr txBox="1">
            <a:spLocks noGrp="1"/>
          </p:cNvSpPr>
          <p:nvPr>
            <p:ph type="body" idx="1"/>
          </p:nvPr>
        </p:nvSpPr>
        <p:spPr>
          <a:xfrm>
            <a:off x="369850" y="1694000"/>
            <a:ext cx="4486800" cy="2829000"/>
          </a:xfrm>
          <a:prstGeom prst="rect">
            <a:avLst/>
          </a:prstGeom>
          <a:noFill/>
          <a:ln>
            <a:noFill/>
          </a:ln>
        </p:spPr>
        <p:txBody>
          <a:bodyPr spcFirstLastPara="1" wrap="square" lIns="68575" tIns="34275" rIns="68575" bIns="34275" anchor="t" anchorCtr="0">
            <a:noAutofit/>
          </a:bodyPr>
          <a:lstStyle/>
          <a:p>
            <a:pPr marL="457200" lvl="0" indent="-368300" algn="l" rtl="0">
              <a:lnSpc>
                <a:spcPct val="100000"/>
              </a:lnSpc>
              <a:spcBef>
                <a:spcPts val="1000"/>
              </a:spcBef>
              <a:spcAft>
                <a:spcPts val="0"/>
              </a:spcAft>
              <a:buSzPts val="2200"/>
              <a:buChar char="•"/>
            </a:pPr>
            <a:r>
              <a:rPr lang="en-US" sz="2200"/>
              <a:t>Defines 11 competencies that are integral to the IIS team</a:t>
            </a:r>
            <a:endParaRPr sz="2200"/>
          </a:p>
          <a:p>
            <a:pPr marL="457200" lvl="0" indent="-368300" algn="l" rtl="0">
              <a:lnSpc>
                <a:spcPct val="100000"/>
              </a:lnSpc>
              <a:spcBef>
                <a:spcPts val="1000"/>
              </a:spcBef>
              <a:spcAft>
                <a:spcPts val="0"/>
              </a:spcAft>
              <a:buSzPts val="2200"/>
              <a:buChar char="•"/>
            </a:pPr>
            <a:r>
              <a:rPr lang="en-US" sz="2200"/>
              <a:t>Includes k</a:t>
            </a: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nowledge, skills and abilities </a:t>
            </a:r>
            <a:r>
              <a:rPr lang="en-US" sz="2200"/>
              <a:t>for each competency</a:t>
            </a:r>
            <a:endParaRPr sz="2200"/>
          </a:p>
          <a:p>
            <a:pPr marL="457200" lvl="0" indent="-368300" algn="l" rtl="0">
              <a:lnSpc>
                <a:spcPct val="100000"/>
              </a:lnSpc>
              <a:spcBef>
                <a:spcPts val="1000"/>
              </a:spcBef>
              <a:spcAft>
                <a:spcPts val="0"/>
              </a:spcAft>
              <a:buSzPts val="2200"/>
              <a:buChar char="•"/>
            </a:pPr>
            <a:r>
              <a:rPr lang="en-US" sz="2200"/>
              <a:t>Provides links to associated reference materials </a:t>
            </a:r>
            <a:endParaRPr sz="2200" strike="sngStrike"/>
          </a:p>
        </p:txBody>
      </p:sp>
      <p:pic>
        <p:nvPicPr>
          <p:cNvPr id="554" name="Google Shape;554;g2d9c85610ca_1_344"/>
          <p:cNvPicPr preferRelativeResize="0"/>
          <p:nvPr/>
        </p:nvPicPr>
        <p:blipFill rotWithShape="1">
          <a:blip r:embed="rId3">
            <a:alphaModFix/>
          </a:blip>
          <a:srcRect/>
          <a:stretch/>
        </p:blipFill>
        <p:spPr>
          <a:xfrm>
            <a:off x="4856502" y="1550325"/>
            <a:ext cx="3637825" cy="3451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d9c85610ca_1_350"/>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Leadership and Management</a:t>
            </a:r>
            <a:endParaRPr/>
          </a:p>
        </p:txBody>
      </p:sp>
      <p:sp>
        <p:nvSpPr>
          <p:cNvPr id="561" name="Google Shape;561;g2d9c85610ca_1_350"/>
          <p:cNvSpPr/>
          <p:nvPr/>
        </p:nvSpPr>
        <p:spPr>
          <a:xfrm>
            <a:off x="1342500" y="1924181"/>
            <a:ext cx="5569500" cy="1623300"/>
          </a:xfrm>
          <a:prstGeom prst="round1Rect">
            <a:avLst>
              <a:gd name="adj" fmla="val 16667"/>
            </a:avLst>
          </a:prstGeom>
          <a:solidFill>
            <a:srgbClr val="E3EBB3"/>
          </a:solidFill>
          <a:ln w="9525" cap="flat" cmpd="sng">
            <a:solidFill>
              <a:srgbClr val="155B5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200" b="0" i="1" u="none" strike="noStrike" cap="none">
                <a:solidFill>
                  <a:srgbClr val="2E5F7D"/>
                </a:solidFill>
                <a:latin typeface="Calibri"/>
                <a:ea typeface="Calibri"/>
                <a:cs typeface="Calibri"/>
                <a:sym typeface="Calibri"/>
              </a:rPr>
              <a:t>The application of </a:t>
            </a:r>
            <a:r>
              <a:rPr lang="en-US" sz="2200" b="1" i="1" u="none" strike="noStrike" cap="none">
                <a:solidFill>
                  <a:srgbClr val="2E5F7D"/>
                </a:solidFill>
                <a:latin typeface="Calibri"/>
                <a:ea typeface="Calibri"/>
                <a:cs typeface="Calibri"/>
                <a:sym typeface="Calibri"/>
              </a:rPr>
              <a:t>strategic thinking </a:t>
            </a:r>
            <a:r>
              <a:rPr lang="en-US" sz="2200" b="0" i="1" u="none" strike="noStrike" cap="none">
                <a:solidFill>
                  <a:srgbClr val="2E5F7D"/>
                </a:solidFill>
                <a:latin typeface="Calibri"/>
                <a:ea typeface="Calibri"/>
                <a:cs typeface="Calibri"/>
                <a:sym typeface="Calibri"/>
              </a:rPr>
              <a:t>and </a:t>
            </a:r>
            <a:r>
              <a:rPr lang="en-US" sz="2200" b="1" i="1" u="none" strike="noStrike" cap="none">
                <a:solidFill>
                  <a:srgbClr val="2E5F7D"/>
                </a:solidFill>
                <a:latin typeface="Calibri"/>
                <a:ea typeface="Calibri"/>
                <a:cs typeface="Calibri"/>
                <a:sym typeface="Calibri"/>
              </a:rPr>
              <a:t>operational skills </a:t>
            </a:r>
            <a:r>
              <a:rPr lang="en-US" sz="2200" b="0" i="1" u="none" strike="noStrike" cap="none">
                <a:solidFill>
                  <a:srgbClr val="2E5F7D"/>
                </a:solidFill>
                <a:latin typeface="Calibri"/>
                <a:ea typeface="Calibri"/>
                <a:cs typeface="Calibri"/>
                <a:sym typeface="Calibri"/>
              </a:rPr>
              <a:t>to fully leverage the IIS in support of immunization and other public health goals.</a:t>
            </a:r>
            <a:endParaRPr sz="2200" b="0" i="1" u="none" strike="noStrike" cap="none">
              <a:solidFill>
                <a:srgbClr val="2E5F7D"/>
              </a:solidFill>
              <a:latin typeface="Calibri"/>
              <a:ea typeface="Calibri"/>
              <a:cs typeface="Calibri"/>
              <a:sym typeface="Calibri"/>
            </a:endParaRPr>
          </a:p>
        </p:txBody>
      </p:sp>
      <p:sp>
        <p:nvSpPr>
          <p:cNvPr id="562" name="Google Shape;562;g2d9c85610ca_1_350"/>
          <p:cNvSpPr txBox="1"/>
          <p:nvPr/>
        </p:nvSpPr>
        <p:spPr>
          <a:xfrm>
            <a:off x="3507169" y="3592706"/>
            <a:ext cx="3404700" cy="4155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800" b="0" i="0" u="none" strike="noStrike" cap="none">
                <a:solidFill>
                  <a:srgbClr val="000000"/>
                </a:solidFill>
                <a:latin typeface="Calibri"/>
                <a:ea typeface="Calibri"/>
                <a:cs typeface="Calibri"/>
                <a:sym typeface="Calibri"/>
              </a:rPr>
              <a:t>2021 IIS Core Competency Model</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8" name="Google Shape;568;g2d9c85610ca_1_357"/>
          <p:cNvGrpSpPr/>
          <p:nvPr/>
        </p:nvGrpSpPr>
        <p:grpSpPr>
          <a:xfrm>
            <a:off x="545175" y="1829050"/>
            <a:ext cx="2056875" cy="1839782"/>
            <a:chOff x="1064940" y="2305981"/>
            <a:chExt cx="2056875" cy="996901"/>
          </a:xfrm>
        </p:grpSpPr>
        <p:sp>
          <p:nvSpPr>
            <p:cNvPr id="569" name="Google Shape;569;g2d9c85610ca_1_357"/>
            <p:cNvSpPr txBox="1"/>
            <p:nvPr/>
          </p:nvSpPr>
          <p:spPr>
            <a:xfrm>
              <a:off x="1083015" y="2813283"/>
              <a:ext cx="2038800" cy="489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US" sz="1800" b="1" i="0" u="none" strike="noStrike" cap="none">
                  <a:solidFill>
                    <a:srgbClr val="0B7140"/>
                  </a:solidFill>
                  <a:latin typeface="Calibri"/>
                  <a:ea typeface="Calibri"/>
                  <a:cs typeface="Calibri"/>
                  <a:sym typeface="Calibri"/>
                </a:rPr>
                <a:t>Create</a:t>
              </a:r>
              <a:r>
                <a:rPr lang="en-US" sz="1800" b="1">
                  <a:solidFill>
                    <a:srgbClr val="0B7140"/>
                  </a:solidFill>
                  <a:latin typeface="Calibri"/>
                  <a:ea typeface="Calibri"/>
                  <a:cs typeface="Calibri"/>
                  <a:sym typeface="Calibri"/>
                </a:rPr>
                <a:t> the </a:t>
              </a:r>
              <a:r>
                <a:rPr lang="en-US" sz="1800" b="1" i="0" u="none" strike="noStrike" cap="none">
                  <a:solidFill>
                    <a:srgbClr val="0B7140"/>
                  </a:solidFill>
                  <a:latin typeface="Calibri"/>
                  <a:ea typeface="Calibri"/>
                  <a:cs typeface="Calibri"/>
                  <a:sym typeface="Calibri"/>
                </a:rPr>
                <a:t>Vision and Strategy</a:t>
              </a:r>
              <a:endParaRPr sz="1800" b="1" i="0" u="none" strike="noStrike" cap="none">
                <a:solidFill>
                  <a:srgbClr val="0B7140"/>
                </a:solidFill>
                <a:latin typeface="Calibri"/>
                <a:ea typeface="Calibri"/>
                <a:cs typeface="Calibri"/>
                <a:sym typeface="Calibri"/>
              </a:endParaRPr>
            </a:p>
          </p:txBody>
        </p:sp>
        <p:sp>
          <p:nvSpPr>
            <p:cNvPr id="570" name="Google Shape;570;g2d9c85610ca_1_357"/>
            <p:cNvSpPr/>
            <p:nvPr/>
          </p:nvSpPr>
          <p:spPr>
            <a:xfrm flipH="1">
              <a:off x="1064940" y="2305981"/>
              <a:ext cx="1834800" cy="183000"/>
            </a:xfrm>
            <a:prstGeom prst="parallelogram">
              <a:avLst>
                <a:gd name="adj" fmla="val 96952"/>
              </a:avLst>
            </a:prstGeom>
            <a:solidFill>
              <a:srgbClr val="0B7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  </a:t>
              </a:r>
              <a:endParaRPr sz="1900" b="0" i="0" u="none" strike="noStrike" cap="none">
                <a:solidFill>
                  <a:schemeClr val="dk1"/>
                </a:solidFill>
                <a:latin typeface="Calibri"/>
                <a:ea typeface="Calibri"/>
                <a:cs typeface="Calibri"/>
                <a:sym typeface="Calibri"/>
              </a:endParaRPr>
            </a:p>
          </p:txBody>
        </p:sp>
        <p:sp>
          <p:nvSpPr>
            <p:cNvPr id="571" name="Google Shape;571;g2d9c85610ca_1_357"/>
            <p:cNvSpPr/>
            <p:nvPr/>
          </p:nvSpPr>
          <p:spPr>
            <a:xfrm>
              <a:off x="1064940" y="2506524"/>
              <a:ext cx="1834800" cy="201900"/>
            </a:xfrm>
            <a:prstGeom prst="parallelogram">
              <a:avLst>
                <a:gd name="adj" fmla="val 96952"/>
              </a:avLst>
            </a:prstGeom>
            <a:solidFill>
              <a:srgbClr val="0856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p:txBody>
        </p:sp>
      </p:grpSp>
      <p:grpSp>
        <p:nvGrpSpPr>
          <p:cNvPr id="572" name="Google Shape;572;g2d9c85610ca_1_357"/>
          <p:cNvGrpSpPr/>
          <p:nvPr/>
        </p:nvGrpSpPr>
        <p:grpSpPr>
          <a:xfrm>
            <a:off x="2379984" y="1828897"/>
            <a:ext cx="2038897" cy="1839891"/>
            <a:chOff x="1083025" y="2306625"/>
            <a:chExt cx="2038897" cy="755292"/>
          </a:xfrm>
        </p:grpSpPr>
        <p:sp>
          <p:nvSpPr>
            <p:cNvPr id="573" name="Google Shape;573;g2d9c85610ca_1_357"/>
            <p:cNvSpPr txBox="1"/>
            <p:nvPr/>
          </p:nvSpPr>
          <p:spPr>
            <a:xfrm>
              <a:off x="1235822" y="2695017"/>
              <a:ext cx="1886100" cy="366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US" sz="1800" b="1" i="0" u="none" strike="noStrike" cap="none">
                  <a:solidFill>
                    <a:srgbClr val="0C58D3"/>
                  </a:solidFill>
                  <a:latin typeface="Calibri"/>
                  <a:ea typeface="Calibri"/>
                  <a:cs typeface="Calibri"/>
                  <a:sym typeface="Calibri"/>
                </a:rPr>
                <a:t>Build a Strong Team</a:t>
              </a:r>
              <a:endParaRPr sz="1800" b="1" i="0" u="none" strike="noStrike" cap="none">
                <a:solidFill>
                  <a:srgbClr val="0C58D3"/>
                </a:solidFill>
                <a:latin typeface="Calibri"/>
                <a:ea typeface="Calibri"/>
                <a:cs typeface="Calibri"/>
                <a:sym typeface="Calibri"/>
              </a:endParaRPr>
            </a:p>
          </p:txBody>
        </p:sp>
        <p:sp>
          <p:nvSpPr>
            <p:cNvPr id="574" name="Google Shape;574;g2d9c85610ca_1_357"/>
            <p:cNvSpPr/>
            <p:nvPr/>
          </p:nvSpPr>
          <p:spPr>
            <a:xfrm flipH="1">
              <a:off x="1083025" y="2306625"/>
              <a:ext cx="1834800" cy="143400"/>
            </a:xfrm>
            <a:prstGeom prst="parallelogram">
              <a:avLst>
                <a:gd name="adj" fmla="val 96952"/>
              </a:avLst>
            </a:prstGeom>
            <a:solidFill>
              <a:srgbClr val="0E65F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  </a:t>
              </a:r>
              <a:endParaRPr sz="1900" b="0" i="0" u="none" strike="noStrike" cap="none">
                <a:solidFill>
                  <a:schemeClr val="dk1"/>
                </a:solidFill>
                <a:latin typeface="Calibri"/>
                <a:ea typeface="Calibri"/>
                <a:cs typeface="Calibri"/>
                <a:sym typeface="Calibri"/>
              </a:endParaRPr>
            </a:p>
          </p:txBody>
        </p:sp>
        <p:sp>
          <p:nvSpPr>
            <p:cNvPr id="575" name="Google Shape;575;g2d9c85610ca_1_357"/>
            <p:cNvSpPr/>
            <p:nvPr/>
          </p:nvSpPr>
          <p:spPr>
            <a:xfrm>
              <a:off x="1083125" y="2460449"/>
              <a:ext cx="1834800" cy="143400"/>
            </a:xfrm>
            <a:prstGeom prst="parallelogram">
              <a:avLst>
                <a:gd name="adj" fmla="val 96952"/>
              </a:avLst>
            </a:prstGeom>
            <a:solidFill>
              <a:srgbClr val="0944A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p:txBody>
        </p:sp>
      </p:grpSp>
      <p:grpSp>
        <p:nvGrpSpPr>
          <p:cNvPr id="576" name="Google Shape;576;g2d9c85610ca_1_357"/>
          <p:cNvGrpSpPr/>
          <p:nvPr/>
        </p:nvGrpSpPr>
        <p:grpSpPr>
          <a:xfrm>
            <a:off x="4150337" y="1828761"/>
            <a:ext cx="2038900" cy="2497945"/>
            <a:chOff x="1083025" y="2306625"/>
            <a:chExt cx="2038900" cy="1015714"/>
          </a:xfrm>
        </p:grpSpPr>
        <p:sp>
          <p:nvSpPr>
            <p:cNvPr id="577" name="Google Shape;577;g2d9c85610ca_1_357"/>
            <p:cNvSpPr txBox="1"/>
            <p:nvPr/>
          </p:nvSpPr>
          <p:spPr>
            <a:xfrm>
              <a:off x="1235825" y="2695039"/>
              <a:ext cx="1886100" cy="627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US" sz="1800" b="1" i="0" u="none" strike="noStrike" cap="none">
                  <a:solidFill>
                    <a:srgbClr val="701C7F"/>
                  </a:solidFill>
                  <a:latin typeface="Calibri"/>
                  <a:ea typeface="Calibri"/>
                  <a:cs typeface="Calibri"/>
                  <a:sym typeface="Calibri"/>
                </a:rPr>
                <a:t>Engage and Motivate People </a:t>
              </a:r>
              <a:endParaRPr sz="1800" b="1" i="0" u="none" strike="noStrike" cap="none">
                <a:solidFill>
                  <a:srgbClr val="701C7F"/>
                </a:solidFill>
                <a:latin typeface="Calibri"/>
                <a:ea typeface="Calibri"/>
                <a:cs typeface="Calibri"/>
                <a:sym typeface="Calibri"/>
              </a:endParaRPr>
            </a:p>
          </p:txBody>
        </p:sp>
        <p:sp>
          <p:nvSpPr>
            <p:cNvPr id="578" name="Google Shape;578;g2d9c85610ca_1_357"/>
            <p:cNvSpPr/>
            <p:nvPr/>
          </p:nvSpPr>
          <p:spPr>
            <a:xfrm flipH="1">
              <a:off x="1083025" y="2306625"/>
              <a:ext cx="1834800" cy="143400"/>
            </a:xfrm>
            <a:prstGeom prst="parallelogram">
              <a:avLst>
                <a:gd name="adj" fmla="val 96952"/>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  </a:t>
              </a:r>
              <a:endParaRPr sz="1900" b="0" i="0" u="none" strike="noStrike" cap="none">
                <a:solidFill>
                  <a:schemeClr val="dk1"/>
                </a:solidFill>
                <a:latin typeface="Calibri"/>
                <a:ea typeface="Calibri"/>
                <a:cs typeface="Calibri"/>
                <a:sym typeface="Calibri"/>
              </a:endParaRPr>
            </a:p>
          </p:txBody>
        </p:sp>
        <p:sp>
          <p:nvSpPr>
            <p:cNvPr id="579" name="Google Shape;579;g2d9c85610ca_1_357"/>
            <p:cNvSpPr/>
            <p:nvPr/>
          </p:nvSpPr>
          <p:spPr>
            <a:xfrm>
              <a:off x="1083125" y="2460449"/>
              <a:ext cx="1834800" cy="143400"/>
            </a:xfrm>
            <a:prstGeom prst="parallelogram">
              <a:avLst>
                <a:gd name="adj" fmla="val 96952"/>
              </a:avLst>
            </a:prstGeom>
            <a:solidFill>
              <a:srgbClr val="4B14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p:txBody>
        </p:sp>
      </p:grpSp>
      <p:grpSp>
        <p:nvGrpSpPr>
          <p:cNvPr id="580" name="Google Shape;580;g2d9c85610ca_1_357"/>
          <p:cNvGrpSpPr/>
          <p:nvPr/>
        </p:nvGrpSpPr>
        <p:grpSpPr>
          <a:xfrm>
            <a:off x="5966542" y="1829038"/>
            <a:ext cx="2085996" cy="1839770"/>
            <a:chOff x="1083025" y="2306625"/>
            <a:chExt cx="2085996" cy="760770"/>
          </a:xfrm>
        </p:grpSpPr>
        <p:sp>
          <p:nvSpPr>
            <p:cNvPr id="581" name="Google Shape;581;g2d9c85610ca_1_357"/>
            <p:cNvSpPr txBox="1"/>
            <p:nvPr/>
          </p:nvSpPr>
          <p:spPr>
            <a:xfrm>
              <a:off x="1245121" y="2695095"/>
              <a:ext cx="1923900" cy="372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US" sz="1800" b="1" i="0" u="none" strike="noStrike" cap="none">
                  <a:solidFill>
                    <a:srgbClr val="A72A1E"/>
                  </a:solidFill>
                  <a:latin typeface="Calibri"/>
                  <a:ea typeface="Calibri"/>
                  <a:cs typeface="Calibri"/>
                  <a:sym typeface="Calibri"/>
                </a:rPr>
                <a:t>Promote Data Quality and Use </a:t>
              </a:r>
              <a:endParaRPr sz="1800" b="1" i="0" u="none" strike="noStrike" cap="none">
                <a:solidFill>
                  <a:srgbClr val="A72A1E"/>
                </a:solidFill>
                <a:latin typeface="Calibri"/>
                <a:ea typeface="Calibri"/>
                <a:cs typeface="Calibri"/>
                <a:sym typeface="Calibri"/>
              </a:endParaRPr>
            </a:p>
          </p:txBody>
        </p:sp>
        <p:sp>
          <p:nvSpPr>
            <p:cNvPr id="582" name="Google Shape;582;g2d9c85610ca_1_357"/>
            <p:cNvSpPr/>
            <p:nvPr/>
          </p:nvSpPr>
          <p:spPr>
            <a:xfrm flipH="1">
              <a:off x="1083025" y="2306625"/>
              <a:ext cx="1834800" cy="143400"/>
            </a:xfrm>
            <a:prstGeom prst="parallelogram">
              <a:avLst>
                <a:gd name="adj" fmla="val 96952"/>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  </a:t>
              </a:r>
              <a:endParaRPr sz="1900" b="0" i="0" u="none" strike="noStrike" cap="none">
                <a:solidFill>
                  <a:schemeClr val="dk1"/>
                </a:solidFill>
                <a:latin typeface="Calibri"/>
                <a:ea typeface="Calibri"/>
                <a:cs typeface="Calibri"/>
                <a:sym typeface="Calibri"/>
              </a:endParaRPr>
            </a:p>
          </p:txBody>
        </p:sp>
        <p:sp>
          <p:nvSpPr>
            <p:cNvPr id="583" name="Google Shape;583;g2d9c85610ca_1_357"/>
            <p:cNvSpPr/>
            <p:nvPr/>
          </p:nvSpPr>
          <p:spPr>
            <a:xfrm>
              <a:off x="1083125" y="2460449"/>
              <a:ext cx="1834800" cy="143400"/>
            </a:xfrm>
            <a:prstGeom prst="parallelogram">
              <a:avLst>
                <a:gd name="adj" fmla="val 96952"/>
              </a:avLst>
            </a:prstGeom>
            <a:solidFill>
              <a:srgbClr val="721D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p:txBody>
        </p:sp>
      </p:grpSp>
      <p:sp>
        <p:nvSpPr>
          <p:cNvPr id="584" name="Google Shape;584;g2d9c85610ca_1_357"/>
          <p:cNvSpPr txBox="1">
            <a:spLocks noGrp="1"/>
          </p:cNvSpPr>
          <p:nvPr>
            <p:ph type="title"/>
          </p:nvPr>
        </p:nvSpPr>
        <p:spPr>
          <a:xfrm>
            <a:off x="369857" y="737550"/>
            <a:ext cx="8467800" cy="8055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100000"/>
              </a:lnSpc>
              <a:spcBef>
                <a:spcPts val="0"/>
              </a:spcBef>
              <a:spcAft>
                <a:spcPts val="0"/>
              </a:spcAft>
              <a:buSzPct val="100000"/>
              <a:buNone/>
            </a:pPr>
            <a:r>
              <a:rPr lang="en-US"/>
              <a:t>Key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Responsibilities of the IIS</a:t>
            </a:r>
            <a:r>
              <a:rPr lang="en-US"/>
              <a:t> Leader and Manager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g2d9c85610ca_1_378"/>
          <p:cNvPicPr preferRelativeResize="0"/>
          <p:nvPr/>
        </p:nvPicPr>
        <p:blipFill rotWithShape="1">
          <a:blip r:embed="rId3">
            <a:alphaModFix/>
          </a:blip>
          <a:srcRect/>
          <a:stretch/>
        </p:blipFill>
        <p:spPr>
          <a:xfrm>
            <a:off x="0" y="-400050"/>
            <a:ext cx="9144003" cy="5543549"/>
          </a:xfrm>
          <a:prstGeom prst="rect">
            <a:avLst/>
          </a:prstGeom>
          <a:noFill/>
          <a:ln>
            <a:noFill/>
          </a:ln>
        </p:spPr>
      </p:pic>
      <p:sp>
        <p:nvSpPr>
          <p:cNvPr id="591" name="Google Shape;591;g2d9c85610ca_1_378"/>
          <p:cNvSpPr txBox="1"/>
          <p:nvPr/>
        </p:nvSpPr>
        <p:spPr>
          <a:xfrm>
            <a:off x="-57150" y="3943350"/>
            <a:ext cx="9201300" cy="554100"/>
          </a:xfrm>
          <a:prstGeom prst="rect">
            <a:avLst/>
          </a:prstGeom>
          <a:solidFill>
            <a:schemeClr val="lt1"/>
          </a:solid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rgbClr val="0B7140"/>
                </a:solidFill>
                <a:latin typeface="Calibri"/>
                <a:ea typeface="Calibri"/>
                <a:cs typeface="Calibri"/>
                <a:sym typeface="Calibri"/>
              </a:rPr>
              <a:t>Create </a:t>
            </a:r>
            <a:r>
              <a:rPr lang="en-US" sz="2700" b="1">
                <a:solidFill>
                  <a:srgbClr val="0B7140"/>
                </a:solidFill>
                <a:latin typeface="Calibri"/>
                <a:ea typeface="Calibri"/>
                <a:cs typeface="Calibri"/>
                <a:sym typeface="Calibri"/>
              </a:rPr>
              <a:t>the</a:t>
            </a:r>
            <a:r>
              <a:rPr lang="en-US" sz="2700" b="1" i="0" u="none" strike="noStrike" cap="none">
                <a:solidFill>
                  <a:srgbClr val="0B7140"/>
                </a:solidFill>
                <a:latin typeface="Calibri"/>
                <a:ea typeface="Calibri"/>
                <a:cs typeface="Calibri"/>
                <a:sym typeface="Calibri"/>
              </a:rPr>
              <a:t> Vision and Strategy</a:t>
            </a:r>
            <a:endParaRPr sz="2700" b="1" i="0" u="none" strike="noStrike" cap="none">
              <a:solidFill>
                <a:srgbClr val="0B714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2d9c85610ca_1_384"/>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IIS Vision</a:t>
            </a:r>
            <a:endParaRPr/>
          </a:p>
        </p:txBody>
      </p:sp>
      <p:sp>
        <p:nvSpPr>
          <p:cNvPr id="598" name="Google Shape;598;g2d9c85610ca_1_384"/>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p>
            <a:pPr marL="457200" lvl="0" indent="-368300" algn="l" rtl="0">
              <a:lnSpc>
                <a:spcPct val="100000"/>
              </a:lnSpc>
              <a:spcBef>
                <a:spcPts val="1000"/>
              </a:spcBef>
              <a:spcAft>
                <a:spcPts val="0"/>
              </a:spcAft>
              <a:buSzPts val="2200"/>
              <a:buChar char="•"/>
            </a:pPr>
            <a:r>
              <a:rPr lang="en-US" sz="2200"/>
              <a:t>The IIS includes a complete and accurate immunization record for every individual in the jurisdiction</a:t>
            </a:r>
            <a:endParaRPr sz="2200"/>
          </a:p>
          <a:p>
            <a:pPr marL="457200" lvl="0" indent="-368300" algn="l" rtl="0">
              <a:lnSpc>
                <a:spcPct val="100000"/>
              </a:lnSpc>
              <a:spcBef>
                <a:spcPts val="1000"/>
              </a:spcBef>
              <a:spcAft>
                <a:spcPts val="0"/>
              </a:spcAft>
              <a:buSzPts val="2200"/>
              <a:buChar char="•"/>
            </a:pPr>
            <a:r>
              <a:rPr lang="en-US" sz="2200"/>
              <a:t>IIS information is used to increase immunization rates and prevent and control vaccine-preventable diseases</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2d9c85610ca_1_390"/>
          <p:cNvSpPr txBox="1">
            <a:spLocks noGrp="1"/>
          </p:cNvSpPr>
          <p:nvPr>
            <p:ph type="title"/>
          </p:nvPr>
        </p:nvSpPr>
        <p:spPr>
          <a:xfrm>
            <a:off x="369863" y="716100"/>
            <a:ext cx="8467800" cy="5922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Collaborate to Create the Vision and Strategy</a:t>
            </a:r>
            <a:endParaRPr/>
          </a:p>
        </p:txBody>
      </p:sp>
      <p:sp>
        <p:nvSpPr>
          <p:cNvPr id="605" name="Google Shape;605;g2d9c85610ca_1_390"/>
          <p:cNvSpPr txBox="1">
            <a:spLocks noGrp="1"/>
          </p:cNvSpPr>
          <p:nvPr>
            <p:ph type="body" idx="1"/>
          </p:nvPr>
        </p:nvSpPr>
        <p:spPr>
          <a:xfrm>
            <a:off x="369863" y="1350744"/>
            <a:ext cx="8467800" cy="3363600"/>
          </a:xfrm>
          <a:prstGeom prst="rect">
            <a:avLst/>
          </a:prstGeom>
          <a:noFill/>
          <a:ln>
            <a:noFill/>
          </a:ln>
        </p:spPr>
        <p:txBody>
          <a:bodyPr spcFirstLastPara="1" wrap="square" lIns="68575" tIns="34275" rIns="68575" bIns="34275" anchor="t" anchorCtr="0">
            <a:noAutofit/>
          </a:bodyPr>
          <a:lstStyle/>
          <a:p>
            <a:pPr marL="457200" lvl="0" indent="-368300" algn="l" rtl="0">
              <a:lnSpc>
                <a:spcPct val="100000"/>
              </a:lnSpc>
              <a:spcBef>
                <a:spcPts val="1000"/>
              </a:spcBef>
              <a:spcAft>
                <a:spcPts val="0"/>
              </a:spcAft>
              <a:buSzPts val="2200"/>
              <a:buChar char="•"/>
            </a:pPr>
            <a:r>
              <a:rPr lang="en-US" sz="2200"/>
              <a:t>Engage your immunization program manager, IIS team, and technology partners to create the strategy to achieve the vision</a:t>
            </a:r>
            <a:endParaRPr sz="2200"/>
          </a:p>
          <a:p>
            <a:pPr marL="914400" lvl="1" indent="-342900" algn="l" rtl="0">
              <a:lnSpc>
                <a:spcPct val="100000"/>
              </a:lnSpc>
              <a:spcBef>
                <a:spcPts val="1000"/>
              </a:spcBef>
              <a:spcAft>
                <a:spcPts val="0"/>
              </a:spcAft>
              <a:buSzPts val="1800"/>
              <a:buChar char="•"/>
            </a:pPr>
            <a:r>
              <a:rPr lang="en-US" sz="2200"/>
              <a:t>Advocate for the financial, human, and technical resources needed to advance the IIS</a:t>
            </a:r>
            <a:endParaRPr sz="2200"/>
          </a:p>
          <a:p>
            <a:pPr marL="457200" lvl="0" indent="-368300" algn="l" rtl="0">
              <a:lnSpc>
                <a:spcPct val="100000"/>
              </a:lnSpc>
              <a:spcBef>
                <a:spcPts val="1000"/>
              </a:spcBef>
              <a:spcAft>
                <a:spcPts val="0"/>
              </a:spcAft>
              <a:buSzPts val="2200"/>
              <a:buChar char="•"/>
            </a:pPr>
            <a:r>
              <a:rPr lang="en-US" sz="2200"/>
              <a:t>Participate in your </a:t>
            </a: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IIS technology partner consortium</a:t>
            </a:r>
            <a:r>
              <a:rPr lang="en-US" sz="2200"/>
              <a:t> (if applicable) and engage your jurisdiction IT</a:t>
            </a:r>
            <a:endParaRPr sz="2200"/>
          </a:p>
          <a:p>
            <a:pPr marL="457200" lvl="0" indent="-368300" algn="l" rtl="0">
              <a:lnSpc>
                <a:spcPct val="100000"/>
              </a:lnSpc>
              <a:spcBef>
                <a:spcPts val="1000"/>
              </a:spcBef>
              <a:spcAft>
                <a:spcPts val="0"/>
              </a:spcAft>
              <a:buSzPts val="2200"/>
              <a:buChar char="•"/>
            </a:pPr>
            <a:r>
              <a:rPr lang="en-US" sz="2200"/>
              <a:t>Join CDC and AIRA activities to stay abreast of new developments, challenges and solutions</a:t>
            </a:r>
            <a:endParaRPr sz="22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1958</Words>
  <Application>Microsoft Office PowerPoint</Application>
  <PresentationFormat>On-screen Show (16:9)</PresentationFormat>
  <Paragraphs>243</Paragraphs>
  <Slides>32</Slides>
  <Notes>32</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Roboto</vt:lpstr>
      <vt:lpstr>NTR</vt:lpstr>
      <vt:lpstr>Calibri</vt:lpstr>
      <vt:lpstr>Office Theme</vt:lpstr>
      <vt:lpstr>Office Theme</vt:lpstr>
      <vt:lpstr>Role of the IIS Leader  Leading the Way to Success</vt:lpstr>
      <vt:lpstr>Learning Objectives</vt:lpstr>
      <vt:lpstr>Activity</vt:lpstr>
      <vt:lpstr>Introduction to the IIS Core Competency Model</vt:lpstr>
      <vt:lpstr>Leadership and Management</vt:lpstr>
      <vt:lpstr>Key Responsibilities of the IIS Leader and Manager </vt:lpstr>
      <vt:lpstr>PowerPoint Presentation</vt:lpstr>
      <vt:lpstr>IIS Vision</vt:lpstr>
      <vt:lpstr>Collaborate to Create the Vision and Strategy</vt:lpstr>
      <vt:lpstr>Advocate for IIS Advancement and Use</vt:lpstr>
      <vt:lpstr>PHII One-Pager on DMI and IIS</vt:lpstr>
      <vt:lpstr>PowerPoint Presentation</vt:lpstr>
      <vt:lpstr>Assess Staffing</vt:lpstr>
      <vt:lpstr>Ensure Key Roles are Covered</vt:lpstr>
      <vt:lpstr>Be a Role Model for Your Team</vt:lpstr>
      <vt:lpstr>Delegate</vt:lpstr>
      <vt:lpstr>PowerPoint Presentation</vt:lpstr>
      <vt:lpstr>Activity: IIS Staffing Model</vt:lpstr>
      <vt:lpstr>Engage and Motivate People</vt:lpstr>
      <vt:lpstr>Create and Maintain Internal Relationships </vt:lpstr>
      <vt:lpstr>Create and Maintain Internal Relationships (cont.) </vt:lpstr>
      <vt:lpstr>Create and Maintain External Relationships</vt:lpstr>
      <vt:lpstr>Promote Data Quality and Use</vt:lpstr>
      <vt:lpstr>Achieve High Quality Data in the IIS</vt:lpstr>
      <vt:lpstr>Continuously Collaborate with Providers</vt:lpstr>
      <vt:lpstr>Ease Provider IIS Access and Reporting </vt:lpstr>
      <vt:lpstr>Support Core IIS Functionality</vt:lpstr>
      <vt:lpstr>Ensure Authorized Use of IIS Data</vt:lpstr>
      <vt:lpstr>Necessary for Success</vt:lpstr>
      <vt:lpstr>Activity: Discussion Questions</vt:lpstr>
      <vt:lpstr>Questions/Comments/Discussion?</vt:lpstr>
      <vt:lpstr>IIS Leader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IIS Leadership Workshop</dc:title>
  <dc:creator>Pooja Verma</dc:creator>
  <cp:lastModifiedBy>Hayleigh McCall McDavid</cp:lastModifiedBy>
  <cp:revision>3</cp:revision>
  <dcterms:created xsi:type="dcterms:W3CDTF">2021-04-19T20:30:58Z</dcterms:created>
  <dcterms:modified xsi:type="dcterms:W3CDTF">2024-06-04T17:25:27Z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0x0101003603A42B84B06847AFCE29FF3D1CE16D</vt:lpwstr>
  </property>
</Properties>
</file>