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66" r:id="rId1"/>
    <p:sldMasterId id="2147483767" r:id="rId2"/>
    <p:sldMasterId id="2147483778" r:id="rId3"/>
  </p:sldMasterIdLst>
  <p:notesMasterIdLst>
    <p:notesMasterId r:id="rId29"/>
  </p:notesMasterIdLst>
  <p:sldIdLst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Open Sans" panose="020B0604020202020204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F6EC4AD-99F8-44AE-AB93-4A205236353A}">
  <a:tblStyle styleId="{BF6EC4AD-99F8-44AE-AB93-4A205236353A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 b="off" i="off"/>
      <a:tcStyle>
        <a:tcBdr/>
        <a:fill>
          <a:solidFill>
            <a:srgbClr val="CDD4EA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DD4EA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1B8C159D-7792-4B0D-97B5-4AEF9A5B169C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11029C0C-B302-48FF-B304-746BEBB931F2}" styleName="Table_2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86" d="100"/>
          <a:sy n="86" d="100"/>
        </p:scale>
        <p:origin x="72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viewProps" Target="viewProps.xml"/><Relationship Id="rId21" Type="http://schemas.openxmlformats.org/officeDocument/2006/relationships/slide" Target="slides/slide18.xml"/><Relationship Id="rId34" Type="http://schemas.openxmlformats.org/officeDocument/2006/relationships/font" Target="fonts/font5.fntdata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font" Target="fonts/font7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2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font" Target="fonts/font4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" name="Google Shape;873;g24a79188d7d_0_5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100"/>
              <a:t> I would like to invite Marcey Propp to the  stage for our Effective IIS Data Use session.</a:t>
            </a:r>
            <a:endParaRPr sz="11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74" name="Google Shape;874;g24a79188d7d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" name="Google Shape;96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4" name="Google Shape;964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65" name="Google Shape;965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" name="Google Shape;97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3" name="Google Shape;973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974" name="Google Shape;974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1" name="Google Shape;98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2" name="Google Shape;982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83" name="Google Shape;983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" name="Google Shape;99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91" name="Google Shape;991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92" name="Google Shape;992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" name="Google Shape;99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0" name="Google Shape;1000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001" name="Google Shape;1001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8" name="Google Shape;1008;g24d1d8d4eb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9" name="Google Shape;1009;g24d1d8d4eb8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010" name="Google Shape;1010;g24d1d8d4eb8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Google Shape;1017;g24a79188d7d_0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8" name="Google Shape;1018;g24a79188d7d_0_1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Broad definition of consumers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19" name="Google Shape;1019;g24a79188d7d_0_1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" name="Google Shape;1024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5" name="Google Shape;1025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26" name="Google Shape;1026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Google Shape;1033;g2e268571289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4" name="Google Shape;1034;g2e268571289_0_5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5" name="Google Shape;1035;g2e268571289_0_5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Google Shape;1039;g2e1276010ac_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0" name="Google Shape;1040;g2e1276010ac_1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1" name="Google Shape;1041;g2e1276010ac_1_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Google Shape;88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82" name="Google Shape;88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" name="Google Shape;1054;g26f975c0f5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5" name="Google Shape;1055;g26f975c0f5c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6" name="Google Shape;1056;g26f975c0f5c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" name="Google Shape;1065;g26a1de5343f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6" name="Google Shape;1066;g26a1de5343f_0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7" name="Google Shape;1067;g26a1de5343f_0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3" name="Google Shape;1073;g26f975c0f5c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4" name="Google Shape;1074;g26f975c0f5c_0_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5" name="Google Shape;1075;g26f975c0f5c_0_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Google Shape;1081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82" name="Google Shape;1082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83" name="Google Shape;1083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9" name="Google Shape;1089;g2da41efa5d2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90" name="Google Shape;1090;g2da41efa5d2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" name="Google Shape;1095;g24a79188d7d_0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96" name="Google Shape;1096;g24a79188d7d_0_1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97" name="Google Shape;1097;g24a79188d7d_0_13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" name="Google Shape;88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8" name="Google Shape;88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The definition of IIS Data Use per the 2021 IIS Core Competency Model is the translation of IIS data into actionable information to support user needs.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We saw this translation of IIS data in many ways throughput the pandemic in various data visualization and presentation methods that enabled the data to be translated for action. </a:t>
            </a:r>
            <a:endParaRPr/>
          </a:p>
        </p:txBody>
      </p:sp>
      <p:sp>
        <p:nvSpPr>
          <p:cNvPr id="889" name="Google Shape;889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Google Shape;89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96" name="Google Shape;89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Why is IIS Data Use important? The IIS’s purpose is not only to collect/consolidate data for the health department but to share it with partners and enable actions that increase immunization coverage rates and promote public health.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Use of the IIS data fosters sustainability and credibility of the IIS as a key information system.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And data use helps identify discrepancies in the data to be resolved.   </a:t>
            </a:r>
            <a:endParaRPr/>
          </a:p>
        </p:txBody>
      </p:sp>
      <p:sp>
        <p:nvSpPr>
          <p:cNvPr id="897" name="Google Shape;897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" name="Google Shape;90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3" name="Google Shape;903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04" name="Google Shape;904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" name="Google Shape;909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10" name="Google Shape;91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" name="Google Shape;91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15" name="Google Shape;91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" name="Google Shape;94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7" name="Google Shape;947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948" name="Google Shape;948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" name="Google Shape;955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56" name="Google Shape;95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435"/>
            <a:ext cx="9144000" cy="321945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593272" y="868289"/>
            <a:ext cx="4680900" cy="109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5F7D"/>
              </a:buClr>
              <a:buSzPts val="3600"/>
              <a:buFont typeface="Calibri"/>
              <a:buNone/>
              <a:defRPr sz="3600" b="0">
                <a:solidFill>
                  <a:srgbClr val="2E5F7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593272" y="2065420"/>
            <a:ext cx="4680900" cy="5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975B0"/>
              </a:buClr>
              <a:buSzPts val="1800"/>
              <a:buNone/>
              <a:defRPr sz="1800" b="1">
                <a:solidFill>
                  <a:srgbClr val="3975B0"/>
                </a:solidFill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pic>
        <p:nvPicPr>
          <p:cNvPr id="19" name="Google Shape;19;p2"/>
          <p:cNvPicPr preferRelativeResize="0"/>
          <p:nvPr/>
        </p:nvPicPr>
        <p:blipFill rotWithShape="1">
          <a:blip r:embed="rId3">
            <a:alphaModFix/>
          </a:blip>
          <a:srcRect l="60183" r="16847"/>
          <a:stretch/>
        </p:blipFill>
        <p:spPr>
          <a:xfrm>
            <a:off x="5602763" y="4045756"/>
            <a:ext cx="1860715" cy="9623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94018" y="4297867"/>
            <a:ext cx="2859012" cy="5099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0537" y="4258215"/>
            <a:ext cx="813747" cy="6128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60">
          <p15:clr>
            <a:srgbClr val="FBAE40"/>
          </p15:clr>
        </p15:guide>
        <p15:guide id="2" pos="288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435"/>
            <a:ext cx="9144000" cy="321945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3"/>
          <p:cNvSpPr txBox="1">
            <a:spLocks noGrp="1"/>
          </p:cNvSpPr>
          <p:nvPr>
            <p:ph type="ctrTitle"/>
          </p:nvPr>
        </p:nvSpPr>
        <p:spPr>
          <a:xfrm>
            <a:off x="593272" y="868289"/>
            <a:ext cx="4680900" cy="109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5F7D"/>
              </a:buClr>
              <a:buSzPts val="3600"/>
              <a:buFont typeface="Calibri"/>
              <a:buNone/>
              <a:defRPr sz="3600" b="0">
                <a:solidFill>
                  <a:srgbClr val="2E5F7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subTitle" idx="1"/>
          </p:nvPr>
        </p:nvSpPr>
        <p:spPr>
          <a:xfrm>
            <a:off x="593272" y="2065420"/>
            <a:ext cx="4680900" cy="5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975B0"/>
              </a:buClr>
              <a:buSzPts val="1800"/>
              <a:buNone/>
              <a:defRPr sz="1800" b="1">
                <a:solidFill>
                  <a:srgbClr val="3975B0"/>
                </a:solidFill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pic>
        <p:nvPicPr>
          <p:cNvPr id="84" name="Google Shape;8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300" y="4107310"/>
            <a:ext cx="8915401" cy="9700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60">
          <p15:clr>
            <a:srgbClr val="FBAE40"/>
          </p15:clr>
        </p15:guide>
        <p15:guide id="2" pos="288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435"/>
            <a:ext cx="9144000" cy="321945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4"/>
          <p:cNvSpPr txBox="1">
            <a:spLocks noGrp="1"/>
          </p:cNvSpPr>
          <p:nvPr>
            <p:ph type="ctrTitle"/>
          </p:nvPr>
        </p:nvSpPr>
        <p:spPr>
          <a:xfrm>
            <a:off x="593272" y="868289"/>
            <a:ext cx="4680900" cy="109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5F7D"/>
              </a:buClr>
              <a:buSzPts val="3600"/>
              <a:buFont typeface="Calibri"/>
              <a:buNone/>
              <a:defRPr sz="3600" b="0">
                <a:solidFill>
                  <a:srgbClr val="2E5F7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4"/>
          <p:cNvSpPr txBox="1">
            <a:spLocks noGrp="1"/>
          </p:cNvSpPr>
          <p:nvPr>
            <p:ph type="subTitle" idx="1"/>
          </p:nvPr>
        </p:nvSpPr>
        <p:spPr>
          <a:xfrm>
            <a:off x="593272" y="2065420"/>
            <a:ext cx="4680900" cy="5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975B0"/>
              </a:buClr>
              <a:buSzPts val="1800"/>
              <a:buNone/>
              <a:defRPr sz="1800" b="1">
                <a:solidFill>
                  <a:srgbClr val="3975B0"/>
                </a:solidFill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pic>
        <p:nvPicPr>
          <p:cNvPr id="89" name="Google Shape;89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300" y="4100447"/>
            <a:ext cx="8915401" cy="9700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1" name="Google Shape;91;p15"/>
          <p:cNvGraphicFramePr/>
          <p:nvPr/>
        </p:nvGraphicFramePr>
        <p:xfrm>
          <a:off x="5526297" y="1417087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{BF6EC4AD-99F8-44AE-AB93-4A205236353A}</a:tableStyleId>
              </a:tblPr>
              <a:tblGrid>
                <a:gridCol w="1543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3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7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u="none" strike="noStrike" cap="none"/>
                        <a:t>Column Header</a:t>
                      </a:r>
                      <a:endParaRPr sz="1100" u="none" strike="noStrike" cap="none"/>
                    </a:p>
                  </a:txBody>
                  <a:tcPr marL="68600" marR="68600" marT="34300" marB="34300" anchor="ctr"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5AF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b="1" u="none" strike="noStrike" cap="none"/>
                        <a:t>Column Header</a:t>
                      </a:r>
                      <a:endParaRPr sz="1100" u="none" strike="noStrike" cap="none"/>
                    </a:p>
                  </a:txBody>
                  <a:tcPr marL="68600" marR="68600" marT="34300" marB="34300" anchor="ctr"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5AF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8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strike="noStrike" cap="none"/>
                        <a:t>Cell text here</a:t>
                      </a:r>
                      <a:endParaRPr sz="1100" u="none" strike="noStrike" cap="none"/>
                    </a:p>
                  </a:txBody>
                  <a:tcPr marL="68600" marR="68600" marT="34300" marB="343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5AF8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5AF8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5AF89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n-US" sz="1100" u="none" strike="noStrike" cap="none"/>
                        <a:t>Cell text here</a:t>
                      </a:r>
                      <a:endParaRPr sz="11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/>
                    </a:p>
                  </a:txBody>
                  <a:tcPr marL="68600" marR="68600" marT="34300" marB="34300">
                    <a:lnL w="12700" cap="flat" cmpd="sng">
                      <a:solidFill>
                        <a:srgbClr val="55AF8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5AF8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5AF89">
                        <a:alpha val="784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8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n-US" sz="1100" u="none" strike="noStrike" cap="none"/>
                        <a:t>Cell text here</a:t>
                      </a:r>
                      <a:endParaRPr sz="1100" u="none" strike="noStrike" cap="none"/>
                    </a:p>
                  </a:txBody>
                  <a:tcPr marL="68600" marR="68600" marT="34300" marB="343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5AF8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5AF8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5AF8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5AF89">
                        <a:alpha val="2274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n-US" sz="1100" u="none" strike="noStrike" cap="none"/>
                        <a:t>Cell text here</a:t>
                      </a:r>
                      <a:endParaRPr sz="11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/>
                    </a:p>
                  </a:txBody>
                  <a:tcPr marL="68600" marR="68600" marT="34300" marB="34300">
                    <a:lnL w="12700" cap="flat" cmpd="sng">
                      <a:solidFill>
                        <a:srgbClr val="55AF8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5AF8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5AF8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5AF89">
                        <a:alpha val="2274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8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n-US" sz="1100" u="none" strike="noStrike" cap="none"/>
                        <a:t>Cell text here</a:t>
                      </a:r>
                      <a:endParaRPr sz="11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/>
                    </a:p>
                  </a:txBody>
                  <a:tcPr marL="68600" marR="68600" marT="34300" marB="343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5AF8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5AF8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5AF8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5AF89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n-US" sz="1100" u="none" strike="noStrike" cap="none"/>
                        <a:t>Cell text here</a:t>
                      </a:r>
                      <a:endParaRPr sz="11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/>
                    </a:p>
                  </a:txBody>
                  <a:tcPr marL="68600" marR="68600" marT="34300" marB="34300">
                    <a:lnL w="12700" cap="flat" cmpd="sng">
                      <a:solidFill>
                        <a:srgbClr val="55AF8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5AF8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5AF8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5AF89">
                        <a:alpha val="784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8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n-US" sz="1100" u="none" strike="noStrike" cap="none"/>
                        <a:t>Cell text here</a:t>
                      </a:r>
                      <a:endParaRPr sz="11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/>
                    </a:p>
                  </a:txBody>
                  <a:tcPr marL="68600" marR="68600" marT="34300" marB="343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5AF8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5AF8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55AF8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5AF89">
                        <a:alpha val="2274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n-US" sz="1100" u="none" strike="noStrike" cap="none"/>
                        <a:t>Cell text here</a:t>
                      </a:r>
                      <a:endParaRPr sz="11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/>
                    </a:p>
                  </a:txBody>
                  <a:tcPr marL="68600" marR="68600" marT="34300" marB="34300">
                    <a:lnL w="12700" cap="flat" cmpd="sng">
                      <a:solidFill>
                        <a:srgbClr val="55AF8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5AF8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55AF8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5AF89">
                        <a:alpha val="2274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2" name="Google Shape;92;p15"/>
          <p:cNvSpPr txBox="1"/>
          <p:nvPr/>
        </p:nvSpPr>
        <p:spPr>
          <a:xfrm>
            <a:off x="5461599" y="1093435"/>
            <a:ext cx="19668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2E5F7D"/>
                </a:solidFill>
                <a:latin typeface="Calibri"/>
                <a:ea typeface="Calibri"/>
                <a:cs typeface="Calibri"/>
                <a:sym typeface="Calibri"/>
              </a:rPr>
              <a:t>Chart caption here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5"/>
          <p:cNvSpPr txBox="1">
            <a:spLocks noGrp="1"/>
          </p:cNvSpPr>
          <p:nvPr>
            <p:ph type="title"/>
          </p:nvPr>
        </p:nvSpPr>
        <p:spPr>
          <a:xfrm>
            <a:off x="369857" y="888511"/>
            <a:ext cx="4866300" cy="8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5F7D"/>
              </a:buClr>
              <a:buSzPts val="3300"/>
              <a:buFont typeface="Calibri"/>
              <a:buNone/>
              <a:defRPr b="0">
                <a:solidFill>
                  <a:srgbClr val="2E5F7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5"/>
          <p:cNvSpPr txBox="1">
            <a:spLocks noGrp="1"/>
          </p:cNvSpPr>
          <p:nvPr>
            <p:ph type="body" idx="1"/>
          </p:nvPr>
        </p:nvSpPr>
        <p:spPr>
          <a:xfrm>
            <a:off x="369857" y="1840400"/>
            <a:ext cx="4866300" cy="22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619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5AF89"/>
              </a:buClr>
              <a:buSzPts val="21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5AF89"/>
              </a:buClr>
              <a:buSzPts val="1800"/>
              <a:buChar char="•"/>
              <a:defRPr/>
            </a:lvl2pPr>
            <a:lvl3pPr marL="1371600" lvl="2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5AF89"/>
              </a:buClr>
              <a:buSzPts val="1500"/>
              <a:buFont typeface="NTR"/>
              <a:buChar char="–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6E25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6E25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95" name="Google Shape;95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86" y="0"/>
            <a:ext cx="9141713" cy="419432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5"/>
          <p:cNvSpPr txBox="1"/>
          <p:nvPr/>
        </p:nvSpPr>
        <p:spPr>
          <a:xfrm>
            <a:off x="356918" y="4773642"/>
            <a:ext cx="398400" cy="20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900" b="0" i="0" u="none" strike="noStrike" cap="non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7" name="Google Shape;9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12830" y="4440634"/>
            <a:ext cx="478631" cy="5357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and Content">
  <p:cSld name="4_Title and Content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6"/>
          <p:cNvSpPr txBox="1">
            <a:spLocks noGrp="1"/>
          </p:cNvSpPr>
          <p:nvPr>
            <p:ph type="title"/>
          </p:nvPr>
        </p:nvSpPr>
        <p:spPr>
          <a:xfrm>
            <a:off x="369857" y="888511"/>
            <a:ext cx="4866300" cy="8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5F7D"/>
              </a:buClr>
              <a:buSzPts val="3300"/>
              <a:buFont typeface="Calibri"/>
              <a:buNone/>
              <a:defRPr b="0">
                <a:solidFill>
                  <a:srgbClr val="2E5F7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body" idx="1"/>
          </p:nvPr>
        </p:nvSpPr>
        <p:spPr>
          <a:xfrm>
            <a:off x="369857" y="1840400"/>
            <a:ext cx="4866300" cy="22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619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5AF89"/>
              </a:buClr>
              <a:buSzPts val="21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5AF89"/>
              </a:buClr>
              <a:buSzPts val="1800"/>
              <a:buChar char="•"/>
              <a:defRPr/>
            </a:lvl2pPr>
            <a:lvl3pPr marL="1371600" lvl="2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5AF89"/>
              </a:buClr>
              <a:buSzPts val="1500"/>
              <a:buFont typeface="NTR"/>
              <a:buChar char="–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6E25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6E25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101" name="Google Shape;101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86" y="0"/>
            <a:ext cx="9141713" cy="419432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6"/>
          <p:cNvSpPr txBox="1"/>
          <p:nvPr/>
        </p:nvSpPr>
        <p:spPr>
          <a:xfrm>
            <a:off x="356918" y="4773642"/>
            <a:ext cx="398400" cy="20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900" b="0" i="0" u="none" strike="noStrike" cap="non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3" name="Google Shape;103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12830" y="4440634"/>
            <a:ext cx="478631" cy="5357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Data Slide">
  <p:cSld name="8_Data Slide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8"/>
          <p:cNvSpPr txBox="1">
            <a:spLocks noGrp="1"/>
          </p:cNvSpPr>
          <p:nvPr>
            <p:ph type="body" idx="1"/>
          </p:nvPr>
        </p:nvSpPr>
        <p:spPr>
          <a:xfrm>
            <a:off x="457200" y="1376679"/>
            <a:ext cx="8229600" cy="313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55600" algn="l" rtl="0">
              <a:lnSpc>
                <a:spcPct val="109973"/>
              </a:lnSpc>
              <a:spcBef>
                <a:spcPts val="400"/>
              </a:spcBef>
              <a:spcAft>
                <a:spcPts val="0"/>
              </a:spcAft>
              <a:buClr>
                <a:srgbClr val="003BC0"/>
              </a:buClr>
              <a:buSzPts val="2000"/>
              <a:buFont typeface="Arial"/>
              <a:buChar char="•"/>
              <a:defRPr sz="2000" b="1">
                <a:solidFill>
                  <a:srgbClr val="1D1D1D"/>
                </a:solidFill>
              </a:defRPr>
            </a:lvl1pPr>
            <a:lvl2pPr marL="914400" lvl="1" indent="-342900" algn="l" rtl="0">
              <a:lnSpc>
                <a:spcPct val="111125"/>
              </a:lnSpc>
              <a:spcBef>
                <a:spcPts val="400"/>
              </a:spcBef>
              <a:spcAft>
                <a:spcPts val="0"/>
              </a:spcAft>
              <a:buClr>
                <a:srgbClr val="005761"/>
              </a:buClr>
              <a:buSzPts val="1800"/>
              <a:buFont typeface="Arial"/>
              <a:buChar char="-"/>
              <a:defRPr sz="1800">
                <a:solidFill>
                  <a:srgbClr val="1D1D1D"/>
                </a:solidFill>
              </a:defRPr>
            </a:lvl2pPr>
            <a:lvl3pPr marL="137160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A5A5A"/>
              </a:buClr>
              <a:buSzPts val="2000"/>
              <a:buChar char="•"/>
              <a:defRPr sz="2000">
                <a:solidFill>
                  <a:srgbClr val="1D1D1D"/>
                </a:solidFill>
              </a:defRPr>
            </a:lvl3pPr>
            <a:lvl4pPr marL="1828800" lvl="3" indent="-355600" algn="l" rtl="0">
              <a:spcBef>
                <a:spcPts val="400"/>
              </a:spcBef>
              <a:spcAft>
                <a:spcPts val="0"/>
              </a:spcAft>
              <a:buClr>
                <a:srgbClr val="1D1D1D"/>
              </a:buClr>
              <a:buSzPts val="2000"/>
              <a:buChar char="•"/>
              <a:defRPr sz="2000">
                <a:solidFill>
                  <a:srgbClr val="1D1D1D"/>
                </a:solidFill>
              </a:defRPr>
            </a:lvl4pPr>
            <a:lvl5pPr marL="2286000" lvl="4" indent="-355600" algn="l" rtl="0">
              <a:spcBef>
                <a:spcPts val="400"/>
              </a:spcBef>
              <a:spcAft>
                <a:spcPts val="0"/>
              </a:spcAft>
              <a:buClr>
                <a:srgbClr val="1D1D1D"/>
              </a:buClr>
              <a:buSzPts val="2000"/>
              <a:buChar char="•"/>
              <a:defRPr sz="2000">
                <a:solidFill>
                  <a:srgbClr val="1D1D1D"/>
                </a:solidFill>
              </a:defRPr>
            </a:lvl5pPr>
            <a:lvl6pPr marL="2743200" lvl="5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0" name="Google Shape;110;p18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R="0" lvl="0" algn="l" rtl="0">
              <a:lnSpc>
                <a:spcPct val="107152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2800" b="1" i="0" u="none" strike="noStrike" cap="none">
                <a:solidFill>
                  <a:srgbClr val="1E5AA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4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4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4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4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4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4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4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4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grpSp>
        <p:nvGrpSpPr>
          <p:cNvPr id="111" name="Google Shape;111;p18"/>
          <p:cNvGrpSpPr/>
          <p:nvPr/>
        </p:nvGrpSpPr>
        <p:grpSpPr>
          <a:xfrm>
            <a:off x="428" y="5044597"/>
            <a:ext cx="9145305" cy="106946"/>
            <a:chOff x="7355954" y="15880800"/>
            <a:chExt cx="21904923" cy="578400"/>
          </a:xfrm>
        </p:grpSpPr>
        <p:sp>
          <p:nvSpPr>
            <p:cNvPr id="112" name="Google Shape;112;p18"/>
            <p:cNvSpPr/>
            <p:nvPr/>
          </p:nvSpPr>
          <p:spPr>
            <a:xfrm rot="10800000" flipH="1">
              <a:off x="21984029" y="15880800"/>
              <a:ext cx="2433000" cy="578400"/>
            </a:xfrm>
            <a:prstGeom prst="rect">
              <a:avLst/>
            </a:prstGeom>
            <a:solidFill>
              <a:srgbClr val="194D93"/>
            </a:solidFill>
            <a:ln>
              <a:noFill/>
            </a:ln>
          </p:spPr>
          <p:txBody>
            <a:bodyPr spcFirstLastPara="1" wrap="square" lIns="34275" tIns="17150" rIns="34275" bIns="171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3" name="Google Shape;113;p18"/>
            <p:cNvSpPr/>
            <p:nvPr/>
          </p:nvSpPr>
          <p:spPr>
            <a:xfrm rot="10800000" flipH="1">
              <a:off x="24406350" y="15880800"/>
              <a:ext cx="2433000" cy="578400"/>
            </a:xfrm>
            <a:prstGeom prst="rect">
              <a:avLst/>
            </a:prstGeom>
            <a:solidFill>
              <a:srgbClr val="1C56A4"/>
            </a:solidFill>
            <a:ln>
              <a:noFill/>
            </a:ln>
          </p:spPr>
          <p:txBody>
            <a:bodyPr spcFirstLastPara="1" wrap="square" lIns="34275" tIns="17150" rIns="34275" bIns="171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4" name="Google Shape;114;p18"/>
            <p:cNvSpPr/>
            <p:nvPr/>
          </p:nvSpPr>
          <p:spPr>
            <a:xfrm rot="10800000" flipH="1">
              <a:off x="26827877" y="15880800"/>
              <a:ext cx="2433000" cy="578400"/>
            </a:xfrm>
            <a:prstGeom prst="rect">
              <a:avLst/>
            </a:prstGeom>
            <a:solidFill>
              <a:srgbClr val="1E5DB2"/>
            </a:solidFill>
            <a:ln>
              <a:noFill/>
            </a:ln>
          </p:spPr>
          <p:txBody>
            <a:bodyPr spcFirstLastPara="1" wrap="square" lIns="34275" tIns="17150" rIns="34275" bIns="171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5" name="Google Shape;115;p18"/>
            <p:cNvSpPr/>
            <p:nvPr/>
          </p:nvSpPr>
          <p:spPr>
            <a:xfrm rot="10800000" flipH="1">
              <a:off x="7355954" y="15880800"/>
              <a:ext cx="14644500" cy="578400"/>
            </a:xfrm>
            <a:prstGeom prst="rect">
              <a:avLst/>
            </a:prstGeom>
            <a:solidFill>
              <a:srgbClr val="164380"/>
            </a:solidFill>
            <a:ln>
              <a:noFill/>
            </a:ln>
          </p:spPr>
          <p:txBody>
            <a:bodyPr spcFirstLastPara="1" wrap="square" lIns="34275" tIns="17150" rIns="34275" bIns="171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p116"/>
          <p:cNvSpPr txBox="1">
            <a:spLocks noGrp="1"/>
          </p:cNvSpPr>
          <p:nvPr>
            <p:ph type="title"/>
          </p:nvPr>
        </p:nvSpPr>
        <p:spPr>
          <a:xfrm>
            <a:off x="369857" y="888511"/>
            <a:ext cx="8467800" cy="8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5F7D"/>
              </a:buClr>
              <a:buSzPts val="3300"/>
              <a:buFont typeface="Calibri"/>
              <a:buNone/>
              <a:defRPr b="0">
                <a:solidFill>
                  <a:srgbClr val="2E5F7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08" name="Google Shape;708;p116"/>
          <p:cNvSpPr txBox="1">
            <a:spLocks noGrp="1"/>
          </p:cNvSpPr>
          <p:nvPr>
            <p:ph type="body" idx="1"/>
          </p:nvPr>
        </p:nvSpPr>
        <p:spPr>
          <a:xfrm>
            <a:off x="369857" y="1840400"/>
            <a:ext cx="8467800" cy="24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5AF89"/>
              </a:buClr>
              <a:buSzPts val="21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5AF89"/>
              </a:buClr>
              <a:buSzPts val="1800"/>
              <a:buChar char="•"/>
              <a:defRPr/>
            </a:lvl2pPr>
            <a:lvl3pPr marL="137160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5AF89"/>
              </a:buClr>
              <a:buSzPts val="1500"/>
              <a:buFont typeface="NTR"/>
              <a:buChar char="–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6E25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6E25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709" name="Google Shape;709;p1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86" y="0"/>
            <a:ext cx="9141713" cy="419432"/>
          </a:xfrm>
          <a:prstGeom prst="rect">
            <a:avLst/>
          </a:prstGeom>
          <a:noFill/>
          <a:ln>
            <a:noFill/>
          </a:ln>
        </p:spPr>
      </p:pic>
      <p:sp>
        <p:nvSpPr>
          <p:cNvPr id="710" name="Google Shape;710;p116"/>
          <p:cNvSpPr txBox="1"/>
          <p:nvPr/>
        </p:nvSpPr>
        <p:spPr>
          <a:xfrm>
            <a:off x="356918" y="4773642"/>
            <a:ext cx="398400" cy="20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900" b="0" i="0" u="none" strike="noStrike" cap="non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">
  <p:cSld name="Section title"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p117"/>
          <p:cNvSpPr txBox="1">
            <a:spLocks noGrp="1"/>
          </p:cNvSpPr>
          <p:nvPr>
            <p:ph type="title"/>
          </p:nvPr>
        </p:nvSpPr>
        <p:spPr>
          <a:xfrm>
            <a:off x="369857" y="1615606"/>
            <a:ext cx="8467800" cy="8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1666"/>
              </a:lnSpc>
              <a:spcBef>
                <a:spcPts val="0"/>
              </a:spcBef>
              <a:spcAft>
                <a:spcPts val="0"/>
              </a:spcAft>
              <a:buClr>
                <a:srgbClr val="2E5F7D"/>
              </a:buClr>
              <a:buSzPts val="3600"/>
              <a:buFont typeface="Calibri"/>
              <a:buNone/>
              <a:defRPr sz="3600" b="0">
                <a:solidFill>
                  <a:srgbClr val="2E5F7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713" name="Google Shape;713;p1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86" y="0"/>
            <a:ext cx="9141715" cy="419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714" name="Google Shape;714;p1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8625" y="2588084"/>
            <a:ext cx="8286750" cy="38100"/>
          </a:xfrm>
          <a:prstGeom prst="rect">
            <a:avLst/>
          </a:prstGeom>
          <a:noFill/>
          <a:ln>
            <a:noFill/>
          </a:ln>
        </p:spPr>
      </p:pic>
      <p:sp>
        <p:nvSpPr>
          <p:cNvPr id="715" name="Google Shape;715;p117"/>
          <p:cNvSpPr txBox="1">
            <a:spLocks noGrp="1"/>
          </p:cNvSpPr>
          <p:nvPr>
            <p:ph type="subTitle" idx="1"/>
          </p:nvPr>
        </p:nvSpPr>
        <p:spPr>
          <a:xfrm>
            <a:off x="369857" y="2900307"/>
            <a:ext cx="4680900" cy="5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975B0"/>
              </a:buClr>
              <a:buSzPts val="1800"/>
              <a:buNone/>
              <a:defRPr sz="1800" b="1">
                <a:solidFill>
                  <a:srgbClr val="3975B0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716" name="Google Shape;716;p117"/>
          <p:cNvSpPr txBox="1"/>
          <p:nvPr/>
        </p:nvSpPr>
        <p:spPr>
          <a:xfrm>
            <a:off x="356918" y="4773642"/>
            <a:ext cx="398400" cy="20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900" b="0" i="0" u="none" strike="noStrike" cap="non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p11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19" name="Google Shape;719;p11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20" name="Google Shape;720;p11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369857" y="888511"/>
            <a:ext cx="8467800" cy="8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5F7D"/>
              </a:buClr>
              <a:buSzPts val="3300"/>
              <a:buFont typeface="Calibri"/>
              <a:buNone/>
              <a:defRPr b="0">
                <a:solidFill>
                  <a:srgbClr val="2E5F7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body" idx="1"/>
          </p:nvPr>
        </p:nvSpPr>
        <p:spPr>
          <a:xfrm>
            <a:off x="369857" y="1840400"/>
            <a:ext cx="8467800" cy="24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619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5AF89"/>
              </a:buClr>
              <a:buSzPts val="21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5AF89"/>
              </a:buClr>
              <a:buSzPts val="1800"/>
              <a:buChar char="•"/>
              <a:defRPr/>
            </a:lvl2pPr>
            <a:lvl3pPr marL="1371600" lvl="2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5AF89"/>
              </a:buClr>
              <a:buSzPts val="1500"/>
              <a:buFont typeface="NTR"/>
              <a:buChar char="–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6E25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6E25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25" name="Google Shape;25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86" y="0"/>
            <a:ext cx="9141715" cy="419431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3"/>
          <p:cNvSpPr txBox="1"/>
          <p:nvPr/>
        </p:nvSpPr>
        <p:spPr>
          <a:xfrm>
            <a:off x="356918" y="4773642"/>
            <a:ext cx="398400" cy="20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900" b="0" i="0" u="none" strike="noStrike" cap="non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" name="Google Shape;27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24118" y="4503353"/>
            <a:ext cx="478631" cy="5357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2" name="Google Shape;722;p1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435"/>
            <a:ext cx="9144000" cy="3219450"/>
          </a:xfrm>
          <a:prstGeom prst="rect">
            <a:avLst/>
          </a:prstGeom>
          <a:noFill/>
          <a:ln>
            <a:noFill/>
          </a:ln>
        </p:spPr>
      </p:pic>
      <p:sp>
        <p:nvSpPr>
          <p:cNvPr id="723" name="Google Shape;723;p119"/>
          <p:cNvSpPr txBox="1">
            <a:spLocks noGrp="1"/>
          </p:cNvSpPr>
          <p:nvPr>
            <p:ph type="ctrTitle"/>
          </p:nvPr>
        </p:nvSpPr>
        <p:spPr>
          <a:xfrm>
            <a:off x="593272" y="868289"/>
            <a:ext cx="4680900" cy="109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5F7D"/>
              </a:buClr>
              <a:buSzPts val="3600"/>
              <a:buFont typeface="Calibri"/>
              <a:buNone/>
              <a:defRPr sz="3600" b="0">
                <a:solidFill>
                  <a:srgbClr val="2E5F7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24" name="Google Shape;724;p119"/>
          <p:cNvSpPr txBox="1">
            <a:spLocks noGrp="1"/>
          </p:cNvSpPr>
          <p:nvPr>
            <p:ph type="subTitle" idx="1"/>
          </p:nvPr>
        </p:nvSpPr>
        <p:spPr>
          <a:xfrm>
            <a:off x="593272" y="2065420"/>
            <a:ext cx="4680900" cy="5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975B0"/>
              </a:buClr>
              <a:buSzPts val="1800"/>
              <a:buNone/>
              <a:defRPr sz="1800" b="1">
                <a:solidFill>
                  <a:srgbClr val="3975B0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pic>
        <p:nvPicPr>
          <p:cNvPr id="725" name="Google Shape;725;p1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0" y="4116329"/>
            <a:ext cx="8915401" cy="9700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60">
          <p15:clr>
            <a:srgbClr val="FBAE40"/>
          </p15:clr>
        </p15:guide>
        <p15:guide id="2" pos="288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" name="Google Shape;727;p1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435"/>
            <a:ext cx="9144000" cy="3219450"/>
          </a:xfrm>
          <a:prstGeom prst="rect">
            <a:avLst/>
          </a:prstGeom>
          <a:noFill/>
          <a:ln>
            <a:noFill/>
          </a:ln>
        </p:spPr>
      </p:pic>
      <p:sp>
        <p:nvSpPr>
          <p:cNvPr id="728" name="Google Shape;728;p120"/>
          <p:cNvSpPr txBox="1">
            <a:spLocks noGrp="1"/>
          </p:cNvSpPr>
          <p:nvPr>
            <p:ph type="ctrTitle"/>
          </p:nvPr>
        </p:nvSpPr>
        <p:spPr>
          <a:xfrm>
            <a:off x="593272" y="868289"/>
            <a:ext cx="4680900" cy="109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5F7D"/>
              </a:buClr>
              <a:buSzPts val="3600"/>
              <a:buFont typeface="Calibri"/>
              <a:buNone/>
              <a:defRPr sz="3600" b="0">
                <a:solidFill>
                  <a:srgbClr val="2E5F7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29" name="Google Shape;729;p120"/>
          <p:cNvSpPr txBox="1">
            <a:spLocks noGrp="1"/>
          </p:cNvSpPr>
          <p:nvPr>
            <p:ph type="subTitle" idx="1"/>
          </p:nvPr>
        </p:nvSpPr>
        <p:spPr>
          <a:xfrm>
            <a:off x="593272" y="2065420"/>
            <a:ext cx="4680900" cy="5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975B0"/>
              </a:buClr>
              <a:buSzPts val="1800"/>
              <a:buNone/>
              <a:defRPr sz="1800" b="1">
                <a:solidFill>
                  <a:srgbClr val="3975B0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pic>
        <p:nvPicPr>
          <p:cNvPr id="730" name="Google Shape;730;p1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084604"/>
            <a:ext cx="9143999" cy="9948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32" name="Google Shape;732;p121"/>
          <p:cNvGraphicFramePr/>
          <p:nvPr/>
        </p:nvGraphicFramePr>
        <p:xfrm>
          <a:off x="5526297" y="1417087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{BF6EC4AD-99F8-44AE-AB93-4A205236353A}</a:tableStyleId>
              </a:tblPr>
              <a:tblGrid>
                <a:gridCol w="1543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3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7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u="none" strike="noStrike" cap="none"/>
                        <a:t>Column Header</a:t>
                      </a:r>
                      <a:endParaRPr sz="1100" u="none" strike="noStrike" cap="none"/>
                    </a:p>
                  </a:txBody>
                  <a:tcPr marL="68600" marR="68600" marT="34300" marB="34300" anchor="ctr"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5AF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b="1" u="none" strike="noStrike" cap="none"/>
                        <a:t>Column Header</a:t>
                      </a:r>
                      <a:endParaRPr sz="1100" u="none" strike="noStrike" cap="none"/>
                    </a:p>
                  </a:txBody>
                  <a:tcPr marL="68600" marR="68600" marT="34300" marB="34300" anchor="ctr"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5AF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8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strike="noStrike" cap="none"/>
                        <a:t>Cell text here</a:t>
                      </a:r>
                      <a:endParaRPr sz="1100" u="none" strike="noStrike" cap="none"/>
                    </a:p>
                  </a:txBody>
                  <a:tcPr marL="68600" marR="68600" marT="34300" marB="343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5AF8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5AF8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5AF89">
                        <a:alpha val="74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n-US" sz="1100" u="none" strike="noStrike" cap="none"/>
                        <a:t>Cell text here</a:t>
                      </a:r>
                      <a:endParaRPr sz="11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/>
                    </a:p>
                  </a:txBody>
                  <a:tcPr marL="68600" marR="68600" marT="34300" marB="34300">
                    <a:lnL w="12700" cap="flat" cmpd="sng">
                      <a:solidFill>
                        <a:srgbClr val="55AF8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5AF8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5AF89">
                        <a:alpha val="745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8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n-US" sz="1100" u="none" strike="noStrike" cap="none"/>
                        <a:t>Cell text here</a:t>
                      </a:r>
                      <a:endParaRPr sz="1100" u="none" strike="noStrike" cap="none"/>
                    </a:p>
                  </a:txBody>
                  <a:tcPr marL="68600" marR="68600" marT="34300" marB="343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5AF8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5AF8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5AF8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5AF89">
                        <a:alpha val="223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n-US" sz="1100" u="none" strike="noStrike" cap="none"/>
                        <a:t>Cell text here</a:t>
                      </a:r>
                      <a:endParaRPr sz="11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/>
                    </a:p>
                  </a:txBody>
                  <a:tcPr marL="68600" marR="68600" marT="34300" marB="34300">
                    <a:lnL w="12700" cap="flat" cmpd="sng">
                      <a:solidFill>
                        <a:srgbClr val="55AF8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5AF8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5AF8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5AF89">
                        <a:alpha val="2235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8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n-US" sz="1100" u="none" strike="noStrike" cap="none"/>
                        <a:t>Cell text here</a:t>
                      </a:r>
                      <a:endParaRPr sz="11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/>
                    </a:p>
                  </a:txBody>
                  <a:tcPr marL="68600" marR="68600" marT="34300" marB="343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5AF8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5AF8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5AF8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5AF89">
                        <a:alpha val="74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n-US" sz="1100" u="none" strike="noStrike" cap="none"/>
                        <a:t>Cell text here</a:t>
                      </a:r>
                      <a:endParaRPr sz="11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/>
                    </a:p>
                  </a:txBody>
                  <a:tcPr marL="68600" marR="68600" marT="34300" marB="34300">
                    <a:lnL w="12700" cap="flat" cmpd="sng">
                      <a:solidFill>
                        <a:srgbClr val="55AF8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5AF8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5AF8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5AF89">
                        <a:alpha val="745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8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n-US" sz="1100" u="none" strike="noStrike" cap="none"/>
                        <a:t>Cell text here</a:t>
                      </a:r>
                      <a:endParaRPr sz="11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/>
                    </a:p>
                  </a:txBody>
                  <a:tcPr marL="68600" marR="68600" marT="34300" marB="343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5AF8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5AF8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55AF8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5AF89">
                        <a:alpha val="223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n-US" sz="1100" u="none" strike="noStrike" cap="none"/>
                        <a:t>Cell text here</a:t>
                      </a:r>
                      <a:endParaRPr sz="11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/>
                    </a:p>
                  </a:txBody>
                  <a:tcPr marL="68600" marR="68600" marT="34300" marB="34300">
                    <a:lnL w="12700" cap="flat" cmpd="sng">
                      <a:solidFill>
                        <a:srgbClr val="55AF8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5AF8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55AF8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5AF89">
                        <a:alpha val="2235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33" name="Google Shape;733;p121"/>
          <p:cNvSpPr txBox="1"/>
          <p:nvPr/>
        </p:nvSpPr>
        <p:spPr>
          <a:xfrm>
            <a:off x="5461599" y="1093435"/>
            <a:ext cx="19668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2E5F7D"/>
                </a:solidFill>
                <a:latin typeface="Calibri"/>
                <a:ea typeface="Calibri"/>
                <a:cs typeface="Calibri"/>
                <a:sym typeface="Calibri"/>
              </a:rPr>
              <a:t>Chart caption here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4" name="Google Shape;734;p121"/>
          <p:cNvSpPr txBox="1">
            <a:spLocks noGrp="1"/>
          </p:cNvSpPr>
          <p:nvPr>
            <p:ph type="title"/>
          </p:nvPr>
        </p:nvSpPr>
        <p:spPr>
          <a:xfrm>
            <a:off x="369857" y="888511"/>
            <a:ext cx="4866300" cy="8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5F7D"/>
              </a:buClr>
              <a:buSzPts val="3300"/>
              <a:buFont typeface="Calibri"/>
              <a:buNone/>
              <a:defRPr b="0">
                <a:solidFill>
                  <a:srgbClr val="2E5F7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35" name="Google Shape;735;p121"/>
          <p:cNvSpPr txBox="1">
            <a:spLocks noGrp="1"/>
          </p:cNvSpPr>
          <p:nvPr>
            <p:ph type="body" idx="1"/>
          </p:nvPr>
        </p:nvSpPr>
        <p:spPr>
          <a:xfrm>
            <a:off x="369857" y="1840400"/>
            <a:ext cx="4866300" cy="22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5AF89"/>
              </a:buClr>
              <a:buSzPts val="21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5AF89"/>
              </a:buClr>
              <a:buSzPts val="1800"/>
              <a:buChar char="•"/>
              <a:defRPr/>
            </a:lvl2pPr>
            <a:lvl3pPr marL="137160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5AF89"/>
              </a:buClr>
              <a:buSzPts val="1500"/>
              <a:buFont typeface="NTR"/>
              <a:buChar char="–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6E25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6E25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736" name="Google Shape;736;p1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86" y="0"/>
            <a:ext cx="9141713" cy="419432"/>
          </a:xfrm>
          <a:prstGeom prst="rect">
            <a:avLst/>
          </a:prstGeom>
          <a:noFill/>
          <a:ln>
            <a:noFill/>
          </a:ln>
        </p:spPr>
      </p:pic>
      <p:sp>
        <p:nvSpPr>
          <p:cNvPr id="737" name="Google Shape;737;p121"/>
          <p:cNvSpPr txBox="1"/>
          <p:nvPr/>
        </p:nvSpPr>
        <p:spPr>
          <a:xfrm>
            <a:off x="356918" y="4773642"/>
            <a:ext cx="398400" cy="20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900" b="0" i="0" u="none" strike="noStrike" cap="non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and Content">
  <p:cSld name="4_Title and Content"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p122"/>
          <p:cNvSpPr txBox="1">
            <a:spLocks noGrp="1"/>
          </p:cNvSpPr>
          <p:nvPr>
            <p:ph type="title"/>
          </p:nvPr>
        </p:nvSpPr>
        <p:spPr>
          <a:xfrm>
            <a:off x="369857" y="888511"/>
            <a:ext cx="4866300" cy="8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5F7D"/>
              </a:buClr>
              <a:buSzPts val="3300"/>
              <a:buFont typeface="Calibri"/>
              <a:buNone/>
              <a:defRPr b="0">
                <a:solidFill>
                  <a:srgbClr val="2E5F7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40" name="Google Shape;740;p122"/>
          <p:cNvSpPr txBox="1">
            <a:spLocks noGrp="1"/>
          </p:cNvSpPr>
          <p:nvPr>
            <p:ph type="body" idx="1"/>
          </p:nvPr>
        </p:nvSpPr>
        <p:spPr>
          <a:xfrm>
            <a:off x="369857" y="1840400"/>
            <a:ext cx="4866300" cy="22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5AF89"/>
              </a:buClr>
              <a:buSzPts val="21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5AF89"/>
              </a:buClr>
              <a:buSzPts val="1800"/>
              <a:buChar char="•"/>
              <a:defRPr/>
            </a:lvl2pPr>
            <a:lvl3pPr marL="137160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5AF89"/>
              </a:buClr>
              <a:buSzPts val="1500"/>
              <a:buFont typeface="NTR"/>
              <a:buChar char="–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6E25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6E25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741" name="Google Shape;741;p1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86" y="0"/>
            <a:ext cx="9141713" cy="419432"/>
          </a:xfrm>
          <a:prstGeom prst="rect">
            <a:avLst/>
          </a:prstGeom>
          <a:noFill/>
          <a:ln>
            <a:noFill/>
          </a:ln>
        </p:spPr>
      </p:pic>
      <p:sp>
        <p:nvSpPr>
          <p:cNvPr id="742" name="Google Shape;742;p122"/>
          <p:cNvSpPr txBox="1"/>
          <p:nvPr/>
        </p:nvSpPr>
        <p:spPr>
          <a:xfrm>
            <a:off x="356918" y="4773642"/>
            <a:ext cx="398400" cy="20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900" b="0" i="0" u="none" strike="noStrike" cap="non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Data Slide">
  <p:cSld name="8_Data Slide">
    <p:spTree>
      <p:nvGrpSpPr>
        <p:cNvPr id="1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Google Shape;744;p123"/>
          <p:cNvSpPr txBox="1">
            <a:spLocks noGrp="1"/>
          </p:cNvSpPr>
          <p:nvPr>
            <p:ph type="body" idx="1"/>
          </p:nvPr>
        </p:nvSpPr>
        <p:spPr>
          <a:xfrm>
            <a:off x="457200" y="1376680"/>
            <a:ext cx="8229600" cy="31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003BC0"/>
              </a:buClr>
              <a:buSzPts val="2000"/>
              <a:buFont typeface="Arial"/>
              <a:buChar char="•"/>
              <a:defRPr sz="2000" b="1">
                <a:solidFill>
                  <a:srgbClr val="1D1D1D"/>
                </a:solidFill>
              </a:defRPr>
            </a:lvl1pPr>
            <a:lvl2pPr marL="914400" lvl="1" indent="-342900" algn="l" rtl="0">
              <a:lnSpc>
                <a:spcPct val="111111"/>
              </a:lnSpc>
              <a:spcBef>
                <a:spcPts val="360"/>
              </a:spcBef>
              <a:spcAft>
                <a:spcPts val="0"/>
              </a:spcAft>
              <a:buClr>
                <a:srgbClr val="005761"/>
              </a:buClr>
              <a:buSzPts val="1800"/>
              <a:buFont typeface="Arial"/>
              <a:buChar char="-"/>
              <a:defRPr sz="1800">
                <a:solidFill>
                  <a:srgbClr val="1D1D1D"/>
                </a:solidFill>
              </a:defRPr>
            </a:lvl2pPr>
            <a:lvl3pPr marL="137160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A5A5A"/>
              </a:buClr>
              <a:buSzPts val="2000"/>
              <a:buChar char="•"/>
              <a:defRPr sz="2000">
                <a:solidFill>
                  <a:srgbClr val="1D1D1D"/>
                </a:solidFill>
              </a:defRPr>
            </a:lvl3pPr>
            <a:lvl4pPr marL="1828800" lvl="3" indent="-355600" algn="l" rtl="0">
              <a:spcBef>
                <a:spcPts val="400"/>
              </a:spcBef>
              <a:spcAft>
                <a:spcPts val="0"/>
              </a:spcAft>
              <a:buClr>
                <a:srgbClr val="1D1D1D"/>
              </a:buClr>
              <a:buSzPts val="2000"/>
              <a:buChar char="•"/>
              <a:defRPr sz="2000">
                <a:solidFill>
                  <a:srgbClr val="1D1D1D"/>
                </a:solidFill>
              </a:defRPr>
            </a:lvl4pPr>
            <a:lvl5pPr marL="2286000" lvl="4" indent="-355600" algn="l" rtl="0">
              <a:spcBef>
                <a:spcPts val="400"/>
              </a:spcBef>
              <a:spcAft>
                <a:spcPts val="0"/>
              </a:spcAft>
              <a:buClr>
                <a:srgbClr val="1D1D1D"/>
              </a:buClr>
              <a:buSzPts val="2000"/>
              <a:buChar char="•"/>
              <a:defRPr sz="2000">
                <a:solidFill>
                  <a:srgbClr val="1D1D1D"/>
                </a:solidFill>
              </a:defRPr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5" name="Google Shape;745;p123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2800" b="1" i="0" u="none" strike="noStrike" cap="none">
                <a:solidFill>
                  <a:srgbClr val="1E5AA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4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4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4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4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4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4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4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4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grpSp>
        <p:nvGrpSpPr>
          <p:cNvPr id="746" name="Google Shape;746;p123"/>
          <p:cNvGrpSpPr/>
          <p:nvPr/>
        </p:nvGrpSpPr>
        <p:grpSpPr>
          <a:xfrm>
            <a:off x="-307" y="5044604"/>
            <a:ext cx="9143115" cy="106946"/>
            <a:chOff x="7355954" y="15880800"/>
            <a:chExt cx="21904923" cy="578400"/>
          </a:xfrm>
        </p:grpSpPr>
        <p:sp>
          <p:nvSpPr>
            <p:cNvPr id="747" name="Google Shape;747;p123"/>
            <p:cNvSpPr/>
            <p:nvPr/>
          </p:nvSpPr>
          <p:spPr>
            <a:xfrm rot="10800000" flipH="1">
              <a:off x="21984029" y="15880800"/>
              <a:ext cx="2433000" cy="578400"/>
            </a:xfrm>
            <a:prstGeom prst="rect">
              <a:avLst/>
            </a:prstGeom>
            <a:solidFill>
              <a:srgbClr val="194D93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8" name="Google Shape;748;p123"/>
            <p:cNvSpPr/>
            <p:nvPr/>
          </p:nvSpPr>
          <p:spPr>
            <a:xfrm rot="10800000" flipH="1">
              <a:off x="24406350" y="15880800"/>
              <a:ext cx="2433000" cy="578400"/>
            </a:xfrm>
            <a:prstGeom prst="rect">
              <a:avLst/>
            </a:prstGeom>
            <a:solidFill>
              <a:srgbClr val="1C56A4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9" name="Google Shape;749;p123"/>
            <p:cNvSpPr/>
            <p:nvPr/>
          </p:nvSpPr>
          <p:spPr>
            <a:xfrm rot="10800000" flipH="1">
              <a:off x="26827877" y="15880800"/>
              <a:ext cx="2433000" cy="578400"/>
            </a:xfrm>
            <a:prstGeom prst="rect">
              <a:avLst/>
            </a:prstGeom>
            <a:solidFill>
              <a:srgbClr val="1E5DB2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0" name="Google Shape;750;p123"/>
            <p:cNvSpPr/>
            <p:nvPr/>
          </p:nvSpPr>
          <p:spPr>
            <a:xfrm rot="10800000" flipH="1">
              <a:off x="7355954" y="15880800"/>
              <a:ext cx="14644500" cy="578400"/>
            </a:xfrm>
            <a:prstGeom prst="rect">
              <a:avLst/>
            </a:prstGeom>
            <a:solidFill>
              <a:srgbClr val="164380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Data Slide 1">
  <p:cSld name="8_Data Slide_1">
    <p:spTree>
      <p:nvGrpSpPr>
        <p:cNvPr id="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Google Shape;752;p124"/>
          <p:cNvSpPr txBox="1">
            <a:spLocks noGrp="1"/>
          </p:cNvSpPr>
          <p:nvPr>
            <p:ph type="body" idx="1"/>
          </p:nvPr>
        </p:nvSpPr>
        <p:spPr>
          <a:xfrm>
            <a:off x="457200" y="1376680"/>
            <a:ext cx="8229600" cy="31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300" rIns="68575" bIns="34300" anchor="t" anchorCtr="0">
            <a:normAutofit/>
          </a:bodyPr>
          <a:lstStyle>
            <a:lvl1pPr marL="457200" lvl="0" indent="-36195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003BC0"/>
              </a:buClr>
              <a:buSzPts val="2100"/>
              <a:buFont typeface="Arial"/>
              <a:buChar char="•"/>
              <a:defRPr sz="2000" b="1">
                <a:solidFill>
                  <a:srgbClr val="1D1D1D"/>
                </a:solidFill>
              </a:defRPr>
            </a:lvl1pPr>
            <a:lvl2pPr marL="914400" lvl="1" indent="-342900" algn="l" rtl="0">
              <a:lnSpc>
                <a:spcPct val="111111"/>
              </a:lnSpc>
              <a:spcBef>
                <a:spcPts val="400"/>
              </a:spcBef>
              <a:spcAft>
                <a:spcPts val="0"/>
              </a:spcAft>
              <a:buClr>
                <a:srgbClr val="005761"/>
              </a:buClr>
              <a:buSzPts val="1800"/>
              <a:buFont typeface="Arial"/>
              <a:buChar char="-"/>
              <a:defRPr sz="1800">
                <a:solidFill>
                  <a:srgbClr val="1D1D1D"/>
                </a:solidFill>
              </a:defRPr>
            </a:lvl2pPr>
            <a:lvl3pPr marL="1371600" lvl="2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A5A5A"/>
              </a:buClr>
              <a:buSzPts val="1500"/>
              <a:buChar char="•"/>
              <a:defRPr sz="2000">
                <a:solidFill>
                  <a:srgbClr val="1D1D1D"/>
                </a:solidFill>
              </a:defRPr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>
                <a:solidFill>
                  <a:srgbClr val="1D1D1D"/>
                </a:solidFill>
              </a:defRPr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>
                <a:solidFill>
                  <a:srgbClr val="1D1D1D"/>
                </a:solidFill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53" name="Google Shape;753;p124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300" rIns="68575" bIns="34300" anchor="b" anchorCtr="0">
            <a:normAutofit/>
          </a:bodyPr>
          <a:lstStyle>
            <a:lvl1pPr lvl="0" algn="l" rtl="0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2800" b="1">
                <a:solidFill>
                  <a:srgbClr val="1E5AA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grpSp>
        <p:nvGrpSpPr>
          <p:cNvPr id="754" name="Google Shape;754;p124"/>
          <p:cNvGrpSpPr/>
          <p:nvPr/>
        </p:nvGrpSpPr>
        <p:grpSpPr>
          <a:xfrm>
            <a:off x="-307" y="5044604"/>
            <a:ext cx="9143115" cy="106946"/>
            <a:chOff x="7355954" y="15880800"/>
            <a:chExt cx="21904923" cy="578400"/>
          </a:xfrm>
        </p:grpSpPr>
        <p:sp>
          <p:nvSpPr>
            <p:cNvPr id="755" name="Google Shape;755;p124"/>
            <p:cNvSpPr/>
            <p:nvPr/>
          </p:nvSpPr>
          <p:spPr>
            <a:xfrm rot="10800000" flipH="1">
              <a:off x="21984029" y="15880800"/>
              <a:ext cx="2433000" cy="578400"/>
            </a:xfrm>
            <a:prstGeom prst="rect">
              <a:avLst/>
            </a:prstGeom>
            <a:solidFill>
              <a:srgbClr val="194D93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" name="Google Shape;756;p124"/>
            <p:cNvSpPr/>
            <p:nvPr/>
          </p:nvSpPr>
          <p:spPr>
            <a:xfrm rot="10800000" flipH="1">
              <a:off x="24406350" y="15880800"/>
              <a:ext cx="2433000" cy="578400"/>
            </a:xfrm>
            <a:prstGeom prst="rect">
              <a:avLst/>
            </a:prstGeom>
            <a:solidFill>
              <a:srgbClr val="1C56A4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" name="Google Shape;757;p124"/>
            <p:cNvSpPr/>
            <p:nvPr/>
          </p:nvSpPr>
          <p:spPr>
            <a:xfrm rot="10800000" flipH="1">
              <a:off x="26827877" y="15880800"/>
              <a:ext cx="2433000" cy="578400"/>
            </a:xfrm>
            <a:prstGeom prst="rect">
              <a:avLst/>
            </a:prstGeom>
            <a:solidFill>
              <a:srgbClr val="1E5DB2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" name="Google Shape;758;p124"/>
            <p:cNvSpPr/>
            <p:nvPr/>
          </p:nvSpPr>
          <p:spPr>
            <a:xfrm rot="10800000" flipH="1">
              <a:off x="7355954" y="15880800"/>
              <a:ext cx="14644500" cy="578400"/>
            </a:xfrm>
            <a:prstGeom prst="rect">
              <a:avLst/>
            </a:prstGeom>
            <a:solidFill>
              <a:srgbClr val="164380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- no IIS logo">
  <p:cSld name="OBJECT_1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369857" y="888511"/>
            <a:ext cx="8467800" cy="8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5F7D"/>
              </a:buClr>
              <a:buSzPts val="3300"/>
              <a:buFont typeface="Calibri"/>
              <a:buNone/>
              <a:defRPr b="0">
                <a:solidFill>
                  <a:srgbClr val="2E5F7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369857" y="1840400"/>
            <a:ext cx="8467800" cy="24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619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5AF89"/>
              </a:buClr>
              <a:buSzPts val="21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5AF89"/>
              </a:buClr>
              <a:buSzPts val="1800"/>
              <a:buChar char="•"/>
              <a:defRPr/>
            </a:lvl2pPr>
            <a:lvl3pPr marL="1371600" lvl="2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5AF89"/>
              </a:buClr>
              <a:buSzPts val="1500"/>
              <a:buFont typeface="NTR"/>
              <a:buChar char="–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6E25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6E25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31" name="Google Shape;31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86" y="0"/>
            <a:ext cx="9141715" cy="419431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4"/>
          <p:cNvSpPr txBox="1"/>
          <p:nvPr/>
        </p:nvSpPr>
        <p:spPr>
          <a:xfrm>
            <a:off x="356918" y="4773642"/>
            <a:ext cx="398400" cy="20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900" b="0" i="0" u="none" strike="noStrike" cap="non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435"/>
            <a:ext cx="9144000" cy="321945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5"/>
          <p:cNvSpPr txBox="1">
            <a:spLocks noGrp="1"/>
          </p:cNvSpPr>
          <p:nvPr>
            <p:ph type="ctrTitle"/>
          </p:nvPr>
        </p:nvSpPr>
        <p:spPr>
          <a:xfrm>
            <a:off x="593272" y="868289"/>
            <a:ext cx="4680900" cy="109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5F7D"/>
              </a:buClr>
              <a:buSzPts val="3600"/>
              <a:buFont typeface="Calibri"/>
              <a:buNone/>
              <a:defRPr sz="3600" b="0">
                <a:solidFill>
                  <a:srgbClr val="2E5F7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ubTitle" idx="1"/>
          </p:nvPr>
        </p:nvSpPr>
        <p:spPr>
          <a:xfrm>
            <a:off x="593272" y="2065420"/>
            <a:ext cx="4680900" cy="5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975B0"/>
              </a:buClr>
              <a:buSzPts val="1800"/>
              <a:buNone/>
              <a:defRPr sz="1800" b="1">
                <a:solidFill>
                  <a:srgbClr val="3975B0"/>
                </a:solidFill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Google Shape;38;p6"/>
          <p:cNvGraphicFramePr/>
          <p:nvPr/>
        </p:nvGraphicFramePr>
        <p:xfrm>
          <a:off x="5526297" y="1417087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{BF6EC4AD-99F8-44AE-AB93-4A205236353A}</a:tableStyleId>
              </a:tblPr>
              <a:tblGrid>
                <a:gridCol w="1543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3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7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u="none" strike="noStrike" cap="none"/>
                        <a:t>Column Header</a:t>
                      </a:r>
                      <a:endParaRPr sz="1100" u="none" strike="noStrike" cap="none"/>
                    </a:p>
                  </a:txBody>
                  <a:tcPr marL="68600" marR="68600" marT="34300" marB="34300" anchor="ctr"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5AF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b="1" u="none" strike="noStrike" cap="none"/>
                        <a:t>Column Header</a:t>
                      </a:r>
                      <a:endParaRPr sz="1100" u="none" strike="noStrike" cap="none"/>
                    </a:p>
                  </a:txBody>
                  <a:tcPr marL="68600" marR="68600" marT="34300" marB="34300" anchor="ctr"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5AF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8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strike="noStrike" cap="none"/>
                        <a:t>Cell text here</a:t>
                      </a:r>
                      <a:endParaRPr sz="1100" u="none" strike="noStrike" cap="none"/>
                    </a:p>
                  </a:txBody>
                  <a:tcPr marL="68600" marR="68600" marT="34300" marB="343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5AF8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5AF8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5AF89">
                        <a:alpha val="823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n-US" sz="1100" u="none" strike="noStrike" cap="none"/>
                        <a:t>Cell text here</a:t>
                      </a:r>
                      <a:endParaRPr sz="11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/>
                    </a:p>
                  </a:txBody>
                  <a:tcPr marL="68600" marR="68600" marT="34300" marB="34300">
                    <a:lnL w="12700" cap="flat" cmpd="sng">
                      <a:solidFill>
                        <a:srgbClr val="55AF8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5AF8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5AF89">
                        <a:alpha val="823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8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n-US" sz="1100" u="none" strike="noStrike" cap="none"/>
                        <a:t>Cell text here</a:t>
                      </a:r>
                      <a:endParaRPr sz="1100" u="none" strike="noStrike" cap="none"/>
                    </a:p>
                  </a:txBody>
                  <a:tcPr marL="68600" marR="68600" marT="34300" marB="343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5AF8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5AF8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5AF8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5AF89">
                        <a:alpha val="2274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n-US" sz="1100" u="none" strike="noStrike" cap="none"/>
                        <a:t>Cell text here</a:t>
                      </a:r>
                      <a:endParaRPr sz="11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/>
                    </a:p>
                  </a:txBody>
                  <a:tcPr marL="68600" marR="68600" marT="34300" marB="34300">
                    <a:lnL w="12700" cap="flat" cmpd="sng">
                      <a:solidFill>
                        <a:srgbClr val="55AF8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5AF8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5AF8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5AF89">
                        <a:alpha val="2274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8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n-US" sz="1100" u="none" strike="noStrike" cap="none"/>
                        <a:t>Cell text here</a:t>
                      </a:r>
                      <a:endParaRPr sz="11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/>
                    </a:p>
                  </a:txBody>
                  <a:tcPr marL="68600" marR="68600" marT="34300" marB="343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5AF8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5AF8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5AF8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5AF89">
                        <a:alpha val="823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n-US" sz="1100" u="none" strike="noStrike" cap="none"/>
                        <a:t>Cell text here</a:t>
                      </a:r>
                      <a:endParaRPr sz="11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/>
                    </a:p>
                  </a:txBody>
                  <a:tcPr marL="68600" marR="68600" marT="34300" marB="34300">
                    <a:lnL w="12700" cap="flat" cmpd="sng">
                      <a:solidFill>
                        <a:srgbClr val="55AF8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5AF8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5AF8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5AF89">
                        <a:alpha val="823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8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n-US" sz="1100" u="none" strike="noStrike" cap="none"/>
                        <a:t>Cell text here</a:t>
                      </a:r>
                      <a:endParaRPr sz="11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/>
                    </a:p>
                  </a:txBody>
                  <a:tcPr marL="68600" marR="68600" marT="34300" marB="343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5AF8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5AF8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55AF8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5AF89">
                        <a:alpha val="2274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n-US" sz="1100" u="none" strike="noStrike" cap="none"/>
                        <a:t>Cell text here</a:t>
                      </a:r>
                      <a:endParaRPr sz="11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/>
                    </a:p>
                  </a:txBody>
                  <a:tcPr marL="68600" marR="68600" marT="34300" marB="34300">
                    <a:lnL w="12700" cap="flat" cmpd="sng">
                      <a:solidFill>
                        <a:srgbClr val="55AF8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5AF8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55AF8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5AF89">
                        <a:alpha val="2274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9" name="Google Shape;39;p6"/>
          <p:cNvSpPr txBox="1"/>
          <p:nvPr/>
        </p:nvSpPr>
        <p:spPr>
          <a:xfrm>
            <a:off x="5461599" y="1093435"/>
            <a:ext cx="19668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2E5F7D"/>
                </a:solidFill>
                <a:latin typeface="Calibri"/>
                <a:ea typeface="Calibri"/>
                <a:cs typeface="Calibri"/>
                <a:sym typeface="Calibri"/>
              </a:rPr>
              <a:t>Chart caption here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6"/>
          <p:cNvSpPr txBox="1">
            <a:spLocks noGrp="1"/>
          </p:cNvSpPr>
          <p:nvPr>
            <p:ph type="title"/>
          </p:nvPr>
        </p:nvSpPr>
        <p:spPr>
          <a:xfrm>
            <a:off x="369857" y="888511"/>
            <a:ext cx="4866300" cy="8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5F7D"/>
              </a:buClr>
              <a:buSzPts val="3300"/>
              <a:buFont typeface="Calibri"/>
              <a:buNone/>
              <a:defRPr b="0">
                <a:solidFill>
                  <a:srgbClr val="2E5F7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1"/>
          </p:nvPr>
        </p:nvSpPr>
        <p:spPr>
          <a:xfrm>
            <a:off x="369857" y="1840400"/>
            <a:ext cx="4866300" cy="22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619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5AF89"/>
              </a:buClr>
              <a:buSzPts val="21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5AF89"/>
              </a:buClr>
              <a:buSzPts val="1800"/>
              <a:buChar char="•"/>
              <a:defRPr/>
            </a:lvl2pPr>
            <a:lvl3pPr marL="1371600" lvl="2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5AF89"/>
              </a:buClr>
              <a:buSzPts val="1500"/>
              <a:buFont typeface="NTR"/>
              <a:buChar char="–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6E25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6E25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42" name="Google Shape;42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86" y="0"/>
            <a:ext cx="9141715" cy="419431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6"/>
          <p:cNvSpPr txBox="1"/>
          <p:nvPr/>
        </p:nvSpPr>
        <p:spPr>
          <a:xfrm>
            <a:off x="356918" y="4773642"/>
            <a:ext cx="398400" cy="20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900" b="0" i="0" u="none" strike="noStrike" cap="non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4" name="Google Shape;44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24118" y="4503353"/>
            <a:ext cx="478631" cy="5357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and Content">
  <p:cSld name="4_Title and Conten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369857" y="888511"/>
            <a:ext cx="4866300" cy="8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5F7D"/>
              </a:buClr>
              <a:buSzPts val="3300"/>
              <a:buFont typeface="Calibri"/>
              <a:buNone/>
              <a:defRPr b="0">
                <a:solidFill>
                  <a:srgbClr val="2E5F7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1"/>
          </p:nvPr>
        </p:nvSpPr>
        <p:spPr>
          <a:xfrm>
            <a:off x="369857" y="1840400"/>
            <a:ext cx="4866300" cy="22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619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5AF89"/>
              </a:buClr>
              <a:buSzPts val="21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5AF89"/>
              </a:buClr>
              <a:buSzPts val="1800"/>
              <a:buChar char="•"/>
              <a:defRPr/>
            </a:lvl2pPr>
            <a:lvl3pPr marL="1371600" lvl="2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5AF89"/>
              </a:buClr>
              <a:buSzPts val="1500"/>
              <a:buFont typeface="NTR"/>
              <a:buChar char="–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6E25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6E25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48" name="Google Shape;48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86" y="0"/>
            <a:ext cx="9141715" cy="419431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7"/>
          <p:cNvSpPr txBox="1"/>
          <p:nvPr/>
        </p:nvSpPr>
        <p:spPr>
          <a:xfrm>
            <a:off x="356918" y="4773642"/>
            <a:ext cx="398400" cy="20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900" b="0" i="0" u="none" strike="noStrike" cap="non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0" name="Google Shape;50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24118" y="4503353"/>
            <a:ext cx="478631" cy="5357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">
  <p:cSld name="Section titl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"/>
          <p:cNvSpPr txBox="1">
            <a:spLocks noGrp="1"/>
          </p:cNvSpPr>
          <p:nvPr>
            <p:ph type="title"/>
          </p:nvPr>
        </p:nvSpPr>
        <p:spPr>
          <a:xfrm>
            <a:off x="369857" y="1615606"/>
            <a:ext cx="8467800" cy="8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1666"/>
              </a:lnSpc>
              <a:spcBef>
                <a:spcPts val="0"/>
              </a:spcBef>
              <a:spcAft>
                <a:spcPts val="0"/>
              </a:spcAft>
              <a:buClr>
                <a:srgbClr val="2E5F7D"/>
              </a:buClr>
              <a:buSzPts val="3600"/>
              <a:buFont typeface="Calibri"/>
              <a:buNone/>
              <a:defRPr sz="3600" b="0">
                <a:solidFill>
                  <a:srgbClr val="2E5F7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53" name="Google Shape;53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86" y="0"/>
            <a:ext cx="9141715" cy="419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8625" y="2588084"/>
            <a:ext cx="8286750" cy="381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8"/>
          <p:cNvSpPr txBox="1">
            <a:spLocks noGrp="1"/>
          </p:cNvSpPr>
          <p:nvPr>
            <p:ph type="subTitle" idx="1"/>
          </p:nvPr>
        </p:nvSpPr>
        <p:spPr>
          <a:xfrm>
            <a:off x="369857" y="2900307"/>
            <a:ext cx="4680900" cy="5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975B0"/>
              </a:buClr>
              <a:buSzPts val="1800"/>
              <a:buNone/>
              <a:defRPr sz="1800" b="1">
                <a:solidFill>
                  <a:srgbClr val="3975B0"/>
                </a:solidFill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56" name="Google Shape;56;p8"/>
          <p:cNvSpPr txBox="1"/>
          <p:nvPr/>
        </p:nvSpPr>
        <p:spPr>
          <a:xfrm>
            <a:off x="356918" y="4773642"/>
            <a:ext cx="398400" cy="20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900" b="0" i="0" u="none" strike="noStrike" cap="non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>
            <a:spLocks noGrp="1"/>
          </p:cNvSpPr>
          <p:nvPr>
            <p:ph type="title"/>
          </p:nvPr>
        </p:nvSpPr>
        <p:spPr>
          <a:xfrm>
            <a:off x="369857" y="888511"/>
            <a:ext cx="8467800" cy="8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5F7D"/>
              </a:buClr>
              <a:buSzPts val="3300"/>
              <a:buFont typeface="Calibri"/>
              <a:buNone/>
              <a:defRPr b="0">
                <a:solidFill>
                  <a:srgbClr val="2E5F7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body" idx="1"/>
          </p:nvPr>
        </p:nvSpPr>
        <p:spPr>
          <a:xfrm>
            <a:off x="369857" y="1840400"/>
            <a:ext cx="8467800" cy="24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619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5AF89"/>
              </a:buClr>
              <a:buSzPts val="21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5AF89"/>
              </a:buClr>
              <a:buSzPts val="1800"/>
              <a:buChar char="•"/>
              <a:defRPr/>
            </a:lvl2pPr>
            <a:lvl3pPr marL="1371600" lvl="2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5AF89"/>
              </a:buClr>
              <a:buSzPts val="1500"/>
              <a:buFont typeface="NTR"/>
              <a:buChar char="–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6E25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6E25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66" name="Google Shape;66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86" y="0"/>
            <a:ext cx="9141713" cy="419432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0"/>
          <p:cNvSpPr txBox="1"/>
          <p:nvPr/>
        </p:nvSpPr>
        <p:spPr>
          <a:xfrm>
            <a:off x="356918" y="4773642"/>
            <a:ext cx="398400" cy="20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900" b="0" i="0" u="none" strike="noStrike" cap="non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8" name="Google Shape;68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12830" y="4440634"/>
            <a:ext cx="478631" cy="5357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">
  <p:cSld name="Section title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"/>
          <p:cNvSpPr txBox="1">
            <a:spLocks noGrp="1"/>
          </p:cNvSpPr>
          <p:nvPr>
            <p:ph type="title"/>
          </p:nvPr>
        </p:nvSpPr>
        <p:spPr>
          <a:xfrm>
            <a:off x="369857" y="1615606"/>
            <a:ext cx="8467800" cy="8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1666"/>
              </a:lnSpc>
              <a:spcBef>
                <a:spcPts val="0"/>
              </a:spcBef>
              <a:spcAft>
                <a:spcPts val="0"/>
              </a:spcAft>
              <a:buClr>
                <a:srgbClr val="2E5F7D"/>
              </a:buClr>
              <a:buSzPts val="3600"/>
              <a:buFont typeface="Calibri"/>
              <a:buNone/>
              <a:defRPr sz="3600" b="0">
                <a:solidFill>
                  <a:srgbClr val="2E5F7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71" name="Google Shape;71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86" y="0"/>
            <a:ext cx="9141713" cy="419432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8625" y="2588084"/>
            <a:ext cx="8286750" cy="3810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1"/>
          <p:cNvSpPr txBox="1">
            <a:spLocks noGrp="1"/>
          </p:cNvSpPr>
          <p:nvPr>
            <p:ph type="subTitle" idx="1"/>
          </p:nvPr>
        </p:nvSpPr>
        <p:spPr>
          <a:xfrm>
            <a:off x="369857" y="2900307"/>
            <a:ext cx="4680900" cy="5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975B0"/>
              </a:buClr>
              <a:buSzPts val="1800"/>
              <a:buNone/>
              <a:defRPr sz="1800" b="1">
                <a:solidFill>
                  <a:srgbClr val="3975B0"/>
                </a:solidFill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74" name="Google Shape;74;p11"/>
          <p:cNvSpPr txBox="1"/>
          <p:nvPr/>
        </p:nvSpPr>
        <p:spPr>
          <a:xfrm>
            <a:off x="356918" y="4773642"/>
            <a:ext cx="398400" cy="20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900" b="0" i="0" u="none" strike="noStrike" cap="non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21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p11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1" name="Google Shape;701;p11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2" name="Google Shape;702;p11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3" name="Google Shape;703;p11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4" name="Google Shape;704;p11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705" name="Google Shape;705;p115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8682300" y="4593281"/>
            <a:ext cx="400050" cy="44781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Relationship Id="rId5" Type="http://schemas.openxmlformats.org/officeDocument/2006/relationships/hyperlink" Target="https://www.cdc.gov/vaccines/imz-managers/coverage/covidvaxview/interactive/adult-administration-coverage-jurisdiction.html" TargetMode="Externa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doh.wa.gov/data-statistical-reports/washington-tracking-network-wtn/school-immunization/county-school-immunization-dashboards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dhsgis.wi.gov/DHS/EPHTracker/#/map/Immunization/immunizationIndex/NOTRACT/Immunization/immunSeries7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vaccines/programs/iis/functional-standards/func-stds-v4-1.html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www.immregistries.org/aggregate-analysis-reporting-tool" TargetMode="External"/><Relationship Id="rId5" Type="http://schemas.openxmlformats.org/officeDocument/2006/relationships/hyperlink" Target="https://www.immregistries.org/onboarding-shared-services" TargetMode="External"/><Relationship Id="rId4" Type="http://schemas.openxmlformats.org/officeDocument/2006/relationships/hyperlink" Target="https://www.cdc.gov/vaccines/programs/iis/technical-guidance/downloads/hl7guide-1-5-2014-11.pdf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Google Shape;876;p141"/>
          <p:cNvSpPr txBox="1">
            <a:spLocks noGrp="1"/>
          </p:cNvSpPr>
          <p:nvPr>
            <p:ph type="ctrTitle"/>
          </p:nvPr>
        </p:nvSpPr>
        <p:spPr>
          <a:xfrm>
            <a:off x="593275" y="930825"/>
            <a:ext cx="5993700" cy="15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5F7D"/>
              </a:buClr>
              <a:buSzPts val="3240"/>
              <a:buFont typeface="Calibri"/>
              <a:buNone/>
            </a:pPr>
            <a:r>
              <a:rPr lang="en-US" sz="3640" b="1"/>
              <a:t>Effective IIS Data Use</a:t>
            </a:r>
            <a:endParaRPr sz="3640" b="1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5F7D"/>
              </a:buClr>
              <a:buSzPts val="3240"/>
              <a:buFont typeface="Calibri"/>
              <a:buNone/>
            </a:pPr>
            <a:endParaRPr sz="3640" b="1"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rPr lang="en-US" i="1">
                <a:solidFill>
                  <a:srgbClr val="3975B0"/>
                </a:solidFill>
              </a:rPr>
              <a:t>Promoting Use of IIS Data to Protect Public Health</a:t>
            </a:r>
            <a:endParaRPr sz="3640" i="1">
              <a:solidFill>
                <a:srgbClr val="4F81BD"/>
              </a:solidFill>
            </a:endParaRPr>
          </a:p>
        </p:txBody>
      </p:sp>
      <p:sp>
        <p:nvSpPr>
          <p:cNvPr id="877" name="Google Shape;877;p141"/>
          <p:cNvSpPr txBox="1"/>
          <p:nvPr/>
        </p:nvSpPr>
        <p:spPr>
          <a:xfrm>
            <a:off x="580332" y="3493699"/>
            <a:ext cx="29781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Presenter name/date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8" name="Google Shape;878;p141"/>
          <p:cNvSpPr txBox="1"/>
          <p:nvPr/>
        </p:nvSpPr>
        <p:spPr>
          <a:xfrm>
            <a:off x="593264" y="3337716"/>
            <a:ext cx="16422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727E8A"/>
                </a:solidFill>
                <a:latin typeface="Calibri"/>
                <a:ea typeface="Calibri"/>
                <a:cs typeface="Calibri"/>
                <a:sym typeface="Calibri"/>
              </a:rPr>
              <a:t>Amy Metroka</a:t>
            </a:r>
            <a:endParaRPr sz="1200" b="0" i="0" u="none" strike="noStrike" cap="none">
              <a:solidFill>
                <a:srgbClr val="727E8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9" name="Google Shape;879;p141"/>
          <p:cNvSpPr txBox="1"/>
          <p:nvPr/>
        </p:nvSpPr>
        <p:spPr>
          <a:xfrm>
            <a:off x="7144555" y="3337735"/>
            <a:ext cx="1642200" cy="2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727E8A"/>
                </a:solidFill>
                <a:latin typeface="Calibri"/>
                <a:ea typeface="Calibri"/>
                <a:cs typeface="Calibri"/>
                <a:sym typeface="Calibri"/>
              </a:rPr>
              <a:t>June </a:t>
            </a:r>
            <a:r>
              <a:rPr lang="en-US" sz="1100">
                <a:solidFill>
                  <a:srgbClr val="727E8A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r>
              <a:rPr lang="en-US" sz="1100" b="0" i="0" u="none" strike="noStrike" cap="none">
                <a:solidFill>
                  <a:srgbClr val="727E8A"/>
                </a:solidFill>
                <a:latin typeface="Calibri"/>
                <a:ea typeface="Calibri"/>
                <a:cs typeface="Calibri"/>
                <a:sym typeface="Calibri"/>
              </a:rPr>
              <a:t>, 202</a:t>
            </a:r>
            <a:r>
              <a:rPr lang="en-US" sz="1100">
                <a:solidFill>
                  <a:srgbClr val="727E8A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" name="Google Shape;967;p150"/>
          <p:cNvSpPr txBox="1">
            <a:spLocks noGrp="1"/>
          </p:cNvSpPr>
          <p:nvPr>
            <p:ph type="title"/>
          </p:nvPr>
        </p:nvSpPr>
        <p:spPr>
          <a:xfrm>
            <a:off x="369850" y="504027"/>
            <a:ext cx="8467800" cy="64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-US"/>
              <a:t>Motivate Providers to </a:t>
            </a:r>
            <a:r>
              <a:rPr lang="en-US" b="1"/>
              <a:t>Input</a:t>
            </a:r>
            <a:r>
              <a:rPr lang="en-US"/>
              <a:t> Quality Data</a:t>
            </a:r>
            <a:endParaRPr/>
          </a:p>
        </p:txBody>
      </p:sp>
      <p:sp>
        <p:nvSpPr>
          <p:cNvPr id="968" name="Google Shape;968;p150"/>
          <p:cNvSpPr/>
          <p:nvPr/>
        </p:nvSpPr>
        <p:spPr>
          <a:xfrm>
            <a:off x="8407100" y="504022"/>
            <a:ext cx="598800" cy="2307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9" name="Google Shape;969;p150"/>
          <p:cNvSpPr txBox="1"/>
          <p:nvPr/>
        </p:nvSpPr>
        <p:spPr>
          <a:xfrm>
            <a:off x="8439374" y="504022"/>
            <a:ext cx="598800" cy="2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lang="en-US" sz="1100" b="1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US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POC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0" name="Google Shape;970;p150"/>
          <p:cNvSpPr txBox="1">
            <a:spLocks noGrp="1"/>
          </p:cNvSpPr>
          <p:nvPr>
            <p:ph type="body" idx="1"/>
          </p:nvPr>
        </p:nvSpPr>
        <p:spPr>
          <a:xfrm>
            <a:off x="369850" y="1205800"/>
            <a:ext cx="8037300" cy="37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</a:pPr>
            <a:r>
              <a:rPr lang="en-US" sz="2200" b="1">
                <a:solidFill>
                  <a:srgbClr val="2E5F7D"/>
                </a:solidFill>
              </a:rPr>
              <a:t>Providers must input quality data to get useful data out of the IIS</a:t>
            </a:r>
            <a:endParaRPr sz="2200" b="1">
              <a:solidFill>
                <a:srgbClr val="2E5F7D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</a:pPr>
            <a:r>
              <a:rPr lang="en-US" sz="2200" i="1"/>
              <a:t>To promote quality data:</a:t>
            </a:r>
            <a:endParaRPr sz="2200" i="1"/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Facilitate </a:t>
            </a:r>
            <a:r>
              <a:rPr lang="en-US" sz="2200" b="1">
                <a:solidFill>
                  <a:schemeClr val="accent1"/>
                </a:solidFill>
              </a:rPr>
              <a:t>standards-based interoperability</a:t>
            </a:r>
            <a:r>
              <a:rPr lang="en-US" sz="2200"/>
              <a:t> for reporting all vaccines</a:t>
            </a:r>
            <a:endParaRPr sz="2200"/>
          </a:p>
          <a:p>
            <a: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2200"/>
              <a:t>Ease reporting burden</a:t>
            </a:r>
            <a:endParaRPr sz="2200"/>
          </a:p>
          <a:p>
            <a: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2200"/>
              <a:t>Leverage Promoting Interoperability incentives</a:t>
            </a:r>
            <a:endParaRPr sz="2200"/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Ensure confidentiality and security of IIS data</a:t>
            </a:r>
            <a:endParaRPr sz="2200"/>
          </a:p>
          <a:p>
            <a: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2200"/>
              <a:t>Leverage VFC and public purchase vaccine programs for adults (317, state) to get quality data in</a:t>
            </a:r>
            <a:endParaRPr sz="2200"/>
          </a:p>
          <a:p>
            <a:pPr marL="1371600" lvl="2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–"/>
            </a:pPr>
            <a:r>
              <a:rPr lang="en-US" sz="2200"/>
              <a:t>Obtaining publicly-purchased vaccines motivates providers</a:t>
            </a:r>
            <a:endParaRPr sz="22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" name="Google Shape;976;p151"/>
          <p:cNvSpPr txBox="1">
            <a:spLocks noGrp="1"/>
          </p:cNvSpPr>
          <p:nvPr>
            <p:ph type="title"/>
          </p:nvPr>
        </p:nvSpPr>
        <p:spPr>
          <a:xfrm>
            <a:off x="338063" y="504019"/>
            <a:ext cx="8467800" cy="5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5F7D"/>
              </a:buClr>
              <a:buSzPts val="3300"/>
              <a:buFont typeface="Calibri"/>
              <a:buNone/>
            </a:pPr>
            <a:r>
              <a:rPr lang="en-US"/>
              <a:t>Ensure Integrity of Data </a:t>
            </a:r>
            <a:r>
              <a:rPr lang="en-US" b="1"/>
              <a:t>Processes</a:t>
            </a:r>
            <a:endParaRPr b="1"/>
          </a:p>
        </p:txBody>
      </p:sp>
      <p:sp>
        <p:nvSpPr>
          <p:cNvPr id="977" name="Google Shape;977;p151"/>
          <p:cNvSpPr/>
          <p:nvPr/>
        </p:nvSpPr>
        <p:spPr>
          <a:xfrm>
            <a:off x="8407100" y="504022"/>
            <a:ext cx="598800" cy="2307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8" name="Google Shape;978;p151"/>
          <p:cNvSpPr txBox="1"/>
          <p:nvPr/>
        </p:nvSpPr>
        <p:spPr>
          <a:xfrm>
            <a:off x="8439374" y="504022"/>
            <a:ext cx="598800" cy="2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</a:t>
            </a:r>
            <a:r>
              <a:rPr lang="en-US" sz="1100" b="1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r>
              <a:rPr lang="en-US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OC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9" name="Google Shape;979;p151"/>
          <p:cNvSpPr txBox="1">
            <a:spLocks noGrp="1"/>
          </p:cNvSpPr>
          <p:nvPr>
            <p:ph type="body" idx="1"/>
          </p:nvPr>
        </p:nvSpPr>
        <p:spPr>
          <a:xfrm>
            <a:off x="338075" y="1290350"/>
            <a:ext cx="8467800" cy="35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457200" lvl="0" indent="-368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Char char="•"/>
            </a:pPr>
            <a:r>
              <a:rPr lang="en-US" sz="2200" b="1">
                <a:solidFill>
                  <a:schemeClr val="accent1"/>
                </a:solidFill>
              </a:rPr>
              <a:t>Adhere to HL7 standards</a:t>
            </a:r>
            <a:r>
              <a:rPr lang="en-US" sz="2200"/>
              <a:t> for both IIS reporting and access</a:t>
            </a:r>
            <a:endParaRPr sz="1400"/>
          </a:p>
          <a:p>
            <a:pPr marL="457200" lvl="0" indent="-368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Collaborate with your technology partners to </a:t>
            </a:r>
            <a:r>
              <a:rPr lang="en-US" sz="2200" b="1">
                <a:solidFill>
                  <a:schemeClr val="accent1"/>
                </a:solidFill>
              </a:rPr>
              <a:t>improve record matching, merging and deduplication</a:t>
            </a:r>
            <a:endParaRPr sz="2200" b="1">
              <a:solidFill>
                <a:schemeClr val="accent1"/>
              </a:solidFill>
            </a:endParaRPr>
          </a:p>
          <a:p>
            <a:pPr marL="457200" lvl="0" indent="-368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Char char="•"/>
            </a:pPr>
            <a:r>
              <a:rPr lang="en-US" sz="2200" b="1">
                <a:solidFill>
                  <a:schemeClr val="accent1"/>
                </a:solidFill>
              </a:rPr>
              <a:t>Keep IIS Clinical Decision Support (CDS) engine (forecaster) updated</a:t>
            </a:r>
            <a:r>
              <a:rPr lang="en-US" sz="2200"/>
              <a:t> and aligned with Advisory Committee on Immunization Practices (ACIP) and CDS for immunization (CDSi) specifications</a:t>
            </a:r>
            <a:endParaRPr sz="2200"/>
          </a:p>
          <a:p>
            <a:pPr marL="457200" lvl="0" indent="-368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Document and implement standard operating procedures</a:t>
            </a:r>
            <a:r>
              <a:rPr lang="en-US" sz="2200" b="1">
                <a:solidFill>
                  <a:schemeClr val="accent1"/>
                </a:solidFill>
              </a:rPr>
              <a:t> (SOPs) for key processes </a:t>
            </a:r>
            <a:r>
              <a:rPr lang="en-US" sz="2200"/>
              <a:t>(e.g., onboarding, manual deduplication)</a:t>
            </a:r>
            <a:endParaRPr sz="22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" name="Google Shape;985;p152"/>
          <p:cNvSpPr txBox="1">
            <a:spLocks noGrp="1"/>
          </p:cNvSpPr>
          <p:nvPr>
            <p:ph type="title"/>
          </p:nvPr>
        </p:nvSpPr>
        <p:spPr>
          <a:xfrm>
            <a:off x="228281" y="505499"/>
            <a:ext cx="8467800" cy="10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-US"/>
              <a:t>Continuously Improve Data Quality </a:t>
            </a:r>
            <a:r>
              <a:rPr lang="en-US" b="1"/>
              <a:t>Processes</a:t>
            </a:r>
            <a:endParaRPr b="1"/>
          </a:p>
        </p:txBody>
      </p:sp>
      <p:sp>
        <p:nvSpPr>
          <p:cNvPr id="986" name="Google Shape;986;p152"/>
          <p:cNvSpPr txBox="1">
            <a:spLocks noGrp="1"/>
          </p:cNvSpPr>
          <p:nvPr>
            <p:ph type="body" idx="1"/>
          </p:nvPr>
        </p:nvSpPr>
        <p:spPr>
          <a:xfrm>
            <a:off x="270974" y="1347385"/>
            <a:ext cx="8467800" cy="32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</a:pPr>
            <a:r>
              <a:rPr lang="en-US" sz="2200" b="1" dirty="0">
                <a:solidFill>
                  <a:srgbClr val="2E5F7D"/>
                </a:solidFill>
              </a:rPr>
              <a:t>Designate a Data Quality Analyst</a:t>
            </a:r>
            <a:r>
              <a:rPr lang="en-US" sz="2200" b="1" dirty="0">
                <a:solidFill>
                  <a:schemeClr val="accent1"/>
                </a:solidFill>
              </a:rPr>
              <a:t> </a:t>
            </a:r>
            <a:r>
              <a:rPr lang="en-US" sz="2200" dirty="0"/>
              <a:t>– point person to lead a team</a:t>
            </a:r>
            <a:endParaRPr sz="2200" dirty="0"/>
          </a:p>
          <a:p>
            <a:pPr marL="457200" lvl="0" indent="-368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Char char="•"/>
            </a:pPr>
            <a:r>
              <a:rPr lang="en-US" sz="2200" dirty="0"/>
              <a:t>Ensure active review and correction of incoming data and data at rest</a:t>
            </a:r>
            <a:endParaRPr sz="2200" dirty="0"/>
          </a:p>
          <a:p>
            <a:pPr marL="457200" lvl="0" indent="-368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Char char="•"/>
            </a:pPr>
            <a:r>
              <a:rPr lang="en-US" sz="2200" dirty="0"/>
              <a:t>Work with providers to correct data quality problems</a:t>
            </a:r>
            <a:br>
              <a:rPr lang="en-US" sz="2200" dirty="0"/>
            </a:br>
            <a:endParaRPr sz="1000" dirty="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</a:pPr>
            <a:r>
              <a:rPr lang="en-US" sz="2200" b="1" dirty="0">
                <a:solidFill>
                  <a:srgbClr val="2E5F7D"/>
                </a:solidFill>
              </a:rPr>
              <a:t>Engage with EHR vendors and providers to improve reporting of all CDC endorsed data elements</a:t>
            </a:r>
            <a:endParaRPr sz="2200" b="1" dirty="0">
              <a:solidFill>
                <a:srgbClr val="2E5F7D"/>
              </a:solidFill>
            </a:endParaRPr>
          </a:p>
          <a:p>
            <a:pPr marL="457200" lvl="0" indent="-368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Char char="•"/>
            </a:pPr>
            <a:r>
              <a:rPr lang="en-US" sz="2200" dirty="0"/>
              <a:t>Providers need to enter race, ethnicity, SOGI data in their EHR in order for the IIS to collect the data</a:t>
            </a:r>
            <a:endParaRPr sz="2200" dirty="0"/>
          </a:p>
        </p:txBody>
      </p:sp>
      <p:sp>
        <p:nvSpPr>
          <p:cNvPr id="987" name="Google Shape;987;p152"/>
          <p:cNvSpPr/>
          <p:nvPr/>
        </p:nvSpPr>
        <p:spPr>
          <a:xfrm>
            <a:off x="8407100" y="504022"/>
            <a:ext cx="598800" cy="2307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8" name="Google Shape;988;p152"/>
          <p:cNvSpPr txBox="1"/>
          <p:nvPr/>
        </p:nvSpPr>
        <p:spPr>
          <a:xfrm>
            <a:off x="8439374" y="504022"/>
            <a:ext cx="598800" cy="2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</a:t>
            </a:r>
            <a:r>
              <a:rPr lang="en-US" sz="1100" b="1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r>
              <a:rPr lang="en-US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OC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4" name="Google Shape;994;p153"/>
          <p:cNvSpPr txBox="1">
            <a:spLocks noGrp="1"/>
          </p:cNvSpPr>
          <p:nvPr>
            <p:ph type="title"/>
          </p:nvPr>
        </p:nvSpPr>
        <p:spPr>
          <a:xfrm>
            <a:off x="369850" y="716275"/>
            <a:ext cx="8467800" cy="52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/>
              <a:t>Promote Authorized Access</a:t>
            </a:r>
            <a:endParaRPr/>
          </a:p>
        </p:txBody>
      </p:sp>
      <p:sp>
        <p:nvSpPr>
          <p:cNvPr id="995" name="Google Shape;995;p153"/>
          <p:cNvSpPr/>
          <p:nvPr/>
        </p:nvSpPr>
        <p:spPr>
          <a:xfrm>
            <a:off x="8407100" y="504022"/>
            <a:ext cx="598800" cy="2307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6" name="Google Shape;996;p153"/>
          <p:cNvSpPr txBox="1"/>
          <p:nvPr/>
        </p:nvSpPr>
        <p:spPr>
          <a:xfrm>
            <a:off x="8439374" y="504022"/>
            <a:ext cx="598800" cy="2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</a:t>
            </a:r>
            <a:r>
              <a:rPr lang="en-US" sz="1100" b="1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r>
              <a:rPr lang="en-US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OC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7" name="Google Shape;997;p153"/>
          <p:cNvSpPr txBox="1">
            <a:spLocks noGrp="1"/>
          </p:cNvSpPr>
          <p:nvPr>
            <p:ph type="body" idx="1"/>
          </p:nvPr>
        </p:nvSpPr>
        <p:spPr>
          <a:xfrm>
            <a:off x="369850" y="1243375"/>
            <a:ext cx="8467800" cy="35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683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200"/>
              <a:buChar char="•"/>
            </a:pPr>
            <a:r>
              <a:rPr lang="en-US" sz="2200" b="1" dirty="0">
                <a:solidFill>
                  <a:schemeClr val="accent1"/>
                </a:solidFill>
              </a:rPr>
              <a:t>Support HL7 query/response </a:t>
            </a:r>
            <a:r>
              <a:rPr lang="en-US" sz="2200" b="1" dirty="0">
                <a:solidFill>
                  <a:srgbClr val="0057B7"/>
                </a:solidFill>
              </a:rPr>
              <a:t>(</a:t>
            </a:r>
            <a:r>
              <a:rPr lang="en-US" sz="2200" b="1" dirty="0">
                <a:solidFill>
                  <a:schemeClr val="accent1"/>
                </a:solidFill>
              </a:rPr>
              <a:t>bidirectional data exchange</a:t>
            </a:r>
            <a:r>
              <a:rPr lang="en-US" sz="2200" dirty="0"/>
              <a:t>) for providers, health plans, schools</a:t>
            </a:r>
            <a:endParaRPr sz="2200" dirty="0">
              <a:solidFill>
                <a:schemeClr val="accent1"/>
              </a:solidFill>
              <a:highlight>
                <a:schemeClr val="lt1"/>
              </a:highlight>
            </a:endParaRPr>
          </a:p>
          <a:p>
            <a:pPr marL="914400" lvl="1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</a:pPr>
            <a:r>
              <a:rPr lang="en-US" sz="2200" dirty="0"/>
              <a:t>Delivers quick, easy access to patient records and forecasts</a:t>
            </a:r>
            <a:endParaRPr sz="2200" dirty="0"/>
          </a:p>
          <a:p>
            <a:pPr marL="457200" lvl="0" indent="-3683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200"/>
              <a:buChar char="•"/>
            </a:pPr>
            <a:r>
              <a:rPr lang="en-US" sz="2200" dirty="0"/>
              <a:t>Facilitate IIS capacity to handle large volume of data requests</a:t>
            </a:r>
            <a:endParaRPr sz="2200" dirty="0"/>
          </a:p>
          <a:p>
            <a:pPr marL="914400" lvl="1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</a:pPr>
            <a:r>
              <a:rPr lang="en-US" sz="2200" b="1" dirty="0">
                <a:solidFill>
                  <a:schemeClr val="accent1"/>
                </a:solidFill>
              </a:rPr>
              <a:t>Support access to a </a:t>
            </a:r>
            <a:r>
              <a:rPr lang="en-US" sz="2200" b="1" dirty="0">
                <a:solidFill>
                  <a:schemeClr val="accent1"/>
                </a:solidFill>
                <a:highlight>
                  <a:schemeClr val="lt1"/>
                </a:highlight>
              </a:rPr>
              <a:t>data warehouse/database replica/data lake</a:t>
            </a:r>
            <a:endParaRPr sz="2200" b="1" dirty="0">
              <a:solidFill>
                <a:schemeClr val="accent1"/>
              </a:solidFill>
              <a:highlight>
                <a:schemeClr val="lt1"/>
              </a:highlight>
            </a:endParaRPr>
          </a:p>
          <a:p>
            <a:pPr marL="914400" lvl="1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</a:pPr>
            <a:r>
              <a:rPr lang="en-US" sz="2200" dirty="0"/>
              <a:t>Ensure sufficient processing capacity, bandwidth, storage and redundancies</a:t>
            </a:r>
            <a:endParaRPr sz="2200" dirty="0"/>
          </a:p>
          <a:p>
            <a:pPr marL="457200" lvl="0" indent="-3683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200"/>
              <a:buChar char="•"/>
            </a:pPr>
            <a:r>
              <a:rPr lang="en-US" sz="2200" b="1" dirty="0">
                <a:solidFill>
                  <a:schemeClr val="accent1"/>
                </a:solidFill>
              </a:rPr>
              <a:t>Expand public access by supporting a consumer access application</a:t>
            </a:r>
            <a:endParaRPr sz="2200" b="1" dirty="0">
              <a:solidFill>
                <a:schemeClr val="accent1"/>
              </a:solidFill>
            </a:endParaRPr>
          </a:p>
          <a:p>
            <a:pPr marL="914400" lvl="1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</a:pPr>
            <a:r>
              <a:rPr lang="en-US" sz="2200" dirty="0"/>
              <a:t>Assign sufficient staffing to support and train users</a:t>
            </a:r>
            <a:endParaRPr sz="22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" name="Google Shape;1003;p154"/>
          <p:cNvSpPr txBox="1">
            <a:spLocks noGrp="1"/>
          </p:cNvSpPr>
          <p:nvPr>
            <p:ph type="title"/>
          </p:nvPr>
        </p:nvSpPr>
        <p:spPr>
          <a:xfrm>
            <a:off x="369857" y="619699"/>
            <a:ext cx="8467800" cy="8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5F7D"/>
              </a:buClr>
              <a:buSzPts val="3300"/>
              <a:buFont typeface="Calibri"/>
              <a:buNone/>
            </a:pPr>
            <a:r>
              <a:rPr lang="en-US"/>
              <a:t>Share High Quality IIS Data </a:t>
            </a:r>
            <a:r>
              <a:rPr lang="en-US" b="1"/>
              <a:t>Outputs</a:t>
            </a:r>
            <a:endParaRPr/>
          </a:p>
        </p:txBody>
      </p:sp>
      <p:sp>
        <p:nvSpPr>
          <p:cNvPr id="1004" name="Google Shape;1004;p154"/>
          <p:cNvSpPr/>
          <p:nvPr/>
        </p:nvSpPr>
        <p:spPr>
          <a:xfrm>
            <a:off x="8407100" y="504022"/>
            <a:ext cx="598800" cy="2307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5" name="Google Shape;1005;p154"/>
          <p:cNvSpPr txBox="1"/>
          <p:nvPr/>
        </p:nvSpPr>
        <p:spPr>
          <a:xfrm>
            <a:off x="8439374" y="504022"/>
            <a:ext cx="598800" cy="2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SIP</a:t>
            </a:r>
            <a:r>
              <a:rPr lang="en-US" sz="1100" b="1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lang="en-US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6" name="Google Shape;1006;p154"/>
          <p:cNvSpPr txBox="1">
            <a:spLocks noGrp="1"/>
          </p:cNvSpPr>
          <p:nvPr>
            <p:ph type="body" idx="1"/>
          </p:nvPr>
        </p:nvSpPr>
        <p:spPr>
          <a:xfrm>
            <a:off x="369850" y="1421300"/>
            <a:ext cx="7780500" cy="32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68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Provide </a:t>
            </a:r>
            <a:r>
              <a:rPr lang="en-US" sz="2200" b="1">
                <a:solidFill>
                  <a:schemeClr val="accent1"/>
                </a:solidFill>
              </a:rPr>
              <a:t>vaccination records, forecasts, coverage reports</a:t>
            </a:r>
            <a:r>
              <a:rPr lang="en-US" sz="2200"/>
              <a:t> and line lists to providers, immunization program, schools, payers (Medicaid), other public health partners </a:t>
            </a:r>
            <a:endParaRPr sz="220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</a:pPr>
            <a:endParaRPr sz="2200"/>
          </a:p>
          <a:p>
            <a:pPr marL="457200" lvl="0" indent="-368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Share data via the I</a:t>
            </a:r>
            <a:r>
              <a:rPr lang="en-US" sz="2200" b="1">
                <a:solidFill>
                  <a:schemeClr val="accent1"/>
                </a:solidFill>
              </a:rPr>
              <a:t>Z Gateway </a:t>
            </a:r>
            <a:endParaRPr sz="2200" b="1">
              <a:solidFill>
                <a:schemeClr val="accent1"/>
              </a:solidFill>
            </a:endParaRPr>
          </a:p>
          <a:p>
            <a:pPr marL="914400" lvl="1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 sz="2200"/>
              <a:t>Capture </a:t>
            </a:r>
            <a:r>
              <a:rPr lang="en-US" sz="2200" b="1">
                <a:solidFill>
                  <a:schemeClr val="accent1"/>
                </a:solidFill>
              </a:rPr>
              <a:t>out-of-jurisdiction immunizations</a:t>
            </a:r>
            <a:r>
              <a:rPr lang="en-US" sz="2200"/>
              <a:t> in your IIS and supply it to other IISs</a:t>
            </a:r>
            <a:endParaRPr sz="22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" name="Google Shape;1012;p155"/>
          <p:cNvSpPr txBox="1">
            <a:spLocks noGrp="1"/>
          </p:cNvSpPr>
          <p:nvPr>
            <p:ph type="title"/>
          </p:nvPr>
        </p:nvSpPr>
        <p:spPr>
          <a:xfrm>
            <a:off x="369857" y="619699"/>
            <a:ext cx="8467800" cy="8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5F7D"/>
              </a:buClr>
              <a:buSzPts val="3300"/>
              <a:buFont typeface="Calibri"/>
              <a:buNone/>
            </a:pPr>
            <a:r>
              <a:rPr lang="en-US"/>
              <a:t>Share High Quality IIS Data </a:t>
            </a:r>
            <a:r>
              <a:rPr lang="en-US" b="1"/>
              <a:t>Outputs </a:t>
            </a:r>
            <a:r>
              <a:rPr lang="en-US"/>
              <a:t>(cont.)</a:t>
            </a:r>
            <a:endParaRPr/>
          </a:p>
        </p:txBody>
      </p:sp>
      <p:sp>
        <p:nvSpPr>
          <p:cNvPr id="1013" name="Google Shape;1013;p155"/>
          <p:cNvSpPr/>
          <p:nvPr/>
        </p:nvSpPr>
        <p:spPr>
          <a:xfrm>
            <a:off x="8407100" y="504022"/>
            <a:ext cx="598800" cy="2307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4" name="Google Shape;1014;p155"/>
          <p:cNvSpPr txBox="1"/>
          <p:nvPr/>
        </p:nvSpPr>
        <p:spPr>
          <a:xfrm>
            <a:off x="8439374" y="504022"/>
            <a:ext cx="598800" cy="2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SIP</a:t>
            </a:r>
            <a:r>
              <a:rPr lang="en-US" sz="1100" b="1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lang="en-US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5" name="Google Shape;1015;p155"/>
          <p:cNvSpPr txBox="1">
            <a:spLocks noGrp="1"/>
          </p:cNvSpPr>
          <p:nvPr>
            <p:ph type="body" idx="1"/>
          </p:nvPr>
        </p:nvSpPr>
        <p:spPr>
          <a:xfrm>
            <a:off x="486050" y="1421300"/>
            <a:ext cx="7664400" cy="35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68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Char char="•"/>
            </a:pPr>
            <a:r>
              <a:rPr lang="en-US" sz="2200" b="1">
                <a:solidFill>
                  <a:schemeClr val="accent1"/>
                </a:solidFill>
              </a:rPr>
              <a:t>Send CDC aggregate and patient record-level, de-identified data regularly</a:t>
            </a:r>
            <a:endParaRPr sz="2200" b="1">
              <a:solidFill>
                <a:schemeClr val="accent1"/>
              </a:solidFill>
            </a:endParaRPr>
          </a:p>
          <a:p>
            <a:pPr marL="914400" lvl="1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Use Privacy Preserving Record Linkage (PPRL)</a:t>
            </a:r>
            <a:endParaRPr sz="2200"/>
          </a:p>
          <a:p>
            <a:pPr marL="914400" lvl="1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Complete the IIS Annual Report (IISAR)</a:t>
            </a:r>
            <a:endParaRPr sz="2200"/>
          </a:p>
          <a:p>
            <a:pPr marL="457200" lvl="0" indent="-368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Char char="•"/>
            </a:pPr>
            <a:r>
              <a:rPr lang="en-US" sz="2200" b="1">
                <a:solidFill>
                  <a:schemeClr val="accent1"/>
                </a:solidFill>
              </a:rPr>
              <a:t>Provide data to jurisdiction partners</a:t>
            </a:r>
            <a:endParaRPr sz="2200"/>
          </a:p>
          <a:p>
            <a:pPr marL="457200" lvl="0" indent="-368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Char char="•"/>
            </a:pPr>
            <a:r>
              <a:rPr lang="en-US" sz="2200" b="1">
                <a:solidFill>
                  <a:schemeClr val="accent1"/>
                </a:solidFill>
              </a:rPr>
              <a:t>Create or support dashboards</a:t>
            </a:r>
            <a:endParaRPr sz="2200" b="1"/>
          </a:p>
          <a:p>
            <a:pPr marL="914400" lvl="1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Promote effective </a:t>
            </a:r>
            <a:r>
              <a:rPr lang="en-US" sz="2200" b="1">
                <a:solidFill>
                  <a:schemeClr val="accent1"/>
                </a:solidFill>
              </a:rPr>
              <a:t>data visualization</a:t>
            </a:r>
            <a:r>
              <a:rPr lang="en-US" sz="2200"/>
              <a:t> to inform and guide action for population health at local, national levels</a:t>
            </a:r>
            <a:endParaRPr sz="22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" name="Google Shape;1021;p156"/>
          <p:cNvSpPr txBox="1">
            <a:spLocks noGrp="1"/>
          </p:cNvSpPr>
          <p:nvPr>
            <p:ph type="title"/>
          </p:nvPr>
        </p:nvSpPr>
        <p:spPr>
          <a:xfrm>
            <a:off x="259907" y="423911"/>
            <a:ext cx="8467800" cy="8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70"/>
              <a:buNone/>
            </a:pPr>
            <a:r>
              <a:rPr lang="en-US" sz="3000"/>
              <a:t>Meet </a:t>
            </a:r>
            <a:r>
              <a:rPr lang="en-US" sz="3000" b="1"/>
              <a:t>Consumer</a:t>
            </a:r>
            <a:r>
              <a:rPr lang="en-US" sz="3000"/>
              <a:t> Needs with Useful IIS Functionality</a:t>
            </a:r>
            <a:endParaRPr sz="3000"/>
          </a:p>
        </p:txBody>
      </p:sp>
      <p:sp>
        <p:nvSpPr>
          <p:cNvPr id="1022" name="Google Shape;1022;p156"/>
          <p:cNvSpPr txBox="1">
            <a:spLocks noGrp="1"/>
          </p:cNvSpPr>
          <p:nvPr>
            <p:ph type="body" idx="1"/>
          </p:nvPr>
        </p:nvSpPr>
        <p:spPr>
          <a:xfrm>
            <a:off x="434744" y="1050981"/>
            <a:ext cx="8467800" cy="338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</a:pPr>
            <a:r>
              <a:rPr lang="en-US" sz="2200" b="1" dirty="0">
                <a:solidFill>
                  <a:srgbClr val="2E5F7D"/>
                </a:solidFill>
              </a:rPr>
              <a:t>Immunization </a:t>
            </a:r>
            <a:r>
              <a:rPr lang="en-US" sz="2200" b="1" dirty="0" smtClean="0">
                <a:solidFill>
                  <a:srgbClr val="2E5F7D"/>
                </a:solidFill>
              </a:rPr>
              <a:t>Providers</a:t>
            </a:r>
            <a:endParaRPr lang="en-US" sz="2200" dirty="0">
              <a:solidFill>
                <a:srgbClr val="2E5F7D"/>
              </a:solidFill>
            </a:endParaRPr>
          </a:p>
          <a:p>
            <a:pPr marL="285750" indent="-285750">
              <a:lnSpc>
                <a:spcPct val="100000"/>
              </a:lnSpc>
              <a:spcBef>
                <a:spcPts val="1000"/>
              </a:spcBef>
            </a:pPr>
            <a:r>
              <a:rPr lang="en-US" sz="1800" dirty="0" smtClean="0"/>
              <a:t>Support </a:t>
            </a:r>
            <a:r>
              <a:rPr lang="en-US" sz="1800" dirty="0"/>
              <a:t>vaccine ordering, receiving, managing, and accounting for VFC, adult, other public vaccine programs</a:t>
            </a:r>
            <a:endParaRPr sz="1800" dirty="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</a:pPr>
            <a:r>
              <a:rPr lang="en-US" sz="2200" b="1" dirty="0">
                <a:solidFill>
                  <a:srgbClr val="2E5F7D"/>
                </a:solidFill>
              </a:rPr>
              <a:t>Health </a:t>
            </a:r>
            <a:r>
              <a:rPr lang="en-US" sz="2200" b="1" dirty="0" smtClean="0">
                <a:solidFill>
                  <a:srgbClr val="2E5F7D"/>
                </a:solidFill>
              </a:rPr>
              <a:t>Department</a:t>
            </a:r>
            <a:endParaRPr lang="en-US" sz="2200" b="1" dirty="0">
              <a:solidFill>
                <a:srgbClr val="2E5F7D"/>
              </a:solidFill>
            </a:endParaRPr>
          </a:p>
          <a:p>
            <a:pPr marL="285750" indent="-285750">
              <a:lnSpc>
                <a:spcPct val="100000"/>
              </a:lnSpc>
              <a:spcBef>
                <a:spcPts val="1000"/>
              </a:spcBef>
            </a:pPr>
            <a:r>
              <a:rPr lang="en-US" sz="1800" dirty="0" smtClean="0"/>
              <a:t>Promote </a:t>
            </a:r>
            <a:r>
              <a:rPr lang="en-US" sz="1800" dirty="0"/>
              <a:t>use of IIS data and functionality to support all components of the immunization </a:t>
            </a:r>
            <a:r>
              <a:rPr lang="en-US" sz="1800" dirty="0" smtClean="0"/>
              <a:t>program</a:t>
            </a:r>
            <a:endParaRPr lang="en-US" sz="1800" dirty="0"/>
          </a:p>
          <a:p>
            <a:pPr marL="285750" indent="-285750">
              <a:lnSpc>
                <a:spcPct val="100000"/>
              </a:lnSpc>
              <a:spcBef>
                <a:spcPts val="1000"/>
              </a:spcBef>
            </a:pPr>
            <a:r>
              <a:rPr lang="en-US" sz="1800" dirty="0" smtClean="0"/>
              <a:t>Enable </a:t>
            </a:r>
            <a:r>
              <a:rPr lang="en-US" sz="1800" dirty="0"/>
              <a:t>internal access to colleagues for public health activities</a:t>
            </a:r>
            <a:endParaRPr sz="1800" dirty="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</a:pPr>
            <a:r>
              <a:rPr lang="en-US" sz="2200" b="1" dirty="0" smtClean="0">
                <a:solidFill>
                  <a:srgbClr val="2E5F7D"/>
                </a:solidFill>
              </a:rPr>
              <a:t>Public</a:t>
            </a:r>
            <a:endParaRPr lang="en-US" sz="2200" b="1" dirty="0">
              <a:solidFill>
                <a:srgbClr val="2E5F7D"/>
              </a:solidFill>
            </a:endParaRPr>
          </a:p>
          <a:p>
            <a:pPr marL="285750" indent="-285750">
              <a:lnSpc>
                <a:spcPct val="100000"/>
              </a:lnSpc>
              <a:spcBef>
                <a:spcPts val="1000"/>
              </a:spcBef>
            </a:pPr>
            <a:r>
              <a:rPr lang="en-US" sz="1800" dirty="0" smtClean="0"/>
              <a:t>Offer </a:t>
            </a:r>
            <a:r>
              <a:rPr lang="en-US" sz="1800" dirty="0"/>
              <a:t>a consumer access application for individuals and </a:t>
            </a:r>
            <a:r>
              <a:rPr lang="en-US" sz="1800" dirty="0" smtClean="0"/>
              <a:t>families</a:t>
            </a:r>
          </a:p>
          <a:p>
            <a:pPr marL="285750" indent="-285750">
              <a:lnSpc>
                <a:spcPct val="100000"/>
              </a:lnSpc>
              <a:spcBef>
                <a:spcPts val="1000"/>
              </a:spcBef>
            </a:pPr>
            <a:r>
              <a:rPr lang="en-US" sz="1800" dirty="0" smtClean="0"/>
              <a:t>Promote </a:t>
            </a:r>
            <a:r>
              <a:rPr lang="en-US" sz="1800" dirty="0"/>
              <a:t>access to digital proof of vaccination</a:t>
            </a:r>
            <a:endParaRPr sz="18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endParaRPr sz="2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Google Shape;1028;p157"/>
          <p:cNvSpPr txBox="1">
            <a:spLocks noGrp="1"/>
          </p:cNvSpPr>
          <p:nvPr>
            <p:ph type="title"/>
          </p:nvPr>
        </p:nvSpPr>
        <p:spPr>
          <a:xfrm>
            <a:off x="338107" y="734736"/>
            <a:ext cx="8467800" cy="8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-US"/>
              <a:t>Highlight Data Use Champions</a:t>
            </a:r>
            <a:endParaRPr/>
          </a:p>
        </p:txBody>
      </p:sp>
      <p:sp>
        <p:nvSpPr>
          <p:cNvPr id="1029" name="Google Shape;1029;p157"/>
          <p:cNvSpPr/>
          <p:nvPr/>
        </p:nvSpPr>
        <p:spPr>
          <a:xfrm>
            <a:off x="8407100" y="504022"/>
            <a:ext cx="598800" cy="2307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0" name="Google Shape;1030;p157"/>
          <p:cNvSpPr txBox="1"/>
          <p:nvPr/>
        </p:nvSpPr>
        <p:spPr>
          <a:xfrm>
            <a:off x="8439374" y="504022"/>
            <a:ext cx="598800" cy="2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SIPO</a:t>
            </a:r>
            <a:r>
              <a:rPr lang="en-US" sz="1100" b="1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1" name="Google Shape;1031;p157"/>
          <p:cNvSpPr txBox="1">
            <a:spLocks noGrp="1"/>
          </p:cNvSpPr>
          <p:nvPr>
            <p:ph type="body" idx="1"/>
          </p:nvPr>
        </p:nvSpPr>
        <p:spPr>
          <a:xfrm>
            <a:off x="338107" y="1428713"/>
            <a:ext cx="8467800" cy="32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68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Char char="•"/>
            </a:pPr>
            <a:r>
              <a:rPr lang="en-US" sz="2200" b="1" dirty="0">
                <a:solidFill>
                  <a:srgbClr val="2E5F7D"/>
                </a:solidFill>
              </a:rPr>
              <a:t>Recognize providers using the IIS to achieve high immunization coverage</a:t>
            </a:r>
            <a:endParaRPr sz="2200" dirty="0"/>
          </a:p>
          <a:p>
            <a:pPr marL="457200" lvl="0" indent="-368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Char char="•"/>
            </a:pPr>
            <a:r>
              <a:rPr lang="en-US" sz="2200" dirty="0"/>
              <a:t>Collaborate with AAP and other professional associations (e.g., nurses)</a:t>
            </a:r>
            <a:endParaRPr sz="2200" dirty="0"/>
          </a:p>
          <a:p>
            <a:pPr marL="914400" lvl="1" indent="-368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Char char="•"/>
            </a:pPr>
            <a:r>
              <a:rPr lang="en-US" sz="2200" dirty="0"/>
              <a:t>Recognize providers at meetings</a:t>
            </a:r>
            <a:endParaRPr sz="2200" dirty="0"/>
          </a:p>
          <a:p>
            <a:pPr marL="914400" lvl="1" indent="-368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Char char="•"/>
            </a:pPr>
            <a:r>
              <a:rPr lang="en-US" sz="2200" dirty="0"/>
              <a:t>Post Honor Roll on websites (AAP, health department)</a:t>
            </a:r>
            <a:endParaRPr sz="2200" dirty="0"/>
          </a:p>
          <a:p>
            <a:pPr marL="914400" lvl="1" indent="-368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Char char="•"/>
            </a:pPr>
            <a:r>
              <a:rPr lang="en-US" sz="2200" dirty="0"/>
              <a:t>Collaborate on quality improvement initiatives</a:t>
            </a:r>
            <a:endParaRPr sz="2200" dirty="0"/>
          </a:p>
          <a:p>
            <a:pPr marL="457200" lvl="0" indent="-368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Char char="•"/>
            </a:pPr>
            <a:r>
              <a:rPr lang="en-US" sz="2200" dirty="0"/>
              <a:t>Encourage champions to share their work with peers</a:t>
            </a:r>
            <a:endParaRPr sz="2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p158"/>
          <p:cNvSpPr txBox="1">
            <a:spLocks noGrp="1"/>
          </p:cNvSpPr>
          <p:nvPr>
            <p:ph type="title"/>
          </p:nvPr>
        </p:nvSpPr>
        <p:spPr>
          <a:xfrm>
            <a:off x="289807" y="2169011"/>
            <a:ext cx="8467800" cy="8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-US"/>
              <a:t>Examples of IIS Data Use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Google Shape;1043;p159"/>
          <p:cNvSpPr/>
          <p:nvPr/>
        </p:nvSpPr>
        <p:spPr>
          <a:xfrm>
            <a:off x="3916680" y="0"/>
            <a:ext cx="5227500" cy="5053200"/>
          </a:xfrm>
          <a:prstGeom prst="rect">
            <a:avLst/>
          </a:prstGeom>
          <a:solidFill>
            <a:srgbClr val="002678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44" name="Google Shape;1044;p159"/>
          <p:cNvSpPr txBox="1">
            <a:spLocks noGrp="1"/>
          </p:cNvSpPr>
          <p:nvPr>
            <p:ph type="title"/>
          </p:nvPr>
        </p:nvSpPr>
        <p:spPr>
          <a:xfrm>
            <a:off x="108000" y="4"/>
            <a:ext cx="44640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lvl="0" indent="0" algn="l" rtl="0">
              <a:lnSpc>
                <a:spcPct val="7613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>
                <a:solidFill>
                  <a:srgbClr val="2E5F7D"/>
                </a:solidFill>
                <a:latin typeface="Calibri"/>
                <a:ea typeface="Calibri"/>
                <a:cs typeface="Calibri"/>
                <a:sym typeface="Calibri"/>
              </a:rPr>
              <a:t>Routine Vaccination </a:t>
            </a:r>
            <a:br>
              <a:rPr lang="en-US" sz="3300">
                <a:solidFill>
                  <a:srgbClr val="2E5F7D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300">
                <a:solidFill>
                  <a:srgbClr val="2E5F7D"/>
                </a:solidFill>
                <a:latin typeface="Calibri"/>
                <a:ea typeface="Calibri"/>
                <a:cs typeface="Calibri"/>
                <a:sym typeface="Calibri"/>
              </a:rPr>
              <a:t>Data Quality Report</a:t>
            </a:r>
            <a:endParaRPr sz="3300">
              <a:solidFill>
                <a:srgbClr val="2E5F7D"/>
              </a:solidFill>
            </a:endParaRPr>
          </a:p>
        </p:txBody>
      </p:sp>
      <p:sp>
        <p:nvSpPr>
          <p:cNvPr id="1045" name="Google Shape;1045;p159"/>
          <p:cNvSpPr/>
          <p:nvPr/>
        </p:nvSpPr>
        <p:spPr>
          <a:xfrm>
            <a:off x="108000" y="857400"/>
            <a:ext cx="3702600" cy="38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33A1"/>
              </a:buClr>
              <a:buSzPts val="1500"/>
              <a:buFont typeface="Arial"/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33A1"/>
              </a:buClr>
              <a:buSzPts val="1500"/>
              <a:buFont typeface="Arial"/>
              <a:buNone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Evaluates routine vaccination data submissions against data quality goals and targets set by the IIS Data Quality Blueprint Indicators and AIR</a:t>
            </a: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A co</a:t>
            </a: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mpleteness recommendations.</a:t>
            </a:r>
            <a:endParaRPr sz="1800"/>
          </a:p>
          <a:p>
            <a:pPr marL="0" marR="0" lvl="0" indent="0" algn="l" rtl="0">
              <a:spcBef>
                <a:spcPts val="300"/>
              </a:spcBef>
              <a:spcAft>
                <a:spcPts val="0"/>
              </a:spcAft>
              <a:buClr>
                <a:srgbClr val="0033A1"/>
              </a:buClr>
              <a:buSzPts val="1500"/>
              <a:buFont typeface="Arial"/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300"/>
              </a:spcBef>
              <a:spcAft>
                <a:spcPts val="0"/>
              </a:spcAft>
              <a:buClr>
                <a:srgbClr val="0033A1"/>
              </a:buClr>
              <a:buSzPts val="1500"/>
              <a:buFont typeface="Arial"/>
              <a:buNone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Includes sections describing:</a:t>
            </a:r>
            <a:endParaRPr sz="1800">
              <a:solidFill>
                <a:srgbClr val="1D1D1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55600" algn="l" rtl="0">
              <a:spcBef>
                <a:spcPts val="300"/>
              </a:spcBef>
              <a:spcAft>
                <a:spcPts val="0"/>
              </a:spcAft>
              <a:buClr>
                <a:srgbClr val="55AF89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Provider participation</a:t>
            </a:r>
            <a:endParaRPr sz="1800"/>
          </a:p>
          <a:p>
            <a:pPr marL="342900" marR="0" lvl="0" indent="-355600" algn="l" rtl="0">
              <a:spcBef>
                <a:spcPts val="300"/>
              </a:spcBef>
              <a:spcAft>
                <a:spcPts val="0"/>
              </a:spcAft>
              <a:buClr>
                <a:srgbClr val="55AF89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Patient enrollment</a:t>
            </a:r>
            <a:endParaRPr sz="1800"/>
          </a:p>
          <a:p>
            <a:pPr marL="342900" marR="0" lvl="0" indent="-355600" algn="l" rtl="0">
              <a:spcBef>
                <a:spcPts val="300"/>
              </a:spcBef>
              <a:spcAft>
                <a:spcPts val="0"/>
              </a:spcAft>
              <a:buClr>
                <a:srgbClr val="55AF89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Data element completeness</a:t>
            </a:r>
            <a:endParaRPr sz="1800"/>
          </a:p>
          <a:p>
            <a:pPr marL="342900" marR="0" lvl="0" indent="-355600" algn="l" rtl="0">
              <a:spcBef>
                <a:spcPts val="300"/>
              </a:spcBef>
              <a:spcAft>
                <a:spcPts val="0"/>
              </a:spcAft>
              <a:buClr>
                <a:srgbClr val="55AF89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Data element validity</a:t>
            </a:r>
            <a:endParaRPr sz="1800"/>
          </a:p>
          <a:p>
            <a:pPr marL="342900" marR="0" lvl="0" indent="-355600" algn="l" rtl="0">
              <a:spcBef>
                <a:spcPts val="300"/>
              </a:spcBef>
              <a:spcAft>
                <a:spcPts val="0"/>
              </a:spcAft>
              <a:buClr>
                <a:srgbClr val="55AF89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Trends across age groups and over time</a:t>
            </a:r>
            <a:endParaRPr sz="1800"/>
          </a:p>
        </p:txBody>
      </p:sp>
      <p:pic>
        <p:nvPicPr>
          <p:cNvPr id="1046" name="Google Shape;1046;p159"/>
          <p:cNvPicPr preferRelativeResize="0"/>
          <p:nvPr/>
        </p:nvPicPr>
        <p:blipFill rotWithShape="1">
          <a:blip r:embed="rId3">
            <a:alphaModFix/>
          </a:blip>
          <a:srcRect l="3896" r="3097" b="37102"/>
          <a:stretch/>
        </p:blipFill>
        <p:spPr>
          <a:xfrm>
            <a:off x="3997959" y="503393"/>
            <a:ext cx="2880361" cy="1567181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</p:pic>
      <p:pic>
        <p:nvPicPr>
          <p:cNvPr id="1047" name="Google Shape;1047;p159"/>
          <p:cNvPicPr preferRelativeResize="0"/>
          <p:nvPr/>
        </p:nvPicPr>
        <p:blipFill rotWithShape="1">
          <a:blip r:embed="rId4">
            <a:alphaModFix/>
          </a:blip>
          <a:srcRect l="1746" r="4883" b="-6564"/>
          <a:stretch/>
        </p:blipFill>
        <p:spPr>
          <a:xfrm>
            <a:off x="3997959" y="2416870"/>
            <a:ext cx="2440992" cy="2104826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</p:pic>
      <p:pic>
        <p:nvPicPr>
          <p:cNvPr id="1048" name="Google Shape;1048;p159"/>
          <p:cNvPicPr preferRelativeResize="0"/>
          <p:nvPr/>
        </p:nvPicPr>
        <p:blipFill rotWithShape="1">
          <a:blip r:embed="rId5">
            <a:alphaModFix/>
          </a:blip>
          <a:srcRect l="1760" r="4104"/>
          <a:stretch/>
        </p:blipFill>
        <p:spPr>
          <a:xfrm>
            <a:off x="6402019" y="2708317"/>
            <a:ext cx="2559153" cy="2206715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</p:pic>
      <p:grpSp>
        <p:nvGrpSpPr>
          <p:cNvPr id="1049" name="Google Shape;1049;p159"/>
          <p:cNvGrpSpPr/>
          <p:nvPr/>
        </p:nvGrpSpPr>
        <p:grpSpPr>
          <a:xfrm>
            <a:off x="6580652" y="1531658"/>
            <a:ext cx="2380833" cy="857300"/>
            <a:chOff x="8711352" y="960674"/>
            <a:chExt cx="2907000" cy="933471"/>
          </a:xfrm>
        </p:grpSpPr>
        <p:sp>
          <p:nvSpPr>
            <p:cNvPr id="1050" name="Google Shape;1050;p159"/>
            <p:cNvSpPr/>
            <p:nvPr/>
          </p:nvSpPr>
          <p:spPr>
            <a:xfrm>
              <a:off x="8711352" y="1117067"/>
              <a:ext cx="2907000" cy="756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pic>
          <p:nvPicPr>
            <p:cNvPr id="1051" name="Google Shape;1051;p159"/>
            <p:cNvPicPr preferRelativeResize="0"/>
            <p:nvPr/>
          </p:nvPicPr>
          <p:blipFill rotWithShape="1">
            <a:blip r:embed="rId3">
              <a:alphaModFix/>
            </a:blip>
            <a:srcRect l="3896" t="66670" r="3097" b="-3794"/>
            <a:stretch/>
          </p:blipFill>
          <p:spPr>
            <a:xfrm>
              <a:off x="8711352" y="960674"/>
              <a:ext cx="2906866" cy="93347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52" name="Google Shape;1052;p159"/>
          <p:cNvSpPr txBox="1"/>
          <p:nvPr/>
        </p:nvSpPr>
        <p:spPr>
          <a:xfrm>
            <a:off x="8544665" y="4777713"/>
            <a:ext cx="461100" cy="2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DAA"/>
              </a:buClr>
              <a:buSzPts val="900"/>
              <a:buFont typeface="Noto Sans Symbols"/>
              <a:buNone/>
            </a:pPr>
            <a:fld id="{00000000-1234-1234-1234-123412341234}" type="slidenum">
              <a:rPr lang="en-US"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19</a:t>
            </a:fld>
            <a:endParaRPr sz="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Google Shape;884;p142"/>
          <p:cNvSpPr txBox="1">
            <a:spLocks noGrp="1"/>
          </p:cNvSpPr>
          <p:nvPr>
            <p:ph type="title"/>
          </p:nvPr>
        </p:nvSpPr>
        <p:spPr>
          <a:xfrm>
            <a:off x="369857" y="888511"/>
            <a:ext cx="8467800" cy="8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5F7D"/>
              </a:buClr>
              <a:buSzPts val="3300"/>
              <a:buFont typeface="Calibri"/>
              <a:buNone/>
            </a:pPr>
            <a:r>
              <a:rPr lang="en-US"/>
              <a:t>Learning Objectives</a:t>
            </a:r>
            <a:endParaRPr/>
          </a:p>
        </p:txBody>
      </p:sp>
      <p:sp>
        <p:nvSpPr>
          <p:cNvPr id="885" name="Google Shape;885;p142"/>
          <p:cNvSpPr txBox="1">
            <a:spLocks noGrp="1"/>
          </p:cNvSpPr>
          <p:nvPr>
            <p:ph type="body" idx="1"/>
          </p:nvPr>
        </p:nvSpPr>
        <p:spPr>
          <a:xfrm>
            <a:off x="369850" y="1871848"/>
            <a:ext cx="8467800" cy="288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fontScale="92500" lnSpcReduction="10000"/>
          </a:bodyPr>
          <a:lstStyle/>
          <a:p>
            <a:pPr marL="457200" lvl="0" indent="-368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Understand the connection between data quality and data use</a:t>
            </a:r>
            <a:endParaRPr sz="2200"/>
          </a:p>
          <a:p>
            <a:pPr marL="457200" lvl="0" indent="-368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Apply the SIPOC framework to identify the key </a:t>
            </a:r>
            <a:r>
              <a:rPr lang="en-US" sz="2200" b="1">
                <a:solidFill>
                  <a:schemeClr val="accent1"/>
                </a:solidFill>
              </a:rPr>
              <a:t>S</a:t>
            </a:r>
            <a:r>
              <a:rPr lang="en-US" sz="2200"/>
              <a:t>uppliers, </a:t>
            </a:r>
            <a:r>
              <a:rPr lang="en-US" sz="2200" b="1">
                <a:solidFill>
                  <a:schemeClr val="accent1"/>
                </a:solidFill>
              </a:rPr>
              <a:t>I</a:t>
            </a:r>
            <a:r>
              <a:rPr lang="en-US" sz="2200"/>
              <a:t>nputs, </a:t>
            </a:r>
            <a:r>
              <a:rPr lang="en-US" sz="2200" b="1">
                <a:solidFill>
                  <a:schemeClr val="accent1"/>
                </a:solidFill>
              </a:rPr>
              <a:t>P</a:t>
            </a:r>
            <a:r>
              <a:rPr lang="en-US" sz="2200"/>
              <a:t>rocesses, </a:t>
            </a:r>
            <a:r>
              <a:rPr lang="en-US" sz="2200" b="1">
                <a:solidFill>
                  <a:schemeClr val="accent1"/>
                </a:solidFill>
              </a:rPr>
              <a:t>O</a:t>
            </a:r>
            <a:r>
              <a:rPr lang="en-US" sz="2200"/>
              <a:t>utputs and </a:t>
            </a:r>
            <a:r>
              <a:rPr lang="en-US" sz="2200" b="1">
                <a:solidFill>
                  <a:schemeClr val="accent1"/>
                </a:solidFill>
              </a:rPr>
              <a:t>C</a:t>
            </a:r>
            <a:r>
              <a:rPr lang="en-US" sz="2200"/>
              <a:t>onsumers of IIS data</a:t>
            </a:r>
            <a:endParaRPr sz="2200"/>
          </a:p>
          <a:p>
            <a:pPr marL="457200" lvl="0" indent="-368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Identify the internal and external partners who can use IIS data to increase up-to-date immunization of individuals and populations</a:t>
            </a:r>
            <a:endParaRPr sz="2200"/>
          </a:p>
          <a:p>
            <a:pPr marL="457200" lvl="0" indent="-368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Recognize the potential impact of data visualization on increasing IIS data access, use, and awareness by the public and partners</a:t>
            </a:r>
            <a:endParaRPr sz="2200"/>
          </a:p>
          <a:p>
            <a:pPr marL="3429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-US"/>
              <a:t> 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" name="Google Shape;1058;p160"/>
          <p:cNvSpPr txBox="1">
            <a:spLocks noGrp="1"/>
          </p:cNvSpPr>
          <p:nvPr>
            <p:ph type="title"/>
          </p:nvPr>
        </p:nvSpPr>
        <p:spPr>
          <a:xfrm>
            <a:off x="338107" y="497361"/>
            <a:ext cx="8467800" cy="8055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CDC Use of IIS Data</a:t>
            </a:r>
            <a:endParaRPr/>
          </a:p>
        </p:txBody>
      </p:sp>
      <p:sp>
        <p:nvSpPr>
          <p:cNvPr id="1059" name="Google Shape;1059;p160"/>
          <p:cNvSpPr txBox="1">
            <a:spLocks noGrp="1"/>
          </p:cNvSpPr>
          <p:nvPr>
            <p:ph type="body" idx="1"/>
          </p:nvPr>
        </p:nvSpPr>
        <p:spPr>
          <a:xfrm>
            <a:off x="338107" y="900111"/>
            <a:ext cx="8467800" cy="29325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Vaccine Administration and Coverage by Jurisdiction (IIS), United States</a:t>
            </a:r>
            <a:endParaRPr sz="20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060" name="Google Shape;1060;p1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9600" y="1717425"/>
            <a:ext cx="4244775" cy="2846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1" name="Google Shape;1061;p160"/>
          <p:cNvPicPr preferRelativeResize="0"/>
          <p:nvPr/>
        </p:nvPicPr>
        <p:blipFill rotWithShape="1">
          <a:blip r:embed="rId4">
            <a:alphaModFix/>
          </a:blip>
          <a:srcRect t="882"/>
          <a:stretch/>
        </p:blipFill>
        <p:spPr>
          <a:xfrm>
            <a:off x="4479625" y="1751325"/>
            <a:ext cx="4480152" cy="2812875"/>
          </a:xfrm>
          <a:prstGeom prst="rect">
            <a:avLst/>
          </a:prstGeom>
          <a:noFill/>
          <a:ln>
            <a:noFill/>
          </a:ln>
        </p:spPr>
      </p:pic>
      <p:sp>
        <p:nvSpPr>
          <p:cNvPr id="1062" name="Google Shape;1062;p160"/>
          <p:cNvSpPr txBox="1"/>
          <p:nvPr/>
        </p:nvSpPr>
        <p:spPr>
          <a:xfrm>
            <a:off x="4799713" y="4564200"/>
            <a:ext cx="38919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u="sng">
                <a:solidFill>
                  <a:schemeClr val="hlink"/>
                </a:solidFill>
                <a:hlinkClick r:id="rId5"/>
              </a:rPr>
              <a:t>Vaccine Administration and Coverage by Jurisdiction (IIS), United States | CDC</a:t>
            </a:r>
            <a:endParaRPr sz="800"/>
          </a:p>
        </p:txBody>
      </p:sp>
      <p:sp>
        <p:nvSpPr>
          <p:cNvPr id="1063" name="Google Shape;1063;p160"/>
          <p:cNvSpPr txBox="1"/>
          <p:nvPr/>
        </p:nvSpPr>
        <p:spPr>
          <a:xfrm>
            <a:off x="338100" y="4564200"/>
            <a:ext cx="41796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u="sng">
                <a:solidFill>
                  <a:schemeClr val="hlink"/>
                </a:solidFill>
                <a:hlinkClick r:id="rId5"/>
              </a:rPr>
              <a:t>Vaccine Administration and Coverage by Jurisdiction (IIS), United States | CDC</a:t>
            </a:r>
            <a:endParaRPr sz="8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9" name="Google Shape;1069;p161"/>
          <p:cNvSpPr txBox="1">
            <a:spLocks noGrp="1"/>
          </p:cNvSpPr>
          <p:nvPr>
            <p:ph type="title"/>
          </p:nvPr>
        </p:nvSpPr>
        <p:spPr>
          <a:xfrm>
            <a:off x="250730" y="2097450"/>
            <a:ext cx="2985000" cy="8055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Jurisdiction Use of IIS Data</a:t>
            </a:r>
            <a:endParaRPr/>
          </a:p>
        </p:txBody>
      </p:sp>
      <p:pic>
        <p:nvPicPr>
          <p:cNvPr id="1070" name="Google Shape;1070;p161"/>
          <p:cNvPicPr preferRelativeResize="0"/>
          <p:nvPr/>
        </p:nvPicPr>
        <p:blipFill rotWithShape="1">
          <a:blip r:embed="rId3">
            <a:alphaModFix/>
          </a:blip>
          <a:srcRect l="2471" r="2462"/>
          <a:stretch/>
        </p:blipFill>
        <p:spPr>
          <a:xfrm>
            <a:off x="3553825" y="434650"/>
            <a:ext cx="5317051" cy="4086951"/>
          </a:xfrm>
          <a:prstGeom prst="rect">
            <a:avLst/>
          </a:prstGeom>
          <a:noFill/>
          <a:ln>
            <a:noFill/>
          </a:ln>
        </p:spPr>
      </p:pic>
      <p:sp>
        <p:nvSpPr>
          <p:cNvPr id="1071" name="Google Shape;1071;p161"/>
          <p:cNvSpPr txBox="1"/>
          <p:nvPr/>
        </p:nvSpPr>
        <p:spPr>
          <a:xfrm>
            <a:off x="1107125" y="4651325"/>
            <a:ext cx="71187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u="sng">
                <a:solidFill>
                  <a:schemeClr val="hlink"/>
                </a:solidFill>
                <a:hlinkClick r:id="rId4"/>
              </a:rPr>
              <a:t>County School Immunization Dashboards | Washington State </a:t>
            </a:r>
            <a:r>
              <a:rPr lang="en-US" sz="1300" u="sng">
                <a:solidFill>
                  <a:schemeClr val="hlink"/>
                </a:solidFill>
                <a:hlinkClick r:id="rId4"/>
              </a:rPr>
              <a:t>Department o</a:t>
            </a:r>
            <a:r>
              <a:rPr lang="en-US" sz="1300" u="sng">
                <a:solidFill>
                  <a:schemeClr val="hlink"/>
                </a:solidFill>
                <a:hlinkClick r:id="rId4"/>
              </a:rPr>
              <a:t>f Health</a:t>
            </a:r>
            <a:endParaRPr sz="11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7" name="Google Shape;1077;p162"/>
          <p:cNvSpPr txBox="1">
            <a:spLocks noGrp="1"/>
          </p:cNvSpPr>
          <p:nvPr>
            <p:ph type="title"/>
          </p:nvPr>
        </p:nvSpPr>
        <p:spPr>
          <a:xfrm>
            <a:off x="291632" y="507136"/>
            <a:ext cx="8467800" cy="8055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Jurisdiction Use of IIS Data</a:t>
            </a:r>
            <a:endParaRPr/>
          </a:p>
        </p:txBody>
      </p:sp>
      <p:pic>
        <p:nvPicPr>
          <p:cNvPr id="1078" name="Google Shape;1078;p16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0825" y="1347850"/>
            <a:ext cx="7699026" cy="2738025"/>
          </a:xfrm>
          <a:prstGeom prst="rect">
            <a:avLst/>
          </a:prstGeom>
          <a:noFill/>
          <a:ln>
            <a:noFill/>
          </a:ln>
        </p:spPr>
      </p:pic>
      <p:sp>
        <p:nvSpPr>
          <p:cNvPr id="1079" name="Google Shape;1079;p162"/>
          <p:cNvSpPr txBox="1"/>
          <p:nvPr/>
        </p:nvSpPr>
        <p:spPr>
          <a:xfrm>
            <a:off x="684500" y="4304725"/>
            <a:ext cx="75687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u="sng">
                <a:solidFill>
                  <a:schemeClr val="hlink"/>
                </a:solidFill>
                <a:hlinkClick r:id="rId4"/>
              </a:rPr>
              <a:t>Wisconsin EPH Tracker</a:t>
            </a:r>
            <a:endParaRPr sz="16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" name="Google Shape;1085;p163"/>
          <p:cNvSpPr txBox="1">
            <a:spLocks noGrp="1"/>
          </p:cNvSpPr>
          <p:nvPr>
            <p:ph type="title"/>
          </p:nvPr>
        </p:nvSpPr>
        <p:spPr>
          <a:xfrm>
            <a:off x="1371601" y="482025"/>
            <a:ext cx="7434300" cy="8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-US"/>
              <a:t>Activity: Small Group Discussion</a:t>
            </a:r>
            <a:endParaRPr/>
          </a:p>
        </p:txBody>
      </p:sp>
      <p:sp>
        <p:nvSpPr>
          <p:cNvPr id="1086" name="Google Shape;1086;p163"/>
          <p:cNvSpPr txBox="1">
            <a:spLocks noGrp="1"/>
          </p:cNvSpPr>
          <p:nvPr>
            <p:ph type="body" idx="1"/>
          </p:nvPr>
        </p:nvSpPr>
        <p:spPr>
          <a:xfrm>
            <a:off x="338100" y="1608850"/>
            <a:ext cx="8467800" cy="29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457200" lvl="0" indent="-368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Discuss the questions below with the people at your table, and designate one person to report out for your group.</a:t>
            </a:r>
            <a:endParaRPr sz="2200"/>
          </a:p>
          <a:p>
            <a:pPr marL="914400" lvl="1" indent="-368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What data use challenges are you facing now?</a:t>
            </a:r>
            <a:endParaRPr sz="2200"/>
          </a:p>
          <a:p>
            <a:pPr marL="914400" lvl="1" indent="-368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How can you work to overcome them?</a:t>
            </a:r>
            <a:endParaRPr sz="2200"/>
          </a:p>
          <a:p>
            <a:pPr marL="457200" lvl="0" indent="-368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After 10 minutes, each group will report out and everyone will engage in a large group discussion.</a:t>
            </a:r>
            <a:endParaRPr sz="2200"/>
          </a:p>
        </p:txBody>
      </p:sp>
      <p:pic>
        <p:nvPicPr>
          <p:cNvPr id="1087" name="Google Shape;1087;p16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371600" cy="137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2" name="Google Shape;1092;p164"/>
          <p:cNvSpPr txBox="1">
            <a:spLocks noGrp="1"/>
          </p:cNvSpPr>
          <p:nvPr>
            <p:ph type="title"/>
          </p:nvPr>
        </p:nvSpPr>
        <p:spPr>
          <a:xfrm>
            <a:off x="338089" y="1218518"/>
            <a:ext cx="8467800" cy="8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marR="0" lvl="0" indent="0" algn="ctr" rtl="0">
              <a:lnSpc>
                <a:spcPct val="97368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Calibri"/>
              <a:buNone/>
            </a:pPr>
            <a:r>
              <a:rPr lang="en-US">
                <a:solidFill>
                  <a:srgbClr val="2E5F7D"/>
                </a:solidFill>
              </a:rPr>
              <a:t>Questions/Comments/Discussion?</a:t>
            </a:r>
            <a:endParaRPr>
              <a:solidFill>
                <a:srgbClr val="2E5F7D"/>
              </a:solidFill>
            </a:endParaRPr>
          </a:p>
        </p:txBody>
      </p:sp>
      <p:pic>
        <p:nvPicPr>
          <p:cNvPr id="1093" name="Google Shape;1093;p16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25200" y="2971250"/>
            <a:ext cx="2693601" cy="21722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9" name="Google Shape;1099;p165"/>
          <p:cNvSpPr txBox="1">
            <a:spLocks noGrp="1"/>
          </p:cNvSpPr>
          <p:nvPr>
            <p:ph type="title"/>
          </p:nvPr>
        </p:nvSpPr>
        <p:spPr>
          <a:xfrm>
            <a:off x="338107" y="479836"/>
            <a:ext cx="8467800" cy="8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-US"/>
              <a:t>Data Use Key Resources</a:t>
            </a:r>
            <a:endParaRPr/>
          </a:p>
        </p:txBody>
      </p:sp>
      <p:sp>
        <p:nvSpPr>
          <p:cNvPr id="1100" name="Google Shape;1100;p165"/>
          <p:cNvSpPr txBox="1">
            <a:spLocks noGrp="1"/>
          </p:cNvSpPr>
          <p:nvPr>
            <p:ph type="body" idx="1"/>
          </p:nvPr>
        </p:nvSpPr>
        <p:spPr>
          <a:xfrm>
            <a:off x="369850" y="1285325"/>
            <a:ext cx="8467800" cy="31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 sz="1800" u="sng">
                <a:solidFill>
                  <a:schemeClr val="hlink"/>
                </a:solidFill>
                <a:hlinkClick r:id="rId3"/>
              </a:rPr>
              <a:t>CDC Core Data Elements for IIS Functional Standards v4.1</a:t>
            </a:r>
            <a:r>
              <a:rPr lang="en-US" sz="1800"/>
              <a:t> - list of CDC-endorsed data elements </a:t>
            </a:r>
            <a:endParaRPr sz="1800"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 sz="1800" u="sng">
                <a:solidFill>
                  <a:schemeClr val="hlink"/>
                </a:solidFill>
                <a:hlinkClick r:id="rId4"/>
              </a:rPr>
              <a:t>CDC IIS HL7 Version 2.5.1 Implementation Guide (IG) and Addendum</a:t>
            </a:r>
            <a:r>
              <a:rPr lang="en-US" sz="1800"/>
              <a:t> - guide for EHR vendors, immunization providers, and other partners to implement standards-based data exchange with an IIS</a:t>
            </a:r>
            <a:endParaRPr sz="1800"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 sz="1800" u="sng">
                <a:solidFill>
                  <a:schemeClr val="hlink"/>
                </a:solidFill>
                <a:hlinkClick r:id="rId5"/>
              </a:rPr>
              <a:t>AIRA Onboarding Guidance and Shared Services</a:t>
            </a:r>
            <a:r>
              <a:rPr lang="en-US" sz="1800"/>
              <a:t> - supports awardee jurisdictions with onboarding providers to their local IIS</a:t>
            </a:r>
            <a:endParaRPr sz="1800"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 sz="1800" u="sng">
                <a:solidFill>
                  <a:schemeClr val="hlink"/>
                </a:solidFill>
                <a:hlinkClick r:id="rId6"/>
              </a:rPr>
              <a:t>AIRA Aggregate Analysis Reporting Tool (AART)</a:t>
            </a:r>
            <a:r>
              <a:rPr lang="en-US" sz="1800"/>
              <a:t> - an application developed to visualize and compile results and information on community-driven measures and tests related to IIS Functional Standards</a:t>
            </a:r>
            <a:endParaRPr sz="1800"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" name="Google Shape;891;p143"/>
          <p:cNvSpPr txBox="1">
            <a:spLocks noGrp="1"/>
          </p:cNvSpPr>
          <p:nvPr>
            <p:ph type="title"/>
          </p:nvPr>
        </p:nvSpPr>
        <p:spPr>
          <a:xfrm>
            <a:off x="369857" y="888511"/>
            <a:ext cx="8467800" cy="8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-US"/>
              <a:t>IIS Data Use </a:t>
            </a:r>
            <a:endParaRPr/>
          </a:p>
        </p:txBody>
      </p:sp>
      <p:sp>
        <p:nvSpPr>
          <p:cNvPr id="892" name="Google Shape;892;p143"/>
          <p:cNvSpPr/>
          <p:nvPr/>
        </p:nvSpPr>
        <p:spPr>
          <a:xfrm>
            <a:off x="1596000" y="1988494"/>
            <a:ext cx="5284200" cy="2074500"/>
          </a:xfrm>
          <a:prstGeom prst="round1Rect">
            <a:avLst>
              <a:gd name="adj" fmla="val 16667"/>
            </a:avLst>
          </a:prstGeom>
          <a:solidFill>
            <a:srgbClr val="E3EBB3"/>
          </a:solidFill>
          <a:ln w="9525" cap="flat" cmpd="sng">
            <a:solidFill>
              <a:srgbClr val="2E5F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-US" sz="2200" b="0" i="1" u="none" strike="noStrike" cap="none">
                <a:solidFill>
                  <a:srgbClr val="2E5F7D"/>
                </a:solidFill>
                <a:latin typeface="Calibri"/>
                <a:ea typeface="Calibri"/>
                <a:cs typeface="Calibri"/>
                <a:sym typeface="Calibri"/>
              </a:rPr>
              <a:t>Data use is the translation of IIS data into </a:t>
            </a:r>
            <a:r>
              <a:rPr lang="en-US" sz="2200" b="1" i="1" u="none" strike="noStrike" cap="none">
                <a:solidFill>
                  <a:srgbClr val="2E5F7D"/>
                </a:solidFill>
                <a:latin typeface="Calibri"/>
                <a:ea typeface="Calibri"/>
                <a:cs typeface="Calibri"/>
                <a:sym typeface="Calibri"/>
              </a:rPr>
              <a:t>actionable information</a:t>
            </a:r>
            <a:r>
              <a:rPr lang="en-US" sz="2200" b="0" i="1" u="none" strike="noStrike" cap="none">
                <a:solidFill>
                  <a:srgbClr val="2E5F7D"/>
                </a:solidFill>
                <a:latin typeface="Calibri"/>
                <a:ea typeface="Calibri"/>
                <a:cs typeface="Calibri"/>
                <a:sym typeface="Calibri"/>
              </a:rPr>
              <a:t> to support clinical practice, immunization program operations and other purposes that protect and promote the health of individuals and communities.</a:t>
            </a:r>
            <a:endParaRPr sz="2200" b="0" i="1" u="none" strike="noStrike" cap="none">
              <a:solidFill>
                <a:srgbClr val="2E5F7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3" name="Google Shape;893;p143"/>
          <p:cNvSpPr txBox="1"/>
          <p:nvPr/>
        </p:nvSpPr>
        <p:spPr>
          <a:xfrm>
            <a:off x="3467000" y="4063000"/>
            <a:ext cx="34131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2021 IIS Core Competency Model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p144"/>
          <p:cNvSpPr txBox="1">
            <a:spLocks noGrp="1"/>
          </p:cNvSpPr>
          <p:nvPr>
            <p:ph type="title"/>
          </p:nvPr>
        </p:nvSpPr>
        <p:spPr>
          <a:xfrm>
            <a:off x="369857" y="888511"/>
            <a:ext cx="8467800" cy="8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-US"/>
              <a:t>Why is IIS Data Use Important?</a:t>
            </a:r>
            <a:endParaRPr/>
          </a:p>
        </p:txBody>
      </p:sp>
      <p:sp>
        <p:nvSpPr>
          <p:cNvPr id="900" name="Google Shape;900;p144"/>
          <p:cNvSpPr txBox="1">
            <a:spLocks noGrp="1"/>
          </p:cNvSpPr>
          <p:nvPr>
            <p:ph type="body" idx="1"/>
          </p:nvPr>
        </p:nvSpPr>
        <p:spPr>
          <a:xfrm>
            <a:off x="369850" y="1694000"/>
            <a:ext cx="8155800" cy="24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lnSpcReduction="10000"/>
          </a:bodyPr>
          <a:lstStyle/>
          <a:p>
            <a:pPr marL="342900" lvl="0" indent="-304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5AF89"/>
              </a:buClr>
              <a:buSzPts val="2200"/>
              <a:buChar char="•"/>
            </a:pPr>
            <a:r>
              <a:rPr lang="en-US" sz="2200"/>
              <a:t>The </a:t>
            </a:r>
            <a:r>
              <a:rPr lang="en-US" sz="2200" b="1">
                <a:solidFill>
                  <a:schemeClr val="accent1"/>
                </a:solidFill>
              </a:rPr>
              <a:t>purpose</a:t>
            </a:r>
            <a:r>
              <a:rPr lang="en-US" sz="2200"/>
              <a:t> </a:t>
            </a:r>
            <a:r>
              <a:rPr lang="en-US" sz="2200" b="1">
                <a:solidFill>
                  <a:schemeClr val="accent1"/>
                </a:solidFill>
              </a:rPr>
              <a:t>of the IIS</a:t>
            </a:r>
            <a:r>
              <a:rPr lang="en-US" sz="2200"/>
              <a:t> is to </a:t>
            </a:r>
            <a:r>
              <a:rPr lang="en-US" sz="2200" b="1">
                <a:solidFill>
                  <a:schemeClr val="accent1"/>
                </a:solidFill>
              </a:rPr>
              <a:t>collect, consolidate and share</a:t>
            </a:r>
            <a:r>
              <a:rPr lang="en-US" sz="2200"/>
              <a:t> </a:t>
            </a:r>
            <a:r>
              <a:rPr lang="en-US" sz="2200" b="1">
                <a:solidFill>
                  <a:schemeClr val="accent1"/>
                </a:solidFill>
              </a:rPr>
              <a:t>data</a:t>
            </a:r>
            <a:r>
              <a:rPr lang="en-US" sz="2200"/>
              <a:t> to increase immunization coverage rates and promote public health</a:t>
            </a:r>
            <a:endParaRPr sz="2200"/>
          </a:p>
          <a:p>
            <a:pPr marL="342900" lvl="0" indent="-304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5AF89"/>
              </a:buClr>
              <a:buSzPts val="2200"/>
              <a:buChar char="•"/>
            </a:pPr>
            <a:r>
              <a:rPr lang="en-US" sz="2200" b="1">
                <a:solidFill>
                  <a:schemeClr val="accent1"/>
                </a:solidFill>
              </a:rPr>
              <a:t>Sustainability </a:t>
            </a:r>
            <a:r>
              <a:rPr lang="en-US" sz="2200"/>
              <a:t>and </a:t>
            </a:r>
            <a:r>
              <a:rPr lang="en-US" sz="2200" b="1">
                <a:solidFill>
                  <a:schemeClr val="accent1"/>
                </a:solidFill>
              </a:rPr>
              <a:t>credibility </a:t>
            </a:r>
            <a:r>
              <a:rPr lang="en-US" sz="2200"/>
              <a:t>of the IIS depends on data use</a:t>
            </a:r>
            <a:endParaRPr sz="2200"/>
          </a:p>
          <a:p>
            <a:pPr marL="342900" lvl="0" indent="-304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5AF89"/>
              </a:buClr>
              <a:buSzPts val="2200"/>
              <a:buChar char="•"/>
            </a:pPr>
            <a:r>
              <a:rPr lang="en-US" sz="2200" b="1">
                <a:solidFill>
                  <a:schemeClr val="accent1"/>
                </a:solidFill>
              </a:rPr>
              <a:t>Data use improves data quality</a:t>
            </a:r>
            <a:endParaRPr sz="2200" b="1">
              <a:solidFill>
                <a:schemeClr val="accent1"/>
              </a:solidFill>
            </a:endParaRPr>
          </a:p>
          <a:p>
            <a:pPr marL="685800" lvl="1" indent="-279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 sz="2200"/>
              <a:t>Users find the problems and help you fix them</a:t>
            </a:r>
            <a:endParaRPr sz="2200"/>
          </a:p>
          <a:p>
            <a:pPr marL="3429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-US"/>
              <a:t> 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" name="Google Shape;906;p145"/>
          <p:cNvSpPr txBox="1">
            <a:spLocks noGrp="1"/>
          </p:cNvSpPr>
          <p:nvPr>
            <p:ph type="title"/>
          </p:nvPr>
        </p:nvSpPr>
        <p:spPr>
          <a:xfrm>
            <a:off x="369857" y="888511"/>
            <a:ext cx="8467800" cy="8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-US"/>
              <a:t>Your Role as an IIS Leader</a:t>
            </a:r>
            <a:endParaRPr/>
          </a:p>
        </p:txBody>
      </p:sp>
      <p:sp>
        <p:nvSpPr>
          <p:cNvPr id="907" name="Google Shape;907;p145"/>
          <p:cNvSpPr txBox="1">
            <a:spLocks noGrp="1"/>
          </p:cNvSpPr>
          <p:nvPr>
            <p:ph type="body" idx="1"/>
          </p:nvPr>
        </p:nvSpPr>
        <p:spPr>
          <a:xfrm>
            <a:off x="369863" y="1840406"/>
            <a:ext cx="8467800" cy="248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</a:pPr>
            <a:r>
              <a:rPr lang="en-US" sz="2200" b="1">
                <a:solidFill>
                  <a:schemeClr val="accent1"/>
                </a:solidFill>
              </a:rPr>
              <a:t>Continuously work to achieve high-quality IIS data</a:t>
            </a:r>
            <a:endParaRPr sz="2200" b="1">
              <a:solidFill>
                <a:schemeClr val="accent1"/>
              </a:solidFill>
            </a:endParaRPr>
          </a:p>
          <a:p>
            <a:pPr marL="685800" lvl="1" indent="-3048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Strengthen data quality processes and personnel</a:t>
            </a:r>
            <a:endParaRPr sz="2200"/>
          </a:p>
          <a:p>
            <a:pPr marL="68580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Use CDC, AIRA, and PHII resources</a:t>
            </a:r>
            <a:endParaRPr sz="2200"/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</a:pPr>
            <a:endParaRPr sz="2200"/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</a:pPr>
            <a:r>
              <a:rPr lang="en-US" sz="2200" b="1">
                <a:solidFill>
                  <a:schemeClr val="accent1"/>
                </a:solidFill>
              </a:rPr>
              <a:t>Promote and enable authorized use of high-quality IIS data </a:t>
            </a:r>
            <a:r>
              <a:rPr lang="en-US" sz="2200"/>
              <a:t>by internal and external partners</a:t>
            </a:r>
            <a:endParaRPr sz="2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Google Shape;912;p146"/>
          <p:cNvSpPr txBox="1">
            <a:spLocks noGrp="1"/>
          </p:cNvSpPr>
          <p:nvPr>
            <p:ph type="title"/>
          </p:nvPr>
        </p:nvSpPr>
        <p:spPr>
          <a:xfrm>
            <a:off x="369857" y="1615606"/>
            <a:ext cx="8467800" cy="8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1666"/>
              </a:lnSpc>
              <a:spcBef>
                <a:spcPts val="0"/>
              </a:spcBef>
              <a:spcAft>
                <a:spcPts val="0"/>
              </a:spcAft>
              <a:buClr>
                <a:srgbClr val="2E5F7D"/>
              </a:buClr>
              <a:buSzPts val="3600"/>
              <a:buFont typeface="Calibri"/>
              <a:buNone/>
            </a:pPr>
            <a:r>
              <a:rPr lang="en-US"/>
              <a:t>How can you achieve effective IIS data use?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" name="Google Shape;917;p147"/>
          <p:cNvSpPr txBox="1">
            <a:spLocks noGrp="1"/>
          </p:cNvSpPr>
          <p:nvPr>
            <p:ph type="title"/>
          </p:nvPr>
        </p:nvSpPr>
        <p:spPr>
          <a:xfrm>
            <a:off x="-7" y="193172"/>
            <a:ext cx="8229600" cy="4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Calibri"/>
              <a:buNone/>
            </a:pPr>
            <a:r>
              <a:rPr lang="en-US">
                <a:solidFill>
                  <a:srgbClr val="2E5F7D"/>
                </a:solidFill>
              </a:rPr>
              <a:t>SIPOC Framework for Effective IIS Data Use</a:t>
            </a:r>
            <a:endParaRPr>
              <a:solidFill>
                <a:srgbClr val="2E5F7D"/>
              </a:solidFill>
            </a:endParaRPr>
          </a:p>
        </p:txBody>
      </p:sp>
      <p:sp>
        <p:nvSpPr>
          <p:cNvPr id="918" name="Google Shape;918;p147"/>
          <p:cNvSpPr/>
          <p:nvPr/>
        </p:nvSpPr>
        <p:spPr>
          <a:xfrm>
            <a:off x="808150" y="777200"/>
            <a:ext cx="1600200" cy="4064100"/>
          </a:xfrm>
          <a:prstGeom prst="rect">
            <a:avLst/>
          </a:prstGeom>
          <a:solidFill>
            <a:srgbClr val="C5D8F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9" name="Google Shape;919;p147"/>
          <p:cNvSpPr/>
          <p:nvPr/>
        </p:nvSpPr>
        <p:spPr>
          <a:xfrm>
            <a:off x="2408350" y="777200"/>
            <a:ext cx="1600200" cy="4064100"/>
          </a:xfrm>
          <a:prstGeom prst="rect">
            <a:avLst/>
          </a:prstGeom>
          <a:solidFill>
            <a:srgbClr val="EAF1DD"/>
          </a:solidFill>
          <a:ln w="25400" cap="flat" cmpd="sng">
            <a:solidFill>
              <a:srgbClr val="76923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0" name="Google Shape;920;p147"/>
          <p:cNvSpPr/>
          <p:nvPr/>
        </p:nvSpPr>
        <p:spPr>
          <a:xfrm>
            <a:off x="3983500" y="777200"/>
            <a:ext cx="1574700" cy="4064100"/>
          </a:xfrm>
          <a:prstGeom prst="rect">
            <a:avLst/>
          </a:prstGeom>
          <a:solidFill>
            <a:srgbClr val="E5DFEC"/>
          </a:solidFill>
          <a:ln w="25400" cap="flat" cmpd="sng">
            <a:solidFill>
              <a:srgbClr val="5F497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1" name="Google Shape;921;p147"/>
          <p:cNvSpPr/>
          <p:nvPr/>
        </p:nvSpPr>
        <p:spPr>
          <a:xfrm>
            <a:off x="5551275" y="777200"/>
            <a:ext cx="1562700" cy="4064100"/>
          </a:xfrm>
          <a:prstGeom prst="rect">
            <a:avLst/>
          </a:prstGeom>
          <a:solidFill>
            <a:srgbClr val="DAEEF3"/>
          </a:solidFill>
          <a:ln w="25400" cap="flat" cmpd="sng">
            <a:solidFill>
              <a:srgbClr val="3185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2" name="Google Shape;922;p147"/>
          <p:cNvSpPr/>
          <p:nvPr/>
        </p:nvSpPr>
        <p:spPr>
          <a:xfrm>
            <a:off x="7098700" y="777200"/>
            <a:ext cx="1638000" cy="4064100"/>
          </a:xfrm>
          <a:prstGeom prst="rect">
            <a:avLst/>
          </a:prstGeom>
          <a:solidFill>
            <a:srgbClr val="FDE9D8"/>
          </a:solidFill>
          <a:ln w="25400" cap="flat" cmpd="sng">
            <a:solidFill>
              <a:srgbClr val="E36C0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3" name="Google Shape;923;p147"/>
          <p:cNvSpPr txBox="1"/>
          <p:nvPr/>
        </p:nvSpPr>
        <p:spPr>
          <a:xfrm>
            <a:off x="799369" y="1068206"/>
            <a:ext cx="13716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Suppliers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4" name="Google Shape;924;p147"/>
          <p:cNvSpPr txBox="1"/>
          <p:nvPr/>
        </p:nvSpPr>
        <p:spPr>
          <a:xfrm>
            <a:off x="2516155" y="1068202"/>
            <a:ext cx="13716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Inputs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5" name="Google Shape;925;p147"/>
          <p:cNvSpPr txBox="1"/>
          <p:nvPr/>
        </p:nvSpPr>
        <p:spPr>
          <a:xfrm>
            <a:off x="5645857" y="1068202"/>
            <a:ext cx="13716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Outputs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6" name="Google Shape;926;p147"/>
          <p:cNvSpPr txBox="1"/>
          <p:nvPr/>
        </p:nvSpPr>
        <p:spPr>
          <a:xfrm>
            <a:off x="4152074" y="1068202"/>
            <a:ext cx="13716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Processes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7" name="Google Shape;927;p147"/>
          <p:cNvSpPr txBox="1"/>
          <p:nvPr/>
        </p:nvSpPr>
        <p:spPr>
          <a:xfrm>
            <a:off x="7267442" y="1058072"/>
            <a:ext cx="13716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Consumers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28" name="Google Shape;928;p147"/>
          <p:cNvCxnSpPr/>
          <p:nvPr/>
        </p:nvCxnSpPr>
        <p:spPr>
          <a:xfrm>
            <a:off x="887380" y="1468252"/>
            <a:ext cx="13146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29" name="Google Shape;929;p147"/>
          <p:cNvCxnSpPr/>
          <p:nvPr/>
        </p:nvCxnSpPr>
        <p:spPr>
          <a:xfrm>
            <a:off x="2544730" y="1468252"/>
            <a:ext cx="13146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30" name="Google Shape;930;p147"/>
          <p:cNvCxnSpPr/>
          <p:nvPr/>
        </p:nvCxnSpPr>
        <p:spPr>
          <a:xfrm>
            <a:off x="4090265" y="1468252"/>
            <a:ext cx="13146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31" name="Google Shape;931;p147"/>
          <p:cNvCxnSpPr/>
          <p:nvPr/>
        </p:nvCxnSpPr>
        <p:spPr>
          <a:xfrm>
            <a:off x="5680525" y="1460541"/>
            <a:ext cx="13146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32" name="Google Shape;932;p147"/>
          <p:cNvCxnSpPr/>
          <p:nvPr/>
        </p:nvCxnSpPr>
        <p:spPr>
          <a:xfrm>
            <a:off x="7267442" y="1460541"/>
            <a:ext cx="13146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33" name="Google Shape;933;p147"/>
          <p:cNvSpPr txBox="1"/>
          <p:nvPr/>
        </p:nvSpPr>
        <p:spPr>
          <a:xfrm>
            <a:off x="830230" y="1639702"/>
            <a:ext cx="1371600" cy="7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2159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Providers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159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Other IIS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159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Federal agencies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1590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4" name="Google Shape;934;p147"/>
          <p:cNvSpPr txBox="1"/>
          <p:nvPr/>
        </p:nvSpPr>
        <p:spPr>
          <a:xfrm>
            <a:off x="2472089" y="1639702"/>
            <a:ext cx="14937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2159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Patient demographics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159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Vaccination events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1590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5" name="Google Shape;935;p147"/>
          <p:cNvSpPr txBox="1"/>
          <p:nvPr/>
        </p:nvSpPr>
        <p:spPr>
          <a:xfrm>
            <a:off x="5573678" y="1624529"/>
            <a:ext cx="1607400" cy="15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2159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Vaccination records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159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Immunization Forecasts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159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Vaccination coverage and line list reports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159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Reporting to CDC, jurisdiction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159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Dashboards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6" name="Google Shape;936;p147"/>
          <p:cNvSpPr txBox="1"/>
          <p:nvPr/>
        </p:nvSpPr>
        <p:spPr>
          <a:xfrm>
            <a:off x="3983498" y="1639701"/>
            <a:ext cx="1632900" cy="14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2159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Onboarding for reporting and access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159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Matching, merging and de-duplicating records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159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Clinical Decision Support (forecasting)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1590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7" name="Google Shape;937;p147"/>
          <p:cNvSpPr txBox="1"/>
          <p:nvPr/>
        </p:nvSpPr>
        <p:spPr>
          <a:xfrm>
            <a:off x="7098700" y="1513949"/>
            <a:ext cx="1675500" cy="21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2159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Providers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159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Immunization Program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159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Other Health Department staff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159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Other IISs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159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Public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159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Schools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159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Child Care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159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CDC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159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Medicaid, Health Plans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159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lang="en-US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Researchers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1590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38" name="Google Shape;938;p147"/>
          <p:cNvCxnSpPr/>
          <p:nvPr/>
        </p:nvCxnSpPr>
        <p:spPr>
          <a:xfrm>
            <a:off x="807938" y="3454775"/>
            <a:ext cx="7779600" cy="0"/>
          </a:xfrm>
          <a:prstGeom prst="straightConnector1">
            <a:avLst/>
          </a:prstGeom>
          <a:noFill/>
          <a:ln w="9525" cap="flat" cmpd="sng">
            <a:solidFill>
              <a:srgbClr val="4A7DBA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939" name="Google Shape;939;p147"/>
          <p:cNvSpPr txBox="1"/>
          <p:nvPr/>
        </p:nvSpPr>
        <p:spPr>
          <a:xfrm>
            <a:off x="-48025" y="3614850"/>
            <a:ext cx="804300" cy="9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800" b="1" u="none" strike="noStrike" cap="none">
                <a:solidFill>
                  <a:srgbClr val="2E5F7D"/>
                </a:solidFill>
                <a:latin typeface="Calibri"/>
                <a:ea typeface="Calibri"/>
                <a:cs typeface="Calibri"/>
                <a:sym typeface="Calibri"/>
              </a:rPr>
              <a:t>Role of IIS Leader</a:t>
            </a:r>
            <a:endParaRPr sz="1500" u="none" strike="noStrike" cap="none">
              <a:solidFill>
                <a:srgbClr val="2E5F7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0" name="Google Shape;940;p147"/>
          <p:cNvSpPr txBox="1"/>
          <p:nvPr/>
        </p:nvSpPr>
        <p:spPr>
          <a:xfrm>
            <a:off x="844268" y="3464671"/>
            <a:ext cx="15114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2159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Recruit and connect all suppliers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1590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1590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1" name="Google Shape;941;p147"/>
          <p:cNvSpPr txBox="1"/>
          <p:nvPr/>
        </p:nvSpPr>
        <p:spPr>
          <a:xfrm>
            <a:off x="2460217" y="3469949"/>
            <a:ext cx="14610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2159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Motivate providers to report high quality data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159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Capture full range of IIS data inputs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2" name="Google Shape;942;p147"/>
          <p:cNvSpPr txBox="1"/>
          <p:nvPr/>
        </p:nvSpPr>
        <p:spPr>
          <a:xfrm>
            <a:off x="4022855" y="3500472"/>
            <a:ext cx="1461000" cy="12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2159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Ensure integrity of data processes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159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Continuously improve data quality processes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159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Promote authorized access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3" name="Google Shape;943;p147"/>
          <p:cNvSpPr txBox="1"/>
          <p:nvPr/>
        </p:nvSpPr>
        <p:spPr>
          <a:xfrm>
            <a:off x="5604602" y="3515038"/>
            <a:ext cx="1461000" cy="4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2159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Share high quality IIS data outputs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4" name="Google Shape;944;p147"/>
          <p:cNvSpPr txBox="1"/>
          <p:nvPr/>
        </p:nvSpPr>
        <p:spPr>
          <a:xfrm>
            <a:off x="7111568" y="3500472"/>
            <a:ext cx="1578900" cy="7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2159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Meet consumer needs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159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Highlight data use champions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" name="Google Shape;950;p148"/>
          <p:cNvSpPr txBox="1">
            <a:spLocks noGrp="1"/>
          </p:cNvSpPr>
          <p:nvPr>
            <p:ph type="title"/>
          </p:nvPr>
        </p:nvSpPr>
        <p:spPr>
          <a:xfrm>
            <a:off x="369875" y="413148"/>
            <a:ext cx="8467800" cy="8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5F7D"/>
              </a:buClr>
              <a:buSzPts val="3300"/>
              <a:buFont typeface="Calibri"/>
              <a:buNone/>
            </a:pPr>
            <a:r>
              <a:rPr lang="en-US"/>
              <a:t>Recruit and Connect all IIS Data</a:t>
            </a:r>
            <a:r>
              <a:rPr lang="en-US" b="1"/>
              <a:t> Suppliers</a:t>
            </a:r>
            <a:endParaRPr b="1"/>
          </a:p>
        </p:txBody>
      </p:sp>
      <p:sp>
        <p:nvSpPr>
          <p:cNvPr id="951" name="Google Shape;951;p148"/>
          <p:cNvSpPr txBox="1">
            <a:spLocks noGrp="1"/>
          </p:cNvSpPr>
          <p:nvPr>
            <p:ph type="body" idx="1"/>
          </p:nvPr>
        </p:nvSpPr>
        <p:spPr>
          <a:xfrm>
            <a:off x="369875" y="1372650"/>
            <a:ext cx="8139900" cy="34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683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Onboard providers and partners for interoperability</a:t>
            </a:r>
            <a:endParaRPr sz="2200"/>
          </a:p>
          <a:p>
            <a:pPr marL="457200" lvl="0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Set up accounts for IIS user interface</a:t>
            </a:r>
            <a:endParaRPr sz="2200"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</a:pPr>
            <a:endParaRPr sz="2200"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</a:pPr>
            <a:r>
              <a:rPr lang="en-US" sz="2200" b="1">
                <a:solidFill>
                  <a:srgbClr val="2E5F7D"/>
                </a:solidFill>
              </a:rPr>
              <a:t>Suppliers in this case include…</a:t>
            </a:r>
            <a:endParaRPr sz="2200" b="1">
              <a:solidFill>
                <a:srgbClr val="2E5F7D"/>
              </a:solidFill>
            </a:endParaRPr>
          </a:p>
          <a:p>
            <a:pPr marL="685800" lvl="1" indent="-2794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Hospital Clinics</a:t>
            </a:r>
            <a:endParaRPr/>
          </a:p>
          <a:p>
            <a:pPr marL="685800" lvl="1" indent="-279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Public Health Clinics</a:t>
            </a:r>
            <a:endParaRPr/>
          </a:p>
          <a:p>
            <a:pPr marL="685800" lvl="1" indent="-279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Private Provider Offices</a:t>
            </a:r>
            <a:endParaRPr/>
          </a:p>
          <a:p>
            <a:pPr marL="685800" lvl="1" indent="-279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Federally Qualified Health Centers (FQHCs)</a:t>
            </a:r>
            <a:endParaRPr/>
          </a:p>
          <a:p>
            <a:pPr marL="685800" lvl="1" indent="-279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Pharmacies – Chains and Independents</a:t>
            </a:r>
            <a:endParaRPr/>
          </a:p>
          <a:p>
            <a:pPr marL="685800" lvl="1" indent="-279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School-Based Health Centers (SBHCs)</a:t>
            </a:r>
            <a:endParaRPr/>
          </a:p>
          <a:p>
            <a:pPr marL="685800" lvl="1" indent="-279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Points of Dispensing (PODs)</a:t>
            </a:r>
            <a:endParaRPr/>
          </a:p>
          <a:p>
            <a:pPr marL="685800" lvl="1" indent="-279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IIS in other jurisdictions and federal agencies – leverage </a:t>
            </a:r>
            <a:r>
              <a:rPr lang="en-US" b="1">
                <a:solidFill>
                  <a:schemeClr val="accent1"/>
                </a:solidFill>
              </a:rPr>
              <a:t>IZ Gateway</a:t>
            </a:r>
            <a:endParaRPr b="1">
              <a:solidFill>
                <a:schemeClr val="accent1"/>
              </a:solidFill>
            </a:endParaRPr>
          </a:p>
        </p:txBody>
      </p:sp>
      <p:sp>
        <p:nvSpPr>
          <p:cNvPr id="952" name="Google Shape;952;p148"/>
          <p:cNvSpPr/>
          <p:nvPr/>
        </p:nvSpPr>
        <p:spPr>
          <a:xfrm>
            <a:off x="8407100" y="504022"/>
            <a:ext cx="598800" cy="2307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3" name="Google Shape;953;p148"/>
          <p:cNvSpPr txBox="1"/>
          <p:nvPr/>
        </p:nvSpPr>
        <p:spPr>
          <a:xfrm>
            <a:off x="8439374" y="504022"/>
            <a:ext cx="598800" cy="2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1" i="0" u="sng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lang="en-US" sz="11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IPOC</a:t>
            </a:r>
            <a:endParaRPr sz="1100" b="0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8" name="Google Shape;958;p149"/>
          <p:cNvSpPr txBox="1">
            <a:spLocks noGrp="1"/>
          </p:cNvSpPr>
          <p:nvPr>
            <p:ph type="title"/>
          </p:nvPr>
        </p:nvSpPr>
        <p:spPr>
          <a:xfrm>
            <a:off x="338088" y="504025"/>
            <a:ext cx="8467800" cy="64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5F7D"/>
              </a:buClr>
              <a:buSzPts val="3300"/>
              <a:buFont typeface="Calibri"/>
              <a:buNone/>
            </a:pPr>
            <a:r>
              <a:rPr lang="en-US"/>
              <a:t>Capture Full Range of IIS Data </a:t>
            </a:r>
            <a:r>
              <a:rPr lang="en-US" b="1"/>
              <a:t>Inputs</a:t>
            </a:r>
            <a:endParaRPr b="1"/>
          </a:p>
        </p:txBody>
      </p:sp>
      <p:sp>
        <p:nvSpPr>
          <p:cNvPr id="959" name="Google Shape;959;p149"/>
          <p:cNvSpPr/>
          <p:nvPr/>
        </p:nvSpPr>
        <p:spPr>
          <a:xfrm>
            <a:off x="8407100" y="504022"/>
            <a:ext cx="598800" cy="2307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0" name="Google Shape;960;p149"/>
          <p:cNvSpPr txBox="1"/>
          <p:nvPr/>
        </p:nvSpPr>
        <p:spPr>
          <a:xfrm>
            <a:off x="8439374" y="504022"/>
            <a:ext cx="598800" cy="2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lang="en-US" sz="1100" b="1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US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POC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1" name="Google Shape;961;p149"/>
          <p:cNvSpPr txBox="1">
            <a:spLocks noGrp="1"/>
          </p:cNvSpPr>
          <p:nvPr>
            <p:ph type="body" idx="1"/>
          </p:nvPr>
        </p:nvSpPr>
        <p:spPr>
          <a:xfrm>
            <a:off x="408150" y="1293250"/>
            <a:ext cx="8327700" cy="37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</a:pPr>
            <a:r>
              <a:rPr lang="en-US" sz="2200" b="1">
                <a:solidFill>
                  <a:srgbClr val="2E5F7D"/>
                </a:solidFill>
              </a:rPr>
              <a:t>Collect all CDC Endorsed Data Elements</a:t>
            </a:r>
            <a:endParaRPr sz="2200" b="1">
              <a:solidFill>
                <a:srgbClr val="2E5F7D"/>
              </a:solidFill>
            </a:endParaRPr>
          </a:p>
          <a:p>
            <a:pPr marL="342900" lvl="0" indent="-304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5AF89"/>
              </a:buClr>
              <a:buSzPts val="2200"/>
              <a:buChar char="•"/>
            </a:pPr>
            <a:r>
              <a:rPr lang="en-US" sz="2200"/>
              <a:t>Patient demographics</a:t>
            </a:r>
            <a:endParaRPr sz="2200"/>
          </a:p>
          <a:p>
            <a:pPr marL="685800" lvl="1" indent="-279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5AF89"/>
              </a:buClr>
              <a:buSzPts val="1800"/>
              <a:buChar char="•"/>
            </a:pPr>
            <a:r>
              <a:rPr lang="en-US" sz="2200" b="1">
                <a:solidFill>
                  <a:schemeClr val="accent1"/>
                </a:solidFill>
              </a:rPr>
              <a:t>Improve collection of race </a:t>
            </a:r>
            <a:r>
              <a:rPr lang="en-US" sz="2200"/>
              <a:t>and </a:t>
            </a:r>
            <a:r>
              <a:rPr lang="en-US" sz="2200" b="1">
                <a:solidFill>
                  <a:schemeClr val="accent1"/>
                </a:solidFill>
              </a:rPr>
              <a:t>ethnicity </a:t>
            </a:r>
            <a:r>
              <a:rPr lang="en-US" sz="2200"/>
              <a:t>and, if possible, sex/sexual orientation and gender identity (SOGI) data and priority group to </a:t>
            </a:r>
            <a:r>
              <a:rPr lang="en-US" sz="2200" b="1">
                <a:solidFill>
                  <a:schemeClr val="accent1"/>
                </a:solidFill>
              </a:rPr>
              <a:t>support</a:t>
            </a:r>
            <a:r>
              <a:rPr lang="en-US" sz="2200" b="1"/>
              <a:t> </a:t>
            </a:r>
            <a:r>
              <a:rPr lang="en-US" sz="2200" b="1">
                <a:solidFill>
                  <a:schemeClr val="accent1"/>
                </a:solidFill>
              </a:rPr>
              <a:t>equitable</a:t>
            </a:r>
            <a:r>
              <a:rPr lang="en-US" sz="2200" b="1"/>
              <a:t> </a:t>
            </a:r>
            <a:r>
              <a:rPr lang="en-US" sz="2200" b="1">
                <a:solidFill>
                  <a:schemeClr val="accent1"/>
                </a:solidFill>
              </a:rPr>
              <a:t>access to vaccines</a:t>
            </a:r>
            <a:endParaRPr sz="2200" b="1">
              <a:solidFill>
                <a:schemeClr val="accent1"/>
              </a:solidFill>
            </a:endParaRPr>
          </a:p>
          <a:p>
            <a:pPr marL="342900" lvl="0" indent="-304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5AF89"/>
              </a:buClr>
              <a:buSzPts val="2200"/>
              <a:buChar char="•"/>
            </a:pPr>
            <a:r>
              <a:rPr lang="en-US" sz="2200"/>
              <a:t>Vaccination events</a:t>
            </a:r>
            <a:endParaRPr sz="2200"/>
          </a:p>
          <a:p>
            <a:pPr marL="685800" lvl="1" indent="-279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5AF89"/>
              </a:buClr>
              <a:buSzPts val="1800"/>
              <a:buChar char="•"/>
            </a:pPr>
            <a:r>
              <a:rPr lang="en-US" sz="2200"/>
              <a:t>Vaccination date, presentation, manufacturer, lot number, etc.</a:t>
            </a:r>
            <a:endParaRPr sz="2200"/>
          </a:p>
          <a:p>
            <a:pPr marL="685800" lvl="1" indent="-279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5AF89"/>
              </a:buClr>
              <a:buSzPts val="1800"/>
              <a:buChar char="•"/>
            </a:pPr>
            <a:r>
              <a:rPr lang="en-US" sz="2200"/>
              <a:t>Provider, Facility</a:t>
            </a:r>
            <a:endParaRPr sz="18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1422</Words>
  <Application>Microsoft Office PowerPoint</Application>
  <PresentationFormat>On-screen Show (16:9)</PresentationFormat>
  <Paragraphs>213</Paragraphs>
  <Slides>25</Slides>
  <Notes>25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Calibri</vt:lpstr>
      <vt:lpstr>NTR</vt:lpstr>
      <vt:lpstr>Noto Sans Symbols</vt:lpstr>
      <vt:lpstr>Arial</vt:lpstr>
      <vt:lpstr>Open Sans</vt:lpstr>
      <vt:lpstr>Office Theme</vt:lpstr>
      <vt:lpstr>Office Theme</vt:lpstr>
      <vt:lpstr>Office Theme</vt:lpstr>
      <vt:lpstr>Effective IIS Data Use  Promoting Use of IIS Data to Protect Public Health</vt:lpstr>
      <vt:lpstr>Learning Objectives</vt:lpstr>
      <vt:lpstr>IIS Data Use </vt:lpstr>
      <vt:lpstr>Why is IIS Data Use Important?</vt:lpstr>
      <vt:lpstr>Your Role as an IIS Leader</vt:lpstr>
      <vt:lpstr>How can you achieve effective IIS data use?</vt:lpstr>
      <vt:lpstr>SIPOC Framework for Effective IIS Data Use</vt:lpstr>
      <vt:lpstr>Recruit and Connect all IIS Data Suppliers</vt:lpstr>
      <vt:lpstr>Capture Full Range of IIS Data Inputs</vt:lpstr>
      <vt:lpstr>Motivate Providers to Input Quality Data</vt:lpstr>
      <vt:lpstr>Ensure Integrity of Data Processes</vt:lpstr>
      <vt:lpstr>Continuously Improve Data Quality Processes</vt:lpstr>
      <vt:lpstr>Promote Authorized Access</vt:lpstr>
      <vt:lpstr>Share High Quality IIS Data Outputs</vt:lpstr>
      <vt:lpstr>Share High Quality IIS Data Outputs (cont.)</vt:lpstr>
      <vt:lpstr>Meet Consumer Needs with Useful IIS Functionality</vt:lpstr>
      <vt:lpstr>Highlight Data Use Champions</vt:lpstr>
      <vt:lpstr>Examples of IIS Data Use</vt:lpstr>
      <vt:lpstr>Routine Vaccination  Data Quality Report</vt:lpstr>
      <vt:lpstr>CDC Use of IIS Data</vt:lpstr>
      <vt:lpstr>Jurisdiction Use of IIS Data</vt:lpstr>
      <vt:lpstr>Jurisdiction Use of IIS Data</vt:lpstr>
      <vt:lpstr>Activity: Small Group Discussion</vt:lpstr>
      <vt:lpstr>Questions/Comments/Discussion?</vt:lpstr>
      <vt:lpstr>Data Use Key 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2024 IIS Leadership Workshop</dc:title>
  <dc:creator>Hayleigh McCall McDavid</dc:creator>
  <cp:lastModifiedBy>Hayleigh McCall McDavid</cp:lastModifiedBy>
  <cp:revision>4</cp:revision>
  <dcterms:modified xsi:type="dcterms:W3CDTF">2024-06-05T17:28:12Z</dcterms:modified>
</cp:coreProperties>
</file>