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74" r:id="rId2"/>
  </p:sldMasterIdLst>
  <p:notesMasterIdLst>
    <p:notesMasterId r:id="rId46"/>
  </p:notesMasterIdLst>
  <p:sldIdLst>
    <p:sldId id="349" r:id="rId3"/>
    <p:sldId id="350" r:id="rId4"/>
    <p:sldId id="351" r:id="rId5"/>
    <p:sldId id="352" r:id="rId6"/>
    <p:sldId id="353"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Roboto" panose="020B0604020202020204" charset="0"/>
      <p:regular r:id="rId51"/>
      <p:bold r:id="rId52"/>
      <p:italic r:id="rId53"/>
      <p:boldItalic r:id="rId54"/>
    </p:embeddedFont>
    <p:embeddedFont>
      <p:font typeface="Open Sans" panose="020B0604020202020204" charset="0"/>
      <p:regular r:id="rId55"/>
      <p:bold r:id="rId56"/>
      <p:italic r:id="rId57"/>
      <p:boldItalic r:id="rId58"/>
    </p:embeddedFont>
    <p:embeddedFont>
      <p:font typeface="Noto Sans Symbols" panose="020B0604020202020204" charset="0"/>
      <p:regular r:id="rId59"/>
      <p:bold r:id="rId60"/>
    </p:embeddedFont>
    <p:embeddedFont>
      <p:font typeface="Permanent Marker" panose="020B0604020202020204" charset="0"/>
      <p:regular r:id="rId61"/>
    </p:embeddedFont>
    <p:embeddedFont>
      <p:font typeface="Caveat" panose="020B060402020202020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4" roundtripDataSignature="AMtx7mijdCB9Iah91qCAnAetZXP6Ko2V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B6A28F-9125-427B-951A-4BD745722D45}">
  <a:tblStyle styleId="{2FB6A28F-9125-427B-951A-4BD745722D4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101F417-6E54-4702-AFD2-C3D4A4A88BDC}"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0309128-180E-4FC0-8348-A2E797A2228B}"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5.xml"/><Relationship Id="rId234"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font" Target="fonts/font15.fntdata"/><Relationship Id="rId237"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235"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238" Type="http://schemas.openxmlformats.org/officeDocument/2006/relationships/tableStyles" Target="tableStyles.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236"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d9c85610ca_1_18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For the third session of our day, I would like to invite Mary Beth Kurilo on stage. </a:t>
            </a:r>
            <a:endParaRPr sz="1100"/>
          </a:p>
          <a:p>
            <a:pPr marL="0" lvl="0" indent="0" algn="l" rtl="0">
              <a:spcBef>
                <a:spcPts val="0"/>
              </a:spcBef>
              <a:spcAft>
                <a:spcPts val="0"/>
              </a:spcAft>
              <a:buSzPts val="1400"/>
              <a:buNone/>
            </a:pPr>
            <a:endParaRPr sz="1100" b="1">
              <a:solidFill>
                <a:srgbClr val="0075C4"/>
              </a:solidFill>
            </a:endParaRPr>
          </a:p>
          <a:p>
            <a:pPr marL="0" lvl="0" indent="0" algn="l" rtl="0">
              <a:spcBef>
                <a:spcPts val="0"/>
              </a:spcBef>
              <a:spcAft>
                <a:spcPts val="0"/>
              </a:spcAft>
              <a:buSzPts val="1400"/>
              <a:buNone/>
            </a:pPr>
            <a:endParaRPr sz="1100" b="1">
              <a:solidFill>
                <a:srgbClr val="0075C4"/>
              </a:solidFill>
            </a:endParaRPr>
          </a:p>
          <a:p>
            <a:pPr marL="0" lvl="0" indent="0" algn="l" rtl="0">
              <a:spcBef>
                <a:spcPts val="0"/>
              </a:spcBef>
              <a:spcAft>
                <a:spcPts val="0"/>
              </a:spcAft>
              <a:buClr>
                <a:schemeClr val="dk1"/>
              </a:buClr>
              <a:buSzPts val="1400"/>
              <a:buFont typeface="Arial"/>
              <a:buNone/>
            </a:pPr>
            <a:r>
              <a:rPr lang="en-US" sz="1100" b="1">
                <a:solidFill>
                  <a:srgbClr val="0075C4"/>
                </a:solidFill>
              </a:rPr>
              <a:t>Mary Beth is the Senior Director of Health Informatics, AIRA</a:t>
            </a:r>
            <a:endParaRPr sz="1100" b="1">
              <a:solidFill>
                <a:srgbClr val="4A4A4A"/>
              </a:solidFill>
            </a:endParaRPr>
          </a:p>
          <a:p>
            <a:pPr marL="0" lvl="0" indent="0" algn="l" rtl="0">
              <a:spcBef>
                <a:spcPts val="0"/>
              </a:spcBef>
              <a:spcAft>
                <a:spcPts val="0"/>
              </a:spcAft>
              <a:buClr>
                <a:schemeClr val="dk1"/>
              </a:buClr>
              <a:buSzPts val="1400"/>
              <a:buFont typeface="Arial"/>
              <a:buNone/>
            </a:pPr>
            <a:r>
              <a:rPr lang="en-US" sz="1100"/>
              <a:t>Mary Beth Kurilo currently fulfills two roles, working as a Public Health Consultant and Trainer with PHII, and as a Senior Director of Health Informatics at AIRA. Prior to 2014, she worked as the Director of the Oregon ALERT IIS for eight years. She has been immersed in the IIS community for over 20 years and has served as a past AIRA President and as a Co-Chair or Lead for AIRA’s Education Steering Committee, Standards and Interoperability Steering Committee, and Executive Committee. Mary Beth holds master’s degrees in Public Health and Social Work from the University of Washington.</a:t>
            </a:r>
            <a:r>
              <a:rPr lang="en-US" sz="1100">
                <a:solidFill>
                  <a:srgbClr val="4A4A4A"/>
                </a:solidFill>
              </a:rPr>
              <a:t> </a:t>
            </a:r>
            <a:endParaRPr/>
          </a:p>
        </p:txBody>
      </p:sp>
      <p:sp>
        <p:nvSpPr>
          <p:cNvPr id="1139" name="Google Shape;1139;g2d9c85610ca_1_1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d9c85610ca_1_1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d9c85610ca_1_19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Mary Beth -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2d9c85610ca_1_1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3" name="Google Shape;1213;g2d9c85610ca_1_19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t>Mary Beth - </a:t>
            </a:r>
            <a:r>
              <a:rPr lang="en-US"/>
              <a:t>It’s important to think about a leader’s role in influencing, but not controlling, data quality.</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As a leader, you can’t do everything, but you can empower others to do it…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Communication and education from Day 1</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Data quality is a shared responsibility across stakeholders.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Tie back to staffing model.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d9c85610ca_1_1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2d9c85610ca_1_19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Mary Beth - bring LaTreace in to talk about tools…</a:t>
            </a:r>
            <a:endParaRPr/>
          </a:p>
        </p:txBody>
      </p:sp>
      <p:sp>
        <p:nvSpPr>
          <p:cNvPr id="1229" name="Google Shape;1229;g2d9c85610ca_1_19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d9c85610ca_1_19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2d9c85610ca_1_19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LaTreace - The CDC Blueprint is foundational for determining data quality priorities. {previously covered in CDC module]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solidFill>
                  <a:schemeClr val="dk1"/>
                </a:solidFill>
              </a:rPr>
              <a:t>Note: Beth talked about this in the CDC section.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These are the foundational measures CDC wants to ensure get some focus.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d9c85610ca_1_1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d9c85610ca_1_19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LaTreace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2d9c85610ca_1_19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2d9c85610ca_1_19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LaTreace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d9c85610ca_1_19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d9c85610ca_1_19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LaTreace - These were touched on by Beth in the CDC section</a:t>
            </a:r>
            <a:endParaRPr/>
          </a:p>
        </p:txBody>
      </p:sp>
      <p:sp>
        <p:nvSpPr>
          <p:cNvPr id="1256" name="Google Shape;1256;g2d9c85610ca_1_19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72c8cbc32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272c8cbc32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LaTreace - These were touched on by Beth in the CDC section</a:t>
            </a:r>
            <a:endParaRPr/>
          </a:p>
        </p:txBody>
      </p:sp>
      <p:sp>
        <p:nvSpPr>
          <p:cNvPr id="1266" name="Google Shape;1266;g272c8cbc327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2dee348806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2dee348806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LaTreace - Use CDC dashboards to verify/validate accuracy of data to CDC? </a:t>
            </a:r>
            <a:endParaRPr/>
          </a:p>
          <a:p>
            <a:pPr marL="0" lvl="0" indent="0" algn="l" rtl="0">
              <a:spcBef>
                <a:spcPts val="0"/>
              </a:spcBef>
              <a:spcAft>
                <a:spcPts val="0"/>
              </a:spcAft>
              <a:buNone/>
            </a:pPr>
            <a:endParaRPr/>
          </a:p>
          <a:p>
            <a:pPr marL="0" lvl="0" indent="0" algn="l" rtl="0">
              <a:spcBef>
                <a:spcPts val="0"/>
              </a:spcBef>
              <a:spcAft>
                <a:spcPts val="0"/>
              </a:spcAft>
              <a:buNone/>
            </a:pPr>
            <a:r>
              <a:rPr lang="en-US"/>
              <a:t>Hand back to MBK</a:t>
            </a:r>
            <a:endParaRPr/>
          </a:p>
        </p:txBody>
      </p:sp>
      <p:sp>
        <p:nvSpPr>
          <p:cNvPr id="1281" name="Google Shape;1281;g2dee348806e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2d9c85610ca_1_1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8" name="Google Shape;1288;g2d9c85610ca_1_19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Mary Beth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Discuss points where data quality can be addressed: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Onboarding data testing prior to go-live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Incoming/ongoing data via monitoring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Data at rest via evaluation/assessment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This is where we get all the measures and thresholds we incorporate into data quality in Measurement and Improvement</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d9c85610ca_1_18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Mary Beth - acronyms and candy!</a:t>
            </a:r>
            <a:endParaRPr/>
          </a:p>
        </p:txBody>
      </p:sp>
      <p:sp>
        <p:nvSpPr>
          <p:cNvPr id="1148" name="Google Shape;1148;g2d9c85610ca_1_18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d9c85610ca_1_19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Mary Beth - Developed with IIS, Imm Pgm, EHRs, providers, CDC, etc.</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Note that this was one of the first times we brought in EHRs to our guidance development process, and it was really helpful/useful.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Then we reconvened that group when we refreshed our approaches.</a:t>
            </a:r>
            <a:endParaRPr/>
          </a:p>
        </p:txBody>
      </p:sp>
      <p:sp>
        <p:nvSpPr>
          <p:cNvPr id="1298" name="Google Shape;1298;g2d9c85610ca_1_19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d9c85610ca_1_1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d9c85610ca_1_19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 Consistent front doors…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2d9c85610ca_1_1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2d9c85610ca_1_19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2" name="Google Shape;1312;g2d9c85610ca_1_19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d9c85610ca_1_1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2d9c85610ca_1_19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d9c85610ca_1_1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2d9c85610ca_1_19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 Distribute AART reports for all content areas. Ask how many have logged into AART? How many attended an AART clinic?</a:t>
            </a:r>
            <a:endParaRPr/>
          </a:p>
        </p:txBody>
      </p:sp>
      <p:sp>
        <p:nvSpPr>
          <p:cNvPr id="1327" name="Google Shape;1327;g2d9c85610ca_1_19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2d9c85610ca_1_1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2d9c85610ca_1_19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 Distribute DAR Reports Where Available</a:t>
            </a:r>
            <a:endParaRPr/>
          </a:p>
          <a:p>
            <a:pPr marL="171450" lvl="0" indent="-171450" algn="l" rtl="0">
              <a:spcBef>
                <a:spcPts val="0"/>
              </a:spcBef>
              <a:spcAft>
                <a:spcPts val="0"/>
              </a:spcAft>
              <a:buClr>
                <a:schemeClr val="dk1"/>
              </a:buClr>
              <a:buSzPts val="1200"/>
              <a:buFont typeface="Calibri"/>
              <a:buChar char="-"/>
            </a:pPr>
            <a:r>
              <a:rPr lang="en-US"/>
              <a:t>Data At Rest in Testing &amp; Discovery is different from the other content areas M&amp;I has developed so far.</a:t>
            </a:r>
            <a:endParaRPr/>
          </a:p>
          <a:p>
            <a:pPr marL="171450" lvl="0" indent="-171450" algn="l" rtl="0">
              <a:spcBef>
                <a:spcPts val="0"/>
              </a:spcBef>
              <a:spcAft>
                <a:spcPts val="0"/>
              </a:spcAft>
              <a:buClr>
                <a:schemeClr val="dk1"/>
              </a:buClr>
              <a:buSzPts val="1200"/>
              <a:buFont typeface="Calibri"/>
              <a:buChar char="-"/>
            </a:pPr>
            <a:r>
              <a:rPr lang="en-US"/>
              <a:t>For this content area, we ask jurisdictions to pull a de-identified extract containing patients aged 0-to 2-year-olds and their corresponding vaccinations</a:t>
            </a:r>
            <a:endParaRPr/>
          </a:p>
          <a:p>
            <a:pPr marL="171450" lvl="0" indent="-171450" algn="l" rtl="0">
              <a:spcBef>
                <a:spcPts val="0"/>
              </a:spcBef>
              <a:spcAft>
                <a:spcPts val="0"/>
              </a:spcAft>
              <a:buClr>
                <a:schemeClr val="dk1"/>
              </a:buClr>
              <a:buSzPts val="1200"/>
              <a:buFont typeface="Calibri"/>
              <a:buChar char="-"/>
            </a:pPr>
            <a:r>
              <a:rPr lang="en-US"/>
              <a:t>This de-identified extract is further de-identified by a tool that generates an encrypted file of the counts</a:t>
            </a:r>
            <a:endParaRPr/>
          </a:p>
          <a:p>
            <a:pPr marL="628650" lvl="1" indent="-171450" algn="l" rtl="0">
              <a:spcBef>
                <a:spcPts val="0"/>
              </a:spcBef>
              <a:spcAft>
                <a:spcPts val="0"/>
              </a:spcAft>
              <a:buClr>
                <a:schemeClr val="dk1"/>
              </a:buClr>
              <a:buSzPts val="1200"/>
              <a:buFont typeface="Calibri"/>
              <a:buChar char="-"/>
            </a:pPr>
            <a:r>
              <a:rPr lang="en-US"/>
              <a:t>We worked with NIST, or the National Institute of Standards in Technology, to create some of the tooling within DAR </a:t>
            </a:r>
            <a:endParaRPr/>
          </a:p>
          <a:p>
            <a:pPr marL="171450" lvl="0" indent="-171450" algn="l" rtl="0">
              <a:spcBef>
                <a:spcPts val="0"/>
              </a:spcBef>
              <a:spcAft>
                <a:spcPts val="0"/>
              </a:spcAft>
              <a:buClr>
                <a:schemeClr val="dk1"/>
              </a:buClr>
              <a:buSzPts val="1200"/>
              <a:buFont typeface="Calibri"/>
              <a:buChar char="-"/>
            </a:pPr>
            <a:r>
              <a:rPr lang="en-US"/>
              <a:t>This encrypted file is uploaded through AART and we generate a data quality report based on three data dimensions identified by the IIS Data Quality Practices guidance document. </a:t>
            </a:r>
            <a:endParaRPr/>
          </a:p>
          <a:p>
            <a:pPr marL="628650" lvl="1" indent="-171450" algn="l" rtl="0">
              <a:spcBef>
                <a:spcPts val="0"/>
              </a:spcBef>
              <a:spcAft>
                <a:spcPts val="0"/>
              </a:spcAft>
              <a:buClr>
                <a:schemeClr val="dk1"/>
              </a:buClr>
              <a:buSzPts val="1200"/>
              <a:buFont typeface="Calibri"/>
              <a:buChar char="-"/>
            </a:pPr>
            <a:r>
              <a:rPr lang="en-US"/>
              <a:t>These three dimensions are completeness, validity, and timeliness.</a:t>
            </a:r>
            <a:endParaRPr/>
          </a:p>
        </p:txBody>
      </p:sp>
      <p:sp>
        <p:nvSpPr>
          <p:cNvPr id="1335" name="Google Shape;1335;g2d9c85610ca_1_19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2d9c85610ca_1_2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g2d9c85610ca_1_20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 Beth - So you might be asking yourself, what’s in it for me, why should I participate? (also mention patient matching testing)</a:t>
            </a: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n-US"/>
              <a:t>The short answer is that this is a door into a wealth of information about your system’s data.</a:t>
            </a: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n-US"/>
              <a:t>Participating in DAR allows you to obtain both an </a:t>
            </a:r>
            <a:r>
              <a:rPr lang="en-US" b="1"/>
              <a:t>IIS wide report, </a:t>
            </a:r>
            <a:r>
              <a:rPr lang="en-US"/>
              <a:t>and </a:t>
            </a:r>
            <a:r>
              <a:rPr lang="en-US" b="1"/>
              <a:t>provider specific </a:t>
            </a:r>
            <a:r>
              <a:rPr lang="en-US"/>
              <a:t>reports of your IIS’s data quality.</a:t>
            </a:r>
            <a:endParaRPr/>
          </a:p>
          <a:p>
            <a:pPr marL="171450" lvl="0" indent="-171450" algn="l" rtl="0">
              <a:spcBef>
                <a:spcPts val="0"/>
              </a:spcBef>
              <a:spcAft>
                <a:spcPts val="0"/>
              </a:spcAft>
              <a:buClr>
                <a:schemeClr val="dk1"/>
              </a:buClr>
              <a:buSzPts val="1200"/>
              <a:buFont typeface="Calibri"/>
              <a:buChar char="-"/>
            </a:pPr>
            <a:r>
              <a:rPr lang="en-US"/>
              <a:t>You will also get access to the robust query functionality developed by the NIST team. </a:t>
            </a:r>
            <a:endParaRPr/>
          </a:p>
          <a:p>
            <a:pPr marL="628650" lvl="1" indent="-171450" algn="l" rtl="0">
              <a:spcBef>
                <a:spcPts val="0"/>
              </a:spcBef>
              <a:spcAft>
                <a:spcPts val="0"/>
              </a:spcAft>
              <a:buClr>
                <a:schemeClr val="dk1"/>
              </a:buClr>
              <a:buSzPts val="1200"/>
              <a:buFont typeface="Calibri"/>
              <a:buChar char="-"/>
            </a:pPr>
            <a:r>
              <a:rPr lang="en-US"/>
              <a:t>For example, using this tool, you could with a few clicks identify all the providers that submitted phone number on less than 80% of their vaccination records.</a:t>
            </a:r>
            <a:endParaRPr/>
          </a:p>
          <a:p>
            <a:pPr marL="628650" lvl="1" indent="-171450" algn="l" rtl="0">
              <a:spcBef>
                <a:spcPts val="0"/>
              </a:spcBef>
              <a:spcAft>
                <a:spcPts val="0"/>
              </a:spcAft>
              <a:buClr>
                <a:schemeClr val="dk1"/>
              </a:buClr>
              <a:buSzPts val="1200"/>
              <a:buFont typeface="Calibri"/>
              <a:buChar char="-"/>
            </a:pPr>
            <a:r>
              <a:rPr lang="en-US"/>
              <a:t>What’s great about this is that the measures are uniform and comparable across systems.</a:t>
            </a:r>
            <a:endParaRPr/>
          </a:p>
          <a:p>
            <a:pPr marL="171450" lvl="0" indent="-171450" algn="l" rtl="0">
              <a:spcBef>
                <a:spcPts val="0"/>
              </a:spcBef>
              <a:spcAft>
                <a:spcPts val="0"/>
              </a:spcAft>
              <a:buClr>
                <a:schemeClr val="dk1"/>
              </a:buClr>
              <a:buSzPts val="1200"/>
              <a:buFont typeface="Calibri"/>
              <a:buChar char="-"/>
            </a:pPr>
            <a:r>
              <a:rPr lang="en-US"/>
              <a:t>If you’d like to participate, please visit the DAR webpage, or send an email to aart@immregistries.org </a:t>
            </a: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n-US" b="1"/>
              <a:t>If you take away nothing else from this session, we hope at the very least that you’ll be excited, too, about how cool and useful the DAR tools are, and we’re excited to get more IIS on board and share more insights from DAR as this moves into the assessment phase. </a:t>
            </a:r>
            <a:endParaRPr/>
          </a:p>
          <a:p>
            <a:pPr marL="171450" lvl="0" indent="-95250" algn="l" rtl="0">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We’ve also added in tests to detect potential duplicates in the IIS - those began in early 2024, and we’ll be holding a town hall this fall to share more about those with the community.</a:t>
            </a:r>
            <a:endParaRPr/>
          </a:p>
          <a:p>
            <a:pPr marL="0" lvl="0" indent="0" algn="l" rtl="0">
              <a:spcBef>
                <a:spcPts val="0"/>
              </a:spcBef>
              <a:spcAft>
                <a:spcPts val="0"/>
              </a:spcAft>
              <a:buClr>
                <a:schemeClr val="dk1"/>
              </a:buClr>
              <a:buSzPts val="1200"/>
              <a:buFont typeface="Calibri"/>
              <a:buNone/>
            </a:pPr>
            <a:endParaRPr/>
          </a:p>
        </p:txBody>
      </p:sp>
      <p:sp>
        <p:nvSpPr>
          <p:cNvPr id="1353" name="Google Shape;1353;g2d9c85610ca_1_20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2d9c85610ca_1_2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2d9c85610ca_1_20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d9c85610ca_1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2d9c85610ca_1_20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2d9c85610ca_1_20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2d9c85610ca_1_20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d9c85610ca_1_18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Mary Beth</a:t>
            </a:r>
            <a:endParaRPr/>
          </a:p>
        </p:txBody>
      </p:sp>
      <p:sp>
        <p:nvSpPr>
          <p:cNvPr id="1154" name="Google Shape;1154;g2d9c85610ca_1_18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2d9c85610ca_1_2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2d9c85610ca_1_20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 Who does the outreach? How do they reach the right person? </a:t>
            </a:r>
            <a:endParaRPr/>
          </a:p>
          <a:p>
            <a:pPr marL="0" lvl="0" indent="0" algn="l" rtl="0">
              <a:spcBef>
                <a:spcPts val="0"/>
              </a:spcBef>
              <a:spcAft>
                <a:spcPts val="0"/>
              </a:spcAft>
              <a:buNone/>
            </a:pPr>
            <a:endParaRPr/>
          </a:p>
          <a:p>
            <a:pPr marL="0" lvl="0" indent="0" algn="l" rtl="0">
              <a:spcBef>
                <a:spcPts val="0"/>
              </a:spcBef>
              <a:spcAft>
                <a:spcPts val="0"/>
              </a:spcAft>
              <a:buNone/>
            </a:pPr>
            <a:r>
              <a:rPr lang="en-US"/>
              <a:t>Provider report cards - public shaming</a:t>
            </a:r>
            <a:endParaRPr/>
          </a:p>
          <a:p>
            <a:pPr marL="0" lvl="0" indent="0" algn="l" rtl="0">
              <a:spcBef>
                <a:spcPts val="0"/>
              </a:spcBef>
              <a:spcAft>
                <a:spcPts val="0"/>
              </a:spcAft>
              <a:buNone/>
            </a:pPr>
            <a:r>
              <a:rPr lang="en-US"/>
              <a:t>Get them into AAP newsletters</a:t>
            </a:r>
            <a:endParaRPr/>
          </a:p>
          <a:p>
            <a:pPr marL="0" lvl="0" indent="0" algn="l" rtl="0">
              <a:spcBef>
                <a:spcPts val="0"/>
              </a:spcBef>
              <a:spcAft>
                <a:spcPts val="0"/>
              </a:spcAft>
              <a:buNone/>
            </a:pPr>
            <a:r>
              <a:rPr lang="en-US"/>
              <a:t>HIMSS/AAP Chapters</a:t>
            </a:r>
            <a:endParaRPr/>
          </a:p>
          <a:p>
            <a:pPr marL="0" lvl="0" indent="0" algn="l" rtl="0">
              <a:spcBef>
                <a:spcPts val="0"/>
              </a:spcBef>
              <a:spcAft>
                <a:spcPts val="0"/>
              </a:spcAft>
              <a:buNone/>
            </a:pPr>
            <a:endParaRPr/>
          </a:p>
          <a:p>
            <a:pPr marL="0" lvl="0" indent="0" algn="l" rtl="0">
              <a:spcBef>
                <a:spcPts val="0"/>
              </a:spcBef>
              <a:spcAft>
                <a:spcPts val="0"/>
              </a:spcAft>
              <a:buNone/>
            </a:pPr>
            <a:r>
              <a:rPr lang="en-US"/>
              <a:t>Where else might an IIS Data Quality Analyst intervene? </a:t>
            </a:r>
            <a:endParaRPr/>
          </a:p>
          <a:p>
            <a:pPr marL="0" lvl="0" indent="0" algn="l" rtl="0">
              <a:spcBef>
                <a:spcPts val="0"/>
              </a:spcBef>
              <a:spcAft>
                <a:spcPts val="0"/>
              </a:spcAft>
              <a:buNone/>
            </a:pPr>
            <a:endParaRPr/>
          </a:p>
          <a:p>
            <a:pPr marL="0" lvl="0" indent="0" algn="l" rtl="0">
              <a:spcBef>
                <a:spcPts val="0"/>
              </a:spcBef>
              <a:spcAft>
                <a:spcPts val="0"/>
              </a:spcAft>
              <a:buNone/>
            </a:pPr>
            <a:r>
              <a:rPr lang="en-US"/>
              <a:t>Central IT? </a:t>
            </a:r>
            <a:endParaRPr/>
          </a:p>
          <a:p>
            <a:pPr marL="0" lvl="0" indent="0" algn="l" rtl="0">
              <a:spcBef>
                <a:spcPts val="0"/>
              </a:spcBef>
              <a:spcAft>
                <a:spcPts val="0"/>
              </a:spcAft>
              <a:buNone/>
            </a:pPr>
            <a:r>
              <a:rPr lang="en-US"/>
              <a:t>Internet stability? </a:t>
            </a:r>
            <a:endParaRPr/>
          </a:p>
        </p:txBody>
      </p:sp>
      <p:sp>
        <p:nvSpPr>
          <p:cNvPr id="1384" name="Google Shape;1384;g2d9c85610ca_1_20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2d9c85610ca_1_2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2d9c85610ca_1_20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d9c85610ca_1_20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2d9c85610ca_1_20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2d9c85610ca_1_20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2d9c85610ca_1_20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2d9c85610ca_1_2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2d9c85610ca_1_2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I will bring the scenarios with me</a:t>
            </a:r>
            <a:endParaRPr/>
          </a:p>
        </p:txBody>
      </p:sp>
      <p:sp>
        <p:nvSpPr>
          <p:cNvPr id="1475" name="Google Shape;1475;g2d9c85610ca_1_2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2d9c85610ca_1_2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2d9c85610ca_1_2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
        <p:nvSpPr>
          <p:cNvPr id="1486" name="Google Shape;1486;g2d9c85610ca_1_2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d9c85610ca_1_2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d9c85610ca_1_2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d9c85610ca_1_2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d9c85610ca_1_21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72c8cbc32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272c8cbc327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d9c85610ca_1_2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d9c85610ca_1_2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Mary Beth -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d9c85610ca_1_1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2d9c85610ca_1_18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Mary Beth</a:t>
            </a:r>
            <a:endParaRPr sz="1100"/>
          </a:p>
          <a:p>
            <a:pPr marL="0" lvl="0" indent="0" algn="l" rtl="0">
              <a:spcBef>
                <a:spcPts val="0"/>
              </a:spcBef>
              <a:spcAft>
                <a:spcPts val="0"/>
              </a:spcAft>
              <a:buClr>
                <a:schemeClr val="dk1"/>
              </a:buClr>
              <a:buSzPts val="1400"/>
              <a:buFont typeface="Arial"/>
              <a:buNone/>
            </a:pPr>
            <a:endParaRPr sz="1100"/>
          </a:p>
          <a:p>
            <a:pPr marL="0" lvl="0" indent="0" algn="l" rtl="0">
              <a:spcBef>
                <a:spcPts val="0"/>
              </a:spcBef>
              <a:spcAft>
                <a:spcPts val="0"/>
              </a:spcAft>
              <a:buClr>
                <a:schemeClr val="dk1"/>
              </a:buClr>
              <a:buSzPts val="1400"/>
              <a:buFont typeface="Arial"/>
              <a:buNone/>
            </a:pPr>
            <a:r>
              <a:rPr lang="en-US" sz="1100"/>
              <a:t>Our job is to protect and safeguard the quality of our data. These guys are probably not doing that…  but I also want to call out that we can influence data quality, but we can’t ensure it, at least not alone… this is a shared responsibility among our teams and our partners.</a:t>
            </a:r>
            <a:endParaRPr sz="1100"/>
          </a:p>
        </p:txBody>
      </p:sp>
      <p:sp>
        <p:nvSpPr>
          <p:cNvPr id="1162" name="Google Shape;1162;g2d9c85610ca_1_18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d9c85610ca_1_2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2d9c85610ca_1_2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 </a:t>
            </a:r>
            <a:endParaRPr/>
          </a:p>
        </p:txBody>
      </p:sp>
      <p:sp>
        <p:nvSpPr>
          <p:cNvPr id="1525" name="Google Shape;1525;g2d9c85610ca_1_21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2d9c85610ca_1_2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3" name="Google Shape;1533;g2d9c85610ca_1_2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Mary Beth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2daa4526883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Mary Beth/LaTreace</a:t>
            </a:r>
            <a:endParaRPr/>
          </a:p>
        </p:txBody>
      </p:sp>
      <p:sp>
        <p:nvSpPr>
          <p:cNvPr id="1545" name="Google Shape;1545;g2daa452688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2d9c85610ca_1_2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2d9c85610ca_1_2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 Beth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d9c85610ca_1_1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2d9c85610ca_1_18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t>Mary Beth - </a:t>
            </a:r>
            <a:r>
              <a:rPr lang="en-US"/>
              <a:t>We have some questions for you (see QR Code)</a:t>
            </a:r>
            <a:endParaRPr/>
          </a:p>
        </p:txBody>
      </p:sp>
      <p:sp>
        <p:nvSpPr>
          <p:cNvPr id="1169" name="Google Shape;1169;g2d9c85610ca_1_18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2d9c85610ca_1_1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2d9c85610ca_1_18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Mary Beth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2d9c85610ca_1_1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2d9c85610ca_1_18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Mary Beth - data singular or plural?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d9c85610ca_1_1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2" name="Google Shape;1192;g2d9c85610ca_1_18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Mary Beth - </a:t>
            </a:r>
            <a:r>
              <a:rPr lang="en-US">
                <a:solidFill>
                  <a:schemeClr val="dk1"/>
                </a:solidFill>
              </a:rPr>
              <a:t>Refer back to Amy’s Data Use slides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2d9c85610ca_1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2d9c85610ca_1_18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t>Mary Beth - </a:t>
            </a:r>
            <a:r>
              <a:rPr lang="en-US" sz="1050">
                <a:solidFill>
                  <a:schemeClr val="dk1"/>
                </a:solidFill>
                <a:highlight>
                  <a:srgbClr val="FFFFFF"/>
                </a:highlight>
                <a:latin typeface="Roboto"/>
                <a:ea typeface="Roboto"/>
                <a:cs typeface="Roboto"/>
                <a:sym typeface="Roboto"/>
              </a:rPr>
              <a:t>Highlight up front the two focus areas for DQ...Incoming and DAR</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US" sz="1050">
                <a:solidFill>
                  <a:schemeClr val="dk1"/>
                </a:solidFill>
                <a:highlight>
                  <a:srgbClr val="FFFFFF"/>
                </a:highlight>
                <a:latin typeface="Roboto"/>
                <a:ea typeface="Roboto"/>
                <a:cs typeface="Roboto"/>
                <a:sym typeface="Roboto"/>
              </a:rPr>
              <a:t>Debate in the community regarding the ‘right’ balance between quality/completeness</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US" sz="1050">
                <a:solidFill>
                  <a:schemeClr val="dk1"/>
                </a:solidFill>
                <a:highlight>
                  <a:srgbClr val="FFFFFF"/>
                </a:highlight>
                <a:latin typeface="Roboto"/>
                <a:ea typeface="Roboto"/>
                <a:cs typeface="Roboto"/>
                <a:sym typeface="Roboto"/>
              </a:rPr>
              <a:t>Give examples</a:t>
            </a:r>
            <a:endParaRPr sz="1050">
              <a:solidFill>
                <a:schemeClr val="dk1"/>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17"/>
        <p:cNvGrpSpPr/>
        <p:nvPr/>
      </p:nvGrpSpPr>
      <p:grpSpPr>
        <a:xfrm>
          <a:off x="0" y="0"/>
          <a:ext cx="0" cy="0"/>
          <a:chOff x="0" y="0"/>
          <a:chExt cx="0" cy="0"/>
        </a:xfrm>
      </p:grpSpPr>
      <p:sp>
        <p:nvSpPr>
          <p:cNvPr id="118" name="Google Shape;118;g2d9c85610ca_1_618"/>
          <p:cNvSpPr txBox="1">
            <a:spLocks noGrp="1"/>
          </p:cNvSpPr>
          <p:nvPr>
            <p:ph type="title"/>
          </p:nvPr>
        </p:nvSpPr>
        <p:spPr>
          <a:xfrm>
            <a:off x="369857" y="1615606"/>
            <a:ext cx="8467800" cy="805500"/>
          </a:xfrm>
          <a:prstGeom prst="rect">
            <a:avLst/>
          </a:prstGeom>
          <a:noFill/>
          <a:ln>
            <a:noFill/>
          </a:ln>
        </p:spPr>
        <p:txBody>
          <a:bodyPr spcFirstLastPara="1" wrap="square" lIns="68575" tIns="34275" rIns="68575" bIns="34275" anchor="ctr" anchorCtr="0">
            <a:normAutofit/>
          </a:bodyPr>
          <a:lstStyle>
            <a:lvl1pPr lvl="0" algn="l" rtl="0">
              <a:lnSpc>
                <a:spcPct val="91666"/>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19" name="Google Shape;119;g2d9c85610ca_1_618"/>
          <p:cNvPicPr preferRelativeResize="0"/>
          <p:nvPr/>
        </p:nvPicPr>
        <p:blipFill rotWithShape="1">
          <a:blip r:embed="rId2">
            <a:alphaModFix/>
          </a:blip>
          <a:srcRect/>
          <a:stretch/>
        </p:blipFill>
        <p:spPr>
          <a:xfrm>
            <a:off x="2286" y="0"/>
            <a:ext cx="9141715" cy="419431"/>
          </a:xfrm>
          <a:prstGeom prst="rect">
            <a:avLst/>
          </a:prstGeom>
          <a:noFill/>
          <a:ln>
            <a:noFill/>
          </a:ln>
        </p:spPr>
      </p:pic>
      <p:pic>
        <p:nvPicPr>
          <p:cNvPr id="120" name="Google Shape;120;g2d9c85610ca_1_618"/>
          <p:cNvPicPr preferRelativeResize="0"/>
          <p:nvPr/>
        </p:nvPicPr>
        <p:blipFill rotWithShape="1">
          <a:blip r:embed="rId3">
            <a:alphaModFix/>
          </a:blip>
          <a:srcRect/>
          <a:stretch/>
        </p:blipFill>
        <p:spPr>
          <a:xfrm>
            <a:off x="428625" y="2588084"/>
            <a:ext cx="8286750" cy="38100"/>
          </a:xfrm>
          <a:prstGeom prst="rect">
            <a:avLst/>
          </a:prstGeom>
          <a:noFill/>
          <a:ln>
            <a:noFill/>
          </a:ln>
        </p:spPr>
      </p:pic>
      <p:sp>
        <p:nvSpPr>
          <p:cNvPr id="121" name="Google Shape;121;g2d9c85610ca_1_618"/>
          <p:cNvSpPr txBox="1">
            <a:spLocks noGrp="1"/>
          </p:cNvSpPr>
          <p:nvPr>
            <p:ph type="subTitle" idx="1"/>
          </p:nvPr>
        </p:nvSpPr>
        <p:spPr>
          <a:xfrm>
            <a:off x="369857" y="2900307"/>
            <a:ext cx="4680900" cy="591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2" name="Google Shape;122;g2d9c85610ca_1_618"/>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3"/>
        <p:cNvGrpSpPr/>
        <p:nvPr/>
      </p:nvGrpSpPr>
      <p:grpSpPr>
        <a:xfrm>
          <a:off x="0" y="0"/>
          <a:ext cx="0" cy="0"/>
          <a:chOff x="0" y="0"/>
          <a:chExt cx="0" cy="0"/>
        </a:xfrm>
      </p:grpSpPr>
      <p:graphicFrame>
        <p:nvGraphicFramePr>
          <p:cNvPr id="194" name="Google Shape;194;g2d9c85610ca_1_2934"/>
          <p:cNvGraphicFramePr/>
          <p:nvPr/>
        </p:nvGraphicFramePr>
        <p:xfrm>
          <a:off x="5526297" y="1417087"/>
          <a:ext cx="3000000" cy="3000000"/>
        </p:xfrm>
        <a:graphic>
          <a:graphicData uri="http://schemas.openxmlformats.org/drawingml/2006/table">
            <a:tbl>
              <a:tblPr firstRow="1" bandRow="1">
                <a:noFill/>
                <a:tableStyleId>{2FB6A28F-9125-427B-951A-4BD745722D45}</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tblGrid>
              <a:tr h="3374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Column Header</a:t>
                      </a:r>
                      <a:endParaRPr sz="1100" u="none" strike="noStrike" cap="none"/>
                    </a:p>
                  </a:txBody>
                  <a:tcPr marL="68600" marR="68600" marT="34300" marB="34300" anchor="ctr">
                    <a:lnB w="9525" cap="flat" cmpd="sng">
                      <a:solidFill>
                        <a:srgbClr val="000000">
                          <a:alpha val="0"/>
                        </a:srgbClr>
                      </a:solidFill>
                      <a:prstDash val="solid"/>
                      <a:round/>
                      <a:headEnd type="none" w="sm" len="sm"/>
                      <a:tailEnd type="none" w="sm" len="sm"/>
                    </a:lnB>
                    <a:solidFill>
                      <a:srgbClr val="55AF89"/>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1" u="none" strike="noStrike" cap="none"/>
                        <a:t>Column Header</a:t>
                      </a:r>
                      <a:endParaRPr sz="1100" u="none" strike="noStrike" cap="none"/>
                    </a:p>
                  </a:txBody>
                  <a:tcPr marL="68600" marR="68600" marT="34300" marB="34300" anchor="ctr">
                    <a:lnB w="9525" cap="flat" cmpd="sng">
                      <a:solidFill>
                        <a:srgbClr val="000000">
                          <a:alpha val="0"/>
                        </a:srgbClr>
                      </a:solidFill>
                      <a:prstDash val="solid"/>
                      <a:round/>
                      <a:headEnd type="none" w="sm" len="sm"/>
                      <a:tailEnd type="none" w="sm" len="sm"/>
                    </a:lnB>
                    <a:solidFill>
                      <a:srgbClr val="55AF89"/>
                    </a:solidFill>
                  </a:tcPr>
                </a:tc>
                <a:extLst>
                  <a:ext uri="{0D108BD9-81ED-4DB2-BD59-A6C34878D82A}">
                    <a16:rowId xmlns:a16="http://schemas.microsoft.com/office/drawing/2014/main" val="10000"/>
                  </a:ext>
                </a:extLst>
              </a:tr>
              <a:tr h="4283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Cell text here</a:t>
                      </a: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824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8240"/>
                      </a:srgbClr>
                    </a:solidFill>
                  </a:tcPr>
                </a:tc>
                <a:extLst>
                  <a:ext uri="{0D108BD9-81ED-4DB2-BD59-A6C34878D82A}">
                    <a16:rowId xmlns:a16="http://schemas.microsoft.com/office/drawing/2014/main" val="10001"/>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227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22750"/>
                      </a:srgbClr>
                    </a:solidFill>
                  </a:tcPr>
                </a:tc>
                <a:extLst>
                  <a:ext uri="{0D108BD9-81ED-4DB2-BD59-A6C34878D82A}">
                    <a16:rowId xmlns:a16="http://schemas.microsoft.com/office/drawing/2014/main" val="10002"/>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824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8240"/>
                      </a:srgbClr>
                    </a:solidFill>
                  </a:tcPr>
                </a:tc>
                <a:extLst>
                  <a:ext uri="{0D108BD9-81ED-4DB2-BD59-A6C34878D82A}">
                    <a16:rowId xmlns:a16="http://schemas.microsoft.com/office/drawing/2014/main" val="10003"/>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28575" cap="flat" cmpd="sng">
                      <a:solidFill>
                        <a:srgbClr val="55AF89"/>
                      </a:solidFill>
                      <a:prstDash val="solid"/>
                      <a:round/>
                      <a:headEnd type="none" w="sm" len="sm"/>
                      <a:tailEnd type="none" w="sm" len="sm"/>
                    </a:lnB>
                    <a:solidFill>
                      <a:srgbClr val="55AF89">
                        <a:alpha val="227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28575" cap="flat" cmpd="sng">
                      <a:solidFill>
                        <a:srgbClr val="55AF89"/>
                      </a:solidFill>
                      <a:prstDash val="solid"/>
                      <a:round/>
                      <a:headEnd type="none" w="sm" len="sm"/>
                      <a:tailEnd type="none" w="sm" len="sm"/>
                    </a:lnB>
                    <a:solidFill>
                      <a:srgbClr val="55AF89">
                        <a:alpha val="22750"/>
                      </a:srgbClr>
                    </a:solidFill>
                  </a:tcPr>
                </a:tc>
                <a:extLst>
                  <a:ext uri="{0D108BD9-81ED-4DB2-BD59-A6C34878D82A}">
                    <a16:rowId xmlns:a16="http://schemas.microsoft.com/office/drawing/2014/main" val="10004"/>
                  </a:ext>
                </a:extLst>
              </a:tr>
            </a:tbl>
          </a:graphicData>
        </a:graphic>
      </p:graphicFrame>
      <p:sp>
        <p:nvSpPr>
          <p:cNvPr id="195" name="Google Shape;195;g2d9c85610ca_1_2934"/>
          <p:cNvSpPr txBox="1"/>
          <p:nvPr/>
        </p:nvSpPr>
        <p:spPr>
          <a:xfrm>
            <a:off x="5461599" y="1093435"/>
            <a:ext cx="1966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E5F7D"/>
                </a:solidFill>
                <a:latin typeface="Calibri"/>
                <a:ea typeface="Calibri"/>
                <a:cs typeface="Calibri"/>
                <a:sym typeface="Calibri"/>
              </a:rPr>
              <a:t>Chart caption here</a:t>
            </a:r>
            <a:endParaRPr sz="1100" b="0" i="0" u="none" strike="noStrike" cap="none">
              <a:solidFill>
                <a:srgbClr val="000000"/>
              </a:solidFill>
              <a:latin typeface="Arial"/>
              <a:ea typeface="Arial"/>
              <a:cs typeface="Arial"/>
              <a:sym typeface="Arial"/>
            </a:endParaRPr>
          </a:p>
        </p:txBody>
      </p:sp>
      <p:sp>
        <p:nvSpPr>
          <p:cNvPr id="196" name="Google Shape;196;g2d9c85610ca_1_2934"/>
          <p:cNvSpPr txBox="1">
            <a:spLocks noGrp="1"/>
          </p:cNvSpPr>
          <p:nvPr>
            <p:ph type="title"/>
          </p:nvPr>
        </p:nvSpPr>
        <p:spPr>
          <a:xfrm>
            <a:off x="369857" y="888511"/>
            <a:ext cx="4866300" cy="8214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7" name="Google Shape;197;g2d9c85610ca_1_2934"/>
          <p:cNvSpPr txBox="1">
            <a:spLocks noGrp="1"/>
          </p:cNvSpPr>
          <p:nvPr>
            <p:ph type="body" idx="1"/>
          </p:nvPr>
        </p:nvSpPr>
        <p:spPr>
          <a:xfrm>
            <a:off x="369857" y="1840400"/>
            <a:ext cx="4866300" cy="22098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98" name="Google Shape;198;g2d9c85610ca_1_2934"/>
          <p:cNvPicPr preferRelativeResize="0"/>
          <p:nvPr/>
        </p:nvPicPr>
        <p:blipFill rotWithShape="1">
          <a:blip r:embed="rId2">
            <a:alphaModFix/>
          </a:blip>
          <a:srcRect/>
          <a:stretch/>
        </p:blipFill>
        <p:spPr>
          <a:xfrm>
            <a:off x="2286" y="0"/>
            <a:ext cx="9141715" cy="419431"/>
          </a:xfrm>
          <a:prstGeom prst="rect">
            <a:avLst/>
          </a:prstGeom>
          <a:noFill/>
          <a:ln>
            <a:noFill/>
          </a:ln>
        </p:spPr>
      </p:pic>
      <p:sp>
        <p:nvSpPr>
          <p:cNvPr id="199" name="Google Shape;199;g2d9c85610ca_1_2934"/>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pic>
        <p:nvPicPr>
          <p:cNvPr id="200" name="Google Shape;200;g2d9c85610ca_1_2934"/>
          <p:cNvPicPr preferRelativeResize="0"/>
          <p:nvPr/>
        </p:nvPicPr>
        <p:blipFill rotWithShape="1">
          <a:blip r:embed="rId3">
            <a:alphaModFix/>
          </a:blip>
          <a:srcRect/>
          <a:stretch/>
        </p:blipFill>
        <p:spPr>
          <a:xfrm>
            <a:off x="8524118" y="4503353"/>
            <a:ext cx="478631" cy="53578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1"/>
        <p:cNvGrpSpPr/>
        <p:nvPr/>
      </p:nvGrpSpPr>
      <p:grpSpPr>
        <a:xfrm>
          <a:off x="0" y="0"/>
          <a:ext cx="0" cy="0"/>
          <a:chOff x="0" y="0"/>
          <a:chExt cx="0" cy="0"/>
        </a:xfrm>
      </p:grpSpPr>
      <p:sp>
        <p:nvSpPr>
          <p:cNvPr id="202" name="Google Shape;202;g2d9c85610ca_1_2942"/>
          <p:cNvSpPr txBox="1">
            <a:spLocks noGrp="1"/>
          </p:cNvSpPr>
          <p:nvPr>
            <p:ph type="title"/>
          </p:nvPr>
        </p:nvSpPr>
        <p:spPr>
          <a:xfrm>
            <a:off x="369857" y="888511"/>
            <a:ext cx="4866300" cy="8214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g2d9c85610ca_1_2942"/>
          <p:cNvSpPr txBox="1">
            <a:spLocks noGrp="1"/>
          </p:cNvSpPr>
          <p:nvPr>
            <p:ph type="body" idx="1"/>
          </p:nvPr>
        </p:nvSpPr>
        <p:spPr>
          <a:xfrm>
            <a:off x="369857" y="1840400"/>
            <a:ext cx="4866300" cy="22098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04" name="Google Shape;204;g2d9c85610ca_1_2942"/>
          <p:cNvPicPr preferRelativeResize="0"/>
          <p:nvPr/>
        </p:nvPicPr>
        <p:blipFill rotWithShape="1">
          <a:blip r:embed="rId2">
            <a:alphaModFix/>
          </a:blip>
          <a:srcRect/>
          <a:stretch/>
        </p:blipFill>
        <p:spPr>
          <a:xfrm>
            <a:off x="2286" y="0"/>
            <a:ext cx="9141715" cy="419431"/>
          </a:xfrm>
          <a:prstGeom prst="rect">
            <a:avLst/>
          </a:prstGeom>
          <a:noFill/>
          <a:ln>
            <a:noFill/>
          </a:ln>
        </p:spPr>
      </p:pic>
      <p:sp>
        <p:nvSpPr>
          <p:cNvPr id="205" name="Google Shape;205;g2d9c85610ca_1_2942"/>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pic>
        <p:nvPicPr>
          <p:cNvPr id="206" name="Google Shape;206;g2d9c85610ca_1_2942"/>
          <p:cNvPicPr preferRelativeResize="0"/>
          <p:nvPr/>
        </p:nvPicPr>
        <p:blipFill rotWithShape="1">
          <a:blip r:embed="rId3">
            <a:alphaModFix/>
          </a:blip>
          <a:srcRect/>
          <a:stretch/>
        </p:blipFill>
        <p:spPr>
          <a:xfrm>
            <a:off x="8524118" y="4503353"/>
            <a:ext cx="478631" cy="535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207"/>
        <p:cNvGrpSpPr/>
        <p:nvPr/>
      </p:nvGrpSpPr>
      <p:grpSpPr>
        <a:xfrm>
          <a:off x="0" y="0"/>
          <a:ext cx="0" cy="0"/>
          <a:chOff x="0" y="0"/>
          <a:chExt cx="0" cy="0"/>
        </a:xfrm>
      </p:grpSpPr>
      <p:sp>
        <p:nvSpPr>
          <p:cNvPr id="208" name="Google Shape;208;g2d9c85610ca_1_2948"/>
          <p:cNvSpPr txBox="1">
            <a:spLocks noGrp="1"/>
          </p:cNvSpPr>
          <p:nvPr>
            <p:ph type="title"/>
          </p:nvPr>
        </p:nvSpPr>
        <p:spPr>
          <a:xfrm>
            <a:off x="369857" y="1615606"/>
            <a:ext cx="8467800" cy="805500"/>
          </a:xfrm>
          <a:prstGeom prst="rect">
            <a:avLst/>
          </a:prstGeom>
          <a:noFill/>
          <a:ln>
            <a:noFill/>
          </a:ln>
        </p:spPr>
        <p:txBody>
          <a:bodyPr spcFirstLastPara="1" wrap="square" lIns="68575" tIns="34275" rIns="68575" bIns="34275" anchor="ctr" anchorCtr="0">
            <a:normAutofit/>
          </a:bodyPr>
          <a:lstStyle>
            <a:lvl1pPr lvl="0" algn="l" rtl="0">
              <a:lnSpc>
                <a:spcPct val="91666"/>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09" name="Google Shape;209;g2d9c85610ca_1_2948"/>
          <p:cNvPicPr preferRelativeResize="0"/>
          <p:nvPr/>
        </p:nvPicPr>
        <p:blipFill rotWithShape="1">
          <a:blip r:embed="rId2">
            <a:alphaModFix/>
          </a:blip>
          <a:srcRect/>
          <a:stretch/>
        </p:blipFill>
        <p:spPr>
          <a:xfrm>
            <a:off x="2286" y="0"/>
            <a:ext cx="9141715" cy="419431"/>
          </a:xfrm>
          <a:prstGeom prst="rect">
            <a:avLst/>
          </a:prstGeom>
          <a:noFill/>
          <a:ln>
            <a:noFill/>
          </a:ln>
        </p:spPr>
      </p:pic>
      <p:pic>
        <p:nvPicPr>
          <p:cNvPr id="210" name="Google Shape;210;g2d9c85610ca_1_2948"/>
          <p:cNvPicPr preferRelativeResize="0"/>
          <p:nvPr/>
        </p:nvPicPr>
        <p:blipFill rotWithShape="1">
          <a:blip r:embed="rId3">
            <a:alphaModFix/>
          </a:blip>
          <a:srcRect/>
          <a:stretch/>
        </p:blipFill>
        <p:spPr>
          <a:xfrm>
            <a:off x="428625" y="2588084"/>
            <a:ext cx="8286750" cy="38100"/>
          </a:xfrm>
          <a:prstGeom prst="rect">
            <a:avLst/>
          </a:prstGeom>
          <a:noFill/>
          <a:ln>
            <a:noFill/>
          </a:ln>
        </p:spPr>
      </p:pic>
      <p:sp>
        <p:nvSpPr>
          <p:cNvPr id="211" name="Google Shape;211;g2d9c85610ca_1_2948"/>
          <p:cNvSpPr txBox="1">
            <a:spLocks noGrp="1"/>
          </p:cNvSpPr>
          <p:nvPr>
            <p:ph type="subTitle" idx="1"/>
          </p:nvPr>
        </p:nvSpPr>
        <p:spPr>
          <a:xfrm>
            <a:off x="369857" y="2900307"/>
            <a:ext cx="4680900" cy="591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12" name="Google Shape;212;g2d9c85610ca_1_2948"/>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g2d9c85610ca_1_29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g2d9c85610ca_1_29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Data Slide">
  <p:cSld name="8_Data Slide">
    <p:spTree>
      <p:nvGrpSpPr>
        <p:cNvPr id="1" name="Shape 216"/>
        <p:cNvGrpSpPr/>
        <p:nvPr/>
      </p:nvGrpSpPr>
      <p:grpSpPr>
        <a:xfrm>
          <a:off x="0" y="0"/>
          <a:ext cx="0" cy="0"/>
          <a:chOff x="0" y="0"/>
          <a:chExt cx="0" cy="0"/>
        </a:xfrm>
      </p:grpSpPr>
      <p:sp>
        <p:nvSpPr>
          <p:cNvPr id="217" name="Google Shape;217;g272c8cbc327_0_74"/>
          <p:cNvSpPr txBox="1">
            <a:spLocks noGrp="1"/>
          </p:cNvSpPr>
          <p:nvPr>
            <p:ph type="body" idx="1"/>
          </p:nvPr>
        </p:nvSpPr>
        <p:spPr>
          <a:xfrm>
            <a:off x="457200" y="1376679"/>
            <a:ext cx="8229600" cy="3132600"/>
          </a:xfrm>
          <a:prstGeom prst="rect">
            <a:avLst/>
          </a:prstGeom>
          <a:noFill/>
          <a:ln>
            <a:noFill/>
          </a:ln>
        </p:spPr>
        <p:txBody>
          <a:bodyPr spcFirstLastPara="1" wrap="square" lIns="68575" tIns="34275" rIns="68575" bIns="34275" anchor="t" anchorCtr="0">
            <a:normAutofit/>
          </a:bodyPr>
          <a:lstStyle>
            <a:lvl1pPr marL="457200" lvl="0" indent="-355600" algn="l" rtl="0">
              <a:lnSpc>
                <a:spcPct val="109973"/>
              </a:lnSpc>
              <a:spcBef>
                <a:spcPts val="400"/>
              </a:spcBef>
              <a:spcAft>
                <a:spcPts val="0"/>
              </a:spcAft>
              <a:buClr>
                <a:srgbClr val="003BC0"/>
              </a:buClr>
              <a:buSzPts val="2000"/>
              <a:buFont typeface="Arial"/>
              <a:buChar char="•"/>
              <a:defRPr sz="2000" b="1">
                <a:solidFill>
                  <a:srgbClr val="1D1D1D"/>
                </a:solidFill>
              </a:defRPr>
            </a:lvl1pPr>
            <a:lvl2pPr marL="914400" lvl="1" indent="-342900" algn="l" rtl="0">
              <a:lnSpc>
                <a:spcPct val="111125"/>
              </a:lnSpc>
              <a:spcBef>
                <a:spcPts val="400"/>
              </a:spcBef>
              <a:spcAft>
                <a:spcPts val="0"/>
              </a:spcAft>
              <a:buClr>
                <a:srgbClr val="005761"/>
              </a:buClr>
              <a:buSzPts val="1800"/>
              <a:buFont typeface="Arial"/>
              <a:buChar char="-"/>
              <a:defRPr sz="1800">
                <a:solidFill>
                  <a:srgbClr val="1D1D1D"/>
                </a:solidFill>
              </a:defRPr>
            </a:lvl2pPr>
            <a:lvl3pPr marL="1371600" lvl="2" indent="-355600" algn="l" rtl="0">
              <a:lnSpc>
                <a:spcPct val="100000"/>
              </a:lnSpc>
              <a:spcBef>
                <a:spcPts val="400"/>
              </a:spcBef>
              <a:spcAft>
                <a:spcPts val="0"/>
              </a:spcAft>
              <a:buClr>
                <a:srgbClr val="5A5A5A"/>
              </a:buClr>
              <a:buSzPts val="2000"/>
              <a:buChar char="•"/>
              <a:defRPr sz="2000">
                <a:solidFill>
                  <a:srgbClr val="1D1D1D"/>
                </a:solidFill>
              </a:defRPr>
            </a:lvl3pPr>
            <a:lvl4pPr marL="1828800" lvl="3" indent="-355600" algn="l" rtl="0">
              <a:spcBef>
                <a:spcPts val="400"/>
              </a:spcBef>
              <a:spcAft>
                <a:spcPts val="0"/>
              </a:spcAft>
              <a:buClr>
                <a:srgbClr val="1D1D1D"/>
              </a:buClr>
              <a:buSzPts val="2000"/>
              <a:buChar char="•"/>
              <a:defRPr sz="2000">
                <a:solidFill>
                  <a:srgbClr val="1D1D1D"/>
                </a:solidFill>
              </a:defRPr>
            </a:lvl4pPr>
            <a:lvl5pPr marL="2286000" lvl="4" indent="-355600" algn="l" rtl="0">
              <a:spcBef>
                <a:spcPts val="400"/>
              </a:spcBef>
              <a:spcAft>
                <a:spcPts val="0"/>
              </a:spcAft>
              <a:buClr>
                <a:srgbClr val="1D1D1D"/>
              </a:buClr>
              <a:buSzPts val="2000"/>
              <a:buChar char="•"/>
              <a:defRPr sz="2000">
                <a:solidFill>
                  <a:srgbClr val="1D1D1D"/>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218" name="Google Shape;218;g272c8cbc327_0_74"/>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b" anchorCtr="0">
            <a:normAutofit/>
          </a:bodyPr>
          <a:lstStyle>
            <a:lvl1pPr marR="0" lvl="0" algn="l" rtl="0">
              <a:lnSpc>
                <a:spcPct val="107152"/>
              </a:lnSpc>
              <a:spcBef>
                <a:spcPts val="0"/>
              </a:spcBef>
              <a:spcAft>
                <a:spcPts val="0"/>
              </a:spcAft>
              <a:buSzPts val="3300"/>
              <a:buNone/>
              <a:defRPr sz="2800" b="1" i="0" u="none" strike="noStrike" cap="none">
                <a:solidFill>
                  <a:srgbClr val="1E5AAA"/>
                </a:solidFill>
                <a:latin typeface="Calibri"/>
                <a:ea typeface="Calibri"/>
                <a:cs typeface="Calibri"/>
                <a:sym typeface="Calibri"/>
              </a:defRPr>
            </a:lvl1pPr>
            <a:lvl2pPr marR="0" lvl="1"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100"/>
              <a:buNone/>
              <a:defRPr sz="4400" b="0" i="0" u="none" strike="noStrike" cap="none">
                <a:solidFill>
                  <a:schemeClr val="dk1"/>
                </a:solidFill>
                <a:latin typeface="Open Sans"/>
                <a:ea typeface="Open Sans"/>
                <a:cs typeface="Open Sans"/>
                <a:sym typeface="Open Sans"/>
              </a:defRPr>
            </a:lvl9pPr>
          </a:lstStyle>
          <a:p>
            <a:endParaRPr/>
          </a:p>
        </p:txBody>
      </p:sp>
      <p:grpSp>
        <p:nvGrpSpPr>
          <p:cNvPr id="219" name="Google Shape;219;g272c8cbc327_0_74"/>
          <p:cNvGrpSpPr/>
          <p:nvPr/>
        </p:nvGrpSpPr>
        <p:grpSpPr>
          <a:xfrm>
            <a:off x="428" y="5044597"/>
            <a:ext cx="9145305" cy="106946"/>
            <a:chOff x="7355954" y="15880800"/>
            <a:chExt cx="21904923" cy="578400"/>
          </a:xfrm>
        </p:grpSpPr>
        <p:sp>
          <p:nvSpPr>
            <p:cNvPr id="220" name="Google Shape;220;g272c8cbc327_0_74"/>
            <p:cNvSpPr/>
            <p:nvPr/>
          </p:nvSpPr>
          <p:spPr>
            <a:xfrm rot="10800000" flipH="1">
              <a:off x="21984029" y="15880800"/>
              <a:ext cx="2433000" cy="578400"/>
            </a:xfrm>
            <a:prstGeom prst="rect">
              <a:avLst/>
            </a:prstGeom>
            <a:solidFill>
              <a:srgbClr val="194D93"/>
            </a:solidFill>
            <a:ln>
              <a:noFill/>
            </a:ln>
          </p:spPr>
          <p:txBody>
            <a:bodyPr spcFirstLastPara="1" wrap="square" lIns="34275" tIns="17150" rIns="34275" bIns="17150" anchor="t" anchorCtr="0">
              <a:noAutofit/>
            </a:bodyPr>
            <a:lstStyle/>
            <a:p>
              <a:pPr marL="0" marR="0" lvl="0" indent="0" algn="l" rtl="0">
                <a:spcBef>
                  <a:spcPts val="0"/>
                </a:spcBef>
                <a:spcAft>
                  <a:spcPts val="0"/>
                </a:spcAft>
                <a:buNone/>
              </a:pPr>
              <a:endParaRPr sz="2500">
                <a:solidFill>
                  <a:schemeClr val="dk1"/>
                </a:solidFill>
                <a:latin typeface="Open Sans"/>
                <a:ea typeface="Open Sans"/>
                <a:cs typeface="Open Sans"/>
                <a:sym typeface="Open Sans"/>
              </a:endParaRPr>
            </a:p>
          </p:txBody>
        </p:sp>
        <p:sp>
          <p:nvSpPr>
            <p:cNvPr id="221" name="Google Shape;221;g272c8cbc327_0_74"/>
            <p:cNvSpPr/>
            <p:nvPr/>
          </p:nvSpPr>
          <p:spPr>
            <a:xfrm rot="10800000" flipH="1">
              <a:off x="24406350" y="15880800"/>
              <a:ext cx="2433000" cy="578400"/>
            </a:xfrm>
            <a:prstGeom prst="rect">
              <a:avLst/>
            </a:prstGeom>
            <a:solidFill>
              <a:srgbClr val="1C56A4"/>
            </a:solidFill>
            <a:ln>
              <a:noFill/>
            </a:ln>
          </p:spPr>
          <p:txBody>
            <a:bodyPr spcFirstLastPara="1" wrap="square" lIns="34275" tIns="17150" rIns="34275" bIns="17150" anchor="t" anchorCtr="0">
              <a:noAutofit/>
            </a:bodyPr>
            <a:lstStyle/>
            <a:p>
              <a:pPr marL="0" marR="0" lvl="0" indent="0" algn="l" rtl="0">
                <a:spcBef>
                  <a:spcPts val="0"/>
                </a:spcBef>
                <a:spcAft>
                  <a:spcPts val="0"/>
                </a:spcAft>
                <a:buNone/>
              </a:pPr>
              <a:endParaRPr sz="2500">
                <a:solidFill>
                  <a:schemeClr val="dk1"/>
                </a:solidFill>
                <a:latin typeface="Open Sans"/>
                <a:ea typeface="Open Sans"/>
                <a:cs typeface="Open Sans"/>
                <a:sym typeface="Open Sans"/>
              </a:endParaRPr>
            </a:p>
          </p:txBody>
        </p:sp>
        <p:sp>
          <p:nvSpPr>
            <p:cNvPr id="222" name="Google Shape;222;g272c8cbc327_0_74"/>
            <p:cNvSpPr/>
            <p:nvPr/>
          </p:nvSpPr>
          <p:spPr>
            <a:xfrm rot="10800000" flipH="1">
              <a:off x="26827877" y="15880800"/>
              <a:ext cx="2433000" cy="578400"/>
            </a:xfrm>
            <a:prstGeom prst="rect">
              <a:avLst/>
            </a:prstGeom>
            <a:solidFill>
              <a:srgbClr val="1E5DB2"/>
            </a:solidFill>
            <a:ln>
              <a:noFill/>
            </a:ln>
          </p:spPr>
          <p:txBody>
            <a:bodyPr spcFirstLastPara="1" wrap="square" lIns="34275" tIns="17150" rIns="34275" bIns="17150" anchor="t" anchorCtr="0">
              <a:noAutofit/>
            </a:bodyPr>
            <a:lstStyle/>
            <a:p>
              <a:pPr marL="0" marR="0" lvl="0" indent="0" algn="l" rtl="0">
                <a:spcBef>
                  <a:spcPts val="0"/>
                </a:spcBef>
                <a:spcAft>
                  <a:spcPts val="0"/>
                </a:spcAft>
                <a:buNone/>
              </a:pPr>
              <a:endParaRPr sz="2500">
                <a:solidFill>
                  <a:schemeClr val="dk1"/>
                </a:solidFill>
                <a:latin typeface="Open Sans"/>
                <a:ea typeface="Open Sans"/>
                <a:cs typeface="Open Sans"/>
                <a:sym typeface="Open Sans"/>
              </a:endParaRPr>
            </a:p>
          </p:txBody>
        </p:sp>
        <p:sp>
          <p:nvSpPr>
            <p:cNvPr id="223" name="Google Shape;223;g272c8cbc327_0_74"/>
            <p:cNvSpPr/>
            <p:nvPr/>
          </p:nvSpPr>
          <p:spPr>
            <a:xfrm rot="10800000" flipH="1">
              <a:off x="7355954" y="15880800"/>
              <a:ext cx="14644500" cy="578400"/>
            </a:xfrm>
            <a:prstGeom prst="rect">
              <a:avLst/>
            </a:prstGeom>
            <a:solidFill>
              <a:srgbClr val="164380"/>
            </a:solidFill>
            <a:ln>
              <a:noFill/>
            </a:ln>
          </p:spPr>
          <p:txBody>
            <a:bodyPr spcFirstLastPara="1" wrap="square" lIns="34275" tIns="17150" rIns="34275" bIns="17150" anchor="t" anchorCtr="0">
              <a:noAutofit/>
            </a:bodyPr>
            <a:lstStyle/>
            <a:p>
              <a:pPr marL="0" marR="0" lvl="0" indent="0" algn="l" rtl="0">
                <a:spcBef>
                  <a:spcPts val="0"/>
                </a:spcBef>
                <a:spcAft>
                  <a:spcPts val="0"/>
                </a:spcAft>
                <a:buNone/>
              </a:pPr>
              <a:endParaRPr sz="2500">
                <a:solidFill>
                  <a:schemeClr val="dk1"/>
                </a:solidFill>
                <a:latin typeface="Open Sans"/>
                <a:ea typeface="Open Sans"/>
                <a:cs typeface="Open Sans"/>
                <a:sym typeface="Open Sans"/>
              </a:endParaRPr>
            </a:p>
          </p:txBody>
        </p: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pic>
        <p:nvPicPr>
          <p:cNvPr id="128" name="Google Shape;128;g2d9c85610ca_1_628"/>
          <p:cNvPicPr preferRelativeResize="0"/>
          <p:nvPr/>
        </p:nvPicPr>
        <p:blipFill rotWithShape="1">
          <a:blip r:embed="rId2">
            <a:alphaModFix/>
          </a:blip>
          <a:srcRect/>
          <a:stretch/>
        </p:blipFill>
        <p:spPr>
          <a:xfrm>
            <a:off x="0" y="4435"/>
            <a:ext cx="9144000" cy="3219450"/>
          </a:xfrm>
          <a:prstGeom prst="rect">
            <a:avLst/>
          </a:prstGeom>
          <a:noFill/>
          <a:ln>
            <a:noFill/>
          </a:ln>
        </p:spPr>
      </p:pic>
      <p:sp>
        <p:nvSpPr>
          <p:cNvPr id="129" name="Google Shape;129;g2d9c85610ca_1_628"/>
          <p:cNvSpPr txBox="1">
            <a:spLocks noGrp="1"/>
          </p:cNvSpPr>
          <p:nvPr>
            <p:ph type="ctrTitle"/>
          </p:nvPr>
        </p:nvSpPr>
        <p:spPr>
          <a:xfrm>
            <a:off x="593272" y="868289"/>
            <a:ext cx="4680900" cy="1098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g2d9c85610ca_1_628"/>
          <p:cNvSpPr txBox="1">
            <a:spLocks noGrp="1"/>
          </p:cNvSpPr>
          <p:nvPr>
            <p:ph type="subTitle" idx="1"/>
          </p:nvPr>
        </p:nvSpPr>
        <p:spPr>
          <a:xfrm>
            <a:off x="593272" y="2065420"/>
            <a:ext cx="4680900" cy="590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31" name="Google Shape;131;g2d9c85610ca_1_628"/>
          <p:cNvPicPr preferRelativeResize="0"/>
          <p:nvPr/>
        </p:nvPicPr>
        <p:blipFill rotWithShape="1">
          <a:blip r:embed="rId3">
            <a:alphaModFix/>
          </a:blip>
          <a:srcRect/>
          <a:stretch/>
        </p:blipFill>
        <p:spPr>
          <a:xfrm>
            <a:off x="228600" y="4116329"/>
            <a:ext cx="8915401" cy="97001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60">
          <p15:clr>
            <a:srgbClr val="FBAE40"/>
          </p15:clr>
        </p15:guide>
        <p15:guide id="2" pos="2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2"/>
        <p:cNvGrpSpPr/>
        <p:nvPr/>
      </p:nvGrpSpPr>
      <p:grpSpPr>
        <a:xfrm>
          <a:off x="0" y="0"/>
          <a:ext cx="0" cy="0"/>
          <a:chOff x="0" y="0"/>
          <a:chExt cx="0" cy="0"/>
        </a:xfrm>
      </p:grpSpPr>
      <p:pic>
        <p:nvPicPr>
          <p:cNvPr id="133" name="Google Shape;133;g2d9c85610ca_1_633"/>
          <p:cNvPicPr preferRelativeResize="0"/>
          <p:nvPr/>
        </p:nvPicPr>
        <p:blipFill rotWithShape="1">
          <a:blip r:embed="rId2">
            <a:alphaModFix/>
          </a:blip>
          <a:srcRect/>
          <a:stretch/>
        </p:blipFill>
        <p:spPr>
          <a:xfrm>
            <a:off x="0" y="4435"/>
            <a:ext cx="9144000" cy="3219450"/>
          </a:xfrm>
          <a:prstGeom prst="rect">
            <a:avLst/>
          </a:prstGeom>
          <a:noFill/>
          <a:ln>
            <a:noFill/>
          </a:ln>
        </p:spPr>
      </p:pic>
      <p:sp>
        <p:nvSpPr>
          <p:cNvPr id="134" name="Google Shape;134;g2d9c85610ca_1_633"/>
          <p:cNvSpPr txBox="1">
            <a:spLocks noGrp="1"/>
          </p:cNvSpPr>
          <p:nvPr>
            <p:ph type="ctrTitle"/>
          </p:nvPr>
        </p:nvSpPr>
        <p:spPr>
          <a:xfrm>
            <a:off x="593272" y="868289"/>
            <a:ext cx="4680900" cy="1098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g2d9c85610ca_1_633"/>
          <p:cNvSpPr txBox="1">
            <a:spLocks noGrp="1"/>
          </p:cNvSpPr>
          <p:nvPr>
            <p:ph type="subTitle" idx="1"/>
          </p:nvPr>
        </p:nvSpPr>
        <p:spPr>
          <a:xfrm>
            <a:off x="593272" y="2065420"/>
            <a:ext cx="4680900" cy="590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36" name="Google Shape;136;g2d9c85610ca_1_633"/>
          <p:cNvPicPr preferRelativeResize="0"/>
          <p:nvPr/>
        </p:nvPicPr>
        <p:blipFill rotWithShape="1">
          <a:blip r:embed="rId3">
            <a:alphaModFix/>
          </a:blip>
          <a:srcRect/>
          <a:stretch/>
        </p:blipFill>
        <p:spPr>
          <a:xfrm>
            <a:off x="0" y="4084604"/>
            <a:ext cx="9143999" cy="9948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7"/>
        <p:cNvGrpSpPr/>
        <p:nvPr/>
      </p:nvGrpSpPr>
      <p:grpSpPr>
        <a:xfrm>
          <a:off x="0" y="0"/>
          <a:ext cx="0" cy="0"/>
          <a:chOff x="0" y="0"/>
          <a:chExt cx="0" cy="0"/>
        </a:xfrm>
      </p:grpSpPr>
      <p:graphicFrame>
        <p:nvGraphicFramePr>
          <p:cNvPr id="138" name="Google Shape;138;g2d9c85610ca_1_638"/>
          <p:cNvGraphicFramePr/>
          <p:nvPr/>
        </p:nvGraphicFramePr>
        <p:xfrm>
          <a:off x="5526297" y="1417087"/>
          <a:ext cx="3000000" cy="3000000"/>
        </p:xfrm>
        <a:graphic>
          <a:graphicData uri="http://schemas.openxmlformats.org/drawingml/2006/table">
            <a:tbl>
              <a:tblPr firstRow="1" bandRow="1">
                <a:noFill/>
                <a:tableStyleId>{2FB6A28F-9125-427B-951A-4BD745722D45}</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tblGrid>
              <a:tr h="3374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Column Header</a:t>
                      </a:r>
                      <a:endParaRPr sz="1100" u="none" strike="noStrike" cap="none"/>
                    </a:p>
                  </a:txBody>
                  <a:tcPr marL="68600" marR="68600" marT="34300" marB="34300" anchor="ctr">
                    <a:lnB w="9525" cap="flat" cmpd="sng">
                      <a:solidFill>
                        <a:srgbClr val="000000">
                          <a:alpha val="0"/>
                        </a:srgbClr>
                      </a:solidFill>
                      <a:prstDash val="solid"/>
                      <a:round/>
                      <a:headEnd type="none" w="sm" len="sm"/>
                      <a:tailEnd type="none" w="sm" len="sm"/>
                    </a:lnB>
                    <a:solidFill>
                      <a:srgbClr val="55AF89"/>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1" u="none" strike="noStrike" cap="none"/>
                        <a:t>Column Header</a:t>
                      </a:r>
                      <a:endParaRPr sz="1100" u="none" strike="noStrike" cap="none"/>
                    </a:p>
                  </a:txBody>
                  <a:tcPr marL="68600" marR="68600" marT="34300" marB="34300" anchor="ctr">
                    <a:lnB w="9525" cap="flat" cmpd="sng">
                      <a:solidFill>
                        <a:srgbClr val="000000">
                          <a:alpha val="0"/>
                        </a:srgbClr>
                      </a:solidFill>
                      <a:prstDash val="solid"/>
                      <a:round/>
                      <a:headEnd type="none" w="sm" len="sm"/>
                      <a:tailEnd type="none" w="sm" len="sm"/>
                    </a:lnB>
                    <a:solidFill>
                      <a:srgbClr val="55AF89"/>
                    </a:solidFill>
                  </a:tcPr>
                </a:tc>
                <a:extLst>
                  <a:ext uri="{0D108BD9-81ED-4DB2-BD59-A6C34878D82A}">
                    <a16:rowId xmlns:a16="http://schemas.microsoft.com/office/drawing/2014/main" val="10000"/>
                  </a:ext>
                </a:extLst>
              </a:tr>
              <a:tr h="4283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Cell text here</a:t>
                      </a: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74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7450"/>
                      </a:srgbClr>
                    </a:solidFill>
                  </a:tcPr>
                </a:tc>
                <a:extLst>
                  <a:ext uri="{0D108BD9-81ED-4DB2-BD59-A6C34878D82A}">
                    <a16:rowId xmlns:a16="http://schemas.microsoft.com/office/drawing/2014/main" val="10001"/>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223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22350"/>
                      </a:srgbClr>
                    </a:solidFill>
                  </a:tcPr>
                </a:tc>
                <a:extLst>
                  <a:ext uri="{0D108BD9-81ED-4DB2-BD59-A6C34878D82A}">
                    <a16:rowId xmlns:a16="http://schemas.microsoft.com/office/drawing/2014/main" val="10002"/>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74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12700" cap="flat" cmpd="sng">
                      <a:solidFill>
                        <a:srgbClr val="55AF89"/>
                      </a:solidFill>
                      <a:prstDash val="solid"/>
                      <a:round/>
                      <a:headEnd type="none" w="sm" len="sm"/>
                      <a:tailEnd type="none" w="sm" len="sm"/>
                    </a:lnB>
                    <a:solidFill>
                      <a:srgbClr val="55AF89">
                        <a:alpha val="7450"/>
                      </a:srgbClr>
                    </a:solidFill>
                  </a:tcPr>
                </a:tc>
                <a:extLst>
                  <a:ext uri="{0D108BD9-81ED-4DB2-BD59-A6C34878D82A}">
                    <a16:rowId xmlns:a16="http://schemas.microsoft.com/office/drawing/2014/main" val="10003"/>
                  </a:ext>
                </a:extLst>
              </a:tr>
              <a:tr h="428300">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9525" cap="flat" cmpd="sng">
                      <a:solidFill>
                        <a:srgbClr val="000000">
                          <a:alpha val="0"/>
                        </a:srgbClr>
                      </a:solidFill>
                      <a:prstDash val="solid"/>
                      <a:round/>
                      <a:headEnd type="none" w="sm" len="sm"/>
                      <a:tailEnd type="none" w="sm" len="sm"/>
                    </a:lnL>
                    <a:lnR w="12700" cap="flat" cmpd="sng">
                      <a:solidFill>
                        <a:srgbClr val="55AF89"/>
                      </a:solidFill>
                      <a:prstDash val="solid"/>
                      <a:round/>
                      <a:headEnd type="none" w="sm" len="sm"/>
                      <a:tailEnd type="none" w="sm" len="sm"/>
                    </a:lnR>
                    <a:lnT w="12700" cap="flat" cmpd="sng">
                      <a:solidFill>
                        <a:srgbClr val="55AF89"/>
                      </a:solidFill>
                      <a:prstDash val="solid"/>
                      <a:round/>
                      <a:headEnd type="none" w="sm" len="sm"/>
                      <a:tailEnd type="none" w="sm" len="sm"/>
                    </a:lnT>
                    <a:lnB w="28575" cap="flat" cmpd="sng">
                      <a:solidFill>
                        <a:srgbClr val="55AF89"/>
                      </a:solidFill>
                      <a:prstDash val="solid"/>
                      <a:round/>
                      <a:headEnd type="none" w="sm" len="sm"/>
                      <a:tailEnd type="none" w="sm" len="sm"/>
                    </a:lnB>
                    <a:solidFill>
                      <a:srgbClr val="55AF89">
                        <a:alpha val="2235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Cell text here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8600" marR="68600" marT="34300" marB="34300">
                    <a:lnL w="12700" cap="flat" cmpd="sng">
                      <a:solidFill>
                        <a:srgbClr val="55AF8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55AF89"/>
                      </a:solidFill>
                      <a:prstDash val="solid"/>
                      <a:round/>
                      <a:headEnd type="none" w="sm" len="sm"/>
                      <a:tailEnd type="none" w="sm" len="sm"/>
                    </a:lnT>
                    <a:lnB w="28575" cap="flat" cmpd="sng">
                      <a:solidFill>
                        <a:srgbClr val="55AF89"/>
                      </a:solidFill>
                      <a:prstDash val="solid"/>
                      <a:round/>
                      <a:headEnd type="none" w="sm" len="sm"/>
                      <a:tailEnd type="none" w="sm" len="sm"/>
                    </a:lnB>
                    <a:solidFill>
                      <a:srgbClr val="55AF89">
                        <a:alpha val="22350"/>
                      </a:srgbClr>
                    </a:solidFill>
                  </a:tcPr>
                </a:tc>
                <a:extLst>
                  <a:ext uri="{0D108BD9-81ED-4DB2-BD59-A6C34878D82A}">
                    <a16:rowId xmlns:a16="http://schemas.microsoft.com/office/drawing/2014/main" val="10004"/>
                  </a:ext>
                </a:extLst>
              </a:tr>
            </a:tbl>
          </a:graphicData>
        </a:graphic>
      </p:graphicFrame>
      <p:sp>
        <p:nvSpPr>
          <p:cNvPr id="139" name="Google Shape;139;g2d9c85610ca_1_638"/>
          <p:cNvSpPr txBox="1"/>
          <p:nvPr/>
        </p:nvSpPr>
        <p:spPr>
          <a:xfrm>
            <a:off x="5461599" y="1093435"/>
            <a:ext cx="1966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E5F7D"/>
                </a:solidFill>
                <a:latin typeface="Calibri"/>
                <a:ea typeface="Calibri"/>
                <a:cs typeface="Calibri"/>
                <a:sym typeface="Calibri"/>
              </a:rPr>
              <a:t>Chart caption here</a:t>
            </a:r>
            <a:endParaRPr sz="1100" b="0" i="0" u="none" strike="noStrike" cap="none">
              <a:solidFill>
                <a:srgbClr val="000000"/>
              </a:solidFill>
              <a:latin typeface="Arial"/>
              <a:ea typeface="Arial"/>
              <a:cs typeface="Arial"/>
              <a:sym typeface="Arial"/>
            </a:endParaRPr>
          </a:p>
        </p:txBody>
      </p:sp>
      <p:sp>
        <p:nvSpPr>
          <p:cNvPr id="140" name="Google Shape;140;g2d9c85610ca_1_638"/>
          <p:cNvSpPr txBox="1">
            <a:spLocks noGrp="1"/>
          </p:cNvSpPr>
          <p:nvPr>
            <p:ph type="title"/>
          </p:nvPr>
        </p:nvSpPr>
        <p:spPr>
          <a:xfrm>
            <a:off x="369857" y="888511"/>
            <a:ext cx="4866300" cy="8211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 name="Google Shape;141;g2d9c85610ca_1_638"/>
          <p:cNvSpPr txBox="1">
            <a:spLocks noGrp="1"/>
          </p:cNvSpPr>
          <p:nvPr>
            <p:ph type="body" idx="1"/>
          </p:nvPr>
        </p:nvSpPr>
        <p:spPr>
          <a:xfrm>
            <a:off x="369857" y="1840400"/>
            <a:ext cx="4866300" cy="22098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42" name="Google Shape;142;g2d9c85610ca_1_638"/>
          <p:cNvPicPr preferRelativeResize="0"/>
          <p:nvPr/>
        </p:nvPicPr>
        <p:blipFill rotWithShape="1">
          <a:blip r:embed="rId2">
            <a:alphaModFix/>
          </a:blip>
          <a:srcRect/>
          <a:stretch/>
        </p:blipFill>
        <p:spPr>
          <a:xfrm>
            <a:off x="2286" y="0"/>
            <a:ext cx="9141713" cy="419432"/>
          </a:xfrm>
          <a:prstGeom prst="rect">
            <a:avLst/>
          </a:prstGeom>
          <a:noFill/>
          <a:ln>
            <a:noFill/>
          </a:ln>
        </p:spPr>
      </p:pic>
      <p:sp>
        <p:nvSpPr>
          <p:cNvPr id="143" name="Google Shape;143;g2d9c85610ca_1_638"/>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44"/>
        <p:cNvGrpSpPr/>
        <p:nvPr/>
      </p:nvGrpSpPr>
      <p:grpSpPr>
        <a:xfrm>
          <a:off x="0" y="0"/>
          <a:ext cx="0" cy="0"/>
          <a:chOff x="0" y="0"/>
          <a:chExt cx="0" cy="0"/>
        </a:xfrm>
      </p:grpSpPr>
      <p:sp>
        <p:nvSpPr>
          <p:cNvPr id="145" name="Google Shape;145;g2d9c85610ca_1_645"/>
          <p:cNvSpPr txBox="1">
            <a:spLocks noGrp="1"/>
          </p:cNvSpPr>
          <p:nvPr>
            <p:ph type="title"/>
          </p:nvPr>
        </p:nvSpPr>
        <p:spPr>
          <a:xfrm>
            <a:off x="369857" y="888511"/>
            <a:ext cx="4866300" cy="8211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g2d9c85610ca_1_645"/>
          <p:cNvSpPr txBox="1">
            <a:spLocks noGrp="1"/>
          </p:cNvSpPr>
          <p:nvPr>
            <p:ph type="body" idx="1"/>
          </p:nvPr>
        </p:nvSpPr>
        <p:spPr>
          <a:xfrm>
            <a:off x="369857" y="1840400"/>
            <a:ext cx="4866300" cy="22098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47" name="Google Shape;147;g2d9c85610ca_1_645"/>
          <p:cNvPicPr preferRelativeResize="0"/>
          <p:nvPr/>
        </p:nvPicPr>
        <p:blipFill rotWithShape="1">
          <a:blip r:embed="rId2">
            <a:alphaModFix/>
          </a:blip>
          <a:srcRect/>
          <a:stretch/>
        </p:blipFill>
        <p:spPr>
          <a:xfrm>
            <a:off x="2286" y="0"/>
            <a:ext cx="9141713" cy="419432"/>
          </a:xfrm>
          <a:prstGeom prst="rect">
            <a:avLst/>
          </a:prstGeom>
          <a:noFill/>
          <a:ln>
            <a:noFill/>
          </a:ln>
        </p:spPr>
      </p:pic>
      <p:sp>
        <p:nvSpPr>
          <p:cNvPr id="148" name="Google Shape;148;g2d9c85610ca_1_645"/>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pic>
        <p:nvPicPr>
          <p:cNvPr id="172" name="Google Shape;172;g2d9c85610ca_1_2912"/>
          <p:cNvPicPr preferRelativeResize="0"/>
          <p:nvPr/>
        </p:nvPicPr>
        <p:blipFill rotWithShape="1">
          <a:blip r:embed="rId2">
            <a:alphaModFix/>
          </a:blip>
          <a:srcRect/>
          <a:stretch/>
        </p:blipFill>
        <p:spPr>
          <a:xfrm>
            <a:off x="0" y="4435"/>
            <a:ext cx="9144000" cy="3219450"/>
          </a:xfrm>
          <a:prstGeom prst="rect">
            <a:avLst/>
          </a:prstGeom>
          <a:noFill/>
          <a:ln>
            <a:noFill/>
          </a:ln>
        </p:spPr>
      </p:pic>
      <p:sp>
        <p:nvSpPr>
          <p:cNvPr id="173" name="Google Shape;173;g2d9c85610ca_1_2912"/>
          <p:cNvSpPr txBox="1">
            <a:spLocks noGrp="1"/>
          </p:cNvSpPr>
          <p:nvPr>
            <p:ph type="ctrTitle"/>
          </p:nvPr>
        </p:nvSpPr>
        <p:spPr>
          <a:xfrm>
            <a:off x="593272" y="868289"/>
            <a:ext cx="4680900" cy="1098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d9c85610ca_1_2912"/>
          <p:cNvSpPr txBox="1">
            <a:spLocks noGrp="1"/>
          </p:cNvSpPr>
          <p:nvPr>
            <p:ph type="subTitle" idx="1"/>
          </p:nvPr>
        </p:nvSpPr>
        <p:spPr>
          <a:xfrm>
            <a:off x="593272" y="2065420"/>
            <a:ext cx="4680900" cy="591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75" name="Google Shape;175;g2d9c85610ca_1_2912"/>
          <p:cNvPicPr preferRelativeResize="0"/>
          <p:nvPr/>
        </p:nvPicPr>
        <p:blipFill rotWithShape="1">
          <a:blip r:embed="rId3">
            <a:alphaModFix/>
          </a:blip>
          <a:srcRect l="60183" r="16846"/>
          <a:stretch/>
        </p:blipFill>
        <p:spPr>
          <a:xfrm>
            <a:off x="5602763" y="4045756"/>
            <a:ext cx="1860715" cy="962342"/>
          </a:xfrm>
          <a:prstGeom prst="rect">
            <a:avLst/>
          </a:prstGeom>
          <a:noFill/>
          <a:ln>
            <a:noFill/>
          </a:ln>
        </p:spPr>
      </p:pic>
      <p:pic>
        <p:nvPicPr>
          <p:cNvPr id="176" name="Google Shape;176;g2d9c85610ca_1_2912"/>
          <p:cNvPicPr preferRelativeResize="0"/>
          <p:nvPr/>
        </p:nvPicPr>
        <p:blipFill rotWithShape="1">
          <a:blip r:embed="rId4">
            <a:alphaModFix/>
          </a:blip>
          <a:srcRect/>
          <a:stretch/>
        </p:blipFill>
        <p:spPr>
          <a:xfrm>
            <a:off x="2194018" y="4297867"/>
            <a:ext cx="2859012" cy="509956"/>
          </a:xfrm>
          <a:prstGeom prst="rect">
            <a:avLst/>
          </a:prstGeom>
          <a:noFill/>
          <a:ln>
            <a:noFill/>
          </a:ln>
        </p:spPr>
      </p:pic>
      <p:pic>
        <p:nvPicPr>
          <p:cNvPr id="177" name="Google Shape;177;g2d9c85610ca_1_2912"/>
          <p:cNvPicPr preferRelativeResize="0"/>
          <p:nvPr/>
        </p:nvPicPr>
        <p:blipFill rotWithShape="1">
          <a:blip r:embed="rId5">
            <a:alphaModFix/>
          </a:blip>
          <a:srcRect/>
          <a:stretch/>
        </p:blipFill>
        <p:spPr>
          <a:xfrm>
            <a:off x="830537" y="4258215"/>
            <a:ext cx="813747" cy="612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6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8"/>
        <p:cNvGrpSpPr/>
        <p:nvPr/>
      </p:nvGrpSpPr>
      <p:grpSpPr>
        <a:xfrm>
          <a:off x="0" y="0"/>
          <a:ext cx="0" cy="0"/>
          <a:chOff x="0" y="0"/>
          <a:chExt cx="0" cy="0"/>
        </a:xfrm>
      </p:grpSpPr>
      <p:sp>
        <p:nvSpPr>
          <p:cNvPr id="179" name="Google Shape;179;g2d9c85610ca_1_2919"/>
          <p:cNvSpPr txBox="1">
            <a:spLocks noGrp="1"/>
          </p:cNvSpPr>
          <p:nvPr>
            <p:ph type="title"/>
          </p:nvPr>
        </p:nvSpPr>
        <p:spPr>
          <a:xfrm>
            <a:off x="369857" y="888511"/>
            <a:ext cx="8467800" cy="8055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g2d9c85610ca_1_2919"/>
          <p:cNvSpPr txBox="1">
            <a:spLocks noGrp="1"/>
          </p:cNvSpPr>
          <p:nvPr>
            <p:ph type="body" idx="1"/>
          </p:nvPr>
        </p:nvSpPr>
        <p:spPr>
          <a:xfrm>
            <a:off x="369857" y="1840400"/>
            <a:ext cx="8467800" cy="24540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81" name="Google Shape;181;g2d9c85610ca_1_2919"/>
          <p:cNvPicPr preferRelativeResize="0"/>
          <p:nvPr/>
        </p:nvPicPr>
        <p:blipFill rotWithShape="1">
          <a:blip r:embed="rId2">
            <a:alphaModFix/>
          </a:blip>
          <a:srcRect/>
          <a:stretch/>
        </p:blipFill>
        <p:spPr>
          <a:xfrm>
            <a:off x="2286" y="0"/>
            <a:ext cx="9141715" cy="419431"/>
          </a:xfrm>
          <a:prstGeom prst="rect">
            <a:avLst/>
          </a:prstGeom>
          <a:noFill/>
          <a:ln>
            <a:noFill/>
          </a:ln>
        </p:spPr>
      </p:pic>
      <p:sp>
        <p:nvSpPr>
          <p:cNvPr id="182" name="Google Shape;182;g2d9c85610ca_1_2919"/>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pic>
        <p:nvPicPr>
          <p:cNvPr id="183" name="Google Shape;183;g2d9c85610ca_1_2919"/>
          <p:cNvPicPr preferRelativeResize="0"/>
          <p:nvPr/>
        </p:nvPicPr>
        <p:blipFill rotWithShape="1">
          <a:blip r:embed="rId3">
            <a:alphaModFix/>
          </a:blip>
          <a:srcRect/>
          <a:stretch/>
        </p:blipFill>
        <p:spPr>
          <a:xfrm>
            <a:off x="8524118" y="4503353"/>
            <a:ext cx="478631" cy="53578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no IIS logo">
  <p:cSld name="OBJECT_1">
    <p:spTree>
      <p:nvGrpSpPr>
        <p:cNvPr id="1" name="Shape 184"/>
        <p:cNvGrpSpPr/>
        <p:nvPr/>
      </p:nvGrpSpPr>
      <p:grpSpPr>
        <a:xfrm>
          <a:off x="0" y="0"/>
          <a:ext cx="0" cy="0"/>
          <a:chOff x="0" y="0"/>
          <a:chExt cx="0" cy="0"/>
        </a:xfrm>
      </p:grpSpPr>
      <p:sp>
        <p:nvSpPr>
          <p:cNvPr id="185" name="Google Shape;185;g2d9c85610ca_1_2925"/>
          <p:cNvSpPr txBox="1">
            <a:spLocks noGrp="1"/>
          </p:cNvSpPr>
          <p:nvPr>
            <p:ph type="title"/>
          </p:nvPr>
        </p:nvSpPr>
        <p:spPr>
          <a:xfrm>
            <a:off x="369857" y="888511"/>
            <a:ext cx="8467800" cy="8055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E5F7D"/>
              </a:buClr>
              <a:buSzPts val="3300"/>
              <a:buFont typeface="Calibri"/>
              <a:buNone/>
              <a:defRPr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d9c85610ca_1_2925"/>
          <p:cNvSpPr txBox="1">
            <a:spLocks noGrp="1"/>
          </p:cNvSpPr>
          <p:nvPr>
            <p:ph type="body" idx="1"/>
          </p:nvPr>
        </p:nvSpPr>
        <p:spPr>
          <a:xfrm>
            <a:off x="369857" y="1840400"/>
            <a:ext cx="8467800" cy="24540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55AF89"/>
              </a:buClr>
              <a:buSzPts val="2100"/>
              <a:buChar char="•"/>
              <a:defRPr/>
            </a:lvl1pPr>
            <a:lvl2pPr marL="914400" lvl="1" indent="-342900" algn="l" rtl="0">
              <a:lnSpc>
                <a:spcPct val="90000"/>
              </a:lnSpc>
              <a:spcBef>
                <a:spcPts val="400"/>
              </a:spcBef>
              <a:spcAft>
                <a:spcPts val="0"/>
              </a:spcAft>
              <a:buClr>
                <a:srgbClr val="55AF89"/>
              </a:buClr>
              <a:buSzPts val="1800"/>
              <a:buChar char="•"/>
              <a:defRPr/>
            </a:lvl2pPr>
            <a:lvl3pPr marL="1371600" lvl="2" indent="-323850" algn="l" rtl="0">
              <a:lnSpc>
                <a:spcPct val="90000"/>
              </a:lnSpc>
              <a:spcBef>
                <a:spcPts val="400"/>
              </a:spcBef>
              <a:spcAft>
                <a:spcPts val="0"/>
              </a:spcAft>
              <a:buClr>
                <a:srgbClr val="55AF89"/>
              </a:buClr>
              <a:buSzPts val="1500"/>
              <a:buFont typeface="NTR"/>
              <a:buChar char="–"/>
              <a:defRPr/>
            </a:lvl3pPr>
            <a:lvl4pPr marL="1828800" lvl="3" indent="-317500" algn="l" rtl="0">
              <a:lnSpc>
                <a:spcPct val="90000"/>
              </a:lnSpc>
              <a:spcBef>
                <a:spcPts val="400"/>
              </a:spcBef>
              <a:spcAft>
                <a:spcPts val="0"/>
              </a:spcAft>
              <a:buClr>
                <a:srgbClr val="C46E25"/>
              </a:buClr>
              <a:buSzPts val="1400"/>
              <a:buChar char="•"/>
              <a:defRPr/>
            </a:lvl4pPr>
            <a:lvl5pPr marL="2286000" lvl="4" indent="-317500" algn="l" rtl="0">
              <a:lnSpc>
                <a:spcPct val="90000"/>
              </a:lnSpc>
              <a:spcBef>
                <a:spcPts val="400"/>
              </a:spcBef>
              <a:spcAft>
                <a:spcPts val="0"/>
              </a:spcAft>
              <a:buClr>
                <a:srgbClr val="C46E25"/>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87" name="Google Shape;187;g2d9c85610ca_1_2925"/>
          <p:cNvPicPr preferRelativeResize="0"/>
          <p:nvPr/>
        </p:nvPicPr>
        <p:blipFill rotWithShape="1">
          <a:blip r:embed="rId2">
            <a:alphaModFix/>
          </a:blip>
          <a:srcRect/>
          <a:stretch/>
        </p:blipFill>
        <p:spPr>
          <a:xfrm>
            <a:off x="2286" y="0"/>
            <a:ext cx="9141715" cy="419431"/>
          </a:xfrm>
          <a:prstGeom prst="rect">
            <a:avLst/>
          </a:prstGeom>
          <a:noFill/>
          <a:ln>
            <a:noFill/>
          </a:ln>
        </p:spPr>
      </p:pic>
      <p:sp>
        <p:nvSpPr>
          <p:cNvPr id="188" name="Google Shape;188;g2d9c85610ca_1_2925"/>
          <p:cNvSpPr txBox="1"/>
          <p:nvPr/>
        </p:nvSpPr>
        <p:spPr>
          <a:xfrm>
            <a:off x="356918" y="4773642"/>
            <a:ext cx="398400" cy="205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7F7F7F"/>
                </a:solidFill>
                <a:latin typeface="Calibri"/>
                <a:ea typeface="Calibri"/>
                <a:cs typeface="Calibri"/>
                <a:sym typeface="Calibri"/>
              </a:rPr>
              <a:t>‹#›</a:t>
            </a:fld>
            <a:endParaRPr sz="900" b="0" i="0" u="none" strike="noStrike" cap="none">
              <a:solidFill>
                <a:srgbClr val="7F7F7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89"/>
        <p:cNvGrpSpPr/>
        <p:nvPr/>
      </p:nvGrpSpPr>
      <p:grpSpPr>
        <a:xfrm>
          <a:off x="0" y="0"/>
          <a:ext cx="0" cy="0"/>
          <a:chOff x="0" y="0"/>
          <a:chExt cx="0" cy="0"/>
        </a:xfrm>
      </p:grpSpPr>
      <p:pic>
        <p:nvPicPr>
          <p:cNvPr id="190" name="Google Shape;190;g2d9c85610ca_1_2930"/>
          <p:cNvPicPr preferRelativeResize="0"/>
          <p:nvPr/>
        </p:nvPicPr>
        <p:blipFill rotWithShape="1">
          <a:blip r:embed="rId2">
            <a:alphaModFix/>
          </a:blip>
          <a:srcRect/>
          <a:stretch/>
        </p:blipFill>
        <p:spPr>
          <a:xfrm>
            <a:off x="0" y="4435"/>
            <a:ext cx="9144000" cy="3219450"/>
          </a:xfrm>
          <a:prstGeom prst="rect">
            <a:avLst/>
          </a:prstGeom>
          <a:noFill/>
          <a:ln>
            <a:noFill/>
          </a:ln>
        </p:spPr>
      </p:pic>
      <p:sp>
        <p:nvSpPr>
          <p:cNvPr id="191" name="Google Shape;191;g2d9c85610ca_1_2930"/>
          <p:cNvSpPr txBox="1">
            <a:spLocks noGrp="1"/>
          </p:cNvSpPr>
          <p:nvPr>
            <p:ph type="ctrTitle"/>
          </p:nvPr>
        </p:nvSpPr>
        <p:spPr>
          <a:xfrm>
            <a:off x="593272" y="868289"/>
            <a:ext cx="4680900" cy="1098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E5F7D"/>
              </a:buClr>
              <a:buSzPts val="3600"/>
              <a:buFont typeface="Calibri"/>
              <a:buNone/>
              <a:defRPr sz="3600" b="0">
                <a:solidFill>
                  <a:srgbClr val="2E5F7D"/>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g2d9c85610ca_1_2930"/>
          <p:cNvSpPr txBox="1">
            <a:spLocks noGrp="1"/>
          </p:cNvSpPr>
          <p:nvPr>
            <p:ph type="subTitle" idx="1"/>
          </p:nvPr>
        </p:nvSpPr>
        <p:spPr>
          <a:xfrm>
            <a:off x="593272" y="2065420"/>
            <a:ext cx="4680900" cy="591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3975B0"/>
              </a:buClr>
              <a:buSzPts val="1800"/>
              <a:buNone/>
              <a:defRPr sz="1800" b="1">
                <a:solidFill>
                  <a:srgbClr val="3975B0"/>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g2d9c85610ca_1_60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g2d9c85610ca_1_60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g2d9c85610ca_1_60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g2d9c85610ca_1_60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g2d9c85610ca_1_60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g2d9c85610ca_1_606"/>
          <p:cNvPicPr preferRelativeResize="0"/>
          <p:nvPr/>
        </p:nvPicPr>
        <p:blipFill rotWithShape="1">
          <a:blip r:embed="rId7">
            <a:alphaModFix/>
          </a:blip>
          <a:srcRect/>
          <a:stretch/>
        </p:blipFill>
        <p:spPr>
          <a:xfrm>
            <a:off x="8682300" y="4593281"/>
            <a:ext cx="400050" cy="4478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g2d9c85610ca_1_290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7" name="Google Shape;167;g2d9c85610ca_1_290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8" name="Google Shape;168;g2d9c85610ca_1_290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9" name="Google Shape;169;g2d9c85610ca_1_290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70" name="Google Shape;170;g2d9c85610ca_1_290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repository.immregistries.org/resource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repository.immregistries.org/resource/onboarding-consensus-based-recommendation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s://repository.immregistries.org/resource/aira-discovery-session-improving-immunization-data-quality-through-ehr-and-iis-collaboration/"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www.immregistries.org/data-at-rest"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mailto:aart@immregistrie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repository.immregistries.org/resource/provider-organization-level-report-cards-data-quality-report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hyperlink" Target="https://repository.immregistries.org/resource/iis-data-quality-visualization-using-power-bi/"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hyperlink" Target="https://repository.immregistries.org/files/resources/665d5e68008ba/3c_development_and_implementation_of_data_quality_work_plan_utilizing_national_staffing_opportunitie.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s://app.immregistries.org/aart/home/" TargetMode="External"/><Relationship Id="rId3" Type="http://schemas.openxmlformats.org/officeDocument/2006/relationships/hyperlink" Target="https://www.cdc.gov/vaccines/programs/iis/downloads/Data-Quality-Blueprint-508.pdf" TargetMode="External"/><Relationship Id="rId7" Type="http://schemas.openxmlformats.org/officeDocument/2006/relationships/hyperlink" Target="https://repository.immregistries.org/resource/data-quality-assurance-in-immunization-information-systems/"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repository.immregistries.org/resource/iis-data-quality-practices-to-monitor-and-evaluate-data-at-rest/" TargetMode="External"/><Relationship Id="rId5" Type="http://schemas.openxmlformats.org/officeDocument/2006/relationships/hyperlink" Target="https://repository.immregistries.org/resource/iis-data-quality-practices-monitoring-and-evaluating-data-submissions/" TargetMode="External"/><Relationship Id="rId4" Type="http://schemas.openxmlformats.org/officeDocument/2006/relationships/hyperlink" Target="https://repository.immregistries.org/resource/data-validation-guide-for-the-iis-onboarding-process/" TargetMode="External"/><Relationship Id="rId9" Type="http://schemas.openxmlformats.org/officeDocument/2006/relationships/hyperlink" Target="http://repository.immregistries.org/resource/onboarding-consensus-based-recommend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immregistries.org/files/resources/62fbd92c465fe/data_quality_assurance_8_2022.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g2d9c85610ca_1_1840"/>
          <p:cNvSpPr txBox="1"/>
          <p:nvPr/>
        </p:nvSpPr>
        <p:spPr>
          <a:xfrm>
            <a:off x="580332" y="3493699"/>
            <a:ext cx="29781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Presenter name/date</a:t>
            </a:r>
            <a:endParaRPr sz="1100" b="0" i="0" u="none" strike="noStrike" cap="none">
              <a:solidFill>
                <a:srgbClr val="000000"/>
              </a:solidFill>
              <a:latin typeface="Arial"/>
              <a:ea typeface="Arial"/>
              <a:cs typeface="Arial"/>
              <a:sym typeface="Arial"/>
            </a:endParaRPr>
          </a:p>
        </p:txBody>
      </p:sp>
      <p:sp>
        <p:nvSpPr>
          <p:cNvPr id="1142" name="Google Shape;1142;g2d9c85610ca_1_1840"/>
          <p:cNvSpPr txBox="1"/>
          <p:nvPr/>
        </p:nvSpPr>
        <p:spPr>
          <a:xfrm>
            <a:off x="357389" y="3301366"/>
            <a:ext cx="16422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a:solidFill>
                  <a:srgbClr val="727E8A"/>
                </a:solidFill>
                <a:latin typeface="Calibri"/>
                <a:ea typeface="Calibri"/>
                <a:cs typeface="Calibri"/>
                <a:sym typeface="Calibri"/>
              </a:rPr>
              <a:t>Mary Beth Kurilo</a:t>
            </a:r>
            <a:endParaRPr sz="1200" b="0" i="0" u="none" strike="noStrike" cap="none">
              <a:solidFill>
                <a:srgbClr val="727E8A"/>
              </a:solidFill>
              <a:latin typeface="Calibri"/>
              <a:ea typeface="Calibri"/>
              <a:cs typeface="Calibri"/>
              <a:sym typeface="Calibri"/>
            </a:endParaRPr>
          </a:p>
        </p:txBody>
      </p:sp>
      <p:sp>
        <p:nvSpPr>
          <p:cNvPr id="1143" name="Google Shape;1143;g2d9c85610ca_1_1840"/>
          <p:cNvSpPr txBox="1"/>
          <p:nvPr/>
        </p:nvSpPr>
        <p:spPr>
          <a:xfrm>
            <a:off x="7144555" y="3337735"/>
            <a:ext cx="1642200" cy="2385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a:solidFill>
                  <a:srgbClr val="727E8A"/>
                </a:solidFill>
                <a:latin typeface="Calibri"/>
                <a:ea typeface="Calibri"/>
                <a:cs typeface="Calibri"/>
                <a:sym typeface="Calibri"/>
              </a:rPr>
              <a:t>June 4, 2024</a:t>
            </a:r>
            <a:endParaRPr sz="1100" b="0" i="0" u="none" strike="noStrike" cap="none">
              <a:solidFill>
                <a:srgbClr val="000000"/>
              </a:solidFill>
              <a:latin typeface="Arial"/>
              <a:ea typeface="Arial"/>
              <a:cs typeface="Arial"/>
              <a:sym typeface="Arial"/>
            </a:endParaRPr>
          </a:p>
        </p:txBody>
      </p:sp>
      <p:sp>
        <p:nvSpPr>
          <p:cNvPr id="1144" name="Google Shape;1144;g2d9c85610ca_1_1840"/>
          <p:cNvSpPr txBox="1"/>
          <p:nvPr/>
        </p:nvSpPr>
        <p:spPr>
          <a:xfrm>
            <a:off x="580322" y="555614"/>
            <a:ext cx="4680900" cy="1098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US" sz="3600" b="1">
                <a:solidFill>
                  <a:srgbClr val="2E5F7D"/>
                </a:solidFill>
                <a:latin typeface="Calibri"/>
                <a:ea typeface="Calibri"/>
                <a:cs typeface="Calibri"/>
                <a:sym typeface="Calibri"/>
              </a:rPr>
              <a:t>Data Quality</a:t>
            </a:r>
            <a:endParaRPr sz="3600" b="1">
              <a:solidFill>
                <a:srgbClr val="2E5F7D"/>
              </a:solidFill>
              <a:latin typeface="Calibri"/>
              <a:ea typeface="Calibri"/>
              <a:cs typeface="Calibri"/>
              <a:sym typeface="Calibri"/>
            </a:endParaRPr>
          </a:p>
        </p:txBody>
      </p:sp>
      <p:sp>
        <p:nvSpPr>
          <p:cNvPr id="1145" name="Google Shape;1145;g2d9c85610ca_1_1840"/>
          <p:cNvSpPr txBox="1"/>
          <p:nvPr/>
        </p:nvSpPr>
        <p:spPr>
          <a:xfrm>
            <a:off x="580325" y="1738475"/>
            <a:ext cx="4680900" cy="1002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3600" i="1">
                <a:solidFill>
                  <a:srgbClr val="3975B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rPr>
              <a:t>I</a:t>
            </a:r>
            <a:r>
              <a:rPr lang="en-US" sz="3600" i="1">
                <a:solidFill>
                  <a:srgbClr val="3975B0"/>
                </a:solidFill>
                <a:latin typeface="Calibri"/>
                <a:ea typeface="Calibri"/>
                <a:cs typeface="Calibri"/>
                <a:sym typeface="Calibri"/>
              </a:rPr>
              <a:t>mproving the Quality of Data in your IIS</a:t>
            </a:r>
            <a:endParaRPr sz="3600" i="1">
              <a:solidFill>
                <a:srgbClr val="3975B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g2d9c85610ca_1_1902"/>
          <p:cNvSpPr txBox="1">
            <a:spLocks noGrp="1"/>
          </p:cNvSpPr>
          <p:nvPr>
            <p:ph type="title"/>
          </p:nvPr>
        </p:nvSpPr>
        <p:spPr>
          <a:xfrm>
            <a:off x="338107" y="4234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The Role of Standards</a:t>
            </a:r>
            <a:endParaRPr/>
          </a:p>
        </p:txBody>
      </p:sp>
      <p:sp>
        <p:nvSpPr>
          <p:cNvPr id="1210" name="Google Shape;1210;g2d9c85610ca_1_1902"/>
          <p:cNvSpPr txBox="1">
            <a:spLocks noGrp="1"/>
          </p:cNvSpPr>
          <p:nvPr>
            <p:ph type="body" idx="1"/>
          </p:nvPr>
        </p:nvSpPr>
        <p:spPr>
          <a:xfrm>
            <a:off x="369850" y="1228975"/>
            <a:ext cx="8032800" cy="3598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sz="2200" b="1">
                <a:solidFill>
                  <a:srgbClr val="2E5F7D"/>
                </a:solidFill>
              </a:rPr>
              <a:t>Immunization Implementation Guides (IGs)</a:t>
            </a:r>
            <a:endParaRPr sz="2200" b="1">
              <a:solidFill>
                <a:srgbClr val="2E5F7D"/>
              </a:solidFill>
            </a:endParaRPr>
          </a:p>
          <a:p>
            <a:pPr marL="457200" lvl="0" indent="-368300" algn="l" rtl="0">
              <a:spcBef>
                <a:spcPts val="800"/>
              </a:spcBef>
              <a:spcAft>
                <a:spcPts val="0"/>
              </a:spcAft>
              <a:buSzPts val="2200"/>
              <a:buChar char="•"/>
            </a:pPr>
            <a:r>
              <a:rPr lang="en-US" sz="2200"/>
              <a:t>Updating to IG Version 2</a:t>
            </a:r>
            <a:endParaRPr sz="2200"/>
          </a:p>
          <a:p>
            <a:pPr marL="457200" lvl="0" indent="-368300" algn="l" rtl="0">
              <a:spcBef>
                <a:spcPts val="0"/>
              </a:spcBef>
              <a:spcAft>
                <a:spcPts val="0"/>
              </a:spcAft>
              <a:buSzPts val="2200"/>
              <a:buChar char="•"/>
            </a:pPr>
            <a:r>
              <a:rPr lang="en-US" sz="2200"/>
              <a:t>Digitizing guides and testing tools through the Implementation Guide Authoring Management Tool (IGAMT)</a:t>
            </a:r>
            <a:endParaRPr sz="1400"/>
          </a:p>
          <a:p>
            <a:pPr marL="0" lvl="0" indent="0" algn="l" rtl="0">
              <a:spcBef>
                <a:spcPts val="800"/>
              </a:spcBef>
              <a:spcAft>
                <a:spcPts val="0"/>
              </a:spcAft>
              <a:buNone/>
            </a:pPr>
            <a:r>
              <a:rPr lang="en-US" sz="2200" b="1">
                <a:solidFill>
                  <a:srgbClr val="2E5F7D"/>
                </a:solidFill>
              </a:rPr>
              <a:t>Clinical Decision Support for Immunizations (CDSi)</a:t>
            </a:r>
            <a:endParaRPr sz="2200" b="1">
              <a:solidFill>
                <a:srgbClr val="2E5F7D"/>
              </a:solidFill>
            </a:endParaRPr>
          </a:p>
          <a:p>
            <a:pPr marL="457200" lvl="0" indent="-368300" algn="l" rtl="0">
              <a:spcBef>
                <a:spcPts val="800"/>
              </a:spcBef>
              <a:spcAft>
                <a:spcPts val="0"/>
              </a:spcAft>
              <a:buSzPts val="2200"/>
              <a:buChar char="•"/>
            </a:pPr>
            <a:r>
              <a:rPr lang="en-US" sz="2200"/>
              <a:t>Specifications developed by CDC for evaluation and forecasting</a:t>
            </a:r>
            <a:endParaRPr sz="2200"/>
          </a:p>
          <a:p>
            <a:pPr marL="0" lvl="0" indent="0" algn="l" rtl="0">
              <a:spcBef>
                <a:spcPts val="800"/>
              </a:spcBef>
              <a:spcAft>
                <a:spcPts val="0"/>
              </a:spcAft>
              <a:buNone/>
            </a:pPr>
            <a:r>
              <a:rPr lang="en-US" sz="2200" b="1">
                <a:solidFill>
                  <a:srgbClr val="2E5F7D"/>
                </a:solidFill>
              </a:rPr>
              <a:t>Transport</a:t>
            </a:r>
            <a:endParaRPr sz="2200" b="1">
              <a:solidFill>
                <a:srgbClr val="2E5F7D"/>
              </a:solidFill>
            </a:endParaRPr>
          </a:p>
          <a:p>
            <a:pPr marL="457200" lvl="0" indent="-368300" algn="l" rtl="0">
              <a:spcBef>
                <a:spcPts val="800"/>
              </a:spcBef>
              <a:spcAft>
                <a:spcPts val="0"/>
              </a:spcAft>
              <a:buSzPts val="2200"/>
              <a:buChar char="•"/>
            </a:pPr>
            <a:r>
              <a:rPr lang="en-US" sz="2200"/>
              <a:t>Community-selected transport standard of SOAP Web Services and the CDC WSDL (Web Services Description Language)</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g2d9c85610ca_1_1907"/>
          <p:cNvSpPr txBox="1">
            <a:spLocks noGrp="1"/>
          </p:cNvSpPr>
          <p:nvPr>
            <p:ph type="title"/>
          </p:nvPr>
        </p:nvSpPr>
        <p:spPr>
          <a:xfrm>
            <a:off x="719494" y="556931"/>
            <a:ext cx="6584100" cy="901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800"/>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IIS Leader’s Role in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D</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ata Quality </a:t>
            </a:r>
            <a:endParaRPr/>
          </a:p>
        </p:txBody>
      </p:sp>
      <p:grpSp>
        <p:nvGrpSpPr>
          <p:cNvPr id="1216" name="Google Shape;1216;g2d9c85610ca_1_1907"/>
          <p:cNvGrpSpPr/>
          <p:nvPr/>
        </p:nvGrpSpPr>
        <p:grpSpPr>
          <a:xfrm>
            <a:off x="1793824" y="1283614"/>
            <a:ext cx="6854495" cy="3521590"/>
            <a:chOff x="894698" y="1008035"/>
            <a:chExt cx="6810905" cy="3521590"/>
          </a:xfrm>
        </p:grpSpPr>
        <p:sp>
          <p:nvSpPr>
            <p:cNvPr id="1217" name="Google Shape;1217;g2d9c85610ca_1_1907"/>
            <p:cNvSpPr/>
            <p:nvPr/>
          </p:nvSpPr>
          <p:spPr>
            <a:xfrm>
              <a:off x="894698" y="1008035"/>
              <a:ext cx="6262800" cy="11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g2d9c85610ca_1_1907"/>
            <p:cNvSpPr txBox="1"/>
            <p:nvPr/>
          </p:nvSpPr>
          <p:spPr>
            <a:xfrm>
              <a:off x="894698" y="1008035"/>
              <a:ext cx="6262800" cy="1173900"/>
            </a:xfrm>
            <a:prstGeom prst="rect">
              <a:avLst/>
            </a:prstGeom>
            <a:noFill/>
            <a:ln>
              <a:noFill/>
            </a:ln>
          </p:spPr>
          <p:txBody>
            <a:bodyPr spcFirstLastPara="1" wrap="square" lIns="0" tIns="29200" rIns="0" bIns="2920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Ensure </a:t>
              </a:r>
              <a:r>
                <a:rPr lang="en-US" sz="2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resources</a:t>
              </a:r>
              <a:r>
                <a:rPr lang="en-US" sz="2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 are devoted to assessing, monitoring, and improving data quality</a:t>
              </a:r>
              <a:endParaRPr sz="2200"/>
            </a:p>
          </p:txBody>
        </p:sp>
        <p:sp>
          <p:nvSpPr>
            <p:cNvPr id="1219" name="Google Shape;1219;g2d9c85610ca_1_1907"/>
            <p:cNvSpPr/>
            <p:nvPr/>
          </p:nvSpPr>
          <p:spPr>
            <a:xfrm>
              <a:off x="894698" y="2181880"/>
              <a:ext cx="6262800" cy="11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2d9c85610ca_1_1907"/>
            <p:cNvSpPr txBox="1"/>
            <p:nvPr/>
          </p:nvSpPr>
          <p:spPr>
            <a:xfrm>
              <a:off x="894703" y="2181888"/>
              <a:ext cx="6810900" cy="1173900"/>
            </a:xfrm>
            <a:prstGeom prst="rect">
              <a:avLst/>
            </a:prstGeom>
            <a:noFill/>
            <a:ln>
              <a:noFill/>
            </a:ln>
          </p:spPr>
          <p:txBody>
            <a:bodyPr spcFirstLastPara="1" wrap="square" lIns="0" tIns="29200" rIns="0" bIns="2920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200">
                  <a:solidFill>
                    <a:schemeClr val="dk1"/>
                  </a:solidFill>
                  <a:latin typeface="Calibri"/>
                  <a:ea typeface="Calibri"/>
                  <a:cs typeface="Calibri"/>
                  <a:sym typeface="Calibri"/>
                </a:rPr>
                <a:t>Set the direction for data quality efforts through planning and prioritization </a:t>
              </a:r>
              <a:endParaRPr sz="2200"/>
            </a:p>
          </p:txBody>
        </p:sp>
        <p:sp>
          <p:nvSpPr>
            <p:cNvPr id="1221" name="Google Shape;1221;g2d9c85610ca_1_1907"/>
            <p:cNvSpPr/>
            <p:nvPr/>
          </p:nvSpPr>
          <p:spPr>
            <a:xfrm>
              <a:off x="894698" y="3355725"/>
              <a:ext cx="6262800" cy="11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g2d9c85610ca_1_1907"/>
            <p:cNvSpPr txBox="1"/>
            <p:nvPr/>
          </p:nvSpPr>
          <p:spPr>
            <a:xfrm>
              <a:off x="894698" y="3355725"/>
              <a:ext cx="6262800" cy="1173900"/>
            </a:xfrm>
            <a:prstGeom prst="rect">
              <a:avLst/>
            </a:prstGeom>
            <a:noFill/>
            <a:ln>
              <a:noFill/>
            </a:ln>
          </p:spPr>
          <p:txBody>
            <a:bodyPr spcFirstLastPara="1" wrap="square" lIns="0" tIns="29200" rIns="0" bIns="2920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200">
                  <a:solidFill>
                    <a:schemeClr val="dk1"/>
                  </a:solidFill>
                  <a:latin typeface="Calibri"/>
                  <a:ea typeface="Calibri"/>
                  <a:cs typeface="Calibri"/>
                  <a:sym typeface="Calibri"/>
                </a:rPr>
                <a:t>Strategically communicate about data quality and DQ improvement strategies internally and externally</a:t>
              </a:r>
              <a:endParaRPr sz="2200" b="0" i="0" u="none" strike="noStrike" cap="none">
                <a:solidFill>
                  <a:srgbClr val="000000"/>
                </a:solidFill>
                <a:latin typeface="Arial"/>
                <a:ea typeface="Arial"/>
                <a:cs typeface="Arial"/>
                <a:sym typeface="Arial"/>
              </a:endParaRPr>
            </a:p>
          </p:txBody>
        </p:sp>
      </p:grpSp>
      <p:sp>
        <p:nvSpPr>
          <p:cNvPr id="1223" name="Google Shape;1223;g2d9c85610ca_1_1907"/>
          <p:cNvSpPr/>
          <p:nvPr/>
        </p:nvSpPr>
        <p:spPr>
          <a:xfrm>
            <a:off x="893550" y="1678000"/>
            <a:ext cx="625500" cy="267900"/>
          </a:xfrm>
          <a:prstGeom prst="rightArrow">
            <a:avLst>
              <a:gd name="adj1" fmla="val 50000"/>
              <a:gd name="adj2" fmla="val 50000"/>
            </a:avLst>
          </a:prstGeom>
          <a:solidFill>
            <a:schemeClr val="accent6"/>
          </a:solidFill>
          <a:ln w="9525" cap="flat" cmpd="sng">
            <a:solidFill>
              <a:srgbClr val="E3EBB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4" name="Google Shape;1224;g2d9c85610ca_1_1907"/>
          <p:cNvSpPr/>
          <p:nvPr/>
        </p:nvSpPr>
        <p:spPr>
          <a:xfrm>
            <a:off x="893550" y="2910463"/>
            <a:ext cx="625500" cy="267900"/>
          </a:xfrm>
          <a:prstGeom prst="rightArrow">
            <a:avLst>
              <a:gd name="adj1" fmla="val 50000"/>
              <a:gd name="adj2" fmla="val 50000"/>
            </a:avLst>
          </a:prstGeom>
          <a:solidFill>
            <a:schemeClr val="accent6"/>
          </a:solidFill>
          <a:ln w="9525" cap="flat" cmpd="sng">
            <a:solidFill>
              <a:srgbClr val="E3EBB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25" name="Google Shape;1225;g2d9c85610ca_1_1907"/>
          <p:cNvSpPr/>
          <p:nvPr/>
        </p:nvSpPr>
        <p:spPr>
          <a:xfrm>
            <a:off x="893550" y="3924172"/>
            <a:ext cx="625500" cy="267900"/>
          </a:xfrm>
          <a:prstGeom prst="rightArrow">
            <a:avLst>
              <a:gd name="adj1" fmla="val 50000"/>
              <a:gd name="adj2" fmla="val 50000"/>
            </a:avLst>
          </a:prstGeom>
          <a:solidFill>
            <a:schemeClr val="accent6"/>
          </a:solidFill>
          <a:ln w="9525" cap="flat" cmpd="sng">
            <a:solidFill>
              <a:srgbClr val="E3EBB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2d9c85610ca_1_1921"/>
          <p:cNvSpPr txBox="1">
            <a:spLocks noGrp="1"/>
          </p:cNvSpPr>
          <p:nvPr>
            <p:ph type="title"/>
          </p:nvPr>
        </p:nvSpPr>
        <p:spPr>
          <a:xfrm>
            <a:off x="369857" y="161560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Key Data Quality Tools</a:t>
            </a:r>
            <a:endParaRPr/>
          </a:p>
        </p:txBody>
      </p:sp>
      <p:sp>
        <p:nvSpPr>
          <p:cNvPr id="1232" name="Google Shape;1232;g2d9c85610ca_1_1921"/>
          <p:cNvSpPr txBox="1">
            <a:spLocks noGrp="1"/>
          </p:cNvSpPr>
          <p:nvPr>
            <p:ph type="subTitle" idx="1"/>
          </p:nvPr>
        </p:nvSpPr>
        <p:spPr>
          <a:xfrm>
            <a:off x="369848" y="2900296"/>
            <a:ext cx="5701200" cy="924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sz="2200" b="0" i="1">
                <a:solidFill>
                  <a:schemeClr val="dk1"/>
                </a:solidFill>
              </a:rPr>
              <a:t>Information and resources for your use</a:t>
            </a:r>
            <a:endParaRPr sz="2200" b="0" i="1">
              <a:solidFill>
                <a:schemeClr val="dk1"/>
              </a:solidFill>
            </a:endParaRPr>
          </a:p>
          <a:p>
            <a:pPr marL="0" lvl="0" indent="0" algn="l" rtl="0">
              <a:spcBef>
                <a:spcPts val="800"/>
              </a:spcBef>
              <a:spcAft>
                <a:spcPts val="0"/>
              </a:spcAft>
              <a:buNone/>
            </a:pPr>
            <a:endParaRPr sz="2200" b="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g2d9c85610ca_1_1927"/>
          <p:cNvSpPr txBox="1">
            <a:spLocks noGrp="1"/>
          </p:cNvSpPr>
          <p:nvPr>
            <p:ph type="title"/>
          </p:nvPr>
        </p:nvSpPr>
        <p:spPr>
          <a:xfrm>
            <a:off x="459750" y="314381"/>
            <a:ext cx="3532200" cy="4148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What Guides IIS Community-Wide DQ Activities?</a:t>
            </a:r>
            <a:endParaRPr/>
          </a:p>
        </p:txBody>
      </p:sp>
      <p:sp>
        <p:nvSpPr>
          <p:cNvPr id="1238" name="Google Shape;1238;g2d9c85610ca_1_1927"/>
          <p:cNvSpPr txBox="1"/>
          <p:nvPr/>
        </p:nvSpPr>
        <p:spPr>
          <a:xfrm>
            <a:off x="9140600" y="1922572"/>
            <a:ext cx="7626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sp>
        <p:nvSpPr>
          <p:cNvPr id="1239" name="Google Shape;1239;g2d9c85610ca_1_1927"/>
          <p:cNvSpPr txBox="1"/>
          <p:nvPr/>
        </p:nvSpPr>
        <p:spPr>
          <a:xfrm>
            <a:off x="4376800" y="2454822"/>
            <a:ext cx="7626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800">
                <a:solidFill>
                  <a:srgbClr val="FFFFFF"/>
                </a:solidFill>
                <a:latin typeface="Roboto"/>
                <a:ea typeface="Roboto"/>
                <a:cs typeface="Roboto"/>
                <a:sym typeface="Roboto"/>
              </a:rPr>
              <a:t>CoAg Activities </a:t>
            </a:r>
            <a:endParaRPr sz="800">
              <a:solidFill>
                <a:srgbClr val="FFFFFF"/>
              </a:solidFill>
              <a:latin typeface="Roboto"/>
              <a:ea typeface="Roboto"/>
              <a:cs typeface="Roboto"/>
              <a:sym typeface="Roboto"/>
            </a:endParaRPr>
          </a:p>
        </p:txBody>
      </p:sp>
      <p:pic>
        <p:nvPicPr>
          <p:cNvPr id="1240" name="Google Shape;1240;g2d9c85610ca_1_1927"/>
          <p:cNvPicPr preferRelativeResize="0"/>
          <p:nvPr/>
        </p:nvPicPr>
        <p:blipFill rotWithShape="1">
          <a:blip r:embed="rId3">
            <a:alphaModFix/>
          </a:blip>
          <a:srcRect l="36081" t="7859"/>
          <a:stretch/>
        </p:blipFill>
        <p:spPr>
          <a:xfrm>
            <a:off x="3685675" y="461650"/>
            <a:ext cx="5371477" cy="4681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g2d9c85610ca_1_1976"/>
          <p:cNvSpPr txBox="1">
            <a:spLocks noGrp="1"/>
          </p:cNvSpPr>
          <p:nvPr>
            <p:ph type="title"/>
          </p:nvPr>
        </p:nvSpPr>
        <p:spPr>
          <a:xfrm>
            <a:off x="338107" y="4093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Data Quality Main Characteristics</a:t>
            </a:r>
            <a:endParaRPr/>
          </a:p>
        </p:txBody>
      </p:sp>
      <p:sp>
        <p:nvSpPr>
          <p:cNvPr id="1246" name="Google Shape;1246;g2d9c85610ca_1_1976"/>
          <p:cNvSpPr txBox="1">
            <a:spLocks noGrp="1"/>
          </p:cNvSpPr>
          <p:nvPr>
            <p:ph type="body" idx="1"/>
          </p:nvPr>
        </p:nvSpPr>
        <p:spPr>
          <a:xfrm>
            <a:off x="369850" y="1214875"/>
            <a:ext cx="8774100" cy="3928500"/>
          </a:xfrm>
          <a:prstGeom prst="rect">
            <a:avLst/>
          </a:prstGeom>
        </p:spPr>
        <p:txBody>
          <a:bodyPr spcFirstLastPara="1" wrap="square" lIns="68575" tIns="34275" rIns="68575" bIns="34275" anchor="t" anchorCtr="0">
            <a:normAutofit lnSpcReduction="10000"/>
          </a:bodyPr>
          <a:lstStyle/>
          <a:p>
            <a:pPr marL="457200" lvl="0" indent="-368300" algn="l" rtl="0">
              <a:lnSpc>
                <a:spcPct val="100000"/>
              </a:lnSpc>
              <a:spcBef>
                <a:spcPts val="1000"/>
              </a:spcBef>
              <a:spcAft>
                <a:spcPts val="0"/>
              </a:spcAft>
              <a:buSzPts val="2200"/>
              <a:buChar char="•"/>
            </a:pPr>
            <a:r>
              <a:rPr lang="en-US" sz="2200" b="1">
                <a:solidFill>
                  <a:srgbClr val="2E5F7D"/>
                </a:solidFill>
              </a:rPr>
              <a:t>Availability</a:t>
            </a:r>
            <a:r>
              <a:rPr lang="en-US" sz="2200" b="1"/>
              <a:t> </a:t>
            </a:r>
            <a:r>
              <a:rPr lang="en-US" sz="2200"/>
              <a:t>–</a:t>
            </a:r>
            <a:r>
              <a:rPr lang="en-US" sz="2200" b="1"/>
              <a:t> </a:t>
            </a:r>
            <a:r>
              <a:rPr lang="en-US" sz="2200"/>
              <a:t>IIS data can be readily used by authorized users to inform IIS and immunization program activities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Completeness</a:t>
            </a:r>
            <a:r>
              <a:rPr lang="en-US" sz="2200" b="1"/>
              <a:t> </a:t>
            </a:r>
            <a:r>
              <a:rPr lang="en-US" sz="2200"/>
              <a:t>–</a:t>
            </a:r>
            <a:r>
              <a:rPr lang="en-US" sz="2200" b="1"/>
              <a:t> </a:t>
            </a:r>
            <a:r>
              <a:rPr lang="en-US" sz="2200"/>
              <a:t>The IIS contains all (historic and new) vaccination and demographic records for persons residing in the jurisdiction, and all vaccination and demographic records contain complete data fields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Timeliness</a:t>
            </a:r>
            <a:r>
              <a:rPr lang="en-US" sz="2200" b="1"/>
              <a:t> </a:t>
            </a:r>
            <a:r>
              <a:rPr lang="en-US" sz="2200"/>
              <a:t>– Patient records are established, and vaccination events are recorded in the IIS within specified time frames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Validity</a:t>
            </a:r>
            <a:r>
              <a:rPr lang="en-US" sz="2200"/>
              <a:t> –</a:t>
            </a:r>
            <a:r>
              <a:rPr lang="en-US" sz="2200" b="1"/>
              <a:t> </a:t>
            </a:r>
            <a:r>
              <a:rPr lang="en-US" sz="2200"/>
              <a:t>Vaccination and demographic records in the IIS conform with generally accepted standards (e.g., Advisory Committee on Immunization Practices recommendations, U.S. Postal Service standards)</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g2d9c85610ca_1_1981"/>
          <p:cNvSpPr txBox="1">
            <a:spLocks noGrp="1"/>
          </p:cNvSpPr>
          <p:nvPr>
            <p:ph type="title"/>
          </p:nvPr>
        </p:nvSpPr>
        <p:spPr>
          <a:xfrm>
            <a:off x="338107" y="4093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Data Quality Enabling Characteristics</a:t>
            </a:r>
            <a:endParaRPr/>
          </a:p>
        </p:txBody>
      </p:sp>
      <p:sp>
        <p:nvSpPr>
          <p:cNvPr id="1252" name="Google Shape;1252;g2d9c85610ca_1_1981"/>
          <p:cNvSpPr txBox="1">
            <a:spLocks noGrp="1"/>
          </p:cNvSpPr>
          <p:nvPr>
            <p:ph type="body" idx="1"/>
          </p:nvPr>
        </p:nvSpPr>
        <p:spPr>
          <a:xfrm>
            <a:off x="338100" y="1214875"/>
            <a:ext cx="8774100" cy="3303000"/>
          </a:xfrm>
          <a:prstGeom prst="rect">
            <a:avLst/>
          </a:prstGeom>
        </p:spPr>
        <p:txBody>
          <a:bodyPr spcFirstLastPara="1" wrap="square" lIns="68575" tIns="34275" rIns="68575" bIns="34275" anchor="t" anchorCtr="0">
            <a:normAutofit/>
          </a:bodyPr>
          <a:lstStyle/>
          <a:p>
            <a:pPr marL="457200" lvl="0" indent="-368300" algn="l" rtl="0">
              <a:lnSpc>
                <a:spcPct val="100000"/>
              </a:lnSpc>
              <a:spcBef>
                <a:spcPts val="1000"/>
              </a:spcBef>
              <a:spcAft>
                <a:spcPts val="0"/>
              </a:spcAft>
              <a:buSzPts val="2200"/>
              <a:buChar char="•"/>
            </a:pPr>
            <a:r>
              <a:rPr lang="en-US" sz="2200" b="1">
                <a:solidFill>
                  <a:srgbClr val="2E5F7D"/>
                </a:solidFill>
              </a:rPr>
              <a:t>Accuracy</a:t>
            </a:r>
            <a:r>
              <a:rPr lang="en-US" sz="2200" b="1"/>
              <a:t> </a:t>
            </a:r>
            <a:r>
              <a:rPr lang="en-US" sz="2200"/>
              <a:t>– The IIS correctly reflects the demographic information of patients and data related to all aspects of their vaccination events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Consistency</a:t>
            </a:r>
            <a:r>
              <a:rPr lang="en-US" sz="2200" b="1"/>
              <a:t> </a:t>
            </a:r>
            <a:r>
              <a:rPr lang="en-US" sz="2200"/>
              <a:t>– The IIS receives, stores, and processes data in accordance with established standards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Uniqueness</a:t>
            </a:r>
            <a:r>
              <a:rPr lang="en-US" sz="2200" b="1"/>
              <a:t> </a:t>
            </a:r>
            <a:r>
              <a:rPr lang="en-US" sz="2200"/>
              <a:t>– Each patient and their corresponding vaccinations are recorded only once in the IIS</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257"/>
        <p:cNvGrpSpPr/>
        <p:nvPr/>
      </p:nvGrpSpPr>
      <p:grpSpPr>
        <a:xfrm>
          <a:off x="0" y="0"/>
          <a:ext cx="0" cy="0"/>
          <a:chOff x="0" y="0"/>
          <a:chExt cx="0" cy="0"/>
        </a:xfrm>
      </p:grpSpPr>
      <p:sp>
        <p:nvSpPr>
          <p:cNvPr id="1258" name="Google Shape;1258;g2d9c85610ca_1_1934"/>
          <p:cNvSpPr txBox="1">
            <a:spLocks noGrp="1"/>
          </p:cNvSpPr>
          <p:nvPr>
            <p:ph type="title"/>
          </p:nvPr>
        </p:nvSpPr>
        <p:spPr>
          <a:xfrm>
            <a:off x="369857" y="5683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CDC Reports</a:t>
            </a:r>
            <a:endParaRPr/>
          </a:p>
        </p:txBody>
      </p:sp>
      <p:sp>
        <p:nvSpPr>
          <p:cNvPr id="1259" name="Google Shape;1259;g2d9c85610ca_1_1934"/>
          <p:cNvSpPr txBox="1">
            <a:spLocks noGrp="1"/>
          </p:cNvSpPr>
          <p:nvPr>
            <p:ph type="body" idx="1"/>
          </p:nvPr>
        </p:nvSpPr>
        <p:spPr>
          <a:xfrm>
            <a:off x="369850" y="1373875"/>
            <a:ext cx="4202100" cy="2920500"/>
          </a:xfrm>
          <a:prstGeom prst="rect">
            <a:avLst/>
          </a:prstGeom>
        </p:spPr>
        <p:txBody>
          <a:bodyPr spcFirstLastPara="1" wrap="square" lIns="68575" tIns="34275" rIns="68575" bIns="34275" anchor="t" anchorCtr="0">
            <a:noAutofit/>
          </a:bodyPr>
          <a:lstStyle/>
          <a:p>
            <a:pPr marL="457200" lvl="0" indent="-368300" algn="l" rtl="0">
              <a:lnSpc>
                <a:spcPct val="100000"/>
              </a:lnSpc>
              <a:spcBef>
                <a:spcPts val="1000"/>
              </a:spcBef>
              <a:spcAft>
                <a:spcPts val="0"/>
              </a:spcAft>
              <a:buSzPts val="2200"/>
              <a:buChar char="•"/>
            </a:pPr>
            <a:r>
              <a:rPr lang="en-US" sz="2200"/>
              <a:t>Routine vaccination data summaries</a:t>
            </a:r>
            <a:endParaRPr sz="2200"/>
          </a:p>
          <a:p>
            <a:pPr marL="914400" lvl="1" indent="-368300" algn="l" rtl="0">
              <a:lnSpc>
                <a:spcPct val="100000"/>
              </a:lnSpc>
              <a:spcBef>
                <a:spcPts val="1000"/>
              </a:spcBef>
              <a:spcAft>
                <a:spcPts val="0"/>
              </a:spcAft>
              <a:buSzPts val="2200"/>
              <a:buChar char="•"/>
            </a:pPr>
            <a:r>
              <a:rPr lang="en-US" sz="2200"/>
              <a:t>Race/Ethnicity </a:t>
            </a:r>
            <a:endParaRPr sz="2200"/>
          </a:p>
          <a:p>
            <a:pPr marL="914400" lvl="1" indent="-368300" algn="l" rtl="0">
              <a:lnSpc>
                <a:spcPct val="100000"/>
              </a:lnSpc>
              <a:spcBef>
                <a:spcPts val="1000"/>
              </a:spcBef>
              <a:spcAft>
                <a:spcPts val="0"/>
              </a:spcAft>
              <a:buSzPts val="2200"/>
              <a:buChar char="•"/>
            </a:pPr>
            <a:r>
              <a:rPr lang="en-US" sz="2200"/>
              <a:t>County</a:t>
            </a:r>
            <a:endParaRPr sz="2200"/>
          </a:p>
          <a:p>
            <a:pPr marL="914400" lvl="1" indent="-368300" algn="l" rtl="0">
              <a:lnSpc>
                <a:spcPct val="100000"/>
              </a:lnSpc>
              <a:spcBef>
                <a:spcPts val="1000"/>
              </a:spcBef>
              <a:spcAft>
                <a:spcPts val="0"/>
              </a:spcAft>
              <a:buSzPts val="2200"/>
              <a:buChar char="•"/>
            </a:pPr>
            <a:r>
              <a:rPr lang="en-US" sz="2200"/>
              <a:t>CVX Code</a:t>
            </a:r>
            <a:endParaRPr sz="2200"/>
          </a:p>
          <a:p>
            <a:pPr marL="457200" lvl="0" indent="-368300" algn="l" rtl="0">
              <a:lnSpc>
                <a:spcPct val="100000"/>
              </a:lnSpc>
              <a:spcBef>
                <a:spcPts val="1000"/>
              </a:spcBef>
              <a:spcAft>
                <a:spcPts val="0"/>
              </a:spcAft>
              <a:buSzPts val="2200"/>
              <a:buChar char="•"/>
            </a:pPr>
            <a:r>
              <a:rPr lang="en-US" sz="2200"/>
              <a:t>CDC Dashboard</a:t>
            </a:r>
            <a:endParaRPr sz="2200"/>
          </a:p>
          <a:p>
            <a:pPr marL="457200" lvl="0" indent="-368300" algn="l" rtl="0">
              <a:lnSpc>
                <a:spcPct val="100000"/>
              </a:lnSpc>
              <a:spcBef>
                <a:spcPts val="1000"/>
              </a:spcBef>
              <a:spcAft>
                <a:spcPts val="0"/>
              </a:spcAft>
              <a:buSzPts val="2200"/>
              <a:buChar char="•"/>
            </a:pPr>
            <a:r>
              <a:rPr lang="en-US" sz="2200"/>
              <a:t>Routine Imms Analysis</a:t>
            </a:r>
            <a:endParaRPr sz="2200"/>
          </a:p>
          <a:p>
            <a:pPr marL="914400" lvl="0" indent="-368300" algn="l" rtl="0">
              <a:lnSpc>
                <a:spcPct val="100000"/>
              </a:lnSpc>
              <a:spcBef>
                <a:spcPts val="1000"/>
              </a:spcBef>
              <a:spcAft>
                <a:spcPts val="0"/>
              </a:spcAft>
              <a:buSzPts val="2200"/>
              <a:buChar char="•"/>
            </a:pPr>
            <a:r>
              <a:rPr lang="en-US" sz="2200"/>
              <a:t>Quarterly reports </a:t>
            </a:r>
            <a:endParaRPr sz="2200" i="1"/>
          </a:p>
          <a:p>
            <a:pPr marL="0" lvl="0" indent="0" algn="l" rtl="0">
              <a:spcBef>
                <a:spcPts val="800"/>
              </a:spcBef>
              <a:spcAft>
                <a:spcPts val="0"/>
              </a:spcAft>
              <a:buNone/>
            </a:pPr>
            <a:endParaRPr sz="2200"/>
          </a:p>
        </p:txBody>
      </p:sp>
      <p:sp>
        <p:nvSpPr>
          <p:cNvPr id="1260" name="Google Shape;1260;g2d9c85610ca_1_1934"/>
          <p:cNvSpPr/>
          <p:nvPr/>
        </p:nvSpPr>
        <p:spPr>
          <a:xfrm rot="402392">
            <a:off x="5964348" y="896659"/>
            <a:ext cx="911940" cy="148920"/>
          </a:xfrm>
          <a:prstGeom prst="rect">
            <a:avLst/>
          </a:prstGeom>
          <a:solidFill>
            <a:schemeClr val="lt1"/>
          </a:solidFill>
          <a:ln w="9525" cap="flat" cmpd="sng">
            <a:solidFill>
              <a:schemeClr val="lt1"/>
            </a:solidFill>
            <a:prstDash val="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61" name="Google Shape;1261;g2d9c85610ca_1_1934"/>
          <p:cNvPicPr preferRelativeResize="0"/>
          <p:nvPr/>
        </p:nvPicPr>
        <p:blipFill>
          <a:blip r:embed="rId3">
            <a:alphaModFix/>
          </a:blip>
          <a:stretch>
            <a:fillRect/>
          </a:stretch>
        </p:blipFill>
        <p:spPr>
          <a:xfrm rot="638986">
            <a:off x="4752851" y="714222"/>
            <a:ext cx="4001621" cy="2947832"/>
          </a:xfrm>
          <a:prstGeom prst="rect">
            <a:avLst/>
          </a:prstGeom>
          <a:noFill/>
          <a:ln>
            <a:noFill/>
          </a:ln>
          <a:effectLst>
            <a:outerShdw blurRad="57150" dist="19050" dir="5400000" algn="bl" rotWithShape="0">
              <a:srgbClr val="000000">
                <a:alpha val="50000"/>
              </a:srgbClr>
            </a:outerShdw>
          </a:effectLst>
        </p:spPr>
      </p:pic>
      <p:pic>
        <p:nvPicPr>
          <p:cNvPr id="1262" name="Google Shape;1262;g2d9c85610ca_1_1934"/>
          <p:cNvPicPr preferRelativeResize="0"/>
          <p:nvPr/>
        </p:nvPicPr>
        <p:blipFill>
          <a:blip r:embed="rId4">
            <a:alphaModFix/>
          </a:blip>
          <a:stretch>
            <a:fillRect/>
          </a:stretch>
        </p:blipFill>
        <p:spPr>
          <a:xfrm rot="-741147">
            <a:off x="4687550" y="2484674"/>
            <a:ext cx="4166751" cy="2196775"/>
          </a:xfrm>
          <a:prstGeom prst="rect">
            <a:avLst/>
          </a:prstGeom>
          <a:noFill/>
          <a:ln>
            <a:noFill/>
          </a:ln>
          <a:effectLst>
            <a:outerShdw blurRad="57150" dist="19050" dir="540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272c8cbc327_0_1"/>
          <p:cNvSpPr/>
          <p:nvPr/>
        </p:nvSpPr>
        <p:spPr>
          <a:xfrm>
            <a:off x="3916680" y="0"/>
            <a:ext cx="5227500" cy="5053200"/>
          </a:xfrm>
          <a:prstGeom prst="rect">
            <a:avLst/>
          </a:prstGeom>
          <a:solidFill>
            <a:srgbClr val="00267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1269" name="Google Shape;1269;g272c8cbc327_0_1"/>
          <p:cNvSpPr txBox="1">
            <a:spLocks noGrp="1"/>
          </p:cNvSpPr>
          <p:nvPr>
            <p:ph type="title"/>
          </p:nvPr>
        </p:nvSpPr>
        <p:spPr>
          <a:xfrm>
            <a:off x="108000" y="4"/>
            <a:ext cx="4464000" cy="857400"/>
          </a:xfrm>
          <a:prstGeom prst="rect">
            <a:avLst/>
          </a:prstGeom>
          <a:noFill/>
          <a:ln>
            <a:noFill/>
          </a:ln>
        </p:spPr>
        <p:txBody>
          <a:bodyPr spcFirstLastPara="1" wrap="square" lIns="68575" tIns="34275" rIns="68575" bIns="34275" anchor="b" anchorCtr="0">
            <a:normAutofit/>
          </a:bodyPr>
          <a:lstStyle/>
          <a:p>
            <a:pPr marL="0" lvl="0" indent="0" algn="l" rtl="0">
              <a:lnSpc>
                <a:spcPct val="76132"/>
              </a:lnSpc>
              <a:spcBef>
                <a:spcPts val="0"/>
              </a:spcBef>
              <a:spcAft>
                <a:spcPts val="0"/>
              </a:spcAft>
              <a:buNone/>
            </a:pPr>
            <a:r>
              <a:rPr lang="en-US" sz="3300">
                <a:solidFill>
                  <a:srgbClr val="2E5F7D"/>
                </a:solidFill>
                <a:latin typeface="Calibri"/>
                <a:ea typeface="Calibri"/>
                <a:cs typeface="Calibri"/>
                <a:sym typeface="Calibri"/>
              </a:rPr>
              <a:t>Routine Vaccination </a:t>
            </a:r>
            <a:br>
              <a:rPr lang="en-US" sz="3300">
                <a:solidFill>
                  <a:srgbClr val="2E5F7D"/>
                </a:solidFill>
                <a:latin typeface="Calibri"/>
                <a:ea typeface="Calibri"/>
                <a:cs typeface="Calibri"/>
                <a:sym typeface="Calibri"/>
              </a:rPr>
            </a:br>
            <a:r>
              <a:rPr lang="en-US" sz="3300">
                <a:solidFill>
                  <a:srgbClr val="2E5F7D"/>
                </a:solidFill>
                <a:latin typeface="Calibri"/>
                <a:ea typeface="Calibri"/>
                <a:cs typeface="Calibri"/>
                <a:sym typeface="Calibri"/>
              </a:rPr>
              <a:t>Data Quality Report</a:t>
            </a:r>
            <a:endParaRPr sz="3300">
              <a:solidFill>
                <a:srgbClr val="2E5F7D"/>
              </a:solidFill>
            </a:endParaRPr>
          </a:p>
        </p:txBody>
      </p:sp>
      <p:sp>
        <p:nvSpPr>
          <p:cNvPr id="1270" name="Google Shape;1270;g272c8cbc327_0_1"/>
          <p:cNvSpPr/>
          <p:nvPr/>
        </p:nvSpPr>
        <p:spPr>
          <a:xfrm>
            <a:off x="108000" y="857400"/>
            <a:ext cx="3702600" cy="3843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0033A1"/>
              </a:buClr>
              <a:buSzPts val="1500"/>
              <a:buFont typeface="Arial"/>
              <a:buNone/>
            </a:pPr>
            <a:endParaRPr sz="1800">
              <a:latin typeface="Calibri"/>
              <a:ea typeface="Calibri"/>
              <a:cs typeface="Calibri"/>
              <a:sym typeface="Calibri"/>
            </a:endParaRPr>
          </a:p>
          <a:p>
            <a:pPr marL="0" marR="0" lvl="0" indent="0" algn="l" rtl="0">
              <a:spcBef>
                <a:spcPts val="0"/>
              </a:spcBef>
              <a:spcAft>
                <a:spcPts val="0"/>
              </a:spcAft>
              <a:buClr>
                <a:srgbClr val="0033A1"/>
              </a:buClr>
              <a:buSzPts val="1500"/>
              <a:buFont typeface="Arial"/>
              <a:buNone/>
            </a:pPr>
            <a:r>
              <a:rPr lang="en-US" sz="1800">
                <a:solidFill>
                  <a:srgbClr val="000000"/>
                </a:solidFill>
                <a:latin typeface="Calibri"/>
                <a:ea typeface="Calibri"/>
                <a:cs typeface="Calibri"/>
                <a:sym typeface="Calibri"/>
              </a:rPr>
              <a:t>Evaluates routine vaccination data submissions against data quality goals and targets set by the IIS Data Quality Blueprint Indicators and AIR</a:t>
            </a:r>
            <a:r>
              <a:rPr lang="en-US" sz="1800">
                <a:latin typeface="Calibri"/>
                <a:ea typeface="Calibri"/>
                <a:cs typeface="Calibri"/>
                <a:sym typeface="Calibri"/>
              </a:rPr>
              <a:t>A co</a:t>
            </a:r>
            <a:r>
              <a:rPr lang="en-US" sz="1800">
                <a:solidFill>
                  <a:srgbClr val="000000"/>
                </a:solidFill>
                <a:latin typeface="Calibri"/>
                <a:ea typeface="Calibri"/>
                <a:cs typeface="Calibri"/>
                <a:sym typeface="Calibri"/>
              </a:rPr>
              <a:t>mpleteness recommendations.</a:t>
            </a:r>
            <a:endParaRPr sz="1800"/>
          </a:p>
          <a:p>
            <a:pPr marL="0" marR="0" lvl="0" indent="0" algn="l" rtl="0">
              <a:spcBef>
                <a:spcPts val="300"/>
              </a:spcBef>
              <a:spcAft>
                <a:spcPts val="0"/>
              </a:spcAft>
              <a:buClr>
                <a:srgbClr val="0033A1"/>
              </a:buClr>
              <a:buSzPts val="1500"/>
              <a:buFont typeface="Arial"/>
              <a:buNone/>
            </a:pPr>
            <a:endParaRPr sz="1800">
              <a:solidFill>
                <a:srgbClr val="000000"/>
              </a:solidFill>
              <a:latin typeface="Calibri"/>
              <a:ea typeface="Calibri"/>
              <a:cs typeface="Calibri"/>
              <a:sym typeface="Calibri"/>
            </a:endParaRPr>
          </a:p>
          <a:p>
            <a:pPr marL="0" marR="0" lvl="0" indent="0" algn="l" rtl="0">
              <a:spcBef>
                <a:spcPts val="300"/>
              </a:spcBef>
              <a:spcAft>
                <a:spcPts val="0"/>
              </a:spcAft>
              <a:buClr>
                <a:srgbClr val="0033A1"/>
              </a:buClr>
              <a:buSzPts val="1500"/>
              <a:buFont typeface="Arial"/>
              <a:buNone/>
            </a:pPr>
            <a:r>
              <a:rPr lang="en-US" sz="1800">
                <a:solidFill>
                  <a:srgbClr val="000000"/>
                </a:solidFill>
                <a:latin typeface="Calibri"/>
                <a:ea typeface="Calibri"/>
                <a:cs typeface="Calibri"/>
                <a:sym typeface="Calibri"/>
              </a:rPr>
              <a:t>Includes sections describing:</a:t>
            </a:r>
            <a:endParaRPr sz="1800">
              <a:solidFill>
                <a:srgbClr val="1D1D1D"/>
              </a:solidFill>
              <a:latin typeface="Calibri"/>
              <a:ea typeface="Calibri"/>
              <a:cs typeface="Calibri"/>
              <a:sym typeface="Calibri"/>
            </a:endParaRPr>
          </a:p>
          <a:p>
            <a:pPr marL="342900" marR="0" lvl="0" indent="-355600" algn="l" rtl="0">
              <a:spcBef>
                <a:spcPts val="300"/>
              </a:spcBef>
              <a:spcAft>
                <a:spcPts val="0"/>
              </a:spcAft>
              <a:buClr>
                <a:srgbClr val="55AF89"/>
              </a:buClr>
              <a:buSzPts val="1800"/>
              <a:buFont typeface="Arial"/>
              <a:buChar char="•"/>
            </a:pPr>
            <a:r>
              <a:rPr lang="en-US" sz="1800">
                <a:solidFill>
                  <a:srgbClr val="000000"/>
                </a:solidFill>
                <a:latin typeface="Calibri"/>
                <a:ea typeface="Calibri"/>
                <a:cs typeface="Calibri"/>
                <a:sym typeface="Calibri"/>
              </a:rPr>
              <a:t>Provider participation</a:t>
            </a:r>
            <a:endParaRPr sz="1800"/>
          </a:p>
          <a:p>
            <a:pPr marL="342900" marR="0" lvl="0" indent="-355600" algn="l" rtl="0">
              <a:spcBef>
                <a:spcPts val="300"/>
              </a:spcBef>
              <a:spcAft>
                <a:spcPts val="0"/>
              </a:spcAft>
              <a:buClr>
                <a:srgbClr val="55AF89"/>
              </a:buClr>
              <a:buSzPts val="1800"/>
              <a:buFont typeface="Arial"/>
              <a:buChar char="•"/>
            </a:pPr>
            <a:r>
              <a:rPr lang="en-US" sz="1800">
                <a:solidFill>
                  <a:srgbClr val="000000"/>
                </a:solidFill>
                <a:latin typeface="Calibri"/>
                <a:ea typeface="Calibri"/>
                <a:cs typeface="Calibri"/>
                <a:sym typeface="Calibri"/>
              </a:rPr>
              <a:t>Patient enrollment</a:t>
            </a:r>
            <a:endParaRPr sz="1800"/>
          </a:p>
          <a:p>
            <a:pPr marL="342900" marR="0" lvl="0" indent="-355600" algn="l" rtl="0">
              <a:spcBef>
                <a:spcPts val="300"/>
              </a:spcBef>
              <a:spcAft>
                <a:spcPts val="0"/>
              </a:spcAft>
              <a:buClr>
                <a:srgbClr val="55AF89"/>
              </a:buClr>
              <a:buSzPts val="1800"/>
              <a:buFont typeface="Arial"/>
              <a:buChar char="•"/>
            </a:pPr>
            <a:r>
              <a:rPr lang="en-US" sz="1800">
                <a:solidFill>
                  <a:srgbClr val="000000"/>
                </a:solidFill>
                <a:latin typeface="Calibri"/>
                <a:ea typeface="Calibri"/>
                <a:cs typeface="Calibri"/>
                <a:sym typeface="Calibri"/>
              </a:rPr>
              <a:t>Data element completeness</a:t>
            </a:r>
            <a:endParaRPr sz="1800"/>
          </a:p>
          <a:p>
            <a:pPr marL="342900" marR="0" lvl="0" indent="-355600" algn="l" rtl="0">
              <a:spcBef>
                <a:spcPts val="300"/>
              </a:spcBef>
              <a:spcAft>
                <a:spcPts val="0"/>
              </a:spcAft>
              <a:buClr>
                <a:srgbClr val="55AF89"/>
              </a:buClr>
              <a:buSzPts val="1800"/>
              <a:buFont typeface="Arial"/>
              <a:buChar char="•"/>
            </a:pPr>
            <a:r>
              <a:rPr lang="en-US" sz="1800">
                <a:solidFill>
                  <a:srgbClr val="000000"/>
                </a:solidFill>
                <a:latin typeface="Calibri"/>
                <a:ea typeface="Calibri"/>
                <a:cs typeface="Calibri"/>
                <a:sym typeface="Calibri"/>
              </a:rPr>
              <a:t>Data element validity</a:t>
            </a:r>
            <a:endParaRPr sz="1800"/>
          </a:p>
          <a:p>
            <a:pPr marL="342900" marR="0" lvl="0" indent="-355600" algn="l" rtl="0">
              <a:spcBef>
                <a:spcPts val="300"/>
              </a:spcBef>
              <a:spcAft>
                <a:spcPts val="0"/>
              </a:spcAft>
              <a:buClr>
                <a:srgbClr val="55AF89"/>
              </a:buClr>
              <a:buSzPts val="1800"/>
              <a:buFont typeface="Arial"/>
              <a:buChar char="•"/>
            </a:pPr>
            <a:r>
              <a:rPr lang="en-US" sz="1800">
                <a:solidFill>
                  <a:srgbClr val="000000"/>
                </a:solidFill>
                <a:latin typeface="Calibri"/>
                <a:ea typeface="Calibri"/>
                <a:cs typeface="Calibri"/>
                <a:sym typeface="Calibri"/>
              </a:rPr>
              <a:t>Trends across age groups and over time</a:t>
            </a:r>
            <a:endParaRPr sz="1800"/>
          </a:p>
        </p:txBody>
      </p:sp>
      <p:pic>
        <p:nvPicPr>
          <p:cNvPr id="1271" name="Google Shape;1271;g272c8cbc327_0_1"/>
          <p:cNvPicPr preferRelativeResize="0"/>
          <p:nvPr/>
        </p:nvPicPr>
        <p:blipFill rotWithShape="1">
          <a:blip r:embed="rId3">
            <a:alphaModFix/>
          </a:blip>
          <a:srcRect l="3896" r="3097" b="37102"/>
          <a:stretch/>
        </p:blipFill>
        <p:spPr>
          <a:xfrm>
            <a:off x="3997959" y="503393"/>
            <a:ext cx="2880361" cy="1567181"/>
          </a:xfrm>
          <a:prstGeom prst="rect">
            <a:avLst/>
          </a:prstGeom>
          <a:noFill/>
          <a:ln>
            <a:noFill/>
          </a:ln>
          <a:effectLst>
            <a:outerShdw blurRad="50800" dist="38100" dir="5400000" algn="t" rotWithShape="0">
              <a:srgbClr val="000000">
                <a:alpha val="40000"/>
              </a:srgbClr>
            </a:outerShdw>
          </a:effectLst>
        </p:spPr>
      </p:pic>
      <p:pic>
        <p:nvPicPr>
          <p:cNvPr id="1272" name="Google Shape;1272;g272c8cbc327_0_1"/>
          <p:cNvPicPr preferRelativeResize="0"/>
          <p:nvPr/>
        </p:nvPicPr>
        <p:blipFill rotWithShape="1">
          <a:blip r:embed="rId4">
            <a:alphaModFix/>
          </a:blip>
          <a:srcRect l="1746" r="4883" b="-6564"/>
          <a:stretch/>
        </p:blipFill>
        <p:spPr>
          <a:xfrm>
            <a:off x="3997959" y="2416870"/>
            <a:ext cx="2440992" cy="2104826"/>
          </a:xfrm>
          <a:prstGeom prst="rect">
            <a:avLst/>
          </a:prstGeom>
          <a:noFill/>
          <a:ln>
            <a:noFill/>
          </a:ln>
          <a:effectLst>
            <a:outerShdw blurRad="50800" dist="38100" dir="5400000" algn="t" rotWithShape="0">
              <a:srgbClr val="000000">
                <a:alpha val="40000"/>
              </a:srgbClr>
            </a:outerShdw>
          </a:effectLst>
        </p:spPr>
      </p:pic>
      <p:pic>
        <p:nvPicPr>
          <p:cNvPr id="1273" name="Google Shape;1273;g272c8cbc327_0_1"/>
          <p:cNvPicPr preferRelativeResize="0"/>
          <p:nvPr/>
        </p:nvPicPr>
        <p:blipFill rotWithShape="1">
          <a:blip r:embed="rId5">
            <a:alphaModFix/>
          </a:blip>
          <a:srcRect l="1760" r="4104"/>
          <a:stretch/>
        </p:blipFill>
        <p:spPr>
          <a:xfrm>
            <a:off x="6402019" y="2708317"/>
            <a:ext cx="2559153" cy="2206715"/>
          </a:xfrm>
          <a:prstGeom prst="rect">
            <a:avLst/>
          </a:prstGeom>
          <a:noFill/>
          <a:ln>
            <a:noFill/>
          </a:ln>
          <a:effectLst>
            <a:outerShdw blurRad="50800" dist="38100" dir="5400000" algn="t" rotWithShape="0">
              <a:srgbClr val="000000">
                <a:alpha val="40000"/>
              </a:srgbClr>
            </a:outerShdw>
          </a:effectLst>
        </p:spPr>
      </p:pic>
      <p:grpSp>
        <p:nvGrpSpPr>
          <p:cNvPr id="1274" name="Google Shape;1274;g272c8cbc327_0_1"/>
          <p:cNvGrpSpPr/>
          <p:nvPr/>
        </p:nvGrpSpPr>
        <p:grpSpPr>
          <a:xfrm>
            <a:off x="6580652" y="1531658"/>
            <a:ext cx="2380833" cy="857300"/>
            <a:chOff x="8711352" y="960674"/>
            <a:chExt cx="2907000" cy="933471"/>
          </a:xfrm>
        </p:grpSpPr>
        <p:sp>
          <p:nvSpPr>
            <p:cNvPr id="1275" name="Google Shape;1275;g272c8cbc327_0_1"/>
            <p:cNvSpPr/>
            <p:nvPr/>
          </p:nvSpPr>
          <p:spPr>
            <a:xfrm>
              <a:off x="8711352" y="1117067"/>
              <a:ext cx="2907000" cy="7569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pic>
          <p:nvPicPr>
            <p:cNvPr id="1276" name="Google Shape;1276;g272c8cbc327_0_1"/>
            <p:cNvPicPr preferRelativeResize="0"/>
            <p:nvPr/>
          </p:nvPicPr>
          <p:blipFill rotWithShape="1">
            <a:blip r:embed="rId3">
              <a:alphaModFix/>
            </a:blip>
            <a:srcRect l="3896" t="66670" r="3097" b="-3794"/>
            <a:stretch/>
          </p:blipFill>
          <p:spPr>
            <a:xfrm>
              <a:off x="8711352" y="960674"/>
              <a:ext cx="2906866" cy="933471"/>
            </a:xfrm>
            <a:prstGeom prst="rect">
              <a:avLst/>
            </a:prstGeom>
            <a:noFill/>
            <a:ln>
              <a:noFill/>
            </a:ln>
          </p:spPr>
        </p:pic>
      </p:grpSp>
      <p:sp>
        <p:nvSpPr>
          <p:cNvPr id="1277" name="Google Shape;1277;g272c8cbc327_0_1"/>
          <p:cNvSpPr txBox="1"/>
          <p:nvPr/>
        </p:nvSpPr>
        <p:spPr>
          <a:xfrm>
            <a:off x="8544665" y="4777713"/>
            <a:ext cx="461100" cy="2748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005DAA"/>
              </a:buClr>
              <a:buSzPts val="900"/>
              <a:buFont typeface="Noto Sans Symbols"/>
              <a:buNone/>
            </a:pPr>
            <a:fld id="{00000000-1234-1234-1234-123412341234}" type="slidenum">
              <a:rPr lang="en-US" sz="900" b="0" i="0" u="none" strike="noStrike" cap="none">
                <a:solidFill>
                  <a:schemeClr val="lt1"/>
                </a:solidFill>
                <a:latin typeface="Arial"/>
                <a:ea typeface="Arial"/>
                <a:cs typeface="Arial"/>
                <a:sym typeface="Arial"/>
              </a:rPr>
              <a:t>17</a:t>
            </a:fld>
            <a:endParaRPr sz="9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g2dee348806e_0_2"/>
          <p:cNvSpPr txBox="1">
            <a:spLocks noGrp="1"/>
          </p:cNvSpPr>
          <p:nvPr>
            <p:ph type="title"/>
          </p:nvPr>
        </p:nvSpPr>
        <p:spPr>
          <a:xfrm>
            <a:off x="369857" y="50003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CDC COVID Coverage Maps</a:t>
            </a:r>
            <a:endParaRPr/>
          </a:p>
        </p:txBody>
      </p:sp>
      <p:pic>
        <p:nvPicPr>
          <p:cNvPr id="1284" name="Google Shape;1284;g2dee348806e_0_2"/>
          <p:cNvPicPr preferRelativeResize="0"/>
          <p:nvPr/>
        </p:nvPicPr>
        <p:blipFill>
          <a:blip r:embed="rId3">
            <a:alphaModFix/>
          </a:blip>
          <a:stretch>
            <a:fillRect/>
          </a:stretch>
        </p:blipFill>
        <p:spPr>
          <a:xfrm>
            <a:off x="929375" y="1305536"/>
            <a:ext cx="7069054" cy="3144690"/>
          </a:xfrm>
          <a:prstGeom prst="rect">
            <a:avLst/>
          </a:prstGeom>
          <a:noFill/>
          <a:ln>
            <a:noFill/>
          </a:ln>
        </p:spPr>
      </p:pic>
      <p:sp>
        <p:nvSpPr>
          <p:cNvPr id="1285" name="Google Shape;1285;g2dee348806e_0_2"/>
          <p:cNvSpPr txBox="1"/>
          <p:nvPr/>
        </p:nvSpPr>
        <p:spPr>
          <a:xfrm>
            <a:off x="846900" y="4685075"/>
            <a:ext cx="6837300" cy="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https://www.cdc.gov/vaccines/imz-managers/coverage/covidvaxview/interactive/adult-administration-coverage-jurisdiction.html</a:t>
            </a:r>
            <a:endParaRPr sz="1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g2d9c85610ca_1_1943"/>
          <p:cNvSpPr txBox="1">
            <a:spLocks noGrp="1"/>
          </p:cNvSpPr>
          <p:nvPr>
            <p:ph type="title"/>
          </p:nvPr>
        </p:nvSpPr>
        <p:spPr>
          <a:xfrm>
            <a:off x="373194" y="417269"/>
            <a:ext cx="7822200" cy="744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800"/>
              <a:buNone/>
            </a:pPr>
            <a:r>
              <a:rPr lang="en-US"/>
              <a:t>Guidance for Program Practices</a:t>
            </a:r>
            <a:endParaRPr/>
          </a:p>
        </p:txBody>
      </p:sp>
      <p:sp>
        <p:nvSpPr>
          <p:cNvPr id="1291" name="Google Shape;1291;g2d9c85610ca_1_1943"/>
          <p:cNvSpPr txBox="1">
            <a:spLocks noGrp="1"/>
          </p:cNvSpPr>
          <p:nvPr>
            <p:ph type="body" idx="1"/>
          </p:nvPr>
        </p:nvSpPr>
        <p:spPr>
          <a:xfrm>
            <a:off x="373200" y="1161276"/>
            <a:ext cx="8224500" cy="1806000"/>
          </a:xfrm>
          <a:prstGeom prst="rect">
            <a:avLst/>
          </a:prstGeom>
          <a:noFill/>
          <a:ln>
            <a:noFill/>
          </a:ln>
        </p:spPr>
        <p:txBody>
          <a:bodyPr spcFirstLastPara="1" wrap="square" lIns="91425" tIns="91425" rIns="91425" bIns="91425" anchor="t" anchorCtr="0">
            <a:normAutofit/>
          </a:bodyPr>
          <a:lstStyle/>
          <a:p>
            <a:pPr marL="457200" lvl="0" indent="-368300" algn="l" rtl="0">
              <a:lnSpc>
                <a:spcPct val="106666"/>
              </a:lnSpc>
              <a:spcBef>
                <a:spcPts val="600"/>
              </a:spcBef>
              <a:spcAft>
                <a:spcPts val="0"/>
              </a:spcAft>
              <a:buSzPts val="2200"/>
              <a:buAutoNum type="arabicParenR"/>
            </a:pPr>
            <a:r>
              <a:rPr lang="en-US" sz="2200"/>
              <a:t>Onboarding data testing prior to go-live</a:t>
            </a:r>
            <a:endParaRPr sz="2200"/>
          </a:p>
          <a:p>
            <a:pPr marL="457200" lvl="0" indent="-368300" algn="l" rtl="0">
              <a:lnSpc>
                <a:spcPct val="106666"/>
              </a:lnSpc>
              <a:spcBef>
                <a:spcPts val="0"/>
              </a:spcBef>
              <a:spcAft>
                <a:spcPts val="0"/>
              </a:spcAft>
              <a:buSzPts val="2200"/>
              <a:buAutoNum type="arabicParenR"/>
            </a:pPr>
            <a:r>
              <a:rPr lang="en-US" sz="2200"/>
              <a:t>Incoming/ongoing data via monitoring</a:t>
            </a:r>
            <a:endParaRPr sz="2200"/>
          </a:p>
          <a:p>
            <a:pPr marL="457200" lvl="0" indent="-368300" algn="l" rtl="0">
              <a:lnSpc>
                <a:spcPct val="106666"/>
              </a:lnSpc>
              <a:spcBef>
                <a:spcPts val="0"/>
              </a:spcBef>
              <a:spcAft>
                <a:spcPts val="0"/>
              </a:spcAft>
              <a:buSzPts val="2200"/>
              <a:buAutoNum type="arabicParenR"/>
            </a:pPr>
            <a:r>
              <a:rPr lang="en-US" sz="2200"/>
              <a:t>Data at rest via evaluation/assessment</a:t>
            </a:r>
            <a:endParaRPr sz="2200" b="1"/>
          </a:p>
          <a:p>
            <a:pPr marL="0" lvl="0" indent="0" algn="l" rtl="0">
              <a:lnSpc>
                <a:spcPct val="106666"/>
              </a:lnSpc>
              <a:spcBef>
                <a:spcPts val="600"/>
              </a:spcBef>
              <a:spcAft>
                <a:spcPts val="0"/>
              </a:spcAft>
              <a:buSzPts val="3000"/>
              <a:buNone/>
            </a:pPr>
            <a:endParaRPr/>
          </a:p>
        </p:txBody>
      </p:sp>
      <p:pic>
        <p:nvPicPr>
          <p:cNvPr id="1292" name="Google Shape;1292;g2d9c85610ca_1_1943"/>
          <p:cNvPicPr preferRelativeResize="0"/>
          <p:nvPr/>
        </p:nvPicPr>
        <p:blipFill rotWithShape="1">
          <a:blip r:embed="rId3">
            <a:alphaModFix/>
          </a:blip>
          <a:srcRect/>
          <a:stretch/>
        </p:blipFill>
        <p:spPr>
          <a:xfrm>
            <a:off x="6164100" y="2645700"/>
            <a:ext cx="2407977" cy="1875550"/>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1293" name="Google Shape;1293;g2d9c85610ca_1_1943"/>
          <p:cNvPicPr preferRelativeResize="0"/>
          <p:nvPr/>
        </p:nvPicPr>
        <p:blipFill rotWithShape="1">
          <a:blip r:embed="rId4">
            <a:alphaModFix/>
          </a:blip>
          <a:srcRect/>
          <a:stretch/>
        </p:blipFill>
        <p:spPr>
          <a:xfrm>
            <a:off x="3419017" y="2645700"/>
            <a:ext cx="2305960" cy="1875550"/>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1294" name="Google Shape;1294;g2d9c85610ca_1_1943"/>
          <p:cNvPicPr preferRelativeResize="0"/>
          <p:nvPr/>
        </p:nvPicPr>
        <p:blipFill rotWithShape="1">
          <a:blip r:embed="rId5">
            <a:alphaModFix/>
          </a:blip>
          <a:srcRect/>
          <a:stretch/>
        </p:blipFill>
        <p:spPr>
          <a:xfrm>
            <a:off x="557397" y="2645700"/>
            <a:ext cx="2422501" cy="1875551"/>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295" name="Google Shape;1295;g2d9c85610ca_1_1943"/>
          <p:cNvSpPr txBox="1"/>
          <p:nvPr/>
        </p:nvSpPr>
        <p:spPr>
          <a:xfrm>
            <a:off x="557400" y="4735750"/>
            <a:ext cx="4390500" cy="344700"/>
          </a:xfrm>
          <a:prstGeom prst="rect">
            <a:avLst/>
          </a:prstGeom>
          <a:noFill/>
          <a:ln>
            <a:noFill/>
          </a:ln>
        </p:spPr>
        <p:txBody>
          <a:bodyPr spcFirstLastPara="1" wrap="square" lIns="91425" tIns="91425" rIns="91425" bIns="91425" anchor="t" anchorCtr="0">
            <a:spAutoFit/>
          </a:bodyPr>
          <a:lstStyle/>
          <a:p>
            <a:pPr marL="0" lvl="0" indent="0" algn="l" rtl="0">
              <a:lnSpc>
                <a:spcPct val="86666"/>
              </a:lnSpc>
              <a:spcBef>
                <a:spcPts val="600"/>
              </a:spcBef>
              <a:spcAft>
                <a:spcPts val="0"/>
              </a:spcAft>
              <a:buNone/>
            </a:pPr>
            <a:r>
              <a:rPr lang="en-US" sz="1200" u="sng">
                <a:solidFill>
                  <a:schemeClr val="hlink"/>
                </a:solidFill>
                <a:latin typeface="Calibri"/>
                <a:ea typeface="Calibri"/>
                <a:cs typeface="Calibri"/>
                <a:sym typeface="Calibri"/>
                <a:hlinkClick r:id="rId6"/>
              </a:rPr>
              <a:t>https://repository.immregistries.org/resources</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2d9c85610ca_1_1848"/>
          <p:cNvSpPr txBox="1">
            <a:spLocks noGrp="1"/>
          </p:cNvSpPr>
          <p:nvPr>
            <p:ph type="title"/>
          </p:nvPr>
        </p:nvSpPr>
        <p:spPr>
          <a:xfrm>
            <a:off x="369857" y="888511"/>
            <a:ext cx="8467800" cy="8055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2E5F7D"/>
              </a:buClr>
              <a:buSzPts val="3300"/>
              <a:buFont typeface="Calibri"/>
              <a:buNone/>
            </a:pPr>
            <a:r>
              <a:rPr lang="en-US"/>
              <a:t>Learning Objectives</a:t>
            </a:r>
            <a:endParaRPr/>
          </a:p>
        </p:txBody>
      </p:sp>
      <p:sp>
        <p:nvSpPr>
          <p:cNvPr id="1151" name="Google Shape;1151;g2d9c85610ca_1_1848"/>
          <p:cNvSpPr txBox="1">
            <a:spLocks noGrp="1"/>
          </p:cNvSpPr>
          <p:nvPr>
            <p:ph type="body" idx="1"/>
          </p:nvPr>
        </p:nvSpPr>
        <p:spPr>
          <a:xfrm>
            <a:off x="369853" y="1694000"/>
            <a:ext cx="7890000" cy="2734200"/>
          </a:xfrm>
          <a:prstGeom prst="rect">
            <a:avLst/>
          </a:prstGeom>
          <a:noFill/>
          <a:ln>
            <a:noFill/>
          </a:ln>
        </p:spPr>
        <p:txBody>
          <a:bodyPr spcFirstLastPara="1" wrap="square" lIns="68575" tIns="34275" rIns="68575" bIns="34275" anchor="t" anchorCtr="0">
            <a:noAutofit/>
          </a:bodyPr>
          <a:lstStyle/>
          <a:p>
            <a:pPr marL="342900" lvl="0" indent="-304800" algn="l" rtl="0">
              <a:lnSpc>
                <a:spcPct val="100000"/>
              </a:lnSpc>
              <a:spcBef>
                <a:spcPts val="1000"/>
              </a:spcBef>
              <a:spcAft>
                <a:spcPts val="0"/>
              </a:spcAft>
              <a:buSzPts val="2200"/>
              <a:buChar char="•"/>
            </a:pPr>
            <a:r>
              <a:rPr lang="en-US" sz="2200"/>
              <a:t>Develop an understanding of core data quality concepts and themes</a:t>
            </a:r>
            <a:endParaRPr sz="2200"/>
          </a:p>
          <a:p>
            <a:pPr marL="342900" lvl="0" indent="-304800" algn="l" rtl="0">
              <a:lnSpc>
                <a:spcPct val="100000"/>
              </a:lnSpc>
              <a:spcBef>
                <a:spcPts val="1000"/>
              </a:spcBef>
              <a:spcAft>
                <a:spcPts val="0"/>
              </a:spcAft>
              <a:buSzPts val="2200"/>
              <a:buChar char="•"/>
            </a:pPr>
            <a:r>
              <a:rPr lang="en-US" sz="2200"/>
              <a:t>Apply foundational documents in considering aspects of your system’s data quality (e.g., CDC Blueprint and Dashboard, AIRA Measurement and Improvement Content Areas, etc.)</a:t>
            </a:r>
            <a:endParaRPr sz="2200"/>
          </a:p>
          <a:p>
            <a:pPr marL="342900" lvl="0" indent="-304800" algn="l" rtl="0">
              <a:lnSpc>
                <a:spcPct val="100000"/>
              </a:lnSpc>
              <a:spcBef>
                <a:spcPts val="1000"/>
              </a:spcBef>
              <a:spcAft>
                <a:spcPts val="0"/>
              </a:spcAft>
              <a:buSzPts val="2200"/>
              <a:buChar char="•"/>
            </a:pPr>
            <a:r>
              <a:rPr lang="en-US" sz="2200"/>
              <a:t>Understand and be able to identify multiple points of intervention for improving your system’s data quality</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g2d9c85610ca_1_1952"/>
          <p:cNvSpPr txBox="1">
            <a:spLocks noGrp="1"/>
          </p:cNvSpPr>
          <p:nvPr>
            <p:ph type="title"/>
          </p:nvPr>
        </p:nvSpPr>
        <p:spPr>
          <a:xfrm>
            <a:off x="450275" y="431353"/>
            <a:ext cx="8393700" cy="813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2"/>
              </a:buClr>
              <a:buSzPts val="3800"/>
              <a:buFont typeface="Calibri"/>
              <a:buNone/>
            </a:pPr>
            <a:r>
              <a:rPr lang="en-US"/>
              <a:t>Onboarding Guide</a:t>
            </a:r>
            <a:endParaRPr/>
          </a:p>
        </p:txBody>
      </p:sp>
      <p:sp>
        <p:nvSpPr>
          <p:cNvPr id="1301" name="Google Shape;1301;g2d9c85610ca_1_1952"/>
          <p:cNvSpPr txBox="1">
            <a:spLocks noGrp="1"/>
          </p:cNvSpPr>
          <p:nvPr>
            <p:ph type="body" idx="1"/>
          </p:nvPr>
        </p:nvSpPr>
        <p:spPr>
          <a:xfrm>
            <a:off x="450275" y="1479450"/>
            <a:ext cx="4218000" cy="3037800"/>
          </a:xfrm>
          <a:prstGeom prst="rect">
            <a:avLst/>
          </a:prstGeom>
          <a:noFill/>
          <a:ln>
            <a:noFill/>
          </a:ln>
        </p:spPr>
        <p:txBody>
          <a:bodyPr spcFirstLastPara="1" wrap="square" lIns="91425" tIns="91425" rIns="91425" bIns="91425" anchor="ctr" anchorCtr="0">
            <a:normAutofit lnSpcReduction="10000"/>
          </a:bodyPr>
          <a:lstStyle/>
          <a:p>
            <a:pPr marL="0" marR="0" lvl="0" indent="0" algn="l" rtl="0">
              <a:lnSpc>
                <a:spcPct val="86666"/>
              </a:lnSpc>
              <a:spcBef>
                <a:spcPts val="600"/>
              </a:spcBef>
              <a:spcAft>
                <a:spcPts val="0"/>
              </a:spcAft>
              <a:buNone/>
            </a:pPr>
            <a:r>
              <a:rPr lang="en-US" sz="2200" b="1">
                <a:solidFill>
                  <a:srgbClr val="2E5F7D"/>
                </a:solidFill>
              </a:rPr>
              <a:t>Document released and published on AIRA Repository</a:t>
            </a:r>
            <a:r>
              <a:rPr lang="en-US" sz="2200"/>
              <a:t> – January 2019</a:t>
            </a:r>
            <a:endParaRPr sz="2200"/>
          </a:p>
          <a:p>
            <a:pPr marL="342900" lvl="1" indent="0" algn="l" rtl="0">
              <a:lnSpc>
                <a:spcPct val="80000"/>
              </a:lnSpc>
              <a:spcBef>
                <a:spcPts val="500"/>
              </a:spcBef>
              <a:spcAft>
                <a:spcPts val="0"/>
              </a:spcAft>
              <a:buSzPts val="2400"/>
              <a:buNone/>
            </a:pPr>
            <a:endParaRPr sz="1700" b="1" u="sng">
              <a:solidFill>
                <a:schemeClr val="hlink"/>
              </a:solidFill>
              <a:hlinkClick r:id="rId3"/>
            </a:endParaRPr>
          </a:p>
          <a:p>
            <a:pPr marL="0" lvl="0" indent="0" algn="l" rtl="0">
              <a:lnSpc>
                <a:spcPct val="86666"/>
              </a:lnSpc>
              <a:spcBef>
                <a:spcPts val="600"/>
              </a:spcBef>
              <a:spcAft>
                <a:spcPts val="0"/>
              </a:spcAft>
              <a:buSzPts val="3000"/>
              <a:buNone/>
            </a:pPr>
            <a:endParaRPr/>
          </a:p>
          <a:p>
            <a:pPr marL="0" lvl="0" indent="0" algn="l" rtl="0">
              <a:lnSpc>
                <a:spcPct val="86666"/>
              </a:lnSpc>
              <a:spcBef>
                <a:spcPts val="600"/>
              </a:spcBef>
              <a:spcAft>
                <a:spcPts val="0"/>
              </a:spcAft>
              <a:buSzPts val="3000"/>
              <a:buNone/>
            </a:pPr>
            <a:endParaRPr/>
          </a:p>
          <a:p>
            <a:pPr marL="0" lvl="0" indent="0" algn="l" rtl="0">
              <a:lnSpc>
                <a:spcPct val="86666"/>
              </a:lnSpc>
              <a:spcBef>
                <a:spcPts val="600"/>
              </a:spcBef>
              <a:spcAft>
                <a:spcPts val="0"/>
              </a:spcAft>
              <a:buSzPts val="3000"/>
              <a:buNone/>
            </a:pPr>
            <a:endParaRPr/>
          </a:p>
          <a:p>
            <a:pPr marL="0" lvl="0" indent="0" algn="l" rtl="0">
              <a:lnSpc>
                <a:spcPct val="86666"/>
              </a:lnSpc>
              <a:spcBef>
                <a:spcPts val="600"/>
              </a:spcBef>
              <a:spcAft>
                <a:spcPts val="0"/>
              </a:spcAft>
              <a:buSzPts val="3000"/>
              <a:buNone/>
            </a:pPr>
            <a:endParaRPr/>
          </a:p>
          <a:p>
            <a:pPr marL="0" lvl="0" indent="0" algn="l" rtl="0">
              <a:lnSpc>
                <a:spcPct val="86666"/>
              </a:lnSpc>
              <a:spcBef>
                <a:spcPts val="600"/>
              </a:spcBef>
              <a:spcAft>
                <a:spcPts val="0"/>
              </a:spcAft>
              <a:buSzPts val="3000"/>
              <a:buNone/>
            </a:pPr>
            <a:endParaRPr>
              <a:uFill>
                <a:noFill/>
              </a:uFill>
              <a:hlinkClick r:id="rId3"/>
            </a:endParaRPr>
          </a:p>
          <a:p>
            <a:pPr marL="0" lvl="0" indent="0" algn="l" rtl="0">
              <a:lnSpc>
                <a:spcPct val="86666"/>
              </a:lnSpc>
              <a:spcBef>
                <a:spcPts val="600"/>
              </a:spcBef>
              <a:spcAft>
                <a:spcPts val="0"/>
              </a:spcAft>
              <a:buSzPts val="3000"/>
              <a:buNone/>
            </a:pPr>
            <a:r>
              <a:rPr lang="en-US" sz="1200" u="sng">
                <a:solidFill>
                  <a:schemeClr val="hlink"/>
                </a:solidFill>
                <a:hlinkClick r:id="rId3"/>
              </a:rPr>
              <a:t>http://repository.immregistries.org/resource/onboarding-consensus-based-recommendations/</a:t>
            </a:r>
            <a:r>
              <a:rPr lang="en-US" sz="1200"/>
              <a:t> </a:t>
            </a:r>
            <a:endParaRPr sz="1200"/>
          </a:p>
        </p:txBody>
      </p:sp>
      <p:pic>
        <p:nvPicPr>
          <p:cNvPr id="1302" name="Google Shape;1302;g2d9c85610ca_1_1952"/>
          <p:cNvPicPr preferRelativeResize="0"/>
          <p:nvPr/>
        </p:nvPicPr>
        <p:blipFill rotWithShape="1">
          <a:blip r:embed="rId4">
            <a:alphaModFix/>
          </a:blip>
          <a:srcRect/>
          <a:stretch/>
        </p:blipFill>
        <p:spPr>
          <a:xfrm>
            <a:off x="5186362" y="282179"/>
            <a:ext cx="3328987" cy="43505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g2d9c85610ca_1_1958"/>
          <p:cNvSpPr txBox="1">
            <a:spLocks noGrp="1"/>
          </p:cNvSpPr>
          <p:nvPr>
            <p:ph type="title"/>
          </p:nvPr>
        </p:nvSpPr>
        <p:spPr>
          <a:xfrm>
            <a:off x="338107" y="56081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Onboarding Templates</a:t>
            </a:r>
            <a:endParaRPr/>
          </a:p>
        </p:txBody>
      </p:sp>
      <p:sp>
        <p:nvSpPr>
          <p:cNvPr id="1308" name="Google Shape;1308;g2d9c85610ca_1_1958"/>
          <p:cNvSpPr txBox="1">
            <a:spLocks noGrp="1"/>
          </p:cNvSpPr>
          <p:nvPr>
            <p:ph type="body" idx="1"/>
          </p:nvPr>
        </p:nvSpPr>
        <p:spPr>
          <a:xfrm>
            <a:off x="369850" y="1366300"/>
            <a:ext cx="8467800" cy="33021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AutoNum type="arabicParenR"/>
            </a:pPr>
            <a:r>
              <a:rPr lang="en-US" sz="1800" b="1">
                <a:solidFill>
                  <a:srgbClr val="2E5F7D"/>
                </a:solidFill>
              </a:rPr>
              <a:t>Readiness Checklist</a:t>
            </a:r>
            <a:r>
              <a:rPr lang="en-US" sz="1800" b="1">
                <a:solidFill>
                  <a:schemeClr val="accent1"/>
                </a:solidFill>
              </a:rPr>
              <a:t> </a:t>
            </a:r>
            <a:r>
              <a:rPr lang="en-US" sz="1800"/>
              <a:t>– a tool used to provide an overview of activities that need to be completed by a provider in order to prepare for onboarding and data exchange</a:t>
            </a:r>
            <a:endParaRPr sz="1800"/>
          </a:p>
          <a:p>
            <a:pPr marL="457200" lvl="0" indent="-342900" algn="l" rtl="0">
              <a:spcBef>
                <a:spcPts val="1000"/>
              </a:spcBef>
              <a:spcAft>
                <a:spcPts val="0"/>
              </a:spcAft>
              <a:buSzPts val="1800"/>
              <a:buAutoNum type="arabicParenR"/>
            </a:pPr>
            <a:r>
              <a:rPr lang="en-US" sz="1800" b="1">
                <a:solidFill>
                  <a:srgbClr val="2E5F7D"/>
                </a:solidFill>
              </a:rPr>
              <a:t>Registration Form</a:t>
            </a:r>
            <a:r>
              <a:rPr lang="en-US" sz="1800" b="1">
                <a:solidFill>
                  <a:schemeClr val="accent1"/>
                </a:solidFill>
              </a:rPr>
              <a:t> </a:t>
            </a:r>
            <a:r>
              <a:rPr lang="en-US" sz="1800"/>
              <a:t>– a tool used to capture basic information from a provider organization that wants to exchange data with your IIS</a:t>
            </a:r>
            <a:endParaRPr sz="1800"/>
          </a:p>
          <a:p>
            <a:pPr marL="457200" lvl="0" indent="-342900" algn="l" rtl="0">
              <a:spcBef>
                <a:spcPts val="1000"/>
              </a:spcBef>
              <a:spcAft>
                <a:spcPts val="0"/>
              </a:spcAft>
              <a:buSzPts val="1800"/>
              <a:buAutoNum type="arabicParenR"/>
            </a:pPr>
            <a:r>
              <a:rPr lang="en-US" sz="1800" b="1">
                <a:solidFill>
                  <a:srgbClr val="2E5F7D"/>
                </a:solidFill>
              </a:rPr>
              <a:t>Questionnaire</a:t>
            </a:r>
            <a:r>
              <a:rPr lang="en-US" sz="1800" b="1">
                <a:solidFill>
                  <a:schemeClr val="accent1"/>
                </a:solidFill>
              </a:rPr>
              <a:t> </a:t>
            </a:r>
            <a:r>
              <a:rPr lang="en-US" sz="1800"/>
              <a:t>– a questionnaire used to capture detailed information from a provider regarding population served, immunization practice, patients, and electronic health record (EHR) system used</a:t>
            </a:r>
            <a:endParaRPr sz="1800"/>
          </a:p>
          <a:p>
            <a:pPr marL="457200" lvl="0" indent="-342900" algn="l" rtl="0">
              <a:spcBef>
                <a:spcPts val="1000"/>
              </a:spcBef>
              <a:spcAft>
                <a:spcPts val="0"/>
              </a:spcAft>
              <a:buSzPts val="1800"/>
              <a:buAutoNum type="arabicParenR"/>
            </a:pPr>
            <a:r>
              <a:rPr lang="en-US" sz="1800" b="1">
                <a:solidFill>
                  <a:srgbClr val="2E5F7D"/>
                </a:solidFill>
              </a:rPr>
              <a:t>Onboarding Guide</a:t>
            </a:r>
            <a:r>
              <a:rPr lang="en-US" sz="1800" b="1"/>
              <a:t> </a:t>
            </a:r>
            <a:r>
              <a:rPr lang="en-US" sz="1800"/>
              <a:t>– a tool used to provide information about the IIS onboarding process for provider organizations to establish and test data exchange with an IIS</a:t>
            </a:r>
            <a:endParaRPr sz="1800"/>
          </a:p>
          <a:p>
            <a:pPr marL="457200" lvl="0" indent="-342900" algn="l" rtl="0">
              <a:spcBef>
                <a:spcPts val="1000"/>
              </a:spcBef>
              <a:spcAft>
                <a:spcPts val="1000"/>
              </a:spcAft>
              <a:buSzPts val="1800"/>
              <a:buAutoNum type="arabicParenR"/>
            </a:pPr>
            <a:r>
              <a:rPr lang="en-US" sz="1800" b="1">
                <a:solidFill>
                  <a:srgbClr val="2E5F7D"/>
                </a:solidFill>
              </a:rPr>
              <a:t>Onboarding and Interface Project Tracking Tool</a:t>
            </a:r>
            <a:r>
              <a:rPr lang="en-US" sz="1800" b="1"/>
              <a:t> –</a:t>
            </a:r>
            <a:r>
              <a:rPr lang="en-US" sz="1800"/>
              <a:t> a tool that allows IIS to monitor and track provider organizations' onboarding progress</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2d9c85610ca_1_1963"/>
          <p:cNvSpPr txBox="1">
            <a:spLocks noGrp="1"/>
          </p:cNvSpPr>
          <p:nvPr>
            <p:ph type="title"/>
          </p:nvPr>
        </p:nvSpPr>
        <p:spPr>
          <a:xfrm>
            <a:off x="338107" y="46576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Published August 2022</a:t>
            </a:r>
            <a:endParaRPr/>
          </a:p>
        </p:txBody>
      </p:sp>
      <p:sp>
        <p:nvSpPr>
          <p:cNvPr id="1315" name="Google Shape;1315;g2d9c85610ca_1_1963"/>
          <p:cNvSpPr txBox="1">
            <a:spLocks noGrp="1"/>
          </p:cNvSpPr>
          <p:nvPr>
            <p:ph type="body" idx="1"/>
          </p:nvPr>
        </p:nvSpPr>
        <p:spPr>
          <a:xfrm>
            <a:off x="369850" y="1271250"/>
            <a:ext cx="4059000" cy="3568200"/>
          </a:xfrm>
          <a:prstGeom prst="rect">
            <a:avLst/>
          </a:prstGeom>
        </p:spPr>
        <p:txBody>
          <a:bodyPr spcFirstLastPara="1" wrap="square" lIns="68575" tIns="34275" rIns="68575" bIns="34275" anchor="t" anchorCtr="0">
            <a:normAutofit lnSpcReduction="10000"/>
          </a:bodyPr>
          <a:lstStyle/>
          <a:p>
            <a:pPr marL="0" lvl="0" indent="0" algn="l" rtl="0">
              <a:lnSpc>
                <a:spcPct val="90000"/>
              </a:lnSpc>
              <a:spcBef>
                <a:spcPts val="1000"/>
              </a:spcBef>
              <a:spcAft>
                <a:spcPts val="0"/>
              </a:spcAft>
              <a:buNone/>
            </a:pPr>
            <a:r>
              <a:rPr lang="en-US" sz="2200" i="1"/>
              <a:t>Replaces:</a:t>
            </a:r>
            <a:endParaRPr sz="2200" i="1"/>
          </a:p>
          <a:p>
            <a:pPr marL="342900" lvl="0" indent="-304800" algn="l" rtl="0">
              <a:lnSpc>
                <a:spcPct val="100000"/>
              </a:lnSpc>
              <a:spcBef>
                <a:spcPts val="1000"/>
              </a:spcBef>
              <a:spcAft>
                <a:spcPts val="0"/>
              </a:spcAft>
              <a:buSzPts val="2200"/>
              <a:buChar char="•"/>
            </a:pPr>
            <a:r>
              <a:rPr lang="en-US" sz="2200"/>
              <a:t>Data Quality Assurance in Immunization Information Systems: Incoming Data (2008)</a:t>
            </a:r>
            <a:endParaRPr sz="2200"/>
          </a:p>
          <a:p>
            <a:pPr marL="342900" lvl="0" indent="-304800" algn="l" rtl="0">
              <a:lnSpc>
                <a:spcPct val="100000"/>
              </a:lnSpc>
              <a:spcBef>
                <a:spcPts val="1000"/>
              </a:spcBef>
              <a:spcAft>
                <a:spcPts val="0"/>
              </a:spcAft>
              <a:buSzPts val="2200"/>
              <a:buChar char="•"/>
            </a:pPr>
            <a:r>
              <a:rPr lang="en-US" sz="2200"/>
              <a:t>Data Quality Assurance in Immunization Information Systems: Selected Aspects (2013)</a:t>
            </a:r>
            <a:endParaRPr sz="2200"/>
          </a:p>
          <a:p>
            <a:pPr marL="342900" lvl="0" indent="-304800" algn="l" rtl="0">
              <a:lnSpc>
                <a:spcPct val="100000"/>
              </a:lnSpc>
              <a:spcBef>
                <a:spcPts val="1000"/>
              </a:spcBef>
              <a:spcAft>
                <a:spcPts val="0"/>
              </a:spcAft>
              <a:buSzPts val="2200"/>
              <a:buChar char="•"/>
            </a:pPr>
            <a:r>
              <a:rPr lang="en-US" sz="2200"/>
              <a:t>Lot Number Validation Best Practices Micro-Guide (2014)</a:t>
            </a:r>
            <a:endParaRPr sz="2200"/>
          </a:p>
        </p:txBody>
      </p:sp>
      <p:pic>
        <p:nvPicPr>
          <p:cNvPr id="1316" name="Google Shape;1316;g2d9c85610ca_1_1963"/>
          <p:cNvPicPr preferRelativeResize="0"/>
          <p:nvPr/>
        </p:nvPicPr>
        <p:blipFill>
          <a:blip r:embed="rId3">
            <a:alphaModFix/>
          </a:blip>
          <a:stretch>
            <a:fillRect/>
          </a:stretch>
        </p:blipFill>
        <p:spPr>
          <a:xfrm rot="867786">
            <a:off x="5755504" y="813485"/>
            <a:ext cx="2685565" cy="3516530"/>
          </a:xfrm>
          <a:prstGeom prst="rect">
            <a:avLst/>
          </a:prstGeom>
          <a:noFill/>
          <a:ln>
            <a:noFill/>
          </a:ln>
        </p:spPr>
      </p:pic>
      <p:pic>
        <p:nvPicPr>
          <p:cNvPr id="1317" name="Google Shape;1317;g2d9c85610ca_1_1963"/>
          <p:cNvPicPr preferRelativeResize="0"/>
          <p:nvPr/>
        </p:nvPicPr>
        <p:blipFill>
          <a:blip r:embed="rId4">
            <a:alphaModFix/>
          </a:blip>
          <a:stretch>
            <a:fillRect/>
          </a:stretch>
        </p:blipFill>
        <p:spPr>
          <a:xfrm rot="-528362">
            <a:off x="4309975" y="3745575"/>
            <a:ext cx="2398193" cy="805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g2d9c85610ca_1_1971"/>
          <p:cNvSpPr txBox="1">
            <a:spLocks noGrp="1"/>
          </p:cNvSpPr>
          <p:nvPr>
            <p:ph type="title"/>
          </p:nvPr>
        </p:nvSpPr>
        <p:spPr>
          <a:xfrm>
            <a:off x="338107" y="423461"/>
            <a:ext cx="8467800" cy="8055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US"/>
              <a:t>Tools for EHR Partners - from the Immunization Integration Program (HIMSS, CDC, AIRA)</a:t>
            </a:r>
            <a:endParaRPr/>
          </a:p>
        </p:txBody>
      </p:sp>
      <p:sp>
        <p:nvSpPr>
          <p:cNvPr id="1323" name="Google Shape;1323;g2d9c85610ca_1_1971"/>
          <p:cNvSpPr txBox="1">
            <a:spLocks noGrp="1"/>
          </p:cNvSpPr>
          <p:nvPr>
            <p:ph type="body" idx="1"/>
          </p:nvPr>
        </p:nvSpPr>
        <p:spPr>
          <a:xfrm>
            <a:off x="369850" y="1417175"/>
            <a:ext cx="8624700" cy="3336000"/>
          </a:xfrm>
          <a:prstGeom prst="rect">
            <a:avLst/>
          </a:prstGeom>
        </p:spPr>
        <p:txBody>
          <a:bodyPr spcFirstLastPara="1" wrap="square" lIns="68575" tIns="34275" rIns="68575" bIns="34275" anchor="t" anchorCtr="0">
            <a:normAutofit/>
          </a:bodyPr>
          <a:lstStyle/>
          <a:p>
            <a:pPr marL="457200" lvl="0" indent="-368815" algn="l" rtl="0">
              <a:lnSpc>
                <a:spcPct val="100000"/>
              </a:lnSpc>
              <a:spcBef>
                <a:spcPts val="800"/>
              </a:spcBef>
              <a:spcAft>
                <a:spcPts val="0"/>
              </a:spcAft>
              <a:buSzPts val="2208"/>
              <a:buChar char="•"/>
            </a:pPr>
            <a:r>
              <a:rPr lang="en-US" sz="2208"/>
              <a:t>Top Five Strategies for Improving Immunization Data Quality at the Point of Care</a:t>
            </a:r>
            <a:endParaRPr sz="2208"/>
          </a:p>
          <a:p>
            <a:pPr marL="457200" lvl="0" indent="-368815" algn="l" rtl="0">
              <a:lnSpc>
                <a:spcPct val="100000"/>
              </a:lnSpc>
              <a:spcBef>
                <a:spcPts val="0"/>
              </a:spcBef>
              <a:spcAft>
                <a:spcPts val="0"/>
              </a:spcAft>
              <a:buSzPts val="2208"/>
              <a:buChar char="•"/>
            </a:pPr>
            <a:r>
              <a:rPr lang="en-US" sz="2208"/>
              <a:t>Data Entry Error Guide Template</a:t>
            </a:r>
            <a:endParaRPr sz="2208"/>
          </a:p>
          <a:p>
            <a:pPr marL="457200" lvl="0" indent="-368815" algn="l" rtl="0">
              <a:lnSpc>
                <a:spcPct val="100000"/>
              </a:lnSpc>
              <a:spcBef>
                <a:spcPts val="0"/>
              </a:spcBef>
              <a:spcAft>
                <a:spcPts val="0"/>
              </a:spcAft>
              <a:buSzPts val="2208"/>
              <a:buChar char="•"/>
            </a:pPr>
            <a:r>
              <a:rPr lang="en-US" sz="2208"/>
              <a:t>Training Resources for Vaccine Data Entry Users</a:t>
            </a:r>
            <a:endParaRPr sz="2208"/>
          </a:p>
          <a:p>
            <a:pPr marL="0" lvl="0" indent="0" algn="l" rtl="0">
              <a:spcBef>
                <a:spcPts val="800"/>
              </a:spcBef>
              <a:spcAft>
                <a:spcPts val="0"/>
              </a:spcAft>
              <a:buNone/>
            </a:pPr>
            <a:endParaRPr/>
          </a:p>
          <a:p>
            <a:pPr marL="0" lvl="0" indent="0" algn="l" rtl="0">
              <a:spcBef>
                <a:spcPts val="800"/>
              </a:spcBef>
              <a:spcAft>
                <a:spcPts val="0"/>
              </a:spcAft>
              <a:buNone/>
            </a:pPr>
            <a:r>
              <a:rPr lang="en-US" sz="1800"/>
              <a:t>All resources covered in a recent AIRA Discovery Session provided by AIRA’s Immunization Integration Program (IIP): </a:t>
            </a:r>
            <a:r>
              <a:rPr lang="en-US" sz="1800" u="sng">
                <a:solidFill>
                  <a:schemeClr val="hlink"/>
                </a:solidFill>
                <a:hlinkClick r:id="rId3"/>
              </a:rPr>
              <a:t>https://repository.immregistries.org/resource/aira-discovery-session-improving-immunization-data-quality-through-ehr-and-iis-collaboration/</a:t>
            </a:r>
            <a:r>
              <a:rPr lang="en-US" sz="1800"/>
              <a:t>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g2d9c85610ca_1_1986"/>
          <p:cNvSpPr txBox="1">
            <a:spLocks noGrp="1"/>
          </p:cNvSpPr>
          <p:nvPr>
            <p:ph type="title"/>
          </p:nvPr>
        </p:nvSpPr>
        <p:spPr>
          <a:xfrm>
            <a:off x="437832" y="52236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AART DQ Content Areas</a:t>
            </a:r>
            <a:endParaRPr/>
          </a:p>
        </p:txBody>
      </p:sp>
      <p:pic>
        <p:nvPicPr>
          <p:cNvPr id="1330" name="Google Shape;1330;g2d9c85610ca_1_1986"/>
          <p:cNvPicPr preferRelativeResize="0"/>
          <p:nvPr/>
        </p:nvPicPr>
        <p:blipFill>
          <a:blip r:embed="rId3">
            <a:alphaModFix/>
          </a:blip>
          <a:stretch>
            <a:fillRect/>
          </a:stretch>
        </p:blipFill>
        <p:spPr>
          <a:xfrm>
            <a:off x="369863" y="1628836"/>
            <a:ext cx="6975498" cy="3220889"/>
          </a:xfrm>
          <a:prstGeom prst="rect">
            <a:avLst/>
          </a:prstGeom>
          <a:noFill/>
          <a:ln>
            <a:noFill/>
          </a:ln>
        </p:spPr>
      </p:pic>
      <p:pic>
        <p:nvPicPr>
          <p:cNvPr id="1331" name="Google Shape;1331;g2d9c85610ca_1_1986"/>
          <p:cNvPicPr preferRelativeResize="0"/>
          <p:nvPr/>
        </p:nvPicPr>
        <p:blipFill>
          <a:blip r:embed="rId4">
            <a:alphaModFix/>
          </a:blip>
          <a:stretch>
            <a:fillRect/>
          </a:stretch>
        </p:blipFill>
        <p:spPr>
          <a:xfrm>
            <a:off x="6353725" y="522350"/>
            <a:ext cx="2639825" cy="2238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g2d9c85610ca_1_1993"/>
          <p:cNvSpPr txBox="1">
            <a:spLocks noGrp="1"/>
          </p:cNvSpPr>
          <p:nvPr>
            <p:ph type="title"/>
          </p:nvPr>
        </p:nvSpPr>
        <p:spPr>
          <a:xfrm>
            <a:off x="628650" y="6167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Open Sans Light"/>
              <a:buNone/>
            </a:pPr>
            <a:r>
              <a:rPr lang="en-US"/>
              <a:t>Data At Rest (DAR) Process </a:t>
            </a:r>
            <a:endParaRPr/>
          </a:p>
        </p:txBody>
      </p:sp>
      <p:sp>
        <p:nvSpPr>
          <p:cNvPr id="1338" name="Google Shape;1338;g2d9c85610ca_1_1993"/>
          <p:cNvSpPr txBox="1">
            <a:spLocks noGrp="1"/>
          </p:cNvSpPr>
          <p:nvPr>
            <p:ph type="body" idx="1"/>
          </p:nvPr>
        </p:nvSpPr>
        <p:spPr>
          <a:xfrm>
            <a:off x="5573400" y="2409155"/>
            <a:ext cx="3740100" cy="784800"/>
          </a:xfrm>
          <a:prstGeom prst="rect">
            <a:avLst/>
          </a:prstGeom>
          <a:noFill/>
          <a:ln>
            <a:noFill/>
          </a:ln>
        </p:spPr>
        <p:txBody>
          <a:bodyPr spcFirstLastPara="1" wrap="square" lIns="68575" tIns="34275" rIns="68575" bIns="34275" anchor="t" anchorCtr="0">
            <a:normAutofit/>
          </a:bodyPr>
          <a:lstStyle/>
          <a:p>
            <a:pPr marL="177800" lvl="0" indent="0" algn="l" rtl="0">
              <a:lnSpc>
                <a:spcPct val="100000"/>
              </a:lnSpc>
              <a:spcBef>
                <a:spcPts val="0"/>
              </a:spcBef>
              <a:spcAft>
                <a:spcPts val="0"/>
              </a:spcAft>
              <a:buClr>
                <a:schemeClr val="dk1"/>
              </a:buClr>
              <a:buSzPts val="2100"/>
              <a:buNone/>
            </a:pPr>
            <a:r>
              <a:rPr lang="en-US"/>
              <a:t>AIRA analyzes encrypted file and measures data</a:t>
            </a:r>
            <a:endParaRPr/>
          </a:p>
        </p:txBody>
      </p:sp>
      <p:pic>
        <p:nvPicPr>
          <p:cNvPr id="1339" name="Google Shape;1339;g2d9c85610ca_1_1993" descr="Computer with solid fill"/>
          <p:cNvPicPr preferRelativeResize="0">
            <a:picLocks noGrp="1"/>
          </p:cNvPicPr>
          <p:nvPr>
            <p:ph type="body" idx="4294967295"/>
          </p:nvPr>
        </p:nvPicPr>
        <p:blipFill rotWithShape="1">
          <a:blip r:embed="rId3">
            <a:alphaModFix/>
          </a:blip>
          <a:srcRect/>
          <a:stretch/>
        </p:blipFill>
        <p:spPr>
          <a:xfrm>
            <a:off x="1049804" y="1490067"/>
            <a:ext cx="806700" cy="806700"/>
          </a:xfrm>
          <a:prstGeom prst="rect">
            <a:avLst/>
          </a:prstGeom>
          <a:noFill/>
          <a:ln w="9525" cap="flat" cmpd="sng">
            <a:solidFill>
              <a:schemeClr val="lt1"/>
            </a:solidFill>
            <a:prstDash val="solid"/>
            <a:round/>
            <a:headEnd type="none" w="sm" len="sm"/>
            <a:tailEnd type="none" w="sm" len="sm"/>
          </a:ln>
        </p:spPr>
      </p:pic>
      <p:pic>
        <p:nvPicPr>
          <p:cNvPr id="1340" name="Google Shape;1340;g2d9c85610ca_1_1993" descr="Document with solid fill"/>
          <p:cNvPicPr preferRelativeResize="0"/>
          <p:nvPr/>
        </p:nvPicPr>
        <p:blipFill rotWithShape="1">
          <a:blip r:embed="rId4">
            <a:alphaModFix/>
          </a:blip>
          <a:srcRect/>
          <a:stretch/>
        </p:blipFill>
        <p:spPr>
          <a:xfrm>
            <a:off x="6508218" y="1490067"/>
            <a:ext cx="806650" cy="806650"/>
          </a:xfrm>
          <a:prstGeom prst="rect">
            <a:avLst/>
          </a:prstGeom>
          <a:noFill/>
          <a:ln>
            <a:noFill/>
          </a:ln>
        </p:spPr>
      </p:pic>
      <p:pic>
        <p:nvPicPr>
          <p:cNvPr id="1341" name="Google Shape;1341;g2d9c85610ca_1_1993"/>
          <p:cNvPicPr preferRelativeResize="0"/>
          <p:nvPr/>
        </p:nvPicPr>
        <p:blipFill rotWithShape="1">
          <a:blip r:embed="rId5">
            <a:alphaModFix/>
          </a:blip>
          <a:srcRect/>
          <a:stretch/>
        </p:blipFill>
        <p:spPr>
          <a:xfrm>
            <a:off x="5792576" y="3204434"/>
            <a:ext cx="508953" cy="477143"/>
          </a:xfrm>
          <a:prstGeom prst="rect">
            <a:avLst/>
          </a:prstGeom>
          <a:noFill/>
          <a:ln>
            <a:noFill/>
          </a:ln>
        </p:spPr>
      </p:pic>
      <p:pic>
        <p:nvPicPr>
          <p:cNvPr id="1342" name="Google Shape;1342;g2d9c85610ca_1_1993"/>
          <p:cNvPicPr preferRelativeResize="0"/>
          <p:nvPr/>
        </p:nvPicPr>
        <p:blipFill rotWithShape="1">
          <a:blip r:embed="rId6">
            <a:alphaModFix/>
          </a:blip>
          <a:srcRect/>
          <a:stretch/>
        </p:blipFill>
        <p:spPr>
          <a:xfrm>
            <a:off x="5844410" y="3681578"/>
            <a:ext cx="477143" cy="477143"/>
          </a:xfrm>
          <a:prstGeom prst="rect">
            <a:avLst/>
          </a:prstGeom>
          <a:noFill/>
          <a:ln>
            <a:noFill/>
          </a:ln>
        </p:spPr>
      </p:pic>
      <p:pic>
        <p:nvPicPr>
          <p:cNvPr id="1343" name="Google Shape;1343;g2d9c85610ca_1_1993"/>
          <p:cNvPicPr preferRelativeResize="0"/>
          <p:nvPr/>
        </p:nvPicPr>
        <p:blipFill rotWithShape="1">
          <a:blip r:embed="rId7">
            <a:alphaModFix/>
          </a:blip>
          <a:srcRect/>
          <a:stretch/>
        </p:blipFill>
        <p:spPr>
          <a:xfrm>
            <a:off x="5795051" y="4179690"/>
            <a:ext cx="526502" cy="477143"/>
          </a:xfrm>
          <a:prstGeom prst="rect">
            <a:avLst/>
          </a:prstGeom>
          <a:noFill/>
          <a:ln>
            <a:noFill/>
          </a:ln>
        </p:spPr>
      </p:pic>
      <p:pic>
        <p:nvPicPr>
          <p:cNvPr id="1344" name="Google Shape;1344;g2d9c85610ca_1_1993" descr="Database with solid fill"/>
          <p:cNvPicPr preferRelativeResize="0"/>
          <p:nvPr/>
        </p:nvPicPr>
        <p:blipFill rotWithShape="1">
          <a:blip r:embed="rId8">
            <a:alphaModFix/>
          </a:blip>
          <a:srcRect/>
          <a:stretch/>
        </p:blipFill>
        <p:spPr>
          <a:xfrm>
            <a:off x="3839472" y="1550530"/>
            <a:ext cx="685800" cy="685800"/>
          </a:xfrm>
          <a:prstGeom prst="rect">
            <a:avLst/>
          </a:prstGeom>
          <a:noFill/>
          <a:ln>
            <a:noFill/>
          </a:ln>
        </p:spPr>
      </p:pic>
      <p:sp>
        <p:nvSpPr>
          <p:cNvPr id="1345" name="Google Shape;1345;g2d9c85610ca_1_1993"/>
          <p:cNvSpPr txBox="1"/>
          <p:nvPr/>
        </p:nvSpPr>
        <p:spPr>
          <a:xfrm>
            <a:off x="3081825" y="2430950"/>
            <a:ext cx="2395200" cy="1762500"/>
          </a:xfrm>
          <a:prstGeom prst="rect">
            <a:avLst/>
          </a:prstGeom>
          <a:noFill/>
          <a:ln>
            <a:noFill/>
          </a:ln>
        </p:spPr>
        <p:txBody>
          <a:bodyPr spcFirstLastPara="1" wrap="square" lIns="68575" tIns="34275" rIns="68575" bIns="34275" anchor="t" anchorCtr="0">
            <a:spAutoFit/>
          </a:bodyPr>
          <a:lstStyle/>
          <a:p>
            <a:pPr marL="177800" marR="0" lvl="0" indent="0" algn="l" rtl="0">
              <a:spcBef>
                <a:spcPts val="0"/>
              </a:spcBef>
              <a:spcAft>
                <a:spcPts val="0"/>
              </a:spcAft>
              <a:buClr>
                <a:schemeClr val="dk1"/>
              </a:buClr>
              <a:buSzPts val="1400"/>
              <a:buFont typeface="Open Sans"/>
              <a:buNone/>
            </a:pPr>
            <a:r>
              <a:rPr lang="en-US" sz="2200">
                <a:solidFill>
                  <a:schemeClr val="dk1"/>
                </a:solidFill>
                <a:latin typeface="Calibri"/>
                <a:ea typeface="Calibri"/>
                <a:cs typeface="Calibri"/>
                <a:sym typeface="Calibri"/>
              </a:rPr>
              <a:t>De-identified data transformed into encrypted file of counts for each measure</a:t>
            </a:r>
            <a:endParaRPr sz="2200">
              <a:latin typeface="Calibri"/>
              <a:ea typeface="Calibri"/>
              <a:cs typeface="Calibri"/>
              <a:sym typeface="Calibri"/>
            </a:endParaRPr>
          </a:p>
        </p:txBody>
      </p:sp>
      <p:sp>
        <p:nvSpPr>
          <p:cNvPr id="1346" name="Google Shape;1346;g2d9c85610ca_1_1993"/>
          <p:cNvSpPr txBox="1"/>
          <p:nvPr/>
        </p:nvSpPr>
        <p:spPr>
          <a:xfrm>
            <a:off x="477479" y="2442584"/>
            <a:ext cx="2499900" cy="2133600"/>
          </a:xfrm>
          <a:prstGeom prst="rect">
            <a:avLst/>
          </a:prstGeom>
          <a:noFill/>
          <a:ln>
            <a:noFill/>
          </a:ln>
        </p:spPr>
        <p:txBody>
          <a:bodyPr spcFirstLastPara="1" wrap="square" lIns="68575" tIns="34275" rIns="68575" bIns="34275" anchor="t" anchorCtr="0">
            <a:normAutofit/>
          </a:bodyPr>
          <a:lstStyle/>
          <a:p>
            <a:pPr marL="177800" marR="0" lvl="0" indent="0" algn="l" rtl="0">
              <a:lnSpc>
                <a:spcPct val="100000"/>
              </a:lnSpc>
              <a:spcBef>
                <a:spcPts val="0"/>
              </a:spcBef>
              <a:spcAft>
                <a:spcPts val="0"/>
              </a:spcAft>
              <a:buClr>
                <a:schemeClr val="dk1"/>
              </a:buClr>
              <a:buSzPts val="2100"/>
              <a:buFont typeface="Arial"/>
              <a:buNone/>
            </a:pPr>
            <a:r>
              <a:rPr lang="en-US" sz="2200">
                <a:solidFill>
                  <a:schemeClr val="dk1"/>
                </a:solidFill>
                <a:latin typeface="Calibri"/>
                <a:ea typeface="Calibri"/>
                <a:cs typeface="Calibri"/>
                <a:sym typeface="Calibri"/>
              </a:rPr>
              <a:t>De-identified patient and vaccination data on 0 to 2-year-olds extracted from IIS database</a:t>
            </a:r>
            <a:endParaRPr sz="2200">
              <a:latin typeface="Calibri"/>
              <a:ea typeface="Calibri"/>
              <a:cs typeface="Calibri"/>
              <a:sym typeface="Calibri"/>
            </a:endParaRPr>
          </a:p>
        </p:txBody>
      </p:sp>
      <p:sp>
        <p:nvSpPr>
          <p:cNvPr id="1347" name="Google Shape;1347;g2d9c85610ca_1_1993"/>
          <p:cNvSpPr txBox="1"/>
          <p:nvPr/>
        </p:nvSpPr>
        <p:spPr>
          <a:xfrm>
            <a:off x="6353363" y="3204434"/>
            <a:ext cx="2628600" cy="1640400"/>
          </a:xfrm>
          <a:prstGeom prst="rect">
            <a:avLst/>
          </a:prstGeom>
          <a:noFill/>
          <a:ln>
            <a:noFill/>
          </a:ln>
        </p:spPr>
        <p:txBody>
          <a:bodyPr spcFirstLastPara="1" wrap="square" lIns="68575" tIns="34275" rIns="68575" bIns="34275" anchor="t" anchorCtr="0">
            <a:normAutofit/>
          </a:bodyPr>
          <a:lstStyle/>
          <a:p>
            <a:pPr marL="431800" marR="0" lvl="0" indent="-260350" algn="l" rtl="0">
              <a:lnSpc>
                <a:spcPct val="100000"/>
              </a:lnSpc>
              <a:spcBef>
                <a:spcPts val="0"/>
              </a:spcBef>
              <a:spcAft>
                <a:spcPts val="0"/>
              </a:spcAft>
              <a:buClr>
                <a:srgbClr val="55AF89"/>
              </a:buClr>
              <a:buSzPts val="2100"/>
              <a:buFont typeface="Calibri"/>
              <a:buChar char="•"/>
            </a:pPr>
            <a:r>
              <a:rPr lang="en-US" sz="2100">
                <a:solidFill>
                  <a:schemeClr val="dk1"/>
                </a:solidFill>
                <a:latin typeface="Calibri"/>
                <a:ea typeface="Calibri"/>
                <a:cs typeface="Calibri"/>
                <a:sym typeface="Calibri"/>
              </a:rPr>
              <a:t>Completeness</a:t>
            </a:r>
            <a:endParaRPr sz="1100">
              <a:latin typeface="Calibri"/>
              <a:ea typeface="Calibri"/>
              <a:cs typeface="Calibri"/>
              <a:sym typeface="Calibri"/>
            </a:endParaRPr>
          </a:p>
          <a:p>
            <a:pPr marL="17780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431800" marR="0" lvl="0" indent="-260350" algn="l" rtl="0">
              <a:lnSpc>
                <a:spcPct val="100000"/>
              </a:lnSpc>
              <a:spcBef>
                <a:spcPts val="0"/>
              </a:spcBef>
              <a:spcAft>
                <a:spcPts val="0"/>
              </a:spcAft>
              <a:buClr>
                <a:srgbClr val="55AF89"/>
              </a:buClr>
              <a:buSzPts val="2100"/>
              <a:buFont typeface="Calibri"/>
              <a:buChar char="•"/>
            </a:pPr>
            <a:r>
              <a:rPr lang="en-US" sz="2100">
                <a:solidFill>
                  <a:schemeClr val="dk1"/>
                </a:solidFill>
                <a:latin typeface="Calibri"/>
                <a:ea typeface="Calibri"/>
                <a:cs typeface="Calibri"/>
                <a:sym typeface="Calibri"/>
              </a:rPr>
              <a:t>Validity</a:t>
            </a:r>
            <a:endParaRPr sz="1100">
              <a:latin typeface="Calibri"/>
              <a:ea typeface="Calibri"/>
              <a:cs typeface="Calibri"/>
              <a:sym typeface="Calibri"/>
            </a:endParaRPr>
          </a:p>
          <a:p>
            <a:pPr marL="17780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431800" marR="0" lvl="0" indent="-260350" algn="l" rtl="0">
              <a:lnSpc>
                <a:spcPct val="100000"/>
              </a:lnSpc>
              <a:spcBef>
                <a:spcPts val="0"/>
              </a:spcBef>
              <a:spcAft>
                <a:spcPts val="0"/>
              </a:spcAft>
              <a:buClr>
                <a:srgbClr val="55AF89"/>
              </a:buClr>
              <a:buSzPts val="2100"/>
              <a:buFont typeface="Calibri"/>
              <a:buChar char="•"/>
            </a:pPr>
            <a:r>
              <a:rPr lang="en-US" sz="2100">
                <a:solidFill>
                  <a:schemeClr val="dk1"/>
                </a:solidFill>
                <a:latin typeface="Calibri"/>
                <a:ea typeface="Calibri"/>
                <a:cs typeface="Calibri"/>
                <a:sym typeface="Calibri"/>
              </a:rPr>
              <a:t>Timeliness</a:t>
            </a:r>
            <a:endParaRPr sz="1100">
              <a:latin typeface="Calibri"/>
              <a:ea typeface="Calibri"/>
              <a:cs typeface="Calibri"/>
              <a:sym typeface="Calibri"/>
            </a:endParaRPr>
          </a:p>
        </p:txBody>
      </p:sp>
      <p:sp>
        <p:nvSpPr>
          <p:cNvPr id="1348" name="Google Shape;1348;g2d9c85610ca_1_1993"/>
          <p:cNvSpPr/>
          <p:nvPr/>
        </p:nvSpPr>
        <p:spPr>
          <a:xfrm>
            <a:off x="2184525" y="1858700"/>
            <a:ext cx="1137600" cy="224400"/>
          </a:xfrm>
          <a:prstGeom prst="rightArrow">
            <a:avLst>
              <a:gd name="adj1" fmla="val 50000"/>
              <a:gd name="adj2" fmla="val 50000"/>
            </a:avLst>
          </a:prstGeom>
          <a:solidFill>
            <a:schemeClr val="accent6"/>
          </a:solidFill>
          <a:ln w="9525" cap="flat" cmpd="sng">
            <a:solidFill>
              <a:srgbClr val="E3EB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g2d9c85610ca_1_1993"/>
          <p:cNvSpPr/>
          <p:nvPr/>
        </p:nvSpPr>
        <p:spPr>
          <a:xfrm>
            <a:off x="4896750" y="1821650"/>
            <a:ext cx="1137600" cy="224400"/>
          </a:xfrm>
          <a:prstGeom prst="rightArrow">
            <a:avLst>
              <a:gd name="adj1" fmla="val 50000"/>
              <a:gd name="adj2" fmla="val 50000"/>
            </a:avLst>
          </a:prstGeom>
          <a:solidFill>
            <a:schemeClr val="accent6"/>
          </a:solidFill>
          <a:ln w="9525" cap="flat" cmpd="sng">
            <a:solidFill>
              <a:srgbClr val="E3EB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g2d9c85610ca_1_2010"/>
          <p:cNvSpPr txBox="1">
            <a:spLocks noGrp="1"/>
          </p:cNvSpPr>
          <p:nvPr>
            <p:ph type="title"/>
          </p:nvPr>
        </p:nvSpPr>
        <p:spPr>
          <a:xfrm>
            <a:off x="338092" y="420686"/>
            <a:ext cx="8467800" cy="805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Open Sans Light"/>
              <a:buNone/>
            </a:pPr>
            <a:r>
              <a:rPr lang="en-US"/>
              <a:t>DAR Benefits</a:t>
            </a:r>
            <a:endParaRPr/>
          </a:p>
        </p:txBody>
      </p:sp>
      <p:sp>
        <p:nvSpPr>
          <p:cNvPr id="1356" name="Google Shape;1356;g2d9c85610ca_1_2010"/>
          <p:cNvSpPr txBox="1">
            <a:spLocks noGrp="1"/>
          </p:cNvSpPr>
          <p:nvPr>
            <p:ph type="body" idx="1"/>
          </p:nvPr>
        </p:nvSpPr>
        <p:spPr>
          <a:xfrm>
            <a:off x="515709" y="1226175"/>
            <a:ext cx="7823100" cy="35007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1"/>
              </a:buClr>
              <a:buSzPts val="2100"/>
              <a:buNone/>
            </a:pPr>
            <a:r>
              <a:rPr lang="en-US" sz="2200"/>
              <a:t>IIS-wide and provider-specific data quality reports, robust ad-hoc query functionality</a:t>
            </a:r>
            <a:endParaRPr sz="2200"/>
          </a:p>
        </p:txBody>
      </p:sp>
      <p:sp>
        <p:nvSpPr>
          <p:cNvPr id="1357" name="Google Shape;1357;g2d9c85610ca_1_2010"/>
          <p:cNvSpPr txBox="1"/>
          <p:nvPr/>
        </p:nvSpPr>
        <p:spPr>
          <a:xfrm>
            <a:off x="1104075" y="4218713"/>
            <a:ext cx="69360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Visit </a:t>
            </a:r>
            <a:r>
              <a:rPr lang="en-US" sz="1800" u="sng">
                <a:solidFill>
                  <a:schemeClr val="hlink"/>
                </a:solidFill>
                <a:latin typeface="Calibri"/>
                <a:ea typeface="Calibri"/>
                <a:cs typeface="Calibri"/>
                <a:sym typeface="Calibri"/>
                <a:hlinkClick r:id="rId3"/>
              </a:rPr>
              <a:t>https://www.immregistries.org/data-at-rest</a:t>
            </a:r>
            <a:r>
              <a:rPr lang="en-US" sz="1800">
                <a:solidFill>
                  <a:schemeClr val="dk1"/>
                </a:solidFill>
                <a:latin typeface="Calibri"/>
                <a:ea typeface="Calibri"/>
                <a:cs typeface="Calibri"/>
                <a:sym typeface="Calibri"/>
              </a:rPr>
              <a:t> for more information or email </a:t>
            </a:r>
            <a:r>
              <a:rPr lang="en-US" sz="1800" u="sng">
                <a:solidFill>
                  <a:schemeClr val="hlink"/>
                </a:solidFill>
                <a:latin typeface="Calibri"/>
                <a:ea typeface="Calibri"/>
                <a:cs typeface="Calibri"/>
                <a:sym typeface="Calibri"/>
                <a:hlinkClick r:id="rId4"/>
              </a:rPr>
              <a:t>aart@immregistries.org</a:t>
            </a:r>
            <a:r>
              <a:rPr lang="en-US" sz="1800">
                <a:solidFill>
                  <a:schemeClr val="dk1"/>
                </a:solidFill>
                <a:latin typeface="Calibri"/>
                <a:ea typeface="Calibri"/>
                <a:cs typeface="Calibri"/>
                <a:sym typeface="Calibri"/>
              </a:rPr>
              <a:t> to participate</a:t>
            </a:r>
            <a:endParaRPr sz="1800">
              <a:latin typeface="Calibri"/>
              <a:ea typeface="Calibri"/>
              <a:cs typeface="Calibri"/>
              <a:sym typeface="Calibri"/>
            </a:endParaRPr>
          </a:p>
        </p:txBody>
      </p:sp>
      <p:pic>
        <p:nvPicPr>
          <p:cNvPr id="1358" name="Google Shape;1358;g2d9c85610ca_1_2010"/>
          <p:cNvPicPr preferRelativeResize="0"/>
          <p:nvPr/>
        </p:nvPicPr>
        <p:blipFill rotWithShape="1">
          <a:blip r:embed="rId5">
            <a:alphaModFix/>
          </a:blip>
          <a:srcRect b="10160"/>
          <a:stretch/>
        </p:blipFill>
        <p:spPr>
          <a:xfrm>
            <a:off x="874631" y="2083219"/>
            <a:ext cx="7931291" cy="21354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2d9c85610ca_1_2018"/>
          <p:cNvSpPr txBox="1">
            <a:spLocks noGrp="1"/>
          </p:cNvSpPr>
          <p:nvPr>
            <p:ph type="title"/>
          </p:nvPr>
        </p:nvSpPr>
        <p:spPr>
          <a:xfrm>
            <a:off x="369857" y="4234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Address Standardization and Validation</a:t>
            </a:r>
            <a:endParaRPr/>
          </a:p>
        </p:txBody>
      </p:sp>
      <p:sp>
        <p:nvSpPr>
          <p:cNvPr id="1364" name="Google Shape;1364;g2d9c85610ca_1_2018"/>
          <p:cNvSpPr txBox="1">
            <a:spLocks noGrp="1"/>
          </p:cNvSpPr>
          <p:nvPr>
            <p:ph type="body" idx="1"/>
          </p:nvPr>
        </p:nvSpPr>
        <p:spPr>
          <a:xfrm>
            <a:off x="369857" y="1228975"/>
            <a:ext cx="8467800" cy="2454000"/>
          </a:xfrm>
          <a:prstGeom prst="rect">
            <a:avLst/>
          </a:prstGeom>
        </p:spPr>
        <p:txBody>
          <a:bodyPr spcFirstLastPara="1" wrap="square" lIns="68575" tIns="34275" rIns="68575" bIns="34275" anchor="t" anchorCtr="0">
            <a:normAutofit/>
          </a:bodyPr>
          <a:lstStyle/>
          <a:p>
            <a:pPr marL="0" lvl="0" indent="0" algn="l" rtl="0">
              <a:lnSpc>
                <a:spcPct val="100000"/>
              </a:lnSpc>
              <a:spcBef>
                <a:spcPts val="1000"/>
              </a:spcBef>
              <a:spcAft>
                <a:spcPts val="0"/>
              </a:spcAft>
              <a:buNone/>
            </a:pPr>
            <a:r>
              <a:rPr lang="en-US" sz="2200"/>
              <a:t>AIRA and CDC sponsor a shared service that allows all IIS to </a:t>
            </a:r>
            <a:r>
              <a:rPr lang="en-US" sz="2200" b="1">
                <a:solidFill>
                  <a:schemeClr val="accent1"/>
                </a:solidFill>
              </a:rPr>
              <a:t>standardize, validate and geocode all data within your system</a:t>
            </a:r>
            <a:endParaRPr sz="2200" b="1">
              <a:solidFill>
                <a:schemeClr val="accent1"/>
              </a:solidFill>
            </a:endParaRPr>
          </a:p>
          <a:p>
            <a:pPr marL="457200" lvl="0" indent="-368300" algn="l" rtl="0">
              <a:lnSpc>
                <a:spcPct val="100000"/>
              </a:lnSpc>
              <a:spcBef>
                <a:spcPts val="1000"/>
              </a:spcBef>
              <a:spcAft>
                <a:spcPts val="0"/>
              </a:spcAft>
              <a:buSzPts val="2200"/>
              <a:buChar char="•"/>
            </a:pPr>
            <a:r>
              <a:rPr lang="en-US" sz="2200"/>
              <a:t>Patients, providers, responsible parties, etc.</a:t>
            </a:r>
            <a:endParaRPr sz="2200"/>
          </a:p>
          <a:p>
            <a:pPr marL="0" lvl="0" indent="0" algn="l" rtl="0">
              <a:spcBef>
                <a:spcPts val="800"/>
              </a:spcBef>
              <a:spcAft>
                <a:spcPts val="0"/>
              </a:spcAft>
              <a:buNone/>
            </a:pPr>
            <a:endParaRPr/>
          </a:p>
          <a:p>
            <a:pPr marL="0" lvl="0" indent="0" algn="l" rtl="0">
              <a:spcBef>
                <a:spcPts val="800"/>
              </a:spcBef>
              <a:spcAft>
                <a:spcPts val="0"/>
              </a:spcAft>
              <a:buNone/>
            </a:pPr>
            <a:endParaRPr/>
          </a:p>
        </p:txBody>
      </p:sp>
      <p:pic>
        <p:nvPicPr>
          <p:cNvPr id="1365" name="Google Shape;1365;g2d9c85610ca_1_2018"/>
          <p:cNvPicPr preferRelativeResize="0"/>
          <p:nvPr/>
        </p:nvPicPr>
        <p:blipFill>
          <a:blip r:embed="rId3">
            <a:alphaModFix/>
          </a:blip>
          <a:stretch>
            <a:fillRect/>
          </a:stretch>
        </p:blipFill>
        <p:spPr>
          <a:xfrm>
            <a:off x="1774825" y="2704850"/>
            <a:ext cx="5657850" cy="1924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g2d9c85610ca_1_2024"/>
          <p:cNvSpPr txBox="1">
            <a:spLocks noGrp="1"/>
          </p:cNvSpPr>
          <p:nvPr>
            <p:ph type="title"/>
          </p:nvPr>
        </p:nvSpPr>
        <p:spPr>
          <a:xfrm>
            <a:off x="338107" y="4093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Improving Demographics Across the Lifespan</a:t>
            </a:r>
            <a:endParaRPr/>
          </a:p>
        </p:txBody>
      </p:sp>
      <p:sp>
        <p:nvSpPr>
          <p:cNvPr id="1371" name="Google Shape;1371;g2d9c85610ca_1_2024"/>
          <p:cNvSpPr txBox="1">
            <a:spLocks noGrp="1"/>
          </p:cNvSpPr>
          <p:nvPr>
            <p:ph type="body" idx="1"/>
          </p:nvPr>
        </p:nvSpPr>
        <p:spPr>
          <a:xfrm>
            <a:off x="369850" y="1214875"/>
            <a:ext cx="5465100" cy="3781500"/>
          </a:xfrm>
          <a:prstGeom prst="rect">
            <a:avLst/>
          </a:prstGeom>
        </p:spPr>
        <p:txBody>
          <a:bodyPr spcFirstLastPara="1" wrap="square" lIns="68575" tIns="34275" rIns="68575" bIns="34275" anchor="t" anchorCtr="0">
            <a:normAutofit lnSpcReduction="10000"/>
          </a:bodyPr>
          <a:lstStyle/>
          <a:p>
            <a:pPr marL="457200" lvl="0" indent="-368300" algn="l" rtl="0">
              <a:spcBef>
                <a:spcPts val="800"/>
              </a:spcBef>
              <a:spcAft>
                <a:spcPts val="0"/>
              </a:spcAft>
              <a:buSzPts val="2200"/>
              <a:buChar char="•"/>
            </a:pPr>
            <a:r>
              <a:rPr lang="en-US" sz="2200"/>
              <a:t>Integrating with Vital Records in your Jurisdiction</a:t>
            </a:r>
            <a:endParaRPr sz="2200"/>
          </a:p>
          <a:p>
            <a:pPr marL="914400" lvl="1" indent="-342900" algn="l" rtl="0">
              <a:spcBef>
                <a:spcPts val="0"/>
              </a:spcBef>
              <a:spcAft>
                <a:spcPts val="0"/>
              </a:spcAft>
              <a:buSzPts val="1800"/>
              <a:buChar char="•"/>
            </a:pPr>
            <a:r>
              <a:rPr lang="en-US" sz="2200"/>
              <a:t>Birth</a:t>
            </a:r>
            <a:endParaRPr sz="2200"/>
          </a:p>
          <a:p>
            <a:pPr marL="914400" lvl="1" indent="-342900" algn="l" rtl="0">
              <a:spcBef>
                <a:spcPts val="0"/>
              </a:spcBef>
              <a:spcAft>
                <a:spcPts val="0"/>
              </a:spcAft>
              <a:buSzPts val="1800"/>
              <a:buChar char="•"/>
            </a:pPr>
            <a:r>
              <a:rPr lang="en-US" sz="2200"/>
              <a:t>Adoptions</a:t>
            </a:r>
            <a:endParaRPr sz="2200"/>
          </a:p>
          <a:p>
            <a:pPr marL="914400" lvl="1" indent="-342900" algn="l" rtl="0">
              <a:spcBef>
                <a:spcPts val="0"/>
              </a:spcBef>
              <a:spcAft>
                <a:spcPts val="0"/>
              </a:spcAft>
              <a:buSzPts val="1800"/>
              <a:buChar char="•"/>
            </a:pPr>
            <a:r>
              <a:rPr lang="en-US" sz="2200"/>
              <a:t>Updates</a:t>
            </a:r>
            <a:endParaRPr sz="2200"/>
          </a:p>
          <a:p>
            <a:pPr marL="914400" lvl="1" indent="-342900" algn="l" rtl="0">
              <a:spcBef>
                <a:spcPts val="0"/>
              </a:spcBef>
              <a:spcAft>
                <a:spcPts val="0"/>
              </a:spcAft>
              <a:buSzPts val="1800"/>
              <a:buChar char="•"/>
            </a:pPr>
            <a:r>
              <a:rPr lang="en-US" sz="2200"/>
              <a:t>Death</a:t>
            </a:r>
            <a:endParaRPr sz="2200"/>
          </a:p>
          <a:p>
            <a:pPr marL="457200" lvl="0" indent="-368300" algn="l" rtl="0">
              <a:spcBef>
                <a:spcPts val="0"/>
              </a:spcBef>
              <a:spcAft>
                <a:spcPts val="0"/>
              </a:spcAft>
              <a:buSzPts val="2200"/>
              <a:buChar char="•"/>
            </a:pPr>
            <a:r>
              <a:rPr lang="en-US" sz="2200"/>
              <a:t>Engaging with other PH Programs, Master Patient Indexes (MPIs), HIEs, DMV</a:t>
            </a:r>
            <a:endParaRPr sz="2200"/>
          </a:p>
          <a:p>
            <a:pPr marL="457200" lvl="0" indent="-368300" algn="l" rtl="0">
              <a:spcBef>
                <a:spcPts val="0"/>
              </a:spcBef>
              <a:spcAft>
                <a:spcPts val="0"/>
              </a:spcAft>
              <a:buSzPts val="2200"/>
              <a:buChar char="•"/>
            </a:pPr>
            <a:r>
              <a:rPr lang="en-US" sz="2200"/>
              <a:t>Exploring CDC’s Privacy Preserving Record Linkage (PPRL), and where that can help identify duplicates</a:t>
            </a:r>
            <a:endParaRPr sz="2200"/>
          </a:p>
          <a:p>
            <a:pPr marL="457200" lvl="0" indent="-368300" algn="l" rtl="0">
              <a:spcBef>
                <a:spcPts val="0"/>
              </a:spcBef>
              <a:spcAft>
                <a:spcPts val="0"/>
              </a:spcAft>
              <a:buSzPts val="2200"/>
              <a:buChar char="•"/>
            </a:pPr>
            <a:r>
              <a:rPr lang="en-US" sz="2200"/>
              <a:t>Exchanging data with other IIS </a:t>
            </a:r>
            <a:endParaRPr sz="2200"/>
          </a:p>
        </p:txBody>
      </p:sp>
      <p:pic>
        <p:nvPicPr>
          <p:cNvPr id="1372" name="Google Shape;1372;g2d9c85610ca_1_2024"/>
          <p:cNvPicPr preferRelativeResize="0"/>
          <p:nvPr/>
        </p:nvPicPr>
        <p:blipFill>
          <a:blip r:embed="rId3">
            <a:alphaModFix/>
          </a:blip>
          <a:stretch>
            <a:fillRect/>
          </a:stretch>
        </p:blipFill>
        <p:spPr>
          <a:xfrm>
            <a:off x="5739225" y="1624775"/>
            <a:ext cx="3195274" cy="108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2d9c85610ca_1_2071"/>
          <p:cNvSpPr txBox="1">
            <a:spLocks noGrp="1"/>
          </p:cNvSpPr>
          <p:nvPr>
            <p:ph type="title"/>
          </p:nvPr>
        </p:nvSpPr>
        <p:spPr>
          <a:xfrm>
            <a:off x="338107" y="409386"/>
            <a:ext cx="8467800" cy="8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US" sz="2770"/>
              <a:t>Incentivizing Provider Sites/EHRs to Invest in Data Quality</a:t>
            </a:r>
            <a:endParaRPr sz="2770"/>
          </a:p>
        </p:txBody>
      </p:sp>
      <p:sp>
        <p:nvSpPr>
          <p:cNvPr id="1378" name="Google Shape;1378;g2d9c85610ca_1_2071"/>
          <p:cNvSpPr txBox="1">
            <a:spLocks noGrp="1"/>
          </p:cNvSpPr>
          <p:nvPr>
            <p:ph type="body" idx="1"/>
          </p:nvPr>
        </p:nvSpPr>
        <p:spPr>
          <a:xfrm>
            <a:off x="369850" y="1214875"/>
            <a:ext cx="7160100" cy="3739200"/>
          </a:xfrm>
          <a:prstGeom prst="rect">
            <a:avLst/>
          </a:prstGeom>
        </p:spPr>
        <p:txBody>
          <a:bodyPr spcFirstLastPara="1" wrap="square" lIns="68575" tIns="34275" rIns="68575" bIns="34275" anchor="t" anchorCtr="0">
            <a:noAutofit/>
          </a:bodyPr>
          <a:lstStyle/>
          <a:p>
            <a:pPr marL="0" lvl="0" indent="0" algn="l" rtl="0">
              <a:lnSpc>
                <a:spcPct val="100000"/>
              </a:lnSpc>
              <a:spcBef>
                <a:spcPts val="1000"/>
              </a:spcBef>
              <a:spcAft>
                <a:spcPts val="0"/>
              </a:spcAft>
              <a:buNone/>
            </a:pPr>
            <a:r>
              <a:rPr lang="en-US" sz="2200" b="1">
                <a:solidFill>
                  <a:srgbClr val="2E5F7D"/>
                </a:solidFill>
              </a:rPr>
              <a:t>Once providers are through testing, how do we engage them? </a:t>
            </a:r>
            <a:br>
              <a:rPr lang="en-US" sz="2200" b="1">
                <a:solidFill>
                  <a:srgbClr val="2E5F7D"/>
                </a:solidFill>
              </a:rPr>
            </a:br>
            <a:endParaRPr sz="2200" b="1">
              <a:solidFill>
                <a:srgbClr val="2E5F7D"/>
              </a:solidFill>
            </a:endParaRPr>
          </a:p>
          <a:p>
            <a:pPr marL="0" lvl="0" indent="0" algn="l" rtl="0">
              <a:lnSpc>
                <a:spcPct val="100000"/>
              </a:lnSpc>
              <a:spcBef>
                <a:spcPts val="1000"/>
              </a:spcBef>
              <a:spcAft>
                <a:spcPts val="0"/>
              </a:spcAft>
              <a:buNone/>
            </a:pPr>
            <a:r>
              <a:rPr lang="en-US" sz="2200" i="1"/>
              <a:t>Ideas:</a:t>
            </a:r>
            <a:endParaRPr sz="2200" i="1"/>
          </a:p>
          <a:p>
            <a:pPr marL="457200" lvl="0" indent="-342900" algn="l" rtl="0">
              <a:lnSpc>
                <a:spcPct val="100000"/>
              </a:lnSpc>
              <a:spcBef>
                <a:spcPts val="0"/>
              </a:spcBef>
              <a:spcAft>
                <a:spcPts val="0"/>
              </a:spcAft>
              <a:buSzPts val="1800"/>
              <a:buChar char="•"/>
            </a:pPr>
            <a:r>
              <a:rPr lang="en-US" sz="1800"/>
              <a:t>Provider site report cards/quality reports – summary of IIS activity with </a:t>
            </a:r>
            <a:r>
              <a:rPr lang="en-US" sz="1800" u="sng">
                <a:solidFill>
                  <a:schemeClr val="hlink"/>
                </a:solidFill>
                <a:hlinkClick r:id="rId3"/>
              </a:rPr>
              <a:t>report cards</a:t>
            </a:r>
            <a:endParaRPr sz="1800"/>
          </a:p>
          <a:p>
            <a:pPr marL="457200" lvl="0" indent="-342900" algn="l" rtl="0">
              <a:lnSpc>
                <a:spcPct val="100000"/>
              </a:lnSpc>
              <a:spcBef>
                <a:spcPts val="0"/>
              </a:spcBef>
              <a:spcAft>
                <a:spcPts val="0"/>
              </a:spcAft>
              <a:buSzPts val="1800"/>
              <a:buChar char="•"/>
            </a:pPr>
            <a:r>
              <a:rPr lang="en-US" sz="1800"/>
              <a:t>Recognition for good data quality (e.g., “honor roll,” partner awards)</a:t>
            </a:r>
            <a:endParaRPr sz="1800"/>
          </a:p>
          <a:p>
            <a:pPr marL="457200" lvl="0" indent="-342900" algn="l" rtl="0">
              <a:lnSpc>
                <a:spcPct val="100000"/>
              </a:lnSpc>
              <a:spcBef>
                <a:spcPts val="0"/>
              </a:spcBef>
              <a:spcAft>
                <a:spcPts val="0"/>
              </a:spcAft>
              <a:buSzPts val="1800"/>
              <a:buChar char="•"/>
            </a:pPr>
            <a:r>
              <a:rPr lang="en-US" sz="1800"/>
              <a:t>Leveraging associations (e.g., AAP, AAFP)</a:t>
            </a:r>
            <a:endParaRPr sz="1800"/>
          </a:p>
          <a:p>
            <a:pPr marL="457200" lvl="0" indent="-342900" algn="l" rtl="0">
              <a:lnSpc>
                <a:spcPct val="100000"/>
              </a:lnSpc>
              <a:spcBef>
                <a:spcPts val="0"/>
              </a:spcBef>
              <a:spcAft>
                <a:spcPts val="0"/>
              </a:spcAft>
              <a:buSzPts val="1800"/>
              <a:buChar char="•"/>
            </a:pPr>
            <a:r>
              <a:rPr lang="en-US" sz="1800"/>
              <a:t>Partnering with local chapters (e.g., HIMSS*)</a:t>
            </a:r>
            <a:endParaRPr sz="1800"/>
          </a:p>
          <a:p>
            <a:pPr marL="457200" lvl="0" indent="-342900" algn="l" rtl="0">
              <a:lnSpc>
                <a:spcPct val="100000"/>
              </a:lnSpc>
              <a:spcBef>
                <a:spcPts val="0"/>
              </a:spcBef>
              <a:spcAft>
                <a:spcPts val="0"/>
              </a:spcAft>
              <a:buSzPts val="1800"/>
              <a:buChar char="•"/>
            </a:pPr>
            <a:r>
              <a:rPr lang="en-US" sz="1800"/>
              <a:t>Support ONC* rules that incentivize reporting (e.g., HTI-1)</a:t>
            </a:r>
            <a:endParaRPr sz="1800"/>
          </a:p>
          <a:p>
            <a:pPr marL="457200" lvl="0" indent="-342900" algn="l" rtl="0">
              <a:lnSpc>
                <a:spcPct val="100000"/>
              </a:lnSpc>
              <a:spcBef>
                <a:spcPts val="0"/>
              </a:spcBef>
              <a:spcAft>
                <a:spcPts val="0"/>
              </a:spcAft>
              <a:buSzPts val="1800"/>
              <a:buChar char="•"/>
            </a:pPr>
            <a:r>
              <a:rPr lang="en-US" sz="1800"/>
              <a:t>What else? </a:t>
            </a:r>
            <a:endParaRPr sz="1800"/>
          </a:p>
        </p:txBody>
      </p:sp>
      <p:pic>
        <p:nvPicPr>
          <p:cNvPr id="1379" name="Google Shape;1379;g2d9c85610ca_1_2071"/>
          <p:cNvPicPr preferRelativeResize="0"/>
          <p:nvPr/>
        </p:nvPicPr>
        <p:blipFill>
          <a:blip r:embed="rId4">
            <a:alphaModFix/>
          </a:blip>
          <a:stretch>
            <a:fillRect/>
          </a:stretch>
        </p:blipFill>
        <p:spPr>
          <a:xfrm>
            <a:off x="7529946" y="1805346"/>
            <a:ext cx="1532775" cy="1532800"/>
          </a:xfrm>
          <a:prstGeom prst="rect">
            <a:avLst/>
          </a:prstGeom>
          <a:noFill/>
          <a:ln>
            <a:noFill/>
          </a:ln>
        </p:spPr>
      </p:pic>
      <p:sp>
        <p:nvSpPr>
          <p:cNvPr id="1380" name="Google Shape;1380;g2d9c85610ca_1_2071"/>
          <p:cNvSpPr txBox="1"/>
          <p:nvPr/>
        </p:nvSpPr>
        <p:spPr>
          <a:xfrm>
            <a:off x="2823325" y="4458625"/>
            <a:ext cx="5678100" cy="6849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800"/>
              </a:spcBef>
              <a:spcAft>
                <a:spcPts val="0"/>
              </a:spcAft>
              <a:buClr>
                <a:schemeClr val="dk1"/>
              </a:buClr>
              <a:buSzPts val="1100"/>
              <a:buFont typeface="Arial"/>
              <a:buNone/>
            </a:pPr>
            <a:r>
              <a:rPr lang="en-US">
                <a:solidFill>
                  <a:schemeClr val="dk1"/>
                </a:solidFill>
                <a:latin typeface="Calibri"/>
                <a:ea typeface="Calibri"/>
                <a:cs typeface="Calibri"/>
                <a:sym typeface="Calibri"/>
              </a:rPr>
              <a:t>*HIMSS = Health Information and Management Systems Society</a:t>
            </a:r>
            <a:endParaRPr>
              <a:solidFill>
                <a:schemeClr val="dk1"/>
              </a:solidFill>
              <a:latin typeface="Calibri"/>
              <a:ea typeface="Calibri"/>
              <a:cs typeface="Calibri"/>
              <a:sym typeface="Calibri"/>
            </a:endParaRPr>
          </a:p>
          <a:p>
            <a:pPr marL="0" lvl="0" indent="0" algn="r" rtl="0">
              <a:lnSpc>
                <a:spcPct val="90000"/>
              </a:lnSpc>
              <a:spcBef>
                <a:spcPts val="800"/>
              </a:spcBef>
              <a:spcAft>
                <a:spcPts val="0"/>
              </a:spcAft>
              <a:buClr>
                <a:schemeClr val="dk1"/>
              </a:buClr>
              <a:buSzPts val="1100"/>
              <a:buFont typeface="Arial"/>
              <a:buNone/>
            </a:pPr>
            <a:r>
              <a:rPr lang="en-US">
                <a:solidFill>
                  <a:schemeClr val="dk1"/>
                </a:solidFill>
                <a:latin typeface="Calibri"/>
                <a:ea typeface="Calibri"/>
                <a:cs typeface="Calibri"/>
                <a:sym typeface="Calibri"/>
              </a:rPr>
              <a:t>*ONC = The Office of the National Coordinator for Health IT</a:t>
            </a:r>
            <a:endParaRPr>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2d9c85610ca_1_1853"/>
          <p:cNvSpPr txBox="1">
            <a:spLocks noGrp="1"/>
          </p:cNvSpPr>
          <p:nvPr>
            <p:ph type="title"/>
          </p:nvPr>
        </p:nvSpPr>
        <p:spPr>
          <a:xfrm>
            <a:off x="462402" y="684825"/>
            <a:ext cx="6923100" cy="13464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2"/>
              </a:buClr>
              <a:buSzPts val="3800"/>
              <a:buFont typeface="Calibri"/>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Overview of Data Quality (DQ)</a:t>
            </a:r>
            <a:endParaRPr/>
          </a:p>
        </p:txBody>
      </p:sp>
      <p:sp>
        <p:nvSpPr>
          <p:cNvPr id="1157" name="Google Shape;1157;g2d9c85610ca_1_1853"/>
          <p:cNvSpPr txBox="1">
            <a:spLocks noGrp="1"/>
          </p:cNvSpPr>
          <p:nvPr>
            <p:ph type="body" idx="1"/>
          </p:nvPr>
        </p:nvSpPr>
        <p:spPr>
          <a:xfrm>
            <a:off x="462394" y="1604400"/>
            <a:ext cx="8581200" cy="3435900"/>
          </a:xfrm>
          <a:prstGeom prst="rect">
            <a:avLst/>
          </a:prstGeom>
          <a:noFill/>
          <a:ln>
            <a:noFill/>
          </a:ln>
        </p:spPr>
        <p:txBody>
          <a:bodyPr spcFirstLastPara="1" wrap="square" lIns="91425" tIns="91425" rIns="91425" bIns="91425" anchor="t" anchorCtr="0">
            <a:normAutofit/>
          </a:bodyPr>
          <a:lstStyle/>
          <a:p>
            <a:pPr marL="457200" marR="0" lvl="0" indent="-368300" algn="l" rtl="0">
              <a:lnSpc>
                <a:spcPct val="106666"/>
              </a:lnSpc>
              <a:spcBef>
                <a:spcPts val="1000"/>
              </a:spcBef>
              <a:spcAft>
                <a:spcPts val="0"/>
              </a:spcAft>
              <a:buSzPts val="2200"/>
              <a:buChar char="•"/>
            </a:pPr>
            <a:r>
              <a:rPr lang="en-US" sz="2200"/>
              <a:t>Introduction</a:t>
            </a:r>
            <a:endParaRPr sz="2200"/>
          </a:p>
          <a:p>
            <a:pPr marL="914400" marR="0" lvl="1" indent="-342900" algn="l" rtl="0">
              <a:lnSpc>
                <a:spcPct val="106666"/>
              </a:lnSpc>
              <a:spcBef>
                <a:spcPts val="0"/>
              </a:spcBef>
              <a:spcAft>
                <a:spcPts val="0"/>
              </a:spcAft>
              <a:buSzPts val="1800"/>
              <a:buChar char="•"/>
            </a:pPr>
            <a:r>
              <a:rPr lang="en-US" sz="2200"/>
              <a:t>Discuss Your System’s Data Quality </a:t>
            </a:r>
            <a:endParaRPr sz="2200"/>
          </a:p>
          <a:p>
            <a:pPr marL="457200" marR="0" lvl="0" indent="-368300" algn="l" rtl="0">
              <a:lnSpc>
                <a:spcPct val="106666"/>
              </a:lnSpc>
              <a:spcBef>
                <a:spcPts val="0"/>
              </a:spcBef>
              <a:spcAft>
                <a:spcPts val="0"/>
              </a:spcAft>
              <a:buSzPts val="2200"/>
              <a:buChar char="•"/>
            </a:pPr>
            <a:r>
              <a:rPr lang="en-US" sz="2200"/>
              <a:t>Deeper Discussion of Key DQ Tools and Resources</a:t>
            </a:r>
            <a:endParaRPr sz="2200"/>
          </a:p>
          <a:p>
            <a:pPr marL="914400" marR="0" lvl="1" indent="-342900" algn="l" rtl="0">
              <a:lnSpc>
                <a:spcPct val="106666"/>
              </a:lnSpc>
              <a:spcBef>
                <a:spcPts val="0"/>
              </a:spcBef>
              <a:spcAft>
                <a:spcPts val="0"/>
              </a:spcAft>
              <a:buSzPts val="1800"/>
              <a:buChar char="•"/>
            </a:pPr>
            <a:r>
              <a:rPr lang="en-US" sz="2200"/>
              <a:t>CDC DQ Blueprint/Dashboard, CDC Data Quality and Summary reports for quarterly routine data submission, Measurement and Improvement Reports on DQ, Guidance Resources</a:t>
            </a:r>
            <a:endParaRPr sz="2200"/>
          </a:p>
          <a:p>
            <a:pPr marL="457200" marR="0" lvl="0" indent="-368300" algn="l" rtl="0">
              <a:lnSpc>
                <a:spcPct val="106666"/>
              </a:lnSpc>
              <a:spcBef>
                <a:spcPts val="0"/>
              </a:spcBef>
              <a:spcAft>
                <a:spcPts val="0"/>
              </a:spcAft>
              <a:buSzPts val="2200"/>
              <a:buChar char="•"/>
            </a:pPr>
            <a:r>
              <a:rPr lang="en-US" sz="2200" u="sng"/>
              <a:t>Activity</a:t>
            </a:r>
            <a:r>
              <a:rPr lang="en-US" sz="2200"/>
              <a:t>: Where to Intervene to Improve Data Quality?</a:t>
            </a:r>
            <a:endParaRPr sz="2200"/>
          </a:p>
          <a:p>
            <a:pPr marL="457200" marR="0" lvl="0" indent="-368300" algn="l" rtl="0">
              <a:lnSpc>
                <a:spcPct val="106666"/>
              </a:lnSpc>
              <a:spcBef>
                <a:spcPts val="0"/>
              </a:spcBef>
              <a:spcAft>
                <a:spcPts val="0"/>
              </a:spcAft>
              <a:buSzPts val="2200"/>
              <a:buChar char="•"/>
            </a:pPr>
            <a:r>
              <a:rPr lang="en-US" sz="2200"/>
              <a:t>More Tools from the Field</a:t>
            </a:r>
            <a:endParaRPr sz="2200"/>
          </a:p>
        </p:txBody>
      </p:sp>
      <p:pic>
        <p:nvPicPr>
          <p:cNvPr id="1158" name="Google Shape;1158;g2d9c85610ca_1_1853"/>
          <p:cNvPicPr preferRelativeResize="0"/>
          <p:nvPr/>
        </p:nvPicPr>
        <p:blipFill>
          <a:blip r:embed="rId3">
            <a:alphaModFix/>
          </a:blip>
          <a:stretch>
            <a:fillRect/>
          </a:stretch>
        </p:blipFill>
        <p:spPr>
          <a:xfrm>
            <a:off x="7322094" y="491181"/>
            <a:ext cx="1466426" cy="14664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g2d9c85610ca_1_2030"/>
          <p:cNvSpPr txBox="1">
            <a:spLocks noGrp="1"/>
          </p:cNvSpPr>
          <p:nvPr>
            <p:ph type="title"/>
          </p:nvPr>
        </p:nvSpPr>
        <p:spPr>
          <a:xfrm>
            <a:off x="369875" y="585600"/>
            <a:ext cx="8653800" cy="687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t>Determine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Where</a:t>
            </a:r>
            <a:r>
              <a:rPr lang="en-US"/>
              <a:t> to Intervene on DQ Challenges</a:t>
            </a:r>
            <a:endParaRPr/>
          </a:p>
        </p:txBody>
      </p:sp>
      <p:grpSp>
        <p:nvGrpSpPr>
          <p:cNvPr id="1387" name="Google Shape;1387;g2d9c85610ca_1_2030"/>
          <p:cNvGrpSpPr/>
          <p:nvPr/>
        </p:nvGrpSpPr>
        <p:grpSpPr>
          <a:xfrm>
            <a:off x="2642013" y="1591875"/>
            <a:ext cx="6381638" cy="924600"/>
            <a:chOff x="2642013" y="1191825"/>
            <a:chExt cx="6381638" cy="924600"/>
          </a:xfrm>
        </p:grpSpPr>
        <p:cxnSp>
          <p:nvCxnSpPr>
            <p:cNvPr id="1388" name="Google Shape;1388;g2d9c85610ca_1_2030"/>
            <p:cNvCxnSpPr/>
            <p:nvPr/>
          </p:nvCxnSpPr>
          <p:spPr>
            <a:xfrm rot="10800000">
              <a:off x="2642013" y="1654113"/>
              <a:ext cx="1225200" cy="0"/>
            </a:xfrm>
            <a:prstGeom prst="straightConnector1">
              <a:avLst/>
            </a:prstGeom>
            <a:noFill/>
            <a:ln w="9525" cap="flat" cmpd="sng">
              <a:solidFill>
                <a:srgbClr val="249C90"/>
              </a:solidFill>
              <a:prstDash val="solid"/>
              <a:round/>
              <a:headEnd type="none" w="sm" len="sm"/>
              <a:tailEnd type="oval" w="med" len="med"/>
            </a:ln>
          </p:spPr>
        </p:cxnSp>
        <p:sp>
          <p:nvSpPr>
            <p:cNvPr id="1389" name="Google Shape;1389;g2d9c85610ca_1_2030"/>
            <p:cNvSpPr txBox="1"/>
            <p:nvPr/>
          </p:nvSpPr>
          <p:spPr>
            <a:xfrm>
              <a:off x="6496450" y="1191825"/>
              <a:ext cx="25272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2E5F7D"/>
                  </a:solidFill>
                  <a:latin typeface="Calibri"/>
                  <a:ea typeface="Calibri"/>
                  <a:cs typeface="Calibri"/>
                  <a:sym typeface="Calibri"/>
                </a:rPr>
                <a:t>End User </a:t>
              </a:r>
              <a:br>
                <a:rPr lang="en-US" b="1">
                  <a:solidFill>
                    <a:srgbClr val="2E5F7D"/>
                  </a:solidFill>
                  <a:latin typeface="Calibri"/>
                  <a:ea typeface="Calibri"/>
                  <a:cs typeface="Calibri"/>
                  <a:sym typeface="Calibri"/>
                </a:rPr>
              </a:br>
              <a:r>
                <a:rPr lang="en-US" b="1">
                  <a:solidFill>
                    <a:srgbClr val="2E5F7D"/>
                  </a:solidFill>
                  <a:latin typeface="Calibri"/>
                  <a:ea typeface="Calibri"/>
                  <a:cs typeface="Calibri"/>
                  <a:sym typeface="Calibri"/>
                </a:rPr>
                <a:t>(Provider, Pharmacist, etc.)</a:t>
              </a:r>
              <a:endParaRPr b="1">
                <a:solidFill>
                  <a:srgbClr val="2E5F7D"/>
                </a:solidFill>
                <a:latin typeface="Calibri"/>
                <a:ea typeface="Calibri"/>
                <a:cs typeface="Calibri"/>
                <a:sym typeface="Calibri"/>
              </a:endParaRPr>
            </a:p>
            <a:p>
              <a:pPr marL="0" lvl="0" indent="0" algn="l" rtl="0">
                <a:spcBef>
                  <a:spcPts val="0"/>
                </a:spcBef>
                <a:spcAft>
                  <a:spcPts val="1600"/>
                </a:spcAft>
                <a:buNone/>
              </a:pPr>
              <a:r>
                <a:rPr lang="en-US">
                  <a:latin typeface="Calibri"/>
                  <a:ea typeface="Calibri"/>
                  <a:cs typeface="Calibri"/>
                  <a:sym typeface="Calibri"/>
                </a:rPr>
                <a:t>Workflow issues may affect accuracy or completeness of data capture.</a:t>
              </a:r>
              <a:endParaRPr b="1">
                <a:latin typeface="Calibri"/>
                <a:ea typeface="Calibri"/>
                <a:cs typeface="Calibri"/>
                <a:sym typeface="Calibri"/>
              </a:endParaRPr>
            </a:p>
          </p:txBody>
        </p:sp>
      </p:grpSp>
      <p:grpSp>
        <p:nvGrpSpPr>
          <p:cNvPr id="1390" name="Google Shape;1390;g2d9c85610ca_1_2030"/>
          <p:cNvGrpSpPr/>
          <p:nvPr/>
        </p:nvGrpSpPr>
        <p:grpSpPr>
          <a:xfrm>
            <a:off x="2641745" y="3508475"/>
            <a:ext cx="6186430" cy="1558825"/>
            <a:chOff x="2641938" y="3108425"/>
            <a:chExt cx="5635298" cy="1558825"/>
          </a:xfrm>
        </p:grpSpPr>
        <p:cxnSp>
          <p:nvCxnSpPr>
            <p:cNvPr id="1391" name="Google Shape;1391;g2d9c85610ca_1_2030"/>
            <p:cNvCxnSpPr/>
            <p:nvPr/>
          </p:nvCxnSpPr>
          <p:spPr>
            <a:xfrm rot="10800000">
              <a:off x="2641938" y="3108425"/>
              <a:ext cx="930000" cy="0"/>
            </a:xfrm>
            <a:prstGeom prst="straightConnector1">
              <a:avLst/>
            </a:prstGeom>
            <a:noFill/>
            <a:ln w="9525" cap="flat" cmpd="sng">
              <a:solidFill>
                <a:srgbClr val="1F887E"/>
              </a:solidFill>
              <a:prstDash val="solid"/>
              <a:round/>
              <a:headEnd type="none" w="sm" len="sm"/>
              <a:tailEnd type="oval" w="med" len="med"/>
            </a:ln>
          </p:spPr>
        </p:cxnSp>
        <p:sp>
          <p:nvSpPr>
            <p:cNvPr id="1392" name="Google Shape;1392;g2d9c85610ca_1_2030"/>
            <p:cNvSpPr txBox="1"/>
            <p:nvPr/>
          </p:nvSpPr>
          <p:spPr>
            <a:xfrm>
              <a:off x="6153236" y="374265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2E5F7D"/>
                  </a:solidFill>
                  <a:latin typeface="Calibri"/>
                  <a:ea typeface="Calibri"/>
                  <a:cs typeface="Calibri"/>
                  <a:sym typeface="Calibri"/>
                </a:rPr>
                <a:t>Electronic Health Record/</a:t>
              </a:r>
              <a:br>
                <a:rPr lang="en-US" b="1">
                  <a:solidFill>
                    <a:srgbClr val="2E5F7D"/>
                  </a:solidFill>
                  <a:latin typeface="Calibri"/>
                  <a:ea typeface="Calibri"/>
                  <a:cs typeface="Calibri"/>
                  <a:sym typeface="Calibri"/>
                </a:rPr>
              </a:br>
              <a:r>
                <a:rPr lang="en-US" b="1">
                  <a:solidFill>
                    <a:srgbClr val="2E5F7D"/>
                  </a:solidFill>
                  <a:latin typeface="Calibri"/>
                  <a:ea typeface="Calibri"/>
                  <a:cs typeface="Calibri"/>
                  <a:sym typeface="Calibri"/>
                </a:rPr>
                <a:t>IT System</a:t>
              </a:r>
              <a:endParaRPr b="1">
                <a:solidFill>
                  <a:srgbClr val="2E5F7D"/>
                </a:solidFill>
                <a:latin typeface="Calibri"/>
                <a:ea typeface="Calibri"/>
                <a:cs typeface="Calibri"/>
                <a:sym typeface="Calibri"/>
              </a:endParaRPr>
            </a:p>
            <a:p>
              <a:pPr marL="0" lvl="0" indent="0" algn="l" rtl="0">
                <a:spcBef>
                  <a:spcPts val="0"/>
                </a:spcBef>
                <a:spcAft>
                  <a:spcPts val="1600"/>
                </a:spcAft>
                <a:buNone/>
              </a:pPr>
              <a:r>
                <a:rPr lang="en-US">
                  <a:latin typeface="Calibri"/>
                  <a:ea typeface="Calibri"/>
                  <a:cs typeface="Calibri"/>
                  <a:sym typeface="Calibri"/>
                </a:rPr>
                <a:t>System may have fields configured incorrectly or code sets improperly mapped.</a:t>
              </a:r>
              <a:endParaRPr b="1">
                <a:latin typeface="Calibri"/>
                <a:ea typeface="Calibri"/>
                <a:cs typeface="Calibri"/>
                <a:sym typeface="Calibri"/>
              </a:endParaRPr>
            </a:p>
          </p:txBody>
        </p:sp>
      </p:grpSp>
      <p:grpSp>
        <p:nvGrpSpPr>
          <p:cNvPr id="1393" name="Google Shape;1393;g2d9c85610ca_1_2030"/>
          <p:cNvGrpSpPr/>
          <p:nvPr/>
        </p:nvGrpSpPr>
        <p:grpSpPr>
          <a:xfrm>
            <a:off x="62027" y="3329450"/>
            <a:ext cx="6434411" cy="924600"/>
            <a:chOff x="62027" y="2929400"/>
            <a:chExt cx="6434411" cy="924600"/>
          </a:xfrm>
        </p:grpSpPr>
        <p:cxnSp>
          <p:nvCxnSpPr>
            <p:cNvPr id="1394" name="Google Shape;1394;g2d9c85610ca_1_2030"/>
            <p:cNvCxnSpPr/>
            <p:nvPr/>
          </p:nvCxnSpPr>
          <p:spPr>
            <a:xfrm>
              <a:off x="4657738" y="3854000"/>
              <a:ext cx="1838700" cy="0"/>
            </a:xfrm>
            <a:prstGeom prst="straightConnector1">
              <a:avLst/>
            </a:prstGeom>
            <a:noFill/>
            <a:ln w="9525" cap="flat" cmpd="sng">
              <a:solidFill>
                <a:srgbClr val="1D7E74"/>
              </a:solidFill>
              <a:prstDash val="solid"/>
              <a:round/>
              <a:headEnd type="none" w="sm" len="sm"/>
              <a:tailEnd type="oval" w="med" len="med"/>
            </a:ln>
          </p:spPr>
        </p:cxnSp>
        <p:sp>
          <p:nvSpPr>
            <p:cNvPr id="1395" name="Google Shape;1395;g2d9c85610ca_1_2030"/>
            <p:cNvSpPr txBox="1"/>
            <p:nvPr/>
          </p:nvSpPr>
          <p:spPr>
            <a:xfrm>
              <a:off x="62027" y="2929400"/>
              <a:ext cx="24504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2E5F7D"/>
                  </a:solidFill>
                  <a:latin typeface="Calibri"/>
                  <a:ea typeface="Calibri"/>
                  <a:cs typeface="Calibri"/>
                  <a:sym typeface="Calibri"/>
                </a:rPr>
                <a:t>IIS System or Program</a:t>
              </a:r>
              <a:endParaRPr b="1">
                <a:solidFill>
                  <a:srgbClr val="2E5F7D"/>
                </a:solidFill>
                <a:latin typeface="Calibri"/>
                <a:ea typeface="Calibri"/>
                <a:cs typeface="Calibri"/>
                <a:sym typeface="Calibri"/>
              </a:endParaRPr>
            </a:p>
            <a:p>
              <a:pPr marL="0" lvl="0" indent="0" algn="l" rtl="0">
                <a:spcBef>
                  <a:spcPts val="0"/>
                </a:spcBef>
                <a:spcAft>
                  <a:spcPts val="1600"/>
                </a:spcAft>
                <a:buNone/>
              </a:pPr>
              <a:r>
                <a:rPr lang="en-US">
                  <a:latin typeface="Calibri"/>
                  <a:ea typeface="Calibri"/>
                  <a:cs typeface="Calibri"/>
                  <a:sym typeface="Calibri"/>
                </a:rPr>
                <a:t>IIS may have questionable deduplication algorithms that cause false positives or false negatives, or incomplete business rules.</a:t>
              </a:r>
              <a:endParaRPr b="1">
                <a:latin typeface="Calibri"/>
                <a:ea typeface="Calibri"/>
                <a:cs typeface="Calibri"/>
                <a:sym typeface="Calibri"/>
              </a:endParaRPr>
            </a:p>
          </p:txBody>
        </p:sp>
      </p:grpSp>
      <p:grpSp>
        <p:nvGrpSpPr>
          <p:cNvPr id="1396" name="Google Shape;1396;g2d9c85610ca_1_2030"/>
          <p:cNvGrpSpPr/>
          <p:nvPr/>
        </p:nvGrpSpPr>
        <p:grpSpPr>
          <a:xfrm>
            <a:off x="5209837" y="2054163"/>
            <a:ext cx="3934187" cy="1705888"/>
            <a:chOff x="5209838" y="1654113"/>
            <a:chExt cx="3934187" cy="1705888"/>
          </a:xfrm>
        </p:grpSpPr>
        <p:sp>
          <p:nvSpPr>
            <p:cNvPr id="1397" name="Google Shape;1397;g2d9c85610ca_1_2030"/>
            <p:cNvSpPr txBox="1"/>
            <p:nvPr/>
          </p:nvSpPr>
          <p:spPr>
            <a:xfrm>
              <a:off x="6814525" y="2435400"/>
              <a:ext cx="23295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2E5F7D"/>
                  </a:solidFill>
                  <a:latin typeface="Calibri"/>
                  <a:ea typeface="Calibri"/>
                  <a:cs typeface="Calibri"/>
                  <a:sym typeface="Calibri"/>
                </a:rPr>
                <a:t>EHR HL7 Interface</a:t>
              </a:r>
              <a:endParaRPr b="1">
                <a:solidFill>
                  <a:srgbClr val="2E5F7D"/>
                </a:solidFill>
                <a:latin typeface="Calibri"/>
                <a:ea typeface="Calibri"/>
                <a:cs typeface="Calibri"/>
                <a:sym typeface="Calibri"/>
              </a:endParaRPr>
            </a:p>
            <a:p>
              <a:pPr marL="0" lvl="0" indent="0" algn="l" rtl="0">
                <a:spcBef>
                  <a:spcPts val="0"/>
                </a:spcBef>
                <a:spcAft>
                  <a:spcPts val="1600"/>
                </a:spcAft>
                <a:buNone/>
              </a:pPr>
              <a:r>
                <a:rPr lang="en-US">
                  <a:latin typeface="Calibri"/>
                  <a:ea typeface="Calibri"/>
                  <a:cs typeface="Calibri"/>
                  <a:sym typeface="Calibri"/>
                </a:rPr>
                <a:t>EHR system may be sending inconsistently, or may be unable to receive acknowledgement messages.</a:t>
              </a:r>
              <a:endParaRPr b="1">
                <a:latin typeface="Calibri"/>
                <a:ea typeface="Calibri"/>
                <a:cs typeface="Calibri"/>
                <a:sym typeface="Calibri"/>
              </a:endParaRPr>
            </a:p>
          </p:txBody>
        </p:sp>
        <p:cxnSp>
          <p:nvCxnSpPr>
            <p:cNvPr id="1398" name="Google Shape;1398;g2d9c85610ca_1_2030"/>
            <p:cNvCxnSpPr/>
            <p:nvPr/>
          </p:nvCxnSpPr>
          <p:spPr>
            <a:xfrm>
              <a:off x="5209838" y="1654113"/>
              <a:ext cx="1286700" cy="0"/>
            </a:xfrm>
            <a:prstGeom prst="straightConnector1">
              <a:avLst/>
            </a:prstGeom>
            <a:noFill/>
            <a:ln w="9525" cap="flat" cmpd="sng">
              <a:solidFill>
                <a:srgbClr val="155B54"/>
              </a:solidFill>
              <a:prstDash val="solid"/>
              <a:round/>
              <a:headEnd type="none" w="sm" len="sm"/>
              <a:tailEnd type="oval" w="med" len="med"/>
            </a:ln>
          </p:spPr>
        </p:cxnSp>
      </p:grpSp>
      <p:grpSp>
        <p:nvGrpSpPr>
          <p:cNvPr id="1399" name="Google Shape;1399;g2d9c85610ca_1_2030"/>
          <p:cNvGrpSpPr/>
          <p:nvPr/>
        </p:nvGrpSpPr>
        <p:grpSpPr>
          <a:xfrm>
            <a:off x="517950" y="1722400"/>
            <a:ext cx="5978538" cy="1453300"/>
            <a:chOff x="517950" y="1322350"/>
            <a:chExt cx="5978538" cy="1453300"/>
          </a:xfrm>
        </p:grpSpPr>
        <p:cxnSp>
          <p:nvCxnSpPr>
            <p:cNvPr id="1400" name="Google Shape;1400;g2d9c85610ca_1_2030"/>
            <p:cNvCxnSpPr/>
            <p:nvPr/>
          </p:nvCxnSpPr>
          <p:spPr>
            <a:xfrm>
              <a:off x="5610288" y="2775650"/>
              <a:ext cx="886200" cy="0"/>
            </a:xfrm>
            <a:prstGeom prst="straightConnector1">
              <a:avLst/>
            </a:prstGeom>
            <a:noFill/>
            <a:ln w="9525" cap="flat" cmpd="sng">
              <a:solidFill>
                <a:srgbClr val="1B786E"/>
              </a:solidFill>
              <a:prstDash val="solid"/>
              <a:round/>
              <a:headEnd type="none" w="sm" len="sm"/>
              <a:tailEnd type="oval" w="med" len="med"/>
            </a:ln>
          </p:spPr>
        </p:cxnSp>
        <p:sp>
          <p:nvSpPr>
            <p:cNvPr id="1401" name="Google Shape;1401;g2d9c85610ca_1_2030"/>
            <p:cNvSpPr txBox="1"/>
            <p:nvPr/>
          </p:nvSpPr>
          <p:spPr>
            <a:xfrm>
              <a:off x="517950" y="132235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2E5F7D"/>
                  </a:solidFill>
                  <a:latin typeface="Calibri"/>
                  <a:ea typeface="Calibri"/>
                  <a:cs typeface="Calibri"/>
                  <a:sym typeface="Calibri"/>
                </a:rPr>
                <a:t>IIS HL7 Interface</a:t>
              </a:r>
              <a:endParaRPr b="1">
                <a:solidFill>
                  <a:srgbClr val="2E5F7D"/>
                </a:solidFill>
                <a:latin typeface="Calibri"/>
                <a:ea typeface="Calibri"/>
                <a:cs typeface="Calibri"/>
                <a:sym typeface="Calibri"/>
              </a:endParaRPr>
            </a:p>
            <a:p>
              <a:pPr marL="0" lvl="0" indent="0" algn="l" rtl="0">
                <a:spcBef>
                  <a:spcPts val="0"/>
                </a:spcBef>
                <a:spcAft>
                  <a:spcPts val="1600"/>
                </a:spcAft>
                <a:buNone/>
              </a:pPr>
              <a:r>
                <a:rPr lang="en-US">
                  <a:latin typeface="Calibri"/>
                  <a:ea typeface="Calibri"/>
                  <a:cs typeface="Calibri"/>
                  <a:sym typeface="Calibri"/>
                </a:rPr>
                <a:t>IIS may not send back properly configured acknowledgement or response messages.</a:t>
              </a:r>
              <a:endParaRPr b="1">
                <a:latin typeface="Calibri"/>
                <a:ea typeface="Calibri"/>
                <a:cs typeface="Calibri"/>
                <a:sym typeface="Calibri"/>
              </a:endParaRPr>
            </a:p>
          </p:txBody>
        </p:sp>
      </p:grpSp>
      <p:grpSp>
        <p:nvGrpSpPr>
          <p:cNvPr id="1402" name="Google Shape;1402;g2d9c85610ca_1_2030"/>
          <p:cNvGrpSpPr/>
          <p:nvPr/>
        </p:nvGrpSpPr>
        <p:grpSpPr>
          <a:xfrm>
            <a:off x="2601236" y="1055001"/>
            <a:ext cx="3922200" cy="3915924"/>
            <a:chOff x="2610905" y="610653"/>
            <a:chExt cx="3922200" cy="3922200"/>
          </a:xfrm>
        </p:grpSpPr>
        <p:sp>
          <p:nvSpPr>
            <p:cNvPr id="1403" name="Google Shape;1403;g2d9c85610ca_1_2030"/>
            <p:cNvSpPr/>
            <p:nvPr/>
          </p:nvSpPr>
          <p:spPr>
            <a:xfrm rot="-4980021">
              <a:off x="3204123" y="1186472"/>
              <a:ext cx="2771960" cy="2771960"/>
            </a:xfrm>
            <a:prstGeom prst="blockArc">
              <a:avLst>
                <a:gd name="adj1" fmla="val 12602522"/>
                <a:gd name="adj2" fmla="val 16867657"/>
                <a:gd name="adj3" fmla="val 20844"/>
              </a:avLst>
            </a:prstGeom>
            <a:solidFill>
              <a:srgbClr val="1F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g2d9c85610ca_1_2030"/>
            <p:cNvSpPr/>
            <p:nvPr/>
          </p:nvSpPr>
          <p:spPr>
            <a:xfrm rot="7920309">
              <a:off x="3183402" y="1183149"/>
              <a:ext cx="2777207" cy="2777207"/>
            </a:xfrm>
            <a:prstGeom prst="blockArc">
              <a:avLst>
                <a:gd name="adj1" fmla="val 12602522"/>
                <a:gd name="adj2" fmla="val 16867657"/>
                <a:gd name="adj3" fmla="val 20844"/>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g2d9c85610ca_1_2030"/>
            <p:cNvSpPr/>
            <p:nvPr/>
          </p:nvSpPr>
          <p:spPr>
            <a:xfrm rot="3600063">
              <a:off x="3186335" y="1195681"/>
              <a:ext cx="2777488" cy="2777488"/>
            </a:xfrm>
            <a:prstGeom prst="blockArc">
              <a:avLst>
                <a:gd name="adj1" fmla="val 12602522"/>
                <a:gd name="adj2" fmla="val 16867657"/>
                <a:gd name="adj3" fmla="val 20844"/>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2d9c85610ca_1_2030"/>
            <p:cNvSpPr/>
            <p:nvPr/>
          </p:nvSpPr>
          <p:spPr>
            <a:xfrm rot="4024705">
              <a:off x="5326681" y="1940898"/>
              <a:ext cx="578477" cy="579147"/>
            </a:xfrm>
            <a:prstGeom prst="pie">
              <a:avLst>
                <a:gd name="adj1" fmla="val 6190354"/>
                <a:gd name="adj2" fmla="val 14996165"/>
              </a:avLst>
            </a:prstGeom>
            <a:solidFill>
              <a:srgbClr val="1B786E"/>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g2d9c85610ca_1_2030"/>
            <p:cNvSpPr/>
            <p:nvPr/>
          </p:nvSpPr>
          <p:spPr>
            <a:xfrm rot="-6816027">
              <a:off x="5326729" y="1940918"/>
              <a:ext cx="578485" cy="579035"/>
            </a:xfrm>
            <a:prstGeom prst="pie">
              <a:avLst>
                <a:gd name="adj1" fmla="val 4028252"/>
                <a:gd name="adj2" fmla="val 17183677"/>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g2d9c85610ca_1_2030"/>
            <p:cNvSpPr/>
            <p:nvPr/>
          </p:nvSpPr>
          <p:spPr>
            <a:xfrm rot="-9359762">
              <a:off x="3193941" y="1176205"/>
              <a:ext cx="2777287" cy="2777287"/>
            </a:xfrm>
            <a:prstGeom prst="blockArc">
              <a:avLst>
                <a:gd name="adj1" fmla="val 12602522"/>
                <a:gd name="adj2" fmla="val 16867657"/>
                <a:gd name="adj3" fmla="val 20844"/>
              </a:avLst>
            </a:prstGeom>
            <a:solidFill>
              <a:srgbClr val="1D7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g2d9c85610ca_1_2030"/>
            <p:cNvSpPr/>
            <p:nvPr/>
          </p:nvSpPr>
          <p:spPr>
            <a:xfrm rot="-8936366">
              <a:off x="3659126" y="3173505"/>
              <a:ext cx="578551" cy="578963"/>
            </a:xfrm>
            <a:prstGeom prst="pie">
              <a:avLst>
                <a:gd name="adj1" fmla="val 6190354"/>
                <a:gd name="adj2" fmla="val 14996165"/>
              </a:avLst>
            </a:prstGeom>
            <a:solidFill>
              <a:srgbClr val="1F887E"/>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g2d9c85610ca_1_2030"/>
            <p:cNvSpPr/>
            <p:nvPr/>
          </p:nvSpPr>
          <p:spPr>
            <a:xfrm rot="1824498">
              <a:off x="3659375" y="3173497"/>
              <a:ext cx="578475" cy="578885"/>
            </a:xfrm>
            <a:prstGeom prst="pie">
              <a:avLst>
                <a:gd name="adj1" fmla="val 4028252"/>
                <a:gd name="adj2" fmla="val 17183677"/>
              </a:avLst>
            </a:prstGeom>
            <a:solidFill>
              <a:srgbClr val="1F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g2d9c85610ca_1_2030"/>
            <p:cNvSpPr/>
            <p:nvPr/>
          </p:nvSpPr>
          <p:spPr>
            <a:xfrm rot="-600092">
              <a:off x="3198852" y="1195456"/>
              <a:ext cx="2777611" cy="2777611"/>
            </a:xfrm>
            <a:prstGeom prst="blockArc">
              <a:avLst>
                <a:gd name="adj1" fmla="val 12513247"/>
                <a:gd name="adj2" fmla="val 16867657"/>
                <a:gd name="adj3" fmla="val 20844"/>
              </a:avLst>
            </a:prstGeom>
            <a:solidFill>
              <a:srgbClr val="24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g2d9c85610ca_1_2030"/>
            <p:cNvSpPr/>
            <p:nvPr/>
          </p:nvSpPr>
          <p:spPr>
            <a:xfrm rot="-176551">
              <a:off x="4312105" y="1195442"/>
              <a:ext cx="578563" cy="579162"/>
            </a:xfrm>
            <a:prstGeom prst="pie">
              <a:avLst>
                <a:gd name="adj1" fmla="val 6190354"/>
                <a:gd name="adj2" fmla="val 14996165"/>
              </a:avLst>
            </a:prstGeom>
            <a:solidFill>
              <a:srgbClr val="155B54"/>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g2d9c85610ca_1_2030"/>
            <p:cNvSpPr/>
            <p:nvPr/>
          </p:nvSpPr>
          <p:spPr>
            <a:xfrm rot="10584085">
              <a:off x="4312088" y="1195622"/>
              <a:ext cx="578340" cy="578939"/>
            </a:xfrm>
            <a:prstGeom prst="pie">
              <a:avLst>
                <a:gd name="adj1" fmla="val 4028252"/>
                <a:gd name="adj2" fmla="val 17183677"/>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g2d9c85610ca_1_2030"/>
            <p:cNvSpPr/>
            <p:nvPr/>
          </p:nvSpPr>
          <p:spPr>
            <a:xfrm rot="8344778">
              <a:off x="4940929" y="3162886"/>
              <a:ext cx="578465" cy="578888"/>
            </a:xfrm>
            <a:prstGeom prst="pie">
              <a:avLst>
                <a:gd name="adj1" fmla="val 6190354"/>
                <a:gd name="adj2" fmla="val 14996165"/>
              </a:avLst>
            </a:prstGeom>
            <a:solidFill>
              <a:srgbClr val="1D7E74"/>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g2d9c85610ca_1_2030"/>
            <p:cNvSpPr/>
            <p:nvPr/>
          </p:nvSpPr>
          <p:spPr>
            <a:xfrm rot="-2495643">
              <a:off x="4941000" y="3162728"/>
              <a:ext cx="578445" cy="579093"/>
            </a:xfrm>
            <a:prstGeom prst="pie">
              <a:avLst>
                <a:gd name="adj1" fmla="val 4028252"/>
                <a:gd name="adj2" fmla="val 17183677"/>
              </a:avLst>
            </a:prstGeom>
            <a:solidFill>
              <a:srgbClr val="1D7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g2d9c85610ca_1_2030"/>
            <p:cNvSpPr/>
            <p:nvPr/>
          </p:nvSpPr>
          <p:spPr>
            <a:xfrm rot="-4556960">
              <a:off x="3257335" y="1939059"/>
              <a:ext cx="578302" cy="578957"/>
            </a:xfrm>
            <a:prstGeom prst="pie">
              <a:avLst>
                <a:gd name="adj1" fmla="val 6190354"/>
                <a:gd name="adj2" fmla="val 14996165"/>
              </a:avLst>
            </a:prstGeom>
            <a:solidFill>
              <a:srgbClr val="249C9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g2d9c85610ca_1_2030"/>
            <p:cNvSpPr/>
            <p:nvPr/>
          </p:nvSpPr>
          <p:spPr>
            <a:xfrm rot="6204541">
              <a:off x="3257468" y="1938977"/>
              <a:ext cx="578264" cy="578917"/>
            </a:xfrm>
            <a:prstGeom prst="pie">
              <a:avLst>
                <a:gd name="adj1" fmla="val 4028252"/>
                <a:gd name="adj2" fmla="val 17183677"/>
              </a:avLst>
            </a:prstGeom>
            <a:solidFill>
              <a:srgbClr val="24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g2d9c85610ca_1_2030"/>
            <p:cNvSpPr txBox="1"/>
            <p:nvPr/>
          </p:nvSpPr>
          <p:spPr>
            <a:xfrm>
              <a:off x="4341900" y="1271896"/>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latin typeface="Roboto"/>
                  <a:ea typeface="Roboto"/>
                  <a:cs typeface="Roboto"/>
                  <a:sym typeface="Roboto"/>
                </a:rPr>
                <a:t>01</a:t>
              </a:r>
              <a:endParaRPr sz="1600" b="1">
                <a:solidFill>
                  <a:srgbClr val="FFFFFF"/>
                </a:solidFill>
                <a:latin typeface="Roboto"/>
                <a:ea typeface="Roboto"/>
                <a:cs typeface="Roboto"/>
                <a:sym typeface="Roboto"/>
              </a:endParaRPr>
            </a:p>
          </p:txBody>
        </p:sp>
        <p:sp>
          <p:nvSpPr>
            <p:cNvPr id="1419" name="Google Shape;1419;g2d9c85610ca_1_2030"/>
            <p:cNvSpPr txBox="1"/>
            <p:nvPr/>
          </p:nvSpPr>
          <p:spPr>
            <a:xfrm>
              <a:off x="3274219"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latin typeface="Roboto"/>
                  <a:ea typeface="Roboto"/>
                  <a:cs typeface="Roboto"/>
                  <a:sym typeface="Roboto"/>
                </a:rPr>
                <a:t>05</a:t>
              </a:r>
              <a:endParaRPr sz="1600" b="1">
                <a:solidFill>
                  <a:srgbClr val="FFFFFF"/>
                </a:solidFill>
                <a:latin typeface="Roboto"/>
                <a:ea typeface="Roboto"/>
                <a:cs typeface="Roboto"/>
                <a:sym typeface="Roboto"/>
              </a:endParaRPr>
            </a:p>
          </p:txBody>
        </p:sp>
        <p:sp>
          <p:nvSpPr>
            <p:cNvPr id="1420" name="Google Shape;1420;g2d9c85610ca_1_2030"/>
            <p:cNvSpPr txBox="1"/>
            <p:nvPr/>
          </p:nvSpPr>
          <p:spPr>
            <a:xfrm>
              <a:off x="3685317"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latin typeface="Roboto"/>
                  <a:ea typeface="Roboto"/>
                  <a:cs typeface="Roboto"/>
                  <a:sym typeface="Roboto"/>
                </a:rPr>
                <a:t>04</a:t>
              </a:r>
              <a:endParaRPr sz="1600" b="1">
                <a:solidFill>
                  <a:srgbClr val="FFFFFF"/>
                </a:solidFill>
                <a:latin typeface="Roboto"/>
                <a:ea typeface="Roboto"/>
                <a:cs typeface="Roboto"/>
                <a:sym typeface="Roboto"/>
              </a:endParaRPr>
            </a:p>
          </p:txBody>
        </p:sp>
        <p:sp>
          <p:nvSpPr>
            <p:cNvPr id="1421" name="Google Shape;1421;g2d9c85610ca_1_2030"/>
            <p:cNvSpPr txBox="1"/>
            <p:nvPr/>
          </p:nvSpPr>
          <p:spPr>
            <a:xfrm>
              <a:off x="4955323"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latin typeface="Roboto"/>
                  <a:ea typeface="Roboto"/>
                  <a:cs typeface="Roboto"/>
                  <a:sym typeface="Roboto"/>
                </a:rPr>
                <a:t>03</a:t>
              </a:r>
              <a:endParaRPr sz="1600" b="1">
                <a:solidFill>
                  <a:srgbClr val="FFFFFF"/>
                </a:solidFill>
                <a:latin typeface="Roboto"/>
                <a:ea typeface="Roboto"/>
                <a:cs typeface="Roboto"/>
                <a:sym typeface="Roboto"/>
              </a:endParaRPr>
            </a:p>
          </p:txBody>
        </p:sp>
        <p:sp>
          <p:nvSpPr>
            <p:cNvPr id="1422" name="Google Shape;1422;g2d9c85610ca_1_2030"/>
            <p:cNvSpPr txBox="1"/>
            <p:nvPr/>
          </p:nvSpPr>
          <p:spPr>
            <a:xfrm>
              <a:off x="5364737"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latin typeface="Roboto"/>
                  <a:ea typeface="Roboto"/>
                  <a:cs typeface="Roboto"/>
                  <a:sym typeface="Roboto"/>
                </a:rPr>
                <a:t>02</a:t>
              </a:r>
              <a:endParaRPr sz="1600" b="1">
                <a:solidFill>
                  <a:srgbClr val="FFFFFF"/>
                </a:solidFill>
                <a:latin typeface="Roboto"/>
                <a:ea typeface="Roboto"/>
                <a:cs typeface="Roboto"/>
                <a:sym typeface="Roboto"/>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26"/>
        <p:cNvGrpSpPr/>
        <p:nvPr/>
      </p:nvGrpSpPr>
      <p:grpSpPr>
        <a:xfrm>
          <a:off x="0" y="0"/>
          <a:ext cx="0" cy="0"/>
          <a:chOff x="0" y="0"/>
          <a:chExt cx="0" cy="0"/>
        </a:xfrm>
      </p:grpSpPr>
      <p:pic>
        <p:nvPicPr>
          <p:cNvPr id="1427" name="Google Shape;1427;g2d9c85610ca_1_2077"/>
          <p:cNvPicPr preferRelativeResize="0"/>
          <p:nvPr/>
        </p:nvPicPr>
        <p:blipFill>
          <a:blip r:embed="rId3">
            <a:alphaModFix/>
          </a:blip>
          <a:stretch>
            <a:fillRect/>
          </a:stretch>
        </p:blipFill>
        <p:spPr>
          <a:xfrm>
            <a:off x="139475" y="-365375"/>
            <a:ext cx="7766275" cy="6145999"/>
          </a:xfrm>
          <a:prstGeom prst="rect">
            <a:avLst/>
          </a:prstGeom>
          <a:noFill/>
          <a:ln>
            <a:noFill/>
          </a:ln>
        </p:spPr>
      </p:pic>
      <p:pic>
        <p:nvPicPr>
          <p:cNvPr id="1428" name="Google Shape;1428;g2d9c85610ca_1_2077"/>
          <p:cNvPicPr preferRelativeResize="0"/>
          <p:nvPr/>
        </p:nvPicPr>
        <p:blipFill>
          <a:blip r:embed="rId4">
            <a:alphaModFix/>
          </a:blip>
          <a:stretch>
            <a:fillRect/>
          </a:stretch>
        </p:blipFill>
        <p:spPr>
          <a:xfrm>
            <a:off x="590773" y="3914975"/>
            <a:ext cx="840475" cy="1087899"/>
          </a:xfrm>
          <a:prstGeom prst="rect">
            <a:avLst/>
          </a:prstGeom>
          <a:noFill/>
          <a:ln>
            <a:noFill/>
          </a:ln>
        </p:spPr>
      </p:pic>
      <p:pic>
        <p:nvPicPr>
          <p:cNvPr id="1429" name="Google Shape;1429;g2d9c85610ca_1_2077"/>
          <p:cNvPicPr preferRelativeResize="0"/>
          <p:nvPr/>
        </p:nvPicPr>
        <p:blipFill>
          <a:blip r:embed="rId4">
            <a:alphaModFix/>
          </a:blip>
          <a:stretch>
            <a:fillRect/>
          </a:stretch>
        </p:blipFill>
        <p:spPr>
          <a:xfrm>
            <a:off x="5475798" y="2195000"/>
            <a:ext cx="840475" cy="1087898"/>
          </a:xfrm>
          <a:prstGeom prst="rect">
            <a:avLst/>
          </a:prstGeom>
          <a:noFill/>
          <a:ln>
            <a:noFill/>
          </a:ln>
        </p:spPr>
      </p:pic>
      <p:pic>
        <p:nvPicPr>
          <p:cNvPr id="1430" name="Google Shape;1430;g2d9c85610ca_1_2077"/>
          <p:cNvPicPr preferRelativeResize="0"/>
          <p:nvPr/>
        </p:nvPicPr>
        <p:blipFill>
          <a:blip r:embed="rId4">
            <a:alphaModFix/>
          </a:blip>
          <a:stretch>
            <a:fillRect/>
          </a:stretch>
        </p:blipFill>
        <p:spPr>
          <a:xfrm>
            <a:off x="139473" y="1141075"/>
            <a:ext cx="840475" cy="1087898"/>
          </a:xfrm>
          <a:prstGeom prst="rect">
            <a:avLst/>
          </a:prstGeom>
          <a:noFill/>
          <a:ln>
            <a:noFill/>
          </a:ln>
        </p:spPr>
      </p:pic>
      <p:sp>
        <p:nvSpPr>
          <p:cNvPr id="1431" name="Google Shape;1431;g2d9c85610ca_1_2077"/>
          <p:cNvSpPr txBox="1"/>
          <p:nvPr/>
        </p:nvSpPr>
        <p:spPr>
          <a:xfrm>
            <a:off x="4632250" y="172475"/>
            <a:ext cx="1598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veat"/>
                <a:ea typeface="Caveat"/>
                <a:cs typeface="Caveat"/>
                <a:sym typeface="Caveat"/>
              </a:rPr>
              <a:t>Upstream</a:t>
            </a:r>
            <a:endParaRPr sz="2600">
              <a:latin typeface="Caveat"/>
              <a:ea typeface="Caveat"/>
              <a:cs typeface="Caveat"/>
              <a:sym typeface="Caveat"/>
            </a:endParaRPr>
          </a:p>
        </p:txBody>
      </p:sp>
      <p:sp>
        <p:nvSpPr>
          <p:cNvPr id="1432" name="Google Shape;1432;g2d9c85610ca_1_2077"/>
          <p:cNvSpPr/>
          <p:nvPr/>
        </p:nvSpPr>
        <p:spPr>
          <a:xfrm rot="-3064087">
            <a:off x="6206685" y="582449"/>
            <a:ext cx="236793" cy="1465318"/>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g2d9c85610ca_1_2077"/>
          <p:cNvSpPr txBox="1"/>
          <p:nvPr/>
        </p:nvSpPr>
        <p:spPr>
          <a:xfrm>
            <a:off x="6774825" y="1986750"/>
            <a:ext cx="2008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veat"/>
                <a:ea typeface="Caveat"/>
                <a:cs typeface="Caveat"/>
                <a:sym typeface="Caveat"/>
              </a:rPr>
              <a:t>Downstream</a:t>
            </a:r>
            <a:endParaRPr sz="2600">
              <a:latin typeface="Caveat"/>
              <a:ea typeface="Caveat"/>
              <a:cs typeface="Caveat"/>
              <a:sym typeface="Cave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37"/>
        <p:cNvGrpSpPr/>
        <p:nvPr/>
      </p:nvGrpSpPr>
      <p:grpSpPr>
        <a:xfrm>
          <a:off x="0" y="0"/>
          <a:ext cx="0" cy="0"/>
          <a:chOff x="0" y="0"/>
          <a:chExt cx="0" cy="0"/>
        </a:xfrm>
      </p:grpSpPr>
      <p:pic>
        <p:nvPicPr>
          <p:cNvPr id="1438" name="Google Shape;1438;g2d9c85610ca_1_2087"/>
          <p:cNvPicPr preferRelativeResize="0"/>
          <p:nvPr/>
        </p:nvPicPr>
        <p:blipFill>
          <a:blip r:embed="rId3">
            <a:alphaModFix/>
          </a:blip>
          <a:stretch>
            <a:fillRect/>
          </a:stretch>
        </p:blipFill>
        <p:spPr>
          <a:xfrm>
            <a:off x="139475" y="-365375"/>
            <a:ext cx="7766275" cy="6145999"/>
          </a:xfrm>
          <a:prstGeom prst="rect">
            <a:avLst/>
          </a:prstGeom>
          <a:noFill/>
          <a:ln>
            <a:noFill/>
          </a:ln>
        </p:spPr>
      </p:pic>
      <p:pic>
        <p:nvPicPr>
          <p:cNvPr id="1439" name="Google Shape;1439;g2d9c85610ca_1_2087"/>
          <p:cNvPicPr preferRelativeResize="0"/>
          <p:nvPr/>
        </p:nvPicPr>
        <p:blipFill>
          <a:blip r:embed="rId4">
            <a:alphaModFix/>
          </a:blip>
          <a:stretch>
            <a:fillRect/>
          </a:stretch>
        </p:blipFill>
        <p:spPr>
          <a:xfrm>
            <a:off x="590773" y="3914975"/>
            <a:ext cx="840475" cy="1087899"/>
          </a:xfrm>
          <a:prstGeom prst="rect">
            <a:avLst/>
          </a:prstGeom>
          <a:noFill/>
          <a:ln>
            <a:noFill/>
          </a:ln>
        </p:spPr>
      </p:pic>
      <p:pic>
        <p:nvPicPr>
          <p:cNvPr id="1440" name="Google Shape;1440;g2d9c85610ca_1_2087"/>
          <p:cNvPicPr preferRelativeResize="0"/>
          <p:nvPr/>
        </p:nvPicPr>
        <p:blipFill>
          <a:blip r:embed="rId4">
            <a:alphaModFix/>
          </a:blip>
          <a:stretch>
            <a:fillRect/>
          </a:stretch>
        </p:blipFill>
        <p:spPr>
          <a:xfrm>
            <a:off x="5475798" y="2195000"/>
            <a:ext cx="840475" cy="1087898"/>
          </a:xfrm>
          <a:prstGeom prst="rect">
            <a:avLst/>
          </a:prstGeom>
          <a:noFill/>
          <a:ln>
            <a:noFill/>
          </a:ln>
        </p:spPr>
      </p:pic>
      <p:pic>
        <p:nvPicPr>
          <p:cNvPr id="1441" name="Google Shape;1441;g2d9c85610ca_1_2087"/>
          <p:cNvPicPr preferRelativeResize="0"/>
          <p:nvPr/>
        </p:nvPicPr>
        <p:blipFill>
          <a:blip r:embed="rId4">
            <a:alphaModFix/>
          </a:blip>
          <a:stretch>
            <a:fillRect/>
          </a:stretch>
        </p:blipFill>
        <p:spPr>
          <a:xfrm>
            <a:off x="139473" y="1141075"/>
            <a:ext cx="840475" cy="1087898"/>
          </a:xfrm>
          <a:prstGeom prst="rect">
            <a:avLst/>
          </a:prstGeom>
          <a:noFill/>
          <a:ln>
            <a:noFill/>
          </a:ln>
        </p:spPr>
      </p:pic>
      <p:sp>
        <p:nvSpPr>
          <p:cNvPr id="1442" name="Google Shape;1442;g2d9c85610ca_1_2087"/>
          <p:cNvSpPr txBox="1"/>
          <p:nvPr/>
        </p:nvSpPr>
        <p:spPr>
          <a:xfrm>
            <a:off x="4648200" y="155875"/>
            <a:ext cx="1598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veat"/>
                <a:ea typeface="Caveat"/>
                <a:cs typeface="Caveat"/>
                <a:sym typeface="Caveat"/>
              </a:rPr>
              <a:t>Upstream</a:t>
            </a:r>
            <a:endParaRPr sz="2600">
              <a:latin typeface="Caveat"/>
              <a:ea typeface="Caveat"/>
              <a:cs typeface="Caveat"/>
              <a:sym typeface="Caveat"/>
            </a:endParaRPr>
          </a:p>
        </p:txBody>
      </p:sp>
      <p:sp>
        <p:nvSpPr>
          <p:cNvPr id="1443" name="Google Shape;1443;g2d9c85610ca_1_2087"/>
          <p:cNvSpPr/>
          <p:nvPr/>
        </p:nvSpPr>
        <p:spPr>
          <a:xfrm rot="-3064087">
            <a:off x="6206685" y="582449"/>
            <a:ext cx="236793" cy="1465318"/>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g2d9c85610ca_1_2087"/>
          <p:cNvSpPr txBox="1"/>
          <p:nvPr/>
        </p:nvSpPr>
        <p:spPr>
          <a:xfrm>
            <a:off x="6737450" y="1916200"/>
            <a:ext cx="2008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veat"/>
                <a:ea typeface="Caveat"/>
                <a:cs typeface="Caveat"/>
                <a:sym typeface="Caveat"/>
              </a:rPr>
              <a:t>Downstream</a:t>
            </a:r>
            <a:endParaRPr sz="2600">
              <a:latin typeface="Caveat"/>
              <a:ea typeface="Caveat"/>
              <a:cs typeface="Caveat"/>
              <a:sym typeface="Caveat"/>
            </a:endParaRPr>
          </a:p>
        </p:txBody>
      </p:sp>
      <p:sp>
        <p:nvSpPr>
          <p:cNvPr id="1445" name="Google Shape;1445;g2d9c85610ca_1_2087"/>
          <p:cNvSpPr/>
          <p:nvPr/>
        </p:nvSpPr>
        <p:spPr>
          <a:xfrm rot="7720269">
            <a:off x="6892583" y="353776"/>
            <a:ext cx="236697" cy="1465253"/>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g2d9c85610ca_1_2087"/>
          <p:cNvSpPr txBox="1"/>
          <p:nvPr/>
        </p:nvSpPr>
        <p:spPr>
          <a:xfrm>
            <a:off x="7180350" y="155875"/>
            <a:ext cx="2008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veat"/>
                <a:ea typeface="Caveat"/>
                <a:cs typeface="Caveat"/>
                <a:sym typeface="Caveat"/>
              </a:rPr>
              <a:t>Data Also Flows Bidirectionally</a:t>
            </a:r>
            <a:endParaRPr sz="2600">
              <a:latin typeface="Caveat"/>
              <a:ea typeface="Caveat"/>
              <a:cs typeface="Caveat"/>
              <a:sym typeface="Cave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50"/>
        <p:cNvGrpSpPr/>
        <p:nvPr/>
      </p:nvGrpSpPr>
      <p:grpSpPr>
        <a:xfrm>
          <a:off x="0" y="0"/>
          <a:ext cx="0" cy="0"/>
          <a:chOff x="0" y="0"/>
          <a:chExt cx="0" cy="0"/>
        </a:xfrm>
      </p:grpSpPr>
      <p:pic>
        <p:nvPicPr>
          <p:cNvPr id="1451" name="Google Shape;1451;g2d9c85610ca_1_2099"/>
          <p:cNvPicPr preferRelativeResize="0"/>
          <p:nvPr/>
        </p:nvPicPr>
        <p:blipFill>
          <a:blip r:embed="rId3">
            <a:alphaModFix/>
          </a:blip>
          <a:stretch>
            <a:fillRect/>
          </a:stretch>
        </p:blipFill>
        <p:spPr>
          <a:xfrm>
            <a:off x="63275" y="-365375"/>
            <a:ext cx="7766275" cy="6145999"/>
          </a:xfrm>
          <a:prstGeom prst="rect">
            <a:avLst/>
          </a:prstGeom>
          <a:noFill/>
          <a:ln>
            <a:noFill/>
          </a:ln>
        </p:spPr>
      </p:pic>
      <p:pic>
        <p:nvPicPr>
          <p:cNvPr id="1452" name="Google Shape;1452;g2d9c85610ca_1_2099"/>
          <p:cNvPicPr preferRelativeResize="0"/>
          <p:nvPr/>
        </p:nvPicPr>
        <p:blipFill>
          <a:blip r:embed="rId4">
            <a:alphaModFix/>
          </a:blip>
          <a:stretch>
            <a:fillRect/>
          </a:stretch>
        </p:blipFill>
        <p:spPr>
          <a:xfrm>
            <a:off x="1178448" y="3774125"/>
            <a:ext cx="840475" cy="1087899"/>
          </a:xfrm>
          <a:prstGeom prst="rect">
            <a:avLst/>
          </a:prstGeom>
          <a:noFill/>
          <a:ln>
            <a:noFill/>
          </a:ln>
        </p:spPr>
      </p:pic>
      <p:pic>
        <p:nvPicPr>
          <p:cNvPr id="1453" name="Google Shape;1453;g2d9c85610ca_1_2099"/>
          <p:cNvPicPr preferRelativeResize="0"/>
          <p:nvPr/>
        </p:nvPicPr>
        <p:blipFill>
          <a:blip r:embed="rId4">
            <a:alphaModFix/>
          </a:blip>
          <a:stretch>
            <a:fillRect/>
          </a:stretch>
        </p:blipFill>
        <p:spPr>
          <a:xfrm>
            <a:off x="215673" y="1141075"/>
            <a:ext cx="840475" cy="1087898"/>
          </a:xfrm>
          <a:prstGeom prst="rect">
            <a:avLst/>
          </a:prstGeom>
          <a:noFill/>
          <a:ln>
            <a:noFill/>
          </a:ln>
        </p:spPr>
      </p:pic>
      <p:pic>
        <p:nvPicPr>
          <p:cNvPr id="1454" name="Google Shape;1454;g2d9c85610ca_1_2099"/>
          <p:cNvPicPr preferRelativeResize="0"/>
          <p:nvPr/>
        </p:nvPicPr>
        <p:blipFill>
          <a:blip r:embed="rId5">
            <a:alphaModFix/>
          </a:blip>
          <a:stretch>
            <a:fillRect/>
          </a:stretch>
        </p:blipFill>
        <p:spPr>
          <a:xfrm>
            <a:off x="1795500" y="206250"/>
            <a:ext cx="619601" cy="467201"/>
          </a:xfrm>
          <a:prstGeom prst="rect">
            <a:avLst/>
          </a:prstGeom>
          <a:noFill/>
          <a:ln>
            <a:noFill/>
          </a:ln>
        </p:spPr>
      </p:pic>
      <p:sp>
        <p:nvSpPr>
          <p:cNvPr id="1455" name="Google Shape;1455;g2d9c85610ca_1_2099"/>
          <p:cNvSpPr txBox="1"/>
          <p:nvPr/>
        </p:nvSpPr>
        <p:spPr>
          <a:xfrm>
            <a:off x="2415100" y="185025"/>
            <a:ext cx="383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Provider Office EHR Data Entry Screens/Work Flow</a:t>
            </a:r>
            <a:endParaRPr sz="1500" b="1">
              <a:latin typeface="Caveat"/>
              <a:ea typeface="Caveat"/>
              <a:cs typeface="Caveat"/>
              <a:sym typeface="Caveat"/>
            </a:endParaRPr>
          </a:p>
        </p:txBody>
      </p:sp>
      <p:sp>
        <p:nvSpPr>
          <p:cNvPr id="1456" name="Google Shape;1456;g2d9c85610ca_1_2099"/>
          <p:cNvSpPr txBox="1"/>
          <p:nvPr/>
        </p:nvSpPr>
        <p:spPr>
          <a:xfrm>
            <a:off x="4184675" y="687025"/>
            <a:ext cx="3466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EHR User Interface, Outgoing Message Triggers, Incoming Query Responses</a:t>
            </a:r>
            <a:endParaRPr sz="1500" b="1">
              <a:latin typeface="Caveat"/>
              <a:ea typeface="Caveat"/>
              <a:cs typeface="Caveat"/>
              <a:sym typeface="Caveat"/>
            </a:endParaRPr>
          </a:p>
        </p:txBody>
      </p:sp>
      <p:pic>
        <p:nvPicPr>
          <p:cNvPr id="1457" name="Google Shape;1457;g2d9c85610ca_1_2099"/>
          <p:cNvPicPr preferRelativeResize="0"/>
          <p:nvPr/>
        </p:nvPicPr>
        <p:blipFill>
          <a:blip r:embed="rId6">
            <a:alphaModFix/>
          </a:blip>
          <a:stretch>
            <a:fillRect/>
          </a:stretch>
        </p:blipFill>
        <p:spPr>
          <a:xfrm>
            <a:off x="4544200" y="2264975"/>
            <a:ext cx="556349" cy="556349"/>
          </a:xfrm>
          <a:prstGeom prst="rect">
            <a:avLst/>
          </a:prstGeom>
          <a:noFill/>
          <a:ln>
            <a:noFill/>
          </a:ln>
        </p:spPr>
      </p:pic>
      <p:sp>
        <p:nvSpPr>
          <p:cNvPr id="1458" name="Google Shape;1458;g2d9c85610ca_1_2099"/>
          <p:cNvSpPr txBox="1"/>
          <p:nvPr/>
        </p:nvSpPr>
        <p:spPr>
          <a:xfrm>
            <a:off x="5070600" y="2271150"/>
            <a:ext cx="2893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IIS HL7 Interface Standards</a:t>
            </a:r>
            <a:endParaRPr sz="1500" b="1">
              <a:latin typeface="Caveat"/>
              <a:ea typeface="Caveat"/>
              <a:cs typeface="Caveat"/>
              <a:sym typeface="Caveat"/>
            </a:endParaRPr>
          </a:p>
        </p:txBody>
      </p:sp>
      <p:pic>
        <p:nvPicPr>
          <p:cNvPr id="1459" name="Google Shape;1459;g2d9c85610ca_1_2099"/>
          <p:cNvPicPr preferRelativeResize="0"/>
          <p:nvPr/>
        </p:nvPicPr>
        <p:blipFill>
          <a:blip r:embed="rId7">
            <a:alphaModFix/>
          </a:blip>
          <a:stretch>
            <a:fillRect/>
          </a:stretch>
        </p:blipFill>
        <p:spPr>
          <a:xfrm>
            <a:off x="3806475" y="698333"/>
            <a:ext cx="338875" cy="470392"/>
          </a:xfrm>
          <a:prstGeom prst="rect">
            <a:avLst/>
          </a:prstGeom>
          <a:noFill/>
          <a:ln>
            <a:noFill/>
          </a:ln>
        </p:spPr>
      </p:pic>
      <p:pic>
        <p:nvPicPr>
          <p:cNvPr id="1460" name="Google Shape;1460;g2d9c85610ca_1_2099"/>
          <p:cNvPicPr preferRelativeResize="0"/>
          <p:nvPr/>
        </p:nvPicPr>
        <p:blipFill rotWithShape="1">
          <a:blip r:embed="rId8">
            <a:alphaModFix/>
          </a:blip>
          <a:srcRect l="53174"/>
          <a:stretch/>
        </p:blipFill>
        <p:spPr>
          <a:xfrm>
            <a:off x="5408950" y="2342144"/>
            <a:ext cx="556350" cy="1188168"/>
          </a:xfrm>
          <a:prstGeom prst="rect">
            <a:avLst/>
          </a:prstGeom>
          <a:noFill/>
          <a:ln>
            <a:noFill/>
          </a:ln>
        </p:spPr>
      </p:pic>
      <p:sp>
        <p:nvSpPr>
          <p:cNvPr id="1461" name="Google Shape;1461;g2d9c85610ca_1_2099"/>
          <p:cNvSpPr txBox="1"/>
          <p:nvPr/>
        </p:nvSpPr>
        <p:spPr>
          <a:xfrm>
            <a:off x="6047550" y="2766725"/>
            <a:ext cx="2893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IIS Business Rules, Matching</a:t>
            </a:r>
            <a:endParaRPr sz="1500" b="1">
              <a:latin typeface="Caveat"/>
              <a:ea typeface="Caveat"/>
              <a:cs typeface="Caveat"/>
              <a:sym typeface="Caveat"/>
            </a:endParaRPr>
          </a:p>
        </p:txBody>
      </p:sp>
      <p:sp>
        <p:nvSpPr>
          <p:cNvPr id="1462" name="Google Shape;1462;g2d9c85610ca_1_2099"/>
          <p:cNvSpPr txBox="1"/>
          <p:nvPr/>
        </p:nvSpPr>
        <p:spPr>
          <a:xfrm>
            <a:off x="7059225" y="3311375"/>
            <a:ext cx="2137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IIS Data Quality Reports</a:t>
            </a:r>
            <a:endParaRPr sz="1500" b="1">
              <a:latin typeface="Caveat"/>
              <a:ea typeface="Caveat"/>
              <a:cs typeface="Caveat"/>
              <a:sym typeface="Caveat"/>
            </a:endParaRPr>
          </a:p>
        </p:txBody>
      </p:sp>
      <p:sp>
        <p:nvSpPr>
          <p:cNvPr id="1463" name="Google Shape;1463;g2d9c85610ca_1_2099"/>
          <p:cNvSpPr txBox="1"/>
          <p:nvPr/>
        </p:nvSpPr>
        <p:spPr>
          <a:xfrm>
            <a:off x="5387325" y="1456675"/>
            <a:ext cx="3466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HIE Business Rules/Processes</a:t>
            </a:r>
            <a:endParaRPr sz="1500" b="1">
              <a:latin typeface="Caveat"/>
              <a:ea typeface="Caveat"/>
              <a:cs typeface="Caveat"/>
              <a:sym typeface="Caveat"/>
            </a:endParaRPr>
          </a:p>
        </p:txBody>
      </p:sp>
      <p:pic>
        <p:nvPicPr>
          <p:cNvPr id="1464" name="Google Shape;1464;g2d9c85610ca_1_2099"/>
          <p:cNvPicPr preferRelativeResize="0"/>
          <p:nvPr/>
        </p:nvPicPr>
        <p:blipFill>
          <a:blip r:embed="rId9">
            <a:alphaModFix/>
          </a:blip>
          <a:stretch>
            <a:fillRect/>
          </a:stretch>
        </p:blipFill>
        <p:spPr>
          <a:xfrm>
            <a:off x="4767721" y="1420025"/>
            <a:ext cx="619600" cy="619600"/>
          </a:xfrm>
          <a:prstGeom prst="rect">
            <a:avLst/>
          </a:prstGeom>
          <a:noFill/>
          <a:ln>
            <a:noFill/>
          </a:ln>
        </p:spPr>
      </p:pic>
      <p:pic>
        <p:nvPicPr>
          <p:cNvPr id="1465" name="Google Shape;1465;g2d9c85610ca_1_2099"/>
          <p:cNvPicPr preferRelativeResize="0"/>
          <p:nvPr/>
        </p:nvPicPr>
        <p:blipFill>
          <a:blip r:embed="rId10">
            <a:alphaModFix/>
          </a:blip>
          <a:stretch>
            <a:fillRect/>
          </a:stretch>
        </p:blipFill>
        <p:spPr>
          <a:xfrm>
            <a:off x="6518550" y="3285525"/>
            <a:ext cx="467200" cy="467200"/>
          </a:xfrm>
          <a:prstGeom prst="rect">
            <a:avLst/>
          </a:prstGeom>
          <a:noFill/>
          <a:ln>
            <a:noFill/>
          </a:ln>
        </p:spPr>
      </p:pic>
      <p:pic>
        <p:nvPicPr>
          <p:cNvPr id="1466" name="Google Shape;1466;g2d9c85610ca_1_2099"/>
          <p:cNvPicPr preferRelativeResize="0"/>
          <p:nvPr/>
        </p:nvPicPr>
        <p:blipFill>
          <a:blip r:embed="rId11">
            <a:alphaModFix/>
          </a:blip>
          <a:stretch>
            <a:fillRect/>
          </a:stretch>
        </p:blipFill>
        <p:spPr>
          <a:xfrm>
            <a:off x="7931863" y="4534025"/>
            <a:ext cx="556350" cy="556350"/>
          </a:xfrm>
          <a:prstGeom prst="rect">
            <a:avLst/>
          </a:prstGeom>
          <a:noFill/>
          <a:ln>
            <a:noFill/>
          </a:ln>
        </p:spPr>
      </p:pic>
      <p:sp>
        <p:nvSpPr>
          <p:cNvPr id="1467" name="Google Shape;1467;g2d9c85610ca_1_2099"/>
          <p:cNvSpPr txBox="1"/>
          <p:nvPr/>
        </p:nvSpPr>
        <p:spPr>
          <a:xfrm>
            <a:off x="8502100" y="4610200"/>
            <a:ext cx="69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CDC</a:t>
            </a:r>
            <a:endParaRPr sz="1500" b="1">
              <a:latin typeface="Caveat"/>
              <a:ea typeface="Caveat"/>
              <a:cs typeface="Caveat"/>
              <a:sym typeface="Caveat"/>
            </a:endParaRPr>
          </a:p>
        </p:txBody>
      </p:sp>
      <p:pic>
        <p:nvPicPr>
          <p:cNvPr id="1468" name="Google Shape;1468;g2d9c85610ca_1_2099"/>
          <p:cNvPicPr preferRelativeResize="0"/>
          <p:nvPr/>
        </p:nvPicPr>
        <p:blipFill>
          <a:blip r:embed="rId6">
            <a:alphaModFix/>
          </a:blip>
          <a:stretch>
            <a:fillRect/>
          </a:stretch>
        </p:blipFill>
        <p:spPr>
          <a:xfrm>
            <a:off x="7371450" y="3932225"/>
            <a:ext cx="338875" cy="338875"/>
          </a:xfrm>
          <a:prstGeom prst="rect">
            <a:avLst/>
          </a:prstGeom>
          <a:noFill/>
          <a:ln>
            <a:noFill/>
          </a:ln>
        </p:spPr>
      </p:pic>
      <p:pic>
        <p:nvPicPr>
          <p:cNvPr id="1469" name="Google Shape;1469;g2d9c85610ca_1_2099"/>
          <p:cNvPicPr preferRelativeResize="0"/>
          <p:nvPr/>
        </p:nvPicPr>
        <p:blipFill>
          <a:blip r:embed="rId6">
            <a:alphaModFix/>
          </a:blip>
          <a:stretch>
            <a:fillRect/>
          </a:stretch>
        </p:blipFill>
        <p:spPr>
          <a:xfrm>
            <a:off x="8040600" y="3932225"/>
            <a:ext cx="338875" cy="338875"/>
          </a:xfrm>
          <a:prstGeom prst="rect">
            <a:avLst/>
          </a:prstGeom>
          <a:noFill/>
          <a:ln>
            <a:noFill/>
          </a:ln>
        </p:spPr>
      </p:pic>
      <p:sp>
        <p:nvSpPr>
          <p:cNvPr id="1470" name="Google Shape;1470;g2d9c85610ca_1_2099"/>
          <p:cNvSpPr txBox="1"/>
          <p:nvPr/>
        </p:nvSpPr>
        <p:spPr>
          <a:xfrm>
            <a:off x="8332900" y="3807188"/>
            <a:ext cx="1185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veat"/>
                <a:ea typeface="Caveat"/>
                <a:cs typeface="Caveat"/>
                <a:sym typeface="Caveat"/>
              </a:rPr>
              <a:t>IIS-IIS Exchange</a:t>
            </a:r>
            <a:endParaRPr sz="1500" b="1">
              <a:latin typeface="Caveat"/>
              <a:ea typeface="Caveat"/>
              <a:cs typeface="Caveat"/>
              <a:sym typeface="Caveat"/>
            </a:endParaRPr>
          </a:p>
        </p:txBody>
      </p:sp>
      <p:cxnSp>
        <p:nvCxnSpPr>
          <p:cNvPr id="1471" name="Google Shape;1471;g2d9c85610ca_1_2099"/>
          <p:cNvCxnSpPr/>
          <p:nvPr/>
        </p:nvCxnSpPr>
        <p:spPr>
          <a:xfrm>
            <a:off x="7755350" y="4140850"/>
            <a:ext cx="249900" cy="0"/>
          </a:xfrm>
          <a:prstGeom prst="straightConnector1">
            <a:avLst/>
          </a:prstGeom>
          <a:noFill/>
          <a:ln w="9525" cap="flat" cmpd="sng">
            <a:solidFill>
              <a:schemeClr val="dk1"/>
            </a:solidFill>
            <a:prstDash val="solid"/>
            <a:round/>
            <a:headEnd type="stealth" w="med" len="med"/>
            <a:tailEnd type="stealth"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g2d9c85610ca_1_2123"/>
          <p:cNvSpPr txBox="1">
            <a:spLocks noGrp="1"/>
          </p:cNvSpPr>
          <p:nvPr>
            <p:ph type="title"/>
          </p:nvPr>
        </p:nvSpPr>
        <p:spPr>
          <a:xfrm>
            <a:off x="1371601" y="415625"/>
            <a:ext cx="7194300" cy="8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t>Activity: Upstream, Downstream, </a:t>
            </a:r>
            <a:endParaRPr/>
          </a:p>
          <a:p>
            <a:pPr marL="0" lvl="0" indent="0" algn="l" rtl="0">
              <a:spcBef>
                <a:spcPts val="0"/>
              </a:spcBef>
              <a:spcAft>
                <a:spcPts val="0"/>
              </a:spcAft>
              <a:buNone/>
            </a:pPr>
            <a:r>
              <a:rPr lang="en-US"/>
              <a:t>Where Do We Fish? </a:t>
            </a:r>
            <a:endParaRPr/>
          </a:p>
        </p:txBody>
      </p:sp>
      <p:sp>
        <p:nvSpPr>
          <p:cNvPr id="1478" name="Google Shape;1478;g2d9c85610ca_1_2123"/>
          <p:cNvSpPr txBox="1">
            <a:spLocks noGrp="1"/>
          </p:cNvSpPr>
          <p:nvPr>
            <p:ph type="body" idx="1"/>
          </p:nvPr>
        </p:nvSpPr>
        <p:spPr>
          <a:xfrm>
            <a:off x="369850" y="1519775"/>
            <a:ext cx="7870200" cy="3091800"/>
          </a:xfrm>
          <a:prstGeom prst="rect">
            <a:avLst/>
          </a:prstGeom>
        </p:spPr>
        <p:txBody>
          <a:bodyPr spcFirstLastPara="1" wrap="square" lIns="68575" tIns="34275" rIns="68575" bIns="34275" anchor="t" anchorCtr="0">
            <a:noAutofit/>
          </a:bodyPr>
          <a:lstStyle/>
          <a:p>
            <a:pPr marL="342900" lvl="0" indent="-279400" algn="l" rtl="0">
              <a:spcBef>
                <a:spcPts val="1000"/>
              </a:spcBef>
              <a:spcAft>
                <a:spcPts val="0"/>
              </a:spcAft>
              <a:buSzPts val="1800"/>
              <a:buChar char="•"/>
            </a:pPr>
            <a:r>
              <a:rPr lang="en-US" sz="1800"/>
              <a:t>Each table will take on </a:t>
            </a:r>
            <a:r>
              <a:rPr lang="en-US"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one </a:t>
            </a:r>
            <a:r>
              <a:rPr lang="en-US"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data quality scenario</a:t>
            </a:r>
            <a:r>
              <a:rPr lang="en-US" sz="1800"/>
              <a:t> (see handout)</a:t>
            </a:r>
            <a:endParaRPr sz="1800"/>
          </a:p>
          <a:p>
            <a:pPr marL="342900" lvl="0" indent="-279400" algn="l" rtl="0">
              <a:spcBef>
                <a:spcPts val="1000"/>
              </a:spcBef>
              <a:spcAft>
                <a:spcPts val="0"/>
              </a:spcAft>
              <a:buSzPts val="1800"/>
              <a:buChar char="•"/>
            </a:pPr>
            <a:r>
              <a:rPr lang="en-US" sz="1800"/>
              <a:t>Participants will answer these four questions, writing high-level notes on the flip charts:</a:t>
            </a:r>
            <a:endParaRPr sz="1800"/>
          </a:p>
          <a:p>
            <a:pPr marL="685800" lvl="1" indent="-279400" algn="l" rtl="0">
              <a:spcBef>
                <a:spcPts val="1000"/>
              </a:spcBef>
              <a:spcAft>
                <a:spcPts val="0"/>
              </a:spcAft>
              <a:buSzPts val="1800"/>
              <a:buChar char="•"/>
            </a:pPr>
            <a:r>
              <a:rPr lang="en-US"/>
              <a:t>What problem are we addressing (i.e., what fish are we looking for?)</a:t>
            </a:r>
            <a:endParaRPr/>
          </a:p>
          <a:p>
            <a:pPr marL="685800" lvl="1" indent="-279400" algn="l" rtl="0">
              <a:spcBef>
                <a:spcPts val="1000"/>
              </a:spcBef>
              <a:spcAft>
                <a:spcPts val="0"/>
              </a:spcAft>
              <a:buSzPts val="1800"/>
              <a:buChar char="•"/>
            </a:pPr>
            <a:r>
              <a:rPr lang="en-US"/>
              <a:t>Where is the root cause (i.e., where are the big fish)?</a:t>
            </a:r>
            <a:endParaRPr/>
          </a:p>
          <a:p>
            <a:pPr marL="685800" lvl="1" indent="-279400" algn="l" rtl="0">
              <a:spcBef>
                <a:spcPts val="1000"/>
              </a:spcBef>
              <a:spcAft>
                <a:spcPts val="0"/>
              </a:spcAft>
              <a:buSzPts val="1800"/>
              <a:buChar char="•"/>
            </a:pPr>
            <a:r>
              <a:rPr lang="en-US"/>
              <a:t>What can we do about it (i.e., how do we catch them)?</a:t>
            </a:r>
            <a:endParaRPr/>
          </a:p>
          <a:p>
            <a:pPr marL="685800" lvl="1" indent="-279400" algn="l" rtl="0">
              <a:spcBef>
                <a:spcPts val="1000"/>
              </a:spcBef>
              <a:spcAft>
                <a:spcPts val="0"/>
              </a:spcAft>
              <a:buSzPts val="1800"/>
              <a:buChar char="•"/>
            </a:pPr>
            <a:r>
              <a:rPr lang="en-US"/>
              <a:t>What resources could help us (i.e., what’s the best bait)? </a:t>
            </a:r>
            <a:endParaRPr/>
          </a:p>
          <a:p>
            <a:pPr marL="342900" lvl="0" indent="-279400" algn="l" rtl="0">
              <a:spcBef>
                <a:spcPts val="1000"/>
              </a:spcBef>
              <a:spcAft>
                <a:spcPts val="0"/>
              </a:spcAft>
              <a:buSzPts val="1800"/>
              <a:buChar char="•"/>
            </a:pPr>
            <a:r>
              <a:rPr lang="en-US" sz="1800"/>
              <a:t>When groups are finished, they will rotate to another group’s responses, reviewing and adding to them with a “Yes, and…” or “But wait, what about this…” approach with the speech bubble sticky notes</a:t>
            </a:r>
            <a:endParaRPr sz="1800"/>
          </a:p>
        </p:txBody>
      </p:sp>
      <p:pic>
        <p:nvPicPr>
          <p:cNvPr id="1479" name="Google Shape;1479;g2d9c85610ca_1_2123"/>
          <p:cNvPicPr preferRelativeResize="0"/>
          <p:nvPr/>
        </p:nvPicPr>
        <p:blipFill>
          <a:blip r:embed="rId3">
            <a:alphaModFix/>
          </a:blip>
          <a:stretch>
            <a:fillRect/>
          </a:stretch>
        </p:blipFill>
        <p:spPr>
          <a:xfrm>
            <a:off x="7466050" y="415625"/>
            <a:ext cx="1371602" cy="1371602"/>
          </a:xfrm>
          <a:prstGeom prst="rect">
            <a:avLst/>
          </a:prstGeom>
          <a:noFill/>
          <a:ln>
            <a:noFill/>
          </a:ln>
        </p:spPr>
      </p:pic>
      <p:pic>
        <p:nvPicPr>
          <p:cNvPr id="1480" name="Google Shape;1480;g2d9c85610ca_1_2123"/>
          <p:cNvPicPr preferRelativeResize="0"/>
          <p:nvPr/>
        </p:nvPicPr>
        <p:blipFill rotWithShape="1">
          <a:blip r:embed="rId4">
            <a:alphaModFix/>
          </a:blip>
          <a:srcRect/>
          <a:stretch/>
        </p:blipFill>
        <p:spPr>
          <a:xfrm>
            <a:off x="0" y="0"/>
            <a:ext cx="1371600" cy="1371600"/>
          </a:xfrm>
          <a:prstGeom prst="rect">
            <a:avLst/>
          </a:prstGeom>
          <a:noFill/>
          <a:ln>
            <a:noFill/>
          </a:ln>
        </p:spPr>
      </p:pic>
      <p:sp>
        <p:nvSpPr>
          <p:cNvPr id="1481" name="Google Shape;1481;g2d9c85610ca_1_2123"/>
          <p:cNvSpPr/>
          <p:nvPr/>
        </p:nvSpPr>
        <p:spPr>
          <a:xfrm>
            <a:off x="7687250" y="3751625"/>
            <a:ext cx="663900" cy="3600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g2d9c85610ca_1_2123"/>
          <p:cNvSpPr/>
          <p:nvPr/>
        </p:nvSpPr>
        <p:spPr>
          <a:xfrm>
            <a:off x="8095625" y="3936025"/>
            <a:ext cx="663900" cy="360000"/>
          </a:xfrm>
          <a:prstGeom prst="wedgeEllipseCallout">
            <a:avLst>
              <a:gd name="adj1" fmla="val -20833"/>
              <a:gd name="adj2" fmla="val 6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g2d9c85610ca_1_2133"/>
          <p:cNvSpPr txBox="1">
            <a:spLocks noGrp="1"/>
          </p:cNvSpPr>
          <p:nvPr>
            <p:ph type="title"/>
          </p:nvPr>
        </p:nvSpPr>
        <p:spPr>
          <a:xfrm>
            <a:off x="1371600" y="418325"/>
            <a:ext cx="7151400" cy="8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t>Activity: Upstream, Downstream,    Where Do We Fish?</a:t>
            </a:r>
            <a:endParaRPr/>
          </a:p>
        </p:txBody>
      </p:sp>
      <p:sp>
        <p:nvSpPr>
          <p:cNvPr id="1489" name="Google Shape;1489;g2d9c85610ca_1_2133"/>
          <p:cNvSpPr txBox="1">
            <a:spLocks noGrp="1"/>
          </p:cNvSpPr>
          <p:nvPr>
            <p:ph type="body" idx="1"/>
          </p:nvPr>
        </p:nvSpPr>
        <p:spPr>
          <a:xfrm>
            <a:off x="338107" y="1555450"/>
            <a:ext cx="8467800" cy="2454000"/>
          </a:xfrm>
          <a:prstGeom prst="rect">
            <a:avLst/>
          </a:prstGeom>
        </p:spPr>
        <p:txBody>
          <a:bodyPr spcFirstLastPara="1" wrap="square" lIns="68575" tIns="34275" rIns="68575" bIns="34275" anchor="t" anchorCtr="0">
            <a:normAutofit/>
          </a:bodyPr>
          <a:lstStyle/>
          <a:p>
            <a:pPr marL="342900" lvl="0" indent="-304800" algn="l" rtl="0">
              <a:spcBef>
                <a:spcPts val="0"/>
              </a:spcBef>
              <a:spcAft>
                <a:spcPts val="800"/>
              </a:spcAft>
              <a:buSzPts val="2200"/>
              <a:buChar char="•"/>
            </a:pPr>
            <a:r>
              <a:rPr lang="en-US" sz="2200"/>
              <a:t>Share your highlights with the larger group</a:t>
            </a:r>
            <a:endParaRPr sz="2200"/>
          </a:p>
        </p:txBody>
      </p:sp>
      <p:pic>
        <p:nvPicPr>
          <p:cNvPr id="1490" name="Google Shape;1490;g2d9c85610ca_1_2133"/>
          <p:cNvPicPr preferRelativeResize="0"/>
          <p:nvPr/>
        </p:nvPicPr>
        <p:blipFill>
          <a:blip r:embed="rId3">
            <a:alphaModFix/>
          </a:blip>
          <a:stretch>
            <a:fillRect/>
          </a:stretch>
        </p:blipFill>
        <p:spPr>
          <a:xfrm>
            <a:off x="2286094" y="2288794"/>
            <a:ext cx="4226535" cy="2817690"/>
          </a:xfrm>
          <a:prstGeom prst="rect">
            <a:avLst/>
          </a:prstGeom>
          <a:noFill/>
          <a:ln>
            <a:noFill/>
          </a:ln>
        </p:spPr>
      </p:pic>
      <p:pic>
        <p:nvPicPr>
          <p:cNvPr id="1491" name="Google Shape;1491;g2d9c85610ca_1_2133"/>
          <p:cNvPicPr preferRelativeResize="0"/>
          <p:nvPr/>
        </p:nvPicPr>
        <p:blipFill rotWithShape="1">
          <a:blip r:embed="rId4">
            <a:alphaModFix/>
          </a:blip>
          <a:srcRect/>
          <a:stretch/>
        </p:blipFill>
        <p:spPr>
          <a:xfrm>
            <a:off x="0" y="0"/>
            <a:ext cx="1371600" cy="137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g2d9c85610ca_1_2141"/>
          <p:cNvSpPr txBox="1">
            <a:spLocks noGrp="1"/>
          </p:cNvSpPr>
          <p:nvPr>
            <p:ph type="title"/>
          </p:nvPr>
        </p:nvSpPr>
        <p:spPr>
          <a:xfrm>
            <a:off x="369850" y="444323"/>
            <a:ext cx="8467800" cy="84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From the Field: Real-World Data Quality Tools</a:t>
            </a:r>
            <a:endParaRPr/>
          </a:p>
        </p:txBody>
      </p:sp>
      <p:sp>
        <p:nvSpPr>
          <p:cNvPr id="1497" name="Google Shape;1497;g2d9c85610ca_1_2141"/>
          <p:cNvSpPr txBox="1">
            <a:spLocks noGrp="1"/>
          </p:cNvSpPr>
          <p:nvPr>
            <p:ph type="body" idx="1"/>
          </p:nvPr>
        </p:nvSpPr>
        <p:spPr>
          <a:xfrm>
            <a:off x="159025" y="1481125"/>
            <a:ext cx="2184900" cy="32991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b="1">
                <a:solidFill>
                  <a:srgbClr val="2E5F7D"/>
                </a:solidFill>
              </a:rPr>
              <a:t>IIS Data Quality Visualization Using Power BI (Business Intelligence) Tools</a:t>
            </a:r>
            <a:endParaRPr/>
          </a:p>
          <a:p>
            <a:pPr marL="0" lvl="0" indent="0" algn="l" rtl="0">
              <a:spcBef>
                <a:spcPts val="800"/>
              </a:spcBef>
              <a:spcAft>
                <a:spcPts val="0"/>
              </a:spcAft>
              <a:buNone/>
            </a:pPr>
            <a:r>
              <a:rPr lang="en-US"/>
              <a:t>North Dakota Immunization Program</a:t>
            </a:r>
            <a:endParaRPr/>
          </a:p>
        </p:txBody>
      </p:sp>
      <p:sp>
        <p:nvSpPr>
          <p:cNvPr id="1498" name="Google Shape;1498;g2d9c85610ca_1_2141"/>
          <p:cNvSpPr txBox="1"/>
          <p:nvPr/>
        </p:nvSpPr>
        <p:spPr>
          <a:xfrm>
            <a:off x="875200" y="4672225"/>
            <a:ext cx="64227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https://repository.immregistries.org/resource/iis-data-quality-visualization-using-power-bi/</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1499" name="Google Shape;1499;g2d9c85610ca_1_2141"/>
          <p:cNvPicPr preferRelativeResize="0"/>
          <p:nvPr/>
        </p:nvPicPr>
        <p:blipFill>
          <a:blip r:embed="rId4">
            <a:alphaModFix/>
          </a:blip>
          <a:stretch>
            <a:fillRect/>
          </a:stretch>
        </p:blipFill>
        <p:spPr>
          <a:xfrm>
            <a:off x="2343925" y="1481125"/>
            <a:ext cx="6758223" cy="2670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g2d9c85610ca_1_2155"/>
          <p:cNvSpPr txBox="1">
            <a:spLocks noGrp="1"/>
          </p:cNvSpPr>
          <p:nvPr>
            <p:ph type="title"/>
          </p:nvPr>
        </p:nvSpPr>
        <p:spPr>
          <a:xfrm>
            <a:off x="187207" y="40066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From the Field: Real-World Data Quality Tools</a:t>
            </a:r>
            <a:endParaRPr/>
          </a:p>
        </p:txBody>
      </p:sp>
      <p:sp>
        <p:nvSpPr>
          <p:cNvPr id="1505" name="Google Shape;1505;g2d9c85610ca_1_2155"/>
          <p:cNvSpPr txBox="1">
            <a:spLocks noGrp="1"/>
          </p:cNvSpPr>
          <p:nvPr>
            <p:ph type="body" idx="1"/>
          </p:nvPr>
        </p:nvSpPr>
        <p:spPr>
          <a:xfrm>
            <a:off x="187200" y="1429000"/>
            <a:ext cx="2303700" cy="3351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b="1">
                <a:solidFill>
                  <a:srgbClr val="2E5F7D"/>
                </a:solidFill>
              </a:rPr>
              <a:t>Improving Validity of County Field and Data Quality with Smarty Integration</a:t>
            </a:r>
            <a:r>
              <a:rPr lang="en-US"/>
              <a:t> </a:t>
            </a:r>
            <a:endParaRPr/>
          </a:p>
          <a:p>
            <a:pPr marL="0" lvl="0" indent="0" algn="l" rtl="0">
              <a:spcBef>
                <a:spcPts val="800"/>
              </a:spcBef>
              <a:spcAft>
                <a:spcPts val="0"/>
              </a:spcAft>
              <a:buNone/>
            </a:pPr>
            <a:r>
              <a:rPr lang="en-US"/>
              <a:t>Kansas Department of Health and Environment</a:t>
            </a:r>
            <a:endParaRPr/>
          </a:p>
        </p:txBody>
      </p:sp>
      <p:sp>
        <p:nvSpPr>
          <p:cNvPr id="1506" name="Google Shape;1506;g2d9c85610ca_1_2155"/>
          <p:cNvSpPr txBox="1"/>
          <p:nvPr/>
        </p:nvSpPr>
        <p:spPr>
          <a:xfrm>
            <a:off x="510025" y="4656675"/>
            <a:ext cx="79278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https://repository.immregistries.org/resource/improving-validity-of-county-field-and-data-quality-with-smarty-integration</a:t>
            </a:r>
            <a:endParaRPr sz="1200">
              <a:solidFill>
                <a:schemeClr val="dk1"/>
              </a:solidFill>
              <a:latin typeface="Calibri"/>
              <a:ea typeface="Calibri"/>
              <a:cs typeface="Calibri"/>
              <a:sym typeface="Calibri"/>
            </a:endParaRPr>
          </a:p>
        </p:txBody>
      </p:sp>
      <p:pic>
        <p:nvPicPr>
          <p:cNvPr id="1507" name="Google Shape;1507;g2d9c85610ca_1_2155"/>
          <p:cNvPicPr preferRelativeResize="0"/>
          <p:nvPr/>
        </p:nvPicPr>
        <p:blipFill>
          <a:blip r:embed="rId4">
            <a:alphaModFix/>
          </a:blip>
          <a:stretch>
            <a:fillRect/>
          </a:stretch>
        </p:blipFill>
        <p:spPr>
          <a:xfrm>
            <a:off x="2822375" y="1429000"/>
            <a:ext cx="6169226" cy="25387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g272c8cbc327_0_83"/>
          <p:cNvSpPr txBox="1">
            <a:spLocks noGrp="1"/>
          </p:cNvSpPr>
          <p:nvPr>
            <p:ph type="title"/>
          </p:nvPr>
        </p:nvSpPr>
        <p:spPr>
          <a:xfrm>
            <a:off x="187207" y="40066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From the Field: Real-World Data Quality Tools</a:t>
            </a:r>
            <a:endParaRPr/>
          </a:p>
        </p:txBody>
      </p:sp>
      <p:sp>
        <p:nvSpPr>
          <p:cNvPr id="1513" name="Google Shape;1513;g272c8cbc327_0_83"/>
          <p:cNvSpPr txBox="1">
            <a:spLocks noGrp="1"/>
          </p:cNvSpPr>
          <p:nvPr>
            <p:ph type="body" idx="1"/>
          </p:nvPr>
        </p:nvSpPr>
        <p:spPr>
          <a:xfrm>
            <a:off x="187200" y="1429000"/>
            <a:ext cx="2303700" cy="3351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b="1">
                <a:solidFill>
                  <a:srgbClr val="2E5F7D"/>
                </a:solidFill>
              </a:rPr>
              <a:t>Development and Implementation of Data Quality Work Plan Utilizing National Staffing Opportunities</a:t>
            </a:r>
            <a:r>
              <a:rPr lang="en-US"/>
              <a:t> </a:t>
            </a:r>
            <a:endParaRPr/>
          </a:p>
          <a:p>
            <a:pPr marL="0" lvl="0" indent="0" algn="l" rtl="0">
              <a:spcBef>
                <a:spcPts val="800"/>
              </a:spcBef>
              <a:spcAft>
                <a:spcPts val="0"/>
              </a:spcAft>
              <a:buNone/>
            </a:pPr>
            <a:r>
              <a:rPr lang="en-US"/>
              <a:t>Oregon Immunization ALERT IIS</a:t>
            </a:r>
            <a:endParaRPr/>
          </a:p>
        </p:txBody>
      </p:sp>
      <p:sp>
        <p:nvSpPr>
          <p:cNvPr id="1514" name="Google Shape;1514;g272c8cbc327_0_83"/>
          <p:cNvSpPr txBox="1"/>
          <p:nvPr/>
        </p:nvSpPr>
        <p:spPr>
          <a:xfrm>
            <a:off x="510025" y="4656675"/>
            <a:ext cx="79278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https://repository.immregistries.org/files/resources/665d5e68008ba/3c_development_and_implementation_of_data_quality_work_plan_utilizing_national_staffing_opportunitie.pdf</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1515" name="Google Shape;1515;g272c8cbc327_0_83"/>
          <p:cNvPicPr preferRelativeResize="0"/>
          <p:nvPr/>
        </p:nvPicPr>
        <p:blipFill rotWithShape="1">
          <a:blip r:embed="rId4">
            <a:alphaModFix/>
          </a:blip>
          <a:srcRect t="14354"/>
          <a:stretch/>
        </p:blipFill>
        <p:spPr>
          <a:xfrm>
            <a:off x="2784330" y="1206150"/>
            <a:ext cx="5710944" cy="3350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g2d9c85610ca_1_2162"/>
          <p:cNvSpPr txBox="1">
            <a:spLocks noGrp="1"/>
          </p:cNvSpPr>
          <p:nvPr>
            <p:ph type="title"/>
          </p:nvPr>
        </p:nvSpPr>
        <p:spPr>
          <a:xfrm>
            <a:off x="338107" y="40938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Today’s Data Quality Issues/Hot Topics</a:t>
            </a:r>
            <a:endParaRPr/>
          </a:p>
        </p:txBody>
      </p:sp>
      <p:sp>
        <p:nvSpPr>
          <p:cNvPr id="1521" name="Google Shape;1521;g2d9c85610ca_1_2162"/>
          <p:cNvSpPr txBox="1">
            <a:spLocks noGrp="1"/>
          </p:cNvSpPr>
          <p:nvPr>
            <p:ph type="body" idx="1"/>
          </p:nvPr>
        </p:nvSpPr>
        <p:spPr>
          <a:xfrm>
            <a:off x="369850" y="1214875"/>
            <a:ext cx="8534100" cy="3612600"/>
          </a:xfrm>
          <a:prstGeom prst="rect">
            <a:avLst/>
          </a:prstGeom>
        </p:spPr>
        <p:txBody>
          <a:bodyPr spcFirstLastPara="1" wrap="square" lIns="68575" tIns="34275" rIns="68575" bIns="34275" anchor="t" anchorCtr="0">
            <a:normAutofit/>
          </a:bodyPr>
          <a:lstStyle/>
          <a:p>
            <a:pPr marL="457200" lvl="0" indent="-368300" algn="l" rtl="0">
              <a:lnSpc>
                <a:spcPct val="100000"/>
              </a:lnSpc>
              <a:spcBef>
                <a:spcPts val="1000"/>
              </a:spcBef>
              <a:spcAft>
                <a:spcPts val="0"/>
              </a:spcAft>
              <a:buSzPts val="2200"/>
              <a:buChar char="•"/>
            </a:pPr>
            <a:r>
              <a:rPr lang="en-US" sz="2200"/>
              <a:t>Many IIS are still working on COVID clean-up</a:t>
            </a:r>
            <a:endParaRPr sz="2200"/>
          </a:p>
          <a:p>
            <a:pPr marL="457200" lvl="0" indent="-368300" algn="l" rtl="0">
              <a:lnSpc>
                <a:spcPct val="100000"/>
              </a:lnSpc>
              <a:spcBef>
                <a:spcPts val="1000"/>
              </a:spcBef>
              <a:spcAft>
                <a:spcPts val="0"/>
              </a:spcAft>
              <a:buSzPts val="2200"/>
              <a:buChar char="•"/>
            </a:pPr>
            <a:r>
              <a:rPr lang="en-US" sz="2200"/>
              <a:t>New opportunities for data insights (CDC reports, DAR, etc.)</a:t>
            </a:r>
            <a:endParaRPr sz="2200"/>
          </a:p>
          <a:p>
            <a:pPr marL="457200" lvl="0" indent="-368300" algn="l" rtl="0">
              <a:lnSpc>
                <a:spcPct val="100000"/>
              </a:lnSpc>
              <a:spcBef>
                <a:spcPts val="1000"/>
              </a:spcBef>
              <a:spcAft>
                <a:spcPts val="0"/>
              </a:spcAft>
              <a:buSzPts val="2200"/>
              <a:buChar char="•"/>
            </a:pPr>
            <a:r>
              <a:rPr lang="en-US" sz="2200"/>
              <a:t>New tools to assist with DQ improvements</a:t>
            </a:r>
            <a:endParaRPr sz="2200"/>
          </a:p>
          <a:p>
            <a:pPr marL="914400" lvl="1" indent="-368300" algn="l" rtl="0">
              <a:lnSpc>
                <a:spcPct val="100000"/>
              </a:lnSpc>
              <a:spcBef>
                <a:spcPts val="0"/>
              </a:spcBef>
              <a:spcAft>
                <a:spcPts val="0"/>
              </a:spcAft>
              <a:buSzPts val="2200"/>
              <a:buChar char="•"/>
            </a:pPr>
            <a:r>
              <a:rPr lang="en-US" sz="2200"/>
              <a:t>PPRL, Smarty</a:t>
            </a:r>
            <a:endParaRPr sz="2200"/>
          </a:p>
          <a:p>
            <a:pPr marL="914400" lvl="1" indent="-368300" algn="l" rtl="0">
              <a:lnSpc>
                <a:spcPct val="100000"/>
              </a:lnSpc>
              <a:spcBef>
                <a:spcPts val="0"/>
              </a:spcBef>
              <a:spcAft>
                <a:spcPts val="0"/>
              </a:spcAft>
              <a:buSzPts val="2200"/>
              <a:buChar char="•"/>
            </a:pPr>
            <a:r>
              <a:rPr lang="en-US" sz="2200"/>
              <a:t>IZ Gateway</a:t>
            </a:r>
            <a:endParaRPr sz="2200"/>
          </a:p>
          <a:p>
            <a:pPr marL="1371600" lvl="2" indent="-368300" algn="l" rtl="0">
              <a:lnSpc>
                <a:spcPct val="100000"/>
              </a:lnSpc>
              <a:spcBef>
                <a:spcPts val="0"/>
              </a:spcBef>
              <a:spcAft>
                <a:spcPts val="0"/>
              </a:spcAft>
              <a:buSzPts val="2200"/>
              <a:buChar char="–"/>
            </a:pPr>
            <a:r>
              <a:rPr lang="en-US" sz="2200"/>
              <a:t>Completeness of Federal data, IIS-IIS data</a:t>
            </a:r>
            <a:endParaRPr sz="2200"/>
          </a:p>
          <a:p>
            <a:pPr marL="1371600" lvl="2" indent="-368300" algn="l" rtl="0">
              <a:lnSpc>
                <a:spcPct val="100000"/>
              </a:lnSpc>
              <a:spcBef>
                <a:spcPts val="0"/>
              </a:spcBef>
              <a:spcAft>
                <a:spcPts val="0"/>
              </a:spcAft>
              <a:buSzPts val="2200"/>
              <a:buChar char="–"/>
            </a:pPr>
            <a:r>
              <a:rPr lang="en-US" sz="2200"/>
              <a:t>Visibility into peer IIS DQ issues</a:t>
            </a:r>
            <a:endParaRPr sz="2200"/>
          </a:p>
          <a:p>
            <a:pPr marL="457200" lvl="0" indent="-368300" algn="l" rtl="0">
              <a:lnSpc>
                <a:spcPct val="100000"/>
              </a:lnSpc>
              <a:spcBef>
                <a:spcPts val="1000"/>
              </a:spcBef>
              <a:spcAft>
                <a:spcPts val="0"/>
              </a:spcAft>
              <a:buSzPts val="2200"/>
              <a:buChar char="•"/>
            </a:pPr>
            <a:r>
              <a:rPr lang="en-US" sz="2200" b="1">
                <a:solidFill>
                  <a:srgbClr val="2E5F7D"/>
                </a:solidFill>
              </a:rPr>
              <a:t>On the Horizon</a:t>
            </a:r>
            <a:r>
              <a:rPr lang="en-US" sz="2200"/>
              <a:t> – Changing data elements in the future (e.g., new OMB Race/Ethnicity Standards)</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g2d9c85610ca_1_1859"/>
          <p:cNvSpPr txBox="1">
            <a:spLocks noGrp="1"/>
          </p:cNvSpPr>
          <p:nvPr>
            <p:ph type="title"/>
          </p:nvPr>
        </p:nvSpPr>
        <p:spPr>
          <a:xfrm>
            <a:off x="369857" y="161560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Introduction to DQ</a:t>
            </a:r>
            <a:endParaRPr/>
          </a:p>
        </p:txBody>
      </p:sp>
      <p:pic>
        <p:nvPicPr>
          <p:cNvPr id="1165" name="Google Shape;1165;g2d9c85610ca_1_1859"/>
          <p:cNvPicPr preferRelativeResize="0"/>
          <p:nvPr/>
        </p:nvPicPr>
        <p:blipFill>
          <a:blip r:embed="rId3">
            <a:alphaModFix/>
          </a:blip>
          <a:stretch>
            <a:fillRect/>
          </a:stretch>
        </p:blipFill>
        <p:spPr>
          <a:xfrm>
            <a:off x="4900250" y="1103923"/>
            <a:ext cx="3477800" cy="3234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g2d9c85610ca_1_2167"/>
          <p:cNvSpPr txBox="1">
            <a:spLocks noGrp="1"/>
          </p:cNvSpPr>
          <p:nvPr>
            <p:ph type="title"/>
          </p:nvPr>
        </p:nvSpPr>
        <p:spPr>
          <a:xfrm>
            <a:off x="1371600" y="418325"/>
            <a:ext cx="7151400" cy="8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t>Activity: High Priorities Moving Forward</a:t>
            </a:r>
            <a:endParaRPr/>
          </a:p>
        </p:txBody>
      </p:sp>
      <p:sp>
        <p:nvSpPr>
          <p:cNvPr id="1528" name="Google Shape;1528;g2d9c85610ca_1_2167"/>
          <p:cNvSpPr txBox="1">
            <a:spLocks noGrp="1"/>
          </p:cNvSpPr>
          <p:nvPr>
            <p:ph type="body" idx="1"/>
          </p:nvPr>
        </p:nvSpPr>
        <p:spPr>
          <a:xfrm>
            <a:off x="338107" y="1555450"/>
            <a:ext cx="8467800" cy="2454000"/>
          </a:xfrm>
          <a:prstGeom prst="rect">
            <a:avLst/>
          </a:prstGeom>
        </p:spPr>
        <p:txBody>
          <a:bodyPr spcFirstLastPara="1" wrap="square" lIns="68575" tIns="34275" rIns="68575" bIns="34275" anchor="t" anchorCtr="0">
            <a:normAutofit/>
          </a:bodyPr>
          <a:lstStyle/>
          <a:p>
            <a:pPr marL="342900" lvl="0" indent="-304800" algn="l" rtl="0">
              <a:spcBef>
                <a:spcPts val="0"/>
              </a:spcBef>
              <a:spcAft>
                <a:spcPts val="0"/>
              </a:spcAft>
              <a:buSzPts val="2200"/>
              <a:buChar char="•"/>
            </a:pPr>
            <a:r>
              <a:rPr lang="en-US" sz="2200"/>
              <a:t>Come back to your significant priority areas you shared at the start of this session</a:t>
            </a:r>
            <a:endParaRPr sz="2200"/>
          </a:p>
          <a:p>
            <a:pPr marL="914400" lvl="1" indent="-342900" algn="l" rtl="0">
              <a:spcBef>
                <a:spcPts val="800"/>
              </a:spcBef>
              <a:spcAft>
                <a:spcPts val="0"/>
              </a:spcAft>
              <a:buSzPts val="1800"/>
              <a:buChar char="•"/>
            </a:pPr>
            <a:r>
              <a:rPr lang="en-US" sz="2200"/>
              <a:t>Share your high priorities with the rest of your table</a:t>
            </a:r>
            <a:endParaRPr sz="2200"/>
          </a:p>
          <a:p>
            <a:pPr marL="1371600" lvl="2" indent="-342900" algn="l" rtl="0">
              <a:spcBef>
                <a:spcPts val="800"/>
              </a:spcBef>
              <a:spcAft>
                <a:spcPts val="0"/>
              </a:spcAft>
              <a:buSzPts val="1800"/>
              <a:buChar char="–"/>
            </a:pPr>
            <a:r>
              <a:rPr lang="en-US" sz="2200"/>
              <a:t>Are there any commonalities/overlapping priorities? </a:t>
            </a:r>
            <a:endParaRPr sz="2200"/>
          </a:p>
          <a:p>
            <a:pPr marL="914400" lvl="1" indent="-342900" algn="l" rtl="0">
              <a:spcBef>
                <a:spcPts val="800"/>
              </a:spcBef>
              <a:spcAft>
                <a:spcPts val="0"/>
              </a:spcAft>
              <a:buSzPts val="1800"/>
              <a:buChar char="•"/>
            </a:pPr>
            <a:r>
              <a:rPr lang="en-US" sz="2200"/>
              <a:t>Make notes on note paper</a:t>
            </a:r>
            <a:endParaRPr sz="2200"/>
          </a:p>
          <a:p>
            <a:pPr marL="914400" lvl="1" indent="-342900" algn="l" rtl="0">
              <a:spcBef>
                <a:spcPts val="800"/>
              </a:spcBef>
              <a:spcAft>
                <a:spcPts val="800"/>
              </a:spcAft>
              <a:buSzPts val="1800"/>
              <a:buChar char="•"/>
            </a:pPr>
            <a:r>
              <a:rPr lang="en-US" sz="2200"/>
              <a:t>Share highlights with the full group</a:t>
            </a:r>
            <a:endParaRPr sz="2200" i="1">
              <a:highlight>
                <a:srgbClr val="FFFF00"/>
              </a:highlight>
            </a:endParaRPr>
          </a:p>
        </p:txBody>
      </p:sp>
      <p:pic>
        <p:nvPicPr>
          <p:cNvPr id="1529" name="Google Shape;1529;g2d9c85610ca_1_2167"/>
          <p:cNvPicPr preferRelativeResize="0"/>
          <p:nvPr/>
        </p:nvPicPr>
        <p:blipFill rotWithShape="1">
          <a:blip r:embed="rId3">
            <a:alphaModFix/>
          </a:blip>
          <a:srcRect/>
          <a:stretch/>
        </p:blipFill>
        <p:spPr>
          <a:xfrm>
            <a:off x="0" y="0"/>
            <a:ext cx="1371600" cy="1371600"/>
          </a:xfrm>
          <a:prstGeom prst="rect">
            <a:avLst/>
          </a:prstGeom>
          <a:noFill/>
          <a:ln>
            <a:noFill/>
          </a:ln>
        </p:spPr>
      </p:pic>
      <p:pic>
        <p:nvPicPr>
          <p:cNvPr id="1530" name="Google Shape;1530;g2d9c85610ca_1_2167"/>
          <p:cNvPicPr preferRelativeResize="0"/>
          <p:nvPr/>
        </p:nvPicPr>
        <p:blipFill>
          <a:blip r:embed="rId4">
            <a:alphaModFix/>
          </a:blip>
          <a:stretch>
            <a:fillRect/>
          </a:stretch>
        </p:blipFill>
        <p:spPr>
          <a:xfrm>
            <a:off x="6221400" y="3177200"/>
            <a:ext cx="2858805" cy="1905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g2d9c85610ca_1_2174"/>
          <p:cNvSpPr txBox="1">
            <a:spLocks noGrp="1"/>
          </p:cNvSpPr>
          <p:nvPr>
            <p:ph type="title"/>
          </p:nvPr>
        </p:nvSpPr>
        <p:spPr>
          <a:xfrm>
            <a:off x="517294" y="541744"/>
            <a:ext cx="8328000" cy="529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800"/>
              <a:buNone/>
            </a:pPr>
            <a:r>
              <a:rPr lang="en-US"/>
              <a:t>Summary</a:t>
            </a:r>
            <a:endParaRPr/>
          </a:p>
        </p:txBody>
      </p:sp>
      <p:grpSp>
        <p:nvGrpSpPr>
          <p:cNvPr id="1536" name="Google Shape;1536;g2d9c85610ca_1_2174"/>
          <p:cNvGrpSpPr/>
          <p:nvPr/>
        </p:nvGrpSpPr>
        <p:grpSpPr>
          <a:xfrm>
            <a:off x="1633331" y="1195725"/>
            <a:ext cx="6096000" cy="3397677"/>
            <a:chOff x="0" y="37271"/>
            <a:chExt cx="6096000" cy="3397677"/>
          </a:xfrm>
        </p:grpSpPr>
        <p:sp>
          <p:nvSpPr>
            <p:cNvPr id="1537" name="Google Shape;1537;g2d9c85610ca_1_2174"/>
            <p:cNvSpPr/>
            <p:nvPr/>
          </p:nvSpPr>
          <p:spPr>
            <a:xfrm>
              <a:off x="0" y="421028"/>
              <a:ext cx="6096000" cy="655200"/>
            </a:xfrm>
            <a:prstGeom prst="rect">
              <a:avLst/>
            </a:prstGeom>
            <a:solidFill>
              <a:schemeClr val="lt1">
                <a:alpha val="89800"/>
              </a:schemeClr>
            </a:solid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1538" name="Google Shape;1538;g2d9c85610ca_1_2174"/>
            <p:cNvSpPr/>
            <p:nvPr/>
          </p:nvSpPr>
          <p:spPr>
            <a:xfrm>
              <a:off x="304794" y="37271"/>
              <a:ext cx="4464000" cy="767400"/>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800">
                  <a:solidFill>
                    <a:schemeClr val="lt1"/>
                  </a:solidFill>
                  <a:latin typeface="Calibri"/>
                  <a:ea typeface="Calibri"/>
                  <a:cs typeface="Calibri"/>
                  <a:sym typeface="Calibri"/>
                </a:rPr>
                <a:t>Data quality promotes trust in the data, and data trust facilitates data use</a:t>
              </a:r>
              <a:endParaRPr sz="1800">
                <a:latin typeface="Calibri"/>
                <a:ea typeface="Calibri"/>
                <a:cs typeface="Calibri"/>
                <a:sym typeface="Calibri"/>
              </a:endParaRPr>
            </a:p>
          </p:txBody>
        </p:sp>
        <p:sp>
          <p:nvSpPr>
            <p:cNvPr id="1539" name="Google Shape;1539;g2d9c85610ca_1_2174"/>
            <p:cNvSpPr/>
            <p:nvPr/>
          </p:nvSpPr>
          <p:spPr>
            <a:xfrm>
              <a:off x="0" y="1600388"/>
              <a:ext cx="6096000" cy="655200"/>
            </a:xfrm>
            <a:prstGeom prst="rect">
              <a:avLst/>
            </a:prstGeom>
            <a:solidFill>
              <a:schemeClr val="lt1">
                <a:alpha val="8980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1540" name="Google Shape;1540;g2d9c85610ca_1_2174"/>
            <p:cNvSpPr/>
            <p:nvPr/>
          </p:nvSpPr>
          <p:spPr>
            <a:xfrm>
              <a:off x="304794" y="1216621"/>
              <a:ext cx="4464000" cy="7674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800">
                  <a:solidFill>
                    <a:schemeClr val="lt1"/>
                  </a:solidFill>
                  <a:latin typeface="Calibri"/>
                  <a:ea typeface="Calibri"/>
                  <a:cs typeface="Calibri"/>
                  <a:sym typeface="Calibri"/>
                </a:rPr>
                <a:t>In improving data quality, it’s important to consider and prioritize the most impactful areas for intervention </a:t>
              </a:r>
              <a:endParaRPr sz="1800">
                <a:solidFill>
                  <a:schemeClr val="dk1"/>
                </a:solidFill>
                <a:latin typeface="Calibri"/>
                <a:ea typeface="Calibri"/>
                <a:cs typeface="Calibri"/>
                <a:sym typeface="Calibri"/>
              </a:endParaRPr>
            </a:p>
          </p:txBody>
        </p:sp>
        <p:sp>
          <p:nvSpPr>
            <p:cNvPr id="1541" name="Google Shape;1541;g2d9c85610ca_1_2174"/>
            <p:cNvSpPr/>
            <p:nvPr/>
          </p:nvSpPr>
          <p:spPr>
            <a:xfrm>
              <a:off x="0" y="2779748"/>
              <a:ext cx="6096000" cy="655200"/>
            </a:xfrm>
            <a:prstGeom prst="rect">
              <a:avLst/>
            </a:prstGeom>
            <a:solidFill>
              <a:schemeClr val="lt1">
                <a:alpha val="89800"/>
              </a:schemeClr>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1542" name="Google Shape;1542;g2d9c85610ca_1_2174"/>
            <p:cNvSpPr/>
            <p:nvPr/>
          </p:nvSpPr>
          <p:spPr>
            <a:xfrm>
              <a:off x="304794" y="2395996"/>
              <a:ext cx="4464000" cy="767400"/>
            </a:xfrm>
            <a:prstGeom prst="roundRect">
              <a:avLst>
                <a:gd name="adj" fmla="val 16667"/>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800">
                  <a:solidFill>
                    <a:schemeClr val="lt1"/>
                  </a:solidFill>
                  <a:latin typeface="Calibri"/>
                  <a:ea typeface="Calibri"/>
                  <a:cs typeface="Calibri"/>
                  <a:sym typeface="Calibri"/>
                </a:rPr>
                <a:t>IIS leaders can ensure resources and attention are directed toward improving data quality and supporting </a:t>
              </a:r>
              <a:r>
                <a:rPr lang="en-US" sz="180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rPr>
                <a:t>interoperability</a:t>
              </a:r>
              <a:endParaRPr sz="1800">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g2daa4526883_0_39"/>
          <p:cNvSpPr txBox="1">
            <a:spLocks noGrp="1"/>
          </p:cNvSpPr>
          <p:nvPr>
            <p:ph type="title"/>
          </p:nvPr>
        </p:nvSpPr>
        <p:spPr>
          <a:xfrm>
            <a:off x="338089" y="1218518"/>
            <a:ext cx="8467800" cy="805500"/>
          </a:xfrm>
          <a:prstGeom prst="rect">
            <a:avLst/>
          </a:prstGeom>
          <a:noFill/>
          <a:ln>
            <a:noFill/>
          </a:ln>
        </p:spPr>
        <p:txBody>
          <a:bodyPr spcFirstLastPara="1" wrap="square" lIns="91425" tIns="91425" rIns="91425" bIns="91425" anchor="t" anchorCtr="0">
            <a:normAutofit/>
          </a:bodyPr>
          <a:lstStyle/>
          <a:p>
            <a:pPr marL="0" marR="0" lvl="0" indent="0" algn="ctr" rtl="0">
              <a:lnSpc>
                <a:spcPct val="97368"/>
              </a:lnSpc>
              <a:spcBef>
                <a:spcPts val="0"/>
              </a:spcBef>
              <a:spcAft>
                <a:spcPts val="0"/>
              </a:spcAft>
              <a:buClr>
                <a:schemeClr val="dk2"/>
              </a:buClr>
              <a:buSzPts val="3800"/>
              <a:buFont typeface="Calibri"/>
              <a:buNone/>
            </a:pPr>
            <a:r>
              <a:rPr lang="en-US">
                <a:solidFill>
                  <a:srgbClr val="2E5F7D"/>
                </a:solidFill>
              </a:rPr>
              <a:t>Questions/Comments/Discussion?</a:t>
            </a:r>
            <a:endParaRPr>
              <a:solidFill>
                <a:srgbClr val="2E5F7D"/>
              </a:solidFill>
            </a:endParaRPr>
          </a:p>
        </p:txBody>
      </p:sp>
      <p:pic>
        <p:nvPicPr>
          <p:cNvPr id="1548" name="Google Shape;1548;g2daa4526883_0_39"/>
          <p:cNvPicPr preferRelativeResize="0"/>
          <p:nvPr/>
        </p:nvPicPr>
        <p:blipFill rotWithShape="1">
          <a:blip r:embed="rId3">
            <a:alphaModFix/>
          </a:blip>
          <a:srcRect/>
          <a:stretch/>
        </p:blipFill>
        <p:spPr>
          <a:xfrm>
            <a:off x="3225200" y="2971250"/>
            <a:ext cx="2693601" cy="2172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g2d9c85610ca_1_2190"/>
          <p:cNvSpPr txBox="1">
            <a:spLocks noGrp="1"/>
          </p:cNvSpPr>
          <p:nvPr>
            <p:ph type="title"/>
          </p:nvPr>
        </p:nvSpPr>
        <p:spPr>
          <a:xfrm>
            <a:off x="369857" y="452636"/>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Data Quality Resources</a:t>
            </a:r>
            <a:endParaRPr/>
          </a:p>
        </p:txBody>
      </p:sp>
      <p:sp>
        <p:nvSpPr>
          <p:cNvPr id="1554" name="Google Shape;1554;g2d9c85610ca_1_2190"/>
          <p:cNvSpPr txBox="1">
            <a:spLocks noGrp="1"/>
          </p:cNvSpPr>
          <p:nvPr>
            <p:ph type="body" idx="1"/>
          </p:nvPr>
        </p:nvSpPr>
        <p:spPr>
          <a:xfrm>
            <a:off x="369850" y="1258125"/>
            <a:ext cx="8467800" cy="3575700"/>
          </a:xfrm>
          <a:prstGeom prst="rect">
            <a:avLst/>
          </a:prstGeom>
        </p:spPr>
        <p:txBody>
          <a:bodyPr spcFirstLastPara="1" wrap="square" lIns="68575" tIns="34275" rIns="68575" bIns="34275" anchor="t" anchorCtr="0">
            <a:normAutofit fontScale="92500" lnSpcReduction="10000"/>
          </a:bodyPr>
          <a:lstStyle/>
          <a:p>
            <a:pPr marL="457200" lvl="0" indent="-330200" algn="l" rtl="0">
              <a:spcBef>
                <a:spcPts val="1000"/>
              </a:spcBef>
              <a:spcAft>
                <a:spcPts val="0"/>
              </a:spcAft>
              <a:buSzPts val="1600"/>
              <a:buChar char="•"/>
            </a:pPr>
            <a:r>
              <a:rPr lang="en-US" sz="1600" u="sng">
                <a:solidFill>
                  <a:schemeClr val="hlink"/>
                </a:solidFill>
                <a:hlinkClick r:id="rId3"/>
              </a:rPr>
              <a:t>CDC IIS Data Quality Blueprint</a:t>
            </a:r>
            <a:r>
              <a:rPr lang="en-US" sz="1600"/>
              <a:t> - guide to address and advance IIS data quality characteristics</a:t>
            </a:r>
            <a:endParaRPr sz="1600"/>
          </a:p>
          <a:p>
            <a:pPr marL="457200" lvl="0" indent="-330200" algn="l" rtl="0">
              <a:spcBef>
                <a:spcPts val="1000"/>
              </a:spcBef>
              <a:spcAft>
                <a:spcPts val="0"/>
              </a:spcAft>
              <a:buSzPts val="1600"/>
              <a:buChar char="•"/>
            </a:pPr>
            <a:r>
              <a:rPr lang="en-US" sz="1600" u="sng">
                <a:solidFill>
                  <a:schemeClr val="hlink"/>
                </a:solidFill>
                <a:hlinkClick r:id="rId4"/>
              </a:rPr>
              <a:t>Data Validation Guide for the IIS Onboarding Process</a:t>
            </a:r>
            <a:r>
              <a:rPr lang="en-US" sz="1600"/>
              <a:t> - provides recommendations on the data validation process within onboarding</a:t>
            </a:r>
            <a:endParaRPr sz="1600"/>
          </a:p>
          <a:p>
            <a:pPr marL="457200" lvl="0" indent="-330200" algn="l" rtl="0">
              <a:spcBef>
                <a:spcPts val="1000"/>
              </a:spcBef>
              <a:spcAft>
                <a:spcPts val="0"/>
              </a:spcAft>
              <a:buSzPts val="1600"/>
              <a:buChar char="•"/>
            </a:pPr>
            <a:r>
              <a:rPr lang="en-US" sz="1600" u="sng">
                <a:solidFill>
                  <a:schemeClr val="hlink"/>
                </a:solidFill>
                <a:hlinkClick r:id="rId5"/>
              </a:rPr>
              <a:t>IIS Data Quality Practices: Monitoring and Evaluating Data Submissions</a:t>
            </a:r>
            <a:r>
              <a:rPr lang="en-US" sz="1600"/>
              <a:t> - focuses on the ongoing data monitoring and evaluation process for incoming data submissions</a:t>
            </a:r>
            <a:endParaRPr sz="1600"/>
          </a:p>
          <a:p>
            <a:pPr marL="457200" lvl="0" indent="-330200" algn="l" rtl="0">
              <a:spcBef>
                <a:spcPts val="1000"/>
              </a:spcBef>
              <a:spcAft>
                <a:spcPts val="0"/>
              </a:spcAft>
              <a:buSzPts val="1600"/>
              <a:buChar char="•"/>
            </a:pPr>
            <a:r>
              <a:rPr lang="en-US" sz="1600" u="sng">
                <a:solidFill>
                  <a:schemeClr val="hlink"/>
                </a:solidFill>
                <a:hlinkClick r:id="rId6"/>
              </a:rPr>
              <a:t>IIS Data Quality Practices: To Monitor and Evaluate Data at Rest</a:t>
            </a:r>
            <a:r>
              <a:rPr lang="en-US" sz="1600"/>
              <a:t> - provides practical guidance on techniques, methodologies, and processes for IIS to use in assessing the quality of data at rest</a:t>
            </a:r>
            <a:endParaRPr sz="1600"/>
          </a:p>
          <a:p>
            <a:pPr marL="457200" lvl="0" indent="-330200" algn="l" rtl="0">
              <a:spcBef>
                <a:spcPts val="1000"/>
              </a:spcBef>
              <a:spcAft>
                <a:spcPts val="0"/>
              </a:spcAft>
              <a:buSzPts val="1600"/>
              <a:buChar char="•"/>
            </a:pPr>
            <a:r>
              <a:rPr lang="en-US" sz="1600" u="sng">
                <a:solidFill>
                  <a:schemeClr val="hlink"/>
                </a:solidFill>
                <a:hlinkClick r:id="rId7"/>
              </a:rPr>
              <a:t>Data Quality Assurance in Immunization Information Systems</a:t>
            </a:r>
            <a:r>
              <a:rPr lang="en-US" sz="1600"/>
              <a:t> - provides best practice recommendations that support and sustain high-quality data in IIS</a:t>
            </a:r>
            <a:endParaRPr sz="1600"/>
          </a:p>
          <a:p>
            <a:pPr marL="457200" lvl="0" indent="-330200" algn="l" rtl="0">
              <a:spcBef>
                <a:spcPts val="1000"/>
              </a:spcBef>
              <a:spcAft>
                <a:spcPts val="0"/>
              </a:spcAft>
              <a:buSzPts val="1600"/>
              <a:buChar char="•"/>
            </a:pPr>
            <a:r>
              <a:rPr lang="en-US" sz="1600" u="sng">
                <a:solidFill>
                  <a:schemeClr val="hlink"/>
                </a:solidFill>
                <a:hlinkClick r:id="rId8"/>
              </a:rPr>
              <a:t>AIRA Aggregate Analysis Reporting Tool (AART) Tool</a:t>
            </a:r>
            <a:r>
              <a:rPr lang="en-US" sz="1600"/>
              <a:t> - an application developed to visualize and compile results and information on community-driven measures and tests related to IIS Functional Standards</a:t>
            </a:r>
            <a:endParaRPr sz="1600"/>
          </a:p>
          <a:p>
            <a:pPr marL="457200" lvl="0" indent="-330200" algn="l" rtl="0">
              <a:lnSpc>
                <a:spcPct val="86666"/>
              </a:lnSpc>
              <a:spcBef>
                <a:spcPts val="600"/>
              </a:spcBef>
              <a:spcAft>
                <a:spcPts val="0"/>
              </a:spcAft>
              <a:buSzPts val="1600"/>
              <a:buChar char="•"/>
            </a:pPr>
            <a:r>
              <a:rPr lang="en-US" sz="1600" u="sng">
                <a:solidFill>
                  <a:schemeClr val="hlink"/>
                </a:solidFill>
                <a:hlinkClick r:id="rId9"/>
              </a:rPr>
              <a:t>Onboarding Consensus-Based Recommendations</a:t>
            </a:r>
            <a:r>
              <a:rPr lang="en-US" sz="1600"/>
              <a:t> - guidance to promote best practices for provider onboarding to IIS</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g2d9c85610ca_1_1865"/>
          <p:cNvPicPr preferRelativeResize="0"/>
          <p:nvPr/>
        </p:nvPicPr>
        <p:blipFill rotWithShape="1">
          <a:blip r:embed="rId3">
            <a:alphaModFix/>
          </a:blip>
          <a:srcRect r="14288" b="5571"/>
          <a:stretch/>
        </p:blipFill>
        <p:spPr>
          <a:xfrm>
            <a:off x="5364650" y="2239625"/>
            <a:ext cx="3779350" cy="2903875"/>
          </a:xfrm>
          <a:prstGeom prst="rect">
            <a:avLst/>
          </a:prstGeom>
          <a:noFill/>
          <a:ln>
            <a:noFill/>
          </a:ln>
        </p:spPr>
      </p:pic>
      <p:sp>
        <p:nvSpPr>
          <p:cNvPr id="1172" name="Google Shape;1172;g2d9c85610ca_1_1865"/>
          <p:cNvSpPr txBox="1">
            <a:spLocks noGrp="1"/>
          </p:cNvSpPr>
          <p:nvPr>
            <p:ph type="title"/>
          </p:nvPr>
        </p:nvSpPr>
        <p:spPr>
          <a:xfrm>
            <a:off x="1371600" y="566100"/>
            <a:ext cx="7772400" cy="8055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US"/>
              <a:t>Activity: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Your</a:t>
            </a:r>
            <a:r>
              <a:rPr lang="en-US"/>
              <a:t> System’s Data Quality - A Brief Assessment</a:t>
            </a:r>
            <a:endParaRPr/>
          </a:p>
        </p:txBody>
      </p:sp>
      <p:sp>
        <p:nvSpPr>
          <p:cNvPr id="1173" name="Google Shape;1173;g2d9c85610ca_1_1865"/>
          <p:cNvSpPr txBox="1">
            <a:spLocks noGrp="1"/>
          </p:cNvSpPr>
          <p:nvPr>
            <p:ph type="body" idx="1"/>
          </p:nvPr>
        </p:nvSpPr>
        <p:spPr>
          <a:xfrm>
            <a:off x="338100" y="1526450"/>
            <a:ext cx="5812800" cy="3617100"/>
          </a:xfrm>
          <a:prstGeom prst="rect">
            <a:avLst/>
          </a:prstGeom>
        </p:spPr>
        <p:txBody>
          <a:bodyPr spcFirstLastPara="1" wrap="square" lIns="68575" tIns="34275" rIns="68575" bIns="34275" anchor="t" anchorCtr="0">
            <a:normAutofit fontScale="92500"/>
          </a:bodyPr>
          <a:lstStyle/>
          <a:p>
            <a:pPr marL="457200" lvl="0" indent="-368300" algn="l" rtl="0">
              <a:lnSpc>
                <a:spcPct val="100000"/>
              </a:lnSpc>
              <a:spcBef>
                <a:spcPts val="1000"/>
              </a:spcBef>
              <a:spcAft>
                <a:spcPts val="0"/>
              </a:spcAft>
              <a:buSzPts val="2200"/>
              <a:buChar char="•"/>
            </a:pPr>
            <a:r>
              <a:rPr lang="en-US" sz="2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Menti s</a:t>
            </a:r>
            <a:r>
              <a:rPr lang="en-US" sz="2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cale questions</a:t>
            </a:r>
            <a:r>
              <a:rPr lang="en-US" sz="2200"/>
              <a:t> (scale of 1-5, with 5 being most important):</a:t>
            </a:r>
            <a:endParaRPr sz="2200"/>
          </a:p>
          <a:p>
            <a:pPr marL="914400" lvl="1" indent="-342900" algn="l" rtl="0">
              <a:lnSpc>
                <a:spcPct val="100000"/>
              </a:lnSpc>
              <a:spcBef>
                <a:spcPts val="1000"/>
              </a:spcBef>
              <a:spcAft>
                <a:spcPts val="0"/>
              </a:spcAft>
              <a:buClr>
                <a:srgbClr val="55AF89"/>
              </a:buClr>
              <a:buSzPts val="1800"/>
              <a:buChar char="•"/>
            </a:pPr>
            <a:r>
              <a:rPr lang="en-US" sz="2200"/>
              <a:t>What is the level of importance of DQ to you as a leader?</a:t>
            </a:r>
            <a:endParaRPr sz="2200"/>
          </a:p>
          <a:p>
            <a:pPr marL="914400" lvl="1" indent="-342900" algn="l" rtl="0">
              <a:lnSpc>
                <a:spcPct val="100000"/>
              </a:lnSpc>
              <a:spcBef>
                <a:spcPts val="1000"/>
              </a:spcBef>
              <a:spcAft>
                <a:spcPts val="0"/>
              </a:spcAft>
              <a:buClr>
                <a:srgbClr val="55AF89"/>
              </a:buClr>
              <a:buSzPts val="1800"/>
              <a:buChar char="•"/>
            </a:pPr>
            <a:r>
              <a:rPr lang="en-US" sz="2200"/>
              <a:t>What is the level of importance of DQ to your data exchange partners?</a:t>
            </a:r>
            <a:endParaRPr sz="2200"/>
          </a:p>
          <a:p>
            <a:pPr marL="457200" lvl="0" indent="-368300" algn="l" rtl="0">
              <a:lnSpc>
                <a:spcPct val="100000"/>
              </a:lnSpc>
              <a:spcBef>
                <a:spcPts val="1000"/>
              </a:spcBef>
              <a:spcAft>
                <a:spcPts val="0"/>
              </a:spcAft>
              <a:buSzPts val="2200"/>
              <a:buChar char="•"/>
            </a:pPr>
            <a:r>
              <a:rPr lang="en-US" sz="2200"/>
              <a:t>Menti qualitative questions (free text):</a:t>
            </a:r>
            <a:endParaRPr sz="2200"/>
          </a:p>
          <a:p>
            <a:pPr marL="914400" lvl="1" indent="-342900" algn="l" rtl="0">
              <a:lnSpc>
                <a:spcPct val="100000"/>
              </a:lnSpc>
              <a:spcBef>
                <a:spcPts val="1000"/>
              </a:spcBef>
              <a:spcAft>
                <a:spcPts val="0"/>
              </a:spcAft>
              <a:buClr>
                <a:srgbClr val="55AF89"/>
              </a:buClr>
              <a:buSzPts val="1800"/>
              <a:buChar char="•"/>
            </a:pPr>
            <a:r>
              <a:rPr lang="en-US" sz="2200"/>
              <a:t>Where is your system strong with DQ?</a:t>
            </a:r>
            <a:endParaRPr sz="2200"/>
          </a:p>
          <a:p>
            <a:pPr marL="914400" lvl="1" indent="-342900" algn="l" rtl="0">
              <a:lnSpc>
                <a:spcPct val="100000"/>
              </a:lnSpc>
              <a:spcBef>
                <a:spcPts val="1000"/>
              </a:spcBef>
              <a:spcAft>
                <a:spcPts val="0"/>
              </a:spcAft>
              <a:buClr>
                <a:srgbClr val="55AF89"/>
              </a:buClr>
              <a:buSzPts val="1800"/>
              <a:buChar char="•"/>
            </a:pPr>
            <a:r>
              <a:rPr lang="en-US" sz="2200"/>
              <a:t>What are your most significant DQ priorities?</a:t>
            </a:r>
            <a:endParaRPr sz="2200"/>
          </a:p>
        </p:txBody>
      </p:sp>
      <p:sp>
        <p:nvSpPr>
          <p:cNvPr id="1174" name="Google Shape;1174;g2d9c85610ca_1_1865"/>
          <p:cNvSpPr txBox="1"/>
          <p:nvPr/>
        </p:nvSpPr>
        <p:spPr>
          <a:xfrm rot="-673540">
            <a:off x="6553234" y="2734354"/>
            <a:ext cx="2130028" cy="1970147"/>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700" i="1" dirty="0">
                <a:solidFill>
                  <a:schemeClr val="dk1"/>
                </a:solidFill>
                <a:latin typeface="Permanent Marker"/>
                <a:ea typeface="Permanent Marker"/>
                <a:cs typeface="Permanent Marker"/>
                <a:sym typeface="Permanent Marker"/>
              </a:rPr>
              <a:t>Note: In responding to questions, consider ALL data in your system (routine as well as COVID)</a:t>
            </a:r>
            <a:endParaRPr sz="1700" i="1" dirty="0">
              <a:solidFill>
                <a:schemeClr val="dk1"/>
              </a:solidFill>
              <a:latin typeface="Permanent Marker"/>
              <a:ea typeface="Permanent Marker"/>
              <a:cs typeface="Permanent Marker"/>
              <a:sym typeface="Permanent Marker"/>
            </a:endParaRPr>
          </a:p>
        </p:txBody>
      </p:sp>
      <p:pic>
        <p:nvPicPr>
          <p:cNvPr id="1175" name="Google Shape;1175;g2d9c85610ca_1_1865"/>
          <p:cNvPicPr preferRelativeResize="0"/>
          <p:nvPr/>
        </p:nvPicPr>
        <p:blipFill rotWithShape="1">
          <a:blip r:embed="rId4">
            <a:alphaModFix/>
          </a:blip>
          <a:srcRect/>
          <a:stretch/>
        </p:blipFill>
        <p:spPr>
          <a:xfrm>
            <a:off x="0" y="0"/>
            <a:ext cx="1371600" cy="1371600"/>
          </a:xfrm>
          <a:prstGeom prst="rect">
            <a:avLst/>
          </a:prstGeom>
          <a:noFill/>
          <a:ln>
            <a:noFill/>
          </a:ln>
        </p:spPr>
      </p:pic>
      <p:pic>
        <p:nvPicPr>
          <p:cNvPr id="1176" name="Google Shape;1176;g2d9c85610ca_1_1865"/>
          <p:cNvPicPr preferRelativeResize="0"/>
          <p:nvPr/>
        </p:nvPicPr>
        <p:blipFill rotWithShape="1">
          <a:blip r:embed="rId5">
            <a:alphaModFix/>
          </a:blip>
          <a:srcRect/>
          <a:stretch/>
        </p:blipFill>
        <p:spPr>
          <a:xfrm>
            <a:off x="6382200" y="1146650"/>
            <a:ext cx="1084975" cy="1092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g2d9c85610ca_1_1879"/>
          <p:cNvSpPr txBox="1">
            <a:spLocks noGrp="1"/>
          </p:cNvSpPr>
          <p:nvPr>
            <p:ph type="title"/>
          </p:nvPr>
        </p:nvSpPr>
        <p:spPr>
          <a:xfrm>
            <a:off x="369857" y="88851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What Is Data Quality? </a:t>
            </a:r>
            <a:endParaRPr/>
          </a:p>
        </p:txBody>
      </p:sp>
      <p:pic>
        <p:nvPicPr>
          <p:cNvPr id="1182" name="Google Shape;1182;g2d9c85610ca_1_1879"/>
          <p:cNvPicPr preferRelativeResize="0"/>
          <p:nvPr/>
        </p:nvPicPr>
        <p:blipFill>
          <a:blip r:embed="rId3">
            <a:alphaModFix/>
          </a:blip>
          <a:stretch>
            <a:fillRect/>
          </a:stretch>
        </p:blipFill>
        <p:spPr>
          <a:xfrm>
            <a:off x="2997775" y="1784236"/>
            <a:ext cx="3148448" cy="31446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g2d9c85610ca_1_1884"/>
          <p:cNvSpPr txBox="1">
            <a:spLocks noGrp="1"/>
          </p:cNvSpPr>
          <p:nvPr>
            <p:ph type="title"/>
          </p:nvPr>
        </p:nvSpPr>
        <p:spPr>
          <a:xfrm>
            <a:off x="369857" y="888511"/>
            <a:ext cx="8467800" cy="8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a:t>What Is </a:t>
            </a:r>
            <a:r>
              <a:rPr lang="en-US" b="1"/>
              <a:t>IIS </a:t>
            </a:r>
            <a:r>
              <a:rPr lang="en-US"/>
              <a:t>Data Quality? </a:t>
            </a:r>
            <a:endParaRPr/>
          </a:p>
        </p:txBody>
      </p:sp>
      <p:sp>
        <p:nvSpPr>
          <p:cNvPr id="1188" name="Google Shape;1188;g2d9c85610ca_1_1884"/>
          <p:cNvSpPr txBox="1">
            <a:spLocks noGrp="1"/>
          </p:cNvSpPr>
          <p:nvPr>
            <p:ph type="body" idx="1"/>
          </p:nvPr>
        </p:nvSpPr>
        <p:spPr>
          <a:xfrm>
            <a:off x="369850" y="1840400"/>
            <a:ext cx="8029200" cy="2454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a:p>
            <a:pPr marL="457200" lvl="0" indent="0" algn="ctr" rtl="0">
              <a:spcBef>
                <a:spcPts val="800"/>
              </a:spcBef>
              <a:spcAft>
                <a:spcPts val="0"/>
              </a:spcAft>
              <a:buNone/>
            </a:pPr>
            <a:r>
              <a:rPr lang="en-US" sz="2500" i="1"/>
              <a:t>IIS data quality is the degree to which data sent to or stored in an IIS meet current standards, support clinical decision-making needs, and can be used to answer key public health questions with high confidence</a:t>
            </a:r>
            <a:endParaRPr sz="2500" i="1"/>
          </a:p>
        </p:txBody>
      </p:sp>
      <p:sp>
        <p:nvSpPr>
          <p:cNvPr id="1189" name="Google Shape;1189;g2d9c85610ca_1_1884"/>
          <p:cNvSpPr txBox="1"/>
          <p:nvPr/>
        </p:nvSpPr>
        <p:spPr>
          <a:xfrm>
            <a:off x="606050" y="4599625"/>
            <a:ext cx="6674100" cy="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1"/>
                </a:solidFill>
                <a:latin typeface="Calibri"/>
                <a:ea typeface="Calibri"/>
                <a:cs typeface="Calibri"/>
                <a:sym typeface="Calibri"/>
              </a:rPr>
              <a:t>Data Quality Assurance in Immunization Information Systems, August 2022: </a:t>
            </a:r>
            <a:r>
              <a:rPr lang="en-US" sz="1100" u="sng">
                <a:solidFill>
                  <a:schemeClr val="hlink"/>
                </a:solidFill>
                <a:latin typeface="Calibri"/>
                <a:ea typeface="Calibri"/>
                <a:cs typeface="Calibri"/>
                <a:sym typeface="Calibri"/>
                <a:hlinkClick r:id="rId3"/>
              </a:rPr>
              <a:t>https://repository.immregistries.org/files/resources/62fbd92c465fe/data_quality_assurance_8_2022.pdf</a:t>
            </a: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g2d9c85610ca_1_1890"/>
          <p:cNvPicPr preferRelativeResize="0"/>
          <p:nvPr/>
        </p:nvPicPr>
        <p:blipFill rotWithShape="1">
          <a:blip r:embed="rId3">
            <a:alphaModFix/>
          </a:blip>
          <a:srcRect/>
          <a:stretch/>
        </p:blipFill>
        <p:spPr>
          <a:xfrm>
            <a:off x="0" y="1135175"/>
            <a:ext cx="5173139" cy="4008324"/>
          </a:xfrm>
          <a:prstGeom prst="rect">
            <a:avLst/>
          </a:prstGeom>
          <a:noFill/>
          <a:ln>
            <a:noFill/>
          </a:ln>
        </p:spPr>
      </p:pic>
      <p:sp>
        <p:nvSpPr>
          <p:cNvPr id="1195" name="Google Shape;1195;g2d9c85610ca_1_1890"/>
          <p:cNvSpPr txBox="1">
            <a:spLocks noGrp="1"/>
          </p:cNvSpPr>
          <p:nvPr>
            <p:ph type="body" idx="1"/>
          </p:nvPr>
        </p:nvSpPr>
        <p:spPr>
          <a:xfrm>
            <a:off x="4898575" y="1543525"/>
            <a:ext cx="4032000" cy="3206400"/>
          </a:xfrm>
          <a:prstGeom prst="rect">
            <a:avLst/>
          </a:prstGeom>
          <a:noFill/>
          <a:ln>
            <a:noFill/>
          </a:ln>
        </p:spPr>
        <p:txBody>
          <a:bodyPr spcFirstLastPara="1" wrap="square" lIns="91425" tIns="91425" rIns="91425" bIns="91425" anchor="t" anchorCtr="0">
            <a:normAutofit/>
          </a:bodyPr>
          <a:lstStyle/>
          <a:p>
            <a:pPr marL="457200" lvl="0" indent="-406400" algn="l" rtl="0">
              <a:lnSpc>
                <a:spcPct val="100000"/>
              </a:lnSpc>
              <a:spcBef>
                <a:spcPts val="1000"/>
              </a:spcBef>
              <a:spcAft>
                <a:spcPts val="0"/>
              </a:spcAft>
              <a:buSzPts val="2200"/>
              <a:buChar char="•"/>
            </a:pPr>
            <a:r>
              <a:rPr lang="en-US" sz="2200"/>
              <a:t>The more stakeholders use the data, the more they will invest in the data quality</a:t>
            </a:r>
            <a:endParaRPr sz="2200"/>
          </a:p>
          <a:p>
            <a:pPr marL="457200" lvl="0" indent="-406400" algn="l" rtl="0">
              <a:lnSpc>
                <a:spcPct val="100000"/>
              </a:lnSpc>
              <a:spcBef>
                <a:spcPts val="1000"/>
              </a:spcBef>
              <a:spcAft>
                <a:spcPts val="0"/>
              </a:spcAft>
              <a:buSzPts val="2200"/>
              <a:buChar char="•"/>
            </a:pPr>
            <a:r>
              <a:rPr lang="en-US" sz="2200"/>
              <a:t>We should make it </a:t>
            </a:r>
            <a:r>
              <a:rPr lang="en-US" sz="2200" b="1">
                <a:solidFill>
                  <a:schemeClr val="accent1"/>
                </a:solidFill>
              </a:rPr>
              <a:t>easy</a:t>
            </a:r>
            <a:r>
              <a:rPr lang="en-US" sz="2200"/>
              <a:t> for authorized users to get data in and out of our systems</a:t>
            </a:r>
            <a:endParaRPr sz="2200"/>
          </a:p>
        </p:txBody>
      </p:sp>
      <p:sp>
        <p:nvSpPr>
          <p:cNvPr id="1196" name="Google Shape;1196;g2d9c85610ca_1_1890"/>
          <p:cNvSpPr txBox="1">
            <a:spLocks noGrp="1"/>
          </p:cNvSpPr>
          <p:nvPr>
            <p:ph type="title"/>
          </p:nvPr>
        </p:nvSpPr>
        <p:spPr>
          <a:xfrm>
            <a:off x="493144" y="587306"/>
            <a:ext cx="8315700" cy="10740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5151"/>
              <a:buNone/>
            </a:pPr>
            <a:r>
              <a:rPr lang="en-US"/>
              <a:t>Relationship Between</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 Data Use and Data Quality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g2d9c85610ca_1_1896"/>
          <p:cNvSpPr txBox="1">
            <a:spLocks noGrp="1"/>
          </p:cNvSpPr>
          <p:nvPr>
            <p:ph type="title"/>
          </p:nvPr>
        </p:nvSpPr>
        <p:spPr>
          <a:xfrm>
            <a:off x="369900" y="747600"/>
            <a:ext cx="8774100" cy="8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3200"/>
              <a:t>DQ </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Trade</a:t>
            </a:r>
            <a:r>
              <a:rPr lang="en-US" sz="3200"/>
              <a:t>-Offs: Consider an </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IIS</a:t>
            </a:r>
            <a:r>
              <a:rPr lang="en-US" sz="3200"/>
              <a:t> with Extremely Rigid Data Quality Requirements for Incoming Data</a:t>
            </a:r>
            <a:endParaRPr sz="3200"/>
          </a:p>
        </p:txBody>
      </p:sp>
      <p:sp>
        <p:nvSpPr>
          <p:cNvPr id="1202" name="Google Shape;1202;g2d9c85610ca_1_1896"/>
          <p:cNvSpPr txBox="1">
            <a:spLocks noGrp="1"/>
          </p:cNvSpPr>
          <p:nvPr>
            <p:ph type="body" idx="1"/>
          </p:nvPr>
        </p:nvSpPr>
        <p:spPr>
          <a:xfrm>
            <a:off x="3263725" y="2453025"/>
            <a:ext cx="5730900" cy="24540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US" sz="2200"/>
              <a:t>Accuracy of data in the IIS may go up</a:t>
            </a:r>
            <a:endParaRPr sz="22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endParaRPr sz="2200"/>
          </a:p>
          <a:p>
            <a:pPr marL="457200" lvl="0" indent="0" algn="l" rtl="0">
              <a:lnSpc>
                <a:spcPct val="115000"/>
              </a:lnSpc>
              <a:spcBef>
                <a:spcPts val="0"/>
              </a:spcBef>
              <a:spcAft>
                <a:spcPts val="0"/>
              </a:spcAft>
              <a:buNone/>
            </a:pPr>
            <a:r>
              <a:rPr lang="en-US" sz="2200"/>
              <a:t>Completeness of data would likely go down, and onboarding time would likely be extended</a:t>
            </a:r>
            <a:endParaRPr sz="2200"/>
          </a:p>
          <a:p>
            <a:pPr marL="0" lvl="0" indent="0" algn="l" rtl="0">
              <a:lnSpc>
                <a:spcPct val="115000"/>
              </a:lnSpc>
              <a:spcBef>
                <a:spcPts val="0"/>
              </a:spcBef>
              <a:spcAft>
                <a:spcPts val="0"/>
              </a:spcAft>
              <a:buClr>
                <a:schemeClr val="dk1"/>
              </a:buClr>
              <a:buSzPct val="52380"/>
              <a:buFont typeface="Arial"/>
              <a:buNone/>
            </a:pPr>
            <a:endParaRPr/>
          </a:p>
          <a:p>
            <a:pPr marL="0" lvl="0" indent="0" algn="l" rtl="0">
              <a:spcBef>
                <a:spcPts val="800"/>
              </a:spcBef>
              <a:spcAft>
                <a:spcPts val="0"/>
              </a:spcAft>
              <a:buNone/>
            </a:pPr>
            <a:endParaRPr/>
          </a:p>
        </p:txBody>
      </p:sp>
      <p:sp>
        <p:nvSpPr>
          <p:cNvPr id="1203" name="Google Shape;1203;g2d9c85610ca_1_1896"/>
          <p:cNvSpPr/>
          <p:nvPr/>
        </p:nvSpPr>
        <p:spPr>
          <a:xfrm>
            <a:off x="1120613" y="2178125"/>
            <a:ext cx="1155600" cy="1268400"/>
          </a:xfrm>
          <a:prstGeom prst="upArrow">
            <a:avLst>
              <a:gd name="adj1" fmla="val 50000"/>
              <a:gd name="adj2" fmla="val 50000"/>
            </a:avLst>
          </a:prstGeom>
          <a:solidFill>
            <a:srgbClr val="E3EBB3"/>
          </a:solidFill>
          <a:ln w="9525" cap="flat" cmpd="sng">
            <a:solidFill>
              <a:srgbClr val="155B5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04" name="Google Shape;1204;g2d9c85610ca_1_1896"/>
          <p:cNvSpPr/>
          <p:nvPr/>
        </p:nvSpPr>
        <p:spPr>
          <a:xfrm rot="10800000">
            <a:off x="1906475" y="3185800"/>
            <a:ext cx="1155600" cy="1268400"/>
          </a:xfrm>
          <a:prstGeom prst="upArrow">
            <a:avLst>
              <a:gd name="adj1" fmla="val 50000"/>
              <a:gd name="adj2" fmla="val 50000"/>
            </a:avLst>
          </a:prstGeom>
          <a:solidFill>
            <a:srgbClr val="E3EBB3"/>
          </a:solidFill>
          <a:ln w="9525" cap="flat" cmpd="sng">
            <a:solidFill>
              <a:srgbClr val="155B5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2914</Words>
  <Application>Microsoft Office PowerPoint</Application>
  <PresentationFormat>On-screen Show (16:9)</PresentationFormat>
  <Paragraphs>348</Paragraphs>
  <Slides>43</Slides>
  <Notes>43</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Calibri</vt:lpstr>
      <vt:lpstr>Roboto</vt:lpstr>
      <vt:lpstr>NTR</vt:lpstr>
      <vt:lpstr>Open Sans</vt:lpstr>
      <vt:lpstr>Open Sans Light</vt:lpstr>
      <vt:lpstr>Noto Sans Symbols</vt:lpstr>
      <vt:lpstr>Arial</vt:lpstr>
      <vt:lpstr>Permanent Marker</vt:lpstr>
      <vt:lpstr>Caveat</vt:lpstr>
      <vt:lpstr>Office Theme</vt:lpstr>
      <vt:lpstr>Office Theme</vt:lpstr>
      <vt:lpstr>PowerPoint Presentation</vt:lpstr>
      <vt:lpstr>Learning Objectives</vt:lpstr>
      <vt:lpstr>Overview of Data Quality (DQ)</vt:lpstr>
      <vt:lpstr>Introduction to DQ</vt:lpstr>
      <vt:lpstr>Activity: Your System’s Data Quality - A Brief Assessment</vt:lpstr>
      <vt:lpstr>What Is Data Quality? </vt:lpstr>
      <vt:lpstr>What Is IIS Data Quality? </vt:lpstr>
      <vt:lpstr>Relationship Between Data Use and Data Quality </vt:lpstr>
      <vt:lpstr>DQ Trade-Offs: Consider an IIS with Extremely Rigid Data Quality Requirements for Incoming Data</vt:lpstr>
      <vt:lpstr>The Role of Standards</vt:lpstr>
      <vt:lpstr>IIS Leader’s Role in Data Quality </vt:lpstr>
      <vt:lpstr>Key Data Quality Tools</vt:lpstr>
      <vt:lpstr>What Guides IIS Community-Wide DQ Activities?</vt:lpstr>
      <vt:lpstr>Data Quality Main Characteristics</vt:lpstr>
      <vt:lpstr>Data Quality Enabling Characteristics</vt:lpstr>
      <vt:lpstr>CDC Reports</vt:lpstr>
      <vt:lpstr>Routine Vaccination  Data Quality Report</vt:lpstr>
      <vt:lpstr>CDC COVID Coverage Maps</vt:lpstr>
      <vt:lpstr>Guidance for Program Practices</vt:lpstr>
      <vt:lpstr>Onboarding Guide</vt:lpstr>
      <vt:lpstr>Onboarding Templates</vt:lpstr>
      <vt:lpstr>Published August 2022</vt:lpstr>
      <vt:lpstr>Tools for EHR Partners - from the Immunization Integration Program (HIMSS, CDC, AIRA)</vt:lpstr>
      <vt:lpstr>AART DQ Content Areas</vt:lpstr>
      <vt:lpstr>Data At Rest (DAR) Process </vt:lpstr>
      <vt:lpstr>DAR Benefits</vt:lpstr>
      <vt:lpstr>Address Standardization and Validation</vt:lpstr>
      <vt:lpstr>Improving Demographics Across the Lifespan</vt:lpstr>
      <vt:lpstr>Incentivizing Provider Sites/EHRs to Invest in Data Quality</vt:lpstr>
      <vt:lpstr>Determine Where to Intervene on DQ Challenges</vt:lpstr>
      <vt:lpstr>PowerPoint Presentation</vt:lpstr>
      <vt:lpstr>PowerPoint Presentation</vt:lpstr>
      <vt:lpstr>PowerPoint Presentation</vt:lpstr>
      <vt:lpstr>Activity: Upstream, Downstream,  Where Do We Fish? </vt:lpstr>
      <vt:lpstr>Activity: Upstream, Downstream,    Where Do We Fish?</vt:lpstr>
      <vt:lpstr>From the Field: Real-World Data Quality Tools</vt:lpstr>
      <vt:lpstr>From the Field: Real-World Data Quality Tools</vt:lpstr>
      <vt:lpstr>From the Field: Real-World Data Quality Tools</vt:lpstr>
      <vt:lpstr>Today’s Data Quality Issues/Hot Topics</vt:lpstr>
      <vt:lpstr>Activity: High Priorities Moving Forward</vt:lpstr>
      <vt:lpstr>Summary</vt:lpstr>
      <vt:lpstr>Questions/Comments/Discussion?</vt:lpstr>
      <vt:lpstr>Data Quality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IIS Leadership Workshop</dc:title>
  <dc:creator>Pooja Verma</dc:creator>
  <cp:lastModifiedBy>Hayleigh McCall McDavid</cp:lastModifiedBy>
  <cp:revision>3</cp:revision>
  <dcterms:created xsi:type="dcterms:W3CDTF">2021-04-19T20:30:58Z</dcterms:created>
  <dcterms:modified xsi:type="dcterms:W3CDTF">2024-06-05T17:20:24Z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0x0101003603A42B84B06847AFCE29FF3D1CE16D</vt:lpwstr>
  </property>
</Properties>
</file>