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84" r:id="rId2"/>
    <p:sldMasterId id="2147483692" r:id="rId3"/>
  </p:sldMasterIdLst>
  <p:notesMasterIdLst>
    <p:notesMasterId r:id="rId27"/>
  </p:notesMasterIdLst>
  <p:sldIdLst>
    <p:sldId id="427" r:id="rId4"/>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Lst>
  <p:sldSz cx="9144000" cy="5143500" type="screen16x9"/>
  <p:notesSz cx="6858000" cy="9144000"/>
  <p:embeddedFontLst>
    <p:embeddedFont>
      <p:font typeface="Noto Sans Symbols" panose="020B0604020202020204" charset="0"/>
      <p:regular r:id="rId28"/>
      <p:bold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4" roundtripDataSignature="AMtx7mijdCB9Iah91qCAnAetZXP6Ko2V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B6A28F-9125-427B-951A-4BD745722D45}">
  <a:tblStyle styleId="{2FB6A28F-9125-427B-951A-4BD745722D4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101F417-6E54-4702-AFD2-C3D4A4A88BDC}"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0309128-180E-4FC0-8348-A2E797A2228B}"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234"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23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23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236"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2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2d9c85610ca_1_32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a:t>For the last session of our day, I would like to invite Marcey Propp on stage. </a:t>
            </a:r>
            <a:endParaRPr sz="1100"/>
          </a:p>
          <a:p>
            <a:pPr marL="0" lvl="0" indent="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Clr>
                <a:schemeClr val="dk1"/>
              </a:buClr>
              <a:buSzPts val="1400"/>
              <a:buFont typeface="Arial"/>
              <a:buNone/>
            </a:pPr>
            <a:r>
              <a:rPr lang="en-US" sz="1100"/>
              <a:t>Marcey Propp is a </a:t>
            </a:r>
            <a:r>
              <a:rPr lang="en-US" sz="1100">
                <a:solidFill>
                  <a:srgbClr val="0075C4"/>
                </a:solidFill>
              </a:rPr>
              <a:t>Sr. Project Manager, and a PHII faculty member from HLN Consulting</a:t>
            </a:r>
            <a:endParaRPr sz="1100">
              <a:solidFill>
                <a:srgbClr val="0075C4"/>
              </a:solidFill>
            </a:endParaRPr>
          </a:p>
          <a:p>
            <a:pPr marL="0" lvl="0" indent="0" algn="l" rtl="0">
              <a:lnSpc>
                <a:spcPct val="100000"/>
              </a:lnSpc>
              <a:spcBef>
                <a:spcPts val="0"/>
              </a:spcBef>
              <a:spcAft>
                <a:spcPts val="0"/>
              </a:spcAft>
              <a:buClr>
                <a:schemeClr val="dk1"/>
              </a:buClr>
              <a:buSzPts val="1100"/>
              <a:buFont typeface="Arial"/>
              <a:buNone/>
            </a:pPr>
            <a:r>
              <a:rPr lang="en-US" sz="1100"/>
              <a:t>Marcey Propp has engaged with public and private health systems and not-for-profit organizations for the past 20+ years, assisting them in developing strategic health information technology plans for improving productivity and efficiency. Over the past several years, as a Sr. Project Manager, Marcey has been collaborating with the CDC, AIRA and PHII to provide technical assistance to jurisdictions across the country to help  support successful IIS platform transitions and  project management activities throughout the project lifecycle. Marcey has been a faculty with the IIS Leadership workshop since 2017.</a:t>
            </a:r>
            <a:endParaRPr sz="1100">
              <a:solidFill>
                <a:srgbClr val="0075C4"/>
              </a:solidFill>
            </a:endParaRPr>
          </a:p>
          <a:p>
            <a:pPr marL="0" lvl="0" indent="0" algn="l" rtl="0">
              <a:lnSpc>
                <a:spcPct val="100000"/>
              </a:lnSpc>
              <a:spcBef>
                <a:spcPts val="600"/>
              </a:spcBef>
              <a:spcAft>
                <a:spcPts val="0"/>
              </a:spcAft>
              <a:buClr>
                <a:schemeClr val="dk1"/>
              </a:buClr>
              <a:buSzPts val="1400"/>
              <a:buFont typeface="Arial"/>
              <a:buNone/>
            </a:pPr>
            <a:endParaRPr sz="900">
              <a:solidFill>
                <a:srgbClr val="0075C4"/>
              </a:solidFill>
            </a:endParaRPr>
          </a:p>
          <a:p>
            <a:pPr marL="0" lvl="0" indent="0" algn="l" rtl="0">
              <a:lnSpc>
                <a:spcPct val="100000"/>
              </a:lnSpc>
              <a:spcBef>
                <a:spcPts val="0"/>
              </a:spcBef>
              <a:spcAft>
                <a:spcPts val="0"/>
              </a:spcAft>
              <a:buClr>
                <a:schemeClr val="dk1"/>
              </a:buClr>
              <a:buSzPts val="1400"/>
              <a:buFont typeface="Arial"/>
              <a:buNone/>
            </a:pPr>
            <a:r>
              <a:rPr lang="en-US" sz="900"/>
              <a:t>Let’s hear what Marcey has to say about “Communications”..</a:t>
            </a:r>
            <a:endParaRPr/>
          </a:p>
        </p:txBody>
      </p:sp>
      <p:sp>
        <p:nvSpPr>
          <p:cNvPr id="1903" name="Google Shape;1903;g2d9c85610ca_1_32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2d9c85610ca_1_3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8" name="Google Shape;1978;g2d9c85610ca_1_3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900"/>
              <a:t>Marcey</a:t>
            </a:r>
            <a:endParaRPr sz="900"/>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Clr>
                <a:schemeClr val="dk1"/>
              </a:buClr>
              <a:buSzPts val="1100"/>
              <a:buFont typeface="Arial"/>
              <a:buNone/>
            </a:pPr>
            <a:r>
              <a:rPr lang="en-US" sz="900"/>
              <a:t>Another tool in the workbook: </a:t>
            </a:r>
            <a:r>
              <a:rPr lang="en-US" sz="900" b="1" u="sng"/>
              <a:t>Partner Analysis Matrix </a:t>
            </a:r>
            <a:endParaRPr sz="900" b="1" u="sng"/>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Clr>
                <a:schemeClr val="dk1"/>
              </a:buClr>
              <a:buSzPts val="1100"/>
              <a:buFont typeface="Arial"/>
              <a:buNone/>
            </a:pPr>
            <a:r>
              <a:rPr lang="en-US" sz="900"/>
              <a:t>This allows you to place key partners on a 2x2 table based on their power to influence, and their level of interest in your IIS. This can be used to identify</a:t>
            </a:r>
            <a:r>
              <a:rPr lang="en-US" sz="900" b="1"/>
              <a:t> sponsors, leaders, strategies and potential message communicators </a:t>
            </a:r>
            <a:r>
              <a:rPr lang="en-US" sz="900"/>
              <a:t>e.g., identifying a champion nurse/provider</a:t>
            </a:r>
            <a:endParaRPr sz="900"/>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Clr>
                <a:schemeClr val="dk1"/>
              </a:buClr>
              <a:buSzPts val="1100"/>
              <a:buFont typeface="Arial"/>
              <a:buNone/>
            </a:pPr>
            <a:r>
              <a:rPr lang="en-US" sz="900"/>
              <a:t>The goal is to get as many partners as possible into that upper left quadrant - where those that have high power to influence have high levels of interest as well. </a:t>
            </a:r>
            <a:endParaRPr sz="900"/>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SzPts val="1400"/>
              <a:buNone/>
            </a:pPr>
            <a:r>
              <a:rPr lang="en-US" sz="900"/>
              <a:t>Power to influence - from the partner’s perspective and not the power of the program to influence the partner</a:t>
            </a:r>
            <a:endParaRPr sz="900"/>
          </a:p>
          <a:p>
            <a:pPr marL="0" lvl="0" indent="0" algn="l" rtl="0">
              <a:lnSpc>
                <a:spcPct val="100000"/>
              </a:lnSpc>
              <a:spcBef>
                <a:spcPts val="0"/>
              </a:spcBef>
              <a:spcAft>
                <a:spcPts val="0"/>
              </a:spcAft>
              <a:buSzPts val="1400"/>
              <a:buNone/>
            </a:pPr>
            <a:endParaRPr sz="900"/>
          </a:p>
        </p:txBody>
      </p:sp>
      <p:sp>
        <p:nvSpPr>
          <p:cNvPr id="1979" name="Google Shape;1979;g2d9c85610ca_1_33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g2d9c85610ca_1_3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5" name="Google Shape;1985;g2d9c85610ca_1_33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900"/>
              <a:t>Marcey</a:t>
            </a:r>
            <a:endParaRPr sz="900"/>
          </a:p>
          <a:p>
            <a:pPr marL="0" lvl="0" indent="0" algn="l" rtl="0">
              <a:lnSpc>
                <a:spcPct val="100000"/>
              </a:lnSpc>
              <a:spcBef>
                <a:spcPts val="0"/>
              </a:spcBef>
              <a:spcAft>
                <a:spcPts val="0"/>
              </a:spcAft>
              <a:buClr>
                <a:schemeClr val="dk1"/>
              </a:buClr>
              <a:buSzPts val="1400"/>
              <a:buFont typeface="Arial"/>
              <a:buNone/>
            </a:pPr>
            <a:endParaRPr sz="900"/>
          </a:p>
          <a:p>
            <a:pPr marL="0" lvl="0" indent="0" algn="l" rtl="0">
              <a:lnSpc>
                <a:spcPct val="100000"/>
              </a:lnSpc>
              <a:spcBef>
                <a:spcPts val="0"/>
              </a:spcBef>
              <a:spcAft>
                <a:spcPts val="0"/>
              </a:spcAft>
              <a:buClr>
                <a:schemeClr val="dk1"/>
              </a:buClr>
              <a:buSzPts val="1400"/>
              <a:buFont typeface="Arial"/>
              <a:buNone/>
            </a:pPr>
            <a:r>
              <a:rPr lang="en-US" sz="900"/>
              <a:t>Spend 5 mins thinking of key partners on your own</a:t>
            </a:r>
            <a:endParaRPr sz="900"/>
          </a:p>
          <a:p>
            <a:pPr marL="0" lvl="0" indent="0" algn="l" rtl="0">
              <a:lnSpc>
                <a:spcPct val="100000"/>
              </a:lnSpc>
              <a:spcBef>
                <a:spcPts val="0"/>
              </a:spcBef>
              <a:spcAft>
                <a:spcPts val="0"/>
              </a:spcAft>
              <a:buClr>
                <a:schemeClr val="dk1"/>
              </a:buClr>
              <a:buSzPts val="1400"/>
              <a:buFont typeface="Arial"/>
              <a:buNone/>
            </a:pPr>
            <a:r>
              <a:rPr lang="en-US" sz="900"/>
              <a:t>Discuss with your table partners (5 mins)</a:t>
            </a:r>
            <a:endParaRPr sz="900"/>
          </a:p>
          <a:p>
            <a:pPr marL="0" lvl="0" indent="0" algn="l" rtl="0">
              <a:lnSpc>
                <a:spcPct val="100000"/>
              </a:lnSpc>
              <a:spcBef>
                <a:spcPts val="0"/>
              </a:spcBef>
              <a:spcAft>
                <a:spcPts val="0"/>
              </a:spcAft>
              <a:buClr>
                <a:schemeClr val="dk1"/>
              </a:buClr>
              <a:buSzPts val="1400"/>
              <a:buFont typeface="Arial"/>
              <a:buNone/>
            </a:pPr>
            <a:r>
              <a:rPr lang="en-US" sz="900"/>
              <a:t>Have one person from the table share with the larger group (questions on next slide - 5 mins) to create a </a:t>
            </a:r>
            <a:r>
              <a:rPr lang="en-US" sz="900" i="1"/>
              <a:t>common</a:t>
            </a:r>
            <a:r>
              <a:rPr lang="en-US" sz="900"/>
              <a:t> Partner Analysis Matrix (flipchart)</a:t>
            </a:r>
            <a:endParaRPr sz="900"/>
          </a:p>
          <a:p>
            <a:pPr marL="0" lvl="0" indent="0" algn="l" rtl="0">
              <a:lnSpc>
                <a:spcPct val="100000"/>
              </a:lnSpc>
              <a:spcBef>
                <a:spcPts val="0"/>
              </a:spcBef>
              <a:spcAft>
                <a:spcPts val="0"/>
              </a:spcAft>
              <a:buClr>
                <a:schemeClr val="dk1"/>
              </a:buClr>
              <a:buSzPts val="1400"/>
              <a:buFont typeface="Arial"/>
              <a:buNone/>
            </a:pPr>
            <a:endParaRPr sz="900"/>
          </a:p>
          <a:p>
            <a:pPr marL="0" lvl="0" indent="0" algn="l" rtl="0">
              <a:lnSpc>
                <a:spcPct val="100000"/>
              </a:lnSpc>
              <a:spcBef>
                <a:spcPts val="0"/>
              </a:spcBef>
              <a:spcAft>
                <a:spcPts val="0"/>
              </a:spcAft>
              <a:buClr>
                <a:schemeClr val="dk1"/>
              </a:buClr>
              <a:buSzPts val="1400"/>
              <a:buFont typeface="Arial"/>
              <a:buNone/>
            </a:pPr>
            <a:r>
              <a:rPr lang="en-US" sz="900"/>
              <a:t>Page 30 in your workbook</a:t>
            </a:r>
            <a:endParaRPr sz="900"/>
          </a:p>
        </p:txBody>
      </p:sp>
      <p:sp>
        <p:nvSpPr>
          <p:cNvPr id="1986" name="Google Shape;1986;g2d9c85610ca_1_33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2d9c85610ca_1_3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3" name="Google Shape;1993;g2d9c85610ca_1_33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900"/>
              <a:t>Marcey</a:t>
            </a:r>
            <a:endParaRPr sz="900"/>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Clr>
                <a:schemeClr val="dk1"/>
              </a:buClr>
              <a:buSzPts val="1100"/>
              <a:buFont typeface="Arial"/>
              <a:buNone/>
            </a:pPr>
            <a:r>
              <a:rPr lang="en-US" sz="900"/>
              <a:t>Share with the larger group, table by table and plot onto the common flipchart matrix</a:t>
            </a:r>
            <a:endParaRPr sz="900"/>
          </a:p>
          <a:p>
            <a:pPr marL="0" lvl="0" indent="0" algn="l" rtl="0">
              <a:lnSpc>
                <a:spcPct val="100000"/>
              </a:lnSpc>
              <a:spcBef>
                <a:spcPts val="0"/>
              </a:spcBef>
              <a:spcAft>
                <a:spcPts val="0"/>
              </a:spcAft>
              <a:buSzPts val="1400"/>
              <a:buNone/>
            </a:pPr>
            <a:endParaRPr sz="900"/>
          </a:p>
        </p:txBody>
      </p:sp>
      <p:sp>
        <p:nvSpPr>
          <p:cNvPr id="1994" name="Google Shape;1994;g2d9c85610ca_1_33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2d9c85610ca_1_3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1" name="Google Shape;2001;g2d9c85610ca_1_33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400"/>
              <a:buFont typeface="Arial"/>
              <a:buNone/>
            </a:pPr>
            <a:r>
              <a:rPr lang="en-US" sz="900"/>
              <a:t>Marcey</a:t>
            </a:r>
            <a:endParaRPr sz="900"/>
          </a:p>
          <a:p>
            <a:pPr marL="0" lvl="0" indent="0" algn="l" rtl="0">
              <a:lnSpc>
                <a:spcPct val="105000"/>
              </a:lnSpc>
              <a:spcBef>
                <a:spcPts val="1200"/>
              </a:spcBef>
              <a:spcAft>
                <a:spcPts val="0"/>
              </a:spcAft>
              <a:buClr>
                <a:schemeClr val="dk1"/>
              </a:buClr>
              <a:buSzPts val="1400"/>
              <a:buFont typeface="Arial"/>
              <a:buNone/>
            </a:pPr>
            <a:r>
              <a:rPr lang="en-US" sz="900"/>
              <a:t>Sample partners and strategies are provided in the Communications Plan template, but others may come to mind as well in thinking through the strategies.</a:t>
            </a:r>
            <a:endParaRPr sz="900"/>
          </a:p>
          <a:p>
            <a:pPr marL="0" lvl="0" indent="0" algn="l" rtl="0">
              <a:lnSpc>
                <a:spcPct val="105000"/>
              </a:lnSpc>
              <a:spcBef>
                <a:spcPts val="1200"/>
              </a:spcBef>
              <a:spcAft>
                <a:spcPts val="0"/>
              </a:spcAft>
              <a:buClr>
                <a:schemeClr val="dk1"/>
              </a:buClr>
              <a:buSzPts val="1400"/>
              <a:buFont typeface="Arial"/>
              <a:buNone/>
            </a:pPr>
            <a:r>
              <a:rPr lang="en-US" sz="900"/>
              <a:t> Communication strategies include: </a:t>
            </a:r>
            <a:r>
              <a:rPr lang="en-US" sz="900" b="1"/>
              <a:t>Raising awareness, educate/train, seek input, status update</a:t>
            </a:r>
            <a:endParaRPr sz="900" b="1"/>
          </a:p>
          <a:p>
            <a:pPr marL="0" lvl="0" indent="0" algn="l" rtl="0">
              <a:lnSpc>
                <a:spcPct val="105000"/>
              </a:lnSpc>
              <a:spcBef>
                <a:spcPts val="1200"/>
              </a:spcBef>
              <a:spcAft>
                <a:spcPts val="0"/>
              </a:spcAft>
              <a:buClr>
                <a:schemeClr val="dk1"/>
              </a:buClr>
              <a:buSzPts val="1400"/>
              <a:buFont typeface="Arial"/>
              <a:buNone/>
            </a:pPr>
            <a:endParaRPr sz="900" b="1"/>
          </a:p>
          <a:p>
            <a:pPr marL="0" lvl="0" indent="0" algn="l" rtl="0">
              <a:lnSpc>
                <a:spcPct val="105000"/>
              </a:lnSpc>
              <a:spcBef>
                <a:spcPts val="1200"/>
              </a:spcBef>
              <a:spcAft>
                <a:spcPts val="0"/>
              </a:spcAft>
              <a:buClr>
                <a:schemeClr val="dk1"/>
              </a:buClr>
              <a:buSzPts val="1400"/>
              <a:buFont typeface="Arial"/>
              <a:buNone/>
            </a:pPr>
            <a:endParaRPr sz="900" b="1"/>
          </a:p>
        </p:txBody>
      </p:sp>
      <p:sp>
        <p:nvSpPr>
          <p:cNvPr id="2002" name="Google Shape;2002;g2d9c85610ca_1_33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6"/>
        <p:cNvGrpSpPr/>
        <p:nvPr/>
      </p:nvGrpSpPr>
      <p:grpSpPr>
        <a:xfrm>
          <a:off x="0" y="0"/>
          <a:ext cx="0" cy="0"/>
          <a:chOff x="0" y="0"/>
          <a:chExt cx="0" cy="0"/>
        </a:xfrm>
      </p:grpSpPr>
      <p:sp>
        <p:nvSpPr>
          <p:cNvPr id="2007" name="Google Shape;2007;g2d9c85610ca_1_3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8" name="Google Shape;2008;g2d9c85610ca_1_33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440"/>
              <a:buFont typeface="Arial"/>
              <a:buNone/>
            </a:pPr>
            <a:r>
              <a:rPr lang="en-US" sz="900"/>
              <a:t>Marcey</a:t>
            </a:r>
            <a:endParaRPr sz="900"/>
          </a:p>
          <a:p>
            <a:pPr marL="0" lvl="0" indent="0" algn="l" rtl="0">
              <a:lnSpc>
                <a:spcPct val="105000"/>
              </a:lnSpc>
              <a:spcBef>
                <a:spcPts val="1200"/>
              </a:spcBef>
              <a:spcAft>
                <a:spcPts val="0"/>
              </a:spcAft>
              <a:buClr>
                <a:schemeClr val="dk1"/>
              </a:buClr>
              <a:buSzPts val="440"/>
              <a:buFont typeface="Arial"/>
              <a:buNone/>
            </a:pPr>
            <a:r>
              <a:rPr lang="en-US" sz="900"/>
              <a:t>It should be noted that the messages are </a:t>
            </a:r>
            <a:r>
              <a:rPr lang="en-US" sz="900" b="1" u="sng"/>
              <a:t>not</a:t>
            </a:r>
            <a:r>
              <a:rPr lang="en-US" sz="900"/>
              <a:t> final and will continue to be modified as feedback is received from key partner groups. </a:t>
            </a:r>
            <a:endParaRPr sz="900"/>
          </a:p>
          <a:p>
            <a:pPr marL="0" lvl="0" indent="0" algn="l" rtl="0">
              <a:lnSpc>
                <a:spcPct val="105000"/>
              </a:lnSpc>
              <a:spcBef>
                <a:spcPts val="1200"/>
              </a:spcBef>
              <a:spcAft>
                <a:spcPts val="0"/>
              </a:spcAft>
              <a:buClr>
                <a:schemeClr val="dk1"/>
              </a:buClr>
              <a:buSzPts val="440"/>
              <a:buFont typeface="Arial"/>
              <a:buNone/>
            </a:pPr>
            <a:r>
              <a:rPr lang="en-US" sz="900" b="1" u="sng"/>
              <a:t>Messages should be customized based on audience - to speak </a:t>
            </a:r>
            <a:r>
              <a:rPr lang="en-US" sz="900" b="1" i="1" u="sng"/>
              <a:t>directly</a:t>
            </a:r>
            <a:r>
              <a:rPr lang="en-US" sz="900" b="1" u="sng"/>
              <a:t> to their needs/concerns </a:t>
            </a:r>
            <a:endParaRPr sz="900" b="1" u="sng"/>
          </a:p>
          <a:p>
            <a:pPr marL="0" lvl="0" indent="0" algn="l" rtl="0">
              <a:lnSpc>
                <a:spcPct val="105000"/>
              </a:lnSpc>
              <a:spcBef>
                <a:spcPts val="1200"/>
              </a:spcBef>
              <a:spcAft>
                <a:spcPts val="0"/>
              </a:spcAft>
              <a:buClr>
                <a:schemeClr val="dk1"/>
              </a:buClr>
              <a:buSzPts val="440"/>
              <a:buFont typeface="Arial"/>
              <a:buNone/>
            </a:pPr>
            <a:r>
              <a:rPr lang="en-US" sz="900"/>
              <a:t>Helpful to have a set of core messages that are repeated to all partners and more tailored messages for specific audiences. </a:t>
            </a:r>
            <a:endParaRPr sz="900"/>
          </a:p>
          <a:p>
            <a:pPr marL="0" lvl="0" indent="0" algn="l" rtl="0">
              <a:lnSpc>
                <a:spcPct val="100000"/>
              </a:lnSpc>
              <a:spcBef>
                <a:spcPts val="0"/>
              </a:spcBef>
              <a:spcAft>
                <a:spcPts val="0"/>
              </a:spcAft>
              <a:buSzPts val="1400"/>
              <a:buNone/>
            </a:pPr>
            <a:endParaRPr sz="900"/>
          </a:p>
        </p:txBody>
      </p:sp>
      <p:sp>
        <p:nvSpPr>
          <p:cNvPr id="2009" name="Google Shape;2009;g2d9c85610ca_1_33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2d9c85610ca_1_3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5" name="Google Shape;2015;g2d9c85610ca_1_33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SzPts val="1400"/>
              <a:buNone/>
            </a:pPr>
            <a:r>
              <a:rPr lang="en-US" sz="900"/>
              <a:t>Marcey</a:t>
            </a:r>
            <a:endParaRPr sz="900"/>
          </a:p>
          <a:p>
            <a:pPr marL="0" lvl="0" indent="0" algn="l" rtl="0">
              <a:lnSpc>
                <a:spcPct val="106666"/>
              </a:lnSpc>
              <a:spcBef>
                <a:spcPts val="800"/>
              </a:spcBef>
              <a:spcAft>
                <a:spcPts val="0"/>
              </a:spcAft>
              <a:buSzPts val="1400"/>
              <a:buNone/>
            </a:pPr>
            <a:r>
              <a:rPr lang="en-US" sz="900"/>
              <a:t>Messages will be unique to each specific partner/group.</a:t>
            </a:r>
            <a:endParaRPr sz="900"/>
          </a:p>
          <a:p>
            <a:pPr marL="0" lvl="0" indent="0" algn="l" rtl="0">
              <a:lnSpc>
                <a:spcPct val="106666"/>
              </a:lnSpc>
              <a:spcBef>
                <a:spcPts val="800"/>
              </a:spcBef>
              <a:spcAft>
                <a:spcPts val="0"/>
              </a:spcAft>
              <a:buSzPts val="1400"/>
              <a:buNone/>
            </a:pPr>
            <a:r>
              <a:rPr lang="en-US" sz="900"/>
              <a:t>Within the CP template, several message categories and examples within each are provided:</a:t>
            </a:r>
            <a:endParaRPr sz="900"/>
          </a:p>
          <a:p>
            <a:pPr marL="0" lvl="0" indent="0" algn="l" rtl="0">
              <a:lnSpc>
                <a:spcPct val="100000"/>
              </a:lnSpc>
              <a:spcBef>
                <a:spcPts val="0"/>
              </a:spcBef>
              <a:spcAft>
                <a:spcPts val="0"/>
              </a:spcAft>
              <a:buSzPts val="1400"/>
              <a:buNone/>
            </a:pPr>
            <a:r>
              <a:rPr lang="en-US" sz="1050" b="1"/>
              <a:t>core, functionality, customer support, electronic exchange</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You can then select from the ones within the template or draft your own</a:t>
            </a:r>
            <a:endParaRPr sz="900"/>
          </a:p>
          <a:p>
            <a:pPr marL="0" lvl="0" indent="0" algn="l" rtl="0">
              <a:lnSpc>
                <a:spcPct val="106666"/>
              </a:lnSpc>
              <a:spcBef>
                <a:spcPts val="800"/>
              </a:spcBef>
              <a:spcAft>
                <a:spcPts val="0"/>
              </a:spcAft>
              <a:buSzPts val="1400"/>
              <a:buNone/>
            </a:pPr>
            <a:r>
              <a:rPr lang="en-US" sz="900"/>
              <a:t>Example: Communication targeting pediatric clinicians, for example, should have a different emphasis/core message than outreach intended for immunization program staff.</a:t>
            </a:r>
            <a:endParaRPr sz="900"/>
          </a:p>
          <a:p>
            <a:pPr marL="0" lvl="0" indent="0" algn="l" rtl="0">
              <a:lnSpc>
                <a:spcPct val="106666"/>
              </a:lnSpc>
              <a:spcBef>
                <a:spcPts val="600"/>
              </a:spcBef>
              <a:spcAft>
                <a:spcPts val="0"/>
              </a:spcAft>
              <a:buSzPts val="1400"/>
              <a:buNone/>
            </a:pPr>
            <a:r>
              <a:rPr lang="en-US" sz="900"/>
              <a:t>EX: Save time and resources in meeting the immunization reporting requirements by establishing an interface for electronic reporting. </a:t>
            </a:r>
            <a:endParaRPr sz="900"/>
          </a:p>
          <a:p>
            <a:pPr marL="0" lvl="0" indent="0" algn="l" rtl="0">
              <a:lnSpc>
                <a:spcPct val="106666"/>
              </a:lnSpc>
              <a:spcBef>
                <a:spcPts val="600"/>
              </a:spcBef>
              <a:spcAft>
                <a:spcPts val="0"/>
              </a:spcAft>
              <a:buSzPts val="1400"/>
              <a:buNone/>
            </a:pPr>
            <a:r>
              <a:rPr lang="en-US" sz="900"/>
              <a:t>No more printing, copying, faxing, mailing and playing phone tag! Enroll now at _______ (provider)</a:t>
            </a:r>
            <a:endParaRPr sz="900"/>
          </a:p>
          <a:p>
            <a:pPr marL="0" lvl="0" indent="0" algn="l" rtl="0">
              <a:lnSpc>
                <a:spcPct val="106666"/>
              </a:lnSpc>
              <a:spcBef>
                <a:spcPts val="600"/>
              </a:spcBef>
              <a:spcAft>
                <a:spcPts val="0"/>
              </a:spcAft>
              <a:buSzPts val="1400"/>
              <a:buNone/>
            </a:pPr>
            <a:r>
              <a:rPr lang="en-US" sz="900"/>
              <a:t>The functions you rely on are still here...plus a whole lot more! (staff)</a:t>
            </a:r>
            <a:endParaRPr sz="900"/>
          </a:p>
          <a:p>
            <a:pPr marL="0" lvl="0" indent="0" algn="l" rtl="0">
              <a:lnSpc>
                <a:spcPct val="105000"/>
              </a:lnSpc>
              <a:spcBef>
                <a:spcPts val="1200"/>
              </a:spcBef>
              <a:spcAft>
                <a:spcPts val="0"/>
              </a:spcAft>
              <a:buSzPts val="1400"/>
              <a:buNone/>
            </a:pPr>
            <a:r>
              <a:rPr lang="en-US" sz="900"/>
              <a:t>Helpful to have a set of core messages that are repeated to all partners and more tailored messages for specific audiences. </a:t>
            </a:r>
            <a:endParaRPr sz="900"/>
          </a:p>
          <a:p>
            <a:pPr marL="0" lvl="0" indent="0" algn="l" rtl="0">
              <a:lnSpc>
                <a:spcPct val="106666"/>
              </a:lnSpc>
              <a:spcBef>
                <a:spcPts val="800"/>
              </a:spcBef>
              <a:spcAft>
                <a:spcPts val="0"/>
              </a:spcAft>
              <a:buSzPts val="1400"/>
              <a:buNone/>
            </a:pPr>
            <a:r>
              <a:rPr lang="en-US" sz="900"/>
              <a:t>Messages will be unique to each phase of the project and to the specific partner/group.</a:t>
            </a:r>
            <a:endParaRPr sz="900"/>
          </a:p>
          <a:p>
            <a:pPr marL="1219200" lvl="1" indent="-361950" algn="l" rtl="0">
              <a:lnSpc>
                <a:spcPct val="100000"/>
              </a:lnSpc>
              <a:spcBef>
                <a:spcPts val="600"/>
              </a:spcBef>
              <a:spcAft>
                <a:spcPts val="0"/>
              </a:spcAft>
              <a:buClr>
                <a:schemeClr val="dk1"/>
              </a:buClr>
              <a:buSzPts val="900"/>
              <a:buChar char="–"/>
            </a:pPr>
            <a:r>
              <a:rPr lang="en-US" sz="900"/>
              <a:t>current state vs. future state</a:t>
            </a:r>
            <a:endParaRPr sz="900"/>
          </a:p>
          <a:p>
            <a:pPr marL="1219200" lvl="1" indent="-361950" algn="l" rtl="0">
              <a:lnSpc>
                <a:spcPct val="100000"/>
              </a:lnSpc>
              <a:spcBef>
                <a:spcPts val="0"/>
              </a:spcBef>
              <a:spcAft>
                <a:spcPts val="0"/>
              </a:spcAft>
              <a:buClr>
                <a:schemeClr val="dk1"/>
              </a:buClr>
              <a:buSzPts val="900"/>
              <a:buChar char="–"/>
            </a:pPr>
            <a:r>
              <a:rPr lang="en-US" sz="900"/>
              <a:t>what is the impact of the change, i.e. WIIFM</a:t>
            </a:r>
            <a:endParaRPr sz="900"/>
          </a:p>
          <a:p>
            <a:pPr marL="1219200" lvl="1" indent="-361950" algn="l" rtl="0">
              <a:lnSpc>
                <a:spcPct val="100000"/>
              </a:lnSpc>
              <a:spcBef>
                <a:spcPts val="0"/>
              </a:spcBef>
              <a:spcAft>
                <a:spcPts val="0"/>
              </a:spcAft>
              <a:buClr>
                <a:schemeClr val="dk1"/>
              </a:buClr>
              <a:buSzPts val="900"/>
              <a:buChar char="–"/>
            </a:pPr>
            <a:r>
              <a:rPr lang="en-US" sz="900"/>
              <a:t>progress updates</a:t>
            </a:r>
            <a:endParaRPr sz="900"/>
          </a:p>
          <a:p>
            <a:pPr marL="0" lvl="0" indent="0" algn="l" rtl="0">
              <a:lnSpc>
                <a:spcPct val="106666"/>
              </a:lnSpc>
              <a:spcBef>
                <a:spcPts val="600"/>
              </a:spcBef>
              <a:spcAft>
                <a:spcPts val="0"/>
              </a:spcAft>
              <a:buSzPts val="1400"/>
              <a:buNone/>
            </a:pPr>
            <a:endParaRPr sz="900"/>
          </a:p>
        </p:txBody>
      </p:sp>
      <p:sp>
        <p:nvSpPr>
          <p:cNvPr id="2016" name="Google Shape;2016;g2d9c85610ca_1_33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g2d9c85610ca_1_3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5" name="Google Shape;2025;g2d9c85610ca_1_33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900"/>
              <a:t>Marcey: Taking Amy’s slide #24 further (for action)</a:t>
            </a:r>
            <a:endParaRPr sz="900"/>
          </a:p>
          <a:p>
            <a:pPr marL="457200" lvl="0" indent="-285750" algn="l" rtl="0">
              <a:lnSpc>
                <a:spcPct val="100000"/>
              </a:lnSpc>
              <a:spcBef>
                <a:spcPts val="0"/>
              </a:spcBef>
              <a:spcAft>
                <a:spcPts val="0"/>
              </a:spcAft>
              <a:buClr>
                <a:schemeClr val="dk1"/>
              </a:buClr>
              <a:buSzPts val="900"/>
              <a:buAutoNum type="arabicPeriod"/>
            </a:pPr>
            <a:r>
              <a:rPr lang="en-US" sz="900"/>
              <a:t>As a table, determine which partner to consider from your matrix (activity #1); </a:t>
            </a:r>
            <a:endParaRPr sz="900"/>
          </a:p>
          <a:p>
            <a:pPr marL="457200" lvl="0" indent="-285750" algn="l" rtl="0">
              <a:lnSpc>
                <a:spcPct val="100000"/>
              </a:lnSpc>
              <a:spcBef>
                <a:spcPts val="0"/>
              </a:spcBef>
              <a:spcAft>
                <a:spcPts val="0"/>
              </a:spcAft>
              <a:buClr>
                <a:schemeClr val="dk1"/>
              </a:buClr>
              <a:buSzPts val="900"/>
              <a:buAutoNum type="arabicPeriod"/>
            </a:pPr>
            <a:r>
              <a:rPr lang="en-US" sz="900"/>
              <a:t>determine which strategy may be important in communicating with this partner (5 mins)</a:t>
            </a:r>
            <a:endParaRPr sz="900"/>
          </a:p>
          <a:p>
            <a:pPr marL="457200" lvl="0" indent="-285750" algn="l" rtl="0">
              <a:lnSpc>
                <a:spcPct val="100000"/>
              </a:lnSpc>
              <a:spcBef>
                <a:spcPts val="0"/>
              </a:spcBef>
              <a:spcAft>
                <a:spcPts val="0"/>
              </a:spcAft>
              <a:buClr>
                <a:schemeClr val="dk1"/>
              </a:buClr>
              <a:buSzPts val="900"/>
              <a:buAutoNum type="arabicPeriod"/>
            </a:pPr>
            <a:r>
              <a:rPr lang="en-US" sz="900"/>
              <a:t>Identify key messages to communicate to this partner (5 mins)</a:t>
            </a:r>
            <a:endParaRPr sz="900"/>
          </a:p>
          <a:p>
            <a:pPr marL="457200" lvl="0" indent="0" algn="l" rtl="0">
              <a:lnSpc>
                <a:spcPct val="100000"/>
              </a:lnSpc>
              <a:spcBef>
                <a:spcPts val="0"/>
              </a:spcBef>
              <a:spcAft>
                <a:spcPts val="0"/>
              </a:spcAft>
              <a:buSzPts val="1400"/>
              <a:buNone/>
            </a:pPr>
            <a:endParaRPr sz="900"/>
          </a:p>
          <a:p>
            <a:pPr marL="457200" lvl="0" indent="-285750" algn="l" rtl="0">
              <a:lnSpc>
                <a:spcPct val="100000"/>
              </a:lnSpc>
              <a:spcBef>
                <a:spcPts val="0"/>
              </a:spcBef>
              <a:spcAft>
                <a:spcPts val="0"/>
              </a:spcAft>
              <a:buClr>
                <a:schemeClr val="dk1"/>
              </a:buClr>
              <a:buSzPts val="900"/>
              <a:buAutoNum type="arabicPeriod"/>
            </a:pPr>
            <a:r>
              <a:rPr lang="en-US" sz="900"/>
              <a:t>Have one person from the table readout to the group (5 mins)</a:t>
            </a:r>
            <a:endParaRPr sz="9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Messages:</a:t>
            </a:r>
            <a:endParaRPr sz="1400"/>
          </a:p>
          <a:p>
            <a:pPr marL="457200" lvl="0" indent="-317500" algn="l" rtl="0">
              <a:lnSpc>
                <a:spcPct val="100000"/>
              </a:lnSpc>
              <a:spcBef>
                <a:spcPts val="0"/>
              </a:spcBef>
              <a:spcAft>
                <a:spcPts val="0"/>
              </a:spcAft>
              <a:buSzPts val="1400"/>
              <a:buChar char="●"/>
            </a:pPr>
            <a:r>
              <a:rPr lang="en-US" sz="1400"/>
              <a:t>Core messages</a:t>
            </a:r>
            <a:endParaRPr sz="1400"/>
          </a:p>
          <a:p>
            <a:pPr marL="457200" lvl="0" indent="-317500" algn="l" rtl="0">
              <a:lnSpc>
                <a:spcPct val="100000"/>
              </a:lnSpc>
              <a:spcBef>
                <a:spcPts val="0"/>
              </a:spcBef>
              <a:spcAft>
                <a:spcPts val="0"/>
              </a:spcAft>
              <a:buSzPts val="1400"/>
              <a:buChar char="●"/>
            </a:pPr>
            <a:r>
              <a:rPr lang="en-US" sz="1400"/>
              <a:t>New/improved functionality</a:t>
            </a:r>
            <a:endParaRPr sz="1400"/>
          </a:p>
          <a:p>
            <a:pPr marL="457200" lvl="0" indent="-317500" algn="l" rtl="0">
              <a:lnSpc>
                <a:spcPct val="100000"/>
              </a:lnSpc>
              <a:spcBef>
                <a:spcPts val="0"/>
              </a:spcBef>
              <a:spcAft>
                <a:spcPts val="0"/>
              </a:spcAft>
              <a:buSzPts val="1400"/>
              <a:buChar char="●"/>
            </a:pPr>
            <a:r>
              <a:rPr lang="en-US" sz="1400"/>
              <a:t>Customer support</a:t>
            </a:r>
            <a:endParaRPr sz="1400"/>
          </a:p>
          <a:p>
            <a:pPr marL="457200" lvl="0" indent="-317500" algn="l" rtl="0">
              <a:lnSpc>
                <a:spcPct val="100000"/>
              </a:lnSpc>
              <a:spcBef>
                <a:spcPts val="0"/>
              </a:spcBef>
              <a:spcAft>
                <a:spcPts val="0"/>
              </a:spcAft>
              <a:buSzPts val="1400"/>
              <a:buChar char="●"/>
            </a:pPr>
            <a:r>
              <a:rPr lang="en-US" sz="1400"/>
              <a:t>Electronic exchange</a:t>
            </a:r>
            <a:endParaRPr sz="1400"/>
          </a:p>
          <a:p>
            <a:pPr marL="457200" lvl="0" indent="-317500" algn="l" rtl="0">
              <a:lnSpc>
                <a:spcPct val="100000"/>
              </a:lnSpc>
              <a:spcBef>
                <a:spcPts val="0"/>
              </a:spcBef>
              <a:spcAft>
                <a:spcPts val="0"/>
              </a:spcAft>
              <a:buSzPts val="1400"/>
              <a:buChar char="●"/>
            </a:pPr>
            <a:r>
              <a:rPr lang="en-US" sz="1400"/>
              <a:t>Streamlined/automated processes </a:t>
            </a:r>
            <a:endParaRPr sz="900"/>
          </a:p>
        </p:txBody>
      </p:sp>
      <p:sp>
        <p:nvSpPr>
          <p:cNvPr id="2026" name="Google Shape;2026;g2d9c85610ca_1_33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2d9c85610ca_1_3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4" name="Google Shape;2034;g2d9c85610ca_1_33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400"/>
              <a:buFont typeface="Arial"/>
              <a:buNone/>
            </a:pPr>
            <a:r>
              <a:rPr lang="en-US" sz="900"/>
              <a:t>Marcey</a:t>
            </a:r>
            <a:endParaRPr sz="900"/>
          </a:p>
          <a:p>
            <a:pPr marL="0" lvl="0" indent="0" algn="l" rtl="0">
              <a:lnSpc>
                <a:spcPct val="107000"/>
              </a:lnSpc>
              <a:spcBef>
                <a:spcPts val="1000"/>
              </a:spcBef>
              <a:spcAft>
                <a:spcPts val="0"/>
              </a:spcAft>
              <a:buClr>
                <a:schemeClr val="dk1"/>
              </a:buClr>
              <a:buSzPts val="1400"/>
              <a:buFont typeface="Arial"/>
              <a:buNone/>
            </a:pPr>
            <a:r>
              <a:rPr lang="en-US" sz="900"/>
              <a:t>Packaging - all at once or in manageable chunks?</a:t>
            </a:r>
            <a:endParaRPr sz="900"/>
          </a:p>
          <a:p>
            <a:pPr marL="0" lvl="0" indent="0" algn="l" rtl="0">
              <a:lnSpc>
                <a:spcPct val="115000"/>
              </a:lnSpc>
              <a:spcBef>
                <a:spcPts val="1200"/>
              </a:spcBef>
              <a:spcAft>
                <a:spcPts val="0"/>
              </a:spcAft>
              <a:buClr>
                <a:schemeClr val="dk1"/>
              </a:buClr>
              <a:buSzPts val="1400"/>
              <a:buFont typeface="Arial"/>
              <a:buNone/>
            </a:pPr>
            <a:r>
              <a:rPr lang="en-US" sz="900"/>
              <a:t>Sample delivery methods (vehicles/channels)</a:t>
            </a:r>
            <a:endParaRPr sz="900"/>
          </a:p>
          <a:p>
            <a:pPr marL="457200" lvl="0" indent="0" algn="l" rtl="0">
              <a:lnSpc>
                <a:spcPct val="107000"/>
              </a:lnSpc>
              <a:spcBef>
                <a:spcPts val="120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Email/fax</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Fact sheet</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IIS message board</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Meeting</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Conference</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Newsletter</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Online training</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Onsite training</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Social media</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Video</a:t>
            </a:r>
            <a:endParaRPr sz="900"/>
          </a:p>
          <a:p>
            <a:pPr marL="457200" lvl="0" indent="0" algn="l" rtl="0">
              <a:lnSpc>
                <a:spcPct val="107000"/>
              </a:lnSpc>
              <a:spcBef>
                <a:spcPts val="0"/>
              </a:spcBef>
              <a:spcAft>
                <a:spcPts val="0"/>
              </a:spcAft>
              <a:buClr>
                <a:schemeClr val="dk1"/>
              </a:buClr>
              <a:buSzPts val="1400"/>
              <a:buFont typeface="Arial"/>
              <a:buNone/>
            </a:pPr>
            <a:r>
              <a:rPr lang="en-US" sz="900">
                <a:latin typeface="Noto Sans Symbols"/>
                <a:ea typeface="Noto Sans Symbols"/>
                <a:cs typeface="Noto Sans Symbols"/>
                <a:sym typeface="Noto Sans Symbols"/>
              </a:rPr>
              <a:t>●</a:t>
            </a:r>
            <a:r>
              <a:rPr lang="en-US" sz="900">
                <a:latin typeface="Times New Roman"/>
                <a:ea typeface="Times New Roman"/>
                <a:cs typeface="Times New Roman"/>
                <a:sym typeface="Times New Roman"/>
              </a:rPr>
              <a:t>        </a:t>
            </a:r>
            <a:r>
              <a:rPr lang="en-US" sz="900"/>
              <a:t>Webinar</a:t>
            </a:r>
            <a:endParaRPr sz="900"/>
          </a:p>
          <a:p>
            <a:pPr marL="0" lvl="0" indent="0" algn="l" rtl="0">
              <a:lnSpc>
                <a:spcPct val="107000"/>
              </a:lnSpc>
              <a:spcBef>
                <a:spcPts val="1000"/>
              </a:spcBef>
              <a:spcAft>
                <a:spcPts val="0"/>
              </a:spcAft>
              <a:buClr>
                <a:schemeClr val="dk1"/>
              </a:buClr>
              <a:buSzPts val="1400"/>
              <a:buFont typeface="Arial"/>
              <a:buNone/>
            </a:pPr>
            <a:r>
              <a:rPr lang="en-US" sz="900"/>
              <a:t>Recent technologies may provide other options available to DOH (e.g., social media channels)</a:t>
            </a:r>
            <a:endParaRPr sz="900"/>
          </a:p>
          <a:p>
            <a:pPr marL="0" lvl="0" indent="0" algn="l" rtl="0">
              <a:lnSpc>
                <a:spcPct val="107000"/>
              </a:lnSpc>
              <a:spcBef>
                <a:spcPts val="1000"/>
              </a:spcBef>
              <a:spcAft>
                <a:spcPts val="0"/>
              </a:spcAft>
              <a:buClr>
                <a:schemeClr val="dk1"/>
              </a:buClr>
              <a:buSzPts val="1400"/>
              <a:buFont typeface="Arial"/>
              <a:buNone/>
            </a:pPr>
            <a:r>
              <a:rPr lang="en-US" sz="900"/>
              <a:t>When feasible, existing forums, such as, association meetings or channels (e.g., newsletters, website alerts, etc.) should be leveraged</a:t>
            </a:r>
            <a:endParaRPr sz="900"/>
          </a:p>
          <a:p>
            <a:pPr marL="0" lvl="0" indent="0" algn="l" rtl="0">
              <a:lnSpc>
                <a:spcPct val="107000"/>
              </a:lnSpc>
              <a:spcBef>
                <a:spcPts val="1000"/>
              </a:spcBef>
              <a:spcAft>
                <a:spcPts val="0"/>
              </a:spcAft>
              <a:buSzPts val="1400"/>
              <a:buNone/>
            </a:pPr>
            <a:r>
              <a:rPr lang="en-US" sz="900"/>
              <a:t>Sender - </a:t>
            </a:r>
            <a:r>
              <a:rPr lang="en-US" sz="900" b="1"/>
              <a:t>depends on the audience</a:t>
            </a:r>
            <a:r>
              <a:rPr lang="en-US" sz="900"/>
              <a:t> - sometimes best to have messages communicated by </a:t>
            </a:r>
            <a:r>
              <a:rPr lang="en-US" sz="900" b="1" i="1"/>
              <a:t>leadership or someone within the partner group</a:t>
            </a:r>
            <a:r>
              <a:rPr lang="en-US" sz="900"/>
              <a:t> e.g., school nurse, pediatrician, etc.</a:t>
            </a:r>
            <a:endParaRPr sz="900"/>
          </a:p>
        </p:txBody>
      </p:sp>
      <p:sp>
        <p:nvSpPr>
          <p:cNvPr id="2035" name="Google Shape;2035;g2d9c85610ca_1_33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2d9c85610ca_1_3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4" name="Google Shape;2044;g2d9c85610ca_1_34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t>Marcey</a:t>
            </a:r>
            <a:endParaRPr sz="900"/>
          </a:p>
        </p:txBody>
      </p:sp>
      <p:sp>
        <p:nvSpPr>
          <p:cNvPr id="2045" name="Google Shape;2045;g2d9c85610ca_1_34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g2d9c85610ca_1_34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2" name="Google Shape;2052;g2d9c85610ca_1_34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1400"/>
              <a:buFont typeface="Arial"/>
              <a:buNone/>
            </a:pPr>
            <a:r>
              <a:rPr lang="en-US" sz="900"/>
              <a:t>Marcey</a:t>
            </a:r>
            <a:endParaRPr sz="900"/>
          </a:p>
          <a:p>
            <a:pPr marL="0" lvl="0" indent="0" algn="l" rtl="0">
              <a:lnSpc>
                <a:spcPct val="70000"/>
              </a:lnSpc>
              <a:spcBef>
                <a:spcPts val="1000"/>
              </a:spcBef>
              <a:spcAft>
                <a:spcPts val="1000"/>
              </a:spcAft>
              <a:buSzPts val="1400"/>
              <a:buNone/>
            </a:pPr>
            <a:r>
              <a:rPr lang="en-US" sz="900"/>
              <a:t>The messenger may change with the message - IIS Manager, Program Manager, advocates</a:t>
            </a:r>
            <a:endParaRPr sz="900"/>
          </a:p>
        </p:txBody>
      </p:sp>
      <p:sp>
        <p:nvSpPr>
          <p:cNvPr id="2053" name="Google Shape;2053;g2d9c85610ca_1_34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2d9c85610ca_1_32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Marcey…[thread] as heard in Amy’s module, communication is key to creating/achieving the vision and who is responsible (staffing)  for communication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900">
                <a:highlight>
                  <a:srgbClr val="FFFFFF"/>
                </a:highlight>
                <a:latin typeface="Arial"/>
                <a:ea typeface="Arial"/>
                <a:cs typeface="Arial"/>
                <a:sym typeface="Arial"/>
              </a:rPr>
              <a:t>communication — without an “S” — is used to describe the exchange and interpretation of messages and the meanings behind them, specifically how different entities convey information to one another. Communications — with an “S” — is generally more focused on how these messages are delivered. </a:t>
            </a:r>
            <a:endParaRPr sz="900"/>
          </a:p>
        </p:txBody>
      </p:sp>
      <p:sp>
        <p:nvSpPr>
          <p:cNvPr id="1911" name="Google Shape;1911;g2d9c85610ca_1_3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2d9c85610ca_1_34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0" name="Google Shape;2060;g2d9c85610ca_1_34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SzPts val="1400"/>
              <a:buNone/>
            </a:pPr>
            <a:r>
              <a:rPr lang="en-US" sz="900"/>
              <a:t>Marcey</a:t>
            </a:r>
            <a:endParaRPr sz="900"/>
          </a:p>
          <a:p>
            <a:pPr marL="0" lvl="0" indent="0" algn="l" rtl="0">
              <a:lnSpc>
                <a:spcPct val="90000"/>
              </a:lnSpc>
              <a:spcBef>
                <a:spcPts val="800"/>
              </a:spcBef>
              <a:spcAft>
                <a:spcPts val="0"/>
              </a:spcAft>
              <a:buSzPts val="1400"/>
              <a:buNone/>
            </a:pPr>
            <a:r>
              <a:rPr lang="en-US" sz="900"/>
              <a:t>Always comes back to the overarching concept of CM!</a:t>
            </a:r>
            <a:endParaRPr sz="900"/>
          </a:p>
          <a:p>
            <a:pPr marL="0" lvl="0" indent="0" algn="l" rtl="0">
              <a:lnSpc>
                <a:spcPct val="90000"/>
              </a:lnSpc>
              <a:spcBef>
                <a:spcPts val="800"/>
              </a:spcBef>
              <a:spcAft>
                <a:spcPts val="0"/>
              </a:spcAft>
              <a:buSzPts val="1400"/>
              <a:buNone/>
            </a:pPr>
            <a:r>
              <a:rPr lang="en-US" sz="900"/>
              <a:t>CM = assisting people through change is critical - and a communications plan is one method to guide people through the change</a:t>
            </a:r>
            <a:endParaRPr sz="900"/>
          </a:p>
          <a:p>
            <a:pPr marL="0" lvl="0" indent="0" algn="l" rtl="0">
              <a:lnSpc>
                <a:spcPct val="90000"/>
              </a:lnSpc>
              <a:spcBef>
                <a:spcPts val="800"/>
              </a:spcBef>
              <a:spcAft>
                <a:spcPts val="0"/>
              </a:spcAft>
              <a:buSzPts val="1400"/>
              <a:buNone/>
            </a:pPr>
            <a:r>
              <a:rPr lang="en-US" sz="900"/>
              <a:t>Making them </a:t>
            </a:r>
            <a:r>
              <a:rPr lang="en-US" sz="900" b="1"/>
              <a:t>aware</a:t>
            </a:r>
            <a:r>
              <a:rPr lang="en-US" sz="900"/>
              <a:t> of the change and providing </a:t>
            </a:r>
            <a:r>
              <a:rPr lang="en-US" sz="900" b="1"/>
              <a:t>reinforcement </a:t>
            </a:r>
            <a:r>
              <a:rPr lang="en-US" sz="900"/>
              <a:t>to celebrate the successes along the way…we should never forget to communicate (acknowledge) the successes!! </a:t>
            </a:r>
            <a:endParaRPr sz="900"/>
          </a:p>
          <a:p>
            <a:pPr marL="0" lvl="0" indent="0" algn="l" rtl="0">
              <a:lnSpc>
                <a:spcPct val="90000"/>
              </a:lnSpc>
              <a:spcBef>
                <a:spcPts val="800"/>
              </a:spcBef>
              <a:spcAft>
                <a:spcPts val="0"/>
              </a:spcAft>
              <a:buSzPts val="1400"/>
              <a:buNone/>
            </a:pPr>
            <a:r>
              <a:rPr lang="en-US" sz="900"/>
              <a:t>We will speak more about change management during the workshop (Day 2)</a:t>
            </a:r>
            <a:endParaRPr sz="900"/>
          </a:p>
        </p:txBody>
      </p:sp>
      <p:sp>
        <p:nvSpPr>
          <p:cNvPr id="2061" name="Google Shape;2061;g2d9c85610ca_1_34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7"/>
        <p:cNvGrpSpPr/>
        <p:nvPr/>
      </p:nvGrpSpPr>
      <p:grpSpPr>
        <a:xfrm>
          <a:off x="0" y="0"/>
          <a:ext cx="0" cy="0"/>
          <a:chOff x="0" y="0"/>
          <a:chExt cx="0" cy="0"/>
        </a:xfrm>
      </p:grpSpPr>
      <p:sp>
        <p:nvSpPr>
          <p:cNvPr id="2078" name="Google Shape;2078;g2d9c85610ca_1_3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9" name="Google Shape;2079;g2d9c85610ca_1_34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t>Marcey - will enable IIS to gain a seat at the DMI table and have a voice in key decisions</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As Amy noted in her module ‘Role of an IIS Leader’, you are an advocate of your IZ program and IIS, which means you need to engage and communicate with partners (external and internal) to hear what is going well, issues/concerns, and what could be improved!</a:t>
            </a:r>
            <a:endParaRPr sz="900"/>
          </a:p>
          <a:p>
            <a:pPr marL="0" lvl="0" indent="0" algn="l" rtl="0">
              <a:lnSpc>
                <a:spcPct val="100000"/>
              </a:lnSpc>
              <a:spcBef>
                <a:spcPts val="0"/>
              </a:spcBef>
              <a:spcAft>
                <a:spcPts val="0"/>
              </a:spcAft>
              <a:buSzPts val="1400"/>
              <a:buNone/>
            </a:pPr>
            <a:endParaRPr sz="900" b="1" u="sng"/>
          </a:p>
          <a:p>
            <a:pPr marL="0" lvl="0" indent="0" algn="l" rtl="0">
              <a:lnSpc>
                <a:spcPct val="100000"/>
              </a:lnSpc>
              <a:spcBef>
                <a:spcPts val="0"/>
              </a:spcBef>
              <a:spcAft>
                <a:spcPts val="0"/>
              </a:spcAft>
              <a:buSzPts val="1400"/>
              <a:buNone/>
            </a:pPr>
            <a:r>
              <a:rPr lang="en-US" sz="900" b="1" u="sng"/>
              <a:t>BUT</a:t>
            </a:r>
            <a:r>
              <a:rPr lang="en-US" sz="900"/>
              <a:t> you do not have to take on all aspects of communication planning/communication yourself…you can allocate someone who may have an interest, can manage some of the building blocks within the plan or even put it all together in the Comms Plan template!!</a:t>
            </a:r>
            <a:endParaRPr sz="900"/>
          </a:p>
        </p:txBody>
      </p:sp>
      <p:sp>
        <p:nvSpPr>
          <p:cNvPr id="2080" name="Google Shape;2080;g2d9c85610ca_1_34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4"/>
        <p:cNvGrpSpPr/>
        <p:nvPr/>
      </p:nvGrpSpPr>
      <p:grpSpPr>
        <a:xfrm>
          <a:off x="0" y="0"/>
          <a:ext cx="0" cy="0"/>
          <a:chOff x="0" y="0"/>
          <a:chExt cx="0" cy="0"/>
        </a:xfrm>
      </p:grpSpPr>
      <p:sp>
        <p:nvSpPr>
          <p:cNvPr id="2085" name="Google Shape;2085;g2daa452688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6" name="Google Shape;2086;g2daa452688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g2d9c85610ca_1_3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2" name="Google Shape;2092;g2d9c85610ca_1_34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900"/>
              <a:t>Marcey</a:t>
            </a:r>
            <a:endParaRPr sz="900"/>
          </a:p>
          <a:p>
            <a:pPr marL="0" lvl="0" indent="0" algn="l" rtl="0">
              <a:lnSpc>
                <a:spcPct val="100000"/>
              </a:lnSpc>
              <a:spcBef>
                <a:spcPts val="0"/>
              </a:spcBef>
              <a:spcAft>
                <a:spcPts val="0"/>
              </a:spcAft>
              <a:buClr>
                <a:schemeClr val="dk1"/>
              </a:buClr>
              <a:buSzPts val="1400"/>
              <a:buFont typeface="Arial"/>
              <a:buNone/>
            </a:pPr>
            <a:endParaRPr sz="900"/>
          </a:p>
          <a:p>
            <a:pPr marL="0" lvl="0" indent="0" algn="l" rtl="0">
              <a:lnSpc>
                <a:spcPct val="100000"/>
              </a:lnSpc>
              <a:spcBef>
                <a:spcPts val="0"/>
              </a:spcBef>
              <a:spcAft>
                <a:spcPts val="0"/>
              </a:spcAft>
              <a:buClr>
                <a:schemeClr val="dk1"/>
              </a:buClr>
              <a:buSzPts val="1400"/>
              <a:buFont typeface="Arial"/>
              <a:buNone/>
            </a:pPr>
            <a:r>
              <a:rPr lang="en-US" sz="900"/>
              <a:t>The Communications Plan template includes several tools and samples that can be modified or adapted as needed for your use to effectively communicate updates, enhancements or the status of your IIS</a:t>
            </a:r>
            <a:endParaRPr sz="900"/>
          </a:p>
          <a:p>
            <a:pPr marL="0" lvl="0" indent="0" algn="l" rtl="0">
              <a:lnSpc>
                <a:spcPct val="100000"/>
              </a:lnSpc>
              <a:spcBef>
                <a:spcPts val="0"/>
              </a:spcBef>
              <a:spcAft>
                <a:spcPts val="0"/>
              </a:spcAft>
              <a:buClr>
                <a:schemeClr val="dk1"/>
              </a:buClr>
              <a:buSzPts val="1400"/>
              <a:buFont typeface="Arial"/>
              <a:buNone/>
            </a:pPr>
            <a:endParaRPr sz="900"/>
          </a:p>
          <a:p>
            <a:pPr marL="0" lvl="0" indent="0" algn="l" rtl="0">
              <a:lnSpc>
                <a:spcPct val="107000"/>
              </a:lnSpc>
              <a:spcBef>
                <a:spcPts val="0"/>
              </a:spcBef>
              <a:spcAft>
                <a:spcPts val="800"/>
              </a:spcAft>
              <a:buClr>
                <a:schemeClr val="dk1"/>
              </a:buClr>
              <a:buSzPts val="1100"/>
              <a:buFont typeface="Arial"/>
              <a:buNone/>
            </a:pPr>
            <a:r>
              <a:rPr lang="en-US" sz="900"/>
              <a:t>All tools available within the PHII Toolkit </a:t>
            </a:r>
            <a:endParaRPr sz="900"/>
          </a:p>
        </p:txBody>
      </p:sp>
      <p:sp>
        <p:nvSpPr>
          <p:cNvPr id="2093" name="Google Shape;2093;g2d9c85610ca_1_34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2d9c85610ca_1_3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7" name="Google Shape;1917;g2d9c85610ca_1_3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t>Marcey</a:t>
            </a:r>
            <a:endParaRPr sz="900"/>
          </a:p>
          <a:p>
            <a:pPr marL="0" lvl="0" indent="0" algn="l" rtl="0">
              <a:lnSpc>
                <a:spcPct val="100000"/>
              </a:lnSpc>
              <a:spcBef>
                <a:spcPts val="0"/>
              </a:spcBef>
              <a:spcAft>
                <a:spcPts val="0"/>
              </a:spcAft>
              <a:buClr>
                <a:schemeClr val="dk1"/>
              </a:buClr>
              <a:buSzPts val="1400"/>
              <a:buFont typeface="Arial"/>
              <a:buNone/>
            </a:pPr>
            <a:r>
              <a:rPr lang="en-US" sz="900"/>
              <a:t>This was highlighted during pandemic and continues to be a critical role of an IIS leader</a:t>
            </a:r>
            <a:endParaRPr sz="900"/>
          </a:p>
          <a:p>
            <a:pPr marL="0" lvl="0" indent="0" algn="l" rtl="0">
              <a:lnSpc>
                <a:spcPct val="100000"/>
              </a:lnSpc>
              <a:spcBef>
                <a:spcPts val="0"/>
              </a:spcBef>
              <a:spcAft>
                <a:spcPts val="0"/>
              </a:spcAft>
              <a:buSzPts val="1400"/>
              <a:buNone/>
            </a:pPr>
            <a:endParaRPr/>
          </a:p>
        </p:txBody>
      </p:sp>
      <p:sp>
        <p:nvSpPr>
          <p:cNvPr id="1918" name="Google Shape;1918;g2d9c85610ca_1_32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g2d9c85610ca_1_3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a:t>Marcey</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&lt;NOTE to Presenter&gt;: there is an icon for each bolded phrase- animations are set up to have one appear each time you click.&gt; </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I tend to refer to these various components (partners, messages, channels, timeline) as building blocks of a Comms Plan </a:t>
            </a:r>
            <a:endParaRPr sz="900"/>
          </a:p>
        </p:txBody>
      </p:sp>
      <p:sp>
        <p:nvSpPr>
          <p:cNvPr id="1926" name="Google Shape;1926;g2d9c85610ca_1_3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4"/>
        <p:cNvGrpSpPr/>
        <p:nvPr/>
      </p:nvGrpSpPr>
      <p:grpSpPr>
        <a:xfrm>
          <a:off x="0" y="0"/>
          <a:ext cx="0" cy="0"/>
          <a:chOff x="0" y="0"/>
          <a:chExt cx="0" cy="0"/>
        </a:xfrm>
      </p:grpSpPr>
      <p:sp>
        <p:nvSpPr>
          <p:cNvPr id="1935" name="Google Shape;1935;g2d9c85610ca_1_3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6" name="Google Shape;1936;g2d9c85610ca_1_33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sz="900"/>
              <a:t>Marcey</a:t>
            </a:r>
            <a:endParaRPr sz="900"/>
          </a:p>
          <a:p>
            <a:pPr marL="0" lvl="0" indent="0" algn="l" rtl="0">
              <a:lnSpc>
                <a:spcPct val="107000"/>
              </a:lnSpc>
              <a:spcBef>
                <a:spcPts val="0"/>
              </a:spcBef>
              <a:spcAft>
                <a:spcPts val="0"/>
              </a:spcAft>
              <a:buClr>
                <a:schemeClr val="dk1"/>
              </a:buClr>
              <a:buSzPts val="1400"/>
              <a:buFont typeface="Arial"/>
              <a:buNone/>
            </a:pPr>
            <a:endParaRPr sz="900"/>
          </a:p>
          <a:p>
            <a:pPr marL="0" lvl="0" indent="0" algn="l" rtl="0">
              <a:lnSpc>
                <a:spcPct val="107000"/>
              </a:lnSpc>
              <a:spcBef>
                <a:spcPts val="0"/>
              </a:spcBef>
              <a:spcAft>
                <a:spcPts val="0"/>
              </a:spcAft>
              <a:buClr>
                <a:schemeClr val="dk1"/>
              </a:buClr>
              <a:buSzPts val="1400"/>
              <a:buFont typeface="Arial"/>
              <a:buNone/>
            </a:pPr>
            <a:r>
              <a:rPr lang="en-US" sz="900"/>
              <a:t>A communications plan allows you to address these questions in a </a:t>
            </a:r>
            <a:r>
              <a:rPr lang="en-US" sz="900" b="1" u="sng"/>
              <a:t>proactive </a:t>
            </a:r>
            <a:r>
              <a:rPr lang="en-US" sz="900"/>
              <a:t>rather than a</a:t>
            </a:r>
            <a:r>
              <a:rPr lang="en-US" sz="900" b="1" u="sng"/>
              <a:t> reactive</a:t>
            </a:r>
            <a:r>
              <a:rPr lang="en-US" sz="900"/>
              <a:t> manner.</a:t>
            </a:r>
            <a:endParaRPr sz="900"/>
          </a:p>
          <a:p>
            <a:pPr marL="0" lvl="0" indent="0" algn="l" rtl="0">
              <a:lnSpc>
                <a:spcPct val="107000"/>
              </a:lnSpc>
              <a:spcBef>
                <a:spcPts val="800"/>
              </a:spcBef>
              <a:spcAft>
                <a:spcPts val="0"/>
              </a:spcAft>
              <a:buClr>
                <a:schemeClr val="dk1"/>
              </a:buClr>
              <a:buSzPts val="1400"/>
              <a:buFont typeface="Arial"/>
              <a:buNone/>
            </a:pPr>
            <a:r>
              <a:rPr lang="en-US" sz="900"/>
              <a:t>One jurisdiction recently mentioned that building the communications plan enabled her to begin drafting the training plan – to apply change management disciplines in both communications and training to their diverse audiences. </a:t>
            </a:r>
            <a:endParaRPr sz="900"/>
          </a:p>
          <a:p>
            <a:pPr marL="0" lvl="0" indent="0" algn="l" rtl="0">
              <a:lnSpc>
                <a:spcPct val="107000"/>
              </a:lnSpc>
              <a:spcBef>
                <a:spcPts val="800"/>
              </a:spcBef>
              <a:spcAft>
                <a:spcPts val="0"/>
              </a:spcAft>
              <a:buClr>
                <a:schemeClr val="dk1"/>
              </a:buClr>
              <a:buSzPts val="1400"/>
              <a:buFont typeface="Arial"/>
              <a:buNone/>
            </a:pPr>
            <a:r>
              <a:rPr lang="en-US" sz="900"/>
              <a:t>Another jurisdiction suggested “going back to basics” in drafting a comms plan as their law had changed due to the pandemic requiring reporting to the IIS for </a:t>
            </a:r>
            <a:r>
              <a:rPr lang="en-US" sz="900" b="1" u="sng"/>
              <a:t>all</a:t>
            </a:r>
            <a:r>
              <a:rPr lang="en-US" sz="900"/>
              <a:t> vaccinations (adults and children)</a:t>
            </a:r>
            <a:endParaRPr/>
          </a:p>
        </p:txBody>
      </p:sp>
      <p:sp>
        <p:nvSpPr>
          <p:cNvPr id="1937" name="Google Shape;1937;g2d9c85610ca_1_33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g2d9c85610ca_1_3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5" name="Google Shape;1945;g2d9c85610ca_1_3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sz="900"/>
              <a:t>Marcey</a:t>
            </a:r>
            <a:endParaRPr sz="900"/>
          </a:p>
          <a:p>
            <a:pPr marL="0" lvl="0" indent="0" algn="l" rtl="0">
              <a:lnSpc>
                <a:spcPct val="107000"/>
              </a:lnSpc>
              <a:spcBef>
                <a:spcPts val="800"/>
              </a:spcBef>
              <a:spcAft>
                <a:spcPts val="800"/>
              </a:spcAft>
              <a:buSzPts val="1400"/>
              <a:buNone/>
            </a:pPr>
            <a:r>
              <a:rPr lang="en-US" sz="900"/>
              <a:t>The Communication Plan is organized into sections that enables the user to build on the information and planning detailed in the previous section and develop a comprehensive and cohesive plan. Answers the when, why, what, how and to whom questions</a:t>
            </a:r>
            <a:endParaRPr/>
          </a:p>
        </p:txBody>
      </p:sp>
      <p:sp>
        <p:nvSpPr>
          <p:cNvPr id="1946" name="Google Shape;1946;g2d9c85610ca_1_33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2d9c85610ca_1_3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3" name="Google Shape;1953;g2d9c85610ca_1_3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900"/>
              <a:t>Marcey</a:t>
            </a:r>
            <a:endParaRPr sz="900"/>
          </a:p>
          <a:p>
            <a:pPr marL="0" lvl="0" indent="0" algn="l" rtl="0">
              <a:lnSpc>
                <a:spcPct val="100000"/>
              </a:lnSpc>
              <a:spcBef>
                <a:spcPts val="0"/>
              </a:spcBef>
              <a:spcAft>
                <a:spcPts val="0"/>
              </a:spcAft>
              <a:buClr>
                <a:schemeClr val="dk1"/>
              </a:buClr>
              <a:buSzPts val="1400"/>
              <a:buFont typeface="Arial"/>
              <a:buNone/>
            </a:pPr>
            <a:endParaRPr sz="900"/>
          </a:p>
          <a:p>
            <a:pPr marL="0" lvl="0" indent="0" algn="l" rtl="0">
              <a:lnSpc>
                <a:spcPct val="100000"/>
              </a:lnSpc>
              <a:spcBef>
                <a:spcPts val="0"/>
              </a:spcBef>
              <a:spcAft>
                <a:spcPts val="0"/>
              </a:spcAft>
              <a:buClr>
                <a:schemeClr val="dk1"/>
              </a:buClr>
              <a:buSzPts val="1400"/>
              <a:buFont typeface="Arial"/>
              <a:buNone/>
            </a:pPr>
            <a:r>
              <a:rPr lang="en-US" sz="900"/>
              <a:t>Depending on what needs to be communicated will determine the purpose and timeframe: </a:t>
            </a:r>
            <a:endParaRPr sz="900"/>
          </a:p>
          <a:p>
            <a:pPr marL="0" lvl="0" indent="0" algn="l" rtl="0">
              <a:lnSpc>
                <a:spcPct val="100000"/>
              </a:lnSpc>
              <a:spcBef>
                <a:spcPts val="0"/>
              </a:spcBef>
              <a:spcAft>
                <a:spcPts val="0"/>
              </a:spcAft>
              <a:buClr>
                <a:schemeClr val="dk1"/>
              </a:buClr>
              <a:buSzPts val="1400"/>
              <a:buFont typeface="Arial"/>
              <a:buNone/>
            </a:pPr>
            <a:endParaRPr sz="900"/>
          </a:p>
          <a:p>
            <a:pPr marL="0" lvl="0" indent="0" algn="l" rtl="0">
              <a:lnSpc>
                <a:spcPct val="100000"/>
              </a:lnSpc>
              <a:spcBef>
                <a:spcPts val="0"/>
              </a:spcBef>
              <a:spcAft>
                <a:spcPts val="0"/>
              </a:spcAft>
              <a:buSzPts val="1400"/>
              <a:buNone/>
            </a:pPr>
            <a:r>
              <a:rPr lang="en-US" sz="900"/>
              <a:t>EX: If you want to communicate an upcoming (imminent) enhancement versus a transition to a new platform that might warrant communications over the next 18-24 months</a:t>
            </a:r>
            <a:endParaRPr/>
          </a:p>
        </p:txBody>
      </p:sp>
      <p:sp>
        <p:nvSpPr>
          <p:cNvPr id="1954" name="Google Shape;1954;g2d9c85610ca_1_3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2d9c85610ca_1_3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0" name="Google Shape;1960;g2d9c85610ca_1_33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1400"/>
              <a:buNone/>
            </a:pPr>
            <a:r>
              <a:rPr lang="en-US" sz="900"/>
              <a:t>Marcey</a:t>
            </a:r>
            <a:endParaRPr sz="900"/>
          </a:p>
          <a:p>
            <a:pPr marL="0" lvl="0" indent="0" algn="l" rtl="0">
              <a:lnSpc>
                <a:spcPct val="100000"/>
              </a:lnSpc>
              <a:spcBef>
                <a:spcPts val="600"/>
              </a:spcBef>
              <a:spcAft>
                <a:spcPts val="0"/>
              </a:spcAft>
              <a:buSzPts val="1400"/>
              <a:buNone/>
            </a:pPr>
            <a:r>
              <a:rPr lang="en-US" sz="900"/>
              <a:t>Partner Identification from a change management perspective:</a:t>
            </a:r>
            <a:endParaRPr sz="900"/>
          </a:p>
          <a:p>
            <a:pPr marL="457200" lvl="0" indent="-285750" algn="l" rtl="0">
              <a:lnSpc>
                <a:spcPct val="100000"/>
              </a:lnSpc>
              <a:spcBef>
                <a:spcPts val="600"/>
              </a:spcBef>
              <a:spcAft>
                <a:spcPts val="0"/>
              </a:spcAft>
              <a:buClr>
                <a:schemeClr val="dk1"/>
              </a:buClr>
              <a:buSzPts val="900"/>
              <a:buChar char="●"/>
            </a:pPr>
            <a:r>
              <a:rPr lang="en-US" sz="900"/>
              <a:t>who may be impacted by enhancements/changes</a:t>
            </a:r>
            <a:endParaRPr sz="900"/>
          </a:p>
          <a:p>
            <a:pPr marL="457200" lvl="0" indent="-285750" algn="l" rtl="0">
              <a:lnSpc>
                <a:spcPct val="100000"/>
              </a:lnSpc>
              <a:spcBef>
                <a:spcPts val="0"/>
              </a:spcBef>
              <a:spcAft>
                <a:spcPts val="0"/>
              </a:spcAft>
              <a:buClr>
                <a:schemeClr val="dk1"/>
              </a:buClr>
              <a:buSzPts val="900"/>
              <a:buChar char="●"/>
            </a:pPr>
            <a:r>
              <a:rPr lang="en-US" sz="900"/>
              <a:t>each group may have specific communication needs and key strategies required to meet their specific needs</a:t>
            </a:r>
            <a:endParaRPr sz="900"/>
          </a:p>
          <a:p>
            <a:pPr marL="0" lvl="0" indent="0" algn="l" rtl="0">
              <a:lnSpc>
                <a:spcPct val="100000"/>
              </a:lnSpc>
              <a:spcBef>
                <a:spcPts val="600"/>
              </a:spcBef>
              <a:spcAft>
                <a:spcPts val="0"/>
              </a:spcAft>
              <a:buClr>
                <a:schemeClr val="dk1"/>
              </a:buClr>
              <a:buSzPts val="1100"/>
              <a:buFont typeface="Arial"/>
              <a:buNone/>
            </a:pPr>
            <a:r>
              <a:rPr lang="en-US" sz="900"/>
              <a:t>We have developed </a:t>
            </a:r>
            <a:r>
              <a:rPr lang="en-US" sz="900" b="1"/>
              <a:t>several tools t</a:t>
            </a:r>
            <a:r>
              <a:rPr lang="en-US" sz="900"/>
              <a:t>o identify various audiences by group/category - Change Management Workbook and Stakeholder Analysis</a:t>
            </a:r>
            <a:endParaRPr sz="900"/>
          </a:p>
        </p:txBody>
      </p:sp>
      <p:sp>
        <p:nvSpPr>
          <p:cNvPr id="1961" name="Google Shape;1961;g2d9c85610ca_1_33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2d9c85610ca_1_3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8" name="Google Shape;1968;g2d9c85610ca_1_33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900"/>
              <a:t>Marcey</a:t>
            </a:r>
            <a:endParaRPr sz="900"/>
          </a:p>
          <a:p>
            <a:pPr marL="0" lvl="0" indent="0" algn="l" rtl="0">
              <a:lnSpc>
                <a:spcPct val="100000"/>
              </a:lnSpc>
              <a:spcBef>
                <a:spcPts val="0"/>
              </a:spcBef>
              <a:spcAft>
                <a:spcPts val="0"/>
              </a:spcAft>
              <a:buClr>
                <a:schemeClr val="dk1"/>
              </a:buClr>
              <a:buSzPts val="1400"/>
              <a:buFont typeface="Arial"/>
              <a:buNone/>
            </a:pPr>
            <a:r>
              <a:rPr lang="en-US" sz="900"/>
              <a:t>Mention many tools available (Change Management Workbook) to identify the audience…use the Partner</a:t>
            </a:r>
            <a:r>
              <a:rPr lang="en-US" sz="900" b="1" u="sng"/>
              <a:t> Analysis Worksheet</a:t>
            </a:r>
            <a:r>
              <a:rPr lang="en-US" sz="900"/>
              <a:t> as a tool to identify the groups by category, group and key strategies to meet the specific needs of each unique group.</a:t>
            </a:r>
            <a:endParaRPr sz="900"/>
          </a:p>
          <a:p>
            <a:pPr marL="0" lvl="0" indent="0" algn="l" rtl="0">
              <a:lnSpc>
                <a:spcPct val="100000"/>
              </a:lnSpc>
              <a:spcBef>
                <a:spcPts val="0"/>
              </a:spcBef>
              <a:spcAft>
                <a:spcPts val="0"/>
              </a:spcAft>
              <a:buClr>
                <a:schemeClr val="dk1"/>
              </a:buClr>
              <a:buSzPts val="1400"/>
              <a:buFont typeface="Arial"/>
              <a:buNone/>
            </a:pPr>
            <a:endParaRPr sz="900"/>
          </a:p>
          <a:p>
            <a:pPr marL="0" lvl="0" indent="0" algn="l" rtl="0">
              <a:lnSpc>
                <a:spcPct val="100000"/>
              </a:lnSpc>
              <a:spcBef>
                <a:spcPts val="0"/>
              </a:spcBef>
              <a:spcAft>
                <a:spcPts val="0"/>
              </a:spcAft>
              <a:buClr>
                <a:schemeClr val="dk1"/>
              </a:buClr>
              <a:buSzPts val="1100"/>
              <a:buFont typeface="Arial"/>
              <a:buNone/>
            </a:pPr>
            <a:r>
              <a:rPr lang="en-US" sz="900" b="1"/>
              <a:t>Tips</a:t>
            </a:r>
            <a:r>
              <a:rPr lang="en-US" sz="900"/>
              <a:t>: All the tools within the Toolkit are available for your use and can be adapted/modified to fit your needs!</a:t>
            </a:r>
            <a:endParaRPr sz="900"/>
          </a:p>
          <a:p>
            <a:pPr marL="0" lvl="0" indent="0" algn="l" rtl="0">
              <a:lnSpc>
                <a:spcPct val="100000"/>
              </a:lnSpc>
              <a:spcBef>
                <a:spcPts val="0"/>
              </a:spcBef>
              <a:spcAft>
                <a:spcPts val="0"/>
              </a:spcAft>
              <a:buClr>
                <a:schemeClr val="dk1"/>
              </a:buClr>
              <a:buSzPts val="1100"/>
              <a:buFont typeface="Arial"/>
              <a:buNone/>
            </a:pPr>
            <a:endParaRPr sz="900"/>
          </a:p>
          <a:p>
            <a:pPr marL="0" lvl="0" indent="0" algn="l" rtl="0">
              <a:lnSpc>
                <a:spcPct val="100000"/>
              </a:lnSpc>
              <a:spcBef>
                <a:spcPts val="0"/>
              </a:spcBef>
              <a:spcAft>
                <a:spcPts val="0"/>
              </a:spcAft>
              <a:buSzPts val="1400"/>
              <a:buNone/>
            </a:pPr>
            <a:r>
              <a:rPr lang="en-US" sz="900"/>
              <a:t>Examples of potential partners/organizations and communication strategies listed on the slide AND provided within the Communication Plan Template for reference</a:t>
            </a:r>
            <a:endParaRPr sz="900"/>
          </a:p>
        </p:txBody>
      </p:sp>
      <p:sp>
        <p:nvSpPr>
          <p:cNvPr id="1969" name="Google Shape;1969;g2d9c85610ca_1_33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117"/>
        <p:cNvGrpSpPr/>
        <p:nvPr/>
      </p:nvGrpSpPr>
      <p:grpSpPr>
        <a:xfrm>
          <a:off x="0" y="0"/>
          <a:ext cx="0" cy="0"/>
          <a:chOff x="0" y="0"/>
          <a:chExt cx="0" cy="0"/>
        </a:xfrm>
      </p:grpSpPr>
      <p:sp>
        <p:nvSpPr>
          <p:cNvPr id="118" name="Google Shape;118;g2d9c85610ca_1_618"/>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19" name="Google Shape;119;g2d9c85610ca_1_618"/>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120" name="Google Shape;120;g2d9c85610ca_1_618"/>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121" name="Google Shape;121;g2d9c85610ca_1_618"/>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2" name="Google Shape;122;g2d9c85610ca_1_618"/>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2"/>
        <p:cNvGrpSpPr/>
        <p:nvPr/>
      </p:nvGrpSpPr>
      <p:grpSpPr>
        <a:xfrm>
          <a:off x="0" y="0"/>
          <a:ext cx="0" cy="0"/>
          <a:chOff x="0" y="0"/>
          <a:chExt cx="0" cy="0"/>
        </a:xfrm>
      </p:grpSpPr>
      <p:graphicFrame>
        <p:nvGraphicFramePr>
          <p:cNvPr id="253" name="Google Shape;253;g2d9c85610ca_1_3485"/>
          <p:cNvGraphicFramePr/>
          <p:nvPr/>
        </p:nvGraphicFramePr>
        <p:xfrm>
          <a:off x="5526297" y="1417087"/>
          <a:ext cx="3000000" cy="3000000"/>
        </p:xfrm>
        <a:graphic>
          <a:graphicData uri="http://schemas.openxmlformats.org/drawingml/2006/table">
            <a:tbl>
              <a:tblPr firstRow="1" bandRow="1">
                <a:noFill/>
                <a:tableStyleId>{2FB6A28F-9125-427B-951A-4BD745722D45}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82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4"/>
                  </a:ext>
                </a:extLst>
              </a:tr>
            </a:tbl>
          </a:graphicData>
        </a:graphic>
      </p:graphicFrame>
      <p:sp>
        <p:nvSpPr>
          <p:cNvPr id="254" name="Google Shape;254;g2d9c85610ca_1_3485"/>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255" name="Google Shape;255;g2d9c85610ca_1_3485"/>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6" name="Google Shape;256;g2d9c85610ca_1_3485"/>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57" name="Google Shape;257;g2d9c85610ca_1_3485"/>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58" name="Google Shape;258;g2d9c85610ca_1_3485"/>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59" name="Google Shape;259;g2d9c85610ca_1_3485"/>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60"/>
        <p:cNvGrpSpPr/>
        <p:nvPr/>
      </p:nvGrpSpPr>
      <p:grpSpPr>
        <a:xfrm>
          <a:off x="0" y="0"/>
          <a:ext cx="0" cy="0"/>
          <a:chOff x="0" y="0"/>
          <a:chExt cx="0" cy="0"/>
        </a:xfrm>
      </p:grpSpPr>
      <p:sp>
        <p:nvSpPr>
          <p:cNvPr id="261" name="Google Shape;261;g2d9c85610ca_1_3493"/>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2" name="Google Shape;262;g2d9c85610ca_1_3493"/>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63" name="Google Shape;263;g2d9c85610ca_1_3493"/>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64" name="Google Shape;264;g2d9c85610ca_1_3493"/>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65" name="Google Shape;265;g2d9c85610ca_1_3493"/>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66"/>
        <p:cNvGrpSpPr/>
        <p:nvPr/>
      </p:nvGrpSpPr>
      <p:grpSpPr>
        <a:xfrm>
          <a:off x="0" y="0"/>
          <a:ext cx="0" cy="0"/>
          <a:chOff x="0" y="0"/>
          <a:chExt cx="0" cy="0"/>
        </a:xfrm>
      </p:grpSpPr>
      <p:sp>
        <p:nvSpPr>
          <p:cNvPr id="267" name="Google Shape;267;g2d9c85610ca_1_3499"/>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68" name="Google Shape;268;g2d9c85610ca_1_3499"/>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269" name="Google Shape;269;g2d9c85610ca_1_3499"/>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270" name="Google Shape;270;g2d9c85610ca_1_3499"/>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1" name="Google Shape;271;g2d9c85610ca_1_3499"/>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8"/>
        <p:cNvGrpSpPr/>
        <p:nvPr/>
      </p:nvGrpSpPr>
      <p:grpSpPr>
        <a:xfrm>
          <a:off x="0" y="0"/>
          <a:ext cx="0" cy="0"/>
          <a:chOff x="0" y="0"/>
          <a:chExt cx="0" cy="0"/>
        </a:xfrm>
      </p:grpSpPr>
      <p:sp>
        <p:nvSpPr>
          <p:cNvPr id="279" name="Google Shape;279;g2d9c85610ca_1_3511"/>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0" name="Google Shape;280;g2d9c85610ca_1_3511"/>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81" name="Google Shape;281;g2d9c85610ca_1_3511"/>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282" name="Google Shape;282;g2d9c85610ca_1_3511"/>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83" name="Google Shape;283;g2d9c85610ca_1_3511"/>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4"/>
        <p:cNvGrpSpPr/>
        <p:nvPr/>
      </p:nvGrpSpPr>
      <p:grpSpPr>
        <a:xfrm>
          <a:off x="0" y="0"/>
          <a:ext cx="0" cy="0"/>
          <a:chOff x="0" y="0"/>
          <a:chExt cx="0" cy="0"/>
        </a:xfrm>
      </p:grpSpPr>
      <p:pic>
        <p:nvPicPr>
          <p:cNvPr id="285" name="Google Shape;285;g2d9c85610ca_1_3517"/>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286" name="Google Shape;286;g2d9c85610ca_1_3517"/>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7" name="Google Shape;287;g2d9c85610ca_1_3517"/>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88" name="Google Shape;288;g2d9c85610ca_1_3517"/>
          <p:cNvPicPr preferRelativeResize="0"/>
          <p:nvPr/>
        </p:nvPicPr>
        <p:blipFill rotWithShape="1">
          <a:blip r:embed="rId3">
            <a:alphaModFix/>
          </a:blip>
          <a:srcRect/>
          <a:stretch/>
        </p:blipFill>
        <p:spPr>
          <a:xfrm>
            <a:off x="114300" y="3992560"/>
            <a:ext cx="8915401" cy="9700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89"/>
        <p:cNvGrpSpPr/>
        <p:nvPr/>
      </p:nvGrpSpPr>
      <p:grpSpPr>
        <a:xfrm>
          <a:off x="0" y="0"/>
          <a:ext cx="0" cy="0"/>
          <a:chOff x="0" y="0"/>
          <a:chExt cx="0" cy="0"/>
        </a:xfrm>
      </p:grpSpPr>
      <p:sp>
        <p:nvSpPr>
          <p:cNvPr id="290" name="Google Shape;290;g2d9c85610ca_1_3522"/>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91" name="Google Shape;291;g2d9c85610ca_1_3522"/>
          <p:cNvPicPr preferRelativeResize="0"/>
          <p:nvPr/>
        </p:nvPicPr>
        <p:blipFill rotWithShape="1">
          <a:blip r:embed="rId2">
            <a:alphaModFix/>
          </a:blip>
          <a:srcRect/>
          <a:stretch/>
        </p:blipFill>
        <p:spPr>
          <a:xfrm>
            <a:off x="2286" y="0"/>
            <a:ext cx="9141713" cy="419432"/>
          </a:xfrm>
          <a:prstGeom prst="rect">
            <a:avLst/>
          </a:prstGeom>
          <a:noFill/>
          <a:ln>
            <a:noFill/>
          </a:ln>
        </p:spPr>
      </p:pic>
      <p:pic>
        <p:nvPicPr>
          <p:cNvPr id="292" name="Google Shape;292;g2d9c85610ca_1_3522"/>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293" name="Google Shape;293;g2d9c85610ca_1_3522"/>
          <p:cNvSpPr txBox="1">
            <a:spLocks noGrp="1"/>
          </p:cNvSpPr>
          <p:nvPr>
            <p:ph type="subTitle" idx="1"/>
          </p:nvPr>
        </p:nvSpPr>
        <p:spPr>
          <a:xfrm>
            <a:off x="369857" y="2900307"/>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4" name="Google Shape;294;g2d9c85610ca_1_3522"/>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95"/>
        <p:cNvGrpSpPr/>
        <p:nvPr/>
      </p:nvGrpSpPr>
      <p:grpSpPr>
        <a:xfrm>
          <a:off x="0" y="0"/>
          <a:ext cx="0" cy="0"/>
          <a:chOff x="0" y="0"/>
          <a:chExt cx="0" cy="0"/>
        </a:xfrm>
      </p:grpSpPr>
      <p:pic>
        <p:nvPicPr>
          <p:cNvPr id="296" name="Google Shape;296;g2d9c85610ca_1_3528"/>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297" name="Google Shape;297;g2d9c85610ca_1_3528"/>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8" name="Google Shape;298;g2d9c85610ca_1_3528"/>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9" name="Google Shape;299;g2d9c85610ca_1_3528"/>
          <p:cNvPicPr preferRelativeResize="0"/>
          <p:nvPr/>
        </p:nvPicPr>
        <p:blipFill rotWithShape="1">
          <a:blip r:embed="rId3">
            <a:alphaModFix/>
          </a:blip>
          <a:srcRect/>
          <a:stretch/>
        </p:blipFill>
        <p:spPr>
          <a:xfrm>
            <a:off x="2529290" y="4278957"/>
            <a:ext cx="28575" cy="647700"/>
          </a:xfrm>
          <a:prstGeom prst="rect">
            <a:avLst/>
          </a:prstGeom>
          <a:noFill/>
          <a:ln>
            <a:noFill/>
          </a:ln>
        </p:spPr>
      </p:pic>
      <p:pic>
        <p:nvPicPr>
          <p:cNvPr id="300" name="Google Shape;300;g2d9c85610ca_1_3528"/>
          <p:cNvPicPr preferRelativeResize="0"/>
          <p:nvPr/>
        </p:nvPicPr>
        <p:blipFill rotWithShape="1">
          <a:blip r:embed="rId4">
            <a:alphaModFix/>
          </a:blip>
          <a:srcRect/>
          <a:stretch/>
        </p:blipFill>
        <p:spPr>
          <a:xfrm>
            <a:off x="2788277" y="4377545"/>
            <a:ext cx="744168" cy="509990"/>
          </a:xfrm>
          <a:prstGeom prst="rect">
            <a:avLst/>
          </a:prstGeom>
          <a:noFill/>
          <a:ln>
            <a:noFill/>
          </a:ln>
        </p:spPr>
      </p:pic>
      <p:pic>
        <p:nvPicPr>
          <p:cNvPr id="301" name="Google Shape;301;g2d9c85610ca_1_3528"/>
          <p:cNvPicPr preferRelativeResize="0"/>
          <p:nvPr/>
        </p:nvPicPr>
        <p:blipFill rotWithShape="1">
          <a:blip r:embed="rId5">
            <a:alphaModFix/>
          </a:blip>
          <a:srcRect/>
          <a:stretch/>
        </p:blipFill>
        <p:spPr>
          <a:xfrm>
            <a:off x="114300" y="3992560"/>
            <a:ext cx="8915401" cy="97001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2"/>
        <p:cNvGrpSpPr/>
        <p:nvPr/>
      </p:nvGrpSpPr>
      <p:grpSpPr>
        <a:xfrm>
          <a:off x="0" y="0"/>
          <a:ext cx="0" cy="0"/>
          <a:chOff x="0" y="0"/>
          <a:chExt cx="0" cy="0"/>
        </a:xfrm>
      </p:grpSpPr>
      <p:graphicFrame>
        <p:nvGraphicFramePr>
          <p:cNvPr id="303" name="Google Shape;303;g2d9c85610ca_1_3535"/>
          <p:cNvGraphicFramePr/>
          <p:nvPr/>
        </p:nvGraphicFramePr>
        <p:xfrm>
          <a:off x="5526297" y="1417087"/>
          <a:ext cx="3000000" cy="3000000"/>
        </p:xfrm>
        <a:graphic>
          <a:graphicData uri="http://schemas.openxmlformats.org/drawingml/2006/table">
            <a:tbl>
              <a:tblPr firstRow="1" bandRow="1">
                <a:noFill/>
                <a:tableStyleId>{2FB6A28F-9125-427B-951A-4BD745722D45}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750"/>
                      </a:srgbClr>
                    </a:solidFill>
                  </a:tcPr>
                </a:tc>
                <a:extLst>
                  <a:ext uri="{0D108BD9-81ED-4DB2-BD59-A6C34878D82A}">
                    <a16:rowId xmlns:a16="http://schemas.microsoft.com/office/drawing/2014/main" val="10004"/>
                  </a:ext>
                </a:extLst>
              </a:tr>
            </a:tbl>
          </a:graphicData>
        </a:graphic>
      </p:graphicFrame>
      <p:sp>
        <p:nvSpPr>
          <p:cNvPr id="304" name="Google Shape;304;g2d9c85610ca_1_3535"/>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305" name="Google Shape;305;g2d9c85610ca_1_3535"/>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6" name="Google Shape;306;g2d9c85610ca_1_3535"/>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7" name="Google Shape;307;g2d9c85610ca_1_3535"/>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308" name="Google Shape;308;g2d9c85610ca_1_3535"/>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309" name="Google Shape;309;g2d9c85610ca_1_3535"/>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10"/>
        <p:cNvGrpSpPr/>
        <p:nvPr/>
      </p:nvGrpSpPr>
      <p:grpSpPr>
        <a:xfrm>
          <a:off x="0" y="0"/>
          <a:ext cx="0" cy="0"/>
          <a:chOff x="0" y="0"/>
          <a:chExt cx="0" cy="0"/>
        </a:xfrm>
      </p:grpSpPr>
      <p:sp>
        <p:nvSpPr>
          <p:cNvPr id="311" name="Google Shape;311;g2d9c85610ca_1_3543"/>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2" name="Google Shape;312;g2d9c85610ca_1_3543"/>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13" name="Google Shape;313;g2d9c85610ca_1_3543"/>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314" name="Google Shape;314;g2d9c85610ca_1_3543"/>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315" name="Google Shape;315;g2d9c85610ca_1_3543"/>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6"/>
        <p:cNvGrpSpPr/>
        <p:nvPr/>
      </p:nvGrpSpPr>
      <p:grpSpPr>
        <a:xfrm>
          <a:off x="0" y="0"/>
          <a:ext cx="0" cy="0"/>
          <a:chOff x="0" y="0"/>
          <a:chExt cx="0" cy="0"/>
        </a:xfrm>
      </p:grpSpPr>
      <p:sp>
        <p:nvSpPr>
          <p:cNvPr id="317" name="Google Shape;317;g2d9c85610ca_1_35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8" name="Google Shape;318;g2d9c85610ca_1_35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9" name="Google Shape;319;g2d9c85610ca_1_35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pic>
        <p:nvPicPr>
          <p:cNvPr id="128" name="Google Shape;128;g2d9c85610ca_1_628"/>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129" name="Google Shape;129;g2d9c85610ca_1_628"/>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g2d9c85610ca_1_628"/>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1" name="Google Shape;131;g2d9c85610ca_1_628"/>
          <p:cNvPicPr preferRelativeResize="0"/>
          <p:nvPr/>
        </p:nvPicPr>
        <p:blipFill rotWithShape="1">
          <a:blip r:embed="rId3">
            <a:alphaModFix/>
          </a:blip>
          <a:srcRect/>
          <a:stretch/>
        </p:blipFill>
        <p:spPr>
          <a:xfrm>
            <a:off x="228600" y="4116329"/>
            <a:ext cx="8915401" cy="9700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2"/>
        <p:cNvGrpSpPr/>
        <p:nvPr/>
      </p:nvGrpSpPr>
      <p:grpSpPr>
        <a:xfrm>
          <a:off x="0" y="0"/>
          <a:ext cx="0" cy="0"/>
          <a:chOff x="0" y="0"/>
          <a:chExt cx="0" cy="0"/>
        </a:xfrm>
      </p:grpSpPr>
      <p:pic>
        <p:nvPicPr>
          <p:cNvPr id="133" name="Google Shape;133;g2d9c85610ca_1_633"/>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134" name="Google Shape;134;g2d9c85610ca_1_633"/>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g2d9c85610ca_1_633"/>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6" name="Google Shape;136;g2d9c85610ca_1_633"/>
          <p:cNvPicPr preferRelativeResize="0"/>
          <p:nvPr/>
        </p:nvPicPr>
        <p:blipFill rotWithShape="1">
          <a:blip r:embed="rId3">
            <a:alphaModFix/>
          </a:blip>
          <a:srcRect/>
          <a:stretch/>
        </p:blipFill>
        <p:spPr>
          <a:xfrm>
            <a:off x="0" y="4084604"/>
            <a:ext cx="9143999" cy="9948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7"/>
        <p:cNvGrpSpPr/>
        <p:nvPr/>
      </p:nvGrpSpPr>
      <p:grpSpPr>
        <a:xfrm>
          <a:off x="0" y="0"/>
          <a:ext cx="0" cy="0"/>
          <a:chOff x="0" y="0"/>
          <a:chExt cx="0" cy="0"/>
        </a:xfrm>
      </p:grpSpPr>
      <p:graphicFrame>
        <p:nvGraphicFramePr>
          <p:cNvPr id="138" name="Google Shape;138;g2d9c85610ca_1_638"/>
          <p:cNvGraphicFramePr/>
          <p:nvPr/>
        </p:nvGraphicFramePr>
        <p:xfrm>
          <a:off x="5526297" y="1417087"/>
          <a:ext cx="3000000" cy="3000000"/>
        </p:xfrm>
        <a:graphic>
          <a:graphicData uri="http://schemas.openxmlformats.org/drawingml/2006/table">
            <a:tbl>
              <a:tblPr firstRow="1" bandRow="1">
                <a:noFill/>
                <a:tableStyleId>{2FB6A28F-9125-427B-951A-4BD745722D45}</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139" name="Google Shape;139;g2d9c85610ca_1_638"/>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140" name="Google Shape;140;g2d9c85610ca_1_638"/>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1" name="Google Shape;141;g2d9c85610ca_1_638"/>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42" name="Google Shape;142;g2d9c85610ca_1_638"/>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143" name="Google Shape;143;g2d9c85610ca_1_638"/>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4"/>
        <p:cNvGrpSpPr/>
        <p:nvPr/>
      </p:nvGrpSpPr>
      <p:grpSpPr>
        <a:xfrm>
          <a:off x="0" y="0"/>
          <a:ext cx="0" cy="0"/>
          <a:chOff x="0" y="0"/>
          <a:chExt cx="0" cy="0"/>
        </a:xfrm>
      </p:grpSpPr>
      <p:sp>
        <p:nvSpPr>
          <p:cNvPr id="145" name="Google Shape;145;g2d9c85610ca_1_645"/>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g2d9c85610ca_1_645"/>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47" name="Google Shape;147;g2d9c85610ca_1_645"/>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148" name="Google Shape;148;g2d9c85610ca_1_645"/>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0"/>
        <p:cNvGrpSpPr/>
        <p:nvPr/>
      </p:nvGrpSpPr>
      <p:grpSpPr>
        <a:xfrm>
          <a:off x="0" y="0"/>
          <a:ext cx="0" cy="0"/>
          <a:chOff x="0" y="0"/>
          <a:chExt cx="0" cy="0"/>
        </a:xfrm>
      </p:grpSpPr>
      <p:pic>
        <p:nvPicPr>
          <p:cNvPr id="231" name="Google Shape;231;g2d9c85610ca_1_3463"/>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232" name="Google Shape;232;g2d9c85610ca_1_3463"/>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3" name="Google Shape;233;g2d9c85610ca_1_3463"/>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34" name="Google Shape;234;g2d9c85610ca_1_3463"/>
          <p:cNvPicPr preferRelativeResize="0"/>
          <p:nvPr/>
        </p:nvPicPr>
        <p:blipFill rotWithShape="1">
          <a:blip r:embed="rId3">
            <a:alphaModFix/>
          </a:blip>
          <a:srcRect l="60183" r="16846"/>
          <a:stretch/>
        </p:blipFill>
        <p:spPr>
          <a:xfrm>
            <a:off x="5602763" y="4045756"/>
            <a:ext cx="1860715" cy="962342"/>
          </a:xfrm>
          <a:prstGeom prst="rect">
            <a:avLst/>
          </a:prstGeom>
          <a:noFill/>
          <a:ln>
            <a:noFill/>
          </a:ln>
        </p:spPr>
      </p:pic>
      <p:pic>
        <p:nvPicPr>
          <p:cNvPr id="235" name="Google Shape;235;g2d9c85610ca_1_3463"/>
          <p:cNvPicPr preferRelativeResize="0"/>
          <p:nvPr/>
        </p:nvPicPr>
        <p:blipFill rotWithShape="1">
          <a:blip r:embed="rId4">
            <a:alphaModFix/>
          </a:blip>
          <a:srcRect/>
          <a:stretch/>
        </p:blipFill>
        <p:spPr>
          <a:xfrm>
            <a:off x="2194018" y="4297867"/>
            <a:ext cx="2859012" cy="509956"/>
          </a:xfrm>
          <a:prstGeom prst="rect">
            <a:avLst/>
          </a:prstGeom>
          <a:noFill/>
          <a:ln>
            <a:noFill/>
          </a:ln>
        </p:spPr>
      </p:pic>
      <p:pic>
        <p:nvPicPr>
          <p:cNvPr id="236" name="Google Shape;236;g2d9c85610ca_1_3463"/>
          <p:cNvPicPr preferRelativeResize="0"/>
          <p:nvPr/>
        </p:nvPicPr>
        <p:blipFill rotWithShape="1">
          <a:blip r:embed="rId5">
            <a:alphaModFix/>
          </a:blip>
          <a:srcRect/>
          <a:stretch/>
        </p:blipFill>
        <p:spPr>
          <a:xfrm>
            <a:off x="830537" y="4258215"/>
            <a:ext cx="813747" cy="612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7"/>
        <p:cNvGrpSpPr/>
        <p:nvPr/>
      </p:nvGrpSpPr>
      <p:grpSpPr>
        <a:xfrm>
          <a:off x="0" y="0"/>
          <a:ext cx="0" cy="0"/>
          <a:chOff x="0" y="0"/>
          <a:chExt cx="0" cy="0"/>
        </a:xfrm>
      </p:grpSpPr>
      <p:sp>
        <p:nvSpPr>
          <p:cNvPr id="238" name="Google Shape;238;g2d9c85610ca_1_3470"/>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9" name="Google Shape;239;g2d9c85610ca_1_3470"/>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0" name="Google Shape;240;g2d9c85610ca_1_3470"/>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41" name="Google Shape;241;g2d9c85610ca_1_3470"/>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42" name="Google Shape;242;g2d9c85610ca_1_3470"/>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no IIS logo">
  <p:cSld name="OBJECT_1">
    <p:spTree>
      <p:nvGrpSpPr>
        <p:cNvPr id="1" name="Shape 243"/>
        <p:cNvGrpSpPr/>
        <p:nvPr/>
      </p:nvGrpSpPr>
      <p:grpSpPr>
        <a:xfrm>
          <a:off x="0" y="0"/>
          <a:ext cx="0" cy="0"/>
          <a:chOff x="0" y="0"/>
          <a:chExt cx="0" cy="0"/>
        </a:xfrm>
      </p:grpSpPr>
      <p:sp>
        <p:nvSpPr>
          <p:cNvPr id="244" name="Google Shape;244;g2d9c85610ca_1_3476"/>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5" name="Google Shape;245;g2d9c85610ca_1_3476"/>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6" name="Google Shape;246;g2d9c85610ca_1_3476"/>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47" name="Google Shape;247;g2d9c85610ca_1_3476"/>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48"/>
        <p:cNvGrpSpPr/>
        <p:nvPr/>
      </p:nvGrpSpPr>
      <p:grpSpPr>
        <a:xfrm>
          <a:off x="0" y="0"/>
          <a:ext cx="0" cy="0"/>
          <a:chOff x="0" y="0"/>
          <a:chExt cx="0" cy="0"/>
        </a:xfrm>
      </p:grpSpPr>
      <p:pic>
        <p:nvPicPr>
          <p:cNvPr id="249" name="Google Shape;249;g2d9c85610ca_1_3481"/>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250" name="Google Shape;250;g2d9c85610ca_1_3481"/>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1" name="Google Shape;251;g2d9c85610ca_1_3481"/>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2d9c85610ca_1_60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g2d9c85610ca_1_60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8" name="Google Shape;108;g2d9c85610ca_1_60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g2d9c85610ca_1_60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g2d9c85610ca_1_60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g2d9c85610ca_1_606"/>
          <p:cNvPicPr preferRelativeResize="0"/>
          <p:nvPr/>
        </p:nvPicPr>
        <p:blipFill rotWithShape="1">
          <a:blip r:embed="rId7">
            <a:alphaModFix/>
          </a:blip>
          <a:srcRect/>
          <a:stretch/>
        </p:blipFill>
        <p:spPr>
          <a:xfrm>
            <a:off x="8682300" y="4593281"/>
            <a:ext cx="400050" cy="4478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d9c85610ca_1_345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6" name="Google Shape;226;g2d9c85610ca_1_345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7" name="Google Shape;227;g2d9c85610ca_1_34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8" name="Google Shape;228;g2d9c85610ca_1_34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29" name="Google Shape;229;g2d9c85610ca_1_34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g2d9c85610ca_1_350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4" name="Google Shape;274;g2d9c85610ca_1_350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75" name="Google Shape;275;g2d9c85610ca_1_350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76" name="Google Shape;276;g2d9c85610ca_1_350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77" name="Google Shape;277;g2d9c85610ca_1_350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phii.org/what-we-do/iis-hub/iis-operation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4"/>
        <p:cNvGrpSpPr/>
        <p:nvPr/>
      </p:nvGrpSpPr>
      <p:grpSpPr>
        <a:xfrm>
          <a:off x="0" y="0"/>
          <a:ext cx="0" cy="0"/>
          <a:chOff x="0" y="0"/>
          <a:chExt cx="0" cy="0"/>
        </a:xfrm>
      </p:grpSpPr>
      <p:sp>
        <p:nvSpPr>
          <p:cNvPr id="1905" name="Google Shape;1905;g2d9c85610ca_1_3277"/>
          <p:cNvSpPr txBox="1">
            <a:spLocks noGrp="1"/>
          </p:cNvSpPr>
          <p:nvPr>
            <p:ph type="ctrTitle"/>
          </p:nvPr>
        </p:nvSpPr>
        <p:spPr>
          <a:xfrm>
            <a:off x="457200" y="757875"/>
            <a:ext cx="5853000" cy="10983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E5F7D"/>
              </a:buClr>
              <a:buSzPts val="3240"/>
              <a:buFont typeface="Calibri"/>
              <a:buNone/>
            </a:pPr>
            <a:r>
              <a:rPr lang="en-US" sz="3640" b="1"/>
              <a:t>Communication</a:t>
            </a:r>
            <a:endParaRPr sz="3640" b="1"/>
          </a:p>
          <a:p>
            <a:pPr marL="0" lvl="0" indent="0" algn="l" rtl="0">
              <a:lnSpc>
                <a:spcPct val="90000"/>
              </a:lnSpc>
              <a:spcBef>
                <a:spcPts val="0"/>
              </a:spcBef>
              <a:spcAft>
                <a:spcPts val="0"/>
              </a:spcAft>
              <a:buClr>
                <a:srgbClr val="2E5F7D"/>
              </a:buClr>
              <a:buSzPts val="3240"/>
              <a:buFont typeface="Calibri"/>
              <a:buNone/>
            </a:pPr>
            <a:endParaRPr sz="3640"/>
          </a:p>
          <a:p>
            <a:pPr marL="0" lvl="0" indent="0" algn="l" rtl="0">
              <a:lnSpc>
                <a:spcPct val="90000"/>
              </a:lnSpc>
              <a:spcBef>
                <a:spcPts val="0"/>
              </a:spcBef>
              <a:spcAft>
                <a:spcPts val="0"/>
              </a:spcAft>
              <a:buClr>
                <a:srgbClr val="2E5F7D"/>
              </a:buClr>
              <a:buSzPts val="3240"/>
              <a:buFont typeface="Calibri"/>
              <a:buNone/>
            </a:pPr>
            <a:r>
              <a:rPr lang="en-US" sz="3640" i="1">
                <a:solidFill>
                  <a:srgbClr val="4F81BD"/>
                </a:solidFill>
              </a:rPr>
              <a:t>Building Support of Your IIS</a:t>
            </a:r>
            <a:endParaRPr sz="3640" i="1">
              <a:solidFill>
                <a:srgbClr val="4F81BD"/>
              </a:solidFill>
            </a:endParaRPr>
          </a:p>
        </p:txBody>
      </p:sp>
      <p:sp>
        <p:nvSpPr>
          <p:cNvPr id="1906" name="Google Shape;1906;g2d9c85610ca_1_3277"/>
          <p:cNvSpPr txBox="1"/>
          <p:nvPr/>
        </p:nvSpPr>
        <p:spPr>
          <a:xfrm>
            <a:off x="580332" y="3493699"/>
            <a:ext cx="2978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Presenter name/date</a:t>
            </a:r>
            <a:endParaRPr sz="1100" b="0" i="0" u="none" strike="noStrike" cap="none">
              <a:solidFill>
                <a:srgbClr val="000000"/>
              </a:solidFill>
              <a:latin typeface="Arial"/>
              <a:ea typeface="Arial"/>
              <a:cs typeface="Arial"/>
              <a:sym typeface="Arial"/>
            </a:endParaRPr>
          </a:p>
        </p:txBody>
      </p:sp>
      <p:sp>
        <p:nvSpPr>
          <p:cNvPr id="1907" name="Google Shape;1907;g2d9c85610ca_1_3277"/>
          <p:cNvSpPr txBox="1"/>
          <p:nvPr/>
        </p:nvSpPr>
        <p:spPr>
          <a:xfrm>
            <a:off x="593268" y="3331894"/>
            <a:ext cx="33855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27E8A"/>
                </a:solidFill>
                <a:latin typeface="Calibri"/>
                <a:ea typeface="Calibri"/>
                <a:cs typeface="Calibri"/>
                <a:sym typeface="Calibri"/>
              </a:rPr>
              <a:t>Marcey Propp</a:t>
            </a:r>
            <a:endParaRPr sz="1200" b="0" i="0" u="none" strike="noStrike" cap="none">
              <a:solidFill>
                <a:srgbClr val="727E8A"/>
              </a:solidFill>
              <a:latin typeface="Calibri"/>
              <a:ea typeface="Calibri"/>
              <a:cs typeface="Calibri"/>
              <a:sym typeface="Calibri"/>
            </a:endParaRPr>
          </a:p>
        </p:txBody>
      </p:sp>
      <p:sp>
        <p:nvSpPr>
          <p:cNvPr id="1908" name="Google Shape;1908;g2d9c85610ca_1_3277"/>
          <p:cNvSpPr txBox="1"/>
          <p:nvPr/>
        </p:nvSpPr>
        <p:spPr>
          <a:xfrm>
            <a:off x="7144555" y="3337735"/>
            <a:ext cx="1642200" cy="238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a:solidFill>
                  <a:srgbClr val="727E8A"/>
                </a:solidFill>
                <a:latin typeface="Calibri"/>
                <a:ea typeface="Calibri"/>
                <a:cs typeface="Calibri"/>
                <a:sym typeface="Calibri"/>
              </a:rPr>
              <a:t>June 4, 2024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sp>
        <p:nvSpPr>
          <p:cNvPr id="1981" name="Google Shape;1981;g2d9c85610ca_1_3343"/>
          <p:cNvSpPr txBox="1">
            <a:spLocks noGrp="1"/>
          </p:cNvSpPr>
          <p:nvPr>
            <p:ph type="title"/>
          </p:nvPr>
        </p:nvSpPr>
        <p:spPr>
          <a:xfrm>
            <a:off x="338107" y="5523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6"/>
                  </a:ext>
                </a:extLst>
              </a:rPr>
              <a:t>Partner Ana</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rPr>
              <a:t>lysis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8"/>
                  </a:ext>
                </a:extLst>
              </a:rPr>
              <a:t> Matrix</a:t>
            </a:r>
            <a:endParaRPr/>
          </a:p>
        </p:txBody>
      </p:sp>
      <p:pic>
        <p:nvPicPr>
          <p:cNvPr id="1982" name="Google Shape;1982;g2d9c85610ca_1_3343"/>
          <p:cNvPicPr preferRelativeResize="0"/>
          <p:nvPr/>
        </p:nvPicPr>
        <p:blipFill rotWithShape="1">
          <a:blip r:embed="rId3">
            <a:alphaModFix/>
          </a:blip>
          <a:srcRect/>
          <a:stretch/>
        </p:blipFill>
        <p:spPr>
          <a:xfrm>
            <a:off x="1424413" y="1357836"/>
            <a:ext cx="6295180" cy="34808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Google Shape;1988;g2d9c85610ca_1_3349"/>
          <p:cNvSpPr txBox="1">
            <a:spLocks noGrp="1"/>
          </p:cNvSpPr>
          <p:nvPr>
            <p:ph type="title"/>
          </p:nvPr>
        </p:nvSpPr>
        <p:spPr>
          <a:xfrm>
            <a:off x="1690307" y="3938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9"/>
                  </a:ext>
                </a:extLst>
              </a:rPr>
              <a:t>Activity</a:t>
            </a:r>
            <a:r>
              <a:rPr lang="en-US"/>
              <a:t>: Partner Analysis Matrix</a:t>
            </a:r>
            <a:endParaRPr/>
          </a:p>
        </p:txBody>
      </p:sp>
      <p:sp>
        <p:nvSpPr>
          <p:cNvPr id="1989" name="Google Shape;1989;g2d9c85610ca_1_3349"/>
          <p:cNvSpPr txBox="1">
            <a:spLocks noGrp="1"/>
          </p:cNvSpPr>
          <p:nvPr>
            <p:ph type="body" idx="1"/>
          </p:nvPr>
        </p:nvSpPr>
        <p:spPr>
          <a:xfrm>
            <a:off x="437107" y="1761925"/>
            <a:ext cx="8467800" cy="245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sz="2200"/>
              <a:t>As a table, identify 2-3 key partners and indicate within the matrix </a:t>
            </a:r>
            <a:r>
              <a:rPr lang="en-US" sz="2200" i="1" u="sng"/>
              <a:t>their</a:t>
            </a:r>
            <a:r>
              <a:rPr lang="en-US" sz="2200"/>
              <a:t>:</a:t>
            </a:r>
            <a:endParaRPr sz="2200"/>
          </a:p>
          <a:p>
            <a:pPr marL="685800" lvl="0" indent="-304800" algn="l" rtl="0">
              <a:lnSpc>
                <a:spcPct val="90000"/>
              </a:lnSpc>
              <a:spcBef>
                <a:spcPts val="800"/>
              </a:spcBef>
              <a:spcAft>
                <a:spcPts val="0"/>
              </a:spcAft>
              <a:buSzPts val="2200"/>
              <a:buChar char="•"/>
            </a:pPr>
            <a:r>
              <a:rPr lang="en-US" sz="2200"/>
              <a:t>Level of interest</a:t>
            </a:r>
            <a:endParaRPr sz="2200"/>
          </a:p>
          <a:p>
            <a:pPr marL="685800" lvl="0" indent="-304800" algn="l" rtl="0">
              <a:lnSpc>
                <a:spcPct val="90000"/>
              </a:lnSpc>
              <a:spcBef>
                <a:spcPts val="800"/>
              </a:spcBef>
              <a:spcAft>
                <a:spcPts val="0"/>
              </a:spcAft>
              <a:buSzPts val="2200"/>
              <a:buChar char="•"/>
            </a:pPr>
            <a:r>
              <a:rPr lang="en-US" sz="2200"/>
              <a:t>Power to influence</a:t>
            </a:r>
            <a:endParaRPr sz="2200"/>
          </a:p>
        </p:txBody>
      </p:sp>
      <p:pic>
        <p:nvPicPr>
          <p:cNvPr id="1990" name="Google Shape;1990;g2d9c85610ca_1_3349"/>
          <p:cNvPicPr preferRelativeResize="0"/>
          <p:nvPr/>
        </p:nvPicPr>
        <p:blipFill rotWithShape="1">
          <a:blip r:embed="rId3">
            <a:alphaModFix/>
          </a:blip>
          <a:srcRect/>
          <a:stretch/>
        </p:blipFill>
        <p:spPr>
          <a:xfrm>
            <a:off x="0" y="0"/>
            <a:ext cx="1371600" cy="1371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g2d9c85610ca_1_3356"/>
          <p:cNvSpPr txBox="1">
            <a:spLocks noGrp="1"/>
          </p:cNvSpPr>
          <p:nvPr>
            <p:ph type="title"/>
          </p:nvPr>
        </p:nvSpPr>
        <p:spPr>
          <a:xfrm>
            <a:off x="1535282" y="4223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Activity: Large G</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0"/>
                  </a:ext>
                </a:extLst>
              </a:rPr>
              <a:t>roup Sharing</a:t>
            </a:r>
            <a:endParaRPr/>
          </a:p>
        </p:txBody>
      </p:sp>
      <p:sp>
        <p:nvSpPr>
          <p:cNvPr id="1997" name="Google Shape;1997;g2d9c85610ca_1_3356"/>
          <p:cNvSpPr txBox="1">
            <a:spLocks noGrp="1"/>
          </p:cNvSpPr>
          <p:nvPr>
            <p:ph type="body" idx="1"/>
          </p:nvPr>
        </p:nvSpPr>
        <p:spPr>
          <a:xfrm>
            <a:off x="437075" y="1572175"/>
            <a:ext cx="8467800" cy="27714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US" sz="2200"/>
              <a:t>Based on your small group discussions:</a:t>
            </a:r>
            <a:endParaRPr sz="2200"/>
          </a:p>
          <a:p>
            <a:pPr marL="914400" lvl="1" indent="-368300" algn="l" rtl="0">
              <a:lnSpc>
                <a:spcPct val="100000"/>
              </a:lnSpc>
              <a:spcBef>
                <a:spcPts val="800"/>
              </a:spcBef>
              <a:spcAft>
                <a:spcPts val="0"/>
              </a:spcAft>
              <a:buSzPts val="2200"/>
              <a:buChar char="•"/>
            </a:pPr>
            <a:r>
              <a:rPr lang="en-US" sz="2200"/>
              <a:t>Who might be strong advocates of your IIS (high/high)? </a:t>
            </a:r>
            <a:endParaRPr sz="2200"/>
          </a:p>
          <a:p>
            <a:pPr marL="914400" lvl="1" indent="-368300" algn="l" rtl="0">
              <a:lnSpc>
                <a:spcPct val="100000"/>
              </a:lnSpc>
              <a:spcBef>
                <a:spcPts val="0"/>
              </a:spcBef>
              <a:spcAft>
                <a:spcPts val="0"/>
              </a:spcAft>
              <a:buSzPts val="2200"/>
              <a:buChar char="•"/>
            </a:pPr>
            <a:r>
              <a:rPr lang="en-US" sz="2200"/>
              <a:t>What relationships might be strengthened through communication?</a:t>
            </a:r>
            <a:endParaRPr sz="2200"/>
          </a:p>
        </p:txBody>
      </p:sp>
      <p:pic>
        <p:nvPicPr>
          <p:cNvPr id="1998" name="Google Shape;1998;g2d9c85610ca_1_3356"/>
          <p:cNvPicPr preferRelativeResize="0"/>
          <p:nvPr/>
        </p:nvPicPr>
        <p:blipFill rotWithShape="1">
          <a:blip r:embed="rId3">
            <a:alphaModFix/>
          </a:blip>
          <a:srcRect/>
          <a:stretch/>
        </p:blipFill>
        <p:spPr>
          <a:xfrm>
            <a:off x="0" y="0"/>
            <a:ext cx="1371600" cy="1371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3"/>
        <p:cNvGrpSpPr/>
        <p:nvPr/>
      </p:nvGrpSpPr>
      <p:grpSpPr>
        <a:xfrm>
          <a:off x="0" y="0"/>
          <a:ext cx="0" cy="0"/>
          <a:chOff x="0" y="0"/>
          <a:chExt cx="0" cy="0"/>
        </a:xfrm>
      </p:grpSpPr>
      <p:sp>
        <p:nvSpPr>
          <p:cNvPr id="2004" name="Google Shape;2004;g2d9c85610ca_1_3363"/>
          <p:cNvSpPr txBox="1">
            <a:spLocks noGrp="1"/>
          </p:cNvSpPr>
          <p:nvPr>
            <p:ph type="title"/>
          </p:nvPr>
        </p:nvSpPr>
        <p:spPr>
          <a:xfrm>
            <a:off x="70999" y="861325"/>
            <a:ext cx="92109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990"/>
              <a:buNone/>
            </a:pPr>
            <a:r>
              <a:rPr lang="en-US"/>
              <a:t>3. Communication Plan: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1"/>
                  </a:ext>
                </a:extLst>
              </a:rPr>
              <a:t>Communication</a:t>
            </a:r>
            <a:r>
              <a:rPr lang="en-US"/>
              <a:t> Strategies</a:t>
            </a:r>
            <a:endParaRPr/>
          </a:p>
        </p:txBody>
      </p:sp>
      <p:sp>
        <p:nvSpPr>
          <p:cNvPr id="2005" name="Google Shape;2005;g2d9c85610ca_1_3363"/>
          <p:cNvSpPr txBox="1">
            <a:spLocks noGrp="1"/>
          </p:cNvSpPr>
          <p:nvPr>
            <p:ph type="body" idx="1"/>
          </p:nvPr>
        </p:nvSpPr>
        <p:spPr>
          <a:xfrm>
            <a:off x="257675" y="1743025"/>
            <a:ext cx="8743500" cy="28212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800"/>
              </a:spcBef>
              <a:spcAft>
                <a:spcPts val="0"/>
              </a:spcAft>
              <a:buSzPts val="2100"/>
              <a:buNone/>
            </a:pPr>
            <a:r>
              <a:rPr lang="en-US" sz="2200"/>
              <a:t>Based on the partners’/group’s level of interest, awareness, influence and/or impact</a:t>
            </a:r>
            <a:endParaRPr sz="2200"/>
          </a:p>
          <a:p>
            <a:pPr marL="0" lvl="0" indent="0" algn="l" rtl="0">
              <a:lnSpc>
                <a:spcPct val="80000"/>
              </a:lnSpc>
              <a:spcBef>
                <a:spcPts val="800"/>
              </a:spcBef>
              <a:spcAft>
                <a:spcPts val="0"/>
              </a:spcAft>
              <a:buSzPts val="2100"/>
              <a:buNone/>
            </a:pPr>
            <a:endParaRPr sz="2200"/>
          </a:p>
          <a:p>
            <a:pPr marL="0" lvl="0" indent="0" algn="l" rtl="0">
              <a:lnSpc>
                <a:spcPct val="80000"/>
              </a:lnSpc>
              <a:spcBef>
                <a:spcPts val="800"/>
              </a:spcBef>
              <a:spcAft>
                <a:spcPts val="0"/>
              </a:spcAft>
              <a:buClr>
                <a:schemeClr val="dk1"/>
              </a:buClr>
              <a:buSzPts val="800"/>
              <a:buFont typeface="Arial"/>
              <a:buNone/>
            </a:pPr>
            <a:r>
              <a:rPr lang="en-US" sz="2200" b="1">
                <a:solidFill>
                  <a:srgbClr val="2E5F7D"/>
                </a:solidFill>
              </a:rPr>
              <a:t>Does the communication need to…</a:t>
            </a:r>
            <a:endParaRPr sz="2200" b="1">
              <a:solidFill>
                <a:srgbClr val="2E5F7D"/>
              </a:solidFill>
            </a:endParaRPr>
          </a:p>
          <a:p>
            <a:pPr marL="685800" lvl="0" indent="-304800" algn="l" rtl="0">
              <a:lnSpc>
                <a:spcPct val="100000"/>
              </a:lnSpc>
              <a:spcBef>
                <a:spcPts val="800"/>
              </a:spcBef>
              <a:spcAft>
                <a:spcPts val="0"/>
              </a:spcAft>
              <a:buSzPts val="2200"/>
              <a:buChar char="•"/>
            </a:pPr>
            <a:r>
              <a:rPr lang="en-US" sz="2200"/>
              <a:t>Raise awareness?</a:t>
            </a:r>
            <a:endParaRPr sz="2200"/>
          </a:p>
          <a:p>
            <a:pPr marL="685800" lvl="0" indent="-304800" algn="l" rtl="0">
              <a:lnSpc>
                <a:spcPct val="100000"/>
              </a:lnSpc>
              <a:spcBef>
                <a:spcPts val="800"/>
              </a:spcBef>
              <a:spcAft>
                <a:spcPts val="0"/>
              </a:spcAft>
              <a:buSzPts val="2200"/>
              <a:buChar char="•"/>
            </a:pPr>
            <a:r>
              <a:rPr lang="en-US" sz="2200"/>
              <a:t>Educate/train?</a:t>
            </a:r>
            <a:endParaRPr sz="2200"/>
          </a:p>
          <a:p>
            <a:pPr marL="685800" lvl="0" indent="-304800" algn="l" rtl="0">
              <a:lnSpc>
                <a:spcPct val="100000"/>
              </a:lnSpc>
              <a:spcBef>
                <a:spcPts val="800"/>
              </a:spcBef>
              <a:spcAft>
                <a:spcPts val="0"/>
              </a:spcAft>
              <a:buSzPts val="2200"/>
              <a:buChar char="•"/>
            </a:pPr>
            <a:r>
              <a:rPr lang="en-US" sz="2200"/>
              <a:t>Seek input?</a:t>
            </a:r>
            <a:endParaRPr sz="2200"/>
          </a:p>
          <a:p>
            <a:pPr marL="685800" lvl="0" indent="-304800" algn="l" rtl="0">
              <a:lnSpc>
                <a:spcPct val="100000"/>
              </a:lnSpc>
              <a:spcBef>
                <a:spcPts val="800"/>
              </a:spcBef>
              <a:spcAft>
                <a:spcPts val="0"/>
              </a:spcAft>
              <a:buSzPts val="2200"/>
              <a:buChar char="•"/>
            </a:pPr>
            <a:r>
              <a:rPr lang="en-US" sz="2200"/>
              <a:t>Update/status?</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g2d9c85610ca_1_3369"/>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3. Communication Plan: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2"/>
                  </a:ext>
                </a:extLst>
              </a:rPr>
              <a:t>Key Messages</a:t>
            </a:r>
            <a:endParaRPr/>
          </a:p>
        </p:txBody>
      </p:sp>
      <p:sp>
        <p:nvSpPr>
          <p:cNvPr id="2012" name="Google Shape;2012;g2d9c85610ca_1_3369"/>
          <p:cNvSpPr txBox="1">
            <a:spLocks noGrp="1"/>
          </p:cNvSpPr>
          <p:nvPr>
            <p:ph type="body" idx="1"/>
          </p:nvPr>
        </p:nvSpPr>
        <p:spPr>
          <a:xfrm>
            <a:off x="447588" y="1817551"/>
            <a:ext cx="8467800" cy="28212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1000"/>
              </a:spcBef>
              <a:spcAft>
                <a:spcPts val="0"/>
              </a:spcAft>
              <a:buSzPts val="2100"/>
              <a:buNone/>
            </a:pPr>
            <a:r>
              <a:rPr lang="en-US" sz="2200" b="1">
                <a:solidFill>
                  <a:srgbClr val="2E5F7D"/>
                </a:solidFill>
              </a:rPr>
              <a:t>Consider from each partner’s/group’s perspective…</a:t>
            </a:r>
            <a:endParaRPr sz="2200" b="1"/>
          </a:p>
          <a:p>
            <a:pPr marL="342900" lvl="0" indent="-304800" algn="l" rtl="0">
              <a:lnSpc>
                <a:spcPct val="100000"/>
              </a:lnSpc>
              <a:spcBef>
                <a:spcPts val="1000"/>
              </a:spcBef>
              <a:spcAft>
                <a:spcPts val="0"/>
              </a:spcAft>
              <a:buSzPts val="2200"/>
              <a:buChar char="•"/>
            </a:pPr>
            <a:r>
              <a:rPr lang="en-US" sz="2200"/>
              <a:t>Value of the IIS </a:t>
            </a:r>
            <a:endParaRPr sz="2200"/>
          </a:p>
          <a:p>
            <a:pPr marL="342900" lvl="0" indent="-304800" algn="l" rtl="0">
              <a:lnSpc>
                <a:spcPct val="100000"/>
              </a:lnSpc>
              <a:spcBef>
                <a:spcPts val="1000"/>
              </a:spcBef>
              <a:spcAft>
                <a:spcPts val="0"/>
              </a:spcAft>
              <a:buSzPts val="2200"/>
              <a:buChar char="•"/>
            </a:pPr>
            <a:r>
              <a:rPr lang="en-US" sz="2200"/>
              <a:t>Highlight the value in the messages</a:t>
            </a:r>
            <a:endParaRPr sz="2200"/>
          </a:p>
          <a:p>
            <a:pPr marL="342900" lvl="0" indent="-304800" algn="l" rtl="0">
              <a:lnSpc>
                <a:spcPct val="100000"/>
              </a:lnSpc>
              <a:spcBef>
                <a:spcPts val="1000"/>
              </a:spcBef>
              <a:spcAft>
                <a:spcPts val="0"/>
              </a:spcAft>
              <a:buSzPts val="2200"/>
              <a:buChar char="•"/>
            </a:pPr>
            <a:r>
              <a:rPr lang="en-US" sz="2200"/>
              <a:t>Answer the question: “what is in it for me!” </a:t>
            </a:r>
            <a:endParaRPr sz="2200"/>
          </a:p>
          <a:p>
            <a:pPr marL="342900" lvl="0" indent="-304800" algn="l" rtl="0">
              <a:lnSpc>
                <a:spcPct val="100000"/>
              </a:lnSpc>
              <a:spcBef>
                <a:spcPts val="1000"/>
              </a:spcBef>
              <a:spcAft>
                <a:spcPts val="0"/>
              </a:spcAft>
              <a:buSzPts val="2200"/>
              <a:buChar char="•"/>
            </a:pPr>
            <a:r>
              <a:rPr lang="en-US" sz="2200"/>
              <a:t>Collect feedback from some groups to modify/refine messages</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sp>
        <p:nvSpPr>
          <p:cNvPr id="2018" name="Google Shape;2018;g2d9c85610ca_1_3375"/>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3. Communication Plan: Key Messages (cont’d) </a:t>
            </a:r>
            <a:endParaRPr/>
          </a:p>
        </p:txBody>
      </p:sp>
      <p:sp>
        <p:nvSpPr>
          <p:cNvPr id="2019" name="Google Shape;2019;g2d9c85610ca_1_3375"/>
          <p:cNvSpPr txBox="1">
            <a:spLocks noGrp="1"/>
          </p:cNvSpPr>
          <p:nvPr>
            <p:ph type="body" idx="1"/>
          </p:nvPr>
        </p:nvSpPr>
        <p:spPr>
          <a:xfrm>
            <a:off x="369850" y="1601050"/>
            <a:ext cx="5583300" cy="34377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1000"/>
              </a:spcBef>
              <a:spcAft>
                <a:spcPts val="0"/>
              </a:spcAft>
              <a:buSzPts val="2100"/>
              <a:buNone/>
            </a:pPr>
            <a:r>
              <a:rPr lang="en-US" sz="2200" b="1">
                <a:solidFill>
                  <a:srgbClr val="2E5F7D"/>
                </a:solidFill>
              </a:rPr>
              <a:t>Content…</a:t>
            </a:r>
            <a:endParaRPr sz="2200" b="1"/>
          </a:p>
          <a:p>
            <a:pPr marL="342900" lvl="0" indent="-304800" algn="l" rtl="0">
              <a:lnSpc>
                <a:spcPct val="100000"/>
              </a:lnSpc>
              <a:spcBef>
                <a:spcPts val="1000"/>
              </a:spcBef>
              <a:spcAft>
                <a:spcPts val="0"/>
              </a:spcAft>
              <a:buSzPts val="2200"/>
              <a:buChar char="•"/>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3"/>
                  </a:ext>
                </a:extLst>
              </a:rPr>
              <a:t>What level of messaging is best for different audiences?</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4"/>
                </a:ext>
              </a:extLst>
            </a:endParaRPr>
          </a:p>
          <a:p>
            <a:pPr marL="342900" lvl="0" indent="-304800" algn="l" rtl="0">
              <a:lnSpc>
                <a:spcPct val="100000"/>
              </a:lnSpc>
              <a:spcBef>
                <a:spcPts val="1000"/>
              </a:spcBef>
              <a:spcAft>
                <a:spcPts val="0"/>
              </a:spcAft>
              <a:buSzPts val="2200"/>
              <a:buChar char="•"/>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5"/>
                  </a:ext>
                </a:extLst>
              </a:rPr>
              <a:t>How might messaging differ in various phases of a project?</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6"/>
                </a:ext>
              </a:extLst>
            </a:endParaRPr>
          </a:p>
          <a:p>
            <a:pPr marL="342900" lvl="0" indent="-304800" algn="l" rtl="0">
              <a:lnSpc>
                <a:spcPct val="100000"/>
              </a:lnSpc>
              <a:spcBef>
                <a:spcPts val="1000"/>
              </a:spcBef>
              <a:spcAft>
                <a:spcPts val="0"/>
              </a:spcAft>
              <a:buSzPts val="2200"/>
              <a:buChar char="•"/>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7"/>
                  </a:ext>
                </a:extLst>
              </a:rPr>
              <a:t>What questions are people going to want/need answers to?</a:t>
            </a:r>
            <a:endParaRPr sz="2200"/>
          </a:p>
          <a:p>
            <a:pPr marL="342900" lvl="0" indent="-304800" algn="l" rtl="0">
              <a:lnSpc>
                <a:spcPct val="100000"/>
              </a:lnSpc>
              <a:spcBef>
                <a:spcPts val="1000"/>
              </a:spcBef>
              <a:spcAft>
                <a:spcPts val="0"/>
              </a:spcAft>
              <a:buSzPts val="2200"/>
              <a:buChar char="•"/>
            </a:pPr>
            <a:r>
              <a:rPr lang="en-US" sz="2200"/>
              <a:t>Identify and celebrate milestones!</a:t>
            </a:r>
            <a:endParaRPr sz="2200"/>
          </a:p>
        </p:txBody>
      </p:sp>
      <p:cxnSp>
        <p:nvCxnSpPr>
          <p:cNvPr id="2020" name="Google Shape;2020;g2d9c85610ca_1_3375"/>
          <p:cNvCxnSpPr/>
          <p:nvPr/>
        </p:nvCxnSpPr>
        <p:spPr>
          <a:xfrm>
            <a:off x="6066725" y="2201850"/>
            <a:ext cx="2802000" cy="14400"/>
          </a:xfrm>
          <a:prstGeom prst="straightConnector1">
            <a:avLst/>
          </a:prstGeom>
          <a:noFill/>
          <a:ln w="28575" cap="flat" cmpd="sng">
            <a:solidFill>
              <a:schemeClr val="dk2"/>
            </a:solidFill>
            <a:prstDash val="dash"/>
            <a:round/>
            <a:headEnd type="none" w="sm" len="sm"/>
            <a:tailEnd type="none" w="sm" len="sm"/>
          </a:ln>
        </p:spPr>
      </p:cxnSp>
      <p:cxnSp>
        <p:nvCxnSpPr>
          <p:cNvPr id="2021" name="Google Shape;2021;g2d9c85610ca_1_3375"/>
          <p:cNvCxnSpPr/>
          <p:nvPr/>
        </p:nvCxnSpPr>
        <p:spPr>
          <a:xfrm>
            <a:off x="6189825" y="3852870"/>
            <a:ext cx="2802000" cy="14400"/>
          </a:xfrm>
          <a:prstGeom prst="straightConnector1">
            <a:avLst/>
          </a:prstGeom>
          <a:noFill/>
          <a:ln w="28575" cap="flat" cmpd="sng">
            <a:solidFill>
              <a:schemeClr val="dk2"/>
            </a:solidFill>
            <a:prstDash val="dash"/>
            <a:round/>
            <a:headEnd type="none" w="sm" len="sm"/>
            <a:tailEnd type="none" w="sm" len="sm"/>
          </a:ln>
        </p:spPr>
      </p:cxnSp>
      <p:sp>
        <p:nvSpPr>
          <p:cNvPr id="2022" name="Google Shape;2022;g2d9c85610ca_1_3375"/>
          <p:cNvSpPr txBox="1"/>
          <p:nvPr/>
        </p:nvSpPr>
        <p:spPr>
          <a:xfrm>
            <a:off x="5953125" y="2278050"/>
            <a:ext cx="32754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Sample Messages</a:t>
            </a:r>
            <a:endParaRPr sz="1400" b="1" i="0" u="none" strike="noStrike" cap="none">
              <a:solidFill>
                <a:srgbClr val="2E5F7D"/>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Core messages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New/improved functionality</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Customer support</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Electronic exchange</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Streamlined/automated processes </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7"/>
        <p:cNvGrpSpPr/>
        <p:nvPr/>
      </p:nvGrpSpPr>
      <p:grpSpPr>
        <a:xfrm>
          <a:off x="0" y="0"/>
          <a:ext cx="0" cy="0"/>
          <a:chOff x="0" y="0"/>
          <a:chExt cx="0" cy="0"/>
        </a:xfrm>
      </p:grpSpPr>
      <p:sp>
        <p:nvSpPr>
          <p:cNvPr id="2028" name="Google Shape;2028;g2d9c85610ca_1_3384"/>
          <p:cNvSpPr txBox="1">
            <a:spLocks noGrp="1"/>
          </p:cNvSpPr>
          <p:nvPr>
            <p:ph type="title"/>
          </p:nvPr>
        </p:nvSpPr>
        <p:spPr>
          <a:xfrm>
            <a:off x="1371607" y="3804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8"/>
                  </a:ext>
                </a:extLst>
              </a:rPr>
              <a:t>Activity</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9"/>
                  </a:ext>
                </a:extLst>
              </a:rPr>
              <a:t>: Strategies and Key Messages</a:t>
            </a:r>
            <a:endParaRPr/>
          </a:p>
        </p:txBody>
      </p:sp>
      <p:sp>
        <p:nvSpPr>
          <p:cNvPr id="2029" name="Google Shape;2029;g2d9c85610ca_1_3384"/>
          <p:cNvSpPr txBox="1">
            <a:spLocks noGrp="1"/>
          </p:cNvSpPr>
          <p:nvPr>
            <p:ph type="body" idx="1"/>
          </p:nvPr>
        </p:nvSpPr>
        <p:spPr>
          <a:xfrm>
            <a:off x="425913" y="1481878"/>
            <a:ext cx="8467800" cy="12924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90000"/>
              </a:lnSpc>
              <a:spcBef>
                <a:spcPts val="800"/>
              </a:spcBef>
              <a:spcAft>
                <a:spcPts val="0"/>
              </a:spcAft>
              <a:buSzPts val="2100"/>
              <a:buNone/>
            </a:pPr>
            <a:r>
              <a:rPr lang="en-US" sz="2200"/>
              <a:t>Consider one of the partners listed in the previous activity and determine:</a:t>
            </a:r>
            <a:endParaRPr sz="2200"/>
          </a:p>
          <a:p>
            <a:pPr marL="342900" lvl="0" indent="-304800" algn="l" rtl="0">
              <a:lnSpc>
                <a:spcPct val="90000"/>
              </a:lnSpc>
              <a:spcBef>
                <a:spcPts val="800"/>
              </a:spcBef>
              <a:spcAft>
                <a:spcPts val="0"/>
              </a:spcAft>
              <a:buSzPts val="2200"/>
              <a:buChar char="•"/>
            </a:pPr>
            <a:r>
              <a:rPr lang="en-US" sz="2200"/>
              <a:t>Strategy(ies) needed to communicate with this partner</a:t>
            </a:r>
            <a:endParaRPr sz="2200"/>
          </a:p>
          <a:p>
            <a:pPr marL="342900" lvl="0" indent="-304800" algn="l" rtl="0">
              <a:lnSpc>
                <a:spcPct val="90000"/>
              </a:lnSpc>
              <a:spcBef>
                <a:spcPts val="0"/>
              </a:spcBef>
              <a:spcAft>
                <a:spcPts val="0"/>
              </a:spcAft>
              <a:buSzPts val="2200"/>
              <a:buChar char="•"/>
            </a:pPr>
            <a:r>
              <a:rPr lang="en-US" sz="2200"/>
              <a:t>Key messages tailored to their use/need of the IIS</a:t>
            </a:r>
            <a:endParaRPr sz="2200"/>
          </a:p>
        </p:txBody>
      </p:sp>
      <p:pic>
        <p:nvPicPr>
          <p:cNvPr id="2030" name="Google Shape;2030;g2d9c85610ca_1_3384"/>
          <p:cNvPicPr preferRelativeResize="0"/>
          <p:nvPr/>
        </p:nvPicPr>
        <p:blipFill rotWithShape="1">
          <a:blip r:embed="rId3">
            <a:alphaModFix/>
          </a:blip>
          <a:srcRect/>
          <a:stretch/>
        </p:blipFill>
        <p:spPr>
          <a:xfrm>
            <a:off x="425925" y="2774281"/>
            <a:ext cx="7909086" cy="2258944"/>
          </a:xfrm>
          <a:prstGeom prst="rect">
            <a:avLst/>
          </a:prstGeom>
          <a:noFill/>
          <a:ln>
            <a:noFill/>
          </a:ln>
        </p:spPr>
      </p:pic>
      <p:pic>
        <p:nvPicPr>
          <p:cNvPr id="2031" name="Google Shape;2031;g2d9c85610ca_1_3384"/>
          <p:cNvPicPr preferRelativeResize="0"/>
          <p:nvPr/>
        </p:nvPicPr>
        <p:blipFill rotWithShape="1">
          <a:blip r:embed="rId4">
            <a:alphaModFix/>
          </a:blip>
          <a:srcRect/>
          <a:stretch/>
        </p:blipFill>
        <p:spPr>
          <a:xfrm>
            <a:off x="0" y="0"/>
            <a:ext cx="1371600" cy="1371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2037" name="Google Shape;2037;g2d9c85610ca_1_3392"/>
          <p:cNvSpPr txBox="1">
            <a:spLocks noGrp="1"/>
          </p:cNvSpPr>
          <p:nvPr>
            <p:ph type="title"/>
          </p:nvPr>
        </p:nvSpPr>
        <p:spPr>
          <a:xfrm>
            <a:off x="369850" y="888500"/>
            <a:ext cx="8157900" cy="805500"/>
          </a:xfrm>
          <a:prstGeom prst="rect">
            <a:avLst/>
          </a:prstGeom>
          <a:noFill/>
          <a:ln>
            <a:noFill/>
          </a:ln>
        </p:spPr>
        <p:txBody>
          <a:bodyPr spcFirstLastPara="1" wrap="square" lIns="68575" tIns="34275" rIns="68575" bIns="34275" anchor="ctr" anchorCtr="0">
            <a:noAutofit/>
          </a:bodyPr>
          <a:lstStyle/>
          <a:p>
            <a:pPr marL="457200" lvl="0" indent="-457200" algn="l" rtl="0">
              <a:lnSpc>
                <a:spcPct val="100000"/>
              </a:lnSpc>
              <a:spcBef>
                <a:spcPts val="0"/>
              </a:spcBef>
              <a:spcAft>
                <a:spcPts val="0"/>
              </a:spcAft>
              <a:buSzPts val="990"/>
              <a:buNone/>
            </a:pPr>
            <a:r>
              <a:rPr lang="en-US"/>
              <a:t>4. Communication Plan: </a:t>
            </a:r>
            <a:endParaRPr/>
          </a:p>
          <a:p>
            <a:pPr marL="914400" lvl="0" indent="-457200" algn="l" rtl="0">
              <a:lnSpc>
                <a:spcPct val="100000"/>
              </a:lnSpc>
              <a:spcBef>
                <a:spcPts val="0"/>
              </a:spcBef>
              <a:spcAft>
                <a:spcPts val="0"/>
              </a:spcAft>
              <a:buSzPts val="990"/>
              <a:buNone/>
            </a:pPr>
            <a:r>
              <a:rPr lang="en-US"/>
              <a:t>Communication Channels/Vehicles</a:t>
            </a:r>
            <a:endParaRPr/>
          </a:p>
        </p:txBody>
      </p:sp>
      <p:sp>
        <p:nvSpPr>
          <p:cNvPr id="2038" name="Google Shape;2038;g2d9c85610ca_1_3392"/>
          <p:cNvSpPr txBox="1">
            <a:spLocks noGrp="1"/>
          </p:cNvSpPr>
          <p:nvPr>
            <p:ph type="body" idx="1"/>
          </p:nvPr>
        </p:nvSpPr>
        <p:spPr>
          <a:xfrm>
            <a:off x="297046" y="2158150"/>
            <a:ext cx="5434800" cy="2821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100"/>
              <a:buNone/>
            </a:pPr>
            <a:r>
              <a:rPr lang="en-US" sz="2200"/>
              <a:t>Determine </a:t>
            </a:r>
            <a:r>
              <a:rPr lang="en-US" sz="2200" b="1">
                <a:solidFill>
                  <a:schemeClr val="accent1"/>
                </a:solidFill>
              </a:rPr>
              <a:t>how</a:t>
            </a:r>
            <a:r>
              <a:rPr lang="en-US" sz="2200" b="1"/>
              <a:t> </a:t>
            </a:r>
            <a:r>
              <a:rPr lang="en-US" sz="2200"/>
              <a:t>and </a:t>
            </a:r>
            <a:r>
              <a:rPr lang="en-US" sz="2200" b="1">
                <a:solidFill>
                  <a:schemeClr val="accent1"/>
                </a:solidFill>
              </a:rPr>
              <a:t>by whom </a:t>
            </a:r>
            <a:r>
              <a:rPr lang="en-US" sz="2200"/>
              <a:t>key messages will be delivered…</a:t>
            </a:r>
            <a:endParaRPr sz="2200"/>
          </a:p>
          <a:p>
            <a:pPr marL="685800" lvl="0" indent="-304800" algn="l" rtl="0">
              <a:lnSpc>
                <a:spcPct val="90000"/>
              </a:lnSpc>
              <a:spcBef>
                <a:spcPts val="800"/>
              </a:spcBef>
              <a:spcAft>
                <a:spcPts val="0"/>
              </a:spcAft>
              <a:buSzPts val="2200"/>
              <a:buChar char="•"/>
            </a:pPr>
            <a:r>
              <a:rPr lang="en-US" sz="2200"/>
              <a:t>Packaging the messages</a:t>
            </a:r>
            <a:endParaRPr sz="2200"/>
          </a:p>
          <a:p>
            <a:pPr marL="685800" lvl="0" indent="-304800" algn="l" rtl="0">
              <a:lnSpc>
                <a:spcPct val="90000"/>
              </a:lnSpc>
              <a:spcBef>
                <a:spcPts val="800"/>
              </a:spcBef>
              <a:spcAft>
                <a:spcPts val="0"/>
              </a:spcAft>
              <a:buSzPts val="2200"/>
              <a:buChar char="•"/>
            </a:pPr>
            <a:r>
              <a:rPr lang="en-US" sz="2200"/>
              <a:t>Delivery method</a:t>
            </a:r>
            <a:endParaRPr sz="2200"/>
          </a:p>
          <a:p>
            <a:pPr marL="685800" lvl="0" indent="-304800" algn="l" rtl="0">
              <a:lnSpc>
                <a:spcPct val="90000"/>
              </a:lnSpc>
              <a:spcBef>
                <a:spcPts val="800"/>
              </a:spcBef>
              <a:spcAft>
                <a:spcPts val="0"/>
              </a:spcAft>
              <a:buSzPts val="2200"/>
              <a:buChar char="•"/>
            </a:pPr>
            <a:r>
              <a:rPr lang="en-US" sz="2200"/>
              <a:t>Frequency</a:t>
            </a:r>
            <a:endParaRPr sz="2200"/>
          </a:p>
          <a:p>
            <a:pPr marL="685800" lvl="0" indent="-304800" algn="l" rtl="0">
              <a:lnSpc>
                <a:spcPct val="90000"/>
              </a:lnSpc>
              <a:spcBef>
                <a:spcPts val="800"/>
              </a:spcBef>
              <a:spcAft>
                <a:spcPts val="800"/>
              </a:spcAft>
              <a:buSzPts val="2200"/>
              <a:buChar char="•"/>
            </a:pPr>
            <a:r>
              <a:rPr lang="en-US" sz="2200"/>
              <a:t>Sender</a:t>
            </a:r>
            <a:endParaRPr sz="2200"/>
          </a:p>
        </p:txBody>
      </p:sp>
      <p:cxnSp>
        <p:nvCxnSpPr>
          <p:cNvPr id="2039" name="Google Shape;2039;g2d9c85610ca_1_3392"/>
          <p:cNvCxnSpPr/>
          <p:nvPr/>
        </p:nvCxnSpPr>
        <p:spPr>
          <a:xfrm>
            <a:off x="5402400" y="1930200"/>
            <a:ext cx="2802000" cy="14400"/>
          </a:xfrm>
          <a:prstGeom prst="straightConnector1">
            <a:avLst/>
          </a:prstGeom>
          <a:noFill/>
          <a:ln w="28575" cap="flat" cmpd="sng">
            <a:solidFill>
              <a:schemeClr val="dk2"/>
            </a:solidFill>
            <a:prstDash val="dash"/>
            <a:round/>
            <a:headEnd type="none" w="sm" len="sm"/>
            <a:tailEnd type="none" w="sm" len="sm"/>
          </a:ln>
        </p:spPr>
      </p:cxnSp>
      <p:cxnSp>
        <p:nvCxnSpPr>
          <p:cNvPr id="2040" name="Google Shape;2040;g2d9c85610ca_1_3392"/>
          <p:cNvCxnSpPr/>
          <p:nvPr/>
        </p:nvCxnSpPr>
        <p:spPr>
          <a:xfrm>
            <a:off x="5457125" y="4894445"/>
            <a:ext cx="2802000" cy="14400"/>
          </a:xfrm>
          <a:prstGeom prst="straightConnector1">
            <a:avLst/>
          </a:prstGeom>
          <a:noFill/>
          <a:ln w="28575" cap="flat" cmpd="sng">
            <a:solidFill>
              <a:schemeClr val="dk2"/>
            </a:solidFill>
            <a:prstDash val="dash"/>
            <a:round/>
            <a:headEnd type="none" w="sm" len="sm"/>
            <a:tailEnd type="none" w="sm" len="sm"/>
          </a:ln>
        </p:spPr>
      </p:cxnSp>
      <p:sp>
        <p:nvSpPr>
          <p:cNvPr id="2041" name="Google Shape;2041;g2d9c85610ca_1_3392"/>
          <p:cNvSpPr txBox="1"/>
          <p:nvPr/>
        </p:nvSpPr>
        <p:spPr>
          <a:xfrm>
            <a:off x="5442700" y="2028400"/>
            <a:ext cx="3275400" cy="289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Sample Channels/Vehicles</a:t>
            </a:r>
            <a:endParaRPr sz="1400" b="1" i="0" u="none" strike="noStrike" cap="none">
              <a:solidFill>
                <a:srgbClr val="2E5F7D"/>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Email/fax</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Fact sheet</a:t>
            </a:r>
            <a:endParaRPr sz="1400" b="0" i="0" u="none" strike="noStrike" cap="none">
              <a:solidFill>
                <a:schemeClr val="dk1"/>
              </a:solidFill>
              <a:latin typeface="Calibri"/>
              <a:ea typeface="Calibri"/>
              <a:cs typeface="Calibri"/>
              <a:sym typeface="Calibri"/>
            </a:endParaRPr>
          </a:p>
          <a:p>
            <a:pPr marL="457200" marR="0" lvl="0" indent="-317500" algn="l" rtl="0">
              <a:lnSpc>
                <a:spcPct val="107000"/>
              </a:lnSpc>
              <a:spcBef>
                <a:spcPts val="0"/>
              </a:spcBef>
              <a:spcAft>
                <a:spcPts val="0"/>
              </a:spcAft>
              <a:buClr>
                <a:srgbClr val="55AF89"/>
              </a:buClr>
              <a:buSzPts val="1400"/>
              <a:buFont typeface="Calibri"/>
              <a:buChar char="●"/>
            </a:pPr>
            <a:r>
              <a:rPr lang="en-US" sz="1400" b="0" i="0" u="none" strike="noStrike" cap="none">
                <a:solidFill>
                  <a:schemeClr val="dk1"/>
                </a:solidFill>
                <a:latin typeface="Calibri"/>
                <a:ea typeface="Calibri"/>
                <a:cs typeface="Calibri"/>
                <a:sym typeface="Calibri"/>
              </a:rPr>
              <a:t>IIS message board</a:t>
            </a:r>
            <a:endParaRPr sz="1400" b="0" i="0" u="none" strike="noStrike" cap="none">
              <a:solidFill>
                <a:schemeClr val="dk1"/>
              </a:solidFill>
              <a:latin typeface="Calibri"/>
              <a:ea typeface="Calibri"/>
              <a:cs typeface="Calibri"/>
              <a:sym typeface="Calibri"/>
            </a:endParaRPr>
          </a:p>
          <a:p>
            <a:pPr marL="457200" marR="0" lvl="0" indent="-317500" algn="l" rtl="0">
              <a:lnSpc>
                <a:spcPct val="107000"/>
              </a:lnSpc>
              <a:spcBef>
                <a:spcPts val="0"/>
              </a:spcBef>
              <a:spcAft>
                <a:spcPts val="0"/>
              </a:spcAft>
              <a:buClr>
                <a:srgbClr val="55AF89"/>
              </a:buClr>
              <a:buSzPts val="1400"/>
              <a:buFont typeface="Calibri"/>
              <a:buChar char="●"/>
            </a:pPr>
            <a:r>
              <a:rPr lang="en-US" sz="1400" b="0" i="0" u="none" strike="noStrike" cap="none">
                <a:solidFill>
                  <a:schemeClr val="dk1"/>
                </a:solidFill>
                <a:latin typeface="Calibri"/>
                <a:ea typeface="Calibri"/>
                <a:cs typeface="Calibri"/>
                <a:sym typeface="Calibri"/>
              </a:rPr>
              <a:t>Meeting</a:t>
            </a:r>
            <a:endParaRPr sz="1400" b="0" i="0" u="none" strike="noStrike" cap="none">
              <a:solidFill>
                <a:schemeClr val="dk1"/>
              </a:solidFill>
              <a:latin typeface="Calibri"/>
              <a:ea typeface="Calibri"/>
              <a:cs typeface="Calibri"/>
              <a:sym typeface="Calibri"/>
            </a:endParaRPr>
          </a:p>
          <a:p>
            <a:pPr marL="457200" marR="0" lvl="0" indent="-317500" algn="l" rtl="0">
              <a:lnSpc>
                <a:spcPct val="107000"/>
              </a:lnSpc>
              <a:spcBef>
                <a:spcPts val="0"/>
              </a:spcBef>
              <a:spcAft>
                <a:spcPts val="0"/>
              </a:spcAft>
              <a:buClr>
                <a:srgbClr val="55AF89"/>
              </a:buClr>
              <a:buSzPts val="1400"/>
              <a:buFont typeface="Calibri"/>
              <a:buChar char="●"/>
            </a:pPr>
            <a:r>
              <a:rPr lang="en-US" sz="1400" b="0" i="0" u="none" strike="noStrike" cap="none">
                <a:solidFill>
                  <a:schemeClr val="dk1"/>
                </a:solidFill>
                <a:latin typeface="Calibri"/>
                <a:ea typeface="Calibri"/>
                <a:cs typeface="Calibri"/>
                <a:sym typeface="Calibri"/>
              </a:rPr>
              <a:t>Conference</a:t>
            </a:r>
            <a:endParaRPr sz="1400" b="0" i="0" u="none" strike="noStrike" cap="none">
              <a:solidFill>
                <a:schemeClr val="dk1"/>
              </a:solidFill>
              <a:latin typeface="Calibri"/>
              <a:ea typeface="Calibri"/>
              <a:cs typeface="Calibri"/>
              <a:sym typeface="Calibri"/>
            </a:endParaRPr>
          </a:p>
          <a:p>
            <a:pPr marL="457200" marR="0" lvl="0" indent="-317500" algn="l" rtl="0">
              <a:lnSpc>
                <a:spcPct val="107000"/>
              </a:lnSpc>
              <a:spcBef>
                <a:spcPts val="0"/>
              </a:spcBef>
              <a:spcAft>
                <a:spcPts val="0"/>
              </a:spcAft>
              <a:buClr>
                <a:srgbClr val="55AF89"/>
              </a:buClr>
              <a:buSzPts val="1400"/>
              <a:buFont typeface="Calibri"/>
              <a:buChar char="●"/>
            </a:pPr>
            <a:r>
              <a:rPr lang="en-US" sz="1400" b="0" i="0" u="none" strike="noStrike" cap="none">
                <a:solidFill>
                  <a:schemeClr val="dk1"/>
                </a:solidFill>
                <a:latin typeface="Calibri"/>
                <a:ea typeface="Calibri"/>
                <a:cs typeface="Calibri"/>
                <a:sym typeface="Calibri"/>
              </a:rPr>
              <a:t>Newsletter</a:t>
            </a:r>
            <a:endParaRPr sz="1400" b="0" i="0" u="none" strike="noStrike" cap="none">
              <a:solidFill>
                <a:schemeClr val="dk1"/>
              </a:solidFill>
              <a:latin typeface="Calibri"/>
              <a:ea typeface="Calibri"/>
              <a:cs typeface="Calibri"/>
              <a:sym typeface="Calibri"/>
            </a:endParaRPr>
          </a:p>
          <a:p>
            <a:pPr marL="457200" marR="0" lvl="0" indent="-317500" algn="l" rtl="0">
              <a:lnSpc>
                <a:spcPct val="107000"/>
              </a:lnSpc>
              <a:spcBef>
                <a:spcPts val="0"/>
              </a:spcBef>
              <a:spcAft>
                <a:spcPts val="0"/>
              </a:spcAft>
              <a:buClr>
                <a:srgbClr val="55AF89"/>
              </a:buClr>
              <a:buSzPts val="1400"/>
              <a:buFont typeface="Calibri"/>
              <a:buChar char="●"/>
            </a:pPr>
            <a:r>
              <a:rPr lang="en-US" sz="1400" b="0" i="0" u="none" strike="noStrike" cap="none">
                <a:solidFill>
                  <a:schemeClr val="dk1"/>
                </a:solidFill>
                <a:latin typeface="Calibri"/>
                <a:ea typeface="Calibri"/>
                <a:cs typeface="Calibri"/>
                <a:sym typeface="Calibri"/>
              </a:rPr>
              <a:t>Online training</a:t>
            </a:r>
            <a:endParaRPr sz="1400" b="0" i="0" u="none" strike="noStrike" cap="none">
              <a:solidFill>
                <a:schemeClr val="dk1"/>
              </a:solidFill>
              <a:latin typeface="Calibri"/>
              <a:ea typeface="Calibri"/>
              <a:cs typeface="Calibri"/>
              <a:sym typeface="Calibri"/>
            </a:endParaRPr>
          </a:p>
          <a:p>
            <a:pPr marL="457200" marR="0" lvl="0" indent="-317500" algn="l" rtl="0">
              <a:lnSpc>
                <a:spcPct val="107000"/>
              </a:lnSpc>
              <a:spcBef>
                <a:spcPts val="0"/>
              </a:spcBef>
              <a:spcAft>
                <a:spcPts val="0"/>
              </a:spcAft>
              <a:buClr>
                <a:srgbClr val="55AF89"/>
              </a:buClr>
              <a:buSzPts val="1400"/>
              <a:buFont typeface="Calibri"/>
              <a:buChar char="●"/>
            </a:pPr>
            <a:r>
              <a:rPr lang="en-US" sz="1400" b="0" i="0" u="none" strike="noStrike" cap="none">
                <a:solidFill>
                  <a:schemeClr val="dk1"/>
                </a:solidFill>
                <a:latin typeface="Calibri"/>
                <a:ea typeface="Calibri"/>
                <a:cs typeface="Calibri"/>
                <a:sym typeface="Calibri"/>
              </a:rPr>
              <a:t>Onsite training</a:t>
            </a:r>
            <a:endParaRPr sz="1400" b="0" i="0" u="none" strike="noStrike" cap="none">
              <a:solidFill>
                <a:schemeClr val="dk1"/>
              </a:solidFill>
              <a:latin typeface="Calibri"/>
              <a:ea typeface="Calibri"/>
              <a:cs typeface="Calibri"/>
              <a:sym typeface="Calibri"/>
            </a:endParaRPr>
          </a:p>
          <a:p>
            <a:pPr marL="457200" marR="0" lvl="0" indent="-317500" algn="l" rtl="0">
              <a:lnSpc>
                <a:spcPct val="107000"/>
              </a:lnSpc>
              <a:spcBef>
                <a:spcPts val="0"/>
              </a:spcBef>
              <a:spcAft>
                <a:spcPts val="0"/>
              </a:spcAft>
              <a:buClr>
                <a:srgbClr val="55AF89"/>
              </a:buClr>
              <a:buSzPts val="1400"/>
              <a:buFont typeface="Calibri"/>
              <a:buChar char="●"/>
            </a:pPr>
            <a:r>
              <a:rPr lang="en-US" sz="1400" b="0" i="0" u="none" strike="noStrike" cap="none">
                <a:solidFill>
                  <a:schemeClr val="dk1"/>
                </a:solidFill>
                <a:latin typeface="Calibri"/>
                <a:ea typeface="Calibri"/>
                <a:cs typeface="Calibri"/>
                <a:sym typeface="Calibri"/>
              </a:rPr>
              <a:t>Social media</a:t>
            </a:r>
            <a:endParaRPr sz="1400" b="0" i="0" u="none" strike="noStrike" cap="none">
              <a:solidFill>
                <a:schemeClr val="dk1"/>
              </a:solidFill>
              <a:latin typeface="Calibri"/>
              <a:ea typeface="Calibri"/>
              <a:cs typeface="Calibri"/>
              <a:sym typeface="Calibri"/>
            </a:endParaRPr>
          </a:p>
          <a:p>
            <a:pPr marL="457200" marR="0" lvl="0" indent="-317500" algn="l" rtl="0">
              <a:lnSpc>
                <a:spcPct val="107000"/>
              </a:lnSpc>
              <a:spcBef>
                <a:spcPts val="0"/>
              </a:spcBef>
              <a:spcAft>
                <a:spcPts val="0"/>
              </a:spcAft>
              <a:buClr>
                <a:srgbClr val="55AF89"/>
              </a:buClr>
              <a:buSzPts val="1400"/>
              <a:buFont typeface="Calibri"/>
              <a:buChar char="●"/>
            </a:pPr>
            <a:r>
              <a:rPr lang="en-US" sz="1400" b="0" i="0" u="none" strike="noStrike" cap="none">
                <a:solidFill>
                  <a:schemeClr val="dk1"/>
                </a:solidFill>
                <a:latin typeface="Calibri"/>
                <a:ea typeface="Calibri"/>
                <a:cs typeface="Calibri"/>
                <a:sym typeface="Calibri"/>
              </a:rPr>
              <a:t>Video</a:t>
            </a:r>
            <a:endParaRPr sz="1400" b="0" i="0" u="none" strike="noStrike" cap="none">
              <a:solidFill>
                <a:schemeClr val="dk1"/>
              </a:solidFill>
              <a:latin typeface="Calibri"/>
              <a:ea typeface="Calibri"/>
              <a:cs typeface="Calibri"/>
              <a:sym typeface="Calibri"/>
            </a:endParaRPr>
          </a:p>
          <a:p>
            <a:pPr marL="457200" marR="0" lvl="0" indent="-317500" algn="l" rtl="0">
              <a:lnSpc>
                <a:spcPct val="107000"/>
              </a:lnSpc>
              <a:spcBef>
                <a:spcPts val="0"/>
              </a:spcBef>
              <a:spcAft>
                <a:spcPts val="0"/>
              </a:spcAft>
              <a:buClr>
                <a:srgbClr val="55AF89"/>
              </a:buClr>
              <a:buSzPts val="1400"/>
              <a:buFont typeface="Calibri"/>
              <a:buChar char="●"/>
            </a:pPr>
            <a:r>
              <a:rPr lang="en-US" sz="1400" b="0" i="0" u="none" strike="noStrike" cap="none">
                <a:solidFill>
                  <a:schemeClr val="dk1"/>
                </a:solidFill>
                <a:latin typeface="Calibri"/>
                <a:ea typeface="Calibri"/>
                <a:cs typeface="Calibri"/>
                <a:sym typeface="Calibri"/>
              </a:rPr>
              <a:t>Webinar</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7" name="Google Shape;2047;g2d9c85610ca_1_3401"/>
          <p:cNvSpPr txBox="1">
            <a:spLocks noGrp="1"/>
          </p:cNvSpPr>
          <p:nvPr>
            <p:ph type="title"/>
          </p:nvPr>
        </p:nvSpPr>
        <p:spPr>
          <a:xfrm>
            <a:off x="338107" y="7540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0"/>
                  </a:ext>
                </a:extLst>
              </a:rPr>
              <a:t>Attribute</a:t>
            </a:r>
            <a:r>
              <a:rPr lang="en-US"/>
              <a:t>s of a Successful Communicator</a:t>
            </a:r>
            <a:endParaRPr/>
          </a:p>
        </p:txBody>
      </p:sp>
      <p:sp>
        <p:nvSpPr>
          <p:cNvPr id="2048" name="Google Shape;2048;g2d9c85610ca_1_3401"/>
          <p:cNvSpPr txBox="1">
            <a:spLocks noGrp="1"/>
          </p:cNvSpPr>
          <p:nvPr>
            <p:ph type="body" idx="1"/>
          </p:nvPr>
        </p:nvSpPr>
        <p:spPr>
          <a:xfrm>
            <a:off x="369863" y="1840406"/>
            <a:ext cx="4087800" cy="2821200"/>
          </a:xfrm>
          <a:prstGeom prst="rect">
            <a:avLst/>
          </a:prstGeom>
          <a:noFill/>
          <a:ln>
            <a:noFill/>
          </a:ln>
        </p:spPr>
        <p:txBody>
          <a:bodyPr spcFirstLastPara="1" wrap="square" lIns="68575" tIns="34275" rIns="68575" bIns="34275" anchor="t" anchorCtr="0">
            <a:normAutofit/>
          </a:bodyPr>
          <a:lstStyle/>
          <a:p>
            <a:pPr marL="342900" lvl="0" indent="-304800" algn="l" rtl="0">
              <a:lnSpc>
                <a:spcPct val="100000"/>
              </a:lnSpc>
              <a:spcBef>
                <a:spcPts val="800"/>
              </a:spcBef>
              <a:spcAft>
                <a:spcPts val="0"/>
              </a:spcAft>
              <a:buSzPts val="2200"/>
              <a:buChar char="•"/>
            </a:pPr>
            <a:r>
              <a:rPr lang="en-US" sz="2200"/>
              <a:t>Open and honest</a:t>
            </a:r>
            <a:endParaRPr sz="2200"/>
          </a:p>
          <a:p>
            <a:pPr marL="342900" lvl="0" indent="-304800" algn="l" rtl="0">
              <a:lnSpc>
                <a:spcPct val="100000"/>
              </a:lnSpc>
              <a:spcBef>
                <a:spcPts val="800"/>
              </a:spcBef>
              <a:spcAft>
                <a:spcPts val="0"/>
              </a:spcAft>
              <a:buSzPts val="2200"/>
              <a:buChar char="•"/>
            </a:pPr>
            <a:r>
              <a:rPr lang="en-US" sz="2200"/>
              <a:t>Able to listen</a:t>
            </a:r>
            <a:endParaRPr sz="2200"/>
          </a:p>
          <a:p>
            <a:pPr marL="342900" lvl="0" indent="-304800" algn="l" rtl="0">
              <a:lnSpc>
                <a:spcPct val="100000"/>
              </a:lnSpc>
              <a:spcBef>
                <a:spcPts val="800"/>
              </a:spcBef>
              <a:spcAft>
                <a:spcPts val="0"/>
              </a:spcAft>
              <a:buSzPts val="2200"/>
              <a:buChar char="•"/>
            </a:pPr>
            <a:r>
              <a:rPr lang="en-US" sz="2200"/>
              <a:t>Able to describe ‘WIIFM’</a:t>
            </a:r>
            <a:endParaRPr sz="2200"/>
          </a:p>
          <a:p>
            <a:pPr marL="342900" lvl="0" indent="-304800" algn="l" rtl="0">
              <a:lnSpc>
                <a:spcPct val="100000"/>
              </a:lnSpc>
              <a:spcBef>
                <a:spcPts val="800"/>
              </a:spcBef>
              <a:spcAft>
                <a:spcPts val="0"/>
              </a:spcAft>
              <a:buSzPts val="2200"/>
              <a:buChar char="•"/>
            </a:pPr>
            <a:r>
              <a:rPr lang="en-US" sz="2200"/>
              <a:t>Personable</a:t>
            </a:r>
            <a:endParaRPr sz="2200"/>
          </a:p>
          <a:p>
            <a:pPr marL="342900" lvl="0" indent="-304800" algn="l" rtl="0">
              <a:lnSpc>
                <a:spcPct val="100000"/>
              </a:lnSpc>
              <a:spcBef>
                <a:spcPts val="800"/>
              </a:spcBef>
              <a:spcAft>
                <a:spcPts val="800"/>
              </a:spcAft>
              <a:buSzPts val="2200"/>
              <a:buChar char="•"/>
            </a:pPr>
            <a:r>
              <a:rPr lang="en-US" sz="2200"/>
              <a:t>Chooses the appropriate communication channel</a:t>
            </a:r>
            <a:endParaRPr sz="2200"/>
          </a:p>
        </p:txBody>
      </p:sp>
      <p:sp>
        <p:nvSpPr>
          <p:cNvPr id="2049" name="Google Shape;2049;g2d9c85610ca_1_3401"/>
          <p:cNvSpPr txBox="1">
            <a:spLocks noGrp="1"/>
          </p:cNvSpPr>
          <p:nvPr>
            <p:ph type="body" idx="1"/>
          </p:nvPr>
        </p:nvSpPr>
        <p:spPr>
          <a:xfrm>
            <a:off x="4457677" y="1840400"/>
            <a:ext cx="4686300" cy="2821200"/>
          </a:xfrm>
          <a:prstGeom prst="rect">
            <a:avLst/>
          </a:prstGeom>
          <a:noFill/>
          <a:ln>
            <a:noFill/>
          </a:ln>
        </p:spPr>
        <p:txBody>
          <a:bodyPr spcFirstLastPara="1" wrap="square" lIns="68575" tIns="34275" rIns="68575" bIns="34275" anchor="t" anchorCtr="0">
            <a:normAutofit/>
          </a:bodyPr>
          <a:lstStyle/>
          <a:p>
            <a:pPr marL="342900" lvl="0" indent="-304800" algn="l" rtl="0">
              <a:lnSpc>
                <a:spcPct val="100000"/>
              </a:lnSpc>
              <a:spcBef>
                <a:spcPts val="800"/>
              </a:spcBef>
              <a:spcAft>
                <a:spcPts val="0"/>
              </a:spcAft>
              <a:buSzPts val="2200"/>
              <a:buChar char="•"/>
            </a:pPr>
            <a:r>
              <a:rPr lang="en-US" sz="2200"/>
              <a:t>Passionate </a:t>
            </a:r>
            <a:endParaRPr sz="2200"/>
          </a:p>
          <a:p>
            <a:pPr marL="342900" lvl="0" indent="-304800" algn="l" rtl="0">
              <a:lnSpc>
                <a:spcPct val="100000"/>
              </a:lnSpc>
              <a:spcBef>
                <a:spcPts val="800"/>
              </a:spcBef>
              <a:spcAft>
                <a:spcPts val="0"/>
              </a:spcAft>
              <a:buSzPts val="2200"/>
              <a:buChar char="•"/>
            </a:pPr>
            <a:r>
              <a:rPr lang="en-US" sz="2200"/>
              <a:t>Credible/trusted</a:t>
            </a:r>
            <a:endParaRPr sz="2200"/>
          </a:p>
          <a:p>
            <a:pPr marL="342900" lvl="0" indent="-304800" algn="l" rtl="0">
              <a:lnSpc>
                <a:spcPct val="100000"/>
              </a:lnSpc>
              <a:spcBef>
                <a:spcPts val="800"/>
              </a:spcBef>
              <a:spcAft>
                <a:spcPts val="0"/>
              </a:spcAft>
              <a:buSzPts val="2200"/>
              <a:buChar char="•"/>
            </a:pPr>
            <a:r>
              <a:rPr lang="en-US" sz="2200"/>
              <a:t>Able to deliver a clear message</a:t>
            </a:r>
            <a:endParaRPr sz="2200"/>
          </a:p>
          <a:p>
            <a:pPr marL="342900" lvl="0" indent="-304800" algn="l" rtl="0">
              <a:lnSpc>
                <a:spcPct val="100000"/>
              </a:lnSpc>
              <a:spcBef>
                <a:spcPts val="800"/>
              </a:spcBef>
              <a:spcAft>
                <a:spcPts val="0"/>
              </a:spcAft>
              <a:buSzPts val="2200"/>
              <a:buChar char="•"/>
            </a:pPr>
            <a:r>
              <a:rPr lang="en-US" sz="2200"/>
              <a:t>Knowledgeable about the change</a:t>
            </a:r>
            <a:endParaRPr sz="2200"/>
          </a:p>
          <a:p>
            <a:pPr marL="342900" lvl="0" indent="-304800" algn="l" rtl="0">
              <a:lnSpc>
                <a:spcPct val="100000"/>
              </a:lnSpc>
              <a:spcBef>
                <a:spcPts val="800"/>
              </a:spcBef>
              <a:spcAft>
                <a:spcPts val="800"/>
              </a:spcAft>
              <a:buSzPts val="2200"/>
              <a:buChar char="•"/>
            </a:pPr>
            <a:r>
              <a:rPr lang="en-US" sz="2200"/>
              <a:t>Provide consistent and timely messages</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4"/>
        <p:cNvGrpSpPr/>
        <p:nvPr/>
      </p:nvGrpSpPr>
      <p:grpSpPr>
        <a:xfrm>
          <a:off x="0" y="0"/>
          <a:ext cx="0" cy="0"/>
          <a:chOff x="0" y="0"/>
          <a:chExt cx="0" cy="0"/>
        </a:xfrm>
      </p:grpSpPr>
      <p:sp>
        <p:nvSpPr>
          <p:cNvPr id="2055" name="Google Shape;2055;g2d9c85610ca_1_3408"/>
          <p:cNvSpPr txBox="1">
            <a:spLocks noGrp="1"/>
          </p:cNvSpPr>
          <p:nvPr>
            <p:ph type="title"/>
          </p:nvPr>
        </p:nvSpPr>
        <p:spPr>
          <a:xfrm>
            <a:off x="338107" y="40938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5. Communication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1"/>
                  </a:ext>
                </a:extLst>
              </a:rPr>
              <a:t>Plan</a:t>
            </a:r>
            <a:r>
              <a:rPr lang="en-US"/>
              <a:t>: Planning and Tracking</a:t>
            </a:r>
            <a:endParaRPr/>
          </a:p>
        </p:txBody>
      </p:sp>
      <p:sp>
        <p:nvSpPr>
          <p:cNvPr id="2056" name="Google Shape;2056;g2d9c85610ca_1_3408"/>
          <p:cNvSpPr txBox="1">
            <a:spLocks noGrp="1"/>
          </p:cNvSpPr>
          <p:nvPr>
            <p:ph type="body" idx="1"/>
          </p:nvPr>
        </p:nvSpPr>
        <p:spPr>
          <a:xfrm>
            <a:off x="470749" y="1214875"/>
            <a:ext cx="3748800" cy="2821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2100"/>
              <a:buNone/>
            </a:pPr>
            <a:r>
              <a:rPr lang="en-US" sz="2200"/>
              <a:t>Prepare and present the plan…</a:t>
            </a:r>
            <a:endParaRPr sz="2200"/>
          </a:p>
          <a:p>
            <a:pPr marL="685800" lvl="0" indent="-304800" algn="l" rtl="0">
              <a:lnSpc>
                <a:spcPct val="90000"/>
              </a:lnSpc>
              <a:spcBef>
                <a:spcPts val="800"/>
              </a:spcBef>
              <a:spcAft>
                <a:spcPts val="0"/>
              </a:spcAft>
              <a:buSzPts val="2200"/>
              <a:buChar char="•"/>
            </a:pPr>
            <a:r>
              <a:rPr lang="en-US" sz="2200" b="1">
                <a:solidFill>
                  <a:schemeClr val="accent1"/>
                </a:solidFill>
              </a:rPr>
              <a:t>Who</a:t>
            </a:r>
            <a:r>
              <a:rPr lang="en-US" sz="2200" b="1"/>
              <a:t> </a:t>
            </a:r>
            <a:r>
              <a:rPr lang="en-US" sz="2200"/>
              <a:t>is the audience</a:t>
            </a:r>
            <a:endParaRPr sz="2200"/>
          </a:p>
          <a:p>
            <a:pPr marL="685800" lvl="0" indent="-304800" algn="l" rtl="0">
              <a:lnSpc>
                <a:spcPct val="90000"/>
              </a:lnSpc>
              <a:spcBef>
                <a:spcPts val="800"/>
              </a:spcBef>
              <a:spcAft>
                <a:spcPts val="0"/>
              </a:spcAft>
              <a:buSzPts val="2200"/>
              <a:buChar char="•"/>
            </a:pPr>
            <a:r>
              <a:rPr lang="en-US" sz="2200" b="1">
                <a:solidFill>
                  <a:schemeClr val="accent1"/>
                </a:solidFill>
              </a:rPr>
              <a:t>Who</a:t>
            </a:r>
            <a:r>
              <a:rPr lang="en-US" sz="2200"/>
              <a:t> is the sender</a:t>
            </a:r>
            <a:endParaRPr sz="2200"/>
          </a:p>
          <a:p>
            <a:pPr marL="685800" lvl="0" indent="-304800" algn="l" rtl="0">
              <a:lnSpc>
                <a:spcPct val="90000"/>
              </a:lnSpc>
              <a:spcBef>
                <a:spcPts val="800"/>
              </a:spcBef>
              <a:spcAft>
                <a:spcPts val="0"/>
              </a:spcAft>
              <a:buSzPts val="2200"/>
              <a:buChar char="•"/>
            </a:pPr>
            <a:r>
              <a:rPr lang="en-US" sz="2200" b="1">
                <a:solidFill>
                  <a:schemeClr val="accent1"/>
                </a:solidFill>
              </a:rPr>
              <a:t>What</a:t>
            </a:r>
            <a:r>
              <a:rPr lang="en-US" sz="2200" b="1"/>
              <a:t> </a:t>
            </a:r>
            <a:r>
              <a:rPr lang="en-US" sz="2200"/>
              <a:t>are the key messages</a:t>
            </a:r>
            <a:endParaRPr sz="2200"/>
          </a:p>
          <a:p>
            <a:pPr marL="685800" lvl="0" indent="-304800" algn="l" rtl="0">
              <a:lnSpc>
                <a:spcPct val="90000"/>
              </a:lnSpc>
              <a:spcBef>
                <a:spcPts val="800"/>
              </a:spcBef>
              <a:spcAft>
                <a:spcPts val="0"/>
              </a:spcAft>
              <a:buSzPts val="2200"/>
              <a:buChar char="•"/>
            </a:pPr>
            <a:r>
              <a:rPr lang="en-US" sz="2200" b="1">
                <a:solidFill>
                  <a:schemeClr val="accent1"/>
                </a:solidFill>
              </a:rPr>
              <a:t>When</a:t>
            </a:r>
            <a:r>
              <a:rPr lang="en-US" sz="2200" b="1"/>
              <a:t> </a:t>
            </a:r>
            <a:r>
              <a:rPr lang="en-US" sz="2200"/>
              <a:t>will it be delivered</a:t>
            </a:r>
            <a:endParaRPr sz="2200"/>
          </a:p>
          <a:p>
            <a:pPr marL="685800" lvl="0" indent="-304800" algn="l" rtl="0">
              <a:lnSpc>
                <a:spcPct val="90000"/>
              </a:lnSpc>
              <a:spcBef>
                <a:spcPts val="800"/>
              </a:spcBef>
              <a:spcAft>
                <a:spcPts val="0"/>
              </a:spcAft>
              <a:buSzPts val="2200"/>
              <a:buChar char="•"/>
            </a:pPr>
            <a:r>
              <a:rPr lang="en-US" sz="2200" b="1">
                <a:solidFill>
                  <a:schemeClr val="accent1"/>
                </a:solidFill>
              </a:rPr>
              <a:t>Where </a:t>
            </a:r>
            <a:r>
              <a:rPr lang="en-US" sz="2200"/>
              <a:t>will it occur</a:t>
            </a:r>
            <a:endParaRPr sz="2200"/>
          </a:p>
          <a:p>
            <a:pPr marL="685800" lvl="0" indent="-304800" algn="l" rtl="0">
              <a:lnSpc>
                <a:spcPct val="90000"/>
              </a:lnSpc>
              <a:spcBef>
                <a:spcPts val="800"/>
              </a:spcBef>
              <a:spcAft>
                <a:spcPts val="0"/>
              </a:spcAft>
              <a:buSzPts val="2200"/>
              <a:buChar char="•"/>
            </a:pPr>
            <a:r>
              <a:rPr lang="en-US" sz="2200" b="1">
                <a:solidFill>
                  <a:schemeClr val="accent1"/>
                </a:solidFill>
              </a:rPr>
              <a:t>How</a:t>
            </a:r>
            <a:r>
              <a:rPr lang="en-US" sz="2200">
                <a:solidFill>
                  <a:schemeClr val="accent1"/>
                </a:solidFill>
              </a:rPr>
              <a:t> </a:t>
            </a:r>
            <a:r>
              <a:rPr lang="en-US" sz="2200"/>
              <a:t>will the messages be sent</a:t>
            </a:r>
            <a:endParaRPr sz="2200"/>
          </a:p>
        </p:txBody>
      </p:sp>
      <p:pic>
        <p:nvPicPr>
          <p:cNvPr id="2057" name="Google Shape;2057;g2d9c85610ca_1_3408"/>
          <p:cNvPicPr preferRelativeResize="0"/>
          <p:nvPr/>
        </p:nvPicPr>
        <p:blipFill rotWithShape="1">
          <a:blip r:embed="rId3">
            <a:alphaModFix/>
          </a:blip>
          <a:srcRect/>
          <a:stretch/>
        </p:blipFill>
        <p:spPr>
          <a:xfrm>
            <a:off x="4219550" y="1389000"/>
            <a:ext cx="5096249" cy="3284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1913" name="Google Shape;1913;g2d9c85610ca_1_3284"/>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rgbClr val="2E5F7D"/>
              </a:buClr>
              <a:buSzPts val="3300"/>
              <a:buFont typeface="Calibri"/>
              <a:buNone/>
            </a:pPr>
            <a:r>
              <a:rPr lang="en-US"/>
              <a:t>Learning Objectives</a:t>
            </a:r>
            <a:endParaRPr/>
          </a:p>
        </p:txBody>
      </p:sp>
      <p:sp>
        <p:nvSpPr>
          <p:cNvPr id="1914" name="Google Shape;1914;g2d9c85610ca_1_3284"/>
          <p:cNvSpPr txBox="1">
            <a:spLocks noGrp="1"/>
          </p:cNvSpPr>
          <p:nvPr>
            <p:ph type="body" idx="1"/>
          </p:nvPr>
        </p:nvSpPr>
        <p:spPr>
          <a:xfrm>
            <a:off x="312725" y="1840400"/>
            <a:ext cx="8524800" cy="2860200"/>
          </a:xfrm>
          <a:prstGeom prst="rect">
            <a:avLst/>
          </a:prstGeom>
          <a:noFill/>
          <a:ln>
            <a:noFill/>
          </a:ln>
        </p:spPr>
        <p:txBody>
          <a:bodyPr spcFirstLastPara="1" wrap="square" lIns="68575" tIns="34275" rIns="68575" bIns="34275" anchor="t" anchorCtr="0">
            <a:normAutofit/>
          </a:bodyPr>
          <a:lstStyle/>
          <a:p>
            <a:pPr marL="342900" lvl="0" indent="-304800" algn="l" rtl="0">
              <a:lnSpc>
                <a:spcPct val="100000"/>
              </a:lnSpc>
              <a:spcBef>
                <a:spcPts val="1000"/>
              </a:spcBef>
              <a:spcAft>
                <a:spcPts val="0"/>
              </a:spcAft>
              <a:buClr>
                <a:srgbClr val="55AF89"/>
              </a:buClr>
              <a:buSzPts val="2200"/>
              <a:buChar char="•"/>
            </a:pPr>
            <a:r>
              <a:rPr lang="en-US" sz="2200"/>
              <a:t>Understand the critical role of communication in building support of the IIS</a:t>
            </a:r>
            <a:endParaRPr sz="2200"/>
          </a:p>
          <a:p>
            <a:pPr marL="342900" lvl="0" indent="-304800" algn="l" rtl="0">
              <a:lnSpc>
                <a:spcPct val="100000"/>
              </a:lnSpc>
              <a:spcBef>
                <a:spcPts val="1000"/>
              </a:spcBef>
              <a:spcAft>
                <a:spcPts val="0"/>
              </a:spcAft>
              <a:buClr>
                <a:srgbClr val="55AF89"/>
              </a:buClr>
              <a:buSzPts val="2200"/>
              <a:buChar char="•"/>
            </a:pPr>
            <a:r>
              <a:rPr lang="en-US" sz="2200"/>
              <a:t>Learn the building blocks in developing a robust communication plan</a:t>
            </a:r>
            <a:endParaRPr sz="2200"/>
          </a:p>
          <a:p>
            <a:pPr marL="342900" lvl="0" indent="-304800" algn="l" rtl="0">
              <a:lnSpc>
                <a:spcPct val="100000"/>
              </a:lnSpc>
              <a:spcBef>
                <a:spcPts val="1000"/>
              </a:spcBef>
              <a:spcAft>
                <a:spcPts val="0"/>
              </a:spcAft>
              <a:buClr>
                <a:srgbClr val="55AF89"/>
              </a:buClr>
              <a:buSzPts val="2200"/>
              <a:buChar char="•"/>
            </a:pPr>
            <a:r>
              <a:rPr lang="en-US" sz="2200"/>
              <a:t>Identify key internal and external partners for IIS communication</a:t>
            </a:r>
            <a:endParaRPr sz="2200"/>
          </a:p>
          <a:p>
            <a:pPr marL="342900" lvl="0" indent="-304800" algn="l" rtl="0">
              <a:lnSpc>
                <a:spcPct val="100000"/>
              </a:lnSpc>
              <a:spcBef>
                <a:spcPts val="1000"/>
              </a:spcBef>
              <a:spcAft>
                <a:spcPts val="0"/>
              </a:spcAft>
              <a:buClr>
                <a:srgbClr val="55AF89"/>
              </a:buClr>
              <a:buSzPts val="2200"/>
              <a:buChar char="•"/>
            </a:pPr>
            <a:r>
              <a:rPr lang="en-US" sz="2200"/>
              <a:t>Draft communication plan strategies and key messages tailored to sample partners or groups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sp>
        <p:nvSpPr>
          <p:cNvPr id="2063" name="Google Shape;2063;g2d9c85610ca_1_3415"/>
          <p:cNvSpPr txBox="1">
            <a:spLocks noGrp="1"/>
          </p:cNvSpPr>
          <p:nvPr>
            <p:ph type="title"/>
          </p:nvPr>
        </p:nvSpPr>
        <p:spPr>
          <a:xfrm>
            <a:off x="247232" y="55053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6.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2"/>
                  </a:ext>
                </a:extLst>
              </a:rPr>
              <a:t>Communication Plan: </a:t>
            </a:r>
            <a:r>
              <a:rPr lang="en-US"/>
              <a:t>Change Management</a:t>
            </a:r>
            <a:endParaRPr/>
          </a:p>
        </p:txBody>
      </p:sp>
      <p:sp>
        <p:nvSpPr>
          <p:cNvPr id="2064" name="Google Shape;2064;g2d9c85610ca_1_3415"/>
          <p:cNvSpPr txBox="1">
            <a:spLocks noGrp="1"/>
          </p:cNvSpPr>
          <p:nvPr>
            <p:ph type="body" idx="1"/>
          </p:nvPr>
        </p:nvSpPr>
        <p:spPr>
          <a:xfrm>
            <a:off x="369850" y="1452575"/>
            <a:ext cx="8467800" cy="2178900"/>
          </a:xfrm>
          <a:prstGeom prst="rect">
            <a:avLst/>
          </a:prstGeom>
          <a:noFill/>
          <a:ln>
            <a:noFill/>
          </a:ln>
        </p:spPr>
        <p:txBody>
          <a:bodyPr spcFirstLastPara="1" wrap="square" lIns="68575" tIns="34275" rIns="68575" bIns="34275" anchor="t" anchorCtr="0">
            <a:noAutofit/>
          </a:bodyPr>
          <a:lstStyle/>
          <a:p>
            <a:pPr marL="342900" lvl="0" indent="-304800" algn="l" rtl="0">
              <a:lnSpc>
                <a:spcPct val="90000"/>
              </a:lnSpc>
              <a:spcBef>
                <a:spcPts val="0"/>
              </a:spcBef>
              <a:spcAft>
                <a:spcPts val="0"/>
              </a:spcAft>
              <a:buClr>
                <a:srgbClr val="2E5F7D"/>
              </a:buClr>
              <a:buSzPts val="2200"/>
              <a:buChar char="•"/>
            </a:pPr>
            <a:r>
              <a:rPr lang="en-US" sz="2200" b="1">
                <a:solidFill>
                  <a:srgbClr val="2E5F7D"/>
                </a:solidFill>
              </a:rPr>
              <a:t>Awareness </a:t>
            </a:r>
            <a:endParaRPr sz="2200" b="1">
              <a:solidFill>
                <a:srgbClr val="2E5F7D"/>
              </a:solidFill>
            </a:endParaRPr>
          </a:p>
          <a:p>
            <a:pPr marL="685800" lvl="1" indent="-304800" algn="l" rtl="0">
              <a:lnSpc>
                <a:spcPct val="90000"/>
              </a:lnSpc>
              <a:spcBef>
                <a:spcPts val="0"/>
              </a:spcBef>
              <a:spcAft>
                <a:spcPts val="0"/>
              </a:spcAft>
              <a:buSzPts val="2200"/>
              <a:buChar char="•"/>
            </a:pPr>
            <a:r>
              <a:rPr lang="en-US" sz="2200"/>
              <a:t>What is the nature of the change?</a:t>
            </a:r>
            <a:endParaRPr sz="2200"/>
          </a:p>
          <a:p>
            <a:pPr marL="685800" lvl="1" indent="-304800" algn="l" rtl="0">
              <a:lnSpc>
                <a:spcPct val="90000"/>
              </a:lnSpc>
              <a:spcBef>
                <a:spcPts val="0"/>
              </a:spcBef>
              <a:spcAft>
                <a:spcPts val="0"/>
              </a:spcAft>
              <a:buSzPts val="2200"/>
              <a:buChar char="•"/>
            </a:pPr>
            <a:r>
              <a:rPr lang="en-US" sz="2200"/>
              <a:t>Why the change is needed?</a:t>
            </a:r>
            <a:endParaRPr sz="2200"/>
          </a:p>
          <a:p>
            <a:pPr marL="685800" lvl="1" indent="-304800" algn="l" rtl="0">
              <a:lnSpc>
                <a:spcPct val="90000"/>
              </a:lnSpc>
              <a:spcBef>
                <a:spcPts val="0"/>
              </a:spcBef>
              <a:spcAft>
                <a:spcPts val="0"/>
              </a:spcAft>
              <a:buSzPts val="2200"/>
              <a:buChar char="•"/>
            </a:pPr>
            <a:r>
              <a:rPr lang="en-US" sz="2200"/>
              <a:t>What are the risks of not changing?</a:t>
            </a:r>
            <a:endParaRPr sz="2200"/>
          </a:p>
          <a:p>
            <a:pPr marL="342900" lvl="0" indent="-304800" algn="l" rtl="0">
              <a:lnSpc>
                <a:spcPct val="90000"/>
              </a:lnSpc>
              <a:spcBef>
                <a:spcPts val="0"/>
              </a:spcBef>
              <a:spcAft>
                <a:spcPts val="0"/>
              </a:spcAft>
              <a:buClr>
                <a:srgbClr val="55AF89"/>
              </a:buClr>
              <a:buSzPts val="2200"/>
              <a:buChar char="•"/>
            </a:pPr>
            <a:r>
              <a:rPr lang="en-US" sz="2200"/>
              <a:t>Allows for interaction with those who are </a:t>
            </a:r>
            <a:r>
              <a:rPr lang="en-US" sz="2200" b="1">
                <a:solidFill>
                  <a:schemeClr val="accent1"/>
                </a:solidFill>
              </a:rPr>
              <a:t>directly affected</a:t>
            </a:r>
            <a:endParaRPr sz="2200" b="1">
              <a:solidFill>
                <a:schemeClr val="accent1"/>
              </a:solidFill>
            </a:endParaRPr>
          </a:p>
          <a:p>
            <a:pPr marL="342900" lvl="0" indent="-304800" algn="l" rtl="0">
              <a:lnSpc>
                <a:spcPct val="90000"/>
              </a:lnSpc>
              <a:spcBef>
                <a:spcPts val="0"/>
              </a:spcBef>
              <a:spcAft>
                <a:spcPts val="0"/>
              </a:spcAft>
              <a:buClr>
                <a:srgbClr val="55AF89"/>
              </a:buClr>
              <a:buSzPts val="2200"/>
              <a:buChar char="•"/>
            </a:pPr>
            <a:r>
              <a:rPr lang="en-US" sz="2200"/>
              <a:t>Formalizes feedback mechanisms</a:t>
            </a:r>
            <a:endParaRPr sz="2200"/>
          </a:p>
          <a:p>
            <a:pPr marL="342900" lvl="0" indent="-304800" algn="l" rtl="0">
              <a:lnSpc>
                <a:spcPct val="90000"/>
              </a:lnSpc>
              <a:spcBef>
                <a:spcPts val="0"/>
              </a:spcBef>
              <a:spcAft>
                <a:spcPts val="0"/>
              </a:spcAft>
              <a:buClr>
                <a:srgbClr val="55AF89"/>
              </a:buClr>
              <a:buSzPts val="2200"/>
              <a:buChar char="•"/>
            </a:pPr>
            <a:r>
              <a:rPr lang="en-US" sz="2200" b="1">
                <a:solidFill>
                  <a:srgbClr val="2E5F7D"/>
                </a:solidFill>
              </a:rPr>
              <a:t>Reinforcement…</a:t>
            </a:r>
            <a:r>
              <a:rPr lang="en-US" sz="2200"/>
              <a:t>celebrates successes</a:t>
            </a:r>
            <a:endParaRPr sz="2200"/>
          </a:p>
        </p:txBody>
      </p:sp>
      <p:grpSp>
        <p:nvGrpSpPr>
          <p:cNvPr id="2065" name="Google Shape;2065;g2d9c85610ca_1_3415"/>
          <p:cNvGrpSpPr/>
          <p:nvPr/>
        </p:nvGrpSpPr>
        <p:grpSpPr>
          <a:xfrm>
            <a:off x="369854" y="3791417"/>
            <a:ext cx="8222556" cy="783000"/>
            <a:chOff x="1003" y="1741362"/>
            <a:chExt cx="8222556" cy="783000"/>
          </a:xfrm>
        </p:grpSpPr>
        <p:sp>
          <p:nvSpPr>
            <p:cNvPr id="2066" name="Google Shape;2066;g2d9c85610ca_1_3415"/>
            <p:cNvSpPr/>
            <p:nvPr/>
          </p:nvSpPr>
          <p:spPr>
            <a:xfrm>
              <a:off x="1003" y="1741362"/>
              <a:ext cx="1957800" cy="783000"/>
            </a:xfrm>
            <a:prstGeom prst="homePlate">
              <a:avLst>
                <a:gd name="adj" fmla="val 50000"/>
              </a:avLst>
            </a:prstGeom>
            <a:solidFill>
              <a:srgbClr val="005FBD"/>
            </a:solidFill>
            <a:ln w="38100" cap="flat" cmpd="sng">
              <a:solidFill>
                <a:srgbClr val="FFFFFF"/>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67" name="Google Shape;2067;g2d9c85610ca_1_3415"/>
            <p:cNvSpPr txBox="1"/>
            <p:nvPr/>
          </p:nvSpPr>
          <p:spPr>
            <a:xfrm>
              <a:off x="1003" y="1741362"/>
              <a:ext cx="1761900" cy="783000"/>
            </a:xfrm>
            <a:prstGeom prst="rect">
              <a:avLst/>
            </a:prstGeom>
            <a:noFill/>
            <a:ln>
              <a:noFill/>
            </a:ln>
          </p:spPr>
          <p:txBody>
            <a:bodyPr spcFirstLastPara="1" wrap="square" lIns="64000" tIns="32000" rIns="16000" bIns="32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Awareness</a:t>
              </a:r>
              <a:endParaRPr sz="1400" b="0" i="0" u="none" strike="noStrike" cap="none">
                <a:solidFill>
                  <a:srgbClr val="000000"/>
                </a:solidFill>
                <a:latin typeface="Arial"/>
                <a:ea typeface="Arial"/>
                <a:cs typeface="Arial"/>
                <a:sym typeface="Arial"/>
              </a:endParaRPr>
            </a:p>
          </p:txBody>
        </p:sp>
        <p:sp>
          <p:nvSpPr>
            <p:cNvPr id="2068" name="Google Shape;2068;g2d9c85610ca_1_3415"/>
            <p:cNvSpPr/>
            <p:nvPr/>
          </p:nvSpPr>
          <p:spPr>
            <a:xfrm>
              <a:off x="1567192" y="1741362"/>
              <a:ext cx="1957800" cy="783000"/>
            </a:xfrm>
            <a:prstGeom prst="chevron">
              <a:avLst>
                <a:gd name="adj" fmla="val 50000"/>
              </a:avLst>
            </a:prstGeom>
            <a:solidFill>
              <a:srgbClr val="BEDFFF"/>
            </a:solidFill>
            <a:ln w="38100" cap="flat" cmpd="sng">
              <a:solidFill>
                <a:srgbClr val="FFFFFF"/>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69" name="Google Shape;2069;g2d9c85610ca_1_3415"/>
            <p:cNvSpPr txBox="1"/>
            <p:nvPr/>
          </p:nvSpPr>
          <p:spPr>
            <a:xfrm>
              <a:off x="1958739" y="1741362"/>
              <a:ext cx="1174500" cy="783000"/>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Desire</a:t>
              </a:r>
              <a:endParaRPr sz="1400" b="0" i="0" u="none" strike="noStrike" cap="none">
                <a:solidFill>
                  <a:srgbClr val="000000"/>
                </a:solidFill>
                <a:latin typeface="Arial"/>
                <a:ea typeface="Arial"/>
                <a:cs typeface="Arial"/>
                <a:sym typeface="Arial"/>
              </a:endParaRPr>
            </a:p>
          </p:txBody>
        </p:sp>
        <p:sp>
          <p:nvSpPr>
            <p:cNvPr id="2070" name="Google Shape;2070;g2d9c85610ca_1_3415"/>
            <p:cNvSpPr/>
            <p:nvPr/>
          </p:nvSpPr>
          <p:spPr>
            <a:xfrm>
              <a:off x="3133381" y="1741362"/>
              <a:ext cx="1957800" cy="783000"/>
            </a:xfrm>
            <a:prstGeom prst="chevron">
              <a:avLst>
                <a:gd name="adj" fmla="val 50000"/>
              </a:avLst>
            </a:prstGeom>
            <a:solidFill>
              <a:srgbClr val="BEDFFF"/>
            </a:solidFill>
            <a:ln w="38100" cap="flat" cmpd="sng">
              <a:solidFill>
                <a:srgbClr val="FFFFFF"/>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71" name="Google Shape;2071;g2d9c85610ca_1_3415"/>
            <p:cNvSpPr txBox="1"/>
            <p:nvPr/>
          </p:nvSpPr>
          <p:spPr>
            <a:xfrm>
              <a:off x="3524928" y="1741362"/>
              <a:ext cx="1174500" cy="783000"/>
            </a:xfrm>
            <a:prstGeom prst="rect">
              <a:avLst/>
            </a:prstGeom>
            <a:noFill/>
            <a:ln>
              <a:noFill/>
            </a:ln>
          </p:spPr>
          <p:txBody>
            <a:bodyPr spcFirstLastPara="1" wrap="square" lIns="52000" tIns="34650" rIns="17325" bIns="346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rgbClr val="FFFFFF"/>
                  </a:solidFill>
                  <a:latin typeface="Arial"/>
                  <a:ea typeface="Arial"/>
                  <a:cs typeface="Arial"/>
                  <a:sym typeface="Arial"/>
                </a:rPr>
                <a:t>Knowledge</a:t>
              </a:r>
              <a:endParaRPr sz="1400" b="0" i="0" u="none" strike="noStrike" cap="none">
                <a:solidFill>
                  <a:srgbClr val="000000"/>
                </a:solidFill>
                <a:latin typeface="Arial"/>
                <a:ea typeface="Arial"/>
                <a:cs typeface="Arial"/>
                <a:sym typeface="Arial"/>
              </a:endParaRPr>
            </a:p>
          </p:txBody>
        </p:sp>
        <p:sp>
          <p:nvSpPr>
            <p:cNvPr id="2072" name="Google Shape;2072;g2d9c85610ca_1_3415"/>
            <p:cNvSpPr/>
            <p:nvPr/>
          </p:nvSpPr>
          <p:spPr>
            <a:xfrm>
              <a:off x="4699570" y="1741362"/>
              <a:ext cx="1957800" cy="783000"/>
            </a:xfrm>
            <a:prstGeom prst="chevron">
              <a:avLst>
                <a:gd name="adj" fmla="val 50000"/>
              </a:avLst>
            </a:prstGeom>
            <a:solidFill>
              <a:srgbClr val="BEDFFF"/>
            </a:solidFill>
            <a:ln w="38100" cap="flat" cmpd="sng">
              <a:solidFill>
                <a:srgbClr val="FFFFFF"/>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73" name="Google Shape;2073;g2d9c85610ca_1_3415"/>
            <p:cNvSpPr txBox="1"/>
            <p:nvPr/>
          </p:nvSpPr>
          <p:spPr>
            <a:xfrm>
              <a:off x="5091117" y="1741362"/>
              <a:ext cx="1174500" cy="783000"/>
            </a:xfrm>
            <a:prstGeom prst="rect">
              <a:avLst/>
            </a:prstGeom>
            <a:noFill/>
            <a:ln>
              <a:noFill/>
            </a:ln>
          </p:spPr>
          <p:txBody>
            <a:bodyPr spcFirstLastPara="1" wrap="square" lIns="52000" tIns="34650" rIns="17325" bIns="346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1" i="0" u="none" strike="noStrike" cap="none">
                  <a:solidFill>
                    <a:srgbClr val="FFFFFF"/>
                  </a:solidFill>
                  <a:latin typeface="Arial"/>
                  <a:ea typeface="Arial"/>
                  <a:cs typeface="Arial"/>
                  <a:sym typeface="Arial"/>
                </a:rPr>
                <a:t>Ability</a:t>
              </a:r>
              <a:endParaRPr sz="1400" b="0" i="0" u="none" strike="noStrike" cap="none">
                <a:solidFill>
                  <a:srgbClr val="000000"/>
                </a:solidFill>
                <a:latin typeface="Arial"/>
                <a:ea typeface="Arial"/>
                <a:cs typeface="Arial"/>
                <a:sym typeface="Arial"/>
              </a:endParaRPr>
            </a:p>
          </p:txBody>
        </p:sp>
        <p:sp>
          <p:nvSpPr>
            <p:cNvPr id="2074" name="Google Shape;2074;g2d9c85610ca_1_3415"/>
            <p:cNvSpPr/>
            <p:nvPr/>
          </p:nvSpPr>
          <p:spPr>
            <a:xfrm>
              <a:off x="6265759" y="1741362"/>
              <a:ext cx="1957800" cy="783000"/>
            </a:xfrm>
            <a:prstGeom prst="chevron">
              <a:avLst>
                <a:gd name="adj" fmla="val 50000"/>
              </a:avLst>
            </a:prstGeom>
            <a:solidFill>
              <a:srgbClr val="005FBD"/>
            </a:solidFill>
            <a:ln w="38100" cap="flat" cmpd="sng">
              <a:solidFill>
                <a:srgbClr val="FFFFFF"/>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75" name="Google Shape;2075;g2d9c85610ca_1_3415"/>
            <p:cNvSpPr txBox="1"/>
            <p:nvPr/>
          </p:nvSpPr>
          <p:spPr>
            <a:xfrm>
              <a:off x="6657306" y="1741362"/>
              <a:ext cx="1174500" cy="783000"/>
            </a:xfrm>
            <a:prstGeom prst="rect">
              <a:avLst/>
            </a:prstGeom>
            <a:noFill/>
            <a:ln>
              <a:noFill/>
            </a:ln>
          </p:spPr>
          <p:txBody>
            <a:bodyPr spcFirstLastPara="1" wrap="square" lIns="48000" tIns="32000" rIns="16000" bIns="32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Reinforcement</a:t>
              </a:r>
              <a:endParaRPr sz="1400" b="0" i="0" u="none" strike="noStrike" cap="none">
                <a:solidFill>
                  <a:srgbClr val="000000"/>
                </a:solidFill>
                <a:latin typeface="Arial"/>
                <a:ea typeface="Arial"/>
                <a:cs typeface="Arial"/>
                <a:sym typeface="Arial"/>
              </a:endParaRPr>
            </a:p>
          </p:txBody>
        </p:sp>
      </p:grpSp>
      <p:sp>
        <p:nvSpPr>
          <p:cNvPr id="2076" name="Google Shape;2076;g2d9c85610ca_1_3415"/>
          <p:cNvSpPr txBox="1"/>
          <p:nvPr/>
        </p:nvSpPr>
        <p:spPr>
          <a:xfrm>
            <a:off x="369844" y="4574431"/>
            <a:ext cx="3235800" cy="307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Prosci’s ADKAR Model</a:t>
            </a: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sp>
        <p:nvSpPr>
          <p:cNvPr id="2082" name="Google Shape;2082;g2d9c85610ca_1_3433"/>
          <p:cNvSpPr txBox="1">
            <a:spLocks noGrp="1"/>
          </p:cNvSpPr>
          <p:nvPr>
            <p:ph type="title"/>
          </p:nvPr>
        </p:nvSpPr>
        <p:spPr>
          <a:xfrm>
            <a:off x="454645" y="902648"/>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Your Role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3"/>
                  </a:ext>
                </a:extLst>
              </a:rPr>
              <a:t>in Communication</a:t>
            </a:r>
            <a:r>
              <a:rPr lang="en-US"/>
              <a:t> Planning</a:t>
            </a:r>
            <a:endParaRPr/>
          </a:p>
        </p:txBody>
      </p:sp>
      <p:sp>
        <p:nvSpPr>
          <p:cNvPr id="2083" name="Google Shape;2083;g2d9c85610ca_1_3433"/>
          <p:cNvSpPr txBox="1">
            <a:spLocks noGrp="1"/>
          </p:cNvSpPr>
          <p:nvPr>
            <p:ph type="body" idx="1"/>
          </p:nvPr>
        </p:nvSpPr>
        <p:spPr>
          <a:xfrm>
            <a:off x="369850" y="1840400"/>
            <a:ext cx="8638800" cy="2454000"/>
          </a:xfrm>
          <a:prstGeom prst="rect">
            <a:avLst/>
          </a:prstGeom>
          <a:noFill/>
          <a:ln>
            <a:noFill/>
          </a:ln>
        </p:spPr>
        <p:txBody>
          <a:bodyPr spcFirstLastPara="1" wrap="square" lIns="68575" tIns="34275" rIns="68575" bIns="34275" anchor="t" anchorCtr="0">
            <a:noAutofit/>
          </a:bodyPr>
          <a:lstStyle/>
          <a:p>
            <a:pPr marL="342900" lvl="0" indent="-304800" algn="l" rtl="0">
              <a:lnSpc>
                <a:spcPct val="100000"/>
              </a:lnSpc>
              <a:spcBef>
                <a:spcPts val="600"/>
              </a:spcBef>
              <a:spcAft>
                <a:spcPts val="0"/>
              </a:spcAft>
              <a:buSzPts val="2200"/>
              <a:buChar char="•"/>
            </a:pPr>
            <a:r>
              <a:rPr lang="en-US" sz="2200"/>
              <a:t>Advocate for the Immunization Program and IIS – locally and nationally</a:t>
            </a:r>
            <a:endParaRPr sz="2200"/>
          </a:p>
          <a:p>
            <a:pPr marL="342900" lvl="0" indent="-304800" algn="l" rtl="0">
              <a:lnSpc>
                <a:spcPct val="100000"/>
              </a:lnSpc>
              <a:spcBef>
                <a:spcPts val="600"/>
              </a:spcBef>
              <a:spcAft>
                <a:spcPts val="0"/>
              </a:spcAft>
              <a:buSzPts val="2200"/>
              <a:buChar char="•"/>
            </a:pPr>
            <a:r>
              <a:rPr lang="en-US" sz="2200"/>
              <a:t>Build credibility and trust in the Program, IIS and its data</a:t>
            </a:r>
            <a:endParaRPr sz="2200"/>
          </a:p>
          <a:p>
            <a:pPr marL="342900" lvl="0" indent="-304800" algn="l" rtl="0">
              <a:lnSpc>
                <a:spcPct val="100000"/>
              </a:lnSpc>
              <a:spcBef>
                <a:spcPts val="600"/>
              </a:spcBef>
              <a:spcAft>
                <a:spcPts val="0"/>
              </a:spcAft>
              <a:buSzPts val="2200"/>
              <a:buChar char="•"/>
            </a:pPr>
            <a:r>
              <a:rPr lang="en-US" sz="2200"/>
              <a:t>Ensure partner needs are represented and considered</a:t>
            </a:r>
            <a:endParaRPr sz="2200"/>
          </a:p>
          <a:p>
            <a:pPr marL="342900" lvl="0" indent="-304800" algn="l" rtl="0">
              <a:lnSpc>
                <a:spcPct val="100000"/>
              </a:lnSpc>
              <a:spcBef>
                <a:spcPts val="600"/>
              </a:spcBef>
              <a:spcAft>
                <a:spcPts val="0"/>
              </a:spcAft>
              <a:buSzPts val="2200"/>
              <a:buChar char="•"/>
            </a:pPr>
            <a:r>
              <a:rPr lang="en-US" sz="2200"/>
              <a:t>Promote clear and transparent discussions of IIS issues and updates</a:t>
            </a:r>
            <a:endParaRPr sz="2200"/>
          </a:p>
          <a:p>
            <a:pPr marL="342900" lvl="0" indent="-304800" algn="l" rtl="0">
              <a:lnSpc>
                <a:spcPct val="100000"/>
              </a:lnSpc>
              <a:spcBef>
                <a:spcPts val="600"/>
              </a:spcBef>
              <a:spcAft>
                <a:spcPts val="0"/>
              </a:spcAft>
              <a:buSzPts val="2200"/>
              <a:buChar char="•"/>
            </a:pPr>
            <a:r>
              <a:rPr lang="en-US" sz="2200"/>
              <a:t>Provide guidance, direction and support for the future and direction of IIS</a:t>
            </a:r>
            <a:endParaRPr sz="2200"/>
          </a:p>
          <a:p>
            <a:pPr marL="342900" lvl="0" indent="-304800" algn="l" rtl="0">
              <a:lnSpc>
                <a:spcPct val="100000"/>
              </a:lnSpc>
              <a:spcBef>
                <a:spcPts val="600"/>
              </a:spcBef>
              <a:spcAft>
                <a:spcPts val="600"/>
              </a:spcAft>
              <a:buSzPts val="2200"/>
              <a:buChar char="•"/>
            </a:pPr>
            <a:r>
              <a:rPr lang="en-US" sz="2200"/>
              <a:t>Be an effective consistent communicator to diverse audiences!</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7"/>
        <p:cNvGrpSpPr/>
        <p:nvPr/>
      </p:nvGrpSpPr>
      <p:grpSpPr>
        <a:xfrm>
          <a:off x="0" y="0"/>
          <a:ext cx="0" cy="0"/>
          <a:chOff x="0" y="0"/>
          <a:chExt cx="0" cy="0"/>
        </a:xfrm>
      </p:grpSpPr>
      <p:sp>
        <p:nvSpPr>
          <p:cNvPr id="2088" name="Google Shape;2088;g2daa4526883_0_28"/>
          <p:cNvSpPr txBox="1">
            <a:spLocks noGrp="1"/>
          </p:cNvSpPr>
          <p:nvPr>
            <p:ph type="title"/>
          </p:nvPr>
        </p:nvSpPr>
        <p:spPr>
          <a:xfrm>
            <a:off x="338089" y="1218518"/>
            <a:ext cx="8467800" cy="805500"/>
          </a:xfrm>
          <a:prstGeom prst="rect">
            <a:avLst/>
          </a:prstGeom>
          <a:noFill/>
          <a:ln>
            <a:noFill/>
          </a:ln>
        </p:spPr>
        <p:txBody>
          <a:bodyPr spcFirstLastPara="1" wrap="square" lIns="91425" tIns="91425" rIns="91425" bIns="91425" anchor="t" anchorCtr="0">
            <a:normAutofit/>
          </a:bodyPr>
          <a:lstStyle/>
          <a:p>
            <a:pPr marL="0" marR="0" lvl="0" indent="0" algn="ctr" rtl="0">
              <a:lnSpc>
                <a:spcPct val="97368"/>
              </a:lnSpc>
              <a:spcBef>
                <a:spcPts val="0"/>
              </a:spcBef>
              <a:spcAft>
                <a:spcPts val="0"/>
              </a:spcAft>
              <a:buClr>
                <a:schemeClr val="dk2"/>
              </a:buClr>
              <a:buSzPts val="3800"/>
              <a:buFont typeface="Calibri"/>
              <a:buNone/>
            </a:pPr>
            <a:r>
              <a:rPr lang="en-US">
                <a:solidFill>
                  <a:srgbClr val="2E5F7D"/>
                </a:solidFill>
              </a:rPr>
              <a:t>Questions/Comments/Discussion?</a:t>
            </a:r>
            <a:endParaRPr>
              <a:solidFill>
                <a:srgbClr val="2E5F7D"/>
              </a:solidFill>
            </a:endParaRPr>
          </a:p>
        </p:txBody>
      </p:sp>
      <p:pic>
        <p:nvPicPr>
          <p:cNvPr id="2089" name="Google Shape;2089;g2daa4526883_0_28"/>
          <p:cNvPicPr preferRelativeResize="0"/>
          <p:nvPr/>
        </p:nvPicPr>
        <p:blipFill rotWithShape="1">
          <a:blip r:embed="rId3">
            <a:alphaModFix/>
          </a:blip>
          <a:srcRect/>
          <a:stretch/>
        </p:blipFill>
        <p:spPr>
          <a:xfrm>
            <a:off x="3225200" y="2971250"/>
            <a:ext cx="2693601" cy="21722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g2d9c85610ca_1_3444"/>
          <p:cNvSpPr txBox="1">
            <a:spLocks noGrp="1"/>
          </p:cNvSpPr>
          <p:nvPr>
            <p:ph type="title"/>
          </p:nvPr>
        </p:nvSpPr>
        <p:spPr>
          <a:xfrm>
            <a:off x="338095" y="588873"/>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Communication Resources</a:t>
            </a:r>
            <a:endParaRPr/>
          </a:p>
        </p:txBody>
      </p:sp>
      <p:sp>
        <p:nvSpPr>
          <p:cNvPr id="2096" name="Google Shape;2096;g2d9c85610ca_1_3444"/>
          <p:cNvSpPr txBox="1">
            <a:spLocks noGrp="1"/>
          </p:cNvSpPr>
          <p:nvPr>
            <p:ph type="body" idx="1"/>
          </p:nvPr>
        </p:nvSpPr>
        <p:spPr>
          <a:xfrm>
            <a:off x="392288" y="1493032"/>
            <a:ext cx="8467800" cy="281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900"/>
              </a:spcBef>
              <a:spcAft>
                <a:spcPts val="0"/>
              </a:spcAft>
              <a:buSzPts val="2100"/>
              <a:buNone/>
            </a:pPr>
            <a:r>
              <a:rPr lang="en-US"/>
              <a:t>Tools and resources that can be used to inform and complement your Communications Plan are available in the </a:t>
            </a:r>
            <a:r>
              <a:rPr lang="en-US" u="sng">
                <a:solidFill>
                  <a:schemeClr val="hlink"/>
                </a:solidFill>
                <a:hlinkClick r:id="rId3"/>
              </a:rPr>
              <a:t>IIS Operations Toolkit</a:t>
            </a:r>
            <a:r>
              <a:rPr lang="en-US"/>
              <a:t>, including:</a:t>
            </a:r>
            <a:endParaRPr/>
          </a:p>
          <a:p>
            <a:pPr marL="800100" lvl="0" indent="-342900" algn="l" rtl="0">
              <a:lnSpc>
                <a:spcPct val="100000"/>
              </a:lnSpc>
              <a:spcBef>
                <a:spcPts val="900"/>
              </a:spcBef>
              <a:spcAft>
                <a:spcPts val="0"/>
              </a:spcAft>
              <a:buClr>
                <a:srgbClr val="55AF89"/>
              </a:buClr>
              <a:buSzPts val="1800"/>
              <a:buChar char="●"/>
            </a:pPr>
            <a:r>
              <a:rPr lang="en-US" sz="1800" b="1">
                <a:solidFill>
                  <a:srgbClr val="2E5F7D"/>
                </a:solidFill>
              </a:rPr>
              <a:t>Communications Plan Template</a:t>
            </a:r>
            <a:r>
              <a:rPr lang="en-US" sz="1800">
                <a:solidFill>
                  <a:schemeClr val="accent1"/>
                </a:solidFill>
              </a:rPr>
              <a:t> </a:t>
            </a:r>
            <a:r>
              <a:rPr lang="en-US" sz="1800"/>
              <a:t>- instructions and samples to complete a comprehensive communication plan</a:t>
            </a:r>
            <a:endParaRPr sz="1800"/>
          </a:p>
          <a:p>
            <a:pPr marL="800100" lvl="0" indent="-342900" algn="l" rtl="0">
              <a:lnSpc>
                <a:spcPct val="100000"/>
              </a:lnSpc>
              <a:spcBef>
                <a:spcPts val="0"/>
              </a:spcBef>
              <a:spcAft>
                <a:spcPts val="0"/>
              </a:spcAft>
              <a:buClr>
                <a:srgbClr val="55AF89"/>
              </a:buClr>
              <a:buSzPts val="1800"/>
              <a:buChar char="●"/>
            </a:pPr>
            <a:r>
              <a:rPr lang="en-US" sz="1800" b="1">
                <a:solidFill>
                  <a:srgbClr val="2E5F7D"/>
                </a:solidFill>
              </a:rPr>
              <a:t>Partner Analysis Workbook</a:t>
            </a:r>
            <a:endParaRPr sz="1800" b="1">
              <a:solidFill>
                <a:srgbClr val="2E5F7D"/>
              </a:solidFill>
            </a:endParaRPr>
          </a:p>
          <a:p>
            <a:pPr marL="1028700" lvl="1" indent="-279400" algn="l" rtl="0">
              <a:lnSpc>
                <a:spcPct val="100000"/>
              </a:lnSpc>
              <a:spcBef>
                <a:spcPts val="0"/>
              </a:spcBef>
              <a:spcAft>
                <a:spcPts val="0"/>
              </a:spcAft>
              <a:buSzPts val="1800"/>
              <a:buChar char="○"/>
            </a:pPr>
            <a:r>
              <a:rPr lang="en-US" b="1">
                <a:solidFill>
                  <a:srgbClr val="2E5F7D"/>
                </a:solidFill>
              </a:rPr>
              <a:t>Partner Analysis Worksheet</a:t>
            </a:r>
            <a:r>
              <a:rPr lang="en-US" b="1" i="1"/>
              <a:t> </a:t>
            </a:r>
            <a:r>
              <a:rPr lang="en-US"/>
              <a:t>- to identify various partners to communicate with</a:t>
            </a:r>
            <a:endParaRPr i="1"/>
          </a:p>
          <a:p>
            <a:pPr marL="1028700" lvl="1" indent="-279400" algn="l" rtl="0">
              <a:lnSpc>
                <a:spcPct val="100000"/>
              </a:lnSpc>
              <a:spcBef>
                <a:spcPts val="0"/>
              </a:spcBef>
              <a:spcAft>
                <a:spcPts val="0"/>
              </a:spcAft>
              <a:buSzPts val="1800"/>
              <a:buChar char="○"/>
            </a:pPr>
            <a:r>
              <a:rPr lang="en-US" b="1">
                <a:solidFill>
                  <a:srgbClr val="2E5F7D"/>
                </a:solidFill>
              </a:rPr>
              <a:t>Partner Analysis Matrix</a:t>
            </a:r>
            <a:r>
              <a:rPr lang="en-US" b="1">
                <a:solidFill>
                  <a:schemeClr val="accent1"/>
                </a:solidFill>
              </a:rPr>
              <a:t> </a:t>
            </a:r>
            <a:r>
              <a:rPr lang="en-US"/>
              <a:t>-</a:t>
            </a:r>
            <a:r>
              <a:rPr lang="en-US" b="1"/>
              <a:t> </a:t>
            </a:r>
            <a:r>
              <a:rPr lang="en-US"/>
              <a:t>a 2x2 matrix to determine the level of interest and influence a partner may have </a:t>
            </a:r>
            <a:endParaRPr/>
          </a:p>
          <a:p>
            <a:pPr marL="800100" lvl="0" indent="-342900" algn="l" rtl="0">
              <a:lnSpc>
                <a:spcPct val="100000"/>
              </a:lnSpc>
              <a:spcBef>
                <a:spcPts val="0"/>
              </a:spcBef>
              <a:spcAft>
                <a:spcPts val="0"/>
              </a:spcAft>
              <a:buClr>
                <a:srgbClr val="55AF89"/>
              </a:buClr>
              <a:buSzPts val="1800"/>
              <a:buChar char="●"/>
            </a:pPr>
            <a:r>
              <a:rPr lang="en-US" sz="1800" b="1">
                <a:solidFill>
                  <a:srgbClr val="2E5F7D"/>
                </a:solidFill>
              </a:rPr>
              <a:t>Change Management Workbook</a:t>
            </a:r>
            <a:r>
              <a:rPr lang="en-US" sz="1800" b="1" i="1">
                <a:solidFill>
                  <a:schemeClr val="accent1"/>
                </a:solidFill>
              </a:rPr>
              <a:t> </a:t>
            </a:r>
            <a:r>
              <a:rPr lang="en-US" sz="1800" i="1"/>
              <a:t>- </a:t>
            </a:r>
            <a:r>
              <a:rPr lang="en-US" sz="1800"/>
              <a:t>to map out/complete communication activities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g2d9c85610ca_1_3289"/>
          <p:cNvSpPr txBox="1">
            <a:spLocks noGrp="1"/>
          </p:cNvSpPr>
          <p:nvPr>
            <p:ph type="title"/>
          </p:nvPr>
        </p:nvSpPr>
        <p:spPr>
          <a:xfrm>
            <a:off x="338107" y="63486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Communication Defined</a:t>
            </a:r>
            <a:endParaRPr/>
          </a:p>
        </p:txBody>
      </p:sp>
      <p:sp>
        <p:nvSpPr>
          <p:cNvPr id="1921" name="Google Shape;1921;g2d9c85610ca_1_3289"/>
          <p:cNvSpPr txBox="1">
            <a:spLocks noGrp="1"/>
          </p:cNvSpPr>
          <p:nvPr>
            <p:ph type="body" idx="1"/>
          </p:nvPr>
        </p:nvSpPr>
        <p:spPr>
          <a:xfrm>
            <a:off x="779173" y="3974600"/>
            <a:ext cx="7218300" cy="1052700"/>
          </a:xfrm>
          <a:prstGeom prst="rect">
            <a:avLst/>
          </a:prstGeom>
          <a:noFill/>
          <a:ln>
            <a:noFill/>
          </a:ln>
        </p:spPr>
        <p:txBody>
          <a:bodyPr spcFirstLastPara="1" wrap="square" lIns="68575" tIns="34275" rIns="68575" bIns="34275" anchor="t" anchorCtr="0">
            <a:normAutofit fontScale="92500" lnSpcReduction="10000"/>
          </a:bodyPr>
          <a:lstStyle/>
          <a:p>
            <a:pPr marL="0" lvl="0" indent="0" algn="ctr" rtl="0">
              <a:lnSpc>
                <a:spcPct val="90000"/>
              </a:lnSpc>
              <a:spcBef>
                <a:spcPts val="800"/>
              </a:spcBef>
              <a:spcAft>
                <a:spcPts val="0"/>
              </a:spcAft>
              <a:buSzPts val="2100"/>
              <a:buNone/>
            </a:pPr>
            <a:endParaRPr i="1"/>
          </a:p>
          <a:p>
            <a:pPr marL="0" lvl="0" indent="0" algn="ctr" rtl="0">
              <a:lnSpc>
                <a:spcPct val="90000"/>
              </a:lnSpc>
              <a:spcBef>
                <a:spcPts val="800"/>
              </a:spcBef>
              <a:spcAft>
                <a:spcPts val="0"/>
              </a:spcAft>
              <a:buSzPts val="2100"/>
              <a:buNone/>
            </a:pPr>
            <a:r>
              <a:rPr lang="en-US" sz="2200" b="1">
                <a:solidFill>
                  <a:srgbClr val="2E5F7D"/>
                </a:solidFill>
              </a:rPr>
              <a:t>Communication builds credibility and trust in the program, IIS and its data!</a:t>
            </a:r>
            <a:endParaRPr sz="2200" b="1">
              <a:solidFill>
                <a:srgbClr val="2E5F7D"/>
              </a:solidFill>
            </a:endParaRPr>
          </a:p>
        </p:txBody>
      </p:sp>
      <p:sp>
        <p:nvSpPr>
          <p:cNvPr id="1922" name="Google Shape;1922;g2d9c85610ca_1_3289"/>
          <p:cNvSpPr/>
          <p:nvPr/>
        </p:nvSpPr>
        <p:spPr>
          <a:xfrm>
            <a:off x="1053350" y="1894175"/>
            <a:ext cx="6342600" cy="1404600"/>
          </a:xfrm>
          <a:prstGeom prst="round1Rect">
            <a:avLst>
              <a:gd name="adj" fmla="val 16667"/>
            </a:avLst>
          </a:prstGeom>
          <a:solidFill>
            <a:srgbClr val="E3EBB3"/>
          </a:solidFill>
          <a:ln w="9525" cap="flat" cmpd="sng">
            <a:solidFill>
              <a:srgbClr val="155B5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37150" tIns="137150" rIns="137150" bIns="137150" anchor="ctr" anchorCtr="0">
            <a:noAutofit/>
          </a:bodyPr>
          <a:lstStyle/>
          <a:p>
            <a:pPr marL="0" marR="0" lvl="0" indent="0" algn="l" rtl="0">
              <a:lnSpc>
                <a:spcPct val="90000"/>
              </a:lnSpc>
              <a:spcBef>
                <a:spcPts val="800"/>
              </a:spcBef>
              <a:spcAft>
                <a:spcPts val="0"/>
              </a:spcAft>
              <a:buClr>
                <a:schemeClr val="dk1"/>
              </a:buClr>
              <a:buSzPts val="800"/>
              <a:buFont typeface="Arial"/>
              <a:buNone/>
            </a:pPr>
            <a:r>
              <a:rPr lang="en-US" sz="2200" b="0" i="1" u="none" strike="noStrike" cap="none">
                <a:solidFill>
                  <a:srgbClr val="2E5F7D"/>
                </a:solidFill>
                <a:latin typeface="Calibri"/>
                <a:ea typeface="Calibri"/>
                <a:cs typeface="Calibri"/>
                <a:sym typeface="Calibri"/>
              </a:rPr>
              <a:t>Communication is engaging internal and external partners to build and sustain effective use of the IIS and its data.</a:t>
            </a:r>
            <a:endParaRPr sz="2200" b="0" i="1" u="none" strike="noStrike" cap="none">
              <a:solidFill>
                <a:srgbClr val="2E5F7D"/>
              </a:solidFill>
              <a:latin typeface="Calibri"/>
              <a:ea typeface="Calibri"/>
              <a:cs typeface="Calibri"/>
              <a:sym typeface="Calibri"/>
            </a:endParaRPr>
          </a:p>
        </p:txBody>
      </p:sp>
      <p:sp>
        <p:nvSpPr>
          <p:cNvPr id="1923" name="Google Shape;1923;g2d9c85610ca_1_3289"/>
          <p:cNvSpPr txBox="1"/>
          <p:nvPr/>
        </p:nvSpPr>
        <p:spPr>
          <a:xfrm>
            <a:off x="4037744" y="3298769"/>
            <a:ext cx="3358200" cy="415500"/>
          </a:xfrm>
          <a:prstGeom prst="rect">
            <a:avLst/>
          </a:prstGeom>
          <a:noFill/>
          <a:ln>
            <a:noFill/>
          </a:ln>
        </p:spPr>
        <p:txBody>
          <a:bodyPr spcFirstLastPara="1" wrap="square" lIns="68575" tIns="68575" rIns="68575" bIns="685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800" b="0" i="0" u="none" strike="noStrike" cap="none">
                <a:solidFill>
                  <a:srgbClr val="000000"/>
                </a:solidFill>
                <a:latin typeface="Calibri"/>
                <a:ea typeface="Calibri"/>
                <a:cs typeface="Calibri"/>
                <a:sym typeface="Calibri"/>
              </a:rPr>
              <a:t>2021 IIS Core Competency Model</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8" name="Google Shape;1928;g2d9c85610ca_1_3297"/>
          <p:cNvSpPr txBox="1">
            <a:spLocks noGrp="1"/>
          </p:cNvSpPr>
          <p:nvPr>
            <p:ph type="title"/>
          </p:nvPr>
        </p:nvSpPr>
        <p:spPr>
          <a:xfrm>
            <a:off x="369857" y="59258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E5F7D"/>
              </a:buClr>
              <a:buSzPts val="3600"/>
              <a:buFont typeface="Calibri"/>
              <a:buNone/>
            </a:pPr>
            <a:r>
              <a:rPr lang="en-US"/>
              <a:t>Purpose of a Communication Plan</a:t>
            </a:r>
            <a:endParaRPr/>
          </a:p>
        </p:txBody>
      </p:sp>
      <p:sp>
        <p:nvSpPr>
          <p:cNvPr id="1929" name="Google Shape;1929;g2d9c85610ca_1_3297"/>
          <p:cNvSpPr txBox="1">
            <a:spLocks noGrp="1"/>
          </p:cNvSpPr>
          <p:nvPr>
            <p:ph type="body" idx="1"/>
          </p:nvPr>
        </p:nvSpPr>
        <p:spPr>
          <a:xfrm>
            <a:off x="369838" y="1472527"/>
            <a:ext cx="8467800" cy="805500"/>
          </a:xfrm>
          <a:prstGeom prst="rect">
            <a:avLst/>
          </a:prstGeom>
          <a:noFill/>
          <a:ln>
            <a:noFill/>
          </a:ln>
        </p:spPr>
        <p:txBody>
          <a:bodyPr spcFirstLastPara="1" wrap="square" lIns="68575" tIns="34275" rIns="68575" bIns="34275" anchor="t" anchorCtr="0">
            <a:noAutofit/>
          </a:bodyPr>
          <a:lstStyle/>
          <a:p>
            <a:pPr marL="0" lvl="0" indent="0" algn="l" rtl="0">
              <a:lnSpc>
                <a:spcPct val="107000"/>
              </a:lnSpc>
              <a:spcBef>
                <a:spcPts val="0"/>
              </a:spcBef>
              <a:spcAft>
                <a:spcPts val="800"/>
              </a:spcAft>
              <a:buSzPts val="2100"/>
              <a:buNone/>
            </a:pPr>
            <a:r>
              <a:rPr lang="en-US" sz="2200"/>
              <a:t>To identify </a:t>
            </a:r>
            <a:r>
              <a:rPr lang="en-US" sz="2200" b="1">
                <a:solidFill>
                  <a:schemeClr val="accent1"/>
                </a:solidFill>
              </a:rPr>
              <a:t>key partners/groups,</a:t>
            </a:r>
            <a:r>
              <a:rPr lang="en-US" sz="2200">
                <a:solidFill>
                  <a:schemeClr val="accent1"/>
                </a:solidFill>
              </a:rPr>
              <a:t> </a:t>
            </a:r>
            <a:r>
              <a:rPr lang="en-US" sz="2200" b="1">
                <a:solidFill>
                  <a:schemeClr val="accent1"/>
                </a:solidFill>
              </a:rPr>
              <a:t>messages, timelines,</a:t>
            </a:r>
            <a:r>
              <a:rPr lang="en-US" sz="2200">
                <a:solidFill>
                  <a:schemeClr val="accent1"/>
                </a:solidFill>
              </a:rPr>
              <a:t> </a:t>
            </a:r>
            <a:r>
              <a:rPr lang="en-US" sz="2200"/>
              <a:t>and </a:t>
            </a:r>
            <a:r>
              <a:rPr lang="en-US" sz="2200" b="1">
                <a:solidFill>
                  <a:schemeClr val="accent1"/>
                </a:solidFill>
              </a:rPr>
              <a:t>communication channels </a:t>
            </a:r>
            <a:r>
              <a:rPr lang="en-US" sz="2200"/>
              <a:t>for the dissemination of essential information regarding your IIS</a:t>
            </a:r>
            <a:endParaRPr sz="2300"/>
          </a:p>
        </p:txBody>
      </p:sp>
      <p:pic>
        <p:nvPicPr>
          <p:cNvPr id="1930" name="Google Shape;1930;g2d9c85610ca_1_3297"/>
          <p:cNvPicPr preferRelativeResize="0"/>
          <p:nvPr/>
        </p:nvPicPr>
        <p:blipFill rotWithShape="1">
          <a:blip r:embed="rId3">
            <a:alphaModFix/>
          </a:blip>
          <a:srcRect/>
          <a:stretch/>
        </p:blipFill>
        <p:spPr>
          <a:xfrm>
            <a:off x="285750" y="3083231"/>
            <a:ext cx="1371600" cy="1371600"/>
          </a:xfrm>
          <a:prstGeom prst="rect">
            <a:avLst/>
          </a:prstGeom>
          <a:noFill/>
          <a:ln>
            <a:noFill/>
          </a:ln>
        </p:spPr>
      </p:pic>
      <p:pic>
        <p:nvPicPr>
          <p:cNvPr id="1931" name="Google Shape;1931;g2d9c85610ca_1_3297"/>
          <p:cNvPicPr preferRelativeResize="0"/>
          <p:nvPr/>
        </p:nvPicPr>
        <p:blipFill rotWithShape="1">
          <a:blip r:embed="rId4">
            <a:alphaModFix/>
          </a:blip>
          <a:srcRect/>
          <a:stretch/>
        </p:blipFill>
        <p:spPr>
          <a:xfrm>
            <a:off x="2816381" y="3083231"/>
            <a:ext cx="1371600" cy="1371600"/>
          </a:xfrm>
          <a:prstGeom prst="rect">
            <a:avLst/>
          </a:prstGeom>
          <a:noFill/>
          <a:ln>
            <a:noFill/>
          </a:ln>
        </p:spPr>
      </p:pic>
      <p:pic>
        <p:nvPicPr>
          <p:cNvPr id="1932" name="Google Shape;1932;g2d9c85610ca_1_3297"/>
          <p:cNvPicPr preferRelativeResize="0"/>
          <p:nvPr/>
        </p:nvPicPr>
        <p:blipFill rotWithShape="1">
          <a:blip r:embed="rId5">
            <a:alphaModFix/>
          </a:blip>
          <a:srcRect/>
          <a:stretch/>
        </p:blipFill>
        <p:spPr>
          <a:xfrm>
            <a:off x="5146519" y="2863150"/>
            <a:ext cx="1811757" cy="1811757"/>
          </a:xfrm>
          <a:prstGeom prst="rect">
            <a:avLst/>
          </a:prstGeom>
          <a:noFill/>
          <a:ln>
            <a:noFill/>
          </a:ln>
        </p:spPr>
      </p:pic>
      <p:pic>
        <p:nvPicPr>
          <p:cNvPr id="1933" name="Google Shape;1933;g2d9c85610ca_1_3297"/>
          <p:cNvPicPr preferRelativeResize="0"/>
          <p:nvPr/>
        </p:nvPicPr>
        <p:blipFill rotWithShape="1">
          <a:blip r:embed="rId6">
            <a:alphaModFix/>
          </a:blip>
          <a:srcRect/>
          <a:stretch/>
        </p:blipFill>
        <p:spPr>
          <a:xfrm>
            <a:off x="7576894" y="3083231"/>
            <a:ext cx="1371600" cy="1371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8"/>
        <p:cNvGrpSpPr/>
        <p:nvPr/>
      </p:nvGrpSpPr>
      <p:grpSpPr>
        <a:xfrm>
          <a:off x="0" y="0"/>
          <a:ext cx="0" cy="0"/>
          <a:chOff x="0" y="0"/>
          <a:chExt cx="0" cy="0"/>
        </a:xfrm>
      </p:grpSpPr>
      <p:sp>
        <p:nvSpPr>
          <p:cNvPr id="1939" name="Google Shape;1939;g2d9c85610ca_1_3306"/>
          <p:cNvSpPr txBox="1">
            <a:spLocks noGrp="1"/>
          </p:cNvSpPr>
          <p:nvPr>
            <p:ph type="title"/>
          </p:nvPr>
        </p:nvSpPr>
        <p:spPr>
          <a:xfrm>
            <a:off x="369857" y="3953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Frequently Asked Questions</a:t>
            </a:r>
            <a:endParaRPr/>
          </a:p>
        </p:txBody>
      </p:sp>
      <p:sp>
        <p:nvSpPr>
          <p:cNvPr id="1940" name="Google Shape;1940;g2d9c85610ca_1_3306"/>
          <p:cNvSpPr txBox="1">
            <a:spLocks noGrp="1"/>
          </p:cNvSpPr>
          <p:nvPr>
            <p:ph type="body" idx="1"/>
          </p:nvPr>
        </p:nvSpPr>
        <p:spPr>
          <a:xfrm>
            <a:off x="369850" y="1369900"/>
            <a:ext cx="6764700" cy="3093600"/>
          </a:xfrm>
          <a:prstGeom prst="rect">
            <a:avLst/>
          </a:prstGeom>
          <a:noFill/>
          <a:ln>
            <a:noFill/>
          </a:ln>
        </p:spPr>
        <p:txBody>
          <a:bodyPr spcFirstLastPara="1" wrap="square" lIns="68575" tIns="34275" rIns="68575" bIns="34275" anchor="t" anchorCtr="0">
            <a:normAutofit/>
          </a:bodyPr>
          <a:lstStyle/>
          <a:p>
            <a:pPr marL="457200" lvl="0" indent="-368300" algn="l" rtl="0">
              <a:lnSpc>
                <a:spcPct val="100000"/>
              </a:lnSpc>
              <a:spcBef>
                <a:spcPts val="800"/>
              </a:spcBef>
              <a:spcAft>
                <a:spcPts val="0"/>
              </a:spcAft>
              <a:buSzPts val="2200"/>
              <a:buChar char="•"/>
            </a:pPr>
            <a:r>
              <a:rPr lang="en-US" sz="2200" b="1">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4"/>
                  </a:ext>
                </a:extLst>
              </a:rPr>
              <a:t>When</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5"/>
                  </a:ext>
                </a:extLst>
              </a:rPr>
              <a:t> should we communicate...how soon/often? </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6"/>
                </a:ext>
              </a:extLst>
            </a:endParaRPr>
          </a:p>
          <a:p>
            <a:pPr marL="457200" lvl="0" indent="-368300" algn="l" rtl="0">
              <a:lnSpc>
                <a:spcPct val="100000"/>
              </a:lnSpc>
              <a:spcBef>
                <a:spcPts val="0"/>
              </a:spcBef>
              <a:spcAft>
                <a:spcPts val="0"/>
              </a:spcAft>
              <a:buSzPts val="2200"/>
              <a:buChar char="•"/>
            </a:pPr>
            <a:r>
              <a:rPr lang="en-US" sz="2200" b="1">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7"/>
                  </a:ext>
                </a:extLst>
              </a:rPr>
              <a:t>Why</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8"/>
                  </a:ext>
                </a:extLst>
              </a:rPr>
              <a:t> should we communicate?</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9"/>
                </a:ext>
              </a:extLst>
            </a:endParaRPr>
          </a:p>
          <a:p>
            <a:pPr marL="457200" lvl="0" indent="-368300" algn="l" rtl="0">
              <a:lnSpc>
                <a:spcPct val="100000"/>
              </a:lnSpc>
              <a:spcBef>
                <a:spcPts val="0"/>
              </a:spcBef>
              <a:spcAft>
                <a:spcPts val="0"/>
              </a:spcAft>
              <a:buSzPts val="2200"/>
              <a:buChar char="•"/>
            </a:pPr>
            <a:r>
              <a:rPr lang="en-US" sz="2200" b="1">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0"/>
                  </a:ext>
                </a:extLst>
              </a:rPr>
              <a:t>What</a:t>
            </a:r>
            <a:r>
              <a:rPr lang="en-US" sz="2200">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1"/>
                  </a:ext>
                </a:extLst>
              </a:rPr>
              <a:t> </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2"/>
                  </a:ext>
                </a:extLst>
              </a:rPr>
              <a:t>should we communicate?</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3"/>
                </a:ext>
              </a:extLst>
            </a:endParaRPr>
          </a:p>
          <a:p>
            <a:pPr marL="457200" lvl="0" indent="-368300" algn="l" rtl="0">
              <a:lnSpc>
                <a:spcPct val="100000"/>
              </a:lnSpc>
              <a:spcBef>
                <a:spcPts val="0"/>
              </a:spcBef>
              <a:spcAft>
                <a:spcPts val="0"/>
              </a:spcAft>
              <a:buSzPts val="2200"/>
              <a:buChar char="•"/>
            </a:pPr>
            <a:r>
              <a:rPr lang="en-US" sz="2200" b="1">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
                  </a:ext>
                </a:extLst>
              </a:rPr>
              <a:t>How </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should we communicate?</a:t>
            </a:r>
            <a:endParaRPr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endParaRPr>
          </a:p>
          <a:p>
            <a:pPr marL="457200" lvl="0" indent="-368300" algn="l" rtl="0">
              <a:lnSpc>
                <a:spcPct val="100000"/>
              </a:lnSpc>
              <a:spcBef>
                <a:spcPts val="0"/>
              </a:spcBef>
              <a:spcAft>
                <a:spcPts val="0"/>
              </a:spcAft>
              <a:buSzPts val="2200"/>
              <a:buChar char="•"/>
            </a:pPr>
            <a:r>
              <a:rPr lang="en-US" sz="2200" b="1">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
                  </a:ext>
                </a:extLst>
              </a:rPr>
              <a:t>To whom</a:t>
            </a:r>
            <a:r>
              <a:rPr lang="en-US" sz="2200">
                <a:solidFill>
                  <a:schemeClr val="accen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
                  </a:ext>
                </a:extLst>
              </a:rPr>
              <a:t> </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
                  </a:ext>
                </a:extLst>
              </a:rPr>
              <a:t>should we communicate</a:t>
            </a:r>
            <a:r>
              <a:rPr lang="en-US" sz="2200"/>
              <a:t>?</a:t>
            </a:r>
            <a:endParaRPr sz="2200"/>
          </a:p>
        </p:txBody>
      </p:sp>
      <p:sp>
        <p:nvSpPr>
          <p:cNvPr id="1941" name="Google Shape;1941;g2d9c85610ca_1_3306"/>
          <p:cNvSpPr txBox="1"/>
          <p:nvPr/>
        </p:nvSpPr>
        <p:spPr>
          <a:xfrm>
            <a:off x="0" y="4172838"/>
            <a:ext cx="84678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2200" b="0" i="1" u="none" strike="noStrike" cap="none">
                <a:solidFill>
                  <a:schemeClr val="dk1"/>
                </a:solidFill>
                <a:latin typeface="Calibri"/>
                <a:ea typeface="Calibri"/>
                <a:cs typeface="Calibri"/>
                <a:sym typeface="Calibri"/>
              </a:rPr>
              <a:t>A Communication Plan addresses all these questions…</a:t>
            </a:r>
            <a:endParaRPr sz="22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200" b="0" i="1" u="none" strike="noStrike" cap="none">
                <a:solidFill>
                  <a:schemeClr val="dk1"/>
                </a:solidFill>
                <a:latin typeface="Calibri"/>
                <a:ea typeface="Calibri"/>
                <a:cs typeface="Calibri"/>
                <a:sym typeface="Calibri"/>
              </a:rPr>
              <a:t>and more!</a:t>
            </a:r>
            <a:endParaRPr sz="1500" b="0" i="0" u="none" strike="noStrike" cap="none">
              <a:solidFill>
                <a:srgbClr val="000000"/>
              </a:solidFill>
              <a:latin typeface="Calibri"/>
              <a:ea typeface="Calibri"/>
              <a:cs typeface="Calibri"/>
              <a:sym typeface="Calibri"/>
            </a:endParaRPr>
          </a:p>
        </p:txBody>
      </p:sp>
      <p:pic>
        <p:nvPicPr>
          <p:cNvPr id="1942" name="Google Shape;1942;g2d9c85610ca_1_3306"/>
          <p:cNvPicPr preferRelativeResize="0"/>
          <p:nvPr/>
        </p:nvPicPr>
        <p:blipFill rotWithShape="1">
          <a:blip r:embed="rId3">
            <a:alphaModFix/>
          </a:blip>
          <a:srcRect/>
          <a:stretch/>
        </p:blipFill>
        <p:spPr>
          <a:xfrm>
            <a:off x="5652331" y="2027541"/>
            <a:ext cx="2366569" cy="17783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1948" name="Google Shape;1948;g2d9c85610ca_1_3314"/>
          <p:cNvSpPr txBox="1">
            <a:spLocks noGrp="1"/>
          </p:cNvSpPr>
          <p:nvPr>
            <p:ph type="title"/>
          </p:nvPr>
        </p:nvSpPr>
        <p:spPr>
          <a:xfrm>
            <a:off x="284507" y="59428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Communication Plan Sections</a:t>
            </a:r>
            <a:endParaRPr/>
          </a:p>
        </p:txBody>
      </p:sp>
      <p:sp>
        <p:nvSpPr>
          <p:cNvPr id="1949" name="Google Shape;1949;g2d9c85610ca_1_3314"/>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Autofit/>
          </a:bodyPr>
          <a:lstStyle/>
          <a:p>
            <a:pPr marL="342900" lvl="0" indent="-304800" algn="l" rtl="0">
              <a:lnSpc>
                <a:spcPct val="100000"/>
              </a:lnSpc>
              <a:spcBef>
                <a:spcPts val="1000"/>
              </a:spcBef>
              <a:spcAft>
                <a:spcPts val="0"/>
              </a:spcAft>
              <a:buSzPts val="2200"/>
              <a:buAutoNum type="arabicParenR"/>
            </a:pPr>
            <a:r>
              <a:rPr lang="en-US" sz="2200"/>
              <a:t>Objectives and Goals </a:t>
            </a:r>
            <a:endParaRPr sz="2200"/>
          </a:p>
          <a:p>
            <a:pPr marL="342900" lvl="0" indent="-304800" algn="l" rtl="0">
              <a:lnSpc>
                <a:spcPct val="100000"/>
              </a:lnSpc>
              <a:spcBef>
                <a:spcPts val="1000"/>
              </a:spcBef>
              <a:spcAft>
                <a:spcPts val="0"/>
              </a:spcAft>
              <a:buSzPts val="2200"/>
              <a:buAutoNum type="arabicParenR"/>
            </a:pPr>
            <a:r>
              <a:rPr lang="en-US" sz="2200"/>
              <a:t>Partners and Groups</a:t>
            </a:r>
            <a:endParaRPr sz="2200"/>
          </a:p>
          <a:p>
            <a:pPr marL="342900" lvl="0" indent="-304800" algn="l" rtl="0">
              <a:lnSpc>
                <a:spcPct val="100000"/>
              </a:lnSpc>
              <a:spcBef>
                <a:spcPts val="1000"/>
              </a:spcBef>
              <a:spcAft>
                <a:spcPts val="0"/>
              </a:spcAft>
              <a:buSzPts val="2200"/>
              <a:buAutoNum type="arabicParenR"/>
            </a:pPr>
            <a:r>
              <a:rPr lang="en-US" sz="2200"/>
              <a:t>Strategies and Key Messages</a:t>
            </a:r>
            <a:endParaRPr sz="2200"/>
          </a:p>
          <a:p>
            <a:pPr marL="342900" lvl="0" indent="-304800" algn="l" rtl="0">
              <a:lnSpc>
                <a:spcPct val="100000"/>
              </a:lnSpc>
              <a:spcBef>
                <a:spcPts val="1000"/>
              </a:spcBef>
              <a:spcAft>
                <a:spcPts val="0"/>
              </a:spcAft>
              <a:buSzPts val="2200"/>
              <a:buAutoNum type="arabicParenR"/>
            </a:pPr>
            <a:r>
              <a:rPr lang="en-US" sz="2200"/>
              <a:t>Communication Vehicles</a:t>
            </a:r>
            <a:endParaRPr sz="2200"/>
          </a:p>
          <a:p>
            <a:pPr marL="342900" lvl="0" indent="-304800" algn="l" rtl="0">
              <a:lnSpc>
                <a:spcPct val="100000"/>
              </a:lnSpc>
              <a:spcBef>
                <a:spcPts val="1000"/>
              </a:spcBef>
              <a:spcAft>
                <a:spcPts val="0"/>
              </a:spcAft>
              <a:buSzPts val="2200"/>
              <a:buAutoNum type="arabicParenR"/>
            </a:pPr>
            <a:r>
              <a:rPr lang="en-US" sz="2200"/>
              <a:t>Planning and Tracking</a:t>
            </a:r>
            <a:endParaRPr sz="2200"/>
          </a:p>
          <a:p>
            <a:pPr marL="342900" lvl="0" indent="-304800" algn="l" rtl="0">
              <a:lnSpc>
                <a:spcPct val="100000"/>
              </a:lnSpc>
              <a:spcBef>
                <a:spcPts val="1000"/>
              </a:spcBef>
              <a:spcAft>
                <a:spcPts val="0"/>
              </a:spcAft>
              <a:buSzPts val="2200"/>
              <a:buAutoNum type="arabicParenR"/>
            </a:pPr>
            <a:r>
              <a:rPr lang="en-US" sz="2200"/>
              <a:t>Change Management </a:t>
            </a:r>
            <a:endParaRPr sz="2200"/>
          </a:p>
        </p:txBody>
      </p:sp>
      <p:pic>
        <p:nvPicPr>
          <p:cNvPr id="1950" name="Google Shape;1950;g2d9c85610ca_1_3314"/>
          <p:cNvPicPr preferRelativeResize="0"/>
          <p:nvPr/>
        </p:nvPicPr>
        <p:blipFill rotWithShape="1">
          <a:blip r:embed="rId3">
            <a:alphaModFix/>
          </a:blip>
          <a:srcRect/>
          <a:stretch/>
        </p:blipFill>
        <p:spPr>
          <a:xfrm rot="779822">
            <a:off x="5664944" y="1177895"/>
            <a:ext cx="2945675" cy="3267019"/>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g2d9c85610ca_1_3321"/>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1.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
                  </a:ext>
                </a:extLst>
              </a:rPr>
              <a:t>Communication Plan: </a:t>
            </a:r>
            <a:r>
              <a:rPr lang="en-US"/>
              <a:t>Objectives and Goals</a:t>
            </a:r>
            <a:endParaRPr/>
          </a:p>
        </p:txBody>
      </p:sp>
      <p:sp>
        <p:nvSpPr>
          <p:cNvPr id="1957" name="Google Shape;1957;g2d9c85610ca_1_3321"/>
          <p:cNvSpPr txBox="1">
            <a:spLocks noGrp="1"/>
          </p:cNvSpPr>
          <p:nvPr>
            <p:ph type="body" idx="1"/>
          </p:nvPr>
        </p:nvSpPr>
        <p:spPr>
          <a:xfrm>
            <a:off x="498432" y="1840400"/>
            <a:ext cx="8467800" cy="24540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800"/>
              </a:spcBef>
              <a:spcAft>
                <a:spcPts val="0"/>
              </a:spcAft>
              <a:buNone/>
            </a:pPr>
            <a:r>
              <a:rPr lang="en-US" sz="2200"/>
              <a:t>The purpose/timeframe of the plan should be developed for:</a:t>
            </a:r>
            <a:endParaRPr sz="2200"/>
          </a:p>
          <a:p>
            <a:pPr marL="914400" lvl="1" indent="-368300" algn="l" rtl="0">
              <a:lnSpc>
                <a:spcPct val="100000"/>
              </a:lnSpc>
              <a:spcBef>
                <a:spcPts val="800"/>
              </a:spcBef>
              <a:spcAft>
                <a:spcPts val="0"/>
              </a:spcAft>
              <a:buSzPts val="2200"/>
              <a:buChar char="•"/>
            </a:pPr>
            <a:r>
              <a:rPr lang="en-US" sz="2200"/>
              <a:t>Short-term (3-6 months) </a:t>
            </a:r>
            <a:endParaRPr sz="2200"/>
          </a:p>
          <a:p>
            <a:pPr marL="914400" lvl="1" indent="-368300" algn="l" rtl="0">
              <a:lnSpc>
                <a:spcPct val="100000"/>
              </a:lnSpc>
              <a:spcBef>
                <a:spcPts val="0"/>
              </a:spcBef>
              <a:spcAft>
                <a:spcPts val="0"/>
              </a:spcAft>
              <a:buSzPts val="2200"/>
              <a:buChar char="•"/>
            </a:pPr>
            <a:r>
              <a:rPr lang="en-US" sz="2200"/>
              <a:t>Intermediate-term (6-12 months)</a:t>
            </a:r>
            <a:endParaRPr sz="2200"/>
          </a:p>
          <a:p>
            <a:pPr marL="914400" lvl="1" indent="-368300" algn="l" rtl="0">
              <a:lnSpc>
                <a:spcPct val="100000"/>
              </a:lnSpc>
              <a:spcBef>
                <a:spcPts val="0"/>
              </a:spcBef>
              <a:spcAft>
                <a:spcPts val="0"/>
              </a:spcAft>
              <a:buSzPts val="2200"/>
              <a:buChar char="•"/>
            </a:pPr>
            <a:r>
              <a:rPr lang="en-US" sz="2200"/>
              <a:t>Long-term (12-18 months)</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sp>
        <p:nvSpPr>
          <p:cNvPr id="1963" name="Google Shape;1963;g2d9c85610ca_1_3327"/>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2.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
                  </a:ext>
                </a:extLst>
              </a:rPr>
              <a:t>Communication Plan: </a:t>
            </a:r>
            <a:r>
              <a:rPr lang="en-US"/>
              <a:t>Partners and Groups</a:t>
            </a:r>
            <a:endParaRPr/>
          </a:p>
        </p:txBody>
      </p:sp>
      <p:pic>
        <p:nvPicPr>
          <p:cNvPr id="1964" name="Google Shape;1964;g2d9c85610ca_1_3327"/>
          <p:cNvPicPr preferRelativeResize="0"/>
          <p:nvPr/>
        </p:nvPicPr>
        <p:blipFill rotWithShape="1">
          <a:blip r:embed="rId3">
            <a:alphaModFix/>
          </a:blip>
          <a:srcRect/>
          <a:stretch/>
        </p:blipFill>
        <p:spPr>
          <a:xfrm>
            <a:off x="5637013" y="2104462"/>
            <a:ext cx="2970581" cy="2263521"/>
          </a:xfrm>
          <a:prstGeom prst="rect">
            <a:avLst/>
          </a:prstGeom>
          <a:noFill/>
          <a:ln>
            <a:noFill/>
          </a:ln>
        </p:spPr>
      </p:pic>
      <p:sp>
        <p:nvSpPr>
          <p:cNvPr id="1965" name="Google Shape;1965;g2d9c85610ca_1_3327"/>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Clr>
                <a:schemeClr val="dk1"/>
              </a:buClr>
              <a:buSzPts val="800"/>
              <a:buFont typeface="Arial"/>
              <a:buNone/>
            </a:pPr>
            <a:r>
              <a:rPr lang="en-US" sz="2200"/>
              <a:t>Begin to formulate the</a:t>
            </a:r>
            <a:r>
              <a:rPr lang="en-US" sz="2200" b="1">
                <a:solidFill>
                  <a:schemeClr val="accent1"/>
                </a:solidFill>
              </a:rPr>
              <a:t> who</a:t>
            </a:r>
            <a:r>
              <a:rPr lang="en-US" sz="2200"/>
              <a:t> to communicate with</a:t>
            </a:r>
            <a:endParaRPr sz="2200"/>
          </a:p>
          <a:p>
            <a:pPr marL="0" lvl="0" indent="0" algn="l" rtl="0">
              <a:lnSpc>
                <a:spcPct val="90000"/>
              </a:lnSpc>
              <a:spcBef>
                <a:spcPts val="800"/>
              </a:spcBef>
              <a:spcAft>
                <a:spcPts val="0"/>
              </a:spcAft>
              <a:buClr>
                <a:schemeClr val="dk1"/>
              </a:buClr>
              <a:buSzPts val="800"/>
              <a:buFont typeface="Arial"/>
              <a:buNone/>
            </a:pPr>
            <a:endParaRPr sz="2200"/>
          </a:p>
          <a:p>
            <a:pPr marL="0" lvl="0" indent="0" algn="l" rtl="0">
              <a:lnSpc>
                <a:spcPct val="90000"/>
              </a:lnSpc>
              <a:spcBef>
                <a:spcPts val="800"/>
              </a:spcBef>
              <a:spcAft>
                <a:spcPts val="0"/>
              </a:spcAft>
              <a:buClr>
                <a:schemeClr val="dk1"/>
              </a:buClr>
              <a:buSzPts val="800"/>
              <a:buFont typeface="Arial"/>
              <a:buNone/>
            </a:pPr>
            <a:r>
              <a:rPr lang="en-US" sz="2200"/>
              <a:t>Identify who might have:</a:t>
            </a:r>
            <a:endParaRPr sz="2200"/>
          </a:p>
          <a:p>
            <a:pPr marL="342900" lvl="0" indent="-304800" algn="l" rtl="0">
              <a:lnSpc>
                <a:spcPct val="90000"/>
              </a:lnSpc>
              <a:spcBef>
                <a:spcPts val="800"/>
              </a:spcBef>
              <a:spcAft>
                <a:spcPts val="0"/>
              </a:spcAft>
              <a:buSzPts val="2200"/>
              <a:buChar char="•"/>
            </a:pPr>
            <a:r>
              <a:rPr lang="en-US" sz="2200"/>
              <a:t>Influence,</a:t>
            </a:r>
            <a:endParaRPr sz="2200"/>
          </a:p>
          <a:p>
            <a:pPr marL="342900" lvl="0" indent="-304800" algn="l" rtl="0">
              <a:lnSpc>
                <a:spcPct val="90000"/>
              </a:lnSpc>
              <a:spcBef>
                <a:spcPts val="0"/>
              </a:spcBef>
              <a:spcAft>
                <a:spcPts val="0"/>
              </a:spcAft>
              <a:buSzPts val="2200"/>
              <a:buChar char="•"/>
            </a:pPr>
            <a:r>
              <a:rPr lang="en-US" sz="2200"/>
              <a:t>Vital interest in,</a:t>
            </a:r>
            <a:endParaRPr sz="2200"/>
          </a:p>
          <a:p>
            <a:pPr marL="342900" lvl="0" indent="-304800" algn="l" rtl="0">
              <a:lnSpc>
                <a:spcPct val="90000"/>
              </a:lnSpc>
              <a:spcBef>
                <a:spcPts val="0"/>
              </a:spcBef>
              <a:spcAft>
                <a:spcPts val="0"/>
              </a:spcAft>
              <a:buSzPts val="2200"/>
              <a:buChar char="•"/>
            </a:pPr>
            <a:r>
              <a:rPr lang="en-US" sz="2200"/>
              <a:t>Engage with, and/or </a:t>
            </a:r>
            <a:endParaRPr sz="2200"/>
          </a:p>
          <a:p>
            <a:pPr marL="342900" lvl="0" indent="-304800" algn="l" rtl="0">
              <a:lnSpc>
                <a:spcPct val="90000"/>
              </a:lnSpc>
              <a:spcBef>
                <a:spcPts val="0"/>
              </a:spcBef>
              <a:spcAft>
                <a:spcPts val="0"/>
              </a:spcAft>
              <a:buSzPts val="2200"/>
              <a:buChar char="•"/>
            </a:pPr>
            <a:r>
              <a:rPr lang="en-US" sz="2200"/>
              <a:t>Impacted by changes in your IIS</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0"/>
        <p:cNvGrpSpPr/>
        <p:nvPr/>
      </p:nvGrpSpPr>
      <p:grpSpPr>
        <a:xfrm>
          <a:off x="0" y="0"/>
          <a:ext cx="0" cy="0"/>
          <a:chOff x="0" y="0"/>
          <a:chExt cx="0" cy="0"/>
        </a:xfrm>
      </p:grpSpPr>
      <p:sp>
        <p:nvSpPr>
          <p:cNvPr id="1971" name="Google Shape;1971;g2d9c85610ca_1_3334"/>
          <p:cNvSpPr txBox="1">
            <a:spLocks noGrp="1"/>
          </p:cNvSpPr>
          <p:nvPr>
            <p:ph type="title"/>
          </p:nvPr>
        </p:nvSpPr>
        <p:spPr>
          <a:xfrm>
            <a:off x="143032" y="440686"/>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
                  </a:ext>
                </a:extLst>
              </a:rPr>
              <a:t>Partner</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
                  </a:ext>
                </a:extLst>
              </a:rPr>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
                  </a:ext>
                </a:extLst>
              </a:rPr>
              <a:t>Analysis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
                  </a:ext>
                </a:extLst>
              </a:rPr>
              <a:t> </a:t>
            </a:r>
            <a:r>
              <a:rPr lang="en-US"/>
              <a:t>Workbook</a:t>
            </a:r>
            <a:endParaRPr/>
          </a:p>
        </p:txBody>
      </p:sp>
      <p:sp>
        <p:nvSpPr>
          <p:cNvPr id="1972" name="Google Shape;1972;g2d9c85610ca_1_3334"/>
          <p:cNvSpPr txBox="1">
            <a:spLocks noGrp="1"/>
          </p:cNvSpPr>
          <p:nvPr>
            <p:ph type="body" idx="1"/>
          </p:nvPr>
        </p:nvSpPr>
        <p:spPr>
          <a:xfrm>
            <a:off x="229202" y="1452213"/>
            <a:ext cx="5669100" cy="245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sz="2200"/>
              <a:t>Tools to identify </a:t>
            </a:r>
            <a:r>
              <a:rPr lang="en-US" sz="2200" b="1">
                <a:solidFill>
                  <a:schemeClr val="accent1"/>
                </a:solidFill>
              </a:rPr>
              <a:t>who</a:t>
            </a:r>
            <a:r>
              <a:rPr lang="en-US" sz="2200"/>
              <a:t> to communicate with </a:t>
            </a:r>
            <a:endParaRPr sz="2200"/>
          </a:p>
          <a:p>
            <a:pPr marL="0" lvl="0" indent="0" algn="l" rtl="0">
              <a:lnSpc>
                <a:spcPct val="90000"/>
              </a:lnSpc>
              <a:spcBef>
                <a:spcPts val="800"/>
              </a:spcBef>
              <a:spcAft>
                <a:spcPts val="0"/>
              </a:spcAft>
              <a:buSzPts val="2100"/>
              <a:buNone/>
            </a:pPr>
            <a:r>
              <a:rPr lang="en-US" sz="2200"/>
              <a:t>by…</a:t>
            </a:r>
            <a:endParaRPr sz="2200"/>
          </a:p>
          <a:p>
            <a:pPr marL="685800" lvl="0" indent="-304800" algn="l" rtl="0">
              <a:lnSpc>
                <a:spcPct val="100000"/>
              </a:lnSpc>
              <a:spcBef>
                <a:spcPts val="800"/>
              </a:spcBef>
              <a:spcAft>
                <a:spcPts val="0"/>
              </a:spcAft>
              <a:buSzPts val="2200"/>
              <a:buChar char="•"/>
            </a:pPr>
            <a:r>
              <a:rPr lang="en-US" sz="2200"/>
              <a:t>Group/organization</a:t>
            </a:r>
            <a:endParaRPr sz="2200"/>
          </a:p>
          <a:p>
            <a:pPr marL="685800" lvl="0" indent="-304800" algn="l" rtl="0">
              <a:lnSpc>
                <a:spcPct val="100000"/>
              </a:lnSpc>
              <a:spcBef>
                <a:spcPts val="800"/>
              </a:spcBef>
              <a:spcAft>
                <a:spcPts val="0"/>
              </a:spcAft>
              <a:buSzPts val="2200"/>
              <a:buChar char="•"/>
            </a:pPr>
            <a:r>
              <a:rPr lang="en-US" sz="2200"/>
              <a:t>Role</a:t>
            </a:r>
            <a:endParaRPr sz="2200"/>
          </a:p>
          <a:p>
            <a:pPr marL="685800" lvl="0" indent="-304800" algn="l" rtl="0">
              <a:lnSpc>
                <a:spcPct val="100000"/>
              </a:lnSpc>
              <a:spcBef>
                <a:spcPts val="800"/>
              </a:spcBef>
              <a:spcAft>
                <a:spcPts val="0"/>
              </a:spcAft>
              <a:buSzPts val="2200"/>
              <a:buChar char="•"/>
            </a:pPr>
            <a:r>
              <a:rPr lang="en-US" sz="2200"/>
              <a:t>Degree of interest, influence, and impact</a:t>
            </a:r>
            <a:endParaRPr sz="2200"/>
          </a:p>
        </p:txBody>
      </p:sp>
      <p:cxnSp>
        <p:nvCxnSpPr>
          <p:cNvPr id="1973" name="Google Shape;1973;g2d9c85610ca_1_3334"/>
          <p:cNvCxnSpPr/>
          <p:nvPr/>
        </p:nvCxnSpPr>
        <p:spPr>
          <a:xfrm>
            <a:off x="5808825" y="888500"/>
            <a:ext cx="2802000" cy="14400"/>
          </a:xfrm>
          <a:prstGeom prst="straightConnector1">
            <a:avLst/>
          </a:prstGeom>
          <a:noFill/>
          <a:ln w="28575" cap="flat" cmpd="sng">
            <a:solidFill>
              <a:schemeClr val="dk2"/>
            </a:solidFill>
            <a:prstDash val="dash"/>
            <a:round/>
            <a:headEnd type="none" w="sm" len="sm"/>
            <a:tailEnd type="none" w="sm" len="sm"/>
          </a:ln>
        </p:spPr>
      </p:cxnSp>
      <p:cxnSp>
        <p:nvCxnSpPr>
          <p:cNvPr id="1974" name="Google Shape;1974;g2d9c85610ca_1_3334"/>
          <p:cNvCxnSpPr/>
          <p:nvPr/>
        </p:nvCxnSpPr>
        <p:spPr>
          <a:xfrm>
            <a:off x="5808825" y="4455520"/>
            <a:ext cx="2802000" cy="14400"/>
          </a:xfrm>
          <a:prstGeom prst="straightConnector1">
            <a:avLst/>
          </a:prstGeom>
          <a:noFill/>
          <a:ln w="28575" cap="flat" cmpd="sng">
            <a:solidFill>
              <a:schemeClr val="dk2"/>
            </a:solidFill>
            <a:prstDash val="dash"/>
            <a:round/>
            <a:headEnd type="none" w="sm" len="sm"/>
            <a:tailEnd type="none" w="sm" len="sm"/>
          </a:ln>
        </p:spPr>
      </p:cxnSp>
      <p:sp>
        <p:nvSpPr>
          <p:cNvPr id="1975" name="Google Shape;1975;g2d9c85610ca_1_3334"/>
          <p:cNvSpPr txBox="1"/>
          <p:nvPr/>
        </p:nvSpPr>
        <p:spPr>
          <a:xfrm>
            <a:off x="5738450" y="970700"/>
            <a:ext cx="3275400" cy="341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Sample partners:</a:t>
            </a:r>
            <a:endParaRPr sz="1400" b="1" i="0" u="none" strike="noStrike" cap="none">
              <a:solidFill>
                <a:srgbClr val="2E5F7D"/>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Birthing hospitals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Childcare providers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EHR vendors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Healthcare providers (pediatric/adult immunization providers, pharmacies, non-immunizing providers, etc.)</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Local health departments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National partners (CDC, AIRA, etc.)</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School nurses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State agency, programs (vital records, DSS, WIC, DOE, surveillance programs, state IT, etc.) </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55AF89"/>
              </a:buClr>
              <a:buSzPts val="1400"/>
              <a:buFont typeface="Calibri"/>
              <a:buChar char="●"/>
            </a:pPr>
            <a:r>
              <a:rPr lang="en-US" sz="1400" b="0" i="0" u="none" strike="noStrike" cap="none">
                <a:solidFill>
                  <a:srgbClr val="000000"/>
                </a:solidFill>
                <a:latin typeface="Calibri"/>
                <a:ea typeface="Calibri"/>
                <a:cs typeface="Calibri"/>
                <a:sym typeface="Calibri"/>
              </a:rPr>
              <a:t>State leadership</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2449</Words>
  <Application>Microsoft Office PowerPoint</Application>
  <PresentationFormat>On-screen Show (16:9)</PresentationFormat>
  <Paragraphs>315</Paragraphs>
  <Slides>23</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Times New Roman</vt:lpstr>
      <vt:lpstr>Noto Sans Symbols</vt:lpstr>
      <vt:lpstr>Calibri</vt:lpstr>
      <vt:lpstr>NTR</vt:lpstr>
      <vt:lpstr>Office Theme</vt:lpstr>
      <vt:lpstr>Office Theme</vt:lpstr>
      <vt:lpstr>Office Theme</vt:lpstr>
      <vt:lpstr>Communication  Building Support of Your IIS</vt:lpstr>
      <vt:lpstr>Learning Objectives</vt:lpstr>
      <vt:lpstr>Communication Defined</vt:lpstr>
      <vt:lpstr>Purpose of a Communication Plan</vt:lpstr>
      <vt:lpstr>Frequently Asked Questions</vt:lpstr>
      <vt:lpstr>Communication Plan Sections</vt:lpstr>
      <vt:lpstr>1. Communication Plan: Objectives and Goals</vt:lpstr>
      <vt:lpstr>2. Communication Plan: Partners and Groups</vt:lpstr>
      <vt:lpstr>Partner Analysis Workbook</vt:lpstr>
      <vt:lpstr>Partner Analysis Matrix</vt:lpstr>
      <vt:lpstr>Activity: Partner Analysis Matrix</vt:lpstr>
      <vt:lpstr>Activity: Large Group Sharing</vt:lpstr>
      <vt:lpstr>3. Communication Plan: Communication Strategies</vt:lpstr>
      <vt:lpstr>3. Communication Plan: Key Messages</vt:lpstr>
      <vt:lpstr>3. Communication Plan: Key Messages (cont’d) </vt:lpstr>
      <vt:lpstr>Activity: Strategies and Key Messages</vt:lpstr>
      <vt:lpstr>4. Communication Plan:  Communication Channels/Vehicles</vt:lpstr>
      <vt:lpstr>Attributes of a Successful Communicator</vt:lpstr>
      <vt:lpstr>5. Communication Plan: Planning and Tracking</vt:lpstr>
      <vt:lpstr>6. Communication Plan: Change Management</vt:lpstr>
      <vt:lpstr>Your Role in Communication Planning</vt:lpstr>
      <vt:lpstr>Questions/Comments/Discussion?</vt:lpstr>
      <vt:lpstr>Communication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Building Support of Your IIS</dc:title>
  <dc:creator>Pooja Verma</dc:creator>
  <cp:lastModifiedBy>Hayleigh McCall McDavid</cp:lastModifiedBy>
  <cp:revision>1</cp:revision>
  <dcterms:created xsi:type="dcterms:W3CDTF">2021-04-19T20:30:58Z</dcterms:created>
  <dcterms:modified xsi:type="dcterms:W3CDTF">2024-06-04T19:13:45Z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0x0101003603A42B84B06847AFCE29FF3D1CE16D</vt:lpwstr>
  </property>
</Properties>
</file>