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6" r:id="rId1"/>
    <p:sldMasterId id="2147483664" r:id="rId2"/>
  </p:sldMasterIdLst>
  <p:notesMasterIdLst>
    <p:notesMasterId r:id="rId43"/>
  </p:notesMasterIdLst>
  <p:sldIdLst>
    <p:sldId id="307" r:id="rId3"/>
    <p:sldId id="308" r:id="rId4"/>
    <p:sldId id="309" r:id="rId5"/>
    <p:sldId id="310" r:id="rId6"/>
    <p:sldId id="311" r:id="rId7"/>
    <p:sldId id="312" r:id="rId8"/>
    <p:sldId id="313" r:id="rId9"/>
    <p:sldId id="314" r:id="rId10"/>
    <p:sldId id="315" r:id="rId11"/>
    <p:sldId id="316" r:id="rId12"/>
    <p:sldId id="317" r:id="rId13"/>
    <p:sldId id="318" r:id="rId14"/>
    <p:sldId id="319" r:id="rId15"/>
    <p:sldId id="320" r:id="rId16"/>
    <p:sldId id="321" r:id="rId17"/>
    <p:sldId id="322" r:id="rId18"/>
    <p:sldId id="323" r:id="rId19"/>
    <p:sldId id="324" r:id="rId20"/>
    <p:sldId id="325" r:id="rId21"/>
    <p:sldId id="326" r:id="rId22"/>
    <p:sldId id="327" r:id="rId23"/>
    <p:sldId id="328" r:id="rId24"/>
    <p:sldId id="329" r:id="rId25"/>
    <p:sldId id="330" r:id="rId26"/>
    <p:sldId id="331" r:id="rId27"/>
    <p:sldId id="332" r:id="rId28"/>
    <p:sldId id="333" r:id="rId29"/>
    <p:sldId id="334" r:id="rId30"/>
    <p:sldId id="335" r:id="rId31"/>
    <p:sldId id="336" r:id="rId32"/>
    <p:sldId id="337" r:id="rId33"/>
    <p:sldId id="338" r:id="rId34"/>
    <p:sldId id="339" r:id="rId35"/>
    <p:sldId id="340" r:id="rId36"/>
    <p:sldId id="341" r:id="rId37"/>
    <p:sldId id="342" r:id="rId38"/>
    <p:sldId id="343" r:id="rId39"/>
    <p:sldId id="344" r:id="rId40"/>
    <p:sldId id="345" r:id="rId41"/>
    <p:sldId id="346" r:id="rId42"/>
  </p:sldIdLst>
  <p:sldSz cx="9144000" cy="5143500" type="screen16x9"/>
  <p:notesSz cx="6858000" cy="9144000"/>
  <p:embeddedFontLst>
    <p:embeddedFont>
      <p:font typeface="Noto Sans Symbols" panose="020B0604020202020204" charset="0"/>
      <p:regular r:id="rId44"/>
      <p:bold r:id="rId45"/>
    </p:embeddedFont>
    <p:embeddedFont>
      <p:font typeface="Calibri" panose="020F0502020204030204" pitchFamily="34" charset="0"/>
      <p:regular r:id="rId46"/>
      <p:bold r:id="rId47"/>
      <p:italic r:id="rId48"/>
      <p:boldItalic r:id="rId49"/>
    </p:embeddedFont>
    <p:embeddedFont>
      <p:font typeface="Quattrocento Sans" panose="020B0604020202020204" charset="0"/>
      <p:regular r:id="rId50"/>
      <p:bold r:id="rId51"/>
      <p:italic r:id="rId52"/>
      <p:boldItalic r:id="rId53"/>
    </p:embeddedFont>
    <p:embeddedFont>
      <p:font typeface="Open Sans" panose="020B0604020202020204"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4" roundtripDataSignature="AMtx7mijdCB9Iah91qCAnAetZXP6Ko2VR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FB6A28F-9125-427B-951A-4BD745722D45}">
  <a:tblStyle styleId="{2FB6A28F-9125-427B-951A-4BD745722D45}"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D101F417-6E54-4702-AFD2-C3D4A4A88BDC}"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E0309128-180E-4FC0-8348-A2E797A2228B}" styleName="Table_2">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644" autoAdjust="0"/>
  </p:normalViewPr>
  <p:slideViewPr>
    <p:cSldViewPr snapToGrid="0">
      <p:cViewPr>
        <p:scale>
          <a:sx n="85" d="100"/>
          <a:sy n="85" d="100"/>
        </p:scale>
        <p:origin x="740" y="-56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7" Type="http://schemas.openxmlformats.org/officeDocument/2006/relationships/slide" Target="slides/slide5.xml"/><Relationship Id="rId234"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2.fntdata"/><Relationship Id="rId53" Type="http://schemas.openxmlformats.org/officeDocument/2006/relationships/font" Target="fonts/font10.fntdata"/><Relationship Id="rId5" Type="http://schemas.openxmlformats.org/officeDocument/2006/relationships/slide" Target="slides/slide3.xml"/><Relationship Id="rId237"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font" Target="fonts/font13.fntdata"/><Relationship Id="rId8" Type="http://schemas.openxmlformats.org/officeDocument/2006/relationships/slide" Target="slides/slide6.xml"/><Relationship Id="rId51" Type="http://schemas.openxmlformats.org/officeDocument/2006/relationships/font" Target="fonts/font8.fntdata"/><Relationship Id="rId3" Type="http://schemas.openxmlformats.org/officeDocument/2006/relationships/slide" Target="slides/slide1.xml"/><Relationship Id="rId235" Type="http://schemas.openxmlformats.org/officeDocument/2006/relationships/presProps" Target="presProps.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3.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 Id="rId238" Type="http://schemas.openxmlformats.org/officeDocument/2006/relationships/tableStyles" Target="tableStyles.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6.fntdata"/><Relationship Id="rId57" Type="http://schemas.openxmlformats.org/officeDocument/2006/relationships/font" Target="fonts/font14.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1.fntdata"/><Relationship Id="rId52"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slide" Target="slides/slide7.xml"/><Relationship Id="rId23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g2e0c35f2eba_0_60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600"/>
              </a:spcAft>
              <a:buSzPts val="1100"/>
              <a:buNone/>
            </a:pPr>
            <a:endParaRPr/>
          </a:p>
        </p:txBody>
      </p:sp>
      <p:sp>
        <p:nvSpPr>
          <p:cNvPr id="806" name="Google Shape;806;g2e0c35f2eba_0_6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3"/>
        <p:cNvGrpSpPr/>
        <p:nvPr/>
      </p:nvGrpSpPr>
      <p:grpSpPr>
        <a:xfrm>
          <a:off x="0" y="0"/>
          <a:ext cx="0" cy="0"/>
          <a:chOff x="0" y="0"/>
          <a:chExt cx="0" cy="0"/>
        </a:xfrm>
      </p:grpSpPr>
      <p:sp>
        <p:nvSpPr>
          <p:cNvPr id="874" name="Google Shape;874;g2e0c35f2eba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5" name="Google Shape;875;g2e0c35f2eba_0_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8"/>
        <p:cNvGrpSpPr/>
        <p:nvPr/>
      </p:nvGrpSpPr>
      <p:grpSpPr>
        <a:xfrm>
          <a:off x="0" y="0"/>
          <a:ext cx="0" cy="0"/>
          <a:chOff x="0" y="0"/>
          <a:chExt cx="0" cy="0"/>
        </a:xfrm>
      </p:grpSpPr>
      <p:sp>
        <p:nvSpPr>
          <p:cNvPr id="879" name="Google Shape;879;g2e0c35f2eba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0" name="Google Shape;880;g2e0c35f2eba_0_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chemeClr val="dk1"/>
                </a:solidFill>
              </a:rPr>
              <a:t>Depends on the Awardee.    As my co-workers can attest to it jurisdictions also have IIS tied to Perinatal Hep B, Adolescent, School Coverage</a:t>
            </a:r>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US">
                <a:solidFill>
                  <a:schemeClr val="dk1"/>
                </a:solidFill>
              </a:rPr>
              <a:t>IIS SMEs sent their awardees an </a:t>
            </a:r>
            <a:r>
              <a:rPr lang="en-US" i="1">
                <a:solidFill>
                  <a:schemeClr val="dk1"/>
                </a:solidFill>
              </a:rPr>
              <a:t>IIS Functional Model</a:t>
            </a:r>
            <a:r>
              <a:rPr lang="en-US">
                <a:solidFill>
                  <a:schemeClr val="dk1"/>
                </a:solidFill>
              </a:rPr>
              <a:t> and a corresponding </a:t>
            </a:r>
            <a:r>
              <a:rPr lang="en-US" i="1">
                <a:solidFill>
                  <a:schemeClr val="dk1"/>
                </a:solidFill>
              </a:rPr>
              <a:t>IIS Baseline Requirements Traceability Matrix (RTM)</a:t>
            </a:r>
            <a:r>
              <a:rPr lang="en-US">
                <a:solidFill>
                  <a:schemeClr val="dk1"/>
                </a:solidFill>
              </a:rPr>
              <a:t> developed in collaboration with CDC, AIRA, and jurisdictions. The RTM provides an extensive list of essential and optional functionality across a set of core IIS functions. We hope awardees will use this information to inform their jurisdiction’s COVID-19 Vaccination Supplemental Funding plans, which are due March 1, 2021. In addition to the technical system functionality enhancements in the RTM documents, awardees should consider the following additions to the plan:</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US">
                <a:solidFill>
                  <a:schemeClr val="dk1"/>
                </a:solidFill>
              </a:rPr>
              <a:t>Add IIS support staff at the state level, in local health departments, or to work across groups of providers to:</a:t>
            </a:r>
            <a:endParaRPr>
              <a:solidFill>
                <a:schemeClr val="dk1"/>
              </a:solidFill>
            </a:endParaRPr>
          </a:p>
          <a:p>
            <a:pPr marL="914400" lvl="1" indent="-298450" algn="l" rtl="0">
              <a:lnSpc>
                <a:spcPct val="100000"/>
              </a:lnSpc>
              <a:spcBef>
                <a:spcPts val="0"/>
              </a:spcBef>
              <a:spcAft>
                <a:spcPts val="0"/>
              </a:spcAft>
              <a:buClr>
                <a:schemeClr val="dk1"/>
              </a:buClr>
              <a:buSzPts val="1100"/>
              <a:buChar char="○"/>
            </a:pPr>
            <a:r>
              <a:rPr lang="en-US">
                <a:solidFill>
                  <a:schemeClr val="dk1"/>
                </a:solidFill>
              </a:rPr>
              <a:t>Onboard providers, including COVID-19 and pharmacy providers</a:t>
            </a:r>
            <a:endParaRPr>
              <a:solidFill>
                <a:schemeClr val="dk1"/>
              </a:solidFill>
            </a:endParaRPr>
          </a:p>
          <a:p>
            <a:pPr marL="914400" lvl="1" indent="-298450" algn="l" rtl="0">
              <a:lnSpc>
                <a:spcPct val="100000"/>
              </a:lnSpc>
              <a:spcBef>
                <a:spcPts val="0"/>
              </a:spcBef>
              <a:spcAft>
                <a:spcPts val="0"/>
              </a:spcAft>
              <a:buClr>
                <a:schemeClr val="dk1"/>
              </a:buClr>
              <a:buSzPts val="1100"/>
              <a:buChar char="○"/>
            </a:pPr>
            <a:r>
              <a:rPr lang="en-US">
                <a:solidFill>
                  <a:schemeClr val="dk1"/>
                </a:solidFill>
              </a:rPr>
              <a:t>Improve data quality and support analytics and reporting activities</a:t>
            </a:r>
            <a:endParaRPr>
              <a:solidFill>
                <a:schemeClr val="dk1"/>
              </a:solidFill>
            </a:endParaRPr>
          </a:p>
          <a:p>
            <a:pPr marL="914400" lvl="1" indent="-298450" algn="l" rtl="0">
              <a:lnSpc>
                <a:spcPct val="100000"/>
              </a:lnSpc>
              <a:spcBef>
                <a:spcPts val="0"/>
              </a:spcBef>
              <a:spcAft>
                <a:spcPts val="0"/>
              </a:spcAft>
              <a:buClr>
                <a:schemeClr val="dk1"/>
              </a:buClr>
              <a:buSzPts val="1100"/>
              <a:buChar char="○"/>
            </a:pPr>
            <a:r>
              <a:rPr lang="en-US">
                <a:solidFill>
                  <a:schemeClr val="dk1"/>
                </a:solidFill>
              </a:rPr>
              <a:t>Support help desk activities</a:t>
            </a:r>
            <a:endParaRPr>
              <a:solidFill>
                <a:schemeClr val="dk1"/>
              </a:solidFill>
            </a:endParaRPr>
          </a:p>
          <a:p>
            <a:pPr marL="914400" lvl="1" indent="-298450" algn="l" rtl="0">
              <a:lnSpc>
                <a:spcPct val="100000"/>
              </a:lnSpc>
              <a:spcBef>
                <a:spcPts val="0"/>
              </a:spcBef>
              <a:spcAft>
                <a:spcPts val="0"/>
              </a:spcAft>
              <a:buClr>
                <a:schemeClr val="dk1"/>
              </a:buClr>
              <a:buSzPts val="1100"/>
              <a:buChar char="○"/>
            </a:pPr>
            <a:r>
              <a:rPr lang="en-US">
                <a:solidFill>
                  <a:schemeClr val="dk1"/>
                </a:solidFill>
              </a:rPr>
              <a:t>Train internal staff and providers either onboarding or already using the IIS  </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US">
                <a:solidFill>
                  <a:schemeClr val="dk1"/>
                </a:solidFill>
              </a:rPr>
              <a:t>Develop marketing and training materials to increase IIS awareness and use within the jurisdiction</a:t>
            </a:r>
            <a:endParaRPr>
              <a:solidFill>
                <a:schemeClr val="dk1"/>
              </a:solidFill>
            </a:endParaRPr>
          </a:p>
          <a:p>
            <a:pPr marL="914400" lvl="1" indent="-298450" algn="l" rtl="0">
              <a:lnSpc>
                <a:spcPct val="100000"/>
              </a:lnSpc>
              <a:spcBef>
                <a:spcPts val="0"/>
              </a:spcBef>
              <a:spcAft>
                <a:spcPts val="0"/>
              </a:spcAft>
              <a:buClr>
                <a:schemeClr val="dk1"/>
              </a:buClr>
              <a:buSzPts val="1100"/>
              <a:buChar char="○"/>
            </a:pPr>
            <a:r>
              <a:rPr lang="en-US">
                <a:solidFill>
                  <a:schemeClr val="dk1"/>
                </a:solidFill>
              </a:rPr>
              <a:t>Develop IIS marketing materials targeted at submitting providers and other provider sites</a:t>
            </a:r>
            <a:endParaRPr>
              <a:solidFill>
                <a:schemeClr val="dk1"/>
              </a:solidFill>
            </a:endParaRPr>
          </a:p>
          <a:p>
            <a:pPr marL="914400" lvl="1" indent="-298450" algn="l" rtl="0">
              <a:lnSpc>
                <a:spcPct val="100000"/>
              </a:lnSpc>
              <a:spcBef>
                <a:spcPts val="0"/>
              </a:spcBef>
              <a:spcAft>
                <a:spcPts val="0"/>
              </a:spcAft>
              <a:buClr>
                <a:schemeClr val="dk1"/>
              </a:buClr>
              <a:buSzPts val="1100"/>
              <a:buChar char="○"/>
            </a:pPr>
            <a:r>
              <a:rPr lang="en-US">
                <a:solidFill>
                  <a:schemeClr val="dk1"/>
                </a:solidFill>
              </a:rPr>
              <a:t>Develop and/or enhance on-demand training materials (e.g., for responsibilities related to data quality)</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US">
                <a:solidFill>
                  <a:schemeClr val="dk1"/>
                </a:solidFill>
              </a:rPr>
              <a:t>Improve immunization program processes </a:t>
            </a:r>
            <a:endParaRPr>
              <a:solidFill>
                <a:schemeClr val="dk1"/>
              </a:solidFill>
            </a:endParaRPr>
          </a:p>
          <a:p>
            <a:pPr marL="914400" lvl="1" indent="-298450" algn="l" rtl="0">
              <a:lnSpc>
                <a:spcPct val="100000"/>
              </a:lnSpc>
              <a:spcBef>
                <a:spcPts val="0"/>
              </a:spcBef>
              <a:spcAft>
                <a:spcPts val="0"/>
              </a:spcAft>
              <a:buClr>
                <a:schemeClr val="dk1"/>
              </a:buClr>
              <a:buSzPts val="1100"/>
              <a:buChar char="○"/>
            </a:pPr>
            <a:r>
              <a:rPr lang="en-US">
                <a:solidFill>
                  <a:schemeClr val="dk1"/>
                </a:solidFill>
              </a:rPr>
              <a:t>Automate current manual IIS and program business processes</a:t>
            </a:r>
            <a:endParaRPr>
              <a:solidFill>
                <a:schemeClr val="dk1"/>
              </a:solidFill>
            </a:endParaRPr>
          </a:p>
          <a:p>
            <a:pPr marL="914400" lvl="1" indent="-298450" algn="l" rtl="0">
              <a:lnSpc>
                <a:spcPct val="100000"/>
              </a:lnSpc>
              <a:spcBef>
                <a:spcPts val="0"/>
              </a:spcBef>
              <a:spcAft>
                <a:spcPts val="0"/>
              </a:spcAft>
              <a:buClr>
                <a:schemeClr val="dk1"/>
              </a:buClr>
              <a:buSzPts val="1100"/>
              <a:buChar char="○"/>
            </a:pPr>
            <a:r>
              <a:rPr lang="en-US">
                <a:solidFill>
                  <a:schemeClr val="dk1"/>
                </a:solidFill>
              </a:rPr>
              <a:t>Procure a customer management system</a:t>
            </a:r>
            <a:endParaRPr>
              <a:solidFill>
                <a:schemeClr val="dk1"/>
              </a:solidFill>
            </a:endParaRPr>
          </a:p>
          <a:p>
            <a:pPr marL="914400" lvl="1" indent="-298450" algn="l" rtl="0">
              <a:lnSpc>
                <a:spcPct val="100000"/>
              </a:lnSpc>
              <a:spcBef>
                <a:spcPts val="0"/>
              </a:spcBef>
              <a:spcAft>
                <a:spcPts val="0"/>
              </a:spcAft>
              <a:buClr>
                <a:schemeClr val="dk1"/>
              </a:buClr>
              <a:buSzPts val="1100"/>
              <a:buChar char="○"/>
            </a:pPr>
            <a:r>
              <a:rPr lang="en-US">
                <a:solidFill>
                  <a:schemeClr val="dk1"/>
                </a:solidFill>
              </a:rPr>
              <a:t>Enhance the IIS provider enrollment system (e.g., with the ability to incorporate enhancements rapidly if needed in the future)</a:t>
            </a:r>
            <a:endParaRPr>
              <a:solidFill>
                <a:schemeClr val="dk1"/>
              </a:solidFill>
            </a:endParaRPr>
          </a:p>
          <a:p>
            <a:pPr marL="914400" lvl="1" indent="-298450" algn="l" rtl="0">
              <a:lnSpc>
                <a:spcPct val="100000"/>
              </a:lnSpc>
              <a:spcBef>
                <a:spcPts val="0"/>
              </a:spcBef>
              <a:spcAft>
                <a:spcPts val="0"/>
              </a:spcAft>
              <a:buClr>
                <a:schemeClr val="dk1"/>
              </a:buClr>
              <a:buSzPts val="1100"/>
              <a:buChar char="○"/>
            </a:pPr>
            <a:r>
              <a:rPr lang="en-US">
                <a:solidFill>
                  <a:schemeClr val="dk1"/>
                </a:solidFill>
              </a:rPr>
              <a:t>Contract with an organization to develop a strategic plan in areas such as change management, operating procedures documentation, position description development, business process improvement, and use of IIS data to support immunization program goals</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US">
                <a:solidFill>
                  <a:schemeClr val="dk1"/>
                </a:solidFill>
              </a:rPr>
              <a:t>Improve data exchange and access to immunization data</a:t>
            </a:r>
            <a:endParaRPr>
              <a:solidFill>
                <a:schemeClr val="dk1"/>
              </a:solidFill>
            </a:endParaRPr>
          </a:p>
          <a:p>
            <a:pPr marL="914400" lvl="1" indent="-298450" algn="l" rtl="0">
              <a:lnSpc>
                <a:spcPct val="100000"/>
              </a:lnSpc>
              <a:spcBef>
                <a:spcPts val="0"/>
              </a:spcBef>
              <a:spcAft>
                <a:spcPts val="0"/>
              </a:spcAft>
              <a:buClr>
                <a:schemeClr val="dk1"/>
              </a:buClr>
              <a:buSzPts val="1100"/>
              <a:buChar char="○"/>
            </a:pPr>
            <a:r>
              <a:rPr lang="en-US">
                <a:solidFill>
                  <a:schemeClr val="dk1"/>
                </a:solidFill>
              </a:rPr>
              <a:t>Adopt the Privacy Preserving Record Linkage (PPRL)</a:t>
            </a:r>
            <a:endParaRPr>
              <a:solidFill>
                <a:schemeClr val="dk1"/>
              </a:solidFill>
            </a:endParaRPr>
          </a:p>
          <a:p>
            <a:pPr marL="914400" lvl="1" indent="-298450" algn="l" rtl="0">
              <a:lnSpc>
                <a:spcPct val="100000"/>
              </a:lnSpc>
              <a:spcBef>
                <a:spcPts val="0"/>
              </a:spcBef>
              <a:spcAft>
                <a:spcPts val="0"/>
              </a:spcAft>
              <a:buClr>
                <a:schemeClr val="dk1"/>
              </a:buClr>
              <a:buSzPts val="1100"/>
              <a:buChar char="○"/>
            </a:pPr>
            <a:r>
              <a:rPr lang="en-US">
                <a:solidFill>
                  <a:schemeClr val="dk1"/>
                </a:solidFill>
              </a:rPr>
              <a:t>Onboard to the IZ Gateway</a:t>
            </a:r>
            <a:endParaRPr>
              <a:solidFill>
                <a:schemeClr val="dk1"/>
              </a:solidFill>
            </a:endParaRPr>
          </a:p>
          <a:p>
            <a:pPr marL="914400" lvl="1" indent="-298450" algn="l" rtl="0">
              <a:lnSpc>
                <a:spcPct val="100000"/>
              </a:lnSpc>
              <a:spcBef>
                <a:spcPts val="0"/>
              </a:spcBef>
              <a:spcAft>
                <a:spcPts val="0"/>
              </a:spcAft>
              <a:buClr>
                <a:schemeClr val="dk1"/>
              </a:buClr>
              <a:buSzPts val="1100"/>
              <a:buChar char="○"/>
            </a:pPr>
            <a:r>
              <a:rPr lang="en-US">
                <a:solidFill>
                  <a:schemeClr val="dk1"/>
                </a:solidFill>
              </a:rPr>
              <a:t>Implement a consumer access system</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US">
                <a:solidFill>
                  <a:schemeClr val="dk1"/>
                </a:solidFill>
              </a:rPr>
              <a:t>Develop and support dashboards to inform the public</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2e0c35f2eba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7" name="Google Shape;887;g2e0c35f2eba_0_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200">
                <a:solidFill>
                  <a:schemeClr val="dk1"/>
                </a:solidFill>
              </a:rPr>
              <a:t>Since you are relatively new in your role as Immunization Program Managers, you may or may not have seen previous years’ IPOM requirements. Chapter D includes most of the IIS requirements in the IPOM. Since the IIS supports all aspects of the immunization program, however, you will also find IIS requirements in other IPOM chapters.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sz="1200">
                <a:solidFill>
                  <a:schemeClr val="dk1"/>
                </a:solidFill>
              </a:rPr>
              <a:t>This slide highlights the top level IIS strategies and some of the </a:t>
            </a:r>
            <a:r>
              <a:rPr lang="en-US" sz="1200" b="1">
                <a:solidFill>
                  <a:schemeClr val="dk1"/>
                </a:solidFill>
              </a:rPr>
              <a:t>priority activities</a:t>
            </a:r>
            <a:r>
              <a:rPr lang="en-US" sz="1200">
                <a:solidFill>
                  <a:schemeClr val="dk1"/>
                </a:solidFill>
              </a:rPr>
              <a:t>. Data Quality, Advance IIS Capabilities, Incorporate Technology Best Practices.</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sz="1200">
                <a:solidFill>
                  <a:schemeClr val="dk1"/>
                </a:solidFill>
              </a:rPr>
              <a:t>You can see that onboarding to the IZ Gateway and implementing PPRL are highlighted. These additions promote data exchange among IIS and with multi-jurisdictional vaccine providers and improving data quality by linking vaccination records administered by multiple providers.</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6"/>
        <p:cNvGrpSpPr/>
        <p:nvPr/>
      </p:nvGrpSpPr>
      <p:grpSpPr>
        <a:xfrm>
          <a:off x="0" y="0"/>
          <a:ext cx="0" cy="0"/>
          <a:chOff x="0" y="0"/>
          <a:chExt cx="0" cy="0"/>
        </a:xfrm>
      </p:grpSpPr>
      <p:sp>
        <p:nvSpPr>
          <p:cNvPr id="897" name="Google Shape;897;g2e0c35f2eba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8" name="Google Shape;898;g2e0c35f2eba_0_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200">
                <a:solidFill>
                  <a:schemeClr val="dk1"/>
                </a:solidFill>
              </a:rPr>
              <a:t>Since you are relatively new in your role as Immunization Program Managers, you may or may not have seen previous years’ IPOM requirements. Chapter D includes most of the IIS requirements in the IPOM. Since the IIS supports all aspects of the immunization program, however, you will also find IIS requirements in other IPOM chapters.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sz="1200">
                <a:solidFill>
                  <a:schemeClr val="dk1"/>
                </a:solidFill>
              </a:rPr>
              <a:t>This slide highlights the top level IIS strategies and some of the </a:t>
            </a:r>
            <a:r>
              <a:rPr lang="en-US" sz="1200" b="1">
                <a:solidFill>
                  <a:schemeClr val="dk1"/>
                </a:solidFill>
              </a:rPr>
              <a:t>priority activities</a:t>
            </a:r>
            <a:r>
              <a:rPr lang="en-US" sz="1200">
                <a:solidFill>
                  <a:schemeClr val="dk1"/>
                </a:solidFill>
              </a:rPr>
              <a:t>. Data Quality, Advance IIS Capabilities, Incorporate Technology Best Practices.</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sz="1200">
                <a:solidFill>
                  <a:schemeClr val="dk1"/>
                </a:solidFill>
              </a:rPr>
              <a:t>You can see that onboarding to the IZ Gateway and implementing PPRL are highlighted. These additions promote data exchange among IIS and with multi-jurisdictional vaccine providers and improving data quality by linking vaccination records administered by multiple providers.</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
        <p:cNvGrpSpPr/>
        <p:nvPr/>
      </p:nvGrpSpPr>
      <p:grpSpPr>
        <a:xfrm>
          <a:off x="0" y="0"/>
          <a:ext cx="0" cy="0"/>
          <a:chOff x="0" y="0"/>
          <a:chExt cx="0" cy="0"/>
        </a:xfrm>
      </p:grpSpPr>
      <p:sp>
        <p:nvSpPr>
          <p:cNvPr id="904" name="Google Shape;904;g2e0c35f2eba_0_9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5" name="Google Shape;905;g2e0c35f2eba_0_93:notes"/>
          <p:cNvSpPr>
            <a:spLocks noGrp="1" noRot="1" noChangeAspect="1"/>
          </p:cNvSpPr>
          <p:nvPr>
            <p:ph type="sldImg" idx="2"/>
          </p:nvPr>
        </p:nvSpPr>
        <p:spPr>
          <a:xfrm>
            <a:off x="381301"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9"/>
        <p:cNvGrpSpPr/>
        <p:nvPr/>
      </p:nvGrpSpPr>
      <p:grpSpPr>
        <a:xfrm>
          <a:off x="0" y="0"/>
          <a:ext cx="0" cy="0"/>
          <a:chOff x="0" y="0"/>
          <a:chExt cx="0" cy="0"/>
        </a:xfrm>
      </p:grpSpPr>
      <p:sp>
        <p:nvSpPr>
          <p:cNvPr id="910" name="Google Shape;910;g2e0c35f2eba_0_9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1" name="Google Shape;911;g2e0c35f2eba_0_98:notes"/>
          <p:cNvSpPr>
            <a:spLocks noGrp="1" noRot="1" noChangeAspect="1"/>
          </p:cNvSpPr>
          <p:nvPr>
            <p:ph type="sldImg" idx="2"/>
          </p:nvPr>
        </p:nvSpPr>
        <p:spPr>
          <a:xfrm>
            <a:off x="381301"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g2e0c35f2eba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7" name="Google Shape;917;g2e0c35f2eba_0_1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0"/>
        <p:cNvGrpSpPr/>
        <p:nvPr/>
      </p:nvGrpSpPr>
      <p:grpSpPr>
        <a:xfrm>
          <a:off x="0" y="0"/>
          <a:ext cx="0" cy="0"/>
          <a:chOff x="0" y="0"/>
          <a:chExt cx="0" cy="0"/>
        </a:xfrm>
      </p:grpSpPr>
      <p:sp>
        <p:nvSpPr>
          <p:cNvPr id="921" name="Google Shape;921;g2e0c35f2eba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2" name="Google Shape;922;g2e0c35f2eba_0_1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Clr>
                <a:schemeClr val="dk1"/>
              </a:buClr>
              <a:buSzPts val="1100"/>
              <a:buChar char="●"/>
            </a:pPr>
            <a:r>
              <a:rPr lang="en-US">
                <a:solidFill>
                  <a:srgbClr val="FF0000"/>
                </a:solidFill>
              </a:rPr>
              <a:t>Annual information submitted by each awardee is used to inform your Data Quality Report and helps use understand where to focus improvement efforts for better data use</a:t>
            </a:r>
            <a:r>
              <a:rPr lang="en-US">
                <a:solidFill>
                  <a:schemeClr val="dk1"/>
                </a:solidFill>
              </a:rPr>
              <a:t>.  </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US">
                <a:solidFill>
                  <a:schemeClr val="dk1"/>
                </a:solidFill>
              </a:rPr>
              <a:t>Often your vendor helps create some of the responses that you will then document into PAPA.  </a:t>
            </a:r>
            <a:endParaRPr>
              <a:solidFill>
                <a:schemeClr val="dk1"/>
              </a:solidFill>
            </a:endParaRPr>
          </a:p>
          <a:p>
            <a:pPr marL="457200" lvl="0" indent="-22860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6"/>
        <p:cNvGrpSpPr/>
        <p:nvPr/>
      </p:nvGrpSpPr>
      <p:grpSpPr>
        <a:xfrm>
          <a:off x="0" y="0"/>
          <a:ext cx="0" cy="0"/>
          <a:chOff x="0" y="0"/>
          <a:chExt cx="0" cy="0"/>
        </a:xfrm>
      </p:grpSpPr>
      <p:sp>
        <p:nvSpPr>
          <p:cNvPr id="927" name="Google Shape;927;g2e0c35f2eba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8" name="Google Shape;928;g2e0c35f2eba_0_1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Clr>
                <a:schemeClr val="dk1"/>
              </a:buClr>
              <a:buSzPts val="1100"/>
              <a:buFont typeface="Arial"/>
              <a:buNone/>
            </a:pPr>
            <a:r>
              <a:rPr lang="en-US">
                <a:solidFill>
                  <a:schemeClr val="dk1"/>
                </a:solidFill>
              </a:rPr>
              <a:t>Note as we just discussed the IISAR that its data alone don't improve data quality. When combined with information about targets and other information, they can be used as valuable feedback to awardees about their data quality over time. </a:t>
            </a:r>
            <a:r>
              <a:rPr lang="en-US" b="0" i="0">
                <a:solidFill>
                  <a:srgbClr val="333333"/>
                </a:solidFill>
                <a:latin typeface="Quattrocento Sans"/>
                <a:ea typeface="Quattrocento Sans"/>
                <a:cs typeface="Quattrocento Sans"/>
                <a:sym typeface="Quattrocento Sans"/>
              </a:rPr>
              <a:t>If you decide to keep this item, you can say that we stopped sending it when the national public health emergency ended. Future data quality feedback reports will build on this report (e.g., with targets, tips for how to improve).</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2"/>
        <p:cNvGrpSpPr/>
        <p:nvPr/>
      </p:nvGrpSpPr>
      <p:grpSpPr>
        <a:xfrm>
          <a:off x="0" y="0"/>
          <a:ext cx="0" cy="0"/>
          <a:chOff x="0" y="0"/>
          <a:chExt cx="0" cy="0"/>
        </a:xfrm>
      </p:grpSpPr>
      <p:sp>
        <p:nvSpPr>
          <p:cNvPr id="933" name="Google Shape;933;g2e0c35f2eba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4" name="Google Shape;934;g2e0c35f2eba_0_1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Google Shape;813;g2e0c35f2eba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4" name="Google Shape;814;g2e0c35f2eba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Beth - [thread] From Amy’s module, will discuss the tools available to IIS leaders to meet CDC DQ/objectives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8"/>
        <p:cNvGrpSpPr/>
        <p:nvPr/>
      </p:nvGrpSpPr>
      <p:grpSpPr>
        <a:xfrm>
          <a:off x="0" y="0"/>
          <a:ext cx="0" cy="0"/>
          <a:chOff x="0" y="0"/>
          <a:chExt cx="0" cy="0"/>
        </a:xfrm>
      </p:grpSpPr>
      <p:sp>
        <p:nvSpPr>
          <p:cNvPr id="939" name="Google Shape;939;g2e0c35f2eba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0" name="Google Shape;940;g2e0c35f2eba_0_1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4"/>
        <p:cNvGrpSpPr/>
        <p:nvPr/>
      </p:nvGrpSpPr>
      <p:grpSpPr>
        <a:xfrm>
          <a:off x="0" y="0"/>
          <a:ext cx="0" cy="0"/>
          <a:chOff x="0" y="0"/>
          <a:chExt cx="0" cy="0"/>
        </a:xfrm>
      </p:grpSpPr>
      <p:sp>
        <p:nvSpPr>
          <p:cNvPr id="945" name="Google Shape;945;g2e0c35f2eba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6" name="Google Shape;946;g2e0c35f2eba_0_1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You have the recently updated version.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3"/>
        <p:cNvGrpSpPr/>
        <p:nvPr/>
      </p:nvGrpSpPr>
      <p:grpSpPr>
        <a:xfrm>
          <a:off x="0" y="0"/>
          <a:ext cx="0" cy="0"/>
          <a:chOff x="0" y="0"/>
          <a:chExt cx="0" cy="0"/>
        </a:xfrm>
      </p:grpSpPr>
      <p:sp>
        <p:nvSpPr>
          <p:cNvPr id="954" name="Google Shape;954;g2e0c35f2eba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5" name="Google Shape;955;g2e0c35f2eba_0_1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9"/>
        <p:cNvGrpSpPr/>
        <p:nvPr/>
      </p:nvGrpSpPr>
      <p:grpSpPr>
        <a:xfrm>
          <a:off x="0" y="0"/>
          <a:ext cx="0" cy="0"/>
          <a:chOff x="0" y="0"/>
          <a:chExt cx="0" cy="0"/>
        </a:xfrm>
      </p:grpSpPr>
      <p:sp>
        <p:nvSpPr>
          <p:cNvPr id="970" name="Google Shape;970;g2e0c35f2eba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1" name="Google Shape;971;g2e0c35f2eba_0_1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9"/>
        <p:cNvGrpSpPr/>
        <p:nvPr/>
      </p:nvGrpSpPr>
      <p:grpSpPr>
        <a:xfrm>
          <a:off x="0" y="0"/>
          <a:ext cx="0" cy="0"/>
          <a:chOff x="0" y="0"/>
          <a:chExt cx="0" cy="0"/>
        </a:xfrm>
      </p:grpSpPr>
      <p:sp>
        <p:nvSpPr>
          <p:cNvPr id="980" name="Google Shape;980;g2e0c35f2eba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1" name="Google Shape;981;g2e0c35f2eba_0_1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
        <p:nvSpPr>
          <p:cNvPr id="982" name="Google Shape;982;g2e0c35f2eba_0_159: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24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4"/>
        <p:cNvGrpSpPr/>
        <p:nvPr/>
      </p:nvGrpSpPr>
      <p:grpSpPr>
        <a:xfrm>
          <a:off x="0" y="0"/>
          <a:ext cx="0" cy="0"/>
          <a:chOff x="0" y="0"/>
          <a:chExt cx="0" cy="0"/>
        </a:xfrm>
      </p:grpSpPr>
      <p:sp>
        <p:nvSpPr>
          <p:cNvPr id="995" name="Google Shape;995;g2e0c35f2eba_0_17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6" name="Google Shape;996;g2e0c35f2eba_0_173:notes"/>
          <p:cNvSpPr>
            <a:spLocks noGrp="1" noRot="1" noChangeAspect="1"/>
          </p:cNvSpPr>
          <p:nvPr>
            <p:ph type="sldImg" idx="2"/>
          </p:nvPr>
        </p:nvSpPr>
        <p:spPr>
          <a:xfrm>
            <a:off x="381301"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0"/>
        <p:cNvGrpSpPr/>
        <p:nvPr/>
      </p:nvGrpSpPr>
      <p:grpSpPr>
        <a:xfrm>
          <a:off x="0" y="0"/>
          <a:ext cx="0" cy="0"/>
          <a:chOff x="0" y="0"/>
          <a:chExt cx="0" cy="0"/>
        </a:xfrm>
      </p:grpSpPr>
      <p:sp>
        <p:nvSpPr>
          <p:cNvPr id="1001" name="Google Shape;1001;g2e0c35f2eba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2" name="Google Shape;1002;g2e0c35f2eba_0_1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
        <p:cNvGrpSpPr/>
        <p:nvPr/>
      </p:nvGrpSpPr>
      <p:grpSpPr>
        <a:xfrm>
          <a:off x="0" y="0"/>
          <a:ext cx="0" cy="0"/>
          <a:chOff x="0" y="0"/>
          <a:chExt cx="0" cy="0"/>
        </a:xfrm>
      </p:grpSpPr>
      <p:sp>
        <p:nvSpPr>
          <p:cNvPr id="1007" name="Google Shape;1007;g2e0c35f2eba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8" name="Google Shape;1008;g2e0c35f2eba_0_1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2"/>
        <p:cNvGrpSpPr/>
        <p:nvPr/>
      </p:nvGrpSpPr>
      <p:grpSpPr>
        <a:xfrm>
          <a:off x="0" y="0"/>
          <a:ext cx="0" cy="0"/>
          <a:chOff x="0" y="0"/>
          <a:chExt cx="0" cy="0"/>
        </a:xfrm>
      </p:grpSpPr>
      <p:sp>
        <p:nvSpPr>
          <p:cNvPr id="1013" name="Google Shape;1013;g2e0c35f2eba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4" name="Google Shape;1014;g2e0c35f2eba_0_1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chemeClr val="dk1"/>
                </a:solidFill>
              </a:rPr>
              <a:t>It includes three years of data.</a:t>
            </a:r>
            <a:endParaRPr>
              <a:solidFill>
                <a:schemeClr val="dk1"/>
              </a:solidFill>
            </a:endParaRPr>
          </a:p>
          <a:p>
            <a:pPr marL="0" lvl="0" indent="0" algn="l" rtl="0">
              <a:lnSpc>
                <a:spcPct val="100000"/>
              </a:lnSpc>
              <a:spcBef>
                <a:spcPts val="110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8"/>
        <p:cNvGrpSpPr/>
        <p:nvPr/>
      </p:nvGrpSpPr>
      <p:grpSpPr>
        <a:xfrm>
          <a:off x="0" y="0"/>
          <a:ext cx="0" cy="0"/>
          <a:chOff x="0" y="0"/>
          <a:chExt cx="0" cy="0"/>
        </a:xfrm>
      </p:grpSpPr>
      <p:sp>
        <p:nvSpPr>
          <p:cNvPr id="1019" name="Google Shape;1019;g2e0c35f2eba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0" name="Google Shape;1020;g2e0c35f2eba_0_1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chemeClr val="dk1"/>
                </a:solidFill>
              </a:rPr>
              <a:t>Get them to open the dashboard</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rPr>
              <a:t>Show them were the link can be found</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rPr>
              <a:t> -open the ISD SharePoint</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g2e0c35f2eba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0" name="Google Shape;820;g2e0c35f2eba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How CDC ‘sees’ the IIS</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4"/>
        <p:cNvGrpSpPr/>
        <p:nvPr/>
      </p:nvGrpSpPr>
      <p:grpSpPr>
        <a:xfrm>
          <a:off x="0" y="0"/>
          <a:ext cx="0" cy="0"/>
          <a:chOff x="0" y="0"/>
          <a:chExt cx="0" cy="0"/>
        </a:xfrm>
      </p:grpSpPr>
      <p:sp>
        <p:nvSpPr>
          <p:cNvPr id="1025" name="Google Shape;1025;g2e0c35f2eba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6" name="Google Shape;1026;g2e0c35f2eba_0_1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chemeClr val="dk1"/>
                </a:solidFill>
              </a:rPr>
              <a:t>Show them a states progress report to familiarize them with the columns</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0"/>
        <p:cNvGrpSpPr/>
        <p:nvPr/>
      </p:nvGrpSpPr>
      <p:grpSpPr>
        <a:xfrm>
          <a:off x="0" y="0"/>
          <a:ext cx="0" cy="0"/>
          <a:chOff x="0" y="0"/>
          <a:chExt cx="0" cy="0"/>
        </a:xfrm>
      </p:grpSpPr>
      <p:sp>
        <p:nvSpPr>
          <p:cNvPr id="1031" name="Google Shape;1031;g2e0c35f2eba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2" name="Google Shape;1032;g2e0c35f2eba_0_2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Clr>
                <a:schemeClr val="dk1"/>
              </a:buClr>
              <a:buSzPts val="1100"/>
              <a:buChar char="●"/>
            </a:pPr>
            <a:r>
              <a:rPr lang="en-US" b="1">
                <a:solidFill>
                  <a:schemeClr val="dk1"/>
                </a:solidFill>
              </a:rPr>
              <a:t>Need a activity page </a:t>
            </a:r>
            <a:r>
              <a:rPr lang="en-US">
                <a:solidFill>
                  <a:schemeClr val="dk1"/>
                </a:solidFill>
              </a:rPr>
              <a:t>for each chapter so the awardee can write notes to answer the questions…. They will then share around the room they’re responses…</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US">
                <a:solidFill>
                  <a:schemeClr val="dk1"/>
                </a:solidFill>
              </a:rPr>
              <a:t>Time permitting, key themes discussed or input to growth plan/EOD discussion</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7"/>
        <p:cNvGrpSpPr/>
        <p:nvPr/>
      </p:nvGrpSpPr>
      <p:grpSpPr>
        <a:xfrm>
          <a:off x="0" y="0"/>
          <a:ext cx="0" cy="0"/>
          <a:chOff x="0" y="0"/>
          <a:chExt cx="0" cy="0"/>
        </a:xfrm>
      </p:grpSpPr>
      <p:sp>
        <p:nvSpPr>
          <p:cNvPr id="1038" name="Google Shape;1038;g2e0c35f2eba_0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9" name="Google Shape;1039;g2e0c35f2eba_0_2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2"/>
        <p:cNvGrpSpPr/>
        <p:nvPr/>
      </p:nvGrpSpPr>
      <p:grpSpPr>
        <a:xfrm>
          <a:off x="0" y="0"/>
          <a:ext cx="0" cy="0"/>
          <a:chOff x="0" y="0"/>
          <a:chExt cx="0" cy="0"/>
        </a:xfrm>
      </p:grpSpPr>
      <p:sp>
        <p:nvSpPr>
          <p:cNvPr id="1043" name="Google Shape;1043;g2e0c35f2eba_0_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4" name="Google Shape;1044;g2e0c35f2eba_0_2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chemeClr val="dk1"/>
                </a:solidFill>
              </a:rPr>
              <a:t>What you can emphasize here is the adult program and the branches. IDAB works closely with our sister branches.</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7"/>
        <p:cNvGrpSpPr/>
        <p:nvPr/>
      </p:nvGrpSpPr>
      <p:grpSpPr>
        <a:xfrm>
          <a:off x="0" y="0"/>
          <a:ext cx="0" cy="0"/>
          <a:chOff x="0" y="0"/>
          <a:chExt cx="0" cy="0"/>
        </a:xfrm>
      </p:grpSpPr>
      <p:sp>
        <p:nvSpPr>
          <p:cNvPr id="1048" name="Google Shape;1048;g2e0c35f2eba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9" name="Google Shape;1049;g2e0c35f2eba_0_2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
        <p:nvSpPr>
          <p:cNvPr id="1050" name="Google Shape;1050;g2e0c35f2eba_0_21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34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9"/>
        <p:cNvGrpSpPr/>
        <p:nvPr/>
      </p:nvGrpSpPr>
      <p:grpSpPr>
        <a:xfrm>
          <a:off x="0" y="0"/>
          <a:ext cx="0" cy="0"/>
          <a:chOff x="0" y="0"/>
          <a:chExt cx="0" cy="0"/>
        </a:xfrm>
      </p:grpSpPr>
      <p:sp>
        <p:nvSpPr>
          <p:cNvPr id="1090" name="Google Shape;1090;g2e0c35f2eba_0_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1" name="Google Shape;1091;g2e0c35f2eba_0_2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Clr>
                <a:schemeClr val="dk1"/>
              </a:buClr>
              <a:buSzPts val="1100"/>
              <a:buChar char="●"/>
            </a:pPr>
            <a:r>
              <a:rPr lang="en-US">
                <a:solidFill>
                  <a:schemeClr val="dk1"/>
                </a:solidFill>
              </a:rPr>
              <a:t>Is your SME communicating with those that make decisions about IIS priorities and implement plans to achieve the priorities?</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US">
                <a:solidFill>
                  <a:schemeClr val="dk1"/>
                </a:solidFill>
              </a:rPr>
              <a:t>This is a discussion with and between the awardees.  </a:t>
            </a:r>
            <a:endParaRPr/>
          </a:p>
          <a:p>
            <a:pPr marL="457200" lvl="0" indent="-298450" algn="l" rtl="0">
              <a:lnSpc>
                <a:spcPct val="100000"/>
              </a:lnSpc>
              <a:spcBef>
                <a:spcPts val="0"/>
              </a:spcBef>
              <a:spcAft>
                <a:spcPts val="0"/>
              </a:spcAft>
              <a:buClr>
                <a:schemeClr val="dk1"/>
              </a:buClr>
              <a:buSzPts val="1100"/>
              <a:buChar char="●"/>
            </a:pPr>
            <a:r>
              <a:rPr lang="en-US">
                <a:solidFill>
                  <a:schemeClr val="dk1"/>
                </a:solidFill>
              </a:rPr>
              <a:t>Who are the right individuals for bullet two?  What are their characteristics?  Their roles?  </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5"/>
        <p:cNvGrpSpPr/>
        <p:nvPr/>
      </p:nvGrpSpPr>
      <p:grpSpPr>
        <a:xfrm>
          <a:off x="0" y="0"/>
          <a:ext cx="0" cy="0"/>
          <a:chOff x="0" y="0"/>
          <a:chExt cx="0" cy="0"/>
        </a:xfrm>
      </p:grpSpPr>
      <p:sp>
        <p:nvSpPr>
          <p:cNvPr id="1096" name="Google Shape;1096;g2e0c35f2eba_0_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7" name="Google Shape;1097;g2e0c35f2eba_0_2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0"/>
        <p:cNvGrpSpPr/>
        <p:nvPr/>
      </p:nvGrpSpPr>
      <p:grpSpPr>
        <a:xfrm>
          <a:off x="0" y="0"/>
          <a:ext cx="0" cy="0"/>
          <a:chOff x="0" y="0"/>
          <a:chExt cx="0" cy="0"/>
        </a:xfrm>
      </p:grpSpPr>
      <p:sp>
        <p:nvSpPr>
          <p:cNvPr id="1101" name="Google Shape;1101;g2e0c35f2eba_0_2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2" name="Google Shape;1102;g2e0c35f2eba_0_2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solidFill>
                  <a:schemeClr val="dk1"/>
                </a:solidFill>
              </a:rPr>
              <a:t>Beth [thread] Communication as you heard key aspect of an IIS leader’s role…</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US">
                <a:solidFill>
                  <a:schemeClr val="dk1"/>
                </a:solidFill>
              </a:rPr>
              <a:t>Question:  How many of you receive the All-Awardee message, IIS Branch Brief?  Communicate how to subscribe</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US">
                <a:solidFill>
                  <a:schemeClr val="dk1"/>
                </a:solidFill>
              </a:rPr>
              <a:t>Question:  How many of you have access to the ISD SharePoint?  Obtain information from those that don’t to assist in obtaining access.  </a:t>
            </a:r>
            <a:endParaRPr>
              <a:solidFill>
                <a:schemeClr val="dk1"/>
              </a:solidFill>
            </a:endParaRPr>
          </a:p>
          <a:p>
            <a:pPr marL="457200" lvl="0" indent="-22860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g2e0c35f2eba_0_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8" name="Google Shape;1108;g2e0c35f2eba_0_2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Clr>
                <a:schemeClr val="dk1"/>
              </a:buClr>
              <a:buSzPts val="1100"/>
              <a:buChar char="●"/>
            </a:pPr>
            <a:r>
              <a:rPr lang="en-US">
                <a:solidFill>
                  <a:schemeClr val="dk1"/>
                </a:solidFill>
              </a:rPr>
              <a:t>Many of these are opportunities to come as travel opens back up both at the jurisdiction and for CDC.  </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2"/>
        <p:cNvGrpSpPr/>
        <p:nvPr/>
      </p:nvGrpSpPr>
      <p:grpSpPr>
        <a:xfrm>
          <a:off x="0" y="0"/>
          <a:ext cx="0" cy="0"/>
          <a:chOff x="0" y="0"/>
          <a:chExt cx="0" cy="0"/>
        </a:xfrm>
      </p:grpSpPr>
      <p:sp>
        <p:nvSpPr>
          <p:cNvPr id="1113" name="Google Shape;1113;g2daa4526883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4" name="Google Shape;1114;g2daa4526883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Google Shape;824;g2e0c35f2eba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5" name="Google Shape;825;g2e0c35f2eba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chemeClr val="dk1"/>
                </a:solidFill>
              </a:rPr>
              <a:t>CDC’s Definition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8"/>
        <p:cNvGrpSpPr/>
        <p:nvPr/>
      </p:nvGrpSpPr>
      <p:grpSpPr>
        <a:xfrm>
          <a:off x="0" y="0"/>
          <a:ext cx="0" cy="0"/>
          <a:chOff x="0" y="0"/>
          <a:chExt cx="0" cy="0"/>
        </a:xfrm>
      </p:grpSpPr>
      <p:sp>
        <p:nvSpPr>
          <p:cNvPr id="1119" name="Google Shape;1119;g2e0c35f2eba_0_2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0" name="Google Shape;1120;g2e0c35f2eba_0_2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g2e0c35f2eba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1" name="Google Shape;831;g2e0c35f2eba_0_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chemeClr val="dk1"/>
                </a:solidFill>
              </a:rPr>
              <a:t>Discuss the different inputs noted on the visual.</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2e0c35f2eba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8" name="Google Shape;838;g2e0c35f2eba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Core functions, capabilities and attributes of an IIS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Google Shape;842;g2e0c35f2eba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3" name="Google Shape;843;g2e0c35f2eba_0_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g2e0c35f2eba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2" name="Google Shape;852;g2e0c35f2eba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g2e0c35f2eba_0_6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9" name="Google Shape;869;g2e0c35f2eba_0_62:notes"/>
          <p:cNvSpPr>
            <a:spLocks noGrp="1" noRot="1" noChangeAspect="1"/>
          </p:cNvSpPr>
          <p:nvPr>
            <p:ph type="sldImg" idx="2"/>
          </p:nvPr>
        </p:nvSpPr>
        <p:spPr>
          <a:xfrm>
            <a:off x="381301"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3"/>
        <p:cNvGrpSpPr/>
        <p:nvPr/>
      </p:nvGrpSpPr>
      <p:grpSpPr>
        <a:xfrm>
          <a:off x="0" y="0"/>
          <a:ext cx="0" cy="0"/>
          <a:chOff x="0" y="0"/>
          <a:chExt cx="0" cy="0"/>
        </a:xfrm>
      </p:grpSpPr>
      <p:pic>
        <p:nvPicPr>
          <p:cNvPr id="64" name="Google Shape;64;g2d9c85610ca_1_564"/>
          <p:cNvPicPr preferRelativeResize="0"/>
          <p:nvPr/>
        </p:nvPicPr>
        <p:blipFill rotWithShape="1">
          <a:blip r:embed="rId2">
            <a:alphaModFix/>
          </a:blip>
          <a:srcRect/>
          <a:stretch/>
        </p:blipFill>
        <p:spPr>
          <a:xfrm>
            <a:off x="0" y="4435"/>
            <a:ext cx="9144000" cy="3219450"/>
          </a:xfrm>
          <a:prstGeom prst="rect">
            <a:avLst/>
          </a:prstGeom>
          <a:noFill/>
          <a:ln>
            <a:noFill/>
          </a:ln>
        </p:spPr>
      </p:pic>
      <p:sp>
        <p:nvSpPr>
          <p:cNvPr id="65" name="Google Shape;65;g2d9c85610ca_1_564"/>
          <p:cNvSpPr txBox="1">
            <a:spLocks noGrp="1"/>
          </p:cNvSpPr>
          <p:nvPr>
            <p:ph type="ctrTitle"/>
          </p:nvPr>
        </p:nvSpPr>
        <p:spPr>
          <a:xfrm>
            <a:off x="593272" y="868289"/>
            <a:ext cx="4680900" cy="10983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2E5F7D"/>
              </a:buClr>
              <a:buSzPts val="3600"/>
              <a:buFont typeface="Calibri"/>
              <a:buNone/>
              <a:defRPr sz="3600" b="0">
                <a:solidFill>
                  <a:srgbClr val="2E5F7D"/>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6" name="Google Shape;66;g2d9c85610ca_1_564"/>
          <p:cNvSpPr txBox="1">
            <a:spLocks noGrp="1"/>
          </p:cNvSpPr>
          <p:nvPr>
            <p:ph type="subTitle" idx="1"/>
          </p:nvPr>
        </p:nvSpPr>
        <p:spPr>
          <a:xfrm>
            <a:off x="593272" y="2065420"/>
            <a:ext cx="4680900" cy="5910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800"/>
              </a:spcBef>
              <a:spcAft>
                <a:spcPts val="0"/>
              </a:spcAft>
              <a:buClr>
                <a:srgbClr val="3975B0"/>
              </a:buClr>
              <a:buSzPts val="1800"/>
              <a:buNone/>
              <a:defRPr sz="1800" b="1">
                <a:solidFill>
                  <a:srgbClr val="3975B0"/>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pic>
        <p:nvPicPr>
          <p:cNvPr id="67" name="Google Shape;67;g2d9c85610ca_1_564"/>
          <p:cNvPicPr preferRelativeResize="0"/>
          <p:nvPr/>
        </p:nvPicPr>
        <p:blipFill rotWithShape="1">
          <a:blip r:embed="rId3">
            <a:alphaModFix/>
          </a:blip>
          <a:srcRect l="60183" r="16846"/>
          <a:stretch/>
        </p:blipFill>
        <p:spPr>
          <a:xfrm>
            <a:off x="5602763" y="4045756"/>
            <a:ext cx="1860715" cy="962342"/>
          </a:xfrm>
          <a:prstGeom prst="rect">
            <a:avLst/>
          </a:prstGeom>
          <a:noFill/>
          <a:ln>
            <a:noFill/>
          </a:ln>
        </p:spPr>
      </p:pic>
      <p:pic>
        <p:nvPicPr>
          <p:cNvPr id="68" name="Google Shape;68;g2d9c85610ca_1_564"/>
          <p:cNvPicPr preferRelativeResize="0"/>
          <p:nvPr/>
        </p:nvPicPr>
        <p:blipFill rotWithShape="1">
          <a:blip r:embed="rId4">
            <a:alphaModFix/>
          </a:blip>
          <a:srcRect/>
          <a:stretch/>
        </p:blipFill>
        <p:spPr>
          <a:xfrm>
            <a:off x="2194018" y="4297867"/>
            <a:ext cx="2859012" cy="509956"/>
          </a:xfrm>
          <a:prstGeom prst="rect">
            <a:avLst/>
          </a:prstGeom>
          <a:noFill/>
          <a:ln>
            <a:noFill/>
          </a:ln>
        </p:spPr>
      </p:pic>
      <p:pic>
        <p:nvPicPr>
          <p:cNvPr id="69" name="Google Shape;69;g2d9c85610ca_1_564"/>
          <p:cNvPicPr preferRelativeResize="0"/>
          <p:nvPr/>
        </p:nvPicPr>
        <p:blipFill rotWithShape="1">
          <a:blip r:embed="rId5">
            <a:alphaModFix/>
          </a:blip>
          <a:srcRect/>
          <a:stretch/>
        </p:blipFill>
        <p:spPr>
          <a:xfrm>
            <a:off x="830537" y="4258215"/>
            <a:ext cx="813747" cy="612853"/>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060">
          <p15:clr>
            <a:srgbClr val="FBAE40"/>
          </p15:clr>
        </p15:guide>
        <p15:guide id="2" pos="28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7"/>
        <p:cNvGrpSpPr/>
        <p:nvPr/>
      </p:nvGrpSpPr>
      <p:grpSpPr>
        <a:xfrm>
          <a:off x="0" y="0"/>
          <a:ext cx="0" cy="0"/>
          <a:chOff x="0" y="0"/>
          <a:chExt cx="0" cy="0"/>
        </a:xfrm>
      </p:grpSpPr>
      <p:pic>
        <p:nvPicPr>
          <p:cNvPr id="128" name="Google Shape;128;g2d9c85610ca_1_628"/>
          <p:cNvPicPr preferRelativeResize="0"/>
          <p:nvPr/>
        </p:nvPicPr>
        <p:blipFill rotWithShape="1">
          <a:blip r:embed="rId2">
            <a:alphaModFix/>
          </a:blip>
          <a:srcRect/>
          <a:stretch/>
        </p:blipFill>
        <p:spPr>
          <a:xfrm>
            <a:off x="0" y="4435"/>
            <a:ext cx="9144000" cy="3219450"/>
          </a:xfrm>
          <a:prstGeom prst="rect">
            <a:avLst/>
          </a:prstGeom>
          <a:noFill/>
          <a:ln>
            <a:noFill/>
          </a:ln>
        </p:spPr>
      </p:pic>
      <p:sp>
        <p:nvSpPr>
          <p:cNvPr id="129" name="Google Shape;129;g2d9c85610ca_1_628"/>
          <p:cNvSpPr txBox="1">
            <a:spLocks noGrp="1"/>
          </p:cNvSpPr>
          <p:nvPr>
            <p:ph type="ctrTitle"/>
          </p:nvPr>
        </p:nvSpPr>
        <p:spPr>
          <a:xfrm>
            <a:off x="593272" y="868289"/>
            <a:ext cx="4680900" cy="10983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2E5F7D"/>
              </a:buClr>
              <a:buSzPts val="3600"/>
              <a:buFont typeface="Calibri"/>
              <a:buNone/>
              <a:defRPr sz="3600" b="0">
                <a:solidFill>
                  <a:srgbClr val="2E5F7D"/>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30" name="Google Shape;130;g2d9c85610ca_1_628"/>
          <p:cNvSpPr txBox="1">
            <a:spLocks noGrp="1"/>
          </p:cNvSpPr>
          <p:nvPr>
            <p:ph type="subTitle" idx="1"/>
          </p:nvPr>
        </p:nvSpPr>
        <p:spPr>
          <a:xfrm>
            <a:off x="593272" y="2065420"/>
            <a:ext cx="4680900" cy="5907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800"/>
              </a:spcBef>
              <a:spcAft>
                <a:spcPts val="0"/>
              </a:spcAft>
              <a:buClr>
                <a:srgbClr val="3975B0"/>
              </a:buClr>
              <a:buSzPts val="1800"/>
              <a:buNone/>
              <a:defRPr sz="1800" b="1">
                <a:solidFill>
                  <a:srgbClr val="3975B0"/>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pic>
        <p:nvPicPr>
          <p:cNvPr id="131" name="Google Shape;131;g2d9c85610ca_1_628"/>
          <p:cNvPicPr preferRelativeResize="0"/>
          <p:nvPr/>
        </p:nvPicPr>
        <p:blipFill rotWithShape="1">
          <a:blip r:embed="rId3">
            <a:alphaModFix/>
          </a:blip>
          <a:srcRect/>
          <a:stretch/>
        </p:blipFill>
        <p:spPr>
          <a:xfrm>
            <a:off x="228600" y="4116329"/>
            <a:ext cx="8915401" cy="970019"/>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060">
          <p15:clr>
            <a:srgbClr val="FBAE40"/>
          </p15:clr>
        </p15:guide>
        <p15:guide id="2" pos="28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32"/>
        <p:cNvGrpSpPr/>
        <p:nvPr/>
      </p:nvGrpSpPr>
      <p:grpSpPr>
        <a:xfrm>
          <a:off x="0" y="0"/>
          <a:ext cx="0" cy="0"/>
          <a:chOff x="0" y="0"/>
          <a:chExt cx="0" cy="0"/>
        </a:xfrm>
      </p:grpSpPr>
      <p:pic>
        <p:nvPicPr>
          <p:cNvPr id="133" name="Google Shape;133;g2d9c85610ca_1_633"/>
          <p:cNvPicPr preferRelativeResize="0"/>
          <p:nvPr/>
        </p:nvPicPr>
        <p:blipFill rotWithShape="1">
          <a:blip r:embed="rId2">
            <a:alphaModFix/>
          </a:blip>
          <a:srcRect/>
          <a:stretch/>
        </p:blipFill>
        <p:spPr>
          <a:xfrm>
            <a:off x="0" y="4435"/>
            <a:ext cx="9144000" cy="3219450"/>
          </a:xfrm>
          <a:prstGeom prst="rect">
            <a:avLst/>
          </a:prstGeom>
          <a:noFill/>
          <a:ln>
            <a:noFill/>
          </a:ln>
        </p:spPr>
      </p:pic>
      <p:sp>
        <p:nvSpPr>
          <p:cNvPr id="134" name="Google Shape;134;g2d9c85610ca_1_633"/>
          <p:cNvSpPr txBox="1">
            <a:spLocks noGrp="1"/>
          </p:cNvSpPr>
          <p:nvPr>
            <p:ph type="ctrTitle"/>
          </p:nvPr>
        </p:nvSpPr>
        <p:spPr>
          <a:xfrm>
            <a:off x="593272" y="868289"/>
            <a:ext cx="4680900" cy="10983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2E5F7D"/>
              </a:buClr>
              <a:buSzPts val="3600"/>
              <a:buFont typeface="Calibri"/>
              <a:buNone/>
              <a:defRPr sz="3600" b="0">
                <a:solidFill>
                  <a:srgbClr val="2E5F7D"/>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35" name="Google Shape;135;g2d9c85610ca_1_633"/>
          <p:cNvSpPr txBox="1">
            <a:spLocks noGrp="1"/>
          </p:cNvSpPr>
          <p:nvPr>
            <p:ph type="subTitle" idx="1"/>
          </p:nvPr>
        </p:nvSpPr>
        <p:spPr>
          <a:xfrm>
            <a:off x="593272" y="2065420"/>
            <a:ext cx="4680900" cy="5907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800"/>
              </a:spcBef>
              <a:spcAft>
                <a:spcPts val="0"/>
              </a:spcAft>
              <a:buClr>
                <a:srgbClr val="3975B0"/>
              </a:buClr>
              <a:buSzPts val="1800"/>
              <a:buNone/>
              <a:defRPr sz="1800" b="1">
                <a:solidFill>
                  <a:srgbClr val="3975B0"/>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pic>
        <p:nvPicPr>
          <p:cNvPr id="136" name="Google Shape;136;g2d9c85610ca_1_633"/>
          <p:cNvPicPr preferRelativeResize="0"/>
          <p:nvPr/>
        </p:nvPicPr>
        <p:blipFill rotWithShape="1">
          <a:blip r:embed="rId3">
            <a:alphaModFix/>
          </a:blip>
          <a:srcRect/>
          <a:stretch/>
        </p:blipFill>
        <p:spPr>
          <a:xfrm>
            <a:off x="0" y="4084604"/>
            <a:ext cx="9143999" cy="994892"/>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37"/>
        <p:cNvGrpSpPr/>
        <p:nvPr/>
      </p:nvGrpSpPr>
      <p:grpSpPr>
        <a:xfrm>
          <a:off x="0" y="0"/>
          <a:ext cx="0" cy="0"/>
          <a:chOff x="0" y="0"/>
          <a:chExt cx="0" cy="0"/>
        </a:xfrm>
      </p:grpSpPr>
      <p:graphicFrame>
        <p:nvGraphicFramePr>
          <p:cNvPr id="138" name="Google Shape;138;g2d9c85610ca_1_638"/>
          <p:cNvGraphicFramePr/>
          <p:nvPr/>
        </p:nvGraphicFramePr>
        <p:xfrm>
          <a:off x="5526297" y="1417087"/>
          <a:ext cx="3000000" cy="3000000"/>
        </p:xfrm>
        <a:graphic>
          <a:graphicData uri="http://schemas.openxmlformats.org/drawingml/2006/table">
            <a:tbl>
              <a:tblPr firstRow="1" bandRow="1">
                <a:noFill/>
                <a:tableStyleId>{2FB6A28F-9125-427B-951A-4BD745722D45}</a:tableStyleId>
              </a:tblPr>
              <a:tblGrid>
                <a:gridCol w="1543050">
                  <a:extLst>
                    <a:ext uri="{9D8B030D-6E8A-4147-A177-3AD203B41FA5}">
                      <a16:colId xmlns:a16="http://schemas.microsoft.com/office/drawing/2014/main" val="20000"/>
                    </a:ext>
                  </a:extLst>
                </a:gridCol>
                <a:gridCol w="1543050">
                  <a:extLst>
                    <a:ext uri="{9D8B030D-6E8A-4147-A177-3AD203B41FA5}">
                      <a16:colId xmlns:a16="http://schemas.microsoft.com/office/drawing/2014/main" val="20001"/>
                    </a:ext>
                  </a:extLst>
                </a:gridCol>
              </a:tblGrid>
              <a:tr h="337400">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t>Column Header</a:t>
                      </a:r>
                      <a:endParaRPr sz="1100" u="none" strike="noStrike" cap="none"/>
                    </a:p>
                  </a:txBody>
                  <a:tcPr marL="68600" marR="68600" marT="34300" marB="34300" anchor="ctr">
                    <a:lnB w="9525" cap="flat" cmpd="sng">
                      <a:solidFill>
                        <a:srgbClr val="000000">
                          <a:alpha val="0"/>
                        </a:srgbClr>
                      </a:solidFill>
                      <a:prstDash val="solid"/>
                      <a:round/>
                      <a:headEnd type="none" w="sm" len="sm"/>
                      <a:tailEnd type="none" w="sm" len="sm"/>
                    </a:lnB>
                    <a:solidFill>
                      <a:srgbClr val="55AF89"/>
                    </a:solidFill>
                  </a:tcPr>
                </a:tc>
                <a:tc>
                  <a:txBody>
                    <a:bodyPr/>
                    <a:lstStyle/>
                    <a:p>
                      <a:pPr marL="0" marR="0" lvl="0" indent="0" algn="l" rtl="0">
                        <a:lnSpc>
                          <a:spcPct val="100000"/>
                        </a:lnSpc>
                        <a:spcBef>
                          <a:spcPts val="0"/>
                        </a:spcBef>
                        <a:spcAft>
                          <a:spcPts val="0"/>
                        </a:spcAft>
                        <a:buClr>
                          <a:schemeClr val="dk1"/>
                        </a:buClr>
                        <a:buSzPts val="1200"/>
                        <a:buFont typeface="Calibri"/>
                        <a:buNone/>
                      </a:pPr>
                      <a:r>
                        <a:rPr lang="en-US" sz="1200" b="1" u="none" strike="noStrike" cap="none"/>
                        <a:t>Column Header</a:t>
                      </a:r>
                      <a:endParaRPr sz="1100" u="none" strike="noStrike" cap="none"/>
                    </a:p>
                  </a:txBody>
                  <a:tcPr marL="68600" marR="68600" marT="34300" marB="34300" anchor="ctr">
                    <a:lnB w="9525" cap="flat" cmpd="sng">
                      <a:solidFill>
                        <a:srgbClr val="000000">
                          <a:alpha val="0"/>
                        </a:srgbClr>
                      </a:solidFill>
                      <a:prstDash val="solid"/>
                      <a:round/>
                      <a:headEnd type="none" w="sm" len="sm"/>
                      <a:tailEnd type="none" w="sm" len="sm"/>
                    </a:lnB>
                    <a:solidFill>
                      <a:srgbClr val="55AF89"/>
                    </a:solidFill>
                  </a:tcPr>
                </a:tc>
                <a:extLst>
                  <a:ext uri="{0D108BD9-81ED-4DB2-BD59-A6C34878D82A}">
                    <a16:rowId xmlns:a16="http://schemas.microsoft.com/office/drawing/2014/main" val="10000"/>
                  </a:ext>
                </a:extLst>
              </a:tr>
              <a:tr h="428300">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Cell text here</a:t>
                      </a:r>
                      <a:endParaRPr sz="1100" u="none" strike="noStrike" cap="none"/>
                    </a:p>
                  </a:txBody>
                  <a:tcPr marL="68600" marR="68600" marT="34300" marB="34300">
                    <a:lnL w="9525" cap="flat" cmpd="sng">
                      <a:solidFill>
                        <a:srgbClr val="000000">
                          <a:alpha val="0"/>
                        </a:srgbClr>
                      </a:solidFill>
                      <a:prstDash val="solid"/>
                      <a:round/>
                      <a:headEnd type="none" w="sm" len="sm"/>
                      <a:tailEnd type="none" w="sm" len="sm"/>
                    </a:lnL>
                    <a:lnR w="12700" cap="flat" cmpd="sng">
                      <a:solidFill>
                        <a:srgbClr val="55AF89"/>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7450"/>
                      </a:srgbClr>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68600" marR="68600" marT="34300" marB="34300">
                    <a:lnL w="12700" cap="flat" cmpd="sng">
                      <a:solidFill>
                        <a:srgbClr val="55AF89"/>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7450"/>
                      </a:srgbClr>
                    </a:solidFill>
                  </a:tcPr>
                </a:tc>
                <a:extLst>
                  <a:ext uri="{0D108BD9-81ED-4DB2-BD59-A6C34878D82A}">
                    <a16:rowId xmlns:a16="http://schemas.microsoft.com/office/drawing/2014/main" val="10001"/>
                  </a:ext>
                </a:extLst>
              </a:tr>
              <a:tr h="428300">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txBody>
                  <a:tcPr marL="68600" marR="68600" marT="34300" marB="34300">
                    <a:lnL w="9525" cap="flat" cmpd="sng">
                      <a:solidFill>
                        <a:srgbClr val="000000">
                          <a:alpha val="0"/>
                        </a:srgbClr>
                      </a:solidFill>
                      <a:prstDash val="solid"/>
                      <a:round/>
                      <a:headEnd type="none" w="sm" len="sm"/>
                      <a:tailEnd type="none" w="sm" len="sm"/>
                    </a:lnL>
                    <a:lnR w="12700" cap="flat" cmpd="sng">
                      <a:solidFill>
                        <a:srgbClr val="55AF89"/>
                      </a:solidFill>
                      <a:prstDash val="solid"/>
                      <a:round/>
                      <a:headEnd type="none" w="sm" len="sm"/>
                      <a:tailEnd type="none" w="sm" len="sm"/>
                    </a:lnR>
                    <a:lnT w="12700" cap="flat" cmpd="sng">
                      <a:solidFill>
                        <a:srgbClr val="55AF89"/>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22350"/>
                      </a:srgbClr>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68600" marR="68600" marT="34300" marB="34300">
                    <a:lnL w="12700" cap="flat" cmpd="sng">
                      <a:solidFill>
                        <a:srgbClr val="55AF89"/>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55AF89"/>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22350"/>
                      </a:srgbClr>
                    </a:solidFill>
                  </a:tcPr>
                </a:tc>
                <a:extLst>
                  <a:ext uri="{0D108BD9-81ED-4DB2-BD59-A6C34878D82A}">
                    <a16:rowId xmlns:a16="http://schemas.microsoft.com/office/drawing/2014/main" val="10002"/>
                  </a:ext>
                </a:extLst>
              </a:tr>
              <a:tr h="428300">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68600" marR="68600" marT="34300" marB="34300">
                    <a:lnL w="9525" cap="flat" cmpd="sng">
                      <a:solidFill>
                        <a:srgbClr val="000000">
                          <a:alpha val="0"/>
                        </a:srgbClr>
                      </a:solidFill>
                      <a:prstDash val="solid"/>
                      <a:round/>
                      <a:headEnd type="none" w="sm" len="sm"/>
                      <a:tailEnd type="none" w="sm" len="sm"/>
                    </a:lnL>
                    <a:lnR w="12700" cap="flat" cmpd="sng">
                      <a:solidFill>
                        <a:srgbClr val="55AF89"/>
                      </a:solidFill>
                      <a:prstDash val="solid"/>
                      <a:round/>
                      <a:headEnd type="none" w="sm" len="sm"/>
                      <a:tailEnd type="none" w="sm" len="sm"/>
                    </a:lnR>
                    <a:lnT w="12700" cap="flat" cmpd="sng">
                      <a:solidFill>
                        <a:srgbClr val="55AF89"/>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7450"/>
                      </a:srgbClr>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68600" marR="68600" marT="34300" marB="34300">
                    <a:lnL w="12700" cap="flat" cmpd="sng">
                      <a:solidFill>
                        <a:srgbClr val="55AF89"/>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55AF89"/>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7450"/>
                      </a:srgbClr>
                    </a:solidFill>
                  </a:tcPr>
                </a:tc>
                <a:extLst>
                  <a:ext uri="{0D108BD9-81ED-4DB2-BD59-A6C34878D82A}">
                    <a16:rowId xmlns:a16="http://schemas.microsoft.com/office/drawing/2014/main" val="10003"/>
                  </a:ext>
                </a:extLst>
              </a:tr>
              <a:tr h="428300">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68600" marR="68600" marT="34300" marB="34300">
                    <a:lnL w="9525" cap="flat" cmpd="sng">
                      <a:solidFill>
                        <a:srgbClr val="000000">
                          <a:alpha val="0"/>
                        </a:srgbClr>
                      </a:solidFill>
                      <a:prstDash val="solid"/>
                      <a:round/>
                      <a:headEnd type="none" w="sm" len="sm"/>
                      <a:tailEnd type="none" w="sm" len="sm"/>
                    </a:lnL>
                    <a:lnR w="12700" cap="flat" cmpd="sng">
                      <a:solidFill>
                        <a:srgbClr val="55AF89"/>
                      </a:solidFill>
                      <a:prstDash val="solid"/>
                      <a:round/>
                      <a:headEnd type="none" w="sm" len="sm"/>
                      <a:tailEnd type="none" w="sm" len="sm"/>
                    </a:lnR>
                    <a:lnT w="12700" cap="flat" cmpd="sng">
                      <a:solidFill>
                        <a:srgbClr val="55AF89"/>
                      </a:solidFill>
                      <a:prstDash val="solid"/>
                      <a:round/>
                      <a:headEnd type="none" w="sm" len="sm"/>
                      <a:tailEnd type="none" w="sm" len="sm"/>
                    </a:lnT>
                    <a:lnB w="28575" cap="flat" cmpd="sng">
                      <a:solidFill>
                        <a:srgbClr val="55AF89"/>
                      </a:solidFill>
                      <a:prstDash val="solid"/>
                      <a:round/>
                      <a:headEnd type="none" w="sm" len="sm"/>
                      <a:tailEnd type="none" w="sm" len="sm"/>
                    </a:lnB>
                    <a:solidFill>
                      <a:srgbClr val="55AF89">
                        <a:alpha val="22350"/>
                      </a:srgbClr>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68600" marR="68600" marT="34300" marB="34300">
                    <a:lnL w="12700" cap="flat" cmpd="sng">
                      <a:solidFill>
                        <a:srgbClr val="55AF89"/>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55AF89"/>
                      </a:solidFill>
                      <a:prstDash val="solid"/>
                      <a:round/>
                      <a:headEnd type="none" w="sm" len="sm"/>
                      <a:tailEnd type="none" w="sm" len="sm"/>
                    </a:lnT>
                    <a:lnB w="28575" cap="flat" cmpd="sng">
                      <a:solidFill>
                        <a:srgbClr val="55AF89"/>
                      </a:solidFill>
                      <a:prstDash val="solid"/>
                      <a:round/>
                      <a:headEnd type="none" w="sm" len="sm"/>
                      <a:tailEnd type="none" w="sm" len="sm"/>
                    </a:lnB>
                    <a:solidFill>
                      <a:srgbClr val="55AF89">
                        <a:alpha val="22350"/>
                      </a:srgbClr>
                    </a:solidFill>
                  </a:tcPr>
                </a:tc>
                <a:extLst>
                  <a:ext uri="{0D108BD9-81ED-4DB2-BD59-A6C34878D82A}">
                    <a16:rowId xmlns:a16="http://schemas.microsoft.com/office/drawing/2014/main" val="10004"/>
                  </a:ext>
                </a:extLst>
              </a:tr>
            </a:tbl>
          </a:graphicData>
        </a:graphic>
      </p:graphicFrame>
      <p:sp>
        <p:nvSpPr>
          <p:cNvPr id="139" name="Google Shape;139;g2d9c85610ca_1_638"/>
          <p:cNvSpPr txBox="1"/>
          <p:nvPr/>
        </p:nvSpPr>
        <p:spPr>
          <a:xfrm>
            <a:off x="5461599" y="1093435"/>
            <a:ext cx="1966800" cy="284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2E5F7D"/>
                </a:solidFill>
                <a:latin typeface="Calibri"/>
                <a:ea typeface="Calibri"/>
                <a:cs typeface="Calibri"/>
                <a:sym typeface="Calibri"/>
              </a:rPr>
              <a:t>Chart caption here</a:t>
            </a:r>
            <a:endParaRPr sz="1100" b="0" i="0" u="none" strike="noStrike" cap="none">
              <a:solidFill>
                <a:srgbClr val="000000"/>
              </a:solidFill>
              <a:latin typeface="Arial"/>
              <a:ea typeface="Arial"/>
              <a:cs typeface="Arial"/>
              <a:sym typeface="Arial"/>
            </a:endParaRPr>
          </a:p>
        </p:txBody>
      </p:sp>
      <p:sp>
        <p:nvSpPr>
          <p:cNvPr id="140" name="Google Shape;140;g2d9c85610ca_1_638"/>
          <p:cNvSpPr txBox="1">
            <a:spLocks noGrp="1"/>
          </p:cNvSpPr>
          <p:nvPr>
            <p:ph type="title"/>
          </p:nvPr>
        </p:nvSpPr>
        <p:spPr>
          <a:xfrm>
            <a:off x="369857" y="888511"/>
            <a:ext cx="4866300" cy="821100"/>
          </a:xfrm>
          <a:prstGeom prst="rect">
            <a:avLst/>
          </a:prstGeom>
          <a:noFill/>
          <a:ln>
            <a:noFill/>
          </a:ln>
        </p:spPr>
        <p:txBody>
          <a:bodyPr spcFirstLastPara="1" wrap="square" lIns="68575" tIns="34275" rIns="68575" bIns="34275" anchor="ctr" anchorCtr="0">
            <a:normAutofit/>
          </a:bodyPr>
          <a:lstStyle>
            <a:lvl1pPr lvl="0" algn="l" rtl="0">
              <a:lnSpc>
                <a:spcPct val="100000"/>
              </a:lnSpc>
              <a:spcBef>
                <a:spcPts val="0"/>
              </a:spcBef>
              <a:spcAft>
                <a:spcPts val="0"/>
              </a:spcAft>
              <a:buClr>
                <a:srgbClr val="2E5F7D"/>
              </a:buClr>
              <a:buSzPts val="3300"/>
              <a:buFont typeface="Calibri"/>
              <a:buNone/>
              <a:defRPr b="0">
                <a:solidFill>
                  <a:srgbClr val="2E5F7D"/>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41" name="Google Shape;141;g2d9c85610ca_1_638"/>
          <p:cNvSpPr txBox="1">
            <a:spLocks noGrp="1"/>
          </p:cNvSpPr>
          <p:nvPr>
            <p:ph type="body" idx="1"/>
          </p:nvPr>
        </p:nvSpPr>
        <p:spPr>
          <a:xfrm>
            <a:off x="369857" y="1840400"/>
            <a:ext cx="4866300" cy="2209800"/>
          </a:xfrm>
          <a:prstGeom prst="rect">
            <a:avLst/>
          </a:prstGeom>
          <a:noFill/>
          <a:ln>
            <a:noFill/>
          </a:ln>
        </p:spPr>
        <p:txBody>
          <a:bodyPr spcFirstLastPara="1" wrap="square" lIns="68575" tIns="34275" rIns="68575" bIns="34275" anchor="t" anchorCtr="0">
            <a:normAutofit/>
          </a:bodyPr>
          <a:lstStyle>
            <a:lvl1pPr marL="457200" lvl="0" indent="-361950" algn="l" rtl="0">
              <a:lnSpc>
                <a:spcPct val="90000"/>
              </a:lnSpc>
              <a:spcBef>
                <a:spcPts val="800"/>
              </a:spcBef>
              <a:spcAft>
                <a:spcPts val="0"/>
              </a:spcAft>
              <a:buClr>
                <a:srgbClr val="55AF89"/>
              </a:buClr>
              <a:buSzPts val="2100"/>
              <a:buChar char="•"/>
              <a:defRPr/>
            </a:lvl1pPr>
            <a:lvl2pPr marL="914400" lvl="1" indent="-342900" algn="l" rtl="0">
              <a:lnSpc>
                <a:spcPct val="90000"/>
              </a:lnSpc>
              <a:spcBef>
                <a:spcPts val="400"/>
              </a:spcBef>
              <a:spcAft>
                <a:spcPts val="0"/>
              </a:spcAft>
              <a:buClr>
                <a:srgbClr val="55AF89"/>
              </a:buClr>
              <a:buSzPts val="1800"/>
              <a:buChar char="•"/>
              <a:defRPr/>
            </a:lvl2pPr>
            <a:lvl3pPr marL="1371600" lvl="2" indent="-323850" algn="l" rtl="0">
              <a:lnSpc>
                <a:spcPct val="90000"/>
              </a:lnSpc>
              <a:spcBef>
                <a:spcPts val="400"/>
              </a:spcBef>
              <a:spcAft>
                <a:spcPts val="0"/>
              </a:spcAft>
              <a:buClr>
                <a:srgbClr val="55AF89"/>
              </a:buClr>
              <a:buSzPts val="1500"/>
              <a:buFont typeface="NTR"/>
              <a:buChar char="–"/>
              <a:defRPr/>
            </a:lvl3pPr>
            <a:lvl4pPr marL="1828800" lvl="3" indent="-317500" algn="l" rtl="0">
              <a:lnSpc>
                <a:spcPct val="90000"/>
              </a:lnSpc>
              <a:spcBef>
                <a:spcPts val="400"/>
              </a:spcBef>
              <a:spcAft>
                <a:spcPts val="0"/>
              </a:spcAft>
              <a:buClr>
                <a:srgbClr val="C46E25"/>
              </a:buClr>
              <a:buSzPts val="1400"/>
              <a:buChar char="•"/>
              <a:defRPr/>
            </a:lvl4pPr>
            <a:lvl5pPr marL="2286000" lvl="4" indent="-317500" algn="l" rtl="0">
              <a:lnSpc>
                <a:spcPct val="90000"/>
              </a:lnSpc>
              <a:spcBef>
                <a:spcPts val="400"/>
              </a:spcBef>
              <a:spcAft>
                <a:spcPts val="0"/>
              </a:spcAft>
              <a:buClr>
                <a:srgbClr val="C46E25"/>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142" name="Google Shape;142;g2d9c85610ca_1_638"/>
          <p:cNvPicPr preferRelativeResize="0"/>
          <p:nvPr/>
        </p:nvPicPr>
        <p:blipFill rotWithShape="1">
          <a:blip r:embed="rId2">
            <a:alphaModFix/>
          </a:blip>
          <a:srcRect/>
          <a:stretch/>
        </p:blipFill>
        <p:spPr>
          <a:xfrm>
            <a:off x="2286" y="0"/>
            <a:ext cx="9141713" cy="419432"/>
          </a:xfrm>
          <a:prstGeom prst="rect">
            <a:avLst/>
          </a:prstGeom>
          <a:noFill/>
          <a:ln>
            <a:noFill/>
          </a:ln>
        </p:spPr>
      </p:pic>
      <p:sp>
        <p:nvSpPr>
          <p:cNvPr id="143" name="Google Shape;143;g2d9c85610ca_1_638"/>
          <p:cNvSpPr txBox="1"/>
          <p:nvPr/>
        </p:nvSpPr>
        <p:spPr>
          <a:xfrm>
            <a:off x="356918" y="4773642"/>
            <a:ext cx="398400" cy="205800"/>
          </a:xfrm>
          <a:prstGeom prst="rect">
            <a:avLst/>
          </a:prstGeom>
          <a:noFill/>
          <a:ln>
            <a:noFill/>
          </a:ln>
        </p:spPr>
        <p:txBody>
          <a:bodyPr spcFirstLastPara="1" wrap="square" lIns="0" tIns="34275" rIns="0" bIns="34275" anchor="t" anchorCtr="0">
            <a:noAutofit/>
          </a:bodyPr>
          <a:lstStyle/>
          <a:p>
            <a:pPr marL="0" marR="0" lvl="0" indent="0" algn="l"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7F7F7F"/>
                </a:solidFill>
                <a:latin typeface="Calibri"/>
                <a:ea typeface="Calibri"/>
                <a:cs typeface="Calibri"/>
                <a:sym typeface="Calibri"/>
              </a:rPr>
              <a:t>‹#›</a:t>
            </a:fld>
            <a:endParaRPr sz="900" b="0" i="0" u="none" strike="noStrike" cap="none">
              <a:solidFill>
                <a:srgbClr val="7F7F7F"/>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144"/>
        <p:cNvGrpSpPr/>
        <p:nvPr/>
      </p:nvGrpSpPr>
      <p:grpSpPr>
        <a:xfrm>
          <a:off x="0" y="0"/>
          <a:ext cx="0" cy="0"/>
          <a:chOff x="0" y="0"/>
          <a:chExt cx="0" cy="0"/>
        </a:xfrm>
      </p:grpSpPr>
      <p:sp>
        <p:nvSpPr>
          <p:cNvPr id="145" name="Google Shape;145;g2d9c85610ca_1_645"/>
          <p:cNvSpPr txBox="1">
            <a:spLocks noGrp="1"/>
          </p:cNvSpPr>
          <p:nvPr>
            <p:ph type="title"/>
          </p:nvPr>
        </p:nvSpPr>
        <p:spPr>
          <a:xfrm>
            <a:off x="369857" y="888511"/>
            <a:ext cx="4866300" cy="821100"/>
          </a:xfrm>
          <a:prstGeom prst="rect">
            <a:avLst/>
          </a:prstGeom>
          <a:noFill/>
          <a:ln>
            <a:noFill/>
          </a:ln>
        </p:spPr>
        <p:txBody>
          <a:bodyPr spcFirstLastPara="1" wrap="square" lIns="68575" tIns="34275" rIns="68575" bIns="34275" anchor="ctr" anchorCtr="0">
            <a:normAutofit/>
          </a:bodyPr>
          <a:lstStyle>
            <a:lvl1pPr lvl="0" algn="l" rtl="0">
              <a:lnSpc>
                <a:spcPct val="100000"/>
              </a:lnSpc>
              <a:spcBef>
                <a:spcPts val="0"/>
              </a:spcBef>
              <a:spcAft>
                <a:spcPts val="0"/>
              </a:spcAft>
              <a:buClr>
                <a:srgbClr val="2E5F7D"/>
              </a:buClr>
              <a:buSzPts val="3300"/>
              <a:buFont typeface="Calibri"/>
              <a:buNone/>
              <a:defRPr b="0">
                <a:solidFill>
                  <a:srgbClr val="2E5F7D"/>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46" name="Google Shape;146;g2d9c85610ca_1_645"/>
          <p:cNvSpPr txBox="1">
            <a:spLocks noGrp="1"/>
          </p:cNvSpPr>
          <p:nvPr>
            <p:ph type="body" idx="1"/>
          </p:nvPr>
        </p:nvSpPr>
        <p:spPr>
          <a:xfrm>
            <a:off x="369857" y="1840400"/>
            <a:ext cx="4866300" cy="2209800"/>
          </a:xfrm>
          <a:prstGeom prst="rect">
            <a:avLst/>
          </a:prstGeom>
          <a:noFill/>
          <a:ln>
            <a:noFill/>
          </a:ln>
        </p:spPr>
        <p:txBody>
          <a:bodyPr spcFirstLastPara="1" wrap="square" lIns="68575" tIns="34275" rIns="68575" bIns="34275" anchor="t" anchorCtr="0">
            <a:normAutofit/>
          </a:bodyPr>
          <a:lstStyle>
            <a:lvl1pPr marL="457200" lvl="0" indent="-361950" algn="l" rtl="0">
              <a:lnSpc>
                <a:spcPct val="90000"/>
              </a:lnSpc>
              <a:spcBef>
                <a:spcPts val="800"/>
              </a:spcBef>
              <a:spcAft>
                <a:spcPts val="0"/>
              </a:spcAft>
              <a:buClr>
                <a:srgbClr val="55AF89"/>
              </a:buClr>
              <a:buSzPts val="2100"/>
              <a:buChar char="•"/>
              <a:defRPr/>
            </a:lvl1pPr>
            <a:lvl2pPr marL="914400" lvl="1" indent="-342900" algn="l" rtl="0">
              <a:lnSpc>
                <a:spcPct val="90000"/>
              </a:lnSpc>
              <a:spcBef>
                <a:spcPts val="400"/>
              </a:spcBef>
              <a:spcAft>
                <a:spcPts val="0"/>
              </a:spcAft>
              <a:buClr>
                <a:srgbClr val="55AF89"/>
              </a:buClr>
              <a:buSzPts val="1800"/>
              <a:buChar char="•"/>
              <a:defRPr/>
            </a:lvl2pPr>
            <a:lvl3pPr marL="1371600" lvl="2" indent="-323850" algn="l" rtl="0">
              <a:lnSpc>
                <a:spcPct val="90000"/>
              </a:lnSpc>
              <a:spcBef>
                <a:spcPts val="400"/>
              </a:spcBef>
              <a:spcAft>
                <a:spcPts val="0"/>
              </a:spcAft>
              <a:buClr>
                <a:srgbClr val="55AF89"/>
              </a:buClr>
              <a:buSzPts val="1500"/>
              <a:buFont typeface="NTR"/>
              <a:buChar char="–"/>
              <a:defRPr/>
            </a:lvl3pPr>
            <a:lvl4pPr marL="1828800" lvl="3" indent="-317500" algn="l" rtl="0">
              <a:lnSpc>
                <a:spcPct val="90000"/>
              </a:lnSpc>
              <a:spcBef>
                <a:spcPts val="400"/>
              </a:spcBef>
              <a:spcAft>
                <a:spcPts val="0"/>
              </a:spcAft>
              <a:buClr>
                <a:srgbClr val="C46E25"/>
              </a:buClr>
              <a:buSzPts val="1400"/>
              <a:buChar char="•"/>
              <a:defRPr/>
            </a:lvl4pPr>
            <a:lvl5pPr marL="2286000" lvl="4" indent="-317500" algn="l" rtl="0">
              <a:lnSpc>
                <a:spcPct val="90000"/>
              </a:lnSpc>
              <a:spcBef>
                <a:spcPts val="400"/>
              </a:spcBef>
              <a:spcAft>
                <a:spcPts val="0"/>
              </a:spcAft>
              <a:buClr>
                <a:srgbClr val="C46E25"/>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147" name="Google Shape;147;g2d9c85610ca_1_645"/>
          <p:cNvPicPr preferRelativeResize="0"/>
          <p:nvPr/>
        </p:nvPicPr>
        <p:blipFill rotWithShape="1">
          <a:blip r:embed="rId2">
            <a:alphaModFix/>
          </a:blip>
          <a:srcRect/>
          <a:stretch/>
        </p:blipFill>
        <p:spPr>
          <a:xfrm>
            <a:off x="2286" y="0"/>
            <a:ext cx="9141713" cy="419432"/>
          </a:xfrm>
          <a:prstGeom prst="rect">
            <a:avLst/>
          </a:prstGeom>
          <a:noFill/>
          <a:ln>
            <a:noFill/>
          </a:ln>
        </p:spPr>
      </p:pic>
      <p:sp>
        <p:nvSpPr>
          <p:cNvPr id="148" name="Google Shape;148;g2d9c85610ca_1_645"/>
          <p:cNvSpPr txBox="1"/>
          <p:nvPr/>
        </p:nvSpPr>
        <p:spPr>
          <a:xfrm>
            <a:off x="356918" y="4773642"/>
            <a:ext cx="398400" cy="205800"/>
          </a:xfrm>
          <a:prstGeom prst="rect">
            <a:avLst/>
          </a:prstGeom>
          <a:noFill/>
          <a:ln>
            <a:noFill/>
          </a:ln>
        </p:spPr>
        <p:txBody>
          <a:bodyPr spcFirstLastPara="1" wrap="square" lIns="0" tIns="34275" rIns="0" bIns="34275" anchor="t" anchorCtr="0">
            <a:noAutofit/>
          </a:bodyPr>
          <a:lstStyle/>
          <a:p>
            <a:pPr marL="0" marR="0" lvl="0" indent="0" algn="l"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7F7F7F"/>
                </a:solidFill>
                <a:latin typeface="Calibri"/>
                <a:ea typeface="Calibri"/>
                <a:cs typeface="Calibri"/>
                <a:sym typeface="Calibri"/>
              </a:rPr>
              <a:t>‹#›</a:t>
            </a:fld>
            <a:endParaRPr sz="900" b="0" i="0" u="none" strike="noStrike" cap="none">
              <a:solidFill>
                <a:srgbClr val="7F7F7F"/>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8_Data Slide">
  <p:cSld name="8_Data Slide">
    <p:spTree>
      <p:nvGrpSpPr>
        <p:cNvPr id="1" name="Shape 149"/>
        <p:cNvGrpSpPr/>
        <p:nvPr/>
      </p:nvGrpSpPr>
      <p:grpSpPr>
        <a:xfrm>
          <a:off x="0" y="0"/>
          <a:ext cx="0" cy="0"/>
          <a:chOff x="0" y="0"/>
          <a:chExt cx="0" cy="0"/>
        </a:xfrm>
      </p:grpSpPr>
      <p:sp>
        <p:nvSpPr>
          <p:cNvPr id="150" name="Google Shape;150;g2e0c35f2eba_0_592"/>
          <p:cNvSpPr txBox="1">
            <a:spLocks noGrp="1"/>
          </p:cNvSpPr>
          <p:nvPr>
            <p:ph type="body" idx="1"/>
          </p:nvPr>
        </p:nvSpPr>
        <p:spPr>
          <a:xfrm>
            <a:off x="457200" y="1376680"/>
            <a:ext cx="8229600" cy="3132300"/>
          </a:xfrm>
          <a:prstGeom prst="rect">
            <a:avLst/>
          </a:prstGeom>
          <a:noFill/>
          <a:ln>
            <a:noFill/>
          </a:ln>
        </p:spPr>
        <p:txBody>
          <a:bodyPr spcFirstLastPara="1" wrap="square" lIns="91425" tIns="45700" rIns="91425" bIns="45700" anchor="t" anchorCtr="0">
            <a:normAutofit/>
          </a:bodyPr>
          <a:lstStyle>
            <a:lvl1pPr marL="457200" lvl="0" indent="-355600" algn="l" rtl="0">
              <a:lnSpc>
                <a:spcPct val="110000"/>
              </a:lnSpc>
              <a:spcBef>
                <a:spcPts val="400"/>
              </a:spcBef>
              <a:spcAft>
                <a:spcPts val="0"/>
              </a:spcAft>
              <a:buClr>
                <a:srgbClr val="003BC0"/>
              </a:buClr>
              <a:buSzPts val="2000"/>
              <a:buFont typeface="Arial"/>
              <a:buChar char="•"/>
              <a:defRPr sz="2000" b="1">
                <a:solidFill>
                  <a:srgbClr val="1D1D1D"/>
                </a:solidFill>
              </a:defRPr>
            </a:lvl1pPr>
            <a:lvl2pPr marL="914400" lvl="1" indent="-342900" algn="l" rtl="0">
              <a:lnSpc>
                <a:spcPct val="111111"/>
              </a:lnSpc>
              <a:spcBef>
                <a:spcPts val="360"/>
              </a:spcBef>
              <a:spcAft>
                <a:spcPts val="0"/>
              </a:spcAft>
              <a:buClr>
                <a:srgbClr val="005761"/>
              </a:buClr>
              <a:buSzPts val="1800"/>
              <a:buFont typeface="Arial"/>
              <a:buChar char="-"/>
              <a:defRPr sz="1800">
                <a:solidFill>
                  <a:srgbClr val="1D1D1D"/>
                </a:solidFill>
              </a:defRPr>
            </a:lvl2pPr>
            <a:lvl3pPr marL="1371600" lvl="2" indent="-355600" algn="l" rtl="0">
              <a:lnSpc>
                <a:spcPct val="100000"/>
              </a:lnSpc>
              <a:spcBef>
                <a:spcPts val="400"/>
              </a:spcBef>
              <a:spcAft>
                <a:spcPts val="0"/>
              </a:spcAft>
              <a:buClr>
                <a:srgbClr val="5A5A5A"/>
              </a:buClr>
              <a:buSzPts val="2000"/>
              <a:buChar char="•"/>
              <a:defRPr sz="2000">
                <a:solidFill>
                  <a:srgbClr val="1D1D1D"/>
                </a:solidFill>
              </a:defRPr>
            </a:lvl3pPr>
            <a:lvl4pPr marL="1828800" lvl="3" indent="-355600" algn="l" rtl="0">
              <a:spcBef>
                <a:spcPts val="400"/>
              </a:spcBef>
              <a:spcAft>
                <a:spcPts val="0"/>
              </a:spcAft>
              <a:buClr>
                <a:srgbClr val="1D1D1D"/>
              </a:buClr>
              <a:buSzPts val="2000"/>
              <a:buChar char="•"/>
              <a:defRPr sz="2000">
                <a:solidFill>
                  <a:srgbClr val="1D1D1D"/>
                </a:solidFill>
              </a:defRPr>
            </a:lvl4pPr>
            <a:lvl5pPr marL="2286000" lvl="4" indent="-355600" algn="l" rtl="0">
              <a:spcBef>
                <a:spcPts val="400"/>
              </a:spcBef>
              <a:spcAft>
                <a:spcPts val="0"/>
              </a:spcAft>
              <a:buClr>
                <a:srgbClr val="1D1D1D"/>
              </a:buClr>
              <a:buSzPts val="2000"/>
              <a:buChar char="•"/>
              <a:defRPr sz="2000">
                <a:solidFill>
                  <a:srgbClr val="1D1D1D"/>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51" name="Google Shape;151;g2e0c35f2eba_0_592"/>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b" anchorCtr="0">
            <a:normAutofit/>
          </a:bodyPr>
          <a:lstStyle>
            <a:lvl1pPr marR="0" lvl="0" algn="l" rtl="0">
              <a:lnSpc>
                <a:spcPct val="107142"/>
              </a:lnSpc>
              <a:spcBef>
                <a:spcPts val="0"/>
              </a:spcBef>
              <a:spcAft>
                <a:spcPts val="0"/>
              </a:spcAft>
              <a:buSzPts val="3300"/>
              <a:buNone/>
              <a:defRPr sz="2800" b="1" i="0" u="none" strike="noStrike" cap="none">
                <a:solidFill>
                  <a:srgbClr val="1E5AAA"/>
                </a:solidFill>
                <a:latin typeface="Calibri"/>
                <a:ea typeface="Calibri"/>
                <a:cs typeface="Calibri"/>
                <a:sym typeface="Calibri"/>
              </a:defRPr>
            </a:lvl1pPr>
            <a:lvl2pPr marR="0" lvl="1" algn="ctr" rtl="0">
              <a:spcBef>
                <a:spcPts val="0"/>
              </a:spcBef>
              <a:spcAft>
                <a:spcPts val="0"/>
              </a:spcAft>
              <a:buSzPts val="1100"/>
              <a:buNone/>
              <a:defRPr sz="4400" b="0" i="0" u="none" strike="noStrike" cap="none">
                <a:solidFill>
                  <a:schemeClr val="dk1"/>
                </a:solidFill>
                <a:latin typeface="Open Sans"/>
                <a:ea typeface="Open Sans"/>
                <a:cs typeface="Open Sans"/>
                <a:sym typeface="Open Sans"/>
              </a:defRPr>
            </a:lvl2pPr>
            <a:lvl3pPr marR="0" lvl="2" algn="ctr" rtl="0">
              <a:spcBef>
                <a:spcPts val="0"/>
              </a:spcBef>
              <a:spcAft>
                <a:spcPts val="0"/>
              </a:spcAft>
              <a:buSzPts val="1100"/>
              <a:buNone/>
              <a:defRPr sz="4400" b="0" i="0" u="none" strike="noStrike" cap="none">
                <a:solidFill>
                  <a:schemeClr val="dk1"/>
                </a:solidFill>
                <a:latin typeface="Open Sans"/>
                <a:ea typeface="Open Sans"/>
                <a:cs typeface="Open Sans"/>
                <a:sym typeface="Open Sans"/>
              </a:defRPr>
            </a:lvl3pPr>
            <a:lvl4pPr marR="0" lvl="3" algn="ctr" rtl="0">
              <a:spcBef>
                <a:spcPts val="0"/>
              </a:spcBef>
              <a:spcAft>
                <a:spcPts val="0"/>
              </a:spcAft>
              <a:buSzPts val="1100"/>
              <a:buNone/>
              <a:defRPr sz="4400" b="0" i="0" u="none" strike="noStrike" cap="none">
                <a:solidFill>
                  <a:schemeClr val="dk1"/>
                </a:solidFill>
                <a:latin typeface="Open Sans"/>
                <a:ea typeface="Open Sans"/>
                <a:cs typeface="Open Sans"/>
                <a:sym typeface="Open Sans"/>
              </a:defRPr>
            </a:lvl4pPr>
            <a:lvl5pPr marR="0" lvl="4" algn="ctr" rtl="0">
              <a:spcBef>
                <a:spcPts val="0"/>
              </a:spcBef>
              <a:spcAft>
                <a:spcPts val="0"/>
              </a:spcAft>
              <a:buSzPts val="1100"/>
              <a:buNone/>
              <a:defRPr sz="4400" b="0" i="0" u="none" strike="noStrike" cap="none">
                <a:solidFill>
                  <a:schemeClr val="dk1"/>
                </a:solidFill>
                <a:latin typeface="Open Sans"/>
                <a:ea typeface="Open Sans"/>
                <a:cs typeface="Open Sans"/>
                <a:sym typeface="Open Sans"/>
              </a:defRPr>
            </a:lvl5pPr>
            <a:lvl6pPr marR="0" lvl="5" algn="ctr" rtl="0">
              <a:spcBef>
                <a:spcPts val="0"/>
              </a:spcBef>
              <a:spcAft>
                <a:spcPts val="0"/>
              </a:spcAft>
              <a:buSzPts val="1100"/>
              <a:buNone/>
              <a:defRPr sz="4400" b="0" i="0" u="none" strike="noStrike" cap="none">
                <a:solidFill>
                  <a:schemeClr val="dk1"/>
                </a:solidFill>
                <a:latin typeface="Open Sans"/>
                <a:ea typeface="Open Sans"/>
                <a:cs typeface="Open Sans"/>
                <a:sym typeface="Open Sans"/>
              </a:defRPr>
            </a:lvl6pPr>
            <a:lvl7pPr marR="0" lvl="6" algn="ctr" rtl="0">
              <a:spcBef>
                <a:spcPts val="0"/>
              </a:spcBef>
              <a:spcAft>
                <a:spcPts val="0"/>
              </a:spcAft>
              <a:buSzPts val="1100"/>
              <a:buNone/>
              <a:defRPr sz="4400" b="0" i="0" u="none" strike="noStrike" cap="none">
                <a:solidFill>
                  <a:schemeClr val="dk1"/>
                </a:solidFill>
                <a:latin typeface="Open Sans"/>
                <a:ea typeface="Open Sans"/>
                <a:cs typeface="Open Sans"/>
                <a:sym typeface="Open Sans"/>
              </a:defRPr>
            </a:lvl7pPr>
            <a:lvl8pPr marR="0" lvl="7" algn="ctr" rtl="0">
              <a:spcBef>
                <a:spcPts val="0"/>
              </a:spcBef>
              <a:spcAft>
                <a:spcPts val="0"/>
              </a:spcAft>
              <a:buSzPts val="1100"/>
              <a:buNone/>
              <a:defRPr sz="4400" b="0" i="0" u="none" strike="noStrike" cap="none">
                <a:solidFill>
                  <a:schemeClr val="dk1"/>
                </a:solidFill>
                <a:latin typeface="Open Sans"/>
                <a:ea typeface="Open Sans"/>
                <a:cs typeface="Open Sans"/>
                <a:sym typeface="Open Sans"/>
              </a:defRPr>
            </a:lvl8pPr>
            <a:lvl9pPr marR="0" lvl="8" algn="ctr" rtl="0">
              <a:spcBef>
                <a:spcPts val="0"/>
              </a:spcBef>
              <a:spcAft>
                <a:spcPts val="0"/>
              </a:spcAft>
              <a:buSzPts val="1100"/>
              <a:buNone/>
              <a:defRPr sz="4400" b="0" i="0" u="none" strike="noStrike" cap="none">
                <a:solidFill>
                  <a:schemeClr val="dk1"/>
                </a:solidFill>
                <a:latin typeface="Open Sans"/>
                <a:ea typeface="Open Sans"/>
                <a:cs typeface="Open Sans"/>
                <a:sym typeface="Open Sans"/>
              </a:defRPr>
            </a:lvl9pPr>
          </a:lstStyle>
          <a:p>
            <a:endParaRPr/>
          </a:p>
        </p:txBody>
      </p:sp>
      <p:grpSp>
        <p:nvGrpSpPr>
          <p:cNvPr id="152" name="Google Shape;152;g2e0c35f2eba_0_592"/>
          <p:cNvGrpSpPr/>
          <p:nvPr/>
        </p:nvGrpSpPr>
        <p:grpSpPr>
          <a:xfrm>
            <a:off x="-307" y="5044604"/>
            <a:ext cx="9143115" cy="106946"/>
            <a:chOff x="7355954" y="15880800"/>
            <a:chExt cx="21904923" cy="578400"/>
          </a:xfrm>
        </p:grpSpPr>
        <p:sp>
          <p:nvSpPr>
            <p:cNvPr id="153" name="Google Shape;153;g2e0c35f2eba_0_592"/>
            <p:cNvSpPr/>
            <p:nvPr/>
          </p:nvSpPr>
          <p:spPr>
            <a:xfrm rot="10800000" flipH="1">
              <a:off x="21984029" y="15880800"/>
              <a:ext cx="2433000" cy="578400"/>
            </a:xfrm>
            <a:prstGeom prst="rect">
              <a:avLst/>
            </a:prstGeom>
            <a:solidFill>
              <a:srgbClr val="194D93"/>
            </a:solidFill>
            <a:ln>
              <a:noFill/>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None/>
              </a:pPr>
              <a:endParaRPr sz="2500" b="0" i="0" u="none" strike="noStrike" cap="none">
                <a:solidFill>
                  <a:srgbClr val="000000"/>
                </a:solidFill>
                <a:latin typeface="Arial"/>
                <a:ea typeface="Arial"/>
                <a:cs typeface="Arial"/>
                <a:sym typeface="Arial"/>
              </a:endParaRPr>
            </a:p>
          </p:txBody>
        </p:sp>
        <p:sp>
          <p:nvSpPr>
            <p:cNvPr id="154" name="Google Shape;154;g2e0c35f2eba_0_592"/>
            <p:cNvSpPr/>
            <p:nvPr/>
          </p:nvSpPr>
          <p:spPr>
            <a:xfrm rot="10800000" flipH="1">
              <a:off x="24406350" y="15880800"/>
              <a:ext cx="2433000" cy="578400"/>
            </a:xfrm>
            <a:prstGeom prst="rect">
              <a:avLst/>
            </a:prstGeom>
            <a:solidFill>
              <a:srgbClr val="1C56A4"/>
            </a:solidFill>
            <a:ln>
              <a:noFill/>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None/>
              </a:pPr>
              <a:endParaRPr sz="2500" b="0" i="0" u="none" strike="noStrike" cap="none">
                <a:solidFill>
                  <a:srgbClr val="000000"/>
                </a:solidFill>
                <a:latin typeface="Arial"/>
                <a:ea typeface="Arial"/>
                <a:cs typeface="Arial"/>
                <a:sym typeface="Arial"/>
              </a:endParaRPr>
            </a:p>
          </p:txBody>
        </p:sp>
        <p:sp>
          <p:nvSpPr>
            <p:cNvPr id="155" name="Google Shape;155;g2e0c35f2eba_0_592"/>
            <p:cNvSpPr/>
            <p:nvPr/>
          </p:nvSpPr>
          <p:spPr>
            <a:xfrm rot="10800000" flipH="1">
              <a:off x="26827877" y="15880800"/>
              <a:ext cx="2433000" cy="578400"/>
            </a:xfrm>
            <a:prstGeom prst="rect">
              <a:avLst/>
            </a:prstGeom>
            <a:solidFill>
              <a:srgbClr val="1E5DB2"/>
            </a:solidFill>
            <a:ln>
              <a:noFill/>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None/>
              </a:pPr>
              <a:endParaRPr sz="2500" b="0" i="0" u="none" strike="noStrike" cap="none">
                <a:solidFill>
                  <a:srgbClr val="000000"/>
                </a:solidFill>
                <a:latin typeface="Arial"/>
                <a:ea typeface="Arial"/>
                <a:cs typeface="Arial"/>
                <a:sym typeface="Arial"/>
              </a:endParaRPr>
            </a:p>
          </p:txBody>
        </p:sp>
        <p:sp>
          <p:nvSpPr>
            <p:cNvPr id="156" name="Google Shape;156;g2e0c35f2eba_0_592"/>
            <p:cNvSpPr/>
            <p:nvPr/>
          </p:nvSpPr>
          <p:spPr>
            <a:xfrm rot="10800000" flipH="1">
              <a:off x="7355954" y="15880800"/>
              <a:ext cx="14644500" cy="578400"/>
            </a:xfrm>
            <a:prstGeom prst="rect">
              <a:avLst/>
            </a:prstGeom>
            <a:solidFill>
              <a:srgbClr val="164380"/>
            </a:solidFill>
            <a:ln>
              <a:noFill/>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None/>
              </a:pPr>
              <a:endParaRPr sz="2500" b="0" i="0" u="none" strike="noStrike" cap="none">
                <a:solidFill>
                  <a:srgbClr val="000000"/>
                </a:solidFill>
                <a:latin typeface="Arial"/>
                <a:ea typeface="Arial"/>
                <a:cs typeface="Arial"/>
                <a:sym typeface="Arial"/>
              </a:endParaRPr>
            </a:p>
          </p:txBody>
        </p:sp>
      </p:gr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8_Data Slide 1">
  <p:cSld name="8_Data Slide_1">
    <p:spTree>
      <p:nvGrpSpPr>
        <p:cNvPr id="1" name="Shape 157"/>
        <p:cNvGrpSpPr/>
        <p:nvPr/>
      </p:nvGrpSpPr>
      <p:grpSpPr>
        <a:xfrm>
          <a:off x="0" y="0"/>
          <a:ext cx="0" cy="0"/>
          <a:chOff x="0" y="0"/>
          <a:chExt cx="0" cy="0"/>
        </a:xfrm>
      </p:grpSpPr>
      <p:sp>
        <p:nvSpPr>
          <p:cNvPr id="158" name="Google Shape;158;g2e0c35f2eba_0_600"/>
          <p:cNvSpPr txBox="1">
            <a:spLocks noGrp="1"/>
          </p:cNvSpPr>
          <p:nvPr>
            <p:ph type="body" idx="1"/>
          </p:nvPr>
        </p:nvSpPr>
        <p:spPr>
          <a:xfrm>
            <a:off x="457200" y="1376680"/>
            <a:ext cx="8229600" cy="3132300"/>
          </a:xfrm>
          <a:prstGeom prst="rect">
            <a:avLst/>
          </a:prstGeom>
          <a:noFill/>
          <a:ln>
            <a:noFill/>
          </a:ln>
        </p:spPr>
        <p:txBody>
          <a:bodyPr spcFirstLastPara="1" wrap="square" lIns="68575" tIns="34300" rIns="68575" bIns="34300" anchor="t" anchorCtr="0">
            <a:normAutofit/>
          </a:bodyPr>
          <a:lstStyle>
            <a:lvl1pPr marL="457200" lvl="0" indent="-361950" algn="l" rtl="0">
              <a:lnSpc>
                <a:spcPct val="110000"/>
              </a:lnSpc>
              <a:spcBef>
                <a:spcPts val="800"/>
              </a:spcBef>
              <a:spcAft>
                <a:spcPts val="0"/>
              </a:spcAft>
              <a:buClr>
                <a:srgbClr val="003BC0"/>
              </a:buClr>
              <a:buSzPts val="2100"/>
              <a:buFont typeface="Arial"/>
              <a:buChar char="•"/>
              <a:defRPr sz="2000" b="1">
                <a:solidFill>
                  <a:srgbClr val="1D1D1D"/>
                </a:solidFill>
              </a:defRPr>
            </a:lvl1pPr>
            <a:lvl2pPr marL="914400" lvl="1" indent="-342900" algn="l" rtl="0">
              <a:lnSpc>
                <a:spcPct val="111111"/>
              </a:lnSpc>
              <a:spcBef>
                <a:spcPts val="400"/>
              </a:spcBef>
              <a:spcAft>
                <a:spcPts val="0"/>
              </a:spcAft>
              <a:buClr>
                <a:srgbClr val="005761"/>
              </a:buClr>
              <a:buSzPts val="1800"/>
              <a:buFont typeface="Arial"/>
              <a:buChar char="-"/>
              <a:defRPr sz="1800">
                <a:solidFill>
                  <a:srgbClr val="1D1D1D"/>
                </a:solidFill>
              </a:defRPr>
            </a:lvl2pPr>
            <a:lvl3pPr marL="1371600" lvl="2" indent="-323850" algn="l" rtl="0">
              <a:lnSpc>
                <a:spcPct val="100000"/>
              </a:lnSpc>
              <a:spcBef>
                <a:spcPts val="400"/>
              </a:spcBef>
              <a:spcAft>
                <a:spcPts val="0"/>
              </a:spcAft>
              <a:buClr>
                <a:srgbClr val="5A5A5A"/>
              </a:buClr>
              <a:buSzPts val="1500"/>
              <a:buChar char="•"/>
              <a:defRPr sz="2000">
                <a:solidFill>
                  <a:srgbClr val="1D1D1D"/>
                </a:solidFill>
              </a:defRPr>
            </a:lvl3pPr>
            <a:lvl4pPr marL="1828800" lvl="3" indent="-317500" algn="l" rtl="0">
              <a:lnSpc>
                <a:spcPct val="90000"/>
              </a:lnSpc>
              <a:spcBef>
                <a:spcPts val="400"/>
              </a:spcBef>
              <a:spcAft>
                <a:spcPts val="0"/>
              </a:spcAft>
              <a:buSzPts val="1400"/>
              <a:buChar char="•"/>
              <a:defRPr sz="2000">
                <a:solidFill>
                  <a:srgbClr val="1D1D1D"/>
                </a:solidFill>
              </a:defRPr>
            </a:lvl4pPr>
            <a:lvl5pPr marL="2286000" lvl="4" indent="-317500" algn="l" rtl="0">
              <a:lnSpc>
                <a:spcPct val="90000"/>
              </a:lnSpc>
              <a:spcBef>
                <a:spcPts val="400"/>
              </a:spcBef>
              <a:spcAft>
                <a:spcPts val="0"/>
              </a:spcAft>
              <a:buSzPts val="1400"/>
              <a:buChar char="•"/>
              <a:defRPr sz="2000">
                <a:solidFill>
                  <a:srgbClr val="1D1D1D"/>
                </a:solidFill>
              </a:defRPr>
            </a:lvl5pPr>
            <a:lvl6pPr marL="2743200" lvl="5" indent="-317500" algn="l" rtl="0">
              <a:lnSpc>
                <a:spcPct val="90000"/>
              </a:lnSpc>
              <a:spcBef>
                <a:spcPts val="400"/>
              </a:spcBef>
              <a:spcAft>
                <a:spcPts val="0"/>
              </a:spcAft>
              <a:buSzPts val="1400"/>
              <a:buChar char="•"/>
              <a:defRPr/>
            </a:lvl6pPr>
            <a:lvl7pPr marL="3200400" lvl="6" indent="-317500" algn="l" rtl="0">
              <a:lnSpc>
                <a:spcPct val="90000"/>
              </a:lnSpc>
              <a:spcBef>
                <a:spcPts val="400"/>
              </a:spcBef>
              <a:spcAft>
                <a:spcPts val="0"/>
              </a:spcAft>
              <a:buSzPts val="1400"/>
              <a:buChar char="•"/>
              <a:defRPr/>
            </a:lvl7pPr>
            <a:lvl8pPr marL="3657600" lvl="7" indent="-317500" algn="l" rtl="0">
              <a:lnSpc>
                <a:spcPct val="90000"/>
              </a:lnSpc>
              <a:spcBef>
                <a:spcPts val="400"/>
              </a:spcBef>
              <a:spcAft>
                <a:spcPts val="0"/>
              </a:spcAft>
              <a:buSzPts val="1400"/>
              <a:buChar char="•"/>
              <a:defRPr/>
            </a:lvl8pPr>
            <a:lvl9pPr marL="4114800" lvl="8" indent="-317500" algn="l" rtl="0">
              <a:lnSpc>
                <a:spcPct val="90000"/>
              </a:lnSpc>
              <a:spcBef>
                <a:spcPts val="400"/>
              </a:spcBef>
              <a:spcAft>
                <a:spcPts val="0"/>
              </a:spcAft>
              <a:buSzPts val="1400"/>
              <a:buChar char="•"/>
              <a:defRPr/>
            </a:lvl9pPr>
          </a:lstStyle>
          <a:p>
            <a:endParaRPr/>
          </a:p>
        </p:txBody>
      </p:sp>
      <p:sp>
        <p:nvSpPr>
          <p:cNvPr id="159" name="Google Shape;159;g2e0c35f2eba_0_600"/>
          <p:cNvSpPr txBox="1">
            <a:spLocks noGrp="1"/>
          </p:cNvSpPr>
          <p:nvPr>
            <p:ph type="title"/>
          </p:nvPr>
        </p:nvSpPr>
        <p:spPr>
          <a:xfrm>
            <a:off x="457200" y="205979"/>
            <a:ext cx="8229600" cy="857400"/>
          </a:xfrm>
          <a:prstGeom prst="rect">
            <a:avLst/>
          </a:prstGeom>
          <a:noFill/>
          <a:ln>
            <a:noFill/>
          </a:ln>
        </p:spPr>
        <p:txBody>
          <a:bodyPr spcFirstLastPara="1" wrap="square" lIns="68575" tIns="34300" rIns="68575" bIns="34300" anchor="b" anchorCtr="0">
            <a:normAutofit/>
          </a:bodyPr>
          <a:lstStyle>
            <a:lvl1pPr lvl="0" algn="l" rtl="0">
              <a:lnSpc>
                <a:spcPct val="107142"/>
              </a:lnSpc>
              <a:spcBef>
                <a:spcPts val="0"/>
              </a:spcBef>
              <a:spcAft>
                <a:spcPts val="0"/>
              </a:spcAft>
              <a:buSzPts val="3300"/>
              <a:buNone/>
              <a:defRPr sz="2800" b="1">
                <a:solidFill>
                  <a:srgbClr val="1E5AAA"/>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grpSp>
        <p:nvGrpSpPr>
          <p:cNvPr id="160" name="Google Shape;160;g2e0c35f2eba_0_600"/>
          <p:cNvGrpSpPr/>
          <p:nvPr/>
        </p:nvGrpSpPr>
        <p:grpSpPr>
          <a:xfrm>
            <a:off x="-307" y="5044604"/>
            <a:ext cx="9143115" cy="106946"/>
            <a:chOff x="7355954" y="15880800"/>
            <a:chExt cx="21904923" cy="578400"/>
          </a:xfrm>
        </p:grpSpPr>
        <p:sp>
          <p:nvSpPr>
            <p:cNvPr id="161" name="Google Shape;161;g2e0c35f2eba_0_600"/>
            <p:cNvSpPr/>
            <p:nvPr/>
          </p:nvSpPr>
          <p:spPr>
            <a:xfrm rot="10800000" flipH="1">
              <a:off x="21984029" y="15880800"/>
              <a:ext cx="2433000" cy="578400"/>
            </a:xfrm>
            <a:prstGeom prst="rect">
              <a:avLst/>
            </a:prstGeom>
            <a:solidFill>
              <a:srgbClr val="194D93"/>
            </a:solidFill>
            <a:ln>
              <a:noFill/>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None/>
              </a:pPr>
              <a:endParaRPr sz="2500" b="0" i="0" u="none" strike="noStrike" cap="none">
                <a:solidFill>
                  <a:srgbClr val="000000"/>
                </a:solidFill>
                <a:latin typeface="Arial"/>
                <a:ea typeface="Arial"/>
                <a:cs typeface="Arial"/>
                <a:sym typeface="Arial"/>
              </a:endParaRPr>
            </a:p>
          </p:txBody>
        </p:sp>
        <p:sp>
          <p:nvSpPr>
            <p:cNvPr id="162" name="Google Shape;162;g2e0c35f2eba_0_600"/>
            <p:cNvSpPr/>
            <p:nvPr/>
          </p:nvSpPr>
          <p:spPr>
            <a:xfrm rot="10800000" flipH="1">
              <a:off x="24406350" y="15880800"/>
              <a:ext cx="2433000" cy="578400"/>
            </a:xfrm>
            <a:prstGeom prst="rect">
              <a:avLst/>
            </a:prstGeom>
            <a:solidFill>
              <a:srgbClr val="1C56A4"/>
            </a:solidFill>
            <a:ln>
              <a:noFill/>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None/>
              </a:pPr>
              <a:endParaRPr sz="2500" b="0" i="0" u="none" strike="noStrike" cap="none">
                <a:solidFill>
                  <a:srgbClr val="000000"/>
                </a:solidFill>
                <a:latin typeface="Arial"/>
                <a:ea typeface="Arial"/>
                <a:cs typeface="Arial"/>
                <a:sym typeface="Arial"/>
              </a:endParaRPr>
            </a:p>
          </p:txBody>
        </p:sp>
        <p:sp>
          <p:nvSpPr>
            <p:cNvPr id="163" name="Google Shape;163;g2e0c35f2eba_0_600"/>
            <p:cNvSpPr/>
            <p:nvPr/>
          </p:nvSpPr>
          <p:spPr>
            <a:xfrm rot="10800000" flipH="1">
              <a:off x="26827877" y="15880800"/>
              <a:ext cx="2433000" cy="578400"/>
            </a:xfrm>
            <a:prstGeom prst="rect">
              <a:avLst/>
            </a:prstGeom>
            <a:solidFill>
              <a:srgbClr val="1E5DB2"/>
            </a:solidFill>
            <a:ln>
              <a:noFill/>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None/>
              </a:pPr>
              <a:endParaRPr sz="2500" b="0" i="0" u="none" strike="noStrike" cap="none">
                <a:solidFill>
                  <a:srgbClr val="000000"/>
                </a:solidFill>
                <a:latin typeface="Arial"/>
                <a:ea typeface="Arial"/>
                <a:cs typeface="Arial"/>
                <a:sym typeface="Arial"/>
              </a:endParaRPr>
            </a:p>
          </p:txBody>
        </p:sp>
        <p:sp>
          <p:nvSpPr>
            <p:cNvPr id="164" name="Google Shape;164;g2e0c35f2eba_0_600"/>
            <p:cNvSpPr/>
            <p:nvPr/>
          </p:nvSpPr>
          <p:spPr>
            <a:xfrm rot="10800000" flipH="1">
              <a:off x="7355954" y="15880800"/>
              <a:ext cx="14644500" cy="578400"/>
            </a:xfrm>
            <a:prstGeom prst="rect">
              <a:avLst/>
            </a:prstGeom>
            <a:solidFill>
              <a:srgbClr val="164380"/>
            </a:solidFill>
            <a:ln>
              <a:noFill/>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None/>
              </a:pPr>
              <a:endParaRPr sz="2500" b="0" i="0" u="none" strike="noStrike" cap="none">
                <a:solidFill>
                  <a:srgbClr val="000000"/>
                </a:solidFill>
                <a:latin typeface="Arial"/>
                <a:ea typeface="Arial"/>
                <a:cs typeface="Arial"/>
                <a:sym typeface="Arial"/>
              </a:endParaRPr>
            </a:p>
          </p:txBody>
        </p:sp>
      </p:gr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0"/>
        <p:cNvGrpSpPr/>
        <p:nvPr/>
      </p:nvGrpSpPr>
      <p:grpSpPr>
        <a:xfrm>
          <a:off x="0" y="0"/>
          <a:ext cx="0" cy="0"/>
          <a:chOff x="0" y="0"/>
          <a:chExt cx="0" cy="0"/>
        </a:xfrm>
      </p:grpSpPr>
      <p:sp>
        <p:nvSpPr>
          <p:cNvPr id="71" name="Google Shape;71;g2d9c85610ca_1_571"/>
          <p:cNvSpPr txBox="1">
            <a:spLocks noGrp="1"/>
          </p:cNvSpPr>
          <p:nvPr>
            <p:ph type="title"/>
          </p:nvPr>
        </p:nvSpPr>
        <p:spPr>
          <a:xfrm>
            <a:off x="369857" y="888511"/>
            <a:ext cx="8467800" cy="805500"/>
          </a:xfrm>
          <a:prstGeom prst="rect">
            <a:avLst/>
          </a:prstGeom>
          <a:noFill/>
          <a:ln>
            <a:noFill/>
          </a:ln>
        </p:spPr>
        <p:txBody>
          <a:bodyPr spcFirstLastPara="1" wrap="square" lIns="68575" tIns="34275" rIns="68575" bIns="34275" anchor="ctr" anchorCtr="0">
            <a:normAutofit/>
          </a:bodyPr>
          <a:lstStyle>
            <a:lvl1pPr lvl="0" algn="l" rtl="0">
              <a:lnSpc>
                <a:spcPct val="100000"/>
              </a:lnSpc>
              <a:spcBef>
                <a:spcPts val="0"/>
              </a:spcBef>
              <a:spcAft>
                <a:spcPts val="0"/>
              </a:spcAft>
              <a:buClr>
                <a:srgbClr val="2E5F7D"/>
              </a:buClr>
              <a:buSzPts val="3300"/>
              <a:buFont typeface="Calibri"/>
              <a:buNone/>
              <a:defRPr b="0">
                <a:solidFill>
                  <a:srgbClr val="2E5F7D"/>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2" name="Google Shape;72;g2d9c85610ca_1_571"/>
          <p:cNvSpPr txBox="1">
            <a:spLocks noGrp="1"/>
          </p:cNvSpPr>
          <p:nvPr>
            <p:ph type="body" idx="1"/>
          </p:nvPr>
        </p:nvSpPr>
        <p:spPr>
          <a:xfrm>
            <a:off x="369857" y="1840400"/>
            <a:ext cx="8467800" cy="2454000"/>
          </a:xfrm>
          <a:prstGeom prst="rect">
            <a:avLst/>
          </a:prstGeom>
          <a:noFill/>
          <a:ln>
            <a:noFill/>
          </a:ln>
        </p:spPr>
        <p:txBody>
          <a:bodyPr spcFirstLastPara="1" wrap="square" lIns="68575" tIns="34275" rIns="68575" bIns="34275" anchor="t" anchorCtr="0">
            <a:normAutofit/>
          </a:bodyPr>
          <a:lstStyle>
            <a:lvl1pPr marL="457200" lvl="0" indent="-361950" algn="l" rtl="0">
              <a:lnSpc>
                <a:spcPct val="90000"/>
              </a:lnSpc>
              <a:spcBef>
                <a:spcPts val="800"/>
              </a:spcBef>
              <a:spcAft>
                <a:spcPts val="0"/>
              </a:spcAft>
              <a:buClr>
                <a:srgbClr val="55AF89"/>
              </a:buClr>
              <a:buSzPts val="2100"/>
              <a:buChar char="•"/>
              <a:defRPr/>
            </a:lvl1pPr>
            <a:lvl2pPr marL="914400" lvl="1" indent="-342900" algn="l" rtl="0">
              <a:lnSpc>
                <a:spcPct val="90000"/>
              </a:lnSpc>
              <a:spcBef>
                <a:spcPts val="400"/>
              </a:spcBef>
              <a:spcAft>
                <a:spcPts val="0"/>
              </a:spcAft>
              <a:buClr>
                <a:srgbClr val="55AF89"/>
              </a:buClr>
              <a:buSzPts val="1800"/>
              <a:buChar char="•"/>
              <a:defRPr/>
            </a:lvl2pPr>
            <a:lvl3pPr marL="1371600" lvl="2" indent="-323850" algn="l" rtl="0">
              <a:lnSpc>
                <a:spcPct val="90000"/>
              </a:lnSpc>
              <a:spcBef>
                <a:spcPts val="400"/>
              </a:spcBef>
              <a:spcAft>
                <a:spcPts val="0"/>
              </a:spcAft>
              <a:buClr>
                <a:srgbClr val="55AF89"/>
              </a:buClr>
              <a:buSzPts val="1500"/>
              <a:buFont typeface="NTR"/>
              <a:buChar char="–"/>
              <a:defRPr/>
            </a:lvl3pPr>
            <a:lvl4pPr marL="1828800" lvl="3" indent="-317500" algn="l" rtl="0">
              <a:lnSpc>
                <a:spcPct val="90000"/>
              </a:lnSpc>
              <a:spcBef>
                <a:spcPts val="400"/>
              </a:spcBef>
              <a:spcAft>
                <a:spcPts val="0"/>
              </a:spcAft>
              <a:buClr>
                <a:srgbClr val="C46E25"/>
              </a:buClr>
              <a:buSzPts val="1400"/>
              <a:buChar char="•"/>
              <a:defRPr/>
            </a:lvl4pPr>
            <a:lvl5pPr marL="2286000" lvl="4" indent="-317500" algn="l" rtl="0">
              <a:lnSpc>
                <a:spcPct val="90000"/>
              </a:lnSpc>
              <a:spcBef>
                <a:spcPts val="400"/>
              </a:spcBef>
              <a:spcAft>
                <a:spcPts val="0"/>
              </a:spcAft>
              <a:buClr>
                <a:srgbClr val="C46E25"/>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73" name="Google Shape;73;g2d9c85610ca_1_571"/>
          <p:cNvPicPr preferRelativeResize="0"/>
          <p:nvPr/>
        </p:nvPicPr>
        <p:blipFill rotWithShape="1">
          <a:blip r:embed="rId2">
            <a:alphaModFix/>
          </a:blip>
          <a:srcRect/>
          <a:stretch/>
        </p:blipFill>
        <p:spPr>
          <a:xfrm>
            <a:off x="2286" y="0"/>
            <a:ext cx="9141715" cy="419431"/>
          </a:xfrm>
          <a:prstGeom prst="rect">
            <a:avLst/>
          </a:prstGeom>
          <a:noFill/>
          <a:ln>
            <a:noFill/>
          </a:ln>
        </p:spPr>
      </p:pic>
      <p:sp>
        <p:nvSpPr>
          <p:cNvPr id="74" name="Google Shape;74;g2d9c85610ca_1_571"/>
          <p:cNvSpPr txBox="1"/>
          <p:nvPr/>
        </p:nvSpPr>
        <p:spPr>
          <a:xfrm>
            <a:off x="356918" y="4773642"/>
            <a:ext cx="398400" cy="205800"/>
          </a:xfrm>
          <a:prstGeom prst="rect">
            <a:avLst/>
          </a:prstGeom>
          <a:noFill/>
          <a:ln>
            <a:noFill/>
          </a:ln>
        </p:spPr>
        <p:txBody>
          <a:bodyPr spcFirstLastPara="1" wrap="square" lIns="0" tIns="34275" rIns="0" bIns="34275" anchor="t" anchorCtr="0">
            <a:noAutofit/>
          </a:bodyPr>
          <a:lstStyle/>
          <a:p>
            <a:pPr marL="0" marR="0" lvl="0" indent="0" algn="l"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7F7F7F"/>
                </a:solidFill>
                <a:latin typeface="Calibri"/>
                <a:ea typeface="Calibri"/>
                <a:cs typeface="Calibri"/>
                <a:sym typeface="Calibri"/>
              </a:rPr>
              <a:t>‹#›</a:t>
            </a:fld>
            <a:endParaRPr sz="900" b="0" i="0" u="none" strike="noStrike" cap="none">
              <a:solidFill>
                <a:srgbClr val="7F7F7F"/>
              </a:solidFill>
              <a:latin typeface="Calibri"/>
              <a:ea typeface="Calibri"/>
              <a:cs typeface="Calibri"/>
              <a:sym typeface="Calibri"/>
            </a:endParaRPr>
          </a:p>
        </p:txBody>
      </p:sp>
      <p:pic>
        <p:nvPicPr>
          <p:cNvPr id="75" name="Google Shape;75;g2d9c85610ca_1_571"/>
          <p:cNvPicPr preferRelativeResize="0"/>
          <p:nvPr/>
        </p:nvPicPr>
        <p:blipFill rotWithShape="1">
          <a:blip r:embed="rId3">
            <a:alphaModFix/>
          </a:blip>
          <a:srcRect/>
          <a:stretch/>
        </p:blipFill>
        <p:spPr>
          <a:xfrm>
            <a:off x="8524118" y="4503353"/>
            <a:ext cx="478631" cy="53578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no IIS logo">
  <p:cSld name="OBJECT_1">
    <p:spTree>
      <p:nvGrpSpPr>
        <p:cNvPr id="1" name="Shape 76"/>
        <p:cNvGrpSpPr/>
        <p:nvPr/>
      </p:nvGrpSpPr>
      <p:grpSpPr>
        <a:xfrm>
          <a:off x="0" y="0"/>
          <a:ext cx="0" cy="0"/>
          <a:chOff x="0" y="0"/>
          <a:chExt cx="0" cy="0"/>
        </a:xfrm>
      </p:grpSpPr>
      <p:sp>
        <p:nvSpPr>
          <p:cNvPr id="77" name="Google Shape;77;g2d9c85610ca_1_577"/>
          <p:cNvSpPr txBox="1">
            <a:spLocks noGrp="1"/>
          </p:cNvSpPr>
          <p:nvPr>
            <p:ph type="title"/>
          </p:nvPr>
        </p:nvSpPr>
        <p:spPr>
          <a:xfrm>
            <a:off x="369857" y="888511"/>
            <a:ext cx="8467800" cy="805500"/>
          </a:xfrm>
          <a:prstGeom prst="rect">
            <a:avLst/>
          </a:prstGeom>
          <a:noFill/>
          <a:ln>
            <a:noFill/>
          </a:ln>
        </p:spPr>
        <p:txBody>
          <a:bodyPr spcFirstLastPara="1" wrap="square" lIns="68575" tIns="34275" rIns="68575" bIns="34275" anchor="ctr" anchorCtr="0">
            <a:normAutofit/>
          </a:bodyPr>
          <a:lstStyle>
            <a:lvl1pPr lvl="0" algn="l" rtl="0">
              <a:lnSpc>
                <a:spcPct val="100000"/>
              </a:lnSpc>
              <a:spcBef>
                <a:spcPts val="0"/>
              </a:spcBef>
              <a:spcAft>
                <a:spcPts val="0"/>
              </a:spcAft>
              <a:buClr>
                <a:srgbClr val="2E5F7D"/>
              </a:buClr>
              <a:buSzPts val="3300"/>
              <a:buFont typeface="Calibri"/>
              <a:buNone/>
              <a:defRPr b="0">
                <a:solidFill>
                  <a:srgbClr val="2E5F7D"/>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8" name="Google Shape;78;g2d9c85610ca_1_577"/>
          <p:cNvSpPr txBox="1">
            <a:spLocks noGrp="1"/>
          </p:cNvSpPr>
          <p:nvPr>
            <p:ph type="body" idx="1"/>
          </p:nvPr>
        </p:nvSpPr>
        <p:spPr>
          <a:xfrm>
            <a:off x="369857" y="1840400"/>
            <a:ext cx="8467800" cy="2454000"/>
          </a:xfrm>
          <a:prstGeom prst="rect">
            <a:avLst/>
          </a:prstGeom>
          <a:noFill/>
          <a:ln>
            <a:noFill/>
          </a:ln>
        </p:spPr>
        <p:txBody>
          <a:bodyPr spcFirstLastPara="1" wrap="square" lIns="68575" tIns="34275" rIns="68575" bIns="34275" anchor="t" anchorCtr="0">
            <a:normAutofit/>
          </a:bodyPr>
          <a:lstStyle>
            <a:lvl1pPr marL="457200" lvl="0" indent="-361950" algn="l" rtl="0">
              <a:lnSpc>
                <a:spcPct val="90000"/>
              </a:lnSpc>
              <a:spcBef>
                <a:spcPts val="800"/>
              </a:spcBef>
              <a:spcAft>
                <a:spcPts val="0"/>
              </a:spcAft>
              <a:buClr>
                <a:srgbClr val="55AF89"/>
              </a:buClr>
              <a:buSzPts val="2100"/>
              <a:buChar char="•"/>
              <a:defRPr/>
            </a:lvl1pPr>
            <a:lvl2pPr marL="914400" lvl="1" indent="-342900" algn="l" rtl="0">
              <a:lnSpc>
                <a:spcPct val="90000"/>
              </a:lnSpc>
              <a:spcBef>
                <a:spcPts val="400"/>
              </a:spcBef>
              <a:spcAft>
                <a:spcPts val="0"/>
              </a:spcAft>
              <a:buClr>
                <a:srgbClr val="55AF89"/>
              </a:buClr>
              <a:buSzPts val="1800"/>
              <a:buChar char="•"/>
              <a:defRPr/>
            </a:lvl2pPr>
            <a:lvl3pPr marL="1371600" lvl="2" indent="-323850" algn="l" rtl="0">
              <a:lnSpc>
                <a:spcPct val="90000"/>
              </a:lnSpc>
              <a:spcBef>
                <a:spcPts val="400"/>
              </a:spcBef>
              <a:spcAft>
                <a:spcPts val="0"/>
              </a:spcAft>
              <a:buClr>
                <a:srgbClr val="55AF89"/>
              </a:buClr>
              <a:buSzPts val="1500"/>
              <a:buFont typeface="NTR"/>
              <a:buChar char="–"/>
              <a:defRPr/>
            </a:lvl3pPr>
            <a:lvl4pPr marL="1828800" lvl="3" indent="-317500" algn="l" rtl="0">
              <a:lnSpc>
                <a:spcPct val="90000"/>
              </a:lnSpc>
              <a:spcBef>
                <a:spcPts val="400"/>
              </a:spcBef>
              <a:spcAft>
                <a:spcPts val="0"/>
              </a:spcAft>
              <a:buClr>
                <a:srgbClr val="C46E25"/>
              </a:buClr>
              <a:buSzPts val="1400"/>
              <a:buChar char="•"/>
              <a:defRPr/>
            </a:lvl4pPr>
            <a:lvl5pPr marL="2286000" lvl="4" indent="-317500" algn="l" rtl="0">
              <a:lnSpc>
                <a:spcPct val="90000"/>
              </a:lnSpc>
              <a:spcBef>
                <a:spcPts val="400"/>
              </a:spcBef>
              <a:spcAft>
                <a:spcPts val="0"/>
              </a:spcAft>
              <a:buClr>
                <a:srgbClr val="C46E25"/>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79" name="Google Shape;79;g2d9c85610ca_1_577"/>
          <p:cNvPicPr preferRelativeResize="0"/>
          <p:nvPr/>
        </p:nvPicPr>
        <p:blipFill rotWithShape="1">
          <a:blip r:embed="rId2">
            <a:alphaModFix/>
          </a:blip>
          <a:srcRect/>
          <a:stretch/>
        </p:blipFill>
        <p:spPr>
          <a:xfrm>
            <a:off x="2286" y="0"/>
            <a:ext cx="9141715" cy="419431"/>
          </a:xfrm>
          <a:prstGeom prst="rect">
            <a:avLst/>
          </a:prstGeom>
          <a:noFill/>
          <a:ln>
            <a:noFill/>
          </a:ln>
        </p:spPr>
      </p:pic>
      <p:sp>
        <p:nvSpPr>
          <p:cNvPr id="80" name="Google Shape;80;g2d9c85610ca_1_577"/>
          <p:cNvSpPr txBox="1"/>
          <p:nvPr/>
        </p:nvSpPr>
        <p:spPr>
          <a:xfrm>
            <a:off x="356918" y="4773642"/>
            <a:ext cx="398400" cy="205800"/>
          </a:xfrm>
          <a:prstGeom prst="rect">
            <a:avLst/>
          </a:prstGeom>
          <a:noFill/>
          <a:ln>
            <a:noFill/>
          </a:ln>
        </p:spPr>
        <p:txBody>
          <a:bodyPr spcFirstLastPara="1" wrap="square" lIns="0" tIns="34275" rIns="0" bIns="34275" anchor="t" anchorCtr="0">
            <a:noAutofit/>
          </a:bodyPr>
          <a:lstStyle/>
          <a:p>
            <a:pPr marL="0" marR="0" lvl="0" indent="0" algn="l"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7F7F7F"/>
                </a:solidFill>
                <a:latin typeface="Calibri"/>
                <a:ea typeface="Calibri"/>
                <a:cs typeface="Calibri"/>
                <a:sym typeface="Calibri"/>
              </a:rPr>
              <a:t>‹#›</a:t>
            </a:fld>
            <a:endParaRPr sz="900" b="0" i="0" u="none" strike="noStrike" cap="none">
              <a:solidFill>
                <a:srgbClr val="7F7F7F"/>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81"/>
        <p:cNvGrpSpPr/>
        <p:nvPr/>
      </p:nvGrpSpPr>
      <p:grpSpPr>
        <a:xfrm>
          <a:off x="0" y="0"/>
          <a:ext cx="0" cy="0"/>
          <a:chOff x="0" y="0"/>
          <a:chExt cx="0" cy="0"/>
        </a:xfrm>
      </p:grpSpPr>
      <p:pic>
        <p:nvPicPr>
          <p:cNvPr id="82" name="Google Shape;82;g2d9c85610ca_1_582"/>
          <p:cNvPicPr preferRelativeResize="0"/>
          <p:nvPr/>
        </p:nvPicPr>
        <p:blipFill rotWithShape="1">
          <a:blip r:embed="rId2">
            <a:alphaModFix/>
          </a:blip>
          <a:srcRect/>
          <a:stretch/>
        </p:blipFill>
        <p:spPr>
          <a:xfrm>
            <a:off x="0" y="4435"/>
            <a:ext cx="9144000" cy="3219450"/>
          </a:xfrm>
          <a:prstGeom prst="rect">
            <a:avLst/>
          </a:prstGeom>
          <a:noFill/>
          <a:ln>
            <a:noFill/>
          </a:ln>
        </p:spPr>
      </p:pic>
      <p:sp>
        <p:nvSpPr>
          <p:cNvPr id="83" name="Google Shape;83;g2d9c85610ca_1_582"/>
          <p:cNvSpPr txBox="1">
            <a:spLocks noGrp="1"/>
          </p:cNvSpPr>
          <p:nvPr>
            <p:ph type="ctrTitle"/>
          </p:nvPr>
        </p:nvSpPr>
        <p:spPr>
          <a:xfrm>
            <a:off x="593272" y="868289"/>
            <a:ext cx="4680900" cy="10983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2E5F7D"/>
              </a:buClr>
              <a:buSzPts val="3600"/>
              <a:buFont typeface="Calibri"/>
              <a:buNone/>
              <a:defRPr sz="3600" b="0">
                <a:solidFill>
                  <a:srgbClr val="2E5F7D"/>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4" name="Google Shape;84;g2d9c85610ca_1_582"/>
          <p:cNvSpPr txBox="1">
            <a:spLocks noGrp="1"/>
          </p:cNvSpPr>
          <p:nvPr>
            <p:ph type="subTitle" idx="1"/>
          </p:nvPr>
        </p:nvSpPr>
        <p:spPr>
          <a:xfrm>
            <a:off x="593272" y="2065420"/>
            <a:ext cx="4680900" cy="5910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800"/>
              </a:spcBef>
              <a:spcAft>
                <a:spcPts val="0"/>
              </a:spcAft>
              <a:buClr>
                <a:srgbClr val="3975B0"/>
              </a:buClr>
              <a:buSzPts val="1800"/>
              <a:buNone/>
              <a:defRPr sz="1800" b="1">
                <a:solidFill>
                  <a:srgbClr val="3975B0"/>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85"/>
        <p:cNvGrpSpPr/>
        <p:nvPr/>
      </p:nvGrpSpPr>
      <p:grpSpPr>
        <a:xfrm>
          <a:off x="0" y="0"/>
          <a:ext cx="0" cy="0"/>
          <a:chOff x="0" y="0"/>
          <a:chExt cx="0" cy="0"/>
        </a:xfrm>
      </p:grpSpPr>
      <p:graphicFrame>
        <p:nvGraphicFramePr>
          <p:cNvPr id="86" name="Google Shape;86;g2d9c85610ca_1_586"/>
          <p:cNvGraphicFramePr/>
          <p:nvPr/>
        </p:nvGraphicFramePr>
        <p:xfrm>
          <a:off x="5526297" y="1417087"/>
          <a:ext cx="3000000" cy="3000000"/>
        </p:xfrm>
        <a:graphic>
          <a:graphicData uri="http://schemas.openxmlformats.org/drawingml/2006/table">
            <a:tbl>
              <a:tblPr firstRow="1" bandRow="1">
                <a:noFill/>
                <a:tableStyleId>{2FB6A28F-9125-427B-951A-4BD745722D45}</a:tableStyleId>
              </a:tblPr>
              <a:tblGrid>
                <a:gridCol w="1543050">
                  <a:extLst>
                    <a:ext uri="{9D8B030D-6E8A-4147-A177-3AD203B41FA5}">
                      <a16:colId xmlns:a16="http://schemas.microsoft.com/office/drawing/2014/main" val="20000"/>
                    </a:ext>
                  </a:extLst>
                </a:gridCol>
                <a:gridCol w="1543050">
                  <a:extLst>
                    <a:ext uri="{9D8B030D-6E8A-4147-A177-3AD203B41FA5}">
                      <a16:colId xmlns:a16="http://schemas.microsoft.com/office/drawing/2014/main" val="20001"/>
                    </a:ext>
                  </a:extLst>
                </a:gridCol>
              </a:tblGrid>
              <a:tr h="337400">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t>Column Header</a:t>
                      </a:r>
                      <a:endParaRPr sz="1100" u="none" strike="noStrike" cap="none"/>
                    </a:p>
                  </a:txBody>
                  <a:tcPr marL="68600" marR="68600" marT="34300" marB="34300" anchor="ctr">
                    <a:lnB w="9525" cap="flat" cmpd="sng">
                      <a:solidFill>
                        <a:srgbClr val="000000">
                          <a:alpha val="0"/>
                        </a:srgbClr>
                      </a:solidFill>
                      <a:prstDash val="solid"/>
                      <a:round/>
                      <a:headEnd type="none" w="sm" len="sm"/>
                      <a:tailEnd type="none" w="sm" len="sm"/>
                    </a:lnB>
                    <a:solidFill>
                      <a:srgbClr val="55AF89"/>
                    </a:solidFill>
                  </a:tcPr>
                </a:tc>
                <a:tc>
                  <a:txBody>
                    <a:bodyPr/>
                    <a:lstStyle/>
                    <a:p>
                      <a:pPr marL="0" marR="0" lvl="0" indent="0" algn="l" rtl="0">
                        <a:lnSpc>
                          <a:spcPct val="100000"/>
                        </a:lnSpc>
                        <a:spcBef>
                          <a:spcPts val="0"/>
                        </a:spcBef>
                        <a:spcAft>
                          <a:spcPts val="0"/>
                        </a:spcAft>
                        <a:buClr>
                          <a:schemeClr val="dk1"/>
                        </a:buClr>
                        <a:buSzPts val="1200"/>
                        <a:buFont typeface="Calibri"/>
                        <a:buNone/>
                      </a:pPr>
                      <a:r>
                        <a:rPr lang="en-US" sz="1200" b="1" u="none" strike="noStrike" cap="none"/>
                        <a:t>Column Header</a:t>
                      </a:r>
                      <a:endParaRPr sz="1100" u="none" strike="noStrike" cap="none"/>
                    </a:p>
                  </a:txBody>
                  <a:tcPr marL="68600" marR="68600" marT="34300" marB="34300" anchor="ctr">
                    <a:lnB w="9525" cap="flat" cmpd="sng">
                      <a:solidFill>
                        <a:srgbClr val="000000">
                          <a:alpha val="0"/>
                        </a:srgbClr>
                      </a:solidFill>
                      <a:prstDash val="solid"/>
                      <a:round/>
                      <a:headEnd type="none" w="sm" len="sm"/>
                      <a:tailEnd type="none" w="sm" len="sm"/>
                    </a:lnB>
                    <a:solidFill>
                      <a:srgbClr val="55AF89"/>
                    </a:solidFill>
                  </a:tcPr>
                </a:tc>
                <a:extLst>
                  <a:ext uri="{0D108BD9-81ED-4DB2-BD59-A6C34878D82A}">
                    <a16:rowId xmlns:a16="http://schemas.microsoft.com/office/drawing/2014/main" val="10000"/>
                  </a:ext>
                </a:extLst>
              </a:tr>
              <a:tr h="428300">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Cell text here</a:t>
                      </a:r>
                      <a:endParaRPr sz="1100" u="none" strike="noStrike" cap="none"/>
                    </a:p>
                  </a:txBody>
                  <a:tcPr marL="68600" marR="68600" marT="34300" marB="34300">
                    <a:lnL w="9525" cap="flat" cmpd="sng">
                      <a:solidFill>
                        <a:srgbClr val="000000">
                          <a:alpha val="0"/>
                        </a:srgbClr>
                      </a:solidFill>
                      <a:prstDash val="solid"/>
                      <a:round/>
                      <a:headEnd type="none" w="sm" len="sm"/>
                      <a:tailEnd type="none" w="sm" len="sm"/>
                    </a:lnL>
                    <a:lnR w="12700" cap="flat" cmpd="sng">
                      <a:solidFill>
                        <a:srgbClr val="55AF89"/>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7840"/>
                      </a:srgbClr>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68600" marR="68600" marT="34300" marB="34300">
                    <a:lnL w="12700" cap="flat" cmpd="sng">
                      <a:solidFill>
                        <a:srgbClr val="55AF89"/>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7840"/>
                      </a:srgbClr>
                    </a:solidFill>
                  </a:tcPr>
                </a:tc>
                <a:extLst>
                  <a:ext uri="{0D108BD9-81ED-4DB2-BD59-A6C34878D82A}">
                    <a16:rowId xmlns:a16="http://schemas.microsoft.com/office/drawing/2014/main" val="10001"/>
                  </a:ext>
                </a:extLst>
              </a:tr>
              <a:tr h="428300">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txBody>
                  <a:tcPr marL="68600" marR="68600" marT="34300" marB="34300">
                    <a:lnL w="9525" cap="flat" cmpd="sng">
                      <a:solidFill>
                        <a:srgbClr val="000000">
                          <a:alpha val="0"/>
                        </a:srgbClr>
                      </a:solidFill>
                      <a:prstDash val="solid"/>
                      <a:round/>
                      <a:headEnd type="none" w="sm" len="sm"/>
                      <a:tailEnd type="none" w="sm" len="sm"/>
                    </a:lnL>
                    <a:lnR w="12700" cap="flat" cmpd="sng">
                      <a:solidFill>
                        <a:srgbClr val="55AF89"/>
                      </a:solidFill>
                      <a:prstDash val="solid"/>
                      <a:round/>
                      <a:headEnd type="none" w="sm" len="sm"/>
                      <a:tailEnd type="none" w="sm" len="sm"/>
                    </a:lnR>
                    <a:lnT w="12700" cap="flat" cmpd="sng">
                      <a:solidFill>
                        <a:srgbClr val="55AF89"/>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22350"/>
                      </a:srgbClr>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68600" marR="68600" marT="34300" marB="34300">
                    <a:lnL w="12700" cap="flat" cmpd="sng">
                      <a:solidFill>
                        <a:srgbClr val="55AF89"/>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55AF89"/>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22350"/>
                      </a:srgbClr>
                    </a:solidFill>
                  </a:tcPr>
                </a:tc>
                <a:extLst>
                  <a:ext uri="{0D108BD9-81ED-4DB2-BD59-A6C34878D82A}">
                    <a16:rowId xmlns:a16="http://schemas.microsoft.com/office/drawing/2014/main" val="10002"/>
                  </a:ext>
                </a:extLst>
              </a:tr>
              <a:tr h="428300">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68600" marR="68600" marT="34300" marB="34300">
                    <a:lnL w="9525" cap="flat" cmpd="sng">
                      <a:solidFill>
                        <a:srgbClr val="000000">
                          <a:alpha val="0"/>
                        </a:srgbClr>
                      </a:solidFill>
                      <a:prstDash val="solid"/>
                      <a:round/>
                      <a:headEnd type="none" w="sm" len="sm"/>
                      <a:tailEnd type="none" w="sm" len="sm"/>
                    </a:lnL>
                    <a:lnR w="12700" cap="flat" cmpd="sng">
                      <a:solidFill>
                        <a:srgbClr val="55AF89"/>
                      </a:solidFill>
                      <a:prstDash val="solid"/>
                      <a:round/>
                      <a:headEnd type="none" w="sm" len="sm"/>
                      <a:tailEnd type="none" w="sm" len="sm"/>
                    </a:lnR>
                    <a:lnT w="12700" cap="flat" cmpd="sng">
                      <a:solidFill>
                        <a:srgbClr val="55AF89"/>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7840"/>
                      </a:srgbClr>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68600" marR="68600" marT="34300" marB="34300">
                    <a:lnL w="12700" cap="flat" cmpd="sng">
                      <a:solidFill>
                        <a:srgbClr val="55AF89"/>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55AF89"/>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7840"/>
                      </a:srgbClr>
                    </a:solidFill>
                  </a:tcPr>
                </a:tc>
                <a:extLst>
                  <a:ext uri="{0D108BD9-81ED-4DB2-BD59-A6C34878D82A}">
                    <a16:rowId xmlns:a16="http://schemas.microsoft.com/office/drawing/2014/main" val="10003"/>
                  </a:ext>
                </a:extLst>
              </a:tr>
              <a:tr h="428300">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68600" marR="68600" marT="34300" marB="34300">
                    <a:lnL w="9525" cap="flat" cmpd="sng">
                      <a:solidFill>
                        <a:srgbClr val="000000">
                          <a:alpha val="0"/>
                        </a:srgbClr>
                      </a:solidFill>
                      <a:prstDash val="solid"/>
                      <a:round/>
                      <a:headEnd type="none" w="sm" len="sm"/>
                      <a:tailEnd type="none" w="sm" len="sm"/>
                    </a:lnL>
                    <a:lnR w="12700" cap="flat" cmpd="sng">
                      <a:solidFill>
                        <a:srgbClr val="55AF89"/>
                      </a:solidFill>
                      <a:prstDash val="solid"/>
                      <a:round/>
                      <a:headEnd type="none" w="sm" len="sm"/>
                      <a:tailEnd type="none" w="sm" len="sm"/>
                    </a:lnR>
                    <a:lnT w="12700" cap="flat" cmpd="sng">
                      <a:solidFill>
                        <a:srgbClr val="55AF89"/>
                      </a:solidFill>
                      <a:prstDash val="solid"/>
                      <a:round/>
                      <a:headEnd type="none" w="sm" len="sm"/>
                      <a:tailEnd type="none" w="sm" len="sm"/>
                    </a:lnT>
                    <a:lnB w="28575" cap="flat" cmpd="sng">
                      <a:solidFill>
                        <a:srgbClr val="55AF89"/>
                      </a:solidFill>
                      <a:prstDash val="solid"/>
                      <a:round/>
                      <a:headEnd type="none" w="sm" len="sm"/>
                      <a:tailEnd type="none" w="sm" len="sm"/>
                    </a:lnB>
                    <a:solidFill>
                      <a:srgbClr val="55AF89">
                        <a:alpha val="22350"/>
                      </a:srgbClr>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68600" marR="68600" marT="34300" marB="34300">
                    <a:lnL w="12700" cap="flat" cmpd="sng">
                      <a:solidFill>
                        <a:srgbClr val="55AF89"/>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55AF89"/>
                      </a:solidFill>
                      <a:prstDash val="solid"/>
                      <a:round/>
                      <a:headEnd type="none" w="sm" len="sm"/>
                      <a:tailEnd type="none" w="sm" len="sm"/>
                    </a:lnT>
                    <a:lnB w="28575" cap="flat" cmpd="sng">
                      <a:solidFill>
                        <a:srgbClr val="55AF89"/>
                      </a:solidFill>
                      <a:prstDash val="solid"/>
                      <a:round/>
                      <a:headEnd type="none" w="sm" len="sm"/>
                      <a:tailEnd type="none" w="sm" len="sm"/>
                    </a:lnB>
                    <a:solidFill>
                      <a:srgbClr val="55AF89">
                        <a:alpha val="22350"/>
                      </a:srgbClr>
                    </a:solidFill>
                  </a:tcPr>
                </a:tc>
                <a:extLst>
                  <a:ext uri="{0D108BD9-81ED-4DB2-BD59-A6C34878D82A}">
                    <a16:rowId xmlns:a16="http://schemas.microsoft.com/office/drawing/2014/main" val="10004"/>
                  </a:ext>
                </a:extLst>
              </a:tr>
            </a:tbl>
          </a:graphicData>
        </a:graphic>
      </p:graphicFrame>
      <p:sp>
        <p:nvSpPr>
          <p:cNvPr id="87" name="Google Shape;87;g2d9c85610ca_1_586"/>
          <p:cNvSpPr txBox="1"/>
          <p:nvPr/>
        </p:nvSpPr>
        <p:spPr>
          <a:xfrm>
            <a:off x="5461599" y="1093435"/>
            <a:ext cx="1966800" cy="284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2E5F7D"/>
                </a:solidFill>
                <a:latin typeface="Calibri"/>
                <a:ea typeface="Calibri"/>
                <a:cs typeface="Calibri"/>
                <a:sym typeface="Calibri"/>
              </a:rPr>
              <a:t>Chart caption here</a:t>
            </a:r>
            <a:endParaRPr sz="1100" b="0" i="0" u="none" strike="noStrike" cap="none">
              <a:solidFill>
                <a:srgbClr val="000000"/>
              </a:solidFill>
              <a:latin typeface="Arial"/>
              <a:ea typeface="Arial"/>
              <a:cs typeface="Arial"/>
              <a:sym typeface="Arial"/>
            </a:endParaRPr>
          </a:p>
        </p:txBody>
      </p:sp>
      <p:sp>
        <p:nvSpPr>
          <p:cNvPr id="88" name="Google Shape;88;g2d9c85610ca_1_586"/>
          <p:cNvSpPr txBox="1">
            <a:spLocks noGrp="1"/>
          </p:cNvSpPr>
          <p:nvPr>
            <p:ph type="title"/>
          </p:nvPr>
        </p:nvSpPr>
        <p:spPr>
          <a:xfrm>
            <a:off x="369857" y="888511"/>
            <a:ext cx="4866300" cy="821400"/>
          </a:xfrm>
          <a:prstGeom prst="rect">
            <a:avLst/>
          </a:prstGeom>
          <a:noFill/>
          <a:ln>
            <a:noFill/>
          </a:ln>
        </p:spPr>
        <p:txBody>
          <a:bodyPr spcFirstLastPara="1" wrap="square" lIns="68575" tIns="34275" rIns="68575" bIns="34275" anchor="ctr" anchorCtr="0">
            <a:normAutofit/>
          </a:bodyPr>
          <a:lstStyle>
            <a:lvl1pPr lvl="0" algn="l" rtl="0">
              <a:lnSpc>
                <a:spcPct val="100000"/>
              </a:lnSpc>
              <a:spcBef>
                <a:spcPts val="0"/>
              </a:spcBef>
              <a:spcAft>
                <a:spcPts val="0"/>
              </a:spcAft>
              <a:buClr>
                <a:srgbClr val="2E5F7D"/>
              </a:buClr>
              <a:buSzPts val="3300"/>
              <a:buFont typeface="Calibri"/>
              <a:buNone/>
              <a:defRPr b="0">
                <a:solidFill>
                  <a:srgbClr val="2E5F7D"/>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9" name="Google Shape;89;g2d9c85610ca_1_586"/>
          <p:cNvSpPr txBox="1">
            <a:spLocks noGrp="1"/>
          </p:cNvSpPr>
          <p:nvPr>
            <p:ph type="body" idx="1"/>
          </p:nvPr>
        </p:nvSpPr>
        <p:spPr>
          <a:xfrm>
            <a:off x="369857" y="1840400"/>
            <a:ext cx="4866300" cy="2209800"/>
          </a:xfrm>
          <a:prstGeom prst="rect">
            <a:avLst/>
          </a:prstGeom>
          <a:noFill/>
          <a:ln>
            <a:noFill/>
          </a:ln>
        </p:spPr>
        <p:txBody>
          <a:bodyPr spcFirstLastPara="1" wrap="square" lIns="68575" tIns="34275" rIns="68575" bIns="34275" anchor="t" anchorCtr="0">
            <a:normAutofit/>
          </a:bodyPr>
          <a:lstStyle>
            <a:lvl1pPr marL="457200" lvl="0" indent="-361950" algn="l" rtl="0">
              <a:lnSpc>
                <a:spcPct val="90000"/>
              </a:lnSpc>
              <a:spcBef>
                <a:spcPts val="800"/>
              </a:spcBef>
              <a:spcAft>
                <a:spcPts val="0"/>
              </a:spcAft>
              <a:buClr>
                <a:srgbClr val="55AF89"/>
              </a:buClr>
              <a:buSzPts val="2100"/>
              <a:buChar char="•"/>
              <a:defRPr/>
            </a:lvl1pPr>
            <a:lvl2pPr marL="914400" lvl="1" indent="-342900" algn="l" rtl="0">
              <a:lnSpc>
                <a:spcPct val="90000"/>
              </a:lnSpc>
              <a:spcBef>
                <a:spcPts val="400"/>
              </a:spcBef>
              <a:spcAft>
                <a:spcPts val="0"/>
              </a:spcAft>
              <a:buClr>
                <a:srgbClr val="55AF89"/>
              </a:buClr>
              <a:buSzPts val="1800"/>
              <a:buChar char="•"/>
              <a:defRPr/>
            </a:lvl2pPr>
            <a:lvl3pPr marL="1371600" lvl="2" indent="-323850" algn="l" rtl="0">
              <a:lnSpc>
                <a:spcPct val="90000"/>
              </a:lnSpc>
              <a:spcBef>
                <a:spcPts val="400"/>
              </a:spcBef>
              <a:spcAft>
                <a:spcPts val="0"/>
              </a:spcAft>
              <a:buClr>
                <a:srgbClr val="55AF89"/>
              </a:buClr>
              <a:buSzPts val="1500"/>
              <a:buFont typeface="NTR"/>
              <a:buChar char="–"/>
              <a:defRPr/>
            </a:lvl3pPr>
            <a:lvl4pPr marL="1828800" lvl="3" indent="-317500" algn="l" rtl="0">
              <a:lnSpc>
                <a:spcPct val="90000"/>
              </a:lnSpc>
              <a:spcBef>
                <a:spcPts val="400"/>
              </a:spcBef>
              <a:spcAft>
                <a:spcPts val="0"/>
              </a:spcAft>
              <a:buClr>
                <a:srgbClr val="C46E25"/>
              </a:buClr>
              <a:buSzPts val="1400"/>
              <a:buChar char="•"/>
              <a:defRPr/>
            </a:lvl4pPr>
            <a:lvl5pPr marL="2286000" lvl="4" indent="-317500" algn="l" rtl="0">
              <a:lnSpc>
                <a:spcPct val="90000"/>
              </a:lnSpc>
              <a:spcBef>
                <a:spcPts val="400"/>
              </a:spcBef>
              <a:spcAft>
                <a:spcPts val="0"/>
              </a:spcAft>
              <a:buClr>
                <a:srgbClr val="C46E25"/>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90" name="Google Shape;90;g2d9c85610ca_1_586"/>
          <p:cNvPicPr preferRelativeResize="0"/>
          <p:nvPr/>
        </p:nvPicPr>
        <p:blipFill rotWithShape="1">
          <a:blip r:embed="rId2">
            <a:alphaModFix/>
          </a:blip>
          <a:srcRect/>
          <a:stretch/>
        </p:blipFill>
        <p:spPr>
          <a:xfrm>
            <a:off x="2286" y="0"/>
            <a:ext cx="9141715" cy="419431"/>
          </a:xfrm>
          <a:prstGeom prst="rect">
            <a:avLst/>
          </a:prstGeom>
          <a:noFill/>
          <a:ln>
            <a:noFill/>
          </a:ln>
        </p:spPr>
      </p:pic>
      <p:sp>
        <p:nvSpPr>
          <p:cNvPr id="91" name="Google Shape;91;g2d9c85610ca_1_586"/>
          <p:cNvSpPr txBox="1"/>
          <p:nvPr/>
        </p:nvSpPr>
        <p:spPr>
          <a:xfrm>
            <a:off x="356918" y="4773642"/>
            <a:ext cx="398400" cy="205800"/>
          </a:xfrm>
          <a:prstGeom prst="rect">
            <a:avLst/>
          </a:prstGeom>
          <a:noFill/>
          <a:ln>
            <a:noFill/>
          </a:ln>
        </p:spPr>
        <p:txBody>
          <a:bodyPr spcFirstLastPara="1" wrap="square" lIns="0" tIns="34275" rIns="0" bIns="34275" anchor="t" anchorCtr="0">
            <a:noAutofit/>
          </a:bodyPr>
          <a:lstStyle/>
          <a:p>
            <a:pPr marL="0" marR="0" lvl="0" indent="0" algn="l"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7F7F7F"/>
                </a:solidFill>
                <a:latin typeface="Calibri"/>
                <a:ea typeface="Calibri"/>
                <a:cs typeface="Calibri"/>
                <a:sym typeface="Calibri"/>
              </a:rPr>
              <a:t>‹#›</a:t>
            </a:fld>
            <a:endParaRPr sz="900" b="0" i="0" u="none" strike="noStrike" cap="none">
              <a:solidFill>
                <a:srgbClr val="7F7F7F"/>
              </a:solidFill>
              <a:latin typeface="Calibri"/>
              <a:ea typeface="Calibri"/>
              <a:cs typeface="Calibri"/>
              <a:sym typeface="Calibri"/>
            </a:endParaRPr>
          </a:p>
        </p:txBody>
      </p:sp>
      <p:pic>
        <p:nvPicPr>
          <p:cNvPr id="92" name="Google Shape;92;g2d9c85610ca_1_586"/>
          <p:cNvPicPr preferRelativeResize="0"/>
          <p:nvPr/>
        </p:nvPicPr>
        <p:blipFill rotWithShape="1">
          <a:blip r:embed="rId3">
            <a:alphaModFix/>
          </a:blip>
          <a:srcRect/>
          <a:stretch/>
        </p:blipFill>
        <p:spPr>
          <a:xfrm>
            <a:off x="8524118" y="4503353"/>
            <a:ext cx="478631" cy="53578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93"/>
        <p:cNvGrpSpPr/>
        <p:nvPr/>
      </p:nvGrpSpPr>
      <p:grpSpPr>
        <a:xfrm>
          <a:off x="0" y="0"/>
          <a:ext cx="0" cy="0"/>
          <a:chOff x="0" y="0"/>
          <a:chExt cx="0" cy="0"/>
        </a:xfrm>
      </p:grpSpPr>
      <p:sp>
        <p:nvSpPr>
          <p:cNvPr id="94" name="Google Shape;94;g2d9c85610ca_1_594"/>
          <p:cNvSpPr txBox="1">
            <a:spLocks noGrp="1"/>
          </p:cNvSpPr>
          <p:nvPr>
            <p:ph type="title"/>
          </p:nvPr>
        </p:nvSpPr>
        <p:spPr>
          <a:xfrm>
            <a:off x="369857" y="888511"/>
            <a:ext cx="4866300" cy="821400"/>
          </a:xfrm>
          <a:prstGeom prst="rect">
            <a:avLst/>
          </a:prstGeom>
          <a:noFill/>
          <a:ln>
            <a:noFill/>
          </a:ln>
        </p:spPr>
        <p:txBody>
          <a:bodyPr spcFirstLastPara="1" wrap="square" lIns="68575" tIns="34275" rIns="68575" bIns="34275" anchor="ctr" anchorCtr="0">
            <a:normAutofit/>
          </a:bodyPr>
          <a:lstStyle>
            <a:lvl1pPr lvl="0" algn="l" rtl="0">
              <a:lnSpc>
                <a:spcPct val="100000"/>
              </a:lnSpc>
              <a:spcBef>
                <a:spcPts val="0"/>
              </a:spcBef>
              <a:spcAft>
                <a:spcPts val="0"/>
              </a:spcAft>
              <a:buClr>
                <a:srgbClr val="2E5F7D"/>
              </a:buClr>
              <a:buSzPts val="3300"/>
              <a:buFont typeface="Calibri"/>
              <a:buNone/>
              <a:defRPr b="0">
                <a:solidFill>
                  <a:srgbClr val="2E5F7D"/>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5" name="Google Shape;95;g2d9c85610ca_1_594"/>
          <p:cNvSpPr txBox="1">
            <a:spLocks noGrp="1"/>
          </p:cNvSpPr>
          <p:nvPr>
            <p:ph type="body" idx="1"/>
          </p:nvPr>
        </p:nvSpPr>
        <p:spPr>
          <a:xfrm>
            <a:off x="369857" y="1840400"/>
            <a:ext cx="4866300" cy="2209800"/>
          </a:xfrm>
          <a:prstGeom prst="rect">
            <a:avLst/>
          </a:prstGeom>
          <a:noFill/>
          <a:ln>
            <a:noFill/>
          </a:ln>
        </p:spPr>
        <p:txBody>
          <a:bodyPr spcFirstLastPara="1" wrap="square" lIns="68575" tIns="34275" rIns="68575" bIns="34275" anchor="t" anchorCtr="0">
            <a:normAutofit/>
          </a:bodyPr>
          <a:lstStyle>
            <a:lvl1pPr marL="457200" lvl="0" indent="-361950" algn="l" rtl="0">
              <a:lnSpc>
                <a:spcPct val="90000"/>
              </a:lnSpc>
              <a:spcBef>
                <a:spcPts val="800"/>
              </a:spcBef>
              <a:spcAft>
                <a:spcPts val="0"/>
              </a:spcAft>
              <a:buClr>
                <a:srgbClr val="55AF89"/>
              </a:buClr>
              <a:buSzPts val="2100"/>
              <a:buChar char="•"/>
              <a:defRPr/>
            </a:lvl1pPr>
            <a:lvl2pPr marL="914400" lvl="1" indent="-342900" algn="l" rtl="0">
              <a:lnSpc>
                <a:spcPct val="90000"/>
              </a:lnSpc>
              <a:spcBef>
                <a:spcPts val="400"/>
              </a:spcBef>
              <a:spcAft>
                <a:spcPts val="0"/>
              </a:spcAft>
              <a:buClr>
                <a:srgbClr val="55AF89"/>
              </a:buClr>
              <a:buSzPts val="1800"/>
              <a:buChar char="•"/>
              <a:defRPr/>
            </a:lvl2pPr>
            <a:lvl3pPr marL="1371600" lvl="2" indent="-323850" algn="l" rtl="0">
              <a:lnSpc>
                <a:spcPct val="90000"/>
              </a:lnSpc>
              <a:spcBef>
                <a:spcPts val="400"/>
              </a:spcBef>
              <a:spcAft>
                <a:spcPts val="0"/>
              </a:spcAft>
              <a:buClr>
                <a:srgbClr val="55AF89"/>
              </a:buClr>
              <a:buSzPts val="1500"/>
              <a:buFont typeface="NTR"/>
              <a:buChar char="–"/>
              <a:defRPr/>
            </a:lvl3pPr>
            <a:lvl4pPr marL="1828800" lvl="3" indent="-317500" algn="l" rtl="0">
              <a:lnSpc>
                <a:spcPct val="90000"/>
              </a:lnSpc>
              <a:spcBef>
                <a:spcPts val="400"/>
              </a:spcBef>
              <a:spcAft>
                <a:spcPts val="0"/>
              </a:spcAft>
              <a:buClr>
                <a:srgbClr val="C46E25"/>
              </a:buClr>
              <a:buSzPts val="1400"/>
              <a:buChar char="•"/>
              <a:defRPr/>
            </a:lvl4pPr>
            <a:lvl5pPr marL="2286000" lvl="4" indent="-317500" algn="l" rtl="0">
              <a:lnSpc>
                <a:spcPct val="90000"/>
              </a:lnSpc>
              <a:spcBef>
                <a:spcPts val="400"/>
              </a:spcBef>
              <a:spcAft>
                <a:spcPts val="0"/>
              </a:spcAft>
              <a:buClr>
                <a:srgbClr val="C46E25"/>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96" name="Google Shape;96;g2d9c85610ca_1_594"/>
          <p:cNvPicPr preferRelativeResize="0"/>
          <p:nvPr/>
        </p:nvPicPr>
        <p:blipFill rotWithShape="1">
          <a:blip r:embed="rId2">
            <a:alphaModFix/>
          </a:blip>
          <a:srcRect/>
          <a:stretch/>
        </p:blipFill>
        <p:spPr>
          <a:xfrm>
            <a:off x="2286" y="0"/>
            <a:ext cx="9141715" cy="419431"/>
          </a:xfrm>
          <a:prstGeom prst="rect">
            <a:avLst/>
          </a:prstGeom>
          <a:noFill/>
          <a:ln>
            <a:noFill/>
          </a:ln>
        </p:spPr>
      </p:pic>
      <p:sp>
        <p:nvSpPr>
          <p:cNvPr id="97" name="Google Shape;97;g2d9c85610ca_1_594"/>
          <p:cNvSpPr txBox="1"/>
          <p:nvPr/>
        </p:nvSpPr>
        <p:spPr>
          <a:xfrm>
            <a:off x="356918" y="4773642"/>
            <a:ext cx="398400" cy="205800"/>
          </a:xfrm>
          <a:prstGeom prst="rect">
            <a:avLst/>
          </a:prstGeom>
          <a:noFill/>
          <a:ln>
            <a:noFill/>
          </a:ln>
        </p:spPr>
        <p:txBody>
          <a:bodyPr spcFirstLastPara="1" wrap="square" lIns="0" tIns="34275" rIns="0" bIns="34275" anchor="t" anchorCtr="0">
            <a:noAutofit/>
          </a:bodyPr>
          <a:lstStyle/>
          <a:p>
            <a:pPr marL="0" marR="0" lvl="0" indent="0" algn="l"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7F7F7F"/>
                </a:solidFill>
                <a:latin typeface="Calibri"/>
                <a:ea typeface="Calibri"/>
                <a:cs typeface="Calibri"/>
                <a:sym typeface="Calibri"/>
              </a:rPr>
              <a:t>‹#›</a:t>
            </a:fld>
            <a:endParaRPr sz="900" b="0" i="0" u="none" strike="noStrike" cap="none">
              <a:solidFill>
                <a:srgbClr val="7F7F7F"/>
              </a:solidFill>
              <a:latin typeface="Calibri"/>
              <a:ea typeface="Calibri"/>
              <a:cs typeface="Calibri"/>
              <a:sym typeface="Calibri"/>
            </a:endParaRPr>
          </a:p>
        </p:txBody>
      </p:sp>
      <p:pic>
        <p:nvPicPr>
          <p:cNvPr id="98" name="Google Shape;98;g2d9c85610ca_1_594"/>
          <p:cNvPicPr preferRelativeResize="0"/>
          <p:nvPr/>
        </p:nvPicPr>
        <p:blipFill rotWithShape="1">
          <a:blip r:embed="rId3">
            <a:alphaModFix/>
          </a:blip>
          <a:srcRect/>
          <a:stretch/>
        </p:blipFill>
        <p:spPr>
          <a:xfrm>
            <a:off x="8524118" y="4503353"/>
            <a:ext cx="478631" cy="53578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p:cSld name="Section title">
    <p:spTree>
      <p:nvGrpSpPr>
        <p:cNvPr id="1" name="Shape 99"/>
        <p:cNvGrpSpPr/>
        <p:nvPr/>
      </p:nvGrpSpPr>
      <p:grpSpPr>
        <a:xfrm>
          <a:off x="0" y="0"/>
          <a:ext cx="0" cy="0"/>
          <a:chOff x="0" y="0"/>
          <a:chExt cx="0" cy="0"/>
        </a:xfrm>
      </p:grpSpPr>
      <p:sp>
        <p:nvSpPr>
          <p:cNvPr id="100" name="Google Shape;100;g2d9c85610ca_1_600"/>
          <p:cNvSpPr txBox="1">
            <a:spLocks noGrp="1"/>
          </p:cNvSpPr>
          <p:nvPr>
            <p:ph type="title"/>
          </p:nvPr>
        </p:nvSpPr>
        <p:spPr>
          <a:xfrm>
            <a:off x="369857" y="1615606"/>
            <a:ext cx="8467800" cy="805500"/>
          </a:xfrm>
          <a:prstGeom prst="rect">
            <a:avLst/>
          </a:prstGeom>
          <a:noFill/>
          <a:ln>
            <a:noFill/>
          </a:ln>
        </p:spPr>
        <p:txBody>
          <a:bodyPr spcFirstLastPara="1" wrap="square" lIns="68575" tIns="34275" rIns="68575" bIns="34275" anchor="ctr" anchorCtr="0">
            <a:normAutofit/>
          </a:bodyPr>
          <a:lstStyle>
            <a:lvl1pPr lvl="0" algn="l" rtl="0">
              <a:lnSpc>
                <a:spcPct val="91666"/>
              </a:lnSpc>
              <a:spcBef>
                <a:spcPts val="0"/>
              </a:spcBef>
              <a:spcAft>
                <a:spcPts val="0"/>
              </a:spcAft>
              <a:buClr>
                <a:srgbClr val="2E5F7D"/>
              </a:buClr>
              <a:buSzPts val="3600"/>
              <a:buFont typeface="Calibri"/>
              <a:buNone/>
              <a:defRPr sz="3600" b="0">
                <a:solidFill>
                  <a:srgbClr val="2E5F7D"/>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pic>
        <p:nvPicPr>
          <p:cNvPr id="101" name="Google Shape;101;g2d9c85610ca_1_600"/>
          <p:cNvPicPr preferRelativeResize="0"/>
          <p:nvPr/>
        </p:nvPicPr>
        <p:blipFill rotWithShape="1">
          <a:blip r:embed="rId2">
            <a:alphaModFix/>
          </a:blip>
          <a:srcRect/>
          <a:stretch/>
        </p:blipFill>
        <p:spPr>
          <a:xfrm>
            <a:off x="2286" y="0"/>
            <a:ext cx="9141715" cy="419431"/>
          </a:xfrm>
          <a:prstGeom prst="rect">
            <a:avLst/>
          </a:prstGeom>
          <a:noFill/>
          <a:ln>
            <a:noFill/>
          </a:ln>
        </p:spPr>
      </p:pic>
      <p:pic>
        <p:nvPicPr>
          <p:cNvPr id="102" name="Google Shape;102;g2d9c85610ca_1_600"/>
          <p:cNvPicPr preferRelativeResize="0"/>
          <p:nvPr/>
        </p:nvPicPr>
        <p:blipFill rotWithShape="1">
          <a:blip r:embed="rId3">
            <a:alphaModFix/>
          </a:blip>
          <a:srcRect/>
          <a:stretch/>
        </p:blipFill>
        <p:spPr>
          <a:xfrm>
            <a:off x="428625" y="2588084"/>
            <a:ext cx="8286750" cy="38100"/>
          </a:xfrm>
          <a:prstGeom prst="rect">
            <a:avLst/>
          </a:prstGeom>
          <a:noFill/>
          <a:ln>
            <a:noFill/>
          </a:ln>
        </p:spPr>
      </p:pic>
      <p:sp>
        <p:nvSpPr>
          <p:cNvPr id="103" name="Google Shape;103;g2d9c85610ca_1_600"/>
          <p:cNvSpPr txBox="1">
            <a:spLocks noGrp="1"/>
          </p:cNvSpPr>
          <p:nvPr>
            <p:ph type="subTitle" idx="1"/>
          </p:nvPr>
        </p:nvSpPr>
        <p:spPr>
          <a:xfrm>
            <a:off x="369857" y="2900307"/>
            <a:ext cx="4680900" cy="5910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800"/>
              </a:spcBef>
              <a:spcAft>
                <a:spcPts val="0"/>
              </a:spcAft>
              <a:buClr>
                <a:srgbClr val="3975B0"/>
              </a:buClr>
              <a:buSzPts val="1800"/>
              <a:buNone/>
              <a:defRPr sz="1800" b="1">
                <a:solidFill>
                  <a:srgbClr val="3975B0"/>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04" name="Google Shape;104;g2d9c85610ca_1_600"/>
          <p:cNvSpPr txBox="1"/>
          <p:nvPr/>
        </p:nvSpPr>
        <p:spPr>
          <a:xfrm>
            <a:off x="356918" y="4773642"/>
            <a:ext cx="398400" cy="205800"/>
          </a:xfrm>
          <a:prstGeom prst="rect">
            <a:avLst/>
          </a:prstGeom>
          <a:noFill/>
          <a:ln>
            <a:noFill/>
          </a:ln>
        </p:spPr>
        <p:txBody>
          <a:bodyPr spcFirstLastPara="1" wrap="square" lIns="0" tIns="34275" rIns="0" bIns="34275" anchor="t" anchorCtr="0">
            <a:noAutofit/>
          </a:bodyPr>
          <a:lstStyle/>
          <a:p>
            <a:pPr marL="0" marR="0" lvl="0" indent="0" algn="l"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7F7F7F"/>
                </a:solidFill>
                <a:latin typeface="Calibri"/>
                <a:ea typeface="Calibri"/>
                <a:cs typeface="Calibri"/>
                <a:sym typeface="Calibri"/>
              </a:rPr>
              <a:t>‹#›</a:t>
            </a:fld>
            <a:endParaRPr sz="900" b="0" i="0" u="none" strike="noStrike" cap="none">
              <a:solidFill>
                <a:srgbClr val="7F7F7F"/>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2"/>
        <p:cNvGrpSpPr/>
        <p:nvPr/>
      </p:nvGrpSpPr>
      <p:grpSpPr>
        <a:xfrm>
          <a:off x="0" y="0"/>
          <a:ext cx="0" cy="0"/>
          <a:chOff x="0" y="0"/>
          <a:chExt cx="0" cy="0"/>
        </a:xfrm>
      </p:grpSpPr>
      <p:sp>
        <p:nvSpPr>
          <p:cNvPr id="113" name="Google Shape;113;g2d9c85610ca_1_613"/>
          <p:cNvSpPr txBox="1">
            <a:spLocks noGrp="1"/>
          </p:cNvSpPr>
          <p:nvPr>
            <p:ph type="title"/>
          </p:nvPr>
        </p:nvSpPr>
        <p:spPr>
          <a:xfrm>
            <a:off x="369857" y="888511"/>
            <a:ext cx="8467800" cy="805500"/>
          </a:xfrm>
          <a:prstGeom prst="rect">
            <a:avLst/>
          </a:prstGeom>
          <a:noFill/>
          <a:ln>
            <a:noFill/>
          </a:ln>
        </p:spPr>
        <p:txBody>
          <a:bodyPr spcFirstLastPara="1" wrap="square" lIns="68575" tIns="34275" rIns="68575" bIns="34275" anchor="ctr" anchorCtr="0">
            <a:normAutofit/>
          </a:bodyPr>
          <a:lstStyle>
            <a:lvl1pPr lvl="0" algn="l" rtl="0">
              <a:lnSpc>
                <a:spcPct val="100000"/>
              </a:lnSpc>
              <a:spcBef>
                <a:spcPts val="0"/>
              </a:spcBef>
              <a:spcAft>
                <a:spcPts val="0"/>
              </a:spcAft>
              <a:buClr>
                <a:srgbClr val="2E5F7D"/>
              </a:buClr>
              <a:buSzPts val="3300"/>
              <a:buFont typeface="Calibri"/>
              <a:buNone/>
              <a:defRPr b="0">
                <a:solidFill>
                  <a:srgbClr val="2E5F7D"/>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4" name="Google Shape;114;g2d9c85610ca_1_613"/>
          <p:cNvSpPr txBox="1">
            <a:spLocks noGrp="1"/>
          </p:cNvSpPr>
          <p:nvPr>
            <p:ph type="body" idx="1"/>
          </p:nvPr>
        </p:nvSpPr>
        <p:spPr>
          <a:xfrm>
            <a:off x="369857" y="1840400"/>
            <a:ext cx="8467800" cy="2454000"/>
          </a:xfrm>
          <a:prstGeom prst="rect">
            <a:avLst/>
          </a:prstGeom>
          <a:noFill/>
          <a:ln>
            <a:noFill/>
          </a:ln>
        </p:spPr>
        <p:txBody>
          <a:bodyPr spcFirstLastPara="1" wrap="square" lIns="68575" tIns="34275" rIns="68575" bIns="34275" anchor="t" anchorCtr="0">
            <a:normAutofit/>
          </a:bodyPr>
          <a:lstStyle>
            <a:lvl1pPr marL="457200" lvl="0" indent="-361950" algn="l" rtl="0">
              <a:lnSpc>
                <a:spcPct val="90000"/>
              </a:lnSpc>
              <a:spcBef>
                <a:spcPts val="800"/>
              </a:spcBef>
              <a:spcAft>
                <a:spcPts val="0"/>
              </a:spcAft>
              <a:buClr>
                <a:srgbClr val="55AF89"/>
              </a:buClr>
              <a:buSzPts val="2100"/>
              <a:buChar char="•"/>
              <a:defRPr/>
            </a:lvl1pPr>
            <a:lvl2pPr marL="914400" lvl="1" indent="-342900" algn="l" rtl="0">
              <a:lnSpc>
                <a:spcPct val="90000"/>
              </a:lnSpc>
              <a:spcBef>
                <a:spcPts val="400"/>
              </a:spcBef>
              <a:spcAft>
                <a:spcPts val="0"/>
              </a:spcAft>
              <a:buClr>
                <a:srgbClr val="55AF89"/>
              </a:buClr>
              <a:buSzPts val="1800"/>
              <a:buChar char="•"/>
              <a:defRPr/>
            </a:lvl2pPr>
            <a:lvl3pPr marL="1371600" lvl="2" indent="-323850" algn="l" rtl="0">
              <a:lnSpc>
                <a:spcPct val="90000"/>
              </a:lnSpc>
              <a:spcBef>
                <a:spcPts val="400"/>
              </a:spcBef>
              <a:spcAft>
                <a:spcPts val="0"/>
              </a:spcAft>
              <a:buClr>
                <a:srgbClr val="55AF89"/>
              </a:buClr>
              <a:buSzPts val="1500"/>
              <a:buFont typeface="NTR"/>
              <a:buChar char="–"/>
              <a:defRPr/>
            </a:lvl3pPr>
            <a:lvl4pPr marL="1828800" lvl="3" indent="-317500" algn="l" rtl="0">
              <a:lnSpc>
                <a:spcPct val="90000"/>
              </a:lnSpc>
              <a:spcBef>
                <a:spcPts val="400"/>
              </a:spcBef>
              <a:spcAft>
                <a:spcPts val="0"/>
              </a:spcAft>
              <a:buClr>
                <a:srgbClr val="C46E25"/>
              </a:buClr>
              <a:buSzPts val="1400"/>
              <a:buChar char="•"/>
              <a:defRPr/>
            </a:lvl4pPr>
            <a:lvl5pPr marL="2286000" lvl="4" indent="-317500" algn="l" rtl="0">
              <a:lnSpc>
                <a:spcPct val="90000"/>
              </a:lnSpc>
              <a:spcBef>
                <a:spcPts val="400"/>
              </a:spcBef>
              <a:spcAft>
                <a:spcPts val="0"/>
              </a:spcAft>
              <a:buClr>
                <a:srgbClr val="C46E25"/>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115" name="Google Shape;115;g2d9c85610ca_1_613"/>
          <p:cNvPicPr preferRelativeResize="0"/>
          <p:nvPr/>
        </p:nvPicPr>
        <p:blipFill rotWithShape="1">
          <a:blip r:embed="rId2">
            <a:alphaModFix/>
          </a:blip>
          <a:srcRect/>
          <a:stretch/>
        </p:blipFill>
        <p:spPr>
          <a:xfrm>
            <a:off x="2286" y="0"/>
            <a:ext cx="9141713" cy="419432"/>
          </a:xfrm>
          <a:prstGeom prst="rect">
            <a:avLst/>
          </a:prstGeom>
          <a:noFill/>
          <a:ln>
            <a:noFill/>
          </a:ln>
        </p:spPr>
      </p:pic>
      <p:sp>
        <p:nvSpPr>
          <p:cNvPr id="116" name="Google Shape;116;g2d9c85610ca_1_613"/>
          <p:cNvSpPr txBox="1"/>
          <p:nvPr/>
        </p:nvSpPr>
        <p:spPr>
          <a:xfrm>
            <a:off x="356918" y="4773642"/>
            <a:ext cx="398400" cy="205800"/>
          </a:xfrm>
          <a:prstGeom prst="rect">
            <a:avLst/>
          </a:prstGeom>
          <a:noFill/>
          <a:ln>
            <a:noFill/>
          </a:ln>
        </p:spPr>
        <p:txBody>
          <a:bodyPr spcFirstLastPara="1" wrap="square" lIns="0" tIns="34275" rIns="0" bIns="34275" anchor="t" anchorCtr="0">
            <a:noAutofit/>
          </a:bodyPr>
          <a:lstStyle/>
          <a:p>
            <a:pPr marL="0" marR="0" lvl="0" indent="0" algn="l"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7F7F7F"/>
                </a:solidFill>
                <a:latin typeface="Calibri"/>
                <a:ea typeface="Calibri"/>
                <a:cs typeface="Calibri"/>
                <a:sym typeface="Calibri"/>
              </a:rPr>
              <a:t>‹#›</a:t>
            </a:fld>
            <a:endParaRPr sz="900" b="0" i="0" u="none" strike="noStrike" cap="none">
              <a:solidFill>
                <a:srgbClr val="7F7F7F"/>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p:cSld name="Section title">
    <p:spTree>
      <p:nvGrpSpPr>
        <p:cNvPr id="1" name="Shape 117"/>
        <p:cNvGrpSpPr/>
        <p:nvPr/>
      </p:nvGrpSpPr>
      <p:grpSpPr>
        <a:xfrm>
          <a:off x="0" y="0"/>
          <a:ext cx="0" cy="0"/>
          <a:chOff x="0" y="0"/>
          <a:chExt cx="0" cy="0"/>
        </a:xfrm>
      </p:grpSpPr>
      <p:sp>
        <p:nvSpPr>
          <p:cNvPr id="118" name="Google Shape;118;g2d9c85610ca_1_618"/>
          <p:cNvSpPr txBox="1">
            <a:spLocks noGrp="1"/>
          </p:cNvSpPr>
          <p:nvPr>
            <p:ph type="title"/>
          </p:nvPr>
        </p:nvSpPr>
        <p:spPr>
          <a:xfrm>
            <a:off x="369857" y="1615606"/>
            <a:ext cx="8467800" cy="805500"/>
          </a:xfrm>
          <a:prstGeom prst="rect">
            <a:avLst/>
          </a:prstGeom>
          <a:noFill/>
          <a:ln>
            <a:noFill/>
          </a:ln>
        </p:spPr>
        <p:txBody>
          <a:bodyPr spcFirstLastPara="1" wrap="square" lIns="68575" tIns="34275" rIns="68575" bIns="34275" anchor="ctr" anchorCtr="0">
            <a:normAutofit/>
          </a:bodyPr>
          <a:lstStyle>
            <a:lvl1pPr lvl="0" algn="l" rtl="0">
              <a:lnSpc>
                <a:spcPct val="91666"/>
              </a:lnSpc>
              <a:spcBef>
                <a:spcPts val="0"/>
              </a:spcBef>
              <a:spcAft>
                <a:spcPts val="0"/>
              </a:spcAft>
              <a:buClr>
                <a:srgbClr val="2E5F7D"/>
              </a:buClr>
              <a:buSzPts val="3600"/>
              <a:buFont typeface="Calibri"/>
              <a:buNone/>
              <a:defRPr sz="3600" b="0">
                <a:solidFill>
                  <a:srgbClr val="2E5F7D"/>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pic>
        <p:nvPicPr>
          <p:cNvPr id="119" name="Google Shape;119;g2d9c85610ca_1_618"/>
          <p:cNvPicPr preferRelativeResize="0"/>
          <p:nvPr/>
        </p:nvPicPr>
        <p:blipFill rotWithShape="1">
          <a:blip r:embed="rId2">
            <a:alphaModFix/>
          </a:blip>
          <a:srcRect/>
          <a:stretch/>
        </p:blipFill>
        <p:spPr>
          <a:xfrm>
            <a:off x="2286" y="0"/>
            <a:ext cx="9141715" cy="419431"/>
          </a:xfrm>
          <a:prstGeom prst="rect">
            <a:avLst/>
          </a:prstGeom>
          <a:noFill/>
          <a:ln>
            <a:noFill/>
          </a:ln>
        </p:spPr>
      </p:pic>
      <p:pic>
        <p:nvPicPr>
          <p:cNvPr id="120" name="Google Shape;120;g2d9c85610ca_1_618"/>
          <p:cNvPicPr preferRelativeResize="0"/>
          <p:nvPr/>
        </p:nvPicPr>
        <p:blipFill rotWithShape="1">
          <a:blip r:embed="rId3">
            <a:alphaModFix/>
          </a:blip>
          <a:srcRect/>
          <a:stretch/>
        </p:blipFill>
        <p:spPr>
          <a:xfrm>
            <a:off x="428625" y="2588084"/>
            <a:ext cx="8286750" cy="38100"/>
          </a:xfrm>
          <a:prstGeom prst="rect">
            <a:avLst/>
          </a:prstGeom>
          <a:noFill/>
          <a:ln>
            <a:noFill/>
          </a:ln>
        </p:spPr>
      </p:pic>
      <p:sp>
        <p:nvSpPr>
          <p:cNvPr id="121" name="Google Shape;121;g2d9c85610ca_1_618"/>
          <p:cNvSpPr txBox="1">
            <a:spLocks noGrp="1"/>
          </p:cNvSpPr>
          <p:nvPr>
            <p:ph type="subTitle" idx="1"/>
          </p:nvPr>
        </p:nvSpPr>
        <p:spPr>
          <a:xfrm>
            <a:off x="369857" y="2900307"/>
            <a:ext cx="4680900" cy="5910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800"/>
              </a:spcBef>
              <a:spcAft>
                <a:spcPts val="0"/>
              </a:spcAft>
              <a:buClr>
                <a:srgbClr val="3975B0"/>
              </a:buClr>
              <a:buSzPts val="1800"/>
              <a:buNone/>
              <a:defRPr sz="1800" b="1">
                <a:solidFill>
                  <a:srgbClr val="3975B0"/>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22" name="Google Shape;122;g2d9c85610ca_1_618"/>
          <p:cNvSpPr txBox="1"/>
          <p:nvPr/>
        </p:nvSpPr>
        <p:spPr>
          <a:xfrm>
            <a:off x="356918" y="4773642"/>
            <a:ext cx="398400" cy="205800"/>
          </a:xfrm>
          <a:prstGeom prst="rect">
            <a:avLst/>
          </a:prstGeom>
          <a:noFill/>
          <a:ln>
            <a:noFill/>
          </a:ln>
        </p:spPr>
        <p:txBody>
          <a:bodyPr spcFirstLastPara="1" wrap="square" lIns="0" tIns="34275" rIns="0" bIns="34275" anchor="t" anchorCtr="0">
            <a:noAutofit/>
          </a:bodyPr>
          <a:lstStyle/>
          <a:p>
            <a:pPr marL="0" marR="0" lvl="0" indent="0" algn="l"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7F7F7F"/>
                </a:solidFill>
                <a:latin typeface="Calibri"/>
                <a:ea typeface="Calibri"/>
                <a:cs typeface="Calibri"/>
                <a:sym typeface="Calibri"/>
              </a:rPr>
              <a:t>‹#›</a:t>
            </a:fld>
            <a:endParaRPr sz="900" b="0" i="0" u="none" strike="noStrike" cap="none">
              <a:solidFill>
                <a:srgbClr val="7F7F7F"/>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6.png"/><Relationship Id="rId4" Type="http://schemas.openxmlformats.org/officeDocument/2006/relationships/slideLayout" Target="../slideLayouts/slideLayout11.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7"/>
        <p:cNvGrpSpPr/>
        <p:nvPr/>
      </p:nvGrpSpPr>
      <p:grpSpPr>
        <a:xfrm>
          <a:off x="0" y="0"/>
          <a:ext cx="0" cy="0"/>
          <a:chOff x="0" y="0"/>
          <a:chExt cx="0" cy="0"/>
        </a:xfrm>
      </p:grpSpPr>
      <p:sp>
        <p:nvSpPr>
          <p:cNvPr id="58" name="Google Shape;58;g2d9c85610ca_1_55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59" name="Google Shape;59;g2d9c85610ca_1_558"/>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0" name="Google Shape;60;g2d9c85610ca_1_55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61" name="Google Shape;61;g2d9c85610ca_1_55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62" name="Google Shape;62;g2d9c85610ca_1_55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5"/>
        <p:cNvGrpSpPr/>
        <p:nvPr/>
      </p:nvGrpSpPr>
      <p:grpSpPr>
        <a:xfrm>
          <a:off x="0" y="0"/>
          <a:ext cx="0" cy="0"/>
          <a:chOff x="0" y="0"/>
          <a:chExt cx="0" cy="0"/>
        </a:xfrm>
      </p:grpSpPr>
      <p:sp>
        <p:nvSpPr>
          <p:cNvPr id="106" name="Google Shape;106;g2d9c85610ca_1_60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7" name="Google Shape;107;g2d9c85610ca_1_606"/>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8" name="Google Shape;108;g2d9c85610ca_1_60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09" name="Google Shape;109;g2d9c85610ca_1_60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10" name="Google Shape;110;g2d9c85610ca_1_60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11" name="Google Shape;111;g2d9c85610ca_1_606"/>
          <p:cNvPicPr preferRelativeResize="0"/>
          <p:nvPr/>
        </p:nvPicPr>
        <p:blipFill rotWithShape="1">
          <a:blip r:embed="rId10">
            <a:alphaModFix/>
          </a:blip>
          <a:srcRect/>
          <a:stretch/>
        </p:blipFill>
        <p:spPr>
          <a:xfrm>
            <a:off x="8682300" y="4593281"/>
            <a:ext cx="400050" cy="44781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5" r:id="rId1"/>
    <p:sldLayoutId id="2147483666" r:id="rId2"/>
    <p:sldLayoutId id="2147483668" r:id="rId3"/>
    <p:sldLayoutId id="2147483669" r:id="rId4"/>
    <p:sldLayoutId id="2147483670" r:id="rId5"/>
    <p:sldLayoutId id="2147483671" r:id="rId6"/>
    <p:sldLayoutId id="2147483672" r:id="rId7"/>
    <p:sldLayoutId id="2147483673"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4.xml"/><Relationship Id="rId5" Type="http://schemas.openxmlformats.org/officeDocument/2006/relationships/image" Target="../media/image24.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hyperlink" Target="https://wwwn.cdc.gov/IISDashboard/Query.aspx" TargetMode="External"/><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hyperlink" Target="https://phii.org/wp-content/uploads/2021/08/PHII_IISFunctionalModel_simple_FINAL.pdf" TargetMode="External"/><Relationship Id="rId7" Type="http://schemas.openxmlformats.org/officeDocument/2006/relationships/hyperlink" Target="https://wwwn.cdc.gov/iisdashboard/Query.aspx" TargetMode="External"/><Relationship Id="rId2" Type="http://schemas.openxmlformats.org/officeDocument/2006/relationships/notesSlide" Target="../notesSlides/notesSlide40.xml"/><Relationship Id="rId1" Type="http://schemas.openxmlformats.org/officeDocument/2006/relationships/slideLayout" Target="../slideLayouts/slideLayout8.xml"/><Relationship Id="rId6" Type="http://schemas.openxmlformats.org/officeDocument/2006/relationships/hyperlink" Target="https://www.cdc.gov/vaccines/programs/iis/functional-standards/func-stds-v4-1-resource-guide.pdf" TargetMode="External"/><Relationship Id="rId5" Type="http://schemas.openxmlformats.org/officeDocument/2006/relationships/hyperlink" Target="https://www.cdc.gov/vaccines/programs/iis/functional-standards/func-stds-v4-1.html" TargetMode="External"/><Relationship Id="rId4" Type="http://schemas.openxmlformats.org/officeDocument/2006/relationships/hyperlink" Target="https://www.cdc.gov/vaccines/programs/iis/downloads/Data-Quality-Blueprint-508.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sp>
        <p:nvSpPr>
          <p:cNvPr id="808" name="Google Shape;808;g2e0c35f2eba_0_608"/>
          <p:cNvSpPr txBox="1">
            <a:spLocks noGrp="1"/>
          </p:cNvSpPr>
          <p:nvPr>
            <p:ph type="ctrTitle"/>
          </p:nvPr>
        </p:nvSpPr>
        <p:spPr>
          <a:xfrm>
            <a:off x="580325" y="619200"/>
            <a:ext cx="5368500" cy="10983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rgbClr val="2E5F7D"/>
              </a:buClr>
              <a:buSzPts val="3600"/>
              <a:buFont typeface="Calibri"/>
              <a:buNone/>
            </a:pPr>
            <a:r>
              <a:rPr lang="en-US" b="1"/>
              <a:t>CDC and the IIS Community</a:t>
            </a:r>
            <a:endParaRPr sz="3640" i="1">
              <a:solidFill>
                <a:srgbClr val="3975B0"/>
              </a:solidFill>
            </a:endParaRPr>
          </a:p>
        </p:txBody>
      </p:sp>
      <p:sp>
        <p:nvSpPr>
          <p:cNvPr id="809" name="Google Shape;809;g2e0c35f2eba_0_608"/>
          <p:cNvSpPr txBox="1"/>
          <p:nvPr/>
        </p:nvSpPr>
        <p:spPr>
          <a:xfrm>
            <a:off x="580332" y="3493699"/>
            <a:ext cx="2978100" cy="284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Calibri"/>
                <a:ea typeface="Calibri"/>
                <a:cs typeface="Calibri"/>
                <a:sym typeface="Calibri"/>
              </a:rPr>
              <a:t>Presenter name/date</a:t>
            </a:r>
            <a:endParaRPr sz="1100" b="0" i="0" u="none" strike="noStrike" cap="none">
              <a:solidFill>
                <a:srgbClr val="000000"/>
              </a:solidFill>
              <a:latin typeface="Arial"/>
              <a:ea typeface="Arial"/>
              <a:cs typeface="Arial"/>
              <a:sym typeface="Arial"/>
            </a:endParaRPr>
          </a:p>
        </p:txBody>
      </p:sp>
      <p:sp>
        <p:nvSpPr>
          <p:cNvPr id="810" name="Google Shape;810;g2e0c35f2eba_0_608"/>
          <p:cNvSpPr txBox="1"/>
          <p:nvPr/>
        </p:nvSpPr>
        <p:spPr>
          <a:xfrm>
            <a:off x="593264" y="3331891"/>
            <a:ext cx="1642200" cy="253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a:solidFill>
                  <a:srgbClr val="727E8A"/>
                </a:solidFill>
                <a:latin typeface="Calibri"/>
                <a:ea typeface="Calibri"/>
                <a:cs typeface="Calibri"/>
                <a:sym typeface="Calibri"/>
              </a:rPr>
              <a:t>Beth Cox</a:t>
            </a:r>
            <a:endParaRPr sz="1200" b="0" i="0" u="none" strike="noStrike" cap="none">
              <a:solidFill>
                <a:srgbClr val="727E8A"/>
              </a:solidFill>
              <a:latin typeface="Calibri"/>
              <a:ea typeface="Calibri"/>
              <a:cs typeface="Calibri"/>
              <a:sym typeface="Calibri"/>
            </a:endParaRPr>
          </a:p>
        </p:txBody>
      </p:sp>
      <p:sp>
        <p:nvSpPr>
          <p:cNvPr id="811" name="Google Shape;811;g2e0c35f2eba_0_608"/>
          <p:cNvSpPr txBox="1"/>
          <p:nvPr/>
        </p:nvSpPr>
        <p:spPr>
          <a:xfrm>
            <a:off x="7144555" y="3337735"/>
            <a:ext cx="1642200" cy="238500"/>
          </a:xfrm>
          <a:prstGeom prst="rect">
            <a:avLst/>
          </a:prstGeom>
          <a:noFill/>
          <a:ln>
            <a:noFill/>
          </a:ln>
        </p:spPr>
        <p:txBody>
          <a:bodyPr spcFirstLastPara="1" wrap="square" lIns="68575" tIns="34275" rIns="68575" bIns="34275" anchor="t" anchorCtr="0">
            <a:spAutoFit/>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a:solidFill>
                  <a:srgbClr val="727E8A"/>
                </a:solidFill>
                <a:latin typeface="Calibri"/>
                <a:ea typeface="Calibri"/>
                <a:cs typeface="Calibri"/>
                <a:sym typeface="Calibri"/>
              </a:rPr>
              <a:t>June </a:t>
            </a:r>
            <a:r>
              <a:rPr lang="en-US" sz="1100">
                <a:solidFill>
                  <a:srgbClr val="727E8A"/>
                </a:solidFill>
                <a:latin typeface="Calibri"/>
                <a:ea typeface="Calibri"/>
                <a:cs typeface="Calibri"/>
                <a:sym typeface="Calibri"/>
              </a:rPr>
              <a:t>4</a:t>
            </a:r>
            <a:r>
              <a:rPr lang="en-US" sz="1100" b="0" i="0" u="none" strike="noStrike" cap="none">
                <a:solidFill>
                  <a:srgbClr val="727E8A"/>
                </a:solidFill>
                <a:latin typeface="Calibri"/>
                <a:ea typeface="Calibri"/>
                <a:cs typeface="Calibri"/>
                <a:sym typeface="Calibri"/>
              </a:rPr>
              <a:t>, 202</a:t>
            </a:r>
            <a:r>
              <a:rPr lang="en-US" sz="1100">
                <a:solidFill>
                  <a:srgbClr val="727E8A"/>
                </a:solidFill>
                <a:latin typeface="Calibri"/>
                <a:ea typeface="Calibri"/>
                <a:cs typeface="Calibri"/>
                <a:sym typeface="Calibri"/>
              </a:rPr>
              <a:t>4</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76"/>
        <p:cNvGrpSpPr/>
        <p:nvPr/>
      </p:nvGrpSpPr>
      <p:grpSpPr>
        <a:xfrm>
          <a:off x="0" y="0"/>
          <a:ext cx="0" cy="0"/>
          <a:chOff x="0" y="0"/>
          <a:chExt cx="0" cy="0"/>
        </a:xfrm>
      </p:grpSpPr>
      <p:sp>
        <p:nvSpPr>
          <p:cNvPr id="877" name="Google Shape;877;g2e0c35f2eba_0_67"/>
          <p:cNvSpPr txBox="1">
            <a:spLocks noGrp="1"/>
          </p:cNvSpPr>
          <p:nvPr>
            <p:ph type="title"/>
          </p:nvPr>
        </p:nvSpPr>
        <p:spPr>
          <a:xfrm>
            <a:off x="369857" y="1615606"/>
            <a:ext cx="8467800" cy="805500"/>
          </a:xfrm>
          <a:prstGeom prst="rect">
            <a:avLst/>
          </a:prstGeom>
          <a:noFill/>
          <a:ln>
            <a:noFill/>
          </a:ln>
        </p:spPr>
        <p:txBody>
          <a:bodyPr spcFirstLastPara="1" wrap="square" lIns="68575" tIns="34300" rIns="68575" bIns="34300" anchor="ctr" anchorCtr="0">
            <a:normAutofit fontScale="90000"/>
          </a:bodyPr>
          <a:lstStyle/>
          <a:p>
            <a:pPr marL="0" lvl="0" indent="0" algn="l" rtl="0">
              <a:lnSpc>
                <a:spcPct val="100000"/>
              </a:lnSpc>
              <a:spcBef>
                <a:spcPts val="0"/>
              </a:spcBef>
              <a:spcAft>
                <a:spcPts val="0"/>
              </a:spcAft>
              <a:buSzPct val="102776"/>
              <a:buNone/>
            </a:pPr>
            <a:r>
              <a:rPr lang="en-US"/>
              <a:t>IIS Focus in the Immunization VFC/317 Cooperative Agreement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81"/>
        <p:cNvGrpSpPr/>
        <p:nvPr/>
      </p:nvGrpSpPr>
      <p:grpSpPr>
        <a:xfrm>
          <a:off x="0" y="0"/>
          <a:ext cx="0" cy="0"/>
          <a:chOff x="0" y="0"/>
          <a:chExt cx="0" cy="0"/>
        </a:xfrm>
      </p:grpSpPr>
      <p:sp>
        <p:nvSpPr>
          <p:cNvPr id="882" name="Google Shape;882;g2e0c35f2eba_0_71"/>
          <p:cNvSpPr txBox="1">
            <a:spLocks noGrp="1"/>
          </p:cNvSpPr>
          <p:nvPr>
            <p:ph type="title"/>
          </p:nvPr>
        </p:nvSpPr>
        <p:spPr>
          <a:xfrm>
            <a:off x="407682" y="667231"/>
            <a:ext cx="8597400" cy="913200"/>
          </a:xfrm>
          <a:prstGeom prst="rect">
            <a:avLst/>
          </a:prstGeom>
          <a:noFill/>
          <a:ln>
            <a:noFill/>
          </a:ln>
        </p:spPr>
        <p:txBody>
          <a:bodyPr spcFirstLastPara="1" wrap="square" lIns="68575" tIns="34300" rIns="68575" bIns="34300" anchor="ctr" anchorCtr="0">
            <a:noAutofit/>
          </a:bodyPr>
          <a:lstStyle/>
          <a:p>
            <a:pPr marL="0" lvl="0" indent="0" algn="l" rtl="0">
              <a:lnSpc>
                <a:spcPct val="100000"/>
              </a:lnSpc>
              <a:spcBef>
                <a:spcPts val="0"/>
              </a:spcBef>
              <a:spcAft>
                <a:spcPts val="0"/>
              </a:spcAft>
              <a:buClr>
                <a:srgbClr val="2E5F7D"/>
              </a:buClr>
              <a:buSzPts val="3700"/>
              <a:buFont typeface="Calibri"/>
              <a:buNone/>
            </a:pPr>
            <a:r>
              <a:rPr lang="en-US"/>
              <a:t>Using the IIS to Support the Immunization Program through its Cooperative Agreement</a:t>
            </a:r>
            <a:endParaRPr/>
          </a:p>
        </p:txBody>
      </p:sp>
      <p:sp>
        <p:nvSpPr>
          <p:cNvPr id="883" name="Google Shape;883;g2e0c35f2eba_0_71"/>
          <p:cNvSpPr txBox="1">
            <a:spLocks noGrp="1"/>
          </p:cNvSpPr>
          <p:nvPr>
            <p:ph type="body" idx="1"/>
          </p:nvPr>
        </p:nvSpPr>
        <p:spPr>
          <a:xfrm>
            <a:off x="577273" y="1840400"/>
            <a:ext cx="8467800" cy="2785500"/>
          </a:xfrm>
          <a:prstGeom prst="rect">
            <a:avLst/>
          </a:prstGeom>
          <a:noFill/>
          <a:ln>
            <a:noFill/>
          </a:ln>
        </p:spPr>
        <p:txBody>
          <a:bodyPr spcFirstLastPara="1" wrap="square" lIns="68575" tIns="34300" rIns="68575" bIns="34300" anchor="t" anchorCtr="0">
            <a:noAutofit/>
          </a:bodyPr>
          <a:lstStyle/>
          <a:p>
            <a:pPr marL="0" lvl="0" indent="0" algn="l" rtl="0">
              <a:lnSpc>
                <a:spcPct val="106666"/>
              </a:lnSpc>
              <a:spcBef>
                <a:spcPts val="600"/>
              </a:spcBef>
              <a:spcAft>
                <a:spcPts val="0"/>
              </a:spcAft>
              <a:buClr>
                <a:schemeClr val="dk1"/>
              </a:buClr>
              <a:buSzPts val="3000"/>
              <a:buNone/>
            </a:pPr>
            <a:r>
              <a:rPr lang="en-US" sz="2200" b="1">
                <a:solidFill>
                  <a:srgbClr val="2E5F7D"/>
                </a:solidFill>
              </a:rPr>
              <a:t>IPOM Chapter B</a:t>
            </a:r>
            <a:r>
              <a:rPr lang="en-US" sz="2200"/>
              <a:t> – Coverage</a:t>
            </a:r>
            <a:endParaRPr sz="2200"/>
          </a:p>
          <a:p>
            <a:pPr marL="0" lvl="0" indent="0" algn="l" rtl="0">
              <a:lnSpc>
                <a:spcPct val="106666"/>
              </a:lnSpc>
              <a:spcBef>
                <a:spcPts val="600"/>
              </a:spcBef>
              <a:spcAft>
                <a:spcPts val="0"/>
              </a:spcAft>
              <a:buSzPts val="2100"/>
              <a:buNone/>
            </a:pPr>
            <a:r>
              <a:rPr lang="en-US" sz="2200" b="1">
                <a:solidFill>
                  <a:srgbClr val="2E5F7D"/>
                </a:solidFill>
              </a:rPr>
              <a:t>IPOM Chapter C</a:t>
            </a:r>
            <a:r>
              <a:rPr lang="en-US" sz="2200">
                <a:solidFill>
                  <a:srgbClr val="2E5F7D"/>
                </a:solidFill>
              </a:rPr>
              <a:t> </a:t>
            </a:r>
            <a:r>
              <a:rPr lang="en-US" sz="2200"/>
              <a:t>– Vaccines for Children</a:t>
            </a:r>
            <a:endParaRPr sz="2200"/>
          </a:p>
          <a:p>
            <a:pPr marL="0" lvl="0" indent="0" algn="l" rtl="0">
              <a:lnSpc>
                <a:spcPct val="106666"/>
              </a:lnSpc>
              <a:spcBef>
                <a:spcPts val="600"/>
              </a:spcBef>
              <a:spcAft>
                <a:spcPts val="0"/>
              </a:spcAft>
              <a:buSzPts val="2100"/>
              <a:buNone/>
            </a:pPr>
            <a:r>
              <a:rPr lang="en-US" sz="2200" b="1">
                <a:solidFill>
                  <a:srgbClr val="2E5F7D"/>
                </a:solidFill>
              </a:rPr>
              <a:t>IPOM Chapter D</a:t>
            </a:r>
            <a:r>
              <a:rPr lang="en-US" sz="2200"/>
              <a:t> – IIS</a:t>
            </a:r>
            <a:endParaRPr sz="2200"/>
          </a:p>
          <a:p>
            <a:pPr marL="0" lvl="0" indent="0" algn="l" rtl="0">
              <a:lnSpc>
                <a:spcPct val="106666"/>
              </a:lnSpc>
              <a:spcBef>
                <a:spcPts val="600"/>
              </a:spcBef>
              <a:spcAft>
                <a:spcPts val="0"/>
              </a:spcAft>
              <a:buSzPts val="2100"/>
              <a:buNone/>
            </a:pPr>
            <a:r>
              <a:rPr lang="en-US" sz="2200" b="1">
                <a:solidFill>
                  <a:srgbClr val="2E5F7D"/>
                </a:solidFill>
              </a:rPr>
              <a:t>IPOM Chapter F</a:t>
            </a:r>
            <a:r>
              <a:rPr lang="en-US" sz="2200"/>
              <a:t> – Quality Improvement</a:t>
            </a:r>
            <a:endParaRPr sz="2200"/>
          </a:p>
          <a:p>
            <a:pPr marL="0" lvl="0" indent="0" algn="l" rtl="0">
              <a:lnSpc>
                <a:spcPct val="106666"/>
              </a:lnSpc>
              <a:spcBef>
                <a:spcPts val="600"/>
              </a:spcBef>
              <a:spcAft>
                <a:spcPts val="0"/>
              </a:spcAft>
              <a:buSzPts val="2100"/>
              <a:buNone/>
            </a:pPr>
            <a:r>
              <a:rPr lang="en-US" sz="2200" b="1">
                <a:solidFill>
                  <a:srgbClr val="2E5F7D"/>
                </a:solidFill>
              </a:rPr>
              <a:t>IPOM Chapter G</a:t>
            </a:r>
            <a:r>
              <a:rPr lang="en-US" sz="2200" b="1"/>
              <a:t> </a:t>
            </a:r>
            <a:r>
              <a:rPr lang="en-US" sz="2200"/>
              <a:t>–</a:t>
            </a:r>
            <a:r>
              <a:rPr lang="en-US" sz="2200" b="1"/>
              <a:t> </a:t>
            </a:r>
            <a:r>
              <a:rPr lang="en-US" sz="2200"/>
              <a:t>Surveillance and Outbreak Response</a:t>
            </a:r>
            <a:endParaRPr sz="2200"/>
          </a:p>
          <a:p>
            <a:pPr marL="0" lvl="0" indent="0" algn="l" rtl="0">
              <a:lnSpc>
                <a:spcPct val="106666"/>
              </a:lnSpc>
              <a:spcBef>
                <a:spcPts val="600"/>
              </a:spcBef>
              <a:spcAft>
                <a:spcPts val="0"/>
              </a:spcAft>
              <a:buSzPts val="2100"/>
              <a:buNone/>
            </a:pPr>
            <a:r>
              <a:rPr lang="en-US" sz="2200" b="1">
                <a:solidFill>
                  <a:srgbClr val="2E5F7D"/>
                </a:solidFill>
              </a:rPr>
              <a:t>IPOM Chapter I</a:t>
            </a:r>
            <a:r>
              <a:rPr lang="en-US" sz="2200">
                <a:solidFill>
                  <a:srgbClr val="2E5F7D"/>
                </a:solidFill>
              </a:rPr>
              <a:t> </a:t>
            </a:r>
            <a:r>
              <a:rPr lang="en-US" sz="2200"/>
              <a:t>– Emergency Preparedness </a:t>
            </a:r>
            <a:endParaRPr/>
          </a:p>
          <a:p>
            <a:pPr marL="0" lvl="0" indent="0" algn="l" rtl="0">
              <a:lnSpc>
                <a:spcPct val="106666"/>
              </a:lnSpc>
              <a:spcBef>
                <a:spcPts val="600"/>
              </a:spcBef>
              <a:spcAft>
                <a:spcPts val="0"/>
              </a:spcAft>
              <a:buSzPts val="2100"/>
              <a:buNone/>
            </a:pPr>
            <a:r>
              <a:rPr lang="en-US" sz="2200" b="1">
                <a:solidFill>
                  <a:srgbClr val="2E5F7D"/>
                </a:solidFill>
              </a:rPr>
              <a:t>IPOM Chapter L</a:t>
            </a:r>
            <a:r>
              <a:rPr lang="en-US" sz="2200">
                <a:solidFill>
                  <a:schemeClr val="accent1"/>
                </a:solidFill>
              </a:rPr>
              <a:t> </a:t>
            </a:r>
            <a:r>
              <a:rPr lang="en-US" sz="2200"/>
              <a:t>– Adult </a:t>
            </a:r>
            <a:endParaRPr sz="2200"/>
          </a:p>
        </p:txBody>
      </p:sp>
      <p:pic>
        <p:nvPicPr>
          <p:cNvPr id="884" name="Google Shape;884;g2e0c35f2eba_0_71"/>
          <p:cNvPicPr preferRelativeResize="0"/>
          <p:nvPr/>
        </p:nvPicPr>
        <p:blipFill rotWithShape="1">
          <a:blip r:embed="rId3">
            <a:alphaModFix/>
          </a:blip>
          <a:srcRect t="13381" b="30108"/>
          <a:stretch/>
        </p:blipFill>
        <p:spPr>
          <a:xfrm>
            <a:off x="6965313" y="2140437"/>
            <a:ext cx="1933088" cy="193941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889" name="Google Shape;889;g2e0c35f2eba_0_77"/>
          <p:cNvSpPr txBox="1">
            <a:spLocks noGrp="1"/>
          </p:cNvSpPr>
          <p:nvPr>
            <p:ph type="title"/>
          </p:nvPr>
        </p:nvSpPr>
        <p:spPr>
          <a:xfrm>
            <a:off x="369857" y="447111"/>
            <a:ext cx="8467800" cy="805500"/>
          </a:xfrm>
          <a:prstGeom prst="rect">
            <a:avLst/>
          </a:prstGeom>
          <a:noFill/>
          <a:ln>
            <a:noFill/>
          </a:ln>
        </p:spPr>
        <p:txBody>
          <a:bodyPr spcFirstLastPara="1" wrap="square" lIns="68575" tIns="34300" rIns="68575" bIns="34300" anchor="ctr" anchorCtr="0">
            <a:normAutofit/>
          </a:bodyPr>
          <a:lstStyle/>
          <a:p>
            <a:pPr marL="0" lvl="0" indent="0" algn="l" rtl="0">
              <a:lnSpc>
                <a:spcPct val="100000"/>
              </a:lnSpc>
              <a:spcBef>
                <a:spcPts val="0"/>
              </a:spcBef>
              <a:spcAft>
                <a:spcPts val="0"/>
              </a:spcAft>
              <a:buSzPts val="3300"/>
              <a:buNone/>
            </a:pPr>
            <a:r>
              <a:rPr lang="en-US"/>
              <a:t>Guidance | IPOM Chapter D</a:t>
            </a:r>
            <a:endParaRPr/>
          </a:p>
        </p:txBody>
      </p:sp>
      <p:sp>
        <p:nvSpPr>
          <p:cNvPr id="890" name="Google Shape;890;g2e0c35f2eba_0_77"/>
          <p:cNvSpPr txBox="1">
            <a:spLocks noGrp="1"/>
          </p:cNvSpPr>
          <p:nvPr>
            <p:ph type="body" idx="1"/>
          </p:nvPr>
        </p:nvSpPr>
        <p:spPr>
          <a:xfrm>
            <a:off x="369850" y="1075805"/>
            <a:ext cx="8229600" cy="559200"/>
          </a:xfrm>
          <a:prstGeom prst="rect">
            <a:avLst/>
          </a:prstGeom>
          <a:noFill/>
          <a:ln>
            <a:noFill/>
          </a:ln>
        </p:spPr>
        <p:txBody>
          <a:bodyPr spcFirstLastPara="1" wrap="square" lIns="91450" tIns="91450" rIns="91450" bIns="91450" anchor="t" anchorCtr="0">
            <a:noAutofit/>
          </a:bodyPr>
          <a:lstStyle/>
          <a:p>
            <a:pPr marL="0" lvl="0" indent="0" algn="l" rtl="0">
              <a:lnSpc>
                <a:spcPct val="106666"/>
              </a:lnSpc>
              <a:spcBef>
                <a:spcPts val="600"/>
              </a:spcBef>
              <a:spcAft>
                <a:spcPts val="0"/>
              </a:spcAft>
              <a:buClr>
                <a:srgbClr val="8B9B92"/>
              </a:buClr>
              <a:buSzPts val="3000"/>
              <a:buFont typeface="Arial"/>
              <a:buNone/>
            </a:pPr>
            <a:r>
              <a:rPr lang="en-US" sz="1400"/>
              <a:t>CDC’s Immunization Program Operations Manual (IPOM) Chapter D has requirements to drive IIS advancement towards strategic priorities in three areas. </a:t>
            </a:r>
            <a:endParaRPr sz="1400"/>
          </a:p>
        </p:txBody>
      </p:sp>
      <p:sp>
        <p:nvSpPr>
          <p:cNvPr id="891" name="Google Shape;891;g2e0c35f2eba_0_77"/>
          <p:cNvSpPr/>
          <p:nvPr/>
        </p:nvSpPr>
        <p:spPr>
          <a:xfrm>
            <a:off x="369838" y="1644455"/>
            <a:ext cx="151574" cy="370654"/>
          </a:xfrm>
          <a:custGeom>
            <a:avLst/>
            <a:gdLst/>
            <a:ahLst/>
            <a:cxnLst/>
            <a:rect l="l" t="t" r="r" b="b"/>
            <a:pathLst>
              <a:path w="31" h="93" extrusionOk="0">
                <a:moveTo>
                  <a:pt x="31" y="86"/>
                </a:moveTo>
                <a:cubicBezTo>
                  <a:pt x="31" y="88"/>
                  <a:pt x="31" y="90"/>
                  <a:pt x="30" y="91"/>
                </a:cubicBezTo>
                <a:cubicBezTo>
                  <a:pt x="29" y="92"/>
                  <a:pt x="27" y="93"/>
                  <a:pt x="26" y="93"/>
                </a:cubicBezTo>
                <a:cubicBezTo>
                  <a:pt x="24" y="93"/>
                  <a:pt x="22" y="91"/>
                  <a:pt x="17" y="88"/>
                </a:cubicBezTo>
                <a:cubicBezTo>
                  <a:pt x="13" y="86"/>
                  <a:pt x="11" y="83"/>
                  <a:pt x="10" y="82"/>
                </a:cubicBezTo>
                <a:cubicBezTo>
                  <a:pt x="10" y="82"/>
                  <a:pt x="11" y="81"/>
                  <a:pt x="11" y="80"/>
                </a:cubicBezTo>
                <a:cubicBezTo>
                  <a:pt x="11" y="80"/>
                  <a:pt x="11" y="79"/>
                  <a:pt x="11" y="79"/>
                </a:cubicBezTo>
                <a:cubicBezTo>
                  <a:pt x="11" y="34"/>
                  <a:pt x="11" y="34"/>
                  <a:pt x="11" y="34"/>
                </a:cubicBezTo>
                <a:cubicBezTo>
                  <a:pt x="11" y="32"/>
                  <a:pt x="10" y="31"/>
                  <a:pt x="6" y="30"/>
                </a:cubicBezTo>
                <a:cubicBezTo>
                  <a:pt x="3" y="29"/>
                  <a:pt x="1" y="28"/>
                  <a:pt x="0" y="27"/>
                </a:cubicBezTo>
                <a:cubicBezTo>
                  <a:pt x="0" y="26"/>
                  <a:pt x="0" y="25"/>
                  <a:pt x="0" y="24"/>
                </a:cubicBezTo>
                <a:cubicBezTo>
                  <a:pt x="0" y="23"/>
                  <a:pt x="1" y="21"/>
                  <a:pt x="2" y="19"/>
                </a:cubicBezTo>
                <a:cubicBezTo>
                  <a:pt x="4" y="16"/>
                  <a:pt x="6" y="14"/>
                  <a:pt x="6" y="13"/>
                </a:cubicBezTo>
                <a:cubicBezTo>
                  <a:pt x="7" y="10"/>
                  <a:pt x="8" y="8"/>
                  <a:pt x="9" y="5"/>
                </a:cubicBezTo>
                <a:cubicBezTo>
                  <a:pt x="10" y="2"/>
                  <a:pt x="12" y="0"/>
                  <a:pt x="15" y="0"/>
                </a:cubicBezTo>
                <a:cubicBezTo>
                  <a:pt x="18" y="0"/>
                  <a:pt x="21" y="1"/>
                  <a:pt x="24" y="3"/>
                </a:cubicBezTo>
                <a:cubicBezTo>
                  <a:pt x="28" y="5"/>
                  <a:pt x="29" y="7"/>
                  <a:pt x="29" y="10"/>
                </a:cubicBezTo>
                <a:cubicBezTo>
                  <a:pt x="29" y="81"/>
                  <a:pt x="29" y="81"/>
                  <a:pt x="29" y="81"/>
                </a:cubicBezTo>
                <a:cubicBezTo>
                  <a:pt x="29" y="81"/>
                  <a:pt x="30" y="82"/>
                  <a:pt x="30" y="83"/>
                </a:cubicBezTo>
                <a:cubicBezTo>
                  <a:pt x="31" y="85"/>
                  <a:pt x="31" y="86"/>
                  <a:pt x="31" y="86"/>
                </a:cubicBezTo>
                <a:close/>
              </a:path>
            </a:pathLst>
          </a:custGeom>
          <a:solidFill>
            <a:srgbClr val="55AF89"/>
          </a:solidFill>
          <a:ln>
            <a:noFill/>
          </a:ln>
        </p:spPr>
        <p:txBody>
          <a:bodyPr spcFirstLastPara="1" wrap="square" lIns="68550" tIns="34300" rIns="68550" bIns="343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6"/>
              </a:solidFill>
              <a:latin typeface="Calibri"/>
              <a:ea typeface="Calibri"/>
              <a:cs typeface="Calibri"/>
              <a:sym typeface="Calibri"/>
            </a:endParaRPr>
          </a:p>
        </p:txBody>
      </p:sp>
      <p:graphicFrame>
        <p:nvGraphicFramePr>
          <p:cNvPr id="892" name="Google Shape;892;g2e0c35f2eba_0_77"/>
          <p:cNvGraphicFramePr/>
          <p:nvPr/>
        </p:nvGraphicFramePr>
        <p:xfrm>
          <a:off x="615987" y="1611767"/>
          <a:ext cx="3000000" cy="3000000"/>
        </p:xfrm>
        <a:graphic>
          <a:graphicData uri="http://schemas.openxmlformats.org/drawingml/2006/table">
            <a:tbl>
              <a:tblPr firstRow="1" bandRow="1">
                <a:noFill/>
                <a:tableStyleId>{D101F417-6E54-4702-AFD2-C3D4A4A88BDC}</a:tableStyleId>
              </a:tblPr>
              <a:tblGrid>
                <a:gridCol w="3864275">
                  <a:extLst>
                    <a:ext uri="{9D8B030D-6E8A-4147-A177-3AD203B41FA5}">
                      <a16:colId xmlns:a16="http://schemas.microsoft.com/office/drawing/2014/main" val="20000"/>
                    </a:ext>
                  </a:extLst>
                </a:gridCol>
              </a:tblGrid>
              <a:tr h="349700">
                <a:tc>
                  <a:txBody>
                    <a:bodyPr/>
                    <a:lstStyle/>
                    <a:p>
                      <a:pPr marL="0" marR="0" lvl="0" indent="0" algn="l" rtl="0">
                        <a:lnSpc>
                          <a:spcPct val="100000"/>
                        </a:lnSpc>
                        <a:spcBef>
                          <a:spcPts val="0"/>
                        </a:spcBef>
                        <a:spcAft>
                          <a:spcPts val="0"/>
                        </a:spcAft>
                        <a:buClr>
                          <a:srgbClr val="000000"/>
                        </a:buClr>
                        <a:buSzPts val="2400"/>
                        <a:buFont typeface="Arial"/>
                        <a:buNone/>
                      </a:pPr>
                      <a:r>
                        <a:rPr lang="en-US" sz="2000" b="1" u="none" strike="noStrike" cap="none">
                          <a:solidFill>
                            <a:schemeClr val="lt1"/>
                          </a:solidFill>
                          <a:latin typeface="Calibri"/>
                          <a:ea typeface="Calibri"/>
                          <a:cs typeface="Calibri"/>
                          <a:sym typeface="Calibri"/>
                        </a:rPr>
                        <a:t>Improve Data Quality</a:t>
                      </a:r>
                      <a:endParaRPr sz="2000" b="1" u="none" strike="noStrike" cap="none">
                        <a:solidFill>
                          <a:schemeClr val="lt1"/>
                        </a:solidFill>
                      </a:endParaRPr>
                    </a:p>
                  </a:txBody>
                  <a:tcPr marL="68575" marR="68575" marT="34300" marB="34300" anchor="ctr">
                    <a:lnB w="9525" cap="flat" cmpd="sng">
                      <a:solidFill>
                        <a:srgbClr val="000000">
                          <a:alpha val="0"/>
                        </a:srgbClr>
                      </a:solidFill>
                      <a:prstDash val="solid"/>
                      <a:round/>
                      <a:headEnd type="none" w="sm" len="sm"/>
                      <a:tailEnd type="none" w="sm" len="sm"/>
                    </a:lnB>
                    <a:solidFill>
                      <a:srgbClr val="55AF89"/>
                    </a:solidFill>
                  </a:tcPr>
                </a:tc>
                <a:extLst>
                  <a:ext uri="{0D108BD9-81ED-4DB2-BD59-A6C34878D82A}">
                    <a16:rowId xmlns:a16="http://schemas.microsoft.com/office/drawing/2014/main" val="10000"/>
                  </a:ext>
                </a:extLst>
              </a:tr>
              <a:tr h="2353750">
                <a:tc>
                  <a:txBody>
                    <a:bodyPr/>
                    <a:lstStyle/>
                    <a:p>
                      <a:pPr marL="457200" marR="0" lvl="0" indent="-336550" algn="l" rtl="0">
                        <a:lnSpc>
                          <a:spcPct val="90000"/>
                        </a:lnSpc>
                        <a:spcBef>
                          <a:spcPts val="0"/>
                        </a:spcBef>
                        <a:spcAft>
                          <a:spcPts val="0"/>
                        </a:spcAft>
                        <a:buClr>
                          <a:srgbClr val="55AF89"/>
                        </a:buClr>
                        <a:buSzPts val="1700"/>
                        <a:buFont typeface="Arial"/>
                        <a:buChar char="•"/>
                      </a:pPr>
                      <a:r>
                        <a:rPr lang="en-US" sz="1700" u="none" strike="noStrike" cap="none">
                          <a:solidFill>
                            <a:schemeClr val="dk1"/>
                          </a:solidFill>
                          <a:latin typeface="Calibri"/>
                          <a:ea typeface="Calibri"/>
                          <a:cs typeface="Calibri"/>
                          <a:sym typeface="Calibri"/>
                        </a:rPr>
                        <a:t>Improve demographic data completeness and accuracy</a:t>
                      </a:r>
                      <a:endParaRPr sz="1700" u="none" strike="noStrike" cap="none">
                        <a:solidFill>
                          <a:schemeClr val="dk1"/>
                        </a:solidFill>
                        <a:latin typeface="Calibri"/>
                        <a:ea typeface="Calibri"/>
                        <a:cs typeface="Calibri"/>
                        <a:sym typeface="Calibri"/>
                      </a:endParaRPr>
                    </a:p>
                    <a:p>
                      <a:pPr marL="457200" marR="0" lvl="0" indent="-336550" algn="l" rtl="0">
                        <a:lnSpc>
                          <a:spcPct val="90000"/>
                        </a:lnSpc>
                        <a:spcBef>
                          <a:spcPts val="0"/>
                        </a:spcBef>
                        <a:spcAft>
                          <a:spcPts val="0"/>
                        </a:spcAft>
                        <a:buClr>
                          <a:srgbClr val="55AF89"/>
                        </a:buClr>
                        <a:buSzPts val="1700"/>
                        <a:buFont typeface="Arial"/>
                        <a:buChar char="•"/>
                      </a:pPr>
                      <a:r>
                        <a:rPr lang="en-US" sz="1700" u="none" strike="noStrike" cap="none">
                          <a:solidFill>
                            <a:schemeClr val="dk1"/>
                          </a:solidFill>
                          <a:latin typeface="Calibri"/>
                          <a:ea typeface="Calibri"/>
                          <a:cs typeface="Calibri"/>
                          <a:sym typeface="Calibri"/>
                        </a:rPr>
                        <a:t>Submit data to CDC monthly (flu) and quarterly (routine)</a:t>
                      </a:r>
                      <a:endParaRPr sz="1700" u="none" strike="noStrike" cap="none">
                        <a:solidFill>
                          <a:schemeClr val="dk1"/>
                        </a:solidFill>
                        <a:latin typeface="Calibri"/>
                        <a:ea typeface="Calibri"/>
                        <a:cs typeface="Calibri"/>
                        <a:sym typeface="Calibri"/>
                      </a:endParaRPr>
                    </a:p>
                    <a:p>
                      <a:pPr marL="457200" marR="0" lvl="0" indent="-336550" algn="l" rtl="0">
                        <a:lnSpc>
                          <a:spcPct val="90000"/>
                        </a:lnSpc>
                        <a:spcBef>
                          <a:spcPts val="0"/>
                        </a:spcBef>
                        <a:spcAft>
                          <a:spcPts val="0"/>
                        </a:spcAft>
                        <a:buClr>
                          <a:srgbClr val="55AF89"/>
                        </a:buClr>
                        <a:buSzPts val="1700"/>
                        <a:buFont typeface="Arial"/>
                        <a:buChar char="•"/>
                      </a:pPr>
                      <a:r>
                        <a:rPr lang="en-US" sz="1700" u="none" strike="noStrike" cap="none">
                          <a:solidFill>
                            <a:schemeClr val="dk1"/>
                          </a:solidFill>
                          <a:latin typeface="Calibri"/>
                          <a:ea typeface="Calibri"/>
                          <a:cs typeface="Calibri"/>
                          <a:sym typeface="Calibri"/>
                        </a:rPr>
                        <a:t>Ensure appropriate IIS capabilities and staffing for data quality improvement, staffing, and reporting</a:t>
                      </a:r>
                      <a:endParaRPr sz="1700" u="none" strike="noStrike" cap="none">
                        <a:solidFill>
                          <a:schemeClr val="dk1"/>
                        </a:solidFill>
                        <a:latin typeface="Calibri"/>
                        <a:ea typeface="Calibri"/>
                        <a:cs typeface="Calibri"/>
                        <a:sym typeface="Calibri"/>
                      </a:endParaRPr>
                    </a:p>
                    <a:p>
                      <a:pPr marL="457200" marR="0" lvl="0" indent="-336550" algn="l" rtl="0">
                        <a:lnSpc>
                          <a:spcPct val="90000"/>
                        </a:lnSpc>
                        <a:spcBef>
                          <a:spcPts val="0"/>
                        </a:spcBef>
                        <a:spcAft>
                          <a:spcPts val="0"/>
                        </a:spcAft>
                        <a:buClr>
                          <a:srgbClr val="55AF89"/>
                        </a:buClr>
                        <a:buSzPts val="1700"/>
                        <a:buFont typeface="Arial"/>
                        <a:buChar char="•"/>
                      </a:pPr>
                      <a:r>
                        <a:rPr lang="en-US" sz="1700" u="none" strike="noStrike" cap="none">
                          <a:solidFill>
                            <a:schemeClr val="dk1"/>
                          </a:solidFill>
                          <a:latin typeface="Calibri"/>
                          <a:ea typeface="Calibri"/>
                          <a:cs typeface="Calibri"/>
                          <a:sym typeface="Calibri"/>
                        </a:rPr>
                        <a:t>Develop public-facing dashboards</a:t>
                      </a:r>
                      <a:endParaRPr sz="1700" u="none" strike="noStrike" cap="none">
                        <a:solidFill>
                          <a:schemeClr val="dk1"/>
                        </a:solidFill>
                        <a:latin typeface="Calibri"/>
                        <a:ea typeface="Calibri"/>
                        <a:cs typeface="Calibri"/>
                        <a:sym typeface="Calibri"/>
                      </a:endParaRPr>
                    </a:p>
                    <a:p>
                      <a:pPr marL="457200" marR="0" lvl="0" indent="-336550" algn="l" rtl="0">
                        <a:lnSpc>
                          <a:spcPct val="90000"/>
                        </a:lnSpc>
                        <a:spcBef>
                          <a:spcPts val="0"/>
                        </a:spcBef>
                        <a:spcAft>
                          <a:spcPts val="0"/>
                        </a:spcAft>
                        <a:buClr>
                          <a:srgbClr val="55AF89"/>
                        </a:buClr>
                        <a:buSzPts val="1700"/>
                        <a:buFont typeface="Arial"/>
                        <a:buChar char="•"/>
                      </a:pPr>
                      <a:r>
                        <a:rPr lang="en-US" sz="1700" u="none" strike="noStrike" cap="none">
                          <a:solidFill>
                            <a:schemeClr val="dk1"/>
                          </a:solidFill>
                          <a:latin typeface="Calibri"/>
                          <a:ea typeface="Calibri"/>
                          <a:cs typeface="Calibri"/>
                          <a:sym typeface="Calibri"/>
                        </a:rPr>
                        <a:t>Resolve duplicate and fragmented patient records</a:t>
                      </a:r>
                      <a:endParaRPr sz="1700" u="none" strike="noStrike" cap="none"/>
                    </a:p>
                  </a:txBody>
                  <a:tcPr marL="68575" marR="68575"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1"/>
                  </a:ext>
                </a:extLst>
              </a:tr>
            </a:tbl>
          </a:graphicData>
        </a:graphic>
      </p:graphicFrame>
      <p:graphicFrame>
        <p:nvGraphicFramePr>
          <p:cNvPr id="893" name="Google Shape;893;g2e0c35f2eba_0_77"/>
          <p:cNvGraphicFramePr/>
          <p:nvPr/>
        </p:nvGraphicFramePr>
        <p:xfrm>
          <a:off x="4902775" y="1611770"/>
          <a:ext cx="3000000" cy="3000000"/>
        </p:xfrm>
        <a:graphic>
          <a:graphicData uri="http://schemas.openxmlformats.org/drawingml/2006/table">
            <a:tbl>
              <a:tblPr firstRow="1" bandRow="1">
                <a:noFill/>
                <a:tableStyleId>{D101F417-6E54-4702-AFD2-C3D4A4A88BDC}</a:tableStyleId>
              </a:tblPr>
              <a:tblGrid>
                <a:gridCol w="4241225">
                  <a:extLst>
                    <a:ext uri="{9D8B030D-6E8A-4147-A177-3AD203B41FA5}">
                      <a16:colId xmlns:a16="http://schemas.microsoft.com/office/drawing/2014/main" val="20000"/>
                    </a:ext>
                  </a:extLst>
                </a:gridCol>
              </a:tblGrid>
              <a:tr h="439850">
                <a:tc>
                  <a:txBody>
                    <a:bodyPr/>
                    <a:lstStyle/>
                    <a:p>
                      <a:pPr marL="0" marR="0" lvl="0" indent="0" algn="l" rtl="0">
                        <a:lnSpc>
                          <a:spcPct val="100000"/>
                        </a:lnSpc>
                        <a:spcBef>
                          <a:spcPts val="0"/>
                        </a:spcBef>
                        <a:spcAft>
                          <a:spcPts val="0"/>
                        </a:spcAft>
                        <a:buClr>
                          <a:schemeClr val="lt1"/>
                        </a:buClr>
                        <a:buSzPts val="1500"/>
                        <a:buFont typeface="Arial"/>
                        <a:buNone/>
                      </a:pPr>
                      <a:r>
                        <a:rPr lang="en-US" sz="2000" b="1" u="none" strike="noStrike" cap="none">
                          <a:solidFill>
                            <a:schemeClr val="lt1"/>
                          </a:solidFill>
                          <a:latin typeface="Calibri"/>
                          <a:ea typeface="Calibri"/>
                          <a:cs typeface="Calibri"/>
                          <a:sym typeface="Calibri"/>
                        </a:rPr>
                        <a:t>Advance IIS Capabilities</a:t>
                      </a:r>
                      <a:endParaRPr sz="2000" u="none" strike="noStrike" cap="none"/>
                    </a:p>
                  </a:txBody>
                  <a:tcPr marL="68575" marR="68575"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5AF89"/>
                    </a:solidFill>
                  </a:tcPr>
                </a:tc>
                <a:extLst>
                  <a:ext uri="{0D108BD9-81ED-4DB2-BD59-A6C34878D82A}">
                    <a16:rowId xmlns:a16="http://schemas.microsoft.com/office/drawing/2014/main" val="10000"/>
                  </a:ext>
                </a:extLst>
              </a:tr>
              <a:tr h="691900">
                <a:tc>
                  <a:txBody>
                    <a:bodyPr/>
                    <a:lstStyle/>
                    <a:p>
                      <a:pPr marL="457200" marR="0" lvl="0" indent="-336550" algn="l" rtl="0">
                        <a:lnSpc>
                          <a:spcPct val="90000"/>
                        </a:lnSpc>
                        <a:spcBef>
                          <a:spcPts val="0"/>
                        </a:spcBef>
                        <a:spcAft>
                          <a:spcPts val="0"/>
                        </a:spcAft>
                        <a:buClr>
                          <a:srgbClr val="55AF89"/>
                        </a:buClr>
                        <a:buSzPts val="1700"/>
                        <a:buFont typeface="Arial"/>
                        <a:buChar char="•"/>
                      </a:pPr>
                      <a:r>
                        <a:rPr lang="en-US" sz="1700" u="none" strike="noStrike" cap="none">
                          <a:solidFill>
                            <a:schemeClr val="dk1"/>
                          </a:solidFill>
                          <a:latin typeface="Calibri"/>
                          <a:ea typeface="Calibri"/>
                          <a:cs typeface="Calibri"/>
                          <a:sym typeface="Calibri"/>
                        </a:rPr>
                        <a:t>Onboard to </a:t>
                      </a:r>
                      <a:r>
                        <a:rPr lang="en-US" sz="1700" b="1" u="none" strike="noStrike" cap="none">
                          <a:solidFill>
                            <a:schemeClr val="dk1"/>
                          </a:solidFill>
                          <a:latin typeface="Calibri"/>
                          <a:ea typeface="Calibri"/>
                          <a:cs typeface="Calibri"/>
                          <a:sym typeface="Calibri"/>
                        </a:rPr>
                        <a:t>Immunization (IZ) Gateway</a:t>
                      </a:r>
                      <a:endParaRPr sz="1700" b="1" u="none" strike="noStrike" cap="none">
                        <a:solidFill>
                          <a:schemeClr val="dk1"/>
                        </a:solidFill>
                        <a:latin typeface="Calibri"/>
                        <a:ea typeface="Calibri"/>
                        <a:cs typeface="Calibri"/>
                        <a:sym typeface="Calibri"/>
                      </a:endParaRPr>
                    </a:p>
                    <a:p>
                      <a:pPr marL="457200" marR="0" lvl="0" indent="-336550" algn="l" rtl="0">
                        <a:lnSpc>
                          <a:spcPct val="90000"/>
                        </a:lnSpc>
                        <a:spcBef>
                          <a:spcPts val="0"/>
                        </a:spcBef>
                        <a:spcAft>
                          <a:spcPts val="0"/>
                        </a:spcAft>
                        <a:buClr>
                          <a:srgbClr val="55AF89"/>
                        </a:buClr>
                        <a:buSzPts val="1700"/>
                        <a:buFont typeface="Arial"/>
                        <a:buChar char="•"/>
                      </a:pPr>
                      <a:r>
                        <a:rPr lang="en-US" sz="1700" u="none" strike="noStrike" cap="none">
                          <a:solidFill>
                            <a:schemeClr val="dk1"/>
                          </a:solidFill>
                          <a:latin typeface="Calibri"/>
                          <a:ea typeface="Calibri"/>
                          <a:cs typeface="Calibri"/>
                          <a:sym typeface="Calibri"/>
                        </a:rPr>
                        <a:t>Implement </a:t>
                      </a:r>
                      <a:r>
                        <a:rPr lang="en-US" sz="1700" b="1" u="none" strike="noStrike" cap="none">
                          <a:solidFill>
                            <a:schemeClr val="dk1"/>
                          </a:solidFill>
                          <a:latin typeface="Calibri"/>
                          <a:ea typeface="Calibri"/>
                          <a:cs typeface="Calibri"/>
                          <a:sym typeface="Calibri"/>
                        </a:rPr>
                        <a:t>PPRL</a:t>
                      </a:r>
                      <a:endParaRPr sz="1500" u="none" strike="noStrike" cap="none"/>
                    </a:p>
                  </a:txBody>
                  <a:tcPr marL="68575" marR="68575"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1"/>
                  </a:ext>
                </a:extLst>
              </a:tr>
              <a:tr h="219825">
                <a:tc>
                  <a:txBody>
                    <a:bodyPr/>
                    <a:lstStyle/>
                    <a:p>
                      <a:pPr marL="0" marR="0" lvl="0" indent="0" algn="l" rtl="0">
                        <a:lnSpc>
                          <a:spcPct val="100000"/>
                        </a:lnSpc>
                        <a:spcBef>
                          <a:spcPts val="0"/>
                        </a:spcBef>
                        <a:spcAft>
                          <a:spcPts val="0"/>
                        </a:spcAft>
                        <a:buClr>
                          <a:srgbClr val="000000"/>
                        </a:buClr>
                        <a:buSzPts val="900"/>
                        <a:buFont typeface="Arial"/>
                        <a:buNone/>
                      </a:pPr>
                      <a:endParaRPr sz="900" b="1" u="none" strike="noStrike" cap="none">
                        <a:solidFill>
                          <a:schemeClr val="lt1"/>
                        </a:solidFill>
                        <a:latin typeface="Calibri"/>
                        <a:ea typeface="Calibri"/>
                        <a:cs typeface="Calibri"/>
                        <a:sym typeface="Calibri"/>
                      </a:endParaRPr>
                    </a:p>
                  </a:txBody>
                  <a:tcPr marL="68575" marR="68575"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465575">
                <a:tc>
                  <a:txBody>
                    <a:bodyPr/>
                    <a:lstStyle/>
                    <a:p>
                      <a:pPr marL="0" marR="0" lvl="0" indent="0" algn="l" rtl="0">
                        <a:lnSpc>
                          <a:spcPct val="100000"/>
                        </a:lnSpc>
                        <a:spcBef>
                          <a:spcPts val="0"/>
                        </a:spcBef>
                        <a:spcAft>
                          <a:spcPts val="0"/>
                        </a:spcAft>
                        <a:buClr>
                          <a:schemeClr val="lt1"/>
                        </a:buClr>
                        <a:buSzPts val="1500"/>
                        <a:buFont typeface="Arial"/>
                        <a:buNone/>
                      </a:pPr>
                      <a:r>
                        <a:rPr lang="en-US" sz="2000" b="1" i="0" u="none" strike="noStrike" cap="none">
                          <a:solidFill>
                            <a:schemeClr val="lt1"/>
                          </a:solidFill>
                          <a:latin typeface="Calibri"/>
                          <a:ea typeface="Calibri"/>
                          <a:cs typeface="Calibri"/>
                          <a:sym typeface="Calibri"/>
                        </a:rPr>
                        <a:t>Adhere to IT Industry Best Practices</a:t>
                      </a:r>
                      <a:endParaRPr sz="2000" b="1" u="none" strike="noStrike" cap="none">
                        <a:solidFill>
                          <a:schemeClr val="lt1"/>
                        </a:solidFill>
                        <a:latin typeface="Calibri"/>
                        <a:ea typeface="Calibri"/>
                        <a:cs typeface="Calibri"/>
                        <a:sym typeface="Calibri"/>
                      </a:endParaRPr>
                    </a:p>
                  </a:txBody>
                  <a:tcPr marL="68575" marR="68575"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5AF89"/>
                    </a:solidFill>
                  </a:tcPr>
                </a:tc>
                <a:extLst>
                  <a:ext uri="{0D108BD9-81ED-4DB2-BD59-A6C34878D82A}">
                    <a16:rowId xmlns:a16="http://schemas.microsoft.com/office/drawing/2014/main" val="10003"/>
                  </a:ext>
                </a:extLst>
              </a:tr>
              <a:tr h="1714575">
                <a:tc>
                  <a:txBody>
                    <a:bodyPr/>
                    <a:lstStyle/>
                    <a:p>
                      <a:pPr marL="457200" marR="0" lvl="0" indent="-330200" algn="l" rtl="0">
                        <a:lnSpc>
                          <a:spcPct val="90000"/>
                        </a:lnSpc>
                        <a:spcBef>
                          <a:spcPts val="0"/>
                        </a:spcBef>
                        <a:spcAft>
                          <a:spcPts val="0"/>
                        </a:spcAft>
                        <a:buClr>
                          <a:srgbClr val="55AF89"/>
                        </a:buClr>
                        <a:buSzPts val="1600"/>
                        <a:buFont typeface="Arial"/>
                        <a:buChar char="•"/>
                      </a:pPr>
                      <a:r>
                        <a:rPr lang="en-US" sz="1600" u="none" strike="noStrike" cap="none">
                          <a:solidFill>
                            <a:schemeClr val="dk1"/>
                          </a:solidFill>
                          <a:latin typeface="Calibri"/>
                          <a:ea typeface="Calibri"/>
                          <a:cs typeface="Calibri"/>
                          <a:sym typeface="Calibri"/>
                        </a:rPr>
                        <a:t>Evaluate IIS ability to modernize</a:t>
                      </a:r>
                      <a:endParaRPr sz="1600" u="none" strike="noStrike" cap="none">
                        <a:solidFill>
                          <a:schemeClr val="dk1"/>
                        </a:solidFill>
                        <a:latin typeface="Calibri"/>
                        <a:ea typeface="Calibri"/>
                        <a:cs typeface="Calibri"/>
                        <a:sym typeface="Calibri"/>
                      </a:endParaRPr>
                    </a:p>
                    <a:p>
                      <a:pPr marL="457200" marR="0" lvl="0" indent="-330200" algn="l" rtl="0">
                        <a:lnSpc>
                          <a:spcPct val="90000"/>
                        </a:lnSpc>
                        <a:spcBef>
                          <a:spcPts val="0"/>
                        </a:spcBef>
                        <a:spcAft>
                          <a:spcPts val="0"/>
                        </a:spcAft>
                        <a:buClr>
                          <a:srgbClr val="55AF89"/>
                        </a:buClr>
                        <a:buSzPts val="1600"/>
                        <a:buFont typeface="Arial"/>
                        <a:buChar char="•"/>
                      </a:pPr>
                      <a:r>
                        <a:rPr lang="en-US" sz="1600" u="none" strike="noStrike" cap="none">
                          <a:solidFill>
                            <a:schemeClr val="dk1"/>
                          </a:solidFill>
                          <a:latin typeface="Calibri"/>
                          <a:ea typeface="Calibri"/>
                          <a:cs typeface="Calibri"/>
                          <a:sym typeface="Calibri"/>
                        </a:rPr>
                        <a:t>Apply governance and PM best practices</a:t>
                      </a:r>
                      <a:endParaRPr sz="1600" u="none" strike="noStrike" cap="none">
                        <a:solidFill>
                          <a:schemeClr val="dk1"/>
                        </a:solidFill>
                        <a:latin typeface="Calibri"/>
                        <a:ea typeface="Calibri"/>
                        <a:cs typeface="Calibri"/>
                        <a:sym typeface="Calibri"/>
                      </a:endParaRPr>
                    </a:p>
                    <a:p>
                      <a:pPr marL="457200" marR="0" lvl="0" indent="-330200" algn="l" rtl="0">
                        <a:lnSpc>
                          <a:spcPct val="90000"/>
                        </a:lnSpc>
                        <a:spcBef>
                          <a:spcPts val="0"/>
                        </a:spcBef>
                        <a:spcAft>
                          <a:spcPts val="0"/>
                        </a:spcAft>
                        <a:buClr>
                          <a:srgbClr val="55AF89"/>
                        </a:buClr>
                        <a:buSzPts val="1600"/>
                        <a:buFont typeface="Arial"/>
                        <a:buChar char="•"/>
                      </a:pPr>
                      <a:r>
                        <a:rPr lang="en-US" sz="1600" u="none" strike="noStrike" cap="none">
                          <a:solidFill>
                            <a:schemeClr val="dk1"/>
                          </a:solidFill>
                          <a:latin typeface="Calibri"/>
                          <a:ea typeface="Calibri"/>
                          <a:cs typeface="Calibri"/>
                          <a:sym typeface="Calibri"/>
                        </a:rPr>
                        <a:t>Improve demographic data completeness and accuracy</a:t>
                      </a:r>
                      <a:endParaRPr sz="1600" u="none" strike="noStrike" cap="none">
                        <a:solidFill>
                          <a:schemeClr val="dk1"/>
                        </a:solidFill>
                        <a:latin typeface="Calibri"/>
                        <a:ea typeface="Calibri"/>
                        <a:cs typeface="Calibri"/>
                        <a:sym typeface="Calibri"/>
                      </a:endParaRPr>
                    </a:p>
                    <a:p>
                      <a:pPr marL="457200" marR="0" lvl="0" indent="-330200" algn="l" rtl="0">
                        <a:lnSpc>
                          <a:spcPct val="90000"/>
                        </a:lnSpc>
                        <a:spcBef>
                          <a:spcPts val="0"/>
                        </a:spcBef>
                        <a:spcAft>
                          <a:spcPts val="0"/>
                        </a:spcAft>
                        <a:buClr>
                          <a:srgbClr val="55AF89"/>
                        </a:buClr>
                        <a:buSzPts val="1600"/>
                        <a:buFont typeface="Arial"/>
                        <a:buChar char="•"/>
                      </a:pPr>
                      <a:r>
                        <a:rPr lang="en-US" sz="1600" u="none" strike="noStrike" cap="none">
                          <a:solidFill>
                            <a:schemeClr val="dk1"/>
                          </a:solidFill>
                          <a:latin typeface="Calibri"/>
                          <a:ea typeface="Calibri"/>
                          <a:cs typeface="Calibri"/>
                          <a:sym typeface="Calibri"/>
                        </a:rPr>
                        <a:t>Develop the appropriate deliverables and artifacts from the applied governance and best practices</a:t>
                      </a:r>
                      <a:endParaRPr sz="1500" u="none" strike="noStrike" cap="none">
                        <a:latin typeface="Calibri"/>
                        <a:ea typeface="Calibri"/>
                        <a:cs typeface="Calibri"/>
                        <a:sym typeface="Calibri"/>
                      </a:endParaRPr>
                    </a:p>
                  </a:txBody>
                  <a:tcPr marL="68575" marR="68575"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4"/>
                  </a:ext>
                </a:extLst>
              </a:tr>
            </a:tbl>
          </a:graphicData>
        </a:graphic>
      </p:graphicFrame>
      <p:sp>
        <p:nvSpPr>
          <p:cNvPr id="894" name="Google Shape;894;g2e0c35f2eba_0_77"/>
          <p:cNvSpPr/>
          <p:nvPr/>
        </p:nvSpPr>
        <p:spPr>
          <a:xfrm>
            <a:off x="4598100" y="1641508"/>
            <a:ext cx="271182" cy="376523"/>
          </a:xfrm>
          <a:custGeom>
            <a:avLst/>
            <a:gdLst/>
            <a:ahLst/>
            <a:cxnLst/>
            <a:rect l="l" t="t" r="r" b="b"/>
            <a:pathLst>
              <a:path w="57" h="96" extrusionOk="0">
                <a:moveTo>
                  <a:pt x="57" y="79"/>
                </a:moveTo>
                <a:cubicBezTo>
                  <a:pt x="57" y="81"/>
                  <a:pt x="56" y="83"/>
                  <a:pt x="53" y="83"/>
                </a:cubicBezTo>
                <a:cubicBezTo>
                  <a:pt x="52" y="83"/>
                  <a:pt x="51" y="83"/>
                  <a:pt x="49" y="84"/>
                </a:cubicBezTo>
                <a:cubicBezTo>
                  <a:pt x="48" y="84"/>
                  <a:pt x="44" y="85"/>
                  <a:pt x="37" y="87"/>
                </a:cubicBezTo>
                <a:cubicBezTo>
                  <a:pt x="29" y="89"/>
                  <a:pt x="24" y="91"/>
                  <a:pt x="20" y="93"/>
                </a:cubicBezTo>
                <a:cubicBezTo>
                  <a:pt x="19" y="93"/>
                  <a:pt x="18" y="94"/>
                  <a:pt x="17" y="95"/>
                </a:cubicBezTo>
                <a:cubicBezTo>
                  <a:pt x="16" y="95"/>
                  <a:pt x="16" y="96"/>
                  <a:pt x="16" y="96"/>
                </a:cubicBezTo>
                <a:cubicBezTo>
                  <a:pt x="14" y="96"/>
                  <a:pt x="11" y="94"/>
                  <a:pt x="6" y="90"/>
                </a:cubicBezTo>
                <a:cubicBezTo>
                  <a:pt x="5" y="89"/>
                  <a:pt x="3" y="89"/>
                  <a:pt x="2" y="88"/>
                </a:cubicBezTo>
                <a:cubicBezTo>
                  <a:pt x="1" y="87"/>
                  <a:pt x="0" y="85"/>
                  <a:pt x="0" y="84"/>
                </a:cubicBezTo>
                <a:cubicBezTo>
                  <a:pt x="0" y="83"/>
                  <a:pt x="3" y="79"/>
                  <a:pt x="9" y="70"/>
                </a:cubicBezTo>
                <a:cubicBezTo>
                  <a:pt x="17" y="59"/>
                  <a:pt x="23" y="50"/>
                  <a:pt x="27" y="43"/>
                </a:cubicBezTo>
                <a:cubicBezTo>
                  <a:pt x="33" y="31"/>
                  <a:pt x="37" y="22"/>
                  <a:pt x="37" y="16"/>
                </a:cubicBezTo>
                <a:cubicBezTo>
                  <a:pt x="32" y="18"/>
                  <a:pt x="26" y="23"/>
                  <a:pt x="21" y="31"/>
                </a:cubicBezTo>
                <a:cubicBezTo>
                  <a:pt x="20" y="31"/>
                  <a:pt x="20" y="32"/>
                  <a:pt x="20" y="33"/>
                </a:cubicBezTo>
                <a:cubicBezTo>
                  <a:pt x="20" y="34"/>
                  <a:pt x="19" y="35"/>
                  <a:pt x="19" y="35"/>
                </a:cubicBezTo>
                <a:cubicBezTo>
                  <a:pt x="18" y="36"/>
                  <a:pt x="17" y="36"/>
                  <a:pt x="16" y="36"/>
                </a:cubicBezTo>
                <a:cubicBezTo>
                  <a:pt x="14" y="36"/>
                  <a:pt x="11" y="35"/>
                  <a:pt x="8" y="33"/>
                </a:cubicBezTo>
                <a:cubicBezTo>
                  <a:pt x="6" y="32"/>
                  <a:pt x="5" y="31"/>
                  <a:pt x="3" y="31"/>
                </a:cubicBezTo>
                <a:cubicBezTo>
                  <a:pt x="2" y="30"/>
                  <a:pt x="1" y="29"/>
                  <a:pt x="1" y="28"/>
                </a:cubicBezTo>
                <a:cubicBezTo>
                  <a:pt x="0" y="27"/>
                  <a:pt x="2" y="23"/>
                  <a:pt x="6" y="19"/>
                </a:cubicBezTo>
                <a:cubicBezTo>
                  <a:pt x="10" y="14"/>
                  <a:pt x="14" y="10"/>
                  <a:pt x="19" y="6"/>
                </a:cubicBezTo>
                <a:cubicBezTo>
                  <a:pt x="25" y="2"/>
                  <a:pt x="30" y="0"/>
                  <a:pt x="35" y="0"/>
                </a:cubicBezTo>
                <a:cubicBezTo>
                  <a:pt x="36" y="0"/>
                  <a:pt x="38" y="0"/>
                  <a:pt x="39" y="1"/>
                </a:cubicBezTo>
                <a:cubicBezTo>
                  <a:pt x="41" y="2"/>
                  <a:pt x="42" y="3"/>
                  <a:pt x="44" y="5"/>
                </a:cubicBezTo>
                <a:cubicBezTo>
                  <a:pt x="50" y="9"/>
                  <a:pt x="53" y="12"/>
                  <a:pt x="55" y="16"/>
                </a:cubicBezTo>
                <a:cubicBezTo>
                  <a:pt x="55" y="17"/>
                  <a:pt x="55" y="18"/>
                  <a:pt x="55" y="19"/>
                </a:cubicBezTo>
                <a:cubicBezTo>
                  <a:pt x="55" y="24"/>
                  <a:pt x="53" y="32"/>
                  <a:pt x="47" y="43"/>
                </a:cubicBezTo>
                <a:cubicBezTo>
                  <a:pt x="42" y="54"/>
                  <a:pt x="37" y="63"/>
                  <a:pt x="31" y="71"/>
                </a:cubicBezTo>
                <a:cubicBezTo>
                  <a:pt x="34" y="70"/>
                  <a:pt x="37" y="69"/>
                  <a:pt x="41" y="67"/>
                </a:cubicBezTo>
                <a:cubicBezTo>
                  <a:pt x="41" y="67"/>
                  <a:pt x="42" y="67"/>
                  <a:pt x="43" y="66"/>
                </a:cubicBezTo>
                <a:cubicBezTo>
                  <a:pt x="44" y="65"/>
                  <a:pt x="44" y="65"/>
                  <a:pt x="45" y="65"/>
                </a:cubicBezTo>
                <a:cubicBezTo>
                  <a:pt x="47" y="66"/>
                  <a:pt x="49" y="68"/>
                  <a:pt x="52" y="71"/>
                </a:cubicBezTo>
                <a:cubicBezTo>
                  <a:pt x="55" y="75"/>
                  <a:pt x="57" y="78"/>
                  <a:pt x="57" y="79"/>
                </a:cubicBezTo>
                <a:close/>
              </a:path>
            </a:pathLst>
          </a:custGeom>
          <a:solidFill>
            <a:srgbClr val="55AF89"/>
          </a:solidFill>
          <a:ln>
            <a:noFill/>
          </a:ln>
        </p:spPr>
        <p:txBody>
          <a:bodyPr spcFirstLastPara="1" wrap="square" lIns="68550" tIns="34300" rIns="68550" bIns="343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6"/>
              </a:solidFill>
              <a:latin typeface="Calibri"/>
              <a:ea typeface="Calibri"/>
              <a:cs typeface="Calibri"/>
              <a:sym typeface="Calibri"/>
            </a:endParaRPr>
          </a:p>
        </p:txBody>
      </p:sp>
      <p:sp>
        <p:nvSpPr>
          <p:cNvPr id="895" name="Google Shape;895;g2e0c35f2eba_0_77"/>
          <p:cNvSpPr/>
          <p:nvPr/>
        </p:nvSpPr>
        <p:spPr>
          <a:xfrm>
            <a:off x="4617026" y="2852744"/>
            <a:ext cx="233330" cy="376523"/>
          </a:xfrm>
          <a:custGeom>
            <a:avLst/>
            <a:gdLst/>
            <a:ahLst/>
            <a:cxnLst/>
            <a:rect l="l" t="t" r="r" b="b"/>
            <a:pathLst>
              <a:path w="53" h="96" extrusionOk="0">
                <a:moveTo>
                  <a:pt x="52" y="24"/>
                </a:moveTo>
                <a:cubicBezTo>
                  <a:pt x="52" y="29"/>
                  <a:pt x="48" y="35"/>
                  <a:pt x="42" y="42"/>
                </a:cubicBezTo>
                <a:cubicBezTo>
                  <a:pt x="50" y="48"/>
                  <a:pt x="53" y="55"/>
                  <a:pt x="53" y="62"/>
                </a:cubicBezTo>
                <a:cubicBezTo>
                  <a:pt x="53" y="70"/>
                  <a:pt x="50" y="78"/>
                  <a:pt x="43" y="85"/>
                </a:cubicBezTo>
                <a:cubicBezTo>
                  <a:pt x="36" y="92"/>
                  <a:pt x="30" y="95"/>
                  <a:pt x="25" y="96"/>
                </a:cubicBezTo>
                <a:cubicBezTo>
                  <a:pt x="22" y="96"/>
                  <a:pt x="18" y="93"/>
                  <a:pt x="11" y="87"/>
                </a:cubicBezTo>
                <a:cubicBezTo>
                  <a:pt x="4" y="82"/>
                  <a:pt x="0" y="78"/>
                  <a:pt x="0" y="77"/>
                </a:cubicBezTo>
                <a:cubicBezTo>
                  <a:pt x="0" y="75"/>
                  <a:pt x="1" y="74"/>
                  <a:pt x="3" y="72"/>
                </a:cubicBezTo>
                <a:cubicBezTo>
                  <a:pt x="4" y="71"/>
                  <a:pt x="6" y="70"/>
                  <a:pt x="7" y="71"/>
                </a:cubicBezTo>
                <a:cubicBezTo>
                  <a:pt x="8" y="71"/>
                  <a:pt x="10" y="72"/>
                  <a:pt x="12" y="74"/>
                </a:cubicBezTo>
                <a:cubicBezTo>
                  <a:pt x="14" y="77"/>
                  <a:pt x="16" y="79"/>
                  <a:pt x="18" y="79"/>
                </a:cubicBezTo>
                <a:cubicBezTo>
                  <a:pt x="21" y="80"/>
                  <a:pt x="25" y="77"/>
                  <a:pt x="30" y="70"/>
                </a:cubicBezTo>
                <a:cubicBezTo>
                  <a:pt x="35" y="64"/>
                  <a:pt x="37" y="59"/>
                  <a:pt x="37" y="56"/>
                </a:cubicBezTo>
                <a:cubicBezTo>
                  <a:pt x="37" y="55"/>
                  <a:pt x="36" y="54"/>
                  <a:pt x="35" y="54"/>
                </a:cubicBezTo>
                <a:cubicBezTo>
                  <a:pt x="34" y="54"/>
                  <a:pt x="32" y="55"/>
                  <a:pt x="31" y="56"/>
                </a:cubicBezTo>
                <a:cubicBezTo>
                  <a:pt x="29" y="57"/>
                  <a:pt x="28" y="58"/>
                  <a:pt x="27" y="58"/>
                </a:cubicBezTo>
                <a:cubicBezTo>
                  <a:pt x="26" y="59"/>
                  <a:pt x="25" y="60"/>
                  <a:pt x="24" y="59"/>
                </a:cubicBezTo>
                <a:cubicBezTo>
                  <a:pt x="23" y="59"/>
                  <a:pt x="21" y="58"/>
                  <a:pt x="18" y="56"/>
                </a:cubicBezTo>
                <a:cubicBezTo>
                  <a:pt x="15" y="54"/>
                  <a:pt x="13" y="52"/>
                  <a:pt x="12" y="49"/>
                </a:cubicBezTo>
                <a:cubicBezTo>
                  <a:pt x="11" y="49"/>
                  <a:pt x="11" y="48"/>
                  <a:pt x="11" y="48"/>
                </a:cubicBezTo>
                <a:cubicBezTo>
                  <a:pt x="11" y="46"/>
                  <a:pt x="12" y="44"/>
                  <a:pt x="14" y="43"/>
                </a:cubicBezTo>
                <a:cubicBezTo>
                  <a:pt x="17" y="42"/>
                  <a:pt x="20" y="40"/>
                  <a:pt x="24" y="36"/>
                </a:cubicBezTo>
                <a:cubicBezTo>
                  <a:pt x="29" y="30"/>
                  <a:pt x="33" y="24"/>
                  <a:pt x="34" y="17"/>
                </a:cubicBezTo>
                <a:cubicBezTo>
                  <a:pt x="31" y="18"/>
                  <a:pt x="28" y="21"/>
                  <a:pt x="25" y="25"/>
                </a:cubicBezTo>
                <a:cubicBezTo>
                  <a:pt x="21" y="30"/>
                  <a:pt x="19" y="33"/>
                  <a:pt x="18" y="33"/>
                </a:cubicBezTo>
                <a:cubicBezTo>
                  <a:pt x="17" y="33"/>
                  <a:pt x="14" y="32"/>
                  <a:pt x="10" y="30"/>
                </a:cubicBezTo>
                <a:cubicBezTo>
                  <a:pt x="7" y="28"/>
                  <a:pt x="4" y="26"/>
                  <a:pt x="3" y="24"/>
                </a:cubicBezTo>
                <a:cubicBezTo>
                  <a:pt x="3" y="24"/>
                  <a:pt x="3" y="24"/>
                  <a:pt x="3" y="23"/>
                </a:cubicBezTo>
                <a:cubicBezTo>
                  <a:pt x="3" y="22"/>
                  <a:pt x="4" y="21"/>
                  <a:pt x="6" y="18"/>
                </a:cubicBezTo>
                <a:cubicBezTo>
                  <a:pt x="11" y="12"/>
                  <a:pt x="15" y="8"/>
                  <a:pt x="18" y="6"/>
                </a:cubicBezTo>
                <a:cubicBezTo>
                  <a:pt x="22" y="2"/>
                  <a:pt x="27" y="0"/>
                  <a:pt x="31" y="0"/>
                </a:cubicBezTo>
                <a:cubicBezTo>
                  <a:pt x="36" y="0"/>
                  <a:pt x="40" y="3"/>
                  <a:pt x="45" y="9"/>
                </a:cubicBezTo>
                <a:cubicBezTo>
                  <a:pt x="50" y="14"/>
                  <a:pt x="53" y="19"/>
                  <a:pt x="52" y="24"/>
                </a:cubicBezTo>
                <a:close/>
              </a:path>
            </a:pathLst>
          </a:custGeom>
          <a:solidFill>
            <a:srgbClr val="55AF89"/>
          </a:solidFill>
          <a:ln>
            <a:noFill/>
          </a:ln>
        </p:spPr>
        <p:txBody>
          <a:bodyPr spcFirstLastPara="1" wrap="square" lIns="68550" tIns="34300" rIns="68550" bIns="343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6"/>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99"/>
        <p:cNvGrpSpPr/>
        <p:nvPr/>
      </p:nvGrpSpPr>
      <p:grpSpPr>
        <a:xfrm>
          <a:off x="0" y="0"/>
          <a:ext cx="0" cy="0"/>
          <a:chOff x="0" y="0"/>
          <a:chExt cx="0" cy="0"/>
        </a:xfrm>
      </p:grpSpPr>
      <p:sp>
        <p:nvSpPr>
          <p:cNvPr id="900" name="Google Shape;900;g2e0c35f2eba_0_87"/>
          <p:cNvSpPr txBox="1">
            <a:spLocks noGrp="1"/>
          </p:cNvSpPr>
          <p:nvPr>
            <p:ph type="title"/>
          </p:nvPr>
        </p:nvSpPr>
        <p:spPr>
          <a:xfrm>
            <a:off x="369857" y="447111"/>
            <a:ext cx="8467800" cy="805500"/>
          </a:xfrm>
          <a:prstGeom prst="rect">
            <a:avLst/>
          </a:prstGeom>
          <a:noFill/>
          <a:ln>
            <a:noFill/>
          </a:ln>
        </p:spPr>
        <p:txBody>
          <a:bodyPr spcFirstLastPara="1" wrap="square" lIns="68575" tIns="34300" rIns="68575" bIns="34300" anchor="ctr" anchorCtr="0">
            <a:normAutofit/>
          </a:bodyPr>
          <a:lstStyle/>
          <a:p>
            <a:pPr marL="0" lvl="0" indent="0" algn="l" rtl="0">
              <a:lnSpc>
                <a:spcPct val="100000"/>
              </a:lnSpc>
              <a:spcBef>
                <a:spcPts val="0"/>
              </a:spcBef>
              <a:spcAft>
                <a:spcPts val="0"/>
              </a:spcAft>
              <a:buSzPts val="3300"/>
              <a:buNone/>
            </a:pPr>
            <a:r>
              <a:rPr lang="en-US"/>
              <a:t>Guidance | IPOM Chapter G</a:t>
            </a:r>
            <a:endParaRPr/>
          </a:p>
        </p:txBody>
      </p:sp>
      <p:sp>
        <p:nvSpPr>
          <p:cNvPr id="901" name="Google Shape;901;g2e0c35f2eba_0_87"/>
          <p:cNvSpPr txBox="1">
            <a:spLocks noGrp="1"/>
          </p:cNvSpPr>
          <p:nvPr>
            <p:ph type="body" idx="1"/>
          </p:nvPr>
        </p:nvSpPr>
        <p:spPr>
          <a:xfrm>
            <a:off x="369850" y="1075805"/>
            <a:ext cx="8229600" cy="559200"/>
          </a:xfrm>
          <a:prstGeom prst="rect">
            <a:avLst/>
          </a:prstGeom>
          <a:noFill/>
          <a:ln>
            <a:noFill/>
          </a:ln>
        </p:spPr>
        <p:txBody>
          <a:bodyPr spcFirstLastPara="1" wrap="square" lIns="91450" tIns="91450" rIns="91450" bIns="91450" anchor="t" anchorCtr="0">
            <a:noAutofit/>
          </a:bodyPr>
          <a:lstStyle/>
          <a:p>
            <a:pPr marL="0" lvl="0" indent="0" algn="l" rtl="0">
              <a:lnSpc>
                <a:spcPct val="106666"/>
              </a:lnSpc>
              <a:spcBef>
                <a:spcPts val="600"/>
              </a:spcBef>
              <a:spcAft>
                <a:spcPts val="0"/>
              </a:spcAft>
              <a:buClr>
                <a:srgbClr val="8B9B92"/>
              </a:buClr>
              <a:buSzPts val="3000"/>
              <a:buNone/>
            </a:pPr>
            <a:r>
              <a:rPr lang="en-US" sz="1400"/>
              <a:t>CDC’s Immunization Program Operations Manual (IPOM) Chapter G provides requirements to drive IIS advancement towards strategic priorities within three areas. </a:t>
            </a:r>
            <a:endParaRPr sz="1400"/>
          </a:p>
        </p:txBody>
      </p:sp>
      <p:graphicFrame>
        <p:nvGraphicFramePr>
          <p:cNvPr id="902" name="Google Shape;902;g2e0c35f2eba_0_87"/>
          <p:cNvGraphicFramePr/>
          <p:nvPr/>
        </p:nvGraphicFramePr>
        <p:xfrm>
          <a:off x="444137" y="1612830"/>
          <a:ext cx="3000000" cy="3000000"/>
        </p:xfrm>
        <a:graphic>
          <a:graphicData uri="http://schemas.openxmlformats.org/drawingml/2006/table">
            <a:tbl>
              <a:tblPr firstRow="1" bandRow="1">
                <a:noFill/>
                <a:tableStyleId>{D101F417-6E54-4702-AFD2-C3D4A4A88BDC}</a:tableStyleId>
              </a:tblPr>
              <a:tblGrid>
                <a:gridCol w="8026825">
                  <a:extLst>
                    <a:ext uri="{9D8B030D-6E8A-4147-A177-3AD203B41FA5}">
                      <a16:colId xmlns:a16="http://schemas.microsoft.com/office/drawing/2014/main" val="20000"/>
                    </a:ext>
                  </a:extLst>
                </a:gridCol>
              </a:tblGrid>
              <a:tr h="1053875">
                <a:tc>
                  <a:txBody>
                    <a:bodyPr/>
                    <a:lstStyle/>
                    <a:p>
                      <a:pPr marL="0" marR="0" lvl="0" indent="0" algn="l" rtl="0">
                        <a:lnSpc>
                          <a:spcPct val="100000"/>
                        </a:lnSpc>
                        <a:spcBef>
                          <a:spcPts val="0"/>
                        </a:spcBef>
                        <a:spcAft>
                          <a:spcPts val="0"/>
                        </a:spcAft>
                        <a:buClr>
                          <a:srgbClr val="000000"/>
                        </a:buClr>
                        <a:buSzPts val="2400"/>
                        <a:buFont typeface="Arial"/>
                        <a:buNone/>
                      </a:pPr>
                      <a:r>
                        <a:rPr lang="en-US" sz="2200" b="1" u="none" strike="noStrike" cap="none">
                          <a:solidFill>
                            <a:schemeClr val="lt1"/>
                          </a:solidFill>
                          <a:latin typeface="Calibri"/>
                          <a:ea typeface="Calibri"/>
                          <a:cs typeface="Calibri"/>
                          <a:sym typeface="Calibri"/>
                        </a:rPr>
                        <a:t>Assess vaccination coverage. Identify vulnerable populations.</a:t>
                      </a:r>
                      <a:endParaRPr sz="2200" b="1"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200" b="1" u="none" strike="noStrike" cap="none">
                          <a:solidFill>
                            <a:schemeClr val="lt1"/>
                          </a:solidFill>
                          <a:latin typeface="Calibri"/>
                          <a:ea typeface="Calibri"/>
                          <a:cs typeface="Calibri"/>
                          <a:sym typeface="Calibri"/>
                        </a:rPr>
                        <a:t>Prepare for and respond to outbreaks and other public health emergencies.</a:t>
                      </a:r>
                      <a:endParaRPr sz="2200" b="1" u="none" strike="noStrike" cap="none">
                        <a:solidFill>
                          <a:schemeClr val="lt1"/>
                        </a:solidFill>
                      </a:endParaRPr>
                    </a:p>
                  </a:txBody>
                  <a:tcPr marL="68575" marR="68575" marT="34300" marB="34300" anchor="ctr">
                    <a:lnB w="9525" cap="flat" cmpd="sng">
                      <a:solidFill>
                        <a:srgbClr val="000000">
                          <a:alpha val="0"/>
                        </a:srgbClr>
                      </a:solidFill>
                      <a:prstDash val="solid"/>
                      <a:round/>
                      <a:headEnd type="none" w="sm" len="sm"/>
                      <a:tailEnd type="none" w="sm" len="sm"/>
                    </a:lnB>
                    <a:solidFill>
                      <a:srgbClr val="55AF89"/>
                    </a:solidFill>
                  </a:tcPr>
                </a:tc>
                <a:extLst>
                  <a:ext uri="{0D108BD9-81ED-4DB2-BD59-A6C34878D82A}">
                    <a16:rowId xmlns:a16="http://schemas.microsoft.com/office/drawing/2014/main" val="10000"/>
                  </a:ext>
                </a:extLst>
              </a:tr>
              <a:tr h="2055900">
                <a:tc>
                  <a:txBody>
                    <a:bodyPr/>
                    <a:lstStyle/>
                    <a:p>
                      <a:pPr marL="457200" marR="0" lvl="0" indent="-342900" algn="l" rtl="0">
                        <a:lnSpc>
                          <a:spcPct val="90000"/>
                        </a:lnSpc>
                        <a:spcBef>
                          <a:spcPts val="0"/>
                        </a:spcBef>
                        <a:spcAft>
                          <a:spcPts val="0"/>
                        </a:spcAft>
                        <a:buClr>
                          <a:srgbClr val="55AF89"/>
                        </a:buClr>
                        <a:buSzPts val="1800"/>
                        <a:buFont typeface="Arial"/>
                        <a:buChar char="•"/>
                      </a:pPr>
                      <a:r>
                        <a:rPr lang="en-US" sz="1800" u="none" strike="noStrike" cap="none">
                          <a:solidFill>
                            <a:schemeClr val="dk1"/>
                          </a:solidFill>
                          <a:latin typeface="Calibri"/>
                          <a:ea typeface="Calibri"/>
                          <a:cs typeface="Calibri"/>
                          <a:sym typeface="Calibri"/>
                        </a:rPr>
                        <a:t>Enroll and onboard providers that may contribute to mass vaccination events and vaccinate front line workers</a:t>
                      </a:r>
                      <a:endParaRPr sz="1800" u="none" strike="noStrike" cap="none">
                        <a:solidFill>
                          <a:schemeClr val="dk1"/>
                        </a:solidFill>
                        <a:latin typeface="Calibri"/>
                        <a:ea typeface="Calibri"/>
                        <a:cs typeface="Calibri"/>
                        <a:sym typeface="Calibri"/>
                      </a:endParaRPr>
                    </a:p>
                    <a:p>
                      <a:pPr marL="457200" marR="0" lvl="0" indent="-342900" algn="l" rtl="0">
                        <a:lnSpc>
                          <a:spcPct val="90000"/>
                        </a:lnSpc>
                        <a:spcBef>
                          <a:spcPts val="0"/>
                        </a:spcBef>
                        <a:spcAft>
                          <a:spcPts val="0"/>
                        </a:spcAft>
                        <a:buClr>
                          <a:srgbClr val="55AF89"/>
                        </a:buClr>
                        <a:buSzPts val="1800"/>
                        <a:buFont typeface="Arial"/>
                        <a:buChar char="•"/>
                      </a:pPr>
                      <a:r>
                        <a:rPr lang="en-US" sz="1800" u="none" strike="noStrike" cap="none">
                          <a:solidFill>
                            <a:schemeClr val="dk1"/>
                          </a:solidFill>
                          <a:latin typeface="Calibri"/>
                          <a:ea typeface="Calibri"/>
                          <a:cs typeface="Calibri"/>
                          <a:sym typeface="Calibri"/>
                        </a:rPr>
                        <a:t>Leverage the IIS for timely and accurate demographic and vaccine administration reporting</a:t>
                      </a:r>
                      <a:endParaRPr sz="1800" u="none" strike="noStrike" cap="none">
                        <a:solidFill>
                          <a:schemeClr val="dk1"/>
                        </a:solidFill>
                        <a:latin typeface="Calibri"/>
                        <a:ea typeface="Calibri"/>
                        <a:cs typeface="Calibri"/>
                        <a:sym typeface="Calibri"/>
                      </a:endParaRPr>
                    </a:p>
                    <a:p>
                      <a:pPr marL="457200" marR="0" lvl="0" indent="-342900" algn="l" rtl="0">
                        <a:lnSpc>
                          <a:spcPct val="90000"/>
                        </a:lnSpc>
                        <a:spcBef>
                          <a:spcPts val="0"/>
                        </a:spcBef>
                        <a:spcAft>
                          <a:spcPts val="0"/>
                        </a:spcAft>
                        <a:buClr>
                          <a:srgbClr val="55AF89"/>
                        </a:buClr>
                        <a:buSzPts val="1800"/>
                        <a:buFont typeface="Arial"/>
                        <a:buChar char="•"/>
                      </a:pPr>
                      <a:r>
                        <a:rPr lang="en-US" sz="1800" u="none" strike="noStrike" cap="none">
                          <a:solidFill>
                            <a:schemeClr val="dk1"/>
                          </a:solidFill>
                          <a:latin typeface="Calibri"/>
                          <a:ea typeface="Calibri"/>
                          <a:cs typeface="Calibri"/>
                          <a:sym typeface="Calibri"/>
                        </a:rPr>
                        <a:t>Report all vaccinations to the CDC</a:t>
                      </a:r>
                      <a:endParaRPr sz="1800" u="none" strike="noStrike" cap="none">
                        <a:solidFill>
                          <a:schemeClr val="dk1"/>
                        </a:solidFill>
                        <a:latin typeface="Calibri"/>
                        <a:ea typeface="Calibri"/>
                        <a:cs typeface="Calibri"/>
                        <a:sym typeface="Calibri"/>
                      </a:endParaRPr>
                    </a:p>
                    <a:p>
                      <a:pPr marL="457200" marR="0" lvl="0" indent="-342900" algn="l" rtl="0">
                        <a:lnSpc>
                          <a:spcPct val="90000"/>
                        </a:lnSpc>
                        <a:spcBef>
                          <a:spcPts val="0"/>
                        </a:spcBef>
                        <a:spcAft>
                          <a:spcPts val="0"/>
                        </a:spcAft>
                        <a:buClr>
                          <a:srgbClr val="55AF89"/>
                        </a:buClr>
                        <a:buSzPts val="1800"/>
                        <a:buFont typeface="Arial"/>
                        <a:buChar char="•"/>
                      </a:pPr>
                      <a:r>
                        <a:rPr lang="en-US" sz="1800" u="none" strike="noStrike" cap="none">
                          <a:solidFill>
                            <a:schemeClr val="dk1"/>
                          </a:solidFill>
                          <a:latin typeface="Calibri"/>
                          <a:ea typeface="Calibri"/>
                          <a:cs typeface="Calibri"/>
                          <a:sym typeface="Calibri"/>
                        </a:rPr>
                        <a:t>Implement and support systems to provide consumer access to immunization records</a:t>
                      </a:r>
                      <a:endParaRPr sz="1800" u="none" strike="noStrike" cap="none">
                        <a:solidFill>
                          <a:schemeClr val="dk1"/>
                        </a:solidFill>
                        <a:latin typeface="Calibri"/>
                        <a:ea typeface="Calibri"/>
                        <a:cs typeface="Calibri"/>
                        <a:sym typeface="Calibri"/>
                      </a:endParaRPr>
                    </a:p>
                    <a:p>
                      <a:pPr marL="457200" marR="0" lvl="0" indent="-342900" algn="l" rtl="0">
                        <a:lnSpc>
                          <a:spcPct val="90000"/>
                        </a:lnSpc>
                        <a:spcBef>
                          <a:spcPts val="0"/>
                        </a:spcBef>
                        <a:spcAft>
                          <a:spcPts val="0"/>
                        </a:spcAft>
                        <a:buClr>
                          <a:srgbClr val="55AF89"/>
                        </a:buClr>
                        <a:buSzPts val="1800"/>
                        <a:buFont typeface="Arial"/>
                        <a:buChar char="•"/>
                      </a:pPr>
                      <a:r>
                        <a:rPr lang="en-US" sz="1800" u="none" strike="noStrike" cap="none">
                          <a:solidFill>
                            <a:schemeClr val="dk1"/>
                          </a:solidFill>
                          <a:latin typeface="Calibri"/>
                          <a:ea typeface="Calibri"/>
                          <a:cs typeface="Calibri"/>
                          <a:sym typeface="Calibri"/>
                        </a:rPr>
                        <a:t>Implement and support systems to facilitate data linkages</a:t>
                      </a:r>
                      <a:endParaRPr sz="1600" u="none" strike="noStrike" cap="none">
                        <a:latin typeface="Calibri"/>
                        <a:ea typeface="Calibri"/>
                        <a:cs typeface="Calibri"/>
                        <a:sym typeface="Calibri"/>
                      </a:endParaRPr>
                    </a:p>
                  </a:txBody>
                  <a:tcPr marL="68575" marR="68575"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06"/>
        <p:cNvGrpSpPr/>
        <p:nvPr/>
      </p:nvGrpSpPr>
      <p:grpSpPr>
        <a:xfrm>
          <a:off x="0" y="0"/>
          <a:ext cx="0" cy="0"/>
          <a:chOff x="0" y="0"/>
          <a:chExt cx="0" cy="0"/>
        </a:xfrm>
      </p:grpSpPr>
      <p:sp>
        <p:nvSpPr>
          <p:cNvPr id="907" name="Google Shape;907;g2e0c35f2eba_0_93"/>
          <p:cNvSpPr txBox="1">
            <a:spLocks noGrp="1"/>
          </p:cNvSpPr>
          <p:nvPr>
            <p:ph type="title"/>
          </p:nvPr>
        </p:nvSpPr>
        <p:spPr>
          <a:xfrm>
            <a:off x="369857" y="888511"/>
            <a:ext cx="8467800" cy="805500"/>
          </a:xfrm>
          <a:prstGeom prst="rect">
            <a:avLst/>
          </a:prstGeom>
          <a:noFill/>
          <a:ln>
            <a:noFill/>
          </a:ln>
        </p:spPr>
        <p:txBody>
          <a:bodyPr spcFirstLastPara="1" wrap="square" lIns="68575" tIns="34300" rIns="68575" bIns="34300" anchor="ctr" anchorCtr="0">
            <a:normAutofit fontScale="90000"/>
          </a:bodyPr>
          <a:lstStyle/>
          <a:p>
            <a:pPr marL="0" lvl="0" indent="0" algn="l" rtl="0">
              <a:lnSpc>
                <a:spcPct val="100000"/>
              </a:lnSpc>
              <a:spcBef>
                <a:spcPts val="0"/>
              </a:spcBef>
              <a:spcAft>
                <a:spcPts val="0"/>
              </a:spcAft>
              <a:buClr>
                <a:srgbClr val="2E5F7D"/>
              </a:buClr>
              <a:buSzPct val="111111"/>
              <a:buFont typeface="Calibri"/>
              <a:buNone/>
            </a:pPr>
            <a:r>
              <a:rPr lang="en-US"/>
              <a:t>Practical Uses of IIS to Support the Immunization Program</a:t>
            </a:r>
            <a:endParaRPr/>
          </a:p>
        </p:txBody>
      </p:sp>
      <p:sp>
        <p:nvSpPr>
          <p:cNvPr id="908" name="Google Shape;908;g2e0c35f2eba_0_93"/>
          <p:cNvSpPr txBox="1">
            <a:spLocks noGrp="1"/>
          </p:cNvSpPr>
          <p:nvPr>
            <p:ph type="body" idx="1"/>
          </p:nvPr>
        </p:nvSpPr>
        <p:spPr>
          <a:xfrm>
            <a:off x="369850" y="1840400"/>
            <a:ext cx="8467800" cy="2811900"/>
          </a:xfrm>
          <a:prstGeom prst="rect">
            <a:avLst/>
          </a:prstGeom>
          <a:noFill/>
          <a:ln>
            <a:noFill/>
          </a:ln>
        </p:spPr>
        <p:txBody>
          <a:bodyPr spcFirstLastPara="1" wrap="square" lIns="68575" tIns="34300" rIns="68575" bIns="34300" anchor="t" anchorCtr="0">
            <a:normAutofit/>
          </a:bodyPr>
          <a:lstStyle/>
          <a:p>
            <a:pPr marL="457200" lvl="0" indent="-368300" algn="l" rtl="0">
              <a:lnSpc>
                <a:spcPct val="100000"/>
              </a:lnSpc>
              <a:spcBef>
                <a:spcPts val="1000"/>
              </a:spcBef>
              <a:spcAft>
                <a:spcPts val="0"/>
              </a:spcAft>
              <a:buClr>
                <a:srgbClr val="55AF89"/>
              </a:buClr>
              <a:buSzPts val="2200"/>
              <a:buChar char="•"/>
            </a:pPr>
            <a:r>
              <a:rPr lang="en-US" sz="2200"/>
              <a:t>Coverage Assessment reports for jurisdiction and providers</a:t>
            </a:r>
            <a:endParaRPr sz="2200"/>
          </a:p>
          <a:p>
            <a:pPr marL="457200" lvl="0" indent="-368300" algn="l" rtl="0">
              <a:lnSpc>
                <a:spcPct val="100000"/>
              </a:lnSpc>
              <a:spcBef>
                <a:spcPts val="1000"/>
              </a:spcBef>
              <a:spcAft>
                <a:spcPts val="0"/>
              </a:spcAft>
              <a:buClr>
                <a:srgbClr val="55AF89"/>
              </a:buClr>
              <a:buSzPts val="2200"/>
              <a:buChar char="•"/>
            </a:pPr>
            <a:r>
              <a:rPr lang="en-US" sz="2200"/>
              <a:t>VFC Program Support</a:t>
            </a:r>
            <a:endParaRPr sz="2200"/>
          </a:p>
          <a:p>
            <a:pPr marL="914400" lvl="1" indent="-368300" algn="l" rtl="0">
              <a:lnSpc>
                <a:spcPct val="100000"/>
              </a:lnSpc>
              <a:spcBef>
                <a:spcPts val="0"/>
              </a:spcBef>
              <a:spcAft>
                <a:spcPts val="0"/>
              </a:spcAft>
              <a:buSzPts val="2200"/>
              <a:buChar char="•"/>
            </a:pPr>
            <a:r>
              <a:rPr lang="en-US" sz="2200"/>
              <a:t>Managing vaccine orders</a:t>
            </a:r>
            <a:endParaRPr sz="2200"/>
          </a:p>
          <a:p>
            <a:pPr marL="914400" lvl="1" indent="-368300" algn="l" rtl="0">
              <a:lnSpc>
                <a:spcPct val="100000"/>
              </a:lnSpc>
              <a:spcBef>
                <a:spcPts val="0"/>
              </a:spcBef>
              <a:spcAft>
                <a:spcPts val="0"/>
              </a:spcAft>
              <a:buSzPts val="2200"/>
              <a:buChar char="•"/>
            </a:pPr>
            <a:r>
              <a:rPr lang="en-US" sz="2200"/>
              <a:t>Managing vaccine inventory</a:t>
            </a:r>
            <a:endParaRPr sz="2200"/>
          </a:p>
          <a:p>
            <a:pPr marL="914400" lvl="1" indent="-368300" algn="l" rtl="0">
              <a:lnSpc>
                <a:spcPct val="100000"/>
              </a:lnSpc>
              <a:spcBef>
                <a:spcPts val="0"/>
              </a:spcBef>
              <a:spcAft>
                <a:spcPts val="0"/>
              </a:spcAft>
              <a:buSzPts val="2200"/>
              <a:buChar char="•"/>
            </a:pPr>
            <a:r>
              <a:rPr lang="en-US" sz="2200"/>
              <a:t>Ensuring appropriate storage unit temperatures</a:t>
            </a:r>
            <a:endParaRPr sz="2200"/>
          </a:p>
          <a:p>
            <a:pPr marL="457200" lvl="0" indent="-368300" algn="l" rtl="0">
              <a:lnSpc>
                <a:spcPct val="100000"/>
              </a:lnSpc>
              <a:spcBef>
                <a:spcPts val="1000"/>
              </a:spcBef>
              <a:spcAft>
                <a:spcPts val="0"/>
              </a:spcAft>
              <a:buClr>
                <a:srgbClr val="55AF89"/>
              </a:buClr>
              <a:buSzPts val="2200"/>
              <a:buChar char="•"/>
            </a:pPr>
            <a:r>
              <a:rPr lang="en-US" sz="2200"/>
              <a:t>IQIP Support</a:t>
            </a:r>
            <a:endParaRPr sz="2200"/>
          </a:p>
          <a:p>
            <a:pPr marL="914400" lvl="1" indent="-368300" algn="l" rtl="0">
              <a:lnSpc>
                <a:spcPct val="100000"/>
              </a:lnSpc>
              <a:spcBef>
                <a:spcPts val="0"/>
              </a:spcBef>
              <a:spcAft>
                <a:spcPts val="0"/>
              </a:spcAft>
              <a:buSzPts val="2200"/>
              <a:buChar char="•"/>
            </a:pPr>
            <a:r>
              <a:rPr lang="en-US" sz="2200"/>
              <a:t>Provider Coverage reports by age, vaccine, etc.  </a:t>
            </a:r>
            <a:endParaRPr sz="22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12"/>
        <p:cNvGrpSpPr/>
        <p:nvPr/>
      </p:nvGrpSpPr>
      <p:grpSpPr>
        <a:xfrm>
          <a:off x="0" y="0"/>
          <a:ext cx="0" cy="0"/>
          <a:chOff x="0" y="0"/>
          <a:chExt cx="0" cy="0"/>
        </a:xfrm>
      </p:grpSpPr>
      <p:sp>
        <p:nvSpPr>
          <p:cNvPr id="913" name="Google Shape;913;g2e0c35f2eba_0_98"/>
          <p:cNvSpPr txBox="1">
            <a:spLocks noGrp="1"/>
          </p:cNvSpPr>
          <p:nvPr>
            <p:ph type="title"/>
          </p:nvPr>
        </p:nvSpPr>
        <p:spPr>
          <a:xfrm>
            <a:off x="369857" y="626986"/>
            <a:ext cx="8467800" cy="805500"/>
          </a:xfrm>
          <a:prstGeom prst="rect">
            <a:avLst/>
          </a:prstGeom>
          <a:noFill/>
          <a:ln>
            <a:noFill/>
          </a:ln>
        </p:spPr>
        <p:txBody>
          <a:bodyPr spcFirstLastPara="1" wrap="square" lIns="68575" tIns="34300" rIns="68575" bIns="34300" anchor="ctr" anchorCtr="0">
            <a:normAutofit/>
          </a:bodyPr>
          <a:lstStyle/>
          <a:p>
            <a:pPr marL="0" lvl="0" indent="0" algn="l" rtl="0">
              <a:lnSpc>
                <a:spcPct val="100000"/>
              </a:lnSpc>
              <a:spcBef>
                <a:spcPts val="0"/>
              </a:spcBef>
              <a:spcAft>
                <a:spcPts val="0"/>
              </a:spcAft>
              <a:buClr>
                <a:srgbClr val="2E5F7D"/>
              </a:buClr>
              <a:buSzPts val="3300"/>
              <a:buFont typeface="Calibri"/>
              <a:buNone/>
            </a:pPr>
            <a:r>
              <a:rPr lang="en-US"/>
              <a:t>How Data is Used</a:t>
            </a:r>
            <a:endParaRPr/>
          </a:p>
        </p:txBody>
      </p:sp>
      <p:sp>
        <p:nvSpPr>
          <p:cNvPr id="914" name="Google Shape;914;g2e0c35f2eba_0_98"/>
          <p:cNvSpPr txBox="1">
            <a:spLocks noGrp="1"/>
          </p:cNvSpPr>
          <p:nvPr>
            <p:ph type="body" idx="1"/>
          </p:nvPr>
        </p:nvSpPr>
        <p:spPr>
          <a:xfrm>
            <a:off x="369850" y="1432475"/>
            <a:ext cx="8467800" cy="2862000"/>
          </a:xfrm>
          <a:prstGeom prst="rect">
            <a:avLst/>
          </a:prstGeom>
          <a:noFill/>
          <a:ln>
            <a:noFill/>
          </a:ln>
        </p:spPr>
        <p:txBody>
          <a:bodyPr spcFirstLastPara="1" wrap="square" lIns="68575" tIns="34300" rIns="68575" bIns="34300" anchor="t" anchorCtr="0">
            <a:normAutofit/>
          </a:bodyPr>
          <a:lstStyle/>
          <a:p>
            <a:pPr marL="457200" lvl="0" indent="-368300" algn="l" rtl="0">
              <a:lnSpc>
                <a:spcPct val="100000"/>
              </a:lnSpc>
              <a:spcBef>
                <a:spcPts val="1000"/>
              </a:spcBef>
              <a:spcAft>
                <a:spcPts val="0"/>
              </a:spcAft>
              <a:buClr>
                <a:srgbClr val="55AF89"/>
              </a:buClr>
              <a:buSzPts val="2200"/>
              <a:buChar char="•"/>
            </a:pPr>
            <a:r>
              <a:rPr lang="en-US" sz="2200"/>
              <a:t>Understand pockets of need, populations and geographic areas that are not being immunized</a:t>
            </a:r>
            <a:endParaRPr sz="2200"/>
          </a:p>
          <a:p>
            <a:pPr marL="457200" lvl="0" indent="-368300" algn="l" rtl="0">
              <a:lnSpc>
                <a:spcPct val="100000"/>
              </a:lnSpc>
              <a:spcBef>
                <a:spcPts val="1000"/>
              </a:spcBef>
              <a:spcAft>
                <a:spcPts val="0"/>
              </a:spcAft>
              <a:buClr>
                <a:srgbClr val="55AF89"/>
              </a:buClr>
              <a:buSzPts val="2200"/>
              <a:buChar char="•"/>
            </a:pPr>
            <a:r>
              <a:rPr lang="en-US" sz="2200"/>
              <a:t>Publish public dashboards at the federal and jurisdictional level to better understand coverage rates</a:t>
            </a:r>
            <a:endParaRPr sz="2200"/>
          </a:p>
          <a:p>
            <a:pPr marL="457200" lvl="0" indent="-368300" algn="l" rtl="0">
              <a:lnSpc>
                <a:spcPct val="100000"/>
              </a:lnSpc>
              <a:spcBef>
                <a:spcPts val="1000"/>
              </a:spcBef>
              <a:spcAft>
                <a:spcPts val="0"/>
              </a:spcAft>
              <a:buClr>
                <a:srgbClr val="55AF89"/>
              </a:buClr>
              <a:buSzPts val="2200"/>
              <a:buChar char="•"/>
            </a:pPr>
            <a:r>
              <a:rPr lang="en-US" sz="2200"/>
              <a:t>Providing immunization records to the jurisdictional public</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18"/>
        <p:cNvGrpSpPr/>
        <p:nvPr/>
      </p:nvGrpSpPr>
      <p:grpSpPr>
        <a:xfrm>
          <a:off x="0" y="0"/>
          <a:ext cx="0" cy="0"/>
          <a:chOff x="0" y="0"/>
          <a:chExt cx="0" cy="0"/>
        </a:xfrm>
      </p:grpSpPr>
      <p:sp>
        <p:nvSpPr>
          <p:cNvPr id="919" name="Google Shape;919;g2e0c35f2eba_0_103"/>
          <p:cNvSpPr txBox="1">
            <a:spLocks noGrp="1"/>
          </p:cNvSpPr>
          <p:nvPr>
            <p:ph type="title"/>
          </p:nvPr>
        </p:nvSpPr>
        <p:spPr>
          <a:xfrm>
            <a:off x="369857" y="1615606"/>
            <a:ext cx="8467800" cy="805500"/>
          </a:xfrm>
          <a:prstGeom prst="rect">
            <a:avLst/>
          </a:prstGeom>
          <a:noFill/>
          <a:ln>
            <a:noFill/>
          </a:ln>
        </p:spPr>
        <p:txBody>
          <a:bodyPr spcFirstLastPara="1" wrap="square" lIns="68575" tIns="34300" rIns="68575" bIns="34300" anchor="ctr" anchorCtr="0">
            <a:normAutofit/>
          </a:bodyPr>
          <a:lstStyle/>
          <a:p>
            <a:pPr marL="0" lvl="0" indent="0" algn="l" rtl="0">
              <a:lnSpc>
                <a:spcPct val="91666"/>
              </a:lnSpc>
              <a:spcBef>
                <a:spcPts val="0"/>
              </a:spcBef>
              <a:spcAft>
                <a:spcPts val="0"/>
              </a:spcAft>
              <a:buSzPts val="3600"/>
              <a:buNone/>
            </a:pPr>
            <a:r>
              <a:rPr lang="en-US"/>
              <a:t>CDC Reports and Tools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23"/>
        <p:cNvGrpSpPr/>
        <p:nvPr/>
      </p:nvGrpSpPr>
      <p:grpSpPr>
        <a:xfrm>
          <a:off x="0" y="0"/>
          <a:ext cx="0" cy="0"/>
          <a:chOff x="0" y="0"/>
          <a:chExt cx="0" cy="0"/>
        </a:xfrm>
      </p:grpSpPr>
      <p:sp>
        <p:nvSpPr>
          <p:cNvPr id="924" name="Google Shape;924;g2e0c35f2eba_0_107"/>
          <p:cNvSpPr txBox="1">
            <a:spLocks noGrp="1"/>
          </p:cNvSpPr>
          <p:nvPr>
            <p:ph type="title"/>
          </p:nvPr>
        </p:nvSpPr>
        <p:spPr>
          <a:xfrm>
            <a:off x="66439" y="397536"/>
            <a:ext cx="9011100" cy="805500"/>
          </a:xfrm>
          <a:prstGeom prst="rect">
            <a:avLst/>
          </a:prstGeom>
          <a:noFill/>
          <a:ln>
            <a:noFill/>
          </a:ln>
        </p:spPr>
        <p:txBody>
          <a:bodyPr spcFirstLastPara="1" wrap="square" lIns="68575" tIns="34300" rIns="68575" bIns="34300" anchor="ctr" anchorCtr="0">
            <a:normAutofit fontScale="90000"/>
          </a:bodyPr>
          <a:lstStyle/>
          <a:p>
            <a:pPr marL="0" lvl="0" indent="0" algn="l" rtl="0">
              <a:lnSpc>
                <a:spcPct val="100000"/>
              </a:lnSpc>
              <a:spcBef>
                <a:spcPts val="0"/>
              </a:spcBef>
              <a:spcAft>
                <a:spcPts val="0"/>
              </a:spcAft>
              <a:buSzPct val="112120"/>
              <a:buNone/>
            </a:pPr>
            <a:r>
              <a:rPr lang="en-US"/>
              <a:t>Immunization Information System Annual Report (IISAR)</a:t>
            </a:r>
            <a:endParaRPr/>
          </a:p>
        </p:txBody>
      </p:sp>
      <p:sp>
        <p:nvSpPr>
          <p:cNvPr id="925" name="Google Shape;925;g2e0c35f2eba_0_107"/>
          <p:cNvSpPr txBox="1">
            <a:spLocks noGrp="1"/>
          </p:cNvSpPr>
          <p:nvPr>
            <p:ph type="body" idx="1"/>
          </p:nvPr>
        </p:nvSpPr>
        <p:spPr>
          <a:xfrm>
            <a:off x="338100" y="1078475"/>
            <a:ext cx="8467800" cy="3879300"/>
          </a:xfrm>
          <a:prstGeom prst="rect">
            <a:avLst/>
          </a:prstGeom>
          <a:noFill/>
          <a:ln>
            <a:noFill/>
          </a:ln>
        </p:spPr>
        <p:txBody>
          <a:bodyPr spcFirstLastPara="1" wrap="square" lIns="68575" tIns="34300" rIns="68575" bIns="34300" anchor="t" anchorCtr="0">
            <a:noAutofit/>
          </a:bodyPr>
          <a:lstStyle/>
          <a:p>
            <a:pPr marL="457200" lvl="0" indent="-368300" algn="l" rtl="0">
              <a:lnSpc>
                <a:spcPct val="100000"/>
              </a:lnSpc>
              <a:spcBef>
                <a:spcPts val="1000"/>
              </a:spcBef>
              <a:spcAft>
                <a:spcPts val="0"/>
              </a:spcAft>
              <a:buSzPts val="2200"/>
              <a:buChar char="•"/>
            </a:pPr>
            <a:r>
              <a:rPr lang="en-US" sz="2200"/>
              <a:t>An annual assessment is conducted of IIS activity among the 64 immunization program awardees that receive funding under section 317b of the Public Health Service Act</a:t>
            </a:r>
            <a:endParaRPr sz="2200"/>
          </a:p>
          <a:p>
            <a:pPr marL="457200" lvl="0" indent="-368300" algn="l" rtl="0">
              <a:lnSpc>
                <a:spcPct val="100000"/>
              </a:lnSpc>
              <a:spcBef>
                <a:spcPts val="1000"/>
              </a:spcBef>
              <a:spcAft>
                <a:spcPts val="0"/>
              </a:spcAft>
              <a:buSzPts val="2200"/>
              <a:buChar char="•"/>
            </a:pPr>
            <a:r>
              <a:rPr lang="en-US" sz="2200"/>
              <a:t>The IISAR is a self-administered web-based questionnaire completed by immunization program managers as part of their annual reporting requirement. </a:t>
            </a:r>
            <a:endParaRPr sz="2200"/>
          </a:p>
          <a:p>
            <a:pPr marL="457200" lvl="0" indent="-368300" algn="l" rtl="0">
              <a:lnSpc>
                <a:spcPct val="100000"/>
              </a:lnSpc>
              <a:spcBef>
                <a:spcPts val="1000"/>
              </a:spcBef>
              <a:spcAft>
                <a:spcPts val="0"/>
              </a:spcAft>
              <a:buSzPts val="2200"/>
              <a:buChar char="•"/>
            </a:pPr>
            <a:r>
              <a:rPr lang="en-US" sz="2200"/>
              <a:t>Awardees are asked to provide information about their IIS, such as:</a:t>
            </a:r>
            <a:endParaRPr sz="2200"/>
          </a:p>
          <a:p>
            <a:pPr marL="914400" lvl="0" indent="-342900" algn="l" rtl="0">
              <a:lnSpc>
                <a:spcPct val="100000"/>
              </a:lnSpc>
              <a:spcBef>
                <a:spcPts val="0"/>
              </a:spcBef>
              <a:spcAft>
                <a:spcPts val="0"/>
              </a:spcAft>
              <a:buSzPts val="1800"/>
              <a:buChar char="•"/>
            </a:pPr>
            <a:r>
              <a:rPr lang="en-US" sz="1800"/>
              <a:t>The number of children aged less than 6 years with two or more vaccinations recorded in the IIS</a:t>
            </a:r>
            <a:endParaRPr sz="1800"/>
          </a:p>
          <a:p>
            <a:pPr marL="914400" lvl="0" indent="-342900" algn="l" rtl="0">
              <a:lnSpc>
                <a:spcPct val="100000"/>
              </a:lnSpc>
              <a:spcBef>
                <a:spcPts val="0"/>
              </a:spcBef>
              <a:spcAft>
                <a:spcPts val="0"/>
              </a:spcAft>
              <a:buSzPts val="1800"/>
              <a:buChar char="•"/>
            </a:pPr>
            <a:r>
              <a:rPr lang="en-US" sz="1800"/>
              <a:t>Public and private provider site participation levels</a:t>
            </a:r>
            <a:endParaRPr sz="1800"/>
          </a:p>
          <a:p>
            <a:pPr marL="914400" lvl="0" indent="-342900" algn="l" rtl="0">
              <a:lnSpc>
                <a:spcPct val="100000"/>
              </a:lnSpc>
              <a:spcBef>
                <a:spcPts val="0"/>
              </a:spcBef>
              <a:spcAft>
                <a:spcPts val="0"/>
              </a:spcAft>
              <a:buSzPts val="1800"/>
              <a:buChar char="•"/>
            </a:pPr>
            <a:r>
              <a:rPr lang="en-US" sz="1800"/>
              <a:t>Fulfillment of IIS functional standards</a:t>
            </a:r>
            <a:endParaRPr sz="1800"/>
          </a:p>
          <a:p>
            <a:pPr marL="914400" lvl="0" indent="-342900" algn="l" rtl="0">
              <a:lnSpc>
                <a:spcPct val="100000"/>
              </a:lnSpc>
              <a:spcBef>
                <a:spcPts val="0"/>
              </a:spcBef>
              <a:spcAft>
                <a:spcPts val="0"/>
              </a:spcAft>
              <a:buSzPts val="1800"/>
              <a:buChar char="•"/>
            </a:pPr>
            <a:r>
              <a:rPr lang="en-US" sz="1800"/>
              <a:t>Other IIS-related programmatic functions</a:t>
            </a:r>
            <a:endParaRPr sz="1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29"/>
        <p:cNvGrpSpPr/>
        <p:nvPr/>
      </p:nvGrpSpPr>
      <p:grpSpPr>
        <a:xfrm>
          <a:off x="0" y="0"/>
          <a:ext cx="0" cy="0"/>
          <a:chOff x="0" y="0"/>
          <a:chExt cx="0" cy="0"/>
        </a:xfrm>
      </p:grpSpPr>
      <p:sp>
        <p:nvSpPr>
          <p:cNvPr id="930" name="Google Shape;930;g2e0c35f2eba_0_112"/>
          <p:cNvSpPr txBox="1">
            <a:spLocks noGrp="1"/>
          </p:cNvSpPr>
          <p:nvPr>
            <p:ph type="title"/>
          </p:nvPr>
        </p:nvSpPr>
        <p:spPr>
          <a:xfrm>
            <a:off x="369857" y="639436"/>
            <a:ext cx="8467800" cy="805500"/>
          </a:xfrm>
          <a:prstGeom prst="rect">
            <a:avLst/>
          </a:prstGeom>
          <a:noFill/>
          <a:ln>
            <a:noFill/>
          </a:ln>
        </p:spPr>
        <p:txBody>
          <a:bodyPr spcFirstLastPara="1" wrap="square" lIns="68575" tIns="34300" rIns="68575" bIns="34300" anchor="ctr" anchorCtr="0">
            <a:normAutofit/>
          </a:bodyPr>
          <a:lstStyle/>
          <a:p>
            <a:pPr marL="0" lvl="0" indent="0" algn="l" rtl="0">
              <a:lnSpc>
                <a:spcPct val="100000"/>
              </a:lnSpc>
              <a:spcBef>
                <a:spcPts val="0"/>
              </a:spcBef>
              <a:spcAft>
                <a:spcPts val="0"/>
              </a:spcAft>
              <a:buSzPts val="3300"/>
              <a:buNone/>
            </a:pPr>
            <a:r>
              <a:rPr lang="en-US"/>
              <a:t>CDC Tools to Improve IIS and Data Quality</a:t>
            </a:r>
            <a:endParaRPr/>
          </a:p>
        </p:txBody>
      </p:sp>
      <p:sp>
        <p:nvSpPr>
          <p:cNvPr id="931" name="Google Shape;931;g2e0c35f2eba_0_112"/>
          <p:cNvSpPr txBox="1">
            <a:spLocks noGrp="1"/>
          </p:cNvSpPr>
          <p:nvPr>
            <p:ph type="body" idx="1"/>
          </p:nvPr>
        </p:nvSpPr>
        <p:spPr>
          <a:xfrm>
            <a:off x="369850" y="1444925"/>
            <a:ext cx="8467800" cy="2849400"/>
          </a:xfrm>
          <a:prstGeom prst="rect">
            <a:avLst/>
          </a:prstGeom>
          <a:noFill/>
          <a:ln>
            <a:noFill/>
          </a:ln>
        </p:spPr>
        <p:txBody>
          <a:bodyPr spcFirstLastPara="1" wrap="square" lIns="68575" tIns="34300" rIns="68575" bIns="34300" anchor="t" anchorCtr="0">
            <a:noAutofit/>
          </a:bodyPr>
          <a:lstStyle/>
          <a:p>
            <a:pPr marL="457200" lvl="0" indent="-368300" algn="l" rtl="0">
              <a:lnSpc>
                <a:spcPct val="90000"/>
              </a:lnSpc>
              <a:spcBef>
                <a:spcPts val="1000"/>
              </a:spcBef>
              <a:spcAft>
                <a:spcPts val="0"/>
              </a:spcAft>
              <a:buSzPts val="2200"/>
              <a:buChar char="•"/>
            </a:pPr>
            <a:r>
              <a:rPr lang="en-US" sz="2200"/>
              <a:t>CDC Functional Standards v4.1</a:t>
            </a:r>
            <a:endParaRPr sz="2200"/>
          </a:p>
          <a:p>
            <a:pPr marL="457200" lvl="0" indent="-368300" algn="l" rtl="0">
              <a:lnSpc>
                <a:spcPct val="90000"/>
              </a:lnSpc>
              <a:spcBef>
                <a:spcPts val="1000"/>
              </a:spcBef>
              <a:spcAft>
                <a:spcPts val="0"/>
              </a:spcAft>
              <a:buSzPts val="2200"/>
              <a:buChar char="•"/>
            </a:pPr>
            <a:r>
              <a:rPr lang="en-US" sz="2200"/>
              <a:t>CDC Functional Standards Resource Guide</a:t>
            </a:r>
            <a:endParaRPr sz="2200"/>
          </a:p>
          <a:p>
            <a:pPr marL="457200" lvl="0" indent="-368300" algn="l" rtl="0">
              <a:lnSpc>
                <a:spcPct val="90000"/>
              </a:lnSpc>
              <a:spcBef>
                <a:spcPts val="1000"/>
              </a:spcBef>
              <a:spcAft>
                <a:spcPts val="0"/>
              </a:spcAft>
              <a:buSzPts val="2200"/>
              <a:buChar char="•"/>
            </a:pPr>
            <a:r>
              <a:rPr lang="en-US" sz="2200"/>
              <a:t>IIS Data Quality Blueprint</a:t>
            </a:r>
            <a:endParaRPr sz="2200"/>
          </a:p>
          <a:p>
            <a:pPr marL="457200" lvl="0" indent="-368300" algn="l" rtl="0">
              <a:lnSpc>
                <a:spcPct val="90000"/>
              </a:lnSpc>
              <a:spcBef>
                <a:spcPts val="1000"/>
              </a:spcBef>
              <a:spcAft>
                <a:spcPts val="0"/>
              </a:spcAft>
              <a:buSzPts val="2200"/>
              <a:buChar char="•"/>
            </a:pPr>
            <a:r>
              <a:rPr lang="en-US" sz="2200"/>
              <a:t>IIS Routine Vaccination Submission Data Quality Report*</a:t>
            </a:r>
            <a:endParaRPr sz="2200"/>
          </a:p>
          <a:p>
            <a:pPr marL="457200" lvl="0" indent="-368300" algn="l" rtl="0">
              <a:lnSpc>
                <a:spcPct val="90000"/>
              </a:lnSpc>
              <a:spcBef>
                <a:spcPts val="1000"/>
              </a:spcBef>
              <a:spcAft>
                <a:spcPts val="0"/>
              </a:spcAft>
              <a:buSzPts val="2200"/>
              <a:buChar char="•"/>
            </a:pPr>
            <a:r>
              <a:rPr lang="en-US" sz="2200">
                <a:solidFill>
                  <a:schemeClr val="dk1"/>
                </a:solidFill>
              </a:rPr>
              <a:t>PPRL Submission Data Quality Report</a:t>
            </a:r>
            <a:endParaRPr/>
          </a:p>
          <a:p>
            <a:pPr marL="457200" lvl="0" indent="-368300" algn="l" rtl="0">
              <a:lnSpc>
                <a:spcPct val="90000"/>
              </a:lnSpc>
              <a:spcBef>
                <a:spcPts val="1000"/>
              </a:spcBef>
              <a:spcAft>
                <a:spcPts val="0"/>
              </a:spcAft>
              <a:buSzPts val="2200"/>
              <a:buChar char="•"/>
            </a:pPr>
            <a:r>
              <a:rPr lang="en-US" sz="2200"/>
              <a:t>IIS Dashboard</a:t>
            </a:r>
            <a:endParaRPr sz="22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35"/>
        <p:cNvGrpSpPr/>
        <p:nvPr/>
      </p:nvGrpSpPr>
      <p:grpSpPr>
        <a:xfrm>
          <a:off x="0" y="0"/>
          <a:ext cx="0" cy="0"/>
          <a:chOff x="0" y="0"/>
          <a:chExt cx="0" cy="0"/>
        </a:xfrm>
      </p:grpSpPr>
      <p:sp>
        <p:nvSpPr>
          <p:cNvPr id="936" name="Google Shape;936;g2e0c35f2eba_0_117"/>
          <p:cNvSpPr txBox="1">
            <a:spLocks noGrp="1"/>
          </p:cNvSpPr>
          <p:nvPr>
            <p:ph type="title"/>
          </p:nvPr>
        </p:nvSpPr>
        <p:spPr>
          <a:xfrm>
            <a:off x="513557" y="510311"/>
            <a:ext cx="8467800" cy="805500"/>
          </a:xfrm>
          <a:prstGeom prst="rect">
            <a:avLst/>
          </a:prstGeom>
          <a:noFill/>
          <a:ln>
            <a:noFill/>
          </a:ln>
        </p:spPr>
        <p:txBody>
          <a:bodyPr spcFirstLastPara="1" wrap="square" lIns="68575" tIns="34300" rIns="68575" bIns="34300" anchor="ctr" anchorCtr="0">
            <a:normAutofit/>
          </a:bodyPr>
          <a:lstStyle/>
          <a:p>
            <a:pPr marL="0" lvl="0" indent="0" algn="l" rtl="0">
              <a:lnSpc>
                <a:spcPct val="100000"/>
              </a:lnSpc>
              <a:spcBef>
                <a:spcPts val="0"/>
              </a:spcBef>
              <a:spcAft>
                <a:spcPts val="0"/>
              </a:spcAft>
              <a:buSzPts val="3300"/>
              <a:buNone/>
            </a:pPr>
            <a:r>
              <a:rPr lang="en-US"/>
              <a:t>Functional Standards</a:t>
            </a:r>
            <a:endParaRPr/>
          </a:p>
        </p:txBody>
      </p:sp>
      <p:sp>
        <p:nvSpPr>
          <p:cNvPr id="937" name="Google Shape;937;g2e0c35f2eba_0_117"/>
          <p:cNvSpPr txBox="1">
            <a:spLocks noGrp="1"/>
          </p:cNvSpPr>
          <p:nvPr>
            <p:ph type="body" idx="1"/>
          </p:nvPr>
        </p:nvSpPr>
        <p:spPr>
          <a:xfrm>
            <a:off x="338100" y="1315800"/>
            <a:ext cx="8467800" cy="3492900"/>
          </a:xfrm>
          <a:prstGeom prst="rect">
            <a:avLst/>
          </a:prstGeom>
          <a:noFill/>
          <a:ln>
            <a:noFill/>
          </a:ln>
        </p:spPr>
        <p:txBody>
          <a:bodyPr spcFirstLastPara="1" wrap="square" lIns="68575" tIns="34300" rIns="68575" bIns="34300" anchor="t" anchorCtr="0">
            <a:normAutofit/>
          </a:bodyPr>
          <a:lstStyle/>
          <a:p>
            <a:pPr marL="457200" lvl="0" indent="-368300" algn="l" rtl="0">
              <a:lnSpc>
                <a:spcPct val="100000"/>
              </a:lnSpc>
              <a:spcBef>
                <a:spcPts val="1000"/>
              </a:spcBef>
              <a:spcAft>
                <a:spcPts val="0"/>
              </a:spcAft>
              <a:buSzPts val="2200"/>
              <a:buChar char="•"/>
            </a:pPr>
            <a:r>
              <a:rPr lang="en-US" sz="2200"/>
              <a:t>The IIS Functional Standards describe the operations, data quality, and technology needed by IISs to support immunization programs, vaccination providers, and other immunization stakeholders</a:t>
            </a:r>
            <a:endParaRPr sz="2200"/>
          </a:p>
          <a:p>
            <a:pPr marL="457200" lvl="0" indent="-368300" algn="l" rtl="0">
              <a:lnSpc>
                <a:spcPct val="100000"/>
              </a:lnSpc>
              <a:spcBef>
                <a:spcPts val="1000"/>
              </a:spcBef>
              <a:spcAft>
                <a:spcPts val="0"/>
              </a:spcAft>
              <a:buClr>
                <a:srgbClr val="55AF89"/>
              </a:buClr>
              <a:buSzPts val="2200"/>
              <a:buChar char="•"/>
            </a:pPr>
            <a:r>
              <a:rPr lang="en-US" sz="2200"/>
              <a:t>The IIS Functional Standards and Operational Guidance Statements (OGS) help assure that all IISs attain a level of uniformity and consistency in supporting common clinical, programmatic, and public health immunization goals for both public and private stakeholders</a:t>
            </a:r>
            <a:endParaRPr sz="2200"/>
          </a:p>
          <a:p>
            <a:pPr marL="0" lvl="0" indent="0" algn="l" rtl="0">
              <a:lnSpc>
                <a:spcPct val="106666"/>
              </a:lnSpc>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sp>
        <p:nvSpPr>
          <p:cNvPr id="816" name="Google Shape;816;g2e0c35f2eba_0_14"/>
          <p:cNvSpPr txBox="1">
            <a:spLocks noGrp="1"/>
          </p:cNvSpPr>
          <p:nvPr>
            <p:ph type="title"/>
          </p:nvPr>
        </p:nvSpPr>
        <p:spPr>
          <a:xfrm>
            <a:off x="369857" y="412261"/>
            <a:ext cx="8467800" cy="805500"/>
          </a:xfrm>
          <a:prstGeom prst="rect">
            <a:avLst/>
          </a:prstGeom>
          <a:noFill/>
          <a:ln>
            <a:noFill/>
          </a:ln>
        </p:spPr>
        <p:txBody>
          <a:bodyPr spcFirstLastPara="1" wrap="square" lIns="68575" tIns="34300" rIns="68575" bIns="343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a:t>Learning Objectives</a:t>
            </a:r>
            <a:endParaRPr/>
          </a:p>
        </p:txBody>
      </p:sp>
      <p:sp>
        <p:nvSpPr>
          <p:cNvPr id="817" name="Google Shape;817;g2e0c35f2eba_0_14"/>
          <p:cNvSpPr txBox="1">
            <a:spLocks noGrp="1"/>
          </p:cNvSpPr>
          <p:nvPr>
            <p:ph type="body" idx="1"/>
          </p:nvPr>
        </p:nvSpPr>
        <p:spPr>
          <a:xfrm>
            <a:off x="369850" y="1059000"/>
            <a:ext cx="8467800" cy="2983200"/>
          </a:xfrm>
          <a:prstGeom prst="rect">
            <a:avLst/>
          </a:prstGeom>
          <a:noFill/>
          <a:ln>
            <a:noFill/>
          </a:ln>
        </p:spPr>
        <p:txBody>
          <a:bodyPr spcFirstLastPara="1" wrap="square" lIns="68575" tIns="34300" rIns="68575" bIns="34300" anchor="t" anchorCtr="0">
            <a:noAutofit/>
          </a:bodyPr>
          <a:lstStyle/>
          <a:p>
            <a:pPr marL="342900" lvl="0" indent="-266700" algn="l" rtl="0">
              <a:lnSpc>
                <a:spcPct val="100000"/>
              </a:lnSpc>
              <a:spcBef>
                <a:spcPts val="1000"/>
              </a:spcBef>
              <a:spcAft>
                <a:spcPts val="0"/>
              </a:spcAft>
              <a:buSzPts val="1800"/>
              <a:buChar char="•"/>
            </a:pPr>
            <a:r>
              <a:rPr lang="en-US" sz="1800"/>
              <a:t>Understand what an Immunization Information System (IIS) is and the purpose of an IIS</a:t>
            </a:r>
            <a:endParaRPr sz="1800"/>
          </a:p>
          <a:p>
            <a:pPr marL="342900" lvl="0" indent="-266700" algn="l" rtl="0">
              <a:lnSpc>
                <a:spcPct val="100000"/>
              </a:lnSpc>
              <a:spcBef>
                <a:spcPts val="1000"/>
              </a:spcBef>
              <a:spcAft>
                <a:spcPts val="0"/>
              </a:spcAft>
              <a:buSzPts val="1800"/>
              <a:buChar char="•"/>
            </a:pPr>
            <a:r>
              <a:rPr lang="en-US" sz="1800"/>
              <a:t>Understand how the IIS supports the Immunization Program through 317/VFC CoAg activities</a:t>
            </a:r>
            <a:endParaRPr sz="1800"/>
          </a:p>
          <a:p>
            <a:pPr marL="342900" lvl="0" indent="-266700" algn="l" rtl="0">
              <a:lnSpc>
                <a:spcPct val="100000"/>
              </a:lnSpc>
              <a:spcBef>
                <a:spcPts val="1000"/>
              </a:spcBef>
              <a:spcAft>
                <a:spcPts val="0"/>
              </a:spcAft>
              <a:buSzPts val="1800"/>
              <a:buChar char="•"/>
            </a:pPr>
            <a:r>
              <a:rPr lang="en-US" sz="1800"/>
              <a:t>Learn how to use the following CDC tools to improve IIS data quality:</a:t>
            </a:r>
            <a:endParaRPr sz="1800"/>
          </a:p>
          <a:p>
            <a:pPr marL="914400" lvl="1" indent="-317500" algn="l" rtl="0">
              <a:lnSpc>
                <a:spcPct val="100000"/>
              </a:lnSpc>
              <a:spcBef>
                <a:spcPts val="0"/>
              </a:spcBef>
              <a:spcAft>
                <a:spcPts val="0"/>
              </a:spcAft>
              <a:buSzPts val="1400"/>
              <a:buChar char="•"/>
            </a:pPr>
            <a:r>
              <a:rPr lang="en-US"/>
              <a:t>IIS Blueprint</a:t>
            </a:r>
            <a:endParaRPr/>
          </a:p>
          <a:p>
            <a:pPr marL="914400" lvl="1" indent="-317500" algn="l" rtl="0">
              <a:lnSpc>
                <a:spcPct val="100000"/>
              </a:lnSpc>
              <a:spcBef>
                <a:spcPts val="0"/>
              </a:spcBef>
              <a:spcAft>
                <a:spcPts val="0"/>
              </a:spcAft>
              <a:buSzPts val="1400"/>
              <a:buChar char="•"/>
            </a:pPr>
            <a:r>
              <a:rPr lang="en-US"/>
              <a:t>IIS Dashboard</a:t>
            </a:r>
            <a:endParaRPr/>
          </a:p>
          <a:p>
            <a:pPr marL="914400" lvl="1" indent="-317500" algn="l" rtl="0">
              <a:lnSpc>
                <a:spcPct val="100000"/>
              </a:lnSpc>
              <a:spcBef>
                <a:spcPts val="0"/>
              </a:spcBef>
              <a:spcAft>
                <a:spcPts val="0"/>
              </a:spcAft>
              <a:buSzPts val="1400"/>
              <a:buChar char="•"/>
            </a:pPr>
            <a:r>
              <a:rPr lang="en-US"/>
              <a:t>Routine Vaccination Submission Data Quality Report</a:t>
            </a:r>
            <a:endParaRPr/>
          </a:p>
          <a:p>
            <a:pPr marL="914400" lvl="1" indent="-317500" algn="l" rtl="0">
              <a:lnSpc>
                <a:spcPct val="100000"/>
              </a:lnSpc>
              <a:spcBef>
                <a:spcPts val="0"/>
              </a:spcBef>
              <a:spcAft>
                <a:spcPts val="0"/>
              </a:spcAft>
              <a:buSzPts val="1400"/>
              <a:buChar char="•"/>
            </a:pPr>
            <a:r>
              <a:rPr lang="en-US"/>
              <a:t>PPRL Data Quality Report</a:t>
            </a:r>
            <a:endParaRPr/>
          </a:p>
          <a:p>
            <a:pPr marL="914400" lvl="1" indent="-317500" algn="l" rtl="0">
              <a:lnSpc>
                <a:spcPct val="100000"/>
              </a:lnSpc>
              <a:spcBef>
                <a:spcPts val="0"/>
              </a:spcBef>
              <a:spcAft>
                <a:spcPts val="0"/>
              </a:spcAft>
              <a:buSzPts val="1400"/>
              <a:buChar char="•"/>
            </a:pPr>
            <a:r>
              <a:rPr lang="en-US"/>
              <a:t>IIS Functional Standards</a:t>
            </a:r>
            <a:endParaRPr/>
          </a:p>
          <a:p>
            <a:pPr marL="457200" lvl="0" indent="-342900" algn="l" rtl="0">
              <a:lnSpc>
                <a:spcPct val="100000"/>
              </a:lnSpc>
              <a:spcBef>
                <a:spcPts val="1000"/>
              </a:spcBef>
              <a:spcAft>
                <a:spcPts val="0"/>
              </a:spcAft>
              <a:buSzPts val="1800"/>
              <a:buChar char="•"/>
            </a:pPr>
            <a:r>
              <a:rPr lang="en-US" sz="1800"/>
              <a:t>Understand the Immunization Services Division (ISD) structure</a:t>
            </a:r>
            <a:endParaRPr sz="1800"/>
          </a:p>
          <a:p>
            <a:pPr marL="457200" lvl="0" indent="-342900" algn="l" rtl="0">
              <a:lnSpc>
                <a:spcPct val="100000"/>
              </a:lnSpc>
              <a:spcBef>
                <a:spcPts val="1000"/>
              </a:spcBef>
              <a:spcAft>
                <a:spcPts val="0"/>
              </a:spcAft>
              <a:buSzPts val="1800"/>
              <a:buChar char="•"/>
            </a:pPr>
            <a:r>
              <a:rPr lang="en-US" sz="1800"/>
              <a:t>Understand how ISD communicates and engages with jurisdictions</a:t>
            </a:r>
            <a:endParaRPr sz="1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41"/>
        <p:cNvGrpSpPr/>
        <p:nvPr/>
      </p:nvGrpSpPr>
      <p:grpSpPr>
        <a:xfrm>
          <a:off x="0" y="0"/>
          <a:ext cx="0" cy="0"/>
          <a:chOff x="0" y="0"/>
          <a:chExt cx="0" cy="0"/>
        </a:xfrm>
      </p:grpSpPr>
      <p:sp>
        <p:nvSpPr>
          <p:cNvPr id="942" name="Google Shape;942;g2e0c35f2eba_0_122"/>
          <p:cNvSpPr txBox="1">
            <a:spLocks noGrp="1"/>
          </p:cNvSpPr>
          <p:nvPr>
            <p:ph type="title"/>
          </p:nvPr>
        </p:nvSpPr>
        <p:spPr>
          <a:xfrm>
            <a:off x="369857" y="423949"/>
            <a:ext cx="8467800" cy="589500"/>
          </a:xfrm>
          <a:prstGeom prst="rect">
            <a:avLst/>
          </a:prstGeom>
          <a:noFill/>
          <a:ln>
            <a:noFill/>
          </a:ln>
        </p:spPr>
        <p:txBody>
          <a:bodyPr spcFirstLastPara="1" wrap="square" lIns="68575" tIns="34300" rIns="68575" bIns="34300" anchor="ctr" anchorCtr="0">
            <a:normAutofit/>
          </a:bodyPr>
          <a:lstStyle/>
          <a:p>
            <a:pPr marL="0" lvl="0" indent="0" algn="l" rtl="0">
              <a:lnSpc>
                <a:spcPct val="100000"/>
              </a:lnSpc>
              <a:spcBef>
                <a:spcPts val="0"/>
              </a:spcBef>
              <a:spcAft>
                <a:spcPts val="0"/>
              </a:spcAft>
              <a:buSzPts val="3300"/>
              <a:buNone/>
            </a:pPr>
            <a:r>
              <a:rPr lang="en-US"/>
              <a:t>IIS Functional Standards Resource Guide</a:t>
            </a:r>
            <a:endParaRPr/>
          </a:p>
        </p:txBody>
      </p:sp>
      <p:pic>
        <p:nvPicPr>
          <p:cNvPr id="943" name="Google Shape;943;g2e0c35f2eba_0_122"/>
          <p:cNvPicPr preferRelativeResize="0"/>
          <p:nvPr/>
        </p:nvPicPr>
        <p:blipFill rotWithShape="1">
          <a:blip r:embed="rId3">
            <a:alphaModFix/>
          </a:blip>
          <a:srcRect/>
          <a:stretch/>
        </p:blipFill>
        <p:spPr>
          <a:xfrm>
            <a:off x="1134387" y="1013450"/>
            <a:ext cx="6875227" cy="4000124"/>
          </a:xfrm>
          <a:prstGeom prst="rect">
            <a:avLst/>
          </a:prstGeom>
          <a:noFill/>
          <a:ln w="19050" cap="flat" cmpd="sng">
            <a:solidFill>
              <a:srgbClr val="000000"/>
            </a:solidFill>
            <a:prstDash val="solid"/>
            <a:round/>
            <a:headEnd type="none" w="sm" len="sm"/>
            <a:tailEnd type="none" w="sm" len="sm"/>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47"/>
        <p:cNvGrpSpPr/>
        <p:nvPr/>
      </p:nvGrpSpPr>
      <p:grpSpPr>
        <a:xfrm>
          <a:off x="0" y="0"/>
          <a:ext cx="0" cy="0"/>
          <a:chOff x="0" y="0"/>
          <a:chExt cx="0" cy="0"/>
        </a:xfrm>
      </p:grpSpPr>
      <p:sp>
        <p:nvSpPr>
          <p:cNvPr id="948" name="Google Shape;948;g2e0c35f2eba_0_127"/>
          <p:cNvSpPr/>
          <p:nvPr/>
        </p:nvSpPr>
        <p:spPr>
          <a:xfrm>
            <a:off x="0" y="321639"/>
            <a:ext cx="9144000" cy="552300"/>
          </a:xfrm>
          <a:prstGeom prst="rect">
            <a:avLst/>
          </a:prstGeom>
          <a:solidFill>
            <a:schemeClr val="lt1">
              <a:alpha val="92550"/>
            </a:schemeClr>
          </a:solidFill>
          <a:ln>
            <a:noFill/>
          </a:ln>
        </p:spPr>
        <p:txBody>
          <a:bodyPr spcFirstLastPara="1" wrap="square" lIns="91450" tIns="45700" rIns="91450"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49" name="Google Shape;949;g2e0c35f2eba_0_127"/>
          <p:cNvSpPr txBox="1">
            <a:spLocks noGrp="1"/>
          </p:cNvSpPr>
          <p:nvPr>
            <p:ph type="title"/>
          </p:nvPr>
        </p:nvSpPr>
        <p:spPr>
          <a:xfrm>
            <a:off x="392906" y="319462"/>
            <a:ext cx="8408400" cy="558600"/>
          </a:xfrm>
          <a:prstGeom prst="rect">
            <a:avLst/>
          </a:prstGeom>
          <a:noFill/>
          <a:ln>
            <a:noFill/>
          </a:ln>
        </p:spPr>
        <p:txBody>
          <a:bodyPr spcFirstLastPara="1" wrap="square" lIns="91450" tIns="45700" rIns="91450" bIns="45700" anchor="ctr" anchorCtr="0">
            <a:normAutofit/>
          </a:bodyPr>
          <a:lstStyle/>
          <a:p>
            <a:pPr marL="0" lvl="0" indent="0" algn="l" rtl="0">
              <a:lnSpc>
                <a:spcPct val="90000"/>
              </a:lnSpc>
              <a:spcBef>
                <a:spcPts val="0"/>
              </a:spcBef>
              <a:spcAft>
                <a:spcPts val="0"/>
              </a:spcAft>
              <a:buSzPts val="3300"/>
              <a:buNone/>
            </a:pPr>
            <a:r>
              <a:rPr lang="en-US"/>
              <a:t>IIS Data Quality Blueprint</a:t>
            </a:r>
            <a:endParaRPr sz="3200">
              <a:solidFill>
                <a:srgbClr val="262626"/>
              </a:solidFill>
              <a:latin typeface="Arial"/>
              <a:ea typeface="Arial"/>
              <a:cs typeface="Arial"/>
              <a:sym typeface="Arial"/>
            </a:endParaRPr>
          </a:p>
        </p:txBody>
      </p:sp>
      <p:cxnSp>
        <p:nvCxnSpPr>
          <p:cNvPr id="950" name="Google Shape;950;g2e0c35f2eba_0_127"/>
          <p:cNvCxnSpPr/>
          <p:nvPr/>
        </p:nvCxnSpPr>
        <p:spPr>
          <a:xfrm>
            <a:off x="0" y="263019"/>
            <a:ext cx="9144000" cy="0"/>
          </a:xfrm>
          <a:prstGeom prst="straightConnector1">
            <a:avLst/>
          </a:prstGeom>
          <a:noFill/>
          <a:ln w="41275" cap="flat" cmpd="sng">
            <a:solidFill>
              <a:schemeClr val="lt1">
                <a:alpha val="89410"/>
              </a:schemeClr>
            </a:solidFill>
            <a:prstDash val="solid"/>
            <a:round/>
            <a:headEnd type="none" w="sm" len="sm"/>
            <a:tailEnd type="none" w="sm" len="sm"/>
          </a:ln>
        </p:spPr>
      </p:cxnSp>
      <p:cxnSp>
        <p:nvCxnSpPr>
          <p:cNvPr id="951" name="Google Shape;951;g2e0c35f2eba_0_127"/>
          <p:cNvCxnSpPr/>
          <p:nvPr/>
        </p:nvCxnSpPr>
        <p:spPr>
          <a:xfrm>
            <a:off x="0" y="932671"/>
            <a:ext cx="9144000" cy="0"/>
          </a:xfrm>
          <a:prstGeom prst="straightConnector1">
            <a:avLst/>
          </a:prstGeom>
          <a:noFill/>
          <a:ln w="41275" cap="flat" cmpd="sng">
            <a:solidFill>
              <a:schemeClr val="lt1">
                <a:alpha val="89410"/>
              </a:schemeClr>
            </a:solidFill>
            <a:prstDash val="solid"/>
            <a:round/>
            <a:headEnd type="none" w="sm" len="sm"/>
            <a:tailEnd type="none" w="sm" len="sm"/>
          </a:ln>
        </p:spPr>
      </p:cxnSp>
      <p:pic>
        <p:nvPicPr>
          <p:cNvPr id="952" name="Google Shape;952;g2e0c35f2eba_0_127"/>
          <p:cNvPicPr preferRelativeResize="0"/>
          <p:nvPr/>
        </p:nvPicPr>
        <p:blipFill rotWithShape="1">
          <a:blip r:embed="rId3">
            <a:alphaModFix/>
          </a:blip>
          <a:srcRect/>
          <a:stretch/>
        </p:blipFill>
        <p:spPr>
          <a:xfrm>
            <a:off x="1395100" y="873950"/>
            <a:ext cx="6403977" cy="423068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56"/>
        <p:cNvGrpSpPr/>
        <p:nvPr/>
      </p:nvGrpSpPr>
      <p:grpSpPr>
        <a:xfrm>
          <a:off x="0" y="0"/>
          <a:ext cx="0" cy="0"/>
          <a:chOff x="0" y="0"/>
          <a:chExt cx="0" cy="0"/>
        </a:xfrm>
      </p:grpSpPr>
      <p:sp>
        <p:nvSpPr>
          <p:cNvPr id="957" name="Google Shape;957;g2e0c35f2eba_0_135"/>
          <p:cNvSpPr txBox="1">
            <a:spLocks noGrp="1"/>
          </p:cNvSpPr>
          <p:nvPr>
            <p:ph type="title"/>
          </p:nvPr>
        </p:nvSpPr>
        <p:spPr>
          <a:xfrm>
            <a:off x="385532" y="526561"/>
            <a:ext cx="8467800" cy="805500"/>
          </a:xfrm>
          <a:prstGeom prst="rect">
            <a:avLst/>
          </a:prstGeom>
          <a:noFill/>
          <a:ln>
            <a:noFill/>
          </a:ln>
        </p:spPr>
        <p:txBody>
          <a:bodyPr spcFirstLastPara="1" wrap="square" lIns="68575" tIns="34300" rIns="68575" bIns="34300" anchor="ctr" anchorCtr="0">
            <a:noAutofit/>
          </a:bodyPr>
          <a:lstStyle/>
          <a:p>
            <a:pPr marL="0" lvl="0" indent="0" algn="l" rtl="0">
              <a:lnSpc>
                <a:spcPct val="100000"/>
              </a:lnSpc>
              <a:spcBef>
                <a:spcPts val="0"/>
              </a:spcBef>
              <a:spcAft>
                <a:spcPts val="0"/>
              </a:spcAft>
              <a:buClr>
                <a:srgbClr val="2E5F7D"/>
              </a:buClr>
              <a:buSzPts val="3330"/>
              <a:buFont typeface="Calibri"/>
              <a:buNone/>
            </a:pPr>
            <a:r>
              <a:rPr lang="en-US" sz="3070"/>
              <a:t>The Blueprint defines IDAB’s goals for IIS and guides awardee activities for data quality improvement </a:t>
            </a:r>
            <a:endParaRPr sz="3070"/>
          </a:p>
        </p:txBody>
      </p:sp>
      <p:sp>
        <p:nvSpPr>
          <p:cNvPr id="958" name="Google Shape;958;g2e0c35f2eba_0_135"/>
          <p:cNvSpPr txBox="1"/>
          <p:nvPr/>
        </p:nvSpPr>
        <p:spPr>
          <a:xfrm>
            <a:off x="505724" y="1733457"/>
            <a:ext cx="3566100" cy="369300"/>
          </a:xfrm>
          <a:prstGeom prst="rect">
            <a:avLst/>
          </a:prstGeom>
          <a:noFill/>
          <a:ln>
            <a:noFill/>
          </a:ln>
        </p:spPr>
        <p:txBody>
          <a:bodyPr spcFirstLastPara="1" wrap="square" lIns="34300" tIns="45700" rIns="34300"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US" sz="1800" i="1" u="none" strike="noStrike" cap="none">
                <a:solidFill>
                  <a:schemeClr val="dk1"/>
                </a:solidFill>
                <a:latin typeface="Calibri"/>
                <a:ea typeface="Calibri"/>
                <a:cs typeface="Calibri"/>
                <a:sym typeface="Calibri"/>
              </a:rPr>
              <a:t>Blueprint Guiding Principles:</a:t>
            </a:r>
            <a:endParaRPr sz="1800" b="0" i="0" u="none" strike="noStrike" cap="none">
              <a:solidFill>
                <a:schemeClr val="dk1"/>
              </a:solidFill>
              <a:latin typeface="Arial"/>
              <a:ea typeface="Arial"/>
              <a:cs typeface="Arial"/>
              <a:sym typeface="Arial"/>
            </a:endParaRPr>
          </a:p>
        </p:txBody>
      </p:sp>
      <p:sp>
        <p:nvSpPr>
          <p:cNvPr id="959" name="Google Shape;959;g2e0c35f2eba_0_135"/>
          <p:cNvSpPr/>
          <p:nvPr/>
        </p:nvSpPr>
        <p:spPr>
          <a:xfrm>
            <a:off x="1095724" y="1527643"/>
            <a:ext cx="2811900" cy="205800"/>
          </a:xfrm>
          <a:prstGeom prst="rect">
            <a:avLst/>
          </a:prstGeom>
          <a:solidFill>
            <a:schemeClr val="lt1"/>
          </a:solidFill>
          <a:ln>
            <a:noFill/>
          </a:ln>
        </p:spPr>
        <p:txBody>
          <a:bodyPr spcFirstLastPara="1" wrap="square" lIns="34300" tIns="34300" rIns="34300" bIns="34300" anchor="ctr" anchorCtr="0">
            <a:noAutofit/>
          </a:bodyPr>
          <a:lstStyle/>
          <a:p>
            <a:pPr marL="0" marR="0" lvl="0" indent="0" algn="ctr" rtl="0">
              <a:lnSpc>
                <a:spcPct val="106000"/>
              </a:lnSpc>
              <a:spcBef>
                <a:spcPts val="0"/>
              </a:spcBef>
              <a:spcAft>
                <a:spcPts val="0"/>
              </a:spcAft>
              <a:buClr>
                <a:srgbClr val="000000"/>
              </a:buClr>
              <a:buSzPts val="1800"/>
              <a:buFont typeface="Noto Sans Symbols"/>
              <a:buNone/>
            </a:pPr>
            <a:endParaRPr sz="1800" b="0" i="0" u="none" strike="noStrike" cap="none">
              <a:solidFill>
                <a:schemeClr val="dk1"/>
              </a:solidFill>
              <a:latin typeface="Calibri"/>
              <a:ea typeface="Calibri"/>
              <a:cs typeface="Calibri"/>
              <a:sym typeface="Calibri"/>
            </a:endParaRPr>
          </a:p>
        </p:txBody>
      </p:sp>
      <p:sp>
        <p:nvSpPr>
          <p:cNvPr id="960" name="Google Shape;960;g2e0c35f2eba_0_135"/>
          <p:cNvSpPr txBox="1"/>
          <p:nvPr/>
        </p:nvSpPr>
        <p:spPr>
          <a:xfrm>
            <a:off x="939571" y="3215750"/>
            <a:ext cx="7009800" cy="2772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rgbClr val="000000"/>
                </a:solidFill>
                <a:latin typeface="Calibri"/>
                <a:ea typeface="Calibri"/>
                <a:cs typeface="Calibri"/>
                <a:sym typeface="Calibri"/>
              </a:rPr>
              <a:t>P</a:t>
            </a:r>
            <a:r>
              <a:rPr lang="en-US" sz="1800" b="0" i="0" u="none" strike="noStrike" cap="none">
                <a:solidFill>
                  <a:srgbClr val="000000"/>
                </a:solidFill>
                <a:latin typeface="Calibri"/>
                <a:ea typeface="Calibri"/>
                <a:cs typeface="Calibri"/>
                <a:sym typeface="Calibri"/>
              </a:rPr>
              <a:t>rioritizes a </a:t>
            </a:r>
            <a:r>
              <a:rPr lang="en-US" sz="1800" b="1" i="0" u="none" strike="noStrike" cap="none">
                <a:solidFill>
                  <a:schemeClr val="accent1"/>
                </a:solidFill>
                <a:latin typeface="Calibri"/>
                <a:ea typeface="Calibri"/>
                <a:cs typeface="Calibri"/>
                <a:sym typeface="Calibri"/>
              </a:rPr>
              <a:t>small set of meaningful, quantifiable</a:t>
            </a:r>
            <a:r>
              <a:rPr lang="en-US" sz="1800" b="1" i="0" u="none" strike="noStrike" cap="none">
                <a:solidFill>
                  <a:srgbClr val="000000"/>
                </a:solidFill>
                <a:latin typeface="Calibri"/>
                <a:ea typeface="Calibri"/>
                <a:cs typeface="Calibri"/>
                <a:sym typeface="Calibri"/>
              </a:rPr>
              <a:t> </a:t>
            </a:r>
            <a:r>
              <a:rPr lang="en-US" sz="1800" b="0" i="0" u="none" strike="noStrike" cap="none">
                <a:solidFill>
                  <a:srgbClr val="000000"/>
                </a:solidFill>
                <a:latin typeface="Calibri"/>
                <a:ea typeface="Calibri"/>
                <a:cs typeface="Calibri"/>
                <a:sym typeface="Calibri"/>
              </a:rPr>
              <a:t>IIS measures</a:t>
            </a:r>
            <a:endParaRPr sz="1700" b="0" i="0" u="none" strike="noStrike" cap="none">
              <a:solidFill>
                <a:srgbClr val="000000"/>
              </a:solidFill>
              <a:latin typeface="Arial"/>
              <a:ea typeface="Arial"/>
              <a:cs typeface="Arial"/>
              <a:sym typeface="Arial"/>
            </a:endParaRPr>
          </a:p>
        </p:txBody>
      </p:sp>
      <p:sp>
        <p:nvSpPr>
          <p:cNvPr id="961" name="Google Shape;961;g2e0c35f2eba_0_135"/>
          <p:cNvSpPr/>
          <p:nvPr/>
        </p:nvSpPr>
        <p:spPr>
          <a:xfrm>
            <a:off x="601138" y="2252977"/>
            <a:ext cx="274200" cy="274200"/>
          </a:xfrm>
          <a:prstGeom prst="ellipse">
            <a:avLst/>
          </a:prstGeom>
          <a:solidFill>
            <a:srgbClr val="55AF89"/>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chemeClr val="lt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962" name="Google Shape;962;g2e0c35f2eba_0_135"/>
          <p:cNvSpPr txBox="1"/>
          <p:nvPr/>
        </p:nvSpPr>
        <p:spPr>
          <a:xfrm>
            <a:off x="939575" y="2230850"/>
            <a:ext cx="5641200" cy="748200"/>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500"/>
              <a:buFont typeface="Arial"/>
              <a:buNone/>
            </a:pPr>
            <a:r>
              <a:rPr lang="en-US" sz="1800" b="0" i="0" u="none" strike="noStrike" cap="none">
                <a:solidFill>
                  <a:srgbClr val="000000"/>
                </a:solidFill>
                <a:latin typeface="Calibri"/>
                <a:ea typeface="Calibri"/>
                <a:cs typeface="Calibri"/>
                <a:sym typeface="Calibri"/>
              </a:rPr>
              <a:t>Focuses on </a:t>
            </a:r>
            <a:r>
              <a:rPr lang="en-US" sz="1800" b="1" i="0" u="none" strike="noStrike" cap="none">
                <a:solidFill>
                  <a:schemeClr val="accent1"/>
                </a:solidFill>
                <a:latin typeface="Calibri"/>
                <a:ea typeface="Calibri"/>
                <a:cs typeface="Calibri"/>
                <a:sym typeface="Calibri"/>
              </a:rPr>
              <a:t>improved IIS data quality</a:t>
            </a:r>
            <a:r>
              <a:rPr lang="en-US" sz="1800" b="0" i="0" u="none" strike="noStrike" cap="none">
                <a:solidFill>
                  <a:srgbClr val="000000"/>
                </a:solidFill>
                <a:latin typeface="Calibri"/>
                <a:ea typeface="Calibri"/>
                <a:cs typeface="Calibri"/>
                <a:sym typeface="Calibri"/>
              </a:rPr>
              <a:t>, which will support improved immunization outcomes by supplying </a:t>
            </a:r>
            <a:r>
              <a:rPr lang="en-US" sz="1800" b="1" i="0" u="none" strike="noStrike" cap="none">
                <a:solidFill>
                  <a:schemeClr val="accent1"/>
                </a:solidFill>
                <a:latin typeface="Calibri"/>
                <a:ea typeface="Calibri"/>
                <a:cs typeface="Calibri"/>
                <a:sym typeface="Calibri"/>
              </a:rPr>
              <a:t>credible immunization data </a:t>
            </a:r>
            <a:endParaRPr sz="1700" b="0" i="0" u="none" strike="noStrike" cap="none">
              <a:solidFill>
                <a:schemeClr val="accent1"/>
              </a:solidFill>
              <a:latin typeface="Arial"/>
              <a:ea typeface="Arial"/>
              <a:cs typeface="Arial"/>
              <a:sym typeface="Arial"/>
            </a:endParaRPr>
          </a:p>
        </p:txBody>
      </p:sp>
      <p:sp>
        <p:nvSpPr>
          <p:cNvPr id="963" name="Google Shape;963;g2e0c35f2eba_0_135"/>
          <p:cNvSpPr/>
          <p:nvPr/>
        </p:nvSpPr>
        <p:spPr>
          <a:xfrm>
            <a:off x="601138" y="3237760"/>
            <a:ext cx="274200" cy="274200"/>
          </a:xfrm>
          <a:prstGeom prst="ellipse">
            <a:avLst/>
          </a:prstGeom>
          <a:solidFill>
            <a:srgbClr val="55AF89"/>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chemeClr val="lt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sp>
        <p:nvSpPr>
          <p:cNvPr id="964" name="Google Shape;964;g2e0c35f2eba_0_135"/>
          <p:cNvSpPr/>
          <p:nvPr/>
        </p:nvSpPr>
        <p:spPr>
          <a:xfrm>
            <a:off x="601138" y="3892773"/>
            <a:ext cx="274200" cy="274200"/>
          </a:xfrm>
          <a:prstGeom prst="ellipse">
            <a:avLst/>
          </a:prstGeom>
          <a:solidFill>
            <a:srgbClr val="55AF89"/>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chemeClr val="lt1"/>
                </a:solidFill>
                <a:latin typeface="Calibri"/>
                <a:ea typeface="Calibri"/>
                <a:cs typeface="Calibri"/>
                <a:sym typeface="Calibri"/>
              </a:rPr>
              <a:t>3</a:t>
            </a:r>
            <a:endParaRPr sz="1400" b="0" i="0" u="none" strike="noStrike" cap="none">
              <a:solidFill>
                <a:srgbClr val="000000"/>
              </a:solidFill>
              <a:latin typeface="Arial"/>
              <a:ea typeface="Arial"/>
              <a:cs typeface="Arial"/>
              <a:sym typeface="Arial"/>
            </a:endParaRPr>
          </a:p>
        </p:txBody>
      </p:sp>
      <p:sp>
        <p:nvSpPr>
          <p:cNvPr id="965" name="Google Shape;965;g2e0c35f2eba_0_135"/>
          <p:cNvSpPr/>
          <p:nvPr/>
        </p:nvSpPr>
        <p:spPr>
          <a:xfrm>
            <a:off x="601138" y="4514892"/>
            <a:ext cx="274200" cy="274200"/>
          </a:xfrm>
          <a:prstGeom prst="ellipse">
            <a:avLst/>
          </a:prstGeom>
          <a:solidFill>
            <a:srgbClr val="55AF89"/>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chemeClr val="lt1"/>
                </a:solidFill>
                <a:latin typeface="Calibri"/>
                <a:ea typeface="Calibri"/>
                <a:cs typeface="Calibri"/>
                <a:sym typeface="Calibri"/>
              </a:rPr>
              <a:t>4</a:t>
            </a:r>
            <a:endParaRPr sz="1400" b="0" i="0" u="none" strike="noStrike" cap="none">
              <a:solidFill>
                <a:srgbClr val="000000"/>
              </a:solidFill>
              <a:latin typeface="Arial"/>
              <a:ea typeface="Arial"/>
              <a:cs typeface="Arial"/>
              <a:sym typeface="Arial"/>
            </a:endParaRPr>
          </a:p>
        </p:txBody>
      </p:sp>
      <p:sp>
        <p:nvSpPr>
          <p:cNvPr id="966" name="Google Shape;966;g2e0c35f2eba_0_135"/>
          <p:cNvSpPr txBox="1"/>
          <p:nvPr/>
        </p:nvSpPr>
        <p:spPr>
          <a:xfrm>
            <a:off x="939571" y="3909650"/>
            <a:ext cx="7009800" cy="2772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US" sz="1800" b="0" i="0" u="none" strike="noStrike" cap="none">
                <a:solidFill>
                  <a:srgbClr val="000000"/>
                </a:solidFill>
                <a:latin typeface="Calibri"/>
                <a:ea typeface="Calibri"/>
                <a:cs typeface="Calibri"/>
                <a:sym typeface="Calibri"/>
              </a:rPr>
              <a:t>Informs </a:t>
            </a:r>
            <a:r>
              <a:rPr lang="en-US" sz="1800" b="1" i="0" u="none" strike="noStrike" cap="none">
                <a:solidFill>
                  <a:schemeClr val="accent1"/>
                </a:solidFill>
                <a:latin typeface="Calibri"/>
                <a:ea typeface="Calibri"/>
                <a:cs typeface="Calibri"/>
                <a:sym typeface="Calibri"/>
              </a:rPr>
              <a:t>technical assistance approach </a:t>
            </a:r>
            <a:r>
              <a:rPr lang="en-US" sz="1800" b="0" i="0" u="none" strike="noStrike" cap="none">
                <a:solidFill>
                  <a:srgbClr val="000000"/>
                </a:solidFill>
                <a:latin typeface="Calibri"/>
                <a:ea typeface="Calibri"/>
                <a:cs typeface="Calibri"/>
                <a:sym typeface="Calibri"/>
              </a:rPr>
              <a:t>to address shared challenges</a:t>
            </a:r>
            <a:endParaRPr sz="1700" b="0" i="0" u="none" strike="noStrike" cap="none">
              <a:solidFill>
                <a:srgbClr val="000000"/>
              </a:solidFill>
              <a:latin typeface="Arial"/>
              <a:ea typeface="Arial"/>
              <a:cs typeface="Arial"/>
              <a:sym typeface="Arial"/>
            </a:endParaRPr>
          </a:p>
        </p:txBody>
      </p:sp>
      <p:sp>
        <p:nvSpPr>
          <p:cNvPr id="967" name="Google Shape;967;g2e0c35f2eba_0_135"/>
          <p:cNvSpPr txBox="1"/>
          <p:nvPr/>
        </p:nvSpPr>
        <p:spPr>
          <a:xfrm>
            <a:off x="927475" y="4527350"/>
            <a:ext cx="7009800" cy="2772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US" sz="1800" b="0" i="0" u="none" strike="noStrike" cap="none">
                <a:solidFill>
                  <a:srgbClr val="000000"/>
                </a:solidFill>
                <a:latin typeface="Calibri"/>
                <a:ea typeface="Calibri"/>
                <a:cs typeface="Calibri"/>
                <a:sym typeface="Calibri"/>
              </a:rPr>
              <a:t>Adapts to </a:t>
            </a:r>
            <a:r>
              <a:rPr lang="en-US" sz="1800" b="1" i="0" u="none" strike="noStrike" cap="none">
                <a:solidFill>
                  <a:schemeClr val="accent1"/>
                </a:solidFill>
                <a:latin typeface="Calibri"/>
                <a:ea typeface="Calibri"/>
                <a:cs typeface="Calibri"/>
                <a:sym typeface="Calibri"/>
              </a:rPr>
              <a:t>national, state, and local emerging priorities and needs</a:t>
            </a:r>
            <a:endParaRPr sz="1800" b="0" i="0" u="none" strike="noStrike" cap="none">
              <a:solidFill>
                <a:schemeClr val="accent1"/>
              </a:solidFill>
              <a:latin typeface="Calibri"/>
              <a:ea typeface="Calibri"/>
              <a:cs typeface="Calibri"/>
              <a:sym typeface="Calibri"/>
            </a:endParaRPr>
          </a:p>
        </p:txBody>
      </p:sp>
      <p:pic>
        <p:nvPicPr>
          <p:cNvPr id="968" name="Google Shape;968;g2e0c35f2eba_0_135"/>
          <p:cNvPicPr preferRelativeResize="0"/>
          <p:nvPr/>
        </p:nvPicPr>
        <p:blipFill rotWithShape="1">
          <a:blip r:embed="rId3">
            <a:alphaModFix/>
          </a:blip>
          <a:srcRect l="36427" t="10378" b="7961"/>
          <a:stretch/>
        </p:blipFill>
        <p:spPr>
          <a:xfrm>
            <a:off x="6656275" y="1920648"/>
            <a:ext cx="2352400" cy="185170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72"/>
        <p:cNvGrpSpPr/>
        <p:nvPr/>
      </p:nvGrpSpPr>
      <p:grpSpPr>
        <a:xfrm>
          <a:off x="0" y="0"/>
          <a:ext cx="0" cy="0"/>
          <a:chOff x="0" y="0"/>
          <a:chExt cx="0" cy="0"/>
        </a:xfrm>
      </p:grpSpPr>
      <p:sp>
        <p:nvSpPr>
          <p:cNvPr id="973" name="Google Shape;973;g2e0c35f2eba_0_150"/>
          <p:cNvSpPr txBox="1">
            <a:spLocks noGrp="1"/>
          </p:cNvSpPr>
          <p:nvPr>
            <p:ph type="title"/>
          </p:nvPr>
        </p:nvSpPr>
        <p:spPr>
          <a:xfrm>
            <a:off x="369857" y="543061"/>
            <a:ext cx="8467800" cy="805500"/>
          </a:xfrm>
          <a:prstGeom prst="rect">
            <a:avLst/>
          </a:prstGeom>
          <a:noFill/>
          <a:ln>
            <a:noFill/>
          </a:ln>
        </p:spPr>
        <p:txBody>
          <a:bodyPr spcFirstLastPara="1" wrap="square" lIns="68575" tIns="34300" rIns="68575" bIns="34300" anchor="ctr" anchorCtr="0">
            <a:noAutofit/>
          </a:bodyPr>
          <a:lstStyle/>
          <a:p>
            <a:pPr marL="0" lvl="0" indent="0" algn="l" rtl="0">
              <a:lnSpc>
                <a:spcPct val="100000"/>
              </a:lnSpc>
              <a:spcBef>
                <a:spcPts val="0"/>
              </a:spcBef>
              <a:spcAft>
                <a:spcPts val="0"/>
              </a:spcAft>
              <a:buSzPts val="3330"/>
              <a:buNone/>
            </a:pPr>
            <a:r>
              <a:rPr lang="en-US"/>
              <a:t>The Blueprint endpoint defines IDAB’s vision for improving IIS data quality</a:t>
            </a:r>
            <a:endParaRPr/>
          </a:p>
        </p:txBody>
      </p:sp>
      <p:grpSp>
        <p:nvGrpSpPr>
          <p:cNvPr id="974" name="Google Shape;974;g2e0c35f2eba_0_150"/>
          <p:cNvGrpSpPr/>
          <p:nvPr/>
        </p:nvGrpSpPr>
        <p:grpSpPr>
          <a:xfrm>
            <a:off x="3192050" y="1764144"/>
            <a:ext cx="5763780" cy="3270456"/>
            <a:chOff x="5438179" y="1598973"/>
            <a:chExt cx="6390000" cy="4360608"/>
          </a:xfrm>
        </p:grpSpPr>
        <p:sp>
          <p:nvSpPr>
            <p:cNvPr id="975" name="Google Shape;975;g2e0c35f2eba_0_150"/>
            <p:cNvSpPr txBox="1"/>
            <p:nvPr/>
          </p:nvSpPr>
          <p:spPr>
            <a:xfrm>
              <a:off x="5438179" y="2675781"/>
              <a:ext cx="6390000" cy="3283800"/>
            </a:xfrm>
            <a:prstGeom prst="rect">
              <a:avLst/>
            </a:prstGeom>
            <a:noFill/>
            <a:ln>
              <a:noFill/>
            </a:ln>
          </p:spPr>
          <p:txBody>
            <a:bodyPr spcFirstLastPara="1" wrap="square" lIns="91450" tIns="45700" rIns="91450" bIns="45700" anchor="t" anchorCtr="0">
              <a:spAutoFit/>
            </a:bodyPr>
            <a:lstStyle/>
            <a:p>
              <a:pPr marL="266700" marR="0" lvl="1" indent="-292100" algn="l" rtl="0">
                <a:lnSpc>
                  <a:spcPct val="100000"/>
                </a:lnSpc>
                <a:spcBef>
                  <a:spcPts val="0"/>
                </a:spcBef>
                <a:spcAft>
                  <a:spcPts val="0"/>
                </a:spcAft>
                <a:buClr>
                  <a:srgbClr val="55AF89"/>
                </a:buClr>
                <a:buSzPts val="2200"/>
                <a:buFont typeface="Arial"/>
                <a:buChar char="•"/>
              </a:pPr>
              <a:r>
                <a:rPr lang="en-US" sz="2200" b="0" i="0" u="none" strike="noStrike" cap="none">
                  <a:solidFill>
                    <a:srgbClr val="000000"/>
                  </a:solidFill>
                  <a:latin typeface="Calibri"/>
                  <a:ea typeface="Calibri"/>
                  <a:cs typeface="Calibri"/>
                  <a:sym typeface="Calibri"/>
                </a:rPr>
                <a:t>IISs will be </a:t>
              </a:r>
              <a:r>
                <a:rPr lang="en-US" sz="2200" b="1" i="0" u="none" strike="noStrike" cap="none">
                  <a:solidFill>
                    <a:schemeClr val="accent1"/>
                  </a:solidFill>
                  <a:latin typeface="Calibri"/>
                  <a:ea typeface="Calibri"/>
                  <a:cs typeface="Calibri"/>
                  <a:sym typeface="Calibri"/>
                </a:rPr>
                <a:t>the</a:t>
              </a:r>
              <a:r>
                <a:rPr lang="en-US" sz="2200" b="1" i="1" u="none" strike="noStrike" cap="none">
                  <a:solidFill>
                    <a:schemeClr val="accent1"/>
                  </a:solidFill>
                  <a:latin typeface="Calibri"/>
                  <a:ea typeface="Calibri"/>
                  <a:cs typeface="Calibri"/>
                  <a:sym typeface="Calibri"/>
                </a:rPr>
                <a:t> </a:t>
              </a:r>
              <a:r>
                <a:rPr lang="en-US" sz="2200" b="1" i="0" u="none" strike="noStrike" cap="none">
                  <a:solidFill>
                    <a:schemeClr val="accent1"/>
                  </a:solidFill>
                  <a:latin typeface="Calibri"/>
                  <a:ea typeface="Calibri"/>
                  <a:cs typeface="Calibri"/>
                  <a:sym typeface="Calibri"/>
                </a:rPr>
                <a:t>trusted source </a:t>
              </a:r>
              <a:r>
                <a:rPr lang="en-US" sz="2200" b="0" i="0" u="none" strike="noStrike" cap="none">
                  <a:solidFill>
                    <a:srgbClr val="000000"/>
                  </a:solidFill>
                  <a:latin typeface="Calibri"/>
                  <a:ea typeface="Calibri"/>
                  <a:cs typeface="Calibri"/>
                  <a:sym typeface="Calibri"/>
                </a:rPr>
                <a:t>for reliable immunization data</a:t>
              </a:r>
              <a:endParaRPr sz="2200" b="0" i="0" u="none" strike="noStrike" cap="none">
                <a:solidFill>
                  <a:srgbClr val="000000"/>
                </a:solidFill>
                <a:latin typeface="Arial"/>
                <a:ea typeface="Arial"/>
                <a:cs typeface="Arial"/>
                <a:sym typeface="Arial"/>
              </a:endParaRPr>
            </a:p>
            <a:p>
              <a:pPr marL="266700" marR="0" lvl="1" indent="-292100" algn="l" rtl="0">
                <a:lnSpc>
                  <a:spcPct val="100000"/>
                </a:lnSpc>
                <a:spcBef>
                  <a:spcPts val="0"/>
                </a:spcBef>
                <a:spcAft>
                  <a:spcPts val="0"/>
                </a:spcAft>
                <a:buClr>
                  <a:srgbClr val="55AF89"/>
                </a:buClr>
                <a:buSzPts val="2200"/>
                <a:buFont typeface="Arial"/>
                <a:buChar char="•"/>
              </a:pPr>
              <a:r>
                <a:rPr lang="en-US" sz="2200" b="0" i="0" u="none" strike="noStrike" cap="none">
                  <a:solidFill>
                    <a:srgbClr val="000000"/>
                  </a:solidFill>
                  <a:latin typeface="Calibri"/>
                  <a:ea typeface="Calibri"/>
                  <a:cs typeface="Calibri"/>
                  <a:sym typeface="Calibri"/>
                </a:rPr>
                <a:t>As the trusted source, IISs will produce data to support:</a:t>
              </a:r>
              <a:endParaRPr sz="2200" b="0" i="0" u="none" strike="noStrike" cap="none">
                <a:solidFill>
                  <a:srgbClr val="000000"/>
                </a:solidFill>
                <a:latin typeface="Arial"/>
                <a:ea typeface="Arial"/>
                <a:cs typeface="Arial"/>
                <a:sym typeface="Arial"/>
              </a:endParaRPr>
            </a:p>
            <a:p>
              <a:pPr marL="596900" marR="0" lvl="2" indent="-304800" algn="l" rtl="0">
                <a:lnSpc>
                  <a:spcPct val="100000"/>
                </a:lnSpc>
                <a:spcBef>
                  <a:spcPts val="0"/>
                </a:spcBef>
                <a:spcAft>
                  <a:spcPts val="0"/>
                </a:spcAft>
                <a:buClr>
                  <a:srgbClr val="55AF89"/>
                </a:buClr>
                <a:buSzPts val="2200"/>
                <a:buFont typeface="Arial"/>
                <a:buChar char="•"/>
              </a:pPr>
              <a:r>
                <a:rPr lang="en-US" sz="2200" b="1" i="0" u="none" strike="noStrike" cap="none">
                  <a:solidFill>
                    <a:schemeClr val="accent1"/>
                  </a:solidFill>
                  <a:latin typeface="Calibri"/>
                  <a:ea typeface="Calibri"/>
                  <a:cs typeface="Calibri"/>
                  <a:sym typeface="Calibri"/>
                </a:rPr>
                <a:t>Immunization coverage assessments</a:t>
              </a:r>
              <a:r>
                <a:rPr lang="en-US" sz="2200" b="0" i="0" u="none" strike="noStrike" cap="none">
                  <a:solidFill>
                    <a:schemeClr val="accent1"/>
                  </a:solidFill>
                  <a:latin typeface="Calibri"/>
                  <a:ea typeface="Calibri"/>
                  <a:cs typeface="Calibri"/>
                  <a:sym typeface="Calibri"/>
                </a:rPr>
                <a:t> </a:t>
              </a:r>
              <a:endParaRPr sz="2200" b="0" i="0" u="none" strike="noStrike" cap="none">
                <a:solidFill>
                  <a:schemeClr val="accent1"/>
                </a:solidFill>
                <a:latin typeface="Arial"/>
                <a:ea typeface="Arial"/>
                <a:cs typeface="Arial"/>
                <a:sym typeface="Arial"/>
              </a:endParaRPr>
            </a:p>
            <a:p>
              <a:pPr marL="596900" marR="0" lvl="1" indent="-304800" algn="l" rtl="0">
                <a:lnSpc>
                  <a:spcPct val="100000"/>
                </a:lnSpc>
                <a:spcBef>
                  <a:spcPts val="0"/>
                </a:spcBef>
                <a:spcAft>
                  <a:spcPts val="0"/>
                </a:spcAft>
                <a:buClr>
                  <a:srgbClr val="55AF89"/>
                </a:buClr>
                <a:buSzPts val="2200"/>
                <a:buFont typeface="Arial"/>
                <a:buChar char="•"/>
              </a:pPr>
              <a:r>
                <a:rPr lang="en-US" sz="2200" b="1" i="0" u="none" strike="noStrike" cap="none">
                  <a:solidFill>
                    <a:schemeClr val="accent1"/>
                  </a:solidFill>
                  <a:latin typeface="Calibri"/>
                  <a:ea typeface="Calibri"/>
                  <a:cs typeface="Calibri"/>
                  <a:sym typeface="Calibri"/>
                </a:rPr>
                <a:t>Identification of pockets of need</a:t>
              </a:r>
              <a:endParaRPr sz="2200" b="0" i="0" u="none" strike="noStrike" cap="none">
                <a:solidFill>
                  <a:schemeClr val="accent1"/>
                </a:solidFill>
                <a:latin typeface="Arial"/>
                <a:ea typeface="Arial"/>
                <a:cs typeface="Arial"/>
                <a:sym typeface="Arial"/>
              </a:endParaRPr>
            </a:p>
            <a:p>
              <a:pPr marL="596900" marR="0" lvl="1" indent="-304800" algn="l" rtl="0">
                <a:lnSpc>
                  <a:spcPct val="100000"/>
                </a:lnSpc>
                <a:spcBef>
                  <a:spcPts val="0"/>
                </a:spcBef>
                <a:spcAft>
                  <a:spcPts val="0"/>
                </a:spcAft>
                <a:buClr>
                  <a:srgbClr val="55AF89"/>
                </a:buClr>
                <a:buSzPts val="2200"/>
                <a:buFont typeface="Arial"/>
                <a:buChar char="•"/>
              </a:pPr>
              <a:r>
                <a:rPr lang="en-US" sz="2200" b="1" i="0" u="none" strike="noStrike" cap="none">
                  <a:solidFill>
                    <a:schemeClr val="accent1"/>
                  </a:solidFill>
                  <a:latin typeface="Calibri"/>
                  <a:ea typeface="Calibri"/>
                  <a:cs typeface="Calibri"/>
                  <a:sym typeface="Calibri"/>
                </a:rPr>
                <a:t>Responses to emerging needs</a:t>
              </a:r>
              <a:endParaRPr sz="2200" b="0" i="0" u="none" strike="noStrike" cap="none">
                <a:solidFill>
                  <a:srgbClr val="000000"/>
                </a:solidFill>
                <a:latin typeface="Calibri"/>
                <a:ea typeface="Calibri"/>
                <a:cs typeface="Calibri"/>
                <a:sym typeface="Calibri"/>
              </a:endParaRPr>
            </a:p>
          </p:txBody>
        </p:sp>
        <p:sp>
          <p:nvSpPr>
            <p:cNvPr id="976" name="Google Shape;976;g2e0c35f2eba_0_150"/>
            <p:cNvSpPr/>
            <p:nvPr/>
          </p:nvSpPr>
          <p:spPr>
            <a:xfrm>
              <a:off x="5584723" y="1598973"/>
              <a:ext cx="3205200" cy="492300"/>
            </a:xfrm>
            <a:prstGeom prst="rect">
              <a:avLst/>
            </a:prstGeom>
            <a:noFill/>
            <a:ln>
              <a:noFill/>
            </a:ln>
          </p:spPr>
          <p:txBody>
            <a:bodyPr spcFirstLastPara="1" wrap="square" lIns="91450" tIns="45700" rIns="9145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2200" i="1" u="none" strike="noStrike" cap="none">
                  <a:solidFill>
                    <a:srgbClr val="000000"/>
                  </a:solidFill>
                  <a:latin typeface="Calibri"/>
                  <a:ea typeface="Calibri"/>
                  <a:cs typeface="Calibri"/>
                  <a:sym typeface="Calibri"/>
                </a:rPr>
                <a:t>Endpoint:</a:t>
              </a:r>
              <a:endParaRPr sz="2200" i="1" u="none" strike="noStrike" cap="none">
                <a:solidFill>
                  <a:srgbClr val="000000"/>
                </a:solidFill>
                <a:latin typeface="Calibri"/>
                <a:ea typeface="Calibri"/>
                <a:cs typeface="Calibri"/>
                <a:sym typeface="Calibri"/>
              </a:endParaRPr>
            </a:p>
          </p:txBody>
        </p:sp>
        <p:cxnSp>
          <p:nvCxnSpPr>
            <p:cNvPr id="977" name="Google Shape;977;g2e0c35f2eba_0_150"/>
            <p:cNvCxnSpPr/>
            <p:nvPr/>
          </p:nvCxnSpPr>
          <p:spPr>
            <a:xfrm>
              <a:off x="5584722" y="2317012"/>
              <a:ext cx="5943600" cy="0"/>
            </a:xfrm>
            <a:prstGeom prst="straightConnector1">
              <a:avLst/>
            </a:prstGeom>
            <a:noFill/>
            <a:ln w="28575" cap="flat" cmpd="sng">
              <a:solidFill>
                <a:srgbClr val="92D400"/>
              </a:solidFill>
              <a:prstDash val="solid"/>
              <a:round/>
              <a:headEnd type="none" w="sm" len="sm"/>
              <a:tailEnd type="none" w="sm" len="sm"/>
            </a:ln>
          </p:spPr>
        </p:cxnSp>
      </p:grpSp>
      <p:pic>
        <p:nvPicPr>
          <p:cNvPr id="978" name="Google Shape;978;g2e0c35f2eba_0_150"/>
          <p:cNvPicPr preferRelativeResize="0"/>
          <p:nvPr/>
        </p:nvPicPr>
        <p:blipFill rotWithShape="1">
          <a:blip r:embed="rId3">
            <a:alphaModFix/>
          </a:blip>
          <a:srcRect/>
          <a:stretch/>
        </p:blipFill>
        <p:spPr>
          <a:xfrm>
            <a:off x="443325" y="2019575"/>
            <a:ext cx="2501125" cy="25011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83"/>
        <p:cNvGrpSpPr/>
        <p:nvPr/>
      </p:nvGrpSpPr>
      <p:grpSpPr>
        <a:xfrm>
          <a:off x="0" y="0"/>
          <a:ext cx="0" cy="0"/>
          <a:chOff x="0" y="0"/>
          <a:chExt cx="0" cy="0"/>
        </a:xfrm>
      </p:grpSpPr>
      <p:sp>
        <p:nvSpPr>
          <p:cNvPr id="984" name="Google Shape;984;g2e0c35f2eba_0_159"/>
          <p:cNvSpPr/>
          <p:nvPr/>
        </p:nvSpPr>
        <p:spPr>
          <a:xfrm>
            <a:off x="3916680" y="0"/>
            <a:ext cx="5227200" cy="5052900"/>
          </a:xfrm>
          <a:prstGeom prst="rect">
            <a:avLst/>
          </a:prstGeom>
          <a:solidFill>
            <a:srgbClr val="00267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985" name="Google Shape;985;g2e0c35f2eba_0_159"/>
          <p:cNvSpPr txBox="1">
            <a:spLocks noGrp="1"/>
          </p:cNvSpPr>
          <p:nvPr>
            <p:ph type="title"/>
          </p:nvPr>
        </p:nvSpPr>
        <p:spPr>
          <a:xfrm>
            <a:off x="108001" y="131254"/>
            <a:ext cx="4464000" cy="857400"/>
          </a:xfrm>
          <a:prstGeom prst="rect">
            <a:avLst/>
          </a:prstGeom>
          <a:noFill/>
          <a:ln>
            <a:noFill/>
          </a:ln>
        </p:spPr>
        <p:txBody>
          <a:bodyPr spcFirstLastPara="1" wrap="square" lIns="68575" tIns="34275" rIns="68575" bIns="34275" anchor="b" anchorCtr="0">
            <a:normAutofit/>
          </a:bodyPr>
          <a:lstStyle/>
          <a:p>
            <a:pPr marL="0" lvl="0" indent="0" algn="l" rtl="0">
              <a:lnSpc>
                <a:spcPct val="76132"/>
              </a:lnSpc>
              <a:spcBef>
                <a:spcPts val="0"/>
              </a:spcBef>
              <a:spcAft>
                <a:spcPts val="0"/>
              </a:spcAft>
              <a:buNone/>
            </a:pPr>
            <a:r>
              <a:rPr lang="en-US" sz="3300">
                <a:solidFill>
                  <a:srgbClr val="2E5F7D"/>
                </a:solidFill>
                <a:latin typeface="Calibri"/>
                <a:ea typeface="Calibri"/>
                <a:cs typeface="Calibri"/>
                <a:sym typeface="Calibri"/>
              </a:rPr>
              <a:t>Routine Vaccination </a:t>
            </a:r>
            <a:br>
              <a:rPr lang="en-US" sz="3300">
                <a:solidFill>
                  <a:srgbClr val="2E5F7D"/>
                </a:solidFill>
                <a:latin typeface="Calibri"/>
                <a:ea typeface="Calibri"/>
                <a:cs typeface="Calibri"/>
                <a:sym typeface="Calibri"/>
              </a:rPr>
            </a:br>
            <a:r>
              <a:rPr lang="en-US" sz="3300">
                <a:solidFill>
                  <a:srgbClr val="2E5F7D"/>
                </a:solidFill>
                <a:latin typeface="Calibri"/>
                <a:ea typeface="Calibri"/>
                <a:cs typeface="Calibri"/>
                <a:sym typeface="Calibri"/>
              </a:rPr>
              <a:t>Data Quality Report</a:t>
            </a:r>
            <a:endParaRPr sz="3300">
              <a:solidFill>
                <a:srgbClr val="2E5F7D"/>
              </a:solidFill>
            </a:endParaRPr>
          </a:p>
        </p:txBody>
      </p:sp>
      <p:sp>
        <p:nvSpPr>
          <p:cNvPr id="986" name="Google Shape;986;g2e0c35f2eba_0_159"/>
          <p:cNvSpPr/>
          <p:nvPr/>
        </p:nvSpPr>
        <p:spPr>
          <a:xfrm>
            <a:off x="173875" y="1108300"/>
            <a:ext cx="3742800" cy="34134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33A1"/>
              </a:buClr>
              <a:buSzPts val="1500"/>
              <a:buFont typeface="Arial"/>
              <a:buNone/>
            </a:pPr>
            <a:r>
              <a:rPr lang="en-US" sz="1800" b="0" i="0" u="none" strike="noStrike" cap="none">
                <a:solidFill>
                  <a:srgbClr val="000000"/>
                </a:solidFill>
                <a:latin typeface="Calibri"/>
                <a:ea typeface="Calibri"/>
                <a:cs typeface="Calibri"/>
                <a:sym typeface="Calibri"/>
              </a:rPr>
              <a:t>Evaluates routine vaccination data submissions against data quality goals and targets set by the IIS Data Quality Blueprint Indicators and AIRA completeness recommendations.</a:t>
            </a:r>
            <a:endParaRPr sz="1800"/>
          </a:p>
          <a:p>
            <a:pPr marL="0" marR="0" lvl="0" indent="0" algn="l" rtl="0">
              <a:lnSpc>
                <a:spcPct val="100000"/>
              </a:lnSpc>
              <a:spcBef>
                <a:spcPts val="300"/>
              </a:spcBef>
              <a:spcAft>
                <a:spcPts val="0"/>
              </a:spcAft>
              <a:buClr>
                <a:srgbClr val="0033A1"/>
              </a:buClr>
              <a:buSzPts val="15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300"/>
              </a:spcBef>
              <a:spcAft>
                <a:spcPts val="0"/>
              </a:spcAft>
              <a:buClr>
                <a:srgbClr val="0033A1"/>
              </a:buClr>
              <a:buSzPts val="1500"/>
              <a:buFont typeface="Arial"/>
              <a:buNone/>
            </a:pPr>
            <a:r>
              <a:rPr lang="en-US" sz="1800" b="0" i="0" u="none" strike="noStrike" cap="none">
                <a:solidFill>
                  <a:srgbClr val="000000"/>
                </a:solidFill>
                <a:latin typeface="Calibri"/>
                <a:ea typeface="Calibri"/>
                <a:cs typeface="Calibri"/>
                <a:sym typeface="Calibri"/>
              </a:rPr>
              <a:t>Includes sections describing:</a:t>
            </a:r>
            <a:endParaRPr sz="1800" b="0" i="0" u="none" strike="noStrike" cap="none">
              <a:solidFill>
                <a:srgbClr val="1D1D1D"/>
              </a:solidFill>
              <a:latin typeface="Calibri"/>
              <a:ea typeface="Calibri"/>
              <a:cs typeface="Calibri"/>
              <a:sym typeface="Calibri"/>
            </a:endParaRPr>
          </a:p>
          <a:p>
            <a:pPr marL="342423" marR="0" lvl="0" indent="-361473" algn="l" rtl="0">
              <a:lnSpc>
                <a:spcPct val="100000"/>
              </a:lnSpc>
              <a:spcBef>
                <a:spcPts val="0"/>
              </a:spcBef>
              <a:spcAft>
                <a:spcPts val="0"/>
              </a:spcAft>
              <a:buClr>
                <a:srgbClr val="55AF89"/>
              </a:buClr>
              <a:buSzPts val="1800"/>
              <a:buFont typeface="Arial"/>
              <a:buChar char="•"/>
            </a:pPr>
            <a:r>
              <a:rPr lang="en-US" sz="1800" b="0" i="0" u="none" strike="noStrike" cap="none">
                <a:solidFill>
                  <a:srgbClr val="000000"/>
                </a:solidFill>
                <a:latin typeface="Calibri"/>
                <a:ea typeface="Calibri"/>
                <a:cs typeface="Calibri"/>
                <a:sym typeface="Calibri"/>
              </a:rPr>
              <a:t>Provider participation</a:t>
            </a:r>
            <a:endParaRPr sz="1800"/>
          </a:p>
          <a:p>
            <a:pPr marL="342423" marR="0" lvl="0" indent="-361473" algn="l" rtl="0">
              <a:lnSpc>
                <a:spcPct val="100000"/>
              </a:lnSpc>
              <a:spcBef>
                <a:spcPts val="0"/>
              </a:spcBef>
              <a:spcAft>
                <a:spcPts val="0"/>
              </a:spcAft>
              <a:buClr>
                <a:srgbClr val="55AF89"/>
              </a:buClr>
              <a:buSzPts val="1800"/>
              <a:buFont typeface="Arial"/>
              <a:buChar char="•"/>
            </a:pPr>
            <a:r>
              <a:rPr lang="en-US" sz="1800" b="0" i="0" u="none" strike="noStrike" cap="none">
                <a:solidFill>
                  <a:srgbClr val="000000"/>
                </a:solidFill>
                <a:latin typeface="Calibri"/>
                <a:ea typeface="Calibri"/>
                <a:cs typeface="Calibri"/>
                <a:sym typeface="Calibri"/>
              </a:rPr>
              <a:t>Patient enrollment</a:t>
            </a:r>
            <a:endParaRPr sz="1800"/>
          </a:p>
          <a:p>
            <a:pPr marL="342423" marR="0" lvl="0" indent="-361473" algn="l" rtl="0">
              <a:lnSpc>
                <a:spcPct val="100000"/>
              </a:lnSpc>
              <a:spcBef>
                <a:spcPts val="0"/>
              </a:spcBef>
              <a:spcAft>
                <a:spcPts val="0"/>
              </a:spcAft>
              <a:buClr>
                <a:srgbClr val="55AF89"/>
              </a:buClr>
              <a:buSzPts val="1800"/>
              <a:buFont typeface="Arial"/>
              <a:buChar char="•"/>
            </a:pPr>
            <a:r>
              <a:rPr lang="en-US" sz="1800" b="0" i="0" u="none" strike="noStrike" cap="none">
                <a:solidFill>
                  <a:srgbClr val="000000"/>
                </a:solidFill>
                <a:latin typeface="Calibri"/>
                <a:ea typeface="Calibri"/>
                <a:cs typeface="Calibri"/>
                <a:sym typeface="Calibri"/>
              </a:rPr>
              <a:t>Data element completeness</a:t>
            </a:r>
            <a:endParaRPr sz="1800"/>
          </a:p>
          <a:p>
            <a:pPr marL="342423" marR="0" lvl="0" indent="-361473" algn="l" rtl="0">
              <a:lnSpc>
                <a:spcPct val="100000"/>
              </a:lnSpc>
              <a:spcBef>
                <a:spcPts val="0"/>
              </a:spcBef>
              <a:spcAft>
                <a:spcPts val="0"/>
              </a:spcAft>
              <a:buClr>
                <a:srgbClr val="55AF89"/>
              </a:buClr>
              <a:buSzPts val="1800"/>
              <a:buFont typeface="Arial"/>
              <a:buChar char="•"/>
            </a:pPr>
            <a:r>
              <a:rPr lang="en-US" sz="1800" b="0" i="0" u="none" strike="noStrike" cap="none">
                <a:solidFill>
                  <a:srgbClr val="000000"/>
                </a:solidFill>
                <a:latin typeface="Calibri"/>
                <a:ea typeface="Calibri"/>
                <a:cs typeface="Calibri"/>
                <a:sym typeface="Calibri"/>
              </a:rPr>
              <a:t>Data element validity</a:t>
            </a:r>
            <a:endParaRPr sz="1800"/>
          </a:p>
          <a:p>
            <a:pPr marL="342423" marR="0" lvl="0" indent="-361473" algn="l" rtl="0">
              <a:lnSpc>
                <a:spcPct val="100000"/>
              </a:lnSpc>
              <a:spcBef>
                <a:spcPts val="0"/>
              </a:spcBef>
              <a:spcAft>
                <a:spcPts val="0"/>
              </a:spcAft>
              <a:buClr>
                <a:srgbClr val="55AF89"/>
              </a:buClr>
              <a:buSzPts val="1800"/>
              <a:buFont typeface="Arial"/>
              <a:buChar char="•"/>
            </a:pPr>
            <a:r>
              <a:rPr lang="en-US" sz="1800" b="0" i="0" u="none" strike="noStrike" cap="none">
                <a:solidFill>
                  <a:srgbClr val="000000"/>
                </a:solidFill>
                <a:latin typeface="Calibri"/>
                <a:ea typeface="Calibri"/>
                <a:cs typeface="Calibri"/>
                <a:sym typeface="Calibri"/>
              </a:rPr>
              <a:t>Trends across age groups and over time</a:t>
            </a:r>
            <a:endParaRPr sz="1800"/>
          </a:p>
        </p:txBody>
      </p:sp>
      <p:pic>
        <p:nvPicPr>
          <p:cNvPr id="987" name="Google Shape;987;g2e0c35f2eba_0_159"/>
          <p:cNvPicPr preferRelativeResize="0"/>
          <p:nvPr/>
        </p:nvPicPr>
        <p:blipFill rotWithShape="1">
          <a:blip r:embed="rId3">
            <a:alphaModFix/>
          </a:blip>
          <a:srcRect l="3896" r="3097" b="37102"/>
          <a:stretch/>
        </p:blipFill>
        <p:spPr>
          <a:xfrm>
            <a:off x="3997959" y="503393"/>
            <a:ext cx="2880361" cy="1567179"/>
          </a:xfrm>
          <a:prstGeom prst="rect">
            <a:avLst/>
          </a:prstGeom>
          <a:noFill/>
          <a:ln>
            <a:noFill/>
          </a:ln>
          <a:effectLst>
            <a:outerShdw blurRad="50800" dist="38100" dir="5400000" algn="t" rotWithShape="0">
              <a:srgbClr val="000000">
                <a:alpha val="40000"/>
              </a:srgbClr>
            </a:outerShdw>
          </a:effectLst>
        </p:spPr>
      </p:pic>
      <p:pic>
        <p:nvPicPr>
          <p:cNvPr id="988" name="Google Shape;988;g2e0c35f2eba_0_159"/>
          <p:cNvPicPr preferRelativeResize="0"/>
          <p:nvPr/>
        </p:nvPicPr>
        <p:blipFill rotWithShape="1">
          <a:blip r:embed="rId4">
            <a:alphaModFix/>
          </a:blip>
          <a:srcRect l="1746" r="4883" b="-6564"/>
          <a:stretch/>
        </p:blipFill>
        <p:spPr>
          <a:xfrm>
            <a:off x="3997959" y="2416870"/>
            <a:ext cx="2440992" cy="2104826"/>
          </a:xfrm>
          <a:prstGeom prst="rect">
            <a:avLst/>
          </a:prstGeom>
          <a:noFill/>
          <a:ln>
            <a:noFill/>
          </a:ln>
          <a:effectLst>
            <a:outerShdw blurRad="50800" dist="38100" dir="5400000" algn="t" rotWithShape="0">
              <a:srgbClr val="000000">
                <a:alpha val="40000"/>
              </a:srgbClr>
            </a:outerShdw>
          </a:effectLst>
        </p:spPr>
      </p:pic>
      <p:pic>
        <p:nvPicPr>
          <p:cNvPr id="989" name="Google Shape;989;g2e0c35f2eba_0_159"/>
          <p:cNvPicPr preferRelativeResize="0"/>
          <p:nvPr/>
        </p:nvPicPr>
        <p:blipFill rotWithShape="1">
          <a:blip r:embed="rId5">
            <a:alphaModFix/>
          </a:blip>
          <a:srcRect l="1760" r="4104"/>
          <a:stretch/>
        </p:blipFill>
        <p:spPr>
          <a:xfrm>
            <a:off x="6402019" y="2708318"/>
            <a:ext cx="2559153" cy="2206715"/>
          </a:xfrm>
          <a:prstGeom prst="rect">
            <a:avLst/>
          </a:prstGeom>
          <a:noFill/>
          <a:ln>
            <a:noFill/>
          </a:ln>
          <a:effectLst>
            <a:outerShdw blurRad="50800" dist="38100" dir="5400000" algn="t" rotWithShape="0">
              <a:srgbClr val="000000">
                <a:alpha val="40000"/>
              </a:srgbClr>
            </a:outerShdw>
          </a:effectLst>
        </p:spPr>
      </p:pic>
      <p:grpSp>
        <p:nvGrpSpPr>
          <p:cNvPr id="990" name="Google Shape;990;g2e0c35f2eba_0_159"/>
          <p:cNvGrpSpPr/>
          <p:nvPr/>
        </p:nvGrpSpPr>
        <p:grpSpPr>
          <a:xfrm>
            <a:off x="6580651" y="1531562"/>
            <a:ext cx="2380833" cy="857206"/>
            <a:chOff x="8711352" y="960674"/>
            <a:chExt cx="2907000" cy="933471"/>
          </a:xfrm>
        </p:grpSpPr>
        <p:sp>
          <p:nvSpPr>
            <p:cNvPr id="991" name="Google Shape;991;g2e0c35f2eba_0_159"/>
            <p:cNvSpPr/>
            <p:nvPr/>
          </p:nvSpPr>
          <p:spPr>
            <a:xfrm>
              <a:off x="8711352" y="1117067"/>
              <a:ext cx="2907000" cy="756900"/>
            </a:xfrm>
            <a:prstGeom prst="rect">
              <a:avLst/>
            </a:prstGeom>
            <a:solidFill>
              <a:schemeClr val="lt1"/>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pic>
          <p:nvPicPr>
            <p:cNvPr id="992" name="Google Shape;992;g2e0c35f2eba_0_159"/>
            <p:cNvPicPr preferRelativeResize="0"/>
            <p:nvPr/>
          </p:nvPicPr>
          <p:blipFill rotWithShape="1">
            <a:blip r:embed="rId3">
              <a:alphaModFix/>
            </a:blip>
            <a:srcRect l="3896" t="66670" r="3097" b="-3794"/>
            <a:stretch/>
          </p:blipFill>
          <p:spPr>
            <a:xfrm>
              <a:off x="8711352" y="960674"/>
              <a:ext cx="2906866" cy="933471"/>
            </a:xfrm>
            <a:prstGeom prst="rect">
              <a:avLst/>
            </a:prstGeom>
            <a:noFill/>
            <a:ln>
              <a:noFill/>
            </a:ln>
          </p:spPr>
        </p:pic>
      </p:grpSp>
      <p:sp>
        <p:nvSpPr>
          <p:cNvPr id="993" name="Google Shape;993;g2e0c35f2eba_0_159"/>
          <p:cNvSpPr txBox="1"/>
          <p:nvPr/>
        </p:nvSpPr>
        <p:spPr>
          <a:xfrm>
            <a:off x="8544665" y="4777714"/>
            <a:ext cx="460800" cy="274500"/>
          </a:xfrm>
          <a:prstGeom prst="rect">
            <a:avLst/>
          </a:prstGeom>
          <a:noFill/>
          <a:ln>
            <a:noFill/>
          </a:ln>
        </p:spPr>
        <p:txBody>
          <a:bodyPr spcFirstLastPara="1" wrap="square" lIns="68575" tIns="34275" rIns="68575" bIns="34275" anchor="t" anchorCtr="0">
            <a:normAutofit/>
          </a:bodyPr>
          <a:lstStyle/>
          <a:p>
            <a:pPr marL="0" marR="0" lvl="0" indent="0" algn="r" rtl="0">
              <a:lnSpc>
                <a:spcPct val="90000"/>
              </a:lnSpc>
              <a:spcBef>
                <a:spcPts val="0"/>
              </a:spcBef>
              <a:spcAft>
                <a:spcPts val="0"/>
              </a:spcAft>
              <a:buClr>
                <a:srgbClr val="005DAA"/>
              </a:buClr>
              <a:buSzPts val="900"/>
              <a:buFont typeface="Noto Sans Symbols"/>
              <a:buNone/>
            </a:pPr>
            <a:fld id="{00000000-1234-1234-1234-123412341234}" type="slidenum">
              <a:rPr lang="en-US" sz="900" b="0" i="0" u="none" strike="noStrike" cap="none">
                <a:solidFill>
                  <a:schemeClr val="lt1"/>
                </a:solidFill>
                <a:latin typeface="Arial"/>
                <a:ea typeface="Arial"/>
                <a:cs typeface="Arial"/>
                <a:sym typeface="Arial"/>
              </a:rPr>
              <a:t>24</a:t>
            </a:fld>
            <a:endParaRPr sz="900" b="0" i="0" u="none" strike="noStrike" cap="none">
              <a:solidFill>
                <a:schemeClr val="lt1"/>
              </a:solidFill>
              <a:latin typeface="Arial"/>
              <a:ea typeface="Arial"/>
              <a:cs typeface="Arial"/>
              <a:sym typeface="Arial"/>
            </a:endParaRP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97"/>
        <p:cNvGrpSpPr/>
        <p:nvPr/>
      </p:nvGrpSpPr>
      <p:grpSpPr>
        <a:xfrm>
          <a:off x="0" y="0"/>
          <a:ext cx="0" cy="0"/>
          <a:chOff x="0" y="0"/>
          <a:chExt cx="0" cy="0"/>
        </a:xfrm>
      </p:grpSpPr>
      <p:sp>
        <p:nvSpPr>
          <p:cNvPr id="998" name="Google Shape;998;g2e0c35f2eba_0_173"/>
          <p:cNvSpPr txBox="1">
            <a:spLocks noGrp="1"/>
          </p:cNvSpPr>
          <p:nvPr>
            <p:ph type="title"/>
          </p:nvPr>
        </p:nvSpPr>
        <p:spPr>
          <a:xfrm>
            <a:off x="369857" y="509961"/>
            <a:ext cx="8467800" cy="805500"/>
          </a:xfrm>
          <a:prstGeom prst="rect">
            <a:avLst/>
          </a:prstGeom>
          <a:noFill/>
          <a:ln>
            <a:noFill/>
          </a:ln>
        </p:spPr>
        <p:txBody>
          <a:bodyPr spcFirstLastPara="1" wrap="square" lIns="68575" tIns="34300" rIns="68575" bIns="34300" anchor="ctr" anchorCtr="0">
            <a:normAutofit/>
          </a:bodyPr>
          <a:lstStyle/>
          <a:p>
            <a:pPr marL="0" lvl="0" indent="0" algn="l" rtl="0">
              <a:lnSpc>
                <a:spcPct val="100000"/>
              </a:lnSpc>
              <a:spcBef>
                <a:spcPts val="0"/>
              </a:spcBef>
              <a:spcAft>
                <a:spcPts val="0"/>
              </a:spcAft>
              <a:buClr>
                <a:srgbClr val="2E5F7D"/>
              </a:buClr>
              <a:buSzPts val="3300"/>
              <a:buFont typeface="Calibri"/>
              <a:buNone/>
            </a:pPr>
            <a:r>
              <a:rPr lang="en-US"/>
              <a:t>PPRL Submission Data Quality Report</a:t>
            </a:r>
            <a:endParaRPr/>
          </a:p>
        </p:txBody>
      </p:sp>
      <p:sp>
        <p:nvSpPr>
          <p:cNvPr id="999" name="Google Shape;999;g2e0c35f2eba_0_173"/>
          <p:cNvSpPr txBox="1">
            <a:spLocks noGrp="1"/>
          </p:cNvSpPr>
          <p:nvPr>
            <p:ph type="body" idx="1"/>
          </p:nvPr>
        </p:nvSpPr>
        <p:spPr>
          <a:xfrm>
            <a:off x="369850" y="1315450"/>
            <a:ext cx="8326500" cy="3398700"/>
          </a:xfrm>
          <a:prstGeom prst="rect">
            <a:avLst/>
          </a:prstGeom>
          <a:noFill/>
          <a:ln>
            <a:noFill/>
          </a:ln>
        </p:spPr>
        <p:txBody>
          <a:bodyPr spcFirstLastPara="1" wrap="square" lIns="68575" tIns="34300" rIns="68575" bIns="34300" anchor="t" anchorCtr="0">
            <a:noAutofit/>
          </a:bodyPr>
          <a:lstStyle/>
          <a:p>
            <a:pPr marL="95250" lvl="0" indent="0" algn="l" rtl="0">
              <a:lnSpc>
                <a:spcPct val="100000"/>
              </a:lnSpc>
              <a:spcBef>
                <a:spcPts val="0"/>
              </a:spcBef>
              <a:spcAft>
                <a:spcPts val="0"/>
              </a:spcAft>
              <a:buSzPts val="2471"/>
              <a:buNone/>
            </a:pPr>
            <a:r>
              <a:rPr lang="en-US" sz="1800" i="1"/>
              <a:t>Provides insight on the following:</a:t>
            </a:r>
            <a:endParaRPr sz="1800" i="1"/>
          </a:p>
          <a:p>
            <a:pPr marL="95250" lvl="0" indent="0" algn="l" rtl="0">
              <a:lnSpc>
                <a:spcPct val="100000"/>
              </a:lnSpc>
              <a:spcBef>
                <a:spcPts val="0"/>
              </a:spcBef>
              <a:spcAft>
                <a:spcPts val="0"/>
              </a:spcAft>
              <a:buSzPts val="2471"/>
              <a:buNone/>
            </a:pPr>
            <a:endParaRPr sz="1000"/>
          </a:p>
          <a:p>
            <a:pPr marL="457200" lvl="0" indent="-368300" algn="l" rtl="0">
              <a:lnSpc>
                <a:spcPct val="100000"/>
              </a:lnSpc>
              <a:spcBef>
                <a:spcPts val="0"/>
              </a:spcBef>
              <a:spcAft>
                <a:spcPts val="0"/>
              </a:spcAft>
              <a:buClr>
                <a:srgbClr val="55AF89"/>
              </a:buClr>
              <a:buSzPts val="2200"/>
              <a:buChar char="•"/>
            </a:pPr>
            <a:r>
              <a:rPr lang="en-US" sz="1800" b="1">
                <a:solidFill>
                  <a:srgbClr val="2E5F7D"/>
                </a:solidFill>
              </a:rPr>
              <a:t>Summary</a:t>
            </a:r>
            <a:r>
              <a:rPr lang="en-US" sz="1800"/>
              <a:t> – High level feedback and actions a jurisdiction can take to improve IIS data quality</a:t>
            </a:r>
            <a:endParaRPr sz="1800"/>
          </a:p>
          <a:p>
            <a:pPr marL="457200" lvl="0" indent="-368300" algn="l" rtl="0">
              <a:lnSpc>
                <a:spcPct val="100000"/>
              </a:lnSpc>
              <a:spcBef>
                <a:spcPts val="0"/>
              </a:spcBef>
              <a:spcAft>
                <a:spcPts val="0"/>
              </a:spcAft>
              <a:buClr>
                <a:srgbClr val="55AF89"/>
              </a:buClr>
              <a:buSzPts val="2200"/>
              <a:buChar char="•"/>
            </a:pPr>
            <a:r>
              <a:rPr lang="en-US" sz="1800" b="1">
                <a:solidFill>
                  <a:srgbClr val="2E5F7D"/>
                </a:solidFill>
              </a:rPr>
              <a:t>Ensure that Record Counts Match</a:t>
            </a:r>
            <a:r>
              <a:rPr lang="en-US" sz="1800">
                <a:solidFill>
                  <a:srgbClr val="2E5F7D"/>
                </a:solidFill>
              </a:rPr>
              <a:t> </a:t>
            </a:r>
            <a:r>
              <a:rPr lang="en-US" sz="1800"/>
              <a:t>– A checklist that is intended to help the jurisdiction, HealthVerity (the PPRL contractor), and CDC track the progress of your PPRL records from creation to delivery.</a:t>
            </a:r>
            <a:endParaRPr sz="1800"/>
          </a:p>
          <a:p>
            <a:pPr marL="457200" lvl="0" indent="-368300" algn="l" rtl="0">
              <a:lnSpc>
                <a:spcPct val="100000"/>
              </a:lnSpc>
              <a:spcBef>
                <a:spcPts val="0"/>
              </a:spcBef>
              <a:spcAft>
                <a:spcPts val="0"/>
              </a:spcAft>
              <a:buClr>
                <a:srgbClr val="55AF89"/>
              </a:buClr>
              <a:buSzPts val="2200"/>
              <a:buChar char="•"/>
            </a:pPr>
            <a:r>
              <a:rPr lang="en-US" sz="1800" b="1">
                <a:solidFill>
                  <a:srgbClr val="2E5F7D"/>
                </a:solidFill>
              </a:rPr>
              <a:t>Check IIS Record Completeness</a:t>
            </a:r>
            <a:r>
              <a:rPr lang="en-US" sz="1800"/>
              <a:t> – Provides a list of Patient IDs that did not have values for all fields required in the DUA Appendix F specification, and we could not determine a PPRL link ID for the associated patients</a:t>
            </a:r>
            <a:endParaRPr sz="1800"/>
          </a:p>
          <a:p>
            <a:pPr marL="457200" lvl="0" indent="-368300" algn="l" rtl="0">
              <a:lnSpc>
                <a:spcPct val="100000"/>
              </a:lnSpc>
              <a:spcBef>
                <a:spcPts val="0"/>
              </a:spcBef>
              <a:spcAft>
                <a:spcPts val="0"/>
              </a:spcAft>
              <a:buClr>
                <a:srgbClr val="55AF89"/>
              </a:buClr>
              <a:buSzPts val="2200"/>
              <a:buChar char="•"/>
            </a:pPr>
            <a:r>
              <a:rPr lang="en-US" sz="1800" b="1">
                <a:solidFill>
                  <a:srgbClr val="2E5F7D"/>
                </a:solidFill>
              </a:rPr>
              <a:t>Check for Duplicate Patient IDs</a:t>
            </a:r>
            <a:r>
              <a:rPr lang="en-US" sz="1800">
                <a:solidFill>
                  <a:srgbClr val="2E5F7D"/>
                </a:solidFill>
              </a:rPr>
              <a:t> </a:t>
            </a:r>
            <a:r>
              <a:rPr lang="en-US" sz="1800"/>
              <a:t>– Provides likely duplicate Patient IDs (i.e., the list of Patient IDs that have the same ENCRYPTED CDC Unique ID, which CDC generates and that is not the same as the PPRL ID)</a:t>
            </a:r>
            <a:endParaRPr sz="18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03"/>
        <p:cNvGrpSpPr/>
        <p:nvPr/>
      </p:nvGrpSpPr>
      <p:grpSpPr>
        <a:xfrm>
          <a:off x="0" y="0"/>
          <a:ext cx="0" cy="0"/>
          <a:chOff x="0" y="0"/>
          <a:chExt cx="0" cy="0"/>
        </a:xfrm>
      </p:grpSpPr>
      <p:sp>
        <p:nvSpPr>
          <p:cNvPr id="1004" name="Google Shape;1004;g2e0c35f2eba_0_178"/>
          <p:cNvSpPr txBox="1">
            <a:spLocks noGrp="1"/>
          </p:cNvSpPr>
          <p:nvPr>
            <p:ph type="title"/>
          </p:nvPr>
        </p:nvSpPr>
        <p:spPr>
          <a:xfrm>
            <a:off x="369857" y="507511"/>
            <a:ext cx="8467800" cy="805500"/>
          </a:xfrm>
          <a:prstGeom prst="rect">
            <a:avLst/>
          </a:prstGeom>
          <a:noFill/>
          <a:ln>
            <a:noFill/>
          </a:ln>
        </p:spPr>
        <p:txBody>
          <a:bodyPr spcFirstLastPara="1" wrap="square" lIns="68575" tIns="34300" rIns="68575" bIns="34300" anchor="ctr" anchorCtr="0">
            <a:normAutofit/>
          </a:bodyPr>
          <a:lstStyle/>
          <a:p>
            <a:pPr marL="0" lvl="0" indent="0" algn="l" rtl="0">
              <a:lnSpc>
                <a:spcPct val="100000"/>
              </a:lnSpc>
              <a:spcBef>
                <a:spcPts val="0"/>
              </a:spcBef>
              <a:spcAft>
                <a:spcPts val="0"/>
              </a:spcAft>
              <a:buSzPts val="3300"/>
              <a:buNone/>
            </a:pPr>
            <a:r>
              <a:rPr lang="en-US"/>
              <a:t>IIS Dashboard</a:t>
            </a:r>
            <a:endParaRPr/>
          </a:p>
        </p:txBody>
      </p:sp>
      <p:sp>
        <p:nvSpPr>
          <p:cNvPr id="1005" name="Google Shape;1005;g2e0c35f2eba_0_178"/>
          <p:cNvSpPr txBox="1">
            <a:spLocks noGrp="1"/>
          </p:cNvSpPr>
          <p:nvPr>
            <p:ph type="body" idx="1"/>
          </p:nvPr>
        </p:nvSpPr>
        <p:spPr>
          <a:xfrm>
            <a:off x="369850" y="1313000"/>
            <a:ext cx="8467800" cy="2610000"/>
          </a:xfrm>
          <a:prstGeom prst="rect">
            <a:avLst/>
          </a:prstGeom>
          <a:noFill/>
          <a:ln>
            <a:noFill/>
          </a:ln>
        </p:spPr>
        <p:txBody>
          <a:bodyPr spcFirstLastPara="1" wrap="square" lIns="68575" tIns="34300" rIns="68575" bIns="34300" anchor="t" anchorCtr="0">
            <a:noAutofit/>
          </a:bodyPr>
          <a:lstStyle/>
          <a:p>
            <a:pPr marL="38100" lvl="0" indent="0" algn="l" rtl="0">
              <a:lnSpc>
                <a:spcPct val="100000"/>
              </a:lnSpc>
              <a:spcBef>
                <a:spcPts val="1000"/>
              </a:spcBef>
              <a:spcAft>
                <a:spcPts val="0"/>
              </a:spcAft>
              <a:buClr>
                <a:schemeClr val="dk1"/>
              </a:buClr>
              <a:buSzPts val="3000"/>
              <a:buFont typeface="Arial"/>
              <a:buNone/>
            </a:pPr>
            <a:r>
              <a:rPr lang="en-US" sz="2200" u="sng">
                <a:solidFill>
                  <a:srgbClr val="005FBD"/>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The IIS Dashboard</a:t>
            </a:r>
            <a:r>
              <a:rPr lang="en-US" sz="2200"/>
              <a:t> is a tool intended for Immunization Program Managers and IIS Managers to:</a:t>
            </a:r>
            <a:endParaRPr sz="2200"/>
          </a:p>
          <a:p>
            <a:pPr marL="38100" lvl="0" indent="0" algn="l" rtl="0">
              <a:lnSpc>
                <a:spcPct val="100000"/>
              </a:lnSpc>
              <a:spcBef>
                <a:spcPts val="1000"/>
              </a:spcBef>
              <a:spcAft>
                <a:spcPts val="0"/>
              </a:spcAft>
              <a:buClr>
                <a:schemeClr val="dk1"/>
              </a:buClr>
              <a:buSzPts val="3000"/>
              <a:buFont typeface="Arial"/>
              <a:buNone/>
            </a:pPr>
            <a:endParaRPr sz="1000"/>
          </a:p>
          <a:p>
            <a:pPr marL="914400" lvl="0" indent="-368300" algn="l" rtl="0">
              <a:lnSpc>
                <a:spcPct val="100000"/>
              </a:lnSpc>
              <a:spcBef>
                <a:spcPts val="0"/>
              </a:spcBef>
              <a:spcAft>
                <a:spcPts val="0"/>
              </a:spcAft>
              <a:buClr>
                <a:srgbClr val="55AF89"/>
              </a:buClr>
              <a:buSzPts val="2200"/>
              <a:buChar char="•"/>
            </a:pPr>
            <a:r>
              <a:rPr lang="en-US" sz="2200"/>
              <a:t>Determine how well the IIS and vaccination data it contains meet data quality targets</a:t>
            </a:r>
            <a:endParaRPr sz="2200"/>
          </a:p>
          <a:p>
            <a:pPr marL="914400" lvl="0" indent="-368300" algn="l" rtl="0">
              <a:lnSpc>
                <a:spcPct val="100000"/>
              </a:lnSpc>
              <a:spcBef>
                <a:spcPts val="0"/>
              </a:spcBef>
              <a:spcAft>
                <a:spcPts val="0"/>
              </a:spcAft>
              <a:buClr>
                <a:srgbClr val="55AF89"/>
              </a:buClr>
              <a:buSzPts val="2200"/>
              <a:buChar char="•"/>
            </a:pPr>
            <a:r>
              <a:rPr lang="en-US" sz="2200"/>
              <a:t>Compare Annual IIS Annual Report (IISAR) responses over time</a:t>
            </a:r>
            <a:endParaRPr sz="2200"/>
          </a:p>
          <a:p>
            <a:pPr marL="914400" lvl="0" indent="-368300" algn="l" rtl="0">
              <a:lnSpc>
                <a:spcPct val="100000"/>
              </a:lnSpc>
              <a:spcBef>
                <a:spcPts val="0"/>
              </a:spcBef>
              <a:spcAft>
                <a:spcPts val="0"/>
              </a:spcAft>
              <a:buClr>
                <a:srgbClr val="55AF89"/>
              </a:buClr>
              <a:buSzPts val="2200"/>
              <a:buChar char="•"/>
            </a:pPr>
            <a:r>
              <a:rPr lang="en-US" sz="2200"/>
              <a:t>Determine progress for groups of indicators related to each of the seven data quality characteristics</a:t>
            </a:r>
            <a:endParaRPr sz="2200"/>
          </a:p>
          <a:p>
            <a:pPr marL="914400" lvl="0" indent="-368300" algn="l" rtl="0">
              <a:lnSpc>
                <a:spcPct val="100000"/>
              </a:lnSpc>
              <a:spcBef>
                <a:spcPts val="0"/>
              </a:spcBef>
              <a:spcAft>
                <a:spcPts val="0"/>
              </a:spcAft>
              <a:buClr>
                <a:srgbClr val="55AF89"/>
              </a:buClr>
              <a:buSzPts val="2200"/>
              <a:buChar char="•"/>
            </a:pPr>
            <a:r>
              <a:rPr lang="en-US" sz="2200"/>
              <a:t>Compare the jurisdiction’s IIS performance with other awardees’ IIS</a:t>
            </a:r>
            <a:endParaRPr sz="22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09"/>
        <p:cNvGrpSpPr/>
        <p:nvPr/>
      </p:nvGrpSpPr>
      <p:grpSpPr>
        <a:xfrm>
          <a:off x="0" y="0"/>
          <a:ext cx="0" cy="0"/>
          <a:chOff x="0" y="0"/>
          <a:chExt cx="0" cy="0"/>
        </a:xfrm>
      </p:grpSpPr>
      <p:sp>
        <p:nvSpPr>
          <p:cNvPr id="1010" name="Google Shape;1010;g2e0c35f2eba_0_183"/>
          <p:cNvSpPr txBox="1">
            <a:spLocks noGrp="1"/>
          </p:cNvSpPr>
          <p:nvPr>
            <p:ph type="title"/>
          </p:nvPr>
        </p:nvSpPr>
        <p:spPr>
          <a:xfrm>
            <a:off x="369857" y="507511"/>
            <a:ext cx="8467800" cy="805500"/>
          </a:xfrm>
          <a:prstGeom prst="rect">
            <a:avLst/>
          </a:prstGeom>
          <a:noFill/>
          <a:ln>
            <a:noFill/>
          </a:ln>
        </p:spPr>
        <p:txBody>
          <a:bodyPr spcFirstLastPara="1" wrap="square" lIns="68575" tIns="34300" rIns="68575" bIns="34300" anchor="ctr" anchorCtr="0">
            <a:normAutofit/>
          </a:bodyPr>
          <a:lstStyle/>
          <a:p>
            <a:pPr marL="0" lvl="0" indent="0" algn="l" rtl="0">
              <a:lnSpc>
                <a:spcPct val="100000"/>
              </a:lnSpc>
              <a:spcBef>
                <a:spcPts val="0"/>
              </a:spcBef>
              <a:spcAft>
                <a:spcPts val="0"/>
              </a:spcAft>
              <a:buSzPts val="3300"/>
              <a:buNone/>
            </a:pPr>
            <a:r>
              <a:rPr lang="en-US"/>
              <a:t>IIS Dashboard (cont.)</a:t>
            </a:r>
            <a:endParaRPr/>
          </a:p>
        </p:txBody>
      </p:sp>
      <p:sp>
        <p:nvSpPr>
          <p:cNvPr id="1011" name="Google Shape;1011;g2e0c35f2eba_0_183"/>
          <p:cNvSpPr txBox="1">
            <a:spLocks noGrp="1"/>
          </p:cNvSpPr>
          <p:nvPr>
            <p:ph type="body" idx="1"/>
          </p:nvPr>
        </p:nvSpPr>
        <p:spPr>
          <a:xfrm>
            <a:off x="369857" y="1459400"/>
            <a:ext cx="8467800" cy="2454000"/>
          </a:xfrm>
          <a:prstGeom prst="rect">
            <a:avLst/>
          </a:prstGeom>
          <a:noFill/>
          <a:ln>
            <a:noFill/>
          </a:ln>
        </p:spPr>
        <p:txBody>
          <a:bodyPr spcFirstLastPara="1" wrap="square" lIns="68575" tIns="34300" rIns="68575" bIns="34300" anchor="t" anchorCtr="0">
            <a:noAutofit/>
          </a:bodyPr>
          <a:lstStyle/>
          <a:p>
            <a:pPr marL="457200" lvl="0" indent="-368300" algn="l" rtl="0">
              <a:lnSpc>
                <a:spcPct val="100000"/>
              </a:lnSpc>
              <a:spcBef>
                <a:spcPts val="1000"/>
              </a:spcBef>
              <a:spcAft>
                <a:spcPts val="0"/>
              </a:spcAft>
              <a:buSzPts val="2200"/>
              <a:buChar char="•"/>
            </a:pPr>
            <a:r>
              <a:rPr lang="en-US" sz="2200"/>
              <a:t>Determine opportunities and formulate plans for improvement when drafting the jurisdiction's Immunization VFC/317 cooperative agreement work plan and budget</a:t>
            </a:r>
            <a:endParaRPr sz="2200"/>
          </a:p>
          <a:p>
            <a:pPr marL="457200" lvl="0" indent="-368300" algn="l" rtl="0">
              <a:lnSpc>
                <a:spcPct val="100000"/>
              </a:lnSpc>
              <a:spcBef>
                <a:spcPts val="1000"/>
              </a:spcBef>
              <a:spcAft>
                <a:spcPts val="0"/>
              </a:spcAft>
              <a:buSzPts val="2200"/>
              <a:buChar char="•"/>
            </a:pPr>
            <a:r>
              <a:rPr lang="en-US" sz="2200"/>
              <a:t>Take a comprehensive view of data quality, including the associated policies, IIS infrastructure, auxiliary projects, and measures</a:t>
            </a:r>
            <a:endParaRPr sz="22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Google Shape;1016;g2e0c35f2eba_0_188"/>
          <p:cNvSpPr txBox="1">
            <a:spLocks noGrp="1"/>
          </p:cNvSpPr>
          <p:nvPr>
            <p:ph type="title"/>
          </p:nvPr>
        </p:nvSpPr>
        <p:spPr>
          <a:xfrm>
            <a:off x="369857" y="450291"/>
            <a:ext cx="8467800" cy="805500"/>
          </a:xfrm>
          <a:prstGeom prst="rect">
            <a:avLst/>
          </a:prstGeom>
          <a:noFill/>
          <a:ln>
            <a:noFill/>
          </a:ln>
        </p:spPr>
        <p:txBody>
          <a:bodyPr spcFirstLastPara="1" wrap="square" lIns="68575" tIns="34300" rIns="68575" bIns="34300" anchor="ctr" anchorCtr="0">
            <a:normAutofit/>
          </a:bodyPr>
          <a:lstStyle/>
          <a:p>
            <a:pPr marL="0" lvl="0" indent="0" algn="l" rtl="0">
              <a:lnSpc>
                <a:spcPct val="100000"/>
              </a:lnSpc>
              <a:spcBef>
                <a:spcPts val="0"/>
              </a:spcBef>
              <a:spcAft>
                <a:spcPts val="0"/>
              </a:spcAft>
              <a:buClr>
                <a:srgbClr val="2E5F7D"/>
              </a:buClr>
              <a:buSzPts val="3300"/>
              <a:buFont typeface="Calibri"/>
              <a:buNone/>
            </a:pPr>
            <a:r>
              <a:rPr lang="en-US"/>
              <a:t>IIS Dashboard Data Sources</a:t>
            </a:r>
            <a:endParaRPr/>
          </a:p>
        </p:txBody>
      </p:sp>
      <p:sp>
        <p:nvSpPr>
          <p:cNvPr id="1017" name="Google Shape;1017;g2e0c35f2eba_0_188"/>
          <p:cNvSpPr txBox="1">
            <a:spLocks noGrp="1"/>
          </p:cNvSpPr>
          <p:nvPr>
            <p:ph type="body" idx="1"/>
          </p:nvPr>
        </p:nvSpPr>
        <p:spPr>
          <a:xfrm>
            <a:off x="369857" y="1255789"/>
            <a:ext cx="8467800" cy="3735900"/>
          </a:xfrm>
          <a:prstGeom prst="rect">
            <a:avLst/>
          </a:prstGeom>
          <a:noFill/>
          <a:ln>
            <a:noFill/>
          </a:ln>
        </p:spPr>
        <p:txBody>
          <a:bodyPr spcFirstLastPara="1" wrap="square" lIns="68575" tIns="34300" rIns="68575" bIns="34300" anchor="t" anchorCtr="0">
            <a:noAutofit/>
          </a:bodyPr>
          <a:lstStyle/>
          <a:p>
            <a:pPr marL="457200" lvl="0" indent="-368300" algn="l" rtl="0">
              <a:lnSpc>
                <a:spcPct val="106666"/>
              </a:lnSpc>
              <a:spcBef>
                <a:spcPts val="600"/>
              </a:spcBef>
              <a:spcAft>
                <a:spcPts val="0"/>
              </a:spcAft>
              <a:buClr>
                <a:srgbClr val="55AF89"/>
              </a:buClr>
              <a:buSzPts val="2200"/>
              <a:buFont typeface="Calibri"/>
              <a:buChar char="•"/>
            </a:pPr>
            <a:r>
              <a:rPr lang="en-US" sz="2200">
                <a:solidFill>
                  <a:srgbClr val="000000"/>
                </a:solidFill>
              </a:rPr>
              <a:t>IISAR</a:t>
            </a:r>
            <a:endParaRPr sz="2200">
              <a:solidFill>
                <a:srgbClr val="000000"/>
              </a:solidFill>
            </a:endParaRPr>
          </a:p>
          <a:p>
            <a:pPr marL="457200" lvl="0" indent="-368300" algn="l" rtl="0">
              <a:lnSpc>
                <a:spcPct val="106666"/>
              </a:lnSpc>
              <a:spcBef>
                <a:spcPts val="600"/>
              </a:spcBef>
              <a:spcAft>
                <a:spcPts val="0"/>
              </a:spcAft>
              <a:buClr>
                <a:srgbClr val="55AF89"/>
              </a:buClr>
              <a:buSzPts val="2200"/>
              <a:buFont typeface="Calibri"/>
              <a:buChar char="•"/>
            </a:pPr>
            <a:r>
              <a:rPr lang="en-US" sz="2200">
                <a:solidFill>
                  <a:srgbClr val="000000"/>
                </a:solidFill>
              </a:rPr>
              <a:t>Census CIA World Factbook</a:t>
            </a:r>
            <a:endParaRPr sz="2200">
              <a:solidFill>
                <a:srgbClr val="FF0000"/>
              </a:solidFill>
            </a:endParaRPr>
          </a:p>
          <a:p>
            <a:pPr marL="457200" lvl="0" indent="-368300" algn="l" rtl="0">
              <a:lnSpc>
                <a:spcPct val="106666"/>
              </a:lnSpc>
              <a:spcBef>
                <a:spcPts val="600"/>
              </a:spcBef>
              <a:spcAft>
                <a:spcPts val="0"/>
              </a:spcAft>
              <a:buClr>
                <a:srgbClr val="55AF89"/>
              </a:buClr>
              <a:buSzPts val="2200"/>
              <a:buFont typeface="Calibri"/>
              <a:buChar char="•"/>
            </a:pPr>
            <a:r>
              <a:rPr lang="en-US" sz="2200">
                <a:solidFill>
                  <a:srgbClr val="000000"/>
                </a:solidFill>
              </a:rPr>
              <a:t>Behavioral Risk Factor Surveillance System (BRFSS)</a:t>
            </a:r>
            <a:endParaRPr sz="2200">
              <a:solidFill>
                <a:srgbClr val="000000"/>
              </a:solidFill>
            </a:endParaRPr>
          </a:p>
          <a:p>
            <a:pPr marL="457200" lvl="0" indent="-368300" algn="l" rtl="0">
              <a:lnSpc>
                <a:spcPct val="106666"/>
              </a:lnSpc>
              <a:spcBef>
                <a:spcPts val="600"/>
              </a:spcBef>
              <a:spcAft>
                <a:spcPts val="0"/>
              </a:spcAft>
              <a:buClr>
                <a:srgbClr val="55AF89"/>
              </a:buClr>
              <a:buSzPts val="2200"/>
              <a:buFont typeface="Calibri"/>
              <a:buChar char="•"/>
            </a:pPr>
            <a:r>
              <a:rPr lang="en-US" sz="2200">
                <a:solidFill>
                  <a:srgbClr val="000000"/>
                </a:solidFill>
              </a:rPr>
              <a:t>NIS-Child, and NIS-Teen</a:t>
            </a:r>
            <a:endParaRPr sz="2200">
              <a:solidFill>
                <a:srgbClr val="000000"/>
              </a:solidFill>
            </a:endParaRPr>
          </a:p>
          <a:p>
            <a:pPr marL="457200" lvl="0" indent="-368300" algn="l" rtl="0">
              <a:lnSpc>
                <a:spcPct val="106666"/>
              </a:lnSpc>
              <a:spcBef>
                <a:spcPts val="600"/>
              </a:spcBef>
              <a:spcAft>
                <a:spcPts val="0"/>
              </a:spcAft>
              <a:buClr>
                <a:srgbClr val="55AF89"/>
              </a:buClr>
              <a:buSzPts val="2200"/>
              <a:buFont typeface="Calibri"/>
              <a:buChar char="•"/>
            </a:pPr>
            <a:r>
              <a:rPr lang="en-US" sz="2200">
                <a:solidFill>
                  <a:srgbClr val="000000"/>
                </a:solidFill>
              </a:rPr>
              <a:t>VTrckS </a:t>
            </a:r>
            <a:endParaRPr sz="2200">
              <a:solidFill>
                <a:srgbClr val="000000"/>
              </a:solidFill>
            </a:endParaRPr>
          </a:p>
          <a:p>
            <a:pPr marL="457200" lvl="0" indent="-368300" algn="l" rtl="0">
              <a:lnSpc>
                <a:spcPct val="106666"/>
              </a:lnSpc>
              <a:spcBef>
                <a:spcPts val="600"/>
              </a:spcBef>
              <a:spcAft>
                <a:spcPts val="0"/>
              </a:spcAft>
              <a:buClr>
                <a:srgbClr val="55AF89"/>
              </a:buClr>
              <a:buSzPts val="2200"/>
              <a:buFont typeface="Calibri"/>
              <a:buChar char="•"/>
            </a:pPr>
            <a:r>
              <a:rPr lang="en-US" sz="2200">
                <a:solidFill>
                  <a:srgbClr val="000000"/>
                </a:solidFill>
              </a:rPr>
              <a:t>AIRA Measurement and Improvement Results</a:t>
            </a:r>
            <a:endParaRPr sz="2200"/>
          </a:p>
          <a:p>
            <a:pPr marL="457200" lvl="0" indent="-368300" algn="l" rtl="0">
              <a:lnSpc>
                <a:spcPct val="106666"/>
              </a:lnSpc>
              <a:spcBef>
                <a:spcPts val="600"/>
              </a:spcBef>
              <a:spcAft>
                <a:spcPts val="0"/>
              </a:spcAft>
              <a:buClr>
                <a:srgbClr val="55AF89"/>
              </a:buClr>
              <a:buSzPts val="2200"/>
              <a:buFont typeface="Calibri"/>
              <a:buChar char="•"/>
            </a:pPr>
            <a:r>
              <a:rPr lang="en-US" sz="2200">
                <a:solidFill>
                  <a:srgbClr val="000000"/>
                </a:solidFill>
              </a:rPr>
              <a:t>Jurisdictional Policy Information</a:t>
            </a:r>
            <a:endParaRPr sz="2200"/>
          </a:p>
          <a:p>
            <a:pPr marL="457200" lvl="0" indent="-368300" algn="l" rtl="0">
              <a:lnSpc>
                <a:spcPct val="106666"/>
              </a:lnSpc>
              <a:spcBef>
                <a:spcPts val="600"/>
              </a:spcBef>
              <a:spcAft>
                <a:spcPts val="0"/>
              </a:spcAft>
              <a:buClr>
                <a:srgbClr val="55AF89"/>
              </a:buClr>
              <a:buSzPts val="2200"/>
              <a:buFont typeface="Calibri"/>
              <a:buChar char="•"/>
            </a:pPr>
            <a:r>
              <a:rPr lang="en-US" sz="2200">
                <a:solidFill>
                  <a:srgbClr val="000000"/>
                </a:solidFill>
              </a:rPr>
              <a:t>PEAR</a:t>
            </a:r>
            <a:endParaRPr sz="22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21"/>
        <p:cNvGrpSpPr/>
        <p:nvPr/>
      </p:nvGrpSpPr>
      <p:grpSpPr>
        <a:xfrm>
          <a:off x="0" y="0"/>
          <a:ext cx="0" cy="0"/>
          <a:chOff x="0" y="0"/>
          <a:chExt cx="0" cy="0"/>
        </a:xfrm>
      </p:grpSpPr>
      <p:sp>
        <p:nvSpPr>
          <p:cNvPr id="1022" name="Google Shape;1022;g2e0c35f2eba_0_193"/>
          <p:cNvSpPr txBox="1">
            <a:spLocks noGrp="1"/>
          </p:cNvSpPr>
          <p:nvPr>
            <p:ph type="title"/>
          </p:nvPr>
        </p:nvSpPr>
        <p:spPr>
          <a:xfrm>
            <a:off x="369857" y="888511"/>
            <a:ext cx="8467800" cy="805500"/>
          </a:xfrm>
          <a:prstGeom prst="rect">
            <a:avLst/>
          </a:prstGeom>
          <a:noFill/>
          <a:ln>
            <a:noFill/>
          </a:ln>
        </p:spPr>
        <p:txBody>
          <a:bodyPr spcFirstLastPara="1" wrap="square" lIns="68575" tIns="34300" rIns="68575" bIns="34300" anchor="ctr" anchorCtr="0">
            <a:normAutofit/>
          </a:bodyPr>
          <a:lstStyle/>
          <a:p>
            <a:pPr marL="0" lvl="0" indent="0" algn="l" rtl="0">
              <a:lnSpc>
                <a:spcPct val="100000"/>
              </a:lnSpc>
              <a:spcBef>
                <a:spcPts val="0"/>
              </a:spcBef>
              <a:spcAft>
                <a:spcPts val="0"/>
              </a:spcAft>
              <a:buSzPts val="3300"/>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5"/>
                  </a:ext>
                </a:extLst>
              </a:rPr>
              <a:t>Accessing the IIS Dashboard</a:t>
            </a:r>
            <a:endParaRPr/>
          </a:p>
        </p:txBody>
      </p:sp>
      <p:sp>
        <p:nvSpPr>
          <p:cNvPr id="1023" name="Google Shape;1023;g2e0c35f2eba_0_193"/>
          <p:cNvSpPr txBox="1">
            <a:spLocks noGrp="1"/>
          </p:cNvSpPr>
          <p:nvPr>
            <p:ph type="body" idx="1"/>
          </p:nvPr>
        </p:nvSpPr>
        <p:spPr>
          <a:xfrm>
            <a:off x="369857" y="1840400"/>
            <a:ext cx="8467800" cy="2454000"/>
          </a:xfrm>
          <a:prstGeom prst="rect">
            <a:avLst/>
          </a:prstGeom>
          <a:noFill/>
          <a:ln>
            <a:noFill/>
          </a:ln>
        </p:spPr>
        <p:txBody>
          <a:bodyPr spcFirstLastPara="1" wrap="square" lIns="68575" tIns="34300" rIns="68575" bIns="34300" anchor="t" anchorCtr="0">
            <a:normAutofit/>
          </a:bodyPr>
          <a:lstStyle/>
          <a:p>
            <a:pPr marL="0" lvl="0" indent="0" algn="l" rtl="0">
              <a:lnSpc>
                <a:spcPct val="100000"/>
              </a:lnSpc>
              <a:spcBef>
                <a:spcPts val="0"/>
              </a:spcBef>
              <a:spcAft>
                <a:spcPts val="0"/>
              </a:spcAft>
              <a:buNone/>
            </a:pPr>
            <a:r>
              <a:rPr lang="en-US" sz="2200"/>
              <a:t>Dashboard requirements include:</a:t>
            </a:r>
            <a:endParaRPr sz="2200"/>
          </a:p>
          <a:p>
            <a:pPr marL="0" lvl="0" indent="0" algn="l" rtl="0">
              <a:lnSpc>
                <a:spcPct val="100000"/>
              </a:lnSpc>
              <a:spcBef>
                <a:spcPts val="0"/>
              </a:spcBef>
              <a:spcAft>
                <a:spcPts val="0"/>
              </a:spcAft>
              <a:buNone/>
            </a:pPr>
            <a:endParaRPr sz="1000"/>
          </a:p>
          <a:p>
            <a:pPr marL="914400" lvl="1" indent="-368300" algn="l" rtl="0">
              <a:lnSpc>
                <a:spcPct val="100000"/>
              </a:lnSpc>
              <a:spcBef>
                <a:spcPts val="0"/>
              </a:spcBef>
              <a:spcAft>
                <a:spcPts val="0"/>
              </a:spcAft>
              <a:buClr>
                <a:srgbClr val="55AF89"/>
              </a:buClr>
              <a:buSzPts val="2200"/>
              <a:buFont typeface="Calibri"/>
              <a:buChar char="•"/>
            </a:pPr>
            <a:r>
              <a:rPr lang="en-US" sz="2200">
                <a:solidFill>
                  <a:srgbClr val="000000"/>
                </a:solidFill>
                <a:latin typeface="Calibri"/>
                <a:ea typeface="Calibri"/>
                <a:cs typeface="Calibri"/>
                <a:sym typeface="Calibri"/>
              </a:rPr>
              <a:t>Microsoft Edge for Windows​</a:t>
            </a:r>
            <a:endParaRPr sz="2200"/>
          </a:p>
          <a:p>
            <a:pPr marL="914400" lvl="1" indent="-368300" algn="l" rtl="0">
              <a:lnSpc>
                <a:spcPct val="100000"/>
              </a:lnSpc>
              <a:spcBef>
                <a:spcPts val="0"/>
              </a:spcBef>
              <a:spcAft>
                <a:spcPts val="0"/>
              </a:spcAft>
              <a:buClr>
                <a:srgbClr val="55AF89"/>
              </a:buClr>
              <a:buSzPts val="2200"/>
              <a:buFont typeface="Calibri"/>
              <a:buChar char="•"/>
            </a:pPr>
            <a:r>
              <a:rPr lang="en-US" sz="2200">
                <a:solidFill>
                  <a:srgbClr val="000000"/>
                </a:solidFill>
                <a:latin typeface="Calibri"/>
                <a:ea typeface="Calibri"/>
                <a:cs typeface="Calibri"/>
                <a:sym typeface="Calibri"/>
              </a:rPr>
              <a:t>Adobe Reader 9 and higher​</a:t>
            </a:r>
            <a:endParaRPr sz="2200"/>
          </a:p>
          <a:p>
            <a:pPr marL="914400" lvl="1" indent="-368300" algn="l" rtl="0">
              <a:lnSpc>
                <a:spcPct val="100000"/>
              </a:lnSpc>
              <a:spcBef>
                <a:spcPts val="0"/>
              </a:spcBef>
              <a:spcAft>
                <a:spcPts val="0"/>
              </a:spcAft>
              <a:buClr>
                <a:srgbClr val="55AF89"/>
              </a:buClr>
              <a:buSzPts val="2200"/>
              <a:buFont typeface="Calibri"/>
              <a:buChar char="•"/>
            </a:pPr>
            <a:r>
              <a:rPr lang="en-US" sz="2200">
                <a:solidFill>
                  <a:srgbClr val="000000"/>
                </a:solidFill>
                <a:latin typeface="Calibri"/>
                <a:ea typeface="Calibri"/>
                <a:cs typeface="Calibri"/>
                <a:sym typeface="Calibri"/>
              </a:rPr>
              <a:t>Operating Systems: .NET Framework 4.0; Windows 10, 2000, Vista, XP, 7</a:t>
            </a:r>
            <a:endParaRPr sz="22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sp>
        <p:nvSpPr>
          <p:cNvPr id="822" name="Google Shape;822;g2e0c35f2eba_0_19"/>
          <p:cNvSpPr txBox="1">
            <a:spLocks noGrp="1"/>
          </p:cNvSpPr>
          <p:nvPr>
            <p:ph type="title"/>
          </p:nvPr>
        </p:nvSpPr>
        <p:spPr>
          <a:xfrm>
            <a:off x="369857" y="1615606"/>
            <a:ext cx="8467800" cy="805500"/>
          </a:xfrm>
          <a:prstGeom prst="rect">
            <a:avLst/>
          </a:prstGeom>
          <a:noFill/>
          <a:ln>
            <a:noFill/>
          </a:ln>
        </p:spPr>
        <p:txBody>
          <a:bodyPr spcFirstLastPara="1" wrap="square" lIns="68575" tIns="34300" rIns="68575" bIns="34300" anchor="ctr" anchorCtr="0">
            <a:normAutofit/>
          </a:bodyPr>
          <a:lstStyle/>
          <a:p>
            <a:pPr marL="0" lvl="0" indent="0" algn="l" rtl="0">
              <a:lnSpc>
                <a:spcPct val="91666"/>
              </a:lnSpc>
              <a:spcBef>
                <a:spcPts val="0"/>
              </a:spcBef>
              <a:spcAft>
                <a:spcPts val="0"/>
              </a:spcAft>
              <a:buSzPts val="3600"/>
              <a:buNone/>
            </a:pPr>
            <a:r>
              <a:rPr lang="en-US"/>
              <a:t>What is an IIS and its purpose?</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27"/>
        <p:cNvGrpSpPr/>
        <p:nvPr/>
      </p:nvGrpSpPr>
      <p:grpSpPr>
        <a:xfrm>
          <a:off x="0" y="0"/>
          <a:ext cx="0" cy="0"/>
          <a:chOff x="0" y="0"/>
          <a:chExt cx="0" cy="0"/>
        </a:xfrm>
      </p:grpSpPr>
      <p:sp>
        <p:nvSpPr>
          <p:cNvPr id="1028" name="Google Shape;1028;g2e0c35f2eba_0_198"/>
          <p:cNvSpPr txBox="1">
            <a:spLocks noGrp="1"/>
          </p:cNvSpPr>
          <p:nvPr>
            <p:ph type="title"/>
          </p:nvPr>
        </p:nvSpPr>
        <p:spPr>
          <a:xfrm>
            <a:off x="338107" y="676786"/>
            <a:ext cx="8467800" cy="805500"/>
          </a:xfrm>
          <a:prstGeom prst="rect">
            <a:avLst/>
          </a:prstGeom>
          <a:noFill/>
          <a:ln>
            <a:noFill/>
          </a:ln>
        </p:spPr>
        <p:txBody>
          <a:bodyPr spcFirstLastPara="1" wrap="square" lIns="68575" tIns="34300" rIns="68575" bIns="34300" anchor="ctr" anchorCtr="0">
            <a:normAutofit/>
          </a:bodyPr>
          <a:lstStyle/>
          <a:p>
            <a:pPr marL="0" lvl="0" indent="0" algn="l" rtl="0">
              <a:lnSpc>
                <a:spcPct val="100000"/>
              </a:lnSpc>
              <a:spcBef>
                <a:spcPts val="0"/>
              </a:spcBef>
              <a:spcAft>
                <a:spcPts val="0"/>
              </a:spcAft>
              <a:buSzPts val="3300"/>
              <a:buNone/>
            </a:pPr>
            <a:r>
              <a:rPr lang="en-US"/>
              <a:t>Reviewing the IIS Dashboard</a:t>
            </a:r>
            <a:endParaRPr/>
          </a:p>
        </p:txBody>
      </p:sp>
      <p:sp>
        <p:nvSpPr>
          <p:cNvPr id="1029" name="Google Shape;1029;g2e0c35f2eba_0_198"/>
          <p:cNvSpPr txBox="1">
            <a:spLocks noGrp="1"/>
          </p:cNvSpPr>
          <p:nvPr>
            <p:ph type="body" idx="1"/>
          </p:nvPr>
        </p:nvSpPr>
        <p:spPr>
          <a:xfrm>
            <a:off x="338107" y="1706450"/>
            <a:ext cx="8467800" cy="2454000"/>
          </a:xfrm>
          <a:prstGeom prst="rect">
            <a:avLst/>
          </a:prstGeom>
          <a:noFill/>
          <a:ln>
            <a:noFill/>
          </a:ln>
        </p:spPr>
        <p:txBody>
          <a:bodyPr spcFirstLastPara="1" wrap="square" lIns="68575" tIns="34300" rIns="68575" bIns="34300" anchor="t" anchorCtr="0">
            <a:normAutofit fontScale="92500" lnSpcReduction="10000"/>
          </a:bodyPr>
          <a:lstStyle/>
          <a:p>
            <a:pPr marL="0" lvl="0" indent="0" algn="l" rtl="0">
              <a:lnSpc>
                <a:spcPct val="100000"/>
              </a:lnSpc>
              <a:spcBef>
                <a:spcPts val="1000"/>
              </a:spcBef>
              <a:spcAft>
                <a:spcPts val="0"/>
              </a:spcAft>
              <a:buNone/>
            </a:pPr>
            <a:r>
              <a:rPr lang="en-US" sz="2200"/>
              <a:t>Targets, Met or Unmet</a:t>
            </a:r>
            <a:endParaRPr sz="2200"/>
          </a:p>
          <a:p>
            <a:pPr marL="457200" lvl="0" indent="-368300" algn="l" rtl="0">
              <a:lnSpc>
                <a:spcPct val="100000"/>
              </a:lnSpc>
              <a:spcBef>
                <a:spcPts val="1000"/>
              </a:spcBef>
              <a:spcAft>
                <a:spcPts val="0"/>
              </a:spcAft>
              <a:buSzPts val="2200"/>
              <a:buChar char="•"/>
            </a:pPr>
            <a:r>
              <a:rPr lang="en-US" sz="2200"/>
              <a:t>Reference the columns labeled Year: 2019, 2020, 2021, 2021 Target Achieved, and Target</a:t>
            </a:r>
            <a:endParaRPr sz="2200"/>
          </a:p>
          <a:p>
            <a:pPr marL="0" lvl="0" indent="0" algn="l" rtl="0">
              <a:lnSpc>
                <a:spcPct val="100000"/>
              </a:lnSpc>
              <a:spcBef>
                <a:spcPts val="1000"/>
              </a:spcBef>
              <a:spcAft>
                <a:spcPts val="0"/>
              </a:spcAft>
              <a:buNone/>
            </a:pPr>
            <a:endParaRPr sz="2200"/>
          </a:p>
          <a:p>
            <a:pPr marL="0" lvl="0" indent="0" algn="l" rtl="0">
              <a:lnSpc>
                <a:spcPct val="100000"/>
              </a:lnSpc>
              <a:spcBef>
                <a:spcPts val="1000"/>
              </a:spcBef>
              <a:spcAft>
                <a:spcPts val="0"/>
              </a:spcAft>
              <a:buNone/>
            </a:pPr>
            <a:r>
              <a:rPr lang="en-US" sz="2200"/>
              <a:t>Comparisons</a:t>
            </a:r>
            <a:endParaRPr sz="2200"/>
          </a:p>
          <a:p>
            <a:pPr marL="457200" lvl="0" indent="-368300" algn="l" rtl="0">
              <a:lnSpc>
                <a:spcPct val="100000"/>
              </a:lnSpc>
              <a:spcBef>
                <a:spcPts val="1000"/>
              </a:spcBef>
              <a:spcAft>
                <a:spcPts val="0"/>
              </a:spcAft>
              <a:buSzPts val="2200"/>
              <a:buChar char="•"/>
            </a:pPr>
            <a:r>
              <a:rPr lang="en-US" sz="2200"/>
              <a:t>Reference the % Awardees Meeting Target in 2021 column</a:t>
            </a:r>
            <a:endParaRPr sz="22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33"/>
        <p:cNvGrpSpPr/>
        <p:nvPr/>
      </p:nvGrpSpPr>
      <p:grpSpPr>
        <a:xfrm>
          <a:off x="0" y="0"/>
          <a:ext cx="0" cy="0"/>
          <a:chOff x="0" y="0"/>
          <a:chExt cx="0" cy="0"/>
        </a:xfrm>
      </p:grpSpPr>
      <p:sp>
        <p:nvSpPr>
          <p:cNvPr id="1034" name="Google Shape;1034;g2e0c35f2eba_0_203"/>
          <p:cNvSpPr txBox="1">
            <a:spLocks noGrp="1"/>
          </p:cNvSpPr>
          <p:nvPr>
            <p:ph type="title"/>
          </p:nvPr>
        </p:nvSpPr>
        <p:spPr>
          <a:xfrm>
            <a:off x="1454832" y="283061"/>
            <a:ext cx="8467800" cy="805500"/>
          </a:xfrm>
          <a:prstGeom prst="rect">
            <a:avLst/>
          </a:prstGeom>
          <a:noFill/>
          <a:ln>
            <a:noFill/>
          </a:ln>
        </p:spPr>
        <p:txBody>
          <a:bodyPr spcFirstLastPara="1" wrap="square" lIns="68575" tIns="34300" rIns="68575" bIns="34300" anchor="ctr" anchorCtr="0">
            <a:normAutofit/>
          </a:bodyPr>
          <a:lstStyle/>
          <a:p>
            <a:pPr marL="0" lvl="0" indent="0" algn="l" rtl="0">
              <a:lnSpc>
                <a:spcPct val="100000"/>
              </a:lnSpc>
              <a:spcBef>
                <a:spcPts val="0"/>
              </a:spcBef>
              <a:spcAft>
                <a:spcPts val="0"/>
              </a:spcAft>
              <a:buSzPts val="3300"/>
              <a:buNone/>
            </a:pPr>
            <a:r>
              <a:rPr lang="en-US"/>
              <a:t>Activity: IIS Dashboard </a:t>
            </a:r>
            <a:endParaRPr/>
          </a:p>
        </p:txBody>
      </p:sp>
      <p:sp>
        <p:nvSpPr>
          <p:cNvPr id="1035" name="Google Shape;1035;g2e0c35f2eba_0_203"/>
          <p:cNvSpPr txBox="1">
            <a:spLocks noGrp="1"/>
          </p:cNvSpPr>
          <p:nvPr>
            <p:ph type="body" idx="1"/>
          </p:nvPr>
        </p:nvSpPr>
        <p:spPr>
          <a:xfrm>
            <a:off x="437925" y="1371600"/>
            <a:ext cx="8467800" cy="2643000"/>
          </a:xfrm>
          <a:prstGeom prst="rect">
            <a:avLst/>
          </a:prstGeom>
          <a:noFill/>
          <a:ln>
            <a:noFill/>
          </a:ln>
        </p:spPr>
        <p:txBody>
          <a:bodyPr spcFirstLastPara="1" wrap="square" lIns="68575" tIns="34300" rIns="68575" bIns="34300" anchor="t" anchorCtr="0">
            <a:noAutofit/>
          </a:bodyPr>
          <a:lstStyle/>
          <a:p>
            <a:pPr marL="457200" lvl="0" indent="-368300" algn="l" rtl="0">
              <a:lnSpc>
                <a:spcPct val="100000"/>
              </a:lnSpc>
              <a:spcBef>
                <a:spcPts val="1000"/>
              </a:spcBef>
              <a:spcAft>
                <a:spcPts val="0"/>
              </a:spcAft>
              <a:buSzPts val="2200"/>
              <a:buAutoNum type="arabicParenR"/>
            </a:pPr>
            <a:r>
              <a:rPr lang="en-US" sz="2200"/>
              <a:t>Review your IIS Dashboard printout</a:t>
            </a:r>
            <a:endParaRPr sz="2200"/>
          </a:p>
          <a:p>
            <a:pPr marL="457200" lvl="0" indent="-368300" algn="l" rtl="0">
              <a:lnSpc>
                <a:spcPct val="100000"/>
              </a:lnSpc>
              <a:spcBef>
                <a:spcPts val="1000"/>
              </a:spcBef>
              <a:spcAft>
                <a:spcPts val="0"/>
              </a:spcAft>
              <a:buSzPts val="2200"/>
              <a:buAutoNum type="arabicParenR"/>
            </a:pPr>
            <a:r>
              <a:rPr lang="en-US" sz="2200"/>
              <a:t>Identify which targets your jurisdiction are meeting/not meeting?</a:t>
            </a:r>
            <a:endParaRPr sz="2200"/>
          </a:p>
          <a:p>
            <a:pPr marL="914400" lvl="1" indent="-368300" algn="l" rtl="0">
              <a:lnSpc>
                <a:spcPct val="100000"/>
              </a:lnSpc>
              <a:spcBef>
                <a:spcPts val="0"/>
              </a:spcBef>
              <a:spcAft>
                <a:spcPts val="0"/>
              </a:spcAft>
              <a:buSzPts val="2200"/>
              <a:buAutoNum type="alphaLcParenR"/>
            </a:pPr>
            <a:r>
              <a:rPr lang="en-US" sz="2200"/>
              <a:t>Are there strategies to maintain your targets/opportunities for improvement?</a:t>
            </a:r>
            <a:endParaRPr sz="2200"/>
          </a:p>
          <a:p>
            <a:pPr marL="914400" lvl="1" indent="-368300" algn="l" rtl="0">
              <a:lnSpc>
                <a:spcPct val="100000"/>
              </a:lnSpc>
              <a:spcBef>
                <a:spcPts val="0"/>
              </a:spcBef>
              <a:spcAft>
                <a:spcPts val="0"/>
              </a:spcAft>
              <a:buSzPts val="2200"/>
              <a:buAutoNum type="alphaLcParenR"/>
            </a:pPr>
            <a:r>
              <a:rPr lang="en-US" sz="2200"/>
              <a:t>What discussions should you have and with whom to champion improvement e.g., immunization program manager, vendor, other?</a:t>
            </a:r>
            <a:endParaRPr sz="2200"/>
          </a:p>
          <a:p>
            <a:pPr marL="457200" lvl="0" indent="-368300" algn="l" rtl="0">
              <a:lnSpc>
                <a:spcPct val="100000"/>
              </a:lnSpc>
              <a:spcBef>
                <a:spcPts val="1000"/>
              </a:spcBef>
              <a:spcAft>
                <a:spcPts val="0"/>
              </a:spcAft>
              <a:buSzPts val="2200"/>
              <a:buAutoNum type="arabicParenR"/>
            </a:pPr>
            <a:r>
              <a:rPr lang="en-US" sz="2200"/>
              <a:t>Discuss strategies/opportunities with your “assigned” IIS SME </a:t>
            </a:r>
            <a:endParaRPr sz="2200"/>
          </a:p>
          <a:p>
            <a:pPr marL="914400" lvl="1" indent="-368300" algn="l" rtl="0">
              <a:lnSpc>
                <a:spcPct val="100000"/>
              </a:lnSpc>
              <a:spcBef>
                <a:spcPts val="0"/>
              </a:spcBef>
              <a:spcAft>
                <a:spcPts val="0"/>
              </a:spcAft>
              <a:buSzPts val="2200"/>
              <a:buAutoNum type="alphaLcParenR"/>
            </a:pPr>
            <a:r>
              <a:rPr lang="en-US" sz="2200"/>
              <a:t>Large group discussion of key themes</a:t>
            </a:r>
            <a:endParaRPr sz="2200"/>
          </a:p>
        </p:txBody>
      </p:sp>
      <p:pic>
        <p:nvPicPr>
          <p:cNvPr id="1036" name="Google Shape;1036;g2e0c35f2eba_0_203"/>
          <p:cNvPicPr preferRelativeResize="0"/>
          <p:nvPr/>
        </p:nvPicPr>
        <p:blipFill rotWithShape="1">
          <a:blip r:embed="rId3">
            <a:alphaModFix/>
          </a:blip>
          <a:srcRect/>
          <a:stretch/>
        </p:blipFill>
        <p:spPr>
          <a:xfrm>
            <a:off x="0" y="0"/>
            <a:ext cx="1371600" cy="13716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40"/>
        <p:cNvGrpSpPr/>
        <p:nvPr/>
      </p:nvGrpSpPr>
      <p:grpSpPr>
        <a:xfrm>
          <a:off x="0" y="0"/>
          <a:ext cx="0" cy="0"/>
          <a:chOff x="0" y="0"/>
          <a:chExt cx="0" cy="0"/>
        </a:xfrm>
      </p:grpSpPr>
      <p:sp>
        <p:nvSpPr>
          <p:cNvPr id="1041" name="Google Shape;1041;g2e0c35f2eba_0_209"/>
          <p:cNvSpPr txBox="1">
            <a:spLocks noGrp="1"/>
          </p:cNvSpPr>
          <p:nvPr>
            <p:ph type="title"/>
          </p:nvPr>
        </p:nvSpPr>
        <p:spPr>
          <a:xfrm>
            <a:off x="78300" y="1356075"/>
            <a:ext cx="8759400" cy="1065000"/>
          </a:xfrm>
          <a:prstGeom prst="rect">
            <a:avLst/>
          </a:prstGeom>
          <a:noFill/>
          <a:ln>
            <a:noFill/>
          </a:ln>
        </p:spPr>
        <p:txBody>
          <a:bodyPr spcFirstLastPara="1" wrap="square" lIns="68575" tIns="34300" rIns="68575" bIns="34300" anchor="ctr" anchorCtr="0">
            <a:noAutofit/>
          </a:bodyPr>
          <a:lstStyle/>
          <a:p>
            <a:pPr marL="0" lvl="0" indent="0" algn="l" rtl="0">
              <a:lnSpc>
                <a:spcPct val="100000"/>
              </a:lnSpc>
              <a:spcBef>
                <a:spcPts val="0"/>
              </a:spcBef>
              <a:spcAft>
                <a:spcPts val="0"/>
              </a:spcAft>
              <a:buClr>
                <a:schemeClr val="dk1"/>
              </a:buClr>
              <a:buSzPts val="3700"/>
              <a:buFont typeface="Arial"/>
              <a:buNone/>
            </a:pPr>
            <a:r>
              <a:rPr lang="en-US" sz="3300"/>
              <a:t>Immunization Services Division (ISD) &amp; Informatics and Data Analytics Branch (IDAB) Organizations</a:t>
            </a:r>
            <a:endParaRPr sz="33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45"/>
        <p:cNvGrpSpPr/>
        <p:nvPr/>
      </p:nvGrpSpPr>
      <p:grpSpPr>
        <a:xfrm>
          <a:off x="0" y="0"/>
          <a:ext cx="0" cy="0"/>
          <a:chOff x="0" y="0"/>
          <a:chExt cx="0" cy="0"/>
        </a:xfrm>
      </p:grpSpPr>
      <p:pic>
        <p:nvPicPr>
          <p:cNvPr id="1046" name="Google Shape;1046;g2e0c35f2eba_0_213"/>
          <p:cNvPicPr preferRelativeResize="0"/>
          <p:nvPr/>
        </p:nvPicPr>
        <p:blipFill rotWithShape="1">
          <a:blip r:embed="rId3">
            <a:alphaModFix/>
          </a:blip>
          <a:srcRect/>
          <a:stretch/>
        </p:blipFill>
        <p:spPr>
          <a:xfrm>
            <a:off x="1216387" y="455250"/>
            <a:ext cx="6588713" cy="46882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51"/>
        <p:cNvGrpSpPr/>
        <p:nvPr/>
      </p:nvGrpSpPr>
      <p:grpSpPr>
        <a:xfrm>
          <a:off x="0" y="0"/>
          <a:ext cx="0" cy="0"/>
          <a:chOff x="0" y="0"/>
          <a:chExt cx="0" cy="0"/>
        </a:xfrm>
      </p:grpSpPr>
      <p:cxnSp>
        <p:nvCxnSpPr>
          <p:cNvPr id="1052" name="Google Shape;1052;g2e0c35f2eba_0_217"/>
          <p:cNvCxnSpPr/>
          <p:nvPr/>
        </p:nvCxnSpPr>
        <p:spPr>
          <a:xfrm>
            <a:off x="4603686" y="1964229"/>
            <a:ext cx="312600" cy="0"/>
          </a:xfrm>
          <a:prstGeom prst="straightConnector1">
            <a:avLst/>
          </a:prstGeom>
          <a:solidFill>
            <a:srgbClr val="E7E6E6"/>
          </a:solidFill>
          <a:ln w="38100" cap="flat" cmpd="sng">
            <a:solidFill>
              <a:schemeClr val="accent6"/>
            </a:solidFill>
            <a:prstDash val="solid"/>
            <a:miter lim="800000"/>
            <a:headEnd type="none" w="sm" len="sm"/>
            <a:tailEnd type="none" w="sm" len="sm"/>
          </a:ln>
        </p:spPr>
      </p:cxnSp>
      <p:cxnSp>
        <p:nvCxnSpPr>
          <p:cNvPr id="1053" name="Google Shape;1053;g2e0c35f2eba_0_217"/>
          <p:cNvCxnSpPr/>
          <p:nvPr/>
        </p:nvCxnSpPr>
        <p:spPr>
          <a:xfrm rot="10800000" flipH="1">
            <a:off x="2476649" y="1159382"/>
            <a:ext cx="1368300" cy="6600"/>
          </a:xfrm>
          <a:prstGeom prst="straightConnector1">
            <a:avLst/>
          </a:prstGeom>
          <a:solidFill>
            <a:srgbClr val="E7E6E6"/>
          </a:solidFill>
          <a:ln w="38100" cap="flat" cmpd="sng">
            <a:solidFill>
              <a:schemeClr val="accent6"/>
            </a:solidFill>
            <a:prstDash val="solid"/>
            <a:miter lim="800000"/>
            <a:headEnd type="none" w="sm" len="sm"/>
            <a:tailEnd type="none" w="sm" len="sm"/>
          </a:ln>
        </p:spPr>
      </p:cxnSp>
      <p:cxnSp>
        <p:nvCxnSpPr>
          <p:cNvPr id="1054" name="Google Shape;1054;g2e0c35f2eba_0_217"/>
          <p:cNvCxnSpPr/>
          <p:nvPr/>
        </p:nvCxnSpPr>
        <p:spPr>
          <a:xfrm rot="10800000">
            <a:off x="4591986" y="1268892"/>
            <a:ext cx="11700" cy="1524000"/>
          </a:xfrm>
          <a:prstGeom prst="straightConnector1">
            <a:avLst/>
          </a:prstGeom>
          <a:noFill/>
          <a:ln w="38100" cap="flat" cmpd="sng">
            <a:solidFill>
              <a:schemeClr val="accent6"/>
            </a:solidFill>
            <a:prstDash val="solid"/>
            <a:miter lim="800000"/>
            <a:headEnd type="none" w="sm" len="sm"/>
            <a:tailEnd type="none" w="sm" len="sm"/>
          </a:ln>
        </p:spPr>
      </p:cxnSp>
      <p:sp>
        <p:nvSpPr>
          <p:cNvPr id="1055" name="Google Shape;1055;g2e0c35f2eba_0_217"/>
          <p:cNvSpPr/>
          <p:nvPr/>
        </p:nvSpPr>
        <p:spPr>
          <a:xfrm>
            <a:off x="3865216" y="642344"/>
            <a:ext cx="1370785" cy="616817"/>
          </a:xfrm>
          <a:custGeom>
            <a:avLst/>
            <a:gdLst/>
            <a:ahLst/>
            <a:cxnLst/>
            <a:rect l="l" t="t" r="r" b="b"/>
            <a:pathLst>
              <a:path w="1149505" h="516165" extrusionOk="0">
                <a:moveTo>
                  <a:pt x="0" y="0"/>
                </a:moveTo>
                <a:lnTo>
                  <a:pt x="1149505" y="0"/>
                </a:lnTo>
                <a:lnTo>
                  <a:pt x="1149505" y="516165"/>
                </a:lnTo>
                <a:lnTo>
                  <a:pt x="0" y="516165"/>
                </a:lnTo>
                <a:lnTo>
                  <a:pt x="0" y="0"/>
                </a:lnTo>
                <a:close/>
              </a:path>
            </a:pathLst>
          </a:custGeom>
          <a:solidFill>
            <a:srgbClr val="B9CFFF"/>
          </a:solidFill>
          <a:ln w="19050" cap="flat" cmpd="sng">
            <a:solidFill>
              <a:srgbClr val="BBD6EE"/>
            </a:solidFill>
            <a:prstDash val="solid"/>
            <a:miter lim="800000"/>
            <a:headEnd type="none" w="sm" len="sm"/>
            <a:tailEnd type="none" w="sm" len="sm"/>
          </a:ln>
        </p:spPr>
        <p:txBody>
          <a:bodyPr spcFirstLastPara="1" wrap="square" lIns="4750" tIns="4750" rIns="4750" bIns="4750" anchor="ctr" anchorCtr="0">
            <a:noAutofit/>
          </a:bodyPr>
          <a:lstStyle/>
          <a:p>
            <a:pPr marL="0" marR="0" lvl="0" indent="0" algn="ctr" rtl="0">
              <a:lnSpc>
                <a:spcPct val="90000"/>
              </a:lnSpc>
              <a:spcBef>
                <a:spcPts val="0"/>
              </a:spcBef>
              <a:spcAft>
                <a:spcPts val="0"/>
              </a:spcAft>
              <a:buNone/>
            </a:pPr>
            <a:endParaRPr sz="900" b="1" i="0" u="none" strike="noStrike" cap="none">
              <a:solidFill>
                <a:srgbClr val="000000"/>
              </a:solidFill>
              <a:latin typeface="Calibri"/>
              <a:ea typeface="Calibri"/>
              <a:cs typeface="Calibri"/>
              <a:sym typeface="Calibri"/>
            </a:endParaRPr>
          </a:p>
          <a:p>
            <a:pPr marL="0" marR="0" lvl="0" indent="0" algn="ctr" rtl="0">
              <a:lnSpc>
                <a:spcPct val="90000"/>
              </a:lnSpc>
              <a:spcBef>
                <a:spcPts val="315"/>
              </a:spcBef>
              <a:spcAft>
                <a:spcPts val="0"/>
              </a:spcAft>
              <a:buNone/>
            </a:pPr>
            <a:r>
              <a:rPr lang="en-US" sz="900" b="1" i="0" u="none" strike="noStrike" cap="none">
                <a:solidFill>
                  <a:srgbClr val="000000"/>
                </a:solidFill>
                <a:latin typeface="Calibri"/>
                <a:ea typeface="Calibri"/>
                <a:cs typeface="Calibri"/>
                <a:sym typeface="Calibri"/>
              </a:rPr>
              <a:t>Branch Chief</a:t>
            </a:r>
            <a:endParaRPr/>
          </a:p>
          <a:p>
            <a:pPr marL="0" marR="0" lvl="0" indent="0" algn="ctr" rtl="0">
              <a:lnSpc>
                <a:spcPct val="90000"/>
              </a:lnSpc>
              <a:spcBef>
                <a:spcPts val="315"/>
              </a:spcBef>
              <a:spcAft>
                <a:spcPts val="0"/>
              </a:spcAft>
              <a:buNone/>
            </a:pPr>
            <a:r>
              <a:rPr lang="en-US" sz="900" b="0" i="0" u="none" strike="noStrike" cap="none">
                <a:solidFill>
                  <a:srgbClr val="000000"/>
                </a:solidFill>
                <a:latin typeface="Calibri"/>
                <a:ea typeface="Calibri"/>
                <a:cs typeface="Calibri"/>
                <a:sym typeface="Calibri"/>
              </a:rPr>
              <a:t>Lynn Gibbs Scharf</a:t>
            </a:r>
            <a:endParaRPr/>
          </a:p>
          <a:p>
            <a:pPr marL="0" marR="0" lvl="0" indent="0" algn="ctr" rtl="0">
              <a:lnSpc>
                <a:spcPct val="90000"/>
              </a:lnSpc>
              <a:spcBef>
                <a:spcPts val="315"/>
              </a:spcBef>
              <a:spcAft>
                <a:spcPts val="0"/>
              </a:spcAft>
              <a:buNone/>
            </a:pPr>
            <a:endParaRPr sz="900" b="0" i="0" u="none" strike="noStrike" cap="none">
              <a:solidFill>
                <a:srgbClr val="000000"/>
              </a:solidFill>
              <a:latin typeface="Calibri"/>
              <a:ea typeface="Calibri"/>
              <a:cs typeface="Calibri"/>
              <a:sym typeface="Calibri"/>
            </a:endParaRPr>
          </a:p>
        </p:txBody>
      </p:sp>
      <p:grpSp>
        <p:nvGrpSpPr>
          <p:cNvPr id="1056" name="Google Shape;1056;g2e0c35f2eba_0_217"/>
          <p:cNvGrpSpPr/>
          <p:nvPr/>
        </p:nvGrpSpPr>
        <p:grpSpPr>
          <a:xfrm>
            <a:off x="1095017" y="916393"/>
            <a:ext cx="1371667" cy="1353371"/>
            <a:chOff x="1460023" y="1728849"/>
            <a:chExt cx="1828890" cy="1804494"/>
          </a:xfrm>
        </p:grpSpPr>
        <p:sp>
          <p:nvSpPr>
            <p:cNvPr id="1057" name="Google Shape;1057;g2e0c35f2eba_0_217"/>
            <p:cNvSpPr/>
            <p:nvPr/>
          </p:nvSpPr>
          <p:spPr>
            <a:xfrm>
              <a:off x="1460023" y="1728849"/>
              <a:ext cx="1828890" cy="823264"/>
            </a:xfrm>
            <a:custGeom>
              <a:avLst/>
              <a:gdLst/>
              <a:ahLst/>
              <a:cxnLst/>
              <a:rect l="l" t="t" r="r" b="b"/>
              <a:pathLst>
                <a:path w="1037668" h="452343" extrusionOk="0">
                  <a:moveTo>
                    <a:pt x="0" y="0"/>
                  </a:moveTo>
                  <a:lnTo>
                    <a:pt x="1037668" y="0"/>
                  </a:lnTo>
                  <a:lnTo>
                    <a:pt x="1037668" y="452343"/>
                  </a:lnTo>
                  <a:lnTo>
                    <a:pt x="0" y="452343"/>
                  </a:lnTo>
                  <a:lnTo>
                    <a:pt x="0" y="0"/>
                  </a:lnTo>
                  <a:close/>
                </a:path>
              </a:pathLst>
            </a:custGeom>
            <a:solidFill>
              <a:srgbClr val="D6E3FF">
                <a:alpha val="49800"/>
              </a:srgbClr>
            </a:solidFill>
            <a:ln w="19050" cap="flat" cmpd="sng">
              <a:solidFill>
                <a:srgbClr val="DBEBCE"/>
              </a:solidFill>
              <a:prstDash val="solid"/>
              <a:miter lim="800000"/>
              <a:headEnd type="none" w="sm" len="sm"/>
              <a:tailEnd type="none" w="sm" len="sm"/>
            </a:ln>
          </p:spPr>
          <p:txBody>
            <a:bodyPr spcFirstLastPara="1" wrap="square" lIns="68575" tIns="4750" rIns="68575" bIns="4750" anchor="ctr" anchorCtr="0">
              <a:noAutofit/>
            </a:bodyPr>
            <a:lstStyle/>
            <a:p>
              <a:pPr marL="0" marR="0" lvl="0" indent="0" algn="ctr" rtl="0">
                <a:lnSpc>
                  <a:spcPct val="90000"/>
                </a:lnSpc>
                <a:spcBef>
                  <a:spcPts val="0"/>
                </a:spcBef>
                <a:spcAft>
                  <a:spcPts val="0"/>
                </a:spcAft>
                <a:buNone/>
              </a:pPr>
              <a:r>
                <a:rPr lang="en-US" sz="900" b="1" i="0" u="none" strike="noStrike" cap="none">
                  <a:solidFill>
                    <a:srgbClr val="000000"/>
                  </a:solidFill>
                  <a:latin typeface="Calibri"/>
                  <a:ea typeface="Calibri"/>
                  <a:cs typeface="Calibri"/>
                  <a:sym typeface="Calibri"/>
                </a:rPr>
                <a:t>Deputy Branch Chief &amp; Acquisition Project Management Team Lead</a:t>
              </a:r>
              <a:endParaRPr/>
            </a:p>
            <a:p>
              <a:pPr marL="0" marR="0" lvl="0" indent="0" algn="ctr" rtl="0">
                <a:lnSpc>
                  <a:spcPct val="90000"/>
                </a:lnSpc>
                <a:spcBef>
                  <a:spcPts val="315"/>
                </a:spcBef>
                <a:spcAft>
                  <a:spcPts val="0"/>
                </a:spcAft>
                <a:buNone/>
              </a:pPr>
              <a:r>
                <a:rPr lang="en-US" sz="900" b="0" i="0" u="none" strike="noStrike" cap="none">
                  <a:solidFill>
                    <a:srgbClr val="000000"/>
                  </a:solidFill>
                  <a:latin typeface="Calibri"/>
                  <a:ea typeface="Calibri"/>
                  <a:cs typeface="Calibri"/>
                  <a:sym typeface="Calibri"/>
                </a:rPr>
                <a:t>Kimberly Clark</a:t>
              </a:r>
              <a:endParaRPr/>
            </a:p>
          </p:txBody>
        </p:sp>
        <p:sp>
          <p:nvSpPr>
            <p:cNvPr id="1058" name="Google Shape;1058;g2e0c35f2eba_0_217"/>
            <p:cNvSpPr/>
            <p:nvPr/>
          </p:nvSpPr>
          <p:spPr>
            <a:xfrm>
              <a:off x="1460023" y="2606040"/>
              <a:ext cx="1828890" cy="927303"/>
            </a:xfrm>
            <a:custGeom>
              <a:avLst/>
              <a:gdLst/>
              <a:ahLst/>
              <a:cxnLst/>
              <a:rect l="l" t="t" r="r" b="b"/>
              <a:pathLst>
                <a:path w="1037668" h="452343" extrusionOk="0">
                  <a:moveTo>
                    <a:pt x="0" y="0"/>
                  </a:moveTo>
                  <a:lnTo>
                    <a:pt x="1037668" y="0"/>
                  </a:lnTo>
                  <a:lnTo>
                    <a:pt x="1037668" y="452343"/>
                  </a:lnTo>
                  <a:lnTo>
                    <a:pt x="0" y="452343"/>
                  </a:lnTo>
                  <a:lnTo>
                    <a:pt x="0" y="0"/>
                  </a:lnTo>
                  <a:close/>
                </a:path>
              </a:pathLst>
            </a:custGeom>
            <a:solidFill>
              <a:srgbClr val="D6E3FF">
                <a:alpha val="49800"/>
              </a:srgbClr>
            </a:solidFill>
            <a:ln w="19050" cap="flat" cmpd="sng">
              <a:solidFill>
                <a:srgbClr val="DBEBCE"/>
              </a:solidFill>
              <a:prstDash val="solid"/>
              <a:miter lim="800000"/>
              <a:headEnd type="none" w="sm" len="sm"/>
              <a:tailEnd type="none" w="sm" len="sm"/>
            </a:ln>
          </p:spPr>
          <p:txBody>
            <a:bodyPr spcFirstLastPara="1" wrap="square" lIns="68575" tIns="4750" rIns="68575" bIns="4750" anchor="ctr" anchorCtr="0">
              <a:noAutofit/>
            </a:bodyPr>
            <a:lstStyle/>
            <a:p>
              <a:pPr marL="0" marR="0" lvl="0" indent="0" algn="ctr" rtl="0">
                <a:lnSpc>
                  <a:spcPct val="100000"/>
                </a:lnSpc>
                <a:spcBef>
                  <a:spcPts val="0"/>
                </a:spcBef>
                <a:spcAft>
                  <a:spcPts val="0"/>
                </a:spcAft>
                <a:buNone/>
              </a:pPr>
              <a:r>
                <a:rPr lang="en-US" sz="825" b="0" i="0" u="none" strike="noStrike" cap="none">
                  <a:solidFill>
                    <a:srgbClr val="000000"/>
                  </a:solidFill>
                  <a:latin typeface="Calibri"/>
                  <a:ea typeface="Calibri"/>
                  <a:cs typeface="Calibri"/>
                  <a:sym typeface="Calibri"/>
                </a:rPr>
                <a:t>Kesha Billingsley</a:t>
              </a:r>
              <a:endParaRPr/>
            </a:p>
            <a:p>
              <a:pPr marL="0" marR="0" lvl="0" indent="0" algn="ctr" rtl="0">
                <a:lnSpc>
                  <a:spcPct val="100000"/>
                </a:lnSpc>
                <a:spcBef>
                  <a:spcPts val="0"/>
                </a:spcBef>
                <a:spcAft>
                  <a:spcPts val="0"/>
                </a:spcAft>
                <a:buNone/>
              </a:pPr>
              <a:r>
                <a:rPr lang="en-US" sz="825" b="0" i="0" u="none" strike="noStrike" cap="none">
                  <a:solidFill>
                    <a:srgbClr val="000000"/>
                  </a:solidFill>
                  <a:latin typeface="Calibri"/>
                  <a:ea typeface="Calibri"/>
                  <a:cs typeface="Calibri"/>
                  <a:sym typeface="Calibri"/>
                </a:rPr>
                <a:t>Karla Harrison</a:t>
              </a:r>
              <a:endParaRPr/>
            </a:p>
            <a:p>
              <a:pPr marL="0" marR="0" lvl="0" indent="0" algn="ctr" rtl="0">
                <a:lnSpc>
                  <a:spcPct val="100000"/>
                </a:lnSpc>
                <a:spcBef>
                  <a:spcPts val="0"/>
                </a:spcBef>
                <a:spcAft>
                  <a:spcPts val="0"/>
                </a:spcAft>
                <a:buNone/>
              </a:pPr>
              <a:r>
                <a:rPr lang="en-US" sz="825" b="0" i="0" u="none" strike="noStrike" cap="none">
                  <a:solidFill>
                    <a:srgbClr val="000000"/>
                  </a:solidFill>
                  <a:latin typeface="Calibri"/>
                  <a:ea typeface="Calibri"/>
                  <a:cs typeface="Calibri"/>
                  <a:sym typeface="Calibri"/>
                </a:rPr>
                <a:t>Lee Kennedy</a:t>
              </a:r>
              <a:endParaRPr/>
            </a:p>
            <a:p>
              <a:pPr marL="0" marR="0" lvl="0" indent="0" algn="ctr" rtl="0">
                <a:lnSpc>
                  <a:spcPct val="100000"/>
                </a:lnSpc>
                <a:spcBef>
                  <a:spcPts val="0"/>
                </a:spcBef>
                <a:spcAft>
                  <a:spcPts val="0"/>
                </a:spcAft>
                <a:buNone/>
              </a:pPr>
              <a:r>
                <a:rPr lang="en-US" sz="825" b="0" i="0" u="none" strike="noStrike" cap="none">
                  <a:solidFill>
                    <a:srgbClr val="000000"/>
                  </a:solidFill>
                  <a:latin typeface="Calibri"/>
                  <a:ea typeface="Calibri"/>
                  <a:cs typeface="Calibri"/>
                  <a:sym typeface="Calibri"/>
                </a:rPr>
                <a:t>Virginia O’Garro</a:t>
              </a:r>
              <a:endParaRPr sz="825" b="0" i="0" u="none" strike="noStrike" cap="none">
                <a:solidFill>
                  <a:srgbClr val="000000"/>
                </a:solidFill>
                <a:latin typeface="Calibri"/>
                <a:ea typeface="Calibri"/>
                <a:cs typeface="Calibri"/>
                <a:sym typeface="Calibri"/>
              </a:endParaRPr>
            </a:p>
          </p:txBody>
        </p:sp>
      </p:grpSp>
      <p:cxnSp>
        <p:nvCxnSpPr>
          <p:cNvPr id="1059" name="Google Shape;1059;g2e0c35f2eba_0_217"/>
          <p:cNvCxnSpPr/>
          <p:nvPr/>
        </p:nvCxnSpPr>
        <p:spPr>
          <a:xfrm>
            <a:off x="3116586" y="2786525"/>
            <a:ext cx="0" cy="219600"/>
          </a:xfrm>
          <a:prstGeom prst="straightConnector1">
            <a:avLst/>
          </a:prstGeom>
          <a:noFill/>
          <a:ln w="38100" cap="flat" cmpd="sng">
            <a:solidFill>
              <a:schemeClr val="accent6"/>
            </a:solidFill>
            <a:prstDash val="solid"/>
            <a:miter lim="800000"/>
            <a:headEnd type="none" w="sm" len="sm"/>
            <a:tailEnd type="none" w="sm" len="sm"/>
          </a:ln>
        </p:spPr>
      </p:cxnSp>
      <p:cxnSp>
        <p:nvCxnSpPr>
          <p:cNvPr id="1060" name="Google Shape;1060;g2e0c35f2eba_0_217"/>
          <p:cNvCxnSpPr/>
          <p:nvPr/>
        </p:nvCxnSpPr>
        <p:spPr>
          <a:xfrm>
            <a:off x="7621322" y="2799999"/>
            <a:ext cx="0" cy="219600"/>
          </a:xfrm>
          <a:prstGeom prst="straightConnector1">
            <a:avLst/>
          </a:prstGeom>
          <a:noFill/>
          <a:ln w="38100" cap="flat" cmpd="sng">
            <a:solidFill>
              <a:schemeClr val="accent6"/>
            </a:solidFill>
            <a:prstDash val="solid"/>
            <a:miter lim="800000"/>
            <a:headEnd type="none" w="sm" len="sm"/>
            <a:tailEnd type="none" w="sm" len="sm"/>
          </a:ln>
        </p:spPr>
      </p:cxnSp>
      <p:cxnSp>
        <p:nvCxnSpPr>
          <p:cNvPr id="1061" name="Google Shape;1061;g2e0c35f2eba_0_217"/>
          <p:cNvCxnSpPr/>
          <p:nvPr/>
        </p:nvCxnSpPr>
        <p:spPr>
          <a:xfrm>
            <a:off x="6074266" y="2792891"/>
            <a:ext cx="0" cy="219600"/>
          </a:xfrm>
          <a:prstGeom prst="straightConnector1">
            <a:avLst/>
          </a:prstGeom>
          <a:noFill/>
          <a:ln w="38100" cap="flat" cmpd="sng">
            <a:solidFill>
              <a:schemeClr val="accent6"/>
            </a:solidFill>
            <a:prstDash val="solid"/>
            <a:miter lim="800000"/>
            <a:headEnd type="none" w="sm" len="sm"/>
            <a:tailEnd type="none" w="sm" len="sm"/>
          </a:ln>
        </p:spPr>
      </p:cxnSp>
      <p:cxnSp>
        <p:nvCxnSpPr>
          <p:cNvPr id="1062" name="Google Shape;1062;g2e0c35f2eba_0_217"/>
          <p:cNvCxnSpPr/>
          <p:nvPr/>
        </p:nvCxnSpPr>
        <p:spPr>
          <a:xfrm>
            <a:off x="4603686" y="2786528"/>
            <a:ext cx="0" cy="219600"/>
          </a:xfrm>
          <a:prstGeom prst="straightConnector1">
            <a:avLst/>
          </a:prstGeom>
          <a:noFill/>
          <a:ln w="38100" cap="flat" cmpd="sng">
            <a:solidFill>
              <a:schemeClr val="accent6"/>
            </a:solidFill>
            <a:prstDash val="solid"/>
            <a:miter lim="800000"/>
            <a:headEnd type="none" w="sm" len="sm"/>
            <a:tailEnd type="none" w="sm" len="sm"/>
          </a:ln>
        </p:spPr>
      </p:cxnSp>
      <p:cxnSp>
        <p:nvCxnSpPr>
          <p:cNvPr id="1063" name="Google Shape;1063;g2e0c35f2eba_0_217"/>
          <p:cNvCxnSpPr/>
          <p:nvPr/>
        </p:nvCxnSpPr>
        <p:spPr>
          <a:xfrm>
            <a:off x="1609487" y="2786525"/>
            <a:ext cx="0" cy="225900"/>
          </a:xfrm>
          <a:prstGeom prst="straightConnector1">
            <a:avLst/>
          </a:prstGeom>
          <a:noFill/>
          <a:ln w="38100" cap="flat" cmpd="sng">
            <a:solidFill>
              <a:schemeClr val="accent6"/>
            </a:solidFill>
            <a:prstDash val="solid"/>
            <a:miter lim="800000"/>
            <a:headEnd type="none" w="sm" len="sm"/>
            <a:tailEnd type="none" w="sm" len="sm"/>
          </a:ln>
        </p:spPr>
      </p:cxnSp>
      <p:cxnSp>
        <p:nvCxnSpPr>
          <p:cNvPr id="1064" name="Google Shape;1064;g2e0c35f2eba_0_217"/>
          <p:cNvCxnSpPr/>
          <p:nvPr/>
        </p:nvCxnSpPr>
        <p:spPr>
          <a:xfrm>
            <a:off x="1602998" y="2786525"/>
            <a:ext cx="6035100" cy="0"/>
          </a:xfrm>
          <a:prstGeom prst="straightConnector1">
            <a:avLst/>
          </a:prstGeom>
          <a:solidFill>
            <a:srgbClr val="E7E6E6"/>
          </a:solidFill>
          <a:ln w="38100" cap="flat" cmpd="sng">
            <a:solidFill>
              <a:schemeClr val="accent6"/>
            </a:solidFill>
            <a:prstDash val="solid"/>
            <a:miter lim="800000"/>
            <a:headEnd type="none" w="sm" len="sm"/>
            <a:tailEnd type="none" w="sm" len="sm"/>
          </a:ln>
        </p:spPr>
      </p:cxnSp>
      <p:grpSp>
        <p:nvGrpSpPr>
          <p:cNvPr id="1065" name="Google Shape;1065;g2e0c35f2eba_0_217"/>
          <p:cNvGrpSpPr/>
          <p:nvPr/>
        </p:nvGrpSpPr>
        <p:grpSpPr>
          <a:xfrm>
            <a:off x="4922503" y="1651146"/>
            <a:ext cx="1371667" cy="976906"/>
            <a:chOff x="6412709" y="2166086"/>
            <a:chExt cx="1828890" cy="1302541"/>
          </a:xfrm>
        </p:grpSpPr>
        <p:sp>
          <p:nvSpPr>
            <p:cNvPr id="1066" name="Google Shape;1066;g2e0c35f2eba_0_217"/>
            <p:cNvSpPr/>
            <p:nvPr/>
          </p:nvSpPr>
          <p:spPr>
            <a:xfrm>
              <a:off x="6412709" y="2166086"/>
              <a:ext cx="1828890" cy="823264"/>
            </a:xfrm>
            <a:custGeom>
              <a:avLst/>
              <a:gdLst/>
              <a:ahLst/>
              <a:cxnLst/>
              <a:rect l="l" t="t" r="r" b="b"/>
              <a:pathLst>
                <a:path w="1037668" h="452343" extrusionOk="0">
                  <a:moveTo>
                    <a:pt x="0" y="0"/>
                  </a:moveTo>
                  <a:lnTo>
                    <a:pt x="1037668" y="0"/>
                  </a:lnTo>
                  <a:lnTo>
                    <a:pt x="1037668" y="452343"/>
                  </a:lnTo>
                  <a:lnTo>
                    <a:pt x="0" y="452343"/>
                  </a:lnTo>
                  <a:lnTo>
                    <a:pt x="0" y="0"/>
                  </a:lnTo>
                  <a:close/>
                </a:path>
              </a:pathLst>
            </a:custGeom>
            <a:solidFill>
              <a:srgbClr val="F2F2F2">
                <a:alpha val="49800"/>
              </a:srgbClr>
            </a:solidFill>
            <a:ln w="19050" cap="flat" cmpd="sng">
              <a:solidFill>
                <a:srgbClr val="39475A"/>
              </a:solidFill>
              <a:prstDash val="solid"/>
              <a:miter lim="800000"/>
              <a:headEnd type="none" w="sm" len="sm"/>
              <a:tailEnd type="none" w="sm" len="sm"/>
            </a:ln>
          </p:spPr>
          <p:txBody>
            <a:bodyPr spcFirstLastPara="1" wrap="square" lIns="68575" tIns="4750" rIns="68575" bIns="4750" anchor="ctr" anchorCtr="0">
              <a:noAutofit/>
            </a:bodyPr>
            <a:lstStyle/>
            <a:p>
              <a:pPr marL="0" marR="0" lvl="0" indent="0" algn="ctr" rtl="0">
                <a:lnSpc>
                  <a:spcPct val="90000"/>
                </a:lnSpc>
                <a:spcBef>
                  <a:spcPts val="0"/>
                </a:spcBef>
                <a:spcAft>
                  <a:spcPts val="0"/>
                </a:spcAft>
                <a:buNone/>
              </a:pPr>
              <a:r>
                <a:rPr lang="en-US" sz="900" b="1" i="0" u="none" strike="noStrike" cap="none">
                  <a:solidFill>
                    <a:srgbClr val="000000"/>
                  </a:solidFill>
                  <a:latin typeface="Calibri"/>
                  <a:ea typeface="Calibri"/>
                  <a:cs typeface="Calibri"/>
                  <a:sym typeface="Calibri"/>
                </a:rPr>
                <a:t>Strategic and Special Projects Team</a:t>
              </a:r>
              <a:endParaRPr/>
            </a:p>
            <a:p>
              <a:pPr marL="0" marR="0" lvl="0" indent="0" algn="ctr" rtl="0">
                <a:lnSpc>
                  <a:spcPct val="90000"/>
                </a:lnSpc>
                <a:spcBef>
                  <a:spcPts val="315"/>
                </a:spcBef>
                <a:spcAft>
                  <a:spcPts val="0"/>
                </a:spcAft>
                <a:buNone/>
              </a:pPr>
              <a:r>
                <a:rPr lang="en-US" sz="900" b="0" i="0" u="none" strike="noStrike" cap="none">
                  <a:solidFill>
                    <a:srgbClr val="000000"/>
                  </a:solidFill>
                  <a:latin typeface="Calibri"/>
                  <a:ea typeface="Calibri"/>
                  <a:cs typeface="Calibri"/>
                  <a:sym typeface="Calibri"/>
                </a:rPr>
                <a:t>Lead: Kafayat Adeniyi</a:t>
              </a:r>
              <a:endParaRPr sz="900" b="0" i="0" u="none" strike="noStrike" cap="none">
                <a:solidFill>
                  <a:srgbClr val="000000"/>
                </a:solidFill>
                <a:latin typeface="Calibri"/>
                <a:ea typeface="Calibri"/>
                <a:cs typeface="Calibri"/>
                <a:sym typeface="Calibri"/>
              </a:endParaRPr>
            </a:p>
          </p:txBody>
        </p:sp>
        <p:sp>
          <p:nvSpPr>
            <p:cNvPr id="1067" name="Google Shape;1067;g2e0c35f2eba_0_217"/>
            <p:cNvSpPr/>
            <p:nvPr/>
          </p:nvSpPr>
          <p:spPr>
            <a:xfrm>
              <a:off x="6412709" y="3061518"/>
              <a:ext cx="1828890" cy="407109"/>
            </a:xfrm>
            <a:custGeom>
              <a:avLst/>
              <a:gdLst/>
              <a:ahLst/>
              <a:cxnLst/>
              <a:rect l="l" t="t" r="r" b="b"/>
              <a:pathLst>
                <a:path w="1037668" h="452343" extrusionOk="0">
                  <a:moveTo>
                    <a:pt x="0" y="0"/>
                  </a:moveTo>
                  <a:lnTo>
                    <a:pt x="1037668" y="0"/>
                  </a:lnTo>
                  <a:lnTo>
                    <a:pt x="1037668" y="452343"/>
                  </a:lnTo>
                  <a:lnTo>
                    <a:pt x="0" y="452343"/>
                  </a:lnTo>
                  <a:lnTo>
                    <a:pt x="0" y="0"/>
                  </a:lnTo>
                  <a:close/>
                </a:path>
              </a:pathLst>
            </a:custGeom>
            <a:solidFill>
              <a:srgbClr val="F2F2F2">
                <a:alpha val="49800"/>
              </a:srgbClr>
            </a:solidFill>
            <a:ln w="19050" cap="flat" cmpd="sng">
              <a:solidFill>
                <a:srgbClr val="39475A"/>
              </a:solidFill>
              <a:prstDash val="solid"/>
              <a:miter lim="800000"/>
              <a:headEnd type="none" w="sm" len="sm"/>
              <a:tailEnd type="none" w="sm" len="sm"/>
            </a:ln>
          </p:spPr>
          <p:txBody>
            <a:bodyPr spcFirstLastPara="1" wrap="square" lIns="68575" tIns="4750" rIns="68575" bIns="4750" anchor="ctr" anchorCtr="0">
              <a:noAutofit/>
            </a:bodyPr>
            <a:lstStyle/>
            <a:p>
              <a:pPr marL="0" marR="0" lvl="0" indent="0" algn="ctr" rtl="0">
                <a:lnSpc>
                  <a:spcPct val="100000"/>
                </a:lnSpc>
                <a:spcBef>
                  <a:spcPts val="0"/>
                </a:spcBef>
                <a:spcAft>
                  <a:spcPts val="0"/>
                </a:spcAft>
                <a:buNone/>
              </a:pPr>
              <a:r>
                <a:rPr lang="en-US" sz="825" b="0" i="0" u="none" strike="noStrike" cap="none">
                  <a:solidFill>
                    <a:srgbClr val="000000"/>
                  </a:solidFill>
                  <a:latin typeface="Calibri"/>
                  <a:ea typeface="Calibri"/>
                  <a:cs typeface="Calibri"/>
                  <a:sym typeface="Calibri"/>
                </a:rPr>
                <a:t>Mandi Kellerman</a:t>
              </a:r>
              <a:endParaRPr/>
            </a:p>
            <a:p>
              <a:pPr marL="0" marR="0" lvl="0" indent="0" algn="ctr" rtl="0">
                <a:lnSpc>
                  <a:spcPct val="100000"/>
                </a:lnSpc>
                <a:spcBef>
                  <a:spcPts val="0"/>
                </a:spcBef>
                <a:spcAft>
                  <a:spcPts val="0"/>
                </a:spcAft>
                <a:buNone/>
              </a:pPr>
              <a:r>
                <a:rPr lang="en-US" sz="825" b="0" i="0" u="none" strike="noStrike" cap="none">
                  <a:solidFill>
                    <a:srgbClr val="000000"/>
                  </a:solidFill>
                  <a:latin typeface="Calibri"/>
                  <a:ea typeface="Calibri"/>
                  <a:cs typeface="Calibri"/>
                  <a:sym typeface="Calibri"/>
                </a:rPr>
                <a:t>Jennifer Junkins</a:t>
              </a:r>
              <a:endParaRPr sz="1350" b="0" i="0" u="none" strike="noStrike" cap="none">
                <a:solidFill>
                  <a:srgbClr val="000000"/>
                </a:solidFill>
                <a:latin typeface="Calibri"/>
                <a:ea typeface="Calibri"/>
                <a:cs typeface="Calibri"/>
                <a:sym typeface="Calibri"/>
              </a:endParaRPr>
            </a:p>
          </p:txBody>
        </p:sp>
      </p:grpSp>
      <p:cxnSp>
        <p:nvCxnSpPr>
          <p:cNvPr id="1068" name="Google Shape;1068;g2e0c35f2eba_0_217"/>
          <p:cNvCxnSpPr/>
          <p:nvPr/>
        </p:nvCxnSpPr>
        <p:spPr>
          <a:xfrm>
            <a:off x="5233577" y="1156554"/>
            <a:ext cx="1474800" cy="6600"/>
          </a:xfrm>
          <a:prstGeom prst="straightConnector1">
            <a:avLst/>
          </a:prstGeom>
          <a:solidFill>
            <a:srgbClr val="E7E6E6"/>
          </a:solidFill>
          <a:ln w="38100" cap="flat" cmpd="sng">
            <a:solidFill>
              <a:schemeClr val="accent6"/>
            </a:solidFill>
            <a:prstDash val="solid"/>
            <a:miter lim="800000"/>
            <a:headEnd type="none" w="sm" len="sm"/>
            <a:tailEnd type="none" w="sm" len="sm"/>
          </a:ln>
        </p:spPr>
      </p:cxnSp>
      <p:sp>
        <p:nvSpPr>
          <p:cNvPr id="1069" name="Google Shape;1069;g2e0c35f2eba_0_217"/>
          <p:cNvSpPr/>
          <p:nvPr/>
        </p:nvSpPr>
        <p:spPr>
          <a:xfrm>
            <a:off x="6718548" y="917728"/>
            <a:ext cx="1377504" cy="678514"/>
          </a:xfrm>
          <a:custGeom>
            <a:avLst/>
            <a:gdLst/>
            <a:ahLst/>
            <a:cxnLst/>
            <a:rect l="l" t="t" r="r" b="b"/>
            <a:pathLst>
              <a:path w="1037668" h="452343" extrusionOk="0">
                <a:moveTo>
                  <a:pt x="0" y="0"/>
                </a:moveTo>
                <a:lnTo>
                  <a:pt x="1037668" y="0"/>
                </a:lnTo>
                <a:lnTo>
                  <a:pt x="1037668" y="452343"/>
                </a:lnTo>
                <a:lnTo>
                  <a:pt x="0" y="452343"/>
                </a:lnTo>
                <a:lnTo>
                  <a:pt x="0" y="0"/>
                </a:lnTo>
                <a:close/>
              </a:path>
            </a:pathLst>
          </a:custGeom>
          <a:solidFill>
            <a:srgbClr val="D6E3FF">
              <a:alpha val="49800"/>
            </a:srgbClr>
          </a:solidFill>
          <a:ln w="19050" cap="flat" cmpd="sng">
            <a:solidFill>
              <a:srgbClr val="DBEBCE"/>
            </a:solidFill>
            <a:prstDash val="solid"/>
            <a:miter lim="800000"/>
            <a:headEnd type="none" w="sm" len="sm"/>
            <a:tailEnd type="none" w="sm" len="sm"/>
          </a:ln>
        </p:spPr>
        <p:txBody>
          <a:bodyPr spcFirstLastPara="1" wrap="square" lIns="68575" tIns="4750" rIns="68575" bIns="4750" anchor="ctr" anchorCtr="0">
            <a:noAutofit/>
          </a:bodyPr>
          <a:lstStyle/>
          <a:p>
            <a:pPr marL="0" marR="0" lvl="0" indent="0" algn="ctr" rtl="0">
              <a:lnSpc>
                <a:spcPct val="90000"/>
              </a:lnSpc>
              <a:spcBef>
                <a:spcPts val="0"/>
              </a:spcBef>
              <a:spcAft>
                <a:spcPts val="0"/>
              </a:spcAft>
              <a:buNone/>
            </a:pPr>
            <a:r>
              <a:rPr lang="en-US" sz="900" b="1" i="0" u="none" strike="noStrike" cap="none">
                <a:solidFill>
                  <a:srgbClr val="000000"/>
                </a:solidFill>
                <a:latin typeface="Calibri"/>
                <a:ea typeface="Calibri"/>
                <a:cs typeface="Calibri"/>
                <a:sym typeface="Calibri"/>
              </a:rPr>
              <a:t>Deputy Branch Chief for Program/Senior Scientist</a:t>
            </a:r>
            <a:endParaRPr/>
          </a:p>
          <a:p>
            <a:pPr marL="0" marR="0" lvl="0" indent="0" algn="ctr" rtl="0">
              <a:lnSpc>
                <a:spcPct val="90000"/>
              </a:lnSpc>
              <a:spcBef>
                <a:spcPts val="315"/>
              </a:spcBef>
              <a:spcAft>
                <a:spcPts val="0"/>
              </a:spcAft>
              <a:buNone/>
            </a:pPr>
            <a:r>
              <a:rPr lang="en-US" sz="900" b="0" i="0" u="none" strike="noStrike" cap="none">
                <a:solidFill>
                  <a:srgbClr val="000000"/>
                </a:solidFill>
                <a:latin typeface="Calibri"/>
                <a:ea typeface="Calibri"/>
                <a:cs typeface="Calibri"/>
                <a:sym typeface="Calibri"/>
              </a:rPr>
              <a:t>LaTreace Harris</a:t>
            </a:r>
            <a:endParaRPr/>
          </a:p>
        </p:txBody>
      </p:sp>
      <p:sp>
        <p:nvSpPr>
          <p:cNvPr id="1070" name="Google Shape;1070;g2e0c35f2eba_0_217"/>
          <p:cNvSpPr txBox="1"/>
          <p:nvPr/>
        </p:nvSpPr>
        <p:spPr>
          <a:xfrm>
            <a:off x="7743896" y="542765"/>
            <a:ext cx="1128600" cy="19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None/>
            </a:pPr>
            <a:r>
              <a:rPr lang="en-US" sz="825" b="0" i="1" u="none" strike="noStrike" cap="none">
                <a:solidFill>
                  <a:srgbClr val="000000"/>
                </a:solidFill>
                <a:latin typeface="Calibri"/>
                <a:ea typeface="Calibri"/>
                <a:cs typeface="Calibri"/>
                <a:sym typeface="Calibri"/>
              </a:rPr>
              <a:t>As of April 2024</a:t>
            </a:r>
            <a:endParaRPr/>
          </a:p>
        </p:txBody>
      </p:sp>
      <p:sp>
        <p:nvSpPr>
          <p:cNvPr id="1071" name="Google Shape;1071;g2e0c35f2eba_0_217"/>
          <p:cNvSpPr/>
          <p:nvPr/>
        </p:nvSpPr>
        <p:spPr>
          <a:xfrm>
            <a:off x="160895" y="4298818"/>
            <a:ext cx="3704400" cy="6858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r>
              <a:rPr lang="en-US" sz="900" b="0" i="0" u="none" strike="noStrike" cap="none">
                <a:solidFill>
                  <a:srgbClr val="000000"/>
                </a:solidFill>
                <a:latin typeface="Calibri"/>
                <a:ea typeface="Calibri"/>
                <a:cs typeface="Calibri"/>
                <a:sym typeface="Calibri"/>
              </a:rPr>
              <a:t>The Informatics and Data Analytics Branch (IDAB), works to maximize protection against vaccine-preventable diseases by funding and supporting IIS across the country.</a:t>
            </a:r>
            <a:endParaRPr/>
          </a:p>
        </p:txBody>
      </p:sp>
      <p:sp>
        <p:nvSpPr>
          <p:cNvPr id="1072" name="Google Shape;1072;g2e0c35f2eba_0_217"/>
          <p:cNvSpPr txBox="1"/>
          <p:nvPr/>
        </p:nvSpPr>
        <p:spPr>
          <a:xfrm>
            <a:off x="457200" y="128207"/>
            <a:ext cx="8229600" cy="857400"/>
          </a:xfrm>
          <a:prstGeom prst="rect">
            <a:avLst/>
          </a:prstGeom>
          <a:noFill/>
          <a:ln>
            <a:noFill/>
          </a:ln>
        </p:spPr>
        <p:txBody>
          <a:bodyPr spcFirstLastPara="1" wrap="square" lIns="68575" tIns="34275" rIns="68575" bIns="34275" anchor="t" anchorCtr="0">
            <a:normAutofit fontScale="92500"/>
          </a:bodyPr>
          <a:lstStyle/>
          <a:p>
            <a:pPr marL="0" marR="0" lvl="0" indent="0" algn="l" rtl="0">
              <a:lnSpc>
                <a:spcPct val="105988"/>
              </a:lnSpc>
              <a:spcBef>
                <a:spcPts val="0"/>
              </a:spcBef>
              <a:spcAft>
                <a:spcPts val="0"/>
              </a:spcAft>
              <a:buClr>
                <a:srgbClr val="000000"/>
              </a:buClr>
              <a:buSzPts val="2775"/>
              <a:buFont typeface="Arial"/>
              <a:buNone/>
            </a:pPr>
            <a:r>
              <a:rPr lang="en-US" sz="2775" b="1" i="0" u="none" strike="noStrike" cap="none">
                <a:solidFill>
                  <a:srgbClr val="1E5AAA"/>
                </a:solidFill>
                <a:latin typeface="Calibri"/>
                <a:ea typeface="Calibri"/>
                <a:cs typeface="Calibri"/>
                <a:sym typeface="Calibri"/>
              </a:rPr>
              <a:t>Informatics and Data Analytics Branch (IDAB) Org Chart</a:t>
            </a:r>
            <a:endParaRPr sz="2800" b="1" i="0" u="none" strike="noStrike" cap="none">
              <a:solidFill>
                <a:srgbClr val="1E5AAA"/>
              </a:solidFill>
              <a:latin typeface="Calibri"/>
              <a:ea typeface="Calibri"/>
              <a:cs typeface="Calibri"/>
              <a:sym typeface="Calibri"/>
            </a:endParaRPr>
          </a:p>
        </p:txBody>
      </p:sp>
      <p:grpSp>
        <p:nvGrpSpPr>
          <p:cNvPr id="1073" name="Google Shape;1073;g2e0c35f2eba_0_217"/>
          <p:cNvGrpSpPr/>
          <p:nvPr/>
        </p:nvGrpSpPr>
        <p:grpSpPr>
          <a:xfrm>
            <a:off x="926243" y="3018715"/>
            <a:ext cx="1381637" cy="1320746"/>
            <a:chOff x="198670" y="3915581"/>
            <a:chExt cx="1842183" cy="1760995"/>
          </a:xfrm>
        </p:grpSpPr>
        <p:sp>
          <p:nvSpPr>
            <p:cNvPr id="1074" name="Google Shape;1074;g2e0c35f2eba_0_217"/>
            <p:cNvSpPr/>
            <p:nvPr/>
          </p:nvSpPr>
          <p:spPr>
            <a:xfrm>
              <a:off x="198670" y="3915581"/>
              <a:ext cx="1828218" cy="913713"/>
            </a:xfrm>
            <a:custGeom>
              <a:avLst/>
              <a:gdLst/>
              <a:ahLst/>
              <a:cxnLst/>
              <a:rect l="l" t="t" r="r" b="b"/>
              <a:pathLst>
                <a:path w="1038760" h="623695" extrusionOk="0">
                  <a:moveTo>
                    <a:pt x="0" y="0"/>
                  </a:moveTo>
                  <a:lnTo>
                    <a:pt x="1038760" y="0"/>
                  </a:lnTo>
                  <a:lnTo>
                    <a:pt x="1038760" y="623695"/>
                  </a:lnTo>
                  <a:lnTo>
                    <a:pt x="0" y="623695"/>
                  </a:lnTo>
                  <a:lnTo>
                    <a:pt x="0" y="0"/>
                  </a:lnTo>
                  <a:close/>
                </a:path>
              </a:pathLst>
            </a:custGeom>
            <a:solidFill>
              <a:srgbClr val="BAF9E5">
                <a:alpha val="49800"/>
              </a:srgbClr>
            </a:solidFill>
            <a:ln w="19050" cap="flat" cmpd="sng">
              <a:solidFill>
                <a:srgbClr val="F5F4F4"/>
              </a:solidFill>
              <a:prstDash val="solid"/>
              <a:miter lim="800000"/>
              <a:headEnd type="none" w="sm" len="sm"/>
              <a:tailEnd type="none" w="sm" len="sm"/>
            </a:ln>
          </p:spPr>
          <p:txBody>
            <a:bodyPr spcFirstLastPara="1" wrap="square" lIns="68575" tIns="4750" rIns="68575" bIns="4750" anchor="ctr" anchorCtr="0">
              <a:noAutofit/>
            </a:bodyPr>
            <a:lstStyle/>
            <a:p>
              <a:pPr marL="0" marR="0" lvl="0" indent="0" algn="ctr" rtl="0">
                <a:lnSpc>
                  <a:spcPct val="90000"/>
                </a:lnSpc>
                <a:spcBef>
                  <a:spcPts val="0"/>
                </a:spcBef>
                <a:spcAft>
                  <a:spcPts val="0"/>
                </a:spcAft>
                <a:buNone/>
              </a:pPr>
              <a:r>
                <a:rPr lang="en-US" sz="900" b="1" i="0" u="none" strike="noStrike" cap="none">
                  <a:solidFill>
                    <a:srgbClr val="000000"/>
                  </a:solidFill>
                  <a:latin typeface="Calibri"/>
                  <a:ea typeface="Calibri"/>
                  <a:cs typeface="Calibri"/>
                  <a:sym typeface="Calibri"/>
                </a:rPr>
                <a:t>Outreach and Assistance Team </a:t>
              </a:r>
              <a:endParaRPr/>
            </a:p>
            <a:p>
              <a:pPr marL="0" marR="0" lvl="0" indent="0" algn="ctr" rtl="0">
                <a:lnSpc>
                  <a:spcPct val="90000"/>
                </a:lnSpc>
                <a:spcBef>
                  <a:spcPts val="315"/>
                </a:spcBef>
                <a:spcAft>
                  <a:spcPts val="0"/>
                </a:spcAft>
                <a:buNone/>
              </a:pPr>
              <a:r>
                <a:rPr lang="en-US" sz="900" b="0" i="0" u="none" strike="noStrike" cap="none">
                  <a:solidFill>
                    <a:srgbClr val="000000"/>
                  </a:solidFill>
                  <a:latin typeface="Calibri"/>
                  <a:ea typeface="Calibri"/>
                  <a:cs typeface="Calibri"/>
                  <a:sym typeface="Calibri"/>
                </a:rPr>
                <a:t>Lead: Jan Hicks-Thomson</a:t>
              </a:r>
              <a:endParaRPr sz="900" b="0" i="0" u="none" strike="noStrike" cap="none">
                <a:solidFill>
                  <a:srgbClr val="000000"/>
                </a:solidFill>
                <a:latin typeface="Calibri"/>
                <a:ea typeface="Calibri"/>
                <a:cs typeface="Calibri"/>
                <a:sym typeface="Calibri"/>
              </a:endParaRPr>
            </a:p>
          </p:txBody>
        </p:sp>
        <p:sp>
          <p:nvSpPr>
            <p:cNvPr id="1075" name="Google Shape;1075;g2e0c35f2eba_0_217"/>
            <p:cNvSpPr txBox="1"/>
            <p:nvPr/>
          </p:nvSpPr>
          <p:spPr>
            <a:xfrm>
              <a:off x="212053" y="4907076"/>
              <a:ext cx="1828800" cy="769500"/>
            </a:xfrm>
            <a:prstGeom prst="rect">
              <a:avLst/>
            </a:prstGeom>
            <a:solidFill>
              <a:srgbClr val="BAF9E5">
                <a:alpha val="49800"/>
              </a:srgbClr>
            </a:solidFill>
            <a:ln w="19050" cap="flat" cmpd="sng">
              <a:solidFill>
                <a:srgbClr val="F5F4F4"/>
              </a:solidFill>
              <a:prstDash val="solid"/>
              <a:round/>
              <a:headEnd type="none" w="sm" len="sm"/>
              <a:tailEnd type="none" w="sm" len="sm"/>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None/>
              </a:pPr>
              <a:r>
                <a:rPr lang="en-US" sz="825" b="0" i="0" u="none" strike="noStrike" cap="none">
                  <a:solidFill>
                    <a:srgbClr val="000000"/>
                  </a:solidFill>
                  <a:latin typeface="Calibri"/>
                  <a:ea typeface="Calibri"/>
                  <a:cs typeface="Calibri"/>
                  <a:sym typeface="Calibri"/>
                </a:rPr>
                <a:t>Michelle Ruslavage </a:t>
              </a:r>
              <a:endParaRPr/>
            </a:p>
            <a:p>
              <a:pPr marL="0" marR="0" lvl="0" indent="0" algn="ctr" rtl="0">
                <a:lnSpc>
                  <a:spcPct val="100000"/>
                </a:lnSpc>
                <a:spcBef>
                  <a:spcPts val="0"/>
                </a:spcBef>
                <a:spcAft>
                  <a:spcPts val="0"/>
                </a:spcAft>
                <a:buNone/>
              </a:pPr>
              <a:r>
                <a:rPr lang="en-US" sz="825" b="0" i="0" u="none" strike="noStrike" cap="none">
                  <a:solidFill>
                    <a:srgbClr val="000000"/>
                  </a:solidFill>
                  <a:latin typeface="Calibri"/>
                  <a:ea typeface="Calibri"/>
                  <a:cs typeface="Calibri"/>
                  <a:sym typeface="Calibri"/>
                </a:rPr>
                <a:t>Trenetria Steele</a:t>
              </a:r>
              <a:endParaRPr/>
            </a:p>
            <a:p>
              <a:pPr marL="0" marR="0" lvl="0" indent="0" algn="ctr" rtl="0">
                <a:lnSpc>
                  <a:spcPct val="100000"/>
                </a:lnSpc>
                <a:spcBef>
                  <a:spcPts val="0"/>
                </a:spcBef>
                <a:spcAft>
                  <a:spcPts val="0"/>
                </a:spcAft>
                <a:buNone/>
              </a:pPr>
              <a:r>
                <a:rPr lang="en-US" sz="825" b="0" i="0" u="none" strike="noStrike" cap="none">
                  <a:solidFill>
                    <a:srgbClr val="000000"/>
                  </a:solidFill>
                  <a:latin typeface="Calibri"/>
                  <a:ea typeface="Calibri"/>
                  <a:cs typeface="Calibri"/>
                  <a:sym typeface="Calibri"/>
                </a:rPr>
                <a:t>Natalie Johns</a:t>
              </a:r>
              <a:endParaRPr/>
            </a:p>
            <a:p>
              <a:pPr marL="0" marR="0" lvl="0" indent="0" algn="ctr" rtl="0">
                <a:lnSpc>
                  <a:spcPct val="100000"/>
                </a:lnSpc>
                <a:spcBef>
                  <a:spcPts val="0"/>
                </a:spcBef>
                <a:spcAft>
                  <a:spcPts val="0"/>
                </a:spcAft>
                <a:buNone/>
              </a:pPr>
              <a:r>
                <a:rPr lang="en-US" sz="825" b="0" i="0" u="none" strike="noStrike" cap="none">
                  <a:solidFill>
                    <a:srgbClr val="000000"/>
                  </a:solidFill>
                  <a:latin typeface="Calibri"/>
                  <a:ea typeface="Calibri"/>
                  <a:cs typeface="Calibri"/>
                  <a:sym typeface="Calibri"/>
                </a:rPr>
                <a:t>Jennifer Ratliff</a:t>
              </a:r>
              <a:endParaRPr/>
            </a:p>
          </p:txBody>
        </p:sp>
      </p:grpSp>
      <p:grpSp>
        <p:nvGrpSpPr>
          <p:cNvPr id="1076" name="Google Shape;1076;g2e0c35f2eba_0_217"/>
          <p:cNvGrpSpPr/>
          <p:nvPr/>
        </p:nvGrpSpPr>
        <p:grpSpPr>
          <a:xfrm>
            <a:off x="3934718" y="3018714"/>
            <a:ext cx="1373401" cy="1828571"/>
            <a:chOff x="6192511" y="3915581"/>
            <a:chExt cx="1831201" cy="2438095"/>
          </a:xfrm>
        </p:grpSpPr>
        <p:sp>
          <p:nvSpPr>
            <p:cNvPr id="1077" name="Google Shape;1077;g2e0c35f2eba_0_217"/>
            <p:cNvSpPr/>
            <p:nvPr/>
          </p:nvSpPr>
          <p:spPr>
            <a:xfrm>
              <a:off x="6192511" y="3915581"/>
              <a:ext cx="1828218" cy="913713"/>
            </a:xfrm>
            <a:custGeom>
              <a:avLst/>
              <a:gdLst/>
              <a:ahLst/>
              <a:cxnLst/>
              <a:rect l="l" t="t" r="r" b="b"/>
              <a:pathLst>
                <a:path w="1038760" h="623695" extrusionOk="0">
                  <a:moveTo>
                    <a:pt x="0" y="0"/>
                  </a:moveTo>
                  <a:lnTo>
                    <a:pt x="1038760" y="0"/>
                  </a:lnTo>
                  <a:lnTo>
                    <a:pt x="1038760" y="623695"/>
                  </a:lnTo>
                  <a:lnTo>
                    <a:pt x="0" y="623695"/>
                  </a:lnTo>
                  <a:lnTo>
                    <a:pt x="0" y="0"/>
                  </a:lnTo>
                  <a:close/>
                </a:path>
              </a:pathLst>
            </a:custGeom>
            <a:solidFill>
              <a:srgbClr val="DDE2F0">
                <a:alpha val="49800"/>
              </a:srgbClr>
            </a:solidFill>
            <a:ln w="19050" cap="flat" cmpd="sng">
              <a:solidFill>
                <a:srgbClr val="F7CAAC"/>
              </a:solidFill>
              <a:prstDash val="solid"/>
              <a:miter lim="800000"/>
              <a:headEnd type="none" w="sm" len="sm"/>
              <a:tailEnd type="none" w="sm" len="sm"/>
            </a:ln>
          </p:spPr>
          <p:txBody>
            <a:bodyPr spcFirstLastPara="1" wrap="square" lIns="34275" tIns="4750" rIns="34275" bIns="4750" anchor="ctr" anchorCtr="1">
              <a:noAutofit/>
            </a:bodyPr>
            <a:lstStyle/>
            <a:p>
              <a:pPr marL="0" marR="0" lvl="0" indent="0" algn="ctr" rtl="0">
                <a:lnSpc>
                  <a:spcPct val="100000"/>
                </a:lnSpc>
                <a:spcBef>
                  <a:spcPts val="0"/>
                </a:spcBef>
                <a:spcAft>
                  <a:spcPts val="0"/>
                </a:spcAft>
                <a:buNone/>
              </a:pPr>
              <a:r>
                <a:rPr lang="en-US" sz="900" b="1" i="0" u="none" strike="noStrike" cap="none">
                  <a:solidFill>
                    <a:srgbClr val="000000"/>
                  </a:solidFill>
                  <a:latin typeface="Calibri"/>
                  <a:ea typeface="Calibri"/>
                  <a:cs typeface="Calibri"/>
                  <a:sym typeface="Calibri"/>
                </a:rPr>
                <a:t>Informatics and Standards Team</a:t>
              </a:r>
              <a:endParaRPr/>
            </a:p>
            <a:p>
              <a:pPr marL="0" marR="0" lvl="0" indent="0" algn="ctr" rtl="0">
                <a:lnSpc>
                  <a:spcPct val="100000"/>
                </a:lnSpc>
                <a:spcBef>
                  <a:spcPts val="0"/>
                </a:spcBef>
                <a:spcAft>
                  <a:spcPts val="0"/>
                </a:spcAft>
                <a:buNone/>
              </a:pPr>
              <a:r>
                <a:rPr lang="en-US" sz="900" b="0" i="0" u="none" strike="noStrike" cap="none">
                  <a:solidFill>
                    <a:srgbClr val="000000"/>
                  </a:solidFill>
                  <a:latin typeface="Calibri"/>
                  <a:ea typeface="Calibri"/>
                  <a:cs typeface="Calibri"/>
                  <a:sym typeface="Calibri"/>
                </a:rPr>
                <a:t>Lead: Stuart Myerburg</a:t>
              </a:r>
              <a:endParaRPr sz="900" b="0" i="0" u="none" strike="noStrike" cap="none">
                <a:solidFill>
                  <a:srgbClr val="000000"/>
                </a:solidFill>
                <a:latin typeface="Calibri"/>
                <a:ea typeface="Calibri"/>
                <a:cs typeface="Calibri"/>
                <a:sym typeface="Calibri"/>
              </a:endParaRPr>
            </a:p>
          </p:txBody>
        </p:sp>
        <p:sp>
          <p:nvSpPr>
            <p:cNvPr id="1078" name="Google Shape;1078;g2e0c35f2eba_0_217"/>
            <p:cNvSpPr txBox="1"/>
            <p:nvPr/>
          </p:nvSpPr>
          <p:spPr>
            <a:xfrm>
              <a:off x="6194912" y="4907076"/>
              <a:ext cx="1828800" cy="1446600"/>
            </a:xfrm>
            <a:prstGeom prst="rect">
              <a:avLst/>
            </a:prstGeom>
            <a:solidFill>
              <a:srgbClr val="DDE2F0">
                <a:alpha val="49800"/>
              </a:srgbClr>
            </a:solidFill>
            <a:ln w="19050" cap="flat" cmpd="sng">
              <a:solidFill>
                <a:srgbClr val="F7CAAC"/>
              </a:solidFill>
              <a:prstDash val="solid"/>
              <a:round/>
              <a:headEnd type="none" w="sm" len="sm"/>
              <a:tailEnd type="none" w="sm" len="sm"/>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None/>
              </a:pPr>
              <a:r>
                <a:rPr lang="en-US" sz="825" b="0" i="0" u="none" strike="noStrike" cap="none">
                  <a:solidFill>
                    <a:srgbClr val="000000"/>
                  </a:solidFill>
                  <a:latin typeface="Calibri"/>
                  <a:ea typeface="Calibri"/>
                  <a:cs typeface="Calibri"/>
                  <a:sym typeface="Calibri"/>
                </a:rPr>
                <a:t>Roua El Kalach</a:t>
              </a:r>
              <a:endParaRPr/>
            </a:p>
            <a:p>
              <a:pPr marL="0" marR="0" lvl="0" indent="0" algn="ctr" rtl="0">
                <a:lnSpc>
                  <a:spcPct val="100000"/>
                </a:lnSpc>
                <a:spcBef>
                  <a:spcPts val="0"/>
                </a:spcBef>
                <a:spcAft>
                  <a:spcPts val="0"/>
                </a:spcAft>
                <a:buNone/>
              </a:pPr>
              <a:r>
                <a:rPr lang="en-US" sz="825" b="0" i="0" u="none" strike="noStrike" cap="none">
                  <a:solidFill>
                    <a:srgbClr val="000000"/>
                  </a:solidFill>
                  <a:latin typeface="Calibri"/>
                  <a:ea typeface="Calibri"/>
                  <a:cs typeface="Calibri"/>
                  <a:sym typeface="Calibri"/>
                </a:rPr>
                <a:t>Janet Fath</a:t>
              </a:r>
              <a:endParaRPr/>
            </a:p>
            <a:p>
              <a:pPr marL="0" marR="0" lvl="0" indent="0" algn="ctr" rtl="0">
                <a:lnSpc>
                  <a:spcPct val="100000"/>
                </a:lnSpc>
                <a:spcBef>
                  <a:spcPts val="0"/>
                </a:spcBef>
                <a:spcAft>
                  <a:spcPts val="0"/>
                </a:spcAft>
                <a:buNone/>
              </a:pPr>
              <a:r>
                <a:rPr lang="en-US" sz="825" b="0" i="0" u="none" strike="noStrike" cap="none">
                  <a:solidFill>
                    <a:srgbClr val="000000"/>
                  </a:solidFill>
                  <a:latin typeface="Calibri"/>
                  <a:ea typeface="Calibri"/>
                  <a:cs typeface="Calibri"/>
                  <a:sym typeface="Calibri"/>
                </a:rPr>
                <a:t>David Lyalin</a:t>
              </a:r>
              <a:endParaRPr/>
            </a:p>
            <a:p>
              <a:pPr marL="0" marR="0" lvl="0" indent="0" algn="ctr" rtl="0">
                <a:lnSpc>
                  <a:spcPct val="100000"/>
                </a:lnSpc>
                <a:spcBef>
                  <a:spcPts val="0"/>
                </a:spcBef>
                <a:spcAft>
                  <a:spcPts val="0"/>
                </a:spcAft>
                <a:buNone/>
              </a:pPr>
              <a:r>
                <a:rPr lang="en-US" sz="825" b="0" i="0" u="none" strike="noStrike" cap="none">
                  <a:solidFill>
                    <a:srgbClr val="000000"/>
                  </a:solidFill>
                  <a:latin typeface="Calibri"/>
                  <a:ea typeface="Calibri"/>
                  <a:cs typeface="Calibri"/>
                  <a:sym typeface="Calibri"/>
                </a:rPr>
                <a:t>Fikru Mekonnen</a:t>
              </a:r>
              <a:endParaRPr/>
            </a:p>
            <a:p>
              <a:pPr marL="0" marR="0" lvl="0" indent="0" algn="ctr" rtl="0">
                <a:lnSpc>
                  <a:spcPct val="100000"/>
                </a:lnSpc>
                <a:spcBef>
                  <a:spcPts val="0"/>
                </a:spcBef>
                <a:spcAft>
                  <a:spcPts val="0"/>
                </a:spcAft>
                <a:buNone/>
              </a:pPr>
              <a:r>
                <a:rPr lang="en-US" sz="825" b="0" i="0" u="none" strike="noStrike" cap="none">
                  <a:solidFill>
                    <a:srgbClr val="000000"/>
                  </a:solidFill>
                  <a:latin typeface="Calibri"/>
                  <a:ea typeface="Calibri"/>
                  <a:cs typeface="Calibri"/>
                  <a:sym typeface="Calibri"/>
                </a:rPr>
                <a:t>Chrissy Miner</a:t>
              </a:r>
              <a:endParaRPr/>
            </a:p>
            <a:p>
              <a:pPr marL="0" marR="0" lvl="0" indent="0" algn="ctr" rtl="0">
                <a:lnSpc>
                  <a:spcPct val="100000"/>
                </a:lnSpc>
                <a:spcBef>
                  <a:spcPts val="0"/>
                </a:spcBef>
                <a:spcAft>
                  <a:spcPts val="0"/>
                </a:spcAft>
                <a:buNone/>
              </a:pPr>
              <a:r>
                <a:rPr lang="en-US" sz="825" b="0" i="0" u="none" strike="noStrike" cap="none">
                  <a:solidFill>
                    <a:srgbClr val="000000"/>
                  </a:solidFill>
                  <a:latin typeface="Calibri"/>
                  <a:ea typeface="Calibri"/>
                  <a:cs typeface="Calibri"/>
                  <a:sym typeface="Calibri"/>
                </a:rPr>
                <a:t>Abdulhakeem Olorukooba</a:t>
              </a:r>
              <a:endParaRPr sz="825"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None/>
              </a:pPr>
              <a:r>
                <a:rPr lang="en-US" sz="825" b="0" i="0" u="none" strike="noStrike" cap="none">
                  <a:solidFill>
                    <a:srgbClr val="000000"/>
                  </a:solidFill>
                  <a:latin typeface="Calibri"/>
                  <a:ea typeface="Calibri"/>
                  <a:cs typeface="Calibri"/>
                  <a:sym typeface="Calibri"/>
                </a:rPr>
                <a:t>Faisal Reza</a:t>
              </a:r>
              <a:endParaRPr/>
            </a:p>
            <a:p>
              <a:pPr marL="0" marR="0" lvl="0" indent="0" algn="ctr" rtl="0">
                <a:lnSpc>
                  <a:spcPct val="100000"/>
                </a:lnSpc>
                <a:spcBef>
                  <a:spcPts val="0"/>
                </a:spcBef>
                <a:spcAft>
                  <a:spcPts val="0"/>
                </a:spcAft>
                <a:buNone/>
              </a:pPr>
              <a:r>
                <a:rPr lang="en-US" sz="825" b="0" i="0" u="none" strike="noStrike" cap="none">
                  <a:solidFill>
                    <a:srgbClr val="000000"/>
                  </a:solidFill>
                  <a:latin typeface="Calibri"/>
                  <a:ea typeface="Calibri"/>
                  <a:cs typeface="Calibri"/>
                  <a:sym typeface="Calibri"/>
                </a:rPr>
                <a:t>Carla Stearle</a:t>
              </a:r>
              <a:endParaRPr/>
            </a:p>
          </p:txBody>
        </p:sp>
      </p:grpSp>
      <p:grpSp>
        <p:nvGrpSpPr>
          <p:cNvPr id="1079" name="Google Shape;1079;g2e0c35f2eba_0_217"/>
          <p:cNvGrpSpPr/>
          <p:nvPr/>
        </p:nvGrpSpPr>
        <p:grpSpPr>
          <a:xfrm>
            <a:off x="5431023" y="3018714"/>
            <a:ext cx="1381592" cy="1828571"/>
            <a:chOff x="8163815" y="3915581"/>
            <a:chExt cx="1842123" cy="2438095"/>
          </a:xfrm>
        </p:grpSpPr>
        <p:sp>
          <p:nvSpPr>
            <p:cNvPr id="1080" name="Google Shape;1080;g2e0c35f2eba_0_217"/>
            <p:cNvSpPr/>
            <p:nvPr/>
          </p:nvSpPr>
          <p:spPr>
            <a:xfrm>
              <a:off x="8163815" y="3915581"/>
              <a:ext cx="1828890" cy="914013"/>
            </a:xfrm>
            <a:custGeom>
              <a:avLst/>
              <a:gdLst/>
              <a:ahLst/>
              <a:cxnLst/>
              <a:rect l="l" t="t" r="r" b="b"/>
              <a:pathLst>
                <a:path w="1037668" h="578489" extrusionOk="0">
                  <a:moveTo>
                    <a:pt x="0" y="0"/>
                  </a:moveTo>
                  <a:lnTo>
                    <a:pt x="1037668" y="0"/>
                  </a:lnTo>
                  <a:lnTo>
                    <a:pt x="1037668" y="578489"/>
                  </a:lnTo>
                  <a:lnTo>
                    <a:pt x="0" y="578489"/>
                  </a:lnTo>
                  <a:lnTo>
                    <a:pt x="0" y="0"/>
                  </a:lnTo>
                  <a:close/>
                </a:path>
              </a:pathLst>
            </a:custGeom>
            <a:solidFill>
              <a:srgbClr val="F3D3CC">
                <a:alpha val="49800"/>
              </a:srgbClr>
            </a:solidFill>
            <a:ln w="19050" cap="flat" cmpd="sng">
              <a:solidFill>
                <a:srgbClr val="DBDBDB"/>
              </a:solidFill>
              <a:prstDash val="solid"/>
              <a:miter lim="800000"/>
              <a:headEnd type="none" w="sm" len="sm"/>
              <a:tailEnd type="none" w="sm" len="sm"/>
            </a:ln>
          </p:spPr>
          <p:txBody>
            <a:bodyPr spcFirstLastPara="1" wrap="square" lIns="68575" tIns="4750" rIns="68575" bIns="4750" anchor="ctr" anchorCtr="0">
              <a:noAutofit/>
            </a:bodyPr>
            <a:lstStyle/>
            <a:p>
              <a:pPr marL="0" marR="0" lvl="0" indent="0" algn="ctr" rtl="0">
                <a:lnSpc>
                  <a:spcPct val="90000"/>
                </a:lnSpc>
                <a:spcBef>
                  <a:spcPts val="0"/>
                </a:spcBef>
                <a:spcAft>
                  <a:spcPts val="0"/>
                </a:spcAft>
                <a:buNone/>
              </a:pPr>
              <a:r>
                <a:rPr lang="en-US" sz="900" b="1" i="0" u="none" strike="noStrike" cap="none">
                  <a:solidFill>
                    <a:srgbClr val="000000"/>
                  </a:solidFill>
                  <a:latin typeface="Calibri"/>
                  <a:ea typeface="Calibri"/>
                  <a:cs typeface="Calibri"/>
                  <a:sym typeface="Calibri"/>
                </a:rPr>
                <a:t>Evaluation and Applied Analytics Team</a:t>
              </a:r>
              <a:endParaRPr/>
            </a:p>
            <a:p>
              <a:pPr marL="0" marR="0" lvl="0" indent="0" algn="ctr" rtl="0">
                <a:lnSpc>
                  <a:spcPct val="90000"/>
                </a:lnSpc>
                <a:spcBef>
                  <a:spcPts val="315"/>
                </a:spcBef>
                <a:spcAft>
                  <a:spcPts val="0"/>
                </a:spcAft>
                <a:buNone/>
              </a:pPr>
              <a:r>
                <a:rPr lang="en-US" sz="900" b="0" i="0" u="none" strike="noStrike" cap="none">
                  <a:solidFill>
                    <a:srgbClr val="000000"/>
                  </a:solidFill>
                  <a:latin typeface="Calibri"/>
                  <a:ea typeface="Calibri"/>
                  <a:cs typeface="Calibri"/>
                  <a:sym typeface="Calibri"/>
                </a:rPr>
                <a:t>Lead: Kimberly Nguyen</a:t>
              </a:r>
              <a:endParaRPr/>
            </a:p>
          </p:txBody>
        </p:sp>
        <p:sp>
          <p:nvSpPr>
            <p:cNvPr id="1081" name="Google Shape;1081;g2e0c35f2eba_0_217"/>
            <p:cNvSpPr txBox="1"/>
            <p:nvPr/>
          </p:nvSpPr>
          <p:spPr>
            <a:xfrm>
              <a:off x="8177138" y="4907076"/>
              <a:ext cx="1828800" cy="1446600"/>
            </a:xfrm>
            <a:prstGeom prst="rect">
              <a:avLst/>
            </a:prstGeom>
            <a:solidFill>
              <a:srgbClr val="F3D3CC">
                <a:alpha val="49800"/>
              </a:srgbClr>
            </a:solidFill>
            <a:ln w="19050" cap="flat" cmpd="sng">
              <a:solidFill>
                <a:srgbClr val="DBDBDB"/>
              </a:solidFill>
              <a:prstDash val="solid"/>
              <a:round/>
              <a:headEnd type="none" w="sm" len="sm"/>
              <a:tailEnd type="none" w="sm" len="sm"/>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None/>
              </a:pPr>
              <a:r>
                <a:rPr lang="en-US" sz="825" b="0" i="0" u="none" strike="noStrike" cap="none">
                  <a:solidFill>
                    <a:srgbClr val="000000"/>
                  </a:solidFill>
                  <a:latin typeface="Calibri"/>
                  <a:ea typeface="Calibri"/>
                  <a:cs typeface="Calibri"/>
                  <a:sym typeface="Calibri"/>
                </a:rPr>
                <a:t>Heba Athar</a:t>
              </a:r>
              <a:endParaRPr sz="825"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None/>
              </a:pPr>
              <a:r>
                <a:rPr lang="en-US" sz="825" b="0" i="0" u="none" strike="noStrike" cap="none">
                  <a:solidFill>
                    <a:srgbClr val="000000"/>
                  </a:solidFill>
                  <a:latin typeface="Calibri"/>
                  <a:ea typeface="Calibri"/>
                  <a:cs typeface="Calibri"/>
                  <a:sym typeface="Calibri"/>
                </a:rPr>
                <a:t>Ellen Boundy</a:t>
              </a:r>
              <a:endParaRPr/>
            </a:p>
            <a:p>
              <a:pPr marL="0" marR="0" lvl="0" indent="0" algn="ctr" rtl="0">
                <a:lnSpc>
                  <a:spcPct val="100000"/>
                </a:lnSpc>
                <a:spcBef>
                  <a:spcPts val="0"/>
                </a:spcBef>
                <a:spcAft>
                  <a:spcPts val="0"/>
                </a:spcAft>
                <a:buNone/>
              </a:pPr>
              <a:r>
                <a:rPr lang="en-US" sz="825" b="0" i="0" u="none" strike="noStrike" cap="none">
                  <a:solidFill>
                    <a:srgbClr val="000000"/>
                  </a:solidFill>
                  <a:latin typeface="Calibri"/>
                  <a:ea typeface="Calibri"/>
                  <a:cs typeface="Calibri"/>
                  <a:sym typeface="Calibri"/>
                </a:rPr>
                <a:t>Hannah Fast</a:t>
              </a:r>
              <a:endParaRPr sz="825"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None/>
              </a:pPr>
              <a:r>
                <a:rPr lang="en-US" sz="825" b="0" i="0" u="none" strike="noStrike" cap="none">
                  <a:solidFill>
                    <a:srgbClr val="000000"/>
                  </a:solidFill>
                  <a:latin typeface="Calibri"/>
                  <a:ea typeface="Calibri"/>
                  <a:cs typeface="Calibri"/>
                  <a:sym typeface="Calibri"/>
                </a:rPr>
                <a:t>Nkenge Jones Jack</a:t>
              </a:r>
              <a:endParaRPr sz="825"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None/>
              </a:pPr>
              <a:r>
                <a:rPr lang="en-US" sz="825" b="0" i="0" u="none" strike="noStrike" cap="none">
                  <a:solidFill>
                    <a:srgbClr val="000000"/>
                  </a:solidFill>
                  <a:latin typeface="Calibri"/>
                  <a:ea typeface="Calibri"/>
                  <a:cs typeface="Calibri"/>
                  <a:sym typeface="Calibri"/>
                </a:rPr>
                <a:t>Bhavini Murthy</a:t>
              </a:r>
              <a:endParaRPr sz="825"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None/>
              </a:pPr>
              <a:r>
                <a:rPr lang="en-US" sz="825" b="0" i="0" u="none" strike="noStrike" cap="none">
                  <a:solidFill>
                    <a:srgbClr val="000000"/>
                  </a:solidFill>
                  <a:latin typeface="Calibri"/>
                  <a:ea typeface="Calibri"/>
                  <a:cs typeface="Calibri"/>
                  <a:sym typeface="Calibri"/>
                </a:rPr>
                <a:t>Lauren Shaw</a:t>
              </a:r>
              <a:endParaRPr sz="825"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None/>
              </a:pPr>
              <a:r>
                <a:rPr lang="en-US" sz="825" b="0" i="0" u="none" strike="noStrike" cap="none">
                  <a:solidFill>
                    <a:srgbClr val="000000"/>
                  </a:solidFill>
                  <a:latin typeface="Calibri"/>
                  <a:ea typeface="Calibri"/>
                  <a:cs typeface="Calibri"/>
                  <a:sym typeface="Calibri"/>
                </a:rPr>
                <a:t>Ashley Treharne</a:t>
              </a:r>
              <a:endParaRPr/>
            </a:p>
            <a:p>
              <a:pPr marL="0" marR="0" lvl="0" indent="0" algn="ctr" rtl="0">
                <a:lnSpc>
                  <a:spcPct val="100000"/>
                </a:lnSpc>
                <a:spcBef>
                  <a:spcPts val="0"/>
                </a:spcBef>
                <a:spcAft>
                  <a:spcPts val="0"/>
                </a:spcAft>
                <a:buNone/>
              </a:pPr>
              <a:r>
                <a:rPr lang="en-US" sz="825" b="0" i="0" u="none" strike="noStrike" cap="none">
                  <a:solidFill>
                    <a:srgbClr val="000000"/>
                  </a:solidFill>
                  <a:latin typeface="Calibri"/>
                  <a:ea typeface="Calibri"/>
                  <a:cs typeface="Calibri"/>
                  <a:sym typeface="Calibri"/>
                </a:rPr>
                <a:t>Camila Rodriguez-Rojas </a:t>
              </a:r>
              <a:endParaRPr sz="1350" b="0" i="0" u="none" strike="noStrike" cap="none">
                <a:solidFill>
                  <a:srgbClr val="0F56DC"/>
                </a:solidFill>
                <a:latin typeface="Open Sans"/>
                <a:ea typeface="Open Sans"/>
                <a:cs typeface="Open Sans"/>
                <a:sym typeface="Open Sans"/>
              </a:endParaRPr>
            </a:p>
          </p:txBody>
        </p:sp>
      </p:grpSp>
      <p:grpSp>
        <p:nvGrpSpPr>
          <p:cNvPr id="1082" name="Google Shape;1082;g2e0c35f2eba_0_217"/>
          <p:cNvGrpSpPr/>
          <p:nvPr/>
        </p:nvGrpSpPr>
        <p:grpSpPr>
          <a:xfrm>
            <a:off x="6935522" y="3018714"/>
            <a:ext cx="1371667" cy="1193846"/>
            <a:chOff x="10161763" y="3915581"/>
            <a:chExt cx="1828890" cy="1591794"/>
          </a:xfrm>
        </p:grpSpPr>
        <p:sp>
          <p:nvSpPr>
            <p:cNvPr id="1083" name="Google Shape;1083;g2e0c35f2eba_0_217"/>
            <p:cNvSpPr/>
            <p:nvPr/>
          </p:nvSpPr>
          <p:spPr>
            <a:xfrm>
              <a:off x="10161763" y="3915581"/>
              <a:ext cx="1828890" cy="914013"/>
            </a:xfrm>
            <a:custGeom>
              <a:avLst/>
              <a:gdLst/>
              <a:ahLst/>
              <a:cxnLst/>
              <a:rect l="l" t="t" r="r" b="b"/>
              <a:pathLst>
                <a:path w="1037668" h="578489" extrusionOk="0">
                  <a:moveTo>
                    <a:pt x="0" y="0"/>
                  </a:moveTo>
                  <a:lnTo>
                    <a:pt x="1037668" y="0"/>
                  </a:lnTo>
                  <a:lnTo>
                    <a:pt x="1037668" y="578489"/>
                  </a:lnTo>
                  <a:lnTo>
                    <a:pt x="0" y="578489"/>
                  </a:lnTo>
                  <a:lnTo>
                    <a:pt x="0" y="0"/>
                  </a:lnTo>
                  <a:close/>
                </a:path>
              </a:pathLst>
            </a:custGeom>
            <a:solidFill>
              <a:srgbClr val="E5E6E6">
                <a:alpha val="49800"/>
              </a:srgbClr>
            </a:solidFill>
            <a:ln w="19050" cap="flat" cmpd="sng">
              <a:solidFill>
                <a:srgbClr val="B3C6E7"/>
              </a:solidFill>
              <a:prstDash val="solid"/>
              <a:miter lim="800000"/>
              <a:headEnd type="none" w="sm" len="sm"/>
              <a:tailEnd type="none" w="sm" len="sm"/>
            </a:ln>
          </p:spPr>
          <p:txBody>
            <a:bodyPr spcFirstLastPara="1" wrap="square" lIns="68575" tIns="4750" rIns="68575" bIns="4750" anchor="ctr" anchorCtr="0">
              <a:noAutofit/>
            </a:bodyPr>
            <a:lstStyle/>
            <a:p>
              <a:pPr marL="0" marR="0" lvl="0" indent="0" algn="ctr" rtl="0">
                <a:lnSpc>
                  <a:spcPct val="100000"/>
                </a:lnSpc>
                <a:spcBef>
                  <a:spcPts val="0"/>
                </a:spcBef>
                <a:spcAft>
                  <a:spcPts val="0"/>
                </a:spcAft>
                <a:buNone/>
              </a:pPr>
              <a:r>
                <a:rPr lang="en-US" sz="900" b="1" i="0" u="none" strike="noStrike" cap="none">
                  <a:solidFill>
                    <a:srgbClr val="000000"/>
                  </a:solidFill>
                  <a:latin typeface="Calibri"/>
                  <a:ea typeface="Calibri"/>
                  <a:cs typeface="Calibri"/>
                  <a:sym typeface="Calibri"/>
                </a:rPr>
                <a:t>Application Support Team</a:t>
              </a:r>
              <a:endParaRPr/>
            </a:p>
            <a:p>
              <a:pPr marL="0" marR="0" lvl="0" indent="0" algn="ctr" rtl="0">
                <a:lnSpc>
                  <a:spcPct val="100000"/>
                </a:lnSpc>
                <a:spcBef>
                  <a:spcPts val="315"/>
                </a:spcBef>
                <a:spcAft>
                  <a:spcPts val="0"/>
                </a:spcAft>
                <a:buNone/>
              </a:pPr>
              <a:r>
                <a:rPr lang="en-US" sz="900" b="0" i="0" u="none" strike="noStrike" cap="none">
                  <a:solidFill>
                    <a:srgbClr val="000000"/>
                  </a:solidFill>
                  <a:latin typeface="Calibri"/>
                  <a:ea typeface="Calibri"/>
                  <a:cs typeface="Calibri"/>
                  <a:sym typeface="Calibri"/>
                </a:rPr>
                <a:t>Lead: Susan Pierce-Richards</a:t>
              </a:r>
              <a:endParaRPr sz="900" b="0" i="0" u="none" strike="noStrike" cap="none">
                <a:solidFill>
                  <a:srgbClr val="000000"/>
                </a:solidFill>
                <a:latin typeface="Calibri"/>
                <a:ea typeface="Calibri"/>
                <a:cs typeface="Calibri"/>
                <a:sym typeface="Calibri"/>
              </a:endParaRPr>
            </a:p>
          </p:txBody>
        </p:sp>
        <p:sp>
          <p:nvSpPr>
            <p:cNvPr id="1084" name="Google Shape;1084;g2e0c35f2eba_0_217"/>
            <p:cNvSpPr txBox="1"/>
            <p:nvPr/>
          </p:nvSpPr>
          <p:spPr>
            <a:xfrm>
              <a:off x="10161763" y="4907075"/>
              <a:ext cx="1828800" cy="600300"/>
            </a:xfrm>
            <a:prstGeom prst="rect">
              <a:avLst/>
            </a:prstGeom>
            <a:solidFill>
              <a:srgbClr val="E5E6E6">
                <a:alpha val="49800"/>
              </a:srgbClr>
            </a:solidFill>
            <a:ln w="19050" cap="flat" cmpd="sng">
              <a:solidFill>
                <a:srgbClr val="B3C6E7"/>
              </a:solidFill>
              <a:prstDash val="solid"/>
              <a:round/>
              <a:headEnd type="none" w="sm" len="sm"/>
              <a:tailEnd type="none" w="sm" len="sm"/>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None/>
              </a:pPr>
              <a:r>
                <a:rPr lang="en-US" sz="825" b="0" i="0" u="none" strike="noStrike" cap="none">
                  <a:solidFill>
                    <a:srgbClr val="000000"/>
                  </a:solidFill>
                  <a:latin typeface="Calibri"/>
                  <a:ea typeface="Calibri"/>
                  <a:cs typeface="Calibri"/>
                  <a:sym typeface="Calibri"/>
                </a:rPr>
                <a:t>Melody Parker</a:t>
              </a:r>
              <a:endParaRPr/>
            </a:p>
            <a:p>
              <a:pPr marL="0" marR="0" lvl="0" indent="0" algn="ctr" rtl="0">
                <a:lnSpc>
                  <a:spcPct val="100000"/>
                </a:lnSpc>
                <a:spcBef>
                  <a:spcPts val="0"/>
                </a:spcBef>
                <a:spcAft>
                  <a:spcPts val="0"/>
                </a:spcAft>
                <a:buNone/>
              </a:pPr>
              <a:r>
                <a:rPr lang="en-US" sz="825" b="0" i="0" u="none" strike="noStrike" cap="none">
                  <a:solidFill>
                    <a:srgbClr val="000000"/>
                  </a:solidFill>
                  <a:latin typeface="Open Sans"/>
                  <a:ea typeface="Open Sans"/>
                  <a:cs typeface="Open Sans"/>
                  <a:sym typeface="Open Sans"/>
                </a:rPr>
                <a:t>Mark Winarsky</a:t>
              </a:r>
              <a:endParaRPr/>
            </a:p>
            <a:p>
              <a:pPr marL="0" marR="0" lvl="0" indent="0" algn="ctr" rtl="0">
                <a:lnSpc>
                  <a:spcPct val="100000"/>
                </a:lnSpc>
                <a:spcBef>
                  <a:spcPts val="0"/>
                </a:spcBef>
                <a:spcAft>
                  <a:spcPts val="0"/>
                </a:spcAft>
                <a:buNone/>
              </a:pPr>
              <a:r>
                <a:rPr lang="en-US" sz="825" b="0" i="0" u="none" strike="noStrike" cap="none">
                  <a:solidFill>
                    <a:srgbClr val="000000"/>
                  </a:solidFill>
                  <a:latin typeface="Open Sans"/>
                  <a:ea typeface="Open Sans"/>
                  <a:cs typeface="Open Sans"/>
                  <a:sym typeface="Open Sans"/>
                </a:rPr>
                <a:t>Shani Doss</a:t>
              </a:r>
              <a:endParaRPr/>
            </a:p>
          </p:txBody>
        </p:sp>
      </p:grpSp>
      <p:grpSp>
        <p:nvGrpSpPr>
          <p:cNvPr id="1085" name="Google Shape;1085;g2e0c35f2eba_0_217"/>
          <p:cNvGrpSpPr/>
          <p:nvPr/>
        </p:nvGrpSpPr>
        <p:grpSpPr>
          <a:xfrm>
            <a:off x="2430786" y="3018713"/>
            <a:ext cx="1381131" cy="1066721"/>
            <a:chOff x="2196617" y="3915581"/>
            <a:chExt cx="1841508" cy="1422295"/>
          </a:xfrm>
        </p:grpSpPr>
        <p:sp>
          <p:nvSpPr>
            <p:cNvPr id="1086" name="Google Shape;1086;g2e0c35f2eba_0_217"/>
            <p:cNvSpPr/>
            <p:nvPr/>
          </p:nvSpPr>
          <p:spPr>
            <a:xfrm>
              <a:off x="2196617" y="3915581"/>
              <a:ext cx="1828218" cy="913713"/>
            </a:xfrm>
            <a:custGeom>
              <a:avLst/>
              <a:gdLst/>
              <a:ahLst/>
              <a:cxnLst/>
              <a:rect l="l" t="t" r="r" b="b"/>
              <a:pathLst>
                <a:path w="1038760" h="623695" extrusionOk="0">
                  <a:moveTo>
                    <a:pt x="0" y="0"/>
                  </a:moveTo>
                  <a:lnTo>
                    <a:pt x="1038760" y="0"/>
                  </a:lnTo>
                  <a:lnTo>
                    <a:pt x="1038760" y="623695"/>
                  </a:lnTo>
                  <a:lnTo>
                    <a:pt x="0" y="623695"/>
                  </a:lnTo>
                  <a:lnTo>
                    <a:pt x="0" y="0"/>
                  </a:lnTo>
                  <a:close/>
                </a:path>
              </a:pathLst>
            </a:custGeom>
            <a:solidFill>
              <a:srgbClr val="BAF9E5">
                <a:alpha val="49800"/>
              </a:srgbClr>
            </a:solidFill>
            <a:ln w="19050" cap="flat" cmpd="sng">
              <a:solidFill>
                <a:srgbClr val="F5F4F4"/>
              </a:solidFill>
              <a:prstDash val="solid"/>
              <a:miter lim="800000"/>
              <a:headEnd type="none" w="sm" len="sm"/>
              <a:tailEnd type="none" w="sm" len="sm"/>
            </a:ln>
          </p:spPr>
          <p:txBody>
            <a:bodyPr spcFirstLastPara="1" wrap="square" lIns="68575" tIns="4750" rIns="68575" bIns="4750" anchor="ctr" anchorCtr="0">
              <a:noAutofit/>
            </a:bodyPr>
            <a:lstStyle/>
            <a:p>
              <a:pPr marL="0" marR="0" lvl="0" indent="0" algn="ctr" rtl="0">
                <a:lnSpc>
                  <a:spcPct val="90000"/>
                </a:lnSpc>
                <a:spcBef>
                  <a:spcPts val="0"/>
                </a:spcBef>
                <a:spcAft>
                  <a:spcPts val="0"/>
                </a:spcAft>
                <a:buNone/>
              </a:pPr>
              <a:r>
                <a:rPr lang="en-US" sz="900" b="1" i="0" u="none" strike="noStrike" cap="none">
                  <a:solidFill>
                    <a:srgbClr val="000000"/>
                  </a:solidFill>
                  <a:latin typeface="Calibri"/>
                  <a:ea typeface="Calibri"/>
                  <a:cs typeface="Calibri"/>
                  <a:sym typeface="Calibri"/>
                </a:rPr>
                <a:t>Outreach and Assistance Team </a:t>
              </a:r>
              <a:endParaRPr/>
            </a:p>
            <a:p>
              <a:pPr marL="0" marR="0" lvl="0" indent="0" algn="ctr" rtl="0">
                <a:lnSpc>
                  <a:spcPct val="90000"/>
                </a:lnSpc>
                <a:spcBef>
                  <a:spcPts val="315"/>
                </a:spcBef>
                <a:spcAft>
                  <a:spcPts val="0"/>
                </a:spcAft>
                <a:buNone/>
              </a:pPr>
              <a:r>
                <a:rPr lang="en-US" sz="900" b="0" i="0" u="none" strike="noStrike" cap="none">
                  <a:solidFill>
                    <a:srgbClr val="000000"/>
                  </a:solidFill>
                  <a:latin typeface="Calibri"/>
                  <a:ea typeface="Calibri"/>
                  <a:cs typeface="Calibri"/>
                  <a:sym typeface="Calibri"/>
                </a:rPr>
                <a:t>Lead: Beth Cox</a:t>
              </a:r>
              <a:endParaRPr sz="900" b="0" i="0" u="none" strike="noStrike" cap="none">
                <a:solidFill>
                  <a:srgbClr val="000000"/>
                </a:solidFill>
                <a:latin typeface="Calibri"/>
                <a:ea typeface="Calibri"/>
                <a:cs typeface="Calibri"/>
                <a:sym typeface="Calibri"/>
              </a:endParaRPr>
            </a:p>
          </p:txBody>
        </p:sp>
        <p:sp>
          <p:nvSpPr>
            <p:cNvPr id="1087" name="Google Shape;1087;g2e0c35f2eba_0_217"/>
            <p:cNvSpPr txBox="1"/>
            <p:nvPr/>
          </p:nvSpPr>
          <p:spPr>
            <a:xfrm>
              <a:off x="2200325" y="4907076"/>
              <a:ext cx="1837800" cy="430800"/>
            </a:xfrm>
            <a:prstGeom prst="rect">
              <a:avLst/>
            </a:prstGeom>
            <a:solidFill>
              <a:srgbClr val="BAF9E5">
                <a:alpha val="49800"/>
              </a:srgbClr>
            </a:solidFill>
            <a:ln w="19050" cap="flat" cmpd="sng">
              <a:solidFill>
                <a:srgbClr val="F5F4F4"/>
              </a:solidFill>
              <a:prstDash val="solid"/>
              <a:round/>
              <a:headEnd type="none" w="sm" len="sm"/>
              <a:tailEnd type="none" w="sm" len="sm"/>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None/>
              </a:pPr>
              <a:r>
                <a:rPr lang="en-US" sz="825" b="0" i="0" u="none" strike="noStrike" cap="none">
                  <a:solidFill>
                    <a:srgbClr val="000000"/>
                  </a:solidFill>
                  <a:latin typeface="Calibri"/>
                  <a:ea typeface="Calibri"/>
                  <a:cs typeface="Calibri"/>
                  <a:sym typeface="Calibri"/>
                </a:rPr>
                <a:t>Chantel Hartman</a:t>
              </a:r>
              <a:endParaRPr/>
            </a:p>
            <a:p>
              <a:pPr marL="0" marR="0" lvl="0" indent="0" algn="ctr" rtl="0">
                <a:lnSpc>
                  <a:spcPct val="100000"/>
                </a:lnSpc>
                <a:spcBef>
                  <a:spcPts val="0"/>
                </a:spcBef>
                <a:spcAft>
                  <a:spcPts val="0"/>
                </a:spcAft>
                <a:buNone/>
              </a:pPr>
              <a:r>
                <a:rPr lang="en-US" sz="825" b="0" i="0" u="none" strike="noStrike" cap="none">
                  <a:solidFill>
                    <a:srgbClr val="000000"/>
                  </a:solidFill>
                  <a:latin typeface="Calibri"/>
                  <a:ea typeface="Calibri"/>
                  <a:cs typeface="Calibri"/>
                  <a:sym typeface="Calibri"/>
                </a:rPr>
                <a:t>Marley Vazquez</a:t>
              </a:r>
              <a:endParaRPr/>
            </a:p>
          </p:txBody>
        </p:sp>
      </p:grpSp>
      <p:sp>
        <p:nvSpPr>
          <p:cNvPr id="1088" name="Google Shape;1088;g2e0c35f2eba_0_217"/>
          <p:cNvSpPr/>
          <p:nvPr/>
        </p:nvSpPr>
        <p:spPr>
          <a:xfrm>
            <a:off x="3865892" y="1319272"/>
            <a:ext cx="1372316" cy="206947"/>
          </a:xfrm>
          <a:custGeom>
            <a:avLst/>
            <a:gdLst/>
            <a:ahLst/>
            <a:cxnLst/>
            <a:rect l="l" t="t" r="r" b="b"/>
            <a:pathLst>
              <a:path w="1037668" h="452343" extrusionOk="0">
                <a:moveTo>
                  <a:pt x="0" y="0"/>
                </a:moveTo>
                <a:lnTo>
                  <a:pt x="1037668" y="0"/>
                </a:lnTo>
                <a:lnTo>
                  <a:pt x="1037668" y="452343"/>
                </a:lnTo>
                <a:lnTo>
                  <a:pt x="0" y="452343"/>
                </a:lnTo>
                <a:lnTo>
                  <a:pt x="0" y="0"/>
                </a:lnTo>
                <a:close/>
              </a:path>
            </a:pathLst>
          </a:custGeom>
          <a:solidFill>
            <a:srgbClr val="B9CFFF"/>
          </a:solidFill>
          <a:ln w="19050" cap="flat" cmpd="sng">
            <a:solidFill>
              <a:srgbClr val="BBD6EE"/>
            </a:solidFill>
            <a:prstDash val="solid"/>
            <a:miter lim="800000"/>
            <a:headEnd type="none" w="sm" len="sm"/>
            <a:tailEnd type="none" w="sm" len="sm"/>
          </a:ln>
        </p:spPr>
        <p:txBody>
          <a:bodyPr spcFirstLastPara="1" wrap="square" lIns="68575" tIns="4750" rIns="68575" bIns="4750" anchor="ctr" anchorCtr="0">
            <a:noAutofit/>
          </a:bodyPr>
          <a:lstStyle/>
          <a:p>
            <a:pPr marL="0" marR="0" lvl="0" indent="0" algn="ctr" rtl="0">
              <a:lnSpc>
                <a:spcPct val="100000"/>
              </a:lnSpc>
              <a:spcBef>
                <a:spcPts val="0"/>
              </a:spcBef>
              <a:spcAft>
                <a:spcPts val="0"/>
              </a:spcAft>
              <a:buNone/>
            </a:pPr>
            <a:r>
              <a:rPr lang="en-US" sz="825" b="0" i="0" u="none" strike="noStrike" cap="none">
                <a:solidFill>
                  <a:srgbClr val="000000"/>
                </a:solidFill>
                <a:latin typeface="Calibri"/>
                <a:ea typeface="Calibri"/>
                <a:cs typeface="Calibri"/>
                <a:sym typeface="Calibri"/>
              </a:rPr>
              <a:t>Vickie Garrett</a:t>
            </a:r>
            <a:endParaRPr/>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92"/>
        <p:cNvGrpSpPr/>
        <p:nvPr/>
      </p:nvGrpSpPr>
      <p:grpSpPr>
        <a:xfrm>
          <a:off x="0" y="0"/>
          <a:ext cx="0" cy="0"/>
          <a:chOff x="0" y="0"/>
          <a:chExt cx="0" cy="0"/>
        </a:xfrm>
      </p:grpSpPr>
      <p:sp>
        <p:nvSpPr>
          <p:cNvPr id="1093" name="Google Shape;1093;g2e0c35f2eba_0_258"/>
          <p:cNvSpPr txBox="1">
            <a:spLocks noGrp="1"/>
          </p:cNvSpPr>
          <p:nvPr>
            <p:ph type="title"/>
          </p:nvPr>
        </p:nvSpPr>
        <p:spPr>
          <a:xfrm>
            <a:off x="338107" y="596336"/>
            <a:ext cx="8467800" cy="805500"/>
          </a:xfrm>
          <a:prstGeom prst="rect">
            <a:avLst/>
          </a:prstGeom>
          <a:noFill/>
          <a:ln>
            <a:noFill/>
          </a:ln>
        </p:spPr>
        <p:txBody>
          <a:bodyPr spcFirstLastPara="1" wrap="square" lIns="68575" tIns="34300" rIns="68575" bIns="34300" anchor="ctr" anchorCtr="0">
            <a:normAutofit/>
          </a:bodyPr>
          <a:lstStyle/>
          <a:p>
            <a:pPr marL="0" lvl="0" indent="0" algn="l" rtl="0">
              <a:lnSpc>
                <a:spcPct val="100000"/>
              </a:lnSpc>
              <a:spcBef>
                <a:spcPts val="0"/>
              </a:spcBef>
              <a:spcAft>
                <a:spcPts val="0"/>
              </a:spcAft>
              <a:buClr>
                <a:srgbClr val="005FBD"/>
              </a:buClr>
              <a:buSzPct val="120000"/>
              <a:buNone/>
            </a:pPr>
            <a:r>
              <a:rPr lang="en-US" sz="3000">
                <a:solidFill>
                  <a:srgbClr val="1E4E79"/>
                </a:solidFill>
              </a:rPr>
              <a:t>Awardee Organizational Reporting Structure</a:t>
            </a:r>
            <a:endParaRPr sz="3000">
              <a:solidFill>
                <a:srgbClr val="1E4E79"/>
              </a:solidFill>
            </a:endParaRPr>
          </a:p>
          <a:p>
            <a:pPr marL="0" lvl="0" indent="0" algn="l" rtl="0">
              <a:lnSpc>
                <a:spcPct val="100000"/>
              </a:lnSpc>
              <a:spcBef>
                <a:spcPts val="0"/>
              </a:spcBef>
              <a:spcAft>
                <a:spcPts val="0"/>
              </a:spcAft>
              <a:buSzPct val="100000"/>
              <a:buNone/>
            </a:pPr>
            <a:endParaRPr/>
          </a:p>
        </p:txBody>
      </p:sp>
      <p:sp>
        <p:nvSpPr>
          <p:cNvPr id="1094" name="Google Shape;1094;g2e0c35f2eba_0_258"/>
          <p:cNvSpPr txBox="1">
            <a:spLocks noGrp="1"/>
          </p:cNvSpPr>
          <p:nvPr>
            <p:ph type="body" idx="1"/>
          </p:nvPr>
        </p:nvSpPr>
        <p:spPr>
          <a:xfrm>
            <a:off x="338100" y="1142675"/>
            <a:ext cx="8401200" cy="4107600"/>
          </a:xfrm>
          <a:prstGeom prst="rect">
            <a:avLst/>
          </a:prstGeom>
          <a:noFill/>
          <a:ln>
            <a:noFill/>
          </a:ln>
        </p:spPr>
        <p:txBody>
          <a:bodyPr spcFirstLastPara="1" wrap="square" lIns="68575" tIns="34300" rIns="68575" bIns="34300" anchor="t" anchorCtr="0">
            <a:normAutofit/>
          </a:bodyPr>
          <a:lstStyle/>
          <a:p>
            <a:pPr marL="0" lvl="0" indent="0" algn="l" rtl="0">
              <a:lnSpc>
                <a:spcPct val="100000"/>
              </a:lnSpc>
              <a:spcBef>
                <a:spcPts val="1000"/>
              </a:spcBef>
              <a:spcAft>
                <a:spcPts val="0"/>
              </a:spcAft>
              <a:buNone/>
            </a:pPr>
            <a:r>
              <a:rPr lang="en-US" sz="1800">
                <a:solidFill>
                  <a:srgbClr val="000000"/>
                </a:solidFill>
              </a:rPr>
              <a:t>Does your organizational structure impact the information you receive from and your engagement with CDC ISD or IDAB?</a:t>
            </a:r>
            <a:endParaRPr sz="1800">
              <a:solidFill>
                <a:srgbClr val="000000"/>
              </a:solidFill>
            </a:endParaRPr>
          </a:p>
          <a:p>
            <a:pPr marL="914400" lvl="1" indent="-342900" algn="l" rtl="0">
              <a:lnSpc>
                <a:spcPct val="100000"/>
              </a:lnSpc>
              <a:spcBef>
                <a:spcPts val="0"/>
              </a:spcBef>
              <a:spcAft>
                <a:spcPts val="0"/>
              </a:spcAft>
              <a:buSzPts val="1800"/>
              <a:buChar char="•"/>
            </a:pPr>
            <a:r>
              <a:rPr lang="en-US" sz="1800">
                <a:solidFill>
                  <a:srgbClr val="000000"/>
                </a:solidFill>
              </a:rPr>
              <a:t>Does your IIS reside within the Immunization Program? </a:t>
            </a:r>
            <a:r>
              <a:rPr lang="en-US" sz="1800"/>
              <a:t>Does your IIS reside within a state IT chain of command? If so, does it impact your ability to develop and maintain your IIS to support your Immunization Program?  Does your program have a Data Quality Team?  Does this group report to program or up through IIS?  </a:t>
            </a:r>
            <a:endParaRPr sz="1800"/>
          </a:p>
          <a:p>
            <a:pPr marL="914400" lvl="1" indent="-342900" algn="l" rtl="0">
              <a:lnSpc>
                <a:spcPct val="100000"/>
              </a:lnSpc>
              <a:spcBef>
                <a:spcPts val="0"/>
              </a:spcBef>
              <a:spcAft>
                <a:spcPts val="0"/>
              </a:spcAft>
              <a:buSzPts val="1800"/>
              <a:buChar char="•"/>
            </a:pPr>
            <a:r>
              <a:rPr lang="en-US" sz="1800"/>
              <a:t>Does your IIS Subject Matter Expert (SME) communicate with the right individuals for your health department's structure?</a:t>
            </a:r>
            <a:endParaRPr sz="1800"/>
          </a:p>
          <a:p>
            <a:pPr marL="914400" lvl="1" indent="-342900" algn="l" rtl="0">
              <a:lnSpc>
                <a:spcPct val="100000"/>
              </a:lnSpc>
              <a:spcBef>
                <a:spcPts val="0"/>
              </a:spcBef>
              <a:spcAft>
                <a:spcPts val="0"/>
              </a:spcAft>
              <a:buSzPts val="1800"/>
              <a:buChar char="•"/>
            </a:pPr>
            <a:r>
              <a:rPr lang="en-US" sz="1800"/>
              <a:t>Is your IT department involved in supporting your IIS? If so, how?</a:t>
            </a:r>
            <a:endParaRPr sz="1800"/>
          </a:p>
          <a:p>
            <a:pPr marL="914400" lvl="1" indent="-342900" algn="l" rtl="0">
              <a:lnSpc>
                <a:spcPct val="100000"/>
              </a:lnSpc>
              <a:spcBef>
                <a:spcPts val="0"/>
              </a:spcBef>
              <a:spcAft>
                <a:spcPts val="0"/>
              </a:spcAft>
              <a:buSzPts val="1800"/>
              <a:buChar char="•"/>
            </a:pPr>
            <a:r>
              <a:rPr lang="en-US" sz="1800"/>
              <a:t>Do you have an outside technology partner? Do the right individuals from your jurisdiction engage with your technology partner?  </a:t>
            </a:r>
            <a:endParaRPr sz="1800"/>
          </a:p>
          <a:p>
            <a:pPr marL="0" lvl="0" indent="0" algn="l" rtl="0">
              <a:lnSpc>
                <a:spcPct val="100000"/>
              </a:lnSpc>
              <a:spcBef>
                <a:spcPts val="1000"/>
              </a:spcBef>
              <a:spcAft>
                <a:spcPts val="0"/>
              </a:spcAft>
              <a:buNone/>
            </a:pPr>
            <a:r>
              <a:rPr lang="en-US" sz="1800">
                <a:solidFill>
                  <a:srgbClr val="000000"/>
                </a:solidFill>
              </a:rPr>
              <a:t>How can you leverage your relationship with CDC to solve data quality challenges?</a:t>
            </a:r>
            <a:endParaRPr sz="18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98"/>
        <p:cNvGrpSpPr/>
        <p:nvPr/>
      </p:nvGrpSpPr>
      <p:grpSpPr>
        <a:xfrm>
          <a:off x="0" y="0"/>
          <a:ext cx="0" cy="0"/>
          <a:chOff x="0" y="0"/>
          <a:chExt cx="0" cy="0"/>
        </a:xfrm>
      </p:grpSpPr>
      <p:sp>
        <p:nvSpPr>
          <p:cNvPr id="1099" name="Google Shape;1099;g2e0c35f2eba_0_263"/>
          <p:cNvSpPr txBox="1">
            <a:spLocks noGrp="1"/>
          </p:cNvSpPr>
          <p:nvPr>
            <p:ph type="title"/>
          </p:nvPr>
        </p:nvSpPr>
        <p:spPr>
          <a:xfrm>
            <a:off x="369850" y="1356073"/>
            <a:ext cx="8467800" cy="1065000"/>
          </a:xfrm>
          <a:prstGeom prst="rect">
            <a:avLst/>
          </a:prstGeom>
          <a:noFill/>
          <a:ln>
            <a:noFill/>
          </a:ln>
        </p:spPr>
        <p:txBody>
          <a:bodyPr spcFirstLastPara="1" wrap="square" lIns="68575" tIns="34300" rIns="68575" bIns="34300" anchor="ctr" anchorCtr="0">
            <a:noAutofit/>
          </a:bodyPr>
          <a:lstStyle/>
          <a:p>
            <a:pPr marL="0" lvl="0" indent="0" algn="l" rtl="0">
              <a:lnSpc>
                <a:spcPct val="100000"/>
              </a:lnSpc>
              <a:spcBef>
                <a:spcPts val="0"/>
              </a:spcBef>
              <a:spcAft>
                <a:spcPts val="0"/>
              </a:spcAft>
              <a:buSzPts val="3600"/>
              <a:buNone/>
            </a:pPr>
            <a:r>
              <a:rPr lang="en-US" sz="3300"/>
              <a:t>CDC and Communications</a:t>
            </a:r>
            <a:endParaRPr sz="33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103"/>
        <p:cNvGrpSpPr/>
        <p:nvPr/>
      </p:nvGrpSpPr>
      <p:grpSpPr>
        <a:xfrm>
          <a:off x="0" y="0"/>
          <a:ext cx="0" cy="0"/>
          <a:chOff x="0" y="0"/>
          <a:chExt cx="0" cy="0"/>
        </a:xfrm>
      </p:grpSpPr>
      <p:sp>
        <p:nvSpPr>
          <p:cNvPr id="1104" name="Google Shape;1104;g2e0c35f2eba_0_267"/>
          <p:cNvSpPr txBox="1">
            <a:spLocks noGrp="1"/>
          </p:cNvSpPr>
          <p:nvPr>
            <p:ph type="title"/>
          </p:nvPr>
        </p:nvSpPr>
        <p:spPr>
          <a:xfrm>
            <a:off x="369857" y="701711"/>
            <a:ext cx="8467800" cy="805500"/>
          </a:xfrm>
          <a:prstGeom prst="rect">
            <a:avLst/>
          </a:prstGeom>
          <a:noFill/>
          <a:ln>
            <a:noFill/>
          </a:ln>
        </p:spPr>
        <p:txBody>
          <a:bodyPr spcFirstLastPara="1" wrap="square" lIns="68575" tIns="34300" rIns="68575" bIns="34300" anchor="ctr" anchorCtr="0">
            <a:normAutofit/>
          </a:bodyPr>
          <a:lstStyle/>
          <a:p>
            <a:pPr marL="0" lvl="0" indent="0" algn="l" rtl="0">
              <a:lnSpc>
                <a:spcPct val="100000"/>
              </a:lnSpc>
              <a:spcBef>
                <a:spcPts val="0"/>
              </a:spcBef>
              <a:spcAft>
                <a:spcPts val="0"/>
              </a:spcAft>
              <a:buSzPts val="3300"/>
              <a:buNone/>
            </a:pPr>
            <a:r>
              <a:rPr lang="en-US"/>
              <a:t>CDC Awardee Communications</a:t>
            </a:r>
            <a:endParaRPr/>
          </a:p>
        </p:txBody>
      </p:sp>
      <p:sp>
        <p:nvSpPr>
          <p:cNvPr id="1105" name="Google Shape;1105;g2e0c35f2eba_0_267"/>
          <p:cNvSpPr txBox="1">
            <a:spLocks noGrp="1"/>
          </p:cNvSpPr>
          <p:nvPr>
            <p:ph type="body" idx="1"/>
          </p:nvPr>
        </p:nvSpPr>
        <p:spPr>
          <a:xfrm>
            <a:off x="369857" y="1606825"/>
            <a:ext cx="8467800" cy="2454000"/>
          </a:xfrm>
          <a:prstGeom prst="rect">
            <a:avLst/>
          </a:prstGeom>
          <a:noFill/>
          <a:ln>
            <a:noFill/>
          </a:ln>
        </p:spPr>
        <p:txBody>
          <a:bodyPr spcFirstLastPara="1" wrap="square" lIns="68575" tIns="34300" rIns="68575" bIns="34300" anchor="t" anchorCtr="0">
            <a:normAutofit/>
          </a:bodyPr>
          <a:lstStyle/>
          <a:p>
            <a:pPr marL="457200" lvl="0" indent="-368300" algn="l" rtl="0">
              <a:lnSpc>
                <a:spcPct val="100000"/>
              </a:lnSpc>
              <a:spcBef>
                <a:spcPts val="600"/>
              </a:spcBef>
              <a:spcAft>
                <a:spcPts val="0"/>
              </a:spcAft>
              <a:buClr>
                <a:srgbClr val="55AF89"/>
              </a:buClr>
              <a:buSzPts val="2200"/>
              <a:buChar char="•"/>
            </a:pPr>
            <a:r>
              <a:rPr lang="en-US" sz="2200"/>
              <a:t>Weekly All-Awardee Message </a:t>
            </a:r>
            <a:endParaRPr sz="2200"/>
          </a:p>
          <a:p>
            <a:pPr marL="457200" lvl="0" indent="-368300" algn="l" rtl="0">
              <a:lnSpc>
                <a:spcPct val="100000"/>
              </a:lnSpc>
              <a:spcBef>
                <a:spcPts val="600"/>
              </a:spcBef>
              <a:spcAft>
                <a:spcPts val="0"/>
              </a:spcAft>
              <a:buClr>
                <a:srgbClr val="55AF89"/>
              </a:buClr>
              <a:buSzPts val="2200"/>
              <a:buChar char="•"/>
            </a:pPr>
            <a:r>
              <a:rPr lang="en-US" sz="2200"/>
              <a:t>Weekly IIS Information Brief</a:t>
            </a:r>
            <a:endParaRPr sz="2200"/>
          </a:p>
          <a:p>
            <a:pPr marL="457200" lvl="0" indent="-368300" algn="l" rtl="0">
              <a:lnSpc>
                <a:spcPct val="100000"/>
              </a:lnSpc>
              <a:spcBef>
                <a:spcPts val="600"/>
              </a:spcBef>
              <a:spcAft>
                <a:spcPts val="0"/>
              </a:spcAft>
              <a:buClr>
                <a:srgbClr val="55AF89"/>
              </a:buClr>
              <a:buSzPts val="2200"/>
              <a:buChar char="•"/>
            </a:pPr>
            <a:r>
              <a:rPr lang="en-US" sz="2200"/>
              <a:t>ISD All-Awardee SharePoint</a:t>
            </a:r>
            <a:endParaRPr sz="2200"/>
          </a:p>
          <a:p>
            <a:pPr marL="457200" lvl="0" indent="-368300" algn="l" rtl="0">
              <a:lnSpc>
                <a:spcPct val="100000"/>
              </a:lnSpc>
              <a:spcBef>
                <a:spcPts val="600"/>
              </a:spcBef>
              <a:spcAft>
                <a:spcPts val="0"/>
              </a:spcAft>
              <a:buClr>
                <a:srgbClr val="55AF89"/>
              </a:buClr>
              <a:buSzPts val="2200"/>
              <a:buChar char="•"/>
            </a:pPr>
            <a:r>
              <a:rPr lang="en-US" sz="2200"/>
              <a:t>IIS Documentation on the CDC Website</a:t>
            </a:r>
            <a:endParaRPr sz="2200"/>
          </a:p>
          <a:p>
            <a:pPr marL="457200" lvl="0" indent="-368300" algn="l" rtl="0">
              <a:lnSpc>
                <a:spcPct val="100000"/>
              </a:lnSpc>
              <a:spcBef>
                <a:spcPts val="600"/>
              </a:spcBef>
              <a:spcAft>
                <a:spcPts val="0"/>
              </a:spcAft>
              <a:buClr>
                <a:srgbClr val="55AF89"/>
              </a:buClr>
              <a:buSzPts val="2200"/>
              <a:buChar char="•"/>
            </a:pPr>
            <a:r>
              <a:rPr lang="en-US" sz="2200"/>
              <a:t>IIS All Awardee Forum Calls</a:t>
            </a:r>
            <a:endParaRPr sz="22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sp>
        <p:nvSpPr>
          <p:cNvPr id="1110" name="Google Shape;1110;g2e0c35f2eba_0_272"/>
          <p:cNvSpPr txBox="1">
            <a:spLocks noGrp="1"/>
          </p:cNvSpPr>
          <p:nvPr>
            <p:ph type="title"/>
          </p:nvPr>
        </p:nvSpPr>
        <p:spPr>
          <a:xfrm>
            <a:off x="432482" y="418961"/>
            <a:ext cx="8467800" cy="805500"/>
          </a:xfrm>
          <a:prstGeom prst="rect">
            <a:avLst/>
          </a:prstGeom>
          <a:noFill/>
          <a:ln>
            <a:noFill/>
          </a:ln>
        </p:spPr>
        <p:txBody>
          <a:bodyPr spcFirstLastPara="1" wrap="square" lIns="68575" tIns="34300" rIns="68575" bIns="34300" anchor="ctr" anchorCtr="0">
            <a:normAutofit/>
          </a:bodyPr>
          <a:lstStyle/>
          <a:p>
            <a:pPr marL="0" lvl="0" indent="0" algn="l" rtl="0">
              <a:lnSpc>
                <a:spcPct val="100000"/>
              </a:lnSpc>
              <a:spcBef>
                <a:spcPts val="0"/>
              </a:spcBef>
              <a:spcAft>
                <a:spcPts val="0"/>
              </a:spcAft>
              <a:buSzPts val="3300"/>
              <a:buNone/>
            </a:pPr>
            <a:r>
              <a:rPr lang="en-US"/>
              <a:t>Opportunities to Engage with CDC</a:t>
            </a:r>
            <a:endParaRPr/>
          </a:p>
        </p:txBody>
      </p:sp>
      <p:sp>
        <p:nvSpPr>
          <p:cNvPr id="1111" name="Google Shape;1111;g2e0c35f2eba_0_272"/>
          <p:cNvSpPr txBox="1">
            <a:spLocks noGrp="1"/>
          </p:cNvSpPr>
          <p:nvPr>
            <p:ph type="body" idx="1"/>
          </p:nvPr>
        </p:nvSpPr>
        <p:spPr>
          <a:xfrm>
            <a:off x="428569" y="1162168"/>
            <a:ext cx="8475600" cy="3151200"/>
          </a:xfrm>
          <a:prstGeom prst="rect">
            <a:avLst/>
          </a:prstGeom>
          <a:noFill/>
          <a:ln>
            <a:noFill/>
          </a:ln>
        </p:spPr>
        <p:txBody>
          <a:bodyPr spcFirstLastPara="1" wrap="square" lIns="68575" tIns="34300" rIns="68575" bIns="34300" anchor="t" anchorCtr="0">
            <a:noAutofit/>
          </a:bodyPr>
          <a:lstStyle/>
          <a:p>
            <a:pPr marL="457200" lvl="0" indent="-368300" algn="l" rtl="0">
              <a:lnSpc>
                <a:spcPct val="100000"/>
              </a:lnSpc>
              <a:spcBef>
                <a:spcPts val="1000"/>
              </a:spcBef>
              <a:spcAft>
                <a:spcPts val="0"/>
              </a:spcAft>
              <a:buClr>
                <a:srgbClr val="55AF89"/>
              </a:buClr>
              <a:buSzPts val="2200"/>
              <a:buChar char="•"/>
            </a:pPr>
            <a:r>
              <a:rPr lang="en-US" sz="2200"/>
              <a:t>Monthly calls with IIS SME</a:t>
            </a:r>
            <a:endParaRPr sz="2200"/>
          </a:p>
          <a:p>
            <a:pPr marL="457200" lvl="0" indent="-368300" algn="l" rtl="0">
              <a:lnSpc>
                <a:spcPct val="100000"/>
              </a:lnSpc>
              <a:spcBef>
                <a:spcPts val="1000"/>
              </a:spcBef>
              <a:spcAft>
                <a:spcPts val="0"/>
              </a:spcAft>
              <a:buSzPts val="2200"/>
              <a:buChar char="•"/>
            </a:pPr>
            <a:r>
              <a:rPr lang="en-US" sz="2200"/>
              <a:t>CDC-hosted All-Awardee calls and meetings </a:t>
            </a:r>
            <a:endParaRPr sz="2200"/>
          </a:p>
          <a:p>
            <a:pPr marL="457200" lvl="0" indent="-368300" algn="l" rtl="0">
              <a:lnSpc>
                <a:spcPct val="100000"/>
              </a:lnSpc>
              <a:spcBef>
                <a:spcPts val="1000"/>
              </a:spcBef>
              <a:spcAft>
                <a:spcPts val="0"/>
              </a:spcAft>
              <a:buClr>
                <a:srgbClr val="55AF89"/>
              </a:buClr>
              <a:buSzPts val="2200"/>
              <a:buChar char="•"/>
            </a:pPr>
            <a:r>
              <a:rPr lang="en-US" sz="2200"/>
              <a:t>Awardee Site Visits</a:t>
            </a:r>
            <a:endParaRPr sz="2200"/>
          </a:p>
          <a:p>
            <a:pPr marL="457200" lvl="0" indent="-368300" algn="l" rtl="0">
              <a:lnSpc>
                <a:spcPct val="100000"/>
              </a:lnSpc>
              <a:spcBef>
                <a:spcPts val="1000"/>
              </a:spcBef>
              <a:spcAft>
                <a:spcPts val="0"/>
              </a:spcAft>
              <a:buClr>
                <a:srgbClr val="55AF89"/>
              </a:buClr>
              <a:buSzPts val="2200"/>
              <a:buChar char="•"/>
            </a:pPr>
            <a:r>
              <a:rPr lang="en-US" sz="2200"/>
              <a:t>Program Area Reverse site visits</a:t>
            </a:r>
            <a:endParaRPr sz="2200"/>
          </a:p>
          <a:p>
            <a:pPr marL="457200" lvl="0" indent="-368300" algn="l" rtl="0">
              <a:lnSpc>
                <a:spcPct val="100000"/>
              </a:lnSpc>
              <a:spcBef>
                <a:spcPts val="1000"/>
              </a:spcBef>
              <a:spcAft>
                <a:spcPts val="0"/>
              </a:spcAft>
              <a:buSzPts val="2200"/>
              <a:buChar char="•"/>
            </a:pPr>
            <a:r>
              <a:rPr lang="en-US" sz="2200"/>
              <a:t>American Immunization Registry Association National (AIRA) Conference </a:t>
            </a:r>
            <a:endParaRPr sz="2200"/>
          </a:p>
          <a:p>
            <a:pPr marL="457200" lvl="0" indent="-368300" algn="l" rtl="0">
              <a:lnSpc>
                <a:spcPct val="100000"/>
              </a:lnSpc>
              <a:spcBef>
                <a:spcPts val="1000"/>
              </a:spcBef>
              <a:spcAft>
                <a:spcPts val="0"/>
              </a:spcAft>
              <a:buClr>
                <a:srgbClr val="55AF89"/>
              </a:buClr>
              <a:buSzPts val="2200"/>
              <a:buChar char="•"/>
            </a:pPr>
            <a:r>
              <a:rPr lang="en-US" sz="2200"/>
              <a:t>American Immunization Managers Association (AIM)</a:t>
            </a:r>
            <a:endParaRPr sz="2200"/>
          </a:p>
          <a:p>
            <a:pPr marL="457200" lvl="0" indent="-368300" algn="l" rtl="0">
              <a:lnSpc>
                <a:spcPct val="100000"/>
              </a:lnSpc>
              <a:spcBef>
                <a:spcPts val="1000"/>
              </a:spcBef>
              <a:spcAft>
                <a:spcPts val="0"/>
              </a:spcAft>
              <a:buClr>
                <a:srgbClr val="55AF89"/>
              </a:buClr>
              <a:buSzPts val="2200"/>
              <a:buChar char="•"/>
            </a:pPr>
            <a:r>
              <a:rPr lang="en-US" sz="2200"/>
              <a:t>National Immunization Conference</a:t>
            </a:r>
            <a:endParaRPr sz="2200"/>
          </a:p>
          <a:p>
            <a:pPr marL="457200" lvl="0" indent="-368300" algn="l" rtl="0">
              <a:lnSpc>
                <a:spcPct val="100000"/>
              </a:lnSpc>
              <a:spcBef>
                <a:spcPts val="1000"/>
              </a:spcBef>
              <a:spcAft>
                <a:spcPts val="0"/>
              </a:spcAft>
              <a:buSzPts val="2200"/>
              <a:buChar char="•"/>
            </a:pPr>
            <a:r>
              <a:rPr lang="en-US" sz="2200"/>
              <a:t>Working with Partners to provide additional Technical Assistance</a:t>
            </a:r>
            <a:endParaRPr sz="22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115"/>
        <p:cNvGrpSpPr/>
        <p:nvPr/>
      </p:nvGrpSpPr>
      <p:grpSpPr>
        <a:xfrm>
          <a:off x="0" y="0"/>
          <a:ext cx="0" cy="0"/>
          <a:chOff x="0" y="0"/>
          <a:chExt cx="0" cy="0"/>
        </a:xfrm>
      </p:grpSpPr>
      <p:sp>
        <p:nvSpPr>
          <p:cNvPr id="1116" name="Google Shape;1116;g2daa4526883_0_18"/>
          <p:cNvSpPr txBox="1">
            <a:spLocks noGrp="1"/>
          </p:cNvSpPr>
          <p:nvPr>
            <p:ph type="title"/>
          </p:nvPr>
        </p:nvSpPr>
        <p:spPr>
          <a:xfrm>
            <a:off x="338089" y="1218518"/>
            <a:ext cx="8467800" cy="805500"/>
          </a:xfrm>
          <a:prstGeom prst="rect">
            <a:avLst/>
          </a:prstGeom>
          <a:noFill/>
          <a:ln>
            <a:noFill/>
          </a:ln>
        </p:spPr>
        <p:txBody>
          <a:bodyPr spcFirstLastPara="1" wrap="square" lIns="91425" tIns="91425" rIns="91425" bIns="91425" anchor="t" anchorCtr="0">
            <a:normAutofit/>
          </a:bodyPr>
          <a:lstStyle/>
          <a:p>
            <a:pPr marL="0" marR="0" lvl="0" indent="0" algn="ctr" rtl="0">
              <a:lnSpc>
                <a:spcPct val="97368"/>
              </a:lnSpc>
              <a:spcBef>
                <a:spcPts val="0"/>
              </a:spcBef>
              <a:spcAft>
                <a:spcPts val="0"/>
              </a:spcAft>
              <a:buClr>
                <a:schemeClr val="dk2"/>
              </a:buClr>
              <a:buSzPts val="3800"/>
              <a:buFont typeface="Calibri"/>
              <a:buNone/>
            </a:pPr>
            <a:r>
              <a:rPr lang="en-US">
                <a:solidFill>
                  <a:srgbClr val="2E5F7D"/>
                </a:solidFill>
              </a:rPr>
              <a:t>Questions/Comments/Discussion?</a:t>
            </a:r>
            <a:endParaRPr>
              <a:solidFill>
                <a:srgbClr val="2E5F7D"/>
              </a:solidFill>
            </a:endParaRPr>
          </a:p>
        </p:txBody>
      </p:sp>
      <p:pic>
        <p:nvPicPr>
          <p:cNvPr id="1117" name="Google Shape;1117;g2daa4526883_0_18"/>
          <p:cNvPicPr preferRelativeResize="0"/>
          <p:nvPr/>
        </p:nvPicPr>
        <p:blipFill rotWithShape="1">
          <a:blip r:embed="rId3">
            <a:alphaModFix/>
          </a:blip>
          <a:srcRect/>
          <a:stretch/>
        </p:blipFill>
        <p:spPr>
          <a:xfrm>
            <a:off x="3225200" y="2971250"/>
            <a:ext cx="2693601" cy="217225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6"/>
        <p:cNvGrpSpPr/>
        <p:nvPr/>
      </p:nvGrpSpPr>
      <p:grpSpPr>
        <a:xfrm>
          <a:off x="0" y="0"/>
          <a:ext cx="0" cy="0"/>
          <a:chOff x="0" y="0"/>
          <a:chExt cx="0" cy="0"/>
        </a:xfrm>
      </p:grpSpPr>
      <p:sp>
        <p:nvSpPr>
          <p:cNvPr id="827" name="Google Shape;827;g2e0c35f2eba_0_23"/>
          <p:cNvSpPr txBox="1">
            <a:spLocks noGrp="1"/>
          </p:cNvSpPr>
          <p:nvPr>
            <p:ph type="title"/>
          </p:nvPr>
        </p:nvSpPr>
        <p:spPr>
          <a:xfrm>
            <a:off x="369857" y="589636"/>
            <a:ext cx="8467800" cy="805500"/>
          </a:xfrm>
          <a:prstGeom prst="rect">
            <a:avLst/>
          </a:prstGeom>
          <a:noFill/>
          <a:ln>
            <a:noFill/>
          </a:ln>
        </p:spPr>
        <p:txBody>
          <a:bodyPr spcFirstLastPara="1" wrap="square" lIns="68575" tIns="34300" rIns="68575" bIns="34300" anchor="ctr" anchorCtr="0">
            <a:normAutofit/>
          </a:bodyPr>
          <a:lstStyle/>
          <a:p>
            <a:pPr marL="0" lvl="0" indent="0" algn="l" rtl="0">
              <a:lnSpc>
                <a:spcPct val="100000"/>
              </a:lnSpc>
              <a:spcBef>
                <a:spcPts val="0"/>
              </a:spcBef>
              <a:spcAft>
                <a:spcPts val="0"/>
              </a:spcAft>
              <a:buClr>
                <a:schemeClr val="dk1"/>
              </a:buClr>
              <a:buSzPts val="3300"/>
              <a:buFont typeface="Arial"/>
              <a:buNone/>
            </a:pPr>
            <a:r>
              <a:rPr lang="en-US"/>
              <a:t>IIS Overview</a:t>
            </a:r>
            <a:endParaRPr/>
          </a:p>
        </p:txBody>
      </p:sp>
      <p:sp>
        <p:nvSpPr>
          <p:cNvPr id="828" name="Google Shape;828;g2e0c35f2eba_0_23"/>
          <p:cNvSpPr txBox="1">
            <a:spLocks noGrp="1"/>
          </p:cNvSpPr>
          <p:nvPr>
            <p:ph type="body" idx="1"/>
          </p:nvPr>
        </p:nvSpPr>
        <p:spPr>
          <a:xfrm>
            <a:off x="369850" y="1395125"/>
            <a:ext cx="8467800" cy="3319500"/>
          </a:xfrm>
          <a:prstGeom prst="rect">
            <a:avLst/>
          </a:prstGeom>
          <a:noFill/>
          <a:ln>
            <a:noFill/>
          </a:ln>
        </p:spPr>
        <p:txBody>
          <a:bodyPr spcFirstLastPara="1" wrap="square" lIns="68575" tIns="34300" rIns="68575" bIns="34300" anchor="t" anchorCtr="0">
            <a:noAutofit/>
          </a:bodyPr>
          <a:lstStyle/>
          <a:p>
            <a:pPr marL="457200" lvl="0" indent="-355600" algn="l" rtl="0">
              <a:lnSpc>
                <a:spcPct val="100000"/>
              </a:lnSpc>
              <a:spcBef>
                <a:spcPts val="1000"/>
              </a:spcBef>
              <a:spcAft>
                <a:spcPts val="0"/>
              </a:spcAft>
              <a:buClr>
                <a:srgbClr val="55AF89"/>
              </a:buClr>
              <a:buSzPts val="2000"/>
              <a:buChar char="•"/>
            </a:pPr>
            <a:r>
              <a:rPr lang="en-US" sz="2000"/>
              <a:t>Immunization information systems (IIS) are confidential, population-based, computerized databases that record all immunization doses administered by participating providers to persons residing within a given geopolitical area</a:t>
            </a:r>
            <a:endParaRPr sz="2000"/>
          </a:p>
          <a:p>
            <a:pPr marL="457200" lvl="0" indent="-355600" algn="l" rtl="0">
              <a:lnSpc>
                <a:spcPct val="100000"/>
              </a:lnSpc>
              <a:spcBef>
                <a:spcPts val="1000"/>
              </a:spcBef>
              <a:spcAft>
                <a:spcPts val="0"/>
              </a:spcAft>
              <a:buClr>
                <a:srgbClr val="55AF89"/>
              </a:buClr>
              <a:buSzPts val="2000"/>
              <a:buChar char="•"/>
            </a:pPr>
            <a:r>
              <a:rPr lang="en-US" sz="2000"/>
              <a:t>At the </a:t>
            </a:r>
            <a:r>
              <a:rPr lang="en-US" sz="2000" b="1">
                <a:solidFill>
                  <a:schemeClr val="accent1"/>
                </a:solidFill>
              </a:rPr>
              <a:t>point of clinical care</a:t>
            </a:r>
            <a:r>
              <a:rPr lang="en-US" sz="2000"/>
              <a:t>, an IIS can provide consolidated immunization histories for use by a vaccination provider in determining appropriate client vaccinations</a:t>
            </a:r>
            <a:endParaRPr sz="2000"/>
          </a:p>
          <a:p>
            <a:pPr marL="457200" lvl="0" indent="-355600" algn="l" rtl="0">
              <a:lnSpc>
                <a:spcPct val="100000"/>
              </a:lnSpc>
              <a:spcBef>
                <a:spcPts val="1000"/>
              </a:spcBef>
              <a:spcAft>
                <a:spcPts val="0"/>
              </a:spcAft>
              <a:buClr>
                <a:srgbClr val="55AF89"/>
              </a:buClr>
              <a:buSzPts val="2000"/>
              <a:buChar char="•"/>
            </a:pPr>
            <a:r>
              <a:rPr lang="en-US" sz="2000"/>
              <a:t>At the </a:t>
            </a:r>
            <a:r>
              <a:rPr lang="en-US" sz="2000" b="1">
                <a:solidFill>
                  <a:schemeClr val="accent1"/>
                </a:solidFill>
              </a:rPr>
              <a:t>population level</a:t>
            </a:r>
            <a:r>
              <a:rPr lang="en-US" sz="2000"/>
              <a:t>, an IIS provides aggregate data on vaccinations for use in surveillance and program operations, and in guiding public health action with the goals of improving vaccination rates and reducing vaccine-preventable disease</a:t>
            </a:r>
            <a:endParaRPr sz="20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121"/>
        <p:cNvGrpSpPr/>
        <p:nvPr/>
      </p:nvGrpSpPr>
      <p:grpSpPr>
        <a:xfrm>
          <a:off x="0" y="0"/>
          <a:ext cx="0" cy="0"/>
          <a:chOff x="0" y="0"/>
          <a:chExt cx="0" cy="0"/>
        </a:xfrm>
      </p:grpSpPr>
      <p:sp>
        <p:nvSpPr>
          <p:cNvPr id="1122" name="Google Shape;1122;g2e0c35f2eba_0_282"/>
          <p:cNvSpPr txBox="1">
            <a:spLocks noGrp="1"/>
          </p:cNvSpPr>
          <p:nvPr>
            <p:ph type="title"/>
          </p:nvPr>
        </p:nvSpPr>
        <p:spPr>
          <a:xfrm>
            <a:off x="369857" y="888511"/>
            <a:ext cx="8467800" cy="805500"/>
          </a:xfrm>
          <a:prstGeom prst="rect">
            <a:avLst/>
          </a:prstGeom>
          <a:noFill/>
          <a:ln>
            <a:noFill/>
          </a:ln>
        </p:spPr>
        <p:txBody>
          <a:bodyPr spcFirstLastPara="1" wrap="square" lIns="68575" tIns="34300" rIns="68575" bIns="34300" anchor="ctr" anchorCtr="0">
            <a:normAutofit/>
          </a:bodyPr>
          <a:lstStyle/>
          <a:p>
            <a:pPr marL="0" lvl="0" indent="0" algn="l" rtl="0">
              <a:lnSpc>
                <a:spcPct val="100000"/>
              </a:lnSpc>
              <a:spcBef>
                <a:spcPts val="0"/>
              </a:spcBef>
              <a:spcAft>
                <a:spcPts val="0"/>
              </a:spcAft>
              <a:buSzPts val="3300"/>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6"/>
                  </a:ext>
                </a:extLst>
              </a:rPr>
              <a:t>CDC Resources</a:t>
            </a:r>
            <a:endParaRPr/>
          </a:p>
        </p:txBody>
      </p:sp>
      <p:sp>
        <p:nvSpPr>
          <p:cNvPr id="1123" name="Google Shape;1123;g2e0c35f2eba_0_282"/>
          <p:cNvSpPr txBox="1">
            <a:spLocks noGrp="1"/>
          </p:cNvSpPr>
          <p:nvPr>
            <p:ph type="body" idx="1"/>
          </p:nvPr>
        </p:nvSpPr>
        <p:spPr>
          <a:xfrm>
            <a:off x="369850" y="1611452"/>
            <a:ext cx="8467800" cy="3286200"/>
          </a:xfrm>
          <a:prstGeom prst="rect">
            <a:avLst/>
          </a:prstGeom>
          <a:noFill/>
          <a:ln>
            <a:noFill/>
          </a:ln>
        </p:spPr>
        <p:txBody>
          <a:bodyPr spcFirstLastPara="1" wrap="square" lIns="68575" tIns="34300" rIns="68575" bIns="34300" anchor="t" anchorCtr="0">
            <a:noAutofit/>
          </a:bodyPr>
          <a:lstStyle/>
          <a:p>
            <a:pPr marL="457200" lvl="0" indent="-330200" algn="l" rtl="0">
              <a:lnSpc>
                <a:spcPct val="86666"/>
              </a:lnSpc>
              <a:spcBef>
                <a:spcPts val="600"/>
              </a:spcBef>
              <a:spcAft>
                <a:spcPts val="0"/>
              </a:spcAft>
              <a:buClr>
                <a:srgbClr val="55AF89"/>
              </a:buClr>
              <a:buSzPts val="1600"/>
              <a:buFont typeface="Calibri"/>
              <a:buChar char="•"/>
            </a:pPr>
            <a:r>
              <a:rPr lang="en-US" sz="1600" u="sng" dirty="0">
                <a:solidFill>
                  <a:schemeClr val="hlink"/>
                </a:solidFill>
                <a:hlinkClick r:id="rId3"/>
              </a:rPr>
              <a:t>IIS Functional Model</a:t>
            </a:r>
            <a:r>
              <a:rPr lang="en-US" sz="1600" dirty="0"/>
              <a:t> - visual representation of the baseline functions, capabilities and attributes of a standard Immunization Information System (IIS)</a:t>
            </a:r>
            <a:endParaRPr sz="1600" dirty="0"/>
          </a:p>
          <a:p>
            <a:pPr marL="457200" lvl="0" indent="-330200" algn="l" rtl="0">
              <a:lnSpc>
                <a:spcPct val="86666"/>
              </a:lnSpc>
              <a:spcBef>
                <a:spcPts val="600"/>
              </a:spcBef>
              <a:spcAft>
                <a:spcPts val="0"/>
              </a:spcAft>
              <a:buClr>
                <a:srgbClr val="55AF89"/>
              </a:buClr>
              <a:buSzPts val="1600"/>
              <a:buFont typeface="Calibri"/>
              <a:buChar char="•"/>
            </a:pPr>
            <a:r>
              <a:rPr lang="en-US" sz="1600" u="sng" dirty="0">
                <a:solidFill>
                  <a:schemeClr val="hlink"/>
                </a:solidFill>
                <a:hlinkClick r:id="rId4"/>
              </a:rPr>
              <a:t>IIS Data Quality Blueprint</a:t>
            </a:r>
            <a:r>
              <a:rPr lang="en-US" sz="1600" dirty="0"/>
              <a:t> </a:t>
            </a:r>
            <a:r>
              <a:rPr lang="en-US" sz="16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7"/>
                  </a:ext>
                </a:extLst>
              </a:rPr>
              <a:t>- guide to address and advance IIS data quality characteristics </a:t>
            </a:r>
            <a:endParaRPr sz="1600" dirty="0"/>
          </a:p>
          <a:p>
            <a:pPr marL="457200" lvl="0" indent="-330200" algn="l" rtl="0">
              <a:lnSpc>
                <a:spcPct val="86666"/>
              </a:lnSpc>
              <a:spcBef>
                <a:spcPts val="600"/>
              </a:spcBef>
              <a:spcAft>
                <a:spcPts val="0"/>
              </a:spcAft>
              <a:buSzPts val="1600"/>
              <a:buFont typeface="Calibri"/>
              <a:buChar char="•"/>
            </a:pPr>
            <a:r>
              <a:rPr lang="en-US" sz="1600" u="sng" dirty="0">
                <a:solidFill>
                  <a:schemeClr val="hlink"/>
                </a:solidFill>
                <a:hlinkClick r:id="rId5"/>
              </a:rPr>
              <a:t>IIS Functional Standards</a:t>
            </a:r>
            <a:r>
              <a:rPr lang="en-US" sz="1600" dirty="0"/>
              <a:t> - describes operations, data quality and technology needed by IISs to support immunization programs and partners</a:t>
            </a:r>
            <a:endParaRPr sz="1600" dirty="0"/>
          </a:p>
          <a:p>
            <a:pPr marL="457200" lvl="0" indent="-330200" algn="l" rtl="0">
              <a:lnSpc>
                <a:spcPct val="86666"/>
              </a:lnSpc>
              <a:spcBef>
                <a:spcPts val="600"/>
              </a:spcBef>
              <a:spcAft>
                <a:spcPts val="0"/>
              </a:spcAft>
              <a:buClr>
                <a:srgbClr val="55AF89"/>
              </a:buClr>
              <a:buSzPts val="1600"/>
              <a:buFont typeface="Calibri"/>
              <a:buChar char="•"/>
            </a:pPr>
            <a:r>
              <a:rPr lang="en-US" sz="1600" u="sng" dirty="0">
                <a:solidFill>
                  <a:schemeClr val="hlink"/>
                </a:solidFill>
                <a:hlinkClick r:id="rId6"/>
              </a:rPr>
              <a:t>IIS Functional Standards Resource Guide</a:t>
            </a:r>
            <a:r>
              <a:rPr lang="en-US" sz="1600" dirty="0"/>
              <a:t> - guidance and best practices to assist in implementing the standards</a:t>
            </a:r>
            <a:endParaRPr sz="1600" dirty="0"/>
          </a:p>
          <a:p>
            <a:pPr marL="457200" lvl="0" indent="-330200" algn="l" rtl="0">
              <a:lnSpc>
                <a:spcPct val="86666"/>
              </a:lnSpc>
              <a:spcBef>
                <a:spcPts val="600"/>
              </a:spcBef>
              <a:spcAft>
                <a:spcPts val="0"/>
              </a:spcAft>
              <a:buSzPts val="1600"/>
              <a:buFont typeface="Calibri"/>
              <a:buChar char="•"/>
            </a:pPr>
            <a:r>
              <a:rPr lang="en-US" sz="1600" u="sng" dirty="0">
                <a:solidFill>
                  <a:schemeClr val="hlink"/>
                </a:solidFill>
                <a:hlinkClick r:id="rId7"/>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8"/>
                  </a:ext>
                </a:extLst>
              </a:rPr>
              <a:t>IIS Dashboard</a:t>
            </a:r>
            <a:r>
              <a:rPr lang="en-US" sz="1600" dirty="0"/>
              <a:t> </a:t>
            </a:r>
            <a:r>
              <a:rPr lang="en-US" sz="16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9"/>
                  </a:ext>
                </a:extLst>
              </a:rPr>
              <a:t>- identifies </a:t>
            </a:r>
            <a:r>
              <a:rPr lang="en-US" sz="1600" dirty="0" smtClean="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9"/>
                  </a:ext>
                </a:extLst>
              </a:rPr>
              <a:t>jurisdiction-specific data </a:t>
            </a:r>
            <a:r>
              <a:rPr lang="en-US" sz="16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9"/>
                  </a:ext>
                </a:extLst>
              </a:rPr>
              <a:t>quality strengths and </a:t>
            </a:r>
            <a:r>
              <a:rPr lang="en-US" sz="1600" dirty="0" smtClean="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9"/>
                  </a:ext>
                </a:extLst>
              </a:rPr>
              <a:t>challenges</a:t>
            </a:r>
            <a:endParaRPr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sp>
        <p:nvSpPr>
          <p:cNvPr id="833" name="Google Shape;833;g2e0c35f2eba_0_28"/>
          <p:cNvSpPr txBox="1">
            <a:spLocks noGrp="1"/>
          </p:cNvSpPr>
          <p:nvPr>
            <p:ph type="title"/>
          </p:nvPr>
        </p:nvSpPr>
        <p:spPr>
          <a:xfrm>
            <a:off x="369857" y="888511"/>
            <a:ext cx="8467800" cy="805500"/>
          </a:xfrm>
          <a:prstGeom prst="rect">
            <a:avLst/>
          </a:prstGeom>
          <a:noFill/>
          <a:ln>
            <a:noFill/>
          </a:ln>
        </p:spPr>
        <p:txBody>
          <a:bodyPr spcFirstLastPara="1" wrap="square" lIns="68575" tIns="34300" rIns="68575" bIns="34300" anchor="ctr" anchorCtr="0">
            <a:normAutofit/>
          </a:bodyPr>
          <a:lstStyle/>
          <a:p>
            <a:pPr marL="0" lvl="0" indent="0" algn="l" rtl="0">
              <a:lnSpc>
                <a:spcPct val="100000"/>
              </a:lnSpc>
              <a:spcBef>
                <a:spcPts val="0"/>
              </a:spcBef>
              <a:spcAft>
                <a:spcPts val="0"/>
              </a:spcAft>
              <a:buSzPts val="3300"/>
              <a:buNone/>
            </a:pPr>
            <a:r>
              <a:rPr lang="en-US"/>
              <a:t>IIS Overview</a:t>
            </a:r>
            <a:endParaRPr/>
          </a:p>
        </p:txBody>
      </p:sp>
      <p:sp>
        <p:nvSpPr>
          <p:cNvPr id="834" name="Google Shape;834;g2e0c35f2eba_0_28"/>
          <p:cNvSpPr txBox="1">
            <a:spLocks noGrp="1"/>
          </p:cNvSpPr>
          <p:nvPr>
            <p:ph type="body" idx="1"/>
          </p:nvPr>
        </p:nvSpPr>
        <p:spPr>
          <a:xfrm>
            <a:off x="369850" y="1840400"/>
            <a:ext cx="4536600" cy="3137400"/>
          </a:xfrm>
          <a:prstGeom prst="rect">
            <a:avLst/>
          </a:prstGeom>
          <a:noFill/>
          <a:ln>
            <a:noFill/>
          </a:ln>
        </p:spPr>
        <p:txBody>
          <a:bodyPr spcFirstLastPara="1" wrap="square" lIns="68575" tIns="34300" rIns="68575" bIns="34300" anchor="t" anchorCtr="0">
            <a:noAutofit/>
          </a:bodyPr>
          <a:lstStyle/>
          <a:p>
            <a:pPr marL="215900" lvl="0" indent="-215900" algn="l" rtl="0">
              <a:lnSpc>
                <a:spcPct val="100000"/>
              </a:lnSpc>
              <a:spcBef>
                <a:spcPts val="0"/>
              </a:spcBef>
              <a:spcAft>
                <a:spcPts val="0"/>
              </a:spcAft>
              <a:buClr>
                <a:schemeClr val="dk1"/>
              </a:buClr>
              <a:buSzPts val="1000"/>
              <a:buFont typeface="Arial"/>
              <a:buNone/>
            </a:pPr>
            <a:r>
              <a:rPr lang="en-US" sz="2200"/>
              <a:t>IIS data enables public health to:</a:t>
            </a:r>
            <a:endParaRPr sz="2200">
              <a:latin typeface="Arial"/>
              <a:ea typeface="Arial"/>
              <a:cs typeface="Arial"/>
              <a:sym typeface="Arial"/>
            </a:endParaRPr>
          </a:p>
          <a:p>
            <a:pPr marL="457200" lvl="0" indent="-368300" algn="l" rtl="0">
              <a:lnSpc>
                <a:spcPct val="90000"/>
              </a:lnSpc>
              <a:spcBef>
                <a:spcPts val="1000"/>
              </a:spcBef>
              <a:spcAft>
                <a:spcPts val="0"/>
              </a:spcAft>
              <a:buClr>
                <a:srgbClr val="55AF89"/>
              </a:buClr>
              <a:buSzPts val="2200"/>
              <a:buChar char="•"/>
            </a:pPr>
            <a:r>
              <a:rPr lang="en-US" sz="2200"/>
              <a:t>Identify </a:t>
            </a:r>
            <a:r>
              <a:rPr lang="en-US" sz="2200" b="1">
                <a:solidFill>
                  <a:schemeClr val="accent1"/>
                </a:solidFill>
              </a:rPr>
              <a:t>populations at risk</a:t>
            </a:r>
            <a:r>
              <a:rPr lang="en-US" sz="2200" b="1"/>
              <a:t> </a:t>
            </a:r>
            <a:r>
              <a:rPr lang="en-US" sz="2200"/>
              <a:t>for vaccine-preventable diseases</a:t>
            </a:r>
            <a:endParaRPr sz="2200">
              <a:latin typeface="Arial"/>
              <a:ea typeface="Arial"/>
              <a:cs typeface="Arial"/>
              <a:sym typeface="Arial"/>
            </a:endParaRPr>
          </a:p>
          <a:p>
            <a:pPr marL="457200" lvl="0" indent="-368300" algn="l" rtl="0">
              <a:lnSpc>
                <a:spcPct val="90000"/>
              </a:lnSpc>
              <a:spcBef>
                <a:spcPts val="1000"/>
              </a:spcBef>
              <a:spcAft>
                <a:spcPts val="0"/>
              </a:spcAft>
              <a:buClr>
                <a:srgbClr val="55AF89"/>
              </a:buClr>
              <a:buSzPts val="2200"/>
              <a:buChar char="•"/>
            </a:pPr>
            <a:r>
              <a:rPr lang="en-US" sz="2200"/>
              <a:t>Analyze </a:t>
            </a:r>
            <a:r>
              <a:rPr lang="en-US" sz="2200" b="1">
                <a:solidFill>
                  <a:schemeClr val="accent1"/>
                </a:solidFill>
              </a:rPr>
              <a:t>vaccination coverage</a:t>
            </a:r>
            <a:r>
              <a:rPr lang="en-US" sz="2200" b="1"/>
              <a:t> </a:t>
            </a:r>
            <a:r>
              <a:rPr lang="en-US" sz="2200"/>
              <a:t>and work to address gaps</a:t>
            </a:r>
            <a:endParaRPr sz="2200" b="1"/>
          </a:p>
          <a:p>
            <a:pPr marL="457200" lvl="0" indent="-368300" algn="l" rtl="0">
              <a:lnSpc>
                <a:spcPct val="90000"/>
              </a:lnSpc>
              <a:spcBef>
                <a:spcPts val="1000"/>
              </a:spcBef>
              <a:spcAft>
                <a:spcPts val="0"/>
              </a:spcAft>
              <a:buClr>
                <a:srgbClr val="55AF89"/>
              </a:buClr>
              <a:buSzPts val="2200"/>
              <a:buChar char="•"/>
            </a:pPr>
            <a:r>
              <a:rPr lang="en-US" sz="2200"/>
              <a:t>Respond to </a:t>
            </a:r>
            <a:r>
              <a:rPr lang="en-US" sz="2200" b="1">
                <a:solidFill>
                  <a:schemeClr val="accent1"/>
                </a:solidFill>
              </a:rPr>
              <a:t>public health emergencies</a:t>
            </a:r>
            <a:endParaRPr sz="2200">
              <a:solidFill>
                <a:schemeClr val="accent1"/>
              </a:solidFill>
            </a:endParaRPr>
          </a:p>
        </p:txBody>
      </p:sp>
      <p:pic>
        <p:nvPicPr>
          <p:cNvPr id="835" name="Google Shape;835;g2e0c35f2eba_0_28"/>
          <p:cNvPicPr preferRelativeResize="0"/>
          <p:nvPr/>
        </p:nvPicPr>
        <p:blipFill rotWithShape="1">
          <a:blip r:embed="rId3">
            <a:alphaModFix/>
          </a:blip>
          <a:srcRect b="3185"/>
          <a:stretch/>
        </p:blipFill>
        <p:spPr>
          <a:xfrm>
            <a:off x="4906450" y="677875"/>
            <a:ext cx="4136475" cy="44656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pic>
        <p:nvPicPr>
          <p:cNvPr id="840" name="Google Shape;840;g2e0c35f2eba_0_34"/>
          <p:cNvPicPr preferRelativeResize="0"/>
          <p:nvPr/>
        </p:nvPicPr>
        <p:blipFill rotWithShape="1">
          <a:blip r:embed="rId3">
            <a:alphaModFix/>
          </a:blip>
          <a:srcRect/>
          <a:stretch/>
        </p:blipFill>
        <p:spPr>
          <a:xfrm>
            <a:off x="1526000" y="492950"/>
            <a:ext cx="5795924" cy="43534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44"/>
        <p:cNvGrpSpPr/>
        <p:nvPr/>
      </p:nvGrpSpPr>
      <p:grpSpPr>
        <a:xfrm>
          <a:off x="0" y="0"/>
          <a:ext cx="0" cy="0"/>
          <a:chOff x="0" y="0"/>
          <a:chExt cx="0" cy="0"/>
        </a:xfrm>
      </p:grpSpPr>
      <p:sp>
        <p:nvSpPr>
          <p:cNvPr id="845" name="Google Shape;845;g2e0c35f2eba_0_38"/>
          <p:cNvSpPr txBox="1">
            <a:spLocks noGrp="1"/>
          </p:cNvSpPr>
          <p:nvPr>
            <p:ph type="title"/>
          </p:nvPr>
        </p:nvSpPr>
        <p:spPr>
          <a:xfrm>
            <a:off x="369857" y="625011"/>
            <a:ext cx="8467800" cy="805500"/>
          </a:xfrm>
          <a:prstGeom prst="rect">
            <a:avLst/>
          </a:prstGeom>
          <a:noFill/>
          <a:ln>
            <a:noFill/>
          </a:ln>
        </p:spPr>
        <p:txBody>
          <a:bodyPr spcFirstLastPara="1" wrap="square" lIns="68575" tIns="34300" rIns="68575" bIns="34300" anchor="ctr" anchorCtr="0">
            <a:normAutofit/>
          </a:bodyPr>
          <a:lstStyle/>
          <a:p>
            <a:pPr marL="0" lvl="0" indent="0" algn="l" rtl="0">
              <a:lnSpc>
                <a:spcPct val="100000"/>
              </a:lnSpc>
              <a:spcBef>
                <a:spcPts val="0"/>
              </a:spcBef>
              <a:spcAft>
                <a:spcPts val="0"/>
              </a:spcAft>
              <a:buSzPts val="3300"/>
              <a:buNone/>
            </a:pPr>
            <a:r>
              <a:rPr lang="en-US"/>
              <a:t>IIS Functions and Capabilities</a:t>
            </a:r>
            <a:endParaRPr/>
          </a:p>
        </p:txBody>
      </p:sp>
      <p:sp>
        <p:nvSpPr>
          <p:cNvPr id="846" name="Google Shape;846;g2e0c35f2eba_0_38"/>
          <p:cNvSpPr/>
          <p:nvPr/>
        </p:nvSpPr>
        <p:spPr>
          <a:xfrm>
            <a:off x="347450" y="1367625"/>
            <a:ext cx="4276200" cy="430800"/>
          </a:xfrm>
          <a:prstGeom prst="rect">
            <a:avLst/>
          </a:prstGeom>
          <a:solidFill>
            <a:srgbClr val="55AF89"/>
          </a:solidFill>
          <a:ln>
            <a:noFill/>
          </a:ln>
        </p:spPr>
        <p:txBody>
          <a:bodyPr spcFirstLastPara="1" wrap="square" lIns="68575" tIns="0" rIns="0" bIns="0" anchor="ctr" anchorCtr="0">
            <a:noAutofit/>
          </a:bodyPr>
          <a:lstStyle/>
          <a:p>
            <a:pPr marL="0" marR="0" lvl="0" indent="0" algn="l" rtl="0">
              <a:lnSpc>
                <a:spcPct val="100000"/>
              </a:lnSpc>
              <a:spcBef>
                <a:spcPts val="0"/>
              </a:spcBef>
              <a:spcAft>
                <a:spcPts val="0"/>
              </a:spcAft>
              <a:buClr>
                <a:srgbClr val="000000"/>
              </a:buClr>
              <a:buSzPts val="2300"/>
              <a:buFont typeface="Arial"/>
              <a:buNone/>
            </a:pPr>
            <a:r>
              <a:rPr lang="en-US" sz="2200" b="1" i="0" u="none" strike="noStrike" cap="none">
                <a:solidFill>
                  <a:schemeClr val="lt1"/>
                </a:solidFill>
                <a:latin typeface="Calibri"/>
                <a:ea typeface="Calibri"/>
                <a:cs typeface="Calibri"/>
                <a:sym typeface="Calibri"/>
              </a:rPr>
              <a:t>What Does an IIS Do?</a:t>
            </a:r>
            <a:endParaRPr sz="2200" b="0" i="0" u="none" strike="noStrike" cap="none">
              <a:solidFill>
                <a:srgbClr val="000000"/>
              </a:solidFill>
              <a:latin typeface="Arial"/>
              <a:ea typeface="Arial"/>
              <a:cs typeface="Arial"/>
              <a:sym typeface="Arial"/>
            </a:endParaRPr>
          </a:p>
        </p:txBody>
      </p:sp>
      <p:sp>
        <p:nvSpPr>
          <p:cNvPr id="847" name="Google Shape;847;g2e0c35f2eba_0_38"/>
          <p:cNvSpPr txBox="1"/>
          <p:nvPr/>
        </p:nvSpPr>
        <p:spPr>
          <a:xfrm>
            <a:off x="5018875" y="1367625"/>
            <a:ext cx="3912900" cy="430800"/>
          </a:xfrm>
          <a:prstGeom prst="rect">
            <a:avLst/>
          </a:prstGeom>
          <a:solidFill>
            <a:srgbClr val="55AF89"/>
          </a:solidFill>
          <a:ln>
            <a:noFill/>
          </a:ln>
        </p:spPr>
        <p:txBody>
          <a:bodyPr spcFirstLastPara="1" wrap="square" lIns="91450" tIns="45700" rIns="91450"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200" b="1" i="0" u="none" strike="noStrike" cap="none">
                <a:solidFill>
                  <a:schemeClr val="lt1"/>
                </a:solidFill>
                <a:latin typeface="Calibri"/>
                <a:ea typeface="Calibri"/>
                <a:cs typeface="Calibri"/>
                <a:sym typeface="Calibri"/>
              </a:rPr>
              <a:t>IIS Core Capabilities</a:t>
            </a:r>
            <a:endParaRPr sz="2200" b="0" i="0" u="none" strike="noStrike" cap="none">
              <a:solidFill>
                <a:srgbClr val="000000"/>
              </a:solidFill>
              <a:latin typeface="Arial"/>
              <a:ea typeface="Arial"/>
              <a:cs typeface="Arial"/>
              <a:sym typeface="Arial"/>
            </a:endParaRPr>
          </a:p>
        </p:txBody>
      </p:sp>
      <p:sp>
        <p:nvSpPr>
          <p:cNvPr id="848" name="Google Shape;848;g2e0c35f2eba_0_38"/>
          <p:cNvSpPr/>
          <p:nvPr/>
        </p:nvSpPr>
        <p:spPr>
          <a:xfrm>
            <a:off x="369846" y="1798425"/>
            <a:ext cx="4559700" cy="2937300"/>
          </a:xfrm>
          <a:prstGeom prst="rect">
            <a:avLst/>
          </a:prstGeom>
          <a:noFill/>
          <a:ln>
            <a:noFill/>
          </a:ln>
        </p:spPr>
        <p:txBody>
          <a:bodyPr spcFirstLastPara="1" wrap="square" lIns="68575" tIns="34300" rIns="68575" bIns="34300" anchor="t" anchorCtr="0">
            <a:noAutofit/>
          </a:bodyPr>
          <a:lstStyle/>
          <a:p>
            <a:pPr marL="457200" marR="0" lvl="0" indent="-336550" algn="l" rtl="0">
              <a:lnSpc>
                <a:spcPct val="90000"/>
              </a:lnSpc>
              <a:spcBef>
                <a:spcPts val="0"/>
              </a:spcBef>
              <a:spcAft>
                <a:spcPts val="0"/>
              </a:spcAft>
              <a:buClr>
                <a:srgbClr val="55AF89"/>
              </a:buClr>
              <a:buSzPts val="1700"/>
              <a:buFont typeface="Arial"/>
              <a:buChar char="•"/>
            </a:pPr>
            <a:r>
              <a:rPr lang="en-US" sz="1700" b="0" i="0" u="none" strike="noStrike" cap="none">
                <a:solidFill>
                  <a:schemeClr val="dk1"/>
                </a:solidFill>
                <a:latin typeface="Calibri"/>
                <a:ea typeface="Calibri"/>
                <a:cs typeface="Calibri"/>
                <a:sym typeface="Calibri"/>
              </a:rPr>
              <a:t>Monitors new vaccine uptake</a:t>
            </a:r>
            <a:endParaRPr sz="1700" b="0" i="0" u="none" strike="noStrike" cap="none">
              <a:solidFill>
                <a:schemeClr val="dk1"/>
              </a:solidFill>
              <a:latin typeface="Calibri"/>
              <a:ea typeface="Calibri"/>
              <a:cs typeface="Calibri"/>
              <a:sym typeface="Calibri"/>
            </a:endParaRPr>
          </a:p>
          <a:p>
            <a:pPr marL="457200" marR="0" lvl="0" indent="-336550" algn="l" rtl="0">
              <a:lnSpc>
                <a:spcPct val="90000"/>
              </a:lnSpc>
              <a:spcBef>
                <a:spcPts val="0"/>
              </a:spcBef>
              <a:spcAft>
                <a:spcPts val="0"/>
              </a:spcAft>
              <a:buClr>
                <a:srgbClr val="55AF89"/>
              </a:buClr>
              <a:buSzPts val="1700"/>
              <a:buFont typeface="Arial"/>
              <a:buChar char="•"/>
            </a:pPr>
            <a:r>
              <a:rPr lang="en-US" sz="1700" b="0" i="0" u="none" strike="noStrike" cap="none">
                <a:solidFill>
                  <a:schemeClr val="dk1"/>
                </a:solidFill>
                <a:latin typeface="Calibri"/>
                <a:ea typeface="Calibri"/>
                <a:cs typeface="Calibri"/>
                <a:sym typeface="Calibri"/>
              </a:rPr>
              <a:t>Tracks and evaluates trends in coverage levels </a:t>
            </a:r>
            <a:endParaRPr sz="1700" b="0" i="0" u="none" strike="noStrike" cap="none">
              <a:solidFill>
                <a:schemeClr val="dk1"/>
              </a:solidFill>
              <a:latin typeface="Calibri"/>
              <a:ea typeface="Calibri"/>
              <a:cs typeface="Calibri"/>
              <a:sym typeface="Calibri"/>
            </a:endParaRPr>
          </a:p>
          <a:p>
            <a:pPr marL="457200" marR="0" lvl="0" indent="-336550" algn="l" rtl="0">
              <a:lnSpc>
                <a:spcPct val="90000"/>
              </a:lnSpc>
              <a:spcBef>
                <a:spcPts val="0"/>
              </a:spcBef>
              <a:spcAft>
                <a:spcPts val="0"/>
              </a:spcAft>
              <a:buClr>
                <a:srgbClr val="55AF89"/>
              </a:buClr>
              <a:buSzPts val="1700"/>
              <a:buFont typeface="Arial"/>
              <a:buChar char="•"/>
            </a:pPr>
            <a:r>
              <a:rPr lang="en-US" sz="1700" b="0" i="0" u="none" strike="noStrike" cap="none">
                <a:solidFill>
                  <a:schemeClr val="dk1"/>
                </a:solidFill>
                <a:latin typeface="Calibri"/>
                <a:ea typeface="Calibri"/>
                <a:cs typeface="Calibri"/>
                <a:sym typeface="Calibri"/>
              </a:rPr>
              <a:t>Monitors outbreaks and disease levels</a:t>
            </a:r>
            <a:endParaRPr sz="1700" b="0" i="0" u="none" strike="noStrike" cap="none">
              <a:solidFill>
                <a:schemeClr val="dk1"/>
              </a:solidFill>
              <a:latin typeface="Calibri"/>
              <a:ea typeface="Calibri"/>
              <a:cs typeface="Calibri"/>
              <a:sym typeface="Calibri"/>
            </a:endParaRPr>
          </a:p>
          <a:p>
            <a:pPr marL="457200" marR="0" lvl="0" indent="-336550" algn="l" rtl="0">
              <a:lnSpc>
                <a:spcPct val="90000"/>
              </a:lnSpc>
              <a:spcBef>
                <a:spcPts val="0"/>
              </a:spcBef>
              <a:spcAft>
                <a:spcPts val="0"/>
              </a:spcAft>
              <a:buClr>
                <a:srgbClr val="55AF89"/>
              </a:buClr>
              <a:buSzPts val="1700"/>
              <a:buFont typeface="Arial"/>
              <a:buChar char="•"/>
            </a:pPr>
            <a:r>
              <a:rPr lang="en-US" sz="1700" b="0" i="0" u="none" strike="noStrike" cap="none">
                <a:solidFill>
                  <a:schemeClr val="dk1"/>
                </a:solidFill>
                <a:latin typeface="Calibri"/>
                <a:ea typeface="Calibri"/>
                <a:cs typeface="Calibri"/>
                <a:sym typeface="Calibri"/>
              </a:rPr>
              <a:t>Automatically calculates vaccinations needed</a:t>
            </a:r>
            <a:endParaRPr sz="1700" b="0" i="0" u="none" strike="noStrike" cap="none">
              <a:solidFill>
                <a:schemeClr val="dk1"/>
              </a:solidFill>
              <a:latin typeface="Calibri"/>
              <a:ea typeface="Calibri"/>
              <a:cs typeface="Calibri"/>
              <a:sym typeface="Calibri"/>
            </a:endParaRPr>
          </a:p>
          <a:p>
            <a:pPr marL="457200" marR="0" lvl="0" indent="-336550" algn="l" rtl="0">
              <a:lnSpc>
                <a:spcPct val="90000"/>
              </a:lnSpc>
              <a:spcBef>
                <a:spcPts val="0"/>
              </a:spcBef>
              <a:spcAft>
                <a:spcPts val="0"/>
              </a:spcAft>
              <a:buClr>
                <a:srgbClr val="55AF89"/>
              </a:buClr>
              <a:buSzPts val="1700"/>
              <a:buFont typeface="Arial"/>
              <a:buChar char="•"/>
            </a:pPr>
            <a:r>
              <a:rPr lang="en-US" sz="1700" b="0" i="0" u="none" strike="noStrike" cap="none">
                <a:solidFill>
                  <a:schemeClr val="dk1"/>
                </a:solidFill>
                <a:latin typeface="Calibri"/>
                <a:ea typeface="Calibri"/>
                <a:cs typeface="Calibri"/>
                <a:sym typeface="Calibri"/>
              </a:rPr>
              <a:t>Consolidates immunization-related information</a:t>
            </a:r>
            <a:endParaRPr sz="1700" b="0" i="0" u="none" strike="noStrike" cap="none">
              <a:solidFill>
                <a:schemeClr val="dk1"/>
              </a:solidFill>
              <a:latin typeface="Calibri"/>
              <a:ea typeface="Calibri"/>
              <a:cs typeface="Calibri"/>
              <a:sym typeface="Calibri"/>
            </a:endParaRPr>
          </a:p>
          <a:p>
            <a:pPr marL="457200" marR="0" lvl="0" indent="-336550" algn="l" rtl="0">
              <a:lnSpc>
                <a:spcPct val="90000"/>
              </a:lnSpc>
              <a:spcBef>
                <a:spcPts val="0"/>
              </a:spcBef>
              <a:spcAft>
                <a:spcPts val="0"/>
              </a:spcAft>
              <a:buClr>
                <a:srgbClr val="55AF89"/>
              </a:buClr>
              <a:buSzPts val="1700"/>
              <a:buFont typeface="Arial"/>
              <a:buChar char="•"/>
            </a:pPr>
            <a:r>
              <a:rPr lang="en-US" sz="1700" b="0" i="0" u="none" strike="noStrike" cap="none">
                <a:solidFill>
                  <a:schemeClr val="dk1"/>
                </a:solidFill>
                <a:latin typeface="Calibri"/>
                <a:ea typeface="Calibri"/>
                <a:cs typeface="Calibri"/>
                <a:sym typeface="Calibri"/>
              </a:rPr>
              <a:t>Generates vaccination reminder/recall notices</a:t>
            </a:r>
            <a:endParaRPr sz="1700" b="0" i="0" u="none" strike="noStrike" cap="none">
              <a:solidFill>
                <a:schemeClr val="dk1"/>
              </a:solidFill>
              <a:latin typeface="Calibri"/>
              <a:ea typeface="Calibri"/>
              <a:cs typeface="Calibri"/>
              <a:sym typeface="Calibri"/>
            </a:endParaRPr>
          </a:p>
          <a:p>
            <a:pPr marL="457200" marR="0" lvl="0" indent="-336550" algn="l" rtl="0">
              <a:lnSpc>
                <a:spcPct val="90000"/>
              </a:lnSpc>
              <a:spcBef>
                <a:spcPts val="0"/>
              </a:spcBef>
              <a:spcAft>
                <a:spcPts val="0"/>
              </a:spcAft>
              <a:buClr>
                <a:srgbClr val="55AF89"/>
              </a:buClr>
              <a:buSzPts val="1700"/>
              <a:buFont typeface="Arial"/>
              <a:buChar char="•"/>
            </a:pPr>
            <a:r>
              <a:rPr lang="en-US" sz="1700" b="0" i="0" u="none" strike="noStrike" cap="none">
                <a:solidFill>
                  <a:schemeClr val="dk1"/>
                </a:solidFill>
                <a:latin typeface="Calibri"/>
                <a:ea typeface="Calibri"/>
                <a:cs typeface="Calibri"/>
                <a:sym typeface="Calibri"/>
              </a:rPr>
              <a:t>Connects providers to complete vaccination records</a:t>
            </a:r>
            <a:endParaRPr sz="1700" b="0" i="0" u="none" strike="noStrike" cap="none">
              <a:solidFill>
                <a:schemeClr val="dk1"/>
              </a:solidFill>
              <a:latin typeface="Calibri"/>
              <a:ea typeface="Calibri"/>
              <a:cs typeface="Calibri"/>
              <a:sym typeface="Calibri"/>
            </a:endParaRPr>
          </a:p>
          <a:p>
            <a:pPr marL="457200" marR="0" lvl="0" indent="-336550" algn="l" rtl="0">
              <a:lnSpc>
                <a:spcPct val="90000"/>
              </a:lnSpc>
              <a:spcBef>
                <a:spcPts val="0"/>
              </a:spcBef>
              <a:spcAft>
                <a:spcPts val="0"/>
              </a:spcAft>
              <a:buClr>
                <a:srgbClr val="55AF89"/>
              </a:buClr>
              <a:buSzPts val="1700"/>
              <a:buFont typeface="Arial"/>
              <a:buChar char="•"/>
            </a:pPr>
            <a:r>
              <a:rPr lang="en-US" sz="1700" b="0" i="0" u="none" strike="noStrike" cap="none">
                <a:solidFill>
                  <a:schemeClr val="dk1"/>
                </a:solidFill>
                <a:latin typeface="Calibri"/>
                <a:ea typeface="Calibri"/>
                <a:cs typeface="Calibri"/>
                <a:sym typeface="Calibri"/>
              </a:rPr>
              <a:t>Monitors Vaccines for Children (VFC) vaccine use and provider compliance</a:t>
            </a:r>
            <a:endParaRPr sz="1700" b="0" i="0" u="none" strike="noStrike" cap="none">
              <a:solidFill>
                <a:schemeClr val="dk1"/>
              </a:solidFill>
              <a:latin typeface="Calibri"/>
              <a:ea typeface="Calibri"/>
              <a:cs typeface="Calibri"/>
              <a:sym typeface="Calibri"/>
            </a:endParaRPr>
          </a:p>
        </p:txBody>
      </p:sp>
      <p:sp>
        <p:nvSpPr>
          <p:cNvPr id="849" name="Google Shape;849;g2e0c35f2eba_0_38"/>
          <p:cNvSpPr/>
          <p:nvPr/>
        </p:nvSpPr>
        <p:spPr>
          <a:xfrm>
            <a:off x="5018874" y="1798437"/>
            <a:ext cx="3912900" cy="1910400"/>
          </a:xfrm>
          <a:prstGeom prst="rect">
            <a:avLst/>
          </a:prstGeom>
          <a:noFill/>
          <a:ln>
            <a:noFill/>
          </a:ln>
        </p:spPr>
        <p:txBody>
          <a:bodyPr spcFirstLastPara="1" wrap="square" lIns="91450" tIns="45700" rIns="91450" bIns="45700" anchor="t" anchorCtr="0">
            <a:noAutofit/>
          </a:bodyPr>
          <a:lstStyle/>
          <a:p>
            <a:pPr marL="457200" marR="0" lvl="0" indent="-336550" algn="l" rtl="0">
              <a:lnSpc>
                <a:spcPct val="90000"/>
              </a:lnSpc>
              <a:spcBef>
                <a:spcPts val="0"/>
              </a:spcBef>
              <a:spcAft>
                <a:spcPts val="0"/>
              </a:spcAft>
              <a:buClr>
                <a:srgbClr val="55AF89"/>
              </a:buClr>
              <a:buSzPts val="1700"/>
              <a:buFont typeface="Arial"/>
              <a:buChar char="✔"/>
            </a:pPr>
            <a:r>
              <a:rPr lang="en-US" sz="1700" b="0" i="0" u="none" strike="noStrike" cap="none">
                <a:solidFill>
                  <a:schemeClr val="dk1"/>
                </a:solidFill>
                <a:latin typeface="Calibri"/>
                <a:ea typeface="Calibri"/>
                <a:cs typeface="Calibri"/>
                <a:sym typeface="Calibri"/>
              </a:rPr>
              <a:t>Evaluating vaccine validity and forecasting next appropriate vaccination(s) due, specific to each patient </a:t>
            </a:r>
            <a:endParaRPr sz="1700" b="0" i="0" u="none" strike="noStrike" cap="none">
              <a:solidFill>
                <a:schemeClr val="dk1"/>
              </a:solidFill>
              <a:latin typeface="Calibri"/>
              <a:ea typeface="Calibri"/>
              <a:cs typeface="Calibri"/>
              <a:sym typeface="Calibri"/>
            </a:endParaRPr>
          </a:p>
          <a:p>
            <a:pPr marL="457200" marR="0" lvl="0" indent="-336550" algn="l" rtl="0">
              <a:lnSpc>
                <a:spcPct val="90000"/>
              </a:lnSpc>
              <a:spcBef>
                <a:spcPts val="0"/>
              </a:spcBef>
              <a:spcAft>
                <a:spcPts val="0"/>
              </a:spcAft>
              <a:buClr>
                <a:srgbClr val="55AF89"/>
              </a:buClr>
              <a:buSzPts val="1700"/>
              <a:buFont typeface="Arial"/>
              <a:buChar char="✔"/>
            </a:pPr>
            <a:r>
              <a:rPr lang="en-US" sz="1700" b="0" i="0" u="none" strike="noStrike" cap="none">
                <a:solidFill>
                  <a:schemeClr val="dk1"/>
                </a:solidFill>
                <a:latin typeface="Calibri"/>
                <a:ea typeface="Calibri"/>
                <a:cs typeface="Calibri"/>
                <a:sym typeface="Calibri"/>
              </a:rPr>
              <a:t>Supporting emergency preparedness and pandemic planning</a:t>
            </a:r>
            <a:endParaRPr sz="1700" b="0" i="0" u="none" strike="noStrike" cap="none">
              <a:solidFill>
                <a:schemeClr val="dk1"/>
              </a:solidFill>
              <a:latin typeface="Calibri"/>
              <a:ea typeface="Calibri"/>
              <a:cs typeface="Calibri"/>
              <a:sym typeface="Calibri"/>
            </a:endParaRPr>
          </a:p>
          <a:p>
            <a:pPr marL="457200" marR="0" lvl="0" indent="-336550" algn="l" rtl="0">
              <a:lnSpc>
                <a:spcPct val="90000"/>
              </a:lnSpc>
              <a:spcBef>
                <a:spcPts val="0"/>
              </a:spcBef>
              <a:spcAft>
                <a:spcPts val="0"/>
              </a:spcAft>
              <a:buClr>
                <a:srgbClr val="55AF89"/>
              </a:buClr>
              <a:buSzPts val="1700"/>
              <a:buFont typeface="Arial"/>
              <a:buChar char="✔"/>
            </a:pPr>
            <a:r>
              <a:rPr lang="en-US" sz="1700" b="0" i="0" u="none" strike="noStrike" cap="none">
                <a:solidFill>
                  <a:schemeClr val="dk1"/>
                </a:solidFill>
                <a:latin typeface="Calibri"/>
                <a:ea typeface="Calibri"/>
                <a:cs typeface="Calibri"/>
                <a:sym typeface="Calibri"/>
              </a:rPr>
              <a:t>Integrating with other electronic health information systems</a:t>
            </a:r>
            <a:endParaRPr sz="1700" b="0" i="0" u="none" strike="noStrike" cap="none">
              <a:solidFill>
                <a:schemeClr val="dk1"/>
              </a:solidFill>
              <a:latin typeface="Calibri"/>
              <a:ea typeface="Calibri"/>
              <a:cs typeface="Calibri"/>
              <a:sym typeface="Calibri"/>
            </a:endParaRPr>
          </a:p>
          <a:p>
            <a:pPr marL="457200" marR="0" lvl="0" indent="-336550" algn="l" rtl="0">
              <a:lnSpc>
                <a:spcPct val="90000"/>
              </a:lnSpc>
              <a:spcBef>
                <a:spcPts val="0"/>
              </a:spcBef>
              <a:spcAft>
                <a:spcPts val="0"/>
              </a:spcAft>
              <a:buClr>
                <a:srgbClr val="55AF89"/>
              </a:buClr>
              <a:buSzPts val="1700"/>
              <a:buFont typeface="Arial"/>
              <a:buChar char="✔"/>
            </a:pPr>
            <a:r>
              <a:rPr lang="en-US" sz="1700" b="0" i="0" u="none" strike="noStrike" cap="none">
                <a:solidFill>
                  <a:schemeClr val="dk1"/>
                </a:solidFill>
                <a:latin typeface="Calibri"/>
                <a:ea typeface="Calibri"/>
                <a:cs typeface="Calibri"/>
                <a:sym typeface="Calibri"/>
              </a:rPr>
              <a:t>Supporting vaccine management at the provider and immunization program levels</a:t>
            </a:r>
            <a:endParaRPr sz="1700" b="0" i="0" u="none" strike="noStrike" cap="non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854" name="Google Shape;854;g2e0c35f2eba_0_46"/>
          <p:cNvSpPr txBox="1">
            <a:spLocks noGrp="1"/>
          </p:cNvSpPr>
          <p:nvPr>
            <p:ph type="title"/>
          </p:nvPr>
        </p:nvSpPr>
        <p:spPr>
          <a:xfrm>
            <a:off x="120257" y="375761"/>
            <a:ext cx="8467800" cy="805500"/>
          </a:xfrm>
          <a:prstGeom prst="rect">
            <a:avLst/>
          </a:prstGeom>
          <a:noFill/>
          <a:ln>
            <a:noFill/>
          </a:ln>
        </p:spPr>
        <p:txBody>
          <a:bodyPr spcFirstLastPara="1" wrap="square" lIns="68575" tIns="34300" rIns="68575" bIns="34300" anchor="ctr" anchorCtr="0">
            <a:normAutofit/>
          </a:bodyPr>
          <a:lstStyle/>
          <a:p>
            <a:pPr marL="0" lvl="0" indent="0" algn="l" rtl="0">
              <a:lnSpc>
                <a:spcPct val="100000"/>
              </a:lnSpc>
              <a:spcBef>
                <a:spcPts val="0"/>
              </a:spcBef>
              <a:spcAft>
                <a:spcPts val="0"/>
              </a:spcAft>
              <a:buSzPts val="3300"/>
              <a:buNone/>
            </a:pPr>
            <a:r>
              <a:rPr lang="en-US"/>
              <a:t>Primary IIS Data Sources</a:t>
            </a:r>
            <a:endParaRPr/>
          </a:p>
        </p:txBody>
      </p:sp>
      <p:pic>
        <p:nvPicPr>
          <p:cNvPr id="855" name="Google Shape;855;g2e0c35f2eba_0_46"/>
          <p:cNvPicPr preferRelativeResize="0"/>
          <p:nvPr/>
        </p:nvPicPr>
        <p:blipFill rotWithShape="1">
          <a:blip r:embed="rId3">
            <a:alphaModFix/>
          </a:blip>
          <a:srcRect/>
          <a:stretch/>
        </p:blipFill>
        <p:spPr>
          <a:xfrm>
            <a:off x="120250" y="1240988"/>
            <a:ext cx="1438473" cy="1438485"/>
          </a:xfrm>
          <a:prstGeom prst="rect">
            <a:avLst/>
          </a:prstGeom>
          <a:noFill/>
          <a:ln>
            <a:noFill/>
          </a:ln>
        </p:spPr>
      </p:pic>
      <p:pic>
        <p:nvPicPr>
          <p:cNvPr id="856" name="Google Shape;856;g2e0c35f2eba_0_46"/>
          <p:cNvPicPr preferRelativeResize="0"/>
          <p:nvPr/>
        </p:nvPicPr>
        <p:blipFill rotWithShape="1">
          <a:blip r:embed="rId4">
            <a:alphaModFix/>
          </a:blip>
          <a:srcRect/>
          <a:stretch/>
        </p:blipFill>
        <p:spPr>
          <a:xfrm>
            <a:off x="1491753" y="1181249"/>
            <a:ext cx="1438473" cy="1438485"/>
          </a:xfrm>
          <a:prstGeom prst="rect">
            <a:avLst/>
          </a:prstGeom>
          <a:noFill/>
          <a:ln>
            <a:noFill/>
          </a:ln>
        </p:spPr>
      </p:pic>
      <p:sp>
        <p:nvSpPr>
          <p:cNvPr id="857" name="Google Shape;857;g2e0c35f2eba_0_46"/>
          <p:cNvSpPr txBox="1"/>
          <p:nvPr/>
        </p:nvSpPr>
        <p:spPr>
          <a:xfrm>
            <a:off x="804361" y="2716338"/>
            <a:ext cx="1345200" cy="861900"/>
          </a:xfrm>
          <a:prstGeom prst="rect">
            <a:avLst/>
          </a:prstGeom>
          <a:noFill/>
          <a:ln>
            <a:noFill/>
          </a:ln>
        </p:spPr>
        <p:txBody>
          <a:bodyPr spcFirstLastPara="1" wrap="square" lIns="91450" tIns="91450" rIns="91450" bIns="9145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i="0" u="none" strike="noStrike" cap="none">
                <a:solidFill>
                  <a:schemeClr val="dk1"/>
                </a:solidFill>
                <a:latin typeface="Calibri"/>
                <a:ea typeface="Calibri"/>
                <a:cs typeface="Calibri"/>
                <a:sym typeface="Calibri"/>
              </a:rPr>
              <a:t>Vital statistics</a:t>
            </a:r>
            <a:endParaRPr sz="1800" i="0" u="none" strike="noStrike" cap="none">
              <a:solidFill>
                <a:schemeClr val="dk1"/>
              </a:solidFill>
            </a:endParaRPr>
          </a:p>
        </p:txBody>
      </p:sp>
      <p:grpSp>
        <p:nvGrpSpPr>
          <p:cNvPr id="858" name="Google Shape;858;g2e0c35f2eba_0_46"/>
          <p:cNvGrpSpPr/>
          <p:nvPr/>
        </p:nvGrpSpPr>
        <p:grpSpPr>
          <a:xfrm>
            <a:off x="3210459" y="1080431"/>
            <a:ext cx="2288929" cy="2536941"/>
            <a:chOff x="3971925" y="1294517"/>
            <a:chExt cx="2557463" cy="2834571"/>
          </a:xfrm>
        </p:grpSpPr>
        <p:pic>
          <p:nvPicPr>
            <p:cNvPr id="859" name="Google Shape;859;g2e0c35f2eba_0_46"/>
            <p:cNvPicPr preferRelativeResize="0"/>
            <p:nvPr/>
          </p:nvPicPr>
          <p:blipFill rotWithShape="1">
            <a:blip r:embed="rId5">
              <a:alphaModFix/>
            </a:blip>
            <a:srcRect/>
            <a:stretch/>
          </p:blipFill>
          <p:spPr>
            <a:xfrm>
              <a:off x="3971925" y="3207970"/>
              <a:ext cx="1362075" cy="823060"/>
            </a:xfrm>
            <a:prstGeom prst="rect">
              <a:avLst/>
            </a:prstGeom>
            <a:noFill/>
            <a:ln>
              <a:noFill/>
            </a:ln>
          </p:spPr>
        </p:pic>
        <p:pic>
          <p:nvPicPr>
            <p:cNvPr id="860" name="Google Shape;860;g2e0c35f2eba_0_46"/>
            <p:cNvPicPr preferRelativeResize="0"/>
            <p:nvPr/>
          </p:nvPicPr>
          <p:blipFill rotWithShape="1">
            <a:blip r:embed="rId6">
              <a:alphaModFix/>
            </a:blip>
            <a:srcRect/>
            <a:stretch/>
          </p:blipFill>
          <p:spPr>
            <a:xfrm>
              <a:off x="5948363" y="3119438"/>
              <a:ext cx="581025" cy="1009650"/>
            </a:xfrm>
            <a:prstGeom prst="rect">
              <a:avLst/>
            </a:prstGeom>
            <a:noFill/>
            <a:ln>
              <a:noFill/>
            </a:ln>
          </p:spPr>
        </p:pic>
        <p:pic>
          <p:nvPicPr>
            <p:cNvPr id="861" name="Google Shape;861;g2e0c35f2eba_0_46"/>
            <p:cNvPicPr preferRelativeResize="0"/>
            <p:nvPr/>
          </p:nvPicPr>
          <p:blipFill rotWithShape="1">
            <a:blip r:embed="rId7">
              <a:alphaModFix/>
            </a:blip>
            <a:srcRect/>
            <a:stretch/>
          </p:blipFill>
          <p:spPr>
            <a:xfrm>
              <a:off x="5029200" y="1294517"/>
              <a:ext cx="1085850" cy="1068566"/>
            </a:xfrm>
            <a:prstGeom prst="rect">
              <a:avLst/>
            </a:prstGeom>
            <a:noFill/>
            <a:ln>
              <a:noFill/>
            </a:ln>
          </p:spPr>
        </p:pic>
        <p:sp>
          <p:nvSpPr>
            <p:cNvPr id="862" name="Google Shape;862;g2e0c35f2eba_0_46"/>
            <p:cNvSpPr/>
            <p:nvPr/>
          </p:nvSpPr>
          <p:spPr>
            <a:xfrm>
              <a:off x="5443537" y="2433637"/>
              <a:ext cx="257100" cy="657300"/>
            </a:xfrm>
            <a:prstGeom prst="upDownArrow">
              <a:avLst>
                <a:gd name="adj1" fmla="val 50000"/>
                <a:gd name="adj2" fmla="val 50000"/>
              </a:avLst>
            </a:prstGeom>
            <a:solidFill>
              <a:schemeClr val="accent1"/>
            </a:solidFill>
            <a:ln w="25400" cap="flat" cmpd="sng">
              <a:solidFill>
                <a:srgbClr val="1C3052"/>
              </a:solidFill>
              <a:prstDash val="solid"/>
              <a:round/>
              <a:headEnd type="none" w="sm" len="sm"/>
              <a:tailEnd type="none" w="sm" len="sm"/>
            </a:ln>
          </p:spPr>
          <p:txBody>
            <a:bodyPr spcFirstLastPara="1" wrap="square" lIns="91450" tIns="45700" rIns="91450"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63" name="Google Shape;863;g2e0c35f2eba_0_46"/>
            <p:cNvSpPr/>
            <p:nvPr/>
          </p:nvSpPr>
          <p:spPr>
            <a:xfrm rot="5400000">
              <a:off x="5430131" y="3199261"/>
              <a:ext cx="276300" cy="657000"/>
            </a:xfrm>
            <a:prstGeom prst="upDownArrow">
              <a:avLst>
                <a:gd name="adj1" fmla="val 50000"/>
                <a:gd name="adj2" fmla="val 50000"/>
              </a:avLst>
            </a:prstGeom>
            <a:solidFill>
              <a:schemeClr val="accent1"/>
            </a:solidFill>
            <a:ln w="25400" cap="flat" cmpd="sng">
              <a:solidFill>
                <a:srgbClr val="1C3052"/>
              </a:solidFill>
              <a:prstDash val="solid"/>
              <a:round/>
              <a:headEnd type="none" w="sm" len="sm"/>
              <a:tailEnd type="none" w="sm" len="sm"/>
            </a:ln>
          </p:spPr>
          <p:txBody>
            <a:bodyPr spcFirstLastPara="1" wrap="square" lIns="91450" tIns="45700" rIns="91450"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864" name="Google Shape;864;g2e0c35f2eba_0_46"/>
          <p:cNvSpPr txBox="1"/>
          <p:nvPr/>
        </p:nvSpPr>
        <p:spPr>
          <a:xfrm>
            <a:off x="2698011" y="3792649"/>
            <a:ext cx="4076700" cy="861900"/>
          </a:xfrm>
          <a:prstGeom prst="rect">
            <a:avLst/>
          </a:prstGeom>
          <a:noFill/>
          <a:ln>
            <a:noFill/>
          </a:ln>
        </p:spPr>
        <p:txBody>
          <a:bodyPr spcFirstLastPara="1" wrap="square" lIns="91450" tIns="91450" rIns="91450" bIns="9145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i="0" u="none" strike="noStrike" cap="none">
                <a:solidFill>
                  <a:schemeClr val="dk1"/>
                </a:solidFill>
                <a:latin typeface="Calibri"/>
                <a:ea typeface="Calibri"/>
                <a:cs typeface="Calibri"/>
                <a:sym typeface="Calibri"/>
              </a:rPr>
              <a:t>Data from other jurisdictions and federal entities via the IZ Gateway</a:t>
            </a:r>
            <a:endParaRPr sz="2200" i="0" u="none" strike="noStrike" cap="none">
              <a:solidFill>
                <a:schemeClr val="dk1"/>
              </a:solidFill>
            </a:endParaRPr>
          </a:p>
        </p:txBody>
      </p:sp>
      <p:pic>
        <p:nvPicPr>
          <p:cNvPr id="865" name="Google Shape;865;g2e0c35f2eba_0_46"/>
          <p:cNvPicPr preferRelativeResize="0"/>
          <p:nvPr/>
        </p:nvPicPr>
        <p:blipFill rotWithShape="1">
          <a:blip r:embed="rId8">
            <a:alphaModFix/>
          </a:blip>
          <a:srcRect/>
          <a:stretch/>
        </p:blipFill>
        <p:spPr>
          <a:xfrm>
            <a:off x="6938132" y="1158461"/>
            <a:ext cx="1783080" cy="1783080"/>
          </a:xfrm>
          <a:prstGeom prst="rect">
            <a:avLst/>
          </a:prstGeom>
          <a:noFill/>
          <a:ln>
            <a:noFill/>
          </a:ln>
        </p:spPr>
      </p:pic>
      <p:sp>
        <p:nvSpPr>
          <p:cNvPr id="866" name="Google Shape;866;g2e0c35f2eba_0_46"/>
          <p:cNvSpPr txBox="1"/>
          <p:nvPr/>
        </p:nvSpPr>
        <p:spPr>
          <a:xfrm>
            <a:off x="6722815" y="2987250"/>
            <a:ext cx="2213700" cy="861900"/>
          </a:xfrm>
          <a:prstGeom prst="rect">
            <a:avLst/>
          </a:prstGeom>
          <a:noFill/>
          <a:ln>
            <a:noFill/>
          </a:ln>
        </p:spPr>
        <p:txBody>
          <a:bodyPr spcFirstLastPara="1" wrap="square" lIns="91450" tIns="91450" rIns="91450" bIns="9145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2200" i="0" u="none" strike="noStrike" cap="none">
                <a:solidFill>
                  <a:schemeClr val="dk1"/>
                </a:solidFill>
                <a:latin typeface="Calibri"/>
                <a:ea typeface="Calibri"/>
                <a:cs typeface="Calibri"/>
                <a:sym typeface="Calibri"/>
              </a:rPr>
              <a:t>Provider data via EHR</a:t>
            </a:r>
            <a:endParaRPr sz="2200" i="0" u="none" strike="noStrike" cap="non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sp>
        <p:nvSpPr>
          <p:cNvPr id="871" name="Google Shape;871;g2e0c35f2eba_0_62"/>
          <p:cNvSpPr txBox="1">
            <a:spLocks noGrp="1"/>
          </p:cNvSpPr>
          <p:nvPr>
            <p:ph type="title"/>
          </p:nvPr>
        </p:nvSpPr>
        <p:spPr>
          <a:xfrm>
            <a:off x="369857" y="514911"/>
            <a:ext cx="8467800" cy="805500"/>
          </a:xfrm>
          <a:prstGeom prst="rect">
            <a:avLst/>
          </a:prstGeom>
          <a:noFill/>
          <a:ln>
            <a:noFill/>
          </a:ln>
        </p:spPr>
        <p:txBody>
          <a:bodyPr spcFirstLastPara="1" wrap="square" lIns="68575" tIns="34300" rIns="68575" bIns="34300" anchor="ctr" anchorCtr="0">
            <a:normAutofit/>
          </a:bodyPr>
          <a:lstStyle/>
          <a:p>
            <a:pPr marL="0" lvl="0" indent="0" algn="l" rtl="0">
              <a:lnSpc>
                <a:spcPct val="100000"/>
              </a:lnSpc>
              <a:spcBef>
                <a:spcPts val="0"/>
              </a:spcBef>
              <a:spcAft>
                <a:spcPts val="0"/>
              </a:spcAft>
              <a:buClr>
                <a:srgbClr val="2E5F7D"/>
              </a:buClr>
              <a:buSzPts val="3300"/>
              <a:buFont typeface="Calibri"/>
              <a:buNone/>
            </a:pPr>
            <a:r>
              <a:rPr lang="en-US"/>
              <a:t>What Has Changed in 10 Years?</a:t>
            </a:r>
            <a:endParaRPr/>
          </a:p>
        </p:txBody>
      </p:sp>
      <p:sp>
        <p:nvSpPr>
          <p:cNvPr id="872" name="Google Shape;872;g2e0c35f2eba_0_62"/>
          <p:cNvSpPr txBox="1">
            <a:spLocks noGrp="1"/>
          </p:cNvSpPr>
          <p:nvPr>
            <p:ph type="body" idx="1"/>
          </p:nvPr>
        </p:nvSpPr>
        <p:spPr>
          <a:xfrm>
            <a:off x="369850" y="1320400"/>
            <a:ext cx="8467800" cy="3593700"/>
          </a:xfrm>
          <a:prstGeom prst="rect">
            <a:avLst/>
          </a:prstGeom>
          <a:noFill/>
          <a:ln>
            <a:noFill/>
          </a:ln>
        </p:spPr>
        <p:txBody>
          <a:bodyPr spcFirstLastPara="1" wrap="square" lIns="68575" tIns="34300" rIns="68575" bIns="34300" anchor="t" anchorCtr="0">
            <a:noAutofit/>
          </a:bodyPr>
          <a:lstStyle/>
          <a:p>
            <a:pPr marL="457200" lvl="0" indent="-368300" algn="l" rtl="0">
              <a:lnSpc>
                <a:spcPct val="100000"/>
              </a:lnSpc>
              <a:spcBef>
                <a:spcPts val="0"/>
              </a:spcBef>
              <a:spcAft>
                <a:spcPts val="0"/>
              </a:spcAft>
              <a:buClr>
                <a:srgbClr val="55AF89"/>
              </a:buClr>
              <a:buSzPts val="2200"/>
              <a:buChar char="•"/>
            </a:pPr>
            <a:r>
              <a:rPr lang="en-US" sz="2200"/>
              <a:t>Originally the goal was to get data into the IIS</a:t>
            </a:r>
            <a:endParaRPr sz="2200"/>
          </a:p>
          <a:p>
            <a:pPr marL="914400" lvl="1" indent="-368300" algn="l" rtl="0">
              <a:lnSpc>
                <a:spcPct val="100000"/>
              </a:lnSpc>
              <a:spcBef>
                <a:spcPts val="0"/>
              </a:spcBef>
              <a:spcAft>
                <a:spcPts val="0"/>
              </a:spcAft>
              <a:buSzPts val="2200"/>
              <a:buChar char="•"/>
            </a:pPr>
            <a:r>
              <a:rPr lang="en-US" sz="2200"/>
              <a:t>Manual documentation shifted to Interoperability and data exchange</a:t>
            </a:r>
            <a:endParaRPr sz="2200"/>
          </a:p>
          <a:p>
            <a:pPr marL="457200" lvl="0" indent="-368300" algn="l" rtl="0">
              <a:lnSpc>
                <a:spcPct val="100000"/>
              </a:lnSpc>
              <a:spcBef>
                <a:spcPts val="0"/>
              </a:spcBef>
              <a:spcAft>
                <a:spcPts val="0"/>
              </a:spcAft>
              <a:buClr>
                <a:srgbClr val="55AF89"/>
              </a:buClr>
              <a:buSzPts val="2200"/>
              <a:buChar char="•"/>
            </a:pPr>
            <a:r>
              <a:rPr lang="en-US" sz="2200"/>
              <a:t>Visibility</a:t>
            </a:r>
            <a:endParaRPr sz="2200"/>
          </a:p>
          <a:p>
            <a:pPr marL="914400" lvl="1" indent="-368300" algn="l" rtl="0">
              <a:lnSpc>
                <a:spcPct val="100000"/>
              </a:lnSpc>
              <a:spcBef>
                <a:spcPts val="0"/>
              </a:spcBef>
              <a:spcAft>
                <a:spcPts val="0"/>
              </a:spcAft>
              <a:buSzPts val="2200"/>
              <a:buChar char="•"/>
            </a:pPr>
            <a:r>
              <a:rPr lang="en-US" sz="2200"/>
              <a:t>Today, there is AIRA M&amp;I that provides a focus of standards and how our community looks as a whole</a:t>
            </a:r>
            <a:endParaRPr sz="2200"/>
          </a:p>
          <a:p>
            <a:pPr marL="457200" lvl="0" indent="-368300" algn="l" rtl="0">
              <a:lnSpc>
                <a:spcPct val="100000"/>
              </a:lnSpc>
              <a:spcBef>
                <a:spcPts val="1000"/>
              </a:spcBef>
              <a:spcAft>
                <a:spcPts val="0"/>
              </a:spcAft>
              <a:buClr>
                <a:srgbClr val="55AF89"/>
              </a:buClr>
              <a:buSzPts val="2200"/>
              <a:buChar char="•"/>
            </a:pPr>
            <a:r>
              <a:rPr lang="en-US" sz="2200"/>
              <a:t>IIS Dashboard summarizes the annual IISAR responses with met and unmet metrics  </a:t>
            </a:r>
            <a:endParaRPr sz="2200"/>
          </a:p>
          <a:p>
            <a:pPr marL="457200" lvl="0" indent="-368300" algn="l" rtl="0">
              <a:lnSpc>
                <a:spcPct val="100000"/>
              </a:lnSpc>
              <a:spcBef>
                <a:spcPts val="1000"/>
              </a:spcBef>
              <a:spcAft>
                <a:spcPts val="0"/>
              </a:spcAft>
              <a:buClr>
                <a:srgbClr val="55AF89"/>
              </a:buClr>
              <a:buSzPts val="2200"/>
              <a:buChar char="•"/>
            </a:pPr>
            <a:r>
              <a:rPr lang="en-US" sz="2200"/>
              <a:t>Today, the focus is more on quality data and providing functionality that supports the Immunization Program</a:t>
            </a:r>
            <a:endParaRPr sz="220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2261</Words>
  <Application>Microsoft Office PowerPoint</Application>
  <PresentationFormat>On-screen Show (16:9)</PresentationFormat>
  <Paragraphs>332</Paragraphs>
  <Slides>40</Slides>
  <Notes>40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40</vt:i4>
      </vt:variant>
    </vt:vector>
  </HeadingPairs>
  <TitlesOfParts>
    <vt:vector size="48" baseType="lpstr">
      <vt:lpstr>Arial</vt:lpstr>
      <vt:lpstr>Noto Sans Symbols</vt:lpstr>
      <vt:lpstr>NTR</vt:lpstr>
      <vt:lpstr>Calibri</vt:lpstr>
      <vt:lpstr>Quattrocento Sans</vt:lpstr>
      <vt:lpstr>Open Sans</vt:lpstr>
      <vt:lpstr>Office Theme</vt:lpstr>
      <vt:lpstr>Office Theme</vt:lpstr>
      <vt:lpstr>CDC and the IIS Community</vt:lpstr>
      <vt:lpstr>Learning Objectives</vt:lpstr>
      <vt:lpstr>What is an IIS and its purpose?</vt:lpstr>
      <vt:lpstr>IIS Overview</vt:lpstr>
      <vt:lpstr>IIS Overview</vt:lpstr>
      <vt:lpstr>PowerPoint Presentation</vt:lpstr>
      <vt:lpstr>IIS Functions and Capabilities</vt:lpstr>
      <vt:lpstr>Primary IIS Data Sources</vt:lpstr>
      <vt:lpstr>What Has Changed in 10 Years?</vt:lpstr>
      <vt:lpstr>IIS Focus in the Immunization VFC/317 Cooperative Agreement</vt:lpstr>
      <vt:lpstr>Using the IIS to Support the Immunization Program through its Cooperative Agreement</vt:lpstr>
      <vt:lpstr>Guidance | IPOM Chapter D</vt:lpstr>
      <vt:lpstr>Guidance | IPOM Chapter G</vt:lpstr>
      <vt:lpstr>Practical Uses of IIS to Support the Immunization Program</vt:lpstr>
      <vt:lpstr>How Data is Used</vt:lpstr>
      <vt:lpstr>CDC Reports and Tools</vt:lpstr>
      <vt:lpstr>Immunization Information System Annual Report (IISAR)</vt:lpstr>
      <vt:lpstr>CDC Tools to Improve IIS and Data Quality</vt:lpstr>
      <vt:lpstr>Functional Standards</vt:lpstr>
      <vt:lpstr>IIS Functional Standards Resource Guide</vt:lpstr>
      <vt:lpstr>IIS Data Quality Blueprint</vt:lpstr>
      <vt:lpstr>The Blueprint defines IDAB’s goals for IIS and guides awardee activities for data quality improvement </vt:lpstr>
      <vt:lpstr>The Blueprint endpoint defines IDAB’s vision for improving IIS data quality</vt:lpstr>
      <vt:lpstr>Routine Vaccination  Data Quality Report</vt:lpstr>
      <vt:lpstr>PPRL Submission Data Quality Report</vt:lpstr>
      <vt:lpstr>IIS Dashboard</vt:lpstr>
      <vt:lpstr>IIS Dashboard (cont.)</vt:lpstr>
      <vt:lpstr>IIS Dashboard Data Sources</vt:lpstr>
      <vt:lpstr>Accessing the IIS Dashboard</vt:lpstr>
      <vt:lpstr>Reviewing the IIS Dashboard</vt:lpstr>
      <vt:lpstr>Activity: IIS Dashboard </vt:lpstr>
      <vt:lpstr>Immunization Services Division (ISD) &amp; Informatics and Data Analytics Branch (IDAB) Organizations</vt:lpstr>
      <vt:lpstr>PowerPoint Presentation</vt:lpstr>
      <vt:lpstr>PowerPoint Presentation</vt:lpstr>
      <vt:lpstr>Awardee Organizational Reporting Structure </vt:lpstr>
      <vt:lpstr>CDC and Communications</vt:lpstr>
      <vt:lpstr>CDC Awardee Communications</vt:lpstr>
      <vt:lpstr>Opportunities to Engage with CDC</vt:lpstr>
      <vt:lpstr>Questions/Comments/Discussion?</vt:lpstr>
      <vt:lpstr>CDC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and the IIS Community</dc:title>
  <dc:creator>Pooja Verma</dc:creator>
  <cp:lastModifiedBy>Hayleigh McCall McDavid</cp:lastModifiedBy>
  <cp:revision>3</cp:revision>
  <dcterms:created xsi:type="dcterms:W3CDTF">2021-04-19T20:30:58Z</dcterms:created>
  <dcterms:modified xsi:type="dcterms:W3CDTF">2024-06-04T17:38:21Z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0x0101003603A42B84B06847AFCE29FF3D1CE16D</vt:lpwstr>
  </property>
</Properties>
</file>