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FFFDAA3_E0D65A43.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7FFFDA8D_1D14911D.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720" r:id="rId5"/>
    <p:sldMasterId id="2147483808" r:id="rId6"/>
    <p:sldMasterId id="2147483922" r:id="rId7"/>
  </p:sldMasterIdLst>
  <p:notesMasterIdLst>
    <p:notesMasterId r:id="rId32"/>
  </p:notesMasterIdLst>
  <p:sldIdLst>
    <p:sldId id="2147480497" r:id="rId8"/>
    <p:sldId id="2147480498" r:id="rId9"/>
    <p:sldId id="2145707033" r:id="rId10"/>
    <p:sldId id="2147474074" r:id="rId11"/>
    <p:sldId id="2147474070" r:id="rId12"/>
    <p:sldId id="2147480493" r:id="rId13"/>
    <p:sldId id="2147474077" r:id="rId14"/>
    <p:sldId id="2147480499" r:id="rId15"/>
    <p:sldId id="2147480495" r:id="rId16"/>
    <p:sldId id="2147474059" r:id="rId17"/>
    <p:sldId id="2147474080" r:id="rId18"/>
    <p:sldId id="2147480494" r:id="rId19"/>
    <p:sldId id="2147474083" r:id="rId20"/>
    <p:sldId id="2147474081" r:id="rId21"/>
    <p:sldId id="2147474061" r:id="rId22"/>
    <p:sldId id="2147474098" r:id="rId23"/>
    <p:sldId id="2147474084" r:id="rId24"/>
    <p:sldId id="2147474062" r:id="rId25"/>
    <p:sldId id="2147474069" r:id="rId26"/>
    <p:sldId id="2147474089" r:id="rId27"/>
    <p:sldId id="2147480492" r:id="rId28"/>
    <p:sldId id="2147480496" r:id="rId29"/>
    <p:sldId id="2147474095" r:id="rId30"/>
    <p:sldId id="214747409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101BA1-C762-4AD6-BAD3-40F8A217B2AC}">
          <p14:sldIdLst>
            <p14:sldId id="2147480497"/>
            <p14:sldId id="2147480498"/>
            <p14:sldId id="2145707033"/>
            <p14:sldId id="2147474074"/>
            <p14:sldId id="2147474070"/>
            <p14:sldId id="2147480493"/>
            <p14:sldId id="2147474077"/>
            <p14:sldId id="2147480499"/>
            <p14:sldId id="2147480495"/>
            <p14:sldId id="2147474059"/>
            <p14:sldId id="2147474080"/>
            <p14:sldId id="2147480494"/>
            <p14:sldId id="2147474083"/>
            <p14:sldId id="2147474081"/>
            <p14:sldId id="2147474061"/>
            <p14:sldId id="2147474098"/>
            <p14:sldId id="2147474084"/>
            <p14:sldId id="2147474062"/>
            <p14:sldId id="2147474069"/>
            <p14:sldId id="2147474089"/>
            <p14:sldId id="2147480492"/>
            <p14:sldId id="2147480496"/>
            <p14:sldId id="2147474095"/>
            <p14:sldId id="2147474096"/>
          </p14:sldIdLst>
        </p14:section>
        <p14:section name="Untitled Section" id="{34E849A5-7CA8-4AED-B750-486A39760DB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1F3C24-BE70-3B74-CCAA-AECB8B8E4790}" name="Lauren Deal" initials="LD" userId="S::uma6@cdc.gov::9eae52dc-f056-48b1-a958-48f93ba9bb5b" providerId="AD"/>
  <p188:author id="{2EAC5674-8A0C-339F-38B6-ABA793BC8A4A}" name="Gibbs-Scharf, Lynn (CDC/DDID/NCIRD/ISD)" initials="G(" userId="S::lig1@cdc.gov::78883552-2b14-40cc-89e6-5c3cbdeb3852" providerId="AD"/>
  <p188:author id="{8D925B82-9F3E-08D6-12D0-345C845A7ECC}" name="Lawley, Rachel (CDC/DDID/NCIRD/OD) (CTR)" initials="LR((" userId="S::oyb0@cdc.gov::f6aacc52-e38a-42c3-a480-71b641de0ec4" providerId="AD"/>
  <p188:author id="{3FEFE988-07F2-48BA-9D7C-A1D548967A99}" name="Cox, Marietta (CDC/DDID/NCIRD/ISD)" initials="CM(" userId="S::nhy7@cdc.gov::2f024217-344e-47bd-99f7-4ca36f8b8dea" providerId="AD"/>
  <p188:author id="{E0A1458D-8E49-8C4B-D2C7-7CBB26D763D3}" name="Pratt, Margaux (CDC/NCIRD/ISD) (CTR)" initials="P(" userId="S::xqq2@cdc.gov::cd295c38-0942-4920-8945-6154eb080345" providerId="AD"/>
  <p188:author id="{CEE09AC2-F1AE-BD77-5FB0-DB16584283F6}" name="Cordell, Malcolm (CDC/NCIRD/ISD) (CTR)" initials="C(" userId="S::jzg7@cdc.gov::7e0cb5aa-42cd-4069-828e-29be3ff98a1e" providerId="AD"/>
  <p188:author id="{8EE6C2D9-D895-5C45-A710-3353E24E9178}" name="Pratt, Margaux" initials="PM" userId="S::mpratt@deloitte.com::40cddc93-451a-4685-9dbc-b64568c0ab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ibbs-Scharf, Lynn (CDC/DDID/NCIRD/ISD)" initials="G(" lastIdx="9" clrIdx="6">
    <p:extLst>
      <p:ext uri="{19B8F6BF-5375-455C-9EA6-DF929625EA0E}">
        <p15:presenceInfo xmlns:p15="http://schemas.microsoft.com/office/powerpoint/2012/main" userId="S::lig1@cdc.gov::78883552-2b14-40cc-89e6-5c3cbdeb3852" providerId="AD"/>
      </p:ext>
    </p:extLst>
  </p:cmAuthor>
  <p:cmAuthor id="1" name="Cox, Marietta (CDC/DDID/NCIRD/ISD)" initials="CM(" lastIdx="37" clrIdx="0">
    <p:extLst>
      <p:ext uri="{19B8F6BF-5375-455C-9EA6-DF929625EA0E}">
        <p15:presenceInfo xmlns:p15="http://schemas.microsoft.com/office/powerpoint/2012/main" userId="S::nhy7@cdc.gov::2f024217-344e-47bd-99f7-4ca36f8b8dea" providerId="AD"/>
      </p:ext>
    </p:extLst>
  </p:cmAuthor>
  <p:cmAuthor id="8" name="Megan Buskey" initials="MB" lastIdx="9" clrIdx="7">
    <p:extLst>
      <p:ext uri="{19B8F6BF-5375-455C-9EA6-DF929625EA0E}">
        <p15:presenceInfo xmlns:p15="http://schemas.microsoft.com/office/powerpoint/2012/main" userId="Megan Buskey" providerId="None"/>
      </p:ext>
    </p:extLst>
  </p:cmAuthor>
  <p:cmAuthor id="2" name="Fath, Janet (CDC/DDID/NCIRD/ISD)" initials="FJ(" lastIdx="51" clrIdx="1">
    <p:extLst>
      <p:ext uri="{19B8F6BF-5375-455C-9EA6-DF929625EA0E}">
        <p15:presenceInfo xmlns:p15="http://schemas.microsoft.com/office/powerpoint/2012/main" userId="S::azf2@cdc.gov::4487f716-a0a0-48ea-b199-658fa5f11701" providerId="AD"/>
      </p:ext>
    </p:extLst>
  </p:cmAuthor>
  <p:cmAuthor id="3" name="Lawley, Rachel (CDC/DDID/NCIRD/OD) (CTR)" initials="LR((" lastIdx="49" clrIdx="2">
    <p:extLst>
      <p:ext uri="{19B8F6BF-5375-455C-9EA6-DF929625EA0E}">
        <p15:presenceInfo xmlns:p15="http://schemas.microsoft.com/office/powerpoint/2012/main" userId="Lawley, Rachel (CDC/DDID/NCIRD/OD) (CTR)" providerId="None"/>
      </p:ext>
    </p:extLst>
  </p:cmAuthor>
  <p:cmAuthor id="4" name="Lawley, Rachel" initials="LR" lastIdx="5" clrIdx="3">
    <p:extLst>
      <p:ext uri="{19B8F6BF-5375-455C-9EA6-DF929625EA0E}">
        <p15:presenceInfo xmlns:p15="http://schemas.microsoft.com/office/powerpoint/2012/main" userId="S::rlawley@deloitte.com::acfd0033-da7f-49bd-a11b-8234cbb93b63" providerId="AD"/>
      </p:ext>
    </p:extLst>
  </p:cmAuthor>
  <p:cmAuthor id="5" name="Bunton, Josephine" initials="JB" lastIdx="43" clrIdx="4">
    <p:extLst>
      <p:ext uri="{19B8F6BF-5375-455C-9EA6-DF929625EA0E}">
        <p15:presenceInfo xmlns:p15="http://schemas.microsoft.com/office/powerpoint/2012/main" userId="Bunton, Josephine" providerId="None"/>
      </p:ext>
    </p:extLst>
  </p:cmAuthor>
  <p:cmAuthor id="6" name="Harris, LaTreace (CDC/DDID/NCIRD/ISD)" initials="H(" lastIdx="4" clrIdx="5">
    <p:extLst>
      <p:ext uri="{19B8F6BF-5375-455C-9EA6-DF929625EA0E}">
        <p15:presenceInfo xmlns:p15="http://schemas.microsoft.com/office/powerpoint/2012/main" userId="S::apz9@cdc.gov::adbf3d08-79d4-48cb-a7cc-a0ed3ec53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2F0"/>
    <a:srgbClr val="1D536D"/>
    <a:srgbClr val="1E5AAA"/>
    <a:srgbClr val="0033A1"/>
    <a:srgbClr val="164380"/>
    <a:srgbClr val="16427F"/>
    <a:srgbClr val="0563C1"/>
    <a:srgbClr val="005DAA"/>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694AE-4711-03B3-F859-D071B3920801}" v="1" dt="2024-06-05T22:01:41.911"/>
    <p1510:client id="{4A28E347-F273-541C-1538-B48B3C481964}" v="22" dt="2024-06-05T21:56:33.755"/>
    <p1510:client id="{6C8D0088-3D66-40E2-AEB0-505910B7843E}" v="194" dt="2024-06-04T22:42:11.578"/>
    <p1510:client id="{7559BCE5-D610-4AAF-BD62-FE81120B6D49}" v="20" dt="2024-06-04T21:57:27.059"/>
    <p1510:client id="{80B5F8FF-A9AB-4114-BD87-5029BBE47FDD}" v="816" dt="2024-06-05T21:56:13.037"/>
    <p1510:client id="{92820344-6110-9884-9460-CB6B96D1EADC}" v="14" dt="2024-06-05T21:44:29.576"/>
    <p1510:client id="{D259126D-529D-DAAF-92BA-0B3E2736D238}" v="22" dt="2024-06-05T20:54:35.079"/>
    <p1510:client id="{D2C20E1F-1350-9A5F-16C2-CB2C1B315BF9}" v="613" dt="2024-06-04T22:45:06.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8/10/relationships/authors" Target="authors.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omments/modernComment_7FFFDA8D_1D14911D.xml><?xml version="1.0" encoding="utf-8"?>
<p188:cmLst xmlns:a="http://schemas.openxmlformats.org/drawingml/2006/main" xmlns:r="http://schemas.openxmlformats.org/officeDocument/2006/relationships" xmlns:p188="http://schemas.microsoft.com/office/powerpoint/2018/8/main">
  <p188:cm id="{68C61B92-93F6-4A00-A190-3B9DFC25982E}" authorId="{2EAC5674-8A0C-339F-38B6-ABA793BC8A4A}" status="resolved" created="2024-05-30T15:43:44.188" complete="100000">
    <pc:sldMkLst xmlns:pc="http://schemas.microsoft.com/office/powerpoint/2013/main/command">
      <pc:docMk/>
      <pc:sldMk cId="487887133" sldId="2147474061"/>
    </pc:sldMkLst>
    <p188:txBody>
      <a:bodyPr/>
      <a:lstStyle/>
      <a:p>
        <a:r>
          <a:rPr lang="en-US"/>
          <a:t>data exchange</a:t>
        </a:r>
      </a:p>
    </p188:txBody>
  </p188:cm>
</p188:cmLst>
</file>

<file path=ppt/comments/modernComment_7FFFDAA3_E0D65A43.xml><?xml version="1.0" encoding="utf-8"?>
<p188:cmLst xmlns:a="http://schemas.openxmlformats.org/drawingml/2006/main" xmlns:r="http://schemas.openxmlformats.org/officeDocument/2006/relationships" xmlns:p188="http://schemas.microsoft.com/office/powerpoint/2018/8/main">
  <p188:cm id="{FD85F703-06DC-428E-AE33-158085E1EC19}" authorId="{8D925B82-9F3E-08D6-12D0-345C845A7ECC}" status="resolved" created="2024-06-04T15:56:02.185" complete="100000">
    <pc:sldMkLst xmlns:pc="http://schemas.microsoft.com/office/powerpoint/2013/main/command">
      <pc:docMk/>
      <pc:sldMk cId="3772144195" sldId="2147474083"/>
    </pc:sldMkLst>
    <p188:txBody>
      <a:bodyPr/>
      <a:lstStyle/>
      <a:p>
        <a:r>
          <a:rPr lang="en-US"/>
          <a:t>[@Fernando, Frances Anne T (CDC/NCIRD/ISD) (CTR)]  can you or [@Pratt, Margaux (CDC/NCIRD/ISD) (CTR)] update the data in this slide and the updated date today, please?</a:t>
        </a:r>
      </a:p>
    </p188:txBody>
  </p188:cm>
  <p188:cm id="{3917CCAC-BB86-46EA-9CCF-8CB260190CE9}" authorId="{8D925B82-9F3E-08D6-12D0-345C845A7ECC}" status="resolved" created="2024-06-04T19:10:10.814" complete="100000">
    <ac:deMkLst xmlns:ac="http://schemas.microsoft.com/office/drawing/2013/main/command">
      <pc:docMk xmlns:pc="http://schemas.microsoft.com/office/powerpoint/2013/main/command"/>
      <pc:sldMk xmlns:pc="http://schemas.microsoft.com/office/powerpoint/2013/main/command" cId="3772144195" sldId="2147474083"/>
      <ac:grpSpMk id="11" creationId="{21EBB0FF-DF03-2E86-4A37-C9A1E08FCA47}"/>
    </ac:deMkLst>
    <p188:txBody>
      <a:bodyPr/>
      <a:lstStyle/>
      <a:p>
        <a:r>
          <a:rPr lang="en-US"/>
          <a:t>Does this map need to be updated? [@Fernando, Frances Anne T (CDC/NCIRD/ISD) (CTR)] [@Pratt, Margaux (CDC/NCIRD/ISD) (CTR)]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049DE-95B8-41E7-8437-BF37A8583937}" type="datetimeFigureOut">
              <a:rPr lang="en-US" smtClean="0"/>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65B56-EC05-4470-A9A1-5EE5E7753CE7}" type="slidenum">
              <a:rPr lang="en-US" smtClean="0"/>
              <a:t>‹#›</a:t>
            </a:fld>
            <a:endParaRPr lang="en-US"/>
          </a:p>
        </p:txBody>
      </p:sp>
    </p:spTree>
    <p:extLst>
      <p:ext uri="{BB962C8B-B14F-4D97-AF65-F5344CB8AC3E}">
        <p14:creationId xmlns:p14="http://schemas.microsoft.com/office/powerpoint/2010/main" val="141589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dcpartners.sharepoint.com/:x:/r/sites/NCIRD/izgateway/_layouts/15/Doc.aspx?sourcedoc=%7B79A869FF-3067-4CD0-86CB-E2C898D4CDA1%7D&amp;file=Master%20Slide%20Deck%20Visuals.xlsx&amp;action=default&amp;mobileredirect=tru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dc.sharepoint.com/:x:/t/DistributionDataVTF-COVID19-IISSBOpertations/EXd_pQTa-uZPmy7L1pT4ejcBZR5170RtUxGPdfzTrFaY_A?email=azf2%40cdc.gov&amp;e=4%3AzZVh1z"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vision, overview, left aligned text, right aligned image</a:t>
            </a:r>
          </a:p>
          <a:p>
            <a:endParaRPr lang="en-US"/>
          </a:p>
        </p:txBody>
      </p:sp>
      <p:sp>
        <p:nvSpPr>
          <p:cNvPr id="4" name="Slide Number Placeholder 3"/>
          <p:cNvSpPr>
            <a:spLocks noGrp="1"/>
          </p:cNvSpPr>
          <p:nvPr>
            <p:ph type="sldNum" sz="quarter" idx="10"/>
          </p:nvPr>
        </p:nvSpPr>
        <p:spPr/>
        <p:txBody>
          <a:bodyPr/>
          <a:lstStyle/>
          <a:p>
            <a:fld id="{D759AF6D-BA0E-4594-94DB-478664329D2A}" type="slidenum">
              <a:rPr lang="en-US" smtClean="0"/>
              <a:t>4</a:t>
            </a:fld>
            <a:endParaRPr lang="en-US"/>
          </a:p>
        </p:txBody>
      </p:sp>
    </p:spTree>
    <p:extLst>
      <p:ext uri="{BB962C8B-B14F-4D97-AF65-F5344CB8AC3E}">
        <p14:creationId xmlns:p14="http://schemas.microsoft.com/office/powerpoint/2010/main" val="213095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a:cs typeface="Calibri"/>
              </a:rPr>
              <a:t>Presenter: Weekly Lead</a:t>
            </a:r>
          </a:p>
          <a:p>
            <a:endParaRPr lang="en-US">
              <a:cs typeface="Calibri"/>
            </a:endParaRPr>
          </a:p>
          <a:p>
            <a:r>
              <a:rPr lang="en-US">
                <a:cs typeface="Calibri"/>
              </a:rPr>
              <a:t>Slide owner: Priti </a:t>
            </a:r>
            <a:endParaRPr lang="en-US"/>
          </a:p>
          <a:p>
            <a:endParaRPr lang="en-US">
              <a:cs typeface="Calibri"/>
            </a:endParaRPr>
          </a:p>
          <a:p>
            <a:r>
              <a:rPr lang="en-US">
                <a:cs typeface="Calibri"/>
              </a:rPr>
              <a:t>Source: Salesforce, this slide deck and </a:t>
            </a:r>
            <a:r>
              <a:rPr lang="en-US">
                <a:hlinkClick r:id="rId3"/>
              </a:rPr>
              <a:t>Master Slide Deck Visuals.xlsx (sharepoint.com)</a:t>
            </a:r>
            <a:endParaRPr lang="en-US" u="sng"/>
          </a:p>
          <a:p>
            <a:pPr marL="171450" indent="-171450">
              <a:buFont typeface="Arial"/>
              <a:buChar char="•"/>
            </a:pPr>
            <a:r>
              <a:rPr lang="en-US"/>
              <a:t>Visuals from Desktop Version of </a:t>
            </a:r>
            <a:r>
              <a:rPr lang="en-US">
                <a:hlinkClick r:id="rId3"/>
              </a:rPr>
              <a:t>Master Slide Deck Visuals.xlsx (sharepoint.com)</a:t>
            </a:r>
            <a:endParaRPr lang="en-US">
              <a:cs typeface="Calibri"/>
            </a:endParaRPr>
          </a:p>
          <a:p>
            <a:pPr marL="171450" indent="-171450">
              <a:buFont typeface="Arial"/>
              <a:buChar char="•"/>
            </a:pPr>
            <a:endParaRPr lang="en-US" u="sng">
              <a:cs typeface="Calibri"/>
            </a:endParaRPr>
          </a:p>
          <a:p>
            <a:pPr marL="171450" indent="-171450">
              <a:buFont typeface="Arial"/>
              <a:buChar char="•"/>
            </a:pPr>
            <a:endParaRPr lang="en-US" u="sng">
              <a:cs typeface="Calibri"/>
            </a:endParaRPr>
          </a:p>
          <a:p>
            <a:r>
              <a:rPr lang="en-US" u="sng"/>
              <a:t>Updates for the week of 10/17</a:t>
            </a:r>
            <a:endParaRPr lang="en-US">
              <a:cs typeface="Calibri"/>
            </a:endParaRPr>
          </a:p>
          <a:p>
            <a:pPr marL="171450" indent="-171450">
              <a:buFont typeface="Arial"/>
              <a:buChar char="•"/>
            </a:pPr>
            <a:r>
              <a:rPr lang="en-US"/>
              <a:t>- IL/KY go live</a:t>
            </a:r>
            <a:endParaRPr lang="en-US">
              <a:cs typeface="Calibri"/>
            </a:endParaRPr>
          </a:p>
          <a:p>
            <a:pPr marL="171450" indent="-171450">
              <a:buFont typeface="Arial"/>
              <a:buChar char="•"/>
            </a:pPr>
            <a:r>
              <a:rPr lang="en-US"/>
              <a:t>--IL first IIS-IIS exchange bringing total jurisdictions to 26</a:t>
            </a:r>
            <a:endParaRPr lang="en-US">
              <a:cs typeface="Calibri"/>
            </a:endParaRPr>
          </a:p>
          <a:p>
            <a:endParaRPr lang="en-US" u="sng">
              <a:cs typeface="Calibri"/>
            </a:endParaRPr>
          </a:p>
          <a:p>
            <a:r>
              <a:rPr lang="en-US" u="sng">
                <a:cs typeface="Calibri"/>
              </a:rPr>
              <a:t>Updates the week of 8/22/22</a:t>
            </a:r>
          </a:p>
          <a:p>
            <a:pPr marL="171450" indent="-171450">
              <a:buFont typeface="Arial"/>
              <a:buChar char="•"/>
            </a:pPr>
            <a:r>
              <a:rPr lang="en-US">
                <a:cs typeface="Calibri"/>
              </a:rPr>
              <a:t>NJ/NYC go live</a:t>
            </a:r>
          </a:p>
          <a:p>
            <a:endParaRPr lang="en-US">
              <a:cs typeface="Calibri"/>
            </a:endParaRPr>
          </a:p>
          <a:p>
            <a:r>
              <a:rPr lang="en-US" u="sng">
                <a:cs typeface="Calibri"/>
              </a:rPr>
              <a:t>Updates the week of 8/8/22:</a:t>
            </a:r>
          </a:p>
          <a:p>
            <a:pPr marL="171450" indent="-171450">
              <a:buFont typeface="Arial"/>
              <a:buChar char="•"/>
            </a:pPr>
            <a:r>
              <a:rPr lang="en-US">
                <a:cs typeface="Calibri"/>
              </a:rPr>
              <a:t>USVI baseline connection completed in PROD</a:t>
            </a:r>
          </a:p>
          <a:p>
            <a:endParaRPr lang="en-US"/>
          </a:p>
          <a:p>
            <a:r>
              <a:rPr lang="en-US" u="sng"/>
              <a:t>Update the week of 7/5/22:</a:t>
            </a:r>
            <a:endParaRPr lang="en-US">
              <a:cs typeface="Calibri"/>
            </a:endParaRPr>
          </a:p>
          <a:p>
            <a:pPr marL="171450" indent="-171450">
              <a:buFont typeface="Arial"/>
              <a:buChar char="•"/>
            </a:pPr>
            <a:r>
              <a:rPr lang="en-US"/>
              <a:t>NJ/PHIL and NJ/CT go live adding four new connections</a:t>
            </a:r>
            <a:endParaRPr lang="en-US">
              <a:cs typeface="Calibri"/>
            </a:endParaRPr>
          </a:p>
          <a:p>
            <a:pPr marL="171450" indent="-171450">
              <a:buFont typeface="Arial"/>
              <a:buChar char="•"/>
            </a:pPr>
            <a:r>
              <a:rPr lang="en-US">
                <a:cs typeface="Calibri"/>
              </a:rPr>
              <a:t>Consumer access – Idaho went live, now four jurisdictions participating in consumer access</a:t>
            </a:r>
          </a:p>
          <a:p>
            <a:pPr marL="171450" indent="-171450">
              <a:buFont typeface="Arial"/>
              <a:buChar char="•"/>
            </a:pPr>
            <a:r>
              <a:rPr lang="en-US">
                <a:cs typeface="Calibri"/>
              </a:rPr>
              <a:t>Total jurisdictions up to 31, and 50% of jurisdictions with any use case</a:t>
            </a:r>
          </a:p>
          <a:p>
            <a:pPr marL="171450" indent="-171450">
              <a:buFont typeface="Arial"/>
              <a:buChar char="•"/>
            </a:pPr>
            <a:r>
              <a:rPr lang="en-US">
                <a:cs typeface="Calibri"/>
              </a:rPr>
              <a:t>NYC, FL, AZ live with VHA</a:t>
            </a:r>
          </a:p>
          <a:p>
            <a:endParaRPr lang="en-US" u="sng"/>
          </a:p>
          <a:p>
            <a:r>
              <a:rPr lang="en-US" u="sng"/>
              <a:t>Updates for the week of 6/20/22:</a:t>
            </a:r>
            <a:endParaRPr lang="en-US"/>
          </a:p>
          <a:p>
            <a:pPr marL="171450" indent="-171450">
              <a:buFont typeface="Arial"/>
              <a:buChar char="•"/>
            </a:pPr>
            <a:r>
              <a:rPr lang="en-US"/>
              <a:t>No Updates </a:t>
            </a:r>
            <a:endParaRPr lang="en-US">
              <a:cs typeface="Calibri"/>
            </a:endParaRPr>
          </a:p>
          <a:p>
            <a:endParaRPr lang="en-US" u="sng">
              <a:cs typeface="Calibri"/>
            </a:endParaRPr>
          </a:p>
          <a:p>
            <a:r>
              <a:rPr lang="en-US" u="sng"/>
              <a:t>Updates for the week of 6/6/22:</a:t>
            </a:r>
            <a:endParaRPr lang="en-US"/>
          </a:p>
          <a:p>
            <a:pPr marL="171450" indent="-171450">
              <a:buFont typeface="Arial"/>
              <a:buChar char="•"/>
            </a:pPr>
            <a:r>
              <a:rPr lang="en-US">
                <a:cs typeface="Calibri"/>
              </a:rPr>
              <a:t>NYC/ CT, CO/OK go live</a:t>
            </a:r>
          </a:p>
          <a:p>
            <a:pPr marL="171450" indent="-171450">
              <a:buFont typeface="Arial"/>
              <a:buChar char="•"/>
            </a:pPr>
            <a:r>
              <a:rPr lang="en-US">
                <a:cs typeface="Calibri"/>
              </a:rPr>
              <a:t>Up to 30 jurisdictions participating in any use case (added NYC, CT, CO)</a:t>
            </a:r>
            <a:endParaRPr lang="en-US" u="sng">
              <a:cs typeface="Calibri"/>
            </a:endParaRPr>
          </a:p>
          <a:p>
            <a:pPr marL="171450" indent="-171450">
              <a:buFont typeface="Arial"/>
              <a:buChar char="•"/>
            </a:pPr>
            <a:r>
              <a:rPr lang="en-US">
                <a:cs typeface="Calibri"/>
              </a:rPr>
              <a:t>30/62 = 48%</a:t>
            </a:r>
          </a:p>
          <a:p>
            <a:endParaRPr lang="en-US" u="sng">
              <a:cs typeface="Calibri"/>
            </a:endParaRPr>
          </a:p>
          <a:p>
            <a:r>
              <a:rPr lang="en-US" u="sng">
                <a:cs typeface="Calibri"/>
              </a:rPr>
              <a:t>Updates for the week of 5/23/22:</a:t>
            </a:r>
          </a:p>
          <a:p>
            <a:pPr marL="171450" indent="-171450">
              <a:buFont typeface="Arial"/>
              <a:buChar char="•"/>
            </a:pPr>
            <a:r>
              <a:rPr lang="en-US">
                <a:cs typeface="Calibri"/>
              </a:rPr>
              <a:t>Updated, data quality check on total number of jurisdictions participating in any use case. Up from 22 to 29.</a:t>
            </a:r>
          </a:p>
          <a:p>
            <a:pPr marL="171450" indent="-171450">
              <a:buFont typeface="Arial"/>
              <a:buChar char="•"/>
            </a:pPr>
            <a:r>
              <a:rPr lang="en-US">
                <a:cs typeface="Calibri"/>
              </a:rPr>
              <a:t>Updated map</a:t>
            </a:r>
          </a:p>
          <a:p>
            <a:pPr marL="171450" indent="-171450">
              <a:buFont typeface="Arial"/>
              <a:buChar char="•"/>
            </a:pPr>
            <a:r>
              <a:rPr lang="en-US">
                <a:cs typeface="Calibri"/>
              </a:rPr>
              <a:t>Updated text formatting and color</a:t>
            </a:r>
          </a:p>
          <a:p>
            <a:endParaRPr lang="en-US">
              <a:cs typeface="Calibri"/>
            </a:endParaRPr>
          </a:p>
          <a:p>
            <a:endParaRPr lang="en-US">
              <a:cs typeface="Calibri"/>
            </a:endParaRPr>
          </a:p>
          <a:p>
            <a:pPr marL="171450" indent="-171450">
              <a:buFont typeface="Arial"/>
              <a:buChar char="•"/>
            </a:pPr>
            <a:endParaRPr lang="en-US">
              <a:cs typeface="Calibri"/>
            </a:endParaRPr>
          </a:p>
          <a:p>
            <a:endParaRPr lang="en-US" u="sng"/>
          </a:p>
          <a:p>
            <a:r>
              <a:rPr lang="en-US" u="sng"/>
              <a:t>Updates for the week of 5/16/22:</a:t>
            </a:r>
            <a:endParaRPr lang="en-US">
              <a:cs typeface="Calibri"/>
            </a:endParaRPr>
          </a:p>
          <a:p>
            <a:pPr marL="171450" indent="-171450">
              <a:buFont typeface="Arial,Sans-Serif"/>
              <a:buChar char="•"/>
            </a:pPr>
            <a:r>
              <a:rPr lang="en-US"/>
              <a:t>No new updates</a:t>
            </a:r>
            <a:endParaRPr lang="en-US">
              <a:cs typeface="Calibri"/>
            </a:endParaRPr>
          </a:p>
          <a:p>
            <a:endParaRPr lang="en-US" u="sng">
              <a:ea typeface="Calibri"/>
              <a:cs typeface="Calibri"/>
            </a:endParaRPr>
          </a:p>
          <a:p>
            <a:r>
              <a:rPr lang="en-US" u="sng"/>
              <a:t>Updates 5/9/22:</a:t>
            </a:r>
            <a:endParaRPr lang="en-US">
              <a:ea typeface="Calibri"/>
              <a:cs typeface="Calibri"/>
            </a:endParaRPr>
          </a:p>
          <a:p>
            <a:pPr marL="171450" indent="-171450">
              <a:buFont typeface="Arial,Sans-Serif"/>
              <a:buChar char="•"/>
            </a:pPr>
            <a:r>
              <a:rPr lang="en-US"/>
              <a:t>NJ/DE go live bringing total jurisdictions for IIS-IIS exchange to 22 and total connections to 121</a:t>
            </a:r>
            <a:endParaRPr lang="en-US">
              <a:cs typeface="Calibri"/>
            </a:endParaRPr>
          </a:p>
          <a:p>
            <a:endParaRPr lang="en-US" u="sng"/>
          </a:p>
          <a:p>
            <a:r>
              <a:rPr lang="en-US" u="sng"/>
              <a:t>Updates for the week of 5/3/22:</a:t>
            </a:r>
            <a:endParaRPr lang="en-US">
              <a:ea typeface="Calibri"/>
              <a:cs typeface="Calibri"/>
            </a:endParaRPr>
          </a:p>
          <a:p>
            <a:pPr marL="171450" indent="-171450">
              <a:buFont typeface="Arial,Sans-Serif"/>
              <a:buChar char="•"/>
            </a:pPr>
            <a:r>
              <a:rPr lang="en-US"/>
              <a:t>No new updates</a:t>
            </a:r>
            <a:endParaRPr lang="en-US">
              <a:ea typeface="Calibri"/>
              <a:cs typeface="Calibri"/>
            </a:endParaRPr>
          </a:p>
          <a:p>
            <a:endParaRPr lang="en-US" u="sng">
              <a:cs typeface="Calibri"/>
            </a:endParaRPr>
          </a:p>
          <a:p>
            <a:r>
              <a:rPr lang="en-US" u="sng"/>
              <a:t>Updates for 4/25/22:</a:t>
            </a:r>
            <a:endParaRPr lang="en-US">
              <a:cs typeface="Calibri"/>
            </a:endParaRPr>
          </a:p>
          <a:p>
            <a:pPr marL="171450" indent="-171450">
              <a:buFont typeface="Arial,Sans-Serif"/>
              <a:buChar char="•"/>
            </a:pPr>
            <a:r>
              <a:rPr lang="en-US"/>
              <a:t>DC/MD go live bringing total number of connections to 119</a:t>
            </a:r>
            <a:endParaRPr lang="en-US">
              <a:cs typeface="Calibri"/>
            </a:endParaRPr>
          </a:p>
          <a:p>
            <a:endParaRPr lang="en-US" u="sng">
              <a:cs typeface="Calibri"/>
            </a:endParaRPr>
          </a:p>
          <a:p>
            <a:r>
              <a:rPr lang="en-US" u="sng">
                <a:cs typeface="Calibri"/>
              </a:rPr>
              <a:t>4/18/22: No Change</a:t>
            </a:r>
            <a:endParaRPr lang="en-US" u="sng">
              <a:ea typeface="Calibri"/>
              <a:cs typeface="Calibri"/>
            </a:endParaRPr>
          </a:p>
          <a:p>
            <a:endParaRPr lang="en-US" u="sng"/>
          </a:p>
          <a:p>
            <a:r>
              <a:rPr lang="en-US" u="sng"/>
              <a:t>Updates for 4/11/22:</a:t>
            </a:r>
            <a:endParaRPr lang="en-US">
              <a:cs typeface="Calibri"/>
            </a:endParaRPr>
          </a:p>
          <a:p>
            <a:pPr marL="171450" indent="-171450">
              <a:buFont typeface="Arial,Sans-Serif"/>
              <a:buChar char="•"/>
            </a:pPr>
            <a:r>
              <a:rPr lang="en-US"/>
              <a:t>Removed KY/WV connection per clarification from Envision. They are done testing in test, but not in prod. Removed from total bringing it back down to 117.</a:t>
            </a:r>
            <a:endParaRPr lang="en-US">
              <a:cs typeface="Calibri"/>
            </a:endParaRPr>
          </a:p>
          <a:p>
            <a:endParaRPr lang="en-US" u="sng"/>
          </a:p>
          <a:p>
            <a:r>
              <a:rPr lang="en-US" u="sng"/>
              <a:t>Updates for 4/11/22:</a:t>
            </a:r>
            <a:endParaRPr lang="en-US">
              <a:cs typeface="Calibri"/>
            </a:endParaRPr>
          </a:p>
          <a:p>
            <a:pPr marL="171450" indent="-171450">
              <a:buFont typeface="Arial,Sans-Serif"/>
              <a:buChar char="•"/>
            </a:pPr>
            <a:r>
              <a:rPr lang="en-US"/>
              <a:t>OK/PHI new connection, bringing total to 119 connections</a:t>
            </a:r>
            <a:endParaRPr lang="en-US">
              <a:cs typeface="Calibri"/>
            </a:endParaRPr>
          </a:p>
          <a:p>
            <a:endParaRPr lang="en-US" u="sng">
              <a:cs typeface="Calibri"/>
            </a:endParaRPr>
          </a:p>
          <a:p>
            <a:endParaRPr lang="en-US" u="sng"/>
          </a:p>
          <a:p>
            <a:r>
              <a:rPr lang="en-US" u="sng"/>
              <a:t>Updates for the week of 4/4/22:</a:t>
            </a:r>
            <a:endParaRPr lang="en-US">
              <a:cs typeface="Calibri"/>
            </a:endParaRPr>
          </a:p>
          <a:p>
            <a:pPr marL="171450" indent="-171450">
              <a:buFont typeface="Arial,Sans-Serif"/>
              <a:buChar char="•"/>
            </a:pPr>
            <a:r>
              <a:rPr lang="en-US"/>
              <a:t>No new updates</a:t>
            </a:r>
            <a:endParaRPr lang="en-US">
              <a:cs typeface="Calibri"/>
            </a:endParaRPr>
          </a:p>
          <a:p>
            <a:endParaRPr lang="en-US" u="sng"/>
          </a:p>
          <a:p>
            <a:r>
              <a:rPr lang="en-US" u="sng"/>
              <a:t>Updates for the week of 3/29/22:</a:t>
            </a:r>
            <a:endParaRPr lang="en-US">
              <a:cs typeface="Calibri"/>
            </a:endParaRPr>
          </a:p>
          <a:p>
            <a:pPr marL="171450" indent="-171450">
              <a:buFont typeface="Arial,Sans-Serif"/>
              <a:buChar char="•"/>
            </a:pPr>
            <a:r>
              <a:rPr lang="en-US"/>
              <a:t>No new updates</a:t>
            </a:r>
            <a:endParaRPr lang="en-US">
              <a:cs typeface="Calibri"/>
            </a:endParaRPr>
          </a:p>
          <a:p>
            <a:endParaRPr lang="en-US" u="sng"/>
          </a:p>
          <a:p>
            <a:r>
              <a:rPr lang="en-US" u="sng"/>
              <a:t>Updates for the week of 3/22/22:</a:t>
            </a:r>
            <a:endParaRPr lang="en-US">
              <a:cs typeface="Calibri"/>
            </a:endParaRPr>
          </a:p>
          <a:p>
            <a:pPr marL="171450" indent="-171450">
              <a:buFont typeface="Arial,Sans-Serif"/>
              <a:buChar char="•"/>
            </a:pPr>
            <a:r>
              <a:rPr lang="en-US"/>
              <a:t>No new updates</a:t>
            </a:r>
            <a:endParaRPr lang="en-US">
              <a:cs typeface="Calibri"/>
            </a:endParaRPr>
          </a:p>
          <a:p>
            <a:endParaRPr lang="en-US"/>
          </a:p>
          <a:p>
            <a:r>
              <a:rPr lang="en-US" u="sng">
                <a:cs typeface="Calibri"/>
              </a:rPr>
              <a:t>Updates for the week of 3/14/22:</a:t>
            </a:r>
            <a:endParaRPr lang="en-US">
              <a:cs typeface="Calibri"/>
            </a:endParaRPr>
          </a:p>
          <a:p>
            <a:pPr marL="171450" indent="-171450">
              <a:buFont typeface="Arial,Sans-Serif"/>
              <a:buChar char="•"/>
            </a:pPr>
            <a:r>
              <a:rPr lang="en-US">
                <a:cs typeface="Calibri"/>
              </a:rPr>
              <a:t>No new updates</a:t>
            </a:r>
            <a:endParaRPr lang="en-US">
              <a:ea typeface="Calibri"/>
              <a:cs typeface="Calibri"/>
            </a:endParaRPr>
          </a:p>
          <a:p>
            <a:endParaRPr lang="en-US" u="sng">
              <a:cs typeface="Calibri"/>
            </a:endParaRPr>
          </a:p>
          <a:p>
            <a:endParaRPr lang="en-US" u="sng"/>
          </a:p>
          <a:p>
            <a:r>
              <a:rPr lang="en-US" u="sng"/>
              <a:t>Updates for the week of 3/07/22:</a:t>
            </a:r>
            <a:endParaRPr lang="en-US">
              <a:cs typeface="Calibri"/>
            </a:endParaRPr>
          </a:p>
          <a:p>
            <a:pPr marL="171450" indent="-171450">
              <a:buFont typeface="Arial,Sans-Serif"/>
              <a:buChar char="•"/>
            </a:pPr>
            <a:r>
              <a:rPr lang="en-US">
                <a:cs typeface="Calibri"/>
              </a:rPr>
              <a:t>Oregon completed baseline onboarding (3/2)</a:t>
            </a:r>
            <a:endParaRPr lang="en-US">
              <a:ea typeface="Calibri"/>
              <a:cs typeface="Calibri"/>
            </a:endParaRPr>
          </a:p>
          <a:p>
            <a:endParaRPr lang="en-US" u="sng">
              <a:cs typeface="Calibri"/>
            </a:endParaRPr>
          </a:p>
          <a:p>
            <a:endParaRPr lang="en-US" u="sng"/>
          </a:p>
          <a:p>
            <a:endParaRPr lang="en-US" u="sng"/>
          </a:p>
          <a:p>
            <a:r>
              <a:rPr lang="en-US" u="sng"/>
              <a:t>Updates for the week of 2/28/22:</a:t>
            </a:r>
            <a:endParaRPr lang="en-US">
              <a:cs typeface="Calibri"/>
            </a:endParaRPr>
          </a:p>
          <a:p>
            <a:pPr marL="171450" indent="-171450">
              <a:buFont typeface="Arial,Sans-Serif"/>
              <a:buChar char="•"/>
            </a:pPr>
            <a:r>
              <a:rPr lang="en-US"/>
              <a:t>No new updates</a:t>
            </a:r>
            <a:endParaRPr lang="en-US">
              <a:cs typeface="Calibri"/>
            </a:endParaRPr>
          </a:p>
          <a:p>
            <a:endParaRPr lang="en-US" u="sng">
              <a:cs typeface="Calibri"/>
            </a:endParaRPr>
          </a:p>
          <a:p>
            <a:endParaRPr lang="en-US" u="sng"/>
          </a:p>
          <a:p>
            <a:r>
              <a:rPr lang="en-US" u="sng"/>
              <a:t>Updates for the week of 2/21/22</a:t>
            </a:r>
            <a:endParaRPr lang="en-US">
              <a:cs typeface="Calibri"/>
            </a:endParaRPr>
          </a:p>
          <a:p>
            <a:pPr marL="171450" indent="-171450">
              <a:buFont typeface="Arial,Sans-Serif"/>
              <a:buChar char="•"/>
            </a:pPr>
            <a:r>
              <a:rPr lang="en-US"/>
              <a:t>New IIS-IIS connection: Philly/NV. Upping total to 117 total connections.</a:t>
            </a:r>
            <a:endParaRPr lang="en-US">
              <a:cs typeface="Calibri"/>
            </a:endParaRPr>
          </a:p>
          <a:p>
            <a:endParaRPr lang="en-US" u="sng"/>
          </a:p>
          <a:p>
            <a:r>
              <a:rPr lang="en-US" u="sng"/>
              <a:t>Updates for the week of 2/14/22</a:t>
            </a:r>
            <a:endParaRPr lang="en-US">
              <a:cs typeface="Calibri"/>
            </a:endParaRPr>
          </a:p>
          <a:p>
            <a:pPr marL="171450" indent="-171450">
              <a:buFont typeface="Arial,Sans-Serif"/>
              <a:buChar char="•"/>
            </a:pPr>
            <a:r>
              <a:rPr lang="en-US"/>
              <a:t>Three new connections: KY/DE, NV/NM, KY/NM bringing total connections to 115 (3% completion)</a:t>
            </a:r>
            <a:endParaRPr lang="en-US">
              <a:cs typeface="Calibri"/>
            </a:endParaRPr>
          </a:p>
          <a:p>
            <a:endParaRPr lang="en-US" u="sng">
              <a:cs typeface="Calibri"/>
            </a:endParaRPr>
          </a:p>
          <a:p>
            <a:endParaRPr lang="en-US" u="sng">
              <a:cs typeface="Calibri"/>
            </a:endParaRPr>
          </a:p>
          <a:p>
            <a:r>
              <a:rPr lang="en-US" u="sng">
                <a:cs typeface="Calibri"/>
              </a:rPr>
              <a:t>Updates for the week of 2/7/22</a:t>
            </a:r>
            <a:endParaRPr lang="en-US" u="sng">
              <a:ea typeface="Calibri"/>
              <a:cs typeface="Calibri"/>
            </a:endParaRPr>
          </a:p>
          <a:p>
            <a:pPr marL="171450" indent="-171450">
              <a:buFont typeface="Arial"/>
              <a:buChar char="•"/>
            </a:pPr>
            <a:r>
              <a:rPr lang="en-US">
                <a:cs typeface="Calibri"/>
              </a:rPr>
              <a:t>OK/NM go live bringing the count to 111 total connections across 21 jurisdictions.</a:t>
            </a:r>
            <a:endParaRPr lang="en-US">
              <a:ea typeface="Calibri"/>
              <a:cs typeface="Calibri"/>
            </a:endParaRPr>
          </a:p>
          <a:p>
            <a:pPr marL="171450" indent="-171450">
              <a:buFont typeface="Arial"/>
              <a:buChar char="•"/>
            </a:pPr>
            <a:r>
              <a:rPr lang="en-US">
                <a:cs typeface="Calibri"/>
              </a:rPr>
              <a:t>Illinois completed baseline onboarding bringing total onboarded to 55</a:t>
            </a:r>
            <a:endParaRPr lang="en-US">
              <a:ea typeface="Calibri"/>
              <a:cs typeface="Calibri"/>
            </a:endParaRPr>
          </a:p>
          <a:p>
            <a:endParaRPr lang="en-US" u="sng"/>
          </a:p>
          <a:p>
            <a:r>
              <a:rPr lang="en-US" u="sng"/>
              <a:t>Updates for 1/31/22:</a:t>
            </a:r>
            <a:endParaRPr lang="en-US">
              <a:cs typeface="Calibri"/>
            </a:endParaRPr>
          </a:p>
          <a:p>
            <a:pPr marL="171450" indent="-171450">
              <a:buFont typeface="Arial,Sans-Serif"/>
              <a:buChar char="•"/>
            </a:pPr>
            <a:r>
              <a:rPr lang="en-US"/>
              <a:t>No new updates</a:t>
            </a:r>
            <a:endParaRPr lang="en-US">
              <a:cs typeface="Calibri"/>
            </a:endParaRPr>
          </a:p>
          <a:p>
            <a:endParaRPr lang="en-US" u="sng">
              <a:cs typeface="Calibri"/>
            </a:endParaRPr>
          </a:p>
          <a:p>
            <a:endParaRPr lang="en-US" u="sng"/>
          </a:p>
          <a:p>
            <a:r>
              <a:rPr lang="en-US" u="sng"/>
              <a:t>Updates for 1/24/22:</a:t>
            </a:r>
            <a:endParaRPr lang="en-US">
              <a:cs typeface="Calibri"/>
            </a:endParaRPr>
          </a:p>
          <a:p>
            <a:pPr marL="171450" indent="-171450">
              <a:buFont typeface="Arial,Sans-Serif"/>
              <a:buChar char="•"/>
            </a:pPr>
            <a:r>
              <a:rPr lang="en-US"/>
              <a:t>Arkansas/KY connection and DE/NV validated</a:t>
            </a:r>
            <a:endParaRPr lang="en-US">
              <a:cs typeface="Calibri"/>
            </a:endParaRPr>
          </a:p>
          <a:p>
            <a:pPr marL="171450" indent="-171450">
              <a:buFont typeface="Arial,Sans-Serif"/>
              <a:buChar char="•"/>
            </a:pPr>
            <a:r>
              <a:rPr lang="en-US"/>
              <a:t>KY/DE go live and validated bringing total number of active exchanges to 109</a:t>
            </a:r>
            <a:endParaRPr lang="en-US">
              <a:cs typeface="Calibri"/>
            </a:endParaRPr>
          </a:p>
          <a:p>
            <a:pPr marL="171450" indent="-171450">
              <a:buFont typeface="Arial,Sans-Serif"/>
              <a:buChar char="•"/>
            </a:pPr>
            <a:endParaRPr lang="en-US">
              <a:cs typeface="Calibri"/>
            </a:endParaRPr>
          </a:p>
          <a:p>
            <a:endParaRPr lang="en-US" u="sng"/>
          </a:p>
          <a:p>
            <a:r>
              <a:rPr lang="en-US" u="sng"/>
              <a:t>Updates for the week of January 10th:</a:t>
            </a:r>
            <a:endParaRPr lang="en-US">
              <a:cs typeface="Calibri"/>
            </a:endParaRPr>
          </a:p>
          <a:p>
            <a:pPr marL="171450" indent="-171450">
              <a:buFont typeface="Arial,Sans-Serif"/>
              <a:buChar char="•"/>
            </a:pPr>
            <a:r>
              <a:rPr lang="en-US"/>
              <a:t>KY/Arkansas and KY/NV went live in production 1/7/22 raising the total number of connections from 99 to 103 (2.8% now).</a:t>
            </a:r>
            <a:endParaRPr lang="en-US">
              <a:cs typeface="Calibri"/>
            </a:endParaRPr>
          </a:p>
          <a:p>
            <a:pPr marL="171450" indent="-171450">
              <a:buFont typeface="Arial,Sans-Serif"/>
              <a:buChar char="•"/>
            </a:pPr>
            <a:r>
              <a:rPr lang="en-US"/>
              <a:t>Wisconsin completed baseline onboarding. Oregon is very close, but not quite completed yet.</a:t>
            </a:r>
            <a:endParaRPr lang="en-US">
              <a:cs typeface="Calibri"/>
            </a:endParaRPr>
          </a:p>
          <a:p>
            <a:endParaRPr lang="en-US" u="sng"/>
          </a:p>
          <a:p>
            <a:r>
              <a:rPr lang="en-US" u="sng"/>
              <a:t>Updates for the week of January 3rd:</a:t>
            </a:r>
            <a:endParaRPr lang="en-US">
              <a:cs typeface="Calibri"/>
            </a:endParaRPr>
          </a:p>
          <a:p>
            <a:pPr marL="171450" indent="-171450">
              <a:buFont typeface="Arial,Sans-Serif"/>
              <a:buChar char="•"/>
            </a:pPr>
            <a:r>
              <a:rPr lang="en-US"/>
              <a:t>Data quality check updated total data exchange partnerships from 101 to 99. </a:t>
            </a:r>
            <a:endParaRPr lang="en-US">
              <a:cs typeface="Calibri"/>
            </a:endParaRPr>
          </a:p>
          <a:p>
            <a:pPr marL="171450" indent="-171450">
              <a:buFont typeface="Arial,Sans-Serif"/>
              <a:buChar char="•"/>
            </a:pPr>
            <a:r>
              <a:rPr lang="en-US"/>
              <a:t>Several connection validations came in from Envision jurisdictions.</a:t>
            </a:r>
            <a:endParaRPr lang="en-US">
              <a:cs typeface="Calibri"/>
            </a:endParaRPr>
          </a:p>
          <a:p>
            <a:pPr marL="171450" indent="-171450">
              <a:buFont typeface="Arial,Sans-Serif"/>
              <a:buChar char="•"/>
            </a:pPr>
            <a:endParaRPr lang="en-US" u="sng"/>
          </a:p>
          <a:p>
            <a:pPr marL="171450" indent="-171450">
              <a:buFont typeface="Arial,Sans-Serif"/>
              <a:buChar char="•"/>
            </a:pPr>
            <a:r>
              <a:rPr lang="en-US" u="sng"/>
              <a:t>Updates for the week of December 20th:</a:t>
            </a:r>
            <a:endParaRPr lang="en-US">
              <a:cs typeface="Calibri"/>
            </a:endParaRPr>
          </a:p>
          <a:p>
            <a:pPr marL="171450" indent="-171450">
              <a:buFont typeface="Arial,Sans-Serif"/>
              <a:buChar char="•"/>
            </a:pPr>
            <a:r>
              <a:rPr lang="en-US"/>
              <a:t>Added HI and USVI to denominator raising it to 62. Impacted most percentages.</a:t>
            </a:r>
            <a:endParaRPr lang="en-US">
              <a:cs typeface="Calibri"/>
            </a:endParaRPr>
          </a:p>
          <a:p>
            <a:pPr marL="171450" indent="-171450">
              <a:buFont typeface="Arial,Sans-Serif"/>
              <a:buChar char="•"/>
            </a:pPr>
            <a:r>
              <a:rPr lang="en-US"/>
              <a:t>Recalculated total data exchange partnerships using formula: x = n(n-1) or x = 62(62-1) or x = 3,782</a:t>
            </a:r>
            <a:endParaRPr lang="en-US">
              <a:cs typeface="Calibri"/>
            </a:endParaRPr>
          </a:p>
          <a:p>
            <a:pPr marL="171450" indent="-171450">
              <a:buFont typeface="Arial,Sans-Serif"/>
              <a:buChar char="•"/>
            </a:pPr>
            <a:r>
              <a:rPr lang="en-US"/>
              <a:t>Data exchange between 20 IIS (up from 18)</a:t>
            </a:r>
            <a:endParaRPr lang="en-US">
              <a:cs typeface="Calibri"/>
            </a:endParaRPr>
          </a:p>
          <a:p>
            <a:pPr marL="171450" indent="-171450">
              <a:buFont typeface="Arial,Sans-Serif"/>
              <a:buChar char="•"/>
            </a:pPr>
            <a:r>
              <a:rPr lang="en-US"/>
              <a:t>Added eight new connections (CT/NV, NV/CT, CT/DE, DE/CT, NV/OK, OK/NV, NV/AR, AR/NV)</a:t>
            </a:r>
            <a:endParaRPr lang="en-US">
              <a:cs typeface="Calibri"/>
            </a:endParaRPr>
          </a:p>
          <a:p>
            <a:pPr marL="171450" indent="-171450">
              <a:buFont typeface="Arial,Sans-Serif"/>
              <a:buChar char="•"/>
            </a:pPr>
            <a:r>
              <a:rPr lang="en-US"/>
              <a:t>Michigan completed baseline onboarding bringing PROD connections to 87% complete</a:t>
            </a:r>
            <a:endParaRPr lang="en-US">
              <a:cs typeface="Calibri"/>
            </a:endParaRPr>
          </a:p>
          <a:p>
            <a:endParaRPr lang="en-US">
              <a:cs typeface="Calibri"/>
            </a:endParaRPr>
          </a:p>
          <a:p>
            <a:r>
              <a:rPr lang="en-US" u="sng">
                <a:cs typeface="Calibri"/>
              </a:rPr>
              <a:t>Update week of 12/13: </a:t>
            </a:r>
            <a:endParaRPr lang="en-US" u="sng"/>
          </a:p>
          <a:p>
            <a:pPr marL="171450" indent="-171450">
              <a:buFont typeface="Arial"/>
              <a:buChar char="•"/>
            </a:pPr>
            <a:r>
              <a:rPr lang="en-US">
                <a:cs typeface="Calibri"/>
              </a:rPr>
              <a:t># IIS participating in IIS-IIS exchange dropped from 19 to 18. MO is not moving forward with signing updated MOU and does not want to participate in IIS-IIS data exchange at this time. </a:t>
            </a:r>
          </a:p>
          <a:p>
            <a:pPr marL="171450" indent="-171450">
              <a:buFont typeface="Arial"/>
              <a:buChar char="•"/>
            </a:pPr>
            <a:r>
              <a:rPr lang="en-US">
                <a:cs typeface="Calibri"/>
              </a:rPr>
              <a:t># active IIS-IIS exchanges dropped from 94 to 93 (MO)</a:t>
            </a:r>
          </a:p>
          <a:p>
            <a:pPr marL="171450" indent="-171450">
              <a:buFont typeface="Arial"/>
              <a:buChar char="•"/>
            </a:pPr>
            <a:r>
              <a:rPr lang="en-US">
                <a:cs typeface="Calibri"/>
              </a:rPr>
              <a:t>Updated number of facilities to 68 from &gt;43</a:t>
            </a:r>
          </a:p>
          <a:p>
            <a:endParaRPr lang="en-US"/>
          </a:p>
          <a:p>
            <a:r>
              <a:rPr lang="en-US"/>
              <a:t>Update week of 12/6: No update. Delaware was not filled in </a:t>
            </a:r>
            <a:endParaRPr lang="en-US">
              <a:cs typeface="Calibri"/>
            </a:endParaRPr>
          </a:p>
          <a:p>
            <a:endParaRPr lang="en-US"/>
          </a:p>
          <a:p>
            <a:r>
              <a:rPr lang="en-US"/>
              <a:t>Update 11/29: No changes from 11/23</a:t>
            </a:r>
            <a:endParaRPr lang="en-US">
              <a:cs typeface="Calibri"/>
            </a:endParaRPr>
          </a:p>
          <a:p>
            <a:endParaRPr lang="en-US"/>
          </a:p>
          <a:p>
            <a:r>
              <a:rPr lang="en-US"/>
              <a:t>No updates 11/23 (or last update added 11/23...)</a:t>
            </a:r>
            <a:endParaRPr lang="en-US">
              <a:cs typeface="Calibri"/>
            </a:endParaRPr>
          </a:p>
          <a:p>
            <a:endParaRPr lang="en-US"/>
          </a:p>
          <a:p>
            <a:r>
              <a:rPr lang="en-US"/>
              <a:t>Unclear of number of VAMS facilities, but will have when they return the form</a:t>
            </a:r>
            <a:endParaRPr lang="en-US">
              <a:cs typeface="Calibri"/>
            </a:endParaRPr>
          </a:p>
          <a:p>
            <a:r>
              <a:rPr lang="en-US"/>
              <a:t>Visual: Master slide deck visuals, tab: use case (any)</a:t>
            </a:r>
            <a:endParaRPr lang="en-US">
              <a:cs typeface="Calibri"/>
            </a:endParaRPr>
          </a:p>
          <a:p>
            <a:r>
              <a:rPr lang="en-US"/>
              <a:t>Data sources: MAT slides/master tracker for IIS-IIS; </a:t>
            </a:r>
            <a:r>
              <a:rPr lang="en-US" err="1"/>
              <a:t>Zoho</a:t>
            </a:r>
            <a:r>
              <a:rPr lang="en-US"/>
              <a:t> “IIS-IZG Onboarding Checklist Full Report,” “Provider by Jurisdiction Report,” “Consumer Access Report</a:t>
            </a:r>
            <a:endParaRPr lang="en-US">
              <a:cs typeface="Calibri"/>
            </a:endParaRPr>
          </a:p>
        </p:txBody>
      </p:sp>
    </p:spTree>
    <p:extLst>
      <p:ext uri="{BB962C8B-B14F-4D97-AF65-F5344CB8AC3E}">
        <p14:creationId xmlns:p14="http://schemas.microsoft.com/office/powerpoint/2010/main" val="2563343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065B56-EC05-4470-A9A1-5EE5E7753CE7}" type="slidenum">
              <a:rPr lang="en-US" smtClean="0"/>
              <a:t>14</a:t>
            </a:fld>
            <a:endParaRPr lang="en-US"/>
          </a:p>
        </p:txBody>
      </p:sp>
    </p:spTree>
    <p:extLst>
      <p:ext uri="{BB962C8B-B14F-4D97-AF65-F5344CB8AC3E}">
        <p14:creationId xmlns:p14="http://schemas.microsoft.com/office/powerpoint/2010/main" val="424111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20" indent="-287020"/>
            <a:r>
              <a:rPr lang="en-US" sz="1200">
                <a:solidFill>
                  <a:schemeClr val="tx2"/>
                </a:solidFill>
                <a:latin typeface="Corbel"/>
              </a:rPr>
              <a:t>Another project that we are undertaking to improve standardization is the local implementation guide digitization project. When local implementation guides are not standardized it can cause </a:t>
            </a:r>
            <a:r>
              <a:rPr lang="en-US" b="0" i="0">
                <a:solidFill>
                  <a:schemeClr val="tx1"/>
                </a:solidFill>
                <a:effectLst/>
                <a:latin typeface="Söhne"/>
              </a:rPr>
              <a:t>delays in onboarding, increased difficulty in leveraging the IZ Gateway, and difficulty in sharing data between IIS.  This project uses the National Institute of Standards and </a:t>
            </a:r>
            <a:r>
              <a:rPr lang="en-US" b="0" i="0" err="1">
                <a:solidFill>
                  <a:schemeClr val="tx1"/>
                </a:solidFill>
                <a:effectLst/>
                <a:latin typeface="Söhne"/>
              </a:rPr>
              <a:t>Technooogy</a:t>
            </a:r>
            <a:r>
              <a:rPr lang="en-US" b="0" i="0">
                <a:solidFill>
                  <a:schemeClr val="tx1"/>
                </a:solidFill>
                <a:effectLst/>
                <a:latin typeface="Söhne"/>
              </a:rPr>
              <a:t> HL7 implementation guide authoring and management tool (IGAMT) to digitize each jurisdiction’s implementation guide to make it more accessible and usable.  Through this project we are also standardizing local guides to ensure each one follows national standards and complies with the latest HL7 conformance methodology.</a:t>
            </a:r>
          </a:p>
          <a:p>
            <a:pPr marL="287020" indent="-287020"/>
            <a:endParaRPr lang="en-US" b="0" i="0">
              <a:solidFill>
                <a:schemeClr val="tx1"/>
              </a:solidFill>
              <a:effectLst/>
              <a:latin typeface="Söhne"/>
            </a:endParaRPr>
          </a:p>
          <a:p>
            <a:pPr marL="287020" indent="-287020"/>
            <a:r>
              <a:rPr lang="en-US" sz="1200">
                <a:solidFill>
                  <a:schemeClr val="tx2"/>
                </a:solidFill>
                <a:latin typeface="Corbel"/>
              </a:rPr>
              <a:t> New Hampshire is the first jurisdiction to participate, and their IG is almost complete. In February, the next jurisdiction will begin the process to standardize and digitize their IG.</a:t>
            </a:r>
          </a:p>
          <a:p>
            <a:pPr marL="287020" indent="-287020"/>
            <a:endParaRPr lang="en-US" sz="1200" b="1">
              <a:solidFill>
                <a:schemeClr val="tx2"/>
              </a:solidFill>
              <a:latin typeface="Corbel"/>
            </a:endParaRPr>
          </a:p>
          <a:p>
            <a:endParaRPr lang="en-US"/>
          </a:p>
        </p:txBody>
      </p:sp>
      <p:sp>
        <p:nvSpPr>
          <p:cNvPr id="4" name="Slide Number Placeholder 3"/>
          <p:cNvSpPr>
            <a:spLocks noGrp="1"/>
          </p:cNvSpPr>
          <p:nvPr>
            <p:ph type="sldNum" sz="quarter" idx="5"/>
          </p:nvPr>
        </p:nvSpPr>
        <p:spPr/>
        <p:txBody>
          <a:bodyPr/>
          <a:lstStyle/>
          <a:p>
            <a:fld id="{51F03DC2-5E72-4044-9017-9CA8D7CD8C03}" type="slidenum">
              <a:rPr lang="en-US" smtClean="0"/>
              <a:t>15</a:t>
            </a:fld>
            <a:endParaRPr lang="en-US"/>
          </a:p>
        </p:txBody>
      </p:sp>
    </p:spTree>
    <p:extLst>
      <p:ext uri="{BB962C8B-B14F-4D97-AF65-F5344CB8AC3E}">
        <p14:creationId xmlns:p14="http://schemas.microsoft.com/office/powerpoint/2010/main" val="309005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065B56-EC05-4470-A9A1-5EE5E7753CE7}" type="slidenum">
              <a:rPr lang="en-US" smtClean="0"/>
              <a:t>17</a:t>
            </a:fld>
            <a:endParaRPr lang="en-US"/>
          </a:p>
        </p:txBody>
      </p:sp>
    </p:spTree>
    <p:extLst>
      <p:ext uri="{BB962C8B-B14F-4D97-AF65-F5344CB8AC3E}">
        <p14:creationId xmlns:p14="http://schemas.microsoft.com/office/powerpoint/2010/main" val="58081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CDC provides resources to partners to support immunization programs and IIS.  This includes funding to AIRA who p</a:t>
            </a:r>
            <a:r>
              <a:rPr kumimoji="0" lang="en-US" sz="1200" b="0" i="0" u="none" strike="noStrike" kern="1200" cap="none" spc="0" normalizeH="0" baseline="0" noProof="0" err="1">
                <a:ln>
                  <a:noFill/>
                </a:ln>
                <a:solidFill>
                  <a:schemeClr val="tx2"/>
                </a:solidFill>
                <a:effectLst/>
                <a:uLnTx/>
                <a:uFillTx/>
                <a:latin typeface="+mj-lt"/>
                <a:ea typeface="+mn-ea"/>
                <a:cs typeface="+mn-cs"/>
              </a:rPr>
              <a:t>rovides</a:t>
            </a:r>
            <a:r>
              <a:rPr kumimoji="0" lang="en-US" sz="1200" b="0" i="0" u="none" strike="noStrike" kern="1200" cap="none" spc="0" normalizeH="0" baseline="0" noProof="0">
                <a:ln>
                  <a:noFill/>
                </a:ln>
                <a:solidFill>
                  <a:schemeClr val="tx2"/>
                </a:solidFill>
                <a:effectLst/>
                <a:uLnTx/>
                <a:uFillTx/>
                <a:latin typeface="+mj-lt"/>
                <a:ea typeface="+mn-ea"/>
                <a:cs typeface="+mn-cs"/>
              </a:rPr>
              <a:t> direct technical assistance to jurisdictions for onboarding and data exchange between providers and IISs, manages the Measurement and Improvement Initiative, convenes workgroups to solve problems, and collaboratively defines best practices.</a:t>
            </a:r>
          </a:p>
          <a:p>
            <a:pPr marL="0" marR="0" lvl="0" indent="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a:pPr>
            <a:endParaRPr kumimoji="0" lang="en-US" sz="1200" b="0" i="0" u="none" strike="noStrike" kern="1200" cap="none" spc="0" normalizeH="0" baseline="0" noProof="0">
              <a:ln>
                <a:noFill/>
              </a:ln>
              <a:solidFill>
                <a:schemeClr val="tx2"/>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a:pPr>
            <a:r>
              <a:rPr kumimoji="0" lang="en-US" sz="1200" b="0" i="0" u="none" strike="noStrike" kern="1200" cap="none" spc="0" normalizeH="0" baseline="0" noProof="0">
                <a:ln>
                  <a:noFill/>
                </a:ln>
                <a:solidFill>
                  <a:schemeClr val="tx2"/>
                </a:solidFill>
                <a:effectLst/>
                <a:uLnTx/>
                <a:uFillTx/>
                <a:latin typeface="+mj-lt"/>
                <a:ea typeface="+mn-ea"/>
                <a:cs typeface="+mn-cs"/>
              </a:rPr>
              <a:t>It also includes the Public Health  Informatics Institute who </a:t>
            </a:r>
            <a:endParaRPr lang="en-US" sz="1100" b="0" i="0">
              <a:solidFill>
                <a:schemeClr val="tx2"/>
              </a:solidFill>
              <a:effectLst/>
              <a:latin typeface="+mj-lt"/>
            </a:endParaRPr>
          </a:p>
          <a:p>
            <a:pPr marL="174625" lvl="1" indent="-174625" algn="l">
              <a:buClr>
                <a:schemeClr val="tx2"/>
              </a:buClr>
              <a:buFont typeface="Wingdings" panose="05000000000000000000" pitchFamily="2" charset="2"/>
              <a:buChar char="§"/>
            </a:pPr>
            <a:r>
              <a:rPr lang="en-US" sz="1100" b="0" i="0">
                <a:solidFill>
                  <a:schemeClr val="tx2"/>
                </a:solidFill>
                <a:effectLst/>
                <a:latin typeface="+mj-lt"/>
              </a:rPr>
              <a:t>Develops and maintains the IIS competencies model and </a:t>
            </a:r>
          </a:p>
          <a:p>
            <a:pPr marL="174625" lvl="1" indent="-174625" algn="l">
              <a:buClr>
                <a:schemeClr val="tx2"/>
              </a:buClr>
              <a:buFont typeface="Wingdings" panose="05000000000000000000" pitchFamily="2" charset="2"/>
              <a:buChar char="§"/>
            </a:pPr>
            <a:r>
              <a:rPr lang="en-US" sz="1100" b="0" i="0">
                <a:solidFill>
                  <a:schemeClr val="tx2"/>
                </a:solidFill>
                <a:effectLst/>
                <a:latin typeface="+mj-lt"/>
              </a:rPr>
              <a:t>d</a:t>
            </a:r>
            <a:r>
              <a:rPr lang="en-US" sz="1100">
                <a:solidFill>
                  <a:schemeClr val="tx2"/>
                </a:solidFill>
                <a:latin typeface="+mj-lt"/>
              </a:rPr>
              <a:t>evelops r</a:t>
            </a:r>
            <a:r>
              <a:rPr lang="en-US" sz="1100" b="0" i="0">
                <a:solidFill>
                  <a:schemeClr val="tx2"/>
                </a:solidFill>
                <a:effectLst/>
                <a:latin typeface="+mj-lt"/>
              </a:rPr>
              <a:t>ole specific training curriculum</a:t>
            </a:r>
          </a:p>
          <a:p>
            <a:pPr marL="174625" lvl="1" indent="-174625" algn="l">
              <a:buClr>
                <a:schemeClr val="tx2"/>
              </a:buClr>
              <a:buFont typeface="Wingdings" panose="05000000000000000000" pitchFamily="2" charset="2"/>
              <a:buChar char="§"/>
            </a:pPr>
            <a:r>
              <a:rPr lang="en-US" sz="1100" b="0" i="0">
                <a:solidFill>
                  <a:schemeClr val="tx2"/>
                </a:solidFill>
                <a:effectLst/>
                <a:latin typeface="+mj-lt"/>
              </a:rPr>
              <a:t>Collaborates with CDC and other partners to address IIS topics of national interest including facilitating the IIS Functional Standards updates, developing national IIS requirements, and convening a collaborative to assist jurisdictions with the adoption and implementation of a new IIS platform.</a:t>
            </a:r>
          </a:p>
          <a:p>
            <a:pPr marL="174625" lvl="1" indent="-174625" algn="l">
              <a:buClr>
                <a:schemeClr val="tx2"/>
              </a:buClr>
              <a:buFont typeface="Wingdings" panose="05000000000000000000" pitchFamily="2" charset="2"/>
              <a:buChar char="§"/>
            </a:pPr>
            <a:endParaRPr lang="en-US" sz="1100" b="0" i="0">
              <a:solidFill>
                <a:schemeClr val="tx2"/>
              </a:solidFill>
              <a:effectLst/>
              <a:latin typeface="+mj-lt"/>
            </a:endParaRPr>
          </a:p>
          <a:p>
            <a:pPr marL="174625" marR="0" lvl="1" indent="-174625"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100"/>
              <a:t>One way that we engage the community is through a variety of communication vehicles including the weekly IIS Information Brief, monthly IIS All awardee forum, </a:t>
            </a:r>
            <a:r>
              <a:rPr lang="en-US" sz="1100" err="1"/>
              <a:t>IIT</a:t>
            </a:r>
            <a:r>
              <a:rPr lang="en-US" sz="1100"/>
              <a:t> technology partner calls, and </a:t>
            </a:r>
            <a:r>
              <a:rPr lang="en-US" sz="1100" err="1"/>
              <a:t>sharepoint</a:t>
            </a:r>
            <a:r>
              <a:rPr lang="en-US" sz="1100"/>
              <a:t> sites.</a:t>
            </a:r>
          </a:p>
          <a:p>
            <a:pPr marL="0" lvl="1" indent="0" algn="l">
              <a:buClr>
                <a:schemeClr val="tx2"/>
              </a:buClr>
              <a:buFont typeface="Wingdings" panose="05000000000000000000" pitchFamily="2" charset="2"/>
              <a:buNone/>
            </a:pPr>
            <a:endParaRPr lang="en-US" sz="1100" b="0" i="0">
              <a:solidFill>
                <a:schemeClr val="tx2"/>
              </a:solidFill>
              <a:effectLst/>
              <a:latin typeface="+mj-lt"/>
            </a:endParaRPr>
          </a:p>
          <a:p>
            <a:pPr marL="243205" indent="-243205">
              <a:spcBef>
                <a:spcPts val="800"/>
              </a:spcBef>
              <a:spcAft>
                <a:spcPts val="600"/>
              </a:spcAft>
              <a:buFont typeface="Arial,Sans-Serif"/>
              <a:buChar char="•"/>
            </a:pPr>
            <a:r>
              <a:rPr lang="en-US" sz="1100" b="0"/>
              <a:t>CDC has engaged with IIS technology partner-based consortia as needed, such as the consortium-specific meetings held during the 2023 AIRA National Meeting.  However, we have heard from jurisdictions that you want regular engagement with your consortium in order to develop uniform strategies to advance IIS, share successes and challenges, and collaboratively identify priorities.</a:t>
            </a:r>
          </a:p>
          <a:p>
            <a:pPr marL="243205" indent="-243205">
              <a:spcBef>
                <a:spcPts val="800"/>
              </a:spcBef>
              <a:spcAft>
                <a:spcPts val="600"/>
              </a:spcAft>
              <a:buFont typeface="Arial,Sans-Serif"/>
              <a:buChar char="•"/>
            </a:pPr>
            <a:r>
              <a:rPr lang="en-US" sz="1100" b="0"/>
              <a:t>We have assigned a point of contact for each consortium who will help facilitate ongoing engagement through quarterly meetings (or more frequent, if needed), cross-consortium sharing, and collaboration tools.</a:t>
            </a:r>
          </a:p>
          <a:p>
            <a:pPr marL="171450" indent="-243205">
              <a:spcAft>
                <a:spcPts val="600"/>
              </a:spcAft>
              <a:buFont typeface="Arial,Sans-Serif"/>
              <a:buChar char="•"/>
            </a:pPr>
            <a:r>
              <a:rPr lang="en-US" sz="1100">
                <a:cs typeface="Calibri"/>
              </a:rPr>
              <a:t>We also fund and engage regularly with IIS technology partners to advance prioritized capabilities.  </a:t>
            </a:r>
          </a:p>
          <a:p>
            <a:pPr marL="0" lvl="1" indent="0" algn="l">
              <a:buClr>
                <a:schemeClr val="tx2"/>
              </a:buClr>
              <a:buFont typeface="Wingdings" panose="05000000000000000000" pitchFamily="2" charset="2"/>
              <a:buNone/>
            </a:pPr>
            <a:endParaRPr lang="en-US" sz="1100" b="0" i="0">
              <a:solidFill>
                <a:schemeClr val="tx2"/>
              </a:solidFill>
              <a:effectLst/>
              <a:latin typeface="+mj-lt"/>
            </a:endParaRPr>
          </a:p>
          <a:p>
            <a:endParaRPr lang="en-US"/>
          </a:p>
        </p:txBody>
      </p:sp>
      <p:sp>
        <p:nvSpPr>
          <p:cNvPr id="4" name="Slide Number Placeholder 3"/>
          <p:cNvSpPr>
            <a:spLocks noGrp="1"/>
          </p:cNvSpPr>
          <p:nvPr>
            <p:ph type="sldNum" sz="quarter" idx="5"/>
          </p:nvPr>
        </p:nvSpPr>
        <p:spPr/>
        <p:txBody>
          <a:bodyPr/>
          <a:lstStyle/>
          <a:p>
            <a:fld id="{51F03DC2-5E72-4044-9017-9CA8D7CD8C03}" type="slidenum">
              <a:rPr lang="en-US" smtClean="0"/>
              <a:t>18</a:t>
            </a:fld>
            <a:endParaRPr lang="en-US"/>
          </a:p>
        </p:txBody>
      </p:sp>
    </p:spTree>
    <p:extLst>
      <p:ext uri="{BB962C8B-B14F-4D97-AF65-F5344CB8AC3E}">
        <p14:creationId xmlns:p14="http://schemas.microsoft.com/office/powerpoint/2010/main" val="2817352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596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ctr" latinLnBrk="0" hangingPunct="1">
              <a:spcBef>
                <a:spcPts val="0"/>
              </a:spcBef>
              <a:spcAft>
                <a:spcPts val="0"/>
              </a:spcAft>
            </a:pPr>
            <a:r>
              <a:rPr lang="en-US" sz="1800" b="1" i="0" u="none" strike="noStrike" kern="1200">
                <a:solidFill>
                  <a:srgbClr val="FFFFFF"/>
                </a:solidFill>
                <a:effectLst/>
                <a:latin typeface="Myriad Web Pro" panose="020B0604020202020204"/>
              </a:rPr>
              <a:t>Resource</a:t>
            </a:r>
            <a:endParaRPr lang="en-US" sz="18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800" b="1" i="0" u="none" strike="noStrike" kern="1200">
                <a:solidFill>
                  <a:srgbClr val="FFFFFF"/>
                </a:solidFill>
                <a:effectLst/>
                <a:latin typeface="Myriad Web Pro" panose="020B0604020202020204"/>
              </a:rPr>
              <a:t>Format </a:t>
            </a:r>
            <a:endParaRPr lang="en-US" sz="18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800" b="1" i="0" u="none" strike="noStrike" kern="1200">
                <a:solidFill>
                  <a:srgbClr val="FFFFFF"/>
                </a:solidFill>
                <a:effectLst/>
                <a:latin typeface="Myriad Web Pro" panose="020B0604020202020204"/>
              </a:rPr>
              <a:t>Audiences</a:t>
            </a:r>
            <a:endParaRPr lang="en-US" sz="18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800" b="1" i="0" u="none" strike="noStrike" kern="1200">
                <a:solidFill>
                  <a:srgbClr val="FFFFFF"/>
                </a:solidFill>
                <a:effectLst/>
                <a:latin typeface="Myriad Web Pro" panose="020B0604020202020204"/>
              </a:rPr>
              <a:t>Notes </a:t>
            </a:r>
            <a:endParaRPr lang="en-US" sz="18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a:solidFill>
                  <a:srgbClr val="000000"/>
                </a:solidFill>
                <a:effectLst/>
                <a:latin typeface="Myriad Web Pro" panose="020B0604020202020204"/>
              </a:rPr>
              <a:t>IIS Information Brief is Weekly email for Jurisdiction, Technology, and National Partners</a:t>
            </a:r>
            <a:endParaRPr lang="en-US" sz="18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a:solidFill>
                  <a:srgbClr val="000000"/>
                </a:solidFill>
                <a:effectLst/>
                <a:latin typeface="Myriad Web Pro" panose="020B0604020202020204"/>
              </a:rPr>
              <a:t>That Provides updates and announcements for the IIS community</a:t>
            </a:r>
          </a:p>
          <a:p>
            <a:pPr marL="0" algn="l" rtl="0" eaLnBrk="1" fontAlgn="ctr" latinLnBrk="0" hangingPunct="1">
              <a:spcBef>
                <a:spcPts val="0"/>
              </a:spcBef>
              <a:spcAft>
                <a:spcPts val="0"/>
              </a:spcAft>
            </a:pPr>
            <a:endParaRPr lang="en-US" sz="18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a:solidFill>
                  <a:srgbClr val="000000"/>
                </a:solidFill>
                <a:effectLst/>
                <a:latin typeface="Myriad Web Pro" panose="020B0604020202020204"/>
              </a:rPr>
              <a:t>IIS All-Awardee Forum, Monthly call with IISS Managers, Program Managers, and Awardee IIS team members</a:t>
            </a:r>
            <a:endParaRPr lang="en-US" sz="18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a:solidFill>
                  <a:srgbClr val="000000"/>
                </a:solidFill>
                <a:effectLst/>
                <a:latin typeface="Myriad Web Pro" panose="020B0604020202020204"/>
              </a:rPr>
              <a:t>Offers opportunity for in-depth look at priority activities and hear from jurisdictional partners</a:t>
            </a:r>
            <a:endParaRPr lang="en-US" sz="1800" b="0" i="0" u="none" strike="noStrike">
              <a:effectLst/>
              <a:latin typeface="Arial" panose="020B0604020202020204" pitchFamily="34" charset="0"/>
            </a:endParaRPr>
          </a:p>
          <a:p>
            <a:pPr marL="0" algn="l" rtl="0" eaLnBrk="1" fontAlgn="ctr" latinLnBrk="0" hangingPunct="1">
              <a:spcBef>
                <a:spcPts val="0"/>
              </a:spcBef>
              <a:spcAft>
                <a:spcPts val="0"/>
              </a:spcAft>
            </a:pPr>
            <a:endParaRPr lang="en-US" sz="1800" b="0" i="0" u="none" strike="noStrike" kern="1200">
              <a:solidFill>
                <a:srgbClr val="000000"/>
              </a:solidFill>
              <a:effectLst/>
              <a:latin typeface="Myriad Web Pro" panose="020B0604020202020204"/>
            </a:endParaRPr>
          </a:p>
          <a:p>
            <a:pPr marL="0" algn="l" rtl="0" eaLnBrk="1" fontAlgn="ctr" latinLnBrk="0" hangingPunct="1">
              <a:spcBef>
                <a:spcPts val="0"/>
              </a:spcBef>
              <a:spcAft>
                <a:spcPts val="0"/>
              </a:spcAft>
            </a:pPr>
            <a:r>
              <a:rPr lang="en-US" sz="1800" b="0" i="0" u="none" strike="noStrike" kern="1200">
                <a:solidFill>
                  <a:srgbClr val="000000"/>
                </a:solidFill>
                <a:effectLst/>
                <a:latin typeface="Myriad Web Pro" panose="020B0604020202020204"/>
              </a:rPr>
              <a:t>IIS Technology Partners Monthly call to engage IIS technology partners/IIS vendors in discussion about priorities and key technical updates</a:t>
            </a:r>
            <a:endParaRPr lang="en-US" sz="18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a:solidFill>
                  <a:srgbClr val="000000"/>
                </a:solidFill>
                <a:effectLst/>
                <a:latin typeface="Myriad Web Pro" panose="020B0604020202020204"/>
              </a:rPr>
              <a:t>SharePoint Sites</a:t>
            </a:r>
          </a:p>
          <a:p>
            <a:pPr marL="0" algn="l" rtl="0" eaLnBrk="1" fontAlgn="ctr" latinLnBrk="0" hangingPunct="1">
              <a:spcBef>
                <a:spcPts val="0"/>
              </a:spcBef>
              <a:spcAft>
                <a:spcPts val="0"/>
              </a:spcAft>
            </a:pPr>
            <a:endParaRPr lang="en-US" sz="18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a:solidFill>
                  <a:srgbClr val="000000"/>
                </a:solidFill>
                <a:effectLst/>
                <a:latin typeface="Myriad Web Pro" panose="020B0604020202020204"/>
              </a:rPr>
              <a:t>Document Portal</a:t>
            </a:r>
            <a:endParaRPr lang="en-US" sz="1800" b="0" i="0" u="none" strike="noStrike">
              <a:effectLs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a:solidFill>
                  <a:srgbClr val="000000"/>
                </a:solidFill>
                <a:effectLst/>
                <a:latin typeface="Myriad Web Pro" panose="020B0604020202020204"/>
              </a:rPr>
              <a:t>Jurisdiction, Technology, and National Partners</a:t>
            </a:r>
            <a:endParaRPr lang="en-US" sz="1800" b="0" i="0" u="none" strike="noStrike">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a:solidFill>
                  <a:srgbClr val="000000"/>
                </a:solidFill>
                <a:effectLst/>
                <a:latin typeface="Myriad Web Pro" panose="020B0604020202020204"/>
              </a:rPr>
              <a:t>Various SharePoint spaces allow CDC to manage and provide partners access to useful documents.</a:t>
            </a:r>
          </a:p>
          <a:p>
            <a:pPr marL="0" algn="l" rtl="0" eaLnBrk="1" fontAlgn="ctr" latinLnBrk="0" hangingPunct="1">
              <a:spcBef>
                <a:spcPts val="0"/>
              </a:spcBef>
              <a:spcAft>
                <a:spcPts val="0"/>
              </a:spcAft>
            </a:pPr>
            <a:endParaRPr lang="en-US" sz="1800" b="0" i="0" u="none" strike="noStrike" kern="1200">
              <a:solidFill>
                <a:srgbClr val="000000"/>
              </a:solidFill>
              <a:effectLst/>
              <a:latin typeface="Myriad Web Pro" panose="020B0604020202020204"/>
            </a:endParaRPr>
          </a:p>
          <a:p>
            <a:pPr marL="0" algn="l" rtl="0" eaLnBrk="1" fontAlgn="ctr" latinLnBrk="0" hangingPunct="1">
              <a:spcBef>
                <a:spcPts val="0"/>
              </a:spcBef>
              <a:spcAft>
                <a:spcPts val="0"/>
              </a:spcAft>
            </a:pPr>
            <a:r>
              <a:rPr lang="en-US" sz="1800" b="0" i="0" u="none" strike="noStrike" kern="1200">
                <a:solidFill>
                  <a:srgbClr val="000000"/>
                </a:solidFill>
                <a:effectLst/>
                <a:latin typeface="Myriad Web Pro" panose="020B0604020202020204"/>
              </a:rPr>
              <a:t>REQUEST – We want All Awardee Forums to be useful to you. Help us by suggesting topics for upcoming forums in the comments section. </a:t>
            </a:r>
            <a:endParaRPr lang="en-US" sz="1800" b="0" i="0" u="none" strike="noStrike">
              <a:effectLst/>
              <a:latin typeface="Arial" panose="020B0604020202020204" pitchFamily="34" charset="0"/>
            </a:endParaRPr>
          </a:p>
          <a:p>
            <a:endParaRPr lang="en-US" sz="1800"/>
          </a:p>
        </p:txBody>
      </p:sp>
      <p:sp>
        <p:nvSpPr>
          <p:cNvPr id="4" name="Slide Number Placeholder 3"/>
          <p:cNvSpPr>
            <a:spLocks noGrp="1"/>
          </p:cNvSpPr>
          <p:nvPr>
            <p:ph type="sldNum" sz="quarter" idx="5"/>
          </p:nvPr>
        </p:nvSpPr>
        <p:spPr/>
        <p:txBody>
          <a:bodyPr/>
          <a:lstStyle/>
          <a:p>
            <a:fld id="{16065B56-EC05-4470-A9A1-5EE5E7753CE7}" type="slidenum">
              <a:rPr lang="en-US" smtClean="0"/>
              <a:t>20</a:t>
            </a:fld>
            <a:endParaRPr lang="en-US"/>
          </a:p>
        </p:txBody>
      </p:sp>
    </p:spTree>
    <p:extLst>
      <p:ext uri="{BB962C8B-B14F-4D97-AF65-F5344CB8AC3E}">
        <p14:creationId xmlns:p14="http://schemas.microsoft.com/office/powerpoint/2010/main" val="2219525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9E818-8205-41FC-9F42-83EFCB5AE3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493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Highlight: </a:t>
            </a:r>
          </a:p>
          <a:p>
            <a:pPr marL="171450" indent="-171450">
              <a:buFont typeface="Arial" panose="020B0604020202020204" pitchFamily="34" charset="0"/>
              <a:buChar char="•"/>
            </a:pPr>
            <a:r>
              <a:rPr lang="en-US"/>
              <a:t>IIS Functional Standards Guidance</a:t>
            </a:r>
          </a:p>
          <a:p>
            <a:pPr marL="171450" indent="-171450">
              <a:buFont typeface="Arial" panose="020B0604020202020204" pitchFamily="34" charset="0"/>
              <a:buChar char="•"/>
            </a:pPr>
            <a:r>
              <a:rPr lang="en-US" sz="1200">
                <a:solidFill>
                  <a:schemeClr val="accent6"/>
                </a:solidFill>
                <a:cs typeface="Calibri" panose="020F0502020204030204" pitchFamily="34" charset="0"/>
                <a:hlinkClick r:id="rId3">
                  <a:extLst>
                    <a:ext uri="{A12FA001-AC4F-418D-AE19-62706E023703}">
                      <ahyp:hlinkClr xmlns:ahyp="http://schemas.microsoft.com/office/drawing/2018/hyperlinkcolor" val="tx"/>
                    </a:ext>
                  </a:extLst>
                </a:hlinkClick>
              </a:rPr>
              <a:t>IPOM Chapter D Sample Activities for Budget Year 2022</a:t>
            </a:r>
            <a:endParaRPr lang="en-US"/>
          </a:p>
          <a:p>
            <a:endParaRPr lang="en-US"/>
          </a:p>
          <a:p>
            <a:endParaRPr lang="en-US"/>
          </a:p>
        </p:txBody>
      </p:sp>
    </p:spTree>
    <p:extLst>
      <p:ext uri="{BB962C8B-B14F-4D97-AF65-F5344CB8AC3E}">
        <p14:creationId xmlns:p14="http://schemas.microsoft.com/office/powerpoint/2010/main" val="203228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all know, we are in the process of establishing a national population based surveillance system leveraging IIS data.  The purpose of this effort is to use IIS data to inform public health actions by defining vaccination coverage at the jurisdictional and national level, pinpointing areas of low vaccination coverage where additional intervention may be needed, identifying populations at increased risk of vaccine preventable diseases and the characteristics of those populations, and evaluating the quality of IIS data.</a:t>
            </a:r>
          </a:p>
          <a:p>
            <a:endParaRPr lang="en-US"/>
          </a:p>
          <a:p>
            <a:r>
              <a:rPr lang="en-US"/>
              <a:t>Note from JF:</a:t>
            </a:r>
          </a:p>
          <a:p>
            <a:r>
              <a:rPr lang="en-US" sz="1800">
                <a:effectLst/>
                <a:latin typeface="Segoe UI" panose="020B0502040204020203" pitchFamily="34" charset="0"/>
              </a:rPr>
              <a:t>A goal we communicated during the reverse site visit is for CDC to estimate vaccination coverage rates with high confidence and timeliness. High quality data from IISs increases the confidence. We are looking for ways improve our data collection and analysis efficiency/timeliness.</a:t>
            </a:r>
          </a:p>
          <a:p>
            <a:endParaRPr lang="en-US" sz="1800">
              <a:effectLst/>
              <a:latin typeface="Segoe UI" panose="020B0502040204020203" pitchFamily="34" charset="0"/>
            </a:endParaRPr>
          </a:p>
          <a:p>
            <a:pPr marL="0" marR="0" lvl="0" indent="0" algn="l" defTabSz="914400" rtl="0" eaLnBrk="1" fontAlgn="auto" latinLnBrk="0" hangingPunct="1">
              <a:spcAft>
                <a:spcPts val="1200"/>
              </a:spcAft>
              <a:buClrTx/>
              <a:buSzTx/>
              <a:buFontTx/>
              <a:buNone/>
              <a:tabLst/>
              <a:defRPr/>
            </a:pPr>
            <a:r>
              <a:rPr kumimoji="0" lang="en-US" sz="1400" b="1" i="0" u="none" strike="noStrike" kern="1200" cap="none" spc="0" normalizeH="0" baseline="0" noProof="0">
                <a:ln>
                  <a:noFill/>
                </a:ln>
                <a:solidFill>
                  <a:schemeClr val="accent5"/>
                </a:solidFill>
                <a:effectLst/>
                <a:uLnTx/>
                <a:uFillTx/>
                <a:latin typeface="Calibri" panose="020F0502020204030204"/>
                <a:ea typeface="+mn-ea"/>
                <a:cs typeface="+mn-cs"/>
              </a:rPr>
              <a:t>IISs support:</a:t>
            </a:r>
          </a:p>
          <a:p>
            <a:pPr marL="285750" marR="0" lvl="0" indent="-285750" algn="l" defTabSz="914400" rtl="0" eaLnBrk="1" fontAlgn="auto" latinLnBrk="0" hangingPunct="1">
              <a:spcAft>
                <a:spcPts val="1200"/>
              </a:spcAft>
              <a:buClr>
                <a:schemeClr val="accent5"/>
              </a:buClr>
              <a:buSzTx/>
              <a:buFont typeface="Wingdings" panose="05000000000000000000" pitchFamily="2" charset="2"/>
              <a:buChar char="ü"/>
              <a:tabLst/>
              <a:defRPr/>
            </a:pPr>
            <a:r>
              <a:rPr kumimoji="0" lang="en-US" b="1" i="0" u="none" strike="noStrike" kern="1200" cap="none" spc="0" normalizeH="0" baseline="0" noProof="0">
                <a:ln>
                  <a:noFill/>
                </a:ln>
                <a:solidFill>
                  <a:srgbClr val="000000"/>
                </a:solidFill>
                <a:effectLst/>
                <a:uLnTx/>
                <a:uFillTx/>
                <a:latin typeface="Calibri" panose="020F0502020204030204"/>
                <a:ea typeface="+mn-ea"/>
                <a:cs typeface="+mn-cs"/>
              </a:rPr>
              <a:t>Rapid distribution </a:t>
            </a:r>
            <a:r>
              <a:rPr kumimoji="0" lang="en-US" b="0" i="0" u="none" strike="noStrike" kern="1200" cap="none" spc="0" normalizeH="0" baseline="0" noProof="0">
                <a:ln>
                  <a:noFill/>
                </a:ln>
                <a:solidFill>
                  <a:srgbClr val="000000"/>
                </a:solidFill>
                <a:effectLst/>
                <a:uLnTx/>
                <a:uFillTx/>
                <a:latin typeface="Calibri" panose="020F0502020204030204"/>
                <a:ea typeface="+mn-ea"/>
                <a:cs typeface="+mn-cs"/>
              </a:rPr>
              <a:t>of </a:t>
            </a:r>
            <a:r>
              <a:rPr kumimoji="0" lang="en-US" b="1" i="0" u="none" strike="noStrike" kern="1200" cap="none" spc="0" normalizeH="0" baseline="0" noProof="0">
                <a:ln>
                  <a:noFill/>
                </a:ln>
                <a:solidFill>
                  <a:srgbClr val="000000"/>
                </a:solidFill>
                <a:effectLst/>
                <a:uLnTx/>
                <a:uFillTx/>
                <a:latin typeface="Calibri" panose="020F0502020204030204"/>
                <a:ea typeface="+mn-ea"/>
                <a:cs typeface="+mn-cs"/>
              </a:rPr>
              <a:t>VFC, 317, </a:t>
            </a:r>
            <a:r>
              <a:rPr kumimoji="0" lang="en-US" i="0" u="none" strike="noStrike" kern="1200" cap="none" spc="0" normalizeH="0" baseline="0" noProof="0">
                <a:ln>
                  <a:noFill/>
                </a:ln>
                <a:solidFill>
                  <a:srgbClr val="000000"/>
                </a:solidFill>
                <a:effectLst/>
                <a:uLnTx/>
                <a:uFillTx/>
                <a:latin typeface="Calibri" panose="020F0502020204030204"/>
                <a:ea typeface="+mn-ea"/>
                <a:cs typeface="+mn-cs"/>
              </a:rPr>
              <a:t>and</a:t>
            </a:r>
            <a:r>
              <a:rPr kumimoji="0" lang="en-US" b="1" i="0" u="none" strike="noStrike" kern="1200" cap="none" spc="0" normalizeH="0" baseline="0" noProof="0">
                <a:ln>
                  <a:noFill/>
                </a:ln>
                <a:solidFill>
                  <a:srgbClr val="000000"/>
                </a:solidFill>
                <a:effectLst/>
                <a:uLnTx/>
                <a:uFillTx/>
                <a:latin typeface="Calibri" panose="020F0502020204030204"/>
                <a:ea typeface="+mn-ea"/>
                <a:cs typeface="+mn-cs"/>
              </a:rPr>
              <a:t> COVID Bridge </a:t>
            </a:r>
            <a:r>
              <a:rPr kumimoji="0" lang="en-US" i="0" u="none" strike="noStrike" kern="1200" cap="none" spc="0" normalizeH="0" baseline="0" noProof="0">
                <a:ln>
                  <a:noFill/>
                </a:ln>
                <a:solidFill>
                  <a:srgbClr val="000000"/>
                </a:solidFill>
                <a:effectLst/>
                <a:uLnTx/>
                <a:uFillTx/>
                <a:latin typeface="Calibri" panose="020F0502020204030204"/>
                <a:ea typeface="+mn-ea"/>
                <a:cs typeface="+mn-cs"/>
              </a:rPr>
              <a:t>vaccines </a:t>
            </a:r>
            <a:r>
              <a:rPr kumimoji="0" lang="en-US" b="0" i="0" u="none" strike="noStrike" kern="1200" cap="none" spc="0" normalizeH="0" baseline="0" noProof="0">
                <a:ln>
                  <a:noFill/>
                </a:ln>
                <a:solidFill>
                  <a:srgbClr val="000000"/>
                </a:solidFill>
                <a:effectLst/>
                <a:uLnTx/>
                <a:uFillTx/>
                <a:latin typeface="Calibri" panose="020F0502020204030204"/>
                <a:ea typeface="+mn-ea"/>
                <a:cs typeface="+mn-cs"/>
              </a:rPr>
              <a:t>across the U.S.</a:t>
            </a:r>
            <a:endParaRPr lang="en-US" b="0" i="0" u="none" strike="noStrike" kern="1200" cap="none" spc="0" normalizeH="0" baseline="0" noProof="0">
              <a:ln>
                <a:noFill/>
              </a:ln>
              <a:solidFill>
                <a:srgbClr val="000000"/>
              </a:solidFill>
              <a:effectLst/>
              <a:uLnTx/>
              <a:uFillTx/>
              <a:latin typeface="Calibri" panose="020F0502020204030204"/>
              <a:cs typeface="Calibri"/>
            </a:endParaRPr>
          </a:p>
          <a:p>
            <a:pPr marL="285750" marR="0" lvl="0" indent="-285750" algn="l" defTabSz="914400" rtl="0" eaLnBrk="1" fontAlgn="auto" latinLnBrk="0" hangingPunct="1">
              <a:spcAft>
                <a:spcPts val="1200"/>
              </a:spcAft>
              <a:buClr>
                <a:schemeClr val="accent5"/>
              </a:buClr>
              <a:buSzTx/>
              <a:buFont typeface="Wingdings" panose="05000000000000000000" pitchFamily="2" charset="2"/>
              <a:buChar char="ü"/>
              <a:tabLst/>
              <a:defRPr/>
            </a:pPr>
            <a:r>
              <a:rPr kumimoji="0" lang="en-US" b="0" i="0" u="none" strike="noStrike" kern="1200" cap="none" spc="0" normalizeH="0" baseline="0" noProof="0">
                <a:ln>
                  <a:noFill/>
                </a:ln>
                <a:solidFill>
                  <a:srgbClr val="000000"/>
                </a:solidFill>
                <a:effectLst/>
                <a:uLnTx/>
                <a:uFillTx/>
                <a:latin typeface="Calibri" panose="020F0502020204030204"/>
                <a:ea typeface="+mn-ea"/>
                <a:cs typeface="+mn-cs"/>
              </a:rPr>
              <a:t>End-to-end</a:t>
            </a:r>
            <a:r>
              <a:rPr kumimoji="0" lang="en-US" b="1" i="0" u="none" strike="noStrike" kern="1200" cap="none" spc="0" normalizeH="0" baseline="0" noProof="0">
                <a:ln>
                  <a:noFill/>
                </a:ln>
                <a:solidFill>
                  <a:srgbClr val="000000"/>
                </a:solidFill>
                <a:effectLst/>
                <a:uLnTx/>
                <a:uFillTx/>
                <a:latin typeface="Calibri" panose="020F0502020204030204"/>
                <a:ea typeface="+mn-ea"/>
                <a:cs typeface="+mn-cs"/>
              </a:rPr>
              <a:t> tracking of vaccines </a:t>
            </a:r>
            <a:r>
              <a:rPr kumimoji="0" lang="en-US" b="0" i="0" u="none" strike="noStrike" kern="1200" cap="none" spc="0" normalizeH="0" baseline="0" noProof="0">
                <a:ln>
                  <a:noFill/>
                </a:ln>
                <a:solidFill>
                  <a:srgbClr val="000000"/>
                </a:solidFill>
                <a:effectLst/>
                <a:uLnTx/>
                <a:uFillTx/>
                <a:latin typeface="Calibri" panose="020F0502020204030204"/>
                <a:ea typeface="+mn-ea"/>
                <a:cs typeface="+mn-cs"/>
              </a:rPr>
              <a:t>from orders to inventory to shots in arms</a:t>
            </a:r>
            <a:endParaRPr lang="en-US" b="0" i="0" u="none" strike="noStrike" kern="1200" cap="none" spc="0" normalizeH="0" baseline="0" noProof="0">
              <a:ln>
                <a:noFill/>
              </a:ln>
              <a:solidFill>
                <a:srgbClr val="000000"/>
              </a:solidFill>
              <a:effectLst/>
              <a:uLnTx/>
              <a:uFillTx/>
              <a:latin typeface="Calibri" panose="020F0502020204030204"/>
              <a:cs typeface="Calibri"/>
            </a:endParaRPr>
          </a:p>
          <a:p>
            <a:pPr marL="285750" marR="0" lvl="0" indent="-285750" algn="l" defTabSz="914400" rtl="0" eaLnBrk="1" fontAlgn="auto" latinLnBrk="0" hangingPunct="1">
              <a:spcAft>
                <a:spcPts val="1200"/>
              </a:spcAft>
              <a:buClr>
                <a:schemeClr val="accent5"/>
              </a:buClr>
              <a:buSzTx/>
              <a:buFont typeface="Wingdings" panose="05000000000000000000" pitchFamily="2" charset="2"/>
              <a:buChar char="ü"/>
              <a:tabLst/>
              <a:defRPr/>
            </a:pPr>
            <a:r>
              <a:rPr kumimoji="0" lang="en-US" b="1" i="0" u="none" strike="noStrike" kern="1200" cap="none" spc="0" normalizeH="0" baseline="0" noProof="0">
                <a:ln>
                  <a:noFill/>
                </a:ln>
                <a:solidFill>
                  <a:srgbClr val="000000"/>
                </a:solidFill>
                <a:effectLst/>
                <a:uLnTx/>
                <a:uFillTx/>
                <a:latin typeface="Calibri" panose="020F0502020204030204"/>
                <a:ea typeface="+mn-ea"/>
                <a:cs typeface="+mn-cs"/>
              </a:rPr>
              <a:t>Sharing of data </a:t>
            </a:r>
            <a:r>
              <a:rPr kumimoji="0" lang="en-US" b="0" i="0" u="none" strike="noStrike" kern="1200" cap="none" spc="0" normalizeH="0" baseline="0" noProof="0">
                <a:ln>
                  <a:noFill/>
                </a:ln>
                <a:solidFill>
                  <a:srgbClr val="000000"/>
                </a:solidFill>
                <a:effectLst/>
                <a:uLnTx/>
                <a:uFillTx/>
                <a:latin typeface="Calibri" panose="020F0502020204030204"/>
                <a:ea typeface="+mn-ea"/>
                <a:cs typeface="+mn-cs"/>
              </a:rPr>
              <a:t>with pharmacies, other jurisdictions and national partners</a:t>
            </a:r>
            <a:endParaRPr lang="en-US" b="0" i="0" u="none" strike="noStrike" kern="1200" cap="none" spc="0" normalizeH="0" baseline="0" noProof="0">
              <a:ln>
                <a:noFill/>
              </a:ln>
              <a:solidFill>
                <a:srgbClr val="000000"/>
              </a:solidFill>
              <a:effectLst/>
              <a:uLnTx/>
              <a:uFillTx/>
              <a:latin typeface="Calibri" panose="020F0502020204030204"/>
              <a:cs typeface="Calibri"/>
            </a:endParaRPr>
          </a:p>
          <a:p>
            <a:pPr marL="285750" marR="0" lvl="0" indent="-285750" algn="l" defTabSz="914400" rtl="0" eaLnBrk="1" fontAlgn="auto" latinLnBrk="0" hangingPunct="1">
              <a:spcAft>
                <a:spcPts val="1200"/>
              </a:spcAft>
              <a:buClr>
                <a:schemeClr val="accent5"/>
              </a:buClr>
              <a:buSzTx/>
              <a:buFont typeface="Wingdings" panose="05000000000000000000" pitchFamily="2" charset="2"/>
              <a:buChar char="ü"/>
              <a:tabLst/>
              <a:defRPr/>
            </a:pPr>
            <a:r>
              <a:rPr kumimoji="0" lang="en-US" b="0" i="0" u="none" strike="noStrike" kern="1200" cap="none" spc="0" normalizeH="0" baseline="0" noProof="0">
                <a:ln>
                  <a:noFill/>
                </a:ln>
                <a:solidFill>
                  <a:srgbClr val="000000"/>
                </a:solidFill>
                <a:effectLst/>
                <a:uLnTx/>
                <a:uFillTx/>
                <a:latin typeface="Calibri" panose="020F0502020204030204"/>
                <a:ea typeface="+mn-ea"/>
                <a:cs typeface="+mn-cs"/>
              </a:rPr>
              <a:t>Submission </a:t>
            </a:r>
            <a:r>
              <a:rPr kumimoji="0" lang="en-US" b="1" i="0" u="none" strike="noStrike" kern="1200" cap="none" spc="0" normalizeH="0" baseline="0" noProof="0">
                <a:ln>
                  <a:noFill/>
                </a:ln>
                <a:solidFill>
                  <a:srgbClr val="000000"/>
                </a:solidFill>
                <a:effectLst/>
                <a:uLnTx/>
                <a:uFillTx/>
                <a:latin typeface="Calibri" panose="020F0502020204030204"/>
                <a:ea typeface="+mn-ea"/>
                <a:cs typeface="+mn-cs"/>
              </a:rPr>
              <a:t>of line-level </a:t>
            </a:r>
            <a:r>
              <a:rPr lang="en-US" b="1">
                <a:solidFill>
                  <a:srgbClr val="000000"/>
                </a:solidFill>
                <a:latin typeface="Calibri" panose="020F0502020204030204"/>
              </a:rPr>
              <a:t>Routine</a:t>
            </a:r>
            <a:r>
              <a:rPr kumimoji="0" lang="en-US" b="1" i="0" u="none" strike="noStrike" kern="1200" cap="none" spc="0" normalizeH="0" baseline="0" noProof="0">
                <a:ln>
                  <a:noFill/>
                </a:ln>
                <a:solidFill>
                  <a:srgbClr val="000000"/>
                </a:solidFill>
                <a:effectLst/>
                <a:uLnTx/>
                <a:uFillTx/>
                <a:latin typeface="Calibri" panose="020F0502020204030204"/>
                <a:ea typeface="+mn-ea"/>
                <a:cs typeface="+mn-cs"/>
              </a:rPr>
              <a:t> and aggregate Flu, COVID and RSV data </a:t>
            </a:r>
            <a:r>
              <a:rPr kumimoji="0" lang="en-US" b="0" i="0" u="none" strike="noStrike" kern="1200" cap="none" spc="0" normalizeH="0" baseline="0" noProof="0">
                <a:ln>
                  <a:noFill/>
                </a:ln>
                <a:solidFill>
                  <a:srgbClr val="000000"/>
                </a:solidFill>
                <a:effectLst/>
                <a:uLnTx/>
                <a:uFillTx/>
                <a:latin typeface="Calibri" panose="020F0502020204030204"/>
                <a:ea typeface="+mn-ea"/>
                <a:cs typeface="+mn-cs"/>
              </a:rPr>
              <a:t>to support public health decision-making</a:t>
            </a:r>
            <a:endParaRPr lang="en-US" b="0" i="0" u="none" strike="noStrike" kern="1200" cap="none" spc="0" normalizeH="0" baseline="0" noProof="0">
              <a:ln>
                <a:noFill/>
              </a:ln>
              <a:solidFill>
                <a:srgbClr val="000000"/>
              </a:solidFill>
              <a:effectLst/>
              <a:uLnTx/>
              <a:uFillTx/>
              <a:latin typeface="Calibri" panose="020F0502020204030204"/>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In recent years, IISs </a:t>
            </a: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improved performance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and implemented</a:t>
            </a: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 new functionality</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such as mass vaccination tools, and </a:t>
            </a: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enhanced infrastructure</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a:t>
            </a:r>
            <a:r>
              <a:rPr lang="en-US">
                <a:solidFill>
                  <a:prstClr val="black"/>
                </a:solidFill>
                <a:latin typeface="Calibri" panose="020F0502020204030204"/>
              </a:rPr>
              <a:t>like</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the increased use of cloud hosting and storage to continue to ensure public health has insight for decision making.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9E818-8205-41FC-9F42-83EFCB5AE3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86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065B56-EC05-4470-A9A1-5EE5E7753CE7}" type="slidenum">
              <a:rPr lang="en-US" smtClean="0"/>
              <a:t>6</a:t>
            </a:fld>
            <a:endParaRPr lang="en-US"/>
          </a:p>
        </p:txBody>
      </p:sp>
    </p:spTree>
    <p:extLst>
      <p:ext uri="{BB962C8B-B14F-4D97-AF65-F5344CB8AC3E}">
        <p14:creationId xmlns:p14="http://schemas.microsoft.com/office/powerpoint/2010/main" val="388578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65B56-EC05-4470-A9A1-5EE5E7753C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760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F03DC2-5E72-4044-9017-9CA8D7CD8C03}" type="slidenum">
              <a:rPr lang="en-US" smtClean="0"/>
              <a:t>8</a:t>
            </a:fld>
            <a:endParaRPr lang="en-US"/>
          </a:p>
        </p:txBody>
      </p:sp>
    </p:spTree>
    <p:extLst>
      <p:ext uri="{BB962C8B-B14F-4D97-AF65-F5344CB8AC3E}">
        <p14:creationId xmlns:p14="http://schemas.microsoft.com/office/powerpoint/2010/main" val="108194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5A192B03-A555-4C94-B78A-1309AEA7ABB6}" type="slidenum">
              <a:rPr lang="en-US" smtClean="0"/>
              <a:t>9</a:t>
            </a:fld>
            <a:endParaRPr lang="en-US"/>
          </a:p>
        </p:txBody>
      </p:sp>
    </p:spTree>
    <p:extLst>
      <p:ext uri="{BB962C8B-B14F-4D97-AF65-F5344CB8AC3E}">
        <p14:creationId xmlns:p14="http://schemas.microsoft.com/office/powerpoint/2010/main" val="388635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33333"/>
                </a:solidFill>
                <a:effectLst/>
                <a:latin typeface="Segoe UI" panose="020B0502040204020203" pitchFamily="34" charset="0"/>
              </a:rPr>
              <a:t>Since this section is about data collection and management, consider including a version of this slide. Points to make are:</a:t>
            </a:r>
          </a:p>
          <a:p>
            <a:pPr algn="l"/>
            <a:r>
              <a:rPr lang="en-US" b="0" i="0">
                <a:solidFill>
                  <a:srgbClr val="333333"/>
                </a:solidFill>
                <a:effectLst/>
                <a:latin typeface="Segoe UI" panose="020B0502040204020203" pitchFamily="34" charset="0"/>
              </a:rPr>
              <a:t>1. CDC values privacy and security of IIS data; CDC and awardees share responsibility for maintaining the privacy of individuals whose vaccination data are recorded in IISs.</a:t>
            </a:r>
          </a:p>
          <a:p>
            <a:pPr algn="l"/>
            <a:r>
              <a:rPr lang="en-US" b="0" i="0">
                <a:solidFill>
                  <a:srgbClr val="333333"/>
                </a:solidFill>
                <a:effectLst/>
                <a:latin typeface="Segoe UI" panose="020B0502040204020203" pitchFamily="34" charset="0"/>
              </a:rPr>
              <a:t>2. Aggregate reporters will… (say something about their process and that the specs will be available…)</a:t>
            </a:r>
          </a:p>
          <a:p>
            <a:pPr algn="l"/>
            <a:r>
              <a:rPr lang="en-US" b="0" i="0">
                <a:solidFill>
                  <a:srgbClr val="333333"/>
                </a:solidFill>
                <a:effectLst/>
                <a:latin typeface="Segoe UI" panose="020B0502040204020203" pitchFamily="34" charset="0"/>
              </a:rPr>
              <a:t>3. CDC is collecting a lot of data and is looking for ways to improve the efficiency of the process including only processing data that change between quarters and ultimately only requiring jurisdictions to report data that changed between quarters. (This could be where we say that by processing only data that changed since the last quarter, CDC reduced processing time for three pilot jurisdictions by 80%.)</a:t>
            </a:r>
          </a:p>
          <a:p>
            <a:pPr algn="l"/>
            <a:r>
              <a:rPr lang="en-US" b="0" i="0">
                <a:solidFill>
                  <a:srgbClr val="333333"/>
                </a:solidFill>
                <a:effectLst/>
                <a:latin typeface="Segoe UI" panose="020B0502040204020203" pitchFamily="34" charset="0"/>
              </a:rPr>
              <a:t>4. Submitting data via the IZ Gateway enables CDC to take advantage of capabilities of the DMI front door. </a:t>
            </a:r>
          </a:p>
          <a:p>
            <a:endParaRPr lang="en-US"/>
          </a:p>
          <a:p>
            <a:pPr algn="l"/>
            <a:r>
              <a:rPr lang="en-US" b="0" i="0">
                <a:solidFill>
                  <a:srgbClr val="333333"/>
                </a:solidFill>
                <a:effectLst/>
                <a:latin typeface="Segoe UI" panose="020B0502040204020203" pitchFamily="34" charset="0"/>
              </a:rPr>
              <a:t>Taking an integrated approach, this slide could also include PPRL findings for 4Q2023: CDC implements PPRL to assign a unique ID for ever routine immunization demographic record. The 11 jurisdictions that submitted PPRL data for 4Q2023 submitted 103,823,978 demographic records and CDC could assign a PPRL link ID to 94% of the records. CDC hopes to increase that percentage over time by making process improvements and by highlighting patient IDs with missing values in the PPRL DQ feedback report. </a:t>
            </a:r>
          </a:p>
          <a:p>
            <a:pPr algn="l"/>
            <a:br>
              <a:rPr lang="en-US" b="0" i="0">
                <a:solidFill>
                  <a:srgbClr val="333333"/>
                </a:solidFill>
                <a:effectLst/>
                <a:latin typeface="Segoe UI" panose="020B0502040204020203" pitchFamily="34" charset="0"/>
              </a:rPr>
            </a:br>
            <a:endParaRPr lang="en-US" b="0" i="0">
              <a:solidFill>
                <a:srgbClr val="333333"/>
              </a:solidFill>
              <a:effectLst/>
              <a:latin typeface="Segoe UI" panose="020B0502040204020203" pitchFamily="34" charset="0"/>
            </a:endParaRPr>
          </a:p>
          <a:p>
            <a:pPr algn="l"/>
            <a:r>
              <a:rPr lang="en-US" b="0" i="0">
                <a:solidFill>
                  <a:srgbClr val="333333"/>
                </a:solidFill>
                <a:effectLst/>
                <a:latin typeface="Segoe UI" panose="020B0502040204020203" pitchFamily="34" charset="0"/>
              </a:rPr>
              <a:t>1.95% of the routine immunization demographic records CDC received appear to be duplicates​. CDC provided jurisdictions with data quality feedback to investigate. Fun facts: In 1,198,990 cases, two patient IDs matched a single PPRL ID. There were instances where between 25 and 250 patient IDs matched a single PPRL ID.</a:t>
            </a:r>
            <a:br>
              <a:rPr lang="en-US" b="0" i="0">
                <a:solidFill>
                  <a:srgbClr val="333333"/>
                </a:solidFill>
                <a:effectLst/>
                <a:latin typeface="Segoe UI" panose="020B0502040204020203" pitchFamily="34" charset="0"/>
              </a:rPr>
            </a:br>
            <a:br>
              <a:rPr lang="en-US" b="0" i="0">
                <a:solidFill>
                  <a:srgbClr val="333333"/>
                </a:solidFill>
                <a:effectLst/>
                <a:latin typeface="Segoe UI" panose="020B0502040204020203" pitchFamily="34" charset="0"/>
              </a:rPr>
            </a:br>
            <a:r>
              <a:rPr lang="en-US" b="0" i="0">
                <a:solidFill>
                  <a:srgbClr val="333333"/>
                </a:solidFill>
                <a:effectLst/>
                <a:latin typeface="Segoe UI" panose="020B0502040204020203" pitchFamily="34" charset="0"/>
              </a:rPr>
              <a:t>Prior to this slide, there could be a slide that summarizes CDC's strategy for providing data quality feedback. That strategy begins with recognition that IISs own the data and that they are responsible for maintaining high quality data in their IISs. CDC aims to provide timely feedback. Jurisdictions receive three types of feedback: 1) a validation report (I'm not sure if that is the right name and don't have a copy handy to check the specific focus -- ) when they submit quarterly data; 2) PPRL DQ feedback to identify potential duplicates, patient IDs with missing required values, and a tracking sheet to be sure that CDC receives a PPRL link ID for every routine vaccination demographic record; and 3) the routine vaccination data quality report that focuses on data completeness. </a:t>
            </a:r>
            <a:br>
              <a:rPr lang="en-US" b="0" i="0">
                <a:solidFill>
                  <a:srgbClr val="333333"/>
                </a:solidFill>
                <a:effectLst/>
                <a:latin typeface="Segoe UI" panose="020B0502040204020203" pitchFamily="34" charset="0"/>
              </a:rPr>
            </a:br>
            <a:br>
              <a:rPr lang="en-US" b="0" i="0">
                <a:solidFill>
                  <a:srgbClr val="333333"/>
                </a:solidFill>
                <a:effectLst/>
                <a:latin typeface="Segoe UI" panose="020B0502040204020203" pitchFamily="34" charset="0"/>
              </a:rPr>
            </a:br>
            <a:br>
              <a:rPr lang="en-US" b="0" i="0">
                <a:solidFill>
                  <a:srgbClr val="333333"/>
                </a:solidFill>
                <a:effectLst/>
                <a:latin typeface="Segoe UI" panose="020B0502040204020203" pitchFamily="34" charset="0"/>
              </a:rPr>
            </a:br>
            <a:endParaRPr lang="en-US" b="0" i="0">
              <a:solidFill>
                <a:srgbClr val="333333"/>
              </a:solidFill>
              <a:effectLst/>
              <a:latin typeface="Segoe UI" panose="020B0502040204020203" pitchFamily="34" charset="0"/>
            </a:endParaRPr>
          </a:p>
          <a:p>
            <a:pPr algn="l"/>
            <a:r>
              <a:rPr lang="en-US" b="0" i="0">
                <a:solidFill>
                  <a:srgbClr val="333333"/>
                </a:solidFill>
                <a:effectLst/>
                <a:latin typeface="Segoe UI" panose="020B0502040204020203" pitchFamily="34" charset="0"/>
              </a:rPr>
              <a:t>Assess your own data quality; have a data quality plan; implement the plan; use existing tools DAR, CDC DQ reports to prioritize data quality gaps for improvement</a:t>
            </a:r>
          </a:p>
          <a:p>
            <a:pPr algn="l"/>
            <a:endParaRPr lang="en-US" b="0" i="0">
              <a:solidFill>
                <a:srgbClr val="333333"/>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095ECFCA-58A2-4961-9C29-9EE03BA4D05F}" type="slidenum">
              <a:rPr lang="en-US" smtClean="0"/>
              <a:t>10</a:t>
            </a:fld>
            <a:endParaRPr lang="en-US"/>
          </a:p>
        </p:txBody>
      </p:sp>
    </p:spTree>
    <p:extLst>
      <p:ext uri="{BB962C8B-B14F-4D97-AF65-F5344CB8AC3E}">
        <p14:creationId xmlns:p14="http://schemas.microsoft.com/office/powerpoint/2010/main" val="224924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5787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process, current, future, changes</a:t>
            </a:r>
          </a:p>
        </p:txBody>
      </p:sp>
      <p:sp>
        <p:nvSpPr>
          <p:cNvPr id="4" name="Slide Number Placeholder 3"/>
          <p:cNvSpPr>
            <a:spLocks noGrp="1"/>
          </p:cNvSpPr>
          <p:nvPr>
            <p:ph type="sldNum" sz="quarter" idx="10"/>
          </p:nvPr>
        </p:nvSpPr>
        <p:spPr/>
        <p:txBody>
          <a:bodyPr/>
          <a:lstStyle/>
          <a:p>
            <a:fld id="{6340AB4C-F464-4123-9F18-85533569F96F}" type="slidenum">
              <a:rPr lang="en-US" smtClean="0"/>
              <a:t>12</a:t>
            </a:fld>
            <a:endParaRPr lang="en-US"/>
          </a:p>
        </p:txBody>
      </p:sp>
    </p:spTree>
    <p:extLst>
      <p:ext uri="{BB962C8B-B14F-4D97-AF65-F5344CB8AC3E}">
        <p14:creationId xmlns:p14="http://schemas.microsoft.com/office/powerpoint/2010/main" val="1520397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4" name="Picture 3"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8B9B92"/>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8B9B9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461665"/>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National Center for Immunization &amp; Respiratory Diseases</a:t>
            </a:r>
          </a:p>
        </p:txBody>
      </p:sp>
    </p:spTree>
    <p:extLst>
      <p:ext uri="{BB962C8B-B14F-4D97-AF65-F5344CB8AC3E}">
        <p14:creationId xmlns:p14="http://schemas.microsoft.com/office/powerpoint/2010/main" val="2352124327"/>
      </p:ext>
    </p:extLst>
  </p:cSld>
  <p:clrMapOvr>
    <a:masterClrMapping/>
  </p:clrMapOvr>
  <p:transition>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333"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333"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333"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333"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grpSp>
    </p:spTree>
    <p:extLst>
      <p:ext uri="{BB962C8B-B14F-4D97-AF65-F5344CB8AC3E}">
        <p14:creationId xmlns:p14="http://schemas.microsoft.com/office/powerpoint/2010/main" val="2873596887"/>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t"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0" y="1811867"/>
            <a:ext cx="10972800"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268420574"/>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4" name="Picture 3"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8B9B92"/>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8B9B9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461665"/>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National Center for Immunization &amp; Respiratory Diseases</a:t>
            </a:r>
          </a:p>
        </p:txBody>
      </p:sp>
    </p:spTree>
    <p:extLst>
      <p:ext uri="{BB962C8B-B14F-4D97-AF65-F5344CB8AC3E}">
        <p14:creationId xmlns:p14="http://schemas.microsoft.com/office/powerpoint/2010/main" val="3013463337"/>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tx1"/>
                </a:solidFill>
              </a:defRPr>
            </a:lvl1pPr>
            <a:lvl2pPr>
              <a:buClr>
                <a:srgbClr val="B2A97E"/>
              </a:buClr>
              <a:defRPr sz="2667">
                <a:solidFill>
                  <a:schemeClr val="tx1"/>
                </a:solidFill>
              </a:defRPr>
            </a:lvl2pPr>
            <a:lvl3pPr>
              <a:buClr>
                <a:srgbClr val="594F40"/>
              </a:buClr>
              <a:defRPr sz="2667">
                <a:solidFill>
                  <a:schemeClr val="tx1"/>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
        <p:nvSpPr>
          <p:cNvPr id="6" name="Slide Number Placeholder 1">
            <a:extLst>
              <a:ext uri="{FF2B5EF4-FFF2-40B4-BE49-F238E27FC236}">
                <a16:creationId xmlns:a16="http://schemas.microsoft.com/office/drawing/2014/main" id="{6890D1F1-D1E0-40E2-8443-688DDEADD687}"/>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1400" b="1">
                <a:solidFill>
                  <a:schemeClr val="tx2"/>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3018888225"/>
      </p:ext>
    </p:extLst>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
        <p:nvSpPr>
          <p:cNvPr id="8" name="Slide Number Placeholder 1">
            <a:extLst>
              <a:ext uri="{FF2B5EF4-FFF2-40B4-BE49-F238E27FC236}">
                <a16:creationId xmlns:a16="http://schemas.microsoft.com/office/drawing/2014/main" id="{91D99B1E-D4D9-4F18-9EC2-F9A5E7B4CDCF}"/>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1400" b="1">
                <a:solidFill>
                  <a:schemeClr val="tx2"/>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3671272108"/>
      </p:ext>
    </p:extLst>
  </p:cSld>
  <p:clrMapOvr>
    <a:masterClrMapping/>
  </p:clrMapOvr>
  <p:transition>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08947054"/>
      </p:ext>
    </p:extLst>
  </p:cSld>
  <p:clrMapOvr>
    <a:masterClrMapping/>
  </p:clrMapOvr>
  <p:transition>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695E4A"/>
                </a:solidFill>
                <a:effectLst/>
                <a:uLnTx/>
                <a:uFillTx/>
                <a:latin typeface="Calibri" panose="020F0502020204030204" pitchFamily="34" charset="0"/>
                <a:ea typeface="+mn-ea"/>
                <a:cs typeface="+mn-cs"/>
              </a:rPr>
              <a:t>For more information, contact CDC</a:t>
            </a:r>
            <a:br>
              <a:rPr kumimoji="0" lang="en-US" sz="1600" b="0" i="0" u="none" strike="noStrike" kern="1200" cap="none" spc="0" normalizeH="0" baseline="0" noProof="0">
                <a:ln>
                  <a:noFill/>
                </a:ln>
                <a:solidFill>
                  <a:srgbClr val="695E4A"/>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695E4A"/>
                </a:solidFill>
                <a:effectLst/>
                <a:uLnTx/>
                <a:uFillTx/>
                <a:latin typeface="Calibri" panose="020F0502020204030204" pitchFamily="34" charset="0"/>
                <a:ea typeface="+mn-ea"/>
                <a:cs typeface="+mn-cs"/>
              </a:rPr>
              <a:t>1-800-CDC-INFO (232-4636)</a:t>
            </a:r>
            <a:br>
              <a:rPr kumimoji="0" lang="en-US" sz="1600" b="0" i="0" u="none" strike="noStrike" kern="1200" cap="none" spc="0" normalizeH="0" baseline="0" noProof="0">
                <a:ln>
                  <a:noFill/>
                </a:ln>
                <a:solidFill>
                  <a:srgbClr val="695E4A"/>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695E4A"/>
                </a:solidFill>
                <a:effectLst/>
                <a:uLnTx/>
                <a:uFillTx/>
                <a:latin typeface="Calibri" panose="020F0502020204030204" pitchFamily="34" charset="0"/>
                <a:ea typeface="+mn-ea"/>
                <a:cs typeface="+mn-cs"/>
              </a:rPr>
              <a:t>TTY:  1-888-232-6348    www.cdc.gov</a:t>
            </a:r>
            <a:br>
              <a:rPr kumimoji="0" lang="en-US" sz="1600" b="0" i="0" u="none" strike="noStrike" kern="1200" cap="none" spc="0" normalizeH="0" baseline="0" noProof="0">
                <a:ln>
                  <a:noFill/>
                </a:ln>
                <a:solidFill>
                  <a:srgbClr val="695E4A"/>
                </a:solidFill>
                <a:effectLst/>
                <a:uLnTx/>
                <a:uFillTx/>
                <a:latin typeface="Calibri" panose="020F0502020204030204" pitchFamily="34" charset="0"/>
                <a:ea typeface="+mn-ea"/>
                <a:cs typeface="+mn-cs"/>
              </a:rPr>
            </a:br>
            <a:br>
              <a:rPr kumimoji="0" lang="en-US" sz="1600" b="0" i="0" u="none" strike="noStrike" kern="1200" cap="none" spc="0" normalizeH="0" baseline="0" noProof="0">
                <a:ln>
                  <a:noFill/>
                </a:ln>
                <a:solidFill>
                  <a:srgbClr val="695E4A"/>
                </a:solidFill>
                <a:effectLst/>
                <a:uLnTx/>
                <a:uFillTx/>
                <a:latin typeface="Calibri" panose="020F0502020204030204" pitchFamily="34" charset="0"/>
                <a:ea typeface="+mn-ea"/>
                <a:cs typeface="+mn-cs"/>
              </a:rPr>
            </a:br>
            <a:br>
              <a:rPr kumimoji="0" lang="en-US" sz="1600" b="0" i="0" u="none" strike="noStrike" kern="1200" cap="none" spc="0" normalizeH="0" baseline="0" noProof="0">
                <a:ln>
                  <a:noFill/>
                </a:ln>
                <a:solidFill>
                  <a:srgbClr val="695E4A"/>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695E4A"/>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68758189"/>
      </p:ext>
    </p:extLst>
  </p:cSld>
  <p:clrMapOvr>
    <a:masterClrMapping/>
  </p:clrMapOvr>
  <p:transition>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44A2A5-B702-4305-96E0-D838B90BFD11}"/>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2000" b="1">
                <a:solidFill>
                  <a:schemeClr val="tx1"/>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509995943"/>
      </p:ext>
    </p:extLst>
  </p:cSld>
  <p:clrMapOvr>
    <a:masterClrMapping/>
  </p:clrMapOvr>
  <p:transition>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4"/>
            <a:ext cx="1158819" cy="664349"/>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
        <p:nvSpPr>
          <p:cNvPr id="15" name="Slide Number Placeholder 1">
            <a:extLst>
              <a:ext uri="{FF2B5EF4-FFF2-40B4-BE49-F238E27FC236}">
                <a16:creationId xmlns:a16="http://schemas.microsoft.com/office/drawing/2014/main" id="{90780C87-B884-4090-A429-9A4F38E88829}"/>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2000" b="1">
                <a:solidFill>
                  <a:schemeClr val="tx1"/>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1339844302"/>
      </p:ext>
    </p:extLst>
  </p:cSld>
  <p:clrMapOvr>
    <a:masterClrMapping/>
  </p:clrMapOvr>
  <p:transition>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3391760"/>
          </a:xfrm>
          <a:prstGeom prst="rect">
            <a:avLst/>
          </a:prstGeom>
        </p:spPr>
      </p:pic>
    </p:spTree>
    <p:extLst>
      <p:ext uri="{BB962C8B-B14F-4D97-AF65-F5344CB8AC3E}">
        <p14:creationId xmlns:p14="http://schemas.microsoft.com/office/powerpoint/2010/main" val="785599542"/>
      </p:ext>
    </p:extLst>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3200">
                <a:solidFill>
                  <a:schemeClr val="tx1"/>
                </a:solidFill>
              </a:defRPr>
            </a:lvl1pPr>
            <a:lvl2pPr>
              <a:buClr>
                <a:srgbClr val="B2A97E"/>
              </a:buClr>
              <a:defRPr sz="2667">
                <a:solidFill>
                  <a:schemeClr val="tx1"/>
                </a:solidFill>
              </a:defRPr>
            </a:lvl2pPr>
            <a:lvl3pPr>
              <a:buClr>
                <a:srgbClr val="594F40"/>
              </a:buClr>
              <a:defRPr sz="2667">
                <a:solidFill>
                  <a:schemeClr val="tx1"/>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
        <p:nvSpPr>
          <p:cNvPr id="6" name="Slide Number Placeholder 1">
            <a:extLst>
              <a:ext uri="{FF2B5EF4-FFF2-40B4-BE49-F238E27FC236}">
                <a16:creationId xmlns:a16="http://schemas.microsoft.com/office/drawing/2014/main" id="{6EBDC20B-C328-4BE4-995C-0C8C433499B1}"/>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1400" b="1">
                <a:solidFill>
                  <a:schemeClr val="tx2"/>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476815133"/>
      </p:ext>
    </p:extLst>
  </p:cSld>
  <p:clrMapOvr>
    <a:masterClrMapping/>
  </p:clrMapOvr>
  <p:transition>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
        <p:nvSpPr>
          <p:cNvPr id="14" name="Slide Number Placeholder 1">
            <a:extLst>
              <a:ext uri="{FF2B5EF4-FFF2-40B4-BE49-F238E27FC236}">
                <a16:creationId xmlns:a16="http://schemas.microsoft.com/office/drawing/2014/main" id="{1227FA9D-AEDE-4AA4-BA24-1BC1F4DCDC61}"/>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2000" b="1">
                <a:solidFill>
                  <a:schemeClr val="tx1"/>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856329942"/>
      </p:ext>
    </p:extLst>
  </p:cSld>
  <p:clrMapOvr>
    <a:masterClrMapping/>
  </p:clrMapOvr>
  <p:transition>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189169150"/>
      </p:ext>
    </p:extLst>
  </p:cSld>
  <p:clrMapOvr>
    <a:masterClrMapping/>
  </p:clrMapOvr>
  <p:transition>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_NCIRD">
    <p:bg>
      <p:bgPr>
        <a:solidFill>
          <a:schemeClr val="bg2"/>
        </a:solidFill>
        <a:effectLst/>
      </p:bgPr>
    </p:bg>
    <p:spTree>
      <p:nvGrpSpPr>
        <p:cNvPr id="1" name=""/>
        <p:cNvGrpSpPr/>
        <p:nvPr/>
      </p:nvGrpSpPr>
      <p:grpSpPr>
        <a:xfrm>
          <a:off x="0" y="0"/>
          <a:ext cx="0" cy="0"/>
          <a:chOff x="0" y="0"/>
          <a:chExt cx="0" cy="0"/>
        </a:xfrm>
      </p:grpSpPr>
      <p:pic>
        <p:nvPicPr>
          <p:cNvPr id="4" name="Picture 3"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8B9B92"/>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8B9B9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332741515"/>
      </p:ext>
    </p:extLst>
  </p:cSld>
  <p:clrMapOvr>
    <a:masterClrMapping/>
  </p:clrMapOvr>
  <p:transition>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
        <p:nvSpPr>
          <p:cNvPr id="6" name="Slide Number Placeholder 1">
            <a:extLst>
              <a:ext uri="{FF2B5EF4-FFF2-40B4-BE49-F238E27FC236}">
                <a16:creationId xmlns:a16="http://schemas.microsoft.com/office/drawing/2014/main" id="{02606AAA-BE2A-46F5-8A94-8582EC99E131}"/>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2000" b="1">
                <a:solidFill>
                  <a:schemeClr val="tx1"/>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3723549880"/>
      </p:ext>
    </p:extLst>
  </p:cSld>
  <p:clrMapOvr>
    <a:masterClrMapping/>
  </p:clrMapOvr>
  <p:transition>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
        <p:nvSpPr>
          <p:cNvPr id="14" name="Slide Number Placeholder 1">
            <a:extLst>
              <a:ext uri="{FF2B5EF4-FFF2-40B4-BE49-F238E27FC236}">
                <a16:creationId xmlns:a16="http://schemas.microsoft.com/office/drawing/2014/main" id="{16C2DE32-7340-4F9E-A569-A11BC008DCF4}"/>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2000" b="1">
                <a:solidFill>
                  <a:schemeClr val="tx1"/>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2209801574"/>
      </p:ext>
    </p:extLst>
  </p:cSld>
  <p:clrMapOvr>
    <a:masterClrMapping/>
  </p:clrMapOvr>
  <p:transition>
    <p:fad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tx1"/>
                </a:solidFill>
              </a:defRPr>
            </a:lvl1pPr>
            <a:lvl2pPr>
              <a:buClr>
                <a:srgbClr val="B2A97E"/>
              </a:buClr>
              <a:defRPr sz="2667">
                <a:solidFill>
                  <a:schemeClr val="tx1"/>
                </a:solidFill>
              </a:defRPr>
            </a:lvl2pPr>
            <a:lvl3pPr>
              <a:buClr>
                <a:srgbClr val="594F40"/>
              </a:buClr>
              <a:defRPr sz="2667">
                <a:solidFill>
                  <a:schemeClr val="tx1"/>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
        <p:nvSpPr>
          <p:cNvPr id="6" name="Slide Number Placeholder 1">
            <a:extLst>
              <a:ext uri="{FF2B5EF4-FFF2-40B4-BE49-F238E27FC236}">
                <a16:creationId xmlns:a16="http://schemas.microsoft.com/office/drawing/2014/main" id="{58B6103F-CA7A-4139-83A1-84073E58AA08}"/>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2000" b="1">
                <a:solidFill>
                  <a:schemeClr val="tx1"/>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2204133621"/>
      </p:ext>
    </p:extLst>
  </p:cSld>
  <p:clrMapOvr>
    <a:masterClrMapping/>
  </p:clrMapOvr>
  <p:transition>
    <p:fad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g125c6baf955_0_258"/>
          <p:cNvSpPr txBox="1">
            <a:spLocks noGrp="1"/>
          </p:cNvSpPr>
          <p:nvPr>
            <p:ph type="title"/>
          </p:nvPr>
        </p:nvSpPr>
        <p:spPr>
          <a:xfrm>
            <a:off x="493143" y="1184681"/>
            <a:ext cx="11290400" cy="1074000"/>
          </a:xfrm>
          <a:prstGeom prst="rect">
            <a:avLst/>
          </a:prstGeom>
          <a:noFill/>
          <a:ln>
            <a:noFill/>
          </a:ln>
        </p:spPr>
        <p:txBody>
          <a:bodyPr spcFirstLastPara="1" wrap="square" lIns="68575" tIns="34300" rIns="68575" bIns="34300" anchor="ctr" anchorCtr="0">
            <a:normAutofit/>
          </a:bodyPr>
          <a:lstStyle>
            <a:lvl1pPr lvl="0" algn="l">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g125c6baf955_0_258"/>
          <p:cNvSpPr txBox="1">
            <a:spLocks noGrp="1"/>
          </p:cNvSpPr>
          <p:nvPr>
            <p:ph type="body" idx="1"/>
          </p:nvPr>
        </p:nvSpPr>
        <p:spPr>
          <a:xfrm>
            <a:off x="493143" y="2453867"/>
            <a:ext cx="11290400" cy="3272000"/>
          </a:xfrm>
          <a:prstGeom prst="rect">
            <a:avLst/>
          </a:prstGeom>
          <a:noFill/>
          <a:ln>
            <a:noFill/>
          </a:ln>
        </p:spPr>
        <p:txBody>
          <a:bodyPr spcFirstLastPara="1" wrap="square" lIns="68575" tIns="34300" rIns="68575" bIns="34300" anchor="t" anchorCtr="0">
            <a:normAutofit/>
          </a:bodyPr>
          <a:lstStyle>
            <a:lvl1pPr marL="609585" lvl="0" indent="-482588" algn="l">
              <a:lnSpc>
                <a:spcPct val="90000"/>
              </a:lnSpc>
              <a:spcBef>
                <a:spcPts val="1067"/>
              </a:spcBef>
              <a:spcAft>
                <a:spcPts val="0"/>
              </a:spcAft>
              <a:buClr>
                <a:srgbClr val="55AF89"/>
              </a:buClr>
              <a:buSzPts val="2100"/>
              <a:buChar char="•"/>
              <a:defRPr/>
            </a:lvl1pPr>
            <a:lvl2pPr marL="1219170" lvl="1" indent="-457189" algn="l">
              <a:lnSpc>
                <a:spcPct val="90000"/>
              </a:lnSpc>
              <a:spcBef>
                <a:spcPts val="533"/>
              </a:spcBef>
              <a:spcAft>
                <a:spcPts val="0"/>
              </a:spcAft>
              <a:buClr>
                <a:srgbClr val="55AF89"/>
              </a:buClr>
              <a:buSzPts val="1800"/>
              <a:buChar char="•"/>
              <a:defRPr/>
            </a:lvl2pPr>
            <a:lvl3pPr marL="1828754" lvl="2" indent="-431789" algn="l">
              <a:lnSpc>
                <a:spcPct val="90000"/>
              </a:lnSpc>
              <a:spcBef>
                <a:spcPts val="533"/>
              </a:spcBef>
              <a:spcAft>
                <a:spcPts val="0"/>
              </a:spcAft>
              <a:buClr>
                <a:srgbClr val="55AF89"/>
              </a:buClr>
              <a:buSzPts val="1500"/>
              <a:buFont typeface="NTR"/>
              <a:buChar char="–"/>
              <a:defRPr/>
            </a:lvl3pPr>
            <a:lvl4pPr marL="2438339" lvl="3" indent="-423323" algn="l">
              <a:lnSpc>
                <a:spcPct val="90000"/>
              </a:lnSpc>
              <a:spcBef>
                <a:spcPts val="533"/>
              </a:spcBef>
              <a:spcAft>
                <a:spcPts val="0"/>
              </a:spcAft>
              <a:buClr>
                <a:srgbClr val="C46E25"/>
              </a:buClr>
              <a:buSzPts val="1400"/>
              <a:buChar char="•"/>
              <a:defRPr/>
            </a:lvl4pPr>
            <a:lvl5pPr marL="3047924" lvl="4" indent="-423323" algn="l">
              <a:lnSpc>
                <a:spcPct val="90000"/>
              </a:lnSpc>
              <a:spcBef>
                <a:spcPts val="533"/>
              </a:spcBef>
              <a:spcAft>
                <a:spcPts val="0"/>
              </a:spcAft>
              <a:buClr>
                <a:srgbClr val="C46E25"/>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19" name="Google Shape;19;g125c6baf955_0_258"/>
          <p:cNvPicPr preferRelativeResize="0"/>
          <p:nvPr/>
        </p:nvPicPr>
        <p:blipFill rotWithShape="1">
          <a:blip r:embed="rId2">
            <a:alphaModFix/>
          </a:blip>
          <a:srcRect/>
          <a:stretch/>
        </p:blipFill>
        <p:spPr>
          <a:xfrm>
            <a:off x="3048" y="1"/>
            <a:ext cx="11884232" cy="545260"/>
          </a:xfrm>
          <a:prstGeom prst="rect">
            <a:avLst/>
          </a:prstGeom>
          <a:noFill/>
          <a:ln>
            <a:noFill/>
          </a:ln>
        </p:spPr>
      </p:pic>
      <p:sp>
        <p:nvSpPr>
          <p:cNvPr id="20" name="Google Shape;20;g125c6baf955_0_258"/>
          <p:cNvSpPr txBox="1"/>
          <p:nvPr/>
        </p:nvSpPr>
        <p:spPr>
          <a:xfrm>
            <a:off x="475891" y="6364856"/>
            <a:ext cx="531200" cy="274400"/>
          </a:xfrm>
          <a:prstGeom prst="rect">
            <a:avLst/>
          </a:prstGeom>
          <a:noFill/>
          <a:ln>
            <a:noFill/>
          </a:ln>
        </p:spPr>
        <p:txBody>
          <a:bodyPr spcFirstLastPara="1" wrap="square" lIns="0" tIns="45733" rIns="0" bIns="45733"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1200" b="0" i="0" u="none" strike="noStrike" cap="none">
                <a:solidFill>
                  <a:srgbClr val="7F7F7F"/>
                </a:solidFill>
                <a:latin typeface="Calibri"/>
                <a:ea typeface="Calibri"/>
                <a:cs typeface="Calibri"/>
                <a:sym typeface="Calibri"/>
              </a:rPr>
              <a:pPr marL="0" marR="0" lvl="0" indent="0" algn="l" rtl="0">
                <a:lnSpc>
                  <a:spcPct val="100000"/>
                </a:lnSpc>
                <a:spcBef>
                  <a:spcPts val="0"/>
                </a:spcBef>
                <a:spcAft>
                  <a:spcPts val="0"/>
                </a:spcAft>
                <a:buClr>
                  <a:srgbClr val="000000"/>
                </a:buClr>
                <a:buSzPts val="900"/>
                <a:buFont typeface="Arial"/>
                <a:buNone/>
              </a:pPr>
              <a:t>‹#›</a:t>
            </a:fld>
            <a:endParaRPr sz="1200" b="0" i="0" u="none" strike="noStrike" cap="none">
              <a:solidFill>
                <a:srgbClr val="7F7F7F"/>
              </a:solidFill>
              <a:latin typeface="Calibri"/>
              <a:ea typeface="Calibri"/>
              <a:cs typeface="Calibri"/>
              <a:sym typeface="Calibri"/>
            </a:endParaRPr>
          </a:p>
        </p:txBody>
      </p:sp>
      <p:pic>
        <p:nvPicPr>
          <p:cNvPr id="21" name="Google Shape;21;g125c6baf955_0_258"/>
          <p:cNvPicPr preferRelativeResize="0"/>
          <p:nvPr/>
        </p:nvPicPr>
        <p:blipFill rotWithShape="1">
          <a:blip r:embed="rId3">
            <a:alphaModFix/>
          </a:blip>
          <a:srcRect/>
          <a:stretch/>
        </p:blipFill>
        <p:spPr>
          <a:xfrm>
            <a:off x="11365491" y="6004471"/>
            <a:ext cx="622220" cy="696515"/>
          </a:xfrm>
          <a:prstGeom prst="rect">
            <a:avLst/>
          </a:prstGeom>
          <a:noFill/>
          <a:ln>
            <a:noFill/>
          </a:ln>
        </p:spPr>
      </p:pic>
    </p:spTree>
    <p:extLst>
      <p:ext uri="{BB962C8B-B14F-4D97-AF65-F5344CB8AC3E}">
        <p14:creationId xmlns:p14="http://schemas.microsoft.com/office/powerpoint/2010/main" val="185525333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42D62"/>
                </a:solidFill>
                <a:effectLst/>
                <a:latin typeface="Calibri" pitchFamily="34" charset="0"/>
              </a:defRPr>
            </a:lvl1pPr>
          </a:lstStyle>
          <a:p>
            <a:endParaRPr lang="en-US"/>
          </a:p>
        </p:txBody>
      </p:sp>
      <p:grpSp>
        <p:nvGrpSpPr>
          <p:cNvPr id="7" name="Group 6">
            <a:extLst>
              <a:ext uri="{FF2B5EF4-FFF2-40B4-BE49-F238E27FC236}">
                <a16:creationId xmlns:a16="http://schemas.microsoft.com/office/drawing/2014/main" id="{185040B6-595D-47DD-8043-6C2D5768E6DF}"/>
              </a:ext>
            </a:extLst>
          </p:cNvPr>
          <p:cNvGrpSpPr/>
          <p:nvPr userDrawn="1"/>
        </p:nvGrpSpPr>
        <p:grpSpPr>
          <a:xfrm>
            <a:off x="0" y="6710290"/>
            <a:ext cx="12192000" cy="147710"/>
            <a:chOff x="0" y="6710290"/>
            <a:chExt cx="12192000" cy="147710"/>
          </a:xfrm>
        </p:grpSpPr>
        <p:sp>
          <p:nvSpPr>
            <p:cNvPr id="8" name="Rectangle 7">
              <a:extLst>
                <a:ext uri="{FF2B5EF4-FFF2-40B4-BE49-F238E27FC236}">
                  <a16:creationId xmlns:a16="http://schemas.microsoft.com/office/drawing/2014/main" id="{DDC002DA-7AE3-4C2D-8227-DA2F77B99C28}"/>
                </a:ext>
              </a:extLst>
            </p:cNvPr>
            <p:cNvSpPr>
              <a:spLocks noChangeArrowheads="1"/>
            </p:cNvSpPr>
            <p:nvPr userDrawn="1"/>
          </p:nvSpPr>
          <p:spPr bwMode="auto">
            <a:xfrm>
              <a:off x="8110221" y="6710290"/>
              <a:ext cx="804110" cy="147710"/>
            </a:xfrm>
            <a:prstGeom prst="rect">
              <a:avLst/>
            </a:prstGeom>
            <a:solidFill>
              <a:srgbClr val="B2A97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a:extLst>
                <a:ext uri="{FF2B5EF4-FFF2-40B4-BE49-F238E27FC236}">
                  <a16:creationId xmlns:a16="http://schemas.microsoft.com/office/drawing/2014/main" id="{5E6148F4-CAC7-4DE7-9B17-906A4ED05D33}"/>
                </a:ext>
              </a:extLst>
            </p:cNvPr>
            <p:cNvSpPr>
              <a:spLocks noChangeArrowheads="1"/>
            </p:cNvSpPr>
            <p:nvPr userDrawn="1"/>
          </p:nvSpPr>
          <p:spPr bwMode="auto">
            <a:xfrm>
              <a:off x="8903845" y="6710290"/>
              <a:ext cx="804110" cy="147710"/>
            </a:xfrm>
            <a:prstGeom prst="rect">
              <a:avLst/>
            </a:prstGeom>
            <a:solidFill>
              <a:srgbClr val="7A003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a:extLst>
                <a:ext uri="{FF2B5EF4-FFF2-40B4-BE49-F238E27FC236}">
                  <a16:creationId xmlns:a16="http://schemas.microsoft.com/office/drawing/2014/main" id="{D4ED61D6-2D88-45F6-B414-F954DBF0CAB6}"/>
                </a:ext>
              </a:extLst>
            </p:cNvPr>
            <p:cNvSpPr>
              <a:spLocks noChangeArrowheads="1"/>
            </p:cNvSpPr>
            <p:nvPr userDrawn="1"/>
          </p:nvSpPr>
          <p:spPr bwMode="auto">
            <a:xfrm>
              <a:off x="9707954" y="6710290"/>
              <a:ext cx="804765" cy="147710"/>
            </a:xfrm>
            <a:prstGeom prst="rect">
              <a:avLst/>
            </a:prstGeom>
            <a:solidFill>
              <a:srgbClr val="FFE294"/>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a:extLst>
                <a:ext uri="{FF2B5EF4-FFF2-40B4-BE49-F238E27FC236}">
                  <a16:creationId xmlns:a16="http://schemas.microsoft.com/office/drawing/2014/main" id="{D2370CFA-4D0A-49CA-8909-53D459D7D99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a:extLst>
                <a:ext uri="{FF2B5EF4-FFF2-40B4-BE49-F238E27FC236}">
                  <a16:creationId xmlns:a16="http://schemas.microsoft.com/office/drawing/2014/main" id="{5BF8B057-F787-4E7F-97F0-07A52F701397}"/>
                </a:ext>
              </a:extLst>
            </p:cNvPr>
            <p:cNvSpPr>
              <a:spLocks noChangeArrowheads="1"/>
            </p:cNvSpPr>
            <p:nvPr userDrawn="1"/>
          </p:nvSpPr>
          <p:spPr bwMode="auto">
            <a:xfrm>
              <a:off x="0" y="6710290"/>
              <a:ext cx="7316597" cy="147710"/>
            </a:xfrm>
            <a:prstGeom prst="rect">
              <a:avLst/>
            </a:prstGeom>
            <a:solidFill>
              <a:srgbClr val="8B9B9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a:extLst>
                <a:ext uri="{FF2B5EF4-FFF2-40B4-BE49-F238E27FC236}">
                  <a16:creationId xmlns:a16="http://schemas.microsoft.com/office/drawing/2014/main" id="{DD4EE395-BB0F-46CB-AB65-E493442FEAA3}"/>
                </a:ext>
              </a:extLst>
            </p:cNvPr>
            <p:cNvSpPr>
              <a:spLocks noChangeArrowheads="1"/>
            </p:cNvSpPr>
            <p:nvPr userDrawn="1"/>
          </p:nvSpPr>
          <p:spPr bwMode="auto">
            <a:xfrm>
              <a:off x="7306111" y="6710290"/>
              <a:ext cx="804110" cy="147710"/>
            </a:xfrm>
            <a:prstGeom prst="rect">
              <a:avLst/>
            </a:prstGeom>
            <a:solidFill>
              <a:srgbClr val="542D62"/>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15" name="Text Placeholder 7">
            <a:extLst>
              <a:ext uri="{FF2B5EF4-FFF2-40B4-BE49-F238E27FC236}">
                <a16:creationId xmlns:a16="http://schemas.microsoft.com/office/drawing/2014/main" id="{F13BFDF0-12F9-42D7-B8AE-6379AB32B547}"/>
              </a:ext>
            </a:extLst>
          </p:cNvPr>
          <p:cNvSpPr>
            <a:spLocks noGrp="1"/>
          </p:cNvSpPr>
          <p:nvPr>
            <p:ph type="body" sz="quarter" idx="10"/>
          </p:nvPr>
        </p:nvSpPr>
        <p:spPr>
          <a:xfrm>
            <a:off x="609600" y="1824284"/>
            <a:ext cx="10972800" cy="4176467"/>
          </a:xfrm>
        </p:spPr>
        <p:txBody>
          <a:bodyPr>
            <a:normAutofit/>
          </a:bodyPr>
          <a:lstStyle>
            <a:lvl1pPr marL="287338" indent="-287338">
              <a:lnSpc>
                <a:spcPts val="2933"/>
              </a:lnSpc>
              <a:buClr>
                <a:srgbClr val="B2A97E"/>
              </a:buClr>
              <a:buFont typeface="Arial" panose="020B0604020202020204" pitchFamily="34" charset="0"/>
              <a:buChar char="•"/>
              <a:defRPr sz="2400" b="0">
                <a:solidFill>
                  <a:srgbClr val="1D1D1D"/>
                </a:solidFill>
                <a:latin typeface="+mn-lt"/>
              </a:defRPr>
            </a:lvl1pPr>
            <a:lvl2pPr marL="801688" indent="-344488">
              <a:lnSpc>
                <a:spcPts val="2667"/>
              </a:lnSpc>
              <a:buClr>
                <a:srgbClr val="542D62"/>
              </a:buClr>
              <a:buFont typeface="Arial" panose="020B0604020202020204" pitchFamily="34" charset="0"/>
              <a:buChar char="–"/>
              <a:defRPr sz="2400">
                <a:solidFill>
                  <a:srgbClr val="1D1D1D"/>
                </a:solidFill>
                <a:latin typeface="+mn-lt"/>
              </a:defRPr>
            </a:lvl2pPr>
            <a:lvl3pPr marL="1143000" indent="-228600">
              <a:lnSpc>
                <a:spcPts val="2667"/>
              </a:lnSpc>
              <a:buClr>
                <a:srgbClr val="5A5A5A"/>
              </a:buClr>
              <a:buFont typeface="Calibri" panose="020F0502020204030204" pitchFamily="34" charset="0"/>
              <a:buChar char="›"/>
              <a:defRPr sz="2400">
                <a:solidFill>
                  <a:srgbClr val="1D1D1D"/>
                </a:solidFill>
                <a:latin typeface="+mn-lt"/>
              </a:defRPr>
            </a:lvl3pPr>
            <a:lvl4pPr marL="1600200" indent="-228600">
              <a:buFont typeface="Arial" panose="020B0604020202020204" pitchFamily="34" charset="0"/>
              <a:buChar char="»"/>
              <a:defRPr sz="2667">
                <a:solidFill>
                  <a:srgbClr val="1D1D1D"/>
                </a:solidFill>
              </a:defRPr>
            </a:lvl4pPr>
            <a:lvl5pPr marL="2057400" indent="-228600">
              <a:buFont typeface="Arial" panose="020B0604020202020204" pitchFamily="34" charset="0"/>
              <a:buChar char="-"/>
              <a:defRPr sz="2667">
                <a:solidFill>
                  <a:srgbClr val="1D1D1D"/>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584597"/>
      </p:ext>
    </p:extLst>
  </p:cSld>
  <p:clrMapOvr>
    <a:masterClrMapping/>
  </p:clrMapOvr>
  <p:transition>
    <p:fade/>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t"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0" y="1811867"/>
            <a:ext cx="10972800"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805068248"/>
      </p:ext>
    </p:extLst>
  </p:cSld>
  <p:clrMapOvr>
    <a:masterClrMapping/>
  </p:clrMapOvr>
  <p:transition>
    <p:fade/>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3290302103"/>
      </p:ext>
    </p:extLst>
  </p:cSld>
  <p:clrMapOvr>
    <a:masterClrMapping/>
  </p:clrMapOvr>
  <p:transition>
    <p:fade/>
  </p:transition>
  <p:hf hdr="0" ftr="0" dt="0"/>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
        <p:nvSpPr>
          <p:cNvPr id="8" name="Slide Number Placeholder 1">
            <a:extLst>
              <a:ext uri="{FF2B5EF4-FFF2-40B4-BE49-F238E27FC236}">
                <a16:creationId xmlns:a16="http://schemas.microsoft.com/office/drawing/2014/main" id="{02BC1223-053F-403D-BB71-D7D02D6A384D}"/>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1400" b="1">
                <a:solidFill>
                  <a:schemeClr val="tx2"/>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4169216915"/>
      </p:ext>
    </p:extLst>
  </p:cSld>
  <p:clrMapOvr>
    <a:masterClrMapping/>
  </p:clrMapOvr>
  <p:transition>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12192000" cy="1158861"/>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9579283" y="217824"/>
            <a:ext cx="1117600" cy="725917"/>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1180" y="408812"/>
            <a:ext cx="1041453" cy="319323"/>
          </a:xfrm>
          <a:prstGeom prst="rect">
            <a:avLst/>
          </a:prstGeom>
        </p:spPr>
      </p:pic>
    </p:spTree>
    <p:extLst>
      <p:ext uri="{BB962C8B-B14F-4D97-AF65-F5344CB8AC3E}">
        <p14:creationId xmlns:p14="http://schemas.microsoft.com/office/powerpoint/2010/main" val="1028280285"/>
      </p:ext>
    </p:extLst>
  </p:cSld>
  <p:clrMapOvr>
    <a:masterClrMapping/>
  </p:clrMapOvr>
  <p:transition>
    <p:fade/>
  </p:transition>
  <p:hf hdr="0" ftr="0" dt="0"/>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22315075"/>
      </p:ext>
    </p:extLst>
  </p:cSld>
  <p:clrMapOvr>
    <a:masterClrMapping/>
  </p:clrMapOvr>
  <p:transition>
    <p:fade/>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t"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230150943"/>
      </p:ext>
    </p:extLst>
  </p:cSld>
  <p:clrMapOvr>
    <a:masterClrMapping/>
  </p:clrMapOvr>
  <p:transition>
    <p:fad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t"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0" y="1811868"/>
            <a:ext cx="10972800"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822540"/>
      </p:ext>
    </p:extLst>
  </p:cSld>
  <p:clrMapOvr>
    <a:masterClrMapping/>
  </p:clrMapOvr>
  <p:transition>
    <p:fade/>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09685107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3"/>
            <a:ext cx="10972800" cy="4176467"/>
          </a:xfrm>
        </p:spPr>
        <p:txBody>
          <a:bodyPr/>
          <a:lstStyle>
            <a:lvl1pPr marL="304784" indent="-304784">
              <a:lnSpc>
                <a:spcPts val="2933"/>
              </a:lnSpc>
              <a:buClr>
                <a:srgbClr val="003BC0"/>
              </a:buClr>
              <a:buFont typeface="Arial" panose="020B0604020202020204" pitchFamily="34" charset="0"/>
              <a:buChar char="•"/>
              <a:defRPr sz="2667" b="1">
                <a:solidFill>
                  <a:srgbClr val="1D1D1D"/>
                </a:solidFill>
              </a:defRPr>
            </a:lvl1pPr>
            <a:lvl2pPr marL="609570" indent="-226473">
              <a:lnSpc>
                <a:spcPts val="2667"/>
              </a:lnSpc>
              <a:buClr>
                <a:srgbClr val="005761"/>
              </a:buClr>
              <a:buFont typeface="Arial" panose="020B0604020202020204" pitchFamily="34" charset="0"/>
              <a:buChar char="-"/>
              <a:tabLst>
                <a:tab pos="533373"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2" y="6725266"/>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633857804"/>
      </p:ext>
    </p:extLst>
  </p:cSld>
  <p:clrMapOvr>
    <a:masterClrMapping/>
  </p:clrMapOvr>
  <p:transition>
    <p:fade/>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175315249"/>
      </p:ext>
    </p:extLst>
  </p:cSld>
  <p:clrMapOvr>
    <a:masterClrMapping/>
  </p:clrMapOvr>
  <p:transition>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Tree>
    <p:extLst>
      <p:ext uri="{BB962C8B-B14F-4D97-AF65-F5344CB8AC3E}">
        <p14:creationId xmlns:p14="http://schemas.microsoft.com/office/powerpoint/2010/main" val="1639532805"/>
      </p:ext>
    </p:extLst>
  </p:cSld>
  <p:clrMapOvr>
    <a:masterClrMapping/>
  </p:clrMapOvr>
  <p:transition>
    <p:fade/>
  </p:transition>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12192000" cy="1158861"/>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9579283" y="217823"/>
            <a:ext cx="1117600" cy="725917"/>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1180" y="408811"/>
            <a:ext cx="1041453" cy="319323"/>
          </a:xfrm>
          <a:prstGeom prst="rect">
            <a:avLst/>
          </a:prstGeom>
        </p:spPr>
      </p:pic>
    </p:spTree>
    <p:extLst>
      <p:ext uri="{BB962C8B-B14F-4D97-AF65-F5344CB8AC3E}">
        <p14:creationId xmlns:p14="http://schemas.microsoft.com/office/powerpoint/2010/main" val="1263645615"/>
      </p:ext>
    </p:extLst>
  </p:cSld>
  <p:clrMapOvr>
    <a:masterClrMapping/>
  </p:clrMapOvr>
  <p:transition>
    <p:fade/>
  </p:transition>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60388231"/>
      </p:ext>
    </p:extLst>
  </p:cSld>
  <p:clrMapOvr>
    <a:masterClrMapping/>
  </p:clrMapOvr>
  <p:transition>
    <p:fade/>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t"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584413729"/>
      </p:ext>
    </p:extLst>
  </p:cSld>
  <p:clrMapOvr>
    <a:masterClrMapping/>
  </p:clrMapOvr>
  <p:transition>
    <p:fade/>
  </p:transition>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t"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0" y="1811867"/>
            <a:ext cx="10972800"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330194373"/>
      </p:ext>
    </p:extLst>
  </p:cSld>
  <p:clrMapOvr>
    <a:masterClrMapping/>
  </p:clrMapOvr>
  <p:transition>
    <p:fade/>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5"/>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1" y="6725265"/>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77136973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82989313"/>
      </p:ext>
    </p:extLst>
  </p:cSld>
  <p:clrMapOvr>
    <a:masterClrMapping/>
  </p:clrMapOvr>
  <p:transition>
    <p:fade/>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584413729"/>
      </p:ext>
    </p:extLst>
  </p:cSld>
  <p:clrMapOvr>
    <a:masterClrMapping/>
  </p:clrMapOvr>
  <p:transition>
    <p:fade/>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39"/>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4" y="3662432"/>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www.cdc.gov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1"/>
            <a:ext cx="1117600" cy="725917"/>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Lst>
          </p:cNvPr>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2" name="TextBox 1">
            <a:extLst>
              <a:ext uri="{FF2B5EF4-FFF2-40B4-BE49-F238E27FC236}">
                <a16:creationId xmlns:a16="http://schemas.microsoft.com/office/drawing/2014/main" id="{63EC5AC4-5C0E-5ADA-63E1-68591A3C61BC}"/>
              </a:ext>
            </a:extLst>
          </p:cNvPr>
          <p:cNvSpPr txBox="1"/>
          <p:nvPr userDrawn="1"/>
        </p:nvSpPr>
        <p:spPr>
          <a:xfrm>
            <a:off x="169624" y="3662433"/>
            <a:ext cx="10125843" cy="1815882"/>
          </a:xfrm>
          <a:prstGeom prst="rect">
            <a:avLst/>
          </a:prstGeom>
          <a:noFill/>
        </p:spPr>
        <p:txBody>
          <a:bodyPr wrap="square" rtlCol="0">
            <a:spAutoFit/>
          </a:bodyPr>
          <a:lstStyle/>
          <a:p>
            <a:r>
              <a:rPr lang="en-US" sz="1600">
                <a:solidFill>
                  <a:srgbClr val="1E5AAA"/>
                </a:solidFill>
                <a:latin typeface="Calibri" panose="020F0502020204030204" pitchFamily="34" charset="0"/>
              </a:rPr>
              <a:t>For more information, contact CDC/ATSDR</a:t>
            </a:r>
            <a:br>
              <a:rPr lang="en-US" sz="1600">
                <a:solidFill>
                  <a:srgbClr val="1E5AAA"/>
                </a:solidFill>
                <a:latin typeface="Calibri" panose="020F0502020204030204" pitchFamily="34" charset="0"/>
              </a:rPr>
            </a:br>
            <a:r>
              <a:rPr lang="en-US" sz="1600">
                <a:solidFill>
                  <a:srgbClr val="1E5AAA"/>
                </a:solidFill>
                <a:latin typeface="Calibri" panose="020F0502020204030204" pitchFamily="34" charset="0"/>
              </a:rPr>
              <a:t>1-800-CDC-INFO (232-4636)</a:t>
            </a:r>
            <a:br>
              <a:rPr lang="en-US" sz="1600">
                <a:solidFill>
                  <a:srgbClr val="1E5AAA"/>
                </a:solidFill>
                <a:latin typeface="Calibri" panose="020F0502020204030204" pitchFamily="34" charset="0"/>
              </a:rPr>
            </a:br>
            <a:r>
              <a:rPr lang="en-US" sz="1600">
                <a:solidFill>
                  <a:srgbClr val="1E5AAA"/>
                </a:solidFill>
                <a:latin typeface="Calibri" panose="020F0502020204030204" pitchFamily="34" charset="0"/>
              </a:rPr>
              <a:t>TTY:  1-888-232-6348    www.cdc.gov           www.atsdr.cdc.gov </a:t>
            </a:r>
            <a:br>
              <a:rPr lang="en-US" sz="1600">
                <a:solidFill>
                  <a:srgbClr val="1E5AAA"/>
                </a:solidFill>
                <a:latin typeface="Calibri" panose="020F0502020204030204" pitchFamily="34" charset="0"/>
              </a:rPr>
            </a:br>
            <a:br>
              <a:rPr lang="en-US" sz="1600">
                <a:solidFill>
                  <a:srgbClr val="1E5AAA"/>
                </a:solidFill>
                <a:latin typeface="Calibri" panose="020F0502020204030204" pitchFamily="34" charset="0"/>
              </a:rPr>
            </a:br>
            <a:br>
              <a:rPr lang="en-US" sz="1600">
                <a:solidFill>
                  <a:srgbClr val="1E5AAA"/>
                </a:solidFill>
                <a:latin typeface="Calibri" panose="020F0502020204030204" pitchFamily="34" charset="0"/>
              </a:rPr>
            </a:br>
            <a:r>
              <a:rPr lang="en-US" sz="1600">
                <a:solidFill>
                  <a:srgbClr val="1E5AAA"/>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1E5AAA"/>
                </a:solidFill>
                <a:latin typeface="Calibri" panose="020F0502020204030204" pitchFamily="34" charset="0"/>
                <a:cs typeface="Calibri" panose="020F0502020204030204" pitchFamily="34" charset="0"/>
              </a:defRPr>
            </a:lvl1p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2A424E5-EC2E-6C95-7E53-4B97888007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9579283" y="5920534"/>
            <a:ext cx="1117600" cy="725917"/>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A913A7AB-3BD7-6D83-E156-20B20392C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1180" y="6111521"/>
            <a:ext cx="1041453" cy="319323"/>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457200" y="6175377"/>
            <a:ext cx="1115568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868883164"/>
      </p:ext>
    </p:extLst>
  </p:cSld>
  <p:clrMapOvr>
    <a:masterClrMapping/>
  </p:clrMapOvr>
  <p:transition>
    <p:fade/>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0" y="1811868"/>
            <a:ext cx="10972800"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088643487"/>
      </p:ext>
    </p:extLst>
  </p:cSld>
  <p:clrMapOvr>
    <a:masterClrMapping/>
  </p:clrMapOvr>
  <p:transition>
    <p:fade/>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67" indent="-457167">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7107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For more information, contact CDC</a:t>
            </a:r>
            <a:b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1-800-CDC-INFO (232-4636)</a:t>
            </a:r>
            <a:b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TTY:  1-888-232-6348    www.cdc.gov</a:t>
            </a:r>
            <a:b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br>
            <a:b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br>
            <a:b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342604816"/>
      </p:ext>
    </p:extLst>
  </p:cSld>
  <p:clrMapOvr>
    <a:masterClrMapping/>
  </p:clrMapOvr>
  <p:transition>
    <p:fade/>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16547" y="379699"/>
            <a:ext cx="10966000" cy="1006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3800"/>
              <a:buFont typeface="Calibri"/>
              <a:buNone/>
              <a:defRPr sz="50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body" idx="1"/>
          </p:nvPr>
        </p:nvSpPr>
        <p:spPr>
          <a:xfrm>
            <a:off x="616547" y="1153109"/>
            <a:ext cx="10966000" cy="5034000"/>
          </a:xfrm>
          <a:prstGeom prst="rect">
            <a:avLst/>
          </a:prstGeom>
          <a:noFill/>
          <a:ln>
            <a:noFill/>
          </a:ln>
        </p:spPr>
        <p:txBody>
          <a:bodyPr spcFirstLastPara="1" wrap="square" lIns="91425" tIns="91425" rIns="91425" bIns="91425" anchor="t" anchorCtr="0"/>
          <a:lstStyle>
            <a:lvl1pPr marL="609555" marR="0" lvl="0" indent="-558759" algn="l" rtl="0">
              <a:lnSpc>
                <a:spcPct val="106666"/>
              </a:lnSpc>
              <a:spcBef>
                <a:spcPts val="800"/>
              </a:spcBef>
              <a:spcAft>
                <a:spcPts val="0"/>
              </a:spcAft>
              <a:buClr>
                <a:schemeClr val="dk1"/>
              </a:buClr>
              <a:buSzPts val="3000"/>
              <a:buFont typeface="Arial"/>
              <a:buChar char="•"/>
              <a:defRPr sz="4000" b="0" i="0" u="none" strike="noStrike" cap="none">
                <a:solidFill>
                  <a:schemeClr val="dk1"/>
                </a:solidFill>
                <a:latin typeface="Calibri"/>
                <a:ea typeface="Calibri"/>
                <a:cs typeface="Calibri"/>
                <a:sym typeface="Calibri"/>
              </a:defRPr>
            </a:lvl1pPr>
            <a:lvl2pPr marL="1219110" marR="0" lvl="1" indent="-507962" algn="l" rtl="0">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2pPr>
            <a:lvl3pPr marL="1828664" marR="0" lvl="2" indent="-47409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3pPr>
            <a:lvl4pPr marL="2438218" marR="0" lvl="3" indent="-440234" algn="l" rtl="0">
              <a:lnSpc>
                <a:spcPct val="100000"/>
              </a:lnSpc>
              <a:spcBef>
                <a:spcPts val="427"/>
              </a:spcBef>
              <a:spcAft>
                <a:spcPts val="0"/>
              </a:spcAft>
              <a:buClr>
                <a:schemeClr val="dk1"/>
              </a:buClr>
              <a:buSzPts val="1600"/>
              <a:buFont typeface="Arial"/>
              <a:buChar char="–"/>
              <a:defRPr sz="2133" b="0" i="0" u="none" strike="noStrike" cap="none">
                <a:solidFill>
                  <a:schemeClr val="dk1"/>
                </a:solidFill>
                <a:latin typeface="Calibri"/>
                <a:ea typeface="Calibri"/>
                <a:cs typeface="Calibri"/>
                <a:sym typeface="Calibri"/>
              </a:defRPr>
            </a:lvl4pPr>
            <a:lvl5pPr marL="3047772" marR="0" lvl="4" indent="-423301" algn="l" rtl="0">
              <a:lnSpc>
                <a:spcPct val="100000"/>
              </a:lnSpc>
              <a:spcBef>
                <a:spcPts val="37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327" marR="0" lvl="5" indent="-47409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6880" marR="0" lvl="6" indent="-47409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435" marR="0" lvl="7" indent="-47409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5990" marR="0" lvl="8" indent="-474097"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616547" y="6473633"/>
            <a:ext cx="1042000" cy="266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333"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ftr" idx="11"/>
          </p:nvPr>
        </p:nvSpPr>
        <p:spPr>
          <a:xfrm>
            <a:off x="3212992" y="6473635"/>
            <a:ext cx="4813600" cy="24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333"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sldNum" idx="12"/>
          </p:nvPr>
        </p:nvSpPr>
        <p:spPr>
          <a:xfrm>
            <a:off x="106978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236912"/>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5"/>
            <a:ext cx="1117600" cy="725917"/>
          </a:xfrm>
          <a:prstGeom prst="rect">
            <a:avLst/>
          </a:prstGeom>
        </p:spPr>
      </p:pic>
    </p:spTree>
    <p:extLst>
      <p:ext uri="{BB962C8B-B14F-4D97-AF65-F5344CB8AC3E}">
        <p14:creationId xmlns:p14="http://schemas.microsoft.com/office/powerpoint/2010/main" val="194920911"/>
      </p:ext>
    </p:extLst>
  </p:cSld>
  <p:clrMapOvr>
    <a:masterClrMapping/>
  </p:clrMapOvr>
  <p:transition>
    <p:fade/>
  </p:transition>
  <p:hf hdr="0" ftr="0" dt="0"/>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0" y="1811867"/>
            <a:ext cx="10972800"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748739320"/>
      </p:ext>
    </p:extLst>
  </p:cSld>
  <p:clrMapOvr>
    <a:masterClrMapping/>
  </p:clrMapOvr>
  <p:transition>
    <p:fade/>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1094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16547" y="379699"/>
            <a:ext cx="10966000" cy="1006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3800"/>
              <a:buFont typeface="Calibri"/>
              <a:buNone/>
              <a:defRPr sz="50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body" idx="1"/>
          </p:nvPr>
        </p:nvSpPr>
        <p:spPr>
          <a:xfrm>
            <a:off x="616547" y="1153109"/>
            <a:ext cx="10966000" cy="5034000"/>
          </a:xfrm>
          <a:prstGeom prst="rect">
            <a:avLst/>
          </a:prstGeom>
          <a:noFill/>
          <a:ln>
            <a:noFill/>
          </a:ln>
        </p:spPr>
        <p:txBody>
          <a:bodyPr spcFirstLastPara="1" wrap="square" lIns="91425" tIns="91425" rIns="91425" bIns="91425" anchor="t" anchorCtr="0"/>
          <a:lstStyle>
            <a:lvl1pPr marL="609570" marR="0" lvl="0" indent="-558773" algn="l" rtl="0">
              <a:lnSpc>
                <a:spcPct val="106666"/>
              </a:lnSpc>
              <a:spcBef>
                <a:spcPts val="800"/>
              </a:spcBef>
              <a:spcAft>
                <a:spcPts val="0"/>
              </a:spcAft>
              <a:buClr>
                <a:schemeClr val="dk1"/>
              </a:buClr>
              <a:buSzPts val="3000"/>
              <a:buFont typeface="Arial"/>
              <a:buChar char="•"/>
              <a:defRPr sz="4000" b="0" i="0" u="none" strike="noStrike" cap="none">
                <a:solidFill>
                  <a:schemeClr val="dk1"/>
                </a:solidFill>
                <a:latin typeface="Calibri"/>
                <a:ea typeface="Calibri"/>
                <a:cs typeface="Calibri"/>
                <a:sym typeface="Calibri"/>
              </a:defRPr>
            </a:lvl1pPr>
            <a:lvl2pPr marL="1219140" marR="0" lvl="1" indent="-507974" algn="l" rtl="0">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2pPr>
            <a:lvl3pPr marL="1828709" marR="0" lvl="2" indent="-474109"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3pPr>
            <a:lvl4pPr marL="2438278" marR="0" lvl="3" indent="-440245" algn="l" rtl="0">
              <a:lnSpc>
                <a:spcPct val="100000"/>
              </a:lnSpc>
              <a:spcBef>
                <a:spcPts val="427"/>
              </a:spcBef>
              <a:spcAft>
                <a:spcPts val="0"/>
              </a:spcAft>
              <a:buClr>
                <a:schemeClr val="dk1"/>
              </a:buClr>
              <a:buSzPts val="1600"/>
              <a:buFont typeface="Arial"/>
              <a:buChar char="–"/>
              <a:defRPr sz="2133" b="0" i="0" u="none" strike="noStrike" cap="none">
                <a:solidFill>
                  <a:schemeClr val="dk1"/>
                </a:solidFill>
                <a:latin typeface="Calibri"/>
                <a:ea typeface="Calibri"/>
                <a:cs typeface="Calibri"/>
                <a:sym typeface="Calibri"/>
              </a:defRPr>
            </a:lvl4pPr>
            <a:lvl5pPr marL="3047848" marR="0" lvl="4" indent="-423312" algn="l" rtl="0">
              <a:lnSpc>
                <a:spcPct val="100000"/>
              </a:lnSpc>
              <a:spcBef>
                <a:spcPts val="37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418" marR="0" lvl="5" indent="-474109"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6987" marR="0" lvl="6" indent="-474109"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557" marR="0" lvl="7" indent="-474109"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126" marR="0" lvl="8" indent="-474109"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616547" y="6473633"/>
            <a:ext cx="1042000" cy="266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333"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ftr" idx="11"/>
          </p:nvPr>
        </p:nvSpPr>
        <p:spPr>
          <a:xfrm>
            <a:off x="3212992" y="6473635"/>
            <a:ext cx="4813600" cy="24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333"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sldNum" idx="12"/>
          </p:nvPr>
        </p:nvSpPr>
        <p:spPr>
          <a:xfrm>
            <a:off x="106978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032600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4"/>
            <a:ext cx="1117600" cy="725917"/>
          </a:xfrm>
          <a:prstGeom prst="rect">
            <a:avLst/>
          </a:prstGeom>
        </p:spPr>
      </p:pic>
    </p:spTree>
    <p:extLst>
      <p:ext uri="{BB962C8B-B14F-4D97-AF65-F5344CB8AC3E}">
        <p14:creationId xmlns:p14="http://schemas.microsoft.com/office/powerpoint/2010/main" val="1069267784"/>
      </p:ext>
    </p:extLst>
  </p:cSld>
  <p:clrMapOvr>
    <a:masterClrMapping/>
  </p:clrMapOvr>
  <p:transition>
    <p:fade/>
  </p:transition>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F737-29C0-EBC8-5985-F6ACCBC63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D9D74-40CE-C6A0-623A-D91AA56BF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B32A9-C331-8D88-ADAC-88F416266787}"/>
              </a:ext>
            </a:extLst>
          </p:cNvPr>
          <p:cNvSpPr>
            <a:spLocks noGrp="1"/>
          </p:cNvSpPr>
          <p:nvPr>
            <p:ph type="dt" sz="half" idx="10"/>
          </p:nvPr>
        </p:nvSpPr>
        <p:spPr/>
        <p:txBody>
          <a:bodyPr/>
          <a:lstStyle/>
          <a:p>
            <a:fld id="{34F8957E-4594-4BD2-83A7-AAFE2C97DA98}" type="datetimeFigureOut">
              <a:rPr lang="en-US" smtClean="0"/>
              <a:t>6/5/2024</a:t>
            </a:fld>
            <a:endParaRPr lang="en-US"/>
          </a:p>
        </p:txBody>
      </p:sp>
      <p:sp>
        <p:nvSpPr>
          <p:cNvPr id="5" name="Footer Placeholder 4">
            <a:extLst>
              <a:ext uri="{FF2B5EF4-FFF2-40B4-BE49-F238E27FC236}">
                <a16:creationId xmlns:a16="http://schemas.microsoft.com/office/drawing/2014/main" id="{DB35B114-20D7-5BA7-A9FF-F734B9605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ABB0C-DFF9-D5A0-4C17-12FD558FE49B}"/>
              </a:ext>
            </a:extLst>
          </p:cNvPr>
          <p:cNvSpPr>
            <a:spLocks noGrp="1"/>
          </p:cNvSpPr>
          <p:nvPr>
            <p:ph type="sldNum" sz="quarter" idx="12"/>
          </p:nvPr>
        </p:nvSpPr>
        <p:spPr/>
        <p:txBody>
          <a:bodyPr/>
          <a:lstStyle/>
          <a:p>
            <a:fld id="{EF7BEE61-19BF-4C23-92C2-230ED20FEEC2}" type="slidenum">
              <a:rPr lang="en-US" smtClean="0"/>
              <a:t>‹#›</a:t>
            </a:fld>
            <a:endParaRPr lang="en-US"/>
          </a:p>
        </p:txBody>
      </p:sp>
    </p:spTree>
    <p:extLst>
      <p:ext uri="{BB962C8B-B14F-4D97-AF65-F5344CB8AC3E}">
        <p14:creationId xmlns:p14="http://schemas.microsoft.com/office/powerpoint/2010/main" val="3980933765"/>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3" y="1600201"/>
            <a:ext cx="5172892" cy="4191000"/>
          </a:xfrm>
          <a:prstGeom prst="rect">
            <a:avLst/>
          </a:prstGeom>
        </p:spPr>
        <p:txBody>
          <a:bodyPr/>
          <a:lstStyle>
            <a:lvl1pPr marL="457107" indent="-457107">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406" indent="-380925">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7107" indent="-457107">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406" indent="-380925">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734752993"/>
      </p:ext>
    </p:extLst>
  </p:cSld>
  <p:clrMapOvr>
    <a:masterClrMapping/>
  </p:clrMapOvr>
  <p:transition>
    <p:fade/>
  </p:transition>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3" y="1600201"/>
            <a:ext cx="5172892" cy="4191000"/>
          </a:xfrm>
          <a:prstGeom prst="rect">
            <a:avLst/>
          </a:prstGeom>
        </p:spPr>
        <p:txBody>
          <a:bodyPr/>
          <a:lstStyle>
            <a:lvl1pPr marL="457119" indent="-45711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430" indent="-380934">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7119" indent="-45711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430" indent="-380934">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847769702"/>
      </p:ext>
    </p:extLst>
  </p:cSld>
  <p:clrMapOvr>
    <a:masterClrMapping/>
  </p:clrMapOvr>
  <p:transition>
    <p:fade/>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Tree>
    <p:extLst>
      <p:ext uri="{BB962C8B-B14F-4D97-AF65-F5344CB8AC3E}">
        <p14:creationId xmlns:p14="http://schemas.microsoft.com/office/powerpoint/2010/main" val="1639532805"/>
      </p:ext>
    </p:extLst>
  </p:cSld>
  <p:clrMapOvr>
    <a:masterClrMapping/>
  </p:clrMapOvr>
  <p:transition>
    <p:fade/>
  </p:transition>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688F35-7343-46D2-A2EF-CB8D47D518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
        <p:nvSpPr>
          <p:cNvPr id="3" name="Title 1">
            <a:extLst>
              <a:ext uri="{FF2B5EF4-FFF2-40B4-BE49-F238E27FC236}">
                <a16:creationId xmlns:a16="http://schemas.microsoft.com/office/drawing/2014/main" id="{4EE53858-3E1C-4010-8DE1-D8BFEB27BF20}"/>
              </a:ext>
            </a:extLst>
          </p:cNvPr>
          <p:cNvSpPr>
            <a:spLocks noGrp="1"/>
          </p:cNvSpPr>
          <p:nvPr>
            <p:ph type="title"/>
          </p:nvPr>
        </p:nvSpPr>
        <p:spPr>
          <a:xfrm>
            <a:off x="609600" y="274637"/>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5" name="Slide Number Placeholder 1">
            <a:extLst>
              <a:ext uri="{FF2B5EF4-FFF2-40B4-BE49-F238E27FC236}">
                <a16:creationId xmlns:a16="http://schemas.microsoft.com/office/drawing/2014/main" id="{BA66B4BD-DFA6-4520-A668-F0C9E2A2FE8B}"/>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1400" b="1">
                <a:solidFill>
                  <a:schemeClr val="tx2"/>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4064891046"/>
      </p:ext>
    </p:extLst>
  </p:cSld>
  <p:clrMapOvr>
    <a:masterClrMapping/>
  </p:clrMapOvr>
  <p:transition>
    <p:fade/>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12192000" cy="1158861"/>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9579283" y="217823"/>
            <a:ext cx="1117600" cy="725917"/>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1180" y="408811"/>
            <a:ext cx="1041453" cy="319323"/>
          </a:xfrm>
          <a:prstGeom prst="rect">
            <a:avLst/>
          </a:prstGeom>
        </p:spPr>
      </p:pic>
    </p:spTree>
    <p:extLst>
      <p:ext uri="{BB962C8B-B14F-4D97-AF65-F5344CB8AC3E}">
        <p14:creationId xmlns:p14="http://schemas.microsoft.com/office/powerpoint/2010/main" val="1263645615"/>
      </p:ext>
    </p:extLst>
  </p:cSld>
  <p:clrMapOvr>
    <a:masterClrMapping/>
  </p:clrMapOvr>
  <p:transition>
    <p:fade/>
  </p:transition>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t"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584413729"/>
      </p:ext>
    </p:extLst>
  </p:cSld>
  <p:clrMapOvr>
    <a:masterClrMapping/>
  </p:clrMapOvr>
  <p:transition>
    <p:fade/>
  </p:transition>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t"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0" y="1811867"/>
            <a:ext cx="10972800"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330194373"/>
      </p:ext>
    </p:extLst>
  </p:cSld>
  <p:clrMapOvr>
    <a:masterClrMapping/>
  </p:clrMapOvr>
  <p:transition>
    <p:fade/>
  </p:transition>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5"/>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1" y="6725265"/>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771369736"/>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82989313"/>
      </p:ext>
    </p:extLst>
  </p:cSld>
  <p:clrMapOvr>
    <a:masterClrMapping/>
  </p:clrMapOvr>
  <p:transition>
    <p:fade/>
  </p:transition>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584413729"/>
      </p:ext>
    </p:extLst>
  </p:cSld>
  <p:clrMapOvr>
    <a:masterClrMapping/>
  </p:clrMapOvr>
  <p:transition>
    <p:fade/>
  </p:transition>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0" y="1811867"/>
            <a:ext cx="10972800"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703378731"/>
      </p:ext>
    </p:extLst>
  </p:cSld>
  <p:clrMapOvr>
    <a:masterClrMapping/>
  </p:clrMapOvr>
  <p:transition>
    <p:fade/>
  </p:transition>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39"/>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4" y="3662432"/>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www.cdc.gov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1"/>
            <a:ext cx="1117600" cy="725917"/>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Lst>
          </p:cNvPr>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2" name="TextBox 1">
            <a:extLst>
              <a:ext uri="{FF2B5EF4-FFF2-40B4-BE49-F238E27FC236}">
                <a16:creationId xmlns:a16="http://schemas.microsoft.com/office/drawing/2014/main" id="{63EC5AC4-5C0E-5ADA-63E1-68591A3C61BC}"/>
              </a:ext>
            </a:extLst>
          </p:cNvPr>
          <p:cNvSpPr txBox="1"/>
          <p:nvPr userDrawn="1"/>
        </p:nvSpPr>
        <p:spPr>
          <a:xfrm>
            <a:off x="169624" y="3662433"/>
            <a:ext cx="10125843" cy="1815882"/>
          </a:xfrm>
          <a:prstGeom prst="rect">
            <a:avLst/>
          </a:prstGeom>
          <a:noFill/>
        </p:spPr>
        <p:txBody>
          <a:bodyPr wrap="square" rtlCol="0">
            <a:spAutoFit/>
          </a:bodyPr>
          <a:lstStyle/>
          <a:p>
            <a:r>
              <a:rPr lang="en-US" sz="1600">
                <a:solidFill>
                  <a:srgbClr val="1E5AAA"/>
                </a:solidFill>
                <a:latin typeface="Calibri" panose="020F0502020204030204" pitchFamily="34" charset="0"/>
              </a:rPr>
              <a:t>For more information, contact CDC/ATSDR</a:t>
            </a:r>
            <a:br>
              <a:rPr lang="en-US" sz="1600">
                <a:solidFill>
                  <a:srgbClr val="1E5AAA"/>
                </a:solidFill>
                <a:latin typeface="Calibri" panose="020F0502020204030204" pitchFamily="34" charset="0"/>
              </a:rPr>
            </a:br>
            <a:r>
              <a:rPr lang="en-US" sz="1600">
                <a:solidFill>
                  <a:srgbClr val="1E5AAA"/>
                </a:solidFill>
                <a:latin typeface="Calibri" panose="020F0502020204030204" pitchFamily="34" charset="0"/>
              </a:rPr>
              <a:t>1-800-CDC-INFO (232-4636)</a:t>
            </a:r>
            <a:br>
              <a:rPr lang="en-US" sz="1600">
                <a:solidFill>
                  <a:srgbClr val="1E5AAA"/>
                </a:solidFill>
                <a:latin typeface="Calibri" panose="020F0502020204030204" pitchFamily="34" charset="0"/>
              </a:rPr>
            </a:br>
            <a:r>
              <a:rPr lang="en-US" sz="1600">
                <a:solidFill>
                  <a:srgbClr val="1E5AAA"/>
                </a:solidFill>
                <a:latin typeface="Calibri" panose="020F0502020204030204" pitchFamily="34" charset="0"/>
              </a:rPr>
              <a:t>TTY:  1-888-232-6348    www.cdc.gov           www.atsdr.cdc.gov </a:t>
            </a:r>
            <a:br>
              <a:rPr lang="en-US" sz="1600">
                <a:solidFill>
                  <a:srgbClr val="1E5AAA"/>
                </a:solidFill>
                <a:latin typeface="Calibri" panose="020F0502020204030204" pitchFamily="34" charset="0"/>
              </a:rPr>
            </a:br>
            <a:br>
              <a:rPr lang="en-US" sz="1600">
                <a:solidFill>
                  <a:srgbClr val="1E5AAA"/>
                </a:solidFill>
                <a:latin typeface="Calibri" panose="020F0502020204030204" pitchFamily="34" charset="0"/>
              </a:rPr>
            </a:br>
            <a:br>
              <a:rPr lang="en-US" sz="1600">
                <a:solidFill>
                  <a:srgbClr val="1E5AAA"/>
                </a:solidFill>
                <a:latin typeface="Calibri" panose="020F0502020204030204" pitchFamily="34" charset="0"/>
              </a:rPr>
            </a:br>
            <a:r>
              <a:rPr lang="en-US" sz="1600">
                <a:solidFill>
                  <a:srgbClr val="1E5AAA"/>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1E5AAA"/>
                </a:solidFill>
                <a:latin typeface="Calibri" panose="020F0502020204030204" pitchFamily="34" charset="0"/>
                <a:cs typeface="Calibri" panose="020F0502020204030204" pitchFamily="34" charset="0"/>
              </a:defRPr>
            </a:lvl1p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2A424E5-EC2E-6C95-7E53-4B97888007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9579283" y="5920534"/>
            <a:ext cx="1117600" cy="725917"/>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A913A7AB-3BD7-6D83-E156-20B20392C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1180" y="6111521"/>
            <a:ext cx="1041453" cy="319323"/>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6064C6E-15A5-4B60-8723-9D12A187ED0F}"/>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1400" b="1">
                <a:solidFill>
                  <a:schemeClr val="tx2"/>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3748280453"/>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1094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16547" y="379699"/>
            <a:ext cx="10966000" cy="1006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3800"/>
              <a:buFont typeface="Calibri"/>
              <a:buNone/>
              <a:defRPr sz="5067"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body" idx="1"/>
          </p:nvPr>
        </p:nvSpPr>
        <p:spPr>
          <a:xfrm>
            <a:off x="616547" y="1153109"/>
            <a:ext cx="10966000" cy="5034000"/>
          </a:xfrm>
          <a:prstGeom prst="rect">
            <a:avLst/>
          </a:prstGeom>
          <a:noFill/>
          <a:ln>
            <a:noFill/>
          </a:ln>
        </p:spPr>
        <p:txBody>
          <a:bodyPr spcFirstLastPara="1" wrap="square" lIns="91425" tIns="91425" rIns="91425" bIns="91425" anchor="t" anchorCtr="0"/>
          <a:lstStyle>
            <a:lvl1pPr marL="609570" marR="0" lvl="0" indent="-558773" algn="l" rtl="0">
              <a:lnSpc>
                <a:spcPct val="106666"/>
              </a:lnSpc>
              <a:spcBef>
                <a:spcPts val="800"/>
              </a:spcBef>
              <a:spcAft>
                <a:spcPts val="0"/>
              </a:spcAft>
              <a:buClr>
                <a:schemeClr val="dk1"/>
              </a:buClr>
              <a:buSzPts val="3000"/>
              <a:buFont typeface="Arial"/>
              <a:buChar char="•"/>
              <a:defRPr sz="4000" b="0" i="0" u="none" strike="noStrike" cap="none">
                <a:solidFill>
                  <a:schemeClr val="dk1"/>
                </a:solidFill>
                <a:latin typeface="Calibri"/>
                <a:ea typeface="Calibri"/>
                <a:cs typeface="Calibri"/>
                <a:sym typeface="Calibri"/>
              </a:defRPr>
            </a:lvl1pPr>
            <a:lvl2pPr marL="1219140" marR="0" lvl="1" indent="-507974" algn="l" rtl="0">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2pPr>
            <a:lvl3pPr marL="1828709" marR="0" lvl="2" indent="-474109"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3pPr>
            <a:lvl4pPr marL="2438278" marR="0" lvl="3" indent="-440245" algn="l" rtl="0">
              <a:lnSpc>
                <a:spcPct val="100000"/>
              </a:lnSpc>
              <a:spcBef>
                <a:spcPts val="427"/>
              </a:spcBef>
              <a:spcAft>
                <a:spcPts val="0"/>
              </a:spcAft>
              <a:buClr>
                <a:schemeClr val="dk1"/>
              </a:buClr>
              <a:buSzPts val="1600"/>
              <a:buFont typeface="Arial"/>
              <a:buChar char="–"/>
              <a:defRPr sz="2133" b="0" i="0" u="none" strike="noStrike" cap="none">
                <a:solidFill>
                  <a:schemeClr val="dk1"/>
                </a:solidFill>
                <a:latin typeface="Calibri"/>
                <a:ea typeface="Calibri"/>
                <a:cs typeface="Calibri"/>
                <a:sym typeface="Calibri"/>
              </a:defRPr>
            </a:lvl4pPr>
            <a:lvl5pPr marL="3047848" marR="0" lvl="4" indent="-423312" algn="l" rtl="0">
              <a:lnSpc>
                <a:spcPct val="100000"/>
              </a:lnSpc>
              <a:spcBef>
                <a:spcPts val="37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418" marR="0" lvl="5" indent="-474109"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6987" marR="0" lvl="6" indent="-474109"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557" marR="0" lvl="7" indent="-474109"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126" marR="0" lvl="8" indent="-474109"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616547" y="6473633"/>
            <a:ext cx="1042000" cy="266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333"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ftr" idx="11"/>
          </p:nvPr>
        </p:nvSpPr>
        <p:spPr>
          <a:xfrm>
            <a:off x="3212992" y="6473635"/>
            <a:ext cx="4813600" cy="248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333"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sldNum" idx="12"/>
          </p:nvPr>
        </p:nvSpPr>
        <p:spPr>
          <a:xfrm>
            <a:off x="106978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0326003"/>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4"/>
            <a:ext cx="1117600" cy="725917"/>
          </a:xfrm>
          <a:prstGeom prst="rect">
            <a:avLst/>
          </a:prstGeom>
        </p:spPr>
      </p:pic>
    </p:spTree>
    <p:extLst>
      <p:ext uri="{BB962C8B-B14F-4D97-AF65-F5344CB8AC3E}">
        <p14:creationId xmlns:p14="http://schemas.microsoft.com/office/powerpoint/2010/main" val="1069267784"/>
      </p:ext>
    </p:extLst>
  </p:cSld>
  <p:clrMapOvr>
    <a:masterClrMapping/>
  </p:clrMapOvr>
  <p:transition>
    <p:fade/>
  </p:transition>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F737-29C0-EBC8-5985-F6ACCBC63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D9D74-40CE-C6A0-623A-D91AA56BF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B32A9-C331-8D88-ADAC-88F416266787}"/>
              </a:ext>
            </a:extLst>
          </p:cNvPr>
          <p:cNvSpPr>
            <a:spLocks noGrp="1"/>
          </p:cNvSpPr>
          <p:nvPr>
            <p:ph type="dt" sz="half" idx="10"/>
          </p:nvPr>
        </p:nvSpPr>
        <p:spPr/>
        <p:txBody>
          <a:bodyPr/>
          <a:lstStyle/>
          <a:p>
            <a:fld id="{34F8957E-4594-4BD2-83A7-AAFE2C97DA98}" type="datetimeFigureOut">
              <a:rPr lang="en-US" smtClean="0"/>
              <a:t>6/5/2024</a:t>
            </a:fld>
            <a:endParaRPr lang="en-US"/>
          </a:p>
        </p:txBody>
      </p:sp>
      <p:sp>
        <p:nvSpPr>
          <p:cNvPr id="5" name="Footer Placeholder 4">
            <a:extLst>
              <a:ext uri="{FF2B5EF4-FFF2-40B4-BE49-F238E27FC236}">
                <a16:creationId xmlns:a16="http://schemas.microsoft.com/office/drawing/2014/main" id="{DB35B114-20D7-5BA7-A9FF-F734B9605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ABB0C-DFF9-D5A0-4C17-12FD558FE49B}"/>
              </a:ext>
            </a:extLst>
          </p:cNvPr>
          <p:cNvSpPr>
            <a:spLocks noGrp="1"/>
          </p:cNvSpPr>
          <p:nvPr>
            <p:ph type="sldNum" sz="quarter" idx="12"/>
          </p:nvPr>
        </p:nvSpPr>
        <p:spPr/>
        <p:txBody>
          <a:bodyPr/>
          <a:lstStyle/>
          <a:p>
            <a:fld id="{EF7BEE61-19BF-4C23-92C2-230ED20FEEC2}" type="slidenum">
              <a:rPr lang="en-US" smtClean="0"/>
              <a:t>‹#›</a:t>
            </a:fld>
            <a:endParaRPr lang="en-US"/>
          </a:p>
        </p:txBody>
      </p:sp>
    </p:spTree>
    <p:extLst>
      <p:ext uri="{BB962C8B-B14F-4D97-AF65-F5344CB8AC3E}">
        <p14:creationId xmlns:p14="http://schemas.microsoft.com/office/powerpoint/2010/main" val="3980933765"/>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3" y="1600201"/>
            <a:ext cx="5172892" cy="4191000"/>
          </a:xfrm>
          <a:prstGeom prst="rect">
            <a:avLst/>
          </a:prstGeom>
        </p:spPr>
        <p:txBody>
          <a:bodyPr/>
          <a:lstStyle>
            <a:lvl1pPr marL="457119" indent="-45711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430" indent="-380934">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7119" indent="-45711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430" indent="-380934">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847769702"/>
      </p:ext>
    </p:extLst>
  </p:cSld>
  <p:clrMapOvr>
    <a:masterClrMapping/>
  </p:clrMapOvr>
  <p:transition>
    <p:fade/>
  </p:transition>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457200" y="6175375"/>
            <a:ext cx="1115568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2862706468"/>
      </p:ext>
    </p:extLst>
  </p:cSld>
  <p:clrMapOvr>
    <a:masterClrMapping/>
  </p:clrMapOvr>
  <p:transition>
    <p:fade/>
  </p:transition>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BBEB13A-48D3-27BF-A309-28820F4F56E7}"/>
              </a:ext>
            </a:extLst>
          </p:cNvPr>
          <p:cNvSpPr>
            <a:spLocks noGrp="1"/>
          </p:cNvSpPr>
          <p:nvPr>
            <p:ph type="sldNum" sz="quarter" idx="4"/>
          </p:nvPr>
        </p:nvSpPr>
        <p:spPr>
          <a:xfrm>
            <a:off x="11110453" y="6356351"/>
            <a:ext cx="914400" cy="365125"/>
          </a:xfrm>
          <a:prstGeom prst="rect">
            <a:avLst/>
          </a:prstGeom>
        </p:spPr>
        <p:txBody>
          <a:bodyPr vert="horz" lIns="91440" tIns="45720" rIns="91440" bIns="45720" rtlCol="0" anchor="ctr"/>
          <a:lstStyle>
            <a:lvl1pPr algn="r">
              <a:defRPr sz="1400" b="1">
                <a:solidFill>
                  <a:schemeClr val="tx2"/>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3256229925"/>
      </p:ext>
    </p:extLst>
  </p:cSld>
  <p:clrMapOvr>
    <a:masterClrMapping/>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ATA SLIDE 2 column">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21A209E-DCDD-42AA-A517-A2C2085E96C0}"/>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1400" b="1">
                <a:solidFill>
                  <a:schemeClr val="tx2"/>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1027647371"/>
      </p:ext>
    </p:extLst>
  </p:cSld>
  <p:clrMapOvr>
    <a:masterClrMapping/>
  </p:clrMapOvr>
  <p:transition>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31"/>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C924C55-969D-438B-B1B1-ED8734782EF1}"/>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2000" b="1">
                <a:solidFill>
                  <a:schemeClr val="tx1"/>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5413002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4.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90520" y="1639985"/>
            <a:ext cx="10663280" cy="453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1">
            <a:extLst>
              <a:ext uri="{FF2B5EF4-FFF2-40B4-BE49-F238E27FC236}">
                <a16:creationId xmlns:a16="http://schemas.microsoft.com/office/drawing/2014/main" id="{16C79DDB-74BD-478F-8E93-ACCE7FDDEE55}"/>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1400" b="1">
                <a:solidFill>
                  <a:schemeClr val="tx2"/>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27649763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9" r:id="rId8"/>
    <p:sldLayoutId id="2147483690" r:id="rId9"/>
    <p:sldLayoutId id="2147483691" r:id="rId10"/>
    <p:sldLayoutId id="2147483692" r:id="rId1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2667" kern="1200">
          <a:solidFill>
            <a:schemeClr val="tx1"/>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133" kern="1200">
          <a:solidFill>
            <a:schemeClr val="tx1"/>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133" kern="1200">
          <a:solidFill>
            <a:schemeClr val="tx1"/>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28C67456-E7BB-4C1B-8B61-436087EA2B38}"/>
              </a:ext>
            </a:extLst>
          </p:cNvPr>
          <p:cNvSpPr>
            <a:spLocks noGrp="1"/>
          </p:cNvSpPr>
          <p:nvPr>
            <p:ph type="sldNum" sz="quarter" idx="4"/>
          </p:nvPr>
        </p:nvSpPr>
        <p:spPr>
          <a:xfrm>
            <a:off x="11110453" y="6356350"/>
            <a:ext cx="914400" cy="365125"/>
          </a:xfrm>
          <a:prstGeom prst="rect">
            <a:avLst/>
          </a:prstGeom>
        </p:spPr>
        <p:txBody>
          <a:bodyPr vert="horz" lIns="91440" tIns="45720" rIns="91440" bIns="45720" rtlCol="0" anchor="ctr"/>
          <a:lstStyle>
            <a:lvl1pPr algn="r">
              <a:defRPr sz="1400" b="1">
                <a:solidFill>
                  <a:schemeClr val="tx2"/>
                </a:solidFill>
                <a:latin typeface="Calibri" panose="020F0502020204030204" pitchFamily="34" charset="0"/>
                <a:cs typeface="Calibri" panose="020F0502020204030204" pitchFamily="34" charset="0"/>
              </a:defRPr>
            </a:lvl1pPr>
          </a:lstStyle>
          <a:p>
            <a:fld id="{3024AEE4-DF17-4CB8-88A9-F7F9C68EA4FD}" type="slidenum">
              <a:rPr lang="en-US" smtClean="0"/>
              <a:pPr/>
              <a:t>‹#›</a:t>
            </a:fld>
            <a:endParaRPr lang="en-US"/>
          </a:p>
        </p:txBody>
      </p:sp>
    </p:spTree>
    <p:extLst>
      <p:ext uri="{BB962C8B-B14F-4D97-AF65-F5344CB8AC3E}">
        <p14:creationId xmlns:p14="http://schemas.microsoft.com/office/powerpoint/2010/main" val="24535767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40" r:id="rId15"/>
    <p:sldLayoutId id="2147483741" r:id="rId16"/>
    <p:sldLayoutId id="2147483742" r:id="rId1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133"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133"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887" r:id="rId9"/>
    <p:sldLayoutId id="2147483886" r:id="rId10"/>
    <p:sldLayoutId id="2147483823" r:id="rId11"/>
    <p:sldLayoutId id="2147483904" r:id="rId12"/>
    <p:sldLayoutId id="2147483888" r:id="rId13"/>
    <p:sldLayoutId id="2147483876" r:id="rId14"/>
    <p:sldLayoutId id="2147483877" r:id="rId15"/>
    <p:sldLayoutId id="2147483852" r:id="rId16"/>
    <p:sldLayoutId id="2147483883" r:id="rId17"/>
    <p:sldLayoutId id="2147483885" r:id="rId18"/>
    <p:sldLayoutId id="2147483930" r:id="rId19"/>
    <p:sldLayoutId id="2147483905" r:id="rId20"/>
    <p:sldLayoutId id="2147483906" r:id="rId21"/>
    <p:sldLayoutId id="2147483907" r:id="rId22"/>
    <p:sldLayoutId id="2147483908" r:id="rId23"/>
    <p:sldLayoutId id="2147483931" r:id="rId24"/>
    <p:sldLayoutId id="2147483941" r:id="rId25"/>
    <p:sldLayoutId id="2147483942" r:id="rId26"/>
    <p:sldLayoutId id="2147483943" r:id="rId27"/>
    <p:sldLayoutId id="2147483920" r:id="rId28"/>
    <p:sldLayoutId id="2147483910" r:id="rId29"/>
    <p:sldLayoutId id="2147483921" r:id="rId30"/>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8" r:id="rId8"/>
    <p:sldLayoutId id="2147483890" r:id="rId9"/>
    <p:sldLayoutId id="2147483939" r:id="rId10"/>
    <p:sldLayoutId id="2147483932" r:id="rId11"/>
    <p:sldLayoutId id="2147483933" r:id="rId12"/>
    <p:sldLayoutId id="2147483934" r:id="rId13"/>
    <p:sldLayoutId id="2147483935" r:id="rId14"/>
    <p:sldLayoutId id="2147483936" r:id="rId15"/>
    <p:sldLayoutId id="2147483937" r:id="rId16"/>
    <p:sldLayoutId id="2147483940" r:id="rId17"/>
    <p:sldLayoutId id="2147483892" r:id="rId1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hyperlink" Target="https://wwwn.cdc.gov/IISDashboard/Query.aspx" TargetMode="External"/><Relationship Id="rId5" Type="http://schemas.openxmlformats.org/officeDocument/2006/relationships/image" Target="../media/image24.png"/><Relationship Id="rId4" Type="http://schemas.openxmlformats.org/officeDocument/2006/relationships/hyperlink" Target="http://iisdashboarddev.cdc.gov/DQRHome.aspx"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slideLayout" Target="../slideLayouts/slideLayout41.xml"/><Relationship Id="rId7" Type="http://schemas.openxmlformats.org/officeDocument/2006/relationships/image" Target="../media/image2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5.emf"/><Relationship Id="rId11" Type="http://schemas.openxmlformats.org/officeDocument/2006/relationships/image" Target="../media/image30.png"/><Relationship Id="rId5" Type="http://schemas.openxmlformats.org/officeDocument/2006/relationships/oleObject" Target="../embeddings/oleObject2.bin"/><Relationship Id="rId10" Type="http://schemas.openxmlformats.org/officeDocument/2006/relationships/image" Target="../media/image29.svg"/><Relationship Id="rId4" Type="http://schemas.openxmlformats.org/officeDocument/2006/relationships/notesSlide" Target="../notesSlides/notesSlide9.xml"/><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7FFFDAA3_E0D65A43.xml"/><Relationship Id="rId2" Type="http://schemas.openxmlformats.org/officeDocument/2006/relationships/notesSlide" Target="../notesSlides/notesSlide10.xml"/><Relationship Id="rId1" Type="http://schemas.openxmlformats.org/officeDocument/2006/relationships/slideLayout" Target="../slideLayouts/slideLayout6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7FFFDA8D_1D14911D.xml"/><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 Id="rId9"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8" Type="http://schemas.openxmlformats.org/officeDocument/2006/relationships/hyperlink" Target="mailto:Pyo2@cdc.gov" TargetMode="External"/><Relationship Id="rId3" Type="http://schemas.openxmlformats.org/officeDocument/2006/relationships/hyperlink" Target="mailto:Hbv8@cdc.gov" TargetMode="External"/><Relationship Id="rId7" Type="http://schemas.openxmlformats.org/officeDocument/2006/relationships/hyperlink" Target="mailto:Jua7@cdc.gov" TargetMode="External"/><Relationship Id="rId2" Type="http://schemas.openxmlformats.org/officeDocument/2006/relationships/hyperlink" Target="mailto:Nhy7@cdc.gov" TargetMode="External"/><Relationship Id="rId1" Type="http://schemas.openxmlformats.org/officeDocument/2006/relationships/slideLayout" Target="../slideLayouts/slideLayout67.xml"/><Relationship Id="rId6" Type="http://schemas.openxmlformats.org/officeDocument/2006/relationships/hyperlink" Target="mailto:Xrv8@cdc.gov" TargetMode="External"/><Relationship Id="rId5" Type="http://schemas.openxmlformats.org/officeDocument/2006/relationships/hyperlink" Target="mailto:Nbk4@cdc.gov" TargetMode="External"/><Relationship Id="rId4" Type="http://schemas.openxmlformats.org/officeDocument/2006/relationships/hyperlink" Target="mailto:Qbc5@cdc.gov"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t.emailupdates.cdc.gov/r/?id=h5dcf2dcb,15e63b9b,15eaafb7&amp;ACSTrackingID=USCDC_2019-DM75419&amp;ACSTrackingLabel=IIS%20Information%20Brief%20%E2%80%93%202%2F11%2F2022" TargetMode="External"/><Relationship Id="rId3" Type="http://schemas.openxmlformats.org/officeDocument/2006/relationships/image" Target="../media/image44.png"/><Relationship Id="rId7" Type="http://schemas.openxmlformats.org/officeDocument/2006/relationships/hyperlink" Target="mailto:IISInfo@cdc.gov" TargetMode="External"/><Relationship Id="rId12" Type="http://schemas.openxmlformats.org/officeDocument/2006/relationships/hyperlink" Target="https://phii.org/what-we-do/iis-hub/iis-operations/staffing-2/" TargetMode="External"/><Relationship Id="rId2" Type="http://schemas.openxmlformats.org/officeDocument/2006/relationships/notesSlide" Target="../notesSlides/notesSlide18.xml"/><Relationship Id="rId1" Type="http://schemas.openxmlformats.org/officeDocument/2006/relationships/slideLayout" Target="../slideLayouts/slideLayout63.xml"/><Relationship Id="rId6" Type="http://schemas.openxmlformats.org/officeDocument/2006/relationships/hyperlink" Target="https://phii.org/welcome-to-iis/" TargetMode="External"/><Relationship Id="rId11" Type="http://schemas.openxmlformats.org/officeDocument/2006/relationships/hyperlink" Target="https://www.cdc.gov/vaccines/programs/iis/core-data-elements/func-stds-v4-0-resource-guide-508.pdf" TargetMode="External"/><Relationship Id="rId5" Type="http://schemas.openxmlformats.org/officeDocument/2006/relationships/hyperlink" Target="https://www.cdc.gov/vaccines/programs/iis/func-stds.html" TargetMode="External"/><Relationship Id="rId10" Type="http://schemas.openxmlformats.org/officeDocument/2006/relationships/hyperlink" Target="https://cdc.sharepoint.com/:x:/t/DistributionDataVTF-COVID19-IISSBOpertations/EXd_pQTa-uZPmy7L1pT4ejcBZR5170RtUxGPdfzTrFaY_A?email=azf2%40cdc.gov&amp;e=4%3AzZVh1z" TargetMode="External"/><Relationship Id="rId4" Type="http://schemas.openxmlformats.org/officeDocument/2006/relationships/hyperlink" Target="https://www.cdc.gov/vaccines/programs/iis/index.html" TargetMode="External"/><Relationship Id="rId9" Type="http://schemas.openxmlformats.org/officeDocument/2006/relationships/hyperlink" Target="https://wwwn.cdc.gov/IISDashboard/Query.asp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1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vaccines/programs/iis/func-stds.html" TargetMode="External"/><Relationship Id="rId2" Type="http://schemas.openxmlformats.org/officeDocument/2006/relationships/notesSlide" Target="../notesSlides/notesSlide4.xml"/><Relationship Id="rId1" Type="http://schemas.openxmlformats.org/officeDocument/2006/relationships/slideLayout" Target="../slideLayouts/slideLayout63.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535C-0057-1C71-AC6A-39D6C7392D24}"/>
              </a:ext>
            </a:extLst>
          </p:cNvPr>
          <p:cNvSpPr>
            <a:spLocks noGrp="1"/>
          </p:cNvSpPr>
          <p:nvPr>
            <p:ph type="title"/>
          </p:nvPr>
        </p:nvSpPr>
        <p:spPr>
          <a:xfrm>
            <a:off x="609600" y="1375252"/>
            <a:ext cx="10972800" cy="1169363"/>
          </a:xfrm>
        </p:spPr>
        <p:txBody>
          <a:bodyPr lIns="91440" tIns="45720" rIns="91440" bIns="45720" anchor="ctr"/>
          <a:lstStyle/>
          <a:p>
            <a:pPr>
              <a:lnSpc>
                <a:spcPct val="81900"/>
              </a:lnSpc>
            </a:pPr>
            <a:r>
              <a:rPr lang="en-US" sz="3700">
                <a:latin typeface="Calibri"/>
                <a:cs typeface="Calibri"/>
              </a:rPr>
              <a:t>Immunization Information Systems</a:t>
            </a:r>
          </a:p>
        </p:txBody>
      </p:sp>
      <p:sp>
        <p:nvSpPr>
          <p:cNvPr id="3" name="Subtitle 2">
            <a:extLst>
              <a:ext uri="{FF2B5EF4-FFF2-40B4-BE49-F238E27FC236}">
                <a16:creationId xmlns:a16="http://schemas.microsoft.com/office/drawing/2014/main" id="{795E727A-BFB2-205B-B1DE-3B3AEE3531AE}"/>
              </a:ext>
            </a:extLst>
          </p:cNvPr>
          <p:cNvSpPr>
            <a:spLocks noGrp="1"/>
          </p:cNvSpPr>
          <p:nvPr>
            <p:ph type="subTitle" idx="1"/>
          </p:nvPr>
        </p:nvSpPr>
        <p:spPr/>
        <p:txBody>
          <a:bodyPr/>
          <a:lstStyle/>
          <a:p>
            <a:pPr>
              <a:spcBef>
                <a:spcPts val="0"/>
              </a:spcBef>
            </a:pPr>
            <a:r>
              <a:rPr lang="en-US"/>
              <a:t>IIS Leadership Workshop</a:t>
            </a:r>
          </a:p>
          <a:p>
            <a:pPr>
              <a:spcBef>
                <a:spcPts val="0"/>
              </a:spcBef>
            </a:pPr>
            <a:r>
              <a:rPr lang="en-US"/>
              <a:t>June 6, 2024</a:t>
            </a:r>
          </a:p>
          <a:p>
            <a:endParaRPr lang="en-US"/>
          </a:p>
        </p:txBody>
      </p:sp>
      <p:sp>
        <p:nvSpPr>
          <p:cNvPr id="4" name="Text Placeholder 3">
            <a:extLst>
              <a:ext uri="{FF2B5EF4-FFF2-40B4-BE49-F238E27FC236}">
                <a16:creationId xmlns:a16="http://schemas.microsoft.com/office/drawing/2014/main" id="{A7AED683-2806-BDE2-F42E-B7144CEFBA91}"/>
              </a:ext>
            </a:extLst>
          </p:cNvPr>
          <p:cNvSpPr>
            <a:spLocks noGrp="1"/>
          </p:cNvSpPr>
          <p:nvPr>
            <p:ph type="body" sz="quarter" idx="10"/>
          </p:nvPr>
        </p:nvSpPr>
        <p:spPr>
          <a:xfrm>
            <a:off x="609600" y="4710518"/>
            <a:ext cx="8534400" cy="1295400"/>
          </a:xfrm>
        </p:spPr>
        <p:txBody>
          <a:bodyPr/>
          <a:lstStyle/>
          <a:p>
            <a:pPr>
              <a:lnSpc>
                <a:spcPct val="100000"/>
              </a:lnSpc>
              <a:spcBef>
                <a:spcPts val="0"/>
              </a:spcBef>
            </a:pPr>
            <a:r>
              <a:rPr lang="en-US" b="1">
                <a:latin typeface="Calibri"/>
                <a:cs typeface="Calibri"/>
              </a:rPr>
              <a:t>Lynn Gibbs Scharf, MPH</a:t>
            </a:r>
          </a:p>
          <a:p>
            <a:pPr>
              <a:lnSpc>
                <a:spcPct val="100000"/>
              </a:lnSpc>
              <a:spcBef>
                <a:spcPts val="0"/>
              </a:spcBef>
            </a:pPr>
            <a:r>
              <a:rPr lang="en-US">
                <a:latin typeface="Calibri"/>
                <a:cs typeface="Calibri"/>
              </a:rPr>
              <a:t>Chief, Informatics and Data Analytics Branch </a:t>
            </a:r>
            <a:endParaRPr lang="en-US">
              <a:cs typeface="Calibri"/>
            </a:endParaRPr>
          </a:p>
          <a:p>
            <a:pPr>
              <a:lnSpc>
                <a:spcPct val="100000"/>
              </a:lnSpc>
              <a:spcBef>
                <a:spcPts val="0"/>
              </a:spcBef>
            </a:pPr>
            <a:endParaRPr lang="en-US"/>
          </a:p>
          <a:p>
            <a:pPr>
              <a:lnSpc>
                <a:spcPct val="100000"/>
              </a:lnSpc>
              <a:spcBef>
                <a:spcPts val="0"/>
              </a:spcBef>
            </a:pPr>
            <a:endParaRPr lang="en-US"/>
          </a:p>
        </p:txBody>
      </p:sp>
      <p:sp>
        <p:nvSpPr>
          <p:cNvPr id="5" name="Text Placeholder 4">
            <a:extLst>
              <a:ext uri="{FF2B5EF4-FFF2-40B4-BE49-F238E27FC236}">
                <a16:creationId xmlns:a16="http://schemas.microsoft.com/office/drawing/2014/main" id="{67224688-E929-E270-8A1D-911F028F85A9}"/>
              </a:ext>
            </a:extLst>
          </p:cNvPr>
          <p:cNvSpPr>
            <a:spLocks noGrp="1"/>
          </p:cNvSpPr>
          <p:nvPr>
            <p:ph type="body" sz="quarter" idx="11"/>
          </p:nvPr>
        </p:nvSpPr>
        <p:spPr/>
        <p:txBody>
          <a:bodyPr/>
          <a:lstStyle/>
          <a:p>
            <a:r>
              <a:rPr lang="en-US"/>
              <a:t>National Center for Immunization and Respiratory Disease</a:t>
            </a:r>
          </a:p>
        </p:txBody>
      </p:sp>
      <p:sp>
        <p:nvSpPr>
          <p:cNvPr id="6" name="TextBox 5">
            <a:extLst>
              <a:ext uri="{FF2B5EF4-FFF2-40B4-BE49-F238E27FC236}">
                <a16:creationId xmlns:a16="http://schemas.microsoft.com/office/drawing/2014/main" id="{096977A2-4DF9-D07B-8826-0FAD33E4E040}"/>
              </a:ext>
            </a:extLst>
          </p:cNvPr>
          <p:cNvSpPr txBox="1"/>
          <p:nvPr/>
        </p:nvSpPr>
        <p:spPr>
          <a:xfrm>
            <a:off x="11259671" y="6509187"/>
            <a:ext cx="924360" cy="318100"/>
          </a:xfrm>
          <a:prstGeom prst="rect">
            <a:avLst/>
          </a:prstGeom>
          <a:noFill/>
        </p:spPr>
        <p:txBody>
          <a:bodyPr wrap="square" rtlCol="0">
            <a:spAutoFit/>
          </a:bodyPr>
          <a:lstStyle/>
          <a:p>
            <a:pPr algn="r"/>
            <a:r>
              <a:rPr lang="en-US" sz="1467">
                <a:solidFill>
                  <a:schemeClr val="accent4">
                    <a:lumMod val="75000"/>
                  </a:schemeClr>
                </a:solidFill>
                <a:latin typeface="Calibri" panose="020F0502020204030204" pitchFamily="34" charset="0"/>
              </a:rPr>
              <a:t>1</a:t>
            </a:r>
          </a:p>
        </p:txBody>
      </p:sp>
    </p:spTree>
    <p:extLst>
      <p:ext uri="{BB962C8B-B14F-4D97-AF65-F5344CB8AC3E}">
        <p14:creationId xmlns:p14="http://schemas.microsoft.com/office/powerpoint/2010/main" val="36201622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20614F16-545C-4F1F-0017-AEF4E9587643}"/>
              </a:ext>
            </a:extLst>
          </p:cNvPr>
          <p:cNvSpPr txBox="1">
            <a:spLocks/>
          </p:cNvSpPr>
          <p:nvPr/>
        </p:nvSpPr>
        <p:spPr bwMode="auto">
          <a:xfrm>
            <a:off x="761998" y="1769489"/>
            <a:ext cx="6185209" cy="83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04792" indent="-304792" algn="l" rtl="0" eaLnBrk="0" fontAlgn="base" hangingPunct="0">
              <a:lnSpc>
                <a:spcPts val="2933"/>
              </a:lnSpc>
              <a:spcBef>
                <a:spcPct val="20000"/>
              </a:spcBef>
              <a:spcAft>
                <a:spcPct val="0"/>
              </a:spcAft>
              <a:buClr>
                <a:srgbClr val="003BC0"/>
              </a:buClr>
              <a:buFont typeface="Arial" panose="020B0604020202020204" pitchFamily="34" charset="0"/>
              <a:buChar char="•"/>
              <a:defRPr sz="2667" b="1" kern="1200">
                <a:solidFill>
                  <a:srgbClr val="1D1D1D"/>
                </a:solidFill>
                <a:latin typeface="Calibri" panose="020F0502020204030204" pitchFamily="34" charset="0"/>
                <a:ea typeface="+mn-ea"/>
                <a:cs typeface="+mn-cs"/>
              </a:defRPr>
            </a:lvl1pPr>
            <a:lvl2pPr marL="609585" indent="-226478" algn="l" rtl="0" eaLnBrk="0" fontAlgn="base" hangingPunct="0">
              <a:lnSpc>
                <a:spcPts val="2667"/>
              </a:lnSpc>
              <a:spcBef>
                <a:spcPct val="20000"/>
              </a:spcBef>
              <a:spcAft>
                <a:spcPct val="0"/>
              </a:spcAft>
              <a:buClr>
                <a:srgbClr val="005761"/>
              </a:buClr>
              <a:buFont typeface="Arial" panose="020B0604020202020204" pitchFamily="34" charset="0"/>
              <a:buChar char="-"/>
              <a:tabLst>
                <a:tab pos="533387" algn="l"/>
              </a:tabLst>
              <a:defRPr sz="2400" kern="1200">
                <a:solidFill>
                  <a:srgbClr val="1D1D1D"/>
                </a:solidFill>
                <a:latin typeface="Calibri" panose="020F0502020204030204" pitchFamily="34" charset="0"/>
                <a:ea typeface="+mn-ea"/>
                <a:cs typeface="+mn-cs"/>
              </a:defRPr>
            </a:lvl2pPr>
            <a:lvl3pPr marL="1523962" indent="-304792" algn="l" rtl="0" eaLnBrk="0" fontAlgn="base" hangingPunct="0">
              <a:lnSpc>
                <a:spcPts val="2667"/>
              </a:lnSpc>
              <a:spcBef>
                <a:spcPct val="20000"/>
              </a:spcBef>
              <a:spcAft>
                <a:spcPct val="0"/>
              </a:spcAft>
              <a:buClr>
                <a:srgbClr val="5A5A5A"/>
              </a:buClr>
              <a:buFont typeface="Arial" panose="020B0604020202020204" pitchFamily="34" charset="0"/>
              <a:buChar char="•"/>
              <a:defRPr sz="2667"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0"/>
              <a:t>CDC aims to provide jurisdictions with timely feedback and technical assistance to support data quality improvements.</a:t>
            </a:r>
          </a:p>
        </p:txBody>
      </p:sp>
      <p:sp>
        <p:nvSpPr>
          <p:cNvPr id="19" name="TextBox 18">
            <a:extLst>
              <a:ext uri="{FF2B5EF4-FFF2-40B4-BE49-F238E27FC236}">
                <a16:creationId xmlns:a16="http://schemas.microsoft.com/office/drawing/2014/main" id="{FB514CA2-BDE9-6FA0-D59B-C3CC74E27753}"/>
              </a:ext>
            </a:extLst>
          </p:cNvPr>
          <p:cNvSpPr txBox="1"/>
          <p:nvPr/>
        </p:nvSpPr>
        <p:spPr>
          <a:xfrm>
            <a:off x="761999" y="2695272"/>
            <a:ext cx="6185209" cy="3385542"/>
          </a:xfrm>
          <a:prstGeom prst="rect">
            <a:avLst/>
          </a:prstGeom>
          <a:noFill/>
        </p:spPr>
        <p:txBody>
          <a:bodyPr wrap="square" rtlCol="0">
            <a:spAutoFit/>
          </a:bodyPr>
          <a:lstStyle/>
          <a:p>
            <a:r>
              <a:rPr lang="en-US" sz="2000" b="1">
                <a:latin typeface="Calibri" panose="020F0502020204030204" pitchFamily="34" charset="0"/>
              </a:rPr>
              <a:t>Data quality monitoring and assistance</a:t>
            </a:r>
          </a:p>
          <a:p>
            <a:r>
              <a:rPr lang="en-US">
                <a:solidFill>
                  <a:srgbClr val="000000"/>
                </a:solidFill>
                <a:latin typeface="Calibri" panose="020F0502020204030204" pitchFamily="34" charset="0"/>
              </a:rPr>
              <a:t>Provide jurisdictions with an assessment on the completeness and accuracy of IIS data along with targets and strategies to improve quality </a:t>
            </a:r>
          </a:p>
          <a:p>
            <a:pPr>
              <a:spcAft>
                <a:spcPts val="600"/>
              </a:spcAft>
              <a:buClr>
                <a:schemeClr val="tx1"/>
              </a:buClr>
            </a:pPr>
            <a:endParaRPr lang="en-US" sz="2000" b="1">
              <a:solidFill>
                <a:schemeClr val="tx2">
                  <a:lumMod val="75000"/>
                </a:schemeClr>
              </a:solidFill>
              <a:latin typeface="Calibri" panose="020F0502020204030204" pitchFamily="34" charset="0"/>
            </a:endParaRPr>
          </a:p>
          <a:p>
            <a:pPr>
              <a:buClr>
                <a:schemeClr val="tx1"/>
              </a:buClr>
            </a:pPr>
            <a:r>
              <a:rPr lang="en-US" sz="2000" b="1">
                <a:latin typeface="Calibri" panose="020F0502020204030204" pitchFamily="34" charset="0"/>
              </a:rPr>
              <a:t>Data quality in action</a:t>
            </a:r>
          </a:p>
          <a:p>
            <a:pPr marL="342900" indent="-342900">
              <a:spcAft>
                <a:spcPts val="600"/>
              </a:spcAft>
              <a:buClr>
                <a:schemeClr val="accent5"/>
              </a:buClr>
              <a:buFont typeface="Wingdings" panose="05000000000000000000" pitchFamily="2" charset="2"/>
              <a:buChar char="ü"/>
            </a:pPr>
            <a:r>
              <a:rPr lang="en-US" b="1">
                <a:solidFill>
                  <a:srgbClr val="000000"/>
                </a:solidFill>
                <a:latin typeface="Calibri" panose="020F0502020204030204" pitchFamily="34" charset="0"/>
              </a:rPr>
              <a:t>Q4 2023: </a:t>
            </a:r>
            <a:r>
              <a:rPr lang="en-US">
                <a:solidFill>
                  <a:srgbClr val="000000"/>
                </a:solidFill>
                <a:latin typeface="Calibri" panose="020F0502020204030204" pitchFamily="34" charset="0"/>
              </a:rPr>
              <a:t>104 million demographic records submitted for PPRL. CDC could assign a PPRL link ID to </a:t>
            </a:r>
            <a:r>
              <a:rPr lang="en-US" b="1">
                <a:solidFill>
                  <a:srgbClr val="000000"/>
                </a:solidFill>
                <a:latin typeface="Calibri" panose="020F0502020204030204" pitchFamily="34" charset="0"/>
              </a:rPr>
              <a:t>94%</a:t>
            </a:r>
            <a:r>
              <a:rPr lang="en-US">
                <a:solidFill>
                  <a:srgbClr val="000000"/>
                </a:solidFill>
                <a:latin typeface="Calibri" panose="020F0502020204030204" pitchFamily="34" charset="0"/>
              </a:rPr>
              <a:t> of the records.</a:t>
            </a:r>
          </a:p>
          <a:p>
            <a:pPr marL="342900" indent="-342900">
              <a:spcAft>
                <a:spcPts val="600"/>
              </a:spcAft>
              <a:buClr>
                <a:schemeClr val="accent5"/>
              </a:buClr>
              <a:buFont typeface="Wingdings" panose="05000000000000000000" pitchFamily="2" charset="2"/>
              <a:buChar char="ü"/>
            </a:pPr>
            <a:r>
              <a:rPr lang="en-US" b="1">
                <a:solidFill>
                  <a:srgbClr val="000000"/>
                </a:solidFill>
                <a:latin typeface="Calibri" panose="020F0502020204030204" pitchFamily="34" charset="0"/>
              </a:rPr>
              <a:t>Goal: </a:t>
            </a:r>
            <a:r>
              <a:rPr lang="en-US">
                <a:solidFill>
                  <a:srgbClr val="000000"/>
                </a:solidFill>
                <a:latin typeface="Calibri" panose="020F0502020204030204" pitchFamily="34" charset="0"/>
              </a:rPr>
              <a:t>increase this percentage over time by making process improvements and highlighting patient IDs with missing values in the PPRL DQ Feedback Report.</a:t>
            </a:r>
          </a:p>
        </p:txBody>
      </p:sp>
      <p:pic>
        <p:nvPicPr>
          <p:cNvPr id="23" name="Picture 22" descr="A picture containing text, weapon, gun, screenshot&#10;&#10;Description automatically generated">
            <a:extLst>
              <a:ext uri="{FF2B5EF4-FFF2-40B4-BE49-F238E27FC236}">
                <a16:creationId xmlns:a16="http://schemas.microsoft.com/office/drawing/2014/main" id="{21C0E3D5-5267-503A-C600-37246EA6F175}"/>
              </a:ext>
            </a:extLst>
          </p:cNvPr>
          <p:cNvPicPr>
            <a:picLocks noChangeAspect="1"/>
          </p:cNvPicPr>
          <p:nvPr/>
        </p:nvPicPr>
        <p:blipFill>
          <a:blip r:embed="rId3"/>
          <a:stretch>
            <a:fillRect/>
          </a:stretch>
        </p:blipFill>
        <p:spPr>
          <a:xfrm>
            <a:off x="7442565" y="1023571"/>
            <a:ext cx="4195103" cy="5655746"/>
          </a:xfrm>
          <a:prstGeom prst="rect">
            <a:avLst/>
          </a:prstGeom>
        </p:spPr>
      </p:pic>
      <p:sp>
        <p:nvSpPr>
          <p:cNvPr id="25" name="Freeform 11">
            <a:extLst>
              <a:ext uri="{FF2B5EF4-FFF2-40B4-BE49-F238E27FC236}">
                <a16:creationId xmlns:a16="http://schemas.microsoft.com/office/drawing/2014/main" id="{E08A4833-1B36-37A8-DF42-947A09A90642}"/>
              </a:ext>
            </a:extLst>
          </p:cNvPr>
          <p:cNvSpPr/>
          <p:nvPr/>
        </p:nvSpPr>
        <p:spPr>
          <a:xfrm>
            <a:off x="7828085" y="2472647"/>
            <a:ext cx="3247400" cy="841429"/>
          </a:xfrm>
          <a:custGeom>
            <a:avLst/>
            <a:gdLst>
              <a:gd name="connsiteX0" fmla="*/ 0 w 3225322"/>
              <a:gd name="connsiteY0" fmla="*/ 48574 h 485741"/>
              <a:gd name="connsiteX1" fmla="*/ 48574 w 3225322"/>
              <a:gd name="connsiteY1" fmla="*/ 0 h 485741"/>
              <a:gd name="connsiteX2" fmla="*/ 3176748 w 3225322"/>
              <a:gd name="connsiteY2" fmla="*/ 0 h 485741"/>
              <a:gd name="connsiteX3" fmla="*/ 3225322 w 3225322"/>
              <a:gd name="connsiteY3" fmla="*/ 48574 h 485741"/>
              <a:gd name="connsiteX4" fmla="*/ 3225322 w 3225322"/>
              <a:gd name="connsiteY4" fmla="*/ 437167 h 485741"/>
              <a:gd name="connsiteX5" fmla="*/ 3176748 w 3225322"/>
              <a:gd name="connsiteY5" fmla="*/ 485741 h 485741"/>
              <a:gd name="connsiteX6" fmla="*/ 48574 w 3225322"/>
              <a:gd name="connsiteY6" fmla="*/ 485741 h 485741"/>
              <a:gd name="connsiteX7" fmla="*/ 0 w 3225322"/>
              <a:gd name="connsiteY7" fmla="*/ 437167 h 485741"/>
              <a:gd name="connsiteX8" fmla="*/ 0 w 3225322"/>
              <a:gd name="connsiteY8" fmla="*/ 48574 h 4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322" h="485741">
                <a:moveTo>
                  <a:pt x="0" y="48574"/>
                </a:moveTo>
                <a:cubicBezTo>
                  <a:pt x="0" y="21747"/>
                  <a:pt x="21747" y="0"/>
                  <a:pt x="48574" y="0"/>
                </a:cubicBezTo>
                <a:lnTo>
                  <a:pt x="3176748" y="0"/>
                </a:lnTo>
                <a:cubicBezTo>
                  <a:pt x="3203575" y="0"/>
                  <a:pt x="3225322" y="21747"/>
                  <a:pt x="3225322" y="48574"/>
                </a:cubicBezTo>
                <a:lnTo>
                  <a:pt x="3225322" y="437167"/>
                </a:lnTo>
                <a:cubicBezTo>
                  <a:pt x="3225322" y="463994"/>
                  <a:pt x="3203575" y="485741"/>
                  <a:pt x="3176748" y="485741"/>
                </a:cubicBezTo>
                <a:lnTo>
                  <a:pt x="48574" y="485741"/>
                </a:lnTo>
                <a:cubicBezTo>
                  <a:pt x="21747" y="485741"/>
                  <a:pt x="0" y="463994"/>
                  <a:pt x="0" y="437167"/>
                </a:cubicBezTo>
                <a:lnTo>
                  <a:pt x="0" y="48574"/>
                </a:lnTo>
                <a:close/>
              </a:path>
            </a:pathLst>
          </a:custGeom>
          <a:solidFill>
            <a:schemeClr val="accent6"/>
          </a:solidFill>
          <a:ln w="25400" cap="flat" cmpd="sng" algn="ctr">
            <a:noFill/>
            <a:prstDash val="solid"/>
          </a:ln>
          <a:effectLst/>
        </p:spPr>
        <p:txBody>
          <a:bodyPr spcFirstLastPara="0" vert="horz" wrap="square" lIns="34547" tIns="29467" rIns="34547" bIns="29467" numCol="1" spcCol="1270" anchor="t" anchorCtr="0">
            <a:noAutofit/>
          </a:bodyPr>
          <a:lstStyle/>
          <a:p>
            <a:pPr marL="0" marR="0" lvl="0" indent="0" algn="ctr" defTabSz="355600" eaLnBrk="1" fontAlgn="auto" latinLnBrk="0" hangingPunct="1">
              <a:lnSpc>
                <a:spcPct val="100000"/>
              </a:lnSpc>
              <a:spcBef>
                <a:spcPct val="0"/>
              </a:spcBef>
              <a:spcAft>
                <a:spcPts val="0"/>
              </a:spcAft>
              <a:buClrTx/>
              <a:buSzTx/>
              <a:buFontTx/>
              <a:buNone/>
              <a:tabLst/>
              <a:defRPr/>
            </a:pPr>
            <a:r>
              <a:rPr kumimoji="0" lang="en-US" altLang="zh-CN" b="1" i="0" u="none" strike="noStrike" kern="0" cap="none" spc="0" normalizeH="0" baseline="0" noProof="0">
                <a:ln>
                  <a:noFill/>
                </a:ln>
                <a:solidFill>
                  <a:prstClr val="white"/>
                </a:solidFill>
                <a:effectLst/>
                <a:uLnTx/>
                <a:uFillTx/>
                <a:latin typeface="Calibri"/>
                <a:ea typeface="+mn-ea"/>
                <a:cs typeface="+mn-cs"/>
              </a:rPr>
              <a:t>Validation Report</a:t>
            </a:r>
          </a:p>
          <a:p>
            <a:pPr marL="114300" defTabSz="355600">
              <a:spcBef>
                <a:spcPct val="0"/>
              </a:spcBef>
            </a:pPr>
            <a:r>
              <a:rPr lang="en-US" sz="1400">
                <a:solidFill>
                  <a:schemeClr val="bg1"/>
                </a:solidFill>
                <a:latin typeface="Calibri"/>
                <a:cs typeface="Calibri"/>
              </a:rPr>
              <a:t>Provided when jurisdictions submit their quarterly data</a:t>
            </a:r>
          </a:p>
          <a:p>
            <a:pPr marL="0" marR="0" lvl="0" indent="0" defTabSz="355600" eaLnBrk="1" fontAlgn="auto" latinLnBrk="0" hangingPunct="1">
              <a:lnSpc>
                <a:spcPct val="100000"/>
              </a:lnSpc>
              <a:spcBef>
                <a:spcPct val="0"/>
              </a:spcBef>
              <a:spcAft>
                <a:spcPts val="0"/>
              </a:spcAft>
              <a:buClrTx/>
              <a:buSzTx/>
              <a:buFontTx/>
              <a:buNone/>
              <a:tabLst/>
              <a:defRPr/>
            </a:pPr>
            <a:endParaRPr kumimoji="0" lang="en-US" altLang="zh-CN" sz="1400" b="0" i="0" u="none" strike="noStrike" kern="0" cap="none" spc="0" normalizeH="0" baseline="0" noProof="0">
              <a:ln>
                <a:noFill/>
              </a:ln>
              <a:solidFill>
                <a:schemeClr val="bg1"/>
              </a:solidFill>
              <a:effectLst/>
              <a:uLnTx/>
              <a:uFillTx/>
              <a:latin typeface="Calibri"/>
              <a:ea typeface="+mn-ea"/>
              <a:cs typeface="+mn-cs"/>
            </a:endParaRPr>
          </a:p>
          <a:p>
            <a:pPr marL="0" marR="0" lvl="0" indent="0" algn="ctr" defTabSz="355600" eaLnBrk="1" fontAlgn="auto" latinLnBrk="0" hangingPunct="1">
              <a:lnSpc>
                <a:spcPct val="100000"/>
              </a:lnSpc>
              <a:spcBef>
                <a:spcPct val="0"/>
              </a:spcBef>
              <a:spcAft>
                <a:spcPts val="0"/>
              </a:spcAft>
              <a:buClrTx/>
              <a:buSzTx/>
              <a:buFontTx/>
              <a:buNone/>
              <a:tabLst/>
              <a:defRPr/>
            </a:pPr>
            <a:endParaRPr kumimoji="0" lang="en-US" altLang="zh-CN" sz="1050" b="0" i="0" u="none" strike="noStrike" kern="0" cap="none" spc="0" normalizeH="0" baseline="0" noProof="0">
              <a:ln>
                <a:noFill/>
              </a:ln>
              <a:solidFill>
                <a:prstClr val="white"/>
              </a:solidFill>
              <a:effectLst/>
              <a:uLnTx/>
              <a:uFillTx/>
              <a:latin typeface="Calibri"/>
              <a:ea typeface="+mn-ea"/>
              <a:cs typeface="+mn-cs"/>
            </a:endParaRPr>
          </a:p>
        </p:txBody>
      </p:sp>
      <p:sp>
        <p:nvSpPr>
          <p:cNvPr id="27" name="矩形 31">
            <a:extLst>
              <a:ext uri="{FF2B5EF4-FFF2-40B4-BE49-F238E27FC236}">
                <a16:creationId xmlns:a16="http://schemas.microsoft.com/office/drawing/2014/main" id="{51AB8C77-F6A5-5522-8215-3653DBA2376B}"/>
              </a:ext>
            </a:extLst>
          </p:cNvPr>
          <p:cNvSpPr/>
          <p:nvPr/>
        </p:nvSpPr>
        <p:spPr>
          <a:xfrm>
            <a:off x="7828083" y="1855981"/>
            <a:ext cx="3247399" cy="424732"/>
          </a:xfrm>
          <a:prstGeom prst="rect">
            <a:avLst/>
          </a:prstGeom>
        </p:spPr>
        <p:txBody>
          <a:bodyPr wrap="square">
            <a:spAutoFit/>
          </a:bodyPr>
          <a:lstStyle/>
          <a:p>
            <a:pPr algn="ctr" defTabSz="889000">
              <a:lnSpc>
                <a:spcPct val="90000"/>
              </a:lnSpc>
              <a:spcBef>
                <a:spcPct val="0"/>
              </a:spcBef>
              <a:spcAft>
                <a:spcPct val="35000"/>
              </a:spcAft>
            </a:pPr>
            <a:r>
              <a:rPr lang="en-US" altLang="zh-CN" sz="2400" b="1">
                <a:solidFill>
                  <a:srgbClr val="1E5AAA"/>
                </a:solidFill>
                <a:latin typeface="Calibri"/>
              </a:rPr>
              <a:t>Types of Feedback</a:t>
            </a:r>
          </a:p>
        </p:txBody>
      </p:sp>
      <p:sp>
        <p:nvSpPr>
          <p:cNvPr id="29" name="Freeform 11">
            <a:extLst>
              <a:ext uri="{FF2B5EF4-FFF2-40B4-BE49-F238E27FC236}">
                <a16:creationId xmlns:a16="http://schemas.microsoft.com/office/drawing/2014/main" id="{2E56AC9D-2932-A8E9-FA1B-F4AA602AD234}"/>
              </a:ext>
            </a:extLst>
          </p:cNvPr>
          <p:cNvSpPr/>
          <p:nvPr/>
        </p:nvSpPr>
        <p:spPr>
          <a:xfrm>
            <a:off x="7828084" y="3499661"/>
            <a:ext cx="3247400" cy="841430"/>
          </a:xfrm>
          <a:custGeom>
            <a:avLst/>
            <a:gdLst>
              <a:gd name="connsiteX0" fmla="*/ 0 w 3225322"/>
              <a:gd name="connsiteY0" fmla="*/ 48574 h 485741"/>
              <a:gd name="connsiteX1" fmla="*/ 48574 w 3225322"/>
              <a:gd name="connsiteY1" fmla="*/ 0 h 485741"/>
              <a:gd name="connsiteX2" fmla="*/ 3176748 w 3225322"/>
              <a:gd name="connsiteY2" fmla="*/ 0 h 485741"/>
              <a:gd name="connsiteX3" fmla="*/ 3225322 w 3225322"/>
              <a:gd name="connsiteY3" fmla="*/ 48574 h 485741"/>
              <a:gd name="connsiteX4" fmla="*/ 3225322 w 3225322"/>
              <a:gd name="connsiteY4" fmla="*/ 437167 h 485741"/>
              <a:gd name="connsiteX5" fmla="*/ 3176748 w 3225322"/>
              <a:gd name="connsiteY5" fmla="*/ 485741 h 485741"/>
              <a:gd name="connsiteX6" fmla="*/ 48574 w 3225322"/>
              <a:gd name="connsiteY6" fmla="*/ 485741 h 485741"/>
              <a:gd name="connsiteX7" fmla="*/ 0 w 3225322"/>
              <a:gd name="connsiteY7" fmla="*/ 437167 h 485741"/>
              <a:gd name="connsiteX8" fmla="*/ 0 w 3225322"/>
              <a:gd name="connsiteY8" fmla="*/ 48574 h 4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322" h="485741">
                <a:moveTo>
                  <a:pt x="0" y="48574"/>
                </a:moveTo>
                <a:cubicBezTo>
                  <a:pt x="0" y="21747"/>
                  <a:pt x="21747" y="0"/>
                  <a:pt x="48574" y="0"/>
                </a:cubicBezTo>
                <a:lnTo>
                  <a:pt x="3176748" y="0"/>
                </a:lnTo>
                <a:cubicBezTo>
                  <a:pt x="3203575" y="0"/>
                  <a:pt x="3225322" y="21747"/>
                  <a:pt x="3225322" y="48574"/>
                </a:cubicBezTo>
                <a:lnTo>
                  <a:pt x="3225322" y="437167"/>
                </a:lnTo>
                <a:cubicBezTo>
                  <a:pt x="3225322" y="463994"/>
                  <a:pt x="3203575" y="485741"/>
                  <a:pt x="3176748" y="485741"/>
                </a:cubicBezTo>
                <a:lnTo>
                  <a:pt x="48574" y="485741"/>
                </a:lnTo>
                <a:cubicBezTo>
                  <a:pt x="21747" y="485741"/>
                  <a:pt x="0" y="463994"/>
                  <a:pt x="0" y="437167"/>
                </a:cubicBezTo>
                <a:lnTo>
                  <a:pt x="0" y="48574"/>
                </a:lnTo>
                <a:close/>
              </a:path>
            </a:pathLst>
          </a:custGeom>
          <a:solidFill>
            <a:schemeClr val="accent6">
              <a:lumMod val="75000"/>
              <a:lumOff val="25000"/>
            </a:schemeClr>
          </a:solidFill>
          <a:ln w="25400" cap="flat" cmpd="sng" algn="ctr">
            <a:noFill/>
            <a:prstDash val="solid"/>
          </a:ln>
          <a:effectLst/>
        </p:spPr>
        <p:txBody>
          <a:bodyPr spcFirstLastPara="0" vert="horz" wrap="square" lIns="34547" tIns="29467" rIns="34547" bIns="29467" numCol="1" spcCol="1270" anchor="t" anchorCtr="0">
            <a:noAutofit/>
          </a:bodyPr>
          <a:lstStyle/>
          <a:p>
            <a:pPr marL="0" marR="0" lvl="0" indent="0" algn="ctr" defTabSz="355600" eaLnBrk="1" fontAlgn="auto" latinLnBrk="0" hangingPunct="1">
              <a:lnSpc>
                <a:spcPct val="100000"/>
              </a:lnSpc>
              <a:spcBef>
                <a:spcPct val="0"/>
              </a:spcBef>
              <a:spcAft>
                <a:spcPts val="0"/>
              </a:spcAft>
              <a:buClrTx/>
              <a:buSzTx/>
              <a:buFontTx/>
              <a:buNone/>
              <a:tabLst/>
              <a:defRPr/>
            </a:pPr>
            <a:r>
              <a:rPr kumimoji="0" lang="en-US" altLang="zh-CN" b="1" i="0" u="none" strike="noStrike" kern="0" cap="none" spc="0" normalizeH="0" baseline="0" noProof="0">
                <a:ln>
                  <a:noFill/>
                </a:ln>
                <a:solidFill>
                  <a:prstClr val="white"/>
                </a:solidFill>
                <a:effectLst/>
                <a:uLnTx/>
                <a:uFillTx/>
                <a:latin typeface="Calibri"/>
                <a:ea typeface="+mn-ea"/>
                <a:cs typeface="+mn-cs"/>
              </a:rPr>
              <a:t>Routine Vaccination DQ Report</a:t>
            </a:r>
          </a:p>
          <a:p>
            <a:pPr marL="111125"/>
            <a:r>
              <a:rPr lang="en-US" sz="1400">
                <a:solidFill>
                  <a:schemeClr val="bg1"/>
                </a:solidFill>
                <a:latin typeface="Calibri" panose="020F0502020204030204" pitchFamily="34" charset="0"/>
              </a:rPr>
              <a:t>Offers analysis of data quality trends over time and within population groups </a:t>
            </a:r>
          </a:p>
          <a:p>
            <a:pPr marL="0" marR="0" lvl="0" indent="0" defTabSz="355600" eaLnBrk="1" fontAlgn="auto" latinLnBrk="0" hangingPunct="1">
              <a:lnSpc>
                <a:spcPct val="100000"/>
              </a:lnSpc>
              <a:spcBef>
                <a:spcPct val="0"/>
              </a:spcBef>
              <a:spcAft>
                <a:spcPts val="0"/>
              </a:spcAft>
              <a:buClrTx/>
              <a:buSzTx/>
              <a:buFontTx/>
              <a:buNone/>
              <a:tabLst/>
              <a:defRPr/>
            </a:pPr>
            <a:endParaRPr kumimoji="0" lang="en-US" altLang="zh-CN" sz="1400" b="0" i="0" u="none" strike="noStrike" kern="0" cap="none" spc="0" normalizeH="0" baseline="0" noProof="0">
              <a:ln>
                <a:noFill/>
              </a:ln>
              <a:solidFill>
                <a:schemeClr val="bg1"/>
              </a:solidFill>
              <a:effectLst/>
              <a:uLnTx/>
              <a:uFillTx/>
              <a:latin typeface="Calibri"/>
              <a:ea typeface="+mn-ea"/>
              <a:cs typeface="+mn-cs"/>
            </a:endParaRPr>
          </a:p>
          <a:p>
            <a:pPr marL="0" marR="0" lvl="0" indent="0" algn="ctr" defTabSz="355600" eaLnBrk="1" fontAlgn="auto" latinLnBrk="0" hangingPunct="1">
              <a:lnSpc>
                <a:spcPct val="100000"/>
              </a:lnSpc>
              <a:spcBef>
                <a:spcPct val="0"/>
              </a:spcBef>
              <a:spcAft>
                <a:spcPts val="0"/>
              </a:spcAft>
              <a:buClrTx/>
              <a:buSzTx/>
              <a:buFontTx/>
              <a:buNone/>
              <a:tabLst/>
              <a:defRPr/>
            </a:pPr>
            <a:endParaRPr kumimoji="0" lang="en-US" altLang="zh-CN" sz="1050" b="0" i="0" u="none" strike="noStrike" kern="0" cap="none" spc="0" normalizeH="0" baseline="0" noProof="0">
              <a:ln>
                <a:noFill/>
              </a:ln>
              <a:solidFill>
                <a:prstClr val="white"/>
              </a:solidFill>
              <a:effectLst/>
              <a:uLnTx/>
              <a:uFillTx/>
              <a:latin typeface="Calibri"/>
              <a:ea typeface="+mn-ea"/>
              <a:cs typeface="+mn-cs"/>
            </a:endParaRPr>
          </a:p>
        </p:txBody>
      </p:sp>
      <p:sp>
        <p:nvSpPr>
          <p:cNvPr id="31" name="Freeform 11">
            <a:extLst>
              <a:ext uri="{FF2B5EF4-FFF2-40B4-BE49-F238E27FC236}">
                <a16:creationId xmlns:a16="http://schemas.microsoft.com/office/drawing/2014/main" id="{A6C474F0-ED29-F63A-FEE6-8ADD6479D774}"/>
              </a:ext>
            </a:extLst>
          </p:cNvPr>
          <p:cNvSpPr/>
          <p:nvPr/>
        </p:nvSpPr>
        <p:spPr>
          <a:xfrm>
            <a:off x="7828084" y="4511986"/>
            <a:ext cx="3247400" cy="1551950"/>
          </a:xfrm>
          <a:custGeom>
            <a:avLst/>
            <a:gdLst>
              <a:gd name="connsiteX0" fmla="*/ 0 w 3225322"/>
              <a:gd name="connsiteY0" fmla="*/ 48574 h 485741"/>
              <a:gd name="connsiteX1" fmla="*/ 48574 w 3225322"/>
              <a:gd name="connsiteY1" fmla="*/ 0 h 485741"/>
              <a:gd name="connsiteX2" fmla="*/ 3176748 w 3225322"/>
              <a:gd name="connsiteY2" fmla="*/ 0 h 485741"/>
              <a:gd name="connsiteX3" fmla="*/ 3225322 w 3225322"/>
              <a:gd name="connsiteY3" fmla="*/ 48574 h 485741"/>
              <a:gd name="connsiteX4" fmla="*/ 3225322 w 3225322"/>
              <a:gd name="connsiteY4" fmla="*/ 437167 h 485741"/>
              <a:gd name="connsiteX5" fmla="*/ 3176748 w 3225322"/>
              <a:gd name="connsiteY5" fmla="*/ 485741 h 485741"/>
              <a:gd name="connsiteX6" fmla="*/ 48574 w 3225322"/>
              <a:gd name="connsiteY6" fmla="*/ 485741 h 485741"/>
              <a:gd name="connsiteX7" fmla="*/ 0 w 3225322"/>
              <a:gd name="connsiteY7" fmla="*/ 437167 h 485741"/>
              <a:gd name="connsiteX8" fmla="*/ 0 w 3225322"/>
              <a:gd name="connsiteY8" fmla="*/ 48574 h 48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322" h="485741">
                <a:moveTo>
                  <a:pt x="0" y="48574"/>
                </a:moveTo>
                <a:cubicBezTo>
                  <a:pt x="0" y="21747"/>
                  <a:pt x="21747" y="0"/>
                  <a:pt x="48574" y="0"/>
                </a:cubicBezTo>
                <a:lnTo>
                  <a:pt x="3176748" y="0"/>
                </a:lnTo>
                <a:cubicBezTo>
                  <a:pt x="3203575" y="0"/>
                  <a:pt x="3225322" y="21747"/>
                  <a:pt x="3225322" y="48574"/>
                </a:cubicBezTo>
                <a:lnTo>
                  <a:pt x="3225322" y="437167"/>
                </a:lnTo>
                <a:cubicBezTo>
                  <a:pt x="3225322" y="463994"/>
                  <a:pt x="3203575" y="485741"/>
                  <a:pt x="3176748" y="485741"/>
                </a:cubicBezTo>
                <a:lnTo>
                  <a:pt x="48574" y="485741"/>
                </a:lnTo>
                <a:cubicBezTo>
                  <a:pt x="21747" y="485741"/>
                  <a:pt x="0" y="463994"/>
                  <a:pt x="0" y="437167"/>
                </a:cubicBezTo>
                <a:lnTo>
                  <a:pt x="0" y="48574"/>
                </a:lnTo>
                <a:close/>
              </a:path>
            </a:pathLst>
          </a:custGeom>
          <a:solidFill>
            <a:schemeClr val="accent6">
              <a:lumMod val="50000"/>
              <a:lumOff val="50000"/>
            </a:schemeClr>
          </a:solidFill>
          <a:ln w="25400" cap="flat" cmpd="sng" algn="ctr">
            <a:noFill/>
            <a:prstDash val="solid"/>
          </a:ln>
          <a:effectLst/>
        </p:spPr>
        <p:txBody>
          <a:bodyPr spcFirstLastPara="0" vert="horz" wrap="square" lIns="34547" tIns="29467" rIns="34547" bIns="29467" numCol="1" spcCol="1270" anchor="t" anchorCtr="0">
            <a:noAutofit/>
          </a:bodyPr>
          <a:lstStyle/>
          <a:p>
            <a:pPr marL="0" marR="0" lvl="0" indent="0" algn="ctr" defTabSz="355600" eaLnBrk="1" fontAlgn="auto" latinLnBrk="0" hangingPunct="1">
              <a:lnSpc>
                <a:spcPct val="100000"/>
              </a:lnSpc>
              <a:spcBef>
                <a:spcPct val="0"/>
              </a:spcBef>
              <a:spcAft>
                <a:spcPts val="0"/>
              </a:spcAft>
              <a:buClrTx/>
              <a:buSzTx/>
              <a:buFontTx/>
              <a:buNone/>
              <a:tabLst/>
              <a:defRPr/>
            </a:pPr>
            <a:r>
              <a:rPr kumimoji="0" lang="en-US" altLang="zh-CN" b="1" i="0" u="none" strike="noStrike" kern="0" cap="none" spc="0" normalizeH="0" baseline="0" noProof="0">
                <a:ln>
                  <a:noFill/>
                </a:ln>
                <a:solidFill>
                  <a:prstClr val="white"/>
                </a:solidFill>
                <a:effectLst/>
                <a:uLnTx/>
                <a:uFillTx/>
                <a:latin typeface="Calibri"/>
                <a:ea typeface="+mn-ea"/>
                <a:cs typeface="+mn-cs"/>
              </a:rPr>
              <a:t>PPRL DQ Feedback Report</a:t>
            </a:r>
          </a:p>
          <a:p>
            <a:pPr marL="285750" indent="-174625">
              <a:spcAft>
                <a:spcPts val="600"/>
              </a:spcAft>
              <a:buFont typeface="Arial" panose="020B0604020202020204" pitchFamily="34" charset="0"/>
              <a:buChar char="•"/>
            </a:pPr>
            <a:r>
              <a:rPr lang="en-US" sz="1400">
                <a:solidFill>
                  <a:schemeClr val="bg1"/>
                </a:solidFill>
                <a:latin typeface="Calibri" panose="020F0502020204030204" pitchFamily="34" charset="0"/>
              </a:rPr>
              <a:t>Identifies potential duplicates and patient IDs with missing required values</a:t>
            </a:r>
          </a:p>
          <a:p>
            <a:pPr marL="285750" indent="-174625">
              <a:buFont typeface="Arial" panose="020B0604020202020204" pitchFamily="34" charset="0"/>
              <a:buChar char="•"/>
            </a:pPr>
            <a:r>
              <a:rPr lang="en-US" sz="1400">
                <a:solidFill>
                  <a:schemeClr val="bg1"/>
                </a:solidFill>
                <a:latin typeface="Calibri" panose="020F0502020204030204" pitchFamily="34" charset="0"/>
              </a:rPr>
              <a:t>Provides tracking sheet to ensure CDC receives a PPRL link ID for every routine vaccination demographic record</a:t>
            </a:r>
          </a:p>
          <a:p>
            <a:pPr marL="0" marR="0" lvl="0" indent="0" defTabSz="355600" eaLnBrk="1" fontAlgn="auto" latinLnBrk="0" hangingPunct="1">
              <a:lnSpc>
                <a:spcPct val="100000"/>
              </a:lnSpc>
              <a:spcBef>
                <a:spcPct val="0"/>
              </a:spcBef>
              <a:spcAft>
                <a:spcPts val="0"/>
              </a:spcAft>
              <a:buClrTx/>
              <a:buSzTx/>
              <a:buFontTx/>
              <a:buNone/>
              <a:tabLst/>
              <a:defRPr/>
            </a:pPr>
            <a:endParaRPr kumimoji="0" lang="en-US" altLang="zh-CN" sz="1400" b="0" i="0" u="none" strike="noStrike" kern="0" cap="none" spc="0" normalizeH="0" baseline="0" noProof="0">
              <a:ln>
                <a:noFill/>
              </a:ln>
              <a:solidFill>
                <a:schemeClr val="bg1"/>
              </a:solidFill>
              <a:effectLst/>
              <a:uLnTx/>
              <a:uFillTx/>
              <a:latin typeface="Calibri"/>
              <a:ea typeface="+mn-ea"/>
              <a:cs typeface="+mn-cs"/>
            </a:endParaRPr>
          </a:p>
          <a:p>
            <a:pPr marL="0" marR="0" lvl="0" indent="0" algn="ctr" defTabSz="355600" eaLnBrk="1" fontAlgn="auto" latinLnBrk="0" hangingPunct="1">
              <a:lnSpc>
                <a:spcPct val="100000"/>
              </a:lnSpc>
              <a:spcBef>
                <a:spcPct val="0"/>
              </a:spcBef>
              <a:spcAft>
                <a:spcPts val="0"/>
              </a:spcAft>
              <a:buClrTx/>
              <a:buSzTx/>
              <a:buFontTx/>
              <a:buNone/>
              <a:tabLst/>
              <a:defRPr/>
            </a:pPr>
            <a:endParaRPr kumimoji="0" lang="en-US" altLang="zh-CN" sz="1050" b="0" i="0" u="none" strike="noStrike" kern="0" cap="none" spc="0" normalizeH="0" baseline="0" noProof="0">
              <a:ln>
                <a:noFill/>
              </a:ln>
              <a:solidFill>
                <a:prstClr val="white"/>
              </a:solidFill>
              <a:effectLst/>
              <a:uLnTx/>
              <a:uFillTx/>
              <a:latin typeface="Calibri"/>
              <a:ea typeface="+mn-ea"/>
              <a:cs typeface="+mn-cs"/>
            </a:endParaRPr>
          </a:p>
        </p:txBody>
      </p:sp>
      <p:sp>
        <p:nvSpPr>
          <p:cNvPr id="3" name="Freeform 38">
            <a:extLst>
              <a:ext uri="{FF2B5EF4-FFF2-40B4-BE49-F238E27FC236}">
                <a16:creationId xmlns:a16="http://schemas.microsoft.com/office/drawing/2014/main" id="{98A9DEF5-633B-2787-2A50-5A78B40F051D}"/>
              </a:ext>
            </a:extLst>
          </p:cNvPr>
          <p:cNvSpPr>
            <a:spLocks noEditPoints="1"/>
          </p:cNvSpPr>
          <p:nvPr/>
        </p:nvSpPr>
        <p:spPr bwMode="auto">
          <a:xfrm>
            <a:off x="11146332" y="227589"/>
            <a:ext cx="861111" cy="624115"/>
          </a:xfrm>
          <a:custGeom>
            <a:avLst/>
            <a:gdLst>
              <a:gd name="T0" fmla="*/ 267 w 373"/>
              <a:gd name="T1" fmla="*/ 229 h 269"/>
              <a:gd name="T2" fmla="*/ 319 w 373"/>
              <a:gd name="T3" fmla="*/ 192 h 269"/>
              <a:gd name="T4" fmla="*/ 292 w 373"/>
              <a:gd name="T5" fmla="*/ 175 h 269"/>
              <a:gd name="T6" fmla="*/ 280 w 373"/>
              <a:gd name="T7" fmla="*/ 164 h 269"/>
              <a:gd name="T8" fmla="*/ 257 w 373"/>
              <a:gd name="T9" fmla="*/ 163 h 269"/>
              <a:gd name="T10" fmla="*/ 244 w 373"/>
              <a:gd name="T11" fmla="*/ 173 h 269"/>
              <a:gd name="T12" fmla="*/ 216 w 373"/>
              <a:gd name="T13" fmla="*/ 188 h 269"/>
              <a:gd name="T14" fmla="*/ 223 w 373"/>
              <a:gd name="T15" fmla="*/ 219 h 269"/>
              <a:gd name="T16" fmla="*/ 223 w 373"/>
              <a:gd name="T17" fmla="*/ 235 h 269"/>
              <a:gd name="T18" fmla="*/ 239 w 373"/>
              <a:gd name="T19" fmla="*/ 252 h 269"/>
              <a:gd name="T20" fmla="*/ 255 w 373"/>
              <a:gd name="T21" fmla="*/ 255 h 269"/>
              <a:gd name="T22" fmla="*/ 286 w 373"/>
              <a:gd name="T23" fmla="*/ 264 h 269"/>
              <a:gd name="T24" fmla="*/ 303 w 373"/>
              <a:gd name="T25" fmla="*/ 237 h 269"/>
              <a:gd name="T26" fmla="*/ 314 w 373"/>
              <a:gd name="T27" fmla="*/ 225 h 269"/>
              <a:gd name="T28" fmla="*/ 315 w 373"/>
              <a:gd name="T29" fmla="*/ 202 h 269"/>
              <a:gd name="T30" fmla="*/ 230 w 373"/>
              <a:gd name="T31" fmla="*/ 212 h 269"/>
              <a:gd name="T32" fmla="*/ 267 w 373"/>
              <a:gd name="T33" fmla="*/ 248 h 269"/>
              <a:gd name="T34" fmla="*/ 266 w 373"/>
              <a:gd name="T35" fmla="*/ 81 h 269"/>
              <a:gd name="T36" fmla="*/ 318 w 373"/>
              <a:gd name="T37" fmla="*/ 81 h 269"/>
              <a:gd name="T38" fmla="*/ 357 w 373"/>
              <a:gd name="T39" fmla="*/ 99 h 269"/>
              <a:gd name="T40" fmla="*/ 371 w 373"/>
              <a:gd name="T41" fmla="*/ 52 h 269"/>
              <a:gd name="T42" fmla="*/ 330 w 373"/>
              <a:gd name="T43" fmla="*/ 26 h 269"/>
              <a:gd name="T44" fmla="*/ 328 w 373"/>
              <a:gd name="T45" fmla="*/ 5 h 269"/>
              <a:gd name="T46" fmla="*/ 280 w 373"/>
              <a:gd name="T47" fmla="*/ 15 h 269"/>
              <a:gd name="T48" fmla="*/ 256 w 373"/>
              <a:gd name="T49" fmla="*/ 16 h 269"/>
              <a:gd name="T50" fmla="*/ 231 w 373"/>
              <a:gd name="T51" fmla="*/ 40 h 269"/>
              <a:gd name="T52" fmla="*/ 227 w 373"/>
              <a:gd name="T53" fmla="*/ 63 h 269"/>
              <a:gd name="T54" fmla="*/ 213 w 373"/>
              <a:gd name="T55" fmla="*/ 110 h 269"/>
              <a:gd name="T56" fmla="*/ 252 w 373"/>
              <a:gd name="T57" fmla="*/ 135 h 269"/>
              <a:gd name="T58" fmla="*/ 256 w 373"/>
              <a:gd name="T59" fmla="*/ 157 h 269"/>
              <a:gd name="T60" fmla="*/ 304 w 373"/>
              <a:gd name="T61" fmla="*/ 147 h 269"/>
              <a:gd name="T62" fmla="*/ 327 w 373"/>
              <a:gd name="T63" fmla="*/ 146 h 269"/>
              <a:gd name="T64" fmla="*/ 353 w 373"/>
              <a:gd name="T65" fmla="*/ 122 h 269"/>
              <a:gd name="T66" fmla="*/ 292 w 373"/>
              <a:gd name="T67" fmla="*/ 136 h 269"/>
              <a:gd name="T68" fmla="*/ 292 w 373"/>
              <a:gd name="T69" fmla="*/ 26 h 269"/>
              <a:gd name="T70" fmla="*/ 292 w 373"/>
              <a:gd name="T71" fmla="*/ 136 h 269"/>
              <a:gd name="T72" fmla="*/ 120 w 373"/>
              <a:gd name="T73" fmla="*/ 186 h 269"/>
              <a:gd name="T74" fmla="*/ 214 w 373"/>
              <a:gd name="T75" fmla="*/ 165 h 269"/>
              <a:gd name="T76" fmla="*/ 240 w 373"/>
              <a:gd name="T77" fmla="*/ 148 h 269"/>
              <a:gd name="T78" fmla="*/ 197 w 373"/>
              <a:gd name="T79" fmla="*/ 94 h 269"/>
              <a:gd name="T80" fmla="*/ 182 w 373"/>
              <a:gd name="T81" fmla="*/ 64 h 269"/>
              <a:gd name="T82" fmla="*/ 136 w 373"/>
              <a:gd name="T83" fmla="*/ 45 h 269"/>
              <a:gd name="T84" fmla="*/ 103 w 373"/>
              <a:gd name="T85" fmla="*/ 55 h 269"/>
              <a:gd name="T86" fmla="*/ 35 w 373"/>
              <a:gd name="T87" fmla="*/ 64 h 269"/>
              <a:gd name="T88" fmla="*/ 26 w 373"/>
              <a:gd name="T89" fmla="*/ 133 h 269"/>
              <a:gd name="T90" fmla="*/ 16 w 373"/>
              <a:gd name="T91" fmla="*/ 165 h 269"/>
              <a:gd name="T92" fmla="*/ 35 w 373"/>
              <a:gd name="T93" fmla="*/ 211 h 269"/>
              <a:gd name="T94" fmla="*/ 65 w 373"/>
              <a:gd name="T95" fmla="*/ 227 h 269"/>
              <a:gd name="T96" fmla="*/ 103 w 373"/>
              <a:gd name="T97" fmla="*/ 253 h 269"/>
              <a:gd name="T98" fmla="*/ 136 w 373"/>
              <a:gd name="T99" fmla="*/ 243 h 269"/>
              <a:gd name="T100" fmla="*/ 204 w 373"/>
              <a:gd name="T101" fmla="*/ 234 h 269"/>
              <a:gd name="T102" fmla="*/ 212 w 373"/>
              <a:gd name="T103" fmla="*/ 172 h 269"/>
              <a:gd name="T104" fmla="*/ 123 w 373"/>
              <a:gd name="T105" fmla="*/ 226 h 269"/>
              <a:gd name="T106" fmla="*/ 120 w 373"/>
              <a:gd name="T107" fmla="*/ 7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3" h="269">
                <a:moveTo>
                  <a:pt x="267" y="194"/>
                </a:moveTo>
                <a:cubicBezTo>
                  <a:pt x="257" y="194"/>
                  <a:pt x="249" y="202"/>
                  <a:pt x="249" y="212"/>
                </a:cubicBezTo>
                <a:cubicBezTo>
                  <a:pt x="249" y="221"/>
                  <a:pt x="257" y="229"/>
                  <a:pt x="267" y="229"/>
                </a:cubicBezTo>
                <a:cubicBezTo>
                  <a:pt x="276" y="229"/>
                  <a:pt x="284" y="221"/>
                  <a:pt x="284" y="212"/>
                </a:cubicBezTo>
                <a:cubicBezTo>
                  <a:pt x="284" y="202"/>
                  <a:pt x="276" y="194"/>
                  <a:pt x="267" y="194"/>
                </a:cubicBezTo>
                <a:close/>
                <a:moveTo>
                  <a:pt x="319" y="192"/>
                </a:moveTo>
                <a:cubicBezTo>
                  <a:pt x="318" y="188"/>
                  <a:pt x="314" y="186"/>
                  <a:pt x="310" y="188"/>
                </a:cubicBezTo>
                <a:cubicBezTo>
                  <a:pt x="305" y="189"/>
                  <a:pt x="305" y="189"/>
                  <a:pt x="305" y="189"/>
                </a:cubicBezTo>
                <a:cubicBezTo>
                  <a:pt x="302" y="184"/>
                  <a:pt x="297" y="179"/>
                  <a:pt x="292" y="175"/>
                </a:cubicBezTo>
                <a:cubicBezTo>
                  <a:pt x="294" y="171"/>
                  <a:pt x="294" y="171"/>
                  <a:pt x="294" y="171"/>
                </a:cubicBezTo>
                <a:cubicBezTo>
                  <a:pt x="296" y="167"/>
                  <a:pt x="294" y="162"/>
                  <a:pt x="290" y="161"/>
                </a:cubicBezTo>
                <a:cubicBezTo>
                  <a:pt x="287" y="159"/>
                  <a:pt x="282" y="161"/>
                  <a:pt x="280" y="164"/>
                </a:cubicBezTo>
                <a:cubicBezTo>
                  <a:pt x="278" y="168"/>
                  <a:pt x="278" y="168"/>
                  <a:pt x="278" y="168"/>
                </a:cubicBezTo>
                <a:cubicBezTo>
                  <a:pt x="272" y="167"/>
                  <a:pt x="265" y="166"/>
                  <a:pt x="259" y="168"/>
                </a:cubicBezTo>
                <a:cubicBezTo>
                  <a:pt x="257" y="163"/>
                  <a:pt x="257" y="163"/>
                  <a:pt x="257" y="163"/>
                </a:cubicBezTo>
                <a:cubicBezTo>
                  <a:pt x="256" y="159"/>
                  <a:pt x="251" y="157"/>
                  <a:pt x="247" y="159"/>
                </a:cubicBezTo>
                <a:cubicBezTo>
                  <a:pt x="243" y="160"/>
                  <a:pt x="241" y="165"/>
                  <a:pt x="243" y="168"/>
                </a:cubicBezTo>
                <a:cubicBezTo>
                  <a:pt x="244" y="173"/>
                  <a:pt x="244" y="173"/>
                  <a:pt x="244" y="173"/>
                </a:cubicBezTo>
                <a:cubicBezTo>
                  <a:pt x="239" y="176"/>
                  <a:pt x="234" y="181"/>
                  <a:pt x="230" y="186"/>
                </a:cubicBezTo>
                <a:cubicBezTo>
                  <a:pt x="226" y="184"/>
                  <a:pt x="226" y="184"/>
                  <a:pt x="226" y="184"/>
                </a:cubicBezTo>
                <a:cubicBezTo>
                  <a:pt x="222" y="182"/>
                  <a:pt x="217" y="184"/>
                  <a:pt x="216" y="188"/>
                </a:cubicBezTo>
                <a:cubicBezTo>
                  <a:pt x="214" y="192"/>
                  <a:pt x="216" y="196"/>
                  <a:pt x="219" y="198"/>
                </a:cubicBezTo>
                <a:cubicBezTo>
                  <a:pt x="224" y="200"/>
                  <a:pt x="224" y="200"/>
                  <a:pt x="224" y="200"/>
                </a:cubicBezTo>
                <a:cubicBezTo>
                  <a:pt x="222" y="206"/>
                  <a:pt x="221" y="213"/>
                  <a:pt x="223" y="219"/>
                </a:cubicBezTo>
                <a:cubicBezTo>
                  <a:pt x="218" y="221"/>
                  <a:pt x="218" y="221"/>
                  <a:pt x="218" y="221"/>
                </a:cubicBezTo>
                <a:cubicBezTo>
                  <a:pt x="214" y="222"/>
                  <a:pt x="212" y="227"/>
                  <a:pt x="214" y="231"/>
                </a:cubicBezTo>
                <a:cubicBezTo>
                  <a:pt x="215" y="235"/>
                  <a:pt x="220" y="237"/>
                  <a:pt x="223" y="235"/>
                </a:cubicBezTo>
                <a:cubicBezTo>
                  <a:pt x="228" y="234"/>
                  <a:pt x="228" y="234"/>
                  <a:pt x="228" y="234"/>
                </a:cubicBezTo>
                <a:cubicBezTo>
                  <a:pt x="231" y="240"/>
                  <a:pt x="236" y="244"/>
                  <a:pt x="241" y="248"/>
                </a:cubicBezTo>
                <a:cubicBezTo>
                  <a:pt x="239" y="252"/>
                  <a:pt x="239" y="252"/>
                  <a:pt x="239" y="252"/>
                </a:cubicBezTo>
                <a:cubicBezTo>
                  <a:pt x="237" y="256"/>
                  <a:pt x="239" y="261"/>
                  <a:pt x="243" y="262"/>
                </a:cubicBezTo>
                <a:cubicBezTo>
                  <a:pt x="247" y="264"/>
                  <a:pt x="251" y="262"/>
                  <a:pt x="253" y="259"/>
                </a:cubicBezTo>
                <a:cubicBezTo>
                  <a:pt x="255" y="255"/>
                  <a:pt x="255" y="255"/>
                  <a:pt x="255" y="255"/>
                </a:cubicBezTo>
                <a:cubicBezTo>
                  <a:pt x="261" y="256"/>
                  <a:pt x="268" y="257"/>
                  <a:pt x="274" y="255"/>
                </a:cubicBezTo>
                <a:cubicBezTo>
                  <a:pt x="276" y="260"/>
                  <a:pt x="276" y="260"/>
                  <a:pt x="276" y="260"/>
                </a:cubicBezTo>
                <a:cubicBezTo>
                  <a:pt x="277" y="264"/>
                  <a:pt x="282" y="266"/>
                  <a:pt x="286" y="264"/>
                </a:cubicBezTo>
                <a:cubicBezTo>
                  <a:pt x="290" y="263"/>
                  <a:pt x="292" y="259"/>
                  <a:pt x="290" y="255"/>
                </a:cubicBezTo>
                <a:cubicBezTo>
                  <a:pt x="289" y="250"/>
                  <a:pt x="289" y="250"/>
                  <a:pt x="289" y="250"/>
                </a:cubicBezTo>
                <a:cubicBezTo>
                  <a:pt x="295" y="247"/>
                  <a:pt x="299" y="242"/>
                  <a:pt x="303" y="237"/>
                </a:cubicBezTo>
                <a:cubicBezTo>
                  <a:pt x="307" y="239"/>
                  <a:pt x="307" y="239"/>
                  <a:pt x="307" y="239"/>
                </a:cubicBezTo>
                <a:cubicBezTo>
                  <a:pt x="311" y="241"/>
                  <a:pt x="316" y="239"/>
                  <a:pt x="317" y="235"/>
                </a:cubicBezTo>
                <a:cubicBezTo>
                  <a:pt x="319" y="232"/>
                  <a:pt x="318" y="227"/>
                  <a:pt x="314" y="225"/>
                </a:cubicBezTo>
                <a:cubicBezTo>
                  <a:pt x="310" y="223"/>
                  <a:pt x="310" y="223"/>
                  <a:pt x="310" y="223"/>
                </a:cubicBezTo>
                <a:cubicBezTo>
                  <a:pt x="311" y="217"/>
                  <a:pt x="312" y="210"/>
                  <a:pt x="310" y="204"/>
                </a:cubicBezTo>
                <a:cubicBezTo>
                  <a:pt x="315" y="202"/>
                  <a:pt x="315" y="202"/>
                  <a:pt x="315" y="202"/>
                </a:cubicBezTo>
                <a:cubicBezTo>
                  <a:pt x="319" y="201"/>
                  <a:pt x="321" y="196"/>
                  <a:pt x="319" y="192"/>
                </a:cubicBezTo>
                <a:close/>
                <a:moveTo>
                  <a:pt x="267" y="248"/>
                </a:moveTo>
                <a:cubicBezTo>
                  <a:pt x="247" y="248"/>
                  <a:pt x="230" y="232"/>
                  <a:pt x="230" y="212"/>
                </a:cubicBezTo>
                <a:cubicBezTo>
                  <a:pt x="230" y="192"/>
                  <a:pt x="247" y="175"/>
                  <a:pt x="267" y="175"/>
                </a:cubicBezTo>
                <a:cubicBezTo>
                  <a:pt x="287" y="175"/>
                  <a:pt x="303" y="192"/>
                  <a:pt x="303" y="212"/>
                </a:cubicBezTo>
                <a:cubicBezTo>
                  <a:pt x="303" y="232"/>
                  <a:pt x="287" y="248"/>
                  <a:pt x="267" y="248"/>
                </a:cubicBezTo>
                <a:close/>
                <a:moveTo>
                  <a:pt x="306" y="59"/>
                </a:moveTo>
                <a:cubicBezTo>
                  <a:pt x="302" y="56"/>
                  <a:pt x="297" y="55"/>
                  <a:pt x="292" y="55"/>
                </a:cubicBezTo>
                <a:cubicBezTo>
                  <a:pt x="277" y="55"/>
                  <a:pt x="266" y="66"/>
                  <a:pt x="266" y="81"/>
                </a:cubicBezTo>
                <a:cubicBezTo>
                  <a:pt x="266" y="90"/>
                  <a:pt x="271" y="99"/>
                  <a:pt x="278" y="103"/>
                </a:cubicBezTo>
                <a:cubicBezTo>
                  <a:pt x="282" y="106"/>
                  <a:pt x="287" y="107"/>
                  <a:pt x="292" y="107"/>
                </a:cubicBezTo>
                <a:cubicBezTo>
                  <a:pt x="306" y="107"/>
                  <a:pt x="318" y="95"/>
                  <a:pt x="318" y="81"/>
                </a:cubicBezTo>
                <a:cubicBezTo>
                  <a:pt x="318" y="72"/>
                  <a:pt x="314" y="64"/>
                  <a:pt x="306" y="59"/>
                </a:cubicBezTo>
                <a:close/>
                <a:moveTo>
                  <a:pt x="363" y="102"/>
                </a:moveTo>
                <a:cubicBezTo>
                  <a:pt x="357" y="99"/>
                  <a:pt x="357" y="99"/>
                  <a:pt x="357" y="99"/>
                </a:cubicBezTo>
                <a:cubicBezTo>
                  <a:pt x="359" y="89"/>
                  <a:pt x="360" y="79"/>
                  <a:pt x="358" y="69"/>
                </a:cubicBezTo>
                <a:cubicBezTo>
                  <a:pt x="364" y="67"/>
                  <a:pt x="364" y="67"/>
                  <a:pt x="364" y="67"/>
                </a:cubicBezTo>
                <a:cubicBezTo>
                  <a:pt x="370" y="65"/>
                  <a:pt x="373" y="58"/>
                  <a:pt x="371" y="52"/>
                </a:cubicBezTo>
                <a:cubicBezTo>
                  <a:pt x="369" y="46"/>
                  <a:pt x="363" y="43"/>
                  <a:pt x="357" y="45"/>
                </a:cubicBezTo>
                <a:cubicBezTo>
                  <a:pt x="350" y="48"/>
                  <a:pt x="350" y="48"/>
                  <a:pt x="350" y="48"/>
                </a:cubicBezTo>
                <a:cubicBezTo>
                  <a:pt x="345" y="39"/>
                  <a:pt x="338" y="32"/>
                  <a:pt x="330" y="26"/>
                </a:cubicBezTo>
                <a:cubicBezTo>
                  <a:pt x="333" y="20"/>
                  <a:pt x="333" y="20"/>
                  <a:pt x="333" y="20"/>
                </a:cubicBezTo>
                <a:cubicBezTo>
                  <a:pt x="335" y="16"/>
                  <a:pt x="334" y="11"/>
                  <a:pt x="332" y="8"/>
                </a:cubicBezTo>
                <a:cubicBezTo>
                  <a:pt x="331" y="7"/>
                  <a:pt x="329" y="5"/>
                  <a:pt x="328" y="5"/>
                </a:cubicBezTo>
                <a:cubicBezTo>
                  <a:pt x="322" y="2"/>
                  <a:pt x="315" y="4"/>
                  <a:pt x="313" y="10"/>
                </a:cubicBezTo>
                <a:cubicBezTo>
                  <a:pt x="310" y="16"/>
                  <a:pt x="310" y="16"/>
                  <a:pt x="310" y="16"/>
                </a:cubicBezTo>
                <a:cubicBezTo>
                  <a:pt x="300" y="14"/>
                  <a:pt x="290" y="13"/>
                  <a:pt x="280" y="15"/>
                </a:cubicBezTo>
                <a:cubicBezTo>
                  <a:pt x="278" y="9"/>
                  <a:pt x="278" y="9"/>
                  <a:pt x="278" y="9"/>
                </a:cubicBezTo>
                <a:cubicBezTo>
                  <a:pt x="276" y="3"/>
                  <a:pt x="269" y="0"/>
                  <a:pt x="263" y="2"/>
                </a:cubicBezTo>
                <a:cubicBezTo>
                  <a:pt x="257" y="4"/>
                  <a:pt x="254" y="10"/>
                  <a:pt x="256" y="16"/>
                </a:cubicBezTo>
                <a:cubicBezTo>
                  <a:pt x="259" y="23"/>
                  <a:pt x="259" y="23"/>
                  <a:pt x="259" y="23"/>
                </a:cubicBezTo>
                <a:cubicBezTo>
                  <a:pt x="250" y="28"/>
                  <a:pt x="243" y="35"/>
                  <a:pt x="237" y="43"/>
                </a:cubicBezTo>
                <a:cubicBezTo>
                  <a:pt x="231" y="40"/>
                  <a:pt x="231" y="40"/>
                  <a:pt x="231" y="40"/>
                </a:cubicBezTo>
                <a:cubicBezTo>
                  <a:pt x="225" y="37"/>
                  <a:pt x="218" y="40"/>
                  <a:pt x="216" y="45"/>
                </a:cubicBezTo>
                <a:cubicBezTo>
                  <a:pt x="213" y="51"/>
                  <a:pt x="215" y="58"/>
                  <a:pt x="221" y="60"/>
                </a:cubicBezTo>
                <a:cubicBezTo>
                  <a:pt x="227" y="63"/>
                  <a:pt x="227" y="63"/>
                  <a:pt x="227" y="63"/>
                </a:cubicBezTo>
                <a:cubicBezTo>
                  <a:pt x="225" y="73"/>
                  <a:pt x="224" y="83"/>
                  <a:pt x="226" y="93"/>
                </a:cubicBezTo>
                <a:cubicBezTo>
                  <a:pt x="220" y="95"/>
                  <a:pt x="220" y="95"/>
                  <a:pt x="220" y="95"/>
                </a:cubicBezTo>
                <a:cubicBezTo>
                  <a:pt x="214" y="97"/>
                  <a:pt x="211" y="104"/>
                  <a:pt x="213" y="110"/>
                </a:cubicBezTo>
                <a:cubicBezTo>
                  <a:pt x="215" y="116"/>
                  <a:pt x="221" y="119"/>
                  <a:pt x="227" y="116"/>
                </a:cubicBezTo>
                <a:cubicBezTo>
                  <a:pt x="234" y="114"/>
                  <a:pt x="234" y="114"/>
                  <a:pt x="234" y="114"/>
                </a:cubicBezTo>
                <a:cubicBezTo>
                  <a:pt x="238" y="122"/>
                  <a:pt x="245" y="129"/>
                  <a:pt x="252" y="135"/>
                </a:cubicBezTo>
                <a:cubicBezTo>
                  <a:pt x="253" y="135"/>
                  <a:pt x="253" y="136"/>
                  <a:pt x="254" y="136"/>
                </a:cubicBezTo>
                <a:cubicBezTo>
                  <a:pt x="251" y="142"/>
                  <a:pt x="251" y="142"/>
                  <a:pt x="251" y="142"/>
                </a:cubicBezTo>
                <a:cubicBezTo>
                  <a:pt x="248" y="148"/>
                  <a:pt x="251" y="155"/>
                  <a:pt x="256" y="157"/>
                </a:cubicBezTo>
                <a:cubicBezTo>
                  <a:pt x="262" y="160"/>
                  <a:pt x="269" y="157"/>
                  <a:pt x="271" y="152"/>
                </a:cubicBezTo>
                <a:cubicBezTo>
                  <a:pt x="274" y="146"/>
                  <a:pt x="274" y="146"/>
                  <a:pt x="274" y="146"/>
                </a:cubicBezTo>
                <a:cubicBezTo>
                  <a:pt x="284" y="148"/>
                  <a:pt x="294" y="149"/>
                  <a:pt x="304" y="147"/>
                </a:cubicBezTo>
                <a:cubicBezTo>
                  <a:pt x="306" y="153"/>
                  <a:pt x="306" y="153"/>
                  <a:pt x="306" y="153"/>
                </a:cubicBezTo>
                <a:cubicBezTo>
                  <a:pt x="308" y="159"/>
                  <a:pt x="315" y="162"/>
                  <a:pt x="321" y="160"/>
                </a:cubicBezTo>
                <a:cubicBezTo>
                  <a:pt x="327" y="158"/>
                  <a:pt x="330" y="151"/>
                  <a:pt x="327" y="146"/>
                </a:cubicBezTo>
                <a:cubicBezTo>
                  <a:pt x="325" y="139"/>
                  <a:pt x="325" y="139"/>
                  <a:pt x="325" y="139"/>
                </a:cubicBezTo>
                <a:cubicBezTo>
                  <a:pt x="334" y="134"/>
                  <a:pt x="341" y="127"/>
                  <a:pt x="347" y="119"/>
                </a:cubicBezTo>
                <a:cubicBezTo>
                  <a:pt x="353" y="122"/>
                  <a:pt x="353" y="122"/>
                  <a:pt x="353" y="122"/>
                </a:cubicBezTo>
                <a:cubicBezTo>
                  <a:pt x="359" y="125"/>
                  <a:pt x="366" y="122"/>
                  <a:pt x="368" y="117"/>
                </a:cubicBezTo>
                <a:cubicBezTo>
                  <a:pt x="371" y="111"/>
                  <a:pt x="368" y="104"/>
                  <a:pt x="363" y="102"/>
                </a:cubicBezTo>
                <a:close/>
                <a:moveTo>
                  <a:pt x="292" y="136"/>
                </a:moveTo>
                <a:cubicBezTo>
                  <a:pt x="280" y="136"/>
                  <a:pt x="269" y="132"/>
                  <a:pt x="260" y="125"/>
                </a:cubicBezTo>
                <a:cubicBezTo>
                  <a:pt x="246" y="116"/>
                  <a:pt x="237" y="99"/>
                  <a:pt x="237" y="81"/>
                </a:cubicBezTo>
                <a:cubicBezTo>
                  <a:pt x="237" y="51"/>
                  <a:pt x="262" y="26"/>
                  <a:pt x="292" y="26"/>
                </a:cubicBezTo>
                <a:cubicBezTo>
                  <a:pt x="302" y="26"/>
                  <a:pt x="312" y="29"/>
                  <a:pt x="320" y="34"/>
                </a:cubicBezTo>
                <a:cubicBezTo>
                  <a:pt x="336" y="43"/>
                  <a:pt x="347" y="61"/>
                  <a:pt x="347" y="81"/>
                </a:cubicBezTo>
                <a:cubicBezTo>
                  <a:pt x="347" y="111"/>
                  <a:pt x="322" y="136"/>
                  <a:pt x="292" y="136"/>
                </a:cubicBezTo>
                <a:close/>
                <a:moveTo>
                  <a:pt x="120" y="112"/>
                </a:moveTo>
                <a:cubicBezTo>
                  <a:pt x="99" y="112"/>
                  <a:pt x="82" y="128"/>
                  <a:pt x="82" y="149"/>
                </a:cubicBezTo>
                <a:cubicBezTo>
                  <a:pt x="82" y="169"/>
                  <a:pt x="99" y="186"/>
                  <a:pt x="120" y="186"/>
                </a:cubicBezTo>
                <a:cubicBezTo>
                  <a:pt x="140" y="186"/>
                  <a:pt x="157" y="169"/>
                  <a:pt x="157" y="149"/>
                </a:cubicBezTo>
                <a:cubicBezTo>
                  <a:pt x="157" y="128"/>
                  <a:pt x="140" y="112"/>
                  <a:pt x="120" y="112"/>
                </a:cubicBezTo>
                <a:close/>
                <a:moveTo>
                  <a:pt x="214" y="165"/>
                </a:moveTo>
                <a:cubicBezTo>
                  <a:pt x="223" y="165"/>
                  <a:pt x="223" y="165"/>
                  <a:pt x="223" y="165"/>
                </a:cubicBezTo>
                <a:cubicBezTo>
                  <a:pt x="232" y="165"/>
                  <a:pt x="240" y="158"/>
                  <a:pt x="240" y="149"/>
                </a:cubicBezTo>
                <a:cubicBezTo>
                  <a:pt x="240" y="148"/>
                  <a:pt x="240" y="148"/>
                  <a:pt x="240" y="148"/>
                </a:cubicBezTo>
                <a:cubicBezTo>
                  <a:pt x="239" y="139"/>
                  <a:pt x="232" y="133"/>
                  <a:pt x="223" y="133"/>
                </a:cubicBezTo>
                <a:cubicBezTo>
                  <a:pt x="214" y="133"/>
                  <a:pt x="214" y="133"/>
                  <a:pt x="214" y="133"/>
                </a:cubicBezTo>
                <a:cubicBezTo>
                  <a:pt x="211" y="118"/>
                  <a:pt x="206" y="105"/>
                  <a:pt x="197" y="94"/>
                </a:cubicBezTo>
                <a:cubicBezTo>
                  <a:pt x="204" y="87"/>
                  <a:pt x="204" y="87"/>
                  <a:pt x="204" y="87"/>
                </a:cubicBezTo>
                <a:cubicBezTo>
                  <a:pt x="211" y="80"/>
                  <a:pt x="211" y="70"/>
                  <a:pt x="204" y="64"/>
                </a:cubicBezTo>
                <a:cubicBezTo>
                  <a:pt x="198" y="58"/>
                  <a:pt x="188" y="58"/>
                  <a:pt x="182" y="64"/>
                </a:cubicBezTo>
                <a:cubicBezTo>
                  <a:pt x="175" y="71"/>
                  <a:pt x="175" y="71"/>
                  <a:pt x="175" y="71"/>
                </a:cubicBezTo>
                <a:cubicBezTo>
                  <a:pt x="163" y="63"/>
                  <a:pt x="150" y="57"/>
                  <a:pt x="136" y="55"/>
                </a:cubicBezTo>
                <a:cubicBezTo>
                  <a:pt x="136" y="45"/>
                  <a:pt x="136" y="45"/>
                  <a:pt x="136" y="45"/>
                </a:cubicBezTo>
                <a:cubicBezTo>
                  <a:pt x="136" y="36"/>
                  <a:pt x="129" y="29"/>
                  <a:pt x="120" y="29"/>
                </a:cubicBezTo>
                <a:cubicBezTo>
                  <a:pt x="111" y="29"/>
                  <a:pt x="103" y="36"/>
                  <a:pt x="103" y="45"/>
                </a:cubicBezTo>
                <a:cubicBezTo>
                  <a:pt x="103" y="55"/>
                  <a:pt x="103" y="55"/>
                  <a:pt x="103" y="55"/>
                </a:cubicBezTo>
                <a:cubicBezTo>
                  <a:pt x="89" y="57"/>
                  <a:pt x="76" y="63"/>
                  <a:pt x="65" y="71"/>
                </a:cubicBezTo>
                <a:cubicBezTo>
                  <a:pt x="58" y="64"/>
                  <a:pt x="58" y="64"/>
                  <a:pt x="58" y="64"/>
                </a:cubicBezTo>
                <a:cubicBezTo>
                  <a:pt x="51" y="58"/>
                  <a:pt x="41" y="58"/>
                  <a:pt x="35" y="64"/>
                </a:cubicBezTo>
                <a:cubicBezTo>
                  <a:pt x="28" y="70"/>
                  <a:pt x="28" y="80"/>
                  <a:pt x="35" y="87"/>
                </a:cubicBezTo>
                <a:cubicBezTo>
                  <a:pt x="42" y="94"/>
                  <a:pt x="42" y="94"/>
                  <a:pt x="42" y="94"/>
                </a:cubicBezTo>
                <a:cubicBezTo>
                  <a:pt x="34" y="105"/>
                  <a:pt x="28" y="118"/>
                  <a:pt x="26" y="133"/>
                </a:cubicBezTo>
                <a:cubicBezTo>
                  <a:pt x="16" y="133"/>
                  <a:pt x="16" y="133"/>
                  <a:pt x="16" y="133"/>
                </a:cubicBezTo>
                <a:cubicBezTo>
                  <a:pt x="7" y="133"/>
                  <a:pt x="0" y="140"/>
                  <a:pt x="0" y="149"/>
                </a:cubicBezTo>
                <a:cubicBezTo>
                  <a:pt x="0" y="158"/>
                  <a:pt x="7" y="165"/>
                  <a:pt x="16" y="165"/>
                </a:cubicBezTo>
                <a:cubicBezTo>
                  <a:pt x="26" y="165"/>
                  <a:pt x="26" y="165"/>
                  <a:pt x="26" y="165"/>
                </a:cubicBezTo>
                <a:cubicBezTo>
                  <a:pt x="28" y="179"/>
                  <a:pt x="34" y="192"/>
                  <a:pt x="42" y="204"/>
                </a:cubicBezTo>
                <a:cubicBezTo>
                  <a:pt x="35" y="211"/>
                  <a:pt x="35" y="211"/>
                  <a:pt x="35" y="211"/>
                </a:cubicBezTo>
                <a:cubicBezTo>
                  <a:pt x="28" y="217"/>
                  <a:pt x="28" y="227"/>
                  <a:pt x="35" y="234"/>
                </a:cubicBezTo>
                <a:cubicBezTo>
                  <a:pt x="41" y="240"/>
                  <a:pt x="51" y="240"/>
                  <a:pt x="58" y="234"/>
                </a:cubicBezTo>
                <a:cubicBezTo>
                  <a:pt x="65" y="227"/>
                  <a:pt x="65" y="227"/>
                  <a:pt x="65" y="227"/>
                </a:cubicBezTo>
                <a:cubicBezTo>
                  <a:pt x="72" y="232"/>
                  <a:pt x="81" y="236"/>
                  <a:pt x="90" y="239"/>
                </a:cubicBezTo>
                <a:cubicBezTo>
                  <a:pt x="94" y="241"/>
                  <a:pt x="99" y="242"/>
                  <a:pt x="103" y="243"/>
                </a:cubicBezTo>
                <a:cubicBezTo>
                  <a:pt x="103" y="253"/>
                  <a:pt x="103" y="253"/>
                  <a:pt x="103" y="253"/>
                </a:cubicBezTo>
                <a:cubicBezTo>
                  <a:pt x="103" y="262"/>
                  <a:pt x="111" y="269"/>
                  <a:pt x="120" y="269"/>
                </a:cubicBezTo>
                <a:cubicBezTo>
                  <a:pt x="129" y="269"/>
                  <a:pt x="136" y="262"/>
                  <a:pt x="136" y="253"/>
                </a:cubicBezTo>
                <a:cubicBezTo>
                  <a:pt x="136" y="243"/>
                  <a:pt x="136" y="243"/>
                  <a:pt x="136" y="243"/>
                </a:cubicBezTo>
                <a:cubicBezTo>
                  <a:pt x="150" y="240"/>
                  <a:pt x="163" y="235"/>
                  <a:pt x="175" y="227"/>
                </a:cubicBezTo>
                <a:cubicBezTo>
                  <a:pt x="182" y="234"/>
                  <a:pt x="182" y="234"/>
                  <a:pt x="182" y="234"/>
                </a:cubicBezTo>
                <a:cubicBezTo>
                  <a:pt x="188" y="240"/>
                  <a:pt x="198" y="240"/>
                  <a:pt x="204" y="234"/>
                </a:cubicBezTo>
                <a:cubicBezTo>
                  <a:pt x="211" y="227"/>
                  <a:pt x="211" y="217"/>
                  <a:pt x="204" y="211"/>
                </a:cubicBezTo>
                <a:cubicBezTo>
                  <a:pt x="197" y="204"/>
                  <a:pt x="197" y="204"/>
                  <a:pt x="197" y="204"/>
                </a:cubicBezTo>
                <a:cubicBezTo>
                  <a:pt x="204" y="194"/>
                  <a:pt x="209" y="184"/>
                  <a:pt x="212" y="172"/>
                </a:cubicBezTo>
                <a:cubicBezTo>
                  <a:pt x="213" y="170"/>
                  <a:pt x="213" y="167"/>
                  <a:pt x="214" y="165"/>
                </a:cubicBezTo>
                <a:close/>
                <a:moveTo>
                  <a:pt x="183" y="194"/>
                </a:moveTo>
                <a:cubicBezTo>
                  <a:pt x="169" y="213"/>
                  <a:pt x="148" y="225"/>
                  <a:pt x="123" y="226"/>
                </a:cubicBezTo>
                <a:cubicBezTo>
                  <a:pt x="122" y="226"/>
                  <a:pt x="121" y="226"/>
                  <a:pt x="120" y="226"/>
                </a:cubicBezTo>
                <a:cubicBezTo>
                  <a:pt x="77" y="226"/>
                  <a:pt x="42" y="192"/>
                  <a:pt x="42" y="149"/>
                </a:cubicBezTo>
                <a:cubicBezTo>
                  <a:pt x="42" y="106"/>
                  <a:pt x="77" y="71"/>
                  <a:pt x="120" y="71"/>
                </a:cubicBezTo>
                <a:cubicBezTo>
                  <a:pt x="162" y="71"/>
                  <a:pt x="197" y="106"/>
                  <a:pt x="197" y="149"/>
                </a:cubicBezTo>
                <a:cubicBezTo>
                  <a:pt x="197" y="166"/>
                  <a:pt x="192" y="181"/>
                  <a:pt x="183" y="19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eaLnBrk="1" fontAlgn="auto" hangingPunct="1">
              <a:spcBef>
                <a:spcPts val="0"/>
              </a:spcBef>
              <a:spcAft>
                <a:spcPts val="0"/>
              </a:spcAft>
              <a:defRPr/>
            </a:pPr>
            <a:endParaRPr lang="en-US" kern="0">
              <a:solidFill>
                <a:srgbClr val="CB9B90"/>
              </a:solidFill>
              <a:latin typeface="Corbel" panose="020B0503020204020204"/>
            </a:endParaRPr>
          </a:p>
        </p:txBody>
      </p:sp>
      <p:sp>
        <p:nvSpPr>
          <p:cNvPr id="5" name="Title 3">
            <a:extLst>
              <a:ext uri="{FF2B5EF4-FFF2-40B4-BE49-F238E27FC236}">
                <a16:creationId xmlns:a16="http://schemas.microsoft.com/office/drawing/2014/main" id="{D1F9080B-94C2-004A-FB03-0C15DA29CAE6}"/>
              </a:ext>
            </a:extLst>
          </p:cNvPr>
          <p:cNvSpPr>
            <a:spLocks noGrp="1"/>
          </p:cNvSpPr>
          <p:nvPr>
            <p:ph type="title"/>
          </p:nvPr>
        </p:nvSpPr>
        <p:spPr>
          <a:xfrm>
            <a:off x="609600" y="274639"/>
            <a:ext cx="10972800" cy="1143000"/>
          </a:xfrm>
        </p:spPr>
        <p:txBody>
          <a:bodyPr lIns="91440" tIns="45720" rIns="91440" bIns="45720" anchor="b" anchorCtr="0"/>
          <a:lstStyle/>
          <a:p>
            <a:pPr>
              <a:lnSpc>
                <a:spcPct val="87892"/>
              </a:lnSpc>
            </a:pPr>
            <a:r>
              <a:rPr lang="en-US" sz="3700">
                <a:latin typeface="Calibri"/>
                <a:cs typeface="Calibri"/>
              </a:rPr>
              <a:t>Data Quality:</a:t>
            </a:r>
            <a:r>
              <a:rPr lang="en-US" sz="3700">
                <a:solidFill>
                  <a:schemeClr val="accent3"/>
                </a:solidFill>
                <a:latin typeface="Calibri"/>
                <a:cs typeface="Calibri"/>
              </a:rPr>
              <a:t> </a:t>
            </a:r>
            <a:br>
              <a:rPr lang="en-US" sz="3700"/>
            </a:br>
            <a:r>
              <a:rPr lang="en-US" sz="3700" b="0">
                <a:latin typeface="Calibri"/>
                <a:cs typeface="Calibri"/>
              </a:rPr>
              <a:t>Feedback and Reports</a:t>
            </a:r>
          </a:p>
        </p:txBody>
      </p:sp>
      <p:sp>
        <p:nvSpPr>
          <p:cNvPr id="7" name="TextBox 6">
            <a:extLst>
              <a:ext uri="{FF2B5EF4-FFF2-40B4-BE49-F238E27FC236}">
                <a16:creationId xmlns:a16="http://schemas.microsoft.com/office/drawing/2014/main" id="{DDCC8071-73A1-CA52-8171-0A96595E1187}"/>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14</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28001155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DF8572-3D2A-8C14-D364-09685EE2A328}"/>
              </a:ext>
            </a:extLst>
          </p:cNvPr>
          <p:cNvSpPr/>
          <p:nvPr/>
        </p:nvSpPr>
        <p:spPr>
          <a:xfrm>
            <a:off x="6140452" y="1118683"/>
            <a:ext cx="5866991" cy="5307517"/>
          </a:xfrm>
          <a:prstGeom prst="rect">
            <a:avLst/>
          </a:prstGeom>
          <a:solidFill>
            <a:schemeClr val="bg2">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702A8CC-75E6-44A3-85E1-FCB730EF4258}"/>
              </a:ext>
            </a:extLst>
          </p:cNvPr>
          <p:cNvPicPr>
            <a:picLocks noChangeAspect="1"/>
          </p:cNvPicPr>
          <p:nvPr/>
        </p:nvPicPr>
        <p:blipFill>
          <a:blip r:embed="rId3"/>
          <a:stretch>
            <a:fillRect/>
          </a:stretch>
        </p:blipFill>
        <p:spPr>
          <a:xfrm rot="329190">
            <a:off x="6582279" y="1534143"/>
            <a:ext cx="5136291" cy="2065931"/>
          </a:xfrm>
          <a:prstGeom prst="rect">
            <a:avLst/>
          </a:prstGeom>
          <a:ln>
            <a:noFill/>
          </a:ln>
          <a:effectLst>
            <a:outerShdw blurRad="50800" dist="38100" dir="2700000" algn="tl" rotWithShape="0">
              <a:prstClr val="black">
                <a:alpha val="40000"/>
              </a:prstClr>
            </a:outerShdw>
          </a:effectLst>
        </p:spPr>
      </p:pic>
      <p:sp>
        <p:nvSpPr>
          <p:cNvPr id="5" name="Title 4"/>
          <p:cNvSpPr>
            <a:spLocks noGrp="1"/>
          </p:cNvSpPr>
          <p:nvPr>
            <p:ph type="title"/>
          </p:nvPr>
        </p:nvSpPr>
        <p:spPr/>
        <p:txBody>
          <a:bodyPr lIns="91440" tIns="45720" rIns="91440" bIns="45720" anchor="b" anchorCtr="0"/>
          <a:lstStyle/>
          <a:p>
            <a:pPr>
              <a:lnSpc>
                <a:spcPct val="76000"/>
              </a:lnSpc>
            </a:pPr>
            <a:r>
              <a:rPr lang="en-US"/>
              <a:t>Data Quality:</a:t>
            </a:r>
            <a:br>
              <a:rPr lang="en-US"/>
            </a:br>
            <a:r>
              <a:rPr lang="en-US" b="0"/>
              <a:t>IIS</a:t>
            </a:r>
            <a:r>
              <a:rPr lang="en-US"/>
              <a:t> </a:t>
            </a:r>
            <a:r>
              <a:rPr lang="en-US" b="0"/>
              <a:t>Dashboard</a:t>
            </a:r>
          </a:p>
        </p:txBody>
      </p:sp>
      <p:sp>
        <p:nvSpPr>
          <p:cNvPr id="6" name="Text Placeholder 5"/>
          <p:cNvSpPr>
            <a:spLocks noGrp="1"/>
          </p:cNvSpPr>
          <p:nvPr>
            <p:ph type="body" sz="quarter" idx="10"/>
          </p:nvPr>
        </p:nvSpPr>
        <p:spPr>
          <a:xfrm>
            <a:off x="609601" y="1811867"/>
            <a:ext cx="5441949" cy="4421717"/>
          </a:xfrm>
        </p:spPr>
        <p:txBody>
          <a:bodyPr>
            <a:normAutofit/>
          </a:bodyPr>
          <a:lstStyle/>
          <a:p>
            <a:pPr marL="0" indent="0">
              <a:buNone/>
            </a:pPr>
            <a:r>
              <a:rPr lang="en-US" sz="2000"/>
              <a:t>The IIS Dashboard provides a comprehensive view of </a:t>
            </a:r>
            <a:r>
              <a:rPr lang="en-US" sz="2000" b="1" i="1">
                <a:solidFill>
                  <a:schemeClr val="accent6"/>
                </a:solidFill>
              </a:rPr>
              <a:t>data quality</a:t>
            </a:r>
            <a:r>
              <a:rPr lang="en-US" sz="2000"/>
              <a:t>,</a:t>
            </a:r>
            <a:r>
              <a:rPr lang="en-US" sz="2000">
                <a:solidFill>
                  <a:schemeClr val="accent6"/>
                </a:solidFill>
              </a:rPr>
              <a:t> </a:t>
            </a:r>
            <a:r>
              <a:rPr lang="en-US" sz="2000"/>
              <a:t>including the associated policies, IIS infrastructure, auxiliary projects, and measures</a:t>
            </a:r>
          </a:p>
          <a:p>
            <a:pPr marL="0" indent="0">
              <a:buNone/>
            </a:pPr>
            <a:endParaRPr lang="en-US" sz="1500"/>
          </a:p>
          <a:p>
            <a:pPr marL="0" indent="0">
              <a:buNone/>
            </a:pPr>
            <a:r>
              <a:rPr lang="en-US" sz="2000"/>
              <a:t>Dashboard content is available to help Program Managers and IIS Managers to:</a:t>
            </a:r>
          </a:p>
          <a:p>
            <a:pPr marL="455613" indent="-336550"/>
            <a:r>
              <a:rPr lang="en-US" sz="1800" b="0"/>
              <a:t>Consider how their system and its data meet targets from the Data Quality Blueprint</a:t>
            </a:r>
          </a:p>
          <a:p>
            <a:pPr marL="455613" indent="-336550"/>
            <a:r>
              <a:rPr lang="en-US" sz="1800" b="0"/>
              <a:t>Gauge progress over time</a:t>
            </a:r>
          </a:p>
          <a:p>
            <a:pPr marL="455613" indent="-336550"/>
            <a:r>
              <a:rPr lang="en-US" sz="1800" b="0"/>
              <a:t>Compare the jurisdiction’s IIS performance with other jurisdictions</a:t>
            </a:r>
          </a:p>
          <a:p>
            <a:pPr marL="455613" indent="-336550"/>
            <a:r>
              <a:rPr lang="en-US" sz="1800" b="0"/>
              <a:t>Determine opportunities and formulate plans for improvement</a:t>
            </a:r>
          </a:p>
        </p:txBody>
      </p:sp>
      <p:sp>
        <p:nvSpPr>
          <p:cNvPr id="7" name="TextBox 6">
            <a:extLst>
              <a:ext uri="{FF2B5EF4-FFF2-40B4-BE49-F238E27FC236}">
                <a16:creationId xmlns:a16="http://schemas.microsoft.com/office/drawing/2014/main" id="{0A314C4B-DBD7-4E29-8010-1A823EB38D0A}"/>
              </a:ext>
            </a:extLst>
          </p:cNvPr>
          <p:cNvSpPr txBox="1"/>
          <p:nvPr/>
        </p:nvSpPr>
        <p:spPr>
          <a:xfrm>
            <a:off x="7558285" y="5862260"/>
            <a:ext cx="3289573" cy="369332"/>
          </a:xfrm>
          <a:prstGeom prst="rect">
            <a:avLst/>
          </a:prstGeom>
          <a:solidFill>
            <a:schemeClr val="bg1"/>
          </a:solidFill>
          <a:ln>
            <a:solidFill>
              <a:schemeClr val="bg1">
                <a:lumMod val="75000"/>
              </a:schemeClr>
            </a:solidFill>
          </a:ln>
        </p:spPr>
        <p:txBody>
          <a:bodyPr wrap="square">
            <a:spAutoFit/>
          </a:bodyPr>
          <a:lstStyle/>
          <a:p>
            <a:pPr marL="0" lvl="1" algn="ctr">
              <a:buNone/>
            </a:pPr>
            <a:r>
              <a:rPr lang="en-US" sz="1800" b="1">
                <a:latin typeface="Calibri" panose="020F0502020204030204" pitchFamily="34" charset="0"/>
                <a:cs typeface="Calibri" panose="020F0502020204030204" pitchFamily="34" charset="0"/>
              </a:rPr>
              <a:t>Dashboard Screen Shots </a:t>
            </a:r>
            <a:endParaRPr lang="en-US" sz="1800" b="1">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BC321156-1703-4BB3-B43B-57E30C02AA56}"/>
              </a:ext>
            </a:extLst>
          </p:cNvPr>
          <p:cNvPicPr>
            <a:picLocks noChangeAspect="1"/>
          </p:cNvPicPr>
          <p:nvPr/>
        </p:nvPicPr>
        <p:blipFill>
          <a:blip r:embed="rId5"/>
          <a:stretch>
            <a:fillRect/>
          </a:stretch>
        </p:blipFill>
        <p:spPr>
          <a:xfrm>
            <a:off x="6600577" y="3429000"/>
            <a:ext cx="5204990" cy="2310317"/>
          </a:xfrm>
          <a:prstGeom prst="rect">
            <a:avLst/>
          </a:prstGeom>
          <a:ln>
            <a:no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3873978F-28A3-4141-8290-BF7318098FBA}"/>
              </a:ext>
            </a:extLst>
          </p:cNvPr>
          <p:cNvSpPr txBox="1"/>
          <p:nvPr/>
        </p:nvSpPr>
        <p:spPr>
          <a:xfrm>
            <a:off x="0" y="6436118"/>
            <a:ext cx="2414629" cy="261610"/>
          </a:xfrm>
          <a:prstGeom prst="rect">
            <a:avLst/>
          </a:prstGeom>
          <a:noFill/>
        </p:spPr>
        <p:txBody>
          <a:bodyPr wrap="square" lIns="91440" tIns="45720" rIns="91440" bIns="45720" anchor="t">
            <a:spAutoFit/>
          </a:bodyPr>
          <a:lstStyle/>
          <a:p>
            <a:pPr marL="0" lvl="1">
              <a:buNone/>
            </a:pPr>
            <a:r>
              <a:rPr lang="en-US" sz="1100">
                <a:latin typeface="Calibri"/>
                <a:cs typeface="Calibri"/>
                <a:hlinkClick r:id="rId6"/>
              </a:rPr>
              <a:t>Link: The IIS Dashboard</a:t>
            </a:r>
          </a:p>
        </p:txBody>
      </p:sp>
      <p:sp>
        <p:nvSpPr>
          <p:cNvPr id="10" name="Freeform 38">
            <a:extLst>
              <a:ext uri="{FF2B5EF4-FFF2-40B4-BE49-F238E27FC236}">
                <a16:creationId xmlns:a16="http://schemas.microsoft.com/office/drawing/2014/main" id="{971B2C0D-165E-1718-10D7-E29B2A3745D1}"/>
              </a:ext>
            </a:extLst>
          </p:cNvPr>
          <p:cNvSpPr>
            <a:spLocks noEditPoints="1"/>
          </p:cNvSpPr>
          <p:nvPr/>
        </p:nvSpPr>
        <p:spPr bwMode="auto">
          <a:xfrm>
            <a:off x="11146332" y="227589"/>
            <a:ext cx="861111" cy="624115"/>
          </a:xfrm>
          <a:custGeom>
            <a:avLst/>
            <a:gdLst>
              <a:gd name="T0" fmla="*/ 267 w 373"/>
              <a:gd name="T1" fmla="*/ 229 h 269"/>
              <a:gd name="T2" fmla="*/ 319 w 373"/>
              <a:gd name="T3" fmla="*/ 192 h 269"/>
              <a:gd name="T4" fmla="*/ 292 w 373"/>
              <a:gd name="T5" fmla="*/ 175 h 269"/>
              <a:gd name="T6" fmla="*/ 280 w 373"/>
              <a:gd name="T7" fmla="*/ 164 h 269"/>
              <a:gd name="T8" fmla="*/ 257 w 373"/>
              <a:gd name="T9" fmla="*/ 163 h 269"/>
              <a:gd name="T10" fmla="*/ 244 w 373"/>
              <a:gd name="T11" fmla="*/ 173 h 269"/>
              <a:gd name="T12" fmla="*/ 216 w 373"/>
              <a:gd name="T13" fmla="*/ 188 h 269"/>
              <a:gd name="T14" fmla="*/ 223 w 373"/>
              <a:gd name="T15" fmla="*/ 219 h 269"/>
              <a:gd name="T16" fmla="*/ 223 w 373"/>
              <a:gd name="T17" fmla="*/ 235 h 269"/>
              <a:gd name="T18" fmla="*/ 239 w 373"/>
              <a:gd name="T19" fmla="*/ 252 h 269"/>
              <a:gd name="T20" fmla="*/ 255 w 373"/>
              <a:gd name="T21" fmla="*/ 255 h 269"/>
              <a:gd name="T22" fmla="*/ 286 w 373"/>
              <a:gd name="T23" fmla="*/ 264 h 269"/>
              <a:gd name="T24" fmla="*/ 303 w 373"/>
              <a:gd name="T25" fmla="*/ 237 h 269"/>
              <a:gd name="T26" fmla="*/ 314 w 373"/>
              <a:gd name="T27" fmla="*/ 225 h 269"/>
              <a:gd name="T28" fmla="*/ 315 w 373"/>
              <a:gd name="T29" fmla="*/ 202 h 269"/>
              <a:gd name="T30" fmla="*/ 230 w 373"/>
              <a:gd name="T31" fmla="*/ 212 h 269"/>
              <a:gd name="T32" fmla="*/ 267 w 373"/>
              <a:gd name="T33" fmla="*/ 248 h 269"/>
              <a:gd name="T34" fmla="*/ 266 w 373"/>
              <a:gd name="T35" fmla="*/ 81 h 269"/>
              <a:gd name="T36" fmla="*/ 318 w 373"/>
              <a:gd name="T37" fmla="*/ 81 h 269"/>
              <a:gd name="T38" fmla="*/ 357 w 373"/>
              <a:gd name="T39" fmla="*/ 99 h 269"/>
              <a:gd name="T40" fmla="*/ 371 w 373"/>
              <a:gd name="T41" fmla="*/ 52 h 269"/>
              <a:gd name="T42" fmla="*/ 330 w 373"/>
              <a:gd name="T43" fmla="*/ 26 h 269"/>
              <a:gd name="T44" fmla="*/ 328 w 373"/>
              <a:gd name="T45" fmla="*/ 5 h 269"/>
              <a:gd name="T46" fmla="*/ 280 w 373"/>
              <a:gd name="T47" fmla="*/ 15 h 269"/>
              <a:gd name="T48" fmla="*/ 256 w 373"/>
              <a:gd name="T49" fmla="*/ 16 h 269"/>
              <a:gd name="T50" fmla="*/ 231 w 373"/>
              <a:gd name="T51" fmla="*/ 40 h 269"/>
              <a:gd name="T52" fmla="*/ 227 w 373"/>
              <a:gd name="T53" fmla="*/ 63 h 269"/>
              <a:gd name="T54" fmla="*/ 213 w 373"/>
              <a:gd name="T55" fmla="*/ 110 h 269"/>
              <a:gd name="T56" fmla="*/ 252 w 373"/>
              <a:gd name="T57" fmla="*/ 135 h 269"/>
              <a:gd name="T58" fmla="*/ 256 w 373"/>
              <a:gd name="T59" fmla="*/ 157 h 269"/>
              <a:gd name="T60" fmla="*/ 304 w 373"/>
              <a:gd name="T61" fmla="*/ 147 h 269"/>
              <a:gd name="T62" fmla="*/ 327 w 373"/>
              <a:gd name="T63" fmla="*/ 146 h 269"/>
              <a:gd name="T64" fmla="*/ 353 w 373"/>
              <a:gd name="T65" fmla="*/ 122 h 269"/>
              <a:gd name="T66" fmla="*/ 292 w 373"/>
              <a:gd name="T67" fmla="*/ 136 h 269"/>
              <a:gd name="T68" fmla="*/ 292 w 373"/>
              <a:gd name="T69" fmla="*/ 26 h 269"/>
              <a:gd name="T70" fmla="*/ 292 w 373"/>
              <a:gd name="T71" fmla="*/ 136 h 269"/>
              <a:gd name="T72" fmla="*/ 120 w 373"/>
              <a:gd name="T73" fmla="*/ 186 h 269"/>
              <a:gd name="T74" fmla="*/ 214 w 373"/>
              <a:gd name="T75" fmla="*/ 165 h 269"/>
              <a:gd name="T76" fmla="*/ 240 w 373"/>
              <a:gd name="T77" fmla="*/ 148 h 269"/>
              <a:gd name="T78" fmla="*/ 197 w 373"/>
              <a:gd name="T79" fmla="*/ 94 h 269"/>
              <a:gd name="T80" fmla="*/ 182 w 373"/>
              <a:gd name="T81" fmla="*/ 64 h 269"/>
              <a:gd name="T82" fmla="*/ 136 w 373"/>
              <a:gd name="T83" fmla="*/ 45 h 269"/>
              <a:gd name="T84" fmla="*/ 103 w 373"/>
              <a:gd name="T85" fmla="*/ 55 h 269"/>
              <a:gd name="T86" fmla="*/ 35 w 373"/>
              <a:gd name="T87" fmla="*/ 64 h 269"/>
              <a:gd name="T88" fmla="*/ 26 w 373"/>
              <a:gd name="T89" fmla="*/ 133 h 269"/>
              <a:gd name="T90" fmla="*/ 16 w 373"/>
              <a:gd name="T91" fmla="*/ 165 h 269"/>
              <a:gd name="T92" fmla="*/ 35 w 373"/>
              <a:gd name="T93" fmla="*/ 211 h 269"/>
              <a:gd name="T94" fmla="*/ 65 w 373"/>
              <a:gd name="T95" fmla="*/ 227 h 269"/>
              <a:gd name="T96" fmla="*/ 103 w 373"/>
              <a:gd name="T97" fmla="*/ 253 h 269"/>
              <a:gd name="T98" fmla="*/ 136 w 373"/>
              <a:gd name="T99" fmla="*/ 243 h 269"/>
              <a:gd name="T100" fmla="*/ 204 w 373"/>
              <a:gd name="T101" fmla="*/ 234 h 269"/>
              <a:gd name="T102" fmla="*/ 212 w 373"/>
              <a:gd name="T103" fmla="*/ 172 h 269"/>
              <a:gd name="T104" fmla="*/ 123 w 373"/>
              <a:gd name="T105" fmla="*/ 226 h 269"/>
              <a:gd name="T106" fmla="*/ 120 w 373"/>
              <a:gd name="T107" fmla="*/ 7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3" h="269">
                <a:moveTo>
                  <a:pt x="267" y="194"/>
                </a:moveTo>
                <a:cubicBezTo>
                  <a:pt x="257" y="194"/>
                  <a:pt x="249" y="202"/>
                  <a:pt x="249" y="212"/>
                </a:cubicBezTo>
                <a:cubicBezTo>
                  <a:pt x="249" y="221"/>
                  <a:pt x="257" y="229"/>
                  <a:pt x="267" y="229"/>
                </a:cubicBezTo>
                <a:cubicBezTo>
                  <a:pt x="276" y="229"/>
                  <a:pt x="284" y="221"/>
                  <a:pt x="284" y="212"/>
                </a:cubicBezTo>
                <a:cubicBezTo>
                  <a:pt x="284" y="202"/>
                  <a:pt x="276" y="194"/>
                  <a:pt x="267" y="194"/>
                </a:cubicBezTo>
                <a:close/>
                <a:moveTo>
                  <a:pt x="319" y="192"/>
                </a:moveTo>
                <a:cubicBezTo>
                  <a:pt x="318" y="188"/>
                  <a:pt x="314" y="186"/>
                  <a:pt x="310" y="188"/>
                </a:cubicBezTo>
                <a:cubicBezTo>
                  <a:pt x="305" y="189"/>
                  <a:pt x="305" y="189"/>
                  <a:pt x="305" y="189"/>
                </a:cubicBezTo>
                <a:cubicBezTo>
                  <a:pt x="302" y="184"/>
                  <a:pt x="297" y="179"/>
                  <a:pt x="292" y="175"/>
                </a:cubicBezTo>
                <a:cubicBezTo>
                  <a:pt x="294" y="171"/>
                  <a:pt x="294" y="171"/>
                  <a:pt x="294" y="171"/>
                </a:cubicBezTo>
                <a:cubicBezTo>
                  <a:pt x="296" y="167"/>
                  <a:pt x="294" y="162"/>
                  <a:pt x="290" y="161"/>
                </a:cubicBezTo>
                <a:cubicBezTo>
                  <a:pt x="287" y="159"/>
                  <a:pt x="282" y="161"/>
                  <a:pt x="280" y="164"/>
                </a:cubicBezTo>
                <a:cubicBezTo>
                  <a:pt x="278" y="168"/>
                  <a:pt x="278" y="168"/>
                  <a:pt x="278" y="168"/>
                </a:cubicBezTo>
                <a:cubicBezTo>
                  <a:pt x="272" y="167"/>
                  <a:pt x="265" y="166"/>
                  <a:pt x="259" y="168"/>
                </a:cubicBezTo>
                <a:cubicBezTo>
                  <a:pt x="257" y="163"/>
                  <a:pt x="257" y="163"/>
                  <a:pt x="257" y="163"/>
                </a:cubicBezTo>
                <a:cubicBezTo>
                  <a:pt x="256" y="159"/>
                  <a:pt x="251" y="157"/>
                  <a:pt x="247" y="159"/>
                </a:cubicBezTo>
                <a:cubicBezTo>
                  <a:pt x="243" y="160"/>
                  <a:pt x="241" y="165"/>
                  <a:pt x="243" y="168"/>
                </a:cubicBezTo>
                <a:cubicBezTo>
                  <a:pt x="244" y="173"/>
                  <a:pt x="244" y="173"/>
                  <a:pt x="244" y="173"/>
                </a:cubicBezTo>
                <a:cubicBezTo>
                  <a:pt x="239" y="176"/>
                  <a:pt x="234" y="181"/>
                  <a:pt x="230" y="186"/>
                </a:cubicBezTo>
                <a:cubicBezTo>
                  <a:pt x="226" y="184"/>
                  <a:pt x="226" y="184"/>
                  <a:pt x="226" y="184"/>
                </a:cubicBezTo>
                <a:cubicBezTo>
                  <a:pt x="222" y="182"/>
                  <a:pt x="217" y="184"/>
                  <a:pt x="216" y="188"/>
                </a:cubicBezTo>
                <a:cubicBezTo>
                  <a:pt x="214" y="192"/>
                  <a:pt x="216" y="196"/>
                  <a:pt x="219" y="198"/>
                </a:cubicBezTo>
                <a:cubicBezTo>
                  <a:pt x="224" y="200"/>
                  <a:pt x="224" y="200"/>
                  <a:pt x="224" y="200"/>
                </a:cubicBezTo>
                <a:cubicBezTo>
                  <a:pt x="222" y="206"/>
                  <a:pt x="221" y="213"/>
                  <a:pt x="223" y="219"/>
                </a:cubicBezTo>
                <a:cubicBezTo>
                  <a:pt x="218" y="221"/>
                  <a:pt x="218" y="221"/>
                  <a:pt x="218" y="221"/>
                </a:cubicBezTo>
                <a:cubicBezTo>
                  <a:pt x="214" y="222"/>
                  <a:pt x="212" y="227"/>
                  <a:pt x="214" y="231"/>
                </a:cubicBezTo>
                <a:cubicBezTo>
                  <a:pt x="215" y="235"/>
                  <a:pt x="220" y="237"/>
                  <a:pt x="223" y="235"/>
                </a:cubicBezTo>
                <a:cubicBezTo>
                  <a:pt x="228" y="234"/>
                  <a:pt x="228" y="234"/>
                  <a:pt x="228" y="234"/>
                </a:cubicBezTo>
                <a:cubicBezTo>
                  <a:pt x="231" y="240"/>
                  <a:pt x="236" y="244"/>
                  <a:pt x="241" y="248"/>
                </a:cubicBezTo>
                <a:cubicBezTo>
                  <a:pt x="239" y="252"/>
                  <a:pt x="239" y="252"/>
                  <a:pt x="239" y="252"/>
                </a:cubicBezTo>
                <a:cubicBezTo>
                  <a:pt x="237" y="256"/>
                  <a:pt x="239" y="261"/>
                  <a:pt x="243" y="262"/>
                </a:cubicBezTo>
                <a:cubicBezTo>
                  <a:pt x="247" y="264"/>
                  <a:pt x="251" y="262"/>
                  <a:pt x="253" y="259"/>
                </a:cubicBezTo>
                <a:cubicBezTo>
                  <a:pt x="255" y="255"/>
                  <a:pt x="255" y="255"/>
                  <a:pt x="255" y="255"/>
                </a:cubicBezTo>
                <a:cubicBezTo>
                  <a:pt x="261" y="256"/>
                  <a:pt x="268" y="257"/>
                  <a:pt x="274" y="255"/>
                </a:cubicBezTo>
                <a:cubicBezTo>
                  <a:pt x="276" y="260"/>
                  <a:pt x="276" y="260"/>
                  <a:pt x="276" y="260"/>
                </a:cubicBezTo>
                <a:cubicBezTo>
                  <a:pt x="277" y="264"/>
                  <a:pt x="282" y="266"/>
                  <a:pt x="286" y="264"/>
                </a:cubicBezTo>
                <a:cubicBezTo>
                  <a:pt x="290" y="263"/>
                  <a:pt x="292" y="259"/>
                  <a:pt x="290" y="255"/>
                </a:cubicBezTo>
                <a:cubicBezTo>
                  <a:pt x="289" y="250"/>
                  <a:pt x="289" y="250"/>
                  <a:pt x="289" y="250"/>
                </a:cubicBezTo>
                <a:cubicBezTo>
                  <a:pt x="295" y="247"/>
                  <a:pt x="299" y="242"/>
                  <a:pt x="303" y="237"/>
                </a:cubicBezTo>
                <a:cubicBezTo>
                  <a:pt x="307" y="239"/>
                  <a:pt x="307" y="239"/>
                  <a:pt x="307" y="239"/>
                </a:cubicBezTo>
                <a:cubicBezTo>
                  <a:pt x="311" y="241"/>
                  <a:pt x="316" y="239"/>
                  <a:pt x="317" y="235"/>
                </a:cubicBezTo>
                <a:cubicBezTo>
                  <a:pt x="319" y="232"/>
                  <a:pt x="318" y="227"/>
                  <a:pt x="314" y="225"/>
                </a:cubicBezTo>
                <a:cubicBezTo>
                  <a:pt x="310" y="223"/>
                  <a:pt x="310" y="223"/>
                  <a:pt x="310" y="223"/>
                </a:cubicBezTo>
                <a:cubicBezTo>
                  <a:pt x="311" y="217"/>
                  <a:pt x="312" y="210"/>
                  <a:pt x="310" y="204"/>
                </a:cubicBezTo>
                <a:cubicBezTo>
                  <a:pt x="315" y="202"/>
                  <a:pt x="315" y="202"/>
                  <a:pt x="315" y="202"/>
                </a:cubicBezTo>
                <a:cubicBezTo>
                  <a:pt x="319" y="201"/>
                  <a:pt x="321" y="196"/>
                  <a:pt x="319" y="192"/>
                </a:cubicBezTo>
                <a:close/>
                <a:moveTo>
                  <a:pt x="267" y="248"/>
                </a:moveTo>
                <a:cubicBezTo>
                  <a:pt x="247" y="248"/>
                  <a:pt x="230" y="232"/>
                  <a:pt x="230" y="212"/>
                </a:cubicBezTo>
                <a:cubicBezTo>
                  <a:pt x="230" y="192"/>
                  <a:pt x="247" y="175"/>
                  <a:pt x="267" y="175"/>
                </a:cubicBezTo>
                <a:cubicBezTo>
                  <a:pt x="287" y="175"/>
                  <a:pt x="303" y="192"/>
                  <a:pt x="303" y="212"/>
                </a:cubicBezTo>
                <a:cubicBezTo>
                  <a:pt x="303" y="232"/>
                  <a:pt x="287" y="248"/>
                  <a:pt x="267" y="248"/>
                </a:cubicBezTo>
                <a:close/>
                <a:moveTo>
                  <a:pt x="306" y="59"/>
                </a:moveTo>
                <a:cubicBezTo>
                  <a:pt x="302" y="56"/>
                  <a:pt x="297" y="55"/>
                  <a:pt x="292" y="55"/>
                </a:cubicBezTo>
                <a:cubicBezTo>
                  <a:pt x="277" y="55"/>
                  <a:pt x="266" y="66"/>
                  <a:pt x="266" y="81"/>
                </a:cubicBezTo>
                <a:cubicBezTo>
                  <a:pt x="266" y="90"/>
                  <a:pt x="271" y="99"/>
                  <a:pt x="278" y="103"/>
                </a:cubicBezTo>
                <a:cubicBezTo>
                  <a:pt x="282" y="106"/>
                  <a:pt x="287" y="107"/>
                  <a:pt x="292" y="107"/>
                </a:cubicBezTo>
                <a:cubicBezTo>
                  <a:pt x="306" y="107"/>
                  <a:pt x="318" y="95"/>
                  <a:pt x="318" y="81"/>
                </a:cubicBezTo>
                <a:cubicBezTo>
                  <a:pt x="318" y="72"/>
                  <a:pt x="314" y="64"/>
                  <a:pt x="306" y="59"/>
                </a:cubicBezTo>
                <a:close/>
                <a:moveTo>
                  <a:pt x="363" y="102"/>
                </a:moveTo>
                <a:cubicBezTo>
                  <a:pt x="357" y="99"/>
                  <a:pt x="357" y="99"/>
                  <a:pt x="357" y="99"/>
                </a:cubicBezTo>
                <a:cubicBezTo>
                  <a:pt x="359" y="89"/>
                  <a:pt x="360" y="79"/>
                  <a:pt x="358" y="69"/>
                </a:cubicBezTo>
                <a:cubicBezTo>
                  <a:pt x="364" y="67"/>
                  <a:pt x="364" y="67"/>
                  <a:pt x="364" y="67"/>
                </a:cubicBezTo>
                <a:cubicBezTo>
                  <a:pt x="370" y="65"/>
                  <a:pt x="373" y="58"/>
                  <a:pt x="371" y="52"/>
                </a:cubicBezTo>
                <a:cubicBezTo>
                  <a:pt x="369" y="46"/>
                  <a:pt x="363" y="43"/>
                  <a:pt x="357" y="45"/>
                </a:cubicBezTo>
                <a:cubicBezTo>
                  <a:pt x="350" y="48"/>
                  <a:pt x="350" y="48"/>
                  <a:pt x="350" y="48"/>
                </a:cubicBezTo>
                <a:cubicBezTo>
                  <a:pt x="345" y="39"/>
                  <a:pt x="338" y="32"/>
                  <a:pt x="330" y="26"/>
                </a:cubicBezTo>
                <a:cubicBezTo>
                  <a:pt x="333" y="20"/>
                  <a:pt x="333" y="20"/>
                  <a:pt x="333" y="20"/>
                </a:cubicBezTo>
                <a:cubicBezTo>
                  <a:pt x="335" y="16"/>
                  <a:pt x="334" y="11"/>
                  <a:pt x="332" y="8"/>
                </a:cubicBezTo>
                <a:cubicBezTo>
                  <a:pt x="331" y="7"/>
                  <a:pt x="329" y="5"/>
                  <a:pt x="328" y="5"/>
                </a:cubicBezTo>
                <a:cubicBezTo>
                  <a:pt x="322" y="2"/>
                  <a:pt x="315" y="4"/>
                  <a:pt x="313" y="10"/>
                </a:cubicBezTo>
                <a:cubicBezTo>
                  <a:pt x="310" y="16"/>
                  <a:pt x="310" y="16"/>
                  <a:pt x="310" y="16"/>
                </a:cubicBezTo>
                <a:cubicBezTo>
                  <a:pt x="300" y="14"/>
                  <a:pt x="290" y="13"/>
                  <a:pt x="280" y="15"/>
                </a:cubicBezTo>
                <a:cubicBezTo>
                  <a:pt x="278" y="9"/>
                  <a:pt x="278" y="9"/>
                  <a:pt x="278" y="9"/>
                </a:cubicBezTo>
                <a:cubicBezTo>
                  <a:pt x="276" y="3"/>
                  <a:pt x="269" y="0"/>
                  <a:pt x="263" y="2"/>
                </a:cubicBezTo>
                <a:cubicBezTo>
                  <a:pt x="257" y="4"/>
                  <a:pt x="254" y="10"/>
                  <a:pt x="256" y="16"/>
                </a:cubicBezTo>
                <a:cubicBezTo>
                  <a:pt x="259" y="23"/>
                  <a:pt x="259" y="23"/>
                  <a:pt x="259" y="23"/>
                </a:cubicBezTo>
                <a:cubicBezTo>
                  <a:pt x="250" y="28"/>
                  <a:pt x="243" y="35"/>
                  <a:pt x="237" y="43"/>
                </a:cubicBezTo>
                <a:cubicBezTo>
                  <a:pt x="231" y="40"/>
                  <a:pt x="231" y="40"/>
                  <a:pt x="231" y="40"/>
                </a:cubicBezTo>
                <a:cubicBezTo>
                  <a:pt x="225" y="37"/>
                  <a:pt x="218" y="40"/>
                  <a:pt x="216" y="45"/>
                </a:cubicBezTo>
                <a:cubicBezTo>
                  <a:pt x="213" y="51"/>
                  <a:pt x="215" y="58"/>
                  <a:pt x="221" y="60"/>
                </a:cubicBezTo>
                <a:cubicBezTo>
                  <a:pt x="227" y="63"/>
                  <a:pt x="227" y="63"/>
                  <a:pt x="227" y="63"/>
                </a:cubicBezTo>
                <a:cubicBezTo>
                  <a:pt x="225" y="73"/>
                  <a:pt x="224" y="83"/>
                  <a:pt x="226" y="93"/>
                </a:cubicBezTo>
                <a:cubicBezTo>
                  <a:pt x="220" y="95"/>
                  <a:pt x="220" y="95"/>
                  <a:pt x="220" y="95"/>
                </a:cubicBezTo>
                <a:cubicBezTo>
                  <a:pt x="214" y="97"/>
                  <a:pt x="211" y="104"/>
                  <a:pt x="213" y="110"/>
                </a:cubicBezTo>
                <a:cubicBezTo>
                  <a:pt x="215" y="116"/>
                  <a:pt x="221" y="119"/>
                  <a:pt x="227" y="116"/>
                </a:cubicBezTo>
                <a:cubicBezTo>
                  <a:pt x="234" y="114"/>
                  <a:pt x="234" y="114"/>
                  <a:pt x="234" y="114"/>
                </a:cubicBezTo>
                <a:cubicBezTo>
                  <a:pt x="238" y="122"/>
                  <a:pt x="245" y="129"/>
                  <a:pt x="252" y="135"/>
                </a:cubicBezTo>
                <a:cubicBezTo>
                  <a:pt x="253" y="135"/>
                  <a:pt x="253" y="136"/>
                  <a:pt x="254" y="136"/>
                </a:cubicBezTo>
                <a:cubicBezTo>
                  <a:pt x="251" y="142"/>
                  <a:pt x="251" y="142"/>
                  <a:pt x="251" y="142"/>
                </a:cubicBezTo>
                <a:cubicBezTo>
                  <a:pt x="248" y="148"/>
                  <a:pt x="251" y="155"/>
                  <a:pt x="256" y="157"/>
                </a:cubicBezTo>
                <a:cubicBezTo>
                  <a:pt x="262" y="160"/>
                  <a:pt x="269" y="157"/>
                  <a:pt x="271" y="152"/>
                </a:cubicBezTo>
                <a:cubicBezTo>
                  <a:pt x="274" y="146"/>
                  <a:pt x="274" y="146"/>
                  <a:pt x="274" y="146"/>
                </a:cubicBezTo>
                <a:cubicBezTo>
                  <a:pt x="284" y="148"/>
                  <a:pt x="294" y="149"/>
                  <a:pt x="304" y="147"/>
                </a:cubicBezTo>
                <a:cubicBezTo>
                  <a:pt x="306" y="153"/>
                  <a:pt x="306" y="153"/>
                  <a:pt x="306" y="153"/>
                </a:cubicBezTo>
                <a:cubicBezTo>
                  <a:pt x="308" y="159"/>
                  <a:pt x="315" y="162"/>
                  <a:pt x="321" y="160"/>
                </a:cubicBezTo>
                <a:cubicBezTo>
                  <a:pt x="327" y="158"/>
                  <a:pt x="330" y="151"/>
                  <a:pt x="327" y="146"/>
                </a:cubicBezTo>
                <a:cubicBezTo>
                  <a:pt x="325" y="139"/>
                  <a:pt x="325" y="139"/>
                  <a:pt x="325" y="139"/>
                </a:cubicBezTo>
                <a:cubicBezTo>
                  <a:pt x="334" y="134"/>
                  <a:pt x="341" y="127"/>
                  <a:pt x="347" y="119"/>
                </a:cubicBezTo>
                <a:cubicBezTo>
                  <a:pt x="353" y="122"/>
                  <a:pt x="353" y="122"/>
                  <a:pt x="353" y="122"/>
                </a:cubicBezTo>
                <a:cubicBezTo>
                  <a:pt x="359" y="125"/>
                  <a:pt x="366" y="122"/>
                  <a:pt x="368" y="117"/>
                </a:cubicBezTo>
                <a:cubicBezTo>
                  <a:pt x="371" y="111"/>
                  <a:pt x="368" y="104"/>
                  <a:pt x="363" y="102"/>
                </a:cubicBezTo>
                <a:close/>
                <a:moveTo>
                  <a:pt x="292" y="136"/>
                </a:moveTo>
                <a:cubicBezTo>
                  <a:pt x="280" y="136"/>
                  <a:pt x="269" y="132"/>
                  <a:pt x="260" y="125"/>
                </a:cubicBezTo>
                <a:cubicBezTo>
                  <a:pt x="246" y="116"/>
                  <a:pt x="237" y="99"/>
                  <a:pt x="237" y="81"/>
                </a:cubicBezTo>
                <a:cubicBezTo>
                  <a:pt x="237" y="51"/>
                  <a:pt x="262" y="26"/>
                  <a:pt x="292" y="26"/>
                </a:cubicBezTo>
                <a:cubicBezTo>
                  <a:pt x="302" y="26"/>
                  <a:pt x="312" y="29"/>
                  <a:pt x="320" y="34"/>
                </a:cubicBezTo>
                <a:cubicBezTo>
                  <a:pt x="336" y="43"/>
                  <a:pt x="347" y="61"/>
                  <a:pt x="347" y="81"/>
                </a:cubicBezTo>
                <a:cubicBezTo>
                  <a:pt x="347" y="111"/>
                  <a:pt x="322" y="136"/>
                  <a:pt x="292" y="136"/>
                </a:cubicBezTo>
                <a:close/>
                <a:moveTo>
                  <a:pt x="120" y="112"/>
                </a:moveTo>
                <a:cubicBezTo>
                  <a:pt x="99" y="112"/>
                  <a:pt x="82" y="128"/>
                  <a:pt x="82" y="149"/>
                </a:cubicBezTo>
                <a:cubicBezTo>
                  <a:pt x="82" y="169"/>
                  <a:pt x="99" y="186"/>
                  <a:pt x="120" y="186"/>
                </a:cubicBezTo>
                <a:cubicBezTo>
                  <a:pt x="140" y="186"/>
                  <a:pt x="157" y="169"/>
                  <a:pt x="157" y="149"/>
                </a:cubicBezTo>
                <a:cubicBezTo>
                  <a:pt x="157" y="128"/>
                  <a:pt x="140" y="112"/>
                  <a:pt x="120" y="112"/>
                </a:cubicBezTo>
                <a:close/>
                <a:moveTo>
                  <a:pt x="214" y="165"/>
                </a:moveTo>
                <a:cubicBezTo>
                  <a:pt x="223" y="165"/>
                  <a:pt x="223" y="165"/>
                  <a:pt x="223" y="165"/>
                </a:cubicBezTo>
                <a:cubicBezTo>
                  <a:pt x="232" y="165"/>
                  <a:pt x="240" y="158"/>
                  <a:pt x="240" y="149"/>
                </a:cubicBezTo>
                <a:cubicBezTo>
                  <a:pt x="240" y="148"/>
                  <a:pt x="240" y="148"/>
                  <a:pt x="240" y="148"/>
                </a:cubicBezTo>
                <a:cubicBezTo>
                  <a:pt x="239" y="139"/>
                  <a:pt x="232" y="133"/>
                  <a:pt x="223" y="133"/>
                </a:cubicBezTo>
                <a:cubicBezTo>
                  <a:pt x="214" y="133"/>
                  <a:pt x="214" y="133"/>
                  <a:pt x="214" y="133"/>
                </a:cubicBezTo>
                <a:cubicBezTo>
                  <a:pt x="211" y="118"/>
                  <a:pt x="206" y="105"/>
                  <a:pt x="197" y="94"/>
                </a:cubicBezTo>
                <a:cubicBezTo>
                  <a:pt x="204" y="87"/>
                  <a:pt x="204" y="87"/>
                  <a:pt x="204" y="87"/>
                </a:cubicBezTo>
                <a:cubicBezTo>
                  <a:pt x="211" y="80"/>
                  <a:pt x="211" y="70"/>
                  <a:pt x="204" y="64"/>
                </a:cubicBezTo>
                <a:cubicBezTo>
                  <a:pt x="198" y="58"/>
                  <a:pt x="188" y="58"/>
                  <a:pt x="182" y="64"/>
                </a:cubicBezTo>
                <a:cubicBezTo>
                  <a:pt x="175" y="71"/>
                  <a:pt x="175" y="71"/>
                  <a:pt x="175" y="71"/>
                </a:cubicBezTo>
                <a:cubicBezTo>
                  <a:pt x="163" y="63"/>
                  <a:pt x="150" y="57"/>
                  <a:pt x="136" y="55"/>
                </a:cubicBezTo>
                <a:cubicBezTo>
                  <a:pt x="136" y="45"/>
                  <a:pt x="136" y="45"/>
                  <a:pt x="136" y="45"/>
                </a:cubicBezTo>
                <a:cubicBezTo>
                  <a:pt x="136" y="36"/>
                  <a:pt x="129" y="29"/>
                  <a:pt x="120" y="29"/>
                </a:cubicBezTo>
                <a:cubicBezTo>
                  <a:pt x="111" y="29"/>
                  <a:pt x="103" y="36"/>
                  <a:pt x="103" y="45"/>
                </a:cubicBezTo>
                <a:cubicBezTo>
                  <a:pt x="103" y="55"/>
                  <a:pt x="103" y="55"/>
                  <a:pt x="103" y="55"/>
                </a:cubicBezTo>
                <a:cubicBezTo>
                  <a:pt x="89" y="57"/>
                  <a:pt x="76" y="63"/>
                  <a:pt x="65" y="71"/>
                </a:cubicBezTo>
                <a:cubicBezTo>
                  <a:pt x="58" y="64"/>
                  <a:pt x="58" y="64"/>
                  <a:pt x="58" y="64"/>
                </a:cubicBezTo>
                <a:cubicBezTo>
                  <a:pt x="51" y="58"/>
                  <a:pt x="41" y="58"/>
                  <a:pt x="35" y="64"/>
                </a:cubicBezTo>
                <a:cubicBezTo>
                  <a:pt x="28" y="70"/>
                  <a:pt x="28" y="80"/>
                  <a:pt x="35" y="87"/>
                </a:cubicBezTo>
                <a:cubicBezTo>
                  <a:pt x="42" y="94"/>
                  <a:pt x="42" y="94"/>
                  <a:pt x="42" y="94"/>
                </a:cubicBezTo>
                <a:cubicBezTo>
                  <a:pt x="34" y="105"/>
                  <a:pt x="28" y="118"/>
                  <a:pt x="26" y="133"/>
                </a:cubicBezTo>
                <a:cubicBezTo>
                  <a:pt x="16" y="133"/>
                  <a:pt x="16" y="133"/>
                  <a:pt x="16" y="133"/>
                </a:cubicBezTo>
                <a:cubicBezTo>
                  <a:pt x="7" y="133"/>
                  <a:pt x="0" y="140"/>
                  <a:pt x="0" y="149"/>
                </a:cubicBezTo>
                <a:cubicBezTo>
                  <a:pt x="0" y="158"/>
                  <a:pt x="7" y="165"/>
                  <a:pt x="16" y="165"/>
                </a:cubicBezTo>
                <a:cubicBezTo>
                  <a:pt x="26" y="165"/>
                  <a:pt x="26" y="165"/>
                  <a:pt x="26" y="165"/>
                </a:cubicBezTo>
                <a:cubicBezTo>
                  <a:pt x="28" y="179"/>
                  <a:pt x="34" y="192"/>
                  <a:pt x="42" y="204"/>
                </a:cubicBezTo>
                <a:cubicBezTo>
                  <a:pt x="35" y="211"/>
                  <a:pt x="35" y="211"/>
                  <a:pt x="35" y="211"/>
                </a:cubicBezTo>
                <a:cubicBezTo>
                  <a:pt x="28" y="217"/>
                  <a:pt x="28" y="227"/>
                  <a:pt x="35" y="234"/>
                </a:cubicBezTo>
                <a:cubicBezTo>
                  <a:pt x="41" y="240"/>
                  <a:pt x="51" y="240"/>
                  <a:pt x="58" y="234"/>
                </a:cubicBezTo>
                <a:cubicBezTo>
                  <a:pt x="65" y="227"/>
                  <a:pt x="65" y="227"/>
                  <a:pt x="65" y="227"/>
                </a:cubicBezTo>
                <a:cubicBezTo>
                  <a:pt x="72" y="232"/>
                  <a:pt x="81" y="236"/>
                  <a:pt x="90" y="239"/>
                </a:cubicBezTo>
                <a:cubicBezTo>
                  <a:pt x="94" y="241"/>
                  <a:pt x="99" y="242"/>
                  <a:pt x="103" y="243"/>
                </a:cubicBezTo>
                <a:cubicBezTo>
                  <a:pt x="103" y="253"/>
                  <a:pt x="103" y="253"/>
                  <a:pt x="103" y="253"/>
                </a:cubicBezTo>
                <a:cubicBezTo>
                  <a:pt x="103" y="262"/>
                  <a:pt x="111" y="269"/>
                  <a:pt x="120" y="269"/>
                </a:cubicBezTo>
                <a:cubicBezTo>
                  <a:pt x="129" y="269"/>
                  <a:pt x="136" y="262"/>
                  <a:pt x="136" y="253"/>
                </a:cubicBezTo>
                <a:cubicBezTo>
                  <a:pt x="136" y="243"/>
                  <a:pt x="136" y="243"/>
                  <a:pt x="136" y="243"/>
                </a:cubicBezTo>
                <a:cubicBezTo>
                  <a:pt x="150" y="240"/>
                  <a:pt x="163" y="235"/>
                  <a:pt x="175" y="227"/>
                </a:cubicBezTo>
                <a:cubicBezTo>
                  <a:pt x="182" y="234"/>
                  <a:pt x="182" y="234"/>
                  <a:pt x="182" y="234"/>
                </a:cubicBezTo>
                <a:cubicBezTo>
                  <a:pt x="188" y="240"/>
                  <a:pt x="198" y="240"/>
                  <a:pt x="204" y="234"/>
                </a:cubicBezTo>
                <a:cubicBezTo>
                  <a:pt x="211" y="227"/>
                  <a:pt x="211" y="217"/>
                  <a:pt x="204" y="211"/>
                </a:cubicBezTo>
                <a:cubicBezTo>
                  <a:pt x="197" y="204"/>
                  <a:pt x="197" y="204"/>
                  <a:pt x="197" y="204"/>
                </a:cubicBezTo>
                <a:cubicBezTo>
                  <a:pt x="204" y="194"/>
                  <a:pt x="209" y="184"/>
                  <a:pt x="212" y="172"/>
                </a:cubicBezTo>
                <a:cubicBezTo>
                  <a:pt x="213" y="170"/>
                  <a:pt x="213" y="167"/>
                  <a:pt x="214" y="165"/>
                </a:cubicBezTo>
                <a:close/>
                <a:moveTo>
                  <a:pt x="183" y="194"/>
                </a:moveTo>
                <a:cubicBezTo>
                  <a:pt x="169" y="213"/>
                  <a:pt x="148" y="225"/>
                  <a:pt x="123" y="226"/>
                </a:cubicBezTo>
                <a:cubicBezTo>
                  <a:pt x="122" y="226"/>
                  <a:pt x="121" y="226"/>
                  <a:pt x="120" y="226"/>
                </a:cubicBezTo>
                <a:cubicBezTo>
                  <a:pt x="77" y="226"/>
                  <a:pt x="42" y="192"/>
                  <a:pt x="42" y="149"/>
                </a:cubicBezTo>
                <a:cubicBezTo>
                  <a:pt x="42" y="106"/>
                  <a:pt x="77" y="71"/>
                  <a:pt x="120" y="71"/>
                </a:cubicBezTo>
                <a:cubicBezTo>
                  <a:pt x="162" y="71"/>
                  <a:pt x="197" y="106"/>
                  <a:pt x="197" y="149"/>
                </a:cubicBezTo>
                <a:cubicBezTo>
                  <a:pt x="197" y="166"/>
                  <a:pt x="192" y="181"/>
                  <a:pt x="183" y="194"/>
                </a:cubicBezTo>
                <a:close/>
              </a:path>
            </a:pathLst>
          </a:custGeom>
          <a:solidFill>
            <a:srgbClr val="9A3B2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B9B90"/>
              </a:solidFill>
              <a:effectLst/>
              <a:uLnTx/>
              <a:uFillTx/>
              <a:latin typeface="Corbel" panose="020B0503020204020204"/>
              <a:ea typeface="+mn-ea"/>
              <a:cs typeface="+mn-cs"/>
            </a:endParaRPr>
          </a:p>
        </p:txBody>
      </p:sp>
      <p:sp>
        <p:nvSpPr>
          <p:cNvPr id="13" name="TextBox 12">
            <a:extLst>
              <a:ext uri="{FF2B5EF4-FFF2-40B4-BE49-F238E27FC236}">
                <a16:creationId xmlns:a16="http://schemas.microsoft.com/office/drawing/2014/main" id="{638AE1AE-CA71-DC71-3A82-1B038A876AB5}"/>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15</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32759609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B0E7468-AF5F-4433-97D5-9EA93C293F8E}"/>
              </a:ext>
            </a:extLst>
          </p:cNvPr>
          <p:cNvSpPr/>
          <p:nvPr/>
        </p:nvSpPr>
        <p:spPr bwMode="gray">
          <a:xfrm>
            <a:off x="8936699" y="2549728"/>
            <a:ext cx="2286000" cy="2286000"/>
          </a:xfrm>
          <a:prstGeom prst="ellipse">
            <a:avLst/>
          </a:prstGeom>
          <a:solidFill>
            <a:srgbClr val="DDE2F0">
              <a:alpha val="69804"/>
            </a:srgbClr>
          </a:solidFill>
          <a:ln w="38100" algn="ctr">
            <a:noFill/>
            <a:prstDash val="sysDot"/>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b="1">
              <a:solidFill>
                <a:schemeClr val="bg1"/>
              </a:solidFill>
            </a:endParaRPr>
          </a:p>
        </p:txBody>
      </p:sp>
      <p:graphicFrame>
        <p:nvGraphicFramePr>
          <p:cNvPr id="6" name="Object 5" hidden="1">
            <a:extLst>
              <a:ext uri="{FF2B5EF4-FFF2-40B4-BE49-F238E27FC236}">
                <a16:creationId xmlns:a16="http://schemas.microsoft.com/office/drawing/2014/main" id="{58C1B445-BDCA-4B95-A244-C41F9813D01A}"/>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58C1B445-BDCA-4B95-A244-C41F9813D01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B6D1B6-ECAC-47D5-9B26-77C81F60DE1A}"/>
              </a:ext>
            </a:extLst>
          </p:cNvPr>
          <p:cNvSpPr/>
          <p:nvPr>
            <p:custDataLst>
              <p:tags r:id="rId2"/>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0000"/>
              </a:lnSpc>
              <a:spcBef>
                <a:spcPct val="0"/>
              </a:spcBef>
              <a:spcAft>
                <a:spcPct val="0"/>
              </a:spcAft>
            </a:pPr>
            <a:endParaRPr lang="en-US" sz="3600">
              <a:latin typeface="Chronicle Display Black" pitchFamily="50" charset="0"/>
              <a:sym typeface="Chronicle Display Black" pitchFamily="50" charset="0"/>
            </a:endParaRPr>
          </a:p>
        </p:txBody>
      </p:sp>
      <p:sp>
        <p:nvSpPr>
          <p:cNvPr id="38" name="Rectangle 37">
            <a:extLst>
              <a:ext uri="{FF2B5EF4-FFF2-40B4-BE49-F238E27FC236}">
                <a16:creationId xmlns:a16="http://schemas.microsoft.com/office/drawing/2014/main" id="{9F99D3DC-1E15-47E8-B9B2-2222A0B69FB6}"/>
              </a:ext>
            </a:extLst>
          </p:cNvPr>
          <p:cNvSpPr/>
          <p:nvPr/>
        </p:nvSpPr>
        <p:spPr bwMode="gray">
          <a:xfrm>
            <a:off x="9165299" y="5425955"/>
            <a:ext cx="1828800" cy="914400"/>
          </a:xfrm>
          <a:prstGeom prst="rect">
            <a:avLst/>
          </a:prstGeom>
          <a:solidFill>
            <a:schemeClr val="accent6"/>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nSpc>
                <a:spcPct val="106000"/>
              </a:lnSpc>
              <a:buFont typeface="Wingdings 2" pitchFamily="18" charset="2"/>
              <a:buNone/>
            </a:pPr>
            <a:r>
              <a:rPr lang="en-US" sz="1600" b="1">
                <a:solidFill>
                  <a:schemeClr val="bg1"/>
                </a:solidFill>
                <a:latin typeface="Calibri" panose="020F0502020204030204" pitchFamily="34" charset="0"/>
                <a:cs typeface="Calibri" panose="020F0502020204030204" pitchFamily="34" charset="0"/>
              </a:rPr>
              <a:t>CDC  via</a:t>
            </a:r>
          </a:p>
          <a:p>
            <a:pPr>
              <a:lnSpc>
                <a:spcPct val="106000"/>
              </a:lnSpc>
              <a:buFont typeface="Wingdings 2" pitchFamily="18" charset="2"/>
              <a:buNone/>
            </a:pPr>
            <a:r>
              <a:rPr lang="en-US" sz="1600" b="1">
                <a:solidFill>
                  <a:schemeClr val="bg1"/>
                </a:solidFill>
                <a:latin typeface="Calibri" panose="020F0502020204030204" pitchFamily="34" charset="0"/>
                <a:cs typeface="Calibri" panose="020F0502020204030204" pitchFamily="34" charset="0"/>
              </a:rPr>
              <a:t>IZ Data Lake</a:t>
            </a:r>
            <a:endParaRPr lang="en-US" sz="1600">
              <a:solidFill>
                <a:schemeClr val="bg1"/>
              </a:solidFill>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31C20B27-660F-44C3-AA67-284262AE256C}"/>
              </a:ext>
            </a:extLst>
          </p:cNvPr>
          <p:cNvSpPr/>
          <p:nvPr/>
        </p:nvSpPr>
        <p:spPr bwMode="gray">
          <a:xfrm>
            <a:off x="6912903" y="1845640"/>
            <a:ext cx="1828800" cy="914400"/>
          </a:xfrm>
          <a:prstGeom prst="rect">
            <a:avLst/>
          </a:prstGeom>
          <a:solidFill>
            <a:schemeClr val="accent3"/>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nSpc>
                <a:spcPct val="106000"/>
              </a:lnSpc>
              <a:buFont typeface="Wingdings 2" pitchFamily="18" charset="2"/>
              <a:buNone/>
            </a:pPr>
            <a:r>
              <a:rPr lang="en-US" sz="1600" b="1">
                <a:solidFill>
                  <a:schemeClr val="bg1"/>
                </a:solidFill>
                <a:latin typeface="Calibri" panose="020F0502020204030204" pitchFamily="34" charset="0"/>
                <a:cs typeface="Calibri" panose="020F0502020204030204" pitchFamily="34" charset="0"/>
              </a:rPr>
              <a:t>Consumer  Access Applications </a:t>
            </a:r>
          </a:p>
        </p:txBody>
      </p:sp>
      <p:sp>
        <p:nvSpPr>
          <p:cNvPr id="40" name="Rectangle 39">
            <a:extLst>
              <a:ext uri="{FF2B5EF4-FFF2-40B4-BE49-F238E27FC236}">
                <a16:creationId xmlns:a16="http://schemas.microsoft.com/office/drawing/2014/main" id="{5A1550B9-04E5-4BFD-AEF3-EC0C5A82FC82}"/>
              </a:ext>
            </a:extLst>
          </p:cNvPr>
          <p:cNvSpPr/>
          <p:nvPr/>
        </p:nvSpPr>
        <p:spPr bwMode="gray">
          <a:xfrm>
            <a:off x="6096000" y="3238925"/>
            <a:ext cx="1828800" cy="914400"/>
          </a:xfrm>
          <a:prstGeom prst="rect">
            <a:avLst/>
          </a:prstGeom>
          <a:solidFill>
            <a:schemeClr val="accent2"/>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nSpc>
                <a:spcPct val="106000"/>
              </a:lnSpc>
            </a:pPr>
            <a:r>
              <a:rPr lang="en-US" sz="1600" b="1">
                <a:solidFill>
                  <a:schemeClr val="bg1"/>
                </a:solidFill>
                <a:latin typeface="Calibri" panose="020F0502020204030204" pitchFamily="34" charset="0"/>
                <a:cs typeface="Calibri" panose="020F0502020204030204" pitchFamily="34" charset="0"/>
              </a:rPr>
              <a:t>Multijurisdictional Vaccine Providers</a:t>
            </a:r>
          </a:p>
        </p:txBody>
      </p:sp>
      <p:sp>
        <p:nvSpPr>
          <p:cNvPr id="41" name="Rectangle 40">
            <a:extLst>
              <a:ext uri="{FF2B5EF4-FFF2-40B4-BE49-F238E27FC236}">
                <a16:creationId xmlns:a16="http://schemas.microsoft.com/office/drawing/2014/main" id="{5F4E31C7-08EF-459B-B7CD-6BE9D19382BA}"/>
              </a:ext>
            </a:extLst>
          </p:cNvPr>
          <p:cNvSpPr/>
          <p:nvPr/>
        </p:nvSpPr>
        <p:spPr bwMode="gray">
          <a:xfrm>
            <a:off x="6912903" y="4628813"/>
            <a:ext cx="1828800" cy="914400"/>
          </a:xfrm>
          <a:prstGeom prst="rect">
            <a:avLst/>
          </a:prstGeom>
          <a:solidFill>
            <a:schemeClr val="accent5"/>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nSpc>
                <a:spcPct val="106000"/>
              </a:lnSpc>
              <a:buFont typeface="Wingdings 2" pitchFamily="18" charset="2"/>
              <a:buNone/>
            </a:pPr>
            <a:r>
              <a:rPr lang="en-US" sz="1600" b="1">
                <a:solidFill>
                  <a:schemeClr val="bg1"/>
                </a:solidFill>
                <a:latin typeface="Calibri" panose="020F0502020204030204" pitchFamily="34" charset="0"/>
                <a:cs typeface="Calibri" panose="020F0502020204030204" pitchFamily="34" charset="0"/>
              </a:rPr>
              <a:t>VAMS</a:t>
            </a:r>
            <a:endParaRPr lang="en-US" sz="1600">
              <a:solidFill>
                <a:schemeClr val="bg1"/>
              </a:solidFill>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C728C5F4-B216-4ADB-B796-CD30B9328066}"/>
              </a:ext>
            </a:extLst>
          </p:cNvPr>
          <p:cNvSpPr/>
          <p:nvPr/>
        </p:nvSpPr>
        <p:spPr bwMode="gray">
          <a:xfrm>
            <a:off x="9165299" y="1141552"/>
            <a:ext cx="1828800" cy="914400"/>
          </a:xfrm>
          <a:prstGeom prst="rect">
            <a:avLst/>
          </a:prstGeom>
          <a:solidFill>
            <a:schemeClr val="accent4"/>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nSpc>
                <a:spcPct val="106000"/>
              </a:lnSpc>
              <a:buFont typeface="Wingdings 2" pitchFamily="18" charset="2"/>
              <a:buNone/>
            </a:pPr>
            <a:r>
              <a:rPr lang="en-US" sz="1600" b="1">
                <a:solidFill>
                  <a:schemeClr val="bg1"/>
                </a:solidFill>
                <a:latin typeface="Calibri" panose="020F0502020204030204" pitchFamily="34" charset="0"/>
                <a:cs typeface="Calibri" panose="020F0502020204030204" pitchFamily="34" charset="0"/>
              </a:rPr>
              <a:t>Jurisdiction IISs</a:t>
            </a:r>
            <a:endParaRPr lang="en-US" sz="1600">
              <a:solidFill>
                <a:schemeClr val="bg1"/>
              </a:solidFill>
              <a:latin typeface="Calibri" panose="020F0502020204030204" pitchFamily="34" charset="0"/>
              <a:cs typeface="Calibri" panose="020F0502020204030204" pitchFamily="34" charset="0"/>
            </a:endParaRPr>
          </a:p>
        </p:txBody>
      </p:sp>
      <p:cxnSp>
        <p:nvCxnSpPr>
          <p:cNvPr id="70" name="Straight Arrow Connector 69">
            <a:extLst>
              <a:ext uri="{FF2B5EF4-FFF2-40B4-BE49-F238E27FC236}">
                <a16:creationId xmlns:a16="http://schemas.microsoft.com/office/drawing/2014/main" id="{2D901D51-3957-42DA-8DCC-AF41DCAD8177}"/>
              </a:ext>
            </a:extLst>
          </p:cNvPr>
          <p:cNvCxnSpPr>
            <a:cxnSpLocks/>
            <a:stCxn id="46" idx="2"/>
            <a:endCxn id="9" idx="0"/>
          </p:cNvCxnSpPr>
          <p:nvPr/>
        </p:nvCxnSpPr>
        <p:spPr>
          <a:xfrm>
            <a:off x="10079699" y="2055952"/>
            <a:ext cx="0" cy="49377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53F8BC1-20E1-4E9F-88BE-D39ABA8457CF}"/>
              </a:ext>
            </a:extLst>
          </p:cNvPr>
          <p:cNvCxnSpPr>
            <a:cxnSpLocks/>
            <a:stCxn id="39" idx="3"/>
            <a:endCxn id="9" idx="1"/>
          </p:cNvCxnSpPr>
          <p:nvPr/>
        </p:nvCxnSpPr>
        <p:spPr>
          <a:xfrm>
            <a:off x="8741703" y="2302840"/>
            <a:ext cx="529773" cy="58166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4D42160-45AC-492A-ADF1-5FF9B6CDC46C}"/>
              </a:ext>
            </a:extLst>
          </p:cNvPr>
          <p:cNvCxnSpPr>
            <a:cxnSpLocks/>
            <a:stCxn id="40" idx="3"/>
            <a:endCxn id="9" idx="2"/>
          </p:cNvCxnSpPr>
          <p:nvPr/>
        </p:nvCxnSpPr>
        <p:spPr>
          <a:xfrm flipV="1">
            <a:off x="7924800" y="3692728"/>
            <a:ext cx="1011899" cy="339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712DA70-AD50-4151-96A8-ECD97EFF0040}"/>
              </a:ext>
            </a:extLst>
          </p:cNvPr>
          <p:cNvCxnSpPr>
            <a:cxnSpLocks/>
            <a:stCxn id="41" idx="3"/>
            <a:endCxn id="9" idx="3"/>
          </p:cNvCxnSpPr>
          <p:nvPr/>
        </p:nvCxnSpPr>
        <p:spPr>
          <a:xfrm flipV="1">
            <a:off x="8741703" y="4500951"/>
            <a:ext cx="529773" cy="58506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650095E-9274-41C6-86E1-3D2D12B6376D}"/>
              </a:ext>
            </a:extLst>
          </p:cNvPr>
          <p:cNvCxnSpPr>
            <a:cxnSpLocks/>
            <a:stCxn id="9" idx="4"/>
            <a:endCxn id="38" idx="0"/>
          </p:cNvCxnSpPr>
          <p:nvPr/>
        </p:nvCxnSpPr>
        <p:spPr>
          <a:xfrm>
            <a:off x="10079699" y="4835728"/>
            <a:ext cx="0" cy="590227"/>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Title 88">
            <a:extLst>
              <a:ext uri="{FF2B5EF4-FFF2-40B4-BE49-F238E27FC236}">
                <a16:creationId xmlns:a16="http://schemas.microsoft.com/office/drawing/2014/main" id="{A606287B-6830-4FE2-B54F-2C52C8AF0782}"/>
              </a:ext>
            </a:extLst>
          </p:cNvPr>
          <p:cNvSpPr>
            <a:spLocks noGrp="1"/>
          </p:cNvSpPr>
          <p:nvPr>
            <p:ph type="title"/>
          </p:nvPr>
        </p:nvSpPr>
        <p:spPr/>
        <p:txBody>
          <a:bodyPr lIns="121920" tIns="60960" rIns="121920" bIns="60960" anchor="b" anchorCtr="0"/>
          <a:lstStyle/>
          <a:p>
            <a:pPr>
              <a:lnSpc>
                <a:spcPct val="76000"/>
              </a:lnSpc>
            </a:pPr>
            <a:r>
              <a:rPr lang="en-US" sz="3730">
                <a:latin typeface="Calibri"/>
                <a:cs typeface="Calibri"/>
              </a:rPr>
              <a:t>Data Exchange: </a:t>
            </a:r>
            <a:br>
              <a:rPr lang="en-US" sz="3730">
                <a:latin typeface="Calibri"/>
                <a:cs typeface="Calibri"/>
              </a:rPr>
            </a:br>
            <a:r>
              <a:rPr lang="en-US" sz="3730" b="0">
                <a:latin typeface="Calibri"/>
                <a:cs typeface="Calibri"/>
              </a:rPr>
              <a:t>The Immunization (IZ) Gateway</a:t>
            </a:r>
          </a:p>
        </p:txBody>
      </p:sp>
      <p:sp>
        <p:nvSpPr>
          <p:cNvPr id="92" name="Text Placeholder 2">
            <a:extLst>
              <a:ext uri="{FF2B5EF4-FFF2-40B4-BE49-F238E27FC236}">
                <a16:creationId xmlns:a16="http://schemas.microsoft.com/office/drawing/2014/main" id="{500088A0-7CC8-422B-A019-464495AEEA16}"/>
              </a:ext>
            </a:extLst>
          </p:cNvPr>
          <p:cNvSpPr txBox="1">
            <a:spLocks/>
          </p:cNvSpPr>
          <p:nvPr/>
        </p:nvSpPr>
        <p:spPr bwMode="auto">
          <a:xfrm>
            <a:off x="1220051" y="3300621"/>
            <a:ext cx="3770044" cy="153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345" tIns="31173" rIns="62345" bIns="31173" numCol="1" anchor="t" anchorCtr="0" compatLnSpc="1">
            <a:prstTxWarp prst="textNoShape">
              <a:avLst/>
            </a:prstTxWarp>
          </a:bodyPr>
          <a:lstStyle>
            <a:lvl1pPr marL="450145" indent="-450145" algn="l" rtl="0" eaLnBrk="0" fontAlgn="base" hangingPunct="0">
              <a:spcBef>
                <a:spcPct val="20000"/>
              </a:spcBef>
              <a:spcAft>
                <a:spcPct val="0"/>
              </a:spcAft>
              <a:buClr>
                <a:srgbClr val="005DAA"/>
              </a:buClr>
              <a:buFont typeface="Wingdings" panose="05000000000000000000" pitchFamily="2" charset="2"/>
              <a:buChar char="§"/>
              <a:defRPr sz="3912" kern="1200">
                <a:solidFill>
                  <a:srgbClr val="2D2D2D"/>
                </a:solidFill>
                <a:latin typeface="Calibri" panose="020F0502020204030204" pitchFamily="34" charset="0"/>
                <a:ea typeface="+mn-ea"/>
                <a:cs typeface="+mn-cs"/>
              </a:defRPr>
            </a:lvl1pPr>
            <a:lvl2pPr marL="1452876" indent="-558798" algn="l" rtl="0" eaLnBrk="0" fontAlgn="base" hangingPunct="0">
              <a:spcBef>
                <a:spcPct val="20000"/>
              </a:spcBef>
              <a:spcAft>
                <a:spcPct val="0"/>
              </a:spcAft>
              <a:buClr>
                <a:srgbClr val="532E63"/>
              </a:buClr>
              <a:buFont typeface="Arial" panose="020B0604020202020204" pitchFamily="34" charset="0"/>
              <a:buChar char="–"/>
              <a:defRPr sz="3912" kern="1200">
                <a:solidFill>
                  <a:srgbClr val="2D2D2D"/>
                </a:solidFill>
                <a:latin typeface="Calibri" panose="020F0502020204030204" pitchFamily="34" charset="0"/>
                <a:ea typeface="+mn-ea"/>
                <a:cs typeface="+mn-cs"/>
              </a:defRPr>
            </a:lvl2pPr>
            <a:lvl3pPr marL="2235195" indent="-447038" algn="l" rtl="0" eaLnBrk="0" fontAlgn="base" hangingPunct="0">
              <a:spcBef>
                <a:spcPct val="20000"/>
              </a:spcBef>
              <a:spcAft>
                <a:spcPct val="0"/>
              </a:spcAft>
              <a:buClr>
                <a:srgbClr val="9A3B26"/>
              </a:buClr>
              <a:buFont typeface="Arial" panose="020B0604020202020204" pitchFamily="34" charset="0"/>
              <a:buChar char="•"/>
              <a:defRPr sz="3912" kern="1200">
                <a:solidFill>
                  <a:srgbClr val="2D2D2D"/>
                </a:solidFill>
                <a:latin typeface="Calibri" panose="020F0502020204030204" pitchFamily="34" charset="0"/>
                <a:ea typeface="+mn-ea"/>
                <a:cs typeface="+mn-cs"/>
              </a:defRPr>
            </a:lvl3pPr>
            <a:lvl4pPr marL="3129273" indent="-447038" algn="l" rtl="0" eaLnBrk="0" fontAlgn="base" hangingPunct="0">
              <a:spcBef>
                <a:spcPct val="20000"/>
              </a:spcBef>
              <a:spcAft>
                <a:spcPct val="0"/>
              </a:spcAft>
              <a:buFont typeface="Arial" panose="020B0604020202020204" pitchFamily="34" charset="0"/>
              <a:buChar char="–"/>
              <a:defRPr sz="3912" kern="1200">
                <a:solidFill>
                  <a:schemeClr val="accent4">
                    <a:lumMod val="75000"/>
                  </a:schemeClr>
                </a:solidFill>
                <a:latin typeface="Calibri" panose="020F0502020204030204" pitchFamily="34" charset="0"/>
                <a:ea typeface="+mn-ea"/>
                <a:cs typeface="+mn-cs"/>
              </a:defRPr>
            </a:lvl4pPr>
            <a:lvl5pPr marL="4023350" indent="-447038" algn="l" rtl="0" eaLnBrk="0" fontAlgn="base" hangingPunct="0">
              <a:spcBef>
                <a:spcPct val="20000"/>
              </a:spcBef>
              <a:spcAft>
                <a:spcPct val="0"/>
              </a:spcAft>
              <a:buFont typeface="Arial" panose="020B0604020202020204" pitchFamily="34" charset="0"/>
              <a:buChar char="»"/>
              <a:defRPr sz="3912" kern="1200">
                <a:solidFill>
                  <a:schemeClr val="accent4">
                    <a:lumMod val="75000"/>
                  </a:schemeClr>
                </a:solidFill>
                <a:latin typeface="Calibri" panose="020F0502020204030204" pitchFamily="34" charset="0"/>
                <a:ea typeface="+mn-ea"/>
                <a:cs typeface="+mn-cs"/>
              </a:defRPr>
            </a:lvl5pPr>
            <a:lvl6pPr marL="4917429"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6pPr>
            <a:lvl7pPr marL="5811507"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7pPr>
            <a:lvl8pPr marL="6705585"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8pPr>
            <a:lvl9pPr marL="7599662"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9pPr>
          </a:lstStyle>
          <a:p>
            <a:pPr marL="0" indent="0" defTabSz="623467">
              <a:spcBef>
                <a:spcPts val="0"/>
              </a:spcBef>
              <a:spcAft>
                <a:spcPts val="1228"/>
              </a:spcAft>
              <a:buNone/>
            </a:pPr>
            <a:r>
              <a:rPr lang="en-US" sz="1867">
                <a:latin typeface="Calibri"/>
                <a:ea typeface="Calibri" panose="020F0502020204030204" pitchFamily="34" charset="0"/>
                <a:cs typeface="Calibri"/>
              </a:rPr>
              <a:t>Message routing technology enables uniform application of</a:t>
            </a:r>
            <a:r>
              <a:rPr lang="en-US" sz="1867" b="1">
                <a:latin typeface="Calibri"/>
                <a:ea typeface="Calibri" panose="020F0502020204030204" pitchFamily="34" charset="0"/>
                <a:cs typeface="Calibri"/>
              </a:rPr>
              <a:t> data quality assurance, messaging, and security industry standards</a:t>
            </a:r>
            <a:r>
              <a:rPr lang="en-US" sz="1867">
                <a:latin typeface="Calibri"/>
                <a:ea typeface="Calibri" panose="020F0502020204030204" pitchFamily="34" charset="0"/>
                <a:cs typeface="Calibri"/>
              </a:rPr>
              <a:t> and best practices for all participants.</a:t>
            </a:r>
          </a:p>
        </p:txBody>
      </p:sp>
      <p:sp>
        <p:nvSpPr>
          <p:cNvPr id="93" name="TextBox 92">
            <a:extLst>
              <a:ext uri="{FF2B5EF4-FFF2-40B4-BE49-F238E27FC236}">
                <a16:creationId xmlns:a16="http://schemas.microsoft.com/office/drawing/2014/main" id="{8F831269-A1E9-4811-9E25-0B728187E7FC}"/>
              </a:ext>
            </a:extLst>
          </p:cNvPr>
          <p:cNvSpPr txBox="1"/>
          <p:nvPr/>
        </p:nvSpPr>
        <p:spPr>
          <a:xfrm>
            <a:off x="609602" y="1598752"/>
            <a:ext cx="5656791" cy="1200329"/>
          </a:xfrm>
          <a:prstGeom prst="rect">
            <a:avLst/>
          </a:prstGeom>
          <a:noFill/>
        </p:spPr>
        <p:txBody>
          <a:bodyPr wrap="square" rtlCol="0">
            <a:spAutoFit/>
          </a:bodyPr>
          <a:lstStyle/>
          <a:p>
            <a:pPr lvl="0"/>
            <a:r>
              <a:rPr lang="en-US">
                <a:solidFill>
                  <a:srgbClr val="000000"/>
                </a:solidFill>
                <a:latin typeface="Calibri" panose="020F0502020204030204" pitchFamily="34" charset="0"/>
                <a:cs typeface="Calibri" panose="020F0502020204030204" pitchFamily="34" charset="0"/>
              </a:rPr>
              <a:t>The IZ Gateway is a policy framework and cloud-based message routing system that facilitates data exchange among IISs, vaccine providers, direct-to-consumer applications, and data submission to CDC.  </a:t>
            </a:r>
          </a:p>
        </p:txBody>
      </p:sp>
      <p:sp>
        <p:nvSpPr>
          <p:cNvPr id="96" name="Text Placeholder 2">
            <a:extLst>
              <a:ext uri="{FF2B5EF4-FFF2-40B4-BE49-F238E27FC236}">
                <a16:creationId xmlns:a16="http://schemas.microsoft.com/office/drawing/2014/main" id="{C2DCD1C7-7E88-4A3B-97F5-582BC8352AC8}"/>
              </a:ext>
            </a:extLst>
          </p:cNvPr>
          <p:cNvSpPr txBox="1">
            <a:spLocks/>
          </p:cNvSpPr>
          <p:nvPr/>
        </p:nvSpPr>
        <p:spPr bwMode="auto">
          <a:xfrm>
            <a:off x="1197903" y="5190280"/>
            <a:ext cx="4081197" cy="83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345" tIns="31173" rIns="62345" bIns="31173" numCol="1" anchor="t" anchorCtr="0" compatLnSpc="1">
            <a:prstTxWarp prst="textNoShape">
              <a:avLst/>
            </a:prstTxWarp>
          </a:bodyPr>
          <a:lstStyle>
            <a:lvl1pPr marL="450145" indent="-450145" algn="l" rtl="0" eaLnBrk="0" fontAlgn="base" hangingPunct="0">
              <a:spcBef>
                <a:spcPct val="20000"/>
              </a:spcBef>
              <a:spcAft>
                <a:spcPct val="0"/>
              </a:spcAft>
              <a:buClr>
                <a:srgbClr val="005DAA"/>
              </a:buClr>
              <a:buFont typeface="Wingdings" panose="05000000000000000000" pitchFamily="2" charset="2"/>
              <a:buChar char="§"/>
              <a:defRPr sz="3912" kern="1200">
                <a:solidFill>
                  <a:srgbClr val="2D2D2D"/>
                </a:solidFill>
                <a:latin typeface="Calibri" panose="020F0502020204030204" pitchFamily="34" charset="0"/>
                <a:ea typeface="+mn-ea"/>
                <a:cs typeface="+mn-cs"/>
              </a:defRPr>
            </a:lvl1pPr>
            <a:lvl2pPr marL="1452876" indent="-558798" algn="l" rtl="0" eaLnBrk="0" fontAlgn="base" hangingPunct="0">
              <a:spcBef>
                <a:spcPct val="20000"/>
              </a:spcBef>
              <a:spcAft>
                <a:spcPct val="0"/>
              </a:spcAft>
              <a:buClr>
                <a:srgbClr val="532E63"/>
              </a:buClr>
              <a:buFont typeface="Arial" panose="020B0604020202020204" pitchFamily="34" charset="0"/>
              <a:buChar char="–"/>
              <a:defRPr sz="3912" kern="1200">
                <a:solidFill>
                  <a:srgbClr val="2D2D2D"/>
                </a:solidFill>
                <a:latin typeface="Calibri" panose="020F0502020204030204" pitchFamily="34" charset="0"/>
                <a:ea typeface="+mn-ea"/>
                <a:cs typeface="+mn-cs"/>
              </a:defRPr>
            </a:lvl2pPr>
            <a:lvl3pPr marL="2235195" indent="-447038" algn="l" rtl="0" eaLnBrk="0" fontAlgn="base" hangingPunct="0">
              <a:spcBef>
                <a:spcPct val="20000"/>
              </a:spcBef>
              <a:spcAft>
                <a:spcPct val="0"/>
              </a:spcAft>
              <a:buClr>
                <a:srgbClr val="9A3B26"/>
              </a:buClr>
              <a:buFont typeface="Arial" panose="020B0604020202020204" pitchFamily="34" charset="0"/>
              <a:buChar char="•"/>
              <a:defRPr sz="3912" kern="1200">
                <a:solidFill>
                  <a:srgbClr val="2D2D2D"/>
                </a:solidFill>
                <a:latin typeface="Calibri" panose="020F0502020204030204" pitchFamily="34" charset="0"/>
                <a:ea typeface="+mn-ea"/>
                <a:cs typeface="+mn-cs"/>
              </a:defRPr>
            </a:lvl3pPr>
            <a:lvl4pPr marL="3129273" indent="-447038" algn="l" rtl="0" eaLnBrk="0" fontAlgn="base" hangingPunct="0">
              <a:spcBef>
                <a:spcPct val="20000"/>
              </a:spcBef>
              <a:spcAft>
                <a:spcPct val="0"/>
              </a:spcAft>
              <a:buFont typeface="Arial" panose="020B0604020202020204" pitchFamily="34" charset="0"/>
              <a:buChar char="–"/>
              <a:defRPr sz="3912" kern="1200">
                <a:solidFill>
                  <a:schemeClr val="accent4">
                    <a:lumMod val="75000"/>
                  </a:schemeClr>
                </a:solidFill>
                <a:latin typeface="Calibri" panose="020F0502020204030204" pitchFamily="34" charset="0"/>
                <a:ea typeface="+mn-ea"/>
                <a:cs typeface="+mn-cs"/>
              </a:defRPr>
            </a:lvl4pPr>
            <a:lvl5pPr marL="4023350" indent="-447038" algn="l" rtl="0" eaLnBrk="0" fontAlgn="base" hangingPunct="0">
              <a:spcBef>
                <a:spcPct val="20000"/>
              </a:spcBef>
              <a:spcAft>
                <a:spcPct val="0"/>
              </a:spcAft>
              <a:buFont typeface="Arial" panose="020B0604020202020204" pitchFamily="34" charset="0"/>
              <a:buChar char="»"/>
              <a:defRPr sz="3912" kern="1200">
                <a:solidFill>
                  <a:schemeClr val="accent4">
                    <a:lumMod val="75000"/>
                  </a:schemeClr>
                </a:solidFill>
                <a:latin typeface="Calibri" panose="020F0502020204030204" pitchFamily="34" charset="0"/>
                <a:ea typeface="+mn-ea"/>
                <a:cs typeface="+mn-cs"/>
              </a:defRPr>
            </a:lvl5pPr>
            <a:lvl6pPr marL="4917429"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6pPr>
            <a:lvl7pPr marL="5811507"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7pPr>
            <a:lvl8pPr marL="6705585"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8pPr>
            <a:lvl9pPr marL="7599662" indent="-447038" algn="l" defTabSz="1788157" rtl="0" eaLnBrk="1" latinLnBrk="0" hangingPunct="1">
              <a:spcBef>
                <a:spcPct val="20000"/>
              </a:spcBef>
              <a:buFont typeface="Arial" pitchFamily="34" charset="0"/>
              <a:buChar char="•"/>
              <a:defRPr sz="3912" kern="1200">
                <a:solidFill>
                  <a:schemeClr val="tx1"/>
                </a:solidFill>
                <a:latin typeface="+mn-lt"/>
                <a:ea typeface="+mn-ea"/>
                <a:cs typeface="+mn-cs"/>
              </a:defRPr>
            </a:lvl9pPr>
          </a:lstStyle>
          <a:p>
            <a:pPr marL="0" indent="0" defTabSz="623467">
              <a:spcBef>
                <a:spcPts val="0"/>
              </a:spcBef>
              <a:spcAft>
                <a:spcPts val="1228"/>
              </a:spcAft>
              <a:buNone/>
            </a:pPr>
            <a:r>
              <a:rPr lang="en-US" sz="1867">
                <a:latin typeface="Calibri"/>
                <a:ea typeface="Calibri" panose="020F0502020204030204" pitchFamily="34" charset="0"/>
                <a:cs typeface="Calibri"/>
              </a:rPr>
              <a:t>Policy framework ensures compliance with each </a:t>
            </a:r>
            <a:r>
              <a:rPr lang="en-US" sz="1867" b="1">
                <a:latin typeface="Calibri"/>
                <a:ea typeface="Calibri" panose="020F0502020204030204" pitchFamily="34" charset="0"/>
                <a:cs typeface="Calibri"/>
              </a:rPr>
              <a:t>jurisdiction’s data sharing laws and policies.</a:t>
            </a:r>
          </a:p>
        </p:txBody>
      </p:sp>
      <p:pic>
        <p:nvPicPr>
          <p:cNvPr id="97" name="Graphic 96" descr="Route (Two Pins With A Path) with solid fill">
            <a:extLst>
              <a:ext uri="{FF2B5EF4-FFF2-40B4-BE49-F238E27FC236}">
                <a16:creationId xmlns:a16="http://schemas.microsoft.com/office/drawing/2014/main" id="{61BE622A-D809-4927-A8F2-606AF43B64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074" y="3289890"/>
            <a:ext cx="801089" cy="801089"/>
          </a:xfrm>
          <a:prstGeom prst="rect">
            <a:avLst/>
          </a:prstGeom>
        </p:spPr>
      </p:pic>
      <p:pic>
        <p:nvPicPr>
          <p:cNvPr id="98" name="Graphic 97" descr="Document with solid fill">
            <a:extLst>
              <a:ext uri="{FF2B5EF4-FFF2-40B4-BE49-F238E27FC236}">
                <a16:creationId xmlns:a16="http://schemas.microsoft.com/office/drawing/2014/main" id="{B152B05F-A769-4CE8-8B1A-B872DC49EA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1073" y="5259428"/>
            <a:ext cx="703800" cy="703800"/>
          </a:xfrm>
          <a:prstGeom prst="rect">
            <a:avLst/>
          </a:prstGeom>
        </p:spPr>
      </p:pic>
      <p:pic>
        <p:nvPicPr>
          <p:cNvPr id="4" name="Picture 3">
            <a:extLst>
              <a:ext uri="{FF2B5EF4-FFF2-40B4-BE49-F238E27FC236}">
                <a16:creationId xmlns:a16="http://schemas.microsoft.com/office/drawing/2014/main" id="{17FD23F9-F76A-6492-6E14-612CAF46B9CA}"/>
              </a:ext>
            </a:extLst>
          </p:cNvPr>
          <p:cNvPicPr>
            <a:picLocks noChangeAspect="1"/>
          </p:cNvPicPr>
          <p:nvPr/>
        </p:nvPicPr>
        <p:blipFill rotWithShape="1">
          <a:blip r:embed="rId11">
            <a:clrChange>
              <a:clrFrom>
                <a:srgbClr val="FAF9F8"/>
              </a:clrFrom>
              <a:clrTo>
                <a:srgbClr val="FAF9F8">
                  <a:alpha val="0"/>
                </a:srgbClr>
              </a:clrTo>
            </a:clrChange>
          </a:blip>
          <a:srcRect l="3407" r="19681"/>
          <a:stretch/>
        </p:blipFill>
        <p:spPr>
          <a:xfrm>
            <a:off x="9179312" y="2760041"/>
            <a:ext cx="1828800" cy="1939561"/>
          </a:xfrm>
          <a:prstGeom prst="rect">
            <a:avLst/>
          </a:prstGeom>
        </p:spPr>
      </p:pic>
      <p:grpSp>
        <p:nvGrpSpPr>
          <p:cNvPr id="3" name="Group 2">
            <a:extLst>
              <a:ext uri="{FF2B5EF4-FFF2-40B4-BE49-F238E27FC236}">
                <a16:creationId xmlns:a16="http://schemas.microsoft.com/office/drawing/2014/main" id="{66B3FC59-624C-69FA-BF8E-14E6D4C2DA7E}"/>
              </a:ext>
            </a:extLst>
          </p:cNvPr>
          <p:cNvGrpSpPr/>
          <p:nvPr/>
        </p:nvGrpSpPr>
        <p:grpSpPr>
          <a:xfrm>
            <a:off x="11409690" y="253734"/>
            <a:ext cx="650236" cy="741363"/>
            <a:chOff x="7739063" y="701675"/>
            <a:chExt cx="1019175" cy="1096963"/>
          </a:xfrm>
          <a:solidFill>
            <a:srgbClr val="0033A1"/>
          </a:solidFill>
        </p:grpSpPr>
        <p:sp>
          <p:nvSpPr>
            <p:cNvPr id="7" name="Freeform 34">
              <a:extLst>
                <a:ext uri="{FF2B5EF4-FFF2-40B4-BE49-F238E27FC236}">
                  <a16:creationId xmlns:a16="http://schemas.microsoft.com/office/drawing/2014/main" id="{E82271B2-FEE4-4911-FD61-CB5B3255296B}"/>
                </a:ext>
              </a:extLst>
            </p:cNvPr>
            <p:cNvSpPr>
              <a:spLocks/>
            </p:cNvSpPr>
            <p:nvPr/>
          </p:nvSpPr>
          <p:spPr bwMode="auto">
            <a:xfrm>
              <a:off x="8026400" y="828675"/>
              <a:ext cx="731838" cy="969963"/>
            </a:xfrm>
            <a:custGeom>
              <a:avLst/>
              <a:gdLst>
                <a:gd name="T0" fmla="*/ 303 w 461"/>
                <a:gd name="T1" fmla="*/ 0 h 611"/>
                <a:gd name="T2" fmla="*/ 459 w 461"/>
                <a:gd name="T3" fmla="*/ 42 h 611"/>
                <a:gd name="T4" fmla="*/ 461 w 461"/>
                <a:gd name="T5" fmla="*/ 44 h 611"/>
                <a:gd name="T6" fmla="*/ 305 w 461"/>
                <a:gd name="T7" fmla="*/ 611 h 611"/>
                <a:gd name="T8" fmla="*/ 0 w 461"/>
                <a:gd name="T9" fmla="*/ 527 h 611"/>
                <a:gd name="T10" fmla="*/ 119 w 461"/>
                <a:gd name="T11" fmla="*/ 527 h 611"/>
                <a:gd name="T12" fmla="*/ 283 w 461"/>
                <a:gd name="T13" fmla="*/ 572 h 611"/>
                <a:gd name="T14" fmla="*/ 422 w 461"/>
                <a:gd name="T15" fmla="*/ 66 h 611"/>
                <a:gd name="T16" fmla="*/ 303 w 461"/>
                <a:gd name="T17" fmla="*/ 32 h 611"/>
                <a:gd name="T18" fmla="*/ 303 w 461"/>
                <a:gd name="T19" fmla="*/ 0 h 611"/>
                <a:gd name="T20" fmla="*/ 303 w 461"/>
                <a:gd name="T2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11">
                  <a:moveTo>
                    <a:pt x="303" y="0"/>
                  </a:moveTo>
                  <a:lnTo>
                    <a:pt x="459" y="42"/>
                  </a:lnTo>
                  <a:lnTo>
                    <a:pt x="461" y="44"/>
                  </a:lnTo>
                  <a:lnTo>
                    <a:pt x="305" y="611"/>
                  </a:lnTo>
                  <a:lnTo>
                    <a:pt x="0" y="527"/>
                  </a:lnTo>
                  <a:lnTo>
                    <a:pt x="119" y="527"/>
                  </a:lnTo>
                  <a:lnTo>
                    <a:pt x="283" y="572"/>
                  </a:lnTo>
                  <a:lnTo>
                    <a:pt x="422" y="66"/>
                  </a:lnTo>
                  <a:lnTo>
                    <a:pt x="303" y="32"/>
                  </a:lnTo>
                  <a:lnTo>
                    <a:pt x="303" y="0"/>
                  </a:lnTo>
                  <a:lnTo>
                    <a:pt x="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8" name="Freeform 35">
              <a:extLst>
                <a:ext uri="{FF2B5EF4-FFF2-40B4-BE49-F238E27FC236}">
                  <a16:creationId xmlns:a16="http://schemas.microsoft.com/office/drawing/2014/main" id="{B5AD61E1-5E54-3CC9-EDFD-03705E30EA0E}"/>
                </a:ext>
              </a:extLst>
            </p:cNvPr>
            <p:cNvSpPr>
              <a:spLocks noEditPoints="1"/>
            </p:cNvSpPr>
            <p:nvPr/>
          </p:nvSpPr>
          <p:spPr bwMode="auto">
            <a:xfrm>
              <a:off x="7739063" y="701675"/>
              <a:ext cx="738188" cy="936625"/>
            </a:xfrm>
            <a:custGeom>
              <a:avLst/>
              <a:gdLst>
                <a:gd name="T0" fmla="*/ 0 w 321"/>
                <a:gd name="T1" fmla="*/ 0 h 406"/>
                <a:gd name="T2" fmla="*/ 0 w 321"/>
                <a:gd name="T3" fmla="*/ 406 h 406"/>
                <a:gd name="T4" fmla="*/ 264 w 321"/>
                <a:gd name="T5" fmla="*/ 406 h 406"/>
                <a:gd name="T6" fmla="*/ 276 w 321"/>
                <a:gd name="T7" fmla="*/ 401 h 406"/>
                <a:gd name="T8" fmla="*/ 317 w 321"/>
                <a:gd name="T9" fmla="*/ 358 h 406"/>
                <a:gd name="T10" fmla="*/ 321 w 321"/>
                <a:gd name="T11" fmla="*/ 348 h 406"/>
                <a:gd name="T12" fmla="*/ 321 w 321"/>
                <a:gd name="T13" fmla="*/ 0 h 406"/>
                <a:gd name="T14" fmla="*/ 0 w 321"/>
                <a:gd name="T15" fmla="*/ 0 h 406"/>
                <a:gd name="T16" fmla="*/ 299 w 321"/>
                <a:gd name="T17" fmla="*/ 342 h 406"/>
                <a:gd name="T18" fmla="*/ 299 w 321"/>
                <a:gd name="T19" fmla="*/ 343 h 406"/>
                <a:gd name="T20" fmla="*/ 298 w 321"/>
                <a:gd name="T21" fmla="*/ 343 h 406"/>
                <a:gd name="T22" fmla="*/ 276 w 321"/>
                <a:gd name="T23" fmla="*/ 343 h 406"/>
                <a:gd name="T24" fmla="*/ 260 w 321"/>
                <a:gd name="T25" fmla="*/ 358 h 406"/>
                <a:gd name="T26" fmla="*/ 260 w 321"/>
                <a:gd name="T27" fmla="*/ 383 h 406"/>
                <a:gd name="T28" fmla="*/ 260 w 321"/>
                <a:gd name="T29" fmla="*/ 384 h 406"/>
                <a:gd name="T30" fmla="*/ 259 w 321"/>
                <a:gd name="T31" fmla="*/ 384 h 406"/>
                <a:gd name="T32" fmla="*/ 22 w 321"/>
                <a:gd name="T33" fmla="*/ 384 h 406"/>
                <a:gd name="T34" fmla="*/ 22 w 321"/>
                <a:gd name="T35" fmla="*/ 21 h 406"/>
                <a:gd name="T36" fmla="*/ 299 w 321"/>
                <a:gd name="T37" fmla="*/ 21 h 406"/>
                <a:gd name="T38" fmla="*/ 299 w 321"/>
                <a:gd name="T39" fmla="*/ 3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406">
                  <a:moveTo>
                    <a:pt x="0" y="0"/>
                  </a:moveTo>
                  <a:cubicBezTo>
                    <a:pt x="0" y="406"/>
                    <a:pt x="0" y="406"/>
                    <a:pt x="0" y="406"/>
                  </a:cubicBezTo>
                  <a:cubicBezTo>
                    <a:pt x="264" y="406"/>
                    <a:pt x="264" y="406"/>
                    <a:pt x="264" y="406"/>
                  </a:cubicBezTo>
                  <a:cubicBezTo>
                    <a:pt x="269" y="406"/>
                    <a:pt x="273" y="404"/>
                    <a:pt x="276" y="401"/>
                  </a:cubicBezTo>
                  <a:cubicBezTo>
                    <a:pt x="317" y="358"/>
                    <a:pt x="317" y="358"/>
                    <a:pt x="317" y="358"/>
                  </a:cubicBezTo>
                  <a:cubicBezTo>
                    <a:pt x="320" y="355"/>
                    <a:pt x="321" y="352"/>
                    <a:pt x="321" y="348"/>
                  </a:cubicBezTo>
                  <a:cubicBezTo>
                    <a:pt x="321" y="0"/>
                    <a:pt x="321" y="0"/>
                    <a:pt x="321" y="0"/>
                  </a:cubicBezTo>
                  <a:lnTo>
                    <a:pt x="0" y="0"/>
                  </a:lnTo>
                  <a:close/>
                  <a:moveTo>
                    <a:pt x="299" y="342"/>
                  </a:moveTo>
                  <a:cubicBezTo>
                    <a:pt x="299" y="343"/>
                    <a:pt x="299" y="343"/>
                    <a:pt x="299" y="343"/>
                  </a:cubicBezTo>
                  <a:cubicBezTo>
                    <a:pt x="299" y="343"/>
                    <a:pt x="298" y="343"/>
                    <a:pt x="298" y="343"/>
                  </a:cubicBezTo>
                  <a:cubicBezTo>
                    <a:pt x="276" y="343"/>
                    <a:pt x="276" y="343"/>
                    <a:pt x="276" y="343"/>
                  </a:cubicBezTo>
                  <a:cubicBezTo>
                    <a:pt x="266" y="343"/>
                    <a:pt x="260" y="349"/>
                    <a:pt x="260" y="358"/>
                  </a:cubicBezTo>
                  <a:cubicBezTo>
                    <a:pt x="260" y="383"/>
                    <a:pt x="260" y="383"/>
                    <a:pt x="260" y="383"/>
                  </a:cubicBezTo>
                  <a:cubicBezTo>
                    <a:pt x="260" y="383"/>
                    <a:pt x="260" y="384"/>
                    <a:pt x="260" y="384"/>
                  </a:cubicBezTo>
                  <a:cubicBezTo>
                    <a:pt x="260" y="384"/>
                    <a:pt x="259" y="384"/>
                    <a:pt x="259" y="384"/>
                  </a:cubicBezTo>
                  <a:cubicBezTo>
                    <a:pt x="198" y="384"/>
                    <a:pt x="22" y="384"/>
                    <a:pt x="22" y="384"/>
                  </a:cubicBezTo>
                  <a:cubicBezTo>
                    <a:pt x="22" y="21"/>
                    <a:pt x="22" y="21"/>
                    <a:pt x="22" y="21"/>
                  </a:cubicBezTo>
                  <a:cubicBezTo>
                    <a:pt x="299" y="21"/>
                    <a:pt x="299" y="21"/>
                    <a:pt x="299" y="21"/>
                  </a:cubicBezTo>
                  <a:lnTo>
                    <a:pt x="299"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0" name="Freeform 36">
              <a:extLst>
                <a:ext uri="{FF2B5EF4-FFF2-40B4-BE49-F238E27FC236}">
                  <a16:creationId xmlns:a16="http://schemas.microsoft.com/office/drawing/2014/main" id="{9B142A76-8DAD-9791-42E9-7BAF1A5D3FDD}"/>
                </a:ext>
              </a:extLst>
            </p:cNvPr>
            <p:cNvSpPr>
              <a:spLocks/>
            </p:cNvSpPr>
            <p:nvPr/>
          </p:nvSpPr>
          <p:spPr bwMode="auto">
            <a:xfrm>
              <a:off x="7851775" y="879475"/>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1" name="Freeform 37">
              <a:extLst>
                <a:ext uri="{FF2B5EF4-FFF2-40B4-BE49-F238E27FC236}">
                  <a16:creationId xmlns:a16="http://schemas.microsoft.com/office/drawing/2014/main" id="{A950FE5C-312C-56C8-FD8E-3349DF20713C}"/>
                </a:ext>
              </a:extLst>
            </p:cNvPr>
            <p:cNvSpPr>
              <a:spLocks/>
            </p:cNvSpPr>
            <p:nvPr/>
          </p:nvSpPr>
          <p:spPr bwMode="auto">
            <a:xfrm>
              <a:off x="7851775" y="992188"/>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2" name="Freeform 38">
              <a:extLst>
                <a:ext uri="{FF2B5EF4-FFF2-40B4-BE49-F238E27FC236}">
                  <a16:creationId xmlns:a16="http://schemas.microsoft.com/office/drawing/2014/main" id="{AEB5F783-A10D-9871-2BD8-156A76FE8CA9}"/>
                </a:ext>
              </a:extLst>
            </p:cNvPr>
            <p:cNvSpPr>
              <a:spLocks/>
            </p:cNvSpPr>
            <p:nvPr/>
          </p:nvSpPr>
          <p:spPr bwMode="auto">
            <a:xfrm>
              <a:off x="7851775" y="1103313"/>
              <a:ext cx="219075" cy="60325"/>
            </a:xfrm>
            <a:custGeom>
              <a:avLst/>
              <a:gdLst>
                <a:gd name="T0" fmla="*/ 0 w 138"/>
                <a:gd name="T1" fmla="*/ 0 h 38"/>
                <a:gd name="T2" fmla="*/ 138 w 138"/>
                <a:gd name="T3" fmla="*/ 0 h 38"/>
                <a:gd name="T4" fmla="*/ 138 w 138"/>
                <a:gd name="T5" fmla="*/ 38 h 38"/>
                <a:gd name="T6" fmla="*/ 0 w 138"/>
                <a:gd name="T7" fmla="*/ 38 h 38"/>
                <a:gd name="T8" fmla="*/ 0 w 138"/>
                <a:gd name="T9" fmla="*/ 0 h 38"/>
                <a:gd name="T10" fmla="*/ 0 w 138"/>
                <a:gd name="T11" fmla="*/ 0 h 38"/>
              </a:gdLst>
              <a:ahLst/>
              <a:cxnLst>
                <a:cxn ang="0">
                  <a:pos x="T0" y="T1"/>
                </a:cxn>
                <a:cxn ang="0">
                  <a:pos x="T2" y="T3"/>
                </a:cxn>
                <a:cxn ang="0">
                  <a:pos x="T4" y="T5"/>
                </a:cxn>
                <a:cxn ang="0">
                  <a:pos x="T6" y="T7"/>
                </a:cxn>
                <a:cxn ang="0">
                  <a:pos x="T8" y="T9"/>
                </a:cxn>
                <a:cxn ang="0">
                  <a:pos x="T10" y="T11"/>
                </a:cxn>
              </a:cxnLst>
              <a:rect l="0" t="0" r="r" b="b"/>
              <a:pathLst>
                <a:path w="138" h="38">
                  <a:moveTo>
                    <a:pt x="0" y="0"/>
                  </a:moveTo>
                  <a:lnTo>
                    <a:pt x="138" y="0"/>
                  </a:lnTo>
                  <a:lnTo>
                    <a:pt x="138"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grpSp>
      <p:sp>
        <p:nvSpPr>
          <p:cNvPr id="14" name="TextBox 13">
            <a:extLst>
              <a:ext uri="{FF2B5EF4-FFF2-40B4-BE49-F238E27FC236}">
                <a16:creationId xmlns:a16="http://schemas.microsoft.com/office/drawing/2014/main" id="{990365C7-AB48-66A9-47D9-5563AD123A30}"/>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17</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1234959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0DFDD6-4EF9-FAF2-A8E4-26F881C6C4D6}"/>
              </a:ext>
            </a:extLst>
          </p:cNvPr>
          <p:cNvSpPr/>
          <p:nvPr/>
        </p:nvSpPr>
        <p:spPr>
          <a:xfrm>
            <a:off x="1024005" y="5646186"/>
            <a:ext cx="2622436" cy="77823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C4AA9-D7B4-4800-B026-698C442BD675}"/>
              </a:ext>
            </a:extLst>
          </p:cNvPr>
          <p:cNvSpPr>
            <a:spLocks noGrp="1"/>
          </p:cNvSpPr>
          <p:nvPr>
            <p:ph type="title"/>
          </p:nvPr>
        </p:nvSpPr>
        <p:spPr/>
        <p:txBody>
          <a:bodyPr lIns="121920" tIns="60960" rIns="121920" bIns="60960" anchor="b" anchorCtr="0"/>
          <a:lstStyle/>
          <a:p>
            <a:pPr>
              <a:lnSpc>
                <a:spcPct val="76000"/>
              </a:lnSpc>
            </a:pPr>
            <a:r>
              <a:rPr lang="en-US" sz="3700">
                <a:solidFill>
                  <a:srgbClr val="005DAA"/>
                </a:solidFill>
                <a:latin typeface="Calibri"/>
                <a:cs typeface="Calibri"/>
              </a:rPr>
              <a:t>Data Exchange: </a:t>
            </a:r>
            <a:br>
              <a:rPr lang="en-US" sz="3700">
                <a:solidFill>
                  <a:srgbClr val="005DAA"/>
                </a:solidFill>
                <a:latin typeface="Calibri"/>
                <a:cs typeface="Calibri"/>
              </a:rPr>
            </a:br>
            <a:r>
              <a:rPr lang="en-US" sz="3700" b="0">
                <a:solidFill>
                  <a:srgbClr val="005DAA"/>
                </a:solidFill>
                <a:latin typeface="Calibri"/>
                <a:cs typeface="Calibri"/>
              </a:rPr>
              <a:t>IZ Gateway Data Exchange Metrics</a:t>
            </a:r>
            <a:endParaRPr lang="en-US" sz="3700" b="0">
              <a:cs typeface="Calibri"/>
            </a:endParaRPr>
          </a:p>
        </p:txBody>
      </p:sp>
      <p:sp>
        <p:nvSpPr>
          <p:cNvPr id="3" name="Rectangle 2">
            <a:extLst>
              <a:ext uri="{FF2B5EF4-FFF2-40B4-BE49-F238E27FC236}">
                <a16:creationId xmlns:a16="http://schemas.microsoft.com/office/drawing/2014/main" id="{B07156B7-B724-4A15-9BA8-6D7F9A73AA05}"/>
              </a:ext>
            </a:extLst>
          </p:cNvPr>
          <p:cNvSpPr/>
          <p:nvPr/>
        </p:nvSpPr>
        <p:spPr bwMode="gray">
          <a:xfrm>
            <a:off x="0" y="6490534"/>
            <a:ext cx="2117788" cy="257944"/>
          </a:xfrm>
          <a:prstGeom prst="rect">
            <a:avLst/>
          </a:prstGeom>
          <a:noFill/>
          <a:ln w="25400" cap="flat" cmpd="sng" algn="ctr">
            <a:noFill/>
            <a:prstDash val="solid"/>
            <a:headEnd/>
            <a:tailEnd/>
          </a:ln>
          <a:effectLst/>
        </p:spPr>
        <p:txBody>
          <a:bodyPr wrap="square" lIns="88900" tIns="88900" rIns="88900" bIns="88900" rtlCol="0" anchor="ctr"/>
          <a:lstStyle/>
          <a:p>
            <a:pPr marL="0" marR="0" lvl="0" indent="0" defTabSz="1219170" rtl="0" eaLnBrk="1" fontAlgn="auto" latinLnBrk="0" hangingPunct="1">
              <a:lnSpc>
                <a:spcPct val="106000"/>
              </a:lnSpc>
              <a:spcBef>
                <a:spcPts val="0"/>
              </a:spcBef>
              <a:spcAft>
                <a:spcPts val="0"/>
              </a:spcAft>
              <a:buClrTx/>
              <a:buSzTx/>
              <a:buFontTx/>
              <a:buNone/>
              <a:tabLst/>
              <a:defRPr/>
            </a:pPr>
            <a:r>
              <a:rPr kumimoji="0" lang="en-US" sz="1050" b="0" u="none" strike="noStrike" kern="0" cap="none" spc="0" normalizeH="0" baseline="0" noProof="0">
                <a:ln>
                  <a:noFill/>
                </a:ln>
                <a:solidFill>
                  <a:prstClr val="black">
                    <a:lumMod val="50000"/>
                    <a:lumOff val="50000"/>
                  </a:prstClr>
                </a:solidFill>
                <a:effectLst/>
                <a:uLnTx/>
                <a:uFillTx/>
                <a:latin typeface="Verdana"/>
                <a:ea typeface="Verdana"/>
                <a:cs typeface="+mn-cs"/>
              </a:rPr>
              <a:t>Updated </a:t>
            </a:r>
            <a:r>
              <a:rPr lang="en-US" sz="1050" kern="0">
                <a:solidFill>
                  <a:prstClr val="black">
                    <a:lumMod val="50000"/>
                    <a:lumOff val="50000"/>
                  </a:prstClr>
                </a:solidFill>
                <a:latin typeface="Verdana"/>
                <a:ea typeface="Verdana"/>
              </a:rPr>
              <a:t>06/4/24</a:t>
            </a:r>
            <a:endParaRPr kumimoji="0" lang="en-US" b="0" u="none" strike="noStrike" kern="1200" cap="none" spc="0" normalizeH="0" baseline="0" noProof="0">
              <a:ln>
                <a:noFill/>
              </a:ln>
              <a:solidFill>
                <a:prstClr val="black">
                  <a:lumMod val="50000"/>
                  <a:lumOff val="50000"/>
                </a:prstClr>
              </a:solidFill>
              <a:effectLst/>
              <a:uLnTx/>
              <a:uFillTx/>
              <a:latin typeface="Myriad Web Pro"/>
              <a:ea typeface="+mn-ea"/>
              <a:cs typeface="+mn-cs"/>
            </a:endParaRPr>
          </a:p>
        </p:txBody>
      </p:sp>
      <p:sp>
        <p:nvSpPr>
          <p:cNvPr id="6" name="TextBox 5">
            <a:extLst>
              <a:ext uri="{FF2B5EF4-FFF2-40B4-BE49-F238E27FC236}">
                <a16:creationId xmlns:a16="http://schemas.microsoft.com/office/drawing/2014/main" id="{5499FFB1-2A6D-C777-0E1A-BF6E89263BA2}"/>
              </a:ext>
            </a:extLst>
          </p:cNvPr>
          <p:cNvSpPr txBox="1"/>
          <p:nvPr/>
        </p:nvSpPr>
        <p:spPr>
          <a:xfrm>
            <a:off x="1162814" y="5712530"/>
            <a:ext cx="2483627" cy="67710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800"/>
              </a:spcBef>
              <a:spcAft>
                <a:spcPts val="0"/>
              </a:spcAft>
              <a:buClrTx/>
              <a:buSzPct val="100000"/>
              <a:buFontTx/>
              <a:buNone/>
              <a:tabLst/>
              <a:defRPr/>
            </a:pPr>
            <a:r>
              <a:rPr kumimoji="0" lang="en-US" sz="1100" b="1" i="0" u="none" strike="noStrike" kern="1200" cap="none" spc="0" normalizeH="0" baseline="0" noProof="0">
                <a:ln>
                  <a:noFill/>
                </a:ln>
                <a:solidFill>
                  <a:srgbClr val="1D536D"/>
                </a:solidFill>
                <a:effectLst/>
                <a:uLnTx/>
                <a:uFillTx/>
                <a:latin typeface="Calibri"/>
                <a:ea typeface="+mn-ea"/>
                <a:cs typeface="Calibri"/>
              </a:rPr>
              <a:t>Onboarded, Not Pictured</a:t>
            </a:r>
          </a:p>
          <a:p>
            <a:pPr marL="171450" marR="0" lvl="0" indent="-111125" algn="l" defTabSz="914400" rtl="0" eaLnBrk="1" fontAlgn="auto" latinLnBrk="0" hangingPunct="1">
              <a:lnSpc>
                <a:spcPct val="100000"/>
              </a:lnSpc>
              <a:spcBef>
                <a:spcPts val="0"/>
              </a:spcBef>
              <a:spcAft>
                <a:spcPts val="0"/>
              </a:spcAft>
              <a:buClrTx/>
              <a:buSzTx/>
              <a:buFontTx/>
              <a:buChar char="-"/>
              <a:tabLst/>
              <a:defRPr/>
            </a:pPr>
            <a:r>
              <a:rPr kumimoji="0" lang="en-US" sz="1100" b="0" i="1" u="none" strike="noStrike" kern="1200" cap="none" spc="0" normalizeH="0" baseline="0" noProof="0">
                <a:ln>
                  <a:noFill/>
                </a:ln>
                <a:solidFill>
                  <a:prstClr val="black"/>
                </a:solidFill>
                <a:effectLst/>
                <a:uLnTx/>
                <a:uFillTx/>
                <a:latin typeface="Calibri"/>
                <a:ea typeface="+mn-ea"/>
                <a:cs typeface="Calibri"/>
              </a:rPr>
              <a:t>Washington D.C. </a:t>
            </a:r>
          </a:p>
          <a:p>
            <a:pPr marL="171450" marR="0" lvl="0" indent="-111125" algn="l" defTabSz="914400" rtl="0" eaLnBrk="1" fontAlgn="auto" latinLnBrk="0" hangingPunct="1">
              <a:lnSpc>
                <a:spcPct val="100000"/>
              </a:lnSpc>
              <a:spcBef>
                <a:spcPts val="0"/>
              </a:spcBef>
              <a:spcAft>
                <a:spcPts val="0"/>
              </a:spcAft>
              <a:buClrTx/>
              <a:buSzTx/>
              <a:buFontTx/>
              <a:buChar char="-"/>
              <a:tabLst/>
              <a:defRPr/>
            </a:pPr>
            <a:r>
              <a:rPr kumimoji="0" lang="en-US" sz="1100" b="0" i="1" u="none" strike="noStrike" kern="1200" cap="none" spc="0" normalizeH="0" baseline="0" noProof="0">
                <a:ln>
                  <a:noFill/>
                </a:ln>
                <a:solidFill>
                  <a:prstClr val="black"/>
                </a:solidFill>
                <a:effectLst/>
                <a:uLnTx/>
                <a:uFillTx/>
                <a:latin typeface="Calibri"/>
                <a:ea typeface="+mn-ea"/>
                <a:cs typeface="Calibri"/>
              </a:rPr>
              <a:t>Philadelphia</a:t>
            </a:r>
          </a:p>
          <a:p>
            <a:pPr marL="171450" marR="0" lvl="0" indent="-111125" algn="l" defTabSz="914400" rtl="0" eaLnBrk="1" fontAlgn="auto" latinLnBrk="0" hangingPunct="1">
              <a:lnSpc>
                <a:spcPct val="100000"/>
              </a:lnSpc>
              <a:spcBef>
                <a:spcPts val="0"/>
              </a:spcBef>
              <a:spcAft>
                <a:spcPts val="0"/>
              </a:spcAft>
              <a:buClrTx/>
              <a:buSzTx/>
              <a:buFontTx/>
              <a:buChar char="-"/>
              <a:tabLst/>
              <a:defRPr/>
            </a:pPr>
            <a:r>
              <a:rPr kumimoji="0" lang="en-US" sz="1100" b="0" i="1" u="none" strike="noStrike" kern="1200" cap="none" spc="0" normalizeH="0" baseline="0" noProof="0">
                <a:ln>
                  <a:noFill/>
                </a:ln>
                <a:solidFill>
                  <a:prstClr val="black"/>
                </a:solidFill>
                <a:effectLst/>
                <a:uLnTx/>
                <a:uFillTx/>
                <a:latin typeface="Calibri"/>
                <a:ea typeface="+mn-ea"/>
                <a:cs typeface="Calibri"/>
              </a:rPr>
              <a:t>NYC</a:t>
            </a:r>
          </a:p>
        </p:txBody>
      </p:sp>
      <p:graphicFrame>
        <p:nvGraphicFramePr>
          <p:cNvPr id="7" name="Table 7">
            <a:extLst>
              <a:ext uri="{FF2B5EF4-FFF2-40B4-BE49-F238E27FC236}">
                <a16:creationId xmlns:a16="http://schemas.microsoft.com/office/drawing/2014/main" id="{C9C00E06-940D-B15A-F61B-008814113355}"/>
              </a:ext>
            </a:extLst>
          </p:cNvPr>
          <p:cNvGraphicFramePr>
            <a:graphicFrameLocks noGrp="1"/>
          </p:cNvGraphicFramePr>
          <p:nvPr>
            <p:extLst>
              <p:ext uri="{D42A27DB-BD31-4B8C-83A1-F6EECF244321}">
                <p14:modId xmlns:p14="http://schemas.microsoft.com/office/powerpoint/2010/main" val="2256476396"/>
              </p:ext>
            </p:extLst>
          </p:nvPr>
        </p:nvGraphicFramePr>
        <p:xfrm>
          <a:off x="5300403" y="1877649"/>
          <a:ext cx="6734579" cy="3966087"/>
        </p:xfrm>
        <a:graphic>
          <a:graphicData uri="http://schemas.openxmlformats.org/drawingml/2006/table">
            <a:tbl>
              <a:tblPr firstRow="1" bandRow="1">
                <a:tableStyleId>{93296810-A885-4BE3-A3E7-6D5BEEA58F35}</a:tableStyleId>
              </a:tblPr>
              <a:tblGrid>
                <a:gridCol w="2000088">
                  <a:extLst>
                    <a:ext uri="{9D8B030D-6E8A-4147-A177-3AD203B41FA5}">
                      <a16:colId xmlns:a16="http://schemas.microsoft.com/office/drawing/2014/main" val="3905815095"/>
                    </a:ext>
                  </a:extLst>
                </a:gridCol>
                <a:gridCol w="2078182">
                  <a:extLst>
                    <a:ext uri="{9D8B030D-6E8A-4147-A177-3AD203B41FA5}">
                      <a16:colId xmlns:a16="http://schemas.microsoft.com/office/drawing/2014/main" val="3347114951"/>
                    </a:ext>
                  </a:extLst>
                </a:gridCol>
                <a:gridCol w="2656309">
                  <a:extLst>
                    <a:ext uri="{9D8B030D-6E8A-4147-A177-3AD203B41FA5}">
                      <a16:colId xmlns:a16="http://schemas.microsoft.com/office/drawing/2014/main" val="1014148486"/>
                    </a:ext>
                  </a:extLst>
                </a:gridCol>
              </a:tblGrid>
              <a:tr h="363131">
                <a:tc gridSpan="2">
                  <a:txBody>
                    <a:bodyPr/>
                    <a:lstStyle/>
                    <a:p>
                      <a:pPr algn="l"/>
                      <a:r>
                        <a:rPr lang="en-US" sz="1800"/>
                        <a:t>IZ Gateway Exchange Metrics</a:t>
                      </a:r>
                    </a:p>
                  </a:txBody>
                  <a:tcPr/>
                </a:tc>
                <a:tc hMerge="1">
                  <a:txBody>
                    <a:bodyPr/>
                    <a:lstStyle/>
                    <a:p>
                      <a:endParaRPr lang="en-US"/>
                    </a:p>
                  </a:txBody>
                  <a:tcPr/>
                </a:tc>
                <a:tc>
                  <a:txBody>
                    <a:bodyPr/>
                    <a:lstStyle/>
                    <a:p>
                      <a:pPr algn="l"/>
                      <a:r>
                        <a:rPr lang="en-US" sz="1800"/>
                        <a:t>Impact</a:t>
                      </a:r>
                    </a:p>
                  </a:txBody>
                  <a:tcPr/>
                </a:tc>
                <a:extLst>
                  <a:ext uri="{0D108BD9-81ED-4DB2-BD59-A6C34878D82A}">
                    <a16:rowId xmlns:a16="http://schemas.microsoft.com/office/drawing/2014/main" val="1854233791"/>
                  </a:ext>
                </a:extLst>
              </a:tr>
              <a:tr h="530838">
                <a:tc>
                  <a:txBody>
                    <a:bodyPr/>
                    <a:lstStyle/>
                    <a:p>
                      <a:r>
                        <a:rPr lang="en-US" sz="1200" b="1">
                          <a:solidFill>
                            <a:srgbClr val="000000"/>
                          </a:solidFill>
                          <a:latin typeface="Calibri"/>
                          <a:cs typeface="Calibri"/>
                        </a:rPr>
                        <a:t>Completed Baseline Onboarding</a:t>
                      </a:r>
                    </a:p>
                  </a:txBody>
                  <a:tcPr anchor="ctr">
                    <a:solidFill>
                      <a:schemeClr val="bg1">
                        <a:lumMod val="65000"/>
                      </a:schemeClr>
                    </a:solidFill>
                  </a:tcPr>
                </a:tc>
                <a:tc>
                  <a:txBody>
                    <a:bodyPr/>
                    <a:lstStyle/>
                    <a:p>
                      <a:pPr algn="l"/>
                      <a:r>
                        <a:rPr lang="en-US" sz="1200" b="1">
                          <a:solidFill>
                            <a:srgbClr val="000000"/>
                          </a:solidFill>
                          <a:latin typeface="Calibri"/>
                          <a:cs typeface="Calibri"/>
                        </a:rPr>
                        <a:t>63 Jurisdictions</a:t>
                      </a:r>
                    </a:p>
                  </a:txBody>
                  <a:tcPr anchor="ctr">
                    <a:solidFill>
                      <a:schemeClr val="bg1">
                        <a:lumMod val="65000"/>
                      </a:schemeClr>
                    </a:solidFill>
                  </a:tcPr>
                </a:tc>
                <a:tc>
                  <a:txBody>
                    <a:bodyPr/>
                    <a:lstStyle/>
                    <a:p>
                      <a:pPr algn="l"/>
                      <a:r>
                        <a:rPr lang="en-US" sz="1200" b="1">
                          <a:solidFill>
                            <a:srgbClr val="000000"/>
                          </a:solidFill>
                          <a:latin typeface="Calibri"/>
                          <a:cs typeface="Calibri"/>
                        </a:rPr>
                        <a:t>These jurisdictions are prepared to implement other use cases</a:t>
                      </a:r>
                    </a:p>
                  </a:txBody>
                  <a:tcPr anchor="ctr">
                    <a:solidFill>
                      <a:schemeClr val="bg1">
                        <a:lumMod val="65000"/>
                      </a:schemeClr>
                    </a:solidFill>
                  </a:tcPr>
                </a:tc>
                <a:extLst>
                  <a:ext uri="{0D108BD9-81ED-4DB2-BD59-A6C34878D82A}">
                    <a16:rowId xmlns:a16="http://schemas.microsoft.com/office/drawing/2014/main" val="1645438493"/>
                  </a:ext>
                </a:extLst>
              </a:tr>
              <a:tr h="530838">
                <a:tc>
                  <a:txBody>
                    <a:bodyPr/>
                    <a:lstStyle/>
                    <a:p>
                      <a:r>
                        <a:rPr lang="en-US" sz="1200">
                          <a:solidFill>
                            <a:srgbClr val="000000"/>
                          </a:solidFill>
                          <a:latin typeface="Calibri"/>
                          <a:cs typeface="Calibri"/>
                        </a:rPr>
                        <a:t>Participating in IIS-to-IIS Data Exchange</a:t>
                      </a:r>
                    </a:p>
                  </a:txBody>
                  <a:tcPr anchor="ctr">
                    <a:solidFill>
                      <a:schemeClr val="bg2">
                        <a:lumMod val="85000"/>
                      </a:schemeClr>
                    </a:solidFill>
                  </a:tcPr>
                </a:tc>
                <a:tc>
                  <a:txBody>
                    <a:bodyPr/>
                    <a:lstStyle/>
                    <a:p>
                      <a:pPr algn="l"/>
                      <a:r>
                        <a:rPr lang="en-US" sz="1200" b="1">
                          <a:solidFill>
                            <a:srgbClr val="000000"/>
                          </a:solidFill>
                          <a:latin typeface="Calibri"/>
                          <a:cs typeface="Calibri"/>
                        </a:rPr>
                        <a:t>36 </a:t>
                      </a:r>
                      <a:r>
                        <a:rPr lang="en-US" sz="1200">
                          <a:solidFill>
                            <a:srgbClr val="000000"/>
                          </a:solidFill>
                          <a:latin typeface="Calibri"/>
                          <a:cs typeface="Calibri"/>
                        </a:rPr>
                        <a:t>jurisdictions with </a:t>
                      </a:r>
                      <a:r>
                        <a:rPr lang="en-US" sz="1200" b="1" kern="1200">
                          <a:solidFill>
                            <a:srgbClr val="000000"/>
                          </a:solidFill>
                          <a:latin typeface="Calibri"/>
                          <a:ea typeface="+mn-ea"/>
                          <a:cs typeface="Calibri"/>
                        </a:rPr>
                        <a:t>205 </a:t>
                      </a:r>
                      <a:r>
                        <a:rPr lang="en-US" sz="1200" b="0" kern="1200">
                          <a:solidFill>
                            <a:srgbClr val="000000"/>
                          </a:solidFill>
                          <a:latin typeface="Calibri"/>
                          <a:ea typeface="+mn-ea"/>
                          <a:cs typeface="Calibri"/>
                        </a:rPr>
                        <a:t>active</a:t>
                      </a:r>
                      <a:r>
                        <a:rPr lang="en-US" sz="1200" b="1" kern="1200">
                          <a:solidFill>
                            <a:srgbClr val="000000"/>
                          </a:solidFill>
                          <a:latin typeface="Calibri"/>
                          <a:ea typeface="+mn-ea"/>
                          <a:cs typeface="Calibri"/>
                        </a:rPr>
                        <a:t> </a:t>
                      </a:r>
                      <a:r>
                        <a:rPr lang="en-US" sz="1200">
                          <a:solidFill>
                            <a:srgbClr val="000000"/>
                          </a:solidFill>
                          <a:latin typeface="Calibri"/>
                          <a:cs typeface="Calibri"/>
                        </a:rPr>
                        <a:t>exchanges</a:t>
                      </a:r>
                    </a:p>
                  </a:txBody>
                  <a:tcPr anchor="ctr">
                    <a:solidFill>
                      <a:schemeClr val="bg2">
                        <a:lumMod val="85000"/>
                      </a:schemeClr>
                    </a:solidFill>
                  </a:tcPr>
                </a:tc>
                <a:tc>
                  <a:txBody>
                    <a:bodyPr/>
                    <a:lstStyle/>
                    <a:p>
                      <a:pPr algn="l"/>
                      <a:r>
                        <a:rPr lang="en-US" sz="1200" b="1">
                          <a:solidFill>
                            <a:srgbClr val="000000"/>
                          </a:solidFill>
                          <a:latin typeface="Calibri"/>
                          <a:cs typeface="Calibri"/>
                        </a:rPr>
                        <a:t>32 </a:t>
                      </a:r>
                      <a:r>
                        <a:rPr lang="en-US" sz="1200">
                          <a:solidFill>
                            <a:srgbClr val="000000"/>
                          </a:solidFill>
                          <a:latin typeface="Calibri"/>
                          <a:cs typeface="Calibri"/>
                        </a:rPr>
                        <a:t>IIS have more complete records for citizens vaccinated outside their jurisdiction</a:t>
                      </a:r>
                    </a:p>
                  </a:txBody>
                  <a:tcPr anchor="ctr">
                    <a:solidFill>
                      <a:schemeClr val="bg2">
                        <a:lumMod val="85000"/>
                      </a:schemeClr>
                    </a:solidFill>
                  </a:tcPr>
                </a:tc>
                <a:extLst>
                  <a:ext uri="{0D108BD9-81ED-4DB2-BD59-A6C34878D82A}">
                    <a16:rowId xmlns:a16="http://schemas.microsoft.com/office/drawing/2014/main" val="1120513677"/>
                  </a:ext>
                </a:extLst>
              </a:tr>
              <a:tr h="754348">
                <a:tc>
                  <a:txBody>
                    <a:bodyPr/>
                    <a:lstStyle/>
                    <a:p>
                      <a:r>
                        <a:rPr lang="en-US" sz="1200">
                          <a:solidFill>
                            <a:srgbClr val="000000"/>
                          </a:solidFill>
                          <a:latin typeface="Calibri"/>
                          <a:cs typeface="Calibri"/>
                        </a:rPr>
                        <a:t>IIS and Multijurisdictional Provider Data Exchange</a:t>
                      </a:r>
                    </a:p>
                  </a:txBody>
                  <a:tcPr anchor="ctr">
                    <a:solidFill>
                      <a:schemeClr val="bg2">
                        <a:lumMod val="85000"/>
                      </a:schemeClr>
                    </a:solidFill>
                  </a:tcPr>
                </a:tc>
                <a:tc>
                  <a:txBody>
                    <a:bodyPr/>
                    <a:lstStyle/>
                    <a:p>
                      <a:pPr algn="l"/>
                      <a:r>
                        <a:rPr lang="en-US" sz="1200" b="1">
                          <a:solidFill>
                            <a:srgbClr val="000000"/>
                          </a:solidFill>
                          <a:latin typeface="Calibri"/>
                          <a:cs typeface="Calibri"/>
                        </a:rPr>
                        <a:t>7 </a:t>
                      </a:r>
                      <a:r>
                        <a:rPr lang="en-US" sz="1200">
                          <a:solidFill>
                            <a:srgbClr val="000000"/>
                          </a:solidFill>
                          <a:latin typeface="Calibri"/>
                          <a:cs typeface="Calibri"/>
                        </a:rPr>
                        <a:t>providers* with </a:t>
                      </a:r>
                      <a:r>
                        <a:rPr lang="en-US" sz="1200" b="1">
                          <a:solidFill>
                            <a:srgbClr val="000000"/>
                          </a:solidFill>
                          <a:latin typeface="Calibri"/>
                          <a:cs typeface="Calibri"/>
                        </a:rPr>
                        <a:t>4,220</a:t>
                      </a:r>
                      <a:r>
                        <a:rPr lang="en-US" sz="1200">
                          <a:solidFill>
                            <a:srgbClr val="000000"/>
                          </a:solidFill>
                          <a:latin typeface="Calibri"/>
                          <a:cs typeface="Calibri"/>
                        </a:rPr>
                        <a:t> facilities in </a:t>
                      </a:r>
                      <a:r>
                        <a:rPr lang="en-US" sz="1200" b="1">
                          <a:solidFill>
                            <a:srgbClr val="000000"/>
                          </a:solidFill>
                          <a:latin typeface="Calibri"/>
                          <a:cs typeface="Calibri"/>
                        </a:rPr>
                        <a:t>42 </a:t>
                      </a:r>
                      <a:r>
                        <a:rPr lang="en-US" sz="1200">
                          <a:solidFill>
                            <a:srgbClr val="000000"/>
                          </a:solidFill>
                          <a:latin typeface="Calibri"/>
                          <a:cs typeface="Calibri"/>
                        </a:rPr>
                        <a:t>jurisdictions</a:t>
                      </a:r>
                    </a:p>
                  </a:txBody>
                  <a:tcPr anchor="ctr">
                    <a:solidFill>
                      <a:schemeClr val="bg2">
                        <a:lumMod val="85000"/>
                      </a:schemeClr>
                    </a:solidFill>
                  </a:tcPr>
                </a:tc>
                <a:tc>
                  <a:txBody>
                    <a:bodyPr/>
                    <a:lstStyle/>
                    <a:p>
                      <a:pPr algn="l"/>
                      <a:r>
                        <a:rPr lang="en-US" sz="1200" b="1">
                          <a:solidFill>
                            <a:srgbClr val="000000"/>
                          </a:solidFill>
                          <a:latin typeface="Calibri"/>
                          <a:cs typeface="Calibri"/>
                        </a:rPr>
                        <a:t>42 </a:t>
                      </a:r>
                      <a:r>
                        <a:rPr lang="en-US" sz="1200">
                          <a:solidFill>
                            <a:srgbClr val="000000"/>
                          </a:solidFill>
                          <a:latin typeface="Calibri"/>
                          <a:cs typeface="Calibri"/>
                        </a:rPr>
                        <a:t>jurisdictions have data on citizens vaccinated at large, multijurisdictional provider organizations</a:t>
                      </a:r>
                    </a:p>
                  </a:txBody>
                  <a:tcPr anchor="ctr">
                    <a:solidFill>
                      <a:schemeClr val="bg2">
                        <a:lumMod val="85000"/>
                      </a:schemeClr>
                    </a:solidFill>
                  </a:tcPr>
                </a:tc>
                <a:extLst>
                  <a:ext uri="{0D108BD9-81ED-4DB2-BD59-A6C34878D82A}">
                    <a16:rowId xmlns:a16="http://schemas.microsoft.com/office/drawing/2014/main" val="2662824873"/>
                  </a:ext>
                </a:extLst>
              </a:tr>
              <a:tr h="754348">
                <a:tc>
                  <a:txBody>
                    <a:bodyPr/>
                    <a:lstStyle/>
                    <a:p>
                      <a:r>
                        <a:rPr lang="en-US" sz="1200">
                          <a:solidFill>
                            <a:srgbClr val="000000"/>
                          </a:solidFill>
                          <a:latin typeface="Calibri"/>
                          <a:cs typeface="Calibri"/>
                        </a:rPr>
                        <a:t>Consumer Access System Exchange with IIS</a:t>
                      </a:r>
                    </a:p>
                  </a:txBody>
                  <a:tcPr anchor="ctr">
                    <a:solidFill>
                      <a:schemeClr val="bg2">
                        <a:lumMod val="85000"/>
                      </a:schemeClr>
                    </a:solidFill>
                  </a:tcPr>
                </a:tc>
                <a:tc>
                  <a:txBody>
                    <a:bodyPr/>
                    <a:lstStyle/>
                    <a:p>
                      <a:pPr algn="l"/>
                      <a:r>
                        <a:rPr lang="en-US" sz="1200" b="1">
                          <a:solidFill>
                            <a:srgbClr val="000000"/>
                          </a:solidFill>
                          <a:latin typeface="Calibri"/>
                          <a:cs typeface="Calibri"/>
                        </a:rPr>
                        <a:t>1 </a:t>
                      </a:r>
                      <a:r>
                        <a:rPr lang="en-US" sz="1200">
                          <a:solidFill>
                            <a:srgbClr val="000000"/>
                          </a:solidFill>
                          <a:latin typeface="Calibri"/>
                          <a:cs typeface="Calibri"/>
                        </a:rPr>
                        <a:t>platform exchanging with </a:t>
                      </a:r>
                      <a:r>
                        <a:rPr lang="en-US" sz="1200" b="1">
                          <a:solidFill>
                            <a:srgbClr val="000000"/>
                          </a:solidFill>
                          <a:latin typeface="Calibri"/>
                          <a:cs typeface="Calibri"/>
                        </a:rPr>
                        <a:t>6 </a:t>
                      </a:r>
                      <a:r>
                        <a:rPr lang="en-US" sz="1200">
                          <a:solidFill>
                            <a:srgbClr val="000000"/>
                          </a:solidFill>
                          <a:latin typeface="Calibri"/>
                          <a:cs typeface="Calibri"/>
                        </a:rPr>
                        <a:t>jurisdictions</a:t>
                      </a:r>
                    </a:p>
                  </a:txBody>
                  <a:tcPr anchor="ctr">
                    <a:solidFill>
                      <a:schemeClr val="bg2">
                        <a:lumMod val="85000"/>
                      </a:schemeClr>
                    </a:solidFill>
                  </a:tcPr>
                </a:tc>
                <a:tc>
                  <a:txBody>
                    <a:bodyPr/>
                    <a:lstStyle/>
                    <a:p>
                      <a:pPr algn="l"/>
                      <a:r>
                        <a:rPr lang="en-US" sz="1200" b="1">
                          <a:solidFill>
                            <a:srgbClr val="000000"/>
                          </a:solidFill>
                          <a:latin typeface="Calibri"/>
                          <a:cs typeface="Calibri"/>
                        </a:rPr>
                        <a:t>6</a:t>
                      </a:r>
                      <a:r>
                        <a:rPr lang="en-US" sz="1200">
                          <a:solidFill>
                            <a:srgbClr val="000000"/>
                          </a:solidFill>
                          <a:latin typeface="Calibri"/>
                          <a:cs typeface="Calibri"/>
                        </a:rPr>
                        <a:t> jurisdictions streamlined their citizens’ access to their consolidated vaccination records</a:t>
                      </a:r>
                    </a:p>
                  </a:txBody>
                  <a:tcPr anchor="ctr">
                    <a:solidFill>
                      <a:schemeClr val="bg2">
                        <a:lumMod val="85000"/>
                      </a:schemeClr>
                    </a:solidFill>
                  </a:tcPr>
                </a:tc>
                <a:extLst>
                  <a:ext uri="{0D108BD9-81ED-4DB2-BD59-A6C34878D82A}">
                    <a16:rowId xmlns:a16="http://schemas.microsoft.com/office/drawing/2014/main" val="3326065351"/>
                  </a:ext>
                </a:extLst>
              </a:tr>
              <a:tr h="920713">
                <a:tc>
                  <a:txBody>
                    <a:bodyPr/>
                    <a:lstStyle/>
                    <a:p>
                      <a:r>
                        <a:rPr lang="en-US" sz="1200">
                          <a:solidFill>
                            <a:srgbClr val="000000"/>
                          </a:solidFill>
                          <a:latin typeface="Calibri"/>
                          <a:cs typeface="Calibri"/>
                        </a:rPr>
                        <a:t>IIS Data Exchange with CDC </a:t>
                      </a:r>
                      <a:endParaRPr lang="en-US" sz="1200">
                        <a:solidFill>
                          <a:srgbClr val="000000"/>
                        </a:solidFill>
                        <a:latin typeface="Calibri" panose="020F0502020204030204" pitchFamily="34" charset="0"/>
                        <a:cs typeface="Calibri" panose="020F0502020204030204" pitchFamily="34" charset="0"/>
                      </a:endParaRPr>
                    </a:p>
                    <a:p>
                      <a:r>
                        <a:rPr lang="en-US" sz="1200">
                          <a:solidFill>
                            <a:srgbClr val="000000"/>
                          </a:solidFill>
                          <a:latin typeface="Calibri"/>
                          <a:cs typeface="Calibri"/>
                        </a:rPr>
                        <a:t>(data submission)</a:t>
                      </a:r>
                    </a:p>
                  </a:txBody>
                  <a:tcPr anchor="ctr">
                    <a:solidFill>
                      <a:schemeClr val="bg2">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Calibri"/>
                        </a:rPr>
                        <a:t>20 </a:t>
                      </a:r>
                      <a:r>
                        <a:rPr kumimoji="0" lang="en-US" sz="1200" b="0" i="0" u="none" strike="noStrike" kern="1200" cap="none" spc="0" normalizeH="0" baseline="0" noProof="0">
                          <a:ln>
                            <a:noFill/>
                          </a:ln>
                          <a:solidFill>
                            <a:srgbClr val="000000"/>
                          </a:solidFill>
                          <a:effectLst/>
                          <a:uLnTx/>
                          <a:uFillTx/>
                          <a:latin typeface="Calibri"/>
                          <a:ea typeface="+mn-ea"/>
                          <a:cs typeface="Calibri"/>
                        </a:rPr>
                        <a:t>jurisdictions submit routine vaccination data to DLP through DEX and NDLP storage container</a:t>
                      </a:r>
                      <a:endParaRPr kumimoji="0" lang="en-US" sz="1200" b="0" i="0" u="none" strike="noStrike" kern="1200" cap="none" spc="0" normalizeH="0" baseline="0" noProof="0">
                        <a:ln>
                          <a:noFill/>
                        </a:ln>
                        <a:solidFill>
                          <a:srgbClr val="000000"/>
                        </a:solidFill>
                        <a:effectLst/>
                        <a:uLnTx/>
                        <a:uFillTx/>
                        <a:latin typeface="Calibri"/>
                        <a:ea typeface="+mn-lt"/>
                        <a:cs typeface="Calibri"/>
                      </a:endParaRPr>
                    </a:p>
                  </a:txBody>
                  <a:tcPr anchor="ctr">
                    <a:solidFill>
                      <a:schemeClr val="bg2">
                        <a:lumMod val="8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i="0" u="none" strike="noStrike" kern="1200" cap="none" spc="0" normalizeH="0" baseline="0" noProof="0">
                          <a:ln>
                            <a:noFill/>
                          </a:ln>
                          <a:solidFill>
                            <a:srgbClr val="000000"/>
                          </a:solidFill>
                          <a:effectLst/>
                          <a:uLnTx/>
                          <a:uFillTx/>
                          <a:latin typeface="Calibri"/>
                          <a:ea typeface="+mn-lt"/>
                          <a:cs typeface="Calibri"/>
                        </a:rPr>
                        <a:t>CDC offers jurisdictions the option to </a:t>
                      </a:r>
                      <a:r>
                        <a:rPr lang="en-US" sz="1200" b="1" i="0" u="none" strike="noStrike" kern="1200" cap="none" spc="0" normalizeH="0" baseline="0" noProof="0">
                          <a:ln>
                            <a:noFill/>
                          </a:ln>
                          <a:solidFill>
                            <a:srgbClr val="000000"/>
                          </a:solidFill>
                          <a:effectLst/>
                          <a:uLnTx/>
                          <a:uFillTx/>
                          <a:latin typeface="Calibri"/>
                          <a:ea typeface="+mn-lt"/>
                          <a:cs typeface="Calibri"/>
                        </a:rPr>
                        <a:t>automatically send their routine vaccination data to CDC</a:t>
                      </a:r>
                      <a:r>
                        <a:rPr lang="en-US" sz="1200" b="0" i="0" u="none" strike="noStrike" kern="1200" cap="none" spc="0" normalizeH="0" baseline="0" noProof="0">
                          <a:ln>
                            <a:noFill/>
                          </a:ln>
                          <a:solidFill>
                            <a:srgbClr val="000000"/>
                          </a:solidFill>
                          <a:effectLst/>
                          <a:uLnTx/>
                          <a:uFillTx/>
                          <a:latin typeface="Calibri"/>
                          <a:ea typeface="+mn-lt"/>
                          <a:cs typeface="Calibri"/>
                        </a:rPr>
                        <a:t> rather than using a manual submission process</a:t>
                      </a:r>
                      <a:endParaRPr kumimoji="0" lang="en-US" sz="1200" b="0" i="0" u="none" strike="noStrike" kern="1200" cap="none" spc="0" normalizeH="0" baseline="0" noProof="0">
                        <a:ln>
                          <a:noFill/>
                        </a:ln>
                        <a:solidFill>
                          <a:srgbClr val="000000"/>
                        </a:solidFill>
                        <a:effectLst/>
                        <a:uLnTx/>
                        <a:uFillTx/>
                        <a:latin typeface="Calibri"/>
                        <a:ea typeface="+mn-lt"/>
                        <a:cs typeface="Calibri"/>
                      </a:endParaRPr>
                    </a:p>
                  </a:txBody>
                  <a:tcPr anchor="ctr">
                    <a:solidFill>
                      <a:schemeClr val="bg2">
                        <a:lumMod val="85000"/>
                      </a:schemeClr>
                    </a:solidFill>
                  </a:tcPr>
                </a:tc>
                <a:extLst>
                  <a:ext uri="{0D108BD9-81ED-4DB2-BD59-A6C34878D82A}">
                    <a16:rowId xmlns:a16="http://schemas.microsoft.com/office/drawing/2014/main" val="709483630"/>
                  </a:ext>
                </a:extLst>
              </a:tr>
            </a:tbl>
          </a:graphicData>
        </a:graphic>
      </p:graphicFrame>
      <p:sp>
        <p:nvSpPr>
          <p:cNvPr id="5" name="TextBox 4">
            <a:extLst>
              <a:ext uri="{FF2B5EF4-FFF2-40B4-BE49-F238E27FC236}">
                <a16:creationId xmlns:a16="http://schemas.microsoft.com/office/drawing/2014/main" id="{92699C89-5FF1-192C-2D8B-6280EC48C824}"/>
              </a:ext>
            </a:extLst>
          </p:cNvPr>
          <p:cNvSpPr txBox="1"/>
          <p:nvPr/>
        </p:nvSpPr>
        <p:spPr>
          <a:xfrm>
            <a:off x="5325348" y="6048472"/>
            <a:ext cx="6734578" cy="3385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800"/>
              </a:spcBef>
              <a:spcAft>
                <a:spcPts val="0"/>
              </a:spcAft>
              <a:buClrTx/>
              <a:buSzPct val="100000"/>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Calibri"/>
              </a:rPr>
              <a:t>*Multijurisdictional Providers: Veterans Administration (VA) </a:t>
            </a:r>
            <a:r>
              <a:rPr kumimoji="0" lang="en-US" sz="1100" b="0" i="0" u="none" strike="noStrike" kern="1200" cap="none" spc="0" normalizeH="0" baseline="0" noProof="0" err="1">
                <a:ln>
                  <a:noFill/>
                </a:ln>
                <a:solidFill>
                  <a:prstClr val="black"/>
                </a:solidFill>
                <a:effectLst/>
                <a:uLnTx/>
                <a:uFillTx/>
                <a:latin typeface="Calibri"/>
                <a:ea typeface="+mn-ea"/>
                <a:cs typeface="Calibri"/>
              </a:rPr>
              <a:t>VistA</a:t>
            </a:r>
            <a:r>
              <a:rPr kumimoji="0" lang="en-US" sz="1100" b="0" i="0" u="none" strike="noStrike" kern="1200" cap="none" spc="0" normalizeH="0" baseline="0" noProof="0">
                <a:ln>
                  <a:noFill/>
                </a:ln>
                <a:solidFill>
                  <a:prstClr val="black"/>
                </a:solidFill>
                <a:effectLst/>
                <a:uLnTx/>
                <a:uFillTx/>
                <a:latin typeface="Calibri"/>
                <a:ea typeface="+mn-ea"/>
                <a:cs typeface="Calibri"/>
              </a:rPr>
              <a:t>, VAMS, </a:t>
            </a:r>
            <a:r>
              <a:rPr kumimoji="0" lang="en-US" sz="1100" b="0" i="0" u="none" strike="noStrike" kern="1200" cap="none" spc="0" normalizeH="0" baseline="0" noProof="0" err="1">
                <a:ln>
                  <a:noFill/>
                </a:ln>
                <a:solidFill>
                  <a:prstClr val="black"/>
                </a:solidFill>
                <a:effectLst/>
                <a:uLnTx/>
                <a:uFillTx/>
                <a:latin typeface="Calibri"/>
                <a:ea typeface="+mn-ea"/>
                <a:cs typeface="Calibri"/>
              </a:rPr>
              <a:t>DocStation</a:t>
            </a:r>
            <a:r>
              <a:rPr kumimoji="0" lang="en-US" sz="1100" b="0" i="0" u="none" strike="noStrike" kern="1200" cap="none" spc="0" normalizeH="0" baseline="0" noProof="0">
                <a:ln>
                  <a:noFill/>
                </a:ln>
                <a:solidFill>
                  <a:prstClr val="black"/>
                </a:solidFill>
                <a:effectLst/>
                <a:uLnTx/>
                <a:uFillTx/>
                <a:latin typeface="Calibri"/>
                <a:ea typeface="+mn-ea"/>
                <a:cs typeface="Calibri"/>
              </a:rPr>
              <a:t>, AZOVA, VA Oracle Health, Fond du Lac, Department of Defense</a:t>
            </a:r>
          </a:p>
        </p:txBody>
      </p:sp>
      <p:sp>
        <p:nvSpPr>
          <p:cNvPr id="9" name="TextBox 8">
            <a:extLst>
              <a:ext uri="{FF2B5EF4-FFF2-40B4-BE49-F238E27FC236}">
                <a16:creationId xmlns:a16="http://schemas.microsoft.com/office/drawing/2014/main" id="{24A0E6C5-5209-0B46-4D65-55B831F4DCA9}"/>
              </a:ext>
            </a:extLst>
          </p:cNvPr>
          <p:cNvSpPr txBox="1"/>
          <p:nvPr/>
        </p:nvSpPr>
        <p:spPr>
          <a:xfrm>
            <a:off x="423903" y="2023949"/>
            <a:ext cx="4622115" cy="276999"/>
          </a:xfrm>
          <a:prstGeom prst="rect">
            <a:avLst/>
          </a:prstGeom>
          <a:solidFill>
            <a:schemeClr val="bg1"/>
          </a:solidFill>
          <a:ln>
            <a:solidFill>
              <a:schemeClr val="bg1"/>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800"/>
              </a:spcBef>
              <a:spcAft>
                <a:spcPts val="0"/>
              </a:spcAft>
              <a:buClrTx/>
              <a:buSzTx/>
              <a:buFontTx/>
              <a:buNone/>
              <a:tabLst/>
              <a:defRPr/>
            </a:pPr>
            <a:r>
              <a:rPr kumimoji="0" lang="en-US" b="1" i="0" u="none" strike="noStrike" kern="1200" cap="none" spc="0" normalizeH="0" baseline="0" noProof="0">
                <a:ln>
                  <a:noFill/>
                </a:ln>
                <a:solidFill>
                  <a:schemeClr val="accent6"/>
                </a:solidFill>
                <a:effectLst/>
                <a:uLnTx/>
                <a:uFillTx/>
                <a:latin typeface="Calibri"/>
                <a:ea typeface="+mn-ea"/>
                <a:cs typeface="Calibri"/>
              </a:rPr>
              <a:t>Jurisdictions Participating in the IZ Gateway</a:t>
            </a:r>
            <a:endParaRPr kumimoji="0" lang="en-US" b="1" i="1" u="none" strike="noStrike" kern="1200" cap="none" spc="0" normalizeH="0" baseline="0" noProof="0">
              <a:ln>
                <a:noFill/>
              </a:ln>
              <a:solidFill>
                <a:schemeClr val="accent6"/>
              </a:solidFill>
              <a:effectLst/>
              <a:uLnTx/>
              <a:uFillTx/>
              <a:latin typeface="Calibri"/>
              <a:ea typeface="+mn-ea"/>
              <a:cs typeface="Calibri"/>
            </a:endParaRPr>
          </a:p>
        </p:txBody>
      </p:sp>
      <p:grpSp>
        <p:nvGrpSpPr>
          <p:cNvPr id="19" name="Group 18">
            <a:extLst>
              <a:ext uri="{FF2B5EF4-FFF2-40B4-BE49-F238E27FC236}">
                <a16:creationId xmlns:a16="http://schemas.microsoft.com/office/drawing/2014/main" id="{63E36073-C524-53E4-B3BD-DB06D4DFE431}"/>
              </a:ext>
            </a:extLst>
          </p:cNvPr>
          <p:cNvGrpSpPr/>
          <p:nvPr/>
        </p:nvGrpSpPr>
        <p:grpSpPr>
          <a:xfrm>
            <a:off x="230418" y="2352531"/>
            <a:ext cx="4862715" cy="3384449"/>
            <a:chOff x="626148" y="2170365"/>
            <a:chExt cx="5028655" cy="3496284"/>
          </a:xfrm>
        </p:grpSpPr>
        <p:pic>
          <p:nvPicPr>
            <p:cNvPr id="16" name="Picture 15">
              <a:extLst>
                <a:ext uri="{FF2B5EF4-FFF2-40B4-BE49-F238E27FC236}">
                  <a16:creationId xmlns:a16="http://schemas.microsoft.com/office/drawing/2014/main" id="{48DB4B18-0C48-460E-EBC2-ACC76041B2D4}"/>
                </a:ext>
              </a:extLst>
            </p:cNvPr>
            <p:cNvPicPr>
              <a:picLocks noChangeAspect="1"/>
            </p:cNvPicPr>
            <p:nvPr/>
          </p:nvPicPr>
          <p:blipFill rotWithShape="1">
            <a:blip r:embed="rId4"/>
            <a:srcRect l="14404" t="-1225" r="-1664" b="3040"/>
            <a:stretch/>
          </p:blipFill>
          <p:spPr>
            <a:xfrm>
              <a:off x="626148" y="2170365"/>
              <a:ext cx="5028655" cy="3370313"/>
            </a:xfrm>
            <a:prstGeom prst="rect">
              <a:avLst/>
            </a:prstGeom>
          </p:spPr>
        </p:pic>
        <p:pic>
          <p:nvPicPr>
            <p:cNvPr id="18" name="Picture 17">
              <a:extLst>
                <a:ext uri="{FF2B5EF4-FFF2-40B4-BE49-F238E27FC236}">
                  <a16:creationId xmlns:a16="http://schemas.microsoft.com/office/drawing/2014/main" id="{E5DAE0ED-E662-4510-9708-B93F1CB1149D}"/>
                </a:ext>
              </a:extLst>
            </p:cNvPr>
            <p:cNvPicPr>
              <a:picLocks noChangeAspect="1"/>
            </p:cNvPicPr>
            <p:nvPr/>
          </p:nvPicPr>
          <p:blipFill>
            <a:blip r:embed="rId5"/>
            <a:stretch>
              <a:fillRect/>
            </a:stretch>
          </p:blipFill>
          <p:spPr>
            <a:xfrm>
              <a:off x="4348907" y="4371594"/>
              <a:ext cx="1265499" cy="748045"/>
            </a:xfrm>
            <a:prstGeom prst="rect">
              <a:avLst/>
            </a:prstGeom>
          </p:spPr>
        </p:pic>
        <p:pic>
          <p:nvPicPr>
            <p:cNvPr id="17" name="Picture 16">
              <a:extLst>
                <a:ext uri="{FF2B5EF4-FFF2-40B4-BE49-F238E27FC236}">
                  <a16:creationId xmlns:a16="http://schemas.microsoft.com/office/drawing/2014/main" id="{FBB488DB-05E7-841B-372B-988C10E074F8}"/>
                </a:ext>
              </a:extLst>
            </p:cNvPr>
            <p:cNvPicPr>
              <a:picLocks noChangeAspect="1"/>
            </p:cNvPicPr>
            <p:nvPr/>
          </p:nvPicPr>
          <p:blipFill>
            <a:blip r:embed="rId6"/>
            <a:stretch>
              <a:fillRect/>
            </a:stretch>
          </p:blipFill>
          <p:spPr>
            <a:xfrm>
              <a:off x="4598160" y="5039446"/>
              <a:ext cx="1006337" cy="627203"/>
            </a:xfrm>
            <a:prstGeom prst="rect">
              <a:avLst/>
            </a:prstGeom>
          </p:spPr>
        </p:pic>
      </p:grpSp>
      <p:sp>
        <p:nvSpPr>
          <p:cNvPr id="20" name="Rectangle 19">
            <a:extLst>
              <a:ext uri="{FF2B5EF4-FFF2-40B4-BE49-F238E27FC236}">
                <a16:creationId xmlns:a16="http://schemas.microsoft.com/office/drawing/2014/main" id="{7605FBDA-6B07-358A-D01D-48BB5F9500AA}"/>
              </a:ext>
            </a:extLst>
          </p:cNvPr>
          <p:cNvSpPr/>
          <p:nvPr/>
        </p:nvSpPr>
        <p:spPr>
          <a:xfrm>
            <a:off x="3458500" y="4898759"/>
            <a:ext cx="363745" cy="113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BF8E7F6-6B2A-9B97-AF03-4FEDDA9196B2}"/>
              </a:ext>
            </a:extLst>
          </p:cNvPr>
          <p:cNvSpPr/>
          <p:nvPr/>
        </p:nvSpPr>
        <p:spPr>
          <a:xfrm>
            <a:off x="4879730" y="5561134"/>
            <a:ext cx="207818" cy="1758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8C58DB1-3E6A-C7E5-CCEF-865BBD2D2056}"/>
              </a:ext>
            </a:extLst>
          </p:cNvPr>
          <p:cNvSpPr/>
          <p:nvPr/>
        </p:nvSpPr>
        <p:spPr>
          <a:xfrm>
            <a:off x="4687179" y="4999300"/>
            <a:ext cx="404979" cy="1758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8D76B6E-3D6E-B4C1-7CD9-2C44FAF55E27}"/>
              </a:ext>
            </a:extLst>
          </p:cNvPr>
          <p:cNvSpPr txBox="1"/>
          <p:nvPr/>
        </p:nvSpPr>
        <p:spPr>
          <a:xfrm>
            <a:off x="2518840" y="5850434"/>
            <a:ext cx="1127601" cy="600164"/>
          </a:xfrm>
          <a:prstGeom prst="rect">
            <a:avLst/>
          </a:prstGeom>
          <a:noFill/>
        </p:spPr>
        <p:txBody>
          <a:bodyPr wrap="square">
            <a:spAutoFit/>
          </a:bodyPr>
          <a:lstStyle/>
          <a:p>
            <a:pPr marL="171450" marR="0" lvl="0" indent="-111125" algn="l" defTabSz="914400" rtl="0" eaLnBrk="1" fontAlgn="auto" latinLnBrk="0" hangingPunct="1">
              <a:lnSpc>
                <a:spcPct val="100000"/>
              </a:lnSpc>
              <a:spcBef>
                <a:spcPts val="0"/>
              </a:spcBef>
              <a:spcAft>
                <a:spcPts val="0"/>
              </a:spcAft>
              <a:buClrTx/>
              <a:buSzTx/>
              <a:buFontTx/>
              <a:buChar char="-"/>
              <a:tabLst/>
              <a:defRPr/>
            </a:pPr>
            <a:r>
              <a:rPr lang="en-US" sz="1100" i="1">
                <a:solidFill>
                  <a:prstClr val="black"/>
                </a:solidFill>
                <a:latin typeface="Calibri"/>
                <a:cs typeface="Calibri"/>
              </a:rPr>
              <a:t>Chicago</a:t>
            </a:r>
          </a:p>
          <a:p>
            <a:pPr marL="171450" marR="0" lvl="0" indent="-111125" algn="l" defTabSz="914400" rtl="0" eaLnBrk="1" fontAlgn="auto" latinLnBrk="0" hangingPunct="1">
              <a:lnSpc>
                <a:spcPct val="100000"/>
              </a:lnSpc>
              <a:spcBef>
                <a:spcPts val="0"/>
              </a:spcBef>
              <a:spcAft>
                <a:spcPts val="0"/>
              </a:spcAft>
              <a:buClrTx/>
              <a:buSzTx/>
              <a:buFontTx/>
              <a:buChar char="-"/>
              <a:tabLst/>
              <a:defRPr/>
            </a:pPr>
            <a:r>
              <a:rPr lang="en-US" sz="1100" i="1">
                <a:solidFill>
                  <a:prstClr val="black"/>
                </a:solidFill>
                <a:latin typeface="Calibri"/>
                <a:cs typeface="Calibri"/>
              </a:rPr>
              <a:t>San Antonio</a:t>
            </a:r>
          </a:p>
          <a:p>
            <a:pPr marL="171450" marR="0" lvl="0" indent="-111125" algn="l" defTabSz="914400" rtl="0" eaLnBrk="1" fontAlgn="auto" latinLnBrk="0" hangingPunct="1">
              <a:lnSpc>
                <a:spcPct val="100000"/>
              </a:lnSpc>
              <a:spcBef>
                <a:spcPts val="0"/>
              </a:spcBef>
              <a:spcAft>
                <a:spcPts val="0"/>
              </a:spcAft>
              <a:buClrTx/>
              <a:buSzTx/>
              <a:buFontTx/>
              <a:buChar char="-"/>
              <a:tabLst/>
              <a:defRPr/>
            </a:pPr>
            <a:r>
              <a:rPr lang="en-US" sz="1100" i="1">
                <a:solidFill>
                  <a:prstClr val="black"/>
                </a:solidFill>
                <a:latin typeface="Calibri"/>
                <a:cs typeface="Calibri"/>
              </a:rPr>
              <a:t>Houston</a:t>
            </a:r>
          </a:p>
        </p:txBody>
      </p:sp>
      <p:grpSp>
        <p:nvGrpSpPr>
          <p:cNvPr id="30" name="Group 29">
            <a:extLst>
              <a:ext uri="{FF2B5EF4-FFF2-40B4-BE49-F238E27FC236}">
                <a16:creationId xmlns:a16="http://schemas.microsoft.com/office/drawing/2014/main" id="{71E3BAF7-7C80-35A4-7908-B6E045E9A2EC}"/>
              </a:ext>
            </a:extLst>
          </p:cNvPr>
          <p:cNvGrpSpPr/>
          <p:nvPr/>
        </p:nvGrpSpPr>
        <p:grpSpPr>
          <a:xfrm>
            <a:off x="11409690" y="253734"/>
            <a:ext cx="650236" cy="741363"/>
            <a:chOff x="7739063" y="701675"/>
            <a:chExt cx="1019175" cy="1096963"/>
          </a:xfrm>
          <a:solidFill>
            <a:srgbClr val="0033A1"/>
          </a:solidFill>
        </p:grpSpPr>
        <p:sp>
          <p:nvSpPr>
            <p:cNvPr id="25" name="Freeform 34">
              <a:extLst>
                <a:ext uri="{FF2B5EF4-FFF2-40B4-BE49-F238E27FC236}">
                  <a16:creationId xmlns:a16="http://schemas.microsoft.com/office/drawing/2014/main" id="{D5067A43-A41E-5F39-18FE-6EBE764A21CF}"/>
                </a:ext>
              </a:extLst>
            </p:cNvPr>
            <p:cNvSpPr>
              <a:spLocks/>
            </p:cNvSpPr>
            <p:nvPr/>
          </p:nvSpPr>
          <p:spPr bwMode="auto">
            <a:xfrm>
              <a:off x="8026400" y="828675"/>
              <a:ext cx="731838" cy="969963"/>
            </a:xfrm>
            <a:custGeom>
              <a:avLst/>
              <a:gdLst>
                <a:gd name="T0" fmla="*/ 303 w 461"/>
                <a:gd name="T1" fmla="*/ 0 h 611"/>
                <a:gd name="T2" fmla="*/ 459 w 461"/>
                <a:gd name="T3" fmla="*/ 42 h 611"/>
                <a:gd name="T4" fmla="*/ 461 w 461"/>
                <a:gd name="T5" fmla="*/ 44 h 611"/>
                <a:gd name="T6" fmla="*/ 305 w 461"/>
                <a:gd name="T7" fmla="*/ 611 h 611"/>
                <a:gd name="T8" fmla="*/ 0 w 461"/>
                <a:gd name="T9" fmla="*/ 527 h 611"/>
                <a:gd name="T10" fmla="*/ 119 w 461"/>
                <a:gd name="T11" fmla="*/ 527 h 611"/>
                <a:gd name="T12" fmla="*/ 283 w 461"/>
                <a:gd name="T13" fmla="*/ 572 h 611"/>
                <a:gd name="T14" fmla="*/ 422 w 461"/>
                <a:gd name="T15" fmla="*/ 66 h 611"/>
                <a:gd name="T16" fmla="*/ 303 w 461"/>
                <a:gd name="T17" fmla="*/ 32 h 611"/>
                <a:gd name="T18" fmla="*/ 303 w 461"/>
                <a:gd name="T19" fmla="*/ 0 h 611"/>
                <a:gd name="T20" fmla="*/ 303 w 461"/>
                <a:gd name="T2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11">
                  <a:moveTo>
                    <a:pt x="303" y="0"/>
                  </a:moveTo>
                  <a:lnTo>
                    <a:pt x="459" y="42"/>
                  </a:lnTo>
                  <a:lnTo>
                    <a:pt x="461" y="44"/>
                  </a:lnTo>
                  <a:lnTo>
                    <a:pt x="305" y="611"/>
                  </a:lnTo>
                  <a:lnTo>
                    <a:pt x="0" y="527"/>
                  </a:lnTo>
                  <a:lnTo>
                    <a:pt x="119" y="527"/>
                  </a:lnTo>
                  <a:lnTo>
                    <a:pt x="283" y="572"/>
                  </a:lnTo>
                  <a:lnTo>
                    <a:pt x="422" y="66"/>
                  </a:lnTo>
                  <a:lnTo>
                    <a:pt x="303" y="32"/>
                  </a:lnTo>
                  <a:lnTo>
                    <a:pt x="303" y="0"/>
                  </a:lnTo>
                  <a:lnTo>
                    <a:pt x="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6" name="Freeform 35">
              <a:extLst>
                <a:ext uri="{FF2B5EF4-FFF2-40B4-BE49-F238E27FC236}">
                  <a16:creationId xmlns:a16="http://schemas.microsoft.com/office/drawing/2014/main" id="{B2939B76-57F2-DAED-5D0C-B99A876D391E}"/>
                </a:ext>
              </a:extLst>
            </p:cNvPr>
            <p:cNvSpPr>
              <a:spLocks noEditPoints="1"/>
            </p:cNvSpPr>
            <p:nvPr/>
          </p:nvSpPr>
          <p:spPr bwMode="auto">
            <a:xfrm>
              <a:off x="7739063" y="701675"/>
              <a:ext cx="738188" cy="936625"/>
            </a:xfrm>
            <a:custGeom>
              <a:avLst/>
              <a:gdLst>
                <a:gd name="T0" fmla="*/ 0 w 321"/>
                <a:gd name="T1" fmla="*/ 0 h 406"/>
                <a:gd name="T2" fmla="*/ 0 w 321"/>
                <a:gd name="T3" fmla="*/ 406 h 406"/>
                <a:gd name="T4" fmla="*/ 264 w 321"/>
                <a:gd name="T5" fmla="*/ 406 h 406"/>
                <a:gd name="T6" fmla="*/ 276 w 321"/>
                <a:gd name="T7" fmla="*/ 401 h 406"/>
                <a:gd name="T8" fmla="*/ 317 w 321"/>
                <a:gd name="T9" fmla="*/ 358 h 406"/>
                <a:gd name="T10" fmla="*/ 321 w 321"/>
                <a:gd name="T11" fmla="*/ 348 h 406"/>
                <a:gd name="T12" fmla="*/ 321 w 321"/>
                <a:gd name="T13" fmla="*/ 0 h 406"/>
                <a:gd name="T14" fmla="*/ 0 w 321"/>
                <a:gd name="T15" fmla="*/ 0 h 406"/>
                <a:gd name="T16" fmla="*/ 299 w 321"/>
                <a:gd name="T17" fmla="*/ 342 h 406"/>
                <a:gd name="T18" fmla="*/ 299 w 321"/>
                <a:gd name="T19" fmla="*/ 343 h 406"/>
                <a:gd name="T20" fmla="*/ 298 w 321"/>
                <a:gd name="T21" fmla="*/ 343 h 406"/>
                <a:gd name="T22" fmla="*/ 276 w 321"/>
                <a:gd name="T23" fmla="*/ 343 h 406"/>
                <a:gd name="T24" fmla="*/ 260 w 321"/>
                <a:gd name="T25" fmla="*/ 358 h 406"/>
                <a:gd name="T26" fmla="*/ 260 w 321"/>
                <a:gd name="T27" fmla="*/ 383 h 406"/>
                <a:gd name="T28" fmla="*/ 260 w 321"/>
                <a:gd name="T29" fmla="*/ 384 h 406"/>
                <a:gd name="T30" fmla="*/ 259 w 321"/>
                <a:gd name="T31" fmla="*/ 384 h 406"/>
                <a:gd name="T32" fmla="*/ 22 w 321"/>
                <a:gd name="T33" fmla="*/ 384 h 406"/>
                <a:gd name="T34" fmla="*/ 22 w 321"/>
                <a:gd name="T35" fmla="*/ 21 h 406"/>
                <a:gd name="T36" fmla="*/ 299 w 321"/>
                <a:gd name="T37" fmla="*/ 21 h 406"/>
                <a:gd name="T38" fmla="*/ 299 w 321"/>
                <a:gd name="T39" fmla="*/ 3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406">
                  <a:moveTo>
                    <a:pt x="0" y="0"/>
                  </a:moveTo>
                  <a:cubicBezTo>
                    <a:pt x="0" y="406"/>
                    <a:pt x="0" y="406"/>
                    <a:pt x="0" y="406"/>
                  </a:cubicBezTo>
                  <a:cubicBezTo>
                    <a:pt x="264" y="406"/>
                    <a:pt x="264" y="406"/>
                    <a:pt x="264" y="406"/>
                  </a:cubicBezTo>
                  <a:cubicBezTo>
                    <a:pt x="269" y="406"/>
                    <a:pt x="273" y="404"/>
                    <a:pt x="276" y="401"/>
                  </a:cubicBezTo>
                  <a:cubicBezTo>
                    <a:pt x="317" y="358"/>
                    <a:pt x="317" y="358"/>
                    <a:pt x="317" y="358"/>
                  </a:cubicBezTo>
                  <a:cubicBezTo>
                    <a:pt x="320" y="355"/>
                    <a:pt x="321" y="352"/>
                    <a:pt x="321" y="348"/>
                  </a:cubicBezTo>
                  <a:cubicBezTo>
                    <a:pt x="321" y="0"/>
                    <a:pt x="321" y="0"/>
                    <a:pt x="321" y="0"/>
                  </a:cubicBezTo>
                  <a:lnTo>
                    <a:pt x="0" y="0"/>
                  </a:lnTo>
                  <a:close/>
                  <a:moveTo>
                    <a:pt x="299" y="342"/>
                  </a:moveTo>
                  <a:cubicBezTo>
                    <a:pt x="299" y="343"/>
                    <a:pt x="299" y="343"/>
                    <a:pt x="299" y="343"/>
                  </a:cubicBezTo>
                  <a:cubicBezTo>
                    <a:pt x="299" y="343"/>
                    <a:pt x="298" y="343"/>
                    <a:pt x="298" y="343"/>
                  </a:cubicBezTo>
                  <a:cubicBezTo>
                    <a:pt x="276" y="343"/>
                    <a:pt x="276" y="343"/>
                    <a:pt x="276" y="343"/>
                  </a:cubicBezTo>
                  <a:cubicBezTo>
                    <a:pt x="266" y="343"/>
                    <a:pt x="260" y="349"/>
                    <a:pt x="260" y="358"/>
                  </a:cubicBezTo>
                  <a:cubicBezTo>
                    <a:pt x="260" y="383"/>
                    <a:pt x="260" y="383"/>
                    <a:pt x="260" y="383"/>
                  </a:cubicBezTo>
                  <a:cubicBezTo>
                    <a:pt x="260" y="383"/>
                    <a:pt x="260" y="384"/>
                    <a:pt x="260" y="384"/>
                  </a:cubicBezTo>
                  <a:cubicBezTo>
                    <a:pt x="260" y="384"/>
                    <a:pt x="259" y="384"/>
                    <a:pt x="259" y="384"/>
                  </a:cubicBezTo>
                  <a:cubicBezTo>
                    <a:pt x="198" y="384"/>
                    <a:pt x="22" y="384"/>
                    <a:pt x="22" y="384"/>
                  </a:cubicBezTo>
                  <a:cubicBezTo>
                    <a:pt x="22" y="21"/>
                    <a:pt x="22" y="21"/>
                    <a:pt x="22" y="21"/>
                  </a:cubicBezTo>
                  <a:cubicBezTo>
                    <a:pt x="299" y="21"/>
                    <a:pt x="299" y="21"/>
                    <a:pt x="299" y="21"/>
                  </a:cubicBezTo>
                  <a:lnTo>
                    <a:pt x="299"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7" name="Freeform 36">
              <a:extLst>
                <a:ext uri="{FF2B5EF4-FFF2-40B4-BE49-F238E27FC236}">
                  <a16:creationId xmlns:a16="http://schemas.microsoft.com/office/drawing/2014/main" id="{9A1E22B8-4790-01E7-F6FB-6747AF7C49B3}"/>
                </a:ext>
              </a:extLst>
            </p:cNvPr>
            <p:cNvSpPr>
              <a:spLocks/>
            </p:cNvSpPr>
            <p:nvPr/>
          </p:nvSpPr>
          <p:spPr bwMode="auto">
            <a:xfrm>
              <a:off x="7851775" y="879475"/>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8" name="Freeform 37">
              <a:extLst>
                <a:ext uri="{FF2B5EF4-FFF2-40B4-BE49-F238E27FC236}">
                  <a16:creationId xmlns:a16="http://schemas.microsoft.com/office/drawing/2014/main" id="{B13FD113-7E86-C122-F203-4D313A998569}"/>
                </a:ext>
              </a:extLst>
            </p:cNvPr>
            <p:cNvSpPr>
              <a:spLocks/>
            </p:cNvSpPr>
            <p:nvPr/>
          </p:nvSpPr>
          <p:spPr bwMode="auto">
            <a:xfrm>
              <a:off x="7851775" y="992188"/>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9" name="Freeform 38">
              <a:extLst>
                <a:ext uri="{FF2B5EF4-FFF2-40B4-BE49-F238E27FC236}">
                  <a16:creationId xmlns:a16="http://schemas.microsoft.com/office/drawing/2014/main" id="{90F175AA-D677-A0C8-0AAF-CF51C9BA8317}"/>
                </a:ext>
              </a:extLst>
            </p:cNvPr>
            <p:cNvSpPr>
              <a:spLocks/>
            </p:cNvSpPr>
            <p:nvPr/>
          </p:nvSpPr>
          <p:spPr bwMode="auto">
            <a:xfrm>
              <a:off x="7851775" y="1103313"/>
              <a:ext cx="219075" cy="60325"/>
            </a:xfrm>
            <a:custGeom>
              <a:avLst/>
              <a:gdLst>
                <a:gd name="T0" fmla="*/ 0 w 138"/>
                <a:gd name="T1" fmla="*/ 0 h 38"/>
                <a:gd name="T2" fmla="*/ 138 w 138"/>
                <a:gd name="T3" fmla="*/ 0 h 38"/>
                <a:gd name="T4" fmla="*/ 138 w 138"/>
                <a:gd name="T5" fmla="*/ 38 h 38"/>
                <a:gd name="T6" fmla="*/ 0 w 138"/>
                <a:gd name="T7" fmla="*/ 38 h 38"/>
                <a:gd name="T8" fmla="*/ 0 w 138"/>
                <a:gd name="T9" fmla="*/ 0 h 38"/>
                <a:gd name="T10" fmla="*/ 0 w 138"/>
                <a:gd name="T11" fmla="*/ 0 h 38"/>
              </a:gdLst>
              <a:ahLst/>
              <a:cxnLst>
                <a:cxn ang="0">
                  <a:pos x="T0" y="T1"/>
                </a:cxn>
                <a:cxn ang="0">
                  <a:pos x="T2" y="T3"/>
                </a:cxn>
                <a:cxn ang="0">
                  <a:pos x="T4" y="T5"/>
                </a:cxn>
                <a:cxn ang="0">
                  <a:pos x="T6" y="T7"/>
                </a:cxn>
                <a:cxn ang="0">
                  <a:pos x="T8" y="T9"/>
                </a:cxn>
                <a:cxn ang="0">
                  <a:pos x="T10" y="T11"/>
                </a:cxn>
              </a:cxnLst>
              <a:rect l="0" t="0" r="r" b="b"/>
              <a:pathLst>
                <a:path w="138" h="38">
                  <a:moveTo>
                    <a:pt x="0" y="0"/>
                  </a:moveTo>
                  <a:lnTo>
                    <a:pt x="138" y="0"/>
                  </a:lnTo>
                  <a:lnTo>
                    <a:pt x="138"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grpSp>
      <p:sp>
        <p:nvSpPr>
          <p:cNvPr id="32" name="TextBox 31">
            <a:extLst>
              <a:ext uri="{FF2B5EF4-FFF2-40B4-BE49-F238E27FC236}">
                <a16:creationId xmlns:a16="http://schemas.microsoft.com/office/drawing/2014/main" id="{9EC64E9E-C5DC-44EB-0D8C-DFCBAA382429}"/>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18</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377214419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8432-E704-4E93-893C-B7E4EB07FE37}"/>
              </a:ext>
            </a:extLst>
          </p:cNvPr>
          <p:cNvSpPr>
            <a:spLocks noGrp="1"/>
          </p:cNvSpPr>
          <p:nvPr>
            <p:ph type="title"/>
          </p:nvPr>
        </p:nvSpPr>
        <p:spPr/>
        <p:txBody>
          <a:bodyPr lIns="91440" tIns="45720" rIns="91440" bIns="45720" anchor="b" anchorCtr="0"/>
          <a:lstStyle/>
          <a:p>
            <a:pPr>
              <a:lnSpc>
                <a:spcPct val="76000"/>
              </a:lnSpc>
            </a:pPr>
            <a:r>
              <a:rPr lang="en-US" sz="3730"/>
              <a:t>Data Exchange:</a:t>
            </a:r>
            <a:br>
              <a:rPr lang="en-US" sz="3730"/>
            </a:br>
            <a:r>
              <a:rPr lang="en-US" sz="3730" b="0"/>
              <a:t>Privacy</a:t>
            </a:r>
            <a:r>
              <a:rPr lang="en-US" sz="3730" b="0">
                <a:solidFill>
                  <a:schemeClr val="accent6"/>
                </a:solidFill>
                <a:latin typeface="Calibri"/>
                <a:cs typeface="Calibri"/>
              </a:rPr>
              <a:t> </a:t>
            </a:r>
            <a:r>
              <a:rPr lang="en-US" sz="3730" b="0"/>
              <a:t>Preserving Record Linkage  </a:t>
            </a:r>
          </a:p>
        </p:txBody>
      </p:sp>
      <p:sp>
        <p:nvSpPr>
          <p:cNvPr id="3" name="Text Placeholder 2">
            <a:extLst>
              <a:ext uri="{FF2B5EF4-FFF2-40B4-BE49-F238E27FC236}">
                <a16:creationId xmlns:a16="http://schemas.microsoft.com/office/drawing/2014/main" id="{D193889E-3A87-4945-AD9A-535646B07EC2}"/>
              </a:ext>
            </a:extLst>
          </p:cNvPr>
          <p:cNvSpPr>
            <a:spLocks noGrp="1"/>
          </p:cNvSpPr>
          <p:nvPr>
            <p:ph type="body" sz="quarter" idx="10"/>
          </p:nvPr>
        </p:nvSpPr>
        <p:spPr/>
        <p:txBody>
          <a:bodyPr/>
          <a:lstStyle/>
          <a:p>
            <a:pPr marL="0" indent="0">
              <a:buNone/>
            </a:pPr>
            <a:r>
              <a:rPr lang="en-US" sz="2400" b="1">
                <a:solidFill>
                  <a:schemeClr val="tx1"/>
                </a:solidFill>
                <a:latin typeface="Calibri"/>
                <a:cs typeface="Calibri"/>
              </a:rPr>
              <a:t>Privacy-Preserving Record Linkage (PPRL)</a:t>
            </a:r>
            <a:r>
              <a:rPr lang="en-US" sz="2400">
                <a:solidFill>
                  <a:schemeClr val="tx1"/>
                </a:solidFill>
                <a:latin typeface="Calibri"/>
                <a:cs typeface="Calibri"/>
              </a:rPr>
              <a:t> </a:t>
            </a:r>
            <a:endParaRPr lang="en-US" sz="2000" b="1">
              <a:solidFill>
                <a:schemeClr val="tx1"/>
              </a:solidFill>
            </a:endParaRPr>
          </a:p>
          <a:p>
            <a:pPr marL="0" indent="0">
              <a:buNone/>
            </a:pPr>
            <a:r>
              <a:rPr lang="en-US" sz="1800" b="0">
                <a:latin typeface="Calibri"/>
                <a:cs typeface="Calibri"/>
              </a:rPr>
              <a:t>PPRL </a:t>
            </a:r>
            <a:r>
              <a:rPr lang="en-US" sz="1800" b="0">
                <a:solidFill>
                  <a:srgbClr val="000000"/>
                </a:solidFill>
                <a:latin typeface="Calibri"/>
                <a:cs typeface="Calibri"/>
              </a:rPr>
              <a:t>is a cutting-edge solution that allows jurisdictions to preserve and protect personally identifiable information and protected health information when </a:t>
            </a:r>
            <a:r>
              <a:rPr lang="en-US" sz="1800" b="1" i="1">
                <a:solidFill>
                  <a:srgbClr val="000000"/>
                </a:solidFill>
                <a:latin typeface="Calibri"/>
                <a:cs typeface="Calibri"/>
              </a:rPr>
              <a:t>sharing vaccine administration information </a:t>
            </a:r>
            <a:r>
              <a:rPr lang="en-US" sz="1800">
                <a:solidFill>
                  <a:srgbClr val="000000"/>
                </a:solidFill>
                <a:latin typeface="Calibri"/>
                <a:cs typeface="Calibri"/>
              </a:rPr>
              <a:t>to </a:t>
            </a:r>
            <a:r>
              <a:rPr lang="en-US" sz="1800" b="1" i="1">
                <a:solidFill>
                  <a:srgbClr val="000000"/>
                </a:solidFill>
                <a:latin typeface="Calibri"/>
                <a:cs typeface="Calibri"/>
              </a:rPr>
              <a:t>improve data quality</a:t>
            </a:r>
            <a:r>
              <a:rPr lang="en-US" sz="1800">
                <a:solidFill>
                  <a:srgbClr val="000000"/>
                </a:solidFill>
                <a:latin typeface="Calibri"/>
                <a:cs typeface="Calibri"/>
              </a:rPr>
              <a:t>.</a:t>
            </a:r>
          </a:p>
          <a:p>
            <a:pPr marL="0" indent="0">
              <a:buNone/>
            </a:pPr>
            <a:endParaRPr lang="en-US" sz="1800">
              <a:solidFill>
                <a:srgbClr val="000000"/>
              </a:solidFill>
            </a:endParaRPr>
          </a:p>
        </p:txBody>
      </p:sp>
      <p:cxnSp>
        <p:nvCxnSpPr>
          <p:cNvPr id="6" name="Straight Connector 5">
            <a:extLst>
              <a:ext uri="{FF2B5EF4-FFF2-40B4-BE49-F238E27FC236}">
                <a16:creationId xmlns:a16="http://schemas.microsoft.com/office/drawing/2014/main" id="{C79EB557-AB2E-45A2-8860-20F021A3020E}"/>
              </a:ext>
            </a:extLst>
          </p:cNvPr>
          <p:cNvCxnSpPr>
            <a:cxnSpLocks/>
            <a:stCxn id="3" idx="2"/>
          </p:cNvCxnSpPr>
          <p:nvPr/>
        </p:nvCxnSpPr>
        <p:spPr>
          <a:xfrm flipH="1" flipV="1">
            <a:off x="6094072" y="6200550"/>
            <a:ext cx="1928" cy="3356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6">
            <a:extLst>
              <a:ext uri="{FF2B5EF4-FFF2-40B4-BE49-F238E27FC236}">
                <a16:creationId xmlns:a16="http://schemas.microsoft.com/office/drawing/2014/main" id="{719EC46D-7411-4D34-B79C-61AD276768AF}"/>
              </a:ext>
            </a:extLst>
          </p:cNvPr>
          <p:cNvGraphicFramePr>
            <a:graphicFrameLocks noGrp="1"/>
          </p:cNvGraphicFramePr>
          <p:nvPr>
            <p:extLst>
              <p:ext uri="{D42A27DB-BD31-4B8C-83A1-F6EECF244321}">
                <p14:modId xmlns:p14="http://schemas.microsoft.com/office/powerpoint/2010/main" val="2482490995"/>
              </p:ext>
            </p:extLst>
          </p:nvPr>
        </p:nvGraphicFramePr>
        <p:xfrm>
          <a:off x="609600" y="3056934"/>
          <a:ext cx="10972800" cy="3020850"/>
        </p:xfrm>
        <a:graphic>
          <a:graphicData uri="http://schemas.openxmlformats.org/drawingml/2006/table">
            <a:tbl>
              <a:tblPr firstRow="1" bandRow="1">
                <a:tableStyleId>{5C22544A-7EE6-4342-B048-85BDC9FD1C3A}</a:tableStyleId>
              </a:tblPr>
              <a:tblGrid>
                <a:gridCol w="5359400">
                  <a:extLst>
                    <a:ext uri="{9D8B030D-6E8A-4147-A177-3AD203B41FA5}">
                      <a16:colId xmlns:a16="http://schemas.microsoft.com/office/drawing/2014/main" val="1402162521"/>
                    </a:ext>
                  </a:extLst>
                </a:gridCol>
                <a:gridCol w="299720">
                  <a:extLst>
                    <a:ext uri="{9D8B030D-6E8A-4147-A177-3AD203B41FA5}">
                      <a16:colId xmlns:a16="http://schemas.microsoft.com/office/drawing/2014/main" val="3443995953"/>
                    </a:ext>
                  </a:extLst>
                </a:gridCol>
                <a:gridCol w="5313680">
                  <a:extLst>
                    <a:ext uri="{9D8B030D-6E8A-4147-A177-3AD203B41FA5}">
                      <a16:colId xmlns:a16="http://schemas.microsoft.com/office/drawing/2014/main" val="983028410"/>
                    </a:ext>
                  </a:extLst>
                </a:gridCol>
              </a:tblGrid>
              <a:tr h="658650">
                <a:tc>
                  <a:txBody>
                    <a:bodyPr/>
                    <a:lstStyle/>
                    <a:p>
                      <a:r>
                        <a:rPr lang="en-US" sz="2400">
                          <a:solidFill>
                            <a:schemeClr val="tx1"/>
                          </a:solidFill>
                          <a:latin typeface="Calibri" panose="020F0502020204030204" pitchFamily="34" charset="0"/>
                          <a:cs typeface="Calibri" panose="020F0502020204030204" pitchFamily="34" charset="0"/>
                        </a:rPr>
                        <a:t>PPRL Allows </a:t>
                      </a:r>
                    </a:p>
                  </a:txBody>
                  <a:tcPr marL="137160" marR="137160" marT="137160" marB="137160" anchor="ctr">
                    <a:lnR w="571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F2F2F2"/>
                    </a:solidFill>
                  </a:tcPr>
                </a:tc>
                <a:tc>
                  <a:txBody>
                    <a:bodyPr/>
                    <a:lstStyle/>
                    <a:p>
                      <a:endParaRPr lang="en-US" sz="2400">
                        <a:solidFill>
                          <a:schemeClr val="tx1"/>
                        </a:solidFill>
                        <a:latin typeface="Calibri" panose="020F0502020204030204" pitchFamily="34" charset="0"/>
                        <a:cs typeface="Calibri" panose="020F0502020204030204" pitchFamily="34" charset="0"/>
                      </a:endParaRPr>
                    </a:p>
                  </a:txBody>
                  <a:tcPr marL="137160" marR="137160" marT="137160" marB="13716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r>
                        <a:rPr lang="en-US" sz="2400">
                          <a:solidFill>
                            <a:schemeClr val="tx1"/>
                          </a:solidFill>
                          <a:latin typeface="Calibri" panose="020F0502020204030204" pitchFamily="34" charset="0"/>
                          <a:cs typeface="Calibri" panose="020F0502020204030204" pitchFamily="34" charset="0"/>
                        </a:rPr>
                        <a:t>PPRL Can </a:t>
                      </a:r>
                    </a:p>
                  </a:txBody>
                  <a:tcPr marL="137160" marR="137160" marT="137160" marB="13716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1864098963"/>
                  </a:ext>
                </a:extLst>
              </a:tr>
              <a:tr h="370840">
                <a:tc>
                  <a:txBody>
                    <a:bodyPr/>
                    <a:lstStyle/>
                    <a:p>
                      <a:pPr marL="285750" indent="-285750">
                        <a:spcBef>
                          <a:spcPts val="600"/>
                        </a:spcBef>
                        <a:buClr>
                          <a:schemeClr val="tx1"/>
                        </a:buClr>
                        <a:buFont typeface="Arial" panose="020B0604020202020204" pitchFamily="34" charset="0"/>
                        <a:buChar char="•"/>
                      </a:pPr>
                      <a:r>
                        <a:rPr lang="en-US" sz="1800" kern="0">
                          <a:solidFill>
                            <a:srgbClr val="000000"/>
                          </a:solidFill>
                          <a:latin typeface="Calibri" panose="020F0502020204030204" pitchFamily="34" charset="0"/>
                          <a:cs typeface="Calibri" panose="020F0502020204030204" pitchFamily="34" charset="0"/>
                        </a:rPr>
                        <a:t>Jurisdictional data to stay within the jurisdiction </a:t>
                      </a:r>
                    </a:p>
                    <a:p>
                      <a:pPr marL="285750" indent="-285750">
                        <a:spcBef>
                          <a:spcPts val="600"/>
                        </a:spcBef>
                        <a:buClr>
                          <a:schemeClr val="tx1"/>
                        </a:buClr>
                        <a:buFont typeface="Arial" panose="020B0604020202020204" pitchFamily="34" charset="0"/>
                        <a:buChar char="•"/>
                      </a:pPr>
                      <a:r>
                        <a:rPr lang="en-US" sz="1800">
                          <a:solidFill>
                            <a:srgbClr val="000000"/>
                          </a:solidFill>
                          <a:latin typeface="Calibri" panose="020F0502020204030204" pitchFamily="34" charset="0"/>
                          <a:cs typeface="Calibri" panose="020F0502020204030204" pitchFamily="34" charset="0"/>
                        </a:rPr>
                        <a:t>Deduplication of records in the national datasets</a:t>
                      </a:r>
                    </a:p>
                    <a:p>
                      <a:pPr marL="285750" indent="-285750">
                        <a:spcBef>
                          <a:spcPts val="600"/>
                        </a:spcBef>
                        <a:buClr>
                          <a:schemeClr val="tx1"/>
                        </a:buClr>
                        <a:buFont typeface="Arial" panose="020B0604020202020204" pitchFamily="34" charset="0"/>
                        <a:buChar char="•"/>
                      </a:pPr>
                      <a:r>
                        <a:rPr lang="en-US" sz="1800">
                          <a:solidFill>
                            <a:srgbClr val="000000"/>
                          </a:solidFill>
                          <a:latin typeface="Calibri" panose="020F0502020204030204" pitchFamily="34" charset="0"/>
                          <a:cs typeface="Calibri" panose="020F0502020204030204" pitchFamily="34" charset="0"/>
                        </a:rPr>
                        <a:t>Linking of records from different data sources for the same individual</a:t>
                      </a:r>
                    </a:p>
                    <a:p>
                      <a:pPr marL="285750" indent="-285750">
                        <a:spcBef>
                          <a:spcPts val="600"/>
                        </a:spcBef>
                        <a:buClr>
                          <a:schemeClr val="tx1"/>
                        </a:buClr>
                        <a:buFont typeface="Arial" panose="020B0604020202020204" pitchFamily="34" charset="0"/>
                        <a:buChar char="•"/>
                      </a:pPr>
                      <a:r>
                        <a:rPr lang="en-US" sz="1800">
                          <a:solidFill>
                            <a:srgbClr val="000000"/>
                          </a:solidFill>
                          <a:latin typeface="Calibri" panose="020F0502020204030204" pitchFamily="34" charset="0"/>
                          <a:cs typeface="Calibri" panose="020F0502020204030204" pitchFamily="34" charset="0"/>
                        </a:rPr>
                        <a:t>Lookup of first dose information</a:t>
                      </a:r>
                    </a:p>
                    <a:p>
                      <a:pPr marL="0" marR="0" lvl="0" indent="0" algn="l" defTabSz="1219170" rtl="0" eaLnBrk="1" fontAlgn="auto" latinLnBrk="0" hangingPunct="1">
                        <a:lnSpc>
                          <a:spcPct val="100000"/>
                        </a:lnSpc>
                        <a:spcBef>
                          <a:spcPts val="1200"/>
                        </a:spcBef>
                        <a:spcAft>
                          <a:spcPts val="0"/>
                        </a:spcAft>
                        <a:buClr>
                          <a:schemeClr val="tx1"/>
                        </a:buClr>
                        <a:buSzTx/>
                        <a:buFont typeface="Arial" panose="020B0604020202020204" pitchFamily="34" charset="0"/>
                        <a:buNone/>
                        <a:tabLst/>
                        <a:defRPr/>
                      </a:pPr>
                      <a:r>
                        <a:rPr lang="en-US" sz="1600" b="1" i="1" kern="0">
                          <a:solidFill>
                            <a:srgbClr val="000000"/>
                          </a:solidFill>
                          <a:latin typeface="Calibri" panose="020F0502020204030204" pitchFamily="34" charset="0"/>
                          <a:cs typeface="Calibri" panose="020F0502020204030204" pitchFamily="34" charset="0"/>
                        </a:rPr>
                        <a:t>No private or personal information is shared with CDC.</a:t>
                      </a:r>
                      <a:endParaRPr lang="en-US" sz="1600" b="1" i="1">
                        <a:solidFill>
                          <a:srgbClr val="000000"/>
                        </a:solidFill>
                        <a:latin typeface="Calibri" panose="020F0502020204030204" pitchFamily="34" charset="0"/>
                        <a:cs typeface="Calibri" panose="020F0502020204030204" pitchFamily="34" charset="0"/>
                      </a:endParaRPr>
                    </a:p>
                  </a:txBody>
                  <a:tcPr marL="137160" marR="137160" marT="137160" marB="137160">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F2F2F2"/>
                    </a:solidFill>
                  </a:tcPr>
                </a:tc>
                <a:tc>
                  <a:txBody>
                    <a:bodyPr/>
                    <a:lstStyle/>
                    <a:p>
                      <a:pPr marL="0" marR="0" lvl="1" indent="0" algn="l" defTabSz="914400" rtl="0" eaLnBrk="1" fontAlgn="auto" latinLnBrk="0" hangingPunct="1">
                        <a:lnSpc>
                          <a:spcPct val="100000"/>
                        </a:lnSpc>
                        <a:spcBef>
                          <a:spcPts val="600"/>
                        </a:spcBef>
                        <a:spcAft>
                          <a:spcPts val="0"/>
                        </a:spcAft>
                        <a:buClr>
                          <a:srgbClr val="592C5F"/>
                        </a:buClr>
                        <a:buSzTx/>
                        <a:buFontTx/>
                        <a:buNone/>
                        <a:tabLst/>
                        <a:defRPr/>
                      </a:pPr>
                      <a:endParaRPr kumimoji="0" lang="en-US" sz="16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marL="285750" marR="0" lvl="0" indent="-285750"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Link records concerning a single individual from multiple reporting jurisdictions/systems</a:t>
                      </a:r>
                    </a:p>
                    <a:p>
                      <a:pPr marL="285750" marR="0" lvl="0" indent="-285750"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Link records from multiple data domains* for a single individual</a:t>
                      </a:r>
                    </a:p>
                    <a:p>
                      <a:pPr marL="0" marR="0" lvl="1" indent="0" algn="l" defTabSz="914400" rtl="0" eaLnBrk="1" fontAlgn="auto" latinLnBrk="0" hangingPunct="1">
                        <a:lnSpc>
                          <a:spcPct val="100000"/>
                        </a:lnSpc>
                        <a:spcBef>
                          <a:spcPts val="600"/>
                        </a:spcBef>
                        <a:spcAft>
                          <a:spcPts val="0"/>
                        </a:spcAft>
                        <a:buClr>
                          <a:srgbClr val="592C5F"/>
                        </a:buClr>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1" indent="0" algn="l" defTabSz="914400" rtl="0" eaLnBrk="1" fontAlgn="auto" latinLnBrk="0" hangingPunct="1">
                        <a:lnSpc>
                          <a:spcPct val="100000"/>
                        </a:lnSpc>
                        <a:spcBef>
                          <a:spcPts val="600"/>
                        </a:spcBef>
                        <a:spcAft>
                          <a:spcPts val="0"/>
                        </a:spcAft>
                        <a:buClr>
                          <a:srgbClr val="592C5F"/>
                        </a:buClr>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Data domains: </a:t>
                      </a:r>
                      <a:r>
                        <a:rPr kumimoji="0" lang="en-US" sz="1600" b="0" i="1"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vaccination, laboratory, disease </a:t>
                      </a:r>
                      <a:r>
                        <a:rPr kumimoji="0" lang="en-US" sz="16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surveillance, epidemiology, adverse event, and morbidity</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2F2F2"/>
                    </a:solidFill>
                  </a:tcPr>
                </a:tc>
                <a:extLst>
                  <a:ext uri="{0D108BD9-81ED-4DB2-BD59-A6C34878D82A}">
                    <a16:rowId xmlns:a16="http://schemas.microsoft.com/office/drawing/2014/main" val="1641591919"/>
                  </a:ext>
                </a:extLst>
              </a:tr>
            </a:tbl>
          </a:graphicData>
        </a:graphic>
      </p:graphicFrame>
      <p:grpSp>
        <p:nvGrpSpPr>
          <p:cNvPr id="5" name="Group 4">
            <a:extLst>
              <a:ext uri="{FF2B5EF4-FFF2-40B4-BE49-F238E27FC236}">
                <a16:creationId xmlns:a16="http://schemas.microsoft.com/office/drawing/2014/main" id="{95A7DB23-49DE-10E2-7110-22747FDB023E}"/>
              </a:ext>
            </a:extLst>
          </p:cNvPr>
          <p:cNvGrpSpPr/>
          <p:nvPr/>
        </p:nvGrpSpPr>
        <p:grpSpPr>
          <a:xfrm>
            <a:off x="11409690" y="253734"/>
            <a:ext cx="650236" cy="741363"/>
            <a:chOff x="7739063" y="701675"/>
            <a:chExt cx="1019175" cy="1096963"/>
          </a:xfrm>
          <a:solidFill>
            <a:srgbClr val="0033A1"/>
          </a:solidFill>
        </p:grpSpPr>
        <p:sp>
          <p:nvSpPr>
            <p:cNvPr id="7" name="Freeform 34">
              <a:extLst>
                <a:ext uri="{FF2B5EF4-FFF2-40B4-BE49-F238E27FC236}">
                  <a16:creationId xmlns:a16="http://schemas.microsoft.com/office/drawing/2014/main" id="{F09657E5-7F93-2ED3-17AF-931535C76DED}"/>
                </a:ext>
              </a:extLst>
            </p:cNvPr>
            <p:cNvSpPr>
              <a:spLocks/>
            </p:cNvSpPr>
            <p:nvPr/>
          </p:nvSpPr>
          <p:spPr bwMode="auto">
            <a:xfrm>
              <a:off x="8026400" y="828675"/>
              <a:ext cx="731838" cy="969963"/>
            </a:xfrm>
            <a:custGeom>
              <a:avLst/>
              <a:gdLst>
                <a:gd name="T0" fmla="*/ 303 w 461"/>
                <a:gd name="T1" fmla="*/ 0 h 611"/>
                <a:gd name="T2" fmla="*/ 459 w 461"/>
                <a:gd name="T3" fmla="*/ 42 h 611"/>
                <a:gd name="T4" fmla="*/ 461 w 461"/>
                <a:gd name="T5" fmla="*/ 44 h 611"/>
                <a:gd name="T6" fmla="*/ 305 w 461"/>
                <a:gd name="T7" fmla="*/ 611 h 611"/>
                <a:gd name="T8" fmla="*/ 0 w 461"/>
                <a:gd name="T9" fmla="*/ 527 h 611"/>
                <a:gd name="T10" fmla="*/ 119 w 461"/>
                <a:gd name="T11" fmla="*/ 527 h 611"/>
                <a:gd name="T12" fmla="*/ 283 w 461"/>
                <a:gd name="T13" fmla="*/ 572 h 611"/>
                <a:gd name="T14" fmla="*/ 422 w 461"/>
                <a:gd name="T15" fmla="*/ 66 h 611"/>
                <a:gd name="T16" fmla="*/ 303 w 461"/>
                <a:gd name="T17" fmla="*/ 32 h 611"/>
                <a:gd name="T18" fmla="*/ 303 w 461"/>
                <a:gd name="T19" fmla="*/ 0 h 611"/>
                <a:gd name="T20" fmla="*/ 303 w 461"/>
                <a:gd name="T2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11">
                  <a:moveTo>
                    <a:pt x="303" y="0"/>
                  </a:moveTo>
                  <a:lnTo>
                    <a:pt x="459" y="42"/>
                  </a:lnTo>
                  <a:lnTo>
                    <a:pt x="461" y="44"/>
                  </a:lnTo>
                  <a:lnTo>
                    <a:pt x="305" y="611"/>
                  </a:lnTo>
                  <a:lnTo>
                    <a:pt x="0" y="527"/>
                  </a:lnTo>
                  <a:lnTo>
                    <a:pt x="119" y="527"/>
                  </a:lnTo>
                  <a:lnTo>
                    <a:pt x="283" y="572"/>
                  </a:lnTo>
                  <a:lnTo>
                    <a:pt x="422" y="66"/>
                  </a:lnTo>
                  <a:lnTo>
                    <a:pt x="303" y="32"/>
                  </a:lnTo>
                  <a:lnTo>
                    <a:pt x="303" y="0"/>
                  </a:lnTo>
                  <a:lnTo>
                    <a:pt x="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8" name="Freeform 35">
              <a:extLst>
                <a:ext uri="{FF2B5EF4-FFF2-40B4-BE49-F238E27FC236}">
                  <a16:creationId xmlns:a16="http://schemas.microsoft.com/office/drawing/2014/main" id="{E0105CAE-D7F4-229C-B7AD-77265B282D00}"/>
                </a:ext>
              </a:extLst>
            </p:cNvPr>
            <p:cNvSpPr>
              <a:spLocks noEditPoints="1"/>
            </p:cNvSpPr>
            <p:nvPr/>
          </p:nvSpPr>
          <p:spPr bwMode="auto">
            <a:xfrm>
              <a:off x="7739063" y="701675"/>
              <a:ext cx="738188" cy="936625"/>
            </a:xfrm>
            <a:custGeom>
              <a:avLst/>
              <a:gdLst>
                <a:gd name="T0" fmla="*/ 0 w 321"/>
                <a:gd name="T1" fmla="*/ 0 h 406"/>
                <a:gd name="T2" fmla="*/ 0 w 321"/>
                <a:gd name="T3" fmla="*/ 406 h 406"/>
                <a:gd name="T4" fmla="*/ 264 w 321"/>
                <a:gd name="T5" fmla="*/ 406 h 406"/>
                <a:gd name="T6" fmla="*/ 276 w 321"/>
                <a:gd name="T7" fmla="*/ 401 h 406"/>
                <a:gd name="T8" fmla="*/ 317 w 321"/>
                <a:gd name="T9" fmla="*/ 358 h 406"/>
                <a:gd name="T10" fmla="*/ 321 w 321"/>
                <a:gd name="T11" fmla="*/ 348 h 406"/>
                <a:gd name="T12" fmla="*/ 321 w 321"/>
                <a:gd name="T13" fmla="*/ 0 h 406"/>
                <a:gd name="T14" fmla="*/ 0 w 321"/>
                <a:gd name="T15" fmla="*/ 0 h 406"/>
                <a:gd name="T16" fmla="*/ 299 w 321"/>
                <a:gd name="T17" fmla="*/ 342 h 406"/>
                <a:gd name="T18" fmla="*/ 299 w 321"/>
                <a:gd name="T19" fmla="*/ 343 h 406"/>
                <a:gd name="T20" fmla="*/ 298 w 321"/>
                <a:gd name="T21" fmla="*/ 343 h 406"/>
                <a:gd name="T22" fmla="*/ 276 w 321"/>
                <a:gd name="T23" fmla="*/ 343 h 406"/>
                <a:gd name="T24" fmla="*/ 260 w 321"/>
                <a:gd name="T25" fmla="*/ 358 h 406"/>
                <a:gd name="T26" fmla="*/ 260 w 321"/>
                <a:gd name="T27" fmla="*/ 383 h 406"/>
                <a:gd name="T28" fmla="*/ 260 w 321"/>
                <a:gd name="T29" fmla="*/ 384 h 406"/>
                <a:gd name="T30" fmla="*/ 259 w 321"/>
                <a:gd name="T31" fmla="*/ 384 h 406"/>
                <a:gd name="T32" fmla="*/ 22 w 321"/>
                <a:gd name="T33" fmla="*/ 384 h 406"/>
                <a:gd name="T34" fmla="*/ 22 w 321"/>
                <a:gd name="T35" fmla="*/ 21 h 406"/>
                <a:gd name="T36" fmla="*/ 299 w 321"/>
                <a:gd name="T37" fmla="*/ 21 h 406"/>
                <a:gd name="T38" fmla="*/ 299 w 321"/>
                <a:gd name="T39" fmla="*/ 3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406">
                  <a:moveTo>
                    <a:pt x="0" y="0"/>
                  </a:moveTo>
                  <a:cubicBezTo>
                    <a:pt x="0" y="406"/>
                    <a:pt x="0" y="406"/>
                    <a:pt x="0" y="406"/>
                  </a:cubicBezTo>
                  <a:cubicBezTo>
                    <a:pt x="264" y="406"/>
                    <a:pt x="264" y="406"/>
                    <a:pt x="264" y="406"/>
                  </a:cubicBezTo>
                  <a:cubicBezTo>
                    <a:pt x="269" y="406"/>
                    <a:pt x="273" y="404"/>
                    <a:pt x="276" y="401"/>
                  </a:cubicBezTo>
                  <a:cubicBezTo>
                    <a:pt x="317" y="358"/>
                    <a:pt x="317" y="358"/>
                    <a:pt x="317" y="358"/>
                  </a:cubicBezTo>
                  <a:cubicBezTo>
                    <a:pt x="320" y="355"/>
                    <a:pt x="321" y="352"/>
                    <a:pt x="321" y="348"/>
                  </a:cubicBezTo>
                  <a:cubicBezTo>
                    <a:pt x="321" y="0"/>
                    <a:pt x="321" y="0"/>
                    <a:pt x="321" y="0"/>
                  </a:cubicBezTo>
                  <a:lnTo>
                    <a:pt x="0" y="0"/>
                  </a:lnTo>
                  <a:close/>
                  <a:moveTo>
                    <a:pt x="299" y="342"/>
                  </a:moveTo>
                  <a:cubicBezTo>
                    <a:pt x="299" y="343"/>
                    <a:pt x="299" y="343"/>
                    <a:pt x="299" y="343"/>
                  </a:cubicBezTo>
                  <a:cubicBezTo>
                    <a:pt x="299" y="343"/>
                    <a:pt x="298" y="343"/>
                    <a:pt x="298" y="343"/>
                  </a:cubicBezTo>
                  <a:cubicBezTo>
                    <a:pt x="276" y="343"/>
                    <a:pt x="276" y="343"/>
                    <a:pt x="276" y="343"/>
                  </a:cubicBezTo>
                  <a:cubicBezTo>
                    <a:pt x="266" y="343"/>
                    <a:pt x="260" y="349"/>
                    <a:pt x="260" y="358"/>
                  </a:cubicBezTo>
                  <a:cubicBezTo>
                    <a:pt x="260" y="383"/>
                    <a:pt x="260" y="383"/>
                    <a:pt x="260" y="383"/>
                  </a:cubicBezTo>
                  <a:cubicBezTo>
                    <a:pt x="260" y="383"/>
                    <a:pt x="260" y="384"/>
                    <a:pt x="260" y="384"/>
                  </a:cubicBezTo>
                  <a:cubicBezTo>
                    <a:pt x="260" y="384"/>
                    <a:pt x="259" y="384"/>
                    <a:pt x="259" y="384"/>
                  </a:cubicBezTo>
                  <a:cubicBezTo>
                    <a:pt x="198" y="384"/>
                    <a:pt x="22" y="384"/>
                    <a:pt x="22" y="384"/>
                  </a:cubicBezTo>
                  <a:cubicBezTo>
                    <a:pt x="22" y="21"/>
                    <a:pt x="22" y="21"/>
                    <a:pt x="22" y="21"/>
                  </a:cubicBezTo>
                  <a:cubicBezTo>
                    <a:pt x="299" y="21"/>
                    <a:pt x="299" y="21"/>
                    <a:pt x="299" y="21"/>
                  </a:cubicBezTo>
                  <a:lnTo>
                    <a:pt x="299"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0" name="Freeform 36">
              <a:extLst>
                <a:ext uri="{FF2B5EF4-FFF2-40B4-BE49-F238E27FC236}">
                  <a16:creationId xmlns:a16="http://schemas.microsoft.com/office/drawing/2014/main" id="{3C2BCE01-CC72-E3C1-35E4-7D55B1FC6546}"/>
                </a:ext>
              </a:extLst>
            </p:cNvPr>
            <p:cNvSpPr>
              <a:spLocks/>
            </p:cNvSpPr>
            <p:nvPr/>
          </p:nvSpPr>
          <p:spPr bwMode="auto">
            <a:xfrm>
              <a:off x="7851775" y="879475"/>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1" name="Freeform 37">
              <a:extLst>
                <a:ext uri="{FF2B5EF4-FFF2-40B4-BE49-F238E27FC236}">
                  <a16:creationId xmlns:a16="http://schemas.microsoft.com/office/drawing/2014/main" id="{FA7A8F46-1206-D8B8-5816-5051B6090F76}"/>
                </a:ext>
              </a:extLst>
            </p:cNvPr>
            <p:cNvSpPr>
              <a:spLocks/>
            </p:cNvSpPr>
            <p:nvPr/>
          </p:nvSpPr>
          <p:spPr bwMode="auto">
            <a:xfrm>
              <a:off x="7851775" y="992188"/>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2" name="Freeform 38">
              <a:extLst>
                <a:ext uri="{FF2B5EF4-FFF2-40B4-BE49-F238E27FC236}">
                  <a16:creationId xmlns:a16="http://schemas.microsoft.com/office/drawing/2014/main" id="{2A089C94-7C29-F5AD-46C9-3DA2DF792848}"/>
                </a:ext>
              </a:extLst>
            </p:cNvPr>
            <p:cNvSpPr>
              <a:spLocks/>
            </p:cNvSpPr>
            <p:nvPr/>
          </p:nvSpPr>
          <p:spPr bwMode="auto">
            <a:xfrm>
              <a:off x="7851775" y="1103313"/>
              <a:ext cx="219075" cy="60325"/>
            </a:xfrm>
            <a:custGeom>
              <a:avLst/>
              <a:gdLst>
                <a:gd name="T0" fmla="*/ 0 w 138"/>
                <a:gd name="T1" fmla="*/ 0 h 38"/>
                <a:gd name="T2" fmla="*/ 138 w 138"/>
                <a:gd name="T3" fmla="*/ 0 h 38"/>
                <a:gd name="T4" fmla="*/ 138 w 138"/>
                <a:gd name="T5" fmla="*/ 38 h 38"/>
                <a:gd name="T6" fmla="*/ 0 w 138"/>
                <a:gd name="T7" fmla="*/ 38 h 38"/>
                <a:gd name="T8" fmla="*/ 0 w 138"/>
                <a:gd name="T9" fmla="*/ 0 h 38"/>
                <a:gd name="T10" fmla="*/ 0 w 138"/>
                <a:gd name="T11" fmla="*/ 0 h 38"/>
              </a:gdLst>
              <a:ahLst/>
              <a:cxnLst>
                <a:cxn ang="0">
                  <a:pos x="T0" y="T1"/>
                </a:cxn>
                <a:cxn ang="0">
                  <a:pos x="T2" y="T3"/>
                </a:cxn>
                <a:cxn ang="0">
                  <a:pos x="T4" y="T5"/>
                </a:cxn>
                <a:cxn ang="0">
                  <a:pos x="T6" y="T7"/>
                </a:cxn>
                <a:cxn ang="0">
                  <a:pos x="T8" y="T9"/>
                </a:cxn>
                <a:cxn ang="0">
                  <a:pos x="T10" y="T11"/>
                </a:cxn>
              </a:cxnLst>
              <a:rect l="0" t="0" r="r" b="b"/>
              <a:pathLst>
                <a:path w="138" h="38">
                  <a:moveTo>
                    <a:pt x="0" y="0"/>
                  </a:moveTo>
                  <a:lnTo>
                    <a:pt x="138" y="0"/>
                  </a:lnTo>
                  <a:lnTo>
                    <a:pt x="138"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grpSp>
      <p:sp>
        <p:nvSpPr>
          <p:cNvPr id="14" name="TextBox 13">
            <a:extLst>
              <a:ext uri="{FF2B5EF4-FFF2-40B4-BE49-F238E27FC236}">
                <a16:creationId xmlns:a16="http://schemas.microsoft.com/office/drawing/2014/main" id="{37BCC0C7-CF66-0459-E69E-34EE196EF9B5}"/>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16</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29435006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1536CF-81F7-297C-24E6-7E865D029EA7}"/>
              </a:ext>
            </a:extLst>
          </p:cNvPr>
          <p:cNvSpPr/>
          <p:nvPr/>
        </p:nvSpPr>
        <p:spPr>
          <a:xfrm>
            <a:off x="7151400" y="2202692"/>
            <a:ext cx="4725593" cy="4380988"/>
          </a:xfrm>
          <a:prstGeom prst="rect">
            <a:avLst/>
          </a:prstGeom>
          <a:solidFill>
            <a:srgbClr val="FFFFFF"/>
          </a:solidFill>
          <a:ln w="28575" cap="flat" cmpd="sng" algn="ctr">
            <a:solidFill>
              <a:schemeClr val="tx2"/>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anose="020B0503020204020204"/>
              <a:ea typeface="+mn-ea"/>
              <a:cs typeface="+mn-cs"/>
            </a:endParaRPr>
          </a:p>
        </p:txBody>
      </p:sp>
      <p:sp>
        <p:nvSpPr>
          <p:cNvPr id="8" name="Straight Connector 7">
            <a:extLst>
              <a:ext uri="{FF2B5EF4-FFF2-40B4-BE49-F238E27FC236}">
                <a16:creationId xmlns:a16="http://schemas.microsoft.com/office/drawing/2014/main" id="{1799641A-6141-ACB3-0D99-A20C8BCDE593}"/>
              </a:ext>
            </a:extLst>
          </p:cNvPr>
          <p:cNvSpPr/>
          <p:nvPr/>
        </p:nvSpPr>
        <p:spPr>
          <a:xfrm>
            <a:off x="9299416" y="4290976"/>
            <a:ext cx="0" cy="1266418"/>
          </a:xfrm>
          <a:prstGeom prst="line">
            <a:avLst/>
          </a:prstGeom>
          <a:solidFill>
            <a:srgbClr val="7A003B"/>
          </a:solidFill>
          <a:ln w="12700" cap="flat" cmpd="sng" algn="ctr">
            <a:solidFill>
              <a:sysClr val="window" lastClr="FFFFFF">
                <a:lumMod val="75000"/>
              </a:sysClr>
            </a:solidFill>
            <a:prstDash val="dash"/>
            <a:miter lim="800000"/>
          </a:ln>
          <a:effectLst/>
        </p:spPr>
      </p:sp>
      <p:sp>
        <p:nvSpPr>
          <p:cNvPr id="9" name="TextBox 8">
            <a:extLst>
              <a:ext uri="{FF2B5EF4-FFF2-40B4-BE49-F238E27FC236}">
                <a16:creationId xmlns:a16="http://schemas.microsoft.com/office/drawing/2014/main" id="{C1F61AD7-B4B7-C5A7-5E27-D3855D667E5B}"/>
              </a:ext>
            </a:extLst>
          </p:cNvPr>
          <p:cNvSpPr txBox="1"/>
          <p:nvPr/>
        </p:nvSpPr>
        <p:spPr>
          <a:xfrm>
            <a:off x="762001" y="1505040"/>
            <a:ext cx="1085929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1600">
                <a:solidFill>
                  <a:srgbClr val="000000"/>
                </a:solidFill>
                <a:latin typeface="Calibri"/>
                <a:cs typeface="Calibri"/>
              </a:rPr>
              <a:t>Local implementation guides (IGs) are not standardized, which causes onboarding delays, IZ Gateway challenges, and data sharing issues. This project streamlines the local IG development process, increasing efficiency and effectiveness in healthcare data exchange. </a:t>
            </a:r>
          </a:p>
        </p:txBody>
      </p:sp>
      <p:grpSp>
        <p:nvGrpSpPr>
          <p:cNvPr id="10" name="Group 9">
            <a:extLst>
              <a:ext uri="{FF2B5EF4-FFF2-40B4-BE49-F238E27FC236}">
                <a16:creationId xmlns:a16="http://schemas.microsoft.com/office/drawing/2014/main" id="{C286C189-2AD0-0D3E-1AE3-5E567D20ED34}"/>
              </a:ext>
            </a:extLst>
          </p:cNvPr>
          <p:cNvGrpSpPr/>
          <p:nvPr/>
        </p:nvGrpSpPr>
        <p:grpSpPr>
          <a:xfrm>
            <a:off x="3786944" y="2630256"/>
            <a:ext cx="3041760" cy="3498854"/>
            <a:chOff x="3919465" y="2428839"/>
            <a:chExt cx="3041760" cy="3498854"/>
          </a:xfrm>
        </p:grpSpPr>
        <p:sp>
          <p:nvSpPr>
            <p:cNvPr id="11" name="圆角矩形 103">
              <a:extLst>
                <a:ext uri="{FF2B5EF4-FFF2-40B4-BE49-F238E27FC236}">
                  <a16:creationId xmlns:a16="http://schemas.microsoft.com/office/drawing/2014/main" id="{41966C48-136C-2E6E-AC7E-C4EE0F22C187}"/>
                </a:ext>
              </a:extLst>
            </p:cNvPr>
            <p:cNvSpPr/>
            <p:nvPr/>
          </p:nvSpPr>
          <p:spPr bwMode="gray">
            <a:xfrm>
              <a:off x="3919465" y="3142715"/>
              <a:ext cx="3041760" cy="2784978"/>
            </a:xfrm>
            <a:prstGeom prst="roundRect">
              <a:avLst>
                <a:gd name="adj" fmla="val 0"/>
              </a:avLst>
            </a:prstGeom>
            <a:noFill/>
            <a:ln w="19050" algn="ctr">
              <a:solidFill>
                <a:srgbClr val="1A468D"/>
              </a:solidFill>
              <a:miter lim="800000"/>
              <a:headEnd/>
              <a:tailEnd/>
            </a:ln>
          </p:spPr>
          <p:txBody>
            <a:bodyPr wrap="square" lIns="88900" tIns="936000" rIns="88900" bIns="8890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300" b="0" i="0" u="none" strike="noStrike" kern="0" cap="none" spc="0" normalizeH="0" baseline="0" noProof="0">
                <a:ln>
                  <a:noFill/>
                </a:ln>
                <a:solidFill>
                  <a:prstClr val="black"/>
                </a:solidFill>
                <a:effectLst/>
                <a:uLnTx/>
                <a:uFillTx/>
                <a:latin typeface="Calibri"/>
                <a:cs typeface="Calibri"/>
              </a:endParaRPr>
            </a:p>
          </p:txBody>
        </p:sp>
        <p:sp>
          <p:nvSpPr>
            <p:cNvPr id="12" name="Freeform 415">
              <a:extLst>
                <a:ext uri="{FF2B5EF4-FFF2-40B4-BE49-F238E27FC236}">
                  <a16:creationId xmlns:a16="http://schemas.microsoft.com/office/drawing/2014/main" id="{3DB7A06D-DC41-56FF-2CCA-F6552CBF4E84}"/>
                </a:ext>
              </a:extLst>
            </p:cNvPr>
            <p:cNvSpPr>
              <a:spLocks noEditPoints="1"/>
            </p:cNvSpPr>
            <p:nvPr/>
          </p:nvSpPr>
          <p:spPr bwMode="auto">
            <a:xfrm>
              <a:off x="5116827" y="3293261"/>
              <a:ext cx="626848" cy="477563"/>
            </a:xfrm>
            <a:custGeom>
              <a:avLst/>
              <a:gdLst>
                <a:gd name="T0" fmla="*/ 309 w 320"/>
                <a:gd name="T1" fmla="*/ 0 h 235"/>
                <a:gd name="T2" fmla="*/ 10 w 320"/>
                <a:gd name="T3" fmla="*/ 0 h 235"/>
                <a:gd name="T4" fmla="*/ 0 w 320"/>
                <a:gd name="T5" fmla="*/ 11 h 235"/>
                <a:gd name="T6" fmla="*/ 0 w 320"/>
                <a:gd name="T7" fmla="*/ 203 h 235"/>
                <a:gd name="T8" fmla="*/ 10 w 320"/>
                <a:gd name="T9" fmla="*/ 213 h 235"/>
                <a:gd name="T10" fmla="*/ 96 w 320"/>
                <a:gd name="T11" fmla="*/ 213 h 235"/>
                <a:gd name="T12" fmla="*/ 85 w 320"/>
                <a:gd name="T13" fmla="*/ 224 h 235"/>
                <a:gd name="T14" fmla="*/ 96 w 320"/>
                <a:gd name="T15" fmla="*/ 235 h 235"/>
                <a:gd name="T16" fmla="*/ 224 w 320"/>
                <a:gd name="T17" fmla="*/ 235 h 235"/>
                <a:gd name="T18" fmla="*/ 234 w 320"/>
                <a:gd name="T19" fmla="*/ 224 h 235"/>
                <a:gd name="T20" fmla="*/ 224 w 320"/>
                <a:gd name="T21" fmla="*/ 213 h 235"/>
                <a:gd name="T22" fmla="*/ 309 w 320"/>
                <a:gd name="T23" fmla="*/ 213 h 235"/>
                <a:gd name="T24" fmla="*/ 320 w 320"/>
                <a:gd name="T25" fmla="*/ 203 h 235"/>
                <a:gd name="T26" fmla="*/ 320 w 320"/>
                <a:gd name="T27" fmla="*/ 11 h 235"/>
                <a:gd name="T28" fmla="*/ 309 w 320"/>
                <a:gd name="T29" fmla="*/ 0 h 235"/>
                <a:gd name="T30" fmla="*/ 298 w 320"/>
                <a:gd name="T31" fmla="*/ 192 h 235"/>
                <a:gd name="T32" fmla="*/ 21 w 320"/>
                <a:gd name="T33" fmla="*/ 192 h 235"/>
                <a:gd name="T34" fmla="*/ 21 w 320"/>
                <a:gd name="T35" fmla="*/ 21 h 235"/>
                <a:gd name="T36" fmla="*/ 298 w 320"/>
                <a:gd name="T37" fmla="*/ 21 h 235"/>
                <a:gd name="T38" fmla="*/ 298 w 320"/>
                <a:gd name="T39" fmla="*/ 19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35">
                  <a:moveTo>
                    <a:pt x="309" y="0"/>
                  </a:moveTo>
                  <a:cubicBezTo>
                    <a:pt x="10" y="0"/>
                    <a:pt x="10" y="0"/>
                    <a:pt x="10" y="0"/>
                  </a:cubicBezTo>
                  <a:cubicBezTo>
                    <a:pt x="4" y="0"/>
                    <a:pt x="0" y="5"/>
                    <a:pt x="0" y="11"/>
                  </a:cubicBezTo>
                  <a:cubicBezTo>
                    <a:pt x="0" y="203"/>
                    <a:pt x="0" y="203"/>
                    <a:pt x="0" y="203"/>
                  </a:cubicBezTo>
                  <a:cubicBezTo>
                    <a:pt x="0" y="209"/>
                    <a:pt x="4" y="213"/>
                    <a:pt x="10" y="213"/>
                  </a:cubicBezTo>
                  <a:cubicBezTo>
                    <a:pt x="96" y="213"/>
                    <a:pt x="96" y="213"/>
                    <a:pt x="96" y="213"/>
                  </a:cubicBezTo>
                  <a:cubicBezTo>
                    <a:pt x="90" y="213"/>
                    <a:pt x="85" y="218"/>
                    <a:pt x="85" y="224"/>
                  </a:cubicBezTo>
                  <a:cubicBezTo>
                    <a:pt x="85" y="230"/>
                    <a:pt x="90" y="235"/>
                    <a:pt x="96" y="235"/>
                  </a:cubicBezTo>
                  <a:cubicBezTo>
                    <a:pt x="224" y="235"/>
                    <a:pt x="224" y="235"/>
                    <a:pt x="224" y="235"/>
                  </a:cubicBezTo>
                  <a:cubicBezTo>
                    <a:pt x="230" y="235"/>
                    <a:pt x="234" y="230"/>
                    <a:pt x="234" y="224"/>
                  </a:cubicBezTo>
                  <a:cubicBezTo>
                    <a:pt x="234" y="218"/>
                    <a:pt x="230" y="213"/>
                    <a:pt x="224" y="213"/>
                  </a:cubicBezTo>
                  <a:cubicBezTo>
                    <a:pt x="309" y="213"/>
                    <a:pt x="309" y="213"/>
                    <a:pt x="309" y="213"/>
                  </a:cubicBezTo>
                  <a:cubicBezTo>
                    <a:pt x="315" y="213"/>
                    <a:pt x="320" y="209"/>
                    <a:pt x="320" y="203"/>
                  </a:cubicBezTo>
                  <a:cubicBezTo>
                    <a:pt x="320" y="11"/>
                    <a:pt x="320" y="11"/>
                    <a:pt x="320" y="11"/>
                  </a:cubicBezTo>
                  <a:cubicBezTo>
                    <a:pt x="320" y="5"/>
                    <a:pt x="315" y="0"/>
                    <a:pt x="309" y="0"/>
                  </a:cubicBezTo>
                  <a:close/>
                  <a:moveTo>
                    <a:pt x="298" y="192"/>
                  </a:moveTo>
                  <a:cubicBezTo>
                    <a:pt x="21" y="192"/>
                    <a:pt x="21" y="192"/>
                    <a:pt x="21" y="192"/>
                  </a:cubicBezTo>
                  <a:cubicBezTo>
                    <a:pt x="21" y="21"/>
                    <a:pt x="21" y="21"/>
                    <a:pt x="21" y="21"/>
                  </a:cubicBezTo>
                  <a:cubicBezTo>
                    <a:pt x="298" y="21"/>
                    <a:pt x="298" y="21"/>
                    <a:pt x="298" y="21"/>
                  </a:cubicBezTo>
                  <a:lnTo>
                    <a:pt x="298" y="192"/>
                  </a:lnTo>
                  <a:close/>
                </a:path>
              </a:pathLst>
            </a:custGeom>
            <a:solidFill>
              <a:srgbClr val="1A468D"/>
            </a:solidFill>
            <a:ln w="12700">
              <a:solidFill>
                <a:sysClr val="window" lastClr="FFFFFF">
                  <a:lumMod val="95000"/>
                </a:sysClr>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00" b="0" i="0" u="none" strike="noStrike" kern="0" cap="none" spc="0" normalizeH="0" baseline="0" noProof="0">
                <a:ln>
                  <a:noFill/>
                </a:ln>
                <a:solidFill>
                  <a:prstClr val="black"/>
                </a:solidFill>
                <a:effectLst/>
                <a:uLnTx/>
                <a:uFillTx/>
                <a:latin typeface="Calibri"/>
                <a:cs typeface="Calibri"/>
              </a:endParaRPr>
            </a:p>
          </p:txBody>
        </p:sp>
        <p:sp>
          <p:nvSpPr>
            <p:cNvPr id="13" name="Rounded Rectangle 136">
              <a:extLst>
                <a:ext uri="{FF2B5EF4-FFF2-40B4-BE49-F238E27FC236}">
                  <a16:creationId xmlns:a16="http://schemas.microsoft.com/office/drawing/2014/main" id="{E15107AD-DB86-E6B5-510B-D5FE75501BB3}"/>
                </a:ext>
              </a:extLst>
            </p:cNvPr>
            <p:cNvSpPr/>
            <p:nvPr/>
          </p:nvSpPr>
          <p:spPr>
            <a:xfrm>
              <a:off x="3919465" y="2428839"/>
              <a:ext cx="3041760" cy="476760"/>
            </a:xfrm>
            <a:prstGeom prst="roundRect">
              <a:avLst>
                <a:gd name="adj" fmla="val 0"/>
              </a:avLst>
            </a:prstGeom>
            <a:solidFill>
              <a:srgbClr val="1A46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prstClr val="white"/>
                  </a:solidFill>
                  <a:effectLst/>
                  <a:uLnTx/>
                  <a:uFillTx/>
                  <a:latin typeface="Calibri"/>
                  <a:cs typeface="Calibri"/>
                </a:rPr>
                <a:t>Digitize</a:t>
              </a:r>
              <a:endParaRPr kumimoji="0" lang="en-US" sz="2000" b="0" i="0" u="none" strike="noStrike" kern="0" cap="none" spc="0" normalizeH="0" baseline="0" noProof="0">
                <a:ln>
                  <a:noFill/>
                </a:ln>
                <a:solidFill>
                  <a:prstClr val="white"/>
                </a:solidFill>
                <a:effectLst/>
                <a:uLnTx/>
                <a:uFillTx/>
                <a:latin typeface="Calibri"/>
                <a:cs typeface="Calibri"/>
              </a:endParaRPr>
            </a:p>
          </p:txBody>
        </p:sp>
        <p:sp>
          <p:nvSpPr>
            <p:cNvPr id="14" name="等腰三角形 54">
              <a:extLst>
                <a:ext uri="{FF2B5EF4-FFF2-40B4-BE49-F238E27FC236}">
                  <a16:creationId xmlns:a16="http://schemas.microsoft.com/office/drawing/2014/main" id="{FD80B28A-2F1D-E636-0A9B-88E33FA531BC}"/>
                </a:ext>
              </a:extLst>
            </p:cNvPr>
            <p:cNvSpPr/>
            <p:nvPr/>
          </p:nvSpPr>
          <p:spPr bwMode="gray">
            <a:xfrm flipV="1">
              <a:off x="5182234" y="2904075"/>
              <a:ext cx="496032" cy="174659"/>
            </a:xfrm>
            <a:prstGeom prst="triangle">
              <a:avLst/>
            </a:prstGeom>
            <a:solidFill>
              <a:srgbClr val="1A468D"/>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300" b="1" i="0" u="none" strike="noStrike" kern="0" cap="none" spc="0" normalizeH="0" baseline="0" noProof="0">
                <a:ln>
                  <a:noFill/>
                </a:ln>
                <a:solidFill>
                  <a:prstClr val="white"/>
                </a:solidFill>
                <a:effectLst/>
                <a:uLnTx/>
                <a:uFillTx/>
                <a:latin typeface="Calibri"/>
                <a:cs typeface="Calibri"/>
              </a:endParaRPr>
            </a:p>
          </p:txBody>
        </p:sp>
        <p:sp>
          <p:nvSpPr>
            <p:cNvPr id="15" name="TextBox 14">
              <a:extLst>
                <a:ext uri="{FF2B5EF4-FFF2-40B4-BE49-F238E27FC236}">
                  <a16:creationId xmlns:a16="http://schemas.microsoft.com/office/drawing/2014/main" id="{3C1C008E-AB6F-0D7D-5FBE-5E9D80BEF323}"/>
                </a:ext>
              </a:extLst>
            </p:cNvPr>
            <p:cNvSpPr txBox="1"/>
            <p:nvPr/>
          </p:nvSpPr>
          <p:spPr>
            <a:xfrm>
              <a:off x="3997643" y="3921370"/>
              <a:ext cx="2865215" cy="181588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a:cs typeface="Calibri"/>
                </a:rPr>
                <a:t>The National Institute of Standards and Technology's (NIST) HL7 Implementation Guide Authoring and Management Tool (IGAMT) is used to digitize each jurisdiction’s IG, making all IGs more accessible and usable (e.g., creating a jurisdiction-specific validation tool).</a:t>
              </a:r>
            </a:p>
          </p:txBody>
        </p:sp>
      </p:grpSp>
      <p:grpSp>
        <p:nvGrpSpPr>
          <p:cNvPr id="16" name="Group 15">
            <a:extLst>
              <a:ext uri="{FF2B5EF4-FFF2-40B4-BE49-F238E27FC236}">
                <a16:creationId xmlns:a16="http://schemas.microsoft.com/office/drawing/2014/main" id="{A8E0BF15-0227-FF7E-3EE0-6F84B5B46C9F}"/>
              </a:ext>
            </a:extLst>
          </p:cNvPr>
          <p:cNvGrpSpPr/>
          <p:nvPr/>
        </p:nvGrpSpPr>
        <p:grpSpPr>
          <a:xfrm>
            <a:off x="532496" y="2630256"/>
            <a:ext cx="3061691" cy="3494024"/>
            <a:chOff x="481232" y="2436881"/>
            <a:chExt cx="3061691" cy="3494024"/>
          </a:xfrm>
        </p:grpSpPr>
        <p:sp>
          <p:nvSpPr>
            <p:cNvPr id="17" name="Rounded Rectangle 136">
              <a:extLst>
                <a:ext uri="{FF2B5EF4-FFF2-40B4-BE49-F238E27FC236}">
                  <a16:creationId xmlns:a16="http://schemas.microsoft.com/office/drawing/2014/main" id="{AEE0B58D-B885-8867-ED28-1C1BF4168261}"/>
                </a:ext>
              </a:extLst>
            </p:cNvPr>
            <p:cNvSpPr/>
            <p:nvPr/>
          </p:nvSpPr>
          <p:spPr>
            <a:xfrm>
              <a:off x="500339" y="2436881"/>
              <a:ext cx="3042584" cy="476760"/>
            </a:xfrm>
            <a:prstGeom prst="roundRect">
              <a:avLst>
                <a:gd name="adj" fmla="val 1547"/>
              </a:avLst>
            </a:prstGeom>
            <a:solidFill>
              <a:srgbClr val="1A46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prstClr val="white"/>
                  </a:solidFill>
                  <a:effectLst/>
                  <a:uLnTx/>
                  <a:uFillTx/>
                  <a:latin typeface="Calibri"/>
                  <a:cs typeface="Calibri"/>
                </a:rPr>
                <a:t>Standardize</a:t>
              </a:r>
              <a:endParaRPr kumimoji="0" lang="en-US" sz="2000" b="0" i="0" u="none" strike="noStrike" kern="0" cap="none" spc="0" normalizeH="0" baseline="0" noProof="0">
                <a:ln>
                  <a:noFill/>
                </a:ln>
                <a:solidFill>
                  <a:prstClr val="white"/>
                </a:solidFill>
                <a:effectLst/>
                <a:uLnTx/>
                <a:uFillTx/>
                <a:latin typeface="Calibri"/>
                <a:cs typeface="Calibri"/>
              </a:endParaRPr>
            </a:p>
          </p:txBody>
        </p:sp>
        <p:sp>
          <p:nvSpPr>
            <p:cNvPr id="18" name="等腰三角形 54">
              <a:extLst>
                <a:ext uri="{FF2B5EF4-FFF2-40B4-BE49-F238E27FC236}">
                  <a16:creationId xmlns:a16="http://schemas.microsoft.com/office/drawing/2014/main" id="{C64A0160-AFFC-C7A6-CDEA-4E12C08B12F9}"/>
                </a:ext>
              </a:extLst>
            </p:cNvPr>
            <p:cNvSpPr/>
            <p:nvPr/>
          </p:nvSpPr>
          <p:spPr bwMode="gray">
            <a:xfrm flipV="1">
              <a:off x="1696351" y="2888359"/>
              <a:ext cx="496032" cy="174659"/>
            </a:xfrm>
            <a:prstGeom prst="triangle">
              <a:avLst/>
            </a:prstGeom>
            <a:solidFill>
              <a:srgbClr val="1A468D"/>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300" b="1" i="0" u="none" strike="noStrike" kern="0" cap="none" spc="0" normalizeH="0" baseline="0" noProof="0">
                <a:ln>
                  <a:noFill/>
                </a:ln>
                <a:solidFill>
                  <a:prstClr val="white"/>
                </a:solidFill>
                <a:effectLst/>
                <a:uLnTx/>
                <a:uFillTx/>
                <a:latin typeface="Calibri"/>
                <a:cs typeface="Calibri"/>
              </a:endParaRPr>
            </a:p>
          </p:txBody>
        </p:sp>
        <p:sp>
          <p:nvSpPr>
            <p:cNvPr id="19" name="圆角矩形 1">
              <a:extLst>
                <a:ext uri="{FF2B5EF4-FFF2-40B4-BE49-F238E27FC236}">
                  <a16:creationId xmlns:a16="http://schemas.microsoft.com/office/drawing/2014/main" id="{EB0437C1-EBB5-D414-4068-1D147087F352}"/>
                </a:ext>
              </a:extLst>
            </p:cNvPr>
            <p:cNvSpPr/>
            <p:nvPr/>
          </p:nvSpPr>
          <p:spPr bwMode="gray">
            <a:xfrm>
              <a:off x="481232" y="3145927"/>
              <a:ext cx="3042584" cy="2784978"/>
            </a:xfrm>
            <a:prstGeom prst="roundRect">
              <a:avLst>
                <a:gd name="adj" fmla="val 0"/>
              </a:avLst>
            </a:prstGeom>
            <a:noFill/>
            <a:ln w="19050" algn="ctr">
              <a:solidFill>
                <a:srgbClr val="1A468D"/>
              </a:solidFill>
              <a:miter lim="800000"/>
              <a:headEnd/>
              <a:tailEnd/>
            </a:ln>
          </p:spPr>
          <p:txBody>
            <a:bodyPr wrap="square" lIns="88900" tIns="936000" rIns="88900" bIns="8890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300" b="0" i="0" u="none" strike="noStrike" kern="0" cap="none" spc="0" normalizeH="0" baseline="0" noProof="0">
                <a:ln>
                  <a:noFill/>
                </a:ln>
                <a:solidFill>
                  <a:prstClr val="black"/>
                </a:solidFill>
                <a:effectLst/>
                <a:uLnTx/>
                <a:uFillTx/>
                <a:latin typeface="Calibri"/>
                <a:cs typeface="Calibri"/>
              </a:endParaRPr>
            </a:p>
          </p:txBody>
        </p:sp>
        <p:sp>
          <p:nvSpPr>
            <p:cNvPr id="20" name="TextBox 19">
              <a:extLst>
                <a:ext uri="{FF2B5EF4-FFF2-40B4-BE49-F238E27FC236}">
                  <a16:creationId xmlns:a16="http://schemas.microsoft.com/office/drawing/2014/main" id="{CFDE0D6F-00DE-0955-5B9F-BBCEF4F66D0C}"/>
                </a:ext>
              </a:extLst>
            </p:cNvPr>
            <p:cNvSpPr txBox="1"/>
            <p:nvPr/>
          </p:nvSpPr>
          <p:spPr>
            <a:xfrm>
              <a:off x="553013" y="3921370"/>
              <a:ext cx="2817978" cy="160043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a:cs typeface="Calibri"/>
                </a:rPr>
                <a:t>Standardizing local IGs ensures each jurisdiction’s guide: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Calibri"/>
                <a:cs typeface="Calibri"/>
              </a:endParaRPr>
            </a:p>
            <a:p>
              <a:pPr marL="285750" marR="0" lvl="0" indent="-285750" defTabSz="91440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latin typeface="Calibri"/>
                  <a:cs typeface="Calibri"/>
                </a:rPr>
                <a:t>Follows national standards</a:t>
              </a:r>
            </a:p>
            <a:p>
              <a:pPr marL="285750" marR="0" lvl="0" indent="-285750" defTabSz="91440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latin typeface="Calibri"/>
                  <a:cs typeface="Calibri"/>
                </a:rPr>
                <a:t>Complies with the latest HL7 conformance methodology</a:t>
              </a:r>
            </a:p>
            <a:p>
              <a:pPr marL="285750" marR="0" lvl="0" indent="-285750" defTabSz="91440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latin typeface="Calibri"/>
                  <a:cs typeface="Calibri"/>
                </a:rPr>
                <a:t>Adheres to best practices</a:t>
              </a:r>
            </a:p>
          </p:txBody>
        </p:sp>
        <p:grpSp>
          <p:nvGrpSpPr>
            <p:cNvPr id="21" name="Group 20">
              <a:extLst>
                <a:ext uri="{FF2B5EF4-FFF2-40B4-BE49-F238E27FC236}">
                  <a16:creationId xmlns:a16="http://schemas.microsoft.com/office/drawing/2014/main" id="{CB75A69F-6F31-D7E1-6463-039D93D66F59}"/>
                </a:ext>
              </a:extLst>
            </p:cNvPr>
            <p:cNvGrpSpPr/>
            <p:nvPr/>
          </p:nvGrpSpPr>
          <p:grpSpPr>
            <a:xfrm>
              <a:off x="1654841" y="3276742"/>
              <a:ext cx="579042" cy="510601"/>
              <a:chOff x="2116138" y="6367463"/>
              <a:chExt cx="541338" cy="533400"/>
            </a:xfrm>
            <a:solidFill>
              <a:srgbClr val="1A468D"/>
            </a:solidFill>
          </p:grpSpPr>
          <p:sp>
            <p:nvSpPr>
              <p:cNvPr id="22" name="Freeform 157">
                <a:extLst>
                  <a:ext uri="{FF2B5EF4-FFF2-40B4-BE49-F238E27FC236}">
                    <a16:creationId xmlns:a16="http://schemas.microsoft.com/office/drawing/2014/main" id="{512CA9E3-E1E2-F4EB-B32C-8545E0B6BC2C}"/>
                  </a:ext>
                </a:extLst>
              </p:cNvPr>
              <p:cNvSpPr>
                <a:spLocks noEditPoints="1"/>
              </p:cNvSpPr>
              <p:nvPr/>
            </p:nvSpPr>
            <p:spPr bwMode="auto">
              <a:xfrm>
                <a:off x="2116138" y="6367463"/>
                <a:ext cx="142875"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2 h 61"/>
                  <a:gd name="T20" fmla="*/ 9 w 61"/>
                  <a:gd name="T21" fmla="*/ 52 h 61"/>
                  <a:gd name="T22" fmla="*/ 9 w 61"/>
                  <a:gd name="T23" fmla="*/ 10 h 61"/>
                  <a:gd name="T24" fmla="*/ 51 w 61"/>
                  <a:gd name="T25" fmla="*/ 10 h 61"/>
                  <a:gd name="T26" fmla="*/ 51 w 61"/>
                  <a:gd name="T2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2"/>
                    </a:moveTo>
                    <a:cubicBezTo>
                      <a:pt x="9" y="52"/>
                      <a:pt x="9" y="52"/>
                      <a:pt x="9" y="52"/>
                    </a:cubicBezTo>
                    <a:cubicBezTo>
                      <a:pt x="9" y="10"/>
                      <a:pt x="9" y="10"/>
                      <a:pt x="9" y="10"/>
                    </a:cubicBezTo>
                    <a:cubicBezTo>
                      <a:pt x="51" y="10"/>
                      <a:pt x="51" y="10"/>
                      <a:pt x="51" y="10"/>
                    </a:cubicBezTo>
                    <a:lnTo>
                      <a:pt x="51"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a:ln>
                    <a:noFill/>
                  </a:ln>
                  <a:solidFill>
                    <a:prstClr val="black"/>
                  </a:solidFill>
                  <a:effectLst/>
                  <a:uLnTx/>
                  <a:uFillTx/>
                  <a:latin typeface="Calibri" panose="020F0502020204030204"/>
                </a:endParaRPr>
              </a:p>
            </p:txBody>
          </p:sp>
          <p:sp>
            <p:nvSpPr>
              <p:cNvPr id="23" name="Freeform 158">
                <a:extLst>
                  <a:ext uri="{FF2B5EF4-FFF2-40B4-BE49-F238E27FC236}">
                    <a16:creationId xmlns:a16="http://schemas.microsoft.com/office/drawing/2014/main" id="{2A065511-D2AB-2E0D-53B0-2F28125E5509}"/>
                  </a:ext>
                </a:extLst>
              </p:cNvPr>
              <p:cNvSpPr>
                <a:spLocks noEditPoints="1"/>
              </p:cNvSpPr>
              <p:nvPr/>
            </p:nvSpPr>
            <p:spPr bwMode="auto">
              <a:xfrm>
                <a:off x="2116138" y="6564313"/>
                <a:ext cx="142875"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9 w 61"/>
                  <a:gd name="T21" fmla="*/ 51 h 61"/>
                  <a:gd name="T22" fmla="*/ 9 w 61"/>
                  <a:gd name="T23" fmla="*/ 9 h 61"/>
                  <a:gd name="T24" fmla="*/ 51 w 61"/>
                  <a:gd name="T25" fmla="*/ 9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1"/>
                    </a:moveTo>
                    <a:cubicBezTo>
                      <a:pt x="9" y="51"/>
                      <a:pt x="9" y="51"/>
                      <a:pt x="9" y="51"/>
                    </a:cubicBezTo>
                    <a:cubicBezTo>
                      <a:pt x="9" y="9"/>
                      <a:pt x="9" y="9"/>
                      <a:pt x="9" y="9"/>
                    </a:cubicBezTo>
                    <a:cubicBezTo>
                      <a:pt x="51" y="9"/>
                      <a:pt x="51" y="9"/>
                      <a:pt x="51" y="9"/>
                    </a:cubicBezTo>
                    <a:lnTo>
                      <a:pt x="51"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a:ln>
                    <a:noFill/>
                  </a:ln>
                  <a:solidFill>
                    <a:prstClr val="black"/>
                  </a:solidFill>
                  <a:effectLst/>
                  <a:uLnTx/>
                  <a:uFillTx/>
                  <a:latin typeface="Calibri" panose="020F0502020204030204"/>
                </a:endParaRPr>
              </a:p>
            </p:txBody>
          </p:sp>
          <p:sp>
            <p:nvSpPr>
              <p:cNvPr id="24" name="Freeform 159">
                <a:extLst>
                  <a:ext uri="{FF2B5EF4-FFF2-40B4-BE49-F238E27FC236}">
                    <a16:creationId xmlns:a16="http://schemas.microsoft.com/office/drawing/2014/main" id="{E6B91205-4955-BB56-E524-D612FFAA3910}"/>
                  </a:ext>
                </a:extLst>
              </p:cNvPr>
              <p:cNvSpPr>
                <a:spLocks noEditPoints="1"/>
              </p:cNvSpPr>
              <p:nvPr/>
            </p:nvSpPr>
            <p:spPr bwMode="auto">
              <a:xfrm>
                <a:off x="2116138" y="6757988"/>
                <a:ext cx="142875"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9 w 61"/>
                  <a:gd name="T21" fmla="*/ 51 h 61"/>
                  <a:gd name="T22" fmla="*/ 9 w 61"/>
                  <a:gd name="T23" fmla="*/ 10 h 61"/>
                  <a:gd name="T24" fmla="*/ 51 w 61"/>
                  <a:gd name="T25" fmla="*/ 10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1"/>
                    </a:moveTo>
                    <a:cubicBezTo>
                      <a:pt x="9" y="51"/>
                      <a:pt x="9" y="51"/>
                      <a:pt x="9" y="51"/>
                    </a:cubicBezTo>
                    <a:cubicBezTo>
                      <a:pt x="9" y="10"/>
                      <a:pt x="9" y="10"/>
                      <a:pt x="9" y="10"/>
                    </a:cubicBezTo>
                    <a:cubicBezTo>
                      <a:pt x="51" y="10"/>
                      <a:pt x="51" y="10"/>
                      <a:pt x="51" y="10"/>
                    </a:cubicBezTo>
                    <a:lnTo>
                      <a:pt x="51"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a:ln>
                    <a:noFill/>
                  </a:ln>
                  <a:solidFill>
                    <a:prstClr val="black"/>
                  </a:solidFill>
                  <a:effectLst/>
                  <a:uLnTx/>
                  <a:uFillTx/>
                  <a:latin typeface="Calibri" panose="020F0502020204030204"/>
                </a:endParaRPr>
              </a:p>
            </p:txBody>
          </p:sp>
          <p:sp>
            <p:nvSpPr>
              <p:cNvPr id="25" name="Freeform 160">
                <a:extLst>
                  <a:ext uri="{FF2B5EF4-FFF2-40B4-BE49-F238E27FC236}">
                    <a16:creationId xmlns:a16="http://schemas.microsoft.com/office/drawing/2014/main" id="{1A1CA33F-F28F-F5D2-8173-F8D999AE4704}"/>
                  </a:ext>
                </a:extLst>
              </p:cNvPr>
              <p:cNvSpPr>
                <a:spLocks noEditPoints="1"/>
              </p:cNvSpPr>
              <p:nvPr/>
            </p:nvSpPr>
            <p:spPr bwMode="auto">
              <a:xfrm>
                <a:off x="2314575" y="6367463"/>
                <a:ext cx="142875" cy="142875"/>
              </a:xfrm>
              <a:custGeom>
                <a:avLst/>
                <a:gdLst>
                  <a:gd name="T0" fmla="*/ 56 w 61"/>
                  <a:gd name="T1" fmla="*/ 0 h 61"/>
                  <a:gd name="T2" fmla="*/ 5 w 61"/>
                  <a:gd name="T3" fmla="*/ 0 h 61"/>
                  <a:gd name="T4" fmla="*/ 0 w 61"/>
                  <a:gd name="T5" fmla="*/ 5 h 61"/>
                  <a:gd name="T6" fmla="*/ 0 w 61"/>
                  <a:gd name="T7" fmla="*/ 56 h 61"/>
                  <a:gd name="T8" fmla="*/ 5 w 61"/>
                  <a:gd name="T9" fmla="*/ 61 h 61"/>
                  <a:gd name="T10" fmla="*/ 56 w 61"/>
                  <a:gd name="T11" fmla="*/ 61 h 61"/>
                  <a:gd name="T12" fmla="*/ 61 w 61"/>
                  <a:gd name="T13" fmla="*/ 56 h 61"/>
                  <a:gd name="T14" fmla="*/ 61 w 61"/>
                  <a:gd name="T15" fmla="*/ 5 h 61"/>
                  <a:gd name="T16" fmla="*/ 56 w 61"/>
                  <a:gd name="T17" fmla="*/ 0 h 61"/>
                  <a:gd name="T18" fmla="*/ 51 w 61"/>
                  <a:gd name="T19" fmla="*/ 52 h 61"/>
                  <a:gd name="T20" fmla="*/ 10 w 61"/>
                  <a:gd name="T21" fmla="*/ 52 h 61"/>
                  <a:gd name="T22" fmla="*/ 10 w 61"/>
                  <a:gd name="T23" fmla="*/ 10 h 61"/>
                  <a:gd name="T24" fmla="*/ 51 w 61"/>
                  <a:gd name="T25" fmla="*/ 10 h 61"/>
                  <a:gd name="T26" fmla="*/ 51 w 61"/>
                  <a:gd name="T2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5" y="0"/>
                      <a:pt x="5" y="0"/>
                      <a:pt x="5" y="0"/>
                    </a:cubicBezTo>
                    <a:cubicBezTo>
                      <a:pt x="2" y="0"/>
                      <a:pt x="0" y="2"/>
                      <a:pt x="0" y="5"/>
                    </a:cubicBezTo>
                    <a:cubicBezTo>
                      <a:pt x="0" y="56"/>
                      <a:pt x="0" y="56"/>
                      <a:pt x="0" y="56"/>
                    </a:cubicBezTo>
                    <a:cubicBezTo>
                      <a:pt x="0" y="59"/>
                      <a:pt x="2" y="61"/>
                      <a:pt x="5" y="61"/>
                    </a:cubicBezTo>
                    <a:cubicBezTo>
                      <a:pt x="56" y="61"/>
                      <a:pt x="56" y="61"/>
                      <a:pt x="56" y="61"/>
                    </a:cubicBezTo>
                    <a:cubicBezTo>
                      <a:pt x="59" y="61"/>
                      <a:pt x="61" y="59"/>
                      <a:pt x="61" y="56"/>
                    </a:cubicBezTo>
                    <a:cubicBezTo>
                      <a:pt x="61" y="5"/>
                      <a:pt x="61" y="5"/>
                      <a:pt x="61" y="5"/>
                    </a:cubicBezTo>
                    <a:cubicBezTo>
                      <a:pt x="61" y="2"/>
                      <a:pt x="59" y="0"/>
                      <a:pt x="56" y="0"/>
                    </a:cubicBezTo>
                    <a:close/>
                    <a:moveTo>
                      <a:pt x="51" y="52"/>
                    </a:moveTo>
                    <a:cubicBezTo>
                      <a:pt x="10" y="52"/>
                      <a:pt x="10" y="52"/>
                      <a:pt x="10" y="52"/>
                    </a:cubicBezTo>
                    <a:cubicBezTo>
                      <a:pt x="10" y="10"/>
                      <a:pt x="10" y="10"/>
                      <a:pt x="10" y="10"/>
                    </a:cubicBezTo>
                    <a:cubicBezTo>
                      <a:pt x="51" y="10"/>
                      <a:pt x="51" y="10"/>
                      <a:pt x="51" y="10"/>
                    </a:cubicBezTo>
                    <a:lnTo>
                      <a:pt x="51"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a:ln>
                    <a:noFill/>
                  </a:ln>
                  <a:solidFill>
                    <a:prstClr val="black"/>
                  </a:solidFill>
                  <a:effectLst/>
                  <a:uLnTx/>
                  <a:uFillTx/>
                  <a:latin typeface="Calibri" panose="020F0502020204030204"/>
                </a:endParaRPr>
              </a:p>
            </p:txBody>
          </p:sp>
          <p:sp>
            <p:nvSpPr>
              <p:cNvPr id="26" name="Freeform 161">
                <a:extLst>
                  <a:ext uri="{FF2B5EF4-FFF2-40B4-BE49-F238E27FC236}">
                    <a16:creationId xmlns:a16="http://schemas.microsoft.com/office/drawing/2014/main" id="{EC905DA7-8101-AB68-F2D4-EBAAD2828748}"/>
                  </a:ext>
                </a:extLst>
              </p:cNvPr>
              <p:cNvSpPr>
                <a:spLocks noEditPoints="1"/>
              </p:cNvSpPr>
              <p:nvPr/>
            </p:nvSpPr>
            <p:spPr bwMode="auto">
              <a:xfrm>
                <a:off x="2314575" y="6564313"/>
                <a:ext cx="142875" cy="142875"/>
              </a:xfrm>
              <a:custGeom>
                <a:avLst/>
                <a:gdLst>
                  <a:gd name="T0" fmla="*/ 56 w 61"/>
                  <a:gd name="T1" fmla="*/ 0 h 61"/>
                  <a:gd name="T2" fmla="*/ 5 w 61"/>
                  <a:gd name="T3" fmla="*/ 0 h 61"/>
                  <a:gd name="T4" fmla="*/ 0 w 61"/>
                  <a:gd name="T5" fmla="*/ 5 h 61"/>
                  <a:gd name="T6" fmla="*/ 0 w 61"/>
                  <a:gd name="T7" fmla="*/ 56 h 61"/>
                  <a:gd name="T8" fmla="*/ 5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10 w 61"/>
                  <a:gd name="T21" fmla="*/ 51 h 61"/>
                  <a:gd name="T22" fmla="*/ 10 w 61"/>
                  <a:gd name="T23" fmla="*/ 9 h 61"/>
                  <a:gd name="T24" fmla="*/ 51 w 61"/>
                  <a:gd name="T25" fmla="*/ 9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5" y="0"/>
                      <a:pt x="5" y="0"/>
                      <a:pt x="5" y="0"/>
                    </a:cubicBezTo>
                    <a:cubicBezTo>
                      <a:pt x="2" y="0"/>
                      <a:pt x="0" y="2"/>
                      <a:pt x="0" y="5"/>
                    </a:cubicBezTo>
                    <a:cubicBezTo>
                      <a:pt x="0" y="56"/>
                      <a:pt x="0" y="56"/>
                      <a:pt x="0" y="56"/>
                    </a:cubicBezTo>
                    <a:cubicBezTo>
                      <a:pt x="0" y="59"/>
                      <a:pt x="2" y="61"/>
                      <a:pt x="5" y="61"/>
                    </a:cubicBezTo>
                    <a:cubicBezTo>
                      <a:pt x="56" y="61"/>
                      <a:pt x="56" y="61"/>
                      <a:pt x="56" y="61"/>
                    </a:cubicBezTo>
                    <a:cubicBezTo>
                      <a:pt x="59" y="61"/>
                      <a:pt x="61" y="59"/>
                      <a:pt x="61" y="56"/>
                    </a:cubicBezTo>
                    <a:cubicBezTo>
                      <a:pt x="61" y="5"/>
                      <a:pt x="61" y="5"/>
                      <a:pt x="61" y="5"/>
                    </a:cubicBezTo>
                    <a:cubicBezTo>
                      <a:pt x="61" y="2"/>
                      <a:pt x="59" y="0"/>
                      <a:pt x="56" y="0"/>
                    </a:cubicBezTo>
                    <a:close/>
                    <a:moveTo>
                      <a:pt x="51" y="51"/>
                    </a:moveTo>
                    <a:cubicBezTo>
                      <a:pt x="10" y="51"/>
                      <a:pt x="10" y="51"/>
                      <a:pt x="10" y="51"/>
                    </a:cubicBezTo>
                    <a:cubicBezTo>
                      <a:pt x="10" y="9"/>
                      <a:pt x="10" y="9"/>
                      <a:pt x="10" y="9"/>
                    </a:cubicBezTo>
                    <a:cubicBezTo>
                      <a:pt x="51" y="9"/>
                      <a:pt x="51" y="9"/>
                      <a:pt x="51" y="9"/>
                    </a:cubicBezTo>
                    <a:lnTo>
                      <a:pt x="51"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a:ln>
                    <a:noFill/>
                  </a:ln>
                  <a:solidFill>
                    <a:prstClr val="black"/>
                  </a:solidFill>
                  <a:effectLst/>
                  <a:uLnTx/>
                  <a:uFillTx/>
                  <a:latin typeface="Calibri" panose="020F0502020204030204"/>
                </a:endParaRPr>
              </a:p>
            </p:txBody>
          </p:sp>
          <p:sp>
            <p:nvSpPr>
              <p:cNvPr id="27" name="Freeform 162">
                <a:extLst>
                  <a:ext uri="{FF2B5EF4-FFF2-40B4-BE49-F238E27FC236}">
                    <a16:creationId xmlns:a16="http://schemas.microsoft.com/office/drawing/2014/main" id="{ACFB5EB6-CA7B-D309-8139-A4B13D7FD533}"/>
                  </a:ext>
                </a:extLst>
              </p:cNvPr>
              <p:cNvSpPr>
                <a:spLocks noEditPoints="1"/>
              </p:cNvSpPr>
              <p:nvPr/>
            </p:nvSpPr>
            <p:spPr bwMode="auto">
              <a:xfrm>
                <a:off x="2314575" y="6757988"/>
                <a:ext cx="142875" cy="142875"/>
              </a:xfrm>
              <a:custGeom>
                <a:avLst/>
                <a:gdLst>
                  <a:gd name="T0" fmla="*/ 56 w 61"/>
                  <a:gd name="T1" fmla="*/ 0 h 61"/>
                  <a:gd name="T2" fmla="*/ 5 w 61"/>
                  <a:gd name="T3" fmla="*/ 0 h 61"/>
                  <a:gd name="T4" fmla="*/ 0 w 61"/>
                  <a:gd name="T5" fmla="*/ 5 h 61"/>
                  <a:gd name="T6" fmla="*/ 0 w 61"/>
                  <a:gd name="T7" fmla="*/ 56 h 61"/>
                  <a:gd name="T8" fmla="*/ 5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10 w 61"/>
                  <a:gd name="T21" fmla="*/ 51 h 61"/>
                  <a:gd name="T22" fmla="*/ 10 w 61"/>
                  <a:gd name="T23" fmla="*/ 10 h 61"/>
                  <a:gd name="T24" fmla="*/ 51 w 61"/>
                  <a:gd name="T25" fmla="*/ 10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5" y="0"/>
                      <a:pt x="5" y="0"/>
                      <a:pt x="5" y="0"/>
                    </a:cubicBezTo>
                    <a:cubicBezTo>
                      <a:pt x="2" y="0"/>
                      <a:pt x="0" y="2"/>
                      <a:pt x="0" y="5"/>
                    </a:cubicBezTo>
                    <a:cubicBezTo>
                      <a:pt x="0" y="56"/>
                      <a:pt x="0" y="56"/>
                      <a:pt x="0" y="56"/>
                    </a:cubicBezTo>
                    <a:cubicBezTo>
                      <a:pt x="0" y="59"/>
                      <a:pt x="2" y="61"/>
                      <a:pt x="5" y="61"/>
                    </a:cubicBezTo>
                    <a:cubicBezTo>
                      <a:pt x="56" y="61"/>
                      <a:pt x="56" y="61"/>
                      <a:pt x="56" y="61"/>
                    </a:cubicBezTo>
                    <a:cubicBezTo>
                      <a:pt x="59" y="61"/>
                      <a:pt x="61" y="59"/>
                      <a:pt x="61" y="56"/>
                    </a:cubicBezTo>
                    <a:cubicBezTo>
                      <a:pt x="61" y="5"/>
                      <a:pt x="61" y="5"/>
                      <a:pt x="61" y="5"/>
                    </a:cubicBezTo>
                    <a:cubicBezTo>
                      <a:pt x="61" y="2"/>
                      <a:pt x="59" y="0"/>
                      <a:pt x="56" y="0"/>
                    </a:cubicBezTo>
                    <a:close/>
                    <a:moveTo>
                      <a:pt x="51" y="51"/>
                    </a:moveTo>
                    <a:cubicBezTo>
                      <a:pt x="10" y="51"/>
                      <a:pt x="10" y="51"/>
                      <a:pt x="10" y="51"/>
                    </a:cubicBezTo>
                    <a:cubicBezTo>
                      <a:pt x="10" y="10"/>
                      <a:pt x="10" y="10"/>
                      <a:pt x="10" y="10"/>
                    </a:cubicBezTo>
                    <a:cubicBezTo>
                      <a:pt x="51" y="10"/>
                      <a:pt x="51" y="10"/>
                      <a:pt x="51" y="10"/>
                    </a:cubicBezTo>
                    <a:lnTo>
                      <a:pt x="51"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a:ln>
                    <a:noFill/>
                  </a:ln>
                  <a:solidFill>
                    <a:prstClr val="black"/>
                  </a:solidFill>
                  <a:effectLst/>
                  <a:uLnTx/>
                  <a:uFillTx/>
                  <a:latin typeface="Calibri" panose="020F0502020204030204"/>
                </a:endParaRPr>
              </a:p>
            </p:txBody>
          </p:sp>
          <p:sp>
            <p:nvSpPr>
              <p:cNvPr id="28" name="Freeform 163">
                <a:extLst>
                  <a:ext uri="{FF2B5EF4-FFF2-40B4-BE49-F238E27FC236}">
                    <a16:creationId xmlns:a16="http://schemas.microsoft.com/office/drawing/2014/main" id="{500C6F24-9968-C529-A32F-DFF4285870C4}"/>
                  </a:ext>
                </a:extLst>
              </p:cNvPr>
              <p:cNvSpPr>
                <a:spLocks noEditPoints="1"/>
              </p:cNvSpPr>
              <p:nvPr/>
            </p:nvSpPr>
            <p:spPr bwMode="auto">
              <a:xfrm>
                <a:off x="2516188" y="6367463"/>
                <a:ext cx="141288"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2 h 61"/>
                  <a:gd name="T20" fmla="*/ 9 w 61"/>
                  <a:gd name="T21" fmla="*/ 52 h 61"/>
                  <a:gd name="T22" fmla="*/ 9 w 61"/>
                  <a:gd name="T23" fmla="*/ 10 h 61"/>
                  <a:gd name="T24" fmla="*/ 51 w 61"/>
                  <a:gd name="T25" fmla="*/ 10 h 61"/>
                  <a:gd name="T26" fmla="*/ 51 w 61"/>
                  <a:gd name="T2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2"/>
                    </a:moveTo>
                    <a:cubicBezTo>
                      <a:pt x="9" y="52"/>
                      <a:pt x="9" y="52"/>
                      <a:pt x="9" y="52"/>
                    </a:cubicBezTo>
                    <a:cubicBezTo>
                      <a:pt x="9" y="10"/>
                      <a:pt x="9" y="10"/>
                      <a:pt x="9" y="10"/>
                    </a:cubicBezTo>
                    <a:cubicBezTo>
                      <a:pt x="51" y="10"/>
                      <a:pt x="51" y="10"/>
                      <a:pt x="51" y="10"/>
                    </a:cubicBezTo>
                    <a:lnTo>
                      <a:pt x="51"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a:ln>
                    <a:noFill/>
                  </a:ln>
                  <a:solidFill>
                    <a:prstClr val="black"/>
                  </a:solidFill>
                  <a:effectLst/>
                  <a:uLnTx/>
                  <a:uFillTx/>
                  <a:latin typeface="Calibri" panose="020F0502020204030204"/>
                </a:endParaRPr>
              </a:p>
            </p:txBody>
          </p:sp>
          <p:sp>
            <p:nvSpPr>
              <p:cNvPr id="29" name="Freeform 164">
                <a:extLst>
                  <a:ext uri="{FF2B5EF4-FFF2-40B4-BE49-F238E27FC236}">
                    <a16:creationId xmlns:a16="http://schemas.microsoft.com/office/drawing/2014/main" id="{7CD53E0F-1896-8153-F8F8-CCA981F2B030}"/>
                  </a:ext>
                </a:extLst>
              </p:cNvPr>
              <p:cNvSpPr>
                <a:spLocks noEditPoints="1"/>
              </p:cNvSpPr>
              <p:nvPr/>
            </p:nvSpPr>
            <p:spPr bwMode="auto">
              <a:xfrm>
                <a:off x="2516188" y="6564313"/>
                <a:ext cx="141288"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9 w 61"/>
                  <a:gd name="T21" fmla="*/ 51 h 61"/>
                  <a:gd name="T22" fmla="*/ 9 w 61"/>
                  <a:gd name="T23" fmla="*/ 9 h 61"/>
                  <a:gd name="T24" fmla="*/ 51 w 61"/>
                  <a:gd name="T25" fmla="*/ 9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1"/>
                    </a:moveTo>
                    <a:cubicBezTo>
                      <a:pt x="9" y="51"/>
                      <a:pt x="9" y="51"/>
                      <a:pt x="9" y="51"/>
                    </a:cubicBezTo>
                    <a:cubicBezTo>
                      <a:pt x="9" y="9"/>
                      <a:pt x="9" y="9"/>
                      <a:pt x="9" y="9"/>
                    </a:cubicBezTo>
                    <a:cubicBezTo>
                      <a:pt x="51" y="9"/>
                      <a:pt x="51" y="9"/>
                      <a:pt x="51" y="9"/>
                    </a:cubicBezTo>
                    <a:lnTo>
                      <a:pt x="51"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a:ln>
                    <a:noFill/>
                  </a:ln>
                  <a:solidFill>
                    <a:prstClr val="black"/>
                  </a:solidFill>
                  <a:effectLst/>
                  <a:uLnTx/>
                  <a:uFillTx/>
                  <a:latin typeface="Calibri" panose="020F0502020204030204"/>
                </a:endParaRPr>
              </a:p>
            </p:txBody>
          </p:sp>
          <p:sp>
            <p:nvSpPr>
              <p:cNvPr id="30" name="Freeform 165">
                <a:extLst>
                  <a:ext uri="{FF2B5EF4-FFF2-40B4-BE49-F238E27FC236}">
                    <a16:creationId xmlns:a16="http://schemas.microsoft.com/office/drawing/2014/main" id="{11A34302-54DF-6955-33AA-CF87D8AAF83C}"/>
                  </a:ext>
                </a:extLst>
              </p:cNvPr>
              <p:cNvSpPr>
                <a:spLocks noEditPoints="1"/>
              </p:cNvSpPr>
              <p:nvPr/>
            </p:nvSpPr>
            <p:spPr bwMode="auto">
              <a:xfrm>
                <a:off x="2516188" y="6757988"/>
                <a:ext cx="141288"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9 w 61"/>
                  <a:gd name="T21" fmla="*/ 51 h 61"/>
                  <a:gd name="T22" fmla="*/ 9 w 61"/>
                  <a:gd name="T23" fmla="*/ 10 h 61"/>
                  <a:gd name="T24" fmla="*/ 51 w 61"/>
                  <a:gd name="T25" fmla="*/ 10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1"/>
                    </a:moveTo>
                    <a:cubicBezTo>
                      <a:pt x="9" y="51"/>
                      <a:pt x="9" y="51"/>
                      <a:pt x="9" y="51"/>
                    </a:cubicBezTo>
                    <a:cubicBezTo>
                      <a:pt x="9" y="10"/>
                      <a:pt x="9" y="10"/>
                      <a:pt x="9" y="10"/>
                    </a:cubicBezTo>
                    <a:cubicBezTo>
                      <a:pt x="51" y="10"/>
                      <a:pt x="51" y="10"/>
                      <a:pt x="51" y="10"/>
                    </a:cubicBezTo>
                    <a:lnTo>
                      <a:pt x="51"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86" b="0" i="0" u="none" strike="noStrike" kern="0" cap="none" spc="0" normalizeH="0" baseline="0" noProof="0">
                  <a:ln>
                    <a:noFill/>
                  </a:ln>
                  <a:solidFill>
                    <a:prstClr val="black"/>
                  </a:solidFill>
                  <a:effectLst/>
                  <a:uLnTx/>
                  <a:uFillTx/>
                  <a:latin typeface="Calibri" panose="020F0502020204030204"/>
                </a:endParaRPr>
              </a:p>
            </p:txBody>
          </p:sp>
        </p:grpSp>
      </p:grpSp>
      <p:sp>
        <p:nvSpPr>
          <p:cNvPr id="31" name="Straight Connector 30">
            <a:extLst>
              <a:ext uri="{FF2B5EF4-FFF2-40B4-BE49-F238E27FC236}">
                <a16:creationId xmlns:a16="http://schemas.microsoft.com/office/drawing/2014/main" id="{9106DD84-877F-4B9E-3615-F34A5D48FE04}"/>
              </a:ext>
            </a:extLst>
          </p:cNvPr>
          <p:cNvSpPr/>
          <p:nvPr/>
        </p:nvSpPr>
        <p:spPr>
          <a:xfrm>
            <a:off x="7272248" y="4273178"/>
            <a:ext cx="4213065" cy="1"/>
          </a:xfrm>
          <a:prstGeom prst="line">
            <a:avLst/>
          </a:prstGeom>
          <a:noFill/>
          <a:ln w="12700" cap="flat" cmpd="sng" algn="ctr">
            <a:solidFill>
              <a:srgbClr val="A5A5A5"/>
            </a:solidFill>
            <a:prstDash val="solid"/>
            <a:miter lim="800000"/>
            <a:headEnd type="none" w="med" len="med"/>
            <a:tailEnd type="arrow" w="med" len="med"/>
          </a:ln>
          <a:effectLst/>
        </p:spPr>
      </p:sp>
      <p:sp>
        <p:nvSpPr>
          <p:cNvPr id="32" name="Freeform: Shape 31">
            <a:extLst>
              <a:ext uri="{FF2B5EF4-FFF2-40B4-BE49-F238E27FC236}">
                <a16:creationId xmlns:a16="http://schemas.microsoft.com/office/drawing/2014/main" id="{6D87DF73-D001-B34F-7C32-AC63961C0CC5}"/>
              </a:ext>
            </a:extLst>
          </p:cNvPr>
          <p:cNvSpPr/>
          <p:nvPr/>
        </p:nvSpPr>
        <p:spPr>
          <a:xfrm>
            <a:off x="7672857" y="3551763"/>
            <a:ext cx="995260" cy="739213"/>
          </a:xfrm>
          <a:custGeom>
            <a:avLst/>
            <a:gdLst>
              <a:gd name="connsiteX0" fmla="*/ 0 w 2585723"/>
              <a:gd name="connsiteY0" fmla="*/ 0 h 1592961"/>
              <a:gd name="connsiteX1" fmla="*/ 2585723 w 2585723"/>
              <a:gd name="connsiteY1" fmla="*/ 0 h 1592961"/>
              <a:gd name="connsiteX2" fmla="*/ 2585723 w 2585723"/>
              <a:gd name="connsiteY2" fmla="*/ 1592961 h 1592961"/>
              <a:gd name="connsiteX3" fmla="*/ 0 w 2585723"/>
              <a:gd name="connsiteY3" fmla="*/ 1592961 h 1592961"/>
              <a:gd name="connsiteX4" fmla="*/ 0 w 2585723"/>
              <a:gd name="connsiteY4" fmla="*/ 0 h 159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723" h="1592961">
                <a:moveTo>
                  <a:pt x="0" y="0"/>
                </a:moveTo>
                <a:lnTo>
                  <a:pt x="2585723" y="0"/>
                </a:lnTo>
                <a:lnTo>
                  <a:pt x="2585723" y="1592961"/>
                </a:lnTo>
                <a:lnTo>
                  <a:pt x="0" y="1592961"/>
                </a:lnTo>
                <a:lnTo>
                  <a:pt x="0" y="0"/>
                </a:lnTo>
                <a:close/>
              </a:path>
            </a:pathLst>
          </a:custGeom>
          <a:noFill/>
          <a:ln>
            <a:noFill/>
          </a:ln>
          <a:effectLst/>
        </p:spPr>
        <p:txBody>
          <a:bodyPr spcFirstLastPara="0" vert="horz" wrap="square" lIns="0" tIns="76200" rIns="76200" bIns="114300" numCol="1" spcCol="1270" anchor="t" anchorCtr="0">
            <a:noAutofit/>
          </a:bodyPr>
          <a:lstStyle/>
          <a:p>
            <a:pPr defTabSz="533400">
              <a:lnSpc>
                <a:spcPct val="90000"/>
              </a:lnSpc>
              <a:spcBef>
                <a:spcPct val="0"/>
              </a:spcBef>
              <a:defRPr/>
            </a:pPr>
            <a:r>
              <a:rPr lang="en-US" sz="1000" i="1" kern="0">
                <a:solidFill>
                  <a:srgbClr val="000000"/>
                </a:solidFill>
                <a:latin typeface="Calibri"/>
                <a:cs typeface="Calibri"/>
              </a:rPr>
              <a:t>Pilot Phase</a:t>
            </a:r>
          </a:p>
          <a:p>
            <a:pPr defTabSz="533400">
              <a:lnSpc>
                <a:spcPct val="90000"/>
              </a:lnSpc>
              <a:spcBef>
                <a:spcPct val="0"/>
              </a:spcBef>
              <a:defRPr/>
            </a:pPr>
            <a:r>
              <a:rPr lang="en-US" sz="1000" kern="0">
                <a:solidFill>
                  <a:srgbClr val="000000"/>
                </a:solidFill>
                <a:latin typeface="Calibri"/>
                <a:cs typeface="Calibri"/>
              </a:rPr>
              <a:t>Start inputting local IG into IGAMT</a:t>
            </a:r>
          </a:p>
        </p:txBody>
      </p:sp>
      <p:sp>
        <p:nvSpPr>
          <p:cNvPr id="33" name="Freeform: Shape 32">
            <a:extLst>
              <a:ext uri="{FF2B5EF4-FFF2-40B4-BE49-F238E27FC236}">
                <a16:creationId xmlns:a16="http://schemas.microsoft.com/office/drawing/2014/main" id="{E5D4576E-5D33-ED3D-E3CE-E85611EBEDB1}"/>
              </a:ext>
            </a:extLst>
          </p:cNvPr>
          <p:cNvSpPr/>
          <p:nvPr/>
        </p:nvSpPr>
        <p:spPr>
          <a:xfrm>
            <a:off x="7653648" y="3243637"/>
            <a:ext cx="1120020" cy="559689"/>
          </a:xfrm>
          <a:custGeom>
            <a:avLst/>
            <a:gdLst>
              <a:gd name="connsiteX0" fmla="*/ 0 w 2585723"/>
              <a:gd name="connsiteY0" fmla="*/ 0 h 559689"/>
              <a:gd name="connsiteX1" fmla="*/ 2585723 w 2585723"/>
              <a:gd name="connsiteY1" fmla="*/ 0 h 559689"/>
              <a:gd name="connsiteX2" fmla="*/ 2585723 w 2585723"/>
              <a:gd name="connsiteY2" fmla="*/ 559689 h 559689"/>
              <a:gd name="connsiteX3" fmla="*/ 0 w 2585723"/>
              <a:gd name="connsiteY3" fmla="*/ 559689 h 559689"/>
              <a:gd name="connsiteX4" fmla="*/ 0 w 2585723"/>
              <a:gd name="connsiteY4" fmla="*/ 0 h 55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723" h="559689">
                <a:moveTo>
                  <a:pt x="0" y="0"/>
                </a:moveTo>
                <a:lnTo>
                  <a:pt x="2585723" y="0"/>
                </a:lnTo>
                <a:lnTo>
                  <a:pt x="2585723" y="559689"/>
                </a:lnTo>
                <a:lnTo>
                  <a:pt x="0" y="559689"/>
                </a:lnTo>
                <a:lnTo>
                  <a:pt x="0" y="0"/>
                </a:lnTo>
                <a:close/>
              </a:path>
            </a:pathLst>
          </a:custGeom>
          <a:noFill/>
          <a:ln>
            <a:noFill/>
          </a:ln>
          <a:effectLst/>
        </p:spPr>
        <p:txBody>
          <a:bodyPr spcFirstLastPara="0" vert="horz" wrap="square" lIns="0" tIns="0" rIns="101600" bIns="0" numCol="1" spcCol="1270" anchor="ctr" anchorCtr="0">
            <a:noAutofit/>
          </a:bodyPr>
          <a:lstStyle/>
          <a:p>
            <a:pPr defTabSz="711200">
              <a:lnSpc>
                <a:spcPct val="90000"/>
              </a:lnSpc>
              <a:spcBef>
                <a:spcPct val="0"/>
              </a:spcBef>
              <a:spcAft>
                <a:spcPct val="35000"/>
              </a:spcAft>
              <a:defRPr b="1"/>
            </a:pPr>
            <a:r>
              <a:rPr lang="en-US" sz="1200" b="1" kern="0">
                <a:solidFill>
                  <a:srgbClr val="000000"/>
                </a:solidFill>
                <a:latin typeface="Calibri"/>
                <a:cs typeface="Calibri"/>
              </a:rPr>
              <a:t>October 2023</a:t>
            </a:r>
          </a:p>
        </p:txBody>
      </p:sp>
      <p:sp>
        <p:nvSpPr>
          <p:cNvPr id="34" name="Straight Connector 33">
            <a:extLst>
              <a:ext uri="{FF2B5EF4-FFF2-40B4-BE49-F238E27FC236}">
                <a16:creationId xmlns:a16="http://schemas.microsoft.com/office/drawing/2014/main" id="{57E5E292-0C27-B03D-0A0E-207B9DF869B5}"/>
              </a:ext>
            </a:extLst>
          </p:cNvPr>
          <p:cNvSpPr/>
          <p:nvPr/>
        </p:nvSpPr>
        <p:spPr>
          <a:xfrm>
            <a:off x="7571143" y="3570112"/>
            <a:ext cx="7818" cy="703066"/>
          </a:xfrm>
          <a:prstGeom prst="line">
            <a:avLst/>
          </a:prstGeom>
          <a:noFill/>
          <a:ln w="12700" cap="flat" cmpd="sng" algn="ctr">
            <a:solidFill>
              <a:sysClr val="window" lastClr="FFFFFF">
                <a:lumMod val="75000"/>
              </a:sysClr>
            </a:solidFill>
            <a:prstDash val="dash"/>
            <a:miter lim="800000"/>
          </a:ln>
          <a:effectLst/>
        </p:spPr>
      </p:sp>
      <p:sp>
        <p:nvSpPr>
          <p:cNvPr id="35" name="Oval 34">
            <a:extLst>
              <a:ext uri="{FF2B5EF4-FFF2-40B4-BE49-F238E27FC236}">
                <a16:creationId xmlns:a16="http://schemas.microsoft.com/office/drawing/2014/main" id="{412637C1-1100-9F8A-B04B-7AFD69A5F6B4}"/>
              </a:ext>
            </a:extLst>
          </p:cNvPr>
          <p:cNvSpPr/>
          <p:nvPr/>
        </p:nvSpPr>
        <p:spPr>
          <a:xfrm>
            <a:off x="7536086" y="4222806"/>
            <a:ext cx="91440" cy="91440"/>
          </a:xfrm>
          <a:prstGeom prst="ellipse">
            <a:avLst/>
          </a:prstGeom>
          <a:solidFill>
            <a:srgbClr val="5287FF"/>
          </a:solidFill>
          <a:ln w="6350" cap="flat" cmpd="sng" algn="ctr">
            <a:noFill/>
            <a:prstDash val="solid"/>
            <a:miter lim="800000"/>
          </a:ln>
          <a:effectLst/>
        </p:spPr>
      </p:sp>
      <p:sp>
        <p:nvSpPr>
          <p:cNvPr id="36" name="Freeform: Shape 35">
            <a:extLst>
              <a:ext uri="{FF2B5EF4-FFF2-40B4-BE49-F238E27FC236}">
                <a16:creationId xmlns:a16="http://schemas.microsoft.com/office/drawing/2014/main" id="{8FF16A15-FA7F-0DC1-D6BB-906548F0D5A7}"/>
              </a:ext>
            </a:extLst>
          </p:cNvPr>
          <p:cNvSpPr/>
          <p:nvPr/>
        </p:nvSpPr>
        <p:spPr>
          <a:xfrm>
            <a:off x="8251452" y="4715544"/>
            <a:ext cx="1045289" cy="1123108"/>
          </a:xfrm>
          <a:custGeom>
            <a:avLst/>
            <a:gdLst>
              <a:gd name="connsiteX0" fmla="*/ 0 w 2585723"/>
              <a:gd name="connsiteY0" fmla="*/ 0 h 1592961"/>
              <a:gd name="connsiteX1" fmla="*/ 2585723 w 2585723"/>
              <a:gd name="connsiteY1" fmla="*/ 0 h 1592961"/>
              <a:gd name="connsiteX2" fmla="*/ 2585723 w 2585723"/>
              <a:gd name="connsiteY2" fmla="*/ 1592961 h 1592961"/>
              <a:gd name="connsiteX3" fmla="*/ 0 w 2585723"/>
              <a:gd name="connsiteY3" fmla="*/ 1592961 h 1592961"/>
              <a:gd name="connsiteX4" fmla="*/ 0 w 2585723"/>
              <a:gd name="connsiteY4" fmla="*/ 0 h 159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723" h="1592961">
                <a:moveTo>
                  <a:pt x="0" y="0"/>
                </a:moveTo>
                <a:lnTo>
                  <a:pt x="2585723" y="0"/>
                </a:lnTo>
                <a:lnTo>
                  <a:pt x="2585723" y="1592961"/>
                </a:lnTo>
                <a:lnTo>
                  <a:pt x="0" y="1592961"/>
                </a:lnTo>
                <a:lnTo>
                  <a:pt x="0" y="0"/>
                </a:lnTo>
                <a:close/>
              </a:path>
            </a:pathLst>
          </a:custGeom>
          <a:noFill/>
          <a:ln>
            <a:noFill/>
          </a:ln>
          <a:effectLst/>
        </p:spPr>
        <p:txBody>
          <a:bodyPr spcFirstLastPara="0" vert="horz" wrap="square" lIns="0" tIns="114300" rIns="0" bIns="76200" numCol="1" spcCol="1270" anchor="b" anchorCtr="0">
            <a:noAutofit/>
          </a:bodyPr>
          <a:lstStyle/>
          <a:p>
            <a:pPr defTabSz="533400">
              <a:lnSpc>
                <a:spcPct val="90000"/>
              </a:lnSpc>
              <a:spcBef>
                <a:spcPct val="0"/>
              </a:spcBef>
              <a:defRPr/>
            </a:pPr>
            <a:r>
              <a:rPr lang="en-US" sz="1000" i="1" kern="0">
                <a:solidFill>
                  <a:srgbClr val="000000"/>
                </a:solidFill>
                <a:latin typeface="Calibri"/>
                <a:cs typeface="Calibri"/>
              </a:rPr>
              <a:t>Pilot Phase</a:t>
            </a:r>
          </a:p>
          <a:p>
            <a:pPr marL="114300" indent="-114300" defTabSz="533400">
              <a:lnSpc>
                <a:spcPct val="90000"/>
              </a:lnSpc>
              <a:spcBef>
                <a:spcPct val="0"/>
              </a:spcBef>
              <a:buFont typeface="Wingdings" panose="05000000000000000000" pitchFamily="2" charset="2"/>
              <a:buChar char="§"/>
              <a:defRPr/>
            </a:pPr>
            <a:r>
              <a:rPr lang="en-US" sz="1000" kern="0">
                <a:solidFill>
                  <a:srgbClr val="000000"/>
                </a:solidFill>
                <a:latin typeface="Calibri"/>
                <a:cs typeface="Calibri"/>
              </a:rPr>
              <a:t>Finalize local IG in IGAMT (NH)</a:t>
            </a:r>
          </a:p>
          <a:p>
            <a:pPr marL="114300" indent="-114300" defTabSz="533400">
              <a:lnSpc>
                <a:spcPct val="90000"/>
              </a:lnSpc>
              <a:spcBef>
                <a:spcPct val="0"/>
              </a:spcBef>
              <a:buFont typeface="Wingdings" panose="05000000000000000000" pitchFamily="2" charset="2"/>
              <a:buChar char="§"/>
              <a:defRPr/>
            </a:pPr>
            <a:r>
              <a:rPr lang="en-US" sz="1000" kern="0">
                <a:solidFill>
                  <a:srgbClr val="000000"/>
                </a:solidFill>
                <a:latin typeface="Calibri"/>
                <a:cs typeface="Calibri"/>
              </a:rPr>
              <a:t>Start entering next local IG </a:t>
            </a:r>
          </a:p>
        </p:txBody>
      </p:sp>
      <p:sp>
        <p:nvSpPr>
          <p:cNvPr id="37" name="Freeform: Shape 36">
            <a:extLst>
              <a:ext uri="{FF2B5EF4-FFF2-40B4-BE49-F238E27FC236}">
                <a16:creationId xmlns:a16="http://schemas.microsoft.com/office/drawing/2014/main" id="{DDF79AC0-CF4E-C49F-6909-3AA4027584BE}"/>
              </a:ext>
            </a:extLst>
          </p:cNvPr>
          <p:cNvSpPr/>
          <p:nvPr/>
        </p:nvSpPr>
        <p:spPr>
          <a:xfrm>
            <a:off x="8250889" y="4703876"/>
            <a:ext cx="1071520" cy="559689"/>
          </a:xfrm>
          <a:custGeom>
            <a:avLst/>
            <a:gdLst>
              <a:gd name="connsiteX0" fmla="*/ 0 w 2585723"/>
              <a:gd name="connsiteY0" fmla="*/ 0 h 559689"/>
              <a:gd name="connsiteX1" fmla="*/ 2585723 w 2585723"/>
              <a:gd name="connsiteY1" fmla="*/ 0 h 559689"/>
              <a:gd name="connsiteX2" fmla="*/ 2585723 w 2585723"/>
              <a:gd name="connsiteY2" fmla="*/ 559689 h 559689"/>
              <a:gd name="connsiteX3" fmla="*/ 0 w 2585723"/>
              <a:gd name="connsiteY3" fmla="*/ 559689 h 559689"/>
              <a:gd name="connsiteX4" fmla="*/ 0 w 2585723"/>
              <a:gd name="connsiteY4" fmla="*/ 0 h 55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723" h="559689">
                <a:moveTo>
                  <a:pt x="0" y="0"/>
                </a:moveTo>
                <a:lnTo>
                  <a:pt x="2585723" y="0"/>
                </a:lnTo>
                <a:lnTo>
                  <a:pt x="2585723" y="559689"/>
                </a:lnTo>
                <a:lnTo>
                  <a:pt x="0" y="559689"/>
                </a:lnTo>
                <a:lnTo>
                  <a:pt x="0" y="0"/>
                </a:lnTo>
                <a:close/>
              </a:path>
            </a:pathLst>
          </a:custGeom>
          <a:noFill/>
          <a:ln>
            <a:noFill/>
          </a:ln>
          <a:effectLst/>
        </p:spPr>
        <p:txBody>
          <a:bodyPr spcFirstLastPara="0" vert="horz" wrap="square" lIns="0" tIns="0" rIns="101600" bIns="0" numCol="1" spcCol="1270" anchor="ctr" anchorCtr="0">
            <a:noAutofit/>
          </a:bodyPr>
          <a:lstStyle/>
          <a:p>
            <a:pPr defTabSz="711200">
              <a:lnSpc>
                <a:spcPct val="90000"/>
              </a:lnSpc>
              <a:spcBef>
                <a:spcPct val="0"/>
              </a:spcBef>
              <a:spcAft>
                <a:spcPct val="35000"/>
              </a:spcAft>
              <a:defRPr b="1"/>
            </a:pPr>
            <a:r>
              <a:rPr lang="en-US" sz="1200" b="1" kern="0">
                <a:solidFill>
                  <a:srgbClr val="000000"/>
                </a:solidFill>
                <a:latin typeface="Calibri"/>
                <a:cs typeface="Calibri"/>
              </a:rPr>
              <a:t>February 2024</a:t>
            </a:r>
          </a:p>
        </p:txBody>
      </p:sp>
      <p:sp>
        <p:nvSpPr>
          <p:cNvPr id="41" name="Oval 40">
            <a:extLst>
              <a:ext uri="{FF2B5EF4-FFF2-40B4-BE49-F238E27FC236}">
                <a16:creationId xmlns:a16="http://schemas.microsoft.com/office/drawing/2014/main" id="{53673642-80C8-CA1C-059A-71A77381BEBF}"/>
              </a:ext>
            </a:extLst>
          </p:cNvPr>
          <p:cNvSpPr/>
          <p:nvPr/>
        </p:nvSpPr>
        <p:spPr>
          <a:xfrm>
            <a:off x="8111572" y="4222806"/>
            <a:ext cx="91440" cy="91440"/>
          </a:xfrm>
          <a:prstGeom prst="ellipse">
            <a:avLst/>
          </a:prstGeom>
          <a:solidFill>
            <a:srgbClr val="17468F"/>
          </a:solidFill>
          <a:ln w="6350" cap="flat" cmpd="sng" algn="ctr">
            <a:noFill/>
            <a:prstDash val="solid"/>
            <a:miter lim="800000"/>
          </a:ln>
          <a:effectLst/>
        </p:spPr>
      </p:sp>
      <p:sp>
        <p:nvSpPr>
          <p:cNvPr id="43" name="Freeform: Shape 42">
            <a:extLst>
              <a:ext uri="{FF2B5EF4-FFF2-40B4-BE49-F238E27FC236}">
                <a16:creationId xmlns:a16="http://schemas.microsoft.com/office/drawing/2014/main" id="{B7DD0158-F7E0-F14E-DC18-011783513FCE}"/>
              </a:ext>
            </a:extLst>
          </p:cNvPr>
          <p:cNvSpPr/>
          <p:nvPr/>
        </p:nvSpPr>
        <p:spPr>
          <a:xfrm>
            <a:off x="8831484" y="2788937"/>
            <a:ext cx="942431" cy="1484241"/>
          </a:xfrm>
          <a:custGeom>
            <a:avLst/>
            <a:gdLst>
              <a:gd name="connsiteX0" fmla="*/ 0 w 2571779"/>
              <a:gd name="connsiteY0" fmla="*/ 0 h 1592961"/>
              <a:gd name="connsiteX1" fmla="*/ 2571779 w 2571779"/>
              <a:gd name="connsiteY1" fmla="*/ 0 h 1592961"/>
              <a:gd name="connsiteX2" fmla="*/ 2571779 w 2571779"/>
              <a:gd name="connsiteY2" fmla="*/ 1592961 h 1592961"/>
              <a:gd name="connsiteX3" fmla="*/ 0 w 2571779"/>
              <a:gd name="connsiteY3" fmla="*/ 1592961 h 1592961"/>
              <a:gd name="connsiteX4" fmla="*/ 0 w 2571779"/>
              <a:gd name="connsiteY4" fmla="*/ 0 h 159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79" h="1592961">
                <a:moveTo>
                  <a:pt x="0" y="0"/>
                </a:moveTo>
                <a:lnTo>
                  <a:pt x="2571779" y="0"/>
                </a:lnTo>
                <a:lnTo>
                  <a:pt x="2571779" y="1592961"/>
                </a:lnTo>
                <a:lnTo>
                  <a:pt x="0" y="1592961"/>
                </a:lnTo>
                <a:lnTo>
                  <a:pt x="0" y="0"/>
                </a:lnTo>
                <a:close/>
              </a:path>
            </a:pathLst>
          </a:custGeom>
          <a:noFill/>
          <a:ln>
            <a:noFill/>
          </a:ln>
          <a:effectLst/>
        </p:spPr>
        <p:txBody>
          <a:bodyPr spcFirstLastPara="0" vert="horz" wrap="square" lIns="0" tIns="76200" rIns="76200" bIns="114300" numCol="1" spcCol="1270" anchor="t" anchorCtr="0">
            <a:noAutofit/>
          </a:bodyPr>
          <a:lstStyle/>
          <a:p>
            <a:pPr defTabSz="533400">
              <a:lnSpc>
                <a:spcPct val="90000"/>
              </a:lnSpc>
              <a:spcBef>
                <a:spcPct val="0"/>
              </a:spcBef>
              <a:defRPr/>
            </a:pPr>
            <a:r>
              <a:rPr lang="en-US" sz="1000" i="1" kern="0">
                <a:solidFill>
                  <a:srgbClr val="000000"/>
                </a:solidFill>
                <a:latin typeface="Calibri"/>
                <a:cs typeface="Calibri"/>
              </a:rPr>
              <a:t>Pilot Phase</a:t>
            </a:r>
          </a:p>
          <a:p>
            <a:pPr defTabSz="533400">
              <a:lnSpc>
                <a:spcPct val="90000"/>
              </a:lnSpc>
              <a:spcBef>
                <a:spcPct val="0"/>
              </a:spcBef>
              <a:defRPr/>
            </a:pPr>
            <a:r>
              <a:rPr lang="en-US" sz="1000" kern="0">
                <a:solidFill>
                  <a:srgbClr val="000000"/>
                </a:solidFill>
                <a:latin typeface="Calibri"/>
                <a:cs typeface="Calibri"/>
              </a:rPr>
              <a:t>Finalize second local IG</a:t>
            </a:r>
          </a:p>
          <a:p>
            <a:pPr defTabSz="533400">
              <a:lnSpc>
                <a:spcPct val="90000"/>
              </a:lnSpc>
              <a:spcBef>
                <a:spcPct val="0"/>
              </a:spcBef>
              <a:defRPr/>
            </a:pPr>
            <a:endParaRPr lang="en-US" sz="1000" kern="0">
              <a:solidFill>
                <a:srgbClr val="000000"/>
              </a:solidFill>
              <a:latin typeface="Calibri"/>
              <a:cs typeface="Calibri"/>
            </a:endParaRPr>
          </a:p>
          <a:p>
            <a:pPr defTabSz="533400">
              <a:lnSpc>
                <a:spcPct val="90000"/>
              </a:lnSpc>
              <a:spcBef>
                <a:spcPct val="0"/>
              </a:spcBef>
              <a:defRPr/>
            </a:pPr>
            <a:r>
              <a:rPr lang="en-US" sz="1000" i="1" kern="0">
                <a:solidFill>
                  <a:srgbClr val="000000"/>
                </a:solidFill>
                <a:latin typeface="Calibri"/>
                <a:cs typeface="Calibri"/>
              </a:rPr>
              <a:t>Second Phase</a:t>
            </a:r>
          </a:p>
          <a:p>
            <a:pPr defTabSz="533400">
              <a:lnSpc>
                <a:spcPct val="90000"/>
              </a:lnSpc>
              <a:spcBef>
                <a:spcPct val="0"/>
              </a:spcBef>
              <a:defRPr/>
            </a:pPr>
            <a:r>
              <a:rPr lang="en-US" sz="1000" kern="0">
                <a:solidFill>
                  <a:srgbClr val="000000"/>
                </a:solidFill>
                <a:latin typeface="Calibri"/>
                <a:cs typeface="Calibri"/>
              </a:rPr>
              <a:t>Start entering two local IGs</a:t>
            </a:r>
          </a:p>
        </p:txBody>
      </p:sp>
      <p:sp>
        <p:nvSpPr>
          <p:cNvPr id="44" name="Freeform: Shape 43">
            <a:extLst>
              <a:ext uri="{FF2B5EF4-FFF2-40B4-BE49-F238E27FC236}">
                <a16:creationId xmlns:a16="http://schemas.microsoft.com/office/drawing/2014/main" id="{5F4C8972-71F6-EEF8-5203-A3D37D334021}"/>
              </a:ext>
            </a:extLst>
          </p:cNvPr>
          <p:cNvSpPr/>
          <p:nvPr/>
        </p:nvSpPr>
        <p:spPr>
          <a:xfrm>
            <a:off x="8830250" y="2463915"/>
            <a:ext cx="942431" cy="559689"/>
          </a:xfrm>
          <a:custGeom>
            <a:avLst/>
            <a:gdLst>
              <a:gd name="connsiteX0" fmla="*/ 0 w 2571779"/>
              <a:gd name="connsiteY0" fmla="*/ 0 h 559689"/>
              <a:gd name="connsiteX1" fmla="*/ 2571779 w 2571779"/>
              <a:gd name="connsiteY1" fmla="*/ 0 h 559689"/>
              <a:gd name="connsiteX2" fmla="*/ 2571779 w 2571779"/>
              <a:gd name="connsiteY2" fmla="*/ 559689 h 559689"/>
              <a:gd name="connsiteX3" fmla="*/ 0 w 2571779"/>
              <a:gd name="connsiteY3" fmla="*/ 559689 h 559689"/>
              <a:gd name="connsiteX4" fmla="*/ 0 w 2571779"/>
              <a:gd name="connsiteY4" fmla="*/ 0 h 55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79" h="559689">
                <a:moveTo>
                  <a:pt x="0" y="0"/>
                </a:moveTo>
                <a:lnTo>
                  <a:pt x="2571779" y="0"/>
                </a:lnTo>
                <a:lnTo>
                  <a:pt x="2571779" y="559689"/>
                </a:lnTo>
                <a:lnTo>
                  <a:pt x="0" y="559689"/>
                </a:lnTo>
                <a:lnTo>
                  <a:pt x="0" y="0"/>
                </a:lnTo>
                <a:close/>
              </a:path>
            </a:pathLst>
          </a:custGeom>
          <a:noFill/>
          <a:ln>
            <a:noFill/>
          </a:ln>
          <a:effectLst/>
        </p:spPr>
        <p:txBody>
          <a:bodyPr spcFirstLastPara="0" vert="horz" wrap="square" lIns="0" tIns="0" rIns="101600" bIns="0" numCol="1" spcCol="1270" anchor="ctr" anchorCtr="0">
            <a:noAutofit/>
          </a:bodyPr>
          <a:lstStyle/>
          <a:p>
            <a:pPr defTabSz="711200">
              <a:lnSpc>
                <a:spcPct val="90000"/>
              </a:lnSpc>
              <a:spcBef>
                <a:spcPct val="0"/>
              </a:spcBef>
              <a:spcAft>
                <a:spcPct val="35000"/>
              </a:spcAft>
              <a:defRPr b="1"/>
            </a:pPr>
            <a:r>
              <a:rPr lang="en-US" sz="1200" b="1" kern="0">
                <a:solidFill>
                  <a:srgbClr val="000000"/>
                </a:solidFill>
                <a:latin typeface="Calibri"/>
                <a:cs typeface="Calibri"/>
              </a:rPr>
              <a:t>May 2024</a:t>
            </a:r>
          </a:p>
        </p:txBody>
      </p:sp>
      <p:sp>
        <p:nvSpPr>
          <p:cNvPr id="50" name="Straight Connector 49">
            <a:extLst>
              <a:ext uri="{FF2B5EF4-FFF2-40B4-BE49-F238E27FC236}">
                <a16:creationId xmlns:a16="http://schemas.microsoft.com/office/drawing/2014/main" id="{A968C857-2F47-3C86-CD42-7F98E7027607}"/>
              </a:ext>
            </a:extLst>
          </p:cNvPr>
          <p:cNvSpPr/>
          <p:nvPr/>
        </p:nvSpPr>
        <p:spPr>
          <a:xfrm>
            <a:off x="8729852" y="2680217"/>
            <a:ext cx="0" cy="1592961"/>
          </a:xfrm>
          <a:prstGeom prst="line">
            <a:avLst/>
          </a:prstGeom>
          <a:solidFill>
            <a:srgbClr val="7A003B"/>
          </a:solidFill>
          <a:ln w="12700" cap="flat" cmpd="sng" algn="ctr">
            <a:solidFill>
              <a:sysClr val="window" lastClr="FFFFFF">
                <a:lumMod val="75000"/>
              </a:sysClr>
            </a:solidFill>
            <a:prstDash val="dash"/>
            <a:miter lim="800000"/>
          </a:ln>
          <a:effectLst/>
        </p:spPr>
      </p:sp>
      <p:sp>
        <p:nvSpPr>
          <p:cNvPr id="62" name="Oval 61">
            <a:extLst>
              <a:ext uri="{FF2B5EF4-FFF2-40B4-BE49-F238E27FC236}">
                <a16:creationId xmlns:a16="http://schemas.microsoft.com/office/drawing/2014/main" id="{839A1BF8-2E2D-DA75-5FB7-39E2ABB13899}"/>
              </a:ext>
            </a:extLst>
          </p:cNvPr>
          <p:cNvSpPr/>
          <p:nvPr/>
        </p:nvSpPr>
        <p:spPr>
          <a:xfrm>
            <a:off x="8687074" y="4222806"/>
            <a:ext cx="91440" cy="91440"/>
          </a:xfrm>
          <a:prstGeom prst="ellipse">
            <a:avLst/>
          </a:prstGeom>
          <a:solidFill>
            <a:schemeClr val="tx2"/>
          </a:solidFill>
          <a:ln w="6350" cap="flat" cmpd="sng" algn="ctr">
            <a:noFill/>
            <a:prstDash val="solid"/>
            <a:miter lim="800000"/>
          </a:ln>
          <a:effectLst/>
        </p:spPr>
      </p:sp>
      <p:sp>
        <p:nvSpPr>
          <p:cNvPr id="63" name="Freeform: Shape 62">
            <a:extLst>
              <a:ext uri="{FF2B5EF4-FFF2-40B4-BE49-F238E27FC236}">
                <a16:creationId xmlns:a16="http://schemas.microsoft.com/office/drawing/2014/main" id="{E39866FB-2940-2E9B-82AD-8F01D5FBAD25}"/>
              </a:ext>
            </a:extLst>
          </p:cNvPr>
          <p:cNvSpPr/>
          <p:nvPr/>
        </p:nvSpPr>
        <p:spPr>
          <a:xfrm>
            <a:off x="9379807" y="5555191"/>
            <a:ext cx="871188" cy="615576"/>
          </a:xfrm>
          <a:custGeom>
            <a:avLst/>
            <a:gdLst>
              <a:gd name="connsiteX0" fmla="*/ 0 w 2571779"/>
              <a:gd name="connsiteY0" fmla="*/ 0 h 1592961"/>
              <a:gd name="connsiteX1" fmla="*/ 2571779 w 2571779"/>
              <a:gd name="connsiteY1" fmla="*/ 0 h 1592961"/>
              <a:gd name="connsiteX2" fmla="*/ 2571779 w 2571779"/>
              <a:gd name="connsiteY2" fmla="*/ 1592961 h 1592961"/>
              <a:gd name="connsiteX3" fmla="*/ 0 w 2571779"/>
              <a:gd name="connsiteY3" fmla="*/ 1592961 h 1592961"/>
              <a:gd name="connsiteX4" fmla="*/ 0 w 2571779"/>
              <a:gd name="connsiteY4" fmla="*/ 0 h 159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79" h="1592961">
                <a:moveTo>
                  <a:pt x="0" y="0"/>
                </a:moveTo>
                <a:lnTo>
                  <a:pt x="2571779" y="0"/>
                </a:lnTo>
                <a:lnTo>
                  <a:pt x="2571779" y="1592961"/>
                </a:lnTo>
                <a:lnTo>
                  <a:pt x="0" y="1592961"/>
                </a:lnTo>
                <a:lnTo>
                  <a:pt x="0" y="0"/>
                </a:lnTo>
                <a:close/>
              </a:path>
            </a:pathLst>
          </a:custGeom>
          <a:noFill/>
          <a:ln>
            <a:noFill/>
          </a:ln>
          <a:effectLst/>
        </p:spPr>
        <p:txBody>
          <a:bodyPr spcFirstLastPara="0" vert="horz" wrap="square" lIns="0" tIns="114300" rIns="0" bIns="76200" numCol="1" spcCol="1270" anchor="b" anchorCtr="0">
            <a:noAutofit/>
          </a:bodyPr>
          <a:lstStyle/>
          <a:p>
            <a:pPr defTabSz="533400">
              <a:lnSpc>
                <a:spcPct val="90000"/>
              </a:lnSpc>
              <a:spcBef>
                <a:spcPct val="0"/>
              </a:spcBef>
              <a:defRPr/>
            </a:pPr>
            <a:r>
              <a:rPr lang="en-US" sz="1000" i="1" kern="0">
                <a:solidFill>
                  <a:srgbClr val="000000"/>
                </a:solidFill>
                <a:latin typeface="Calibri"/>
                <a:cs typeface="Calibri"/>
              </a:rPr>
              <a:t>Second Phase</a:t>
            </a:r>
          </a:p>
          <a:p>
            <a:pPr defTabSz="533400">
              <a:lnSpc>
                <a:spcPct val="90000"/>
              </a:lnSpc>
              <a:spcBef>
                <a:spcPct val="0"/>
              </a:spcBef>
              <a:defRPr/>
            </a:pPr>
            <a:r>
              <a:rPr lang="en-US" sz="1000" kern="0">
                <a:solidFill>
                  <a:srgbClr val="000000"/>
                </a:solidFill>
                <a:latin typeface="Calibri"/>
                <a:cs typeface="Calibri"/>
              </a:rPr>
              <a:t>Finalize two local IGs</a:t>
            </a:r>
          </a:p>
        </p:txBody>
      </p:sp>
      <p:sp>
        <p:nvSpPr>
          <p:cNvPr id="64" name="Freeform: Shape 63">
            <a:extLst>
              <a:ext uri="{FF2B5EF4-FFF2-40B4-BE49-F238E27FC236}">
                <a16:creationId xmlns:a16="http://schemas.microsoft.com/office/drawing/2014/main" id="{0EF038BD-9FE3-120C-9AEC-4EDD0B2177DF}"/>
              </a:ext>
            </a:extLst>
          </p:cNvPr>
          <p:cNvSpPr/>
          <p:nvPr/>
        </p:nvSpPr>
        <p:spPr>
          <a:xfrm>
            <a:off x="9391503" y="5303290"/>
            <a:ext cx="942431" cy="559689"/>
          </a:xfrm>
          <a:custGeom>
            <a:avLst/>
            <a:gdLst>
              <a:gd name="connsiteX0" fmla="*/ 0 w 2571779"/>
              <a:gd name="connsiteY0" fmla="*/ 0 h 559689"/>
              <a:gd name="connsiteX1" fmla="*/ 2571779 w 2571779"/>
              <a:gd name="connsiteY1" fmla="*/ 0 h 559689"/>
              <a:gd name="connsiteX2" fmla="*/ 2571779 w 2571779"/>
              <a:gd name="connsiteY2" fmla="*/ 559689 h 559689"/>
              <a:gd name="connsiteX3" fmla="*/ 0 w 2571779"/>
              <a:gd name="connsiteY3" fmla="*/ 559689 h 559689"/>
              <a:gd name="connsiteX4" fmla="*/ 0 w 2571779"/>
              <a:gd name="connsiteY4" fmla="*/ 0 h 55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79" h="559689">
                <a:moveTo>
                  <a:pt x="0" y="0"/>
                </a:moveTo>
                <a:lnTo>
                  <a:pt x="2571779" y="0"/>
                </a:lnTo>
                <a:lnTo>
                  <a:pt x="2571779" y="559689"/>
                </a:lnTo>
                <a:lnTo>
                  <a:pt x="0" y="559689"/>
                </a:lnTo>
                <a:lnTo>
                  <a:pt x="0" y="0"/>
                </a:lnTo>
                <a:close/>
              </a:path>
            </a:pathLst>
          </a:custGeom>
          <a:noFill/>
          <a:ln>
            <a:noFill/>
          </a:ln>
          <a:effectLst/>
        </p:spPr>
        <p:txBody>
          <a:bodyPr spcFirstLastPara="0" vert="horz" wrap="square" lIns="0" tIns="0" rIns="101600" bIns="0" numCol="1" spcCol="1270" anchor="ctr" anchorCtr="0">
            <a:noAutofit/>
          </a:bodyPr>
          <a:lstStyle/>
          <a:p>
            <a:pPr defTabSz="711200">
              <a:lnSpc>
                <a:spcPct val="90000"/>
              </a:lnSpc>
              <a:spcBef>
                <a:spcPct val="0"/>
              </a:spcBef>
              <a:spcAft>
                <a:spcPct val="35000"/>
              </a:spcAft>
              <a:defRPr b="1"/>
            </a:pPr>
            <a:r>
              <a:rPr lang="en-US" sz="1200" b="1" kern="0">
                <a:solidFill>
                  <a:srgbClr val="000000"/>
                </a:solidFill>
                <a:latin typeface="Calibri"/>
                <a:cs typeface="Calibri"/>
              </a:rPr>
              <a:t>July 2024</a:t>
            </a:r>
          </a:p>
        </p:txBody>
      </p:sp>
      <p:sp>
        <p:nvSpPr>
          <p:cNvPr id="65" name="Oval 64">
            <a:extLst>
              <a:ext uri="{FF2B5EF4-FFF2-40B4-BE49-F238E27FC236}">
                <a16:creationId xmlns:a16="http://schemas.microsoft.com/office/drawing/2014/main" id="{422D2ADB-218C-0D8C-E403-D5F79FF8C1E2}"/>
              </a:ext>
            </a:extLst>
          </p:cNvPr>
          <p:cNvSpPr/>
          <p:nvPr/>
        </p:nvSpPr>
        <p:spPr>
          <a:xfrm>
            <a:off x="9257285" y="4222806"/>
            <a:ext cx="91440" cy="91440"/>
          </a:xfrm>
          <a:prstGeom prst="ellipse">
            <a:avLst/>
          </a:prstGeom>
          <a:solidFill>
            <a:srgbClr val="5287FF"/>
          </a:solidFill>
          <a:ln w="6350" cap="flat" cmpd="sng" algn="ctr">
            <a:noFill/>
            <a:prstDash val="solid"/>
            <a:miter lim="800000"/>
          </a:ln>
          <a:effectLst/>
        </p:spPr>
      </p:sp>
      <p:sp>
        <p:nvSpPr>
          <p:cNvPr id="66" name="Freeform: Shape 65">
            <a:extLst>
              <a:ext uri="{FF2B5EF4-FFF2-40B4-BE49-F238E27FC236}">
                <a16:creationId xmlns:a16="http://schemas.microsoft.com/office/drawing/2014/main" id="{B7E6E9F6-8B23-4375-66BA-65CA03D0F4B8}"/>
              </a:ext>
            </a:extLst>
          </p:cNvPr>
          <p:cNvSpPr/>
          <p:nvPr/>
        </p:nvSpPr>
        <p:spPr>
          <a:xfrm>
            <a:off x="9959243" y="2539489"/>
            <a:ext cx="1027329" cy="1312789"/>
          </a:xfrm>
          <a:custGeom>
            <a:avLst/>
            <a:gdLst>
              <a:gd name="connsiteX0" fmla="*/ 0 w 2571779"/>
              <a:gd name="connsiteY0" fmla="*/ 0 h 1592961"/>
              <a:gd name="connsiteX1" fmla="*/ 2571779 w 2571779"/>
              <a:gd name="connsiteY1" fmla="*/ 0 h 1592961"/>
              <a:gd name="connsiteX2" fmla="*/ 2571779 w 2571779"/>
              <a:gd name="connsiteY2" fmla="*/ 1592961 h 1592961"/>
              <a:gd name="connsiteX3" fmla="*/ 0 w 2571779"/>
              <a:gd name="connsiteY3" fmla="*/ 1592961 h 1592961"/>
              <a:gd name="connsiteX4" fmla="*/ 0 w 2571779"/>
              <a:gd name="connsiteY4" fmla="*/ 0 h 159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79" h="1592961">
                <a:moveTo>
                  <a:pt x="0" y="0"/>
                </a:moveTo>
                <a:lnTo>
                  <a:pt x="2571779" y="0"/>
                </a:lnTo>
                <a:lnTo>
                  <a:pt x="2571779" y="1592961"/>
                </a:lnTo>
                <a:lnTo>
                  <a:pt x="0" y="1592961"/>
                </a:lnTo>
                <a:lnTo>
                  <a:pt x="0" y="0"/>
                </a:lnTo>
                <a:close/>
              </a:path>
            </a:pathLst>
          </a:custGeom>
          <a:noFill/>
          <a:ln>
            <a:noFill/>
          </a:ln>
          <a:effectLst/>
        </p:spPr>
        <p:txBody>
          <a:bodyPr spcFirstLastPara="0" vert="horz" wrap="square" lIns="0" tIns="76200" rIns="76200" bIns="114300" numCol="1" spcCol="1270" anchor="t" anchorCtr="0">
            <a:noAutofit/>
          </a:bodyPr>
          <a:lstStyle/>
          <a:p>
            <a:pPr defTabSz="533400">
              <a:lnSpc>
                <a:spcPct val="90000"/>
              </a:lnSpc>
              <a:spcBef>
                <a:spcPct val="0"/>
              </a:spcBef>
              <a:defRPr/>
            </a:pPr>
            <a:r>
              <a:rPr lang="en-US" sz="1000" i="1" kern="0">
                <a:solidFill>
                  <a:srgbClr val="000000"/>
                </a:solidFill>
                <a:latin typeface="Calibri"/>
                <a:cs typeface="Calibri"/>
              </a:rPr>
              <a:t>Second Phase</a:t>
            </a:r>
          </a:p>
          <a:p>
            <a:pPr defTabSz="533400">
              <a:lnSpc>
                <a:spcPct val="90000"/>
              </a:lnSpc>
              <a:spcBef>
                <a:spcPct val="0"/>
              </a:spcBef>
              <a:defRPr/>
            </a:pPr>
            <a:r>
              <a:rPr lang="en-US" sz="1000" kern="0">
                <a:solidFill>
                  <a:srgbClr val="000000"/>
                </a:solidFill>
                <a:latin typeface="Calibri"/>
                <a:cs typeface="Calibri"/>
              </a:rPr>
              <a:t>Continue process for all local IGs</a:t>
            </a:r>
          </a:p>
        </p:txBody>
      </p:sp>
      <p:sp>
        <p:nvSpPr>
          <p:cNvPr id="67" name="Freeform: Shape 66">
            <a:extLst>
              <a:ext uri="{FF2B5EF4-FFF2-40B4-BE49-F238E27FC236}">
                <a16:creationId xmlns:a16="http://schemas.microsoft.com/office/drawing/2014/main" id="{888C2671-AF66-434B-3137-F017FC8BC283}"/>
              </a:ext>
            </a:extLst>
          </p:cNvPr>
          <p:cNvSpPr/>
          <p:nvPr/>
        </p:nvSpPr>
        <p:spPr>
          <a:xfrm>
            <a:off x="9966634" y="2202692"/>
            <a:ext cx="942431" cy="559689"/>
          </a:xfrm>
          <a:custGeom>
            <a:avLst/>
            <a:gdLst>
              <a:gd name="connsiteX0" fmla="*/ 0 w 2571779"/>
              <a:gd name="connsiteY0" fmla="*/ 0 h 559689"/>
              <a:gd name="connsiteX1" fmla="*/ 2571779 w 2571779"/>
              <a:gd name="connsiteY1" fmla="*/ 0 h 559689"/>
              <a:gd name="connsiteX2" fmla="*/ 2571779 w 2571779"/>
              <a:gd name="connsiteY2" fmla="*/ 559689 h 559689"/>
              <a:gd name="connsiteX3" fmla="*/ 0 w 2571779"/>
              <a:gd name="connsiteY3" fmla="*/ 559689 h 559689"/>
              <a:gd name="connsiteX4" fmla="*/ 0 w 2571779"/>
              <a:gd name="connsiteY4" fmla="*/ 0 h 55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79" h="559689">
                <a:moveTo>
                  <a:pt x="0" y="0"/>
                </a:moveTo>
                <a:lnTo>
                  <a:pt x="2571779" y="0"/>
                </a:lnTo>
                <a:lnTo>
                  <a:pt x="2571779" y="559689"/>
                </a:lnTo>
                <a:lnTo>
                  <a:pt x="0" y="559689"/>
                </a:lnTo>
                <a:lnTo>
                  <a:pt x="0" y="0"/>
                </a:lnTo>
                <a:close/>
              </a:path>
            </a:pathLst>
          </a:custGeom>
          <a:noFill/>
          <a:ln>
            <a:noFill/>
          </a:ln>
          <a:effectLst/>
        </p:spPr>
        <p:txBody>
          <a:bodyPr spcFirstLastPara="0" vert="horz" wrap="square" lIns="0" tIns="0" rIns="101600" bIns="0" numCol="1" spcCol="1270" anchor="ctr" anchorCtr="0">
            <a:noAutofit/>
          </a:bodyPr>
          <a:lstStyle/>
          <a:p>
            <a:pPr defTabSz="711200">
              <a:lnSpc>
                <a:spcPct val="90000"/>
              </a:lnSpc>
              <a:spcBef>
                <a:spcPct val="0"/>
              </a:spcBef>
              <a:spcAft>
                <a:spcPct val="35000"/>
              </a:spcAft>
              <a:defRPr b="1"/>
            </a:pPr>
            <a:r>
              <a:rPr lang="en-US" sz="1200" b="1" kern="0">
                <a:solidFill>
                  <a:srgbClr val="000000"/>
                </a:solidFill>
                <a:latin typeface="Calibri"/>
                <a:cs typeface="Calibri"/>
              </a:rPr>
              <a:t>August 2024</a:t>
            </a:r>
          </a:p>
        </p:txBody>
      </p:sp>
      <p:sp>
        <p:nvSpPr>
          <p:cNvPr id="68" name="Straight Connector 67">
            <a:extLst>
              <a:ext uri="{FF2B5EF4-FFF2-40B4-BE49-F238E27FC236}">
                <a16:creationId xmlns:a16="http://schemas.microsoft.com/office/drawing/2014/main" id="{2A5C798F-11DC-B07D-C0DD-F701B21E7F70}"/>
              </a:ext>
            </a:extLst>
          </p:cNvPr>
          <p:cNvSpPr/>
          <p:nvPr/>
        </p:nvSpPr>
        <p:spPr>
          <a:xfrm flipH="1">
            <a:off x="9870274" y="2463915"/>
            <a:ext cx="1778" cy="1809263"/>
          </a:xfrm>
          <a:prstGeom prst="line">
            <a:avLst/>
          </a:prstGeom>
          <a:solidFill>
            <a:srgbClr val="7A003B"/>
          </a:solidFill>
          <a:ln w="12700" cap="flat" cmpd="sng" algn="ctr">
            <a:solidFill>
              <a:sysClr val="window" lastClr="FFFFFF">
                <a:lumMod val="75000"/>
              </a:sysClr>
            </a:solidFill>
            <a:prstDash val="dash"/>
            <a:miter lim="800000"/>
          </a:ln>
          <a:effectLst/>
        </p:spPr>
      </p:sp>
      <p:sp>
        <p:nvSpPr>
          <p:cNvPr id="69" name="Oval 68">
            <a:extLst>
              <a:ext uri="{FF2B5EF4-FFF2-40B4-BE49-F238E27FC236}">
                <a16:creationId xmlns:a16="http://schemas.microsoft.com/office/drawing/2014/main" id="{383A5624-067F-998D-7E4C-CA8DA823B3F2}"/>
              </a:ext>
            </a:extLst>
          </p:cNvPr>
          <p:cNvSpPr/>
          <p:nvPr/>
        </p:nvSpPr>
        <p:spPr>
          <a:xfrm>
            <a:off x="9827496" y="4222806"/>
            <a:ext cx="91440" cy="91440"/>
          </a:xfrm>
          <a:prstGeom prst="ellipse">
            <a:avLst/>
          </a:prstGeom>
          <a:solidFill>
            <a:srgbClr val="17468F"/>
          </a:solidFill>
          <a:ln w="6350" cap="flat" cmpd="sng" algn="ctr">
            <a:noFill/>
            <a:prstDash val="solid"/>
            <a:miter lim="800000"/>
          </a:ln>
          <a:effectLst/>
        </p:spPr>
      </p:sp>
      <p:sp>
        <p:nvSpPr>
          <p:cNvPr id="70" name="Freeform: Shape 69">
            <a:extLst>
              <a:ext uri="{FF2B5EF4-FFF2-40B4-BE49-F238E27FC236}">
                <a16:creationId xmlns:a16="http://schemas.microsoft.com/office/drawing/2014/main" id="{F60E4A60-73CE-363D-3788-8933B90175D5}"/>
              </a:ext>
            </a:extLst>
          </p:cNvPr>
          <p:cNvSpPr/>
          <p:nvPr/>
        </p:nvSpPr>
        <p:spPr>
          <a:xfrm>
            <a:off x="10542450" y="5757420"/>
            <a:ext cx="1096857" cy="807215"/>
          </a:xfrm>
          <a:custGeom>
            <a:avLst/>
            <a:gdLst>
              <a:gd name="connsiteX0" fmla="*/ 0 w 2571779"/>
              <a:gd name="connsiteY0" fmla="*/ 0 h 1592961"/>
              <a:gd name="connsiteX1" fmla="*/ 2571779 w 2571779"/>
              <a:gd name="connsiteY1" fmla="*/ 0 h 1592961"/>
              <a:gd name="connsiteX2" fmla="*/ 2571779 w 2571779"/>
              <a:gd name="connsiteY2" fmla="*/ 1592961 h 1592961"/>
              <a:gd name="connsiteX3" fmla="*/ 0 w 2571779"/>
              <a:gd name="connsiteY3" fmla="*/ 1592961 h 1592961"/>
              <a:gd name="connsiteX4" fmla="*/ 0 w 2571779"/>
              <a:gd name="connsiteY4" fmla="*/ 0 h 159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79" h="1592961">
                <a:moveTo>
                  <a:pt x="0" y="0"/>
                </a:moveTo>
                <a:lnTo>
                  <a:pt x="2571779" y="0"/>
                </a:lnTo>
                <a:lnTo>
                  <a:pt x="2571779" y="1592961"/>
                </a:lnTo>
                <a:lnTo>
                  <a:pt x="0" y="1592961"/>
                </a:lnTo>
                <a:lnTo>
                  <a:pt x="0" y="0"/>
                </a:lnTo>
                <a:close/>
              </a:path>
            </a:pathLst>
          </a:custGeom>
          <a:noFill/>
          <a:ln>
            <a:noFill/>
          </a:ln>
          <a:effectLst/>
        </p:spPr>
        <p:txBody>
          <a:bodyPr spcFirstLastPara="0" vert="horz" wrap="square" lIns="0" tIns="114300" rIns="0" bIns="76200" numCol="1" spcCol="1270" anchor="b" anchorCtr="0">
            <a:noAutofit/>
          </a:bodyPr>
          <a:lstStyle/>
          <a:p>
            <a:pPr defTabSz="533400">
              <a:lnSpc>
                <a:spcPct val="90000"/>
              </a:lnSpc>
              <a:spcBef>
                <a:spcPct val="0"/>
              </a:spcBef>
              <a:defRPr/>
            </a:pPr>
            <a:r>
              <a:rPr lang="en-US" sz="1000" i="1" kern="0">
                <a:solidFill>
                  <a:srgbClr val="000000"/>
                </a:solidFill>
                <a:latin typeface="Calibri"/>
                <a:cs typeface="Calibri"/>
              </a:rPr>
              <a:t>Third Phase </a:t>
            </a:r>
            <a:endParaRPr lang="en-US" sz="1000" kern="0">
              <a:solidFill>
                <a:srgbClr val="000000"/>
              </a:solidFill>
              <a:latin typeface="Calibri"/>
              <a:cs typeface="Calibri"/>
            </a:endParaRPr>
          </a:p>
          <a:p>
            <a:pPr defTabSz="533400">
              <a:lnSpc>
                <a:spcPct val="90000"/>
              </a:lnSpc>
              <a:spcBef>
                <a:spcPct val="0"/>
              </a:spcBef>
              <a:defRPr/>
            </a:pPr>
            <a:r>
              <a:rPr lang="en-US" sz="1000" kern="0">
                <a:solidFill>
                  <a:srgbClr val="000000"/>
                </a:solidFill>
                <a:latin typeface="Calibri"/>
                <a:cs typeface="Calibri"/>
              </a:rPr>
              <a:t>Train jurisdictions to manage local IGs in IGAMT</a:t>
            </a:r>
          </a:p>
        </p:txBody>
      </p:sp>
      <p:sp>
        <p:nvSpPr>
          <p:cNvPr id="71" name="Freeform: Shape 70">
            <a:extLst>
              <a:ext uri="{FF2B5EF4-FFF2-40B4-BE49-F238E27FC236}">
                <a16:creationId xmlns:a16="http://schemas.microsoft.com/office/drawing/2014/main" id="{8642331F-CE89-65C1-C64F-94E069ED48B1}"/>
              </a:ext>
            </a:extLst>
          </p:cNvPr>
          <p:cNvSpPr/>
          <p:nvPr/>
        </p:nvSpPr>
        <p:spPr>
          <a:xfrm>
            <a:off x="10542450" y="5569421"/>
            <a:ext cx="942431" cy="559689"/>
          </a:xfrm>
          <a:custGeom>
            <a:avLst/>
            <a:gdLst>
              <a:gd name="connsiteX0" fmla="*/ 0 w 2571779"/>
              <a:gd name="connsiteY0" fmla="*/ 0 h 559689"/>
              <a:gd name="connsiteX1" fmla="*/ 2571779 w 2571779"/>
              <a:gd name="connsiteY1" fmla="*/ 0 h 559689"/>
              <a:gd name="connsiteX2" fmla="*/ 2571779 w 2571779"/>
              <a:gd name="connsiteY2" fmla="*/ 559689 h 559689"/>
              <a:gd name="connsiteX3" fmla="*/ 0 w 2571779"/>
              <a:gd name="connsiteY3" fmla="*/ 559689 h 559689"/>
              <a:gd name="connsiteX4" fmla="*/ 0 w 2571779"/>
              <a:gd name="connsiteY4" fmla="*/ 0 h 55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79" h="559689">
                <a:moveTo>
                  <a:pt x="0" y="0"/>
                </a:moveTo>
                <a:lnTo>
                  <a:pt x="2571779" y="0"/>
                </a:lnTo>
                <a:lnTo>
                  <a:pt x="2571779" y="559689"/>
                </a:lnTo>
                <a:lnTo>
                  <a:pt x="0" y="559689"/>
                </a:lnTo>
                <a:lnTo>
                  <a:pt x="0" y="0"/>
                </a:lnTo>
                <a:close/>
              </a:path>
            </a:pathLst>
          </a:custGeom>
          <a:noFill/>
          <a:ln>
            <a:noFill/>
          </a:ln>
          <a:effectLst/>
        </p:spPr>
        <p:txBody>
          <a:bodyPr spcFirstLastPara="0" vert="horz" wrap="square" lIns="0" tIns="0" rIns="101600" bIns="0" numCol="1" spcCol="1270" anchor="ctr" anchorCtr="0">
            <a:noAutofit/>
          </a:bodyPr>
          <a:lstStyle/>
          <a:p>
            <a:pPr defTabSz="711200">
              <a:lnSpc>
                <a:spcPct val="90000"/>
              </a:lnSpc>
              <a:spcBef>
                <a:spcPct val="0"/>
              </a:spcBef>
              <a:spcAft>
                <a:spcPct val="35000"/>
              </a:spcAft>
              <a:defRPr b="1"/>
            </a:pPr>
            <a:r>
              <a:rPr lang="en-US" sz="1200" b="1" kern="0">
                <a:solidFill>
                  <a:srgbClr val="000000"/>
                </a:solidFill>
                <a:latin typeface="Calibri"/>
                <a:cs typeface="Calibri"/>
              </a:rPr>
              <a:t>TBD</a:t>
            </a:r>
          </a:p>
        </p:txBody>
      </p:sp>
      <p:sp>
        <p:nvSpPr>
          <p:cNvPr id="72" name="Straight Connector 71">
            <a:extLst>
              <a:ext uri="{FF2B5EF4-FFF2-40B4-BE49-F238E27FC236}">
                <a16:creationId xmlns:a16="http://schemas.microsoft.com/office/drawing/2014/main" id="{5B265FB7-40D3-EDD9-9D70-28353AC2CFF2}"/>
              </a:ext>
            </a:extLst>
          </p:cNvPr>
          <p:cNvSpPr/>
          <p:nvPr/>
        </p:nvSpPr>
        <p:spPr>
          <a:xfrm>
            <a:off x="10440485" y="4273179"/>
            <a:ext cx="0" cy="1592961"/>
          </a:xfrm>
          <a:prstGeom prst="line">
            <a:avLst/>
          </a:prstGeom>
          <a:solidFill>
            <a:srgbClr val="7A003B"/>
          </a:solidFill>
          <a:ln w="12700" cap="flat" cmpd="sng" algn="ctr">
            <a:solidFill>
              <a:sysClr val="window" lastClr="FFFFFF">
                <a:lumMod val="75000"/>
              </a:sysClr>
            </a:solidFill>
            <a:prstDash val="dash"/>
            <a:miter lim="800000"/>
          </a:ln>
          <a:effectLst/>
        </p:spPr>
      </p:sp>
      <p:sp>
        <p:nvSpPr>
          <p:cNvPr id="73" name="Oval 72">
            <a:extLst>
              <a:ext uri="{FF2B5EF4-FFF2-40B4-BE49-F238E27FC236}">
                <a16:creationId xmlns:a16="http://schemas.microsoft.com/office/drawing/2014/main" id="{3A2B4735-0682-266D-9DA8-F7217BCD5680}"/>
              </a:ext>
            </a:extLst>
          </p:cNvPr>
          <p:cNvSpPr/>
          <p:nvPr/>
        </p:nvSpPr>
        <p:spPr>
          <a:xfrm>
            <a:off x="10397707" y="4222806"/>
            <a:ext cx="91440" cy="91440"/>
          </a:xfrm>
          <a:prstGeom prst="ellipse">
            <a:avLst/>
          </a:prstGeom>
          <a:solidFill>
            <a:schemeClr val="tx2"/>
          </a:solidFill>
          <a:ln w="6350" cap="flat" cmpd="sng" algn="ctr">
            <a:noFill/>
            <a:prstDash val="solid"/>
            <a:miter lim="800000"/>
          </a:ln>
          <a:effectLst/>
        </p:spPr>
      </p:sp>
      <p:sp>
        <p:nvSpPr>
          <p:cNvPr id="74" name="Oval 73">
            <a:extLst>
              <a:ext uri="{FF2B5EF4-FFF2-40B4-BE49-F238E27FC236}">
                <a16:creationId xmlns:a16="http://schemas.microsoft.com/office/drawing/2014/main" id="{67CA113A-9D88-8DC8-0107-175B739DDB72}"/>
              </a:ext>
            </a:extLst>
          </p:cNvPr>
          <p:cNvSpPr/>
          <p:nvPr/>
        </p:nvSpPr>
        <p:spPr>
          <a:xfrm>
            <a:off x="7530851" y="3478672"/>
            <a:ext cx="91440" cy="91440"/>
          </a:xfrm>
          <a:prstGeom prst="ellipse">
            <a:avLst/>
          </a:prstGeom>
          <a:solidFill>
            <a:srgbClr val="5287FF"/>
          </a:solidFill>
          <a:ln w="6350" cap="flat" cmpd="sng" algn="ctr">
            <a:noFill/>
            <a:prstDash val="solid"/>
            <a:miter lim="800000"/>
          </a:ln>
          <a:effectLst/>
        </p:spPr>
      </p:sp>
      <p:sp>
        <p:nvSpPr>
          <p:cNvPr id="75" name="Oval 74">
            <a:extLst>
              <a:ext uri="{FF2B5EF4-FFF2-40B4-BE49-F238E27FC236}">
                <a16:creationId xmlns:a16="http://schemas.microsoft.com/office/drawing/2014/main" id="{6F75E00F-4BB5-190E-2E2E-881F78C0CC81}"/>
              </a:ext>
            </a:extLst>
          </p:cNvPr>
          <p:cNvSpPr/>
          <p:nvPr/>
        </p:nvSpPr>
        <p:spPr>
          <a:xfrm>
            <a:off x="8687460" y="2680216"/>
            <a:ext cx="91440" cy="91440"/>
          </a:xfrm>
          <a:prstGeom prst="ellipse">
            <a:avLst/>
          </a:prstGeom>
          <a:solidFill>
            <a:schemeClr val="tx2"/>
          </a:solidFill>
          <a:ln w="6350" cap="flat" cmpd="sng" algn="ctr">
            <a:noFill/>
            <a:prstDash val="solid"/>
            <a:miter lim="800000"/>
          </a:ln>
          <a:effectLst/>
        </p:spPr>
      </p:sp>
      <p:sp>
        <p:nvSpPr>
          <p:cNvPr id="76" name="Oval 75">
            <a:extLst>
              <a:ext uri="{FF2B5EF4-FFF2-40B4-BE49-F238E27FC236}">
                <a16:creationId xmlns:a16="http://schemas.microsoft.com/office/drawing/2014/main" id="{72837B49-762D-5F4C-30E3-62DFF6654819}"/>
              </a:ext>
            </a:extLst>
          </p:cNvPr>
          <p:cNvSpPr/>
          <p:nvPr/>
        </p:nvSpPr>
        <p:spPr>
          <a:xfrm>
            <a:off x="9827903" y="2424201"/>
            <a:ext cx="91440" cy="91440"/>
          </a:xfrm>
          <a:prstGeom prst="ellipse">
            <a:avLst/>
          </a:prstGeom>
          <a:solidFill>
            <a:srgbClr val="17468F"/>
          </a:solidFill>
          <a:ln w="6350" cap="flat" cmpd="sng" algn="ctr">
            <a:noFill/>
            <a:prstDash val="solid"/>
            <a:miter lim="800000"/>
          </a:ln>
          <a:effectLst/>
        </p:spPr>
      </p:sp>
      <p:sp>
        <p:nvSpPr>
          <p:cNvPr id="77" name="Straight Connector 76">
            <a:extLst>
              <a:ext uri="{FF2B5EF4-FFF2-40B4-BE49-F238E27FC236}">
                <a16:creationId xmlns:a16="http://schemas.microsoft.com/office/drawing/2014/main" id="{2BF84562-E819-5CAE-FD2A-9050AB2F8521}"/>
              </a:ext>
            </a:extLst>
          </p:cNvPr>
          <p:cNvSpPr/>
          <p:nvPr/>
        </p:nvSpPr>
        <p:spPr>
          <a:xfrm>
            <a:off x="8151703" y="4314246"/>
            <a:ext cx="6646" cy="697652"/>
          </a:xfrm>
          <a:prstGeom prst="line">
            <a:avLst/>
          </a:prstGeom>
          <a:noFill/>
          <a:ln w="12700" cap="flat" cmpd="sng" algn="ctr">
            <a:solidFill>
              <a:sysClr val="window" lastClr="FFFFFF">
                <a:lumMod val="75000"/>
              </a:sysClr>
            </a:solidFill>
            <a:prstDash val="dash"/>
            <a:miter lim="800000"/>
          </a:ln>
          <a:effectLst/>
        </p:spPr>
      </p:sp>
      <p:sp>
        <p:nvSpPr>
          <p:cNvPr id="78" name="Oval 77">
            <a:extLst>
              <a:ext uri="{FF2B5EF4-FFF2-40B4-BE49-F238E27FC236}">
                <a16:creationId xmlns:a16="http://schemas.microsoft.com/office/drawing/2014/main" id="{B6A0231E-6B1B-ABFB-42D7-21743BFEE696}"/>
              </a:ext>
            </a:extLst>
          </p:cNvPr>
          <p:cNvSpPr/>
          <p:nvPr/>
        </p:nvSpPr>
        <p:spPr>
          <a:xfrm>
            <a:off x="8124767" y="4930525"/>
            <a:ext cx="91440" cy="91440"/>
          </a:xfrm>
          <a:prstGeom prst="ellipse">
            <a:avLst/>
          </a:prstGeom>
          <a:solidFill>
            <a:srgbClr val="17468F"/>
          </a:solidFill>
          <a:ln w="6350" cap="flat" cmpd="sng" algn="ctr">
            <a:noFill/>
            <a:prstDash val="solid"/>
            <a:miter lim="800000"/>
          </a:ln>
          <a:effectLst/>
        </p:spPr>
      </p:sp>
      <p:sp>
        <p:nvSpPr>
          <p:cNvPr id="79" name="Oval 78">
            <a:extLst>
              <a:ext uri="{FF2B5EF4-FFF2-40B4-BE49-F238E27FC236}">
                <a16:creationId xmlns:a16="http://schemas.microsoft.com/office/drawing/2014/main" id="{BA286FCD-4673-591A-8A45-C5BA9DF7B11F}"/>
              </a:ext>
            </a:extLst>
          </p:cNvPr>
          <p:cNvSpPr/>
          <p:nvPr/>
        </p:nvSpPr>
        <p:spPr>
          <a:xfrm>
            <a:off x="9257285" y="5529471"/>
            <a:ext cx="91440" cy="91440"/>
          </a:xfrm>
          <a:prstGeom prst="ellipse">
            <a:avLst/>
          </a:prstGeom>
          <a:solidFill>
            <a:srgbClr val="5287FF"/>
          </a:solidFill>
          <a:ln w="6350" cap="flat" cmpd="sng" algn="ctr">
            <a:noFill/>
            <a:prstDash val="solid"/>
            <a:miter lim="800000"/>
          </a:ln>
          <a:effectLst/>
        </p:spPr>
      </p:sp>
      <p:sp>
        <p:nvSpPr>
          <p:cNvPr id="80" name="Oval 79">
            <a:extLst>
              <a:ext uri="{FF2B5EF4-FFF2-40B4-BE49-F238E27FC236}">
                <a16:creationId xmlns:a16="http://schemas.microsoft.com/office/drawing/2014/main" id="{4A43F847-CBF6-A25F-242D-303BA9D0C89E}"/>
              </a:ext>
            </a:extLst>
          </p:cNvPr>
          <p:cNvSpPr/>
          <p:nvPr/>
        </p:nvSpPr>
        <p:spPr>
          <a:xfrm>
            <a:off x="10392472" y="5800862"/>
            <a:ext cx="91440" cy="91440"/>
          </a:xfrm>
          <a:prstGeom prst="ellipse">
            <a:avLst/>
          </a:prstGeom>
          <a:solidFill>
            <a:schemeClr val="tx2"/>
          </a:solidFill>
          <a:ln w="6350" cap="flat" cmpd="sng" algn="ctr">
            <a:noFill/>
            <a:prstDash val="solid"/>
            <a:miter lim="800000"/>
          </a:ln>
          <a:effectLst/>
        </p:spPr>
      </p:sp>
      <p:sp>
        <p:nvSpPr>
          <p:cNvPr id="38" name="Title 3">
            <a:extLst>
              <a:ext uri="{FF2B5EF4-FFF2-40B4-BE49-F238E27FC236}">
                <a16:creationId xmlns:a16="http://schemas.microsoft.com/office/drawing/2014/main" id="{28F32AB1-C158-8DBC-5E1F-ECAFC8050935}"/>
              </a:ext>
            </a:extLst>
          </p:cNvPr>
          <p:cNvSpPr>
            <a:spLocks noGrp="1"/>
          </p:cNvSpPr>
          <p:nvPr>
            <p:ph type="title"/>
          </p:nvPr>
        </p:nvSpPr>
        <p:spPr/>
        <p:txBody>
          <a:bodyPr lIns="91440" tIns="45720" rIns="91440" bIns="45720" anchor="b" anchorCtr="0"/>
          <a:lstStyle/>
          <a:p>
            <a:pPr>
              <a:lnSpc>
                <a:spcPct val="76000"/>
              </a:lnSpc>
            </a:pPr>
            <a:r>
              <a:rPr lang="en-US" sz="3700">
                <a:solidFill>
                  <a:srgbClr val="1E5AAA"/>
                </a:solidFill>
                <a:latin typeface="Calibri"/>
                <a:cs typeface="Calibri"/>
              </a:rPr>
              <a:t>Data </a:t>
            </a:r>
            <a:r>
              <a:rPr lang="en-US" sz="3700">
                <a:solidFill>
                  <a:srgbClr val="1E5AAA"/>
                </a:solidFill>
              </a:rPr>
              <a:t>Exchange</a:t>
            </a:r>
            <a:r>
              <a:rPr lang="en-US" sz="3700">
                <a:solidFill>
                  <a:srgbClr val="1E5AAA"/>
                </a:solidFill>
                <a:latin typeface="Calibri"/>
                <a:cs typeface="Calibri"/>
              </a:rPr>
              <a:t>: </a:t>
            </a:r>
            <a:r>
              <a:rPr lang="en-US" sz="3700" b="0">
                <a:solidFill>
                  <a:srgbClr val="1E5AAA"/>
                </a:solidFill>
              </a:rPr>
              <a:t>Local Implementation Guide Standardization and Digitization Project</a:t>
            </a:r>
            <a:endParaRPr lang="en-US" sz="3700" b="0">
              <a:solidFill>
                <a:srgbClr val="1E5AAA"/>
              </a:solidFill>
              <a:latin typeface="Calibri"/>
              <a:cs typeface="Calibri"/>
            </a:endParaRPr>
          </a:p>
        </p:txBody>
      </p:sp>
      <p:grpSp>
        <p:nvGrpSpPr>
          <p:cNvPr id="49" name="Group 48">
            <a:extLst>
              <a:ext uri="{FF2B5EF4-FFF2-40B4-BE49-F238E27FC236}">
                <a16:creationId xmlns:a16="http://schemas.microsoft.com/office/drawing/2014/main" id="{3228550C-A769-2CE5-7337-CBEFDF863065}"/>
              </a:ext>
            </a:extLst>
          </p:cNvPr>
          <p:cNvGrpSpPr/>
          <p:nvPr/>
        </p:nvGrpSpPr>
        <p:grpSpPr>
          <a:xfrm>
            <a:off x="11409690" y="253734"/>
            <a:ext cx="650236" cy="741363"/>
            <a:chOff x="7739063" y="701675"/>
            <a:chExt cx="1019175" cy="1096963"/>
          </a:xfrm>
          <a:solidFill>
            <a:srgbClr val="0033A1"/>
          </a:solidFill>
        </p:grpSpPr>
        <p:sp>
          <p:nvSpPr>
            <p:cNvPr id="42" name="Freeform 34">
              <a:extLst>
                <a:ext uri="{FF2B5EF4-FFF2-40B4-BE49-F238E27FC236}">
                  <a16:creationId xmlns:a16="http://schemas.microsoft.com/office/drawing/2014/main" id="{42CCFFDE-C764-5C4F-0791-2920F0994799}"/>
                </a:ext>
              </a:extLst>
            </p:cNvPr>
            <p:cNvSpPr>
              <a:spLocks/>
            </p:cNvSpPr>
            <p:nvPr/>
          </p:nvSpPr>
          <p:spPr bwMode="auto">
            <a:xfrm>
              <a:off x="8026400" y="828675"/>
              <a:ext cx="731838" cy="969963"/>
            </a:xfrm>
            <a:custGeom>
              <a:avLst/>
              <a:gdLst>
                <a:gd name="T0" fmla="*/ 303 w 461"/>
                <a:gd name="T1" fmla="*/ 0 h 611"/>
                <a:gd name="T2" fmla="*/ 459 w 461"/>
                <a:gd name="T3" fmla="*/ 42 h 611"/>
                <a:gd name="T4" fmla="*/ 461 w 461"/>
                <a:gd name="T5" fmla="*/ 44 h 611"/>
                <a:gd name="T6" fmla="*/ 305 w 461"/>
                <a:gd name="T7" fmla="*/ 611 h 611"/>
                <a:gd name="T8" fmla="*/ 0 w 461"/>
                <a:gd name="T9" fmla="*/ 527 h 611"/>
                <a:gd name="T10" fmla="*/ 119 w 461"/>
                <a:gd name="T11" fmla="*/ 527 h 611"/>
                <a:gd name="T12" fmla="*/ 283 w 461"/>
                <a:gd name="T13" fmla="*/ 572 h 611"/>
                <a:gd name="T14" fmla="*/ 422 w 461"/>
                <a:gd name="T15" fmla="*/ 66 h 611"/>
                <a:gd name="T16" fmla="*/ 303 w 461"/>
                <a:gd name="T17" fmla="*/ 32 h 611"/>
                <a:gd name="T18" fmla="*/ 303 w 461"/>
                <a:gd name="T19" fmla="*/ 0 h 611"/>
                <a:gd name="T20" fmla="*/ 303 w 461"/>
                <a:gd name="T2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11">
                  <a:moveTo>
                    <a:pt x="303" y="0"/>
                  </a:moveTo>
                  <a:lnTo>
                    <a:pt x="459" y="42"/>
                  </a:lnTo>
                  <a:lnTo>
                    <a:pt x="461" y="44"/>
                  </a:lnTo>
                  <a:lnTo>
                    <a:pt x="305" y="611"/>
                  </a:lnTo>
                  <a:lnTo>
                    <a:pt x="0" y="527"/>
                  </a:lnTo>
                  <a:lnTo>
                    <a:pt x="119" y="527"/>
                  </a:lnTo>
                  <a:lnTo>
                    <a:pt x="283" y="572"/>
                  </a:lnTo>
                  <a:lnTo>
                    <a:pt x="422" y="66"/>
                  </a:lnTo>
                  <a:lnTo>
                    <a:pt x="303" y="32"/>
                  </a:lnTo>
                  <a:lnTo>
                    <a:pt x="303" y="0"/>
                  </a:lnTo>
                  <a:lnTo>
                    <a:pt x="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45" name="Freeform 35">
              <a:extLst>
                <a:ext uri="{FF2B5EF4-FFF2-40B4-BE49-F238E27FC236}">
                  <a16:creationId xmlns:a16="http://schemas.microsoft.com/office/drawing/2014/main" id="{3E4B7AB2-A198-5EC2-6AA7-843518B7D6EF}"/>
                </a:ext>
              </a:extLst>
            </p:cNvPr>
            <p:cNvSpPr>
              <a:spLocks noEditPoints="1"/>
            </p:cNvSpPr>
            <p:nvPr/>
          </p:nvSpPr>
          <p:spPr bwMode="auto">
            <a:xfrm>
              <a:off x="7739063" y="701675"/>
              <a:ext cx="738188" cy="936625"/>
            </a:xfrm>
            <a:custGeom>
              <a:avLst/>
              <a:gdLst>
                <a:gd name="T0" fmla="*/ 0 w 321"/>
                <a:gd name="T1" fmla="*/ 0 h 406"/>
                <a:gd name="T2" fmla="*/ 0 w 321"/>
                <a:gd name="T3" fmla="*/ 406 h 406"/>
                <a:gd name="T4" fmla="*/ 264 w 321"/>
                <a:gd name="T5" fmla="*/ 406 h 406"/>
                <a:gd name="T6" fmla="*/ 276 w 321"/>
                <a:gd name="T7" fmla="*/ 401 h 406"/>
                <a:gd name="T8" fmla="*/ 317 w 321"/>
                <a:gd name="T9" fmla="*/ 358 h 406"/>
                <a:gd name="T10" fmla="*/ 321 w 321"/>
                <a:gd name="T11" fmla="*/ 348 h 406"/>
                <a:gd name="T12" fmla="*/ 321 w 321"/>
                <a:gd name="T13" fmla="*/ 0 h 406"/>
                <a:gd name="T14" fmla="*/ 0 w 321"/>
                <a:gd name="T15" fmla="*/ 0 h 406"/>
                <a:gd name="T16" fmla="*/ 299 w 321"/>
                <a:gd name="T17" fmla="*/ 342 h 406"/>
                <a:gd name="T18" fmla="*/ 299 w 321"/>
                <a:gd name="T19" fmla="*/ 343 h 406"/>
                <a:gd name="T20" fmla="*/ 298 w 321"/>
                <a:gd name="T21" fmla="*/ 343 h 406"/>
                <a:gd name="T22" fmla="*/ 276 w 321"/>
                <a:gd name="T23" fmla="*/ 343 h 406"/>
                <a:gd name="T24" fmla="*/ 260 w 321"/>
                <a:gd name="T25" fmla="*/ 358 h 406"/>
                <a:gd name="T26" fmla="*/ 260 w 321"/>
                <a:gd name="T27" fmla="*/ 383 h 406"/>
                <a:gd name="T28" fmla="*/ 260 w 321"/>
                <a:gd name="T29" fmla="*/ 384 h 406"/>
                <a:gd name="T30" fmla="*/ 259 w 321"/>
                <a:gd name="T31" fmla="*/ 384 h 406"/>
                <a:gd name="T32" fmla="*/ 22 w 321"/>
                <a:gd name="T33" fmla="*/ 384 h 406"/>
                <a:gd name="T34" fmla="*/ 22 w 321"/>
                <a:gd name="T35" fmla="*/ 21 h 406"/>
                <a:gd name="T36" fmla="*/ 299 w 321"/>
                <a:gd name="T37" fmla="*/ 21 h 406"/>
                <a:gd name="T38" fmla="*/ 299 w 321"/>
                <a:gd name="T39" fmla="*/ 3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406">
                  <a:moveTo>
                    <a:pt x="0" y="0"/>
                  </a:moveTo>
                  <a:cubicBezTo>
                    <a:pt x="0" y="406"/>
                    <a:pt x="0" y="406"/>
                    <a:pt x="0" y="406"/>
                  </a:cubicBezTo>
                  <a:cubicBezTo>
                    <a:pt x="264" y="406"/>
                    <a:pt x="264" y="406"/>
                    <a:pt x="264" y="406"/>
                  </a:cubicBezTo>
                  <a:cubicBezTo>
                    <a:pt x="269" y="406"/>
                    <a:pt x="273" y="404"/>
                    <a:pt x="276" y="401"/>
                  </a:cubicBezTo>
                  <a:cubicBezTo>
                    <a:pt x="317" y="358"/>
                    <a:pt x="317" y="358"/>
                    <a:pt x="317" y="358"/>
                  </a:cubicBezTo>
                  <a:cubicBezTo>
                    <a:pt x="320" y="355"/>
                    <a:pt x="321" y="352"/>
                    <a:pt x="321" y="348"/>
                  </a:cubicBezTo>
                  <a:cubicBezTo>
                    <a:pt x="321" y="0"/>
                    <a:pt x="321" y="0"/>
                    <a:pt x="321" y="0"/>
                  </a:cubicBezTo>
                  <a:lnTo>
                    <a:pt x="0" y="0"/>
                  </a:lnTo>
                  <a:close/>
                  <a:moveTo>
                    <a:pt x="299" y="342"/>
                  </a:moveTo>
                  <a:cubicBezTo>
                    <a:pt x="299" y="343"/>
                    <a:pt x="299" y="343"/>
                    <a:pt x="299" y="343"/>
                  </a:cubicBezTo>
                  <a:cubicBezTo>
                    <a:pt x="299" y="343"/>
                    <a:pt x="298" y="343"/>
                    <a:pt x="298" y="343"/>
                  </a:cubicBezTo>
                  <a:cubicBezTo>
                    <a:pt x="276" y="343"/>
                    <a:pt x="276" y="343"/>
                    <a:pt x="276" y="343"/>
                  </a:cubicBezTo>
                  <a:cubicBezTo>
                    <a:pt x="266" y="343"/>
                    <a:pt x="260" y="349"/>
                    <a:pt x="260" y="358"/>
                  </a:cubicBezTo>
                  <a:cubicBezTo>
                    <a:pt x="260" y="383"/>
                    <a:pt x="260" y="383"/>
                    <a:pt x="260" y="383"/>
                  </a:cubicBezTo>
                  <a:cubicBezTo>
                    <a:pt x="260" y="383"/>
                    <a:pt x="260" y="384"/>
                    <a:pt x="260" y="384"/>
                  </a:cubicBezTo>
                  <a:cubicBezTo>
                    <a:pt x="260" y="384"/>
                    <a:pt x="259" y="384"/>
                    <a:pt x="259" y="384"/>
                  </a:cubicBezTo>
                  <a:cubicBezTo>
                    <a:pt x="198" y="384"/>
                    <a:pt x="22" y="384"/>
                    <a:pt x="22" y="384"/>
                  </a:cubicBezTo>
                  <a:cubicBezTo>
                    <a:pt x="22" y="21"/>
                    <a:pt x="22" y="21"/>
                    <a:pt x="22" y="21"/>
                  </a:cubicBezTo>
                  <a:cubicBezTo>
                    <a:pt x="299" y="21"/>
                    <a:pt x="299" y="21"/>
                    <a:pt x="299" y="21"/>
                  </a:cubicBezTo>
                  <a:lnTo>
                    <a:pt x="299"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46" name="Freeform 36">
              <a:extLst>
                <a:ext uri="{FF2B5EF4-FFF2-40B4-BE49-F238E27FC236}">
                  <a16:creationId xmlns:a16="http://schemas.microsoft.com/office/drawing/2014/main" id="{F5B2B9FA-6A73-1C82-22F3-AECADE5C5B67}"/>
                </a:ext>
              </a:extLst>
            </p:cNvPr>
            <p:cNvSpPr>
              <a:spLocks/>
            </p:cNvSpPr>
            <p:nvPr/>
          </p:nvSpPr>
          <p:spPr bwMode="auto">
            <a:xfrm>
              <a:off x="7851775" y="879475"/>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47" name="Freeform 37">
              <a:extLst>
                <a:ext uri="{FF2B5EF4-FFF2-40B4-BE49-F238E27FC236}">
                  <a16:creationId xmlns:a16="http://schemas.microsoft.com/office/drawing/2014/main" id="{2A390015-F082-2AF0-FD7A-B6C307AFE709}"/>
                </a:ext>
              </a:extLst>
            </p:cNvPr>
            <p:cNvSpPr>
              <a:spLocks/>
            </p:cNvSpPr>
            <p:nvPr/>
          </p:nvSpPr>
          <p:spPr bwMode="auto">
            <a:xfrm>
              <a:off x="7851775" y="992188"/>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48" name="Freeform 38">
              <a:extLst>
                <a:ext uri="{FF2B5EF4-FFF2-40B4-BE49-F238E27FC236}">
                  <a16:creationId xmlns:a16="http://schemas.microsoft.com/office/drawing/2014/main" id="{B75D2141-4E18-A4F1-5621-BCC6E5BE812E}"/>
                </a:ext>
              </a:extLst>
            </p:cNvPr>
            <p:cNvSpPr>
              <a:spLocks/>
            </p:cNvSpPr>
            <p:nvPr/>
          </p:nvSpPr>
          <p:spPr bwMode="auto">
            <a:xfrm>
              <a:off x="7851775" y="1103313"/>
              <a:ext cx="219075" cy="60325"/>
            </a:xfrm>
            <a:custGeom>
              <a:avLst/>
              <a:gdLst>
                <a:gd name="T0" fmla="*/ 0 w 138"/>
                <a:gd name="T1" fmla="*/ 0 h 38"/>
                <a:gd name="T2" fmla="*/ 138 w 138"/>
                <a:gd name="T3" fmla="*/ 0 h 38"/>
                <a:gd name="T4" fmla="*/ 138 w 138"/>
                <a:gd name="T5" fmla="*/ 38 h 38"/>
                <a:gd name="T6" fmla="*/ 0 w 138"/>
                <a:gd name="T7" fmla="*/ 38 h 38"/>
                <a:gd name="T8" fmla="*/ 0 w 138"/>
                <a:gd name="T9" fmla="*/ 0 h 38"/>
                <a:gd name="T10" fmla="*/ 0 w 138"/>
                <a:gd name="T11" fmla="*/ 0 h 38"/>
              </a:gdLst>
              <a:ahLst/>
              <a:cxnLst>
                <a:cxn ang="0">
                  <a:pos x="T0" y="T1"/>
                </a:cxn>
                <a:cxn ang="0">
                  <a:pos x="T2" y="T3"/>
                </a:cxn>
                <a:cxn ang="0">
                  <a:pos x="T4" y="T5"/>
                </a:cxn>
                <a:cxn ang="0">
                  <a:pos x="T6" y="T7"/>
                </a:cxn>
                <a:cxn ang="0">
                  <a:pos x="T8" y="T9"/>
                </a:cxn>
                <a:cxn ang="0">
                  <a:pos x="T10" y="T11"/>
                </a:cxn>
              </a:cxnLst>
              <a:rect l="0" t="0" r="r" b="b"/>
              <a:pathLst>
                <a:path w="138" h="38">
                  <a:moveTo>
                    <a:pt x="0" y="0"/>
                  </a:moveTo>
                  <a:lnTo>
                    <a:pt x="138" y="0"/>
                  </a:lnTo>
                  <a:lnTo>
                    <a:pt x="138"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grpSp>
      <p:sp>
        <p:nvSpPr>
          <p:cNvPr id="56" name="TextBox 55">
            <a:extLst>
              <a:ext uri="{FF2B5EF4-FFF2-40B4-BE49-F238E27FC236}">
                <a16:creationId xmlns:a16="http://schemas.microsoft.com/office/drawing/2014/main" id="{C60DC345-EAE0-8170-15CA-A1C5AFF968A9}"/>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19</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487887133"/>
      </p:ext>
    </p:extLst>
  </p:cSld>
  <p:clrMapOvr>
    <a:masterClrMapping/>
  </p:clrMapOvr>
  <p:transition>
    <p:fade/>
  </p:transition>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2DA28F-3E38-4716-8F4A-A9C45DDA96AF}"/>
              </a:ext>
            </a:extLst>
          </p:cNvPr>
          <p:cNvSpPr>
            <a:spLocks noGrp="1"/>
          </p:cNvSpPr>
          <p:nvPr>
            <p:ph type="title"/>
          </p:nvPr>
        </p:nvSpPr>
        <p:spPr/>
        <p:txBody>
          <a:bodyPr/>
          <a:lstStyle/>
          <a:p>
            <a:r>
              <a:rPr lang="en-US"/>
              <a:t>How does CDC support the IISs?</a:t>
            </a:r>
          </a:p>
        </p:txBody>
      </p:sp>
      <p:sp>
        <p:nvSpPr>
          <p:cNvPr id="6" name="TextBox 5">
            <a:extLst>
              <a:ext uri="{FF2B5EF4-FFF2-40B4-BE49-F238E27FC236}">
                <a16:creationId xmlns:a16="http://schemas.microsoft.com/office/drawing/2014/main" id="{9277476A-504A-0CB2-96DB-E3EF8CEB05C1}"/>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bg1"/>
                </a:solidFill>
                <a:latin typeface="Calibri"/>
                <a:cs typeface="Calibri"/>
              </a:rPr>
              <a:t>20</a:t>
            </a:r>
            <a:endParaRPr lang="en-US" sz="1467">
              <a:solidFill>
                <a:schemeClr val="bg1"/>
              </a:solidFill>
              <a:latin typeface="Calibri" panose="020F0502020204030204" pitchFamily="34" charset="0"/>
            </a:endParaRPr>
          </a:p>
        </p:txBody>
      </p:sp>
    </p:spTree>
    <p:extLst>
      <p:ext uri="{BB962C8B-B14F-4D97-AF65-F5344CB8AC3E}">
        <p14:creationId xmlns:p14="http://schemas.microsoft.com/office/powerpoint/2010/main" val="35004044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5CD7-B4D6-B475-1D2D-66D7C2486E27}"/>
              </a:ext>
            </a:extLst>
          </p:cNvPr>
          <p:cNvSpPr>
            <a:spLocks noGrp="1"/>
          </p:cNvSpPr>
          <p:nvPr>
            <p:ph type="title"/>
          </p:nvPr>
        </p:nvSpPr>
        <p:spPr>
          <a:xfrm>
            <a:off x="609600" y="274639"/>
            <a:ext cx="5873646" cy="1143000"/>
          </a:xfrm>
        </p:spPr>
        <p:txBody>
          <a:bodyPr lIns="91440" tIns="45720" rIns="91440" bIns="45720" anchor="t" anchorCtr="0"/>
          <a:lstStyle/>
          <a:p>
            <a:pPr>
              <a:lnSpc>
                <a:spcPct val="81900"/>
              </a:lnSpc>
            </a:pPr>
            <a:br>
              <a:rPr lang="en-US"/>
            </a:br>
            <a:r>
              <a:rPr lang="en-US"/>
              <a:t>CDC Supports the IISs</a:t>
            </a:r>
          </a:p>
        </p:txBody>
      </p:sp>
      <p:sp>
        <p:nvSpPr>
          <p:cNvPr id="8" name="Text Placeholder 4">
            <a:extLst>
              <a:ext uri="{FF2B5EF4-FFF2-40B4-BE49-F238E27FC236}">
                <a16:creationId xmlns:a16="http://schemas.microsoft.com/office/drawing/2014/main" id="{1BC1370F-68FA-38C7-E05D-C5D13DDF86CE}"/>
              </a:ext>
            </a:extLst>
          </p:cNvPr>
          <p:cNvSpPr>
            <a:spLocks noGrp="1"/>
          </p:cNvSpPr>
          <p:nvPr>
            <p:ph type="body" sz="quarter" idx="10"/>
          </p:nvPr>
        </p:nvSpPr>
        <p:spPr>
          <a:xfrm>
            <a:off x="609600" y="2002761"/>
            <a:ext cx="5363980" cy="3213764"/>
          </a:xfrm>
          <a:solidFill>
            <a:srgbClr val="FFFFFF">
              <a:alpha val="80000"/>
            </a:srgbClr>
          </a:solidFill>
        </p:spPr>
        <p:txBody>
          <a:bodyPr/>
          <a:lstStyle/>
          <a:p>
            <a:pPr marL="1028700" indent="0">
              <a:spcBef>
                <a:spcPts val="3000"/>
              </a:spcBef>
              <a:buNone/>
            </a:pPr>
            <a:r>
              <a:rPr lang="en-US" sz="2000" b="0">
                <a:cs typeface="Calibri" panose="020F0502020204030204" pitchFamily="34" charset="0"/>
              </a:rPr>
              <a:t>Providing </a:t>
            </a:r>
            <a:r>
              <a:rPr lang="en-US" sz="2000">
                <a:solidFill>
                  <a:schemeClr val="accent5"/>
                </a:solidFill>
                <a:cs typeface="Calibri" panose="020F0502020204030204" pitchFamily="34" charset="0"/>
              </a:rPr>
              <a:t>funding and guidance </a:t>
            </a:r>
            <a:r>
              <a:rPr lang="en-US" sz="2000" b="0">
                <a:cs typeface="Calibri" panose="020F0502020204030204" pitchFamily="34" charset="0"/>
              </a:rPr>
              <a:t>to achieve priorities</a:t>
            </a:r>
          </a:p>
          <a:p>
            <a:pPr marL="1028700" indent="0">
              <a:spcBef>
                <a:spcPts val="3000"/>
              </a:spcBef>
              <a:buNone/>
            </a:pPr>
            <a:r>
              <a:rPr lang="en-US" sz="2000" b="0">
                <a:cs typeface="Calibri" panose="020F0502020204030204" pitchFamily="34" charset="0"/>
              </a:rPr>
              <a:t>Offering </a:t>
            </a:r>
            <a:r>
              <a:rPr lang="en-US" sz="2000">
                <a:solidFill>
                  <a:schemeClr val="accent5"/>
                </a:solidFill>
                <a:cs typeface="Calibri" panose="020F0502020204030204" pitchFamily="34" charset="0"/>
              </a:rPr>
              <a:t>direct support </a:t>
            </a:r>
            <a:r>
              <a:rPr lang="en-US" sz="2000" b="0">
                <a:cs typeface="Calibri" panose="020F0502020204030204" pitchFamily="34" charset="0"/>
              </a:rPr>
              <a:t>to awardees through technical assistance, engagement, and communications</a:t>
            </a:r>
          </a:p>
          <a:p>
            <a:pPr marL="1028700" lvl="7" indent="0">
              <a:spcBef>
                <a:spcPts val="3000"/>
              </a:spcBef>
              <a:buNone/>
            </a:pPr>
            <a:r>
              <a:rPr lang="en-US" sz="2000">
                <a:solidFill>
                  <a:srgbClr val="000000"/>
                </a:solidFill>
                <a:latin typeface="Calibri" panose="020F0502020204030204" pitchFamily="34" charset="0"/>
                <a:cs typeface="Calibri" panose="020F0502020204030204" pitchFamily="34" charset="0"/>
              </a:rPr>
              <a:t>Engaging technical and national </a:t>
            </a:r>
            <a:r>
              <a:rPr lang="en-US" sz="2000" b="1">
                <a:solidFill>
                  <a:schemeClr val="accent5"/>
                </a:solidFill>
                <a:latin typeface="Calibri" panose="020F0502020204030204" pitchFamily="34" charset="0"/>
                <a:cs typeface="Calibri" panose="020F0502020204030204" pitchFamily="34" charset="0"/>
              </a:rPr>
              <a:t>partners</a:t>
            </a:r>
            <a:r>
              <a:rPr lang="en-US" sz="2000">
                <a:solidFill>
                  <a:srgbClr val="000000"/>
                </a:solidFill>
                <a:latin typeface="Calibri" panose="020F0502020204030204" pitchFamily="34" charset="0"/>
                <a:cs typeface="Calibri" panose="020F0502020204030204" pitchFamily="34" charset="0"/>
              </a:rPr>
              <a:t> to strengthen the IIS community</a:t>
            </a:r>
          </a:p>
        </p:txBody>
      </p:sp>
      <p:pic>
        <p:nvPicPr>
          <p:cNvPr id="9" name="Graphic 8" descr="Handshake outline">
            <a:extLst>
              <a:ext uri="{FF2B5EF4-FFF2-40B4-BE49-F238E27FC236}">
                <a16:creationId xmlns:a16="http://schemas.microsoft.com/office/drawing/2014/main" id="{59781051-A100-C810-C0E2-C5BC8573FA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621" y="4300621"/>
            <a:ext cx="776722" cy="776722"/>
          </a:xfrm>
          <a:prstGeom prst="rect">
            <a:avLst/>
          </a:prstGeom>
        </p:spPr>
      </p:pic>
      <p:pic>
        <p:nvPicPr>
          <p:cNvPr id="10" name="Graphic 9" descr="Chat outline">
            <a:extLst>
              <a:ext uri="{FF2B5EF4-FFF2-40B4-BE49-F238E27FC236}">
                <a16:creationId xmlns:a16="http://schemas.microsoft.com/office/drawing/2014/main" id="{9D5F5FA8-3705-3C09-45F6-55E20FBEA6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9621" y="3104009"/>
            <a:ext cx="776723" cy="776723"/>
          </a:xfrm>
          <a:prstGeom prst="rect">
            <a:avLst/>
          </a:prstGeom>
        </p:spPr>
      </p:pic>
      <p:pic>
        <p:nvPicPr>
          <p:cNvPr id="11" name="Graphic 10" descr="Map with pin outline">
            <a:extLst>
              <a:ext uri="{FF2B5EF4-FFF2-40B4-BE49-F238E27FC236}">
                <a16:creationId xmlns:a16="http://schemas.microsoft.com/office/drawing/2014/main" id="{5FBCD12B-1B9A-E15F-9FC6-ADB9EDCEDD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9621" y="1958019"/>
            <a:ext cx="776722" cy="776722"/>
          </a:xfrm>
          <a:prstGeom prst="rect">
            <a:avLst/>
          </a:prstGeom>
        </p:spPr>
      </p:pic>
      <p:pic>
        <p:nvPicPr>
          <p:cNvPr id="13" name="Picture 12" descr="Diagram, engineering drawing&#10;&#10;Description automatically generated">
            <a:extLst>
              <a:ext uri="{FF2B5EF4-FFF2-40B4-BE49-F238E27FC236}">
                <a16:creationId xmlns:a16="http://schemas.microsoft.com/office/drawing/2014/main" id="{00FC5851-335E-B68D-6963-EEB4FD3FAE9E}"/>
              </a:ext>
            </a:extLst>
          </p:cNvPr>
          <p:cNvPicPr>
            <a:picLocks noChangeAspect="1"/>
          </p:cNvPicPr>
          <p:nvPr/>
        </p:nvPicPr>
        <p:blipFill rotWithShape="1">
          <a:blip r:embed="rId9">
            <a:alphaModFix/>
            <a:extLst>
              <a:ext uri="{28A0092B-C50C-407E-A947-70E740481C1C}">
                <a14:useLocalDpi xmlns:a14="http://schemas.microsoft.com/office/drawing/2010/main" val="0"/>
              </a:ext>
            </a:extLst>
          </a:blip>
          <a:srcRect l="7388" t="26616" r="30126" b="3024"/>
          <a:stretch/>
        </p:blipFill>
        <p:spPr>
          <a:xfrm>
            <a:off x="6619499" y="-113175"/>
            <a:ext cx="5572502" cy="6835096"/>
          </a:xfrm>
          <a:prstGeom prst="rect">
            <a:avLst/>
          </a:prstGeom>
        </p:spPr>
      </p:pic>
      <p:cxnSp>
        <p:nvCxnSpPr>
          <p:cNvPr id="14" name="Straight Arrow Connector 13">
            <a:extLst>
              <a:ext uri="{FF2B5EF4-FFF2-40B4-BE49-F238E27FC236}">
                <a16:creationId xmlns:a16="http://schemas.microsoft.com/office/drawing/2014/main" id="{0177DDDB-3645-AE21-1A8B-0293C864062C}"/>
              </a:ext>
            </a:extLst>
          </p:cNvPr>
          <p:cNvCxnSpPr>
            <a:cxnSpLocks/>
          </p:cNvCxnSpPr>
          <p:nvPr/>
        </p:nvCxnSpPr>
        <p:spPr>
          <a:xfrm>
            <a:off x="6642856" y="0"/>
            <a:ext cx="0" cy="6728271"/>
          </a:xfrm>
          <a:prstGeom prst="straightConnector1">
            <a:avLst/>
          </a:prstGeom>
          <a:ln w="57150">
            <a:solidFill>
              <a:srgbClr val="164380"/>
            </a:solidFill>
          </a:ln>
          <a:effectLst>
            <a:outerShdw blurRad="50800" dist="38100" dir="10800000" algn="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C1798681-6A65-E31A-217B-24D8C075D30C}"/>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21</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11340979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Pentagon 24">
            <a:extLst>
              <a:ext uri="{FF2B5EF4-FFF2-40B4-BE49-F238E27FC236}">
                <a16:creationId xmlns:a16="http://schemas.microsoft.com/office/drawing/2014/main" id="{0E388A31-6B90-BF18-F19B-0E0384CD2CF7}"/>
              </a:ext>
            </a:extLst>
          </p:cNvPr>
          <p:cNvSpPr/>
          <p:nvPr/>
        </p:nvSpPr>
        <p:spPr>
          <a:xfrm rot="5400000">
            <a:off x="4917528" y="-1017599"/>
            <a:ext cx="2370479" cy="10830559"/>
          </a:xfrm>
          <a:prstGeom prst="homePlate">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itle 2">
            <a:extLst>
              <a:ext uri="{FF2B5EF4-FFF2-40B4-BE49-F238E27FC236}">
                <a16:creationId xmlns:a16="http://schemas.microsoft.com/office/drawing/2014/main" id="{805B852D-848D-0BD1-36BC-195F9CEBDC65}"/>
              </a:ext>
            </a:extLst>
          </p:cNvPr>
          <p:cNvSpPr>
            <a:spLocks noGrp="1"/>
          </p:cNvSpPr>
          <p:nvPr>
            <p:ph type="title"/>
          </p:nvPr>
        </p:nvSpPr>
        <p:spPr>
          <a:xfrm>
            <a:off x="609600" y="777559"/>
            <a:ext cx="11054080" cy="641314"/>
          </a:xfrm>
        </p:spPr>
        <p:txBody>
          <a:bodyPr lIns="91440" tIns="45720" rIns="91440" bIns="45720" anchor="b" anchorCtr="0">
            <a:noAutofit/>
          </a:bodyPr>
          <a:lstStyle/>
          <a:p>
            <a:pPr>
              <a:lnSpc>
                <a:spcPct val="76000"/>
              </a:lnSpc>
              <a:spcBef>
                <a:spcPts val="0"/>
              </a:spcBef>
              <a:spcAft>
                <a:spcPts val="0"/>
              </a:spcAft>
            </a:pPr>
            <a:r>
              <a:rPr lang="en-US" sz="3730">
                <a:latin typeface="Calibri"/>
                <a:cs typeface="Calibri"/>
              </a:rPr>
              <a:t>Support: </a:t>
            </a:r>
            <a:br>
              <a:rPr lang="en-US" sz="3730">
                <a:latin typeface="Calibri"/>
                <a:cs typeface="Calibri"/>
              </a:rPr>
            </a:br>
            <a:r>
              <a:rPr lang="en-US" sz="3730" b="0">
                <a:latin typeface="Calibri"/>
                <a:cs typeface="Calibri"/>
              </a:rPr>
              <a:t>Engagement with the IIS Community</a:t>
            </a:r>
            <a:endParaRPr lang="en-US" sz="3730"/>
          </a:p>
        </p:txBody>
      </p:sp>
      <p:sp>
        <p:nvSpPr>
          <p:cNvPr id="90" name="TextBox 89">
            <a:extLst>
              <a:ext uri="{FF2B5EF4-FFF2-40B4-BE49-F238E27FC236}">
                <a16:creationId xmlns:a16="http://schemas.microsoft.com/office/drawing/2014/main" id="{D423A55F-1BF7-7716-3D66-B77BC4998C4A}"/>
              </a:ext>
            </a:extLst>
          </p:cNvPr>
          <p:cNvSpPr txBox="1"/>
          <p:nvPr/>
        </p:nvSpPr>
        <p:spPr>
          <a:xfrm>
            <a:off x="631826" y="1335952"/>
            <a:ext cx="11168562" cy="1200329"/>
          </a:xfrm>
          <a:prstGeom prst="rect">
            <a:avLst/>
          </a:prstGeom>
          <a:noFill/>
        </p:spPr>
        <p:txBody>
          <a:bodyPr wrap="square">
            <a:spAutoFit/>
          </a:bodyPr>
          <a:lstStyle/>
          <a:p>
            <a:r>
              <a:rPr lang="en-US" i="0" u="none" strike="noStrike">
                <a:solidFill>
                  <a:srgbClr val="292929"/>
                </a:solidFill>
                <a:effectLst/>
                <a:latin typeface="Calibri" panose="020F0502020204030204" pitchFamily="34" charset="0"/>
              </a:rPr>
              <a:t>CDC regularly engages with awardees and technology partners to support IIS activities. CDC also supports awardees and technology partners by </a:t>
            </a:r>
            <a:r>
              <a:rPr lang="en-US">
                <a:solidFill>
                  <a:srgbClr val="292929"/>
                </a:solidFill>
                <a:latin typeface="Calibri" panose="020F0502020204030204" pitchFamily="34" charset="0"/>
              </a:rPr>
              <a:t>providing funds and direction </a:t>
            </a:r>
            <a:r>
              <a:rPr lang="en-US" i="0" u="none" strike="noStrike">
                <a:solidFill>
                  <a:srgbClr val="292929"/>
                </a:solidFill>
                <a:effectLst/>
                <a:latin typeface="Calibri" panose="020F0502020204030204" pitchFamily="34" charset="0"/>
              </a:rPr>
              <a:t>to the American </a:t>
            </a:r>
            <a:r>
              <a:rPr lang="en-US">
                <a:solidFill>
                  <a:srgbClr val="292929"/>
                </a:solidFill>
                <a:latin typeface="Calibri" panose="020F0502020204030204" pitchFamily="34" charset="0"/>
              </a:rPr>
              <a:t>Immunization Registry Association (</a:t>
            </a:r>
            <a:r>
              <a:rPr lang="en-US" i="0" u="none" strike="noStrike">
                <a:solidFill>
                  <a:srgbClr val="292929"/>
                </a:solidFill>
                <a:effectLst/>
                <a:latin typeface="Calibri" panose="020F0502020204030204" pitchFamily="34" charset="0"/>
              </a:rPr>
              <a:t>AIRA) and the Public Health Informatics Institute (PHII) for developing guidance, identifying best practices, and collaboratively solving problems.</a:t>
            </a:r>
            <a:endParaRPr lang="en-US">
              <a:solidFill>
                <a:srgbClr val="292929"/>
              </a:solidFill>
            </a:endParaRPr>
          </a:p>
        </p:txBody>
      </p:sp>
      <p:sp>
        <p:nvSpPr>
          <p:cNvPr id="11" name="Rectangle 10">
            <a:extLst>
              <a:ext uri="{FF2B5EF4-FFF2-40B4-BE49-F238E27FC236}">
                <a16:creationId xmlns:a16="http://schemas.microsoft.com/office/drawing/2014/main" id="{553929DF-5E35-65CA-2B5D-76BB2A97FC5E}"/>
              </a:ext>
            </a:extLst>
          </p:cNvPr>
          <p:cNvSpPr/>
          <p:nvPr/>
        </p:nvSpPr>
        <p:spPr>
          <a:xfrm>
            <a:off x="873759" y="4174018"/>
            <a:ext cx="1823715" cy="276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AIRA</a:t>
            </a:r>
          </a:p>
        </p:txBody>
      </p:sp>
      <p:sp>
        <p:nvSpPr>
          <p:cNvPr id="16" name="Rectangle 15">
            <a:extLst>
              <a:ext uri="{FF2B5EF4-FFF2-40B4-BE49-F238E27FC236}">
                <a16:creationId xmlns:a16="http://schemas.microsoft.com/office/drawing/2014/main" id="{647ED221-8993-E71F-5039-BB1389DD59B5}"/>
              </a:ext>
            </a:extLst>
          </p:cNvPr>
          <p:cNvSpPr/>
          <p:nvPr/>
        </p:nvSpPr>
        <p:spPr>
          <a:xfrm>
            <a:off x="688215" y="2728690"/>
            <a:ext cx="10830560" cy="498991"/>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bg1"/>
                </a:solidFill>
              </a:rPr>
              <a:t>CDC</a:t>
            </a:r>
          </a:p>
        </p:txBody>
      </p:sp>
      <p:sp>
        <p:nvSpPr>
          <p:cNvPr id="17" name="Rectangle 16">
            <a:extLst>
              <a:ext uri="{FF2B5EF4-FFF2-40B4-BE49-F238E27FC236}">
                <a16:creationId xmlns:a16="http://schemas.microsoft.com/office/drawing/2014/main" id="{90B33B33-6D8D-AA30-F248-2DE9700A711B}"/>
              </a:ext>
            </a:extLst>
          </p:cNvPr>
          <p:cNvSpPr/>
          <p:nvPr/>
        </p:nvSpPr>
        <p:spPr>
          <a:xfrm>
            <a:off x="873759" y="4425410"/>
            <a:ext cx="1823715" cy="192459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73038" algn="l" defTabSz="914400" rtl="0" eaLnBrk="1" fontAlgn="auto" latinLnBrk="0" hangingPunct="1">
              <a:spcBef>
                <a:spcPts val="0"/>
              </a:spcBef>
              <a:spcAft>
                <a:spcPts val="0"/>
              </a:spcAft>
              <a:buSzTx/>
              <a:buFont typeface="Arial" panose="020B0604020202020204" pitchFamily="34" charset="0"/>
              <a:buChar char="•"/>
              <a:tabLst/>
              <a:defRPr/>
            </a:pPr>
            <a:r>
              <a:rPr lang="en-US" altLang="en-US" sz="1200">
                <a:solidFill>
                  <a:srgbClr val="000000"/>
                </a:solidFill>
                <a:latin typeface="Calibri" panose="020F0502020204030204" pitchFamily="34" charset="0"/>
                <a:cs typeface="Calibri" panose="020F0502020204030204" pitchFamily="34" charset="0"/>
              </a:rPr>
              <a:t>Technical</a:t>
            </a: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assistance</a:t>
            </a:r>
          </a:p>
          <a:p>
            <a:pPr marL="228600" marR="0" lvl="0" indent="-173038" algn="l" defTabSz="914400" rtl="0" eaLnBrk="1" fontAlgn="auto" latinLnBrk="0" hangingPunct="1">
              <a:spcBef>
                <a:spcPts val="0"/>
              </a:spcBef>
              <a:spcAft>
                <a:spcPts val="0"/>
              </a:spcAft>
              <a:buSzTx/>
              <a:buFont typeface="Arial" panose="020B0604020202020204" pitchFamily="34" charset="0"/>
              <a:buChar char="•"/>
              <a:tabLst/>
              <a:defRPr/>
            </a:pPr>
            <a:r>
              <a:rPr lang="en-US" altLang="en-US" sz="1200">
                <a:solidFill>
                  <a:srgbClr val="000000"/>
                </a:solidFill>
                <a:latin typeface="Calibri" panose="020F0502020204030204" pitchFamily="34" charset="0"/>
                <a:cs typeface="Calibri" panose="020F0502020204030204" pitchFamily="34" charset="0"/>
              </a:rPr>
              <a:t>Workgroups</a:t>
            </a:r>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228600" marR="0" lvl="0" indent="-173038" algn="l" defTabSz="914400" rtl="0" eaLnBrk="1" fontAlgn="auto" latinLnBrk="0" hangingPunct="1">
              <a:spcBef>
                <a:spcPts val="0"/>
              </a:spcBef>
              <a:spcAft>
                <a:spcPts val="0"/>
              </a:spcAft>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Technical trainings and educational activities </a:t>
            </a:r>
          </a:p>
          <a:p>
            <a:pPr algn="ctr"/>
            <a:endParaRPr lang="en-US" sz="1200">
              <a:solidFill>
                <a:srgbClr val="000000"/>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8FC28301-C558-9BED-57CC-EC95CE6BB552}"/>
              </a:ext>
            </a:extLst>
          </p:cNvPr>
          <p:cNvSpPr/>
          <p:nvPr/>
        </p:nvSpPr>
        <p:spPr>
          <a:xfrm>
            <a:off x="2976884" y="3429001"/>
            <a:ext cx="2133601" cy="430718"/>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a:t>Awardees</a:t>
            </a:r>
          </a:p>
        </p:txBody>
      </p:sp>
      <p:sp>
        <p:nvSpPr>
          <p:cNvPr id="19" name="Rectangle 18">
            <a:extLst>
              <a:ext uri="{FF2B5EF4-FFF2-40B4-BE49-F238E27FC236}">
                <a16:creationId xmlns:a16="http://schemas.microsoft.com/office/drawing/2014/main" id="{551A2EEB-10C7-DA39-1275-667B77A524A1}"/>
              </a:ext>
            </a:extLst>
          </p:cNvPr>
          <p:cNvSpPr/>
          <p:nvPr/>
        </p:nvSpPr>
        <p:spPr>
          <a:xfrm>
            <a:off x="2976884" y="3853909"/>
            <a:ext cx="2133595" cy="2496091"/>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55245" algn="ctr" eaLnBrk="1" hangingPunct="1">
              <a:buClrTx/>
            </a:pPr>
            <a:endParaRPr lang="en-US" altLang="en-US" sz="1200">
              <a:solidFill>
                <a:srgbClr val="000000"/>
              </a:solidFill>
              <a:latin typeface="Calibri" panose="020F0502020204030204" pitchFamily="34" charset="0"/>
              <a:cs typeface="Calibri" panose="020F0502020204030204" pitchFamily="34" charset="0"/>
            </a:endParaRPr>
          </a:p>
          <a:p>
            <a:pPr marL="55245" algn="ctr" eaLnBrk="1" hangingPunct="1">
              <a:buClrTx/>
            </a:pPr>
            <a:endParaRPr lang="en-US" altLang="en-US" sz="1200">
              <a:solidFill>
                <a:srgbClr val="000000"/>
              </a:solidFill>
              <a:latin typeface="Calibri" panose="020F0502020204030204" pitchFamily="34" charset="0"/>
              <a:cs typeface="Calibri" panose="020F0502020204030204" pitchFamily="34" charset="0"/>
            </a:endParaRPr>
          </a:p>
          <a:p>
            <a:pPr marL="55245" algn="ctr" eaLnBrk="1" hangingPunct="1">
              <a:buClrTx/>
            </a:pPr>
            <a:endParaRPr lang="en-US" altLang="en-US" sz="1200">
              <a:solidFill>
                <a:srgbClr val="000000"/>
              </a:solidFill>
              <a:latin typeface="Calibri" panose="020F0502020204030204" pitchFamily="34" charset="0"/>
              <a:cs typeface="Calibri" panose="020F0502020204030204" pitchFamily="34" charset="0"/>
            </a:endParaRPr>
          </a:p>
          <a:p>
            <a:pPr marL="55245" eaLnBrk="1" hangingPunct="1">
              <a:buClrTx/>
            </a:pPr>
            <a:r>
              <a:rPr lang="en-US" altLang="en-US" sz="1200">
                <a:solidFill>
                  <a:srgbClr val="000000"/>
                </a:solidFill>
                <a:latin typeface="Calibri"/>
                <a:cs typeface="Calibri"/>
              </a:rPr>
              <a:t>Implement IISs and ensure capacity to advance prioritized IIS capabilities.</a:t>
            </a:r>
          </a:p>
          <a:p>
            <a:pPr marL="55245" eaLnBrk="1" hangingPunct="1">
              <a:buClrTx/>
            </a:pPr>
            <a:endParaRPr lang="en-US" altLang="en-US" sz="1200">
              <a:solidFill>
                <a:srgbClr val="000000"/>
              </a:solidFill>
              <a:latin typeface="Calibri" panose="020F0502020204030204" pitchFamily="34" charset="0"/>
              <a:cs typeface="Calibri" panose="020F0502020204030204" pitchFamily="34" charset="0"/>
            </a:endParaRPr>
          </a:p>
          <a:p>
            <a:pPr marL="55245" eaLnBrk="1" hangingPunct="1">
              <a:buClrTx/>
            </a:pPr>
            <a:r>
              <a:rPr lang="en-US" altLang="en-US" sz="1200" b="1">
                <a:solidFill>
                  <a:srgbClr val="000000"/>
                </a:solidFill>
                <a:latin typeface="Calibri"/>
                <a:cs typeface="Calibri"/>
              </a:rPr>
              <a:t>CDC Engagement</a:t>
            </a:r>
          </a:p>
          <a:p>
            <a:pPr marL="226695" indent="-171450" eaLnBrk="1" hangingPunct="1">
              <a:buClrTx/>
              <a:buFont typeface="Arial" panose="020B0604020202020204" pitchFamily="34" charset="0"/>
              <a:buChar char="•"/>
            </a:pPr>
            <a:r>
              <a:rPr lang="en-US" altLang="en-US" sz="1200">
                <a:solidFill>
                  <a:srgbClr val="000000"/>
                </a:solidFill>
                <a:latin typeface="Calibri"/>
                <a:cs typeface="Calibri"/>
              </a:rPr>
              <a:t>IIS-All Awardee Forum</a:t>
            </a:r>
          </a:p>
          <a:p>
            <a:pPr marL="226695" indent="-171450" eaLnBrk="1" hangingPunct="1">
              <a:buClrTx/>
              <a:buFont typeface="Arial" panose="020B0604020202020204" pitchFamily="34" charset="0"/>
              <a:buChar char="•"/>
            </a:pPr>
            <a:r>
              <a:rPr lang="en-US" altLang="en-US" sz="1200">
                <a:solidFill>
                  <a:srgbClr val="000000"/>
                </a:solidFill>
                <a:latin typeface="Calibri"/>
                <a:cs typeface="Calibri"/>
              </a:rPr>
              <a:t>Platform-based consortia sessions</a:t>
            </a:r>
          </a:p>
          <a:p>
            <a:pPr marL="226695" indent="-171450" eaLnBrk="1" hangingPunct="1">
              <a:buClrTx/>
              <a:buFont typeface="Arial" panose="020B0604020202020204" pitchFamily="34" charset="0"/>
              <a:buChar char="•"/>
            </a:pPr>
            <a:r>
              <a:rPr lang="en-US" altLang="en-US" sz="1200">
                <a:solidFill>
                  <a:srgbClr val="000000"/>
                </a:solidFill>
                <a:latin typeface="Calibri"/>
                <a:cs typeface="Calibri"/>
              </a:rPr>
              <a:t>Dedicated CDC SME</a:t>
            </a:r>
            <a:endParaRPr lang="en-US" altLang="en-US" sz="1200">
              <a:solidFill>
                <a:schemeClr val="accent6"/>
              </a:solidFill>
              <a:latin typeface="Calibri"/>
              <a:cs typeface="Calibri"/>
            </a:endParaRPr>
          </a:p>
          <a:p>
            <a:pPr marL="226695" indent="-171450">
              <a:buFont typeface="Arial" panose="020B0604020202020204" pitchFamily="34" charset="0"/>
              <a:buChar char="•"/>
            </a:pPr>
            <a:r>
              <a:rPr lang="en-US" altLang="en-US" sz="1200">
                <a:solidFill>
                  <a:srgbClr val="000000"/>
                </a:solidFill>
                <a:latin typeface="Calibri"/>
                <a:cs typeface="Calibri"/>
              </a:rPr>
              <a:t>CDC- and partner-provided technical assistance</a:t>
            </a:r>
            <a:endParaRPr lang="en-US" altLang="en-US" sz="1200">
              <a:solidFill>
                <a:srgbClr val="000000"/>
              </a:solidFill>
              <a:latin typeface="Calibri" panose="020F0502020204030204" pitchFamily="34" charset="0"/>
              <a:cs typeface="Calibri" panose="020F0502020204030204" pitchFamily="34" charset="0"/>
            </a:endParaRPr>
          </a:p>
          <a:p>
            <a:pPr marL="55245" algn="ctr" eaLnBrk="1" hangingPunct="1">
              <a:buClrTx/>
            </a:pPr>
            <a:endParaRPr lang="en-US" altLang="en-US" sz="1200">
              <a:solidFill>
                <a:schemeClr val="accent6"/>
              </a:solidFill>
              <a:latin typeface="Calibri" panose="020F0502020204030204" pitchFamily="34" charset="0"/>
              <a:cs typeface="Calibri" panose="020F0502020204030204" pitchFamily="34" charset="0"/>
            </a:endParaRPr>
          </a:p>
          <a:p>
            <a:pPr marL="55245" algn="ctr" eaLnBrk="1" hangingPunct="1">
              <a:buClrTx/>
            </a:pPr>
            <a:endParaRPr lang="en-US" altLang="en-US" sz="1200">
              <a:solidFill>
                <a:schemeClr val="accent6"/>
              </a:solidFill>
              <a:latin typeface="Calibri" panose="020F0502020204030204" pitchFamily="34" charset="0"/>
              <a:cs typeface="Calibri" panose="020F0502020204030204" pitchFamily="34" charset="0"/>
            </a:endParaRPr>
          </a:p>
          <a:p>
            <a:pPr marL="55245" algn="ctr" eaLnBrk="1" hangingPunct="1">
              <a:buClrTx/>
            </a:pPr>
            <a:endParaRPr lang="en-US" altLang="en-US" sz="1200">
              <a:solidFill>
                <a:schemeClr val="accent6"/>
              </a:solidFill>
              <a:latin typeface="Calibri" panose="020F0502020204030204" pitchFamily="34" charset="0"/>
              <a:cs typeface="Calibri" panose="020F0502020204030204" pitchFamily="34" charset="0"/>
            </a:endParaRPr>
          </a:p>
          <a:p>
            <a:pPr marL="55245" algn="ctr"/>
            <a:endParaRPr lang="en-US" altLang="en-US" sz="1200">
              <a:solidFill>
                <a:srgbClr val="002060"/>
              </a:solidFill>
              <a:latin typeface="Calibri" panose="020F0502020204030204" pitchFamily="34" charset="0"/>
              <a:cs typeface="Calibri" panose="020F0502020204030204" pitchFamily="34" charset="0"/>
            </a:endParaRPr>
          </a:p>
          <a:p>
            <a:pPr algn="ctr"/>
            <a:endParaRPr lang="en-US" sz="1200">
              <a:solidFill>
                <a:srgbClr val="000000"/>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4AD719E7-3A7D-8843-6C16-10062C4A9E3F}"/>
              </a:ext>
            </a:extLst>
          </p:cNvPr>
          <p:cNvSpPr/>
          <p:nvPr/>
        </p:nvSpPr>
        <p:spPr>
          <a:xfrm>
            <a:off x="7167888" y="3429001"/>
            <a:ext cx="2133601" cy="432530"/>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a:t>Technology Partners</a:t>
            </a:r>
          </a:p>
        </p:txBody>
      </p:sp>
      <p:sp>
        <p:nvSpPr>
          <p:cNvPr id="21" name="Rectangle 20">
            <a:extLst>
              <a:ext uri="{FF2B5EF4-FFF2-40B4-BE49-F238E27FC236}">
                <a16:creationId xmlns:a16="http://schemas.microsoft.com/office/drawing/2014/main" id="{1CD1BDF8-1E76-4896-9ACD-B7C42DBB6535}"/>
              </a:ext>
            </a:extLst>
          </p:cNvPr>
          <p:cNvSpPr/>
          <p:nvPr/>
        </p:nvSpPr>
        <p:spPr>
          <a:xfrm>
            <a:off x="7167888" y="3860801"/>
            <a:ext cx="2133595" cy="2496091"/>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55245">
              <a:buClrTx/>
            </a:pPr>
            <a:r>
              <a:rPr lang="en-US" altLang="en-US" sz="1200">
                <a:solidFill>
                  <a:srgbClr val="000000"/>
                </a:solidFill>
                <a:latin typeface="Calibri"/>
                <a:cs typeface="Calibri"/>
              </a:rPr>
              <a:t>On behalf of awardees, implement IISs and ensure capacity to advance prioritized IIS capabilities.</a:t>
            </a:r>
            <a:endParaRPr lang="en-US">
              <a:latin typeface="Calibri"/>
              <a:cs typeface="Calibri"/>
            </a:endParaRPr>
          </a:p>
          <a:p>
            <a:pPr marL="55245">
              <a:buClrTx/>
            </a:pPr>
            <a:endParaRPr lang="en-US" altLang="en-US" sz="1200">
              <a:solidFill>
                <a:srgbClr val="000000"/>
              </a:solidFill>
              <a:latin typeface="Calibri" panose="020F0502020204030204" pitchFamily="34" charset="0"/>
              <a:cs typeface="Calibri" panose="020F0502020204030204" pitchFamily="34" charset="0"/>
            </a:endParaRPr>
          </a:p>
          <a:p>
            <a:pPr marL="55245" eaLnBrk="1" hangingPunct="1">
              <a:buClrTx/>
            </a:pPr>
            <a:r>
              <a:rPr lang="en-US" altLang="en-US" sz="1200" b="1">
                <a:solidFill>
                  <a:srgbClr val="000000"/>
                </a:solidFill>
                <a:latin typeface="Calibri"/>
                <a:cs typeface="Calibri"/>
              </a:rPr>
              <a:t>CDC Engagement</a:t>
            </a:r>
          </a:p>
          <a:p>
            <a:pPr marL="226695" indent="-171450" eaLnBrk="1" hangingPunct="1">
              <a:buClrTx/>
              <a:buFont typeface="Arial" panose="020B0604020202020204" pitchFamily="34" charset="0"/>
              <a:buChar char="•"/>
            </a:pPr>
            <a:r>
              <a:rPr lang="en-US" altLang="en-US" sz="1200">
                <a:solidFill>
                  <a:srgbClr val="000000"/>
                </a:solidFill>
                <a:latin typeface="Calibri"/>
                <a:cs typeface="Calibri"/>
              </a:rPr>
              <a:t>Technology Partner call</a:t>
            </a:r>
          </a:p>
          <a:p>
            <a:pPr marL="226695" indent="-171450">
              <a:buFont typeface="Arial" panose="020B0604020202020204" pitchFamily="34" charset="0"/>
              <a:buChar char="•"/>
            </a:pPr>
            <a:r>
              <a:rPr lang="en-US" altLang="en-US" sz="1200">
                <a:solidFill>
                  <a:srgbClr val="000000"/>
                </a:solidFill>
                <a:latin typeface="Calibri"/>
                <a:cs typeface="Calibri"/>
              </a:rPr>
              <a:t>Direct vendor contracts</a:t>
            </a:r>
            <a:endParaRPr lang="en-US" altLang="en-US" sz="1200">
              <a:solidFill>
                <a:srgbClr val="000000"/>
              </a:solidFill>
              <a:latin typeface="Calibri" panose="020F0502020204030204" pitchFamily="34" charset="0"/>
              <a:cs typeface="Calibri" panose="020F0502020204030204" pitchFamily="34" charset="0"/>
            </a:endParaRPr>
          </a:p>
          <a:p>
            <a:pPr algn="ctr"/>
            <a:endParaRPr lang="en-US" sz="1200">
              <a:solidFill>
                <a:srgbClr val="000000"/>
              </a:solidFill>
              <a:latin typeface="Calibri" panose="020F0502020204030204" pitchFamily="34" charset="0"/>
              <a:cs typeface="Calibri" panose="020F0502020204030204" pitchFamily="34" charset="0"/>
            </a:endParaRPr>
          </a:p>
          <a:p>
            <a:pPr algn="ctr"/>
            <a:endParaRPr lang="en-US" sz="1200">
              <a:solidFill>
                <a:srgbClr val="000000"/>
              </a:solidFill>
              <a:latin typeface="Calibri" panose="020F0502020204030204" pitchFamily="34" charset="0"/>
              <a:cs typeface="Calibri" panose="020F0502020204030204" pitchFamily="34" charset="0"/>
            </a:endParaRPr>
          </a:p>
          <a:p>
            <a:pPr algn="ctr"/>
            <a:endParaRPr lang="en-US" sz="1200">
              <a:solidFill>
                <a:srgbClr val="000000"/>
              </a:solidFill>
              <a:latin typeface="Calibri" panose="020F0502020204030204" pitchFamily="34" charset="0"/>
              <a:cs typeface="Calibri" panose="020F0502020204030204" pitchFamily="34" charset="0"/>
            </a:endParaRPr>
          </a:p>
          <a:p>
            <a:pPr algn="ctr"/>
            <a:endParaRPr lang="en-US" sz="1200">
              <a:solidFill>
                <a:srgbClr val="000000"/>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76B27833-3D07-9705-F586-DA96CEA3F7E2}"/>
              </a:ext>
            </a:extLst>
          </p:cNvPr>
          <p:cNvSpPr/>
          <p:nvPr/>
        </p:nvSpPr>
        <p:spPr>
          <a:xfrm>
            <a:off x="9530068" y="4159606"/>
            <a:ext cx="1819656" cy="274320"/>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a:t>PHII</a:t>
            </a:r>
          </a:p>
        </p:txBody>
      </p:sp>
      <p:sp>
        <p:nvSpPr>
          <p:cNvPr id="23" name="Rectangle 22">
            <a:extLst>
              <a:ext uri="{FF2B5EF4-FFF2-40B4-BE49-F238E27FC236}">
                <a16:creationId xmlns:a16="http://schemas.microsoft.com/office/drawing/2014/main" id="{510E566E-0406-5FF9-7C84-3EA3F8C45318}"/>
              </a:ext>
            </a:extLst>
          </p:cNvPr>
          <p:cNvSpPr/>
          <p:nvPr/>
        </p:nvSpPr>
        <p:spPr>
          <a:xfrm>
            <a:off x="9530068" y="4416333"/>
            <a:ext cx="1819656" cy="1933667"/>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30188" algn="l" defTabSz="914400" rtl="0" eaLnBrk="1" fontAlgn="auto" latinLnBrk="0" hangingPunct="1">
              <a:spcBef>
                <a:spcPts val="0"/>
              </a:spcBef>
              <a:spcAft>
                <a:spcPts val="0"/>
              </a:spcAft>
              <a:buClrTx/>
              <a:buSzTx/>
              <a:buFont typeface="Arial" panose="020B0604020202020204" pitchFamily="34" charset="0"/>
              <a:buChar char="•"/>
              <a:tabLst/>
              <a:defRPr/>
            </a:pPr>
            <a:r>
              <a:rPr lang="en-US" sz="1200">
                <a:solidFill>
                  <a:srgbClr val="000000"/>
                </a:solidFill>
                <a:latin typeface="Calibri" panose="020F0502020204030204" pitchFamily="34" charset="0"/>
                <a:cs typeface="Calibri" panose="020F0502020204030204" pitchFamily="34" charset="0"/>
              </a:rPr>
              <a:t>Technical assistance</a:t>
            </a:r>
          </a:p>
          <a:p>
            <a:pPr marL="285750" marR="0" lvl="0" indent="-230188" algn="l" defTabSz="914400" rtl="0" eaLnBrk="1" fontAlgn="auto" latinLnBrk="0" hangingPunct="1">
              <a:spcBef>
                <a:spcPts val="0"/>
              </a:spcBef>
              <a:spcAft>
                <a:spcPts val="0"/>
              </a:spcAft>
              <a:buClrTx/>
              <a:buSzTx/>
              <a:buFont typeface="Arial" panose="020B0604020202020204" pitchFamily="34" charset="0"/>
              <a:buChar char="•"/>
              <a:tabLst/>
              <a:defRPr/>
            </a:pPr>
            <a:r>
              <a:rPr lang="en-US" sz="1200">
                <a:solidFill>
                  <a:srgbClr val="000000"/>
                </a:solidFill>
                <a:latin typeface="Calibri" panose="020F0502020204030204" pitchFamily="34" charset="0"/>
                <a:cs typeface="Calibri" panose="020F0502020204030204" pitchFamily="34" charset="0"/>
              </a:rPr>
              <a:t>Workforce trainings and educational activities</a:t>
            </a:r>
          </a:p>
          <a:p>
            <a:pPr marL="285750" marR="0" lvl="0" indent="-230188" algn="l" defTabSz="914400" rtl="0" eaLnBrk="1" fontAlgn="auto" latinLnBrk="0" hangingPunct="1">
              <a:spcBef>
                <a:spcPts val="0"/>
              </a:spcBef>
              <a:spcAft>
                <a:spcPts val="0"/>
              </a:spcAft>
              <a:buClrTx/>
              <a:buSzTx/>
              <a:buFont typeface="Arial" panose="020B0604020202020204" pitchFamily="34" charset="0"/>
              <a:buChar char="•"/>
              <a:tabLst/>
              <a:defRPr/>
            </a:pPr>
            <a:r>
              <a:rPr lang="en-US" sz="1200">
                <a:solidFill>
                  <a:srgbClr val="000000"/>
                </a:solidFill>
                <a:latin typeface="Calibri" panose="020F0502020204030204" pitchFamily="34" charset="0"/>
                <a:cs typeface="Calibri" panose="020F0502020204030204" pitchFamily="34" charset="0"/>
              </a:rPr>
              <a:t>Competencies model</a:t>
            </a:r>
          </a:p>
        </p:txBody>
      </p:sp>
      <p:sp>
        <p:nvSpPr>
          <p:cNvPr id="31" name="TextBox 30">
            <a:extLst>
              <a:ext uri="{FF2B5EF4-FFF2-40B4-BE49-F238E27FC236}">
                <a16:creationId xmlns:a16="http://schemas.microsoft.com/office/drawing/2014/main" id="{4841D158-67CB-C869-E6C7-789BE1D30DF2}"/>
              </a:ext>
            </a:extLst>
          </p:cNvPr>
          <p:cNvSpPr txBox="1"/>
          <p:nvPr/>
        </p:nvSpPr>
        <p:spPr>
          <a:xfrm>
            <a:off x="5110479" y="2808360"/>
            <a:ext cx="2057403"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1"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200" b="1">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CDC regular communicates and engages with stakeholders to provide </a:t>
            </a:r>
            <a:r>
              <a:rPr lang="en-US" sz="1100">
                <a:solidFill>
                  <a:schemeClr val="bg1"/>
                </a:solidFill>
                <a:latin typeface="Calibri" panose="020F0502020204030204" pitchFamily="34" charset="0"/>
                <a:cs typeface="Calibri" panose="020F0502020204030204" pitchFamily="34" charset="0"/>
              </a:rPr>
              <a:t>relevant, timely information and guidance.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latin typeface="Calibri" panose="020F0502020204030204" pitchFamily="34" charset="0"/>
                <a:cs typeface="Calibri" panose="020F0502020204030204" pitchFamily="34" charset="0"/>
              </a:rPr>
              <a:t>CDC Communication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IIS Information Brief</a:t>
            </a:r>
            <a:endParaRPr kumimoji="0" lang="en-US" sz="110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SharePoint sites</a:t>
            </a:r>
          </a:p>
        </p:txBody>
      </p:sp>
      <p:grpSp>
        <p:nvGrpSpPr>
          <p:cNvPr id="35" name="Group 34">
            <a:extLst>
              <a:ext uri="{FF2B5EF4-FFF2-40B4-BE49-F238E27FC236}">
                <a16:creationId xmlns:a16="http://schemas.microsoft.com/office/drawing/2014/main" id="{D2E92744-932D-F897-00CC-04B91260C2E2}"/>
              </a:ext>
            </a:extLst>
          </p:cNvPr>
          <p:cNvGrpSpPr/>
          <p:nvPr/>
        </p:nvGrpSpPr>
        <p:grpSpPr>
          <a:xfrm>
            <a:off x="5839737" y="4201315"/>
            <a:ext cx="513675" cy="498990"/>
            <a:chOff x="8108950" y="4630738"/>
            <a:chExt cx="500062" cy="488950"/>
          </a:xfrm>
          <a:solidFill>
            <a:schemeClr val="bg1"/>
          </a:solidFill>
        </p:grpSpPr>
        <p:sp>
          <p:nvSpPr>
            <p:cNvPr id="36" name="Freeform 490">
              <a:extLst>
                <a:ext uri="{FF2B5EF4-FFF2-40B4-BE49-F238E27FC236}">
                  <a16:creationId xmlns:a16="http://schemas.microsoft.com/office/drawing/2014/main" id="{C42C1766-E9C4-98FE-0ED5-AE32D076015F}"/>
                </a:ext>
              </a:extLst>
            </p:cNvPr>
            <p:cNvSpPr>
              <a:spLocks/>
            </p:cNvSpPr>
            <p:nvPr/>
          </p:nvSpPr>
          <p:spPr bwMode="auto">
            <a:xfrm>
              <a:off x="8256588" y="4630738"/>
              <a:ext cx="284162" cy="146050"/>
            </a:xfrm>
            <a:custGeom>
              <a:avLst/>
              <a:gdLst>
                <a:gd name="T0" fmla="*/ 137 w 138"/>
                <a:gd name="T1" fmla="*/ 54 h 71"/>
                <a:gd name="T2" fmla="*/ 126 w 138"/>
                <a:gd name="T3" fmla="*/ 4 h 71"/>
                <a:gd name="T4" fmla="*/ 120 w 138"/>
                <a:gd name="T5" fmla="*/ 0 h 71"/>
                <a:gd name="T6" fmla="*/ 117 w 138"/>
                <a:gd name="T7" fmla="*/ 6 h 71"/>
                <a:gd name="T8" fmla="*/ 125 w 138"/>
                <a:gd name="T9" fmla="*/ 45 h 71"/>
                <a:gd name="T10" fmla="*/ 3 w 138"/>
                <a:gd name="T11" fmla="*/ 46 h 71"/>
                <a:gd name="T12" fmla="*/ 2 w 138"/>
                <a:gd name="T13" fmla="*/ 52 h 71"/>
                <a:gd name="T14" fmla="*/ 9 w 138"/>
                <a:gd name="T15" fmla="*/ 53 h 71"/>
                <a:gd name="T16" fmla="*/ 119 w 138"/>
                <a:gd name="T17" fmla="*/ 53 h 71"/>
                <a:gd name="T18" fmla="*/ 81 w 138"/>
                <a:gd name="T19" fmla="*/ 61 h 71"/>
                <a:gd name="T20" fmla="*/ 77 w 138"/>
                <a:gd name="T21" fmla="*/ 67 h 71"/>
                <a:gd name="T22" fmla="*/ 82 w 138"/>
                <a:gd name="T23" fmla="*/ 71 h 71"/>
                <a:gd name="T24" fmla="*/ 83 w 138"/>
                <a:gd name="T25" fmla="*/ 71 h 71"/>
                <a:gd name="T26" fmla="*/ 133 w 138"/>
                <a:gd name="T27" fmla="*/ 60 h 71"/>
                <a:gd name="T28" fmla="*/ 137 w 138"/>
                <a:gd name="T2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71">
                  <a:moveTo>
                    <a:pt x="137" y="54"/>
                  </a:moveTo>
                  <a:cubicBezTo>
                    <a:pt x="126" y="4"/>
                    <a:pt x="126" y="4"/>
                    <a:pt x="126" y="4"/>
                  </a:cubicBezTo>
                  <a:cubicBezTo>
                    <a:pt x="126" y="1"/>
                    <a:pt x="123" y="0"/>
                    <a:pt x="120" y="0"/>
                  </a:cubicBezTo>
                  <a:cubicBezTo>
                    <a:pt x="118" y="1"/>
                    <a:pt x="116" y="4"/>
                    <a:pt x="117" y="6"/>
                  </a:cubicBezTo>
                  <a:cubicBezTo>
                    <a:pt x="125" y="45"/>
                    <a:pt x="125" y="45"/>
                    <a:pt x="125" y="45"/>
                  </a:cubicBezTo>
                  <a:cubicBezTo>
                    <a:pt x="89" y="18"/>
                    <a:pt x="39" y="18"/>
                    <a:pt x="3" y="46"/>
                  </a:cubicBezTo>
                  <a:cubicBezTo>
                    <a:pt x="1" y="47"/>
                    <a:pt x="0" y="50"/>
                    <a:pt x="2" y="52"/>
                  </a:cubicBezTo>
                  <a:cubicBezTo>
                    <a:pt x="4" y="55"/>
                    <a:pt x="7" y="55"/>
                    <a:pt x="9" y="53"/>
                  </a:cubicBezTo>
                  <a:cubicBezTo>
                    <a:pt x="42" y="28"/>
                    <a:pt x="87" y="28"/>
                    <a:pt x="119" y="53"/>
                  </a:cubicBezTo>
                  <a:cubicBezTo>
                    <a:pt x="81" y="61"/>
                    <a:pt x="81" y="61"/>
                    <a:pt x="81" y="61"/>
                  </a:cubicBezTo>
                  <a:cubicBezTo>
                    <a:pt x="78" y="62"/>
                    <a:pt x="77" y="65"/>
                    <a:pt x="77" y="67"/>
                  </a:cubicBezTo>
                  <a:cubicBezTo>
                    <a:pt x="78" y="70"/>
                    <a:pt x="80" y="71"/>
                    <a:pt x="82" y="71"/>
                  </a:cubicBezTo>
                  <a:cubicBezTo>
                    <a:pt x="82" y="71"/>
                    <a:pt x="83" y="71"/>
                    <a:pt x="83" y="71"/>
                  </a:cubicBezTo>
                  <a:cubicBezTo>
                    <a:pt x="133" y="60"/>
                    <a:pt x="133" y="60"/>
                    <a:pt x="133" y="60"/>
                  </a:cubicBezTo>
                  <a:cubicBezTo>
                    <a:pt x="136" y="60"/>
                    <a:pt x="138" y="57"/>
                    <a:pt x="137"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solidFill>
                  <a:schemeClr val="bg1"/>
                </a:solidFill>
              </a:endParaRPr>
            </a:p>
          </p:txBody>
        </p:sp>
        <p:sp>
          <p:nvSpPr>
            <p:cNvPr id="38" name="Freeform 491">
              <a:extLst>
                <a:ext uri="{FF2B5EF4-FFF2-40B4-BE49-F238E27FC236}">
                  <a16:creationId xmlns:a16="http://schemas.microsoft.com/office/drawing/2014/main" id="{DB471A8E-BB95-3690-F69D-F7884BA05F2C}"/>
                </a:ext>
              </a:extLst>
            </p:cNvPr>
            <p:cNvSpPr>
              <a:spLocks/>
            </p:cNvSpPr>
            <p:nvPr/>
          </p:nvSpPr>
          <p:spPr bwMode="auto">
            <a:xfrm>
              <a:off x="8435975" y="4856163"/>
              <a:ext cx="173037" cy="263525"/>
            </a:xfrm>
            <a:custGeom>
              <a:avLst/>
              <a:gdLst>
                <a:gd name="T0" fmla="*/ 56 w 84"/>
                <a:gd name="T1" fmla="*/ 118 h 128"/>
                <a:gd name="T2" fmla="*/ 19 w 84"/>
                <a:gd name="T3" fmla="*/ 109 h 128"/>
                <a:gd name="T4" fmla="*/ 78 w 84"/>
                <a:gd name="T5" fmla="*/ 5 h 128"/>
                <a:gd name="T6" fmla="*/ 73 w 84"/>
                <a:gd name="T7" fmla="*/ 1 h 128"/>
                <a:gd name="T8" fmla="*/ 69 w 84"/>
                <a:gd name="T9" fmla="*/ 6 h 128"/>
                <a:gd name="T10" fmla="*/ 13 w 84"/>
                <a:gd name="T11" fmla="*/ 101 h 128"/>
                <a:gd name="T12" fmla="*/ 22 w 84"/>
                <a:gd name="T13" fmla="*/ 62 h 128"/>
                <a:gd name="T14" fmla="*/ 19 w 84"/>
                <a:gd name="T15" fmla="*/ 56 h 128"/>
                <a:gd name="T16" fmla="*/ 13 w 84"/>
                <a:gd name="T17" fmla="*/ 60 h 128"/>
                <a:gd name="T18" fmla="*/ 0 w 84"/>
                <a:gd name="T19" fmla="*/ 109 h 128"/>
                <a:gd name="T20" fmla="*/ 4 w 84"/>
                <a:gd name="T21" fmla="*/ 115 h 128"/>
                <a:gd name="T22" fmla="*/ 54 w 84"/>
                <a:gd name="T23" fmla="*/ 128 h 128"/>
                <a:gd name="T24" fmla="*/ 55 w 84"/>
                <a:gd name="T25" fmla="*/ 128 h 128"/>
                <a:gd name="T26" fmla="*/ 60 w 84"/>
                <a:gd name="T27" fmla="*/ 124 h 128"/>
                <a:gd name="T28" fmla="*/ 56 w 84"/>
                <a:gd name="T2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28">
                  <a:moveTo>
                    <a:pt x="56" y="118"/>
                  </a:moveTo>
                  <a:cubicBezTo>
                    <a:pt x="19" y="109"/>
                    <a:pt x="19" y="109"/>
                    <a:pt x="19" y="109"/>
                  </a:cubicBezTo>
                  <a:cubicBezTo>
                    <a:pt x="59" y="91"/>
                    <a:pt x="84" y="50"/>
                    <a:pt x="78" y="5"/>
                  </a:cubicBezTo>
                  <a:cubicBezTo>
                    <a:pt x="78" y="2"/>
                    <a:pt x="76" y="0"/>
                    <a:pt x="73" y="1"/>
                  </a:cubicBezTo>
                  <a:cubicBezTo>
                    <a:pt x="70" y="1"/>
                    <a:pt x="68" y="3"/>
                    <a:pt x="69" y="6"/>
                  </a:cubicBezTo>
                  <a:cubicBezTo>
                    <a:pt x="73" y="47"/>
                    <a:pt x="50" y="85"/>
                    <a:pt x="13" y="101"/>
                  </a:cubicBezTo>
                  <a:cubicBezTo>
                    <a:pt x="22" y="62"/>
                    <a:pt x="22" y="62"/>
                    <a:pt x="22" y="62"/>
                  </a:cubicBezTo>
                  <a:cubicBezTo>
                    <a:pt x="23" y="59"/>
                    <a:pt x="22" y="57"/>
                    <a:pt x="19" y="56"/>
                  </a:cubicBezTo>
                  <a:cubicBezTo>
                    <a:pt x="16" y="55"/>
                    <a:pt x="14" y="57"/>
                    <a:pt x="13" y="60"/>
                  </a:cubicBezTo>
                  <a:cubicBezTo>
                    <a:pt x="0" y="109"/>
                    <a:pt x="0" y="109"/>
                    <a:pt x="0" y="109"/>
                  </a:cubicBezTo>
                  <a:cubicBezTo>
                    <a:pt x="0" y="112"/>
                    <a:pt x="1" y="115"/>
                    <a:pt x="4" y="115"/>
                  </a:cubicBezTo>
                  <a:cubicBezTo>
                    <a:pt x="54" y="128"/>
                    <a:pt x="54" y="128"/>
                    <a:pt x="54" y="128"/>
                  </a:cubicBezTo>
                  <a:cubicBezTo>
                    <a:pt x="54" y="128"/>
                    <a:pt x="55" y="128"/>
                    <a:pt x="55" y="128"/>
                  </a:cubicBezTo>
                  <a:cubicBezTo>
                    <a:pt x="57" y="128"/>
                    <a:pt x="59" y="127"/>
                    <a:pt x="60" y="124"/>
                  </a:cubicBezTo>
                  <a:cubicBezTo>
                    <a:pt x="60" y="122"/>
                    <a:pt x="59" y="119"/>
                    <a:pt x="56" y="1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solidFill>
                  <a:schemeClr val="bg1"/>
                </a:solidFill>
              </a:endParaRPr>
            </a:p>
          </p:txBody>
        </p:sp>
        <p:sp>
          <p:nvSpPr>
            <p:cNvPr id="39" name="Freeform 492">
              <a:extLst>
                <a:ext uri="{FF2B5EF4-FFF2-40B4-BE49-F238E27FC236}">
                  <a16:creationId xmlns:a16="http://schemas.microsoft.com/office/drawing/2014/main" id="{5E040223-D6B8-1602-037C-5CBA96FC45F0}"/>
                </a:ext>
              </a:extLst>
            </p:cNvPr>
            <p:cNvSpPr>
              <a:spLocks/>
            </p:cNvSpPr>
            <p:nvPr/>
          </p:nvSpPr>
          <p:spPr bwMode="auto">
            <a:xfrm>
              <a:off x="8108950" y="4829175"/>
              <a:ext cx="214312" cy="254000"/>
            </a:xfrm>
            <a:custGeom>
              <a:avLst/>
              <a:gdLst>
                <a:gd name="T0" fmla="*/ 101 w 104"/>
                <a:gd name="T1" fmla="*/ 113 h 123"/>
                <a:gd name="T2" fmla="*/ 46 w 104"/>
                <a:gd name="T3" fmla="*/ 17 h 123"/>
                <a:gd name="T4" fmla="*/ 75 w 104"/>
                <a:gd name="T5" fmla="*/ 46 h 123"/>
                <a:gd name="T6" fmla="*/ 78 w 104"/>
                <a:gd name="T7" fmla="*/ 47 h 123"/>
                <a:gd name="T8" fmla="*/ 82 w 104"/>
                <a:gd name="T9" fmla="*/ 46 h 123"/>
                <a:gd name="T10" fmla="*/ 82 w 104"/>
                <a:gd name="T11" fmla="*/ 39 h 123"/>
                <a:gd name="T12" fmla="*/ 46 w 104"/>
                <a:gd name="T13" fmla="*/ 2 h 123"/>
                <a:gd name="T14" fmla="*/ 39 w 104"/>
                <a:gd name="T15" fmla="*/ 2 h 123"/>
                <a:gd name="T16" fmla="*/ 2 w 104"/>
                <a:gd name="T17" fmla="*/ 38 h 123"/>
                <a:gd name="T18" fmla="*/ 2 w 104"/>
                <a:gd name="T19" fmla="*/ 45 h 123"/>
                <a:gd name="T20" fmla="*/ 9 w 104"/>
                <a:gd name="T21" fmla="*/ 45 h 123"/>
                <a:gd name="T22" fmla="*/ 36 w 104"/>
                <a:gd name="T23" fmla="*/ 19 h 123"/>
                <a:gd name="T24" fmla="*/ 97 w 104"/>
                <a:gd name="T25" fmla="*/ 122 h 123"/>
                <a:gd name="T26" fmla="*/ 99 w 104"/>
                <a:gd name="T27" fmla="*/ 123 h 123"/>
                <a:gd name="T28" fmla="*/ 103 w 104"/>
                <a:gd name="T29" fmla="*/ 120 h 123"/>
                <a:gd name="T30" fmla="*/ 101 w 104"/>
                <a:gd name="T31" fmla="*/ 1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23">
                  <a:moveTo>
                    <a:pt x="101" y="113"/>
                  </a:moveTo>
                  <a:cubicBezTo>
                    <a:pt x="62" y="97"/>
                    <a:pt x="40" y="58"/>
                    <a:pt x="46" y="17"/>
                  </a:cubicBezTo>
                  <a:cubicBezTo>
                    <a:pt x="75" y="46"/>
                    <a:pt x="75" y="46"/>
                    <a:pt x="75" y="46"/>
                  </a:cubicBezTo>
                  <a:cubicBezTo>
                    <a:pt x="76" y="47"/>
                    <a:pt x="77" y="47"/>
                    <a:pt x="78" y="47"/>
                  </a:cubicBezTo>
                  <a:cubicBezTo>
                    <a:pt x="80" y="47"/>
                    <a:pt x="81" y="47"/>
                    <a:pt x="82" y="46"/>
                  </a:cubicBezTo>
                  <a:cubicBezTo>
                    <a:pt x="84" y="44"/>
                    <a:pt x="84" y="41"/>
                    <a:pt x="82" y="39"/>
                  </a:cubicBezTo>
                  <a:cubicBezTo>
                    <a:pt x="46" y="2"/>
                    <a:pt x="46" y="2"/>
                    <a:pt x="46" y="2"/>
                  </a:cubicBezTo>
                  <a:cubicBezTo>
                    <a:pt x="44" y="0"/>
                    <a:pt x="41" y="0"/>
                    <a:pt x="39" y="2"/>
                  </a:cubicBezTo>
                  <a:cubicBezTo>
                    <a:pt x="2" y="38"/>
                    <a:pt x="2" y="38"/>
                    <a:pt x="2" y="38"/>
                  </a:cubicBezTo>
                  <a:cubicBezTo>
                    <a:pt x="0" y="40"/>
                    <a:pt x="0" y="43"/>
                    <a:pt x="2" y="45"/>
                  </a:cubicBezTo>
                  <a:cubicBezTo>
                    <a:pt x="4" y="47"/>
                    <a:pt x="7" y="47"/>
                    <a:pt x="9" y="45"/>
                  </a:cubicBezTo>
                  <a:cubicBezTo>
                    <a:pt x="36" y="19"/>
                    <a:pt x="36" y="19"/>
                    <a:pt x="36" y="19"/>
                  </a:cubicBezTo>
                  <a:cubicBezTo>
                    <a:pt x="31" y="63"/>
                    <a:pt x="56" y="105"/>
                    <a:pt x="97" y="122"/>
                  </a:cubicBezTo>
                  <a:cubicBezTo>
                    <a:pt x="98" y="123"/>
                    <a:pt x="98" y="123"/>
                    <a:pt x="99" y="123"/>
                  </a:cubicBezTo>
                  <a:cubicBezTo>
                    <a:pt x="101" y="123"/>
                    <a:pt x="103" y="122"/>
                    <a:pt x="103" y="120"/>
                  </a:cubicBezTo>
                  <a:cubicBezTo>
                    <a:pt x="104" y="117"/>
                    <a:pt x="103" y="114"/>
                    <a:pt x="101" y="1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solidFill>
                  <a:schemeClr val="bg1"/>
                </a:solidFill>
              </a:endParaRPr>
            </a:p>
          </p:txBody>
        </p:sp>
      </p:grpSp>
      <p:sp>
        <p:nvSpPr>
          <p:cNvPr id="4" name="TextBox 3">
            <a:extLst>
              <a:ext uri="{FF2B5EF4-FFF2-40B4-BE49-F238E27FC236}">
                <a16:creationId xmlns:a16="http://schemas.microsoft.com/office/drawing/2014/main" id="{CC4EA065-7B37-34C2-FC3E-9BE72CF3CB56}"/>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23</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21857734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675C838-9935-45F8-87AD-E1434C364954}"/>
              </a:ext>
            </a:extLst>
          </p:cNvPr>
          <p:cNvSpPr/>
          <p:nvPr/>
        </p:nvSpPr>
        <p:spPr>
          <a:xfrm>
            <a:off x="1" y="1"/>
            <a:ext cx="3682863" cy="67240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F56D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3759200" y="0"/>
            <a:ext cx="8432800" cy="1143000"/>
          </a:xfrm>
        </p:spPr>
        <p:txBody>
          <a:bodyPr lIns="91440" tIns="45720" rIns="91440" bIns="45720" anchor="b" anchorCtr="0">
            <a:norm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a:lnSpc>
                <a:spcPct val="104755"/>
              </a:lnSpc>
            </a:pPr>
            <a:r>
              <a:rPr lang="en-US" sz="3700">
                <a:solidFill>
                  <a:srgbClr val="1E5AAA"/>
                </a:solidFill>
                <a:latin typeface="Calibri"/>
                <a:ea typeface="Open Sans"/>
                <a:cs typeface="Calibri"/>
              </a:rPr>
              <a:t>Technology Providers and Partners</a:t>
            </a:r>
          </a:p>
        </p:txBody>
      </p:sp>
      <p:sp>
        <p:nvSpPr>
          <p:cNvPr id="3" name="TextBox 2"/>
          <p:cNvSpPr txBox="1"/>
          <p:nvPr/>
        </p:nvSpPr>
        <p:spPr>
          <a:xfrm>
            <a:off x="3956167" y="6048634"/>
            <a:ext cx="4362935" cy="261610"/>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*Awardee is transitioning to a new IIS platform</a:t>
            </a:r>
          </a:p>
        </p:txBody>
      </p:sp>
      <p:sp>
        <p:nvSpPr>
          <p:cNvPr id="13" name="TextBox 12"/>
          <p:cNvSpPr txBox="1"/>
          <p:nvPr/>
        </p:nvSpPr>
        <p:spPr>
          <a:xfrm rot="16200000">
            <a:off x="8697324" y="3809523"/>
            <a:ext cx="3300985" cy="369332"/>
          </a:xfrm>
          <a:prstGeom prst="rect">
            <a:avLst/>
          </a:prstGeom>
          <a:noFill/>
        </p:spPr>
        <p:txBody>
          <a:bodyPr vert="horz" wrap="square" lIns="0" rIns="0" rtlCol="0" anchor="ctr"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B7D58">
                    <a:lumMod val="75000"/>
                  </a:srgbClr>
                </a:solidFill>
                <a:effectLst/>
                <a:uLnTx/>
                <a:uFillTx/>
                <a:latin typeface="Calibri" panose="020F0502020204030204" pitchFamily="34" charset="0"/>
                <a:ea typeface="Open Sans" panose="020B0606030504020204" pitchFamily="34" charset="0"/>
                <a:cs typeface="Calibri" panose="020F0502020204030204" pitchFamily="34" charset="0"/>
              </a:rPr>
              <a:t>Awardee Developed</a:t>
            </a:r>
          </a:p>
        </p:txBody>
      </p:sp>
      <p:sp>
        <p:nvSpPr>
          <p:cNvPr id="12" name="Rectangle 11"/>
          <p:cNvSpPr/>
          <p:nvPr/>
        </p:nvSpPr>
        <p:spPr>
          <a:xfrm>
            <a:off x="10545257" y="2343697"/>
            <a:ext cx="1463040" cy="3300984"/>
          </a:xfrm>
          <a:prstGeom prst="rect">
            <a:avLst/>
          </a:prstGeom>
          <a:solidFill>
            <a:srgbClr val="D6E2DD"/>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Freeform: Shape 7">
            <a:extLst>
              <a:ext uri="{FF2B5EF4-FFF2-40B4-BE49-F238E27FC236}">
                <a16:creationId xmlns:a16="http://schemas.microsoft.com/office/drawing/2014/main" id="{14CD5CF4-F6AC-3BE1-F80F-EC1F00BBE011}"/>
              </a:ext>
            </a:extLst>
          </p:cNvPr>
          <p:cNvSpPr/>
          <p:nvPr/>
        </p:nvSpPr>
        <p:spPr>
          <a:xfrm rot="16200000">
            <a:off x="2436402" y="3849716"/>
            <a:ext cx="3288261" cy="294186"/>
          </a:xfrm>
          <a:custGeom>
            <a:avLst/>
            <a:gdLst>
              <a:gd name="connsiteX0" fmla="*/ 0 w 3292008"/>
              <a:gd name="connsiteY0" fmla="*/ 0 h 294186"/>
              <a:gd name="connsiteX1" fmla="*/ 3292008 w 3292008"/>
              <a:gd name="connsiteY1" fmla="*/ 0 h 294186"/>
              <a:gd name="connsiteX2" fmla="*/ 3292008 w 3292008"/>
              <a:gd name="connsiteY2" fmla="*/ 294186 h 294186"/>
              <a:gd name="connsiteX3" fmla="*/ 0 w 3292008"/>
              <a:gd name="connsiteY3" fmla="*/ 294186 h 294186"/>
              <a:gd name="connsiteX4" fmla="*/ 0 w 3292008"/>
              <a:gd name="connsiteY4" fmla="*/ 0 h 294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008" h="294186">
                <a:moveTo>
                  <a:pt x="0" y="0"/>
                </a:moveTo>
                <a:lnTo>
                  <a:pt x="3292008" y="0"/>
                </a:lnTo>
                <a:lnTo>
                  <a:pt x="3292008" y="294186"/>
                </a:lnTo>
                <a:lnTo>
                  <a:pt x="0" y="2941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srgbClr val="546DB4">
                    <a:lumMod val="75000"/>
                  </a:srgbClr>
                </a:solidFill>
                <a:effectLst/>
                <a:uLnTx/>
                <a:uFillTx/>
                <a:latin typeface="Calibri" panose="020F0502020204030204" pitchFamily="34" charset="0"/>
                <a:ea typeface="Open Sans"/>
                <a:cs typeface="Calibri" panose="020F0502020204030204" pitchFamily="34" charset="0"/>
              </a:rPr>
              <a:t>Envision                      </a:t>
            </a:r>
          </a:p>
        </p:txBody>
      </p:sp>
      <p:sp>
        <p:nvSpPr>
          <p:cNvPr id="9" name="Freeform: Shape 8">
            <a:extLst>
              <a:ext uri="{FF2B5EF4-FFF2-40B4-BE49-F238E27FC236}">
                <a16:creationId xmlns:a16="http://schemas.microsoft.com/office/drawing/2014/main" id="{91871C88-488F-33AD-7FBA-D8070430A96F}"/>
              </a:ext>
            </a:extLst>
          </p:cNvPr>
          <p:cNvSpPr/>
          <p:nvPr/>
        </p:nvSpPr>
        <p:spPr>
          <a:xfrm>
            <a:off x="4249034" y="2347941"/>
            <a:ext cx="1465359" cy="3301483"/>
          </a:xfrm>
          <a:custGeom>
            <a:avLst/>
            <a:gdLst>
              <a:gd name="connsiteX0" fmla="*/ 0 w 1465359"/>
              <a:gd name="connsiteY0" fmla="*/ 0 h 3301483"/>
              <a:gd name="connsiteX1" fmla="*/ 1465359 w 1465359"/>
              <a:gd name="connsiteY1" fmla="*/ 0 h 3301483"/>
              <a:gd name="connsiteX2" fmla="*/ 1465359 w 1465359"/>
              <a:gd name="connsiteY2" fmla="*/ 3301483 h 3301483"/>
              <a:gd name="connsiteX3" fmla="*/ 0 w 1465359"/>
              <a:gd name="connsiteY3" fmla="*/ 3301483 h 3301483"/>
              <a:gd name="connsiteX4" fmla="*/ 0 w 1465359"/>
              <a:gd name="connsiteY4" fmla="*/ 0 h 330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359" h="3301483">
                <a:moveTo>
                  <a:pt x="0" y="0"/>
                </a:moveTo>
                <a:lnTo>
                  <a:pt x="1465359" y="0"/>
                </a:lnTo>
                <a:lnTo>
                  <a:pt x="1465359" y="3301483"/>
                </a:lnTo>
                <a:lnTo>
                  <a:pt x="0" y="3301483"/>
                </a:lnTo>
                <a:lnTo>
                  <a:pt x="0" y="0"/>
                </a:lnTo>
                <a:close/>
              </a:path>
            </a:pathLst>
          </a:cu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78232" tIns="259456" rIns="78232" bIns="78232" numCol="1" spcCol="1270" anchor="t" anchorCtr="0">
            <a:noAutofit/>
          </a:bodyPr>
          <a:lstStyle/>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Arkansas</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Colorado</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Connecticut</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Delaware</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Kansas</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Kentucky</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Missouri</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Nevada</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New Hampshire</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New Mexico</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Oklahoma</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Pennsylvania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Philadelphia</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Pacific Islands (6)</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South Carolina</a:t>
            </a:r>
            <a:endParaRPr kumimoji="0" lang="en-US" sz="1800" b="0" i="0" u="none" strike="noStrike" kern="1200" cap="none" spc="0" normalizeH="0" baseline="0" noProof="0">
              <a:ln>
                <a:noFill/>
              </a:ln>
              <a:solidFill>
                <a:srgbClr val="0F56DC"/>
              </a:solidFill>
              <a:effectLst/>
              <a:uLnTx/>
              <a:uFillTx/>
              <a:latin typeface="Calibri"/>
              <a:ea typeface="Open Sans"/>
              <a:cs typeface="Calibri"/>
            </a:endParaRPr>
          </a:p>
        </p:txBody>
      </p:sp>
      <p:sp>
        <p:nvSpPr>
          <p:cNvPr id="11" name="Rectangle 10">
            <a:extLst>
              <a:ext uri="{FF2B5EF4-FFF2-40B4-BE49-F238E27FC236}">
                <a16:creationId xmlns:a16="http://schemas.microsoft.com/office/drawing/2014/main" id="{0627ACA3-9D7F-6197-E714-17CEEE31F5F5}"/>
              </a:ext>
            </a:extLst>
          </p:cNvPr>
          <p:cNvSpPr/>
          <p:nvPr/>
        </p:nvSpPr>
        <p:spPr>
          <a:xfrm>
            <a:off x="3954848" y="1959615"/>
            <a:ext cx="588372" cy="588372"/>
          </a:xfrm>
          <a:prstGeom prst="rect">
            <a:avLst/>
          </a:prstGeom>
          <a:blipFill>
            <a:blip r:embed="rId3">
              <a:extLst>
                <a:ext uri="{28A0092B-C50C-407E-A947-70E740481C1C}">
                  <a14:useLocalDpi xmlns:a14="http://schemas.microsoft.com/office/drawing/2010/main" val="0"/>
                </a:ext>
              </a:extLst>
            </a:blip>
            <a:srcRect/>
            <a:stretch>
              <a:fillRect l="-7000" r="-7000"/>
            </a:stretch>
          </a:blipFill>
          <a:ln w="28575">
            <a:solidFill>
              <a:schemeClr val="tx2">
                <a:lumMod val="50000"/>
              </a:schemeClr>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id="{A49251B8-08C1-46E2-7870-D89AE0A3492F}"/>
              </a:ext>
            </a:extLst>
          </p:cNvPr>
          <p:cNvSpPr/>
          <p:nvPr/>
        </p:nvSpPr>
        <p:spPr>
          <a:xfrm rot="16200000">
            <a:off x="4563392" y="3843104"/>
            <a:ext cx="3301483" cy="294186"/>
          </a:xfrm>
          <a:custGeom>
            <a:avLst/>
            <a:gdLst>
              <a:gd name="connsiteX0" fmla="*/ 0 w 3318453"/>
              <a:gd name="connsiteY0" fmla="*/ 0 h 294186"/>
              <a:gd name="connsiteX1" fmla="*/ 3318453 w 3318453"/>
              <a:gd name="connsiteY1" fmla="*/ 0 h 294186"/>
              <a:gd name="connsiteX2" fmla="*/ 3318453 w 3318453"/>
              <a:gd name="connsiteY2" fmla="*/ 294186 h 294186"/>
              <a:gd name="connsiteX3" fmla="*/ 0 w 3318453"/>
              <a:gd name="connsiteY3" fmla="*/ 294186 h 294186"/>
              <a:gd name="connsiteX4" fmla="*/ 0 w 3318453"/>
              <a:gd name="connsiteY4" fmla="*/ 0 h 294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453" h="294186">
                <a:moveTo>
                  <a:pt x="0" y="0"/>
                </a:moveTo>
                <a:lnTo>
                  <a:pt x="3318453" y="0"/>
                </a:lnTo>
                <a:lnTo>
                  <a:pt x="3318453" y="294186"/>
                </a:lnTo>
                <a:lnTo>
                  <a:pt x="0" y="2941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1"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srgbClr val="9A3B25">
                    <a:lumMod val="75000"/>
                  </a:srgbClr>
                </a:solidFill>
                <a:effectLst/>
                <a:uLnTx/>
                <a:uFillTx/>
                <a:latin typeface="Calibri" panose="020F0502020204030204" pitchFamily="34" charset="0"/>
                <a:ea typeface="Open Sans"/>
                <a:cs typeface="Calibri" panose="020F0502020204030204" pitchFamily="34" charset="0"/>
              </a:rPr>
              <a:t>STC Health</a:t>
            </a:r>
            <a:endParaRPr kumimoji="0" lang="en-US" sz="2000" b="0" i="0" u="none" strike="noStrike" kern="1200" cap="none" spc="0" normalizeH="0" baseline="0" noProof="0">
              <a:ln>
                <a:noFill/>
              </a:ln>
              <a:solidFill>
                <a:srgbClr val="9A3B25">
                  <a:lumMod val="75000"/>
                </a:srgbClr>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C47D8980-E5D5-6AE2-B35C-049A8D31693D}"/>
              </a:ext>
            </a:extLst>
          </p:cNvPr>
          <p:cNvSpPr/>
          <p:nvPr/>
        </p:nvSpPr>
        <p:spPr>
          <a:xfrm>
            <a:off x="6378268" y="2347941"/>
            <a:ext cx="1465359" cy="3301483"/>
          </a:xfrm>
          <a:custGeom>
            <a:avLst/>
            <a:gdLst>
              <a:gd name="connsiteX0" fmla="*/ 0 w 1465359"/>
              <a:gd name="connsiteY0" fmla="*/ 0 h 3301483"/>
              <a:gd name="connsiteX1" fmla="*/ 1465359 w 1465359"/>
              <a:gd name="connsiteY1" fmla="*/ 0 h 3301483"/>
              <a:gd name="connsiteX2" fmla="*/ 1465359 w 1465359"/>
              <a:gd name="connsiteY2" fmla="*/ 3301483 h 3301483"/>
              <a:gd name="connsiteX3" fmla="*/ 0 w 1465359"/>
              <a:gd name="connsiteY3" fmla="*/ 3301483 h 3301483"/>
              <a:gd name="connsiteX4" fmla="*/ 0 w 1465359"/>
              <a:gd name="connsiteY4" fmla="*/ 0 h 330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359" h="3301483">
                <a:moveTo>
                  <a:pt x="0" y="0"/>
                </a:moveTo>
                <a:lnTo>
                  <a:pt x="1465359" y="0"/>
                </a:lnTo>
                <a:lnTo>
                  <a:pt x="1465359" y="3301483"/>
                </a:lnTo>
                <a:lnTo>
                  <a:pt x="0" y="3301483"/>
                </a:lnTo>
                <a:lnTo>
                  <a:pt x="0" y="0"/>
                </a:lnTo>
                <a:close/>
              </a:path>
            </a:pathLst>
          </a:custGeom>
          <a:solidFill>
            <a:schemeClr val="accent3">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78232" tIns="259456" rIns="78232" bIns="78232" numCol="1" spcCol="1270" anchor="t" anchorCtr="0">
            <a:noAutofit/>
          </a:bodyPr>
          <a:lstStyle/>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Alaska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Arizona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District of Columbia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Georgia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Indiana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Louisiana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Mississippi</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Montana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Ohio</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Puerto Rico</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South Dakota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Tennessee</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Washington</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West Virginia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Wyoming</a:t>
            </a:r>
          </a:p>
        </p:txBody>
      </p:sp>
      <p:sp>
        <p:nvSpPr>
          <p:cNvPr id="17" name="Rectangle 16">
            <a:extLst>
              <a:ext uri="{FF2B5EF4-FFF2-40B4-BE49-F238E27FC236}">
                <a16:creationId xmlns:a16="http://schemas.microsoft.com/office/drawing/2014/main" id="{17B1AB34-5C59-2BAB-157C-B0D99381B117}"/>
              </a:ext>
            </a:extLst>
          </p:cNvPr>
          <p:cNvSpPr/>
          <p:nvPr/>
        </p:nvSpPr>
        <p:spPr>
          <a:xfrm>
            <a:off x="6084082" y="1959615"/>
            <a:ext cx="588372" cy="588372"/>
          </a:xfrm>
          <a:prstGeom prst="rect">
            <a:avLst/>
          </a:prstGeom>
          <a:blipFill>
            <a:blip r:embed="rId4">
              <a:extLst>
                <a:ext uri="{28A0092B-C50C-407E-A947-70E740481C1C}">
                  <a14:useLocalDpi xmlns:a14="http://schemas.microsoft.com/office/drawing/2010/main" val="0"/>
                </a:ext>
              </a:extLst>
            </a:blip>
            <a:srcRect/>
            <a:stretch>
              <a:fillRect t="-3000" b="-3000"/>
            </a:stretch>
          </a:blipFill>
          <a:ln w="28575">
            <a:solidFill>
              <a:schemeClr val="tx2">
                <a:lumMod val="50000"/>
              </a:schemeClr>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Shape 17">
            <a:extLst>
              <a:ext uri="{FF2B5EF4-FFF2-40B4-BE49-F238E27FC236}">
                <a16:creationId xmlns:a16="http://schemas.microsoft.com/office/drawing/2014/main" id="{D6311C42-2FB3-8157-2C58-D250F0C07A57}"/>
              </a:ext>
            </a:extLst>
          </p:cNvPr>
          <p:cNvSpPr/>
          <p:nvPr/>
        </p:nvSpPr>
        <p:spPr>
          <a:xfrm rot="16200000">
            <a:off x="6692749" y="3851589"/>
            <a:ext cx="3309968" cy="294186"/>
          </a:xfrm>
          <a:custGeom>
            <a:avLst/>
            <a:gdLst>
              <a:gd name="connsiteX0" fmla="*/ 0 w 3309968"/>
              <a:gd name="connsiteY0" fmla="*/ 0 h 294186"/>
              <a:gd name="connsiteX1" fmla="*/ 3309968 w 3309968"/>
              <a:gd name="connsiteY1" fmla="*/ 0 h 294186"/>
              <a:gd name="connsiteX2" fmla="*/ 3309968 w 3309968"/>
              <a:gd name="connsiteY2" fmla="*/ 294186 h 294186"/>
              <a:gd name="connsiteX3" fmla="*/ 0 w 3309968"/>
              <a:gd name="connsiteY3" fmla="*/ 294186 h 294186"/>
              <a:gd name="connsiteX4" fmla="*/ 0 w 3309968"/>
              <a:gd name="connsiteY4" fmla="*/ 0 h 294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968" h="294186">
                <a:moveTo>
                  <a:pt x="0" y="0"/>
                </a:moveTo>
                <a:lnTo>
                  <a:pt x="3309968" y="0"/>
                </a:lnTo>
                <a:lnTo>
                  <a:pt x="3309968" y="294186"/>
                </a:lnTo>
                <a:lnTo>
                  <a:pt x="0" y="2941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0" bIns="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err="1">
                <a:ln>
                  <a:noFill/>
                </a:ln>
                <a:solidFill>
                  <a:srgbClr val="0033A1">
                    <a:lumMod val="75000"/>
                  </a:srgbClr>
                </a:solidFill>
                <a:effectLst/>
                <a:uLnTx/>
                <a:uFillTx/>
                <a:latin typeface="Calibri"/>
                <a:ea typeface="Open Sans"/>
                <a:cs typeface="Calibri"/>
              </a:rPr>
              <a:t>Gainwell</a:t>
            </a:r>
            <a:r>
              <a:rPr kumimoji="0" lang="en-US" sz="2000" b="0" i="0" u="none" strike="noStrike" kern="1200" cap="none" spc="0" normalizeH="0" baseline="0" noProof="0">
                <a:ln>
                  <a:noFill/>
                </a:ln>
                <a:solidFill>
                  <a:srgbClr val="0033A1">
                    <a:lumMod val="75000"/>
                  </a:srgbClr>
                </a:solidFill>
                <a:effectLst/>
                <a:uLnTx/>
                <a:uFillTx/>
                <a:latin typeface="Calibri"/>
                <a:ea typeface="Open Sans"/>
                <a:cs typeface="Calibri"/>
              </a:rPr>
              <a:t>/WIR</a:t>
            </a:r>
            <a:endParaRPr kumimoji="0" lang="en-US" sz="1800" b="0" i="0" u="none" strike="noStrike" kern="1200" cap="none" spc="0" normalizeH="0" baseline="0" noProof="0">
              <a:ln>
                <a:noFill/>
              </a:ln>
              <a:solidFill>
                <a:srgbClr val="0033A1">
                  <a:lumMod val="75000"/>
                </a:srgbClr>
              </a:solidFill>
              <a:effectLst/>
              <a:uLnTx/>
              <a:uFillTx/>
              <a:latin typeface="Myriad Web Pro"/>
              <a:ea typeface="+mn-ea"/>
              <a:cs typeface="+mn-cs"/>
            </a:endParaRPr>
          </a:p>
        </p:txBody>
      </p:sp>
      <p:sp>
        <p:nvSpPr>
          <p:cNvPr id="31" name="Freeform: Shape 30">
            <a:extLst>
              <a:ext uri="{FF2B5EF4-FFF2-40B4-BE49-F238E27FC236}">
                <a16:creationId xmlns:a16="http://schemas.microsoft.com/office/drawing/2014/main" id="{16D489AD-6FDA-BEB3-BDF6-2087EA296047}"/>
              </a:ext>
            </a:extLst>
          </p:cNvPr>
          <p:cNvSpPr/>
          <p:nvPr/>
        </p:nvSpPr>
        <p:spPr>
          <a:xfrm>
            <a:off x="8507502" y="2347941"/>
            <a:ext cx="1465359" cy="3301483"/>
          </a:xfrm>
          <a:custGeom>
            <a:avLst/>
            <a:gdLst>
              <a:gd name="connsiteX0" fmla="*/ 0 w 1465359"/>
              <a:gd name="connsiteY0" fmla="*/ 0 h 3301483"/>
              <a:gd name="connsiteX1" fmla="*/ 1465359 w 1465359"/>
              <a:gd name="connsiteY1" fmla="*/ 0 h 3301483"/>
              <a:gd name="connsiteX2" fmla="*/ 1465359 w 1465359"/>
              <a:gd name="connsiteY2" fmla="*/ 3301483 h 3301483"/>
              <a:gd name="connsiteX3" fmla="*/ 0 w 1465359"/>
              <a:gd name="connsiteY3" fmla="*/ 3301483 h 3301483"/>
              <a:gd name="connsiteX4" fmla="*/ 0 w 1465359"/>
              <a:gd name="connsiteY4" fmla="*/ 0 h 330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359" h="3301483">
                <a:moveTo>
                  <a:pt x="0" y="0"/>
                </a:moveTo>
                <a:lnTo>
                  <a:pt x="1465359" y="0"/>
                </a:lnTo>
                <a:lnTo>
                  <a:pt x="1465359" y="3301483"/>
                </a:lnTo>
                <a:lnTo>
                  <a:pt x="0" y="3301483"/>
                </a:lnTo>
                <a:lnTo>
                  <a:pt x="0" y="0"/>
                </a:lnTo>
                <a:close/>
              </a:path>
            </a:pathLst>
          </a:cu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78232" tIns="259456" rIns="78232" bIns="78232" numCol="1" spcCol="1270" anchor="t" anchorCtr="0">
            <a:noAutofit/>
          </a:bodyPr>
          <a:lstStyle/>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California</a:t>
            </a: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Open Sans"/>
              <a:cs typeface="Calibri" panose="020F0502020204030204" pitchFamily="34" charset="0"/>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Hawaii</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Idaho</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Iowa*</a:t>
            </a: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Open Sans"/>
              <a:cs typeface="Calibri" panose="020F0502020204030204" pitchFamily="34" charset="0"/>
            </a:endParaRP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Maine</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Maryland</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Minnesota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Nebraska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New York State</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North Carolina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Oregon</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Texas/Houston/San Antonio</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U.S. Virgin Islands</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Virginia</a:t>
            </a:r>
          </a:p>
          <a:p>
            <a:pPr marL="114300" marR="0" lvl="1" indent="-114300" algn="l" defTabSz="488950" rtl="0" eaLnBrk="1" fontAlgn="auto" latinLnBrk="0" hangingPunct="1">
              <a:lnSpc>
                <a:spcPct val="90000"/>
              </a:lnSpc>
              <a:spcBef>
                <a:spcPct val="0"/>
              </a:spcBef>
              <a:spcAft>
                <a:spcPct val="15000"/>
              </a:spcAft>
              <a:buClrTx/>
              <a:buSzTx/>
              <a:buFontTx/>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Wisconsin</a:t>
            </a:r>
          </a:p>
        </p:txBody>
      </p:sp>
      <p:sp>
        <p:nvSpPr>
          <p:cNvPr id="14" name="TextBox 13"/>
          <p:cNvSpPr txBox="1"/>
          <p:nvPr/>
        </p:nvSpPr>
        <p:spPr>
          <a:xfrm>
            <a:off x="10553652" y="2566364"/>
            <a:ext cx="1463040" cy="3300984"/>
          </a:xfrm>
          <a:prstGeom prst="rect">
            <a:avLst/>
          </a:prstGeom>
          <a:noFill/>
          <a:ln>
            <a:noFill/>
          </a:ln>
        </p:spPr>
        <p:txBody>
          <a:bodyPr wrap="none" lIns="91440" tIns="45720" rIns="91440" bIns="45720" rtlCol="0" anchor="t">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170815" marR="0" lvl="0" indent="-170815" algn="l" defTabSz="914400" rtl="0" eaLnBrk="0" fontAlgn="base" latinLnBrk="0" hangingPunct="0">
              <a:lnSpc>
                <a:spcPct val="100000"/>
              </a:lnSpc>
              <a:spcBef>
                <a:spcPct val="0"/>
              </a:spcBef>
              <a:spcAft>
                <a:spcPts val="18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Alabama</a:t>
            </a:r>
            <a:endParaRPr kumimoji="0" lang="en-US" sz="1800" b="0" i="0" u="none" strike="noStrike" kern="1200" cap="none" spc="0" normalizeH="0" baseline="0" noProof="0">
              <a:ln>
                <a:noFill/>
              </a:ln>
              <a:solidFill>
                <a:srgbClr val="000000"/>
              </a:solidFill>
              <a:effectLst/>
              <a:uLnTx/>
              <a:uFillTx/>
              <a:latin typeface="Calibri"/>
              <a:ea typeface="Open Sans"/>
              <a:cs typeface="Calibri"/>
            </a:endParaRPr>
          </a:p>
          <a:p>
            <a:pPr marL="170815" marR="0" lvl="0" indent="-170815" algn="l" defTabSz="914400" rtl="0" eaLnBrk="0" fontAlgn="base" latinLnBrk="0" hangingPunct="0">
              <a:lnSpc>
                <a:spcPct val="100000"/>
              </a:lnSpc>
              <a:spcBef>
                <a:spcPct val="0"/>
              </a:spcBef>
              <a:spcAft>
                <a:spcPts val="18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Chicago/Illinois</a:t>
            </a:r>
          </a:p>
          <a:p>
            <a:pPr marL="170815" marR="0" lvl="0" indent="-170815" algn="l" defTabSz="914400" rtl="0" eaLnBrk="0" fontAlgn="base" latinLnBrk="0" hangingPunct="0">
              <a:lnSpc>
                <a:spcPct val="100000"/>
              </a:lnSpc>
              <a:spcBef>
                <a:spcPct val="0"/>
              </a:spcBef>
              <a:spcAft>
                <a:spcPts val="18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Florida</a:t>
            </a:r>
          </a:p>
          <a:p>
            <a:pPr marL="170815" marR="0" lvl="0" indent="-170815" algn="l" defTabSz="914400" rtl="0" eaLnBrk="0" fontAlgn="base" latinLnBrk="0" hangingPunct="0">
              <a:lnSpc>
                <a:spcPct val="100000"/>
              </a:lnSpc>
              <a:spcBef>
                <a:spcPct val="0"/>
              </a:spcBef>
              <a:spcAft>
                <a:spcPts val="18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Massachusetts</a:t>
            </a:r>
          </a:p>
          <a:p>
            <a:pPr marL="170815" marR="0" lvl="0" indent="-170815" algn="l" defTabSz="914400" rtl="0" eaLnBrk="0" fontAlgn="base" latinLnBrk="0" hangingPunct="0">
              <a:lnSpc>
                <a:spcPct val="100000"/>
              </a:lnSpc>
              <a:spcBef>
                <a:spcPct val="0"/>
              </a:spcBef>
              <a:spcAft>
                <a:spcPts val="18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Michigan</a:t>
            </a:r>
          </a:p>
          <a:p>
            <a:pPr marL="170815" marR="0" lvl="0" indent="-170815" algn="l" defTabSz="914400" rtl="0" eaLnBrk="0" fontAlgn="base" latinLnBrk="0" hangingPunct="0">
              <a:lnSpc>
                <a:spcPct val="100000"/>
              </a:lnSpc>
              <a:spcBef>
                <a:spcPct val="0"/>
              </a:spcBef>
              <a:spcAft>
                <a:spcPts val="18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New Jersey</a:t>
            </a:r>
          </a:p>
          <a:p>
            <a:pPr marL="170815" marR="0" lvl="0" indent="-170815" algn="l" defTabSz="914400" rtl="0" eaLnBrk="0" fontAlgn="base" latinLnBrk="0" hangingPunct="0">
              <a:lnSpc>
                <a:spcPct val="100000"/>
              </a:lnSpc>
              <a:spcBef>
                <a:spcPct val="0"/>
              </a:spcBef>
              <a:spcAft>
                <a:spcPts val="18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New York City</a:t>
            </a:r>
          </a:p>
          <a:p>
            <a:pPr marL="170815" marR="0" lvl="0" indent="-170815" algn="l" defTabSz="914400" rtl="0" eaLnBrk="0" fontAlgn="base" latinLnBrk="0" hangingPunct="0">
              <a:lnSpc>
                <a:spcPct val="100000"/>
              </a:lnSpc>
              <a:spcBef>
                <a:spcPct val="0"/>
              </a:spcBef>
              <a:spcAft>
                <a:spcPts val="18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North Dakota</a:t>
            </a:r>
          </a:p>
          <a:p>
            <a:pPr marL="170815" marR="0" lvl="0" indent="-170815" algn="l" defTabSz="914400" rtl="0" eaLnBrk="0" fontAlgn="base" latinLnBrk="0" hangingPunct="0">
              <a:lnSpc>
                <a:spcPct val="100000"/>
              </a:lnSpc>
              <a:spcBef>
                <a:spcPct val="0"/>
              </a:spcBef>
              <a:spcAft>
                <a:spcPts val="18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Rhode Island</a:t>
            </a:r>
          </a:p>
          <a:p>
            <a:pPr marL="170815" marR="0" lvl="0" indent="-170815" algn="l" defTabSz="914400" rtl="0" eaLnBrk="0" fontAlgn="base" latinLnBrk="0" hangingPunct="0">
              <a:lnSpc>
                <a:spcPct val="100000"/>
              </a:lnSpc>
              <a:spcBef>
                <a:spcPct val="0"/>
              </a:spcBef>
              <a:spcAft>
                <a:spcPts val="18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U.S. Virgin Islands</a:t>
            </a:r>
          </a:p>
          <a:p>
            <a:pPr marL="170815" marR="0" lvl="0" indent="-170815" algn="l" defTabSz="914400" rtl="0" eaLnBrk="0" fontAlgn="base" latinLnBrk="0" hangingPunct="0">
              <a:lnSpc>
                <a:spcPct val="100000"/>
              </a:lnSpc>
              <a:spcBef>
                <a:spcPct val="0"/>
              </a:spcBef>
              <a:spcAft>
                <a:spcPts val="18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Utah</a:t>
            </a:r>
          </a:p>
          <a:p>
            <a:pPr marL="170815" marR="0" lvl="0" indent="-170815" algn="l" defTabSz="914400" rtl="0" eaLnBrk="0" fontAlgn="base" latinLnBrk="0" hangingPunct="0">
              <a:lnSpc>
                <a:spcPct val="100000"/>
              </a:lnSpc>
              <a:spcBef>
                <a:spcPct val="0"/>
              </a:spcBef>
              <a:spcAft>
                <a:spcPts val="18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a:ea typeface="Open Sans"/>
                <a:cs typeface="Calibri"/>
              </a:rPr>
              <a:t>Vermont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E4D475D1-59C4-4EC5-94A4-648F00553C93}"/>
              </a:ext>
            </a:extLst>
          </p:cNvPr>
          <p:cNvGrpSpPr/>
          <p:nvPr/>
        </p:nvGrpSpPr>
        <p:grpSpPr>
          <a:xfrm>
            <a:off x="10133811" y="1905115"/>
            <a:ext cx="712068" cy="666667"/>
            <a:chOff x="7921933" y="5916695"/>
            <a:chExt cx="712068" cy="666666"/>
          </a:xfrm>
          <a:solidFill>
            <a:schemeClr val="tx2">
              <a:lumMod val="75000"/>
            </a:schemeClr>
          </a:solidFill>
        </p:grpSpPr>
        <p:sp>
          <p:nvSpPr>
            <p:cNvPr id="5" name="Rectangle 4">
              <a:extLst>
                <a:ext uri="{FF2B5EF4-FFF2-40B4-BE49-F238E27FC236}">
                  <a16:creationId xmlns:a16="http://schemas.microsoft.com/office/drawing/2014/main" id="{300272EC-DC5D-48E1-9D93-9AE178EC0FB2}"/>
                </a:ext>
              </a:extLst>
            </p:cNvPr>
            <p:cNvSpPr/>
            <p:nvPr/>
          </p:nvSpPr>
          <p:spPr>
            <a:xfrm>
              <a:off x="7921933" y="5916695"/>
              <a:ext cx="712068" cy="666666"/>
            </a:xfrm>
            <a:prstGeom prst="rect">
              <a:avLst/>
            </a:prstGeom>
            <a:solidFill>
              <a:schemeClr val="tx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3543870-B2DC-49FD-9422-9E723F503D26}"/>
                </a:ext>
              </a:extLst>
            </p:cNvPr>
            <p:cNvSpPr txBox="1"/>
            <p:nvPr/>
          </p:nvSpPr>
          <p:spPr>
            <a:xfrm>
              <a:off x="7973205" y="5988418"/>
              <a:ext cx="609524" cy="523219"/>
            </a:xfrm>
            <a:prstGeom prst="rect">
              <a:avLst/>
            </a:prstGeom>
            <a:solidFill>
              <a:schemeClr val="tx2"/>
            </a:solidFill>
            <a:ln>
              <a:noFill/>
            </a:ln>
          </p:spPr>
          <p:txBody>
            <a:bodyPr wrap="squar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Open Sans"/>
                  <a:cs typeface="Calibri"/>
                </a:rPr>
                <a:t>12</a:t>
              </a: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grpSp>
      <p:sp>
        <p:nvSpPr>
          <p:cNvPr id="21" name="Rectangle 20">
            <a:extLst>
              <a:ext uri="{FF2B5EF4-FFF2-40B4-BE49-F238E27FC236}">
                <a16:creationId xmlns:a16="http://schemas.microsoft.com/office/drawing/2014/main" id="{ABEFA93C-55E1-42DE-B87F-8FBBF242FE75}"/>
              </a:ext>
            </a:extLst>
          </p:cNvPr>
          <p:cNvSpPr/>
          <p:nvPr/>
        </p:nvSpPr>
        <p:spPr>
          <a:xfrm>
            <a:off x="8068802" y="1896541"/>
            <a:ext cx="712068" cy="666667"/>
          </a:xfrm>
          <a:prstGeom prst="rect">
            <a:avLst/>
          </a:prstGeom>
          <a:solidFill>
            <a:schemeClr val="accent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0A0304E-9123-410A-A07E-8BAD1A2E01E1}"/>
              </a:ext>
            </a:extLst>
          </p:cNvPr>
          <p:cNvSpPr txBox="1"/>
          <p:nvPr/>
        </p:nvSpPr>
        <p:spPr>
          <a:xfrm>
            <a:off x="8159079" y="1976838"/>
            <a:ext cx="609524" cy="523220"/>
          </a:xfrm>
          <a:prstGeom prst="rect">
            <a:avLst/>
          </a:prstGeom>
          <a:solidFill>
            <a:schemeClr val="accent5"/>
          </a:solidFill>
          <a:ln>
            <a:noFill/>
          </a:ln>
        </p:spPr>
        <p:txBody>
          <a:bodyPr wrap="squar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Open Sans"/>
                <a:cs typeface="Calibri"/>
              </a:rPr>
              <a:t>17</a:t>
            </a: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86AB9D0E-82AC-46E7-AD6F-35F015B2C6D1}"/>
              </a:ext>
            </a:extLst>
          </p:cNvPr>
          <p:cNvSpPr/>
          <p:nvPr/>
        </p:nvSpPr>
        <p:spPr>
          <a:xfrm>
            <a:off x="6021123" y="1905115"/>
            <a:ext cx="712068" cy="666667"/>
          </a:xfrm>
          <a:prstGeom prst="rect">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23685BB-B5D7-47C9-BFB9-F9CD6F97501F}"/>
              </a:ext>
            </a:extLst>
          </p:cNvPr>
          <p:cNvSpPr txBox="1"/>
          <p:nvPr/>
        </p:nvSpPr>
        <p:spPr>
          <a:xfrm>
            <a:off x="6072395" y="1976838"/>
            <a:ext cx="609524" cy="523220"/>
          </a:xfrm>
          <a:prstGeom prst="rect">
            <a:avLst/>
          </a:prstGeom>
          <a:solidFill>
            <a:schemeClr val="accent3"/>
          </a:solidFill>
          <a:ln>
            <a:noFill/>
          </a:ln>
        </p:spPr>
        <p:txBody>
          <a:bodyPr wrap="squar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Open Sans"/>
                <a:cs typeface="Calibri"/>
              </a:rPr>
              <a:t>15</a:t>
            </a: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1FCC17A6-C84D-48FA-B2F3-FCEDE9C756BA}"/>
              </a:ext>
            </a:extLst>
          </p:cNvPr>
          <p:cNvSpPr/>
          <p:nvPr/>
        </p:nvSpPr>
        <p:spPr>
          <a:xfrm>
            <a:off x="3915855" y="1905115"/>
            <a:ext cx="712068" cy="666667"/>
          </a:xfrm>
          <a:prstGeom prst="rect">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A782CDB3-C67B-4A7E-9CB2-A7D06303534C}"/>
              </a:ext>
            </a:extLst>
          </p:cNvPr>
          <p:cNvSpPr txBox="1"/>
          <p:nvPr/>
        </p:nvSpPr>
        <p:spPr>
          <a:xfrm>
            <a:off x="3967127" y="1976838"/>
            <a:ext cx="609524" cy="523220"/>
          </a:xfrm>
          <a:prstGeom prst="rect">
            <a:avLst/>
          </a:prstGeom>
          <a:solidFill>
            <a:schemeClr val="accent2"/>
          </a:solidFill>
          <a:ln>
            <a:noFill/>
          </a:ln>
        </p:spPr>
        <p:txBody>
          <a:bodyPr wrap="squar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Open Sans"/>
                <a:cs typeface="Calibri"/>
              </a:rPr>
              <a:t>20</a:t>
            </a: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45E6098C-760A-4062-9F97-1ED7C9BF8365}"/>
              </a:ext>
            </a:extLst>
          </p:cNvPr>
          <p:cNvSpPr txBox="1"/>
          <p:nvPr/>
        </p:nvSpPr>
        <p:spPr>
          <a:xfrm>
            <a:off x="4030118" y="6310244"/>
            <a:ext cx="2133600" cy="307777"/>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400" b="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As of 2024</a:t>
            </a:r>
          </a:p>
        </p:txBody>
      </p:sp>
      <p:sp>
        <p:nvSpPr>
          <p:cNvPr id="30" name="TextBox 29">
            <a:extLst>
              <a:ext uri="{FF2B5EF4-FFF2-40B4-BE49-F238E27FC236}">
                <a16:creationId xmlns:a16="http://schemas.microsoft.com/office/drawing/2014/main" id="{863A54B1-79C0-4E08-B18A-C44C35F8D0ED}"/>
              </a:ext>
            </a:extLst>
          </p:cNvPr>
          <p:cNvSpPr txBox="1"/>
          <p:nvPr/>
        </p:nvSpPr>
        <p:spPr>
          <a:xfrm>
            <a:off x="107492" y="835128"/>
            <a:ext cx="3369649" cy="5324535"/>
          </a:xfrm>
          <a:prstGeom prst="rect">
            <a:avLst/>
          </a:prstGeom>
          <a:noFill/>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Open Sans"/>
                <a:cs typeface="Calibri"/>
              </a:rPr>
              <a:t>To support and sustain IISs, CDC funds technology partners to implement IISs and ensure capacity to advance prioritized IIS capabilities. </a:t>
            </a:r>
            <a:endParaRPr kumimoji="0" lang="en-US" sz="2000" b="0" i="0" u="none" strike="noStrike" kern="1200" cap="none" spc="0" normalizeH="0" baseline="0" noProof="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Open Sans"/>
              <a:cs typeface="Calibri"/>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Open Sans"/>
                <a:cs typeface="Calibri"/>
              </a:rPr>
              <a:t>CDC also collaborates with technology partners, who are contracted by jurisdictions to support CDC’s vision and strategic priorities. </a:t>
            </a:r>
            <a:endParaRPr kumimoji="0" lang="en-US" sz="2000" b="0" i="0" u="none" strike="noStrike" kern="1200" cap="none" spc="0" normalizeH="0" baseline="0" noProof="0">
              <a:ln>
                <a:noFill/>
              </a:ln>
              <a:solidFill>
                <a:srgbClr val="FFFFFF"/>
              </a:solidFill>
              <a:effectLst/>
              <a:uLnTx/>
              <a:uFillTx/>
              <a:latin typeface="Calibri"/>
              <a:ea typeface="Open Sans" panose="020B0606030504020204" pitchFamily="34" charset="0"/>
              <a:cs typeface="Calibri"/>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Open Sans"/>
              <a:cs typeface="Calibri"/>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Open Sans"/>
                <a:cs typeface="Calibri"/>
              </a:rPr>
              <a:t>The three most commonly used IIS platforms are managed by Envision, STC Health, and Gainwell.</a:t>
            </a:r>
            <a:endParaRPr kumimoji="0" lang="en-US" sz="2000" b="0" i="0" u="none" strike="noStrike" kern="1200" cap="none" spc="0" normalizeH="0" baseline="0" noProof="0">
              <a:ln>
                <a:noFill/>
              </a:ln>
              <a:solidFill>
                <a:srgbClr val="FFFFFF"/>
              </a:solidFill>
              <a:effectLst/>
              <a:uLnTx/>
              <a:uFillTx/>
              <a:latin typeface="Calibri"/>
              <a:ea typeface="Open Sans" panose="020B0606030504020204" pitchFamily="34" charset="0"/>
              <a:cs typeface="Calibri"/>
            </a:endParaRPr>
          </a:p>
        </p:txBody>
      </p:sp>
      <p:sp>
        <p:nvSpPr>
          <p:cNvPr id="6" name="TextBox 5">
            <a:extLst>
              <a:ext uri="{FF2B5EF4-FFF2-40B4-BE49-F238E27FC236}">
                <a16:creationId xmlns:a16="http://schemas.microsoft.com/office/drawing/2014/main" id="{5346D1B6-0EA6-E107-6F61-0BF7A3C1E307}"/>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6</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3589620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8A4C1-D8BD-464A-F559-1025EF20C44F}"/>
              </a:ext>
            </a:extLst>
          </p:cNvPr>
          <p:cNvSpPr>
            <a:spLocks noGrp="1"/>
          </p:cNvSpPr>
          <p:nvPr>
            <p:ph type="body" sz="quarter" idx="10"/>
          </p:nvPr>
        </p:nvSpPr>
        <p:spPr>
          <a:xfrm>
            <a:off x="609603" y="2863121"/>
            <a:ext cx="5486398" cy="3148920"/>
          </a:xfrm>
        </p:spPr>
        <p:txBody>
          <a:bodyPr/>
          <a:lstStyle/>
          <a:p>
            <a:pPr marL="303530" indent="-303530">
              <a:lnSpc>
                <a:spcPct val="101076"/>
              </a:lnSpc>
              <a:spcBef>
                <a:spcPts val="2400"/>
              </a:spcBef>
            </a:pPr>
            <a:r>
              <a:rPr lang="en-US" sz="2800"/>
              <a:t>What are CDC’s vision and priorities for IISs?</a:t>
            </a:r>
            <a:endParaRPr lang="en-US" sz="2800">
              <a:cs typeface="Calibri" panose="020F0502020204030204" pitchFamily="34" charset="0"/>
            </a:endParaRPr>
          </a:p>
          <a:p>
            <a:pPr marL="303530" indent="-303530">
              <a:lnSpc>
                <a:spcPct val="101076"/>
              </a:lnSpc>
              <a:spcBef>
                <a:spcPts val="2400"/>
              </a:spcBef>
            </a:pPr>
            <a:r>
              <a:rPr lang="en-US" sz="2800"/>
              <a:t>How does CDC support IISs? </a:t>
            </a:r>
            <a:endParaRPr lang="en-US" sz="2800">
              <a:cs typeface="Calibri" panose="020F0502020204030204" pitchFamily="34" charset="0"/>
            </a:endParaRPr>
          </a:p>
        </p:txBody>
      </p:sp>
      <p:sp>
        <p:nvSpPr>
          <p:cNvPr id="3" name="Title 2">
            <a:extLst>
              <a:ext uri="{FF2B5EF4-FFF2-40B4-BE49-F238E27FC236}">
                <a16:creationId xmlns:a16="http://schemas.microsoft.com/office/drawing/2014/main" id="{15D87464-B85B-9F0D-4680-619076022BAD}"/>
              </a:ext>
            </a:extLst>
          </p:cNvPr>
          <p:cNvSpPr>
            <a:spLocks noGrp="1"/>
          </p:cNvSpPr>
          <p:nvPr>
            <p:ph type="title"/>
          </p:nvPr>
        </p:nvSpPr>
        <p:spPr>
          <a:xfrm>
            <a:off x="609600" y="274639"/>
            <a:ext cx="10972800" cy="1143000"/>
          </a:xfrm>
        </p:spPr>
        <p:txBody>
          <a:bodyPr lIns="91440" tIns="45720" rIns="91440" bIns="45720" anchor="b" anchorCtr="0"/>
          <a:lstStyle/>
          <a:p>
            <a:pPr>
              <a:lnSpc>
                <a:spcPct val="98728"/>
              </a:lnSpc>
            </a:pPr>
            <a:r>
              <a:rPr lang="en-US"/>
              <a:t>Today, we will answer these questions:</a:t>
            </a:r>
          </a:p>
        </p:txBody>
      </p:sp>
      <p:pic>
        <p:nvPicPr>
          <p:cNvPr id="5" name="Picture 4" descr="A picture containing text, clipart&#10;&#10;Description automatically generated">
            <a:extLst>
              <a:ext uri="{FF2B5EF4-FFF2-40B4-BE49-F238E27FC236}">
                <a16:creationId xmlns:a16="http://schemas.microsoft.com/office/drawing/2014/main" id="{6208D299-8B1B-C717-1E3A-EDE930A63825}"/>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94955" y="1829421"/>
            <a:ext cx="4459912" cy="3924723"/>
          </a:xfrm>
          <a:prstGeom prst="rect">
            <a:avLst/>
          </a:prstGeom>
          <a:noFill/>
          <a:effectLst>
            <a:outerShdw blurRad="50800" dist="38100" algn="l" rotWithShape="0">
              <a:prstClr val="black">
                <a:alpha val="40000"/>
              </a:prstClr>
            </a:outerShdw>
          </a:effectLst>
        </p:spPr>
      </p:pic>
      <p:sp>
        <p:nvSpPr>
          <p:cNvPr id="13" name="TextBox 12">
            <a:extLst>
              <a:ext uri="{FF2B5EF4-FFF2-40B4-BE49-F238E27FC236}">
                <a16:creationId xmlns:a16="http://schemas.microsoft.com/office/drawing/2014/main" id="{D7B7681F-BA09-E5BF-F998-86248A596E19}"/>
              </a:ext>
            </a:extLst>
          </p:cNvPr>
          <p:cNvSpPr txBox="1"/>
          <p:nvPr/>
        </p:nvSpPr>
        <p:spPr>
          <a:xfrm>
            <a:off x="11270109" y="6436119"/>
            <a:ext cx="924360" cy="315599"/>
          </a:xfrm>
          <a:prstGeom prst="rect">
            <a:avLst/>
          </a:prstGeom>
          <a:noFill/>
        </p:spPr>
        <p:txBody>
          <a:bodyPr wrap="square" lIns="91440" tIns="45720" rIns="91440" bIns="45720" rtlCol="0" anchor="t">
            <a:spAutoFit/>
          </a:bodyPr>
          <a:lstStyle/>
          <a:p>
            <a:pPr algn="r"/>
            <a:r>
              <a:rPr lang="en-US" sz="1451">
                <a:solidFill>
                  <a:schemeClr val="accent4">
                    <a:lumMod val="75000"/>
                  </a:schemeClr>
                </a:solidFill>
                <a:latin typeface="Calibri" panose="020F0502020204030204" pitchFamily="34" charset="0"/>
                <a:cs typeface="Calibri"/>
              </a:rPr>
              <a:t>2</a:t>
            </a:r>
          </a:p>
        </p:txBody>
      </p:sp>
    </p:spTree>
    <p:extLst>
      <p:ext uri="{BB962C8B-B14F-4D97-AF65-F5344CB8AC3E}">
        <p14:creationId xmlns:p14="http://schemas.microsoft.com/office/powerpoint/2010/main" val="263726765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1C39-9D8A-40F8-A689-6F7BD9768A16}"/>
              </a:ext>
            </a:extLst>
          </p:cNvPr>
          <p:cNvSpPr>
            <a:spLocks noGrp="1"/>
          </p:cNvSpPr>
          <p:nvPr>
            <p:ph type="title"/>
          </p:nvPr>
        </p:nvSpPr>
        <p:spPr/>
        <p:txBody>
          <a:bodyPr lIns="91440" tIns="45720" rIns="91440" bIns="45720" anchor="b" anchorCtr="0"/>
          <a:lstStyle/>
          <a:p>
            <a:pPr>
              <a:lnSpc>
                <a:spcPct val="76000"/>
              </a:lnSpc>
            </a:pPr>
            <a:r>
              <a:rPr lang="en-US" sz="3700">
                <a:latin typeface="Calibri"/>
                <a:cs typeface="Calibri"/>
              </a:rPr>
              <a:t>Support: </a:t>
            </a:r>
            <a:br>
              <a:rPr lang="en-US" sz="3700" b="0"/>
            </a:br>
            <a:r>
              <a:rPr lang="en-US" sz="3700" b="0">
                <a:latin typeface="Calibri"/>
                <a:cs typeface="Calibri"/>
              </a:rPr>
              <a:t>IIS-Specific Communication Channels</a:t>
            </a:r>
          </a:p>
        </p:txBody>
      </p:sp>
      <p:graphicFrame>
        <p:nvGraphicFramePr>
          <p:cNvPr id="4" name="Table 3">
            <a:extLst>
              <a:ext uri="{FF2B5EF4-FFF2-40B4-BE49-F238E27FC236}">
                <a16:creationId xmlns:a16="http://schemas.microsoft.com/office/drawing/2014/main" id="{F26F7ADD-4FDE-49A1-A6EC-9E1E7DBF4FCF}"/>
              </a:ext>
            </a:extLst>
          </p:cNvPr>
          <p:cNvGraphicFramePr>
            <a:graphicFrameLocks noGrp="1"/>
          </p:cNvGraphicFramePr>
          <p:nvPr>
            <p:extLst>
              <p:ext uri="{D42A27DB-BD31-4B8C-83A1-F6EECF244321}">
                <p14:modId xmlns:p14="http://schemas.microsoft.com/office/powerpoint/2010/main" val="3520982663"/>
              </p:ext>
            </p:extLst>
          </p:nvPr>
        </p:nvGraphicFramePr>
        <p:xfrm>
          <a:off x="722335" y="1793444"/>
          <a:ext cx="7579453" cy="4514156"/>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2351065">
                  <a:extLst>
                    <a:ext uri="{9D8B030D-6E8A-4147-A177-3AD203B41FA5}">
                      <a16:colId xmlns:a16="http://schemas.microsoft.com/office/drawing/2014/main" val="1718508807"/>
                    </a:ext>
                  </a:extLst>
                </a:gridCol>
                <a:gridCol w="2017138">
                  <a:extLst>
                    <a:ext uri="{9D8B030D-6E8A-4147-A177-3AD203B41FA5}">
                      <a16:colId xmlns:a16="http://schemas.microsoft.com/office/drawing/2014/main" val="174843322"/>
                    </a:ext>
                  </a:extLst>
                </a:gridCol>
                <a:gridCol w="3211250">
                  <a:extLst>
                    <a:ext uri="{9D8B030D-6E8A-4147-A177-3AD203B41FA5}">
                      <a16:colId xmlns:a16="http://schemas.microsoft.com/office/drawing/2014/main" val="2657859742"/>
                    </a:ext>
                  </a:extLst>
                </a:gridCol>
              </a:tblGrid>
              <a:tr h="434381">
                <a:tc>
                  <a:txBody>
                    <a:bodyPr/>
                    <a:lstStyle/>
                    <a:p>
                      <a:pPr algn="l"/>
                      <a:r>
                        <a:rPr lang="en-US" sz="2000">
                          <a:solidFill>
                            <a:schemeClr val="bg1"/>
                          </a:solidFill>
                          <a:latin typeface="Calibri" panose="020F0502020204030204" pitchFamily="34" charset="0"/>
                          <a:cs typeface="Calibri" panose="020F0502020204030204" pitchFamily="34" charset="0"/>
                        </a:rPr>
                        <a:t>Resource</a:t>
                      </a:r>
                    </a:p>
                  </a:txBody>
                  <a:tcPr anchor="ctr">
                    <a:lnL w="38100" cap="flat" cmpd="sng" algn="ctr">
                      <a:solidFill>
                        <a:srgbClr val="164380"/>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164380"/>
                      </a:solidFill>
                      <a:prstDash val="solid"/>
                      <a:round/>
                      <a:headEnd type="none" w="med" len="med"/>
                      <a:tailEnd type="none" w="med" len="med"/>
                    </a:lnT>
                    <a:lnB w="9525" cap="flat" cmpd="sng" algn="ctr">
                      <a:solidFill>
                        <a:srgbClr val="164380"/>
                      </a:solidFill>
                      <a:prstDash val="solid"/>
                      <a:round/>
                      <a:headEnd type="none" w="med" len="med"/>
                      <a:tailEnd type="none" w="med" len="med"/>
                    </a:lnB>
                    <a:solidFill>
                      <a:srgbClr val="164380"/>
                    </a:solidFill>
                  </a:tcPr>
                </a:tc>
                <a:tc>
                  <a:txBody>
                    <a:bodyPr/>
                    <a:lstStyle/>
                    <a:p>
                      <a:pPr algn="l"/>
                      <a:r>
                        <a:rPr lang="en-US" sz="2000">
                          <a:solidFill>
                            <a:schemeClr val="bg1"/>
                          </a:solidFill>
                          <a:latin typeface="Calibri" panose="020F0502020204030204" pitchFamily="34" charset="0"/>
                          <a:cs typeface="Calibri" panose="020F0502020204030204" pitchFamily="34" charset="0"/>
                        </a:rPr>
                        <a:t>Audiences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164380"/>
                      </a:solidFill>
                      <a:prstDash val="solid"/>
                      <a:round/>
                      <a:headEnd type="none" w="med" len="med"/>
                      <a:tailEnd type="none" w="med" len="med"/>
                    </a:lnT>
                    <a:lnB w="9525" cap="flat" cmpd="sng" algn="ctr">
                      <a:solidFill>
                        <a:srgbClr val="164380"/>
                      </a:solidFill>
                      <a:prstDash val="solid"/>
                      <a:round/>
                      <a:headEnd type="none" w="med" len="med"/>
                      <a:tailEnd type="none" w="med" len="med"/>
                    </a:lnB>
                    <a:solidFill>
                      <a:srgbClr val="164380"/>
                    </a:solidFill>
                  </a:tcPr>
                </a:tc>
                <a:tc>
                  <a:txBody>
                    <a:bodyPr/>
                    <a:lstStyle/>
                    <a:p>
                      <a:pPr algn="l"/>
                      <a:r>
                        <a:rPr lang="en-US" sz="2000">
                          <a:solidFill>
                            <a:schemeClr val="bg1"/>
                          </a:solidFill>
                          <a:latin typeface="Calibri" panose="020F0502020204030204" pitchFamily="34" charset="0"/>
                          <a:cs typeface="Calibri" panose="020F0502020204030204" pitchFamily="34" charset="0"/>
                        </a:rPr>
                        <a:t>Notes </a:t>
                      </a:r>
                    </a:p>
                  </a:txBody>
                  <a:tcPr anchor="ctr">
                    <a:lnL w="12700" cap="flat" cmpd="sng" algn="ctr">
                      <a:noFill/>
                      <a:prstDash val="solid"/>
                      <a:round/>
                      <a:headEnd type="none" w="med" len="med"/>
                      <a:tailEnd type="none" w="med" len="med"/>
                    </a:lnL>
                    <a:lnR w="38100" cap="flat" cmpd="sng" algn="ctr">
                      <a:solidFill>
                        <a:srgbClr val="164380"/>
                      </a:solidFill>
                      <a:prstDash val="solid"/>
                      <a:round/>
                      <a:headEnd type="none" w="med" len="med"/>
                      <a:tailEnd type="none" w="med" len="med"/>
                    </a:lnR>
                    <a:lnT w="38100" cap="flat" cmpd="sng" algn="ctr">
                      <a:solidFill>
                        <a:srgbClr val="164380"/>
                      </a:solidFill>
                      <a:prstDash val="solid"/>
                      <a:round/>
                      <a:headEnd type="none" w="med" len="med"/>
                      <a:tailEnd type="none" w="med" len="med"/>
                    </a:lnT>
                    <a:lnB w="9525" cap="flat" cmpd="sng" algn="ctr">
                      <a:solidFill>
                        <a:srgbClr val="164380"/>
                      </a:solidFill>
                      <a:prstDash val="solid"/>
                      <a:round/>
                      <a:headEnd type="none" w="med" len="med"/>
                      <a:tailEnd type="none" w="med" len="med"/>
                    </a:lnB>
                    <a:solidFill>
                      <a:srgbClr val="164380"/>
                    </a:solidFill>
                  </a:tcPr>
                </a:tc>
                <a:extLst>
                  <a:ext uri="{0D108BD9-81ED-4DB2-BD59-A6C34878D82A}">
                    <a16:rowId xmlns:a16="http://schemas.microsoft.com/office/drawing/2014/main" val="1674663863"/>
                  </a:ext>
                </a:extLst>
              </a:tr>
              <a:tr h="902176">
                <a:tc>
                  <a:txBody>
                    <a:bodyPr/>
                    <a:lstStyle/>
                    <a:p>
                      <a:pPr algn="l"/>
                      <a:r>
                        <a:rPr lang="en-US" sz="1600" b="1">
                          <a:solidFill>
                            <a:srgbClr val="000000"/>
                          </a:solidFill>
                          <a:latin typeface="Calibri" panose="020F0502020204030204" pitchFamily="34" charset="0"/>
                          <a:cs typeface="Calibri" panose="020F0502020204030204" pitchFamily="34" charset="0"/>
                        </a:rPr>
                        <a:t>IIS Information Brief </a:t>
                      </a:r>
                    </a:p>
                    <a:p>
                      <a:pPr algn="l"/>
                      <a:r>
                        <a:rPr lang="en-US" sz="1600" i="1">
                          <a:solidFill>
                            <a:srgbClr val="000000"/>
                          </a:solidFill>
                          <a:latin typeface="Calibri" panose="020F0502020204030204" pitchFamily="34" charset="0"/>
                          <a:cs typeface="Calibri" panose="020F0502020204030204" pitchFamily="34" charset="0"/>
                        </a:rPr>
                        <a:t>weekly email</a:t>
                      </a:r>
                    </a:p>
                  </a:txBody>
                  <a:tcPr anchor="ctr">
                    <a:lnL w="38100" cap="flat" cmpd="sng" algn="ctr">
                      <a:solidFill>
                        <a:srgbClr val="164380"/>
                      </a:solidFill>
                      <a:prstDash val="solid"/>
                      <a:round/>
                      <a:headEnd type="none" w="med" len="med"/>
                      <a:tailEnd type="none" w="med" len="med"/>
                    </a:lnL>
                    <a:lnR w="9525" cap="flat" cmpd="sng" algn="ctr">
                      <a:solidFill>
                        <a:srgbClr val="164380"/>
                      </a:solidFill>
                      <a:prstDash val="solid"/>
                      <a:round/>
                      <a:headEnd type="none" w="med" len="med"/>
                      <a:tailEnd type="none" w="med" len="med"/>
                    </a:lnR>
                    <a:lnT w="9525" cap="flat" cmpd="sng" algn="ctr">
                      <a:solidFill>
                        <a:srgbClr val="164380"/>
                      </a:solidFill>
                      <a:prstDash val="solid"/>
                      <a:round/>
                      <a:headEnd type="none" w="med" len="med"/>
                      <a:tailEnd type="none" w="med" len="med"/>
                    </a:lnT>
                    <a:lnB w="9525" cap="flat" cmpd="sng" algn="ctr">
                      <a:solidFill>
                        <a:srgbClr val="164380"/>
                      </a:solidFill>
                      <a:prstDash val="solid"/>
                      <a:round/>
                      <a:headEnd type="none" w="med" len="med"/>
                      <a:tailEnd type="none" w="med" len="med"/>
                    </a:lnB>
                    <a:solidFill>
                      <a:schemeClr val="bg1"/>
                    </a:solidFill>
                  </a:tcPr>
                </a:tc>
                <a:tc>
                  <a:txBody>
                    <a:bodyPr/>
                    <a:lstStyle/>
                    <a:p>
                      <a:pPr algn="l"/>
                      <a:r>
                        <a:rPr lang="en-US" sz="1600">
                          <a:solidFill>
                            <a:srgbClr val="000000"/>
                          </a:solidFill>
                          <a:latin typeface="Calibri" panose="020F0502020204030204" pitchFamily="34" charset="0"/>
                          <a:cs typeface="Calibri" panose="020F0502020204030204" pitchFamily="34" charset="0"/>
                        </a:rPr>
                        <a:t>Jurisdiction, Technology, and National Partners</a:t>
                      </a:r>
                    </a:p>
                  </a:txBody>
                  <a:tcPr anchor="ctr">
                    <a:lnL w="9525" cap="flat" cmpd="sng" algn="ctr">
                      <a:solidFill>
                        <a:srgbClr val="164380"/>
                      </a:solidFill>
                      <a:prstDash val="solid"/>
                      <a:round/>
                      <a:headEnd type="none" w="med" len="med"/>
                      <a:tailEnd type="none" w="med" len="med"/>
                    </a:lnL>
                    <a:lnR w="9525" cap="flat" cmpd="sng" algn="ctr">
                      <a:solidFill>
                        <a:srgbClr val="164380"/>
                      </a:solidFill>
                      <a:prstDash val="solid"/>
                      <a:round/>
                      <a:headEnd type="none" w="med" len="med"/>
                      <a:tailEnd type="none" w="med" len="med"/>
                    </a:lnR>
                    <a:lnT w="9525" cap="flat" cmpd="sng" algn="ctr">
                      <a:solidFill>
                        <a:srgbClr val="164380"/>
                      </a:solidFill>
                      <a:prstDash val="solid"/>
                      <a:round/>
                      <a:headEnd type="none" w="med" len="med"/>
                      <a:tailEnd type="none" w="med" len="med"/>
                    </a:lnT>
                    <a:lnB w="9525" cap="flat" cmpd="sng" algn="ctr">
                      <a:solidFill>
                        <a:srgbClr val="164380"/>
                      </a:solidFill>
                      <a:prstDash val="solid"/>
                      <a:round/>
                      <a:headEnd type="none" w="med" len="med"/>
                      <a:tailEnd type="none" w="med" len="med"/>
                    </a:lnB>
                    <a:solidFill>
                      <a:schemeClr val="bg1"/>
                    </a:solidFill>
                  </a:tcPr>
                </a:tc>
                <a:tc>
                  <a:txBody>
                    <a:bodyPr/>
                    <a:lstStyle/>
                    <a:p>
                      <a:pPr algn="l"/>
                      <a:r>
                        <a:rPr lang="en-US" sz="1600">
                          <a:solidFill>
                            <a:srgbClr val="000000"/>
                          </a:solidFill>
                          <a:latin typeface="Calibri" panose="020F0502020204030204" pitchFamily="34" charset="0"/>
                          <a:cs typeface="Calibri" panose="020F0502020204030204" pitchFamily="34" charset="0"/>
                        </a:rPr>
                        <a:t>Provides updates and announcements for the IIS community</a:t>
                      </a:r>
                    </a:p>
                  </a:txBody>
                  <a:tcPr anchor="ctr">
                    <a:lnL w="9525" cap="flat" cmpd="sng" algn="ctr">
                      <a:solidFill>
                        <a:srgbClr val="164380"/>
                      </a:solidFill>
                      <a:prstDash val="solid"/>
                      <a:round/>
                      <a:headEnd type="none" w="med" len="med"/>
                      <a:tailEnd type="none" w="med" len="med"/>
                    </a:lnL>
                    <a:lnR w="38100" cap="flat" cmpd="sng" algn="ctr">
                      <a:solidFill>
                        <a:srgbClr val="164380"/>
                      </a:solidFill>
                      <a:prstDash val="solid"/>
                      <a:round/>
                      <a:headEnd type="none" w="med" len="med"/>
                      <a:tailEnd type="none" w="med" len="med"/>
                    </a:lnR>
                    <a:lnT w="9525" cap="flat" cmpd="sng" algn="ctr">
                      <a:solidFill>
                        <a:srgbClr val="164380"/>
                      </a:solidFill>
                      <a:prstDash val="solid"/>
                      <a:round/>
                      <a:headEnd type="none" w="med" len="med"/>
                      <a:tailEnd type="none" w="med" len="med"/>
                    </a:lnT>
                    <a:lnB w="9525" cap="flat" cmpd="sng" algn="ctr">
                      <a:solidFill>
                        <a:srgbClr val="164380"/>
                      </a:solidFill>
                      <a:prstDash val="solid"/>
                      <a:round/>
                      <a:headEnd type="none" w="med" len="med"/>
                      <a:tailEnd type="none" w="med" len="med"/>
                    </a:lnB>
                    <a:solidFill>
                      <a:schemeClr val="bg1"/>
                    </a:solidFill>
                  </a:tcPr>
                </a:tc>
                <a:extLst>
                  <a:ext uri="{0D108BD9-81ED-4DB2-BD59-A6C34878D82A}">
                    <a16:rowId xmlns:a16="http://schemas.microsoft.com/office/drawing/2014/main" val="1773438212"/>
                  </a:ext>
                </a:extLst>
              </a:tr>
              <a:tr h="985593">
                <a:tc>
                  <a:txBody>
                    <a:bodyPr/>
                    <a:lstStyle/>
                    <a:p>
                      <a:pPr algn="l"/>
                      <a:r>
                        <a:rPr lang="en-US" sz="1600" b="1">
                          <a:solidFill>
                            <a:srgbClr val="000000"/>
                          </a:solidFill>
                          <a:latin typeface="Calibri" panose="020F0502020204030204" pitchFamily="34" charset="0"/>
                          <a:cs typeface="Calibri" panose="020F0502020204030204" pitchFamily="34" charset="0"/>
                        </a:rPr>
                        <a:t>IIS All-Awardee Forum</a:t>
                      </a:r>
                    </a:p>
                    <a:p>
                      <a:pPr algn="l"/>
                      <a:r>
                        <a:rPr lang="en-US" sz="1600" i="1">
                          <a:solidFill>
                            <a:srgbClr val="000000"/>
                          </a:solidFill>
                          <a:latin typeface="Calibri" panose="020F0502020204030204" pitchFamily="34" charset="0"/>
                          <a:cs typeface="Calibri" panose="020F0502020204030204" pitchFamily="34" charset="0"/>
                        </a:rPr>
                        <a:t>monthly call</a:t>
                      </a:r>
                    </a:p>
                  </a:txBody>
                  <a:tcPr anchor="ctr">
                    <a:lnL w="38100" cap="flat" cmpd="sng" algn="ctr">
                      <a:solidFill>
                        <a:srgbClr val="164380"/>
                      </a:solidFill>
                      <a:prstDash val="solid"/>
                      <a:round/>
                      <a:headEnd type="none" w="med" len="med"/>
                      <a:tailEnd type="none" w="med" len="med"/>
                    </a:lnL>
                    <a:lnR w="9525" cap="flat" cmpd="sng" algn="ctr">
                      <a:solidFill>
                        <a:srgbClr val="164380"/>
                      </a:solidFill>
                      <a:prstDash val="solid"/>
                      <a:round/>
                      <a:headEnd type="none" w="med" len="med"/>
                      <a:tailEnd type="none" w="med" len="med"/>
                    </a:lnR>
                    <a:lnT w="9525" cap="flat" cmpd="sng" algn="ctr">
                      <a:solidFill>
                        <a:srgbClr val="164380"/>
                      </a:solidFill>
                      <a:prstDash val="solid"/>
                      <a:round/>
                      <a:headEnd type="none" w="med" len="med"/>
                      <a:tailEnd type="none" w="med" len="med"/>
                    </a:lnT>
                    <a:lnB w="9525" cap="flat" cmpd="sng" algn="ctr">
                      <a:solidFill>
                        <a:srgbClr val="164380"/>
                      </a:solidFill>
                      <a:prstDash val="solid"/>
                      <a:round/>
                      <a:headEnd type="none" w="med" len="med"/>
                      <a:tailEnd type="none" w="med" len="med"/>
                    </a:lnB>
                    <a:solidFill>
                      <a:schemeClr val="bg1"/>
                    </a:solidFill>
                  </a:tcPr>
                </a:tc>
                <a:tc>
                  <a:txBody>
                    <a:bodyPr/>
                    <a:lstStyle/>
                    <a:p>
                      <a:pPr algn="l"/>
                      <a:r>
                        <a:rPr lang="en-US" sz="1600">
                          <a:solidFill>
                            <a:srgbClr val="000000"/>
                          </a:solidFill>
                          <a:latin typeface="Calibri"/>
                          <a:cs typeface="Calibri"/>
                        </a:rPr>
                        <a:t>IIS Managers and Program  Managers</a:t>
                      </a:r>
                    </a:p>
                  </a:txBody>
                  <a:tcPr anchor="ctr">
                    <a:lnL w="9525" cap="flat" cmpd="sng" algn="ctr">
                      <a:solidFill>
                        <a:srgbClr val="164380"/>
                      </a:solidFill>
                      <a:prstDash val="solid"/>
                      <a:round/>
                      <a:headEnd type="none" w="med" len="med"/>
                      <a:tailEnd type="none" w="med" len="med"/>
                    </a:lnL>
                    <a:lnR w="9525" cap="flat" cmpd="sng" algn="ctr">
                      <a:solidFill>
                        <a:srgbClr val="164380"/>
                      </a:solidFill>
                      <a:prstDash val="solid"/>
                      <a:round/>
                      <a:headEnd type="none" w="med" len="med"/>
                      <a:tailEnd type="none" w="med" len="med"/>
                    </a:lnR>
                    <a:lnT w="9525" cap="flat" cmpd="sng" algn="ctr">
                      <a:solidFill>
                        <a:srgbClr val="164380"/>
                      </a:solidFill>
                      <a:prstDash val="solid"/>
                      <a:round/>
                      <a:headEnd type="none" w="med" len="med"/>
                      <a:tailEnd type="none" w="med" len="med"/>
                    </a:lnT>
                    <a:lnB w="9525" cap="flat" cmpd="sng" algn="ctr">
                      <a:solidFill>
                        <a:srgbClr val="164380"/>
                      </a:solidFill>
                      <a:prstDash val="solid"/>
                      <a:round/>
                      <a:headEnd type="none" w="med" len="med"/>
                      <a:tailEnd type="none" w="med" len="med"/>
                    </a:lnB>
                    <a:solidFill>
                      <a:schemeClr val="bg1"/>
                    </a:solidFill>
                  </a:tcPr>
                </a:tc>
                <a:tc>
                  <a:txBody>
                    <a:bodyPr/>
                    <a:lstStyle/>
                    <a:p>
                      <a:pPr algn="l"/>
                      <a:r>
                        <a:rPr lang="en-US" sz="1600">
                          <a:solidFill>
                            <a:srgbClr val="000000"/>
                          </a:solidFill>
                          <a:latin typeface="Calibri" panose="020F0502020204030204" pitchFamily="34" charset="0"/>
                          <a:cs typeface="Calibri" panose="020F0502020204030204" pitchFamily="34" charset="0"/>
                        </a:rPr>
                        <a:t>Offers opportunity for in-depth look at priority activities and hear from jurisdictional partners</a:t>
                      </a:r>
                    </a:p>
                  </a:txBody>
                  <a:tcPr anchor="ctr">
                    <a:lnL w="9525" cap="flat" cmpd="sng" algn="ctr">
                      <a:solidFill>
                        <a:srgbClr val="164380"/>
                      </a:solidFill>
                      <a:prstDash val="solid"/>
                      <a:round/>
                      <a:headEnd type="none" w="med" len="med"/>
                      <a:tailEnd type="none" w="med" len="med"/>
                    </a:lnL>
                    <a:lnR w="38100" cap="flat" cmpd="sng" algn="ctr">
                      <a:solidFill>
                        <a:srgbClr val="164380"/>
                      </a:solidFill>
                      <a:prstDash val="solid"/>
                      <a:round/>
                      <a:headEnd type="none" w="med" len="med"/>
                      <a:tailEnd type="none" w="med" len="med"/>
                    </a:lnR>
                    <a:lnT w="9525" cap="flat" cmpd="sng" algn="ctr">
                      <a:solidFill>
                        <a:srgbClr val="164380"/>
                      </a:solidFill>
                      <a:prstDash val="solid"/>
                      <a:round/>
                      <a:headEnd type="none" w="med" len="med"/>
                      <a:tailEnd type="none" w="med" len="med"/>
                    </a:lnT>
                    <a:lnB w="9525" cap="flat" cmpd="sng" algn="ctr">
                      <a:solidFill>
                        <a:srgbClr val="164380"/>
                      </a:solidFill>
                      <a:prstDash val="solid"/>
                      <a:round/>
                      <a:headEnd type="none" w="med" len="med"/>
                      <a:tailEnd type="none" w="med" len="med"/>
                    </a:lnB>
                    <a:solidFill>
                      <a:schemeClr val="bg1"/>
                    </a:solidFill>
                  </a:tcPr>
                </a:tc>
                <a:extLst>
                  <a:ext uri="{0D108BD9-81ED-4DB2-BD59-A6C34878D82A}">
                    <a16:rowId xmlns:a16="http://schemas.microsoft.com/office/drawing/2014/main" val="283095345"/>
                  </a:ext>
                </a:extLst>
              </a:tr>
              <a:tr h="902176">
                <a:tc>
                  <a:txBody>
                    <a:bodyPr/>
                    <a:lstStyle/>
                    <a:p>
                      <a:pPr algn="l"/>
                      <a:r>
                        <a:rPr lang="en-US" sz="1600" b="1">
                          <a:solidFill>
                            <a:srgbClr val="000000"/>
                          </a:solidFill>
                          <a:latin typeface="Calibri" panose="020F0502020204030204" pitchFamily="34" charset="0"/>
                          <a:cs typeface="Calibri" panose="020F0502020204030204" pitchFamily="34" charset="0"/>
                        </a:rPr>
                        <a:t>IIS Technology Partners Calls</a:t>
                      </a:r>
                    </a:p>
                    <a:p>
                      <a:pPr algn="l"/>
                      <a:r>
                        <a:rPr lang="en-US" sz="1600" i="1">
                          <a:solidFill>
                            <a:srgbClr val="000000"/>
                          </a:solidFill>
                          <a:latin typeface="Calibri" panose="020F0502020204030204" pitchFamily="34" charset="0"/>
                          <a:cs typeface="Calibri" panose="020F0502020204030204" pitchFamily="34" charset="0"/>
                        </a:rPr>
                        <a:t>monthly call</a:t>
                      </a:r>
                    </a:p>
                  </a:txBody>
                  <a:tcPr anchor="ctr">
                    <a:lnL w="38100" cap="flat" cmpd="sng" algn="ctr">
                      <a:solidFill>
                        <a:srgbClr val="164380"/>
                      </a:solidFill>
                      <a:prstDash val="solid"/>
                      <a:round/>
                      <a:headEnd type="none" w="med" len="med"/>
                      <a:tailEnd type="none" w="med" len="med"/>
                    </a:lnL>
                    <a:lnR w="9525" cap="flat" cmpd="sng" algn="ctr">
                      <a:solidFill>
                        <a:srgbClr val="164380"/>
                      </a:solidFill>
                      <a:prstDash val="solid"/>
                      <a:round/>
                      <a:headEnd type="none" w="med" len="med"/>
                      <a:tailEnd type="none" w="med" len="med"/>
                    </a:lnR>
                    <a:lnT w="9525" cap="flat" cmpd="sng" algn="ctr">
                      <a:solidFill>
                        <a:srgbClr val="164380"/>
                      </a:solidFill>
                      <a:prstDash val="solid"/>
                      <a:round/>
                      <a:headEnd type="none" w="med" len="med"/>
                      <a:tailEnd type="none" w="med" len="med"/>
                    </a:lnT>
                    <a:lnB w="9525" cap="flat" cmpd="sng" algn="ctr">
                      <a:solidFill>
                        <a:srgbClr val="164380"/>
                      </a:solidFill>
                      <a:prstDash val="solid"/>
                      <a:round/>
                      <a:headEnd type="none" w="med" len="med"/>
                      <a:tailEnd type="none" w="med" len="med"/>
                    </a:lnB>
                    <a:solidFill>
                      <a:schemeClr val="bg1"/>
                    </a:solidFill>
                  </a:tcPr>
                </a:tc>
                <a:tc>
                  <a:txBody>
                    <a:bodyPr/>
                    <a:lstStyle/>
                    <a:p>
                      <a:pPr algn="l"/>
                      <a:r>
                        <a:rPr lang="en-US" sz="1600">
                          <a:solidFill>
                            <a:srgbClr val="000000"/>
                          </a:solidFill>
                          <a:latin typeface="Calibri" panose="020F0502020204030204" pitchFamily="34" charset="0"/>
                          <a:cs typeface="Calibri" panose="020F0502020204030204" pitchFamily="34" charset="0"/>
                        </a:rPr>
                        <a:t>Technology Vendors and Partners</a:t>
                      </a:r>
                    </a:p>
                  </a:txBody>
                  <a:tcPr anchor="ctr">
                    <a:lnL w="9525" cap="flat" cmpd="sng" algn="ctr">
                      <a:solidFill>
                        <a:srgbClr val="164380"/>
                      </a:solidFill>
                      <a:prstDash val="solid"/>
                      <a:round/>
                      <a:headEnd type="none" w="med" len="med"/>
                      <a:tailEnd type="none" w="med" len="med"/>
                    </a:lnL>
                    <a:lnR w="9525" cap="flat" cmpd="sng" algn="ctr">
                      <a:solidFill>
                        <a:srgbClr val="164380"/>
                      </a:solidFill>
                      <a:prstDash val="solid"/>
                      <a:round/>
                      <a:headEnd type="none" w="med" len="med"/>
                      <a:tailEnd type="none" w="med" len="med"/>
                    </a:lnR>
                    <a:lnT w="9525" cap="flat" cmpd="sng" algn="ctr">
                      <a:solidFill>
                        <a:srgbClr val="164380"/>
                      </a:solidFill>
                      <a:prstDash val="solid"/>
                      <a:round/>
                      <a:headEnd type="none" w="med" len="med"/>
                      <a:tailEnd type="none" w="med" len="med"/>
                    </a:lnT>
                    <a:lnB w="9525" cap="flat" cmpd="sng" algn="ctr">
                      <a:solidFill>
                        <a:srgbClr val="164380"/>
                      </a:solidFill>
                      <a:prstDash val="solid"/>
                      <a:round/>
                      <a:headEnd type="none" w="med" len="med"/>
                      <a:tailEnd type="none" w="med" len="med"/>
                    </a:lnB>
                    <a:solidFill>
                      <a:schemeClr val="bg1"/>
                    </a:solidFill>
                  </a:tcPr>
                </a:tc>
                <a:tc>
                  <a:txBody>
                    <a:bodyPr/>
                    <a:lstStyle/>
                    <a:p>
                      <a:pPr algn="l"/>
                      <a:r>
                        <a:rPr lang="en-US" sz="1600">
                          <a:solidFill>
                            <a:srgbClr val="000000"/>
                          </a:solidFill>
                          <a:latin typeface="Calibri" panose="020F0502020204030204" pitchFamily="34" charset="0"/>
                          <a:cs typeface="Calibri" panose="020F0502020204030204" pitchFamily="34" charset="0"/>
                        </a:rPr>
                        <a:t>Engage IIS technology partners/IIS vendors in discussion about priorities and key technical updates</a:t>
                      </a:r>
                    </a:p>
                  </a:txBody>
                  <a:tcPr anchor="ctr">
                    <a:lnL w="9525" cap="flat" cmpd="sng" algn="ctr">
                      <a:solidFill>
                        <a:srgbClr val="164380"/>
                      </a:solidFill>
                      <a:prstDash val="solid"/>
                      <a:round/>
                      <a:headEnd type="none" w="med" len="med"/>
                      <a:tailEnd type="none" w="med" len="med"/>
                    </a:lnL>
                    <a:lnR w="38100" cap="flat" cmpd="sng" algn="ctr">
                      <a:solidFill>
                        <a:srgbClr val="164380"/>
                      </a:solidFill>
                      <a:prstDash val="solid"/>
                      <a:round/>
                      <a:headEnd type="none" w="med" len="med"/>
                      <a:tailEnd type="none" w="med" len="med"/>
                    </a:lnR>
                    <a:lnT w="9525" cap="flat" cmpd="sng" algn="ctr">
                      <a:solidFill>
                        <a:srgbClr val="164380"/>
                      </a:solidFill>
                      <a:prstDash val="solid"/>
                      <a:round/>
                      <a:headEnd type="none" w="med" len="med"/>
                      <a:tailEnd type="none" w="med" len="med"/>
                    </a:lnT>
                    <a:lnB w="9525" cap="flat" cmpd="sng" algn="ctr">
                      <a:solidFill>
                        <a:srgbClr val="164380"/>
                      </a:solidFill>
                      <a:prstDash val="solid"/>
                      <a:round/>
                      <a:headEnd type="none" w="med" len="med"/>
                      <a:tailEnd type="none" w="med" len="med"/>
                    </a:lnB>
                    <a:solidFill>
                      <a:schemeClr val="bg1"/>
                    </a:solidFill>
                  </a:tcPr>
                </a:tc>
                <a:extLst>
                  <a:ext uri="{0D108BD9-81ED-4DB2-BD59-A6C34878D82A}">
                    <a16:rowId xmlns:a16="http://schemas.microsoft.com/office/drawing/2014/main" val="2254870972"/>
                  </a:ext>
                </a:extLst>
              </a:tr>
              <a:tr h="1289830">
                <a:tc>
                  <a:txBody>
                    <a:bodyPr/>
                    <a:lstStyle/>
                    <a:p>
                      <a:pPr algn="l"/>
                      <a:r>
                        <a:rPr lang="en-US" sz="1600" b="1">
                          <a:solidFill>
                            <a:srgbClr val="000000"/>
                          </a:solidFill>
                          <a:latin typeface="Calibri" panose="020F0502020204030204" pitchFamily="34" charset="0"/>
                          <a:cs typeface="Calibri" panose="020F0502020204030204" pitchFamily="34" charset="0"/>
                        </a:rPr>
                        <a:t>SharePoint Site</a:t>
                      </a:r>
                    </a:p>
                    <a:p>
                      <a:pPr algn="l"/>
                      <a:r>
                        <a:rPr lang="en-US" sz="1600" i="1">
                          <a:solidFill>
                            <a:srgbClr val="000000"/>
                          </a:solidFill>
                          <a:latin typeface="Calibri" panose="020F0502020204030204" pitchFamily="34" charset="0"/>
                          <a:cs typeface="Calibri" panose="020F0502020204030204" pitchFamily="34" charset="0"/>
                        </a:rPr>
                        <a:t>document repository</a:t>
                      </a:r>
                    </a:p>
                  </a:txBody>
                  <a:tcPr anchor="ctr">
                    <a:lnL w="38100" cap="flat" cmpd="sng" algn="ctr">
                      <a:solidFill>
                        <a:srgbClr val="164380"/>
                      </a:solidFill>
                      <a:prstDash val="solid"/>
                      <a:round/>
                      <a:headEnd type="none" w="med" len="med"/>
                      <a:tailEnd type="none" w="med" len="med"/>
                    </a:lnL>
                    <a:lnR w="9525" cap="flat" cmpd="sng" algn="ctr">
                      <a:solidFill>
                        <a:srgbClr val="164380"/>
                      </a:solidFill>
                      <a:prstDash val="solid"/>
                      <a:round/>
                      <a:headEnd type="none" w="med" len="med"/>
                      <a:tailEnd type="none" w="med" len="med"/>
                    </a:lnR>
                    <a:lnT w="9525" cap="flat" cmpd="sng" algn="ctr">
                      <a:solidFill>
                        <a:srgbClr val="164380"/>
                      </a:solidFill>
                      <a:prstDash val="solid"/>
                      <a:round/>
                      <a:headEnd type="none" w="med" len="med"/>
                      <a:tailEnd type="none" w="med" len="med"/>
                    </a:lnT>
                    <a:lnB w="38100" cap="flat" cmpd="sng" algn="ctr">
                      <a:solidFill>
                        <a:srgbClr val="164380"/>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Calibri" panose="020F0502020204030204" pitchFamily="34" charset="0"/>
                          <a:cs typeface="Calibri" panose="020F0502020204030204" pitchFamily="34" charset="0"/>
                        </a:rPr>
                        <a:t>Jurisdiction, Technology, and National Partners</a:t>
                      </a:r>
                    </a:p>
                  </a:txBody>
                  <a:tcPr anchor="ctr">
                    <a:lnL w="9525" cap="flat" cmpd="sng" algn="ctr">
                      <a:solidFill>
                        <a:srgbClr val="164380"/>
                      </a:solidFill>
                      <a:prstDash val="solid"/>
                      <a:round/>
                      <a:headEnd type="none" w="med" len="med"/>
                      <a:tailEnd type="none" w="med" len="med"/>
                    </a:lnL>
                    <a:lnR w="9525" cap="flat" cmpd="sng" algn="ctr">
                      <a:solidFill>
                        <a:srgbClr val="164380"/>
                      </a:solidFill>
                      <a:prstDash val="solid"/>
                      <a:round/>
                      <a:headEnd type="none" w="med" len="med"/>
                      <a:tailEnd type="none" w="med" len="med"/>
                    </a:lnR>
                    <a:lnT w="9525" cap="flat" cmpd="sng" algn="ctr">
                      <a:solidFill>
                        <a:srgbClr val="164380"/>
                      </a:solidFill>
                      <a:prstDash val="solid"/>
                      <a:round/>
                      <a:headEnd type="none" w="med" len="med"/>
                      <a:tailEnd type="none" w="med" len="med"/>
                    </a:lnT>
                    <a:lnB w="38100" cap="flat" cmpd="sng" algn="ctr">
                      <a:solidFill>
                        <a:srgbClr val="164380"/>
                      </a:solidFill>
                      <a:prstDash val="solid"/>
                      <a:round/>
                      <a:headEnd type="none" w="med" len="med"/>
                      <a:tailEnd type="none" w="med" len="med"/>
                    </a:lnB>
                    <a:solidFill>
                      <a:schemeClr val="bg1"/>
                    </a:solidFill>
                  </a:tcPr>
                </a:tc>
                <a:tc>
                  <a:txBody>
                    <a:bodyPr/>
                    <a:lstStyle/>
                    <a:p>
                      <a:pPr algn="l"/>
                      <a:r>
                        <a:rPr lang="en-US" sz="1600">
                          <a:solidFill>
                            <a:srgbClr val="000000"/>
                          </a:solidFill>
                          <a:latin typeface="Calibri" panose="020F0502020204030204" pitchFamily="34" charset="0"/>
                          <a:cs typeface="Calibri" panose="020F0502020204030204" pitchFamily="34" charset="0"/>
                        </a:rPr>
                        <a:t>Allows CDC to manage and provide partners access to useful documents</a:t>
                      </a:r>
                    </a:p>
                  </a:txBody>
                  <a:tcPr anchor="ctr">
                    <a:lnL w="9525" cap="flat" cmpd="sng" algn="ctr">
                      <a:solidFill>
                        <a:srgbClr val="164380"/>
                      </a:solidFill>
                      <a:prstDash val="solid"/>
                      <a:round/>
                      <a:headEnd type="none" w="med" len="med"/>
                      <a:tailEnd type="none" w="med" len="med"/>
                    </a:lnL>
                    <a:lnR w="38100" cap="flat" cmpd="sng" algn="ctr">
                      <a:solidFill>
                        <a:srgbClr val="164380"/>
                      </a:solidFill>
                      <a:prstDash val="solid"/>
                      <a:round/>
                      <a:headEnd type="none" w="med" len="med"/>
                      <a:tailEnd type="none" w="med" len="med"/>
                    </a:lnR>
                    <a:lnT w="9525" cap="flat" cmpd="sng" algn="ctr">
                      <a:solidFill>
                        <a:srgbClr val="164380"/>
                      </a:solidFill>
                      <a:prstDash val="solid"/>
                      <a:round/>
                      <a:headEnd type="none" w="med" len="med"/>
                      <a:tailEnd type="none" w="med" len="med"/>
                    </a:lnT>
                    <a:lnB w="38100" cap="flat" cmpd="sng" algn="ctr">
                      <a:solidFill>
                        <a:srgbClr val="164380"/>
                      </a:solidFill>
                      <a:prstDash val="solid"/>
                      <a:round/>
                      <a:headEnd type="none" w="med" len="med"/>
                      <a:tailEnd type="none" w="med" len="med"/>
                    </a:lnB>
                    <a:solidFill>
                      <a:schemeClr val="bg1"/>
                    </a:solidFill>
                  </a:tcPr>
                </a:tc>
                <a:extLst>
                  <a:ext uri="{0D108BD9-81ED-4DB2-BD59-A6C34878D82A}">
                    <a16:rowId xmlns:a16="http://schemas.microsoft.com/office/drawing/2014/main" val="3369838321"/>
                  </a:ext>
                </a:extLst>
              </a:tr>
            </a:tbl>
          </a:graphicData>
        </a:graphic>
      </p:graphicFrame>
      <p:pic>
        <p:nvPicPr>
          <p:cNvPr id="7" name="Picture 6">
            <a:extLst>
              <a:ext uri="{FF2B5EF4-FFF2-40B4-BE49-F238E27FC236}">
                <a16:creationId xmlns:a16="http://schemas.microsoft.com/office/drawing/2014/main" id="{5A0B9C37-3048-B32C-F42A-E8C32B66ADE0}"/>
              </a:ext>
            </a:extLst>
          </p:cNvPr>
          <p:cNvPicPr>
            <a:picLocks noChangeAspect="1"/>
          </p:cNvPicPr>
          <p:nvPr/>
        </p:nvPicPr>
        <p:blipFill rotWithShape="1">
          <a:blip r:embed="rId3"/>
          <a:srcRect l="1781" t="1613" r="2286" b="571"/>
          <a:stretch/>
        </p:blipFill>
        <p:spPr>
          <a:xfrm>
            <a:off x="8773125" y="1793444"/>
            <a:ext cx="2660657" cy="451415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40B53C8-DFB5-9A20-707B-A36B2EC83828}"/>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22</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260389096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E1A0819-43D9-6FEE-9F82-6B9AC579BFF2}"/>
              </a:ext>
            </a:extLst>
          </p:cNvPr>
          <p:cNvCxnSpPr>
            <a:cxnSpLocks/>
          </p:cNvCxnSpPr>
          <p:nvPr/>
        </p:nvCxnSpPr>
        <p:spPr>
          <a:xfrm>
            <a:off x="6200898" y="3571441"/>
            <a:ext cx="416858" cy="0"/>
          </a:xfrm>
          <a:prstGeom prst="line">
            <a:avLst/>
          </a:prstGeom>
          <a:solidFill>
            <a:srgbClr val="E7E6E6"/>
          </a:solidFill>
          <a:ln w="38100" cap="flat" cmpd="sng" algn="ctr">
            <a:solidFill>
              <a:schemeClr val="accent6"/>
            </a:solidFill>
            <a:prstDash val="solid"/>
            <a:miter lim="800000"/>
          </a:ln>
          <a:effectLst/>
        </p:spPr>
      </p:cxnSp>
      <p:cxnSp>
        <p:nvCxnSpPr>
          <p:cNvPr id="7" name="Straight Connector 6">
            <a:extLst>
              <a:ext uri="{FF2B5EF4-FFF2-40B4-BE49-F238E27FC236}">
                <a16:creationId xmlns:a16="http://schemas.microsoft.com/office/drawing/2014/main" id="{4FA01F0E-1E37-468C-3496-1F305CF8F4AB}"/>
              </a:ext>
            </a:extLst>
          </p:cNvPr>
          <p:cNvCxnSpPr>
            <a:cxnSpLocks/>
          </p:cNvCxnSpPr>
          <p:nvPr/>
        </p:nvCxnSpPr>
        <p:spPr>
          <a:xfrm flipV="1">
            <a:off x="3364849" y="2498251"/>
            <a:ext cx="1824466" cy="8860"/>
          </a:xfrm>
          <a:prstGeom prst="line">
            <a:avLst/>
          </a:prstGeom>
          <a:solidFill>
            <a:srgbClr val="E7E6E6"/>
          </a:solidFill>
          <a:ln w="38100" cap="flat" cmpd="sng" algn="ctr">
            <a:solidFill>
              <a:schemeClr val="accent6"/>
            </a:solidFill>
            <a:prstDash val="solid"/>
            <a:miter lim="800000"/>
          </a:ln>
          <a:effectLst/>
        </p:spPr>
      </p:cxnSp>
      <p:cxnSp>
        <p:nvCxnSpPr>
          <p:cNvPr id="8" name="Straight Connector 7">
            <a:extLst>
              <a:ext uri="{FF2B5EF4-FFF2-40B4-BE49-F238E27FC236}">
                <a16:creationId xmlns:a16="http://schemas.microsoft.com/office/drawing/2014/main" id="{1427EABB-0375-C642-64B3-E156B9753EA2}"/>
              </a:ext>
            </a:extLst>
          </p:cNvPr>
          <p:cNvCxnSpPr>
            <a:cxnSpLocks/>
          </p:cNvCxnSpPr>
          <p:nvPr/>
        </p:nvCxnSpPr>
        <p:spPr>
          <a:xfrm flipH="1" flipV="1">
            <a:off x="6185228" y="2644293"/>
            <a:ext cx="15670" cy="2032031"/>
          </a:xfrm>
          <a:prstGeom prst="line">
            <a:avLst/>
          </a:prstGeom>
          <a:noFill/>
          <a:ln w="38100" cap="flat" cmpd="sng" algn="ctr">
            <a:solidFill>
              <a:schemeClr val="accent6"/>
            </a:solidFill>
            <a:prstDash val="solid"/>
            <a:miter lim="800000"/>
          </a:ln>
          <a:effectLst/>
        </p:spPr>
      </p:cxnSp>
      <p:sp>
        <p:nvSpPr>
          <p:cNvPr id="9" name="Freeform: Shape 8">
            <a:extLst>
              <a:ext uri="{FF2B5EF4-FFF2-40B4-BE49-F238E27FC236}">
                <a16:creationId xmlns:a16="http://schemas.microsoft.com/office/drawing/2014/main" id="{EBD8AC63-DBA1-00AE-9087-30543920B3F9}"/>
              </a:ext>
            </a:extLst>
          </p:cNvPr>
          <p:cNvSpPr/>
          <p:nvPr/>
        </p:nvSpPr>
        <p:spPr>
          <a:xfrm>
            <a:off x="5216271" y="1808928"/>
            <a:ext cx="1828800" cy="822960"/>
          </a:xfrm>
          <a:custGeom>
            <a:avLst/>
            <a:gdLst>
              <a:gd name="connsiteX0" fmla="*/ 0 w 1149505"/>
              <a:gd name="connsiteY0" fmla="*/ 0 h 516165"/>
              <a:gd name="connsiteX1" fmla="*/ 1149505 w 1149505"/>
              <a:gd name="connsiteY1" fmla="*/ 0 h 516165"/>
              <a:gd name="connsiteX2" fmla="*/ 1149505 w 1149505"/>
              <a:gd name="connsiteY2" fmla="*/ 516165 h 516165"/>
              <a:gd name="connsiteX3" fmla="*/ 0 w 1149505"/>
              <a:gd name="connsiteY3" fmla="*/ 516165 h 516165"/>
              <a:gd name="connsiteX4" fmla="*/ 0 w 1149505"/>
              <a:gd name="connsiteY4" fmla="*/ 0 h 516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505" h="516165">
                <a:moveTo>
                  <a:pt x="0" y="0"/>
                </a:moveTo>
                <a:lnTo>
                  <a:pt x="1149505" y="0"/>
                </a:lnTo>
                <a:lnTo>
                  <a:pt x="1149505" y="516165"/>
                </a:lnTo>
                <a:lnTo>
                  <a:pt x="0" y="516165"/>
                </a:lnTo>
                <a:lnTo>
                  <a:pt x="0" y="0"/>
                </a:lnTo>
                <a:close/>
              </a:path>
            </a:pathLst>
          </a:custGeom>
          <a:solidFill>
            <a:schemeClr val="tx1">
              <a:lumMod val="20000"/>
              <a:lumOff val="80000"/>
            </a:schemeClr>
          </a:solidFill>
          <a:ln w="19050" cap="flat" cmpd="sng" algn="ctr">
            <a:solidFill>
              <a:schemeClr val="tx1"/>
            </a:solidFill>
            <a:prstDash val="solid"/>
            <a:miter lim="800000"/>
          </a:ln>
          <a:effectLst/>
        </p:spPr>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Calibri"/>
              <a:ea typeface="+mn-ea"/>
              <a:cs typeface="Calibri"/>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mn-ea"/>
                <a:cs typeface="Calibri"/>
              </a:rPr>
              <a:t>Branch Chief</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mn-ea"/>
                <a:cs typeface="Calibri"/>
              </a:rPr>
              <a:t>Lynn Gibbs Scharf</a:t>
            </a:r>
          </a:p>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Calibri"/>
              <a:ea typeface="+mn-ea"/>
              <a:cs typeface="Calibri"/>
            </a:endParaRPr>
          </a:p>
        </p:txBody>
      </p:sp>
      <p:sp>
        <p:nvSpPr>
          <p:cNvPr id="11" name="Freeform: Shape 10">
            <a:extLst>
              <a:ext uri="{FF2B5EF4-FFF2-40B4-BE49-F238E27FC236}">
                <a16:creationId xmlns:a16="http://schemas.microsoft.com/office/drawing/2014/main" id="{875ED1D3-11EC-F08B-6ED8-06BC9B840D0F}"/>
              </a:ext>
            </a:extLst>
          </p:cNvPr>
          <p:cNvSpPr/>
          <p:nvPr/>
        </p:nvSpPr>
        <p:spPr>
          <a:xfrm>
            <a:off x="1522673" y="2174326"/>
            <a:ext cx="1828800" cy="822960"/>
          </a:xfrm>
          <a:custGeom>
            <a:avLst/>
            <a:gdLst>
              <a:gd name="connsiteX0" fmla="*/ 0 w 1037668"/>
              <a:gd name="connsiteY0" fmla="*/ 0 h 452343"/>
              <a:gd name="connsiteX1" fmla="*/ 1037668 w 1037668"/>
              <a:gd name="connsiteY1" fmla="*/ 0 h 452343"/>
              <a:gd name="connsiteX2" fmla="*/ 1037668 w 1037668"/>
              <a:gd name="connsiteY2" fmla="*/ 452343 h 452343"/>
              <a:gd name="connsiteX3" fmla="*/ 0 w 1037668"/>
              <a:gd name="connsiteY3" fmla="*/ 452343 h 452343"/>
              <a:gd name="connsiteX4" fmla="*/ 0 w 1037668"/>
              <a:gd name="connsiteY4" fmla="*/ 0 h 452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68" h="452343">
                <a:moveTo>
                  <a:pt x="0" y="0"/>
                </a:moveTo>
                <a:lnTo>
                  <a:pt x="1037668" y="0"/>
                </a:lnTo>
                <a:lnTo>
                  <a:pt x="1037668" y="452343"/>
                </a:lnTo>
                <a:lnTo>
                  <a:pt x="0" y="452343"/>
                </a:lnTo>
                <a:lnTo>
                  <a:pt x="0" y="0"/>
                </a:lnTo>
                <a:close/>
              </a:path>
            </a:pathLst>
          </a:custGeom>
          <a:solidFill>
            <a:schemeClr val="accent6">
              <a:lumMod val="10000"/>
              <a:lumOff val="90000"/>
              <a:alpha val="50196"/>
            </a:schemeClr>
          </a:solidFill>
          <a:ln w="19050" cap="flat" cmpd="sng" algn="ctr">
            <a:solidFill>
              <a:schemeClr val="accent6"/>
            </a:solidFill>
            <a:prstDash val="solid"/>
            <a:miter lim="800000"/>
          </a:ln>
          <a:effectLst/>
        </p:spPr>
        <p:txBody>
          <a:bodyPr spcFirstLastPara="0" vert="horz" wrap="square" lIns="91440" tIns="6350" rIns="9144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mn-ea"/>
                <a:cs typeface="Calibri"/>
              </a:rPr>
              <a:t>Deputy Branch Chief &amp; Acquisition Project Management Team Lead</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mn-ea"/>
                <a:cs typeface="Calibri"/>
              </a:rPr>
              <a:t>Kimberly Clark</a:t>
            </a:r>
          </a:p>
        </p:txBody>
      </p:sp>
      <p:cxnSp>
        <p:nvCxnSpPr>
          <p:cNvPr id="13" name="Straight Connector 12">
            <a:extLst>
              <a:ext uri="{FF2B5EF4-FFF2-40B4-BE49-F238E27FC236}">
                <a16:creationId xmlns:a16="http://schemas.microsoft.com/office/drawing/2014/main" id="{100A678A-52A8-DE72-107B-BDB2DB7B3C10}"/>
              </a:ext>
            </a:extLst>
          </p:cNvPr>
          <p:cNvCxnSpPr>
            <a:cxnSpLocks/>
          </p:cNvCxnSpPr>
          <p:nvPr/>
        </p:nvCxnSpPr>
        <p:spPr>
          <a:xfrm>
            <a:off x="4218098" y="4667836"/>
            <a:ext cx="0" cy="292608"/>
          </a:xfrm>
          <a:prstGeom prst="line">
            <a:avLst/>
          </a:prstGeom>
          <a:noFill/>
          <a:ln w="38100" cap="flat" cmpd="sng" algn="ctr">
            <a:solidFill>
              <a:schemeClr val="accent6"/>
            </a:solidFill>
            <a:prstDash val="solid"/>
            <a:miter lim="800000"/>
          </a:ln>
          <a:effectLst/>
        </p:spPr>
      </p:cxnSp>
      <p:cxnSp>
        <p:nvCxnSpPr>
          <p:cNvPr id="14" name="Straight Connector 13">
            <a:extLst>
              <a:ext uri="{FF2B5EF4-FFF2-40B4-BE49-F238E27FC236}">
                <a16:creationId xmlns:a16="http://schemas.microsoft.com/office/drawing/2014/main" id="{302004A4-5065-A0C3-53B8-31A79E4F8891}"/>
              </a:ext>
            </a:extLst>
          </p:cNvPr>
          <p:cNvCxnSpPr>
            <a:cxnSpLocks/>
          </p:cNvCxnSpPr>
          <p:nvPr/>
        </p:nvCxnSpPr>
        <p:spPr>
          <a:xfrm>
            <a:off x="10224413" y="4685801"/>
            <a:ext cx="0" cy="292608"/>
          </a:xfrm>
          <a:prstGeom prst="line">
            <a:avLst/>
          </a:prstGeom>
          <a:noFill/>
          <a:ln w="38100" cap="flat" cmpd="sng" algn="ctr">
            <a:solidFill>
              <a:schemeClr val="accent6"/>
            </a:solidFill>
            <a:prstDash val="solid"/>
            <a:miter lim="800000"/>
          </a:ln>
          <a:effectLst/>
        </p:spPr>
      </p:cxnSp>
      <p:cxnSp>
        <p:nvCxnSpPr>
          <p:cNvPr id="15" name="Straight Connector 14">
            <a:extLst>
              <a:ext uri="{FF2B5EF4-FFF2-40B4-BE49-F238E27FC236}">
                <a16:creationId xmlns:a16="http://schemas.microsoft.com/office/drawing/2014/main" id="{40F58EF4-A89D-66D9-AAE2-9A5CE4D437DC}"/>
              </a:ext>
            </a:extLst>
          </p:cNvPr>
          <p:cNvCxnSpPr>
            <a:cxnSpLocks/>
          </p:cNvCxnSpPr>
          <p:nvPr/>
        </p:nvCxnSpPr>
        <p:spPr>
          <a:xfrm>
            <a:off x="8161671" y="4676324"/>
            <a:ext cx="0" cy="292608"/>
          </a:xfrm>
          <a:prstGeom prst="line">
            <a:avLst/>
          </a:prstGeom>
          <a:noFill/>
          <a:ln w="38100" cap="flat" cmpd="sng" algn="ctr">
            <a:solidFill>
              <a:schemeClr val="accent6"/>
            </a:solidFill>
            <a:prstDash val="solid"/>
            <a:miter lim="800000"/>
          </a:ln>
          <a:effectLst/>
        </p:spPr>
      </p:cxnSp>
      <p:cxnSp>
        <p:nvCxnSpPr>
          <p:cNvPr id="16" name="Straight Connector 15">
            <a:extLst>
              <a:ext uri="{FF2B5EF4-FFF2-40B4-BE49-F238E27FC236}">
                <a16:creationId xmlns:a16="http://schemas.microsoft.com/office/drawing/2014/main" id="{DA6CB017-F9E6-7AB8-29D5-27F0A8CDCFDE}"/>
              </a:ext>
            </a:extLst>
          </p:cNvPr>
          <p:cNvCxnSpPr>
            <a:cxnSpLocks/>
          </p:cNvCxnSpPr>
          <p:nvPr/>
        </p:nvCxnSpPr>
        <p:spPr>
          <a:xfrm>
            <a:off x="6200898" y="4667839"/>
            <a:ext cx="0" cy="292608"/>
          </a:xfrm>
          <a:prstGeom prst="line">
            <a:avLst/>
          </a:prstGeom>
          <a:noFill/>
          <a:ln w="38100" cap="flat" cmpd="sng" algn="ctr">
            <a:solidFill>
              <a:schemeClr val="accent6"/>
            </a:solidFill>
            <a:prstDash val="solid"/>
            <a:miter lim="800000"/>
          </a:ln>
          <a:effectLst/>
        </p:spPr>
      </p:cxnSp>
      <p:cxnSp>
        <p:nvCxnSpPr>
          <p:cNvPr id="17" name="Straight Connector 16">
            <a:extLst>
              <a:ext uri="{FF2B5EF4-FFF2-40B4-BE49-F238E27FC236}">
                <a16:creationId xmlns:a16="http://schemas.microsoft.com/office/drawing/2014/main" id="{E12EBDF7-79AE-1DF3-E822-FFA824035894}"/>
              </a:ext>
            </a:extLst>
          </p:cNvPr>
          <p:cNvCxnSpPr>
            <a:cxnSpLocks/>
          </p:cNvCxnSpPr>
          <p:nvPr/>
        </p:nvCxnSpPr>
        <p:spPr>
          <a:xfrm>
            <a:off x="2208632" y="4667836"/>
            <a:ext cx="0" cy="301096"/>
          </a:xfrm>
          <a:prstGeom prst="line">
            <a:avLst/>
          </a:prstGeom>
          <a:noFill/>
          <a:ln w="38100" cap="flat" cmpd="sng" algn="ctr">
            <a:solidFill>
              <a:schemeClr val="accent6"/>
            </a:solidFill>
            <a:prstDash val="solid"/>
            <a:miter lim="800000"/>
          </a:ln>
          <a:effectLst/>
        </p:spPr>
      </p:cxnSp>
      <p:cxnSp>
        <p:nvCxnSpPr>
          <p:cNvPr id="18" name="Straight Connector 17">
            <a:extLst>
              <a:ext uri="{FF2B5EF4-FFF2-40B4-BE49-F238E27FC236}">
                <a16:creationId xmlns:a16="http://schemas.microsoft.com/office/drawing/2014/main" id="{CEAEE04A-76FE-52D0-6868-77329ABA1E3E}"/>
              </a:ext>
            </a:extLst>
          </p:cNvPr>
          <p:cNvCxnSpPr>
            <a:cxnSpLocks/>
          </p:cNvCxnSpPr>
          <p:nvPr/>
        </p:nvCxnSpPr>
        <p:spPr>
          <a:xfrm>
            <a:off x="2199981" y="4675456"/>
            <a:ext cx="8046720" cy="0"/>
          </a:xfrm>
          <a:prstGeom prst="line">
            <a:avLst/>
          </a:prstGeom>
          <a:solidFill>
            <a:srgbClr val="E7E6E6"/>
          </a:solidFill>
          <a:ln w="38100" cap="flat" cmpd="sng" algn="ctr">
            <a:solidFill>
              <a:schemeClr val="accent6"/>
            </a:solidFill>
            <a:prstDash val="solid"/>
            <a:miter lim="800000"/>
          </a:ln>
          <a:effectLst/>
        </p:spPr>
      </p:cxnSp>
      <p:sp>
        <p:nvSpPr>
          <p:cNvPr id="21" name="Freeform: Shape 20">
            <a:extLst>
              <a:ext uri="{FF2B5EF4-FFF2-40B4-BE49-F238E27FC236}">
                <a16:creationId xmlns:a16="http://schemas.microsoft.com/office/drawing/2014/main" id="{85393A76-DF99-B357-D92E-396DB9D69F4D}"/>
              </a:ext>
            </a:extLst>
          </p:cNvPr>
          <p:cNvSpPr/>
          <p:nvPr/>
        </p:nvSpPr>
        <p:spPr>
          <a:xfrm>
            <a:off x="6625987" y="3153997"/>
            <a:ext cx="1828800" cy="822960"/>
          </a:xfrm>
          <a:custGeom>
            <a:avLst/>
            <a:gdLst>
              <a:gd name="connsiteX0" fmla="*/ 0 w 1037668"/>
              <a:gd name="connsiteY0" fmla="*/ 0 h 452343"/>
              <a:gd name="connsiteX1" fmla="*/ 1037668 w 1037668"/>
              <a:gd name="connsiteY1" fmla="*/ 0 h 452343"/>
              <a:gd name="connsiteX2" fmla="*/ 1037668 w 1037668"/>
              <a:gd name="connsiteY2" fmla="*/ 452343 h 452343"/>
              <a:gd name="connsiteX3" fmla="*/ 0 w 1037668"/>
              <a:gd name="connsiteY3" fmla="*/ 452343 h 452343"/>
              <a:gd name="connsiteX4" fmla="*/ 0 w 1037668"/>
              <a:gd name="connsiteY4" fmla="*/ 0 h 452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68" h="452343">
                <a:moveTo>
                  <a:pt x="0" y="0"/>
                </a:moveTo>
                <a:lnTo>
                  <a:pt x="1037668" y="0"/>
                </a:lnTo>
                <a:lnTo>
                  <a:pt x="1037668" y="452343"/>
                </a:lnTo>
                <a:lnTo>
                  <a:pt x="0" y="452343"/>
                </a:lnTo>
                <a:lnTo>
                  <a:pt x="0" y="0"/>
                </a:lnTo>
                <a:close/>
              </a:path>
            </a:pathLst>
          </a:custGeom>
          <a:solidFill>
            <a:srgbClr val="F2F2F2">
              <a:alpha val="49804"/>
            </a:srgbClr>
          </a:solidFill>
          <a:ln w="19050" cap="flat" cmpd="sng" algn="ctr">
            <a:solidFill>
              <a:schemeClr val="bg2">
                <a:lumMod val="65000"/>
              </a:schemeClr>
            </a:solidFill>
            <a:prstDash val="solid"/>
            <a:miter lim="800000"/>
          </a:ln>
          <a:effectLst/>
        </p:spPr>
        <p:txBody>
          <a:bodyPr spcFirstLastPara="0" vert="horz" wrap="square" lIns="91440" tIns="6350" rIns="9144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mn-ea"/>
                <a:cs typeface="Calibri"/>
              </a:rPr>
              <a:t>Strategic and Special Projects Team</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mn-ea"/>
                <a:cs typeface="Calibri"/>
              </a:rPr>
              <a:t>Lead: Kafayat</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Adeniyi-Inniss</a:t>
            </a:r>
            <a:endParaRPr kumimoji="0" lang="en-US" sz="1200" b="0" i="0" u="none" strike="noStrike" kern="0" cap="none" spc="0" normalizeH="0" baseline="0" noProof="0">
              <a:ln>
                <a:noFill/>
              </a:ln>
              <a:solidFill>
                <a:prstClr val="black"/>
              </a:solidFill>
              <a:effectLst/>
              <a:uLnTx/>
              <a:uFillTx/>
              <a:latin typeface="Calibri" panose="020F0502020204030204"/>
              <a:ea typeface="+mn-ea"/>
              <a:cs typeface="Calibri"/>
            </a:endParaRPr>
          </a:p>
        </p:txBody>
      </p:sp>
      <p:cxnSp>
        <p:nvCxnSpPr>
          <p:cNvPr id="23" name="Straight Connector 22">
            <a:extLst>
              <a:ext uri="{FF2B5EF4-FFF2-40B4-BE49-F238E27FC236}">
                <a16:creationId xmlns:a16="http://schemas.microsoft.com/office/drawing/2014/main" id="{0815436B-AB72-CD3E-12F9-AFC22F915810}"/>
              </a:ext>
            </a:extLst>
          </p:cNvPr>
          <p:cNvCxnSpPr>
            <a:cxnSpLocks/>
          </p:cNvCxnSpPr>
          <p:nvPr/>
        </p:nvCxnSpPr>
        <p:spPr>
          <a:xfrm>
            <a:off x="7040752" y="2494541"/>
            <a:ext cx="1966233" cy="8860"/>
          </a:xfrm>
          <a:prstGeom prst="line">
            <a:avLst/>
          </a:prstGeom>
          <a:solidFill>
            <a:srgbClr val="E7E6E6"/>
          </a:solidFill>
          <a:ln w="38100" cap="flat" cmpd="sng" algn="ctr">
            <a:solidFill>
              <a:schemeClr val="accent6"/>
            </a:solidFill>
            <a:prstDash val="solid"/>
            <a:miter lim="800000"/>
          </a:ln>
          <a:effectLst/>
        </p:spPr>
      </p:cxnSp>
      <p:sp>
        <p:nvSpPr>
          <p:cNvPr id="24" name="Freeform: Shape 23">
            <a:extLst>
              <a:ext uri="{FF2B5EF4-FFF2-40B4-BE49-F238E27FC236}">
                <a16:creationId xmlns:a16="http://schemas.microsoft.com/office/drawing/2014/main" id="{53B290A2-0F97-BD27-EB3F-B118B901B7F3}"/>
              </a:ext>
            </a:extLst>
          </p:cNvPr>
          <p:cNvSpPr/>
          <p:nvPr/>
        </p:nvSpPr>
        <p:spPr>
          <a:xfrm>
            <a:off x="9020714" y="2176106"/>
            <a:ext cx="1837660" cy="905424"/>
          </a:xfrm>
          <a:custGeom>
            <a:avLst/>
            <a:gdLst>
              <a:gd name="connsiteX0" fmla="*/ 0 w 1037668"/>
              <a:gd name="connsiteY0" fmla="*/ 0 h 452343"/>
              <a:gd name="connsiteX1" fmla="*/ 1037668 w 1037668"/>
              <a:gd name="connsiteY1" fmla="*/ 0 h 452343"/>
              <a:gd name="connsiteX2" fmla="*/ 1037668 w 1037668"/>
              <a:gd name="connsiteY2" fmla="*/ 452343 h 452343"/>
              <a:gd name="connsiteX3" fmla="*/ 0 w 1037668"/>
              <a:gd name="connsiteY3" fmla="*/ 452343 h 452343"/>
              <a:gd name="connsiteX4" fmla="*/ 0 w 1037668"/>
              <a:gd name="connsiteY4" fmla="*/ 0 h 452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68" h="452343">
                <a:moveTo>
                  <a:pt x="0" y="0"/>
                </a:moveTo>
                <a:lnTo>
                  <a:pt x="1037668" y="0"/>
                </a:lnTo>
                <a:lnTo>
                  <a:pt x="1037668" y="452343"/>
                </a:lnTo>
                <a:lnTo>
                  <a:pt x="0" y="452343"/>
                </a:lnTo>
                <a:lnTo>
                  <a:pt x="0" y="0"/>
                </a:lnTo>
                <a:close/>
              </a:path>
            </a:pathLst>
          </a:custGeom>
          <a:solidFill>
            <a:schemeClr val="accent6">
              <a:lumMod val="10000"/>
              <a:lumOff val="90000"/>
              <a:alpha val="50196"/>
            </a:schemeClr>
          </a:solidFill>
          <a:ln w="19050" cap="flat" cmpd="sng" algn="ctr">
            <a:solidFill>
              <a:schemeClr val="accent6"/>
            </a:solidFill>
            <a:prstDash val="solid"/>
            <a:miter lim="800000"/>
          </a:ln>
          <a:effectLst/>
        </p:spPr>
        <p:txBody>
          <a:bodyPr spcFirstLastPara="0" vert="horz" wrap="square" lIns="91440" tIns="6350" rIns="9144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mn-ea"/>
                <a:cs typeface="Calibri"/>
              </a:rPr>
              <a:t>Deputy Branch Chief for Program/Senior Scientist</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mn-ea"/>
                <a:cs typeface="Calibri"/>
              </a:rPr>
              <a:t>LaTreace Harris</a:t>
            </a:r>
          </a:p>
        </p:txBody>
      </p:sp>
      <p:sp>
        <p:nvSpPr>
          <p:cNvPr id="26" name="Rectangle 25">
            <a:extLst>
              <a:ext uri="{FF2B5EF4-FFF2-40B4-BE49-F238E27FC236}">
                <a16:creationId xmlns:a16="http://schemas.microsoft.com/office/drawing/2014/main" id="{C2E44EAC-10D0-5F0F-EF40-909A6E0474DD}"/>
              </a:ext>
            </a:extLst>
          </p:cNvPr>
          <p:cNvSpPr/>
          <p:nvPr/>
        </p:nvSpPr>
        <p:spPr>
          <a:xfrm>
            <a:off x="634638" y="1066207"/>
            <a:ext cx="10947762" cy="77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IDAB works to maximize protection against vaccine-preventable diseases by funding and supporting IISs across the country.</a:t>
            </a:r>
          </a:p>
        </p:txBody>
      </p:sp>
      <p:sp>
        <p:nvSpPr>
          <p:cNvPr id="30" name="Freeform: Shape 29">
            <a:extLst>
              <a:ext uri="{FF2B5EF4-FFF2-40B4-BE49-F238E27FC236}">
                <a16:creationId xmlns:a16="http://schemas.microsoft.com/office/drawing/2014/main" id="{F8CEE3DC-0882-7412-B7BF-229D7537F0AD}"/>
              </a:ext>
            </a:extLst>
          </p:cNvPr>
          <p:cNvSpPr/>
          <p:nvPr/>
        </p:nvSpPr>
        <p:spPr>
          <a:xfrm>
            <a:off x="1297640" y="4977420"/>
            <a:ext cx="1828800" cy="914400"/>
          </a:xfrm>
          <a:custGeom>
            <a:avLst/>
            <a:gdLst>
              <a:gd name="connsiteX0" fmla="*/ 0 w 1038760"/>
              <a:gd name="connsiteY0" fmla="*/ 0 h 623695"/>
              <a:gd name="connsiteX1" fmla="*/ 1038760 w 1038760"/>
              <a:gd name="connsiteY1" fmla="*/ 0 h 623695"/>
              <a:gd name="connsiteX2" fmla="*/ 1038760 w 1038760"/>
              <a:gd name="connsiteY2" fmla="*/ 623695 h 623695"/>
              <a:gd name="connsiteX3" fmla="*/ 0 w 1038760"/>
              <a:gd name="connsiteY3" fmla="*/ 623695 h 623695"/>
              <a:gd name="connsiteX4" fmla="*/ 0 w 1038760"/>
              <a:gd name="connsiteY4" fmla="*/ 0 h 623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760" h="623695">
                <a:moveTo>
                  <a:pt x="0" y="0"/>
                </a:moveTo>
                <a:lnTo>
                  <a:pt x="1038760" y="0"/>
                </a:lnTo>
                <a:lnTo>
                  <a:pt x="1038760" y="623695"/>
                </a:lnTo>
                <a:lnTo>
                  <a:pt x="0" y="623695"/>
                </a:lnTo>
                <a:lnTo>
                  <a:pt x="0" y="0"/>
                </a:lnTo>
                <a:close/>
              </a:path>
            </a:pathLst>
          </a:custGeom>
          <a:solidFill>
            <a:srgbClr val="BAF9E5">
              <a:alpha val="49804"/>
            </a:srgbClr>
          </a:solidFill>
          <a:ln w="19050" cap="flat" cmpd="sng" algn="ctr">
            <a:solidFill>
              <a:schemeClr val="tx2"/>
            </a:solidFill>
            <a:prstDash val="solid"/>
            <a:miter lim="800000"/>
          </a:ln>
          <a:effectLst/>
        </p:spPr>
        <p:txBody>
          <a:bodyPr spcFirstLastPara="0" vert="horz" wrap="square" lIns="91440" tIns="6350" rIns="9144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mn-ea"/>
                <a:cs typeface="Calibri"/>
              </a:rPr>
              <a:t>Outreach and Assistance Team </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mn-ea"/>
                <a:cs typeface="Calibri"/>
              </a:rPr>
              <a:t>Lead: Jan Hicks-Thomson</a:t>
            </a:r>
            <a:endParaRPr kumimoji="0" lang="en-US" sz="12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E3F5D69-261C-E166-AC8B-5186B2F8CBE8}"/>
              </a:ext>
            </a:extLst>
          </p:cNvPr>
          <p:cNvSpPr/>
          <p:nvPr/>
        </p:nvSpPr>
        <p:spPr>
          <a:xfrm>
            <a:off x="5308941" y="4977420"/>
            <a:ext cx="1828800" cy="914400"/>
          </a:xfrm>
          <a:custGeom>
            <a:avLst/>
            <a:gdLst>
              <a:gd name="connsiteX0" fmla="*/ 0 w 1038760"/>
              <a:gd name="connsiteY0" fmla="*/ 0 h 623695"/>
              <a:gd name="connsiteX1" fmla="*/ 1038760 w 1038760"/>
              <a:gd name="connsiteY1" fmla="*/ 0 h 623695"/>
              <a:gd name="connsiteX2" fmla="*/ 1038760 w 1038760"/>
              <a:gd name="connsiteY2" fmla="*/ 623695 h 623695"/>
              <a:gd name="connsiteX3" fmla="*/ 0 w 1038760"/>
              <a:gd name="connsiteY3" fmla="*/ 623695 h 623695"/>
              <a:gd name="connsiteX4" fmla="*/ 0 w 1038760"/>
              <a:gd name="connsiteY4" fmla="*/ 0 h 623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760" h="623695">
                <a:moveTo>
                  <a:pt x="0" y="0"/>
                </a:moveTo>
                <a:lnTo>
                  <a:pt x="1038760" y="0"/>
                </a:lnTo>
                <a:lnTo>
                  <a:pt x="1038760" y="623695"/>
                </a:lnTo>
                <a:lnTo>
                  <a:pt x="0" y="623695"/>
                </a:lnTo>
                <a:lnTo>
                  <a:pt x="0" y="0"/>
                </a:lnTo>
                <a:close/>
              </a:path>
            </a:pathLst>
          </a:custGeom>
          <a:solidFill>
            <a:srgbClr val="DDE2F0">
              <a:alpha val="50196"/>
            </a:srgbClr>
          </a:solidFill>
          <a:ln w="19050" cap="flat" cmpd="sng" algn="ctr">
            <a:solidFill>
              <a:schemeClr val="accent2"/>
            </a:solidFill>
            <a:prstDash val="solid"/>
            <a:miter lim="800000"/>
          </a:ln>
          <a:effectLst/>
        </p:spPr>
        <p:txBody>
          <a:bodyPr spcFirstLastPara="0" vert="horz" wrap="square" lIns="45720" tIns="6350" rIns="45720" bIns="6350" numCol="1" spcCol="1270" anchor="ctr" anchorCtr="1">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mn-ea"/>
                <a:cs typeface="Calibri"/>
              </a:rPr>
              <a:t>Informatics and Standards Team</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mn-ea"/>
                <a:cs typeface="Calibri"/>
              </a:rPr>
              <a:t>Lead: Stuart Myerburg</a:t>
            </a:r>
            <a:endParaRPr kumimoji="0" lang="en-US" sz="12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5DCE52EC-CBED-60A9-D9A0-C08F033A46E6}"/>
              </a:ext>
            </a:extLst>
          </p:cNvPr>
          <p:cNvSpPr/>
          <p:nvPr/>
        </p:nvSpPr>
        <p:spPr>
          <a:xfrm>
            <a:off x="7304017" y="4977420"/>
            <a:ext cx="1828800" cy="914400"/>
          </a:xfrm>
          <a:custGeom>
            <a:avLst/>
            <a:gdLst>
              <a:gd name="connsiteX0" fmla="*/ 0 w 1037668"/>
              <a:gd name="connsiteY0" fmla="*/ 0 h 578489"/>
              <a:gd name="connsiteX1" fmla="*/ 1037668 w 1037668"/>
              <a:gd name="connsiteY1" fmla="*/ 0 h 578489"/>
              <a:gd name="connsiteX2" fmla="*/ 1037668 w 1037668"/>
              <a:gd name="connsiteY2" fmla="*/ 578489 h 578489"/>
              <a:gd name="connsiteX3" fmla="*/ 0 w 1037668"/>
              <a:gd name="connsiteY3" fmla="*/ 578489 h 578489"/>
              <a:gd name="connsiteX4" fmla="*/ 0 w 1037668"/>
              <a:gd name="connsiteY4" fmla="*/ 0 h 57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68" h="578489">
                <a:moveTo>
                  <a:pt x="0" y="0"/>
                </a:moveTo>
                <a:lnTo>
                  <a:pt x="1037668" y="0"/>
                </a:lnTo>
                <a:lnTo>
                  <a:pt x="1037668" y="578489"/>
                </a:lnTo>
                <a:lnTo>
                  <a:pt x="0" y="578489"/>
                </a:lnTo>
                <a:lnTo>
                  <a:pt x="0" y="0"/>
                </a:lnTo>
                <a:close/>
              </a:path>
            </a:pathLst>
          </a:custGeom>
          <a:solidFill>
            <a:srgbClr val="F3D3CC">
              <a:alpha val="50196"/>
            </a:srgbClr>
          </a:solidFill>
          <a:ln w="19050" cap="flat" cmpd="sng" algn="ctr">
            <a:solidFill>
              <a:schemeClr val="accent3"/>
            </a:solidFill>
            <a:prstDash val="solid"/>
            <a:miter lim="800000"/>
          </a:ln>
          <a:effectLst/>
        </p:spPr>
        <p:txBody>
          <a:bodyPr spcFirstLastPara="0" vert="horz" wrap="square" lIns="91440" tIns="6350" rIns="9144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mn-ea"/>
                <a:cs typeface="Calibri"/>
              </a:rPr>
              <a:t>Evaluation and Applied Analytics Team</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mn-ea"/>
                <a:cs typeface="Calibri"/>
              </a:rPr>
              <a:t>Lead: Kimberly Nguyen</a:t>
            </a:r>
          </a:p>
        </p:txBody>
      </p:sp>
      <p:sp>
        <p:nvSpPr>
          <p:cNvPr id="39" name="Freeform: Shape 38">
            <a:extLst>
              <a:ext uri="{FF2B5EF4-FFF2-40B4-BE49-F238E27FC236}">
                <a16:creationId xmlns:a16="http://schemas.microsoft.com/office/drawing/2014/main" id="{9E046069-B5C5-7869-2ED0-F62D55BE81C9}"/>
              </a:ext>
            </a:extLst>
          </p:cNvPr>
          <p:cNvSpPr/>
          <p:nvPr/>
        </p:nvSpPr>
        <p:spPr>
          <a:xfrm>
            <a:off x="9310013" y="4977420"/>
            <a:ext cx="1828800" cy="914400"/>
          </a:xfrm>
          <a:custGeom>
            <a:avLst/>
            <a:gdLst>
              <a:gd name="connsiteX0" fmla="*/ 0 w 1037668"/>
              <a:gd name="connsiteY0" fmla="*/ 0 h 578489"/>
              <a:gd name="connsiteX1" fmla="*/ 1037668 w 1037668"/>
              <a:gd name="connsiteY1" fmla="*/ 0 h 578489"/>
              <a:gd name="connsiteX2" fmla="*/ 1037668 w 1037668"/>
              <a:gd name="connsiteY2" fmla="*/ 578489 h 578489"/>
              <a:gd name="connsiteX3" fmla="*/ 0 w 1037668"/>
              <a:gd name="connsiteY3" fmla="*/ 578489 h 578489"/>
              <a:gd name="connsiteX4" fmla="*/ 0 w 1037668"/>
              <a:gd name="connsiteY4" fmla="*/ 0 h 57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68" h="578489">
                <a:moveTo>
                  <a:pt x="0" y="0"/>
                </a:moveTo>
                <a:lnTo>
                  <a:pt x="1037668" y="0"/>
                </a:lnTo>
                <a:lnTo>
                  <a:pt x="1037668" y="578489"/>
                </a:lnTo>
                <a:lnTo>
                  <a:pt x="0" y="578489"/>
                </a:lnTo>
                <a:lnTo>
                  <a:pt x="0" y="0"/>
                </a:lnTo>
                <a:close/>
              </a:path>
            </a:pathLst>
          </a:custGeom>
          <a:solidFill>
            <a:srgbClr val="E5E6E6">
              <a:alpha val="50196"/>
            </a:srgbClr>
          </a:solidFill>
          <a:ln w="19050" cap="flat" cmpd="sng" algn="ctr">
            <a:solidFill>
              <a:schemeClr val="accent1"/>
            </a:solidFill>
            <a:prstDash val="solid"/>
            <a:miter lim="800000"/>
          </a:ln>
          <a:effectLst/>
        </p:spPr>
        <p:txBody>
          <a:bodyPr spcFirstLastPara="0" vert="horz" wrap="square" lIns="91440" tIns="6350" rIns="91440" bIns="6350" numCol="1" spcCol="1270" anchor="ctr" anchorCtr="0">
            <a:noAutofit/>
          </a:bodyPr>
          <a:lstStyle/>
          <a:p>
            <a:pPr marL="0" marR="0" lvl="0" indent="0" algn="ctr" defTabSz="444500" rtl="0" eaLnBrk="1" fontAlgn="auto" latinLnBrk="0" hangingPunct="1">
              <a:lnSpc>
                <a:spcPct val="10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mn-ea"/>
                <a:cs typeface="Calibri"/>
              </a:rPr>
              <a:t>Application Support Team</a:t>
            </a:r>
          </a:p>
          <a:p>
            <a:pPr marL="0" marR="0" lvl="0" indent="0" algn="ctr" defTabSz="444500" rtl="0" eaLnBrk="1" fontAlgn="auto" latinLnBrk="0" hangingPunct="1">
              <a:lnSpc>
                <a:spcPct val="10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mn-ea"/>
                <a:cs typeface="Calibri"/>
              </a:rPr>
              <a:t>Lead: Susan Pierce-Richards</a:t>
            </a:r>
            <a:endParaRPr kumimoji="0" lang="en-US" sz="12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CC8315E1-DEB9-9168-934D-EE8FBD93C781}"/>
              </a:ext>
            </a:extLst>
          </p:cNvPr>
          <p:cNvSpPr/>
          <p:nvPr/>
        </p:nvSpPr>
        <p:spPr>
          <a:xfrm>
            <a:off x="3303698" y="4977420"/>
            <a:ext cx="1828800" cy="914400"/>
          </a:xfrm>
          <a:custGeom>
            <a:avLst/>
            <a:gdLst>
              <a:gd name="connsiteX0" fmla="*/ 0 w 1038760"/>
              <a:gd name="connsiteY0" fmla="*/ 0 h 623695"/>
              <a:gd name="connsiteX1" fmla="*/ 1038760 w 1038760"/>
              <a:gd name="connsiteY1" fmla="*/ 0 h 623695"/>
              <a:gd name="connsiteX2" fmla="*/ 1038760 w 1038760"/>
              <a:gd name="connsiteY2" fmla="*/ 623695 h 623695"/>
              <a:gd name="connsiteX3" fmla="*/ 0 w 1038760"/>
              <a:gd name="connsiteY3" fmla="*/ 623695 h 623695"/>
              <a:gd name="connsiteX4" fmla="*/ 0 w 1038760"/>
              <a:gd name="connsiteY4" fmla="*/ 0 h 623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760" h="623695">
                <a:moveTo>
                  <a:pt x="0" y="0"/>
                </a:moveTo>
                <a:lnTo>
                  <a:pt x="1038760" y="0"/>
                </a:lnTo>
                <a:lnTo>
                  <a:pt x="1038760" y="623695"/>
                </a:lnTo>
                <a:lnTo>
                  <a:pt x="0" y="623695"/>
                </a:lnTo>
                <a:lnTo>
                  <a:pt x="0" y="0"/>
                </a:lnTo>
                <a:close/>
              </a:path>
            </a:pathLst>
          </a:custGeom>
          <a:solidFill>
            <a:srgbClr val="BAF9E5">
              <a:alpha val="49804"/>
            </a:srgbClr>
          </a:solidFill>
          <a:ln w="19050" cap="flat" cmpd="sng" algn="ctr">
            <a:solidFill>
              <a:schemeClr val="tx2"/>
            </a:solidFill>
            <a:prstDash val="solid"/>
            <a:miter lim="800000"/>
          </a:ln>
          <a:effectLst/>
        </p:spPr>
        <p:txBody>
          <a:bodyPr spcFirstLastPara="0" vert="horz" wrap="square" lIns="91440" tIns="6350" rIns="9144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mn-ea"/>
                <a:cs typeface="Calibri"/>
              </a:rPr>
              <a:t>Outreach and Assistance Team </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mn-ea"/>
                <a:cs typeface="Calibri"/>
              </a:rPr>
              <a:t>Lead: Beth Cox</a:t>
            </a:r>
            <a:endParaRPr kumimoji="0" lang="en-US" sz="12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AD1F7019-42EC-E463-7EC3-35B22898FB57}"/>
              </a:ext>
            </a:extLst>
          </p:cNvPr>
          <p:cNvSpPr/>
          <p:nvPr/>
        </p:nvSpPr>
        <p:spPr>
          <a:xfrm>
            <a:off x="5217173" y="2711498"/>
            <a:ext cx="1828800" cy="275761"/>
          </a:xfrm>
          <a:custGeom>
            <a:avLst/>
            <a:gdLst>
              <a:gd name="connsiteX0" fmla="*/ 0 w 1037668"/>
              <a:gd name="connsiteY0" fmla="*/ 0 h 452343"/>
              <a:gd name="connsiteX1" fmla="*/ 1037668 w 1037668"/>
              <a:gd name="connsiteY1" fmla="*/ 0 h 452343"/>
              <a:gd name="connsiteX2" fmla="*/ 1037668 w 1037668"/>
              <a:gd name="connsiteY2" fmla="*/ 452343 h 452343"/>
              <a:gd name="connsiteX3" fmla="*/ 0 w 1037668"/>
              <a:gd name="connsiteY3" fmla="*/ 452343 h 452343"/>
              <a:gd name="connsiteX4" fmla="*/ 0 w 1037668"/>
              <a:gd name="connsiteY4" fmla="*/ 0 h 452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68" h="452343">
                <a:moveTo>
                  <a:pt x="0" y="0"/>
                </a:moveTo>
                <a:lnTo>
                  <a:pt x="1037668" y="0"/>
                </a:lnTo>
                <a:lnTo>
                  <a:pt x="1037668" y="452343"/>
                </a:lnTo>
                <a:lnTo>
                  <a:pt x="0" y="452343"/>
                </a:lnTo>
                <a:lnTo>
                  <a:pt x="0" y="0"/>
                </a:lnTo>
                <a:close/>
              </a:path>
            </a:pathLst>
          </a:custGeom>
          <a:solidFill>
            <a:schemeClr val="tx1">
              <a:lumMod val="20000"/>
              <a:lumOff val="80000"/>
            </a:schemeClr>
          </a:solidFill>
          <a:ln w="19050" cap="flat" cmpd="sng" algn="ctr">
            <a:solidFill>
              <a:schemeClr val="tx1"/>
            </a:solidFill>
            <a:prstDash val="solid"/>
            <a:miter lim="800000"/>
          </a:ln>
          <a:effectLst/>
        </p:spPr>
        <p:txBody>
          <a:bodyPr spcFirstLastPara="0" vert="horz" wrap="square" lIns="91440" tIns="6350" rIns="91440" bIns="63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Calibri"/>
              </a:rPr>
              <a:t>Vickie Garrett</a:t>
            </a:r>
          </a:p>
        </p:txBody>
      </p:sp>
      <p:sp>
        <p:nvSpPr>
          <p:cNvPr id="2" name="TextBox 1">
            <a:extLst>
              <a:ext uri="{FF2B5EF4-FFF2-40B4-BE49-F238E27FC236}">
                <a16:creationId xmlns:a16="http://schemas.microsoft.com/office/drawing/2014/main" id="{0CAC5557-9A29-43D0-8AB6-767339C43146}"/>
              </a:ext>
            </a:extLst>
          </p:cNvPr>
          <p:cNvSpPr txBox="1"/>
          <p:nvPr/>
        </p:nvSpPr>
        <p:spPr>
          <a:xfrm>
            <a:off x="47836" y="6460250"/>
            <a:ext cx="89639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May 31, 2024</a:t>
            </a:r>
          </a:p>
        </p:txBody>
      </p:sp>
      <p:sp>
        <p:nvSpPr>
          <p:cNvPr id="3" name="Title 43">
            <a:extLst>
              <a:ext uri="{FF2B5EF4-FFF2-40B4-BE49-F238E27FC236}">
                <a16:creationId xmlns:a16="http://schemas.microsoft.com/office/drawing/2014/main" id="{727D91CA-0BF2-7483-36FB-EF072E212F09}"/>
              </a:ext>
            </a:extLst>
          </p:cNvPr>
          <p:cNvSpPr>
            <a:spLocks noGrp="1"/>
          </p:cNvSpPr>
          <p:nvPr>
            <p:ph type="title"/>
          </p:nvPr>
        </p:nvSpPr>
        <p:spPr/>
        <p:txBody>
          <a:bodyPr lIns="91440" tIns="45720" rIns="91440" bIns="45720" anchor="b" anchorCtr="0"/>
          <a:lstStyle/>
          <a:p>
            <a:pPr>
              <a:lnSpc>
                <a:spcPct val="76000"/>
              </a:lnSpc>
              <a:spcBef>
                <a:spcPts val="0"/>
              </a:spcBef>
              <a:spcAft>
                <a:spcPts val="0"/>
              </a:spcAft>
            </a:pPr>
            <a:r>
              <a:rPr lang="en-US" sz="3700">
                <a:latin typeface="Calibri"/>
                <a:cs typeface="Calibri"/>
              </a:rPr>
              <a:t>Support: </a:t>
            </a:r>
            <a:br>
              <a:rPr lang="en-US" sz="3700">
                <a:latin typeface="Calibri"/>
                <a:cs typeface="Calibri"/>
              </a:rPr>
            </a:br>
            <a:r>
              <a:rPr lang="en-US" sz="3700" b="0">
                <a:latin typeface="Calibri"/>
                <a:cs typeface="Calibri"/>
              </a:rPr>
              <a:t>Informatics and Data Analytics Branch (IDAB) </a:t>
            </a:r>
            <a:endParaRPr lang="en-US" b="0">
              <a:cs typeface="Calibri" pitchFamily="34" charset="0"/>
            </a:endParaRPr>
          </a:p>
        </p:txBody>
      </p:sp>
      <p:sp>
        <p:nvSpPr>
          <p:cNvPr id="5" name="TextBox 4">
            <a:extLst>
              <a:ext uri="{FF2B5EF4-FFF2-40B4-BE49-F238E27FC236}">
                <a16:creationId xmlns:a16="http://schemas.microsoft.com/office/drawing/2014/main" id="{8DD3F98A-5C3C-4C7A-0EC3-DBDB7A61623C}"/>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24</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197385304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D12B-1855-4420-6D02-FEEDE4387F53}"/>
              </a:ext>
            </a:extLst>
          </p:cNvPr>
          <p:cNvSpPr>
            <a:spLocks noGrp="1"/>
          </p:cNvSpPr>
          <p:nvPr>
            <p:ph type="title"/>
          </p:nvPr>
        </p:nvSpPr>
        <p:spPr/>
        <p:txBody>
          <a:bodyPr lIns="91440" tIns="45720" rIns="91440" bIns="45720" anchor="b" anchorCtr="0"/>
          <a:lstStyle/>
          <a:p>
            <a:pPr>
              <a:lnSpc>
                <a:spcPct val="76000"/>
              </a:lnSpc>
            </a:pPr>
            <a:r>
              <a:rPr lang="en-US"/>
              <a:t>Support:</a:t>
            </a:r>
            <a:br>
              <a:rPr lang="en-US"/>
            </a:br>
            <a:r>
              <a:rPr lang="en-US" b="0"/>
              <a:t>Outreach and Assistance Team SMEs</a:t>
            </a:r>
          </a:p>
        </p:txBody>
      </p:sp>
      <p:sp>
        <p:nvSpPr>
          <p:cNvPr id="3" name="Text Placeholder 2">
            <a:extLst>
              <a:ext uri="{FF2B5EF4-FFF2-40B4-BE49-F238E27FC236}">
                <a16:creationId xmlns:a16="http://schemas.microsoft.com/office/drawing/2014/main" id="{67549AF4-A16E-C671-5160-E46902E95B61}"/>
              </a:ext>
            </a:extLst>
          </p:cNvPr>
          <p:cNvSpPr>
            <a:spLocks noGrp="1"/>
          </p:cNvSpPr>
          <p:nvPr>
            <p:ph type="body" sz="quarter" idx="10"/>
          </p:nvPr>
        </p:nvSpPr>
        <p:spPr>
          <a:xfrm>
            <a:off x="609600" y="1331529"/>
            <a:ext cx="10972800" cy="320025"/>
          </a:xfrm>
        </p:spPr>
        <p:txBody>
          <a:bodyPr/>
          <a:lstStyle/>
          <a:p>
            <a:pPr marL="0" indent="0">
              <a:buNone/>
            </a:pPr>
            <a:r>
              <a:rPr lang="en-US" sz="1650" b="0">
                <a:latin typeface="Calibri"/>
                <a:cs typeface="Calibri"/>
              </a:rPr>
              <a:t>IIS subject matter experts (SMEs) provide direct support to awardees. Beth Cox and Jan Hicks-Thomson lead the teams.</a:t>
            </a:r>
          </a:p>
        </p:txBody>
      </p:sp>
      <p:graphicFrame>
        <p:nvGraphicFramePr>
          <p:cNvPr id="5" name="Table 4">
            <a:extLst>
              <a:ext uri="{FF2B5EF4-FFF2-40B4-BE49-F238E27FC236}">
                <a16:creationId xmlns:a16="http://schemas.microsoft.com/office/drawing/2014/main" id="{E90C0D53-0DBC-B8D5-AD85-42EE69AD1A23}"/>
              </a:ext>
            </a:extLst>
          </p:cNvPr>
          <p:cNvGraphicFramePr>
            <a:graphicFrameLocks noGrp="1"/>
          </p:cNvGraphicFramePr>
          <p:nvPr>
            <p:extLst>
              <p:ext uri="{D42A27DB-BD31-4B8C-83A1-F6EECF244321}">
                <p14:modId xmlns:p14="http://schemas.microsoft.com/office/powerpoint/2010/main" val="3029204914"/>
              </p:ext>
            </p:extLst>
          </p:nvPr>
        </p:nvGraphicFramePr>
        <p:xfrm>
          <a:off x="364799" y="1995359"/>
          <a:ext cx="11589401" cy="4536769"/>
        </p:xfrm>
        <a:graphic>
          <a:graphicData uri="http://schemas.openxmlformats.org/drawingml/2006/table">
            <a:tbl>
              <a:tblPr firstRow="1" firstCol="1" bandRow="1">
                <a:tableStyleId>{5C22544A-7EE6-4342-B048-85BDC9FD1C3A}</a:tableStyleId>
              </a:tblPr>
              <a:tblGrid>
                <a:gridCol w="1800023">
                  <a:extLst>
                    <a:ext uri="{9D8B030D-6E8A-4147-A177-3AD203B41FA5}">
                      <a16:colId xmlns:a16="http://schemas.microsoft.com/office/drawing/2014/main" val="2624034389"/>
                    </a:ext>
                  </a:extLst>
                </a:gridCol>
                <a:gridCol w="1979341">
                  <a:extLst>
                    <a:ext uri="{9D8B030D-6E8A-4147-A177-3AD203B41FA5}">
                      <a16:colId xmlns:a16="http://schemas.microsoft.com/office/drawing/2014/main" val="2601184923"/>
                    </a:ext>
                  </a:extLst>
                </a:gridCol>
                <a:gridCol w="1713322">
                  <a:extLst>
                    <a:ext uri="{9D8B030D-6E8A-4147-A177-3AD203B41FA5}">
                      <a16:colId xmlns:a16="http://schemas.microsoft.com/office/drawing/2014/main" val="2559480735"/>
                    </a:ext>
                  </a:extLst>
                </a:gridCol>
                <a:gridCol w="1498005">
                  <a:extLst>
                    <a:ext uri="{9D8B030D-6E8A-4147-A177-3AD203B41FA5}">
                      <a16:colId xmlns:a16="http://schemas.microsoft.com/office/drawing/2014/main" val="1698883585"/>
                    </a:ext>
                  </a:extLst>
                </a:gridCol>
                <a:gridCol w="1636528">
                  <a:extLst>
                    <a:ext uri="{9D8B030D-6E8A-4147-A177-3AD203B41FA5}">
                      <a16:colId xmlns:a16="http://schemas.microsoft.com/office/drawing/2014/main" val="3288994660"/>
                    </a:ext>
                  </a:extLst>
                </a:gridCol>
                <a:gridCol w="1437602">
                  <a:extLst>
                    <a:ext uri="{9D8B030D-6E8A-4147-A177-3AD203B41FA5}">
                      <a16:colId xmlns:a16="http://schemas.microsoft.com/office/drawing/2014/main" val="3508317379"/>
                    </a:ext>
                  </a:extLst>
                </a:gridCol>
                <a:gridCol w="1524580">
                  <a:extLst>
                    <a:ext uri="{9D8B030D-6E8A-4147-A177-3AD203B41FA5}">
                      <a16:colId xmlns:a16="http://schemas.microsoft.com/office/drawing/2014/main" val="226413189"/>
                    </a:ext>
                  </a:extLst>
                </a:gridCol>
              </a:tblGrid>
              <a:tr h="924614">
                <a:tc>
                  <a:txBody>
                    <a:bodyPr/>
                    <a:lstStyle/>
                    <a:p>
                      <a:pPr marL="0" marR="0">
                        <a:lnSpc>
                          <a:spcPct val="115000"/>
                        </a:lnSpc>
                        <a:spcBef>
                          <a:spcPts val="0"/>
                        </a:spcBef>
                        <a:spcAft>
                          <a:spcPts val="0"/>
                        </a:spcAft>
                      </a:pPr>
                      <a:r>
                        <a:rPr lang="en-US" sz="1400">
                          <a:solidFill>
                            <a:schemeClr val="bg1"/>
                          </a:solidFill>
                          <a:effectLst/>
                        </a:rPr>
                        <a:t>Beth Cox</a:t>
                      </a:r>
                    </a:p>
                    <a:p>
                      <a:pPr marL="0" marR="0">
                        <a:lnSpc>
                          <a:spcPct val="115000"/>
                        </a:lnSpc>
                        <a:spcBef>
                          <a:spcPts val="0"/>
                        </a:spcBef>
                        <a:spcAft>
                          <a:spcPts val="0"/>
                        </a:spcAft>
                      </a:pPr>
                      <a:r>
                        <a:rPr lang="en-US" sz="1400" u="sng">
                          <a:solidFill>
                            <a:schemeClr val="bg1"/>
                          </a:solidFill>
                          <a:effectLst/>
                          <a:hlinkClick r:id="rId2">
                            <a:extLst>
                              <a:ext uri="{A12FA001-AC4F-418D-AE19-62706E023703}">
                                <ahyp:hlinkClr xmlns:ahyp="http://schemas.microsoft.com/office/drawing/2018/hyperlinkcolor" val="tx"/>
                              </a:ext>
                            </a:extLst>
                          </a:hlinkClick>
                        </a:rPr>
                        <a:t>nhy7@cdc.gov</a:t>
                      </a:r>
                      <a:endParaRPr lang="en-US" sz="1400">
                        <a:solidFill>
                          <a:schemeClr val="bg1"/>
                        </a:solidFill>
                        <a:effectLst/>
                      </a:endParaRPr>
                    </a:p>
                    <a:p>
                      <a:pPr marL="0" marR="0">
                        <a:lnSpc>
                          <a:spcPct val="115000"/>
                        </a:lnSpc>
                        <a:spcBef>
                          <a:spcPts val="0"/>
                        </a:spcBef>
                        <a:spcAft>
                          <a:spcPts val="0"/>
                        </a:spcAft>
                      </a:pPr>
                      <a:r>
                        <a:rPr lang="en-US" sz="1400">
                          <a:solidFill>
                            <a:schemeClr val="bg1"/>
                          </a:solidFill>
                          <a:effectLst/>
                        </a:rPr>
                        <a:t>404-718-5698</a:t>
                      </a:r>
                    </a:p>
                    <a:p>
                      <a:pPr marL="0" marR="0">
                        <a:lnSpc>
                          <a:spcPct val="115000"/>
                        </a:lnSpc>
                        <a:spcBef>
                          <a:spcPts val="0"/>
                        </a:spcBef>
                        <a:spcAft>
                          <a:spcPts val="0"/>
                        </a:spcAft>
                      </a:pPr>
                      <a:r>
                        <a:rPr lang="en-US" sz="1200" b="0" i="1">
                          <a:solidFill>
                            <a:schemeClr val="bg1"/>
                          </a:solidFill>
                          <a:effectLst/>
                        </a:rPr>
                        <a:t>All Interim Assignees</a:t>
                      </a:r>
                      <a:endParaRPr lang="en-US" sz="1200" b="0" i="1">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marL="0" marR="0">
                        <a:lnSpc>
                          <a:spcPct val="115000"/>
                        </a:lnSpc>
                        <a:spcBef>
                          <a:spcPts val="0"/>
                        </a:spcBef>
                        <a:spcAft>
                          <a:spcPts val="0"/>
                        </a:spcAft>
                      </a:pPr>
                      <a:r>
                        <a:rPr lang="en-US" sz="1400">
                          <a:solidFill>
                            <a:schemeClr val="bg1"/>
                          </a:solidFill>
                          <a:effectLst/>
                        </a:rPr>
                        <a:t>Jan Hicks-Thomson</a:t>
                      </a:r>
                    </a:p>
                    <a:p>
                      <a:pPr marL="0" marR="0">
                        <a:lnSpc>
                          <a:spcPct val="115000"/>
                        </a:lnSpc>
                        <a:spcBef>
                          <a:spcPts val="0"/>
                        </a:spcBef>
                        <a:spcAft>
                          <a:spcPts val="0"/>
                        </a:spcAft>
                      </a:pPr>
                      <a:r>
                        <a:rPr lang="en-US" sz="1400" u="sng">
                          <a:solidFill>
                            <a:schemeClr val="bg1"/>
                          </a:solidFill>
                          <a:effectLst/>
                          <a:hlinkClick r:id="rId3">
                            <a:extLst>
                              <a:ext uri="{A12FA001-AC4F-418D-AE19-62706E023703}">
                                <ahyp:hlinkClr xmlns:ahyp="http://schemas.microsoft.com/office/drawing/2018/hyperlinkcolor" val="tx"/>
                              </a:ext>
                            </a:extLst>
                          </a:hlinkClick>
                        </a:rPr>
                        <a:t>hbv8@cdc.gov</a:t>
                      </a:r>
                      <a:endParaRPr lang="en-US" sz="1400">
                        <a:solidFill>
                          <a:schemeClr val="bg1"/>
                        </a:solidFill>
                        <a:effectLst/>
                      </a:endParaRPr>
                    </a:p>
                    <a:p>
                      <a:pPr marL="0" marR="0">
                        <a:lnSpc>
                          <a:spcPct val="115000"/>
                        </a:lnSpc>
                        <a:spcBef>
                          <a:spcPts val="0"/>
                        </a:spcBef>
                        <a:spcAft>
                          <a:spcPts val="0"/>
                        </a:spcAft>
                      </a:pPr>
                      <a:r>
                        <a:rPr lang="en-US" sz="1400">
                          <a:solidFill>
                            <a:schemeClr val="bg1"/>
                          </a:solidFill>
                          <a:effectLst/>
                        </a:rPr>
                        <a:t> 404-718-1555</a:t>
                      </a:r>
                    </a:p>
                    <a:p>
                      <a:pPr marL="0" marR="0">
                        <a:lnSpc>
                          <a:spcPct val="115000"/>
                        </a:lnSpc>
                        <a:spcBef>
                          <a:spcPts val="0"/>
                        </a:spcBef>
                        <a:spcAft>
                          <a:spcPts val="0"/>
                        </a:spcAft>
                      </a:pPr>
                      <a:r>
                        <a:rPr lang="en-US" sz="1200" b="0" i="1">
                          <a:solidFill>
                            <a:schemeClr val="bg1"/>
                          </a:solidFill>
                          <a:effectLst/>
                        </a:rPr>
                        <a:t>All Interim Assignees</a:t>
                      </a:r>
                      <a:endParaRPr lang="en-US" sz="1200" b="0" i="1">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marL="0" marR="0">
                        <a:lnSpc>
                          <a:spcPct val="115000"/>
                        </a:lnSpc>
                        <a:spcBef>
                          <a:spcPts val="0"/>
                        </a:spcBef>
                        <a:spcAft>
                          <a:spcPts val="0"/>
                        </a:spcAft>
                      </a:pPr>
                      <a:r>
                        <a:rPr lang="en-US" sz="1400">
                          <a:solidFill>
                            <a:schemeClr val="bg1"/>
                          </a:solidFill>
                          <a:effectLst/>
                        </a:rPr>
                        <a:t>Michelle Ruslavage</a:t>
                      </a:r>
                    </a:p>
                    <a:p>
                      <a:pPr marL="0" marR="0">
                        <a:lnSpc>
                          <a:spcPct val="115000"/>
                        </a:lnSpc>
                        <a:spcBef>
                          <a:spcPts val="0"/>
                        </a:spcBef>
                        <a:spcAft>
                          <a:spcPts val="0"/>
                        </a:spcAft>
                      </a:pPr>
                      <a:r>
                        <a:rPr lang="en-US" sz="1400" u="sng">
                          <a:solidFill>
                            <a:schemeClr val="bg1"/>
                          </a:solidFill>
                          <a:effectLst/>
                          <a:hlinkClick r:id="rId4">
                            <a:extLst>
                              <a:ext uri="{A12FA001-AC4F-418D-AE19-62706E023703}">
                                <ahyp:hlinkClr xmlns:ahyp="http://schemas.microsoft.com/office/drawing/2018/hyperlinkcolor" val="tx"/>
                              </a:ext>
                            </a:extLst>
                          </a:hlinkClick>
                        </a:rPr>
                        <a:t>qbc5@cdc.gov</a:t>
                      </a:r>
                      <a:endParaRPr lang="en-US" sz="1400" u="sng">
                        <a:solidFill>
                          <a:schemeClr val="bg1"/>
                        </a:solidFill>
                        <a:effectLst/>
                      </a:endParaRPr>
                    </a:p>
                    <a:p>
                      <a:pPr marL="0" marR="0">
                        <a:lnSpc>
                          <a:spcPct val="115000"/>
                        </a:lnSpc>
                        <a:spcBef>
                          <a:spcPts val="0"/>
                        </a:spcBef>
                        <a:spcAft>
                          <a:spcPts val="0"/>
                        </a:spcAft>
                      </a:pPr>
                      <a:r>
                        <a:rPr lang="en-US" sz="1400">
                          <a:solidFill>
                            <a:schemeClr val="bg1"/>
                          </a:solidFill>
                          <a:effectLst/>
                        </a:rPr>
                        <a:t>470-572-3714</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marL="0" marR="0">
                        <a:lnSpc>
                          <a:spcPct val="115000"/>
                        </a:lnSpc>
                        <a:spcBef>
                          <a:spcPts val="0"/>
                        </a:spcBef>
                        <a:spcAft>
                          <a:spcPts val="0"/>
                        </a:spcAft>
                      </a:pPr>
                      <a:r>
                        <a:rPr lang="en-US" sz="1400">
                          <a:solidFill>
                            <a:schemeClr val="bg1"/>
                          </a:solidFill>
                          <a:effectLst/>
                        </a:rPr>
                        <a:t>Natalie Johns</a:t>
                      </a:r>
                    </a:p>
                    <a:p>
                      <a:pPr marL="0" marR="0">
                        <a:lnSpc>
                          <a:spcPct val="115000"/>
                        </a:lnSpc>
                        <a:spcBef>
                          <a:spcPts val="0"/>
                        </a:spcBef>
                        <a:spcAft>
                          <a:spcPts val="0"/>
                        </a:spcAft>
                      </a:pPr>
                      <a:r>
                        <a:rPr lang="en-US" sz="1400" u="sng">
                          <a:solidFill>
                            <a:schemeClr val="bg1"/>
                          </a:solidFill>
                          <a:effectLst/>
                          <a:hlinkClick r:id="rId5">
                            <a:extLst>
                              <a:ext uri="{A12FA001-AC4F-418D-AE19-62706E023703}">
                                <ahyp:hlinkClr xmlns:ahyp="http://schemas.microsoft.com/office/drawing/2018/hyperlinkcolor" val="tx"/>
                              </a:ext>
                            </a:extLst>
                          </a:hlinkClick>
                        </a:rPr>
                        <a:t>nbk4@cdc.gov</a:t>
                      </a:r>
                      <a:endParaRPr lang="en-US" sz="1400">
                        <a:solidFill>
                          <a:schemeClr val="bg1"/>
                        </a:solidFill>
                        <a:effectLst/>
                      </a:endParaRPr>
                    </a:p>
                    <a:p>
                      <a:pPr marL="0" marR="0">
                        <a:lnSpc>
                          <a:spcPct val="115000"/>
                        </a:lnSpc>
                        <a:spcBef>
                          <a:spcPts val="0"/>
                        </a:spcBef>
                        <a:spcAft>
                          <a:spcPts val="0"/>
                        </a:spcAft>
                      </a:pPr>
                      <a:r>
                        <a:rPr lang="en-US" sz="1400">
                          <a:solidFill>
                            <a:schemeClr val="bg1"/>
                          </a:solidFill>
                          <a:effectLst/>
                        </a:rPr>
                        <a:t>210-485-8007</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marL="0" marR="0">
                        <a:lnSpc>
                          <a:spcPct val="115000"/>
                        </a:lnSpc>
                        <a:spcBef>
                          <a:spcPts val="0"/>
                        </a:spcBef>
                        <a:spcAft>
                          <a:spcPts val="0"/>
                        </a:spcAft>
                      </a:pPr>
                      <a:r>
                        <a:rPr lang="en-US" sz="1400">
                          <a:solidFill>
                            <a:schemeClr val="bg1"/>
                          </a:solidFill>
                          <a:effectLst/>
                        </a:rPr>
                        <a:t>Chantel Hartman</a:t>
                      </a:r>
                    </a:p>
                    <a:p>
                      <a:pPr marL="0" marR="0">
                        <a:lnSpc>
                          <a:spcPct val="115000"/>
                        </a:lnSpc>
                        <a:spcBef>
                          <a:spcPts val="0"/>
                        </a:spcBef>
                        <a:spcAft>
                          <a:spcPts val="0"/>
                        </a:spcAft>
                      </a:pPr>
                      <a:r>
                        <a:rPr lang="en-US" sz="1400" u="sng">
                          <a:solidFill>
                            <a:schemeClr val="bg1"/>
                          </a:solidFill>
                          <a:effectLst/>
                          <a:hlinkClick r:id="rId6">
                            <a:extLst>
                              <a:ext uri="{A12FA001-AC4F-418D-AE19-62706E023703}">
                                <ahyp:hlinkClr xmlns:ahyp="http://schemas.microsoft.com/office/drawing/2018/hyperlinkcolor" val="tx"/>
                              </a:ext>
                            </a:extLst>
                          </a:hlinkClick>
                        </a:rPr>
                        <a:t>xrv8@cdc.gov</a:t>
                      </a:r>
                      <a:endParaRPr lang="en-US" sz="1400">
                        <a:solidFill>
                          <a:schemeClr val="bg1"/>
                        </a:solidFill>
                        <a:effectLst/>
                      </a:endParaRPr>
                    </a:p>
                    <a:p>
                      <a:pPr marL="0" marR="0">
                        <a:lnSpc>
                          <a:spcPct val="115000"/>
                        </a:lnSpc>
                        <a:spcBef>
                          <a:spcPts val="0"/>
                        </a:spcBef>
                        <a:spcAft>
                          <a:spcPts val="0"/>
                        </a:spcAft>
                      </a:pPr>
                      <a:r>
                        <a:rPr lang="en-US" sz="1400">
                          <a:solidFill>
                            <a:schemeClr val="bg1"/>
                          </a:solidFill>
                          <a:effectLst/>
                        </a:rPr>
                        <a:t>770-488-4974</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marL="0" marR="0">
                        <a:lnSpc>
                          <a:spcPct val="115000"/>
                        </a:lnSpc>
                        <a:spcBef>
                          <a:spcPts val="0"/>
                        </a:spcBef>
                        <a:spcAft>
                          <a:spcPts val="0"/>
                        </a:spcAft>
                      </a:pPr>
                      <a:r>
                        <a:rPr lang="en-US" sz="1400">
                          <a:solidFill>
                            <a:schemeClr val="bg1"/>
                          </a:solidFill>
                          <a:effectLst/>
                        </a:rPr>
                        <a:t>Jennifer Ratliff</a:t>
                      </a:r>
                    </a:p>
                    <a:p>
                      <a:pPr marL="0" marR="0">
                        <a:lnSpc>
                          <a:spcPct val="115000"/>
                        </a:lnSpc>
                        <a:spcBef>
                          <a:spcPts val="0"/>
                        </a:spcBef>
                        <a:spcAft>
                          <a:spcPts val="0"/>
                        </a:spcAft>
                      </a:pPr>
                      <a:r>
                        <a:rPr lang="en-US" sz="1400" u="sng">
                          <a:solidFill>
                            <a:schemeClr val="bg1"/>
                          </a:solidFill>
                          <a:effectLst/>
                          <a:hlinkClick r:id="rId7">
                            <a:extLst>
                              <a:ext uri="{A12FA001-AC4F-418D-AE19-62706E023703}">
                                <ahyp:hlinkClr xmlns:ahyp="http://schemas.microsoft.com/office/drawing/2018/hyperlinkcolor" val="tx"/>
                              </a:ext>
                            </a:extLst>
                          </a:hlinkClick>
                        </a:rPr>
                        <a:t>jua7@cdc.gov</a:t>
                      </a:r>
                      <a:endParaRPr lang="en-US" sz="1400">
                        <a:solidFill>
                          <a:schemeClr val="bg1"/>
                        </a:solidFill>
                        <a:effectLst/>
                      </a:endParaRPr>
                    </a:p>
                    <a:p>
                      <a:pPr marL="0" marR="0">
                        <a:lnSpc>
                          <a:spcPct val="115000"/>
                        </a:lnSpc>
                        <a:spcBef>
                          <a:spcPts val="0"/>
                        </a:spcBef>
                        <a:spcAft>
                          <a:spcPts val="0"/>
                        </a:spcAft>
                      </a:pPr>
                      <a:r>
                        <a:rPr lang="en-US" sz="1400">
                          <a:solidFill>
                            <a:schemeClr val="bg1"/>
                          </a:solidFill>
                          <a:effectLst/>
                        </a:rPr>
                        <a:t>678-595-9771</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marL="0" marR="0">
                        <a:lnSpc>
                          <a:spcPct val="115000"/>
                        </a:lnSpc>
                        <a:spcBef>
                          <a:spcPts val="0"/>
                        </a:spcBef>
                        <a:spcAft>
                          <a:spcPts val="0"/>
                        </a:spcAft>
                      </a:pPr>
                      <a:r>
                        <a:rPr lang="en-US" sz="1400">
                          <a:solidFill>
                            <a:schemeClr val="bg1"/>
                          </a:solidFill>
                          <a:effectLst/>
                        </a:rPr>
                        <a:t>Marley Vazquez</a:t>
                      </a:r>
                    </a:p>
                    <a:p>
                      <a:pPr marL="0" marR="0">
                        <a:lnSpc>
                          <a:spcPct val="115000"/>
                        </a:lnSpc>
                        <a:spcBef>
                          <a:spcPts val="0"/>
                        </a:spcBef>
                        <a:spcAft>
                          <a:spcPts val="0"/>
                        </a:spcAft>
                      </a:pPr>
                      <a:r>
                        <a:rPr lang="en-US" sz="1400" u="sng">
                          <a:solidFill>
                            <a:schemeClr val="bg1"/>
                          </a:solidFill>
                          <a:effectLst/>
                          <a:hlinkClick r:id="rId8">
                            <a:extLst>
                              <a:ext uri="{A12FA001-AC4F-418D-AE19-62706E023703}">
                                <ahyp:hlinkClr xmlns:ahyp="http://schemas.microsoft.com/office/drawing/2018/hyperlinkcolor" val="tx"/>
                              </a:ext>
                            </a:extLst>
                          </a:hlinkClick>
                        </a:rPr>
                        <a:t>pyo2@cdc.gov</a:t>
                      </a:r>
                      <a:endParaRPr lang="en-US" sz="1400">
                        <a:solidFill>
                          <a:schemeClr val="bg1"/>
                        </a:solidFill>
                        <a:effectLst/>
                      </a:endParaRPr>
                    </a:p>
                    <a:p>
                      <a:pPr marL="0" marR="0">
                        <a:lnSpc>
                          <a:spcPct val="115000"/>
                        </a:lnSpc>
                        <a:spcBef>
                          <a:spcPts val="0"/>
                        </a:spcBef>
                        <a:spcAft>
                          <a:spcPts val="0"/>
                        </a:spcAft>
                      </a:pPr>
                      <a:r>
                        <a:rPr lang="en-US" sz="1400">
                          <a:solidFill>
                            <a:schemeClr val="bg1"/>
                          </a:solidFill>
                          <a:effectLst/>
                        </a:rPr>
                        <a:t>339-223-3287</a:t>
                      </a:r>
                    </a:p>
                    <a:p>
                      <a:pPr marL="0" marR="0">
                        <a:lnSpc>
                          <a:spcPct val="115000"/>
                        </a:lnSpc>
                        <a:spcBef>
                          <a:spcPts val="0"/>
                        </a:spcBef>
                        <a:spcAft>
                          <a:spcPts val="0"/>
                        </a:spcAft>
                      </a:pPr>
                      <a:r>
                        <a:rPr lang="en-US" sz="1400">
                          <a:solidFill>
                            <a:schemeClr val="bg1"/>
                          </a:solidFill>
                          <a:effectLst/>
                        </a:rPr>
                        <a:t> </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932648107"/>
                  </a:ext>
                </a:extLst>
              </a:tr>
              <a:tr h="3569727">
                <a:tc>
                  <a:txBody>
                    <a:bodyPr/>
                    <a:lstStyle/>
                    <a:p>
                      <a:pPr lvl="0" algn="l">
                        <a:lnSpc>
                          <a:spcPct val="100000"/>
                        </a:lnSpc>
                        <a:spcBef>
                          <a:spcPts val="0"/>
                        </a:spcBef>
                        <a:spcAft>
                          <a:spcPts val="0"/>
                        </a:spcAft>
                        <a:buNone/>
                      </a:pPr>
                      <a:r>
                        <a:rPr lang="en-US" sz="1200" b="0" i="0" u="none" strike="noStrike" kern="1200" noProof="0">
                          <a:solidFill>
                            <a:srgbClr val="000000"/>
                          </a:solidFill>
                          <a:effectLst/>
                        </a:rPr>
                        <a:t>Arkansas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Delaware  </a:t>
                      </a:r>
                      <a:endParaRPr lang="en-US" sz="1200" b="0" kern="1200">
                        <a:solidFill>
                          <a:srgbClr val="000000"/>
                        </a:solidFill>
                        <a:effectLst/>
                        <a:latin typeface="+mn-lt"/>
                        <a:ea typeface="+mn-ea"/>
                        <a:cs typeface="+mn-cs"/>
                      </a:endParaRPr>
                    </a:p>
                    <a:p>
                      <a:pPr lvl="0" algn="l">
                        <a:lnSpc>
                          <a:spcPct val="100000"/>
                        </a:lnSpc>
                        <a:spcBef>
                          <a:spcPts val="0"/>
                        </a:spcBef>
                        <a:spcAft>
                          <a:spcPts val="0"/>
                        </a:spcAft>
                        <a:buNone/>
                      </a:pPr>
                      <a:r>
                        <a:rPr lang="en-US" sz="1200" b="0" i="0" u="none" strike="noStrike" kern="1200" noProof="0">
                          <a:solidFill>
                            <a:srgbClr val="000000"/>
                          </a:solidFill>
                          <a:effectLst/>
                        </a:rPr>
                        <a:t>District of Columbia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Houston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Indiana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Louisiana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Michigan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New Jersey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New York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Oklahoma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Puerto Rico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San Antonio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Texas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Virgin Islands  </a:t>
                      </a:r>
                      <a:endParaRPr lang="en-US" i="0" u="none" strike="noStrike" noProof="0"/>
                    </a:p>
                    <a:p>
                      <a:pPr lvl="0" algn="l">
                        <a:lnSpc>
                          <a:spcPct val="100000"/>
                        </a:lnSpc>
                        <a:spcBef>
                          <a:spcPts val="0"/>
                        </a:spcBef>
                        <a:spcAft>
                          <a:spcPts val="0"/>
                        </a:spcAft>
                        <a:buNone/>
                      </a:pPr>
                      <a:r>
                        <a:rPr lang="en-US" sz="1200" b="0" i="0" u="none" strike="noStrike" kern="1200" noProof="0">
                          <a:solidFill>
                            <a:srgbClr val="000000"/>
                          </a:solidFill>
                          <a:effectLst/>
                        </a:rPr>
                        <a:t>Virginia  </a:t>
                      </a:r>
                      <a:endParaRPr lang="en-US"/>
                    </a:p>
                    <a:p>
                      <a:pPr lvl="0" algn="l">
                        <a:lnSpc>
                          <a:spcPct val="100000"/>
                        </a:lnSpc>
                        <a:spcBef>
                          <a:spcPts val="0"/>
                        </a:spcBef>
                        <a:spcAft>
                          <a:spcPts val="0"/>
                        </a:spcAft>
                        <a:buNone/>
                      </a:pPr>
                      <a:r>
                        <a:rPr lang="en-US" sz="1200" b="0" i="0" u="none" strike="noStrike" kern="1200" noProof="0">
                          <a:solidFill>
                            <a:srgbClr val="000000"/>
                          </a:solidFill>
                          <a:effectLst/>
                        </a:rPr>
                        <a:t>West Virginia  </a:t>
                      </a:r>
                      <a:endParaRPr lang="en-US"/>
                    </a:p>
                    <a:p>
                      <a:pPr marL="0" marR="0" lvl="0" algn="l" defTabSz="1219170">
                        <a:lnSpc>
                          <a:spcPct val="114999"/>
                        </a:lnSpc>
                        <a:spcBef>
                          <a:spcPts val="0"/>
                        </a:spcBef>
                        <a:spcAft>
                          <a:spcPts val="0"/>
                        </a:spcAft>
                        <a:buNone/>
                      </a:pPr>
                      <a:endParaRPr lang="en-US" sz="1200" b="0" kern="1200">
                        <a:solidFill>
                          <a:srgbClr val="000000"/>
                        </a:solidFill>
                        <a:effectLst/>
                        <a:latin typeface="+mn-lt"/>
                        <a:ea typeface="+mn-ea"/>
                        <a:cs typeface="+mn-cs"/>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FFF">
                        <a:alpha val="80000"/>
                      </a:srgbClr>
                    </a:solidFill>
                  </a:tcPr>
                </a:tc>
                <a:tc>
                  <a:txBody>
                    <a:bodyPr/>
                    <a:lstStyle/>
                    <a:p>
                      <a:pPr marL="0" marR="0">
                        <a:lnSpc>
                          <a:spcPct val="115000"/>
                        </a:lnSpc>
                        <a:spcBef>
                          <a:spcPts val="0"/>
                        </a:spcBef>
                        <a:spcAft>
                          <a:spcPts val="0"/>
                        </a:spcAft>
                      </a:pPr>
                      <a:r>
                        <a:rPr lang="en-US" sz="1200">
                          <a:solidFill>
                            <a:srgbClr val="000000"/>
                          </a:solidFill>
                          <a:effectLst/>
                        </a:rPr>
                        <a:t>Arizona</a:t>
                      </a:r>
                    </a:p>
                    <a:p>
                      <a:pPr marL="0" marR="0">
                        <a:lnSpc>
                          <a:spcPct val="115000"/>
                        </a:lnSpc>
                        <a:spcBef>
                          <a:spcPts val="0"/>
                        </a:spcBef>
                        <a:spcAft>
                          <a:spcPts val="0"/>
                        </a:spcAft>
                      </a:pPr>
                      <a:r>
                        <a:rPr lang="en-US" sz="1200">
                          <a:solidFill>
                            <a:srgbClr val="000000"/>
                          </a:solidFill>
                          <a:effectLst/>
                        </a:rPr>
                        <a:t>California </a:t>
                      </a:r>
                    </a:p>
                    <a:p>
                      <a:pPr marL="0" marR="0">
                        <a:lnSpc>
                          <a:spcPct val="115000"/>
                        </a:lnSpc>
                        <a:spcBef>
                          <a:spcPts val="0"/>
                        </a:spcBef>
                        <a:spcAft>
                          <a:spcPts val="0"/>
                        </a:spcAft>
                      </a:pPr>
                      <a:r>
                        <a:rPr lang="en-US" sz="1200">
                          <a:solidFill>
                            <a:srgbClr val="000000"/>
                          </a:solidFill>
                          <a:effectLst/>
                        </a:rPr>
                        <a:t>Iowa </a:t>
                      </a:r>
                    </a:p>
                    <a:p>
                      <a:pPr marL="0" marR="0">
                        <a:lnSpc>
                          <a:spcPct val="115000"/>
                        </a:lnSpc>
                        <a:spcBef>
                          <a:spcPts val="0"/>
                        </a:spcBef>
                        <a:spcAft>
                          <a:spcPts val="0"/>
                        </a:spcAft>
                      </a:pPr>
                      <a:r>
                        <a:rPr lang="en-US" sz="1200">
                          <a:solidFill>
                            <a:srgbClr val="000000"/>
                          </a:solidFill>
                          <a:effectLst/>
                        </a:rPr>
                        <a:t>Kansas  </a:t>
                      </a:r>
                    </a:p>
                    <a:p>
                      <a:pPr marL="0" marR="0" lvl="0">
                        <a:lnSpc>
                          <a:spcPct val="114999"/>
                        </a:lnSpc>
                        <a:spcBef>
                          <a:spcPts val="0"/>
                        </a:spcBef>
                        <a:spcAft>
                          <a:spcPts val="0"/>
                        </a:spcAft>
                        <a:buNone/>
                      </a:pPr>
                      <a:r>
                        <a:rPr lang="en-US" sz="1200" b="0" i="0" u="none" strike="noStrike" noProof="0">
                          <a:solidFill>
                            <a:srgbClr val="000000"/>
                          </a:solidFill>
                          <a:effectLst/>
                          <a:latin typeface="Calibri"/>
                        </a:rPr>
                        <a:t>Minnesota  </a:t>
                      </a:r>
                      <a:endParaRPr lang="en-US" sz="1200"/>
                    </a:p>
                    <a:p>
                      <a:pPr marL="0" marR="0" lvl="0">
                        <a:lnSpc>
                          <a:spcPct val="114999"/>
                        </a:lnSpc>
                        <a:spcBef>
                          <a:spcPts val="0"/>
                        </a:spcBef>
                        <a:spcAft>
                          <a:spcPts val="0"/>
                        </a:spcAft>
                        <a:buNone/>
                      </a:pPr>
                      <a:r>
                        <a:rPr lang="en-US" sz="1200">
                          <a:solidFill>
                            <a:srgbClr val="000000"/>
                          </a:solidFill>
                          <a:effectLst/>
                        </a:rPr>
                        <a:t>Missouri </a:t>
                      </a:r>
                      <a:endParaRPr lang="en-US"/>
                    </a:p>
                    <a:p>
                      <a:pPr marL="0" marR="0">
                        <a:lnSpc>
                          <a:spcPct val="115000"/>
                        </a:lnSpc>
                        <a:spcBef>
                          <a:spcPts val="0"/>
                        </a:spcBef>
                        <a:spcAft>
                          <a:spcPts val="0"/>
                        </a:spcAft>
                      </a:pPr>
                      <a:r>
                        <a:rPr lang="en-US" sz="1200">
                          <a:solidFill>
                            <a:srgbClr val="000000"/>
                          </a:solidFill>
                          <a:effectLst/>
                        </a:rPr>
                        <a:t>Nebraska </a:t>
                      </a:r>
                    </a:p>
                    <a:p>
                      <a:pPr marL="0" marR="0">
                        <a:lnSpc>
                          <a:spcPct val="115000"/>
                        </a:lnSpc>
                        <a:spcBef>
                          <a:spcPts val="0"/>
                        </a:spcBef>
                        <a:spcAft>
                          <a:spcPts val="0"/>
                        </a:spcAft>
                      </a:pPr>
                      <a:r>
                        <a:rPr lang="en-US" sz="1200">
                          <a:solidFill>
                            <a:srgbClr val="000000"/>
                          </a:solidFill>
                          <a:effectLst/>
                        </a:rPr>
                        <a:t>New Mexico </a:t>
                      </a:r>
                    </a:p>
                    <a:p>
                      <a:pPr marL="0" marR="0">
                        <a:lnSpc>
                          <a:spcPct val="115000"/>
                        </a:lnSpc>
                        <a:spcBef>
                          <a:spcPts val="0"/>
                        </a:spcBef>
                        <a:spcAft>
                          <a:spcPts val="0"/>
                        </a:spcAft>
                      </a:pPr>
                      <a:r>
                        <a:rPr lang="en-US" sz="1200">
                          <a:solidFill>
                            <a:srgbClr val="000000"/>
                          </a:solidFill>
                          <a:effectLst/>
                        </a:rPr>
                        <a:t>Nevada  </a:t>
                      </a:r>
                    </a:p>
                    <a:p>
                      <a:pPr marL="0" marR="0">
                        <a:lnSpc>
                          <a:spcPct val="115000"/>
                        </a:lnSpc>
                        <a:spcBef>
                          <a:spcPts val="0"/>
                        </a:spcBef>
                        <a:spcAft>
                          <a:spcPts val="0"/>
                        </a:spcAft>
                      </a:pPr>
                      <a:r>
                        <a:rPr lang="en-US" sz="1200">
                          <a:solidFill>
                            <a:srgbClr val="000000"/>
                          </a:solidFill>
                          <a:effectLst/>
                        </a:rPr>
                        <a:t>Ohio  </a:t>
                      </a:r>
                    </a:p>
                    <a:p>
                      <a:pPr marL="0" marR="0">
                        <a:lnSpc>
                          <a:spcPct val="115000"/>
                        </a:lnSpc>
                        <a:spcBef>
                          <a:spcPts val="0"/>
                        </a:spcBef>
                        <a:spcAft>
                          <a:spcPts val="0"/>
                        </a:spcAft>
                      </a:pPr>
                      <a:r>
                        <a:rPr lang="en-US" sz="1200">
                          <a:solidFill>
                            <a:srgbClr val="000000"/>
                          </a:solidFill>
                          <a:effectLst/>
                        </a:rPr>
                        <a:t>Wisconsin  </a:t>
                      </a:r>
                    </a:p>
                    <a:p>
                      <a:pPr marL="0" marR="0">
                        <a:lnSpc>
                          <a:spcPct val="115000"/>
                        </a:lnSpc>
                        <a:spcBef>
                          <a:spcPts val="0"/>
                        </a:spcBef>
                        <a:spcAft>
                          <a:spcPts val="0"/>
                        </a:spcAft>
                      </a:pP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FFF">
                        <a:alpha val="80000"/>
                      </a:srgbClr>
                    </a:solidFill>
                  </a:tcPr>
                </a:tc>
                <a:tc>
                  <a:txBody>
                    <a:bodyPr/>
                    <a:lstStyle/>
                    <a:p>
                      <a:pPr marL="0" marR="0">
                        <a:lnSpc>
                          <a:spcPct val="115000"/>
                        </a:lnSpc>
                        <a:spcBef>
                          <a:spcPts val="0"/>
                        </a:spcBef>
                        <a:spcAft>
                          <a:spcPts val="0"/>
                        </a:spcAft>
                      </a:pPr>
                      <a:r>
                        <a:rPr lang="en-US" sz="1200">
                          <a:solidFill>
                            <a:srgbClr val="000000"/>
                          </a:solidFill>
                          <a:effectLst/>
                        </a:rPr>
                        <a:t>Connecticut  </a:t>
                      </a:r>
                    </a:p>
                    <a:p>
                      <a:pPr marL="0" marR="0">
                        <a:lnSpc>
                          <a:spcPct val="115000"/>
                        </a:lnSpc>
                        <a:spcBef>
                          <a:spcPts val="0"/>
                        </a:spcBef>
                        <a:spcAft>
                          <a:spcPts val="0"/>
                        </a:spcAft>
                      </a:pPr>
                      <a:r>
                        <a:rPr lang="en-US" sz="1200">
                          <a:solidFill>
                            <a:srgbClr val="000000"/>
                          </a:solidFill>
                          <a:effectLst/>
                        </a:rPr>
                        <a:t>Idaho (interim)</a:t>
                      </a:r>
                    </a:p>
                    <a:p>
                      <a:pPr marL="0" marR="0">
                        <a:lnSpc>
                          <a:spcPct val="115000"/>
                        </a:lnSpc>
                        <a:spcBef>
                          <a:spcPts val="0"/>
                        </a:spcBef>
                        <a:spcAft>
                          <a:spcPts val="0"/>
                        </a:spcAft>
                      </a:pPr>
                      <a:r>
                        <a:rPr lang="en-US" sz="1200">
                          <a:solidFill>
                            <a:srgbClr val="000000"/>
                          </a:solidFill>
                          <a:effectLst/>
                        </a:rPr>
                        <a:t>Maine </a:t>
                      </a:r>
                    </a:p>
                    <a:p>
                      <a:pPr marL="0" marR="0">
                        <a:lnSpc>
                          <a:spcPct val="115000"/>
                        </a:lnSpc>
                        <a:spcBef>
                          <a:spcPts val="0"/>
                        </a:spcBef>
                        <a:spcAft>
                          <a:spcPts val="0"/>
                        </a:spcAft>
                      </a:pPr>
                      <a:r>
                        <a:rPr lang="en-US" sz="1200">
                          <a:solidFill>
                            <a:srgbClr val="000000"/>
                          </a:solidFill>
                          <a:effectLst/>
                        </a:rPr>
                        <a:t>Massachusetts </a:t>
                      </a:r>
                    </a:p>
                    <a:p>
                      <a:pPr marL="0" marR="0">
                        <a:lnSpc>
                          <a:spcPct val="115000"/>
                        </a:lnSpc>
                        <a:spcBef>
                          <a:spcPts val="0"/>
                        </a:spcBef>
                        <a:spcAft>
                          <a:spcPts val="0"/>
                        </a:spcAft>
                      </a:pPr>
                      <a:r>
                        <a:rPr lang="en-US" sz="1200">
                          <a:solidFill>
                            <a:srgbClr val="000000"/>
                          </a:solidFill>
                          <a:effectLst/>
                        </a:rPr>
                        <a:t>New Hampshire</a:t>
                      </a:r>
                    </a:p>
                    <a:p>
                      <a:pPr marL="0" marR="0">
                        <a:lnSpc>
                          <a:spcPct val="115000"/>
                        </a:lnSpc>
                        <a:spcBef>
                          <a:spcPts val="0"/>
                        </a:spcBef>
                        <a:spcAft>
                          <a:spcPts val="0"/>
                        </a:spcAft>
                      </a:pPr>
                      <a:r>
                        <a:rPr lang="en-US" sz="1200">
                          <a:solidFill>
                            <a:srgbClr val="000000"/>
                          </a:solidFill>
                          <a:effectLst/>
                        </a:rPr>
                        <a:t>Oregon (interim)</a:t>
                      </a:r>
                    </a:p>
                    <a:p>
                      <a:pPr marL="0" marR="0">
                        <a:lnSpc>
                          <a:spcPct val="115000"/>
                        </a:lnSpc>
                        <a:spcBef>
                          <a:spcPts val="0"/>
                        </a:spcBef>
                        <a:spcAft>
                          <a:spcPts val="0"/>
                        </a:spcAft>
                      </a:pPr>
                      <a:r>
                        <a:rPr lang="en-US" sz="1200">
                          <a:solidFill>
                            <a:srgbClr val="000000"/>
                          </a:solidFill>
                          <a:effectLst/>
                        </a:rPr>
                        <a:t>Pennsylvania</a:t>
                      </a:r>
                    </a:p>
                    <a:p>
                      <a:pPr marL="0" marR="0">
                        <a:lnSpc>
                          <a:spcPct val="115000"/>
                        </a:lnSpc>
                        <a:spcBef>
                          <a:spcPts val="0"/>
                        </a:spcBef>
                        <a:spcAft>
                          <a:spcPts val="0"/>
                        </a:spcAft>
                      </a:pPr>
                      <a:r>
                        <a:rPr lang="en-US" sz="1200">
                          <a:solidFill>
                            <a:srgbClr val="000000"/>
                          </a:solidFill>
                          <a:effectLst/>
                        </a:rPr>
                        <a:t>Philadelphia</a:t>
                      </a:r>
                    </a:p>
                    <a:p>
                      <a:pPr marL="0" marR="0">
                        <a:lnSpc>
                          <a:spcPct val="115000"/>
                        </a:lnSpc>
                        <a:spcBef>
                          <a:spcPts val="0"/>
                        </a:spcBef>
                        <a:spcAft>
                          <a:spcPts val="0"/>
                        </a:spcAft>
                      </a:pPr>
                      <a:r>
                        <a:rPr lang="en-US" sz="1200">
                          <a:solidFill>
                            <a:srgbClr val="000000"/>
                          </a:solidFill>
                          <a:effectLst/>
                        </a:rPr>
                        <a:t>Rhode Island </a:t>
                      </a:r>
                    </a:p>
                    <a:p>
                      <a:pPr marL="0" marR="0">
                        <a:lnSpc>
                          <a:spcPct val="115000"/>
                        </a:lnSpc>
                        <a:spcBef>
                          <a:spcPts val="0"/>
                        </a:spcBef>
                        <a:spcAft>
                          <a:spcPts val="0"/>
                        </a:spcAft>
                      </a:pPr>
                      <a:r>
                        <a:rPr lang="en-US" sz="1200">
                          <a:solidFill>
                            <a:srgbClr val="000000"/>
                          </a:solidFill>
                          <a:effectLst/>
                        </a:rPr>
                        <a:t>Vermont </a:t>
                      </a:r>
                    </a:p>
                    <a:p>
                      <a:pPr marL="0" marR="0">
                        <a:lnSpc>
                          <a:spcPct val="115000"/>
                        </a:lnSpc>
                        <a:spcBef>
                          <a:spcPts val="0"/>
                        </a:spcBef>
                        <a:spcAft>
                          <a:spcPts val="0"/>
                        </a:spcAft>
                      </a:pPr>
                      <a:r>
                        <a:rPr lang="en-US" sz="1200">
                          <a:solidFill>
                            <a:srgbClr val="000000"/>
                          </a:solidFill>
                          <a:effectLst/>
                        </a:rPr>
                        <a:t>Washington (interim)</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FFF">
                        <a:alpha val="80000"/>
                      </a:srgbClr>
                    </a:solidFill>
                  </a:tcPr>
                </a:tc>
                <a:tc>
                  <a:txBody>
                    <a:bodyPr/>
                    <a:lstStyle/>
                    <a:p>
                      <a:pPr marL="0" marR="0">
                        <a:lnSpc>
                          <a:spcPct val="115000"/>
                        </a:lnSpc>
                        <a:spcBef>
                          <a:spcPts val="0"/>
                        </a:spcBef>
                        <a:spcAft>
                          <a:spcPts val="0"/>
                        </a:spcAft>
                      </a:pPr>
                      <a:r>
                        <a:rPr lang="en-US" sz="1200">
                          <a:solidFill>
                            <a:srgbClr val="000000"/>
                          </a:solidFill>
                          <a:effectLst/>
                        </a:rPr>
                        <a:t>American Samoa</a:t>
                      </a:r>
                    </a:p>
                    <a:p>
                      <a:pPr marL="0" marR="0" lvl="0" indent="0" algn="l" defTabSz="1219170" rtl="0" eaLnBrk="1" fontAlgn="auto" latinLnBrk="0" hangingPunct="1">
                        <a:lnSpc>
                          <a:spcPct val="115000"/>
                        </a:lnSpc>
                        <a:spcBef>
                          <a:spcPts val="0"/>
                        </a:spcBef>
                        <a:spcAft>
                          <a:spcPts val="0"/>
                        </a:spcAft>
                        <a:buClrTx/>
                        <a:buSzTx/>
                        <a:buFontTx/>
                        <a:buNone/>
                        <a:tabLst/>
                        <a:defRPr/>
                      </a:pPr>
                      <a:r>
                        <a:rPr lang="en-US" sz="1200">
                          <a:solidFill>
                            <a:srgbClr val="000000"/>
                          </a:solidFill>
                          <a:effectLst/>
                        </a:rPr>
                        <a:t>CNMI</a:t>
                      </a:r>
                    </a:p>
                    <a:p>
                      <a:pPr marL="0" marR="0">
                        <a:lnSpc>
                          <a:spcPct val="115000"/>
                        </a:lnSpc>
                        <a:spcBef>
                          <a:spcPts val="0"/>
                        </a:spcBef>
                        <a:spcAft>
                          <a:spcPts val="0"/>
                        </a:spcAft>
                      </a:pPr>
                      <a:r>
                        <a:rPr lang="en-US" sz="1200">
                          <a:solidFill>
                            <a:srgbClr val="000000"/>
                          </a:solidFill>
                          <a:effectLst/>
                        </a:rPr>
                        <a:t>Guam</a:t>
                      </a:r>
                    </a:p>
                    <a:p>
                      <a:pPr marL="0" marR="0">
                        <a:lnSpc>
                          <a:spcPct val="115000"/>
                        </a:lnSpc>
                        <a:spcBef>
                          <a:spcPts val="0"/>
                        </a:spcBef>
                        <a:spcAft>
                          <a:spcPts val="0"/>
                        </a:spcAft>
                      </a:pPr>
                      <a:r>
                        <a:rPr lang="en-US" sz="1200">
                          <a:solidFill>
                            <a:srgbClr val="000000"/>
                          </a:solidFill>
                          <a:effectLst/>
                        </a:rPr>
                        <a:t>Hawaii</a:t>
                      </a:r>
                    </a:p>
                    <a:p>
                      <a:pPr marL="0" marR="0">
                        <a:lnSpc>
                          <a:spcPct val="115000"/>
                        </a:lnSpc>
                        <a:spcBef>
                          <a:spcPts val="0"/>
                        </a:spcBef>
                        <a:spcAft>
                          <a:spcPts val="0"/>
                        </a:spcAft>
                      </a:pPr>
                      <a:r>
                        <a:rPr lang="en-US" sz="1200">
                          <a:solidFill>
                            <a:srgbClr val="000000"/>
                          </a:solidFill>
                          <a:effectLst/>
                        </a:rPr>
                        <a:t>Marshal Islands</a:t>
                      </a:r>
                    </a:p>
                    <a:p>
                      <a:pPr marL="0" marR="0">
                        <a:lnSpc>
                          <a:spcPct val="115000"/>
                        </a:lnSpc>
                        <a:spcBef>
                          <a:spcPts val="0"/>
                        </a:spcBef>
                        <a:spcAft>
                          <a:spcPts val="0"/>
                        </a:spcAft>
                      </a:pPr>
                      <a:r>
                        <a:rPr lang="en-US" sz="1200">
                          <a:solidFill>
                            <a:srgbClr val="000000"/>
                          </a:solidFill>
                          <a:effectLst/>
                        </a:rPr>
                        <a:t>Micronesia</a:t>
                      </a:r>
                    </a:p>
                    <a:p>
                      <a:pPr marL="0" marR="0">
                        <a:lnSpc>
                          <a:spcPct val="115000"/>
                        </a:lnSpc>
                        <a:spcBef>
                          <a:spcPts val="0"/>
                        </a:spcBef>
                        <a:spcAft>
                          <a:spcPts val="0"/>
                        </a:spcAft>
                      </a:pPr>
                      <a:r>
                        <a:rPr lang="en-US" sz="1200">
                          <a:solidFill>
                            <a:srgbClr val="000000"/>
                          </a:solidFill>
                          <a:effectLst/>
                        </a:rPr>
                        <a:t>Palau</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FFF">
                        <a:alpha val="80000"/>
                      </a:srgbClr>
                    </a:solidFill>
                  </a:tcPr>
                </a:tc>
                <a:tc>
                  <a:txBody>
                    <a:bodyPr/>
                    <a:lstStyle/>
                    <a:p>
                      <a:pPr marL="0" marR="0">
                        <a:lnSpc>
                          <a:spcPct val="115000"/>
                        </a:lnSpc>
                        <a:spcBef>
                          <a:spcPts val="0"/>
                        </a:spcBef>
                        <a:spcAft>
                          <a:spcPts val="0"/>
                        </a:spcAft>
                      </a:pPr>
                      <a:r>
                        <a:rPr lang="en-US" sz="1200">
                          <a:solidFill>
                            <a:srgbClr val="000000"/>
                          </a:solidFill>
                          <a:effectLst/>
                        </a:rPr>
                        <a:t>Alabama</a:t>
                      </a:r>
                    </a:p>
                    <a:p>
                      <a:pPr marL="0" marR="0">
                        <a:lnSpc>
                          <a:spcPct val="115000"/>
                        </a:lnSpc>
                        <a:spcBef>
                          <a:spcPts val="0"/>
                        </a:spcBef>
                        <a:spcAft>
                          <a:spcPts val="0"/>
                        </a:spcAft>
                      </a:pPr>
                      <a:r>
                        <a:rPr lang="en-US" sz="1200">
                          <a:solidFill>
                            <a:srgbClr val="000000"/>
                          </a:solidFill>
                          <a:effectLst/>
                        </a:rPr>
                        <a:t>Florida</a:t>
                      </a:r>
                    </a:p>
                    <a:p>
                      <a:pPr marL="0" marR="0">
                        <a:lnSpc>
                          <a:spcPct val="115000"/>
                        </a:lnSpc>
                        <a:spcBef>
                          <a:spcPts val="0"/>
                        </a:spcBef>
                        <a:spcAft>
                          <a:spcPts val="0"/>
                        </a:spcAft>
                      </a:pPr>
                      <a:r>
                        <a:rPr lang="en-US" sz="1200">
                          <a:solidFill>
                            <a:srgbClr val="000000"/>
                          </a:solidFill>
                          <a:effectLst/>
                        </a:rPr>
                        <a:t>Georgia</a:t>
                      </a:r>
                    </a:p>
                    <a:p>
                      <a:pPr marL="0" marR="0">
                        <a:lnSpc>
                          <a:spcPct val="115000"/>
                        </a:lnSpc>
                        <a:spcBef>
                          <a:spcPts val="0"/>
                        </a:spcBef>
                        <a:spcAft>
                          <a:spcPts val="0"/>
                        </a:spcAft>
                      </a:pPr>
                      <a:r>
                        <a:rPr lang="en-US" sz="1200">
                          <a:solidFill>
                            <a:srgbClr val="000000"/>
                          </a:solidFill>
                          <a:effectLst/>
                        </a:rPr>
                        <a:t>Kentucky</a:t>
                      </a:r>
                    </a:p>
                    <a:p>
                      <a:pPr marL="0" marR="0">
                        <a:lnSpc>
                          <a:spcPct val="115000"/>
                        </a:lnSpc>
                        <a:spcBef>
                          <a:spcPts val="0"/>
                        </a:spcBef>
                        <a:spcAft>
                          <a:spcPts val="0"/>
                        </a:spcAft>
                      </a:pPr>
                      <a:r>
                        <a:rPr lang="en-US" sz="1200">
                          <a:solidFill>
                            <a:srgbClr val="000000"/>
                          </a:solidFill>
                          <a:effectLst/>
                        </a:rPr>
                        <a:t>Mississippi</a:t>
                      </a:r>
                    </a:p>
                    <a:p>
                      <a:pPr marL="0" marR="0">
                        <a:lnSpc>
                          <a:spcPct val="115000"/>
                        </a:lnSpc>
                        <a:spcBef>
                          <a:spcPts val="0"/>
                        </a:spcBef>
                        <a:spcAft>
                          <a:spcPts val="0"/>
                        </a:spcAft>
                      </a:pPr>
                      <a:r>
                        <a:rPr lang="en-US" sz="1200">
                          <a:solidFill>
                            <a:srgbClr val="000000"/>
                          </a:solidFill>
                          <a:effectLst/>
                        </a:rPr>
                        <a:t>North Carolina</a:t>
                      </a:r>
                    </a:p>
                    <a:p>
                      <a:pPr marL="0" marR="0">
                        <a:lnSpc>
                          <a:spcPct val="115000"/>
                        </a:lnSpc>
                        <a:spcBef>
                          <a:spcPts val="0"/>
                        </a:spcBef>
                        <a:spcAft>
                          <a:spcPts val="0"/>
                        </a:spcAft>
                      </a:pPr>
                      <a:r>
                        <a:rPr lang="en-US" sz="1200">
                          <a:solidFill>
                            <a:srgbClr val="000000"/>
                          </a:solidFill>
                          <a:effectLst/>
                        </a:rPr>
                        <a:t>South Carolina</a:t>
                      </a:r>
                    </a:p>
                    <a:p>
                      <a:pPr marL="0" marR="0">
                        <a:lnSpc>
                          <a:spcPct val="115000"/>
                        </a:lnSpc>
                        <a:spcBef>
                          <a:spcPts val="0"/>
                        </a:spcBef>
                        <a:spcAft>
                          <a:spcPts val="0"/>
                        </a:spcAft>
                      </a:pPr>
                      <a:r>
                        <a:rPr lang="en-US" sz="1200">
                          <a:solidFill>
                            <a:srgbClr val="000000"/>
                          </a:solidFill>
                          <a:effectLst/>
                        </a:rPr>
                        <a:t>Tennessee</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FFF">
                        <a:alpha val="80000"/>
                      </a:srgbClr>
                    </a:solidFill>
                  </a:tcPr>
                </a:tc>
                <a:tc>
                  <a:txBody>
                    <a:bodyPr/>
                    <a:lstStyle/>
                    <a:p>
                      <a:pPr marL="0" marR="0" lvl="0" indent="0" algn="l" defTabSz="1219170" rtl="0" eaLnBrk="1" fontAlgn="auto" latinLnBrk="0" hangingPunct="1">
                        <a:lnSpc>
                          <a:spcPct val="115000"/>
                        </a:lnSpc>
                        <a:spcBef>
                          <a:spcPts val="0"/>
                        </a:spcBef>
                        <a:spcAft>
                          <a:spcPts val="0"/>
                        </a:spcAft>
                        <a:buClrTx/>
                        <a:buSzTx/>
                        <a:buFontTx/>
                        <a:buNone/>
                        <a:tabLst/>
                        <a:defRPr/>
                      </a:pPr>
                      <a:r>
                        <a:rPr lang="en-US" sz="1200">
                          <a:solidFill>
                            <a:srgbClr val="000000"/>
                          </a:solidFill>
                          <a:effectLst/>
                        </a:rPr>
                        <a:t>Alaska</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15000"/>
                        </a:lnSpc>
                        <a:spcBef>
                          <a:spcPts val="0"/>
                        </a:spcBef>
                        <a:spcAft>
                          <a:spcPts val="0"/>
                        </a:spcAft>
                        <a:buClrTx/>
                        <a:buSzTx/>
                        <a:buFontTx/>
                        <a:buNone/>
                        <a:tabLst/>
                        <a:defRPr/>
                      </a:pPr>
                      <a:r>
                        <a:rPr lang="en-US" sz="1200">
                          <a:solidFill>
                            <a:srgbClr val="000000"/>
                          </a:solidFill>
                          <a:effectLst/>
                        </a:rPr>
                        <a:t>Colorado</a:t>
                      </a:r>
                    </a:p>
                    <a:p>
                      <a:pPr marL="0" marR="0">
                        <a:lnSpc>
                          <a:spcPct val="115000"/>
                        </a:lnSpc>
                        <a:spcBef>
                          <a:spcPts val="0"/>
                        </a:spcBef>
                        <a:spcAft>
                          <a:spcPts val="0"/>
                        </a:spcAft>
                      </a:pPr>
                      <a:r>
                        <a:rPr lang="en-US" sz="1200">
                          <a:solidFill>
                            <a:srgbClr val="000000"/>
                          </a:solidFill>
                          <a:effectLst/>
                        </a:rPr>
                        <a:t>Montana</a:t>
                      </a:r>
                    </a:p>
                    <a:p>
                      <a:pPr marL="0" marR="0">
                        <a:lnSpc>
                          <a:spcPct val="115000"/>
                        </a:lnSpc>
                        <a:spcBef>
                          <a:spcPts val="0"/>
                        </a:spcBef>
                        <a:spcAft>
                          <a:spcPts val="0"/>
                        </a:spcAft>
                      </a:pPr>
                      <a:r>
                        <a:rPr lang="en-US" sz="1200">
                          <a:solidFill>
                            <a:srgbClr val="000000"/>
                          </a:solidFill>
                          <a:effectLst/>
                        </a:rPr>
                        <a:t>North Dakota</a:t>
                      </a:r>
                    </a:p>
                    <a:p>
                      <a:pPr marL="0" marR="0">
                        <a:lnSpc>
                          <a:spcPct val="115000"/>
                        </a:lnSpc>
                        <a:spcBef>
                          <a:spcPts val="0"/>
                        </a:spcBef>
                        <a:spcAft>
                          <a:spcPts val="0"/>
                        </a:spcAft>
                      </a:pPr>
                      <a:r>
                        <a:rPr lang="en-US" sz="1200">
                          <a:solidFill>
                            <a:srgbClr val="000000"/>
                          </a:solidFill>
                          <a:effectLst/>
                        </a:rPr>
                        <a:t>South Dakota</a:t>
                      </a:r>
                    </a:p>
                    <a:p>
                      <a:pPr marL="0" marR="0">
                        <a:lnSpc>
                          <a:spcPct val="115000"/>
                        </a:lnSpc>
                        <a:spcBef>
                          <a:spcPts val="0"/>
                        </a:spcBef>
                        <a:spcAft>
                          <a:spcPts val="0"/>
                        </a:spcAft>
                      </a:pPr>
                      <a:r>
                        <a:rPr lang="en-US" sz="1200">
                          <a:solidFill>
                            <a:srgbClr val="000000"/>
                          </a:solidFill>
                          <a:effectLst/>
                        </a:rPr>
                        <a:t>Utah</a:t>
                      </a:r>
                    </a:p>
                    <a:p>
                      <a:pPr marL="0" marR="0">
                        <a:lnSpc>
                          <a:spcPct val="115000"/>
                        </a:lnSpc>
                        <a:spcBef>
                          <a:spcPts val="0"/>
                        </a:spcBef>
                        <a:spcAft>
                          <a:spcPts val="0"/>
                        </a:spcAft>
                      </a:pPr>
                      <a:r>
                        <a:rPr lang="en-US" sz="1200">
                          <a:solidFill>
                            <a:srgbClr val="000000"/>
                          </a:solidFill>
                          <a:effectLst/>
                        </a:rPr>
                        <a:t>Wyoming</a:t>
                      </a: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FFF">
                        <a:alpha val="80000"/>
                      </a:srgbClr>
                    </a:solidFill>
                  </a:tcPr>
                </a:tc>
                <a:tc>
                  <a:txBody>
                    <a:bodyPr/>
                    <a:lstStyle/>
                    <a:p>
                      <a:pPr marL="0" marR="0">
                        <a:lnSpc>
                          <a:spcPct val="115000"/>
                        </a:lnSpc>
                        <a:spcBef>
                          <a:spcPts val="0"/>
                        </a:spcBef>
                        <a:spcAft>
                          <a:spcPts val="0"/>
                        </a:spcAft>
                      </a:pPr>
                      <a:r>
                        <a:rPr lang="en-US" sz="1200">
                          <a:solidFill>
                            <a:srgbClr val="000000"/>
                          </a:solidFill>
                          <a:effectLst/>
                        </a:rPr>
                        <a:t>Chicago</a:t>
                      </a:r>
                    </a:p>
                    <a:p>
                      <a:pPr marL="0" marR="0">
                        <a:lnSpc>
                          <a:spcPct val="115000"/>
                        </a:lnSpc>
                        <a:spcBef>
                          <a:spcPts val="0"/>
                        </a:spcBef>
                        <a:spcAft>
                          <a:spcPts val="0"/>
                        </a:spcAft>
                      </a:pPr>
                      <a:r>
                        <a:rPr lang="en-US" sz="1200">
                          <a:solidFill>
                            <a:srgbClr val="000000"/>
                          </a:solidFill>
                          <a:effectLst/>
                        </a:rPr>
                        <a:t>Illinois</a:t>
                      </a:r>
                    </a:p>
                    <a:p>
                      <a:pPr marL="0" marR="0">
                        <a:lnSpc>
                          <a:spcPct val="115000"/>
                        </a:lnSpc>
                        <a:spcBef>
                          <a:spcPts val="0"/>
                        </a:spcBef>
                        <a:spcAft>
                          <a:spcPts val="0"/>
                        </a:spcAft>
                      </a:pPr>
                      <a:r>
                        <a:rPr lang="en-US" sz="1200">
                          <a:solidFill>
                            <a:srgbClr val="000000"/>
                          </a:solidFill>
                          <a:effectLst/>
                        </a:rPr>
                        <a:t>Maryland</a:t>
                      </a:r>
                    </a:p>
                    <a:p>
                      <a:pPr marL="0" marR="0">
                        <a:lnSpc>
                          <a:spcPct val="115000"/>
                        </a:lnSpc>
                        <a:spcBef>
                          <a:spcPts val="0"/>
                        </a:spcBef>
                        <a:spcAft>
                          <a:spcPts val="0"/>
                        </a:spcAft>
                      </a:pPr>
                      <a:r>
                        <a:rPr lang="en-US" sz="1200">
                          <a:solidFill>
                            <a:srgbClr val="000000"/>
                          </a:solidFill>
                          <a:effectLst/>
                        </a:rPr>
                        <a:t>New York City</a:t>
                      </a:r>
                      <a:endParaRPr lang="en-US"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255" marR="6825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FFF">
                        <a:alpha val="80000"/>
                      </a:srgbClr>
                    </a:solidFill>
                  </a:tcPr>
                </a:tc>
                <a:extLst>
                  <a:ext uri="{0D108BD9-81ED-4DB2-BD59-A6C34878D82A}">
                    <a16:rowId xmlns:a16="http://schemas.microsoft.com/office/drawing/2014/main" val="800281631"/>
                  </a:ext>
                </a:extLst>
              </a:tr>
            </a:tbl>
          </a:graphicData>
        </a:graphic>
      </p:graphicFrame>
      <p:sp>
        <p:nvSpPr>
          <p:cNvPr id="6" name="TextBox 5">
            <a:extLst>
              <a:ext uri="{FF2B5EF4-FFF2-40B4-BE49-F238E27FC236}">
                <a16:creationId xmlns:a16="http://schemas.microsoft.com/office/drawing/2014/main" id="{23BA6B9E-8767-566C-0A6E-6A9AD4E86352}"/>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25</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34503037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 electronics, computer&#10;&#10;Description automatically generated">
            <a:extLst>
              <a:ext uri="{FF2B5EF4-FFF2-40B4-BE49-F238E27FC236}">
                <a16:creationId xmlns:a16="http://schemas.microsoft.com/office/drawing/2014/main" id="{0BEA6B06-8F64-41EB-88F5-C7173435F59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7874" t="-410" r="8143" b="410"/>
          <a:stretch/>
        </p:blipFill>
        <p:spPr>
          <a:xfrm>
            <a:off x="6694377" y="-68580"/>
            <a:ext cx="5535724" cy="6805085"/>
          </a:xfrm>
          <a:prstGeom prst="rect">
            <a:avLst/>
          </a:prstGeom>
        </p:spPr>
      </p:pic>
      <p:sp>
        <p:nvSpPr>
          <p:cNvPr id="2" name="Title 1"/>
          <p:cNvSpPr>
            <a:spLocks noGrp="1"/>
          </p:cNvSpPr>
          <p:nvPr>
            <p:ph type="title"/>
          </p:nvPr>
        </p:nvSpPr>
        <p:spPr>
          <a:xfrm>
            <a:off x="609600" y="274639"/>
            <a:ext cx="5715000" cy="1143000"/>
          </a:xfrm>
          <a:solidFill>
            <a:srgbClr val="FFFFFF">
              <a:alpha val="80000"/>
            </a:srgbClr>
          </a:solidFill>
        </p:spPr>
        <p:txBody>
          <a:bodyPr lIns="91440" tIns="45720" rIns="91440" bIns="45720" anchor="b" anchorCtr="0"/>
          <a:lstStyle/>
          <a:p>
            <a:pPr>
              <a:lnSpc>
                <a:spcPct val="58754"/>
              </a:lnSpc>
            </a:pPr>
            <a:r>
              <a:rPr lang="en-US"/>
              <a:t>Resources</a:t>
            </a:r>
          </a:p>
        </p:txBody>
      </p:sp>
      <p:sp>
        <p:nvSpPr>
          <p:cNvPr id="3" name="Text Placeholder 2"/>
          <p:cNvSpPr>
            <a:spLocks noGrp="1"/>
          </p:cNvSpPr>
          <p:nvPr>
            <p:ph type="body" sz="quarter" idx="10"/>
          </p:nvPr>
        </p:nvSpPr>
        <p:spPr>
          <a:xfrm>
            <a:off x="609600" y="1811867"/>
            <a:ext cx="5829300" cy="4421717"/>
          </a:xfrm>
          <a:solidFill>
            <a:srgbClr val="FFFFFF">
              <a:alpha val="80000"/>
            </a:srgbClr>
          </a:solidFill>
        </p:spPr>
        <p:txBody>
          <a:bodyPr/>
          <a:lstStyle/>
          <a:p>
            <a:pPr marL="0" indent="0">
              <a:buNone/>
            </a:pPr>
            <a:r>
              <a:rPr lang="en-US" sz="1800" b="1">
                <a:solidFill>
                  <a:schemeClr val="accent3"/>
                </a:solidFill>
              </a:rPr>
              <a:t>General Resources</a:t>
            </a:r>
          </a:p>
          <a:p>
            <a:pPr marL="455613" indent="-280988"/>
            <a:r>
              <a:rPr lang="en-US" sz="1800"/>
              <a:t>Explore </a:t>
            </a:r>
            <a:r>
              <a:rPr lang="en-US" sz="1800">
                <a:hlinkClick r:id="rId4"/>
              </a:rPr>
              <a:t>Immunization Information Systems home page</a:t>
            </a:r>
            <a:endParaRPr lang="en-US" sz="1800"/>
          </a:p>
          <a:p>
            <a:pPr marL="455613" indent="-280988"/>
            <a:r>
              <a:rPr lang="en-US" sz="1800"/>
              <a:t>Review the </a:t>
            </a:r>
            <a:r>
              <a:rPr lang="en-US" sz="1800">
                <a:hlinkClick r:id="rId5"/>
              </a:rPr>
              <a:t>Functional Standards</a:t>
            </a:r>
            <a:endParaRPr lang="en-US" sz="1800"/>
          </a:p>
          <a:p>
            <a:pPr marL="455613" indent="-280988"/>
            <a:r>
              <a:rPr lang="en-US" sz="1800"/>
              <a:t>Enroll in PHII’s </a:t>
            </a:r>
            <a:r>
              <a:rPr lang="en-US" sz="1800">
                <a:hlinkClick r:id="rId6"/>
              </a:rPr>
              <a:t>e-mail crash course for all things IIS</a:t>
            </a:r>
            <a:endParaRPr lang="en-US" sz="1800"/>
          </a:p>
          <a:p>
            <a:pPr marL="455613" indent="-280988"/>
            <a:r>
              <a:rPr lang="en-US" sz="1800"/>
              <a:t>Subscribe to IIS Information Brief (email </a:t>
            </a:r>
            <a:r>
              <a:rPr lang="en-US" sz="1800">
                <a:hlinkClick r:id="rId7"/>
              </a:rPr>
              <a:t>IISInfo@cdc.gov</a:t>
            </a:r>
            <a:r>
              <a:rPr lang="en-US" sz="1800"/>
              <a:t>)</a:t>
            </a:r>
          </a:p>
          <a:p>
            <a:pPr indent="-609585"/>
            <a:endParaRPr lang="en-US" sz="1800"/>
          </a:p>
          <a:p>
            <a:pPr marL="0" indent="0">
              <a:buNone/>
            </a:pPr>
            <a:r>
              <a:rPr lang="en-US" sz="1800" b="1">
                <a:solidFill>
                  <a:schemeClr val="accent3"/>
                </a:solidFill>
              </a:rPr>
              <a:t>IPOM Support Resources</a:t>
            </a:r>
          </a:p>
          <a:p>
            <a:pPr marL="455613" indent="-280988"/>
            <a:r>
              <a:rPr lang="en-US" sz="1800">
                <a:hlinkClick r:id="rId8"/>
              </a:rPr>
              <a:t>Letter to Awardees (February 2, 2022)</a:t>
            </a:r>
            <a:endParaRPr lang="en-US" sz="1800"/>
          </a:p>
          <a:p>
            <a:pPr marL="455613" indent="-280988"/>
            <a:r>
              <a:rPr lang="en-US" sz="1800">
                <a:hlinkClick r:id="rId9"/>
              </a:rPr>
              <a:t>Data Quality Report on the IIS Dashboard</a:t>
            </a:r>
            <a:endParaRPr lang="en-US" sz="1800"/>
          </a:p>
          <a:p>
            <a:pPr marL="455613" indent="-280988"/>
            <a:r>
              <a:rPr lang="en-US" sz="1800">
                <a:effectLst/>
                <a:latin typeface="Calibri" panose="020F0502020204030204" pitchFamily="34" charset="0"/>
                <a:hlinkClick r:id="rId10"/>
              </a:rPr>
              <a:t>IPOM Chapter D Sample Activities for Budget Year 2022</a:t>
            </a:r>
            <a:r>
              <a:rPr lang="en-US" sz="1800">
                <a:effectLst/>
                <a:latin typeface="Calibri" panose="020F0502020204030204" pitchFamily="34" charset="0"/>
              </a:rPr>
              <a:t> </a:t>
            </a:r>
          </a:p>
        </p:txBody>
      </p:sp>
      <p:sp>
        <p:nvSpPr>
          <p:cNvPr id="7" name="Text Placeholder 2">
            <a:extLst>
              <a:ext uri="{FF2B5EF4-FFF2-40B4-BE49-F238E27FC236}">
                <a16:creationId xmlns:a16="http://schemas.microsoft.com/office/drawing/2014/main" id="{D1E108B3-056D-4C10-A854-E6075D4E3711}"/>
              </a:ext>
            </a:extLst>
          </p:cNvPr>
          <p:cNvSpPr txBox="1">
            <a:spLocks/>
          </p:cNvSpPr>
          <p:nvPr/>
        </p:nvSpPr>
        <p:spPr bwMode="auto">
          <a:xfrm>
            <a:off x="676003" y="1746779"/>
            <a:ext cx="5976257" cy="4203171"/>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8B9B92"/>
              </a:buClr>
              <a:buFont typeface="Wingdings" panose="05000000000000000000" pitchFamily="2" charset="2"/>
              <a:buChar char="§"/>
              <a:defRPr sz="3200" kern="1200">
                <a:solidFill>
                  <a:schemeClr val="tx1"/>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B2A97E"/>
              </a:buClr>
              <a:buFont typeface="Arial" panose="020B0604020202020204" pitchFamily="34" charset="0"/>
              <a:buChar char="–"/>
              <a:defRPr sz="2667" kern="1200">
                <a:solidFill>
                  <a:schemeClr val="tx1"/>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594F40"/>
              </a:buClr>
              <a:buFont typeface="Arial" panose="020B0604020202020204" pitchFamily="34" charset="0"/>
              <a:buChar char="•"/>
              <a:defRPr sz="2667" kern="1200">
                <a:solidFill>
                  <a:schemeClr val="tx1"/>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Wingdings" panose="05000000000000000000" pitchFamily="2" charset="2"/>
              <a:buNone/>
            </a:pPr>
            <a:r>
              <a:rPr lang="en-US" sz="2000" b="1">
                <a:solidFill>
                  <a:srgbClr val="000000"/>
                </a:solidFill>
                <a:latin typeface="Calibri"/>
                <a:cs typeface="Calibri"/>
              </a:rPr>
              <a:t>General Resources</a:t>
            </a:r>
          </a:p>
          <a:p>
            <a:pPr marL="396875" indent="-336550">
              <a:buClr>
                <a:schemeClr val="tx1"/>
              </a:buClr>
              <a:buFont typeface="Arial" panose="020B0604020202020204" pitchFamily="34" charset="0"/>
              <a:buChar char="•"/>
            </a:pPr>
            <a:r>
              <a:rPr lang="en-US" sz="1800">
                <a:solidFill>
                  <a:srgbClr val="000000"/>
                </a:solidFill>
                <a:latin typeface="Calibri"/>
                <a:cs typeface="Calibri"/>
              </a:rPr>
              <a:t>Explore</a:t>
            </a:r>
            <a:r>
              <a:rPr lang="en-US" sz="1800">
                <a:latin typeface="Calibri"/>
                <a:cs typeface="Calibri"/>
              </a:rPr>
              <a:t> </a:t>
            </a:r>
            <a:r>
              <a:rPr lang="en-US" sz="1800">
                <a:solidFill>
                  <a:srgbClr val="0563C1"/>
                </a:solidFill>
                <a:latin typeface="Calibri"/>
                <a:cs typeface="Calibri"/>
                <a:hlinkClick r:id="rId4">
                  <a:extLst>
                    <a:ext uri="{A12FA001-AC4F-418D-AE19-62706E023703}">
                      <ahyp:hlinkClr xmlns:ahyp="http://schemas.microsoft.com/office/drawing/2018/hyperlinkcolor" val="tx"/>
                    </a:ext>
                  </a:extLst>
                </a:hlinkClick>
              </a:rPr>
              <a:t>Immunization Information Systems home page</a:t>
            </a:r>
            <a:endParaRPr lang="en-US" sz="1800">
              <a:solidFill>
                <a:srgbClr val="0563C1"/>
              </a:solidFill>
              <a:latin typeface="Calibri"/>
              <a:cs typeface="Calibri"/>
            </a:endParaRPr>
          </a:p>
          <a:p>
            <a:pPr marL="396875" indent="-336550">
              <a:buClr>
                <a:schemeClr val="tx1"/>
              </a:buClr>
              <a:buFont typeface="Arial" panose="020B0604020202020204" pitchFamily="34" charset="0"/>
              <a:buChar char="•"/>
            </a:pPr>
            <a:r>
              <a:rPr lang="en-US" sz="1800">
                <a:solidFill>
                  <a:srgbClr val="000000"/>
                </a:solidFill>
                <a:latin typeface="Calibri"/>
                <a:cs typeface="Calibri"/>
              </a:rPr>
              <a:t>Review the </a:t>
            </a:r>
            <a:r>
              <a:rPr lang="en-US" sz="1800">
                <a:solidFill>
                  <a:srgbClr val="0563C1"/>
                </a:solidFill>
                <a:latin typeface="Calibri"/>
                <a:cs typeface="Calibri"/>
                <a:hlinkClick r:id="rId5">
                  <a:extLst>
                    <a:ext uri="{A12FA001-AC4F-418D-AE19-62706E023703}">
                      <ahyp:hlinkClr xmlns:ahyp="http://schemas.microsoft.com/office/drawing/2018/hyperlinkcolor" val="tx"/>
                    </a:ext>
                  </a:extLst>
                </a:hlinkClick>
              </a:rPr>
              <a:t>IIS Functional Standards</a:t>
            </a:r>
            <a:r>
              <a:rPr lang="en-US" sz="1800">
                <a:solidFill>
                  <a:srgbClr val="0563C1"/>
                </a:solidFill>
                <a:latin typeface="Calibri"/>
                <a:cs typeface="Calibri"/>
              </a:rPr>
              <a:t> </a:t>
            </a:r>
          </a:p>
          <a:p>
            <a:pPr marL="396875" indent="-336550">
              <a:buClr>
                <a:schemeClr val="tx1"/>
              </a:buClr>
              <a:buFont typeface="Arial" panose="020B0604020202020204" pitchFamily="34" charset="0"/>
              <a:buChar char="•"/>
            </a:pPr>
            <a:r>
              <a:rPr lang="en-US" sz="1800">
                <a:solidFill>
                  <a:srgbClr val="000000"/>
                </a:solidFill>
                <a:latin typeface="Calibri"/>
                <a:cs typeface="Calibri"/>
              </a:rPr>
              <a:t>Review</a:t>
            </a:r>
            <a:r>
              <a:rPr lang="en-US" sz="1800">
                <a:latin typeface="Calibri"/>
                <a:cs typeface="Calibri"/>
              </a:rPr>
              <a:t> </a:t>
            </a:r>
            <a:r>
              <a:rPr lang="en-US" sz="1800">
                <a:solidFill>
                  <a:srgbClr val="0563C1"/>
                </a:solidFill>
                <a:latin typeface="Calibri"/>
                <a:cs typeface="Calibri"/>
                <a:hlinkClick r:id="rId11">
                  <a:extLst>
                    <a:ext uri="{A12FA001-AC4F-418D-AE19-62706E023703}">
                      <ahyp:hlinkClr xmlns:ahyp="http://schemas.microsoft.com/office/drawing/2018/hyperlinkcolor" val="tx"/>
                    </a:ext>
                  </a:extLst>
                </a:hlinkClick>
              </a:rPr>
              <a:t>IIS Functional Standards Guidance </a:t>
            </a:r>
            <a:endParaRPr lang="en-US" sz="1800">
              <a:solidFill>
                <a:srgbClr val="0563C1"/>
              </a:solidFill>
              <a:latin typeface="Calibri"/>
              <a:cs typeface="Calibri"/>
            </a:endParaRPr>
          </a:p>
          <a:p>
            <a:pPr marL="396875" indent="-336550">
              <a:buClr>
                <a:schemeClr val="tx1"/>
              </a:buClr>
              <a:buFont typeface="Arial" panose="020B0604020202020204" pitchFamily="34" charset="0"/>
              <a:buChar char="•"/>
            </a:pPr>
            <a:r>
              <a:rPr lang="en-US" sz="1800">
                <a:solidFill>
                  <a:srgbClr val="000000"/>
                </a:solidFill>
                <a:latin typeface="Calibri"/>
                <a:cs typeface="Calibri"/>
              </a:rPr>
              <a:t>Enroll in PHII’s </a:t>
            </a:r>
            <a:r>
              <a:rPr lang="en-US" sz="1800">
                <a:solidFill>
                  <a:srgbClr val="0563C1"/>
                </a:solidFill>
                <a:latin typeface="Calibri"/>
                <a:cs typeface="Calibri"/>
                <a:hlinkClick r:id="rId6">
                  <a:extLst>
                    <a:ext uri="{A12FA001-AC4F-418D-AE19-62706E023703}">
                      <ahyp:hlinkClr xmlns:ahyp="http://schemas.microsoft.com/office/drawing/2018/hyperlinkcolor" val="tx"/>
                    </a:ext>
                  </a:extLst>
                </a:hlinkClick>
              </a:rPr>
              <a:t>e-mail crash course for all things IIS</a:t>
            </a:r>
            <a:endParaRPr lang="en-US" sz="1800">
              <a:solidFill>
                <a:srgbClr val="0563C1"/>
              </a:solidFill>
              <a:latin typeface="Calibri"/>
              <a:cs typeface="Calibri"/>
            </a:endParaRPr>
          </a:p>
          <a:p>
            <a:pPr marL="396875" indent="-336550">
              <a:buClr>
                <a:schemeClr val="tx1"/>
              </a:buClr>
              <a:buFont typeface="Arial" panose="020B0604020202020204" pitchFamily="34" charset="0"/>
              <a:buChar char="•"/>
            </a:pPr>
            <a:r>
              <a:rPr lang="en-US" sz="1800">
                <a:solidFill>
                  <a:srgbClr val="000000"/>
                </a:solidFill>
                <a:latin typeface="Calibri"/>
                <a:cs typeface="Calibri"/>
              </a:rPr>
              <a:t>Subscribe to IIS Information Brief (e-mail</a:t>
            </a:r>
            <a:r>
              <a:rPr lang="en-US" sz="1800">
                <a:latin typeface="Calibri"/>
                <a:cs typeface="Calibri"/>
              </a:rPr>
              <a:t> </a:t>
            </a:r>
            <a:r>
              <a:rPr lang="en-US" sz="1800">
                <a:solidFill>
                  <a:srgbClr val="0563C1"/>
                </a:solidFill>
                <a:latin typeface="Calibri"/>
                <a:cs typeface="Calibri"/>
                <a:hlinkClick r:id="rId7">
                  <a:extLst>
                    <a:ext uri="{A12FA001-AC4F-418D-AE19-62706E023703}">
                      <ahyp:hlinkClr xmlns:ahyp="http://schemas.microsoft.com/office/drawing/2018/hyperlinkcolor" val="tx"/>
                    </a:ext>
                  </a:extLst>
                </a:hlinkClick>
              </a:rPr>
              <a:t>IISInfo@cdc.gov</a:t>
            </a:r>
            <a:r>
              <a:rPr lang="en-US" sz="1800">
                <a:solidFill>
                  <a:srgbClr val="000000"/>
                </a:solidFill>
                <a:latin typeface="Calibri"/>
                <a:cs typeface="Calibri"/>
              </a:rPr>
              <a:t>)</a:t>
            </a:r>
          </a:p>
          <a:p>
            <a:pPr marL="174625" indent="0">
              <a:buNone/>
            </a:pPr>
            <a:endParaRPr lang="en-US" sz="1800"/>
          </a:p>
          <a:p>
            <a:pPr marL="0" indent="0">
              <a:buFont typeface="Wingdings" panose="05000000000000000000" pitchFamily="2" charset="2"/>
              <a:buNone/>
            </a:pPr>
            <a:r>
              <a:rPr lang="en-US" sz="2000" b="1">
                <a:solidFill>
                  <a:srgbClr val="000000"/>
                </a:solidFill>
                <a:latin typeface="Calibri"/>
                <a:cs typeface="Calibri"/>
              </a:rPr>
              <a:t>IPOM Support Resources</a:t>
            </a:r>
          </a:p>
          <a:p>
            <a:pPr marL="396875" indent="-336550">
              <a:buClr>
                <a:schemeClr val="tx1"/>
              </a:buClr>
              <a:buFont typeface="Arial" panose="020B0604020202020204" pitchFamily="34" charset="0"/>
              <a:buChar char="•"/>
            </a:pPr>
            <a:r>
              <a:rPr lang="en-US" sz="1800">
                <a:solidFill>
                  <a:srgbClr val="0563C1"/>
                </a:solidFill>
                <a:latin typeface="Calibri"/>
                <a:cs typeface="Calibri"/>
                <a:hlinkClick r:id="rId9">
                  <a:extLst>
                    <a:ext uri="{A12FA001-AC4F-418D-AE19-62706E023703}">
                      <ahyp:hlinkClr xmlns:ahyp="http://schemas.microsoft.com/office/drawing/2018/hyperlinkcolor" val="tx"/>
                    </a:ext>
                  </a:extLst>
                </a:hlinkClick>
              </a:rPr>
              <a:t>Data Quality Report on the IIS Dashboard</a:t>
            </a:r>
            <a:endParaRPr lang="en-US" sz="1800">
              <a:solidFill>
                <a:srgbClr val="0563C1"/>
              </a:solidFill>
              <a:latin typeface="Calibri"/>
              <a:cs typeface="Calibri"/>
            </a:endParaRPr>
          </a:p>
          <a:p>
            <a:pPr marL="396875" indent="-336550">
              <a:buClr>
                <a:schemeClr val="tx1"/>
              </a:buClr>
              <a:buFont typeface="Arial" panose="020B0604020202020204" pitchFamily="34" charset="0"/>
              <a:buChar char="•"/>
            </a:pPr>
            <a:r>
              <a:rPr lang="en-US" sz="1800">
                <a:solidFill>
                  <a:srgbClr val="0563C1"/>
                </a:solidFill>
                <a:latin typeface="Calibri"/>
                <a:cs typeface="Calibri"/>
                <a:hlinkClick r:id="rId10">
                  <a:extLst>
                    <a:ext uri="{A12FA001-AC4F-418D-AE19-62706E023703}">
                      <ahyp:hlinkClr xmlns:ahyp="http://schemas.microsoft.com/office/drawing/2018/hyperlinkcolor" val="tx"/>
                    </a:ext>
                  </a:extLst>
                </a:hlinkClick>
              </a:rPr>
              <a:t>IPOM Chapter D Sample Activities </a:t>
            </a:r>
            <a:endParaRPr lang="en-US" sz="1800">
              <a:solidFill>
                <a:srgbClr val="0563C1"/>
              </a:solidFill>
              <a:latin typeface="Calibri"/>
              <a:cs typeface="Calibri"/>
            </a:endParaRPr>
          </a:p>
          <a:p>
            <a:pPr marL="396875" indent="-336550">
              <a:buClr>
                <a:schemeClr val="tx1"/>
              </a:buClr>
              <a:buFont typeface="Arial" panose="020B0604020202020204" pitchFamily="34" charset="0"/>
              <a:buChar char="•"/>
            </a:pPr>
            <a:r>
              <a:rPr lang="en-US" sz="1800">
                <a:solidFill>
                  <a:srgbClr val="0563C1"/>
                </a:solidFill>
                <a:latin typeface="Calibri"/>
                <a:cs typeface="Calibri"/>
                <a:hlinkClick r:id="rId12">
                  <a:extLst>
                    <a:ext uri="{A12FA001-AC4F-418D-AE19-62706E023703}">
                      <ahyp:hlinkClr xmlns:ahyp="http://schemas.microsoft.com/office/drawing/2018/hyperlinkcolor" val="tx"/>
                    </a:ext>
                  </a:extLst>
                </a:hlinkClick>
              </a:rPr>
              <a:t>PHII Staffing Tools and Resources</a:t>
            </a:r>
            <a:endParaRPr lang="en-US" sz="1800">
              <a:solidFill>
                <a:srgbClr val="0563C1"/>
              </a:solidFill>
              <a:latin typeface="Calibri"/>
              <a:cs typeface="Calibri"/>
            </a:endParaRPr>
          </a:p>
        </p:txBody>
      </p:sp>
      <p:cxnSp>
        <p:nvCxnSpPr>
          <p:cNvPr id="9" name="Straight Arrow Connector 8">
            <a:extLst>
              <a:ext uri="{FF2B5EF4-FFF2-40B4-BE49-F238E27FC236}">
                <a16:creationId xmlns:a16="http://schemas.microsoft.com/office/drawing/2014/main" id="{EA919185-9C93-9FBC-6B32-AB79DDA0D7BA}"/>
              </a:ext>
            </a:extLst>
          </p:cNvPr>
          <p:cNvCxnSpPr>
            <a:cxnSpLocks/>
          </p:cNvCxnSpPr>
          <p:nvPr/>
        </p:nvCxnSpPr>
        <p:spPr>
          <a:xfrm>
            <a:off x="6673318" y="-76200"/>
            <a:ext cx="0" cy="6827520"/>
          </a:xfrm>
          <a:prstGeom prst="straightConnector1">
            <a:avLst/>
          </a:prstGeom>
          <a:ln w="57150">
            <a:solidFill>
              <a:srgbClr val="16427F"/>
            </a:solidFill>
          </a:ln>
          <a:effectLst/>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92114075-853A-3835-ADA0-1ABBC166F4C8}"/>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30</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34861070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7860A-1EEE-384D-943F-E45C5B6B0C89}"/>
              </a:ext>
            </a:extLst>
          </p:cNvPr>
          <p:cNvSpPr>
            <a:spLocks noGrp="1"/>
          </p:cNvSpPr>
          <p:nvPr>
            <p:ph type="title"/>
          </p:nvPr>
        </p:nvSpPr>
        <p:spPr>
          <a:xfrm>
            <a:off x="734338" y="1374714"/>
            <a:ext cx="10723324" cy="3151715"/>
          </a:xfrm>
        </p:spPr>
        <p:txBody>
          <a:bodyPr lIns="91440" tIns="45720" rIns="91440" bIns="45720" anchor="t"/>
          <a:lstStyle/>
          <a:p>
            <a:pPr algn="ctr"/>
            <a:r>
              <a:rPr lang="en-US" sz="6000">
                <a:effectLst>
                  <a:outerShdw blurRad="38100" dist="38100" dir="2700000" algn="tl">
                    <a:srgbClr val="000000">
                      <a:alpha val="43137"/>
                    </a:srgbClr>
                  </a:outerShdw>
                </a:effectLst>
                <a:latin typeface="Calibri"/>
                <a:cs typeface="Calibri"/>
              </a:rPr>
              <a:t>Thank you!</a:t>
            </a:r>
            <a:br>
              <a:rPr lang="en-US" sz="6000">
                <a:effectLst>
                  <a:outerShdw blurRad="38100" dist="38100" dir="2700000" algn="tl">
                    <a:srgbClr val="000000">
                      <a:alpha val="43137"/>
                    </a:srgbClr>
                  </a:outerShdw>
                </a:effectLst>
              </a:rPr>
            </a:br>
            <a:br>
              <a:rPr lang="en-US" sz="6000">
                <a:effectLst>
                  <a:outerShdw blurRad="38100" dist="38100" dir="2700000" algn="tl">
                    <a:srgbClr val="000000">
                      <a:alpha val="43137"/>
                    </a:srgbClr>
                  </a:outerShdw>
                </a:effectLst>
              </a:rPr>
            </a:br>
            <a:r>
              <a:rPr lang="en-US" sz="6000">
                <a:effectLst>
                  <a:outerShdw blurRad="38100" dist="38100" dir="2700000" algn="tl">
                    <a:srgbClr val="000000">
                      <a:alpha val="43137"/>
                    </a:srgbClr>
                  </a:outerShdw>
                </a:effectLst>
                <a:latin typeface="Calibri"/>
                <a:cs typeface="Calibri"/>
              </a:rPr>
              <a:t>Questions?</a:t>
            </a:r>
          </a:p>
        </p:txBody>
      </p:sp>
      <p:sp>
        <p:nvSpPr>
          <p:cNvPr id="4" name="TextBox 3">
            <a:extLst>
              <a:ext uri="{FF2B5EF4-FFF2-40B4-BE49-F238E27FC236}">
                <a16:creationId xmlns:a16="http://schemas.microsoft.com/office/drawing/2014/main" id="{736E909F-6A5F-A2DC-F609-903D1E932B48}"/>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rgbClr val="FFFFFF"/>
                </a:solidFill>
                <a:latin typeface="Calibri"/>
                <a:cs typeface="Calibri"/>
              </a:rPr>
              <a:t>31</a:t>
            </a:r>
            <a:endParaRPr lang="en-US" sz="1467">
              <a:solidFill>
                <a:srgbClr val="FFFFFF"/>
              </a:solidFill>
              <a:latin typeface="Calibri" panose="020F0502020204030204" pitchFamily="34" charset="0"/>
            </a:endParaRPr>
          </a:p>
        </p:txBody>
      </p:sp>
    </p:spTree>
    <p:extLst>
      <p:ext uri="{BB962C8B-B14F-4D97-AF65-F5344CB8AC3E}">
        <p14:creationId xmlns:p14="http://schemas.microsoft.com/office/powerpoint/2010/main" val="12397642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2DA28F-3E38-4716-8F4A-A9C45DDA96AF}"/>
              </a:ext>
            </a:extLst>
          </p:cNvPr>
          <p:cNvSpPr>
            <a:spLocks noGrp="1"/>
          </p:cNvSpPr>
          <p:nvPr>
            <p:ph type="title"/>
          </p:nvPr>
        </p:nvSpPr>
        <p:spPr/>
        <p:txBody>
          <a:bodyPr/>
          <a:lstStyle/>
          <a:p>
            <a:r>
              <a:rPr lang="en-US"/>
              <a:t>What are CDC’s vision and priorities for IISs?</a:t>
            </a:r>
          </a:p>
        </p:txBody>
      </p:sp>
      <p:sp>
        <p:nvSpPr>
          <p:cNvPr id="6" name="TextBox 5">
            <a:extLst>
              <a:ext uri="{FF2B5EF4-FFF2-40B4-BE49-F238E27FC236}">
                <a16:creationId xmlns:a16="http://schemas.microsoft.com/office/drawing/2014/main" id="{D6BF74B1-B544-F3BF-CF63-9550B99650C2}"/>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bg1"/>
                </a:solidFill>
                <a:latin typeface="Calibri"/>
                <a:cs typeface="Calibri"/>
              </a:rPr>
              <a:t>9</a:t>
            </a:r>
            <a:endParaRPr lang="en-US" sz="1467">
              <a:solidFill>
                <a:schemeClr val="bg1"/>
              </a:solidFill>
              <a:latin typeface="Calibri" panose="020F0502020204030204" pitchFamily="34" charset="0"/>
            </a:endParaRPr>
          </a:p>
        </p:txBody>
      </p:sp>
    </p:spTree>
    <p:extLst>
      <p:ext uri="{BB962C8B-B14F-4D97-AF65-F5344CB8AC3E}">
        <p14:creationId xmlns:p14="http://schemas.microsoft.com/office/powerpoint/2010/main" val="11750083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D1C782-230D-4C6C-BE33-D9D960AA722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12" name="Object 11" hidden="1">
                        <a:extLst>
                          <a:ext uri="{FF2B5EF4-FFF2-40B4-BE49-F238E27FC236}">
                            <a16:creationId xmlns:a16="http://schemas.microsoft.com/office/drawing/2014/main" id="{E1D1C782-230D-4C6C-BE33-D9D960AA7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EF1CA1EA-A34B-4B5E-A3B1-BAEB9E519E8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0000"/>
              </a:lnSpc>
              <a:spcBef>
                <a:spcPct val="0"/>
              </a:spcBef>
              <a:spcAft>
                <a:spcPct val="0"/>
              </a:spcAft>
            </a:pPr>
            <a:endParaRPr lang="en-US" sz="3600">
              <a:latin typeface="Chronicle Display Black"/>
              <a:sym typeface="Chronicle Display Black"/>
            </a:endParaRPr>
          </a:p>
        </p:txBody>
      </p:sp>
      <p:pic>
        <p:nvPicPr>
          <p:cNvPr id="2" name="Picture 1">
            <a:extLst>
              <a:ext uri="{FF2B5EF4-FFF2-40B4-BE49-F238E27FC236}">
                <a16:creationId xmlns:a16="http://schemas.microsoft.com/office/drawing/2014/main" id="{613A2181-4250-479A-8CED-FE46E833B01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366883" y="-12744"/>
            <a:ext cx="6836302" cy="6754292"/>
          </a:xfrm>
          <a:prstGeom prst="rect">
            <a:avLst/>
          </a:prstGeom>
        </p:spPr>
      </p:pic>
      <p:sp>
        <p:nvSpPr>
          <p:cNvPr id="21" name="Rectangle 20">
            <a:extLst>
              <a:ext uri="{FF2B5EF4-FFF2-40B4-BE49-F238E27FC236}">
                <a16:creationId xmlns:a16="http://schemas.microsoft.com/office/drawing/2014/main" id="{E38F179C-C021-429B-B794-C475D1DACF24}"/>
              </a:ext>
            </a:extLst>
          </p:cNvPr>
          <p:cNvSpPr/>
          <p:nvPr/>
        </p:nvSpPr>
        <p:spPr>
          <a:xfrm>
            <a:off x="542662" y="1578435"/>
            <a:ext cx="4578305" cy="4550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IISs support the standardized capture and exchange of high-quality, individual-level immunization data for all doses of ACIP*-recommended vaccines.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These data are linked across jurisdictions, providers, and partners, and to other individual-level data sources to inform public health action.</a:t>
            </a:r>
          </a:p>
        </p:txBody>
      </p:sp>
      <p:cxnSp>
        <p:nvCxnSpPr>
          <p:cNvPr id="3" name="Straight Arrow Connector 2">
            <a:extLst>
              <a:ext uri="{FF2B5EF4-FFF2-40B4-BE49-F238E27FC236}">
                <a16:creationId xmlns:a16="http://schemas.microsoft.com/office/drawing/2014/main" id="{6683B78D-A751-493E-8C20-6684D5EF6C7B}"/>
              </a:ext>
            </a:extLst>
          </p:cNvPr>
          <p:cNvCxnSpPr>
            <a:cxnSpLocks/>
          </p:cNvCxnSpPr>
          <p:nvPr/>
        </p:nvCxnSpPr>
        <p:spPr>
          <a:xfrm>
            <a:off x="5366883" y="-12744"/>
            <a:ext cx="0" cy="6754293"/>
          </a:xfrm>
          <a:prstGeom prst="straightConnector1">
            <a:avLst/>
          </a:prstGeom>
          <a:ln w="57150">
            <a:solidFill>
              <a:schemeClr val="accent6"/>
            </a:solidFill>
          </a:ln>
          <a:effectLst>
            <a:outerShdw blurRad="50800" dist="38100" dir="10800000" algn="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6" name="Title 5">
            <a:extLst>
              <a:ext uri="{FF2B5EF4-FFF2-40B4-BE49-F238E27FC236}">
                <a16:creationId xmlns:a16="http://schemas.microsoft.com/office/drawing/2014/main" id="{894F8A3C-E0AB-1B6E-1D75-4FB368BF8328}"/>
              </a:ext>
            </a:extLst>
          </p:cNvPr>
          <p:cNvSpPr>
            <a:spLocks noGrp="1"/>
          </p:cNvSpPr>
          <p:nvPr>
            <p:ph type="title"/>
          </p:nvPr>
        </p:nvSpPr>
        <p:spPr/>
        <p:txBody>
          <a:bodyPr lIns="91440" tIns="45720" rIns="91440" bIns="45720" anchor="b" anchorCtr="0"/>
          <a:lstStyle/>
          <a:p>
            <a:pPr>
              <a:lnSpc>
                <a:spcPct val="81900"/>
              </a:lnSpc>
            </a:pPr>
            <a:r>
              <a:rPr lang="en-US"/>
              <a:t>CDC’s Vision for IISs</a:t>
            </a:r>
          </a:p>
        </p:txBody>
      </p:sp>
      <p:sp>
        <p:nvSpPr>
          <p:cNvPr id="5" name="TextBox 4">
            <a:extLst>
              <a:ext uri="{FF2B5EF4-FFF2-40B4-BE49-F238E27FC236}">
                <a16:creationId xmlns:a16="http://schemas.microsoft.com/office/drawing/2014/main" id="{C6DDDE20-5A24-4A0E-BCEA-CE781F3D1494}"/>
              </a:ext>
            </a:extLst>
          </p:cNvPr>
          <p:cNvSpPr txBox="1"/>
          <p:nvPr/>
        </p:nvSpPr>
        <p:spPr>
          <a:xfrm>
            <a:off x="443074" y="6297174"/>
            <a:ext cx="4181716" cy="276999"/>
          </a:xfrm>
          <a:prstGeom prst="rect">
            <a:avLst/>
          </a:prstGeom>
          <a:noFill/>
        </p:spPr>
        <p:txBody>
          <a:bodyPr wrap="square" rtlCol="0">
            <a:spAutoFit/>
          </a:bodyPr>
          <a:lstStyle/>
          <a:p>
            <a:r>
              <a:rPr lang="en-US" sz="1200">
                <a:solidFill>
                  <a:srgbClr val="000000"/>
                </a:solidFill>
                <a:latin typeface="Calibri" panose="020F0502020204030204" pitchFamily="34" charset="0"/>
              </a:rPr>
              <a:t>* ACIP: Advisory Committee on Immunization Practices</a:t>
            </a:r>
          </a:p>
        </p:txBody>
      </p:sp>
      <p:sp>
        <p:nvSpPr>
          <p:cNvPr id="8" name="TextBox 7">
            <a:extLst>
              <a:ext uri="{FF2B5EF4-FFF2-40B4-BE49-F238E27FC236}">
                <a16:creationId xmlns:a16="http://schemas.microsoft.com/office/drawing/2014/main" id="{732C15D8-B204-B07F-BAE8-FA240DBEF894}"/>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10</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41183545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7888492-B945-97C2-BC2C-B068D3BDEC56}"/>
              </a:ext>
            </a:extLst>
          </p:cNvPr>
          <p:cNvSpPr txBox="1">
            <a:spLocks/>
          </p:cNvSpPr>
          <p:nvPr/>
        </p:nvSpPr>
        <p:spPr>
          <a:xfrm>
            <a:off x="457200" y="262889"/>
            <a:ext cx="11262360" cy="1188720"/>
          </a:xfrm>
          <a:prstGeom prst="rect">
            <a:avLst/>
          </a:prstGeom>
        </p:spPr>
        <p:txBody>
          <a:bodyPr>
            <a:normAutofit/>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a:ln>
                <a:noFill/>
              </a:ln>
              <a:solidFill>
                <a:srgbClr val="0F56DC"/>
              </a:solidFill>
              <a:effectLst/>
              <a:uLnTx/>
              <a:uFillTx/>
              <a:latin typeface="Myriad Web Pro"/>
              <a:ea typeface="+mj-ea"/>
              <a:cs typeface="+mj-cs"/>
            </a:endParaRPr>
          </a:p>
        </p:txBody>
      </p:sp>
      <p:grpSp>
        <p:nvGrpSpPr>
          <p:cNvPr id="24" name="Group 23">
            <a:extLst>
              <a:ext uri="{FF2B5EF4-FFF2-40B4-BE49-F238E27FC236}">
                <a16:creationId xmlns:a16="http://schemas.microsoft.com/office/drawing/2014/main" id="{3C3175DE-0671-9A14-0C5F-61953A16E631}"/>
              </a:ext>
            </a:extLst>
          </p:cNvPr>
          <p:cNvGrpSpPr/>
          <p:nvPr/>
        </p:nvGrpSpPr>
        <p:grpSpPr>
          <a:xfrm>
            <a:off x="2407275" y="2298445"/>
            <a:ext cx="7377450" cy="4179358"/>
            <a:chOff x="2324945" y="2069464"/>
            <a:chExt cx="7377450" cy="4179358"/>
          </a:xfrm>
        </p:grpSpPr>
        <p:sp>
          <p:nvSpPr>
            <p:cNvPr id="39" name="Oval 38">
              <a:extLst>
                <a:ext uri="{FF2B5EF4-FFF2-40B4-BE49-F238E27FC236}">
                  <a16:creationId xmlns:a16="http://schemas.microsoft.com/office/drawing/2014/main" id="{2EB6C43A-079B-F0B6-99E2-305E0319E81F}"/>
                </a:ext>
              </a:extLst>
            </p:cNvPr>
            <p:cNvSpPr/>
            <p:nvPr/>
          </p:nvSpPr>
          <p:spPr>
            <a:xfrm>
              <a:off x="3962411" y="2912812"/>
              <a:ext cx="731520" cy="7315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Web Pro"/>
                <a:ea typeface="+mn-ea"/>
                <a:cs typeface="+mn-cs"/>
              </a:endParaRPr>
            </a:p>
          </p:txBody>
        </p:sp>
        <p:sp>
          <p:nvSpPr>
            <p:cNvPr id="33" name="Oval 32">
              <a:extLst>
                <a:ext uri="{FF2B5EF4-FFF2-40B4-BE49-F238E27FC236}">
                  <a16:creationId xmlns:a16="http://schemas.microsoft.com/office/drawing/2014/main" id="{665E2D33-A6BD-FB9F-5E7D-434662E3380F}"/>
                </a:ext>
              </a:extLst>
            </p:cNvPr>
            <p:cNvSpPr/>
            <p:nvPr/>
          </p:nvSpPr>
          <p:spPr>
            <a:xfrm>
              <a:off x="2849134" y="4568578"/>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Web Pro"/>
                <a:ea typeface="+mn-ea"/>
                <a:cs typeface="+mn-cs"/>
              </a:endParaRPr>
            </a:p>
          </p:txBody>
        </p:sp>
        <p:sp>
          <p:nvSpPr>
            <p:cNvPr id="6" name="Freeform 21">
              <a:extLst>
                <a:ext uri="{FF2B5EF4-FFF2-40B4-BE49-F238E27FC236}">
                  <a16:creationId xmlns:a16="http://schemas.microsoft.com/office/drawing/2014/main" id="{0BCBD221-65E6-FA94-F8B0-61785A1492BF}"/>
                </a:ext>
              </a:extLst>
            </p:cNvPr>
            <p:cNvSpPr/>
            <p:nvPr/>
          </p:nvSpPr>
          <p:spPr bwMode="gray">
            <a:xfrm rot="10800000">
              <a:off x="4374755" y="4404766"/>
              <a:ext cx="3285324" cy="1791152"/>
            </a:xfrm>
            <a:custGeom>
              <a:avLst/>
              <a:gdLst>
                <a:gd name="connsiteX0" fmla="*/ 1243 w 2960686"/>
                <a:gd name="connsiteY0" fmla="*/ 0 h 1504949"/>
                <a:gd name="connsiteX1" fmla="*/ 2959444 w 2960686"/>
                <a:gd name="connsiteY1" fmla="*/ 0 h 1504949"/>
                <a:gd name="connsiteX2" fmla="*/ 2960686 w 2960686"/>
                <a:gd name="connsiteY2" fmla="*/ 24606 h 1504949"/>
                <a:gd name="connsiteX3" fmla="*/ 1480343 w 2960686"/>
                <a:gd name="connsiteY3" fmla="*/ 1504949 h 1504949"/>
                <a:gd name="connsiteX4" fmla="*/ 0 w 2960686"/>
                <a:gd name="connsiteY4" fmla="*/ 24606 h 1504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0686" h="1504949">
                  <a:moveTo>
                    <a:pt x="1243" y="0"/>
                  </a:moveTo>
                  <a:lnTo>
                    <a:pt x="2959444" y="0"/>
                  </a:lnTo>
                  <a:lnTo>
                    <a:pt x="2960686" y="24606"/>
                  </a:lnTo>
                  <a:cubicBezTo>
                    <a:pt x="2960686" y="842177"/>
                    <a:pt x="2297914" y="1504949"/>
                    <a:pt x="1480343" y="1504949"/>
                  </a:cubicBezTo>
                  <a:cubicBezTo>
                    <a:pt x="662772" y="1504949"/>
                    <a:pt x="0" y="842177"/>
                    <a:pt x="0" y="24606"/>
                  </a:cubicBezTo>
                  <a:close/>
                </a:path>
              </a:pathLst>
            </a:custGeom>
            <a:solidFill>
              <a:schemeClr val="accent6"/>
            </a:solidFill>
            <a:ln w="19050" algn="ctr">
              <a:solidFill>
                <a:schemeClr val="accent6"/>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Myriad Web Pro"/>
                <a:ea typeface="+mn-ea"/>
                <a:cs typeface="+mn-cs"/>
              </a:endParaRPr>
            </a:p>
          </p:txBody>
        </p:sp>
        <p:sp>
          <p:nvSpPr>
            <p:cNvPr id="7" name="Line 5">
              <a:extLst>
                <a:ext uri="{FF2B5EF4-FFF2-40B4-BE49-F238E27FC236}">
                  <a16:creationId xmlns:a16="http://schemas.microsoft.com/office/drawing/2014/main" id="{B8F8036A-D84B-B3D0-7F45-A921AC7B3BEB}"/>
                </a:ext>
              </a:extLst>
            </p:cNvPr>
            <p:cNvSpPr>
              <a:spLocks noChangeShapeType="1"/>
            </p:cNvSpPr>
            <p:nvPr/>
          </p:nvSpPr>
          <p:spPr bwMode="auto">
            <a:xfrm>
              <a:off x="2562756" y="6195918"/>
              <a:ext cx="1150305" cy="0"/>
            </a:xfrm>
            <a:prstGeom prst="line">
              <a:avLst/>
            </a:prstGeom>
            <a:noFill/>
            <a:ln w="1905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yriad Web Pro"/>
                <a:ea typeface="+mn-ea"/>
                <a:cs typeface="+mn-cs"/>
              </a:endParaRPr>
            </a:p>
          </p:txBody>
        </p:sp>
        <p:sp>
          <p:nvSpPr>
            <p:cNvPr id="8" name="Freeform 6">
              <a:extLst>
                <a:ext uri="{FF2B5EF4-FFF2-40B4-BE49-F238E27FC236}">
                  <a16:creationId xmlns:a16="http://schemas.microsoft.com/office/drawing/2014/main" id="{AD81C6E1-119B-D9DE-C64C-A26C44F28053}"/>
                </a:ext>
              </a:extLst>
            </p:cNvPr>
            <p:cNvSpPr>
              <a:spLocks/>
            </p:cNvSpPr>
            <p:nvPr/>
          </p:nvSpPr>
          <p:spPr bwMode="auto">
            <a:xfrm>
              <a:off x="2324945" y="3775593"/>
              <a:ext cx="1962388" cy="2244609"/>
            </a:xfrm>
            <a:custGeom>
              <a:avLst/>
              <a:gdLst>
                <a:gd name="T0" fmla="*/ 157 w 157"/>
                <a:gd name="T1" fmla="*/ 79 h 167"/>
                <a:gd name="T2" fmla="*/ 72 w 157"/>
                <a:gd name="T3" fmla="*/ 16 h 167"/>
                <a:gd name="T4" fmla="*/ 44 w 157"/>
                <a:gd name="T5" fmla="*/ 23 h 167"/>
                <a:gd name="T6" fmla="*/ 0 w 157"/>
                <a:gd name="T7" fmla="*/ 167 h 167"/>
              </a:gdLst>
              <a:ahLst/>
              <a:cxnLst>
                <a:cxn ang="0">
                  <a:pos x="T0" y="T1"/>
                </a:cxn>
                <a:cxn ang="0">
                  <a:pos x="T2" y="T3"/>
                </a:cxn>
                <a:cxn ang="0">
                  <a:pos x="T4" y="T5"/>
                </a:cxn>
                <a:cxn ang="0">
                  <a:pos x="T6" y="T7"/>
                </a:cxn>
              </a:cxnLst>
              <a:rect l="0" t="0" r="r" b="b"/>
              <a:pathLst>
                <a:path w="157" h="167">
                  <a:moveTo>
                    <a:pt x="157" y="79"/>
                  </a:moveTo>
                  <a:cubicBezTo>
                    <a:pt x="72" y="16"/>
                    <a:pt x="72" y="16"/>
                    <a:pt x="72" y="16"/>
                  </a:cubicBezTo>
                  <a:cubicBezTo>
                    <a:pt x="72" y="16"/>
                    <a:pt x="58" y="0"/>
                    <a:pt x="44" y="23"/>
                  </a:cubicBezTo>
                  <a:cubicBezTo>
                    <a:pt x="44" y="23"/>
                    <a:pt x="4" y="80"/>
                    <a:pt x="0" y="167"/>
                  </a:cubicBezTo>
                </a:path>
              </a:pathLst>
            </a:custGeom>
            <a:noFill/>
            <a:ln w="1905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yriad Web Pro"/>
                <a:ea typeface="+mn-ea"/>
                <a:cs typeface="+mn-cs"/>
              </a:endParaRPr>
            </a:p>
          </p:txBody>
        </p:sp>
        <p:sp>
          <p:nvSpPr>
            <p:cNvPr id="9" name="Freeform 7">
              <a:extLst>
                <a:ext uri="{FF2B5EF4-FFF2-40B4-BE49-F238E27FC236}">
                  <a16:creationId xmlns:a16="http://schemas.microsoft.com/office/drawing/2014/main" id="{616A97DD-40A5-1F4B-8968-3C154A43FC44}"/>
                </a:ext>
              </a:extLst>
            </p:cNvPr>
            <p:cNvSpPr>
              <a:spLocks/>
            </p:cNvSpPr>
            <p:nvPr/>
          </p:nvSpPr>
          <p:spPr bwMode="auto">
            <a:xfrm>
              <a:off x="3124697" y="2377436"/>
              <a:ext cx="2238954" cy="1640001"/>
            </a:xfrm>
            <a:custGeom>
              <a:avLst/>
              <a:gdLst>
                <a:gd name="T0" fmla="*/ 179 w 179"/>
                <a:gd name="T1" fmla="*/ 122 h 122"/>
                <a:gd name="T2" fmla="*/ 147 w 179"/>
                <a:gd name="T3" fmla="*/ 21 h 122"/>
                <a:gd name="T4" fmla="*/ 121 w 179"/>
                <a:gd name="T5" fmla="*/ 10 h 122"/>
                <a:gd name="T6" fmla="*/ 0 w 179"/>
                <a:gd name="T7" fmla="*/ 100 h 122"/>
              </a:gdLst>
              <a:ahLst/>
              <a:cxnLst>
                <a:cxn ang="0">
                  <a:pos x="T0" y="T1"/>
                </a:cxn>
                <a:cxn ang="0">
                  <a:pos x="T2" y="T3"/>
                </a:cxn>
                <a:cxn ang="0">
                  <a:pos x="T4" y="T5"/>
                </a:cxn>
                <a:cxn ang="0">
                  <a:pos x="T6" y="T7"/>
                </a:cxn>
              </a:cxnLst>
              <a:rect l="0" t="0" r="r" b="b"/>
              <a:pathLst>
                <a:path w="179" h="122">
                  <a:moveTo>
                    <a:pt x="179" y="122"/>
                  </a:moveTo>
                  <a:cubicBezTo>
                    <a:pt x="147" y="21"/>
                    <a:pt x="147" y="21"/>
                    <a:pt x="147" y="21"/>
                  </a:cubicBezTo>
                  <a:cubicBezTo>
                    <a:pt x="147" y="21"/>
                    <a:pt x="146" y="0"/>
                    <a:pt x="121" y="10"/>
                  </a:cubicBezTo>
                  <a:cubicBezTo>
                    <a:pt x="121" y="10"/>
                    <a:pt x="54" y="32"/>
                    <a:pt x="0" y="100"/>
                  </a:cubicBezTo>
                </a:path>
              </a:pathLst>
            </a:custGeom>
            <a:noFill/>
            <a:ln w="1905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yriad Web Pro"/>
                <a:ea typeface="+mn-ea"/>
                <a:cs typeface="+mn-cs"/>
              </a:endParaRPr>
            </a:p>
          </p:txBody>
        </p:sp>
        <p:sp>
          <p:nvSpPr>
            <p:cNvPr id="10" name="Freeform 8">
              <a:extLst>
                <a:ext uri="{FF2B5EF4-FFF2-40B4-BE49-F238E27FC236}">
                  <a16:creationId xmlns:a16="http://schemas.microsoft.com/office/drawing/2014/main" id="{2A88AC62-4322-4814-913B-CC824E7B2A0D}"/>
                </a:ext>
              </a:extLst>
            </p:cNvPr>
            <p:cNvSpPr>
              <a:spLocks/>
            </p:cNvSpPr>
            <p:nvPr/>
          </p:nvSpPr>
          <p:spPr bwMode="auto">
            <a:xfrm>
              <a:off x="5037761" y="2069464"/>
              <a:ext cx="2201961" cy="1934747"/>
            </a:xfrm>
            <a:custGeom>
              <a:avLst/>
              <a:gdLst>
                <a:gd name="T0" fmla="*/ 135 w 176"/>
                <a:gd name="T1" fmla="*/ 144 h 144"/>
                <a:gd name="T2" fmla="*/ 166 w 176"/>
                <a:gd name="T3" fmla="*/ 43 h 144"/>
                <a:gd name="T4" fmla="*/ 151 w 176"/>
                <a:gd name="T5" fmla="*/ 19 h 144"/>
                <a:gd name="T6" fmla="*/ 0 w 176"/>
                <a:gd name="T7" fmla="*/ 25 h 144"/>
              </a:gdLst>
              <a:ahLst/>
              <a:cxnLst>
                <a:cxn ang="0">
                  <a:pos x="T0" y="T1"/>
                </a:cxn>
                <a:cxn ang="0">
                  <a:pos x="T2" y="T3"/>
                </a:cxn>
                <a:cxn ang="0">
                  <a:pos x="T4" y="T5"/>
                </a:cxn>
                <a:cxn ang="0">
                  <a:pos x="T6" y="T7"/>
                </a:cxn>
              </a:cxnLst>
              <a:rect l="0" t="0" r="r" b="b"/>
              <a:pathLst>
                <a:path w="176" h="144">
                  <a:moveTo>
                    <a:pt x="135" y="144"/>
                  </a:moveTo>
                  <a:cubicBezTo>
                    <a:pt x="166" y="43"/>
                    <a:pt x="166" y="43"/>
                    <a:pt x="166" y="43"/>
                  </a:cubicBezTo>
                  <a:cubicBezTo>
                    <a:pt x="166" y="43"/>
                    <a:pt x="176" y="25"/>
                    <a:pt x="151" y="19"/>
                  </a:cubicBezTo>
                  <a:cubicBezTo>
                    <a:pt x="151" y="19"/>
                    <a:pt x="83" y="0"/>
                    <a:pt x="0" y="25"/>
                  </a:cubicBezTo>
                </a:path>
              </a:pathLst>
            </a:cu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yriad Web Pro"/>
                <a:ea typeface="+mn-ea"/>
                <a:cs typeface="+mn-cs"/>
              </a:endParaRPr>
            </a:p>
          </p:txBody>
        </p:sp>
        <p:sp>
          <p:nvSpPr>
            <p:cNvPr id="12" name="Freeform 9">
              <a:extLst>
                <a:ext uri="{FF2B5EF4-FFF2-40B4-BE49-F238E27FC236}">
                  <a16:creationId xmlns:a16="http://schemas.microsoft.com/office/drawing/2014/main" id="{F754117A-FA6B-B8A8-6073-F6F1A2AE474F}"/>
                </a:ext>
              </a:extLst>
            </p:cNvPr>
            <p:cNvSpPr>
              <a:spLocks/>
            </p:cNvSpPr>
            <p:nvPr/>
          </p:nvSpPr>
          <p:spPr bwMode="auto">
            <a:xfrm>
              <a:off x="7289045" y="2498359"/>
              <a:ext cx="1724576" cy="2393873"/>
            </a:xfrm>
            <a:custGeom>
              <a:avLst/>
              <a:gdLst>
                <a:gd name="T0" fmla="*/ 32 w 138"/>
                <a:gd name="T1" fmla="*/ 178 h 178"/>
                <a:gd name="T2" fmla="*/ 119 w 138"/>
                <a:gd name="T3" fmla="*/ 117 h 178"/>
                <a:gd name="T4" fmla="*/ 122 w 138"/>
                <a:gd name="T5" fmla="*/ 89 h 178"/>
                <a:gd name="T6" fmla="*/ 0 w 138"/>
                <a:gd name="T7" fmla="*/ 0 h 178"/>
              </a:gdLst>
              <a:ahLst/>
              <a:cxnLst>
                <a:cxn ang="0">
                  <a:pos x="T0" y="T1"/>
                </a:cxn>
                <a:cxn ang="0">
                  <a:pos x="T2" y="T3"/>
                </a:cxn>
                <a:cxn ang="0">
                  <a:pos x="T4" y="T5"/>
                </a:cxn>
                <a:cxn ang="0">
                  <a:pos x="T6" y="T7"/>
                </a:cxn>
              </a:cxnLst>
              <a:rect l="0" t="0" r="r" b="b"/>
              <a:pathLst>
                <a:path w="138" h="178">
                  <a:moveTo>
                    <a:pt x="32" y="178"/>
                  </a:moveTo>
                  <a:cubicBezTo>
                    <a:pt x="119" y="117"/>
                    <a:pt x="119" y="117"/>
                    <a:pt x="119" y="117"/>
                  </a:cubicBezTo>
                  <a:cubicBezTo>
                    <a:pt x="119" y="117"/>
                    <a:pt x="138" y="109"/>
                    <a:pt x="122" y="89"/>
                  </a:cubicBezTo>
                  <a:cubicBezTo>
                    <a:pt x="122" y="89"/>
                    <a:pt x="81" y="32"/>
                    <a:pt x="0" y="0"/>
                  </a:cubicBezTo>
                </a:path>
              </a:pathLst>
            </a:custGeom>
            <a:noFill/>
            <a:ln w="1905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yriad Web Pro"/>
                <a:ea typeface="+mn-ea"/>
                <a:cs typeface="+mn-cs"/>
              </a:endParaRPr>
            </a:p>
          </p:txBody>
        </p:sp>
        <p:sp>
          <p:nvSpPr>
            <p:cNvPr id="13" name="Freeform 10">
              <a:extLst>
                <a:ext uri="{FF2B5EF4-FFF2-40B4-BE49-F238E27FC236}">
                  <a16:creationId xmlns:a16="http://schemas.microsoft.com/office/drawing/2014/main" id="{A81CEF00-B4BA-994B-A475-47960F709465}"/>
                </a:ext>
              </a:extLst>
            </p:cNvPr>
            <p:cNvSpPr>
              <a:spLocks/>
            </p:cNvSpPr>
            <p:nvPr/>
          </p:nvSpPr>
          <p:spPr bwMode="auto">
            <a:xfrm>
              <a:off x="4088276" y="4971586"/>
              <a:ext cx="350553" cy="1048618"/>
            </a:xfrm>
            <a:custGeom>
              <a:avLst/>
              <a:gdLst>
                <a:gd name="T0" fmla="*/ 0 w 28"/>
                <a:gd name="T1" fmla="*/ 78 h 78"/>
                <a:gd name="T2" fmla="*/ 28 w 28"/>
                <a:gd name="T3" fmla="*/ 0 h 78"/>
              </a:gdLst>
              <a:ahLst/>
              <a:cxnLst>
                <a:cxn ang="0">
                  <a:pos x="T0" y="T1"/>
                </a:cxn>
                <a:cxn ang="0">
                  <a:pos x="T2" y="T3"/>
                </a:cxn>
              </a:cxnLst>
              <a:rect l="0" t="0" r="r" b="b"/>
              <a:pathLst>
                <a:path w="28" h="78">
                  <a:moveTo>
                    <a:pt x="0" y="78"/>
                  </a:moveTo>
                  <a:cubicBezTo>
                    <a:pt x="0" y="78"/>
                    <a:pt x="2" y="35"/>
                    <a:pt x="28" y="0"/>
                  </a:cubicBezTo>
                </a:path>
              </a:pathLst>
            </a:custGeom>
            <a:noFill/>
            <a:ln w="1905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yriad Web Pro"/>
                <a:ea typeface="+mn-ea"/>
                <a:cs typeface="+mn-cs"/>
              </a:endParaRPr>
            </a:p>
          </p:txBody>
        </p:sp>
        <p:sp>
          <p:nvSpPr>
            <p:cNvPr id="14" name="Freeform 11">
              <a:extLst>
                <a:ext uri="{FF2B5EF4-FFF2-40B4-BE49-F238E27FC236}">
                  <a16:creationId xmlns:a16="http://schemas.microsoft.com/office/drawing/2014/main" id="{757BDA4A-74AF-FB68-D653-3C3454574CE9}"/>
                </a:ext>
              </a:extLst>
            </p:cNvPr>
            <p:cNvSpPr>
              <a:spLocks/>
            </p:cNvSpPr>
            <p:nvPr/>
          </p:nvSpPr>
          <p:spPr bwMode="auto">
            <a:xfrm>
              <a:off x="8113460" y="3990986"/>
              <a:ext cx="1588935" cy="2257836"/>
            </a:xfrm>
            <a:custGeom>
              <a:avLst/>
              <a:gdLst>
                <a:gd name="T0" fmla="*/ 0 w 127"/>
                <a:gd name="T1" fmla="*/ 165 h 168"/>
                <a:gd name="T2" fmla="*/ 107 w 127"/>
                <a:gd name="T3" fmla="*/ 164 h 168"/>
                <a:gd name="T4" fmla="*/ 125 w 127"/>
                <a:gd name="T5" fmla="*/ 142 h 168"/>
                <a:gd name="T6" fmla="*/ 74 w 127"/>
                <a:gd name="T7" fmla="*/ 0 h 168"/>
              </a:gdLst>
              <a:ahLst/>
              <a:cxnLst>
                <a:cxn ang="0">
                  <a:pos x="T0" y="T1"/>
                </a:cxn>
                <a:cxn ang="0">
                  <a:pos x="T2" y="T3"/>
                </a:cxn>
                <a:cxn ang="0">
                  <a:pos x="T4" y="T5"/>
                </a:cxn>
                <a:cxn ang="0">
                  <a:pos x="T6" y="T7"/>
                </a:cxn>
              </a:cxnLst>
              <a:rect l="0" t="0" r="r" b="b"/>
              <a:pathLst>
                <a:path w="127" h="168">
                  <a:moveTo>
                    <a:pt x="0" y="165"/>
                  </a:moveTo>
                  <a:cubicBezTo>
                    <a:pt x="107" y="164"/>
                    <a:pt x="107" y="164"/>
                    <a:pt x="107" y="164"/>
                  </a:cubicBezTo>
                  <a:cubicBezTo>
                    <a:pt x="107" y="164"/>
                    <a:pt x="127" y="168"/>
                    <a:pt x="125" y="142"/>
                  </a:cubicBezTo>
                  <a:cubicBezTo>
                    <a:pt x="125" y="142"/>
                    <a:pt x="123" y="72"/>
                    <a:pt x="74" y="0"/>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Myriad Web Pro"/>
                <a:ea typeface="+mn-ea"/>
                <a:cs typeface="+mn-cs"/>
              </a:endParaRPr>
            </a:p>
          </p:txBody>
        </p:sp>
        <p:sp>
          <p:nvSpPr>
            <p:cNvPr id="15" name="Freeform 12">
              <a:extLst>
                <a:ext uri="{FF2B5EF4-FFF2-40B4-BE49-F238E27FC236}">
                  <a16:creationId xmlns:a16="http://schemas.microsoft.com/office/drawing/2014/main" id="{1083643B-CDCC-B18F-5C69-4E397EEF0326}"/>
                </a:ext>
              </a:extLst>
            </p:cNvPr>
            <p:cNvSpPr>
              <a:spLocks/>
            </p:cNvSpPr>
            <p:nvPr/>
          </p:nvSpPr>
          <p:spPr bwMode="auto">
            <a:xfrm>
              <a:off x="7627267" y="5120849"/>
              <a:ext cx="348791" cy="1046729"/>
            </a:xfrm>
            <a:custGeom>
              <a:avLst/>
              <a:gdLst>
                <a:gd name="T0" fmla="*/ 28 w 28"/>
                <a:gd name="T1" fmla="*/ 78 h 78"/>
                <a:gd name="T2" fmla="*/ 0 w 28"/>
                <a:gd name="T3" fmla="*/ 0 h 78"/>
              </a:gdLst>
              <a:ahLst/>
              <a:cxnLst>
                <a:cxn ang="0">
                  <a:pos x="T0" y="T1"/>
                </a:cxn>
                <a:cxn ang="0">
                  <a:pos x="T2" y="T3"/>
                </a:cxn>
              </a:cxnLst>
              <a:rect l="0" t="0" r="r" b="b"/>
              <a:pathLst>
                <a:path w="28" h="78">
                  <a:moveTo>
                    <a:pt x="28" y="78"/>
                  </a:moveTo>
                  <a:cubicBezTo>
                    <a:pt x="28" y="78"/>
                    <a:pt x="26" y="35"/>
                    <a:pt x="0" y="0"/>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Myriad Web Pro"/>
                <a:ea typeface="+mn-ea"/>
                <a:cs typeface="+mn-cs"/>
              </a:endParaRPr>
            </a:p>
          </p:txBody>
        </p:sp>
        <p:sp>
          <p:nvSpPr>
            <p:cNvPr id="16" name="Freeform 13">
              <a:extLst>
                <a:ext uri="{FF2B5EF4-FFF2-40B4-BE49-F238E27FC236}">
                  <a16:creationId xmlns:a16="http://schemas.microsoft.com/office/drawing/2014/main" id="{65D6D89B-5CEB-3F22-FC40-774BCDF7C228}"/>
                </a:ext>
              </a:extLst>
            </p:cNvPr>
            <p:cNvSpPr>
              <a:spLocks/>
            </p:cNvSpPr>
            <p:nvPr/>
          </p:nvSpPr>
          <p:spPr bwMode="auto">
            <a:xfrm>
              <a:off x="4537476" y="4232830"/>
              <a:ext cx="863168" cy="617835"/>
            </a:xfrm>
            <a:custGeom>
              <a:avLst/>
              <a:gdLst>
                <a:gd name="T0" fmla="*/ 0 w 69"/>
                <a:gd name="T1" fmla="*/ 46 h 46"/>
                <a:gd name="T2" fmla="*/ 69 w 69"/>
                <a:gd name="T3" fmla="*/ 0 h 46"/>
              </a:gdLst>
              <a:ahLst/>
              <a:cxnLst>
                <a:cxn ang="0">
                  <a:pos x="T0" y="T1"/>
                </a:cxn>
                <a:cxn ang="0">
                  <a:pos x="T2" y="T3"/>
                </a:cxn>
              </a:cxnLst>
              <a:rect l="0" t="0" r="r" b="b"/>
              <a:pathLst>
                <a:path w="69" h="46">
                  <a:moveTo>
                    <a:pt x="0" y="46"/>
                  </a:moveTo>
                  <a:cubicBezTo>
                    <a:pt x="0" y="46"/>
                    <a:pt x="27" y="12"/>
                    <a:pt x="69" y="0"/>
                  </a:cubicBezTo>
                </a:path>
              </a:pathLst>
            </a:custGeom>
            <a:noFill/>
            <a:ln w="1905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yriad Web Pro"/>
                <a:ea typeface="+mn-ea"/>
                <a:cs typeface="+mn-cs"/>
              </a:endParaRPr>
            </a:p>
          </p:txBody>
        </p:sp>
        <p:sp>
          <p:nvSpPr>
            <p:cNvPr id="17" name="Freeform 14">
              <a:extLst>
                <a:ext uri="{FF2B5EF4-FFF2-40B4-BE49-F238E27FC236}">
                  <a16:creationId xmlns:a16="http://schemas.microsoft.com/office/drawing/2014/main" id="{A5E402F1-6281-028B-8C67-5BB24E8944F4}"/>
                </a:ext>
              </a:extLst>
            </p:cNvPr>
            <p:cNvSpPr>
              <a:spLocks/>
            </p:cNvSpPr>
            <p:nvPr/>
          </p:nvSpPr>
          <p:spPr bwMode="auto">
            <a:xfrm>
              <a:off x="5601463" y="4017437"/>
              <a:ext cx="1025233" cy="188940"/>
            </a:xfrm>
            <a:custGeom>
              <a:avLst/>
              <a:gdLst>
                <a:gd name="T0" fmla="*/ 0 w 82"/>
                <a:gd name="T1" fmla="*/ 11 h 14"/>
                <a:gd name="T2" fmla="*/ 82 w 82"/>
                <a:gd name="T3" fmla="*/ 14 h 14"/>
              </a:gdLst>
              <a:ahLst/>
              <a:cxnLst>
                <a:cxn ang="0">
                  <a:pos x="T0" y="T1"/>
                </a:cxn>
                <a:cxn ang="0">
                  <a:pos x="T2" y="T3"/>
                </a:cxn>
              </a:cxnLst>
              <a:rect l="0" t="0" r="r" b="b"/>
              <a:pathLst>
                <a:path w="82" h="14">
                  <a:moveTo>
                    <a:pt x="0" y="11"/>
                  </a:moveTo>
                  <a:cubicBezTo>
                    <a:pt x="0" y="11"/>
                    <a:pt x="42" y="0"/>
                    <a:pt x="82" y="14"/>
                  </a:cubicBezTo>
                </a:path>
              </a:pathLst>
            </a:cu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yriad Web Pro"/>
                <a:ea typeface="+mn-ea"/>
                <a:cs typeface="+mn-cs"/>
              </a:endParaRPr>
            </a:p>
          </p:txBody>
        </p:sp>
        <p:sp>
          <p:nvSpPr>
            <p:cNvPr id="18" name="Freeform 15">
              <a:extLst>
                <a:ext uri="{FF2B5EF4-FFF2-40B4-BE49-F238E27FC236}">
                  <a16:creationId xmlns:a16="http://schemas.microsoft.com/office/drawing/2014/main" id="{22E0E286-A3DA-68BE-04AA-4292B6C6FFAA}"/>
                </a:ext>
              </a:extLst>
            </p:cNvPr>
            <p:cNvSpPr>
              <a:spLocks/>
            </p:cNvSpPr>
            <p:nvPr/>
          </p:nvSpPr>
          <p:spPr bwMode="auto">
            <a:xfrm>
              <a:off x="6751767" y="4287623"/>
              <a:ext cx="812084" cy="683963"/>
            </a:xfrm>
            <a:custGeom>
              <a:avLst/>
              <a:gdLst>
                <a:gd name="T0" fmla="*/ 0 w 65"/>
                <a:gd name="T1" fmla="*/ 0 h 51"/>
                <a:gd name="T2" fmla="*/ 65 w 65"/>
                <a:gd name="T3" fmla="*/ 51 h 51"/>
              </a:gdLst>
              <a:ahLst/>
              <a:cxnLst>
                <a:cxn ang="0">
                  <a:pos x="T0" y="T1"/>
                </a:cxn>
                <a:cxn ang="0">
                  <a:pos x="T2" y="T3"/>
                </a:cxn>
              </a:cxnLst>
              <a:rect l="0" t="0" r="r" b="b"/>
              <a:pathLst>
                <a:path w="65" h="51">
                  <a:moveTo>
                    <a:pt x="0" y="0"/>
                  </a:moveTo>
                  <a:cubicBezTo>
                    <a:pt x="0" y="0"/>
                    <a:pt x="40" y="15"/>
                    <a:pt x="65" y="51"/>
                  </a:cubicBezTo>
                </a:path>
              </a:pathLst>
            </a:custGeom>
            <a:noFill/>
            <a:ln w="1905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Myriad Web Pro"/>
                <a:ea typeface="+mn-ea"/>
                <a:cs typeface="+mn-cs"/>
              </a:endParaRPr>
            </a:p>
          </p:txBody>
        </p:sp>
        <p:sp>
          <p:nvSpPr>
            <p:cNvPr id="19" name="Rectangle 18">
              <a:extLst>
                <a:ext uri="{FF2B5EF4-FFF2-40B4-BE49-F238E27FC236}">
                  <a16:creationId xmlns:a16="http://schemas.microsoft.com/office/drawing/2014/main" id="{514E7EFE-6D4E-918E-5527-D57C9CCB79DD}"/>
                </a:ext>
              </a:extLst>
            </p:cNvPr>
            <p:cNvSpPr/>
            <p:nvPr/>
          </p:nvSpPr>
          <p:spPr>
            <a:xfrm>
              <a:off x="2467903" y="5364794"/>
              <a:ext cx="1482970" cy="6001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300" b="0" i="0" u="none" strike="noStrike" kern="1200" cap="none" spc="0" normalizeH="0" baseline="0" noProof="0">
                  <a:ln>
                    <a:noFill/>
                  </a:ln>
                  <a:solidFill>
                    <a:srgbClr val="313131"/>
                  </a:solidFill>
                  <a:effectLst/>
                  <a:uLnTx/>
                  <a:uFillTx/>
                  <a:latin typeface="Calibri"/>
                  <a:cs typeface="Calibri"/>
                </a:rPr>
                <a:t>Vaccination coverage at the jurisdiction and national level</a:t>
              </a:r>
            </a:p>
          </p:txBody>
        </p:sp>
        <p:sp>
          <p:nvSpPr>
            <p:cNvPr id="20" name="Rectangle 19">
              <a:extLst>
                <a:ext uri="{FF2B5EF4-FFF2-40B4-BE49-F238E27FC236}">
                  <a16:creationId xmlns:a16="http://schemas.microsoft.com/office/drawing/2014/main" id="{4324D327-E29B-74E1-75E6-88CC4BC2C684}"/>
                </a:ext>
              </a:extLst>
            </p:cNvPr>
            <p:cNvSpPr/>
            <p:nvPr/>
          </p:nvSpPr>
          <p:spPr>
            <a:xfrm>
              <a:off x="3615297" y="3753363"/>
              <a:ext cx="1482970" cy="4001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300" b="0" i="0" u="none" strike="noStrike" kern="1200" cap="none" spc="0" normalizeH="0" baseline="0" noProof="0">
                  <a:ln>
                    <a:noFill/>
                  </a:ln>
                  <a:solidFill>
                    <a:srgbClr val="313131"/>
                  </a:solidFill>
                  <a:effectLst/>
                  <a:uLnTx/>
                  <a:uFillTx/>
                  <a:latin typeface="Calibri"/>
                  <a:cs typeface="Calibri"/>
                </a:rPr>
                <a:t>Areas of low vaccination coverage</a:t>
              </a:r>
            </a:p>
          </p:txBody>
        </p:sp>
        <p:sp>
          <p:nvSpPr>
            <p:cNvPr id="21" name="Rectangle 20">
              <a:extLst>
                <a:ext uri="{FF2B5EF4-FFF2-40B4-BE49-F238E27FC236}">
                  <a16:creationId xmlns:a16="http://schemas.microsoft.com/office/drawing/2014/main" id="{4DD6DE0D-2B5F-85CD-D790-92BB201F8790}"/>
                </a:ext>
              </a:extLst>
            </p:cNvPr>
            <p:cNvSpPr/>
            <p:nvPr/>
          </p:nvSpPr>
          <p:spPr>
            <a:xfrm>
              <a:off x="7023372" y="3798598"/>
              <a:ext cx="1317003" cy="6001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300" b="0" i="0" u="none" strike="noStrike" kern="1200" cap="none" spc="0" normalizeH="0" baseline="0" noProof="0">
                  <a:ln>
                    <a:noFill/>
                  </a:ln>
                  <a:solidFill>
                    <a:srgbClr val="313131"/>
                  </a:solidFill>
                  <a:effectLst/>
                  <a:uLnTx/>
                  <a:uFillTx/>
                  <a:latin typeface="Calibri"/>
                  <a:cs typeface="Calibri"/>
                </a:rPr>
                <a:t>Characteristics of populations with high/low coverage</a:t>
              </a:r>
            </a:p>
          </p:txBody>
        </p:sp>
        <p:sp>
          <p:nvSpPr>
            <p:cNvPr id="22" name="Rectangle 21">
              <a:extLst>
                <a:ext uri="{FF2B5EF4-FFF2-40B4-BE49-F238E27FC236}">
                  <a16:creationId xmlns:a16="http://schemas.microsoft.com/office/drawing/2014/main" id="{7CF372E7-0DFC-2507-078E-274208235F1C}"/>
                </a:ext>
              </a:extLst>
            </p:cNvPr>
            <p:cNvSpPr/>
            <p:nvPr/>
          </p:nvSpPr>
          <p:spPr>
            <a:xfrm>
              <a:off x="7870357" y="5343058"/>
              <a:ext cx="183203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200" b="0" i="0" u="none" strike="noStrike" kern="1200" cap="none" spc="0" normalizeH="0" baseline="0" noProof="0">
                  <a:ln>
                    <a:noFill/>
                  </a:ln>
                  <a:solidFill>
                    <a:srgbClr val="313131"/>
                  </a:solidFill>
                  <a:effectLst/>
                  <a:uLnTx/>
                  <a:uFillTx/>
                  <a:latin typeface="Calibri"/>
                  <a:cs typeface="Calibri"/>
                </a:rPr>
                <a:t>Quality of data</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200" b="0" i="0" u="none" strike="noStrike" kern="1200" cap="none" spc="0" normalizeH="0" baseline="0" noProof="0">
                  <a:ln>
                    <a:noFill/>
                  </a:ln>
                  <a:solidFill>
                    <a:srgbClr val="313131"/>
                  </a:solidFill>
                  <a:effectLst/>
                  <a:uLnTx/>
                  <a:uFillTx/>
                  <a:latin typeface="Calibri"/>
                  <a:cs typeface="Calibri"/>
                </a:rPr>
                <a:t> (i.e., available, timely, complete, valid, accurate, consistent, unique)</a:t>
              </a:r>
            </a:p>
          </p:txBody>
        </p:sp>
        <p:sp>
          <p:nvSpPr>
            <p:cNvPr id="23" name="Rectangle 22">
              <a:extLst>
                <a:ext uri="{FF2B5EF4-FFF2-40B4-BE49-F238E27FC236}">
                  <a16:creationId xmlns:a16="http://schemas.microsoft.com/office/drawing/2014/main" id="{13462575-5C4E-2117-F95D-86D739F28D07}"/>
                </a:ext>
              </a:extLst>
            </p:cNvPr>
            <p:cNvSpPr/>
            <p:nvPr/>
          </p:nvSpPr>
          <p:spPr>
            <a:xfrm>
              <a:off x="5411897" y="3209996"/>
              <a:ext cx="1297266" cy="80021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300" b="0" i="0" u="none" strike="noStrike" kern="1200" cap="none" spc="0" normalizeH="0" baseline="0" noProof="0">
                  <a:ln>
                    <a:noFill/>
                  </a:ln>
                  <a:solidFill>
                    <a:srgbClr val="313131"/>
                  </a:solidFill>
                  <a:effectLst/>
                  <a:uLnTx/>
                  <a:uFillTx/>
                  <a:latin typeface="Calibri"/>
                  <a:cs typeface="Calibri"/>
                </a:rPr>
                <a:t>Populations at risk of vaccine-preventable disease</a:t>
              </a:r>
            </a:p>
          </p:txBody>
        </p:sp>
        <p:sp>
          <p:nvSpPr>
            <p:cNvPr id="29" name="Rectangle 28">
              <a:extLst>
                <a:ext uri="{FF2B5EF4-FFF2-40B4-BE49-F238E27FC236}">
                  <a16:creationId xmlns:a16="http://schemas.microsoft.com/office/drawing/2014/main" id="{089CFA49-AD9F-9F86-58AF-823254929BF3}"/>
                </a:ext>
              </a:extLst>
            </p:cNvPr>
            <p:cNvSpPr/>
            <p:nvPr/>
          </p:nvSpPr>
          <p:spPr>
            <a:xfrm>
              <a:off x="4872000" y="5208291"/>
              <a:ext cx="2313344"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da-DK" sz="2000" b="1" i="0" u="none" strike="noStrike" kern="1200" cap="none" spc="0" normalizeH="0" baseline="0" noProof="0">
                  <a:ln>
                    <a:noFill/>
                  </a:ln>
                  <a:solidFill>
                    <a:srgbClr val="FFFFFF"/>
                  </a:solidFill>
                  <a:effectLst/>
                  <a:uLnTx/>
                  <a:uFillTx/>
                  <a:latin typeface="Calibri"/>
                  <a:cs typeface="Calibri"/>
                </a:rPr>
                <a:t>IIS Data Provides Valuable Insights</a:t>
              </a:r>
            </a:p>
          </p:txBody>
        </p:sp>
        <p:sp>
          <p:nvSpPr>
            <p:cNvPr id="34" name="Freeform 77">
              <a:extLst>
                <a:ext uri="{FF2B5EF4-FFF2-40B4-BE49-F238E27FC236}">
                  <a16:creationId xmlns:a16="http://schemas.microsoft.com/office/drawing/2014/main" id="{6552165E-A45F-4F77-EC15-23FFAB8CE906}"/>
                </a:ext>
              </a:extLst>
            </p:cNvPr>
            <p:cNvSpPr>
              <a:spLocks noEditPoints="1"/>
            </p:cNvSpPr>
            <p:nvPr/>
          </p:nvSpPr>
          <p:spPr bwMode="auto">
            <a:xfrm>
              <a:off x="2993656" y="4823112"/>
              <a:ext cx="410216" cy="240304"/>
            </a:xfrm>
            <a:custGeom>
              <a:avLst/>
              <a:gdLst>
                <a:gd name="T0" fmla="*/ 211 w 244"/>
                <a:gd name="T1" fmla="*/ 49 h 142"/>
                <a:gd name="T2" fmla="*/ 164 w 244"/>
                <a:gd name="T3" fmla="*/ 110 h 142"/>
                <a:gd name="T4" fmla="*/ 153 w 244"/>
                <a:gd name="T5" fmla="*/ 109 h 142"/>
                <a:gd name="T6" fmla="*/ 104 w 244"/>
                <a:gd name="T7" fmla="*/ 17 h 142"/>
                <a:gd name="T8" fmla="*/ 70 w 244"/>
                <a:gd name="T9" fmla="*/ 17 h 142"/>
                <a:gd name="T10" fmla="*/ 28 w 244"/>
                <a:gd name="T11" fmla="*/ 49 h 142"/>
                <a:gd name="T12" fmla="*/ 0 w 244"/>
                <a:gd name="T13" fmla="*/ 61 h 142"/>
                <a:gd name="T14" fmla="*/ 17 w 244"/>
                <a:gd name="T15" fmla="*/ 78 h 142"/>
                <a:gd name="T16" fmla="*/ 33 w 244"/>
                <a:gd name="T17" fmla="*/ 57 h 142"/>
                <a:gd name="T18" fmla="*/ 87 w 244"/>
                <a:gd name="T19" fmla="*/ 34 h 142"/>
                <a:gd name="T20" fmla="*/ 92 w 244"/>
                <a:gd name="T21" fmla="*/ 33 h 142"/>
                <a:gd name="T22" fmla="*/ 140 w 244"/>
                <a:gd name="T23" fmla="*/ 125 h 142"/>
                <a:gd name="T24" fmla="*/ 174 w 244"/>
                <a:gd name="T25" fmla="*/ 125 h 142"/>
                <a:gd name="T26" fmla="*/ 220 w 244"/>
                <a:gd name="T27" fmla="*/ 64 h 142"/>
                <a:gd name="T28" fmla="*/ 228 w 244"/>
                <a:gd name="T29" fmla="*/ 66 h 142"/>
                <a:gd name="T30" fmla="*/ 228 w 244"/>
                <a:gd name="T31" fmla="*/ 32 h 142"/>
                <a:gd name="T32" fmla="*/ 10 w 244"/>
                <a:gd name="T33" fmla="*/ 61 h 142"/>
                <a:gd name="T34" fmla="*/ 17 w 244"/>
                <a:gd name="T35" fmla="*/ 55 h 142"/>
                <a:gd name="T36" fmla="*/ 23 w 244"/>
                <a:gd name="T37" fmla="*/ 58 h 142"/>
                <a:gd name="T38" fmla="*/ 24 w 244"/>
                <a:gd name="T39" fmla="*/ 61 h 142"/>
                <a:gd name="T40" fmla="*/ 87 w 244"/>
                <a:gd name="T41" fmla="*/ 24 h 142"/>
                <a:gd name="T42" fmla="*/ 82 w 244"/>
                <a:gd name="T43" fmla="*/ 12 h 142"/>
                <a:gd name="T44" fmla="*/ 94 w 244"/>
                <a:gd name="T45" fmla="*/ 17 h 142"/>
                <a:gd name="T46" fmla="*/ 91 w 244"/>
                <a:gd name="T47" fmla="*/ 23 h 142"/>
                <a:gd name="T48" fmla="*/ 87 w 244"/>
                <a:gd name="T49" fmla="*/ 24 h 142"/>
                <a:gd name="T50" fmla="*/ 150 w 244"/>
                <a:gd name="T51" fmla="*/ 125 h 142"/>
                <a:gd name="T52" fmla="*/ 157 w 244"/>
                <a:gd name="T53" fmla="*/ 118 h 142"/>
                <a:gd name="T54" fmla="*/ 162 w 244"/>
                <a:gd name="T55" fmla="*/ 120 h 142"/>
                <a:gd name="T56" fmla="*/ 164 w 244"/>
                <a:gd name="T57" fmla="*/ 125 h 142"/>
                <a:gd name="T58" fmla="*/ 228 w 244"/>
                <a:gd name="T59" fmla="*/ 56 h 142"/>
                <a:gd name="T60" fmla="*/ 223 w 244"/>
                <a:gd name="T61" fmla="*/ 44 h 142"/>
                <a:gd name="T62" fmla="*/ 234 w 244"/>
                <a:gd name="T63" fmla="*/ 4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4" h="142">
                  <a:moveTo>
                    <a:pt x="228" y="32"/>
                  </a:moveTo>
                  <a:cubicBezTo>
                    <a:pt x="218" y="32"/>
                    <a:pt x="211" y="39"/>
                    <a:pt x="211" y="49"/>
                  </a:cubicBezTo>
                  <a:cubicBezTo>
                    <a:pt x="211" y="52"/>
                    <a:pt x="211" y="55"/>
                    <a:pt x="213" y="57"/>
                  </a:cubicBezTo>
                  <a:cubicBezTo>
                    <a:pt x="164" y="110"/>
                    <a:pt x="164" y="110"/>
                    <a:pt x="164" y="110"/>
                  </a:cubicBezTo>
                  <a:cubicBezTo>
                    <a:pt x="162" y="109"/>
                    <a:pt x="160" y="108"/>
                    <a:pt x="157" y="108"/>
                  </a:cubicBezTo>
                  <a:cubicBezTo>
                    <a:pt x="156" y="108"/>
                    <a:pt x="154" y="109"/>
                    <a:pt x="153" y="109"/>
                  </a:cubicBezTo>
                  <a:cubicBezTo>
                    <a:pt x="100" y="28"/>
                    <a:pt x="100" y="28"/>
                    <a:pt x="100" y="28"/>
                  </a:cubicBezTo>
                  <a:cubicBezTo>
                    <a:pt x="102" y="25"/>
                    <a:pt x="104" y="21"/>
                    <a:pt x="104" y="17"/>
                  </a:cubicBezTo>
                  <a:cubicBezTo>
                    <a:pt x="104" y="7"/>
                    <a:pt x="96" y="0"/>
                    <a:pt x="87" y="0"/>
                  </a:cubicBezTo>
                  <a:cubicBezTo>
                    <a:pt x="78" y="0"/>
                    <a:pt x="70" y="7"/>
                    <a:pt x="70" y="17"/>
                  </a:cubicBezTo>
                  <a:cubicBezTo>
                    <a:pt x="70" y="18"/>
                    <a:pt x="70" y="20"/>
                    <a:pt x="71" y="21"/>
                  </a:cubicBezTo>
                  <a:cubicBezTo>
                    <a:pt x="28" y="49"/>
                    <a:pt x="28" y="49"/>
                    <a:pt x="28" y="49"/>
                  </a:cubicBezTo>
                  <a:cubicBezTo>
                    <a:pt x="25" y="46"/>
                    <a:pt x="21" y="44"/>
                    <a:pt x="17" y="44"/>
                  </a:cubicBezTo>
                  <a:cubicBezTo>
                    <a:pt x="7" y="44"/>
                    <a:pt x="0" y="52"/>
                    <a:pt x="0" y="61"/>
                  </a:cubicBezTo>
                  <a:cubicBezTo>
                    <a:pt x="0" y="71"/>
                    <a:pt x="7" y="78"/>
                    <a:pt x="17" y="78"/>
                  </a:cubicBezTo>
                  <a:cubicBezTo>
                    <a:pt x="17" y="78"/>
                    <a:pt x="17" y="78"/>
                    <a:pt x="17" y="78"/>
                  </a:cubicBezTo>
                  <a:cubicBezTo>
                    <a:pt x="26" y="78"/>
                    <a:pt x="34" y="71"/>
                    <a:pt x="34" y="61"/>
                  </a:cubicBezTo>
                  <a:cubicBezTo>
                    <a:pt x="34" y="60"/>
                    <a:pt x="33" y="58"/>
                    <a:pt x="33" y="57"/>
                  </a:cubicBezTo>
                  <a:cubicBezTo>
                    <a:pt x="76" y="30"/>
                    <a:pt x="76" y="30"/>
                    <a:pt x="76" y="30"/>
                  </a:cubicBezTo>
                  <a:cubicBezTo>
                    <a:pt x="79" y="32"/>
                    <a:pt x="83" y="34"/>
                    <a:pt x="87" y="34"/>
                  </a:cubicBezTo>
                  <a:cubicBezTo>
                    <a:pt x="87" y="34"/>
                    <a:pt x="87" y="34"/>
                    <a:pt x="87" y="34"/>
                  </a:cubicBezTo>
                  <a:cubicBezTo>
                    <a:pt x="89" y="34"/>
                    <a:pt x="90" y="33"/>
                    <a:pt x="92" y="33"/>
                  </a:cubicBezTo>
                  <a:cubicBezTo>
                    <a:pt x="144" y="115"/>
                    <a:pt x="144" y="115"/>
                    <a:pt x="144" y="115"/>
                  </a:cubicBezTo>
                  <a:cubicBezTo>
                    <a:pt x="142" y="117"/>
                    <a:pt x="140" y="121"/>
                    <a:pt x="140" y="125"/>
                  </a:cubicBezTo>
                  <a:cubicBezTo>
                    <a:pt x="140" y="135"/>
                    <a:pt x="148" y="142"/>
                    <a:pt x="157" y="142"/>
                  </a:cubicBezTo>
                  <a:cubicBezTo>
                    <a:pt x="167" y="142"/>
                    <a:pt x="174" y="135"/>
                    <a:pt x="174" y="125"/>
                  </a:cubicBezTo>
                  <a:cubicBezTo>
                    <a:pt x="174" y="122"/>
                    <a:pt x="173" y="119"/>
                    <a:pt x="172" y="117"/>
                  </a:cubicBezTo>
                  <a:cubicBezTo>
                    <a:pt x="220" y="64"/>
                    <a:pt x="220" y="64"/>
                    <a:pt x="220" y="64"/>
                  </a:cubicBezTo>
                  <a:cubicBezTo>
                    <a:pt x="223" y="65"/>
                    <a:pt x="225" y="66"/>
                    <a:pt x="228" y="66"/>
                  </a:cubicBezTo>
                  <a:cubicBezTo>
                    <a:pt x="228" y="66"/>
                    <a:pt x="228" y="66"/>
                    <a:pt x="228" y="66"/>
                  </a:cubicBezTo>
                  <a:cubicBezTo>
                    <a:pt x="237" y="66"/>
                    <a:pt x="244" y="58"/>
                    <a:pt x="244" y="49"/>
                  </a:cubicBezTo>
                  <a:cubicBezTo>
                    <a:pt x="244" y="39"/>
                    <a:pt x="237" y="32"/>
                    <a:pt x="228" y="32"/>
                  </a:cubicBezTo>
                  <a:close/>
                  <a:moveTo>
                    <a:pt x="17" y="68"/>
                  </a:moveTo>
                  <a:cubicBezTo>
                    <a:pt x="13" y="68"/>
                    <a:pt x="10" y="65"/>
                    <a:pt x="10" y="61"/>
                  </a:cubicBezTo>
                  <a:cubicBezTo>
                    <a:pt x="10" y="60"/>
                    <a:pt x="11" y="58"/>
                    <a:pt x="12" y="57"/>
                  </a:cubicBezTo>
                  <a:cubicBezTo>
                    <a:pt x="13" y="55"/>
                    <a:pt x="15" y="55"/>
                    <a:pt x="17" y="55"/>
                  </a:cubicBezTo>
                  <a:cubicBezTo>
                    <a:pt x="19" y="55"/>
                    <a:pt x="21" y="56"/>
                    <a:pt x="23" y="58"/>
                  </a:cubicBezTo>
                  <a:cubicBezTo>
                    <a:pt x="23" y="58"/>
                    <a:pt x="23" y="58"/>
                    <a:pt x="23" y="58"/>
                  </a:cubicBezTo>
                  <a:cubicBezTo>
                    <a:pt x="23" y="58"/>
                    <a:pt x="23" y="58"/>
                    <a:pt x="23" y="58"/>
                  </a:cubicBezTo>
                  <a:cubicBezTo>
                    <a:pt x="23" y="59"/>
                    <a:pt x="24" y="60"/>
                    <a:pt x="24" y="61"/>
                  </a:cubicBezTo>
                  <a:cubicBezTo>
                    <a:pt x="24" y="65"/>
                    <a:pt x="21" y="68"/>
                    <a:pt x="17" y="68"/>
                  </a:cubicBezTo>
                  <a:close/>
                  <a:moveTo>
                    <a:pt x="87" y="24"/>
                  </a:moveTo>
                  <a:cubicBezTo>
                    <a:pt x="83" y="24"/>
                    <a:pt x="80" y="21"/>
                    <a:pt x="80" y="17"/>
                  </a:cubicBezTo>
                  <a:cubicBezTo>
                    <a:pt x="80" y="15"/>
                    <a:pt x="81" y="13"/>
                    <a:pt x="82" y="12"/>
                  </a:cubicBezTo>
                  <a:cubicBezTo>
                    <a:pt x="83" y="11"/>
                    <a:pt x="85" y="10"/>
                    <a:pt x="87" y="10"/>
                  </a:cubicBezTo>
                  <a:cubicBezTo>
                    <a:pt x="91" y="10"/>
                    <a:pt x="94" y="13"/>
                    <a:pt x="94" y="17"/>
                  </a:cubicBezTo>
                  <a:cubicBezTo>
                    <a:pt x="94" y="19"/>
                    <a:pt x="93" y="21"/>
                    <a:pt x="91" y="23"/>
                  </a:cubicBezTo>
                  <a:cubicBezTo>
                    <a:pt x="91" y="23"/>
                    <a:pt x="91" y="23"/>
                    <a:pt x="91" y="23"/>
                  </a:cubicBezTo>
                  <a:cubicBezTo>
                    <a:pt x="91" y="23"/>
                    <a:pt x="91" y="23"/>
                    <a:pt x="91" y="23"/>
                  </a:cubicBezTo>
                  <a:cubicBezTo>
                    <a:pt x="90" y="23"/>
                    <a:pt x="88" y="24"/>
                    <a:pt x="87" y="24"/>
                  </a:cubicBezTo>
                  <a:close/>
                  <a:moveTo>
                    <a:pt x="157" y="132"/>
                  </a:moveTo>
                  <a:cubicBezTo>
                    <a:pt x="153" y="132"/>
                    <a:pt x="150" y="129"/>
                    <a:pt x="150" y="125"/>
                  </a:cubicBezTo>
                  <a:cubicBezTo>
                    <a:pt x="150" y="123"/>
                    <a:pt x="151" y="122"/>
                    <a:pt x="152" y="120"/>
                  </a:cubicBezTo>
                  <a:cubicBezTo>
                    <a:pt x="154" y="119"/>
                    <a:pt x="155" y="118"/>
                    <a:pt x="157" y="118"/>
                  </a:cubicBezTo>
                  <a:cubicBezTo>
                    <a:pt x="159" y="118"/>
                    <a:pt x="161" y="119"/>
                    <a:pt x="162" y="120"/>
                  </a:cubicBezTo>
                  <a:cubicBezTo>
                    <a:pt x="162" y="120"/>
                    <a:pt x="162" y="120"/>
                    <a:pt x="162" y="120"/>
                  </a:cubicBezTo>
                  <a:cubicBezTo>
                    <a:pt x="162" y="120"/>
                    <a:pt x="162" y="120"/>
                    <a:pt x="162" y="120"/>
                  </a:cubicBezTo>
                  <a:cubicBezTo>
                    <a:pt x="163" y="122"/>
                    <a:pt x="164" y="123"/>
                    <a:pt x="164" y="125"/>
                  </a:cubicBezTo>
                  <a:cubicBezTo>
                    <a:pt x="164" y="129"/>
                    <a:pt x="161" y="132"/>
                    <a:pt x="157" y="132"/>
                  </a:cubicBezTo>
                  <a:close/>
                  <a:moveTo>
                    <a:pt x="228" y="56"/>
                  </a:moveTo>
                  <a:cubicBezTo>
                    <a:pt x="224" y="56"/>
                    <a:pt x="221" y="52"/>
                    <a:pt x="221" y="49"/>
                  </a:cubicBezTo>
                  <a:cubicBezTo>
                    <a:pt x="221" y="47"/>
                    <a:pt x="221" y="45"/>
                    <a:pt x="223" y="44"/>
                  </a:cubicBezTo>
                  <a:cubicBezTo>
                    <a:pt x="224" y="42"/>
                    <a:pt x="226" y="42"/>
                    <a:pt x="228" y="42"/>
                  </a:cubicBezTo>
                  <a:cubicBezTo>
                    <a:pt x="231" y="42"/>
                    <a:pt x="234" y="45"/>
                    <a:pt x="234" y="49"/>
                  </a:cubicBezTo>
                  <a:cubicBezTo>
                    <a:pt x="234" y="52"/>
                    <a:pt x="231" y="56"/>
                    <a:pt x="228" y="5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F56DC"/>
                </a:solidFill>
                <a:effectLst/>
                <a:uLnTx/>
                <a:uFillTx/>
                <a:latin typeface="Myriad Web Pro"/>
                <a:ea typeface="+mn-ea"/>
                <a:cs typeface="+mn-cs"/>
              </a:endParaRPr>
            </a:p>
          </p:txBody>
        </p:sp>
        <p:grpSp>
          <p:nvGrpSpPr>
            <p:cNvPr id="35" name="Group 34">
              <a:extLst>
                <a:ext uri="{FF2B5EF4-FFF2-40B4-BE49-F238E27FC236}">
                  <a16:creationId xmlns:a16="http://schemas.microsoft.com/office/drawing/2014/main" id="{9B5DF8B4-6B8E-ABB0-7AE3-A0F1E0E470FA}"/>
                </a:ext>
              </a:extLst>
            </p:cNvPr>
            <p:cNvGrpSpPr/>
            <p:nvPr/>
          </p:nvGrpSpPr>
          <p:grpSpPr>
            <a:xfrm>
              <a:off x="4123877" y="3085274"/>
              <a:ext cx="384402" cy="344714"/>
              <a:chOff x="3581401" y="3694113"/>
              <a:chExt cx="538163" cy="482600"/>
            </a:xfrm>
            <a:solidFill>
              <a:schemeClr val="bg1"/>
            </a:solidFill>
          </p:grpSpPr>
          <p:sp>
            <p:nvSpPr>
              <p:cNvPr id="36" name="Freeform 200">
                <a:extLst>
                  <a:ext uri="{FF2B5EF4-FFF2-40B4-BE49-F238E27FC236}">
                    <a16:creationId xmlns:a16="http://schemas.microsoft.com/office/drawing/2014/main" id="{675D50B9-E91C-FD16-CC5F-7A366981A1AF}"/>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F56DC"/>
                  </a:solidFill>
                  <a:effectLst/>
                  <a:uLnTx/>
                  <a:uFillTx/>
                  <a:latin typeface="Myriad Web Pro"/>
                  <a:ea typeface="+mn-ea"/>
                  <a:cs typeface="+mn-cs"/>
                </a:endParaRPr>
              </a:p>
            </p:txBody>
          </p:sp>
          <p:sp>
            <p:nvSpPr>
              <p:cNvPr id="37" name="Freeform 201">
                <a:extLst>
                  <a:ext uri="{FF2B5EF4-FFF2-40B4-BE49-F238E27FC236}">
                    <a16:creationId xmlns:a16="http://schemas.microsoft.com/office/drawing/2014/main" id="{9951A9C7-497F-980F-BB3D-7D45B32AF4D7}"/>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F56DC"/>
                  </a:solidFill>
                  <a:effectLst/>
                  <a:uLnTx/>
                  <a:uFillTx/>
                  <a:latin typeface="Myriad Web Pro"/>
                  <a:ea typeface="+mn-ea"/>
                  <a:cs typeface="+mn-cs"/>
                </a:endParaRPr>
              </a:p>
            </p:txBody>
          </p:sp>
          <p:sp>
            <p:nvSpPr>
              <p:cNvPr id="38" name="Freeform 202">
                <a:extLst>
                  <a:ext uri="{FF2B5EF4-FFF2-40B4-BE49-F238E27FC236}">
                    <a16:creationId xmlns:a16="http://schemas.microsoft.com/office/drawing/2014/main" id="{78C6DED0-3F6E-2609-ECC3-50440E6491E6}"/>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F56DC"/>
                  </a:solidFill>
                  <a:effectLst/>
                  <a:uLnTx/>
                  <a:uFillTx/>
                  <a:latin typeface="Myriad Web Pro"/>
                  <a:ea typeface="+mn-ea"/>
                  <a:cs typeface="+mn-cs"/>
                </a:endParaRPr>
              </a:p>
            </p:txBody>
          </p:sp>
        </p:grpSp>
        <p:sp>
          <p:nvSpPr>
            <p:cNvPr id="43" name="Oval 42">
              <a:extLst>
                <a:ext uri="{FF2B5EF4-FFF2-40B4-BE49-F238E27FC236}">
                  <a16:creationId xmlns:a16="http://schemas.microsoft.com/office/drawing/2014/main" id="{002B8ECE-5F87-C3F2-FD85-1E0C938B36C9}"/>
                </a:ext>
              </a:extLst>
            </p:cNvPr>
            <p:cNvSpPr/>
            <p:nvPr/>
          </p:nvSpPr>
          <p:spPr>
            <a:xfrm>
              <a:off x="5674146" y="2410546"/>
              <a:ext cx="731520" cy="7315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40" name="Group 39">
              <a:extLst>
                <a:ext uri="{FF2B5EF4-FFF2-40B4-BE49-F238E27FC236}">
                  <a16:creationId xmlns:a16="http://schemas.microsoft.com/office/drawing/2014/main" id="{2BAF87F0-D017-CDFA-8C43-BC734A76D780}"/>
                </a:ext>
              </a:extLst>
            </p:cNvPr>
            <p:cNvGrpSpPr/>
            <p:nvPr/>
          </p:nvGrpSpPr>
          <p:grpSpPr>
            <a:xfrm>
              <a:off x="5823718" y="2603079"/>
              <a:ext cx="432404" cy="312083"/>
              <a:chOff x="7635876" y="1039813"/>
              <a:chExt cx="547687" cy="395288"/>
            </a:xfrm>
            <a:solidFill>
              <a:schemeClr val="bg1"/>
            </a:solidFill>
          </p:grpSpPr>
          <p:sp>
            <p:nvSpPr>
              <p:cNvPr id="41" name="Freeform 371">
                <a:extLst>
                  <a:ext uri="{FF2B5EF4-FFF2-40B4-BE49-F238E27FC236}">
                    <a16:creationId xmlns:a16="http://schemas.microsoft.com/office/drawing/2014/main" id="{132B9E99-376D-6F50-CA5B-FD09CF0533B7}"/>
                  </a:ext>
                </a:extLst>
              </p:cNvPr>
              <p:cNvSpPr>
                <a:spLocks noEditPoints="1"/>
              </p:cNvSpPr>
              <p:nvPr/>
            </p:nvSpPr>
            <p:spPr bwMode="auto">
              <a:xfrm>
                <a:off x="7635876" y="1039813"/>
                <a:ext cx="398463"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F56DC"/>
                  </a:solidFill>
                  <a:effectLst/>
                  <a:uLnTx/>
                  <a:uFillTx/>
                  <a:latin typeface="Myriad Web Pro"/>
                  <a:ea typeface="+mn-ea"/>
                  <a:cs typeface="+mn-cs"/>
                </a:endParaRPr>
              </a:p>
            </p:txBody>
          </p:sp>
          <p:sp>
            <p:nvSpPr>
              <p:cNvPr id="42" name="Freeform 372">
                <a:extLst>
                  <a:ext uri="{FF2B5EF4-FFF2-40B4-BE49-F238E27FC236}">
                    <a16:creationId xmlns:a16="http://schemas.microsoft.com/office/drawing/2014/main" id="{5E115FC7-D102-8257-EA19-AF6EE9911693}"/>
                  </a:ext>
                </a:extLst>
              </p:cNvPr>
              <p:cNvSpPr>
                <a:spLocks/>
              </p:cNvSpPr>
              <p:nvPr/>
            </p:nvSpPr>
            <p:spPr bwMode="auto">
              <a:xfrm>
                <a:off x="7932738"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F56DC"/>
                  </a:solidFill>
                  <a:effectLst/>
                  <a:uLnTx/>
                  <a:uFillTx/>
                  <a:latin typeface="Myriad Web Pro"/>
                  <a:ea typeface="+mn-ea"/>
                  <a:cs typeface="+mn-cs"/>
                </a:endParaRPr>
              </a:p>
            </p:txBody>
          </p:sp>
        </p:grpSp>
        <p:sp>
          <p:nvSpPr>
            <p:cNvPr id="47" name="Oval 46">
              <a:extLst>
                <a:ext uri="{FF2B5EF4-FFF2-40B4-BE49-F238E27FC236}">
                  <a16:creationId xmlns:a16="http://schemas.microsoft.com/office/drawing/2014/main" id="{A3595CB2-6870-33CA-544F-96DDA3AEA5C6}"/>
                </a:ext>
              </a:extLst>
            </p:cNvPr>
            <p:cNvSpPr/>
            <p:nvPr/>
          </p:nvSpPr>
          <p:spPr>
            <a:xfrm>
              <a:off x="7217792" y="2912812"/>
              <a:ext cx="731520" cy="731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44" name="Group 43">
              <a:extLst>
                <a:ext uri="{FF2B5EF4-FFF2-40B4-BE49-F238E27FC236}">
                  <a16:creationId xmlns:a16="http://schemas.microsoft.com/office/drawing/2014/main" id="{B127AC9C-DBB6-0DA4-30D1-8AAE642B0BC1}"/>
                </a:ext>
              </a:extLst>
            </p:cNvPr>
            <p:cNvGrpSpPr/>
            <p:nvPr/>
          </p:nvGrpSpPr>
          <p:grpSpPr>
            <a:xfrm rot="16200000">
              <a:off x="7384786" y="3079604"/>
              <a:ext cx="399357" cy="356054"/>
              <a:chOff x="12541250" y="4806950"/>
              <a:chExt cx="527050" cy="469900"/>
            </a:xfrm>
            <a:solidFill>
              <a:schemeClr val="bg1"/>
            </a:solidFill>
          </p:grpSpPr>
          <p:sp>
            <p:nvSpPr>
              <p:cNvPr id="45" name="Freeform 662">
                <a:extLst>
                  <a:ext uri="{FF2B5EF4-FFF2-40B4-BE49-F238E27FC236}">
                    <a16:creationId xmlns:a16="http://schemas.microsoft.com/office/drawing/2014/main" id="{F5D123E3-41C9-0916-EC88-CEA43B85F7E2}"/>
                  </a:ext>
                </a:extLst>
              </p:cNvPr>
              <p:cNvSpPr>
                <a:spLocks/>
              </p:cNvSpPr>
              <p:nvPr/>
            </p:nvSpPr>
            <p:spPr bwMode="auto">
              <a:xfrm>
                <a:off x="12541250" y="4806950"/>
                <a:ext cx="527050" cy="204787"/>
              </a:xfrm>
              <a:custGeom>
                <a:avLst/>
                <a:gdLst>
                  <a:gd name="T0" fmla="*/ 1 w 221"/>
                  <a:gd name="T1" fmla="*/ 45 h 86"/>
                  <a:gd name="T2" fmla="*/ 2 w 221"/>
                  <a:gd name="T3" fmla="*/ 47 h 86"/>
                  <a:gd name="T4" fmla="*/ 40 w 221"/>
                  <a:gd name="T5" fmla="*/ 85 h 86"/>
                  <a:gd name="T6" fmla="*/ 43 w 221"/>
                  <a:gd name="T7" fmla="*/ 86 h 86"/>
                  <a:gd name="T8" fmla="*/ 47 w 221"/>
                  <a:gd name="T9" fmla="*/ 85 h 86"/>
                  <a:gd name="T10" fmla="*/ 47 w 221"/>
                  <a:gd name="T11" fmla="*/ 78 h 86"/>
                  <a:gd name="T12" fmla="*/ 17 w 221"/>
                  <a:gd name="T13" fmla="*/ 48 h 86"/>
                  <a:gd name="T14" fmla="*/ 216 w 221"/>
                  <a:gd name="T15" fmla="*/ 48 h 86"/>
                  <a:gd name="T16" fmla="*/ 221 w 221"/>
                  <a:gd name="T17" fmla="*/ 44 h 86"/>
                  <a:gd name="T18" fmla="*/ 216 w 221"/>
                  <a:gd name="T19" fmla="*/ 39 h 86"/>
                  <a:gd name="T20" fmla="*/ 17 w 221"/>
                  <a:gd name="T21" fmla="*/ 39 h 86"/>
                  <a:gd name="T22" fmla="*/ 47 w 221"/>
                  <a:gd name="T23" fmla="*/ 9 h 86"/>
                  <a:gd name="T24" fmla="*/ 47 w 221"/>
                  <a:gd name="T25" fmla="*/ 2 h 86"/>
                  <a:gd name="T26" fmla="*/ 40 w 221"/>
                  <a:gd name="T27" fmla="*/ 2 h 86"/>
                  <a:gd name="T28" fmla="*/ 2 w 221"/>
                  <a:gd name="T29" fmla="*/ 40 h 86"/>
                  <a:gd name="T30" fmla="*/ 1 w 221"/>
                  <a:gd name="T31" fmla="*/ 42 h 86"/>
                  <a:gd name="T32" fmla="*/ 0 w 221"/>
                  <a:gd name="T33" fmla="*/ 44 h 86"/>
                  <a:gd name="T34" fmla="*/ 1 w 221"/>
                  <a:gd name="T35"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86">
                    <a:moveTo>
                      <a:pt x="1" y="45"/>
                    </a:moveTo>
                    <a:cubicBezTo>
                      <a:pt x="1" y="46"/>
                      <a:pt x="1" y="47"/>
                      <a:pt x="2" y="47"/>
                    </a:cubicBezTo>
                    <a:cubicBezTo>
                      <a:pt x="40" y="85"/>
                      <a:pt x="40" y="85"/>
                      <a:pt x="40" y="85"/>
                    </a:cubicBezTo>
                    <a:cubicBezTo>
                      <a:pt x="41" y="86"/>
                      <a:pt x="42" y="86"/>
                      <a:pt x="43" y="86"/>
                    </a:cubicBezTo>
                    <a:cubicBezTo>
                      <a:pt x="44" y="86"/>
                      <a:pt x="46" y="86"/>
                      <a:pt x="47" y="85"/>
                    </a:cubicBezTo>
                    <a:cubicBezTo>
                      <a:pt x="48" y="83"/>
                      <a:pt x="48" y="80"/>
                      <a:pt x="47" y="78"/>
                    </a:cubicBezTo>
                    <a:cubicBezTo>
                      <a:pt x="17" y="48"/>
                      <a:pt x="17" y="48"/>
                      <a:pt x="17" y="48"/>
                    </a:cubicBezTo>
                    <a:cubicBezTo>
                      <a:pt x="216" y="48"/>
                      <a:pt x="216" y="48"/>
                      <a:pt x="216" y="48"/>
                    </a:cubicBezTo>
                    <a:cubicBezTo>
                      <a:pt x="219" y="48"/>
                      <a:pt x="221" y="46"/>
                      <a:pt x="221" y="44"/>
                    </a:cubicBezTo>
                    <a:cubicBezTo>
                      <a:pt x="221" y="41"/>
                      <a:pt x="219" y="39"/>
                      <a:pt x="216" y="39"/>
                    </a:cubicBezTo>
                    <a:cubicBezTo>
                      <a:pt x="17" y="39"/>
                      <a:pt x="17" y="39"/>
                      <a:pt x="17" y="39"/>
                    </a:cubicBezTo>
                    <a:cubicBezTo>
                      <a:pt x="47" y="9"/>
                      <a:pt x="47" y="9"/>
                      <a:pt x="47" y="9"/>
                    </a:cubicBezTo>
                    <a:cubicBezTo>
                      <a:pt x="48" y="7"/>
                      <a:pt x="48" y="4"/>
                      <a:pt x="47" y="2"/>
                    </a:cubicBezTo>
                    <a:cubicBezTo>
                      <a:pt x="45" y="0"/>
                      <a:pt x="42" y="0"/>
                      <a:pt x="40" y="2"/>
                    </a:cubicBezTo>
                    <a:cubicBezTo>
                      <a:pt x="2" y="40"/>
                      <a:pt x="2" y="40"/>
                      <a:pt x="2" y="40"/>
                    </a:cubicBezTo>
                    <a:cubicBezTo>
                      <a:pt x="1" y="41"/>
                      <a:pt x="1" y="41"/>
                      <a:pt x="1" y="42"/>
                    </a:cubicBezTo>
                    <a:cubicBezTo>
                      <a:pt x="1" y="42"/>
                      <a:pt x="0" y="43"/>
                      <a:pt x="0" y="44"/>
                    </a:cubicBezTo>
                    <a:cubicBezTo>
                      <a:pt x="0" y="44"/>
                      <a:pt x="1" y="45"/>
                      <a:pt x="1"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F56DC"/>
                  </a:solidFill>
                  <a:effectLst/>
                  <a:uLnTx/>
                  <a:uFillTx/>
                  <a:latin typeface="Myriad Web Pro"/>
                  <a:ea typeface="+mn-ea"/>
                  <a:cs typeface="+mn-cs"/>
                </a:endParaRPr>
              </a:p>
            </p:txBody>
          </p:sp>
          <p:sp>
            <p:nvSpPr>
              <p:cNvPr id="46" name="Freeform 663">
                <a:extLst>
                  <a:ext uri="{FF2B5EF4-FFF2-40B4-BE49-F238E27FC236}">
                    <a16:creationId xmlns:a16="http://schemas.microsoft.com/office/drawing/2014/main" id="{569386A5-0CD6-9F93-3F8C-EE7D940A5B18}"/>
                  </a:ext>
                </a:extLst>
              </p:cNvPr>
              <p:cNvSpPr>
                <a:spLocks/>
              </p:cNvSpPr>
              <p:nvPr/>
            </p:nvSpPr>
            <p:spPr bwMode="auto">
              <a:xfrm>
                <a:off x="12541250" y="5072063"/>
                <a:ext cx="527050" cy="204787"/>
              </a:xfrm>
              <a:custGeom>
                <a:avLst/>
                <a:gdLst>
                  <a:gd name="T0" fmla="*/ 221 w 221"/>
                  <a:gd name="T1" fmla="*/ 42 h 86"/>
                  <a:gd name="T2" fmla="*/ 220 w 221"/>
                  <a:gd name="T3" fmla="*/ 40 h 86"/>
                  <a:gd name="T4" fmla="*/ 182 w 221"/>
                  <a:gd name="T5" fmla="*/ 2 h 86"/>
                  <a:gd name="T6" fmla="*/ 175 w 221"/>
                  <a:gd name="T7" fmla="*/ 2 h 86"/>
                  <a:gd name="T8" fmla="*/ 175 w 221"/>
                  <a:gd name="T9" fmla="*/ 9 h 86"/>
                  <a:gd name="T10" fmla="*/ 205 w 221"/>
                  <a:gd name="T11" fmla="*/ 39 h 86"/>
                  <a:gd name="T12" fmla="*/ 5 w 221"/>
                  <a:gd name="T13" fmla="*/ 39 h 86"/>
                  <a:gd name="T14" fmla="*/ 0 w 221"/>
                  <a:gd name="T15" fmla="*/ 44 h 86"/>
                  <a:gd name="T16" fmla="*/ 5 w 221"/>
                  <a:gd name="T17" fmla="*/ 48 h 86"/>
                  <a:gd name="T18" fmla="*/ 205 w 221"/>
                  <a:gd name="T19" fmla="*/ 48 h 86"/>
                  <a:gd name="T20" fmla="*/ 175 w 221"/>
                  <a:gd name="T21" fmla="*/ 78 h 86"/>
                  <a:gd name="T22" fmla="*/ 175 w 221"/>
                  <a:gd name="T23" fmla="*/ 85 h 86"/>
                  <a:gd name="T24" fmla="*/ 179 w 221"/>
                  <a:gd name="T25" fmla="*/ 86 h 86"/>
                  <a:gd name="T26" fmla="*/ 182 w 221"/>
                  <a:gd name="T27" fmla="*/ 85 h 86"/>
                  <a:gd name="T28" fmla="*/ 220 w 221"/>
                  <a:gd name="T29" fmla="*/ 47 h 86"/>
                  <a:gd name="T30" fmla="*/ 221 w 221"/>
                  <a:gd name="T31" fmla="*/ 45 h 86"/>
                  <a:gd name="T32" fmla="*/ 221 w 221"/>
                  <a:gd name="T33" fmla="*/ 44 h 86"/>
                  <a:gd name="T34" fmla="*/ 221 w 221"/>
                  <a:gd name="T35"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86">
                    <a:moveTo>
                      <a:pt x="221" y="42"/>
                    </a:moveTo>
                    <a:cubicBezTo>
                      <a:pt x="221" y="41"/>
                      <a:pt x="220" y="41"/>
                      <a:pt x="220" y="40"/>
                    </a:cubicBezTo>
                    <a:cubicBezTo>
                      <a:pt x="182" y="2"/>
                      <a:pt x="182" y="2"/>
                      <a:pt x="182" y="2"/>
                    </a:cubicBezTo>
                    <a:cubicBezTo>
                      <a:pt x="180" y="0"/>
                      <a:pt x="177" y="0"/>
                      <a:pt x="175" y="2"/>
                    </a:cubicBezTo>
                    <a:cubicBezTo>
                      <a:pt x="173" y="4"/>
                      <a:pt x="173" y="7"/>
                      <a:pt x="175" y="9"/>
                    </a:cubicBezTo>
                    <a:cubicBezTo>
                      <a:pt x="205" y="39"/>
                      <a:pt x="205" y="39"/>
                      <a:pt x="205" y="39"/>
                    </a:cubicBezTo>
                    <a:cubicBezTo>
                      <a:pt x="5" y="39"/>
                      <a:pt x="5" y="39"/>
                      <a:pt x="5" y="39"/>
                    </a:cubicBezTo>
                    <a:cubicBezTo>
                      <a:pt x="3" y="39"/>
                      <a:pt x="0" y="41"/>
                      <a:pt x="0" y="44"/>
                    </a:cubicBezTo>
                    <a:cubicBezTo>
                      <a:pt x="0" y="46"/>
                      <a:pt x="3" y="48"/>
                      <a:pt x="5" y="48"/>
                    </a:cubicBezTo>
                    <a:cubicBezTo>
                      <a:pt x="205" y="48"/>
                      <a:pt x="205" y="48"/>
                      <a:pt x="205" y="48"/>
                    </a:cubicBezTo>
                    <a:cubicBezTo>
                      <a:pt x="175" y="78"/>
                      <a:pt x="175" y="78"/>
                      <a:pt x="175" y="78"/>
                    </a:cubicBezTo>
                    <a:cubicBezTo>
                      <a:pt x="173" y="80"/>
                      <a:pt x="173" y="83"/>
                      <a:pt x="175" y="85"/>
                    </a:cubicBezTo>
                    <a:cubicBezTo>
                      <a:pt x="176" y="86"/>
                      <a:pt x="177" y="86"/>
                      <a:pt x="179" y="86"/>
                    </a:cubicBezTo>
                    <a:cubicBezTo>
                      <a:pt x="180" y="86"/>
                      <a:pt x="181" y="86"/>
                      <a:pt x="182" y="85"/>
                    </a:cubicBezTo>
                    <a:cubicBezTo>
                      <a:pt x="220" y="47"/>
                      <a:pt x="220" y="47"/>
                      <a:pt x="220" y="47"/>
                    </a:cubicBezTo>
                    <a:cubicBezTo>
                      <a:pt x="220" y="47"/>
                      <a:pt x="221" y="46"/>
                      <a:pt x="221" y="45"/>
                    </a:cubicBezTo>
                    <a:cubicBezTo>
                      <a:pt x="221" y="45"/>
                      <a:pt x="221" y="44"/>
                      <a:pt x="221" y="44"/>
                    </a:cubicBezTo>
                    <a:cubicBezTo>
                      <a:pt x="221" y="43"/>
                      <a:pt x="221" y="42"/>
                      <a:pt x="221"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F56DC"/>
                  </a:solidFill>
                  <a:effectLst/>
                  <a:uLnTx/>
                  <a:uFillTx/>
                  <a:latin typeface="Myriad Web Pro"/>
                  <a:ea typeface="+mn-ea"/>
                  <a:cs typeface="+mn-cs"/>
                </a:endParaRPr>
              </a:p>
            </p:txBody>
          </p:sp>
        </p:grpSp>
        <p:sp>
          <p:nvSpPr>
            <p:cNvPr id="52" name="Oval 51">
              <a:extLst>
                <a:ext uri="{FF2B5EF4-FFF2-40B4-BE49-F238E27FC236}">
                  <a16:creationId xmlns:a16="http://schemas.microsoft.com/office/drawing/2014/main" id="{2F0A2D0C-96FC-4B14-63D6-4DF9A1C492C5}"/>
                </a:ext>
              </a:extLst>
            </p:cNvPr>
            <p:cNvSpPr/>
            <p:nvPr/>
          </p:nvSpPr>
          <p:spPr>
            <a:xfrm>
              <a:off x="8321972" y="4568578"/>
              <a:ext cx="731520" cy="7315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48" name="Group 47">
              <a:extLst>
                <a:ext uri="{FF2B5EF4-FFF2-40B4-BE49-F238E27FC236}">
                  <a16:creationId xmlns:a16="http://schemas.microsoft.com/office/drawing/2014/main" id="{E4DDC9A1-C6B8-C1CC-C1A4-051270EB7B8D}"/>
                </a:ext>
              </a:extLst>
            </p:cNvPr>
            <p:cNvGrpSpPr/>
            <p:nvPr/>
          </p:nvGrpSpPr>
          <p:grpSpPr>
            <a:xfrm>
              <a:off x="8481417" y="4731219"/>
              <a:ext cx="432027" cy="424089"/>
              <a:chOff x="6097588" y="3113088"/>
              <a:chExt cx="604838" cy="593725"/>
            </a:xfrm>
            <a:solidFill>
              <a:schemeClr val="bg1"/>
            </a:solidFill>
          </p:grpSpPr>
          <p:sp>
            <p:nvSpPr>
              <p:cNvPr id="49" name="Freeform 172">
                <a:extLst>
                  <a:ext uri="{FF2B5EF4-FFF2-40B4-BE49-F238E27FC236}">
                    <a16:creationId xmlns:a16="http://schemas.microsoft.com/office/drawing/2014/main" id="{3BE95B5B-2A9F-A6F8-672E-2C0BE5C18A5A}"/>
                  </a:ext>
                </a:extLst>
              </p:cNvPr>
              <p:cNvSpPr>
                <a:spLocks/>
              </p:cNvSpPr>
              <p:nvPr/>
            </p:nvSpPr>
            <p:spPr bwMode="auto">
              <a:xfrm>
                <a:off x="6208713" y="3595688"/>
                <a:ext cx="44450" cy="111125"/>
              </a:xfrm>
              <a:custGeom>
                <a:avLst/>
                <a:gdLst>
                  <a:gd name="T0" fmla="*/ 13 w 17"/>
                  <a:gd name="T1" fmla="*/ 0 h 43"/>
                  <a:gd name="T2" fmla="*/ 7 w 17"/>
                  <a:gd name="T3" fmla="*/ 4 h 43"/>
                  <a:gd name="T4" fmla="*/ 1 w 17"/>
                  <a:gd name="T5" fmla="*/ 37 h 43"/>
                  <a:gd name="T6" fmla="*/ 5 w 17"/>
                  <a:gd name="T7" fmla="*/ 43 h 43"/>
                  <a:gd name="T8" fmla="*/ 6 w 17"/>
                  <a:gd name="T9" fmla="*/ 43 h 43"/>
                  <a:gd name="T10" fmla="*/ 10 w 17"/>
                  <a:gd name="T11" fmla="*/ 39 h 43"/>
                  <a:gd name="T12" fmla="*/ 17 w 17"/>
                  <a:gd name="T13" fmla="*/ 6 h 43"/>
                  <a:gd name="T14" fmla="*/ 13 w 17"/>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3">
                    <a:moveTo>
                      <a:pt x="13" y="0"/>
                    </a:moveTo>
                    <a:cubicBezTo>
                      <a:pt x="10" y="0"/>
                      <a:pt x="8" y="1"/>
                      <a:pt x="7" y="4"/>
                    </a:cubicBezTo>
                    <a:cubicBezTo>
                      <a:pt x="1" y="37"/>
                      <a:pt x="1" y="37"/>
                      <a:pt x="1" y="37"/>
                    </a:cubicBezTo>
                    <a:cubicBezTo>
                      <a:pt x="0" y="40"/>
                      <a:pt x="2" y="42"/>
                      <a:pt x="5" y="43"/>
                    </a:cubicBezTo>
                    <a:cubicBezTo>
                      <a:pt x="5" y="43"/>
                      <a:pt x="5" y="43"/>
                      <a:pt x="6" y="43"/>
                    </a:cubicBezTo>
                    <a:cubicBezTo>
                      <a:pt x="8" y="43"/>
                      <a:pt x="10" y="41"/>
                      <a:pt x="10" y="39"/>
                    </a:cubicBezTo>
                    <a:cubicBezTo>
                      <a:pt x="17" y="6"/>
                      <a:pt x="17" y="6"/>
                      <a:pt x="17" y="6"/>
                    </a:cubicBezTo>
                    <a:cubicBezTo>
                      <a:pt x="17" y="3"/>
                      <a:pt x="15" y="0"/>
                      <a:pt x="1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F56DC"/>
                  </a:solidFill>
                  <a:effectLst/>
                  <a:uLnTx/>
                  <a:uFillTx/>
                  <a:latin typeface="Myriad Web Pro"/>
                  <a:ea typeface="+mn-ea"/>
                  <a:cs typeface="+mn-cs"/>
                </a:endParaRPr>
              </a:p>
            </p:txBody>
          </p:sp>
          <p:sp>
            <p:nvSpPr>
              <p:cNvPr id="50" name="Freeform 173">
                <a:extLst>
                  <a:ext uri="{FF2B5EF4-FFF2-40B4-BE49-F238E27FC236}">
                    <a16:creationId xmlns:a16="http://schemas.microsoft.com/office/drawing/2014/main" id="{EAF96EF0-0487-762C-1AFC-461DFFAB10D4}"/>
                  </a:ext>
                </a:extLst>
              </p:cNvPr>
              <p:cNvSpPr>
                <a:spLocks/>
              </p:cNvSpPr>
              <p:nvPr/>
            </p:nvSpPr>
            <p:spPr bwMode="auto">
              <a:xfrm>
                <a:off x="6408738" y="3595688"/>
                <a:ext cx="41275" cy="111125"/>
              </a:xfrm>
              <a:custGeom>
                <a:avLst/>
                <a:gdLst>
                  <a:gd name="T0" fmla="*/ 4 w 16"/>
                  <a:gd name="T1" fmla="*/ 0 h 43"/>
                  <a:gd name="T2" fmla="*/ 0 w 16"/>
                  <a:gd name="T3" fmla="*/ 6 h 43"/>
                  <a:gd name="T4" fmla="*/ 7 w 16"/>
                  <a:gd name="T5" fmla="*/ 39 h 43"/>
                  <a:gd name="T6" fmla="*/ 11 w 16"/>
                  <a:gd name="T7" fmla="*/ 43 h 43"/>
                  <a:gd name="T8" fmla="*/ 12 w 16"/>
                  <a:gd name="T9" fmla="*/ 43 h 43"/>
                  <a:gd name="T10" fmla="*/ 16 w 16"/>
                  <a:gd name="T11" fmla="*/ 37 h 43"/>
                  <a:gd name="T12" fmla="*/ 10 w 16"/>
                  <a:gd name="T13" fmla="*/ 4 h 43"/>
                  <a:gd name="T14" fmla="*/ 4 w 1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3">
                    <a:moveTo>
                      <a:pt x="4" y="0"/>
                    </a:moveTo>
                    <a:cubicBezTo>
                      <a:pt x="1" y="0"/>
                      <a:pt x="0" y="3"/>
                      <a:pt x="0" y="6"/>
                    </a:cubicBezTo>
                    <a:cubicBezTo>
                      <a:pt x="7" y="39"/>
                      <a:pt x="7" y="39"/>
                      <a:pt x="7" y="39"/>
                    </a:cubicBezTo>
                    <a:cubicBezTo>
                      <a:pt x="7" y="41"/>
                      <a:pt x="9" y="43"/>
                      <a:pt x="11" y="43"/>
                    </a:cubicBezTo>
                    <a:cubicBezTo>
                      <a:pt x="11" y="43"/>
                      <a:pt x="12" y="43"/>
                      <a:pt x="12" y="43"/>
                    </a:cubicBezTo>
                    <a:cubicBezTo>
                      <a:pt x="15" y="42"/>
                      <a:pt x="16" y="40"/>
                      <a:pt x="16" y="37"/>
                    </a:cubicBezTo>
                    <a:cubicBezTo>
                      <a:pt x="10" y="4"/>
                      <a:pt x="10" y="4"/>
                      <a:pt x="10" y="4"/>
                    </a:cubicBezTo>
                    <a:cubicBezTo>
                      <a:pt x="9" y="1"/>
                      <a:pt x="7"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F56DC"/>
                  </a:solidFill>
                  <a:effectLst/>
                  <a:uLnTx/>
                  <a:uFillTx/>
                  <a:latin typeface="Myriad Web Pro"/>
                  <a:ea typeface="+mn-ea"/>
                  <a:cs typeface="+mn-cs"/>
                </a:endParaRPr>
              </a:p>
            </p:txBody>
          </p:sp>
          <p:sp>
            <p:nvSpPr>
              <p:cNvPr id="51" name="Freeform 174">
                <a:extLst>
                  <a:ext uri="{FF2B5EF4-FFF2-40B4-BE49-F238E27FC236}">
                    <a16:creationId xmlns:a16="http://schemas.microsoft.com/office/drawing/2014/main" id="{8C8B7318-B3CA-67FE-FF59-884623A2C2DE}"/>
                  </a:ext>
                </a:extLst>
              </p:cNvPr>
              <p:cNvSpPr>
                <a:spLocks/>
              </p:cNvSpPr>
              <p:nvPr/>
            </p:nvSpPr>
            <p:spPr bwMode="auto">
              <a:xfrm>
                <a:off x="6097588" y="3113088"/>
                <a:ext cx="604838" cy="465138"/>
              </a:xfrm>
              <a:custGeom>
                <a:avLst/>
                <a:gdLst>
                  <a:gd name="T0" fmla="*/ 218 w 235"/>
                  <a:gd name="T1" fmla="*/ 95 h 181"/>
                  <a:gd name="T2" fmla="*/ 229 w 235"/>
                  <a:gd name="T3" fmla="*/ 95 h 181"/>
                  <a:gd name="T4" fmla="*/ 233 w 235"/>
                  <a:gd name="T5" fmla="*/ 90 h 181"/>
                  <a:gd name="T6" fmla="*/ 229 w 235"/>
                  <a:gd name="T7" fmla="*/ 85 h 181"/>
                  <a:gd name="T8" fmla="*/ 219 w 235"/>
                  <a:gd name="T9" fmla="*/ 85 h 181"/>
                  <a:gd name="T10" fmla="*/ 234 w 235"/>
                  <a:gd name="T11" fmla="*/ 71 h 181"/>
                  <a:gd name="T12" fmla="*/ 234 w 235"/>
                  <a:gd name="T13" fmla="*/ 64 h 181"/>
                  <a:gd name="T14" fmla="*/ 227 w 235"/>
                  <a:gd name="T15" fmla="*/ 64 h 181"/>
                  <a:gd name="T16" fmla="*/ 205 w 235"/>
                  <a:gd name="T17" fmla="*/ 85 h 181"/>
                  <a:gd name="T18" fmla="*/ 195 w 235"/>
                  <a:gd name="T19" fmla="*/ 85 h 181"/>
                  <a:gd name="T20" fmla="*/ 210 w 235"/>
                  <a:gd name="T21" fmla="*/ 71 h 181"/>
                  <a:gd name="T22" fmla="*/ 210 w 235"/>
                  <a:gd name="T23" fmla="*/ 64 h 181"/>
                  <a:gd name="T24" fmla="*/ 204 w 235"/>
                  <a:gd name="T25" fmla="*/ 64 h 181"/>
                  <a:gd name="T26" fmla="*/ 182 w 235"/>
                  <a:gd name="T27" fmla="*/ 85 h 181"/>
                  <a:gd name="T28" fmla="*/ 180 w 235"/>
                  <a:gd name="T29" fmla="*/ 85 h 181"/>
                  <a:gd name="T30" fmla="*/ 90 w 235"/>
                  <a:gd name="T31" fmla="*/ 0 h 181"/>
                  <a:gd name="T32" fmla="*/ 0 w 235"/>
                  <a:gd name="T33" fmla="*/ 90 h 181"/>
                  <a:gd name="T34" fmla="*/ 90 w 235"/>
                  <a:gd name="T35" fmla="*/ 181 h 181"/>
                  <a:gd name="T36" fmla="*/ 180 w 235"/>
                  <a:gd name="T37" fmla="*/ 102 h 181"/>
                  <a:gd name="T38" fmla="*/ 170 w 235"/>
                  <a:gd name="T39" fmla="*/ 102 h 181"/>
                  <a:gd name="T40" fmla="*/ 90 w 235"/>
                  <a:gd name="T41" fmla="*/ 171 h 181"/>
                  <a:gd name="T42" fmla="*/ 10 w 235"/>
                  <a:gd name="T43" fmla="*/ 90 h 181"/>
                  <a:gd name="T44" fmla="*/ 90 w 235"/>
                  <a:gd name="T45" fmla="*/ 10 h 181"/>
                  <a:gd name="T46" fmla="*/ 171 w 235"/>
                  <a:gd name="T47" fmla="*/ 85 h 181"/>
                  <a:gd name="T48" fmla="*/ 145 w 235"/>
                  <a:gd name="T49" fmla="*/ 85 h 181"/>
                  <a:gd name="T50" fmla="*/ 90 w 235"/>
                  <a:gd name="T51" fmla="*/ 36 h 181"/>
                  <a:gd name="T52" fmla="*/ 36 w 235"/>
                  <a:gd name="T53" fmla="*/ 90 h 181"/>
                  <a:gd name="T54" fmla="*/ 90 w 235"/>
                  <a:gd name="T55" fmla="*/ 145 h 181"/>
                  <a:gd name="T56" fmla="*/ 144 w 235"/>
                  <a:gd name="T57" fmla="*/ 102 h 181"/>
                  <a:gd name="T58" fmla="*/ 134 w 235"/>
                  <a:gd name="T59" fmla="*/ 102 h 181"/>
                  <a:gd name="T60" fmla="*/ 90 w 235"/>
                  <a:gd name="T61" fmla="*/ 135 h 181"/>
                  <a:gd name="T62" fmla="*/ 45 w 235"/>
                  <a:gd name="T63" fmla="*/ 90 h 181"/>
                  <a:gd name="T64" fmla="*/ 90 w 235"/>
                  <a:gd name="T65" fmla="*/ 45 h 181"/>
                  <a:gd name="T66" fmla="*/ 135 w 235"/>
                  <a:gd name="T67" fmla="*/ 85 h 181"/>
                  <a:gd name="T68" fmla="*/ 103 w 235"/>
                  <a:gd name="T69" fmla="*/ 85 h 181"/>
                  <a:gd name="T70" fmla="*/ 90 w 235"/>
                  <a:gd name="T71" fmla="*/ 76 h 181"/>
                  <a:gd name="T72" fmla="*/ 77 w 235"/>
                  <a:gd name="T73" fmla="*/ 90 h 181"/>
                  <a:gd name="T74" fmla="*/ 90 w 235"/>
                  <a:gd name="T75" fmla="*/ 104 h 181"/>
                  <a:gd name="T76" fmla="*/ 98 w 235"/>
                  <a:gd name="T77" fmla="*/ 102 h 181"/>
                  <a:gd name="T78" fmla="*/ 97 w 235"/>
                  <a:gd name="T79" fmla="*/ 102 h 181"/>
                  <a:gd name="T80" fmla="*/ 92 w 235"/>
                  <a:gd name="T81" fmla="*/ 97 h 181"/>
                  <a:gd name="T82" fmla="*/ 93 w 235"/>
                  <a:gd name="T83" fmla="*/ 95 h 181"/>
                  <a:gd name="T84" fmla="*/ 94 w 235"/>
                  <a:gd name="T85" fmla="*/ 95 h 181"/>
                  <a:gd name="T86" fmla="*/ 182 w 235"/>
                  <a:gd name="T87" fmla="*/ 95 h 181"/>
                  <a:gd name="T88" fmla="*/ 204 w 235"/>
                  <a:gd name="T89" fmla="*/ 117 h 181"/>
                  <a:gd name="T90" fmla="*/ 207 w 235"/>
                  <a:gd name="T91" fmla="*/ 118 h 181"/>
                  <a:gd name="T92" fmla="*/ 210 w 235"/>
                  <a:gd name="T93" fmla="*/ 117 h 181"/>
                  <a:gd name="T94" fmla="*/ 210 w 235"/>
                  <a:gd name="T95" fmla="*/ 110 h 181"/>
                  <a:gd name="T96" fmla="*/ 195 w 235"/>
                  <a:gd name="T97" fmla="*/ 95 h 181"/>
                  <a:gd name="T98" fmla="*/ 205 w 235"/>
                  <a:gd name="T99" fmla="*/ 95 h 181"/>
                  <a:gd name="T100" fmla="*/ 227 w 235"/>
                  <a:gd name="T101" fmla="*/ 117 h 181"/>
                  <a:gd name="T102" fmla="*/ 230 w 235"/>
                  <a:gd name="T103" fmla="*/ 118 h 181"/>
                  <a:gd name="T104" fmla="*/ 234 w 235"/>
                  <a:gd name="T105" fmla="*/ 117 h 181"/>
                  <a:gd name="T106" fmla="*/ 234 w 235"/>
                  <a:gd name="T107" fmla="*/ 110 h 181"/>
                  <a:gd name="T108" fmla="*/ 218 w 235"/>
                  <a:gd name="T109" fmla="*/ 9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181">
                    <a:moveTo>
                      <a:pt x="218" y="95"/>
                    </a:moveTo>
                    <a:cubicBezTo>
                      <a:pt x="229" y="95"/>
                      <a:pt x="229" y="95"/>
                      <a:pt x="229" y="95"/>
                    </a:cubicBezTo>
                    <a:cubicBezTo>
                      <a:pt x="231" y="95"/>
                      <a:pt x="233" y="93"/>
                      <a:pt x="233" y="90"/>
                    </a:cubicBezTo>
                    <a:cubicBezTo>
                      <a:pt x="233" y="88"/>
                      <a:pt x="231" y="85"/>
                      <a:pt x="229" y="85"/>
                    </a:cubicBezTo>
                    <a:cubicBezTo>
                      <a:pt x="219" y="85"/>
                      <a:pt x="219" y="85"/>
                      <a:pt x="219" y="85"/>
                    </a:cubicBezTo>
                    <a:cubicBezTo>
                      <a:pt x="234" y="71"/>
                      <a:pt x="234" y="71"/>
                      <a:pt x="234" y="71"/>
                    </a:cubicBezTo>
                    <a:cubicBezTo>
                      <a:pt x="235" y="69"/>
                      <a:pt x="235" y="66"/>
                      <a:pt x="234" y="64"/>
                    </a:cubicBezTo>
                    <a:cubicBezTo>
                      <a:pt x="232" y="62"/>
                      <a:pt x="229" y="62"/>
                      <a:pt x="227" y="64"/>
                    </a:cubicBezTo>
                    <a:cubicBezTo>
                      <a:pt x="205" y="85"/>
                      <a:pt x="205" y="85"/>
                      <a:pt x="205" y="85"/>
                    </a:cubicBezTo>
                    <a:cubicBezTo>
                      <a:pt x="195" y="85"/>
                      <a:pt x="195" y="85"/>
                      <a:pt x="195" y="85"/>
                    </a:cubicBezTo>
                    <a:cubicBezTo>
                      <a:pt x="210" y="71"/>
                      <a:pt x="210" y="71"/>
                      <a:pt x="210" y="71"/>
                    </a:cubicBezTo>
                    <a:cubicBezTo>
                      <a:pt x="212" y="69"/>
                      <a:pt x="212" y="66"/>
                      <a:pt x="210" y="64"/>
                    </a:cubicBezTo>
                    <a:cubicBezTo>
                      <a:pt x="209" y="62"/>
                      <a:pt x="206" y="62"/>
                      <a:pt x="204" y="64"/>
                    </a:cubicBezTo>
                    <a:cubicBezTo>
                      <a:pt x="182" y="85"/>
                      <a:pt x="182" y="85"/>
                      <a:pt x="182" y="85"/>
                    </a:cubicBezTo>
                    <a:cubicBezTo>
                      <a:pt x="180" y="85"/>
                      <a:pt x="180" y="85"/>
                      <a:pt x="180" y="85"/>
                    </a:cubicBezTo>
                    <a:cubicBezTo>
                      <a:pt x="178" y="38"/>
                      <a:pt x="139" y="0"/>
                      <a:pt x="90" y="0"/>
                    </a:cubicBezTo>
                    <a:cubicBezTo>
                      <a:pt x="41" y="0"/>
                      <a:pt x="0" y="41"/>
                      <a:pt x="0" y="90"/>
                    </a:cubicBezTo>
                    <a:cubicBezTo>
                      <a:pt x="0" y="140"/>
                      <a:pt x="41" y="181"/>
                      <a:pt x="90" y="181"/>
                    </a:cubicBezTo>
                    <a:cubicBezTo>
                      <a:pt x="136" y="181"/>
                      <a:pt x="174" y="146"/>
                      <a:pt x="180" y="102"/>
                    </a:cubicBezTo>
                    <a:cubicBezTo>
                      <a:pt x="170" y="102"/>
                      <a:pt x="170" y="102"/>
                      <a:pt x="170" y="102"/>
                    </a:cubicBezTo>
                    <a:cubicBezTo>
                      <a:pt x="165" y="141"/>
                      <a:pt x="131" y="171"/>
                      <a:pt x="90" y="171"/>
                    </a:cubicBezTo>
                    <a:cubicBezTo>
                      <a:pt x="46" y="171"/>
                      <a:pt x="10" y="135"/>
                      <a:pt x="10" y="90"/>
                    </a:cubicBezTo>
                    <a:cubicBezTo>
                      <a:pt x="10" y="46"/>
                      <a:pt x="46" y="10"/>
                      <a:pt x="90" y="10"/>
                    </a:cubicBezTo>
                    <a:cubicBezTo>
                      <a:pt x="133" y="10"/>
                      <a:pt x="168" y="43"/>
                      <a:pt x="171" y="85"/>
                    </a:cubicBezTo>
                    <a:cubicBezTo>
                      <a:pt x="145" y="85"/>
                      <a:pt x="145" y="85"/>
                      <a:pt x="145" y="85"/>
                    </a:cubicBezTo>
                    <a:cubicBezTo>
                      <a:pt x="142" y="58"/>
                      <a:pt x="119" y="36"/>
                      <a:pt x="90" y="36"/>
                    </a:cubicBezTo>
                    <a:cubicBezTo>
                      <a:pt x="60" y="36"/>
                      <a:pt x="36" y="60"/>
                      <a:pt x="36" y="90"/>
                    </a:cubicBezTo>
                    <a:cubicBezTo>
                      <a:pt x="36" y="120"/>
                      <a:pt x="60" y="145"/>
                      <a:pt x="90" y="145"/>
                    </a:cubicBezTo>
                    <a:cubicBezTo>
                      <a:pt x="117" y="145"/>
                      <a:pt x="139" y="126"/>
                      <a:pt x="144" y="102"/>
                    </a:cubicBezTo>
                    <a:cubicBezTo>
                      <a:pt x="134" y="102"/>
                      <a:pt x="134" y="102"/>
                      <a:pt x="134" y="102"/>
                    </a:cubicBezTo>
                    <a:cubicBezTo>
                      <a:pt x="129" y="121"/>
                      <a:pt x="111" y="135"/>
                      <a:pt x="90" y="135"/>
                    </a:cubicBezTo>
                    <a:cubicBezTo>
                      <a:pt x="66" y="135"/>
                      <a:pt x="45" y="115"/>
                      <a:pt x="45" y="90"/>
                    </a:cubicBezTo>
                    <a:cubicBezTo>
                      <a:pt x="45" y="65"/>
                      <a:pt x="66" y="45"/>
                      <a:pt x="90" y="45"/>
                    </a:cubicBezTo>
                    <a:cubicBezTo>
                      <a:pt x="114" y="45"/>
                      <a:pt x="133" y="63"/>
                      <a:pt x="135" y="85"/>
                    </a:cubicBezTo>
                    <a:cubicBezTo>
                      <a:pt x="103" y="85"/>
                      <a:pt x="103" y="85"/>
                      <a:pt x="103" y="85"/>
                    </a:cubicBezTo>
                    <a:cubicBezTo>
                      <a:pt x="101" y="80"/>
                      <a:pt x="96" y="76"/>
                      <a:pt x="90" y="76"/>
                    </a:cubicBezTo>
                    <a:cubicBezTo>
                      <a:pt x="83" y="76"/>
                      <a:pt x="77" y="83"/>
                      <a:pt x="77" y="90"/>
                    </a:cubicBezTo>
                    <a:cubicBezTo>
                      <a:pt x="77" y="98"/>
                      <a:pt x="83" y="104"/>
                      <a:pt x="90" y="104"/>
                    </a:cubicBezTo>
                    <a:cubicBezTo>
                      <a:pt x="93" y="104"/>
                      <a:pt x="96" y="103"/>
                      <a:pt x="98" y="102"/>
                    </a:cubicBezTo>
                    <a:cubicBezTo>
                      <a:pt x="97" y="102"/>
                      <a:pt x="97" y="102"/>
                      <a:pt x="97" y="102"/>
                    </a:cubicBezTo>
                    <a:cubicBezTo>
                      <a:pt x="94" y="102"/>
                      <a:pt x="92" y="99"/>
                      <a:pt x="92" y="97"/>
                    </a:cubicBezTo>
                    <a:cubicBezTo>
                      <a:pt x="92" y="96"/>
                      <a:pt x="93" y="95"/>
                      <a:pt x="93" y="95"/>
                    </a:cubicBezTo>
                    <a:cubicBezTo>
                      <a:pt x="93" y="95"/>
                      <a:pt x="93" y="95"/>
                      <a:pt x="94" y="95"/>
                    </a:cubicBezTo>
                    <a:cubicBezTo>
                      <a:pt x="182" y="95"/>
                      <a:pt x="182" y="95"/>
                      <a:pt x="182" y="95"/>
                    </a:cubicBezTo>
                    <a:cubicBezTo>
                      <a:pt x="204" y="117"/>
                      <a:pt x="204" y="117"/>
                      <a:pt x="204" y="117"/>
                    </a:cubicBezTo>
                    <a:cubicBezTo>
                      <a:pt x="205" y="118"/>
                      <a:pt x="206" y="118"/>
                      <a:pt x="207" y="118"/>
                    </a:cubicBezTo>
                    <a:cubicBezTo>
                      <a:pt x="208" y="118"/>
                      <a:pt x="209" y="118"/>
                      <a:pt x="210" y="117"/>
                    </a:cubicBezTo>
                    <a:cubicBezTo>
                      <a:pt x="212" y="115"/>
                      <a:pt x="212" y="112"/>
                      <a:pt x="210" y="110"/>
                    </a:cubicBezTo>
                    <a:cubicBezTo>
                      <a:pt x="195" y="95"/>
                      <a:pt x="195" y="95"/>
                      <a:pt x="195" y="95"/>
                    </a:cubicBezTo>
                    <a:cubicBezTo>
                      <a:pt x="205" y="95"/>
                      <a:pt x="205" y="95"/>
                      <a:pt x="205" y="95"/>
                    </a:cubicBezTo>
                    <a:cubicBezTo>
                      <a:pt x="227" y="117"/>
                      <a:pt x="227" y="117"/>
                      <a:pt x="227" y="117"/>
                    </a:cubicBezTo>
                    <a:cubicBezTo>
                      <a:pt x="228" y="118"/>
                      <a:pt x="229" y="118"/>
                      <a:pt x="230" y="118"/>
                    </a:cubicBezTo>
                    <a:cubicBezTo>
                      <a:pt x="231" y="118"/>
                      <a:pt x="233" y="118"/>
                      <a:pt x="234" y="117"/>
                    </a:cubicBezTo>
                    <a:cubicBezTo>
                      <a:pt x="235" y="115"/>
                      <a:pt x="235" y="112"/>
                      <a:pt x="234" y="110"/>
                    </a:cubicBezTo>
                    <a:lnTo>
                      <a:pt x="218" y="9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F56DC"/>
                  </a:solidFill>
                  <a:effectLst/>
                  <a:uLnTx/>
                  <a:uFillTx/>
                  <a:latin typeface="Myriad Web Pro"/>
                  <a:ea typeface="+mn-ea"/>
                  <a:cs typeface="+mn-cs"/>
                </a:endParaRPr>
              </a:p>
            </p:txBody>
          </p:sp>
        </p:grpSp>
      </p:grpSp>
      <p:sp>
        <p:nvSpPr>
          <p:cNvPr id="26" name="Title 25">
            <a:extLst>
              <a:ext uri="{FF2B5EF4-FFF2-40B4-BE49-F238E27FC236}">
                <a16:creationId xmlns:a16="http://schemas.microsoft.com/office/drawing/2014/main" id="{02268FD4-80B6-E65C-B4AD-1F5CFEA76870}"/>
              </a:ext>
            </a:extLst>
          </p:cNvPr>
          <p:cNvSpPr>
            <a:spLocks noGrp="1"/>
          </p:cNvSpPr>
          <p:nvPr>
            <p:ph type="title"/>
          </p:nvPr>
        </p:nvSpPr>
        <p:spPr/>
        <p:txBody>
          <a:bodyPr lIns="91440" tIns="45720" rIns="91440" bIns="45720" anchor="b" anchorCtr="0"/>
          <a:lstStyle/>
          <a:p>
            <a:pPr>
              <a:lnSpc>
                <a:spcPct val="87892"/>
              </a:lnSpc>
            </a:pPr>
            <a:r>
              <a:rPr lang="en-US"/>
              <a:t>Understanding Immunization Data for Public Health</a:t>
            </a:r>
          </a:p>
        </p:txBody>
      </p:sp>
      <p:sp>
        <p:nvSpPr>
          <p:cNvPr id="11" name="Rectangle 10">
            <a:extLst>
              <a:ext uri="{FF2B5EF4-FFF2-40B4-BE49-F238E27FC236}">
                <a16:creationId xmlns:a16="http://schemas.microsoft.com/office/drawing/2014/main" id="{2DF05AD5-0257-57FB-1CCA-00FAAA557476}"/>
              </a:ext>
            </a:extLst>
          </p:cNvPr>
          <p:cNvSpPr/>
          <p:nvPr/>
        </p:nvSpPr>
        <p:spPr>
          <a:xfrm>
            <a:off x="631666" y="1388959"/>
            <a:ext cx="10928668" cy="79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IISs play a key role in the </a:t>
            </a:r>
            <a:r>
              <a:rPr kumimoji="0" lang="en-US" b="1" i="0" u="none" strike="noStrike" kern="1200" cap="none" spc="0" normalizeH="0" baseline="0" noProof="0">
                <a:ln>
                  <a:noFill/>
                </a:ln>
                <a:solidFill>
                  <a:srgbClr val="17468F"/>
                </a:solidFill>
                <a:effectLst/>
                <a:uLnTx/>
                <a:uFillTx/>
                <a:latin typeface="Calibri" panose="020F0502020204030204"/>
                <a:ea typeface="+mn-ea"/>
                <a:cs typeface="+mn-cs"/>
              </a:rPr>
              <a:t>dissemination and tracking of vaccines</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across the U.S., </a:t>
            </a:r>
            <a:r>
              <a:rPr kumimoji="0" lang="en-US" b="1" i="0" u="none" strike="noStrike" kern="1200" cap="none" spc="0" normalizeH="0" baseline="0" noProof="0">
                <a:ln>
                  <a:noFill/>
                </a:ln>
                <a:solidFill>
                  <a:srgbClr val="17468F"/>
                </a:solidFill>
                <a:effectLst/>
                <a:uLnTx/>
                <a:uFillTx/>
                <a:latin typeface="Calibri" panose="020F0502020204030204"/>
                <a:ea typeface="+mn-ea"/>
                <a:cs typeface="+mn-cs"/>
              </a:rPr>
              <a:t>provided critical data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during the COVID-19 response and are reporting immunization data to CDC.</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5" name="TextBox 24">
            <a:extLst>
              <a:ext uri="{FF2B5EF4-FFF2-40B4-BE49-F238E27FC236}">
                <a16:creationId xmlns:a16="http://schemas.microsoft.com/office/drawing/2014/main" id="{D9435F9D-0FA3-9C48-CA26-AE32EB1246D3}"/>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7</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27470413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B4C9-631E-285F-C745-ED965E434433}"/>
              </a:ext>
            </a:extLst>
          </p:cNvPr>
          <p:cNvSpPr>
            <a:spLocks noGrp="1"/>
          </p:cNvSpPr>
          <p:nvPr>
            <p:ph type="title"/>
          </p:nvPr>
        </p:nvSpPr>
        <p:spPr/>
        <p:txBody>
          <a:bodyPr lIns="91440" tIns="45720" rIns="91440" bIns="45720" anchor="b" anchorCtr="0"/>
          <a:lstStyle/>
          <a:p>
            <a:pPr>
              <a:lnSpc>
                <a:spcPct val="81900"/>
              </a:lnSpc>
            </a:pPr>
            <a:r>
              <a:rPr lang="en-US"/>
              <a:t>Strategic Priorities for IISs</a:t>
            </a:r>
          </a:p>
        </p:txBody>
      </p:sp>
      <p:sp>
        <p:nvSpPr>
          <p:cNvPr id="4" name="Rectangle 3">
            <a:extLst>
              <a:ext uri="{FF2B5EF4-FFF2-40B4-BE49-F238E27FC236}">
                <a16:creationId xmlns:a16="http://schemas.microsoft.com/office/drawing/2014/main" id="{A9046374-D8CC-7913-414F-1201315F3C3C}"/>
              </a:ext>
            </a:extLst>
          </p:cNvPr>
          <p:cNvSpPr/>
          <p:nvPr/>
        </p:nvSpPr>
        <p:spPr>
          <a:xfrm>
            <a:off x="609601" y="1447352"/>
            <a:ext cx="10748297" cy="722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77" eaLnBrk="1" fontAlgn="auto" hangingPunct="1">
              <a:spcBef>
                <a:spcPts val="0"/>
              </a:spcBef>
              <a:spcAft>
                <a:spcPts val="0"/>
              </a:spcAft>
              <a:defRPr/>
            </a:pPr>
            <a:r>
              <a:rPr lang="en-US" sz="2000">
                <a:solidFill>
                  <a:prstClr val="black"/>
                </a:solidFill>
                <a:latin typeface="Calibri" panose="020F0502020204030204"/>
              </a:rPr>
              <a:t>Based on CDC’s data modernization effort to </a:t>
            </a:r>
            <a:r>
              <a:rPr lang="en-US" sz="2000" i="1">
                <a:solidFill>
                  <a:prstClr val="black"/>
                </a:solidFill>
                <a:latin typeface="Calibri" panose="020F0502020204030204"/>
              </a:rPr>
              <a:t>accelerate data into action </a:t>
            </a:r>
            <a:r>
              <a:rPr lang="en-US" sz="2000">
                <a:solidFill>
                  <a:prstClr val="black"/>
                </a:solidFill>
                <a:latin typeface="Calibri" panose="020F0502020204030204"/>
              </a:rPr>
              <a:t>and lessons from the COVID-19 response, IDAB supports these priorities for the IIS.</a:t>
            </a:r>
          </a:p>
        </p:txBody>
      </p:sp>
      <p:graphicFrame>
        <p:nvGraphicFramePr>
          <p:cNvPr id="6" name="Table 6">
            <a:extLst>
              <a:ext uri="{FF2B5EF4-FFF2-40B4-BE49-F238E27FC236}">
                <a16:creationId xmlns:a16="http://schemas.microsoft.com/office/drawing/2014/main" id="{0FE5D1C1-557C-E5BE-0E49-AFB80E9665B4}"/>
              </a:ext>
            </a:extLst>
          </p:cNvPr>
          <p:cNvGraphicFramePr>
            <a:graphicFrameLocks noGrp="1"/>
          </p:cNvGraphicFramePr>
          <p:nvPr>
            <p:extLst>
              <p:ext uri="{D42A27DB-BD31-4B8C-83A1-F6EECF244321}">
                <p14:modId xmlns:p14="http://schemas.microsoft.com/office/powerpoint/2010/main" val="3174336268"/>
              </p:ext>
            </p:extLst>
          </p:nvPr>
        </p:nvGraphicFramePr>
        <p:xfrm>
          <a:off x="609599" y="3288838"/>
          <a:ext cx="10989735" cy="3195393"/>
        </p:xfrm>
        <a:graphic>
          <a:graphicData uri="http://schemas.openxmlformats.org/drawingml/2006/table">
            <a:tbl>
              <a:tblPr firstRow="1" bandRow="1">
                <a:tableStyleId>{5C22544A-7EE6-4342-B048-85BDC9FD1C3A}</a:tableStyleId>
              </a:tblPr>
              <a:tblGrid>
                <a:gridCol w="3554995">
                  <a:extLst>
                    <a:ext uri="{9D8B030D-6E8A-4147-A177-3AD203B41FA5}">
                      <a16:colId xmlns:a16="http://schemas.microsoft.com/office/drawing/2014/main" val="1535621413"/>
                    </a:ext>
                  </a:extLst>
                </a:gridCol>
                <a:gridCol w="216747">
                  <a:extLst>
                    <a:ext uri="{9D8B030D-6E8A-4147-A177-3AD203B41FA5}">
                      <a16:colId xmlns:a16="http://schemas.microsoft.com/office/drawing/2014/main" val="3434318049"/>
                    </a:ext>
                  </a:extLst>
                </a:gridCol>
                <a:gridCol w="3404003">
                  <a:extLst>
                    <a:ext uri="{9D8B030D-6E8A-4147-A177-3AD203B41FA5}">
                      <a16:colId xmlns:a16="http://schemas.microsoft.com/office/drawing/2014/main" val="1922880532"/>
                    </a:ext>
                  </a:extLst>
                </a:gridCol>
                <a:gridCol w="216747">
                  <a:extLst>
                    <a:ext uri="{9D8B030D-6E8A-4147-A177-3AD203B41FA5}">
                      <a16:colId xmlns:a16="http://schemas.microsoft.com/office/drawing/2014/main" val="4255005856"/>
                    </a:ext>
                  </a:extLst>
                </a:gridCol>
                <a:gridCol w="3597243">
                  <a:extLst>
                    <a:ext uri="{9D8B030D-6E8A-4147-A177-3AD203B41FA5}">
                      <a16:colId xmlns:a16="http://schemas.microsoft.com/office/drawing/2014/main" val="1481297082"/>
                    </a:ext>
                  </a:extLst>
                </a:gridCol>
              </a:tblGrid>
              <a:tr h="409086">
                <a:tc>
                  <a:txBody>
                    <a:bodyPr/>
                    <a:lstStyle/>
                    <a:p>
                      <a:pPr algn="ctr"/>
                      <a:r>
                        <a:rPr lang="en-US" sz="2400">
                          <a:solidFill>
                            <a:schemeClr val="tx2"/>
                          </a:solidFill>
                        </a:rPr>
                        <a:t>Technology Infrastructure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a:solidFill>
                          <a:schemeClr val="accent5"/>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solidFill>
                            <a:schemeClr val="accent3"/>
                          </a:solidFill>
                        </a:rPr>
                        <a:t>Data Quality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a:solidFill>
                          <a:schemeClr val="accent5"/>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solidFill>
                            <a:schemeClr val="accent5"/>
                          </a:solidFill>
                        </a:rPr>
                        <a:t>Data Exchange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4476705"/>
                  </a:ext>
                </a:extLst>
              </a:tr>
              <a:tr h="132016">
                <a:tc>
                  <a:txBody>
                    <a:bodyPr/>
                    <a:lstStyle/>
                    <a:p>
                      <a:pPr algn="l"/>
                      <a:endParaRPr lang="en-US" sz="10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0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0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0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0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09572364"/>
                  </a:ext>
                </a:extLst>
              </a:tr>
              <a:tr h="2606177">
                <a:tc>
                  <a:txBody>
                    <a:bodyPr/>
                    <a:lstStyle/>
                    <a:p>
                      <a:pPr marL="285750" marR="0" lvl="0" indent="-285750" algn="l" rtl="0" eaLnBrk="1" fontAlgn="auto" latinLnBrk="0" hangingPunct="1">
                        <a:lnSpc>
                          <a:spcPct val="100000"/>
                        </a:lnSpc>
                        <a:spcBef>
                          <a:spcPts val="0"/>
                        </a:spcBef>
                        <a:spcAft>
                          <a:spcPts val="1200"/>
                        </a:spcAft>
                        <a:buClr>
                          <a:schemeClr val="accent5"/>
                        </a:buClr>
                        <a:buSzTx/>
                        <a:buFont typeface="Arial" panose="020B0604020202020204" pitchFamily="34" charset="0"/>
                        <a:buChar char="•"/>
                      </a:pPr>
                      <a:r>
                        <a:rPr kumimoji="0" lang="en-US" sz="1600" b="0" i="0" u="none" strike="noStrike" kern="1200" cap="none" spc="0" normalizeH="0" baseline="0" noProof="0">
                          <a:ln>
                            <a:noFill/>
                          </a:ln>
                          <a:solidFill>
                            <a:srgbClr val="000000"/>
                          </a:solidFill>
                          <a:effectLst/>
                          <a:uLnTx/>
                          <a:uFillTx/>
                          <a:latin typeface="+mn-lt"/>
                          <a:ea typeface="+mn-ea"/>
                          <a:cs typeface="+mn-cs"/>
                        </a:rPr>
                        <a:t>Meet</a:t>
                      </a:r>
                      <a:r>
                        <a:rPr kumimoji="0" lang="en-US" sz="1600" b="1" i="0" u="none" strike="noStrike" kern="1200" cap="none" spc="0" normalizeH="0" baseline="0" noProof="0">
                          <a:ln>
                            <a:noFill/>
                          </a:ln>
                          <a:solidFill>
                            <a:srgbClr val="000000"/>
                          </a:solidFill>
                          <a:effectLst/>
                          <a:uLnTx/>
                          <a:uFillTx/>
                          <a:latin typeface="+mn-lt"/>
                          <a:ea typeface="+mn-ea"/>
                          <a:cs typeface="+mn-cs"/>
                        </a:rPr>
                        <a:t> </a:t>
                      </a:r>
                      <a:r>
                        <a:rPr kumimoji="0" lang="en-US" sz="1600" b="1" i="0" u="none" strike="noStrike" kern="1200" cap="none" spc="0" normalizeH="0" baseline="0" noProof="0">
                          <a:ln>
                            <a:noFill/>
                          </a:ln>
                          <a:solidFill>
                            <a:schemeClr val="accent5"/>
                          </a:solidFill>
                          <a:effectLst/>
                          <a:uLnTx/>
                          <a:uFillTx/>
                          <a:latin typeface="+mn-lt"/>
                          <a:ea typeface="+mn-ea"/>
                          <a:cs typeface="+mn-cs"/>
                        </a:rPr>
                        <a:t>IIS Functional Standards </a:t>
                      </a:r>
                      <a:r>
                        <a:rPr kumimoji="0" lang="en-US" sz="1600" b="0" i="0" u="none" strike="noStrike" kern="1200" cap="none" spc="0" normalizeH="0" baseline="0" noProof="0">
                          <a:ln>
                            <a:noFill/>
                          </a:ln>
                          <a:solidFill>
                            <a:srgbClr val="000000"/>
                          </a:solidFill>
                          <a:effectLst/>
                          <a:uLnTx/>
                          <a:uFillTx/>
                          <a:latin typeface="+mn-lt"/>
                          <a:ea typeface="+mn-ea"/>
                          <a:cs typeface="+mn-cs"/>
                        </a:rPr>
                        <a:t>to increase</a:t>
                      </a:r>
                      <a:r>
                        <a:rPr kumimoji="0" lang="en-US" sz="1600" b="1" i="0" u="none" strike="noStrike" kern="1200" cap="none" spc="0" normalizeH="0" baseline="0" noProof="0">
                          <a:ln>
                            <a:noFill/>
                          </a:ln>
                          <a:solidFill>
                            <a:srgbClr val="000000"/>
                          </a:solidFill>
                          <a:effectLst/>
                          <a:uLnTx/>
                          <a:uFillTx/>
                          <a:latin typeface="+mn-lt"/>
                          <a:ea typeface="+mn-ea"/>
                          <a:cs typeface="+mn-cs"/>
                        </a:rPr>
                        <a:t> </a:t>
                      </a:r>
                      <a:r>
                        <a:rPr kumimoji="0" lang="en-US" sz="1600" b="0" i="0" u="none" strike="noStrike" kern="1200" cap="none" spc="0" normalizeH="0" baseline="0" noProof="0">
                          <a:ln>
                            <a:noFill/>
                          </a:ln>
                          <a:solidFill>
                            <a:srgbClr val="000000"/>
                          </a:solidFill>
                          <a:effectLst/>
                          <a:uLnTx/>
                          <a:uFillTx/>
                          <a:latin typeface="+mn-lt"/>
                          <a:ea typeface="+mn-ea"/>
                          <a:cs typeface="+mn-cs"/>
                        </a:rPr>
                        <a:t>standardization of IIS functionality and data elements</a:t>
                      </a:r>
                      <a:r>
                        <a:rPr lang="en-US" sz="1600" b="0" i="0" u="none" strike="noStrike" kern="1200" cap="none" spc="0" normalizeH="0" baseline="0" noProof="0">
                          <a:ln>
                            <a:noFill/>
                          </a:ln>
                          <a:solidFill>
                            <a:srgbClr val="000000"/>
                          </a:solidFill>
                          <a:effectLst/>
                          <a:uLnTx/>
                          <a:uFillTx/>
                          <a:latin typeface="+mn-lt"/>
                          <a:ea typeface="+mn-ea"/>
                          <a:cs typeface="+mn-cs"/>
                        </a:rPr>
                        <a:t> and support program and provider immunization processes.</a:t>
                      </a:r>
                      <a:endParaRPr lang="en-US" sz="1600">
                        <a:solidFill>
                          <a:srgbClr val="000000"/>
                        </a:solidFill>
                      </a:endParaRPr>
                    </a:p>
                    <a:p>
                      <a:pPr marL="285750" marR="0" lvl="0" indent="-285750" algn="l">
                        <a:lnSpc>
                          <a:spcPct val="100000"/>
                        </a:lnSpc>
                        <a:spcBef>
                          <a:spcPts val="0"/>
                        </a:spcBef>
                        <a:spcAft>
                          <a:spcPts val="1200"/>
                        </a:spcAft>
                        <a:buClr>
                          <a:schemeClr val="accent5"/>
                        </a:buClr>
                        <a:buSzTx/>
                        <a:buFont typeface="Arial" panose="020B0604020202020204" pitchFamily="34" charset="0"/>
                        <a:buChar char="•"/>
                      </a:pPr>
                      <a:r>
                        <a:rPr lang="en-US" sz="1600" b="0" i="0" u="none" strike="noStrike" kern="1200" cap="none" spc="0" normalizeH="0" baseline="0" noProof="0">
                          <a:ln>
                            <a:noFill/>
                          </a:ln>
                          <a:solidFill>
                            <a:srgbClr val="000000"/>
                          </a:solidFill>
                          <a:effectLst/>
                          <a:uLnTx/>
                          <a:uFillTx/>
                          <a:latin typeface="+mn-lt"/>
                          <a:ea typeface="+mn-ea"/>
                          <a:cs typeface="+mn-cs"/>
                        </a:rPr>
                        <a:t>Test functionality to ensure standardization using AIRA's Measurement and Improvement Initiative.</a:t>
                      </a:r>
                      <a:endParaRPr kumimoji="0" lang="en-US" sz="1600" b="0" i="0" u="none" strike="noStrike" kern="1200" cap="none" spc="0" normalizeH="0" baseline="0" noProof="0">
                        <a:ln>
                          <a:noFill/>
                        </a:ln>
                        <a:solidFill>
                          <a:srgbClr val="000000"/>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60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85750" marR="0" lvl="0" indent="-285750" algn="l" defTabSz="121917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Improve data quality through use of </a:t>
                      </a:r>
                      <a:r>
                        <a:rPr kumimoji="0" lang="en-US" sz="1600" b="1" i="0" u="none" strike="noStrike" kern="1200" cap="none" spc="0" normalizeH="0" baseline="0" noProof="0">
                          <a:ln>
                            <a:noFill/>
                          </a:ln>
                          <a:solidFill>
                            <a:schemeClr val="accent5"/>
                          </a:solidFill>
                          <a:effectLst/>
                          <a:uLnTx/>
                          <a:uFillTx/>
                          <a:latin typeface="+mn-lt"/>
                          <a:ea typeface="+mn-ea"/>
                          <a:cs typeface="+mn-cs"/>
                        </a:rPr>
                        <a:t>IIS Data Quality Blueprint</a:t>
                      </a:r>
                      <a:r>
                        <a:rPr kumimoji="0" lang="en-US" sz="1600" b="0" i="0" u="none" strike="noStrike" kern="1200" cap="none" spc="0" normalizeH="0" baseline="0" noProof="0">
                          <a:ln>
                            <a:noFill/>
                          </a:ln>
                          <a:solidFill>
                            <a:schemeClr val="accent5"/>
                          </a:solidFill>
                          <a:effectLst/>
                          <a:uLnTx/>
                          <a:uFillTx/>
                          <a:latin typeface="+mn-lt"/>
                          <a:ea typeface="+mn-ea"/>
                          <a:cs typeface="+mn-cs"/>
                        </a:rPr>
                        <a:t> </a:t>
                      </a:r>
                      <a:r>
                        <a:rPr kumimoji="0" lang="en-US" sz="1600" b="0" i="0" u="none" strike="noStrike" kern="1200" cap="none" spc="0" normalizeH="0" baseline="0" noProof="0">
                          <a:ln>
                            <a:noFill/>
                          </a:ln>
                          <a:solidFill>
                            <a:srgbClr val="000000"/>
                          </a:solidFill>
                          <a:effectLst/>
                          <a:uLnTx/>
                          <a:uFillTx/>
                          <a:latin typeface="+mn-lt"/>
                          <a:ea typeface="+mn-ea"/>
                          <a:cs typeface="+mn-cs"/>
                        </a:rPr>
                        <a:t>to prioritize meaningful, quantifiable measures and </a:t>
                      </a:r>
                      <a:r>
                        <a:rPr kumimoji="0" lang="en-US" sz="1600" b="1" i="0" u="none" strike="noStrike" kern="1200" cap="none" spc="0" normalizeH="0" baseline="0" noProof="0">
                          <a:ln>
                            <a:noFill/>
                          </a:ln>
                          <a:solidFill>
                            <a:schemeClr val="accent5"/>
                          </a:solidFill>
                          <a:effectLst/>
                          <a:uLnTx/>
                          <a:uFillTx/>
                          <a:latin typeface="+mn-lt"/>
                          <a:ea typeface="+mn-ea"/>
                          <a:cs typeface="+mn-cs"/>
                        </a:rPr>
                        <a:t>IIS Data Quality Reports</a:t>
                      </a:r>
                      <a:r>
                        <a:rPr kumimoji="0" lang="en-US" sz="1600" b="0" i="0" u="none" strike="noStrike" kern="1200" cap="none" spc="0" normalizeH="0" baseline="0" noProof="0">
                          <a:ln>
                            <a:noFill/>
                          </a:ln>
                          <a:solidFill>
                            <a:srgbClr val="000000"/>
                          </a:solidFill>
                          <a:effectLst/>
                          <a:uLnTx/>
                          <a:uFillTx/>
                          <a:latin typeface="+mn-lt"/>
                          <a:ea typeface="+mn-ea"/>
                          <a:cs typeface="+mn-cs"/>
                        </a:rPr>
                        <a:t> to identify actionable improvements.</a:t>
                      </a:r>
                      <a:endParaRPr kumimoji="0" lang="en-US" sz="1600" b="1" i="0" u="none" strike="noStrike" kern="1200" cap="none" spc="0" normalizeH="0" baseline="0" noProof="0">
                        <a:ln>
                          <a:noFill/>
                        </a:ln>
                        <a:solidFill>
                          <a:srgbClr val="000000"/>
                        </a:solidFill>
                        <a:effectLst/>
                        <a:uLnTx/>
                        <a:uFillTx/>
                        <a:latin typeface="+mn-lt"/>
                        <a:ea typeface="+mn-ea"/>
                        <a:cs typeface="+mn-cs"/>
                      </a:endParaRPr>
                    </a:p>
                    <a:p>
                      <a:endParaRPr lang="en-US" sz="160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60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1200"/>
                        </a:spcAft>
                        <a:buClr>
                          <a:schemeClr val="accent5"/>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Increase interoperability and data sharing between jurisdictions and providers via </a:t>
                      </a:r>
                      <a:r>
                        <a:rPr kumimoji="0" lang="en-US" sz="1600" b="1" i="0" u="none" strike="noStrike" kern="1200" cap="none" spc="0" normalizeH="0" baseline="0" noProof="0">
                          <a:ln>
                            <a:noFill/>
                          </a:ln>
                          <a:solidFill>
                            <a:schemeClr val="accent5"/>
                          </a:solidFill>
                          <a:effectLst/>
                          <a:uLnTx/>
                          <a:uFillTx/>
                          <a:latin typeface="+mn-lt"/>
                          <a:ea typeface="+mn-ea"/>
                          <a:cs typeface="+mn-cs"/>
                        </a:rPr>
                        <a:t>IZ Gateway.</a:t>
                      </a:r>
                    </a:p>
                    <a:p>
                      <a:pPr marL="285750" marR="0" lvl="0" indent="-285750" algn="l" defTabSz="914400" rtl="0" eaLnBrk="1" fontAlgn="auto" latinLnBrk="0" hangingPunct="1">
                        <a:lnSpc>
                          <a:spcPct val="100000"/>
                        </a:lnSpc>
                        <a:spcBef>
                          <a:spcPts val="0"/>
                        </a:spcBef>
                        <a:spcAft>
                          <a:spcPts val="1200"/>
                        </a:spcAft>
                        <a:buClr>
                          <a:schemeClr val="accent5"/>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mn-ea"/>
                          <a:cs typeface="+mn-cs"/>
                        </a:rPr>
                        <a:t>Use </a:t>
                      </a:r>
                      <a:r>
                        <a:rPr kumimoji="0" lang="en-US" sz="1600" b="1" i="0" u="none" strike="noStrike" kern="1200" cap="none" spc="0" normalizeH="0" baseline="0" noProof="0">
                          <a:ln>
                            <a:noFill/>
                          </a:ln>
                          <a:solidFill>
                            <a:schemeClr val="accent5"/>
                          </a:solidFill>
                          <a:effectLst/>
                          <a:uLnTx/>
                          <a:uFillTx/>
                          <a:latin typeface="+mn-lt"/>
                          <a:ea typeface="+mn-ea"/>
                          <a:cs typeface="+mn-cs"/>
                        </a:rPr>
                        <a:t>PPRL</a:t>
                      </a:r>
                      <a:r>
                        <a:rPr kumimoji="0" lang="en-US" sz="1600" b="1" i="0" u="none" strike="noStrike" kern="1200" cap="none" spc="0" normalizeH="0" baseline="0" noProof="0">
                          <a:ln>
                            <a:noFill/>
                          </a:ln>
                          <a:solidFill>
                            <a:srgbClr val="000000"/>
                          </a:solidFill>
                          <a:effectLst/>
                          <a:uLnTx/>
                          <a:uFillTx/>
                          <a:latin typeface="+mn-lt"/>
                          <a:ea typeface="+mn-ea"/>
                          <a:cs typeface="+mn-cs"/>
                        </a:rPr>
                        <a:t> </a:t>
                      </a:r>
                      <a:r>
                        <a:rPr kumimoji="0" lang="en-US" sz="1600" b="0" i="0" u="none" strike="noStrike" kern="1200" cap="none" spc="0" normalizeH="0" baseline="0" noProof="0">
                          <a:ln>
                            <a:noFill/>
                          </a:ln>
                          <a:solidFill>
                            <a:srgbClr val="000000"/>
                          </a:solidFill>
                          <a:effectLst/>
                          <a:uLnTx/>
                          <a:uFillTx/>
                          <a:latin typeface="+mn-lt"/>
                          <a:ea typeface="+mn-ea"/>
                          <a:cs typeface="+mn-cs"/>
                        </a:rPr>
                        <a:t>to allow cross-jurisdiction data matching.</a:t>
                      </a:r>
                    </a:p>
                    <a:p>
                      <a:endParaRPr lang="en-US" sz="160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0529547"/>
                  </a:ext>
                </a:extLst>
              </a:tr>
            </a:tbl>
          </a:graphicData>
        </a:graphic>
      </p:graphicFrame>
      <p:sp>
        <p:nvSpPr>
          <p:cNvPr id="7" name="Freeform 38">
            <a:extLst>
              <a:ext uri="{FF2B5EF4-FFF2-40B4-BE49-F238E27FC236}">
                <a16:creationId xmlns:a16="http://schemas.microsoft.com/office/drawing/2014/main" id="{32B1BD00-C59A-E3CF-4491-DD08E004028D}"/>
              </a:ext>
            </a:extLst>
          </p:cNvPr>
          <p:cNvSpPr>
            <a:spLocks noEditPoints="1"/>
          </p:cNvSpPr>
          <p:nvPr/>
        </p:nvSpPr>
        <p:spPr bwMode="auto">
          <a:xfrm>
            <a:off x="5553193" y="2636059"/>
            <a:ext cx="861111" cy="624115"/>
          </a:xfrm>
          <a:custGeom>
            <a:avLst/>
            <a:gdLst>
              <a:gd name="T0" fmla="*/ 267 w 373"/>
              <a:gd name="T1" fmla="*/ 229 h 269"/>
              <a:gd name="T2" fmla="*/ 319 w 373"/>
              <a:gd name="T3" fmla="*/ 192 h 269"/>
              <a:gd name="T4" fmla="*/ 292 w 373"/>
              <a:gd name="T5" fmla="*/ 175 h 269"/>
              <a:gd name="T6" fmla="*/ 280 w 373"/>
              <a:gd name="T7" fmla="*/ 164 h 269"/>
              <a:gd name="T8" fmla="*/ 257 w 373"/>
              <a:gd name="T9" fmla="*/ 163 h 269"/>
              <a:gd name="T10" fmla="*/ 244 w 373"/>
              <a:gd name="T11" fmla="*/ 173 h 269"/>
              <a:gd name="T12" fmla="*/ 216 w 373"/>
              <a:gd name="T13" fmla="*/ 188 h 269"/>
              <a:gd name="T14" fmla="*/ 223 w 373"/>
              <a:gd name="T15" fmla="*/ 219 h 269"/>
              <a:gd name="T16" fmla="*/ 223 w 373"/>
              <a:gd name="T17" fmla="*/ 235 h 269"/>
              <a:gd name="T18" fmla="*/ 239 w 373"/>
              <a:gd name="T19" fmla="*/ 252 h 269"/>
              <a:gd name="T20" fmla="*/ 255 w 373"/>
              <a:gd name="T21" fmla="*/ 255 h 269"/>
              <a:gd name="T22" fmla="*/ 286 w 373"/>
              <a:gd name="T23" fmla="*/ 264 h 269"/>
              <a:gd name="T24" fmla="*/ 303 w 373"/>
              <a:gd name="T25" fmla="*/ 237 h 269"/>
              <a:gd name="T26" fmla="*/ 314 w 373"/>
              <a:gd name="T27" fmla="*/ 225 h 269"/>
              <a:gd name="T28" fmla="*/ 315 w 373"/>
              <a:gd name="T29" fmla="*/ 202 h 269"/>
              <a:gd name="T30" fmla="*/ 230 w 373"/>
              <a:gd name="T31" fmla="*/ 212 h 269"/>
              <a:gd name="T32" fmla="*/ 267 w 373"/>
              <a:gd name="T33" fmla="*/ 248 h 269"/>
              <a:gd name="T34" fmla="*/ 266 w 373"/>
              <a:gd name="T35" fmla="*/ 81 h 269"/>
              <a:gd name="T36" fmla="*/ 318 w 373"/>
              <a:gd name="T37" fmla="*/ 81 h 269"/>
              <a:gd name="T38" fmla="*/ 357 w 373"/>
              <a:gd name="T39" fmla="*/ 99 h 269"/>
              <a:gd name="T40" fmla="*/ 371 w 373"/>
              <a:gd name="T41" fmla="*/ 52 h 269"/>
              <a:gd name="T42" fmla="*/ 330 w 373"/>
              <a:gd name="T43" fmla="*/ 26 h 269"/>
              <a:gd name="T44" fmla="*/ 328 w 373"/>
              <a:gd name="T45" fmla="*/ 5 h 269"/>
              <a:gd name="T46" fmla="*/ 280 w 373"/>
              <a:gd name="T47" fmla="*/ 15 h 269"/>
              <a:gd name="T48" fmla="*/ 256 w 373"/>
              <a:gd name="T49" fmla="*/ 16 h 269"/>
              <a:gd name="T50" fmla="*/ 231 w 373"/>
              <a:gd name="T51" fmla="*/ 40 h 269"/>
              <a:gd name="T52" fmla="*/ 227 w 373"/>
              <a:gd name="T53" fmla="*/ 63 h 269"/>
              <a:gd name="T54" fmla="*/ 213 w 373"/>
              <a:gd name="T55" fmla="*/ 110 h 269"/>
              <a:gd name="T56" fmla="*/ 252 w 373"/>
              <a:gd name="T57" fmla="*/ 135 h 269"/>
              <a:gd name="T58" fmla="*/ 256 w 373"/>
              <a:gd name="T59" fmla="*/ 157 h 269"/>
              <a:gd name="T60" fmla="*/ 304 w 373"/>
              <a:gd name="T61" fmla="*/ 147 h 269"/>
              <a:gd name="T62" fmla="*/ 327 w 373"/>
              <a:gd name="T63" fmla="*/ 146 h 269"/>
              <a:gd name="T64" fmla="*/ 353 w 373"/>
              <a:gd name="T65" fmla="*/ 122 h 269"/>
              <a:gd name="T66" fmla="*/ 292 w 373"/>
              <a:gd name="T67" fmla="*/ 136 h 269"/>
              <a:gd name="T68" fmla="*/ 292 w 373"/>
              <a:gd name="T69" fmla="*/ 26 h 269"/>
              <a:gd name="T70" fmla="*/ 292 w 373"/>
              <a:gd name="T71" fmla="*/ 136 h 269"/>
              <a:gd name="T72" fmla="*/ 120 w 373"/>
              <a:gd name="T73" fmla="*/ 186 h 269"/>
              <a:gd name="T74" fmla="*/ 214 w 373"/>
              <a:gd name="T75" fmla="*/ 165 h 269"/>
              <a:gd name="T76" fmla="*/ 240 w 373"/>
              <a:gd name="T77" fmla="*/ 148 h 269"/>
              <a:gd name="T78" fmla="*/ 197 w 373"/>
              <a:gd name="T79" fmla="*/ 94 h 269"/>
              <a:gd name="T80" fmla="*/ 182 w 373"/>
              <a:gd name="T81" fmla="*/ 64 h 269"/>
              <a:gd name="T82" fmla="*/ 136 w 373"/>
              <a:gd name="T83" fmla="*/ 45 h 269"/>
              <a:gd name="T84" fmla="*/ 103 w 373"/>
              <a:gd name="T85" fmla="*/ 55 h 269"/>
              <a:gd name="T86" fmla="*/ 35 w 373"/>
              <a:gd name="T87" fmla="*/ 64 h 269"/>
              <a:gd name="T88" fmla="*/ 26 w 373"/>
              <a:gd name="T89" fmla="*/ 133 h 269"/>
              <a:gd name="T90" fmla="*/ 16 w 373"/>
              <a:gd name="T91" fmla="*/ 165 h 269"/>
              <a:gd name="T92" fmla="*/ 35 w 373"/>
              <a:gd name="T93" fmla="*/ 211 h 269"/>
              <a:gd name="T94" fmla="*/ 65 w 373"/>
              <a:gd name="T95" fmla="*/ 227 h 269"/>
              <a:gd name="T96" fmla="*/ 103 w 373"/>
              <a:gd name="T97" fmla="*/ 253 h 269"/>
              <a:gd name="T98" fmla="*/ 136 w 373"/>
              <a:gd name="T99" fmla="*/ 243 h 269"/>
              <a:gd name="T100" fmla="*/ 204 w 373"/>
              <a:gd name="T101" fmla="*/ 234 h 269"/>
              <a:gd name="T102" fmla="*/ 212 w 373"/>
              <a:gd name="T103" fmla="*/ 172 h 269"/>
              <a:gd name="T104" fmla="*/ 123 w 373"/>
              <a:gd name="T105" fmla="*/ 226 h 269"/>
              <a:gd name="T106" fmla="*/ 120 w 373"/>
              <a:gd name="T107" fmla="*/ 7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3" h="269">
                <a:moveTo>
                  <a:pt x="267" y="194"/>
                </a:moveTo>
                <a:cubicBezTo>
                  <a:pt x="257" y="194"/>
                  <a:pt x="249" y="202"/>
                  <a:pt x="249" y="212"/>
                </a:cubicBezTo>
                <a:cubicBezTo>
                  <a:pt x="249" y="221"/>
                  <a:pt x="257" y="229"/>
                  <a:pt x="267" y="229"/>
                </a:cubicBezTo>
                <a:cubicBezTo>
                  <a:pt x="276" y="229"/>
                  <a:pt x="284" y="221"/>
                  <a:pt x="284" y="212"/>
                </a:cubicBezTo>
                <a:cubicBezTo>
                  <a:pt x="284" y="202"/>
                  <a:pt x="276" y="194"/>
                  <a:pt x="267" y="194"/>
                </a:cubicBezTo>
                <a:close/>
                <a:moveTo>
                  <a:pt x="319" y="192"/>
                </a:moveTo>
                <a:cubicBezTo>
                  <a:pt x="318" y="188"/>
                  <a:pt x="314" y="186"/>
                  <a:pt x="310" y="188"/>
                </a:cubicBezTo>
                <a:cubicBezTo>
                  <a:pt x="305" y="189"/>
                  <a:pt x="305" y="189"/>
                  <a:pt x="305" y="189"/>
                </a:cubicBezTo>
                <a:cubicBezTo>
                  <a:pt x="302" y="184"/>
                  <a:pt x="297" y="179"/>
                  <a:pt x="292" y="175"/>
                </a:cubicBezTo>
                <a:cubicBezTo>
                  <a:pt x="294" y="171"/>
                  <a:pt x="294" y="171"/>
                  <a:pt x="294" y="171"/>
                </a:cubicBezTo>
                <a:cubicBezTo>
                  <a:pt x="296" y="167"/>
                  <a:pt x="294" y="162"/>
                  <a:pt x="290" y="161"/>
                </a:cubicBezTo>
                <a:cubicBezTo>
                  <a:pt x="287" y="159"/>
                  <a:pt x="282" y="161"/>
                  <a:pt x="280" y="164"/>
                </a:cubicBezTo>
                <a:cubicBezTo>
                  <a:pt x="278" y="168"/>
                  <a:pt x="278" y="168"/>
                  <a:pt x="278" y="168"/>
                </a:cubicBezTo>
                <a:cubicBezTo>
                  <a:pt x="272" y="167"/>
                  <a:pt x="265" y="166"/>
                  <a:pt x="259" y="168"/>
                </a:cubicBezTo>
                <a:cubicBezTo>
                  <a:pt x="257" y="163"/>
                  <a:pt x="257" y="163"/>
                  <a:pt x="257" y="163"/>
                </a:cubicBezTo>
                <a:cubicBezTo>
                  <a:pt x="256" y="159"/>
                  <a:pt x="251" y="157"/>
                  <a:pt x="247" y="159"/>
                </a:cubicBezTo>
                <a:cubicBezTo>
                  <a:pt x="243" y="160"/>
                  <a:pt x="241" y="165"/>
                  <a:pt x="243" y="168"/>
                </a:cubicBezTo>
                <a:cubicBezTo>
                  <a:pt x="244" y="173"/>
                  <a:pt x="244" y="173"/>
                  <a:pt x="244" y="173"/>
                </a:cubicBezTo>
                <a:cubicBezTo>
                  <a:pt x="239" y="176"/>
                  <a:pt x="234" y="181"/>
                  <a:pt x="230" y="186"/>
                </a:cubicBezTo>
                <a:cubicBezTo>
                  <a:pt x="226" y="184"/>
                  <a:pt x="226" y="184"/>
                  <a:pt x="226" y="184"/>
                </a:cubicBezTo>
                <a:cubicBezTo>
                  <a:pt x="222" y="182"/>
                  <a:pt x="217" y="184"/>
                  <a:pt x="216" y="188"/>
                </a:cubicBezTo>
                <a:cubicBezTo>
                  <a:pt x="214" y="192"/>
                  <a:pt x="216" y="196"/>
                  <a:pt x="219" y="198"/>
                </a:cubicBezTo>
                <a:cubicBezTo>
                  <a:pt x="224" y="200"/>
                  <a:pt x="224" y="200"/>
                  <a:pt x="224" y="200"/>
                </a:cubicBezTo>
                <a:cubicBezTo>
                  <a:pt x="222" y="206"/>
                  <a:pt x="221" y="213"/>
                  <a:pt x="223" y="219"/>
                </a:cubicBezTo>
                <a:cubicBezTo>
                  <a:pt x="218" y="221"/>
                  <a:pt x="218" y="221"/>
                  <a:pt x="218" y="221"/>
                </a:cubicBezTo>
                <a:cubicBezTo>
                  <a:pt x="214" y="222"/>
                  <a:pt x="212" y="227"/>
                  <a:pt x="214" y="231"/>
                </a:cubicBezTo>
                <a:cubicBezTo>
                  <a:pt x="215" y="235"/>
                  <a:pt x="220" y="237"/>
                  <a:pt x="223" y="235"/>
                </a:cubicBezTo>
                <a:cubicBezTo>
                  <a:pt x="228" y="234"/>
                  <a:pt x="228" y="234"/>
                  <a:pt x="228" y="234"/>
                </a:cubicBezTo>
                <a:cubicBezTo>
                  <a:pt x="231" y="240"/>
                  <a:pt x="236" y="244"/>
                  <a:pt x="241" y="248"/>
                </a:cubicBezTo>
                <a:cubicBezTo>
                  <a:pt x="239" y="252"/>
                  <a:pt x="239" y="252"/>
                  <a:pt x="239" y="252"/>
                </a:cubicBezTo>
                <a:cubicBezTo>
                  <a:pt x="237" y="256"/>
                  <a:pt x="239" y="261"/>
                  <a:pt x="243" y="262"/>
                </a:cubicBezTo>
                <a:cubicBezTo>
                  <a:pt x="247" y="264"/>
                  <a:pt x="251" y="262"/>
                  <a:pt x="253" y="259"/>
                </a:cubicBezTo>
                <a:cubicBezTo>
                  <a:pt x="255" y="255"/>
                  <a:pt x="255" y="255"/>
                  <a:pt x="255" y="255"/>
                </a:cubicBezTo>
                <a:cubicBezTo>
                  <a:pt x="261" y="256"/>
                  <a:pt x="268" y="257"/>
                  <a:pt x="274" y="255"/>
                </a:cubicBezTo>
                <a:cubicBezTo>
                  <a:pt x="276" y="260"/>
                  <a:pt x="276" y="260"/>
                  <a:pt x="276" y="260"/>
                </a:cubicBezTo>
                <a:cubicBezTo>
                  <a:pt x="277" y="264"/>
                  <a:pt x="282" y="266"/>
                  <a:pt x="286" y="264"/>
                </a:cubicBezTo>
                <a:cubicBezTo>
                  <a:pt x="290" y="263"/>
                  <a:pt x="292" y="259"/>
                  <a:pt x="290" y="255"/>
                </a:cubicBezTo>
                <a:cubicBezTo>
                  <a:pt x="289" y="250"/>
                  <a:pt x="289" y="250"/>
                  <a:pt x="289" y="250"/>
                </a:cubicBezTo>
                <a:cubicBezTo>
                  <a:pt x="295" y="247"/>
                  <a:pt x="299" y="242"/>
                  <a:pt x="303" y="237"/>
                </a:cubicBezTo>
                <a:cubicBezTo>
                  <a:pt x="307" y="239"/>
                  <a:pt x="307" y="239"/>
                  <a:pt x="307" y="239"/>
                </a:cubicBezTo>
                <a:cubicBezTo>
                  <a:pt x="311" y="241"/>
                  <a:pt x="316" y="239"/>
                  <a:pt x="317" y="235"/>
                </a:cubicBezTo>
                <a:cubicBezTo>
                  <a:pt x="319" y="232"/>
                  <a:pt x="318" y="227"/>
                  <a:pt x="314" y="225"/>
                </a:cubicBezTo>
                <a:cubicBezTo>
                  <a:pt x="310" y="223"/>
                  <a:pt x="310" y="223"/>
                  <a:pt x="310" y="223"/>
                </a:cubicBezTo>
                <a:cubicBezTo>
                  <a:pt x="311" y="217"/>
                  <a:pt x="312" y="210"/>
                  <a:pt x="310" y="204"/>
                </a:cubicBezTo>
                <a:cubicBezTo>
                  <a:pt x="315" y="202"/>
                  <a:pt x="315" y="202"/>
                  <a:pt x="315" y="202"/>
                </a:cubicBezTo>
                <a:cubicBezTo>
                  <a:pt x="319" y="201"/>
                  <a:pt x="321" y="196"/>
                  <a:pt x="319" y="192"/>
                </a:cubicBezTo>
                <a:close/>
                <a:moveTo>
                  <a:pt x="267" y="248"/>
                </a:moveTo>
                <a:cubicBezTo>
                  <a:pt x="247" y="248"/>
                  <a:pt x="230" y="232"/>
                  <a:pt x="230" y="212"/>
                </a:cubicBezTo>
                <a:cubicBezTo>
                  <a:pt x="230" y="192"/>
                  <a:pt x="247" y="175"/>
                  <a:pt x="267" y="175"/>
                </a:cubicBezTo>
                <a:cubicBezTo>
                  <a:pt x="287" y="175"/>
                  <a:pt x="303" y="192"/>
                  <a:pt x="303" y="212"/>
                </a:cubicBezTo>
                <a:cubicBezTo>
                  <a:pt x="303" y="232"/>
                  <a:pt x="287" y="248"/>
                  <a:pt x="267" y="248"/>
                </a:cubicBezTo>
                <a:close/>
                <a:moveTo>
                  <a:pt x="306" y="59"/>
                </a:moveTo>
                <a:cubicBezTo>
                  <a:pt x="302" y="56"/>
                  <a:pt x="297" y="55"/>
                  <a:pt x="292" y="55"/>
                </a:cubicBezTo>
                <a:cubicBezTo>
                  <a:pt x="277" y="55"/>
                  <a:pt x="266" y="66"/>
                  <a:pt x="266" y="81"/>
                </a:cubicBezTo>
                <a:cubicBezTo>
                  <a:pt x="266" y="90"/>
                  <a:pt x="271" y="99"/>
                  <a:pt x="278" y="103"/>
                </a:cubicBezTo>
                <a:cubicBezTo>
                  <a:pt x="282" y="106"/>
                  <a:pt x="287" y="107"/>
                  <a:pt x="292" y="107"/>
                </a:cubicBezTo>
                <a:cubicBezTo>
                  <a:pt x="306" y="107"/>
                  <a:pt x="318" y="95"/>
                  <a:pt x="318" y="81"/>
                </a:cubicBezTo>
                <a:cubicBezTo>
                  <a:pt x="318" y="72"/>
                  <a:pt x="314" y="64"/>
                  <a:pt x="306" y="59"/>
                </a:cubicBezTo>
                <a:close/>
                <a:moveTo>
                  <a:pt x="363" y="102"/>
                </a:moveTo>
                <a:cubicBezTo>
                  <a:pt x="357" y="99"/>
                  <a:pt x="357" y="99"/>
                  <a:pt x="357" y="99"/>
                </a:cubicBezTo>
                <a:cubicBezTo>
                  <a:pt x="359" y="89"/>
                  <a:pt x="360" y="79"/>
                  <a:pt x="358" y="69"/>
                </a:cubicBezTo>
                <a:cubicBezTo>
                  <a:pt x="364" y="67"/>
                  <a:pt x="364" y="67"/>
                  <a:pt x="364" y="67"/>
                </a:cubicBezTo>
                <a:cubicBezTo>
                  <a:pt x="370" y="65"/>
                  <a:pt x="373" y="58"/>
                  <a:pt x="371" y="52"/>
                </a:cubicBezTo>
                <a:cubicBezTo>
                  <a:pt x="369" y="46"/>
                  <a:pt x="363" y="43"/>
                  <a:pt x="357" y="45"/>
                </a:cubicBezTo>
                <a:cubicBezTo>
                  <a:pt x="350" y="48"/>
                  <a:pt x="350" y="48"/>
                  <a:pt x="350" y="48"/>
                </a:cubicBezTo>
                <a:cubicBezTo>
                  <a:pt x="345" y="39"/>
                  <a:pt x="338" y="32"/>
                  <a:pt x="330" y="26"/>
                </a:cubicBezTo>
                <a:cubicBezTo>
                  <a:pt x="333" y="20"/>
                  <a:pt x="333" y="20"/>
                  <a:pt x="333" y="20"/>
                </a:cubicBezTo>
                <a:cubicBezTo>
                  <a:pt x="335" y="16"/>
                  <a:pt x="334" y="11"/>
                  <a:pt x="332" y="8"/>
                </a:cubicBezTo>
                <a:cubicBezTo>
                  <a:pt x="331" y="7"/>
                  <a:pt x="329" y="5"/>
                  <a:pt x="328" y="5"/>
                </a:cubicBezTo>
                <a:cubicBezTo>
                  <a:pt x="322" y="2"/>
                  <a:pt x="315" y="4"/>
                  <a:pt x="313" y="10"/>
                </a:cubicBezTo>
                <a:cubicBezTo>
                  <a:pt x="310" y="16"/>
                  <a:pt x="310" y="16"/>
                  <a:pt x="310" y="16"/>
                </a:cubicBezTo>
                <a:cubicBezTo>
                  <a:pt x="300" y="14"/>
                  <a:pt x="290" y="13"/>
                  <a:pt x="280" y="15"/>
                </a:cubicBezTo>
                <a:cubicBezTo>
                  <a:pt x="278" y="9"/>
                  <a:pt x="278" y="9"/>
                  <a:pt x="278" y="9"/>
                </a:cubicBezTo>
                <a:cubicBezTo>
                  <a:pt x="276" y="3"/>
                  <a:pt x="269" y="0"/>
                  <a:pt x="263" y="2"/>
                </a:cubicBezTo>
                <a:cubicBezTo>
                  <a:pt x="257" y="4"/>
                  <a:pt x="254" y="10"/>
                  <a:pt x="256" y="16"/>
                </a:cubicBezTo>
                <a:cubicBezTo>
                  <a:pt x="259" y="23"/>
                  <a:pt x="259" y="23"/>
                  <a:pt x="259" y="23"/>
                </a:cubicBezTo>
                <a:cubicBezTo>
                  <a:pt x="250" y="28"/>
                  <a:pt x="243" y="35"/>
                  <a:pt x="237" y="43"/>
                </a:cubicBezTo>
                <a:cubicBezTo>
                  <a:pt x="231" y="40"/>
                  <a:pt x="231" y="40"/>
                  <a:pt x="231" y="40"/>
                </a:cubicBezTo>
                <a:cubicBezTo>
                  <a:pt x="225" y="37"/>
                  <a:pt x="218" y="40"/>
                  <a:pt x="216" y="45"/>
                </a:cubicBezTo>
                <a:cubicBezTo>
                  <a:pt x="213" y="51"/>
                  <a:pt x="215" y="58"/>
                  <a:pt x="221" y="60"/>
                </a:cubicBezTo>
                <a:cubicBezTo>
                  <a:pt x="227" y="63"/>
                  <a:pt x="227" y="63"/>
                  <a:pt x="227" y="63"/>
                </a:cubicBezTo>
                <a:cubicBezTo>
                  <a:pt x="225" y="73"/>
                  <a:pt x="224" y="83"/>
                  <a:pt x="226" y="93"/>
                </a:cubicBezTo>
                <a:cubicBezTo>
                  <a:pt x="220" y="95"/>
                  <a:pt x="220" y="95"/>
                  <a:pt x="220" y="95"/>
                </a:cubicBezTo>
                <a:cubicBezTo>
                  <a:pt x="214" y="97"/>
                  <a:pt x="211" y="104"/>
                  <a:pt x="213" y="110"/>
                </a:cubicBezTo>
                <a:cubicBezTo>
                  <a:pt x="215" y="116"/>
                  <a:pt x="221" y="119"/>
                  <a:pt x="227" y="116"/>
                </a:cubicBezTo>
                <a:cubicBezTo>
                  <a:pt x="234" y="114"/>
                  <a:pt x="234" y="114"/>
                  <a:pt x="234" y="114"/>
                </a:cubicBezTo>
                <a:cubicBezTo>
                  <a:pt x="238" y="122"/>
                  <a:pt x="245" y="129"/>
                  <a:pt x="252" y="135"/>
                </a:cubicBezTo>
                <a:cubicBezTo>
                  <a:pt x="253" y="135"/>
                  <a:pt x="253" y="136"/>
                  <a:pt x="254" y="136"/>
                </a:cubicBezTo>
                <a:cubicBezTo>
                  <a:pt x="251" y="142"/>
                  <a:pt x="251" y="142"/>
                  <a:pt x="251" y="142"/>
                </a:cubicBezTo>
                <a:cubicBezTo>
                  <a:pt x="248" y="148"/>
                  <a:pt x="251" y="155"/>
                  <a:pt x="256" y="157"/>
                </a:cubicBezTo>
                <a:cubicBezTo>
                  <a:pt x="262" y="160"/>
                  <a:pt x="269" y="157"/>
                  <a:pt x="271" y="152"/>
                </a:cubicBezTo>
                <a:cubicBezTo>
                  <a:pt x="274" y="146"/>
                  <a:pt x="274" y="146"/>
                  <a:pt x="274" y="146"/>
                </a:cubicBezTo>
                <a:cubicBezTo>
                  <a:pt x="284" y="148"/>
                  <a:pt x="294" y="149"/>
                  <a:pt x="304" y="147"/>
                </a:cubicBezTo>
                <a:cubicBezTo>
                  <a:pt x="306" y="153"/>
                  <a:pt x="306" y="153"/>
                  <a:pt x="306" y="153"/>
                </a:cubicBezTo>
                <a:cubicBezTo>
                  <a:pt x="308" y="159"/>
                  <a:pt x="315" y="162"/>
                  <a:pt x="321" y="160"/>
                </a:cubicBezTo>
                <a:cubicBezTo>
                  <a:pt x="327" y="158"/>
                  <a:pt x="330" y="151"/>
                  <a:pt x="327" y="146"/>
                </a:cubicBezTo>
                <a:cubicBezTo>
                  <a:pt x="325" y="139"/>
                  <a:pt x="325" y="139"/>
                  <a:pt x="325" y="139"/>
                </a:cubicBezTo>
                <a:cubicBezTo>
                  <a:pt x="334" y="134"/>
                  <a:pt x="341" y="127"/>
                  <a:pt x="347" y="119"/>
                </a:cubicBezTo>
                <a:cubicBezTo>
                  <a:pt x="353" y="122"/>
                  <a:pt x="353" y="122"/>
                  <a:pt x="353" y="122"/>
                </a:cubicBezTo>
                <a:cubicBezTo>
                  <a:pt x="359" y="125"/>
                  <a:pt x="366" y="122"/>
                  <a:pt x="368" y="117"/>
                </a:cubicBezTo>
                <a:cubicBezTo>
                  <a:pt x="371" y="111"/>
                  <a:pt x="368" y="104"/>
                  <a:pt x="363" y="102"/>
                </a:cubicBezTo>
                <a:close/>
                <a:moveTo>
                  <a:pt x="292" y="136"/>
                </a:moveTo>
                <a:cubicBezTo>
                  <a:pt x="280" y="136"/>
                  <a:pt x="269" y="132"/>
                  <a:pt x="260" y="125"/>
                </a:cubicBezTo>
                <a:cubicBezTo>
                  <a:pt x="246" y="116"/>
                  <a:pt x="237" y="99"/>
                  <a:pt x="237" y="81"/>
                </a:cubicBezTo>
                <a:cubicBezTo>
                  <a:pt x="237" y="51"/>
                  <a:pt x="262" y="26"/>
                  <a:pt x="292" y="26"/>
                </a:cubicBezTo>
                <a:cubicBezTo>
                  <a:pt x="302" y="26"/>
                  <a:pt x="312" y="29"/>
                  <a:pt x="320" y="34"/>
                </a:cubicBezTo>
                <a:cubicBezTo>
                  <a:pt x="336" y="43"/>
                  <a:pt x="347" y="61"/>
                  <a:pt x="347" y="81"/>
                </a:cubicBezTo>
                <a:cubicBezTo>
                  <a:pt x="347" y="111"/>
                  <a:pt x="322" y="136"/>
                  <a:pt x="292" y="136"/>
                </a:cubicBezTo>
                <a:close/>
                <a:moveTo>
                  <a:pt x="120" y="112"/>
                </a:moveTo>
                <a:cubicBezTo>
                  <a:pt x="99" y="112"/>
                  <a:pt x="82" y="128"/>
                  <a:pt x="82" y="149"/>
                </a:cubicBezTo>
                <a:cubicBezTo>
                  <a:pt x="82" y="169"/>
                  <a:pt x="99" y="186"/>
                  <a:pt x="120" y="186"/>
                </a:cubicBezTo>
                <a:cubicBezTo>
                  <a:pt x="140" y="186"/>
                  <a:pt x="157" y="169"/>
                  <a:pt x="157" y="149"/>
                </a:cubicBezTo>
                <a:cubicBezTo>
                  <a:pt x="157" y="128"/>
                  <a:pt x="140" y="112"/>
                  <a:pt x="120" y="112"/>
                </a:cubicBezTo>
                <a:close/>
                <a:moveTo>
                  <a:pt x="214" y="165"/>
                </a:moveTo>
                <a:cubicBezTo>
                  <a:pt x="223" y="165"/>
                  <a:pt x="223" y="165"/>
                  <a:pt x="223" y="165"/>
                </a:cubicBezTo>
                <a:cubicBezTo>
                  <a:pt x="232" y="165"/>
                  <a:pt x="240" y="158"/>
                  <a:pt x="240" y="149"/>
                </a:cubicBezTo>
                <a:cubicBezTo>
                  <a:pt x="240" y="148"/>
                  <a:pt x="240" y="148"/>
                  <a:pt x="240" y="148"/>
                </a:cubicBezTo>
                <a:cubicBezTo>
                  <a:pt x="239" y="139"/>
                  <a:pt x="232" y="133"/>
                  <a:pt x="223" y="133"/>
                </a:cubicBezTo>
                <a:cubicBezTo>
                  <a:pt x="214" y="133"/>
                  <a:pt x="214" y="133"/>
                  <a:pt x="214" y="133"/>
                </a:cubicBezTo>
                <a:cubicBezTo>
                  <a:pt x="211" y="118"/>
                  <a:pt x="206" y="105"/>
                  <a:pt x="197" y="94"/>
                </a:cubicBezTo>
                <a:cubicBezTo>
                  <a:pt x="204" y="87"/>
                  <a:pt x="204" y="87"/>
                  <a:pt x="204" y="87"/>
                </a:cubicBezTo>
                <a:cubicBezTo>
                  <a:pt x="211" y="80"/>
                  <a:pt x="211" y="70"/>
                  <a:pt x="204" y="64"/>
                </a:cubicBezTo>
                <a:cubicBezTo>
                  <a:pt x="198" y="58"/>
                  <a:pt x="188" y="58"/>
                  <a:pt x="182" y="64"/>
                </a:cubicBezTo>
                <a:cubicBezTo>
                  <a:pt x="175" y="71"/>
                  <a:pt x="175" y="71"/>
                  <a:pt x="175" y="71"/>
                </a:cubicBezTo>
                <a:cubicBezTo>
                  <a:pt x="163" y="63"/>
                  <a:pt x="150" y="57"/>
                  <a:pt x="136" y="55"/>
                </a:cubicBezTo>
                <a:cubicBezTo>
                  <a:pt x="136" y="45"/>
                  <a:pt x="136" y="45"/>
                  <a:pt x="136" y="45"/>
                </a:cubicBezTo>
                <a:cubicBezTo>
                  <a:pt x="136" y="36"/>
                  <a:pt x="129" y="29"/>
                  <a:pt x="120" y="29"/>
                </a:cubicBezTo>
                <a:cubicBezTo>
                  <a:pt x="111" y="29"/>
                  <a:pt x="103" y="36"/>
                  <a:pt x="103" y="45"/>
                </a:cubicBezTo>
                <a:cubicBezTo>
                  <a:pt x="103" y="55"/>
                  <a:pt x="103" y="55"/>
                  <a:pt x="103" y="55"/>
                </a:cubicBezTo>
                <a:cubicBezTo>
                  <a:pt x="89" y="57"/>
                  <a:pt x="76" y="63"/>
                  <a:pt x="65" y="71"/>
                </a:cubicBezTo>
                <a:cubicBezTo>
                  <a:pt x="58" y="64"/>
                  <a:pt x="58" y="64"/>
                  <a:pt x="58" y="64"/>
                </a:cubicBezTo>
                <a:cubicBezTo>
                  <a:pt x="51" y="58"/>
                  <a:pt x="41" y="58"/>
                  <a:pt x="35" y="64"/>
                </a:cubicBezTo>
                <a:cubicBezTo>
                  <a:pt x="28" y="70"/>
                  <a:pt x="28" y="80"/>
                  <a:pt x="35" y="87"/>
                </a:cubicBezTo>
                <a:cubicBezTo>
                  <a:pt x="42" y="94"/>
                  <a:pt x="42" y="94"/>
                  <a:pt x="42" y="94"/>
                </a:cubicBezTo>
                <a:cubicBezTo>
                  <a:pt x="34" y="105"/>
                  <a:pt x="28" y="118"/>
                  <a:pt x="26" y="133"/>
                </a:cubicBezTo>
                <a:cubicBezTo>
                  <a:pt x="16" y="133"/>
                  <a:pt x="16" y="133"/>
                  <a:pt x="16" y="133"/>
                </a:cubicBezTo>
                <a:cubicBezTo>
                  <a:pt x="7" y="133"/>
                  <a:pt x="0" y="140"/>
                  <a:pt x="0" y="149"/>
                </a:cubicBezTo>
                <a:cubicBezTo>
                  <a:pt x="0" y="158"/>
                  <a:pt x="7" y="165"/>
                  <a:pt x="16" y="165"/>
                </a:cubicBezTo>
                <a:cubicBezTo>
                  <a:pt x="26" y="165"/>
                  <a:pt x="26" y="165"/>
                  <a:pt x="26" y="165"/>
                </a:cubicBezTo>
                <a:cubicBezTo>
                  <a:pt x="28" y="179"/>
                  <a:pt x="34" y="192"/>
                  <a:pt x="42" y="204"/>
                </a:cubicBezTo>
                <a:cubicBezTo>
                  <a:pt x="35" y="211"/>
                  <a:pt x="35" y="211"/>
                  <a:pt x="35" y="211"/>
                </a:cubicBezTo>
                <a:cubicBezTo>
                  <a:pt x="28" y="217"/>
                  <a:pt x="28" y="227"/>
                  <a:pt x="35" y="234"/>
                </a:cubicBezTo>
                <a:cubicBezTo>
                  <a:pt x="41" y="240"/>
                  <a:pt x="51" y="240"/>
                  <a:pt x="58" y="234"/>
                </a:cubicBezTo>
                <a:cubicBezTo>
                  <a:pt x="65" y="227"/>
                  <a:pt x="65" y="227"/>
                  <a:pt x="65" y="227"/>
                </a:cubicBezTo>
                <a:cubicBezTo>
                  <a:pt x="72" y="232"/>
                  <a:pt x="81" y="236"/>
                  <a:pt x="90" y="239"/>
                </a:cubicBezTo>
                <a:cubicBezTo>
                  <a:pt x="94" y="241"/>
                  <a:pt x="99" y="242"/>
                  <a:pt x="103" y="243"/>
                </a:cubicBezTo>
                <a:cubicBezTo>
                  <a:pt x="103" y="253"/>
                  <a:pt x="103" y="253"/>
                  <a:pt x="103" y="253"/>
                </a:cubicBezTo>
                <a:cubicBezTo>
                  <a:pt x="103" y="262"/>
                  <a:pt x="111" y="269"/>
                  <a:pt x="120" y="269"/>
                </a:cubicBezTo>
                <a:cubicBezTo>
                  <a:pt x="129" y="269"/>
                  <a:pt x="136" y="262"/>
                  <a:pt x="136" y="253"/>
                </a:cubicBezTo>
                <a:cubicBezTo>
                  <a:pt x="136" y="243"/>
                  <a:pt x="136" y="243"/>
                  <a:pt x="136" y="243"/>
                </a:cubicBezTo>
                <a:cubicBezTo>
                  <a:pt x="150" y="240"/>
                  <a:pt x="163" y="235"/>
                  <a:pt x="175" y="227"/>
                </a:cubicBezTo>
                <a:cubicBezTo>
                  <a:pt x="182" y="234"/>
                  <a:pt x="182" y="234"/>
                  <a:pt x="182" y="234"/>
                </a:cubicBezTo>
                <a:cubicBezTo>
                  <a:pt x="188" y="240"/>
                  <a:pt x="198" y="240"/>
                  <a:pt x="204" y="234"/>
                </a:cubicBezTo>
                <a:cubicBezTo>
                  <a:pt x="211" y="227"/>
                  <a:pt x="211" y="217"/>
                  <a:pt x="204" y="211"/>
                </a:cubicBezTo>
                <a:cubicBezTo>
                  <a:pt x="197" y="204"/>
                  <a:pt x="197" y="204"/>
                  <a:pt x="197" y="204"/>
                </a:cubicBezTo>
                <a:cubicBezTo>
                  <a:pt x="204" y="194"/>
                  <a:pt x="209" y="184"/>
                  <a:pt x="212" y="172"/>
                </a:cubicBezTo>
                <a:cubicBezTo>
                  <a:pt x="213" y="170"/>
                  <a:pt x="213" y="167"/>
                  <a:pt x="214" y="165"/>
                </a:cubicBezTo>
                <a:close/>
                <a:moveTo>
                  <a:pt x="183" y="194"/>
                </a:moveTo>
                <a:cubicBezTo>
                  <a:pt x="169" y="213"/>
                  <a:pt x="148" y="225"/>
                  <a:pt x="123" y="226"/>
                </a:cubicBezTo>
                <a:cubicBezTo>
                  <a:pt x="122" y="226"/>
                  <a:pt x="121" y="226"/>
                  <a:pt x="120" y="226"/>
                </a:cubicBezTo>
                <a:cubicBezTo>
                  <a:pt x="77" y="226"/>
                  <a:pt x="42" y="192"/>
                  <a:pt x="42" y="149"/>
                </a:cubicBezTo>
                <a:cubicBezTo>
                  <a:pt x="42" y="106"/>
                  <a:pt x="77" y="71"/>
                  <a:pt x="120" y="71"/>
                </a:cubicBezTo>
                <a:cubicBezTo>
                  <a:pt x="162" y="71"/>
                  <a:pt x="197" y="106"/>
                  <a:pt x="197" y="149"/>
                </a:cubicBezTo>
                <a:cubicBezTo>
                  <a:pt x="197" y="166"/>
                  <a:pt x="192" y="181"/>
                  <a:pt x="183" y="19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CB9B90"/>
              </a:solidFill>
              <a:latin typeface="Corbel" panose="020B0503020204020204"/>
            </a:endParaRPr>
          </a:p>
        </p:txBody>
      </p:sp>
      <p:grpSp>
        <p:nvGrpSpPr>
          <p:cNvPr id="8" name="Group 7">
            <a:extLst>
              <a:ext uri="{FF2B5EF4-FFF2-40B4-BE49-F238E27FC236}">
                <a16:creationId xmlns:a16="http://schemas.microsoft.com/office/drawing/2014/main" id="{0BE8D1DA-F724-77DC-7C1A-24550BFBF389}"/>
              </a:ext>
            </a:extLst>
          </p:cNvPr>
          <p:cNvGrpSpPr/>
          <p:nvPr/>
        </p:nvGrpSpPr>
        <p:grpSpPr>
          <a:xfrm>
            <a:off x="9535829" y="2577435"/>
            <a:ext cx="650236" cy="741363"/>
            <a:chOff x="7739063" y="701675"/>
            <a:chExt cx="1019175" cy="1096963"/>
          </a:xfrm>
          <a:solidFill>
            <a:srgbClr val="0033A1"/>
          </a:solidFill>
        </p:grpSpPr>
        <p:sp>
          <p:nvSpPr>
            <p:cNvPr id="9" name="Freeform 34">
              <a:extLst>
                <a:ext uri="{FF2B5EF4-FFF2-40B4-BE49-F238E27FC236}">
                  <a16:creationId xmlns:a16="http://schemas.microsoft.com/office/drawing/2014/main" id="{02F599A2-CA9C-05AA-3EDC-659BBE3BB3EC}"/>
                </a:ext>
              </a:extLst>
            </p:cNvPr>
            <p:cNvSpPr>
              <a:spLocks/>
            </p:cNvSpPr>
            <p:nvPr/>
          </p:nvSpPr>
          <p:spPr bwMode="auto">
            <a:xfrm>
              <a:off x="8026400" y="828675"/>
              <a:ext cx="731838" cy="969963"/>
            </a:xfrm>
            <a:custGeom>
              <a:avLst/>
              <a:gdLst>
                <a:gd name="T0" fmla="*/ 303 w 461"/>
                <a:gd name="T1" fmla="*/ 0 h 611"/>
                <a:gd name="T2" fmla="*/ 459 w 461"/>
                <a:gd name="T3" fmla="*/ 42 h 611"/>
                <a:gd name="T4" fmla="*/ 461 w 461"/>
                <a:gd name="T5" fmla="*/ 44 h 611"/>
                <a:gd name="T6" fmla="*/ 305 w 461"/>
                <a:gd name="T7" fmla="*/ 611 h 611"/>
                <a:gd name="T8" fmla="*/ 0 w 461"/>
                <a:gd name="T9" fmla="*/ 527 h 611"/>
                <a:gd name="T10" fmla="*/ 119 w 461"/>
                <a:gd name="T11" fmla="*/ 527 h 611"/>
                <a:gd name="T12" fmla="*/ 283 w 461"/>
                <a:gd name="T13" fmla="*/ 572 h 611"/>
                <a:gd name="T14" fmla="*/ 422 w 461"/>
                <a:gd name="T15" fmla="*/ 66 h 611"/>
                <a:gd name="T16" fmla="*/ 303 w 461"/>
                <a:gd name="T17" fmla="*/ 32 h 611"/>
                <a:gd name="T18" fmla="*/ 303 w 461"/>
                <a:gd name="T19" fmla="*/ 0 h 611"/>
                <a:gd name="T20" fmla="*/ 303 w 461"/>
                <a:gd name="T2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11">
                  <a:moveTo>
                    <a:pt x="303" y="0"/>
                  </a:moveTo>
                  <a:lnTo>
                    <a:pt x="459" y="42"/>
                  </a:lnTo>
                  <a:lnTo>
                    <a:pt x="461" y="44"/>
                  </a:lnTo>
                  <a:lnTo>
                    <a:pt x="305" y="611"/>
                  </a:lnTo>
                  <a:lnTo>
                    <a:pt x="0" y="527"/>
                  </a:lnTo>
                  <a:lnTo>
                    <a:pt x="119" y="527"/>
                  </a:lnTo>
                  <a:lnTo>
                    <a:pt x="283" y="572"/>
                  </a:lnTo>
                  <a:lnTo>
                    <a:pt x="422" y="66"/>
                  </a:lnTo>
                  <a:lnTo>
                    <a:pt x="303" y="32"/>
                  </a:lnTo>
                  <a:lnTo>
                    <a:pt x="303" y="0"/>
                  </a:lnTo>
                  <a:lnTo>
                    <a:pt x="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0" name="Freeform 35">
              <a:extLst>
                <a:ext uri="{FF2B5EF4-FFF2-40B4-BE49-F238E27FC236}">
                  <a16:creationId xmlns:a16="http://schemas.microsoft.com/office/drawing/2014/main" id="{3F7C2D9C-D7B1-7FB0-902C-CE1F0418393E}"/>
                </a:ext>
              </a:extLst>
            </p:cNvPr>
            <p:cNvSpPr>
              <a:spLocks noEditPoints="1"/>
            </p:cNvSpPr>
            <p:nvPr/>
          </p:nvSpPr>
          <p:spPr bwMode="auto">
            <a:xfrm>
              <a:off x="7739063" y="701675"/>
              <a:ext cx="738188" cy="936625"/>
            </a:xfrm>
            <a:custGeom>
              <a:avLst/>
              <a:gdLst>
                <a:gd name="T0" fmla="*/ 0 w 321"/>
                <a:gd name="T1" fmla="*/ 0 h 406"/>
                <a:gd name="T2" fmla="*/ 0 w 321"/>
                <a:gd name="T3" fmla="*/ 406 h 406"/>
                <a:gd name="T4" fmla="*/ 264 w 321"/>
                <a:gd name="T5" fmla="*/ 406 h 406"/>
                <a:gd name="T6" fmla="*/ 276 w 321"/>
                <a:gd name="T7" fmla="*/ 401 h 406"/>
                <a:gd name="T8" fmla="*/ 317 w 321"/>
                <a:gd name="T9" fmla="*/ 358 h 406"/>
                <a:gd name="T10" fmla="*/ 321 w 321"/>
                <a:gd name="T11" fmla="*/ 348 h 406"/>
                <a:gd name="T12" fmla="*/ 321 w 321"/>
                <a:gd name="T13" fmla="*/ 0 h 406"/>
                <a:gd name="T14" fmla="*/ 0 w 321"/>
                <a:gd name="T15" fmla="*/ 0 h 406"/>
                <a:gd name="T16" fmla="*/ 299 w 321"/>
                <a:gd name="T17" fmla="*/ 342 h 406"/>
                <a:gd name="T18" fmla="*/ 299 w 321"/>
                <a:gd name="T19" fmla="*/ 343 h 406"/>
                <a:gd name="T20" fmla="*/ 298 w 321"/>
                <a:gd name="T21" fmla="*/ 343 h 406"/>
                <a:gd name="T22" fmla="*/ 276 w 321"/>
                <a:gd name="T23" fmla="*/ 343 h 406"/>
                <a:gd name="T24" fmla="*/ 260 w 321"/>
                <a:gd name="T25" fmla="*/ 358 h 406"/>
                <a:gd name="T26" fmla="*/ 260 w 321"/>
                <a:gd name="T27" fmla="*/ 383 h 406"/>
                <a:gd name="T28" fmla="*/ 260 w 321"/>
                <a:gd name="T29" fmla="*/ 384 h 406"/>
                <a:gd name="T30" fmla="*/ 259 w 321"/>
                <a:gd name="T31" fmla="*/ 384 h 406"/>
                <a:gd name="T32" fmla="*/ 22 w 321"/>
                <a:gd name="T33" fmla="*/ 384 h 406"/>
                <a:gd name="T34" fmla="*/ 22 w 321"/>
                <a:gd name="T35" fmla="*/ 21 h 406"/>
                <a:gd name="T36" fmla="*/ 299 w 321"/>
                <a:gd name="T37" fmla="*/ 21 h 406"/>
                <a:gd name="T38" fmla="*/ 299 w 321"/>
                <a:gd name="T39" fmla="*/ 3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406">
                  <a:moveTo>
                    <a:pt x="0" y="0"/>
                  </a:moveTo>
                  <a:cubicBezTo>
                    <a:pt x="0" y="406"/>
                    <a:pt x="0" y="406"/>
                    <a:pt x="0" y="406"/>
                  </a:cubicBezTo>
                  <a:cubicBezTo>
                    <a:pt x="264" y="406"/>
                    <a:pt x="264" y="406"/>
                    <a:pt x="264" y="406"/>
                  </a:cubicBezTo>
                  <a:cubicBezTo>
                    <a:pt x="269" y="406"/>
                    <a:pt x="273" y="404"/>
                    <a:pt x="276" y="401"/>
                  </a:cubicBezTo>
                  <a:cubicBezTo>
                    <a:pt x="317" y="358"/>
                    <a:pt x="317" y="358"/>
                    <a:pt x="317" y="358"/>
                  </a:cubicBezTo>
                  <a:cubicBezTo>
                    <a:pt x="320" y="355"/>
                    <a:pt x="321" y="352"/>
                    <a:pt x="321" y="348"/>
                  </a:cubicBezTo>
                  <a:cubicBezTo>
                    <a:pt x="321" y="0"/>
                    <a:pt x="321" y="0"/>
                    <a:pt x="321" y="0"/>
                  </a:cubicBezTo>
                  <a:lnTo>
                    <a:pt x="0" y="0"/>
                  </a:lnTo>
                  <a:close/>
                  <a:moveTo>
                    <a:pt x="299" y="342"/>
                  </a:moveTo>
                  <a:cubicBezTo>
                    <a:pt x="299" y="343"/>
                    <a:pt x="299" y="343"/>
                    <a:pt x="299" y="343"/>
                  </a:cubicBezTo>
                  <a:cubicBezTo>
                    <a:pt x="299" y="343"/>
                    <a:pt x="298" y="343"/>
                    <a:pt x="298" y="343"/>
                  </a:cubicBezTo>
                  <a:cubicBezTo>
                    <a:pt x="276" y="343"/>
                    <a:pt x="276" y="343"/>
                    <a:pt x="276" y="343"/>
                  </a:cubicBezTo>
                  <a:cubicBezTo>
                    <a:pt x="266" y="343"/>
                    <a:pt x="260" y="349"/>
                    <a:pt x="260" y="358"/>
                  </a:cubicBezTo>
                  <a:cubicBezTo>
                    <a:pt x="260" y="383"/>
                    <a:pt x="260" y="383"/>
                    <a:pt x="260" y="383"/>
                  </a:cubicBezTo>
                  <a:cubicBezTo>
                    <a:pt x="260" y="383"/>
                    <a:pt x="260" y="384"/>
                    <a:pt x="260" y="384"/>
                  </a:cubicBezTo>
                  <a:cubicBezTo>
                    <a:pt x="260" y="384"/>
                    <a:pt x="259" y="384"/>
                    <a:pt x="259" y="384"/>
                  </a:cubicBezTo>
                  <a:cubicBezTo>
                    <a:pt x="198" y="384"/>
                    <a:pt x="22" y="384"/>
                    <a:pt x="22" y="384"/>
                  </a:cubicBezTo>
                  <a:cubicBezTo>
                    <a:pt x="22" y="21"/>
                    <a:pt x="22" y="21"/>
                    <a:pt x="22" y="21"/>
                  </a:cubicBezTo>
                  <a:cubicBezTo>
                    <a:pt x="299" y="21"/>
                    <a:pt x="299" y="21"/>
                    <a:pt x="299" y="21"/>
                  </a:cubicBezTo>
                  <a:lnTo>
                    <a:pt x="299"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1" name="Freeform 36">
              <a:extLst>
                <a:ext uri="{FF2B5EF4-FFF2-40B4-BE49-F238E27FC236}">
                  <a16:creationId xmlns:a16="http://schemas.microsoft.com/office/drawing/2014/main" id="{B15D5C60-9620-5402-C2A6-6BD5968F9E8F}"/>
                </a:ext>
              </a:extLst>
            </p:cNvPr>
            <p:cNvSpPr>
              <a:spLocks/>
            </p:cNvSpPr>
            <p:nvPr/>
          </p:nvSpPr>
          <p:spPr bwMode="auto">
            <a:xfrm>
              <a:off x="7851775" y="879475"/>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2" name="Freeform 37">
              <a:extLst>
                <a:ext uri="{FF2B5EF4-FFF2-40B4-BE49-F238E27FC236}">
                  <a16:creationId xmlns:a16="http://schemas.microsoft.com/office/drawing/2014/main" id="{03EB6E85-88A8-6102-4489-1FCE56CFE8B7}"/>
                </a:ext>
              </a:extLst>
            </p:cNvPr>
            <p:cNvSpPr>
              <a:spLocks/>
            </p:cNvSpPr>
            <p:nvPr/>
          </p:nvSpPr>
          <p:spPr bwMode="auto">
            <a:xfrm>
              <a:off x="7851775" y="992188"/>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3" name="Freeform 38">
              <a:extLst>
                <a:ext uri="{FF2B5EF4-FFF2-40B4-BE49-F238E27FC236}">
                  <a16:creationId xmlns:a16="http://schemas.microsoft.com/office/drawing/2014/main" id="{7D79945A-ABA3-8658-D125-8D8E3CBD00E3}"/>
                </a:ext>
              </a:extLst>
            </p:cNvPr>
            <p:cNvSpPr>
              <a:spLocks/>
            </p:cNvSpPr>
            <p:nvPr/>
          </p:nvSpPr>
          <p:spPr bwMode="auto">
            <a:xfrm>
              <a:off x="7851775" y="1103313"/>
              <a:ext cx="219075" cy="60325"/>
            </a:xfrm>
            <a:custGeom>
              <a:avLst/>
              <a:gdLst>
                <a:gd name="T0" fmla="*/ 0 w 138"/>
                <a:gd name="T1" fmla="*/ 0 h 38"/>
                <a:gd name="T2" fmla="*/ 138 w 138"/>
                <a:gd name="T3" fmla="*/ 0 h 38"/>
                <a:gd name="T4" fmla="*/ 138 w 138"/>
                <a:gd name="T5" fmla="*/ 38 h 38"/>
                <a:gd name="T6" fmla="*/ 0 w 138"/>
                <a:gd name="T7" fmla="*/ 38 h 38"/>
                <a:gd name="T8" fmla="*/ 0 w 138"/>
                <a:gd name="T9" fmla="*/ 0 h 38"/>
                <a:gd name="T10" fmla="*/ 0 w 138"/>
                <a:gd name="T11" fmla="*/ 0 h 38"/>
              </a:gdLst>
              <a:ahLst/>
              <a:cxnLst>
                <a:cxn ang="0">
                  <a:pos x="T0" y="T1"/>
                </a:cxn>
                <a:cxn ang="0">
                  <a:pos x="T2" y="T3"/>
                </a:cxn>
                <a:cxn ang="0">
                  <a:pos x="T4" y="T5"/>
                </a:cxn>
                <a:cxn ang="0">
                  <a:pos x="T6" y="T7"/>
                </a:cxn>
                <a:cxn ang="0">
                  <a:pos x="T8" y="T9"/>
                </a:cxn>
                <a:cxn ang="0">
                  <a:pos x="T10" y="T11"/>
                </a:cxn>
              </a:cxnLst>
              <a:rect l="0" t="0" r="r" b="b"/>
              <a:pathLst>
                <a:path w="138" h="38">
                  <a:moveTo>
                    <a:pt x="0" y="0"/>
                  </a:moveTo>
                  <a:lnTo>
                    <a:pt x="138" y="0"/>
                  </a:lnTo>
                  <a:lnTo>
                    <a:pt x="138"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grpSp>
      <p:grpSp>
        <p:nvGrpSpPr>
          <p:cNvPr id="14" name="Group 13">
            <a:extLst>
              <a:ext uri="{FF2B5EF4-FFF2-40B4-BE49-F238E27FC236}">
                <a16:creationId xmlns:a16="http://schemas.microsoft.com/office/drawing/2014/main" id="{B6394AE4-BE21-D5FC-8283-172DB0DEEFFD}"/>
              </a:ext>
            </a:extLst>
          </p:cNvPr>
          <p:cNvGrpSpPr/>
          <p:nvPr/>
        </p:nvGrpSpPr>
        <p:grpSpPr>
          <a:xfrm>
            <a:off x="2127071" y="2654136"/>
            <a:ext cx="681175" cy="587960"/>
            <a:chOff x="7716838" y="3678238"/>
            <a:chExt cx="1038225" cy="923925"/>
          </a:xfrm>
          <a:solidFill>
            <a:schemeClr val="tx2"/>
          </a:solidFill>
        </p:grpSpPr>
        <p:sp>
          <p:nvSpPr>
            <p:cNvPr id="15" name="Freeform 109">
              <a:extLst>
                <a:ext uri="{FF2B5EF4-FFF2-40B4-BE49-F238E27FC236}">
                  <a16:creationId xmlns:a16="http://schemas.microsoft.com/office/drawing/2014/main" id="{2335CD7D-AF3A-AE9C-8991-82174AB8E269}"/>
                </a:ext>
              </a:extLst>
            </p:cNvPr>
            <p:cNvSpPr>
              <a:spLocks noEditPoints="1"/>
            </p:cNvSpPr>
            <p:nvPr/>
          </p:nvSpPr>
          <p:spPr bwMode="auto">
            <a:xfrm>
              <a:off x="7716838" y="3678238"/>
              <a:ext cx="1038225" cy="923925"/>
            </a:xfrm>
            <a:custGeom>
              <a:avLst/>
              <a:gdLst>
                <a:gd name="T0" fmla="*/ 386 w 399"/>
                <a:gd name="T1" fmla="*/ 0 h 355"/>
                <a:gd name="T2" fmla="*/ 13 w 399"/>
                <a:gd name="T3" fmla="*/ 0 h 355"/>
                <a:gd name="T4" fmla="*/ 0 w 399"/>
                <a:gd name="T5" fmla="*/ 13 h 355"/>
                <a:gd name="T6" fmla="*/ 0 w 399"/>
                <a:gd name="T7" fmla="*/ 342 h 355"/>
                <a:gd name="T8" fmla="*/ 13 w 399"/>
                <a:gd name="T9" fmla="*/ 355 h 355"/>
                <a:gd name="T10" fmla="*/ 386 w 399"/>
                <a:gd name="T11" fmla="*/ 355 h 355"/>
                <a:gd name="T12" fmla="*/ 399 w 399"/>
                <a:gd name="T13" fmla="*/ 342 h 355"/>
                <a:gd name="T14" fmla="*/ 399 w 399"/>
                <a:gd name="T15" fmla="*/ 13 h 355"/>
                <a:gd name="T16" fmla="*/ 386 w 399"/>
                <a:gd name="T17" fmla="*/ 0 h 355"/>
                <a:gd name="T18" fmla="*/ 307 w 399"/>
                <a:gd name="T19" fmla="*/ 28 h 355"/>
                <a:gd name="T20" fmla="*/ 324 w 399"/>
                <a:gd name="T21" fmla="*/ 44 h 355"/>
                <a:gd name="T22" fmla="*/ 307 w 399"/>
                <a:gd name="T23" fmla="*/ 61 h 355"/>
                <a:gd name="T24" fmla="*/ 290 w 399"/>
                <a:gd name="T25" fmla="*/ 44 h 355"/>
                <a:gd name="T26" fmla="*/ 307 w 399"/>
                <a:gd name="T27" fmla="*/ 28 h 355"/>
                <a:gd name="T28" fmla="*/ 258 w 399"/>
                <a:gd name="T29" fmla="*/ 28 h 355"/>
                <a:gd name="T30" fmla="*/ 274 w 399"/>
                <a:gd name="T31" fmla="*/ 44 h 355"/>
                <a:gd name="T32" fmla="*/ 258 w 399"/>
                <a:gd name="T33" fmla="*/ 61 h 355"/>
                <a:gd name="T34" fmla="*/ 241 w 399"/>
                <a:gd name="T35" fmla="*/ 44 h 355"/>
                <a:gd name="T36" fmla="*/ 258 w 399"/>
                <a:gd name="T37" fmla="*/ 28 h 355"/>
                <a:gd name="T38" fmla="*/ 374 w 399"/>
                <a:gd name="T39" fmla="*/ 329 h 355"/>
                <a:gd name="T40" fmla="*/ 25 w 399"/>
                <a:gd name="T41" fmla="*/ 329 h 355"/>
                <a:gd name="T42" fmla="*/ 25 w 399"/>
                <a:gd name="T43" fmla="*/ 89 h 355"/>
                <a:gd name="T44" fmla="*/ 374 w 399"/>
                <a:gd name="T45" fmla="*/ 89 h 355"/>
                <a:gd name="T46" fmla="*/ 374 w 399"/>
                <a:gd name="T47" fmla="*/ 329 h 355"/>
                <a:gd name="T48" fmla="*/ 357 w 399"/>
                <a:gd name="T49" fmla="*/ 61 h 355"/>
                <a:gd name="T50" fmla="*/ 340 w 399"/>
                <a:gd name="T51" fmla="*/ 44 h 355"/>
                <a:gd name="T52" fmla="*/ 357 w 399"/>
                <a:gd name="T53" fmla="*/ 28 h 355"/>
                <a:gd name="T54" fmla="*/ 374 w 399"/>
                <a:gd name="T55" fmla="*/ 44 h 355"/>
                <a:gd name="T56" fmla="*/ 357 w 399"/>
                <a:gd name="T57" fmla="*/ 6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9" h="355">
                  <a:moveTo>
                    <a:pt x="386" y="0"/>
                  </a:moveTo>
                  <a:cubicBezTo>
                    <a:pt x="13" y="0"/>
                    <a:pt x="13" y="0"/>
                    <a:pt x="13" y="0"/>
                  </a:cubicBezTo>
                  <a:cubicBezTo>
                    <a:pt x="6" y="0"/>
                    <a:pt x="0" y="6"/>
                    <a:pt x="0" y="13"/>
                  </a:cubicBezTo>
                  <a:cubicBezTo>
                    <a:pt x="0" y="342"/>
                    <a:pt x="0" y="342"/>
                    <a:pt x="0" y="342"/>
                  </a:cubicBezTo>
                  <a:cubicBezTo>
                    <a:pt x="0" y="349"/>
                    <a:pt x="6" y="355"/>
                    <a:pt x="13" y="355"/>
                  </a:cubicBezTo>
                  <a:cubicBezTo>
                    <a:pt x="386" y="355"/>
                    <a:pt x="386" y="355"/>
                    <a:pt x="386" y="355"/>
                  </a:cubicBezTo>
                  <a:cubicBezTo>
                    <a:pt x="393" y="355"/>
                    <a:pt x="399" y="349"/>
                    <a:pt x="399" y="342"/>
                  </a:cubicBezTo>
                  <a:cubicBezTo>
                    <a:pt x="399" y="13"/>
                    <a:pt x="399" y="13"/>
                    <a:pt x="399" y="13"/>
                  </a:cubicBezTo>
                  <a:cubicBezTo>
                    <a:pt x="399" y="6"/>
                    <a:pt x="393" y="0"/>
                    <a:pt x="386" y="0"/>
                  </a:cubicBezTo>
                  <a:close/>
                  <a:moveTo>
                    <a:pt x="307" y="28"/>
                  </a:moveTo>
                  <a:cubicBezTo>
                    <a:pt x="316" y="28"/>
                    <a:pt x="324" y="35"/>
                    <a:pt x="324" y="44"/>
                  </a:cubicBezTo>
                  <a:cubicBezTo>
                    <a:pt x="324" y="54"/>
                    <a:pt x="316" y="61"/>
                    <a:pt x="307" y="61"/>
                  </a:cubicBezTo>
                  <a:cubicBezTo>
                    <a:pt x="298" y="61"/>
                    <a:pt x="290" y="54"/>
                    <a:pt x="290" y="44"/>
                  </a:cubicBezTo>
                  <a:cubicBezTo>
                    <a:pt x="290" y="35"/>
                    <a:pt x="298" y="28"/>
                    <a:pt x="307" y="28"/>
                  </a:cubicBezTo>
                  <a:close/>
                  <a:moveTo>
                    <a:pt x="258" y="28"/>
                  </a:moveTo>
                  <a:cubicBezTo>
                    <a:pt x="267" y="28"/>
                    <a:pt x="274" y="35"/>
                    <a:pt x="274" y="44"/>
                  </a:cubicBezTo>
                  <a:cubicBezTo>
                    <a:pt x="274" y="54"/>
                    <a:pt x="267" y="61"/>
                    <a:pt x="258" y="61"/>
                  </a:cubicBezTo>
                  <a:cubicBezTo>
                    <a:pt x="248" y="61"/>
                    <a:pt x="241" y="54"/>
                    <a:pt x="241" y="44"/>
                  </a:cubicBezTo>
                  <a:cubicBezTo>
                    <a:pt x="241" y="35"/>
                    <a:pt x="248" y="28"/>
                    <a:pt x="258" y="28"/>
                  </a:cubicBezTo>
                  <a:close/>
                  <a:moveTo>
                    <a:pt x="374" y="329"/>
                  </a:moveTo>
                  <a:cubicBezTo>
                    <a:pt x="25" y="329"/>
                    <a:pt x="25" y="329"/>
                    <a:pt x="25" y="329"/>
                  </a:cubicBezTo>
                  <a:cubicBezTo>
                    <a:pt x="25" y="89"/>
                    <a:pt x="25" y="89"/>
                    <a:pt x="25" y="89"/>
                  </a:cubicBezTo>
                  <a:cubicBezTo>
                    <a:pt x="374" y="89"/>
                    <a:pt x="374" y="89"/>
                    <a:pt x="374" y="89"/>
                  </a:cubicBezTo>
                  <a:lnTo>
                    <a:pt x="374" y="329"/>
                  </a:lnTo>
                  <a:close/>
                  <a:moveTo>
                    <a:pt x="357" y="61"/>
                  </a:moveTo>
                  <a:cubicBezTo>
                    <a:pt x="347" y="61"/>
                    <a:pt x="340" y="54"/>
                    <a:pt x="340" y="44"/>
                  </a:cubicBezTo>
                  <a:cubicBezTo>
                    <a:pt x="340" y="35"/>
                    <a:pt x="347" y="28"/>
                    <a:pt x="357" y="28"/>
                  </a:cubicBezTo>
                  <a:cubicBezTo>
                    <a:pt x="366" y="28"/>
                    <a:pt x="374" y="35"/>
                    <a:pt x="374" y="44"/>
                  </a:cubicBezTo>
                  <a:cubicBezTo>
                    <a:pt x="374" y="54"/>
                    <a:pt x="366" y="61"/>
                    <a:pt x="357"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6" name="Freeform 110">
              <a:extLst>
                <a:ext uri="{FF2B5EF4-FFF2-40B4-BE49-F238E27FC236}">
                  <a16:creationId xmlns:a16="http://schemas.microsoft.com/office/drawing/2014/main" id="{D5C63DDE-E193-B132-A8A6-6203B61C2D40}"/>
                </a:ext>
              </a:extLst>
            </p:cNvPr>
            <p:cNvSpPr>
              <a:spLocks noEditPoints="1"/>
            </p:cNvSpPr>
            <p:nvPr/>
          </p:nvSpPr>
          <p:spPr bwMode="auto">
            <a:xfrm>
              <a:off x="7856538" y="4041776"/>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4"/>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7" name="Freeform 111">
              <a:extLst>
                <a:ext uri="{FF2B5EF4-FFF2-40B4-BE49-F238E27FC236}">
                  <a16:creationId xmlns:a16="http://schemas.microsoft.com/office/drawing/2014/main" id="{AA7CE1C0-C0E2-4B6D-2BE2-146D0394510F}"/>
                </a:ext>
              </a:extLst>
            </p:cNvPr>
            <p:cNvSpPr>
              <a:spLocks/>
            </p:cNvSpPr>
            <p:nvPr/>
          </p:nvSpPr>
          <p:spPr bwMode="auto">
            <a:xfrm>
              <a:off x="7994651" y="4041776"/>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9 w 56"/>
                <a:gd name="T17" fmla="*/ 0 h 94"/>
                <a:gd name="T18" fmla="*/ 39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9" y="0"/>
                  </a:lnTo>
                  <a:lnTo>
                    <a:pt x="39"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8" name="Freeform 112">
              <a:extLst>
                <a:ext uri="{FF2B5EF4-FFF2-40B4-BE49-F238E27FC236}">
                  <a16:creationId xmlns:a16="http://schemas.microsoft.com/office/drawing/2014/main" id="{D7580424-AB6B-D4E7-3F41-AEFAFD54238A}"/>
                </a:ext>
              </a:extLst>
            </p:cNvPr>
            <p:cNvSpPr>
              <a:spLocks noEditPoints="1"/>
            </p:cNvSpPr>
            <p:nvPr/>
          </p:nvSpPr>
          <p:spPr bwMode="auto">
            <a:xfrm>
              <a:off x="8121651" y="4041776"/>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1" y="46"/>
                    <a:pt x="0" y="38"/>
                    <a:pt x="0" y="29"/>
                  </a:cubicBezTo>
                  <a:close/>
                  <a:moveTo>
                    <a:pt x="10" y="29"/>
                  </a:moveTo>
                  <a:cubicBezTo>
                    <a:pt x="10" y="36"/>
                    <a:pt x="11" y="41"/>
                    <a:pt x="12" y="44"/>
                  </a:cubicBezTo>
                  <a:cubicBezTo>
                    <a:pt x="14" y="48"/>
                    <a:pt x="16" y="49"/>
                    <a:pt x="19" y="49"/>
                  </a:cubicBezTo>
                  <a:cubicBezTo>
                    <a:pt x="22" y="49"/>
                    <a:pt x="25" y="48"/>
                    <a:pt x="26" y="44"/>
                  </a:cubicBezTo>
                  <a:cubicBezTo>
                    <a:pt x="28" y="41"/>
                    <a:pt x="28" y="36"/>
                    <a:pt x="28" y="29"/>
                  </a:cubicBezTo>
                  <a:cubicBezTo>
                    <a:pt x="28" y="23"/>
                    <a:pt x="28"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9" name="Freeform 113">
              <a:extLst>
                <a:ext uri="{FF2B5EF4-FFF2-40B4-BE49-F238E27FC236}">
                  <a16:creationId xmlns:a16="http://schemas.microsoft.com/office/drawing/2014/main" id="{EA0DFBAC-3440-7CD0-784B-1586137B3E28}"/>
                </a:ext>
              </a:extLst>
            </p:cNvPr>
            <p:cNvSpPr>
              <a:spLocks/>
            </p:cNvSpPr>
            <p:nvPr/>
          </p:nvSpPr>
          <p:spPr bwMode="auto">
            <a:xfrm>
              <a:off x="8259763" y="4041776"/>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8 w 56"/>
                <a:gd name="T17" fmla="*/ 0 h 94"/>
                <a:gd name="T18" fmla="*/ 38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8" y="0"/>
                  </a:lnTo>
                  <a:lnTo>
                    <a:pt x="38"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0" name="Freeform 114">
              <a:extLst>
                <a:ext uri="{FF2B5EF4-FFF2-40B4-BE49-F238E27FC236}">
                  <a16:creationId xmlns:a16="http://schemas.microsoft.com/office/drawing/2014/main" id="{EE02FEAA-284E-1EAC-EB80-07A044050E58}"/>
                </a:ext>
              </a:extLst>
            </p:cNvPr>
            <p:cNvSpPr>
              <a:spLocks noEditPoints="1"/>
            </p:cNvSpPr>
            <p:nvPr/>
          </p:nvSpPr>
          <p:spPr bwMode="auto">
            <a:xfrm>
              <a:off x="8388351" y="4041776"/>
              <a:ext cx="98425" cy="150813"/>
            </a:xfrm>
            <a:custGeom>
              <a:avLst/>
              <a:gdLst>
                <a:gd name="T0" fmla="*/ 0 w 38"/>
                <a:gd name="T1" fmla="*/ 29 h 58"/>
                <a:gd name="T2" fmla="*/ 5 w 38"/>
                <a:gd name="T3" fmla="*/ 7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4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7"/>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4"/>
                  </a:cubicBezTo>
                  <a:cubicBezTo>
                    <a:pt x="27" y="41"/>
                    <a:pt x="28" y="36"/>
                    <a:pt x="28" y="29"/>
                  </a:cubicBezTo>
                  <a:cubicBezTo>
                    <a:pt x="28" y="23"/>
                    <a:pt x="27" y="18"/>
                    <a:pt x="26" y="14"/>
                  </a:cubicBezTo>
                  <a:cubicBezTo>
                    <a:pt x="25"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1" name="Freeform 115">
              <a:extLst>
                <a:ext uri="{FF2B5EF4-FFF2-40B4-BE49-F238E27FC236}">
                  <a16:creationId xmlns:a16="http://schemas.microsoft.com/office/drawing/2014/main" id="{6354CADF-2815-9BDC-9F57-762A60437E11}"/>
                </a:ext>
              </a:extLst>
            </p:cNvPr>
            <p:cNvSpPr>
              <a:spLocks/>
            </p:cNvSpPr>
            <p:nvPr/>
          </p:nvSpPr>
          <p:spPr bwMode="auto">
            <a:xfrm>
              <a:off x="8523288" y="4041776"/>
              <a:ext cx="90488" cy="149225"/>
            </a:xfrm>
            <a:custGeom>
              <a:avLst/>
              <a:gdLst>
                <a:gd name="T0" fmla="*/ 5 w 57"/>
                <a:gd name="T1" fmla="*/ 79 h 94"/>
                <a:gd name="T2" fmla="*/ 23 w 57"/>
                <a:gd name="T3" fmla="*/ 79 h 94"/>
                <a:gd name="T4" fmla="*/ 23 w 57"/>
                <a:gd name="T5" fmla="*/ 28 h 94"/>
                <a:gd name="T6" fmla="*/ 26 w 57"/>
                <a:gd name="T7" fmla="*/ 20 h 94"/>
                <a:gd name="T8" fmla="*/ 19 w 57"/>
                <a:gd name="T9" fmla="*/ 27 h 94"/>
                <a:gd name="T10" fmla="*/ 8 w 57"/>
                <a:gd name="T11" fmla="*/ 35 h 94"/>
                <a:gd name="T12" fmla="*/ 0 w 57"/>
                <a:gd name="T13" fmla="*/ 25 h 94"/>
                <a:gd name="T14" fmla="*/ 29 w 57"/>
                <a:gd name="T15" fmla="*/ 0 h 94"/>
                <a:gd name="T16" fmla="*/ 39 w 57"/>
                <a:gd name="T17" fmla="*/ 0 h 94"/>
                <a:gd name="T18" fmla="*/ 39 w 57"/>
                <a:gd name="T19" fmla="*/ 79 h 94"/>
                <a:gd name="T20" fmla="*/ 57 w 57"/>
                <a:gd name="T21" fmla="*/ 79 h 94"/>
                <a:gd name="T22" fmla="*/ 57 w 57"/>
                <a:gd name="T23" fmla="*/ 94 h 94"/>
                <a:gd name="T24" fmla="*/ 5 w 57"/>
                <a:gd name="T25" fmla="*/ 94 h 94"/>
                <a:gd name="T26" fmla="*/ 5 w 57"/>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4">
                  <a:moveTo>
                    <a:pt x="5" y="79"/>
                  </a:moveTo>
                  <a:lnTo>
                    <a:pt x="23" y="79"/>
                  </a:lnTo>
                  <a:lnTo>
                    <a:pt x="23" y="28"/>
                  </a:lnTo>
                  <a:lnTo>
                    <a:pt x="26" y="20"/>
                  </a:lnTo>
                  <a:lnTo>
                    <a:pt x="19" y="27"/>
                  </a:lnTo>
                  <a:lnTo>
                    <a:pt x="8" y="35"/>
                  </a:lnTo>
                  <a:lnTo>
                    <a:pt x="0" y="25"/>
                  </a:lnTo>
                  <a:lnTo>
                    <a:pt x="29" y="0"/>
                  </a:lnTo>
                  <a:lnTo>
                    <a:pt x="39" y="0"/>
                  </a:lnTo>
                  <a:lnTo>
                    <a:pt x="39" y="79"/>
                  </a:lnTo>
                  <a:lnTo>
                    <a:pt x="57" y="79"/>
                  </a:lnTo>
                  <a:lnTo>
                    <a:pt x="57"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2" name="Freeform 116">
              <a:extLst>
                <a:ext uri="{FF2B5EF4-FFF2-40B4-BE49-F238E27FC236}">
                  <a16:creationId xmlns:a16="http://schemas.microsoft.com/office/drawing/2014/main" id="{45F77548-3EB3-A33E-1677-0D2DC47E800F}"/>
                </a:ext>
              </a:extLst>
            </p:cNvPr>
            <p:cNvSpPr>
              <a:spLocks noEditPoints="1"/>
            </p:cNvSpPr>
            <p:nvPr/>
          </p:nvSpPr>
          <p:spPr bwMode="auto">
            <a:xfrm>
              <a:off x="7856538" y="4289426"/>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5"/>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3" name="Freeform 117">
              <a:extLst>
                <a:ext uri="{FF2B5EF4-FFF2-40B4-BE49-F238E27FC236}">
                  <a16:creationId xmlns:a16="http://schemas.microsoft.com/office/drawing/2014/main" id="{E2EF1342-E27B-88AE-D516-C628D8D7D1C4}"/>
                </a:ext>
              </a:extLst>
            </p:cNvPr>
            <p:cNvSpPr>
              <a:spLocks noEditPoints="1"/>
            </p:cNvSpPr>
            <p:nvPr/>
          </p:nvSpPr>
          <p:spPr bwMode="auto">
            <a:xfrm>
              <a:off x="7989888" y="4289426"/>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2" y="46"/>
                    <a:pt x="0" y="38"/>
                    <a:pt x="0" y="29"/>
                  </a:cubicBezTo>
                  <a:close/>
                  <a:moveTo>
                    <a:pt x="10" y="29"/>
                  </a:moveTo>
                  <a:cubicBezTo>
                    <a:pt x="10" y="36"/>
                    <a:pt x="11" y="41"/>
                    <a:pt x="12" y="44"/>
                  </a:cubicBezTo>
                  <a:cubicBezTo>
                    <a:pt x="14" y="48"/>
                    <a:pt x="16" y="49"/>
                    <a:pt x="19" y="49"/>
                  </a:cubicBezTo>
                  <a:cubicBezTo>
                    <a:pt x="22" y="49"/>
                    <a:pt x="25" y="48"/>
                    <a:pt x="26" y="45"/>
                  </a:cubicBezTo>
                  <a:cubicBezTo>
                    <a:pt x="28" y="41"/>
                    <a:pt x="28" y="36"/>
                    <a:pt x="28" y="29"/>
                  </a:cubicBezTo>
                  <a:cubicBezTo>
                    <a:pt x="28" y="23"/>
                    <a:pt x="28" y="18"/>
                    <a:pt x="26" y="14"/>
                  </a:cubicBezTo>
                  <a:cubicBezTo>
                    <a:pt x="25" y="11"/>
                    <a:pt x="23"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4" name="Freeform 118">
              <a:extLst>
                <a:ext uri="{FF2B5EF4-FFF2-40B4-BE49-F238E27FC236}">
                  <a16:creationId xmlns:a16="http://schemas.microsoft.com/office/drawing/2014/main" id="{31CB4CA2-6004-8B50-1D39-E0A39E1EB91D}"/>
                </a:ext>
              </a:extLst>
            </p:cNvPr>
            <p:cNvSpPr>
              <a:spLocks/>
            </p:cNvSpPr>
            <p:nvPr/>
          </p:nvSpPr>
          <p:spPr bwMode="auto">
            <a:xfrm>
              <a:off x="8128001" y="4292601"/>
              <a:ext cx="87313" cy="144463"/>
            </a:xfrm>
            <a:custGeom>
              <a:avLst/>
              <a:gdLst>
                <a:gd name="T0" fmla="*/ 5 w 55"/>
                <a:gd name="T1" fmla="*/ 77 h 91"/>
                <a:gd name="T2" fmla="*/ 23 w 55"/>
                <a:gd name="T3" fmla="*/ 77 h 91"/>
                <a:gd name="T4" fmla="*/ 23 w 55"/>
                <a:gd name="T5" fmla="*/ 26 h 91"/>
                <a:gd name="T6" fmla="*/ 24 w 55"/>
                <a:gd name="T7" fmla="*/ 18 h 91"/>
                <a:gd name="T8" fmla="*/ 18 w 55"/>
                <a:gd name="T9" fmla="*/ 24 h 91"/>
                <a:gd name="T10" fmla="*/ 6 w 55"/>
                <a:gd name="T11" fmla="*/ 32 h 91"/>
                <a:gd name="T12" fmla="*/ 0 w 55"/>
                <a:gd name="T13" fmla="*/ 23 h 91"/>
                <a:gd name="T14" fmla="*/ 29 w 55"/>
                <a:gd name="T15" fmla="*/ 0 h 91"/>
                <a:gd name="T16" fmla="*/ 39 w 55"/>
                <a:gd name="T17" fmla="*/ 0 h 91"/>
                <a:gd name="T18" fmla="*/ 39 w 55"/>
                <a:gd name="T19" fmla="*/ 77 h 91"/>
                <a:gd name="T20" fmla="*/ 55 w 55"/>
                <a:gd name="T21" fmla="*/ 77 h 91"/>
                <a:gd name="T22" fmla="*/ 55 w 55"/>
                <a:gd name="T23" fmla="*/ 91 h 91"/>
                <a:gd name="T24" fmla="*/ 5 w 55"/>
                <a:gd name="T25" fmla="*/ 91 h 91"/>
                <a:gd name="T26" fmla="*/ 5 w 55"/>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91">
                  <a:moveTo>
                    <a:pt x="5" y="77"/>
                  </a:moveTo>
                  <a:lnTo>
                    <a:pt x="23" y="77"/>
                  </a:lnTo>
                  <a:lnTo>
                    <a:pt x="23" y="26"/>
                  </a:lnTo>
                  <a:lnTo>
                    <a:pt x="24" y="18"/>
                  </a:lnTo>
                  <a:lnTo>
                    <a:pt x="18" y="24"/>
                  </a:lnTo>
                  <a:lnTo>
                    <a:pt x="6" y="32"/>
                  </a:lnTo>
                  <a:lnTo>
                    <a:pt x="0" y="23"/>
                  </a:lnTo>
                  <a:lnTo>
                    <a:pt x="29" y="0"/>
                  </a:lnTo>
                  <a:lnTo>
                    <a:pt x="39" y="0"/>
                  </a:lnTo>
                  <a:lnTo>
                    <a:pt x="39" y="77"/>
                  </a:lnTo>
                  <a:lnTo>
                    <a:pt x="55" y="77"/>
                  </a:lnTo>
                  <a:lnTo>
                    <a:pt x="55"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5" name="Freeform 119">
              <a:extLst>
                <a:ext uri="{FF2B5EF4-FFF2-40B4-BE49-F238E27FC236}">
                  <a16:creationId xmlns:a16="http://schemas.microsoft.com/office/drawing/2014/main" id="{283A390F-FDAA-D91D-7110-4DEDFEA46CCD}"/>
                </a:ext>
              </a:extLst>
            </p:cNvPr>
            <p:cNvSpPr>
              <a:spLocks noEditPoints="1"/>
            </p:cNvSpPr>
            <p:nvPr/>
          </p:nvSpPr>
          <p:spPr bwMode="auto">
            <a:xfrm>
              <a:off x="8255001" y="4289426"/>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8" y="56"/>
                    <a:pt x="4" y="51"/>
                  </a:cubicBezTo>
                  <a:cubicBezTo>
                    <a:pt x="1" y="46"/>
                    <a:pt x="0" y="38"/>
                    <a:pt x="0" y="29"/>
                  </a:cubicBezTo>
                  <a:close/>
                  <a:moveTo>
                    <a:pt x="10" y="29"/>
                  </a:moveTo>
                  <a:cubicBezTo>
                    <a:pt x="10" y="36"/>
                    <a:pt x="11" y="41"/>
                    <a:pt x="12" y="44"/>
                  </a:cubicBezTo>
                  <a:cubicBezTo>
                    <a:pt x="14" y="48"/>
                    <a:pt x="16" y="49"/>
                    <a:pt x="19" y="49"/>
                  </a:cubicBezTo>
                  <a:cubicBezTo>
                    <a:pt x="22" y="49"/>
                    <a:pt x="24" y="48"/>
                    <a:pt x="26" y="45"/>
                  </a:cubicBezTo>
                  <a:cubicBezTo>
                    <a:pt x="27" y="41"/>
                    <a:pt x="28" y="36"/>
                    <a:pt x="28" y="29"/>
                  </a:cubicBezTo>
                  <a:cubicBezTo>
                    <a:pt x="28" y="23"/>
                    <a:pt x="27"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6" name="Freeform 120">
              <a:extLst>
                <a:ext uri="{FF2B5EF4-FFF2-40B4-BE49-F238E27FC236}">
                  <a16:creationId xmlns:a16="http://schemas.microsoft.com/office/drawing/2014/main" id="{9280CAB9-01C5-6C75-F0BE-F42983408C09}"/>
                </a:ext>
              </a:extLst>
            </p:cNvPr>
            <p:cNvSpPr>
              <a:spLocks/>
            </p:cNvSpPr>
            <p:nvPr/>
          </p:nvSpPr>
          <p:spPr bwMode="auto">
            <a:xfrm>
              <a:off x="8389938" y="4292601"/>
              <a:ext cx="92075" cy="144463"/>
            </a:xfrm>
            <a:custGeom>
              <a:avLst/>
              <a:gdLst>
                <a:gd name="T0" fmla="*/ 5 w 58"/>
                <a:gd name="T1" fmla="*/ 77 h 91"/>
                <a:gd name="T2" fmla="*/ 23 w 58"/>
                <a:gd name="T3" fmla="*/ 77 h 91"/>
                <a:gd name="T4" fmla="*/ 23 w 58"/>
                <a:gd name="T5" fmla="*/ 26 h 91"/>
                <a:gd name="T6" fmla="*/ 26 w 58"/>
                <a:gd name="T7" fmla="*/ 18 h 91"/>
                <a:gd name="T8" fmla="*/ 20 w 58"/>
                <a:gd name="T9" fmla="*/ 24 h 91"/>
                <a:gd name="T10" fmla="*/ 8 w 58"/>
                <a:gd name="T11" fmla="*/ 32 h 91"/>
                <a:gd name="T12" fmla="*/ 0 w 58"/>
                <a:gd name="T13" fmla="*/ 23 h 91"/>
                <a:gd name="T14" fmla="*/ 31 w 58"/>
                <a:gd name="T15" fmla="*/ 0 h 91"/>
                <a:gd name="T16" fmla="*/ 39 w 58"/>
                <a:gd name="T17" fmla="*/ 0 h 91"/>
                <a:gd name="T18" fmla="*/ 39 w 58"/>
                <a:gd name="T19" fmla="*/ 77 h 91"/>
                <a:gd name="T20" fmla="*/ 58 w 58"/>
                <a:gd name="T21" fmla="*/ 77 h 91"/>
                <a:gd name="T22" fmla="*/ 58 w 58"/>
                <a:gd name="T23" fmla="*/ 91 h 91"/>
                <a:gd name="T24" fmla="*/ 5 w 58"/>
                <a:gd name="T25" fmla="*/ 91 h 91"/>
                <a:gd name="T26" fmla="*/ 5 w 58"/>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1">
                  <a:moveTo>
                    <a:pt x="5" y="77"/>
                  </a:moveTo>
                  <a:lnTo>
                    <a:pt x="23" y="77"/>
                  </a:lnTo>
                  <a:lnTo>
                    <a:pt x="23" y="26"/>
                  </a:lnTo>
                  <a:lnTo>
                    <a:pt x="26" y="18"/>
                  </a:lnTo>
                  <a:lnTo>
                    <a:pt x="20" y="24"/>
                  </a:lnTo>
                  <a:lnTo>
                    <a:pt x="8" y="32"/>
                  </a:lnTo>
                  <a:lnTo>
                    <a:pt x="0" y="23"/>
                  </a:lnTo>
                  <a:lnTo>
                    <a:pt x="31" y="0"/>
                  </a:lnTo>
                  <a:lnTo>
                    <a:pt x="39" y="0"/>
                  </a:lnTo>
                  <a:lnTo>
                    <a:pt x="39" y="77"/>
                  </a:lnTo>
                  <a:lnTo>
                    <a:pt x="58" y="77"/>
                  </a:lnTo>
                  <a:lnTo>
                    <a:pt x="58"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7" name="Freeform 121">
              <a:extLst>
                <a:ext uri="{FF2B5EF4-FFF2-40B4-BE49-F238E27FC236}">
                  <a16:creationId xmlns:a16="http://schemas.microsoft.com/office/drawing/2014/main" id="{BFCC275C-7FC7-A019-FE5D-CF3E3CF60BFC}"/>
                </a:ext>
              </a:extLst>
            </p:cNvPr>
            <p:cNvSpPr>
              <a:spLocks noEditPoints="1"/>
            </p:cNvSpPr>
            <p:nvPr/>
          </p:nvSpPr>
          <p:spPr bwMode="auto">
            <a:xfrm>
              <a:off x="8520113" y="4289426"/>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0"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5"/>
                  </a:cubicBezTo>
                  <a:cubicBezTo>
                    <a:pt x="27" y="41"/>
                    <a:pt x="28" y="36"/>
                    <a:pt x="28" y="29"/>
                  </a:cubicBezTo>
                  <a:cubicBezTo>
                    <a:pt x="28" y="23"/>
                    <a:pt x="27" y="18"/>
                    <a:pt x="26" y="14"/>
                  </a:cubicBezTo>
                  <a:cubicBezTo>
                    <a:pt x="24"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grpSp>
      <p:sp>
        <p:nvSpPr>
          <p:cNvPr id="5" name="TextBox 4">
            <a:extLst>
              <a:ext uri="{FF2B5EF4-FFF2-40B4-BE49-F238E27FC236}">
                <a16:creationId xmlns:a16="http://schemas.microsoft.com/office/drawing/2014/main" id="{2C12D82B-AF79-A224-9315-5D44C9250DDD}"/>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11</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18051139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EE9B-1BAF-4F9E-8984-8BDA48E150BB}"/>
              </a:ext>
            </a:extLst>
          </p:cNvPr>
          <p:cNvSpPr>
            <a:spLocks noGrp="1"/>
          </p:cNvSpPr>
          <p:nvPr>
            <p:ph type="title"/>
          </p:nvPr>
        </p:nvSpPr>
        <p:spPr>
          <a:xfrm>
            <a:off x="609600" y="274639"/>
            <a:ext cx="10340340" cy="1143000"/>
          </a:xfrm>
        </p:spPr>
        <p:txBody>
          <a:bodyPr lIns="91440" tIns="45720" rIns="91440" bIns="45720" anchor="b" anchorCtr="0"/>
          <a:lstStyle/>
          <a:p>
            <a:pPr>
              <a:lnSpc>
                <a:spcPct val="87892"/>
              </a:lnSpc>
            </a:pPr>
            <a:r>
              <a:rPr lang="en-US" sz="3700">
                <a:latin typeface="Calibri"/>
                <a:cs typeface="Calibri"/>
              </a:rPr>
              <a:t>Technology and Standards</a:t>
            </a:r>
            <a:endParaRPr lang="en-US" sz="3700" b="0">
              <a:latin typeface="Calibri"/>
              <a:cs typeface="Calibri"/>
            </a:endParaRPr>
          </a:p>
        </p:txBody>
      </p:sp>
      <p:sp>
        <p:nvSpPr>
          <p:cNvPr id="3" name="Text Placeholder 2">
            <a:extLst>
              <a:ext uri="{FF2B5EF4-FFF2-40B4-BE49-F238E27FC236}">
                <a16:creationId xmlns:a16="http://schemas.microsoft.com/office/drawing/2014/main" id="{20DE5DA0-754C-4F30-96DD-51038B8ED807}"/>
              </a:ext>
            </a:extLst>
          </p:cNvPr>
          <p:cNvSpPr>
            <a:spLocks noGrp="1"/>
          </p:cNvSpPr>
          <p:nvPr>
            <p:ph type="body" sz="quarter" idx="10"/>
          </p:nvPr>
        </p:nvSpPr>
        <p:spPr>
          <a:xfrm>
            <a:off x="1342010" y="1811867"/>
            <a:ext cx="10340340" cy="4421717"/>
          </a:xfrm>
        </p:spPr>
        <p:txBody>
          <a:bodyPr>
            <a:noAutofit/>
          </a:bodyPr>
          <a:lstStyle/>
          <a:p>
            <a:pPr marL="0" indent="0">
              <a:buNone/>
            </a:pPr>
            <a:r>
              <a:rPr lang="en-US" sz="2000" b="1">
                <a:solidFill>
                  <a:schemeClr val="tx1"/>
                </a:solidFill>
                <a:cs typeface="Calibri" panose="020F0502020204030204" pitchFamily="34" charset="0"/>
              </a:rPr>
              <a:t>Functional Standards and Operational Guidance Statements (OGS)</a:t>
            </a:r>
          </a:p>
          <a:p>
            <a:pPr marL="0" indent="0">
              <a:buNone/>
            </a:pPr>
            <a:r>
              <a:rPr lang="en-US" sz="1800" b="0">
                <a:solidFill>
                  <a:srgbClr val="000000"/>
                </a:solidFill>
                <a:cs typeface="Calibri" panose="020F0502020204030204" pitchFamily="34" charset="0"/>
              </a:rPr>
              <a:t>These describe </a:t>
            </a:r>
            <a:r>
              <a:rPr lang="en-US" sz="1800" b="0" i="0">
                <a:solidFill>
                  <a:srgbClr val="000000"/>
                </a:solidFill>
                <a:effectLst/>
                <a:cs typeface="Calibri" panose="020F0502020204030204" pitchFamily="34" charset="0"/>
              </a:rPr>
              <a:t>the underlying operations, data quality, and technology needed by IISs to support immunization programs, vaccination providers, and other immunization stakeholders and their immunization-related goals. </a:t>
            </a:r>
            <a:r>
              <a:rPr lang="en-US" sz="1800" b="0">
                <a:solidFill>
                  <a:srgbClr val="000000"/>
                </a:solidFill>
                <a:cs typeface="Calibri" panose="020F0502020204030204" pitchFamily="34" charset="0"/>
              </a:rPr>
              <a:t>They help assure that IISs attain a level of consistency in support of common clinical, programmatic, and public health immunization goals</a:t>
            </a:r>
          </a:p>
          <a:p>
            <a:pPr marL="0" indent="0">
              <a:buNone/>
            </a:pPr>
            <a:endParaRPr lang="en-US" sz="1800">
              <a:solidFill>
                <a:srgbClr val="000000"/>
              </a:solidFill>
              <a:cs typeface="Calibri" panose="020F0502020204030204" pitchFamily="34" charset="0"/>
            </a:endParaRPr>
          </a:p>
          <a:p>
            <a:pPr marL="0" indent="0">
              <a:buNone/>
            </a:pPr>
            <a:r>
              <a:rPr lang="en-US" sz="2000">
                <a:solidFill>
                  <a:schemeClr val="tx1"/>
                </a:solidFill>
                <a:cs typeface="Calibri" panose="020F0502020204030204" pitchFamily="34" charset="0"/>
              </a:rPr>
              <a:t>HL7 v2.5.1 Implementation Guide for Immunization Messaging, Release 1.5</a:t>
            </a:r>
          </a:p>
          <a:p>
            <a:pPr marL="0" indent="0">
              <a:buNone/>
            </a:pPr>
            <a:r>
              <a:rPr lang="en-US" sz="1800" b="0">
                <a:solidFill>
                  <a:srgbClr val="000000"/>
                </a:solidFill>
                <a:cs typeface="Calibri" panose="020F0502020204030204" pitchFamily="34" charset="0"/>
              </a:rPr>
              <a:t>Guidance to help IIS comply with national standards, best practices, and the latest Health Level Seven (HL7) conformance methodology.</a:t>
            </a:r>
          </a:p>
          <a:p>
            <a:pPr marL="0" indent="0">
              <a:buNone/>
            </a:pPr>
            <a:endParaRPr lang="en-US" sz="1800">
              <a:solidFill>
                <a:srgbClr val="000000"/>
              </a:solidFill>
              <a:cs typeface="Calibri" panose="020F0502020204030204" pitchFamily="34" charset="0"/>
            </a:endParaRPr>
          </a:p>
          <a:p>
            <a:pPr marL="0" indent="0">
              <a:buNone/>
            </a:pPr>
            <a:r>
              <a:rPr lang="en-US" sz="2000" b="1">
                <a:solidFill>
                  <a:schemeClr val="tx1"/>
                </a:solidFill>
                <a:cs typeface="Calibri" panose="020F0502020204030204" pitchFamily="34" charset="0"/>
              </a:rPr>
              <a:t>Measure Your IISs Adherence to Standards with Measurement and Improvement Initiative</a:t>
            </a:r>
          </a:p>
          <a:p>
            <a:pPr marL="0" indent="0">
              <a:buNone/>
            </a:pPr>
            <a:r>
              <a:rPr lang="en-US" sz="1800" b="0">
                <a:solidFill>
                  <a:srgbClr val="000000"/>
                </a:solidFill>
                <a:cs typeface="Calibri" panose="020F0502020204030204" pitchFamily="34" charset="0"/>
              </a:rPr>
              <a:t>Measurement and Improvement (M&amp;I) Initiative supports system testing to help guide individual IIS in aligning with identified standards</a:t>
            </a:r>
          </a:p>
        </p:txBody>
      </p:sp>
      <p:sp>
        <p:nvSpPr>
          <p:cNvPr id="8" name="TextBox 7">
            <a:extLst>
              <a:ext uri="{FF2B5EF4-FFF2-40B4-BE49-F238E27FC236}">
                <a16:creationId xmlns:a16="http://schemas.microsoft.com/office/drawing/2014/main" id="{276CD5C9-FFE7-4428-AC37-AB13663E43A6}"/>
              </a:ext>
            </a:extLst>
          </p:cNvPr>
          <p:cNvSpPr txBox="1"/>
          <p:nvPr/>
        </p:nvSpPr>
        <p:spPr>
          <a:xfrm>
            <a:off x="2088" y="6365066"/>
            <a:ext cx="6093912" cy="307777"/>
          </a:xfrm>
          <a:prstGeom prst="rect">
            <a:avLst/>
          </a:prstGeom>
          <a:noFill/>
        </p:spPr>
        <p:txBody>
          <a:bodyPr wrap="square">
            <a:spAutoFit/>
          </a:bodyPr>
          <a:lstStyle/>
          <a:p>
            <a:pPr marL="0" indent="0">
              <a:buNone/>
            </a:pPr>
            <a:r>
              <a:rPr lang="en-US" sz="1400">
                <a:latin typeface="Calibri" panose="020F0502020204030204" pitchFamily="34" charset="0"/>
                <a:cs typeface="Calibri" panose="020F0502020204030204" pitchFamily="34" charset="0"/>
                <a:hlinkClick r:id="rId3"/>
              </a:rPr>
              <a:t>LINK: IIS Functional Standards</a:t>
            </a:r>
            <a:endParaRPr lang="en-US" sz="1400">
              <a:latin typeface="Calibri" panose="020F0502020204030204" pitchFamily="34" charset="0"/>
              <a:cs typeface="Calibri" panose="020F0502020204030204" pitchFamily="34" charset="0"/>
            </a:endParaRPr>
          </a:p>
        </p:txBody>
      </p:sp>
      <p:grpSp>
        <p:nvGrpSpPr>
          <p:cNvPr id="9" name="Google Shape;18399;p188">
            <a:extLst>
              <a:ext uri="{FF2B5EF4-FFF2-40B4-BE49-F238E27FC236}">
                <a16:creationId xmlns:a16="http://schemas.microsoft.com/office/drawing/2014/main" id="{4EFA181F-47B5-4038-BC10-CB8B4166F0D3}"/>
              </a:ext>
            </a:extLst>
          </p:cNvPr>
          <p:cNvGrpSpPr>
            <a:grpSpLocks noChangeAspect="1"/>
          </p:cNvGrpSpPr>
          <p:nvPr/>
        </p:nvGrpSpPr>
        <p:grpSpPr>
          <a:xfrm>
            <a:off x="539043" y="5038674"/>
            <a:ext cx="536448" cy="731520"/>
            <a:chOff x="5991225" y="615950"/>
            <a:chExt cx="808038" cy="1096963"/>
          </a:xfrm>
          <a:solidFill>
            <a:schemeClr val="tx1"/>
          </a:solidFill>
        </p:grpSpPr>
        <p:sp>
          <p:nvSpPr>
            <p:cNvPr id="10" name="Google Shape;18400;p188">
              <a:extLst>
                <a:ext uri="{FF2B5EF4-FFF2-40B4-BE49-F238E27FC236}">
                  <a16:creationId xmlns:a16="http://schemas.microsoft.com/office/drawing/2014/main" id="{58092860-C813-4CF6-A7F4-65DE94D6AE32}"/>
                </a:ext>
              </a:extLst>
            </p:cNvPr>
            <p:cNvSpPr/>
            <p:nvPr/>
          </p:nvSpPr>
          <p:spPr>
            <a:xfrm>
              <a:off x="5991225" y="690563"/>
              <a:ext cx="808038" cy="1022350"/>
            </a:xfrm>
            <a:custGeom>
              <a:avLst/>
              <a:gdLst/>
              <a:ahLst/>
              <a:cxnLst/>
              <a:rect l="l" t="t" r="r" b="b"/>
              <a:pathLst>
                <a:path w="139" h="176" extrusionOk="0">
                  <a:moveTo>
                    <a:pt x="124" y="0"/>
                  </a:moveTo>
                  <a:cubicBezTo>
                    <a:pt x="87" y="0"/>
                    <a:pt x="87" y="0"/>
                    <a:pt x="87" y="0"/>
                  </a:cubicBezTo>
                  <a:cubicBezTo>
                    <a:pt x="87" y="3"/>
                    <a:pt x="88" y="5"/>
                    <a:pt x="88" y="6"/>
                  </a:cubicBezTo>
                  <a:cubicBezTo>
                    <a:pt x="89" y="8"/>
                    <a:pt x="90" y="9"/>
                    <a:pt x="91" y="10"/>
                  </a:cubicBezTo>
                  <a:cubicBezTo>
                    <a:pt x="94" y="12"/>
                    <a:pt x="98" y="13"/>
                    <a:pt x="103" y="13"/>
                  </a:cubicBezTo>
                  <a:cubicBezTo>
                    <a:pt x="104" y="13"/>
                    <a:pt x="104" y="13"/>
                    <a:pt x="104" y="13"/>
                  </a:cubicBezTo>
                  <a:cubicBezTo>
                    <a:pt x="105" y="13"/>
                    <a:pt x="105" y="13"/>
                    <a:pt x="106" y="13"/>
                  </a:cubicBezTo>
                  <a:cubicBezTo>
                    <a:pt x="122" y="13"/>
                    <a:pt x="122" y="13"/>
                    <a:pt x="122" y="13"/>
                  </a:cubicBezTo>
                  <a:cubicBezTo>
                    <a:pt x="122" y="131"/>
                    <a:pt x="122" y="131"/>
                    <a:pt x="122" y="131"/>
                  </a:cubicBezTo>
                  <a:cubicBezTo>
                    <a:pt x="104" y="131"/>
                    <a:pt x="104" y="131"/>
                    <a:pt x="104" y="131"/>
                  </a:cubicBezTo>
                  <a:cubicBezTo>
                    <a:pt x="97" y="131"/>
                    <a:pt x="90" y="138"/>
                    <a:pt x="90" y="146"/>
                  </a:cubicBezTo>
                  <a:cubicBezTo>
                    <a:pt x="90" y="163"/>
                    <a:pt x="90" y="163"/>
                    <a:pt x="90" y="163"/>
                  </a:cubicBezTo>
                  <a:cubicBezTo>
                    <a:pt x="14" y="163"/>
                    <a:pt x="14" y="163"/>
                    <a:pt x="14" y="163"/>
                  </a:cubicBezTo>
                  <a:cubicBezTo>
                    <a:pt x="14" y="13"/>
                    <a:pt x="14" y="13"/>
                    <a:pt x="14" y="13"/>
                  </a:cubicBezTo>
                  <a:cubicBezTo>
                    <a:pt x="33" y="13"/>
                    <a:pt x="33" y="13"/>
                    <a:pt x="33" y="13"/>
                  </a:cubicBezTo>
                  <a:cubicBezTo>
                    <a:pt x="34" y="13"/>
                    <a:pt x="34" y="13"/>
                    <a:pt x="35" y="13"/>
                  </a:cubicBezTo>
                  <a:cubicBezTo>
                    <a:pt x="36" y="13"/>
                    <a:pt x="36" y="13"/>
                    <a:pt x="36" y="13"/>
                  </a:cubicBezTo>
                  <a:cubicBezTo>
                    <a:pt x="36" y="13"/>
                    <a:pt x="36" y="13"/>
                    <a:pt x="36" y="13"/>
                  </a:cubicBezTo>
                  <a:cubicBezTo>
                    <a:pt x="40" y="13"/>
                    <a:pt x="43" y="12"/>
                    <a:pt x="45" y="11"/>
                  </a:cubicBezTo>
                  <a:cubicBezTo>
                    <a:pt x="48" y="10"/>
                    <a:pt x="49" y="8"/>
                    <a:pt x="51" y="6"/>
                  </a:cubicBezTo>
                  <a:cubicBezTo>
                    <a:pt x="51" y="5"/>
                    <a:pt x="52" y="3"/>
                    <a:pt x="52" y="0"/>
                  </a:cubicBezTo>
                  <a:cubicBezTo>
                    <a:pt x="14" y="0"/>
                    <a:pt x="14" y="0"/>
                    <a:pt x="14" y="0"/>
                  </a:cubicBezTo>
                  <a:cubicBezTo>
                    <a:pt x="6" y="0"/>
                    <a:pt x="0" y="8"/>
                    <a:pt x="0" y="16"/>
                  </a:cubicBezTo>
                  <a:cubicBezTo>
                    <a:pt x="0" y="16"/>
                    <a:pt x="0" y="31"/>
                    <a:pt x="0" y="161"/>
                  </a:cubicBezTo>
                  <a:cubicBezTo>
                    <a:pt x="0" y="169"/>
                    <a:pt x="6" y="176"/>
                    <a:pt x="14" y="176"/>
                  </a:cubicBezTo>
                  <a:cubicBezTo>
                    <a:pt x="124" y="176"/>
                    <a:pt x="124" y="176"/>
                    <a:pt x="124" y="176"/>
                  </a:cubicBezTo>
                  <a:cubicBezTo>
                    <a:pt x="132" y="176"/>
                    <a:pt x="139" y="169"/>
                    <a:pt x="139" y="161"/>
                  </a:cubicBezTo>
                  <a:cubicBezTo>
                    <a:pt x="139" y="31"/>
                    <a:pt x="139" y="16"/>
                    <a:pt x="139" y="16"/>
                  </a:cubicBezTo>
                  <a:cubicBezTo>
                    <a:pt x="139" y="8"/>
                    <a:pt x="132" y="0"/>
                    <a:pt x="124" y="0"/>
                  </a:cubicBezTo>
                  <a:close/>
                  <a:moveTo>
                    <a:pt x="97" y="166"/>
                  </a:moveTo>
                  <a:cubicBezTo>
                    <a:pt x="97" y="147"/>
                    <a:pt x="97" y="147"/>
                    <a:pt x="97" y="147"/>
                  </a:cubicBezTo>
                  <a:cubicBezTo>
                    <a:pt x="97" y="142"/>
                    <a:pt x="100" y="138"/>
                    <a:pt x="105" y="138"/>
                  </a:cubicBezTo>
                  <a:cubicBezTo>
                    <a:pt x="125" y="138"/>
                    <a:pt x="125" y="138"/>
                    <a:pt x="125" y="138"/>
                  </a:cubicBezTo>
                  <a:lnTo>
                    <a:pt x="97" y="166"/>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8401;p188">
              <a:extLst>
                <a:ext uri="{FF2B5EF4-FFF2-40B4-BE49-F238E27FC236}">
                  <a16:creationId xmlns:a16="http://schemas.microsoft.com/office/drawing/2014/main" id="{4C5751C1-CC73-4C06-B604-60D82B2548E3}"/>
                </a:ext>
              </a:extLst>
            </p:cNvPr>
            <p:cNvSpPr/>
            <p:nvPr/>
          </p:nvSpPr>
          <p:spPr>
            <a:xfrm>
              <a:off x="6130925" y="615950"/>
              <a:ext cx="528638" cy="260350"/>
            </a:xfrm>
            <a:custGeom>
              <a:avLst/>
              <a:gdLst/>
              <a:ahLst/>
              <a:cxnLst/>
              <a:rect l="l" t="t" r="r" b="b"/>
              <a:pathLst>
                <a:path w="91" h="45" extrusionOk="0">
                  <a:moveTo>
                    <a:pt x="12" y="32"/>
                  </a:moveTo>
                  <a:cubicBezTo>
                    <a:pt x="24" y="31"/>
                    <a:pt x="33" y="27"/>
                    <a:pt x="33" y="12"/>
                  </a:cubicBezTo>
                  <a:cubicBezTo>
                    <a:pt x="33" y="12"/>
                    <a:pt x="33" y="12"/>
                    <a:pt x="33" y="12"/>
                  </a:cubicBezTo>
                  <a:cubicBezTo>
                    <a:pt x="33" y="12"/>
                    <a:pt x="33" y="12"/>
                    <a:pt x="33" y="12"/>
                  </a:cubicBezTo>
                  <a:cubicBezTo>
                    <a:pt x="33" y="3"/>
                    <a:pt x="39" y="0"/>
                    <a:pt x="45" y="0"/>
                  </a:cubicBezTo>
                  <a:cubicBezTo>
                    <a:pt x="46" y="0"/>
                    <a:pt x="46" y="0"/>
                    <a:pt x="46" y="0"/>
                  </a:cubicBezTo>
                  <a:cubicBezTo>
                    <a:pt x="52" y="0"/>
                    <a:pt x="58" y="3"/>
                    <a:pt x="58" y="12"/>
                  </a:cubicBezTo>
                  <a:cubicBezTo>
                    <a:pt x="58" y="12"/>
                    <a:pt x="58" y="12"/>
                    <a:pt x="58" y="12"/>
                  </a:cubicBezTo>
                  <a:cubicBezTo>
                    <a:pt x="58" y="12"/>
                    <a:pt x="58" y="12"/>
                    <a:pt x="58" y="12"/>
                  </a:cubicBezTo>
                  <a:cubicBezTo>
                    <a:pt x="58" y="27"/>
                    <a:pt x="67" y="31"/>
                    <a:pt x="79" y="32"/>
                  </a:cubicBezTo>
                  <a:cubicBezTo>
                    <a:pt x="80" y="32"/>
                    <a:pt x="80" y="32"/>
                    <a:pt x="80" y="32"/>
                  </a:cubicBezTo>
                  <a:cubicBezTo>
                    <a:pt x="87" y="32"/>
                    <a:pt x="91" y="39"/>
                    <a:pt x="91" y="45"/>
                  </a:cubicBezTo>
                  <a:cubicBezTo>
                    <a:pt x="0" y="45"/>
                    <a:pt x="0" y="45"/>
                    <a:pt x="0" y="45"/>
                  </a:cubicBezTo>
                  <a:cubicBezTo>
                    <a:pt x="0" y="39"/>
                    <a:pt x="4" y="32"/>
                    <a:pt x="11" y="32"/>
                  </a:cubicBezTo>
                  <a:lnTo>
                    <a:pt x="12" y="32"/>
                  </a:lnTo>
                  <a:close/>
                  <a:moveTo>
                    <a:pt x="46" y="6"/>
                  </a:moveTo>
                  <a:cubicBezTo>
                    <a:pt x="43" y="6"/>
                    <a:pt x="40" y="8"/>
                    <a:pt x="40" y="11"/>
                  </a:cubicBezTo>
                  <a:cubicBezTo>
                    <a:pt x="40" y="13"/>
                    <a:pt x="43" y="16"/>
                    <a:pt x="46" y="16"/>
                  </a:cubicBezTo>
                  <a:cubicBezTo>
                    <a:pt x="48" y="16"/>
                    <a:pt x="51" y="13"/>
                    <a:pt x="51" y="11"/>
                  </a:cubicBezTo>
                  <a:cubicBezTo>
                    <a:pt x="51" y="8"/>
                    <a:pt x="48" y="6"/>
                    <a:pt x="46"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8402;p188">
              <a:extLst>
                <a:ext uri="{FF2B5EF4-FFF2-40B4-BE49-F238E27FC236}">
                  <a16:creationId xmlns:a16="http://schemas.microsoft.com/office/drawing/2014/main" id="{464E7A9D-73C8-4E11-9991-B29736BA01F5}"/>
                </a:ext>
              </a:extLst>
            </p:cNvPr>
            <p:cNvSpPr/>
            <p:nvPr/>
          </p:nvSpPr>
          <p:spPr>
            <a:xfrm>
              <a:off x="6357938" y="957263"/>
              <a:ext cx="266700" cy="23813"/>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8403;p188">
              <a:extLst>
                <a:ext uri="{FF2B5EF4-FFF2-40B4-BE49-F238E27FC236}">
                  <a16:creationId xmlns:a16="http://schemas.microsoft.com/office/drawing/2014/main" id="{A0B7CB4F-37A6-41BD-ADF0-D286EB08CBAD}"/>
                </a:ext>
              </a:extLst>
            </p:cNvPr>
            <p:cNvSpPr/>
            <p:nvPr/>
          </p:nvSpPr>
          <p:spPr>
            <a:xfrm>
              <a:off x="6357938" y="998538"/>
              <a:ext cx="266700" cy="23813"/>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8404;p188">
              <a:extLst>
                <a:ext uri="{FF2B5EF4-FFF2-40B4-BE49-F238E27FC236}">
                  <a16:creationId xmlns:a16="http://schemas.microsoft.com/office/drawing/2014/main" id="{813505CB-40A5-4B6D-8CB2-7822FB58E0F0}"/>
                </a:ext>
              </a:extLst>
            </p:cNvPr>
            <p:cNvSpPr/>
            <p:nvPr/>
          </p:nvSpPr>
          <p:spPr>
            <a:xfrm>
              <a:off x="6357938" y="1044575"/>
              <a:ext cx="266700" cy="23813"/>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8405;p188">
              <a:extLst>
                <a:ext uri="{FF2B5EF4-FFF2-40B4-BE49-F238E27FC236}">
                  <a16:creationId xmlns:a16="http://schemas.microsoft.com/office/drawing/2014/main" id="{E7972687-062D-4092-B3E1-E7859D63C1FF}"/>
                </a:ext>
              </a:extLst>
            </p:cNvPr>
            <p:cNvSpPr/>
            <p:nvPr/>
          </p:nvSpPr>
          <p:spPr>
            <a:xfrm>
              <a:off x="6165850" y="904875"/>
              <a:ext cx="192088" cy="174625"/>
            </a:xfrm>
            <a:custGeom>
              <a:avLst/>
              <a:gdLst/>
              <a:ahLst/>
              <a:cxnLst/>
              <a:rect l="l" t="t" r="r" b="b"/>
              <a:pathLst>
                <a:path w="33" h="30" extrusionOk="0">
                  <a:moveTo>
                    <a:pt x="33" y="0"/>
                  </a:moveTo>
                  <a:cubicBezTo>
                    <a:pt x="32" y="1"/>
                    <a:pt x="30" y="1"/>
                    <a:pt x="28" y="2"/>
                  </a:cubicBezTo>
                  <a:cubicBezTo>
                    <a:pt x="27" y="3"/>
                    <a:pt x="26" y="4"/>
                    <a:pt x="25" y="5"/>
                  </a:cubicBezTo>
                  <a:cubicBezTo>
                    <a:pt x="25" y="5"/>
                    <a:pt x="25" y="5"/>
                    <a:pt x="25" y="5"/>
                  </a:cubicBezTo>
                  <a:cubicBezTo>
                    <a:pt x="1" y="5"/>
                    <a:pt x="1" y="5"/>
                    <a:pt x="1" y="5"/>
                  </a:cubicBezTo>
                  <a:cubicBezTo>
                    <a:pt x="0" y="5"/>
                    <a:pt x="0" y="5"/>
                    <a:pt x="0" y="5"/>
                  </a:cubicBezTo>
                  <a:cubicBezTo>
                    <a:pt x="0" y="30"/>
                    <a:pt x="0" y="30"/>
                    <a:pt x="0" y="30"/>
                  </a:cubicBezTo>
                  <a:cubicBezTo>
                    <a:pt x="0" y="30"/>
                    <a:pt x="0" y="30"/>
                    <a:pt x="1" y="30"/>
                  </a:cubicBezTo>
                  <a:cubicBezTo>
                    <a:pt x="25" y="30"/>
                    <a:pt x="25" y="30"/>
                    <a:pt x="25" y="30"/>
                  </a:cubicBezTo>
                  <a:cubicBezTo>
                    <a:pt x="25" y="30"/>
                    <a:pt x="26" y="30"/>
                    <a:pt x="26" y="30"/>
                  </a:cubicBezTo>
                  <a:cubicBezTo>
                    <a:pt x="26" y="7"/>
                    <a:pt x="26" y="7"/>
                    <a:pt x="26" y="7"/>
                  </a:cubicBezTo>
                  <a:cubicBezTo>
                    <a:pt x="28" y="4"/>
                    <a:pt x="30" y="2"/>
                    <a:pt x="33" y="0"/>
                  </a:cubicBezTo>
                  <a:close/>
                  <a:moveTo>
                    <a:pt x="24" y="28"/>
                  </a:moveTo>
                  <a:cubicBezTo>
                    <a:pt x="24" y="28"/>
                    <a:pt x="23" y="28"/>
                    <a:pt x="23" y="28"/>
                  </a:cubicBezTo>
                  <a:cubicBezTo>
                    <a:pt x="3" y="28"/>
                    <a:pt x="3" y="28"/>
                    <a:pt x="3" y="28"/>
                  </a:cubicBezTo>
                  <a:cubicBezTo>
                    <a:pt x="2" y="28"/>
                    <a:pt x="2" y="28"/>
                    <a:pt x="2" y="28"/>
                  </a:cubicBezTo>
                  <a:cubicBezTo>
                    <a:pt x="2" y="8"/>
                    <a:pt x="2" y="8"/>
                    <a:pt x="2" y="8"/>
                  </a:cubicBezTo>
                  <a:cubicBezTo>
                    <a:pt x="2" y="7"/>
                    <a:pt x="2" y="7"/>
                    <a:pt x="3" y="7"/>
                  </a:cubicBezTo>
                  <a:cubicBezTo>
                    <a:pt x="23" y="7"/>
                    <a:pt x="23" y="7"/>
                    <a:pt x="23" y="7"/>
                  </a:cubicBezTo>
                  <a:cubicBezTo>
                    <a:pt x="23" y="7"/>
                    <a:pt x="23" y="7"/>
                    <a:pt x="23" y="7"/>
                  </a:cubicBezTo>
                  <a:cubicBezTo>
                    <a:pt x="20" y="11"/>
                    <a:pt x="17" y="15"/>
                    <a:pt x="15" y="20"/>
                  </a:cubicBezTo>
                  <a:cubicBezTo>
                    <a:pt x="13" y="18"/>
                    <a:pt x="11" y="15"/>
                    <a:pt x="8" y="14"/>
                  </a:cubicBezTo>
                  <a:cubicBezTo>
                    <a:pt x="8" y="13"/>
                    <a:pt x="4" y="17"/>
                    <a:pt x="4" y="16"/>
                  </a:cubicBezTo>
                  <a:cubicBezTo>
                    <a:pt x="8" y="18"/>
                    <a:pt x="11" y="23"/>
                    <a:pt x="13" y="27"/>
                  </a:cubicBezTo>
                  <a:cubicBezTo>
                    <a:pt x="13" y="27"/>
                    <a:pt x="17" y="25"/>
                    <a:pt x="18" y="24"/>
                  </a:cubicBezTo>
                  <a:cubicBezTo>
                    <a:pt x="19" y="19"/>
                    <a:pt x="21" y="14"/>
                    <a:pt x="24" y="10"/>
                  </a:cubicBezTo>
                  <a:lnTo>
                    <a:pt x="24" y="28"/>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8406;p188">
              <a:extLst>
                <a:ext uri="{FF2B5EF4-FFF2-40B4-BE49-F238E27FC236}">
                  <a16:creationId xmlns:a16="http://schemas.microsoft.com/office/drawing/2014/main" id="{70CAA389-15C5-438E-85D9-41CFED35CBD4}"/>
                </a:ext>
              </a:extLst>
            </p:cNvPr>
            <p:cNvSpPr/>
            <p:nvPr/>
          </p:nvSpPr>
          <p:spPr>
            <a:xfrm>
              <a:off x="6357938" y="1149350"/>
              <a:ext cx="266700" cy="23813"/>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407;p188">
              <a:extLst>
                <a:ext uri="{FF2B5EF4-FFF2-40B4-BE49-F238E27FC236}">
                  <a16:creationId xmlns:a16="http://schemas.microsoft.com/office/drawing/2014/main" id="{0C6A1324-DD2A-49F7-933E-C82CE6A4E607}"/>
                </a:ext>
              </a:extLst>
            </p:cNvPr>
            <p:cNvSpPr/>
            <p:nvPr/>
          </p:nvSpPr>
          <p:spPr>
            <a:xfrm>
              <a:off x="6357938" y="1190625"/>
              <a:ext cx="266700" cy="22225"/>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8408;p188">
              <a:extLst>
                <a:ext uri="{FF2B5EF4-FFF2-40B4-BE49-F238E27FC236}">
                  <a16:creationId xmlns:a16="http://schemas.microsoft.com/office/drawing/2014/main" id="{9E3FD999-4FED-4E85-8CE8-977B91041394}"/>
                </a:ext>
              </a:extLst>
            </p:cNvPr>
            <p:cNvSpPr/>
            <p:nvPr/>
          </p:nvSpPr>
          <p:spPr>
            <a:xfrm>
              <a:off x="6357938" y="1230313"/>
              <a:ext cx="266700" cy="23813"/>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8409;p188">
              <a:extLst>
                <a:ext uri="{FF2B5EF4-FFF2-40B4-BE49-F238E27FC236}">
                  <a16:creationId xmlns:a16="http://schemas.microsoft.com/office/drawing/2014/main" id="{0C953D0E-DD85-4276-9E25-4C4288785693}"/>
                </a:ext>
              </a:extLst>
            </p:cNvPr>
            <p:cNvSpPr/>
            <p:nvPr/>
          </p:nvSpPr>
          <p:spPr>
            <a:xfrm>
              <a:off x="6165850" y="1092200"/>
              <a:ext cx="192088" cy="179388"/>
            </a:xfrm>
            <a:custGeom>
              <a:avLst/>
              <a:gdLst/>
              <a:ahLst/>
              <a:cxnLst/>
              <a:rect l="l" t="t" r="r" b="b"/>
              <a:pathLst>
                <a:path w="33" h="31" extrusionOk="0">
                  <a:moveTo>
                    <a:pt x="33" y="0"/>
                  </a:moveTo>
                  <a:cubicBezTo>
                    <a:pt x="32" y="1"/>
                    <a:pt x="30" y="1"/>
                    <a:pt x="28" y="3"/>
                  </a:cubicBezTo>
                  <a:cubicBezTo>
                    <a:pt x="27" y="3"/>
                    <a:pt x="26" y="4"/>
                    <a:pt x="25" y="5"/>
                  </a:cubicBezTo>
                  <a:cubicBezTo>
                    <a:pt x="25" y="5"/>
                    <a:pt x="25" y="5"/>
                    <a:pt x="25" y="5"/>
                  </a:cubicBezTo>
                  <a:cubicBezTo>
                    <a:pt x="1" y="5"/>
                    <a:pt x="1" y="5"/>
                    <a:pt x="1" y="5"/>
                  </a:cubicBezTo>
                  <a:cubicBezTo>
                    <a:pt x="0" y="5"/>
                    <a:pt x="0" y="5"/>
                    <a:pt x="0" y="6"/>
                  </a:cubicBezTo>
                  <a:cubicBezTo>
                    <a:pt x="0" y="30"/>
                    <a:pt x="0" y="30"/>
                    <a:pt x="0" y="30"/>
                  </a:cubicBezTo>
                  <a:cubicBezTo>
                    <a:pt x="0" y="31"/>
                    <a:pt x="0" y="31"/>
                    <a:pt x="1" y="31"/>
                  </a:cubicBezTo>
                  <a:cubicBezTo>
                    <a:pt x="25" y="31"/>
                    <a:pt x="25" y="31"/>
                    <a:pt x="25" y="31"/>
                  </a:cubicBezTo>
                  <a:cubicBezTo>
                    <a:pt x="25" y="31"/>
                    <a:pt x="26" y="31"/>
                    <a:pt x="26" y="30"/>
                  </a:cubicBezTo>
                  <a:cubicBezTo>
                    <a:pt x="26" y="7"/>
                    <a:pt x="26" y="7"/>
                    <a:pt x="26" y="7"/>
                  </a:cubicBezTo>
                  <a:cubicBezTo>
                    <a:pt x="28" y="4"/>
                    <a:pt x="30" y="2"/>
                    <a:pt x="33" y="0"/>
                  </a:cubicBezTo>
                  <a:close/>
                  <a:moveTo>
                    <a:pt x="24" y="28"/>
                  </a:moveTo>
                  <a:cubicBezTo>
                    <a:pt x="24" y="28"/>
                    <a:pt x="23" y="29"/>
                    <a:pt x="23" y="29"/>
                  </a:cubicBezTo>
                  <a:cubicBezTo>
                    <a:pt x="3" y="29"/>
                    <a:pt x="3" y="29"/>
                    <a:pt x="3" y="29"/>
                  </a:cubicBezTo>
                  <a:cubicBezTo>
                    <a:pt x="2" y="29"/>
                    <a:pt x="2" y="28"/>
                    <a:pt x="2" y="28"/>
                  </a:cubicBezTo>
                  <a:cubicBezTo>
                    <a:pt x="2" y="8"/>
                    <a:pt x="2" y="8"/>
                    <a:pt x="2" y="8"/>
                  </a:cubicBezTo>
                  <a:cubicBezTo>
                    <a:pt x="2" y="7"/>
                    <a:pt x="2" y="7"/>
                    <a:pt x="3" y="7"/>
                  </a:cubicBezTo>
                  <a:cubicBezTo>
                    <a:pt x="23" y="7"/>
                    <a:pt x="23" y="7"/>
                    <a:pt x="23" y="7"/>
                  </a:cubicBezTo>
                  <a:cubicBezTo>
                    <a:pt x="23" y="7"/>
                    <a:pt x="23" y="7"/>
                    <a:pt x="23" y="7"/>
                  </a:cubicBezTo>
                  <a:cubicBezTo>
                    <a:pt x="20" y="11"/>
                    <a:pt x="17" y="16"/>
                    <a:pt x="15" y="21"/>
                  </a:cubicBezTo>
                  <a:cubicBezTo>
                    <a:pt x="13" y="18"/>
                    <a:pt x="11" y="16"/>
                    <a:pt x="8" y="14"/>
                  </a:cubicBezTo>
                  <a:cubicBezTo>
                    <a:pt x="8" y="13"/>
                    <a:pt x="4" y="17"/>
                    <a:pt x="4" y="17"/>
                  </a:cubicBezTo>
                  <a:cubicBezTo>
                    <a:pt x="8" y="19"/>
                    <a:pt x="11" y="23"/>
                    <a:pt x="13" y="27"/>
                  </a:cubicBezTo>
                  <a:cubicBezTo>
                    <a:pt x="13" y="27"/>
                    <a:pt x="17" y="25"/>
                    <a:pt x="18" y="25"/>
                  </a:cubicBezTo>
                  <a:cubicBezTo>
                    <a:pt x="19" y="20"/>
                    <a:pt x="21" y="15"/>
                    <a:pt x="24" y="10"/>
                  </a:cubicBezTo>
                  <a:lnTo>
                    <a:pt x="24" y="28"/>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8410;p188">
              <a:extLst>
                <a:ext uri="{FF2B5EF4-FFF2-40B4-BE49-F238E27FC236}">
                  <a16:creationId xmlns:a16="http://schemas.microsoft.com/office/drawing/2014/main" id="{DA00323C-44A2-4C36-A5E3-CC4540111F8A}"/>
                </a:ext>
              </a:extLst>
            </p:cNvPr>
            <p:cNvSpPr/>
            <p:nvPr/>
          </p:nvSpPr>
          <p:spPr>
            <a:xfrm>
              <a:off x="6357938" y="1335088"/>
              <a:ext cx="266700" cy="23813"/>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8411;p188">
              <a:extLst>
                <a:ext uri="{FF2B5EF4-FFF2-40B4-BE49-F238E27FC236}">
                  <a16:creationId xmlns:a16="http://schemas.microsoft.com/office/drawing/2014/main" id="{F3C9572A-3E43-4A09-AC3C-A981815E2E4E}"/>
                </a:ext>
              </a:extLst>
            </p:cNvPr>
            <p:cNvSpPr/>
            <p:nvPr/>
          </p:nvSpPr>
          <p:spPr>
            <a:xfrm>
              <a:off x="6357938" y="1376363"/>
              <a:ext cx="266700" cy="22225"/>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18412;p188">
              <a:extLst>
                <a:ext uri="{FF2B5EF4-FFF2-40B4-BE49-F238E27FC236}">
                  <a16:creationId xmlns:a16="http://schemas.microsoft.com/office/drawing/2014/main" id="{65859104-D6E3-4B43-8521-B4E4A9261136}"/>
                </a:ext>
              </a:extLst>
            </p:cNvPr>
            <p:cNvSpPr/>
            <p:nvPr/>
          </p:nvSpPr>
          <p:spPr>
            <a:xfrm>
              <a:off x="6357938" y="1422400"/>
              <a:ext cx="266700" cy="17463"/>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8413;p188">
              <a:extLst>
                <a:ext uri="{FF2B5EF4-FFF2-40B4-BE49-F238E27FC236}">
                  <a16:creationId xmlns:a16="http://schemas.microsoft.com/office/drawing/2014/main" id="{EA708F49-C78B-4B01-8DB9-B372F86D41C4}"/>
                </a:ext>
              </a:extLst>
            </p:cNvPr>
            <p:cNvSpPr/>
            <p:nvPr/>
          </p:nvSpPr>
          <p:spPr>
            <a:xfrm>
              <a:off x="6165850" y="1277938"/>
              <a:ext cx="192088" cy="179388"/>
            </a:xfrm>
            <a:custGeom>
              <a:avLst/>
              <a:gdLst/>
              <a:ahLst/>
              <a:cxnLst/>
              <a:rect l="l" t="t" r="r" b="b"/>
              <a:pathLst>
                <a:path w="33" h="31" extrusionOk="0">
                  <a:moveTo>
                    <a:pt x="33" y="0"/>
                  </a:moveTo>
                  <a:cubicBezTo>
                    <a:pt x="32" y="1"/>
                    <a:pt x="30" y="2"/>
                    <a:pt x="28" y="3"/>
                  </a:cubicBezTo>
                  <a:cubicBezTo>
                    <a:pt x="27" y="4"/>
                    <a:pt x="26" y="5"/>
                    <a:pt x="25" y="6"/>
                  </a:cubicBezTo>
                  <a:cubicBezTo>
                    <a:pt x="25" y="6"/>
                    <a:pt x="25" y="5"/>
                    <a:pt x="25" y="5"/>
                  </a:cubicBezTo>
                  <a:cubicBezTo>
                    <a:pt x="1" y="5"/>
                    <a:pt x="1" y="5"/>
                    <a:pt x="1" y="5"/>
                  </a:cubicBezTo>
                  <a:cubicBezTo>
                    <a:pt x="0" y="5"/>
                    <a:pt x="0" y="6"/>
                    <a:pt x="0" y="6"/>
                  </a:cubicBezTo>
                  <a:cubicBezTo>
                    <a:pt x="0" y="30"/>
                    <a:pt x="0" y="30"/>
                    <a:pt x="0" y="30"/>
                  </a:cubicBezTo>
                  <a:cubicBezTo>
                    <a:pt x="0" y="31"/>
                    <a:pt x="0" y="31"/>
                    <a:pt x="1" y="31"/>
                  </a:cubicBezTo>
                  <a:cubicBezTo>
                    <a:pt x="25" y="31"/>
                    <a:pt x="25" y="31"/>
                    <a:pt x="25" y="31"/>
                  </a:cubicBezTo>
                  <a:cubicBezTo>
                    <a:pt x="25" y="31"/>
                    <a:pt x="26" y="31"/>
                    <a:pt x="26" y="30"/>
                  </a:cubicBezTo>
                  <a:cubicBezTo>
                    <a:pt x="26" y="8"/>
                    <a:pt x="26" y="8"/>
                    <a:pt x="26" y="8"/>
                  </a:cubicBezTo>
                  <a:cubicBezTo>
                    <a:pt x="28" y="5"/>
                    <a:pt x="30" y="2"/>
                    <a:pt x="33" y="0"/>
                  </a:cubicBezTo>
                  <a:close/>
                  <a:moveTo>
                    <a:pt x="24" y="28"/>
                  </a:moveTo>
                  <a:cubicBezTo>
                    <a:pt x="24" y="29"/>
                    <a:pt x="23" y="29"/>
                    <a:pt x="23" y="29"/>
                  </a:cubicBezTo>
                  <a:cubicBezTo>
                    <a:pt x="3" y="29"/>
                    <a:pt x="3" y="29"/>
                    <a:pt x="3" y="29"/>
                  </a:cubicBezTo>
                  <a:cubicBezTo>
                    <a:pt x="2" y="29"/>
                    <a:pt x="2" y="29"/>
                    <a:pt x="2" y="28"/>
                  </a:cubicBezTo>
                  <a:cubicBezTo>
                    <a:pt x="2" y="8"/>
                    <a:pt x="2" y="8"/>
                    <a:pt x="2" y="8"/>
                  </a:cubicBezTo>
                  <a:cubicBezTo>
                    <a:pt x="2" y="8"/>
                    <a:pt x="2" y="7"/>
                    <a:pt x="3" y="7"/>
                  </a:cubicBezTo>
                  <a:cubicBezTo>
                    <a:pt x="23" y="7"/>
                    <a:pt x="23" y="7"/>
                    <a:pt x="23" y="7"/>
                  </a:cubicBezTo>
                  <a:cubicBezTo>
                    <a:pt x="23" y="7"/>
                    <a:pt x="23" y="8"/>
                    <a:pt x="23" y="8"/>
                  </a:cubicBezTo>
                  <a:cubicBezTo>
                    <a:pt x="20" y="12"/>
                    <a:pt x="17" y="16"/>
                    <a:pt x="15" y="21"/>
                  </a:cubicBezTo>
                  <a:cubicBezTo>
                    <a:pt x="13" y="18"/>
                    <a:pt x="11" y="16"/>
                    <a:pt x="8" y="14"/>
                  </a:cubicBezTo>
                  <a:cubicBezTo>
                    <a:pt x="8" y="14"/>
                    <a:pt x="4" y="17"/>
                    <a:pt x="4" y="17"/>
                  </a:cubicBezTo>
                  <a:cubicBezTo>
                    <a:pt x="8" y="19"/>
                    <a:pt x="11" y="24"/>
                    <a:pt x="13" y="28"/>
                  </a:cubicBezTo>
                  <a:cubicBezTo>
                    <a:pt x="13" y="28"/>
                    <a:pt x="17" y="25"/>
                    <a:pt x="18" y="25"/>
                  </a:cubicBezTo>
                  <a:cubicBezTo>
                    <a:pt x="19" y="20"/>
                    <a:pt x="21" y="15"/>
                    <a:pt x="24" y="11"/>
                  </a:cubicBezTo>
                  <a:lnTo>
                    <a:pt x="24" y="28"/>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 name="Google Shape;19716;p197">
            <a:extLst>
              <a:ext uri="{FF2B5EF4-FFF2-40B4-BE49-F238E27FC236}">
                <a16:creationId xmlns:a16="http://schemas.microsoft.com/office/drawing/2014/main" id="{10AC390D-8F7A-487C-BE6E-F4E82BA80F58}"/>
              </a:ext>
            </a:extLst>
          </p:cNvPr>
          <p:cNvGrpSpPr>
            <a:grpSpLocks noChangeAspect="1"/>
          </p:cNvGrpSpPr>
          <p:nvPr/>
        </p:nvGrpSpPr>
        <p:grpSpPr>
          <a:xfrm>
            <a:off x="420242" y="1928258"/>
            <a:ext cx="822960" cy="822960"/>
            <a:chOff x="4105275" y="666750"/>
            <a:chExt cx="933451" cy="1052513"/>
          </a:xfrm>
          <a:solidFill>
            <a:schemeClr val="tx1"/>
          </a:solidFill>
        </p:grpSpPr>
        <p:sp>
          <p:nvSpPr>
            <p:cNvPr id="27" name="Google Shape;19717;p197">
              <a:extLst>
                <a:ext uri="{FF2B5EF4-FFF2-40B4-BE49-F238E27FC236}">
                  <a16:creationId xmlns:a16="http://schemas.microsoft.com/office/drawing/2014/main" id="{F5D43D3D-FA2E-4821-AAF7-2166A936B84D}"/>
                </a:ext>
              </a:extLst>
            </p:cNvPr>
            <p:cNvSpPr/>
            <p:nvPr/>
          </p:nvSpPr>
          <p:spPr>
            <a:xfrm>
              <a:off x="4105275" y="925513"/>
              <a:ext cx="788988" cy="793750"/>
            </a:xfrm>
            <a:custGeom>
              <a:avLst/>
              <a:gdLst/>
              <a:ahLst/>
              <a:cxnLst/>
              <a:rect l="l" t="t" r="r" b="b"/>
              <a:pathLst>
                <a:path w="295" h="297" extrusionOk="0">
                  <a:moveTo>
                    <a:pt x="253" y="191"/>
                  </a:moveTo>
                  <a:cubicBezTo>
                    <a:pt x="255" y="186"/>
                    <a:pt x="257" y="182"/>
                    <a:pt x="258" y="177"/>
                  </a:cubicBezTo>
                  <a:cubicBezTo>
                    <a:pt x="269" y="176"/>
                    <a:pt x="281" y="175"/>
                    <a:pt x="292" y="173"/>
                  </a:cubicBezTo>
                  <a:cubicBezTo>
                    <a:pt x="294" y="160"/>
                    <a:pt x="295" y="146"/>
                    <a:pt x="293" y="132"/>
                  </a:cubicBezTo>
                  <a:cubicBezTo>
                    <a:pt x="282" y="130"/>
                    <a:pt x="271" y="128"/>
                    <a:pt x="259" y="127"/>
                  </a:cubicBezTo>
                  <a:cubicBezTo>
                    <a:pt x="259" y="122"/>
                    <a:pt x="257" y="117"/>
                    <a:pt x="256" y="112"/>
                  </a:cubicBezTo>
                  <a:cubicBezTo>
                    <a:pt x="254" y="107"/>
                    <a:pt x="252" y="102"/>
                    <a:pt x="250" y="98"/>
                  </a:cubicBezTo>
                  <a:cubicBezTo>
                    <a:pt x="258" y="90"/>
                    <a:pt x="266" y="82"/>
                    <a:pt x="274" y="74"/>
                  </a:cubicBezTo>
                  <a:cubicBezTo>
                    <a:pt x="267" y="62"/>
                    <a:pt x="258" y="51"/>
                    <a:pt x="248" y="41"/>
                  </a:cubicBezTo>
                  <a:cubicBezTo>
                    <a:pt x="238" y="47"/>
                    <a:pt x="228" y="52"/>
                    <a:pt x="219" y="59"/>
                  </a:cubicBezTo>
                  <a:cubicBezTo>
                    <a:pt x="215" y="56"/>
                    <a:pt x="211" y="53"/>
                    <a:pt x="206" y="50"/>
                  </a:cubicBezTo>
                  <a:cubicBezTo>
                    <a:pt x="202" y="47"/>
                    <a:pt x="197" y="45"/>
                    <a:pt x="193" y="43"/>
                  </a:cubicBezTo>
                  <a:cubicBezTo>
                    <a:pt x="194" y="32"/>
                    <a:pt x="195" y="20"/>
                    <a:pt x="195" y="9"/>
                  </a:cubicBezTo>
                  <a:cubicBezTo>
                    <a:pt x="183" y="4"/>
                    <a:pt x="169" y="2"/>
                    <a:pt x="155" y="0"/>
                  </a:cubicBezTo>
                  <a:cubicBezTo>
                    <a:pt x="151" y="11"/>
                    <a:pt x="147" y="22"/>
                    <a:pt x="144" y="33"/>
                  </a:cubicBezTo>
                  <a:cubicBezTo>
                    <a:pt x="139" y="33"/>
                    <a:pt x="134" y="33"/>
                    <a:pt x="129" y="34"/>
                  </a:cubicBezTo>
                  <a:cubicBezTo>
                    <a:pt x="124" y="35"/>
                    <a:pt x="119" y="36"/>
                    <a:pt x="114" y="37"/>
                  </a:cubicBezTo>
                  <a:cubicBezTo>
                    <a:pt x="108" y="27"/>
                    <a:pt x="101" y="18"/>
                    <a:pt x="94" y="9"/>
                  </a:cubicBezTo>
                  <a:cubicBezTo>
                    <a:pt x="81" y="14"/>
                    <a:pt x="69" y="21"/>
                    <a:pt x="58" y="29"/>
                  </a:cubicBezTo>
                  <a:cubicBezTo>
                    <a:pt x="61" y="40"/>
                    <a:pt x="65" y="50"/>
                    <a:pt x="70" y="61"/>
                  </a:cubicBezTo>
                  <a:cubicBezTo>
                    <a:pt x="66" y="64"/>
                    <a:pt x="62" y="67"/>
                    <a:pt x="59" y="72"/>
                  </a:cubicBezTo>
                  <a:cubicBezTo>
                    <a:pt x="55" y="75"/>
                    <a:pt x="53" y="80"/>
                    <a:pt x="49" y="84"/>
                  </a:cubicBezTo>
                  <a:cubicBezTo>
                    <a:pt x="39" y="80"/>
                    <a:pt x="28" y="77"/>
                    <a:pt x="17" y="75"/>
                  </a:cubicBezTo>
                  <a:cubicBezTo>
                    <a:pt x="10" y="87"/>
                    <a:pt x="5" y="100"/>
                    <a:pt x="1" y="113"/>
                  </a:cubicBezTo>
                  <a:cubicBezTo>
                    <a:pt x="11" y="120"/>
                    <a:pt x="21" y="125"/>
                    <a:pt x="31" y="130"/>
                  </a:cubicBezTo>
                  <a:cubicBezTo>
                    <a:pt x="31" y="135"/>
                    <a:pt x="30" y="140"/>
                    <a:pt x="30" y="145"/>
                  </a:cubicBezTo>
                  <a:cubicBezTo>
                    <a:pt x="29" y="150"/>
                    <a:pt x="30" y="155"/>
                    <a:pt x="30" y="161"/>
                  </a:cubicBezTo>
                  <a:cubicBezTo>
                    <a:pt x="20" y="165"/>
                    <a:pt x="10" y="170"/>
                    <a:pt x="0" y="175"/>
                  </a:cubicBezTo>
                  <a:cubicBezTo>
                    <a:pt x="2" y="189"/>
                    <a:pt x="6" y="202"/>
                    <a:pt x="12" y="214"/>
                  </a:cubicBezTo>
                  <a:cubicBezTo>
                    <a:pt x="24" y="213"/>
                    <a:pt x="35" y="211"/>
                    <a:pt x="46" y="208"/>
                  </a:cubicBezTo>
                  <a:cubicBezTo>
                    <a:pt x="48" y="212"/>
                    <a:pt x="51" y="216"/>
                    <a:pt x="55" y="220"/>
                  </a:cubicBezTo>
                  <a:cubicBezTo>
                    <a:pt x="58" y="225"/>
                    <a:pt x="61" y="228"/>
                    <a:pt x="65" y="232"/>
                  </a:cubicBezTo>
                  <a:cubicBezTo>
                    <a:pt x="60" y="242"/>
                    <a:pt x="55" y="252"/>
                    <a:pt x="51" y="263"/>
                  </a:cubicBezTo>
                  <a:cubicBezTo>
                    <a:pt x="62" y="271"/>
                    <a:pt x="73" y="279"/>
                    <a:pt x="86" y="284"/>
                  </a:cubicBezTo>
                  <a:cubicBezTo>
                    <a:pt x="94" y="276"/>
                    <a:pt x="101" y="267"/>
                    <a:pt x="107" y="258"/>
                  </a:cubicBezTo>
                  <a:cubicBezTo>
                    <a:pt x="112" y="260"/>
                    <a:pt x="117" y="261"/>
                    <a:pt x="122" y="262"/>
                  </a:cubicBezTo>
                  <a:cubicBezTo>
                    <a:pt x="127" y="263"/>
                    <a:pt x="132" y="264"/>
                    <a:pt x="137" y="264"/>
                  </a:cubicBezTo>
                  <a:cubicBezTo>
                    <a:pt x="140" y="275"/>
                    <a:pt x="143" y="286"/>
                    <a:pt x="147" y="297"/>
                  </a:cubicBezTo>
                  <a:cubicBezTo>
                    <a:pt x="160" y="297"/>
                    <a:pt x="174" y="295"/>
                    <a:pt x="187" y="291"/>
                  </a:cubicBezTo>
                  <a:cubicBezTo>
                    <a:pt x="188" y="280"/>
                    <a:pt x="187" y="268"/>
                    <a:pt x="186" y="257"/>
                  </a:cubicBezTo>
                  <a:cubicBezTo>
                    <a:pt x="191" y="255"/>
                    <a:pt x="196" y="253"/>
                    <a:pt x="201" y="251"/>
                  </a:cubicBezTo>
                  <a:cubicBezTo>
                    <a:pt x="205" y="248"/>
                    <a:pt x="210" y="245"/>
                    <a:pt x="214" y="242"/>
                  </a:cubicBezTo>
                  <a:cubicBezTo>
                    <a:pt x="222" y="249"/>
                    <a:pt x="232" y="256"/>
                    <a:pt x="242" y="262"/>
                  </a:cubicBezTo>
                  <a:cubicBezTo>
                    <a:pt x="252" y="253"/>
                    <a:pt x="261" y="242"/>
                    <a:pt x="269" y="231"/>
                  </a:cubicBezTo>
                  <a:cubicBezTo>
                    <a:pt x="262" y="222"/>
                    <a:pt x="254" y="213"/>
                    <a:pt x="246" y="205"/>
                  </a:cubicBezTo>
                  <a:cubicBezTo>
                    <a:pt x="249" y="201"/>
                    <a:pt x="251" y="196"/>
                    <a:pt x="253" y="191"/>
                  </a:cubicBezTo>
                  <a:close/>
                  <a:moveTo>
                    <a:pt x="129" y="228"/>
                  </a:moveTo>
                  <a:cubicBezTo>
                    <a:pt x="111" y="224"/>
                    <a:pt x="94" y="213"/>
                    <a:pt x="82" y="199"/>
                  </a:cubicBezTo>
                  <a:cubicBezTo>
                    <a:pt x="70" y="184"/>
                    <a:pt x="64" y="165"/>
                    <a:pt x="65" y="146"/>
                  </a:cubicBezTo>
                  <a:cubicBezTo>
                    <a:pt x="65" y="127"/>
                    <a:pt x="73" y="109"/>
                    <a:pt x="85" y="95"/>
                  </a:cubicBezTo>
                  <a:cubicBezTo>
                    <a:pt x="98" y="81"/>
                    <a:pt x="115" y="71"/>
                    <a:pt x="134" y="68"/>
                  </a:cubicBezTo>
                  <a:cubicBezTo>
                    <a:pt x="152" y="66"/>
                    <a:pt x="172" y="69"/>
                    <a:pt x="188" y="80"/>
                  </a:cubicBezTo>
                  <a:cubicBezTo>
                    <a:pt x="204" y="90"/>
                    <a:pt x="217" y="105"/>
                    <a:pt x="222" y="123"/>
                  </a:cubicBezTo>
                  <a:cubicBezTo>
                    <a:pt x="228" y="141"/>
                    <a:pt x="228" y="161"/>
                    <a:pt x="221" y="178"/>
                  </a:cubicBezTo>
                  <a:cubicBezTo>
                    <a:pt x="214" y="196"/>
                    <a:pt x="201" y="211"/>
                    <a:pt x="184" y="220"/>
                  </a:cubicBezTo>
                  <a:cubicBezTo>
                    <a:pt x="167" y="229"/>
                    <a:pt x="148" y="232"/>
                    <a:pt x="129" y="228"/>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9718;p197">
              <a:extLst>
                <a:ext uri="{FF2B5EF4-FFF2-40B4-BE49-F238E27FC236}">
                  <a16:creationId xmlns:a16="http://schemas.microsoft.com/office/drawing/2014/main" id="{95ED6A9E-C0B6-4AC6-9DD5-E4AC72C27C53}"/>
                </a:ext>
              </a:extLst>
            </p:cNvPr>
            <p:cNvSpPr/>
            <p:nvPr/>
          </p:nvSpPr>
          <p:spPr>
            <a:xfrm>
              <a:off x="4643438" y="666750"/>
              <a:ext cx="395288" cy="395288"/>
            </a:xfrm>
            <a:custGeom>
              <a:avLst/>
              <a:gdLst/>
              <a:ahLst/>
              <a:cxnLst/>
              <a:rect l="l" t="t" r="r" b="b"/>
              <a:pathLst>
                <a:path w="148" h="148" extrusionOk="0">
                  <a:moveTo>
                    <a:pt x="132" y="80"/>
                  </a:moveTo>
                  <a:cubicBezTo>
                    <a:pt x="133" y="70"/>
                    <a:pt x="133" y="70"/>
                    <a:pt x="133" y="70"/>
                  </a:cubicBezTo>
                  <a:cubicBezTo>
                    <a:pt x="138" y="68"/>
                    <a:pt x="143" y="65"/>
                    <a:pt x="148" y="62"/>
                  </a:cubicBezTo>
                  <a:cubicBezTo>
                    <a:pt x="147" y="53"/>
                    <a:pt x="144" y="45"/>
                    <a:pt x="140" y="37"/>
                  </a:cubicBezTo>
                  <a:cubicBezTo>
                    <a:pt x="134" y="38"/>
                    <a:pt x="128" y="39"/>
                    <a:pt x="122" y="40"/>
                  </a:cubicBezTo>
                  <a:cubicBezTo>
                    <a:pt x="121" y="37"/>
                    <a:pt x="118" y="35"/>
                    <a:pt x="116" y="33"/>
                  </a:cubicBezTo>
                  <a:cubicBezTo>
                    <a:pt x="114" y="30"/>
                    <a:pt x="111" y="28"/>
                    <a:pt x="108" y="26"/>
                  </a:cubicBezTo>
                  <a:cubicBezTo>
                    <a:pt x="110" y="21"/>
                    <a:pt x="111" y="15"/>
                    <a:pt x="112" y="9"/>
                  </a:cubicBezTo>
                  <a:cubicBezTo>
                    <a:pt x="104" y="5"/>
                    <a:pt x="96" y="1"/>
                    <a:pt x="87" y="0"/>
                  </a:cubicBezTo>
                  <a:cubicBezTo>
                    <a:pt x="84" y="5"/>
                    <a:pt x="81" y="10"/>
                    <a:pt x="79" y="15"/>
                  </a:cubicBezTo>
                  <a:cubicBezTo>
                    <a:pt x="75" y="15"/>
                    <a:pt x="72" y="15"/>
                    <a:pt x="69" y="15"/>
                  </a:cubicBezTo>
                  <a:cubicBezTo>
                    <a:pt x="59" y="17"/>
                    <a:pt x="59" y="17"/>
                    <a:pt x="59" y="17"/>
                  </a:cubicBezTo>
                  <a:cubicBezTo>
                    <a:pt x="55" y="13"/>
                    <a:pt x="52" y="8"/>
                    <a:pt x="47" y="4"/>
                  </a:cubicBezTo>
                  <a:cubicBezTo>
                    <a:pt x="39" y="7"/>
                    <a:pt x="32" y="12"/>
                    <a:pt x="25" y="18"/>
                  </a:cubicBezTo>
                  <a:cubicBezTo>
                    <a:pt x="27" y="24"/>
                    <a:pt x="29" y="29"/>
                    <a:pt x="32" y="34"/>
                  </a:cubicBezTo>
                  <a:cubicBezTo>
                    <a:pt x="29" y="36"/>
                    <a:pt x="28" y="39"/>
                    <a:pt x="26" y="42"/>
                  </a:cubicBezTo>
                  <a:cubicBezTo>
                    <a:pt x="24" y="45"/>
                    <a:pt x="23" y="48"/>
                    <a:pt x="21" y="51"/>
                  </a:cubicBezTo>
                  <a:cubicBezTo>
                    <a:pt x="16" y="51"/>
                    <a:pt x="9" y="51"/>
                    <a:pt x="4" y="52"/>
                  </a:cubicBezTo>
                  <a:cubicBezTo>
                    <a:pt x="1" y="60"/>
                    <a:pt x="0" y="69"/>
                    <a:pt x="0" y="78"/>
                  </a:cubicBezTo>
                  <a:cubicBezTo>
                    <a:pt x="6" y="80"/>
                    <a:pt x="12" y="81"/>
                    <a:pt x="17" y="82"/>
                  </a:cubicBezTo>
                  <a:cubicBezTo>
                    <a:pt x="18" y="86"/>
                    <a:pt x="18" y="89"/>
                    <a:pt x="20" y="92"/>
                  </a:cubicBezTo>
                  <a:cubicBezTo>
                    <a:pt x="21" y="95"/>
                    <a:pt x="22" y="98"/>
                    <a:pt x="24" y="101"/>
                  </a:cubicBezTo>
                  <a:cubicBezTo>
                    <a:pt x="20" y="105"/>
                    <a:pt x="17" y="110"/>
                    <a:pt x="13" y="115"/>
                  </a:cubicBezTo>
                  <a:cubicBezTo>
                    <a:pt x="18" y="122"/>
                    <a:pt x="25" y="129"/>
                    <a:pt x="32" y="134"/>
                  </a:cubicBezTo>
                  <a:cubicBezTo>
                    <a:pt x="37" y="131"/>
                    <a:pt x="42" y="128"/>
                    <a:pt x="46" y="124"/>
                  </a:cubicBezTo>
                  <a:cubicBezTo>
                    <a:pt x="55" y="128"/>
                    <a:pt x="55" y="128"/>
                    <a:pt x="55" y="128"/>
                  </a:cubicBezTo>
                  <a:cubicBezTo>
                    <a:pt x="58" y="129"/>
                    <a:pt x="62" y="130"/>
                    <a:pt x="65" y="130"/>
                  </a:cubicBezTo>
                  <a:cubicBezTo>
                    <a:pt x="66" y="136"/>
                    <a:pt x="67" y="142"/>
                    <a:pt x="69" y="147"/>
                  </a:cubicBezTo>
                  <a:cubicBezTo>
                    <a:pt x="78" y="148"/>
                    <a:pt x="87" y="147"/>
                    <a:pt x="96" y="145"/>
                  </a:cubicBezTo>
                  <a:cubicBezTo>
                    <a:pt x="96" y="139"/>
                    <a:pt x="97" y="133"/>
                    <a:pt x="96" y="127"/>
                  </a:cubicBezTo>
                  <a:cubicBezTo>
                    <a:pt x="99" y="126"/>
                    <a:pt x="103" y="125"/>
                    <a:pt x="105" y="123"/>
                  </a:cubicBezTo>
                  <a:cubicBezTo>
                    <a:pt x="108" y="121"/>
                    <a:pt x="111" y="119"/>
                    <a:pt x="113" y="117"/>
                  </a:cubicBezTo>
                  <a:cubicBezTo>
                    <a:pt x="118" y="119"/>
                    <a:pt x="124" y="122"/>
                    <a:pt x="129" y="124"/>
                  </a:cubicBezTo>
                  <a:cubicBezTo>
                    <a:pt x="135" y="117"/>
                    <a:pt x="140" y="110"/>
                    <a:pt x="143" y="101"/>
                  </a:cubicBezTo>
                  <a:cubicBezTo>
                    <a:pt x="139" y="97"/>
                    <a:pt x="135" y="93"/>
                    <a:pt x="130" y="90"/>
                  </a:cubicBezTo>
                  <a:lnTo>
                    <a:pt x="132" y="80"/>
                  </a:lnTo>
                  <a:close/>
                  <a:moveTo>
                    <a:pt x="68" y="92"/>
                  </a:moveTo>
                  <a:cubicBezTo>
                    <a:pt x="63" y="90"/>
                    <a:pt x="58" y="85"/>
                    <a:pt x="56" y="80"/>
                  </a:cubicBezTo>
                  <a:cubicBezTo>
                    <a:pt x="54" y="74"/>
                    <a:pt x="55" y="67"/>
                    <a:pt x="58" y="63"/>
                  </a:cubicBezTo>
                  <a:cubicBezTo>
                    <a:pt x="61" y="58"/>
                    <a:pt x="67" y="54"/>
                    <a:pt x="73" y="54"/>
                  </a:cubicBezTo>
                  <a:cubicBezTo>
                    <a:pt x="79" y="53"/>
                    <a:pt x="85" y="55"/>
                    <a:pt x="89" y="60"/>
                  </a:cubicBezTo>
                  <a:cubicBezTo>
                    <a:pt x="93" y="64"/>
                    <a:pt x="95" y="70"/>
                    <a:pt x="94" y="76"/>
                  </a:cubicBezTo>
                  <a:cubicBezTo>
                    <a:pt x="94" y="82"/>
                    <a:pt x="90" y="87"/>
                    <a:pt x="85" y="90"/>
                  </a:cubicBezTo>
                  <a:cubicBezTo>
                    <a:pt x="80" y="93"/>
                    <a:pt x="74" y="94"/>
                    <a:pt x="68" y="9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0DA2847-1FF5-32E0-844C-774020DA68FD}"/>
              </a:ext>
            </a:extLst>
          </p:cNvPr>
          <p:cNvGrpSpPr/>
          <p:nvPr/>
        </p:nvGrpSpPr>
        <p:grpSpPr>
          <a:xfrm>
            <a:off x="11241812" y="258179"/>
            <a:ext cx="681175" cy="587960"/>
            <a:chOff x="7716838" y="3678238"/>
            <a:chExt cx="1038225" cy="923925"/>
          </a:xfrm>
          <a:solidFill>
            <a:schemeClr val="tx2"/>
          </a:solidFill>
        </p:grpSpPr>
        <p:sp>
          <p:nvSpPr>
            <p:cNvPr id="6" name="Freeform 109">
              <a:extLst>
                <a:ext uri="{FF2B5EF4-FFF2-40B4-BE49-F238E27FC236}">
                  <a16:creationId xmlns:a16="http://schemas.microsoft.com/office/drawing/2014/main" id="{12894EF9-4693-0006-909C-8A6D772A23B1}"/>
                </a:ext>
              </a:extLst>
            </p:cNvPr>
            <p:cNvSpPr>
              <a:spLocks noEditPoints="1"/>
            </p:cNvSpPr>
            <p:nvPr/>
          </p:nvSpPr>
          <p:spPr bwMode="auto">
            <a:xfrm>
              <a:off x="7716838" y="3678238"/>
              <a:ext cx="1038225" cy="923925"/>
            </a:xfrm>
            <a:custGeom>
              <a:avLst/>
              <a:gdLst>
                <a:gd name="T0" fmla="*/ 386 w 399"/>
                <a:gd name="T1" fmla="*/ 0 h 355"/>
                <a:gd name="T2" fmla="*/ 13 w 399"/>
                <a:gd name="T3" fmla="*/ 0 h 355"/>
                <a:gd name="T4" fmla="*/ 0 w 399"/>
                <a:gd name="T5" fmla="*/ 13 h 355"/>
                <a:gd name="T6" fmla="*/ 0 w 399"/>
                <a:gd name="T7" fmla="*/ 342 h 355"/>
                <a:gd name="T8" fmla="*/ 13 w 399"/>
                <a:gd name="T9" fmla="*/ 355 h 355"/>
                <a:gd name="T10" fmla="*/ 386 w 399"/>
                <a:gd name="T11" fmla="*/ 355 h 355"/>
                <a:gd name="T12" fmla="*/ 399 w 399"/>
                <a:gd name="T13" fmla="*/ 342 h 355"/>
                <a:gd name="T14" fmla="*/ 399 w 399"/>
                <a:gd name="T15" fmla="*/ 13 h 355"/>
                <a:gd name="T16" fmla="*/ 386 w 399"/>
                <a:gd name="T17" fmla="*/ 0 h 355"/>
                <a:gd name="T18" fmla="*/ 307 w 399"/>
                <a:gd name="T19" fmla="*/ 28 h 355"/>
                <a:gd name="T20" fmla="*/ 324 w 399"/>
                <a:gd name="T21" fmla="*/ 44 h 355"/>
                <a:gd name="T22" fmla="*/ 307 w 399"/>
                <a:gd name="T23" fmla="*/ 61 h 355"/>
                <a:gd name="T24" fmla="*/ 290 w 399"/>
                <a:gd name="T25" fmla="*/ 44 h 355"/>
                <a:gd name="T26" fmla="*/ 307 w 399"/>
                <a:gd name="T27" fmla="*/ 28 h 355"/>
                <a:gd name="T28" fmla="*/ 258 w 399"/>
                <a:gd name="T29" fmla="*/ 28 h 355"/>
                <a:gd name="T30" fmla="*/ 274 w 399"/>
                <a:gd name="T31" fmla="*/ 44 h 355"/>
                <a:gd name="T32" fmla="*/ 258 w 399"/>
                <a:gd name="T33" fmla="*/ 61 h 355"/>
                <a:gd name="T34" fmla="*/ 241 w 399"/>
                <a:gd name="T35" fmla="*/ 44 h 355"/>
                <a:gd name="T36" fmla="*/ 258 w 399"/>
                <a:gd name="T37" fmla="*/ 28 h 355"/>
                <a:gd name="T38" fmla="*/ 374 w 399"/>
                <a:gd name="T39" fmla="*/ 329 h 355"/>
                <a:gd name="T40" fmla="*/ 25 w 399"/>
                <a:gd name="T41" fmla="*/ 329 h 355"/>
                <a:gd name="T42" fmla="*/ 25 w 399"/>
                <a:gd name="T43" fmla="*/ 89 h 355"/>
                <a:gd name="T44" fmla="*/ 374 w 399"/>
                <a:gd name="T45" fmla="*/ 89 h 355"/>
                <a:gd name="T46" fmla="*/ 374 w 399"/>
                <a:gd name="T47" fmla="*/ 329 h 355"/>
                <a:gd name="T48" fmla="*/ 357 w 399"/>
                <a:gd name="T49" fmla="*/ 61 h 355"/>
                <a:gd name="T50" fmla="*/ 340 w 399"/>
                <a:gd name="T51" fmla="*/ 44 h 355"/>
                <a:gd name="T52" fmla="*/ 357 w 399"/>
                <a:gd name="T53" fmla="*/ 28 h 355"/>
                <a:gd name="T54" fmla="*/ 374 w 399"/>
                <a:gd name="T55" fmla="*/ 44 h 355"/>
                <a:gd name="T56" fmla="*/ 357 w 399"/>
                <a:gd name="T57" fmla="*/ 6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9" h="355">
                  <a:moveTo>
                    <a:pt x="386" y="0"/>
                  </a:moveTo>
                  <a:cubicBezTo>
                    <a:pt x="13" y="0"/>
                    <a:pt x="13" y="0"/>
                    <a:pt x="13" y="0"/>
                  </a:cubicBezTo>
                  <a:cubicBezTo>
                    <a:pt x="6" y="0"/>
                    <a:pt x="0" y="6"/>
                    <a:pt x="0" y="13"/>
                  </a:cubicBezTo>
                  <a:cubicBezTo>
                    <a:pt x="0" y="342"/>
                    <a:pt x="0" y="342"/>
                    <a:pt x="0" y="342"/>
                  </a:cubicBezTo>
                  <a:cubicBezTo>
                    <a:pt x="0" y="349"/>
                    <a:pt x="6" y="355"/>
                    <a:pt x="13" y="355"/>
                  </a:cubicBezTo>
                  <a:cubicBezTo>
                    <a:pt x="386" y="355"/>
                    <a:pt x="386" y="355"/>
                    <a:pt x="386" y="355"/>
                  </a:cubicBezTo>
                  <a:cubicBezTo>
                    <a:pt x="393" y="355"/>
                    <a:pt x="399" y="349"/>
                    <a:pt x="399" y="342"/>
                  </a:cubicBezTo>
                  <a:cubicBezTo>
                    <a:pt x="399" y="13"/>
                    <a:pt x="399" y="13"/>
                    <a:pt x="399" y="13"/>
                  </a:cubicBezTo>
                  <a:cubicBezTo>
                    <a:pt x="399" y="6"/>
                    <a:pt x="393" y="0"/>
                    <a:pt x="386" y="0"/>
                  </a:cubicBezTo>
                  <a:close/>
                  <a:moveTo>
                    <a:pt x="307" y="28"/>
                  </a:moveTo>
                  <a:cubicBezTo>
                    <a:pt x="316" y="28"/>
                    <a:pt x="324" y="35"/>
                    <a:pt x="324" y="44"/>
                  </a:cubicBezTo>
                  <a:cubicBezTo>
                    <a:pt x="324" y="54"/>
                    <a:pt x="316" y="61"/>
                    <a:pt x="307" y="61"/>
                  </a:cubicBezTo>
                  <a:cubicBezTo>
                    <a:pt x="298" y="61"/>
                    <a:pt x="290" y="54"/>
                    <a:pt x="290" y="44"/>
                  </a:cubicBezTo>
                  <a:cubicBezTo>
                    <a:pt x="290" y="35"/>
                    <a:pt x="298" y="28"/>
                    <a:pt x="307" y="28"/>
                  </a:cubicBezTo>
                  <a:close/>
                  <a:moveTo>
                    <a:pt x="258" y="28"/>
                  </a:moveTo>
                  <a:cubicBezTo>
                    <a:pt x="267" y="28"/>
                    <a:pt x="274" y="35"/>
                    <a:pt x="274" y="44"/>
                  </a:cubicBezTo>
                  <a:cubicBezTo>
                    <a:pt x="274" y="54"/>
                    <a:pt x="267" y="61"/>
                    <a:pt x="258" y="61"/>
                  </a:cubicBezTo>
                  <a:cubicBezTo>
                    <a:pt x="248" y="61"/>
                    <a:pt x="241" y="54"/>
                    <a:pt x="241" y="44"/>
                  </a:cubicBezTo>
                  <a:cubicBezTo>
                    <a:pt x="241" y="35"/>
                    <a:pt x="248" y="28"/>
                    <a:pt x="258" y="28"/>
                  </a:cubicBezTo>
                  <a:close/>
                  <a:moveTo>
                    <a:pt x="374" y="329"/>
                  </a:moveTo>
                  <a:cubicBezTo>
                    <a:pt x="25" y="329"/>
                    <a:pt x="25" y="329"/>
                    <a:pt x="25" y="329"/>
                  </a:cubicBezTo>
                  <a:cubicBezTo>
                    <a:pt x="25" y="89"/>
                    <a:pt x="25" y="89"/>
                    <a:pt x="25" y="89"/>
                  </a:cubicBezTo>
                  <a:cubicBezTo>
                    <a:pt x="374" y="89"/>
                    <a:pt x="374" y="89"/>
                    <a:pt x="374" y="89"/>
                  </a:cubicBezTo>
                  <a:lnTo>
                    <a:pt x="374" y="329"/>
                  </a:lnTo>
                  <a:close/>
                  <a:moveTo>
                    <a:pt x="357" y="61"/>
                  </a:moveTo>
                  <a:cubicBezTo>
                    <a:pt x="347" y="61"/>
                    <a:pt x="340" y="54"/>
                    <a:pt x="340" y="44"/>
                  </a:cubicBezTo>
                  <a:cubicBezTo>
                    <a:pt x="340" y="35"/>
                    <a:pt x="347" y="28"/>
                    <a:pt x="357" y="28"/>
                  </a:cubicBezTo>
                  <a:cubicBezTo>
                    <a:pt x="366" y="28"/>
                    <a:pt x="374" y="35"/>
                    <a:pt x="374" y="44"/>
                  </a:cubicBezTo>
                  <a:cubicBezTo>
                    <a:pt x="374" y="54"/>
                    <a:pt x="366" y="61"/>
                    <a:pt x="357"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7" name="Freeform 110">
              <a:extLst>
                <a:ext uri="{FF2B5EF4-FFF2-40B4-BE49-F238E27FC236}">
                  <a16:creationId xmlns:a16="http://schemas.microsoft.com/office/drawing/2014/main" id="{F9E40968-5E70-8967-1CB0-2DFD109FD241}"/>
                </a:ext>
              </a:extLst>
            </p:cNvPr>
            <p:cNvSpPr>
              <a:spLocks noEditPoints="1"/>
            </p:cNvSpPr>
            <p:nvPr/>
          </p:nvSpPr>
          <p:spPr bwMode="auto">
            <a:xfrm>
              <a:off x="7856538" y="4041776"/>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4"/>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13" name="Freeform 111">
              <a:extLst>
                <a:ext uri="{FF2B5EF4-FFF2-40B4-BE49-F238E27FC236}">
                  <a16:creationId xmlns:a16="http://schemas.microsoft.com/office/drawing/2014/main" id="{E1EF29F3-AC02-8B47-CE56-0FCC7717CDD1}"/>
                </a:ext>
              </a:extLst>
            </p:cNvPr>
            <p:cNvSpPr>
              <a:spLocks/>
            </p:cNvSpPr>
            <p:nvPr/>
          </p:nvSpPr>
          <p:spPr bwMode="auto">
            <a:xfrm>
              <a:off x="7994651" y="4041776"/>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9 w 56"/>
                <a:gd name="T17" fmla="*/ 0 h 94"/>
                <a:gd name="T18" fmla="*/ 39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9" y="0"/>
                  </a:lnTo>
                  <a:lnTo>
                    <a:pt x="39"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29" name="Freeform 112">
              <a:extLst>
                <a:ext uri="{FF2B5EF4-FFF2-40B4-BE49-F238E27FC236}">
                  <a16:creationId xmlns:a16="http://schemas.microsoft.com/office/drawing/2014/main" id="{383E65F1-DD35-42E7-1AA1-DDDFFBBEA172}"/>
                </a:ext>
              </a:extLst>
            </p:cNvPr>
            <p:cNvSpPr>
              <a:spLocks noEditPoints="1"/>
            </p:cNvSpPr>
            <p:nvPr/>
          </p:nvSpPr>
          <p:spPr bwMode="auto">
            <a:xfrm>
              <a:off x="8121651" y="4041776"/>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1" y="46"/>
                    <a:pt x="0" y="38"/>
                    <a:pt x="0" y="29"/>
                  </a:cubicBezTo>
                  <a:close/>
                  <a:moveTo>
                    <a:pt x="10" y="29"/>
                  </a:moveTo>
                  <a:cubicBezTo>
                    <a:pt x="10" y="36"/>
                    <a:pt x="11" y="41"/>
                    <a:pt x="12" y="44"/>
                  </a:cubicBezTo>
                  <a:cubicBezTo>
                    <a:pt x="14" y="48"/>
                    <a:pt x="16" y="49"/>
                    <a:pt x="19" y="49"/>
                  </a:cubicBezTo>
                  <a:cubicBezTo>
                    <a:pt x="22" y="49"/>
                    <a:pt x="25" y="48"/>
                    <a:pt x="26" y="44"/>
                  </a:cubicBezTo>
                  <a:cubicBezTo>
                    <a:pt x="28" y="41"/>
                    <a:pt x="28" y="36"/>
                    <a:pt x="28" y="29"/>
                  </a:cubicBezTo>
                  <a:cubicBezTo>
                    <a:pt x="28" y="23"/>
                    <a:pt x="28"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30" name="Freeform 113">
              <a:extLst>
                <a:ext uri="{FF2B5EF4-FFF2-40B4-BE49-F238E27FC236}">
                  <a16:creationId xmlns:a16="http://schemas.microsoft.com/office/drawing/2014/main" id="{9CA9A52E-1435-AE63-8148-C612FB2ECFD2}"/>
                </a:ext>
              </a:extLst>
            </p:cNvPr>
            <p:cNvSpPr>
              <a:spLocks/>
            </p:cNvSpPr>
            <p:nvPr/>
          </p:nvSpPr>
          <p:spPr bwMode="auto">
            <a:xfrm>
              <a:off x="8259763" y="4041776"/>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8 w 56"/>
                <a:gd name="T17" fmla="*/ 0 h 94"/>
                <a:gd name="T18" fmla="*/ 38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8" y="0"/>
                  </a:lnTo>
                  <a:lnTo>
                    <a:pt x="38"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31" name="Freeform 114">
              <a:extLst>
                <a:ext uri="{FF2B5EF4-FFF2-40B4-BE49-F238E27FC236}">
                  <a16:creationId xmlns:a16="http://schemas.microsoft.com/office/drawing/2014/main" id="{896AA3A5-03A6-DA78-2591-5E245D3DE13F}"/>
                </a:ext>
              </a:extLst>
            </p:cNvPr>
            <p:cNvSpPr>
              <a:spLocks noEditPoints="1"/>
            </p:cNvSpPr>
            <p:nvPr/>
          </p:nvSpPr>
          <p:spPr bwMode="auto">
            <a:xfrm>
              <a:off x="8388351" y="4041776"/>
              <a:ext cx="98425" cy="150813"/>
            </a:xfrm>
            <a:custGeom>
              <a:avLst/>
              <a:gdLst>
                <a:gd name="T0" fmla="*/ 0 w 38"/>
                <a:gd name="T1" fmla="*/ 29 h 58"/>
                <a:gd name="T2" fmla="*/ 5 w 38"/>
                <a:gd name="T3" fmla="*/ 7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4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7"/>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4"/>
                  </a:cubicBezTo>
                  <a:cubicBezTo>
                    <a:pt x="27" y="41"/>
                    <a:pt x="28" y="36"/>
                    <a:pt x="28" y="29"/>
                  </a:cubicBezTo>
                  <a:cubicBezTo>
                    <a:pt x="28" y="23"/>
                    <a:pt x="27" y="18"/>
                    <a:pt x="26" y="14"/>
                  </a:cubicBezTo>
                  <a:cubicBezTo>
                    <a:pt x="25"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32" name="Freeform 115">
              <a:extLst>
                <a:ext uri="{FF2B5EF4-FFF2-40B4-BE49-F238E27FC236}">
                  <a16:creationId xmlns:a16="http://schemas.microsoft.com/office/drawing/2014/main" id="{CCCBB640-0D91-B75E-D873-9432FFCB1F70}"/>
                </a:ext>
              </a:extLst>
            </p:cNvPr>
            <p:cNvSpPr>
              <a:spLocks/>
            </p:cNvSpPr>
            <p:nvPr/>
          </p:nvSpPr>
          <p:spPr bwMode="auto">
            <a:xfrm>
              <a:off x="8523288" y="4041776"/>
              <a:ext cx="90488" cy="149225"/>
            </a:xfrm>
            <a:custGeom>
              <a:avLst/>
              <a:gdLst>
                <a:gd name="T0" fmla="*/ 5 w 57"/>
                <a:gd name="T1" fmla="*/ 79 h 94"/>
                <a:gd name="T2" fmla="*/ 23 w 57"/>
                <a:gd name="T3" fmla="*/ 79 h 94"/>
                <a:gd name="T4" fmla="*/ 23 w 57"/>
                <a:gd name="T5" fmla="*/ 28 h 94"/>
                <a:gd name="T6" fmla="*/ 26 w 57"/>
                <a:gd name="T7" fmla="*/ 20 h 94"/>
                <a:gd name="T8" fmla="*/ 19 w 57"/>
                <a:gd name="T9" fmla="*/ 27 h 94"/>
                <a:gd name="T10" fmla="*/ 8 w 57"/>
                <a:gd name="T11" fmla="*/ 35 h 94"/>
                <a:gd name="T12" fmla="*/ 0 w 57"/>
                <a:gd name="T13" fmla="*/ 25 h 94"/>
                <a:gd name="T14" fmla="*/ 29 w 57"/>
                <a:gd name="T15" fmla="*/ 0 h 94"/>
                <a:gd name="T16" fmla="*/ 39 w 57"/>
                <a:gd name="T17" fmla="*/ 0 h 94"/>
                <a:gd name="T18" fmla="*/ 39 w 57"/>
                <a:gd name="T19" fmla="*/ 79 h 94"/>
                <a:gd name="T20" fmla="*/ 57 w 57"/>
                <a:gd name="T21" fmla="*/ 79 h 94"/>
                <a:gd name="T22" fmla="*/ 57 w 57"/>
                <a:gd name="T23" fmla="*/ 94 h 94"/>
                <a:gd name="T24" fmla="*/ 5 w 57"/>
                <a:gd name="T25" fmla="*/ 94 h 94"/>
                <a:gd name="T26" fmla="*/ 5 w 57"/>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4">
                  <a:moveTo>
                    <a:pt x="5" y="79"/>
                  </a:moveTo>
                  <a:lnTo>
                    <a:pt x="23" y="79"/>
                  </a:lnTo>
                  <a:lnTo>
                    <a:pt x="23" y="28"/>
                  </a:lnTo>
                  <a:lnTo>
                    <a:pt x="26" y="20"/>
                  </a:lnTo>
                  <a:lnTo>
                    <a:pt x="19" y="27"/>
                  </a:lnTo>
                  <a:lnTo>
                    <a:pt x="8" y="35"/>
                  </a:lnTo>
                  <a:lnTo>
                    <a:pt x="0" y="25"/>
                  </a:lnTo>
                  <a:lnTo>
                    <a:pt x="29" y="0"/>
                  </a:lnTo>
                  <a:lnTo>
                    <a:pt x="39" y="0"/>
                  </a:lnTo>
                  <a:lnTo>
                    <a:pt x="39" y="79"/>
                  </a:lnTo>
                  <a:lnTo>
                    <a:pt x="57" y="79"/>
                  </a:lnTo>
                  <a:lnTo>
                    <a:pt x="57"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33" name="Freeform 116">
              <a:extLst>
                <a:ext uri="{FF2B5EF4-FFF2-40B4-BE49-F238E27FC236}">
                  <a16:creationId xmlns:a16="http://schemas.microsoft.com/office/drawing/2014/main" id="{4273B402-9B42-5FEF-B9AB-526065A131B8}"/>
                </a:ext>
              </a:extLst>
            </p:cNvPr>
            <p:cNvSpPr>
              <a:spLocks noEditPoints="1"/>
            </p:cNvSpPr>
            <p:nvPr/>
          </p:nvSpPr>
          <p:spPr bwMode="auto">
            <a:xfrm>
              <a:off x="7856538" y="4289426"/>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5"/>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34" name="Freeform 117">
              <a:extLst>
                <a:ext uri="{FF2B5EF4-FFF2-40B4-BE49-F238E27FC236}">
                  <a16:creationId xmlns:a16="http://schemas.microsoft.com/office/drawing/2014/main" id="{2D002B87-1CB6-59C1-9BF4-1E612C2C9939}"/>
                </a:ext>
              </a:extLst>
            </p:cNvPr>
            <p:cNvSpPr>
              <a:spLocks noEditPoints="1"/>
            </p:cNvSpPr>
            <p:nvPr/>
          </p:nvSpPr>
          <p:spPr bwMode="auto">
            <a:xfrm>
              <a:off x="7989888" y="4289426"/>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2" y="46"/>
                    <a:pt x="0" y="38"/>
                    <a:pt x="0" y="29"/>
                  </a:cubicBezTo>
                  <a:close/>
                  <a:moveTo>
                    <a:pt x="10" y="29"/>
                  </a:moveTo>
                  <a:cubicBezTo>
                    <a:pt x="10" y="36"/>
                    <a:pt x="11" y="41"/>
                    <a:pt x="12" y="44"/>
                  </a:cubicBezTo>
                  <a:cubicBezTo>
                    <a:pt x="14" y="48"/>
                    <a:pt x="16" y="49"/>
                    <a:pt x="19" y="49"/>
                  </a:cubicBezTo>
                  <a:cubicBezTo>
                    <a:pt x="22" y="49"/>
                    <a:pt x="25" y="48"/>
                    <a:pt x="26" y="45"/>
                  </a:cubicBezTo>
                  <a:cubicBezTo>
                    <a:pt x="28" y="41"/>
                    <a:pt x="28" y="36"/>
                    <a:pt x="28" y="29"/>
                  </a:cubicBezTo>
                  <a:cubicBezTo>
                    <a:pt x="28" y="23"/>
                    <a:pt x="28" y="18"/>
                    <a:pt x="26" y="14"/>
                  </a:cubicBezTo>
                  <a:cubicBezTo>
                    <a:pt x="25" y="11"/>
                    <a:pt x="23"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35" name="Freeform 118">
              <a:extLst>
                <a:ext uri="{FF2B5EF4-FFF2-40B4-BE49-F238E27FC236}">
                  <a16:creationId xmlns:a16="http://schemas.microsoft.com/office/drawing/2014/main" id="{054156D0-CC09-23DA-2C6C-A3ABECDF30D3}"/>
                </a:ext>
              </a:extLst>
            </p:cNvPr>
            <p:cNvSpPr>
              <a:spLocks/>
            </p:cNvSpPr>
            <p:nvPr/>
          </p:nvSpPr>
          <p:spPr bwMode="auto">
            <a:xfrm>
              <a:off x="8128001" y="4292601"/>
              <a:ext cx="87313" cy="144463"/>
            </a:xfrm>
            <a:custGeom>
              <a:avLst/>
              <a:gdLst>
                <a:gd name="T0" fmla="*/ 5 w 55"/>
                <a:gd name="T1" fmla="*/ 77 h 91"/>
                <a:gd name="T2" fmla="*/ 23 w 55"/>
                <a:gd name="T3" fmla="*/ 77 h 91"/>
                <a:gd name="T4" fmla="*/ 23 w 55"/>
                <a:gd name="T5" fmla="*/ 26 h 91"/>
                <a:gd name="T6" fmla="*/ 24 w 55"/>
                <a:gd name="T7" fmla="*/ 18 h 91"/>
                <a:gd name="T8" fmla="*/ 18 w 55"/>
                <a:gd name="T9" fmla="*/ 24 h 91"/>
                <a:gd name="T10" fmla="*/ 6 w 55"/>
                <a:gd name="T11" fmla="*/ 32 h 91"/>
                <a:gd name="T12" fmla="*/ 0 w 55"/>
                <a:gd name="T13" fmla="*/ 23 h 91"/>
                <a:gd name="T14" fmla="*/ 29 w 55"/>
                <a:gd name="T15" fmla="*/ 0 h 91"/>
                <a:gd name="T16" fmla="*/ 39 w 55"/>
                <a:gd name="T17" fmla="*/ 0 h 91"/>
                <a:gd name="T18" fmla="*/ 39 w 55"/>
                <a:gd name="T19" fmla="*/ 77 h 91"/>
                <a:gd name="T20" fmla="*/ 55 w 55"/>
                <a:gd name="T21" fmla="*/ 77 h 91"/>
                <a:gd name="T22" fmla="*/ 55 w 55"/>
                <a:gd name="T23" fmla="*/ 91 h 91"/>
                <a:gd name="T24" fmla="*/ 5 w 55"/>
                <a:gd name="T25" fmla="*/ 91 h 91"/>
                <a:gd name="T26" fmla="*/ 5 w 55"/>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91">
                  <a:moveTo>
                    <a:pt x="5" y="77"/>
                  </a:moveTo>
                  <a:lnTo>
                    <a:pt x="23" y="77"/>
                  </a:lnTo>
                  <a:lnTo>
                    <a:pt x="23" y="26"/>
                  </a:lnTo>
                  <a:lnTo>
                    <a:pt x="24" y="18"/>
                  </a:lnTo>
                  <a:lnTo>
                    <a:pt x="18" y="24"/>
                  </a:lnTo>
                  <a:lnTo>
                    <a:pt x="6" y="32"/>
                  </a:lnTo>
                  <a:lnTo>
                    <a:pt x="0" y="23"/>
                  </a:lnTo>
                  <a:lnTo>
                    <a:pt x="29" y="0"/>
                  </a:lnTo>
                  <a:lnTo>
                    <a:pt x="39" y="0"/>
                  </a:lnTo>
                  <a:lnTo>
                    <a:pt x="39" y="77"/>
                  </a:lnTo>
                  <a:lnTo>
                    <a:pt x="55" y="77"/>
                  </a:lnTo>
                  <a:lnTo>
                    <a:pt x="55"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36" name="Freeform 119">
              <a:extLst>
                <a:ext uri="{FF2B5EF4-FFF2-40B4-BE49-F238E27FC236}">
                  <a16:creationId xmlns:a16="http://schemas.microsoft.com/office/drawing/2014/main" id="{E1880BBA-9EF5-0A47-F473-74523F686586}"/>
                </a:ext>
              </a:extLst>
            </p:cNvPr>
            <p:cNvSpPr>
              <a:spLocks noEditPoints="1"/>
            </p:cNvSpPr>
            <p:nvPr/>
          </p:nvSpPr>
          <p:spPr bwMode="auto">
            <a:xfrm>
              <a:off x="8255001" y="4289426"/>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8" y="56"/>
                    <a:pt x="4" y="51"/>
                  </a:cubicBezTo>
                  <a:cubicBezTo>
                    <a:pt x="1" y="46"/>
                    <a:pt x="0" y="38"/>
                    <a:pt x="0" y="29"/>
                  </a:cubicBezTo>
                  <a:close/>
                  <a:moveTo>
                    <a:pt x="10" y="29"/>
                  </a:moveTo>
                  <a:cubicBezTo>
                    <a:pt x="10" y="36"/>
                    <a:pt x="11" y="41"/>
                    <a:pt x="12" y="44"/>
                  </a:cubicBezTo>
                  <a:cubicBezTo>
                    <a:pt x="14" y="48"/>
                    <a:pt x="16" y="49"/>
                    <a:pt x="19" y="49"/>
                  </a:cubicBezTo>
                  <a:cubicBezTo>
                    <a:pt x="22" y="49"/>
                    <a:pt x="24" y="48"/>
                    <a:pt x="26" y="45"/>
                  </a:cubicBezTo>
                  <a:cubicBezTo>
                    <a:pt x="27" y="41"/>
                    <a:pt x="28" y="36"/>
                    <a:pt x="28" y="29"/>
                  </a:cubicBezTo>
                  <a:cubicBezTo>
                    <a:pt x="28" y="23"/>
                    <a:pt x="27"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37" name="Freeform 120">
              <a:extLst>
                <a:ext uri="{FF2B5EF4-FFF2-40B4-BE49-F238E27FC236}">
                  <a16:creationId xmlns:a16="http://schemas.microsoft.com/office/drawing/2014/main" id="{96E4D9F4-A28D-374E-C7AA-B3EB2668BC43}"/>
                </a:ext>
              </a:extLst>
            </p:cNvPr>
            <p:cNvSpPr>
              <a:spLocks/>
            </p:cNvSpPr>
            <p:nvPr/>
          </p:nvSpPr>
          <p:spPr bwMode="auto">
            <a:xfrm>
              <a:off x="8389938" y="4292601"/>
              <a:ext cx="92075" cy="144463"/>
            </a:xfrm>
            <a:custGeom>
              <a:avLst/>
              <a:gdLst>
                <a:gd name="T0" fmla="*/ 5 w 58"/>
                <a:gd name="T1" fmla="*/ 77 h 91"/>
                <a:gd name="T2" fmla="*/ 23 w 58"/>
                <a:gd name="T3" fmla="*/ 77 h 91"/>
                <a:gd name="T4" fmla="*/ 23 w 58"/>
                <a:gd name="T5" fmla="*/ 26 h 91"/>
                <a:gd name="T6" fmla="*/ 26 w 58"/>
                <a:gd name="T7" fmla="*/ 18 h 91"/>
                <a:gd name="T8" fmla="*/ 20 w 58"/>
                <a:gd name="T9" fmla="*/ 24 h 91"/>
                <a:gd name="T10" fmla="*/ 8 w 58"/>
                <a:gd name="T11" fmla="*/ 32 h 91"/>
                <a:gd name="T12" fmla="*/ 0 w 58"/>
                <a:gd name="T13" fmla="*/ 23 h 91"/>
                <a:gd name="T14" fmla="*/ 31 w 58"/>
                <a:gd name="T15" fmla="*/ 0 h 91"/>
                <a:gd name="T16" fmla="*/ 39 w 58"/>
                <a:gd name="T17" fmla="*/ 0 h 91"/>
                <a:gd name="T18" fmla="*/ 39 w 58"/>
                <a:gd name="T19" fmla="*/ 77 h 91"/>
                <a:gd name="T20" fmla="*/ 58 w 58"/>
                <a:gd name="T21" fmla="*/ 77 h 91"/>
                <a:gd name="T22" fmla="*/ 58 w 58"/>
                <a:gd name="T23" fmla="*/ 91 h 91"/>
                <a:gd name="T24" fmla="*/ 5 w 58"/>
                <a:gd name="T25" fmla="*/ 91 h 91"/>
                <a:gd name="T26" fmla="*/ 5 w 58"/>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1">
                  <a:moveTo>
                    <a:pt x="5" y="77"/>
                  </a:moveTo>
                  <a:lnTo>
                    <a:pt x="23" y="77"/>
                  </a:lnTo>
                  <a:lnTo>
                    <a:pt x="23" y="26"/>
                  </a:lnTo>
                  <a:lnTo>
                    <a:pt x="26" y="18"/>
                  </a:lnTo>
                  <a:lnTo>
                    <a:pt x="20" y="24"/>
                  </a:lnTo>
                  <a:lnTo>
                    <a:pt x="8" y="32"/>
                  </a:lnTo>
                  <a:lnTo>
                    <a:pt x="0" y="23"/>
                  </a:lnTo>
                  <a:lnTo>
                    <a:pt x="31" y="0"/>
                  </a:lnTo>
                  <a:lnTo>
                    <a:pt x="39" y="0"/>
                  </a:lnTo>
                  <a:lnTo>
                    <a:pt x="39" y="77"/>
                  </a:lnTo>
                  <a:lnTo>
                    <a:pt x="58" y="77"/>
                  </a:lnTo>
                  <a:lnTo>
                    <a:pt x="58"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sp>
          <p:nvSpPr>
            <p:cNvPr id="38" name="Freeform 121">
              <a:extLst>
                <a:ext uri="{FF2B5EF4-FFF2-40B4-BE49-F238E27FC236}">
                  <a16:creationId xmlns:a16="http://schemas.microsoft.com/office/drawing/2014/main" id="{8654CA71-06C7-35C9-28A7-0C8E5F671CFE}"/>
                </a:ext>
              </a:extLst>
            </p:cNvPr>
            <p:cNvSpPr>
              <a:spLocks noEditPoints="1"/>
            </p:cNvSpPr>
            <p:nvPr/>
          </p:nvSpPr>
          <p:spPr bwMode="auto">
            <a:xfrm>
              <a:off x="8520113" y="4289426"/>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0"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5"/>
                  </a:cubicBezTo>
                  <a:cubicBezTo>
                    <a:pt x="27" y="41"/>
                    <a:pt x="28" y="36"/>
                    <a:pt x="28" y="29"/>
                  </a:cubicBezTo>
                  <a:cubicBezTo>
                    <a:pt x="28" y="23"/>
                    <a:pt x="27" y="18"/>
                    <a:pt x="26" y="14"/>
                  </a:cubicBezTo>
                  <a:cubicBezTo>
                    <a:pt x="24"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eaLnBrk="1" fontAlgn="auto" hangingPunct="1">
                <a:spcBef>
                  <a:spcPts val="0"/>
                </a:spcBef>
                <a:spcAft>
                  <a:spcPts val="0"/>
                </a:spcAft>
                <a:defRPr/>
              </a:pPr>
              <a:endParaRPr lang="en-US" kern="0">
                <a:solidFill>
                  <a:srgbClr val="1A468D"/>
                </a:solidFill>
                <a:latin typeface="Corbel" panose="020B0503020204020204"/>
              </a:endParaRPr>
            </a:p>
          </p:txBody>
        </p:sp>
      </p:grpSp>
      <p:sp>
        <p:nvSpPr>
          <p:cNvPr id="40" name="TextBox 39">
            <a:extLst>
              <a:ext uri="{FF2B5EF4-FFF2-40B4-BE49-F238E27FC236}">
                <a16:creationId xmlns:a16="http://schemas.microsoft.com/office/drawing/2014/main" id="{BB305EA3-6FB1-58AB-7E08-0D8405689701}"/>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12</a:t>
            </a:r>
            <a:endParaRPr lang="en-US" sz="1467">
              <a:solidFill>
                <a:schemeClr val="accent4">
                  <a:lumMod val="75000"/>
                </a:schemeClr>
              </a:solidFill>
              <a:latin typeface="Calibri" panose="020F0502020204030204" pitchFamily="34" charset="0"/>
            </a:endParaRPr>
          </a:p>
        </p:txBody>
      </p:sp>
      <p:pic>
        <p:nvPicPr>
          <p:cNvPr id="39" name="Graphic 38" descr="Compass with solid fill">
            <a:extLst>
              <a:ext uri="{FF2B5EF4-FFF2-40B4-BE49-F238E27FC236}">
                <a16:creationId xmlns:a16="http://schemas.microsoft.com/office/drawing/2014/main" id="{6F234E88-3771-8664-C761-9905416CD2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977" y="3564529"/>
            <a:ext cx="822960" cy="822960"/>
          </a:xfrm>
          <a:prstGeom prst="rect">
            <a:avLst/>
          </a:prstGeom>
        </p:spPr>
      </p:pic>
    </p:spTree>
    <p:extLst>
      <p:ext uri="{BB962C8B-B14F-4D97-AF65-F5344CB8AC3E}">
        <p14:creationId xmlns:p14="http://schemas.microsoft.com/office/powerpoint/2010/main" val="14987452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3218F89-DF36-1904-CA3A-909F5CADF67C}"/>
              </a:ext>
            </a:extLst>
          </p:cNvPr>
          <p:cNvSpPr/>
          <p:nvPr/>
        </p:nvSpPr>
        <p:spPr>
          <a:xfrm>
            <a:off x="0" y="1907110"/>
            <a:ext cx="12192000" cy="260593"/>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BE98E68-C2B6-31F6-8217-47E9CE1BF686}"/>
              </a:ext>
            </a:extLst>
          </p:cNvPr>
          <p:cNvSpPr/>
          <p:nvPr/>
        </p:nvSpPr>
        <p:spPr>
          <a:xfrm>
            <a:off x="2661764" y="2510808"/>
            <a:ext cx="2410480" cy="2432742"/>
          </a:xfrm>
          <a:prstGeom prst="rect">
            <a:avLst/>
          </a:prstGeom>
          <a:solidFill>
            <a:schemeClr val="bg1"/>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600"/>
              </a:spcAft>
            </a:pPr>
            <a:r>
              <a:rPr lang="en-US" sz="1333">
                <a:solidFill>
                  <a:srgbClr val="000000"/>
                </a:solidFill>
                <a:latin typeface="Calibri" panose="020F0502020204030204" pitchFamily="34" charset="0"/>
                <a:cs typeface="Calibri" panose="020F0502020204030204" pitchFamily="34" charset="0"/>
              </a:rPr>
              <a:t>Jurisdictions use IISs to manage the Vaccines for Children (VFC) program and understand their jurisdiction’s vaccine coverage. ​</a:t>
            </a:r>
          </a:p>
          <a:p>
            <a:pPr marL="173038" indent="-173038">
              <a:buClr>
                <a:schemeClr val="accent5"/>
              </a:buClr>
              <a:buFont typeface="Arial" panose="020B0604020202020204" pitchFamily="34" charset="0"/>
              <a:buChar char="•"/>
            </a:pPr>
            <a:r>
              <a:rPr lang="en-US" sz="1333" b="1">
                <a:solidFill>
                  <a:srgbClr val="000000"/>
                </a:solidFill>
                <a:latin typeface="Calibri" panose="020F0502020204030204" pitchFamily="34" charset="0"/>
                <a:cs typeface="Calibri" panose="020F0502020204030204" pitchFamily="34" charset="0"/>
              </a:rPr>
              <a:t>13</a:t>
            </a:r>
            <a:r>
              <a:rPr lang="en-US" sz="1333">
                <a:solidFill>
                  <a:srgbClr val="000000"/>
                </a:solidFill>
                <a:latin typeface="Calibri" panose="020F0502020204030204" pitchFamily="34" charset="0"/>
                <a:cs typeface="Calibri" panose="020F0502020204030204" pitchFamily="34" charset="0"/>
              </a:rPr>
              <a:t> jurisdictions signed Data Use Agreements (DUAs) </a:t>
            </a:r>
          </a:p>
          <a:p>
            <a:pPr marL="173038" indent="-173038">
              <a:buClr>
                <a:schemeClr val="accent5"/>
              </a:buClr>
              <a:buFont typeface="Arial" panose="020B0604020202020204" pitchFamily="34" charset="0"/>
              <a:buChar char="•"/>
            </a:pPr>
            <a:r>
              <a:rPr lang="en-US" sz="1333">
                <a:solidFill>
                  <a:srgbClr val="000000"/>
                </a:solidFill>
                <a:latin typeface="Calibri" panose="020F0502020204030204" pitchFamily="34" charset="0"/>
                <a:cs typeface="Calibri" panose="020F0502020204030204" pitchFamily="34" charset="0"/>
              </a:rPr>
              <a:t>Routine data reported quarterly and flu data reported monthly </a:t>
            </a:r>
          </a:p>
          <a:p>
            <a:pPr marL="173038" indent="-173038">
              <a:buClr>
                <a:schemeClr val="accent5"/>
              </a:buClr>
              <a:buFont typeface="Arial" panose="020B0604020202020204" pitchFamily="34" charset="0"/>
              <a:buChar char="•"/>
            </a:pPr>
            <a:r>
              <a:rPr lang="en-US" sz="1333">
                <a:solidFill>
                  <a:srgbClr val="000000"/>
                </a:solidFill>
                <a:latin typeface="Calibri" panose="020F0502020204030204" pitchFamily="34" charset="0"/>
                <a:cs typeface="Calibri" panose="020F0502020204030204" pitchFamily="34" charset="0"/>
              </a:rPr>
              <a:t>Data use was limited</a:t>
            </a:r>
          </a:p>
        </p:txBody>
      </p:sp>
      <p:sp>
        <p:nvSpPr>
          <p:cNvPr id="4" name="Arrow: Chevron 3">
            <a:extLst>
              <a:ext uri="{FF2B5EF4-FFF2-40B4-BE49-F238E27FC236}">
                <a16:creationId xmlns:a16="http://schemas.microsoft.com/office/drawing/2014/main" id="{B52B2D60-FFA6-A428-0024-CCF1662A67CE}"/>
              </a:ext>
            </a:extLst>
          </p:cNvPr>
          <p:cNvSpPr/>
          <p:nvPr/>
        </p:nvSpPr>
        <p:spPr>
          <a:xfrm>
            <a:off x="2540775" y="1544640"/>
            <a:ext cx="2792061" cy="966169"/>
          </a:xfrm>
          <a:prstGeom prst="chevron">
            <a:avLst>
              <a:gd name="adj" fmla="val 25676"/>
            </a:avLst>
          </a:prstGeom>
          <a:solidFill>
            <a:schemeClr val="tx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libri" panose="020F0502020204030204" pitchFamily="34" charset="0"/>
                <a:cs typeface="Calibri" panose="020F0502020204030204" pitchFamily="34" charset="0"/>
              </a:rPr>
              <a:t>Pre-COVID-19</a:t>
            </a:r>
          </a:p>
        </p:txBody>
      </p:sp>
      <p:sp>
        <p:nvSpPr>
          <p:cNvPr id="6" name="Rectangle 5">
            <a:extLst>
              <a:ext uri="{FF2B5EF4-FFF2-40B4-BE49-F238E27FC236}">
                <a16:creationId xmlns:a16="http://schemas.microsoft.com/office/drawing/2014/main" id="{A44019F5-9008-A202-CA0C-E7A186325B84}"/>
              </a:ext>
            </a:extLst>
          </p:cNvPr>
          <p:cNvSpPr/>
          <p:nvPr/>
        </p:nvSpPr>
        <p:spPr>
          <a:xfrm>
            <a:off x="5453825" y="2510807"/>
            <a:ext cx="2410480" cy="2432741"/>
          </a:xfrm>
          <a:prstGeom prst="rect">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111C04C-F922-852B-A490-9E73A6E2F72D}"/>
              </a:ext>
            </a:extLst>
          </p:cNvPr>
          <p:cNvSpPr/>
          <p:nvPr/>
        </p:nvSpPr>
        <p:spPr>
          <a:xfrm>
            <a:off x="5332836" y="1544640"/>
            <a:ext cx="2792061" cy="966169"/>
          </a:xfrm>
          <a:prstGeom prst="chevron">
            <a:avLst>
              <a:gd name="adj" fmla="val 25676"/>
            </a:avLst>
          </a:prstGeom>
          <a:solidFill>
            <a:schemeClr val="tx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libri" panose="020F0502020204030204" pitchFamily="34" charset="0"/>
                <a:cs typeface="Calibri" panose="020F0502020204030204" pitchFamily="34" charset="0"/>
              </a:rPr>
              <a:t>COVID-19 Response</a:t>
            </a:r>
          </a:p>
        </p:txBody>
      </p:sp>
      <p:sp>
        <p:nvSpPr>
          <p:cNvPr id="8" name="Rectangle 7">
            <a:extLst>
              <a:ext uri="{FF2B5EF4-FFF2-40B4-BE49-F238E27FC236}">
                <a16:creationId xmlns:a16="http://schemas.microsoft.com/office/drawing/2014/main" id="{3B501DA3-CFFA-A720-B1F5-27134A2C6977}"/>
              </a:ext>
            </a:extLst>
          </p:cNvPr>
          <p:cNvSpPr/>
          <p:nvPr/>
        </p:nvSpPr>
        <p:spPr>
          <a:xfrm>
            <a:off x="8245887" y="2510808"/>
            <a:ext cx="2410480" cy="2432740"/>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Chevron 8">
            <a:extLst>
              <a:ext uri="{FF2B5EF4-FFF2-40B4-BE49-F238E27FC236}">
                <a16:creationId xmlns:a16="http://schemas.microsoft.com/office/drawing/2014/main" id="{DA0287B1-B5C1-0533-6BC0-A6BF53971156}"/>
              </a:ext>
            </a:extLst>
          </p:cNvPr>
          <p:cNvSpPr/>
          <p:nvPr/>
        </p:nvSpPr>
        <p:spPr>
          <a:xfrm>
            <a:off x="8124898" y="1544640"/>
            <a:ext cx="2792061" cy="966169"/>
          </a:xfrm>
          <a:prstGeom prst="chevron">
            <a:avLst>
              <a:gd name="adj" fmla="val 25676"/>
            </a:avLst>
          </a:prstGeom>
          <a:solidFill>
            <a:schemeClr val="tx1">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libri" panose="020F0502020204030204" pitchFamily="34" charset="0"/>
                <a:cs typeface="Calibri" panose="020F0502020204030204" pitchFamily="34" charset="0"/>
              </a:rPr>
              <a:t>Present</a:t>
            </a:r>
          </a:p>
        </p:txBody>
      </p:sp>
      <p:sp>
        <p:nvSpPr>
          <p:cNvPr id="15" name="TextBox 25">
            <a:extLst>
              <a:ext uri="{FF2B5EF4-FFF2-40B4-BE49-F238E27FC236}">
                <a16:creationId xmlns:a16="http://schemas.microsoft.com/office/drawing/2014/main" id="{7630A714-D265-F359-563C-0794F6215239}"/>
              </a:ext>
            </a:extLst>
          </p:cNvPr>
          <p:cNvSpPr txBox="1"/>
          <p:nvPr/>
        </p:nvSpPr>
        <p:spPr>
          <a:xfrm>
            <a:off x="444896" y="2130002"/>
            <a:ext cx="1641675" cy="2539999"/>
          </a:xfrm>
          <a:prstGeom prst="rect">
            <a:avLst/>
          </a:prstGeom>
          <a:noFill/>
          <a:ln>
            <a:noFill/>
          </a:ln>
        </p:spPr>
        <p:txBody>
          <a:bodyPr wrap="square" lIns="121920" tIns="60960" rIns="121920" bIns="6096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467" b="1" kern="0">
              <a:solidFill>
                <a:schemeClr val="tx2">
                  <a:lumMod val="50000"/>
                </a:schemeClr>
              </a:solidFill>
              <a:latin typeface="Corbel" panose="020B0503020204020204"/>
              <a:cs typeface="Calibri" panose="020F0502020204030204" pitchFamily="34" charset="0"/>
            </a:endParaRPr>
          </a:p>
          <a:p>
            <a:pPr algn="ctr">
              <a:defRPr/>
            </a:pPr>
            <a:r>
              <a:rPr lang="en-US" sz="2133" b="1" kern="0">
                <a:solidFill>
                  <a:schemeClr val="tx1">
                    <a:lumMod val="75000"/>
                  </a:schemeClr>
                </a:solidFill>
                <a:latin typeface="Corbel" panose="020B0503020204020204"/>
                <a:cs typeface="Calibri"/>
              </a:rPr>
              <a:t>DUAs and Data Reporting</a:t>
            </a:r>
          </a:p>
        </p:txBody>
      </p:sp>
      <p:sp>
        <p:nvSpPr>
          <p:cNvPr id="17" name="TextBox 20">
            <a:extLst>
              <a:ext uri="{FF2B5EF4-FFF2-40B4-BE49-F238E27FC236}">
                <a16:creationId xmlns:a16="http://schemas.microsoft.com/office/drawing/2014/main" id="{7ECFD68F-3BFA-6E61-0FB0-0371E5A2FA08}"/>
              </a:ext>
            </a:extLst>
          </p:cNvPr>
          <p:cNvSpPr txBox="1"/>
          <p:nvPr/>
        </p:nvSpPr>
        <p:spPr>
          <a:xfrm>
            <a:off x="5463131" y="2510807"/>
            <a:ext cx="2410480" cy="1353832"/>
          </a:xfrm>
          <a:prstGeom prst="rect">
            <a:avLst/>
          </a:prstGeom>
          <a:noFill/>
          <a:ln>
            <a:noFill/>
          </a:ln>
        </p:spPr>
        <p:txBody>
          <a:bodyPr wrap="square" lIns="121920" tIns="60960" rIns="121920" bIns="6096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333">
                <a:solidFill>
                  <a:srgbClr val="000000"/>
                </a:solidFill>
                <a:latin typeface="Calibri" panose="020F0502020204030204" pitchFamily="34" charset="0"/>
                <a:cs typeface="Calibri" panose="020F0502020204030204" pitchFamily="34" charset="0"/>
              </a:rPr>
              <a:t>Federally provided vaccine, provider agreements, and a COVID-19-specific DUA superseded state reporting and data sharing laws to allow reporting to CDC.</a:t>
            </a:r>
          </a:p>
        </p:txBody>
      </p:sp>
      <p:sp>
        <p:nvSpPr>
          <p:cNvPr id="18" name="TextBox 24">
            <a:extLst>
              <a:ext uri="{FF2B5EF4-FFF2-40B4-BE49-F238E27FC236}">
                <a16:creationId xmlns:a16="http://schemas.microsoft.com/office/drawing/2014/main" id="{0F6116B1-DE92-FAFC-252F-FF8E9704CF48}"/>
              </a:ext>
            </a:extLst>
          </p:cNvPr>
          <p:cNvSpPr txBox="1"/>
          <p:nvPr/>
        </p:nvSpPr>
        <p:spPr>
          <a:xfrm>
            <a:off x="5475861" y="3808785"/>
            <a:ext cx="2417481" cy="707694"/>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a:buClr>
                <a:schemeClr val="accent5"/>
              </a:buClr>
              <a:buFont typeface="Arial" panose="020B0604020202020204" pitchFamily="34" charset="0"/>
              <a:buChar char="•"/>
              <a:defRPr/>
            </a:pPr>
            <a:r>
              <a:rPr lang="en-US" sz="1333" b="1">
                <a:solidFill>
                  <a:srgbClr val="000000"/>
                </a:solidFill>
                <a:latin typeface="Calibri" panose="020F0502020204030204" pitchFamily="34" charset="0"/>
                <a:cs typeface="Calibri" panose="020F0502020204030204" pitchFamily="34" charset="0"/>
              </a:rPr>
              <a:t>64</a:t>
            </a:r>
            <a:r>
              <a:rPr lang="en-US" sz="1333">
                <a:solidFill>
                  <a:srgbClr val="000000"/>
                </a:solidFill>
                <a:latin typeface="Calibri" panose="020F0502020204030204" pitchFamily="34" charset="0"/>
                <a:cs typeface="Calibri" panose="020F0502020204030204" pitchFamily="34" charset="0"/>
              </a:rPr>
              <a:t> jurisdictions with DUAs</a:t>
            </a:r>
          </a:p>
          <a:p>
            <a:pPr marL="173038" indent="-173038">
              <a:buClr>
                <a:schemeClr val="accent5"/>
              </a:buClr>
              <a:buFont typeface="Arial" panose="020B0604020202020204" pitchFamily="34" charset="0"/>
              <a:buChar char="•"/>
              <a:defRPr/>
            </a:pPr>
            <a:r>
              <a:rPr lang="en-US" sz="1333">
                <a:solidFill>
                  <a:srgbClr val="000000"/>
                </a:solidFill>
                <a:latin typeface="Calibri" panose="020F0502020204030204" pitchFamily="34" charset="0"/>
                <a:cs typeface="Calibri" panose="020F0502020204030204" pitchFamily="34" charset="0"/>
              </a:rPr>
              <a:t>COVID-19 data reported daily, then weekly</a:t>
            </a:r>
          </a:p>
        </p:txBody>
      </p:sp>
      <p:sp>
        <p:nvSpPr>
          <p:cNvPr id="19" name="TextBox 1">
            <a:extLst>
              <a:ext uri="{FF2B5EF4-FFF2-40B4-BE49-F238E27FC236}">
                <a16:creationId xmlns:a16="http://schemas.microsoft.com/office/drawing/2014/main" id="{E5EE5F6B-7F54-A886-B0BF-4DDCA60300F4}"/>
              </a:ext>
            </a:extLst>
          </p:cNvPr>
          <p:cNvSpPr txBox="1"/>
          <p:nvPr/>
        </p:nvSpPr>
        <p:spPr>
          <a:xfrm>
            <a:off x="8245888" y="2510805"/>
            <a:ext cx="2280184" cy="1866665"/>
          </a:xfrm>
          <a:prstGeom prst="rect">
            <a:avLst/>
          </a:prstGeom>
          <a:noFill/>
          <a:ln>
            <a:noFill/>
          </a:ln>
        </p:spPr>
        <p:txBody>
          <a:bodyPr wrap="square" lIns="121920" tIns="60960" rIns="121920" bIns="6096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800"/>
              </a:spcAft>
              <a:buClr>
                <a:srgbClr val="592C5F">
                  <a:lumMod val="60000"/>
                  <a:lumOff val="40000"/>
                </a:srgbClr>
              </a:buClr>
              <a:defRPr/>
            </a:pPr>
            <a:r>
              <a:rPr lang="en-US" sz="1333">
                <a:solidFill>
                  <a:srgbClr val="3B495B"/>
                </a:solidFill>
                <a:latin typeface="Calibri" panose="020F0502020204030204" pitchFamily="34" charset="0"/>
                <a:cs typeface="Calibri" panose="020F0502020204030204" pitchFamily="34" charset="0"/>
              </a:rPr>
              <a:t>New DUA allows reporting of routine vaccination data across the lifespan. </a:t>
            </a:r>
          </a:p>
          <a:p>
            <a:pPr marL="173038" indent="-173038">
              <a:buClr>
                <a:schemeClr val="accent5"/>
              </a:buClr>
              <a:buFont typeface="Arial" panose="020B0604020202020204" pitchFamily="34" charset="0"/>
              <a:buChar char="•"/>
              <a:defRPr/>
            </a:pPr>
            <a:r>
              <a:rPr lang="en-US" sz="1333" b="1">
                <a:solidFill>
                  <a:srgbClr val="3B495B"/>
                </a:solidFill>
                <a:latin typeface="Calibri" panose="020F0502020204030204" pitchFamily="34" charset="0"/>
                <a:cs typeface="Calibri" panose="020F0502020204030204" pitchFamily="34" charset="0"/>
              </a:rPr>
              <a:t>54</a:t>
            </a:r>
            <a:r>
              <a:rPr lang="en-US" sz="1333">
                <a:solidFill>
                  <a:srgbClr val="3B495B"/>
                </a:solidFill>
                <a:latin typeface="Calibri" panose="020F0502020204030204" pitchFamily="34" charset="0"/>
                <a:cs typeface="Calibri" panose="020F0502020204030204" pitchFamily="34" charset="0"/>
              </a:rPr>
              <a:t> jurisdictions with DUAs</a:t>
            </a:r>
          </a:p>
          <a:p>
            <a:pPr marL="173038" indent="-173038">
              <a:buClr>
                <a:schemeClr val="accent5"/>
              </a:buClr>
              <a:buFont typeface="Arial" panose="020B0604020202020204" pitchFamily="34" charset="0"/>
              <a:buChar char="•"/>
              <a:defRPr/>
            </a:pPr>
            <a:r>
              <a:rPr lang="en-US" sz="1333">
                <a:solidFill>
                  <a:srgbClr val="3B495B"/>
                </a:solidFill>
                <a:latin typeface="Calibri" panose="020F0502020204030204" pitchFamily="34" charset="0"/>
                <a:cs typeface="Calibri" panose="020F0502020204030204" pitchFamily="34" charset="0"/>
              </a:rPr>
              <a:t>Line-level routine data reported quarterly</a:t>
            </a:r>
          </a:p>
          <a:p>
            <a:pPr marL="173038" indent="-173038">
              <a:buClr>
                <a:schemeClr val="accent5"/>
              </a:buClr>
              <a:buFont typeface="Arial" panose="020B0604020202020204" pitchFamily="34" charset="0"/>
              <a:buChar char="•"/>
              <a:defRPr/>
            </a:pPr>
            <a:r>
              <a:rPr lang="en-US" sz="1333">
                <a:solidFill>
                  <a:srgbClr val="3B495B"/>
                </a:solidFill>
                <a:latin typeface="Calibri" panose="020F0502020204030204" pitchFamily="34" charset="0"/>
                <a:cs typeface="Calibri" panose="020F0502020204030204" pitchFamily="34" charset="0"/>
              </a:rPr>
              <a:t>Aggregate RSV, flu, COVID-19 data reported monthly</a:t>
            </a:r>
          </a:p>
        </p:txBody>
      </p:sp>
      <p:pic>
        <p:nvPicPr>
          <p:cNvPr id="21" name="Graphic 20" descr="Scales of justice outline">
            <a:extLst>
              <a:ext uri="{FF2B5EF4-FFF2-40B4-BE49-F238E27FC236}">
                <a16:creationId xmlns:a16="http://schemas.microsoft.com/office/drawing/2014/main" id="{EB9AD5B0-F754-6235-BB7B-38E4D2C4D9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33" y="3407824"/>
            <a:ext cx="914400" cy="914400"/>
          </a:xfrm>
          <a:prstGeom prst="rect">
            <a:avLst/>
          </a:prstGeom>
        </p:spPr>
      </p:pic>
      <p:graphicFrame>
        <p:nvGraphicFramePr>
          <p:cNvPr id="22" name="Table 21">
            <a:extLst>
              <a:ext uri="{FF2B5EF4-FFF2-40B4-BE49-F238E27FC236}">
                <a16:creationId xmlns:a16="http://schemas.microsoft.com/office/drawing/2014/main" id="{8387286F-388E-B6E5-93F1-809F93D7D506}"/>
              </a:ext>
            </a:extLst>
          </p:cNvPr>
          <p:cNvGraphicFramePr>
            <a:graphicFrameLocks noGrp="1"/>
          </p:cNvGraphicFramePr>
          <p:nvPr>
            <p:extLst>
              <p:ext uri="{D42A27DB-BD31-4B8C-83A1-F6EECF244321}">
                <p14:modId xmlns:p14="http://schemas.microsoft.com/office/powerpoint/2010/main" val="2986868355"/>
              </p:ext>
            </p:extLst>
          </p:nvPr>
        </p:nvGraphicFramePr>
        <p:xfrm>
          <a:off x="2641600" y="5163001"/>
          <a:ext cx="8940800" cy="1486213"/>
        </p:xfrm>
        <a:graphic>
          <a:graphicData uri="http://schemas.openxmlformats.org/drawingml/2006/table">
            <a:tbl>
              <a:tblPr/>
              <a:tblGrid>
                <a:gridCol w="1198880">
                  <a:extLst>
                    <a:ext uri="{9D8B030D-6E8A-4147-A177-3AD203B41FA5}">
                      <a16:colId xmlns:a16="http://schemas.microsoft.com/office/drawing/2014/main" val="2086574007"/>
                    </a:ext>
                  </a:extLst>
                </a:gridCol>
                <a:gridCol w="1097280">
                  <a:extLst>
                    <a:ext uri="{9D8B030D-6E8A-4147-A177-3AD203B41FA5}">
                      <a16:colId xmlns:a16="http://schemas.microsoft.com/office/drawing/2014/main" val="4201160543"/>
                    </a:ext>
                  </a:extLst>
                </a:gridCol>
                <a:gridCol w="1838960">
                  <a:extLst>
                    <a:ext uri="{9D8B030D-6E8A-4147-A177-3AD203B41FA5}">
                      <a16:colId xmlns:a16="http://schemas.microsoft.com/office/drawing/2014/main" val="3671664400"/>
                    </a:ext>
                  </a:extLst>
                </a:gridCol>
                <a:gridCol w="1920240">
                  <a:extLst>
                    <a:ext uri="{9D8B030D-6E8A-4147-A177-3AD203B41FA5}">
                      <a16:colId xmlns:a16="http://schemas.microsoft.com/office/drawing/2014/main" val="703577105"/>
                    </a:ext>
                  </a:extLst>
                </a:gridCol>
                <a:gridCol w="2885440">
                  <a:extLst>
                    <a:ext uri="{9D8B030D-6E8A-4147-A177-3AD203B41FA5}">
                      <a16:colId xmlns:a16="http://schemas.microsoft.com/office/drawing/2014/main" val="1760050596"/>
                    </a:ext>
                  </a:extLst>
                </a:gridCol>
              </a:tblGrid>
              <a:tr h="541840">
                <a:tc gridSpan="4">
                  <a:txBody>
                    <a:bodyPr/>
                    <a:lstStyle/>
                    <a:p>
                      <a:pPr algn="ctr" fontAlgn="base"/>
                      <a:r>
                        <a:rPr lang="en-US" sz="1500" b="1" i="0">
                          <a:solidFill>
                            <a:srgbClr val="FFFFFF"/>
                          </a:solidFill>
                          <a:effectLst/>
                          <a:latin typeface="Calibri"/>
                          <a:cs typeface="Calibri"/>
                        </a:rPr>
                        <a:t>April Aggregate Jurisdiction Data Submissions ​</a:t>
                      </a:r>
                      <a:endParaRPr lang="en-US" sz="1600" b="1" i="0">
                        <a:solidFill>
                          <a:srgbClr val="FFFFFF"/>
                        </a:solidFill>
                        <a:effectLst/>
                        <a:latin typeface="Calibri" panose="020F0502020204030204" pitchFamily="34" charset="0"/>
                        <a:cs typeface="Calibri" panose="020F0502020204030204" pitchFamily="34" charset="0"/>
                      </a:endParaRPr>
                    </a:p>
                    <a:p>
                      <a:pPr algn="ctr" fontAlgn="base"/>
                      <a:r>
                        <a:rPr lang="en-US" sz="1500" b="0" i="1">
                          <a:solidFill>
                            <a:srgbClr val="FFFFFF"/>
                          </a:solidFill>
                          <a:effectLst/>
                          <a:latin typeface="Calibri"/>
                          <a:cs typeface="Calibri"/>
                        </a:rPr>
                        <a:t>submitted in May 2024</a:t>
                      </a:r>
                      <a:endParaRPr lang="en-US" sz="1500" b="1" i="0">
                        <a:solidFill>
                          <a:srgbClr val="FFFFFF"/>
                        </a:solidFill>
                        <a:effectLst/>
                        <a:latin typeface="Calibri"/>
                        <a:cs typeface="Calibri"/>
                      </a:endParaRPr>
                    </a:p>
                  </a:txBody>
                  <a:tcPr marL="93385" marR="93385" marT="46693" marB="46693" anchor="ctr">
                    <a:lnL w="38100" cap="flat" cmpd="sng" algn="ctr">
                      <a:solidFill>
                        <a:schemeClr val="tx1">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ase"/>
                      <a:r>
                        <a:rPr lang="en-US" sz="1500" b="1" i="0">
                          <a:solidFill>
                            <a:srgbClr val="FFFFFF"/>
                          </a:solidFill>
                          <a:effectLst/>
                          <a:latin typeface="Calibri"/>
                          <a:cs typeface="Calibri"/>
                        </a:rPr>
                        <a:t>Q1 2024 Routine Data Submission​</a:t>
                      </a:r>
                      <a:endParaRPr lang="en-US" sz="1600" b="1" i="0">
                        <a:solidFill>
                          <a:srgbClr val="FFFFFF"/>
                        </a:solidFill>
                        <a:effectLst/>
                        <a:latin typeface="Calibri" panose="020F0502020204030204" pitchFamily="34" charset="0"/>
                        <a:cs typeface="Calibri" panose="020F0502020204030204" pitchFamily="34" charset="0"/>
                      </a:endParaRPr>
                    </a:p>
                    <a:p>
                      <a:pPr algn="ctr" fontAlgn="base"/>
                      <a:r>
                        <a:rPr lang="en-US" sz="1500" b="0" i="1">
                          <a:solidFill>
                            <a:srgbClr val="FFFFFF"/>
                          </a:solidFill>
                          <a:effectLst/>
                          <a:latin typeface="Calibri"/>
                          <a:cs typeface="Calibri"/>
                        </a:rPr>
                        <a:t>submitted in April 2024 </a:t>
                      </a:r>
                      <a:r>
                        <a:rPr lang="en-US" sz="1500" b="1" i="0">
                          <a:solidFill>
                            <a:srgbClr val="FFFFFF"/>
                          </a:solidFill>
                          <a:effectLst/>
                          <a:latin typeface="Calibri"/>
                          <a:cs typeface="Calibri"/>
                        </a:rPr>
                        <a:t>​</a:t>
                      </a:r>
                      <a:endParaRPr lang="en-US" sz="1600" b="1" i="0">
                        <a:solidFill>
                          <a:srgbClr val="FFFFFF"/>
                        </a:solidFill>
                        <a:effectLst/>
                        <a:latin typeface="Calibri" panose="020F0502020204030204" pitchFamily="34" charset="0"/>
                        <a:cs typeface="Calibri" panose="020F0502020204030204" pitchFamily="34" charset="0"/>
                      </a:endParaRPr>
                    </a:p>
                  </a:txBody>
                  <a:tcPr marL="93385" marR="93385" marT="46693" marB="46693" anchor="ctr">
                    <a:lnL w="28575" cap="flat" cmpd="sng" algn="ctr">
                      <a:solidFill>
                        <a:schemeClr val="bg1"/>
                      </a:solidFill>
                      <a:prstDash val="solid"/>
                      <a:round/>
                      <a:headEnd type="none" w="med" len="med"/>
                      <a:tailEnd type="none" w="med" len="med"/>
                    </a:lnL>
                    <a:lnR w="38100" cap="flat" cmpd="sng" algn="ctr">
                      <a:solidFill>
                        <a:schemeClr val="tx1">
                          <a:lumMod val="75000"/>
                        </a:schemeClr>
                      </a:solidFill>
                      <a:prstDash val="solid"/>
                      <a:round/>
                      <a:headEnd type="none" w="med" len="med"/>
                      <a:tailEnd type="none" w="med" len="med"/>
                    </a:lnR>
                    <a:lnT w="38100" cap="flat" cmpd="sng" algn="ctr">
                      <a:solidFill>
                        <a:schemeClr val="tx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255447632"/>
                  </a:ext>
                </a:extLst>
              </a:tr>
              <a:tr h="354561">
                <a:tc>
                  <a:txBody>
                    <a:bodyPr/>
                    <a:lstStyle/>
                    <a:p>
                      <a:pPr algn="ctr" fontAlgn="base"/>
                      <a:r>
                        <a:rPr lang="en-US" sz="1500" b="1" i="0" u="none" strike="noStrike">
                          <a:solidFill>
                            <a:srgbClr val="000000"/>
                          </a:solidFill>
                          <a:effectLst/>
                          <a:latin typeface="Calibri"/>
                          <a:cs typeface="Calibri"/>
                        </a:rPr>
                        <a:t>Flu Data</a:t>
                      </a:r>
                      <a:r>
                        <a:rPr lang="en-US" sz="1500" b="1" i="0">
                          <a:solidFill>
                            <a:srgbClr val="0F56DC"/>
                          </a:solidFill>
                          <a:effectLst/>
                          <a:latin typeface="Calibri"/>
                          <a:cs typeface="Calibri"/>
                        </a:rPr>
                        <a:t>​</a:t>
                      </a:r>
                      <a:endParaRPr lang="en-US" sz="1600" b="1" i="0">
                        <a:solidFill>
                          <a:srgbClr val="0F56DC"/>
                        </a:solidFill>
                        <a:effectLst/>
                        <a:latin typeface="Calibri"/>
                        <a:cs typeface="Calibri"/>
                      </a:endParaRPr>
                    </a:p>
                  </a:txBody>
                  <a:tcPr marL="93385" marR="93385" marT="46693" marB="46693" anchor="ctr">
                    <a:lnL w="38100" cap="flat" cmpd="sng" algn="ctr">
                      <a:solidFill>
                        <a:schemeClr val="tx1">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ase"/>
                      <a:r>
                        <a:rPr lang="en-US" sz="1500" b="1" i="0" u="none" strike="noStrike">
                          <a:solidFill>
                            <a:srgbClr val="000000"/>
                          </a:solidFill>
                          <a:effectLst/>
                          <a:latin typeface="Calibri"/>
                          <a:cs typeface="Calibri"/>
                        </a:rPr>
                        <a:t>RSV Data</a:t>
                      </a:r>
                      <a:r>
                        <a:rPr lang="en-US" sz="1500" b="1" i="0">
                          <a:solidFill>
                            <a:srgbClr val="0F56DC"/>
                          </a:solidFill>
                          <a:effectLst/>
                          <a:latin typeface="Calibri"/>
                          <a:cs typeface="Calibri"/>
                        </a:rPr>
                        <a:t>​</a:t>
                      </a:r>
                      <a:endParaRPr lang="en-US" sz="1600" b="1" i="0">
                        <a:solidFill>
                          <a:srgbClr val="0F56DC"/>
                        </a:solidFill>
                        <a:effectLst/>
                        <a:latin typeface="Calibri"/>
                        <a:cs typeface="Calibri"/>
                      </a:endParaRPr>
                    </a:p>
                  </a:txBody>
                  <a:tcPr marL="93385" marR="93385" marT="46693" marB="4669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ase"/>
                      <a:r>
                        <a:rPr lang="en-US" sz="1500" b="1" i="0" u="none" strike="noStrike">
                          <a:solidFill>
                            <a:srgbClr val="000000"/>
                          </a:solidFill>
                          <a:effectLst/>
                          <a:latin typeface="Calibri"/>
                          <a:cs typeface="Calibri"/>
                        </a:rPr>
                        <a:t>COVID-19 All Data</a:t>
                      </a:r>
                      <a:r>
                        <a:rPr lang="en-US" sz="1500" b="1" i="0">
                          <a:solidFill>
                            <a:srgbClr val="0F56DC"/>
                          </a:solidFill>
                          <a:effectLst/>
                          <a:latin typeface="Calibri"/>
                          <a:cs typeface="Calibri"/>
                        </a:rPr>
                        <a:t>​</a:t>
                      </a:r>
                      <a:endParaRPr lang="en-US" sz="1600" b="1" i="0">
                        <a:solidFill>
                          <a:srgbClr val="0F56DC"/>
                        </a:solidFill>
                        <a:effectLst/>
                        <a:latin typeface="Calibri"/>
                        <a:cs typeface="Calibri"/>
                      </a:endParaRPr>
                    </a:p>
                  </a:txBody>
                  <a:tcPr marL="93385" marR="93385" marT="46693" marB="4669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ase"/>
                      <a:r>
                        <a:rPr lang="en-US" sz="1500" b="1" i="0" u="none" strike="noStrike">
                          <a:solidFill>
                            <a:srgbClr val="000000"/>
                          </a:solidFill>
                          <a:effectLst/>
                          <a:latin typeface="Calibri"/>
                          <a:cs typeface="Calibri"/>
                        </a:rPr>
                        <a:t>COVID-19 Bridge Data</a:t>
                      </a:r>
                      <a:r>
                        <a:rPr lang="en-US" sz="1500" b="1" i="0">
                          <a:solidFill>
                            <a:srgbClr val="0F56DC"/>
                          </a:solidFill>
                          <a:effectLst/>
                          <a:latin typeface="Calibri"/>
                          <a:cs typeface="Calibri"/>
                        </a:rPr>
                        <a:t>​</a:t>
                      </a:r>
                      <a:endParaRPr lang="en-US" sz="1600" b="1" i="0">
                        <a:solidFill>
                          <a:srgbClr val="0F56DC"/>
                        </a:solidFill>
                        <a:effectLst/>
                        <a:latin typeface="Calibri"/>
                        <a:cs typeface="Calibri"/>
                      </a:endParaRPr>
                    </a:p>
                  </a:txBody>
                  <a:tcPr marL="93385" marR="93385" marT="46693" marB="4669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ase"/>
                      <a:r>
                        <a:rPr lang="en-US" sz="1500" b="1" i="0" u="none" strike="noStrike">
                          <a:solidFill>
                            <a:srgbClr val="000000"/>
                          </a:solidFill>
                          <a:effectLst/>
                          <a:latin typeface="Calibri"/>
                          <a:cs typeface="Calibri"/>
                        </a:rPr>
                        <a:t>Record Level Routine Data</a:t>
                      </a:r>
                      <a:r>
                        <a:rPr lang="en-US" sz="1500" b="1" i="0">
                          <a:solidFill>
                            <a:srgbClr val="0F56DC"/>
                          </a:solidFill>
                          <a:effectLst/>
                          <a:latin typeface="Calibri"/>
                          <a:cs typeface="Calibri"/>
                        </a:rPr>
                        <a:t>​</a:t>
                      </a:r>
                      <a:endParaRPr lang="en-US" sz="1600" b="1" i="0">
                        <a:solidFill>
                          <a:srgbClr val="0F56DC"/>
                        </a:solidFill>
                        <a:effectLst/>
                        <a:latin typeface="Calibri"/>
                        <a:cs typeface="Calibri"/>
                      </a:endParaRPr>
                    </a:p>
                  </a:txBody>
                  <a:tcPr marL="93385" marR="93385" marT="46693" marB="46693" anchor="ctr">
                    <a:lnL w="28575" cap="flat" cmpd="sng" algn="ctr">
                      <a:solidFill>
                        <a:schemeClr val="bg1"/>
                      </a:solidFill>
                      <a:prstDash val="solid"/>
                      <a:round/>
                      <a:headEnd type="none" w="med" len="med"/>
                      <a:tailEnd type="none" w="med" len="med"/>
                    </a:lnL>
                    <a:lnR w="38100" cap="flat" cmpd="sng" algn="ctr">
                      <a:solidFill>
                        <a:schemeClr val="tx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534549940"/>
                  </a:ext>
                </a:extLst>
              </a:tr>
              <a:tr h="418779">
                <a:tc>
                  <a:txBody>
                    <a:bodyPr/>
                    <a:lstStyle/>
                    <a:p>
                      <a:pPr algn="ctr" fontAlgn="base"/>
                      <a:r>
                        <a:rPr lang="en-US" sz="1600" b="0" i="0">
                          <a:solidFill>
                            <a:srgbClr val="000000"/>
                          </a:solidFill>
                          <a:effectLst/>
                          <a:latin typeface="Calibri"/>
                          <a:cs typeface="Calibri"/>
                        </a:rPr>
                        <a:t>51</a:t>
                      </a:r>
                    </a:p>
                  </a:txBody>
                  <a:tcPr marL="93385" marR="93385" marT="46693" marB="46693" anchor="ctr">
                    <a:lnL w="38100" cap="flat" cmpd="sng" algn="ctr">
                      <a:solidFill>
                        <a:schemeClr val="tx1">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fontAlgn="base">
                        <a:buNone/>
                      </a:pPr>
                      <a:r>
                        <a:rPr lang="en-US" sz="1600" b="0" i="0" u="none" strike="noStrike">
                          <a:solidFill>
                            <a:srgbClr val="000000"/>
                          </a:solidFill>
                          <a:effectLst/>
                          <a:latin typeface="Calibri"/>
                          <a:cs typeface="Calibri"/>
                        </a:rPr>
                        <a:t>51</a:t>
                      </a:r>
                    </a:p>
                  </a:txBody>
                  <a:tcPr marL="93385" marR="93385" marT="46693" marB="4669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600" b="0" i="0">
                          <a:solidFill>
                            <a:srgbClr val="000000"/>
                          </a:solidFill>
                          <a:effectLst/>
                          <a:latin typeface="Calibri"/>
                          <a:cs typeface="Calibri"/>
                        </a:rPr>
                        <a:t>50</a:t>
                      </a:r>
                      <a:endParaRPr lang="en-US" sz="1600" b="0" i="0">
                        <a:solidFill>
                          <a:srgbClr val="0F56DC"/>
                        </a:solidFill>
                        <a:effectLst/>
                        <a:latin typeface="Calibri"/>
                        <a:cs typeface="Calibri"/>
                      </a:endParaRPr>
                    </a:p>
                  </a:txBody>
                  <a:tcPr marL="93385" marR="93385" marT="46693" marB="4669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600" b="0" i="0">
                          <a:solidFill>
                            <a:srgbClr val="000000"/>
                          </a:solidFill>
                          <a:effectLst/>
                          <a:latin typeface="Calibri"/>
                          <a:cs typeface="Calibri"/>
                        </a:rPr>
                        <a:t>50</a:t>
                      </a:r>
                      <a:endParaRPr lang="en-US" sz="1600" b="0" i="0">
                        <a:solidFill>
                          <a:srgbClr val="0F56DC"/>
                        </a:solidFill>
                        <a:effectLst/>
                        <a:latin typeface="Calibri"/>
                        <a:cs typeface="Calibri"/>
                      </a:endParaRPr>
                    </a:p>
                  </a:txBody>
                  <a:tcPr marL="93385" marR="93385" marT="46693" marB="46693" anchor="ctr">
                    <a:lnL w="28575" cap="flat" cmpd="sng" algn="ctr">
                      <a:solidFill>
                        <a:schemeClr val="bg1"/>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600" b="0" i="0">
                          <a:solidFill>
                            <a:srgbClr val="000000"/>
                          </a:solidFill>
                          <a:effectLst/>
                          <a:latin typeface="Calibri"/>
                          <a:cs typeface="Calibri"/>
                        </a:rPr>
                        <a:t>51</a:t>
                      </a:r>
                    </a:p>
                    <a:p>
                      <a:pPr lvl="0" algn="ctr">
                        <a:buNone/>
                      </a:pPr>
                      <a:r>
                        <a:rPr lang="en-US" sz="1600" b="0" i="1">
                          <a:solidFill>
                            <a:srgbClr val="000000"/>
                          </a:solidFill>
                          <a:effectLst/>
                          <a:latin typeface="Calibri"/>
                          <a:cs typeface="Calibri"/>
                        </a:rPr>
                        <a:t>16 PPRL</a:t>
                      </a:r>
                    </a:p>
                  </a:txBody>
                  <a:tcPr marL="93385" marR="93385" marT="46693" marB="46693" anchor="ctr">
                    <a:lnL w="12700" cap="flat" cmpd="sng" algn="ctr">
                      <a:solidFill>
                        <a:schemeClr val="tx1">
                          <a:lumMod val="20000"/>
                          <a:lumOff val="80000"/>
                        </a:schemeClr>
                      </a:solidFill>
                      <a:prstDash val="solid"/>
                      <a:round/>
                      <a:headEnd type="none" w="med" len="med"/>
                      <a:tailEnd type="none" w="med" len="med"/>
                    </a:lnL>
                    <a:lnR w="38100" cap="flat" cmpd="sng" algn="ctr">
                      <a:solidFill>
                        <a:schemeClr val="tx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0167904"/>
                  </a:ext>
                </a:extLst>
              </a:tr>
            </a:tbl>
          </a:graphicData>
        </a:graphic>
      </p:graphicFrame>
      <p:sp>
        <p:nvSpPr>
          <p:cNvPr id="23" name="AutoShape 4" descr="Upload outline">
            <a:extLst>
              <a:ext uri="{FF2B5EF4-FFF2-40B4-BE49-F238E27FC236}">
                <a16:creationId xmlns:a16="http://schemas.microsoft.com/office/drawing/2014/main" id="{5C59563E-2276-AC91-ED92-38A2B6816C61}"/>
              </a:ext>
            </a:extLst>
          </p:cNvPr>
          <p:cNvSpPr>
            <a:spLocks noChangeAspect="1" noChangeArrowheads="1"/>
          </p:cNvSpPr>
          <p:nvPr/>
        </p:nvSpPr>
        <p:spPr bwMode="auto">
          <a:xfrm>
            <a:off x="7228840" y="7922604"/>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a:p>
        </p:txBody>
      </p:sp>
      <p:sp>
        <p:nvSpPr>
          <p:cNvPr id="24" name="TextBox 25">
            <a:extLst>
              <a:ext uri="{FF2B5EF4-FFF2-40B4-BE49-F238E27FC236}">
                <a16:creationId xmlns:a16="http://schemas.microsoft.com/office/drawing/2014/main" id="{D1F99BAE-E68C-ECD0-0E40-F65C95F96BA0}"/>
              </a:ext>
            </a:extLst>
          </p:cNvPr>
          <p:cNvSpPr txBox="1"/>
          <p:nvPr/>
        </p:nvSpPr>
        <p:spPr>
          <a:xfrm>
            <a:off x="415860" y="4752700"/>
            <a:ext cx="1641675" cy="2192223"/>
          </a:xfrm>
          <a:prstGeom prst="rect">
            <a:avLst/>
          </a:prstGeom>
          <a:noFill/>
          <a:ln>
            <a:noFill/>
          </a:ln>
        </p:spPr>
        <p:txBody>
          <a:bodyPr wrap="square" lIns="121920" tIns="60960" rIns="121920" bIns="6096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467" b="1" kern="0">
              <a:solidFill>
                <a:schemeClr val="tx2">
                  <a:lumMod val="50000"/>
                </a:schemeClr>
              </a:solidFill>
              <a:latin typeface="Corbel" panose="020B0503020204020204"/>
              <a:cs typeface="Calibri" panose="020F0502020204030204" pitchFamily="34" charset="0"/>
            </a:endParaRPr>
          </a:p>
          <a:p>
            <a:pPr algn="ctr">
              <a:defRPr/>
            </a:pPr>
            <a:r>
              <a:rPr lang="en-US" sz="2133" b="1" kern="0">
                <a:solidFill>
                  <a:schemeClr val="tx1">
                    <a:lumMod val="75000"/>
                  </a:schemeClr>
                </a:solidFill>
                <a:latin typeface="Corbel" panose="020B0503020204020204"/>
                <a:cs typeface="Calibri"/>
              </a:rPr>
              <a:t>Latest Data Reporting</a:t>
            </a:r>
          </a:p>
        </p:txBody>
      </p:sp>
      <p:pic>
        <p:nvPicPr>
          <p:cNvPr id="25" name="Graphic 24" descr="Upload outline">
            <a:extLst>
              <a:ext uri="{FF2B5EF4-FFF2-40B4-BE49-F238E27FC236}">
                <a16:creationId xmlns:a16="http://schemas.microsoft.com/office/drawing/2014/main" id="{6221C006-FE54-4B2D-CD44-0185DFB455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79497" y="5702170"/>
            <a:ext cx="914400" cy="914400"/>
          </a:xfrm>
          <a:prstGeom prst="rect">
            <a:avLst/>
          </a:prstGeom>
        </p:spPr>
      </p:pic>
      <p:sp>
        <p:nvSpPr>
          <p:cNvPr id="11" name="Title 2">
            <a:extLst>
              <a:ext uri="{FF2B5EF4-FFF2-40B4-BE49-F238E27FC236}">
                <a16:creationId xmlns:a16="http://schemas.microsoft.com/office/drawing/2014/main" id="{757876C8-9F7A-5913-2AED-32E7D62451D5}"/>
              </a:ext>
            </a:extLst>
          </p:cNvPr>
          <p:cNvSpPr txBox="1">
            <a:spLocks/>
          </p:cNvSpPr>
          <p:nvPr/>
        </p:nvSpPr>
        <p:spPr>
          <a:xfrm>
            <a:off x="762000" y="427039"/>
            <a:ext cx="10972800" cy="1143000"/>
          </a:xfrm>
          <a:prstGeom prst="rect">
            <a:avLst/>
          </a:prstGeom>
        </p:spPr>
        <p:txBody>
          <a:bodyPr lIns="91440" tIns="45720" rIns="91440" bIns="45720" anchor="t" anchorCtr="0"/>
          <a:lstStyle>
            <a:lvl1pPr algn="l" rtl="0" eaLnBrk="0" fontAlgn="base" hangingPunct="0">
              <a:lnSpc>
                <a:spcPts val="4000"/>
              </a:lnSpc>
              <a:spcBef>
                <a:spcPct val="0"/>
              </a:spcBef>
              <a:spcAft>
                <a:spcPct val="0"/>
              </a:spcAft>
              <a:defRPr sz="3733" b="1" kern="1200" baseline="0">
                <a:solidFill>
                  <a:srgbClr val="1E5AA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a:lnSpc>
                <a:spcPct val="76132"/>
              </a:lnSpc>
            </a:pPr>
            <a:r>
              <a:rPr lang="en-US"/>
              <a:t>Data Quality:</a:t>
            </a:r>
          </a:p>
          <a:p>
            <a:pPr>
              <a:lnSpc>
                <a:spcPct val="76132"/>
              </a:lnSpc>
            </a:pPr>
            <a:r>
              <a:rPr lang="en-US" b="0"/>
              <a:t>Immunization Data Reporting at the National Level</a:t>
            </a:r>
          </a:p>
        </p:txBody>
      </p:sp>
      <p:sp>
        <p:nvSpPr>
          <p:cNvPr id="2" name="Slide Number Placeholder 3">
            <a:extLst>
              <a:ext uri="{FF2B5EF4-FFF2-40B4-BE49-F238E27FC236}">
                <a16:creationId xmlns:a16="http://schemas.microsoft.com/office/drawing/2014/main" id="{749C95E1-68A8-FE25-7820-F97AFD0928E1}"/>
              </a:ext>
            </a:extLst>
          </p:cNvPr>
          <p:cNvSpPr txBox="1">
            <a:spLocks/>
          </p:cNvSpPr>
          <p:nvPr/>
        </p:nvSpPr>
        <p:spPr>
          <a:xfrm>
            <a:off x="11392887" y="6313134"/>
            <a:ext cx="614556" cy="366183"/>
          </a:xfrm>
          <a:prstGeom prst="rect">
            <a:avLst/>
          </a:prstGeom>
        </p:spPr>
        <p:txBody>
          <a:bodyPr vert="horz" lIns="91440" tIns="45720" rIns="91440" bIns="45720" rtlCol="0">
            <a:normAutofit/>
          </a:bodyPr>
          <a:lstStyle>
            <a:lvl1pPr marL="457178" indent="-457178"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457167" rtl="0" eaLnBrk="1" fontAlgn="base" latinLnBrk="0" hangingPunct="1">
              <a:lnSpc>
                <a:spcPct val="90000"/>
              </a:lnSpc>
              <a:spcBef>
                <a:spcPts val="1000"/>
              </a:spcBef>
              <a:spcAft>
                <a:spcPct val="0"/>
              </a:spcAft>
              <a:buClr>
                <a:srgbClr val="005DAA"/>
              </a:buClr>
              <a:buSzTx/>
              <a:buFont typeface="Wingdings" panose="05000000000000000000" pitchFamily="2" charset="2"/>
              <a:buNone/>
              <a:tabLst/>
              <a:defRPr/>
            </a:pPr>
            <a:fld id="{0C2FA08C-26E4-CA4A-8F70-5CDDC8BEA5E9}" type="slidenum">
              <a:rPr kumimoji="0" lang="en-US" sz="1200" b="0" i="0" u="none" strike="noStrike" kern="1200" cap="none" spc="0" normalizeH="0" baseline="0" noProof="0">
                <a:ln>
                  <a:noFill/>
                </a:ln>
                <a:solidFill>
                  <a:srgbClr val="17468F"/>
                </a:solidFill>
                <a:effectLst/>
                <a:uLnTx/>
                <a:uFillTx/>
                <a:latin typeface="Gadugi" panose="020B0502040204020203" pitchFamily="34" charset="0"/>
                <a:ea typeface="+mn-ea"/>
                <a:cs typeface="+mn-cs"/>
              </a:rPr>
              <a:pPr marL="0" marR="0" lvl="0" indent="0" algn="r" defTabSz="457167" rtl="0" eaLnBrk="1" fontAlgn="base" latinLnBrk="0" hangingPunct="1">
                <a:lnSpc>
                  <a:spcPct val="90000"/>
                </a:lnSpc>
                <a:spcBef>
                  <a:spcPts val="1000"/>
                </a:spcBef>
                <a:spcAft>
                  <a:spcPct val="0"/>
                </a:spcAft>
                <a:buClr>
                  <a:srgbClr val="005DAA"/>
                </a:buClr>
                <a:buSzTx/>
                <a:buFont typeface="Wingdings" panose="05000000000000000000" pitchFamily="2" charset="2"/>
                <a:buNone/>
                <a:tabLst/>
                <a:defRPr/>
              </a:pPr>
              <a:t>8</a:t>
            </a:fld>
            <a:endParaRPr kumimoji="0" lang="en-US" sz="1200" b="0" i="0" u="none" strike="noStrike" kern="1200" cap="none" spc="0" normalizeH="0" baseline="0" noProof="0">
              <a:ln>
                <a:noFill/>
              </a:ln>
              <a:solidFill>
                <a:srgbClr val="17468F"/>
              </a:solidFill>
              <a:effectLst/>
              <a:uLnTx/>
              <a:uFillTx/>
              <a:latin typeface="Gadugi" panose="020B0502040204020203" pitchFamily="34" charset="0"/>
              <a:ea typeface="+mn-ea"/>
              <a:cs typeface="+mn-cs"/>
            </a:endParaRPr>
          </a:p>
        </p:txBody>
      </p:sp>
    </p:spTree>
    <p:extLst>
      <p:ext uri="{BB962C8B-B14F-4D97-AF65-F5344CB8AC3E}">
        <p14:creationId xmlns:p14="http://schemas.microsoft.com/office/powerpoint/2010/main" val="32833817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E682871-6FFE-4819-A826-441C99DAB0EA}"/>
              </a:ext>
            </a:extLst>
          </p:cNvPr>
          <p:cNvSpPr txBox="1"/>
          <p:nvPr/>
        </p:nvSpPr>
        <p:spPr>
          <a:xfrm>
            <a:off x="581526" y="2974492"/>
            <a:ext cx="5249779" cy="2446824"/>
          </a:xfrm>
          <a:prstGeom prst="rect">
            <a:avLst/>
          </a:prstGeom>
          <a:noFill/>
        </p:spPr>
        <p:txBody>
          <a:bodyPr wrap="square" rtlCol="0">
            <a:spAutoFit/>
          </a:bodyPr>
          <a:lstStyle/>
          <a:p>
            <a:pPr marL="0" lvl="1"/>
            <a:r>
              <a:rPr lang="en-US" sz="2000" b="1">
                <a:latin typeface="Calibri" panose="020F0502020204030204" pitchFamily="34" charset="0"/>
                <a:cs typeface="Calibri" panose="020F0502020204030204" pitchFamily="34" charset="0"/>
              </a:rPr>
              <a:t>IIS Data Quality Endpoint</a:t>
            </a:r>
            <a:endParaRPr lang="en-US" sz="2000">
              <a:latin typeface="Calibri" panose="020F0502020204030204" pitchFamily="34" charset="0"/>
            </a:endParaRPr>
          </a:p>
          <a:p>
            <a:pPr marL="342891" lvl="1" indent="-342891">
              <a:spcBef>
                <a:spcPts val="600"/>
              </a:spcBef>
              <a:buFont typeface="Arial" panose="020B0604020202020204" pitchFamily="34" charset="0"/>
              <a:buChar char="•"/>
            </a:pPr>
            <a:r>
              <a:rPr lang="en-US" sz="2000">
                <a:solidFill>
                  <a:srgbClr val="000000"/>
                </a:solidFill>
                <a:latin typeface="Calibri" panose="020F0502020204030204" pitchFamily="34" charset="0"/>
              </a:rPr>
              <a:t>IISs will be </a:t>
            </a:r>
            <a:r>
              <a:rPr lang="en-US" sz="2000" b="1" i="1">
                <a:solidFill>
                  <a:srgbClr val="000000"/>
                </a:solidFill>
                <a:latin typeface="Calibri" panose="020F0502020204030204" pitchFamily="34" charset="0"/>
              </a:rPr>
              <a:t>the </a:t>
            </a:r>
            <a:r>
              <a:rPr lang="en-US" sz="2000" b="1">
                <a:solidFill>
                  <a:srgbClr val="000000"/>
                </a:solidFill>
                <a:latin typeface="Calibri" panose="020F0502020204030204" pitchFamily="34" charset="0"/>
              </a:rPr>
              <a:t>trusted source </a:t>
            </a:r>
            <a:r>
              <a:rPr lang="en-US" sz="2000">
                <a:solidFill>
                  <a:srgbClr val="000000"/>
                </a:solidFill>
                <a:latin typeface="Calibri" panose="020F0502020204030204" pitchFamily="34" charset="0"/>
              </a:rPr>
              <a:t>for reliable immunization data</a:t>
            </a:r>
          </a:p>
          <a:p>
            <a:pPr marL="342891" lvl="1" indent="-342891">
              <a:spcBef>
                <a:spcPts val="600"/>
              </a:spcBef>
              <a:buFont typeface="Arial" panose="020B0604020202020204" pitchFamily="34" charset="0"/>
              <a:buChar char="•"/>
            </a:pPr>
            <a:r>
              <a:rPr lang="en-US" sz="2000">
                <a:solidFill>
                  <a:srgbClr val="000000"/>
                </a:solidFill>
                <a:latin typeface="Calibri" panose="020F0502020204030204" pitchFamily="34" charset="0"/>
              </a:rPr>
              <a:t>IISs will produce data to support:</a:t>
            </a:r>
          </a:p>
          <a:p>
            <a:pPr marL="800080" lvl="2" indent="-342891">
              <a:spcBef>
                <a:spcPts val="600"/>
              </a:spcBef>
              <a:buFont typeface="Arial" panose="020B0604020202020204" pitchFamily="34" charset="0"/>
              <a:buChar char="•"/>
            </a:pPr>
            <a:r>
              <a:rPr lang="en-US" sz="1600">
                <a:solidFill>
                  <a:srgbClr val="000000"/>
                </a:solidFill>
                <a:latin typeface="Calibri" panose="020F0502020204030204" pitchFamily="34" charset="0"/>
              </a:rPr>
              <a:t>Immunization coverage assessments </a:t>
            </a:r>
          </a:p>
          <a:p>
            <a:pPr marL="800080" lvl="1" indent="-342891">
              <a:spcBef>
                <a:spcPts val="600"/>
              </a:spcBef>
              <a:buFont typeface="Arial" panose="020B0604020202020204" pitchFamily="34" charset="0"/>
              <a:buChar char="•"/>
            </a:pPr>
            <a:r>
              <a:rPr lang="en-US" sz="1600">
                <a:solidFill>
                  <a:srgbClr val="000000"/>
                </a:solidFill>
                <a:latin typeface="Calibri" panose="020F0502020204030204" pitchFamily="34" charset="0"/>
              </a:rPr>
              <a:t>Identification of pockets of need</a:t>
            </a:r>
          </a:p>
          <a:p>
            <a:pPr marL="800080" lvl="1" indent="-342891">
              <a:spcBef>
                <a:spcPts val="600"/>
              </a:spcBef>
              <a:buFont typeface="Arial" panose="020B0604020202020204" pitchFamily="34" charset="0"/>
              <a:buChar char="•"/>
            </a:pPr>
            <a:r>
              <a:rPr lang="en-US" sz="1600">
                <a:solidFill>
                  <a:srgbClr val="000000"/>
                </a:solidFill>
                <a:latin typeface="Calibri" panose="020F0502020204030204" pitchFamily="34" charset="0"/>
              </a:rPr>
              <a:t>Responses to emerging needs</a:t>
            </a:r>
            <a:endParaRPr lang="en-US">
              <a:solidFill>
                <a:srgbClr val="000000"/>
              </a:solidFill>
              <a:latin typeface="Calibri" panose="020F0502020204030204" pitchFamily="34" charset="0"/>
            </a:endParaRPr>
          </a:p>
        </p:txBody>
      </p:sp>
      <p:pic>
        <p:nvPicPr>
          <p:cNvPr id="8" name="Picture 7">
            <a:extLst>
              <a:ext uri="{FF2B5EF4-FFF2-40B4-BE49-F238E27FC236}">
                <a16:creationId xmlns:a16="http://schemas.microsoft.com/office/drawing/2014/main" id="{0DD79F18-74B6-40F4-B89F-2D44E9C7FCF4}"/>
              </a:ext>
            </a:extLst>
          </p:cNvPr>
          <p:cNvPicPr>
            <a:picLocks noChangeAspect="1"/>
          </p:cNvPicPr>
          <p:nvPr/>
        </p:nvPicPr>
        <p:blipFill>
          <a:blip r:embed="rId3"/>
          <a:stretch>
            <a:fillRect/>
          </a:stretch>
        </p:blipFill>
        <p:spPr>
          <a:xfrm>
            <a:off x="7054169" y="1228289"/>
            <a:ext cx="4873526" cy="4873526"/>
          </a:xfrm>
          <a:prstGeom prst="rect">
            <a:avLst/>
          </a:prstGeom>
        </p:spPr>
      </p:pic>
      <p:sp>
        <p:nvSpPr>
          <p:cNvPr id="4" name="Title 3">
            <a:extLst>
              <a:ext uri="{FF2B5EF4-FFF2-40B4-BE49-F238E27FC236}">
                <a16:creationId xmlns:a16="http://schemas.microsoft.com/office/drawing/2014/main" id="{9451820C-7689-49DE-9C82-BDB8826E97C7}"/>
              </a:ext>
            </a:extLst>
          </p:cNvPr>
          <p:cNvSpPr>
            <a:spLocks noGrp="1"/>
          </p:cNvSpPr>
          <p:nvPr>
            <p:ph type="title"/>
          </p:nvPr>
        </p:nvSpPr>
        <p:spPr/>
        <p:txBody>
          <a:bodyPr lIns="91440" tIns="45720" rIns="91440" bIns="45720" anchor="b" anchorCtr="0"/>
          <a:lstStyle/>
          <a:p>
            <a:pPr>
              <a:lnSpc>
                <a:spcPct val="87892"/>
              </a:lnSpc>
            </a:pPr>
            <a:r>
              <a:rPr lang="en-US" sz="3700">
                <a:latin typeface="Calibri"/>
                <a:cs typeface="Calibri"/>
              </a:rPr>
              <a:t>Data Quality:</a:t>
            </a:r>
            <a:r>
              <a:rPr lang="en-US" sz="3700">
                <a:solidFill>
                  <a:schemeClr val="accent3"/>
                </a:solidFill>
                <a:latin typeface="Calibri"/>
                <a:cs typeface="Calibri"/>
              </a:rPr>
              <a:t> </a:t>
            </a:r>
            <a:br>
              <a:rPr lang="en-US" sz="3700"/>
            </a:br>
            <a:r>
              <a:rPr lang="en-US" sz="3700" b="0">
                <a:latin typeface="Calibri"/>
                <a:cs typeface="Calibri"/>
              </a:rPr>
              <a:t>IIS Data Quality Blueprint</a:t>
            </a:r>
          </a:p>
        </p:txBody>
      </p:sp>
      <p:sp>
        <p:nvSpPr>
          <p:cNvPr id="10" name="TextBox 9">
            <a:extLst>
              <a:ext uri="{FF2B5EF4-FFF2-40B4-BE49-F238E27FC236}">
                <a16:creationId xmlns:a16="http://schemas.microsoft.com/office/drawing/2014/main" id="{5C730C0C-DF3A-4E45-B489-FCAC245D463D}"/>
              </a:ext>
            </a:extLst>
          </p:cNvPr>
          <p:cNvSpPr txBox="1"/>
          <p:nvPr/>
        </p:nvSpPr>
        <p:spPr>
          <a:xfrm>
            <a:off x="581526" y="5824140"/>
            <a:ext cx="7522344" cy="784830"/>
          </a:xfrm>
          <a:prstGeom prst="rect">
            <a:avLst/>
          </a:prstGeom>
          <a:solidFill>
            <a:schemeClr val="bg2">
              <a:lumMod val="95000"/>
            </a:schemeClr>
          </a:solidFill>
          <a:ln>
            <a:noFill/>
          </a:ln>
        </p:spPr>
        <p:txBody>
          <a:bodyPr wrap="square" lIns="91440" tIns="45720" rIns="91440" bIns="45720" rtlCol="0" anchor="t">
            <a:spAutoFit/>
          </a:bodyPr>
          <a:lstStyle/>
          <a:p>
            <a:pPr>
              <a:spcAft>
                <a:spcPts val="600"/>
              </a:spcAft>
            </a:pPr>
            <a:r>
              <a:rPr lang="en-US" sz="2000" b="1">
                <a:latin typeface="Calibri" panose="020F0502020204030204" pitchFamily="34" charset="0"/>
                <a:cs typeface="Calibri" panose="020F0502020204030204" pitchFamily="34" charset="0"/>
              </a:rPr>
              <a:t>7 Data Quality Characteristics</a:t>
            </a:r>
          </a:p>
          <a:p>
            <a:r>
              <a:rPr lang="en-US" sz="2000">
                <a:solidFill>
                  <a:srgbClr val="000000"/>
                </a:solidFill>
                <a:latin typeface="Calibri" panose="020F0502020204030204" pitchFamily="34" charset="0"/>
                <a:cs typeface="Calibri" panose="020F0502020204030204" pitchFamily="34" charset="0"/>
              </a:rPr>
              <a:t>Available </a:t>
            </a:r>
            <a:r>
              <a:rPr lang="en-US" sz="2000" b="1">
                <a:latin typeface="Calibri" panose="020F0502020204030204" pitchFamily="34" charset="0"/>
                <a:cs typeface="Calibri" panose="020F0502020204030204" pitchFamily="34" charset="0"/>
              </a:rPr>
              <a:t>|</a:t>
            </a:r>
            <a:r>
              <a:rPr lang="en-US" sz="2000">
                <a:solidFill>
                  <a:srgbClr val="000000"/>
                </a:solidFill>
                <a:latin typeface="Calibri" panose="020F0502020204030204" pitchFamily="34" charset="0"/>
                <a:cs typeface="Calibri" panose="020F0502020204030204" pitchFamily="34" charset="0"/>
              </a:rPr>
              <a:t> Complete </a:t>
            </a:r>
            <a:r>
              <a:rPr lang="en-US" sz="2000" b="1">
                <a:latin typeface="Calibri" panose="020F0502020204030204" pitchFamily="34" charset="0"/>
                <a:cs typeface="Calibri" panose="020F0502020204030204" pitchFamily="34" charset="0"/>
              </a:rPr>
              <a:t>|</a:t>
            </a:r>
            <a:r>
              <a:rPr lang="en-US" sz="2000">
                <a:solidFill>
                  <a:srgbClr val="000000"/>
                </a:solidFill>
                <a:latin typeface="Calibri" panose="020F0502020204030204" pitchFamily="34" charset="0"/>
                <a:cs typeface="Calibri" panose="020F0502020204030204" pitchFamily="34" charset="0"/>
              </a:rPr>
              <a:t> Timely </a:t>
            </a:r>
            <a:r>
              <a:rPr lang="en-US" sz="2000" b="1">
                <a:latin typeface="Calibri" panose="020F0502020204030204" pitchFamily="34" charset="0"/>
                <a:cs typeface="Calibri" panose="020F0502020204030204" pitchFamily="34" charset="0"/>
              </a:rPr>
              <a:t>|</a:t>
            </a:r>
            <a:r>
              <a:rPr lang="en-US" sz="2000">
                <a:solidFill>
                  <a:srgbClr val="000000"/>
                </a:solidFill>
                <a:latin typeface="Calibri" panose="020F0502020204030204" pitchFamily="34" charset="0"/>
                <a:cs typeface="Calibri" panose="020F0502020204030204" pitchFamily="34" charset="0"/>
              </a:rPr>
              <a:t> Valid </a:t>
            </a:r>
            <a:r>
              <a:rPr lang="en-US" sz="2000" b="1">
                <a:latin typeface="Calibri" panose="020F0502020204030204" pitchFamily="34" charset="0"/>
                <a:cs typeface="Calibri" panose="020F0502020204030204" pitchFamily="34" charset="0"/>
              </a:rPr>
              <a:t>|</a:t>
            </a:r>
            <a:r>
              <a:rPr lang="en-US" sz="2000">
                <a:solidFill>
                  <a:srgbClr val="000000"/>
                </a:solidFill>
                <a:latin typeface="Calibri" panose="020F0502020204030204" pitchFamily="34" charset="0"/>
                <a:cs typeface="Calibri" panose="020F0502020204030204" pitchFamily="34" charset="0"/>
              </a:rPr>
              <a:t> Accurate </a:t>
            </a:r>
            <a:r>
              <a:rPr lang="en-US" sz="2000" b="1">
                <a:latin typeface="Calibri" panose="020F0502020204030204" pitchFamily="34" charset="0"/>
                <a:cs typeface="Calibri" panose="020F0502020204030204" pitchFamily="34" charset="0"/>
              </a:rPr>
              <a:t>|</a:t>
            </a:r>
            <a:r>
              <a:rPr lang="en-US" sz="2000">
                <a:solidFill>
                  <a:srgbClr val="000000"/>
                </a:solidFill>
                <a:latin typeface="Calibri" panose="020F0502020204030204" pitchFamily="34" charset="0"/>
                <a:cs typeface="Calibri" panose="020F0502020204030204" pitchFamily="34" charset="0"/>
              </a:rPr>
              <a:t> Consistent </a:t>
            </a:r>
            <a:r>
              <a:rPr lang="en-US" sz="2000" b="1">
                <a:latin typeface="Calibri" panose="020F0502020204030204" pitchFamily="34" charset="0"/>
                <a:cs typeface="Calibri" panose="020F0502020204030204" pitchFamily="34" charset="0"/>
              </a:rPr>
              <a:t>|</a:t>
            </a:r>
            <a:r>
              <a:rPr lang="en-US" sz="2000">
                <a:solidFill>
                  <a:srgbClr val="000000"/>
                </a:solidFill>
                <a:latin typeface="Calibri" panose="020F0502020204030204" pitchFamily="34" charset="0"/>
                <a:cs typeface="Calibri" panose="020F0502020204030204" pitchFamily="34" charset="0"/>
              </a:rPr>
              <a:t> Unique </a:t>
            </a:r>
          </a:p>
        </p:txBody>
      </p:sp>
      <p:sp>
        <p:nvSpPr>
          <p:cNvPr id="11" name="TextBox 10">
            <a:extLst>
              <a:ext uri="{FF2B5EF4-FFF2-40B4-BE49-F238E27FC236}">
                <a16:creationId xmlns:a16="http://schemas.microsoft.com/office/drawing/2014/main" id="{576B70DB-35CB-4A63-95A1-3BAF12324611}"/>
              </a:ext>
            </a:extLst>
          </p:cNvPr>
          <p:cNvSpPr txBox="1"/>
          <p:nvPr/>
        </p:nvSpPr>
        <p:spPr>
          <a:xfrm>
            <a:off x="581526" y="1688234"/>
            <a:ext cx="6121695" cy="1015663"/>
          </a:xfrm>
          <a:prstGeom prst="rect">
            <a:avLst/>
          </a:prstGeom>
          <a:noFill/>
          <a:ln>
            <a:noFill/>
          </a:ln>
        </p:spPr>
        <p:txBody>
          <a:bodyPr wrap="square" rtlCol="0">
            <a:spAutoFit/>
          </a:bodyPr>
          <a:lstStyle/>
          <a:p>
            <a:r>
              <a:rPr lang="en-US" sz="2000">
                <a:solidFill>
                  <a:srgbClr val="000000"/>
                </a:solidFill>
                <a:latin typeface="Calibri" panose="020F0502020204030204" pitchFamily="34" charset="0"/>
                <a:cs typeface="Calibri" panose="020F0502020204030204" pitchFamily="34" charset="0"/>
              </a:rPr>
              <a:t>The blueprint guides awardee activities to improve data quality by prioritizing a </a:t>
            </a:r>
            <a:r>
              <a:rPr lang="en-US" sz="2000" b="1">
                <a:solidFill>
                  <a:srgbClr val="000000"/>
                </a:solidFill>
                <a:latin typeface="Calibri" panose="020F0502020204030204" pitchFamily="34" charset="0"/>
                <a:cs typeface="Calibri" panose="020F0502020204030204" pitchFamily="34" charset="0"/>
              </a:rPr>
              <a:t>small set of meaningful, quantifiable </a:t>
            </a:r>
            <a:r>
              <a:rPr lang="en-US" sz="2000">
                <a:solidFill>
                  <a:srgbClr val="000000"/>
                </a:solidFill>
                <a:latin typeface="Calibri" panose="020F0502020204030204" pitchFamily="34" charset="0"/>
                <a:cs typeface="Calibri" panose="020F0502020204030204" pitchFamily="34" charset="0"/>
              </a:rPr>
              <a:t>measures.</a:t>
            </a:r>
          </a:p>
        </p:txBody>
      </p:sp>
      <p:sp>
        <p:nvSpPr>
          <p:cNvPr id="3" name="Freeform 38">
            <a:extLst>
              <a:ext uri="{FF2B5EF4-FFF2-40B4-BE49-F238E27FC236}">
                <a16:creationId xmlns:a16="http://schemas.microsoft.com/office/drawing/2014/main" id="{9ACEB280-0BF8-9248-DC9F-14997BB2CA82}"/>
              </a:ext>
            </a:extLst>
          </p:cNvPr>
          <p:cNvSpPr>
            <a:spLocks noEditPoints="1"/>
          </p:cNvSpPr>
          <p:nvPr/>
        </p:nvSpPr>
        <p:spPr bwMode="auto">
          <a:xfrm>
            <a:off x="11146332" y="227589"/>
            <a:ext cx="861111" cy="624115"/>
          </a:xfrm>
          <a:custGeom>
            <a:avLst/>
            <a:gdLst>
              <a:gd name="T0" fmla="*/ 267 w 373"/>
              <a:gd name="T1" fmla="*/ 229 h 269"/>
              <a:gd name="T2" fmla="*/ 319 w 373"/>
              <a:gd name="T3" fmla="*/ 192 h 269"/>
              <a:gd name="T4" fmla="*/ 292 w 373"/>
              <a:gd name="T5" fmla="*/ 175 h 269"/>
              <a:gd name="T6" fmla="*/ 280 w 373"/>
              <a:gd name="T7" fmla="*/ 164 h 269"/>
              <a:gd name="T8" fmla="*/ 257 w 373"/>
              <a:gd name="T9" fmla="*/ 163 h 269"/>
              <a:gd name="T10" fmla="*/ 244 w 373"/>
              <a:gd name="T11" fmla="*/ 173 h 269"/>
              <a:gd name="T12" fmla="*/ 216 w 373"/>
              <a:gd name="T13" fmla="*/ 188 h 269"/>
              <a:gd name="T14" fmla="*/ 223 w 373"/>
              <a:gd name="T15" fmla="*/ 219 h 269"/>
              <a:gd name="T16" fmla="*/ 223 w 373"/>
              <a:gd name="T17" fmla="*/ 235 h 269"/>
              <a:gd name="T18" fmla="*/ 239 w 373"/>
              <a:gd name="T19" fmla="*/ 252 h 269"/>
              <a:gd name="T20" fmla="*/ 255 w 373"/>
              <a:gd name="T21" fmla="*/ 255 h 269"/>
              <a:gd name="T22" fmla="*/ 286 w 373"/>
              <a:gd name="T23" fmla="*/ 264 h 269"/>
              <a:gd name="T24" fmla="*/ 303 w 373"/>
              <a:gd name="T25" fmla="*/ 237 h 269"/>
              <a:gd name="T26" fmla="*/ 314 w 373"/>
              <a:gd name="T27" fmla="*/ 225 h 269"/>
              <a:gd name="T28" fmla="*/ 315 w 373"/>
              <a:gd name="T29" fmla="*/ 202 h 269"/>
              <a:gd name="T30" fmla="*/ 230 w 373"/>
              <a:gd name="T31" fmla="*/ 212 h 269"/>
              <a:gd name="T32" fmla="*/ 267 w 373"/>
              <a:gd name="T33" fmla="*/ 248 h 269"/>
              <a:gd name="T34" fmla="*/ 266 w 373"/>
              <a:gd name="T35" fmla="*/ 81 h 269"/>
              <a:gd name="T36" fmla="*/ 318 w 373"/>
              <a:gd name="T37" fmla="*/ 81 h 269"/>
              <a:gd name="T38" fmla="*/ 357 w 373"/>
              <a:gd name="T39" fmla="*/ 99 h 269"/>
              <a:gd name="T40" fmla="*/ 371 w 373"/>
              <a:gd name="T41" fmla="*/ 52 h 269"/>
              <a:gd name="T42" fmla="*/ 330 w 373"/>
              <a:gd name="T43" fmla="*/ 26 h 269"/>
              <a:gd name="T44" fmla="*/ 328 w 373"/>
              <a:gd name="T45" fmla="*/ 5 h 269"/>
              <a:gd name="T46" fmla="*/ 280 w 373"/>
              <a:gd name="T47" fmla="*/ 15 h 269"/>
              <a:gd name="T48" fmla="*/ 256 w 373"/>
              <a:gd name="T49" fmla="*/ 16 h 269"/>
              <a:gd name="T50" fmla="*/ 231 w 373"/>
              <a:gd name="T51" fmla="*/ 40 h 269"/>
              <a:gd name="T52" fmla="*/ 227 w 373"/>
              <a:gd name="T53" fmla="*/ 63 h 269"/>
              <a:gd name="T54" fmla="*/ 213 w 373"/>
              <a:gd name="T55" fmla="*/ 110 h 269"/>
              <a:gd name="T56" fmla="*/ 252 w 373"/>
              <a:gd name="T57" fmla="*/ 135 h 269"/>
              <a:gd name="T58" fmla="*/ 256 w 373"/>
              <a:gd name="T59" fmla="*/ 157 h 269"/>
              <a:gd name="T60" fmla="*/ 304 w 373"/>
              <a:gd name="T61" fmla="*/ 147 h 269"/>
              <a:gd name="T62" fmla="*/ 327 w 373"/>
              <a:gd name="T63" fmla="*/ 146 h 269"/>
              <a:gd name="T64" fmla="*/ 353 w 373"/>
              <a:gd name="T65" fmla="*/ 122 h 269"/>
              <a:gd name="T66" fmla="*/ 292 w 373"/>
              <a:gd name="T67" fmla="*/ 136 h 269"/>
              <a:gd name="T68" fmla="*/ 292 w 373"/>
              <a:gd name="T69" fmla="*/ 26 h 269"/>
              <a:gd name="T70" fmla="*/ 292 w 373"/>
              <a:gd name="T71" fmla="*/ 136 h 269"/>
              <a:gd name="T72" fmla="*/ 120 w 373"/>
              <a:gd name="T73" fmla="*/ 186 h 269"/>
              <a:gd name="T74" fmla="*/ 214 w 373"/>
              <a:gd name="T75" fmla="*/ 165 h 269"/>
              <a:gd name="T76" fmla="*/ 240 w 373"/>
              <a:gd name="T77" fmla="*/ 148 h 269"/>
              <a:gd name="T78" fmla="*/ 197 w 373"/>
              <a:gd name="T79" fmla="*/ 94 h 269"/>
              <a:gd name="T80" fmla="*/ 182 w 373"/>
              <a:gd name="T81" fmla="*/ 64 h 269"/>
              <a:gd name="T82" fmla="*/ 136 w 373"/>
              <a:gd name="T83" fmla="*/ 45 h 269"/>
              <a:gd name="T84" fmla="*/ 103 w 373"/>
              <a:gd name="T85" fmla="*/ 55 h 269"/>
              <a:gd name="T86" fmla="*/ 35 w 373"/>
              <a:gd name="T87" fmla="*/ 64 h 269"/>
              <a:gd name="T88" fmla="*/ 26 w 373"/>
              <a:gd name="T89" fmla="*/ 133 h 269"/>
              <a:gd name="T90" fmla="*/ 16 w 373"/>
              <a:gd name="T91" fmla="*/ 165 h 269"/>
              <a:gd name="T92" fmla="*/ 35 w 373"/>
              <a:gd name="T93" fmla="*/ 211 h 269"/>
              <a:gd name="T94" fmla="*/ 65 w 373"/>
              <a:gd name="T95" fmla="*/ 227 h 269"/>
              <a:gd name="T96" fmla="*/ 103 w 373"/>
              <a:gd name="T97" fmla="*/ 253 h 269"/>
              <a:gd name="T98" fmla="*/ 136 w 373"/>
              <a:gd name="T99" fmla="*/ 243 h 269"/>
              <a:gd name="T100" fmla="*/ 204 w 373"/>
              <a:gd name="T101" fmla="*/ 234 h 269"/>
              <a:gd name="T102" fmla="*/ 212 w 373"/>
              <a:gd name="T103" fmla="*/ 172 h 269"/>
              <a:gd name="T104" fmla="*/ 123 w 373"/>
              <a:gd name="T105" fmla="*/ 226 h 269"/>
              <a:gd name="T106" fmla="*/ 120 w 373"/>
              <a:gd name="T107" fmla="*/ 7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3" h="269">
                <a:moveTo>
                  <a:pt x="267" y="194"/>
                </a:moveTo>
                <a:cubicBezTo>
                  <a:pt x="257" y="194"/>
                  <a:pt x="249" y="202"/>
                  <a:pt x="249" y="212"/>
                </a:cubicBezTo>
                <a:cubicBezTo>
                  <a:pt x="249" y="221"/>
                  <a:pt x="257" y="229"/>
                  <a:pt x="267" y="229"/>
                </a:cubicBezTo>
                <a:cubicBezTo>
                  <a:pt x="276" y="229"/>
                  <a:pt x="284" y="221"/>
                  <a:pt x="284" y="212"/>
                </a:cubicBezTo>
                <a:cubicBezTo>
                  <a:pt x="284" y="202"/>
                  <a:pt x="276" y="194"/>
                  <a:pt x="267" y="194"/>
                </a:cubicBezTo>
                <a:close/>
                <a:moveTo>
                  <a:pt x="319" y="192"/>
                </a:moveTo>
                <a:cubicBezTo>
                  <a:pt x="318" y="188"/>
                  <a:pt x="314" y="186"/>
                  <a:pt x="310" y="188"/>
                </a:cubicBezTo>
                <a:cubicBezTo>
                  <a:pt x="305" y="189"/>
                  <a:pt x="305" y="189"/>
                  <a:pt x="305" y="189"/>
                </a:cubicBezTo>
                <a:cubicBezTo>
                  <a:pt x="302" y="184"/>
                  <a:pt x="297" y="179"/>
                  <a:pt x="292" y="175"/>
                </a:cubicBezTo>
                <a:cubicBezTo>
                  <a:pt x="294" y="171"/>
                  <a:pt x="294" y="171"/>
                  <a:pt x="294" y="171"/>
                </a:cubicBezTo>
                <a:cubicBezTo>
                  <a:pt x="296" y="167"/>
                  <a:pt x="294" y="162"/>
                  <a:pt x="290" y="161"/>
                </a:cubicBezTo>
                <a:cubicBezTo>
                  <a:pt x="287" y="159"/>
                  <a:pt x="282" y="161"/>
                  <a:pt x="280" y="164"/>
                </a:cubicBezTo>
                <a:cubicBezTo>
                  <a:pt x="278" y="168"/>
                  <a:pt x="278" y="168"/>
                  <a:pt x="278" y="168"/>
                </a:cubicBezTo>
                <a:cubicBezTo>
                  <a:pt x="272" y="167"/>
                  <a:pt x="265" y="166"/>
                  <a:pt x="259" y="168"/>
                </a:cubicBezTo>
                <a:cubicBezTo>
                  <a:pt x="257" y="163"/>
                  <a:pt x="257" y="163"/>
                  <a:pt x="257" y="163"/>
                </a:cubicBezTo>
                <a:cubicBezTo>
                  <a:pt x="256" y="159"/>
                  <a:pt x="251" y="157"/>
                  <a:pt x="247" y="159"/>
                </a:cubicBezTo>
                <a:cubicBezTo>
                  <a:pt x="243" y="160"/>
                  <a:pt x="241" y="165"/>
                  <a:pt x="243" y="168"/>
                </a:cubicBezTo>
                <a:cubicBezTo>
                  <a:pt x="244" y="173"/>
                  <a:pt x="244" y="173"/>
                  <a:pt x="244" y="173"/>
                </a:cubicBezTo>
                <a:cubicBezTo>
                  <a:pt x="239" y="176"/>
                  <a:pt x="234" y="181"/>
                  <a:pt x="230" y="186"/>
                </a:cubicBezTo>
                <a:cubicBezTo>
                  <a:pt x="226" y="184"/>
                  <a:pt x="226" y="184"/>
                  <a:pt x="226" y="184"/>
                </a:cubicBezTo>
                <a:cubicBezTo>
                  <a:pt x="222" y="182"/>
                  <a:pt x="217" y="184"/>
                  <a:pt x="216" y="188"/>
                </a:cubicBezTo>
                <a:cubicBezTo>
                  <a:pt x="214" y="192"/>
                  <a:pt x="216" y="196"/>
                  <a:pt x="219" y="198"/>
                </a:cubicBezTo>
                <a:cubicBezTo>
                  <a:pt x="224" y="200"/>
                  <a:pt x="224" y="200"/>
                  <a:pt x="224" y="200"/>
                </a:cubicBezTo>
                <a:cubicBezTo>
                  <a:pt x="222" y="206"/>
                  <a:pt x="221" y="213"/>
                  <a:pt x="223" y="219"/>
                </a:cubicBezTo>
                <a:cubicBezTo>
                  <a:pt x="218" y="221"/>
                  <a:pt x="218" y="221"/>
                  <a:pt x="218" y="221"/>
                </a:cubicBezTo>
                <a:cubicBezTo>
                  <a:pt x="214" y="222"/>
                  <a:pt x="212" y="227"/>
                  <a:pt x="214" y="231"/>
                </a:cubicBezTo>
                <a:cubicBezTo>
                  <a:pt x="215" y="235"/>
                  <a:pt x="220" y="237"/>
                  <a:pt x="223" y="235"/>
                </a:cubicBezTo>
                <a:cubicBezTo>
                  <a:pt x="228" y="234"/>
                  <a:pt x="228" y="234"/>
                  <a:pt x="228" y="234"/>
                </a:cubicBezTo>
                <a:cubicBezTo>
                  <a:pt x="231" y="240"/>
                  <a:pt x="236" y="244"/>
                  <a:pt x="241" y="248"/>
                </a:cubicBezTo>
                <a:cubicBezTo>
                  <a:pt x="239" y="252"/>
                  <a:pt x="239" y="252"/>
                  <a:pt x="239" y="252"/>
                </a:cubicBezTo>
                <a:cubicBezTo>
                  <a:pt x="237" y="256"/>
                  <a:pt x="239" y="261"/>
                  <a:pt x="243" y="262"/>
                </a:cubicBezTo>
                <a:cubicBezTo>
                  <a:pt x="247" y="264"/>
                  <a:pt x="251" y="262"/>
                  <a:pt x="253" y="259"/>
                </a:cubicBezTo>
                <a:cubicBezTo>
                  <a:pt x="255" y="255"/>
                  <a:pt x="255" y="255"/>
                  <a:pt x="255" y="255"/>
                </a:cubicBezTo>
                <a:cubicBezTo>
                  <a:pt x="261" y="256"/>
                  <a:pt x="268" y="257"/>
                  <a:pt x="274" y="255"/>
                </a:cubicBezTo>
                <a:cubicBezTo>
                  <a:pt x="276" y="260"/>
                  <a:pt x="276" y="260"/>
                  <a:pt x="276" y="260"/>
                </a:cubicBezTo>
                <a:cubicBezTo>
                  <a:pt x="277" y="264"/>
                  <a:pt x="282" y="266"/>
                  <a:pt x="286" y="264"/>
                </a:cubicBezTo>
                <a:cubicBezTo>
                  <a:pt x="290" y="263"/>
                  <a:pt x="292" y="259"/>
                  <a:pt x="290" y="255"/>
                </a:cubicBezTo>
                <a:cubicBezTo>
                  <a:pt x="289" y="250"/>
                  <a:pt x="289" y="250"/>
                  <a:pt x="289" y="250"/>
                </a:cubicBezTo>
                <a:cubicBezTo>
                  <a:pt x="295" y="247"/>
                  <a:pt x="299" y="242"/>
                  <a:pt x="303" y="237"/>
                </a:cubicBezTo>
                <a:cubicBezTo>
                  <a:pt x="307" y="239"/>
                  <a:pt x="307" y="239"/>
                  <a:pt x="307" y="239"/>
                </a:cubicBezTo>
                <a:cubicBezTo>
                  <a:pt x="311" y="241"/>
                  <a:pt x="316" y="239"/>
                  <a:pt x="317" y="235"/>
                </a:cubicBezTo>
                <a:cubicBezTo>
                  <a:pt x="319" y="232"/>
                  <a:pt x="318" y="227"/>
                  <a:pt x="314" y="225"/>
                </a:cubicBezTo>
                <a:cubicBezTo>
                  <a:pt x="310" y="223"/>
                  <a:pt x="310" y="223"/>
                  <a:pt x="310" y="223"/>
                </a:cubicBezTo>
                <a:cubicBezTo>
                  <a:pt x="311" y="217"/>
                  <a:pt x="312" y="210"/>
                  <a:pt x="310" y="204"/>
                </a:cubicBezTo>
                <a:cubicBezTo>
                  <a:pt x="315" y="202"/>
                  <a:pt x="315" y="202"/>
                  <a:pt x="315" y="202"/>
                </a:cubicBezTo>
                <a:cubicBezTo>
                  <a:pt x="319" y="201"/>
                  <a:pt x="321" y="196"/>
                  <a:pt x="319" y="192"/>
                </a:cubicBezTo>
                <a:close/>
                <a:moveTo>
                  <a:pt x="267" y="248"/>
                </a:moveTo>
                <a:cubicBezTo>
                  <a:pt x="247" y="248"/>
                  <a:pt x="230" y="232"/>
                  <a:pt x="230" y="212"/>
                </a:cubicBezTo>
                <a:cubicBezTo>
                  <a:pt x="230" y="192"/>
                  <a:pt x="247" y="175"/>
                  <a:pt x="267" y="175"/>
                </a:cubicBezTo>
                <a:cubicBezTo>
                  <a:pt x="287" y="175"/>
                  <a:pt x="303" y="192"/>
                  <a:pt x="303" y="212"/>
                </a:cubicBezTo>
                <a:cubicBezTo>
                  <a:pt x="303" y="232"/>
                  <a:pt x="287" y="248"/>
                  <a:pt x="267" y="248"/>
                </a:cubicBezTo>
                <a:close/>
                <a:moveTo>
                  <a:pt x="306" y="59"/>
                </a:moveTo>
                <a:cubicBezTo>
                  <a:pt x="302" y="56"/>
                  <a:pt x="297" y="55"/>
                  <a:pt x="292" y="55"/>
                </a:cubicBezTo>
                <a:cubicBezTo>
                  <a:pt x="277" y="55"/>
                  <a:pt x="266" y="66"/>
                  <a:pt x="266" y="81"/>
                </a:cubicBezTo>
                <a:cubicBezTo>
                  <a:pt x="266" y="90"/>
                  <a:pt x="271" y="99"/>
                  <a:pt x="278" y="103"/>
                </a:cubicBezTo>
                <a:cubicBezTo>
                  <a:pt x="282" y="106"/>
                  <a:pt x="287" y="107"/>
                  <a:pt x="292" y="107"/>
                </a:cubicBezTo>
                <a:cubicBezTo>
                  <a:pt x="306" y="107"/>
                  <a:pt x="318" y="95"/>
                  <a:pt x="318" y="81"/>
                </a:cubicBezTo>
                <a:cubicBezTo>
                  <a:pt x="318" y="72"/>
                  <a:pt x="314" y="64"/>
                  <a:pt x="306" y="59"/>
                </a:cubicBezTo>
                <a:close/>
                <a:moveTo>
                  <a:pt x="363" y="102"/>
                </a:moveTo>
                <a:cubicBezTo>
                  <a:pt x="357" y="99"/>
                  <a:pt x="357" y="99"/>
                  <a:pt x="357" y="99"/>
                </a:cubicBezTo>
                <a:cubicBezTo>
                  <a:pt x="359" y="89"/>
                  <a:pt x="360" y="79"/>
                  <a:pt x="358" y="69"/>
                </a:cubicBezTo>
                <a:cubicBezTo>
                  <a:pt x="364" y="67"/>
                  <a:pt x="364" y="67"/>
                  <a:pt x="364" y="67"/>
                </a:cubicBezTo>
                <a:cubicBezTo>
                  <a:pt x="370" y="65"/>
                  <a:pt x="373" y="58"/>
                  <a:pt x="371" y="52"/>
                </a:cubicBezTo>
                <a:cubicBezTo>
                  <a:pt x="369" y="46"/>
                  <a:pt x="363" y="43"/>
                  <a:pt x="357" y="45"/>
                </a:cubicBezTo>
                <a:cubicBezTo>
                  <a:pt x="350" y="48"/>
                  <a:pt x="350" y="48"/>
                  <a:pt x="350" y="48"/>
                </a:cubicBezTo>
                <a:cubicBezTo>
                  <a:pt x="345" y="39"/>
                  <a:pt x="338" y="32"/>
                  <a:pt x="330" y="26"/>
                </a:cubicBezTo>
                <a:cubicBezTo>
                  <a:pt x="333" y="20"/>
                  <a:pt x="333" y="20"/>
                  <a:pt x="333" y="20"/>
                </a:cubicBezTo>
                <a:cubicBezTo>
                  <a:pt x="335" y="16"/>
                  <a:pt x="334" y="11"/>
                  <a:pt x="332" y="8"/>
                </a:cubicBezTo>
                <a:cubicBezTo>
                  <a:pt x="331" y="7"/>
                  <a:pt x="329" y="5"/>
                  <a:pt x="328" y="5"/>
                </a:cubicBezTo>
                <a:cubicBezTo>
                  <a:pt x="322" y="2"/>
                  <a:pt x="315" y="4"/>
                  <a:pt x="313" y="10"/>
                </a:cubicBezTo>
                <a:cubicBezTo>
                  <a:pt x="310" y="16"/>
                  <a:pt x="310" y="16"/>
                  <a:pt x="310" y="16"/>
                </a:cubicBezTo>
                <a:cubicBezTo>
                  <a:pt x="300" y="14"/>
                  <a:pt x="290" y="13"/>
                  <a:pt x="280" y="15"/>
                </a:cubicBezTo>
                <a:cubicBezTo>
                  <a:pt x="278" y="9"/>
                  <a:pt x="278" y="9"/>
                  <a:pt x="278" y="9"/>
                </a:cubicBezTo>
                <a:cubicBezTo>
                  <a:pt x="276" y="3"/>
                  <a:pt x="269" y="0"/>
                  <a:pt x="263" y="2"/>
                </a:cubicBezTo>
                <a:cubicBezTo>
                  <a:pt x="257" y="4"/>
                  <a:pt x="254" y="10"/>
                  <a:pt x="256" y="16"/>
                </a:cubicBezTo>
                <a:cubicBezTo>
                  <a:pt x="259" y="23"/>
                  <a:pt x="259" y="23"/>
                  <a:pt x="259" y="23"/>
                </a:cubicBezTo>
                <a:cubicBezTo>
                  <a:pt x="250" y="28"/>
                  <a:pt x="243" y="35"/>
                  <a:pt x="237" y="43"/>
                </a:cubicBezTo>
                <a:cubicBezTo>
                  <a:pt x="231" y="40"/>
                  <a:pt x="231" y="40"/>
                  <a:pt x="231" y="40"/>
                </a:cubicBezTo>
                <a:cubicBezTo>
                  <a:pt x="225" y="37"/>
                  <a:pt x="218" y="40"/>
                  <a:pt x="216" y="45"/>
                </a:cubicBezTo>
                <a:cubicBezTo>
                  <a:pt x="213" y="51"/>
                  <a:pt x="215" y="58"/>
                  <a:pt x="221" y="60"/>
                </a:cubicBezTo>
                <a:cubicBezTo>
                  <a:pt x="227" y="63"/>
                  <a:pt x="227" y="63"/>
                  <a:pt x="227" y="63"/>
                </a:cubicBezTo>
                <a:cubicBezTo>
                  <a:pt x="225" y="73"/>
                  <a:pt x="224" y="83"/>
                  <a:pt x="226" y="93"/>
                </a:cubicBezTo>
                <a:cubicBezTo>
                  <a:pt x="220" y="95"/>
                  <a:pt x="220" y="95"/>
                  <a:pt x="220" y="95"/>
                </a:cubicBezTo>
                <a:cubicBezTo>
                  <a:pt x="214" y="97"/>
                  <a:pt x="211" y="104"/>
                  <a:pt x="213" y="110"/>
                </a:cubicBezTo>
                <a:cubicBezTo>
                  <a:pt x="215" y="116"/>
                  <a:pt x="221" y="119"/>
                  <a:pt x="227" y="116"/>
                </a:cubicBezTo>
                <a:cubicBezTo>
                  <a:pt x="234" y="114"/>
                  <a:pt x="234" y="114"/>
                  <a:pt x="234" y="114"/>
                </a:cubicBezTo>
                <a:cubicBezTo>
                  <a:pt x="238" y="122"/>
                  <a:pt x="245" y="129"/>
                  <a:pt x="252" y="135"/>
                </a:cubicBezTo>
                <a:cubicBezTo>
                  <a:pt x="253" y="135"/>
                  <a:pt x="253" y="136"/>
                  <a:pt x="254" y="136"/>
                </a:cubicBezTo>
                <a:cubicBezTo>
                  <a:pt x="251" y="142"/>
                  <a:pt x="251" y="142"/>
                  <a:pt x="251" y="142"/>
                </a:cubicBezTo>
                <a:cubicBezTo>
                  <a:pt x="248" y="148"/>
                  <a:pt x="251" y="155"/>
                  <a:pt x="256" y="157"/>
                </a:cubicBezTo>
                <a:cubicBezTo>
                  <a:pt x="262" y="160"/>
                  <a:pt x="269" y="157"/>
                  <a:pt x="271" y="152"/>
                </a:cubicBezTo>
                <a:cubicBezTo>
                  <a:pt x="274" y="146"/>
                  <a:pt x="274" y="146"/>
                  <a:pt x="274" y="146"/>
                </a:cubicBezTo>
                <a:cubicBezTo>
                  <a:pt x="284" y="148"/>
                  <a:pt x="294" y="149"/>
                  <a:pt x="304" y="147"/>
                </a:cubicBezTo>
                <a:cubicBezTo>
                  <a:pt x="306" y="153"/>
                  <a:pt x="306" y="153"/>
                  <a:pt x="306" y="153"/>
                </a:cubicBezTo>
                <a:cubicBezTo>
                  <a:pt x="308" y="159"/>
                  <a:pt x="315" y="162"/>
                  <a:pt x="321" y="160"/>
                </a:cubicBezTo>
                <a:cubicBezTo>
                  <a:pt x="327" y="158"/>
                  <a:pt x="330" y="151"/>
                  <a:pt x="327" y="146"/>
                </a:cubicBezTo>
                <a:cubicBezTo>
                  <a:pt x="325" y="139"/>
                  <a:pt x="325" y="139"/>
                  <a:pt x="325" y="139"/>
                </a:cubicBezTo>
                <a:cubicBezTo>
                  <a:pt x="334" y="134"/>
                  <a:pt x="341" y="127"/>
                  <a:pt x="347" y="119"/>
                </a:cubicBezTo>
                <a:cubicBezTo>
                  <a:pt x="353" y="122"/>
                  <a:pt x="353" y="122"/>
                  <a:pt x="353" y="122"/>
                </a:cubicBezTo>
                <a:cubicBezTo>
                  <a:pt x="359" y="125"/>
                  <a:pt x="366" y="122"/>
                  <a:pt x="368" y="117"/>
                </a:cubicBezTo>
                <a:cubicBezTo>
                  <a:pt x="371" y="111"/>
                  <a:pt x="368" y="104"/>
                  <a:pt x="363" y="102"/>
                </a:cubicBezTo>
                <a:close/>
                <a:moveTo>
                  <a:pt x="292" y="136"/>
                </a:moveTo>
                <a:cubicBezTo>
                  <a:pt x="280" y="136"/>
                  <a:pt x="269" y="132"/>
                  <a:pt x="260" y="125"/>
                </a:cubicBezTo>
                <a:cubicBezTo>
                  <a:pt x="246" y="116"/>
                  <a:pt x="237" y="99"/>
                  <a:pt x="237" y="81"/>
                </a:cubicBezTo>
                <a:cubicBezTo>
                  <a:pt x="237" y="51"/>
                  <a:pt x="262" y="26"/>
                  <a:pt x="292" y="26"/>
                </a:cubicBezTo>
                <a:cubicBezTo>
                  <a:pt x="302" y="26"/>
                  <a:pt x="312" y="29"/>
                  <a:pt x="320" y="34"/>
                </a:cubicBezTo>
                <a:cubicBezTo>
                  <a:pt x="336" y="43"/>
                  <a:pt x="347" y="61"/>
                  <a:pt x="347" y="81"/>
                </a:cubicBezTo>
                <a:cubicBezTo>
                  <a:pt x="347" y="111"/>
                  <a:pt x="322" y="136"/>
                  <a:pt x="292" y="136"/>
                </a:cubicBezTo>
                <a:close/>
                <a:moveTo>
                  <a:pt x="120" y="112"/>
                </a:moveTo>
                <a:cubicBezTo>
                  <a:pt x="99" y="112"/>
                  <a:pt x="82" y="128"/>
                  <a:pt x="82" y="149"/>
                </a:cubicBezTo>
                <a:cubicBezTo>
                  <a:pt x="82" y="169"/>
                  <a:pt x="99" y="186"/>
                  <a:pt x="120" y="186"/>
                </a:cubicBezTo>
                <a:cubicBezTo>
                  <a:pt x="140" y="186"/>
                  <a:pt x="157" y="169"/>
                  <a:pt x="157" y="149"/>
                </a:cubicBezTo>
                <a:cubicBezTo>
                  <a:pt x="157" y="128"/>
                  <a:pt x="140" y="112"/>
                  <a:pt x="120" y="112"/>
                </a:cubicBezTo>
                <a:close/>
                <a:moveTo>
                  <a:pt x="214" y="165"/>
                </a:moveTo>
                <a:cubicBezTo>
                  <a:pt x="223" y="165"/>
                  <a:pt x="223" y="165"/>
                  <a:pt x="223" y="165"/>
                </a:cubicBezTo>
                <a:cubicBezTo>
                  <a:pt x="232" y="165"/>
                  <a:pt x="240" y="158"/>
                  <a:pt x="240" y="149"/>
                </a:cubicBezTo>
                <a:cubicBezTo>
                  <a:pt x="240" y="148"/>
                  <a:pt x="240" y="148"/>
                  <a:pt x="240" y="148"/>
                </a:cubicBezTo>
                <a:cubicBezTo>
                  <a:pt x="239" y="139"/>
                  <a:pt x="232" y="133"/>
                  <a:pt x="223" y="133"/>
                </a:cubicBezTo>
                <a:cubicBezTo>
                  <a:pt x="214" y="133"/>
                  <a:pt x="214" y="133"/>
                  <a:pt x="214" y="133"/>
                </a:cubicBezTo>
                <a:cubicBezTo>
                  <a:pt x="211" y="118"/>
                  <a:pt x="206" y="105"/>
                  <a:pt x="197" y="94"/>
                </a:cubicBezTo>
                <a:cubicBezTo>
                  <a:pt x="204" y="87"/>
                  <a:pt x="204" y="87"/>
                  <a:pt x="204" y="87"/>
                </a:cubicBezTo>
                <a:cubicBezTo>
                  <a:pt x="211" y="80"/>
                  <a:pt x="211" y="70"/>
                  <a:pt x="204" y="64"/>
                </a:cubicBezTo>
                <a:cubicBezTo>
                  <a:pt x="198" y="58"/>
                  <a:pt x="188" y="58"/>
                  <a:pt x="182" y="64"/>
                </a:cubicBezTo>
                <a:cubicBezTo>
                  <a:pt x="175" y="71"/>
                  <a:pt x="175" y="71"/>
                  <a:pt x="175" y="71"/>
                </a:cubicBezTo>
                <a:cubicBezTo>
                  <a:pt x="163" y="63"/>
                  <a:pt x="150" y="57"/>
                  <a:pt x="136" y="55"/>
                </a:cubicBezTo>
                <a:cubicBezTo>
                  <a:pt x="136" y="45"/>
                  <a:pt x="136" y="45"/>
                  <a:pt x="136" y="45"/>
                </a:cubicBezTo>
                <a:cubicBezTo>
                  <a:pt x="136" y="36"/>
                  <a:pt x="129" y="29"/>
                  <a:pt x="120" y="29"/>
                </a:cubicBezTo>
                <a:cubicBezTo>
                  <a:pt x="111" y="29"/>
                  <a:pt x="103" y="36"/>
                  <a:pt x="103" y="45"/>
                </a:cubicBezTo>
                <a:cubicBezTo>
                  <a:pt x="103" y="55"/>
                  <a:pt x="103" y="55"/>
                  <a:pt x="103" y="55"/>
                </a:cubicBezTo>
                <a:cubicBezTo>
                  <a:pt x="89" y="57"/>
                  <a:pt x="76" y="63"/>
                  <a:pt x="65" y="71"/>
                </a:cubicBezTo>
                <a:cubicBezTo>
                  <a:pt x="58" y="64"/>
                  <a:pt x="58" y="64"/>
                  <a:pt x="58" y="64"/>
                </a:cubicBezTo>
                <a:cubicBezTo>
                  <a:pt x="51" y="58"/>
                  <a:pt x="41" y="58"/>
                  <a:pt x="35" y="64"/>
                </a:cubicBezTo>
                <a:cubicBezTo>
                  <a:pt x="28" y="70"/>
                  <a:pt x="28" y="80"/>
                  <a:pt x="35" y="87"/>
                </a:cubicBezTo>
                <a:cubicBezTo>
                  <a:pt x="42" y="94"/>
                  <a:pt x="42" y="94"/>
                  <a:pt x="42" y="94"/>
                </a:cubicBezTo>
                <a:cubicBezTo>
                  <a:pt x="34" y="105"/>
                  <a:pt x="28" y="118"/>
                  <a:pt x="26" y="133"/>
                </a:cubicBezTo>
                <a:cubicBezTo>
                  <a:pt x="16" y="133"/>
                  <a:pt x="16" y="133"/>
                  <a:pt x="16" y="133"/>
                </a:cubicBezTo>
                <a:cubicBezTo>
                  <a:pt x="7" y="133"/>
                  <a:pt x="0" y="140"/>
                  <a:pt x="0" y="149"/>
                </a:cubicBezTo>
                <a:cubicBezTo>
                  <a:pt x="0" y="158"/>
                  <a:pt x="7" y="165"/>
                  <a:pt x="16" y="165"/>
                </a:cubicBezTo>
                <a:cubicBezTo>
                  <a:pt x="26" y="165"/>
                  <a:pt x="26" y="165"/>
                  <a:pt x="26" y="165"/>
                </a:cubicBezTo>
                <a:cubicBezTo>
                  <a:pt x="28" y="179"/>
                  <a:pt x="34" y="192"/>
                  <a:pt x="42" y="204"/>
                </a:cubicBezTo>
                <a:cubicBezTo>
                  <a:pt x="35" y="211"/>
                  <a:pt x="35" y="211"/>
                  <a:pt x="35" y="211"/>
                </a:cubicBezTo>
                <a:cubicBezTo>
                  <a:pt x="28" y="217"/>
                  <a:pt x="28" y="227"/>
                  <a:pt x="35" y="234"/>
                </a:cubicBezTo>
                <a:cubicBezTo>
                  <a:pt x="41" y="240"/>
                  <a:pt x="51" y="240"/>
                  <a:pt x="58" y="234"/>
                </a:cubicBezTo>
                <a:cubicBezTo>
                  <a:pt x="65" y="227"/>
                  <a:pt x="65" y="227"/>
                  <a:pt x="65" y="227"/>
                </a:cubicBezTo>
                <a:cubicBezTo>
                  <a:pt x="72" y="232"/>
                  <a:pt x="81" y="236"/>
                  <a:pt x="90" y="239"/>
                </a:cubicBezTo>
                <a:cubicBezTo>
                  <a:pt x="94" y="241"/>
                  <a:pt x="99" y="242"/>
                  <a:pt x="103" y="243"/>
                </a:cubicBezTo>
                <a:cubicBezTo>
                  <a:pt x="103" y="253"/>
                  <a:pt x="103" y="253"/>
                  <a:pt x="103" y="253"/>
                </a:cubicBezTo>
                <a:cubicBezTo>
                  <a:pt x="103" y="262"/>
                  <a:pt x="111" y="269"/>
                  <a:pt x="120" y="269"/>
                </a:cubicBezTo>
                <a:cubicBezTo>
                  <a:pt x="129" y="269"/>
                  <a:pt x="136" y="262"/>
                  <a:pt x="136" y="253"/>
                </a:cubicBezTo>
                <a:cubicBezTo>
                  <a:pt x="136" y="243"/>
                  <a:pt x="136" y="243"/>
                  <a:pt x="136" y="243"/>
                </a:cubicBezTo>
                <a:cubicBezTo>
                  <a:pt x="150" y="240"/>
                  <a:pt x="163" y="235"/>
                  <a:pt x="175" y="227"/>
                </a:cubicBezTo>
                <a:cubicBezTo>
                  <a:pt x="182" y="234"/>
                  <a:pt x="182" y="234"/>
                  <a:pt x="182" y="234"/>
                </a:cubicBezTo>
                <a:cubicBezTo>
                  <a:pt x="188" y="240"/>
                  <a:pt x="198" y="240"/>
                  <a:pt x="204" y="234"/>
                </a:cubicBezTo>
                <a:cubicBezTo>
                  <a:pt x="211" y="227"/>
                  <a:pt x="211" y="217"/>
                  <a:pt x="204" y="211"/>
                </a:cubicBezTo>
                <a:cubicBezTo>
                  <a:pt x="197" y="204"/>
                  <a:pt x="197" y="204"/>
                  <a:pt x="197" y="204"/>
                </a:cubicBezTo>
                <a:cubicBezTo>
                  <a:pt x="204" y="194"/>
                  <a:pt x="209" y="184"/>
                  <a:pt x="212" y="172"/>
                </a:cubicBezTo>
                <a:cubicBezTo>
                  <a:pt x="213" y="170"/>
                  <a:pt x="213" y="167"/>
                  <a:pt x="214" y="165"/>
                </a:cubicBezTo>
                <a:close/>
                <a:moveTo>
                  <a:pt x="183" y="194"/>
                </a:moveTo>
                <a:cubicBezTo>
                  <a:pt x="169" y="213"/>
                  <a:pt x="148" y="225"/>
                  <a:pt x="123" y="226"/>
                </a:cubicBezTo>
                <a:cubicBezTo>
                  <a:pt x="122" y="226"/>
                  <a:pt x="121" y="226"/>
                  <a:pt x="120" y="226"/>
                </a:cubicBezTo>
                <a:cubicBezTo>
                  <a:pt x="77" y="226"/>
                  <a:pt x="42" y="192"/>
                  <a:pt x="42" y="149"/>
                </a:cubicBezTo>
                <a:cubicBezTo>
                  <a:pt x="42" y="106"/>
                  <a:pt x="77" y="71"/>
                  <a:pt x="120" y="71"/>
                </a:cubicBezTo>
                <a:cubicBezTo>
                  <a:pt x="162" y="71"/>
                  <a:pt x="197" y="106"/>
                  <a:pt x="197" y="149"/>
                </a:cubicBezTo>
                <a:cubicBezTo>
                  <a:pt x="197" y="166"/>
                  <a:pt x="192" y="181"/>
                  <a:pt x="183" y="194"/>
                </a:cubicBezTo>
                <a:close/>
              </a:path>
            </a:pathLst>
          </a:custGeom>
          <a:solidFill>
            <a:srgbClr val="9A3B2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B9B90"/>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923F31C5-067F-6F0A-6E6A-A5A35B918F9F}"/>
              </a:ext>
            </a:extLst>
          </p:cNvPr>
          <p:cNvSpPr txBox="1"/>
          <p:nvPr/>
        </p:nvSpPr>
        <p:spPr>
          <a:xfrm>
            <a:off x="11270109" y="6436118"/>
            <a:ext cx="924360" cy="318100"/>
          </a:xfrm>
          <a:prstGeom prst="rect">
            <a:avLst/>
          </a:prstGeom>
          <a:noFill/>
        </p:spPr>
        <p:txBody>
          <a:bodyPr wrap="square" lIns="91440" tIns="45720" rIns="91440" bIns="45720" rtlCol="0" anchor="t">
            <a:spAutoFit/>
          </a:bodyPr>
          <a:lstStyle/>
          <a:p>
            <a:pPr algn="r"/>
            <a:r>
              <a:rPr lang="en-US" sz="1450">
                <a:solidFill>
                  <a:schemeClr val="accent4">
                    <a:lumMod val="75000"/>
                  </a:schemeClr>
                </a:solidFill>
                <a:latin typeface="Calibri"/>
                <a:cs typeface="Calibri"/>
              </a:rPr>
              <a:t>13</a:t>
            </a:r>
            <a:endParaRPr lang="en-US" sz="1467">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185975117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8OarRebKTXuA0Qj6SGRSH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4Kc6yGRSk2.wabx2CKWMg"/>
</p:tagLst>
</file>

<file path=ppt/theme/theme1.xml><?xml version="1.0" encoding="utf-8"?>
<a:theme xmlns:a="http://schemas.openxmlformats.org/drawingml/2006/main" name="1_NCEH_ATSDR_combined">
  <a:themeElements>
    <a:clrScheme name="IISSB External">
      <a:dk1>
        <a:sysClr val="windowText" lastClr="000000"/>
      </a:dk1>
      <a:lt1>
        <a:sysClr val="window" lastClr="FFFFFF"/>
      </a:lt1>
      <a:dk2>
        <a:srgbClr val="8B9B92"/>
      </a:dk2>
      <a:lt2>
        <a:srgbClr val="FFFFFF"/>
      </a:lt2>
      <a:accent1>
        <a:srgbClr val="8B9B92"/>
      </a:accent1>
      <a:accent2>
        <a:srgbClr val="592C5F"/>
      </a:accent2>
      <a:accent3>
        <a:srgbClr val="692045"/>
      </a:accent3>
      <a:accent4>
        <a:srgbClr val="9F925E"/>
      </a:accent4>
      <a:accent5>
        <a:srgbClr val="F2D383"/>
      </a:accent5>
      <a:accent6>
        <a:srgbClr val="005DAA"/>
      </a:accent6>
      <a:hlink>
        <a:srgbClr val="0563C1"/>
      </a:hlink>
      <a:folHlink>
        <a:srgbClr val="954F7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3_NCEH_ATSDR_combined">
  <a:themeElements>
    <a:clrScheme name="IISSB External">
      <a:dk1>
        <a:sysClr val="windowText" lastClr="000000"/>
      </a:dk1>
      <a:lt1>
        <a:sysClr val="window" lastClr="FFFFFF"/>
      </a:lt1>
      <a:dk2>
        <a:srgbClr val="8B9B92"/>
      </a:dk2>
      <a:lt2>
        <a:srgbClr val="FFFFFF"/>
      </a:lt2>
      <a:accent1>
        <a:srgbClr val="8B9B92"/>
      </a:accent1>
      <a:accent2>
        <a:srgbClr val="592C5F"/>
      </a:accent2>
      <a:accent3>
        <a:srgbClr val="692045"/>
      </a:accent3>
      <a:accent4>
        <a:srgbClr val="9F925E"/>
      </a:accent4>
      <a:accent5>
        <a:srgbClr val="F2D383"/>
      </a:accent5>
      <a:accent6>
        <a:srgbClr val="005DAA"/>
      </a:accent6>
      <a:hlink>
        <a:srgbClr val="0563C1"/>
      </a:hlink>
      <a:folHlink>
        <a:srgbClr val="954F7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ec85d03-182b-49ed-8f82-201ea5a847cf">
      <UserInfo>
        <DisplayName>DeVito, Lisa (CDC/NCIRD/ISD) (CTR)</DisplayName>
        <AccountId>134</AccountId>
        <AccountType/>
      </UserInfo>
      <UserInfo>
        <DisplayName>Johnson, Myles (CDC/DDID/NCIRD/OD) (CTR)</DisplayName>
        <AccountId>136</AccountId>
        <AccountType/>
      </UserInfo>
      <UserInfo>
        <DisplayName>Fath, Janet (CDC/NCIRD/ISD)</DisplayName>
        <AccountId>26</AccountId>
        <AccountType/>
      </UserInfo>
      <UserInfo>
        <DisplayName>Clark, Kimberly (CDC/NCIRD/ISD)</DisplayName>
        <AccountId>49</AccountId>
        <AccountType/>
      </UserInfo>
      <UserInfo>
        <DisplayName>Harrison, Karla (CDC/NCIRD/ISD)</DisplayName>
        <AccountId>259</AccountId>
        <AccountType/>
      </UserInfo>
      <UserInfo>
        <DisplayName>Buskey, Megan (CDC/DDID/NCIRD/OD) (CTR)</DisplayName>
        <AccountId>61</AccountId>
        <AccountType/>
      </UserInfo>
      <UserInfo>
        <DisplayName>Minor, William (CDC/DDID/NCIRD/ISD) (CTR)</DisplayName>
        <AccountId>190</AccountId>
        <AccountType/>
      </UserInfo>
      <UserInfo>
        <DisplayName>Lawley, Rachel (CDC/NCIRD/ISD) (CTR)</DisplayName>
        <AccountId>16</AccountId>
        <AccountType/>
      </UserInfo>
      <UserInfo>
        <DisplayName>Cox, Marietta (CDC/NCIRD/ISD)</DisplayName>
        <AccountId>24</AccountId>
        <AccountType/>
      </UserInfo>
      <UserInfo>
        <DisplayName>Hicks-Thomson, Jan (CDC/NCIRD/ISD)</DisplayName>
        <AccountId>28</AccountId>
        <AccountType/>
      </UserInfo>
      <UserInfo>
        <DisplayName>Gibbs-Scharf, Lynn (CDC/NCIRD/ISD)</DisplayName>
        <AccountId>19</AccountId>
        <AccountType/>
      </UserInfo>
      <UserInfo>
        <DisplayName>Pratt, Margaux (CDC/NCIRD/ISD) (CTR)</DisplayName>
        <AccountId>872</AccountId>
        <AccountType/>
      </UserInfo>
      <UserInfo>
        <DisplayName>Miller, Elissa (CDC/NCIRD/ISD) (CTR)</DisplayName>
        <AccountId>448</AccountId>
        <AccountType/>
      </UserInfo>
    </SharedWithUsers>
    <TaxCatchAll xmlns="8ec85d03-182b-49ed-8f82-201ea5a847cf" xsi:nil="true"/>
    <lcf76f155ced4ddcb4097134ff3c332f xmlns="98cc52a8-0c8d-4953-83b1-459125563f3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963911A959B34CB3EB306A28914BF9" ma:contentTypeVersion="18" ma:contentTypeDescription="Create a new document." ma:contentTypeScope="" ma:versionID="f1941a648ebf3a819013400d6cd22417">
  <xsd:schema xmlns:xsd="http://www.w3.org/2001/XMLSchema" xmlns:xs="http://www.w3.org/2001/XMLSchema" xmlns:p="http://schemas.microsoft.com/office/2006/metadata/properties" xmlns:ns2="98cc52a8-0c8d-4953-83b1-459125563f3d" xmlns:ns3="8ec85d03-182b-49ed-8f82-201ea5a847cf" targetNamespace="http://schemas.microsoft.com/office/2006/metadata/properties" ma:root="true" ma:fieldsID="fdb561793b3a8e480500e07471c5e981" ns2:_="" ns3:_="">
    <xsd:import namespace="98cc52a8-0c8d-4953-83b1-459125563f3d"/>
    <xsd:import namespace="8ec85d03-182b-49ed-8f82-201ea5a847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c52a8-0c8d-4953-83b1-459125563f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c85d03-182b-49ed-8f82-201ea5a847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b459931-963f-488b-9676-afd569e73f55}" ma:internalName="TaxCatchAll" ma:showField="CatchAllData" ma:web="8ec85d03-182b-49ed-8f82-201ea5a847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32D776-F24F-4D91-843C-5EF6E9650A0A}">
  <ds:schemaRefs>
    <ds:schemaRef ds:uri="8ec85d03-182b-49ed-8f82-201ea5a847cf"/>
    <ds:schemaRef ds:uri="98cc52a8-0c8d-4953-83b1-459125563f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8660874-C281-4C3E-9D01-0939D3A59FC2}">
  <ds:schemaRefs>
    <ds:schemaRef ds:uri="8ec85d03-182b-49ed-8f82-201ea5a847cf"/>
    <ds:schemaRef ds:uri="98cc52a8-0c8d-4953-83b1-459125563f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55DF26-83CD-4357-BB04-B4BAEBAFF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4687</Words>
  <Application>Microsoft Office PowerPoint</Application>
  <PresentationFormat>Widescreen</PresentationFormat>
  <Paragraphs>710</Paragraphs>
  <Slides>24</Slides>
  <Notes>18</Notes>
  <HiddenSlides>0</HiddenSlides>
  <MMClips>0</MMClips>
  <ScaleCrop>false</ScaleCrop>
  <HeadingPairs>
    <vt:vector size="8" baseType="variant">
      <vt:variant>
        <vt:lpstr>Fonts Used</vt:lpstr>
      </vt:variant>
      <vt:variant>
        <vt:i4>16</vt:i4>
      </vt: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45" baseType="lpstr">
      <vt:lpstr>Arial</vt:lpstr>
      <vt:lpstr>Arial,Sans-Serif</vt:lpstr>
      <vt:lpstr>Calibri</vt:lpstr>
      <vt:lpstr>Calibri Light</vt:lpstr>
      <vt:lpstr>Chronicle Display Black</vt:lpstr>
      <vt:lpstr>Corbel</vt:lpstr>
      <vt:lpstr>Courier New</vt:lpstr>
      <vt:lpstr>Gadugi</vt:lpstr>
      <vt:lpstr>Myriad Web Pro</vt:lpstr>
      <vt:lpstr>NTR</vt:lpstr>
      <vt:lpstr>Open Sans</vt:lpstr>
      <vt:lpstr>Segoe UI</vt:lpstr>
      <vt:lpstr>Söhne</vt:lpstr>
      <vt:lpstr>Verdana</vt:lpstr>
      <vt:lpstr>Wingdings</vt:lpstr>
      <vt:lpstr>Wingdings 2</vt:lpstr>
      <vt:lpstr>1_NCEH_ATSDR_combined</vt:lpstr>
      <vt:lpstr>3_NCEH_ATSDR_combined</vt:lpstr>
      <vt:lpstr>NCEH_ATSDR_combined</vt:lpstr>
      <vt:lpstr>NCEH_ATSDR_combined</vt:lpstr>
      <vt:lpstr>think-cell Slide</vt:lpstr>
      <vt:lpstr>Immunization Information Systems</vt:lpstr>
      <vt:lpstr>Today, we will answer these questions:</vt:lpstr>
      <vt:lpstr>What are CDC’s vision and priorities for IISs?</vt:lpstr>
      <vt:lpstr>CDC’s Vision for IISs</vt:lpstr>
      <vt:lpstr>Understanding Immunization Data for Public Health</vt:lpstr>
      <vt:lpstr>Strategic Priorities for IISs</vt:lpstr>
      <vt:lpstr>Technology and Standards</vt:lpstr>
      <vt:lpstr>PowerPoint Presentation</vt:lpstr>
      <vt:lpstr>Data Quality:  IIS Data Quality Blueprint</vt:lpstr>
      <vt:lpstr>Data Quality:  Feedback and Reports</vt:lpstr>
      <vt:lpstr>Data Quality: IIS Dashboard</vt:lpstr>
      <vt:lpstr>Data Exchange:  The Immunization (IZ) Gateway</vt:lpstr>
      <vt:lpstr>Data Exchange:  IZ Gateway Data Exchange Metrics</vt:lpstr>
      <vt:lpstr>Data Exchange: Privacy Preserving Record Linkage  </vt:lpstr>
      <vt:lpstr>Data Exchange: Local Implementation Guide Standardization and Digitization Project</vt:lpstr>
      <vt:lpstr>How does CDC support the IISs?</vt:lpstr>
      <vt:lpstr> CDC Supports the IISs</vt:lpstr>
      <vt:lpstr>Support:  Engagement with the IIS Community</vt:lpstr>
      <vt:lpstr>Technology Providers and Partners</vt:lpstr>
      <vt:lpstr>Support:  IIS-Specific Communication Channels</vt:lpstr>
      <vt:lpstr>Support:  Informatics and Data Analytics Branch (IDAB) </vt:lpstr>
      <vt:lpstr>Support: Outreach and Assistance Team SMEs</vt:lpstr>
      <vt:lpstr>Resources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Gibbs-Scharf, Lynn (CDC/DDID/NCIRD/ISD)</cp:lastModifiedBy>
  <cp:revision>5</cp:revision>
  <dcterms:created xsi:type="dcterms:W3CDTF">2021-04-27T17:41:47Z</dcterms:created>
  <dcterms:modified xsi:type="dcterms:W3CDTF">2024-06-05T22:03:33Z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2021-09-30T14:37:37Z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85faca8d-c9ed-408a-9045-8c8655b91939</vt:lpwstr>
  </property>
  <property fmtid="{D5CDD505-2E9C-101B-9397-08002B2CF9AE}" pid="8" name="MSIP_Label_7b94a7b8-f06c-4dfe-bdcc-9b548fd58c31_ContentBits">
    <vt:lpwstr>0</vt:lpwstr>
  </property>
  <property fmtid="{D5CDD505-2E9C-101B-9397-08002B2CF9AE}" pid="9" name="ContentTypeId">
    <vt:lpwstr>0x0101006B963911A959B34CB3EB306A28914BF9</vt:lpwstr>
  </property>
  <property fmtid="{D5CDD505-2E9C-101B-9397-08002B2CF9AE}" pid="10" name="MSIP_Label_ea60d57e-af5b-4752-ac57-3e4f28ca11dc_Enabled">
    <vt:lpwstr>true</vt:lpwstr>
  </property>
  <property fmtid="{D5CDD505-2E9C-101B-9397-08002B2CF9AE}" pid="11" name="MSIP_Label_ea60d57e-af5b-4752-ac57-3e4f28ca11dc_SetDate">
    <vt:lpwstr>2022-02-28T16:07:41Z</vt:lpwstr>
  </property>
  <property fmtid="{D5CDD505-2E9C-101B-9397-08002B2CF9AE}" pid="12" name="MSIP_Label_ea60d57e-af5b-4752-ac57-3e4f28ca11dc_Method">
    <vt:lpwstr>Standard</vt:lpwstr>
  </property>
  <property fmtid="{D5CDD505-2E9C-101B-9397-08002B2CF9AE}" pid="13" name="MSIP_Label_ea60d57e-af5b-4752-ac57-3e4f28ca11dc_Name">
    <vt:lpwstr>ea60d57e-af5b-4752-ac57-3e4f28ca11dc</vt:lpwstr>
  </property>
  <property fmtid="{D5CDD505-2E9C-101B-9397-08002B2CF9AE}" pid="14" name="MSIP_Label_ea60d57e-af5b-4752-ac57-3e4f28ca11dc_SiteId">
    <vt:lpwstr>36da45f1-dd2c-4d1f-af13-5abe46b99921</vt:lpwstr>
  </property>
  <property fmtid="{D5CDD505-2E9C-101B-9397-08002B2CF9AE}" pid="15" name="MSIP_Label_ea60d57e-af5b-4752-ac57-3e4f28ca11dc_ActionId">
    <vt:lpwstr>cff84cd2-284f-46f5-af32-033261db8ce9</vt:lpwstr>
  </property>
  <property fmtid="{D5CDD505-2E9C-101B-9397-08002B2CF9AE}" pid="16" name="MSIP_Label_ea60d57e-af5b-4752-ac57-3e4f28ca11dc_ContentBits">
    <vt:lpwstr>0</vt:lpwstr>
  </property>
  <property fmtid="{D5CDD505-2E9C-101B-9397-08002B2CF9AE}" pid="17" name="MediaServiceImageTags">
    <vt:lpwstr/>
  </property>
</Properties>
</file>